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7"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Lustria" panose="02000603060000020004" pitchFamily="2" charset="0"/>
      <p:regular r:id="rId40"/>
    </p:embeddedFont>
    <p:embeddedFont>
      <p:font typeface="Nunito" pitchFamily="2" charset="77"/>
      <p:bold r:id="rId41"/>
      <p:boldItalic r:id="rId42"/>
    </p:embeddedFont>
    <p:embeddedFont>
      <p:font typeface="Oswald"/>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10D2B-5EB3-714F-8D03-BCD4771E7804}" v="1" dt="2018-05-16T12:07:11.472"/>
  </p1510:revLst>
</p1510:revInfo>
</file>

<file path=ppt/tableStyles.xml><?xml version="1.0" encoding="utf-8"?>
<a:tblStyleLst xmlns:a="http://schemas.openxmlformats.org/drawingml/2006/main" def="{5135B2FD-0648-4666-A771-D08571A23794}">
  <a:tblStyle styleId="{5135B2FD-0648-4666-A771-D08571A2379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F8"/>
          </a:solidFill>
        </a:fill>
      </a:tcStyle>
    </a:wholeTbl>
    <a:band1H>
      <a:tcTxStyle/>
      <a:tcStyle>
        <a:tcBdr/>
        <a:fill>
          <a:solidFill>
            <a:srgbClr val="CAE3F0"/>
          </a:solidFill>
        </a:fill>
      </a:tcStyle>
    </a:band1H>
    <a:band2H>
      <a:tcTxStyle/>
      <a:tcStyle>
        <a:tcBdr/>
      </a:tcStyle>
    </a:band2H>
    <a:band1V>
      <a:tcTxStyle/>
      <a:tcStyle>
        <a:tcBdr/>
        <a:fill>
          <a:solidFill>
            <a:srgbClr val="CAE3F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3"/>
    <p:restoredTop sz="82764" autoAdjust="0"/>
  </p:normalViewPr>
  <p:slideViewPr>
    <p:cSldViewPr snapToGrid="0">
      <p:cViewPr varScale="1">
        <p:scale>
          <a:sx n="97" d="100"/>
          <a:sy n="97" d="100"/>
        </p:scale>
        <p:origin x="200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Shape 1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Shape 21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Mediawiki is the software that supports the various Wikipedia’s and many other wikis.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Wikibase is an extension to the Mediawiki platform that enables storage, management, and discovery for structured data.  </a:t>
            </a:r>
            <a:endParaRPr/>
          </a:p>
        </p:txBody>
      </p:sp>
      <p:sp>
        <p:nvSpPr>
          <p:cNvPr id="211" name="Shape 21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Shape 22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Shape 2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One more: the system supports complexity, but doesn’t insist on it.</a:t>
            </a:r>
            <a:endParaRPr/>
          </a:p>
        </p:txBody>
      </p:sp>
      <p:sp>
        <p:nvSpPr>
          <p:cNvPr id="232" name="Shape 2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example screenshot of an item entity describing a person, Jane Austen, there are two death dates listed.  The Wikibase UI provides a way to include both dates but … [click]</a:t>
            </a:r>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Shape 2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Indicate that one of the dates is deprecated in rank, and can include one or more references to source the provenance of the statement and indicated, for the deprecated statement, why (in its source the date is a misprint).  This can be a powerful capability for managing entity data with statements from a variety of sources, and for quality control remedies.</a:t>
            </a:r>
            <a:endParaRPr/>
          </a:p>
        </p:txBody>
      </p:sp>
      <p:sp>
        <p:nvSpPr>
          <p:cNvPr id="264" name="Shape 2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Shape 2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Autosuggest is an important feature in a variety of circumstances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When editing item entities and adding statements, when creating SPARQL queries in the Query Service user interface, and when searching in the Wikibase UI.</a:t>
            </a:r>
            <a:endParaRPr/>
          </a:p>
        </p:txBody>
      </p:sp>
      <p:sp>
        <p:nvSpPr>
          <p:cNvPr id="273" name="Shape 2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Shape 2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SPARQL (pronounced “sparkle”) is an RDF query language … a semantic query language for databases.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From the Query UI, things to demo: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From the examples list select the simple query to search for people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Use the autosuggest to show how to change the query to search for dogs, or cats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Use the autosuggest to show QA uses (people born between 1800 and 1880 that lack a death date)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more details on OCLC’s Linked Data efforts and strategy, see</a:t>
            </a:r>
            <a:endParaRPr/>
          </a:p>
          <a:p>
            <a:pPr marL="0" marR="0" lvl="0" indent="0" algn="l" rtl="0">
              <a:lnSpc>
                <a:spcPct val="100000"/>
              </a:lnSpc>
              <a:spcBef>
                <a:spcPts val="0"/>
              </a:spcBef>
              <a:spcAft>
                <a:spcPts val="0"/>
              </a:spcAft>
              <a:buClr>
                <a:srgbClr val="548135"/>
              </a:buClr>
              <a:buSzPts val="1200"/>
              <a:buFont typeface="Calibri"/>
              <a:buNone/>
            </a:pPr>
            <a:r>
              <a:rPr lang="en-US" sz="1200" b="0" i="0" u="none" strike="noStrike" cap="none">
                <a:solidFill>
                  <a:srgbClr val="548135"/>
                </a:solidFill>
                <a:latin typeface="Calibri"/>
                <a:ea typeface="Calibri"/>
                <a:cs typeface="Calibri"/>
                <a:sym typeface="Calibri"/>
              </a:rPr>
              <a:t>http://oc.lc/linkeddatasummary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Shape 2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Why OpenRefine?  Because it is popular, powerful, and ubiquitous.  Though it might not be as commonly used with those managing MARC data?  Something for us to learn more about.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Shape 30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Nothing to demo here but taking a look at the ClaimAdder updates is a way to also show Wikibase UI history pages, undo options, etc.</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that we are also beginning to evaluate Wikidata Quickstatements as an alternative or replacement.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that we have not yet investigated, but plan to look at, other batch loading processes, including OpenRefine and QuickStatements</a:t>
            </a:r>
            <a:endParaRPr sz="1200" b="0" i="0" u="none" strike="noStrike" cap="none">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233045" marR="0" lvl="0" indent="-233045"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This table reflects the iterative nature of the project</a:t>
            </a:r>
            <a:endParaRPr/>
          </a:p>
          <a:p>
            <a:pPr marL="233045" marR="0" lvl="0" indent="-233045"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We’re offering services and features as soon as we think they are functional enough for a quick evaluation, gathering feedback, refactoring and rethinking, and trying again … not unlike the Lean Startup cycle.</a:t>
            </a:r>
            <a:endParaRPr/>
          </a:p>
          <a:p>
            <a:pPr marL="233045" marR="0" lvl="0" indent="-233045"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Conversation is continual regarding how we do things now, how we could do things, and moving away from current constraints/Endeavor like this represents a paradigm shift and requires adaptive change (everyone gets to change their behavior) -a small project with potentially transformative results.</a:t>
            </a:r>
            <a:endParaRPr/>
          </a:p>
        </p:txBody>
      </p:sp>
      <p:sp>
        <p:nvSpPr>
          <p:cNvPr id="312" name="Shape 31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Shape 3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0" name="Shape 3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Shape 3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Shape 3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Shape 39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1" name="Shape 39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Shape 4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3" name="Shape 40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Shape 4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Shape 45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Today, OCLC primarily offers services to support traditional and essential bibliographic data services for search and retrieval, copy cataloging, original cataloging, and authority control.  OCLC is testing the viability of systems in support of linked data services to empower new workflows and entity management services, at web scale.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OCLC Research has a now well-established role in developing and providing systems in support of Linked Data services, including the VIAF which combines multiple name authority files into a single OCLC-hosted name authority service, and FAST which is derived from the Library of Congress Subject Headings (LCSH).  The development of VIAF and FAST has been a collaboration of OCLC Research and many others, going back to the late 1990’s.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More recently, OCLC’s experimental work with entity descriptions for Works and Persons has delivered more lessons learned.  The pilot project described in this presentation builds on this prior work, and focuses on an emerging web-scale software framework to support entity management and discovery services.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More recently </a:t>
            </a: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Shape 4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Shape 4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Thank you for your time and attention today.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If you would like additional details about my presentation today, please feel free to download our new “OCLC and linked data” paper at </a:t>
            </a:r>
            <a:r>
              <a:rPr lang="en-US" sz="1200" b="1" i="0" u="none" strike="noStrike" cap="none">
                <a:solidFill>
                  <a:schemeClr val="dk1"/>
                </a:solidFill>
                <a:latin typeface="Calibri"/>
                <a:ea typeface="Calibri"/>
                <a:cs typeface="Calibri"/>
                <a:sym typeface="Calibri"/>
              </a:rPr>
              <a:t>oc.lc/linkeddatasummary </a:t>
            </a:r>
            <a:endParaRPr/>
          </a:p>
        </p:txBody>
      </p:sp>
      <p:sp>
        <p:nvSpPr>
          <p:cNvPr id="476" name="Shape 47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Today, OCLC primarily offers services to support traditional and essential bibliographic data services for search and retrieval, copy cataloging, original cataloging, and authority control.  OCLC is testing the viability of systems in support of linked data services to empower new workflows and entity management services, at web scale.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OCLC Research has a now well-established role in developing and providing systems in support of Linked Data services, including the VIAF which combines multiple name authority files into a single OCLC-hosted name authority service, and FAST which is derived from the Library of Congress Subject Headings (LCSH).  The development of VIAF and FAST has been a collaboration of OCLC Research and many others, going back to the late 1990’s.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More recently, OCLC’s experimental work with entity descriptions for Works and Persons has delivered more lessons learned.  The pilot project described in this presentation builds on this prior work, and focuses on an emerging web-scale software framework to support entity management and discovery services.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More recently </a:t>
            </a: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first discussions about the Pilot Project began in December 2017 and the first version of the ecosystem platform was made available to the project’s first participants in January 2018, and the pilot is expected to conclude in September 2018.  We’re no longer in the initial, formative stages, but still have much to learn and a ways to go.</a:t>
            </a:r>
            <a:endParaRPr/>
          </a:p>
        </p:txBody>
      </p:sp>
      <p:sp>
        <p:nvSpPr>
          <p:cNvPr id="180" name="Shape 18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Wikibase</a:t>
            </a:r>
            <a:r>
              <a:rPr lang="en-US" sz="1200" b="0" i="0" u="none" strike="noStrike" cap="none">
                <a:solidFill>
                  <a:schemeClr val="dk1"/>
                </a:solidFill>
                <a:latin typeface="Calibri"/>
                <a:ea typeface="Calibri"/>
                <a:cs typeface="Calibri"/>
                <a:sym typeface="Calibri"/>
              </a:rPr>
              <a:t> – The wikibase extension to MediaWiki provides the primary user interface for creating and editing items and properties.</a:t>
            </a:r>
            <a:endParaRPr/>
          </a:p>
          <a:p>
            <a:pPr marL="342900" marR="0" lvl="0" indent="-342900" algn="l" rtl="0">
              <a:spcBef>
                <a:spcPts val="24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Mediawiki API</a:t>
            </a:r>
            <a:r>
              <a:rPr lang="en-US" sz="1200" b="0" i="0" u="none" strike="noStrike" cap="none">
                <a:solidFill>
                  <a:schemeClr val="dk1"/>
                </a:solidFill>
                <a:latin typeface="Calibri"/>
                <a:ea typeface="Calibri"/>
                <a:cs typeface="Calibri"/>
                <a:sym typeface="Calibri"/>
              </a:rPr>
              <a:t> – Search and retrieval based on keyword searching or via entity identifiers.</a:t>
            </a:r>
            <a:endParaRPr sz="1200" b="0" i="0" u="none" strike="noStrike" cap="none">
              <a:solidFill>
                <a:schemeClr val="dk1"/>
              </a:solidFill>
              <a:latin typeface="Calibri"/>
              <a:ea typeface="Calibri"/>
              <a:cs typeface="Calibri"/>
              <a:sym typeface="Calibri"/>
            </a:endParaRPr>
          </a:p>
          <a:p>
            <a:pPr marL="342900" marR="0" lvl="0" indent="-342900" algn="l" rtl="0">
              <a:spcBef>
                <a:spcPts val="24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SPARQL Query Service</a:t>
            </a:r>
            <a:r>
              <a:rPr lang="en-US" sz="1200" b="0" i="0" u="none" strike="noStrike" cap="none">
                <a:solidFill>
                  <a:schemeClr val="dk1"/>
                </a:solidFill>
                <a:latin typeface="Calibri"/>
                <a:ea typeface="Calibri"/>
                <a:cs typeface="Calibri"/>
                <a:sym typeface="Calibri"/>
              </a:rPr>
              <a:t> – A SPARQL Endpoint combined with a user-friendly Query Service interface supports complex and granular queries based on items, properties, and their relationships.</a:t>
            </a:r>
            <a:endParaRPr sz="1200" b="0" i="0" u="none" strike="noStrike" cap="none">
              <a:solidFill>
                <a:schemeClr val="dk1"/>
              </a:solidFill>
              <a:latin typeface="Calibri"/>
              <a:ea typeface="Calibri"/>
              <a:cs typeface="Calibri"/>
              <a:sym typeface="Calibri"/>
            </a:endParaRPr>
          </a:p>
          <a:p>
            <a:pPr marL="342900" marR="0" lvl="0" indent="-342900" algn="l" rtl="0">
              <a:spcBef>
                <a:spcPts val="24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OpenRefine API</a:t>
            </a:r>
            <a:r>
              <a:rPr lang="en-US" sz="1200" b="0" i="0" u="none" strike="noStrike" cap="none">
                <a:solidFill>
                  <a:schemeClr val="dk1"/>
                </a:solidFill>
                <a:latin typeface="Calibri"/>
                <a:ea typeface="Calibri"/>
                <a:cs typeface="Calibri"/>
                <a:sym typeface="Calibri"/>
              </a:rPr>
              <a:t> – OpenRefine is an application for cleaning and reconciling data, using Reconciliation APIs and SPARQL endpoints.  We're testing an OpenRefine-optimized API, to make it easier for those who use that application to connect to the system and reconcile their data.</a:t>
            </a:r>
            <a:endParaRPr/>
          </a:p>
          <a:p>
            <a:pPr marL="342900" marR="0" lvl="0" indent="-342900" algn="l" rtl="0">
              <a:spcBef>
                <a:spcPts val="24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Pywikibot – A Python library of tools for batch data creation, editing, and deletion (though we are also evaluating Wikidata Quickstatements as a potential replacement or alternative.</a:t>
            </a:r>
            <a:endParaRPr/>
          </a:p>
        </p:txBody>
      </p:sp>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Shape 20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Most are familiar with Wikipedia, and many with Wikidata.org.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OCLC has developed close connections to the Wikipedia community through the Wikipedia + Libraries project (https://www.webjunction.org/explore-topics/wikipedia-libraries.html) and other collaborative work.</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While we’ve been coordinating similarly with the Wikidata effort, including establishing links across VIAF, FAST, and Wikidata, we’ve more recently begun evaluating the software that supports the Wikipedia and Wikidata projects in a bibliographic data management and discovery context.</a:t>
            </a:r>
            <a:endParaRPr/>
          </a:p>
        </p:txBody>
      </p:sp>
      <p:sp>
        <p:nvSpPr>
          <p:cNvPr id="204" name="Shape 20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0"/>
        <p:cNvGrpSpPr/>
        <p:nvPr/>
      </p:nvGrpSpPr>
      <p:grpSpPr>
        <a:xfrm>
          <a:off x="0" y="0"/>
          <a:ext cx="0" cy="0"/>
          <a:chOff x="0" y="0"/>
          <a:chExt cx="0" cy="0"/>
        </a:xfrm>
      </p:grpSpPr>
      <p:pic>
        <p:nvPicPr>
          <p:cNvPr id="11" name="Shape 11" descr="OCLC_H_PMS.eps"/>
          <p:cNvPicPr preferRelativeResize="0"/>
          <p:nvPr/>
        </p:nvPicPr>
        <p:blipFill rotWithShape="1">
          <a:blip r:embed="rId2">
            <a:alphaModFix/>
          </a:blip>
          <a:srcRect/>
          <a:stretch/>
        </p:blipFill>
        <p:spPr>
          <a:xfrm>
            <a:off x="7789550" y="6297769"/>
            <a:ext cx="1170814" cy="3707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Shape 9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2" name="Shape 10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2"/>
        <p:cNvGrpSpPr/>
        <p:nvPr/>
      </p:nvGrpSpPr>
      <p:grpSpPr>
        <a:xfrm>
          <a:off x="0" y="0"/>
          <a:ext cx="0" cy="0"/>
          <a:chOff x="0" y="0"/>
          <a:chExt cx="0" cy="0"/>
        </a:xfrm>
      </p:grpSpPr>
      <p:sp>
        <p:nvSpPr>
          <p:cNvPr id="13" name="Shape 13"/>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3D527F"/>
              </a:solidFill>
              <a:latin typeface="Arial"/>
              <a:ea typeface="Arial"/>
              <a:cs typeface="Arial"/>
              <a:sym typeface="Arial"/>
            </a:endParaRPr>
          </a:p>
        </p:txBody>
      </p:sp>
      <p:sp>
        <p:nvSpPr>
          <p:cNvPr id="14" name="Shape 14"/>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3D527F"/>
              </a:solidFill>
              <a:latin typeface="Arial"/>
              <a:ea typeface="Arial"/>
              <a:cs typeface="Arial"/>
              <a:sym typeface="Arial"/>
            </a:endParaRPr>
          </a:p>
        </p:txBody>
      </p:sp>
      <p:sp>
        <p:nvSpPr>
          <p:cNvPr id="15" name="Shape 15"/>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3D527F"/>
              </a:solidFill>
              <a:latin typeface="Arial"/>
              <a:ea typeface="Arial"/>
              <a:cs typeface="Arial"/>
              <a:sym typeface="Arial"/>
            </a:endParaRPr>
          </a:p>
        </p:txBody>
      </p:sp>
      <p:sp>
        <p:nvSpPr>
          <p:cNvPr id="16" name="Shape 16"/>
          <p:cNvSpPr txBox="1">
            <a:spLocks noGrp="1"/>
          </p:cNvSpPr>
          <p:nvPr>
            <p:ph type="body" idx="1"/>
          </p:nvPr>
        </p:nvSpPr>
        <p:spPr>
          <a:xfrm>
            <a:off x="340787" y="457739"/>
            <a:ext cx="8439148"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 name="Shape 17"/>
          <p:cNvPicPr preferRelativeResize="0"/>
          <p:nvPr/>
        </p:nvPicPr>
        <p:blipFill rotWithShape="1">
          <a:blip r:embed="rId2">
            <a:alphaModFix/>
          </a:blip>
          <a:srcRect/>
          <a:stretch/>
        </p:blipFill>
        <p:spPr>
          <a:xfrm>
            <a:off x="8310055" y="6439437"/>
            <a:ext cx="687170" cy="275182"/>
          </a:xfrm>
          <a:prstGeom prst="rect">
            <a:avLst/>
          </a:prstGeom>
          <a:noFill/>
          <a:ln>
            <a:noFill/>
          </a:ln>
        </p:spPr>
      </p:pic>
      <p:sp>
        <p:nvSpPr>
          <p:cNvPr id="18" name="Shape 18"/>
          <p:cNvSpPr txBox="1">
            <a:spLocks noGrp="1"/>
          </p:cNvSpPr>
          <p:nvPr>
            <p:ph type="body" idx="2"/>
          </p:nvPr>
        </p:nvSpPr>
        <p:spPr>
          <a:xfrm>
            <a:off x="340787" y="1372997"/>
            <a:ext cx="8439148" cy="4475171"/>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Header">
  <p:cSld name="Content- Header">
    <p:spTree>
      <p:nvGrpSpPr>
        <p:cNvPr id="1" name="Shape 19"/>
        <p:cNvGrpSpPr/>
        <p:nvPr/>
      </p:nvGrpSpPr>
      <p:grpSpPr>
        <a:xfrm>
          <a:off x="0" y="0"/>
          <a:ext cx="0" cy="0"/>
          <a:chOff x="0" y="0"/>
          <a:chExt cx="0" cy="0"/>
        </a:xfrm>
      </p:grpSpPr>
      <p:sp>
        <p:nvSpPr>
          <p:cNvPr id="20" name="Shape 20"/>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3D527F"/>
              </a:solidFill>
              <a:latin typeface="Arial"/>
              <a:ea typeface="Arial"/>
              <a:cs typeface="Arial"/>
              <a:sym typeface="Arial"/>
            </a:endParaRPr>
          </a:p>
        </p:txBody>
      </p:sp>
      <p:sp>
        <p:nvSpPr>
          <p:cNvPr id="21" name="Shape 21"/>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3D527F"/>
              </a:solidFill>
              <a:latin typeface="Arial"/>
              <a:ea typeface="Arial"/>
              <a:cs typeface="Arial"/>
              <a:sym typeface="Arial"/>
            </a:endParaRPr>
          </a:p>
        </p:txBody>
      </p:sp>
      <p:sp>
        <p:nvSpPr>
          <p:cNvPr id="22" name="Shape 22"/>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3D527F"/>
              </a:solidFill>
              <a:latin typeface="Arial"/>
              <a:ea typeface="Arial"/>
              <a:cs typeface="Arial"/>
              <a:sym typeface="Arial"/>
            </a:endParaRPr>
          </a:p>
        </p:txBody>
      </p:sp>
      <p:sp>
        <p:nvSpPr>
          <p:cNvPr id="23" name="Shape 23"/>
          <p:cNvSpPr txBox="1">
            <a:spLocks noGrp="1"/>
          </p:cNvSpPr>
          <p:nvPr>
            <p:ph type="body" idx="1"/>
          </p:nvPr>
        </p:nvSpPr>
        <p:spPr>
          <a:xfrm>
            <a:off x="340787" y="457739"/>
            <a:ext cx="8439148"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4" name="Shape 24"/>
          <p:cNvPicPr preferRelativeResize="0"/>
          <p:nvPr/>
        </p:nvPicPr>
        <p:blipFill rotWithShape="1">
          <a:blip r:embed="rId2">
            <a:alphaModFix/>
          </a:blip>
          <a:srcRect/>
          <a:stretch/>
        </p:blipFill>
        <p:spPr>
          <a:xfrm>
            <a:off x="8310055" y="6422994"/>
            <a:ext cx="687170"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6"/>
        <p:cNvGrpSpPr/>
        <p:nvPr/>
      </p:nvGrpSpPr>
      <p:grpSpPr>
        <a:xfrm>
          <a:off x="0" y="0"/>
          <a:ext cx="0" cy="0"/>
          <a:chOff x="0" y="0"/>
          <a:chExt cx="0" cy="0"/>
        </a:xfrm>
      </p:grpSpPr>
      <p:sp>
        <p:nvSpPr>
          <p:cNvPr id="27" name="Shape 27"/>
          <p:cNvSpPr/>
          <p:nvPr/>
        </p:nvSpPr>
        <p:spPr>
          <a:xfrm>
            <a:off x="0" y="6248400"/>
            <a:ext cx="22098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8" name="Shape 28"/>
          <p:cNvSpPr/>
          <p:nvPr/>
        </p:nvSpPr>
        <p:spPr>
          <a:xfrm>
            <a:off x="2209800" y="6248400"/>
            <a:ext cx="1060450"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9" name="Shape 29"/>
          <p:cNvSpPr/>
          <p:nvPr/>
        </p:nvSpPr>
        <p:spPr>
          <a:xfrm>
            <a:off x="3270250" y="6248400"/>
            <a:ext cx="5873750"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30" name="Shape 30"/>
          <p:cNvSpPr txBox="1">
            <a:spLocks noGrp="1"/>
          </p:cNvSpPr>
          <p:nvPr>
            <p:ph type="body" idx="1"/>
          </p:nvPr>
        </p:nvSpPr>
        <p:spPr>
          <a:xfrm>
            <a:off x="340786" y="1372996"/>
            <a:ext cx="8439148" cy="4475171"/>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2"/>
          </p:nvPr>
        </p:nvSpPr>
        <p:spPr>
          <a:xfrm>
            <a:off x="340786" y="457739"/>
            <a:ext cx="8439148"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2" name="Shape 32"/>
          <p:cNvPicPr preferRelativeResize="0"/>
          <p:nvPr/>
        </p:nvPicPr>
        <p:blipFill rotWithShape="1">
          <a:blip r:embed="rId2">
            <a:alphaModFix/>
          </a:blip>
          <a:srcRect/>
          <a:stretch/>
        </p:blipFill>
        <p:spPr>
          <a:xfrm>
            <a:off x="8310054" y="6422993"/>
            <a:ext cx="687170" cy="291625"/>
          </a:xfrm>
          <a:prstGeom prst="rect">
            <a:avLst/>
          </a:prstGeom>
          <a:noFill/>
          <a:ln>
            <a:noFill/>
          </a:ln>
        </p:spPr>
      </p:pic>
      <p:sp>
        <p:nvSpPr>
          <p:cNvPr id="33" name="Shape 33"/>
          <p:cNvSpPr txBox="1"/>
          <p:nvPr/>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34"/>
        <p:cNvGrpSpPr/>
        <p:nvPr/>
      </p:nvGrpSpPr>
      <p:grpSpPr>
        <a:xfrm>
          <a:off x="0" y="0"/>
          <a:ext cx="0" cy="0"/>
          <a:chOff x="0" y="0"/>
          <a:chExt cx="0" cy="0"/>
        </a:xfrm>
      </p:grpSpPr>
      <p:sp>
        <p:nvSpPr>
          <p:cNvPr id="35" name="Shape 35"/>
          <p:cNvSpPr/>
          <p:nvPr/>
        </p:nvSpPr>
        <p:spPr>
          <a:xfrm>
            <a:off x="0" y="0"/>
            <a:ext cx="9144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 name="Shape 36"/>
          <p:cNvSpPr txBox="1">
            <a:spLocks noGrp="1"/>
          </p:cNvSpPr>
          <p:nvPr>
            <p:ph type="body" idx="1"/>
          </p:nvPr>
        </p:nvSpPr>
        <p:spPr>
          <a:xfrm>
            <a:off x="315259" y="1108082"/>
            <a:ext cx="8174038" cy="64633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176213" y="850901"/>
            <a:ext cx="265112" cy="5432840"/>
          </a:xfrm>
          <a:prstGeom prst="rect">
            <a:avLst/>
          </a:prstGeom>
          <a:solidFill>
            <a:srgbClr val="00AFD7"/>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3"/>
          </p:nvPr>
        </p:nvSpPr>
        <p:spPr>
          <a:xfrm>
            <a:off x="8411956" y="850902"/>
            <a:ext cx="265112" cy="5432839"/>
          </a:xfrm>
          <a:prstGeom prst="rect">
            <a:avLst/>
          </a:prstGeom>
          <a:solidFill>
            <a:srgbClr val="00AFD7"/>
          </a:solidFill>
          <a:ln>
            <a:noFill/>
          </a:ln>
        </p:spPr>
        <p:txBody>
          <a:bodyPr spcFirstLastPara="1" wrap="square" lIns="91425" tIns="91425" rIns="91425" bIns="91425"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9" name="Shape 39"/>
          <p:cNvPicPr preferRelativeResize="0"/>
          <p:nvPr/>
        </p:nvPicPr>
        <p:blipFill rotWithShape="1">
          <a:blip r:embed="rId2">
            <a:alphaModFix/>
          </a:blip>
          <a:srcRect/>
          <a:stretch/>
        </p:blipFill>
        <p:spPr>
          <a:xfrm>
            <a:off x="8310054" y="6422993"/>
            <a:ext cx="687170" cy="291625"/>
          </a:xfrm>
          <a:prstGeom prst="rect">
            <a:avLst/>
          </a:prstGeom>
          <a:noFill/>
          <a:ln>
            <a:noFill/>
          </a:ln>
        </p:spPr>
      </p:pic>
      <p:sp>
        <p:nvSpPr>
          <p:cNvPr id="40" name="Shape 40"/>
          <p:cNvSpPr txBox="1"/>
          <p:nvPr/>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41"/>
        <p:cNvGrpSpPr/>
        <p:nvPr/>
      </p:nvGrpSpPr>
      <p:grpSpPr>
        <a:xfrm>
          <a:off x="0" y="0"/>
          <a:ext cx="0" cy="0"/>
          <a:chOff x="0" y="0"/>
          <a:chExt cx="0" cy="0"/>
        </a:xfrm>
      </p:grpSpPr>
      <p:pic>
        <p:nvPicPr>
          <p:cNvPr id="42" name="Shape 42" descr="OCLC_H_PMS.eps"/>
          <p:cNvPicPr preferRelativeResize="0"/>
          <p:nvPr/>
        </p:nvPicPr>
        <p:blipFill rotWithShape="1">
          <a:blip r:embed="rId2">
            <a:alphaModFix/>
          </a:blip>
          <a:srcRect/>
          <a:stretch/>
        </p:blipFill>
        <p:spPr>
          <a:xfrm>
            <a:off x="8236925" y="6384425"/>
            <a:ext cx="723437" cy="284097"/>
          </a:xfrm>
          <a:prstGeom prst="rect">
            <a:avLst/>
          </a:prstGeom>
          <a:noFill/>
          <a:ln>
            <a:noFill/>
          </a:ln>
        </p:spPr>
      </p:pic>
      <p:sp>
        <p:nvSpPr>
          <p:cNvPr id="43" name="Shape 43"/>
          <p:cNvSpPr txBox="1"/>
          <p:nvPr/>
        </p:nvSpPr>
        <p:spPr>
          <a:xfrm>
            <a:off x="5279" y="6384425"/>
            <a:ext cx="2181486" cy="3924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ikiba.se/" TargetMode="External"/><Relationship Id="rId5" Type="http://schemas.openxmlformats.org/officeDocument/2006/relationships/hyperlink" Target="https://www.wikidata.org/" TargetMode="External"/><Relationship Id="rId4" Type="http://schemas.openxmlformats.org/officeDocument/2006/relationships/hyperlink" Target="https://www.mediawiki.org/wiki/MediaWik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projectpassage.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mailto:washburb@oclc.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ikiba.se/" TargetMode="External"/><Relationship Id="rId4" Type="http://schemas.openxmlformats.org/officeDocument/2006/relationships/hyperlink" Target="https://www.wikidat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t="7809" b="7907"/>
          <a:stretch/>
        </p:blipFill>
        <p:spPr>
          <a:xfrm>
            <a:off x="-9008" y="0"/>
            <a:ext cx="9153008" cy="6858000"/>
          </a:xfrm>
          <a:prstGeom prst="rect">
            <a:avLst/>
          </a:prstGeom>
          <a:noFill/>
          <a:ln>
            <a:noFill/>
          </a:ln>
        </p:spPr>
      </p:pic>
      <p:sp>
        <p:nvSpPr>
          <p:cNvPr id="125" name="Shape 125"/>
          <p:cNvSpPr/>
          <p:nvPr/>
        </p:nvSpPr>
        <p:spPr>
          <a:xfrm>
            <a:off x="-9009" y="1961062"/>
            <a:ext cx="8557263" cy="1750225"/>
          </a:xfrm>
          <a:prstGeom prst="rect">
            <a:avLst/>
          </a:prstGeom>
          <a:solidFill>
            <a:srgbClr val="F2F2F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rgbClr val="2255AA"/>
                </a:solidFill>
                <a:latin typeface="+mn-lt"/>
                <a:ea typeface="Oswald"/>
                <a:cs typeface="Oswald"/>
                <a:sym typeface="Oswald"/>
              </a:rPr>
              <a:t>Prototyping a Linked Data Platform </a:t>
            </a:r>
            <a:endParaRPr dirty="0">
              <a:latin typeface="+mn-lt"/>
            </a:endParaRPr>
          </a:p>
          <a:p>
            <a:pPr marL="0" marR="0" lvl="0" indent="0" algn="l" rtl="0">
              <a:spcBef>
                <a:spcPts val="0"/>
              </a:spcBef>
              <a:spcAft>
                <a:spcPts val="0"/>
              </a:spcAft>
              <a:buNone/>
            </a:pPr>
            <a:r>
              <a:rPr lang="en-US" sz="3200" b="0" i="0" u="none" strike="noStrike" cap="none" dirty="0">
                <a:solidFill>
                  <a:srgbClr val="2255AA"/>
                </a:solidFill>
                <a:latin typeface="+mn-lt"/>
                <a:ea typeface="Oswald"/>
                <a:cs typeface="Oswald"/>
                <a:sym typeface="Oswald"/>
              </a:rPr>
              <a:t>for Production Cataloging Workflows</a:t>
            </a:r>
            <a:endParaRPr sz="3200" b="0" i="0" u="none" strike="noStrike" cap="none" dirty="0">
              <a:solidFill>
                <a:srgbClr val="C44E00"/>
              </a:solidFill>
              <a:latin typeface="+mn-lt"/>
              <a:ea typeface="Oswald"/>
              <a:cs typeface="Oswald"/>
              <a:sym typeface="Oswald"/>
            </a:endParaRPr>
          </a:p>
        </p:txBody>
      </p:sp>
      <p:sp>
        <p:nvSpPr>
          <p:cNvPr id="126" name="Shape 126"/>
          <p:cNvSpPr/>
          <p:nvPr/>
        </p:nvSpPr>
        <p:spPr>
          <a:xfrm>
            <a:off x="6636329" y="3429000"/>
            <a:ext cx="1738745" cy="476250"/>
          </a:xfrm>
          <a:prstGeom prst="rect">
            <a:avLst/>
          </a:prstGeom>
          <a:solidFill>
            <a:schemeClr val="accent1"/>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rgbClr val="FFFFFF"/>
                </a:solidFill>
                <a:latin typeface="Arial"/>
                <a:ea typeface="Arial"/>
                <a:cs typeface="Arial"/>
                <a:sym typeface="Arial"/>
              </a:rPr>
              <a:t>May 2, 2018</a:t>
            </a:r>
            <a:endParaRPr dirty="0"/>
          </a:p>
        </p:txBody>
      </p:sp>
      <p:sp>
        <p:nvSpPr>
          <p:cNvPr id="127" name="Shape 127"/>
          <p:cNvSpPr/>
          <p:nvPr/>
        </p:nvSpPr>
        <p:spPr>
          <a:xfrm>
            <a:off x="214746" y="1537953"/>
            <a:ext cx="4149436" cy="705394"/>
          </a:xfrm>
          <a:prstGeom prst="rect">
            <a:avLst/>
          </a:prstGeom>
          <a:solidFill>
            <a:schemeClr val="accent1"/>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0" i="0" u="none" strike="noStrike" cap="none" dirty="0">
                <a:solidFill>
                  <a:srgbClr val="FFFFFF"/>
                </a:solidFill>
                <a:latin typeface="Arial"/>
                <a:ea typeface="Arial"/>
                <a:cs typeface="Arial"/>
                <a:sym typeface="Arial"/>
              </a:rPr>
              <a:t>LD4 Workshop, Stanford University</a:t>
            </a:r>
            <a:endParaRPr dirty="0"/>
          </a:p>
        </p:txBody>
      </p:sp>
      <p:graphicFrame>
        <p:nvGraphicFramePr>
          <p:cNvPr id="128" name="Shape 128"/>
          <p:cNvGraphicFramePr/>
          <p:nvPr/>
        </p:nvGraphicFramePr>
        <p:xfrm>
          <a:off x="768928" y="4211138"/>
          <a:ext cx="8375075" cy="2065675"/>
        </p:xfrm>
        <a:graphic>
          <a:graphicData uri="http://schemas.openxmlformats.org/drawingml/2006/table">
            <a:tbl>
              <a:tblPr>
                <a:noFill/>
                <a:tableStyleId>{5135B2FD-0648-4666-A771-D08571A23794}</a:tableStyleId>
              </a:tblPr>
              <a:tblGrid>
                <a:gridCol w="5346125">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2065675">
                <a:tc>
                  <a:txBody>
                    <a:bodyPr/>
                    <a:lstStyle/>
                    <a:p>
                      <a:pPr marL="0" marR="0" lvl="0" indent="0" algn="l" rtl="0">
                        <a:spcBef>
                          <a:spcPts val="0"/>
                        </a:spcBef>
                        <a:spcAft>
                          <a:spcPts val="0"/>
                        </a:spcAft>
                        <a:buClr>
                          <a:schemeClr val="lt1"/>
                        </a:buClr>
                        <a:buSzPts val="1600"/>
                        <a:buFont typeface="Arial"/>
                        <a:buNone/>
                      </a:pPr>
                      <a:r>
                        <a:rPr lang="en-US" sz="1600" b="1" u="none" strike="noStrike" cap="none" dirty="0">
                          <a:solidFill>
                            <a:schemeClr val="lt1"/>
                          </a:solidFill>
                          <a:latin typeface="Arial"/>
                          <a:ea typeface="Arial"/>
                          <a:cs typeface="Arial"/>
                          <a:sym typeface="Arial"/>
                        </a:rPr>
                        <a:t>Carl G. </a:t>
                      </a:r>
                      <a:r>
                        <a:rPr lang="en-US" sz="1600" b="1" u="none" strike="noStrike" cap="none" dirty="0" err="1">
                          <a:solidFill>
                            <a:schemeClr val="lt1"/>
                          </a:solidFill>
                          <a:latin typeface="Arial"/>
                          <a:ea typeface="Arial"/>
                          <a:cs typeface="Arial"/>
                          <a:sym typeface="Arial"/>
                        </a:rPr>
                        <a:t>Stahmer</a:t>
                      </a:r>
                      <a:endParaRPr dirty="0"/>
                    </a:p>
                    <a:p>
                      <a:pPr marL="0" marR="0" lvl="0" indent="0" algn="l" rtl="0">
                        <a:spcBef>
                          <a:spcPts val="0"/>
                        </a:spcBef>
                        <a:spcAft>
                          <a:spcPts val="0"/>
                        </a:spcAft>
                        <a:buClr>
                          <a:schemeClr val="lt1"/>
                        </a:buClr>
                        <a:buSzPts val="1600"/>
                        <a:buFont typeface="Arial"/>
                        <a:buNone/>
                      </a:pPr>
                      <a:r>
                        <a:rPr lang="en-US" sz="1600" b="0" u="none" strike="noStrike" cap="none" dirty="0">
                          <a:solidFill>
                            <a:schemeClr val="lt1"/>
                          </a:solidFill>
                          <a:latin typeface="Arial"/>
                          <a:ea typeface="Arial"/>
                          <a:cs typeface="Arial"/>
                          <a:sym typeface="Arial"/>
                        </a:rPr>
                        <a:t>Director of Data and Digital Scholarship</a:t>
                      </a:r>
                      <a:endParaRPr dirty="0"/>
                    </a:p>
                    <a:p>
                      <a:pPr marL="0" marR="0" lvl="0" indent="0" algn="l" rtl="0">
                        <a:spcBef>
                          <a:spcPts val="0"/>
                        </a:spcBef>
                        <a:spcAft>
                          <a:spcPts val="0"/>
                        </a:spcAft>
                        <a:buClr>
                          <a:schemeClr val="lt1"/>
                        </a:buClr>
                        <a:buSzPts val="1600"/>
                        <a:buFont typeface="Arial"/>
                        <a:buNone/>
                      </a:pPr>
                      <a:r>
                        <a:rPr lang="en-US" sz="1600" b="0" u="none" strike="noStrike" cap="none" dirty="0">
                          <a:solidFill>
                            <a:schemeClr val="lt1"/>
                          </a:solidFill>
                          <a:latin typeface="Arial"/>
                          <a:ea typeface="Arial"/>
                          <a:cs typeface="Arial"/>
                          <a:sym typeface="Arial"/>
                        </a:rPr>
                        <a:t>Associate Director For Humanities, UC Davis Data Science Initiative</a:t>
                      </a:r>
                      <a:endParaRPr dirty="0"/>
                    </a:p>
                    <a:p>
                      <a:pPr marL="0" marR="0" lvl="0" indent="0" algn="l" rtl="0">
                        <a:spcBef>
                          <a:spcPts val="0"/>
                        </a:spcBef>
                        <a:spcAft>
                          <a:spcPts val="0"/>
                        </a:spcAft>
                        <a:buClr>
                          <a:schemeClr val="lt1"/>
                        </a:buClr>
                        <a:buSzPts val="1600"/>
                        <a:buFont typeface="Arial"/>
                        <a:buNone/>
                      </a:pPr>
                      <a:r>
                        <a:rPr lang="en-US" sz="1600" b="0" u="none" strike="noStrike" cap="none" dirty="0">
                          <a:solidFill>
                            <a:schemeClr val="lt1"/>
                          </a:solidFill>
                          <a:latin typeface="Arial"/>
                          <a:ea typeface="Arial"/>
                          <a:cs typeface="Arial"/>
                          <a:sym typeface="Arial"/>
                        </a:rPr>
                        <a:t>Associate Director, English Broadside Ballad Archive</a:t>
                      </a:r>
                      <a:endParaRPr dirty="0"/>
                    </a:p>
                    <a:p>
                      <a:pPr marL="0" marR="0" lvl="0" indent="0" algn="l" rtl="0">
                        <a:spcBef>
                          <a:spcPts val="0"/>
                        </a:spcBef>
                        <a:spcAft>
                          <a:spcPts val="0"/>
                        </a:spcAft>
                        <a:buClr>
                          <a:schemeClr val="lt1"/>
                        </a:buClr>
                        <a:buSzPts val="1600"/>
                        <a:buFont typeface="Arial"/>
                        <a:buNone/>
                      </a:pPr>
                      <a:r>
                        <a:rPr lang="en-US" sz="1600" b="1" u="none" strike="noStrike" cap="none" dirty="0" err="1">
                          <a:solidFill>
                            <a:schemeClr val="lt1"/>
                          </a:solidFill>
                          <a:latin typeface="Arial"/>
                          <a:ea typeface="Arial"/>
                          <a:cs typeface="Arial"/>
                          <a:sym typeface="Arial"/>
                        </a:rPr>
                        <a:t>www.carlstahmer.com</a:t>
                      </a:r>
                      <a:endParaRPr dirty="0"/>
                    </a:p>
                    <a:p>
                      <a:pPr marL="0" marR="0" lvl="0" indent="0" algn="l" rtl="0">
                        <a:lnSpc>
                          <a:spcPct val="100000"/>
                        </a:lnSpc>
                        <a:spcBef>
                          <a:spcPts val="0"/>
                        </a:spcBef>
                        <a:spcAft>
                          <a:spcPts val="0"/>
                        </a:spcAft>
                        <a:buClr>
                          <a:schemeClr val="lt1"/>
                        </a:buClr>
                        <a:buSzPts val="1600"/>
                        <a:buFont typeface="Arial"/>
                        <a:buNone/>
                      </a:pPr>
                      <a:r>
                        <a:rPr lang="en-US" sz="1600" b="1" u="none" strike="noStrike" cap="none" dirty="0">
                          <a:solidFill>
                            <a:schemeClr val="lt1"/>
                          </a:solidFill>
                          <a:latin typeface="Arial"/>
                          <a:ea typeface="Arial"/>
                          <a:cs typeface="Arial"/>
                          <a:sym typeface="Arial"/>
                        </a:rPr>
                        <a:t>@</a:t>
                      </a:r>
                      <a:r>
                        <a:rPr lang="en-US" sz="1600" b="1" u="none" strike="noStrike" cap="none" dirty="0" err="1">
                          <a:solidFill>
                            <a:schemeClr val="lt1"/>
                          </a:solidFill>
                          <a:latin typeface="Arial"/>
                          <a:ea typeface="Arial"/>
                          <a:cs typeface="Arial"/>
                          <a:sym typeface="Arial"/>
                        </a:rPr>
                        <a:t>cstahmer</a:t>
                      </a:r>
                      <a:r>
                        <a:rPr lang="en-US" sz="1600" b="1" u="none" strike="noStrike" cap="none" dirty="0">
                          <a:solidFill>
                            <a:schemeClr val="lt1"/>
                          </a:solidFill>
                          <a:latin typeface="Arial"/>
                          <a:ea typeface="Arial"/>
                          <a:cs typeface="Arial"/>
                          <a:sym typeface="Arial"/>
                        </a:rPr>
                        <a:t>  </a:t>
                      </a:r>
                      <a:endParaRPr sz="1600" b="1"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endParaRPr sz="1600" dirty="0">
                        <a:solidFill>
                          <a:schemeClr val="lt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Bruce Washburn</a:t>
                      </a:r>
                      <a:endParaRPr dirty="0"/>
                    </a:p>
                    <a:p>
                      <a:pPr marL="0" marR="0" lvl="0" indent="0" algn="l" rtl="0">
                        <a:spcBef>
                          <a:spcPts val="0"/>
                        </a:spcBef>
                        <a:spcAft>
                          <a:spcPts val="0"/>
                        </a:spcAft>
                        <a:buNone/>
                      </a:pPr>
                      <a:r>
                        <a:rPr lang="en-US" sz="1600" b="0" dirty="0">
                          <a:solidFill>
                            <a:schemeClr val="lt1"/>
                          </a:solidFill>
                          <a:latin typeface="Arial"/>
                          <a:ea typeface="Arial"/>
                          <a:cs typeface="Arial"/>
                          <a:sym typeface="Arial"/>
                        </a:rPr>
                        <a:t>Principal Software Engineer</a:t>
                      </a:r>
                      <a:endParaRPr dirty="0"/>
                    </a:p>
                    <a:p>
                      <a:pPr marL="0" marR="0" lvl="0" indent="0" algn="l" rtl="0">
                        <a:spcBef>
                          <a:spcPts val="0"/>
                        </a:spcBef>
                        <a:spcAft>
                          <a:spcPts val="0"/>
                        </a:spcAft>
                        <a:buNone/>
                      </a:pPr>
                      <a:r>
                        <a:rPr lang="en-US" sz="1600" b="0" dirty="0">
                          <a:solidFill>
                            <a:schemeClr val="lt1"/>
                          </a:solidFill>
                          <a:latin typeface="Arial"/>
                          <a:ea typeface="Arial"/>
                          <a:cs typeface="Arial"/>
                          <a:sym typeface="Arial"/>
                        </a:rPr>
                        <a:t>OCLC Membership &amp; Research</a:t>
                      </a:r>
                      <a:endParaRPr dirty="0"/>
                    </a:p>
                    <a:p>
                      <a:pPr marL="0" marR="0" lvl="0" indent="0" algn="l" rtl="0">
                        <a:spcBef>
                          <a:spcPts val="0"/>
                        </a:spcBef>
                        <a:spcAft>
                          <a:spcPts val="0"/>
                        </a:spcAft>
                        <a:buNone/>
                      </a:pPr>
                      <a:r>
                        <a:rPr lang="en-US" sz="1600" b="1" dirty="0">
                          <a:solidFill>
                            <a:schemeClr val="lt1"/>
                          </a:solidFill>
                          <a:latin typeface="Arial"/>
                          <a:ea typeface="Arial"/>
                          <a:cs typeface="Arial"/>
                          <a:sym typeface="Arial"/>
                        </a:rPr>
                        <a:t>@</a:t>
                      </a:r>
                      <a:r>
                        <a:rPr lang="en-US" sz="1600" b="1" dirty="0" err="1">
                          <a:solidFill>
                            <a:schemeClr val="lt1"/>
                          </a:solidFill>
                          <a:latin typeface="Arial"/>
                          <a:ea typeface="Arial"/>
                          <a:cs typeface="Arial"/>
                          <a:sym typeface="Arial"/>
                        </a:rPr>
                        <a:t>btwashburn</a:t>
                      </a:r>
                      <a:endParaRPr sz="1600" b="1" dirty="0">
                        <a:solidFill>
                          <a:schemeClr val="lt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sng" strike="noStrike" cap="none">
                <a:solidFill>
                  <a:schemeClr val="hlink"/>
                </a:solidFill>
                <a:latin typeface="Arial"/>
                <a:ea typeface="Arial"/>
                <a:cs typeface="Arial"/>
                <a:sym typeface="Arial"/>
                <a:hlinkClick r:id="rId3"/>
              </a:rPr>
              <a:t>Wikipedia</a:t>
            </a:r>
            <a:r>
              <a:rPr lang="en-US" sz="2400" b="0" i="0" u="none" strike="noStrike" cap="none">
                <a:solidFill>
                  <a:schemeClr val="dk1"/>
                </a:solidFill>
                <a:latin typeface="Arial"/>
                <a:ea typeface="Arial"/>
                <a:cs typeface="Arial"/>
                <a:sym typeface="Arial"/>
              </a:rPr>
              <a:t> – a multilingual web-based free-content encyclopedia</a:t>
            </a:r>
            <a:endParaRPr/>
          </a:p>
          <a:p>
            <a:pPr marL="342900" marR="0" lvl="0" indent="-342900" algn="l" rtl="0">
              <a:spcBef>
                <a:spcPts val="480"/>
              </a:spcBef>
              <a:spcAft>
                <a:spcPts val="0"/>
              </a:spcAft>
              <a:buClr>
                <a:schemeClr val="dk1"/>
              </a:buClr>
              <a:buSzPts val="2400"/>
              <a:buFont typeface="Arial"/>
              <a:buChar char="•"/>
            </a:pPr>
            <a:r>
              <a:rPr lang="en-US" sz="2400" b="0" i="0" u="sng" strike="noStrike" cap="none">
                <a:solidFill>
                  <a:schemeClr val="hlink"/>
                </a:solidFill>
                <a:highlight>
                  <a:srgbClr val="FFFF00"/>
                </a:highlight>
                <a:latin typeface="Arial"/>
                <a:ea typeface="Arial"/>
                <a:cs typeface="Arial"/>
                <a:sym typeface="Arial"/>
                <a:hlinkClick r:id="rId4"/>
              </a:rPr>
              <a:t>MediaWiki</a:t>
            </a:r>
            <a:r>
              <a:rPr lang="en-US" sz="2400" b="0" i="0" u="none" strike="noStrike" cap="none">
                <a:solidFill>
                  <a:schemeClr val="dk1"/>
                </a:solidFill>
                <a:highlight>
                  <a:srgbClr val="FFFF00"/>
                </a:highlight>
                <a:latin typeface="Arial"/>
                <a:ea typeface="Arial"/>
                <a:cs typeface="Arial"/>
                <a:sym typeface="Arial"/>
              </a:rPr>
              <a:t> - a free and open-source wiki software</a:t>
            </a:r>
            <a:endParaRPr/>
          </a:p>
          <a:p>
            <a:pPr marL="342900" marR="0" lvl="0" indent="-342900" algn="l" rtl="0">
              <a:spcBef>
                <a:spcPts val="480"/>
              </a:spcBef>
              <a:spcAft>
                <a:spcPts val="0"/>
              </a:spcAft>
              <a:buClr>
                <a:schemeClr val="dk1"/>
              </a:buClr>
              <a:buSzPts val="2400"/>
              <a:buFont typeface="Arial"/>
              <a:buChar char="•"/>
            </a:pPr>
            <a:r>
              <a:rPr lang="en-US" sz="2400" b="0" i="0" u="sng" strike="noStrike" cap="none">
                <a:solidFill>
                  <a:schemeClr val="hlink"/>
                </a:solidFill>
                <a:latin typeface="Arial"/>
                <a:ea typeface="Arial"/>
                <a:cs typeface="Arial"/>
                <a:sym typeface="Arial"/>
                <a:hlinkClick r:id="rId5"/>
              </a:rPr>
              <a:t>Wikidata.org</a:t>
            </a:r>
            <a:r>
              <a:rPr lang="en-US" sz="2400" b="0" i="0" u="none" strike="noStrike" cap="none">
                <a:solidFill>
                  <a:schemeClr val="dk1"/>
                </a:solidFill>
                <a:latin typeface="Arial"/>
                <a:ea typeface="Arial"/>
                <a:cs typeface="Arial"/>
                <a:sym typeface="Arial"/>
              </a:rPr>
              <a:t> - a collaboratively edited structured dataset used by Wikimedia sister projects and others</a:t>
            </a:r>
            <a:endParaRPr sz="2400" b="0" i="0" u="sng" strike="noStrike" cap="none">
              <a:solidFill>
                <a:schemeClr val="hlink"/>
              </a:solidFill>
              <a:latin typeface="Arial"/>
              <a:ea typeface="Arial"/>
              <a:cs typeface="Arial"/>
              <a:sym typeface="Arial"/>
              <a:hlinkClick r:id="rId6"/>
            </a:endParaRPr>
          </a:p>
          <a:p>
            <a:pPr marL="342900" marR="0" lvl="0" indent="-342900" algn="l" rtl="0">
              <a:spcBef>
                <a:spcPts val="480"/>
              </a:spcBef>
              <a:spcAft>
                <a:spcPts val="0"/>
              </a:spcAft>
              <a:buClr>
                <a:schemeClr val="dk1"/>
              </a:buClr>
              <a:buSzPts val="2400"/>
              <a:buFont typeface="Arial"/>
              <a:buChar char="•"/>
            </a:pPr>
            <a:r>
              <a:rPr lang="en-US" sz="2400" b="0" i="0" u="sng" strike="noStrike" cap="none">
                <a:solidFill>
                  <a:schemeClr val="hlink"/>
                </a:solidFill>
                <a:highlight>
                  <a:srgbClr val="FFFF00"/>
                </a:highlight>
                <a:latin typeface="Arial"/>
                <a:ea typeface="Arial"/>
                <a:cs typeface="Arial"/>
                <a:sym typeface="Arial"/>
                <a:hlinkClick r:id="rId6"/>
              </a:rPr>
              <a:t>Wikibase</a:t>
            </a:r>
            <a:r>
              <a:rPr lang="en-US" sz="2400" b="0" i="0" u="none" strike="noStrike" cap="none">
                <a:solidFill>
                  <a:schemeClr val="dk1"/>
                </a:solidFill>
                <a:highlight>
                  <a:srgbClr val="FFFF00"/>
                </a:highlight>
                <a:latin typeface="Arial"/>
                <a:ea typeface="Arial"/>
                <a:cs typeface="Arial"/>
                <a:sym typeface="Arial"/>
              </a:rPr>
              <a:t> - a MediaWiki extension to store and manage structured data</a:t>
            </a:r>
            <a:endParaRPr/>
          </a:p>
        </p:txBody>
      </p:sp>
      <p:sp>
        <p:nvSpPr>
          <p:cNvPr id="214" name="Shape 214"/>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How: Disambiguating Wiki*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Search/Autosuggest/APIs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Multilingual UI</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Wikitext editor</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Change history</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Discussion pages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Users and rights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Watchlists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Maintenance reports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Etc.</a:t>
            </a:r>
            <a:endParaRPr/>
          </a:p>
        </p:txBody>
      </p:sp>
      <p:sp>
        <p:nvSpPr>
          <p:cNvPr id="221" name="Shape 221"/>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How: MediaWiki Features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Search/Autosuggest/APIs/</a:t>
            </a:r>
            <a:r>
              <a:rPr lang="en-US" sz="2400" b="0" i="0" u="none" strike="noStrike" cap="none">
                <a:solidFill>
                  <a:schemeClr val="dk1"/>
                </a:solidFill>
                <a:highlight>
                  <a:srgbClr val="FFFF00"/>
                </a:highlight>
                <a:latin typeface="Arial"/>
                <a:ea typeface="Arial"/>
                <a:cs typeface="Arial"/>
                <a:sym typeface="Arial"/>
              </a:rPr>
              <a:t>Linked Data/SPARQL</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Multilingual UI</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highlight>
                  <a:srgbClr val="FFFF00"/>
                </a:highlight>
                <a:latin typeface="Arial"/>
                <a:ea typeface="Arial"/>
                <a:cs typeface="Arial"/>
                <a:sym typeface="Arial"/>
              </a:rPr>
              <a:t>Structured data</a:t>
            </a:r>
            <a:r>
              <a:rPr lang="en-US" sz="2400" b="0" i="0" u="none" strike="noStrike" cap="none">
                <a:solidFill>
                  <a:schemeClr val="dk1"/>
                </a:solidFill>
                <a:latin typeface="Arial"/>
                <a:ea typeface="Arial"/>
                <a:cs typeface="Arial"/>
                <a:sym typeface="Arial"/>
              </a:rPr>
              <a:t> editor</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Change history</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Discussion pages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Users and rights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Watchlists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Maintenance reports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Etc.</a:t>
            </a:r>
            <a:endParaRPr/>
          </a:p>
        </p:txBody>
      </p:sp>
      <p:sp>
        <p:nvSpPr>
          <p:cNvPr id="228" name="Shape 228"/>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How: MediaWiki+</a:t>
            </a:r>
            <a:r>
              <a:rPr lang="en-US" sz="3600" b="1" i="0" u="none" strike="noStrike" cap="none">
                <a:solidFill>
                  <a:schemeClr val="dk2"/>
                </a:solidFill>
                <a:highlight>
                  <a:srgbClr val="FFFF00"/>
                </a:highlight>
                <a:latin typeface="Arial"/>
                <a:ea typeface="Arial"/>
                <a:cs typeface="Arial"/>
                <a:sym typeface="Arial"/>
              </a:rPr>
              <a:t>Wikibase</a:t>
            </a:r>
            <a:r>
              <a:rPr lang="en-US" sz="3600" b="1" i="0" u="none" strike="noStrike" cap="none">
                <a:solidFill>
                  <a:schemeClr val="dk2"/>
                </a:solidFill>
                <a:latin typeface="Arial"/>
                <a:ea typeface="Arial"/>
                <a:cs typeface="Arial"/>
                <a:sym typeface="Arial"/>
              </a:rPr>
              <a:t> Features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Open source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An all-purpose data model that takes knowledge diversity, sources, and multilingual usage seriously</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Collaborative – can be read and edited by both humans and machines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User-defined properties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Version history</a:t>
            </a:r>
            <a:endParaRPr/>
          </a:p>
        </p:txBody>
      </p:sp>
      <p:sp>
        <p:nvSpPr>
          <p:cNvPr id="235" name="Shape 235"/>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How: Wikibase advantages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315259" y="1688312"/>
            <a:ext cx="8174038" cy="1200329"/>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Arial"/>
                <a:ea typeface="Arial"/>
                <a:cs typeface="Arial"/>
                <a:sym typeface="Arial"/>
              </a:rPr>
              <a:t>USE CASES + RELATED SOFTWARE</a:t>
            </a:r>
            <a:endParaRPr dirty="0"/>
          </a:p>
        </p:txBody>
      </p:sp>
      <p:sp>
        <p:nvSpPr>
          <p:cNvPr id="242" name="Shape 242"/>
          <p:cNvSpPr txBox="1">
            <a:spLocks noGrp="1"/>
          </p:cNvSpPr>
          <p:nvPr>
            <p:ph type="body" idx="2"/>
          </p:nvPr>
        </p:nvSpPr>
        <p:spPr>
          <a:xfrm>
            <a:off x="176213" y="850901"/>
            <a:ext cx="265112" cy="5432840"/>
          </a:xfrm>
          <a:prstGeom prst="rect">
            <a:avLst/>
          </a:prstGeom>
          <a:solidFill>
            <a:srgbClr val="00AF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
        <p:nvSpPr>
          <p:cNvPr id="243" name="Shape 243"/>
          <p:cNvSpPr txBox="1">
            <a:spLocks noGrp="1"/>
          </p:cNvSpPr>
          <p:nvPr>
            <p:ph type="body" idx="3"/>
          </p:nvPr>
        </p:nvSpPr>
        <p:spPr>
          <a:xfrm>
            <a:off x="8411956" y="850902"/>
            <a:ext cx="265112" cy="5432839"/>
          </a:xfrm>
          <a:prstGeom prst="rect">
            <a:avLst/>
          </a:prstGeom>
          <a:solidFill>
            <a:srgbClr val="00AF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 manual creation and editing of entities, </a:t>
            </a:r>
            <a:endParaRPr/>
          </a:p>
          <a:p>
            <a:pPr marL="0" marR="0" lvl="0" indent="0" algn="l" rtl="0">
              <a:spcBef>
                <a:spcPts val="480"/>
              </a:spcBef>
              <a:spcAft>
                <a:spcPts val="0"/>
              </a:spcAft>
              <a:buClr>
                <a:srgbClr val="C00000"/>
              </a:buClr>
              <a:buSzPts val="2400"/>
              <a:buFont typeface="Arial"/>
              <a:buNone/>
            </a:pPr>
            <a:r>
              <a:rPr lang="en-US" sz="2400" b="1" i="0" u="none" strike="noStrike" cap="none">
                <a:solidFill>
                  <a:srgbClr val="C00000"/>
                </a:solidFill>
                <a:latin typeface="Arial"/>
                <a:ea typeface="Arial"/>
                <a:cs typeface="Arial"/>
                <a:sym typeface="Arial"/>
              </a:rPr>
              <a:t>	Wikibase</a:t>
            </a:r>
            <a:r>
              <a:rPr lang="en-US" sz="2400" b="0" i="0" u="none" strike="noStrike" cap="none">
                <a:solidFill>
                  <a:srgbClr val="C00000"/>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is the default technology.  </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It has a powerful and well-tested set of features that speed the data entry process and assist with quality control and data integrity.</a:t>
            </a: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endParaRPr sz="2400" b="0" i="0" u="sng" strike="noStrike" cap="none">
              <a:solidFill>
                <a:schemeClr val="hlink"/>
              </a:solidFill>
              <a:latin typeface="Arial"/>
              <a:ea typeface="Arial"/>
              <a:cs typeface="Arial"/>
              <a:sym typeface="Arial"/>
              <a:hlinkClick r:id="rId3"/>
            </a:endParaRPr>
          </a:p>
        </p:txBody>
      </p:sp>
      <p:sp>
        <p:nvSpPr>
          <p:cNvPr id="250" name="Shape 250"/>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Use case: Manual data entry</a:t>
            </a:r>
            <a:endParaRPr sz="3600" b="1" i="0" u="none" strike="noStrike" cap="none">
              <a:solidFill>
                <a:schemeClr val="dk2"/>
              </a:solidFill>
              <a:latin typeface="Arial"/>
              <a:ea typeface="Arial"/>
              <a:cs typeface="Arial"/>
              <a:sym typeface="Arial"/>
            </a:endParaRPr>
          </a:p>
        </p:txBody>
      </p:sp>
      <p:pic>
        <p:nvPicPr>
          <p:cNvPr id="251" name="Shape 251" descr="Wikibase UI editing screenshot snippet"/>
          <p:cNvPicPr preferRelativeResize="0"/>
          <p:nvPr/>
        </p:nvPicPr>
        <p:blipFill rotWithShape="1">
          <a:blip r:embed="rId4">
            <a:alphaModFix/>
          </a:blip>
          <a:srcRect/>
          <a:stretch/>
        </p:blipFill>
        <p:spPr>
          <a:xfrm>
            <a:off x="4103716" y="3916299"/>
            <a:ext cx="4676218" cy="1327076"/>
          </a:xfrm>
          <a:prstGeom prst="rect">
            <a:avLst/>
          </a:prstGeom>
          <a:noFill/>
          <a:ln>
            <a:noFill/>
          </a:ln>
          <a:effectLst>
            <a:outerShdw blurRad="292100" dist="139700" dir="2700000" algn="tl" rotWithShape="0">
              <a:srgbClr val="333333">
                <a:alpha val="64705"/>
              </a:srgbClr>
            </a:outerShdw>
          </a:effectLst>
        </p:spPr>
      </p:pic>
      <p:pic>
        <p:nvPicPr>
          <p:cNvPr id="252" name="Shape 252" descr="Wikibase logo"/>
          <p:cNvPicPr preferRelativeResize="0"/>
          <p:nvPr/>
        </p:nvPicPr>
        <p:blipFill rotWithShape="1">
          <a:blip r:embed="rId5">
            <a:alphaModFix/>
          </a:blip>
          <a:srcRect/>
          <a:stretch/>
        </p:blipFill>
        <p:spPr>
          <a:xfrm>
            <a:off x="7492985" y="1349649"/>
            <a:ext cx="1279535" cy="862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1249682" y="1311158"/>
            <a:ext cx="2331720" cy="1774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59" name="Shape 259"/>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Use case: Manual data entry</a:t>
            </a:r>
            <a:endParaRPr sz="3600" b="1" i="0" u="none" strike="noStrike" cap="none">
              <a:solidFill>
                <a:schemeClr val="dk2"/>
              </a:solidFill>
              <a:latin typeface="Arial"/>
              <a:ea typeface="Arial"/>
              <a:cs typeface="Arial"/>
              <a:sym typeface="Arial"/>
            </a:endParaRPr>
          </a:p>
          <a:p>
            <a:pPr marL="0" marR="0" lvl="0" indent="0" algn="l" rtl="0">
              <a:spcBef>
                <a:spcPts val="720"/>
              </a:spcBef>
              <a:spcAft>
                <a:spcPts val="0"/>
              </a:spcAft>
              <a:buClr>
                <a:schemeClr val="dk2"/>
              </a:buClr>
              <a:buSzPts val="3600"/>
              <a:buFont typeface="Arial"/>
              <a:buNone/>
            </a:pPr>
            <a:endParaRPr sz="3600" b="1" i="0" u="none" strike="noStrike" cap="none">
              <a:solidFill>
                <a:schemeClr val="dk2"/>
              </a:solidFill>
              <a:latin typeface="Arial"/>
              <a:ea typeface="Arial"/>
              <a:cs typeface="Arial"/>
              <a:sym typeface="Arial"/>
            </a:endParaRPr>
          </a:p>
        </p:txBody>
      </p:sp>
      <p:pic>
        <p:nvPicPr>
          <p:cNvPr id="260" name="Shape 260"/>
          <p:cNvPicPr preferRelativeResize="0"/>
          <p:nvPr/>
        </p:nvPicPr>
        <p:blipFill rotWithShape="1">
          <a:blip r:embed="rId3">
            <a:alphaModFix/>
          </a:blip>
          <a:srcRect/>
          <a:stretch/>
        </p:blipFill>
        <p:spPr>
          <a:xfrm>
            <a:off x="0" y="1566111"/>
            <a:ext cx="9144000" cy="466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a:stretch/>
        </p:blipFill>
        <p:spPr>
          <a:xfrm>
            <a:off x="0" y="1566111"/>
            <a:ext cx="9144000" cy="4667250"/>
          </a:xfrm>
          <a:prstGeom prst="rect">
            <a:avLst/>
          </a:prstGeom>
          <a:noFill/>
          <a:ln>
            <a:noFill/>
          </a:ln>
        </p:spPr>
      </p:pic>
      <p:pic>
        <p:nvPicPr>
          <p:cNvPr id="267" name="Shape 267"/>
          <p:cNvPicPr preferRelativeResize="0"/>
          <p:nvPr/>
        </p:nvPicPr>
        <p:blipFill rotWithShape="1">
          <a:blip r:embed="rId4">
            <a:alphaModFix/>
          </a:blip>
          <a:srcRect l="13833" t="35925" r="28250" b="8562"/>
          <a:stretch/>
        </p:blipFill>
        <p:spPr>
          <a:xfrm>
            <a:off x="2484662" y="2084070"/>
            <a:ext cx="5295900" cy="2689860"/>
          </a:xfrm>
          <a:prstGeom prst="rect">
            <a:avLst/>
          </a:prstGeom>
          <a:noFill/>
          <a:ln>
            <a:noFill/>
          </a:ln>
          <a:effectLst>
            <a:outerShdw blurRad="50800" dist="38100" dir="2700000" algn="tl" rotWithShape="0">
              <a:srgbClr val="000000">
                <a:alpha val="40000"/>
              </a:srgbClr>
            </a:outerShdw>
          </a:effectLst>
        </p:spPr>
      </p:pic>
      <p:sp>
        <p:nvSpPr>
          <p:cNvPr id="268" name="Shape 268"/>
          <p:cNvSpPr/>
          <p:nvPr/>
        </p:nvSpPr>
        <p:spPr>
          <a:xfrm>
            <a:off x="1249682" y="1311158"/>
            <a:ext cx="2331720" cy="1774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69" name="Shape 269"/>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Use case: Manual data entry</a:t>
            </a:r>
            <a:endParaRPr sz="3600" b="1" i="0" u="none" strike="noStrike" cap="none">
              <a:solidFill>
                <a:schemeClr val="dk2"/>
              </a:solidFill>
              <a:latin typeface="Arial"/>
              <a:ea typeface="Arial"/>
              <a:cs typeface="Arial"/>
              <a:sym typeface="Arial"/>
            </a:endParaRPr>
          </a:p>
          <a:p>
            <a:pPr marL="0" marR="0" lvl="0" indent="0" algn="l" rtl="0">
              <a:spcBef>
                <a:spcPts val="720"/>
              </a:spcBef>
              <a:spcAft>
                <a:spcPts val="0"/>
              </a:spcAft>
              <a:buClr>
                <a:schemeClr val="dk2"/>
              </a:buClr>
              <a:buSzPts val="3600"/>
              <a:buFont typeface="Arial"/>
              <a:buNone/>
            </a:pPr>
            <a:endParaRPr sz="3600" b="1"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340786" y="1372996"/>
            <a:ext cx="6912421" cy="44751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Searching for entities as you type is supported by the </a:t>
            </a:r>
            <a:r>
              <a:rPr lang="en-US" sz="2400" b="1" i="0" u="none" strike="noStrike" cap="none" dirty="0" err="1">
                <a:solidFill>
                  <a:srgbClr val="C00000"/>
                </a:solidFill>
                <a:latin typeface="Arial"/>
                <a:ea typeface="Arial"/>
                <a:cs typeface="Arial"/>
                <a:sym typeface="Arial"/>
              </a:rPr>
              <a:t>Mediawiki</a:t>
            </a:r>
            <a:r>
              <a:rPr lang="en-US" sz="2400" b="1" i="0" u="none" strike="noStrike" cap="none" dirty="0">
                <a:solidFill>
                  <a:srgbClr val="C00000"/>
                </a:solidFill>
                <a:latin typeface="Arial"/>
                <a:ea typeface="Arial"/>
                <a:cs typeface="Arial"/>
                <a:sym typeface="Arial"/>
              </a:rPr>
              <a:t> API</a:t>
            </a:r>
            <a:r>
              <a:rPr lang="en-US"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p:txBody>
      </p:sp>
      <p:sp>
        <p:nvSpPr>
          <p:cNvPr id="276" name="Shape 276"/>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dirty="0">
                <a:solidFill>
                  <a:schemeClr val="dk2"/>
                </a:solidFill>
                <a:latin typeface="Arial"/>
                <a:ea typeface="Arial"/>
                <a:cs typeface="Arial"/>
                <a:sym typeface="Arial"/>
              </a:rPr>
              <a:t>Use case: Autosuggest</a:t>
            </a:r>
            <a:endParaRPr dirty="0"/>
          </a:p>
        </p:txBody>
      </p:sp>
      <p:pic>
        <p:nvPicPr>
          <p:cNvPr id="277" name="Shape 277" descr="Wikibase UI Editing entity lookup"/>
          <p:cNvPicPr preferRelativeResize="0"/>
          <p:nvPr/>
        </p:nvPicPr>
        <p:blipFill rotWithShape="1">
          <a:blip r:embed="rId3">
            <a:alphaModFix/>
          </a:blip>
          <a:srcRect/>
          <a:stretch/>
        </p:blipFill>
        <p:spPr>
          <a:xfrm>
            <a:off x="221526" y="3103757"/>
            <a:ext cx="5391443" cy="1946910"/>
          </a:xfrm>
          <a:prstGeom prst="rect">
            <a:avLst/>
          </a:prstGeom>
          <a:noFill/>
          <a:ln>
            <a:noFill/>
          </a:ln>
          <a:effectLst>
            <a:outerShdw blurRad="292100" dist="139700" dir="2700000" algn="tl" rotWithShape="0">
              <a:srgbClr val="333333">
                <a:alpha val="64705"/>
              </a:srgbClr>
            </a:outerShdw>
          </a:effectLst>
        </p:spPr>
      </p:pic>
      <p:pic>
        <p:nvPicPr>
          <p:cNvPr id="278" name="Shape 278" descr="Mediawiki Logo"/>
          <p:cNvPicPr preferRelativeResize="0"/>
          <p:nvPr/>
        </p:nvPicPr>
        <p:blipFill rotWithShape="1">
          <a:blip r:embed="rId4">
            <a:alphaModFix/>
          </a:blip>
          <a:srcRect/>
          <a:stretch/>
        </p:blipFill>
        <p:spPr>
          <a:xfrm>
            <a:off x="7424266" y="1144479"/>
            <a:ext cx="1162449" cy="1145389"/>
          </a:xfrm>
          <a:prstGeom prst="rect">
            <a:avLst/>
          </a:prstGeom>
          <a:noFill/>
          <a:ln>
            <a:noFill/>
          </a:ln>
        </p:spPr>
      </p:pic>
      <p:pic>
        <p:nvPicPr>
          <p:cNvPr id="279" name="Shape 279" descr="SPARQL Query Service UI Autosuggest Entity Lookup"/>
          <p:cNvPicPr preferRelativeResize="0"/>
          <p:nvPr/>
        </p:nvPicPr>
        <p:blipFill rotWithShape="1">
          <a:blip r:embed="rId5">
            <a:alphaModFix/>
          </a:blip>
          <a:srcRect/>
          <a:stretch/>
        </p:blipFill>
        <p:spPr>
          <a:xfrm>
            <a:off x="3083860" y="2849839"/>
            <a:ext cx="3694733" cy="2347695"/>
          </a:xfrm>
          <a:prstGeom prst="rect">
            <a:avLst/>
          </a:prstGeom>
          <a:noFill/>
          <a:ln>
            <a:noFill/>
          </a:ln>
          <a:effectLst>
            <a:outerShdw blurRad="292100" dist="139700" dir="2700000" algn="tl" rotWithShape="0">
              <a:srgbClr val="333333">
                <a:alpha val="64705"/>
              </a:srgbClr>
            </a:outerShdw>
          </a:effectLst>
        </p:spPr>
      </p:pic>
      <p:pic>
        <p:nvPicPr>
          <p:cNvPr id="280" name="Shape 280" descr="Wikibase Search UI Autosuggest&#10;"/>
          <p:cNvPicPr preferRelativeResize="0"/>
          <p:nvPr/>
        </p:nvPicPr>
        <p:blipFill rotWithShape="1">
          <a:blip r:embed="rId6">
            <a:alphaModFix/>
          </a:blip>
          <a:srcRect/>
          <a:stretch/>
        </p:blipFill>
        <p:spPr>
          <a:xfrm>
            <a:off x="6162299" y="2345943"/>
            <a:ext cx="2523932" cy="3268842"/>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340786" y="1372996"/>
            <a:ext cx="3551866" cy="44751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This project provides a </a:t>
            </a:r>
            <a:r>
              <a:rPr lang="en-US" sz="2400" b="1" i="0" u="none" strike="noStrike" cap="none">
                <a:solidFill>
                  <a:srgbClr val="C00000"/>
                </a:solidFill>
                <a:latin typeface="Arial"/>
                <a:ea typeface="Arial"/>
                <a:cs typeface="Arial"/>
                <a:sym typeface="Arial"/>
              </a:rPr>
              <a:t>SPARQL endpoint</a:t>
            </a:r>
            <a:r>
              <a:rPr lang="en-US" sz="2400" b="0" i="0" u="none" strike="noStrike" cap="none">
                <a:solidFill>
                  <a:schemeClr val="dk1"/>
                </a:solidFill>
                <a:latin typeface="Arial"/>
                <a:ea typeface="Arial"/>
                <a:cs typeface="Arial"/>
                <a:sym typeface="Arial"/>
              </a:rPr>
              <a:t>, including a user-friendly interface for constructing queries.</a:t>
            </a:r>
            <a:endParaRPr/>
          </a:p>
          <a:p>
            <a:pPr marL="0" marR="0" lvl="0" indent="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With SPARQL you can extract any kind of data with a query composed of logical combinations of triples. </a:t>
            </a:r>
            <a:endParaRPr sz="2400" b="0" i="0" u="none" strike="noStrike" cap="none">
              <a:solidFill>
                <a:schemeClr val="dk1"/>
              </a:solidFill>
              <a:latin typeface="Arial"/>
              <a:ea typeface="Arial"/>
              <a:cs typeface="Arial"/>
              <a:sym typeface="Arial"/>
            </a:endParaRPr>
          </a:p>
        </p:txBody>
      </p:sp>
      <p:sp>
        <p:nvSpPr>
          <p:cNvPr id="287" name="Shape 287"/>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Use case: Complex queries</a:t>
            </a:r>
            <a:endParaRPr/>
          </a:p>
        </p:txBody>
      </p:sp>
      <p:sp>
        <p:nvSpPr>
          <p:cNvPr id="288" name="Shape 288"/>
          <p:cNvSpPr txBox="1"/>
          <p:nvPr/>
        </p:nvSpPr>
        <p:spPr>
          <a:xfrm>
            <a:off x="3892652" y="4898444"/>
            <a:ext cx="458342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In this example SPARQL query, items describing people born between 1800 and 1880, but without a specified death date, are listed.</a:t>
            </a:r>
            <a:endParaRPr/>
          </a:p>
        </p:txBody>
      </p:sp>
      <p:pic>
        <p:nvPicPr>
          <p:cNvPr id="289" name="Shape 289" descr="SPARQL Query Service UI"/>
          <p:cNvPicPr preferRelativeResize="0"/>
          <p:nvPr/>
        </p:nvPicPr>
        <p:blipFill rotWithShape="1">
          <a:blip r:embed="rId3">
            <a:alphaModFix/>
          </a:blip>
          <a:srcRect/>
          <a:stretch/>
        </p:blipFill>
        <p:spPr>
          <a:xfrm>
            <a:off x="3940777" y="2298717"/>
            <a:ext cx="4830426" cy="2532939"/>
          </a:xfrm>
          <a:prstGeom prst="rect">
            <a:avLst/>
          </a:prstGeom>
          <a:noFill/>
          <a:ln>
            <a:noFill/>
          </a:ln>
          <a:effectLst>
            <a:outerShdw blurRad="292100" dist="139700" dir="2700000" algn="tl" rotWithShape="0">
              <a:srgbClr val="333333">
                <a:alpha val="64705"/>
              </a:srgbClr>
            </a:outerShdw>
          </a:effectLst>
        </p:spPr>
      </p:pic>
      <p:pic>
        <p:nvPicPr>
          <p:cNvPr id="290" name="Shape 290" descr="SPARQL Query Service logo"/>
          <p:cNvPicPr preferRelativeResize="0"/>
          <p:nvPr/>
        </p:nvPicPr>
        <p:blipFill rotWithShape="1">
          <a:blip r:embed="rId4">
            <a:alphaModFix/>
          </a:blip>
          <a:srcRect/>
          <a:stretch/>
        </p:blipFill>
        <p:spPr>
          <a:xfrm>
            <a:off x="7721222" y="1199185"/>
            <a:ext cx="1060545" cy="10605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340787"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Our talk today …</a:t>
            </a:r>
            <a:endParaRPr sz="3600" b="1" i="0" u="none" strike="noStrike" cap="none">
              <a:solidFill>
                <a:schemeClr val="dk1"/>
              </a:solidFill>
              <a:latin typeface="Arial"/>
              <a:ea typeface="Arial"/>
              <a:cs typeface="Arial"/>
              <a:sym typeface="Arial"/>
            </a:endParaRPr>
          </a:p>
        </p:txBody>
      </p:sp>
      <p:sp>
        <p:nvSpPr>
          <p:cNvPr id="135" name="Shape 135"/>
          <p:cNvSpPr txBox="1">
            <a:spLocks noGrp="1"/>
          </p:cNvSpPr>
          <p:nvPr>
            <p:ph type="body" idx="2"/>
          </p:nvPr>
        </p:nvSpPr>
        <p:spPr>
          <a:xfrm>
            <a:off x="340787" y="1372997"/>
            <a:ext cx="8439148" cy="4475171"/>
          </a:xfrm>
          <a:prstGeom prst="rect">
            <a:avLst/>
          </a:prstGeom>
          <a:noFill/>
          <a:ln>
            <a:noFill/>
          </a:ln>
        </p:spPr>
        <p:txBody>
          <a:bodyPr spcFirstLastPara="1" wrap="square" lIns="91425" tIns="45700" rIns="91425" bIns="45700" anchor="t" anchorCtr="0">
            <a:noAutofit/>
          </a:bodyPr>
          <a:lstStyle/>
          <a:p>
            <a:pPr marL="342892" marR="0" lvl="0" indent="-342892"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Bruce: </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Why another linked data project?</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Who is building it?</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What is it?</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How are we building it?</a:t>
            </a:r>
            <a:endParaRPr dirty="0"/>
          </a:p>
          <a:p>
            <a:pPr marL="342892" marR="0" lvl="0" indent="-342892"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Carl: </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Why are we participating?</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What use cases are we testing?</a:t>
            </a:r>
            <a:endParaRPr dirty="0"/>
          </a:p>
          <a:p>
            <a:pPr marL="742931" marR="0" lvl="1" indent="-285743"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How could these services be potentially used?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descr="OpenRefine UI and Reconciliation API"/>
          <p:cNvPicPr preferRelativeResize="0"/>
          <p:nvPr/>
        </p:nvPicPr>
        <p:blipFill rotWithShape="1">
          <a:blip r:embed="rId3">
            <a:alphaModFix/>
          </a:blip>
          <a:srcRect/>
          <a:stretch/>
        </p:blipFill>
        <p:spPr>
          <a:xfrm>
            <a:off x="5914561" y="3159538"/>
            <a:ext cx="2857755" cy="1962835"/>
          </a:xfrm>
          <a:prstGeom prst="rect">
            <a:avLst/>
          </a:prstGeom>
          <a:noFill/>
          <a:ln>
            <a:noFill/>
          </a:ln>
          <a:effectLst>
            <a:outerShdw blurRad="292100" dist="139700" dir="2700000" algn="tl" rotWithShape="0">
              <a:srgbClr val="333333">
                <a:alpha val="64705"/>
              </a:srgbClr>
            </a:outerShdw>
          </a:effectLst>
        </p:spPr>
      </p:pic>
      <p:sp>
        <p:nvSpPr>
          <p:cNvPr id="297" name="Shape 297"/>
          <p:cNvSpPr txBox="1">
            <a:spLocks noGrp="1"/>
          </p:cNvSpPr>
          <p:nvPr>
            <p:ph type="body" idx="1"/>
          </p:nvPr>
        </p:nvSpPr>
        <p:spPr>
          <a:xfrm>
            <a:off x="464596" y="1257850"/>
            <a:ext cx="5644378" cy="343141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Reconciling strings to a ranked list of potential entities is a key use case to be supported.</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We are testing an </a:t>
            </a:r>
            <a:r>
              <a:rPr lang="en-US" sz="2400" b="1" i="0" u="none" strike="noStrike" cap="none">
                <a:solidFill>
                  <a:srgbClr val="C00000"/>
                </a:solidFill>
                <a:latin typeface="Arial"/>
                <a:ea typeface="Arial"/>
                <a:cs typeface="Arial"/>
                <a:sym typeface="Arial"/>
              </a:rPr>
              <a:t>OpenRefine-optimized</a:t>
            </a:r>
            <a:r>
              <a:rPr lang="en-US" sz="2400" b="0" i="0" u="none" strike="noStrike" cap="none">
                <a:solidFill>
                  <a:schemeClr val="dk1"/>
                </a:solidFill>
                <a:latin typeface="Arial"/>
                <a:ea typeface="Arial"/>
                <a:cs typeface="Arial"/>
                <a:sym typeface="Arial"/>
              </a:rPr>
              <a:t> </a:t>
            </a:r>
            <a:r>
              <a:rPr lang="en-US" sz="2400" b="1" i="0" u="none" strike="noStrike" cap="none">
                <a:solidFill>
                  <a:srgbClr val="C00000"/>
                </a:solidFill>
                <a:latin typeface="Arial"/>
                <a:ea typeface="Arial"/>
                <a:cs typeface="Arial"/>
                <a:sym typeface="Arial"/>
              </a:rPr>
              <a:t>Reconciliation API </a:t>
            </a:r>
            <a:r>
              <a:rPr lang="en-US" sz="2400" b="0" i="0" u="none" strike="noStrike" cap="none">
                <a:solidFill>
                  <a:schemeClr val="dk1"/>
                </a:solidFill>
                <a:latin typeface="Arial"/>
                <a:ea typeface="Arial"/>
                <a:cs typeface="Arial"/>
                <a:sym typeface="Arial"/>
              </a:rPr>
              <a:t>endpoint for this use case.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Reconciliation API uses the prototype’s </a:t>
            </a:r>
            <a:r>
              <a:rPr lang="en-US" sz="2400" b="1" i="0" u="none" strike="noStrike" cap="none">
                <a:solidFill>
                  <a:srgbClr val="C00000"/>
                </a:solidFill>
                <a:latin typeface="Arial"/>
                <a:ea typeface="Arial"/>
                <a:cs typeface="Arial"/>
                <a:sym typeface="Arial"/>
              </a:rPr>
              <a:t>Mediawiki API </a:t>
            </a:r>
            <a:r>
              <a:rPr lang="en-US" sz="2400" b="0" i="0" u="none" strike="noStrike" cap="none">
                <a:solidFill>
                  <a:schemeClr val="dk1"/>
                </a:solidFill>
                <a:latin typeface="Arial"/>
                <a:ea typeface="Arial"/>
                <a:cs typeface="Arial"/>
                <a:sym typeface="Arial"/>
              </a:rPr>
              <a:t>and </a:t>
            </a:r>
            <a:r>
              <a:rPr lang="en-US" sz="2400" b="1" i="0" u="none" strike="noStrike" cap="none">
                <a:solidFill>
                  <a:srgbClr val="C00000"/>
                </a:solidFill>
                <a:latin typeface="Arial"/>
                <a:ea typeface="Arial"/>
                <a:cs typeface="Arial"/>
                <a:sym typeface="Arial"/>
              </a:rPr>
              <a:t>SPARQL endpoint </a:t>
            </a:r>
            <a:r>
              <a:rPr lang="en-US" sz="2400" b="0" i="0" u="none" strike="noStrike" cap="none">
                <a:solidFill>
                  <a:schemeClr val="dk1"/>
                </a:solidFill>
                <a:latin typeface="Arial"/>
                <a:ea typeface="Arial"/>
                <a:cs typeface="Arial"/>
                <a:sym typeface="Arial"/>
              </a:rPr>
              <a:t>in a hybrid tandem to find and rank matches.</a:t>
            </a:r>
            <a:endParaRPr/>
          </a:p>
        </p:txBody>
      </p:sp>
      <p:sp>
        <p:nvSpPr>
          <p:cNvPr id="298" name="Shape 298"/>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Use case: Reconciliation</a:t>
            </a:r>
            <a:endParaRPr sz="3600" b="1" i="0" u="none" strike="noStrike" cap="none">
              <a:solidFill>
                <a:schemeClr val="dk2"/>
              </a:solidFill>
              <a:latin typeface="Arial"/>
              <a:ea typeface="Arial"/>
              <a:cs typeface="Arial"/>
              <a:sym typeface="Arial"/>
            </a:endParaRPr>
          </a:p>
        </p:txBody>
      </p:sp>
      <p:pic>
        <p:nvPicPr>
          <p:cNvPr id="299" name="Shape 299" descr="OpenRefine logo&#10;"/>
          <p:cNvPicPr preferRelativeResize="0"/>
          <p:nvPr/>
        </p:nvPicPr>
        <p:blipFill rotWithShape="1">
          <a:blip r:embed="rId4">
            <a:alphaModFix/>
          </a:blip>
          <a:srcRect/>
          <a:stretch/>
        </p:blipFill>
        <p:spPr>
          <a:xfrm>
            <a:off x="6870170" y="855261"/>
            <a:ext cx="1907275" cy="1434721"/>
          </a:xfrm>
          <a:prstGeom prst="rect">
            <a:avLst/>
          </a:prstGeom>
          <a:noFill/>
          <a:ln>
            <a:noFill/>
          </a:ln>
        </p:spPr>
      </p:pic>
      <p:sp>
        <p:nvSpPr>
          <p:cNvPr id="300" name="Shape 300"/>
          <p:cNvSpPr/>
          <p:nvPr/>
        </p:nvSpPr>
        <p:spPr>
          <a:xfrm>
            <a:off x="6870170" y="4034790"/>
            <a:ext cx="490751" cy="320040"/>
          </a:xfrm>
          <a:prstGeom prst="rect">
            <a:avLst/>
          </a:prstGeom>
          <a:solidFill>
            <a:srgbClr val="E3E9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 batch loading new items and properties, and subsequent batch updates and deletions, OCLC staff use </a:t>
            </a:r>
            <a:r>
              <a:rPr lang="en-US" sz="2400" b="1" i="0" u="none" strike="noStrike" cap="none">
                <a:solidFill>
                  <a:srgbClr val="C00000"/>
                </a:solidFill>
                <a:latin typeface="Arial"/>
                <a:ea typeface="Arial"/>
                <a:cs typeface="Arial"/>
                <a:sym typeface="Arial"/>
              </a:rPr>
              <a:t>Pywikibot</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It is a Python library and collection of scripts that automate work on MediaWiki sites. Originally designed for Wikipedia, it is now used throughout the Wikimedia Foundation's projects and on many other wikis.</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7" name="Shape 307"/>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Use case: Batch loading</a:t>
            </a:r>
            <a:endParaRPr/>
          </a:p>
        </p:txBody>
      </p:sp>
      <p:pic>
        <p:nvPicPr>
          <p:cNvPr id="308" name="Shape 308" descr="Pywikibot Logo"/>
          <p:cNvPicPr preferRelativeResize="0"/>
          <p:nvPr/>
        </p:nvPicPr>
        <p:blipFill rotWithShape="1">
          <a:blip r:embed="rId3">
            <a:alphaModFix/>
          </a:blip>
          <a:srcRect/>
          <a:stretch/>
        </p:blipFill>
        <p:spPr>
          <a:xfrm>
            <a:off x="7142055" y="4143254"/>
            <a:ext cx="1266341" cy="12663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249449" y="1105237"/>
            <a:ext cx="8439148" cy="6864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000"/>
              <a:buFont typeface="Arial"/>
              <a:buNone/>
            </a:pPr>
            <a:endParaRPr sz="4000" b="1">
              <a:solidFill>
                <a:srgbClr val="1F497D"/>
              </a:solidFill>
              <a:latin typeface="Arial"/>
              <a:ea typeface="Arial"/>
              <a:cs typeface="Arial"/>
              <a:sym typeface="Arial"/>
            </a:endParaRPr>
          </a:p>
        </p:txBody>
      </p:sp>
      <p:sp>
        <p:nvSpPr>
          <p:cNvPr id="315" name="Shape 315"/>
          <p:cNvSpPr txBox="1"/>
          <p:nvPr/>
        </p:nvSpPr>
        <p:spPr>
          <a:xfrm>
            <a:off x="310409" y="2060426"/>
            <a:ext cx="5861791" cy="3599345"/>
          </a:xfrm>
          <a:prstGeom prst="rect">
            <a:avLst/>
          </a:prstGeom>
          <a:noFill/>
          <a:ln>
            <a:noFill/>
          </a:ln>
        </p:spPr>
        <p:txBody>
          <a:bodyPr spcFirstLastPara="1" wrap="square" lIns="91425" tIns="45700" rIns="91425" bIns="45700" anchor="t" anchorCtr="0">
            <a:noAutofit/>
          </a:bodyPr>
          <a:lstStyle/>
          <a:p>
            <a:pPr marL="342265" marR="0" lvl="0" indent="-189865" algn="l" rtl="0">
              <a:spcBef>
                <a:spcPts val="0"/>
              </a:spcBef>
              <a:spcAft>
                <a:spcPts val="0"/>
              </a:spcAft>
              <a:buClr>
                <a:schemeClr val="dk1"/>
              </a:buClr>
              <a:buSzPts val="2400"/>
              <a:buFont typeface="Arial"/>
              <a:buNone/>
            </a:pPr>
            <a:endParaRPr sz="2400">
              <a:solidFill>
                <a:srgbClr val="000000"/>
              </a:solidFill>
              <a:latin typeface="Arial"/>
              <a:ea typeface="Arial"/>
              <a:cs typeface="Arial"/>
              <a:sym typeface="Arial"/>
            </a:endParaRPr>
          </a:p>
        </p:txBody>
      </p:sp>
      <p:graphicFrame>
        <p:nvGraphicFramePr>
          <p:cNvPr id="316" name="Shape 316"/>
          <p:cNvGraphicFramePr/>
          <p:nvPr/>
        </p:nvGraphicFramePr>
        <p:xfrm>
          <a:off x="0" y="0"/>
          <a:ext cx="9144000" cy="6251500"/>
        </p:xfrm>
        <a:graphic>
          <a:graphicData uri="http://schemas.openxmlformats.org/drawingml/2006/table">
            <a:tbl>
              <a:tblPr firstRow="1" bandRow="1">
                <a:noFill/>
                <a:tableStyleId>{5135B2FD-0648-4666-A771-D08571A23794}</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47450">
                <a:tc>
                  <a:txBody>
                    <a:bodyPr/>
                    <a:lstStyle/>
                    <a:p>
                      <a:pPr marL="0" marR="0" lvl="0" indent="0" algn="l" rtl="0">
                        <a:spcBef>
                          <a:spcPts val="0"/>
                        </a:spcBef>
                        <a:spcAft>
                          <a:spcPts val="0"/>
                        </a:spcAft>
                        <a:buClr>
                          <a:schemeClr val="dk1"/>
                        </a:buClr>
                        <a:buSzPts val="1600"/>
                        <a:buFont typeface="Arial"/>
                        <a:buNone/>
                      </a:pPr>
                      <a:r>
                        <a:rPr lang="en-US" sz="1600" u="none" strike="noStrike" cap="none"/>
                        <a:t>Lessons Learned and concerns so far</a:t>
                      </a:r>
                      <a:endParaRPr/>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u="none" strike="noStrike" cap="none"/>
                        <a:t>Next Steps</a:t>
                      </a:r>
                      <a:endParaRPr/>
                    </a:p>
                  </a:txBody>
                  <a:tcPr marL="91450" marR="91450" marT="45725" marB="45725"/>
                </a:tc>
                <a:extLst>
                  <a:ext uri="{0D108BD9-81ED-4DB2-BD59-A6C34878D82A}">
                    <a16:rowId xmlns:a16="http://schemas.microsoft.com/office/drawing/2014/main" val="10000"/>
                  </a:ext>
                </a:extLst>
              </a:tr>
              <a:tr h="884000">
                <a:tc>
                  <a:txBody>
                    <a:bodyPr/>
                    <a:lstStyle/>
                    <a:p>
                      <a:pPr marL="0" marR="0" lvl="0" indent="0" algn="l" rtl="0">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 Mediawiki-based API is not sufficient for reconciliation</a:t>
                      </a:r>
                      <a:endParaRPr sz="1600" u="none" strike="noStrike" cap="none"/>
                    </a:p>
                  </a:txBody>
                  <a:tcPr marL="91450" marR="91450" marT="45725" marB="45725"/>
                </a:tc>
                <a:tc>
                  <a:txBody>
                    <a:bodyPr/>
                    <a:lstStyle/>
                    <a:p>
                      <a:pPr marL="0" marR="0" lvl="0" indent="0" algn="l" rtl="0">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Provide an OpenRefine API for matching by class and properties</a:t>
                      </a:r>
                      <a:endParaRPr sz="1600" u="none" strike="noStrike" cap="none"/>
                    </a:p>
                  </a:txBody>
                  <a:tcPr marL="91450" marR="91450" marT="45725" marB="45725"/>
                </a:tc>
                <a:extLst>
                  <a:ext uri="{0D108BD9-81ED-4DB2-BD59-A6C34878D82A}">
                    <a16:rowId xmlns:a16="http://schemas.microsoft.com/office/drawing/2014/main" val="10001"/>
                  </a:ext>
                </a:extLst>
              </a:tr>
              <a:tr h="1056625">
                <a:tc>
                  <a:txBody>
                    <a:bodyPr/>
                    <a:lstStyle/>
                    <a:p>
                      <a:pPr marL="0" marR="0" lvl="0" indent="0" algn="l" rtl="0">
                        <a:spcBef>
                          <a:spcPts val="0"/>
                        </a:spcBef>
                        <a:spcAft>
                          <a:spcPts val="0"/>
                        </a:spcAft>
                        <a:buClr>
                          <a:schemeClr val="dk1"/>
                        </a:buClr>
                        <a:buSzPts val="1600"/>
                        <a:buFont typeface="Arial"/>
                        <a:buNone/>
                      </a:pPr>
                      <a:r>
                        <a:rPr lang="en-US" sz="1600" u="none" strike="noStrike" cap="none"/>
                        <a:t>The prototype data model for dates is capable but not user friendly</a:t>
                      </a:r>
                      <a:endParaRPr/>
                    </a:p>
                    <a:p>
                      <a:pPr marL="0" marR="0" lvl="0" indent="0" algn="l" rtl="0">
                        <a:spcBef>
                          <a:spcPts val="0"/>
                        </a:spcBef>
                        <a:spcAft>
                          <a:spcPts val="0"/>
                        </a:spcAft>
                        <a:buClr>
                          <a:schemeClr val="dk1"/>
                        </a:buClr>
                        <a:buSzPts val="1600"/>
                        <a:buFont typeface="Arial"/>
                        <a:buNone/>
                      </a:pPr>
                      <a:endParaRPr sz="1600" u="none" strike="noStrike" cap="none"/>
                    </a:p>
                  </a:txBody>
                  <a:tcPr marL="91450" marR="91450" marT="45725" marB="45725"/>
                </a:tc>
                <a:tc>
                  <a:txBody>
                    <a:bodyPr/>
                    <a:lstStyle/>
                    <a:p>
                      <a:pPr marL="0" marR="0" lvl="0" indent="0" algn="l" rtl="0">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Document techniques for entering dates, mapping to LC's EDTF patterns</a:t>
                      </a:r>
                      <a:endParaRPr sz="1600" u="none" strike="noStrike" cap="none"/>
                    </a:p>
                  </a:txBody>
                  <a:tcPr marL="91450" marR="91450" marT="45725" marB="45725"/>
                </a:tc>
                <a:extLst>
                  <a:ext uri="{0D108BD9-81ED-4DB2-BD59-A6C34878D82A}">
                    <a16:rowId xmlns:a16="http://schemas.microsoft.com/office/drawing/2014/main" val="10002"/>
                  </a:ext>
                </a:extLst>
              </a:tr>
              <a:tr h="1025875">
                <a:tc>
                  <a:txBody>
                    <a:bodyPr/>
                    <a:lstStyle/>
                    <a:p>
                      <a:pPr marL="0" marR="0" lvl="0" indent="0" algn="l" rtl="0">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 prototype UI doesn't highlight connections to more information on the web</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u="none" strike="noStrike" cap="none"/>
                        <a:t>Prototype a UI that uses system data to connect to Dbpedia, Geonames, etc.</a:t>
                      </a:r>
                      <a:endParaRPr/>
                    </a:p>
                  </a:txBody>
                  <a:tcPr marL="91450" marR="91450" marT="45725" marB="45725"/>
                </a:tc>
                <a:extLst>
                  <a:ext uri="{0D108BD9-81ED-4DB2-BD59-A6C34878D82A}">
                    <a16:rowId xmlns:a16="http://schemas.microsoft.com/office/drawing/2014/main" val="10003"/>
                  </a:ext>
                </a:extLst>
              </a:tr>
              <a:tr h="1156850">
                <a:tc>
                  <a:txBody>
                    <a:bodyPr/>
                    <a:lstStyle/>
                    <a:p>
                      <a:pPr marL="0" marR="0" lvl="0" indent="0" algn="l" rtl="0">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Autosuggested links aren't working well for personal names in indirect order</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u="none" strike="noStrike" cap="none"/>
                        <a:t>Add more aliases to the Wikibase to improve autosuggest matching, based on headings in VIAF</a:t>
                      </a:r>
                      <a:endParaRPr/>
                    </a:p>
                  </a:txBody>
                  <a:tcPr marL="91450" marR="91450" marT="45725" marB="45725"/>
                </a:tc>
                <a:extLst>
                  <a:ext uri="{0D108BD9-81ED-4DB2-BD59-A6C34878D82A}">
                    <a16:rowId xmlns:a16="http://schemas.microsoft.com/office/drawing/2014/main" val="10004"/>
                  </a:ext>
                </a:extLst>
              </a:tr>
              <a:tr h="840350">
                <a:tc>
                  <a:txBody>
                    <a:bodyPr/>
                    <a:lstStyle/>
                    <a:p>
                      <a:pPr marL="0" marR="0" lvl="0" indent="0" algn="l" rtl="0">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It's not yet clear how to handle creative works and editions in the prototype</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u="none" strike="noStrike" cap="none"/>
                        <a:t>Provide guidance and examples, beginning with works and translations</a:t>
                      </a:r>
                      <a:endParaRPr/>
                    </a:p>
                  </a:txBody>
                  <a:tcPr marL="91450" marR="91450" marT="45725" marB="45725"/>
                </a:tc>
                <a:extLst>
                  <a:ext uri="{0D108BD9-81ED-4DB2-BD59-A6C34878D82A}">
                    <a16:rowId xmlns:a16="http://schemas.microsoft.com/office/drawing/2014/main" val="10005"/>
                  </a:ext>
                </a:extLst>
              </a:tr>
              <a:tr h="840350">
                <a:tc>
                  <a:txBody>
                    <a:bodyPr/>
                    <a:lstStyle/>
                    <a:p>
                      <a:pPr marL="0" marR="0" lvl="0" indent="0" algn="l" rtl="0">
                        <a:spcBef>
                          <a:spcPts val="0"/>
                        </a:spcBef>
                        <a:spcAft>
                          <a:spcPts val="0"/>
                        </a:spcAft>
                        <a:buClr>
                          <a:schemeClr val="dk1"/>
                        </a:buClr>
                        <a:buSzPts val="1600"/>
                        <a:buFont typeface="Arial"/>
                        <a:buNone/>
                      </a:pPr>
                      <a:r>
                        <a:rPr lang="en-US" sz="1600" u="none" strike="noStrike" cap="none"/>
                        <a:t>Will Wikibase / Wikidata scale to billions of entities?</a:t>
                      </a:r>
                      <a:endParaRPr/>
                    </a:p>
                  </a:txBody>
                  <a:tcPr marL="91450" marR="91450" marT="45725" marB="45725"/>
                </a:tc>
                <a:tc>
                  <a:txBody>
                    <a:bodyPr/>
                    <a:lstStyle/>
                    <a:p>
                      <a:pPr marL="0" marR="0" lvl="0" indent="0" algn="l" rtl="0">
                        <a:spcBef>
                          <a:spcPts val="0"/>
                        </a:spcBef>
                        <a:spcAft>
                          <a:spcPts val="0"/>
                        </a:spcAft>
                        <a:buClr>
                          <a:schemeClr val="dk1"/>
                        </a:buClr>
                        <a:buSzPts val="1600"/>
                        <a:buFont typeface="Arial"/>
                        <a:buNone/>
                      </a:pPr>
                      <a:r>
                        <a:rPr lang="en-US" sz="1600" u="none" strike="noStrike" cap="none"/>
                        <a:t>Fruitful discussions with Wikimedia Deutschland started </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321"/>
        <p:cNvGrpSpPr/>
        <p:nvPr/>
      </p:nvGrpSpPr>
      <p:grpSpPr>
        <a:xfrm>
          <a:off x="0" y="0"/>
          <a:ext cx="0" cy="0"/>
          <a:chOff x="0" y="0"/>
          <a:chExt cx="0" cy="0"/>
        </a:xfrm>
      </p:grpSpPr>
      <p:sp>
        <p:nvSpPr>
          <p:cNvPr id="322" name="Shape 322"/>
          <p:cNvSpPr/>
          <p:nvPr/>
        </p:nvSpPr>
        <p:spPr>
          <a:xfrm rot="10800000">
            <a:off x="0" y="0"/>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Shape 323"/>
          <p:cNvSpPr txBox="1">
            <a:spLocks noGrp="1"/>
          </p:cNvSpPr>
          <p:nvPr>
            <p:ph type="ctrTitle"/>
          </p:nvPr>
        </p:nvSpPr>
        <p:spPr>
          <a:xfrm>
            <a:off x="685800" y="503238"/>
            <a:ext cx="7799388" cy="8350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b="0" i="0" u="none" strike="noStrike" cap="none">
                <a:solidFill>
                  <a:srgbClr val="17365D"/>
                </a:solidFill>
                <a:latin typeface="Lustria"/>
                <a:ea typeface="Lustria"/>
                <a:cs typeface="Lustria"/>
                <a:sym typeface="Lustria"/>
              </a:rPr>
              <a:t>Thank You</a:t>
            </a:r>
            <a:endParaRPr/>
          </a:p>
        </p:txBody>
      </p:sp>
      <p:pic>
        <p:nvPicPr>
          <p:cNvPr id="324" name="Shape 324" descr="Twitter_logo_white.png"/>
          <p:cNvPicPr preferRelativeResize="0"/>
          <p:nvPr/>
        </p:nvPicPr>
        <p:blipFill rotWithShape="1">
          <a:blip r:embed="rId3">
            <a:alphaModFix/>
          </a:blip>
          <a:srcRect/>
          <a:stretch/>
        </p:blipFill>
        <p:spPr>
          <a:xfrm>
            <a:off x="571500" y="4565650"/>
            <a:ext cx="301625" cy="244475"/>
          </a:xfrm>
          <a:prstGeom prst="rect">
            <a:avLst/>
          </a:prstGeom>
          <a:noFill/>
          <a:ln>
            <a:noFill/>
          </a:ln>
        </p:spPr>
      </p:pic>
      <p:sp>
        <p:nvSpPr>
          <p:cNvPr id="325" name="Shape 325"/>
          <p:cNvSpPr txBox="1"/>
          <p:nvPr/>
        </p:nvSpPr>
        <p:spPr>
          <a:xfrm>
            <a:off x="475840" y="5149452"/>
            <a:ext cx="5464403" cy="65171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LD4P / LD4L Labs Community Input Meeting</a:t>
            </a:r>
            <a:endParaRPr/>
          </a:p>
          <a:p>
            <a:pPr marL="0" marR="0" lvl="0" indent="0" algn="l" rtl="0">
              <a:spcBef>
                <a:spcPts val="28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2/24/2017</a:t>
            </a:r>
            <a:endParaRPr/>
          </a:p>
        </p:txBody>
      </p:sp>
      <p:sp>
        <p:nvSpPr>
          <p:cNvPr id="326" name="Shape 326"/>
          <p:cNvSpPr txBox="1"/>
          <p:nvPr/>
        </p:nvSpPr>
        <p:spPr>
          <a:xfrm>
            <a:off x="435376" y="3090991"/>
            <a:ext cx="5643563" cy="11321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Carl G. Stahmer</a:t>
            </a:r>
            <a:endParaRPr/>
          </a:p>
          <a:p>
            <a:pPr marL="0" marR="0" lvl="0" indent="0" algn="l" rtl="0">
              <a:spcBef>
                <a:spcPts val="28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Director of Data Digital Scholarship, UCD Library</a:t>
            </a:r>
            <a:endParaRPr/>
          </a:p>
          <a:p>
            <a:pPr marL="0" marR="0" lvl="0" indent="0" algn="l" rtl="0">
              <a:spcBef>
                <a:spcPts val="28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Associate Director, UCD Data Science Initiative</a:t>
            </a:r>
            <a:endParaRPr/>
          </a:p>
          <a:p>
            <a:pPr marL="0" marR="0" lvl="0" indent="0" algn="l" rtl="0">
              <a:spcBef>
                <a:spcPts val="28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Associate Director, English Broadside Ballad Archive</a:t>
            </a:r>
            <a:endParaRPr/>
          </a:p>
          <a:p>
            <a:pPr marL="0" marR="0" lvl="0" indent="0" algn="l" rtl="0">
              <a:spcBef>
                <a:spcPts val="28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www.carlstahmer.com</a:t>
            </a:r>
            <a:endParaRPr sz="1400" b="1">
              <a:solidFill>
                <a:schemeClr val="dk1"/>
              </a:solidFill>
              <a:latin typeface="Calibri"/>
              <a:ea typeface="Calibri"/>
              <a:cs typeface="Calibri"/>
              <a:sym typeface="Calibri"/>
            </a:endParaRPr>
          </a:p>
        </p:txBody>
      </p:sp>
      <p:sp>
        <p:nvSpPr>
          <p:cNvPr id="327" name="Shape 327"/>
          <p:cNvSpPr txBox="1"/>
          <p:nvPr/>
        </p:nvSpPr>
        <p:spPr>
          <a:xfrm>
            <a:off x="809128" y="4438430"/>
            <a:ext cx="1217206"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@cstahmer </a:t>
            </a:r>
            <a:endParaRPr/>
          </a:p>
        </p:txBody>
      </p:sp>
      <p:pic>
        <p:nvPicPr>
          <p:cNvPr id="328" name="Shape 328" descr="twitter_black.png"/>
          <p:cNvPicPr preferRelativeResize="0"/>
          <p:nvPr/>
        </p:nvPicPr>
        <p:blipFill rotWithShape="1">
          <a:blip r:embed="rId4">
            <a:alphaModFix/>
          </a:blip>
          <a:srcRect/>
          <a:stretch/>
        </p:blipFill>
        <p:spPr>
          <a:xfrm>
            <a:off x="414248" y="4365903"/>
            <a:ext cx="351301" cy="351301"/>
          </a:xfrm>
          <a:prstGeom prst="rect">
            <a:avLst/>
          </a:prstGeom>
          <a:noFill/>
          <a:ln>
            <a:noFill/>
          </a:ln>
        </p:spPr>
      </p:pic>
      <p:pic>
        <p:nvPicPr>
          <p:cNvPr id="329" name="Shape 329" descr="shields.jpg"/>
          <p:cNvPicPr preferRelativeResize="0"/>
          <p:nvPr/>
        </p:nvPicPr>
        <p:blipFill rotWithShape="1">
          <a:blip r:embed="rId5">
            <a:alphaModFix/>
          </a:blip>
          <a:srcRect/>
          <a:stretch/>
        </p:blipFill>
        <p:spPr>
          <a:xfrm>
            <a:off x="4389748" y="429812"/>
            <a:ext cx="4267692" cy="5371350"/>
          </a:xfrm>
          <a:prstGeom prst="rect">
            <a:avLst/>
          </a:prstGeom>
          <a:noFill/>
          <a:ln>
            <a:noFill/>
          </a:ln>
        </p:spPr>
      </p:pic>
      <p:pic>
        <p:nvPicPr>
          <p:cNvPr id="330" name="Shape 330"/>
          <p:cNvPicPr preferRelativeResize="0"/>
          <p:nvPr/>
        </p:nvPicPr>
        <p:blipFill rotWithShape="1">
          <a:blip r:embed="rId6">
            <a:alphaModFix/>
          </a:blip>
          <a:srcRect/>
          <a:stretch/>
        </p:blipFill>
        <p:spPr>
          <a:xfrm>
            <a:off x="7374863" y="6369792"/>
            <a:ext cx="1472250" cy="426013"/>
          </a:xfrm>
          <a:prstGeom prst="rect">
            <a:avLst/>
          </a:prstGeom>
          <a:noFill/>
          <a:ln>
            <a:noFill/>
          </a:ln>
        </p:spPr>
      </p:pic>
      <p:pic>
        <p:nvPicPr>
          <p:cNvPr id="331" name="Shape 331"/>
          <p:cNvPicPr preferRelativeResize="0"/>
          <p:nvPr/>
        </p:nvPicPr>
        <p:blipFill rotWithShape="1">
          <a:blip r:embed="rId7">
            <a:alphaModFix/>
          </a:blip>
          <a:srcRect/>
          <a:stretch/>
        </p:blipFill>
        <p:spPr>
          <a:xfrm>
            <a:off x="0" y="0"/>
            <a:ext cx="9144000" cy="6264275"/>
          </a:xfrm>
          <a:prstGeom prst="rect">
            <a:avLst/>
          </a:prstGeom>
          <a:noFill/>
          <a:ln>
            <a:noFill/>
          </a:ln>
        </p:spPr>
      </p:pic>
      <p:cxnSp>
        <p:nvCxnSpPr>
          <p:cNvPr id="332" name="Shape 332"/>
          <p:cNvCxnSpPr/>
          <p:nvPr/>
        </p:nvCxnSpPr>
        <p:spPr>
          <a:xfrm>
            <a:off x="0" y="6264275"/>
            <a:ext cx="9144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333" name="Shape 333"/>
          <p:cNvSpPr txBox="1"/>
          <p:nvPr/>
        </p:nvSpPr>
        <p:spPr>
          <a:xfrm>
            <a:off x="6236191" y="3132137"/>
            <a:ext cx="2907809" cy="24006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dk1"/>
                </a:solidFill>
                <a:latin typeface="Nunito"/>
                <a:ea typeface="Nunito"/>
                <a:cs typeface="Nunito"/>
                <a:sym typeface="Nunito"/>
              </a:rPr>
              <a:t>Prototype LD Discovery and Cataloging Operations by Fall, 2018</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338"/>
        <p:cNvGrpSpPr/>
        <p:nvPr/>
      </p:nvGrpSpPr>
      <p:grpSpPr>
        <a:xfrm>
          <a:off x="0" y="0"/>
          <a:ext cx="0" cy="0"/>
          <a:chOff x="0" y="0"/>
          <a:chExt cx="0" cy="0"/>
        </a:xfrm>
      </p:grpSpPr>
      <p:sp>
        <p:nvSpPr>
          <p:cNvPr id="339" name="Shape 339"/>
          <p:cNvSpPr/>
          <p:nvPr/>
        </p:nvSpPr>
        <p:spPr>
          <a:xfrm rot="10800000">
            <a:off x="0" y="7543"/>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 name="Shape 340"/>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341" name="Shape 341"/>
          <p:cNvGrpSpPr/>
          <p:nvPr/>
        </p:nvGrpSpPr>
        <p:grpSpPr>
          <a:xfrm>
            <a:off x="277715" y="6423580"/>
            <a:ext cx="1379538" cy="322262"/>
            <a:chOff x="223927" y="6396686"/>
            <a:chExt cx="1379538" cy="322262"/>
          </a:xfrm>
        </p:grpSpPr>
        <p:sp>
          <p:nvSpPr>
            <p:cNvPr id="342" name="Shape 342"/>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343" name="Shape 343"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sp>
        <p:nvSpPr>
          <p:cNvPr id="344" name="Shape 344"/>
          <p:cNvSpPr txBox="1">
            <a:spLocks noGrp="1"/>
          </p:cNvSpPr>
          <p:nvPr>
            <p:ph type="ctrTitle"/>
          </p:nvPr>
        </p:nvSpPr>
        <p:spPr>
          <a:xfrm>
            <a:off x="0" y="242535"/>
            <a:ext cx="9144000" cy="45579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a:solidFill>
                  <a:srgbClr val="1F497D"/>
                </a:solidFill>
                <a:latin typeface="Nunito"/>
                <a:ea typeface="Nunito"/>
                <a:cs typeface="Nunito"/>
                <a:sym typeface="Nunito"/>
              </a:rPr>
              <a:t>Sparse Local</a:t>
            </a:r>
            <a:endParaRPr/>
          </a:p>
        </p:txBody>
      </p:sp>
      <p:grpSp>
        <p:nvGrpSpPr>
          <p:cNvPr id="345" name="Shape 345"/>
          <p:cNvGrpSpPr/>
          <p:nvPr/>
        </p:nvGrpSpPr>
        <p:grpSpPr>
          <a:xfrm>
            <a:off x="2504745" y="1400212"/>
            <a:ext cx="4134509" cy="4057574"/>
            <a:chOff x="980745" y="3212"/>
            <a:chExt cx="4134509" cy="4057574"/>
          </a:xfrm>
        </p:grpSpPr>
        <p:sp>
          <p:nvSpPr>
            <p:cNvPr id="346" name="Shape 346"/>
            <p:cNvSpPr/>
            <p:nvPr/>
          </p:nvSpPr>
          <p:spPr>
            <a:xfrm>
              <a:off x="2621618" y="1683542"/>
              <a:ext cx="852762" cy="85276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txBox="1"/>
            <p:nvPr/>
          </p:nvSpPr>
          <p:spPr>
            <a:xfrm>
              <a:off x="2746502" y="1808426"/>
              <a:ext cx="602994" cy="602994"/>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a:solidFill>
                    <a:schemeClr val="lt1"/>
                  </a:solidFill>
                  <a:latin typeface="Arial"/>
                  <a:ea typeface="Arial"/>
                  <a:cs typeface="Arial"/>
                  <a:sym typeface="Arial"/>
                </a:rPr>
                <a:t>Instance URI</a:t>
              </a:r>
              <a:endParaRPr/>
            </a:p>
          </p:txBody>
        </p:sp>
        <p:sp>
          <p:nvSpPr>
            <p:cNvPr id="348" name="Shape 348"/>
            <p:cNvSpPr/>
            <p:nvPr/>
          </p:nvSpPr>
          <p:spPr>
            <a:xfrm rot="-5400000">
              <a:off x="2885190" y="1240600"/>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txBox="1"/>
            <p:nvPr/>
          </p:nvSpPr>
          <p:spPr>
            <a:xfrm rot="-5400000">
              <a:off x="2928681" y="1342079"/>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50" name="Shape 350"/>
            <p:cNvSpPr/>
            <p:nvPr/>
          </p:nvSpPr>
          <p:spPr>
            <a:xfrm>
              <a:off x="2515023" y="3212"/>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txBox="1"/>
            <p:nvPr/>
          </p:nvSpPr>
          <p:spPr>
            <a:xfrm>
              <a:off x="2671128" y="159317"/>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Contributor URIs</a:t>
              </a:r>
              <a:endParaRPr/>
            </a:p>
          </p:txBody>
        </p:sp>
        <p:sp>
          <p:nvSpPr>
            <p:cNvPr id="352" name="Shape 352"/>
            <p:cNvSpPr/>
            <p:nvPr/>
          </p:nvSpPr>
          <p:spPr>
            <a:xfrm rot="-2314286">
              <a:off x="3451513" y="1513327"/>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txBox="1"/>
            <p:nvPr/>
          </p:nvSpPr>
          <p:spPr>
            <a:xfrm rot="-2314286">
              <a:off x="3461001" y="1598431"/>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54" name="Shape 354"/>
            <p:cNvSpPr/>
            <p:nvPr/>
          </p:nvSpPr>
          <p:spPr>
            <a:xfrm>
              <a:off x="3745418" y="595739"/>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txBox="1"/>
            <p:nvPr/>
          </p:nvSpPr>
          <p:spPr>
            <a:xfrm>
              <a:off x="3901523" y="751844"/>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Associated OCLC Work ID</a:t>
              </a:r>
              <a:endParaRPr/>
            </a:p>
          </p:txBody>
        </p:sp>
        <p:sp>
          <p:nvSpPr>
            <p:cNvPr id="356" name="Shape 356"/>
            <p:cNvSpPr/>
            <p:nvPr/>
          </p:nvSpPr>
          <p:spPr>
            <a:xfrm rot="771429">
              <a:off x="3591383" y="2126138"/>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txBox="1"/>
            <p:nvPr/>
          </p:nvSpPr>
          <p:spPr>
            <a:xfrm rot="771429">
              <a:off x="3592473" y="2174448"/>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58" name="Shape 358"/>
            <p:cNvSpPr/>
            <p:nvPr/>
          </p:nvSpPr>
          <p:spPr>
            <a:xfrm>
              <a:off x="4049301" y="1927136"/>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txBox="1"/>
            <p:nvPr/>
          </p:nvSpPr>
          <p:spPr>
            <a:xfrm>
              <a:off x="4205406" y="2083241"/>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Resource Type URI</a:t>
              </a:r>
              <a:endParaRPr sz="1200">
                <a:solidFill>
                  <a:schemeClr val="lt1"/>
                </a:solidFill>
                <a:latin typeface="Arial"/>
                <a:ea typeface="Arial"/>
                <a:cs typeface="Arial"/>
                <a:sym typeface="Arial"/>
              </a:endParaRPr>
            </a:p>
          </p:txBody>
        </p:sp>
        <p:sp>
          <p:nvSpPr>
            <p:cNvPr id="360" name="Shape 360"/>
            <p:cNvSpPr/>
            <p:nvPr/>
          </p:nvSpPr>
          <p:spPr>
            <a:xfrm rot="3857143">
              <a:off x="3199475" y="2617575"/>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txBox="1"/>
            <p:nvPr/>
          </p:nvSpPr>
          <p:spPr>
            <a:xfrm rot="3857143">
              <a:off x="3224096" y="2636379"/>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62" name="Shape 362"/>
            <p:cNvSpPr/>
            <p:nvPr/>
          </p:nvSpPr>
          <p:spPr>
            <a:xfrm>
              <a:off x="3197841" y="2994833"/>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txBox="1"/>
            <p:nvPr/>
          </p:nvSpPr>
          <p:spPr>
            <a:xfrm>
              <a:off x="3353946" y="3150938"/>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Subject URIs</a:t>
              </a:r>
              <a:endParaRPr/>
            </a:p>
          </p:txBody>
        </p:sp>
        <p:sp>
          <p:nvSpPr>
            <p:cNvPr id="364" name="Shape 364"/>
            <p:cNvSpPr/>
            <p:nvPr/>
          </p:nvSpPr>
          <p:spPr>
            <a:xfrm rot="6942857">
              <a:off x="2570904" y="2617575"/>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txBox="1"/>
            <p:nvPr/>
          </p:nvSpPr>
          <p:spPr>
            <a:xfrm rot="-3857143">
              <a:off x="2633265" y="2636379"/>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66" name="Shape 366"/>
            <p:cNvSpPr/>
            <p:nvPr/>
          </p:nvSpPr>
          <p:spPr>
            <a:xfrm>
              <a:off x="1832205" y="2994833"/>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txBox="1"/>
            <p:nvPr/>
          </p:nvSpPr>
          <p:spPr>
            <a:xfrm>
              <a:off x="1988310" y="3150938"/>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Pub Place Geocode</a:t>
              </a:r>
              <a:endParaRPr/>
            </a:p>
          </p:txBody>
        </p:sp>
        <p:sp>
          <p:nvSpPr>
            <p:cNvPr id="368" name="Shape 368"/>
            <p:cNvSpPr/>
            <p:nvPr/>
          </p:nvSpPr>
          <p:spPr>
            <a:xfrm rot="10028571">
              <a:off x="2178997" y="2126138"/>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txBox="1"/>
            <p:nvPr/>
          </p:nvSpPr>
          <p:spPr>
            <a:xfrm rot="-771429">
              <a:off x="2264889" y="2174448"/>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70" name="Shape 370"/>
            <p:cNvSpPr/>
            <p:nvPr/>
          </p:nvSpPr>
          <p:spPr>
            <a:xfrm>
              <a:off x="980745" y="1927136"/>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txBox="1"/>
            <p:nvPr/>
          </p:nvSpPr>
          <p:spPr>
            <a:xfrm>
              <a:off x="1136850" y="2083241"/>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Pub Date</a:t>
              </a:r>
              <a:endParaRPr/>
            </a:p>
          </p:txBody>
        </p:sp>
        <p:sp>
          <p:nvSpPr>
            <p:cNvPr id="372" name="Shape 372"/>
            <p:cNvSpPr/>
            <p:nvPr/>
          </p:nvSpPr>
          <p:spPr>
            <a:xfrm rot="-8485714">
              <a:off x="2318867" y="1513327"/>
              <a:ext cx="325619" cy="28993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txBox="1"/>
            <p:nvPr/>
          </p:nvSpPr>
          <p:spPr>
            <a:xfrm rot="2314286">
              <a:off x="2396361" y="1598431"/>
              <a:ext cx="238637" cy="1739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endParaRPr sz="1100">
                <a:solidFill>
                  <a:schemeClr val="lt1"/>
                </a:solidFill>
                <a:latin typeface="Arial"/>
                <a:ea typeface="Arial"/>
                <a:cs typeface="Arial"/>
                <a:sym typeface="Arial"/>
              </a:endParaRPr>
            </a:p>
          </p:txBody>
        </p:sp>
        <p:sp>
          <p:nvSpPr>
            <p:cNvPr id="374" name="Shape 374"/>
            <p:cNvSpPr/>
            <p:nvPr/>
          </p:nvSpPr>
          <p:spPr>
            <a:xfrm>
              <a:off x="1284627" y="595739"/>
              <a:ext cx="1065953" cy="106595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txBox="1"/>
            <p:nvPr/>
          </p:nvSpPr>
          <p:spPr>
            <a:xfrm>
              <a:off x="1440732" y="751844"/>
              <a:ext cx="753743" cy="75374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Notes</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380"/>
        <p:cNvGrpSpPr/>
        <p:nvPr/>
      </p:nvGrpSpPr>
      <p:grpSpPr>
        <a:xfrm>
          <a:off x="0" y="0"/>
          <a:ext cx="0" cy="0"/>
          <a:chOff x="0" y="0"/>
          <a:chExt cx="0" cy="0"/>
        </a:xfrm>
      </p:grpSpPr>
      <p:sp>
        <p:nvSpPr>
          <p:cNvPr id="381" name="Shape 381"/>
          <p:cNvSpPr/>
          <p:nvPr/>
        </p:nvSpPr>
        <p:spPr>
          <a:xfrm rot="10800000">
            <a:off x="0" y="-16329"/>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2" name="Shape 382"/>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383" name="Shape 383"/>
          <p:cNvGrpSpPr/>
          <p:nvPr/>
        </p:nvGrpSpPr>
        <p:grpSpPr>
          <a:xfrm>
            <a:off x="277715" y="6423580"/>
            <a:ext cx="1379538" cy="322262"/>
            <a:chOff x="223927" y="6396686"/>
            <a:chExt cx="1379538" cy="322262"/>
          </a:xfrm>
        </p:grpSpPr>
        <p:sp>
          <p:nvSpPr>
            <p:cNvPr id="384" name="Shape 384"/>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385" name="Shape 385"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pic>
        <p:nvPicPr>
          <p:cNvPr id="386" name="Shape 386"/>
          <p:cNvPicPr preferRelativeResize="0"/>
          <p:nvPr/>
        </p:nvPicPr>
        <p:blipFill rotWithShape="1">
          <a:blip r:embed="rId5">
            <a:alphaModFix/>
          </a:blip>
          <a:srcRect/>
          <a:stretch/>
        </p:blipFill>
        <p:spPr>
          <a:xfrm>
            <a:off x="959141" y="873964"/>
            <a:ext cx="7225717" cy="4942391"/>
          </a:xfrm>
          <a:prstGeom prst="rect">
            <a:avLst/>
          </a:prstGeom>
          <a:noFill/>
          <a:ln>
            <a:noFill/>
          </a:ln>
        </p:spPr>
      </p:pic>
      <p:sp>
        <p:nvSpPr>
          <p:cNvPr id="387" name="Shape 387"/>
          <p:cNvSpPr txBox="1">
            <a:spLocks noGrp="1"/>
          </p:cNvSpPr>
          <p:nvPr>
            <p:ph type="ctrTitle"/>
          </p:nvPr>
        </p:nvSpPr>
        <p:spPr>
          <a:xfrm>
            <a:off x="0" y="242535"/>
            <a:ext cx="9144000" cy="45579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a:solidFill>
                  <a:srgbClr val="1F497D"/>
                </a:solidFill>
                <a:latin typeface="Nunito"/>
                <a:ea typeface="Nunito"/>
                <a:cs typeface="Nunito"/>
                <a:sym typeface="Nunito"/>
              </a:rPr>
              <a:t>UC DAVIS LINKED DATA ECOSYSTEM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392"/>
        <p:cNvGrpSpPr/>
        <p:nvPr/>
      </p:nvGrpSpPr>
      <p:grpSpPr>
        <a:xfrm>
          <a:off x="0" y="0"/>
          <a:ext cx="0" cy="0"/>
          <a:chOff x="0" y="0"/>
          <a:chExt cx="0" cy="0"/>
        </a:xfrm>
      </p:grpSpPr>
      <p:sp>
        <p:nvSpPr>
          <p:cNvPr id="393" name="Shape 393"/>
          <p:cNvSpPr/>
          <p:nvPr/>
        </p:nvSpPr>
        <p:spPr>
          <a:xfrm rot="10800000">
            <a:off x="0" y="-16329"/>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94" name="Shape 394"/>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395" name="Shape 395"/>
          <p:cNvGrpSpPr/>
          <p:nvPr/>
        </p:nvGrpSpPr>
        <p:grpSpPr>
          <a:xfrm>
            <a:off x="277715" y="6423580"/>
            <a:ext cx="1379538" cy="322262"/>
            <a:chOff x="223927" y="6396686"/>
            <a:chExt cx="1379538" cy="322262"/>
          </a:xfrm>
        </p:grpSpPr>
        <p:sp>
          <p:nvSpPr>
            <p:cNvPr id="396" name="Shape 396"/>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397" name="Shape 397"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sp>
        <p:nvSpPr>
          <p:cNvPr id="398" name="Shape 398"/>
          <p:cNvSpPr txBox="1">
            <a:spLocks noGrp="1"/>
          </p:cNvSpPr>
          <p:nvPr>
            <p:ph type="ctrTitle"/>
          </p:nvPr>
        </p:nvSpPr>
        <p:spPr>
          <a:xfrm>
            <a:off x="0" y="242535"/>
            <a:ext cx="9144000" cy="45579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a:solidFill>
                  <a:srgbClr val="1F497D"/>
                </a:solidFill>
                <a:latin typeface="Nunito"/>
                <a:ea typeface="Nunito"/>
                <a:cs typeface="Nunito"/>
                <a:sym typeface="Nunito"/>
              </a:rPr>
              <a:t>Discovery Use Case</a:t>
            </a:r>
            <a:endParaRPr/>
          </a:p>
        </p:txBody>
      </p:sp>
      <p:pic>
        <p:nvPicPr>
          <p:cNvPr id="399" name="Shape 399"/>
          <p:cNvPicPr preferRelativeResize="0"/>
          <p:nvPr/>
        </p:nvPicPr>
        <p:blipFill rotWithShape="1">
          <a:blip r:embed="rId5">
            <a:alphaModFix/>
          </a:blip>
          <a:srcRect/>
          <a:stretch/>
        </p:blipFill>
        <p:spPr>
          <a:xfrm>
            <a:off x="1310117" y="826562"/>
            <a:ext cx="6523768" cy="52092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404"/>
        <p:cNvGrpSpPr/>
        <p:nvPr/>
      </p:nvGrpSpPr>
      <p:grpSpPr>
        <a:xfrm>
          <a:off x="0" y="0"/>
          <a:ext cx="0" cy="0"/>
          <a:chOff x="0" y="0"/>
          <a:chExt cx="0" cy="0"/>
        </a:xfrm>
      </p:grpSpPr>
      <p:sp>
        <p:nvSpPr>
          <p:cNvPr id="405" name="Shape 405"/>
          <p:cNvSpPr/>
          <p:nvPr/>
        </p:nvSpPr>
        <p:spPr>
          <a:xfrm rot="10800000">
            <a:off x="0" y="5151"/>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06" name="Shape 406"/>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407" name="Shape 407"/>
          <p:cNvGrpSpPr/>
          <p:nvPr/>
        </p:nvGrpSpPr>
        <p:grpSpPr>
          <a:xfrm>
            <a:off x="277715" y="6423580"/>
            <a:ext cx="1379538" cy="322262"/>
            <a:chOff x="223927" y="6396686"/>
            <a:chExt cx="1379538" cy="322262"/>
          </a:xfrm>
        </p:grpSpPr>
        <p:sp>
          <p:nvSpPr>
            <p:cNvPr id="408" name="Shape 408"/>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409" name="Shape 409"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sp>
        <p:nvSpPr>
          <p:cNvPr id="410" name="Shape 410"/>
          <p:cNvSpPr txBox="1">
            <a:spLocks noGrp="1"/>
          </p:cNvSpPr>
          <p:nvPr>
            <p:ph type="ctrTitle"/>
          </p:nvPr>
        </p:nvSpPr>
        <p:spPr>
          <a:xfrm>
            <a:off x="0" y="394935"/>
            <a:ext cx="9144000" cy="4557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a:solidFill>
                  <a:srgbClr val="1F497D"/>
                </a:solidFill>
                <a:latin typeface="Nunito"/>
                <a:ea typeface="Nunito"/>
                <a:cs typeface="Nunito"/>
                <a:sym typeface="Nunito"/>
              </a:rPr>
              <a:t>Cycle not Quite Complete</a:t>
            </a:r>
            <a:endParaRPr/>
          </a:p>
        </p:txBody>
      </p:sp>
      <p:pic>
        <p:nvPicPr>
          <p:cNvPr id="411" name="Shape 411"/>
          <p:cNvPicPr preferRelativeResize="0"/>
          <p:nvPr/>
        </p:nvPicPr>
        <p:blipFill rotWithShape="1">
          <a:blip r:embed="rId5">
            <a:alphaModFix/>
          </a:blip>
          <a:srcRect/>
          <a:stretch/>
        </p:blipFill>
        <p:spPr>
          <a:xfrm>
            <a:off x="5934183" y="4786658"/>
            <a:ext cx="1935964" cy="945076"/>
          </a:xfrm>
          <a:prstGeom prst="rect">
            <a:avLst/>
          </a:prstGeom>
          <a:noFill/>
          <a:ln>
            <a:noFill/>
          </a:ln>
        </p:spPr>
      </p:pic>
      <p:pic>
        <p:nvPicPr>
          <p:cNvPr id="412" name="Shape 412"/>
          <p:cNvPicPr preferRelativeResize="0"/>
          <p:nvPr/>
        </p:nvPicPr>
        <p:blipFill rotWithShape="1">
          <a:blip r:embed="rId6">
            <a:alphaModFix/>
          </a:blip>
          <a:srcRect/>
          <a:stretch/>
        </p:blipFill>
        <p:spPr>
          <a:xfrm>
            <a:off x="6051505" y="3132137"/>
            <a:ext cx="1792656" cy="995728"/>
          </a:xfrm>
          <a:prstGeom prst="rect">
            <a:avLst/>
          </a:prstGeom>
          <a:noFill/>
          <a:ln>
            <a:noFill/>
          </a:ln>
        </p:spPr>
      </p:pic>
      <p:pic>
        <p:nvPicPr>
          <p:cNvPr id="413" name="Shape 413"/>
          <p:cNvPicPr preferRelativeResize="0"/>
          <p:nvPr/>
        </p:nvPicPr>
        <p:blipFill rotWithShape="1">
          <a:blip r:embed="rId7">
            <a:alphaModFix/>
          </a:blip>
          <a:srcRect/>
          <a:stretch/>
        </p:blipFill>
        <p:spPr>
          <a:xfrm>
            <a:off x="682528" y="1017988"/>
            <a:ext cx="2229625" cy="1698928"/>
          </a:xfrm>
          <a:prstGeom prst="rect">
            <a:avLst/>
          </a:prstGeom>
          <a:noFill/>
          <a:ln>
            <a:noFill/>
          </a:ln>
        </p:spPr>
      </p:pic>
      <p:pic>
        <p:nvPicPr>
          <p:cNvPr id="414" name="Shape 414"/>
          <p:cNvPicPr preferRelativeResize="0"/>
          <p:nvPr/>
        </p:nvPicPr>
        <p:blipFill rotWithShape="1">
          <a:blip r:embed="rId8">
            <a:alphaModFix/>
          </a:blip>
          <a:srcRect/>
          <a:stretch/>
        </p:blipFill>
        <p:spPr>
          <a:xfrm>
            <a:off x="682528" y="4848279"/>
            <a:ext cx="2229625" cy="1009270"/>
          </a:xfrm>
          <a:prstGeom prst="rect">
            <a:avLst/>
          </a:prstGeom>
          <a:noFill/>
          <a:ln>
            <a:noFill/>
          </a:ln>
        </p:spPr>
      </p:pic>
      <p:pic>
        <p:nvPicPr>
          <p:cNvPr id="415" name="Shape 415"/>
          <p:cNvPicPr preferRelativeResize="0"/>
          <p:nvPr/>
        </p:nvPicPr>
        <p:blipFill rotWithShape="1">
          <a:blip r:embed="rId9">
            <a:alphaModFix/>
          </a:blip>
          <a:srcRect/>
          <a:stretch/>
        </p:blipFill>
        <p:spPr>
          <a:xfrm>
            <a:off x="3173409" y="3132137"/>
            <a:ext cx="1888475" cy="1091291"/>
          </a:xfrm>
          <a:prstGeom prst="rect">
            <a:avLst/>
          </a:prstGeom>
          <a:noFill/>
          <a:ln>
            <a:noFill/>
          </a:ln>
        </p:spPr>
      </p:pic>
      <p:pic>
        <p:nvPicPr>
          <p:cNvPr id="416" name="Shape 416"/>
          <p:cNvPicPr preferRelativeResize="0"/>
          <p:nvPr/>
        </p:nvPicPr>
        <p:blipFill rotWithShape="1">
          <a:blip r:embed="rId10">
            <a:alphaModFix/>
          </a:blip>
          <a:srcRect/>
          <a:stretch/>
        </p:blipFill>
        <p:spPr>
          <a:xfrm>
            <a:off x="5597275" y="1021616"/>
            <a:ext cx="2609780" cy="1371842"/>
          </a:xfrm>
          <a:prstGeom prst="rect">
            <a:avLst/>
          </a:prstGeom>
          <a:noFill/>
          <a:ln>
            <a:noFill/>
          </a:ln>
        </p:spPr>
      </p:pic>
      <p:cxnSp>
        <p:nvCxnSpPr>
          <p:cNvPr id="417" name="Shape 417"/>
          <p:cNvCxnSpPr/>
          <p:nvPr/>
        </p:nvCxnSpPr>
        <p:spPr>
          <a:xfrm>
            <a:off x="2912153" y="1371600"/>
            <a:ext cx="2685122"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418" name="Shape 418"/>
          <p:cNvSpPr txBox="1"/>
          <p:nvPr/>
        </p:nvSpPr>
        <p:spPr>
          <a:xfrm>
            <a:off x="3173409" y="1017988"/>
            <a:ext cx="2198691"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Connexion MARC to ALMA</a:t>
            </a:r>
            <a:endParaRPr/>
          </a:p>
        </p:txBody>
      </p:sp>
      <p:cxnSp>
        <p:nvCxnSpPr>
          <p:cNvPr id="419" name="Shape 419"/>
          <p:cNvCxnSpPr/>
          <p:nvPr/>
        </p:nvCxnSpPr>
        <p:spPr>
          <a:xfrm flipH="1">
            <a:off x="4272754" y="1992086"/>
            <a:ext cx="1324521" cy="101634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20" name="Shape 420"/>
          <p:cNvCxnSpPr/>
          <p:nvPr/>
        </p:nvCxnSpPr>
        <p:spPr>
          <a:xfrm>
            <a:off x="6902165" y="2393458"/>
            <a:ext cx="0" cy="73867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21" name="Shape 421"/>
          <p:cNvCxnSpPr>
            <a:endCxn id="411" idx="0"/>
          </p:cNvCxnSpPr>
          <p:nvPr/>
        </p:nvCxnSpPr>
        <p:spPr>
          <a:xfrm>
            <a:off x="6902165" y="4127858"/>
            <a:ext cx="0" cy="6588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22" name="Shape 422"/>
          <p:cNvCxnSpPr/>
          <p:nvPr/>
        </p:nvCxnSpPr>
        <p:spPr>
          <a:xfrm rot="10800000">
            <a:off x="5061884" y="3967843"/>
            <a:ext cx="1306259" cy="81881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23" name="Shape 423"/>
          <p:cNvCxnSpPr/>
          <p:nvPr/>
        </p:nvCxnSpPr>
        <p:spPr>
          <a:xfrm flipH="1">
            <a:off x="2912153" y="4223428"/>
            <a:ext cx="843418" cy="1129486"/>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428"/>
        <p:cNvGrpSpPr/>
        <p:nvPr/>
      </p:nvGrpSpPr>
      <p:grpSpPr>
        <a:xfrm>
          <a:off x="0" y="0"/>
          <a:ext cx="0" cy="0"/>
          <a:chOff x="0" y="0"/>
          <a:chExt cx="0" cy="0"/>
        </a:xfrm>
      </p:grpSpPr>
      <p:sp>
        <p:nvSpPr>
          <p:cNvPr id="429" name="Shape 429"/>
          <p:cNvSpPr/>
          <p:nvPr/>
        </p:nvSpPr>
        <p:spPr>
          <a:xfrm rot="10800000">
            <a:off x="0" y="5151"/>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30" name="Shape 430"/>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431" name="Shape 431"/>
          <p:cNvGrpSpPr/>
          <p:nvPr/>
        </p:nvGrpSpPr>
        <p:grpSpPr>
          <a:xfrm>
            <a:off x="277715" y="6423580"/>
            <a:ext cx="1379538" cy="322262"/>
            <a:chOff x="223927" y="6396686"/>
            <a:chExt cx="1379538" cy="322262"/>
          </a:xfrm>
        </p:grpSpPr>
        <p:sp>
          <p:nvSpPr>
            <p:cNvPr id="432" name="Shape 432"/>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433" name="Shape 433"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sp>
        <p:nvSpPr>
          <p:cNvPr id="434" name="Shape 434"/>
          <p:cNvSpPr txBox="1">
            <a:spLocks noGrp="1"/>
          </p:cNvSpPr>
          <p:nvPr>
            <p:ph type="ctrTitle"/>
          </p:nvPr>
        </p:nvSpPr>
        <p:spPr>
          <a:xfrm>
            <a:off x="0" y="242535"/>
            <a:ext cx="9144000" cy="45579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a:solidFill>
                  <a:srgbClr val="1F497D"/>
                </a:solidFill>
                <a:latin typeface="Nunito"/>
                <a:ea typeface="Nunito"/>
                <a:cs typeface="Nunito"/>
                <a:sym typeface="Nunito"/>
              </a:rPr>
              <a:t>Hybrid MARC/LD Solution</a:t>
            </a:r>
            <a:endParaRPr dirty="0"/>
          </a:p>
        </p:txBody>
      </p:sp>
      <p:pic>
        <p:nvPicPr>
          <p:cNvPr id="435" name="Shape 435"/>
          <p:cNvPicPr preferRelativeResize="0"/>
          <p:nvPr/>
        </p:nvPicPr>
        <p:blipFill rotWithShape="1">
          <a:blip r:embed="rId5">
            <a:alphaModFix/>
          </a:blip>
          <a:srcRect/>
          <a:stretch/>
        </p:blipFill>
        <p:spPr>
          <a:xfrm>
            <a:off x="5934183" y="4786658"/>
            <a:ext cx="1935964" cy="945076"/>
          </a:xfrm>
          <a:prstGeom prst="rect">
            <a:avLst/>
          </a:prstGeom>
          <a:noFill/>
          <a:ln>
            <a:noFill/>
          </a:ln>
        </p:spPr>
      </p:pic>
      <p:pic>
        <p:nvPicPr>
          <p:cNvPr id="436" name="Shape 436"/>
          <p:cNvPicPr preferRelativeResize="0"/>
          <p:nvPr/>
        </p:nvPicPr>
        <p:blipFill rotWithShape="1">
          <a:blip r:embed="rId6">
            <a:alphaModFix/>
          </a:blip>
          <a:srcRect/>
          <a:stretch/>
        </p:blipFill>
        <p:spPr>
          <a:xfrm>
            <a:off x="6051505" y="3132137"/>
            <a:ext cx="1792656" cy="995728"/>
          </a:xfrm>
          <a:prstGeom prst="rect">
            <a:avLst/>
          </a:prstGeom>
          <a:noFill/>
          <a:ln>
            <a:noFill/>
          </a:ln>
        </p:spPr>
      </p:pic>
      <p:pic>
        <p:nvPicPr>
          <p:cNvPr id="437" name="Shape 437"/>
          <p:cNvPicPr preferRelativeResize="0"/>
          <p:nvPr/>
        </p:nvPicPr>
        <p:blipFill rotWithShape="1">
          <a:blip r:embed="rId7">
            <a:alphaModFix/>
          </a:blip>
          <a:srcRect/>
          <a:stretch/>
        </p:blipFill>
        <p:spPr>
          <a:xfrm>
            <a:off x="682528" y="1017988"/>
            <a:ext cx="2229625" cy="1698928"/>
          </a:xfrm>
          <a:prstGeom prst="rect">
            <a:avLst/>
          </a:prstGeom>
          <a:noFill/>
          <a:ln>
            <a:noFill/>
          </a:ln>
        </p:spPr>
      </p:pic>
      <p:pic>
        <p:nvPicPr>
          <p:cNvPr id="438" name="Shape 438"/>
          <p:cNvPicPr preferRelativeResize="0"/>
          <p:nvPr/>
        </p:nvPicPr>
        <p:blipFill rotWithShape="1">
          <a:blip r:embed="rId8">
            <a:alphaModFix/>
          </a:blip>
          <a:srcRect/>
          <a:stretch/>
        </p:blipFill>
        <p:spPr>
          <a:xfrm>
            <a:off x="682528" y="4848279"/>
            <a:ext cx="2229625" cy="1009270"/>
          </a:xfrm>
          <a:prstGeom prst="rect">
            <a:avLst/>
          </a:prstGeom>
          <a:noFill/>
          <a:ln>
            <a:noFill/>
          </a:ln>
        </p:spPr>
      </p:pic>
      <p:pic>
        <p:nvPicPr>
          <p:cNvPr id="439" name="Shape 439"/>
          <p:cNvPicPr preferRelativeResize="0"/>
          <p:nvPr/>
        </p:nvPicPr>
        <p:blipFill rotWithShape="1">
          <a:blip r:embed="rId9">
            <a:alphaModFix/>
          </a:blip>
          <a:srcRect/>
          <a:stretch/>
        </p:blipFill>
        <p:spPr>
          <a:xfrm>
            <a:off x="3173409" y="3132137"/>
            <a:ext cx="1888475" cy="1091291"/>
          </a:xfrm>
          <a:prstGeom prst="rect">
            <a:avLst/>
          </a:prstGeom>
          <a:noFill/>
          <a:ln>
            <a:noFill/>
          </a:ln>
        </p:spPr>
      </p:pic>
      <p:pic>
        <p:nvPicPr>
          <p:cNvPr id="440" name="Shape 440"/>
          <p:cNvPicPr preferRelativeResize="0"/>
          <p:nvPr/>
        </p:nvPicPr>
        <p:blipFill rotWithShape="1">
          <a:blip r:embed="rId10">
            <a:alphaModFix/>
          </a:blip>
          <a:srcRect/>
          <a:stretch/>
        </p:blipFill>
        <p:spPr>
          <a:xfrm>
            <a:off x="5597275" y="1021616"/>
            <a:ext cx="2609780" cy="1371842"/>
          </a:xfrm>
          <a:prstGeom prst="rect">
            <a:avLst/>
          </a:prstGeom>
          <a:noFill/>
          <a:ln>
            <a:noFill/>
          </a:ln>
        </p:spPr>
      </p:pic>
      <p:cxnSp>
        <p:nvCxnSpPr>
          <p:cNvPr id="441" name="Shape 441"/>
          <p:cNvCxnSpPr/>
          <p:nvPr/>
        </p:nvCxnSpPr>
        <p:spPr>
          <a:xfrm>
            <a:off x="2912153" y="1371600"/>
            <a:ext cx="2685122"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442" name="Shape 442"/>
          <p:cNvSpPr txBox="1"/>
          <p:nvPr/>
        </p:nvSpPr>
        <p:spPr>
          <a:xfrm>
            <a:off x="3173409" y="1017988"/>
            <a:ext cx="2198691"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Connexion MARC to ALMA</a:t>
            </a:r>
            <a:endParaRPr/>
          </a:p>
        </p:txBody>
      </p:sp>
      <p:cxnSp>
        <p:nvCxnSpPr>
          <p:cNvPr id="443" name="Shape 443"/>
          <p:cNvCxnSpPr/>
          <p:nvPr/>
        </p:nvCxnSpPr>
        <p:spPr>
          <a:xfrm flipH="1">
            <a:off x="4272754" y="1992086"/>
            <a:ext cx="1324521" cy="101634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44" name="Shape 444"/>
          <p:cNvCxnSpPr/>
          <p:nvPr/>
        </p:nvCxnSpPr>
        <p:spPr>
          <a:xfrm>
            <a:off x="6902165" y="2393458"/>
            <a:ext cx="0" cy="73867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45" name="Shape 445"/>
          <p:cNvCxnSpPr>
            <a:endCxn id="435" idx="0"/>
          </p:cNvCxnSpPr>
          <p:nvPr/>
        </p:nvCxnSpPr>
        <p:spPr>
          <a:xfrm>
            <a:off x="6902165" y="4127858"/>
            <a:ext cx="0" cy="6588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46" name="Shape 446"/>
          <p:cNvCxnSpPr/>
          <p:nvPr/>
        </p:nvCxnSpPr>
        <p:spPr>
          <a:xfrm rot="10800000">
            <a:off x="5061884" y="3967843"/>
            <a:ext cx="1306259" cy="81881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47" name="Shape 447"/>
          <p:cNvCxnSpPr/>
          <p:nvPr/>
        </p:nvCxnSpPr>
        <p:spPr>
          <a:xfrm flipH="1">
            <a:off x="2912153" y="4223428"/>
            <a:ext cx="843418" cy="1129486"/>
          </a:xfrm>
          <a:prstGeom prst="straightConnector1">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448" name="Shape 448"/>
          <p:cNvCxnSpPr/>
          <p:nvPr/>
        </p:nvCxnSpPr>
        <p:spPr>
          <a:xfrm>
            <a:off x="1845128" y="2716916"/>
            <a:ext cx="0" cy="2279627"/>
          </a:xfrm>
          <a:prstGeom prst="straightConnector1">
            <a:avLst/>
          </a:prstGeom>
          <a:noFill/>
          <a:ln w="25400" cap="flat" cmpd="sng">
            <a:solidFill>
              <a:schemeClr val="accent2"/>
            </a:solidFill>
            <a:prstDash val="solid"/>
            <a:round/>
            <a:headEnd type="triangle" w="med" len="med"/>
            <a:tailEnd type="triangle" w="med" len="med"/>
          </a:ln>
          <a:effectLst>
            <a:outerShdw blurRad="40000" dist="20000" dir="5400000" rotWithShape="0">
              <a:srgbClr val="00000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453"/>
        <p:cNvGrpSpPr/>
        <p:nvPr/>
      </p:nvGrpSpPr>
      <p:grpSpPr>
        <a:xfrm>
          <a:off x="0" y="0"/>
          <a:ext cx="0" cy="0"/>
          <a:chOff x="0" y="0"/>
          <a:chExt cx="0" cy="0"/>
        </a:xfrm>
      </p:grpSpPr>
      <p:sp>
        <p:nvSpPr>
          <p:cNvPr id="454" name="Shape 454"/>
          <p:cNvSpPr/>
          <p:nvPr/>
        </p:nvSpPr>
        <p:spPr>
          <a:xfrm rot="10800000">
            <a:off x="0" y="-16329"/>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55" name="Shape 455"/>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456" name="Shape 456"/>
          <p:cNvGrpSpPr/>
          <p:nvPr/>
        </p:nvGrpSpPr>
        <p:grpSpPr>
          <a:xfrm>
            <a:off x="277715" y="6423580"/>
            <a:ext cx="1379538" cy="322262"/>
            <a:chOff x="223927" y="6396686"/>
            <a:chExt cx="1379538" cy="322262"/>
          </a:xfrm>
        </p:grpSpPr>
        <p:sp>
          <p:nvSpPr>
            <p:cNvPr id="457" name="Shape 457"/>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458" name="Shape 458"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sp>
        <p:nvSpPr>
          <p:cNvPr id="459" name="Shape 459"/>
          <p:cNvSpPr txBox="1">
            <a:spLocks noGrp="1"/>
          </p:cNvSpPr>
          <p:nvPr>
            <p:ph type="ctrTitle"/>
          </p:nvPr>
        </p:nvSpPr>
        <p:spPr>
          <a:xfrm>
            <a:off x="0" y="242535"/>
            <a:ext cx="9144000" cy="45579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a:solidFill>
                  <a:srgbClr val="1F497D"/>
                </a:solidFill>
                <a:latin typeface="Nunito"/>
                <a:ea typeface="Nunito"/>
                <a:cs typeface="Nunito"/>
                <a:sym typeface="Nunito"/>
              </a:rPr>
              <a:t>Cataloging Use Case</a:t>
            </a:r>
            <a:endParaRPr dirty="0"/>
          </a:p>
        </p:txBody>
      </p:sp>
      <p:pic>
        <p:nvPicPr>
          <p:cNvPr id="460" name="Shape 460"/>
          <p:cNvPicPr preferRelativeResize="0"/>
          <p:nvPr/>
        </p:nvPicPr>
        <p:blipFill rotWithShape="1">
          <a:blip r:embed="rId5">
            <a:alphaModFix/>
          </a:blip>
          <a:srcRect/>
          <a:stretch/>
        </p:blipFill>
        <p:spPr>
          <a:xfrm>
            <a:off x="428527" y="891209"/>
            <a:ext cx="8425543" cy="48372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40787"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Why another linked data project?  </a:t>
            </a:r>
            <a:endParaRPr/>
          </a:p>
        </p:txBody>
      </p:sp>
      <p:sp>
        <p:nvSpPr>
          <p:cNvPr id="142" name="Shape 142"/>
          <p:cNvSpPr txBox="1"/>
          <p:nvPr/>
        </p:nvSpPr>
        <p:spPr>
          <a:xfrm>
            <a:off x="511444" y="1875295"/>
            <a:ext cx="2913681"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OCLC LD efforts</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Based on record-oriented bibliographic and authority data</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Supported by machine-based clustering algorithms</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sp>
        <p:nvSpPr>
          <p:cNvPr id="143" name="Shape 143"/>
          <p:cNvSpPr txBox="1"/>
          <p:nvPr/>
        </p:nvSpPr>
        <p:spPr>
          <a:xfrm>
            <a:off x="3236566" y="1875295"/>
            <a:ext cx="2482312" cy="2554545"/>
          </a:xfrm>
          <a:prstGeom prst="rect">
            <a:avLst/>
          </a:prstGeom>
          <a:noFill/>
          <a:ln>
            <a:noFill/>
          </a:ln>
        </p:spPr>
        <p:txBody>
          <a:bodyPr spcFirstLastPara="1" wrap="square" lIns="91425" tIns="45700" rIns="91425" bIns="45700" anchor="t" anchorCtr="0">
            <a:noAutofit/>
          </a:bodyPr>
          <a:lstStyle/>
          <a:p>
            <a:pPr marL="285750" marR="0" lvl="0" indent="-15875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VIAF</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FAST</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WorldCat as Schema.org</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WorldCat Work entities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17365D"/>
            </a:gs>
            <a:gs pos="100000">
              <a:srgbClr val="0F243E"/>
            </a:gs>
          </a:gsLst>
          <a:lin ang="0" scaled="0"/>
        </a:gradFill>
        <a:effectLst/>
      </p:bgPr>
    </p:bg>
    <p:spTree>
      <p:nvGrpSpPr>
        <p:cNvPr id="1" name="Shape 465"/>
        <p:cNvGrpSpPr/>
        <p:nvPr/>
      </p:nvGrpSpPr>
      <p:grpSpPr>
        <a:xfrm>
          <a:off x="0" y="0"/>
          <a:ext cx="0" cy="0"/>
          <a:chOff x="0" y="0"/>
          <a:chExt cx="0" cy="0"/>
        </a:xfrm>
      </p:grpSpPr>
      <p:sp>
        <p:nvSpPr>
          <p:cNvPr id="466" name="Shape 466"/>
          <p:cNvSpPr/>
          <p:nvPr/>
        </p:nvSpPr>
        <p:spPr>
          <a:xfrm rot="10800000">
            <a:off x="0" y="-16329"/>
            <a:ext cx="9144000" cy="6264275"/>
          </a:xfrm>
          <a:prstGeom prst="round1Rect">
            <a:avLst>
              <a:gd name="adj" fmla="val 16667"/>
            </a:avLst>
          </a:prstGeom>
          <a:solidFill>
            <a:schemeClr val="lt1"/>
          </a:solidFill>
          <a:ln w="127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7" name="Shape 467"/>
          <p:cNvPicPr preferRelativeResize="0"/>
          <p:nvPr/>
        </p:nvPicPr>
        <p:blipFill rotWithShape="1">
          <a:blip r:embed="rId3">
            <a:alphaModFix/>
          </a:blip>
          <a:srcRect/>
          <a:stretch/>
        </p:blipFill>
        <p:spPr>
          <a:xfrm>
            <a:off x="7374863" y="6369792"/>
            <a:ext cx="1472250" cy="426013"/>
          </a:xfrm>
          <a:prstGeom prst="rect">
            <a:avLst/>
          </a:prstGeom>
          <a:noFill/>
          <a:ln>
            <a:noFill/>
          </a:ln>
        </p:spPr>
      </p:pic>
      <p:grpSp>
        <p:nvGrpSpPr>
          <p:cNvPr id="468" name="Shape 468"/>
          <p:cNvGrpSpPr/>
          <p:nvPr/>
        </p:nvGrpSpPr>
        <p:grpSpPr>
          <a:xfrm>
            <a:off x="277715" y="6423580"/>
            <a:ext cx="1379538" cy="322262"/>
            <a:chOff x="223927" y="6396686"/>
            <a:chExt cx="1379538" cy="322262"/>
          </a:xfrm>
        </p:grpSpPr>
        <p:sp>
          <p:nvSpPr>
            <p:cNvPr id="469" name="Shape 469"/>
            <p:cNvSpPr txBox="1"/>
            <p:nvPr/>
          </p:nvSpPr>
          <p:spPr>
            <a:xfrm>
              <a:off x="628740" y="6396686"/>
              <a:ext cx="974725" cy="3222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600"/>
                <a:buFont typeface="Arial"/>
                <a:buNone/>
              </a:pPr>
              <a:r>
                <a:rPr lang="en-US" sz="1600" b="1">
                  <a:solidFill>
                    <a:schemeClr val="lt1"/>
                  </a:solidFill>
                  <a:latin typeface="Calibri"/>
                  <a:ea typeface="Calibri"/>
                  <a:cs typeface="Calibri"/>
                  <a:sym typeface="Calibri"/>
                </a:rPr>
                <a:t>@cstahmer </a:t>
              </a:r>
              <a:endParaRPr/>
            </a:p>
          </p:txBody>
        </p:sp>
        <p:pic>
          <p:nvPicPr>
            <p:cNvPr id="470" name="Shape 470" descr="Twitter_logo_white.png"/>
            <p:cNvPicPr preferRelativeResize="0"/>
            <p:nvPr/>
          </p:nvPicPr>
          <p:blipFill rotWithShape="1">
            <a:blip r:embed="rId4">
              <a:alphaModFix/>
            </a:blip>
            <a:srcRect/>
            <a:stretch/>
          </p:blipFill>
          <p:spPr>
            <a:xfrm>
              <a:off x="223927" y="6433198"/>
              <a:ext cx="301625" cy="244475"/>
            </a:xfrm>
            <a:prstGeom prst="rect">
              <a:avLst/>
            </a:prstGeom>
            <a:noFill/>
            <a:ln>
              <a:noFill/>
            </a:ln>
          </p:spPr>
        </p:pic>
      </p:grpSp>
      <p:sp>
        <p:nvSpPr>
          <p:cNvPr id="471" name="Shape 471"/>
          <p:cNvSpPr txBox="1">
            <a:spLocks noGrp="1"/>
          </p:cNvSpPr>
          <p:nvPr>
            <p:ph type="ctrTitle"/>
          </p:nvPr>
        </p:nvSpPr>
        <p:spPr>
          <a:xfrm>
            <a:off x="0" y="242535"/>
            <a:ext cx="9144000" cy="45579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a:solidFill>
                  <a:srgbClr val="1F497D"/>
                </a:solidFill>
                <a:latin typeface="Nunito"/>
                <a:ea typeface="Nunito"/>
                <a:cs typeface="Nunito"/>
                <a:sym typeface="Nunito"/>
              </a:rPr>
              <a:t>Cataloging Use Case</a:t>
            </a:r>
            <a:endParaRPr dirty="0"/>
          </a:p>
        </p:txBody>
      </p:sp>
      <p:pic>
        <p:nvPicPr>
          <p:cNvPr id="472" name="Shape 472"/>
          <p:cNvPicPr preferRelativeResize="0"/>
          <p:nvPr/>
        </p:nvPicPr>
        <p:blipFill rotWithShape="1">
          <a:blip r:embed="rId5">
            <a:alphaModFix/>
          </a:blip>
          <a:srcRect/>
          <a:stretch/>
        </p:blipFill>
        <p:spPr>
          <a:xfrm>
            <a:off x="428527" y="891209"/>
            <a:ext cx="8425543" cy="483727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217714" y="1970027"/>
            <a:ext cx="8439150" cy="687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000"/>
              <a:buFont typeface="Arial"/>
              <a:buNone/>
            </a:pPr>
            <a:r>
              <a:rPr lang="en-US" sz="4000" b="0" i="0" u="none" strike="noStrike" cap="none" dirty="0">
                <a:solidFill>
                  <a:schemeClr val="dk1"/>
                </a:solidFill>
                <a:latin typeface="Arial"/>
                <a:ea typeface="Arial"/>
                <a:cs typeface="Arial"/>
                <a:sym typeface="Arial"/>
              </a:rPr>
              <a:t>Discussion</a:t>
            </a:r>
            <a:endParaRPr dirty="0"/>
          </a:p>
        </p:txBody>
      </p:sp>
      <p:sp>
        <p:nvSpPr>
          <p:cNvPr id="479" name="Shape 479"/>
          <p:cNvSpPr/>
          <p:nvPr/>
        </p:nvSpPr>
        <p:spPr>
          <a:xfrm>
            <a:off x="3115734" y="611718"/>
            <a:ext cx="922867" cy="12752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0" name="Shape 480"/>
          <p:cNvSpPr txBox="1"/>
          <p:nvPr/>
        </p:nvSpPr>
        <p:spPr>
          <a:xfrm>
            <a:off x="312420" y="2994905"/>
            <a:ext cx="2803313"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000000"/>
                </a:solidFill>
                <a:latin typeface="Arial"/>
                <a:ea typeface="Arial"/>
                <a:cs typeface="Arial"/>
                <a:sym typeface="Arial"/>
              </a:rPr>
              <a:t>Carl </a:t>
            </a:r>
            <a:r>
              <a:rPr lang="en-US" sz="1600" dirty="0" err="1">
                <a:solidFill>
                  <a:srgbClr val="000000"/>
                </a:solidFill>
                <a:latin typeface="Arial"/>
                <a:ea typeface="Arial"/>
                <a:cs typeface="Arial"/>
                <a:sym typeface="Arial"/>
              </a:rPr>
              <a:t>Stahmer</a:t>
            </a:r>
            <a:endParaRPr dirty="0"/>
          </a:p>
          <a:p>
            <a:pPr marL="0" marR="0" lvl="0" indent="0" algn="l" rtl="0">
              <a:spcBef>
                <a:spcPts val="0"/>
              </a:spcBef>
              <a:spcAft>
                <a:spcPts val="0"/>
              </a:spcAft>
              <a:buNone/>
            </a:pPr>
            <a:r>
              <a:rPr lang="en-US" sz="1600" dirty="0">
                <a:solidFill>
                  <a:srgbClr val="000000"/>
                </a:solidFill>
                <a:latin typeface="Arial"/>
                <a:ea typeface="Arial"/>
                <a:cs typeface="Arial"/>
                <a:sym typeface="Arial"/>
              </a:rPr>
              <a:t>@</a:t>
            </a:r>
            <a:r>
              <a:rPr lang="en-US" sz="1600" dirty="0" err="1">
                <a:solidFill>
                  <a:srgbClr val="000000"/>
                </a:solidFill>
                <a:latin typeface="Arial"/>
                <a:ea typeface="Arial"/>
                <a:cs typeface="Arial"/>
                <a:sym typeface="Arial"/>
              </a:rPr>
              <a:t>cstahmer</a:t>
            </a:r>
            <a:endParaRPr dirty="0"/>
          </a:p>
          <a:p>
            <a:pPr marL="0" marR="0" lvl="0" indent="0" algn="l" rtl="0">
              <a:spcBef>
                <a:spcPts val="0"/>
              </a:spcBef>
              <a:spcAft>
                <a:spcPts val="0"/>
              </a:spcAft>
              <a:buNone/>
            </a:pPr>
            <a:endParaRPr sz="1600" dirty="0">
              <a:solidFill>
                <a:srgbClr val="000000"/>
              </a:solidFill>
              <a:latin typeface="Arial"/>
              <a:ea typeface="Arial"/>
              <a:cs typeface="Arial"/>
              <a:sym typeface="Arial"/>
            </a:endParaRPr>
          </a:p>
          <a:p>
            <a:pPr marL="0" marR="0" lvl="0" indent="0" algn="l" rtl="0">
              <a:spcBef>
                <a:spcPts val="0"/>
              </a:spcBef>
              <a:spcAft>
                <a:spcPts val="0"/>
              </a:spcAft>
              <a:buNone/>
            </a:pPr>
            <a:r>
              <a:rPr lang="en-US" sz="1600" dirty="0">
                <a:solidFill>
                  <a:srgbClr val="000000"/>
                </a:solidFill>
                <a:latin typeface="Arial"/>
                <a:ea typeface="Arial"/>
                <a:cs typeface="Arial"/>
                <a:sym typeface="Arial"/>
              </a:rPr>
              <a:t>Bruce Washburn</a:t>
            </a:r>
            <a:endParaRPr dirty="0"/>
          </a:p>
          <a:p>
            <a:pPr marL="0" marR="0" lvl="0" indent="0" algn="l" rtl="0">
              <a:spcBef>
                <a:spcPts val="0"/>
              </a:spcBef>
              <a:spcAft>
                <a:spcPts val="0"/>
              </a:spcAft>
              <a:buNone/>
            </a:pPr>
            <a:r>
              <a:rPr lang="en-US" sz="1600" u="sng" dirty="0">
                <a:solidFill>
                  <a:schemeClr val="hlink"/>
                </a:solidFill>
                <a:latin typeface="Arial"/>
                <a:ea typeface="Arial"/>
                <a:cs typeface="Arial"/>
                <a:sym typeface="Arial"/>
                <a:hlinkClick r:id="rId3"/>
              </a:rPr>
              <a:t>washburb@oclc.org</a:t>
            </a:r>
            <a:endParaRPr sz="1600" dirty="0">
              <a:solidFill>
                <a:srgbClr val="000000"/>
              </a:solidFill>
              <a:latin typeface="Arial"/>
              <a:ea typeface="Arial"/>
              <a:cs typeface="Arial"/>
              <a:sym typeface="Arial"/>
            </a:endParaRPr>
          </a:p>
          <a:p>
            <a:pPr marL="0" marR="0" lvl="0" indent="0" algn="l" rtl="0">
              <a:spcBef>
                <a:spcPts val="0"/>
              </a:spcBef>
              <a:spcAft>
                <a:spcPts val="0"/>
              </a:spcAft>
              <a:buNone/>
            </a:pPr>
            <a:r>
              <a:rPr lang="en-US" sz="1600" dirty="0">
                <a:solidFill>
                  <a:srgbClr val="000000"/>
                </a:solidFill>
                <a:latin typeface="Arial"/>
                <a:ea typeface="Arial"/>
                <a:cs typeface="Arial"/>
                <a:sym typeface="Arial"/>
              </a:rPr>
              <a:t>@</a:t>
            </a:r>
            <a:r>
              <a:rPr lang="en-US" sz="1600" dirty="0" err="1">
                <a:solidFill>
                  <a:srgbClr val="000000"/>
                </a:solidFill>
                <a:latin typeface="Arial"/>
                <a:ea typeface="Arial"/>
                <a:cs typeface="Arial"/>
                <a:sym typeface="Arial"/>
              </a:rPr>
              <a:t>btwashburn</a:t>
            </a:r>
            <a:endParaRPr sz="1600" dirty="0">
              <a:solidFill>
                <a:srgbClr val="000000"/>
              </a:solidFill>
              <a:latin typeface="Arial"/>
              <a:ea typeface="Arial"/>
              <a:cs typeface="Arial"/>
              <a:sym typeface="Arial"/>
            </a:endParaRPr>
          </a:p>
          <a:p>
            <a:pPr marL="0" marR="0" lvl="0" indent="0" algn="l" rtl="0">
              <a:spcBef>
                <a:spcPts val="0"/>
              </a:spcBef>
              <a:spcAft>
                <a:spcPts val="0"/>
              </a:spcAft>
              <a:buNone/>
            </a:pPr>
            <a:endParaRPr sz="1600" dirty="0">
              <a:solidFill>
                <a:srgbClr val="000000"/>
              </a:solidFill>
              <a:latin typeface="Arial"/>
              <a:ea typeface="Arial"/>
              <a:cs typeface="Arial"/>
              <a:sym typeface="Arial"/>
            </a:endParaRPr>
          </a:p>
        </p:txBody>
      </p:sp>
      <p:pic>
        <p:nvPicPr>
          <p:cNvPr id="481" name="Shape 481"/>
          <p:cNvPicPr preferRelativeResize="0"/>
          <p:nvPr/>
        </p:nvPicPr>
        <p:blipFill rotWithShape="1">
          <a:blip r:embed="rId4">
            <a:alphaModFix/>
          </a:blip>
          <a:srcRect/>
          <a:stretch/>
        </p:blipFill>
        <p:spPr>
          <a:xfrm>
            <a:off x="6189287" y="6242049"/>
            <a:ext cx="1472250" cy="426013"/>
          </a:xfrm>
          <a:prstGeom prst="rect">
            <a:avLst/>
          </a:prstGeom>
          <a:solidFill>
            <a:schemeClr val="dk2"/>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340787"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Why another linked data project?  </a:t>
            </a:r>
            <a:endParaRPr/>
          </a:p>
        </p:txBody>
      </p:sp>
      <p:sp>
        <p:nvSpPr>
          <p:cNvPr id="150" name="Shape 150"/>
          <p:cNvSpPr txBox="1"/>
          <p:nvPr/>
        </p:nvSpPr>
        <p:spPr>
          <a:xfrm>
            <a:off x="511444" y="1875295"/>
            <a:ext cx="2913681"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OCLC LD efforts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Based on record-oriented bibliographic and authority data</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Supported by machine-based clustering algorithms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151" name="Shape 151"/>
          <p:cNvSpPr txBox="1"/>
          <p:nvPr/>
        </p:nvSpPr>
        <p:spPr>
          <a:xfrm>
            <a:off x="5718877" y="1875295"/>
            <a:ext cx="3061058" cy="4093428"/>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Arial"/>
                <a:ea typeface="Arial"/>
                <a:cs typeface="Arial"/>
                <a:sym typeface="Arial"/>
              </a:rPr>
              <a:t>The Pilot Project</a:t>
            </a:r>
            <a:endParaRPr dirty="0"/>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Evaluate OCLC’s role in providing usable linked data</a:t>
            </a:r>
            <a:endParaRPr dirty="0"/>
          </a:p>
          <a:p>
            <a:pPr marL="285750" marR="0" lvl="0" indent="-285750" algn="l" rtl="0">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Study new and future bibliographic workflows</a:t>
            </a:r>
            <a:endParaRPr dirty="0"/>
          </a:p>
          <a:p>
            <a:pPr marL="285750" marR="0" lvl="0" indent="-285750" algn="l" rtl="0">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Think holistically about entity management</a:t>
            </a:r>
            <a:endParaRPr dirty="0"/>
          </a:p>
          <a:p>
            <a:pPr marL="285750" marR="0" lvl="0" indent="-285750" algn="l" rtl="0">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Favor community-driven data modeling and curation</a:t>
            </a:r>
            <a:endParaRPr dirty="0"/>
          </a:p>
        </p:txBody>
      </p:sp>
      <p:sp>
        <p:nvSpPr>
          <p:cNvPr id="152" name="Shape 152"/>
          <p:cNvSpPr txBox="1"/>
          <p:nvPr/>
        </p:nvSpPr>
        <p:spPr>
          <a:xfrm>
            <a:off x="3236566" y="1875295"/>
            <a:ext cx="2482312" cy="2554545"/>
          </a:xfrm>
          <a:prstGeom prst="rect">
            <a:avLst/>
          </a:prstGeom>
          <a:noFill/>
          <a:ln>
            <a:noFill/>
          </a:ln>
        </p:spPr>
        <p:txBody>
          <a:bodyPr spcFirstLastPara="1" wrap="square" lIns="91425" tIns="45700" rIns="91425" bIns="45700" anchor="t" anchorCtr="0">
            <a:noAutofit/>
          </a:bodyPr>
          <a:lstStyle/>
          <a:p>
            <a:pPr marL="285750" marR="0" lvl="0" indent="-15875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VIAF</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FAST</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WorldCat as Schema.org</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Arial"/>
                <a:ea typeface="Arial"/>
                <a:cs typeface="Arial"/>
                <a:sym typeface="Arial"/>
              </a:rPr>
              <a:t>WorldCat Work entities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340787"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Who</a:t>
            </a:r>
            <a:endParaRPr/>
          </a:p>
        </p:txBody>
      </p:sp>
      <p:sp>
        <p:nvSpPr>
          <p:cNvPr id="159" name="Shape 159"/>
          <p:cNvSpPr txBox="1">
            <a:spLocks noGrp="1"/>
          </p:cNvSpPr>
          <p:nvPr>
            <p:ph type="body" idx="2"/>
          </p:nvPr>
        </p:nvSpPr>
        <p:spPr>
          <a:xfrm>
            <a:off x="340787" y="1372997"/>
            <a:ext cx="8439148" cy="44751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Phase I Partners </a:t>
            </a:r>
            <a:r>
              <a:rPr lang="en-US" sz="1800" b="0" i="0" u="none" strike="noStrike" cap="none">
                <a:solidFill>
                  <a:schemeClr val="dk1"/>
                </a:solidFill>
                <a:latin typeface="Arial"/>
                <a:ea typeface="Arial"/>
                <a:cs typeface="Arial"/>
                <a:sym typeface="Arial"/>
              </a:rPr>
              <a:t>(Dec ’17 - Apr ‘18)</a:t>
            </a:r>
            <a:endParaRPr sz="2400" b="0" i="0" u="none" strike="noStrike" cap="none">
              <a:solidFill>
                <a:schemeClr val="dk1"/>
              </a:solidFill>
              <a:latin typeface="Arial"/>
              <a:ea typeface="Arial"/>
              <a:cs typeface="Arial"/>
              <a:sym typeface="Arial"/>
            </a:endParaRPr>
          </a:p>
          <a:p>
            <a:pPr marL="742931" marR="0" lvl="1" indent="-285743" algn="l" rtl="0">
              <a:spcBef>
                <a:spcPts val="4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Cornell University</a:t>
            </a:r>
            <a:endParaRPr/>
          </a:p>
          <a:p>
            <a:pPr marL="742931" marR="0" lvl="1" indent="-285743" algn="l" rtl="0">
              <a:spcBef>
                <a:spcPts val="4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University of California, Davis</a:t>
            </a:r>
            <a:endParaRPr/>
          </a:p>
        </p:txBody>
      </p:sp>
      <p:sp>
        <p:nvSpPr>
          <p:cNvPr id="160" name="Shape 160"/>
          <p:cNvSpPr txBox="1"/>
          <p:nvPr/>
        </p:nvSpPr>
        <p:spPr>
          <a:xfrm>
            <a:off x="4482106" y="1078634"/>
            <a:ext cx="4681102" cy="33563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Arial"/>
              <a:buNone/>
            </a:pPr>
            <a:r>
              <a:rPr lang="en-US" sz="1800" dirty="0">
                <a:solidFill>
                  <a:srgbClr val="000000"/>
                </a:solidFill>
                <a:latin typeface="Arial"/>
                <a:ea typeface="Arial"/>
                <a:cs typeface="Arial"/>
                <a:sym typeface="Arial"/>
              </a:rPr>
              <a:t>Phase II Partners (May ‘18 – Sep ‘18)</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American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Brigham Young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Cleveland Public Library </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Harvard </a:t>
            </a:r>
            <a:r>
              <a:rPr lang="en-US" sz="1500" b="0" i="0" u="none" strike="noStrike" cap="none" dirty="0">
                <a:solidFill>
                  <a:srgbClr val="000000"/>
                </a:solidFill>
                <a:latin typeface="Arial"/>
                <a:ea typeface="Arial"/>
                <a:cs typeface="Arial"/>
                <a:sym typeface="Arial"/>
              </a:rPr>
              <a:t>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Michigan State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National Library of Medicine</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North Carolina State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Northwestern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Princeton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Smithsonian Library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Temple University</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University of Minnesota</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University of New Hampshire</a:t>
            </a:r>
            <a:endParaRPr dirty="0"/>
          </a:p>
          <a:p>
            <a:pPr marL="742950" marR="0" lvl="1" indent="-285750" algn="l" rtl="0">
              <a:spcBef>
                <a:spcPts val="300"/>
              </a:spcBef>
              <a:spcAft>
                <a:spcPts val="0"/>
              </a:spcAft>
              <a:buClr>
                <a:srgbClr val="000000"/>
              </a:buClr>
              <a:buSzPts val="1500"/>
              <a:buFont typeface="Arial"/>
              <a:buChar char="–"/>
            </a:pPr>
            <a:r>
              <a:rPr lang="en-US" sz="1500" b="0" i="0" u="none" strike="noStrike" cap="none" dirty="0">
                <a:solidFill>
                  <a:srgbClr val="000000"/>
                </a:solidFill>
                <a:latin typeface="Arial"/>
                <a:ea typeface="Arial"/>
                <a:cs typeface="Arial"/>
                <a:sym typeface="Arial"/>
              </a:rPr>
              <a:t>Yale University</a:t>
            </a:r>
            <a:endParaRPr dirty="0"/>
          </a:p>
        </p:txBody>
      </p:sp>
      <p:grpSp>
        <p:nvGrpSpPr>
          <p:cNvPr id="161" name="Shape 161"/>
          <p:cNvGrpSpPr/>
          <p:nvPr/>
        </p:nvGrpSpPr>
        <p:grpSpPr>
          <a:xfrm>
            <a:off x="922021" y="3097530"/>
            <a:ext cx="3185159" cy="3008802"/>
            <a:chOff x="330169" y="2571750"/>
            <a:chExt cx="2285844" cy="2001783"/>
          </a:xfrm>
        </p:grpSpPr>
        <p:grpSp>
          <p:nvGrpSpPr>
            <p:cNvPr id="162" name="Shape 162"/>
            <p:cNvGrpSpPr/>
            <p:nvPr/>
          </p:nvGrpSpPr>
          <p:grpSpPr>
            <a:xfrm>
              <a:off x="330169" y="3445600"/>
              <a:ext cx="1121315" cy="1127932"/>
              <a:chOff x="3299321" y="650679"/>
              <a:chExt cx="1808018" cy="2078181"/>
            </a:xfrm>
          </p:grpSpPr>
          <p:sp>
            <p:nvSpPr>
              <p:cNvPr id="163" name="Shape 163"/>
              <p:cNvSpPr/>
              <p:nvPr/>
            </p:nvSpPr>
            <p:spPr>
              <a:xfrm rot="5400000">
                <a:off x="3164239" y="785760"/>
                <a:ext cx="2078181" cy="1808018"/>
              </a:xfrm>
              <a:prstGeom prst="hexagon">
                <a:avLst>
                  <a:gd name="adj" fmla="val 25000"/>
                  <a:gd name="vf" fmla="val 11547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txBox="1"/>
              <p:nvPr/>
            </p:nvSpPr>
            <p:spPr>
              <a:xfrm>
                <a:off x="3581070" y="974529"/>
                <a:ext cx="1244518" cy="143048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OCLC Global Technolo-gies</a:t>
                </a:r>
                <a:endParaRPr/>
              </a:p>
            </p:txBody>
          </p:sp>
        </p:grpSp>
        <p:grpSp>
          <p:nvGrpSpPr>
            <p:cNvPr id="165" name="Shape 165"/>
            <p:cNvGrpSpPr/>
            <p:nvPr/>
          </p:nvGrpSpPr>
          <p:grpSpPr>
            <a:xfrm>
              <a:off x="890829" y="2571750"/>
              <a:ext cx="1180528" cy="1127932"/>
              <a:chOff x="2319250" y="2414639"/>
              <a:chExt cx="1808018" cy="2078181"/>
            </a:xfrm>
          </p:grpSpPr>
          <p:sp>
            <p:nvSpPr>
              <p:cNvPr id="166" name="Shape 166"/>
              <p:cNvSpPr/>
              <p:nvPr/>
            </p:nvSpPr>
            <p:spPr>
              <a:xfrm rot="5400000">
                <a:off x="2184169" y="2549721"/>
                <a:ext cx="2078181" cy="1808018"/>
              </a:xfrm>
              <a:prstGeom prst="hexagon">
                <a:avLst>
                  <a:gd name="adj" fmla="val 25000"/>
                  <a:gd name="vf" fmla="val 11547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txBox="1"/>
              <p:nvPr/>
            </p:nvSpPr>
            <p:spPr>
              <a:xfrm>
                <a:off x="2601000" y="2738490"/>
                <a:ext cx="1244518" cy="143048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OCLC Research</a:t>
                </a:r>
                <a:endParaRPr/>
              </a:p>
            </p:txBody>
          </p:sp>
        </p:grpSp>
        <p:grpSp>
          <p:nvGrpSpPr>
            <p:cNvPr id="168" name="Shape 168"/>
            <p:cNvGrpSpPr/>
            <p:nvPr/>
          </p:nvGrpSpPr>
          <p:grpSpPr>
            <a:xfrm>
              <a:off x="1494697" y="3445600"/>
              <a:ext cx="1121316" cy="1127933"/>
              <a:chOff x="4271909" y="2414639"/>
              <a:chExt cx="1808018" cy="2078181"/>
            </a:xfrm>
          </p:grpSpPr>
          <p:sp>
            <p:nvSpPr>
              <p:cNvPr id="169" name="Shape 169"/>
              <p:cNvSpPr/>
              <p:nvPr/>
            </p:nvSpPr>
            <p:spPr>
              <a:xfrm rot="5400000">
                <a:off x="4136828" y="2549721"/>
                <a:ext cx="2078181" cy="1808018"/>
              </a:xfrm>
              <a:prstGeom prst="hexagon">
                <a:avLst>
                  <a:gd name="adj" fmla="val 25000"/>
                  <a:gd name="vf" fmla="val 11547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txBox="1"/>
              <p:nvPr/>
            </p:nvSpPr>
            <p:spPr>
              <a:xfrm>
                <a:off x="4553659" y="2738490"/>
                <a:ext cx="1244518" cy="14304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OCLC Global Product Management</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40787"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What</a:t>
            </a:r>
            <a:endParaRPr/>
          </a:p>
        </p:txBody>
      </p:sp>
      <p:sp>
        <p:nvSpPr>
          <p:cNvPr id="176" name="Shape 176"/>
          <p:cNvSpPr txBox="1">
            <a:spLocks noGrp="1"/>
          </p:cNvSpPr>
          <p:nvPr>
            <p:ph type="body" idx="2"/>
          </p:nvPr>
        </p:nvSpPr>
        <p:spPr>
          <a:xfrm>
            <a:off x="340787" y="1372997"/>
            <a:ext cx="8439000" cy="4475100"/>
          </a:xfrm>
          <a:prstGeom prst="rect">
            <a:avLst/>
          </a:prstGeom>
          <a:noFill/>
          <a:ln>
            <a:noFill/>
          </a:ln>
        </p:spPr>
        <p:txBody>
          <a:bodyPr spcFirstLastPara="1" wrap="square" lIns="91425" tIns="45700" rIns="91425" bIns="45700" anchor="t" anchorCtr="0">
            <a:noAutofit/>
          </a:bodyPr>
          <a:lstStyle/>
          <a:p>
            <a:pPr marL="342892" marR="0" lvl="0" indent="-342892"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Develop an “Entity Ecosystem” for:</a:t>
            </a:r>
            <a:endParaRPr/>
          </a:p>
          <a:p>
            <a:pPr marL="742931" marR="0" lvl="1" indent="-285743"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Creating and editing entity descriptions</a:t>
            </a:r>
            <a:endParaRPr/>
          </a:p>
          <a:p>
            <a:pPr marL="742931" marR="0" lvl="1" indent="-285743"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Making connections to related entities on the wider Web</a:t>
            </a:r>
            <a:endParaRPr/>
          </a:p>
          <a:p>
            <a:pPr marL="342892" marR="0" lvl="0" indent="-342892"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Work in a community that will:</a:t>
            </a:r>
            <a:endParaRPr/>
          </a:p>
          <a:p>
            <a:pPr marL="742931" marR="0" lvl="1" indent="-285743"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Create and curate data in the ecosystem</a:t>
            </a:r>
            <a:endParaRPr/>
          </a:p>
          <a:p>
            <a:pPr marL="742931" marR="0" lvl="1" indent="-285743"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Describe and rethink bibliographic data workflows</a:t>
            </a:r>
            <a:endParaRPr/>
          </a:p>
          <a:p>
            <a:pPr marL="342892" marR="0" lvl="0" indent="-342892"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Provide services to:</a:t>
            </a:r>
            <a:endParaRPr/>
          </a:p>
          <a:p>
            <a:pPr marL="742931" marR="0" lvl="1" indent="-285743"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Reconcile metadata strings to associated LD entities</a:t>
            </a:r>
            <a:endParaRPr/>
          </a:p>
          <a:p>
            <a:pPr marL="742931" marR="0" lvl="1" indent="-285743"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Explore, import, export, and modify the entity descriptions</a:t>
            </a:r>
            <a:endParaRPr/>
          </a:p>
          <a:p>
            <a:pPr marL="742931" marR="0" lvl="1" indent="-158743"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rot="5400000">
            <a:off x="3057012" y="2169765"/>
            <a:ext cx="2925330" cy="2925330"/>
          </a:xfrm>
          <a:prstGeom prst="blockArc">
            <a:avLst>
              <a:gd name="adj1" fmla="val 10800000"/>
              <a:gd name="adj2" fmla="val 10745271"/>
              <a:gd name="adj3" fmla="val 16718"/>
            </a:avLst>
          </a:prstGeom>
          <a:noFill/>
          <a:ln w="9525" cap="flat" cmpd="sng">
            <a:solidFill>
              <a:srgbClr val="F2F2F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3" name="Shape 183"/>
          <p:cNvSpPr txBox="1">
            <a:spLocks noGrp="1"/>
          </p:cNvSpPr>
          <p:nvPr>
            <p:ph type="body" idx="1"/>
          </p:nvPr>
        </p:nvSpPr>
        <p:spPr>
          <a:xfrm>
            <a:off x="340787"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Pilot Project timeline</a:t>
            </a:r>
            <a:endParaRPr/>
          </a:p>
        </p:txBody>
      </p:sp>
      <p:sp>
        <p:nvSpPr>
          <p:cNvPr id="184" name="Shape 184"/>
          <p:cNvSpPr txBox="1"/>
          <p:nvPr/>
        </p:nvSpPr>
        <p:spPr>
          <a:xfrm>
            <a:off x="364065" y="1372995"/>
            <a:ext cx="198002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As of 2 May 2018</a:t>
            </a:r>
            <a:endParaRPr/>
          </a:p>
        </p:txBody>
      </p:sp>
      <p:sp>
        <p:nvSpPr>
          <p:cNvPr id="185" name="Shape 185"/>
          <p:cNvSpPr/>
          <p:nvPr/>
        </p:nvSpPr>
        <p:spPr>
          <a:xfrm rot="5400000">
            <a:off x="3057012" y="2200761"/>
            <a:ext cx="2925330" cy="2925330"/>
          </a:xfrm>
          <a:prstGeom prst="blockArc">
            <a:avLst>
              <a:gd name="adj1" fmla="val 10729436"/>
              <a:gd name="adj2" fmla="val 17925682"/>
              <a:gd name="adj3" fmla="val 16761"/>
            </a:avLst>
          </a:prstGeom>
          <a:solidFill>
            <a:srgbClr val="92D05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6" name="Shape 186"/>
          <p:cNvSpPr txBox="1"/>
          <p:nvPr/>
        </p:nvSpPr>
        <p:spPr>
          <a:xfrm>
            <a:off x="4018002" y="3309264"/>
            <a:ext cx="110799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92D050"/>
                </a:solidFill>
                <a:latin typeface="Arial"/>
                <a:ea typeface="Arial"/>
                <a:cs typeface="Arial"/>
                <a:sym typeface="Arial"/>
              </a:rPr>
              <a:t>37%</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Shape 193"/>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How: A few key technologies</a:t>
            </a:r>
            <a:endParaRPr/>
          </a:p>
        </p:txBody>
      </p:sp>
      <p:pic>
        <p:nvPicPr>
          <p:cNvPr id="194" name="Shape 194" descr="SPARQL Query Service logo"/>
          <p:cNvPicPr preferRelativeResize="0"/>
          <p:nvPr/>
        </p:nvPicPr>
        <p:blipFill rotWithShape="1">
          <a:blip r:embed="rId3">
            <a:alphaModFix/>
          </a:blip>
          <a:srcRect/>
          <a:stretch/>
        </p:blipFill>
        <p:spPr>
          <a:xfrm>
            <a:off x="4124584" y="3934537"/>
            <a:ext cx="1060545" cy="1060545"/>
          </a:xfrm>
          <a:prstGeom prst="rect">
            <a:avLst/>
          </a:prstGeom>
          <a:noFill/>
          <a:ln>
            <a:noFill/>
          </a:ln>
        </p:spPr>
      </p:pic>
      <p:pic>
        <p:nvPicPr>
          <p:cNvPr id="195" name="Shape 195" descr="Wikibase logo"/>
          <p:cNvPicPr preferRelativeResize="0"/>
          <p:nvPr/>
        </p:nvPicPr>
        <p:blipFill rotWithShape="1">
          <a:blip r:embed="rId4">
            <a:alphaModFix/>
          </a:blip>
          <a:srcRect/>
          <a:stretch/>
        </p:blipFill>
        <p:spPr>
          <a:xfrm>
            <a:off x="5085066" y="2153258"/>
            <a:ext cx="1782455" cy="1198160"/>
          </a:xfrm>
          <a:prstGeom prst="rect">
            <a:avLst/>
          </a:prstGeom>
          <a:noFill/>
          <a:ln>
            <a:noFill/>
          </a:ln>
        </p:spPr>
      </p:pic>
      <p:pic>
        <p:nvPicPr>
          <p:cNvPr id="196" name="Shape 196" descr="OpenRefine logo&#10;"/>
          <p:cNvPicPr preferRelativeResize="0"/>
          <p:nvPr/>
        </p:nvPicPr>
        <p:blipFill rotWithShape="1">
          <a:blip r:embed="rId5">
            <a:alphaModFix/>
          </a:blip>
          <a:srcRect/>
          <a:stretch/>
        </p:blipFill>
        <p:spPr>
          <a:xfrm>
            <a:off x="957050" y="3560361"/>
            <a:ext cx="1907275" cy="1434721"/>
          </a:xfrm>
          <a:prstGeom prst="rect">
            <a:avLst/>
          </a:prstGeom>
          <a:noFill/>
          <a:ln>
            <a:noFill/>
          </a:ln>
        </p:spPr>
      </p:pic>
      <p:pic>
        <p:nvPicPr>
          <p:cNvPr id="197" name="Shape 197" descr="Mediawiki Logo"/>
          <p:cNvPicPr preferRelativeResize="0"/>
          <p:nvPr/>
        </p:nvPicPr>
        <p:blipFill rotWithShape="1">
          <a:blip r:embed="rId6">
            <a:alphaModFix/>
          </a:blip>
          <a:srcRect/>
          <a:stretch/>
        </p:blipFill>
        <p:spPr>
          <a:xfrm>
            <a:off x="1623948" y="1982679"/>
            <a:ext cx="1711089" cy="1694029"/>
          </a:xfrm>
          <a:prstGeom prst="rect">
            <a:avLst/>
          </a:prstGeom>
          <a:noFill/>
          <a:ln>
            <a:noFill/>
          </a:ln>
        </p:spPr>
      </p:pic>
      <p:grpSp>
        <p:nvGrpSpPr>
          <p:cNvPr id="198" name="Shape 198"/>
          <p:cNvGrpSpPr/>
          <p:nvPr/>
        </p:nvGrpSpPr>
        <p:grpSpPr>
          <a:xfrm>
            <a:off x="6349361" y="3704663"/>
            <a:ext cx="1266341" cy="1475085"/>
            <a:chOff x="6349360" y="2847412"/>
            <a:chExt cx="1266341" cy="1475085"/>
          </a:xfrm>
        </p:grpSpPr>
        <p:pic>
          <p:nvPicPr>
            <p:cNvPr id="199" name="Shape 199" descr="Pywikibot Logo"/>
            <p:cNvPicPr preferRelativeResize="0"/>
            <p:nvPr/>
          </p:nvPicPr>
          <p:blipFill rotWithShape="1">
            <a:blip r:embed="rId7">
              <a:alphaModFix/>
            </a:blip>
            <a:srcRect/>
            <a:stretch/>
          </p:blipFill>
          <p:spPr>
            <a:xfrm>
              <a:off x="6349360" y="2847412"/>
              <a:ext cx="1266341" cy="1266341"/>
            </a:xfrm>
            <a:prstGeom prst="rect">
              <a:avLst/>
            </a:prstGeom>
            <a:noFill/>
            <a:ln>
              <a:noFill/>
            </a:ln>
          </p:spPr>
        </p:pic>
        <p:sp>
          <p:nvSpPr>
            <p:cNvPr id="200" name="Shape 200"/>
            <p:cNvSpPr/>
            <p:nvPr/>
          </p:nvSpPr>
          <p:spPr>
            <a:xfrm>
              <a:off x="6425952" y="3953165"/>
              <a:ext cx="118974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Pywikibot</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340786" y="1372996"/>
            <a:ext cx="8439148" cy="44751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sng" strike="noStrike" cap="none">
                <a:solidFill>
                  <a:schemeClr val="hlink"/>
                </a:solidFill>
                <a:latin typeface="Arial"/>
                <a:ea typeface="Arial"/>
                <a:cs typeface="Arial"/>
                <a:sym typeface="Arial"/>
                <a:hlinkClick r:id="rId3"/>
              </a:rPr>
              <a:t>Wikipedia</a:t>
            </a:r>
            <a:r>
              <a:rPr lang="en-US" sz="2400" b="0" i="0" u="none" strike="noStrike" cap="none">
                <a:solidFill>
                  <a:schemeClr val="dk1"/>
                </a:solidFill>
                <a:latin typeface="Arial"/>
                <a:ea typeface="Arial"/>
                <a:cs typeface="Arial"/>
                <a:sym typeface="Arial"/>
              </a:rPr>
              <a:t> – a multilingual web-based free-content encyclopedia</a:t>
            </a:r>
            <a:endParaRPr/>
          </a:p>
          <a:p>
            <a:pPr marL="342900" marR="0" lvl="0" indent="-190500" algn="l" rtl="0">
              <a:spcBef>
                <a:spcPts val="480"/>
              </a:spcBef>
              <a:spcAft>
                <a:spcPts val="0"/>
              </a:spcAft>
              <a:buClr>
                <a:schemeClr val="dk1"/>
              </a:buClr>
              <a:buSzPts val="2400"/>
              <a:buFont typeface="Arial"/>
              <a:buNone/>
            </a:pPr>
            <a:endParaRPr sz="2400" b="0" i="0" u="sng" strike="noStrike" cap="none">
              <a:solidFill>
                <a:schemeClr val="hlink"/>
              </a:solidFill>
              <a:latin typeface="Arial"/>
              <a:ea typeface="Arial"/>
              <a:cs typeface="Arial"/>
              <a:sym typeface="Arial"/>
              <a:hlinkClick r:id="rId4"/>
            </a:endParaRPr>
          </a:p>
          <a:p>
            <a:pPr marL="342900" marR="0" lvl="0" indent="-342900" algn="l" rtl="0">
              <a:spcBef>
                <a:spcPts val="480"/>
              </a:spcBef>
              <a:spcAft>
                <a:spcPts val="0"/>
              </a:spcAft>
              <a:buClr>
                <a:schemeClr val="dk1"/>
              </a:buClr>
              <a:buSzPts val="2400"/>
              <a:buFont typeface="Arial"/>
              <a:buChar char="•"/>
            </a:pPr>
            <a:r>
              <a:rPr lang="en-US" sz="2400" b="0" i="0" u="sng" strike="noStrike" cap="none">
                <a:solidFill>
                  <a:schemeClr val="hlink"/>
                </a:solidFill>
                <a:latin typeface="Arial"/>
                <a:ea typeface="Arial"/>
                <a:cs typeface="Arial"/>
                <a:sym typeface="Arial"/>
                <a:hlinkClick r:id="rId4"/>
              </a:rPr>
              <a:t>Wikidata.org</a:t>
            </a:r>
            <a:r>
              <a:rPr lang="en-US" sz="2400" b="0" i="0" u="none" strike="noStrike" cap="none">
                <a:solidFill>
                  <a:schemeClr val="dk1"/>
                </a:solidFill>
                <a:latin typeface="Arial"/>
                <a:ea typeface="Arial"/>
                <a:cs typeface="Arial"/>
                <a:sym typeface="Arial"/>
              </a:rPr>
              <a:t> - a collaboratively edited structured dataset used by Wikimedia sister projects and others</a:t>
            </a:r>
            <a:endParaRPr sz="2400" b="0" i="0" u="sng" strike="noStrike" cap="none">
              <a:solidFill>
                <a:schemeClr val="hlink"/>
              </a:solidFill>
              <a:latin typeface="Arial"/>
              <a:ea typeface="Arial"/>
              <a:cs typeface="Arial"/>
              <a:sym typeface="Arial"/>
              <a:hlinkClick r:id="rId5"/>
            </a:endParaRPr>
          </a:p>
        </p:txBody>
      </p:sp>
      <p:sp>
        <p:nvSpPr>
          <p:cNvPr id="207" name="Shape 207"/>
          <p:cNvSpPr txBox="1">
            <a:spLocks noGrp="1"/>
          </p:cNvSpPr>
          <p:nvPr>
            <p:ph type="body" idx="2"/>
          </p:nvPr>
        </p:nvSpPr>
        <p:spPr>
          <a:xfrm>
            <a:off x="340786" y="457739"/>
            <a:ext cx="8439148" cy="9152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How: Disambiguating Wiki*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vis_powerpoint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2041</Words>
  <Application>Microsoft Macintosh PowerPoint</Application>
  <PresentationFormat>On-screen Show (4:3)</PresentationFormat>
  <Paragraphs>295</Paragraphs>
  <Slides>31</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Oswald</vt:lpstr>
      <vt:lpstr>Nunito</vt:lpstr>
      <vt:lpstr>Lustria</vt:lpstr>
      <vt:lpstr>Calibri</vt:lpstr>
      <vt:lpstr>Nonconfidential</vt:lpstr>
      <vt:lpstr>Confidential</vt:lpstr>
      <vt:lpstr>davis_powerpoint_template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Sparse Local</vt:lpstr>
      <vt:lpstr>UC DAVIS LINKED DATA ECOSYSTEM</vt:lpstr>
      <vt:lpstr>Discovery Use Case</vt:lpstr>
      <vt:lpstr>Cycle not Quite Complete</vt:lpstr>
      <vt:lpstr>Hybrid MARC/LD Solution</vt:lpstr>
      <vt:lpstr>Cataloging Use Case</vt:lpstr>
      <vt:lpstr>Cataloging Use Case</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Shipengrover,JD</cp:lastModifiedBy>
  <cp:revision>3</cp:revision>
  <dcterms:modified xsi:type="dcterms:W3CDTF">2018-05-16T12:11:52Z</dcterms:modified>
</cp:coreProperties>
</file>