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8"/>
  </p:notesMasterIdLst>
  <p:handoutMasterIdLst>
    <p:handoutMasterId r:id="rId29"/>
  </p:handoutMasterIdLst>
  <p:sldIdLst>
    <p:sldId id="467" r:id="rId5"/>
    <p:sldId id="503" r:id="rId6"/>
    <p:sldId id="492" r:id="rId7"/>
    <p:sldId id="501" r:id="rId8"/>
    <p:sldId id="507" r:id="rId9"/>
    <p:sldId id="486" r:id="rId10"/>
    <p:sldId id="505" r:id="rId11"/>
    <p:sldId id="506" r:id="rId12"/>
    <p:sldId id="508" r:id="rId13"/>
    <p:sldId id="509" r:id="rId14"/>
    <p:sldId id="510" r:id="rId15"/>
    <p:sldId id="490" r:id="rId16"/>
    <p:sldId id="511" r:id="rId17"/>
    <p:sldId id="494" r:id="rId18"/>
    <p:sldId id="476" r:id="rId19"/>
    <p:sldId id="498" r:id="rId20"/>
    <p:sldId id="512" r:id="rId21"/>
    <p:sldId id="515" r:id="rId22"/>
    <p:sldId id="516" r:id="rId23"/>
    <p:sldId id="514" r:id="rId24"/>
    <p:sldId id="517" r:id="rId25"/>
    <p:sldId id="481" r:id="rId26"/>
    <p:sldId id="518"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26" autoAdjust="0"/>
  </p:normalViewPr>
  <p:slideViewPr>
    <p:cSldViewPr snapToObjects="1">
      <p:cViewPr varScale="1">
        <p:scale>
          <a:sx n="65" d="100"/>
          <a:sy n="65" d="100"/>
        </p:scale>
        <p:origin x="-1446" y="-114"/>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ORLP%20Reports\ORLP%20analysis%20FY12\ORLP%20reports%20FY2012\University%20of%20Melbourne\University%20of%20Melbourne%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ysClr val="windowText" lastClr="000000"/>
                </a:solidFill>
                <a:latin typeface="+mn-lt"/>
                <a:ea typeface="+mn-ea"/>
                <a:cs typeface="+mn-cs"/>
              </a:defRPr>
            </a:pPr>
            <a:r>
              <a:rPr lang="en-US" sz="2000" b="1" i="0" u="none" strike="noStrike" baseline="0" dirty="0"/>
              <a:t>University of Melbourne Library (UMV) </a:t>
            </a:r>
            <a:r>
              <a:rPr lang="en-US" sz="2000" baseline="0" dirty="0"/>
              <a:t>Titles</a:t>
            </a:r>
          </a:p>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ysClr val="windowText" lastClr="000000"/>
                </a:solidFill>
                <a:latin typeface="+mn-lt"/>
                <a:ea typeface="+mn-ea"/>
                <a:cs typeface="+mn-cs"/>
              </a:defRPr>
            </a:pPr>
            <a:r>
              <a:rPr lang="en-US" sz="2000" dirty="0"/>
              <a:t>Duplicated in Hathi Trust Digital Library - January 2012</a:t>
            </a:r>
          </a:p>
        </c:rich>
      </c:tx>
    </c:title>
    <c:plotArea>
      <c:layout/>
      <c:ofPieChart>
        <c:ofPieType val="bar"/>
        <c:varyColors val="1"/>
        <c:ser>
          <c:idx val="0"/>
          <c:order val="0"/>
          <c:explosion val="2"/>
          <c:dPt>
            <c:idx val="0"/>
            <c:spPr>
              <a:solidFill>
                <a:schemeClr val="tx2">
                  <a:lumMod val="75000"/>
                </a:schemeClr>
              </a:solidFill>
            </c:spPr>
          </c:dPt>
          <c:dPt>
            <c:idx val="1"/>
            <c:spPr>
              <a:solidFill>
                <a:schemeClr val="accent3"/>
              </a:solidFill>
            </c:spPr>
          </c:dPt>
          <c:dPt>
            <c:idx val="2"/>
            <c:spPr>
              <a:solidFill>
                <a:schemeClr val="accent2"/>
              </a:solidFill>
            </c:spPr>
          </c:dPt>
          <c:dPt>
            <c:idx val="3"/>
            <c:spPr>
              <a:solidFill>
                <a:srgbClr val="F5750B"/>
              </a:solidFill>
            </c:spPr>
          </c:dPt>
          <c:dLbls>
            <c:dLbl>
              <c:idx val="0"/>
              <c:delete val="1"/>
            </c:dLbl>
            <c:dLbl>
              <c:idx val="1"/>
              <c:layout>
                <c:manualLayout>
                  <c:x val="-7.7503078942933512E-2"/>
                  <c:y val="-2.0160365388367213E-2"/>
                </c:manualLayout>
              </c:layout>
              <c:tx>
                <c:rich>
                  <a:bodyPr/>
                  <a:lstStyle/>
                  <a:p>
                    <a:r>
                      <a:rPr lang="en-US"/>
                      <a:t>31,406 titles
2%</a:t>
                    </a:r>
                  </a:p>
                </c:rich>
              </c:tx>
              <c:dLblPos val="bestFit"/>
              <c:showVal val="1"/>
              <c:showPercent val="1"/>
              <c:separator>
</c:separator>
            </c:dLbl>
            <c:dLbl>
              <c:idx val="2"/>
              <c:tx>
                <c:rich>
                  <a:bodyPr/>
                  <a:lstStyle/>
                  <a:p>
                    <a:r>
                      <a:rPr lang="en-US"/>
                      <a:t>467,486 titles
28%</a:t>
                    </a:r>
                  </a:p>
                </c:rich>
              </c:tx>
              <c:dLblPos val="ctr"/>
              <c:showVal val="1"/>
              <c:showPercent val="1"/>
              <c:separator>
</c:separator>
            </c:dLbl>
            <c:dLbl>
              <c:idx val="3"/>
              <c:layout>
                <c:manualLayout>
                  <c:x val="-0.21766775847079423"/>
                  <c:y val="7.8625425014632142E-2"/>
                </c:manualLayout>
              </c:layout>
              <c:tx>
                <c:rich>
                  <a:bodyPr/>
                  <a:lstStyle/>
                  <a:p>
                    <a:pPr>
                      <a:defRPr sz="1800" b="1">
                        <a:solidFill>
                          <a:schemeClr val="bg1"/>
                        </a:solidFill>
                      </a:defRPr>
                    </a:pPr>
                    <a:r>
                      <a:rPr lang="en-US" b="1">
                        <a:solidFill>
                          <a:schemeClr val="bg1"/>
                        </a:solidFill>
                      </a:rPr>
                      <a:t>498,892 titles
30%</a:t>
                    </a:r>
                  </a:p>
                </c:rich>
              </c:tx>
              <c:spPr/>
              <c:dLblPos val="bestFit"/>
              <c:showVal val="1"/>
              <c:showPercent val="1"/>
              <c:separator>
</c:separator>
            </c:dLbl>
            <c:txPr>
              <a:bodyPr/>
              <a:lstStyle/>
              <a:p>
                <a:pPr>
                  <a:defRPr sz="1800"/>
                </a:pPr>
                <a:endParaRPr lang="en-US"/>
              </a:p>
            </c:txPr>
            <c:dLblPos val="ctr"/>
            <c:showVal val="1"/>
            <c:showPercent val="1"/>
            <c:separator>
</c:separator>
          </c:dLbls>
          <c:cat>
            <c:strRef>
              <c:f>'Jan12 HT dup''n data'!$C$1:$E$1</c:f>
              <c:strCache>
                <c:ptCount val="3"/>
                <c:pt idx="0">
                  <c:v>Unduplicated</c:v>
                </c:pt>
                <c:pt idx="1">
                  <c:v>Digitized public domain (US)</c:v>
                </c:pt>
                <c:pt idx="2">
                  <c:v>Digitized in copyright (US)</c:v>
                </c:pt>
              </c:strCache>
            </c:strRef>
          </c:cat>
          <c:val>
            <c:numRef>
              <c:f>'Jan12 HT dup''n data'!$C$2:$E$2</c:f>
              <c:numCache>
                <c:formatCode>General</c:formatCode>
                <c:ptCount val="3"/>
                <c:pt idx="0">
                  <c:v>1163283</c:v>
                </c:pt>
                <c:pt idx="1">
                  <c:v>31406</c:v>
                </c:pt>
                <c:pt idx="2">
                  <c:v>467486</c:v>
                </c:pt>
              </c:numCache>
            </c:numRef>
          </c:val>
        </c:ser>
        <c:gapWidth val="100"/>
        <c:splitType val="pos"/>
        <c:splitPos val="2"/>
        <c:secondPieSize val="75"/>
        <c:serLines/>
      </c:ofPieChart>
    </c:plotArea>
    <c:legend>
      <c:legendPos val="b"/>
      <c:legendEntry>
        <c:idx val="0"/>
        <c:delete val="1"/>
      </c:legendEntry>
      <c:layout>
        <c:manualLayout>
          <c:xMode val="edge"/>
          <c:yMode val="edge"/>
          <c:x val="0.12632553518772999"/>
          <c:y val="0.90182664022431025"/>
          <c:w val="0.73564474176680128"/>
          <c:h val="4.7772446304771711E-2"/>
        </c:manualLayout>
      </c:layout>
      <c:txPr>
        <a:bodyPr/>
        <a:lstStyle/>
        <a:p>
          <a:pPr>
            <a:defRPr sz="1600"/>
          </a:pPr>
          <a:endParaRPr lang="en-US"/>
        </a:p>
      </c:txPr>
    </c:legend>
    <c:plotVisOnly val="1"/>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0.44329</cdr:x>
      <cdr:y>0.42337</cdr:y>
    </cdr:from>
    <cdr:to>
      <cdr:x>0.51937</cdr:x>
      <cdr:y>0.52015</cdr:y>
    </cdr:to>
    <cdr:pic>
      <cdr:nvPicPr>
        <cdr:cNvPr id="6" name="Picture 5"/>
        <cdr:cNvPicPr/>
      </cdr:nvPicPr>
      <cdr:blipFill>
        <a:blip xmlns:a="http://schemas.openxmlformats.org/drawingml/2006/main" xmlns:r="http://schemas.openxmlformats.org/officeDocument/2006/relationships" r:embed="rId1" cstate="print"/>
        <a:srcRect xmlns:a="http://schemas.openxmlformats.org/drawingml/2006/main" r="65517" b="4255"/>
        <a:stretch xmlns:a="http://schemas.openxmlformats.org/drawingml/2006/main">
          <a:fillRect/>
        </a:stretch>
      </cdr:blipFill>
      <cdr:spPr bwMode="auto">
        <a:xfrm xmlns:a="http://schemas.openxmlformats.org/drawingml/2006/main">
          <a:off x="3848042" y="2667000"/>
          <a:ext cx="660458" cy="609650"/>
        </a:xfrm>
        <a:prstGeom xmlns:a="http://schemas.openxmlformats.org/drawingml/2006/main" prst="roundRect">
          <a:avLst>
            <a:gd name="adj" fmla="val 8594"/>
          </a:avLst>
        </a:prstGeom>
        <a:solidFill xmlns:a="http://schemas.openxmlformats.org/drawingml/2006/main">
          <a:srgbClr val="FFFFFF">
            <a:shade val="85000"/>
          </a:srgbClr>
        </a:solidFill>
        <a:ln xmlns:a="http://schemas.openxmlformats.org/drawingml/2006/main">
          <a:noFill/>
        </a:ln>
        <a:effectLst xmlns:a="http://schemas.openxmlformats.org/drawingml/2006/main">
          <a:reflection blurRad="12700" stA="38000" endPos="28000" dist="5000" dir="5400000" sy="-100000" algn="bl" rotWithShape="0"/>
        </a:effec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12023E-F12B-4A8F-B2E5-F15857D140A8}" type="datetimeFigureOut">
              <a:rPr lang="en-US"/>
              <a:pPr>
                <a:defRPr/>
              </a:pPr>
              <a:t>7/22/2013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59D425D-5952-48EC-BE76-F15023CB29A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9F25929-4609-4680-A5C5-67174F8FE532}" type="datetimeFigureOut">
              <a:rPr lang="en-US"/>
              <a:pPr>
                <a:defRPr/>
              </a:pPr>
              <a:t>7/22/2013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7127CE3-1369-4973-8C58-4E119E72800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 you for inviting me.</a:t>
            </a:r>
            <a:r>
              <a:rPr lang="en-GB" baseline="0" dirty="0" smtClean="0"/>
              <a:t> I feel very privileged. </a:t>
            </a:r>
            <a:r>
              <a:rPr lang="en-GB" dirty="0" smtClean="0"/>
              <a:t>This</a:t>
            </a:r>
            <a:r>
              <a:rPr lang="en-GB" baseline="0" dirty="0" smtClean="0"/>
              <a:t> is a great topic: working smarter with data– especially NOW.</a:t>
            </a:r>
          </a:p>
          <a:p>
            <a:r>
              <a:rPr lang="en-GB" baseline="0" dirty="0" smtClean="0"/>
              <a:t>Now that </a:t>
            </a:r>
            <a:r>
              <a:rPr lang="en-US" sz="1200" kern="1200" baseline="0" dirty="0" smtClean="0">
                <a:solidFill>
                  <a:schemeClr val="tx1"/>
                </a:solidFill>
                <a:latin typeface="+mn-lt"/>
                <a:ea typeface="+mn-ea"/>
                <a:cs typeface="+mn-cs"/>
              </a:rPr>
              <a:t>libraries need to demonstrate institutional excellence and distinctiveness.</a:t>
            </a:r>
          </a:p>
          <a:p>
            <a:r>
              <a:rPr lang="en-US" sz="1200" kern="1200" baseline="0" dirty="0" smtClean="0">
                <a:solidFill>
                  <a:schemeClr val="tx1"/>
                </a:solidFill>
                <a:latin typeface="+mn-lt"/>
                <a:ea typeface="+mn-ea"/>
                <a:cs typeface="+mn-cs"/>
              </a:rPr>
              <a:t>And, now that data-driven strategic planning is becoming the standard.</a:t>
            </a:r>
          </a:p>
          <a:p>
            <a:r>
              <a:rPr lang="en-GB" baseline="0" dirty="0" smtClean="0"/>
              <a:t>So, I propose to explore with you what’s involved for libraries to make the shift.</a:t>
            </a:r>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Controlled experiments work with real users, in 2 groups: a treatment group and a control group.</a:t>
            </a:r>
            <a:r>
              <a:rPr lang="en-GB" baseline="0" dirty="0" smtClean="0"/>
              <a:t> </a:t>
            </a:r>
          </a:p>
          <a:p>
            <a:r>
              <a:rPr lang="en-GB" baseline="0" dirty="0" smtClean="0"/>
              <a:t>They only change one feature at a time to the system and run statistical tests.</a:t>
            </a:r>
          </a:p>
          <a:p>
            <a:r>
              <a:rPr lang="en-GB" dirty="0" smtClean="0"/>
              <a:t>They try several variations</a:t>
            </a:r>
            <a:r>
              <a:rPr lang="en-GB" baseline="0" dirty="0" smtClean="0"/>
              <a:t> on one feature and collect the data and compare.</a:t>
            </a:r>
          </a:p>
          <a:p>
            <a:r>
              <a:rPr lang="en-GB" dirty="0" smtClean="0"/>
              <a:t>The statistics only work if the experiments are done at scale: large numbers of experiments and with large groups of users.</a:t>
            </a:r>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an example</a:t>
            </a:r>
            <a:r>
              <a:rPr lang="en-GB" baseline="0" dirty="0" smtClean="0"/>
              <a:t> </a:t>
            </a:r>
            <a:r>
              <a:rPr lang="en-GB" dirty="0" smtClean="0"/>
              <a:t>of an experiment with the Search Box of Bing where they found</a:t>
            </a:r>
            <a:r>
              <a:rPr lang="en-GB" baseline="0" dirty="0" smtClean="0"/>
              <a:t> that the magnifying glass as an icon is less clear than the word Search itself. </a:t>
            </a:r>
            <a:endParaRPr lang="en-GB"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GB" baseline="0" dirty="0" smtClean="0"/>
              <a:t>The whole point is that every idea of a feature needs to be tested. Ideas should not “just” be implemented. Because it turns out from the statistics that our intuition is poor. In his book “Web Analytics: an hour a </a:t>
            </a:r>
            <a:r>
              <a:rPr lang="en-GB" baseline="0" smtClean="0"/>
              <a:t>day” </a:t>
            </a:r>
            <a:r>
              <a:rPr lang="nl-NL" sz="1200" b="0" i="0" kern="1200" dirty="0" smtClean="0">
                <a:solidFill>
                  <a:schemeClr val="tx1"/>
                </a:solidFill>
                <a:latin typeface="+mn-lt"/>
                <a:ea typeface="+mn-ea"/>
                <a:cs typeface="+mn-cs"/>
              </a:rPr>
              <a:t>Digital Marketing Evangelist </a:t>
            </a:r>
            <a:r>
              <a:rPr lang="nl-NL" sz="1200" b="0" i="0" kern="1200" dirty="0" err="1" smtClean="0">
                <a:solidFill>
                  <a:schemeClr val="tx1"/>
                </a:solidFill>
                <a:latin typeface="+mn-lt"/>
                <a:ea typeface="+mn-ea"/>
                <a:cs typeface="+mn-cs"/>
              </a:rPr>
              <a:t>for</a:t>
            </a:r>
            <a:r>
              <a:rPr lang="nl-NL" sz="1200" b="0" i="0" kern="1200" dirty="0" smtClean="0">
                <a:solidFill>
                  <a:schemeClr val="tx1"/>
                </a:solidFill>
                <a:latin typeface="+mn-lt"/>
                <a:ea typeface="+mn-ea"/>
                <a:cs typeface="+mn-cs"/>
              </a:rPr>
              <a:t> Google </a:t>
            </a:r>
            <a:r>
              <a:rPr lang="nl-NL" sz="1200" b="0" i="0" kern="1200" dirty="0" err="1" smtClean="0">
                <a:solidFill>
                  <a:schemeClr val="tx1"/>
                </a:solidFill>
                <a:latin typeface="+mn-lt"/>
                <a:ea typeface="+mn-ea"/>
                <a:cs typeface="+mn-cs"/>
              </a:rPr>
              <a:t>Avinash</a:t>
            </a:r>
            <a:r>
              <a:rPr lang="nl-NL" sz="1200" b="0" i="0" kern="1200" dirty="0" smtClean="0">
                <a:solidFill>
                  <a:schemeClr val="tx1"/>
                </a:solidFill>
                <a:latin typeface="+mn-lt"/>
                <a:ea typeface="+mn-ea"/>
                <a:cs typeface="+mn-cs"/>
              </a:rPr>
              <a:t> </a:t>
            </a:r>
            <a:r>
              <a:rPr lang="nl-NL" sz="1200" b="0" i="0" kern="1200" dirty="0" err="1" smtClean="0">
                <a:solidFill>
                  <a:schemeClr val="tx1"/>
                </a:solidFill>
                <a:latin typeface="+mn-lt"/>
                <a:ea typeface="+mn-ea"/>
                <a:cs typeface="+mn-cs"/>
              </a:rPr>
              <a:t>Kaushik</a:t>
            </a:r>
            <a:r>
              <a:rPr lang="nl-NL" sz="1200" b="0" i="0" kern="1200" dirty="0" smtClean="0">
                <a:solidFill>
                  <a:schemeClr val="tx1"/>
                </a:solidFill>
                <a:latin typeface="+mn-lt"/>
                <a:ea typeface="+mn-ea"/>
                <a:cs typeface="+mn-cs"/>
              </a:rPr>
              <a:t> </a:t>
            </a:r>
            <a:r>
              <a:rPr lang="nl-NL" sz="1200" b="0" i="0" kern="1200" dirty="0" err="1" smtClean="0">
                <a:solidFill>
                  <a:schemeClr val="tx1"/>
                </a:solidFill>
                <a:latin typeface="+mn-lt"/>
                <a:ea typeface="+mn-ea"/>
                <a:cs typeface="+mn-cs"/>
              </a:rPr>
              <a:t>asserts</a:t>
            </a:r>
            <a:r>
              <a:rPr lang="nl-NL" sz="1200" b="0" i="0" kern="1200" baseline="0" dirty="0" smtClean="0">
                <a:solidFill>
                  <a:schemeClr val="tx1"/>
                </a:solidFill>
                <a:latin typeface="+mn-lt"/>
                <a:ea typeface="+mn-ea"/>
                <a:cs typeface="+mn-cs"/>
              </a:rPr>
              <a:t> </a:t>
            </a:r>
            <a:r>
              <a:rPr lang="nl-NL" sz="1200" b="0" i="0" kern="1200" baseline="0" dirty="0" err="1" smtClean="0">
                <a:solidFill>
                  <a:schemeClr val="tx1"/>
                </a:solidFill>
                <a:latin typeface="+mn-lt"/>
                <a:ea typeface="+mn-ea"/>
                <a:cs typeface="+mn-cs"/>
              </a:rPr>
              <a:t>that</a:t>
            </a:r>
            <a:r>
              <a:rPr lang="nl-NL" sz="1200" b="0" i="0" kern="1200" baseline="0" dirty="0" smtClean="0">
                <a:solidFill>
                  <a:schemeClr val="tx1"/>
                </a:solidFill>
                <a:latin typeface="+mn-lt"/>
                <a:ea typeface="+mn-ea"/>
                <a:cs typeface="+mn-cs"/>
              </a:rPr>
              <a:t> “</a:t>
            </a:r>
            <a:r>
              <a:rPr lang="en-GB" baseline="0" dirty="0" smtClean="0"/>
              <a:t>80% of the time we are wrong about what a customer wants”. So it is hard to assess the value of an idea if you don’t test it on users. </a:t>
            </a:r>
          </a:p>
          <a:p>
            <a:r>
              <a:rPr lang="en-GB" baseline="0" dirty="0" smtClean="0"/>
              <a:t>On real users, not personas!</a:t>
            </a:r>
          </a:p>
          <a:p>
            <a:r>
              <a:rPr lang="en-GB" baseline="0" dirty="0" smtClean="0"/>
              <a:t>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more thing we can learn from the platforms.</a:t>
            </a:r>
          </a:p>
          <a:p>
            <a:r>
              <a:rPr lang="nl-NL" sz="1200" kern="1200" dirty="0" smtClean="0">
                <a:solidFill>
                  <a:schemeClr val="tx1"/>
                </a:solidFill>
                <a:latin typeface="+mn-lt"/>
                <a:ea typeface="+mn-ea"/>
                <a:cs typeface="+mn-cs"/>
              </a:rPr>
              <a:t>Google, </a:t>
            </a:r>
            <a:r>
              <a:rPr lang="nl-NL" sz="1200" kern="1200" dirty="0" err="1" smtClean="0">
                <a:solidFill>
                  <a:schemeClr val="tx1"/>
                </a:solidFill>
                <a:latin typeface="+mn-lt"/>
                <a:ea typeface="+mn-ea"/>
                <a:cs typeface="+mn-cs"/>
              </a:rPr>
              <a:t>Amazon</a:t>
            </a:r>
            <a:r>
              <a:rPr lang="nl-NL" sz="1200" kern="1200" dirty="0" smtClean="0">
                <a:solidFill>
                  <a:schemeClr val="tx1"/>
                </a:solidFill>
                <a:latin typeface="+mn-lt"/>
                <a:ea typeface="+mn-ea"/>
                <a:cs typeface="+mn-cs"/>
              </a:rPr>
              <a:t> and the </a:t>
            </a:r>
            <a:r>
              <a:rPr lang="nl-NL" sz="1200" kern="1200" dirty="0" err="1" smtClean="0">
                <a:solidFill>
                  <a:schemeClr val="tx1"/>
                </a:solidFill>
                <a:latin typeface="+mn-lt"/>
                <a:ea typeface="+mn-ea"/>
                <a:cs typeface="+mn-cs"/>
              </a:rPr>
              <a:t>other</a:t>
            </a:r>
            <a:r>
              <a:rPr lang="nl-NL" sz="1200" kern="1200" dirty="0" smtClean="0">
                <a:solidFill>
                  <a:schemeClr val="tx1"/>
                </a:solidFill>
                <a:latin typeface="+mn-lt"/>
                <a:ea typeface="+mn-ea"/>
                <a:cs typeface="+mn-cs"/>
              </a:rPr>
              <a:t> big </a:t>
            </a:r>
            <a:r>
              <a:rPr lang="nl-NL" sz="1200" kern="1200" dirty="0" err="1" smtClean="0">
                <a:solidFill>
                  <a:schemeClr val="tx1"/>
                </a:solidFill>
                <a:latin typeface="+mn-lt"/>
                <a:ea typeface="+mn-ea"/>
                <a:cs typeface="+mn-cs"/>
              </a:rPr>
              <a:t>information</a:t>
            </a:r>
            <a:r>
              <a:rPr lang="nl-NL" sz="1200" kern="1200" dirty="0" smtClean="0">
                <a:solidFill>
                  <a:schemeClr val="tx1"/>
                </a:solidFill>
                <a:latin typeface="+mn-lt"/>
                <a:ea typeface="+mn-ea"/>
                <a:cs typeface="+mn-cs"/>
              </a:rPr>
              <a:t> brokers m</a:t>
            </a:r>
            <a:r>
              <a:rPr lang="en-GB" dirty="0" err="1" smtClean="0"/>
              <a:t>ake</a:t>
            </a:r>
            <a:r>
              <a:rPr lang="en-GB" dirty="0" smtClean="0"/>
              <a:t> use of the knowledge of their users:</a:t>
            </a:r>
            <a:r>
              <a:rPr lang="en-GB" baseline="0" dirty="0" smtClean="0"/>
              <a:t> with rankings, recommendations and reviews based on user input, feed back from usage data and </a:t>
            </a:r>
            <a:r>
              <a:rPr lang="en-GB" baseline="0" dirty="0" err="1" smtClean="0"/>
              <a:t>crowdsourcing</a:t>
            </a:r>
            <a:r>
              <a:rPr lang="en-GB" baseline="0" dirty="0" smtClean="0"/>
              <a:t>.</a:t>
            </a:r>
          </a:p>
          <a:p>
            <a:r>
              <a:rPr lang="nl-NL" sz="1200" kern="1200" dirty="0" smtClean="0">
                <a:solidFill>
                  <a:schemeClr val="tx1"/>
                </a:solidFill>
                <a:latin typeface="+mn-lt"/>
                <a:ea typeface="+mn-ea"/>
                <a:cs typeface="+mn-cs"/>
              </a:rPr>
              <a:t>The platform providers do </a:t>
            </a:r>
            <a:r>
              <a:rPr lang="nl-NL" sz="1200" kern="1200" dirty="0" err="1" smtClean="0">
                <a:solidFill>
                  <a:schemeClr val="tx1"/>
                </a:solidFill>
                <a:latin typeface="+mn-lt"/>
                <a:ea typeface="+mn-ea"/>
                <a:cs typeface="+mn-cs"/>
              </a:rPr>
              <a:t>not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interfere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add</a:t>
            </a:r>
            <a:r>
              <a:rPr lang="nl-NL" sz="1200" kern="1200" dirty="0" smtClean="0">
                <a:solidFill>
                  <a:schemeClr val="tx1"/>
                </a:solidFill>
                <a:latin typeface="+mn-lt"/>
                <a:ea typeface="+mn-ea"/>
                <a:cs typeface="+mn-cs"/>
              </a:rPr>
              <a:t> to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user-generated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knowledge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basically</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they</a:t>
            </a:r>
            <a:r>
              <a:rPr lang="nl-NL" sz="1200" kern="1200" baseline="0" dirty="0" smtClean="0">
                <a:solidFill>
                  <a:schemeClr val="tx1"/>
                </a:solidFill>
                <a:latin typeface="+mn-lt"/>
                <a:ea typeface="+mn-ea"/>
                <a:cs typeface="+mn-cs"/>
              </a:rPr>
              <a:t> do </a:t>
            </a:r>
            <a:r>
              <a:rPr lang="nl-NL" sz="1200" kern="1200" baseline="0" dirty="0" err="1" smtClean="0">
                <a:solidFill>
                  <a:schemeClr val="tx1"/>
                </a:solidFill>
                <a:latin typeface="+mn-lt"/>
                <a:ea typeface="+mn-ea"/>
                <a:cs typeface="+mn-cs"/>
              </a:rPr>
              <a:t>not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behave</a:t>
            </a:r>
            <a:r>
              <a:rPr lang="nl-NL" sz="1200" kern="1200" baseline="0" dirty="0" smtClean="0">
                <a:solidFill>
                  <a:schemeClr val="tx1"/>
                </a:solidFill>
                <a:latin typeface="+mn-lt"/>
                <a:ea typeface="+mn-ea"/>
                <a:cs typeface="+mn-cs"/>
              </a:rPr>
              <a:t> as </a:t>
            </a:r>
            <a:r>
              <a:rPr lang="nl-NL" sz="1200" kern="1200" baseline="0" dirty="0" err="1" smtClean="0">
                <a:solidFill>
                  <a:schemeClr val="tx1"/>
                </a:solidFill>
                <a:latin typeface="+mn-lt"/>
                <a:ea typeface="+mn-ea"/>
                <a:cs typeface="+mn-cs"/>
              </a:rPr>
              <a:t>information</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specialists</a:t>
            </a:r>
            <a:r>
              <a:rPr lang="nl-NL" sz="1200" kern="1200" baseline="0" dirty="0" smtClean="0">
                <a:solidFill>
                  <a:schemeClr val="tx1"/>
                </a:solidFill>
                <a:latin typeface="+mn-lt"/>
                <a:ea typeface="+mn-ea"/>
                <a:cs typeface="+mn-cs"/>
              </a:rPr>
              <a:t>.</a:t>
            </a:r>
            <a:endParaRPr lang="en-GB"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nl-NL" sz="1200" kern="1200" dirty="0" err="1" smtClean="0">
                <a:solidFill>
                  <a:schemeClr val="tx1"/>
                </a:solidFill>
                <a:latin typeface="+mn-lt"/>
                <a:ea typeface="+mn-ea"/>
                <a:cs typeface="+mn-cs"/>
              </a:rPr>
              <a:t>Unlike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libraries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who</a:t>
            </a:r>
            <a:r>
              <a:rPr lang="nl-NL" sz="1200" kern="1200" dirty="0" smtClean="0">
                <a:solidFill>
                  <a:schemeClr val="tx1"/>
                </a:solidFill>
                <a:latin typeface="+mn-lt"/>
                <a:ea typeface="+mn-ea"/>
                <a:cs typeface="+mn-cs"/>
              </a:rPr>
              <a:t> have</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knowledge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about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their</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collections</a:t>
            </a:r>
            <a:r>
              <a:rPr lang="nl-NL" sz="1200" kern="1200" dirty="0" smtClean="0">
                <a:solidFill>
                  <a:schemeClr val="tx1"/>
                </a:solidFill>
                <a:latin typeface="+mn-lt"/>
                <a:ea typeface="+mn-ea"/>
                <a:cs typeface="+mn-cs"/>
              </a:rPr>
              <a:t> and </a:t>
            </a:r>
            <a:r>
              <a:rPr lang="nl-NL" sz="1200" kern="1200" dirty="0" err="1" smtClean="0">
                <a:solidFill>
                  <a:schemeClr val="tx1"/>
                </a:solidFill>
                <a:latin typeface="+mn-lt"/>
                <a:ea typeface="+mn-ea"/>
                <a:cs typeface="+mn-cs"/>
              </a:rPr>
              <a:t>who</a:t>
            </a:r>
            <a:r>
              <a:rPr lang="nl-NL" sz="1200" kern="1200" dirty="0" smtClean="0">
                <a:solidFill>
                  <a:schemeClr val="tx1"/>
                </a:solidFill>
                <a:latin typeface="+mn-lt"/>
                <a:ea typeface="+mn-ea"/>
                <a:cs typeface="+mn-cs"/>
              </a:rPr>
              <a:t> base </a:t>
            </a:r>
            <a:r>
              <a:rPr lang="nl-NL" sz="1200" kern="1200" dirty="0" err="1" smtClean="0">
                <a:solidFill>
                  <a:schemeClr val="tx1"/>
                </a:solidFill>
                <a:latin typeface="+mn-lt"/>
                <a:ea typeface="+mn-ea"/>
                <a:cs typeface="+mn-cs"/>
              </a:rPr>
              <a:t>their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rankings</a:t>
            </a:r>
            <a:r>
              <a:rPr lang="nl-NL" sz="1200" kern="1200" dirty="0" smtClean="0">
                <a:solidFill>
                  <a:schemeClr val="tx1"/>
                </a:solidFill>
                <a:latin typeface="+mn-lt"/>
                <a:ea typeface="+mn-ea"/>
                <a:cs typeface="+mn-cs"/>
              </a:rPr>
              <a:t>,</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recommendations</a:t>
            </a:r>
            <a:r>
              <a:rPr lang="nl-NL" sz="1200" kern="1200" dirty="0" smtClean="0">
                <a:solidFill>
                  <a:schemeClr val="tx1"/>
                </a:solidFill>
                <a:latin typeface="+mn-lt"/>
                <a:ea typeface="+mn-ea"/>
                <a:cs typeface="+mn-cs"/>
              </a:rPr>
              <a:t> and </a:t>
            </a:r>
            <a:r>
              <a:rPr lang="nl-NL" sz="1200" kern="1200" dirty="0" err="1" smtClean="0">
                <a:solidFill>
                  <a:schemeClr val="tx1"/>
                </a:solidFill>
                <a:latin typeface="+mn-lt"/>
                <a:ea typeface="+mn-ea"/>
                <a:cs typeface="+mn-cs"/>
              </a:rPr>
              <a:t>reviews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their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own</a:t>
            </a:r>
            <a:r>
              <a:rPr lang="nl-NL" sz="1200" kern="1200" dirty="0" smtClean="0">
                <a:solidFill>
                  <a:schemeClr val="tx1"/>
                </a:solidFill>
                <a:latin typeface="+mn-lt"/>
                <a:ea typeface="+mn-ea"/>
                <a:cs typeface="+mn-cs"/>
              </a:rPr>
              <a:t> subject </a:t>
            </a:r>
            <a:r>
              <a:rPr lang="nl-NL" sz="1200" kern="1200" dirty="0" err="1" smtClean="0">
                <a:solidFill>
                  <a:schemeClr val="tx1"/>
                </a:solidFill>
                <a:latin typeface="+mn-lt"/>
                <a:ea typeface="+mn-ea"/>
                <a:cs typeface="+mn-cs"/>
              </a:rPr>
              <a:t>classification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systems</a:t>
            </a:r>
            <a:r>
              <a:rPr lang="nl-NL" sz="1200" kern="1200" dirty="0" smtClean="0">
                <a:solidFill>
                  <a:schemeClr val="tx1"/>
                </a:solidFill>
                <a:latin typeface="+mn-lt"/>
                <a:ea typeface="+mn-ea"/>
                <a:cs typeface="+mn-cs"/>
              </a:rPr>
              <a:t> and subject expertise. </a:t>
            </a:r>
            <a:r>
              <a:rPr lang="nl-NL" sz="1200" kern="1200" dirty="0" err="1" smtClean="0">
                <a:solidFill>
                  <a:schemeClr val="tx1"/>
                </a:solidFill>
                <a:latin typeface="+mn-lt"/>
                <a:ea typeface="+mn-ea"/>
                <a:cs typeface="+mn-cs"/>
              </a:rPr>
              <a:t>Librarians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tend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not</a:t>
            </a:r>
            <a:r>
              <a:rPr lang="nl-NL" sz="1200" kern="1200" dirty="0" smtClean="0">
                <a:solidFill>
                  <a:schemeClr val="tx1"/>
                </a:solidFill>
                <a:latin typeface="+mn-lt"/>
                <a:ea typeface="+mn-ea"/>
                <a:cs typeface="+mn-cs"/>
              </a:rPr>
              <a:t> to </a:t>
            </a:r>
            <a:r>
              <a:rPr lang="nl-NL" sz="1200" kern="1200" dirty="0" err="1" smtClean="0">
                <a:solidFill>
                  <a:schemeClr val="tx1"/>
                </a:solidFill>
                <a:latin typeface="+mn-lt"/>
                <a:ea typeface="+mn-ea"/>
                <a:cs typeface="+mn-cs"/>
              </a:rPr>
              <a:t>rely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on</a:t>
            </a:r>
            <a:r>
              <a:rPr lang="nl-NL" sz="1200" kern="1200" dirty="0" smtClean="0">
                <a:solidFill>
                  <a:schemeClr val="tx1"/>
                </a:solidFill>
                <a:latin typeface="+mn-lt"/>
                <a:ea typeface="+mn-ea"/>
                <a:cs typeface="+mn-cs"/>
              </a:rPr>
              <a:t> the expertise of </a:t>
            </a:r>
            <a:r>
              <a:rPr lang="nl-NL" sz="1200" kern="1200" dirty="0" err="1" smtClean="0">
                <a:solidFill>
                  <a:schemeClr val="tx1"/>
                </a:solidFill>
                <a:latin typeface="+mn-lt"/>
                <a:ea typeface="+mn-ea"/>
                <a:cs typeface="+mn-cs"/>
              </a:rPr>
              <a:t>their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users</a:t>
            </a:r>
            <a:r>
              <a:rPr lang="nl-NL" sz="1200" kern="1200" dirty="0" smtClean="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have we learned from the platforms?</a:t>
            </a:r>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There are good reasons for libraries to start aggregating their data so as to become more platform-like and to enable more impactful strategy planning. </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latin typeface="+mn-lt"/>
                <a:ea typeface="+mn-ea"/>
                <a:cs typeface="+mn-cs"/>
              </a:rPr>
              <a:t>Not only because the data-driven approaches I talked about thrive better at the aggregate level.</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But also, because</a:t>
            </a:r>
            <a:r>
              <a:rPr lang="en-GB" sz="1200" kern="1200" baseline="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the networked environment, libraries are</a:t>
            </a:r>
            <a:r>
              <a:rPr lang="en-GB" sz="1200" kern="1200" baseline="0" dirty="0" smtClean="0">
                <a:solidFill>
                  <a:schemeClr val="tx1"/>
                </a:solidFill>
                <a:latin typeface="+mn-lt"/>
                <a:ea typeface="+mn-ea"/>
                <a:cs typeface="+mn-cs"/>
              </a:rPr>
              <a:t> no longer self-contained units.</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latin typeface="+mn-lt"/>
                <a:ea typeface="+mn-ea"/>
                <a:cs typeface="+mn-cs"/>
              </a:rPr>
              <a:t>Their local users are increasingly using other discovery services to find information. T</a:t>
            </a:r>
            <a:r>
              <a:rPr lang="nl-NL" sz="1200" kern="1200" dirty="0" smtClean="0">
                <a:solidFill>
                  <a:schemeClr val="tx1"/>
                </a:solidFill>
                <a:latin typeface="+mn-lt"/>
                <a:ea typeface="+mn-ea"/>
                <a:cs typeface="+mn-cs"/>
              </a:rPr>
              <a:t>o </a:t>
            </a:r>
            <a:r>
              <a:rPr lang="nl-NL" sz="1200" kern="1200" dirty="0" err="1" smtClean="0">
                <a:solidFill>
                  <a:schemeClr val="tx1"/>
                </a:solidFill>
                <a:latin typeface="+mn-lt"/>
                <a:ea typeface="+mn-ea"/>
                <a:cs typeface="+mn-cs"/>
              </a:rPr>
              <a:t>restrict</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collection</a:t>
            </a:r>
            <a:r>
              <a:rPr lang="nl-NL" sz="1200" kern="1200" dirty="0" smtClean="0">
                <a:solidFill>
                  <a:schemeClr val="tx1"/>
                </a:solidFill>
                <a:latin typeface="+mn-lt"/>
                <a:ea typeface="+mn-ea"/>
                <a:cs typeface="+mn-cs"/>
              </a:rPr>
              <a:t> of data to </a:t>
            </a:r>
            <a:r>
              <a:rPr lang="nl-NL" sz="1200" kern="1200" dirty="0" err="1" smtClean="0">
                <a:solidFill>
                  <a:schemeClr val="tx1"/>
                </a:solidFill>
                <a:latin typeface="+mn-lt"/>
                <a:ea typeface="+mn-ea"/>
                <a:cs typeface="+mn-cs"/>
              </a:rPr>
              <a:t>local</a:t>
            </a:r>
            <a:r>
              <a:rPr lang="nl-NL" sz="1200" kern="1200" dirty="0" smtClean="0">
                <a:solidFill>
                  <a:schemeClr val="tx1"/>
                </a:solidFill>
                <a:latin typeface="+mn-lt"/>
                <a:ea typeface="+mn-ea"/>
                <a:cs typeface="+mn-cs"/>
              </a:rPr>
              <a:t> OPAC and </a:t>
            </a:r>
            <a:r>
              <a:rPr lang="nl-NL" sz="1200" kern="1200" dirty="0" err="1" smtClean="0">
                <a:solidFill>
                  <a:schemeClr val="tx1"/>
                </a:solidFill>
                <a:latin typeface="+mn-lt"/>
                <a:ea typeface="+mn-ea"/>
                <a:cs typeface="+mn-cs"/>
              </a:rPr>
              <a:t>local</a:t>
            </a:r>
            <a:r>
              <a:rPr lang="nl-NL" sz="1200" kern="1200" dirty="0" smtClean="0">
                <a:solidFill>
                  <a:schemeClr val="tx1"/>
                </a:solidFill>
                <a:latin typeface="+mn-lt"/>
                <a:ea typeface="+mn-ea"/>
                <a:cs typeface="+mn-cs"/>
              </a:rPr>
              <a:t> website </a:t>
            </a:r>
            <a:r>
              <a:rPr lang="nl-NL" sz="1200" kern="1200" dirty="0" err="1" smtClean="0">
                <a:solidFill>
                  <a:schemeClr val="tx1"/>
                </a:solidFill>
                <a:latin typeface="+mn-lt"/>
                <a:ea typeface="+mn-ea"/>
                <a:cs typeface="+mn-cs"/>
              </a:rPr>
              <a:t>logfile</a:t>
            </a:r>
            <a:r>
              <a:rPr lang="nl-NL" sz="1200" kern="1200" dirty="0" smtClean="0">
                <a:solidFill>
                  <a:schemeClr val="tx1"/>
                </a:solidFill>
                <a:latin typeface="+mn-lt"/>
                <a:ea typeface="+mn-ea"/>
                <a:cs typeface="+mn-cs"/>
              </a:rPr>
              <a:t> data </a:t>
            </a:r>
            <a:r>
              <a:rPr lang="nl-NL" sz="1200" kern="1200" dirty="0" err="1" smtClean="0">
                <a:solidFill>
                  <a:schemeClr val="tx1"/>
                </a:solidFill>
                <a:latin typeface="+mn-lt"/>
                <a:ea typeface="+mn-ea"/>
                <a:cs typeface="+mn-cs"/>
              </a:rPr>
              <a:t>severely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limits</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insight</a:t>
            </a:r>
            <a:r>
              <a:rPr lang="nl-NL" sz="1200" kern="1200" baseline="0" dirty="0" smtClean="0">
                <a:solidFill>
                  <a:schemeClr val="tx1"/>
                </a:solidFill>
                <a:latin typeface="+mn-lt"/>
                <a:ea typeface="+mn-ea"/>
                <a:cs typeface="+mn-cs"/>
              </a:rPr>
              <a:t> in user </a:t>
            </a:r>
            <a:r>
              <a:rPr lang="nl-NL" sz="1200" kern="1200" baseline="0" dirty="0" err="1" smtClean="0">
                <a:solidFill>
                  <a:schemeClr val="tx1"/>
                </a:solidFill>
                <a:latin typeface="+mn-lt"/>
                <a:ea typeface="+mn-ea"/>
                <a:cs typeface="+mn-cs"/>
              </a:rPr>
              <a:t>behaviour</a:t>
            </a:r>
            <a:r>
              <a:rPr lang="nl-NL" sz="1200" kern="1200" dirty="0" smtClean="0">
                <a:solidFill>
                  <a:schemeClr val="tx1"/>
                </a:solidFill>
                <a:latin typeface="+mn-lt"/>
                <a:ea typeface="+mn-ea"/>
                <a:cs typeface="+mn-cs"/>
              </a:rPr>
              <a:t>. Thinking </a:t>
            </a:r>
            <a:r>
              <a:rPr lang="nl-NL" sz="1200" kern="1200" dirty="0" err="1" smtClean="0">
                <a:solidFill>
                  <a:schemeClr val="tx1"/>
                </a:solidFill>
                <a:latin typeface="+mn-lt"/>
                <a:ea typeface="+mn-ea"/>
                <a:cs typeface="+mn-cs"/>
              </a:rPr>
              <a:t>system-wide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really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means</a:t>
            </a:r>
            <a:r>
              <a:rPr lang="nl-NL" sz="1200" kern="1200" dirty="0" smtClean="0">
                <a:solidFill>
                  <a:schemeClr val="tx1"/>
                </a:solidFill>
                <a:latin typeface="+mn-lt"/>
                <a:ea typeface="+mn-ea"/>
                <a:cs typeface="+mn-cs"/>
              </a:rPr>
              <a:t> thinking at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web-scale</a:t>
            </a:r>
            <a:r>
              <a:rPr lang="nl-NL" sz="1200" kern="1200" baseline="0" dirty="0" smtClean="0">
                <a:solidFill>
                  <a:schemeClr val="tx1"/>
                </a:solidFill>
                <a:latin typeface="+mn-lt"/>
                <a:ea typeface="+mn-ea"/>
                <a:cs typeface="+mn-cs"/>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nl-NL" sz="1200" kern="1200" baseline="0" dirty="0" err="1" smtClean="0">
                <a:solidFill>
                  <a:schemeClr val="tx1"/>
                </a:solidFill>
                <a:latin typeface="+mn-lt"/>
                <a:ea typeface="+mn-ea"/>
                <a:cs typeface="+mn-cs"/>
              </a:rPr>
              <a:t>Obviously</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it</a:t>
            </a:r>
            <a:r>
              <a:rPr lang="nl-NL" sz="1200" kern="1200" baseline="0" dirty="0" smtClean="0">
                <a:solidFill>
                  <a:schemeClr val="tx1"/>
                </a:solidFill>
                <a:latin typeface="+mn-lt"/>
                <a:ea typeface="+mn-ea"/>
                <a:cs typeface="+mn-cs"/>
              </a:rPr>
              <a:t> is </a:t>
            </a:r>
            <a:r>
              <a:rPr lang="nl-NL" sz="1200" kern="1200" baseline="0" dirty="0" err="1" smtClean="0">
                <a:solidFill>
                  <a:schemeClr val="tx1"/>
                </a:solidFill>
                <a:latin typeface="+mn-lt"/>
                <a:ea typeface="+mn-ea"/>
                <a:cs typeface="+mn-cs"/>
              </a:rPr>
              <a:t>not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realistic</a:t>
            </a:r>
            <a:r>
              <a:rPr lang="nl-NL" sz="1200" kern="1200" baseline="0" dirty="0" smtClean="0">
                <a:solidFill>
                  <a:schemeClr val="tx1"/>
                </a:solidFill>
                <a:latin typeface="+mn-lt"/>
                <a:ea typeface="+mn-ea"/>
                <a:cs typeface="+mn-cs"/>
              </a:rPr>
              <a:t> to </a:t>
            </a:r>
            <a:r>
              <a:rPr lang="nl-NL" sz="1200" kern="1200" baseline="0" dirty="0" err="1" smtClean="0">
                <a:solidFill>
                  <a:schemeClr val="tx1"/>
                </a:solidFill>
                <a:latin typeface="+mn-lt"/>
                <a:ea typeface="+mn-ea"/>
                <a:cs typeface="+mn-cs"/>
              </a:rPr>
              <a:t>believe</a:t>
            </a:r>
            <a:r>
              <a:rPr lang="nl-NL" sz="1200" kern="1200" baseline="0" dirty="0" smtClean="0">
                <a:solidFill>
                  <a:schemeClr val="tx1"/>
                </a:solidFill>
                <a:latin typeface="+mn-lt"/>
                <a:ea typeface="+mn-ea"/>
                <a:cs typeface="+mn-cs"/>
              </a:rPr>
              <a:t> all user data </a:t>
            </a:r>
            <a:r>
              <a:rPr lang="nl-NL" sz="1200" kern="1200" baseline="0" dirty="0" err="1" smtClean="0">
                <a:solidFill>
                  <a:schemeClr val="tx1"/>
                </a:solidFill>
                <a:latin typeface="+mn-lt"/>
                <a:ea typeface="+mn-ea"/>
                <a:cs typeface="+mn-cs"/>
              </a:rPr>
              <a:t>across</a:t>
            </a:r>
            <a:r>
              <a:rPr lang="nl-NL" sz="1200" kern="1200" baseline="0" dirty="0" smtClean="0">
                <a:solidFill>
                  <a:schemeClr val="tx1"/>
                </a:solidFill>
                <a:latin typeface="+mn-lt"/>
                <a:ea typeface="+mn-ea"/>
                <a:cs typeface="+mn-cs"/>
              </a:rPr>
              <a:t> all web </a:t>
            </a:r>
            <a:r>
              <a:rPr lang="nl-NL" sz="1200" kern="1200" baseline="0" dirty="0" err="1" smtClean="0">
                <a:solidFill>
                  <a:schemeClr val="tx1"/>
                </a:solidFill>
                <a:latin typeface="+mn-lt"/>
                <a:ea typeface="+mn-ea"/>
                <a:cs typeface="+mn-cs"/>
              </a:rPr>
              <a:t>discovery</a:t>
            </a:r>
            <a:r>
              <a:rPr lang="nl-NL" sz="1200" kern="1200" baseline="0" dirty="0" smtClean="0">
                <a:solidFill>
                  <a:schemeClr val="tx1"/>
                </a:solidFill>
                <a:latin typeface="+mn-lt"/>
                <a:ea typeface="+mn-ea"/>
                <a:cs typeface="+mn-cs"/>
              </a:rPr>
              <a:t> platforms </a:t>
            </a:r>
            <a:r>
              <a:rPr lang="nl-NL" sz="1200" kern="1200" baseline="0" dirty="0" err="1" smtClean="0">
                <a:solidFill>
                  <a:schemeClr val="tx1"/>
                </a:solidFill>
                <a:latin typeface="+mn-lt"/>
                <a:ea typeface="+mn-ea"/>
                <a:cs typeface="+mn-cs"/>
              </a:rPr>
              <a:t>can</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be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aggregated</a:t>
            </a:r>
            <a:r>
              <a:rPr lang="nl-NL" sz="1200" kern="1200" baseline="0" dirty="0" smtClean="0">
                <a:solidFill>
                  <a:schemeClr val="tx1"/>
                </a:solidFill>
                <a:latin typeface="+mn-lt"/>
                <a:ea typeface="+mn-ea"/>
                <a:cs typeface="+mn-cs"/>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nl-NL" sz="1200" kern="1200" baseline="0" dirty="0" err="1" smtClean="0">
                <a:solidFill>
                  <a:schemeClr val="tx1"/>
                </a:solidFill>
                <a:latin typeface="+mn-lt"/>
                <a:ea typeface="+mn-ea"/>
                <a:cs typeface="+mn-cs"/>
              </a:rPr>
              <a:t>But</a:t>
            </a:r>
            <a:r>
              <a:rPr lang="nl-NL" sz="1200" kern="1200" baseline="0" dirty="0" smtClean="0">
                <a:solidFill>
                  <a:schemeClr val="tx1"/>
                </a:solidFill>
                <a:latin typeface="+mn-lt"/>
                <a:ea typeface="+mn-ea"/>
                <a:cs typeface="+mn-cs"/>
              </a:rPr>
              <a:t> we </a:t>
            </a:r>
            <a:r>
              <a:rPr lang="nl-NL" sz="1200" kern="1200" baseline="0" dirty="0" err="1" smtClean="0">
                <a:solidFill>
                  <a:schemeClr val="tx1"/>
                </a:solidFill>
                <a:latin typeface="+mn-lt"/>
                <a:ea typeface="+mn-ea"/>
                <a:cs typeface="+mn-cs"/>
              </a:rPr>
              <a:t>can</a:t>
            </a:r>
            <a:r>
              <a:rPr lang="nl-NL" sz="1200" kern="1200" baseline="0" dirty="0" smtClean="0">
                <a:solidFill>
                  <a:schemeClr val="tx1"/>
                </a:solidFill>
                <a:latin typeface="+mn-lt"/>
                <a:ea typeface="+mn-ea"/>
                <a:cs typeface="+mn-cs"/>
              </a:rPr>
              <a:t> start thinking in </a:t>
            </a:r>
            <a:r>
              <a:rPr lang="nl-NL" sz="1200" kern="1200" baseline="0" dirty="0" err="1" smtClean="0">
                <a:solidFill>
                  <a:schemeClr val="tx1"/>
                </a:solidFill>
                <a:latin typeface="+mn-lt"/>
                <a:ea typeface="+mn-ea"/>
                <a:cs typeface="+mn-cs"/>
              </a:rPr>
              <a:t>terms</a:t>
            </a:r>
            <a:r>
              <a:rPr lang="nl-NL" sz="1200" kern="1200" baseline="0" dirty="0" smtClean="0">
                <a:solidFill>
                  <a:schemeClr val="tx1"/>
                </a:solidFill>
                <a:latin typeface="+mn-lt"/>
                <a:ea typeface="+mn-ea"/>
                <a:cs typeface="+mn-cs"/>
              </a:rPr>
              <a:t> of “</a:t>
            </a:r>
            <a:r>
              <a:rPr lang="nl-NL" sz="1200" kern="1200" baseline="0" dirty="0" err="1" smtClean="0">
                <a:solidFill>
                  <a:schemeClr val="tx1"/>
                </a:solidFill>
                <a:latin typeface="+mn-lt"/>
                <a:ea typeface="+mn-ea"/>
                <a:cs typeface="+mn-cs"/>
              </a:rPr>
              <a:t>discovery</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ecosystems</a:t>
            </a:r>
            <a:r>
              <a:rPr lang="nl-NL" sz="1200" kern="1200" baseline="0" dirty="0" smtClean="0">
                <a:solidFill>
                  <a:schemeClr val="tx1"/>
                </a:solidFill>
                <a:latin typeface="+mn-lt"/>
                <a:ea typeface="+mn-ea"/>
                <a:cs typeface="+mn-cs"/>
              </a:rPr>
              <a:t>” of </a:t>
            </a:r>
            <a:r>
              <a:rPr lang="nl-NL" sz="1200" kern="1200" baseline="0" dirty="0" err="1" smtClean="0">
                <a:solidFill>
                  <a:schemeClr val="tx1"/>
                </a:solidFill>
                <a:latin typeface="+mn-lt"/>
                <a:ea typeface="+mn-ea"/>
                <a:cs typeface="+mn-cs"/>
              </a:rPr>
              <a:t>library</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networks</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such</a:t>
            </a:r>
            <a:r>
              <a:rPr lang="nl-NL" sz="1200" kern="1200" baseline="0" dirty="0" smtClean="0">
                <a:solidFill>
                  <a:schemeClr val="tx1"/>
                </a:solidFill>
                <a:latin typeface="+mn-lt"/>
                <a:ea typeface="+mn-ea"/>
                <a:cs typeface="+mn-cs"/>
              </a:rPr>
              <a:t> as the Europeana </a:t>
            </a:r>
            <a:r>
              <a:rPr lang="nl-NL" sz="1200" kern="1200" baseline="0" dirty="0" err="1" smtClean="0">
                <a:solidFill>
                  <a:schemeClr val="tx1"/>
                </a:solidFill>
                <a:latin typeface="+mn-lt"/>
                <a:ea typeface="+mn-ea"/>
                <a:cs typeface="+mn-cs"/>
              </a:rPr>
              <a:t>ecosystem</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or</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WorldCat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ecosystem</a:t>
            </a:r>
            <a:r>
              <a:rPr lang="nl-NL" sz="1200" kern="1200" baseline="0" dirty="0" smtClean="0">
                <a:solidFill>
                  <a:schemeClr val="tx1"/>
                </a:solidFill>
                <a:latin typeface="+mn-lt"/>
                <a:ea typeface="+mn-ea"/>
                <a:cs typeface="+mn-cs"/>
              </a:rPr>
              <a:t> - </a:t>
            </a:r>
            <a:r>
              <a:rPr lang="nl-NL" sz="1200" kern="1200" baseline="0" dirty="0" err="1" smtClean="0">
                <a:solidFill>
                  <a:schemeClr val="tx1"/>
                </a:solidFill>
                <a:latin typeface="+mn-lt"/>
                <a:ea typeface="+mn-ea"/>
                <a:cs typeface="+mn-cs"/>
              </a:rPr>
              <a:t>where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users</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leave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their</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traces</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behind</a:t>
            </a:r>
            <a:r>
              <a:rPr lang="nl-NL" sz="1200" kern="1200" baseline="0" dirty="0" smtClean="0">
                <a:solidFill>
                  <a:schemeClr val="tx1"/>
                </a:solidFill>
                <a:latin typeface="+mn-lt"/>
                <a:ea typeface="+mn-ea"/>
                <a:cs typeface="+mn-cs"/>
              </a:rPr>
              <a:t>: data </a:t>
            </a:r>
            <a:r>
              <a:rPr lang="nl-NL" sz="1200" kern="1200" baseline="0" dirty="0" err="1" smtClean="0">
                <a:solidFill>
                  <a:schemeClr val="tx1"/>
                </a:solidFill>
                <a:latin typeface="+mn-lt"/>
                <a:ea typeface="+mn-ea"/>
                <a:cs typeface="+mn-cs"/>
              </a:rPr>
              <a:t>which</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can</a:t>
            </a:r>
            <a:r>
              <a:rPr lang="nl-NL" sz="1200" kern="1200" baseline="0" dirty="0" smtClean="0">
                <a:solidFill>
                  <a:schemeClr val="tx1"/>
                </a:solidFill>
                <a:latin typeface="+mn-lt"/>
                <a:ea typeface="+mn-ea"/>
                <a:cs typeface="+mn-cs"/>
              </a:rPr>
              <a:t> help </a:t>
            </a:r>
            <a:r>
              <a:rPr lang="nl-NL" sz="1200" kern="1200" baseline="0" dirty="0" err="1" smtClean="0">
                <a:solidFill>
                  <a:schemeClr val="tx1"/>
                </a:solidFill>
                <a:latin typeface="+mn-lt"/>
                <a:ea typeface="+mn-ea"/>
                <a:cs typeface="+mn-cs"/>
              </a:rPr>
              <a:t>enhance</a:t>
            </a:r>
            <a:r>
              <a:rPr lang="nl-NL" sz="1200" kern="1200" baseline="0" dirty="0" smtClean="0">
                <a:solidFill>
                  <a:schemeClr val="tx1"/>
                </a:solidFill>
                <a:latin typeface="+mn-lt"/>
                <a:ea typeface="+mn-ea"/>
                <a:cs typeface="+mn-cs"/>
              </a:rPr>
              <a:t> the user </a:t>
            </a:r>
            <a:r>
              <a:rPr lang="nl-NL" sz="1200" kern="1200" baseline="0" dirty="0" err="1" smtClean="0">
                <a:solidFill>
                  <a:schemeClr val="tx1"/>
                </a:solidFill>
                <a:latin typeface="+mn-lt"/>
                <a:ea typeface="+mn-ea"/>
                <a:cs typeface="+mn-cs"/>
              </a:rPr>
              <a:t>experience</a:t>
            </a:r>
            <a:r>
              <a:rPr lang="nl-NL" sz="1200" kern="1200" baseline="0" dirty="0" smtClean="0">
                <a:solidFill>
                  <a:schemeClr val="tx1"/>
                </a:solidFill>
                <a:latin typeface="+mn-lt"/>
                <a:ea typeface="+mn-ea"/>
                <a:cs typeface="+mn-cs"/>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nl-NL" sz="1200" kern="1200" baseline="0" dirty="0" err="1" smtClean="0">
                <a:solidFill>
                  <a:schemeClr val="tx1"/>
                </a:solidFill>
                <a:latin typeface="+mn-lt"/>
                <a:ea typeface="+mn-ea"/>
                <a:cs typeface="+mn-cs"/>
              </a:rPr>
              <a:t>Also</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on</a:t>
            </a:r>
            <a:r>
              <a:rPr lang="nl-NL" sz="1200" kern="1200" baseline="0" dirty="0" smtClean="0">
                <a:solidFill>
                  <a:schemeClr val="tx1"/>
                </a:solidFill>
                <a:latin typeface="+mn-lt"/>
                <a:ea typeface="+mn-ea"/>
                <a:cs typeface="+mn-cs"/>
              </a:rPr>
              <a:t> the </a:t>
            </a:r>
            <a:r>
              <a:rPr lang="nl-NL" sz="1200" kern="1200" baseline="0" dirty="0" err="1" smtClean="0">
                <a:solidFill>
                  <a:schemeClr val="tx1"/>
                </a:solidFill>
                <a:latin typeface="+mn-lt"/>
                <a:ea typeface="+mn-ea"/>
                <a:cs typeface="+mn-cs"/>
              </a:rPr>
              <a:t>fullfilment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side</a:t>
            </a:r>
            <a:r>
              <a:rPr lang="nl-NL" sz="1200" kern="1200" baseline="0" dirty="0" smtClean="0">
                <a:solidFill>
                  <a:schemeClr val="tx1"/>
                </a:solidFill>
                <a:latin typeface="+mn-lt"/>
                <a:ea typeface="+mn-ea"/>
                <a:cs typeface="+mn-cs"/>
              </a:rPr>
              <a:t>, we </a:t>
            </a:r>
            <a:r>
              <a:rPr lang="nl-NL" sz="1200" kern="1200" baseline="0" dirty="0" err="1" smtClean="0">
                <a:solidFill>
                  <a:schemeClr val="tx1"/>
                </a:solidFill>
                <a:latin typeface="+mn-lt"/>
                <a:ea typeface="+mn-ea"/>
                <a:cs typeface="+mn-cs"/>
              </a:rPr>
              <a:t>can</a:t>
            </a:r>
            <a:r>
              <a:rPr lang="nl-NL" sz="1200" kern="1200" baseline="0" dirty="0" smtClean="0">
                <a:solidFill>
                  <a:schemeClr val="tx1"/>
                </a:solidFill>
                <a:latin typeface="+mn-lt"/>
                <a:ea typeface="+mn-ea"/>
                <a:cs typeface="+mn-cs"/>
              </a:rPr>
              <a:t> start thinking in “</a:t>
            </a:r>
            <a:r>
              <a:rPr lang="nl-NL" sz="1200" kern="1200" baseline="0" dirty="0" err="1" smtClean="0">
                <a:solidFill>
                  <a:schemeClr val="tx1"/>
                </a:solidFill>
                <a:latin typeface="+mn-lt"/>
                <a:ea typeface="+mn-ea"/>
                <a:cs typeface="+mn-cs"/>
              </a:rPr>
              <a:t>delivery</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eco-systems</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where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libraries</a:t>
            </a:r>
            <a:r>
              <a:rPr lang="nl-NL" sz="1200" kern="1200" baseline="0" dirty="0" smtClean="0">
                <a:solidFill>
                  <a:schemeClr val="tx1"/>
                </a:solidFill>
                <a:latin typeface="+mn-lt"/>
                <a:ea typeface="+mn-ea"/>
                <a:cs typeface="+mn-cs"/>
              </a:rPr>
              <a:t> have </a:t>
            </a:r>
            <a:r>
              <a:rPr lang="nl-NL" sz="1200" kern="1200" baseline="0" dirty="0" err="1" smtClean="0">
                <a:solidFill>
                  <a:schemeClr val="tx1"/>
                </a:solidFill>
                <a:latin typeface="+mn-lt"/>
                <a:ea typeface="+mn-ea"/>
                <a:cs typeface="+mn-cs"/>
              </a:rPr>
              <a:t>become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increasingly</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interdependent</a:t>
            </a:r>
            <a:r>
              <a:rPr lang="nl-NL" sz="1200" kern="1200" baseline="0" dirty="0" smtClean="0">
                <a:solidFill>
                  <a:schemeClr val="tx1"/>
                </a:solidFill>
                <a:latin typeface="+mn-lt"/>
                <a:ea typeface="+mn-ea"/>
                <a:cs typeface="+mn-cs"/>
              </a:rPr>
              <a:t> in </a:t>
            </a:r>
            <a:r>
              <a:rPr lang="nl-NL" sz="1200" kern="1200" baseline="0" dirty="0" err="1" smtClean="0">
                <a:solidFill>
                  <a:schemeClr val="tx1"/>
                </a:solidFill>
                <a:latin typeface="+mn-lt"/>
                <a:ea typeface="+mn-ea"/>
                <a:cs typeface="+mn-cs"/>
              </a:rPr>
              <a:t>terms</a:t>
            </a:r>
            <a:r>
              <a:rPr lang="nl-NL" sz="1200" kern="1200" baseline="0" dirty="0" smtClean="0">
                <a:solidFill>
                  <a:schemeClr val="tx1"/>
                </a:solidFill>
                <a:latin typeface="+mn-lt"/>
                <a:ea typeface="+mn-ea"/>
                <a:cs typeface="+mn-cs"/>
              </a:rPr>
              <a:t> of user services (eg. </a:t>
            </a:r>
            <a:r>
              <a:rPr lang="nl-NL" sz="1200" kern="1200" baseline="0" dirty="0" err="1" smtClean="0">
                <a:solidFill>
                  <a:schemeClr val="tx1"/>
                </a:solidFill>
                <a:latin typeface="+mn-lt"/>
                <a:ea typeface="+mn-ea"/>
                <a:cs typeface="+mn-cs"/>
              </a:rPr>
              <a:t>ILL-networks</a:t>
            </a:r>
            <a:r>
              <a:rPr lang="nl-NL" sz="1200" kern="1200" baseline="0" dirty="0" smtClean="0">
                <a:solidFill>
                  <a:schemeClr val="tx1"/>
                </a:solidFill>
                <a:latin typeface="+mn-lt"/>
                <a:ea typeface="+mn-ea"/>
                <a:cs typeface="+mn-cs"/>
              </a:rPr>
              <a:t>, the </a:t>
            </a:r>
            <a:r>
              <a:rPr lang="nl-NL" sz="1200" kern="1200" baseline="0" dirty="0" err="1" smtClean="0">
                <a:solidFill>
                  <a:schemeClr val="tx1"/>
                </a:solidFill>
                <a:latin typeface="+mn-lt"/>
                <a:ea typeface="+mn-ea"/>
                <a:cs typeface="+mn-cs"/>
              </a:rPr>
              <a:t>Hathi-Trust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eco-system</a:t>
            </a:r>
            <a:r>
              <a:rPr lang="nl-NL" sz="1200" kern="1200" baseline="0" dirty="0" smtClean="0">
                <a:solidFill>
                  <a:schemeClr val="tx1"/>
                </a:solidFill>
                <a:latin typeface="+mn-lt"/>
                <a:ea typeface="+mn-ea"/>
                <a:cs typeface="+mn-cs"/>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latin typeface="+mn-lt"/>
                <a:ea typeface="+mn-ea"/>
                <a:cs typeface="+mn-cs"/>
              </a:rPr>
              <a:t>Libraries are also becoming increasingly interdependent in terms of collection management.</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Thinking in terms</a:t>
            </a:r>
            <a:r>
              <a:rPr lang="en-GB" sz="1200" kern="1200" baseline="0" dirty="0" smtClean="0">
                <a:solidFill>
                  <a:schemeClr val="tx1"/>
                </a:solidFill>
                <a:latin typeface="+mn-lt"/>
                <a:ea typeface="+mn-ea"/>
                <a:cs typeface="+mn-cs"/>
              </a:rPr>
              <a:t> of the “</a:t>
            </a:r>
            <a:r>
              <a:rPr lang="en-GB" sz="1200" kern="1200" dirty="0" smtClean="0">
                <a:solidFill>
                  <a:schemeClr val="tx1"/>
                </a:solidFill>
                <a:latin typeface="+mn-lt"/>
                <a:ea typeface="+mn-ea"/>
                <a:cs typeface="+mn-cs"/>
              </a:rPr>
              <a:t>collective collection</a:t>
            </a:r>
            <a:r>
              <a:rPr lang="en-GB" sz="1200" kern="1200" baseline="0" dirty="0" smtClean="0">
                <a:solidFill>
                  <a:schemeClr val="tx1"/>
                </a:solidFill>
                <a:latin typeface="+mn-lt"/>
                <a:ea typeface="+mn-ea"/>
                <a:cs typeface="+mn-cs"/>
              </a:rPr>
              <a:t>” is becoming commonplace in different countries (UK, NL) = thinking </a:t>
            </a:r>
            <a:r>
              <a:rPr lang="en-GB" sz="1200" kern="1200" dirty="0" smtClean="0">
                <a:solidFill>
                  <a:schemeClr val="tx1"/>
                </a:solidFill>
                <a:latin typeface="+mn-lt"/>
                <a:ea typeface="+mn-ea"/>
                <a:cs typeface="+mn-cs"/>
              </a:rPr>
              <a:t>system-wide to coordinate</a:t>
            </a:r>
            <a:r>
              <a:rPr lang="en-GB" sz="1200" kern="1200" baseline="0" dirty="0" smtClean="0">
                <a:solidFill>
                  <a:schemeClr val="tx1"/>
                </a:solidFill>
                <a:latin typeface="+mn-lt"/>
                <a:ea typeface="+mn-ea"/>
                <a:cs typeface="+mn-cs"/>
              </a:rPr>
              <a:t> the management </a:t>
            </a:r>
            <a:r>
              <a:rPr lang="en-GB" sz="1200" kern="1200" dirty="0" smtClean="0">
                <a:solidFill>
                  <a:schemeClr val="tx1"/>
                </a:solidFill>
                <a:latin typeface="+mn-lt"/>
                <a:ea typeface="+mn-ea"/>
                <a:cs typeface="+mn-cs"/>
              </a:rPr>
              <a:t>of print materials across library holdings and to realise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efficiencies. Setting-up mass storage initiatives at the regional and national levels. Think of WEST (the Western Regional Storage Trust) in the US, for example, or the UK Research Reserve in the UK. Such</a:t>
            </a:r>
            <a:r>
              <a:rPr lang="en-GB" sz="1200" kern="1200" baseline="0" dirty="0" smtClean="0">
                <a:solidFill>
                  <a:schemeClr val="tx1"/>
                </a:solidFill>
                <a:latin typeface="+mn-lt"/>
                <a:ea typeface="+mn-ea"/>
                <a:cs typeface="+mn-cs"/>
              </a:rPr>
              <a:t> initiatives require sharing of data </a:t>
            </a:r>
            <a:r>
              <a:rPr lang="en-GB" sz="1200" kern="1200" dirty="0" smtClean="0">
                <a:solidFill>
                  <a:schemeClr val="tx1"/>
                </a:solidFill>
                <a:latin typeface="+mn-lt"/>
                <a:ea typeface="+mn-ea"/>
                <a:cs typeface="+mn-cs"/>
              </a:rPr>
              <a:t>(holdings, circulation data, retention copies, digitised copies, etc.)</a:t>
            </a:r>
            <a:r>
              <a:rPr lang="en-GB" sz="1200" kern="1200" baseline="0" dirty="0" smtClean="0">
                <a:solidFill>
                  <a:schemeClr val="tx1"/>
                </a:solidFill>
                <a:latin typeface="+mn-lt"/>
                <a:ea typeface="+mn-ea"/>
                <a:cs typeface="+mn-cs"/>
              </a:rPr>
              <a:t> to build good intelligence about the collective collection.</a:t>
            </a:r>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OCLC aggregates data,</a:t>
            </a:r>
            <a:r>
              <a:rPr lang="en-US" sz="1800" baseline="0" dirty="0" smtClean="0"/>
              <a:t> so it can do certain things…</a:t>
            </a:r>
            <a:endParaRPr lang="en-US" sz="1800" dirty="0" smtClean="0"/>
          </a:p>
          <a:p>
            <a:pPr>
              <a:spcBef>
                <a:spcPct val="0"/>
              </a:spcBef>
            </a:pPr>
            <a:r>
              <a:rPr lang="en-US" sz="1800" dirty="0" smtClean="0"/>
              <a:t>This is a recent OCLC News Release from June 10</a:t>
            </a:r>
            <a:r>
              <a:rPr lang="en-US" sz="1800" baseline="30000" dirty="0" smtClean="0"/>
              <a:t>th</a:t>
            </a:r>
            <a:r>
              <a:rPr lang="en-US" sz="1800" dirty="0" smtClean="0"/>
              <a:t> announcing the migration of </a:t>
            </a:r>
            <a:r>
              <a:rPr lang="en-US" sz="1800" dirty="0" err="1" smtClean="0"/>
              <a:t>WorldCat</a:t>
            </a:r>
            <a:r>
              <a:rPr lang="en-US" sz="1800" dirty="0" smtClean="0"/>
              <a:t> to </a:t>
            </a:r>
            <a:r>
              <a:rPr lang="en-US" sz="1800" dirty="0" err="1" smtClean="0"/>
              <a:t>Hadoop</a:t>
            </a:r>
            <a:r>
              <a:rPr lang="en-US" sz="1800" dirty="0" smtClean="0"/>
              <a:t>, making data processing much</a:t>
            </a:r>
            <a:r>
              <a:rPr lang="en-US" sz="1800" baseline="0" dirty="0" smtClean="0"/>
              <a:t> more powerful and offering n</a:t>
            </a:r>
            <a:r>
              <a:rPr lang="en-US" sz="1800" dirty="0" smtClean="0"/>
              <a:t>ew opportunities for data analysis</a:t>
            </a:r>
            <a:r>
              <a:rPr lang="en-US" sz="1800" baseline="0" dirty="0" smtClean="0"/>
              <a:t> and data-driven service improvement.</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0CF6D9-5C53-4DFB-AE3B-E4B8CAD8979C}"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aseline="0" dirty="0" smtClean="0"/>
              <a:t>At OCLC Research we have been working with </a:t>
            </a:r>
            <a:r>
              <a:rPr lang="en-US" sz="1200" baseline="0" dirty="0" err="1" smtClean="0"/>
              <a:t>Hadoop</a:t>
            </a:r>
            <a:r>
              <a:rPr lang="en-US" sz="1200" baseline="0" dirty="0" smtClean="0"/>
              <a:t> in the past years, and have been making the data work harder for libraries.</a:t>
            </a:r>
            <a:endParaRPr lang="en-US" sz="1200" dirty="0" smtClean="0"/>
          </a:p>
          <a:p>
            <a:r>
              <a:rPr lang="en-US" sz="1200" kern="1200" dirty="0" smtClean="0">
                <a:solidFill>
                  <a:schemeClr val="tx1"/>
                </a:solidFill>
                <a:latin typeface="+mn-lt"/>
                <a:ea typeface="+mn-ea"/>
                <a:cs typeface="+mn-cs"/>
              </a:rPr>
              <a:t>To support:</a:t>
            </a:r>
            <a:r>
              <a:rPr lang="en-US" sz="1200" kern="1200" baseline="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Better end user experiences (recommendation, kindred works, identities network, …)</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Better intelligence about the collective collection (print</a:t>
            </a:r>
            <a:r>
              <a:rPr lang="en-US" sz="1200" kern="1200" baseline="0" dirty="0" smtClean="0">
                <a:solidFill>
                  <a:schemeClr val="tx1"/>
                </a:solidFill>
                <a:latin typeface="+mn-lt"/>
                <a:ea typeface="+mn-ea"/>
                <a:cs typeface="+mn-cs"/>
              </a:rPr>
              <a:t> management at mega-scale</a:t>
            </a:r>
            <a:r>
              <a:rPr lang="en-US" sz="1200" kern="1200" dirty="0" smtClean="0">
                <a:solidFill>
                  <a:schemeClr val="tx1"/>
                </a:solidFill>
                <a:latin typeface="+mn-lt"/>
                <a:ea typeface="+mn-ea"/>
                <a:cs typeface="+mn-cs"/>
              </a:rPr>
              <a:t>, cloud library, …)</a:t>
            </a:r>
            <a:endParaRPr lang="nl-NL"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built VIAF and FAST headings and assigned them across the whole of </a:t>
            </a:r>
            <a:r>
              <a:rPr lang="en-GB" dirty="0" err="1" smtClean="0"/>
              <a:t>WorldCat</a:t>
            </a:r>
            <a:r>
              <a:rPr lang="en-GB" dirty="0" smtClean="0"/>
              <a:t> and we have built </a:t>
            </a:r>
            <a:r>
              <a:rPr lang="en-GB" dirty="0" err="1" smtClean="0"/>
              <a:t>worksets</a:t>
            </a:r>
            <a:r>
              <a:rPr lang="en-GB" dirty="0" smtClean="0"/>
              <a:t> by bringing editions and translations of the same title together. This has enhanced the data quality across the dataset enormously. W</a:t>
            </a:r>
            <a:r>
              <a:rPr lang="en-GB" baseline="0" dirty="0" smtClean="0"/>
              <a:t>e can now start asking relevant questions to the data and looking for meaningful patterns. </a:t>
            </a:r>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dirty="0" smtClean="0"/>
              <a:t>Depending on what libraries want to know, we can make all kinds of comparisons and extract patterns according to different variables,</a:t>
            </a:r>
            <a:r>
              <a:rPr lang="en-GB" baseline="0" dirty="0" smtClean="0"/>
              <a:t> such as geographic distribution.</a:t>
            </a:r>
          </a:p>
          <a:p>
            <a:r>
              <a:rPr lang="en-US" dirty="0" smtClean="0"/>
              <a:t>This</a:t>
            </a:r>
            <a:r>
              <a:rPr lang="en-US" baseline="0" dirty="0" smtClean="0"/>
              <a:t> data analysis (the </a:t>
            </a:r>
            <a:r>
              <a:rPr lang="en-US" baseline="0" dirty="0" err="1" smtClean="0"/>
              <a:t>Megaregions</a:t>
            </a:r>
            <a:r>
              <a:rPr lang="en-US" baseline="0" dirty="0" smtClean="0"/>
              <a:t>) addresses the challenge of managing down the collective print collection in North America. </a:t>
            </a:r>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an example of a comparison with </a:t>
            </a:r>
            <a:r>
              <a:rPr lang="en-GB" dirty="0" err="1" smtClean="0"/>
              <a:t>Hathi</a:t>
            </a:r>
            <a:r>
              <a:rPr lang="en-GB" dirty="0" smtClean="0"/>
              <a:t> Trust titles,</a:t>
            </a:r>
            <a:r>
              <a:rPr lang="en-GB" baseline="0" dirty="0" smtClean="0"/>
              <a:t> showing the proportion of digitised titles in copyright and out-of-copyright. This may help the library make informed decisions about its digitisation strategy.</a:t>
            </a:r>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Over the past decades, libraries have developed extensive measurement practices: lots of figures and charts to show growth and trends, which are dutifully reported every year in annual reports and every 5 years or so, in strategic plans.</a:t>
            </a:r>
          </a:p>
          <a:p>
            <a:r>
              <a:rPr lang="en-US" sz="1200" kern="1200" baseline="0" dirty="0" smtClean="0">
                <a:solidFill>
                  <a:schemeClr val="tx1"/>
                </a:solidFill>
                <a:latin typeface="+mn-lt"/>
                <a:ea typeface="+mn-ea"/>
                <a:cs typeface="+mn-cs"/>
              </a:rPr>
              <a:t>But in how far have these statistics been used to improve library services and user satisfaction?</a:t>
            </a:r>
          </a:p>
          <a:p>
            <a:r>
              <a:rPr lang="en-US" sz="1200" kern="1200" baseline="0" dirty="0" smtClean="0">
                <a:solidFill>
                  <a:schemeClr val="tx1"/>
                </a:solidFill>
                <a:latin typeface="+mn-lt"/>
                <a:ea typeface="+mn-ea"/>
                <a:cs typeface="+mn-cs"/>
              </a:rPr>
              <a:t>In all honesty, the growth figures, the charts and user satisfaction surveys have been used for a very different purpose: to justify budget expenditure, to justify the need for more resources, the need for more library shelving space, to justify the continuation or closing down of existing services or the development of new services.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We (and I say we because I have been a library manger for 10 years and done a lot of this performance measurement stuff), we have not used these measurements to fundamentally understand our users and their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 especially since they moved to the web. We kind of lost track of them, without being aware.</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And the growth figures of the collections and of the personnel costs did not trigger any alarm bells either: we were proud of growth because we perceived this as evidence of success.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In short we collected the data as evidence, and not to </a:t>
            </a:r>
            <a:r>
              <a:rPr lang="en-US" sz="1200" kern="1200" baseline="0" dirty="0" err="1" smtClean="0">
                <a:solidFill>
                  <a:schemeClr val="tx1"/>
                </a:solidFill>
                <a:latin typeface="+mn-lt"/>
                <a:ea typeface="+mn-ea"/>
                <a:cs typeface="+mn-cs"/>
              </a:rPr>
              <a:t>analyse</a:t>
            </a:r>
            <a:r>
              <a:rPr lang="en-US" sz="1200" kern="1200" baseline="0" dirty="0" smtClean="0">
                <a:solidFill>
                  <a:schemeClr val="tx1"/>
                </a:solidFill>
                <a:latin typeface="+mn-lt"/>
                <a:ea typeface="+mn-ea"/>
                <a:cs typeface="+mn-cs"/>
              </a:rPr>
              <a:t> and act upon.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listing showing which institutions hold most titles in any given subject. </a:t>
            </a:r>
          </a:p>
          <a:p>
            <a:r>
              <a:rPr lang="nl-NL" sz="1200" kern="1200" dirty="0" err="1" smtClean="0">
                <a:solidFill>
                  <a:schemeClr val="tx1"/>
                </a:solidFill>
                <a:latin typeface="+mn-lt"/>
                <a:ea typeface="+mn-ea"/>
                <a:cs typeface="+mn-cs"/>
              </a:rPr>
              <a:t>It</a:t>
            </a:r>
            <a:r>
              <a:rPr lang="nl-NL" sz="1200" kern="1200" dirty="0" smtClean="0">
                <a:solidFill>
                  <a:schemeClr val="tx1"/>
                </a:solidFill>
                <a:latin typeface="+mn-lt"/>
                <a:ea typeface="+mn-ea"/>
                <a:cs typeface="+mn-cs"/>
              </a:rPr>
              <a:t> is significant </a:t>
            </a:r>
            <a:r>
              <a:rPr lang="nl-NL" sz="1200" kern="1200" dirty="0" err="1" smtClean="0">
                <a:solidFill>
                  <a:schemeClr val="tx1"/>
                </a:solidFill>
                <a:latin typeface="+mn-lt"/>
                <a:ea typeface="+mn-ea"/>
                <a:cs typeface="+mn-cs"/>
              </a:rPr>
              <a:t>that</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Univ</a:t>
            </a:r>
            <a:r>
              <a:rPr lang="nl-NL" sz="1200" kern="1200" dirty="0" smtClean="0">
                <a:solidFill>
                  <a:schemeClr val="tx1"/>
                </a:solidFill>
                <a:latin typeface="+mn-lt"/>
                <a:ea typeface="+mn-ea"/>
                <a:cs typeface="+mn-cs"/>
              </a:rPr>
              <a:t>. College Dublin ranks </a:t>
            </a:r>
            <a:r>
              <a:rPr lang="nl-NL" sz="1200" kern="1200" dirty="0" err="1" smtClean="0">
                <a:solidFill>
                  <a:schemeClr val="tx1"/>
                </a:solidFill>
                <a:latin typeface="+mn-lt"/>
                <a:ea typeface="+mn-ea"/>
                <a:cs typeface="+mn-cs"/>
              </a:rPr>
              <a:t>first</a:t>
            </a:r>
            <a:r>
              <a:rPr lang="nl-NL" sz="1200" kern="1200" dirty="0" smtClean="0">
                <a:solidFill>
                  <a:schemeClr val="tx1"/>
                </a:solidFill>
                <a:latin typeface="+mn-lt"/>
                <a:ea typeface="+mn-ea"/>
                <a:cs typeface="+mn-cs"/>
              </a:rPr>
              <a:t> in </a:t>
            </a:r>
            <a:r>
              <a:rPr lang="nl-NL" sz="1200" kern="1200" dirty="0" err="1" smtClean="0">
                <a:solidFill>
                  <a:schemeClr val="tx1"/>
                </a:solidFill>
                <a:latin typeface="+mn-lt"/>
                <a:ea typeface="+mn-ea"/>
                <a:cs typeface="+mn-cs"/>
              </a:rPr>
              <a:t>title</a:t>
            </a:r>
            <a:r>
              <a:rPr lang="nl-NL" sz="1200" kern="1200" dirty="0" smtClean="0">
                <a:solidFill>
                  <a:schemeClr val="tx1"/>
                </a:solidFill>
                <a:latin typeface="+mn-lt"/>
                <a:ea typeface="+mn-ea"/>
                <a:cs typeface="+mn-cs"/>
              </a:rPr>
              <a:t> holdings </a:t>
            </a:r>
            <a:r>
              <a:rPr lang="nl-NL" sz="1200" kern="1200" dirty="0" err="1" smtClean="0">
                <a:solidFill>
                  <a:schemeClr val="tx1"/>
                </a:solidFill>
                <a:latin typeface="+mn-lt"/>
                <a:ea typeface="+mn-ea"/>
                <a:cs typeface="+mn-cs"/>
              </a:rPr>
              <a:t>related</a:t>
            </a:r>
            <a:r>
              <a:rPr lang="nl-NL" sz="1200" kern="1200" dirty="0" smtClean="0">
                <a:solidFill>
                  <a:schemeClr val="tx1"/>
                </a:solidFill>
                <a:latin typeface="+mn-lt"/>
                <a:ea typeface="+mn-ea"/>
                <a:cs typeface="+mn-cs"/>
              </a:rPr>
              <a:t> to the </a:t>
            </a:r>
            <a:r>
              <a:rPr lang="nl-NL" sz="1200" kern="1200" dirty="0" err="1" smtClean="0">
                <a:solidFill>
                  <a:schemeClr val="tx1"/>
                </a:solidFill>
                <a:latin typeface="+mn-lt"/>
                <a:ea typeface="+mn-ea"/>
                <a:cs typeface="+mn-cs"/>
              </a:rPr>
              <a:t>Creutzfeldt-Jakob</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disease</a:t>
            </a:r>
            <a:r>
              <a:rPr lang="nl-NL" sz="1200" kern="1200" dirty="0" smtClean="0">
                <a:solidFill>
                  <a:schemeClr val="tx1"/>
                </a:solidFill>
                <a:latin typeface="+mn-lt"/>
                <a:ea typeface="+mn-ea"/>
                <a:cs typeface="+mn-cs"/>
              </a:rPr>
              <a:t> and </a:t>
            </a:r>
            <a:r>
              <a:rPr lang="nl-NL" sz="1200" kern="1200" dirty="0" err="1" smtClean="0">
                <a:solidFill>
                  <a:schemeClr val="tx1"/>
                </a:solidFill>
                <a:latin typeface="+mn-lt"/>
                <a:ea typeface="+mn-ea"/>
                <a:cs typeface="+mn-cs"/>
              </a:rPr>
              <a:t>Bovine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spongiform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encephalopathy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because</a:t>
            </a:r>
            <a:r>
              <a:rPr lang="nl-NL" sz="1200" kern="1200" dirty="0" smtClean="0">
                <a:solidFill>
                  <a:schemeClr val="tx1"/>
                </a:solidFill>
                <a:latin typeface="+mn-lt"/>
                <a:ea typeface="+mn-ea"/>
                <a:cs typeface="+mn-cs"/>
              </a:rPr>
              <a:t> UCD has a major research interest in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area</a:t>
            </a:r>
            <a:r>
              <a:rPr lang="nl-NL" sz="1200" kern="1200" dirty="0" smtClean="0">
                <a:solidFill>
                  <a:schemeClr val="tx1"/>
                </a:solidFill>
                <a:latin typeface="+mn-lt"/>
                <a:ea typeface="+mn-ea"/>
                <a:cs typeface="+mn-cs"/>
              </a:rPr>
              <a:t> – and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is </a:t>
            </a:r>
            <a:r>
              <a:rPr lang="nl-NL" sz="1200" kern="1200" dirty="0" err="1" smtClean="0">
                <a:solidFill>
                  <a:schemeClr val="tx1"/>
                </a:solidFill>
                <a:latin typeface="+mn-lt"/>
                <a:ea typeface="+mn-ea"/>
                <a:cs typeface="+mn-cs"/>
              </a:rPr>
              <a:t>well</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reflected</a:t>
            </a:r>
            <a:r>
              <a:rPr lang="nl-NL" sz="1200" kern="1200" dirty="0" smtClean="0">
                <a:solidFill>
                  <a:schemeClr val="tx1"/>
                </a:solidFill>
                <a:latin typeface="+mn-lt"/>
                <a:ea typeface="+mn-ea"/>
                <a:cs typeface="+mn-cs"/>
              </a:rPr>
              <a:t> in </a:t>
            </a:r>
            <a:r>
              <a:rPr lang="nl-NL" sz="1200" kern="1200" dirty="0" err="1" smtClean="0">
                <a:solidFill>
                  <a:schemeClr val="tx1"/>
                </a:solidFill>
                <a:latin typeface="+mn-lt"/>
                <a:ea typeface="+mn-ea"/>
                <a:cs typeface="+mn-cs"/>
              </a:rPr>
              <a:t>WorldCat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Such</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rankings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might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useful</a:t>
            </a:r>
            <a:r>
              <a:rPr lang="nl-NL" sz="1200" kern="1200" dirty="0" smtClean="0">
                <a:solidFill>
                  <a:schemeClr val="tx1"/>
                </a:solidFill>
                <a:latin typeface="+mn-lt"/>
                <a:ea typeface="+mn-ea"/>
                <a:cs typeface="+mn-cs"/>
              </a:rPr>
              <a:t> to </a:t>
            </a:r>
            <a:r>
              <a:rPr lang="nl-NL" sz="1200" kern="1200" dirty="0" err="1" smtClean="0">
                <a:solidFill>
                  <a:schemeClr val="tx1"/>
                </a:solidFill>
                <a:latin typeface="+mn-lt"/>
                <a:ea typeface="+mn-ea"/>
                <a:cs typeface="+mn-cs"/>
              </a:rPr>
              <a:t>demonstrate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institutional</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reputation</a:t>
            </a:r>
            <a:r>
              <a:rPr lang="nl-NL"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We are also mining other large datasets for intelligence and data-driven approaches,</a:t>
            </a:r>
            <a:r>
              <a:rPr lang="en-GB" baseline="0" dirty="0" smtClean="0"/>
              <a:t> namely:</a:t>
            </a:r>
            <a:endParaRPr lang="en-GB" dirty="0" smtClean="0"/>
          </a:p>
          <a:p>
            <a:r>
              <a:rPr lang="en-GB" dirty="0" smtClean="0"/>
              <a:t>The Europeana dataset =&gt; to improve the user experience</a:t>
            </a:r>
          </a:p>
          <a:p>
            <a:r>
              <a:rPr lang="en-GB" dirty="0" smtClean="0"/>
              <a:t>The preservation metadata set of the </a:t>
            </a:r>
            <a:r>
              <a:rPr lang="en-GB" dirty="0" err="1" smtClean="0"/>
              <a:t>Bibliothèque</a:t>
            </a:r>
            <a:r>
              <a:rPr lang="en-GB" dirty="0" smtClean="0"/>
              <a:t> </a:t>
            </a:r>
            <a:r>
              <a:rPr lang="en-GB" dirty="0" err="1" smtClean="0"/>
              <a:t>Nationale</a:t>
            </a:r>
            <a:r>
              <a:rPr lang="en-GB" dirty="0" smtClean="0"/>
              <a:t> de France =&gt; to place</a:t>
            </a:r>
            <a:r>
              <a:rPr lang="en-GB" baseline="0" dirty="0" smtClean="0"/>
              <a:t> </a:t>
            </a:r>
            <a:r>
              <a:rPr lang="en-GB" dirty="0" smtClean="0"/>
              <a:t>sensors and triggers that will enable the library to act upon digital preservation threats.</a:t>
            </a:r>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9ED93-AA2B-4C76-B0F6-1388659C82F3}" type="slidenum">
              <a:rPr lang="en-US"/>
              <a:pPr fontAlgn="base">
                <a:spcBef>
                  <a:spcPct val="0"/>
                </a:spcBef>
                <a:spcAft>
                  <a:spcPct val="0"/>
                </a:spcAft>
              </a:pPr>
              <a:t>22</a:t>
            </a:fld>
            <a:endParaRPr lang="en-US"/>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fld id="{DDAB44EE-284B-45F7-8C01-DF9C58C6016E}" type="slidenum">
              <a:rPr lang="en-US" sz="1000">
                <a:latin typeface="Calibri" pitchFamily="34" charset="0"/>
              </a:rPr>
              <a:pPr algn="r"/>
              <a:t>22</a:t>
            </a:fld>
            <a:endParaRPr lang="en-US" sz="1000">
              <a:latin typeface="Calibri" pitchFamily="34" charset="0"/>
            </a:endParaRPr>
          </a:p>
        </p:txBody>
      </p:sp>
      <p:sp>
        <p:nvSpPr>
          <p:cNvPr id="6144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fld id="{44290E18-42C1-447D-9C6A-63494D3AE008}" type="slidenum">
              <a:rPr lang="en-US" sz="1000">
                <a:solidFill>
                  <a:srgbClr val="000000"/>
                </a:solidFill>
              </a:rPr>
              <a:pPr algn="r"/>
              <a:t>22</a:t>
            </a:fld>
            <a:endParaRPr lang="en-US" sz="1000">
              <a:solidFill>
                <a:srgbClr val="000000"/>
              </a:solidFill>
            </a:endParaRPr>
          </a:p>
        </p:txBody>
      </p:sp>
      <p:sp>
        <p:nvSpPr>
          <p:cNvPr id="614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fld id="{6BE972DC-6B50-4077-821D-AB3A8ED1F63C}" type="slidenum">
              <a:rPr lang="en-US" sz="1000">
                <a:solidFill>
                  <a:srgbClr val="000000"/>
                </a:solidFill>
              </a:rPr>
              <a:pPr algn="r"/>
              <a:t>22</a:t>
            </a:fld>
            <a:endParaRPr lang="en-US" sz="1000">
              <a:solidFill>
                <a:srgbClr val="000000"/>
              </a:solidFill>
            </a:endParaRPr>
          </a:p>
        </p:txBody>
      </p:sp>
      <p:sp>
        <p:nvSpPr>
          <p:cNvPr id="61446" name="Rectangle 7"/>
          <p:cNvSpPr>
            <a:spLocks noGrp="1" noRot="1" noChangeAspect="1" noChangeArrowheads="1" noTextEdit="1"/>
          </p:cNvSpPr>
          <p:nvPr>
            <p:ph type="sldImg"/>
          </p:nvPr>
        </p:nvSpPr>
        <p:spPr bwMode="auto">
          <a:xfrm>
            <a:off x="1185863" y="292100"/>
            <a:ext cx="4486275" cy="3365500"/>
          </a:xfrm>
          <a:noFill/>
          <a:ln>
            <a:solidFill>
              <a:srgbClr val="000000"/>
            </a:solidFill>
            <a:miter lim="800000"/>
            <a:headEnd/>
            <a:tailEnd/>
          </a:ln>
        </p:spPr>
      </p:sp>
      <p:sp>
        <p:nvSpPr>
          <p:cNvPr id="61447" name="Rectangle 8"/>
          <p:cNvSpPr>
            <a:spLocks noGrp="1" noChangeArrowheads="1"/>
          </p:cNvSpPr>
          <p:nvPr>
            <p:ph type="body" idx="1"/>
          </p:nvPr>
        </p:nvSpPr>
        <p:spPr bwMode="auto">
          <a:noFill/>
        </p:spPr>
        <p:txBody>
          <a:bodyPr wrap="square" numCol="1" anchor="t" anchorCtr="0" compatLnSpc="1">
            <a:prstTxWarp prst="textNoShape">
              <a:avLst/>
            </a:prstTxWarp>
          </a:bodyPr>
          <a:lstStyle/>
          <a:p>
            <a:r>
              <a:rPr lang="en-GB" sz="1800" baseline="0" dirty="0" smtClean="0"/>
              <a:t>Although large data aggregations and large institutional datasets hold massive amounts of valuable collection data to be mined – and valuable data about user behaviour as well - it is up to the libraries to ask the right questions to the data.</a:t>
            </a:r>
          </a:p>
          <a:p>
            <a:r>
              <a:rPr lang="en-GB" sz="1800" dirty="0" smtClean="0"/>
              <a:t>I hope I have made a clear statement that institutional excellence and distinctiveness is not based on growth</a:t>
            </a:r>
            <a:r>
              <a:rPr lang="en-GB" sz="1800" baseline="0" dirty="0" smtClean="0"/>
              <a:t> and </a:t>
            </a:r>
            <a:r>
              <a:rPr lang="en-GB" sz="1800" dirty="0" smtClean="0"/>
              <a:t>ranking</a:t>
            </a:r>
            <a:r>
              <a:rPr lang="en-GB" sz="1800" baseline="0" dirty="0" smtClean="0"/>
              <a:t> figures, but on data-driven approaches achieving effective user engagement and realising efficient collection management. </a:t>
            </a:r>
            <a:endParaRPr lang="en-GB" sz="1800" dirty="0" smtClean="0"/>
          </a:p>
          <a:p>
            <a:pPr>
              <a:spcBef>
                <a:spcPct val="0"/>
              </a:spcBef>
            </a:pPr>
            <a:endParaRPr lang="nl-NL" sz="1800" b="1"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I couldn’t help inserting</a:t>
            </a:r>
            <a:r>
              <a:rPr lang="en-GB" baseline="0" dirty="0" smtClean="0"/>
              <a:t> this last minute slide, look at it: it is all about growth figures as evidence of success...</a:t>
            </a:r>
          </a:p>
          <a:p>
            <a:r>
              <a:rPr lang="en-GB" baseline="0" dirty="0" smtClean="0"/>
              <a:t>Obviously, we need to change the culture at OCLC as well, together with our member libraries – what a challenge!</a:t>
            </a:r>
          </a:p>
          <a:p>
            <a:r>
              <a:rPr lang="en-GB" baseline="0" dirty="0" smtClean="0"/>
              <a:t>I am inviting you all to partner with </a:t>
            </a:r>
            <a:r>
              <a:rPr lang="en-GB" baseline="0" smtClean="0"/>
              <a:t>OCLC Research to </a:t>
            </a:r>
            <a:r>
              <a:rPr lang="en-GB" baseline="0" dirty="0" smtClean="0"/>
              <a:t>address this challenge, THANK YOU.</a:t>
            </a:r>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would like to introduce the concept of data-driven</a:t>
            </a:r>
            <a:r>
              <a:rPr lang="en-GB" baseline="0" dirty="0" smtClean="0"/>
              <a:t> decision-making</a:t>
            </a:r>
            <a:r>
              <a:rPr lang="en-GB" dirty="0" smtClean="0"/>
              <a:t> with an example: the case of the Utrecht university Library.</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At</a:t>
            </a:r>
            <a:r>
              <a:rPr lang="en-GB" sz="1200" kern="1200" baseline="0" dirty="0" smtClean="0">
                <a:solidFill>
                  <a:schemeClr val="tx1"/>
                </a:solidFill>
                <a:latin typeface="+mn-lt"/>
                <a:ea typeface="+mn-ea"/>
                <a:cs typeface="+mn-cs"/>
              </a:rPr>
              <a:t> LIBER last year, </a:t>
            </a:r>
            <a:r>
              <a:rPr lang="en-GB" sz="1200" kern="1200" dirty="0" smtClean="0">
                <a:solidFill>
                  <a:schemeClr val="tx1"/>
                </a:solidFill>
                <a:latin typeface="+mn-lt"/>
                <a:ea typeface="+mn-ea"/>
                <a:cs typeface="+mn-cs"/>
              </a:rPr>
              <a:t>Simone </a:t>
            </a:r>
            <a:r>
              <a:rPr lang="en-GB" sz="1200" kern="1200" dirty="0" err="1" smtClean="0">
                <a:solidFill>
                  <a:schemeClr val="tx1"/>
                </a:solidFill>
                <a:latin typeface="+mn-lt"/>
                <a:ea typeface="+mn-ea"/>
                <a:cs typeface="+mn-cs"/>
              </a:rPr>
              <a:t>Kortekaas</a:t>
            </a:r>
            <a:r>
              <a:rPr lang="en-GB" sz="1200" kern="1200" dirty="0" smtClean="0">
                <a:solidFill>
                  <a:schemeClr val="tx1"/>
                </a:solidFill>
                <a:latin typeface="+mn-lt"/>
                <a:ea typeface="+mn-ea"/>
                <a:cs typeface="+mn-cs"/>
              </a:rPr>
              <a:t> explained why her library had decided not to buy a local discovery tool for their collections.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They had</a:t>
            </a:r>
            <a:r>
              <a:rPr lang="en-GB" sz="1200" kern="1200" baseline="0" dirty="0" smtClean="0">
                <a:solidFill>
                  <a:schemeClr val="tx1"/>
                </a:solidFill>
                <a:latin typeface="+mn-lt"/>
                <a:ea typeface="+mn-ea"/>
                <a:cs typeface="+mn-cs"/>
              </a:rPr>
              <a:t> collected and analysed </a:t>
            </a:r>
            <a:r>
              <a:rPr lang="en-GB" sz="1200" kern="1200" dirty="0" smtClean="0">
                <a:solidFill>
                  <a:schemeClr val="tx1"/>
                </a:solidFill>
                <a:latin typeface="+mn-lt"/>
                <a:ea typeface="+mn-ea"/>
                <a:cs typeface="+mn-cs"/>
              </a:rPr>
              <a:t>extensive usage data and they found that:</a:t>
            </a:r>
          </a:p>
          <a:p>
            <a:pPr marL="228600" marR="0" indent="-228600" algn="l" defTabSz="457200" rtl="0" eaLnBrk="1" fontAlgn="base" latinLnBrk="0" hangingPunct="1">
              <a:lnSpc>
                <a:spcPct val="100000"/>
              </a:lnSpc>
              <a:spcBef>
                <a:spcPct val="30000"/>
              </a:spcBef>
              <a:spcAft>
                <a:spcPct val="0"/>
              </a:spcAft>
              <a:buClrTx/>
              <a:buSzTx/>
              <a:buFontTx/>
              <a:buAutoNum type="arabicParenR"/>
              <a:tabLst/>
              <a:defRPr/>
            </a:pPr>
            <a:r>
              <a:rPr lang="en-GB" sz="1200" kern="1200" baseline="0" dirty="0" smtClean="0">
                <a:solidFill>
                  <a:schemeClr val="tx1"/>
                </a:solidFill>
                <a:latin typeface="+mn-lt"/>
                <a:ea typeface="+mn-ea"/>
                <a:cs typeface="+mn-cs"/>
              </a:rPr>
              <a:t>discovery via their local OPAC and their local e-journals search system Omega was stagnating since 2007; </a:t>
            </a:r>
          </a:p>
          <a:p>
            <a:pPr marL="228600" marR="0" indent="-228600" algn="l" defTabSz="457200" rtl="0" eaLnBrk="1" fontAlgn="base" latinLnBrk="0" hangingPunct="1">
              <a:lnSpc>
                <a:spcPct val="100000"/>
              </a:lnSpc>
              <a:spcBef>
                <a:spcPct val="30000"/>
              </a:spcBef>
              <a:spcAft>
                <a:spcPct val="0"/>
              </a:spcAft>
              <a:buClrTx/>
              <a:buSzTx/>
              <a:buFontTx/>
              <a:buAutoNum type="arabicParenR"/>
              <a:tabLst/>
              <a:defRPr/>
            </a:pPr>
            <a:r>
              <a:rPr lang="en-GB" sz="1200" kern="1200" baseline="0" dirty="0" smtClean="0">
                <a:solidFill>
                  <a:schemeClr val="tx1"/>
                </a:solidFill>
                <a:latin typeface="+mn-lt"/>
                <a:ea typeface="+mn-ea"/>
                <a:cs typeface="+mn-cs"/>
              </a:rPr>
              <a:t>but t</a:t>
            </a:r>
            <a:r>
              <a:rPr lang="en-US" sz="1200" b="0" i="0" kern="1200" dirty="0" smtClean="0">
                <a:solidFill>
                  <a:schemeClr val="tx1"/>
                </a:solidFill>
                <a:latin typeface="+mn-lt"/>
                <a:ea typeface="+mn-ea"/>
                <a:cs typeface="+mn-cs"/>
              </a:rPr>
              <a:t>hat the usage of their licensed journals was still growing;</a:t>
            </a:r>
          </a:p>
          <a:p>
            <a:pPr marL="228600" marR="0" indent="-228600" algn="l" defTabSz="4572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latin typeface="+mn-lt"/>
                <a:ea typeface="+mn-ea"/>
                <a:cs typeface="+mn-cs"/>
              </a:rPr>
              <a:t>So discovery and delivery via the local systems started to grow apart and were no longer closely related.</a:t>
            </a:r>
          </a:p>
          <a:p>
            <a:pPr marL="228600" marR="0" indent="-228600" algn="l" defTabSz="4572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latin typeface="+mn-lt"/>
                <a:ea typeface="+mn-ea"/>
                <a:cs typeface="+mn-cs"/>
              </a:rPr>
              <a:t>This was a trigger to start looking for the reason why the pattern was changing. The reason was that discovery was increasingly happening elsewhere:</a:t>
            </a:r>
          </a:p>
          <a:p>
            <a:pPr marL="228600" marR="0" indent="-228600" algn="l" defTabSz="457200" rtl="0" eaLnBrk="1" fontAlgn="base" latinLnBrk="0" hangingPunct="1">
              <a:lnSpc>
                <a:spcPct val="100000"/>
              </a:lnSpc>
              <a:spcBef>
                <a:spcPct val="30000"/>
              </a:spcBef>
              <a:spcAft>
                <a:spcPct val="0"/>
              </a:spcAft>
              <a:buClrTx/>
              <a:buSzTx/>
              <a:buFontTx/>
              <a:buAutoNum type="arabicParenR"/>
              <a:tabLst/>
              <a:defRPr/>
            </a:pPr>
            <a:r>
              <a:rPr lang="en-GB" sz="1200" kern="1200" baseline="0" dirty="0" smtClean="0">
                <a:solidFill>
                  <a:schemeClr val="tx1"/>
                </a:solidFill>
                <a:latin typeface="+mn-lt"/>
                <a:ea typeface="+mn-ea"/>
                <a:cs typeface="+mn-cs"/>
              </a:rPr>
              <a:t>The data showed an increase in the discovery of e-journals via Scopus, </a:t>
            </a:r>
            <a:r>
              <a:rPr lang="en-GB" sz="1200" kern="1200" dirty="0" smtClean="0">
                <a:solidFill>
                  <a:schemeClr val="tx1"/>
                </a:solidFill>
                <a:latin typeface="+mn-lt"/>
                <a:ea typeface="+mn-ea"/>
                <a:cs typeface="+mn-cs"/>
              </a:rPr>
              <a:t>Google Scholar, Web of Science and</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PubMed</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pPr marL="228600" marR="0" indent="-22860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library acted upon this,</a:t>
            </a:r>
            <a:r>
              <a:rPr lang="en-GB" sz="1200" kern="1200" baseline="0" dirty="0" smtClean="0">
                <a:solidFill>
                  <a:schemeClr val="tx1"/>
                </a:solidFill>
                <a:latin typeface="+mn-lt"/>
                <a:ea typeface="+mn-ea"/>
                <a:cs typeface="+mn-cs"/>
              </a:rPr>
              <a:t> not by trying to force a return to the normal pattern, but by adapting to the new pattern – and to reposition their local systems as delivery systems only.</a:t>
            </a:r>
            <a:endParaRPr lang="en-GB" dirty="0" smtClean="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this example shows is that data-driven decision making is about patterns, sensors and triggers.</a:t>
            </a:r>
          </a:p>
          <a:p>
            <a:r>
              <a:rPr lang="en-GB" baseline="0" dirty="0" smtClean="0"/>
              <a:t>Sensors and triggers are important if you want to know what is happening under the hood.</a:t>
            </a:r>
          </a:p>
          <a:p>
            <a:r>
              <a:rPr lang="en-GB" baseline="0" dirty="0" smtClean="0"/>
              <a:t>Data-driven decision making is all about wanting to know what is happening under the hood and acting upon it. </a:t>
            </a:r>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Amazon, Microsoft, </a:t>
            </a:r>
            <a:r>
              <a:rPr lang="en-US" sz="1200" b="0" i="0" kern="1200" dirty="0" err="1" smtClean="0">
                <a:solidFill>
                  <a:schemeClr val="tx1"/>
                </a:solidFill>
                <a:latin typeface="+mn-lt"/>
                <a:ea typeface="+mn-ea"/>
                <a:cs typeface="+mn-cs"/>
              </a:rPr>
              <a:t>Facebook</a:t>
            </a:r>
            <a:r>
              <a:rPr lang="en-US" sz="1200" b="0" i="0" kern="1200" dirty="0" smtClean="0">
                <a:solidFill>
                  <a:schemeClr val="tx1"/>
                </a:solidFill>
                <a:latin typeface="+mn-lt"/>
                <a:ea typeface="+mn-ea"/>
                <a:cs typeface="+mn-cs"/>
              </a:rPr>
              <a:t>, Google, and many other companies continuously make data-driven decisions.</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So we can learn from them.</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They have platforms that attract millions of users</a:t>
            </a:r>
            <a:r>
              <a:rPr lang="en-GB" sz="1200" kern="1200" baseline="0" dirty="0" smtClean="0">
                <a:solidFill>
                  <a:schemeClr val="tx1"/>
                </a:solidFill>
                <a:latin typeface="+mn-lt"/>
                <a:ea typeface="+mn-ea"/>
                <a:cs typeface="+mn-cs"/>
              </a:rPr>
              <a:t> and they collect huge amounts of data about the demographics and behaviour of their users.</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And these data are core to their business strategy.</a:t>
            </a:r>
            <a:r>
              <a:rPr lang="en-GB"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They use the data to drive customer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engagement.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do they do this? By continuously collecting data from user transactions with </a:t>
            </a:r>
            <a:r>
              <a:rPr lang="en-US" sz="1200" kern="1200" baseline="0" dirty="0" smtClean="0">
                <a:solidFill>
                  <a:schemeClr val="tx1"/>
                </a:solidFill>
                <a:latin typeface="+mn-lt"/>
                <a:ea typeface="+mn-ea"/>
                <a:cs typeface="+mn-cs"/>
              </a:rPr>
              <a:t>the platform and reacting on it.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It is all about turning the opportunity of</a:t>
            </a:r>
            <a:r>
              <a:rPr lang="en-US" sz="1200" kern="1200" baseline="0" dirty="0" smtClean="0">
                <a:solidFill>
                  <a:schemeClr val="tx1"/>
                </a:solidFill>
                <a:latin typeface="+mn-lt"/>
                <a:ea typeface="+mn-ea"/>
                <a:cs typeface="+mn-cs"/>
              </a:rPr>
              <a:t> a transaction </a:t>
            </a:r>
            <a:r>
              <a:rPr lang="en-US" sz="1200" kern="1200" dirty="0" smtClean="0">
                <a:solidFill>
                  <a:schemeClr val="tx1"/>
                </a:solidFill>
                <a:latin typeface="+mn-lt"/>
                <a:ea typeface="+mn-ea"/>
                <a:cs typeface="+mn-cs"/>
              </a:rPr>
              <a:t>into a service experience and establishing a long-term relationship with each user.</a:t>
            </a:r>
            <a:endParaRPr lang="nl-NL"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 I am not sure if anyone</a:t>
            </a:r>
            <a:r>
              <a:rPr lang="en-GB" baseline="0" dirty="0" smtClean="0"/>
              <a:t> would be </a:t>
            </a:r>
            <a:r>
              <a:rPr lang="en-GB" dirty="0" smtClean="0"/>
              <a:t>happy to engage with the</a:t>
            </a:r>
            <a:r>
              <a:rPr lang="en-GB" baseline="0" dirty="0" smtClean="0"/>
              <a:t> mightiest of all platforms...</a:t>
            </a:r>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nl-NL" sz="1200" kern="1200" dirty="0" err="1" smtClean="0">
                <a:solidFill>
                  <a:schemeClr val="tx1"/>
                </a:solidFill>
                <a:latin typeface="+mn-lt"/>
                <a:ea typeface="+mn-ea"/>
                <a:cs typeface="+mn-cs"/>
              </a:rPr>
              <a:t>But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let’s</a:t>
            </a:r>
            <a:r>
              <a:rPr lang="nl-NL" sz="1200" kern="1200" dirty="0" smtClean="0">
                <a:solidFill>
                  <a:schemeClr val="tx1"/>
                </a:solidFill>
                <a:latin typeface="+mn-lt"/>
                <a:ea typeface="+mn-ea"/>
                <a:cs typeface="+mn-cs"/>
              </a:rPr>
              <a:t> stick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the more </a:t>
            </a:r>
            <a:r>
              <a:rPr lang="nl-NL" sz="1200" kern="1200" dirty="0" err="1" smtClean="0">
                <a:solidFill>
                  <a:schemeClr val="tx1"/>
                </a:solidFill>
                <a:latin typeface="+mn-lt"/>
                <a:ea typeface="+mn-ea"/>
                <a:cs typeface="+mn-cs"/>
              </a:rPr>
              <a:t>familiar</a:t>
            </a:r>
            <a:r>
              <a:rPr lang="nl-NL" sz="1200" kern="1200" dirty="0" smtClean="0">
                <a:solidFill>
                  <a:schemeClr val="tx1"/>
                </a:solidFill>
                <a:latin typeface="+mn-lt"/>
                <a:ea typeface="+mn-ea"/>
                <a:cs typeface="+mn-cs"/>
              </a:rPr>
              <a:t> platforms … and </a:t>
            </a:r>
            <a:r>
              <a:rPr lang="nl-NL" sz="1200" kern="1200" dirty="0" err="1" smtClean="0">
                <a:solidFill>
                  <a:schemeClr val="tx1"/>
                </a:solidFill>
                <a:latin typeface="+mn-lt"/>
                <a:ea typeface="+mn-ea"/>
                <a:cs typeface="+mn-cs"/>
              </a:rPr>
              <a:t>learn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from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them</a:t>
            </a:r>
            <a:r>
              <a:rPr lang="nl-NL" sz="1200" kern="1200" dirty="0" smtClean="0">
                <a:solidFill>
                  <a:schemeClr val="tx1"/>
                </a:solidFill>
                <a:latin typeface="+mn-lt"/>
                <a:ea typeface="+mn-ea"/>
                <a:cs typeface="+mn-cs"/>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nl-NL" sz="1200" kern="1200" dirty="0" err="1" smtClean="0">
                <a:solidFill>
                  <a:schemeClr val="tx1"/>
                </a:solidFill>
                <a:latin typeface="+mn-lt"/>
                <a:ea typeface="+mn-ea"/>
                <a:cs typeface="+mn-cs"/>
              </a:rPr>
              <a:t>Let’s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learn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about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data-driven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customer</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engagement.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It is not as</a:t>
            </a:r>
            <a:r>
              <a:rPr lang="en-US" sz="1200" kern="1200" baseline="0" dirty="0" smtClean="0">
                <a:solidFill>
                  <a:schemeClr val="tx1"/>
                </a:solidFill>
                <a:latin typeface="+mn-lt"/>
                <a:ea typeface="+mn-ea"/>
                <a:cs typeface="+mn-cs"/>
              </a:rPr>
              <a:t> if libraries do not have a long tradition in customer engagement. </a:t>
            </a:r>
            <a:r>
              <a:rPr lang="en-US" sz="1200" kern="1200" dirty="0" smtClean="0">
                <a:solidFill>
                  <a:schemeClr val="tx1"/>
                </a:solidFill>
                <a:latin typeface="+mn-lt"/>
                <a:ea typeface="+mn-ea"/>
                <a:cs typeface="+mn-cs"/>
              </a:rPr>
              <a:t>Libraries,</a:t>
            </a:r>
            <a:r>
              <a:rPr lang="en-US" sz="1200" kern="1200" baseline="0" dirty="0" smtClean="0">
                <a:solidFill>
                  <a:schemeClr val="tx1"/>
                </a:solidFill>
                <a:latin typeface="+mn-lt"/>
                <a:ea typeface="+mn-ea"/>
                <a:cs typeface="+mn-cs"/>
              </a:rPr>
              <a:t> as physical spaces, </a:t>
            </a:r>
            <a:r>
              <a:rPr lang="en-US" sz="1200" kern="1200" dirty="0" smtClean="0">
                <a:solidFill>
                  <a:schemeClr val="tx1"/>
                </a:solidFill>
                <a:latin typeface="+mn-lt"/>
                <a:ea typeface="+mn-ea"/>
                <a:cs typeface="+mn-cs"/>
              </a:rPr>
              <a:t>have been excellent in </a:t>
            </a:r>
            <a:r>
              <a:rPr lang="en-US" sz="1200" b="0" i="0" kern="1200" dirty="0" smtClean="0">
                <a:solidFill>
                  <a:schemeClr val="tx1"/>
                </a:solidFill>
                <a:latin typeface="+mn-lt"/>
                <a:ea typeface="+mn-ea"/>
                <a:cs typeface="+mn-cs"/>
              </a:rPr>
              <a:t>nurturing highly personalized customer relationships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Librarians used to know their visitors by name, what their subject </a:t>
            </a:r>
            <a:r>
              <a:rPr lang="en-US" sz="1200" b="0" i="0" kern="1200" baseline="0" dirty="0" smtClean="0">
                <a:solidFill>
                  <a:schemeClr val="tx1"/>
                </a:solidFill>
                <a:latin typeface="+mn-lt"/>
                <a:ea typeface="+mn-ea"/>
                <a:cs typeface="+mn-cs"/>
              </a:rPr>
              <a:t>expertise was, what they were looking for. They would do their utmost to get them the information they needed.</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But, in the Web space, librarians seem to have lost this ability. They do not know their online users,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libraries don’t do data-driven user engagement – they do not know</a:t>
            </a:r>
            <a:r>
              <a:rPr lang="en-US" sz="1200" kern="1200" baseline="0" dirty="0" smtClean="0">
                <a:solidFill>
                  <a:schemeClr val="tx1"/>
                </a:solidFill>
                <a:latin typeface="+mn-lt"/>
                <a:ea typeface="+mn-ea"/>
                <a:cs typeface="+mn-cs"/>
              </a:rPr>
              <a:t> what is happening under the hood – they do not have sensors and triggers in place to </a:t>
            </a:r>
            <a:r>
              <a:rPr lang="en-US" sz="1200" kern="1200" baseline="0" dirty="0" err="1" smtClean="0">
                <a:solidFill>
                  <a:schemeClr val="tx1"/>
                </a:solidFill>
                <a:latin typeface="+mn-lt"/>
                <a:ea typeface="+mn-ea"/>
                <a:cs typeface="+mn-cs"/>
              </a:rPr>
              <a:t>recognise</a:t>
            </a:r>
            <a:r>
              <a:rPr lang="en-US" sz="1200" kern="1200" baseline="0" dirty="0" smtClean="0">
                <a:solidFill>
                  <a:schemeClr val="tx1"/>
                </a:solidFill>
                <a:latin typeface="+mn-lt"/>
                <a:ea typeface="+mn-ea"/>
                <a:cs typeface="+mn-cs"/>
              </a:rPr>
              <a:t> usage patterns and act upon in</a:t>
            </a:r>
            <a:r>
              <a:rPr lang="en-GB" baseline="0" dirty="0" smtClean="0"/>
              <a:t>sights in agile ways. </a:t>
            </a:r>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way in which the platforms act</a:t>
            </a:r>
            <a:r>
              <a:rPr lang="en-US" sz="1200" b="0" i="0" kern="1200" baseline="0" dirty="0" smtClean="0">
                <a:solidFill>
                  <a:schemeClr val="tx1"/>
                </a:solidFill>
                <a:latin typeface="+mn-lt"/>
                <a:ea typeface="+mn-ea"/>
                <a:cs typeface="+mn-cs"/>
              </a:rPr>
              <a:t> in agile ways</a:t>
            </a:r>
            <a:r>
              <a:rPr lang="en-US" sz="1200" b="0" i="0" kern="1200" dirty="0" smtClean="0">
                <a:solidFill>
                  <a:schemeClr val="tx1"/>
                </a:solidFill>
                <a:latin typeface="+mn-lt"/>
                <a:ea typeface="+mn-ea"/>
                <a:cs typeface="+mn-cs"/>
              </a:rPr>
              <a:t> is with so-called “online controlled experiments”.</a:t>
            </a:r>
          </a:p>
          <a:p>
            <a:r>
              <a:rPr lang="en-GB" dirty="0" smtClean="0"/>
              <a:t>I recommend everyone to look at Ron </a:t>
            </a:r>
            <a:r>
              <a:rPr lang="en-GB" dirty="0" err="1" smtClean="0"/>
              <a:t>Kohavi’s</a:t>
            </a:r>
            <a:r>
              <a:rPr lang="en-GB" dirty="0" smtClean="0"/>
              <a:t> presentation.</a:t>
            </a:r>
            <a:r>
              <a:rPr lang="en-GB" baseline="0" dirty="0" smtClean="0"/>
              <a:t> He works at the Online Services Division of Microsoft and has worked previously for Amazon.</a:t>
            </a:r>
          </a:p>
          <a:p>
            <a:r>
              <a:rPr lang="en-GB" baseline="0" dirty="0" smtClean="0"/>
              <a:t>Controlled experiments are a means to evaluate an idea for improving a service.</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7127CE3-1369-4973-8C58-4E119E72800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descr="oclclogo-rings-transparent.png"/>
          <p:cNvPicPr>
            <a:picLocks noChangeAspect="1"/>
          </p:cNvPicPr>
          <p:nvPr userDrawn="1"/>
        </p:nvPicPr>
        <p:blipFill>
          <a:blip r:embed="rId2"/>
          <a:srcRect b="8763"/>
          <a:stretch>
            <a:fillRect/>
          </a:stretch>
        </p:blipFill>
        <p:spPr bwMode="auto">
          <a:xfrm>
            <a:off x="5326063" y="2852738"/>
            <a:ext cx="3513137" cy="3395662"/>
          </a:xfrm>
          <a:prstGeom prst="rect">
            <a:avLst/>
          </a:prstGeom>
          <a:noFill/>
          <a:ln w="9525">
            <a:noFill/>
            <a:miter lim="800000"/>
            <a:headEnd/>
            <a:tailEnd/>
          </a:ln>
        </p:spPr>
      </p:pic>
      <p:sp>
        <p:nvSpPr>
          <p:cNvPr id="14" name="Title 1"/>
          <p:cNvSpPr>
            <a:spLocks noGrp="1"/>
          </p:cNvSpPr>
          <p:nvPr>
            <p:ph type="ctrTitle"/>
          </p:nvPr>
        </p:nvSpPr>
        <p:spPr>
          <a:xfrm>
            <a:off x="685800" y="1523999"/>
            <a:ext cx="7772400" cy="2732725"/>
          </a:xfrm>
        </p:spPr>
        <p:txBody>
          <a:bodyPr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13"/>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pPr lvl="0"/>
            <a:r>
              <a:rPr lang="en-US" smtClean="0"/>
              <a:t>Click to edit Master text styles</a:t>
            </a:r>
          </a:p>
        </p:txBody>
      </p:sp>
      <p:sp>
        <p:nvSpPr>
          <p:cNvPr id="18" name="Text Placeholder 15"/>
          <p:cNvSpPr>
            <a:spLocks noGrp="1"/>
          </p:cNvSpPr>
          <p:nvPr>
            <p:ph type="body" sz="quarter" idx="15"/>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pPr lvl="0"/>
            <a:r>
              <a:rPr lang="en-US" smtClean="0"/>
              <a:t>Click to edit Master text styles</a:t>
            </a:r>
          </a:p>
          <a:p>
            <a:pPr lvl="1"/>
            <a:r>
              <a:rPr lang="en-US" smtClean="0"/>
              <a:t>Second level</a:t>
            </a:r>
          </a:p>
        </p:txBody>
      </p:sp>
      <p:sp>
        <p:nvSpPr>
          <p:cNvPr id="9" name="Date Placeholder 3"/>
          <p:cNvSpPr>
            <a:spLocks noGrp="1"/>
          </p:cNvSpPr>
          <p:nvPr>
            <p:ph type="dt" sz="half" idx="16"/>
          </p:nvPr>
        </p:nvSpPr>
        <p:spPr/>
        <p:txBody>
          <a:bodyPr/>
          <a:lstStyle>
            <a:lvl1pPr>
              <a:defRPr/>
            </a:lvl1pPr>
          </a:lstStyle>
          <a:p>
            <a:fld id="{DCF22116-89A0-4CA0-A78B-6276FEFD483E}" type="datetimeFigureOut">
              <a:rPr lang="en-US"/>
              <a:pPr/>
              <a:t>7/22/2013</a:t>
            </a:fld>
            <a:endParaRPr lang="en-US"/>
          </a:p>
        </p:txBody>
      </p:sp>
      <p:sp>
        <p:nvSpPr>
          <p:cNvPr id="10" name="Footer Placeholder 4"/>
          <p:cNvSpPr>
            <a:spLocks noGrp="1"/>
          </p:cNvSpPr>
          <p:nvPr>
            <p:ph type="ftr" sz="quarter" idx="17"/>
          </p:nvPr>
        </p:nvSpPr>
        <p:spPr/>
        <p:txBody>
          <a:bodyPr/>
          <a:lstStyle>
            <a:lvl1pPr>
              <a:defRPr/>
            </a:lvl1pPr>
          </a:lstStyle>
          <a:p>
            <a:endParaRPr lang="nl-NL"/>
          </a:p>
        </p:txBody>
      </p:sp>
      <p:sp>
        <p:nvSpPr>
          <p:cNvPr id="11" name="Slide Number Placeholder 5"/>
          <p:cNvSpPr>
            <a:spLocks noGrp="1"/>
          </p:cNvSpPr>
          <p:nvPr>
            <p:ph type="sldNum" sz="quarter" idx="18"/>
          </p:nvPr>
        </p:nvSpPr>
        <p:spPr/>
        <p:txBody>
          <a:bodyPr/>
          <a:lstStyle>
            <a:lvl1pPr>
              <a:defRPr/>
            </a:lvl1pPr>
          </a:lstStyle>
          <a:p>
            <a:fld id="{AAA5695B-803D-46F0-995D-CB24E316875C}"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3"/>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4"/>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fld id="{453D3371-F26D-4AF8-8D14-B7F7664B08D3}" type="datetimeFigureOut">
              <a:rPr lang="en-US"/>
              <a:pPr/>
              <a:t>7/22/2013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D19B58D7-7591-4F29-A67B-74F24C675AB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40E06AC-5269-40D1-8711-85E6A3FFCB17}" type="datetimeFigureOut">
              <a:rPr lang="en-US"/>
              <a:pPr/>
              <a:t>7/22/2013</a:t>
            </a:fld>
            <a:endParaRPr lang="en-US"/>
          </a:p>
        </p:txBody>
      </p:sp>
      <p:sp>
        <p:nvSpPr>
          <p:cNvPr id="3" name="Footer Placeholder 4"/>
          <p:cNvSpPr>
            <a:spLocks noGrp="1"/>
          </p:cNvSpPr>
          <p:nvPr>
            <p:ph type="ftr" sz="quarter" idx="11"/>
          </p:nvPr>
        </p:nvSpPr>
        <p:spPr/>
        <p:txBody>
          <a:bodyPr/>
          <a:lstStyle>
            <a:lvl1pPr>
              <a:defRPr/>
            </a:lvl1pPr>
          </a:lstStyle>
          <a:p>
            <a:endParaRPr lang="nl-NL"/>
          </a:p>
        </p:txBody>
      </p:sp>
      <p:sp>
        <p:nvSpPr>
          <p:cNvPr id="4" name="Slide Number Placeholder 5"/>
          <p:cNvSpPr>
            <a:spLocks noGrp="1"/>
          </p:cNvSpPr>
          <p:nvPr>
            <p:ph type="sldNum" sz="quarter" idx="12"/>
          </p:nvPr>
        </p:nvSpPr>
        <p:spPr/>
        <p:txBody>
          <a:bodyPr/>
          <a:lstStyle>
            <a:lvl1pPr>
              <a:defRPr/>
            </a:lvl1pPr>
          </a:lstStyle>
          <a:p>
            <a:fld id="{13B0D923-1B55-46A0-91D1-75995A0A44FA}"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855663"/>
            <a:chOff x="0" y="0"/>
            <a:chExt cx="9144000" cy="855144"/>
          </a:xfrm>
        </p:grpSpPr>
        <p:sp>
          <p:nvSpPr>
            <p:cNvPr id="5" name="Rounded Rectangle 4"/>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fld id="{51F53682-F9AB-408A-A8BB-BED0250E8A64}" type="datetimeFigureOut">
              <a:rPr lang="en-US"/>
              <a:pPr/>
              <a:t>7/22/2013</a:t>
            </a:fld>
            <a:endParaRPr lang="en-US"/>
          </a:p>
        </p:txBody>
      </p:sp>
      <p:sp>
        <p:nvSpPr>
          <p:cNvPr id="8" name="Footer Placeholder 4"/>
          <p:cNvSpPr>
            <a:spLocks noGrp="1"/>
          </p:cNvSpPr>
          <p:nvPr>
            <p:ph type="ftr" sz="quarter" idx="15"/>
          </p:nvPr>
        </p:nvSpPr>
        <p:spPr/>
        <p:txBody>
          <a:bodyPr/>
          <a:lstStyle>
            <a:lvl1pPr>
              <a:defRPr/>
            </a:lvl1pPr>
          </a:lstStyle>
          <a:p>
            <a:endParaRPr lang="nl-NL"/>
          </a:p>
        </p:txBody>
      </p:sp>
      <p:sp>
        <p:nvSpPr>
          <p:cNvPr id="9" name="Slide Number Placeholder 5"/>
          <p:cNvSpPr>
            <a:spLocks noGrp="1"/>
          </p:cNvSpPr>
          <p:nvPr>
            <p:ph type="sldNum" sz="quarter" idx="16"/>
          </p:nvPr>
        </p:nvSpPr>
        <p:spPr/>
        <p:txBody>
          <a:bodyPr/>
          <a:lstStyle>
            <a:lvl1pPr>
              <a:defRPr/>
            </a:lvl1pPr>
          </a:lstStyle>
          <a:p>
            <a:fld id="{ED867E3B-DB81-4E88-A12C-734B68178001}"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537BB303-7A53-4545-806E-872A50CBFB0D}"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2273E899-9E87-420B-9241-246875A0BA6D}"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3" name="Rectangle 2"/>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fld id="{C4DA94A8-F100-4A82-BA42-2F8F66F11E76}" type="datetimeFigureOut">
              <a:rPr lang="en-US"/>
              <a:pPr/>
              <a:t>7/22/2013</a:t>
            </a:fld>
            <a:endParaRPr lang="en-US"/>
          </a:p>
        </p:txBody>
      </p:sp>
      <p:sp>
        <p:nvSpPr>
          <p:cNvPr id="5" name="Footer Placeholder 4"/>
          <p:cNvSpPr>
            <a:spLocks noGrp="1"/>
          </p:cNvSpPr>
          <p:nvPr>
            <p:ph type="ftr" sz="quarter" idx="15"/>
          </p:nvPr>
        </p:nvSpPr>
        <p:spPr/>
        <p:txBody>
          <a:bodyPr/>
          <a:lstStyle>
            <a:lvl1pPr>
              <a:defRPr/>
            </a:lvl1pPr>
          </a:lstStyle>
          <a:p>
            <a:endParaRPr lang="nl-NL"/>
          </a:p>
        </p:txBody>
      </p:sp>
      <p:sp>
        <p:nvSpPr>
          <p:cNvPr id="6" name="Slide Number Placeholder 5"/>
          <p:cNvSpPr>
            <a:spLocks noGrp="1"/>
          </p:cNvSpPr>
          <p:nvPr>
            <p:ph type="sldNum" sz="quarter" idx="16"/>
          </p:nvPr>
        </p:nvSpPr>
        <p:spPr/>
        <p:txBody>
          <a:bodyPr/>
          <a:lstStyle>
            <a:lvl1pPr>
              <a:defRPr/>
            </a:lvl1pPr>
          </a:lstStyle>
          <a:p>
            <a:fld id="{C2A89110-C4CF-4CBC-908B-C4DED42C0B48}"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fld id="{DF65FA40-D94D-4D0B-B55C-6B7595566AF7}"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536C3D74-3EFA-4F64-BC49-4AE8FA5F3F0F}"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4BCD3F-FCA6-4C81-847B-2DC1F7EDA642}" type="datetimeFigureOut">
              <a:rPr lang="en-US"/>
              <a:pPr/>
              <a:t>7/22/2013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F07A45B-D58B-4B53-934C-1931E78C2DC4}"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1C0CEBD-AD11-4134-B2A6-784367951092}" type="datetimeFigureOut">
              <a:rPr lang="en-US"/>
              <a:pPr/>
              <a:t>7/22/2013</a:t>
            </a:fld>
            <a:endParaRPr lang="en-US"/>
          </a:p>
        </p:txBody>
      </p:sp>
      <p:sp>
        <p:nvSpPr>
          <p:cNvPr id="4" name="Footer Placeholder 4"/>
          <p:cNvSpPr>
            <a:spLocks noGrp="1"/>
          </p:cNvSpPr>
          <p:nvPr>
            <p:ph type="ftr" sz="quarter" idx="11"/>
          </p:nvPr>
        </p:nvSpPr>
        <p:spPr/>
        <p:txBody>
          <a:bodyPr/>
          <a:lstStyle>
            <a:lvl1pPr>
              <a:defRPr/>
            </a:lvl1pPr>
          </a:lstStyle>
          <a:p>
            <a:endParaRPr lang="nl-NL"/>
          </a:p>
        </p:txBody>
      </p:sp>
      <p:sp>
        <p:nvSpPr>
          <p:cNvPr id="5" name="Slide Number Placeholder 5"/>
          <p:cNvSpPr>
            <a:spLocks noGrp="1"/>
          </p:cNvSpPr>
          <p:nvPr>
            <p:ph type="sldNum" sz="quarter" idx="12"/>
          </p:nvPr>
        </p:nvSpPr>
        <p:spPr/>
        <p:txBody>
          <a:bodyPr/>
          <a:lstStyle>
            <a:lvl1pPr>
              <a:defRPr/>
            </a:lvl1pPr>
          </a:lstStyle>
          <a:p>
            <a:fld id="{B2FCE242-A4C7-4707-A04F-FFBC6CED2BBF}"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fld id="{BF083044-B9C6-496C-8A42-BB1198EF0945}" type="datetimeFigureOut">
              <a:rPr lang="en-US"/>
              <a:pPr/>
              <a:t>7/22/2013</a:t>
            </a:fld>
            <a:endParaRPr lang="en-US"/>
          </a:p>
        </p:txBody>
      </p:sp>
      <p:sp>
        <p:nvSpPr>
          <p:cNvPr id="4" name="Footer Placeholder 4"/>
          <p:cNvSpPr>
            <a:spLocks noGrp="1"/>
          </p:cNvSpPr>
          <p:nvPr>
            <p:ph type="ftr" sz="quarter" idx="15"/>
          </p:nvPr>
        </p:nvSpPr>
        <p:spPr/>
        <p:txBody>
          <a:bodyPr/>
          <a:lstStyle>
            <a:lvl1pPr>
              <a:defRPr/>
            </a:lvl1pPr>
          </a:lstStyle>
          <a:p>
            <a:endParaRPr lang="nl-NL"/>
          </a:p>
        </p:txBody>
      </p:sp>
      <p:sp>
        <p:nvSpPr>
          <p:cNvPr id="5" name="Slide Number Placeholder 5"/>
          <p:cNvSpPr>
            <a:spLocks noGrp="1"/>
          </p:cNvSpPr>
          <p:nvPr>
            <p:ph type="sldNum" sz="quarter" idx="16"/>
          </p:nvPr>
        </p:nvSpPr>
        <p:spPr/>
        <p:txBody>
          <a:bodyPr/>
          <a:lstStyle>
            <a:lvl1pPr>
              <a:defRPr/>
            </a:lvl1pPr>
          </a:lstStyle>
          <a:p>
            <a:fld id="{F19CBA03-AB54-45A6-8D61-C10E5D5F77AE}"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5" name="Rectangle 4"/>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4"/>
          <p:cNvGrpSpPr>
            <a:grpSpLocks/>
          </p:cNvGrpSpPr>
          <p:nvPr/>
        </p:nvGrpSpPr>
        <p:grpSpPr bwMode="auto">
          <a:xfrm>
            <a:off x="0" y="0"/>
            <a:ext cx="9144000" cy="855663"/>
            <a:chOff x="0" y="0"/>
            <a:chExt cx="9144000" cy="855144"/>
          </a:xfrm>
        </p:grpSpPr>
        <p:sp>
          <p:nvSpPr>
            <p:cNvPr id="7" name="Rounded Rectangle 6"/>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BC8C73F3-E3D6-474C-8113-0C38BF357410}" type="datetimeFigureOut">
              <a:rPr lang="en-US"/>
              <a:pPr/>
              <a:t>7/22/2013</a:t>
            </a:fld>
            <a:endParaRPr lang="en-US"/>
          </a:p>
        </p:txBody>
      </p:sp>
      <p:sp>
        <p:nvSpPr>
          <p:cNvPr id="10" name="Footer Placeholder 4"/>
          <p:cNvSpPr>
            <a:spLocks noGrp="1"/>
          </p:cNvSpPr>
          <p:nvPr>
            <p:ph type="ftr" sz="quarter" idx="11"/>
          </p:nvPr>
        </p:nvSpPr>
        <p:spPr/>
        <p:txBody>
          <a:bodyPr/>
          <a:lstStyle>
            <a:lvl1pPr>
              <a:defRPr/>
            </a:lvl1pPr>
          </a:lstStyle>
          <a:p>
            <a:endParaRPr lang="nl-NL"/>
          </a:p>
        </p:txBody>
      </p:sp>
      <p:sp>
        <p:nvSpPr>
          <p:cNvPr id="13" name="Slide Number Placeholder 5"/>
          <p:cNvSpPr>
            <a:spLocks noGrp="1"/>
          </p:cNvSpPr>
          <p:nvPr>
            <p:ph type="sldNum" sz="quarter" idx="12"/>
          </p:nvPr>
        </p:nvSpPr>
        <p:spPr/>
        <p:txBody>
          <a:bodyPr/>
          <a:lstStyle>
            <a:lvl1pPr>
              <a:defRPr/>
            </a:lvl1pPr>
          </a:lstStyle>
          <a:p>
            <a:fld id="{89887B51-D261-4B72-8212-DCEF83AB1708}"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D2D0E6-609F-4C02-9EC6-CE4F3314AC6E}" type="datetimeFigureOut">
              <a:rPr lang="en-US"/>
              <a:pPr/>
              <a:t>7/22/2013</a:t>
            </a:fld>
            <a:endParaRPr lang="en-US"/>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3E704305-45E9-4F79-A237-05BF16B0B366}" type="slidenum">
              <a:rPr lang="en-US"/>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fld id="{28B606F7-9203-4615-BADF-F9CCB9EDE47C}"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5E1F94EA-260D-4897-8EE0-F5B9705C94C6}"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fld id="{22FF55EA-BBDE-4FBD-8B70-FD3C65EE651D}"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96E8AB70-AD76-4763-AD34-AFCB9160FC84}"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fld id="{F585366E-59BA-454E-B2F1-9F608135B40A}"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0D48C3AE-BC31-413D-BAC3-ED80656D413F}"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832E1C-BF9F-4254-BD37-E7DFCAB0FDEB}" type="datetimeFigureOut">
              <a:rPr lang="en-US"/>
              <a:pPr/>
              <a:t>7/22/2013</a:t>
            </a:fld>
            <a:endParaRPr lang="en-US"/>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B410E7CC-1528-46AB-99D2-54A1BDC74F56}" type="slidenum">
              <a:rPr lang="en-US"/>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E2365C53-67D6-4721-A349-26C01AD51410}"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A77CC98D-58C7-4106-98EF-79194760A486}" type="slidenum">
              <a:rPr lang="en-US"/>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4"/>
            <p:cNvSpPr/>
            <p:nvPr/>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3A929F38-4697-40CA-B531-8E108C34D95F}" type="datetimeFigureOut">
              <a:rPr lang="en-US"/>
              <a:pPr/>
              <a:t>7/22/2013</a:t>
            </a:fld>
            <a:endParaRPr lang="en-US"/>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06482FC0-A82D-409E-B325-58E077AB22F0}" type="slidenum">
              <a:rPr lang="en-US"/>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6">
                    <a:lumMod val="20000"/>
                    <a:lumOff val="80000"/>
                  </a:schemeClr>
                </a:solidFill>
              </a:defRPr>
            </a:lvl1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D7400851-1994-4458-8D26-C77461CED13B}"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0B88CEEB-5AC0-4923-ABA9-8DBC3E9CC792}" type="slidenum">
              <a:rPr lang="en-US"/>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0"/>
            <a:ext cx="9144000" cy="855663"/>
            <a:chOff x="0" y="0"/>
            <a:chExt cx="9144000" cy="855144"/>
          </a:xfrm>
        </p:grpSpPr>
        <p:sp>
          <p:nvSpPr>
            <p:cNvPr id="5" name="Rounded Rectangle 4"/>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7" name="Date Placeholder 3"/>
          <p:cNvSpPr>
            <a:spLocks noGrp="1"/>
          </p:cNvSpPr>
          <p:nvPr>
            <p:ph type="dt" sz="half" idx="14"/>
          </p:nvPr>
        </p:nvSpPr>
        <p:spPr/>
        <p:txBody>
          <a:bodyPr/>
          <a:lstStyle>
            <a:lvl1pPr>
              <a:defRPr/>
            </a:lvl1pPr>
          </a:lstStyle>
          <a:p>
            <a:fld id="{72F9CD01-2A38-4AA9-9178-8D20BA8DA506}" type="datetimeFigureOut">
              <a:rPr lang="en-US"/>
              <a:pPr/>
              <a:t>7/22/2013</a:t>
            </a:fld>
            <a:endParaRPr lang="en-US"/>
          </a:p>
        </p:txBody>
      </p:sp>
      <p:sp>
        <p:nvSpPr>
          <p:cNvPr id="8" name="Footer Placeholder 4"/>
          <p:cNvSpPr>
            <a:spLocks noGrp="1"/>
          </p:cNvSpPr>
          <p:nvPr>
            <p:ph type="ftr" sz="quarter" idx="15"/>
          </p:nvPr>
        </p:nvSpPr>
        <p:spPr/>
        <p:txBody>
          <a:bodyPr/>
          <a:lstStyle>
            <a:lvl1pPr>
              <a:defRPr/>
            </a:lvl1pPr>
          </a:lstStyle>
          <a:p>
            <a:endParaRPr lang="nl-NL"/>
          </a:p>
        </p:txBody>
      </p:sp>
      <p:sp>
        <p:nvSpPr>
          <p:cNvPr id="9" name="Slide Number Placeholder 5"/>
          <p:cNvSpPr>
            <a:spLocks noGrp="1"/>
          </p:cNvSpPr>
          <p:nvPr>
            <p:ph type="sldNum" sz="quarter" idx="16"/>
          </p:nvPr>
        </p:nvSpPr>
        <p:spPr/>
        <p:txBody>
          <a:bodyPr/>
          <a:lstStyle>
            <a:lvl1pPr>
              <a:defRPr/>
            </a:lvl1pPr>
          </a:lstStyle>
          <a:p>
            <a:fld id="{70DB80F8-F6F3-4ADB-9177-4C62232532CB}" type="slidenum">
              <a:rPr lang="en-US"/>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3"/>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4"/>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fld id="{4604C6AC-8CC0-4AB0-86DB-6793FB724AC2}" type="datetimeFigureOut">
              <a:rPr lang="en-US"/>
              <a:pPr/>
              <a:t>7/22/2013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EF9F3C23-11B0-448E-B788-B5DA95CAE8FB}" type="slidenum">
              <a:rPr lang="en-US"/>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6341A4A-F6DB-4AB1-830B-7963FF1D48A1}" type="datetimeFigureOut">
              <a:rPr lang="en-US"/>
              <a:pPr/>
              <a:t>7/22/2013</a:t>
            </a:fld>
            <a:endParaRPr lang="en-US"/>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2324194A-4B6A-4D40-8144-D77F3A920A2C}"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4"/>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8547A489-310D-488B-AAD0-3E8093C6A8C9}" type="datetimeFigureOut">
              <a:rPr lang="en-US"/>
              <a:pPr/>
              <a:t>7/22/2013</a:t>
            </a:fld>
            <a:endParaRPr lang="en-US"/>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5CA3E22B-A469-4814-85AD-429C2B60B993}" type="slidenum">
              <a:rPr lang="en-US"/>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73468110-DB00-4EB6-99AB-B39B6FA10ED3}"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0CDC01D7-4F8C-458C-BDB6-D5ABCE9F1009}" type="slidenum">
              <a:rPr lang="en-US"/>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4"/>
            <p:cNvSpPr/>
            <p:nvPr/>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5DDD1A57-397C-4149-9F70-FDADE2E20A3D}" type="datetimeFigureOut">
              <a:rPr lang="en-US"/>
              <a:pPr/>
              <a:t>7/22/2013</a:t>
            </a:fld>
            <a:endParaRPr lang="en-US"/>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8E4960A5-2661-483B-BA86-BA6A1E303BA9}" type="slidenum">
              <a:rPr lang="en-US"/>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3">
                    <a:lumMod val="20000"/>
                    <a:lumOff val="80000"/>
                  </a:schemeClr>
                </a:solidFill>
              </a:defRPr>
            </a:lvl1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2F3AAA99-664D-4DD8-91D8-317E751D2EFA}"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C6906237-1D0D-4790-950B-8997F47A279C}" type="slidenum">
              <a:rPr lang="en-US"/>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0"/>
            <a:ext cx="9144000" cy="855663"/>
            <a:chOff x="0" y="0"/>
            <a:chExt cx="9144000" cy="855144"/>
          </a:xfrm>
        </p:grpSpPr>
        <p:sp>
          <p:nvSpPr>
            <p:cNvPr id="5" name="Rounded Rectangle 4"/>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7" name="Date Placeholder 3"/>
          <p:cNvSpPr>
            <a:spLocks noGrp="1"/>
          </p:cNvSpPr>
          <p:nvPr>
            <p:ph type="dt" sz="half" idx="14"/>
          </p:nvPr>
        </p:nvSpPr>
        <p:spPr/>
        <p:txBody>
          <a:bodyPr/>
          <a:lstStyle>
            <a:lvl1pPr>
              <a:defRPr/>
            </a:lvl1pPr>
          </a:lstStyle>
          <a:p>
            <a:fld id="{9A5F43F0-12C5-468E-903B-0BDB0AA19ED5}" type="datetimeFigureOut">
              <a:rPr lang="en-US"/>
              <a:pPr/>
              <a:t>7/22/2013</a:t>
            </a:fld>
            <a:endParaRPr lang="en-US"/>
          </a:p>
        </p:txBody>
      </p:sp>
      <p:sp>
        <p:nvSpPr>
          <p:cNvPr id="8" name="Footer Placeholder 4"/>
          <p:cNvSpPr>
            <a:spLocks noGrp="1"/>
          </p:cNvSpPr>
          <p:nvPr>
            <p:ph type="ftr" sz="quarter" idx="15"/>
          </p:nvPr>
        </p:nvSpPr>
        <p:spPr/>
        <p:txBody>
          <a:bodyPr/>
          <a:lstStyle>
            <a:lvl1pPr>
              <a:defRPr/>
            </a:lvl1pPr>
          </a:lstStyle>
          <a:p>
            <a:endParaRPr lang="nl-NL"/>
          </a:p>
        </p:txBody>
      </p:sp>
      <p:sp>
        <p:nvSpPr>
          <p:cNvPr id="9" name="Slide Number Placeholder 5"/>
          <p:cNvSpPr>
            <a:spLocks noGrp="1"/>
          </p:cNvSpPr>
          <p:nvPr>
            <p:ph type="sldNum" sz="quarter" idx="16"/>
          </p:nvPr>
        </p:nvSpPr>
        <p:spPr/>
        <p:txBody>
          <a:bodyPr/>
          <a:lstStyle>
            <a:lvl1pPr>
              <a:defRPr/>
            </a:lvl1pPr>
          </a:lstStyle>
          <a:p>
            <a:fld id="{08109F3E-D8CC-48B0-ABE4-9E1DD568B1F3}" type="slidenum">
              <a:rPr lang="en-US"/>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3"/>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4"/>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fld id="{0C7D3395-9082-48B0-BE99-793FCC46D152}" type="datetimeFigureOut">
              <a:rPr lang="en-US"/>
              <a:pPr/>
              <a:t>7/22/2013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9E94CEEB-E5E6-478F-82AE-2C8EC47A4C44}" type="slidenum">
              <a:rPr lang="en-US"/>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4" name="Rectangle 3"/>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2ABA2DC-C611-42A3-B2DE-29F96E186B45}" type="datetimeFigureOut">
              <a:rPr lang="en-US"/>
              <a:pPr/>
              <a:t>7/22/2013</a:t>
            </a:fld>
            <a:endParaRPr lang="en-US"/>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8502DB90-473E-420A-998B-2ECC14CB4FB4}" type="slidenum">
              <a:rPr lang="en-US"/>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4"/>
            <p:cNvSpPr/>
            <p:nvPr/>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C414BE47-A7CE-4BD4-BB35-A28E5675F9DC}" type="datetimeFigureOut">
              <a:rPr lang="en-US"/>
              <a:pPr/>
              <a:t>7/22/2013</a:t>
            </a:fld>
            <a:endParaRPr lang="en-US"/>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FE6AAEBD-B2AD-41CE-AFB0-0C8C8036467F}" type="slidenum">
              <a:rPr lang="en-US"/>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4">
                    <a:lumMod val="20000"/>
                    <a:lumOff val="80000"/>
                  </a:schemeClr>
                </a:solidFill>
              </a:defRPr>
            </a:lvl1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71E5C78D-D384-4DCE-9811-A47CA943EB90}"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0F9F73B7-221B-4F10-8B00-35E3B6B2D5A7}"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rgbClr val="CDE5F6"/>
                </a:solidFill>
              </a:defRPr>
            </a:lvl1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BD56AFE5-23C9-4CF8-9732-189B9F58B804}" type="datetimeFigureOut">
              <a:rPr lang="en-US"/>
              <a:pPr/>
              <a:t>7/22/2013</a:t>
            </a:fld>
            <a:endParaRPr lang="en-US"/>
          </a:p>
        </p:txBody>
      </p:sp>
      <p:sp>
        <p:nvSpPr>
          <p:cNvPr id="9" name="Footer Placeholder 4"/>
          <p:cNvSpPr>
            <a:spLocks noGrp="1"/>
          </p:cNvSpPr>
          <p:nvPr>
            <p:ph type="ftr" sz="quarter" idx="15"/>
          </p:nvPr>
        </p:nvSpPr>
        <p:spPr/>
        <p:txBody>
          <a:bodyPr/>
          <a:lstStyle>
            <a:lvl1pPr>
              <a:defRPr/>
            </a:lvl1pPr>
          </a:lstStyle>
          <a:p>
            <a:endParaRPr lang="nl-NL"/>
          </a:p>
        </p:txBody>
      </p:sp>
      <p:sp>
        <p:nvSpPr>
          <p:cNvPr id="10" name="Slide Number Placeholder 5"/>
          <p:cNvSpPr>
            <a:spLocks noGrp="1"/>
          </p:cNvSpPr>
          <p:nvPr>
            <p:ph type="sldNum" sz="quarter" idx="16"/>
          </p:nvPr>
        </p:nvSpPr>
        <p:spPr/>
        <p:txBody>
          <a:bodyPr/>
          <a:lstStyle>
            <a:lvl1pPr>
              <a:defRPr/>
            </a:lvl1pPr>
          </a:lstStyle>
          <a:p>
            <a:fld id="{4C257893-FE59-4A49-A3F7-9086AED71D8E}"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grpSp>
        <p:nvGrpSpPr>
          <p:cNvPr id="6" name="Group 7"/>
          <p:cNvGrpSpPr/>
          <p:nvPr/>
        </p:nvGrpSpPr>
        <p:grpSpPr>
          <a:xfrm>
            <a:off x="0" y="0"/>
            <a:ext cx="9144000" cy="1759220"/>
            <a:chOff x="228600" y="228600"/>
            <a:chExt cx="9144000" cy="1759220"/>
          </a:xfrm>
          <a:solidFill>
            <a:srgbClr val="195A88"/>
          </a:solidFill>
        </p:grpSpPr>
        <p:sp>
          <p:nvSpPr>
            <p:cNvPr id="7" name="Rounded Rectangle 6"/>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Isosceles Triangle 7"/>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a:buNone/>
              <a:defRPr/>
            </a:lvl1pPr>
          </a:lstStyle>
          <a:p>
            <a:pPr lvl="0"/>
            <a:r>
              <a:rPr lang="en-US" noProof="0" smtClean="0"/>
              <a:t>Click icon to add picture</a:t>
            </a:r>
            <a:endParaRPr lang="en-US" noProof="0"/>
          </a:p>
        </p:txBody>
      </p:sp>
      <p:sp>
        <p:nvSpPr>
          <p:cNvPr id="13" name="Text Placeholder 12"/>
          <p:cNvSpPr>
            <a:spLocks noGrp="1"/>
          </p:cNvSpPr>
          <p:nvPr>
            <p:ph type="body" sz="quarter" idx="14"/>
          </p:nvPr>
        </p:nvSpPr>
        <p:spPr>
          <a:xfrm>
            <a:off x="3429000" y="2133600"/>
            <a:ext cx="5181600" cy="838200"/>
          </a:xfrm>
        </p:spPr>
        <p:txBody>
          <a:bodyPr>
            <a:normAutofit/>
          </a:bodyPr>
          <a:lstStyle>
            <a:lvl1pPr>
              <a:buNone/>
              <a:defRPr sz="4000"/>
            </a:lvl1pPr>
          </a:lstStyle>
          <a:p>
            <a:pPr lvl="0"/>
            <a:r>
              <a:rPr lang="en-US" smtClean="0"/>
              <a:t>Click to edit Master text styles</a:t>
            </a:r>
          </a:p>
        </p:txBody>
      </p:sp>
      <p:sp>
        <p:nvSpPr>
          <p:cNvPr id="14" name="Text Placeholder 12"/>
          <p:cNvSpPr>
            <a:spLocks noGrp="1"/>
          </p:cNvSpPr>
          <p:nvPr>
            <p:ph type="body" sz="quarter" idx="15"/>
          </p:nvPr>
        </p:nvSpPr>
        <p:spPr>
          <a:xfrm>
            <a:off x="3429000" y="2971800"/>
            <a:ext cx="5181600" cy="838200"/>
          </a:xfrm>
        </p:spPr>
        <p:txBody>
          <a:bodyPr>
            <a:normAutofit/>
          </a:bodyPr>
          <a:lstStyle>
            <a:lvl1pPr>
              <a:buNone/>
              <a:defRPr sz="2400"/>
            </a:lvl1pPr>
          </a:lstStyle>
          <a:p>
            <a:pPr lvl="0"/>
            <a:r>
              <a:rPr lang="en-US" smtClean="0"/>
              <a:t>Click to edit Master text styles</a:t>
            </a:r>
          </a:p>
        </p:txBody>
      </p:sp>
      <p:sp>
        <p:nvSpPr>
          <p:cNvPr id="9" name="Date Placeholder 3"/>
          <p:cNvSpPr>
            <a:spLocks noGrp="1"/>
          </p:cNvSpPr>
          <p:nvPr>
            <p:ph type="dt" sz="half" idx="16"/>
          </p:nvPr>
        </p:nvSpPr>
        <p:spPr/>
        <p:txBody>
          <a:bodyPr/>
          <a:lstStyle>
            <a:lvl1pPr>
              <a:defRPr/>
            </a:lvl1pPr>
          </a:lstStyle>
          <a:p>
            <a:fld id="{25E5D576-CB42-495C-8199-22393864ED68}" type="datetimeFigureOut">
              <a:rPr lang="en-US"/>
              <a:pPr/>
              <a:t>7/22/2013</a:t>
            </a:fld>
            <a:endParaRPr lang="en-US"/>
          </a:p>
        </p:txBody>
      </p:sp>
      <p:sp>
        <p:nvSpPr>
          <p:cNvPr id="10" name="Footer Placeholder 4"/>
          <p:cNvSpPr>
            <a:spLocks noGrp="1"/>
          </p:cNvSpPr>
          <p:nvPr>
            <p:ph type="ftr" sz="quarter" idx="17"/>
          </p:nvPr>
        </p:nvSpPr>
        <p:spPr/>
        <p:txBody>
          <a:bodyPr/>
          <a:lstStyle>
            <a:lvl1pPr>
              <a:defRPr/>
            </a:lvl1pPr>
          </a:lstStyle>
          <a:p>
            <a:endParaRPr lang="nl-NL"/>
          </a:p>
        </p:txBody>
      </p:sp>
      <p:sp>
        <p:nvSpPr>
          <p:cNvPr id="12" name="Slide Number Placeholder 5"/>
          <p:cNvSpPr>
            <a:spLocks noGrp="1"/>
          </p:cNvSpPr>
          <p:nvPr>
            <p:ph type="sldNum" sz="quarter" idx="18"/>
          </p:nvPr>
        </p:nvSpPr>
        <p:spPr/>
        <p:txBody>
          <a:bodyPr/>
          <a:lstStyle>
            <a:lvl1pPr>
              <a:defRPr/>
            </a:lvl1pPr>
          </a:lstStyle>
          <a:p>
            <a:fld id="{0AA7C379-5A91-4F29-A3FB-5896695119A3}"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5" name="Group 14"/>
          <p:cNvGrpSpPr>
            <a:grpSpLocks/>
          </p:cNvGrpSpPr>
          <p:nvPr/>
        </p:nvGrpSpPr>
        <p:grpSpPr bwMode="auto">
          <a:xfrm>
            <a:off x="0" y="0"/>
            <a:ext cx="9144000" cy="855663"/>
            <a:chOff x="0" y="0"/>
            <a:chExt cx="9144000" cy="855144"/>
          </a:xfrm>
        </p:grpSpPr>
        <p:sp>
          <p:nvSpPr>
            <p:cNvPr id="6" name="Rounded Rectangle 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E904043D-C0E1-4395-AA7C-DF9CEA481154}" type="datetimeFigureOut">
              <a:rPr lang="en-US"/>
              <a:pPr/>
              <a:t>7/22/2013</a:t>
            </a:fld>
            <a:endParaRPr lang="en-US"/>
          </a:p>
        </p:txBody>
      </p:sp>
      <p:sp>
        <p:nvSpPr>
          <p:cNvPr id="9" name="Footer Placeholder 4"/>
          <p:cNvSpPr>
            <a:spLocks noGrp="1"/>
          </p:cNvSpPr>
          <p:nvPr>
            <p:ph type="ftr" sz="quarter" idx="11"/>
          </p:nvPr>
        </p:nvSpPr>
        <p:spPr/>
        <p:txBody>
          <a:bodyPr/>
          <a:lstStyle>
            <a:lvl1pPr>
              <a:defRPr/>
            </a:lvl1pPr>
          </a:lstStyle>
          <a:p>
            <a:endParaRPr lang="nl-NL"/>
          </a:p>
        </p:txBody>
      </p:sp>
      <p:sp>
        <p:nvSpPr>
          <p:cNvPr id="10" name="Slide Number Placeholder 5"/>
          <p:cNvSpPr>
            <a:spLocks noGrp="1"/>
          </p:cNvSpPr>
          <p:nvPr>
            <p:ph type="sldNum" sz="quarter" idx="12"/>
          </p:nvPr>
        </p:nvSpPr>
        <p:spPr/>
        <p:txBody>
          <a:bodyPr/>
          <a:lstStyle>
            <a:lvl1pPr>
              <a:defRPr/>
            </a:lvl1pPr>
          </a:lstStyle>
          <a:p>
            <a:fld id="{DD6411DB-BCB9-4761-B0D1-9752A1EDFCAD}"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10" name="Group 14"/>
          <p:cNvGrpSpPr>
            <a:grpSpLocks/>
          </p:cNvGrpSpPr>
          <p:nvPr userDrawn="1"/>
        </p:nvGrpSpPr>
        <p:grpSpPr bwMode="auto">
          <a:xfrm>
            <a:off x="0" y="0"/>
            <a:ext cx="9144000" cy="855663"/>
            <a:chOff x="0" y="0"/>
            <a:chExt cx="9144000" cy="855144"/>
          </a:xfrm>
        </p:grpSpPr>
        <p:sp>
          <p:nvSpPr>
            <p:cNvPr id="11" name="Rounded Rectangle 10"/>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Isosceles Triangle 11"/>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a:buNone/>
              <a:defRPr/>
            </a:lvl1pPr>
          </a:lstStyle>
          <a:p>
            <a:pPr lvl="0"/>
            <a:r>
              <a:rPr lang="en-US" noProof="0" smtClean="0"/>
              <a:t>Click icon to add picture</a:t>
            </a:r>
            <a:endParaRPr lang="en-US" noProof="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pPr lvl="0"/>
            <a:r>
              <a:rPr lang="en-US" noProof="0" smtClean="0"/>
              <a:t>Click icon to add picture</a:t>
            </a:r>
            <a:endParaRPr lang="en-US" noProof="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pPr lvl="0"/>
            <a:r>
              <a:rPr lang="en-US" noProof="0" smtClean="0"/>
              <a:t>Click icon to add picture</a:t>
            </a:r>
            <a:endParaRPr lang="en-US" noProof="0"/>
          </a:p>
        </p:txBody>
      </p:sp>
      <p:sp>
        <p:nvSpPr>
          <p:cNvPr id="21" name="Text Placeholder 13"/>
          <p:cNvSpPr>
            <a:spLocks noGrp="1"/>
          </p:cNvSpPr>
          <p:nvPr>
            <p:ph type="body" sz="quarter" idx="13"/>
          </p:nvPr>
        </p:nvSpPr>
        <p:spPr>
          <a:xfrm>
            <a:off x="914400" y="4076660"/>
            <a:ext cx="2209800" cy="266740"/>
          </a:xfrm>
        </p:spPr>
        <p:txBody>
          <a:bodyPr lIns="0" tIns="0" rIns="0" bIns="0" rtlCol="0">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lvl="0"/>
            <a:r>
              <a:rPr lang="en-US" smtClean="0"/>
              <a:t>Click to edit Master text styles</a:t>
            </a:r>
          </a:p>
        </p:txBody>
      </p:sp>
      <p:sp>
        <p:nvSpPr>
          <p:cNvPr id="24" name="Text Placeholder 13"/>
          <p:cNvSpPr>
            <a:spLocks noGrp="1"/>
          </p:cNvSpPr>
          <p:nvPr>
            <p:ph type="body" sz="quarter" idx="14"/>
          </p:nvPr>
        </p:nvSpPr>
        <p:spPr>
          <a:xfrm>
            <a:off x="3475028" y="4076660"/>
            <a:ext cx="2209800" cy="266740"/>
          </a:xfrm>
        </p:spPr>
        <p:txBody>
          <a:bodyPr lIns="0" tIns="0" rIns="0" bIns="0" rtlCol="0">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lvl="0"/>
            <a:r>
              <a:rPr lang="en-US" smtClean="0"/>
              <a:t>Click to edit Master text styles</a:t>
            </a:r>
          </a:p>
        </p:txBody>
      </p:sp>
      <p:sp>
        <p:nvSpPr>
          <p:cNvPr id="25" name="Text Placeholder 13"/>
          <p:cNvSpPr>
            <a:spLocks noGrp="1"/>
          </p:cNvSpPr>
          <p:nvPr>
            <p:ph type="body" sz="quarter" idx="15"/>
          </p:nvPr>
        </p:nvSpPr>
        <p:spPr>
          <a:xfrm>
            <a:off x="6026522" y="4076660"/>
            <a:ext cx="2209800" cy="266740"/>
          </a:xfrm>
        </p:spPr>
        <p:txBody>
          <a:bodyPr lIns="0" tIns="0" rIns="0" bIns="0" rtlCol="0">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855663"/>
            <a:chOff x="0" y="0"/>
            <a:chExt cx="9144000" cy="855144"/>
          </a:xfrm>
        </p:grpSpPr>
        <p:sp>
          <p:nvSpPr>
            <p:cNvPr id="5" name="Rounded Rectangle 4"/>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7" name="Date Placeholder 3"/>
          <p:cNvSpPr>
            <a:spLocks noGrp="1"/>
          </p:cNvSpPr>
          <p:nvPr>
            <p:ph type="dt" sz="half" idx="14"/>
          </p:nvPr>
        </p:nvSpPr>
        <p:spPr/>
        <p:txBody>
          <a:bodyPr/>
          <a:lstStyle>
            <a:lvl1pPr>
              <a:defRPr/>
            </a:lvl1pPr>
          </a:lstStyle>
          <a:p>
            <a:fld id="{096F21DB-8851-43C1-BBC6-332E44CB7043}" type="datetimeFigureOut">
              <a:rPr lang="en-US"/>
              <a:pPr/>
              <a:t>7/22/2013</a:t>
            </a:fld>
            <a:endParaRPr lang="en-US"/>
          </a:p>
        </p:txBody>
      </p:sp>
      <p:sp>
        <p:nvSpPr>
          <p:cNvPr id="8" name="Footer Placeholder 4"/>
          <p:cNvSpPr>
            <a:spLocks noGrp="1"/>
          </p:cNvSpPr>
          <p:nvPr>
            <p:ph type="ftr" sz="quarter" idx="15"/>
          </p:nvPr>
        </p:nvSpPr>
        <p:spPr/>
        <p:txBody>
          <a:bodyPr/>
          <a:lstStyle>
            <a:lvl1pPr>
              <a:defRPr/>
            </a:lvl1pPr>
          </a:lstStyle>
          <a:p>
            <a:endParaRPr lang="nl-NL"/>
          </a:p>
        </p:txBody>
      </p:sp>
      <p:sp>
        <p:nvSpPr>
          <p:cNvPr id="9" name="Slide Number Placeholder 5"/>
          <p:cNvSpPr>
            <a:spLocks noGrp="1"/>
          </p:cNvSpPr>
          <p:nvPr>
            <p:ph type="sldNum" sz="quarter" idx="16"/>
          </p:nvPr>
        </p:nvSpPr>
        <p:spPr/>
        <p:txBody>
          <a:bodyPr/>
          <a:lstStyle>
            <a:lvl1pPr>
              <a:defRPr/>
            </a:lvl1pPr>
          </a:lstStyle>
          <a:p>
            <a:fld id="{A03208EC-A489-4800-9DD2-9884CD3A2745}"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OCLC_H_CMYK.eps"/>
          <p:cNvPicPr>
            <a:picLocks noChangeAspect="1"/>
          </p:cNvPicPr>
          <p:nvPr/>
        </p:nvPicPr>
        <p:blipFill>
          <a:blip r:embed="rId39"/>
          <a:srcRect/>
          <a:stretch>
            <a:fillRect/>
          </a:stretch>
        </p:blipFill>
        <p:spPr bwMode="auto">
          <a:xfrm>
            <a:off x="239713" y="6400800"/>
            <a:ext cx="903287" cy="293688"/>
          </a:xfrm>
          <a:prstGeom prst="rect">
            <a:avLst/>
          </a:prstGeom>
          <a:noFill/>
          <a:ln w="9525">
            <a:noFill/>
            <a:miter lim="800000"/>
            <a:headEnd/>
            <a:tailEnd/>
          </a:ln>
        </p:spPr>
      </p:pic>
      <p:sp>
        <p:nvSpPr>
          <p:cNvPr id="1027" name="Title Placeholder 1"/>
          <p:cNvSpPr>
            <a:spLocks noGrp="1"/>
          </p:cNvSpPr>
          <p:nvPr>
            <p:ph type="title"/>
          </p:nvPr>
        </p:nvSpPr>
        <p:spPr bwMode="auto">
          <a:xfrm>
            <a:off x="4572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54800" y="6400800"/>
            <a:ext cx="1268413" cy="2936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Web Pro"/>
                <a:ea typeface="Myriad Web Pro"/>
                <a:cs typeface="Myriad Web Pro"/>
              </a:defRPr>
            </a:lvl1pPr>
          </a:lstStyle>
          <a:p>
            <a:fld id="{655C329E-98C9-41EF-9DEF-F6116679B517}" type="datetimeFigureOut">
              <a:rPr lang="en-US"/>
              <a:pPr/>
              <a:t>7/22/2013</a:t>
            </a:fld>
            <a:endParaRPr lang="en-US"/>
          </a:p>
        </p:txBody>
      </p:sp>
      <p:sp>
        <p:nvSpPr>
          <p:cNvPr id="5" name="Footer Placeholder 4"/>
          <p:cNvSpPr>
            <a:spLocks noGrp="1"/>
          </p:cNvSpPr>
          <p:nvPr>
            <p:ph type="ftr" sz="quarter" idx="3"/>
          </p:nvPr>
        </p:nvSpPr>
        <p:spPr>
          <a:xfrm>
            <a:off x="4038600" y="6400800"/>
            <a:ext cx="2465388" cy="29368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yriad Web Pro"/>
                <a:ea typeface="Myriad Web Pro"/>
                <a:cs typeface="Myriad Web Pro"/>
              </a:defRPr>
            </a:lvl1pPr>
          </a:lstStyle>
          <a:p>
            <a:endParaRPr lang="nl-NL"/>
          </a:p>
        </p:txBody>
      </p:sp>
      <p:sp>
        <p:nvSpPr>
          <p:cNvPr id="6" name="Slide Number Placeholder 5"/>
          <p:cNvSpPr>
            <a:spLocks noGrp="1"/>
          </p:cNvSpPr>
          <p:nvPr>
            <p:ph type="sldNum" sz="quarter" idx="4"/>
          </p:nvPr>
        </p:nvSpPr>
        <p:spPr>
          <a:xfrm>
            <a:off x="8115300" y="6400800"/>
            <a:ext cx="571500" cy="2936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Web Pro"/>
                <a:ea typeface="Myriad Web Pro"/>
                <a:cs typeface="Myriad Web Pro"/>
              </a:defRPr>
            </a:lvl1pPr>
          </a:lstStyle>
          <a:p>
            <a:fld id="{A8D12F4A-2C51-4763-8843-957C739D5990}" type="slidenum">
              <a:rPr lang="en-US"/>
              <a:pPr/>
              <a:t>‹#›</a:t>
            </a:fld>
            <a:endParaRPr lang="en-US"/>
          </a:p>
        </p:txBody>
      </p:sp>
      <p:sp>
        <p:nvSpPr>
          <p:cNvPr id="9" name="TextBox 8"/>
          <p:cNvSpPr txBox="1"/>
          <p:nvPr/>
        </p:nvSpPr>
        <p:spPr>
          <a:xfrm>
            <a:off x="1166813" y="6432550"/>
            <a:ext cx="2570162" cy="276225"/>
          </a:xfrm>
          <a:prstGeom prst="rect">
            <a:avLst/>
          </a:prstGeom>
          <a:noFill/>
        </p:spPr>
        <p:txBody>
          <a:bodyPr anchor="ctr">
            <a:spAutoFit/>
          </a:bodyPr>
          <a:lstStyle/>
          <a:p>
            <a:pPr fontAlgn="auto">
              <a:spcBef>
                <a:spcPts val="0"/>
              </a:spcBef>
              <a:spcAft>
                <a:spcPts val="0"/>
              </a:spcAft>
              <a:defRPr/>
            </a:pPr>
            <a:r>
              <a:rPr lang="en-US" sz="1200" dirty="0">
                <a:solidFill>
                  <a:schemeClr val="tx1">
                    <a:lumMod val="65000"/>
                    <a:lumOff val="35000"/>
                  </a:schemeClr>
                </a:solidFill>
                <a:latin typeface="Tahoma"/>
                <a:cs typeface="Tahoma"/>
              </a:rPr>
              <a:t>The world’s libraries. Connected.</a:t>
            </a: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67" r:id="rId11"/>
    <p:sldLayoutId id="2147483781" r:id="rId12"/>
    <p:sldLayoutId id="2147483782" r:id="rId13"/>
    <p:sldLayoutId id="2147483783" r:id="rId14"/>
    <p:sldLayoutId id="2147483784" r:id="rId15"/>
    <p:sldLayoutId id="2147483768" r:id="rId16"/>
    <p:sldLayoutId id="2147483769" r:id="rId17"/>
    <p:sldLayoutId id="2147483770"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Lst>
  <p:transition>
    <p:fade/>
  </p:transition>
  <p:timing>
    <p:tnLst>
      <p:par>
        <p:cTn id="1" dur="indefinite" restart="never" nodeType="tmRoot"/>
      </p:par>
    </p:tnLst>
  </p:timing>
  <p:txStyles>
    <p:titleStyle>
      <a:lvl1pPr algn="l" defTabSz="457200" rtl="0" fontAlgn="base">
        <a:spcBef>
          <a:spcPct val="0"/>
        </a:spcBef>
        <a:spcAft>
          <a:spcPct val="0"/>
        </a:spcAft>
        <a:defRPr sz="4400" kern="1200">
          <a:solidFill>
            <a:schemeClr val="accent1"/>
          </a:solidFill>
          <a:latin typeface="+mj-lt"/>
          <a:ea typeface="Georgia" pitchFamily="18" charset="0"/>
          <a:cs typeface="Georgia"/>
        </a:defRPr>
      </a:lvl1pPr>
      <a:lvl2pPr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2pPr>
      <a:lvl3pPr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3pPr>
      <a:lvl4pPr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4pPr>
      <a:lvl5pPr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5pPr>
      <a:lvl6pPr marL="457200"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6pPr>
      <a:lvl7pPr marL="914400"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7pPr>
      <a:lvl8pPr marL="1371600"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8pPr>
      <a:lvl9pPr marL="1828800" algn="l" defTabSz="457200" rtl="0" fontAlgn="base">
        <a:spcBef>
          <a:spcPct val="0"/>
        </a:spcBef>
        <a:spcAft>
          <a:spcPct val="0"/>
        </a:spcAft>
        <a:defRPr sz="4400">
          <a:solidFill>
            <a:schemeClr val="accent1"/>
          </a:solidFill>
          <a:latin typeface="Arial" pitchFamily="34" charset="0"/>
          <a:ea typeface="Georgia" pitchFamily="18" charset="0"/>
          <a:cs typeface="Georgia" pitchFamily="18" charset="0"/>
        </a:defRPr>
      </a:lvl9pPr>
    </p:titleStyle>
    <p:bodyStyle>
      <a:lvl1pPr marL="233363" indent="-233363" algn="l" defTabSz="457200" rtl="0" fontAlgn="base">
        <a:lnSpc>
          <a:spcPct val="110000"/>
        </a:lnSpc>
        <a:spcBef>
          <a:spcPts val="900"/>
        </a:spcBef>
        <a:spcAft>
          <a:spcPct val="0"/>
        </a:spcAft>
        <a:buFont typeface="Arial" pitchFamily="34" charset="0"/>
        <a:buChar char="•"/>
        <a:defRPr sz="2400" kern="1200">
          <a:solidFill>
            <a:schemeClr val="tx1"/>
          </a:solidFill>
          <a:latin typeface="Arial"/>
          <a:ea typeface="+mn-ea"/>
          <a:cs typeface="Arial"/>
        </a:defRPr>
      </a:lvl1pPr>
      <a:lvl2pPr marL="690563" indent="-233363" algn="l" defTabSz="457200" rtl="0" fontAlgn="base">
        <a:lnSpc>
          <a:spcPct val="110000"/>
        </a:lnSpc>
        <a:spcBef>
          <a:spcPts val="9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fontAlgn="base">
        <a:lnSpc>
          <a:spcPct val="110000"/>
        </a:lnSpc>
        <a:spcBef>
          <a:spcPts val="900"/>
        </a:spcBef>
        <a:spcAft>
          <a:spcPct val="0"/>
        </a:spcAft>
        <a:buFont typeface="Arial" pitchFamily="34" charset="0"/>
        <a:buChar char="•"/>
        <a:defRPr kern="1200">
          <a:solidFill>
            <a:schemeClr val="tx1"/>
          </a:solidFill>
          <a:latin typeface="Arial"/>
          <a:ea typeface="+mn-ea"/>
          <a:cs typeface="Arial"/>
        </a:defRPr>
      </a:lvl3pPr>
      <a:lvl4pPr marL="1600200" indent="-228600" algn="l" defTabSz="457200" rtl="0" fontAlgn="base">
        <a:lnSpc>
          <a:spcPct val="110000"/>
        </a:lnSpc>
        <a:spcBef>
          <a:spcPts val="900"/>
        </a:spcBef>
        <a:spcAft>
          <a:spcPct val="0"/>
        </a:spcAft>
        <a:buFont typeface="Arial" pitchFamily="34" charset="0"/>
        <a:buChar char="•"/>
        <a:defRPr kern="1200">
          <a:solidFill>
            <a:schemeClr val="tx1"/>
          </a:solidFill>
          <a:latin typeface="Arial"/>
          <a:ea typeface="+mn-ea"/>
          <a:cs typeface="Arial"/>
        </a:defRPr>
      </a:lvl4pPr>
      <a:lvl5pPr marL="2057400" indent="-228600" algn="l" defTabSz="457200" rtl="0" fontAlgn="base">
        <a:lnSpc>
          <a:spcPct val="110000"/>
        </a:lnSpc>
        <a:spcBef>
          <a:spcPts val="900"/>
        </a:spcBef>
        <a:spcAft>
          <a:spcPct val="0"/>
        </a:spcAft>
        <a:buFont typeface="Arial" pitchFamily="34"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xp-platform.com/Pages/2012RecSys.aspx"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exp-platform.com/Pages/2012RecSys.aspx"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oclc.org/research/activities/recommender.html" TargetMode="External"/><Relationship Id="rId7" Type="http://schemas.openxmlformats.org/officeDocument/2006/relationships/hyperlink" Target="http://www.oclc.org/research/activities/sharedcollection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oclc.org/research/activities/megascale.html" TargetMode="External"/><Relationship Id="rId5" Type="http://schemas.openxmlformats.org/officeDocument/2006/relationships/hyperlink" Target="http://www.oclc.org/research/activities/idnetwork.html" TargetMode="External"/><Relationship Id="rId4" Type="http://schemas.openxmlformats.org/officeDocument/2006/relationships/hyperlink" Target="http://www.oclc.org/research/activities/kindredwork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oclc.org/research/activities/viaf.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www.oclc.org/research/activities/frbr.html" TargetMode="External"/><Relationship Id="rId4" Type="http://schemas.openxmlformats.org/officeDocument/2006/relationships/hyperlink" Target="http://www.oclc.org/research/activities/fast.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www.oclc.org/content/dam/research/publications/library/2012/2012-05.pdf"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www.oclc.org/research/activities/europeana.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oclc.org/research/activities/phc.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bit.ly/Sf09I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drivingnews.net/wp-content/uploads/2011/04/car-dashboard-icon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www.guardian.co.uk/commentisfree/cartoon/2013/jun/10/william-hague-statement-gchq-carto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www.exp-platform.com/Pages/2012RecSy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685800" y="1524000"/>
            <a:ext cx="7772400" cy="2732088"/>
          </a:xfrm>
        </p:spPr>
        <p:txBody>
          <a:bodyPr>
            <a:normAutofit/>
          </a:bodyPr>
          <a:lstStyle/>
          <a:p>
            <a:r>
              <a:rPr lang="en-US" sz="4000" b="1" dirty="0" smtClean="0"/>
              <a:t>Collecting and exploiting library data to inform strategy</a:t>
            </a:r>
            <a:r>
              <a:rPr lang="en-US" sz="3600" dirty="0" smtClean="0"/>
              <a:t>: the shift to </a:t>
            </a:r>
            <a:r>
              <a:rPr lang="en-US" sz="3600" i="1" dirty="0" smtClean="0"/>
              <a:t>data-driven </a:t>
            </a:r>
            <a:br>
              <a:rPr lang="en-US" sz="3600" i="1" dirty="0" smtClean="0"/>
            </a:br>
            <a:r>
              <a:rPr lang="en-US" sz="3600" i="1" dirty="0" smtClean="0"/>
              <a:t>approaches.</a:t>
            </a:r>
            <a:endParaRPr lang="en-US" sz="3600" i="1" dirty="0" smtClean="0">
              <a:latin typeface="Arial" pitchFamily="34" charset="0"/>
              <a:cs typeface="Arial" pitchFamily="34" charset="0"/>
            </a:endParaRPr>
          </a:p>
        </p:txBody>
      </p:sp>
      <p:sp>
        <p:nvSpPr>
          <p:cNvPr id="36867" name="Subtitle 2"/>
          <p:cNvSpPr>
            <a:spLocks noGrp="1"/>
          </p:cNvSpPr>
          <p:nvPr>
            <p:ph type="subTitle" idx="1"/>
          </p:nvPr>
        </p:nvSpPr>
        <p:spPr>
          <a:xfrm>
            <a:off x="685800" y="990600"/>
            <a:ext cx="7772400" cy="533400"/>
          </a:xfrm>
        </p:spPr>
        <p:txBody>
          <a:bodyPr>
            <a:noAutofit/>
          </a:bodyPr>
          <a:lstStyle/>
          <a:p>
            <a:r>
              <a:rPr lang="en-US" b="1" dirty="0" smtClean="0"/>
              <a:t>SCONUL annual conference 2013</a:t>
            </a:r>
            <a:endParaRPr lang="en-US" b="1" dirty="0" smtClean="0">
              <a:latin typeface="Arial" pitchFamily="34" charset="0"/>
              <a:cs typeface="Arial" pitchFamily="34" charset="0"/>
            </a:endParaRPr>
          </a:p>
        </p:txBody>
      </p:sp>
      <p:sp>
        <p:nvSpPr>
          <p:cNvPr id="8" name="Text Placeholder 7"/>
          <p:cNvSpPr>
            <a:spLocks noGrp="1"/>
          </p:cNvSpPr>
          <p:nvPr>
            <p:ph type="body" sz="quarter" idx="14"/>
          </p:nvPr>
        </p:nvSpPr>
        <p:spPr>
          <a:xfrm>
            <a:off x="685800" y="246063"/>
            <a:ext cx="8153400" cy="490537"/>
          </a:xfrm>
        </p:spPr>
        <p:txBody>
          <a:bodyPr rtlCol="0">
            <a:normAutofit fontScale="92500" lnSpcReduction="10000"/>
          </a:bodyPr>
          <a:lstStyle/>
          <a:p>
            <a:pPr fontAlgn="auto">
              <a:spcAft>
                <a:spcPts val="0"/>
              </a:spcAft>
              <a:buFont typeface="Arial"/>
              <a:buNone/>
              <a:defRPr/>
            </a:pPr>
            <a:r>
              <a:rPr lang="en-US" dirty="0" smtClean="0"/>
              <a:t>Dublin, June 21, 2013</a:t>
            </a:r>
            <a:br>
              <a:rPr lang="en-US" dirty="0" smtClean="0"/>
            </a:br>
            <a:endParaRPr lang="en-US" dirty="0" smtClean="0"/>
          </a:p>
          <a:p>
            <a:pPr fontAlgn="auto">
              <a:spcAft>
                <a:spcPts val="0"/>
              </a:spcAft>
              <a:buFont typeface="Arial"/>
              <a:buNone/>
              <a:defRPr/>
            </a:pPr>
            <a:endParaRPr lang="en-US" dirty="0"/>
          </a:p>
        </p:txBody>
      </p:sp>
      <p:sp>
        <p:nvSpPr>
          <p:cNvPr id="36869" name="Text Placeholder 5"/>
          <p:cNvSpPr>
            <a:spLocks noGrp="1"/>
          </p:cNvSpPr>
          <p:nvPr>
            <p:ph type="body" sz="quarter" idx="13"/>
          </p:nvPr>
        </p:nvSpPr>
        <p:spPr>
          <a:xfrm>
            <a:off x="685800" y="4256088"/>
            <a:ext cx="3694113" cy="457200"/>
          </a:xfrm>
        </p:spPr>
        <p:txBody>
          <a:bodyPr/>
          <a:lstStyle/>
          <a:p>
            <a:r>
              <a:rPr lang="en-US" dirty="0" smtClean="0">
                <a:latin typeface="Arial" pitchFamily="34" charset="0"/>
                <a:cs typeface="Arial" pitchFamily="34" charset="0"/>
              </a:rPr>
              <a:t>Titia van der Werf</a:t>
            </a:r>
          </a:p>
        </p:txBody>
      </p:sp>
      <p:sp>
        <p:nvSpPr>
          <p:cNvPr id="36870" name="Text Placeholder 17"/>
          <p:cNvSpPr>
            <a:spLocks noGrp="1"/>
          </p:cNvSpPr>
          <p:nvPr>
            <p:ph type="body" sz="quarter" idx="15"/>
          </p:nvPr>
        </p:nvSpPr>
        <p:spPr>
          <a:xfrm>
            <a:off x="685800" y="4713288"/>
            <a:ext cx="3694113" cy="1306512"/>
          </a:xfrm>
        </p:spPr>
        <p:txBody>
          <a:bodyPr/>
          <a:lstStyle/>
          <a:p>
            <a:r>
              <a:rPr lang="en-US" dirty="0" smtClean="0">
                <a:latin typeface="Arial" pitchFamily="34" charset="0"/>
                <a:cs typeface="Arial" pitchFamily="34" charset="0"/>
              </a:rPr>
              <a:t>Senior Program Officer</a:t>
            </a:r>
            <a:br>
              <a:rPr lang="en-US" dirty="0" smtClean="0">
                <a:latin typeface="Arial" pitchFamily="34" charset="0"/>
                <a:cs typeface="Arial" pitchFamily="34" charset="0"/>
              </a:rPr>
            </a:br>
            <a:r>
              <a:rPr lang="en-US" dirty="0" smtClean="0">
                <a:latin typeface="Arial" pitchFamily="34" charset="0"/>
                <a:cs typeface="Arial" pitchFamily="34" charset="0"/>
              </a:rPr>
              <a:t>OCLC</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5750004"/>
            <a:ext cx="7560840" cy="369332"/>
          </a:xfrm>
          <a:prstGeom prst="rect">
            <a:avLst/>
          </a:prstGeom>
          <a:solidFill>
            <a:schemeClr val="bg1">
              <a:lumMod val="75000"/>
            </a:schemeClr>
          </a:solidFill>
        </p:spPr>
        <p:txBody>
          <a:bodyPr wrap="square" rtlCol="0">
            <a:spAutoFit/>
          </a:bodyPr>
          <a:lstStyle/>
          <a:p>
            <a:r>
              <a:rPr lang="nl-NL" dirty="0" err="1" smtClean="0">
                <a:hlinkClick r:id="rId3"/>
              </a:rPr>
              <a:t>Source</a:t>
            </a:r>
            <a:r>
              <a:rPr lang="nl-NL" dirty="0" smtClean="0">
                <a:hlinkClick r:id="rId3"/>
              </a:rPr>
              <a:t>: http://www.exp-platform.com/Pages/2012RecSys.aspx</a:t>
            </a:r>
            <a:endParaRPr lang="en-GB" dirty="0"/>
          </a:p>
        </p:txBody>
      </p:sp>
      <p:pic>
        <p:nvPicPr>
          <p:cNvPr id="2050" name="Picture 2"/>
          <p:cNvPicPr>
            <a:picLocks noChangeAspect="1" noChangeArrowheads="1"/>
          </p:cNvPicPr>
          <p:nvPr/>
        </p:nvPicPr>
        <p:blipFill>
          <a:blip r:embed="rId4"/>
          <a:srcRect/>
          <a:stretch>
            <a:fillRect/>
          </a:stretch>
        </p:blipFill>
        <p:spPr bwMode="auto">
          <a:xfrm>
            <a:off x="0" y="0"/>
            <a:ext cx="9144000" cy="539246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5750004"/>
            <a:ext cx="7560840" cy="369332"/>
          </a:xfrm>
          <a:prstGeom prst="rect">
            <a:avLst/>
          </a:prstGeom>
          <a:solidFill>
            <a:schemeClr val="bg1">
              <a:lumMod val="75000"/>
            </a:schemeClr>
          </a:solidFill>
        </p:spPr>
        <p:txBody>
          <a:bodyPr wrap="square" rtlCol="0">
            <a:spAutoFit/>
          </a:bodyPr>
          <a:lstStyle/>
          <a:p>
            <a:r>
              <a:rPr lang="nl-NL" dirty="0" err="1" smtClean="0">
                <a:hlinkClick r:id="rId3"/>
              </a:rPr>
              <a:t>Source</a:t>
            </a:r>
            <a:r>
              <a:rPr lang="nl-NL" dirty="0" smtClean="0">
                <a:hlinkClick r:id="rId3"/>
              </a:rPr>
              <a:t>: http://www.exp-platform.com/Pages/2012RecSys.aspx</a:t>
            </a:r>
            <a:endParaRPr lang="en-GB" dirty="0"/>
          </a:p>
        </p:txBody>
      </p:sp>
      <p:pic>
        <p:nvPicPr>
          <p:cNvPr id="3074" name="Picture 2"/>
          <p:cNvPicPr>
            <a:picLocks noChangeAspect="1" noChangeArrowheads="1"/>
          </p:cNvPicPr>
          <p:nvPr/>
        </p:nvPicPr>
        <p:blipFill>
          <a:blip r:embed="rId4"/>
          <a:srcRect/>
          <a:stretch>
            <a:fillRect/>
          </a:stretch>
        </p:blipFill>
        <p:spPr bwMode="auto">
          <a:xfrm>
            <a:off x="0" y="1"/>
            <a:ext cx="9144000" cy="51409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a:buNone/>
            </a:pPr>
            <a:endParaRPr lang="en-US" sz="3200" b="1" dirty="0" smtClean="0"/>
          </a:p>
          <a:p>
            <a:pPr>
              <a:buNone/>
            </a:pPr>
            <a:r>
              <a:rPr lang="en-US" sz="3200" b="1" dirty="0" smtClean="0"/>
              <a:t>The information broker </a:t>
            </a:r>
          </a:p>
          <a:p>
            <a:pPr>
              <a:buNone/>
            </a:pPr>
            <a:r>
              <a:rPr lang="en-US" sz="3200" b="1" dirty="0" smtClean="0"/>
              <a:t>	</a:t>
            </a:r>
          </a:p>
          <a:p>
            <a:pPr>
              <a:buNone/>
            </a:pPr>
            <a:r>
              <a:rPr lang="en-US" sz="3200" b="1" dirty="0" smtClean="0"/>
              <a:t>becomes </a:t>
            </a:r>
          </a:p>
          <a:p>
            <a:pPr>
              <a:buNone/>
            </a:pPr>
            <a:endParaRPr lang="en-US" sz="3200" b="1" dirty="0" smtClean="0"/>
          </a:p>
          <a:p>
            <a:pPr>
              <a:buNone/>
            </a:pPr>
            <a:r>
              <a:rPr lang="en-US" sz="3200" b="1" dirty="0" smtClean="0"/>
              <a:t>a broker of the users’ knowledge</a:t>
            </a:r>
            <a:endParaRPr lang="en-US" sz="2000" b="1" dirty="0" smtClean="0"/>
          </a:p>
          <a:p>
            <a:pPr>
              <a:buNone/>
            </a:pPr>
            <a:endParaRPr lang="en-US" sz="3200" b="1" dirty="0" smtClean="0"/>
          </a:p>
        </p:txBody>
      </p:sp>
      <p:sp>
        <p:nvSpPr>
          <p:cNvPr id="37891" name="Title 1"/>
          <p:cNvSpPr>
            <a:spLocks noGrp="1"/>
          </p:cNvSpPr>
          <p:nvPr>
            <p:ph type="title"/>
          </p:nvPr>
        </p:nvSpPr>
        <p:spPr/>
        <p:txBody>
          <a:bodyPr/>
          <a:lstStyle/>
          <a:p>
            <a:r>
              <a:rPr lang="en-US" dirty="0" smtClean="0">
                <a:cs typeface="Georgia" pitchFamily="18" charset="0"/>
              </a:rPr>
              <a:t>Learning from the platforms</a:t>
            </a:r>
          </a:p>
        </p:txBody>
      </p:sp>
      <p:pic>
        <p:nvPicPr>
          <p:cNvPr id="4" name="Picture 2" descr="The Age of the Platform by Phil Simon"/>
          <p:cNvPicPr>
            <a:picLocks noChangeAspect="1" noChangeArrowheads="1"/>
          </p:cNvPicPr>
          <p:nvPr/>
        </p:nvPicPr>
        <p:blipFill>
          <a:blip r:embed="rId3"/>
          <a:srcRect/>
          <a:stretch>
            <a:fillRect/>
          </a:stretch>
        </p:blipFill>
        <p:spPr bwMode="auto">
          <a:xfrm>
            <a:off x="6623720" y="1295400"/>
            <a:ext cx="2520280" cy="3896087"/>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a:buNone/>
            </a:pPr>
            <a:r>
              <a:rPr lang="en-US" sz="2400" dirty="0" smtClean="0"/>
              <a:t>Data-driven approach:</a:t>
            </a:r>
          </a:p>
          <a:p>
            <a:r>
              <a:rPr lang="en-US" sz="2000" dirty="0" smtClean="0"/>
              <a:t>Not only collect data, but also </a:t>
            </a:r>
            <a:r>
              <a:rPr lang="en-US" sz="2000" dirty="0" err="1" smtClean="0"/>
              <a:t>analyse</a:t>
            </a:r>
            <a:r>
              <a:rPr lang="en-US" sz="2000" dirty="0" smtClean="0"/>
              <a:t> and act upon it;</a:t>
            </a:r>
          </a:p>
          <a:p>
            <a:r>
              <a:rPr lang="en-US" sz="2000" dirty="0" smtClean="0"/>
              <a:t>Understand what is happening under the hood:</a:t>
            </a:r>
          </a:p>
          <a:p>
            <a:pPr>
              <a:buNone/>
            </a:pPr>
            <a:r>
              <a:rPr lang="en-US" sz="2000" dirty="0" smtClean="0"/>
              <a:t>	put a system in place of sensors, triggers and </a:t>
            </a:r>
          </a:p>
          <a:p>
            <a:pPr>
              <a:buNone/>
            </a:pPr>
            <a:r>
              <a:rPr lang="en-US" sz="2000" dirty="0" smtClean="0"/>
              <a:t>	controlled experiments;</a:t>
            </a:r>
          </a:p>
          <a:p>
            <a:r>
              <a:rPr lang="en-US" sz="2000" dirty="0" smtClean="0"/>
              <a:t>It is all about mass: deployment and mining at scale</a:t>
            </a:r>
          </a:p>
          <a:p>
            <a:r>
              <a:rPr lang="en-US" sz="2000" dirty="0" smtClean="0"/>
              <a:t>Learn from continuous interactions with users;</a:t>
            </a:r>
          </a:p>
          <a:p>
            <a:r>
              <a:rPr lang="en-US" sz="2000" dirty="0" smtClean="0"/>
              <a:t>Feed user-knowledge back into the system.</a:t>
            </a:r>
          </a:p>
          <a:p>
            <a:pPr>
              <a:buNone/>
            </a:pPr>
            <a:endParaRPr lang="en-US" dirty="0" smtClean="0"/>
          </a:p>
          <a:p>
            <a:pPr>
              <a:buNone/>
            </a:pPr>
            <a:endParaRPr lang="en-US" dirty="0" smtClean="0"/>
          </a:p>
        </p:txBody>
      </p:sp>
      <p:sp>
        <p:nvSpPr>
          <p:cNvPr id="37891" name="Title 1"/>
          <p:cNvSpPr>
            <a:spLocks noGrp="1"/>
          </p:cNvSpPr>
          <p:nvPr>
            <p:ph type="title"/>
          </p:nvPr>
        </p:nvSpPr>
        <p:spPr/>
        <p:txBody>
          <a:bodyPr/>
          <a:lstStyle/>
          <a:p>
            <a:r>
              <a:rPr lang="en-US" dirty="0" smtClean="0">
                <a:cs typeface="Georgia" pitchFamily="18" charset="0"/>
              </a:rPr>
              <a:t>Learning from the platforms</a:t>
            </a:r>
          </a:p>
        </p:txBody>
      </p:sp>
      <p:pic>
        <p:nvPicPr>
          <p:cNvPr id="4" name="Picture 2" descr="The Age of the Platform by Phil Simon"/>
          <p:cNvPicPr>
            <a:picLocks noChangeAspect="1" noChangeArrowheads="1"/>
          </p:cNvPicPr>
          <p:nvPr/>
        </p:nvPicPr>
        <p:blipFill>
          <a:blip r:embed="rId3"/>
          <a:srcRect/>
          <a:stretch>
            <a:fillRect/>
          </a:stretch>
        </p:blipFill>
        <p:spPr bwMode="auto">
          <a:xfrm>
            <a:off x="6623720" y="1295400"/>
            <a:ext cx="2520280" cy="3896087"/>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sz="3600" b="1" dirty="0" smtClean="0"/>
              <a:t>Aggregate level</a:t>
            </a:r>
            <a:endParaRPr lang="en-GB" sz="3600" dirty="0" smtClean="0"/>
          </a:p>
          <a:p>
            <a:r>
              <a:rPr lang="en-GB" dirty="0" smtClean="0"/>
              <a:t>Leveraging user activity data in “discovery ecosystems” =&gt; improving the user experience</a:t>
            </a:r>
          </a:p>
          <a:p>
            <a:r>
              <a:rPr lang="en-GB" dirty="0" smtClean="0"/>
              <a:t>User behaviour data in “delivery eco-systems” =&gt; improving </a:t>
            </a:r>
            <a:r>
              <a:rPr lang="en-GB" dirty="0" err="1" smtClean="0"/>
              <a:t>fulfillment</a:t>
            </a:r>
            <a:endParaRPr lang="en-GB" dirty="0" smtClean="0"/>
          </a:p>
          <a:p>
            <a:r>
              <a:rPr lang="en-GB" dirty="0" smtClean="0"/>
              <a:t>Business intelligence about the “collective collection” =&gt; realising efficiencies </a:t>
            </a:r>
          </a:p>
          <a:p>
            <a:endParaRPr lang="en-GB" dirty="0"/>
          </a:p>
        </p:txBody>
      </p:sp>
      <p:sp>
        <p:nvSpPr>
          <p:cNvPr id="3" name="Title 2"/>
          <p:cNvSpPr>
            <a:spLocks noGrp="1"/>
          </p:cNvSpPr>
          <p:nvPr>
            <p:ph type="title"/>
          </p:nvPr>
        </p:nvSpPr>
        <p:spPr>
          <a:xfrm>
            <a:off x="0" y="381000"/>
            <a:ext cx="8229600" cy="914400"/>
          </a:xfrm>
        </p:spPr>
        <p:txBody>
          <a:bodyPr/>
          <a:lstStyle/>
          <a:p>
            <a:r>
              <a:rPr lang="en-GB" dirty="0" smtClean="0"/>
              <a:t>Aggregating data for more impactful </a:t>
            </a:r>
            <a:br>
              <a:rPr lang="en-GB" dirty="0" smtClean="0"/>
            </a:br>
            <a:r>
              <a:rPr lang="en-GB" dirty="0" smtClean="0"/>
              <a:t>strategy planning</a:t>
            </a:r>
            <a:endParaRPr lang="en-GB"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a:srcRect/>
          <a:stretch>
            <a:fillRect/>
          </a:stretch>
        </p:blipFill>
        <p:spPr bwMode="auto">
          <a:xfrm>
            <a:off x="-1" y="-459432"/>
            <a:ext cx="10792476" cy="6745297"/>
          </a:xfrm>
          <a:prstGeom prst="rect">
            <a:avLst/>
          </a:prstGeom>
          <a:noFill/>
          <a:ln w="9525">
            <a:noFill/>
            <a:miter lim="800000"/>
            <a:headEnd/>
            <a:tailEnd/>
          </a:ln>
        </p:spPr>
      </p:pic>
      <p:sp>
        <p:nvSpPr>
          <p:cNvPr id="39" name="Oval 38"/>
          <p:cNvSpPr/>
          <p:nvPr/>
        </p:nvSpPr>
        <p:spPr>
          <a:xfrm>
            <a:off x="539552" y="4833156"/>
            <a:ext cx="1872208" cy="216024"/>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p:cNvSpPr/>
          <p:nvPr/>
        </p:nvSpPr>
        <p:spPr>
          <a:xfrm>
            <a:off x="3131840" y="4833156"/>
            <a:ext cx="1872208" cy="216024"/>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Oval 40"/>
          <p:cNvSpPr/>
          <p:nvPr/>
        </p:nvSpPr>
        <p:spPr>
          <a:xfrm>
            <a:off x="539552" y="2996953"/>
            <a:ext cx="2088232" cy="284602"/>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5724128" y="5049180"/>
            <a:ext cx="100811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55576" y="5229200"/>
            <a:ext cx="79208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200" dirty="0" smtClean="0"/>
              <a:t>To support: </a:t>
            </a:r>
            <a:endParaRPr lang="nl-NL" sz="3200" dirty="0" smtClean="0"/>
          </a:p>
          <a:p>
            <a:r>
              <a:rPr lang="en-US" sz="3200" dirty="0" smtClean="0"/>
              <a:t> Better end user experiences </a:t>
            </a:r>
            <a:r>
              <a:rPr lang="en-US" dirty="0" smtClean="0"/>
              <a:t>(</a:t>
            </a:r>
            <a:r>
              <a:rPr lang="en-US" dirty="0" smtClean="0">
                <a:hlinkClick r:id="rId3"/>
              </a:rPr>
              <a:t>recommendation</a:t>
            </a:r>
            <a:r>
              <a:rPr lang="en-US" dirty="0" smtClean="0"/>
              <a:t>, </a:t>
            </a:r>
            <a:r>
              <a:rPr lang="en-US" dirty="0" smtClean="0">
                <a:hlinkClick r:id="rId4"/>
              </a:rPr>
              <a:t>kindred works</a:t>
            </a:r>
            <a:r>
              <a:rPr lang="en-US" dirty="0" smtClean="0"/>
              <a:t>, </a:t>
            </a:r>
            <a:r>
              <a:rPr lang="en-US" dirty="0" smtClean="0">
                <a:hlinkClick r:id="rId5"/>
              </a:rPr>
              <a:t>identities network</a:t>
            </a:r>
            <a:r>
              <a:rPr lang="en-US" dirty="0" smtClean="0"/>
              <a:t>, …)</a:t>
            </a:r>
            <a:endParaRPr lang="nl-NL" dirty="0" smtClean="0"/>
          </a:p>
          <a:p>
            <a:pPr lvl="0"/>
            <a:r>
              <a:rPr lang="en-US" sz="3200" dirty="0" smtClean="0"/>
              <a:t>Better intelligence about the collective collection </a:t>
            </a:r>
            <a:r>
              <a:rPr lang="en-US" dirty="0" smtClean="0"/>
              <a:t>(</a:t>
            </a:r>
            <a:r>
              <a:rPr lang="en-US" dirty="0" smtClean="0">
                <a:hlinkClick r:id="rId6"/>
              </a:rPr>
              <a:t>print management at mega-scale</a:t>
            </a:r>
            <a:r>
              <a:rPr lang="en-US" dirty="0" smtClean="0"/>
              <a:t>, </a:t>
            </a:r>
            <a:r>
              <a:rPr lang="en-US" dirty="0" smtClean="0">
                <a:hlinkClick r:id="rId7"/>
              </a:rPr>
              <a:t>cloud library</a:t>
            </a:r>
            <a:r>
              <a:rPr lang="en-US" dirty="0" smtClean="0"/>
              <a:t>, …)</a:t>
            </a:r>
            <a:endParaRPr lang="nl-NL" dirty="0" smtClean="0"/>
          </a:p>
        </p:txBody>
      </p:sp>
      <p:sp>
        <p:nvSpPr>
          <p:cNvPr id="3" name="Title 2"/>
          <p:cNvSpPr>
            <a:spLocks noGrp="1"/>
          </p:cNvSpPr>
          <p:nvPr>
            <p:ph type="title"/>
          </p:nvPr>
        </p:nvSpPr>
        <p:spPr/>
        <p:txBody>
          <a:bodyPr/>
          <a:lstStyle/>
          <a:p>
            <a:r>
              <a:rPr lang="en-GB" dirty="0" smtClean="0"/>
              <a:t>OCLC Research: </a:t>
            </a:r>
            <a:br>
              <a:rPr lang="en-GB" dirty="0" smtClean="0"/>
            </a:br>
            <a:r>
              <a:rPr lang="en-GB" dirty="0" smtClean="0"/>
              <a:t>making the data work harder</a:t>
            </a:r>
            <a:endParaRPr lang="en-GB"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200" dirty="0" smtClean="0"/>
              <a:t>Building blocks: </a:t>
            </a:r>
            <a:endParaRPr lang="nl-NL" sz="3200" dirty="0" smtClean="0"/>
          </a:p>
          <a:p>
            <a:pPr marL="514350" indent="-514350">
              <a:buFont typeface="+mj-lt"/>
              <a:buAutoNum type="arabicPeriod"/>
            </a:pPr>
            <a:r>
              <a:rPr lang="en-GB" sz="3200" dirty="0" smtClean="0"/>
              <a:t>Virtual Authority File - </a:t>
            </a:r>
            <a:r>
              <a:rPr lang="en-GB" sz="3200" dirty="0" smtClean="0">
                <a:hlinkClick r:id="rId3"/>
              </a:rPr>
              <a:t>VIAF</a:t>
            </a:r>
            <a:endParaRPr lang="en-GB" sz="3200" dirty="0" smtClean="0"/>
          </a:p>
          <a:p>
            <a:pPr marL="514350" indent="-514350">
              <a:buFont typeface="+mj-lt"/>
              <a:buAutoNum type="arabicPeriod"/>
            </a:pPr>
            <a:r>
              <a:rPr lang="en-US" sz="3200" dirty="0" smtClean="0"/>
              <a:t>Faceted Application of Subject Terminology -</a:t>
            </a:r>
            <a:r>
              <a:rPr lang="en-GB" sz="3200" dirty="0" smtClean="0">
                <a:hlinkClick r:id="rId4"/>
              </a:rPr>
              <a:t>FAST</a:t>
            </a:r>
            <a:endParaRPr lang="en-GB" sz="3200" dirty="0" smtClean="0"/>
          </a:p>
          <a:p>
            <a:pPr marL="514350" indent="-514350">
              <a:buFont typeface="+mj-lt"/>
              <a:buAutoNum type="arabicPeriod"/>
            </a:pPr>
            <a:r>
              <a:rPr lang="en-GB" sz="3200" dirty="0" err="1" smtClean="0"/>
              <a:t>Workset</a:t>
            </a:r>
            <a:r>
              <a:rPr lang="en-GB" sz="3200" dirty="0" smtClean="0"/>
              <a:t> algorithm (based on </a:t>
            </a:r>
            <a:r>
              <a:rPr lang="en-GB" sz="3200" dirty="0" err="1" smtClean="0"/>
              <a:t>modeling</a:t>
            </a:r>
            <a:r>
              <a:rPr lang="en-GB" sz="3200" dirty="0" smtClean="0"/>
              <a:t> work such as </a:t>
            </a:r>
            <a:r>
              <a:rPr lang="en-GB" sz="3200" dirty="0" smtClean="0">
                <a:hlinkClick r:id="rId5"/>
              </a:rPr>
              <a:t>FRBR</a:t>
            </a:r>
            <a:r>
              <a:rPr lang="en-GB" sz="3200" dirty="0" smtClean="0"/>
              <a:t>)</a:t>
            </a:r>
            <a:endParaRPr lang="en-GB" sz="3200" dirty="0"/>
          </a:p>
        </p:txBody>
      </p:sp>
      <p:sp>
        <p:nvSpPr>
          <p:cNvPr id="3" name="Title 2"/>
          <p:cNvSpPr>
            <a:spLocks noGrp="1"/>
          </p:cNvSpPr>
          <p:nvPr>
            <p:ph type="title"/>
          </p:nvPr>
        </p:nvSpPr>
        <p:spPr/>
        <p:txBody>
          <a:bodyPr/>
          <a:lstStyle/>
          <a:p>
            <a:r>
              <a:rPr lang="en-GB" dirty="0" smtClean="0"/>
              <a:t>OCLC Research: </a:t>
            </a:r>
            <a:br>
              <a:rPr lang="en-GB" dirty="0" smtClean="0"/>
            </a:br>
            <a:r>
              <a:rPr lang="en-GB" dirty="0" smtClean="0"/>
              <a:t>making the data work harder</a:t>
            </a:r>
            <a:endParaRPr lang="en-GB"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NorthAmerican\Blog\MR-publications-upd-b.png"/>
          <p:cNvPicPr/>
          <p:nvPr/>
        </p:nvPicPr>
        <p:blipFill>
          <a:blip r:embed="rId3" cstate="print"/>
          <a:srcRect/>
          <a:stretch>
            <a:fillRect/>
          </a:stretch>
        </p:blipFill>
        <p:spPr bwMode="auto">
          <a:xfrm>
            <a:off x="304800" y="152400"/>
            <a:ext cx="8458200" cy="5943600"/>
          </a:xfrm>
          <a:prstGeom prst="rect">
            <a:avLst/>
          </a:prstGeom>
          <a:noFill/>
          <a:ln w="9525">
            <a:noFill/>
            <a:miter lim="800000"/>
            <a:headEnd/>
            <a:tailEnd/>
          </a:ln>
        </p:spPr>
      </p:pic>
      <p:sp>
        <p:nvSpPr>
          <p:cNvPr id="9" name="TextBox 8"/>
          <p:cNvSpPr txBox="1"/>
          <p:nvPr/>
        </p:nvSpPr>
        <p:spPr>
          <a:xfrm>
            <a:off x="60960" y="4591288"/>
            <a:ext cx="4206240" cy="1123712"/>
          </a:xfrm>
          <a:prstGeom prst="roundRect">
            <a:avLst/>
          </a:prstGeom>
          <a:solidFill>
            <a:schemeClr val="bg1">
              <a:alpha val="70000"/>
            </a:schemeClr>
          </a:solidFill>
          <a:effectLst>
            <a:outerShdw blurRad="50800" dist="38100" dir="2700000" algn="tl" rotWithShape="0">
              <a:prstClr val="black">
                <a:alpha val="40000"/>
              </a:prstClr>
            </a:outerShdw>
          </a:effectLst>
        </p:spPr>
        <p:txBody>
          <a:bodyPr wrap="square" rtlCol="0">
            <a:spAutoFit/>
          </a:bodyPr>
          <a:lstStyle/>
          <a:p>
            <a:r>
              <a:rPr lang="en-US" sz="2000" b="1" dirty="0" smtClean="0">
                <a:latin typeface="Calibri" pitchFamily="34" charset="0"/>
              </a:rPr>
              <a:t>North American print book resource:</a:t>
            </a:r>
            <a:endParaRPr lang="en-US" sz="2000" dirty="0" smtClean="0">
              <a:latin typeface="Calibri" pitchFamily="34" charset="0"/>
            </a:endParaRPr>
          </a:p>
          <a:p>
            <a:r>
              <a:rPr lang="en-US" sz="2000" b="1" dirty="0" smtClean="0">
                <a:latin typeface="Calibri" pitchFamily="34" charset="0"/>
              </a:rPr>
              <a:t>  45.7 million distinct publications</a:t>
            </a:r>
            <a:endParaRPr lang="en-US" sz="2000" dirty="0" smtClean="0">
              <a:latin typeface="Calibri" pitchFamily="34" charset="0"/>
            </a:endParaRPr>
          </a:p>
          <a:p>
            <a:r>
              <a:rPr lang="en-US" sz="2000" b="1" dirty="0" smtClean="0">
                <a:latin typeface="Calibri" pitchFamily="34" charset="0"/>
              </a:rPr>
              <a:t>  889.5 million total library holdings</a:t>
            </a:r>
            <a:endParaRPr lang="en-US" sz="2000" dirty="0" smtClean="0">
              <a:latin typeface="Calibri" pitchFamily="34" charset="0"/>
            </a:endParaRPr>
          </a:p>
        </p:txBody>
      </p:sp>
      <p:sp>
        <p:nvSpPr>
          <p:cNvPr id="6" name="Rectangle 5"/>
          <p:cNvSpPr/>
          <p:nvPr/>
        </p:nvSpPr>
        <p:spPr>
          <a:xfrm>
            <a:off x="0" y="6211669"/>
            <a:ext cx="9144000" cy="646331"/>
          </a:xfrm>
          <a:prstGeom prst="rect">
            <a:avLst/>
          </a:prstGeom>
          <a:solidFill>
            <a:schemeClr val="bg1">
              <a:lumMod val="85000"/>
            </a:schemeClr>
          </a:solidFill>
        </p:spPr>
        <p:txBody>
          <a:bodyPr wrap="square">
            <a:spAutoFit/>
          </a:bodyPr>
          <a:lstStyle/>
          <a:p>
            <a:r>
              <a:rPr lang="nl-NL" dirty="0" smtClean="0">
                <a:hlinkClick r:id="rId4"/>
              </a:rPr>
              <a:t>http://www.oclc.org/content/dam/research/publications/library/2012/2012-05.pdf</a:t>
            </a:r>
            <a:endParaRPr lang="nl-NL" dirty="0" smtClean="0"/>
          </a:p>
          <a:p>
            <a:endParaRPr lang="en-GB"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1630" y="279255"/>
          <a:ext cx="8680739" cy="6299489"/>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University of Melbourne coat of arms.png"/>
          <p:cNvPicPr>
            <a:picLocks noChangeAspect="1" noChangeArrowheads="1"/>
          </p:cNvPicPr>
          <p:nvPr/>
        </p:nvPicPr>
        <p:blipFill>
          <a:blip r:embed="rId4" cstate="print"/>
          <a:srcRect/>
          <a:stretch>
            <a:fillRect/>
          </a:stretch>
        </p:blipFill>
        <p:spPr bwMode="auto">
          <a:xfrm>
            <a:off x="838200" y="2057400"/>
            <a:ext cx="2095500" cy="1800225"/>
          </a:xfrm>
          <a:prstGeom prst="rect">
            <a:avLst/>
          </a:prstGeom>
          <a:noFill/>
        </p:spPr>
      </p:pic>
      <p:sp>
        <p:nvSpPr>
          <p:cNvPr id="4" name="Rectangle 3"/>
          <p:cNvSpPr/>
          <p:nvPr/>
        </p:nvSpPr>
        <p:spPr>
          <a:xfrm>
            <a:off x="0" y="6255578"/>
            <a:ext cx="9144000" cy="646331"/>
          </a:xfrm>
          <a:prstGeom prst="rect">
            <a:avLst/>
          </a:prstGeom>
          <a:solidFill>
            <a:schemeClr val="bg1">
              <a:lumMod val="85000"/>
            </a:schemeClr>
          </a:solidFill>
        </p:spPr>
        <p:txBody>
          <a:bodyPr wrap="square">
            <a:spAutoFit/>
          </a:bodyPr>
          <a:lstStyle/>
          <a:p>
            <a:endParaRPr lang="nl-NL" dirty="0" smtClean="0"/>
          </a:p>
          <a:p>
            <a:r>
              <a:rPr lang="nl-NL" dirty="0" smtClean="0"/>
              <a:t>OCLC Research Library Partnership: </a:t>
            </a:r>
            <a:r>
              <a:rPr lang="nl-NL" dirty="0" err="1" smtClean="0"/>
              <a:t>individual</a:t>
            </a:r>
            <a:r>
              <a:rPr lang="nl-NL" dirty="0" smtClean="0"/>
              <a:t> partner reports.</a:t>
            </a:r>
            <a:endParaRPr lang="en-GB"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ll-stats.gif"/>
          <p:cNvPicPr>
            <a:picLocks noGrp="1" noChangeAspect="1"/>
          </p:cNvPicPr>
          <p:nvPr>
            <p:ph idx="1"/>
          </p:nvPr>
        </p:nvPicPr>
        <p:blipFill>
          <a:blip r:embed="rId3"/>
          <a:stretch>
            <a:fillRect/>
          </a:stretch>
        </p:blipFill>
        <p:spPr>
          <a:xfrm>
            <a:off x="0" y="1764035"/>
            <a:ext cx="7616477" cy="4524375"/>
          </a:xfrm>
        </p:spPr>
      </p:pic>
      <p:sp>
        <p:nvSpPr>
          <p:cNvPr id="3" name="Title 2"/>
          <p:cNvSpPr>
            <a:spLocks noGrp="1"/>
          </p:cNvSpPr>
          <p:nvPr>
            <p:ph type="title"/>
          </p:nvPr>
        </p:nvSpPr>
        <p:spPr>
          <a:xfrm>
            <a:off x="457200" y="381000"/>
            <a:ext cx="8229600" cy="914400"/>
          </a:xfrm>
        </p:spPr>
        <p:txBody>
          <a:bodyPr/>
          <a:lstStyle/>
          <a:p>
            <a:r>
              <a:rPr lang="en-GB" sz="4000" dirty="0" smtClean="0"/>
              <a:t>Measuring performance: libraries</a:t>
            </a:r>
            <a:endParaRPr lang="en-GB" sz="4000" dirty="0"/>
          </a:p>
        </p:txBody>
      </p:sp>
      <p:pic>
        <p:nvPicPr>
          <p:cNvPr id="5" name="Picture 4" descr="journals-stats.gif"/>
          <p:cNvPicPr>
            <a:picLocks noChangeAspect="1"/>
          </p:cNvPicPr>
          <p:nvPr/>
        </p:nvPicPr>
        <p:blipFill>
          <a:blip r:embed="rId4"/>
          <a:stretch>
            <a:fillRect/>
          </a:stretch>
        </p:blipFill>
        <p:spPr>
          <a:xfrm>
            <a:off x="5652120" y="4373886"/>
            <a:ext cx="3491880" cy="1836874"/>
          </a:xfrm>
          <a:prstGeom prst="rect">
            <a:avLst/>
          </a:prstGeom>
        </p:spPr>
      </p:pic>
      <p:pic>
        <p:nvPicPr>
          <p:cNvPr id="6" name="Picture 5" descr="libuse07-11.jpg"/>
          <p:cNvPicPr>
            <a:picLocks noChangeAspect="1"/>
          </p:cNvPicPr>
          <p:nvPr/>
        </p:nvPicPr>
        <p:blipFill>
          <a:blip r:embed="rId5"/>
          <a:stretch>
            <a:fillRect/>
          </a:stretch>
        </p:blipFill>
        <p:spPr>
          <a:xfrm>
            <a:off x="4857750" y="1556792"/>
            <a:ext cx="4286250" cy="2581275"/>
          </a:xfrm>
          <a:prstGeom prst="rect">
            <a:avLst/>
          </a:prstGeom>
        </p:spPr>
      </p:pic>
      <p:pic>
        <p:nvPicPr>
          <p:cNvPr id="7" name="Picture 6" descr="statistics-graph-circulation.gif"/>
          <p:cNvPicPr>
            <a:picLocks noChangeAspect="1"/>
          </p:cNvPicPr>
          <p:nvPr/>
        </p:nvPicPr>
        <p:blipFill>
          <a:blip r:embed="rId6"/>
          <a:stretch>
            <a:fillRect/>
          </a:stretch>
        </p:blipFill>
        <p:spPr>
          <a:xfrm>
            <a:off x="0" y="1764035"/>
            <a:ext cx="3286125" cy="2609850"/>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14400"/>
          </a:xfrm>
        </p:spPr>
        <p:txBody>
          <a:bodyPr>
            <a:noAutofit/>
          </a:bodyPr>
          <a:lstStyle/>
          <a:p>
            <a:r>
              <a:rPr lang="en-US" sz="2800" dirty="0" smtClean="0"/>
              <a:t>Topics for which </a:t>
            </a:r>
            <a:r>
              <a:rPr lang="en-US" sz="2800" b="1" dirty="0" smtClean="0"/>
              <a:t>UCD</a:t>
            </a:r>
            <a:r>
              <a:rPr lang="en-US" sz="2800" dirty="0" smtClean="0"/>
              <a:t> ranks </a:t>
            </a:r>
            <a:r>
              <a:rPr lang="en-US" sz="2800" b="1" dirty="0" smtClean="0"/>
              <a:t>first</a:t>
            </a:r>
            <a:r>
              <a:rPr lang="en-US" sz="2800" dirty="0" smtClean="0"/>
              <a:t> in </a:t>
            </a:r>
            <a:r>
              <a:rPr lang="en-US" sz="2800" dirty="0" err="1" smtClean="0"/>
              <a:t>WorldCat</a:t>
            </a:r>
            <a:r>
              <a:rPr lang="en-US" sz="2800" dirty="0" smtClean="0"/>
              <a:t/>
            </a:r>
            <a:br>
              <a:rPr lang="en-US" sz="2800" dirty="0" smtClean="0"/>
            </a:br>
            <a:r>
              <a:rPr lang="en-US" sz="2800" dirty="0" smtClean="0"/>
              <a:t>in number of </a:t>
            </a:r>
            <a:r>
              <a:rPr lang="en-US" sz="2800" b="1" dirty="0" smtClean="0"/>
              <a:t>title-holdings</a:t>
            </a:r>
            <a:endParaRPr lang="en-US" sz="2800" b="1" dirty="0"/>
          </a:p>
        </p:txBody>
      </p:sp>
      <p:pic>
        <p:nvPicPr>
          <p:cNvPr id="3076" name="Picture 4" descr="C:\DOCUME~1\malpasc\LOCALS~1\Temp\SNAGHTML13a1015.PNG"/>
          <p:cNvPicPr>
            <a:picLocks noChangeAspect="1" noChangeArrowheads="1"/>
          </p:cNvPicPr>
          <p:nvPr/>
        </p:nvPicPr>
        <p:blipFill>
          <a:blip r:embed="rId3" cstate="print"/>
          <a:srcRect/>
          <a:stretch>
            <a:fillRect/>
          </a:stretch>
        </p:blipFill>
        <p:spPr bwMode="auto">
          <a:xfrm>
            <a:off x="232157" y="1447800"/>
            <a:ext cx="3705225" cy="5381626"/>
          </a:xfrm>
          <a:prstGeom prst="rect">
            <a:avLst/>
          </a:prstGeom>
          <a:noFill/>
        </p:spPr>
      </p:pic>
      <p:cxnSp>
        <p:nvCxnSpPr>
          <p:cNvPr id="6" name="Straight Arrow Connector 5"/>
          <p:cNvCxnSpPr/>
          <p:nvPr/>
        </p:nvCxnSpPr>
        <p:spPr>
          <a:xfrm rot="10800000">
            <a:off x="3657600" y="2057400"/>
            <a:ext cx="9906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rot="10800000">
            <a:off x="3124200" y="2438400"/>
            <a:ext cx="1524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3124200" y="2438400"/>
            <a:ext cx="1524000"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0800000" flipV="1">
            <a:off x="3048000" y="2438400"/>
            <a:ext cx="1600200" cy="990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3" name="Group 18"/>
          <p:cNvGrpSpPr/>
          <p:nvPr/>
        </p:nvGrpSpPr>
        <p:grpSpPr>
          <a:xfrm>
            <a:off x="4648200" y="1447800"/>
            <a:ext cx="4267200" cy="2743200"/>
            <a:chOff x="4724400" y="1676400"/>
            <a:chExt cx="4267200" cy="2743200"/>
          </a:xfrm>
        </p:grpSpPr>
        <p:pic>
          <p:nvPicPr>
            <p:cNvPr id="1026" name="Picture 2"/>
            <p:cNvPicPr>
              <a:picLocks noChangeAspect="1" noChangeArrowheads="1"/>
            </p:cNvPicPr>
            <p:nvPr/>
          </p:nvPicPr>
          <p:blipFill>
            <a:blip r:embed="rId4" cstate="print"/>
            <a:srcRect/>
            <a:stretch>
              <a:fillRect/>
            </a:stretch>
          </p:blipFill>
          <p:spPr bwMode="auto">
            <a:xfrm>
              <a:off x="4724400" y="1676400"/>
              <a:ext cx="4259592" cy="2176462"/>
            </a:xfrm>
            <a:prstGeom prst="rect">
              <a:avLst/>
            </a:prstGeom>
            <a:ln>
              <a:no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4" cstate="print"/>
            <a:srcRect l="26834" t="31510"/>
            <a:stretch>
              <a:fillRect/>
            </a:stretch>
          </p:blipFill>
          <p:spPr bwMode="auto">
            <a:xfrm>
              <a:off x="4724400" y="2378604"/>
              <a:ext cx="4267200" cy="2040996"/>
            </a:xfrm>
            <a:prstGeom prst="rect">
              <a:avLst/>
            </a:prstGeom>
            <a:ln>
              <a:noFill/>
            </a:ln>
            <a:effectLst>
              <a:outerShdw blurRad="292100" dist="139700" dir="2700000" algn="tl" rotWithShape="0">
                <a:srgbClr val="333333">
                  <a:alpha val="65000"/>
                </a:srgbClr>
              </a:outerShdw>
            </a:effectLst>
          </p:spPr>
        </p:pic>
      </p:grpSp>
      <p:grpSp>
        <p:nvGrpSpPr>
          <p:cNvPr id="4" name="Group 21"/>
          <p:cNvGrpSpPr/>
          <p:nvPr/>
        </p:nvGrpSpPr>
        <p:grpSpPr>
          <a:xfrm>
            <a:off x="4648200" y="4267201"/>
            <a:ext cx="4343400" cy="2438400"/>
            <a:chOff x="357188" y="1166813"/>
            <a:chExt cx="8482012" cy="4678328"/>
          </a:xfrm>
        </p:grpSpPr>
        <p:pic>
          <p:nvPicPr>
            <p:cNvPr id="1027" name="Picture 3"/>
            <p:cNvPicPr>
              <a:picLocks noChangeAspect="1" noChangeArrowheads="1"/>
            </p:cNvPicPr>
            <p:nvPr/>
          </p:nvPicPr>
          <p:blipFill>
            <a:blip r:embed="rId5" cstate="print"/>
            <a:srcRect/>
            <a:stretch>
              <a:fillRect/>
            </a:stretch>
          </p:blipFill>
          <p:spPr bwMode="auto">
            <a:xfrm>
              <a:off x="357188" y="1166813"/>
              <a:ext cx="8428037" cy="4524375"/>
            </a:xfrm>
            <a:prstGeom prst="rect">
              <a:avLst/>
            </a:prstGeom>
            <a:noFill/>
            <a:ln w="9525">
              <a:noFill/>
              <a:miter lim="800000"/>
              <a:headEnd/>
              <a:tailEnd/>
            </a:ln>
          </p:spPr>
        </p:pic>
        <p:pic>
          <p:nvPicPr>
            <p:cNvPr id="21" name="Picture 3"/>
            <p:cNvPicPr>
              <a:picLocks noChangeAspect="1" noChangeArrowheads="1"/>
            </p:cNvPicPr>
            <p:nvPr/>
          </p:nvPicPr>
          <p:blipFill>
            <a:blip r:embed="rId5" cstate="print"/>
            <a:srcRect l="20173" t="38211"/>
            <a:stretch>
              <a:fillRect/>
            </a:stretch>
          </p:blipFill>
          <p:spPr bwMode="auto">
            <a:xfrm>
              <a:off x="381000" y="2330537"/>
              <a:ext cx="8458200" cy="3514604"/>
            </a:xfrm>
            <a:prstGeom prst="rect">
              <a:avLst/>
            </a:prstGeom>
            <a:noFill/>
            <a:ln w="9525">
              <a:noFill/>
              <a:miter lim="800000"/>
              <a:headEnd/>
              <a:tailEnd/>
            </a:ln>
          </p:spPr>
        </p:pic>
      </p:grpSp>
      <p:cxnSp>
        <p:nvCxnSpPr>
          <p:cNvPr id="23" name="Straight Arrow Connector 22"/>
          <p:cNvCxnSpPr/>
          <p:nvPr/>
        </p:nvCxnSpPr>
        <p:spPr>
          <a:xfrm rot="10800000">
            <a:off x="3276600" y="5713411"/>
            <a:ext cx="1447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3784982" y="6440693"/>
            <a:ext cx="5206618" cy="369332"/>
          </a:xfrm>
          <a:prstGeom prst="rect">
            <a:avLst/>
          </a:prstGeom>
          <a:solidFill>
            <a:schemeClr val="bg1"/>
          </a:solidFill>
        </p:spPr>
        <p:txBody>
          <a:bodyPr wrap="none" rtlCol="0">
            <a:spAutoFit/>
          </a:bodyPr>
          <a:lstStyle/>
          <a:p>
            <a:r>
              <a:rPr lang="en-US" dirty="0" smtClean="0">
                <a:solidFill>
                  <a:srgbClr val="C00000"/>
                </a:solidFill>
              </a:rPr>
              <a:t>Centers of institutional attention &amp; library investment</a:t>
            </a:r>
            <a:endParaRPr lang="en-US"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GB" dirty="0" smtClean="0"/>
              <a:t>We are also mining other large datasets for data-driven approaches:</a:t>
            </a:r>
          </a:p>
          <a:p>
            <a:r>
              <a:rPr lang="en-GB" dirty="0" smtClean="0">
                <a:hlinkClick r:id="rId3"/>
              </a:rPr>
              <a:t>Pilot with the Europeana dataset </a:t>
            </a:r>
            <a:r>
              <a:rPr lang="en-GB" dirty="0" smtClean="0"/>
              <a:t>=&gt; to improve the user experience</a:t>
            </a:r>
          </a:p>
          <a:p>
            <a:r>
              <a:rPr lang="en-GB" dirty="0" smtClean="0">
                <a:hlinkClick r:id="rId4"/>
              </a:rPr>
              <a:t>Pilot with the preservation metadata set of the </a:t>
            </a:r>
            <a:r>
              <a:rPr lang="en-GB" dirty="0" err="1" smtClean="0">
                <a:hlinkClick r:id="rId4"/>
              </a:rPr>
              <a:t>Bibliothèque</a:t>
            </a:r>
            <a:r>
              <a:rPr lang="en-GB" dirty="0" smtClean="0">
                <a:hlinkClick r:id="rId4"/>
              </a:rPr>
              <a:t> </a:t>
            </a:r>
            <a:r>
              <a:rPr lang="en-GB" dirty="0" err="1" smtClean="0">
                <a:hlinkClick r:id="rId4"/>
              </a:rPr>
              <a:t>nationale</a:t>
            </a:r>
            <a:r>
              <a:rPr lang="en-GB" dirty="0" smtClean="0">
                <a:hlinkClick r:id="rId4"/>
              </a:rPr>
              <a:t> de France </a:t>
            </a:r>
            <a:r>
              <a:rPr lang="en-GB" dirty="0" smtClean="0"/>
              <a:t>=&gt; to build sensors and triggers for enable the library to act upon digital preservation threats</a:t>
            </a:r>
            <a:endParaRPr lang="en-GB" dirty="0"/>
          </a:p>
        </p:txBody>
      </p:sp>
      <p:sp>
        <p:nvSpPr>
          <p:cNvPr id="3" name="Title 2"/>
          <p:cNvSpPr>
            <a:spLocks noGrp="1"/>
          </p:cNvSpPr>
          <p:nvPr>
            <p:ph type="title"/>
          </p:nvPr>
        </p:nvSpPr>
        <p:spPr/>
        <p:txBody>
          <a:bodyPr/>
          <a:lstStyle/>
          <a:p>
            <a:r>
              <a:rPr lang="en-GB" dirty="0" smtClean="0"/>
              <a:t>Mining other datasets</a:t>
            </a:r>
            <a:endParaRPr lang="en-GB"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057400"/>
            <a:ext cx="9144000" cy="3352800"/>
          </a:xfrm>
        </p:spPr>
        <p:txBody>
          <a:bodyPr>
            <a:normAutofit/>
          </a:bodyPr>
          <a:lstStyle/>
          <a:p>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6000" dirty="0" smtClean="0">
                <a:latin typeface="Arial" pitchFamily="34" charset="0"/>
                <a:cs typeface="Arial" pitchFamily="34" charset="0"/>
              </a:rPr>
              <a:t>Asking the right questions</a:t>
            </a:r>
            <a:endParaRPr lang="en-US" sz="6000" dirty="0" smtClean="0">
              <a:cs typeface="Georgia" pitchFamily="18" charset="0"/>
            </a:endParaRPr>
          </a:p>
        </p:txBody>
      </p:sp>
      <p:sp>
        <p:nvSpPr>
          <p:cNvPr id="51203" name="Content Placeholder 2"/>
          <p:cNvSpPr>
            <a:spLocks noGrp="1"/>
          </p:cNvSpPr>
          <p:nvPr>
            <p:ph type="body" idx="1"/>
          </p:nvPr>
        </p:nvSpPr>
        <p:spPr/>
        <p:txBody>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260648" y="0"/>
            <a:ext cx="11268744" cy="633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914400"/>
          </a:xfrm>
        </p:spPr>
        <p:txBody>
          <a:bodyPr>
            <a:normAutofit/>
          </a:bodyPr>
          <a:lstStyle/>
          <a:p>
            <a:r>
              <a:rPr lang="en-GB" sz="3600" dirty="0" smtClean="0"/>
              <a:t>An exemplar of data-driven decision making</a:t>
            </a:r>
            <a:endParaRPr lang="en-GB" sz="3600" dirty="0"/>
          </a:p>
        </p:txBody>
      </p:sp>
      <p:sp>
        <p:nvSpPr>
          <p:cNvPr id="3" name="Content Placeholder 2"/>
          <p:cNvSpPr>
            <a:spLocks noGrp="1"/>
          </p:cNvSpPr>
          <p:nvPr>
            <p:ph idx="1"/>
          </p:nvPr>
        </p:nvSpPr>
        <p:spPr/>
        <p:txBody>
          <a:bodyPr/>
          <a:lstStyle/>
          <a:p>
            <a:endParaRPr lang="en-US" b="1" dirty="0" smtClean="0"/>
          </a:p>
          <a:p>
            <a:pPr>
              <a:buNone/>
            </a:pPr>
            <a:r>
              <a:rPr lang="en-US" b="1" dirty="0" smtClean="0"/>
              <a:t>	</a:t>
            </a:r>
            <a:r>
              <a:rPr lang="en-US" b="1" dirty="0" smtClean="0">
                <a:hlinkClick r:id="rId3"/>
              </a:rPr>
              <a:t>Thinking the unthinkable</a:t>
            </a:r>
            <a:r>
              <a:rPr lang="en-US" b="1" dirty="0" smtClean="0"/>
              <a:t>: a library without a catalogue -- Reconsidering the future of discovery tools for Utrecht University library</a:t>
            </a:r>
          </a:p>
          <a:p>
            <a:pPr>
              <a:buNone/>
            </a:pPr>
            <a:r>
              <a:rPr lang="en-US" b="1" dirty="0" smtClean="0"/>
              <a:t>	</a:t>
            </a:r>
          </a:p>
          <a:p>
            <a:pPr>
              <a:buNone/>
            </a:pPr>
            <a:r>
              <a:rPr lang="en-US" b="1" dirty="0" smtClean="0"/>
              <a:t>	</a:t>
            </a:r>
            <a:r>
              <a:rPr lang="en-US" dirty="0" smtClean="0"/>
              <a:t>Simone </a:t>
            </a:r>
            <a:r>
              <a:rPr lang="en-US" dirty="0" err="1" smtClean="0"/>
              <a:t>Kortekaas</a:t>
            </a:r>
            <a:r>
              <a:rPr lang="en-US" dirty="0" smtClean="0"/>
              <a:t> at the </a:t>
            </a:r>
          </a:p>
          <a:p>
            <a:pPr>
              <a:buNone/>
            </a:pPr>
            <a:r>
              <a:rPr lang="en-US" b="1" dirty="0" smtClean="0"/>
              <a:t>	</a:t>
            </a:r>
            <a:r>
              <a:rPr lang="en-GB" dirty="0" smtClean="0"/>
              <a:t>LIBER Conference 2012</a:t>
            </a:r>
            <a:endParaRPr lang="en-GB" dirty="0"/>
          </a:p>
        </p:txBody>
      </p:sp>
      <p:pic>
        <p:nvPicPr>
          <p:cNvPr id="4" name="Picture 3" descr="simone_kortekaas.jpg"/>
          <p:cNvPicPr>
            <a:picLocks noChangeAspect="1"/>
          </p:cNvPicPr>
          <p:nvPr/>
        </p:nvPicPr>
        <p:blipFill>
          <a:blip r:embed="rId4" cstate="print"/>
          <a:stretch>
            <a:fillRect/>
          </a:stretch>
        </p:blipFill>
        <p:spPr>
          <a:xfrm>
            <a:off x="6123549" y="4305300"/>
            <a:ext cx="1905000" cy="19050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738536" cy="332656"/>
          </a:xfrm>
        </p:spPr>
        <p:txBody>
          <a:bodyPr/>
          <a:lstStyle/>
          <a:p>
            <a:r>
              <a:rPr lang="en-GB" sz="1600" dirty="0" smtClean="0"/>
              <a:t>Source: http://bit.ly/Sf09Ix</a:t>
            </a:r>
            <a:endParaRPr lang="en-GB" sz="1600" dirty="0"/>
          </a:p>
        </p:txBody>
      </p:sp>
      <p:pic>
        <p:nvPicPr>
          <p:cNvPr id="4" name="Picture 3" descr="Trends in searching UU.jpg"/>
          <p:cNvPicPr>
            <a:picLocks noChangeAspect="1"/>
          </p:cNvPicPr>
          <p:nvPr/>
        </p:nvPicPr>
        <p:blipFill>
          <a:blip r:embed="rId3"/>
          <a:stretch>
            <a:fillRect/>
          </a:stretch>
        </p:blipFill>
        <p:spPr>
          <a:xfrm>
            <a:off x="0" y="332656"/>
            <a:ext cx="9144000" cy="5910318"/>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dashboard-icons.jpg"/>
          <p:cNvPicPr>
            <a:picLocks noGrp="1" noChangeAspect="1"/>
          </p:cNvPicPr>
          <p:nvPr>
            <p:ph idx="1"/>
          </p:nvPr>
        </p:nvPicPr>
        <p:blipFill>
          <a:blip r:embed="rId3"/>
          <a:stretch>
            <a:fillRect/>
          </a:stretch>
        </p:blipFill>
        <p:spPr>
          <a:xfrm>
            <a:off x="2123728" y="1567309"/>
            <a:ext cx="4248472" cy="4248472"/>
          </a:xfrm>
        </p:spPr>
      </p:pic>
      <p:sp>
        <p:nvSpPr>
          <p:cNvPr id="3" name="Title 2"/>
          <p:cNvSpPr>
            <a:spLocks noGrp="1"/>
          </p:cNvSpPr>
          <p:nvPr>
            <p:ph type="title"/>
          </p:nvPr>
        </p:nvSpPr>
        <p:spPr/>
        <p:txBody>
          <a:bodyPr/>
          <a:lstStyle/>
          <a:p>
            <a:r>
              <a:rPr lang="en-GB" dirty="0" smtClean="0"/>
              <a:t>Patterns, sensors and triggers</a:t>
            </a:r>
            <a:endParaRPr lang="en-GB" dirty="0"/>
          </a:p>
        </p:txBody>
      </p:sp>
      <p:sp>
        <p:nvSpPr>
          <p:cNvPr id="5" name="TextBox 4"/>
          <p:cNvSpPr txBox="1"/>
          <p:nvPr/>
        </p:nvSpPr>
        <p:spPr>
          <a:xfrm>
            <a:off x="0" y="5815781"/>
            <a:ext cx="9195722" cy="369332"/>
          </a:xfrm>
          <a:prstGeom prst="rect">
            <a:avLst/>
          </a:prstGeom>
          <a:noFill/>
        </p:spPr>
        <p:txBody>
          <a:bodyPr wrap="none" rtlCol="0">
            <a:spAutoFit/>
          </a:bodyPr>
          <a:lstStyle/>
          <a:p>
            <a:r>
              <a:rPr lang="nl-NL" dirty="0" err="1" smtClean="0">
                <a:hlinkClick r:id="rId4"/>
              </a:rPr>
              <a:t>Source</a:t>
            </a:r>
            <a:r>
              <a:rPr lang="nl-NL" dirty="0" smtClean="0">
                <a:hlinkClick r:id="rId4"/>
              </a:rPr>
              <a:t>: http://www.drivingnews.net/wp-content/uploads/2011/04/car-dashboard-icons.jpg</a:t>
            </a:r>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a:buNone/>
            </a:pPr>
            <a:endParaRPr lang="en-US" sz="3200" b="1" dirty="0" smtClean="0"/>
          </a:p>
          <a:p>
            <a:pPr>
              <a:buNone/>
            </a:pPr>
            <a:r>
              <a:rPr lang="en-US" sz="3200" b="1" dirty="0" smtClean="0"/>
              <a:t>Understanding user </a:t>
            </a:r>
            <a:r>
              <a:rPr lang="en-US" sz="3200" b="1" dirty="0" err="1" smtClean="0"/>
              <a:t>behaviour</a:t>
            </a:r>
            <a:endParaRPr lang="en-US" sz="3200" b="1" dirty="0" smtClean="0"/>
          </a:p>
          <a:p>
            <a:pPr>
              <a:buNone/>
            </a:pPr>
            <a:endParaRPr lang="en-US" sz="3200" b="1" dirty="0" smtClean="0"/>
          </a:p>
          <a:p>
            <a:pPr>
              <a:buNone/>
            </a:pPr>
            <a:r>
              <a:rPr lang="en-US" sz="3200" b="1" dirty="0" smtClean="0"/>
              <a:t>	… interacting with the user</a:t>
            </a:r>
          </a:p>
          <a:p>
            <a:pPr>
              <a:buNone/>
            </a:pPr>
            <a:endParaRPr lang="en-US" sz="3200" b="1" dirty="0" smtClean="0"/>
          </a:p>
          <a:p>
            <a:pPr>
              <a:buNone/>
            </a:pPr>
            <a:r>
              <a:rPr lang="en-US" sz="3200" b="1" dirty="0" smtClean="0"/>
              <a:t>				… improving the user experience</a:t>
            </a:r>
            <a:endParaRPr lang="en-US" sz="2000" b="1" dirty="0" smtClean="0"/>
          </a:p>
          <a:p>
            <a:pPr>
              <a:buNone/>
            </a:pPr>
            <a:endParaRPr lang="en-US" sz="3200" b="1" dirty="0" smtClean="0"/>
          </a:p>
        </p:txBody>
      </p:sp>
      <p:sp>
        <p:nvSpPr>
          <p:cNvPr id="37891" name="Title 1"/>
          <p:cNvSpPr>
            <a:spLocks noGrp="1"/>
          </p:cNvSpPr>
          <p:nvPr>
            <p:ph type="title"/>
          </p:nvPr>
        </p:nvSpPr>
        <p:spPr/>
        <p:txBody>
          <a:bodyPr/>
          <a:lstStyle/>
          <a:p>
            <a:r>
              <a:rPr lang="en-US" dirty="0" smtClean="0">
                <a:cs typeface="Georgia" pitchFamily="18" charset="0"/>
              </a:rPr>
              <a:t>Learning from the platforms</a:t>
            </a:r>
          </a:p>
        </p:txBody>
      </p:sp>
      <p:pic>
        <p:nvPicPr>
          <p:cNvPr id="4" name="Picture 2" descr="The Age of the Platform by Phil Simon"/>
          <p:cNvPicPr>
            <a:picLocks noChangeAspect="1" noChangeArrowheads="1"/>
          </p:cNvPicPr>
          <p:nvPr/>
        </p:nvPicPr>
        <p:blipFill>
          <a:blip r:embed="rId3"/>
          <a:srcRect/>
          <a:stretch>
            <a:fillRect/>
          </a:stretch>
        </p:blipFill>
        <p:spPr bwMode="auto">
          <a:xfrm>
            <a:off x="6623720" y="1295400"/>
            <a:ext cx="2520280" cy="3896087"/>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06.13-Steve-Bell-on-Wi-010.jpg"/>
          <p:cNvPicPr>
            <a:picLocks noGrp="1" noChangeAspect="1"/>
          </p:cNvPicPr>
          <p:nvPr>
            <p:ph idx="4294967295"/>
          </p:nvPr>
        </p:nvPicPr>
        <p:blipFill>
          <a:blip r:embed="rId3"/>
          <a:stretch>
            <a:fillRect/>
          </a:stretch>
        </p:blipFill>
        <p:spPr>
          <a:xfrm>
            <a:off x="-1" y="18118"/>
            <a:ext cx="8439528" cy="6230282"/>
          </a:xfrm>
        </p:spPr>
      </p:pic>
      <p:sp>
        <p:nvSpPr>
          <p:cNvPr id="5" name="TextBox 4"/>
          <p:cNvSpPr txBox="1"/>
          <p:nvPr/>
        </p:nvSpPr>
        <p:spPr>
          <a:xfrm>
            <a:off x="8439527" y="18118"/>
            <a:ext cx="677108" cy="6230274"/>
          </a:xfrm>
          <a:prstGeom prst="rect">
            <a:avLst/>
          </a:prstGeom>
          <a:noFill/>
        </p:spPr>
        <p:txBody>
          <a:bodyPr vert="eaVert" wrap="square" rtlCol="0">
            <a:spAutoFit/>
          </a:bodyPr>
          <a:lstStyle/>
          <a:p>
            <a:r>
              <a:rPr lang="nl-NL" sz="1600" dirty="0" err="1" smtClean="0">
                <a:hlinkClick r:id="rId4"/>
              </a:rPr>
              <a:t>Source</a:t>
            </a:r>
            <a:r>
              <a:rPr lang="nl-NL" sz="1600" dirty="0" smtClean="0">
                <a:hlinkClick r:id="rId4"/>
              </a:rPr>
              <a:t>:http://www.guardian.co.uk/commentisfree/cartoon/2013/jun/10/william-hague-statement-gchq-cartoon</a:t>
            </a:r>
            <a:endParaRPr lang="en-GB"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a:buNone/>
            </a:pPr>
            <a:endParaRPr lang="en-US" sz="3200" b="1" dirty="0" smtClean="0"/>
          </a:p>
          <a:p>
            <a:pPr>
              <a:buNone/>
            </a:pPr>
            <a:r>
              <a:rPr lang="en-US" sz="3200" b="1" dirty="0" smtClean="0"/>
              <a:t>Understanding user </a:t>
            </a:r>
            <a:r>
              <a:rPr lang="en-US" sz="3200" b="1" dirty="0" err="1" smtClean="0"/>
              <a:t>behaviour</a:t>
            </a:r>
            <a:endParaRPr lang="en-US" sz="3200" b="1" dirty="0" smtClean="0"/>
          </a:p>
          <a:p>
            <a:pPr>
              <a:buNone/>
            </a:pPr>
            <a:endParaRPr lang="en-US" sz="3200" b="1" dirty="0" smtClean="0"/>
          </a:p>
          <a:p>
            <a:pPr>
              <a:buNone/>
            </a:pPr>
            <a:r>
              <a:rPr lang="en-US" sz="3200" b="1" dirty="0" smtClean="0"/>
              <a:t>	… interacting with the user</a:t>
            </a:r>
          </a:p>
          <a:p>
            <a:pPr>
              <a:buNone/>
            </a:pPr>
            <a:endParaRPr lang="en-US" sz="3200" b="1" dirty="0" smtClean="0"/>
          </a:p>
          <a:p>
            <a:pPr>
              <a:buNone/>
            </a:pPr>
            <a:r>
              <a:rPr lang="en-US" sz="3200" b="1" dirty="0" smtClean="0"/>
              <a:t>				… improving the user experience</a:t>
            </a:r>
            <a:endParaRPr lang="en-US" sz="2000" b="1" dirty="0" smtClean="0"/>
          </a:p>
          <a:p>
            <a:pPr>
              <a:buNone/>
            </a:pPr>
            <a:endParaRPr lang="en-US" sz="3200" b="1" dirty="0" smtClean="0"/>
          </a:p>
        </p:txBody>
      </p:sp>
      <p:sp>
        <p:nvSpPr>
          <p:cNvPr id="37891" name="Title 1"/>
          <p:cNvSpPr>
            <a:spLocks noGrp="1"/>
          </p:cNvSpPr>
          <p:nvPr>
            <p:ph type="title"/>
          </p:nvPr>
        </p:nvSpPr>
        <p:spPr/>
        <p:txBody>
          <a:bodyPr/>
          <a:lstStyle/>
          <a:p>
            <a:r>
              <a:rPr lang="en-US" dirty="0" smtClean="0">
                <a:cs typeface="Georgia" pitchFamily="18" charset="0"/>
              </a:rPr>
              <a:t>Learning from the platforms</a:t>
            </a:r>
          </a:p>
        </p:txBody>
      </p:sp>
      <p:pic>
        <p:nvPicPr>
          <p:cNvPr id="4" name="Picture 2" descr="The Age of the Platform by Phil Simon"/>
          <p:cNvPicPr>
            <a:picLocks noChangeAspect="1" noChangeArrowheads="1"/>
          </p:cNvPicPr>
          <p:nvPr/>
        </p:nvPicPr>
        <p:blipFill>
          <a:blip r:embed="rId3"/>
          <a:srcRect/>
          <a:stretch>
            <a:fillRect/>
          </a:stretch>
        </p:blipFill>
        <p:spPr bwMode="auto">
          <a:xfrm>
            <a:off x="6623720" y="1295400"/>
            <a:ext cx="2520280" cy="3896087"/>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0"/>
            <a:ext cx="9144000" cy="6237312"/>
          </a:xfrm>
          <a:prstGeom prst="rect">
            <a:avLst/>
          </a:prstGeom>
          <a:noFill/>
          <a:ln w="9525">
            <a:noFill/>
            <a:miter lim="800000"/>
            <a:headEnd/>
            <a:tailEnd/>
          </a:ln>
        </p:spPr>
      </p:pic>
      <p:sp>
        <p:nvSpPr>
          <p:cNvPr id="8" name="TextBox 7"/>
          <p:cNvSpPr txBox="1"/>
          <p:nvPr/>
        </p:nvSpPr>
        <p:spPr>
          <a:xfrm>
            <a:off x="1691680" y="5661248"/>
            <a:ext cx="7452320" cy="369332"/>
          </a:xfrm>
          <a:prstGeom prst="rect">
            <a:avLst/>
          </a:prstGeom>
          <a:solidFill>
            <a:schemeClr val="bg1">
              <a:lumMod val="75000"/>
            </a:schemeClr>
          </a:solidFill>
        </p:spPr>
        <p:txBody>
          <a:bodyPr wrap="square" rtlCol="0">
            <a:spAutoFit/>
          </a:bodyPr>
          <a:lstStyle/>
          <a:p>
            <a:r>
              <a:rPr lang="nl-NL" dirty="0" err="1" smtClean="0">
                <a:hlinkClick r:id="rId4"/>
              </a:rPr>
              <a:t>Source</a:t>
            </a:r>
            <a:r>
              <a:rPr lang="nl-NL" dirty="0" smtClean="0">
                <a:hlinkClick r:id="rId4"/>
              </a:rPr>
              <a:t>: http://www.exp-platform.com/Pages/2012RecSys.aspx</a:t>
            </a:r>
            <a:endParaRPr lang="en-GB"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PPT-Templat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66DD8-3C14-4675-9B8D-9B65D770FE11}">
  <ds:schemaRefs>
    <ds:schemaRef ds:uri="http://schemas.microsoft.com/office/2006/metadata/properties"/>
  </ds:schemaRefs>
</ds:datastoreItem>
</file>

<file path=customXml/itemProps2.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666D8B9-669F-4142-B8FC-2F14E25C8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OCLC-PPT-Template</Template>
  <TotalTime>2245</TotalTime>
  <Words>2382</Words>
  <Application>Microsoft Office PowerPoint</Application>
  <PresentationFormat>On-screen Show (4:3)</PresentationFormat>
  <Paragraphs>188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OCLC-PPT-Template</vt:lpstr>
      <vt:lpstr>Collecting and exploiting library data to inform strategy: the shift to data-driven  approaches.</vt:lpstr>
      <vt:lpstr>Measuring performance: libraries</vt:lpstr>
      <vt:lpstr>An exemplar of data-driven decision making</vt:lpstr>
      <vt:lpstr>Source: http://bit.ly/Sf09Ix</vt:lpstr>
      <vt:lpstr>Patterns, sensors and triggers</vt:lpstr>
      <vt:lpstr>Learning from the platforms</vt:lpstr>
      <vt:lpstr>Slide 7</vt:lpstr>
      <vt:lpstr>Learning from the platforms</vt:lpstr>
      <vt:lpstr>Slide 9</vt:lpstr>
      <vt:lpstr>Slide 10</vt:lpstr>
      <vt:lpstr>Slide 11</vt:lpstr>
      <vt:lpstr>Learning from the platforms</vt:lpstr>
      <vt:lpstr>Learning from the platforms</vt:lpstr>
      <vt:lpstr>Aggregating data for more impactful  strategy planning</vt:lpstr>
      <vt:lpstr>Slide 15</vt:lpstr>
      <vt:lpstr>OCLC Research:  making the data work harder</vt:lpstr>
      <vt:lpstr>OCLC Research:  making the data work harder</vt:lpstr>
      <vt:lpstr>Slide 18</vt:lpstr>
      <vt:lpstr>Slide 19</vt:lpstr>
      <vt:lpstr>Topics for which UCD ranks first in WorldCat in number of title-holdings</vt:lpstr>
      <vt:lpstr>Mining other datasets</vt:lpstr>
      <vt:lpstr> Asking the right questions</vt:lpstr>
      <vt:lpstr>Slide 23</vt:lpstr>
    </vt:vector>
  </TitlesOfParts>
  <Company>OCLC B.V.</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And Exploiting Library Data To Inform Strategy: The Shift To Data-Driven</dc:title>
  <dc:creator>Titia van der Werf</dc:creator>
  <cp:keywords>business intelligence,libraries,oclc research,web analytics</cp:keywords>
  <dc:description>Sconul Annual Conference, 21 June 2013, Dublin, Ohio</dc:description>
  <cp:lastModifiedBy>mcnicolj</cp:lastModifiedBy>
  <cp:revision>210</cp:revision>
  <cp:lastPrinted>2012-01-18T22:20:44Z</cp:lastPrinted>
  <dcterms:created xsi:type="dcterms:W3CDTF">2012-06-24T17:19:16Z</dcterms:created>
  <dcterms:modified xsi:type="dcterms:W3CDTF">2013-07-23T01:16:42Z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y fmtid="{D5CDD505-2E9C-101B-9397-08002B2CF9AE}" pid="3" name="_AdHocReviewCycleID">
    <vt:i4>1080171000</vt:i4>
  </property>
  <property fmtid="{D5CDD505-2E9C-101B-9397-08002B2CF9AE}" pid="4" name="_NewReviewCycle">
    <vt:lpwstr/>
  </property>
  <property fmtid="{D5CDD505-2E9C-101B-9397-08002B2CF9AE}" pid="5" name="_EmailSubject">
    <vt:lpwstr>new PPT presentation for slideshare</vt:lpwstr>
  </property>
  <property fmtid="{D5CDD505-2E9C-101B-9397-08002B2CF9AE}" pid="6" name="_AuthorEmail">
    <vt:lpwstr>titia.vanderwerf@oclc.org</vt:lpwstr>
  </property>
  <property fmtid="{D5CDD505-2E9C-101B-9397-08002B2CF9AE}" pid="7" name="_AuthorEmailDisplayName">
    <vt:lpwstr>van der Werf,Titia</vt:lpwstr>
  </property>
</Properties>
</file>