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61" r:id="rId2"/>
    <p:sldId id="351" r:id="rId3"/>
    <p:sldId id="367" r:id="rId4"/>
    <p:sldId id="385" r:id="rId5"/>
    <p:sldId id="388" r:id="rId6"/>
    <p:sldId id="389" r:id="rId7"/>
    <p:sldId id="392" r:id="rId8"/>
    <p:sldId id="390" r:id="rId9"/>
    <p:sldId id="368" r:id="rId10"/>
    <p:sldId id="391" r:id="rId11"/>
    <p:sldId id="416" r:id="rId12"/>
    <p:sldId id="417" r:id="rId13"/>
    <p:sldId id="418" r:id="rId14"/>
    <p:sldId id="419" r:id="rId15"/>
    <p:sldId id="381" r:id="rId16"/>
    <p:sldId id="420" r:id="rId17"/>
    <p:sldId id="422" r:id="rId18"/>
    <p:sldId id="436" r:id="rId19"/>
    <p:sldId id="423" r:id="rId20"/>
    <p:sldId id="424" r:id="rId21"/>
    <p:sldId id="440" r:id="rId22"/>
    <p:sldId id="441" r:id="rId23"/>
    <p:sldId id="442" r:id="rId24"/>
    <p:sldId id="426" r:id="rId25"/>
    <p:sldId id="427" r:id="rId26"/>
    <p:sldId id="428" r:id="rId27"/>
    <p:sldId id="429" r:id="rId28"/>
    <p:sldId id="430" r:id="rId29"/>
    <p:sldId id="431" r:id="rId30"/>
    <p:sldId id="443" r:id="rId31"/>
    <p:sldId id="257" r:id="rId32"/>
  </p:sldIdLst>
  <p:sldSz cx="9144000" cy="6858000" type="screen4x3"/>
  <p:notesSz cx="6858000" cy="9144000"/>
  <p:embeddedFontLst>
    <p:embeddedFont>
      <p:font typeface="Open Sans" panose="020B0604020202020204" charset="0"/>
      <p:regular r:id="rId35"/>
      <p:bold r:id="rId36"/>
      <p:italic r:id="rId37"/>
      <p:boldItalic r:id="rId38"/>
    </p:embeddedFont>
    <p:embeddedFont>
      <p:font typeface="Calibri Light" panose="020F0302020204030204" pitchFamily="34" charset="0"/>
      <p:regular r:id="rId39"/>
      <p:italic r:id="rId40"/>
    </p:embeddedFont>
    <p:embeddedFont>
      <p:font typeface="Segoe UI" panose="020B0502040204020203" pitchFamily="34" charset="0"/>
      <p:regular r:id="rId41"/>
      <p:bold r:id="rId42"/>
      <p:italic r:id="rId43"/>
      <p:boldItalic r:id="rId44"/>
    </p:embeddedFont>
    <p:embeddedFont>
      <p:font typeface="Miriam" panose="020B0502050101010101" pitchFamily="34" charset="-79"/>
      <p:regular r:id="rId45"/>
    </p:embeddedFont>
    <p:embeddedFont>
      <p:font typeface="Calibri" panose="020F0502020204030204" pitchFamily="34" charset="0"/>
      <p:regular r:id="rId46"/>
      <p:bold r:id="rId47"/>
      <p:italic r:id="rId48"/>
      <p:boldItalic r:id="rId49"/>
    </p:embeddedFont>
    <p:embeddedFont>
      <p:font typeface="Cooper Black" panose="0208090404030B020404" pitchFamily="18" charset="0"/>
      <p:regular r:id="rId50"/>
    </p:embeddedFont>
    <p:embeddedFont>
      <p:font typeface="Open Sans Semibold" panose="020B0604020202020204" charset="0"/>
      <p:bold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xchel Faniel" initials="IMF" lastIdx="17" clrIdx="0"/>
  <p:cmAuthor id="1" name="test" initials="t" lastIdx="7" clrIdx="1"/>
  <p:cmAuthor id="2" name="Carrie Vass"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72189" autoAdjust="0"/>
  </p:normalViewPr>
  <p:slideViewPr>
    <p:cSldViewPr>
      <p:cViewPr varScale="1">
        <p:scale>
          <a:sx n="72" d="100"/>
          <a:sy n="72" d="100"/>
        </p:scale>
        <p:origin x="112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784" y="-2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val>
            <c:numRef>
              <c:f>Sheet1!$A$1:$A$4</c:f>
              <c:numCache>
                <c:formatCode>General</c:formatCode>
                <c:ptCount val="4"/>
                <c:pt idx="0">
                  <c:v>4</c:v>
                </c:pt>
                <c:pt idx="1">
                  <c:v>4</c:v>
                </c:pt>
                <c:pt idx="2">
                  <c:v>4</c:v>
                </c:pt>
                <c:pt idx="3">
                  <c:v>4</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88CA0-556C-48FF-86E2-FF35850D4988}" type="datetimeFigureOut">
              <a:rPr lang="en-US" smtClean="0"/>
              <a:pPr/>
              <a:t>7/7/2015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8C6BD-D8CF-43CE-9A0D-DA4E77A4F016}" type="datetimeFigureOut">
              <a:rPr lang="en-US" smtClean="0"/>
              <a:pPr/>
              <a:t>7/7/2015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extLst>
      <p:ext uri="{BB962C8B-B14F-4D97-AF65-F5344CB8AC3E}">
        <p14:creationId xmlns:p14="http://schemas.microsoft.com/office/powerpoint/2010/main" val="200818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err="1" smtClean="0"/>
              <a:t>This</a:t>
            </a:r>
            <a:r>
              <a:rPr lang="nl-NL" baseline="0" dirty="0" smtClean="0"/>
              <a:t> is </a:t>
            </a:r>
            <a:r>
              <a:rPr lang="nl-NL" baseline="0" dirty="0" err="1" smtClean="0"/>
              <a:t>how</a:t>
            </a:r>
            <a:r>
              <a:rPr lang="nl-NL" baseline="0" dirty="0" smtClean="0"/>
              <a:t> Sarah Thomas (</a:t>
            </a:r>
            <a:r>
              <a:rPr lang="nl-NL" baseline="0" dirty="0" err="1" smtClean="0"/>
              <a:t>Vice</a:t>
            </a:r>
            <a:r>
              <a:rPr lang="nl-NL" baseline="0" dirty="0" smtClean="0"/>
              <a:t> president of the </a:t>
            </a:r>
            <a:r>
              <a:rPr lang="nl-NL" baseline="0" dirty="0" err="1" smtClean="0"/>
              <a:t>Harvard</a:t>
            </a:r>
            <a:r>
              <a:rPr lang="nl-NL" baseline="0" dirty="0" smtClean="0"/>
              <a:t> Library) put </a:t>
            </a:r>
            <a:r>
              <a:rPr lang="nl-NL" baseline="0" dirty="0" err="1" smtClean="0"/>
              <a:t>it</a:t>
            </a:r>
            <a:r>
              <a:rPr lang="nl-NL" baseline="0" dirty="0" smtClean="0"/>
              <a:t>: </a:t>
            </a:r>
          </a:p>
          <a:p>
            <a:r>
              <a:rPr lang="nl-NL" baseline="0" dirty="0" smtClean="0"/>
              <a:t>A </a:t>
            </a:r>
            <a:r>
              <a:rPr lang="nl-NL" baseline="0" dirty="0" err="1" smtClean="0"/>
              <a:t>very</a:t>
            </a:r>
            <a:r>
              <a:rPr lang="nl-NL" baseline="0" dirty="0" smtClean="0"/>
              <a:t> high-level </a:t>
            </a:r>
            <a:r>
              <a:rPr lang="nl-NL" baseline="0" dirty="0" err="1" smtClean="0"/>
              <a:t>projection</a:t>
            </a:r>
            <a:r>
              <a:rPr lang="nl-NL" baseline="0" dirty="0" smtClean="0"/>
              <a:t> of the system-</a:t>
            </a:r>
            <a:r>
              <a:rPr lang="nl-NL" baseline="0" dirty="0" err="1" smtClean="0"/>
              <a:t>wide</a:t>
            </a:r>
            <a:r>
              <a:rPr lang="nl-NL" baseline="0" dirty="0" smtClean="0"/>
              <a:t> </a:t>
            </a:r>
            <a:r>
              <a:rPr lang="nl-NL" baseline="0" dirty="0" err="1" smtClean="0"/>
              <a:t>library</a:t>
            </a:r>
            <a:r>
              <a:rPr lang="nl-NL" baseline="0" dirty="0" smtClean="0"/>
              <a:t>, </a:t>
            </a:r>
            <a:r>
              <a:rPr lang="nl-NL" baseline="0" dirty="0" err="1" smtClean="0"/>
              <a:t>driven</a:t>
            </a:r>
            <a:r>
              <a:rPr lang="nl-NL" baseline="0" dirty="0" smtClean="0"/>
              <a:t> </a:t>
            </a:r>
            <a:r>
              <a:rPr lang="nl-NL" baseline="0" dirty="0" err="1" smtClean="0"/>
              <a:t>by</a:t>
            </a:r>
            <a:r>
              <a:rPr lang="nl-NL" baseline="0" dirty="0" smtClean="0"/>
              <a:t> </a:t>
            </a:r>
            <a:r>
              <a:rPr lang="nl-NL" baseline="0" dirty="0" err="1" smtClean="0"/>
              <a:t>analytics</a:t>
            </a:r>
            <a:r>
              <a:rPr lang="nl-NL" baseline="0" dirty="0" smtClean="0"/>
              <a:t> …</a:t>
            </a:r>
          </a:p>
          <a:p>
            <a:r>
              <a:rPr lang="nl-NL" baseline="0" dirty="0" err="1" smtClean="0"/>
              <a:t>She</a:t>
            </a:r>
            <a:r>
              <a:rPr lang="nl-NL" baseline="0" dirty="0" smtClean="0"/>
              <a:t> </a:t>
            </a:r>
            <a:r>
              <a:rPr lang="nl-NL" baseline="0" dirty="0" err="1" smtClean="0"/>
              <a:t>said</a:t>
            </a:r>
            <a:r>
              <a:rPr lang="nl-NL" baseline="0" dirty="0" smtClean="0"/>
              <a:t> </a:t>
            </a:r>
            <a:r>
              <a:rPr lang="nl-NL" baseline="0" dirty="0" err="1" smtClean="0"/>
              <a:t>this</a:t>
            </a:r>
            <a:r>
              <a:rPr lang="nl-NL" baseline="0" dirty="0" smtClean="0"/>
              <a:t> at a symposium </a:t>
            </a:r>
            <a:r>
              <a:rPr lang="nl-NL" baseline="0" dirty="0" err="1" smtClean="0"/>
              <a:t>she</a:t>
            </a:r>
            <a:r>
              <a:rPr lang="nl-NL" baseline="0" dirty="0" smtClean="0"/>
              <a:t> </a:t>
            </a:r>
            <a:r>
              <a:rPr lang="nl-NL" baseline="0" dirty="0" err="1" smtClean="0"/>
              <a:t>organized</a:t>
            </a:r>
            <a:r>
              <a:rPr lang="nl-NL" baseline="0" dirty="0" smtClean="0"/>
              <a:t> on </a:t>
            </a:r>
            <a:r>
              <a:rPr lang="nl-NL" baseline="0" dirty="0" err="1" smtClean="0"/>
              <a:t>sustainable</a:t>
            </a:r>
            <a:r>
              <a:rPr lang="nl-NL" baseline="0" dirty="0" smtClean="0"/>
              <a:t> </a:t>
            </a:r>
            <a:r>
              <a:rPr lang="nl-NL" baseline="0" dirty="0" err="1" smtClean="0"/>
              <a:t>models</a:t>
            </a:r>
            <a:r>
              <a:rPr lang="nl-NL" baseline="0" dirty="0" smtClean="0"/>
              <a:t> </a:t>
            </a:r>
            <a:r>
              <a:rPr lang="nl-NL" baseline="0" dirty="0" err="1" smtClean="0"/>
              <a:t>for</a:t>
            </a:r>
            <a:r>
              <a:rPr lang="nl-NL" baseline="0" dirty="0" smtClean="0"/>
              <a:t> print storage, </a:t>
            </a:r>
            <a:r>
              <a:rPr lang="nl-NL" baseline="0" dirty="0" err="1" smtClean="0"/>
              <a:t>where</a:t>
            </a:r>
            <a:r>
              <a:rPr lang="nl-NL" baseline="0" dirty="0" smtClean="0"/>
              <a:t> </a:t>
            </a:r>
            <a:r>
              <a:rPr lang="nl-NL" baseline="0" dirty="0" err="1" smtClean="0"/>
              <a:t>my</a:t>
            </a:r>
            <a:r>
              <a:rPr lang="nl-NL" baseline="0" dirty="0" smtClean="0"/>
              <a:t> </a:t>
            </a:r>
            <a:r>
              <a:rPr lang="nl-NL" baseline="0" dirty="0" err="1" smtClean="0"/>
              <a:t>colleague</a:t>
            </a:r>
            <a:r>
              <a:rPr lang="nl-NL" baseline="0" dirty="0" smtClean="0"/>
              <a:t> Constance </a:t>
            </a:r>
            <a:r>
              <a:rPr lang="nl-NL" baseline="0" dirty="0" err="1" smtClean="0"/>
              <a:t>Malpas</a:t>
            </a:r>
            <a:r>
              <a:rPr lang="nl-NL" baseline="0" dirty="0" smtClean="0"/>
              <a:t>, </a:t>
            </a:r>
            <a:r>
              <a:rPr lang="nl-NL" baseline="0" dirty="0" err="1" smtClean="0"/>
              <a:t>presented</a:t>
            </a:r>
            <a:r>
              <a:rPr lang="nl-NL" baseline="0" dirty="0" smtClean="0"/>
              <a:t> the </a:t>
            </a:r>
            <a:r>
              <a:rPr lang="nl-NL" baseline="0" dirty="0" err="1" smtClean="0"/>
              <a:t>work</a:t>
            </a:r>
            <a:r>
              <a:rPr lang="nl-NL" baseline="0" dirty="0" smtClean="0"/>
              <a:t> OCLC Research is </a:t>
            </a:r>
            <a:r>
              <a:rPr lang="nl-NL" baseline="0" dirty="0" err="1" smtClean="0"/>
              <a:t>doing</a:t>
            </a:r>
            <a:r>
              <a:rPr lang="nl-NL" baseline="0" dirty="0" smtClean="0"/>
              <a:t> on shared print.</a:t>
            </a:r>
          </a:p>
          <a:p>
            <a:r>
              <a:rPr lang="en-US" sz="1200" b="0" i="0" kern="1200" dirty="0" smtClean="0">
                <a:solidFill>
                  <a:schemeClr val="tx1"/>
                </a:solidFill>
                <a:effectLst/>
                <a:latin typeface="+mn-lt"/>
                <a:ea typeface="+mn-ea"/>
                <a:cs typeface="+mn-cs"/>
              </a:rPr>
              <a:t>This work is informed by data analytics: extracting intelligence</a:t>
            </a:r>
            <a:r>
              <a:rPr lang="en-US" sz="1200" b="0" i="0" kern="1200" baseline="0" dirty="0" smtClean="0">
                <a:solidFill>
                  <a:schemeClr val="tx1"/>
                </a:solidFill>
                <a:effectLst/>
                <a:latin typeface="+mn-lt"/>
                <a:ea typeface="+mn-ea"/>
                <a:cs typeface="+mn-cs"/>
              </a:rPr>
              <a:t> from the </a:t>
            </a:r>
            <a:r>
              <a:rPr lang="en-US" sz="1200" b="0" i="0" kern="1200" baseline="0" dirty="0" err="1" smtClean="0">
                <a:solidFill>
                  <a:schemeClr val="tx1"/>
                </a:solidFill>
                <a:effectLst/>
                <a:latin typeface="+mn-lt"/>
                <a:ea typeface="+mn-ea"/>
                <a:cs typeface="+mn-cs"/>
              </a:rPr>
              <a:t>holdingsdata</a:t>
            </a:r>
            <a:r>
              <a:rPr lang="en-US" sz="1200" b="0" i="0" kern="1200" baseline="0" dirty="0" smtClean="0">
                <a:solidFill>
                  <a:schemeClr val="tx1"/>
                </a:solidFill>
                <a:effectLst/>
                <a:latin typeface="+mn-lt"/>
                <a:ea typeface="+mn-ea"/>
                <a:cs typeface="+mn-cs"/>
              </a:rPr>
              <a:t> in </a:t>
            </a:r>
            <a:r>
              <a:rPr lang="en-US" sz="1200" b="0" i="0" kern="1200" baseline="0" dirty="0" err="1" smtClean="0">
                <a:solidFill>
                  <a:schemeClr val="tx1"/>
                </a:solidFill>
                <a:effectLst/>
                <a:latin typeface="+mn-lt"/>
                <a:ea typeface="+mn-ea"/>
                <a:cs typeface="+mn-cs"/>
              </a:rPr>
              <a:t>WorldCat</a:t>
            </a:r>
            <a:r>
              <a:rPr lang="en-US" sz="1200" b="0" i="0" kern="1200" baseline="0" dirty="0" smtClean="0">
                <a:solidFill>
                  <a:schemeClr val="tx1"/>
                </a:solidFill>
                <a:effectLst/>
                <a:latin typeface="+mn-lt"/>
                <a:ea typeface="+mn-ea"/>
                <a:cs typeface="+mn-cs"/>
              </a:rPr>
              <a:t>. Constance was able to inform the audience at this symposium that</a:t>
            </a:r>
          </a:p>
          <a:p>
            <a:r>
              <a:rPr lang="en-US" sz="1200" b="0" i="0" kern="1200" baseline="0"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ore than half the books from 3,000 American research libraries are in the Northeast corridor, and Harvard holds a quarter of them, or about 15% of books in academic libraries in North America. Any action Harvard takes has a significant effect nationwide.”</a:t>
            </a:r>
          </a:p>
          <a:p>
            <a:r>
              <a:rPr lang="nl-NL" baseline="0" dirty="0" err="1" smtClean="0"/>
              <a:t>This</a:t>
            </a:r>
            <a:r>
              <a:rPr lang="nl-NL" baseline="0" dirty="0" smtClean="0"/>
              <a:t> </a:t>
            </a:r>
            <a:r>
              <a:rPr lang="nl-NL" baseline="0" dirty="0" err="1" smtClean="0"/>
              <a:t>introduces</a:t>
            </a:r>
            <a:r>
              <a:rPr lang="nl-NL" baseline="0" dirty="0" smtClean="0"/>
              <a:t> the concept of </a:t>
            </a:r>
            <a:r>
              <a:rPr lang="nl-NL" baseline="0" dirty="0" err="1" smtClean="0"/>
              <a:t>interdependency</a:t>
            </a:r>
            <a:r>
              <a:rPr lang="nl-NL" baseline="0" dirty="0" smtClean="0"/>
              <a:t> </a:t>
            </a:r>
            <a:r>
              <a:rPr lang="nl-NL" baseline="0" dirty="0" err="1" smtClean="0"/>
              <a:t>which</a:t>
            </a:r>
            <a:r>
              <a:rPr lang="nl-NL" baseline="0" dirty="0" smtClean="0"/>
              <a:t> </a:t>
            </a:r>
            <a:r>
              <a:rPr lang="nl-NL" baseline="0" dirty="0" err="1" smtClean="0"/>
              <a:t>will</a:t>
            </a:r>
            <a:r>
              <a:rPr lang="nl-NL" baseline="0" dirty="0" smtClean="0"/>
              <a:t> </a:t>
            </a:r>
            <a:r>
              <a:rPr lang="nl-NL" baseline="0" dirty="0" err="1" smtClean="0"/>
              <a:t>become</a:t>
            </a:r>
            <a:r>
              <a:rPr lang="nl-NL" baseline="0" dirty="0" smtClean="0"/>
              <a:t> a </a:t>
            </a:r>
            <a:r>
              <a:rPr lang="nl-NL" baseline="0" dirty="0" err="1" smtClean="0"/>
              <a:t>centrepiece</a:t>
            </a:r>
            <a:r>
              <a:rPr lang="nl-NL" baseline="0" dirty="0" smtClean="0"/>
              <a:t> of </a:t>
            </a:r>
            <a:r>
              <a:rPr lang="nl-NL" baseline="0" dirty="0" err="1" smtClean="0"/>
              <a:t>collaboration</a:t>
            </a:r>
            <a:r>
              <a:rPr lang="nl-NL" baseline="0" dirty="0" smtClean="0"/>
              <a:t> in the </a:t>
            </a:r>
            <a:r>
              <a:rPr lang="nl-NL" baseline="0" dirty="0" err="1" smtClean="0"/>
              <a:t>future</a:t>
            </a:r>
            <a:r>
              <a:rPr lang="nl-NL" baseline="0" dirty="0" smtClean="0"/>
              <a:t>.</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a:p>
        </p:txBody>
      </p:sp>
    </p:spTree>
    <p:extLst>
      <p:ext uri="{BB962C8B-B14F-4D97-AF65-F5344CB8AC3E}">
        <p14:creationId xmlns:p14="http://schemas.microsoft.com/office/powerpoint/2010/main" val="41878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shared</a:t>
            </a:r>
            <a:r>
              <a:rPr lang="en-US" baseline="0" dirty="0" smtClean="0"/>
              <a:t> print thinking of Co</a:t>
            </a:r>
            <a:r>
              <a:rPr lang="en-US" dirty="0" smtClean="0"/>
              <a:t>nstance and Brian started with the Mega-regions Report. Mega-regions is a concept developed by urbanist Richard Florida. Mega-regions are geographical regions defined by high level of economic integration, underpinned by supporting infrastructures. </a:t>
            </a:r>
          </a:p>
          <a:p>
            <a:pPr eaLnBrk="1" fontAlgn="auto" hangingPunct="1">
              <a:spcBef>
                <a:spcPts val="0"/>
              </a:spcBef>
              <a:spcAft>
                <a:spcPts val="0"/>
              </a:spcAft>
              <a:defRPr/>
            </a:pPr>
            <a:r>
              <a:rPr lang="en-US" dirty="0" smtClean="0"/>
              <a:t>OCLC Research p</a:t>
            </a:r>
            <a:r>
              <a:rPr lang="en-US" dirty="0" smtClean="0">
                <a:latin typeface="Arial"/>
                <a:cs typeface="Arial"/>
              </a:rPr>
              <a:t>roposed a </a:t>
            </a:r>
            <a:r>
              <a:rPr lang="en-US" b="1" dirty="0" smtClean="0">
                <a:latin typeface="Arial"/>
                <a:cs typeface="Arial"/>
              </a:rPr>
              <a:t>North American network </a:t>
            </a:r>
            <a:r>
              <a:rPr lang="en-US" dirty="0" smtClean="0">
                <a:latin typeface="Arial"/>
                <a:cs typeface="Arial"/>
              </a:rPr>
              <a:t>of regional shared print book collections, based on this model,</a:t>
            </a:r>
            <a:r>
              <a:rPr lang="en-US" baseline="0" dirty="0" smtClean="0">
                <a:latin typeface="Arial"/>
                <a:cs typeface="Arial"/>
              </a:rPr>
              <a:t> u</a:t>
            </a:r>
            <a:r>
              <a:rPr lang="en-US" dirty="0" smtClean="0">
                <a:latin typeface="Arial"/>
                <a:cs typeface="Arial"/>
              </a:rPr>
              <a:t>sing </a:t>
            </a:r>
            <a:r>
              <a:rPr lang="en-US" dirty="0" err="1" smtClean="0">
                <a:latin typeface="Arial"/>
                <a:cs typeface="Arial"/>
              </a:rPr>
              <a:t>WorldCat</a:t>
            </a:r>
            <a:r>
              <a:rPr lang="en-US" dirty="0" smtClean="0">
                <a:latin typeface="Arial"/>
                <a:cs typeface="Arial"/>
              </a:rPr>
              <a:t> data. </a:t>
            </a:r>
            <a:endParaRPr lang="nl-NL"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D9E211-6863-41E7-8001-DD200E0F369B}" type="slidenum">
              <a:rPr lang="en-US" altLang="nl-NL">
                <a:latin typeface="Calibri" panose="020F0502020204030204" pitchFamily="34" charset="0"/>
              </a:rPr>
              <a:pPr/>
              <a:t>11</a:t>
            </a:fld>
            <a:endParaRPr lang="en-US" altLang="nl-NL">
              <a:latin typeface="Calibri" panose="020F0502020204030204" pitchFamily="34" charset="0"/>
            </a:endParaRPr>
          </a:p>
        </p:txBody>
      </p:sp>
    </p:spTree>
    <p:extLst>
      <p:ext uri="{BB962C8B-B14F-4D97-AF65-F5344CB8AC3E}">
        <p14:creationId xmlns:p14="http://schemas.microsoft.com/office/powerpoint/2010/main" val="128131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This</a:t>
            </a:r>
            <a:r>
              <a:rPr lang="nl-NL" baseline="0" dirty="0" smtClean="0"/>
              <a:t> is </a:t>
            </a:r>
            <a:r>
              <a:rPr lang="nl-NL" baseline="0" dirty="0" err="1" smtClean="0"/>
              <a:t>how</a:t>
            </a:r>
            <a:r>
              <a:rPr lang="nl-NL" baseline="0" dirty="0" smtClean="0"/>
              <a:t> </a:t>
            </a:r>
            <a:r>
              <a:rPr lang="nl-NL" baseline="0" dirty="0" err="1" smtClean="0"/>
              <a:t>it</a:t>
            </a:r>
            <a:r>
              <a:rPr lang="nl-NL" baseline="0" dirty="0" smtClean="0"/>
              <a:t> </a:t>
            </a:r>
            <a:r>
              <a:rPr lang="nl-NL" baseline="0" dirty="0" err="1" smtClean="0"/>
              <a:t>would</a:t>
            </a:r>
            <a:r>
              <a:rPr lang="nl-NL" baseline="0" dirty="0" smtClean="0"/>
              <a:t> look </a:t>
            </a:r>
            <a:r>
              <a:rPr lang="nl-NL" baseline="0" dirty="0" err="1" smtClean="0"/>
              <a:t>like</a:t>
            </a:r>
            <a:r>
              <a:rPr lang="nl-NL" baseline="0" dirty="0" smtClean="0"/>
              <a:t> </a:t>
            </a:r>
            <a:r>
              <a:rPr lang="nl-NL" baseline="0" dirty="0" err="1" smtClean="0"/>
              <a:t>if</a:t>
            </a:r>
            <a:r>
              <a:rPr lang="nl-NL" baseline="0" dirty="0" smtClean="0"/>
              <a:t> </a:t>
            </a:r>
            <a:r>
              <a:rPr lang="nl-NL" baseline="0" dirty="0" err="1" smtClean="0"/>
              <a:t>you</a:t>
            </a:r>
            <a:r>
              <a:rPr lang="nl-NL" baseline="0" dirty="0" smtClean="0"/>
              <a:t> </a:t>
            </a:r>
            <a:r>
              <a:rPr lang="nl-NL" baseline="0" dirty="0" err="1" smtClean="0"/>
              <a:t>used</a:t>
            </a:r>
            <a:r>
              <a:rPr lang="nl-NL" baseline="0" dirty="0" smtClean="0"/>
              <a:t> </a:t>
            </a:r>
            <a:r>
              <a:rPr lang="nl-NL" baseline="0" dirty="0" err="1" smtClean="0"/>
              <a:t>twitter</a:t>
            </a:r>
            <a:r>
              <a:rPr lang="nl-NL" baseline="0" dirty="0" smtClean="0"/>
              <a:t> data on </a:t>
            </a:r>
            <a:r>
              <a:rPr lang="nl-NL" baseline="0" dirty="0" err="1" smtClean="0"/>
              <a:t>wine</a:t>
            </a:r>
            <a:r>
              <a:rPr lang="nl-NL" baseline="0" dirty="0" smtClean="0"/>
              <a:t> </a:t>
            </a:r>
            <a:r>
              <a:rPr lang="nl-NL" baseline="0" dirty="0" err="1" smtClean="0"/>
              <a:t>and</a:t>
            </a:r>
            <a:r>
              <a:rPr lang="nl-NL" baseline="0" dirty="0" smtClean="0"/>
              <a:t> beer, </a:t>
            </a:r>
            <a:r>
              <a:rPr lang="nl-NL" baseline="0" dirty="0" err="1" smtClean="0"/>
              <a:t>instead</a:t>
            </a:r>
            <a:r>
              <a:rPr lang="nl-NL" baseline="0" dirty="0" smtClean="0"/>
              <a:t>…</a:t>
            </a:r>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a:p>
        </p:txBody>
      </p:sp>
    </p:spTree>
    <p:extLst>
      <p:ext uri="{BB962C8B-B14F-4D97-AF65-F5344CB8AC3E}">
        <p14:creationId xmlns:p14="http://schemas.microsoft.com/office/powerpoint/2010/main" val="2540772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But back </a:t>
            </a:r>
            <a:r>
              <a:rPr lang="nl-NL" altLang="nl-NL" dirty="0" err="1" smtClean="0"/>
              <a:t>to</a:t>
            </a:r>
            <a:r>
              <a:rPr lang="nl-NL" altLang="nl-NL" dirty="0" smtClean="0"/>
              <a:t> shared print: </a:t>
            </a:r>
            <a:r>
              <a:rPr lang="nl-NL" altLang="nl-NL" dirty="0" err="1" smtClean="0"/>
              <a:t>What</a:t>
            </a:r>
            <a:r>
              <a:rPr lang="nl-NL" altLang="nl-NL" dirty="0" smtClean="0"/>
              <a:t> the data </a:t>
            </a:r>
            <a:r>
              <a:rPr lang="nl-NL" altLang="nl-NL" dirty="0" err="1" smtClean="0"/>
              <a:t>reveal</a:t>
            </a:r>
            <a:r>
              <a:rPr lang="nl-NL" altLang="nl-NL" dirty="0" smtClean="0"/>
              <a:t> is </a:t>
            </a:r>
            <a:r>
              <a:rPr lang="nl-NL" altLang="nl-NL" dirty="0" err="1" smtClean="0"/>
              <a:t>that</a:t>
            </a:r>
            <a:r>
              <a:rPr lang="nl-NL" altLang="nl-NL" dirty="0" smtClean="0"/>
              <a:t> the Chi-Pitts mega-</a:t>
            </a:r>
            <a:r>
              <a:rPr lang="nl-NL" altLang="nl-NL" dirty="0" err="1" smtClean="0"/>
              <a:t>region</a:t>
            </a:r>
            <a:r>
              <a:rPr lang="nl-NL" altLang="nl-NL" dirty="0" smtClean="0"/>
              <a:t> </a:t>
            </a:r>
            <a:r>
              <a:rPr lang="en-US" altLang="nl-NL" dirty="0" smtClean="0"/>
              <a:t>represents more than 40% of titles held in North America.  50-92% of titles held by other regions are also held by Chi-Pitts. Thus investments in the preservation of print books in the Chi-Pitts region benefits libraries </a:t>
            </a:r>
            <a:r>
              <a:rPr lang="nl-NL" altLang="nl-NL" dirty="0" err="1" smtClean="0"/>
              <a:t>throughout</a:t>
            </a:r>
            <a:r>
              <a:rPr lang="nl-NL" altLang="nl-NL" dirty="0" smtClean="0"/>
              <a:t> North America. </a:t>
            </a:r>
            <a:r>
              <a:rPr lang="en-US" altLang="nl-NL" dirty="0" smtClean="0"/>
              <a:t>Conversely, there are relatively few regional collections that duplicate a significant share of the Chi-Pitts collection, which suggests that the burden of print preservation responsibilities (and investments) will be largely shouldered by institutions within the region.</a:t>
            </a:r>
            <a:endParaRPr lang="nl-NL" altLang="nl-NL"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20C980-AD08-4C9F-92C7-8AFB3003A619}" type="slidenum">
              <a:rPr lang="en-US" altLang="nl-NL">
                <a:latin typeface="Calibri" panose="020F0502020204030204" pitchFamily="34" charset="0"/>
              </a:rPr>
              <a:pPr/>
              <a:t>13</a:t>
            </a:fld>
            <a:endParaRPr lang="en-US" altLang="nl-NL">
              <a:latin typeface="Calibri" panose="020F0502020204030204" pitchFamily="34" charset="0"/>
            </a:endParaRPr>
          </a:p>
        </p:txBody>
      </p:sp>
    </p:spTree>
    <p:extLst>
      <p:ext uri="{BB962C8B-B14F-4D97-AF65-F5344CB8AC3E}">
        <p14:creationId xmlns:p14="http://schemas.microsoft.com/office/powerpoint/2010/main" val="1525547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b="0" dirty="0" smtClean="0"/>
              <a:t>This</a:t>
            </a:r>
            <a:r>
              <a:rPr lang="en-US" altLang="nl-NL" b="0" baseline="0" dirty="0" smtClean="0"/>
              <a:t> data-analysis work on the collective collection of research libraries in the US provides some interesting insights.</a:t>
            </a:r>
          </a:p>
          <a:p>
            <a:pPr eaLnBrk="1" hangingPunct="1">
              <a:spcBef>
                <a:spcPct val="0"/>
              </a:spcBef>
            </a:pPr>
            <a:endParaRPr lang="en-US" altLang="nl-NL" b="0" baseline="0" dirty="0" smtClean="0"/>
          </a:p>
          <a:p>
            <a:pPr eaLnBrk="1" hangingPunct="1">
              <a:spcBef>
                <a:spcPct val="0"/>
              </a:spcBef>
            </a:pPr>
            <a:r>
              <a:rPr lang="en-US" altLang="nl-NL" b="0" baseline="0" dirty="0" smtClean="0"/>
              <a:t>There is interest in Europe to do similar investigations in their regions. OCLC is investing in a service that can support library consortia in gaining such insights in their collective collections. </a:t>
            </a:r>
          </a:p>
          <a:p>
            <a:pPr eaLnBrk="1" hangingPunct="1">
              <a:spcBef>
                <a:spcPct val="0"/>
              </a:spcBef>
            </a:pPr>
            <a:r>
              <a:rPr lang="en-US" altLang="nl-NL" b="0" baseline="0" dirty="0" smtClean="0"/>
              <a:t>This is a nice example how research leads to a professional </a:t>
            </a:r>
            <a:r>
              <a:rPr lang="en-US" altLang="nl-NL" b="0" baseline="0" smtClean="0"/>
              <a:t>service development.</a:t>
            </a:r>
            <a:endParaRPr lang="en-US" altLang="nl-NL" b="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328232-C4A4-47C3-95F0-C2FA6DB85B42}" type="slidenum">
              <a:rPr lang="en-US" altLang="nl-NL">
                <a:latin typeface="Calibri" panose="020F0502020204030204" pitchFamily="34" charset="0"/>
              </a:rPr>
              <a:pPr/>
              <a:t>14</a:t>
            </a:fld>
            <a:endParaRPr lang="en-US" altLang="nl-NL">
              <a:latin typeface="Calibri" panose="020F0502020204030204" pitchFamily="34" charset="0"/>
            </a:endParaRPr>
          </a:p>
        </p:txBody>
      </p:sp>
    </p:spTree>
    <p:extLst>
      <p:ext uri="{BB962C8B-B14F-4D97-AF65-F5344CB8AC3E}">
        <p14:creationId xmlns:p14="http://schemas.microsoft.com/office/powerpoint/2010/main" val="414565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So</a:t>
            </a:r>
            <a:r>
              <a:rPr lang="nl-NL" dirty="0" smtClean="0"/>
              <a:t> the </a:t>
            </a:r>
            <a:r>
              <a:rPr lang="nl-NL" dirty="0" err="1" smtClean="0"/>
              <a:t>collective</a:t>
            </a:r>
            <a:r>
              <a:rPr lang="nl-NL" dirty="0" smtClean="0"/>
              <a:t> </a:t>
            </a:r>
            <a:r>
              <a:rPr lang="nl-NL" dirty="0" err="1" smtClean="0"/>
              <a:t>collection</a:t>
            </a:r>
            <a:r>
              <a:rPr lang="nl-NL" dirty="0" smtClean="0"/>
              <a:t> is a trend </a:t>
            </a:r>
            <a:r>
              <a:rPr lang="nl-NL" dirty="0" err="1" smtClean="0"/>
              <a:t>that</a:t>
            </a:r>
            <a:r>
              <a:rPr lang="nl-NL" dirty="0" smtClean="0"/>
              <a:t> is </a:t>
            </a:r>
            <a:r>
              <a:rPr lang="nl-NL" dirty="0" err="1" smtClean="0"/>
              <a:t>here</a:t>
            </a:r>
            <a:r>
              <a:rPr lang="nl-NL" dirty="0" smtClean="0"/>
              <a:t> </a:t>
            </a:r>
            <a:r>
              <a:rPr lang="nl-NL" dirty="0" err="1" smtClean="0"/>
              <a:t>to</a:t>
            </a:r>
            <a:r>
              <a:rPr lang="nl-NL" dirty="0" smtClean="0"/>
              <a:t> </a:t>
            </a:r>
            <a:r>
              <a:rPr lang="nl-NL" dirty="0" err="1" smtClean="0"/>
              <a:t>stay</a:t>
            </a:r>
            <a:r>
              <a:rPr lang="nl-NL" dirty="0" smtClean="0"/>
              <a:t>. </a:t>
            </a:r>
            <a:r>
              <a:rPr lang="nl-NL" dirty="0" err="1" smtClean="0"/>
              <a:t>Here</a:t>
            </a:r>
            <a:r>
              <a:rPr lang="nl-NL" dirty="0" smtClean="0"/>
              <a:t> is </a:t>
            </a:r>
            <a:r>
              <a:rPr lang="nl-NL" dirty="0" err="1" smtClean="0"/>
              <a:t>another</a:t>
            </a:r>
            <a:r>
              <a:rPr lang="nl-NL" dirty="0" smtClean="0"/>
              <a:t> “</a:t>
            </a:r>
            <a:r>
              <a:rPr lang="nl-NL" dirty="0" err="1" smtClean="0"/>
              <a:t>provocative</a:t>
            </a:r>
            <a:r>
              <a:rPr lang="nl-NL" dirty="0" smtClean="0"/>
              <a:t>” statement Caroline </a:t>
            </a:r>
            <a:r>
              <a:rPr lang="nl-NL" dirty="0" err="1" smtClean="0"/>
              <a:t>Brazier</a:t>
            </a:r>
            <a:r>
              <a:rPr lang="nl-NL" dirty="0" smtClean="0"/>
              <a:t> made at LIBER.</a:t>
            </a:r>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a:p>
        </p:txBody>
      </p:sp>
    </p:spTree>
    <p:extLst>
      <p:ext uri="{BB962C8B-B14F-4D97-AF65-F5344CB8AC3E}">
        <p14:creationId xmlns:p14="http://schemas.microsoft.com/office/powerpoint/2010/main" val="3437231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collaborative enterprise, the system-wide library, we have always been pretty confident that we could collect/could lay hands on most of the scientific outputs produced world-wide and the documentation of scientific knowledge.</a:t>
            </a:r>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16</a:t>
            </a:fld>
            <a:endParaRPr lang="en-US"/>
          </a:p>
        </p:txBody>
      </p:sp>
    </p:spTree>
    <p:extLst>
      <p:ext uri="{BB962C8B-B14F-4D97-AF65-F5344CB8AC3E}">
        <p14:creationId xmlns:p14="http://schemas.microsoft.com/office/powerpoint/2010/main" val="573827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But </a:t>
            </a:r>
            <a:r>
              <a:rPr lang="nl-NL" dirty="0" err="1" smtClean="0"/>
              <a:t>this</a:t>
            </a:r>
            <a:r>
              <a:rPr lang="nl-NL" dirty="0" smtClean="0"/>
              <a:t> is </a:t>
            </a:r>
            <a:r>
              <a:rPr lang="nl-NL" dirty="0" err="1" smtClean="0"/>
              <a:t>changing</a:t>
            </a:r>
            <a:r>
              <a:rPr lang="nl-NL"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We are </a:t>
            </a:r>
            <a:r>
              <a:rPr lang="nl-NL" dirty="0" err="1" smtClean="0"/>
              <a:t>increasingly</a:t>
            </a:r>
            <a:r>
              <a:rPr lang="nl-NL" dirty="0" smtClean="0"/>
              <a:t> </a:t>
            </a:r>
            <a:r>
              <a:rPr lang="nl-NL" dirty="0" err="1" smtClean="0"/>
              <a:t>becoming</a:t>
            </a:r>
            <a:r>
              <a:rPr lang="nl-NL" dirty="0" smtClean="0"/>
              <a:t> </a:t>
            </a:r>
            <a:r>
              <a:rPr lang="nl-NL" dirty="0" err="1" smtClean="0"/>
              <a:t>less</a:t>
            </a:r>
            <a:r>
              <a:rPr lang="nl-NL" dirty="0" smtClean="0"/>
              <a:t> </a:t>
            </a:r>
            <a:r>
              <a:rPr lang="nl-NL" dirty="0" err="1" smtClean="0"/>
              <a:t>confident</a:t>
            </a:r>
            <a:r>
              <a:rPr lang="nl-NL" baseline="0" dirty="0" smtClean="0"/>
              <a:t> </a:t>
            </a:r>
            <a:r>
              <a:rPr lang="nl-NL" baseline="0" dirty="0" err="1" smtClean="0"/>
              <a:t>that</a:t>
            </a:r>
            <a:r>
              <a:rPr lang="nl-NL" baseline="0" dirty="0" smtClean="0"/>
              <a:t> in the digital </a:t>
            </a:r>
            <a:r>
              <a:rPr lang="nl-NL" baseline="0" dirty="0" err="1" smtClean="0"/>
              <a:t>age</a:t>
            </a:r>
            <a:r>
              <a:rPr lang="nl-NL" baseline="0" dirty="0" smtClean="0"/>
              <a:t> we </a:t>
            </a:r>
            <a:r>
              <a:rPr lang="nl-NL" baseline="0" dirty="0" err="1" smtClean="0"/>
              <a:t>will</a:t>
            </a:r>
            <a:r>
              <a:rPr lang="nl-NL" baseline="0" dirty="0" smtClean="0"/>
              <a:t> </a:t>
            </a:r>
            <a:r>
              <a:rPr lang="nl-NL" baseline="0" dirty="0" err="1" smtClean="0"/>
              <a:t>be</a:t>
            </a:r>
            <a:r>
              <a:rPr lang="nl-NL" baseline="0" dirty="0" smtClean="0"/>
              <a:t> </a:t>
            </a:r>
            <a:r>
              <a:rPr lang="nl-NL" baseline="0" dirty="0" err="1" smtClean="0"/>
              <a:t>able</a:t>
            </a:r>
            <a:r>
              <a:rPr lang="nl-NL" baseline="0" dirty="0" smtClean="0"/>
              <a:t> </a:t>
            </a:r>
            <a:r>
              <a:rPr lang="nl-NL" baseline="0" dirty="0" err="1" smtClean="0"/>
              <a:t>to</a:t>
            </a:r>
            <a:r>
              <a:rPr lang="nl-NL" baseline="0" dirty="0" smtClean="0"/>
              <a:t> do the </a:t>
            </a:r>
            <a:r>
              <a:rPr lang="nl-NL" baseline="0" dirty="0" err="1" smtClean="0"/>
              <a:t>same</a:t>
            </a:r>
            <a:r>
              <a:rPr lang="nl-NL"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We are half-way the </a:t>
            </a:r>
            <a:r>
              <a:rPr lang="nl-NL" dirty="0" err="1" smtClean="0"/>
              <a:t>presentation</a:t>
            </a:r>
            <a:r>
              <a:rPr lang="nl-NL" dirty="0" smtClean="0"/>
              <a:t> </a:t>
            </a:r>
            <a:r>
              <a:rPr lang="nl-NL" dirty="0" err="1" smtClean="0"/>
              <a:t>now</a:t>
            </a:r>
            <a:r>
              <a:rPr lang="nl-NL" dirty="0" smtClean="0"/>
              <a:t> – </a:t>
            </a:r>
            <a:r>
              <a:rPr lang="nl-NL" dirty="0" err="1" smtClean="0"/>
              <a:t>and</a:t>
            </a:r>
            <a:r>
              <a:rPr lang="nl-NL" dirty="0" smtClean="0"/>
              <a:t> I hope i have put </a:t>
            </a:r>
            <a:r>
              <a:rPr lang="nl-NL" dirty="0" err="1" smtClean="0"/>
              <a:t>you</a:t>
            </a:r>
            <a:r>
              <a:rPr lang="nl-NL" dirty="0" smtClean="0"/>
              <a:t> in the right frame of mind </a:t>
            </a:r>
            <a:r>
              <a:rPr lang="nl-NL" dirty="0" err="1" smtClean="0"/>
              <a:t>to</a:t>
            </a:r>
            <a:r>
              <a:rPr lang="nl-NL" dirty="0" smtClean="0"/>
              <a:t> introduce </a:t>
            </a:r>
            <a:r>
              <a:rPr lang="nl-NL" dirty="0" err="1" smtClean="0"/>
              <a:t>you</a:t>
            </a:r>
            <a:r>
              <a:rPr lang="nl-NL" dirty="0" smtClean="0"/>
              <a:t> </a:t>
            </a:r>
            <a:r>
              <a:rPr lang="nl-NL" dirty="0" err="1" smtClean="0"/>
              <a:t>to</a:t>
            </a:r>
            <a:r>
              <a:rPr lang="nl-NL" dirty="0" smtClean="0"/>
              <a:t> the new OCLC Research report, </a:t>
            </a:r>
            <a:r>
              <a:rPr lang="nl-NL" dirty="0" err="1" smtClean="0"/>
              <a:t>which</a:t>
            </a:r>
            <a:r>
              <a:rPr lang="nl-NL" dirty="0" smtClean="0"/>
              <a:t> </a:t>
            </a:r>
            <a:r>
              <a:rPr lang="nl-NL" dirty="0" err="1" smtClean="0"/>
              <a:t>just</a:t>
            </a:r>
            <a:r>
              <a:rPr lang="nl-NL" dirty="0" smtClean="0"/>
              <a:t> </a:t>
            </a:r>
            <a:r>
              <a:rPr lang="nl-NL" dirty="0" err="1" smtClean="0"/>
              <a:t>came</a:t>
            </a:r>
            <a:r>
              <a:rPr lang="nl-NL" baseline="0" dirty="0" smtClean="0"/>
              <a:t> out </a:t>
            </a:r>
            <a:r>
              <a:rPr lang="nl-NL" baseline="0" dirty="0" err="1" smtClean="0"/>
              <a:t>this</a:t>
            </a:r>
            <a:r>
              <a:rPr lang="nl-NL" baseline="0" dirty="0" smtClean="0"/>
              <a:t> week, </a:t>
            </a:r>
            <a:r>
              <a:rPr lang="nl-NL" baseline="0" dirty="0" err="1" smtClean="0"/>
              <a:t>and</a:t>
            </a:r>
            <a:r>
              <a:rPr lang="nl-NL" baseline="0" dirty="0" smtClean="0"/>
              <a:t> </a:t>
            </a:r>
            <a:r>
              <a:rPr lang="nl-NL" baseline="0" dirty="0" err="1" smtClean="0"/>
              <a:t>that</a:t>
            </a:r>
            <a:r>
              <a:rPr lang="nl-NL" baseline="0" dirty="0" smtClean="0"/>
              <a:t> is </a:t>
            </a:r>
            <a:r>
              <a:rPr lang="nl-NL" baseline="0" dirty="0" err="1" smtClean="0"/>
              <a:t>looking</a:t>
            </a:r>
            <a:r>
              <a:rPr lang="nl-NL" baseline="0" dirty="0" smtClean="0"/>
              <a:t> at the </a:t>
            </a:r>
            <a:r>
              <a:rPr lang="nl-NL" baseline="0" dirty="0" err="1" smtClean="0"/>
              <a:t>evolving</a:t>
            </a:r>
            <a:r>
              <a:rPr lang="nl-NL" baseline="0" dirty="0" smtClean="0"/>
              <a:t> </a:t>
            </a:r>
            <a:r>
              <a:rPr lang="nl-NL" baseline="0" dirty="0" err="1" smtClean="0"/>
              <a:t>scholarly</a:t>
            </a:r>
            <a:r>
              <a:rPr lang="nl-NL" baseline="0" dirty="0" smtClean="0"/>
              <a:t> record in the digital environment </a:t>
            </a:r>
            <a:r>
              <a:rPr lang="nl-NL" baseline="0" dirty="0" err="1" smtClean="0"/>
              <a:t>and</a:t>
            </a:r>
            <a:r>
              <a:rPr lang="nl-NL" baseline="0" dirty="0" smtClean="0"/>
              <a:t> the new </a:t>
            </a:r>
            <a:r>
              <a:rPr lang="nl-NL" baseline="0" dirty="0" err="1" smtClean="0"/>
              <a:t>stewardship</a:t>
            </a:r>
            <a:r>
              <a:rPr lang="nl-NL" baseline="0" dirty="0" smtClean="0"/>
              <a:t> </a:t>
            </a:r>
            <a:r>
              <a:rPr lang="nl-NL" baseline="0" dirty="0" err="1" smtClean="0"/>
              <a:t>challenges</a:t>
            </a:r>
            <a:r>
              <a:rPr lang="nl-NL" baseline="0" dirty="0" smtClean="0"/>
              <a:t>. As we </a:t>
            </a:r>
            <a:r>
              <a:rPr lang="nl-NL" baseline="0" dirty="0" err="1" smtClean="0"/>
              <a:t>will</a:t>
            </a:r>
            <a:r>
              <a:rPr lang="nl-NL" baseline="0" dirty="0" smtClean="0"/>
              <a:t> </a:t>
            </a:r>
            <a:r>
              <a:rPr lang="nl-NL" baseline="0" dirty="0" err="1" smtClean="0"/>
              <a:t>see</a:t>
            </a:r>
            <a:r>
              <a:rPr lang="nl-NL" baseline="0" dirty="0" smtClean="0"/>
              <a:t> these </a:t>
            </a:r>
            <a:r>
              <a:rPr lang="nl-NL" baseline="0" dirty="0" err="1" smtClean="0"/>
              <a:t>challenges</a:t>
            </a:r>
            <a:r>
              <a:rPr lang="nl-NL" baseline="0" dirty="0" smtClean="0"/>
              <a:t> </a:t>
            </a:r>
            <a:r>
              <a:rPr lang="nl-NL" baseline="0" dirty="0" err="1" smtClean="0"/>
              <a:t>will</a:t>
            </a:r>
            <a:r>
              <a:rPr lang="nl-NL" baseline="0" dirty="0" smtClean="0"/>
              <a:t> force </a:t>
            </a:r>
            <a:r>
              <a:rPr lang="nl-NL" baseline="0" dirty="0" err="1" smtClean="0"/>
              <a:t>libraries</a:t>
            </a:r>
            <a:r>
              <a:rPr lang="nl-NL" baseline="0" dirty="0" smtClean="0"/>
              <a:t> </a:t>
            </a:r>
            <a:r>
              <a:rPr lang="nl-NL" baseline="0" dirty="0" err="1" smtClean="0"/>
              <a:t>to</a:t>
            </a:r>
            <a:r>
              <a:rPr lang="nl-NL" baseline="0" dirty="0" smtClean="0"/>
              <a:t> </a:t>
            </a:r>
            <a:r>
              <a:rPr lang="nl-NL" baseline="0" dirty="0" err="1" smtClean="0"/>
              <a:t>engage</a:t>
            </a:r>
            <a:r>
              <a:rPr lang="nl-NL" baseline="0" dirty="0" smtClean="0"/>
              <a:t> in </a:t>
            </a:r>
            <a:r>
              <a:rPr lang="nl-NL" baseline="0" dirty="0" err="1" smtClean="0"/>
              <a:t>multi</a:t>
            </a:r>
            <a:r>
              <a:rPr lang="nl-NL" baseline="0" dirty="0" smtClean="0"/>
              <a:t>-stakeholder partnerships – </a:t>
            </a:r>
            <a:r>
              <a:rPr lang="nl-NL" baseline="0" dirty="0" err="1" smtClean="0"/>
              <a:t>moving</a:t>
            </a:r>
            <a:r>
              <a:rPr lang="nl-NL" baseline="0" dirty="0" smtClean="0"/>
              <a:t> </a:t>
            </a:r>
            <a:r>
              <a:rPr lang="nl-NL" baseline="0" dirty="0" err="1" smtClean="0"/>
              <a:t>away</a:t>
            </a:r>
            <a:r>
              <a:rPr lang="nl-NL" baseline="0" dirty="0" smtClean="0"/>
              <a:t> </a:t>
            </a:r>
            <a:r>
              <a:rPr lang="nl-NL" baseline="0" dirty="0" err="1" smtClean="0"/>
              <a:t>from</a:t>
            </a:r>
            <a:r>
              <a:rPr lang="nl-NL" baseline="0" dirty="0" smtClean="0"/>
              <a:t> the “safe” </a:t>
            </a:r>
            <a:r>
              <a:rPr lang="nl-NL" baseline="0" dirty="0" err="1" smtClean="0"/>
              <a:t>practice</a:t>
            </a:r>
            <a:r>
              <a:rPr lang="nl-NL" baseline="0" dirty="0" smtClean="0"/>
              <a:t> of </a:t>
            </a:r>
            <a:r>
              <a:rPr lang="nl-NL" baseline="0" dirty="0" err="1" smtClean="0"/>
              <a:t>interlibrary</a:t>
            </a:r>
            <a:r>
              <a:rPr lang="nl-NL" baseline="0" dirty="0" smtClean="0"/>
              <a:t> </a:t>
            </a:r>
            <a:r>
              <a:rPr lang="nl-NL" baseline="0" dirty="0" err="1" smtClean="0"/>
              <a:t>collaboration</a:t>
            </a:r>
            <a:r>
              <a:rPr lang="nl-NL" baseline="0" dirty="0" smtClean="0"/>
              <a:t>.</a:t>
            </a:r>
          </a:p>
          <a:p>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a:p>
        </p:txBody>
      </p:sp>
    </p:spTree>
    <p:extLst>
      <p:ext uri="{BB962C8B-B14F-4D97-AF65-F5344CB8AC3E}">
        <p14:creationId xmlns:p14="http://schemas.microsoft.com/office/powerpoint/2010/main" val="405495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a:t>
            </a:r>
            <a:r>
              <a:rPr lang="nl-NL" baseline="0" dirty="0" err="1" smtClean="0"/>
              <a:t>Stewardship</a:t>
            </a:r>
            <a:r>
              <a:rPr lang="nl-NL" baseline="0" dirty="0" smtClean="0"/>
              <a:t> of the </a:t>
            </a:r>
            <a:r>
              <a:rPr lang="nl-NL" baseline="0" dirty="0" err="1" smtClean="0"/>
              <a:t>Evolving</a:t>
            </a:r>
            <a:r>
              <a:rPr lang="nl-NL" baseline="0" dirty="0" smtClean="0"/>
              <a:t> </a:t>
            </a:r>
            <a:r>
              <a:rPr lang="nl-NL" baseline="0" dirty="0" err="1" smtClean="0"/>
              <a:t>Scholarly</a:t>
            </a:r>
            <a:r>
              <a:rPr lang="nl-NL" baseline="0" dirty="0" smtClean="0"/>
              <a:t> Record: </a:t>
            </a:r>
            <a:r>
              <a:rPr lang="nl-NL" baseline="0" dirty="0" err="1" smtClean="0"/>
              <a:t>From</a:t>
            </a:r>
            <a:r>
              <a:rPr lang="nl-NL" baseline="0" dirty="0" smtClean="0"/>
              <a:t> the </a:t>
            </a:r>
            <a:r>
              <a:rPr lang="nl-NL" baseline="0" dirty="0" err="1" smtClean="0"/>
              <a:t>invisible</a:t>
            </a:r>
            <a:r>
              <a:rPr lang="nl-NL" baseline="0" dirty="0" smtClean="0"/>
              <a:t> hand </a:t>
            </a:r>
            <a:r>
              <a:rPr lang="nl-NL" baseline="0" dirty="0" err="1" smtClean="0"/>
              <a:t>to</a:t>
            </a:r>
            <a:r>
              <a:rPr lang="nl-NL" baseline="0" dirty="0" smtClean="0"/>
              <a:t> </a:t>
            </a:r>
            <a:r>
              <a:rPr lang="nl-NL" baseline="0" dirty="0" err="1" smtClean="0"/>
              <a:t>conscious</a:t>
            </a:r>
            <a:r>
              <a:rPr lang="nl-NL" baseline="0" dirty="0" smtClean="0"/>
              <a:t> </a:t>
            </a:r>
            <a:r>
              <a:rPr lang="nl-NL" baseline="0" dirty="0" err="1" smtClean="0"/>
              <a:t>coordination</a:t>
            </a:r>
            <a:r>
              <a:rPr lang="nl-NL" baseline="0" dirty="0" smtClean="0"/>
              <a:t>”, </a:t>
            </a:r>
            <a:r>
              <a:rPr lang="nl-NL" baseline="0" dirty="0" err="1" smtClean="0"/>
              <a:t>by</a:t>
            </a:r>
            <a:r>
              <a:rPr lang="nl-NL" baseline="0" dirty="0" smtClean="0"/>
              <a:t> Brian </a:t>
            </a:r>
            <a:r>
              <a:rPr lang="nl-NL" baseline="0" dirty="0" err="1" smtClean="0"/>
              <a:t>Lavoie</a:t>
            </a:r>
            <a:r>
              <a:rPr lang="nl-NL" baseline="0" dirty="0" smtClean="0"/>
              <a:t> </a:t>
            </a:r>
            <a:r>
              <a:rPr lang="nl-NL" baseline="0" dirty="0" err="1" smtClean="0"/>
              <a:t>and</a:t>
            </a:r>
            <a:r>
              <a:rPr lang="nl-NL" baseline="0" dirty="0" smtClean="0"/>
              <a:t> Constance </a:t>
            </a:r>
            <a:r>
              <a:rPr lang="nl-NL" baseline="0" dirty="0" err="1" smtClean="0"/>
              <a:t>Malpas</a:t>
            </a:r>
            <a:r>
              <a:rPr lang="nl-NL" baseline="0" dirty="0" smtClean="0"/>
              <a:t>.</a:t>
            </a:r>
            <a:r>
              <a:rPr lang="nl-NL" dirty="0" smtClean="0"/>
              <a:t> </a:t>
            </a:r>
          </a:p>
          <a:p>
            <a:r>
              <a:rPr lang="nl-NL" dirty="0" smtClean="0"/>
              <a:t>http://www.oclc.org/research/publications/2015/oclcresearch-esr-stewardship-2015.html</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18</a:t>
            </a:fld>
            <a:endParaRPr lang="en-US"/>
          </a:p>
        </p:txBody>
      </p:sp>
    </p:spTree>
    <p:extLst>
      <p:ext uri="{BB962C8B-B14F-4D97-AF65-F5344CB8AC3E}">
        <p14:creationId xmlns:p14="http://schemas.microsoft.com/office/powerpoint/2010/main" val="1813754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Scholarly practice moves to the network: tools for creating,</a:t>
            </a:r>
            <a:r>
              <a:rPr lang="en-US" baseline="0" dirty="0" smtClean="0"/>
              <a:t> consuming, curating</a:t>
            </a:r>
          </a:p>
          <a:p>
            <a:r>
              <a:rPr lang="en-US" baseline="0" dirty="0" smtClean="0"/>
              <a:t>As a result, the outputs of scholarly work also are moving to the network</a:t>
            </a:r>
          </a:p>
          <a:p>
            <a:r>
              <a:rPr lang="en-US" dirty="0" smtClean="0"/>
              <a:t>Broadly speaking, this can be seen as a move from print to digital:</a:t>
            </a:r>
          </a:p>
          <a:p>
            <a:pPr marL="171450" indent="-171450">
              <a:buFont typeface="Arial" panose="020B0604020202020204" pitchFamily="34" charset="0"/>
              <a:buChar char="•"/>
            </a:pPr>
            <a:r>
              <a:rPr lang="en-US" dirty="0" smtClean="0"/>
              <a:t>Traditionally: Users congregated around the library stacks where the (print) scholarly record resided</a:t>
            </a:r>
          </a:p>
          <a:p>
            <a:pPr marL="171450" indent="-171450">
              <a:buFont typeface="Arial" panose="020B0604020202020204" pitchFamily="34" charset="0"/>
              <a:buChar char="•"/>
            </a:pPr>
            <a:r>
              <a:rPr lang="en-US" dirty="0" smtClean="0"/>
              <a:t>Today:</a:t>
            </a:r>
            <a:r>
              <a:rPr lang="en-US" baseline="0" dirty="0" smtClean="0"/>
              <a:t> users congregate on the network where a greater and greater portion of the scholarly record now resides</a:t>
            </a:r>
          </a:p>
          <a:p>
            <a:pPr marL="0" indent="0">
              <a:buFont typeface="Arial" panose="020B0604020202020204" pitchFamily="34" charset="0"/>
              <a:buNone/>
            </a:pPr>
            <a:r>
              <a:rPr lang="en-US" baseline="0" dirty="0" smtClean="0"/>
              <a:t>But much more nuanced than that: the digital scholarly record is far from being just a digital copy of print books and journals; in fact the scholarly record is evolving to encompass a wide range of scholarly outputs</a:t>
            </a: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5040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smtClean="0">
                <a:latin typeface="Arial" pitchFamily="34" charset="0"/>
                <a:cs typeface="Arial" pitchFamily="34" charset="0"/>
              </a:rPr>
              <a:t>Images: https://www.flickr.com/photos/oclcpar/14415067756/</a:t>
            </a:r>
            <a:endParaRPr lang="en-US" sz="1400" b="0" baseline="0" dirty="0" smtClean="0">
              <a:latin typeface="Arial" pitchFamily="34" charset="0"/>
              <a:cs typeface="Arial" pitchFamily="34" charset="0"/>
            </a:endParaRPr>
          </a:p>
          <a:p>
            <a:r>
              <a:rPr lang="en-US" sz="1400" b="0" baseline="0" dirty="0" smtClean="0">
                <a:latin typeface="Arial" pitchFamily="34" charset="0"/>
                <a:cs typeface="Arial" pitchFamily="34" charset="0"/>
              </a:rPr>
              <a:t>OCLC Research’s four strands of activities.</a:t>
            </a:r>
          </a:p>
          <a:p>
            <a:r>
              <a:rPr lang="en-US" sz="1400" b="0" baseline="0" dirty="0" smtClean="0">
                <a:latin typeface="Arial" pitchFamily="34" charset="0"/>
                <a:cs typeface="Arial" pitchFamily="34" charset="0"/>
              </a:rPr>
              <a:t>Research support is about the new roles and services that research libraries are developing as research and university support requirements are changing – for example with data management and research assessment.</a:t>
            </a:r>
          </a:p>
          <a:p>
            <a:r>
              <a:rPr lang="en-US" sz="1400" b="0" baseline="0" dirty="0" smtClean="0">
                <a:latin typeface="Arial" pitchFamily="34" charset="0"/>
                <a:cs typeface="Arial" pitchFamily="34" charset="0"/>
              </a:rPr>
              <a:t>Understanding the system-wide library is about how libraries share resources to achieve efficiencies and more impact.</a:t>
            </a:r>
          </a:p>
          <a:p>
            <a:r>
              <a:rPr lang="en-US" sz="1400" b="0" baseline="0" dirty="0" smtClean="0">
                <a:latin typeface="Arial" pitchFamily="34" charset="0"/>
                <a:cs typeface="Arial" pitchFamily="34" charset="0"/>
              </a:rPr>
              <a:t>Data Science is the processing of </a:t>
            </a:r>
            <a:r>
              <a:rPr lang="en-US" sz="1400" b="0" baseline="0" dirty="0" err="1" smtClean="0">
                <a:latin typeface="Arial" pitchFamily="34" charset="0"/>
                <a:cs typeface="Arial" pitchFamily="34" charset="0"/>
              </a:rPr>
              <a:t>WorldCat</a:t>
            </a:r>
            <a:r>
              <a:rPr lang="en-US" sz="1400" b="0" baseline="0" dirty="0" smtClean="0">
                <a:latin typeface="Arial" pitchFamily="34" charset="0"/>
                <a:cs typeface="Arial" pitchFamily="34" charset="0"/>
              </a:rPr>
              <a:t> data and other bibliographic datasets, in order to clean the data, improve its quality and remodel it into linked data, etc.</a:t>
            </a:r>
          </a:p>
          <a:p>
            <a:r>
              <a:rPr lang="en-US" sz="1400" b="0" baseline="0" dirty="0" smtClean="0">
                <a:latin typeface="Arial" pitchFamily="34" charset="0"/>
                <a:cs typeface="Arial" pitchFamily="34" charset="0"/>
              </a:rPr>
              <a:t>User Studies is about following library users and studying their information seeking and learning behaviors inside and outside the library.</a:t>
            </a:r>
            <a:endParaRPr lang="en-US" sz="14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a:p>
        </p:txBody>
      </p:sp>
    </p:spTree>
    <p:extLst>
      <p:ext uri="{BB962C8B-B14F-4D97-AF65-F5344CB8AC3E}">
        <p14:creationId xmlns:p14="http://schemas.microsoft.com/office/powerpoint/2010/main" val="413231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capture the evolution of the scholarly record in this framework.</a:t>
            </a:r>
          </a:p>
          <a:p>
            <a:r>
              <a:rPr lang="en-US" dirty="0" smtClean="0"/>
              <a:t>The SR evolves in concert</a:t>
            </a:r>
            <a:r>
              <a:rPr lang="en-US" baseline="0" dirty="0" smtClean="0"/>
              <a:t> with changes in the scholarly practice and communications</a:t>
            </a:r>
          </a:p>
          <a:p>
            <a:r>
              <a:rPr lang="en-US" baseline="0" dirty="0" smtClean="0"/>
              <a:t>As we dig deeper into these digital practices and communications, we begin to see a much deeper, more complete record of the scholarly inquiry than what was captured in the past.</a:t>
            </a:r>
            <a:r>
              <a:rPr lang="en-US" dirty="0" smtClean="0"/>
              <a:t> </a:t>
            </a:r>
          </a:p>
          <a:p>
            <a:r>
              <a:rPr lang="en-US" dirty="0" smtClean="0"/>
              <a:t>We</a:t>
            </a:r>
            <a:r>
              <a:rPr lang="en-US" baseline="0" dirty="0" smtClean="0"/>
              <a:t> see SW-tools that support the research methods, datasets that need to be kept with the SR as evidence (for accountability and replicability purposes), we see series of blogs appearing that discuss the outcomes before and after publication, sometimes such blog entries are consolidated into books, we see different publication versions of the outcomes (the pre-print, the conference proceeding articles, and revisions) and we see new research that re-uses the outcomes of previous research – we see all these manifestations appear on the web, dispersed across many platforms.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75745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dirty="0" smtClean="0"/>
              <a:t>http://global.oup.com/uk/orc/busecon/economics/carlin/</a:t>
            </a:r>
          </a:p>
          <a:p>
            <a:r>
              <a:rPr lang="en-US" altLang="nl-NL" dirty="0" smtClean="0"/>
              <a:t>We see more and more digital platforms and services appear that support the scholarly</a:t>
            </a:r>
            <a:r>
              <a:rPr lang="en-US" altLang="nl-NL" baseline="0" dirty="0" smtClean="0"/>
              <a:t> process. </a:t>
            </a:r>
          </a:p>
          <a:p>
            <a:r>
              <a:rPr lang="en-US" altLang="nl-NL" baseline="0" dirty="0" smtClean="0"/>
              <a:t>Everyday you discover new ones. </a:t>
            </a:r>
            <a:r>
              <a:rPr lang="en-US" altLang="nl-NL" baseline="0" dirty="0" err="1" smtClean="0"/>
              <a:t>RefME</a:t>
            </a:r>
            <a:r>
              <a:rPr lang="en-US" altLang="nl-NL" baseline="0" dirty="0" smtClean="0"/>
              <a:t>, which is present at this conference is a nice example.</a:t>
            </a:r>
          </a:p>
          <a:p>
            <a:r>
              <a:rPr lang="en-US" altLang="nl-NL" baseline="0" dirty="0" smtClean="0"/>
              <a:t>What characterizes these new services is speed and convenience. </a:t>
            </a:r>
          </a:p>
          <a:p>
            <a:r>
              <a:rPr lang="en-US" altLang="nl-NL" baseline="0" dirty="0" smtClean="0"/>
              <a:t>They try to fit seamlessly in the research workflow and provide dissemination channels that bypass the formal publication process.</a:t>
            </a:r>
          </a:p>
          <a:p>
            <a:r>
              <a:rPr lang="en-US" altLang="nl-NL" baseline="0" dirty="0" smtClean="0"/>
              <a:t>Researchers tend to use them, because they are convenient and effective. They might be aware that many such platforms are volatile and not sustainable on the long-term. But, as always, we find that convenience trumps everything … and concerns over integrity and sustainability lose out.</a:t>
            </a:r>
          </a:p>
          <a:p>
            <a:endParaRPr lang="en-US" altLang="nl-NL"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086326-A3A3-4344-8F5F-D0536DB2B3DF}" type="slidenum">
              <a:rPr lang="en-US" altLang="nl-NL" smtClean="0">
                <a:solidFill>
                  <a:srgbClr val="000000"/>
                </a:solidFill>
                <a:latin typeface="Calibri" panose="020F0502020204030204" pitchFamily="34" charset="0"/>
              </a:rPr>
              <a:pPr/>
              <a:t>21</a:t>
            </a:fld>
            <a:endParaRPr lang="en-US" altLang="nl-NL"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722402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As the different </a:t>
            </a:r>
            <a:r>
              <a:rPr lang="nl-NL" dirty="0" err="1" smtClean="0"/>
              <a:t>parts</a:t>
            </a:r>
            <a:r>
              <a:rPr lang="nl-NL" dirty="0" smtClean="0"/>
              <a:t> of the </a:t>
            </a:r>
            <a:r>
              <a:rPr lang="nl-NL" dirty="0" err="1" smtClean="0"/>
              <a:t>Outcomes</a:t>
            </a:r>
            <a:r>
              <a:rPr lang="nl-NL" dirty="0" smtClean="0"/>
              <a:t> get </a:t>
            </a:r>
            <a:r>
              <a:rPr lang="nl-NL" dirty="0" err="1" smtClean="0"/>
              <a:t>dispersed</a:t>
            </a:r>
            <a:r>
              <a:rPr lang="nl-NL" dirty="0" smtClean="0"/>
              <a:t> </a:t>
            </a:r>
            <a:r>
              <a:rPr lang="nl-NL" dirty="0" err="1" smtClean="0"/>
              <a:t>across</a:t>
            </a:r>
            <a:r>
              <a:rPr lang="nl-NL" dirty="0" smtClean="0"/>
              <a:t> the web </a:t>
            </a:r>
            <a:r>
              <a:rPr lang="nl-NL" dirty="0" err="1" smtClean="0"/>
              <a:t>and</a:t>
            </a:r>
            <a:r>
              <a:rPr lang="nl-NL" dirty="0" smtClean="0"/>
              <a:t> take on </a:t>
            </a:r>
            <a:r>
              <a:rPr lang="nl-NL" dirty="0" err="1" smtClean="0"/>
              <a:t>very</a:t>
            </a:r>
            <a:r>
              <a:rPr lang="nl-NL" dirty="0" smtClean="0"/>
              <a:t> </a:t>
            </a:r>
            <a:r>
              <a:rPr lang="nl-NL" dirty="0" err="1" smtClean="0"/>
              <a:t>many</a:t>
            </a:r>
            <a:r>
              <a:rPr lang="nl-NL" dirty="0" smtClean="0"/>
              <a:t> </a:t>
            </a:r>
            <a:r>
              <a:rPr lang="nl-NL" dirty="0" err="1" smtClean="0"/>
              <a:t>forms</a:t>
            </a:r>
            <a:r>
              <a:rPr lang="nl-NL" dirty="0" smtClean="0"/>
              <a:t> </a:t>
            </a:r>
            <a:r>
              <a:rPr lang="nl-NL" dirty="0" err="1" smtClean="0"/>
              <a:t>and</a:t>
            </a:r>
            <a:r>
              <a:rPr lang="nl-NL" dirty="0" smtClean="0"/>
              <a:t> formats (</a:t>
            </a:r>
            <a:r>
              <a:rPr lang="nl-NL" dirty="0" err="1" smtClean="0"/>
              <a:t>think</a:t>
            </a:r>
            <a:r>
              <a:rPr lang="nl-NL" dirty="0" smtClean="0"/>
              <a:t> of SW, datasets, video, data-</a:t>
            </a:r>
            <a:r>
              <a:rPr lang="nl-NL" dirty="0" err="1" smtClean="0"/>
              <a:t>vizualisations</a:t>
            </a:r>
            <a:r>
              <a:rPr lang="nl-NL" dirty="0" smtClean="0"/>
              <a:t>, 3D-animations, etc.),</a:t>
            </a:r>
          </a:p>
          <a:p>
            <a:r>
              <a:rPr lang="nl-NL" dirty="0" smtClean="0"/>
              <a:t>We </a:t>
            </a:r>
            <a:r>
              <a:rPr lang="nl-NL" dirty="0" err="1" smtClean="0"/>
              <a:t>need</a:t>
            </a:r>
            <a:r>
              <a:rPr lang="nl-NL" baseline="0" dirty="0" smtClean="0"/>
              <a:t> </a:t>
            </a:r>
            <a:r>
              <a:rPr lang="nl-NL" baseline="0" dirty="0" err="1" smtClean="0"/>
              <a:t>to</a:t>
            </a:r>
            <a:r>
              <a:rPr lang="nl-NL" baseline="0" dirty="0" smtClean="0"/>
              <a:t> </a:t>
            </a:r>
            <a:r>
              <a:rPr lang="nl-NL" baseline="0" dirty="0" err="1" smtClean="0"/>
              <a:t>identify</a:t>
            </a:r>
            <a:r>
              <a:rPr lang="nl-NL" baseline="0" dirty="0" smtClean="0"/>
              <a:t> these </a:t>
            </a:r>
            <a:r>
              <a:rPr lang="nl-NL" baseline="0" dirty="0" err="1" smtClean="0"/>
              <a:t>parts</a:t>
            </a:r>
            <a:r>
              <a:rPr lang="nl-NL" baseline="0" dirty="0" smtClean="0"/>
              <a:t>, </a:t>
            </a:r>
            <a:r>
              <a:rPr lang="nl-NL" baseline="0" dirty="0" err="1" smtClean="0"/>
              <a:t>establish</a:t>
            </a:r>
            <a:r>
              <a:rPr lang="nl-NL" baseline="0" dirty="0" smtClean="0"/>
              <a:t> </a:t>
            </a:r>
            <a:r>
              <a:rPr lang="nl-NL" baseline="0" dirty="0" err="1" smtClean="0"/>
              <a:t>relationships</a:t>
            </a:r>
            <a:r>
              <a:rPr lang="nl-NL" baseline="0" dirty="0" smtClean="0"/>
              <a:t> </a:t>
            </a:r>
            <a:r>
              <a:rPr lang="nl-NL" baseline="0" dirty="0" err="1" smtClean="0"/>
              <a:t>between</a:t>
            </a:r>
            <a:r>
              <a:rPr lang="nl-NL" baseline="0" dirty="0" smtClean="0"/>
              <a:t> </a:t>
            </a:r>
            <a:r>
              <a:rPr lang="nl-NL" baseline="0" dirty="0" err="1" smtClean="0"/>
              <a:t>them</a:t>
            </a:r>
            <a:r>
              <a:rPr lang="nl-NL" baseline="0" dirty="0" smtClean="0"/>
              <a:t> </a:t>
            </a:r>
            <a:r>
              <a:rPr lang="nl-NL" baseline="0" dirty="0" err="1" smtClean="0"/>
              <a:t>and</a:t>
            </a:r>
            <a:r>
              <a:rPr lang="nl-NL" baseline="0" dirty="0" smtClean="0"/>
              <a:t> </a:t>
            </a:r>
            <a:r>
              <a:rPr lang="nl-NL" baseline="0" dirty="0" err="1" smtClean="0"/>
              <a:t>insert</a:t>
            </a:r>
            <a:r>
              <a:rPr lang="nl-NL" baseline="0" dirty="0" smtClean="0"/>
              <a:t> the time element (the </a:t>
            </a:r>
            <a:r>
              <a:rPr lang="nl-NL" baseline="0" dirty="0" err="1" smtClean="0"/>
              <a:t>versioning</a:t>
            </a:r>
            <a:r>
              <a:rPr lang="nl-NL" baseline="0" dirty="0" smtClean="0"/>
              <a:t> </a:t>
            </a:r>
            <a:r>
              <a:rPr lang="nl-NL" baseline="0" dirty="0" err="1" smtClean="0"/>
              <a:t>and</a:t>
            </a:r>
            <a:r>
              <a:rPr lang="nl-NL" baseline="0" dirty="0" smtClean="0"/>
              <a:t> the is-</a:t>
            </a:r>
            <a:r>
              <a:rPr lang="nl-NL" baseline="0" dirty="0" err="1" smtClean="0"/>
              <a:t>anterior</a:t>
            </a:r>
            <a:r>
              <a:rPr lang="nl-NL" baseline="0" dirty="0" smtClean="0"/>
              <a:t>/is-posterior </a:t>
            </a:r>
            <a:r>
              <a:rPr lang="nl-NL" baseline="0" dirty="0" err="1" smtClean="0"/>
              <a:t>relationships</a:t>
            </a:r>
            <a:r>
              <a:rPr lang="nl-NL" baseline="0" dirty="0" smtClean="0"/>
              <a:t>).</a:t>
            </a:r>
          </a:p>
          <a:p>
            <a:r>
              <a:rPr lang="nl-NL" baseline="0" dirty="0" err="1" smtClean="0"/>
              <a:t>All</a:t>
            </a:r>
            <a:r>
              <a:rPr lang="nl-NL" baseline="0" dirty="0" smtClean="0"/>
              <a:t> </a:t>
            </a:r>
            <a:r>
              <a:rPr lang="nl-NL" baseline="0" dirty="0" err="1" smtClean="0"/>
              <a:t>that</a:t>
            </a:r>
            <a:r>
              <a:rPr lang="nl-NL" baseline="0" dirty="0" smtClean="0"/>
              <a:t> is part of the FIX </a:t>
            </a:r>
            <a:r>
              <a:rPr lang="nl-NL" baseline="0" dirty="0" err="1" smtClean="0"/>
              <a:t>role</a:t>
            </a:r>
            <a:r>
              <a:rPr lang="nl-NL" baseline="0" dirty="0" smtClean="0"/>
              <a:t> – </a:t>
            </a:r>
            <a:r>
              <a:rPr lang="nl-NL" baseline="0" dirty="0" err="1" smtClean="0"/>
              <a:t>which</a:t>
            </a:r>
            <a:r>
              <a:rPr lang="nl-NL" baseline="0" dirty="0" smtClean="0"/>
              <a:t> </a:t>
            </a:r>
            <a:r>
              <a:rPr lang="nl-NL" baseline="0" dirty="0" err="1" smtClean="0"/>
              <a:t>publishers</a:t>
            </a:r>
            <a:r>
              <a:rPr lang="nl-NL" baseline="0" dirty="0" smtClean="0"/>
              <a:t> </a:t>
            </a:r>
            <a:r>
              <a:rPr lang="nl-NL" baseline="0" dirty="0" err="1" smtClean="0"/>
              <a:t>used</a:t>
            </a:r>
            <a:r>
              <a:rPr lang="nl-NL" baseline="0" dirty="0" smtClean="0"/>
              <a:t> </a:t>
            </a:r>
            <a:r>
              <a:rPr lang="nl-NL" baseline="0" dirty="0" err="1" smtClean="0"/>
              <a:t>to</a:t>
            </a:r>
            <a:r>
              <a:rPr lang="nl-NL" baseline="0" dirty="0" smtClean="0"/>
              <a:t> do </a:t>
            </a:r>
            <a:r>
              <a:rPr lang="nl-NL" baseline="0" dirty="0" err="1" smtClean="0"/>
              <a:t>traditionally</a:t>
            </a:r>
            <a:r>
              <a:rPr lang="nl-NL" baseline="0" dirty="0" smtClean="0"/>
              <a:t>.</a:t>
            </a:r>
          </a:p>
          <a:p>
            <a:r>
              <a:rPr lang="nl-NL" baseline="0" dirty="0" smtClean="0"/>
              <a:t>As </a:t>
            </a:r>
            <a:r>
              <a:rPr lang="nl-NL" baseline="0" dirty="0" err="1" smtClean="0"/>
              <a:t>this</a:t>
            </a:r>
            <a:r>
              <a:rPr lang="nl-NL" baseline="0" dirty="0" smtClean="0"/>
              <a:t> </a:t>
            </a:r>
            <a:r>
              <a:rPr lang="nl-NL" baseline="0" dirty="0" err="1" smtClean="0"/>
              <a:t>FIXing</a:t>
            </a:r>
            <a:r>
              <a:rPr lang="nl-NL" baseline="0" dirty="0" smtClean="0"/>
              <a:t> of the SR is no </a:t>
            </a:r>
            <a:r>
              <a:rPr lang="nl-NL" baseline="0" dirty="0" err="1" smtClean="0"/>
              <a:t>longer</a:t>
            </a:r>
            <a:r>
              <a:rPr lang="nl-NL" baseline="0" dirty="0" smtClean="0"/>
              <a:t> </a:t>
            </a:r>
            <a:r>
              <a:rPr lang="nl-NL" baseline="0" dirty="0" err="1" smtClean="0"/>
              <a:t>done</a:t>
            </a:r>
            <a:r>
              <a:rPr lang="nl-NL" baseline="0" dirty="0" smtClean="0"/>
              <a:t> at </a:t>
            </a:r>
            <a:r>
              <a:rPr lang="nl-NL" baseline="0" dirty="0" err="1" smtClean="0"/>
              <a:t>one</a:t>
            </a:r>
            <a:r>
              <a:rPr lang="nl-NL" baseline="0" dirty="0" smtClean="0"/>
              <a:t> point in time in the form of a </a:t>
            </a:r>
            <a:r>
              <a:rPr lang="nl-NL" baseline="0" dirty="0" err="1" smtClean="0"/>
              <a:t>publication</a:t>
            </a:r>
            <a:r>
              <a:rPr lang="nl-NL" baseline="0" dirty="0" smtClean="0"/>
              <a:t>, the </a:t>
            </a:r>
            <a:r>
              <a:rPr lang="nl-NL" baseline="0" dirty="0" err="1" smtClean="0"/>
              <a:t>COLLECTing</a:t>
            </a:r>
            <a:r>
              <a:rPr lang="nl-NL" baseline="0" dirty="0" smtClean="0"/>
              <a:t> get harder </a:t>
            </a:r>
            <a:r>
              <a:rPr lang="nl-NL" baseline="0" dirty="0" err="1" smtClean="0"/>
              <a:t>to</a:t>
            </a:r>
            <a:r>
              <a:rPr lang="nl-NL" baseline="0" dirty="0" smtClean="0"/>
              <a:t> do.</a:t>
            </a:r>
          </a:p>
          <a:p>
            <a:r>
              <a:rPr lang="nl-NL" baseline="0" dirty="0" smtClean="0"/>
              <a:t>We </a:t>
            </a:r>
            <a:r>
              <a:rPr lang="nl-NL" baseline="0" dirty="0" err="1" smtClean="0"/>
              <a:t>now</a:t>
            </a:r>
            <a:r>
              <a:rPr lang="nl-NL" baseline="0" dirty="0" smtClean="0"/>
              <a:t> </a:t>
            </a:r>
            <a:r>
              <a:rPr lang="nl-NL" baseline="0" dirty="0" err="1" smtClean="0"/>
              <a:t>need</a:t>
            </a:r>
            <a:r>
              <a:rPr lang="nl-NL" baseline="0" dirty="0" smtClean="0"/>
              <a:t> </a:t>
            </a:r>
            <a:r>
              <a:rPr lang="nl-NL" baseline="0" dirty="0" err="1" smtClean="0"/>
              <a:t>to</a:t>
            </a:r>
            <a:r>
              <a:rPr lang="nl-NL" baseline="0" dirty="0" smtClean="0"/>
              <a:t> </a:t>
            </a:r>
            <a:r>
              <a:rPr lang="nl-NL" baseline="0" dirty="0" err="1" smtClean="0"/>
              <a:t>locate</a:t>
            </a:r>
            <a:r>
              <a:rPr lang="nl-NL" baseline="0" dirty="0" smtClean="0"/>
              <a:t> </a:t>
            </a:r>
            <a:r>
              <a:rPr lang="nl-NL" baseline="0" dirty="0" err="1" smtClean="0"/>
              <a:t>and</a:t>
            </a:r>
            <a:r>
              <a:rPr lang="nl-NL" baseline="0" dirty="0" smtClean="0"/>
              <a:t> collect the </a:t>
            </a:r>
            <a:r>
              <a:rPr lang="nl-NL" baseline="0" dirty="0" err="1" smtClean="0"/>
              <a:t>heterogeneous</a:t>
            </a:r>
            <a:r>
              <a:rPr lang="nl-NL" baseline="0" dirty="0" smtClean="0"/>
              <a:t> </a:t>
            </a:r>
            <a:r>
              <a:rPr lang="nl-NL" baseline="0" dirty="0" err="1" smtClean="0"/>
              <a:t>parts</a:t>
            </a:r>
            <a:r>
              <a:rPr lang="nl-NL" baseline="0" dirty="0" smtClean="0"/>
              <a:t> of the </a:t>
            </a:r>
            <a:r>
              <a:rPr lang="nl-NL" baseline="0" dirty="0" err="1" smtClean="0"/>
              <a:t>outcomes</a:t>
            </a:r>
            <a:r>
              <a:rPr lang="nl-NL" baseline="0" dirty="0" smtClean="0"/>
              <a:t>, </a:t>
            </a:r>
            <a:r>
              <a:rPr lang="nl-NL" baseline="0" dirty="0" err="1" smtClean="0"/>
              <a:t>which</a:t>
            </a:r>
            <a:r>
              <a:rPr lang="nl-NL" baseline="0" dirty="0" smtClean="0"/>
              <a:t> are </a:t>
            </a:r>
            <a:r>
              <a:rPr lang="nl-NL" baseline="0" dirty="0" err="1" smtClean="0"/>
              <a:t>scattered</a:t>
            </a:r>
            <a:r>
              <a:rPr lang="nl-NL" baseline="0" dirty="0" smtClean="0"/>
              <a:t> </a:t>
            </a:r>
            <a:r>
              <a:rPr lang="nl-NL" baseline="0" dirty="0" err="1" smtClean="0"/>
              <a:t>across</a:t>
            </a:r>
            <a:r>
              <a:rPr lang="nl-NL" baseline="0" dirty="0" smtClean="0"/>
              <a:t> the web on </a:t>
            </a:r>
            <a:r>
              <a:rPr lang="nl-NL" baseline="0" dirty="0" err="1" smtClean="0"/>
              <a:t>many</a:t>
            </a:r>
            <a:r>
              <a:rPr lang="nl-NL" baseline="0" dirty="0" smtClean="0"/>
              <a:t> different platforms </a:t>
            </a:r>
            <a:r>
              <a:rPr lang="nl-NL" baseline="0" dirty="0" err="1" smtClean="0"/>
              <a:t>and</a:t>
            </a:r>
            <a:r>
              <a:rPr lang="nl-NL" baseline="0" dirty="0" smtClean="0"/>
              <a:t> </a:t>
            </a:r>
            <a:r>
              <a:rPr lang="nl-NL" baseline="0" dirty="0" err="1" smtClean="0"/>
              <a:t>appearing</a:t>
            </a:r>
            <a:r>
              <a:rPr lang="nl-NL" baseline="0" dirty="0" smtClean="0"/>
              <a:t> at different points in time.</a:t>
            </a:r>
            <a:endParaRPr lang="nl-NL"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a:p>
        </p:txBody>
      </p:sp>
    </p:spTree>
    <p:extLst>
      <p:ext uri="{BB962C8B-B14F-4D97-AF65-F5344CB8AC3E}">
        <p14:creationId xmlns:p14="http://schemas.microsoft.com/office/powerpoint/2010/main" val="240963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US" altLang="nl-NL" dirty="0" smtClean="0"/>
              <a:t>This</a:t>
            </a:r>
            <a:r>
              <a:rPr lang="en-US" altLang="nl-NL" baseline="0" dirty="0" smtClean="0"/>
              <a:t> is an</a:t>
            </a:r>
            <a:r>
              <a:rPr lang="en-US" altLang="nl-NL" dirty="0" smtClean="0"/>
              <a:t> illustration of the complexity of the</a:t>
            </a:r>
            <a:r>
              <a:rPr lang="en-US" altLang="nl-NL" baseline="0" dirty="0" smtClean="0"/>
              <a:t> evolving </a:t>
            </a:r>
            <a:r>
              <a:rPr lang="en-US" altLang="nl-NL" dirty="0" smtClean="0"/>
              <a:t>stakeholder ecosystem.</a:t>
            </a:r>
          </a:p>
          <a:p>
            <a:pPr eaLnBrk="1" hangingPunct="1">
              <a:spcBef>
                <a:spcPct val="0"/>
              </a:spcBef>
            </a:pPr>
            <a:r>
              <a:rPr lang="en-US" altLang="nl-NL" dirty="0" smtClean="0"/>
              <a:t>This is a</a:t>
            </a:r>
            <a:r>
              <a:rPr lang="en-US" altLang="nl-NL" baseline="0" dirty="0" smtClean="0"/>
              <a:t> schematic illustration diagramed by </a:t>
            </a:r>
            <a:r>
              <a:rPr lang="en-US" altLang="nl-NL" dirty="0" smtClean="0"/>
              <a:t>Micah Altman (MIT) for one of our Research activities – when we looked into</a:t>
            </a:r>
            <a:r>
              <a:rPr lang="en-US" altLang="nl-NL" baseline="0" dirty="0" smtClean="0"/>
              <a:t> Researcher Ids -.</a:t>
            </a:r>
          </a:p>
          <a:p>
            <a:pPr eaLnBrk="1" hangingPunct="1">
              <a:spcBef>
                <a:spcPct val="0"/>
              </a:spcBef>
            </a:pPr>
            <a:r>
              <a:rPr lang="en-US" altLang="nl-NL" baseline="0" dirty="0" smtClean="0"/>
              <a:t>This is the</a:t>
            </a:r>
            <a:r>
              <a:rPr lang="en-US" altLang="nl-NL" dirty="0" smtClean="0"/>
              <a:t> Researcher ID information flow and it demonstrates the complexity of the current researcher information workflow ecosystem. </a:t>
            </a:r>
          </a:p>
          <a:p>
            <a:pPr eaLnBrk="1" hangingPunct="1">
              <a:spcBef>
                <a:spcPct val="0"/>
              </a:spcBef>
            </a:pPr>
            <a:r>
              <a:rPr lang="en-US" altLang="nl-NL" dirty="0" smtClean="0"/>
              <a:t>The ovals on the left show the various stakeholders: libraries, publishers, individual researchers, ISNI registration agencies, ORCID and VIVO members, national research institutions. </a:t>
            </a:r>
          </a:p>
          <a:p>
            <a:pPr eaLnBrk="1" hangingPunct="1">
              <a:spcBef>
                <a:spcPct val="0"/>
              </a:spcBef>
            </a:pPr>
            <a:r>
              <a:rPr lang="en-US" altLang="nl-NL" dirty="0" smtClean="0"/>
              <a:t>The dotted lines show the information flow among them, for example, book publishers provide information to libraries. </a:t>
            </a:r>
          </a:p>
          <a:p>
            <a:pPr eaLnBrk="1" hangingPunct="1">
              <a:spcBef>
                <a:spcPct val="0"/>
              </a:spcBef>
            </a:pPr>
            <a:r>
              <a:rPr lang="en-US" altLang="nl-NL" dirty="0" smtClean="0"/>
              <a:t>The drums in the centers represent various types of aggregated databases: Virtual International Authority File, ISNI, ORCID, </a:t>
            </a:r>
            <a:r>
              <a:rPr lang="en-US" altLang="nl-NL" dirty="0" err="1" smtClean="0"/>
              <a:t>CrossRef</a:t>
            </a:r>
            <a:r>
              <a:rPr lang="en-US" altLang="nl-NL" dirty="0" smtClean="0"/>
              <a:t>, National platforms, VIVO.  </a:t>
            </a:r>
          </a:p>
          <a:p>
            <a:pPr eaLnBrk="1" hangingPunct="1">
              <a:spcBef>
                <a:spcPct val="0"/>
              </a:spcBef>
            </a:pPr>
            <a:r>
              <a:rPr lang="en-US" altLang="nl-NL" dirty="0" smtClean="0"/>
              <a:t>The lower right represents institutional-based databases such as Harvard Profiles, Stanford’s Community Academic Profiles, an institution’s CRIS or Institutional repository. </a:t>
            </a:r>
          </a:p>
          <a:p>
            <a:pPr eaLnBrk="1" hangingPunct="1">
              <a:spcBef>
                <a:spcPct val="0"/>
              </a:spcBef>
            </a:pPr>
            <a:r>
              <a:rPr lang="en-US" altLang="nl-NL" dirty="0" smtClean="0"/>
              <a:t>Note that these operate separately from the libraries’ work on authority records on the top left.  </a:t>
            </a:r>
          </a:p>
          <a:p>
            <a:pPr eaLnBrk="1" hangingPunct="1">
              <a:spcBef>
                <a:spcPct val="0"/>
              </a:spcBef>
            </a:pPr>
            <a:r>
              <a:rPr lang="en-US" altLang="nl-NL" dirty="0" smtClean="0"/>
              <a:t>A key question is how corrections or updates can be communicated between systems. </a:t>
            </a:r>
          </a:p>
          <a:p>
            <a:pPr eaLnBrk="1" hangingPunct="1">
              <a:spcBef>
                <a:spcPct val="0"/>
              </a:spcBef>
            </a:pPr>
            <a:r>
              <a:rPr lang="en-US" altLang="nl-NL" dirty="0" smtClean="0"/>
              <a:t>Researchers are frustrated when they see errors in their profile or titles incorrectly assigned to them, or titles missing. </a:t>
            </a:r>
          </a:p>
          <a:p>
            <a:pPr eaLnBrk="1" hangingPunct="1">
              <a:spcBef>
                <a:spcPct val="0"/>
              </a:spcBef>
            </a:pPr>
            <a:r>
              <a:rPr lang="en-US" altLang="nl-NL" dirty="0" smtClean="0"/>
              <a:t>This is making it very clear that the web-ecosystem and cloud-ecosystem into which the scholarly process is transitioning still is basically an uncontrolled environment:</a:t>
            </a:r>
            <a:r>
              <a:rPr lang="en-US" altLang="nl-NL" baseline="0" dirty="0" smtClean="0"/>
              <a:t> with many stakeholders, new players and old ones. And we also see increased specialization. This diagram is only about Researcher IDs!</a:t>
            </a:r>
            <a:endParaRPr lang="en-US" altLang="nl-NL" dirty="0" smtClean="0"/>
          </a:p>
          <a:p>
            <a:pPr eaLnBrk="1" hangingPunct="1">
              <a:spcBef>
                <a:spcPct val="0"/>
              </a:spcBef>
            </a:pPr>
            <a:endParaRPr lang="en-US" altLang="nl-NL"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52DE62-C5FD-47C6-85E6-AA181774AC1A}" type="slidenum">
              <a:rPr lang="en-US" altLang="nl-NL" smtClean="0"/>
              <a:pPr>
                <a:spcBef>
                  <a:spcPct val="0"/>
                </a:spcBef>
              </a:pPr>
              <a:t>23</a:t>
            </a:fld>
            <a:endParaRPr lang="en-US" altLang="nl-NL" smtClean="0"/>
          </a:p>
        </p:txBody>
      </p:sp>
    </p:spTree>
    <p:extLst>
      <p:ext uri="{BB962C8B-B14F-4D97-AF65-F5344CB8AC3E}">
        <p14:creationId xmlns:p14="http://schemas.microsoft.com/office/powerpoint/2010/main" val="3876909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there is a</a:t>
            </a:r>
            <a:r>
              <a:rPr lang="en-US" baseline="0" dirty="0" smtClean="0"/>
              <a:t> proliferation of </a:t>
            </a:r>
            <a:r>
              <a:rPr lang="en-US" baseline="0" dirty="0" err="1" smtClean="0"/>
              <a:t>specialities</a:t>
            </a:r>
            <a:r>
              <a:rPr lang="en-US" baseline="0" dirty="0" smtClean="0"/>
              <a:t>, but many of the new web-platforms and services are NOT equipped to assure the long-term preservation of the different parts and manifestations of the scholarly output.</a:t>
            </a:r>
          </a:p>
          <a:p>
            <a:endParaRPr lang="en-US" baseline="0" dirty="0" smtClean="0"/>
          </a:p>
          <a:p>
            <a:r>
              <a:rPr lang="en-US" dirty="0" smtClean="0"/>
              <a:t>What is the scholarly </a:t>
            </a:r>
            <a:r>
              <a:rPr lang="en-US" b="1" dirty="0" smtClean="0"/>
              <a:t>record</a:t>
            </a:r>
            <a:r>
              <a:rPr lang="en-US" dirty="0" smtClean="0"/>
              <a:t>?</a:t>
            </a:r>
            <a:r>
              <a:rPr lang="en-US" baseline="0" dirty="0" smtClean="0"/>
              <a:t> It is the portion of scholarly output that is placed under some form of stewardship (where stewardship is defined as above).</a:t>
            </a:r>
            <a:r>
              <a:rPr lang="en-US" dirty="0" smtClean="0"/>
              <a:t> </a:t>
            </a: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34998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has</a:t>
            </a:r>
            <a:r>
              <a:rPr lang="en-US" baseline="0" dirty="0" smtClean="0"/>
              <a:t> stewardship been undertaken historically? The invisible hand metaphor …</a:t>
            </a:r>
          </a:p>
          <a:p>
            <a:endParaRPr lang="en-US" baseline="0" dirty="0" smtClean="0"/>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Collections managed as autonomous units, with little attention to broader system-wide conditions.</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61018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But today, the</a:t>
            </a:r>
            <a:r>
              <a:rPr lang="en-US" baseline="0" dirty="0" smtClean="0"/>
              <a:t> evolution of scholarly record requires evolution of stewardship models – in particular, stewardship models designed around the principle of conscious coordination</a:t>
            </a:r>
          </a:p>
          <a:p>
            <a:endParaRPr lang="en-US" baseline="0" dirty="0" smtClean="0"/>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2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Providing local access to the SR is less about accumulating large, representative local collections, and more about facilitating access to scholarly resources distributed across the network.</a:t>
            </a: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2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the digital environment assembling a slice of the SR at the local level no longer makes sense and it is also no longer feasible.</a:t>
            </a: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2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Even the collective efforts</a:t>
            </a:r>
            <a:r>
              <a:rPr lang="en-US" sz="20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of the system-wide library is no longer sufficient – simply because libraries are not collecting the full range of content-types.</a:t>
            </a:r>
          </a:p>
          <a:p>
            <a:pPr marL="0" marR="0" lvl="1" indent="0" algn="l" defTabSz="457200" rtl="0" eaLnBrk="1" fontAlgn="base" latinLnBrk="0" hangingPunct="1">
              <a:lnSpc>
                <a:spcPct val="100000"/>
              </a:lnSpc>
              <a:spcBef>
                <a:spcPct val="30000"/>
              </a:spcBef>
              <a:spcAft>
                <a:spcPct val="0"/>
              </a:spcAft>
              <a:buClrTx/>
              <a:buSzTx/>
              <a:buFontTx/>
              <a:buNone/>
              <a:tabLst/>
              <a:defRPr/>
            </a:pPr>
            <a:r>
              <a:rPr lang="en-US" sz="20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We need to transition to collections built on networks of cooperation across many different stakeholders.</a:t>
            </a:r>
            <a:endParaRPr lang="en-US" sz="20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72523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Stewardship</a:t>
            </a:r>
            <a:r>
              <a:rPr lang="en-US" baseline="0" dirty="0" smtClean="0"/>
              <a:t> of the SR will need to be guided by “conscious coordination”. </a:t>
            </a:r>
          </a:p>
          <a:p>
            <a:r>
              <a:rPr lang="en-US" baseline="0" dirty="0" smtClean="0"/>
              <a:t>Consciousness means, we need to</a:t>
            </a:r>
          </a:p>
          <a:p>
            <a:pPr marL="171450" indent="-171450">
              <a:buFontTx/>
              <a:buChar char="-"/>
            </a:pPr>
            <a:r>
              <a:rPr lang="en-US" baseline="0" dirty="0" smtClean="0"/>
              <a:t>Be aware of the broader system-wide context – beyond campus and beyond libraries;</a:t>
            </a:r>
          </a:p>
          <a:p>
            <a:pPr marL="171450" indent="-171450">
              <a:buFontTx/>
              <a:buChar char="-"/>
            </a:pPr>
            <a:r>
              <a:rPr lang="en-US" baseline="0" dirty="0" smtClean="0"/>
              <a:t>Make explicit commitments</a:t>
            </a:r>
          </a:p>
          <a:p>
            <a:pPr marL="171450" indent="-171450">
              <a:buFontTx/>
              <a:buChar char="-"/>
            </a:pPr>
            <a:r>
              <a:rPr lang="en-US" baseline="0" dirty="0" smtClean="0"/>
              <a:t>Accept different division of </a:t>
            </a:r>
            <a:r>
              <a:rPr lang="en-US" baseline="0" dirty="0" err="1" smtClean="0"/>
              <a:t>labour</a:t>
            </a:r>
            <a:r>
              <a:rPr lang="en-US" baseline="0" dirty="0" smtClean="0"/>
              <a:t> of the stewardship roles</a:t>
            </a:r>
          </a:p>
          <a:p>
            <a:pPr marL="171450" indent="-171450">
              <a:buFontTx/>
              <a:buChar char="-"/>
            </a:pPr>
            <a:r>
              <a:rPr lang="en-US" baseline="0" dirty="0" smtClean="0"/>
              <a:t>Foster reliable networks of reciprocal access</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91253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These examples are still very library centric. They</a:t>
            </a:r>
            <a:r>
              <a:rPr lang="en-US" baseline="0" dirty="0" smtClean="0"/>
              <a:t> demonstrate how little we actually partner with other stakeholders.</a:t>
            </a:r>
            <a:endParaRPr lang="en-US" dirty="0" smtClean="0"/>
          </a:p>
          <a:p>
            <a:r>
              <a:rPr lang="en-US" sz="1200" kern="1200" dirty="0" smtClean="0">
                <a:solidFill>
                  <a:schemeClr val="tx1"/>
                </a:solidFill>
                <a:effectLst/>
                <a:latin typeface="+mn-lt"/>
                <a:ea typeface="+mn-ea"/>
                <a:cs typeface="+mn-cs"/>
              </a:rPr>
              <a:t>SWA: </a:t>
            </a:r>
            <a:endParaRPr lang="nl-NL"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Hathi</a:t>
            </a:r>
            <a:r>
              <a:rPr lang="en-US" sz="1200" kern="1200" dirty="0" smtClean="0">
                <a:solidFill>
                  <a:schemeClr val="tx1"/>
                </a:solidFill>
                <a:effectLst/>
                <a:latin typeface="+mn-lt"/>
                <a:ea typeface="+mn-ea"/>
                <a:cs typeface="+mn-cs"/>
              </a:rPr>
              <a:t> Trust: measures overlap between its member libraries print collections and the digital surrogates in the </a:t>
            </a:r>
            <a:r>
              <a:rPr lang="en-US" sz="1200" kern="1200" dirty="0" err="1" smtClean="0">
                <a:solidFill>
                  <a:schemeClr val="tx1"/>
                </a:solidFill>
                <a:effectLst/>
                <a:latin typeface="+mn-lt"/>
                <a:ea typeface="+mn-ea"/>
                <a:cs typeface="+mn-cs"/>
              </a:rPr>
              <a:t>Hathi</a:t>
            </a:r>
            <a:r>
              <a:rPr lang="en-US" sz="1200" kern="1200" dirty="0" smtClean="0">
                <a:solidFill>
                  <a:schemeClr val="tx1"/>
                </a:solidFill>
                <a:effectLst/>
                <a:latin typeface="+mn-lt"/>
                <a:ea typeface="+mn-ea"/>
                <a:cs typeface="+mn-cs"/>
              </a:rPr>
              <a:t> shared repository.</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COPAC: developing tools to help libraries identify rare/unique items in their collections (helps inform stewardship priorities)</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SCS: allows comparison of local print holdings to the library system as a whole, as represented by WC.</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MARC 583: allows you to register local preservation commitments in group catalogs to help coordinate cooperative collection management activities </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PAPR: knowledge base of journal titles managed within print archiving programs (i.e., journal titles with archiving commitments)</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UKRR: centralized registry of retained print holdings in the UKRR, which institutions can use to inform local print retention decisions</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DOL:</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Specialized or thematic collecting activities:</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Columbia University’s Contemporary Composers Web archive (very specialized set of materials around a particular theme)</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Dryad (data sets related to published articles in the life sciences) </a:t>
            </a:r>
            <a:endParaRPr lang="nl-NL"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Figshare</a:t>
            </a:r>
            <a:r>
              <a:rPr lang="en-US" sz="1200" kern="1200" dirty="0" smtClean="0">
                <a:solidFill>
                  <a:schemeClr val="tx1"/>
                </a:solidFill>
                <a:effectLst/>
                <a:latin typeface="+mn-lt"/>
                <a:ea typeface="+mn-ea"/>
                <a:cs typeface="+mn-cs"/>
              </a:rPr>
              <a:t>: specializes in curating materials not easily accommodated in traditional publication platforms</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Efforts to reduce frictions in traditional ILL networks (</a:t>
            </a:r>
            <a:r>
              <a:rPr lang="en-US" sz="1200" kern="1200" dirty="0" err="1" smtClean="0">
                <a:solidFill>
                  <a:schemeClr val="tx1"/>
                </a:solidFill>
                <a:effectLst/>
                <a:latin typeface="+mn-lt"/>
                <a:ea typeface="+mn-ea"/>
                <a:cs typeface="+mn-cs"/>
              </a:rPr>
              <a:t>BorrowDirect</a:t>
            </a:r>
            <a:r>
              <a:rPr lang="en-US" sz="1200" kern="1200" dirty="0" smtClean="0">
                <a:solidFill>
                  <a:schemeClr val="tx1"/>
                </a:solidFill>
                <a:effectLst/>
                <a:latin typeface="+mn-lt"/>
                <a:ea typeface="+mn-ea"/>
                <a:cs typeface="+mn-cs"/>
              </a:rPr>
              <a:t>, Ohio Link); also new initiatives like SHARE that aim to improve discoverability and accessibility to digital scholarly outputs that are widely distributed across the network.</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34195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my takeaways from our new Report.</a:t>
            </a:r>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29</a:t>
            </a:fld>
            <a:endParaRPr lang="en-US"/>
          </a:p>
        </p:txBody>
      </p:sp>
    </p:spTree>
    <p:extLst>
      <p:ext uri="{BB962C8B-B14F-4D97-AF65-F5344CB8AC3E}">
        <p14:creationId xmlns:p14="http://schemas.microsoft.com/office/powerpoint/2010/main" val="5072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http://www.oclc.org/research/themes/systemwide-library.html</a:t>
            </a:r>
          </a:p>
          <a:p>
            <a:r>
              <a:rPr lang="en-US" dirty="0" smtClean="0"/>
              <a:t>This presentation will be based on the work Constance </a:t>
            </a:r>
            <a:r>
              <a:rPr lang="en-US" dirty="0" err="1" smtClean="0"/>
              <a:t>Malpas</a:t>
            </a:r>
            <a:r>
              <a:rPr lang="en-US" dirty="0" smtClean="0"/>
              <a:t> and Brian Lavoie</a:t>
            </a:r>
            <a:r>
              <a:rPr lang="en-US" baseline="0" dirty="0" smtClean="0"/>
              <a:t> are </a:t>
            </a:r>
            <a:r>
              <a:rPr lang="en-US" dirty="0" smtClean="0"/>
              <a:t>doing in the area of the system-wide library.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system-wide library is the collective enterprise of libraries that work together in some way, through sharing resources and responsibilities, with the aim </a:t>
            </a:r>
            <a:r>
              <a:rPr lang="en-US" dirty="0" smtClean="0"/>
              <a:t>to improve their services, achieve efficiencies</a:t>
            </a:r>
            <a:r>
              <a:rPr lang="en-US" baseline="0" dirty="0" smtClean="0"/>
              <a:t> and economies of scale</a:t>
            </a:r>
            <a:r>
              <a:rPr lang="en-US" dirty="0" smtClean="0"/>
              <a:t>. </a:t>
            </a:r>
          </a:p>
          <a:p>
            <a:r>
              <a:rPr lang="en-US" baseline="0" dirty="0" smtClean="0"/>
              <a:t>T</a:t>
            </a:r>
            <a:r>
              <a:rPr lang="en-US" dirty="0" smtClean="0"/>
              <a:t>he</a:t>
            </a:r>
            <a:r>
              <a:rPr lang="en-US" baseline="0" dirty="0" smtClean="0"/>
              <a:t> </a:t>
            </a:r>
            <a:r>
              <a:rPr lang="en-US" dirty="0" smtClean="0"/>
              <a:t>research aims to improve our understanding of the factors that guide institutions in their choices for sourcing and scaling as they form partnerships.</a:t>
            </a:r>
          </a:p>
          <a:p>
            <a:r>
              <a:rPr lang="en-US" dirty="0" smtClean="0"/>
              <a:t>We observe that libraries are embedded in an increasingly complex network of information supply and demand</a:t>
            </a:r>
            <a:r>
              <a:rPr lang="en-US" baseline="0" dirty="0" smtClean="0"/>
              <a:t> and that they are continuously adapting to this evolving environment.</a:t>
            </a:r>
            <a:r>
              <a:rPr lang="en-US" dirty="0" smtClean="0"/>
              <a:t> </a:t>
            </a:r>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a:p>
        </p:txBody>
      </p:sp>
    </p:spTree>
    <p:extLst>
      <p:ext uri="{BB962C8B-B14F-4D97-AF65-F5344CB8AC3E}">
        <p14:creationId xmlns:p14="http://schemas.microsoft.com/office/powerpoint/2010/main" val="2604447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smtClean="0"/>
              <a:t>I would</a:t>
            </a:r>
            <a:r>
              <a:rPr lang="nl-NL" baseline="0" dirty="0" smtClean="0"/>
              <a:t> </a:t>
            </a:r>
            <a:r>
              <a:rPr lang="nl-NL" baseline="0" dirty="0" err="1" smtClean="0"/>
              <a:t>like</a:t>
            </a:r>
            <a:r>
              <a:rPr lang="nl-NL" baseline="0" dirty="0" smtClean="0"/>
              <a:t> </a:t>
            </a:r>
            <a:r>
              <a:rPr lang="nl-NL" baseline="0" dirty="0" err="1" smtClean="0"/>
              <a:t>to</a:t>
            </a:r>
            <a:r>
              <a:rPr lang="nl-NL" baseline="0" dirty="0" smtClean="0"/>
              <a:t> </a:t>
            </a:r>
            <a:r>
              <a:rPr lang="nl-NL" baseline="0" dirty="0" err="1" smtClean="0"/>
              <a:t>encourage</a:t>
            </a:r>
            <a:r>
              <a:rPr lang="nl-NL" baseline="0" dirty="0" smtClean="0"/>
              <a:t> </a:t>
            </a:r>
            <a:r>
              <a:rPr lang="nl-NL" baseline="0" dirty="0" err="1" smtClean="0"/>
              <a:t>you</a:t>
            </a:r>
            <a:r>
              <a:rPr lang="nl-NL" baseline="0" dirty="0" smtClean="0"/>
              <a:t> </a:t>
            </a:r>
            <a:r>
              <a:rPr lang="nl-NL" baseline="0" dirty="0" err="1" smtClean="0"/>
              <a:t>to</a:t>
            </a:r>
            <a:r>
              <a:rPr lang="nl-NL" baseline="0" dirty="0" smtClean="0"/>
              <a:t> </a:t>
            </a:r>
            <a:r>
              <a:rPr lang="nl-NL" baseline="0" dirty="0" err="1" smtClean="0"/>
              <a:t>read</a:t>
            </a:r>
            <a:r>
              <a:rPr lang="nl-NL" baseline="0" dirty="0" smtClean="0"/>
              <a:t> these </a:t>
            </a:r>
            <a:r>
              <a:rPr lang="nl-NL" baseline="0" dirty="0" err="1" smtClean="0"/>
              <a:t>reports</a:t>
            </a:r>
            <a:r>
              <a:rPr lang="nl-NL" baseline="0" dirty="0" smtClean="0"/>
              <a:t> </a:t>
            </a:r>
            <a:r>
              <a:rPr lang="nl-NL" baseline="0" dirty="0" err="1" smtClean="0"/>
              <a:t>for</a:t>
            </a:r>
            <a:r>
              <a:rPr lang="nl-NL" baseline="0" dirty="0" smtClean="0"/>
              <a:t> </a:t>
            </a:r>
            <a:r>
              <a:rPr lang="nl-NL" baseline="0" dirty="0" err="1" smtClean="0"/>
              <a:t>yourself</a:t>
            </a:r>
            <a:r>
              <a:rPr lang="nl-NL" baseline="0" dirty="0" smtClean="0"/>
              <a:t> </a:t>
            </a:r>
            <a:r>
              <a:rPr lang="nl-NL" baseline="0" dirty="0" err="1" smtClean="0"/>
              <a:t>and</a:t>
            </a:r>
            <a:r>
              <a:rPr lang="nl-NL" baseline="0" dirty="0" smtClean="0"/>
              <a:t> </a:t>
            </a:r>
            <a:r>
              <a:rPr lang="nl-NL" baseline="0" dirty="0" err="1" smtClean="0"/>
              <a:t>find</a:t>
            </a:r>
            <a:r>
              <a:rPr lang="nl-NL" baseline="0" dirty="0" smtClean="0"/>
              <a:t> </a:t>
            </a:r>
            <a:r>
              <a:rPr lang="nl-NL" baseline="0" dirty="0" err="1" smtClean="0"/>
              <a:t>what</a:t>
            </a:r>
            <a:r>
              <a:rPr lang="nl-NL" baseline="0" dirty="0" smtClean="0"/>
              <a:t> </a:t>
            </a:r>
            <a:r>
              <a:rPr lang="nl-NL" baseline="0" dirty="0" err="1" smtClean="0"/>
              <a:t>your</a:t>
            </a:r>
            <a:r>
              <a:rPr lang="nl-NL" baseline="0" dirty="0" smtClean="0"/>
              <a:t> </a:t>
            </a:r>
            <a:r>
              <a:rPr lang="nl-NL" baseline="0" dirty="0" err="1" smtClean="0"/>
              <a:t>takeaways</a:t>
            </a:r>
            <a:r>
              <a:rPr lang="nl-NL" baseline="0" dirty="0" smtClean="0"/>
              <a:t> are.</a:t>
            </a:r>
            <a:endParaRPr lang="nl-NL"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30</a:t>
            </a:fld>
            <a:endParaRPr lang="en-US"/>
          </a:p>
        </p:txBody>
      </p:sp>
    </p:spTree>
    <p:extLst>
      <p:ext uri="{BB962C8B-B14F-4D97-AF65-F5344CB8AC3E}">
        <p14:creationId xmlns:p14="http://schemas.microsoft.com/office/powerpoint/2010/main" val="235836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31</a:t>
            </a:fld>
            <a:endParaRPr lang="en-US"/>
          </a:p>
        </p:txBody>
      </p:sp>
    </p:spTree>
    <p:extLst>
      <p:ext uri="{BB962C8B-B14F-4D97-AF65-F5344CB8AC3E}">
        <p14:creationId xmlns:p14="http://schemas.microsoft.com/office/powerpoint/2010/main" val="133544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So</a:t>
            </a:r>
            <a:r>
              <a:rPr lang="nl-NL" dirty="0" smtClean="0"/>
              <a:t> </a:t>
            </a:r>
            <a:r>
              <a:rPr lang="nl-NL" dirty="0" err="1" smtClean="0"/>
              <a:t>let’s</a:t>
            </a:r>
            <a:r>
              <a:rPr lang="nl-NL" dirty="0" smtClean="0"/>
              <a:t> take a closer look at </a:t>
            </a:r>
            <a:r>
              <a:rPr lang="nl-NL" dirty="0" err="1" smtClean="0"/>
              <a:t>this</a:t>
            </a:r>
            <a:r>
              <a:rPr lang="nl-NL" dirty="0" smtClean="0"/>
              <a:t> system-</a:t>
            </a:r>
            <a:r>
              <a:rPr lang="nl-NL" dirty="0" err="1" smtClean="0"/>
              <a:t>wide</a:t>
            </a:r>
            <a:r>
              <a:rPr lang="nl-NL" dirty="0" smtClean="0"/>
              <a:t> </a:t>
            </a:r>
            <a:r>
              <a:rPr lang="nl-NL" dirty="0" err="1" smtClean="0"/>
              <a:t>library</a:t>
            </a:r>
            <a:r>
              <a:rPr lang="nl-NL" dirty="0" smtClean="0"/>
              <a:t> in the </a:t>
            </a:r>
            <a:r>
              <a:rPr lang="nl-NL" dirty="0" err="1" smtClean="0"/>
              <a:t>scholarly</a:t>
            </a:r>
            <a:r>
              <a:rPr lang="nl-NL" baseline="0" dirty="0" smtClean="0"/>
              <a:t> environment.</a:t>
            </a:r>
          </a:p>
          <a:p>
            <a:r>
              <a:rPr lang="nl-NL" dirty="0" smtClean="0"/>
              <a:t>The</a:t>
            </a:r>
            <a:r>
              <a:rPr lang="nl-NL" baseline="0" dirty="0" smtClean="0"/>
              <a:t> </a:t>
            </a:r>
            <a:r>
              <a:rPr lang="nl-NL" baseline="0" dirty="0" err="1" smtClean="0"/>
              <a:t>number</a:t>
            </a:r>
            <a:r>
              <a:rPr lang="nl-NL" baseline="0" dirty="0" smtClean="0"/>
              <a:t> of </a:t>
            </a:r>
            <a:r>
              <a:rPr lang="nl-NL" dirty="0" err="1" smtClean="0"/>
              <a:t>networks</a:t>
            </a:r>
            <a:r>
              <a:rPr lang="nl-NL" dirty="0" smtClean="0"/>
              <a:t> of cooperation </a:t>
            </a:r>
            <a:r>
              <a:rPr lang="nl-NL" dirty="0" err="1" smtClean="0"/>
              <a:t>that</a:t>
            </a:r>
            <a:r>
              <a:rPr lang="nl-NL" dirty="0" smtClean="0"/>
              <a:t> </a:t>
            </a:r>
            <a:r>
              <a:rPr lang="nl-NL" dirty="0" err="1" smtClean="0"/>
              <a:t>exist</a:t>
            </a:r>
            <a:r>
              <a:rPr lang="nl-NL" dirty="0" smtClean="0"/>
              <a:t> </a:t>
            </a:r>
            <a:r>
              <a:rPr lang="nl-NL" dirty="0" err="1" smtClean="0"/>
              <a:t>between</a:t>
            </a:r>
            <a:r>
              <a:rPr lang="nl-NL" dirty="0" smtClean="0"/>
              <a:t> </a:t>
            </a:r>
            <a:r>
              <a:rPr lang="nl-NL" dirty="0" err="1" smtClean="0"/>
              <a:t>academic</a:t>
            </a:r>
            <a:r>
              <a:rPr lang="nl-NL" dirty="0" smtClean="0"/>
              <a:t> </a:t>
            </a:r>
            <a:r>
              <a:rPr lang="nl-NL" dirty="0" err="1" smtClean="0"/>
              <a:t>libraries</a:t>
            </a:r>
            <a:r>
              <a:rPr lang="nl-NL" dirty="0" smtClean="0"/>
              <a:t> </a:t>
            </a:r>
            <a:r>
              <a:rPr lang="nl-NL" dirty="0" err="1" smtClean="0"/>
              <a:t>and</a:t>
            </a:r>
            <a:r>
              <a:rPr lang="nl-NL" dirty="0" smtClean="0"/>
              <a:t> partnerships </a:t>
            </a:r>
            <a:r>
              <a:rPr lang="nl-NL" dirty="0" err="1" smtClean="0"/>
              <a:t>with</a:t>
            </a:r>
            <a:r>
              <a:rPr lang="nl-NL" dirty="0" smtClean="0"/>
              <a:t> </a:t>
            </a:r>
            <a:r>
              <a:rPr lang="nl-NL" dirty="0" err="1" smtClean="0"/>
              <a:t>other</a:t>
            </a:r>
            <a:r>
              <a:rPr lang="nl-NL" dirty="0" smtClean="0"/>
              <a:t> stakeholders in </a:t>
            </a:r>
            <a:r>
              <a:rPr lang="nl-NL" dirty="0" err="1" smtClean="0"/>
              <a:t>this</a:t>
            </a:r>
            <a:r>
              <a:rPr lang="nl-NL" dirty="0" smtClean="0"/>
              <a:t> </a:t>
            </a:r>
            <a:r>
              <a:rPr lang="nl-NL" dirty="0" err="1" smtClean="0"/>
              <a:t>ecosystem</a:t>
            </a:r>
            <a:r>
              <a:rPr lang="nl-NL" dirty="0" smtClean="0"/>
              <a:t> is </a:t>
            </a:r>
            <a:r>
              <a:rPr lang="nl-NL" dirty="0" err="1" smtClean="0"/>
              <a:t>overwhelming</a:t>
            </a:r>
            <a:r>
              <a:rPr lang="nl-NL" dirty="0" smtClean="0"/>
              <a:t>.</a:t>
            </a:r>
          </a:p>
          <a:p>
            <a:r>
              <a:rPr lang="nl-NL" dirty="0" err="1" smtClean="0"/>
              <a:t>And</a:t>
            </a:r>
            <a:r>
              <a:rPr lang="nl-NL" dirty="0" smtClean="0"/>
              <a:t> </a:t>
            </a:r>
            <a:r>
              <a:rPr lang="nl-NL" dirty="0" err="1" smtClean="0"/>
              <a:t>it</a:t>
            </a:r>
            <a:r>
              <a:rPr lang="nl-NL" dirty="0" smtClean="0"/>
              <a:t> </a:t>
            </a:r>
            <a:r>
              <a:rPr lang="nl-NL" dirty="0" err="1" smtClean="0"/>
              <a:t>seems</a:t>
            </a:r>
            <a:r>
              <a:rPr lang="nl-NL" dirty="0" smtClean="0"/>
              <a:t> </a:t>
            </a:r>
            <a:r>
              <a:rPr lang="nl-NL" dirty="0" err="1" smtClean="0"/>
              <a:t>to</a:t>
            </a:r>
            <a:r>
              <a:rPr lang="nl-NL" dirty="0" smtClean="0"/>
              <a:t> </a:t>
            </a:r>
            <a:r>
              <a:rPr lang="nl-NL" dirty="0" err="1" smtClean="0"/>
              <a:t>be</a:t>
            </a:r>
            <a:r>
              <a:rPr lang="nl-NL" dirty="0" smtClean="0"/>
              <a:t> ever </a:t>
            </a:r>
            <a:r>
              <a:rPr lang="nl-NL" dirty="0" err="1" smtClean="0"/>
              <a:t>growing</a:t>
            </a:r>
            <a:r>
              <a:rPr lang="nl-NL" dirty="0" smtClean="0"/>
              <a:t>. </a:t>
            </a:r>
            <a:r>
              <a:rPr lang="nl-NL" dirty="0" err="1" smtClean="0"/>
              <a:t>Why</a:t>
            </a:r>
            <a:r>
              <a:rPr lang="nl-NL" dirty="0" smtClean="0"/>
              <a:t> is </a:t>
            </a:r>
            <a:r>
              <a:rPr lang="nl-NL" dirty="0" err="1" smtClean="0"/>
              <a:t>this</a:t>
            </a:r>
            <a:r>
              <a:rPr lang="nl-NL" dirty="0" smtClean="0"/>
              <a:t> happening?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we</a:t>
            </a:r>
            <a:r>
              <a:rPr lang="en-US" dirty="0" smtClean="0"/>
              <a:t> trace back the reason for collaboration to the origins of each</a:t>
            </a:r>
            <a:r>
              <a:rPr lang="en-US" baseline="0" dirty="0" smtClean="0"/>
              <a:t> network, we find that c</a:t>
            </a:r>
            <a:r>
              <a:rPr lang="en-US" dirty="0" smtClean="0"/>
              <a:t>ollaboration usually starts to solve a problem/to benefit from an opportunity. </a:t>
            </a:r>
          </a:p>
          <a:p>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a:t>
            </a:fld>
            <a:endParaRPr lang="en-US"/>
          </a:p>
        </p:txBody>
      </p:sp>
    </p:spTree>
    <p:extLst>
      <p:ext uri="{BB962C8B-B14F-4D97-AF65-F5344CB8AC3E}">
        <p14:creationId xmlns:p14="http://schemas.microsoft.com/office/powerpoint/2010/main" val="292031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quick analysis of the networks from the previous slides yields this list of reasons for collaboration.</a:t>
            </a:r>
          </a:p>
          <a:p>
            <a:r>
              <a:rPr lang="en-US" baseline="0" dirty="0" smtClean="0"/>
              <a:t>When we look at this list more closely, we see that the reasons for collaboration are all related to sharing tasks in areas where there was duplication of effort, because each institution did exactly the same at the local level. </a:t>
            </a:r>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extLst>
      <p:ext uri="{BB962C8B-B14F-4D97-AF65-F5344CB8AC3E}">
        <p14:creationId xmlns:p14="http://schemas.microsoft.com/office/powerpoint/2010/main" val="164467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characterize these networks of cooperation and make some generalized statements about</a:t>
            </a:r>
            <a:r>
              <a:rPr lang="en-US" baseline="0" dirty="0" smtClean="0"/>
              <a:t> them:</a:t>
            </a:r>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6</a:t>
            </a:fld>
            <a:endParaRPr lang="en-US"/>
          </a:p>
        </p:txBody>
      </p:sp>
    </p:spTree>
    <p:extLst>
      <p:ext uri="{BB962C8B-B14F-4D97-AF65-F5344CB8AC3E}">
        <p14:creationId xmlns:p14="http://schemas.microsoft.com/office/powerpoint/2010/main" val="372570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even distill trends in collaboration over time</a:t>
            </a:r>
            <a:r>
              <a:rPr lang="en-US" baseline="0" dirty="0" smtClean="0"/>
              <a:t> and make some generalized statements about trends:</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insights are very high-level and general.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academic libraries, we would like to better understand the dynamics of collaboration within the context of the larger ecosystem from which they originate, not only to discover trends after the fact but to anticipate on trends and make it our competitive advantage.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Indeed there seems to be a growing </a:t>
            </a:r>
            <a:r>
              <a:rPr lang="en-US" baseline="0" dirty="0" err="1" smtClean="0"/>
              <a:t>realisation</a:t>
            </a:r>
            <a:r>
              <a:rPr lang="en-US" baseline="0" dirty="0" smtClean="0"/>
              <a:t> that we can gain competitive advantage through collaboration …</a:t>
            </a:r>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7</a:t>
            </a:fld>
            <a:endParaRPr lang="en-US"/>
          </a:p>
        </p:txBody>
      </p:sp>
    </p:spTree>
    <p:extLst>
      <p:ext uri="{BB962C8B-B14F-4D97-AF65-F5344CB8AC3E}">
        <p14:creationId xmlns:p14="http://schemas.microsoft.com/office/powerpoint/2010/main" val="86855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err="1" smtClean="0"/>
              <a:t>This</a:t>
            </a:r>
            <a:r>
              <a:rPr lang="nl-NL" baseline="0" dirty="0" smtClean="0"/>
              <a:t> is </a:t>
            </a:r>
            <a:r>
              <a:rPr lang="nl-NL" baseline="0" dirty="0" err="1" smtClean="0"/>
              <a:t>what</a:t>
            </a:r>
            <a:r>
              <a:rPr lang="nl-NL" baseline="0" dirty="0" smtClean="0"/>
              <a:t> </a:t>
            </a:r>
            <a:r>
              <a:rPr lang="nl-NL" dirty="0" smtClean="0"/>
              <a:t>Caroline </a:t>
            </a:r>
            <a:r>
              <a:rPr lang="nl-NL" dirty="0" err="1" smtClean="0"/>
              <a:t>Brazier</a:t>
            </a:r>
            <a:r>
              <a:rPr lang="nl-NL" dirty="0" smtClean="0"/>
              <a:t> </a:t>
            </a:r>
            <a:r>
              <a:rPr lang="nl-NL" dirty="0" err="1" smtClean="0"/>
              <a:t>said</a:t>
            </a:r>
            <a:r>
              <a:rPr lang="nl-NL" dirty="0" smtClean="0"/>
              <a:t>, at LIBER in London last week</a:t>
            </a:r>
            <a:r>
              <a:rPr lang="nl-NL" baseline="0" dirty="0" smtClean="0"/>
              <a:t> </a:t>
            </a:r>
            <a:r>
              <a:rPr lang="nl-NL" baseline="0" dirty="0" err="1" smtClean="0"/>
              <a:t>during</a:t>
            </a:r>
            <a:r>
              <a:rPr lang="nl-NL" baseline="0" dirty="0" smtClean="0"/>
              <a:t> a </a:t>
            </a:r>
            <a:r>
              <a:rPr lang="nl-NL" baseline="0" dirty="0" err="1" smtClean="0"/>
              <a:t>session</a:t>
            </a:r>
            <a:r>
              <a:rPr lang="nl-NL" baseline="0" dirty="0" smtClean="0"/>
              <a:t> </a:t>
            </a:r>
            <a:r>
              <a:rPr lang="nl-NL" baseline="0" dirty="0" err="1" smtClean="0"/>
              <a:t>where</a:t>
            </a:r>
            <a:r>
              <a:rPr lang="nl-NL" baseline="0" dirty="0" smtClean="0"/>
              <a:t> </a:t>
            </a:r>
            <a:r>
              <a:rPr lang="nl-NL" baseline="0" dirty="0" err="1" smtClean="0"/>
              <a:t>panelists</a:t>
            </a:r>
            <a:r>
              <a:rPr lang="nl-NL" baseline="0" dirty="0" smtClean="0"/>
              <a:t> </a:t>
            </a:r>
            <a:r>
              <a:rPr lang="nl-NL" baseline="0" dirty="0" err="1" smtClean="0"/>
              <a:t>where</a:t>
            </a:r>
            <a:r>
              <a:rPr lang="nl-NL" baseline="0" dirty="0" smtClean="0"/>
              <a:t> </a:t>
            </a:r>
            <a:r>
              <a:rPr lang="nl-NL" baseline="0" dirty="0" err="1" smtClean="0"/>
              <a:t>asked</a:t>
            </a:r>
            <a:r>
              <a:rPr lang="nl-NL" baseline="0" dirty="0" smtClean="0"/>
              <a:t> </a:t>
            </a:r>
            <a:r>
              <a:rPr lang="nl-NL" baseline="0" dirty="0" err="1" smtClean="0"/>
              <a:t>to</a:t>
            </a:r>
            <a:r>
              <a:rPr lang="nl-NL" baseline="0" dirty="0" smtClean="0"/>
              <a:t> make </a:t>
            </a:r>
            <a:r>
              <a:rPr lang="nl-NL" baseline="0" dirty="0" err="1" smtClean="0"/>
              <a:t>provocative</a:t>
            </a:r>
            <a:r>
              <a:rPr lang="nl-NL" baseline="0" dirty="0" smtClean="0"/>
              <a:t> statements </a:t>
            </a:r>
            <a:r>
              <a:rPr lang="nl-NL" baseline="0" dirty="0" err="1" smtClean="0"/>
              <a:t>about</a:t>
            </a:r>
            <a:r>
              <a:rPr lang="nl-NL" baseline="0" dirty="0" smtClean="0"/>
              <a:t> the </a:t>
            </a:r>
            <a:r>
              <a:rPr lang="nl-NL" baseline="0" dirty="0" err="1" smtClean="0"/>
              <a:t>future</a:t>
            </a:r>
            <a:r>
              <a:rPr lang="nl-NL" baseline="0" dirty="0" smtClean="0"/>
              <a:t> of </a:t>
            </a:r>
            <a:r>
              <a:rPr lang="nl-NL" baseline="0" dirty="0" err="1" smtClean="0"/>
              <a:t>academic</a:t>
            </a:r>
            <a:r>
              <a:rPr lang="nl-NL" baseline="0" dirty="0" smtClean="0"/>
              <a:t> </a:t>
            </a:r>
            <a:r>
              <a:rPr lang="nl-NL" baseline="0" dirty="0" err="1" smtClean="0"/>
              <a:t>libraries</a:t>
            </a:r>
            <a:r>
              <a:rPr lang="nl-NL" baseline="0" dirty="0" smtClean="0"/>
              <a:t>:</a:t>
            </a:r>
            <a:endParaRPr lang="nl-NL" dirty="0" smtClean="0"/>
          </a:p>
          <a:p>
            <a:r>
              <a:rPr lang="nl-NL" dirty="0" smtClean="0"/>
              <a:t>It is </a:t>
            </a:r>
            <a:r>
              <a:rPr lang="nl-NL" dirty="0" err="1" smtClean="0"/>
              <a:t>evidence</a:t>
            </a:r>
            <a:r>
              <a:rPr lang="nl-NL" dirty="0" smtClean="0"/>
              <a:t> of a </a:t>
            </a:r>
            <a:r>
              <a:rPr lang="nl-NL" dirty="0" err="1" smtClean="0"/>
              <a:t>growing</a:t>
            </a:r>
            <a:r>
              <a:rPr lang="nl-NL" dirty="0" smtClean="0"/>
              <a:t> </a:t>
            </a:r>
            <a:r>
              <a:rPr lang="nl-NL" dirty="0" err="1" smtClean="0"/>
              <a:t>realisation</a:t>
            </a:r>
            <a:r>
              <a:rPr lang="nl-NL" dirty="0" smtClean="0"/>
              <a:t> </a:t>
            </a:r>
            <a:r>
              <a:rPr lang="nl-NL" dirty="0" err="1" smtClean="0"/>
              <a:t>that</a:t>
            </a:r>
            <a:r>
              <a:rPr lang="nl-NL" dirty="0" smtClean="0"/>
              <a:t> </a:t>
            </a:r>
            <a:r>
              <a:rPr lang="nl-NL" dirty="0" err="1" smtClean="0"/>
              <a:t>libraries</a:t>
            </a:r>
            <a:r>
              <a:rPr lang="nl-NL" baseline="0" dirty="0" smtClean="0"/>
              <a:t> </a:t>
            </a:r>
            <a:r>
              <a:rPr lang="nl-NL" baseline="0" dirty="0" err="1" smtClean="0"/>
              <a:t>might</a:t>
            </a:r>
            <a:r>
              <a:rPr lang="nl-NL" baseline="0" dirty="0" smtClean="0"/>
              <a:t> </a:t>
            </a:r>
            <a:r>
              <a:rPr lang="nl-NL" baseline="0" dirty="0" err="1" smtClean="0"/>
              <a:t>need</a:t>
            </a:r>
            <a:r>
              <a:rPr lang="nl-NL" baseline="0" dirty="0" smtClean="0"/>
              <a:t> </a:t>
            </a:r>
            <a:r>
              <a:rPr lang="nl-NL" baseline="0" dirty="0" err="1" smtClean="0"/>
              <a:t>to</a:t>
            </a:r>
            <a:r>
              <a:rPr lang="nl-NL" baseline="0" dirty="0" smtClean="0"/>
              <a:t> </a:t>
            </a:r>
            <a:r>
              <a:rPr lang="nl-NL" baseline="0" dirty="0" err="1" smtClean="0"/>
              <a:t>become</a:t>
            </a:r>
            <a:r>
              <a:rPr lang="nl-NL" baseline="0" dirty="0" smtClean="0"/>
              <a:t> more </a:t>
            </a:r>
            <a:r>
              <a:rPr lang="nl-NL" baseline="0" dirty="0" err="1" smtClean="0"/>
              <a:t>competitive</a:t>
            </a:r>
            <a:r>
              <a:rPr lang="nl-NL" baseline="0" dirty="0" smtClean="0"/>
              <a:t>;  in </a:t>
            </a:r>
            <a:r>
              <a:rPr lang="nl-NL" baseline="0" dirty="0" err="1" smtClean="0"/>
              <a:t>an</a:t>
            </a:r>
            <a:r>
              <a:rPr lang="nl-NL" baseline="0" dirty="0" smtClean="0"/>
              <a:t> </a:t>
            </a:r>
            <a:r>
              <a:rPr lang="nl-NL" baseline="0" dirty="0" err="1" smtClean="0"/>
              <a:t>academic</a:t>
            </a:r>
            <a:r>
              <a:rPr lang="nl-NL" baseline="0" dirty="0" smtClean="0"/>
              <a:t> environment </a:t>
            </a:r>
            <a:r>
              <a:rPr lang="nl-NL" baseline="0" dirty="0" err="1" smtClean="0"/>
              <a:t>where</a:t>
            </a:r>
            <a:r>
              <a:rPr lang="nl-NL" baseline="0" dirty="0" smtClean="0"/>
              <a:t> </a:t>
            </a:r>
            <a:r>
              <a:rPr lang="nl-NL" baseline="0" dirty="0" err="1" smtClean="0"/>
              <a:t>universities</a:t>
            </a:r>
            <a:r>
              <a:rPr lang="nl-NL" baseline="0" dirty="0" smtClean="0"/>
              <a:t> are </a:t>
            </a:r>
            <a:r>
              <a:rPr lang="nl-NL" baseline="0" dirty="0" err="1" smtClean="0"/>
              <a:t>increasingly</a:t>
            </a:r>
            <a:r>
              <a:rPr lang="nl-NL" baseline="0" dirty="0" smtClean="0"/>
              <a:t> </a:t>
            </a:r>
            <a:r>
              <a:rPr lang="nl-NL" baseline="0" dirty="0" err="1" smtClean="0"/>
              <a:t>competing</a:t>
            </a:r>
            <a:r>
              <a:rPr lang="nl-NL" baseline="0" dirty="0" smtClean="0"/>
              <a:t> </a:t>
            </a:r>
            <a:r>
              <a:rPr lang="nl-NL" baseline="0" dirty="0" err="1" smtClean="0"/>
              <a:t>for</a:t>
            </a:r>
            <a:r>
              <a:rPr lang="nl-NL" baseline="0" dirty="0" smtClean="0"/>
              <a:t> </a:t>
            </a:r>
            <a:r>
              <a:rPr lang="nl-NL" baseline="0" dirty="0" err="1" smtClean="0"/>
              <a:t>students</a:t>
            </a:r>
            <a:r>
              <a:rPr lang="nl-NL" baseline="0" dirty="0" smtClean="0"/>
              <a:t>, </a:t>
            </a:r>
            <a:r>
              <a:rPr lang="nl-NL" baseline="0" dirty="0" err="1" smtClean="0"/>
              <a:t>and</a:t>
            </a:r>
            <a:r>
              <a:rPr lang="nl-NL" baseline="0" dirty="0" smtClean="0"/>
              <a:t> operating </a:t>
            </a:r>
            <a:r>
              <a:rPr lang="nl-NL" baseline="0" dirty="0" err="1" smtClean="0"/>
              <a:t>like</a:t>
            </a:r>
            <a:r>
              <a:rPr lang="nl-NL" baseline="0" dirty="0" smtClean="0"/>
              <a:t> </a:t>
            </a:r>
            <a:r>
              <a:rPr lang="nl-NL" baseline="0" dirty="0" err="1" smtClean="0"/>
              <a:t>businesses</a:t>
            </a:r>
            <a:r>
              <a:rPr lang="nl-NL" baseline="0" dirty="0" smtClean="0"/>
              <a:t>. </a:t>
            </a:r>
            <a:r>
              <a:rPr lang="en-US" sz="1200" b="0" i="0" kern="1200" dirty="0" smtClean="0">
                <a:solidFill>
                  <a:schemeClr val="tx1"/>
                </a:solidFill>
                <a:effectLst/>
                <a:latin typeface="+mn-lt"/>
                <a:ea typeface="+mn-ea"/>
                <a:cs typeface="+mn-cs"/>
              </a:rPr>
              <a:t>Those who succeed will be those that get rid of unnecessary costs, that partner to</a:t>
            </a:r>
            <a:r>
              <a:rPr lang="en-US" sz="1200" b="0" i="0" kern="1200" baseline="0" dirty="0" smtClean="0">
                <a:solidFill>
                  <a:schemeClr val="tx1"/>
                </a:solidFill>
                <a:effectLst/>
                <a:latin typeface="+mn-lt"/>
                <a:ea typeface="+mn-ea"/>
                <a:cs typeface="+mn-cs"/>
              </a:rPr>
              <a:t> achieve high-rankings and that </a:t>
            </a:r>
            <a:r>
              <a:rPr lang="en-US" sz="1200" b="0" i="0" kern="1200" dirty="0" smtClean="0">
                <a:solidFill>
                  <a:schemeClr val="tx1"/>
                </a:solidFill>
                <a:effectLst/>
                <a:latin typeface="+mn-lt"/>
                <a:ea typeface="+mn-ea"/>
                <a:cs typeface="+mn-cs"/>
              </a:rPr>
              <a:t>drive new opportunities to increase their revenue.</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err="1" smtClean="0"/>
              <a:t>This</a:t>
            </a:r>
            <a:r>
              <a:rPr lang="nl-NL" dirty="0" smtClean="0"/>
              <a:t> is </a:t>
            </a:r>
            <a:r>
              <a:rPr lang="nl-NL" dirty="0" err="1" smtClean="0"/>
              <a:t>why</a:t>
            </a:r>
            <a:r>
              <a:rPr lang="nl-NL" dirty="0" smtClean="0"/>
              <a:t> </a:t>
            </a:r>
            <a:r>
              <a:rPr lang="nl-NL" dirty="0" err="1" smtClean="0"/>
              <a:t>libraries</a:t>
            </a:r>
            <a:r>
              <a:rPr lang="nl-NL" dirty="0" smtClean="0"/>
              <a:t> </a:t>
            </a:r>
            <a:r>
              <a:rPr lang="nl-NL" dirty="0" err="1" smtClean="0"/>
              <a:t>need</a:t>
            </a:r>
            <a:r>
              <a:rPr lang="nl-NL" dirty="0" smtClean="0"/>
              <a:t> </a:t>
            </a:r>
            <a:r>
              <a:rPr lang="nl-NL" dirty="0" err="1" smtClean="0"/>
              <a:t>to</a:t>
            </a:r>
            <a:r>
              <a:rPr lang="nl-NL" dirty="0" smtClean="0"/>
              <a:t> </a:t>
            </a:r>
            <a:r>
              <a:rPr lang="nl-NL" dirty="0" err="1" smtClean="0"/>
              <a:t>be</a:t>
            </a:r>
            <a:r>
              <a:rPr lang="nl-NL" dirty="0" smtClean="0"/>
              <a:t> smart </a:t>
            </a:r>
            <a:r>
              <a:rPr lang="nl-NL" dirty="0" err="1" smtClean="0"/>
              <a:t>about</a:t>
            </a:r>
            <a:r>
              <a:rPr lang="nl-NL" dirty="0" smtClean="0"/>
              <a:t> </a:t>
            </a:r>
            <a:r>
              <a:rPr lang="nl-NL" dirty="0" err="1" smtClean="0"/>
              <a:t>their</a:t>
            </a:r>
            <a:r>
              <a:rPr lang="nl-NL" dirty="0" smtClean="0"/>
              <a:t> </a:t>
            </a:r>
            <a:r>
              <a:rPr lang="nl-NL" dirty="0" err="1" smtClean="0"/>
              <a:t>collaboration</a:t>
            </a:r>
            <a:r>
              <a:rPr lang="nl-NL" dirty="0" smtClean="0"/>
              <a:t> </a:t>
            </a:r>
            <a:r>
              <a:rPr lang="nl-NL" dirty="0" err="1" smtClean="0"/>
              <a:t>efforts</a:t>
            </a:r>
            <a:r>
              <a:rPr lang="nl-NL" baseline="0" dirty="0" smtClean="0"/>
              <a:t> </a:t>
            </a:r>
            <a:r>
              <a:rPr lang="nl-NL" baseline="0" dirty="0" err="1" smtClean="0"/>
              <a:t>and</a:t>
            </a:r>
            <a:r>
              <a:rPr lang="nl-NL" baseline="0" dirty="0" smtClean="0"/>
              <a:t> </a:t>
            </a:r>
            <a:r>
              <a:rPr lang="nl-NL" baseline="0" dirty="0" err="1" smtClean="0"/>
              <a:t>be</a:t>
            </a:r>
            <a:r>
              <a:rPr lang="nl-NL" baseline="0" dirty="0" smtClean="0"/>
              <a:t> </a:t>
            </a:r>
            <a:r>
              <a:rPr lang="nl-NL" baseline="0" dirty="0" err="1" smtClean="0"/>
              <a:t>mindful</a:t>
            </a:r>
            <a:r>
              <a:rPr lang="nl-NL" baseline="0" dirty="0" smtClean="0"/>
              <a:t> of the </a:t>
            </a:r>
            <a:r>
              <a:rPr lang="nl-NL" baseline="0" dirty="0" err="1" smtClean="0"/>
              <a:t>sometimes</a:t>
            </a:r>
            <a:r>
              <a:rPr lang="nl-NL" baseline="0" dirty="0" smtClean="0"/>
              <a:t> </a:t>
            </a:r>
            <a:r>
              <a:rPr lang="nl-NL" baseline="0" dirty="0" err="1" smtClean="0"/>
              <a:t>conflicting</a:t>
            </a:r>
            <a:r>
              <a:rPr lang="nl-NL" baseline="0" dirty="0" smtClean="0"/>
              <a:t> </a:t>
            </a:r>
            <a:r>
              <a:rPr lang="nl-NL" baseline="0" dirty="0" err="1" smtClean="0"/>
              <a:t>interests</a:t>
            </a:r>
            <a:r>
              <a:rPr lang="nl-NL" baseline="0" dirty="0" smtClean="0"/>
              <a:t> of </a:t>
            </a:r>
            <a:r>
              <a:rPr lang="nl-NL" baseline="0" dirty="0" err="1" smtClean="0"/>
              <a:t>their</a:t>
            </a:r>
            <a:r>
              <a:rPr lang="nl-NL" baseline="0" dirty="0" smtClean="0"/>
              <a:t> </a:t>
            </a:r>
            <a:r>
              <a:rPr lang="nl-NL" baseline="0" dirty="0" err="1" smtClean="0"/>
              <a:t>university’s</a:t>
            </a:r>
            <a:r>
              <a:rPr lang="nl-NL" baseline="0" dirty="0" smtClean="0"/>
              <a:t> short-term </a:t>
            </a:r>
            <a:r>
              <a:rPr lang="nl-NL" baseline="0" dirty="0" err="1" smtClean="0"/>
              <a:t>growth</a:t>
            </a:r>
            <a:r>
              <a:rPr lang="nl-NL" baseline="0" dirty="0" smtClean="0"/>
              <a:t> </a:t>
            </a:r>
            <a:r>
              <a:rPr lang="nl-NL" baseline="0" dirty="0" err="1" smtClean="0"/>
              <a:t>strategies</a:t>
            </a:r>
            <a:r>
              <a:rPr lang="nl-NL" baseline="0" dirty="0" smtClean="0"/>
              <a:t> on the </a:t>
            </a:r>
            <a:r>
              <a:rPr lang="nl-NL" baseline="0" dirty="0" err="1" smtClean="0"/>
              <a:t>one</a:t>
            </a:r>
            <a:r>
              <a:rPr lang="nl-NL" baseline="0" dirty="0" smtClean="0"/>
              <a:t> hand </a:t>
            </a:r>
            <a:r>
              <a:rPr lang="nl-NL" baseline="0" dirty="0" err="1" smtClean="0"/>
              <a:t>and</a:t>
            </a:r>
            <a:r>
              <a:rPr lang="nl-NL" baseline="0" dirty="0" smtClean="0"/>
              <a:t>  the </a:t>
            </a:r>
            <a:r>
              <a:rPr lang="nl-NL" baseline="0" dirty="0" err="1" smtClean="0"/>
              <a:t>longer</a:t>
            </a:r>
            <a:r>
              <a:rPr lang="nl-NL" baseline="0" dirty="0" smtClean="0"/>
              <a:t>-term mission of </a:t>
            </a:r>
            <a:r>
              <a:rPr lang="nl-NL" baseline="0" dirty="0" err="1" smtClean="0"/>
              <a:t>scholarship</a:t>
            </a:r>
            <a:r>
              <a:rPr lang="nl-NL" baseline="0" dirty="0" smtClean="0"/>
              <a:t> </a:t>
            </a:r>
            <a:r>
              <a:rPr lang="nl-NL" baseline="0" dirty="0" err="1" smtClean="0"/>
              <a:t>to</a:t>
            </a:r>
            <a:r>
              <a:rPr lang="nl-NL" baseline="0" dirty="0" smtClean="0"/>
              <a:t> advance the </a:t>
            </a:r>
            <a:r>
              <a:rPr lang="nl-NL" baseline="0" dirty="0" err="1" smtClean="0"/>
              <a:t>world’s</a:t>
            </a:r>
            <a:r>
              <a:rPr lang="nl-NL" baseline="0" dirty="0" smtClean="0"/>
              <a:t> </a:t>
            </a:r>
            <a:r>
              <a:rPr lang="nl-NL" baseline="0" dirty="0" err="1" smtClean="0"/>
              <a:t>knowledge</a:t>
            </a:r>
            <a:r>
              <a:rPr lang="nl-NL" baseline="0" dirty="0" smtClean="0"/>
              <a:t> on the </a:t>
            </a:r>
            <a:r>
              <a:rPr lang="nl-NL" baseline="0" dirty="0" err="1" smtClean="0"/>
              <a:t>other</a:t>
            </a:r>
            <a:r>
              <a:rPr lang="nl-NL" baseline="0" dirty="0" smtClean="0"/>
              <a:t> hand.</a:t>
            </a:r>
            <a:endParaRPr lang="nl-NL" dirty="0" smtClean="0"/>
          </a:p>
          <a:p>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8</a:t>
            </a:fld>
            <a:endParaRPr lang="en-US"/>
          </a:p>
        </p:txBody>
      </p:sp>
    </p:spTree>
    <p:extLst>
      <p:ext uri="{BB962C8B-B14F-4D97-AF65-F5344CB8AC3E}">
        <p14:creationId xmlns:p14="http://schemas.microsoft.com/office/powerpoint/2010/main" val="226027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err="1" smtClean="0"/>
              <a:t>Growing</a:t>
            </a:r>
            <a:r>
              <a:rPr lang="nl-NL" baseline="0" dirty="0" smtClean="0"/>
              <a:t> </a:t>
            </a:r>
            <a:r>
              <a:rPr lang="nl-NL" baseline="0" dirty="0" err="1" smtClean="0"/>
              <a:t>and</a:t>
            </a:r>
            <a:r>
              <a:rPr lang="nl-NL" baseline="0" dirty="0" smtClean="0"/>
              <a:t> </a:t>
            </a:r>
            <a:r>
              <a:rPr lang="nl-NL" baseline="0" dirty="0" err="1" smtClean="0"/>
              <a:t>nurturing</a:t>
            </a:r>
            <a:r>
              <a:rPr lang="nl-NL" baseline="0" dirty="0" smtClean="0"/>
              <a:t> </a:t>
            </a:r>
            <a:r>
              <a:rPr lang="nl-NL" baseline="0" dirty="0" err="1" smtClean="0"/>
              <a:t>successful</a:t>
            </a:r>
            <a:r>
              <a:rPr lang="nl-NL" baseline="0" dirty="0" smtClean="0"/>
              <a:t> partnerships is </a:t>
            </a:r>
            <a:r>
              <a:rPr lang="nl-NL" baseline="0" dirty="0" err="1" smtClean="0"/>
              <a:t>therefore</a:t>
            </a:r>
            <a:r>
              <a:rPr lang="nl-NL" baseline="0" dirty="0" smtClean="0"/>
              <a:t> top of mind </a:t>
            </a:r>
            <a:r>
              <a:rPr lang="nl-NL" baseline="0" dirty="0" err="1" smtClean="0"/>
              <a:t>for</a:t>
            </a:r>
            <a:r>
              <a:rPr lang="nl-NL" baseline="0" dirty="0" smtClean="0"/>
              <a:t> </a:t>
            </a:r>
            <a:r>
              <a:rPr lang="nl-NL" baseline="0" dirty="0" err="1" smtClean="0"/>
              <a:t>many</a:t>
            </a:r>
            <a:r>
              <a:rPr lang="nl-NL" baseline="0" dirty="0" smtClean="0"/>
              <a:t> </a:t>
            </a:r>
            <a:r>
              <a:rPr lang="nl-NL" baseline="0" dirty="0" err="1" smtClean="0"/>
              <a:t>academic</a:t>
            </a:r>
            <a:r>
              <a:rPr lang="nl-NL" baseline="0" dirty="0" smtClean="0"/>
              <a:t> </a:t>
            </a:r>
            <a:r>
              <a:rPr lang="nl-NL" baseline="0" dirty="0" err="1" smtClean="0"/>
              <a:t>libraries</a:t>
            </a:r>
            <a:r>
              <a:rPr lang="nl-NL" baseline="0" dirty="0" smtClean="0"/>
              <a:t>. </a:t>
            </a:r>
          </a:p>
          <a:p>
            <a:r>
              <a:rPr lang="nl-NL" baseline="0" dirty="0" err="1" smtClean="0"/>
              <a:t>That</a:t>
            </a:r>
            <a:r>
              <a:rPr lang="nl-NL" baseline="0" dirty="0" smtClean="0"/>
              <a:t> is </a:t>
            </a:r>
            <a:r>
              <a:rPr lang="nl-NL" baseline="0" dirty="0" err="1" smtClean="0"/>
              <a:t>also</a:t>
            </a:r>
            <a:r>
              <a:rPr lang="nl-NL" baseline="0" dirty="0" smtClean="0"/>
              <a:t> </a:t>
            </a:r>
            <a:r>
              <a:rPr lang="nl-NL" baseline="0" dirty="0" err="1" smtClean="0"/>
              <a:t>what</a:t>
            </a:r>
            <a:r>
              <a:rPr lang="nl-NL" baseline="0" dirty="0" smtClean="0"/>
              <a:t> </a:t>
            </a:r>
            <a:r>
              <a:rPr lang="nl-NL" baseline="0" dirty="0" err="1" smtClean="0"/>
              <a:t>Elliot</a:t>
            </a:r>
            <a:r>
              <a:rPr lang="nl-NL" baseline="0" dirty="0" smtClean="0"/>
              <a:t> Shore (the executive director of the ARL </a:t>
            </a:r>
            <a:r>
              <a:rPr lang="nl-NL" baseline="0" dirty="0" err="1" smtClean="0"/>
              <a:t>association</a:t>
            </a:r>
            <a:r>
              <a:rPr lang="nl-NL" baseline="0" dirty="0" smtClean="0"/>
              <a:t>) found </a:t>
            </a:r>
            <a:r>
              <a:rPr lang="nl-NL" baseline="0" dirty="0" err="1" smtClean="0"/>
              <a:t>when</a:t>
            </a:r>
            <a:r>
              <a:rPr lang="nl-NL" baseline="0" dirty="0" smtClean="0"/>
              <a:t> he </a:t>
            </a:r>
            <a:r>
              <a:rPr lang="nl-NL" baseline="0" dirty="0" err="1" smtClean="0"/>
              <a:t>did</a:t>
            </a:r>
            <a:r>
              <a:rPr lang="nl-NL" baseline="0" dirty="0" smtClean="0"/>
              <a:t> his tour of </a:t>
            </a:r>
            <a:r>
              <a:rPr lang="nl-NL" baseline="0" dirty="0" err="1" smtClean="0"/>
              <a:t>visits</a:t>
            </a:r>
            <a:r>
              <a:rPr lang="nl-NL" baseline="0" dirty="0" smtClean="0"/>
              <a:t> </a:t>
            </a:r>
            <a:r>
              <a:rPr lang="nl-NL" baseline="0" dirty="0" err="1" smtClean="0"/>
              <a:t>to</a:t>
            </a:r>
            <a:r>
              <a:rPr lang="nl-NL" baseline="0" dirty="0" smtClean="0"/>
              <a:t> ARL member </a:t>
            </a:r>
            <a:r>
              <a:rPr lang="nl-NL" baseline="0" dirty="0" err="1" smtClean="0"/>
              <a:t>institutions</a:t>
            </a:r>
            <a:r>
              <a:rPr lang="nl-NL"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 also said that “we need to look externally—not just at the library sector—and we will not succeed unless we collaborate widely”.</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r>
              <a:rPr lang="nl-NL" baseline="0" dirty="0" err="1" smtClean="0"/>
              <a:t>So</a:t>
            </a:r>
            <a:r>
              <a:rPr lang="nl-NL" baseline="0" dirty="0" smtClean="0"/>
              <a:t> making the right </a:t>
            </a:r>
            <a:r>
              <a:rPr lang="nl-NL" baseline="0" dirty="0" err="1" smtClean="0"/>
              <a:t>choices</a:t>
            </a:r>
            <a:r>
              <a:rPr lang="nl-NL" baseline="0" dirty="0" smtClean="0"/>
              <a:t> </a:t>
            </a:r>
            <a:r>
              <a:rPr lang="nl-NL" baseline="0" dirty="0" err="1" smtClean="0"/>
              <a:t>to</a:t>
            </a:r>
            <a:r>
              <a:rPr lang="nl-NL" baseline="0" dirty="0" smtClean="0"/>
              <a:t> partner is </a:t>
            </a:r>
            <a:r>
              <a:rPr lang="nl-NL" baseline="0" dirty="0" err="1" smtClean="0"/>
              <a:t>becoming</a:t>
            </a:r>
            <a:r>
              <a:rPr lang="nl-NL" baseline="0" dirty="0" smtClean="0"/>
              <a:t> more </a:t>
            </a:r>
            <a:r>
              <a:rPr lang="nl-NL" baseline="0" dirty="0" err="1" smtClean="0"/>
              <a:t>and</a:t>
            </a:r>
            <a:r>
              <a:rPr lang="nl-NL" baseline="0" dirty="0" smtClean="0"/>
              <a:t> more important </a:t>
            </a:r>
            <a:r>
              <a:rPr lang="nl-NL" baseline="0" dirty="0" err="1" smtClean="0"/>
              <a:t>for</a:t>
            </a:r>
            <a:r>
              <a:rPr lang="nl-NL" baseline="0" dirty="0" smtClean="0"/>
              <a:t> </a:t>
            </a:r>
            <a:r>
              <a:rPr lang="nl-NL" baseline="0" dirty="0" err="1" smtClean="0"/>
              <a:t>libraries</a:t>
            </a:r>
            <a:r>
              <a:rPr lang="nl-NL" baseline="0" dirty="0" smtClean="0"/>
              <a:t>. </a:t>
            </a:r>
          </a:p>
          <a:p>
            <a:r>
              <a:rPr lang="nl-NL" baseline="0" dirty="0" err="1" smtClean="0"/>
              <a:t>And</a:t>
            </a:r>
            <a:r>
              <a:rPr lang="nl-NL" baseline="0" dirty="0" smtClean="0"/>
              <a:t> </a:t>
            </a:r>
            <a:r>
              <a:rPr lang="nl-NL" baseline="0" dirty="0" err="1" smtClean="0"/>
              <a:t>that</a:t>
            </a:r>
            <a:r>
              <a:rPr lang="nl-NL" baseline="0" dirty="0" smtClean="0"/>
              <a:t> calls </a:t>
            </a:r>
            <a:r>
              <a:rPr lang="nl-NL" baseline="0" dirty="0" err="1" smtClean="0"/>
              <a:t>for</a:t>
            </a:r>
            <a:r>
              <a:rPr lang="nl-NL" baseline="0" dirty="0" smtClean="0"/>
              <a:t> </a:t>
            </a:r>
            <a:r>
              <a:rPr lang="nl-NL" baseline="0" dirty="0" err="1" smtClean="0"/>
              <a:t>libraries</a:t>
            </a:r>
            <a:r>
              <a:rPr lang="nl-NL" baseline="0" dirty="0" smtClean="0"/>
              <a:t> </a:t>
            </a:r>
            <a:r>
              <a:rPr lang="nl-NL" baseline="0" dirty="0" err="1" smtClean="0"/>
              <a:t>to</a:t>
            </a:r>
            <a:r>
              <a:rPr lang="nl-NL" baseline="0" dirty="0" smtClean="0"/>
              <a:t> get smart in making </a:t>
            </a:r>
            <a:r>
              <a:rPr lang="nl-NL" baseline="0" dirty="0" err="1" smtClean="0"/>
              <a:t>sourcing</a:t>
            </a:r>
            <a:r>
              <a:rPr lang="nl-NL" baseline="0" dirty="0" smtClean="0"/>
              <a:t> </a:t>
            </a:r>
            <a:r>
              <a:rPr lang="nl-NL" baseline="0" dirty="0" err="1" smtClean="0"/>
              <a:t>and</a:t>
            </a:r>
            <a:r>
              <a:rPr lang="nl-NL" baseline="0" dirty="0" smtClean="0"/>
              <a:t> </a:t>
            </a:r>
            <a:r>
              <a:rPr lang="nl-NL" baseline="0" dirty="0" err="1" smtClean="0"/>
              <a:t>scaling</a:t>
            </a:r>
            <a:r>
              <a:rPr lang="nl-NL" baseline="0" dirty="0" smtClean="0"/>
              <a:t> </a:t>
            </a:r>
            <a:r>
              <a:rPr lang="nl-NL" baseline="0" dirty="0" err="1" smtClean="0"/>
              <a:t>choices</a:t>
            </a:r>
            <a:r>
              <a:rPr lang="nl-NL" baseline="0" dirty="0" smtClean="0"/>
              <a:t>.</a:t>
            </a:r>
          </a:p>
          <a:p>
            <a:r>
              <a:rPr lang="nl-NL" baseline="0" dirty="0" smtClean="0"/>
              <a:t>Part of the </a:t>
            </a:r>
            <a:r>
              <a:rPr lang="nl-NL" baseline="0" dirty="0" err="1" smtClean="0"/>
              <a:t>answer</a:t>
            </a:r>
            <a:r>
              <a:rPr lang="nl-NL" baseline="0" dirty="0" smtClean="0"/>
              <a:t> lies in </a:t>
            </a:r>
            <a:r>
              <a:rPr lang="nl-NL" baseline="0" dirty="0" err="1" smtClean="0"/>
              <a:t>gathering</a:t>
            </a:r>
            <a:r>
              <a:rPr lang="nl-NL" baseline="0" dirty="0" smtClean="0"/>
              <a:t> intelligence. </a:t>
            </a:r>
            <a:r>
              <a:rPr lang="nl-NL" baseline="0" dirty="0" err="1" smtClean="0"/>
              <a:t>And</a:t>
            </a:r>
            <a:r>
              <a:rPr lang="nl-NL" baseline="0" dirty="0" smtClean="0"/>
              <a:t> a way </a:t>
            </a:r>
            <a:r>
              <a:rPr lang="nl-NL" baseline="0" dirty="0" err="1" smtClean="0"/>
              <a:t>to</a:t>
            </a:r>
            <a:r>
              <a:rPr lang="nl-NL" baseline="0" dirty="0" smtClean="0"/>
              <a:t> do </a:t>
            </a:r>
            <a:r>
              <a:rPr lang="nl-NL" baseline="0" dirty="0" err="1" smtClean="0"/>
              <a:t>this</a:t>
            </a:r>
            <a:r>
              <a:rPr lang="nl-NL" baseline="0" dirty="0" smtClean="0"/>
              <a:t> is </a:t>
            </a:r>
            <a:r>
              <a:rPr lang="nl-NL" baseline="0" dirty="0" err="1" smtClean="0"/>
              <a:t>through</a:t>
            </a:r>
            <a:r>
              <a:rPr lang="nl-NL" baseline="0" dirty="0" smtClean="0"/>
              <a:t> </a:t>
            </a:r>
            <a:r>
              <a:rPr lang="nl-NL" baseline="0" dirty="0" err="1" smtClean="0"/>
              <a:t>analytics</a:t>
            </a:r>
            <a:r>
              <a:rPr lang="nl-NL" baseline="0" dirty="0" smtClean="0"/>
              <a:t>.</a:t>
            </a:r>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a:p>
        </p:txBody>
      </p:sp>
    </p:spTree>
    <p:extLst>
      <p:ext uri="{BB962C8B-B14F-4D97-AF65-F5344CB8AC3E}">
        <p14:creationId xmlns:p14="http://schemas.microsoft.com/office/powerpoint/2010/main" val="1489824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Questions?</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92415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50" r:id="rId9"/>
    <p:sldLayoutId id="2147483659" r:id="rId10"/>
    <p:sldLayoutId id="2147483670" r:id="rId11"/>
    <p:sldLayoutId id="2147483652" r:id="rId12"/>
    <p:sldLayoutId id="2147483671" r:id="rId13"/>
    <p:sldLayoutId id="2147483657" r:id="rId14"/>
    <p:sldLayoutId id="2147483660" r:id="rId15"/>
    <p:sldLayoutId id="2147483666" r:id="rId16"/>
    <p:sldLayoutId id="2147483672" r:id="rId17"/>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12.jpeg"/><Relationship Id="rId3" Type="http://schemas.openxmlformats.org/officeDocument/2006/relationships/image" Target="../media/image44.jpeg"/><Relationship Id="rId7" Type="http://schemas.openxmlformats.org/officeDocument/2006/relationships/image" Target="../media/image34.png"/><Relationship Id="rId12" Type="http://schemas.openxmlformats.org/officeDocument/2006/relationships/image" Target="../media/image51.gif"/><Relationship Id="rId17" Type="http://schemas.openxmlformats.org/officeDocument/2006/relationships/image" Target="../media/image56.png"/><Relationship Id="rId2" Type="http://schemas.openxmlformats.org/officeDocument/2006/relationships/notesSlide" Target="../notesSlides/notesSlide28.xml"/><Relationship Id="rId16" Type="http://schemas.openxmlformats.org/officeDocument/2006/relationships/image" Target="../media/image55.jpeg"/><Relationship Id="rId1" Type="http://schemas.openxmlformats.org/officeDocument/2006/relationships/slideLayout" Target="../slideLayouts/slideLayout10.xml"/><Relationship Id="rId6" Type="http://schemas.openxmlformats.org/officeDocument/2006/relationships/image" Target="../media/image35.png"/><Relationship Id="rId11" Type="http://schemas.openxmlformats.org/officeDocument/2006/relationships/image" Target="../media/image50.png"/><Relationship Id="rId5" Type="http://schemas.openxmlformats.org/officeDocument/2006/relationships/image" Target="../media/image46.jpeg"/><Relationship Id="rId15" Type="http://schemas.openxmlformats.org/officeDocument/2006/relationships/image" Target="../media/image54.jpe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 Id="rId1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2133600"/>
            <a:ext cx="8001000" cy="2057400"/>
          </a:xfrm>
        </p:spPr>
        <p:txBody>
          <a:bodyPr>
            <a:normAutofit/>
          </a:bodyPr>
          <a:lstStyle/>
          <a:p>
            <a:pPr algn="ctr"/>
            <a:r>
              <a:rPr lang="en-US" sz="3600" dirty="0" smtClean="0"/>
              <a:t>The system-wide library in 2025</a:t>
            </a:r>
            <a:endParaRPr lang="en-US" sz="2800" dirty="0"/>
          </a:p>
        </p:txBody>
      </p:sp>
      <p:sp>
        <p:nvSpPr>
          <p:cNvPr id="18" name="Text Placeholder 7"/>
          <p:cNvSpPr txBox="1">
            <a:spLocks/>
          </p:cNvSpPr>
          <p:nvPr/>
        </p:nvSpPr>
        <p:spPr>
          <a:xfrm>
            <a:off x="685800" y="245651"/>
            <a:ext cx="8153400" cy="744949"/>
          </a:xfrm>
          <a:prstGeom prst="rect">
            <a:avLst/>
          </a:prstGeom>
        </p:spPr>
        <p:txBody>
          <a:bodyPr vert="horz" lIns="91440" tIns="45720" rIns="91440" bIns="45720" rtlCol="0">
            <a:noAutofit/>
          </a:bodyPr>
          <a:lstStyle>
            <a:lvl1pPr marL="0" indent="0" algn="r" defTabSz="914400" rtl="0" eaLnBrk="1" latinLnBrk="0" hangingPunct="1">
              <a:spcBef>
                <a:spcPts val="1200"/>
              </a:spcBef>
              <a:buFont typeface="Arial" pitchFamily="34" charset="0"/>
              <a:buNone/>
              <a:defRPr sz="1400" kern="1200" baseline="0">
                <a:solidFill>
                  <a:srgbClr val="FFFFFF"/>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cs typeface="Miriam" panose="020B0502050101010101" pitchFamily="34" charset="-79"/>
              </a:rPr>
              <a:t>SCONUL Summer Conference and AGM 2-3 July 2015</a:t>
            </a:r>
          </a:p>
          <a:p>
            <a:pPr marL="0" marR="0" lvl="0" indent="0" algn="r"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j-lt"/>
                <a:cs typeface="Miriam" panose="020B0502050101010101" pitchFamily="34" charset="-79"/>
              </a:rPr>
              <a:t>Southampton, UK</a:t>
            </a:r>
            <a:endParaRPr kumimoji="0" lang="en-US" sz="1400" b="0" i="0" u="none" strike="noStrike" kern="1200" cap="none" spc="0" normalizeH="0" baseline="0" noProof="0" dirty="0" smtClean="0">
              <a:ln>
                <a:noFill/>
              </a:ln>
              <a:solidFill>
                <a:srgbClr val="FFFFFF"/>
              </a:solidFill>
              <a:effectLst/>
              <a:uLnTx/>
              <a:uFillTx/>
              <a:latin typeface="Open Sans" pitchFamily="34" charset="0"/>
              <a:cs typeface="Open Sans" pitchFamily="34" charset="0"/>
            </a:endParaRPr>
          </a:p>
          <a:p>
            <a:pPr marL="0" marR="0" lvl="0" indent="0" algn="r"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9" name="Text Placeholder 5"/>
          <p:cNvSpPr txBox="1">
            <a:spLocks/>
          </p:cNvSpPr>
          <p:nvPr/>
        </p:nvSpPr>
        <p:spPr>
          <a:xfrm>
            <a:off x="685799" y="4273658"/>
            <a:ext cx="3693697" cy="4572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1800" kern="1200" baseline="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1">
                  <a:lumMod val="75000"/>
                  <a:lumOff val="25000"/>
                </a:schemeClr>
              </a:solidFill>
            </a:endParaRPr>
          </a:p>
        </p:txBody>
      </p:sp>
      <p:sp>
        <p:nvSpPr>
          <p:cNvPr id="20" name="Text Placeholder 5"/>
          <p:cNvSpPr txBox="1">
            <a:spLocks/>
          </p:cNvSpPr>
          <p:nvPr/>
        </p:nvSpPr>
        <p:spPr>
          <a:xfrm>
            <a:off x="685799" y="4174067"/>
            <a:ext cx="3693697"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b="0" i="0" u="none" strike="noStrike" kern="1200" cap="none" spc="0" normalizeH="0" baseline="0" noProof="0" dirty="0" err="1" smtClean="0">
                <a:ln>
                  <a:noFill/>
                </a:ln>
                <a:solidFill>
                  <a:schemeClr val="tx1">
                    <a:lumMod val="75000"/>
                    <a:lumOff val="25000"/>
                  </a:schemeClr>
                </a:solidFill>
                <a:effectLst/>
                <a:uLnTx/>
                <a:uFillTx/>
                <a:latin typeface="Arial"/>
                <a:ea typeface="+mn-ea"/>
                <a:cs typeface="Arial"/>
              </a:rPr>
              <a:t>Titia</a:t>
            </a:r>
            <a:r>
              <a:rPr kumimoji="0" lang="en-US" b="0" i="0" u="none" strike="noStrike" kern="1200" cap="none" spc="0" normalizeH="0" baseline="0" noProof="0" dirty="0" smtClean="0">
                <a:ln>
                  <a:noFill/>
                </a:ln>
                <a:solidFill>
                  <a:schemeClr val="tx1">
                    <a:lumMod val="75000"/>
                    <a:lumOff val="25000"/>
                  </a:schemeClr>
                </a:solidFill>
                <a:effectLst/>
                <a:uLnTx/>
                <a:uFillTx/>
                <a:latin typeface="Arial"/>
                <a:ea typeface="+mn-ea"/>
                <a:cs typeface="Arial"/>
              </a:rPr>
              <a:t> van</a:t>
            </a:r>
            <a:r>
              <a:rPr kumimoji="0" lang="en-US" b="0" i="0" u="none" strike="noStrike" kern="1200" cap="none" spc="0" normalizeH="0" noProof="0" dirty="0" smtClean="0">
                <a:ln>
                  <a:noFill/>
                </a:ln>
                <a:solidFill>
                  <a:schemeClr val="tx1">
                    <a:lumMod val="75000"/>
                    <a:lumOff val="25000"/>
                  </a:schemeClr>
                </a:solidFill>
                <a:effectLst/>
                <a:uLnTx/>
                <a:uFillTx/>
                <a:latin typeface="Arial"/>
                <a:ea typeface="+mn-ea"/>
                <a:cs typeface="Arial"/>
              </a:rPr>
              <a:t> der </a:t>
            </a:r>
            <a:r>
              <a:rPr kumimoji="0" lang="en-US" b="0" i="0" u="none" strike="noStrike" kern="1200" cap="none" spc="0" normalizeH="0" noProof="0" dirty="0" err="1" smtClean="0">
                <a:ln>
                  <a:noFill/>
                </a:ln>
                <a:solidFill>
                  <a:schemeClr val="tx1">
                    <a:lumMod val="75000"/>
                    <a:lumOff val="25000"/>
                  </a:schemeClr>
                </a:solidFill>
                <a:effectLst/>
                <a:uLnTx/>
                <a:uFillTx/>
                <a:latin typeface="Arial"/>
                <a:ea typeface="+mn-ea"/>
                <a:cs typeface="Arial"/>
              </a:rPr>
              <a:t>Werf</a:t>
            </a:r>
            <a:endPar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22" name="Text Placeholder 17"/>
          <p:cNvSpPr txBox="1">
            <a:spLocks/>
          </p:cNvSpPr>
          <p:nvPr/>
        </p:nvSpPr>
        <p:spPr>
          <a:xfrm>
            <a:off x="685799" y="4681062"/>
            <a:ext cx="3693697" cy="130587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0"/>
              </a:spcBef>
              <a:spcAft>
                <a:spcPts val="0"/>
              </a:spcAft>
              <a:buClrTx/>
              <a:buSzTx/>
              <a:buFont typeface="Arial"/>
              <a:buNone/>
              <a:tabLst/>
              <a:defRPr/>
            </a:pPr>
            <a:r>
              <a:rPr lang="en-US" sz="1600" noProof="0" dirty="0" smtClean="0">
                <a:solidFill>
                  <a:schemeClr val="tx1">
                    <a:lumMod val="75000"/>
                    <a:lumOff val="25000"/>
                  </a:schemeClr>
                </a:solidFill>
                <a:latin typeface="Arial"/>
                <a:cs typeface="Arial"/>
              </a:rPr>
              <a:t>Senior Program Officer</a:t>
            </a:r>
          </a:p>
          <a:p>
            <a:pPr marL="0" marR="0" lvl="0" indent="0" algn="l" defTabSz="457200" rtl="0" eaLnBrk="1" fontAlgn="auto" latinLnBrk="0" hangingPunct="1">
              <a:lnSpc>
                <a:spcPct val="110000"/>
              </a:lnSpc>
              <a:spcBef>
                <a:spcPts val="0"/>
              </a:spcBef>
              <a:spcAft>
                <a:spcPts val="0"/>
              </a:spcAft>
              <a:buClrTx/>
              <a:buSzTx/>
              <a:buFont typeface="Arial"/>
              <a:buNone/>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Arial"/>
                <a:cs typeface="Arial"/>
              </a:rPr>
              <a:t>OCLC Research</a:t>
            </a:r>
          </a:p>
          <a:p>
            <a:pPr marL="0" marR="0" lvl="0" indent="0" algn="l" defTabSz="457200" rtl="0" eaLnBrk="1" fontAlgn="auto" latinLnBrk="0" hangingPunct="1">
              <a:lnSpc>
                <a:spcPct val="110000"/>
              </a:lnSpc>
              <a:spcBef>
                <a:spcPts val="0"/>
              </a:spcBef>
              <a:spcAft>
                <a:spcPts val="0"/>
              </a:spcAft>
              <a:buClrTx/>
              <a:buSzTx/>
              <a:buFont typeface="Arial"/>
              <a:buNone/>
              <a:tabLst/>
              <a:defRPr/>
            </a:pPr>
            <a:r>
              <a:rPr lang="en-US" sz="1600" dirty="0" err="1" smtClean="0">
                <a:solidFill>
                  <a:schemeClr val="tx1">
                    <a:lumMod val="75000"/>
                    <a:lumOff val="25000"/>
                  </a:schemeClr>
                </a:solidFill>
                <a:latin typeface="Arial"/>
                <a:cs typeface="Arial"/>
              </a:rPr>
              <a:t>vanderwt</a:t>
            </a:r>
            <a:r>
              <a:rPr lang="en-US" sz="1600" dirty="0" smtClean="0">
                <a:solidFill>
                  <a:schemeClr val="tx1">
                    <a:lumMod val="75000"/>
                    <a:lumOff val="25000"/>
                  </a:schemeClr>
                </a:solidFill>
                <a:latin typeface="Arial"/>
                <a:cs typeface="Arial"/>
              </a:rPr>
              <a:t>@</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Arial"/>
                <a:cs typeface="Arial"/>
              </a:rPr>
              <a:t>oclc.org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31"/>
            <a:ext cx="8229600" cy="1143000"/>
          </a:xfrm>
        </p:spPr>
        <p:txBody>
          <a:bodyPr>
            <a:normAutofit/>
          </a:bodyPr>
          <a:lstStyle/>
          <a:p>
            <a:r>
              <a:rPr lang="nl-NL" sz="3200" dirty="0" smtClean="0"/>
              <a:t>Trends </a:t>
            </a:r>
            <a:r>
              <a:rPr lang="nl-NL" sz="3200" dirty="0"/>
              <a:t>in </a:t>
            </a:r>
            <a:r>
              <a:rPr lang="nl-NL" sz="3200" dirty="0" err="1" smtClean="0"/>
              <a:t>collaboration</a:t>
            </a:r>
            <a:r>
              <a:rPr lang="nl-NL" sz="3200" dirty="0" smtClean="0"/>
              <a:t>? </a:t>
            </a:r>
            <a:endParaRPr lang="nl-NL" sz="3200" dirty="0"/>
          </a:p>
        </p:txBody>
      </p:sp>
      <p:sp>
        <p:nvSpPr>
          <p:cNvPr id="3" name="Content Placeholder 2"/>
          <p:cNvSpPr>
            <a:spLocks noGrp="1"/>
          </p:cNvSpPr>
          <p:nvPr>
            <p:ph idx="1"/>
          </p:nvPr>
        </p:nvSpPr>
        <p:spPr>
          <a:xfrm>
            <a:off x="457200" y="1219200"/>
            <a:ext cx="8229600" cy="5029200"/>
          </a:xfrm>
        </p:spPr>
        <p:txBody>
          <a:bodyPr>
            <a:normAutofit/>
          </a:bodyPr>
          <a:lstStyle/>
          <a:p>
            <a:pPr marL="0" lvl="0" indent="0">
              <a:buNone/>
            </a:pPr>
            <a:endParaRPr lang="en-US" dirty="0" smtClean="0">
              <a:solidFill>
                <a:schemeClr val="accent1"/>
              </a:solidFill>
            </a:endParaRPr>
          </a:p>
          <a:p>
            <a:pPr marL="0" lvl="0" indent="0">
              <a:buNone/>
            </a:pPr>
            <a:endParaRPr lang="en-US" dirty="0">
              <a:solidFill>
                <a:schemeClr val="accent1"/>
              </a:solidFill>
            </a:endParaRPr>
          </a:p>
          <a:p>
            <a:pPr marL="0" lvl="0" indent="0">
              <a:buNone/>
            </a:pPr>
            <a:r>
              <a:rPr lang="en-US" dirty="0" smtClean="0">
                <a:solidFill>
                  <a:schemeClr val="accent1"/>
                </a:solidFill>
              </a:rPr>
              <a:t>“</a:t>
            </a:r>
            <a:r>
              <a:rPr lang="en-US" dirty="0">
                <a:solidFill>
                  <a:schemeClr val="accent1"/>
                </a:solidFill>
              </a:rPr>
              <a:t>As we move toward being more analytical, we’re beginning to knit together experiences, to come together into a union that will ultimately create a new environment to support scholars</a:t>
            </a:r>
            <a:r>
              <a:rPr lang="en-US" dirty="0" smtClean="0">
                <a:solidFill>
                  <a:schemeClr val="accent1"/>
                </a:solidFill>
              </a:rPr>
              <a:t>.”</a:t>
            </a:r>
          </a:p>
          <a:p>
            <a:pPr marL="0" lvl="0" indent="0">
              <a:buNone/>
            </a:pPr>
            <a:r>
              <a:rPr lang="en-US" sz="2400" i="1" dirty="0" smtClean="0"/>
              <a:t>[</a:t>
            </a:r>
            <a:r>
              <a:rPr lang="en-US" sz="2400" i="1" dirty="0"/>
              <a:t>Symposium on Sustainable Models for Print Storage in 21st-Century </a:t>
            </a:r>
            <a:r>
              <a:rPr lang="en-US" sz="2400" i="1" dirty="0" smtClean="0"/>
              <a:t>Libraries – Oct. 2014: Sarah </a:t>
            </a:r>
            <a:r>
              <a:rPr lang="en-US" sz="2400" i="1" dirty="0"/>
              <a:t>Thomas]</a:t>
            </a:r>
          </a:p>
          <a:p>
            <a:endParaRPr lang="en-US" sz="24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10</a:t>
            </a:fld>
            <a:endParaRPr lang="en-US"/>
          </a:p>
        </p:txBody>
      </p:sp>
    </p:spTree>
    <p:extLst>
      <p:ext uri="{BB962C8B-B14F-4D97-AF65-F5344CB8AC3E}">
        <p14:creationId xmlns:p14="http://schemas.microsoft.com/office/powerpoint/2010/main" val="1136468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nl-NL" altLang="nl-NL" smtClean="0">
                <a:latin typeface="Arial" panose="020B0604020202020204" pitchFamily="34" charset="0"/>
                <a:ea typeface="Open Sans Semibold" panose="020B0604020202020204" charset="0"/>
              </a:rPr>
              <a:t>North-American Mega-regions</a:t>
            </a:r>
          </a:p>
        </p:txBody>
      </p:sp>
      <p:sp>
        <p:nvSpPr>
          <p:cNvPr id="34819"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646464"/>
                </a:solidFill>
                <a:latin typeface="Arial" panose="020B0604020202020204" pitchFamily="34" charset="0"/>
                <a:ea typeface="Open Sans" panose="020B0604020202020204" charset="0"/>
                <a:cs typeface="Open Sans" panose="020B0604020202020204" charset="0"/>
              </a:defRPr>
            </a:lvl1pPr>
            <a:lvl2pPr marL="742950" indent="-285750">
              <a:spcBef>
                <a:spcPct val="20000"/>
              </a:spcBef>
              <a:buFont typeface="Arial" panose="020B0604020202020204" pitchFamily="34" charset="0"/>
              <a:buChar char="–"/>
              <a:defRPr sz="2400">
                <a:solidFill>
                  <a:srgbClr val="646464"/>
                </a:solidFill>
                <a:latin typeface="Arial" panose="020B0604020202020204" pitchFamily="34" charset="0"/>
                <a:ea typeface="Open Sans" panose="020B0604020202020204" charset="0"/>
                <a:cs typeface="Open Sans" panose="020B0604020202020204" charset="0"/>
              </a:defRPr>
            </a:lvl2pPr>
            <a:lvl3pPr marL="1143000" indent="-228600">
              <a:spcBef>
                <a:spcPct val="20000"/>
              </a:spcBef>
              <a:buFont typeface="Arial" panose="020B0604020202020204" pitchFamily="34" charset="0"/>
              <a:buChar char="•"/>
              <a:defRPr sz="2000">
                <a:solidFill>
                  <a:srgbClr val="646464"/>
                </a:solidFill>
                <a:latin typeface="Arial" panose="020B0604020202020204" pitchFamily="34" charset="0"/>
                <a:ea typeface="Open Sans" panose="020B0604020202020204" charset="0"/>
                <a:cs typeface="Open Sans" panose="020B0604020202020204" charset="0"/>
              </a:defRPr>
            </a:lvl3pPr>
            <a:lvl4pPr marL="16002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4pPr>
            <a:lvl5pPr marL="20574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5pPr>
            <a:lvl6pPr marL="25146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6pPr>
            <a:lvl7pPr marL="29718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7pPr>
            <a:lvl8pPr marL="34290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8pPr>
            <a:lvl9pPr marL="38862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9pPr>
          </a:lstStyle>
          <a:p>
            <a:pPr>
              <a:spcBef>
                <a:spcPct val="0"/>
              </a:spcBef>
              <a:buFontTx/>
              <a:buNone/>
            </a:pPr>
            <a:fld id="{E517FA68-5680-4AE6-8746-CC7F2DA9B300}" type="slidenum">
              <a:rPr lang="en-US" altLang="nl-NL" sz="1000"/>
              <a:pPr>
                <a:spcBef>
                  <a:spcPct val="0"/>
                </a:spcBef>
                <a:buFontTx/>
                <a:buNone/>
              </a:pPr>
              <a:t>11</a:t>
            </a:fld>
            <a:endParaRPr lang="en-US" altLang="nl-NL" sz="1000"/>
          </a:p>
        </p:txBody>
      </p:sp>
      <p:pic>
        <p:nvPicPr>
          <p:cNvPr id="34820" name="Picture 5" descr="C:\NorthAmerican\Blog\MR-publications-up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5256213"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1188" y="1341438"/>
            <a:ext cx="4206875" cy="1122362"/>
          </a:xfrm>
          <a:prstGeom prst="roundRect">
            <a:avLst/>
          </a:prstGeom>
          <a:solidFill>
            <a:schemeClr val="bg1">
              <a:alpha val="70000"/>
            </a:schemeClr>
          </a:solidFill>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en-US" sz="2000" b="1" dirty="0">
                <a:latin typeface="Calibri" pitchFamily="34" charset="0"/>
                <a:cs typeface="+mn-cs"/>
              </a:rPr>
              <a:t>North American print book resource:</a:t>
            </a:r>
            <a:endParaRPr lang="en-US" sz="2000" dirty="0">
              <a:latin typeface="Calibri" pitchFamily="34" charset="0"/>
              <a:cs typeface="+mn-cs"/>
            </a:endParaRPr>
          </a:p>
          <a:p>
            <a:pPr eaLnBrk="1" fontAlgn="auto" hangingPunct="1">
              <a:spcBef>
                <a:spcPts val="0"/>
              </a:spcBef>
              <a:spcAft>
                <a:spcPts val="0"/>
              </a:spcAft>
              <a:defRPr/>
            </a:pPr>
            <a:r>
              <a:rPr lang="en-US" sz="2000" b="1" dirty="0">
                <a:latin typeface="Calibri" pitchFamily="34" charset="0"/>
                <a:cs typeface="+mn-cs"/>
              </a:rPr>
              <a:t>  45.7 million distinct publications</a:t>
            </a:r>
            <a:endParaRPr lang="en-US" sz="2000" dirty="0">
              <a:latin typeface="Calibri" pitchFamily="34" charset="0"/>
              <a:cs typeface="+mn-cs"/>
            </a:endParaRPr>
          </a:p>
          <a:p>
            <a:pPr eaLnBrk="1" fontAlgn="auto" hangingPunct="1">
              <a:spcBef>
                <a:spcPts val="0"/>
              </a:spcBef>
              <a:spcAft>
                <a:spcPts val="0"/>
              </a:spcAft>
              <a:defRPr/>
            </a:pPr>
            <a:r>
              <a:rPr lang="en-US" sz="2000" b="1" dirty="0">
                <a:latin typeface="Calibri" pitchFamily="34" charset="0"/>
                <a:cs typeface="+mn-cs"/>
              </a:rPr>
              <a:t>  889.5 million total library holdings</a:t>
            </a:r>
            <a:endParaRPr lang="en-US" sz="2000" dirty="0">
              <a:latin typeface="Calibri" pitchFamily="34" charset="0"/>
              <a:cs typeface="+mn-cs"/>
            </a:endParaRPr>
          </a:p>
        </p:txBody>
      </p:sp>
      <p:pic>
        <p:nvPicPr>
          <p:cNvPr id="8" name="Picture 2" descr="C:\NorthAmerican\Webinars\nasa-usa-at-night.jpg"/>
          <p:cNvPicPr>
            <a:picLocks noChangeAspect="1" noChangeArrowheads="1"/>
          </p:cNvPicPr>
          <p:nvPr/>
        </p:nvPicPr>
        <p:blipFill>
          <a:blip r:embed="rId4"/>
          <a:srcRect/>
          <a:stretch>
            <a:fillRect/>
          </a:stretch>
        </p:blipFill>
        <p:spPr bwMode="auto">
          <a:xfrm>
            <a:off x="5256213" y="1341438"/>
            <a:ext cx="3887787" cy="2592387"/>
          </a:xfrm>
          <a:prstGeom prst="rect">
            <a:avLst/>
          </a:prstGeom>
          <a:ln>
            <a:noFill/>
          </a:ln>
          <a:effectLst>
            <a:outerShdw blurRad="292100" dist="139700" dir="2700000" algn="tl" rotWithShape="0">
              <a:srgbClr val="333333">
                <a:alpha val="65000"/>
              </a:srgbClr>
            </a:outerShdw>
          </a:effectLst>
        </p:spPr>
      </p:pic>
      <p:sp>
        <p:nvSpPr>
          <p:cNvPr id="34823" name="TextBox 8"/>
          <p:cNvSpPr txBox="1">
            <a:spLocks noChangeArrowheads="1"/>
          </p:cNvSpPr>
          <p:nvPr/>
        </p:nvSpPr>
        <p:spPr bwMode="auto">
          <a:xfrm>
            <a:off x="5219700" y="4005263"/>
            <a:ext cx="3924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46464"/>
                </a:solidFill>
                <a:latin typeface="Arial" panose="020B0604020202020204" pitchFamily="34" charset="0"/>
                <a:ea typeface="Open Sans" panose="020B0604020202020204" charset="0"/>
                <a:cs typeface="Open Sans" panose="020B0604020202020204" charset="0"/>
              </a:defRPr>
            </a:lvl1pPr>
            <a:lvl2pPr marL="742950" indent="-285750">
              <a:spcBef>
                <a:spcPct val="20000"/>
              </a:spcBef>
              <a:buFont typeface="Arial" panose="020B0604020202020204" pitchFamily="34" charset="0"/>
              <a:buChar char="–"/>
              <a:defRPr sz="2400">
                <a:solidFill>
                  <a:srgbClr val="646464"/>
                </a:solidFill>
                <a:latin typeface="Arial" panose="020B0604020202020204" pitchFamily="34" charset="0"/>
                <a:ea typeface="Open Sans" panose="020B0604020202020204" charset="0"/>
                <a:cs typeface="Open Sans" panose="020B0604020202020204" charset="0"/>
              </a:defRPr>
            </a:lvl2pPr>
            <a:lvl3pPr marL="1143000" indent="-228600">
              <a:spcBef>
                <a:spcPct val="20000"/>
              </a:spcBef>
              <a:buFont typeface="Arial" panose="020B0604020202020204" pitchFamily="34" charset="0"/>
              <a:buChar char="•"/>
              <a:defRPr sz="2000">
                <a:solidFill>
                  <a:srgbClr val="646464"/>
                </a:solidFill>
                <a:latin typeface="Arial" panose="020B0604020202020204" pitchFamily="34" charset="0"/>
                <a:ea typeface="Open Sans" panose="020B0604020202020204" charset="0"/>
                <a:cs typeface="Open Sans" panose="020B0604020202020204" charset="0"/>
              </a:defRPr>
            </a:lvl3pPr>
            <a:lvl4pPr marL="16002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4pPr>
            <a:lvl5pPr marL="20574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5pPr>
            <a:lvl6pPr marL="25146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6pPr>
            <a:lvl7pPr marL="29718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7pPr>
            <a:lvl8pPr marL="34290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8pPr>
            <a:lvl9pPr marL="38862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9pPr>
          </a:lstStyle>
          <a:p>
            <a:pPr eaLnBrk="1" hangingPunct="1">
              <a:spcBef>
                <a:spcPct val="0"/>
              </a:spcBef>
              <a:buFontTx/>
              <a:buNone/>
            </a:pPr>
            <a:r>
              <a:rPr lang="en-US" altLang="nl-NL" sz="2400">
                <a:solidFill>
                  <a:schemeClr val="tx1"/>
                </a:solidFill>
                <a:latin typeface="Times New Roman" panose="02020603050405020304" pitchFamily="18" charset="0"/>
                <a:cs typeface="Arial" panose="020B0604020202020204" pitchFamily="34" charset="0"/>
              </a:rPr>
              <a:t>Geographic area defined by </a:t>
            </a:r>
            <a:r>
              <a:rPr lang="en-US" altLang="nl-NL" sz="2400" b="1" i="1">
                <a:solidFill>
                  <a:schemeClr val="tx1"/>
                </a:solidFill>
                <a:latin typeface="Times New Roman" panose="02020603050405020304" pitchFamily="18" charset="0"/>
                <a:cs typeface="Arial" panose="020B0604020202020204" pitchFamily="34" charset="0"/>
              </a:rPr>
              <a:t>high level of economic integration, </a:t>
            </a:r>
            <a:r>
              <a:rPr lang="en-US" altLang="nl-NL" sz="2400">
                <a:solidFill>
                  <a:schemeClr val="tx1"/>
                </a:solidFill>
                <a:latin typeface="Times New Roman" panose="02020603050405020304" pitchFamily="18" charset="0"/>
                <a:cs typeface="Arial" panose="020B0604020202020204" pitchFamily="34" charset="0"/>
              </a:rPr>
              <a:t>underpinned by </a:t>
            </a:r>
            <a:r>
              <a:rPr lang="en-US" altLang="nl-NL" sz="2400" b="1" i="1">
                <a:solidFill>
                  <a:schemeClr val="tx1"/>
                </a:solidFill>
                <a:latin typeface="Times New Roman" panose="02020603050405020304" pitchFamily="18" charset="0"/>
                <a:cs typeface="Arial" panose="020B0604020202020204" pitchFamily="34" charset="0"/>
              </a:rPr>
              <a:t>robust supporting</a:t>
            </a:r>
          </a:p>
          <a:p>
            <a:pPr eaLnBrk="1" hangingPunct="1">
              <a:spcBef>
                <a:spcPct val="0"/>
              </a:spcBef>
              <a:buFontTx/>
              <a:buNone/>
            </a:pPr>
            <a:r>
              <a:rPr lang="en-US" altLang="nl-NL" sz="2400" b="1" i="1">
                <a:solidFill>
                  <a:schemeClr val="tx1"/>
                </a:solidFill>
                <a:latin typeface="Times New Roman" panose="02020603050405020304" pitchFamily="18" charset="0"/>
                <a:cs typeface="Arial" panose="020B0604020202020204" pitchFamily="34" charset="0"/>
              </a:rPr>
              <a:t>infrastructure</a:t>
            </a:r>
            <a:r>
              <a:rPr lang="en-US" altLang="nl-NL" sz="2400">
                <a:solidFill>
                  <a:schemeClr val="tx1"/>
                </a:solidFill>
                <a:latin typeface="Times New Roman" panose="02020603050405020304" pitchFamily="18" charset="0"/>
                <a:cs typeface="Arial" panose="020B0604020202020204" pitchFamily="34" charset="0"/>
              </a:rPr>
              <a:t> </a:t>
            </a:r>
            <a:r>
              <a:rPr lang="en-US" altLang="nl-NL" sz="2000">
                <a:solidFill>
                  <a:schemeClr val="tx1"/>
                </a:solidFill>
                <a:latin typeface="Times New Roman" panose="02020603050405020304" pitchFamily="18" charset="0"/>
                <a:cs typeface="Arial" panose="020B0604020202020204" pitchFamily="34" charset="0"/>
              </a:rPr>
              <a:t>(transportation, logistics, etc.)</a:t>
            </a:r>
          </a:p>
        </p:txBody>
      </p:sp>
    </p:spTree>
    <p:extLst>
      <p:ext uri="{BB962C8B-B14F-4D97-AF65-F5344CB8AC3E}">
        <p14:creationId xmlns:p14="http://schemas.microsoft.com/office/powerpoint/2010/main" val="4202863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eerm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712788"/>
            <a:ext cx="79502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1"/>
          <p:cNvSpPr>
            <a:spLocks noChangeArrowheads="1"/>
          </p:cNvSpPr>
          <p:nvPr/>
        </p:nvSpPr>
        <p:spPr bwMode="auto">
          <a:xfrm>
            <a:off x="1776413" y="6473825"/>
            <a:ext cx="73675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nl-NL" sz="1100">
                <a:solidFill>
                  <a:srgbClr val="000000"/>
                </a:solidFill>
              </a:rPr>
              <a:t>http://www.psmag.com/navigation/nature-and-technology/geography-beer-78105</a:t>
            </a:r>
          </a:p>
        </p:txBody>
      </p:sp>
    </p:spTree>
    <p:extLst>
      <p:ext uri="{BB962C8B-B14F-4D97-AF65-F5344CB8AC3E}">
        <p14:creationId xmlns:p14="http://schemas.microsoft.com/office/powerpoint/2010/main" val="7023418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646464"/>
                </a:solidFill>
                <a:latin typeface="Arial" panose="020B0604020202020204" pitchFamily="34" charset="0"/>
                <a:ea typeface="Open Sans" panose="020B0604020202020204" charset="0"/>
                <a:cs typeface="Open Sans" panose="020B0604020202020204" charset="0"/>
              </a:defRPr>
            </a:lvl1pPr>
            <a:lvl2pPr marL="742950" indent="-285750">
              <a:spcBef>
                <a:spcPct val="20000"/>
              </a:spcBef>
              <a:buFont typeface="Arial" panose="020B0604020202020204" pitchFamily="34" charset="0"/>
              <a:buChar char="–"/>
              <a:defRPr sz="2400">
                <a:solidFill>
                  <a:srgbClr val="646464"/>
                </a:solidFill>
                <a:latin typeface="Arial" panose="020B0604020202020204" pitchFamily="34" charset="0"/>
                <a:ea typeface="Open Sans" panose="020B0604020202020204" charset="0"/>
                <a:cs typeface="Open Sans" panose="020B0604020202020204" charset="0"/>
              </a:defRPr>
            </a:lvl2pPr>
            <a:lvl3pPr marL="1143000" indent="-228600">
              <a:spcBef>
                <a:spcPct val="20000"/>
              </a:spcBef>
              <a:buFont typeface="Arial" panose="020B0604020202020204" pitchFamily="34" charset="0"/>
              <a:buChar char="•"/>
              <a:defRPr sz="2000">
                <a:solidFill>
                  <a:srgbClr val="646464"/>
                </a:solidFill>
                <a:latin typeface="Arial" panose="020B0604020202020204" pitchFamily="34" charset="0"/>
                <a:ea typeface="Open Sans" panose="020B0604020202020204" charset="0"/>
                <a:cs typeface="Open Sans" panose="020B0604020202020204" charset="0"/>
              </a:defRPr>
            </a:lvl3pPr>
            <a:lvl4pPr marL="16002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4pPr>
            <a:lvl5pPr marL="20574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5pPr>
            <a:lvl6pPr marL="25146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6pPr>
            <a:lvl7pPr marL="29718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7pPr>
            <a:lvl8pPr marL="34290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8pPr>
            <a:lvl9pPr marL="38862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9pPr>
          </a:lstStyle>
          <a:p>
            <a:pPr>
              <a:spcBef>
                <a:spcPct val="0"/>
              </a:spcBef>
              <a:buFontTx/>
              <a:buNone/>
            </a:pPr>
            <a:fld id="{316869B9-82C7-439B-AD71-F64EAAEFBCFF}" type="slidenum">
              <a:rPr lang="en-US" altLang="nl-NL" sz="1000"/>
              <a:pPr>
                <a:spcBef>
                  <a:spcPct val="0"/>
                </a:spcBef>
                <a:buFontTx/>
                <a:buNone/>
              </a:pPr>
              <a:t>13</a:t>
            </a:fld>
            <a:endParaRPr lang="en-US" altLang="nl-NL" sz="1000"/>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194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274638"/>
            <a:ext cx="9144000" cy="1143000"/>
          </a:xfrm>
        </p:spPr>
        <p:txBody>
          <a:bodyPr>
            <a:normAutofit/>
          </a:bodyPr>
          <a:lstStyle/>
          <a:p>
            <a:pPr eaLnBrk="1" hangingPunct="1"/>
            <a:r>
              <a:rPr lang="nl-NL" altLang="nl-NL" sz="2800" dirty="0" smtClean="0">
                <a:latin typeface="Arial" panose="020B0604020202020204" pitchFamily="34" charset="0"/>
                <a:ea typeface="Open Sans Semibold" panose="020B0604020202020204" charset="0"/>
              </a:rPr>
              <a:t>The </a:t>
            </a:r>
            <a:r>
              <a:rPr lang="nl-NL" altLang="nl-NL" sz="2800" dirty="0" err="1" smtClean="0">
                <a:latin typeface="Arial" panose="020B0604020202020204" pitchFamily="34" charset="0"/>
                <a:ea typeface="Open Sans Semibold" panose="020B0604020202020204" charset="0"/>
              </a:rPr>
              <a:t>collective</a:t>
            </a:r>
            <a:r>
              <a:rPr lang="nl-NL" altLang="nl-NL" sz="2800" dirty="0" smtClean="0">
                <a:latin typeface="Arial" panose="020B0604020202020204" pitchFamily="34" charset="0"/>
                <a:ea typeface="Open Sans Semibold" panose="020B0604020202020204" charset="0"/>
              </a:rPr>
              <a:t> </a:t>
            </a:r>
            <a:r>
              <a:rPr lang="nl-NL" altLang="nl-NL" sz="2800" dirty="0" err="1" smtClean="0">
                <a:latin typeface="Arial" panose="020B0604020202020204" pitchFamily="34" charset="0"/>
                <a:ea typeface="Open Sans Semibold" panose="020B0604020202020204" charset="0"/>
              </a:rPr>
              <a:t>collection</a:t>
            </a:r>
            <a:r>
              <a:rPr lang="nl-NL" altLang="nl-NL" sz="2800" dirty="0" smtClean="0">
                <a:latin typeface="Arial" panose="020B0604020202020204" pitchFamily="34" charset="0"/>
                <a:ea typeface="Open Sans Semibold" panose="020B0604020202020204" charset="0"/>
              </a:rPr>
              <a:t>: </a:t>
            </a:r>
            <a:r>
              <a:rPr lang="nl-NL" altLang="nl-NL" sz="2800" dirty="0" err="1" smtClean="0">
                <a:latin typeface="Arial" panose="020B0604020202020204" pitchFamily="34" charset="0"/>
                <a:ea typeface="Open Sans Semibold" panose="020B0604020202020204" charset="0"/>
              </a:rPr>
              <a:t>key</a:t>
            </a:r>
            <a:r>
              <a:rPr lang="nl-NL" altLang="nl-NL" sz="2800" dirty="0" smtClean="0">
                <a:latin typeface="Arial" panose="020B0604020202020204" pitchFamily="34" charset="0"/>
                <a:ea typeface="Open Sans Semibold" panose="020B0604020202020204" charset="0"/>
              </a:rPr>
              <a:t> </a:t>
            </a:r>
            <a:r>
              <a:rPr lang="nl-NL" altLang="nl-NL" sz="2800" dirty="0" err="1" smtClean="0">
                <a:latin typeface="Arial" panose="020B0604020202020204" pitchFamily="34" charset="0"/>
                <a:ea typeface="Open Sans Semibold" panose="020B0604020202020204" charset="0"/>
              </a:rPr>
              <a:t>insights</a:t>
            </a:r>
            <a:endParaRPr lang="nl-NL" altLang="nl-NL" sz="2800" dirty="0" smtClean="0">
              <a:latin typeface="Arial" panose="020B0604020202020204" pitchFamily="34" charset="0"/>
              <a:ea typeface="Open Sans Semibold" panose="020B0604020202020204" charset="0"/>
            </a:endParaRPr>
          </a:p>
        </p:txBody>
      </p:sp>
      <p:sp>
        <p:nvSpPr>
          <p:cNvPr id="39939" name="Content Placeholder 3"/>
          <p:cNvSpPr>
            <a:spLocks noGrp="1"/>
          </p:cNvSpPr>
          <p:nvPr>
            <p:ph idx="1"/>
          </p:nvPr>
        </p:nvSpPr>
        <p:spPr>
          <a:xfrm>
            <a:off x="457200" y="1268413"/>
            <a:ext cx="8229600" cy="5400675"/>
          </a:xfrm>
        </p:spPr>
        <p:txBody>
          <a:bodyPr/>
          <a:lstStyle/>
          <a:p>
            <a:pPr eaLnBrk="1" hangingPunct="1">
              <a:buFont typeface="Arial" panose="020B0604020202020204" pitchFamily="34" charset="0"/>
              <a:buNone/>
            </a:pPr>
            <a:endParaRPr lang="en-US" altLang="nl-NL" sz="2000" b="1" i="1" dirty="0" smtClean="0">
              <a:solidFill>
                <a:schemeClr val="tx1"/>
              </a:solidFill>
              <a:ea typeface="Open Sans" panose="020B0604020202020204" charset="0"/>
              <a:cs typeface="Open Sans" panose="020B0604020202020204" charset="0"/>
            </a:endParaRPr>
          </a:p>
          <a:p>
            <a:pPr marL="342900" lvl="1" indent="-342900" eaLnBrk="1" hangingPunct="1">
              <a:lnSpc>
                <a:spcPct val="80000"/>
              </a:lnSpc>
              <a:buFont typeface="Arial" panose="020B0604020202020204" pitchFamily="34" charset="0"/>
              <a:buChar char="•"/>
            </a:pPr>
            <a:r>
              <a:rPr lang="en-US" altLang="nl-NL" sz="2000" dirty="0" smtClean="0">
                <a:solidFill>
                  <a:schemeClr val="tx1"/>
                </a:solidFill>
                <a:ea typeface="Open Sans" panose="020B0604020202020204" charset="0"/>
                <a:cs typeface="Open Sans" panose="020B0604020202020204" charset="0"/>
              </a:rPr>
              <a:t>Collective resource offers great breadth and diversity  while exhibiting patterns of internal coherence and complementarity       =&gt; </a:t>
            </a:r>
            <a:r>
              <a:rPr lang="en-US" altLang="nl-NL" sz="2000" b="1" dirty="0" smtClean="0">
                <a:solidFill>
                  <a:schemeClr val="tx1"/>
                </a:solidFill>
                <a:ea typeface="Open Sans" panose="020B0604020202020204" charset="0"/>
                <a:cs typeface="Open Sans" panose="020B0604020202020204" charset="0"/>
              </a:rPr>
              <a:t>scale adds scope and depth </a:t>
            </a:r>
          </a:p>
          <a:p>
            <a:pPr marL="342900" lvl="1" indent="-342900" eaLnBrk="1" hangingPunct="1">
              <a:lnSpc>
                <a:spcPct val="80000"/>
              </a:lnSpc>
              <a:buFont typeface="Arial" panose="020B0604020202020204" pitchFamily="34" charset="0"/>
              <a:buChar char="•"/>
            </a:pPr>
            <a:endParaRPr lang="en-US" altLang="nl-NL" sz="2000" dirty="0" smtClean="0">
              <a:solidFill>
                <a:schemeClr val="tx1"/>
              </a:solidFill>
              <a:ea typeface="Open Sans" panose="020B0604020202020204" charset="0"/>
              <a:cs typeface="Open Sans" panose="020B0604020202020204" charset="0"/>
            </a:endParaRPr>
          </a:p>
          <a:p>
            <a:pPr marL="342900" lvl="1" indent="-342900" eaLnBrk="1" hangingPunct="1">
              <a:lnSpc>
                <a:spcPct val="80000"/>
              </a:lnSpc>
              <a:buFont typeface="Arial" panose="020B0604020202020204" pitchFamily="34" charset="0"/>
              <a:buChar char="•"/>
            </a:pPr>
            <a:r>
              <a:rPr lang="en-US" altLang="nl-NL" sz="2000" dirty="0" smtClean="0">
                <a:solidFill>
                  <a:schemeClr val="tx1"/>
                </a:solidFill>
                <a:ea typeface="Open Sans" panose="020B0604020202020204" charset="0"/>
                <a:cs typeface="Open Sans" panose="020B0604020202020204" charset="0"/>
              </a:rPr>
              <a:t>Even the largest institutional collections are far from comprehensive =&gt; </a:t>
            </a:r>
            <a:r>
              <a:rPr lang="en-US" altLang="nl-NL" sz="2000" b="1" dirty="0" smtClean="0">
                <a:solidFill>
                  <a:schemeClr val="tx1"/>
                </a:solidFill>
                <a:ea typeface="Open Sans" panose="020B0604020202020204" charset="0"/>
                <a:cs typeface="Open Sans" panose="020B0604020202020204" charset="0"/>
              </a:rPr>
              <a:t>coverage requires cooperation; preserving the ‘collective collection’ will require coordination on a large scale</a:t>
            </a:r>
          </a:p>
          <a:p>
            <a:pPr marL="342900" lvl="1" indent="-342900" eaLnBrk="1" hangingPunct="1">
              <a:lnSpc>
                <a:spcPct val="80000"/>
              </a:lnSpc>
              <a:buFont typeface="Arial" panose="020B0604020202020204" pitchFamily="34" charset="0"/>
              <a:buChar char="•"/>
            </a:pPr>
            <a:endParaRPr lang="en-US" altLang="nl-NL" sz="2000" b="1" dirty="0" smtClean="0">
              <a:solidFill>
                <a:schemeClr val="tx1"/>
              </a:solidFill>
              <a:ea typeface="Open Sans" panose="020B0604020202020204" charset="0"/>
              <a:cs typeface="Open Sans" panose="020B0604020202020204" charset="0"/>
            </a:endParaRPr>
          </a:p>
          <a:p>
            <a:pPr marL="342900" lvl="1" indent="-342900" eaLnBrk="1" hangingPunct="1">
              <a:lnSpc>
                <a:spcPct val="80000"/>
              </a:lnSpc>
              <a:buFont typeface="Arial" panose="020B0604020202020204" pitchFamily="34" charset="0"/>
              <a:buChar char="•"/>
            </a:pPr>
            <a:r>
              <a:rPr lang="en-US" altLang="nl-NL" sz="2000" dirty="0" smtClean="0">
                <a:solidFill>
                  <a:schemeClr val="tx1"/>
                </a:solidFill>
                <a:ea typeface="Open Sans" panose="020B0604020202020204" charset="0"/>
                <a:cs typeface="Open Sans" panose="020B0604020202020204" charset="0"/>
              </a:rPr>
              <a:t>Aggregate print book resource is rich and varied; supports thousands of libraries across North America</a:t>
            </a:r>
          </a:p>
          <a:p>
            <a:pPr marL="342900" lvl="1" indent="-342900" eaLnBrk="1" hangingPunct="1">
              <a:lnSpc>
                <a:spcPct val="80000"/>
              </a:lnSpc>
              <a:buFont typeface="Arial" panose="020B0604020202020204" pitchFamily="34" charset="0"/>
              <a:buNone/>
            </a:pPr>
            <a:r>
              <a:rPr lang="en-US" altLang="nl-NL" sz="2000" dirty="0" smtClean="0">
                <a:solidFill>
                  <a:schemeClr val="tx1"/>
                </a:solidFill>
                <a:ea typeface="Open Sans" panose="020B0604020202020204" charset="0"/>
                <a:cs typeface="Open Sans" panose="020B0604020202020204" charset="0"/>
              </a:rPr>
              <a:t>	=&gt; </a:t>
            </a:r>
            <a:r>
              <a:rPr lang="en-US" altLang="nl-NL" sz="2000" b="1" dirty="0" smtClean="0">
                <a:solidFill>
                  <a:schemeClr val="tx1"/>
                </a:solidFill>
                <a:ea typeface="Open Sans" panose="020B0604020202020204" charset="0"/>
                <a:cs typeface="Open Sans" panose="020B0604020202020204" charset="0"/>
              </a:rPr>
              <a:t>decisions at institutional scale / regional scale about print retention will affect larger library system</a:t>
            </a:r>
          </a:p>
          <a:p>
            <a:pPr marL="342900" lvl="1" indent="-342900" eaLnBrk="1" hangingPunct="1">
              <a:lnSpc>
                <a:spcPct val="80000"/>
              </a:lnSpc>
              <a:buFont typeface="Arial" panose="020B0604020202020204" pitchFamily="34" charset="0"/>
              <a:buChar char="•"/>
            </a:pPr>
            <a:endParaRPr lang="en-US" altLang="nl-NL" sz="2000" dirty="0" smtClean="0">
              <a:solidFill>
                <a:schemeClr val="tx1"/>
              </a:solidFill>
              <a:ea typeface="Open Sans" panose="020B0604020202020204" charset="0"/>
              <a:cs typeface="Open Sans" panose="020B0604020202020204" charset="0"/>
            </a:endParaRPr>
          </a:p>
          <a:p>
            <a:pPr marL="342900" lvl="1" indent="-342900" eaLnBrk="1" hangingPunct="1">
              <a:lnSpc>
                <a:spcPct val="80000"/>
              </a:lnSpc>
              <a:buFont typeface="Arial" panose="020B0604020202020204" pitchFamily="34" charset="0"/>
              <a:buChar char="•"/>
            </a:pPr>
            <a:r>
              <a:rPr lang="en-US" altLang="nl-NL" sz="2000" dirty="0" smtClean="0">
                <a:solidFill>
                  <a:schemeClr val="tx1"/>
                </a:solidFill>
                <a:ea typeface="Open Sans" panose="020B0604020202020204" charset="0"/>
                <a:cs typeface="Open Sans" panose="020B0604020202020204" charset="0"/>
              </a:rPr>
              <a:t>Overlap between collective collection with </a:t>
            </a:r>
            <a:r>
              <a:rPr lang="en-US" altLang="nl-NL" sz="2000" dirty="0" err="1" smtClean="0">
                <a:solidFill>
                  <a:schemeClr val="tx1"/>
                </a:solidFill>
                <a:ea typeface="Open Sans" panose="020B0604020202020204" charset="0"/>
                <a:cs typeface="Open Sans" panose="020B0604020202020204" charset="0"/>
              </a:rPr>
              <a:t>HathiTrust</a:t>
            </a:r>
            <a:r>
              <a:rPr lang="en-US" altLang="nl-NL" sz="2000" dirty="0" smtClean="0">
                <a:solidFill>
                  <a:schemeClr val="tx1"/>
                </a:solidFill>
                <a:ea typeface="Open Sans" panose="020B0604020202020204" charset="0"/>
                <a:cs typeface="Open Sans" panose="020B0604020202020204" charset="0"/>
              </a:rPr>
              <a:t>; </a:t>
            </a:r>
          </a:p>
          <a:p>
            <a:pPr marL="342900" lvl="1" indent="-342900" eaLnBrk="1" hangingPunct="1">
              <a:lnSpc>
                <a:spcPct val="80000"/>
              </a:lnSpc>
              <a:buFont typeface="Arial" panose="020B0604020202020204" pitchFamily="34" charset="0"/>
              <a:buNone/>
            </a:pPr>
            <a:r>
              <a:rPr lang="en-US" altLang="nl-NL" sz="2000" dirty="0" smtClean="0">
                <a:solidFill>
                  <a:schemeClr val="tx1"/>
                </a:solidFill>
                <a:ea typeface="Open Sans" panose="020B0604020202020204" charset="0"/>
                <a:cs typeface="Open Sans" panose="020B0604020202020204" charset="0"/>
              </a:rPr>
              <a:t>	=&gt; </a:t>
            </a:r>
            <a:r>
              <a:rPr lang="en-US" altLang="nl-NL" sz="2000" b="1" dirty="0" smtClean="0">
                <a:solidFill>
                  <a:schemeClr val="tx1"/>
                </a:solidFill>
                <a:ea typeface="Open Sans" panose="020B0604020202020204" charset="0"/>
                <a:cs typeface="Open Sans" panose="020B0604020202020204" charset="0"/>
              </a:rPr>
              <a:t>strong incentives to coordinate shared print strategy with </a:t>
            </a:r>
            <a:r>
              <a:rPr lang="en-US" altLang="nl-NL" sz="2000" b="1" dirty="0" err="1" smtClean="0">
                <a:solidFill>
                  <a:schemeClr val="tx1"/>
                </a:solidFill>
                <a:ea typeface="Open Sans" panose="020B0604020202020204" charset="0"/>
                <a:cs typeface="Open Sans" panose="020B0604020202020204" charset="0"/>
              </a:rPr>
              <a:t>HathiTrust</a:t>
            </a:r>
            <a:r>
              <a:rPr lang="en-US" altLang="nl-NL" sz="2000" b="1" dirty="0" smtClean="0">
                <a:solidFill>
                  <a:schemeClr val="tx1"/>
                </a:solidFill>
                <a:ea typeface="Open Sans" panose="020B0604020202020204" charset="0"/>
                <a:cs typeface="Open Sans" panose="020B0604020202020204" charset="0"/>
              </a:rPr>
              <a:t> strategy</a:t>
            </a:r>
            <a:endParaRPr lang="en-US" altLang="nl-NL" sz="2000" dirty="0" smtClean="0">
              <a:solidFill>
                <a:schemeClr val="tx1"/>
              </a:solidFill>
              <a:ea typeface="Open Sans" panose="020B0604020202020204" charset="0"/>
              <a:cs typeface="Open Sans" panose="020B0604020202020204" charset="0"/>
            </a:endParaRPr>
          </a:p>
          <a:p>
            <a:pPr eaLnBrk="1" hangingPunct="1">
              <a:lnSpc>
                <a:spcPct val="80000"/>
              </a:lnSpc>
            </a:pPr>
            <a:endParaRPr lang="nl-NL" altLang="nl-NL" sz="2000" dirty="0" smtClean="0">
              <a:solidFill>
                <a:schemeClr val="tx1"/>
              </a:solidFill>
              <a:ea typeface="Open Sans" panose="020B0604020202020204" charset="0"/>
              <a:cs typeface="Open Sans" panose="020B0604020202020204" charset="0"/>
            </a:endParaRPr>
          </a:p>
        </p:txBody>
      </p:sp>
      <p:sp>
        <p:nvSpPr>
          <p:cNvPr id="39940"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646464"/>
                </a:solidFill>
                <a:latin typeface="Arial" panose="020B0604020202020204" pitchFamily="34" charset="0"/>
                <a:ea typeface="Open Sans" panose="020B0604020202020204" charset="0"/>
                <a:cs typeface="Open Sans" panose="020B0604020202020204" charset="0"/>
              </a:defRPr>
            </a:lvl1pPr>
            <a:lvl2pPr marL="742950" indent="-285750">
              <a:spcBef>
                <a:spcPct val="20000"/>
              </a:spcBef>
              <a:buFont typeface="Arial" panose="020B0604020202020204" pitchFamily="34" charset="0"/>
              <a:buChar char="–"/>
              <a:defRPr sz="2400">
                <a:solidFill>
                  <a:srgbClr val="646464"/>
                </a:solidFill>
                <a:latin typeface="Arial" panose="020B0604020202020204" pitchFamily="34" charset="0"/>
                <a:ea typeface="Open Sans" panose="020B0604020202020204" charset="0"/>
                <a:cs typeface="Open Sans" panose="020B0604020202020204" charset="0"/>
              </a:defRPr>
            </a:lvl2pPr>
            <a:lvl3pPr marL="1143000" indent="-228600">
              <a:spcBef>
                <a:spcPct val="20000"/>
              </a:spcBef>
              <a:buFont typeface="Arial" panose="020B0604020202020204" pitchFamily="34" charset="0"/>
              <a:buChar char="•"/>
              <a:defRPr sz="2000">
                <a:solidFill>
                  <a:srgbClr val="646464"/>
                </a:solidFill>
                <a:latin typeface="Arial" panose="020B0604020202020204" pitchFamily="34" charset="0"/>
                <a:ea typeface="Open Sans" panose="020B0604020202020204" charset="0"/>
                <a:cs typeface="Open Sans" panose="020B0604020202020204" charset="0"/>
              </a:defRPr>
            </a:lvl3pPr>
            <a:lvl4pPr marL="16002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4pPr>
            <a:lvl5pPr marL="20574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5pPr>
            <a:lvl6pPr marL="25146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6pPr>
            <a:lvl7pPr marL="29718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7pPr>
            <a:lvl8pPr marL="34290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8pPr>
            <a:lvl9pPr marL="38862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9pPr>
          </a:lstStyle>
          <a:p>
            <a:pPr>
              <a:spcBef>
                <a:spcPct val="0"/>
              </a:spcBef>
              <a:buFontTx/>
              <a:buNone/>
            </a:pPr>
            <a:fld id="{4411A6C2-5998-4304-8628-5BC074049520}" type="slidenum">
              <a:rPr lang="en-US" altLang="nl-NL" sz="1000"/>
              <a:pPr>
                <a:spcBef>
                  <a:spcPct val="0"/>
                </a:spcBef>
                <a:buFontTx/>
                <a:buNone/>
              </a:pPr>
              <a:t>14</a:t>
            </a:fld>
            <a:endParaRPr lang="en-US" altLang="nl-NL" sz="1000"/>
          </a:p>
        </p:txBody>
      </p:sp>
    </p:spTree>
    <p:extLst>
      <p:ext uri="{BB962C8B-B14F-4D97-AF65-F5344CB8AC3E}">
        <p14:creationId xmlns:p14="http://schemas.microsoft.com/office/powerpoint/2010/main" val="3816781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31"/>
            <a:ext cx="8229600" cy="1143000"/>
          </a:xfrm>
        </p:spPr>
        <p:txBody>
          <a:bodyPr>
            <a:normAutofit/>
          </a:bodyPr>
          <a:lstStyle/>
          <a:p>
            <a:r>
              <a:rPr lang="nl-NL" sz="3200" dirty="0" smtClean="0"/>
              <a:t>Trends </a:t>
            </a:r>
            <a:r>
              <a:rPr lang="nl-NL" sz="3200" dirty="0"/>
              <a:t>in </a:t>
            </a:r>
            <a:r>
              <a:rPr lang="nl-NL" sz="3200" dirty="0" err="1" smtClean="0"/>
              <a:t>collaboration</a:t>
            </a:r>
            <a:r>
              <a:rPr lang="nl-NL" sz="3200" dirty="0" smtClean="0"/>
              <a:t>? </a:t>
            </a:r>
            <a:endParaRPr lang="nl-NL" sz="3200" dirty="0"/>
          </a:p>
        </p:txBody>
      </p:sp>
      <p:sp>
        <p:nvSpPr>
          <p:cNvPr id="3" name="Content Placeholder 2"/>
          <p:cNvSpPr>
            <a:spLocks noGrp="1"/>
          </p:cNvSpPr>
          <p:nvPr>
            <p:ph idx="1"/>
          </p:nvPr>
        </p:nvSpPr>
        <p:spPr>
          <a:xfrm>
            <a:off x="457200" y="1219200"/>
            <a:ext cx="8229600" cy="5029200"/>
          </a:xfrm>
        </p:spPr>
        <p:txBody>
          <a:bodyPr>
            <a:normAutofit/>
          </a:bodyPr>
          <a:lstStyle/>
          <a:p>
            <a:pPr marL="0" lvl="0" indent="0">
              <a:buNone/>
            </a:pPr>
            <a:endParaRPr lang="en-US" dirty="0" smtClean="0"/>
          </a:p>
          <a:p>
            <a:pPr marL="0" lvl="0" indent="0">
              <a:buNone/>
            </a:pPr>
            <a:endParaRPr lang="en-US" dirty="0"/>
          </a:p>
          <a:p>
            <a:pPr marL="0" lvl="0" indent="0">
              <a:buNone/>
            </a:pPr>
            <a:r>
              <a:rPr lang="en-US" dirty="0" smtClean="0"/>
              <a:t>The </a:t>
            </a:r>
            <a:r>
              <a:rPr lang="en-US" dirty="0"/>
              <a:t>‘collaborative collection’: </a:t>
            </a:r>
          </a:p>
          <a:p>
            <a:pPr marL="0" lvl="0" indent="0">
              <a:buNone/>
            </a:pPr>
            <a:r>
              <a:rPr lang="en-US" dirty="0"/>
              <a:t>	</a:t>
            </a:r>
            <a:r>
              <a:rPr lang="en-US" dirty="0">
                <a:solidFill>
                  <a:schemeClr val="accent1"/>
                </a:solidFill>
              </a:rPr>
              <a:t>“By 2027, your collections will be mine, and mine will be yours</a:t>
            </a:r>
            <a:r>
              <a:rPr lang="en-US" dirty="0" smtClean="0">
                <a:solidFill>
                  <a:schemeClr val="accent1"/>
                </a:solidFill>
              </a:rPr>
              <a:t>.”</a:t>
            </a:r>
          </a:p>
          <a:p>
            <a:pPr marL="0" lvl="0" indent="0">
              <a:buNone/>
            </a:pPr>
            <a:r>
              <a:rPr lang="en-US" sz="2400" i="1" dirty="0" smtClean="0"/>
              <a:t>[LIBER-2015: Caroline </a:t>
            </a:r>
            <a:r>
              <a:rPr lang="en-US" sz="2400" i="1" dirty="0"/>
              <a:t>Brazier</a:t>
            </a:r>
            <a:r>
              <a:rPr lang="en-US" sz="2400" i="1" dirty="0" smtClean="0"/>
              <a:t>]</a:t>
            </a:r>
          </a:p>
        </p:txBody>
      </p:sp>
      <p:sp>
        <p:nvSpPr>
          <p:cNvPr id="4" name="Slide Number Placeholder 3"/>
          <p:cNvSpPr>
            <a:spLocks noGrp="1"/>
          </p:cNvSpPr>
          <p:nvPr>
            <p:ph type="sldNum" sz="quarter" idx="12"/>
          </p:nvPr>
        </p:nvSpPr>
        <p:spPr/>
        <p:txBody>
          <a:bodyPr/>
          <a:lstStyle/>
          <a:p>
            <a:fld id="{6B3AA010-7757-41E0-A212-D41514C97AA5}" type="slidenum">
              <a:rPr lang="en-US" smtClean="0"/>
              <a:pPr/>
              <a:t>15</a:t>
            </a:fld>
            <a:endParaRPr lang="en-US"/>
          </a:p>
        </p:txBody>
      </p:sp>
    </p:spTree>
    <p:extLst>
      <p:ext uri="{BB962C8B-B14F-4D97-AF65-F5344CB8AC3E}">
        <p14:creationId xmlns:p14="http://schemas.microsoft.com/office/powerpoint/2010/main" val="555276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8240" t="17789" r="29592" b="12019"/>
          <a:stretch/>
        </p:blipFill>
        <p:spPr>
          <a:xfrm>
            <a:off x="1107831" y="404453"/>
            <a:ext cx="6858000" cy="6418384"/>
          </a:xfrm>
          <a:prstGeom prst="rect">
            <a:avLst/>
          </a:prstGeom>
          <a:ln>
            <a:noFill/>
          </a:ln>
          <a:effectLst>
            <a:softEdge rad="112500"/>
          </a:effectLst>
        </p:spPr>
      </p:pic>
      <p:sp>
        <p:nvSpPr>
          <p:cNvPr id="7" name="Rectangle 6"/>
          <p:cNvSpPr/>
          <p:nvPr/>
        </p:nvSpPr>
        <p:spPr>
          <a:xfrm>
            <a:off x="474788" y="2195930"/>
            <a:ext cx="8141677" cy="3851020"/>
          </a:xfrm>
          <a:prstGeom prst="rect">
            <a:avLst/>
          </a:prstGeom>
          <a:solidFill>
            <a:schemeClr val="tx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Library-based stewardship covered </a:t>
            </a:r>
          </a:p>
          <a:p>
            <a:pPr algn="ctr"/>
            <a:r>
              <a:rPr lang="en-US" sz="6000" dirty="0" smtClean="0"/>
              <a:t>~ 80%</a:t>
            </a:r>
            <a:r>
              <a:rPr lang="en-US" sz="6000" dirty="0" smtClean="0">
                <a:solidFill>
                  <a:schemeClr val="bg1"/>
                </a:solidFill>
              </a:rPr>
              <a:t>? </a:t>
            </a:r>
            <a:r>
              <a:rPr lang="en-US" sz="6000" dirty="0" smtClean="0"/>
              <a:t> </a:t>
            </a:r>
            <a:endParaRPr lang="en-US" sz="6000" dirty="0"/>
          </a:p>
        </p:txBody>
      </p:sp>
      <p:sp>
        <p:nvSpPr>
          <p:cNvPr id="8" name="TextBox 7"/>
          <p:cNvSpPr txBox="1"/>
          <p:nvPr/>
        </p:nvSpPr>
        <p:spPr>
          <a:xfrm>
            <a:off x="1107831" y="6312882"/>
            <a:ext cx="8009783" cy="523220"/>
          </a:xfrm>
          <a:prstGeom prst="rect">
            <a:avLst/>
          </a:prstGeom>
          <a:solidFill>
            <a:schemeClr val="bg1"/>
          </a:solidFill>
        </p:spPr>
        <p:txBody>
          <a:bodyPr wrap="square" rtlCol="0">
            <a:spAutoFit/>
          </a:bodyPr>
          <a:lstStyle/>
          <a:p>
            <a:pPr algn="r">
              <a:spcBef>
                <a:spcPct val="30000"/>
              </a:spcBef>
              <a:defRPr/>
            </a:pPr>
            <a:r>
              <a:rPr lang="en-US" sz="1400" dirty="0">
                <a:latin typeface="+mj-lt"/>
              </a:rPr>
              <a:t>S. Curl  “</a:t>
            </a:r>
            <a:r>
              <a:rPr lang="en-US" sz="1400" dirty="0" err="1">
                <a:latin typeface="+mj-lt"/>
              </a:rPr>
              <a:t>Subramanyam</a:t>
            </a:r>
            <a:r>
              <a:rPr lang="en-US" sz="1400" dirty="0">
                <a:latin typeface="+mj-lt"/>
              </a:rPr>
              <a:t> Revisited: Creating a New Model for Information Literacy Instruction”</a:t>
            </a:r>
          </a:p>
          <a:p>
            <a:pPr algn="r"/>
            <a:r>
              <a:rPr lang="en-US" sz="1400" dirty="0">
                <a:latin typeface="+mj-lt"/>
              </a:rPr>
              <a:t>http://</a:t>
            </a:r>
            <a:r>
              <a:rPr lang="en-US" sz="1400" dirty="0" smtClean="0">
                <a:latin typeface="+mj-lt"/>
              </a:rPr>
              <a:t>crl.acrl.org/content/62/5/455.full.pdf</a:t>
            </a:r>
            <a:endParaRPr lang="en-US" sz="1400" dirty="0">
              <a:latin typeface="+mj-lt"/>
            </a:endParaRPr>
          </a:p>
        </p:txBody>
      </p:sp>
      <p:sp>
        <p:nvSpPr>
          <p:cNvPr id="4" name="TextBox 3"/>
          <p:cNvSpPr txBox="1"/>
          <p:nvPr/>
        </p:nvSpPr>
        <p:spPr>
          <a:xfrm>
            <a:off x="193435" y="213184"/>
            <a:ext cx="8721965" cy="584775"/>
          </a:xfrm>
          <a:prstGeom prst="rect">
            <a:avLst/>
          </a:prstGeom>
          <a:solidFill>
            <a:schemeClr val="bg1"/>
          </a:solidFill>
        </p:spPr>
        <p:txBody>
          <a:bodyPr wrap="square" rtlCol="0">
            <a:spAutoFit/>
          </a:bodyPr>
          <a:lstStyle/>
          <a:p>
            <a:pPr algn="ctr"/>
            <a:r>
              <a:rPr lang="en-US" sz="3200" b="1" dirty="0">
                <a:latin typeface="Arial"/>
                <a:ea typeface="Open Sans Semibold" pitchFamily="34" charset="0"/>
                <a:cs typeface="Arial"/>
              </a:rPr>
              <a:t>Scholarly communications, </a:t>
            </a:r>
            <a:r>
              <a:rPr lang="en-US" sz="3200" b="1" dirty="0" smtClean="0">
                <a:latin typeface="Arial"/>
                <a:ea typeface="Open Sans Semibold" pitchFamily="34" charset="0"/>
                <a:cs typeface="Arial"/>
              </a:rPr>
              <a:t>1981</a:t>
            </a:r>
            <a:endParaRPr lang="en-US" sz="3200" b="1" dirty="0">
              <a:latin typeface="Arial"/>
              <a:ea typeface="Open Sans Semibold" pitchFamily="34" charset="0"/>
              <a:cs typeface="Arial"/>
            </a:endParaRPr>
          </a:p>
        </p:txBody>
      </p:sp>
    </p:spTree>
    <p:extLst>
      <p:ext uri="{BB962C8B-B14F-4D97-AF65-F5344CB8AC3E}">
        <p14:creationId xmlns:p14="http://schemas.microsoft.com/office/powerpoint/2010/main" val="90111522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4832" y="768192"/>
            <a:ext cx="7544768" cy="5597439"/>
          </a:xfrm>
          <a:prstGeom prst="rect">
            <a:avLst/>
          </a:prstGeom>
        </p:spPr>
      </p:pic>
      <p:sp>
        <p:nvSpPr>
          <p:cNvPr id="4" name="Rectangle 3"/>
          <p:cNvSpPr/>
          <p:nvPr/>
        </p:nvSpPr>
        <p:spPr>
          <a:xfrm>
            <a:off x="0" y="6060050"/>
            <a:ext cx="9091253" cy="830997"/>
          </a:xfrm>
          <a:prstGeom prst="rect">
            <a:avLst/>
          </a:prstGeom>
        </p:spPr>
        <p:txBody>
          <a:bodyPr wrap="square">
            <a:spAutoFit/>
          </a:bodyPr>
          <a:lstStyle/>
          <a:p>
            <a:pPr algn="r"/>
            <a:r>
              <a:rPr lang="en-US" sz="1600" dirty="0" smtClean="0">
                <a:solidFill>
                  <a:srgbClr val="000000"/>
                </a:solidFill>
                <a:latin typeface="+mj-lt"/>
              </a:rPr>
              <a:t>J. Bosman, B. Kramer “101 </a:t>
            </a:r>
            <a:r>
              <a:rPr lang="en-US" sz="1600" dirty="0">
                <a:solidFill>
                  <a:srgbClr val="000000"/>
                </a:solidFill>
                <a:latin typeface="+mj-lt"/>
              </a:rPr>
              <a:t>Innovations </a:t>
            </a:r>
            <a:r>
              <a:rPr lang="en-US" sz="1600" dirty="0" smtClean="0">
                <a:solidFill>
                  <a:srgbClr val="000000"/>
                </a:solidFill>
                <a:latin typeface="+mj-lt"/>
              </a:rPr>
              <a:t>in Scholarly Communication” </a:t>
            </a:r>
          </a:p>
          <a:p>
            <a:pPr algn="r"/>
            <a:r>
              <a:rPr lang="en-US" sz="1600" dirty="0" smtClean="0">
                <a:solidFill>
                  <a:srgbClr val="000000"/>
                </a:solidFill>
                <a:latin typeface="+mj-lt"/>
              </a:rPr>
              <a:t>University of Utrecht Library</a:t>
            </a:r>
          </a:p>
          <a:p>
            <a:pPr algn="r"/>
            <a:r>
              <a:rPr lang="en-US" sz="1400" dirty="0">
                <a:solidFill>
                  <a:srgbClr val="000000"/>
                </a:solidFill>
                <a:latin typeface="+mj-lt"/>
              </a:rPr>
              <a:t>http://innoscholcomm.silk.co/</a:t>
            </a:r>
            <a:endParaRPr lang="en-US" sz="1400" b="0" i="0" dirty="0">
              <a:solidFill>
                <a:srgbClr val="000000"/>
              </a:solidFill>
              <a:effectLst/>
              <a:latin typeface="+mj-lt"/>
            </a:endParaRPr>
          </a:p>
        </p:txBody>
      </p:sp>
      <p:sp>
        <p:nvSpPr>
          <p:cNvPr id="5" name="TextBox 4"/>
          <p:cNvSpPr txBox="1"/>
          <p:nvPr/>
        </p:nvSpPr>
        <p:spPr>
          <a:xfrm>
            <a:off x="193435" y="213184"/>
            <a:ext cx="8721965" cy="584775"/>
          </a:xfrm>
          <a:prstGeom prst="rect">
            <a:avLst/>
          </a:prstGeom>
          <a:solidFill>
            <a:schemeClr val="bg1"/>
          </a:solidFill>
        </p:spPr>
        <p:txBody>
          <a:bodyPr wrap="square" rtlCol="0">
            <a:spAutoFit/>
          </a:bodyPr>
          <a:lstStyle/>
          <a:p>
            <a:pPr algn="ctr"/>
            <a:r>
              <a:rPr lang="en-US" sz="3200" b="1" dirty="0">
                <a:latin typeface="Arial"/>
                <a:ea typeface="Open Sans Semibold" pitchFamily="34" charset="0"/>
                <a:cs typeface="Arial"/>
              </a:rPr>
              <a:t>Scholarly communications, </a:t>
            </a:r>
            <a:r>
              <a:rPr lang="en-US" sz="3200" b="1" dirty="0" smtClean="0">
                <a:latin typeface="Arial"/>
                <a:ea typeface="Open Sans Semibold" pitchFamily="34" charset="0"/>
                <a:cs typeface="Arial"/>
              </a:rPr>
              <a:t>2015</a:t>
            </a:r>
            <a:endParaRPr lang="en-US" sz="3200" b="1" dirty="0">
              <a:latin typeface="Arial"/>
              <a:ea typeface="Open Sans Semibold" pitchFamily="34" charset="0"/>
              <a:cs typeface="Arial"/>
            </a:endParaRPr>
          </a:p>
        </p:txBody>
      </p:sp>
      <p:sp>
        <p:nvSpPr>
          <p:cNvPr id="6" name="Rectangle 5"/>
          <p:cNvSpPr/>
          <p:nvPr/>
        </p:nvSpPr>
        <p:spPr>
          <a:xfrm>
            <a:off x="334108" y="2233257"/>
            <a:ext cx="8141677" cy="3851020"/>
          </a:xfrm>
          <a:prstGeom prst="rect">
            <a:avLst/>
          </a:prstGeom>
          <a:solidFill>
            <a:schemeClr val="tx1"/>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Library-based stewardship covers </a:t>
            </a:r>
          </a:p>
          <a:p>
            <a:pPr algn="ctr"/>
            <a:r>
              <a:rPr lang="en-US" sz="6000" dirty="0" smtClean="0">
                <a:solidFill>
                  <a:schemeClr val="bg1"/>
                </a:solidFill>
              </a:rPr>
              <a:t>???</a:t>
            </a:r>
            <a:r>
              <a:rPr lang="en-US" sz="6000" dirty="0" smtClean="0">
                <a:solidFill>
                  <a:schemeClr val="accent6"/>
                </a:solidFill>
              </a:rPr>
              <a:t> </a:t>
            </a:r>
            <a:r>
              <a:rPr lang="en-US" sz="6000" dirty="0" smtClean="0"/>
              <a:t> </a:t>
            </a:r>
            <a:endParaRPr lang="en-US" sz="6000" dirty="0"/>
          </a:p>
        </p:txBody>
      </p:sp>
    </p:spTree>
    <p:extLst>
      <p:ext uri="{BB962C8B-B14F-4D97-AF65-F5344CB8AC3E}">
        <p14:creationId xmlns:p14="http://schemas.microsoft.com/office/powerpoint/2010/main" val="297943447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Towards</a:t>
            </a:r>
            <a:r>
              <a:rPr lang="nl-NL" dirty="0" smtClean="0"/>
              <a:t> the </a:t>
            </a:r>
            <a:r>
              <a:rPr lang="nl-NL" dirty="0" err="1" smtClean="0"/>
              <a:t>conscious</a:t>
            </a:r>
            <a:r>
              <a:rPr lang="nl-NL" dirty="0" smtClean="0"/>
              <a:t> </a:t>
            </a:r>
            <a:r>
              <a:rPr lang="nl-NL" dirty="0" err="1" smtClean="0"/>
              <a:t>coordination</a:t>
            </a:r>
            <a:r>
              <a:rPr lang="nl-NL" dirty="0" smtClean="0"/>
              <a:t> of </a:t>
            </a:r>
            <a:r>
              <a:rPr lang="nl-NL" dirty="0" err="1" smtClean="0"/>
              <a:t>stewardship</a:t>
            </a:r>
            <a:endParaRPr lang="nl-NL" dirty="0"/>
          </a:p>
        </p:txBody>
      </p:sp>
      <p:pic>
        <p:nvPicPr>
          <p:cNvPr id="5" name="Content Placeholder 4"/>
          <p:cNvPicPr>
            <a:picLocks noGrp="1" noChangeAspect="1"/>
          </p:cNvPicPr>
          <p:nvPr>
            <p:ph idx="1"/>
          </p:nvPr>
        </p:nvPicPr>
        <p:blipFill>
          <a:blip r:embed="rId3"/>
          <a:stretch>
            <a:fillRect/>
          </a:stretch>
        </p:blipFill>
        <p:spPr>
          <a:xfrm>
            <a:off x="4960510" y="1510862"/>
            <a:ext cx="3731545" cy="4832350"/>
          </a:xfrm>
          <a:prstGeom prst="rect">
            <a:avLst/>
          </a:prstGeom>
        </p:spPr>
      </p:pic>
      <p:sp>
        <p:nvSpPr>
          <p:cNvPr id="4" name="Slide Number Placeholder 3"/>
          <p:cNvSpPr>
            <a:spLocks noGrp="1"/>
          </p:cNvSpPr>
          <p:nvPr>
            <p:ph type="sldNum" sz="quarter" idx="12"/>
          </p:nvPr>
        </p:nvSpPr>
        <p:spPr/>
        <p:txBody>
          <a:bodyPr/>
          <a:lstStyle/>
          <a:p>
            <a:fld id="{6B3AA010-7757-41E0-A212-D41514C97AA5}" type="slidenum">
              <a:rPr lang="en-US" smtClean="0"/>
              <a:pPr/>
              <a:t>18</a:t>
            </a:fld>
            <a:endParaRPr lang="en-US"/>
          </a:p>
        </p:txBody>
      </p:sp>
      <p:pic>
        <p:nvPicPr>
          <p:cNvPr id="6" name="Picture 5"/>
          <p:cNvPicPr>
            <a:picLocks noChangeAspect="1"/>
          </p:cNvPicPr>
          <p:nvPr/>
        </p:nvPicPr>
        <p:blipFill>
          <a:blip r:embed="rId4"/>
          <a:stretch>
            <a:fillRect/>
          </a:stretch>
        </p:blipFill>
        <p:spPr>
          <a:xfrm>
            <a:off x="990600" y="1524000"/>
            <a:ext cx="3736353" cy="4832350"/>
          </a:xfrm>
          <a:prstGeom prst="rect">
            <a:avLst/>
          </a:prstGeom>
        </p:spPr>
      </p:pic>
    </p:spTree>
    <p:extLst>
      <p:ext uri="{BB962C8B-B14F-4D97-AF65-F5344CB8AC3E}">
        <p14:creationId xmlns:p14="http://schemas.microsoft.com/office/powerpoint/2010/main" val="3551915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355"/>
            <a:ext cx="8229600" cy="563562"/>
          </a:xfrm>
        </p:spPr>
        <p:txBody>
          <a:bodyPr>
            <a:noAutofit/>
          </a:bodyPr>
          <a:lstStyle/>
          <a:p>
            <a:r>
              <a:rPr lang="en-US" sz="3600" b="0" dirty="0" smtClean="0">
                <a:latin typeface="Segoe UI" panose="020B0502040204020203" pitchFamily="34" charset="0"/>
                <a:ea typeface="Segoe UI" panose="020B0502040204020203" pitchFamily="34" charset="0"/>
                <a:cs typeface="Segoe UI" panose="020B0502040204020203" pitchFamily="34" charset="0"/>
              </a:rPr>
              <a:t>A “</a:t>
            </a:r>
            <a:r>
              <a:rPr lang="en-US" sz="3600" b="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weightless</a:t>
            </a:r>
            <a:r>
              <a:rPr lang="en-US" sz="3600" b="0" dirty="0" smtClean="0">
                <a:latin typeface="Segoe UI" panose="020B0502040204020203" pitchFamily="34" charset="0"/>
                <a:ea typeface="Segoe UI" panose="020B0502040204020203" pitchFamily="34" charset="0"/>
                <a:cs typeface="Segoe UI" panose="020B0502040204020203" pitchFamily="34" charset="0"/>
              </a:rPr>
              <a:t>” scholarly record?</a:t>
            </a:r>
            <a:endParaRPr lang="en-US" sz="3600" b="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ight Arrow 7"/>
          <p:cNvSpPr/>
          <p:nvPr/>
        </p:nvSpPr>
        <p:spPr>
          <a:xfrm>
            <a:off x="3039242" y="3850503"/>
            <a:ext cx="1987039" cy="722013"/>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 name="TextBox 8"/>
          <p:cNvSpPr txBox="1"/>
          <p:nvPr/>
        </p:nvSpPr>
        <p:spPr>
          <a:xfrm>
            <a:off x="316519" y="1154720"/>
            <a:ext cx="8527275" cy="1569660"/>
          </a:xfrm>
          <a:prstGeom prst="rect">
            <a:avLst/>
          </a:prstGeom>
          <a:noFill/>
        </p:spPr>
        <p:txBody>
          <a:bodyPr wrap="square" rtlCol="0">
            <a:spAutoFit/>
          </a:bodyPr>
          <a:lstStyle/>
          <a:p>
            <a:pPr defTabSz="914400" fontAlgn="auto">
              <a:spcBef>
                <a:spcPts val="0"/>
              </a:spcBef>
              <a:spcAft>
                <a:spcPts val="0"/>
              </a:spcAft>
            </a:pPr>
            <a:r>
              <a:rPr lang="en-US" sz="2800" dirty="0" smtClean="0">
                <a:latin typeface="Segoe UI" panose="020B0502040204020203" pitchFamily="34" charset="0"/>
                <a:ea typeface="Segoe UI" panose="020B0502040204020203" pitchFamily="34" charset="0"/>
                <a:cs typeface="Segoe UI" panose="020B0502040204020203" pitchFamily="34" charset="0"/>
              </a:rPr>
              <a:t>As scholarly practice becomes anchored in digital,</a:t>
            </a:r>
          </a:p>
          <a:p>
            <a:pPr defTabSz="914400" fontAlgn="auto">
              <a:spcBef>
                <a:spcPts val="0"/>
              </a:spcBef>
              <a:spcAft>
                <a:spcPts val="0"/>
              </a:spcAft>
            </a:pPr>
            <a:r>
              <a:rPr lang="en-US" sz="2800" dirty="0" smtClean="0">
                <a:latin typeface="Segoe UI" panose="020B0502040204020203" pitchFamily="34" charset="0"/>
                <a:ea typeface="Segoe UI" panose="020B0502040204020203" pitchFamily="34" charset="0"/>
                <a:cs typeface="Segoe UI" panose="020B0502040204020203" pitchFamily="34" charset="0"/>
              </a:rPr>
              <a:t>networked spaces …</a:t>
            </a:r>
          </a:p>
          <a:p>
            <a:pPr defTabSz="914400" fontAlgn="auto">
              <a:spcBef>
                <a:spcPts val="0"/>
              </a:spcBef>
              <a:spcAft>
                <a:spcPts val="0"/>
              </a:spcAft>
            </a:pPr>
            <a:endParaRPr lang="en-US" sz="1200" dirty="0">
              <a:latin typeface="Segoe UI" panose="020B0502040204020203" pitchFamily="34" charset="0"/>
              <a:ea typeface="Segoe UI" panose="020B0502040204020203" pitchFamily="34" charset="0"/>
              <a:cs typeface="Segoe UI" panose="020B0502040204020203" pitchFamily="34" charset="0"/>
            </a:endParaRPr>
          </a:p>
          <a:p>
            <a:pPr defTabSz="914400" fontAlgn="auto">
              <a:spcBef>
                <a:spcPts val="0"/>
              </a:spcBef>
              <a:spcAft>
                <a:spcPts val="0"/>
              </a:spcAft>
            </a:pPr>
            <a:r>
              <a:rPr lang="en-US" sz="2800" dirty="0" smtClean="0">
                <a:latin typeface="Segoe UI" panose="020B0502040204020203" pitchFamily="34" charset="0"/>
                <a:ea typeface="Segoe UI" panose="020B0502040204020203" pitchFamily="34" charset="0"/>
                <a:cs typeface="Segoe UI" panose="020B0502040204020203" pitchFamily="34" charset="0"/>
              </a:rPr>
              <a:t>… scholarly outputs move from bookshelf to network </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pic>
        <p:nvPicPr>
          <p:cNvPr id="1028" name="Picture 4" descr="http://s.hswstatic.com/gif/bytes-ch.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200" y="348761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2.iconfinder.com/data/icons/windows-8-metro-style/128/moni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33521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cdn2.iconfinder.com/data/icons/windows-8-metro-style/128/moni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55441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cdn2.iconfinder.com/data/icons/windows-8-metro-style/128/moni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39261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s://cdn2.iconfinder.com/data/icons/windows-8-metro-style/128/moni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440201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cdn2.iconfinder.com/data/icons/windows-8-metro-style/128/moni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3335215"/>
            <a:ext cx="4572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a:stCxn id="1030" idx="2"/>
          </p:cNvCxnSpPr>
          <p:nvPr/>
        </p:nvCxnSpPr>
        <p:spPr>
          <a:xfrm>
            <a:off x="6248400" y="3792415"/>
            <a:ext cx="38100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0" idx="2"/>
          </p:cNvCxnSpPr>
          <p:nvPr/>
        </p:nvCxnSpPr>
        <p:spPr>
          <a:xfrm flipH="1">
            <a:off x="7696200" y="3792415"/>
            <a:ext cx="3048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3"/>
          </p:cNvCxnSpPr>
          <p:nvPr/>
        </p:nvCxnSpPr>
        <p:spPr>
          <a:xfrm flipV="1">
            <a:off x="5943600" y="4706815"/>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934200" y="5087815"/>
            <a:ext cx="76200" cy="30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1"/>
          </p:cNvCxnSpPr>
          <p:nvPr/>
        </p:nvCxnSpPr>
        <p:spPr>
          <a:xfrm flipH="1">
            <a:off x="7848600" y="4630615"/>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6" descr="http://www.ryeng.ca/wp-content/uploads/2013/01/Main-Page-222x300.jpg"/>
          <p:cNvPicPr>
            <a:picLocks noChangeAspect="1" noChangeArrowheads="1"/>
          </p:cNvPicPr>
          <p:nvPr/>
        </p:nvPicPr>
        <p:blipFill>
          <a:blip r:embed="rId5" cstate="print"/>
          <a:srcRect/>
          <a:stretch>
            <a:fillRect/>
          </a:stretch>
        </p:blipFill>
        <p:spPr bwMode="auto">
          <a:xfrm>
            <a:off x="694802" y="3265954"/>
            <a:ext cx="1907716" cy="2577995"/>
          </a:xfrm>
          <a:prstGeom prst="rect">
            <a:avLst/>
          </a:prstGeom>
          <a:noFill/>
        </p:spPr>
      </p:pic>
    </p:spTree>
    <p:extLst>
      <p:ext uri="{BB962C8B-B14F-4D97-AF65-F5344CB8AC3E}">
        <p14:creationId xmlns:p14="http://schemas.microsoft.com/office/powerpoint/2010/main" val="314320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smtClean="0"/>
              <a:t>OCLC Research Themes</a:t>
            </a:r>
            <a:endParaRPr lang="en-US" dirty="0"/>
          </a:p>
        </p:txBody>
      </p:sp>
      <p:sp>
        <p:nvSpPr>
          <p:cNvPr id="10" name="Content Placeholder 9"/>
          <p:cNvSpPr>
            <a:spLocks noGrp="1"/>
          </p:cNvSpPr>
          <p:nvPr>
            <p:ph idx="1"/>
          </p:nvPr>
        </p:nvSpPr>
        <p:spPr>
          <a:xfrm>
            <a:off x="457200" y="1447800"/>
            <a:ext cx="4648200" cy="4607756"/>
          </a:xfrm>
        </p:spPr>
        <p:txBody>
          <a:bodyPr>
            <a:noAutofit/>
          </a:bodyPr>
          <a:lstStyle/>
          <a:p>
            <a:pPr marL="514350" indent="-514350">
              <a:buFont typeface="+mj-lt"/>
              <a:buAutoNum type="arabicPeriod"/>
            </a:pPr>
            <a:r>
              <a:rPr lang="en-US" b="1" dirty="0" smtClean="0">
                <a:solidFill>
                  <a:schemeClr val="accent6"/>
                </a:solidFill>
              </a:rPr>
              <a:t>Research collections and Support</a:t>
            </a:r>
          </a:p>
          <a:p>
            <a:pPr marL="514350" indent="-514350">
              <a:buFont typeface="+mj-lt"/>
              <a:buAutoNum type="arabicPeriod"/>
            </a:pPr>
            <a:endParaRPr lang="en-US" b="1" dirty="0" smtClean="0">
              <a:solidFill>
                <a:schemeClr val="accent6"/>
              </a:solidFill>
            </a:endParaRPr>
          </a:p>
          <a:p>
            <a:pPr marL="514350" indent="-514350">
              <a:buFont typeface="+mj-lt"/>
              <a:buAutoNum type="arabicPeriod"/>
            </a:pPr>
            <a:r>
              <a:rPr lang="en-US" b="1" dirty="0" smtClean="0">
                <a:solidFill>
                  <a:schemeClr val="tx1"/>
                </a:solidFill>
              </a:rPr>
              <a:t>Understanding the System-wide </a:t>
            </a:r>
            <a:r>
              <a:rPr lang="en-US" b="1" dirty="0">
                <a:solidFill>
                  <a:schemeClr val="tx1"/>
                </a:solidFill>
              </a:rPr>
              <a:t>Library</a:t>
            </a:r>
          </a:p>
          <a:p>
            <a:pPr marL="514350" indent="-514350">
              <a:buFont typeface="+mj-lt"/>
              <a:buAutoNum type="arabicPeriod"/>
            </a:pPr>
            <a:endParaRPr lang="en-US" b="1" dirty="0" smtClean="0">
              <a:solidFill>
                <a:schemeClr val="accent6"/>
              </a:solidFill>
            </a:endParaRPr>
          </a:p>
          <a:p>
            <a:pPr marL="514350" indent="-514350">
              <a:buFont typeface="+mj-lt"/>
              <a:buAutoNum type="arabicPeriod"/>
            </a:pPr>
            <a:r>
              <a:rPr lang="en-US" b="1" dirty="0">
                <a:solidFill>
                  <a:schemeClr val="accent3"/>
                </a:solidFill>
              </a:rPr>
              <a:t>Data Science</a:t>
            </a:r>
          </a:p>
          <a:p>
            <a:pPr marL="514350" indent="-514350">
              <a:buFont typeface="+mj-lt"/>
              <a:buAutoNum type="arabicPeriod"/>
            </a:pPr>
            <a:endParaRPr lang="en-US" b="1" dirty="0" smtClean="0">
              <a:solidFill>
                <a:schemeClr val="tx1"/>
              </a:solidFill>
            </a:endParaRPr>
          </a:p>
          <a:p>
            <a:pPr marL="514350" indent="-514350">
              <a:buFont typeface="+mj-lt"/>
              <a:buAutoNum type="arabicPeriod"/>
            </a:pPr>
            <a:r>
              <a:rPr lang="en-US" b="1" dirty="0" smtClean="0">
                <a:solidFill>
                  <a:schemeClr val="accent1"/>
                </a:solidFill>
              </a:rPr>
              <a:t>User Studies</a:t>
            </a:r>
          </a:p>
        </p:txBody>
      </p:sp>
      <p:pic>
        <p:nvPicPr>
          <p:cNvPr id="2054" name="Picture 6" descr="C:\Users\hoode\Downloads\large_14415067756.jpg"/>
          <p:cNvPicPr>
            <a:picLocks noChangeAspect="1" noChangeArrowheads="1"/>
          </p:cNvPicPr>
          <p:nvPr/>
        </p:nvPicPr>
        <p:blipFill>
          <a:blip r:embed="rId3" cstate="print"/>
          <a:srcRect l="44157"/>
          <a:stretch>
            <a:fillRect/>
          </a:stretch>
        </p:blipFill>
        <p:spPr bwMode="auto">
          <a:xfrm>
            <a:off x="5257800" y="1447799"/>
            <a:ext cx="3886200" cy="460775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58418"/>
          </a:xfrm>
        </p:spPr>
        <p:txBody>
          <a:bodyPr>
            <a:normAutofit fontScale="90000"/>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The evolving scholarly record</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2" descr="H:\NSR\cni2014\outcomes-1.png"/>
          <p:cNvPicPr>
            <a:picLocks noChangeAspect="1" noChangeArrowheads="1"/>
          </p:cNvPicPr>
          <p:nvPr/>
        </p:nvPicPr>
        <p:blipFill>
          <a:blip r:embed="rId3" cstate="print"/>
          <a:srcRect/>
          <a:stretch>
            <a:fillRect/>
          </a:stretch>
        </p:blipFill>
        <p:spPr bwMode="auto">
          <a:xfrm>
            <a:off x="949569" y="1235143"/>
            <a:ext cx="5639960" cy="4416552"/>
          </a:xfrm>
          <a:prstGeom prst="rect">
            <a:avLst/>
          </a:prstGeom>
          <a:noFill/>
        </p:spPr>
      </p:pic>
      <p:pic>
        <p:nvPicPr>
          <p:cNvPr id="5" name="Picture 2" descr="H:\NSR\ESRworkshopDC\esrcover.jpg"/>
          <p:cNvPicPr>
            <a:picLocks noChangeAspect="1" noChangeArrowheads="1"/>
          </p:cNvPicPr>
          <p:nvPr/>
        </p:nvPicPr>
        <p:blipFill>
          <a:blip r:embed="rId4" cstate="print"/>
          <a:srcRect/>
          <a:stretch>
            <a:fillRect/>
          </a:stretch>
        </p:blipFill>
        <p:spPr bwMode="auto">
          <a:xfrm>
            <a:off x="6982436" y="2355283"/>
            <a:ext cx="1803009" cy="2176272"/>
          </a:xfrm>
          <a:prstGeom prst="rect">
            <a:avLst/>
          </a:prstGeom>
          <a:noFill/>
          <a:effectLst>
            <a:outerShdw blurRad="50800" dist="114300" dir="2700000" algn="tl" rotWithShape="0">
              <a:prstClr val="black">
                <a:alpha val="40000"/>
              </a:prstClr>
            </a:outerShdw>
          </a:effectLst>
        </p:spPr>
      </p:pic>
      <p:sp>
        <p:nvSpPr>
          <p:cNvPr id="7" name="TextBox 6"/>
          <p:cNvSpPr txBox="1"/>
          <p:nvPr/>
        </p:nvSpPr>
        <p:spPr>
          <a:xfrm>
            <a:off x="7000021" y="4786298"/>
            <a:ext cx="1848583" cy="400110"/>
          </a:xfrm>
          <a:prstGeom prst="rect">
            <a:avLst/>
          </a:prstGeom>
          <a:noFill/>
        </p:spPr>
        <p:txBody>
          <a:bodyPr wrap="none" rtlCol="0">
            <a:spAutoFit/>
          </a:bodyPr>
          <a:lstStyle/>
          <a:p>
            <a:pPr defTabSz="914400" fontAlgn="auto">
              <a:spcBef>
                <a:spcPts val="0"/>
              </a:spcBef>
              <a:spcAft>
                <a:spcPts val="0"/>
              </a:spcAft>
            </a:pPr>
            <a:r>
              <a:rPr lang="en-US" sz="2000" dirty="0">
                <a:solidFill>
                  <a:srgbClr val="FF7600"/>
                </a:solidFill>
                <a:latin typeface="Segoe UI" panose="020B0502040204020203" pitchFamily="34" charset="0"/>
                <a:ea typeface="Segoe UI" panose="020B0502040204020203" pitchFamily="34" charset="0"/>
                <a:cs typeface="Segoe UI" panose="020B0502040204020203" pitchFamily="34" charset="0"/>
              </a:rPr>
              <a:t>http://oc.lc/esr</a:t>
            </a:r>
          </a:p>
        </p:txBody>
      </p:sp>
    </p:spTree>
    <p:extLst>
      <p:ext uri="{BB962C8B-B14F-4D97-AF65-F5344CB8AC3E}">
        <p14:creationId xmlns:p14="http://schemas.microsoft.com/office/powerpoint/2010/main" val="16410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NSR\cni2014\outcom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388620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8229600" cy="563563"/>
          </a:xfrm>
        </p:spPr>
        <p:txBody>
          <a:bodyPr vert="horz" wrap="square" lIns="91440" tIns="45720" rIns="91440" bIns="45720" numCol="1" anchor="t" anchorCtr="0" compatLnSpc="1">
            <a:prstTxWarp prst="textNoShape">
              <a:avLst/>
            </a:prstTxWarp>
            <a:normAutofit fontScale="90000"/>
          </a:bodyPr>
          <a:lstStyle/>
          <a:p>
            <a:r>
              <a:rPr lang="en-US" altLang="nl-NL" sz="3200" smtClean="0">
                <a:latin typeface="Calibri Light" panose="020F0302020204030204" pitchFamily="34" charset="0"/>
                <a:cs typeface="Calibri Light" panose="020F0302020204030204" pitchFamily="34" charset="0"/>
              </a:rPr>
              <a:t>In practice …</a:t>
            </a:r>
          </a:p>
        </p:txBody>
      </p:sp>
      <p:pic>
        <p:nvPicPr>
          <p:cNvPr id="70660"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410200"/>
            <a:ext cx="16002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4" descr="http://wiki.datadryad.org/wg/dryad/images/9/91/Drya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219200"/>
            <a:ext cx="13716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22" descr="http://inside-bigdata.com/wp-content/uploads/2013/12/arxi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143000"/>
            <a:ext cx="1143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24" descr="http://www.elsevier.com/__data/assets/image/0020/174062/MethodsX-logotagline-fc-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1676400"/>
            <a:ext cx="1828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32" descr="http://patrickpowers.net/wp-content/uploads/2010/11/slideshare_550x1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48768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33" descr="H:\NSR\cni2014\wn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5257800"/>
            <a:ext cx="14938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35" descr="https://pbs.twimg.com/profile_images/3338853099/ad275febaaa8f6594ab4b39b55315f5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5562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2" descr="https://retractionwatch.files.wordpress.com/2014/08/pubpe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648200"/>
            <a:ext cx="1447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4" descr="http://global.oup.com/uk/orc/system/images/orclogo_combined.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6019800"/>
            <a:ext cx="2819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39532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295400" y="1498600"/>
            <a:ext cx="6210300" cy="46482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72707" name="Title 1"/>
          <p:cNvSpPr>
            <a:spLocks noGrp="1"/>
          </p:cNvSpPr>
          <p:nvPr>
            <p:ph type="title"/>
          </p:nvPr>
        </p:nvSpPr>
        <p:spPr bwMode="auto">
          <a:xfrm>
            <a:off x="304800" y="228600"/>
            <a:ext cx="8229600" cy="56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nl-NL" sz="3200" smtClean="0">
                <a:latin typeface="Calibri Light" panose="020F0302020204030204" pitchFamily="34" charset="0"/>
                <a:cs typeface="Calibri Light" panose="020F0302020204030204" pitchFamily="34" charset="0"/>
              </a:rPr>
              <a:t>Framing the stakeholder eco-system …</a:t>
            </a:r>
          </a:p>
        </p:txBody>
      </p:sp>
      <p:pic>
        <p:nvPicPr>
          <p:cNvPr id="72708" name="Picture 2" descr="H:\NSR\cni2014\outcom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2565400"/>
            <a:ext cx="3378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627813" y="3294063"/>
            <a:ext cx="1828800" cy="1014412"/>
          </a:xfrm>
          <a:prstGeom prst="rect">
            <a:avLst/>
          </a:prstGeom>
          <a:solidFill>
            <a:schemeClr val="bg1">
              <a:lumMod val="75000"/>
            </a:schemeClr>
          </a:solidFill>
          <a:ln w="25400">
            <a:noFill/>
          </a:ln>
          <a:effectLst/>
        </p:spPr>
        <p:txBody>
          <a:bodyPr>
            <a:spAutoFit/>
          </a:bodyPr>
          <a:lstStyle/>
          <a:p>
            <a:pPr algn="ctr" eaLnBrk="1" fontAlgn="auto" hangingPunct="1">
              <a:spcBef>
                <a:spcPts val="0"/>
              </a:spcBef>
              <a:spcAft>
                <a:spcPts val="0"/>
              </a:spcAft>
              <a:defRPr/>
            </a:pPr>
            <a:endParaRPr lang="en-US" sz="1400" b="1" dirty="0">
              <a:solidFill>
                <a:prstClr val="black"/>
              </a:solidFill>
              <a:latin typeface="Calibri"/>
              <a:cs typeface="+mn-cs"/>
            </a:endParaRPr>
          </a:p>
          <a:p>
            <a:pPr algn="ctr" eaLnBrk="1" fontAlgn="auto" hangingPunct="1">
              <a:spcBef>
                <a:spcPts val="0"/>
              </a:spcBef>
              <a:spcAft>
                <a:spcPts val="0"/>
              </a:spcAft>
              <a:defRPr/>
            </a:pPr>
            <a:r>
              <a:rPr lang="en-US" sz="3200" b="1" dirty="0">
                <a:solidFill>
                  <a:srgbClr val="FFFFFF"/>
                </a:solidFill>
                <a:latin typeface="Calibri"/>
                <a:cs typeface="+mn-cs"/>
              </a:rPr>
              <a:t>Create</a:t>
            </a:r>
          </a:p>
          <a:p>
            <a:pPr algn="ctr" eaLnBrk="1" fontAlgn="auto" hangingPunct="1">
              <a:spcBef>
                <a:spcPts val="0"/>
              </a:spcBef>
              <a:spcAft>
                <a:spcPts val="0"/>
              </a:spcAft>
              <a:defRPr/>
            </a:pPr>
            <a:endParaRPr lang="en-US" sz="1400" b="1" dirty="0">
              <a:solidFill>
                <a:prstClr val="black"/>
              </a:solidFill>
              <a:latin typeface="Calibri"/>
              <a:cs typeface="+mn-cs"/>
            </a:endParaRPr>
          </a:p>
        </p:txBody>
      </p:sp>
      <p:sp>
        <p:nvSpPr>
          <p:cNvPr id="15" name="TextBox 14"/>
          <p:cNvSpPr txBox="1"/>
          <p:nvPr/>
        </p:nvSpPr>
        <p:spPr>
          <a:xfrm>
            <a:off x="3657600" y="5638800"/>
            <a:ext cx="1828800" cy="1016000"/>
          </a:xfrm>
          <a:prstGeom prst="rect">
            <a:avLst/>
          </a:prstGeom>
          <a:solidFill>
            <a:schemeClr val="bg1">
              <a:lumMod val="75000"/>
            </a:schemeClr>
          </a:solidFill>
          <a:ln w="25400">
            <a:noFill/>
          </a:ln>
          <a:effectLst/>
        </p:spPr>
        <p:txBody>
          <a:bodyPr>
            <a:spAutoFit/>
          </a:bodyPr>
          <a:lstStyle/>
          <a:p>
            <a:pPr algn="ctr" eaLnBrk="1" fontAlgn="auto" hangingPunct="1">
              <a:spcBef>
                <a:spcPts val="0"/>
              </a:spcBef>
              <a:spcAft>
                <a:spcPts val="0"/>
              </a:spcAft>
              <a:defRPr/>
            </a:pPr>
            <a:endParaRPr lang="en-US" sz="1400" b="1" dirty="0">
              <a:solidFill>
                <a:prstClr val="black"/>
              </a:solidFill>
              <a:latin typeface="Calibri"/>
              <a:cs typeface="+mn-cs"/>
            </a:endParaRPr>
          </a:p>
          <a:p>
            <a:pPr algn="ctr" eaLnBrk="1" fontAlgn="auto" hangingPunct="1">
              <a:spcBef>
                <a:spcPts val="0"/>
              </a:spcBef>
              <a:spcAft>
                <a:spcPts val="0"/>
              </a:spcAft>
              <a:defRPr/>
            </a:pPr>
            <a:r>
              <a:rPr lang="en-US" sz="3200" b="1" dirty="0">
                <a:solidFill>
                  <a:srgbClr val="FFFFFF"/>
                </a:solidFill>
                <a:latin typeface="Calibri"/>
                <a:cs typeface="+mn-cs"/>
              </a:rPr>
              <a:t>Use</a:t>
            </a:r>
          </a:p>
          <a:p>
            <a:pPr algn="ctr" eaLnBrk="1" fontAlgn="auto" hangingPunct="1">
              <a:spcBef>
                <a:spcPts val="0"/>
              </a:spcBef>
              <a:spcAft>
                <a:spcPts val="0"/>
              </a:spcAft>
              <a:defRPr/>
            </a:pPr>
            <a:endParaRPr lang="en-US" sz="1400" b="1" dirty="0">
              <a:solidFill>
                <a:prstClr val="black"/>
              </a:solidFill>
              <a:latin typeface="Calibri"/>
              <a:cs typeface="+mn-cs"/>
            </a:endParaRPr>
          </a:p>
        </p:txBody>
      </p:sp>
      <p:sp>
        <p:nvSpPr>
          <p:cNvPr id="16" name="TextBox 15"/>
          <p:cNvSpPr txBox="1"/>
          <p:nvPr/>
        </p:nvSpPr>
        <p:spPr>
          <a:xfrm>
            <a:off x="503238" y="3294063"/>
            <a:ext cx="1828800" cy="1014412"/>
          </a:xfrm>
          <a:prstGeom prst="rect">
            <a:avLst/>
          </a:prstGeom>
          <a:solidFill>
            <a:schemeClr val="bg1">
              <a:lumMod val="75000"/>
            </a:schemeClr>
          </a:solidFill>
          <a:ln w="25400">
            <a:noFill/>
          </a:ln>
          <a:effectLst/>
        </p:spPr>
        <p:txBody>
          <a:bodyPr>
            <a:spAutoFit/>
          </a:bodyPr>
          <a:lstStyle/>
          <a:p>
            <a:pPr algn="ctr" eaLnBrk="1" fontAlgn="auto" hangingPunct="1">
              <a:spcBef>
                <a:spcPts val="0"/>
              </a:spcBef>
              <a:spcAft>
                <a:spcPts val="0"/>
              </a:spcAft>
              <a:defRPr/>
            </a:pPr>
            <a:endParaRPr lang="en-US" sz="1400" b="1" dirty="0">
              <a:solidFill>
                <a:prstClr val="black"/>
              </a:solidFill>
              <a:latin typeface="Calibri"/>
              <a:cs typeface="+mn-cs"/>
            </a:endParaRPr>
          </a:p>
          <a:p>
            <a:pPr algn="ctr" eaLnBrk="1" fontAlgn="auto" hangingPunct="1">
              <a:spcBef>
                <a:spcPts val="0"/>
              </a:spcBef>
              <a:spcAft>
                <a:spcPts val="0"/>
              </a:spcAft>
              <a:defRPr/>
            </a:pPr>
            <a:r>
              <a:rPr lang="en-US" sz="3200" b="1" dirty="0">
                <a:solidFill>
                  <a:srgbClr val="FFFFFF"/>
                </a:solidFill>
                <a:latin typeface="Calibri"/>
                <a:cs typeface="+mn-cs"/>
              </a:rPr>
              <a:t>Collect</a:t>
            </a:r>
          </a:p>
          <a:p>
            <a:pPr algn="ctr" eaLnBrk="1" fontAlgn="auto" hangingPunct="1">
              <a:spcBef>
                <a:spcPts val="0"/>
              </a:spcBef>
              <a:spcAft>
                <a:spcPts val="0"/>
              </a:spcAft>
              <a:defRPr/>
            </a:pPr>
            <a:endParaRPr lang="en-US" sz="1400" b="1" dirty="0">
              <a:solidFill>
                <a:prstClr val="black"/>
              </a:solidFill>
              <a:latin typeface="Calibri"/>
              <a:cs typeface="+mn-cs"/>
            </a:endParaRPr>
          </a:p>
        </p:txBody>
      </p:sp>
      <p:sp>
        <p:nvSpPr>
          <p:cNvPr id="17" name="TextBox 16"/>
          <p:cNvSpPr txBox="1"/>
          <p:nvPr/>
        </p:nvSpPr>
        <p:spPr>
          <a:xfrm>
            <a:off x="3505200" y="1066800"/>
            <a:ext cx="1828800" cy="1016000"/>
          </a:xfrm>
          <a:prstGeom prst="rect">
            <a:avLst/>
          </a:prstGeom>
          <a:solidFill>
            <a:schemeClr val="bg1">
              <a:lumMod val="75000"/>
            </a:schemeClr>
          </a:solidFill>
          <a:ln w="25400">
            <a:noFill/>
          </a:ln>
          <a:effectLst/>
        </p:spPr>
        <p:txBody>
          <a:bodyPr>
            <a:spAutoFit/>
          </a:bodyPr>
          <a:lstStyle/>
          <a:p>
            <a:pPr algn="ctr" eaLnBrk="1" fontAlgn="auto" hangingPunct="1">
              <a:spcBef>
                <a:spcPts val="0"/>
              </a:spcBef>
              <a:spcAft>
                <a:spcPts val="0"/>
              </a:spcAft>
              <a:defRPr/>
            </a:pPr>
            <a:endParaRPr lang="en-US" sz="1400" b="1" dirty="0">
              <a:solidFill>
                <a:prstClr val="black"/>
              </a:solidFill>
              <a:latin typeface="Calibri"/>
              <a:cs typeface="+mn-cs"/>
            </a:endParaRPr>
          </a:p>
          <a:p>
            <a:pPr algn="ctr" eaLnBrk="1" fontAlgn="auto" hangingPunct="1">
              <a:spcBef>
                <a:spcPts val="0"/>
              </a:spcBef>
              <a:spcAft>
                <a:spcPts val="0"/>
              </a:spcAft>
              <a:defRPr/>
            </a:pPr>
            <a:r>
              <a:rPr lang="en-US" sz="3200" b="1" dirty="0">
                <a:solidFill>
                  <a:srgbClr val="FFFFFF"/>
                </a:solidFill>
                <a:latin typeface="Calibri"/>
                <a:cs typeface="+mn-cs"/>
              </a:rPr>
              <a:t>Fix</a:t>
            </a:r>
          </a:p>
          <a:p>
            <a:pPr algn="ctr" eaLnBrk="1" fontAlgn="auto" hangingPunct="1">
              <a:spcBef>
                <a:spcPts val="0"/>
              </a:spcBef>
              <a:spcAft>
                <a:spcPts val="0"/>
              </a:spcAft>
              <a:defRPr/>
            </a:pPr>
            <a:endParaRPr lang="en-US" sz="1400" b="1" dirty="0">
              <a:solidFill>
                <a:prstClr val="black"/>
              </a:solidFill>
              <a:latin typeface="Calibri"/>
              <a:cs typeface="+mn-cs"/>
            </a:endParaRPr>
          </a:p>
        </p:txBody>
      </p:sp>
    </p:spTree>
    <p:extLst>
      <p:ext uri="{BB962C8B-B14F-4D97-AF65-F5344CB8AC3E}">
        <p14:creationId xmlns:p14="http://schemas.microsoft.com/office/powerpoint/2010/main" val="275777057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Arrow Connector 79"/>
          <p:cNvCxnSpPr>
            <a:stCxn id="28" idx="3"/>
            <a:endCxn id="79" idx="2"/>
          </p:cNvCxnSpPr>
          <p:nvPr/>
        </p:nvCxnSpPr>
        <p:spPr>
          <a:xfrm>
            <a:off x="3868738" y="2168525"/>
            <a:ext cx="1343025" cy="4371975"/>
          </a:xfrm>
          <a:prstGeom prst="straightConnector1">
            <a:avLst/>
          </a:prstGeom>
          <a:ln>
            <a:solidFill>
              <a:schemeClr val="accent6"/>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a:off x="7883525" y="0"/>
            <a:ext cx="1260475" cy="6858000"/>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p:nvSpPr>
        <p:spPr>
          <a:xfrm>
            <a:off x="8331200" y="1250950"/>
            <a:ext cx="766763" cy="47307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Controlled</a:t>
            </a:r>
          </a:p>
          <a:p>
            <a:pPr algn="ctr" eaLnBrk="1" fontAlgn="auto" hangingPunct="1">
              <a:spcBef>
                <a:spcPts val="0"/>
              </a:spcBef>
              <a:spcAft>
                <a:spcPts val="0"/>
              </a:spcAft>
              <a:defRPr/>
            </a:pPr>
            <a:r>
              <a:rPr lang="en-US" sz="800" dirty="0">
                <a:solidFill>
                  <a:srgbClr val="000000"/>
                </a:solidFill>
              </a:rPr>
              <a:t>Information</a:t>
            </a:r>
          </a:p>
          <a:p>
            <a:pPr algn="ctr" eaLnBrk="1" fontAlgn="auto" hangingPunct="1">
              <a:spcBef>
                <a:spcPts val="0"/>
              </a:spcBef>
              <a:spcAft>
                <a:spcPts val="0"/>
              </a:spcAft>
              <a:defRPr/>
            </a:pPr>
            <a:r>
              <a:rPr lang="en-US" sz="800" dirty="0">
                <a:solidFill>
                  <a:srgbClr val="000000"/>
                </a:solidFill>
              </a:rPr>
              <a:t>Source</a:t>
            </a:r>
          </a:p>
        </p:txBody>
      </p:sp>
      <p:sp>
        <p:nvSpPr>
          <p:cNvPr id="5" name="Rectangle 4"/>
          <p:cNvSpPr/>
          <p:nvPr/>
        </p:nvSpPr>
        <p:spPr>
          <a:xfrm>
            <a:off x="8340725" y="2076450"/>
            <a:ext cx="766763" cy="473075"/>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Uncontrolled</a:t>
            </a:r>
          </a:p>
          <a:p>
            <a:pPr algn="ctr" eaLnBrk="1" fontAlgn="auto" hangingPunct="1">
              <a:spcBef>
                <a:spcPts val="0"/>
              </a:spcBef>
              <a:spcAft>
                <a:spcPts val="0"/>
              </a:spcAft>
              <a:defRPr/>
            </a:pPr>
            <a:r>
              <a:rPr lang="en-US" sz="800" dirty="0">
                <a:solidFill>
                  <a:srgbClr val="000000"/>
                </a:solidFill>
              </a:rPr>
              <a:t>Information</a:t>
            </a:r>
          </a:p>
          <a:p>
            <a:pPr algn="ctr" eaLnBrk="1" fontAlgn="auto" hangingPunct="1">
              <a:spcBef>
                <a:spcPts val="0"/>
              </a:spcBef>
              <a:spcAft>
                <a:spcPts val="0"/>
              </a:spcAft>
              <a:defRPr/>
            </a:pPr>
            <a:r>
              <a:rPr lang="en-US" sz="800" dirty="0">
                <a:solidFill>
                  <a:srgbClr val="000000"/>
                </a:solidFill>
              </a:rPr>
              <a:t>Source</a:t>
            </a:r>
          </a:p>
        </p:txBody>
      </p:sp>
      <p:sp>
        <p:nvSpPr>
          <p:cNvPr id="10" name="Bevel 9"/>
          <p:cNvSpPr/>
          <p:nvPr/>
        </p:nvSpPr>
        <p:spPr>
          <a:xfrm>
            <a:off x="6581775" y="5024438"/>
            <a:ext cx="973138" cy="630237"/>
          </a:xfrm>
          <a:prstGeom prst="bevel">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Organizational Directory Profile</a:t>
            </a:r>
          </a:p>
        </p:txBody>
      </p:sp>
      <p:grpSp>
        <p:nvGrpSpPr>
          <p:cNvPr id="74759" name="Group 18"/>
          <p:cNvGrpSpPr>
            <a:grpSpLocks/>
          </p:cNvGrpSpPr>
          <p:nvPr/>
        </p:nvGrpSpPr>
        <p:grpSpPr bwMode="auto">
          <a:xfrm>
            <a:off x="1887538" y="1246188"/>
            <a:ext cx="1189037" cy="925512"/>
            <a:chOff x="2039882" y="634122"/>
            <a:chExt cx="1188546" cy="926658"/>
          </a:xfrm>
        </p:grpSpPr>
        <p:sp>
          <p:nvSpPr>
            <p:cNvPr id="14" name="Rectangle 13"/>
            <p:cNvSpPr/>
            <p:nvPr/>
          </p:nvSpPr>
          <p:spPr>
            <a:xfrm>
              <a:off x="2039882" y="634122"/>
              <a:ext cx="766445" cy="473661"/>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NACO</a:t>
              </a:r>
            </a:p>
          </p:txBody>
        </p:sp>
        <p:sp>
          <p:nvSpPr>
            <p:cNvPr id="15" name="Rectangle 14"/>
            <p:cNvSpPr/>
            <p:nvPr/>
          </p:nvSpPr>
          <p:spPr>
            <a:xfrm>
              <a:off x="2174763" y="785121"/>
              <a:ext cx="766446" cy="47207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RERO</a:t>
              </a:r>
            </a:p>
          </p:txBody>
        </p:sp>
        <p:sp>
          <p:nvSpPr>
            <p:cNvPr id="16" name="Rectangle 15"/>
            <p:cNvSpPr/>
            <p:nvPr/>
          </p:nvSpPr>
          <p:spPr>
            <a:xfrm>
              <a:off x="2309646" y="936120"/>
              <a:ext cx="766445" cy="472071"/>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GNL</a:t>
              </a:r>
            </a:p>
          </p:txBody>
        </p:sp>
        <p:sp>
          <p:nvSpPr>
            <p:cNvPr id="18" name="Rectangle 17"/>
            <p:cNvSpPr/>
            <p:nvPr/>
          </p:nvSpPr>
          <p:spPr>
            <a:xfrm>
              <a:off x="2461983" y="1087119"/>
              <a:ext cx="766445" cy="473661"/>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a:t>
              </a:r>
            </a:p>
          </p:txBody>
        </p:sp>
      </p:grpSp>
      <p:cxnSp>
        <p:nvCxnSpPr>
          <p:cNvPr id="21" name="Straight Arrow Connector 20"/>
          <p:cNvCxnSpPr/>
          <p:nvPr/>
        </p:nvCxnSpPr>
        <p:spPr>
          <a:xfrm>
            <a:off x="8051800" y="2916238"/>
            <a:ext cx="1069975" cy="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74761" name="Rectangle 21"/>
          <p:cNvSpPr>
            <a:spLocks noChangeArrowheads="1"/>
          </p:cNvSpPr>
          <p:nvPr/>
        </p:nvSpPr>
        <p:spPr bwMode="auto">
          <a:xfrm>
            <a:off x="7931150" y="2584450"/>
            <a:ext cx="1112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646464"/>
                </a:solidFill>
                <a:latin typeface="Arial" panose="020B0604020202020204" pitchFamily="34" charset="0"/>
                <a:ea typeface="Open Sans" panose="020B0604020202020204" charset="0"/>
                <a:cs typeface="Open Sans" panose="020B0604020202020204" charset="0"/>
              </a:defRPr>
            </a:lvl1pPr>
            <a:lvl2pPr marL="742950" indent="-285750">
              <a:spcBef>
                <a:spcPct val="20000"/>
              </a:spcBef>
              <a:buFont typeface="Arial" panose="020B0604020202020204" pitchFamily="34" charset="0"/>
              <a:buChar char="–"/>
              <a:defRPr sz="2400">
                <a:solidFill>
                  <a:srgbClr val="646464"/>
                </a:solidFill>
                <a:latin typeface="Arial" panose="020B0604020202020204" pitchFamily="34" charset="0"/>
                <a:ea typeface="Open Sans" panose="020B0604020202020204" charset="0"/>
                <a:cs typeface="Open Sans" panose="020B0604020202020204" charset="0"/>
              </a:defRPr>
            </a:lvl2pPr>
            <a:lvl3pPr marL="1143000" indent="-228600">
              <a:spcBef>
                <a:spcPct val="20000"/>
              </a:spcBef>
              <a:buFont typeface="Arial" panose="020B0604020202020204" pitchFamily="34" charset="0"/>
              <a:buChar char="•"/>
              <a:defRPr sz="2000">
                <a:solidFill>
                  <a:srgbClr val="646464"/>
                </a:solidFill>
                <a:latin typeface="Arial" panose="020B0604020202020204" pitchFamily="34" charset="0"/>
                <a:ea typeface="Open Sans" panose="020B0604020202020204" charset="0"/>
                <a:cs typeface="Open Sans" panose="020B0604020202020204" charset="0"/>
              </a:defRPr>
            </a:lvl3pPr>
            <a:lvl4pPr marL="16002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4pPr>
            <a:lvl5pPr marL="2057400" indent="-228600">
              <a:spcBef>
                <a:spcPct val="20000"/>
              </a:spcBef>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5pPr>
            <a:lvl6pPr marL="25146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6pPr>
            <a:lvl7pPr marL="29718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7pPr>
            <a:lvl8pPr marL="34290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8pPr>
            <a:lvl9pPr marL="3886200" indent="-228600" eaLnBrk="0" fontAlgn="base" hangingPunct="0">
              <a:spcBef>
                <a:spcPct val="20000"/>
              </a:spcBef>
              <a:spcAft>
                <a:spcPct val="0"/>
              </a:spcAft>
              <a:buFont typeface="Arial" panose="020B0604020202020204" pitchFamily="34" charset="0"/>
              <a:buChar char="»"/>
              <a:defRPr>
                <a:solidFill>
                  <a:srgbClr val="646464"/>
                </a:solidFill>
                <a:latin typeface="Arial" panose="020B0604020202020204" pitchFamily="34" charset="0"/>
                <a:ea typeface="Open Sans" panose="020B0604020202020204" charset="0"/>
                <a:cs typeface="Open Sans" panose="020B0604020202020204" charset="0"/>
              </a:defRPr>
            </a:lvl9pPr>
          </a:lstStyle>
          <a:p>
            <a:pPr eaLnBrk="1" hangingPunct="1">
              <a:spcBef>
                <a:spcPct val="0"/>
              </a:spcBef>
              <a:buFontTx/>
              <a:buNone/>
            </a:pPr>
            <a:r>
              <a:rPr lang="en-US" altLang="nl-NL" sz="1100">
                <a:solidFill>
                  <a:srgbClr val="000000"/>
                </a:solidFill>
                <a:latin typeface="Calibri" panose="020F0502020204030204" pitchFamily="34" charset="0"/>
                <a:cs typeface="Arial" panose="020B0604020202020204" pitchFamily="34" charset="0"/>
              </a:rPr>
              <a:t>Anonymous Pull</a:t>
            </a:r>
            <a:endParaRPr lang="en-US" altLang="nl-NL" sz="2000">
              <a:solidFill>
                <a:schemeClr val="tx1"/>
              </a:solidFill>
              <a:latin typeface="Calibri" panose="020F0502020204030204" pitchFamily="34" charset="0"/>
              <a:cs typeface="Arial" panose="020B0604020202020204" pitchFamily="34" charset="0"/>
            </a:endParaRPr>
          </a:p>
        </p:txBody>
      </p:sp>
      <p:cxnSp>
        <p:nvCxnSpPr>
          <p:cNvPr id="23" name="Straight Arrow Connector 22"/>
          <p:cNvCxnSpPr/>
          <p:nvPr/>
        </p:nvCxnSpPr>
        <p:spPr>
          <a:xfrm>
            <a:off x="8058150" y="3232150"/>
            <a:ext cx="1069975" cy="7938"/>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889875" y="2938463"/>
            <a:ext cx="1200150" cy="254000"/>
          </a:xfrm>
          <a:prstGeom prst="rect">
            <a:avLst/>
          </a:prstGeom>
        </p:spPr>
        <p:txBody>
          <a:bodyPr wrap="none">
            <a:spAutoFit/>
          </a:bodyPr>
          <a:lstStyle/>
          <a:p>
            <a:pPr eaLnBrk="1" fontAlgn="auto" hangingPunct="1">
              <a:spcBef>
                <a:spcPts val="0"/>
              </a:spcBef>
              <a:spcAft>
                <a:spcPts val="0"/>
              </a:spcAft>
              <a:defRPr/>
            </a:pPr>
            <a:r>
              <a:rPr lang="en-US" sz="1050" dirty="0">
                <a:solidFill>
                  <a:srgbClr val="000000"/>
                </a:solidFill>
                <a:latin typeface="+mn-lt"/>
                <a:cs typeface="+mn-cs"/>
              </a:rPr>
              <a:t>Authenticated Pull</a:t>
            </a:r>
            <a:endParaRPr lang="en-US" dirty="0">
              <a:latin typeface="+mn-lt"/>
              <a:cs typeface="+mn-cs"/>
            </a:endParaRPr>
          </a:p>
        </p:txBody>
      </p:sp>
      <p:cxnSp>
        <p:nvCxnSpPr>
          <p:cNvPr id="25" name="Straight Arrow Connector 24"/>
          <p:cNvCxnSpPr>
            <a:stCxn id="138" idx="3"/>
            <a:endCxn id="41" idx="3"/>
          </p:cNvCxnSpPr>
          <p:nvPr/>
        </p:nvCxnSpPr>
        <p:spPr>
          <a:xfrm flipH="1" flipV="1">
            <a:off x="3808413" y="4248150"/>
            <a:ext cx="2030412" cy="48736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883525" y="3217863"/>
            <a:ext cx="1260475" cy="254000"/>
          </a:xfrm>
          <a:prstGeom prst="rect">
            <a:avLst/>
          </a:prstGeom>
        </p:spPr>
        <p:txBody>
          <a:bodyPr wrap="none">
            <a:spAutoFit/>
          </a:bodyPr>
          <a:lstStyle/>
          <a:p>
            <a:pPr eaLnBrk="1" fontAlgn="auto" hangingPunct="1">
              <a:spcBef>
                <a:spcPts val="0"/>
              </a:spcBef>
              <a:spcAft>
                <a:spcPts val="0"/>
              </a:spcAft>
              <a:defRPr/>
            </a:pPr>
            <a:r>
              <a:rPr lang="en-US" sz="1050" dirty="0">
                <a:solidFill>
                  <a:srgbClr val="000000"/>
                </a:solidFill>
                <a:latin typeface="+mn-lt"/>
                <a:cs typeface="+mn-cs"/>
              </a:rPr>
              <a:t>Authenticated Push</a:t>
            </a:r>
            <a:endParaRPr lang="en-US" dirty="0">
              <a:latin typeface="+mn-lt"/>
              <a:cs typeface="+mn-cs"/>
            </a:endParaRPr>
          </a:p>
        </p:txBody>
      </p:sp>
      <p:sp>
        <p:nvSpPr>
          <p:cNvPr id="28" name="Can 27"/>
          <p:cNvSpPr/>
          <p:nvPr/>
        </p:nvSpPr>
        <p:spPr>
          <a:xfrm>
            <a:off x="3373438" y="1241425"/>
            <a:ext cx="992187" cy="9271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b="1" dirty="0">
                <a:solidFill>
                  <a:srgbClr val="000000"/>
                </a:solidFill>
              </a:rPr>
              <a:t>VIAF</a:t>
            </a:r>
            <a:br>
              <a:rPr lang="en-US" sz="800" b="1" dirty="0">
                <a:solidFill>
                  <a:srgbClr val="000000"/>
                </a:solidFill>
              </a:rPr>
            </a:br>
            <a:r>
              <a:rPr lang="en-US" sz="800" dirty="0">
                <a:solidFill>
                  <a:srgbClr val="000000"/>
                </a:solidFill>
              </a:rPr>
              <a:t> (Identifiers)</a:t>
            </a:r>
          </a:p>
          <a:p>
            <a:pPr algn="ctr" eaLnBrk="1" fontAlgn="auto" hangingPunct="1">
              <a:spcBef>
                <a:spcPts val="0"/>
              </a:spcBef>
              <a:spcAft>
                <a:spcPts val="0"/>
              </a:spcAft>
              <a:defRPr/>
            </a:pPr>
            <a:r>
              <a:rPr lang="en-US" sz="800" dirty="0">
                <a:solidFill>
                  <a:srgbClr val="000000"/>
                </a:solidFill>
              </a:rPr>
              <a:t>Individuals, </a:t>
            </a:r>
          </a:p>
          <a:p>
            <a:pPr algn="ctr" eaLnBrk="1" fontAlgn="auto" hangingPunct="1">
              <a:spcBef>
                <a:spcPts val="0"/>
              </a:spcBef>
              <a:spcAft>
                <a:spcPts val="0"/>
              </a:spcAft>
              <a:defRPr/>
            </a:pPr>
            <a:r>
              <a:rPr lang="en-US" sz="800" dirty="0">
                <a:solidFill>
                  <a:srgbClr val="000000"/>
                </a:solidFill>
              </a:rPr>
              <a:t>Pseudonyms, Organizations, Uniform titles, Fictional Names</a:t>
            </a:r>
          </a:p>
        </p:txBody>
      </p:sp>
      <p:cxnSp>
        <p:nvCxnSpPr>
          <p:cNvPr id="29" name="Straight Arrow Connector 28"/>
          <p:cNvCxnSpPr>
            <a:stCxn id="15" idx="3"/>
            <a:endCxn id="28" idx="2"/>
          </p:cNvCxnSpPr>
          <p:nvPr/>
        </p:nvCxnSpPr>
        <p:spPr>
          <a:xfrm>
            <a:off x="2789238" y="1631950"/>
            <a:ext cx="584200" cy="73025"/>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Can 39"/>
          <p:cNvSpPr/>
          <p:nvPr/>
        </p:nvSpPr>
        <p:spPr>
          <a:xfrm>
            <a:off x="3373438" y="2622550"/>
            <a:ext cx="992187" cy="687388"/>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b="1" dirty="0">
                <a:solidFill>
                  <a:srgbClr val="000000"/>
                </a:solidFill>
              </a:rPr>
              <a:t>ISNI</a:t>
            </a:r>
            <a:br>
              <a:rPr lang="en-US" sz="800" b="1" dirty="0">
                <a:solidFill>
                  <a:srgbClr val="000000"/>
                </a:solidFill>
              </a:rPr>
            </a:br>
            <a:r>
              <a:rPr lang="en-US" sz="800" b="1" dirty="0">
                <a:solidFill>
                  <a:srgbClr val="000000"/>
                </a:solidFill>
              </a:rPr>
              <a:t>(</a:t>
            </a:r>
            <a:r>
              <a:rPr lang="en-US" sz="800" dirty="0">
                <a:solidFill>
                  <a:srgbClr val="000000"/>
                </a:solidFill>
              </a:rPr>
              <a:t>Identifiers) Individuals, Pseudonyms, &amp; Organizations</a:t>
            </a:r>
          </a:p>
        </p:txBody>
      </p:sp>
      <p:sp>
        <p:nvSpPr>
          <p:cNvPr id="41" name="Can 40"/>
          <p:cNvSpPr/>
          <p:nvPr/>
        </p:nvSpPr>
        <p:spPr>
          <a:xfrm>
            <a:off x="3311525" y="3541713"/>
            <a:ext cx="992188" cy="706437"/>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b="1" dirty="0">
                <a:solidFill>
                  <a:srgbClr val="000000"/>
                </a:solidFill>
              </a:rPr>
              <a:t>ORCID:</a:t>
            </a:r>
            <a:r>
              <a:rPr lang="en-US" sz="800" dirty="0">
                <a:solidFill>
                  <a:srgbClr val="000000"/>
                </a:solidFill>
              </a:rPr>
              <a:t/>
            </a:r>
            <a:br>
              <a:rPr lang="en-US" sz="800" dirty="0">
                <a:solidFill>
                  <a:srgbClr val="000000"/>
                </a:solidFill>
              </a:rPr>
            </a:br>
            <a:r>
              <a:rPr lang="en-US" sz="800" dirty="0">
                <a:solidFill>
                  <a:srgbClr val="000000"/>
                </a:solidFill>
              </a:rPr>
              <a:t>(Identifiers &amp; Researcher outputs)</a:t>
            </a:r>
            <a:br>
              <a:rPr lang="en-US" sz="800" dirty="0">
                <a:solidFill>
                  <a:srgbClr val="000000"/>
                </a:solidFill>
              </a:rPr>
            </a:br>
            <a:r>
              <a:rPr lang="en-US" sz="800" dirty="0">
                <a:solidFill>
                  <a:srgbClr val="000000"/>
                </a:solidFill>
              </a:rPr>
              <a:t>Living Researchers</a:t>
            </a:r>
          </a:p>
        </p:txBody>
      </p:sp>
      <p:sp>
        <p:nvSpPr>
          <p:cNvPr id="42" name="Can 41"/>
          <p:cNvSpPr/>
          <p:nvPr/>
        </p:nvSpPr>
        <p:spPr>
          <a:xfrm>
            <a:off x="3298825" y="6053138"/>
            <a:ext cx="990600" cy="804862"/>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b="1" dirty="0">
                <a:solidFill>
                  <a:srgbClr val="000000"/>
                </a:solidFill>
              </a:rPr>
              <a:t>VIVO</a:t>
            </a:r>
            <a:r>
              <a:rPr lang="en-US" sz="800" dirty="0">
                <a:solidFill>
                  <a:srgbClr val="000000"/>
                </a:solidFill>
              </a:rPr>
              <a:t>:</a:t>
            </a:r>
            <a:br>
              <a:rPr lang="en-US" sz="800" dirty="0">
                <a:solidFill>
                  <a:srgbClr val="000000"/>
                </a:solidFill>
              </a:rPr>
            </a:br>
            <a:r>
              <a:rPr lang="en-US" sz="800" dirty="0">
                <a:solidFill>
                  <a:srgbClr val="000000"/>
                </a:solidFill>
              </a:rPr>
              <a:t>(Researcher Outputs)</a:t>
            </a:r>
            <a:br>
              <a:rPr lang="en-US" sz="800" dirty="0">
                <a:solidFill>
                  <a:srgbClr val="000000"/>
                </a:solidFill>
              </a:rPr>
            </a:br>
            <a:r>
              <a:rPr lang="en-US" sz="800" dirty="0">
                <a:solidFill>
                  <a:srgbClr val="000000"/>
                </a:solidFill>
              </a:rPr>
              <a:t>Researchers from Member Institutions</a:t>
            </a:r>
          </a:p>
        </p:txBody>
      </p:sp>
      <p:sp>
        <p:nvSpPr>
          <p:cNvPr id="43" name="Bevel 42"/>
          <p:cNvSpPr/>
          <p:nvPr/>
        </p:nvSpPr>
        <p:spPr>
          <a:xfrm>
            <a:off x="8277225" y="5353050"/>
            <a:ext cx="766763" cy="630238"/>
          </a:xfrm>
          <a:prstGeom prst="bevel">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Public </a:t>
            </a:r>
            <a:br>
              <a:rPr lang="en-US" sz="800" dirty="0">
                <a:solidFill>
                  <a:srgbClr val="000000"/>
                </a:solidFill>
              </a:rPr>
            </a:br>
            <a:r>
              <a:rPr lang="en-US" sz="800" dirty="0">
                <a:solidFill>
                  <a:srgbClr val="000000"/>
                </a:solidFill>
              </a:rPr>
              <a:t>View</a:t>
            </a:r>
          </a:p>
        </p:txBody>
      </p:sp>
      <p:cxnSp>
        <p:nvCxnSpPr>
          <p:cNvPr id="49" name="Straight Arrow Connector 48"/>
          <p:cNvCxnSpPr>
            <a:stCxn id="47" idx="6"/>
            <a:endCxn id="40" idx="2"/>
          </p:cNvCxnSpPr>
          <p:nvPr/>
        </p:nvCxnSpPr>
        <p:spPr>
          <a:xfrm flipV="1">
            <a:off x="3057525" y="2965450"/>
            <a:ext cx="315913" cy="15875"/>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66763" y="2347913"/>
            <a:ext cx="1052512" cy="59531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err="1">
                <a:solidFill>
                  <a:srgbClr val="000000"/>
                </a:solidFill>
              </a:rPr>
              <a:t>Ringold</a:t>
            </a:r>
            <a:r>
              <a:rPr lang="en-US" sz="900" dirty="0">
                <a:solidFill>
                  <a:srgbClr val="000000"/>
                </a:solidFill>
              </a:rPr>
              <a:t/>
            </a:r>
            <a:br>
              <a:rPr lang="en-US" sz="900" dirty="0">
                <a:solidFill>
                  <a:srgbClr val="000000"/>
                </a:solidFill>
              </a:rPr>
            </a:br>
            <a:r>
              <a:rPr lang="en-US" sz="900" dirty="0">
                <a:solidFill>
                  <a:srgbClr val="000000"/>
                </a:solidFill>
              </a:rPr>
              <a:t>(Org Names)</a:t>
            </a:r>
          </a:p>
        </p:txBody>
      </p:sp>
      <p:sp>
        <p:nvSpPr>
          <p:cNvPr id="57" name="Oval 56"/>
          <p:cNvSpPr/>
          <p:nvPr/>
        </p:nvSpPr>
        <p:spPr>
          <a:xfrm>
            <a:off x="766763" y="3027363"/>
            <a:ext cx="1052512" cy="59531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err="1">
                <a:solidFill>
                  <a:srgbClr val="000000"/>
                </a:solidFill>
              </a:rPr>
              <a:t>Bowker</a:t>
            </a:r>
            <a:endParaRPr lang="en-US" sz="900" dirty="0">
              <a:solidFill>
                <a:srgbClr val="000000"/>
              </a:solidFill>
            </a:endParaRPr>
          </a:p>
        </p:txBody>
      </p:sp>
      <p:cxnSp>
        <p:nvCxnSpPr>
          <p:cNvPr id="58" name="Straight Arrow Connector 57"/>
          <p:cNvCxnSpPr>
            <a:stCxn id="56" idx="6"/>
            <a:endCxn id="47" idx="2"/>
          </p:cNvCxnSpPr>
          <p:nvPr/>
        </p:nvCxnSpPr>
        <p:spPr>
          <a:xfrm>
            <a:off x="1819275" y="2644775"/>
            <a:ext cx="184150" cy="33655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7" idx="6"/>
            <a:endCxn id="47" idx="2"/>
          </p:cNvCxnSpPr>
          <p:nvPr/>
        </p:nvCxnSpPr>
        <p:spPr>
          <a:xfrm flipV="1">
            <a:off x="1819275" y="2981325"/>
            <a:ext cx="184150" cy="34290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8229600" y="4568825"/>
            <a:ext cx="860425" cy="595313"/>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Specific Actor</a:t>
            </a:r>
          </a:p>
        </p:txBody>
      </p:sp>
      <p:sp>
        <p:nvSpPr>
          <p:cNvPr id="69" name="Oval 68"/>
          <p:cNvSpPr/>
          <p:nvPr/>
        </p:nvSpPr>
        <p:spPr>
          <a:xfrm>
            <a:off x="8229600" y="3910013"/>
            <a:ext cx="798513" cy="595312"/>
          </a:xfrm>
          <a:prstGeom prst="ellipse">
            <a:avLst/>
          </a:prstGeom>
          <a:noFill/>
          <a:ln w="38100" cmpd="db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Actor Type</a:t>
            </a:r>
          </a:p>
        </p:txBody>
      </p:sp>
      <p:cxnSp>
        <p:nvCxnSpPr>
          <p:cNvPr id="72" name="Straight Arrow Connector 71"/>
          <p:cNvCxnSpPr>
            <a:endCxn id="14" idx="1"/>
          </p:cNvCxnSpPr>
          <p:nvPr/>
        </p:nvCxnSpPr>
        <p:spPr>
          <a:xfrm>
            <a:off x="1289050" y="1171575"/>
            <a:ext cx="598488" cy="31115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95" name="Line Callout 3 (Border and Accent Bar) 94"/>
          <p:cNvSpPr/>
          <p:nvPr/>
        </p:nvSpPr>
        <p:spPr>
          <a:xfrm>
            <a:off x="8340725" y="6157913"/>
            <a:ext cx="703263" cy="595312"/>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000" dirty="0">
                <a:solidFill>
                  <a:srgbClr val="000000"/>
                </a:solidFill>
              </a:rPr>
              <a:t>Question?</a:t>
            </a:r>
          </a:p>
        </p:txBody>
      </p:sp>
      <p:sp>
        <p:nvSpPr>
          <p:cNvPr id="97" name="Bevel 96"/>
          <p:cNvSpPr/>
          <p:nvPr/>
        </p:nvSpPr>
        <p:spPr>
          <a:xfrm>
            <a:off x="6502400" y="1997075"/>
            <a:ext cx="973138" cy="630238"/>
          </a:xfrm>
          <a:prstGeom prst="bevel">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Library Catalog</a:t>
            </a:r>
          </a:p>
          <a:p>
            <a:pPr algn="ctr" eaLnBrk="1" fontAlgn="auto" hangingPunct="1">
              <a:spcBef>
                <a:spcPts val="0"/>
              </a:spcBef>
              <a:spcAft>
                <a:spcPts val="0"/>
              </a:spcAft>
              <a:defRPr/>
            </a:pPr>
            <a:r>
              <a:rPr lang="en-US" sz="800" dirty="0">
                <a:solidFill>
                  <a:srgbClr val="000000"/>
                </a:solidFill>
              </a:rPr>
              <a:t>Gateway</a:t>
            </a:r>
          </a:p>
        </p:txBody>
      </p:sp>
      <p:sp>
        <p:nvSpPr>
          <p:cNvPr id="98" name="Bevel 97"/>
          <p:cNvSpPr/>
          <p:nvPr/>
        </p:nvSpPr>
        <p:spPr>
          <a:xfrm>
            <a:off x="6502400" y="4095750"/>
            <a:ext cx="973138" cy="631825"/>
          </a:xfrm>
          <a:prstGeom prst="bevel">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Institutional Repository </a:t>
            </a:r>
          </a:p>
          <a:p>
            <a:pPr algn="ctr" eaLnBrk="1" fontAlgn="auto" hangingPunct="1">
              <a:spcBef>
                <a:spcPts val="0"/>
              </a:spcBef>
              <a:spcAft>
                <a:spcPts val="0"/>
              </a:spcAft>
              <a:defRPr/>
            </a:pPr>
            <a:r>
              <a:rPr lang="en-US" sz="800" dirty="0">
                <a:solidFill>
                  <a:srgbClr val="000000"/>
                </a:solidFill>
              </a:rPr>
              <a:t>Gateway</a:t>
            </a:r>
          </a:p>
        </p:txBody>
      </p:sp>
      <p:sp>
        <p:nvSpPr>
          <p:cNvPr id="99" name="Oval 98"/>
          <p:cNvSpPr/>
          <p:nvPr/>
        </p:nvSpPr>
        <p:spPr>
          <a:xfrm>
            <a:off x="766763" y="660400"/>
            <a:ext cx="965200" cy="596900"/>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Libraries</a:t>
            </a:r>
          </a:p>
        </p:txBody>
      </p:sp>
      <p:sp>
        <p:nvSpPr>
          <p:cNvPr id="102" name="Oval 101"/>
          <p:cNvSpPr/>
          <p:nvPr/>
        </p:nvSpPr>
        <p:spPr>
          <a:xfrm>
            <a:off x="0" y="4214813"/>
            <a:ext cx="1076325" cy="595312"/>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ORCID Member Research Orgs</a:t>
            </a:r>
          </a:p>
        </p:txBody>
      </p:sp>
      <p:sp>
        <p:nvSpPr>
          <p:cNvPr id="104" name="Oval 103"/>
          <p:cNvSpPr/>
          <p:nvPr/>
        </p:nvSpPr>
        <p:spPr>
          <a:xfrm>
            <a:off x="1400175" y="4583113"/>
            <a:ext cx="1076325" cy="595312"/>
          </a:xfrm>
          <a:prstGeom prst="ellipse">
            <a:avLst/>
          </a:prstGeom>
          <a:noFill/>
          <a:ln w="38100" cmpd="db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Scholarly Publishers</a:t>
            </a:r>
          </a:p>
        </p:txBody>
      </p:sp>
      <p:sp>
        <p:nvSpPr>
          <p:cNvPr id="105" name="Oval 104"/>
          <p:cNvSpPr/>
          <p:nvPr/>
        </p:nvSpPr>
        <p:spPr>
          <a:xfrm>
            <a:off x="1349375" y="3622675"/>
            <a:ext cx="1076325" cy="595313"/>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Individual </a:t>
            </a:r>
          </a:p>
          <a:p>
            <a:pPr algn="ctr" eaLnBrk="1" fontAlgn="auto" hangingPunct="1">
              <a:spcBef>
                <a:spcPts val="0"/>
              </a:spcBef>
              <a:spcAft>
                <a:spcPts val="0"/>
              </a:spcAft>
              <a:defRPr/>
            </a:pPr>
            <a:r>
              <a:rPr lang="en-US" sz="900" dirty="0">
                <a:solidFill>
                  <a:srgbClr val="000000"/>
                </a:solidFill>
              </a:rPr>
              <a:t>Researchers</a:t>
            </a:r>
          </a:p>
        </p:txBody>
      </p:sp>
      <p:cxnSp>
        <p:nvCxnSpPr>
          <p:cNvPr id="107" name="Straight Arrow Connector 106"/>
          <p:cNvCxnSpPr>
            <a:stCxn id="105" idx="6"/>
            <a:endCxn id="41" idx="2"/>
          </p:cNvCxnSpPr>
          <p:nvPr/>
        </p:nvCxnSpPr>
        <p:spPr>
          <a:xfrm flipV="1">
            <a:off x="2425700" y="3894138"/>
            <a:ext cx="885825" cy="2540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02" idx="6"/>
            <a:endCxn id="41" idx="2"/>
          </p:cNvCxnSpPr>
          <p:nvPr/>
        </p:nvCxnSpPr>
        <p:spPr>
          <a:xfrm flipV="1">
            <a:off x="1076325" y="3894138"/>
            <a:ext cx="2235200" cy="61753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04" idx="6"/>
            <a:endCxn id="41" idx="2"/>
          </p:cNvCxnSpPr>
          <p:nvPr/>
        </p:nvCxnSpPr>
        <p:spPr>
          <a:xfrm flipV="1">
            <a:off x="2476500" y="3894138"/>
            <a:ext cx="835025" cy="987425"/>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284163" y="6097588"/>
            <a:ext cx="965200" cy="596900"/>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VIVO</a:t>
            </a:r>
          </a:p>
          <a:p>
            <a:pPr algn="ctr" eaLnBrk="1" fontAlgn="auto" hangingPunct="1">
              <a:spcBef>
                <a:spcPts val="0"/>
              </a:spcBef>
              <a:spcAft>
                <a:spcPts val="0"/>
              </a:spcAft>
              <a:defRPr/>
            </a:pPr>
            <a:r>
              <a:rPr lang="en-US" sz="900" dirty="0">
                <a:solidFill>
                  <a:srgbClr val="000000"/>
                </a:solidFill>
              </a:rPr>
              <a:t>Member Research Orgs</a:t>
            </a:r>
          </a:p>
        </p:txBody>
      </p:sp>
      <p:cxnSp>
        <p:nvCxnSpPr>
          <p:cNvPr id="118" name="Straight Arrow Connector 117"/>
          <p:cNvCxnSpPr>
            <a:stCxn id="117" idx="6"/>
            <a:endCxn id="42" idx="2"/>
          </p:cNvCxnSpPr>
          <p:nvPr/>
        </p:nvCxnSpPr>
        <p:spPr>
          <a:xfrm>
            <a:off x="1249363" y="6396038"/>
            <a:ext cx="2049462" cy="60325"/>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23" name="Can 122"/>
          <p:cNvSpPr/>
          <p:nvPr/>
        </p:nvSpPr>
        <p:spPr>
          <a:xfrm>
            <a:off x="5343525" y="1800225"/>
            <a:ext cx="990600" cy="631825"/>
          </a:xfrm>
          <a:prstGeom prst="can">
            <a:avLst>
              <a:gd name="adj" fmla="val 30555"/>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Library Catalogs</a:t>
            </a:r>
            <a:br>
              <a:rPr lang="en-US" sz="800" dirty="0">
                <a:solidFill>
                  <a:srgbClr val="000000"/>
                </a:solidFill>
              </a:rPr>
            </a:br>
            <a:r>
              <a:rPr lang="en-US" sz="800" dirty="0">
                <a:solidFill>
                  <a:srgbClr val="000000"/>
                </a:solidFill>
              </a:rPr>
              <a:t> </a:t>
            </a:r>
          </a:p>
        </p:txBody>
      </p:sp>
      <p:cxnSp>
        <p:nvCxnSpPr>
          <p:cNvPr id="128" name="Straight Arrow Connector 127"/>
          <p:cNvCxnSpPr>
            <a:stCxn id="123" idx="4"/>
            <a:endCxn id="97" idx="5"/>
          </p:cNvCxnSpPr>
          <p:nvPr/>
        </p:nvCxnSpPr>
        <p:spPr>
          <a:xfrm>
            <a:off x="6334125" y="2116138"/>
            <a:ext cx="247650" cy="19685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36" name="Bevel 135"/>
          <p:cNvSpPr/>
          <p:nvPr/>
        </p:nvSpPr>
        <p:spPr>
          <a:xfrm>
            <a:off x="6502400" y="1093788"/>
            <a:ext cx="973138" cy="630237"/>
          </a:xfrm>
          <a:prstGeom prst="bevel">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Individually Maintained Profile</a:t>
            </a:r>
          </a:p>
        </p:txBody>
      </p:sp>
      <p:sp>
        <p:nvSpPr>
          <p:cNvPr id="138" name="Can 137"/>
          <p:cNvSpPr/>
          <p:nvPr/>
        </p:nvSpPr>
        <p:spPr>
          <a:xfrm>
            <a:off x="5343525" y="4087813"/>
            <a:ext cx="990600" cy="647700"/>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Institutional Repository Catalogs</a:t>
            </a:r>
            <a:br>
              <a:rPr lang="en-US" sz="800" dirty="0">
                <a:solidFill>
                  <a:srgbClr val="000000"/>
                </a:solidFill>
              </a:rPr>
            </a:br>
            <a:r>
              <a:rPr lang="en-US" sz="800" dirty="0">
                <a:solidFill>
                  <a:srgbClr val="000000"/>
                </a:solidFill>
              </a:rPr>
              <a:t> </a:t>
            </a:r>
          </a:p>
        </p:txBody>
      </p:sp>
      <p:sp>
        <p:nvSpPr>
          <p:cNvPr id="143" name="Can 142"/>
          <p:cNvSpPr/>
          <p:nvPr/>
        </p:nvSpPr>
        <p:spPr>
          <a:xfrm>
            <a:off x="8277225" y="107950"/>
            <a:ext cx="823913" cy="498475"/>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Aggregator:</a:t>
            </a:r>
            <a:br>
              <a:rPr lang="en-US" sz="800" dirty="0">
                <a:solidFill>
                  <a:srgbClr val="000000"/>
                </a:solidFill>
              </a:rPr>
            </a:br>
            <a:r>
              <a:rPr lang="en-US" sz="800" dirty="0">
                <a:solidFill>
                  <a:srgbClr val="000000"/>
                </a:solidFill>
              </a:rPr>
              <a:t>(Content Type)</a:t>
            </a:r>
          </a:p>
          <a:p>
            <a:pPr algn="ctr" eaLnBrk="1" fontAlgn="auto" hangingPunct="1">
              <a:spcBef>
                <a:spcPts val="0"/>
              </a:spcBef>
              <a:spcAft>
                <a:spcPts val="0"/>
              </a:spcAft>
              <a:defRPr/>
            </a:pPr>
            <a:r>
              <a:rPr lang="en-US" sz="800" dirty="0">
                <a:solidFill>
                  <a:srgbClr val="000000"/>
                </a:solidFill>
              </a:rPr>
              <a:t>Scope</a:t>
            </a:r>
          </a:p>
        </p:txBody>
      </p:sp>
      <p:sp>
        <p:nvSpPr>
          <p:cNvPr id="145" name="Can 144"/>
          <p:cNvSpPr/>
          <p:nvPr/>
        </p:nvSpPr>
        <p:spPr>
          <a:xfrm>
            <a:off x="8305800" y="660400"/>
            <a:ext cx="820738" cy="500063"/>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Aggregator:</a:t>
            </a:r>
            <a:br>
              <a:rPr lang="en-US" sz="800" dirty="0">
                <a:solidFill>
                  <a:srgbClr val="000000"/>
                </a:solidFill>
              </a:rPr>
            </a:br>
            <a:r>
              <a:rPr lang="en-US" sz="800" dirty="0">
                <a:solidFill>
                  <a:srgbClr val="000000"/>
                </a:solidFill>
              </a:rPr>
              <a:t>Internal/Private</a:t>
            </a:r>
          </a:p>
        </p:txBody>
      </p:sp>
      <p:cxnSp>
        <p:nvCxnSpPr>
          <p:cNvPr id="156" name="Straight Arrow Connector 155"/>
          <p:cNvCxnSpPr>
            <a:stCxn id="40" idx="4"/>
            <a:endCxn id="123" idx="2"/>
          </p:cNvCxnSpPr>
          <p:nvPr/>
        </p:nvCxnSpPr>
        <p:spPr>
          <a:xfrm flipV="1">
            <a:off x="4365625" y="2116138"/>
            <a:ext cx="977900" cy="84931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41" idx="4"/>
            <a:endCxn id="123" idx="2"/>
          </p:cNvCxnSpPr>
          <p:nvPr/>
        </p:nvCxnSpPr>
        <p:spPr>
          <a:xfrm flipV="1">
            <a:off x="4303713" y="2116138"/>
            <a:ext cx="1039812" cy="177800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41" idx="4"/>
            <a:endCxn id="138" idx="2"/>
          </p:cNvCxnSpPr>
          <p:nvPr/>
        </p:nvCxnSpPr>
        <p:spPr>
          <a:xfrm>
            <a:off x="4303713" y="3894138"/>
            <a:ext cx="1039812" cy="51752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00" name="Bevel 199"/>
          <p:cNvSpPr/>
          <p:nvPr/>
        </p:nvSpPr>
        <p:spPr>
          <a:xfrm>
            <a:off x="6446838" y="2992438"/>
            <a:ext cx="1108075" cy="630237"/>
          </a:xfrm>
          <a:prstGeom prst="bevel">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Funder Maintained Profiles</a:t>
            </a:r>
            <a:br>
              <a:rPr lang="en-US" sz="800" dirty="0">
                <a:solidFill>
                  <a:srgbClr val="000000"/>
                </a:solidFill>
              </a:rPr>
            </a:br>
            <a:r>
              <a:rPr lang="en-US" sz="800" dirty="0">
                <a:solidFill>
                  <a:srgbClr val="000000"/>
                </a:solidFill>
              </a:rPr>
              <a:t>(e.g.  </a:t>
            </a:r>
            <a:r>
              <a:rPr lang="en-US" sz="800" dirty="0" err="1">
                <a:solidFill>
                  <a:srgbClr val="000000"/>
                </a:solidFill>
              </a:rPr>
              <a:t>ScienceCV</a:t>
            </a:r>
            <a:r>
              <a:rPr lang="en-US" sz="800" dirty="0">
                <a:solidFill>
                  <a:srgbClr val="000000"/>
                </a:solidFill>
              </a:rPr>
              <a:t>)</a:t>
            </a:r>
          </a:p>
        </p:txBody>
      </p:sp>
      <p:cxnSp>
        <p:nvCxnSpPr>
          <p:cNvPr id="201" name="Straight Arrow Connector 200"/>
          <p:cNvCxnSpPr>
            <a:stCxn id="138" idx="4"/>
            <a:endCxn id="98" idx="4"/>
          </p:cNvCxnSpPr>
          <p:nvPr/>
        </p:nvCxnSpPr>
        <p:spPr>
          <a:xfrm>
            <a:off x="6334125" y="4411663"/>
            <a:ext cx="168275"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a:off x="8051800" y="3592513"/>
            <a:ext cx="1038225"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a:stCxn id="41" idx="4"/>
            <a:endCxn id="200" idx="4"/>
          </p:cNvCxnSpPr>
          <p:nvPr/>
        </p:nvCxnSpPr>
        <p:spPr>
          <a:xfrm flipV="1">
            <a:off x="4303713" y="3306763"/>
            <a:ext cx="2143125" cy="58737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a:stCxn id="42" idx="4"/>
            <a:endCxn id="10" idx="5"/>
          </p:cNvCxnSpPr>
          <p:nvPr/>
        </p:nvCxnSpPr>
        <p:spPr>
          <a:xfrm flipV="1">
            <a:off x="4289425" y="5340350"/>
            <a:ext cx="2370138" cy="1116013"/>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45" name="Rectangle 244"/>
          <p:cNvSpPr/>
          <p:nvPr/>
        </p:nvSpPr>
        <p:spPr>
          <a:xfrm>
            <a:off x="4602163" y="133350"/>
            <a:ext cx="765175" cy="473075"/>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LinkedIn</a:t>
            </a:r>
          </a:p>
        </p:txBody>
      </p:sp>
      <p:sp>
        <p:nvSpPr>
          <p:cNvPr id="246" name="Rectangle 245"/>
          <p:cNvSpPr/>
          <p:nvPr/>
        </p:nvSpPr>
        <p:spPr>
          <a:xfrm>
            <a:off x="5456238" y="133350"/>
            <a:ext cx="765175" cy="473075"/>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err="1">
                <a:solidFill>
                  <a:srgbClr val="000000"/>
                </a:solidFill>
              </a:rPr>
              <a:t>Mendeley</a:t>
            </a:r>
            <a:endParaRPr lang="en-US" sz="800" dirty="0">
              <a:solidFill>
                <a:srgbClr val="000000"/>
              </a:solidFill>
            </a:endParaRPr>
          </a:p>
        </p:txBody>
      </p:sp>
      <p:sp>
        <p:nvSpPr>
          <p:cNvPr id="248" name="Rectangle 247"/>
          <p:cNvSpPr/>
          <p:nvPr/>
        </p:nvSpPr>
        <p:spPr>
          <a:xfrm>
            <a:off x="3676650" y="144463"/>
            <a:ext cx="766763" cy="473075"/>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Google Scholar</a:t>
            </a:r>
          </a:p>
        </p:txBody>
      </p:sp>
      <p:sp>
        <p:nvSpPr>
          <p:cNvPr id="249" name="Rectangle 248"/>
          <p:cNvSpPr/>
          <p:nvPr/>
        </p:nvSpPr>
        <p:spPr>
          <a:xfrm>
            <a:off x="3503613" y="63500"/>
            <a:ext cx="2870200" cy="695325"/>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800" dirty="0">
              <a:solidFill>
                <a:srgbClr val="000000"/>
              </a:solidFill>
            </a:endParaRPr>
          </a:p>
        </p:txBody>
      </p:sp>
      <p:cxnSp>
        <p:nvCxnSpPr>
          <p:cNvPr id="250" name="Straight Arrow Connector 249"/>
          <p:cNvCxnSpPr>
            <a:stCxn id="249" idx="3"/>
            <a:endCxn id="136" idx="6"/>
          </p:cNvCxnSpPr>
          <p:nvPr/>
        </p:nvCxnSpPr>
        <p:spPr>
          <a:xfrm>
            <a:off x="6373813" y="411163"/>
            <a:ext cx="615950" cy="68262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stCxn id="136" idx="5"/>
            <a:endCxn id="249" idx="2"/>
          </p:cNvCxnSpPr>
          <p:nvPr/>
        </p:nvCxnSpPr>
        <p:spPr>
          <a:xfrm flipH="1" flipV="1">
            <a:off x="4938713" y="758825"/>
            <a:ext cx="1643062" cy="649288"/>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59" name="Can 258"/>
          <p:cNvSpPr/>
          <p:nvPr/>
        </p:nvSpPr>
        <p:spPr>
          <a:xfrm>
            <a:off x="3311525" y="4405313"/>
            <a:ext cx="992188" cy="706437"/>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b="1" dirty="0" err="1">
                <a:solidFill>
                  <a:srgbClr val="000000"/>
                </a:solidFill>
              </a:rPr>
              <a:t>CrossRef</a:t>
            </a:r>
            <a:r>
              <a:rPr lang="en-US" sz="800" b="1" dirty="0">
                <a:solidFill>
                  <a:srgbClr val="000000"/>
                </a:solidFill>
              </a:rPr>
              <a:t>:</a:t>
            </a:r>
            <a:r>
              <a:rPr lang="en-US" sz="800" dirty="0">
                <a:solidFill>
                  <a:srgbClr val="000000"/>
                </a:solidFill>
              </a:rPr>
              <a:t/>
            </a:r>
            <a:br>
              <a:rPr lang="en-US" sz="800" dirty="0">
                <a:solidFill>
                  <a:srgbClr val="000000"/>
                </a:solidFill>
              </a:rPr>
            </a:br>
            <a:r>
              <a:rPr lang="en-US" sz="800" dirty="0">
                <a:solidFill>
                  <a:srgbClr val="000000"/>
                </a:solidFill>
              </a:rPr>
              <a:t>(Publication)</a:t>
            </a:r>
            <a:br>
              <a:rPr lang="en-US" sz="800" dirty="0">
                <a:solidFill>
                  <a:srgbClr val="000000"/>
                </a:solidFill>
              </a:rPr>
            </a:br>
            <a:r>
              <a:rPr lang="en-US" sz="800" dirty="0">
                <a:solidFill>
                  <a:srgbClr val="000000"/>
                </a:solidFill>
              </a:rPr>
              <a:t>Journal Authors</a:t>
            </a:r>
          </a:p>
        </p:txBody>
      </p:sp>
      <p:cxnSp>
        <p:nvCxnSpPr>
          <p:cNvPr id="260" name="Straight Arrow Connector 259"/>
          <p:cNvCxnSpPr>
            <a:stCxn id="259" idx="1"/>
            <a:endCxn id="41" idx="3"/>
          </p:cNvCxnSpPr>
          <p:nvPr/>
        </p:nvCxnSpPr>
        <p:spPr>
          <a:xfrm flipV="1">
            <a:off x="3808413" y="4248150"/>
            <a:ext cx="0" cy="15716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endCxn id="140" idx="2"/>
          </p:cNvCxnSpPr>
          <p:nvPr/>
        </p:nvCxnSpPr>
        <p:spPr>
          <a:xfrm flipV="1">
            <a:off x="2125663" y="5630863"/>
            <a:ext cx="1069975" cy="85725"/>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259" idx="4"/>
            <a:endCxn id="138" idx="2"/>
          </p:cNvCxnSpPr>
          <p:nvPr/>
        </p:nvCxnSpPr>
        <p:spPr>
          <a:xfrm flipV="1">
            <a:off x="4303713" y="4411663"/>
            <a:ext cx="1039812" cy="3476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81" name="Straight Arrow Connector 280"/>
          <p:cNvCxnSpPr>
            <a:stCxn id="105" idx="0"/>
            <a:endCxn id="249" idx="1"/>
          </p:cNvCxnSpPr>
          <p:nvPr/>
        </p:nvCxnSpPr>
        <p:spPr>
          <a:xfrm flipV="1">
            <a:off x="1887538" y="411163"/>
            <a:ext cx="1616075" cy="321151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2003425" y="2682875"/>
            <a:ext cx="1054100" cy="5969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ISNI </a:t>
            </a:r>
          </a:p>
          <a:p>
            <a:pPr algn="ctr" eaLnBrk="1" fontAlgn="auto" hangingPunct="1">
              <a:spcBef>
                <a:spcPts val="0"/>
              </a:spcBef>
              <a:spcAft>
                <a:spcPts val="0"/>
              </a:spcAft>
              <a:defRPr/>
            </a:pPr>
            <a:r>
              <a:rPr lang="en-US" sz="900" dirty="0">
                <a:solidFill>
                  <a:srgbClr val="000000"/>
                </a:solidFill>
              </a:rPr>
              <a:t>Registration</a:t>
            </a:r>
          </a:p>
          <a:p>
            <a:pPr algn="ctr" eaLnBrk="1" fontAlgn="auto" hangingPunct="1">
              <a:spcBef>
                <a:spcPts val="0"/>
              </a:spcBef>
              <a:spcAft>
                <a:spcPts val="0"/>
              </a:spcAft>
              <a:defRPr/>
            </a:pPr>
            <a:r>
              <a:rPr lang="en-US" sz="900" dirty="0">
                <a:solidFill>
                  <a:srgbClr val="000000"/>
                </a:solidFill>
              </a:rPr>
              <a:t>Agencies/Members</a:t>
            </a:r>
          </a:p>
        </p:txBody>
      </p:sp>
      <p:sp>
        <p:nvSpPr>
          <p:cNvPr id="298" name="Can 297"/>
          <p:cNvSpPr/>
          <p:nvPr/>
        </p:nvSpPr>
        <p:spPr>
          <a:xfrm>
            <a:off x="5211763" y="5489575"/>
            <a:ext cx="1122362" cy="647700"/>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Harvard Profiles/Other Institutionally Deployed  Profile systems</a:t>
            </a:r>
          </a:p>
        </p:txBody>
      </p:sp>
      <p:cxnSp>
        <p:nvCxnSpPr>
          <p:cNvPr id="299" name="Straight Arrow Connector 298"/>
          <p:cNvCxnSpPr>
            <a:stCxn id="298" idx="4"/>
            <a:endCxn id="10" idx="5"/>
          </p:cNvCxnSpPr>
          <p:nvPr/>
        </p:nvCxnSpPr>
        <p:spPr>
          <a:xfrm flipV="1">
            <a:off x="6334125" y="5340350"/>
            <a:ext cx="325438" cy="473075"/>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6" name="Line Callout 3 (Border and Accent Bar) 75"/>
          <p:cNvSpPr/>
          <p:nvPr/>
        </p:nvSpPr>
        <p:spPr>
          <a:xfrm>
            <a:off x="6761163" y="63500"/>
            <a:ext cx="1122362" cy="1030288"/>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rgbClr val="000000"/>
                </a:solidFill>
              </a:rPr>
              <a:t>How do corrections, annotations, and conflicting assertions  on public profile presentation propagate back ?</a:t>
            </a:r>
          </a:p>
        </p:txBody>
      </p:sp>
      <p:cxnSp>
        <p:nvCxnSpPr>
          <p:cNvPr id="78" name="Straight Arrow Connector 77"/>
          <p:cNvCxnSpPr>
            <a:endCxn id="57" idx="2"/>
          </p:cNvCxnSpPr>
          <p:nvPr/>
        </p:nvCxnSpPr>
        <p:spPr>
          <a:xfrm>
            <a:off x="527050" y="2225675"/>
            <a:ext cx="239713" cy="109855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9" name="Can 78"/>
          <p:cNvSpPr/>
          <p:nvPr/>
        </p:nvSpPr>
        <p:spPr>
          <a:xfrm>
            <a:off x="5211763" y="6216650"/>
            <a:ext cx="1122362" cy="647700"/>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CAP</a:t>
            </a:r>
          </a:p>
        </p:txBody>
      </p:sp>
      <p:cxnSp>
        <p:nvCxnSpPr>
          <p:cNvPr id="82" name="Straight Arrow Connector 81"/>
          <p:cNvCxnSpPr>
            <a:stCxn id="79" idx="4"/>
          </p:cNvCxnSpPr>
          <p:nvPr/>
        </p:nvCxnSpPr>
        <p:spPr>
          <a:xfrm flipV="1">
            <a:off x="6334125" y="5311775"/>
            <a:ext cx="331788" cy="1228725"/>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87" name="Line Callout 3 (Border and Accent Bar) 86"/>
          <p:cNvSpPr/>
          <p:nvPr/>
        </p:nvSpPr>
        <p:spPr>
          <a:xfrm>
            <a:off x="2008188" y="0"/>
            <a:ext cx="1303337" cy="979488"/>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rgbClr val="000000"/>
                </a:solidFill>
              </a:rPr>
              <a:t>How are differences in data models , provenance – maintained ?</a:t>
            </a:r>
          </a:p>
        </p:txBody>
      </p:sp>
      <p:cxnSp>
        <p:nvCxnSpPr>
          <p:cNvPr id="89" name="Straight Arrow Connector 88"/>
          <p:cNvCxnSpPr>
            <a:stCxn id="28" idx="4"/>
            <a:endCxn id="123" idx="2"/>
          </p:cNvCxnSpPr>
          <p:nvPr/>
        </p:nvCxnSpPr>
        <p:spPr>
          <a:xfrm>
            <a:off x="4365625" y="1704975"/>
            <a:ext cx="977900" cy="411163"/>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4154488" y="2109788"/>
            <a:ext cx="0" cy="5635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4078288" y="2184400"/>
            <a:ext cx="0" cy="454025"/>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525463" y="1246188"/>
            <a:ext cx="528637" cy="36195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138" idx="1"/>
            <a:endCxn id="248" idx="2"/>
          </p:cNvCxnSpPr>
          <p:nvPr/>
        </p:nvCxnSpPr>
        <p:spPr>
          <a:xfrm flipH="1" flipV="1">
            <a:off x="4060825" y="617538"/>
            <a:ext cx="1778000" cy="347027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123" idx="1"/>
            <a:endCxn id="248" idx="2"/>
          </p:cNvCxnSpPr>
          <p:nvPr/>
        </p:nvCxnSpPr>
        <p:spPr>
          <a:xfrm flipH="1" flipV="1">
            <a:off x="4060825" y="617538"/>
            <a:ext cx="1778000" cy="118268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34" name="Can 133"/>
          <p:cNvSpPr/>
          <p:nvPr/>
        </p:nvSpPr>
        <p:spPr>
          <a:xfrm>
            <a:off x="4421188" y="4759325"/>
            <a:ext cx="990600" cy="647700"/>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dirty="0">
                <a:solidFill>
                  <a:srgbClr val="000000"/>
                </a:solidFill>
              </a:rPr>
              <a:t>CRIS Instances</a:t>
            </a:r>
          </a:p>
          <a:p>
            <a:pPr algn="ctr" eaLnBrk="1" fontAlgn="auto" hangingPunct="1">
              <a:spcBef>
                <a:spcPts val="0"/>
              </a:spcBef>
              <a:spcAft>
                <a:spcPts val="0"/>
              </a:spcAft>
              <a:defRPr/>
            </a:pPr>
            <a:r>
              <a:rPr lang="en-US" sz="800" dirty="0">
                <a:solidFill>
                  <a:srgbClr val="000000"/>
                </a:solidFill>
              </a:rPr>
              <a:t>E.g. </a:t>
            </a:r>
            <a:r>
              <a:rPr lang="en-US" sz="800" dirty="0" err="1">
                <a:solidFill>
                  <a:srgbClr val="000000"/>
                </a:solidFill>
              </a:rPr>
              <a:t>Symplectic</a:t>
            </a:r>
            <a:r>
              <a:rPr lang="en-US" sz="800" dirty="0">
                <a:solidFill>
                  <a:srgbClr val="000000"/>
                </a:solidFill>
              </a:rPr>
              <a:t>, METIS</a:t>
            </a:r>
          </a:p>
        </p:txBody>
      </p:sp>
      <p:cxnSp>
        <p:nvCxnSpPr>
          <p:cNvPr id="137" name="Straight Arrow Connector 136"/>
          <p:cNvCxnSpPr>
            <a:stCxn id="134" idx="3"/>
            <a:endCxn id="42" idx="1"/>
          </p:cNvCxnSpPr>
          <p:nvPr/>
        </p:nvCxnSpPr>
        <p:spPr>
          <a:xfrm flipH="1">
            <a:off x="3794125" y="5407025"/>
            <a:ext cx="1122363" cy="64611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40" name="Can 139"/>
          <p:cNvSpPr/>
          <p:nvPr/>
        </p:nvSpPr>
        <p:spPr>
          <a:xfrm>
            <a:off x="3195638" y="5276850"/>
            <a:ext cx="992187" cy="706438"/>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800" b="1" dirty="0">
                <a:solidFill>
                  <a:srgbClr val="000000"/>
                </a:solidFill>
              </a:rPr>
              <a:t>National Identifier </a:t>
            </a:r>
            <a:r>
              <a:rPr lang="en-US" sz="800" dirty="0">
                <a:solidFill>
                  <a:srgbClr val="000000"/>
                </a:solidFill>
              </a:rPr>
              <a:t>Systems</a:t>
            </a:r>
          </a:p>
          <a:p>
            <a:pPr algn="ctr" eaLnBrk="1" fontAlgn="auto" hangingPunct="1">
              <a:spcBef>
                <a:spcPts val="0"/>
              </a:spcBef>
              <a:spcAft>
                <a:spcPts val="0"/>
              </a:spcAft>
              <a:defRPr/>
            </a:pPr>
            <a:r>
              <a:rPr lang="en-US" sz="800" dirty="0">
                <a:solidFill>
                  <a:srgbClr val="000000"/>
                </a:solidFill>
              </a:rPr>
              <a:t>(Identifier)</a:t>
            </a:r>
          </a:p>
          <a:p>
            <a:pPr algn="ctr" eaLnBrk="1" fontAlgn="auto" hangingPunct="1">
              <a:spcBef>
                <a:spcPts val="0"/>
              </a:spcBef>
              <a:spcAft>
                <a:spcPts val="0"/>
              </a:spcAft>
              <a:defRPr/>
            </a:pPr>
            <a:r>
              <a:rPr lang="en-US" sz="800" dirty="0">
                <a:solidFill>
                  <a:srgbClr val="000000"/>
                </a:solidFill>
              </a:rPr>
              <a:t>E.g. DAI</a:t>
            </a:r>
          </a:p>
        </p:txBody>
      </p:sp>
      <p:sp>
        <p:nvSpPr>
          <p:cNvPr id="147" name="Oval 146"/>
          <p:cNvSpPr/>
          <p:nvPr/>
        </p:nvSpPr>
        <p:spPr>
          <a:xfrm>
            <a:off x="1054100" y="5387975"/>
            <a:ext cx="1076325" cy="595313"/>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dirty="0">
                <a:solidFill>
                  <a:srgbClr val="000000"/>
                </a:solidFill>
              </a:rPr>
              <a:t>National Research Institutions</a:t>
            </a:r>
          </a:p>
        </p:txBody>
      </p:sp>
      <p:cxnSp>
        <p:nvCxnSpPr>
          <p:cNvPr id="149" name="Straight Arrow Connector 148"/>
          <p:cNvCxnSpPr>
            <a:stCxn id="134" idx="2"/>
            <a:endCxn id="140" idx="4"/>
          </p:cNvCxnSpPr>
          <p:nvPr/>
        </p:nvCxnSpPr>
        <p:spPr>
          <a:xfrm flipH="1">
            <a:off x="4187825" y="5083175"/>
            <a:ext cx="233363" cy="547688"/>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V="1">
            <a:off x="4232275" y="5064125"/>
            <a:ext cx="265113" cy="54768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endCxn id="138" idx="3"/>
          </p:cNvCxnSpPr>
          <p:nvPr/>
        </p:nvCxnSpPr>
        <p:spPr>
          <a:xfrm flipV="1">
            <a:off x="5411788" y="4735513"/>
            <a:ext cx="427037" cy="30003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41" idx="4"/>
            <a:endCxn id="134" idx="1"/>
          </p:cNvCxnSpPr>
          <p:nvPr/>
        </p:nvCxnSpPr>
        <p:spPr>
          <a:xfrm>
            <a:off x="4303713" y="3894138"/>
            <a:ext cx="612775" cy="86518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40" idx="3"/>
          </p:cNvCxnSpPr>
          <p:nvPr/>
        </p:nvCxnSpPr>
        <p:spPr>
          <a:xfrm>
            <a:off x="3868738" y="3309938"/>
            <a:ext cx="1047750" cy="144938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34" idx="3"/>
            <a:endCxn id="298" idx="2"/>
          </p:cNvCxnSpPr>
          <p:nvPr/>
        </p:nvCxnSpPr>
        <p:spPr>
          <a:xfrm>
            <a:off x="4916488" y="5407025"/>
            <a:ext cx="295275" cy="40640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69" name="Line Callout 3 (Border and Accent Bar) 168"/>
          <p:cNvSpPr/>
          <p:nvPr/>
        </p:nvSpPr>
        <p:spPr>
          <a:xfrm>
            <a:off x="284163" y="144463"/>
            <a:ext cx="919162" cy="433387"/>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rgbClr val="000000"/>
                </a:solidFill>
              </a:rPr>
              <a:t>Overlap among members of group actor types?</a:t>
            </a:r>
          </a:p>
        </p:txBody>
      </p:sp>
      <p:sp>
        <p:nvSpPr>
          <p:cNvPr id="170" name="Oval 169"/>
          <p:cNvSpPr/>
          <p:nvPr/>
        </p:nvSpPr>
        <p:spPr>
          <a:xfrm>
            <a:off x="44450" y="1620838"/>
            <a:ext cx="965200" cy="595312"/>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900">
                <a:solidFill>
                  <a:srgbClr val="000000"/>
                </a:solidFill>
              </a:rPr>
              <a:t>Book Publishers</a:t>
            </a:r>
            <a:endParaRPr lang="en-US" sz="900" dirty="0">
              <a:solidFill>
                <a:srgbClr val="000000"/>
              </a:solidFill>
            </a:endParaRPr>
          </a:p>
        </p:txBody>
      </p:sp>
    </p:spTree>
    <p:extLst>
      <p:ext uri="{BB962C8B-B14F-4D97-AF65-F5344CB8AC3E}">
        <p14:creationId xmlns:p14="http://schemas.microsoft.com/office/powerpoint/2010/main" val="409156049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23" y="248977"/>
            <a:ext cx="8229600" cy="639762"/>
          </a:xfrm>
        </p:spPr>
        <p:txBody>
          <a:bodyPr>
            <a:noAutofit/>
          </a:bodyPr>
          <a:lstStyle/>
          <a:p>
            <a:r>
              <a:rPr lang="en-US" sz="3600" b="0" dirty="0" smtClean="0">
                <a:latin typeface="Segoe UI" panose="020B0502040204020203" pitchFamily="34" charset="0"/>
                <a:ea typeface="Segoe UI" panose="020B0502040204020203" pitchFamily="34" charset="0"/>
                <a:cs typeface="Segoe UI" panose="020B0502040204020203" pitchFamily="34" charset="0"/>
              </a:rPr>
              <a:t>What is the scholarly</a:t>
            </a:r>
            <a:r>
              <a:rPr lang="en-US" sz="3600" b="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record</a:t>
            </a:r>
            <a:r>
              <a:rPr lang="en-US" sz="3600" b="0" dirty="0" smtClean="0">
                <a:latin typeface="Segoe UI" panose="020B0502040204020203" pitchFamily="34" charset="0"/>
                <a:ea typeface="Segoe UI" panose="020B0502040204020203" pitchFamily="34" charset="0"/>
                <a:cs typeface="Segoe UI" panose="020B0502040204020203" pitchFamily="34" charset="0"/>
              </a:rPr>
              <a:t>?</a:t>
            </a:r>
            <a:endParaRPr lang="en-US" sz="3600" b="0"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524000"/>
            <a:ext cx="8229600" cy="4830763"/>
          </a:xfrm>
        </p:spPr>
        <p:txBody>
          <a:bodyPr>
            <a:no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24</a:t>
            </a:fld>
            <a:endParaRPr lang="en-US"/>
          </a:p>
        </p:txBody>
      </p:sp>
      <p:sp>
        <p:nvSpPr>
          <p:cNvPr id="30" name="Oval 29"/>
          <p:cNvSpPr/>
          <p:nvPr/>
        </p:nvSpPr>
        <p:spPr>
          <a:xfrm>
            <a:off x="773723" y="5288334"/>
            <a:ext cx="750278" cy="678597"/>
          </a:xfrm>
          <a:prstGeom prst="ellipse">
            <a:avLst/>
          </a:prstGeom>
          <a:solidFill>
            <a:srgbClr val="FF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31" name="TextBox 30"/>
          <p:cNvSpPr txBox="1"/>
          <p:nvPr/>
        </p:nvSpPr>
        <p:spPr>
          <a:xfrm>
            <a:off x="1652949" y="5235579"/>
            <a:ext cx="7069015" cy="830997"/>
          </a:xfrm>
          <a:prstGeom prst="rect">
            <a:avLst/>
          </a:prstGeom>
          <a:noFill/>
        </p:spPr>
        <p:txBody>
          <a:bodyPr wrap="square" rtlCol="0">
            <a:spAutoFit/>
          </a:bodyPr>
          <a:lstStyle/>
          <a:p>
            <a:pPr defTabSz="914400" fontAlgn="auto">
              <a:spcBef>
                <a:spcPts val="0"/>
              </a:spcBef>
              <a:spcAft>
                <a:spcPts val="0"/>
              </a:spcAft>
            </a:pPr>
            <a:r>
              <a:rPr lang="en-US" sz="24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systematically </a:t>
            </a:r>
            <a:r>
              <a:rPr lang="en-US" sz="2400" i="1" dirty="0">
                <a:solidFill>
                  <a:prstClr val="black"/>
                </a:solidFill>
                <a:latin typeface="Segoe UI" panose="020B0502040204020203" pitchFamily="34" charset="0"/>
                <a:ea typeface="Segoe UI" panose="020B0502040204020203" pitchFamily="34" charset="0"/>
                <a:cs typeface="Segoe UI" panose="020B0502040204020203" pitchFamily="34" charset="0"/>
              </a:rPr>
              <a:t>identified, </a:t>
            </a:r>
            <a:r>
              <a:rPr lang="en-US" sz="24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gathered, organized, curated, and made persistently accessible</a:t>
            </a:r>
          </a:p>
        </p:txBody>
      </p:sp>
      <p:sp>
        <p:nvSpPr>
          <p:cNvPr id="34" name="Freeform 33"/>
          <p:cNvSpPr/>
          <p:nvPr/>
        </p:nvSpPr>
        <p:spPr>
          <a:xfrm>
            <a:off x="1219201" y="1248510"/>
            <a:ext cx="6271846" cy="3769113"/>
          </a:xfrm>
          <a:custGeom>
            <a:avLst/>
            <a:gdLst>
              <a:gd name="connsiteX0" fmla="*/ 2888166 w 6556917"/>
              <a:gd name="connsiteY0" fmla="*/ 55757 h 3769113"/>
              <a:gd name="connsiteX1" fmla="*/ 2888166 w 6556917"/>
              <a:gd name="connsiteY1" fmla="*/ 55757 h 3769113"/>
              <a:gd name="connsiteX2" fmla="*/ 2787805 w 6556917"/>
              <a:gd name="connsiteY2" fmla="*/ 22303 h 3769113"/>
              <a:gd name="connsiteX3" fmla="*/ 2732049 w 6556917"/>
              <a:gd name="connsiteY3" fmla="*/ 11152 h 3769113"/>
              <a:gd name="connsiteX4" fmla="*/ 2129883 w 6556917"/>
              <a:gd name="connsiteY4" fmla="*/ 22303 h 3769113"/>
              <a:gd name="connsiteX5" fmla="*/ 1996068 w 6556917"/>
              <a:gd name="connsiteY5" fmla="*/ 55757 h 3769113"/>
              <a:gd name="connsiteX6" fmla="*/ 1962615 w 6556917"/>
              <a:gd name="connsiteY6" fmla="*/ 78059 h 3769113"/>
              <a:gd name="connsiteX7" fmla="*/ 1929161 w 6556917"/>
              <a:gd name="connsiteY7" fmla="*/ 111513 h 3769113"/>
              <a:gd name="connsiteX8" fmla="*/ 1884556 w 6556917"/>
              <a:gd name="connsiteY8" fmla="*/ 133815 h 3769113"/>
              <a:gd name="connsiteX9" fmla="*/ 1862254 w 6556917"/>
              <a:gd name="connsiteY9" fmla="*/ 156118 h 3769113"/>
              <a:gd name="connsiteX10" fmla="*/ 1839951 w 6556917"/>
              <a:gd name="connsiteY10" fmla="*/ 189571 h 3769113"/>
              <a:gd name="connsiteX11" fmla="*/ 1795346 w 6556917"/>
              <a:gd name="connsiteY11" fmla="*/ 200722 h 3769113"/>
              <a:gd name="connsiteX12" fmla="*/ 1739590 w 6556917"/>
              <a:gd name="connsiteY12" fmla="*/ 234176 h 3769113"/>
              <a:gd name="connsiteX13" fmla="*/ 1717288 w 6556917"/>
              <a:gd name="connsiteY13" fmla="*/ 256479 h 3769113"/>
              <a:gd name="connsiteX14" fmla="*/ 1672683 w 6556917"/>
              <a:gd name="connsiteY14" fmla="*/ 289932 h 3769113"/>
              <a:gd name="connsiteX15" fmla="*/ 1628078 w 6556917"/>
              <a:gd name="connsiteY15" fmla="*/ 312235 h 3769113"/>
              <a:gd name="connsiteX16" fmla="*/ 1594624 w 6556917"/>
              <a:gd name="connsiteY16" fmla="*/ 334537 h 3769113"/>
              <a:gd name="connsiteX17" fmla="*/ 1527717 w 6556917"/>
              <a:gd name="connsiteY17" fmla="*/ 423747 h 3769113"/>
              <a:gd name="connsiteX18" fmla="*/ 1516566 w 6556917"/>
              <a:gd name="connsiteY18" fmla="*/ 457200 h 3769113"/>
              <a:gd name="connsiteX19" fmla="*/ 1471961 w 6556917"/>
              <a:gd name="connsiteY19" fmla="*/ 524108 h 3769113"/>
              <a:gd name="connsiteX20" fmla="*/ 1438507 w 6556917"/>
              <a:gd name="connsiteY20" fmla="*/ 579864 h 3769113"/>
              <a:gd name="connsiteX21" fmla="*/ 1427356 w 6556917"/>
              <a:gd name="connsiteY21" fmla="*/ 613318 h 3769113"/>
              <a:gd name="connsiteX22" fmla="*/ 1382751 w 6556917"/>
              <a:gd name="connsiteY22" fmla="*/ 691376 h 3769113"/>
              <a:gd name="connsiteX23" fmla="*/ 1338146 w 6556917"/>
              <a:gd name="connsiteY23" fmla="*/ 747132 h 3769113"/>
              <a:gd name="connsiteX24" fmla="*/ 1326995 w 6556917"/>
              <a:gd name="connsiteY24" fmla="*/ 780586 h 3769113"/>
              <a:gd name="connsiteX25" fmla="*/ 1282390 w 6556917"/>
              <a:gd name="connsiteY25" fmla="*/ 836342 h 3769113"/>
              <a:gd name="connsiteX26" fmla="*/ 1248937 w 6556917"/>
              <a:gd name="connsiteY26" fmla="*/ 880947 h 3769113"/>
              <a:gd name="connsiteX27" fmla="*/ 1182029 w 6556917"/>
              <a:gd name="connsiteY27" fmla="*/ 970157 h 3769113"/>
              <a:gd name="connsiteX28" fmla="*/ 1126273 w 6556917"/>
              <a:gd name="connsiteY28" fmla="*/ 1037064 h 3769113"/>
              <a:gd name="connsiteX29" fmla="*/ 1103971 w 6556917"/>
              <a:gd name="connsiteY29" fmla="*/ 1070518 h 3769113"/>
              <a:gd name="connsiteX30" fmla="*/ 1037063 w 6556917"/>
              <a:gd name="connsiteY30" fmla="*/ 1126274 h 3769113"/>
              <a:gd name="connsiteX31" fmla="*/ 1003610 w 6556917"/>
              <a:gd name="connsiteY31" fmla="*/ 1159727 h 3769113"/>
              <a:gd name="connsiteX32" fmla="*/ 936702 w 6556917"/>
              <a:gd name="connsiteY32" fmla="*/ 1204332 h 3769113"/>
              <a:gd name="connsiteX33" fmla="*/ 903249 w 6556917"/>
              <a:gd name="connsiteY33" fmla="*/ 1226635 h 3769113"/>
              <a:gd name="connsiteX34" fmla="*/ 858644 w 6556917"/>
              <a:gd name="connsiteY34" fmla="*/ 1248937 h 3769113"/>
              <a:gd name="connsiteX35" fmla="*/ 802888 w 6556917"/>
              <a:gd name="connsiteY35" fmla="*/ 1271239 h 3769113"/>
              <a:gd name="connsiteX36" fmla="*/ 769434 w 6556917"/>
              <a:gd name="connsiteY36" fmla="*/ 1293542 h 3769113"/>
              <a:gd name="connsiteX37" fmla="*/ 724829 w 6556917"/>
              <a:gd name="connsiteY37" fmla="*/ 1315844 h 3769113"/>
              <a:gd name="connsiteX38" fmla="*/ 691376 w 6556917"/>
              <a:gd name="connsiteY38" fmla="*/ 1326996 h 3769113"/>
              <a:gd name="connsiteX39" fmla="*/ 657922 w 6556917"/>
              <a:gd name="connsiteY39" fmla="*/ 1349298 h 3769113"/>
              <a:gd name="connsiteX40" fmla="*/ 613317 w 6556917"/>
              <a:gd name="connsiteY40" fmla="*/ 1360449 h 3769113"/>
              <a:gd name="connsiteX41" fmla="*/ 579863 w 6556917"/>
              <a:gd name="connsiteY41" fmla="*/ 1371600 h 3769113"/>
              <a:gd name="connsiteX42" fmla="*/ 546410 w 6556917"/>
              <a:gd name="connsiteY42" fmla="*/ 1393903 h 3769113"/>
              <a:gd name="connsiteX43" fmla="*/ 468351 w 6556917"/>
              <a:gd name="connsiteY43" fmla="*/ 1427357 h 3769113"/>
              <a:gd name="connsiteX44" fmla="*/ 434898 w 6556917"/>
              <a:gd name="connsiteY44" fmla="*/ 1460810 h 3769113"/>
              <a:gd name="connsiteX45" fmla="*/ 390293 w 6556917"/>
              <a:gd name="connsiteY45" fmla="*/ 1483113 h 3769113"/>
              <a:gd name="connsiteX46" fmla="*/ 367990 w 6556917"/>
              <a:gd name="connsiteY46" fmla="*/ 1505415 h 3769113"/>
              <a:gd name="connsiteX47" fmla="*/ 323385 w 6556917"/>
              <a:gd name="connsiteY47" fmla="*/ 1527718 h 3769113"/>
              <a:gd name="connsiteX48" fmla="*/ 256478 w 6556917"/>
              <a:gd name="connsiteY48" fmla="*/ 1594625 h 3769113"/>
              <a:gd name="connsiteX49" fmla="*/ 234176 w 6556917"/>
              <a:gd name="connsiteY49" fmla="*/ 1628079 h 3769113"/>
              <a:gd name="connsiteX50" fmla="*/ 189571 w 6556917"/>
              <a:gd name="connsiteY50" fmla="*/ 1639230 h 3769113"/>
              <a:gd name="connsiteX51" fmla="*/ 167268 w 6556917"/>
              <a:gd name="connsiteY51" fmla="*/ 1672683 h 3769113"/>
              <a:gd name="connsiteX52" fmla="*/ 133815 w 6556917"/>
              <a:gd name="connsiteY52" fmla="*/ 1706137 h 3769113"/>
              <a:gd name="connsiteX53" fmla="*/ 122663 w 6556917"/>
              <a:gd name="connsiteY53" fmla="*/ 1750742 h 3769113"/>
              <a:gd name="connsiteX54" fmla="*/ 89210 w 6556917"/>
              <a:gd name="connsiteY54" fmla="*/ 1795347 h 3769113"/>
              <a:gd name="connsiteX55" fmla="*/ 66907 w 6556917"/>
              <a:gd name="connsiteY55" fmla="*/ 1873405 h 3769113"/>
              <a:gd name="connsiteX56" fmla="*/ 44605 w 6556917"/>
              <a:gd name="connsiteY56" fmla="*/ 1895708 h 3769113"/>
              <a:gd name="connsiteX57" fmla="*/ 33454 w 6556917"/>
              <a:gd name="connsiteY57" fmla="*/ 1951464 h 3769113"/>
              <a:gd name="connsiteX58" fmla="*/ 11151 w 6556917"/>
              <a:gd name="connsiteY58" fmla="*/ 2051825 h 3769113"/>
              <a:gd name="connsiteX59" fmla="*/ 0 w 6556917"/>
              <a:gd name="connsiteY59" fmla="*/ 2163337 h 3769113"/>
              <a:gd name="connsiteX60" fmla="*/ 22302 w 6556917"/>
              <a:gd name="connsiteY60" fmla="*/ 2408664 h 3769113"/>
              <a:gd name="connsiteX61" fmla="*/ 44605 w 6556917"/>
              <a:gd name="connsiteY61" fmla="*/ 2453269 h 3769113"/>
              <a:gd name="connsiteX62" fmla="*/ 78059 w 6556917"/>
              <a:gd name="connsiteY62" fmla="*/ 2520176 h 3769113"/>
              <a:gd name="connsiteX63" fmla="*/ 111512 w 6556917"/>
              <a:gd name="connsiteY63" fmla="*/ 2587083 h 3769113"/>
              <a:gd name="connsiteX64" fmla="*/ 156117 w 6556917"/>
              <a:gd name="connsiteY64" fmla="*/ 2687444 h 3769113"/>
              <a:gd name="connsiteX65" fmla="*/ 245327 w 6556917"/>
              <a:gd name="connsiteY65" fmla="*/ 2798957 h 3769113"/>
              <a:gd name="connsiteX66" fmla="*/ 301083 w 6556917"/>
              <a:gd name="connsiteY66" fmla="*/ 2854713 h 3769113"/>
              <a:gd name="connsiteX67" fmla="*/ 312234 w 6556917"/>
              <a:gd name="connsiteY67" fmla="*/ 2888166 h 3769113"/>
              <a:gd name="connsiteX68" fmla="*/ 334537 w 6556917"/>
              <a:gd name="connsiteY68" fmla="*/ 2921620 h 3769113"/>
              <a:gd name="connsiteX69" fmla="*/ 345688 w 6556917"/>
              <a:gd name="connsiteY69" fmla="*/ 3021981 h 3769113"/>
              <a:gd name="connsiteX70" fmla="*/ 356839 w 6556917"/>
              <a:gd name="connsiteY70" fmla="*/ 3055435 h 3769113"/>
              <a:gd name="connsiteX71" fmla="*/ 390293 w 6556917"/>
              <a:gd name="connsiteY71" fmla="*/ 3200400 h 3769113"/>
              <a:gd name="connsiteX72" fmla="*/ 401444 w 6556917"/>
              <a:gd name="connsiteY72" fmla="*/ 3233854 h 3769113"/>
              <a:gd name="connsiteX73" fmla="*/ 446049 w 6556917"/>
              <a:gd name="connsiteY73" fmla="*/ 3278459 h 3769113"/>
              <a:gd name="connsiteX74" fmla="*/ 468351 w 6556917"/>
              <a:gd name="connsiteY74" fmla="*/ 3311913 h 3769113"/>
              <a:gd name="connsiteX75" fmla="*/ 501805 w 6556917"/>
              <a:gd name="connsiteY75" fmla="*/ 3334215 h 3769113"/>
              <a:gd name="connsiteX76" fmla="*/ 535259 w 6556917"/>
              <a:gd name="connsiteY76" fmla="*/ 3367669 h 3769113"/>
              <a:gd name="connsiteX77" fmla="*/ 568712 w 6556917"/>
              <a:gd name="connsiteY77" fmla="*/ 3389971 h 3769113"/>
              <a:gd name="connsiteX78" fmla="*/ 613317 w 6556917"/>
              <a:gd name="connsiteY78" fmla="*/ 3423425 h 3769113"/>
              <a:gd name="connsiteX79" fmla="*/ 691376 w 6556917"/>
              <a:gd name="connsiteY79" fmla="*/ 3445727 h 3769113"/>
              <a:gd name="connsiteX80" fmla="*/ 735981 w 6556917"/>
              <a:gd name="connsiteY80" fmla="*/ 3468030 h 3769113"/>
              <a:gd name="connsiteX81" fmla="*/ 780585 w 6556917"/>
              <a:gd name="connsiteY81" fmla="*/ 3479181 h 3769113"/>
              <a:gd name="connsiteX82" fmla="*/ 814039 w 6556917"/>
              <a:gd name="connsiteY82" fmla="*/ 3490332 h 3769113"/>
              <a:gd name="connsiteX83" fmla="*/ 869795 w 6556917"/>
              <a:gd name="connsiteY83" fmla="*/ 3523786 h 3769113"/>
              <a:gd name="connsiteX84" fmla="*/ 947854 w 6556917"/>
              <a:gd name="connsiteY84" fmla="*/ 3568391 h 3769113"/>
              <a:gd name="connsiteX85" fmla="*/ 1025912 w 6556917"/>
              <a:gd name="connsiteY85" fmla="*/ 3590693 h 3769113"/>
              <a:gd name="connsiteX86" fmla="*/ 1070517 w 6556917"/>
              <a:gd name="connsiteY86" fmla="*/ 3624147 h 3769113"/>
              <a:gd name="connsiteX87" fmla="*/ 1170878 w 6556917"/>
              <a:gd name="connsiteY87" fmla="*/ 3635298 h 3769113"/>
              <a:gd name="connsiteX88" fmla="*/ 1338146 w 6556917"/>
              <a:gd name="connsiteY88" fmla="*/ 3646449 h 3769113"/>
              <a:gd name="connsiteX89" fmla="*/ 1561171 w 6556917"/>
              <a:gd name="connsiteY89" fmla="*/ 3668752 h 3769113"/>
              <a:gd name="connsiteX90" fmla="*/ 1706137 w 6556917"/>
              <a:gd name="connsiteY90" fmla="*/ 3691054 h 3769113"/>
              <a:gd name="connsiteX91" fmla="*/ 1761893 w 6556917"/>
              <a:gd name="connsiteY91" fmla="*/ 3702205 h 3769113"/>
              <a:gd name="connsiteX92" fmla="*/ 2453268 w 6556917"/>
              <a:gd name="connsiteY92" fmla="*/ 3713357 h 3769113"/>
              <a:gd name="connsiteX93" fmla="*/ 2720898 w 6556917"/>
              <a:gd name="connsiteY93" fmla="*/ 3702205 h 3769113"/>
              <a:gd name="connsiteX94" fmla="*/ 2754351 w 6556917"/>
              <a:gd name="connsiteY94" fmla="*/ 3691054 h 3769113"/>
              <a:gd name="connsiteX95" fmla="*/ 2854712 w 6556917"/>
              <a:gd name="connsiteY95" fmla="*/ 3679903 h 3769113"/>
              <a:gd name="connsiteX96" fmla="*/ 2921620 w 6556917"/>
              <a:gd name="connsiteY96" fmla="*/ 3668752 h 3769113"/>
              <a:gd name="connsiteX97" fmla="*/ 2966224 w 6556917"/>
              <a:gd name="connsiteY97" fmla="*/ 3646449 h 3769113"/>
              <a:gd name="connsiteX98" fmla="*/ 3445727 w 6556917"/>
              <a:gd name="connsiteY98" fmla="*/ 3646449 h 3769113"/>
              <a:gd name="connsiteX99" fmla="*/ 3512634 w 6556917"/>
              <a:gd name="connsiteY99" fmla="*/ 3679903 h 3769113"/>
              <a:gd name="connsiteX100" fmla="*/ 3557239 w 6556917"/>
              <a:gd name="connsiteY100" fmla="*/ 3702205 h 3769113"/>
              <a:gd name="connsiteX101" fmla="*/ 3590693 w 6556917"/>
              <a:gd name="connsiteY101" fmla="*/ 3724508 h 3769113"/>
              <a:gd name="connsiteX102" fmla="*/ 3679902 w 6556917"/>
              <a:gd name="connsiteY102" fmla="*/ 3746810 h 3769113"/>
              <a:gd name="connsiteX103" fmla="*/ 3713356 w 6556917"/>
              <a:gd name="connsiteY103" fmla="*/ 3757961 h 3769113"/>
              <a:gd name="connsiteX104" fmla="*/ 3847171 w 6556917"/>
              <a:gd name="connsiteY104" fmla="*/ 3769113 h 3769113"/>
              <a:gd name="connsiteX105" fmla="*/ 4616605 w 6556917"/>
              <a:gd name="connsiteY105" fmla="*/ 3757961 h 3769113"/>
              <a:gd name="connsiteX106" fmla="*/ 4650059 w 6556917"/>
              <a:gd name="connsiteY106" fmla="*/ 3746810 h 3769113"/>
              <a:gd name="connsiteX107" fmla="*/ 4694663 w 6556917"/>
              <a:gd name="connsiteY107" fmla="*/ 3735659 h 3769113"/>
              <a:gd name="connsiteX108" fmla="*/ 5609063 w 6556917"/>
              <a:gd name="connsiteY108" fmla="*/ 3713357 h 3769113"/>
              <a:gd name="connsiteX109" fmla="*/ 5664820 w 6556917"/>
              <a:gd name="connsiteY109" fmla="*/ 3702205 h 3769113"/>
              <a:gd name="connsiteX110" fmla="*/ 5765181 w 6556917"/>
              <a:gd name="connsiteY110" fmla="*/ 3612996 h 3769113"/>
              <a:gd name="connsiteX111" fmla="*/ 5843239 w 6556917"/>
              <a:gd name="connsiteY111" fmla="*/ 3579542 h 3769113"/>
              <a:gd name="connsiteX112" fmla="*/ 5865541 w 6556917"/>
              <a:gd name="connsiteY112" fmla="*/ 3557239 h 3769113"/>
              <a:gd name="connsiteX113" fmla="*/ 5898995 w 6556917"/>
              <a:gd name="connsiteY113" fmla="*/ 3534937 h 3769113"/>
              <a:gd name="connsiteX114" fmla="*/ 5943600 w 6556917"/>
              <a:gd name="connsiteY114" fmla="*/ 3501483 h 3769113"/>
              <a:gd name="connsiteX115" fmla="*/ 6010507 w 6556917"/>
              <a:gd name="connsiteY115" fmla="*/ 3445727 h 3769113"/>
              <a:gd name="connsiteX116" fmla="*/ 6077415 w 6556917"/>
              <a:gd name="connsiteY116" fmla="*/ 3345366 h 3769113"/>
              <a:gd name="connsiteX117" fmla="*/ 6122020 w 6556917"/>
              <a:gd name="connsiteY117" fmla="*/ 3278459 h 3769113"/>
              <a:gd name="connsiteX118" fmla="*/ 6155473 w 6556917"/>
              <a:gd name="connsiteY118" fmla="*/ 3222703 h 3769113"/>
              <a:gd name="connsiteX119" fmla="*/ 6177776 w 6556917"/>
              <a:gd name="connsiteY119" fmla="*/ 3200400 h 3769113"/>
              <a:gd name="connsiteX120" fmla="*/ 6222381 w 6556917"/>
              <a:gd name="connsiteY120" fmla="*/ 3144644 h 3769113"/>
              <a:gd name="connsiteX121" fmla="*/ 6244683 w 6556917"/>
              <a:gd name="connsiteY121" fmla="*/ 3055435 h 3769113"/>
              <a:gd name="connsiteX122" fmla="*/ 6266985 w 6556917"/>
              <a:gd name="connsiteY122" fmla="*/ 3021981 h 3769113"/>
              <a:gd name="connsiteX123" fmla="*/ 6278137 w 6556917"/>
              <a:gd name="connsiteY123" fmla="*/ 2977376 h 3769113"/>
              <a:gd name="connsiteX124" fmla="*/ 6289288 w 6556917"/>
              <a:gd name="connsiteY124" fmla="*/ 2943922 h 3769113"/>
              <a:gd name="connsiteX125" fmla="*/ 6300439 w 6556917"/>
              <a:gd name="connsiteY125" fmla="*/ 2888166 h 3769113"/>
              <a:gd name="connsiteX126" fmla="*/ 6311590 w 6556917"/>
              <a:gd name="connsiteY126" fmla="*/ 2854713 h 3769113"/>
              <a:gd name="connsiteX127" fmla="*/ 6356195 w 6556917"/>
              <a:gd name="connsiteY127" fmla="*/ 2732049 h 3769113"/>
              <a:gd name="connsiteX128" fmla="*/ 6367346 w 6556917"/>
              <a:gd name="connsiteY128" fmla="*/ 2676293 h 3769113"/>
              <a:gd name="connsiteX129" fmla="*/ 6378498 w 6556917"/>
              <a:gd name="connsiteY129" fmla="*/ 2609386 h 3769113"/>
              <a:gd name="connsiteX130" fmla="*/ 6400800 w 6556917"/>
              <a:gd name="connsiteY130" fmla="*/ 2575932 h 3769113"/>
              <a:gd name="connsiteX131" fmla="*/ 6411951 w 6556917"/>
              <a:gd name="connsiteY131" fmla="*/ 2542479 h 3769113"/>
              <a:gd name="connsiteX132" fmla="*/ 6445405 w 6556917"/>
              <a:gd name="connsiteY132" fmla="*/ 2419815 h 3769113"/>
              <a:gd name="connsiteX133" fmla="*/ 6456556 w 6556917"/>
              <a:gd name="connsiteY133" fmla="*/ 2263698 h 3769113"/>
              <a:gd name="connsiteX134" fmla="*/ 6467707 w 6556917"/>
              <a:gd name="connsiteY134" fmla="*/ 2051825 h 3769113"/>
              <a:gd name="connsiteX135" fmla="*/ 6512312 w 6556917"/>
              <a:gd name="connsiteY135" fmla="*/ 1929161 h 3769113"/>
              <a:gd name="connsiteX136" fmla="*/ 6556917 w 6556917"/>
              <a:gd name="connsiteY136" fmla="*/ 1839952 h 3769113"/>
              <a:gd name="connsiteX137" fmla="*/ 6545766 w 6556917"/>
              <a:gd name="connsiteY137" fmla="*/ 1371600 h 3769113"/>
              <a:gd name="connsiteX138" fmla="*/ 6534615 w 6556917"/>
              <a:gd name="connsiteY138" fmla="*/ 1338147 h 3769113"/>
              <a:gd name="connsiteX139" fmla="*/ 6523463 w 6556917"/>
              <a:gd name="connsiteY139" fmla="*/ 1282391 h 3769113"/>
              <a:gd name="connsiteX140" fmla="*/ 6512312 w 6556917"/>
              <a:gd name="connsiteY140" fmla="*/ 1248937 h 3769113"/>
              <a:gd name="connsiteX141" fmla="*/ 6467707 w 6556917"/>
              <a:gd name="connsiteY141" fmla="*/ 1115122 h 3769113"/>
              <a:gd name="connsiteX142" fmla="*/ 6434254 w 6556917"/>
              <a:gd name="connsiteY142" fmla="*/ 1059366 h 3769113"/>
              <a:gd name="connsiteX143" fmla="*/ 6423102 w 6556917"/>
              <a:gd name="connsiteY143" fmla="*/ 1025913 h 3769113"/>
              <a:gd name="connsiteX144" fmla="*/ 6389649 w 6556917"/>
              <a:gd name="connsiteY144" fmla="*/ 1003610 h 3769113"/>
              <a:gd name="connsiteX145" fmla="*/ 6367346 w 6556917"/>
              <a:gd name="connsiteY145" fmla="*/ 981308 h 3769113"/>
              <a:gd name="connsiteX146" fmla="*/ 6255834 w 6556917"/>
              <a:gd name="connsiteY146" fmla="*/ 936703 h 3769113"/>
              <a:gd name="connsiteX147" fmla="*/ 6177776 w 6556917"/>
              <a:gd name="connsiteY147" fmla="*/ 903249 h 3769113"/>
              <a:gd name="connsiteX148" fmla="*/ 6133171 w 6556917"/>
              <a:gd name="connsiteY148" fmla="*/ 869796 h 3769113"/>
              <a:gd name="connsiteX149" fmla="*/ 6088566 w 6556917"/>
              <a:gd name="connsiteY149" fmla="*/ 858644 h 3769113"/>
              <a:gd name="connsiteX150" fmla="*/ 6043961 w 6556917"/>
              <a:gd name="connsiteY150" fmla="*/ 836342 h 3769113"/>
              <a:gd name="connsiteX151" fmla="*/ 5977054 w 6556917"/>
              <a:gd name="connsiteY151" fmla="*/ 825191 h 3769113"/>
              <a:gd name="connsiteX152" fmla="*/ 5921298 w 6556917"/>
              <a:gd name="connsiteY152" fmla="*/ 814039 h 3769113"/>
              <a:gd name="connsiteX153" fmla="*/ 5876693 w 6556917"/>
              <a:gd name="connsiteY153" fmla="*/ 802888 h 3769113"/>
              <a:gd name="connsiteX154" fmla="*/ 5832088 w 6556917"/>
              <a:gd name="connsiteY154" fmla="*/ 780586 h 3769113"/>
              <a:gd name="connsiteX155" fmla="*/ 5709424 w 6556917"/>
              <a:gd name="connsiteY155" fmla="*/ 769435 h 3769113"/>
              <a:gd name="connsiteX156" fmla="*/ 5519854 w 6556917"/>
              <a:gd name="connsiteY156" fmla="*/ 747132 h 3769113"/>
              <a:gd name="connsiteX157" fmla="*/ 5386039 w 6556917"/>
              <a:gd name="connsiteY157" fmla="*/ 724830 h 3769113"/>
              <a:gd name="connsiteX158" fmla="*/ 5341434 w 6556917"/>
              <a:gd name="connsiteY158" fmla="*/ 713679 h 3769113"/>
              <a:gd name="connsiteX159" fmla="*/ 5307981 w 6556917"/>
              <a:gd name="connsiteY159" fmla="*/ 691376 h 3769113"/>
              <a:gd name="connsiteX160" fmla="*/ 5207620 w 6556917"/>
              <a:gd name="connsiteY160" fmla="*/ 669074 h 3769113"/>
              <a:gd name="connsiteX161" fmla="*/ 5174166 w 6556917"/>
              <a:gd name="connsiteY161" fmla="*/ 646771 h 3769113"/>
              <a:gd name="connsiteX162" fmla="*/ 5107259 w 6556917"/>
              <a:gd name="connsiteY162" fmla="*/ 613318 h 3769113"/>
              <a:gd name="connsiteX163" fmla="*/ 5084956 w 6556917"/>
              <a:gd name="connsiteY163" fmla="*/ 591015 h 3769113"/>
              <a:gd name="connsiteX164" fmla="*/ 5040351 w 6556917"/>
              <a:gd name="connsiteY164" fmla="*/ 557561 h 3769113"/>
              <a:gd name="connsiteX165" fmla="*/ 5006898 w 6556917"/>
              <a:gd name="connsiteY165" fmla="*/ 535259 h 3769113"/>
              <a:gd name="connsiteX166" fmla="*/ 4951141 w 6556917"/>
              <a:gd name="connsiteY166" fmla="*/ 490654 h 3769113"/>
              <a:gd name="connsiteX167" fmla="*/ 4928839 w 6556917"/>
              <a:gd name="connsiteY167" fmla="*/ 446049 h 3769113"/>
              <a:gd name="connsiteX168" fmla="*/ 4884234 w 6556917"/>
              <a:gd name="connsiteY168" fmla="*/ 379142 h 3769113"/>
              <a:gd name="connsiteX169" fmla="*/ 4839629 w 6556917"/>
              <a:gd name="connsiteY169" fmla="*/ 323386 h 3769113"/>
              <a:gd name="connsiteX170" fmla="*/ 4828478 w 6556917"/>
              <a:gd name="connsiteY170" fmla="*/ 289932 h 3769113"/>
              <a:gd name="connsiteX171" fmla="*/ 4761571 w 6556917"/>
              <a:gd name="connsiteY171" fmla="*/ 245327 h 3769113"/>
              <a:gd name="connsiteX172" fmla="*/ 4739268 w 6556917"/>
              <a:gd name="connsiteY172" fmla="*/ 223025 h 3769113"/>
              <a:gd name="connsiteX173" fmla="*/ 4683512 w 6556917"/>
              <a:gd name="connsiteY173" fmla="*/ 211874 h 3769113"/>
              <a:gd name="connsiteX174" fmla="*/ 4616605 w 6556917"/>
              <a:gd name="connsiteY174" fmla="*/ 189571 h 3769113"/>
              <a:gd name="connsiteX175" fmla="*/ 4583151 w 6556917"/>
              <a:gd name="connsiteY175" fmla="*/ 178420 h 3769113"/>
              <a:gd name="connsiteX176" fmla="*/ 4449337 w 6556917"/>
              <a:gd name="connsiteY176" fmla="*/ 156118 h 3769113"/>
              <a:gd name="connsiteX177" fmla="*/ 4404732 w 6556917"/>
              <a:gd name="connsiteY177" fmla="*/ 144966 h 3769113"/>
              <a:gd name="connsiteX178" fmla="*/ 4293220 w 6556917"/>
              <a:gd name="connsiteY178" fmla="*/ 111513 h 3769113"/>
              <a:gd name="connsiteX179" fmla="*/ 4081346 w 6556917"/>
              <a:gd name="connsiteY179" fmla="*/ 100361 h 3769113"/>
              <a:gd name="connsiteX180" fmla="*/ 3824868 w 6556917"/>
              <a:gd name="connsiteY180" fmla="*/ 78059 h 3769113"/>
              <a:gd name="connsiteX181" fmla="*/ 3713356 w 6556917"/>
              <a:gd name="connsiteY181" fmla="*/ 33454 h 3769113"/>
              <a:gd name="connsiteX182" fmla="*/ 3568390 w 6556917"/>
              <a:gd name="connsiteY182" fmla="*/ 0 h 3769113"/>
              <a:gd name="connsiteX183" fmla="*/ 2910468 w 6556917"/>
              <a:gd name="connsiteY183" fmla="*/ 11152 h 3769113"/>
              <a:gd name="connsiteX184" fmla="*/ 2843561 w 6556917"/>
              <a:gd name="connsiteY184" fmla="*/ 33454 h 3769113"/>
              <a:gd name="connsiteX185" fmla="*/ 2509024 w 6556917"/>
              <a:gd name="connsiteY185" fmla="*/ 33454 h 3769113"/>
              <a:gd name="connsiteX186" fmla="*/ 2888166 w 6556917"/>
              <a:gd name="connsiteY186" fmla="*/ 55757 h 376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6556917" h="3769113">
                <a:moveTo>
                  <a:pt x="2888166" y="55757"/>
                </a:moveTo>
                <a:lnTo>
                  <a:pt x="2888166" y="55757"/>
                </a:lnTo>
                <a:cubicBezTo>
                  <a:pt x="2854712" y="44606"/>
                  <a:pt x="2821711" y="31991"/>
                  <a:pt x="2787805" y="22303"/>
                </a:cubicBezTo>
                <a:cubicBezTo>
                  <a:pt x="2769581" y="17096"/>
                  <a:pt x="2751002" y="11152"/>
                  <a:pt x="2732049" y="11152"/>
                </a:cubicBezTo>
                <a:cubicBezTo>
                  <a:pt x="2531293" y="11152"/>
                  <a:pt x="2330605" y="18586"/>
                  <a:pt x="2129883" y="22303"/>
                </a:cubicBezTo>
                <a:cubicBezTo>
                  <a:pt x="2096438" y="27877"/>
                  <a:pt x="2025522" y="36121"/>
                  <a:pt x="1996068" y="55757"/>
                </a:cubicBezTo>
                <a:cubicBezTo>
                  <a:pt x="1984917" y="63191"/>
                  <a:pt x="1972911" y="69479"/>
                  <a:pt x="1962615" y="78059"/>
                </a:cubicBezTo>
                <a:cubicBezTo>
                  <a:pt x="1950500" y="88155"/>
                  <a:pt x="1941994" y="102347"/>
                  <a:pt x="1929161" y="111513"/>
                </a:cubicBezTo>
                <a:cubicBezTo>
                  <a:pt x="1915634" y="121175"/>
                  <a:pt x="1899424" y="126381"/>
                  <a:pt x="1884556" y="133815"/>
                </a:cubicBezTo>
                <a:cubicBezTo>
                  <a:pt x="1877122" y="141249"/>
                  <a:pt x="1868822" y="147908"/>
                  <a:pt x="1862254" y="156118"/>
                </a:cubicBezTo>
                <a:cubicBezTo>
                  <a:pt x="1853882" y="166583"/>
                  <a:pt x="1851102" y="182137"/>
                  <a:pt x="1839951" y="189571"/>
                </a:cubicBezTo>
                <a:cubicBezTo>
                  <a:pt x="1827199" y="198072"/>
                  <a:pt x="1810214" y="197005"/>
                  <a:pt x="1795346" y="200722"/>
                </a:cubicBezTo>
                <a:cubicBezTo>
                  <a:pt x="1738838" y="257233"/>
                  <a:pt x="1811969" y="190748"/>
                  <a:pt x="1739590" y="234176"/>
                </a:cubicBezTo>
                <a:cubicBezTo>
                  <a:pt x="1730575" y="239585"/>
                  <a:pt x="1725365" y="249748"/>
                  <a:pt x="1717288" y="256479"/>
                </a:cubicBezTo>
                <a:cubicBezTo>
                  <a:pt x="1703010" y="268377"/>
                  <a:pt x="1688443" y="280082"/>
                  <a:pt x="1672683" y="289932"/>
                </a:cubicBezTo>
                <a:cubicBezTo>
                  <a:pt x="1658586" y="298742"/>
                  <a:pt x="1642511" y="303988"/>
                  <a:pt x="1628078" y="312235"/>
                </a:cubicBezTo>
                <a:cubicBezTo>
                  <a:pt x="1616442" y="318884"/>
                  <a:pt x="1605775" y="327103"/>
                  <a:pt x="1594624" y="334537"/>
                </a:cubicBezTo>
                <a:cubicBezTo>
                  <a:pt x="1572322" y="364274"/>
                  <a:pt x="1539471" y="388484"/>
                  <a:pt x="1527717" y="423747"/>
                </a:cubicBezTo>
                <a:cubicBezTo>
                  <a:pt x="1524000" y="434898"/>
                  <a:pt x="1522274" y="446925"/>
                  <a:pt x="1516566" y="457200"/>
                </a:cubicBezTo>
                <a:cubicBezTo>
                  <a:pt x="1503549" y="480631"/>
                  <a:pt x="1480437" y="498679"/>
                  <a:pt x="1471961" y="524108"/>
                </a:cubicBezTo>
                <a:cubicBezTo>
                  <a:pt x="1457485" y="567535"/>
                  <a:pt x="1469121" y="549250"/>
                  <a:pt x="1438507" y="579864"/>
                </a:cubicBezTo>
                <a:cubicBezTo>
                  <a:pt x="1434790" y="591015"/>
                  <a:pt x="1431986" y="602514"/>
                  <a:pt x="1427356" y="613318"/>
                </a:cubicBezTo>
                <a:cubicBezTo>
                  <a:pt x="1416789" y="637975"/>
                  <a:pt x="1399981" y="669838"/>
                  <a:pt x="1382751" y="691376"/>
                </a:cubicBezTo>
                <a:cubicBezTo>
                  <a:pt x="1319187" y="770832"/>
                  <a:pt x="1406799" y="644156"/>
                  <a:pt x="1338146" y="747132"/>
                </a:cubicBezTo>
                <a:cubicBezTo>
                  <a:pt x="1334429" y="758283"/>
                  <a:pt x="1332252" y="770072"/>
                  <a:pt x="1326995" y="780586"/>
                </a:cubicBezTo>
                <a:cubicBezTo>
                  <a:pt x="1306318" y="821941"/>
                  <a:pt x="1308320" y="805226"/>
                  <a:pt x="1282390" y="836342"/>
                </a:cubicBezTo>
                <a:cubicBezTo>
                  <a:pt x="1270492" y="850620"/>
                  <a:pt x="1259595" y="865721"/>
                  <a:pt x="1248937" y="880947"/>
                </a:cubicBezTo>
                <a:cubicBezTo>
                  <a:pt x="1190096" y="965006"/>
                  <a:pt x="1226582" y="925604"/>
                  <a:pt x="1182029" y="970157"/>
                </a:cubicBezTo>
                <a:cubicBezTo>
                  <a:pt x="1160731" y="1034051"/>
                  <a:pt x="1187033" y="976303"/>
                  <a:pt x="1126273" y="1037064"/>
                </a:cubicBezTo>
                <a:cubicBezTo>
                  <a:pt x="1116796" y="1046541"/>
                  <a:pt x="1112343" y="1060053"/>
                  <a:pt x="1103971" y="1070518"/>
                </a:cubicBezTo>
                <a:cubicBezTo>
                  <a:pt x="1082907" y="1096848"/>
                  <a:pt x="1064656" y="1102622"/>
                  <a:pt x="1037063" y="1126274"/>
                </a:cubicBezTo>
                <a:cubicBezTo>
                  <a:pt x="1025090" y="1136537"/>
                  <a:pt x="1016058" y="1150045"/>
                  <a:pt x="1003610" y="1159727"/>
                </a:cubicBezTo>
                <a:cubicBezTo>
                  <a:pt x="982452" y="1176183"/>
                  <a:pt x="959005" y="1189463"/>
                  <a:pt x="936702" y="1204332"/>
                </a:cubicBezTo>
                <a:cubicBezTo>
                  <a:pt x="925551" y="1211766"/>
                  <a:pt x="915236" y="1220642"/>
                  <a:pt x="903249" y="1226635"/>
                </a:cubicBezTo>
                <a:cubicBezTo>
                  <a:pt x="888381" y="1234069"/>
                  <a:pt x="873835" y="1242186"/>
                  <a:pt x="858644" y="1248937"/>
                </a:cubicBezTo>
                <a:cubicBezTo>
                  <a:pt x="840352" y="1257067"/>
                  <a:pt x="820792" y="1262287"/>
                  <a:pt x="802888" y="1271239"/>
                </a:cubicBezTo>
                <a:cubicBezTo>
                  <a:pt x="790901" y="1277233"/>
                  <a:pt x="781070" y="1286893"/>
                  <a:pt x="769434" y="1293542"/>
                </a:cubicBezTo>
                <a:cubicBezTo>
                  <a:pt x="755001" y="1301789"/>
                  <a:pt x="740108" y="1309296"/>
                  <a:pt x="724829" y="1315844"/>
                </a:cubicBezTo>
                <a:cubicBezTo>
                  <a:pt x="714025" y="1320474"/>
                  <a:pt x="701889" y="1321739"/>
                  <a:pt x="691376" y="1326996"/>
                </a:cubicBezTo>
                <a:cubicBezTo>
                  <a:pt x="679389" y="1332990"/>
                  <a:pt x="670241" y="1344019"/>
                  <a:pt x="657922" y="1349298"/>
                </a:cubicBezTo>
                <a:cubicBezTo>
                  <a:pt x="643835" y="1355335"/>
                  <a:pt x="628053" y="1356239"/>
                  <a:pt x="613317" y="1360449"/>
                </a:cubicBezTo>
                <a:cubicBezTo>
                  <a:pt x="602015" y="1363678"/>
                  <a:pt x="591014" y="1367883"/>
                  <a:pt x="579863" y="1371600"/>
                </a:cubicBezTo>
                <a:cubicBezTo>
                  <a:pt x="568712" y="1379034"/>
                  <a:pt x="558397" y="1387909"/>
                  <a:pt x="546410" y="1393903"/>
                </a:cubicBezTo>
                <a:cubicBezTo>
                  <a:pt x="497869" y="1418174"/>
                  <a:pt x="522503" y="1388677"/>
                  <a:pt x="468351" y="1427357"/>
                </a:cubicBezTo>
                <a:cubicBezTo>
                  <a:pt x="455519" y="1436523"/>
                  <a:pt x="447730" y="1451644"/>
                  <a:pt x="434898" y="1460810"/>
                </a:cubicBezTo>
                <a:cubicBezTo>
                  <a:pt x="421371" y="1470472"/>
                  <a:pt x="404125" y="1473892"/>
                  <a:pt x="390293" y="1483113"/>
                </a:cubicBezTo>
                <a:cubicBezTo>
                  <a:pt x="381545" y="1488945"/>
                  <a:pt x="376738" y="1499583"/>
                  <a:pt x="367990" y="1505415"/>
                </a:cubicBezTo>
                <a:cubicBezTo>
                  <a:pt x="354158" y="1514636"/>
                  <a:pt x="336366" y="1517333"/>
                  <a:pt x="323385" y="1527718"/>
                </a:cubicBezTo>
                <a:cubicBezTo>
                  <a:pt x="298756" y="1547421"/>
                  <a:pt x="273973" y="1568382"/>
                  <a:pt x="256478" y="1594625"/>
                </a:cubicBezTo>
                <a:cubicBezTo>
                  <a:pt x="249044" y="1605776"/>
                  <a:pt x="245327" y="1620645"/>
                  <a:pt x="234176" y="1628079"/>
                </a:cubicBezTo>
                <a:cubicBezTo>
                  <a:pt x="221424" y="1636580"/>
                  <a:pt x="204439" y="1635513"/>
                  <a:pt x="189571" y="1639230"/>
                </a:cubicBezTo>
                <a:cubicBezTo>
                  <a:pt x="182137" y="1650381"/>
                  <a:pt x="175848" y="1662387"/>
                  <a:pt x="167268" y="1672683"/>
                </a:cubicBezTo>
                <a:cubicBezTo>
                  <a:pt x="157172" y="1684798"/>
                  <a:pt x="141639" y="1692445"/>
                  <a:pt x="133815" y="1706137"/>
                </a:cubicBezTo>
                <a:cubicBezTo>
                  <a:pt x="126211" y="1719444"/>
                  <a:pt x="129517" y="1737034"/>
                  <a:pt x="122663" y="1750742"/>
                </a:cubicBezTo>
                <a:cubicBezTo>
                  <a:pt x="114351" y="1767365"/>
                  <a:pt x="100361" y="1780479"/>
                  <a:pt x="89210" y="1795347"/>
                </a:cubicBezTo>
                <a:cubicBezTo>
                  <a:pt x="87126" y="1803685"/>
                  <a:pt x="73766" y="1861974"/>
                  <a:pt x="66907" y="1873405"/>
                </a:cubicBezTo>
                <a:cubicBezTo>
                  <a:pt x="61498" y="1882420"/>
                  <a:pt x="52039" y="1888274"/>
                  <a:pt x="44605" y="1895708"/>
                </a:cubicBezTo>
                <a:cubicBezTo>
                  <a:pt x="40888" y="1914293"/>
                  <a:pt x="37566" y="1932962"/>
                  <a:pt x="33454" y="1951464"/>
                </a:cubicBezTo>
                <a:cubicBezTo>
                  <a:pt x="24618" y="1991224"/>
                  <a:pt x="16758" y="2009771"/>
                  <a:pt x="11151" y="2051825"/>
                </a:cubicBezTo>
                <a:cubicBezTo>
                  <a:pt x="6214" y="2088853"/>
                  <a:pt x="3717" y="2126166"/>
                  <a:pt x="0" y="2163337"/>
                </a:cubicBezTo>
                <a:cubicBezTo>
                  <a:pt x="7434" y="2245113"/>
                  <a:pt x="9816" y="2327506"/>
                  <a:pt x="22302" y="2408664"/>
                </a:cubicBezTo>
                <a:cubicBezTo>
                  <a:pt x="24830" y="2425094"/>
                  <a:pt x="38057" y="2437990"/>
                  <a:pt x="44605" y="2453269"/>
                </a:cubicBezTo>
                <a:cubicBezTo>
                  <a:pt x="93455" y="2567250"/>
                  <a:pt x="11083" y="2399620"/>
                  <a:pt x="78059" y="2520176"/>
                </a:cubicBezTo>
                <a:cubicBezTo>
                  <a:pt x="90168" y="2541973"/>
                  <a:pt x="101194" y="2564383"/>
                  <a:pt x="111512" y="2587083"/>
                </a:cubicBezTo>
                <a:cubicBezTo>
                  <a:pt x="132480" y="2633212"/>
                  <a:pt x="131099" y="2645747"/>
                  <a:pt x="156117" y="2687444"/>
                </a:cubicBezTo>
                <a:cubicBezTo>
                  <a:pt x="220635" y="2794975"/>
                  <a:pt x="175297" y="2717256"/>
                  <a:pt x="245327" y="2798957"/>
                </a:cubicBezTo>
                <a:cubicBezTo>
                  <a:pt x="294888" y="2856778"/>
                  <a:pt x="236653" y="2811759"/>
                  <a:pt x="301083" y="2854713"/>
                </a:cubicBezTo>
                <a:cubicBezTo>
                  <a:pt x="304800" y="2865864"/>
                  <a:pt x="306977" y="2877653"/>
                  <a:pt x="312234" y="2888166"/>
                </a:cubicBezTo>
                <a:cubicBezTo>
                  <a:pt x="318228" y="2900153"/>
                  <a:pt x="331286" y="2908618"/>
                  <a:pt x="334537" y="2921620"/>
                </a:cubicBezTo>
                <a:cubicBezTo>
                  <a:pt x="342701" y="2954275"/>
                  <a:pt x="340155" y="2988779"/>
                  <a:pt x="345688" y="3021981"/>
                </a:cubicBezTo>
                <a:cubicBezTo>
                  <a:pt x="347620" y="3033576"/>
                  <a:pt x="353122" y="3044284"/>
                  <a:pt x="356839" y="3055435"/>
                </a:cubicBezTo>
                <a:cubicBezTo>
                  <a:pt x="371315" y="3156769"/>
                  <a:pt x="359678" y="3108555"/>
                  <a:pt x="390293" y="3200400"/>
                </a:cubicBezTo>
                <a:cubicBezTo>
                  <a:pt x="394010" y="3211551"/>
                  <a:pt x="393132" y="3225542"/>
                  <a:pt x="401444" y="3233854"/>
                </a:cubicBezTo>
                <a:cubicBezTo>
                  <a:pt x="416312" y="3248722"/>
                  <a:pt x="434386" y="3260963"/>
                  <a:pt x="446049" y="3278459"/>
                </a:cubicBezTo>
                <a:cubicBezTo>
                  <a:pt x="453483" y="3289610"/>
                  <a:pt x="458874" y="3302436"/>
                  <a:pt x="468351" y="3311913"/>
                </a:cubicBezTo>
                <a:cubicBezTo>
                  <a:pt x="477828" y="3321390"/>
                  <a:pt x="491509" y="3325635"/>
                  <a:pt x="501805" y="3334215"/>
                </a:cubicBezTo>
                <a:cubicBezTo>
                  <a:pt x="513920" y="3344311"/>
                  <a:pt x="523144" y="3357573"/>
                  <a:pt x="535259" y="3367669"/>
                </a:cubicBezTo>
                <a:cubicBezTo>
                  <a:pt x="545555" y="3376249"/>
                  <a:pt x="557806" y="3382181"/>
                  <a:pt x="568712" y="3389971"/>
                </a:cubicBezTo>
                <a:cubicBezTo>
                  <a:pt x="583836" y="3400774"/>
                  <a:pt x="597180" y="3414204"/>
                  <a:pt x="613317" y="3423425"/>
                </a:cubicBezTo>
                <a:cubicBezTo>
                  <a:pt x="625759" y="3430535"/>
                  <a:pt x="681721" y="3443313"/>
                  <a:pt x="691376" y="3445727"/>
                </a:cubicBezTo>
                <a:cubicBezTo>
                  <a:pt x="706244" y="3453161"/>
                  <a:pt x="720416" y="3462193"/>
                  <a:pt x="735981" y="3468030"/>
                </a:cubicBezTo>
                <a:cubicBezTo>
                  <a:pt x="750331" y="3473411"/>
                  <a:pt x="765849" y="3474971"/>
                  <a:pt x="780585" y="3479181"/>
                </a:cubicBezTo>
                <a:cubicBezTo>
                  <a:pt x="791887" y="3482410"/>
                  <a:pt x="802888" y="3486615"/>
                  <a:pt x="814039" y="3490332"/>
                </a:cubicBezTo>
                <a:cubicBezTo>
                  <a:pt x="857599" y="3533894"/>
                  <a:pt x="811892" y="3494835"/>
                  <a:pt x="869795" y="3523786"/>
                </a:cubicBezTo>
                <a:cubicBezTo>
                  <a:pt x="896599" y="3537188"/>
                  <a:pt x="921050" y="3554989"/>
                  <a:pt x="947854" y="3568391"/>
                </a:cubicBezTo>
                <a:cubicBezTo>
                  <a:pt x="963852" y="3576390"/>
                  <a:pt x="1011620" y="3587120"/>
                  <a:pt x="1025912" y="3590693"/>
                </a:cubicBezTo>
                <a:cubicBezTo>
                  <a:pt x="1040780" y="3601844"/>
                  <a:pt x="1052753" y="3618681"/>
                  <a:pt x="1070517" y="3624147"/>
                </a:cubicBezTo>
                <a:cubicBezTo>
                  <a:pt x="1102688" y="3634046"/>
                  <a:pt x="1137335" y="3632503"/>
                  <a:pt x="1170878" y="3635298"/>
                </a:cubicBezTo>
                <a:cubicBezTo>
                  <a:pt x="1226565" y="3639938"/>
                  <a:pt x="1282470" y="3641677"/>
                  <a:pt x="1338146" y="3646449"/>
                </a:cubicBezTo>
                <a:cubicBezTo>
                  <a:pt x="1412586" y="3652830"/>
                  <a:pt x="1487001" y="3659762"/>
                  <a:pt x="1561171" y="3668752"/>
                </a:cubicBezTo>
                <a:cubicBezTo>
                  <a:pt x="1609706" y="3674635"/>
                  <a:pt x="1657912" y="3683017"/>
                  <a:pt x="1706137" y="3691054"/>
                </a:cubicBezTo>
                <a:cubicBezTo>
                  <a:pt x="1724833" y="3694170"/>
                  <a:pt x="1742948" y="3701639"/>
                  <a:pt x="1761893" y="3702205"/>
                </a:cubicBezTo>
                <a:cubicBezTo>
                  <a:pt x="1992279" y="3709082"/>
                  <a:pt x="2222810" y="3709640"/>
                  <a:pt x="2453268" y="3713357"/>
                </a:cubicBezTo>
                <a:cubicBezTo>
                  <a:pt x="2542478" y="3709640"/>
                  <a:pt x="2631855" y="3708801"/>
                  <a:pt x="2720898" y="3702205"/>
                </a:cubicBezTo>
                <a:cubicBezTo>
                  <a:pt x="2732620" y="3701337"/>
                  <a:pt x="2742757" y="3692986"/>
                  <a:pt x="2754351" y="3691054"/>
                </a:cubicBezTo>
                <a:cubicBezTo>
                  <a:pt x="2787553" y="3685520"/>
                  <a:pt x="2821348" y="3684351"/>
                  <a:pt x="2854712" y="3679903"/>
                </a:cubicBezTo>
                <a:cubicBezTo>
                  <a:pt x="2877124" y="3676915"/>
                  <a:pt x="2899317" y="3672469"/>
                  <a:pt x="2921620" y="3668752"/>
                </a:cubicBezTo>
                <a:cubicBezTo>
                  <a:pt x="2936488" y="3661318"/>
                  <a:pt x="2949827" y="3649182"/>
                  <a:pt x="2966224" y="3646449"/>
                </a:cubicBezTo>
                <a:cubicBezTo>
                  <a:pt x="3105067" y="3623308"/>
                  <a:pt x="3328334" y="3642401"/>
                  <a:pt x="3445727" y="3646449"/>
                </a:cubicBezTo>
                <a:cubicBezTo>
                  <a:pt x="3507066" y="3666895"/>
                  <a:pt x="3452104" y="3645314"/>
                  <a:pt x="3512634" y="3679903"/>
                </a:cubicBezTo>
                <a:cubicBezTo>
                  <a:pt x="3527067" y="3688150"/>
                  <a:pt x="3542806" y="3693958"/>
                  <a:pt x="3557239" y="3702205"/>
                </a:cubicBezTo>
                <a:cubicBezTo>
                  <a:pt x="3568875" y="3708854"/>
                  <a:pt x="3578706" y="3718514"/>
                  <a:pt x="3590693" y="3724508"/>
                </a:cubicBezTo>
                <a:cubicBezTo>
                  <a:pt x="3616182" y="3737253"/>
                  <a:pt x="3654455" y="3740448"/>
                  <a:pt x="3679902" y="3746810"/>
                </a:cubicBezTo>
                <a:cubicBezTo>
                  <a:pt x="3691306" y="3749661"/>
                  <a:pt x="3701705" y="3756407"/>
                  <a:pt x="3713356" y="3757961"/>
                </a:cubicBezTo>
                <a:cubicBezTo>
                  <a:pt x="3757723" y="3763877"/>
                  <a:pt x="3802566" y="3765396"/>
                  <a:pt x="3847171" y="3769113"/>
                </a:cubicBezTo>
                <a:lnTo>
                  <a:pt x="4616605" y="3757961"/>
                </a:lnTo>
                <a:cubicBezTo>
                  <a:pt x="4628355" y="3757635"/>
                  <a:pt x="4638757" y="3750039"/>
                  <a:pt x="4650059" y="3746810"/>
                </a:cubicBezTo>
                <a:cubicBezTo>
                  <a:pt x="4664795" y="3742600"/>
                  <a:pt x="4679367" y="3736615"/>
                  <a:pt x="4694663" y="3735659"/>
                </a:cubicBezTo>
                <a:cubicBezTo>
                  <a:pt x="4895180" y="3723127"/>
                  <a:pt x="5504871" y="3715286"/>
                  <a:pt x="5609063" y="3713357"/>
                </a:cubicBezTo>
                <a:cubicBezTo>
                  <a:pt x="5627649" y="3709640"/>
                  <a:pt x="5647073" y="3708860"/>
                  <a:pt x="5664820" y="3702205"/>
                </a:cubicBezTo>
                <a:cubicBezTo>
                  <a:pt x="5701911" y="3688296"/>
                  <a:pt x="5741997" y="3628453"/>
                  <a:pt x="5765181" y="3612996"/>
                </a:cubicBezTo>
                <a:cubicBezTo>
                  <a:pt x="5811386" y="3582191"/>
                  <a:pt x="5785632" y="3593943"/>
                  <a:pt x="5843239" y="3579542"/>
                </a:cubicBezTo>
                <a:cubicBezTo>
                  <a:pt x="5850673" y="3572108"/>
                  <a:pt x="5857331" y="3563807"/>
                  <a:pt x="5865541" y="3557239"/>
                </a:cubicBezTo>
                <a:cubicBezTo>
                  <a:pt x="5876006" y="3548867"/>
                  <a:pt x="5888089" y="3542727"/>
                  <a:pt x="5898995" y="3534937"/>
                </a:cubicBezTo>
                <a:cubicBezTo>
                  <a:pt x="5914119" y="3524134"/>
                  <a:pt x="5929087" y="3513093"/>
                  <a:pt x="5943600" y="3501483"/>
                </a:cubicBezTo>
                <a:cubicBezTo>
                  <a:pt x="5966269" y="3483347"/>
                  <a:pt x="5988205" y="3464312"/>
                  <a:pt x="6010507" y="3445727"/>
                </a:cubicBezTo>
                <a:cubicBezTo>
                  <a:pt x="6051136" y="3364471"/>
                  <a:pt x="6011427" y="3436099"/>
                  <a:pt x="6077415" y="3345366"/>
                </a:cubicBezTo>
                <a:cubicBezTo>
                  <a:pt x="6093180" y="3323689"/>
                  <a:pt x="6108230" y="3301443"/>
                  <a:pt x="6122020" y="3278459"/>
                </a:cubicBezTo>
                <a:cubicBezTo>
                  <a:pt x="6133171" y="3259874"/>
                  <a:pt x="6142875" y="3240340"/>
                  <a:pt x="6155473" y="3222703"/>
                </a:cubicBezTo>
                <a:cubicBezTo>
                  <a:pt x="6161584" y="3214148"/>
                  <a:pt x="6171208" y="3208610"/>
                  <a:pt x="6177776" y="3200400"/>
                </a:cubicBezTo>
                <a:cubicBezTo>
                  <a:pt x="6234045" y="3130064"/>
                  <a:pt x="6168529" y="3198496"/>
                  <a:pt x="6222381" y="3144644"/>
                </a:cubicBezTo>
                <a:cubicBezTo>
                  <a:pt x="6226623" y="3123436"/>
                  <a:pt x="6233253" y="3078295"/>
                  <a:pt x="6244683" y="3055435"/>
                </a:cubicBezTo>
                <a:cubicBezTo>
                  <a:pt x="6250677" y="3043448"/>
                  <a:pt x="6259551" y="3033132"/>
                  <a:pt x="6266985" y="3021981"/>
                </a:cubicBezTo>
                <a:cubicBezTo>
                  <a:pt x="6270702" y="3007113"/>
                  <a:pt x="6273927" y="2992112"/>
                  <a:pt x="6278137" y="2977376"/>
                </a:cubicBezTo>
                <a:cubicBezTo>
                  <a:pt x="6281366" y="2966074"/>
                  <a:pt x="6286437" y="2955326"/>
                  <a:pt x="6289288" y="2943922"/>
                </a:cubicBezTo>
                <a:cubicBezTo>
                  <a:pt x="6293885" y="2925534"/>
                  <a:pt x="6295842" y="2906553"/>
                  <a:pt x="6300439" y="2888166"/>
                </a:cubicBezTo>
                <a:cubicBezTo>
                  <a:pt x="6303290" y="2876763"/>
                  <a:pt x="6308497" y="2866053"/>
                  <a:pt x="6311590" y="2854713"/>
                </a:cubicBezTo>
                <a:cubicBezTo>
                  <a:pt x="6341075" y="2746604"/>
                  <a:pt x="6315172" y="2793585"/>
                  <a:pt x="6356195" y="2732049"/>
                </a:cubicBezTo>
                <a:cubicBezTo>
                  <a:pt x="6359912" y="2713464"/>
                  <a:pt x="6363955" y="2694941"/>
                  <a:pt x="6367346" y="2676293"/>
                </a:cubicBezTo>
                <a:cubicBezTo>
                  <a:pt x="6371391" y="2654048"/>
                  <a:pt x="6371348" y="2630836"/>
                  <a:pt x="6378498" y="2609386"/>
                </a:cubicBezTo>
                <a:cubicBezTo>
                  <a:pt x="6382736" y="2596672"/>
                  <a:pt x="6394806" y="2587919"/>
                  <a:pt x="6400800" y="2575932"/>
                </a:cubicBezTo>
                <a:cubicBezTo>
                  <a:pt x="6406057" y="2565419"/>
                  <a:pt x="6408858" y="2553819"/>
                  <a:pt x="6411951" y="2542479"/>
                </a:cubicBezTo>
                <a:cubicBezTo>
                  <a:pt x="6449683" y="2404130"/>
                  <a:pt x="6419738" y="2496819"/>
                  <a:pt x="6445405" y="2419815"/>
                </a:cubicBezTo>
                <a:cubicBezTo>
                  <a:pt x="6449122" y="2367776"/>
                  <a:pt x="6453400" y="2315774"/>
                  <a:pt x="6456556" y="2263698"/>
                </a:cubicBezTo>
                <a:cubicBezTo>
                  <a:pt x="6460834" y="2193105"/>
                  <a:pt x="6459600" y="2122081"/>
                  <a:pt x="6467707" y="2051825"/>
                </a:cubicBezTo>
                <a:cubicBezTo>
                  <a:pt x="6475123" y="1987555"/>
                  <a:pt x="6489859" y="1979681"/>
                  <a:pt x="6512312" y="1929161"/>
                </a:cubicBezTo>
                <a:cubicBezTo>
                  <a:pt x="6548684" y="1847325"/>
                  <a:pt x="6517425" y="1899190"/>
                  <a:pt x="6556917" y="1839952"/>
                </a:cubicBezTo>
                <a:cubicBezTo>
                  <a:pt x="6553200" y="1683835"/>
                  <a:pt x="6552700" y="1527608"/>
                  <a:pt x="6545766" y="1371600"/>
                </a:cubicBezTo>
                <a:cubicBezTo>
                  <a:pt x="6545244" y="1359857"/>
                  <a:pt x="6537466" y="1349550"/>
                  <a:pt x="6534615" y="1338147"/>
                </a:cubicBezTo>
                <a:cubicBezTo>
                  <a:pt x="6530018" y="1319759"/>
                  <a:pt x="6528060" y="1300779"/>
                  <a:pt x="6523463" y="1282391"/>
                </a:cubicBezTo>
                <a:cubicBezTo>
                  <a:pt x="6520612" y="1270987"/>
                  <a:pt x="6515405" y="1260277"/>
                  <a:pt x="6512312" y="1248937"/>
                </a:cubicBezTo>
                <a:cubicBezTo>
                  <a:pt x="6462797" y="1067376"/>
                  <a:pt x="6516290" y="1228481"/>
                  <a:pt x="6467707" y="1115122"/>
                </a:cubicBezTo>
                <a:cubicBezTo>
                  <a:pt x="6445993" y="1064456"/>
                  <a:pt x="6471342" y="1096456"/>
                  <a:pt x="6434254" y="1059366"/>
                </a:cubicBezTo>
                <a:cubicBezTo>
                  <a:pt x="6430537" y="1048215"/>
                  <a:pt x="6430445" y="1035092"/>
                  <a:pt x="6423102" y="1025913"/>
                </a:cubicBezTo>
                <a:cubicBezTo>
                  <a:pt x="6414730" y="1015448"/>
                  <a:pt x="6400114" y="1011982"/>
                  <a:pt x="6389649" y="1003610"/>
                </a:cubicBezTo>
                <a:cubicBezTo>
                  <a:pt x="6381439" y="997042"/>
                  <a:pt x="6376094" y="987140"/>
                  <a:pt x="6367346" y="981308"/>
                </a:cubicBezTo>
                <a:cubicBezTo>
                  <a:pt x="6334527" y="959429"/>
                  <a:pt x="6292108" y="948794"/>
                  <a:pt x="6255834" y="936703"/>
                </a:cubicBezTo>
                <a:cubicBezTo>
                  <a:pt x="6204008" y="884874"/>
                  <a:pt x="6272907" y="945528"/>
                  <a:pt x="6177776" y="903249"/>
                </a:cubicBezTo>
                <a:cubicBezTo>
                  <a:pt x="6160793" y="895701"/>
                  <a:pt x="6149794" y="878108"/>
                  <a:pt x="6133171" y="869796"/>
                </a:cubicBezTo>
                <a:cubicBezTo>
                  <a:pt x="6119463" y="862942"/>
                  <a:pt x="6102916" y="864025"/>
                  <a:pt x="6088566" y="858644"/>
                </a:cubicBezTo>
                <a:cubicBezTo>
                  <a:pt x="6073001" y="852807"/>
                  <a:pt x="6059883" y="841119"/>
                  <a:pt x="6043961" y="836342"/>
                </a:cubicBezTo>
                <a:cubicBezTo>
                  <a:pt x="6022305" y="829845"/>
                  <a:pt x="5999299" y="829236"/>
                  <a:pt x="5977054" y="825191"/>
                </a:cubicBezTo>
                <a:cubicBezTo>
                  <a:pt x="5958406" y="821800"/>
                  <a:pt x="5939800" y="818151"/>
                  <a:pt x="5921298" y="814039"/>
                </a:cubicBezTo>
                <a:cubicBezTo>
                  <a:pt x="5906337" y="810714"/>
                  <a:pt x="5891043" y="808269"/>
                  <a:pt x="5876693" y="802888"/>
                </a:cubicBezTo>
                <a:cubicBezTo>
                  <a:pt x="5861128" y="797051"/>
                  <a:pt x="5848388" y="783846"/>
                  <a:pt x="5832088" y="780586"/>
                </a:cubicBezTo>
                <a:cubicBezTo>
                  <a:pt x="5791829" y="772534"/>
                  <a:pt x="5750247" y="773809"/>
                  <a:pt x="5709424" y="769435"/>
                </a:cubicBezTo>
                <a:cubicBezTo>
                  <a:pt x="5646160" y="762657"/>
                  <a:pt x="5583044" y="754566"/>
                  <a:pt x="5519854" y="747132"/>
                </a:cubicBezTo>
                <a:cubicBezTo>
                  <a:pt x="5419476" y="722038"/>
                  <a:pt x="5542665" y="750934"/>
                  <a:pt x="5386039" y="724830"/>
                </a:cubicBezTo>
                <a:cubicBezTo>
                  <a:pt x="5370922" y="722310"/>
                  <a:pt x="5356302" y="717396"/>
                  <a:pt x="5341434" y="713679"/>
                </a:cubicBezTo>
                <a:cubicBezTo>
                  <a:pt x="5330283" y="706245"/>
                  <a:pt x="5319968" y="697370"/>
                  <a:pt x="5307981" y="691376"/>
                </a:cubicBezTo>
                <a:cubicBezTo>
                  <a:pt x="5280531" y="677651"/>
                  <a:pt x="5233314" y="673356"/>
                  <a:pt x="5207620" y="669074"/>
                </a:cubicBezTo>
                <a:cubicBezTo>
                  <a:pt x="5196469" y="661640"/>
                  <a:pt x="5186153" y="652765"/>
                  <a:pt x="5174166" y="646771"/>
                </a:cubicBezTo>
                <a:cubicBezTo>
                  <a:pt x="5119201" y="619288"/>
                  <a:pt x="5160522" y="655929"/>
                  <a:pt x="5107259" y="613318"/>
                </a:cubicBezTo>
                <a:cubicBezTo>
                  <a:pt x="5099049" y="606750"/>
                  <a:pt x="5093033" y="597746"/>
                  <a:pt x="5084956" y="591015"/>
                </a:cubicBezTo>
                <a:cubicBezTo>
                  <a:pt x="5070678" y="579117"/>
                  <a:pt x="5055475" y="568364"/>
                  <a:pt x="5040351" y="557561"/>
                </a:cubicBezTo>
                <a:cubicBezTo>
                  <a:pt x="5029445" y="549771"/>
                  <a:pt x="5017363" y="543631"/>
                  <a:pt x="5006898" y="535259"/>
                </a:cubicBezTo>
                <a:cubicBezTo>
                  <a:pt x="4927446" y="471699"/>
                  <a:pt x="5054113" y="559303"/>
                  <a:pt x="4951141" y="490654"/>
                </a:cubicBezTo>
                <a:cubicBezTo>
                  <a:pt x="4943707" y="475786"/>
                  <a:pt x="4937392" y="460303"/>
                  <a:pt x="4928839" y="446049"/>
                </a:cubicBezTo>
                <a:cubicBezTo>
                  <a:pt x="4915048" y="423065"/>
                  <a:pt x="4884234" y="379142"/>
                  <a:pt x="4884234" y="379142"/>
                </a:cubicBezTo>
                <a:cubicBezTo>
                  <a:pt x="4856206" y="295054"/>
                  <a:pt x="4897274" y="395443"/>
                  <a:pt x="4839629" y="323386"/>
                </a:cubicBezTo>
                <a:cubicBezTo>
                  <a:pt x="4832286" y="314207"/>
                  <a:pt x="4836790" y="298244"/>
                  <a:pt x="4828478" y="289932"/>
                </a:cubicBezTo>
                <a:cubicBezTo>
                  <a:pt x="4809525" y="270978"/>
                  <a:pt x="4780525" y="264280"/>
                  <a:pt x="4761571" y="245327"/>
                </a:cubicBezTo>
                <a:cubicBezTo>
                  <a:pt x="4754137" y="237893"/>
                  <a:pt x="4748931" y="227166"/>
                  <a:pt x="4739268" y="223025"/>
                </a:cubicBezTo>
                <a:cubicBezTo>
                  <a:pt x="4721847" y="215559"/>
                  <a:pt x="4701798" y="216861"/>
                  <a:pt x="4683512" y="211874"/>
                </a:cubicBezTo>
                <a:cubicBezTo>
                  <a:pt x="4660832" y="205688"/>
                  <a:pt x="4638907" y="197005"/>
                  <a:pt x="4616605" y="189571"/>
                </a:cubicBezTo>
                <a:cubicBezTo>
                  <a:pt x="4605454" y="185854"/>
                  <a:pt x="4594787" y="180082"/>
                  <a:pt x="4583151" y="178420"/>
                </a:cubicBezTo>
                <a:cubicBezTo>
                  <a:pt x="4517997" y="169112"/>
                  <a:pt x="4508031" y="169161"/>
                  <a:pt x="4449337" y="156118"/>
                </a:cubicBezTo>
                <a:cubicBezTo>
                  <a:pt x="4434376" y="152793"/>
                  <a:pt x="4419271" y="149813"/>
                  <a:pt x="4404732" y="144966"/>
                </a:cubicBezTo>
                <a:cubicBezTo>
                  <a:pt x="4348972" y="126379"/>
                  <a:pt x="4351945" y="116407"/>
                  <a:pt x="4293220" y="111513"/>
                </a:cubicBezTo>
                <a:cubicBezTo>
                  <a:pt x="4222742" y="105640"/>
                  <a:pt x="4151971" y="104078"/>
                  <a:pt x="4081346" y="100361"/>
                </a:cubicBezTo>
                <a:cubicBezTo>
                  <a:pt x="3942618" y="65680"/>
                  <a:pt x="4169775" y="119447"/>
                  <a:pt x="3824868" y="78059"/>
                </a:cubicBezTo>
                <a:cubicBezTo>
                  <a:pt x="3772030" y="71719"/>
                  <a:pt x="3757888" y="51267"/>
                  <a:pt x="3713356" y="33454"/>
                </a:cubicBezTo>
                <a:cubicBezTo>
                  <a:pt x="3645328" y="6243"/>
                  <a:pt x="3643096" y="10673"/>
                  <a:pt x="3568390" y="0"/>
                </a:cubicBezTo>
                <a:cubicBezTo>
                  <a:pt x="3349083" y="3717"/>
                  <a:pt x="3129574" y="1039"/>
                  <a:pt x="2910468" y="11152"/>
                </a:cubicBezTo>
                <a:cubicBezTo>
                  <a:pt x="2886984" y="12236"/>
                  <a:pt x="2867070" y="33454"/>
                  <a:pt x="2843561" y="33454"/>
                </a:cubicBezTo>
                <a:lnTo>
                  <a:pt x="2509024" y="33454"/>
                </a:lnTo>
                <a:lnTo>
                  <a:pt x="2888166" y="55757"/>
                </a:lnTo>
                <a:close/>
              </a:path>
            </a:pathLst>
          </a:custGeom>
          <a:gradFill flip="none" rotWithShape="1">
            <a:gsLst>
              <a:gs pos="0">
                <a:srgbClr val="FF0000"/>
              </a:gs>
              <a:gs pos="48000">
                <a:schemeClr val="accent1">
                  <a:lumMod val="97000"/>
                  <a:lumOff val="3000"/>
                </a:schemeClr>
              </a:gs>
              <a:gs pos="100000">
                <a:schemeClr val="accent1">
                  <a:lumMod val="60000"/>
                  <a:lumOff val="40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6" name="TextBox 5"/>
          <p:cNvSpPr txBox="1"/>
          <p:nvPr/>
        </p:nvSpPr>
        <p:spPr>
          <a:xfrm>
            <a:off x="1377466" y="1617976"/>
            <a:ext cx="2597186" cy="461665"/>
          </a:xfrm>
          <a:prstGeom prst="rect">
            <a:avLst/>
          </a:prstGeom>
          <a:noFill/>
        </p:spPr>
        <p:txBody>
          <a:bodyPr wrap="none" rtlCol="0">
            <a:spAutoFit/>
          </a:bodyPr>
          <a:lstStyle/>
          <a:p>
            <a:pPr defTabSz="914400" fontAlgn="auto">
              <a:spcBef>
                <a:spcPts val="0"/>
              </a:spcBef>
              <a:spcAft>
                <a:spcPts val="0"/>
              </a:spcAft>
            </a:pPr>
            <a:r>
              <a:rPr lang="en-US" sz="24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Scholarly </a:t>
            </a: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Outputs</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3148361" y="2850569"/>
            <a:ext cx="2440283" cy="461665"/>
          </a:xfrm>
          <a:prstGeom prst="rect">
            <a:avLst/>
          </a:prstGeom>
          <a:noFill/>
        </p:spPr>
        <p:txBody>
          <a:bodyPr wrap="none" rtlCol="0">
            <a:spAutoFit/>
          </a:bodyPr>
          <a:lstStyle/>
          <a:p>
            <a:pPr defTabSz="914400" fontAlgn="auto">
              <a:spcBef>
                <a:spcPts val="0"/>
              </a:spcBef>
              <a:spcAft>
                <a:spcPts val="0"/>
              </a:spcAft>
            </a:pP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Scholarly Record</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1653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0" dirty="0" smtClean="0">
                <a:latin typeface="Segoe UI" panose="020B0502040204020203" pitchFamily="34" charset="0"/>
                <a:ea typeface="Segoe UI" panose="020B0502040204020203" pitchFamily="34" charset="0"/>
                <a:cs typeface="Segoe UI" panose="020B0502040204020203" pitchFamily="34" charset="0"/>
              </a:rPr>
              <a:t>Stewardship … </a:t>
            </a:r>
            <a:r>
              <a:rPr lang="en-US" sz="3600" b="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historically</a:t>
            </a:r>
            <a:endParaRPr lang="en-US" sz="3600" b="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295400"/>
            <a:ext cx="8229600" cy="4572000"/>
          </a:xfrm>
        </p:spPr>
        <p:txBody>
          <a:bodyPr>
            <a:noAutofit/>
          </a:bodyPr>
          <a:lstStyle/>
          <a:p>
            <a:pPr>
              <a:spcBef>
                <a:spcPts val="1800"/>
              </a:spcBef>
            </a:pP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Stewardship </a:t>
            </a:r>
            <a:r>
              <a:rPr lang="en-US" sz="2600" dirty="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scholarly </a:t>
            </a:r>
            <a:r>
              <a:rPr lang="en-US" sz="2600" dirty="0">
                <a:solidFill>
                  <a:schemeClr val="tx1"/>
                </a:solidFill>
                <a:latin typeface="Segoe UI" panose="020B0502040204020203" pitchFamily="34" charset="0"/>
                <a:ea typeface="Segoe UI" panose="020B0502040204020203" pitchFamily="34" charset="0"/>
                <a:cs typeface="Segoe UI" panose="020B0502040204020203" pitchFamily="34" charset="0"/>
              </a:rPr>
              <a:t>record </a:t>
            </a: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was byproduct </a:t>
            </a:r>
            <a:r>
              <a:rPr lang="en-US" sz="2600" dirty="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26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uncoordinated”, </a:t>
            </a:r>
            <a:r>
              <a:rPr lang="en-US" sz="2600" dirty="0">
                <a:solidFill>
                  <a:schemeClr val="accent1"/>
                </a:solidFill>
                <a:latin typeface="Segoe UI" panose="020B0502040204020203" pitchFamily="34" charset="0"/>
                <a:ea typeface="Segoe UI" panose="020B0502040204020203" pitchFamily="34" charset="0"/>
                <a:cs typeface="Segoe UI" panose="020B0502040204020203" pitchFamily="34" charset="0"/>
              </a:rPr>
              <a:t>highly distributed, and </a:t>
            </a:r>
            <a:r>
              <a:rPr lang="en-US" sz="26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duplicative</a:t>
            </a: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2600" dirty="0">
                <a:solidFill>
                  <a:schemeClr val="tx1"/>
                </a:solidFill>
                <a:latin typeface="Segoe UI" panose="020B0502040204020203" pitchFamily="34" charset="0"/>
                <a:ea typeface="Segoe UI" panose="020B0502040204020203" pitchFamily="34" charset="0"/>
                <a:cs typeface="Segoe UI" panose="020B0502040204020203" pitchFamily="34" charset="0"/>
              </a:rPr>
              <a:t>process of managing local print collections</a:t>
            </a: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a:spcBef>
                <a:spcPts val="1800"/>
              </a:spcBef>
            </a:pP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Sum of local stewardship efforts resulted in </a:t>
            </a:r>
            <a:r>
              <a:rPr lang="en-US" sz="26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aggregate library resource that was relatively </a:t>
            </a:r>
            <a:r>
              <a:rPr lang="en-US" sz="2600" dirty="0">
                <a:solidFill>
                  <a:schemeClr val="accent1"/>
                </a:solidFill>
                <a:latin typeface="Segoe UI" panose="020B0502040204020203" pitchFamily="34" charset="0"/>
                <a:ea typeface="Segoe UI" panose="020B0502040204020203" pitchFamily="34" charset="0"/>
                <a:cs typeface="Segoe UI" panose="020B0502040204020203" pitchFamily="34" charset="0"/>
              </a:rPr>
              <a:t>complete </a:t>
            </a: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record of published (print) scholarly outputs</a:t>
            </a:r>
            <a:endParaRPr lang="en-US" sz="2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spcBef>
                <a:spcPts val="1800"/>
              </a:spcBef>
            </a:pP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26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Invisible hand</a:t>
            </a:r>
            <a:r>
              <a:rPr lang="en-US" sz="2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metaphor: uncoordinated local efforts lead to socially desirable outcome</a:t>
            </a:r>
          </a:p>
        </p:txBody>
      </p:sp>
    </p:spTree>
    <p:extLst>
      <p:ext uri="{BB962C8B-B14F-4D97-AF65-F5344CB8AC3E}">
        <p14:creationId xmlns:p14="http://schemas.microsoft.com/office/powerpoint/2010/main" val="127504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0" dirty="0" smtClean="0">
                <a:latin typeface="Segoe UI" panose="020B0502040204020203" pitchFamily="34" charset="0"/>
                <a:ea typeface="Segoe UI" panose="020B0502040204020203" pitchFamily="34" charset="0"/>
                <a:cs typeface="Segoe UI" panose="020B0502040204020203" pitchFamily="34" charset="0"/>
              </a:rPr>
              <a:t>Stewardship … </a:t>
            </a:r>
            <a:r>
              <a:rPr lang="en-US" sz="3600" b="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now</a:t>
            </a:r>
            <a:endParaRPr lang="en-US" sz="3600" b="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296987"/>
            <a:ext cx="8229600" cy="5059363"/>
          </a:xfrm>
        </p:spPr>
        <p:txBody>
          <a:bodyPr>
            <a:noAutofit/>
          </a:bodyPr>
          <a:lstStyle/>
          <a:p>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Scholarly </a:t>
            </a:r>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record </a:t>
            </a:r>
            <a:r>
              <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imperfectly approximated</a:t>
            </a:r>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in aggregate library resource</a:t>
            </a:r>
            <a:endPar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1"/>
            <a:r>
              <a:rPr lang="en-US"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Libraries not collecting full </a:t>
            </a: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range of </a:t>
            </a:r>
            <a:r>
              <a:rPr lang="en-US"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ESR</a:t>
            </a:r>
            <a:endPar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1"/>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P</a:t>
            </a:r>
            <a:r>
              <a:rPr lang="en-US"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ortion </a:t>
            </a: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US"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scholarly </a:t>
            </a: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record that libraries can </a:t>
            </a:r>
            <a:r>
              <a:rPr lang="en-US" sz="2200" i="1" dirty="0">
                <a:solidFill>
                  <a:schemeClr val="tx1"/>
                </a:solidFill>
                <a:latin typeface="Segoe UI" panose="020B0502040204020203" pitchFamily="34" charset="0"/>
                <a:ea typeface="Segoe UI" panose="020B0502040204020203" pitchFamily="34" charset="0"/>
                <a:cs typeface="Segoe UI" panose="020B0502040204020203" pitchFamily="34" charset="0"/>
              </a:rPr>
              <a:t>collectively</a:t>
            </a:r>
            <a:r>
              <a:rPr lang="en-US" sz="2200" dirty="0">
                <a:solidFill>
                  <a:schemeClr val="tx1"/>
                </a:solidFill>
                <a:latin typeface="Segoe UI" panose="020B0502040204020203" pitchFamily="34" charset="0"/>
                <a:ea typeface="Segoe UI" panose="020B0502040204020203" pitchFamily="34" charset="0"/>
                <a:cs typeface="Segoe UI" panose="020B0502040204020203" pitchFamily="34" charset="0"/>
              </a:rPr>
              <a:t> capture and make available is </a:t>
            </a:r>
            <a:r>
              <a:rPr lang="en-US" sz="2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diminishing</a:t>
            </a:r>
          </a:p>
          <a:p>
            <a:pPr marL="57150" indent="0">
              <a:buNone/>
            </a:pPr>
            <a:endPar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New stewardship models require </a:t>
            </a:r>
            <a:r>
              <a:rPr lang="en-US" sz="2400" i="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conscious </a:t>
            </a:r>
            <a:r>
              <a:rPr lang="en-US" sz="2400" i="1" dirty="0">
                <a:solidFill>
                  <a:schemeClr val="accent1"/>
                </a:solidFill>
                <a:latin typeface="Segoe UI" panose="020B0502040204020203" pitchFamily="34" charset="0"/>
                <a:ea typeface="Segoe UI" panose="020B0502040204020203" pitchFamily="34" charset="0"/>
                <a:cs typeface="Segoe UI" panose="020B0502040204020203" pitchFamily="34" charset="0"/>
              </a:rPr>
              <a:t>coordination</a:t>
            </a:r>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26</a:t>
            </a:fld>
            <a:endParaRPr lang="en-US"/>
          </a:p>
        </p:txBody>
      </p:sp>
      <p:cxnSp>
        <p:nvCxnSpPr>
          <p:cNvPr id="5" name="Straight Connector 4"/>
          <p:cNvCxnSpPr/>
          <p:nvPr/>
        </p:nvCxnSpPr>
        <p:spPr>
          <a:xfrm>
            <a:off x="1119555" y="5550875"/>
            <a:ext cx="6705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702065" y="5322275"/>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0955" y="5322275"/>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228602" y="4009290"/>
            <a:ext cx="3077308" cy="697530"/>
          </a:xfrm>
          <a:prstGeom prst="wedgeRectCallout">
            <a:avLst>
              <a:gd name="adj1" fmla="val -20833"/>
              <a:gd name="adj2" fmla="val 11778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The ‘owned’ collection</a:t>
            </a:r>
            <a:endParaRPr lang="en-US" sz="22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ular Callout 8"/>
          <p:cNvSpPr/>
          <p:nvPr/>
        </p:nvSpPr>
        <p:spPr>
          <a:xfrm>
            <a:off x="5468820" y="4026875"/>
            <a:ext cx="3452446" cy="662360"/>
          </a:xfrm>
          <a:prstGeom prst="wedgeRectCallout">
            <a:avLst>
              <a:gd name="adj1" fmla="val 21596"/>
              <a:gd name="adj2" fmla="val 129043"/>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The ‘facilitated’ collection</a:t>
            </a:r>
            <a:endParaRPr lang="en-US" sz="220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ular Callout 10"/>
          <p:cNvSpPr/>
          <p:nvPr/>
        </p:nvSpPr>
        <p:spPr>
          <a:xfrm>
            <a:off x="2015985" y="4865084"/>
            <a:ext cx="1580920" cy="417757"/>
          </a:xfrm>
          <a:prstGeom prst="wedgeRectCallout">
            <a:avLst>
              <a:gd name="adj1" fmla="val -43439"/>
              <a:gd name="adj2" fmla="val 97499"/>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‘borrowed’</a:t>
            </a:r>
            <a:endPar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ular Callout 11"/>
          <p:cNvSpPr/>
          <p:nvPr/>
        </p:nvSpPr>
        <p:spPr>
          <a:xfrm>
            <a:off x="2542992" y="5978379"/>
            <a:ext cx="1525836" cy="404404"/>
          </a:xfrm>
          <a:prstGeom prst="wedgeRectCallout">
            <a:avLst>
              <a:gd name="adj1" fmla="val -11380"/>
              <a:gd name="adj2" fmla="val -127153"/>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‘licensed’</a:t>
            </a:r>
            <a:endPar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ular Callout 12"/>
          <p:cNvSpPr/>
          <p:nvPr/>
        </p:nvSpPr>
        <p:spPr>
          <a:xfrm>
            <a:off x="4847474" y="4860768"/>
            <a:ext cx="2237802" cy="422073"/>
          </a:xfrm>
          <a:prstGeom prst="wedgeRectCallout">
            <a:avLst>
              <a:gd name="adj1" fmla="val -6326"/>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‘demand-driven’</a:t>
            </a:r>
            <a:endPar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ular Callout 13"/>
          <p:cNvSpPr/>
          <p:nvPr/>
        </p:nvSpPr>
        <p:spPr>
          <a:xfrm>
            <a:off x="4486329" y="5978379"/>
            <a:ext cx="1905002" cy="404404"/>
          </a:xfrm>
          <a:prstGeom prst="wedgeRectCallout">
            <a:avLst>
              <a:gd name="adj1" fmla="val -39887"/>
              <a:gd name="adj2" fmla="val -135197"/>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‘shared print’</a:t>
            </a:r>
            <a:endPar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696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4" name="Straight Connector 163"/>
          <p:cNvCxnSpPr/>
          <p:nvPr/>
        </p:nvCxnSpPr>
        <p:spPr>
          <a:xfrm flipH="1">
            <a:off x="1708517" y="2298669"/>
            <a:ext cx="181965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a:off x="2613773" y="1356837"/>
            <a:ext cx="0" cy="1600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80" name="Rectangle 1079"/>
          <p:cNvSpPr/>
          <p:nvPr/>
        </p:nvSpPr>
        <p:spPr>
          <a:xfrm rot="2680733">
            <a:off x="1937117" y="1603725"/>
            <a:ext cx="1371600" cy="13716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19100" y="380527"/>
            <a:ext cx="7886700" cy="494409"/>
          </a:xfrm>
        </p:spPr>
        <p:txBody>
          <a:bodyPr>
            <a:noAutofit/>
          </a:bodyPr>
          <a:lstStyle/>
          <a:p>
            <a:r>
              <a:rPr lang="en-US" sz="3600" dirty="0" smtClean="0">
                <a:latin typeface="Segoe UI" panose="020B0502040204020203" pitchFamily="34" charset="0"/>
                <a:ea typeface="Segoe UI" panose="020B0502040204020203" pitchFamily="34" charset="0"/>
                <a:cs typeface="Segoe UI" panose="020B0502040204020203" pitchFamily="34" charset="0"/>
              </a:rPr>
              <a:t>Conscious coordination</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Oval 3"/>
          <p:cNvSpPr/>
          <p:nvPr/>
        </p:nvSpPr>
        <p:spPr>
          <a:xfrm>
            <a:off x="218045" y="2074911"/>
            <a:ext cx="502920"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5" name="Oval 14"/>
          <p:cNvSpPr/>
          <p:nvPr/>
        </p:nvSpPr>
        <p:spPr>
          <a:xfrm rot="1338495">
            <a:off x="1440293" y="2076165"/>
            <a:ext cx="502920"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6" name="Oval 15"/>
          <p:cNvSpPr/>
          <p:nvPr/>
        </p:nvSpPr>
        <p:spPr>
          <a:xfrm rot="1171599">
            <a:off x="2414246" y="2969229"/>
            <a:ext cx="502920"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7" name="Oval 16"/>
          <p:cNvSpPr/>
          <p:nvPr/>
        </p:nvSpPr>
        <p:spPr>
          <a:xfrm rot="1220087">
            <a:off x="3290430" y="2033494"/>
            <a:ext cx="502920"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9" name="Oval 18"/>
          <p:cNvSpPr/>
          <p:nvPr/>
        </p:nvSpPr>
        <p:spPr>
          <a:xfrm rot="1261899">
            <a:off x="2379077" y="1140430"/>
            <a:ext cx="502920"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63" name="TextBox 62"/>
          <p:cNvSpPr txBox="1"/>
          <p:nvPr/>
        </p:nvSpPr>
        <p:spPr>
          <a:xfrm>
            <a:off x="816972" y="3573634"/>
            <a:ext cx="3597075" cy="461665"/>
          </a:xfrm>
          <a:prstGeom prst="rect">
            <a:avLst/>
          </a:prstGeom>
          <a:noFill/>
        </p:spPr>
        <p:txBody>
          <a:bodyPr wrap="none" rtlCol="0">
            <a:spAutoFit/>
          </a:bodyPr>
          <a:lstStyle/>
          <a:p>
            <a:pPr defTabSz="914400" fontAlgn="auto">
              <a:spcBef>
                <a:spcPts val="0"/>
              </a:spcBef>
              <a:spcAft>
                <a:spcPts val="0"/>
              </a:spcAft>
            </a:pPr>
            <a:r>
              <a:rPr lang="en-US" sz="24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System-wide awareness</a:t>
            </a:r>
            <a:endParaRPr lang="en-US" sz="2400" b="1"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65" name="U-Turn Arrow 64"/>
          <p:cNvSpPr/>
          <p:nvPr/>
        </p:nvSpPr>
        <p:spPr>
          <a:xfrm rot="16200000">
            <a:off x="5411606" y="4843036"/>
            <a:ext cx="1161288" cy="932688"/>
          </a:xfrm>
          <a:prstGeom prst="uturnArrow">
            <a:avLst>
              <a:gd name="adj1" fmla="val 25000"/>
              <a:gd name="adj2" fmla="val 24057"/>
              <a:gd name="adj3" fmla="val 19344"/>
              <a:gd name="adj4" fmla="val 43750"/>
              <a:gd name="adj5" fmla="val 976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black"/>
              </a:solidFill>
            </a:endParaRPr>
          </a:p>
        </p:txBody>
      </p:sp>
      <p:sp>
        <p:nvSpPr>
          <p:cNvPr id="66" name="Oval 65"/>
          <p:cNvSpPr/>
          <p:nvPr/>
        </p:nvSpPr>
        <p:spPr>
          <a:xfrm>
            <a:off x="6571488" y="5529072"/>
            <a:ext cx="502920"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67" name="Oval 66"/>
          <p:cNvSpPr/>
          <p:nvPr/>
        </p:nvSpPr>
        <p:spPr>
          <a:xfrm>
            <a:off x="6571488" y="4733544"/>
            <a:ext cx="502920"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68" name="TextBox 67"/>
          <p:cNvSpPr txBox="1"/>
          <p:nvPr/>
        </p:nvSpPr>
        <p:spPr>
          <a:xfrm>
            <a:off x="5588151" y="6209715"/>
            <a:ext cx="2650277" cy="461665"/>
          </a:xfrm>
          <a:prstGeom prst="rect">
            <a:avLst/>
          </a:prstGeom>
          <a:noFill/>
        </p:spPr>
        <p:txBody>
          <a:bodyPr wrap="none" rtlCol="0">
            <a:spAutoFit/>
          </a:bodyPr>
          <a:lstStyle/>
          <a:p>
            <a:pPr defTabSz="914400" fontAlgn="auto">
              <a:spcBef>
                <a:spcPts val="0"/>
              </a:spcBef>
              <a:spcAft>
                <a:spcPts val="0"/>
              </a:spcAft>
            </a:pPr>
            <a:r>
              <a:rPr lang="en-US" sz="24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Reciprocal access</a:t>
            </a:r>
            <a:endParaRPr lang="en-US" sz="2400" b="1"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84" name="Oval 83"/>
          <p:cNvSpPr/>
          <p:nvPr/>
        </p:nvSpPr>
        <p:spPr>
          <a:xfrm>
            <a:off x="5044440" y="1942053"/>
            <a:ext cx="826008" cy="798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pic>
        <p:nvPicPr>
          <p:cNvPr id="1026" name="Picture 2" descr="http://brandliftmarketing.com/wp-content/uploads/2014/07/op_icon_rgb_pos_handsha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14999" y="2699797"/>
            <a:ext cx="747287" cy="632143"/>
          </a:xfrm>
          <a:prstGeom prst="rect">
            <a:avLst/>
          </a:prstGeom>
          <a:noFill/>
          <a:extLst>
            <a:ext uri="{909E8E84-426E-40DD-AFC4-6F175D3DCCD1}">
              <a14:hiddenFill xmlns:a14="http://schemas.microsoft.com/office/drawing/2010/main">
                <a:solidFill>
                  <a:srgbClr val="FFFFFF"/>
                </a:solidFill>
              </a14:hiddenFill>
            </a:ext>
          </a:extLst>
        </p:spPr>
      </p:pic>
      <p:sp>
        <p:nvSpPr>
          <p:cNvPr id="86" name="Oval 85"/>
          <p:cNvSpPr/>
          <p:nvPr/>
        </p:nvSpPr>
        <p:spPr>
          <a:xfrm>
            <a:off x="6257544" y="1942053"/>
            <a:ext cx="826008" cy="798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87" name="Oval 86"/>
          <p:cNvSpPr/>
          <p:nvPr/>
        </p:nvSpPr>
        <p:spPr>
          <a:xfrm>
            <a:off x="7479792" y="1942053"/>
            <a:ext cx="826008" cy="798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pic>
        <p:nvPicPr>
          <p:cNvPr id="88" name="Picture 2" descr="http://brandliftmarketing.com/wp-content/uploads/2014/07/op_icon_rgb_pos_handsha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18959" y="2699797"/>
            <a:ext cx="747287" cy="632143"/>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5258970" y="3573634"/>
            <a:ext cx="3301096" cy="461665"/>
          </a:xfrm>
          <a:prstGeom prst="rect">
            <a:avLst/>
          </a:prstGeom>
          <a:noFill/>
        </p:spPr>
        <p:txBody>
          <a:bodyPr wrap="none" rtlCol="0">
            <a:spAutoFit/>
          </a:bodyPr>
          <a:lstStyle/>
          <a:p>
            <a:pPr defTabSz="914400" fontAlgn="auto">
              <a:spcBef>
                <a:spcPts val="0"/>
              </a:spcBef>
              <a:spcAft>
                <a:spcPts val="0"/>
              </a:spcAft>
            </a:pPr>
            <a:r>
              <a:rPr lang="en-US" sz="24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Explicit commitments</a:t>
            </a:r>
            <a:endParaRPr lang="en-US" sz="2400" b="1"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50" name="Chart 149"/>
          <p:cNvGraphicFramePr>
            <a:graphicFrameLocks/>
          </p:cNvGraphicFramePr>
          <p:nvPr>
            <p:extLst/>
          </p:nvPr>
        </p:nvGraphicFramePr>
        <p:xfrm>
          <a:off x="987552" y="4242816"/>
          <a:ext cx="3154680" cy="1975104"/>
        </p:xfrm>
        <a:graphic>
          <a:graphicData uri="http://schemas.openxmlformats.org/drawingml/2006/chart">
            <c:chart xmlns:c="http://schemas.openxmlformats.org/drawingml/2006/chart" xmlns:r="http://schemas.openxmlformats.org/officeDocument/2006/relationships" r:id="rId4"/>
          </a:graphicData>
        </a:graphic>
      </p:graphicFrame>
      <p:sp>
        <p:nvSpPr>
          <p:cNvPr id="151" name="Oval 150"/>
          <p:cNvSpPr/>
          <p:nvPr/>
        </p:nvSpPr>
        <p:spPr>
          <a:xfrm>
            <a:off x="3413760" y="5669280"/>
            <a:ext cx="502920" cy="484632"/>
          </a:xfrm>
          <a:prstGeom prst="ellipse">
            <a:avLst/>
          </a:prstGeom>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52" name="Oval 151"/>
          <p:cNvSpPr/>
          <p:nvPr/>
        </p:nvSpPr>
        <p:spPr>
          <a:xfrm>
            <a:off x="1216152" y="5669280"/>
            <a:ext cx="502920" cy="484632"/>
          </a:xfrm>
          <a:prstGeom prst="ellipse">
            <a:avLst/>
          </a:prstGeom>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53" name="Oval 152"/>
          <p:cNvSpPr/>
          <p:nvPr/>
        </p:nvSpPr>
        <p:spPr>
          <a:xfrm>
            <a:off x="2996184" y="4166616"/>
            <a:ext cx="502920" cy="484632"/>
          </a:xfrm>
          <a:prstGeom prst="ellipse">
            <a:avLst/>
          </a:prstGeom>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54" name="Oval 153"/>
          <p:cNvSpPr/>
          <p:nvPr/>
        </p:nvSpPr>
        <p:spPr>
          <a:xfrm>
            <a:off x="1630680" y="4166616"/>
            <a:ext cx="502920" cy="484632"/>
          </a:xfrm>
          <a:prstGeom prst="ellipse">
            <a:avLst/>
          </a:prstGeom>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55" name="TextBox 154"/>
          <p:cNvSpPr txBox="1"/>
          <p:nvPr/>
        </p:nvSpPr>
        <p:spPr>
          <a:xfrm>
            <a:off x="1333143" y="6209715"/>
            <a:ext cx="2587503" cy="461665"/>
          </a:xfrm>
          <a:prstGeom prst="rect">
            <a:avLst/>
          </a:prstGeom>
          <a:noFill/>
        </p:spPr>
        <p:txBody>
          <a:bodyPr wrap="none" rtlCol="0">
            <a:spAutoFit/>
          </a:bodyPr>
          <a:lstStyle/>
          <a:p>
            <a:pPr defTabSz="914400" fontAlgn="auto">
              <a:spcBef>
                <a:spcPts val="0"/>
              </a:spcBef>
              <a:spcAft>
                <a:spcPts val="0"/>
              </a:spcAft>
            </a:pPr>
            <a:r>
              <a:rPr lang="en-US" sz="24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Division of labor</a:t>
            </a:r>
            <a:endParaRPr lang="en-US" sz="2400" b="1"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077" name="Left-Right Arrow 1076"/>
          <p:cNvSpPr/>
          <p:nvPr/>
        </p:nvSpPr>
        <p:spPr>
          <a:xfrm>
            <a:off x="812405" y="2198085"/>
            <a:ext cx="521208" cy="18288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0" name="U-Turn Arrow 29"/>
          <p:cNvSpPr/>
          <p:nvPr/>
        </p:nvSpPr>
        <p:spPr>
          <a:xfrm rot="5400000">
            <a:off x="7146621" y="4942681"/>
            <a:ext cx="1161288" cy="932688"/>
          </a:xfrm>
          <a:prstGeom prst="uturnArrow">
            <a:avLst>
              <a:gd name="adj1" fmla="val 25000"/>
              <a:gd name="adj2" fmla="val 25000"/>
              <a:gd name="adj3" fmla="val 25000"/>
              <a:gd name="adj4" fmla="val 43750"/>
              <a:gd name="adj5" fmla="val 995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298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74" y="275491"/>
            <a:ext cx="8229600" cy="639762"/>
          </a:xfrm>
        </p:spPr>
        <p:txBody>
          <a:bodyPr>
            <a:noAutofit/>
          </a:bodyPr>
          <a:lstStyle/>
          <a:p>
            <a:r>
              <a:rPr lang="en-US" sz="3600" b="0" dirty="0" smtClean="0">
                <a:latin typeface="Segoe UI" panose="020B0502040204020203" pitchFamily="34" charset="0"/>
                <a:ea typeface="Segoe UI" panose="020B0502040204020203" pitchFamily="34" charset="0"/>
                <a:cs typeface="Segoe UI" panose="020B0502040204020203" pitchFamily="34" charset="0"/>
              </a:rPr>
              <a:t>Examples</a:t>
            </a:r>
            <a:endParaRPr lang="en-US" sz="3600" b="0" dirty="0">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http://today.ttu.edu/images/2015/02/Hathitrust-Logo-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40798"/>
            <a:ext cx="1251043" cy="8381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jisc.ac.uk/sites/default/files/cop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408" y="2028947"/>
            <a:ext cx="1607734"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infodocket.com/wp-content/uploads/2015/01/2015-01-13_12-45-19.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3935" y="2773980"/>
            <a:ext cx="1647329"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iki.datadryad.org/wg/dryad/images/9/91/DryadLogo.png"/>
          <p:cNvPicPr>
            <a:picLocks noChangeAspect="1" noChangeArrowheads="1"/>
          </p:cNvPicPr>
          <p:nvPr/>
        </p:nvPicPr>
        <p:blipFill>
          <a:blip r:embed="rId6" cstate="print"/>
          <a:srcRect/>
          <a:stretch>
            <a:fillRect/>
          </a:stretch>
        </p:blipFill>
        <p:spPr bwMode="auto">
          <a:xfrm>
            <a:off x="2757855" y="4528290"/>
            <a:ext cx="990600" cy="553689"/>
          </a:xfrm>
          <a:prstGeom prst="rect">
            <a:avLst/>
          </a:prstGeom>
          <a:noFill/>
        </p:spPr>
      </p:pic>
      <p:pic>
        <p:nvPicPr>
          <p:cNvPr id="19" name="Picture 6" descr="http://www.digital-science.com/system/images/W1siZiIsIjIwMTIvMDUvMDkvMTcvNDIvMzEvNTU0L3Byb2R1Y3RfZmlnc2hhcmVfbGFyZ2UucG5nIl1d/product-figshare-large.png"/>
          <p:cNvPicPr>
            <a:picLocks noChangeAspect="1" noChangeArrowheads="1"/>
          </p:cNvPicPr>
          <p:nvPr/>
        </p:nvPicPr>
        <p:blipFill>
          <a:blip r:embed="rId7" cstate="print"/>
          <a:srcRect/>
          <a:stretch>
            <a:fillRect/>
          </a:stretch>
        </p:blipFill>
        <p:spPr bwMode="auto">
          <a:xfrm>
            <a:off x="2757855" y="5343065"/>
            <a:ext cx="1143000" cy="346364"/>
          </a:xfrm>
          <a:prstGeom prst="rect">
            <a:avLst/>
          </a:prstGeom>
          <a:noFill/>
        </p:spPr>
      </p:pic>
      <p:pic>
        <p:nvPicPr>
          <p:cNvPr id="3" name="Picture 2"/>
          <p:cNvPicPr>
            <a:picLocks noChangeAspect="1"/>
          </p:cNvPicPr>
          <p:nvPr/>
        </p:nvPicPr>
        <p:blipFill>
          <a:blip r:embed="rId8"/>
          <a:stretch>
            <a:fillRect/>
          </a:stretch>
        </p:blipFill>
        <p:spPr>
          <a:xfrm>
            <a:off x="483568" y="1562921"/>
            <a:ext cx="2092393" cy="1463040"/>
          </a:xfrm>
          <a:prstGeom prst="rect">
            <a:avLst/>
          </a:prstGeom>
        </p:spPr>
      </p:pic>
      <p:pic>
        <p:nvPicPr>
          <p:cNvPr id="4" name="Picture 3"/>
          <p:cNvPicPr>
            <a:picLocks noChangeAspect="1"/>
          </p:cNvPicPr>
          <p:nvPr/>
        </p:nvPicPr>
        <p:blipFill>
          <a:blip r:embed="rId9"/>
          <a:stretch>
            <a:fillRect/>
          </a:stretch>
        </p:blipFill>
        <p:spPr>
          <a:xfrm>
            <a:off x="4741606" y="1562921"/>
            <a:ext cx="2145243" cy="1463040"/>
          </a:xfrm>
          <a:prstGeom prst="rect">
            <a:avLst/>
          </a:prstGeom>
        </p:spPr>
      </p:pic>
      <p:pic>
        <p:nvPicPr>
          <p:cNvPr id="5" name="Picture 4"/>
          <p:cNvPicPr>
            <a:picLocks noChangeAspect="1"/>
          </p:cNvPicPr>
          <p:nvPr/>
        </p:nvPicPr>
        <p:blipFill>
          <a:blip r:embed="rId10"/>
          <a:stretch>
            <a:fillRect/>
          </a:stretch>
        </p:blipFill>
        <p:spPr>
          <a:xfrm>
            <a:off x="296124" y="3999110"/>
            <a:ext cx="2435253" cy="1463040"/>
          </a:xfrm>
          <a:prstGeom prst="rect">
            <a:avLst/>
          </a:prstGeom>
        </p:spPr>
      </p:pic>
      <p:pic>
        <p:nvPicPr>
          <p:cNvPr id="12" name="Picture 11"/>
          <p:cNvPicPr>
            <a:picLocks noChangeAspect="1"/>
          </p:cNvPicPr>
          <p:nvPr/>
        </p:nvPicPr>
        <p:blipFill rotWithShape="1">
          <a:blip r:embed="rId11"/>
          <a:srcRect b="1703"/>
          <a:stretch/>
        </p:blipFill>
        <p:spPr>
          <a:xfrm>
            <a:off x="4657355" y="3956844"/>
            <a:ext cx="2467559" cy="1479680"/>
          </a:xfrm>
          <a:prstGeom prst="rect">
            <a:avLst/>
          </a:prstGeom>
          <a:effectLst/>
        </p:spPr>
      </p:pic>
      <p:pic>
        <p:nvPicPr>
          <p:cNvPr id="2064" name="Picture 16" descr="Print Archives Preservation Registr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9503" y="1965892"/>
            <a:ext cx="2450587" cy="3657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00513" y="1400453"/>
            <a:ext cx="1647134"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ooper Black" panose="0208090404030B020404" pitchFamily="18" charset="0"/>
                <a:cs typeface="+mn-cs"/>
              </a:rPr>
              <a:t>marc 583</a:t>
            </a:r>
            <a:endParaRPr lang="en-US" dirty="0">
              <a:solidFill>
                <a:prstClr val="black"/>
              </a:solidFill>
              <a:latin typeface="Cooper Black" panose="0208090404030B020404" pitchFamily="18" charset="0"/>
              <a:cs typeface="+mn-cs"/>
            </a:endParaRPr>
          </a:p>
        </p:txBody>
      </p:sp>
      <p:pic>
        <p:nvPicPr>
          <p:cNvPr id="2050" name="Picture 2" descr="https://archive-it.org/image/collection/4019/tn"/>
          <p:cNvPicPr>
            <a:picLocks noChangeAspect="1" noChangeArrowheads="1"/>
          </p:cNvPicPr>
          <p:nvPr/>
        </p:nvPicPr>
        <p:blipFill rotWithShape="1">
          <a:blip r:embed="rId13">
            <a:extLst>
              <a:ext uri="{28A0092B-C50C-407E-A947-70E740481C1C}">
                <a14:useLocalDpi xmlns:a14="http://schemas.microsoft.com/office/drawing/2010/main" val="0"/>
              </a:ext>
            </a:extLst>
          </a:blip>
          <a:srcRect b="39614"/>
          <a:stretch/>
        </p:blipFill>
        <p:spPr bwMode="auto">
          <a:xfrm>
            <a:off x="2807075" y="3957665"/>
            <a:ext cx="1934531" cy="38160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columbia librari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83317" y="3704314"/>
            <a:ext cx="1970807"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dartmouth.edu/%7Elibrary/res-share/images/BDLogoNew.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58000" y="4620418"/>
            <a:ext cx="1306785" cy="35718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www.ohiolink.edu/sites/ohiolink.edu/files/Website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0" y="4046787"/>
            <a:ext cx="2023833" cy="411163"/>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arl.org/storage/images/share-logo-140x105.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58000" y="507391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UKR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47425" y="2539714"/>
            <a:ext cx="733425" cy="7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15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0"/>
                                        </p:tgtEl>
                                        <p:attrNameLst>
                                          <p:attrName>style.visibility</p:attrName>
                                        </p:attrNameLst>
                                      </p:cBhvr>
                                      <p:to>
                                        <p:strVal val="visible"/>
                                      </p:to>
                                    </p:set>
                                    <p:animEffect transition="in" filter="fade">
                                      <p:cBhvr>
                                        <p:cTn id="11" dur="500"/>
                                        <p:tgtEl>
                                          <p:spTgt spid="20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62"/>
                                        </p:tgtEl>
                                        <p:attrNameLst>
                                          <p:attrName>style.visibility</p:attrName>
                                        </p:attrNameLst>
                                      </p:cBhvr>
                                      <p:to>
                                        <p:strVal val="visible"/>
                                      </p:to>
                                    </p:set>
                                    <p:animEffect transition="in" filter="fade">
                                      <p:cBhvr>
                                        <p:cTn id="15" dur="500"/>
                                        <p:tgtEl>
                                          <p:spTgt spid="20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064"/>
                                        </p:tgtEl>
                                        <p:attrNameLst>
                                          <p:attrName>style.visibility</p:attrName>
                                        </p:attrNameLst>
                                      </p:cBhvr>
                                      <p:to>
                                        <p:strVal val="visible"/>
                                      </p:to>
                                    </p:set>
                                    <p:animEffect transition="in" filter="fade">
                                      <p:cBhvr>
                                        <p:cTn id="24" dur="500"/>
                                        <p:tgtEl>
                                          <p:spTgt spid="206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066"/>
                                        </p:tgtEl>
                                        <p:attrNameLst>
                                          <p:attrName>style.visibility</p:attrName>
                                        </p:attrNameLst>
                                      </p:cBhvr>
                                      <p:to>
                                        <p:strVal val="visible"/>
                                      </p:to>
                                    </p:set>
                                    <p:animEffect transition="in" filter="fade">
                                      <p:cBhvr>
                                        <p:cTn id="28" dur="500"/>
                                        <p:tgtEl>
                                          <p:spTgt spid="206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par>
                                <p:cTn id="34" presetID="10" presetClass="entr" presetSubtype="0" fill="hold" nodeType="withEffect">
                                  <p:stCondLst>
                                    <p:cond delay="0"/>
                                  </p:stCondLst>
                                  <p:childTnLst>
                                    <p:set>
                                      <p:cBhvr>
                                        <p:cTn id="35" dur="1" fill="hold">
                                          <p:stCondLst>
                                            <p:cond delay="0"/>
                                          </p:stCondLst>
                                        </p:cTn>
                                        <p:tgtEl>
                                          <p:spTgt spid="2068"/>
                                        </p:tgtEl>
                                        <p:attrNameLst>
                                          <p:attrName>style.visibility</p:attrName>
                                        </p:attrNameLst>
                                      </p:cBhvr>
                                      <p:to>
                                        <p:strVal val="visible"/>
                                      </p:to>
                                    </p:set>
                                    <p:animEffect transition="in" filter="fade">
                                      <p:cBhvr>
                                        <p:cTn id="36" dur="500"/>
                                        <p:tgtEl>
                                          <p:spTgt spid="206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72"/>
                                        </p:tgtEl>
                                        <p:attrNameLst>
                                          <p:attrName>style.visibility</p:attrName>
                                        </p:attrNameLst>
                                      </p:cBhvr>
                                      <p:to>
                                        <p:strVal val="visible"/>
                                      </p:to>
                                    </p:set>
                                    <p:animEffect transition="in" filter="fade">
                                      <p:cBhvr>
                                        <p:cTn id="49" dur="500"/>
                                        <p:tgtEl>
                                          <p:spTgt spid="207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070"/>
                                        </p:tgtEl>
                                        <p:attrNameLst>
                                          <p:attrName>style.visibility</p:attrName>
                                        </p:attrNameLst>
                                      </p:cBhvr>
                                      <p:to>
                                        <p:strVal val="visible"/>
                                      </p:to>
                                    </p:set>
                                    <p:animEffect transition="in" filter="fade">
                                      <p:cBhvr>
                                        <p:cTn id="53" dur="500"/>
                                        <p:tgtEl>
                                          <p:spTgt spid="2070"/>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074"/>
                                        </p:tgtEl>
                                        <p:attrNameLst>
                                          <p:attrName>style.visibility</p:attrName>
                                        </p:attrNameLst>
                                      </p:cBhvr>
                                      <p:to>
                                        <p:strVal val="visible"/>
                                      </p:to>
                                    </p:set>
                                    <p:animEffect transition="in" filter="fade">
                                      <p:cBhvr>
                                        <p:cTn id="57" dur="500"/>
                                        <p:tgtEl>
                                          <p:spTgt spid="2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solidFill>
                  <a:prstClr val="black"/>
                </a:solidFill>
                <a:latin typeface="Segoe UI" panose="020B0502040204020203" pitchFamily="34" charset="0"/>
                <a:ea typeface="Segoe UI" panose="020B0502040204020203" pitchFamily="34" charset="0"/>
                <a:cs typeface="Segoe UI" panose="020B0502040204020203" pitchFamily="34" charset="0"/>
              </a:rPr>
              <a:t>Conscious coordination</a:t>
            </a:r>
            <a:endParaRPr lang="nl-NL" dirty="0"/>
          </a:p>
        </p:txBody>
      </p:sp>
      <p:sp>
        <p:nvSpPr>
          <p:cNvPr id="8" name="Content Placeholder 7"/>
          <p:cNvSpPr>
            <a:spLocks noGrp="1"/>
          </p:cNvSpPr>
          <p:nvPr>
            <p:ph idx="1"/>
          </p:nvPr>
        </p:nvSpPr>
        <p:spPr/>
        <p:txBody>
          <a:bodyPr/>
          <a:lstStyle/>
          <a:p>
            <a:r>
              <a:rPr lang="nl-NL" b="1" dirty="0" err="1" smtClean="0"/>
              <a:t>Deliberate</a:t>
            </a:r>
            <a:r>
              <a:rPr lang="nl-NL" b="1" dirty="0" smtClean="0"/>
              <a:t> engagement</a:t>
            </a:r>
          </a:p>
          <a:p>
            <a:r>
              <a:rPr lang="nl-NL" b="1" dirty="0" err="1" smtClean="0"/>
              <a:t>Growing</a:t>
            </a:r>
            <a:r>
              <a:rPr lang="nl-NL" b="1" dirty="0" smtClean="0"/>
              <a:t> </a:t>
            </a:r>
            <a:r>
              <a:rPr lang="nl-NL" b="1" dirty="0" err="1" smtClean="0"/>
              <a:t>dependence</a:t>
            </a:r>
            <a:endParaRPr lang="nl-NL" b="1" dirty="0" smtClean="0"/>
          </a:p>
          <a:p>
            <a:r>
              <a:rPr lang="nl-NL" b="1" dirty="0" err="1" smtClean="0"/>
              <a:t>Increased</a:t>
            </a:r>
            <a:r>
              <a:rPr lang="nl-NL" b="1" dirty="0" smtClean="0"/>
              <a:t> </a:t>
            </a:r>
            <a:r>
              <a:rPr lang="nl-NL" b="1" dirty="0" err="1" smtClean="0"/>
              <a:t>reliance</a:t>
            </a:r>
            <a:r>
              <a:rPr lang="nl-NL" b="1" dirty="0" smtClean="0"/>
              <a:t> on:</a:t>
            </a:r>
          </a:p>
          <a:p>
            <a:pPr lvl="1"/>
            <a:r>
              <a:rPr lang="nl-NL" b="1" dirty="0" smtClean="0"/>
              <a:t> </a:t>
            </a:r>
            <a:r>
              <a:rPr lang="nl-NL" b="1" dirty="0" err="1" smtClean="0"/>
              <a:t>network</a:t>
            </a:r>
            <a:r>
              <a:rPr lang="nl-NL" b="1" dirty="0" smtClean="0"/>
              <a:t>-intelligence </a:t>
            </a:r>
            <a:r>
              <a:rPr lang="nl-NL" i="1" dirty="0" smtClean="0"/>
              <a:t>(</a:t>
            </a:r>
            <a:r>
              <a:rPr lang="nl-NL" i="1" dirty="0" err="1" smtClean="0"/>
              <a:t>identifiers</a:t>
            </a:r>
            <a:r>
              <a:rPr lang="nl-NL" i="1" dirty="0" smtClean="0"/>
              <a:t>, </a:t>
            </a:r>
            <a:r>
              <a:rPr lang="nl-NL" i="1" dirty="0" err="1" smtClean="0"/>
              <a:t>ontologies</a:t>
            </a:r>
            <a:r>
              <a:rPr lang="nl-NL" i="1" dirty="0" smtClean="0"/>
              <a:t>, </a:t>
            </a:r>
            <a:r>
              <a:rPr lang="nl-NL" i="1" dirty="0" err="1" smtClean="0"/>
              <a:t>versioning</a:t>
            </a:r>
            <a:r>
              <a:rPr lang="nl-NL" i="1" dirty="0" smtClean="0"/>
              <a:t> </a:t>
            </a:r>
            <a:r>
              <a:rPr lang="nl-NL" i="1" dirty="0" err="1" smtClean="0"/>
              <a:t>mechanisms</a:t>
            </a:r>
            <a:r>
              <a:rPr lang="nl-NL" i="1" dirty="0" smtClean="0"/>
              <a:t>, </a:t>
            </a:r>
            <a:r>
              <a:rPr lang="nl-NL" i="1" dirty="0" err="1" smtClean="0"/>
              <a:t>rights</a:t>
            </a:r>
            <a:r>
              <a:rPr lang="nl-NL" i="1" dirty="0" smtClean="0"/>
              <a:t>, etc.)</a:t>
            </a:r>
          </a:p>
          <a:p>
            <a:pPr lvl="1"/>
            <a:r>
              <a:rPr lang="nl-NL" b="1" dirty="0" smtClean="0"/>
              <a:t>data-</a:t>
            </a:r>
            <a:r>
              <a:rPr lang="nl-NL" b="1" dirty="0" err="1" smtClean="0"/>
              <a:t>driven</a:t>
            </a:r>
            <a:r>
              <a:rPr lang="nl-NL" b="1" dirty="0" smtClean="0"/>
              <a:t> </a:t>
            </a:r>
            <a:r>
              <a:rPr lang="nl-NL" b="1" dirty="0" err="1"/>
              <a:t>decision</a:t>
            </a:r>
            <a:r>
              <a:rPr lang="nl-NL" b="1" dirty="0"/>
              <a:t> </a:t>
            </a:r>
            <a:r>
              <a:rPr lang="nl-NL" b="1" dirty="0" smtClean="0"/>
              <a:t>support</a:t>
            </a:r>
          </a:p>
          <a:p>
            <a:pPr>
              <a:spcBef>
                <a:spcPts val="0"/>
              </a:spcBef>
            </a:pPr>
            <a:r>
              <a:rPr lang="en-US" b="1" dirty="0" smtClean="0"/>
              <a:t>Diminishing incentives to maximize private benefits of stewardship </a:t>
            </a:r>
            <a:r>
              <a:rPr lang="en-US" dirty="0" smtClean="0"/>
              <a:t>– </a:t>
            </a:r>
            <a:r>
              <a:rPr lang="en-US" dirty="0"/>
              <a:t>value of local </a:t>
            </a:r>
            <a:r>
              <a:rPr lang="en-US" dirty="0" smtClean="0"/>
              <a:t>SR-record </a:t>
            </a:r>
            <a:r>
              <a:rPr lang="en-US" dirty="0"/>
              <a:t>depends on </a:t>
            </a:r>
            <a:r>
              <a:rPr lang="en-US" dirty="0" smtClean="0"/>
              <a:t>network </a:t>
            </a:r>
            <a:r>
              <a:rPr lang="en-US" dirty="0"/>
              <a:t>connections</a:t>
            </a:r>
          </a:p>
          <a:p>
            <a:endParaRPr lang="nl-NL" b="1" dirty="0"/>
          </a:p>
        </p:txBody>
      </p:sp>
    </p:spTree>
    <p:extLst>
      <p:ext uri="{BB962C8B-B14F-4D97-AF65-F5344CB8AC3E}">
        <p14:creationId xmlns:p14="http://schemas.microsoft.com/office/powerpoint/2010/main" val="344666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nl-NL" sz="3200" b="0" dirty="0" smtClean="0"/>
              <a:t>Understanding the system-</a:t>
            </a:r>
            <a:r>
              <a:rPr lang="nl-NL" sz="3200" b="0" dirty="0" err="1" smtClean="0"/>
              <a:t>wide</a:t>
            </a:r>
            <a:r>
              <a:rPr lang="nl-NL" sz="3200" b="0" dirty="0" smtClean="0"/>
              <a:t> </a:t>
            </a:r>
            <a:r>
              <a:rPr lang="nl-NL" sz="3200" b="0" dirty="0" err="1" smtClean="0"/>
              <a:t>library</a:t>
            </a:r>
            <a:endParaRPr lang="nl-NL" sz="3200" b="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3</a:t>
            </a:fld>
            <a:endParaRPr lang="en-US"/>
          </a:p>
        </p:txBody>
      </p:sp>
      <p:pic>
        <p:nvPicPr>
          <p:cNvPr id="9" name="Content Placeholder 8"/>
          <p:cNvPicPr>
            <a:picLocks noGrp="1" noChangeAspect="1"/>
          </p:cNvPicPr>
          <p:nvPr>
            <p:ph idx="1"/>
          </p:nvPr>
        </p:nvPicPr>
        <p:blipFill>
          <a:blip r:embed="rId3"/>
          <a:stretch>
            <a:fillRect/>
          </a:stretch>
        </p:blipFill>
        <p:spPr>
          <a:xfrm>
            <a:off x="533400" y="990600"/>
            <a:ext cx="6518290" cy="5156368"/>
          </a:xfrm>
          <a:prstGeom prst="rect">
            <a:avLst/>
          </a:prstGeom>
        </p:spPr>
      </p:pic>
    </p:spTree>
    <p:extLst>
      <p:ext uri="{BB962C8B-B14F-4D97-AF65-F5344CB8AC3E}">
        <p14:creationId xmlns:p14="http://schemas.microsoft.com/office/powerpoint/2010/main" val="2139078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Towards</a:t>
            </a:r>
            <a:r>
              <a:rPr lang="nl-NL" dirty="0" smtClean="0"/>
              <a:t> the </a:t>
            </a:r>
            <a:r>
              <a:rPr lang="nl-NL" dirty="0" err="1" smtClean="0"/>
              <a:t>conscious</a:t>
            </a:r>
            <a:r>
              <a:rPr lang="nl-NL" dirty="0" smtClean="0"/>
              <a:t> </a:t>
            </a:r>
            <a:r>
              <a:rPr lang="nl-NL" dirty="0" err="1" smtClean="0"/>
              <a:t>coordination</a:t>
            </a:r>
            <a:r>
              <a:rPr lang="nl-NL" dirty="0" smtClean="0"/>
              <a:t> of </a:t>
            </a:r>
            <a:r>
              <a:rPr lang="nl-NL" dirty="0" err="1" smtClean="0"/>
              <a:t>stewardship</a:t>
            </a:r>
            <a:endParaRPr lang="nl-NL" dirty="0"/>
          </a:p>
        </p:txBody>
      </p:sp>
      <p:pic>
        <p:nvPicPr>
          <p:cNvPr id="5" name="Content Placeholder 4"/>
          <p:cNvPicPr>
            <a:picLocks noGrp="1" noChangeAspect="1"/>
          </p:cNvPicPr>
          <p:nvPr>
            <p:ph idx="1"/>
          </p:nvPr>
        </p:nvPicPr>
        <p:blipFill>
          <a:blip r:embed="rId3"/>
          <a:stretch>
            <a:fillRect/>
          </a:stretch>
        </p:blipFill>
        <p:spPr>
          <a:xfrm>
            <a:off x="4960510" y="1510862"/>
            <a:ext cx="3731545" cy="4832350"/>
          </a:xfrm>
          <a:prstGeom prst="rect">
            <a:avLst/>
          </a:prstGeom>
        </p:spPr>
      </p:pic>
      <p:sp>
        <p:nvSpPr>
          <p:cNvPr id="4" name="Slide Number Placeholder 3"/>
          <p:cNvSpPr>
            <a:spLocks noGrp="1"/>
          </p:cNvSpPr>
          <p:nvPr>
            <p:ph type="sldNum" sz="quarter" idx="12"/>
          </p:nvPr>
        </p:nvSpPr>
        <p:spPr/>
        <p:txBody>
          <a:bodyPr/>
          <a:lstStyle/>
          <a:p>
            <a:fld id="{6B3AA010-7757-41E0-A212-D41514C97AA5}" type="slidenum">
              <a:rPr lang="en-US" smtClean="0"/>
              <a:pPr/>
              <a:t>30</a:t>
            </a:fld>
            <a:endParaRPr lang="en-US"/>
          </a:p>
        </p:txBody>
      </p:sp>
      <p:pic>
        <p:nvPicPr>
          <p:cNvPr id="6" name="Picture 5"/>
          <p:cNvPicPr>
            <a:picLocks noChangeAspect="1"/>
          </p:cNvPicPr>
          <p:nvPr/>
        </p:nvPicPr>
        <p:blipFill>
          <a:blip r:embed="rId4"/>
          <a:stretch>
            <a:fillRect/>
          </a:stretch>
        </p:blipFill>
        <p:spPr>
          <a:xfrm>
            <a:off x="990600" y="1524000"/>
            <a:ext cx="3736353" cy="4832350"/>
          </a:xfrm>
          <a:prstGeom prst="rect">
            <a:avLst/>
          </a:prstGeom>
        </p:spPr>
      </p:pic>
    </p:spTree>
    <p:extLst>
      <p:ext uri="{BB962C8B-B14F-4D97-AF65-F5344CB8AC3E}">
        <p14:creationId xmlns:p14="http://schemas.microsoft.com/office/powerpoint/2010/main" val="2227385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3429000"/>
            <a:ext cx="5334000" cy="2362200"/>
          </a:xfrm>
        </p:spPr>
        <p:txBody>
          <a:bodyPr>
            <a:normAutofit/>
          </a:bodyPr>
          <a:lstStyle/>
          <a:p>
            <a:pPr marL="0" lvl="0" indent="0" defTabSz="457200">
              <a:lnSpc>
                <a:spcPct val="110000"/>
              </a:lnSpc>
              <a:spcBef>
                <a:spcPts val="0"/>
              </a:spcBef>
              <a:defRPr/>
            </a:pPr>
            <a:r>
              <a:rPr lang="en-US" dirty="0" smtClean="0">
                <a:solidFill>
                  <a:schemeClr val="tx1">
                    <a:lumMod val="75000"/>
                    <a:lumOff val="25000"/>
                  </a:schemeClr>
                </a:solidFill>
                <a:cs typeface="Arial"/>
              </a:rPr>
              <a:t>Titia van der Werf</a:t>
            </a:r>
          </a:p>
          <a:p>
            <a:pPr marL="0" lvl="0" indent="0" defTabSz="457200">
              <a:lnSpc>
                <a:spcPct val="110000"/>
              </a:lnSpc>
              <a:spcBef>
                <a:spcPts val="0"/>
              </a:spcBef>
              <a:defRPr/>
            </a:pPr>
            <a:r>
              <a:rPr lang="en-US" dirty="0" smtClean="0">
                <a:solidFill>
                  <a:schemeClr val="tx1">
                    <a:lumMod val="75000"/>
                    <a:lumOff val="25000"/>
                  </a:schemeClr>
                </a:solidFill>
                <a:cs typeface="Arial"/>
              </a:rPr>
              <a:t>Senior Program Officer</a:t>
            </a:r>
          </a:p>
          <a:p>
            <a:pPr marL="0" lvl="0" indent="0" defTabSz="457200">
              <a:lnSpc>
                <a:spcPct val="110000"/>
              </a:lnSpc>
              <a:spcBef>
                <a:spcPts val="0"/>
              </a:spcBef>
              <a:defRPr/>
            </a:pPr>
            <a:r>
              <a:rPr lang="en-US" dirty="0" smtClean="0">
                <a:solidFill>
                  <a:schemeClr val="tx1">
                    <a:lumMod val="75000"/>
                    <a:lumOff val="25000"/>
                  </a:schemeClr>
                </a:solidFill>
                <a:cs typeface="Arial"/>
              </a:rPr>
              <a:t>vanderwt@oclc.org</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The system-</a:t>
            </a:r>
            <a:r>
              <a:rPr lang="nl-NL" dirty="0" err="1" smtClean="0"/>
              <a:t>wide</a:t>
            </a:r>
            <a:r>
              <a:rPr lang="nl-NL" dirty="0" smtClean="0"/>
              <a:t> </a:t>
            </a:r>
            <a:r>
              <a:rPr lang="nl-NL" dirty="0" err="1" smtClean="0"/>
              <a:t>scholarly</a:t>
            </a:r>
            <a:r>
              <a:rPr lang="nl-NL" dirty="0" smtClean="0"/>
              <a:t> </a:t>
            </a:r>
            <a:r>
              <a:rPr lang="nl-NL" dirty="0" err="1" smtClean="0"/>
              <a:t>library</a:t>
            </a:r>
            <a:endParaRPr lang="nl-NL"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4</a:t>
            </a:fld>
            <a:endParaRPr lang="en-US"/>
          </a:p>
        </p:txBody>
      </p:sp>
      <p:pic>
        <p:nvPicPr>
          <p:cNvPr id="5" name="Picture 4"/>
          <p:cNvPicPr>
            <a:picLocks noChangeAspect="1"/>
          </p:cNvPicPr>
          <p:nvPr/>
        </p:nvPicPr>
        <p:blipFill>
          <a:blip r:embed="rId3"/>
          <a:stretch>
            <a:fillRect/>
          </a:stretch>
        </p:blipFill>
        <p:spPr>
          <a:xfrm>
            <a:off x="3590486" y="1548731"/>
            <a:ext cx="1674704" cy="546099"/>
          </a:xfrm>
          <a:prstGeom prst="rect">
            <a:avLst/>
          </a:prstGeom>
        </p:spPr>
      </p:pic>
      <p:pic>
        <p:nvPicPr>
          <p:cNvPr id="1028" name="Picture 4" descr="https://www.surf.nl/binaries/werkmaatschappijlogo/content/gallery/surf/logos/surfmarket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87749"/>
            <a:ext cx="1981200" cy="590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SU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497386"/>
            <a:ext cx="10953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KR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410200"/>
            <a:ext cx="733425"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www.lockss.org/locksswp/wp-content/uploads/2012/02/438x150lockss3.jpg"/>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584132"/>
            <a:ext cx="2819400" cy="768668"/>
          </a:xfrm>
          <a:prstGeom prst="rect">
            <a:avLst/>
          </a:prstGeom>
          <a:noFill/>
          <a:ln>
            <a:noFill/>
          </a:ln>
        </p:spPr>
      </p:pic>
      <p:pic>
        <p:nvPicPr>
          <p:cNvPr id="11" name="Picture 10" descr="Hathitrustlogo.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3587749"/>
            <a:ext cx="838200" cy="1212851"/>
          </a:xfrm>
          <a:prstGeom prst="rect">
            <a:avLst/>
          </a:prstGeom>
          <a:noFill/>
          <a:ln>
            <a:noFill/>
          </a:ln>
        </p:spPr>
      </p:pic>
      <p:pic>
        <p:nvPicPr>
          <p:cNvPr id="6" name="Picture 5"/>
          <p:cNvPicPr>
            <a:picLocks noChangeAspect="1"/>
          </p:cNvPicPr>
          <p:nvPr/>
        </p:nvPicPr>
        <p:blipFill>
          <a:blip r:embed="rId9"/>
          <a:stretch>
            <a:fillRect/>
          </a:stretch>
        </p:blipFill>
        <p:spPr>
          <a:xfrm>
            <a:off x="3886200" y="5253167"/>
            <a:ext cx="685800" cy="861884"/>
          </a:xfrm>
          <a:prstGeom prst="rect">
            <a:avLst/>
          </a:prstGeom>
        </p:spPr>
      </p:pic>
      <p:pic>
        <p:nvPicPr>
          <p:cNvPr id="13" name="Picture 12" descr="portico-member-logo"/>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5035549"/>
            <a:ext cx="990600" cy="1079502"/>
          </a:xfrm>
          <a:prstGeom prst="rect">
            <a:avLst/>
          </a:prstGeom>
          <a:noFill/>
          <a:ln>
            <a:noFill/>
          </a:ln>
        </p:spPr>
      </p:pic>
      <p:pic>
        <p:nvPicPr>
          <p:cNvPr id="1034" name="Picture 10" descr="Image result for jisc collec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2590801"/>
            <a:ext cx="15240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ationalbiblioteket.fi/imgs/kk/logot/kansalliskirjastologo_se.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0825" y="3616326"/>
            <a:ext cx="10953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knowitnow.org/images/KnowItNow24x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5825" y="1373979"/>
            <a:ext cx="15240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4"/>
          <a:stretch>
            <a:fillRect/>
          </a:stretch>
        </p:blipFill>
        <p:spPr>
          <a:xfrm>
            <a:off x="6445852" y="1481387"/>
            <a:ext cx="1469423" cy="680788"/>
          </a:xfrm>
          <a:prstGeom prst="rect">
            <a:avLst/>
          </a:prstGeom>
        </p:spPr>
      </p:pic>
    </p:spTree>
    <p:extLst>
      <p:ext uri="{BB962C8B-B14F-4D97-AF65-F5344CB8AC3E}">
        <p14:creationId xmlns:p14="http://schemas.microsoft.com/office/powerpoint/2010/main" val="2119851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The system-</a:t>
            </a:r>
            <a:r>
              <a:rPr lang="nl-NL" dirty="0" err="1" smtClean="0"/>
              <a:t>wide</a:t>
            </a:r>
            <a:r>
              <a:rPr lang="nl-NL" dirty="0" smtClean="0"/>
              <a:t> </a:t>
            </a:r>
            <a:r>
              <a:rPr lang="nl-NL" dirty="0" err="1" smtClean="0"/>
              <a:t>scholarly</a:t>
            </a:r>
            <a:r>
              <a:rPr lang="nl-NL" dirty="0" smtClean="0"/>
              <a:t> </a:t>
            </a:r>
            <a:r>
              <a:rPr lang="nl-NL" dirty="0" err="1" smtClean="0"/>
              <a:t>library</a:t>
            </a:r>
            <a:endParaRPr lang="nl-NL" dirty="0"/>
          </a:p>
        </p:txBody>
      </p:sp>
      <p:sp>
        <p:nvSpPr>
          <p:cNvPr id="3" name="Content Placeholder 2"/>
          <p:cNvSpPr>
            <a:spLocks noGrp="1"/>
          </p:cNvSpPr>
          <p:nvPr>
            <p:ph idx="1"/>
          </p:nvPr>
        </p:nvSpPr>
        <p:spPr>
          <a:xfrm>
            <a:off x="457200" y="1600200"/>
            <a:ext cx="8229600" cy="4756150"/>
          </a:xfrm>
        </p:spPr>
        <p:txBody>
          <a:bodyPr>
            <a:normAutofit/>
          </a:bodyPr>
          <a:lstStyle/>
          <a:p>
            <a:pPr marL="0" indent="0">
              <a:buNone/>
            </a:pPr>
            <a:r>
              <a:rPr lang="nl-NL" b="1" dirty="0" err="1" smtClean="0"/>
              <a:t>Reasons</a:t>
            </a:r>
            <a:r>
              <a:rPr lang="nl-NL" b="1" dirty="0" smtClean="0"/>
              <a:t> </a:t>
            </a:r>
            <a:r>
              <a:rPr lang="nl-NL" b="1" dirty="0" err="1" smtClean="0"/>
              <a:t>for</a:t>
            </a:r>
            <a:r>
              <a:rPr lang="nl-NL" b="1" dirty="0" smtClean="0"/>
              <a:t> cooperation</a:t>
            </a:r>
          </a:p>
          <a:p>
            <a:pPr lvl="1"/>
            <a:r>
              <a:rPr lang="nl-NL" dirty="0" err="1" smtClean="0"/>
              <a:t>Sharing</a:t>
            </a:r>
            <a:r>
              <a:rPr lang="nl-NL" dirty="0" smtClean="0"/>
              <a:t> </a:t>
            </a:r>
            <a:r>
              <a:rPr lang="nl-NL" dirty="0" err="1" smtClean="0"/>
              <a:t>cataloguing</a:t>
            </a:r>
            <a:r>
              <a:rPr lang="nl-NL" dirty="0" smtClean="0"/>
              <a:t> effort</a:t>
            </a:r>
          </a:p>
          <a:p>
            <a:pPr lvl="1"/>
            <a:r>
              <a:rPr lang="nl-NL" dirty="0" smtClean="0"/>
              <a:t>More </a:t>
            </a:r>
            <a:r>
              <a:rPr lang="nl-NL" dirty="0" err="1" smtClean="0"/>
              <a:t>effective</a:t>
            </a:r>
            <a:r>
              <a:rPr lang="nl-NL" dirty="0" smtClean="0"/>
              <a:t> </a:t>
            </a:r>
            <a:r>
              <a:rPr lang="nl-NL" dirty="0" err="1" smtClean="0"/>
              <a:t>use</a:t>
            </a:r>
            <a:r>
              <a:rPr lang="nl-NL" dirty="0" smtClean="0"/>
              <a:t> of </a:t>
            </a:r>
            <a:r>
              <a:rPr lang="nl-NL" dirty="0" err="1" smtClean="0"/>
              <a:t>local</a:t>
            </a:r>
            <a:r>
              <a:rPr lang="nl-NL" dirty="0" smtClean="0"/>
              <a:t> </a:t>
            </a:r>
            <a:r>
              <a:rPr lang="nl-NL" dirty="0" err="1" smtClean="0"/>
              <a:t>collections</a:t>
            </a:r>
            <a:r>
              <a:rPr lang="nl-NL" dirty="0" smtClean="0"/>
              <a:t> </a:t>
            </a:r>
            <a:r>
              <a:rPr lang="nl-NL" dirty="0" err="1" smtClean="0"/>
              <a:t>through</a:t>
            </a:r>
            <a:r>
              <a:rPr lang="nl-NL" dirty="0" smtClean="0"/>
              <a:t> ILL</a:t>
            </a:r>
          </a:p>
          <a:p>
            <a:pPr lvl="1"/>
            <a:r>
              <a:rPr lang="nl-NL" dirty="0" err="1" smtClean="0"/>
              <a:t>Negociating</a:t>
            </a:r>
            <a:r>
              <a:rPr lang="nl-NL" dirty="0" smtClean="0"/>
              <a:t> </a:t>
            </a:r>
            <a:r>
              <a:rPr lang="nl-NL" dirty="0" err="1" smtClean="0"/>
              <a:t>and</a:t>
            </a:r>
            <a:r>
              <a:rPr lang="nl-NL" dirty="0" smtClean="0"/>
              <a:t> </a:t>
            </a:r>
            <a:r>
              <a:rPr lang="nl-NL" dirty="0" err="1" smtClean="0"/>
              <a:t>licensing</a:t>
            </a:r>
            <a:r>
              <a:rPr lang="nl-NL" dirty="0" smtClean="0"/>
              <a:t> of e-</a:t>
            </a:r>
            <a:r>
              <a:rPr lang="nl-NL" dirty="0" err="1" smtClean="0"/>
              <a:t>journals</a:t>
            </a:r>
            <a:endParaRPr lang="nl-NL" dirty="0" smtClean="0"/>
          </a:p>
          <a:p>
            <a:pPr lvl="1"/>
            <a:r>
              <a:rPr lang="nl-NL" dirty="0" err="1" smtClean="0"/>
              <a:t>Authority</a:t>
            </a:r>
            <a:r>
              <a:rPr lang="nl-NL" dirty="0" smtClean="0"/>
              <a:t> control (</a:t>
            </a:r>
            <a:r>
              <a:rPr lang="nl-NL" dirty="0" err="1" smtClean="0"/>
              <a:t>national</a:t>
            </a:r>
            <a:r>
              <a:rPr lang="nl-NL" dirty="0" smtClean="0"/>
              <a:t>/</a:t>
            </a:r>
            <a:r>
              <a:rPr lang="nl-NL" dirty="0" err="1" smtClean="0"/>
              <a:t>union</a:t>
            </a:r>
            <a:r>
              <a:rPr lang="nl-NL" dirty="0" smtClean="0"/>
              <a:t> </a:t>
            </a:r>
            <a:r>
              <a:rPr lang="nl-NL" dirty="0" err="1" smtClean="0"/>
              <a:t>catalogues</a:t>
            </a:r>
            <a:r>
              <a:rPr lang="nl-NL" dirty="0" smtClean="0"/>
              <a:t>)</a:t>
            </a:r>
          </a:p>
          <a:p>
            <a:pPr lvl="1"/>
            <a:r>
              <a:rPr lang="nl-NL" dirty="0" smtClean="0"/>
              <a:t>Pooling low-</a:t>
            </a:r>
            <a:r>
              <a:rPr lang="nl-NL" dirty="0" err="1" smtClean="0"/>
              <a:t>use</a:t>
            </a:r>
            <a:r>
              <a:rPr lang="nl-NL" dirty="0" smtClean="0"/>
              <a:t> print </a:t>
            </a:r>
            <a:r>
              <a:rPr lang="nl-NL" dirty="0" err="1" smtClean="0"/>
              <a:t>journals</a:t>
            </a:r>
            <a:endParaRPr lang="nl-NL" dirty="0" smtClean="0"/>
          </a:p>
          <a:p>
            <a:pPr lvl="1"/>
            <a:r>
              <a:rPr lang="nl-NL" dirty="0" err="1" smtClean="0"/>
              <a:t>Sharing</a:t>
            </a:r>
            <a:r>
              <a:rPr lang="nl-NL" dirty="0" smtClean="0"/>
              <a:t> the storage </a:t>
            </a:r>
            <a:r>
              <a:rPr lang="nl-NL" dirty="0" err="1" smtClean="0"/>
              <a:t>and</a:t>
            </a:r>
            <a:r>
              <a:rPr lang="nl-NL" dirty="0" smtClean="0"/>
              <a:t> access </a:t>
            </a:r>
            <a:r>
              <a:rPr lang="nl-NL" dirty="0" err="1" smtClean="0"/>
              <a:t>to</a:t>
            </a:r>
            <a:r>
              <a:rPr lang="nl-NL" dirty="0" smtClean="0"/>
              <a:t> digital </a:t>
            </a:r>
            <a:r>
              <a:rPr lang="nl-NL" dirty="0" err="1" smtClean="0"/>
              <a:t>collections</a:t>
            </a:r>
            <a:r>
              <a:rPr lang="nl-NL" dirty="0" smtClean="0"/>
              <a:t> </a:t>
            </a:r>
          </a:p>
          <a:p>
            <a:pPr lvl="1"/>
            <a:r>
              <a:rPr lang="nl-NL" dirty="0" err="1" smtClean="0"/>
              <a:t>Securing</a:t>
            </a:r>
            <a:r>
              <a:rPr lang="nl-NL" dirty="0" smtClean="0"/>
              <a:t> permanent access </a:t>
            </a:r>
            <a:r>
              <a:rPr lang="nl-NL" dirty="0" err="1" smtClean="0"/>
              <a:t>to</a:t>
            </a:r>
            <a:r>
              <a:rPr lang="nl-NL" dirty="0" smtClean="0"/>
              <a:t> e-</a:t>
            </a:r>
            <a:r>
              <a:rPr lang="nl-NL" dirty="0" err="1" smtClean="0"/>
              <a:t>journals</a:t>
            </a:r>
            <a:r>
              <a:rPr lang="nl-NL" dirty="0" smtClean="0"/>
              <a:t> </a:t>
            </a:r>
            <a:r>
              <a:rPr lang="nl-NL" dirty="0" err="1" smtClean="0"/>
              <a:t>and</a:t>
            </a:r>
            <a:r>
              <a:rPr lang="nl-NL" dirty="0" smtClean="0"/>
              <a:t> </a:t>
            </a:r>
            <a:r>
              <a:rPr lang="nl-NL" dirty="0" err="1" smtClean="0"/>
              <a:t>e-books</a:t>
            </a:r>
            <a:endParaRPr lang="nl-NL" dirty="0" smtClean="0"/>
          </a:p>
          <a:p>
            <a:pPr lvl="1"/>
            <a:r>
              <a:rPr lang="nl-NL" dirty="0" err="1" smtClean="0"/>
              <a:t>Sharing</a:t>
            </a:r>
            <a:r>
              <a:rPr lang="nl-NL" dirty="0" smtClean="0"/>
              <a:t> online </a:t>
            </a:r>
            <a:r>
              <a:rPr lang="nl-NL" dirty="0" err="1" smtClean="0"/>
              <a:t>reference</a:t>
            </a:r>
            <a:r>
              <a:rPr lang="nl-NL" dirty="0" smtClean="0"/>
              <a:t> service</a:t>
            </a:r>
          </a:p>
          <a:p>
            <a:pPr marL="457200" lvl="1" indent="0">
              <a:buNone/>
            </a:pPr>
            <a:endParaRPr lang="nl-NL" dirty="0" smtClean="0"/>
          </a:p>
          <a:p>
            <a:pPr lvl="1"/>
            <a:endParaRPr lang="nl-NL" dirty="0" smtClean="0"/>
          </a:p>
          <a:p>
            <a:pPr lvl="1"/>
            <a:endParaRPr lang="nl-NL" dirty="0" smtClean="0"/>
          </a:p>
        </p:txBody>
      </p:sp>
      <p:sp>
        <p:nvSpPr>
          <p:cNvPr id="4" name="Slide Number Placeholder 3"/>
          <p:cNvSpPr>
            <a:spLocks noGrp="1"/>
          </p:cNvSpPr>
          <p:nvPr>
            <p:ph type="sldNum" sz="quarter" idx="12"/>
          </p:nvPr>
        </p:nvSpPr>
        <p:spPr/>
        <p:txBody>
          <a:bodyPr/>
          <a:lstStyle/>
          <a:p>
            <a:fld id="{6B3AA010-7757-41E0-A212-D41514C97AA5}" type="slidenum">
              <a:rPr lang="en-US" smtClean="0"/>
              <a:pPr/>
              <a:t>5</a:t>
            </a:fld>
            <a:endParaRPr lang="en-US"/>
          </a:p>
        </p:txBody>
      </p:sp>
    </p:spTree>
    <p:extLst>
      <p:ext uri="{BB962C8B-B14F-4D97-AF65-F5344CB8AC3E}">
        <p14:creationId xmlns:p14="http://schemas.microsoft.com/office/powerpoint/2010/main" val="4231728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The system-</a:t>
            </a:r>
            <a:r>
              <a:rPr lang="nl-NL" dirty="0" err="1" smtClean="0"/>
              <a:t>wide</a:t>
            </a:r>
            <a:r>
              <a:rPr lang="nl-NL" dirty="0" smtClean="0"/>
              <a:t> </a:t>
            </a:r>
            <a:r>
              <a:rPr lang="nl-NL" dirty="0" err="1" smtClean="0"/>
              <a:t>scholarly</a:t>
            </a:r>
            <a:r>
              <a:rPr lang="nl-NL" dirty="0" smtClean="0"/>
              <a:t> </a:t>
            </a:r>
            <a:r>
              <a:rPr lang="nl-NL" dirty="0" err="1" smtClean="0"/>
              <a:t>library</a:t>
            </a:r>
            <a:endParaRPr lang="nl-NL" dirty="0"/>
          </a:p>
        </p:txBody>
      </p:sp>
      <p:sp>
        <p:nvSpPr>
          <p:cNvPr id="3" name="Content Placeholder 2"/>
          <p:cNvSpPr>
            <a:spLocks noGrp="1"/>
          </p:cNvSpPr>
          <p:nvPr>
            <p:ph idx="1"/>
          </p:nvPr>
        </p:nvSpPr>
        <p:spPr/>
        <p:txBody>
          <a:bodyPr>
            <a:normAutofit/>
          </a:bodyPr>
          <a:lstStyle/>
          <a:p>
            <a:pPr marL="0" indent="0">
              <a:buNone/>
            </a:pPr>
            <a:r>
              <a:rPr lang="nl-NL" b="1" dirty="0" smtClean="0"/>
              <a:t>General </a:t>
            </a:r>
            <a:r>
              <a:rPr lang="nl-NL" b="1" dirty="0" err="1" smtClean="0"/>
              <a:t>observations</a:t>
            </a:r>
            <a:endParaRPr lang="nl-NL" b="1" dirty="0" smtClean="0"/>
          </a:p>
          <a:p>
            <a:pPr lvl="1"/>
            <a:r>
              <a:rPr lang="nl-NL" dirty="0" err="1" smtClean="0"/>
              <a:t>purpose</a:t>
            </a:r>
            <a:r>
              <a:rPr lang="nl-NL" dirty="0" smtClean="0"/>
              <a:t> is </a:t>
            </a:r>
            <a:r>
              <a:rPr lang="nl-NL" dirty="0" err="1" smtClean="0"/>
              <a:t>mostly</a:t>
            </a:r>
            <a:r>
              <a:rPr lang="nl-NL" dirty="0" smtClean="0"/>
              <a:t> </a:t>
            </a:r>
            <a:r>
              <a:rPr lang="nl-NL" dirty="0" err="1" smtClean="0"/>
              <a:t>to</a:t>
            </a:r>
            <a:r>
              <a:rPr lang="nl-NL" dirty="0" smtClean="0"/>
              <a:t> </a:t>
            </a:r>
            <a:r>
              <a:rPr lang="nl-NL" dirty="0" err="1" smtClean="0"/>
              <a:t>reduce</a:t>
            </a:r>
            <a:r>
              <a:rPr lang="nl-NL" dirty="0" smtClean="0"/>
              <a:t> </a:t>
            </a:r>
            <a:r>
              <a:rPr lang="nl-NL" dirty="0"/>
              <a:t>waste </a:t>
            </a:r>
            <a:r>
              <a:rPr lang="nl-NL" dirty="0" smtClean="0"/>
              <a:t>(</a:t>
            </a:r>
            <a:r>
              <a:rPr lang="nl-NL" dirty="0" err="1" smtClean="0"/>
              <a:t>duplication</a:t>
            </a:r>
            <a:r>
              <a:rPr lang="nl-NL" dirty="0" smtClean="0"/>
              <a:t> of effort) </a:t>
            </a:r>
            <a:r>
              <a:rPr lang="nl-NL" dirty="0" err="1" smtClean="0"/>
              <a:t>and</a:t>
            </a:r>
            <a:r>
              <a:rPr lang="nl-NL" dirty="0" smtClean="0"/>
              <a:t> </a:t>
            </a:r>
            <a:r>
              <a:rPr lang="nl-NL" dirty="0" err="1" smtClean="0"/>
              <a:t>optimize</a:t>
            </a:r>
            <a:r>
              <a:rPr lang="nl-NL" dirty="0" smtClean="0"/>
              <a:t> impact</a:t>
            </a:r>
          </a:p>
          <a:p>
            <a:pPr lvl="1"/>
            <a:r>
              <a:rPr lang="nl-NL" dirty="0" err="1" smtClean="0"/>
              <a:t>operate</a:t>
            </a:r>
            <a:r>
              <a:rPr lang="nl-NL" dirty="0" smtClean="0"/>
              <a:t> at different </a:t>
            </a:r>
            <a:r>
              <a:rPr lang="nl-NL" dirty="0" err="1"/>
              <a:t>scales</a:t>
            </a:r>
            <a:r>
              <a:rPr lang="nl-NL" dirty="0"/>
              <a:t>: </a:t>
            </a:r>
            <a:r>
              <a:rPr lang="nl-NL" dirty="0" err="1"/>
              <a:t>regional</a:t>
            </a:r>
            <a:r>
              <a:rPr lang="nl-NL" dirty="0"/>
              <a:t>, </a:t>
            </a:r>
            <a:r>
              <a:rPr lang="nl-NL" dirty="0" err="1"/>
              <a:t>national</a:t>
            </a:r>
            <a:r>
              <a:rPr lang="nl-NL" dirty="0"/>
              <a:t>, </a:t>
            </a:r>
            <a:r>
              <a:rPr lang="nl-NL" dirty="0" err="1" smtClean="0"/>
              <a:t>international</a:t>
            </a:r>
            <a:endParaRPr lang="nl-NL" dirty="0" smtClean="0"/>
          </a:p>
          <a:p>
            <a:pPr lvl="1"/>
            <a:r>
              <a:rPr lang="nl-NL" dirty="0" err="1" smtClean="0"/>
              <a:t>operate</a:t>
            </a:r>
            <a:r>
              <a:rPr lang="nl-NL" dirty="0" smtClean="0"/>
              <a:t> as a </a:t>
            </a:r>
            <a:r>
              <a:rPr lang="nl-NL" dirty="0" err="1" smtClean="0"/>
              <a:t>distributed</a:t>
            </a:r>
            <a:r>
              <a:rPr lang="nl-NL" dirty="0" smtClean="0"/>
              <a:t> </a:t>
            </a:r>
            <a:r>
              <a:rPr lang="nl-NL" dirty="0" err="1" smtClean="0"/>
              <a:t>network</a:t>
            </a:r>
            <a:r>
              <a:rPr lang="nl-NL" dirty="0" smtClean="0"/>
              <a:t> or as a </a:t>
            </a:r>
            <a:r>
              <a:rPr lang="nl-NL" dirty="0" err="1" smtClean="0"/>
              <a:t>centralised</a:t>
            </a:r>
            <a:r>
              <a:rPr lang="nl-NL" dirty="0" smtClean="0"/>
              <a:t> service</a:t>
            </a:r>
          </a:p>
          <a:p>
            <a:pPr lvl="1"/>
            <a:r>
              <a:rPr lang="nl-NL" dirty="0" err="1" smtClean="0"/>
              <a:t>mostly</a:t>
            </a:r>
            <a:r>
              <a:rPr lang="nl-NL" dirty="0" smtClean="0"/>
              <a:t> non-profit operations: </a:t>
            </a:r>
            <a:r>
              <a:rPr lang="nl-NL" dirty="0" err="1" smtClean="0"/>
              <a:t>with</a:t>
            </a:r>
            <a:r>
              <a:rPr lang="nl-NL" dirty="0" smtClean="0"/>
              <a:t> a mix of </a:t>
            </a:r>
            <a:r>
              <a:rPr lang="nl-NL" dirty="0" err="1" smtClean="0"/>
              <a:t>cost</a:t>
            </a:r>
            <a:r>
              <a:rPr lang="nl-NL" dirty="0" smtClean="0"/>
              <a:t> recovery </a:t>
            </a:r>
            <a:r>
              <a:rPr lang="nl-NL" dirty="0" err="1" smtClean="0"/>
              <a:t>through</a:t>
            </a:r>
            <a:r>
              <a:rPr lang="nl-NL" dirty="0" smtClean="0"/>
              <a:t> </a:t>
            </a:r>
            <a:r>
              <a:rPr lang="nl-NL" dirty="0" err="1" smtClean="0"/>
              <a:t>membership-fees</a:t>
            </a:r>
            <a:r>
              <a:rPr lang="nl-NL" dirty="0" smtClean="0"/>
              <a:t> </a:t>
            </a:r>
            <a:r>
              <a:rPr lang="nl-NL" dirty="0" err="1" smtClean="0"/>
              <a:t>and</a:t>
            </a:r>
            <a:r>
              <a:rPr lang="nl-NL" dirty="0" smtClean="0"/>
              <a:t> commercial pricing of </a:t>
            </a:r>
            <a:r>
              <a:rPr lang="nl-NL" dirty="0" err="1" smtClean="0"/>
              <a:t>products</a:t>
            </a:r>
            <a:r>
              <a:rPr lang="nl-NL" dirty="0" smtClean="0"/>
              <a:t> </a:t>
            </a:r>
            <a:r>
              <a:rPr lang="nl-NL" dirty="0" err="1" smtClean="0"/>
              <a:t>and</a:t>
            </a:r>
            <a:r>
              <a:rPr lang="nl-NL" dirty="0" smtClean="0"/>
              <a:t> services </a:t>
            </a:r>
            <a:r>
              <a:rPr lang="nl-NL" dirty="0" err="1" smtClean="0"/>
              <a:t>for</a:t>
            </a:r>
            <a:r>
              <a:rPr lang="nl-NL" dirty="0" smtClean="0"/>
              <a:t> non-members  </a:t>
            </a:r>
          </a:p>
          <a:p>
            <a:pPr lvl="1"/>
            <a:endParaRPr lang="nl-NL" dirty="0"/>
          </a:p>
          <a:p>
            <a:pPr lvl="1"/>
            <a:endParaRPr lang="nl-NL" dirty="0" smtClean="0"/>
          </a:p>
          <a:p>
            <a:pPr lvl="1"/>
            <a:endParaRPr lang="nl-NL" dirty="0" smtClean="0"/>
          </a:p>
        </p:txBody>
      </p:sp>
      <p:sp>
        <p:nvSpPr>
          <p:cNvPr id="4" name="Slide Number Placeholder 3"/>
          <p:cNvSpPr>
            <a:spLocks noGrp="1"/>
          </p:cNvSpPr>
          <p:nvPr>
            <p:ph type="sldNum" sz="quarter" idx="12"/>
          </p:nvPr>
        </p:nvSpPr>
        <p:spPr/>
        <p:txBody>
          <a:bodyPr/>
          <a:lstStyle/>
          <a:p>
            <a:fld id="{6B3AA010-7757-41E0-A212-D41514C97AA5}" type="slidenum">
              <a:rPr lang="en-US" smtClean="0"/>
              <a:pPr/>
              <a:t>6</a:t>
            </a:fld>
            <a:endParaRPr lang="en-US"/>
          </a:p>
        </p:txBody>
      </p:sp>
    </p:spTree>
    <p:extLst>
      <p:ext uri="{BB962C8B-B14F-4D97-AF65-F5344CB8AC3E}">
        <p14:creationId xmlns:p14="http://schemas.microsoft.com/office/powerpoint/2010/main" val="2747129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The system-</a:t>
            </a:r>
            <a:r>
              <a:rPr lang="nl-NL" dirty="0" err="1" smtClean="0"/>
              <a:t>wide</a:t>
            </a:r>
            <a:r>
              <a:rPr lang="nl-NL" dirty="0" smtClean="0"/>
              <a:t> </a:t>
            </a:r>
            <a:r>
              <a:rPr lang="nl-NL" dirty="0" err="1" smtClean="0"/>
              <a:t>scholarly</a:t>
            </a:r>
            <a:r>
              <a:rPr lang="nl-NL" dirty="0" smtClean="0"/>
              <a:t> </a:t>
            </a:r>
            <a:r>
              <a:rPr lang="nl-NL" dirty="0" err="1" smtClean="0"/>
              <a:t>library</a:t>
            </a:r>
            <a:endParaRPr lang="nl-NL" dirty="0"/>
          </a:p>
        </p:txBody>
      </p:sp>
      <p:sp>
        <p:nvSpPr>
          <p:cNvPr id="3" name="Content Placeholder 2"/>
          <p:cNvSpPr>
            <a:spLocks noGrp="1"/>
          </p:cNvSpPr>
          <p:nvPr>
            <p:ph idx="1"/>
          </p:nvPr>
        </p:nvSpPr>
        <p:spPr/>
        <p:txBody>
          <a:bodyPr>
            <a:normAutofit/>
          </a:bodyPr>
          <a:lstStyle/>
          <a:p>
            <a:pPr marL="0" indent="0">
              <a:buNone/>
            </a:pPr>
            <a:r>
              <a:rPr lang="nl-NL" b="1" dirty="0" smtClean="0"/>
              <a:t>General trends</a:t>
            </a:r>
          </a:p>
          <a:p>
            <a:pPr lvl="1"/>
            <a:r>
              <a:rPr lang="nl-NL" dirty="0" err="1" smtClean="0"/>
              <a:t>networks</a:t>
            </a:r>
            <a:r>
              <a:rPr lang="nl-NL" dirty="0" smtClean="0"/>
              <a:t> of cooperation </a:t>
            </a:r>
            <a:r>
              <a:rPr lang="nl-NL" dirty="0" err="1" smtClean="0"/>
              <a:t>tend</a:t>
            </a:r>
            <a:r>
              <a:rPr lang="nl-NL" dirty="0" smtClean="0"/>
              <a:t> </a:t>
            </a:r>
            <a:r>
              <a:rPr lang="nl-NL" dirty="0" err="1" smtClean="0"/>
              <a:t>to</a:t>
            </a:r>
            <a:r>
              <a:rPr lang="nl-NL" dirty="0" smtClean="0"/>
              <a:t> </a:t>
            </a:r>
            <a:r>
              <a:rPr lang="nl-NL" dirty="0" err="1" smtClean="0"/>
              <a:t>grow</a:t>
            </a:r>
            <a:r>
              <a:rPr lang="nl-NL" dirty="0" smtClean="0"/>
              <a:t> in </a:t>
            </a:r>
            <a:r>
              <a:rPr lang="nl-NL" dirty="0" err="1" smtClean="0"/>
              <a:t>numbers</a:t>
            </a:r>
            <a:r>
              <a:rPr lang="nl-NL" dirty="0" smtClean="0"/>
              <a:t> </a:t>
            </a:r>
            <a:r>
              <a:rPr lang="nl-NL" dirty="0" err="1" smtClean="0"/>
              <a:t>and</a:t>
            </a:r>
            <a:r>
              <a:rPr lang="nl-NL" dirty="0" smtClean="0"/>
              <a:t> in </a:t>
            </a:r>
            <a:r>
              <a:rPr lang="nl-NL" dirty="0" err="1" smtClean="0"/>
              <a:t>scale</a:t>
            </a:r>
            <a:endParaRPr lang="nl-NL" dirty="0" smtClean="0"/>
          </a:p>
          <a:p>
            <a:pPr lvl="1"/>
            <a:r>
              <a:rPr lang="nl-NL" dirty="0" err="1" smtClean="0"/>
              <a:t>offerings</a:t>
            </a:r>
            <a:r>
              <a:rPr lang="nl-NL" dirty="0" smtClean="0"/>
              <a:t> of </a:t>
            </a:r>
            <a:r>
              <a:rPr lang="nl-NL" dirty="0" err="1" smtClean="0"/>
              <a:t>products</a:t>
            </a:r>
            <a:r>
              <a:rPr lang="nl-NL" dirty="0" smtClean="0"/>
              <a:t> </a:t>
            </a:r>
            <a:r>
              <a:rPr lang="nl-NL" dirty="0" err="1" smtClean="0"/>
              <a:t>and</a:t>
            </a:r>
            <a:r>
              <a:rPr lang="nl-NL" dirty="0" smtClean="0"/>
              <a:t> services </a:t>
            </a:r>
            <a:r>
              <a:rPr lang="nl-NL" dirty="0" err="1" smtClean="0"/>
              <a:t>tend</a:t>
            </a:r>
            <a:r>
              <a:rPr lang="nl-NL" dirty="0" smtClean="0"/>
              <a:t> </a:t>
            </a:r>
            <a:r>
              <a:rPr lang="nl-NL" dirty="0" err="1" smtClean="0"/>
              <a:t>to</a:t>
            </a:r>
            <a:r>
              <a:rPr lang="nl-NL" dirty="0" smtClean="0"/>
              <a:t> </a:t>
            </a:r>
            <a:r>
              <a:rPr lang="nl-NL" dirty="0" err="1" smtClean="0"/>
              <a:t>grow</a:t>
            </a:r>
            <a:r>
              <a:rPr lang="nl-NL" dirty="0" smtClean="0"/>
              <a:t> </a:t>
            </a:r>
            <a:r>
              <a:rPr lang="nl-NL" dirty="0" err="1" smtClean="0"/>
              <a:t>and</a:t>
            </a:r>
            <a:r>
              <a:rPr lang="nl-NL" dirty="0" smtClean="0"/>
              <a:t> </a:t>
            </a:r>
            <a:r>
              <a:rPr lang="nl-NL" dirty="0" err="1" smtClean="0"/>
              <a:t>diversify</a:t>
            </a:r>
            <a:endParaRPr lang="nl-NL" dirty="0" smtClean="0"/>
          </a:p>
          <a:p>
            <a:pPr lvl="1"/>
            <a:r>
              <a:rPr lang="nl-NL" dirty="0" err="1" smtClean="0"/>
              <a:t>original</a:t>
            </a:r>
            <a:r>
              <a:rPr lang="nl-NL" dirty="0" smtClean="0"/>
              <a:t> focus </a:t>
            </a:r>
            <a:r>
              <a:rPr lang="nl-NL" dirty="0" err="1" smtClean="0"/>
              <a:t>and</a:t>
            </a:r>
            <a:r>
              <a:rPr lang="nl-NL" dirty="0" smtClean="0"/>
              <a:t> </a:t>
            </a:r>
            <a:r>
              <a:rPr lang="nl-NL" dirty="0" err="1" smtClean="0"/>
              <a:t>reason</a:t>
            </a:r>
            <a:r>
              <a:rPr lang="nl-NL" dirty="0" smtClean="0"/>
              <a:t> </a:t>
            </a:r>
            <a:r>
              <a:rPr lang="nl-NL" dirty="0" err="1" smtClean="0"/>
              <a:t>to</a:t>
            </a:r>
            <a:r>
              <a:rPr lang="nl-NL" dirty="0" smtClean="0"/>
              <a:t> </a:t>
            </a:r>
            <a:r>
              <a:rPr lang="nl-NL" dirty="0" err="1" smtClean="0"/>
              <a:t>exist</a:t>
            </a:r>
            <a:r>
              <a:rPr lang="nl-NL" dirty="0" smtClean="0"/>
              <a:t> </a:t>
            </a:r>
            <a:r>
              <a:rPr lang="nl-NL" dirty="0" err="1" smtClean="0"/>
              <a:t>tends</a:t>
            </a:r>
            <a:r>
              <a:rPr lang="nl-NL" dirty="0" smtClean="0"/>
              <a:t> </a:t>
            </a:r>
            <a:r>
              <a:rPr lang="nl-NL" dirty="0" err="1" smtClean="0"/>
              <a:t>to</a:t>
            </a:r>
            <a:r>
              <a:rPr lang="nl-NL" dirty="0" smtClean="0"/>
              <a:t> </a:t>
            </a:r>
            <a:r>
              <a:rPr lang="nl-NL" dirty="0" err="1" smtClean="0"/>
              <a:t>disappear</a:t>
            </a:r>
            <a:r>
              <a:rPr lang="nl-NL" dirty="0" smtClean="0"/>
              <a:t> as </a:t>
            </a:r>
            <a:r>
              <a:rPr lang="nl-NL" dirty="0" err="1" smtClean="0"/>
              <a:t>purpose</a:t>
            </a:r>
            <a:r>
              <a:rPr lang="nl-NL" dirty="0" smtClean="0"/>
              <a:t> </a:t>
            </a:r>
            <a:r>
              <a:rPr lang="nl-NL" dirty="0" err="1" smtClean="0"/>
              <a:t>and</a:t>
            </a:r>
            <a:r>
              <a:rPr lang="nl-NL" dirty="0" smtClean="0"/>
              <a:t> target </a:t>
            </a:r>
            <a:r>
              <a:rPr lang="nl-NL" dirty="0" err="1" smtClean="0"/>
              <a:t>audience</a:t>
            </a:r>
            <a:r>
              <a:rPr lang="nl-NL" dirty="0" smtClean="0"/>
              <a:t> </a:t>
            </a:r>
            <a:r>
              <a:rPr lang="nl-NL" dirty="0" err="1" smtClean="0"/>
              <a:t>evolve</a:t>
            </a:r>
            <a:r>
              <a:rPr lang="nl-NL" dirty="0" smtClean="0"/>
              <a:t> </a:t>
            </a:r>
            <a:r>
              <a:rPr lang="nl-NL" dirty="0" err="1" smtClean="0"/>
              <a:t>and</a:t>
            </a:r>
            <a:r>
              <a:rPr lang="nl-NL" dirty="0" smtClean="0"/>
              <a:t> </a:t>
            </a:r>
            <a:r>
              <a:rPr lang="nl-NL" dirty="0" err="1" smtClean="0"/>
              <a:t>become</a:t>
            </a:r>
            <a:r>
              <a:rPr lang="nl-NL" dirty="0" smtClean="0"/>
              <a:t> more diffuse</a:t>
            </a:r>
            <a:endParaRPr lang="nl-NL" dirty="0"/>
          </a:p>
          <a:p>
            <a:pPr lvl="1"/>
            <a:r>
              <a:rPr lang="nl-NL" dirty="0" err="1"/>
              <a:t>c</a:t>
            </a:r>
            <a:r>
              <a:rPr lang="nl-NL" dirty="0" err="1" smtClean="0"/>
              <a:t>ompetitiveness</a:t>
            </a:r>
            <a:r>
              <a:rPr lang="nl-NL" dirty="0" smtClean="0"/>
              <a:t> slips in as </a:t>
            </a:r>
            <a:r>
              <a:rPr lang="nl-NL" dirty="0" err="1" smtClean="0"/>
              <a:t>networks</a:t>
            </a:r>
            <a:r>
              <a:rPr lang="nl-NL" dirty="0" smtClean="0"/>
              <a:t> </a:t>
            </a:r>
            <a:r>
              <a:rPr lang="nl-NL" dirty="0" err="1" smtClean="0"/>
              <a:t>tend</a:t>
            </a:r>
            <a:r>
              <a:rPr lang="nl-NL" dirty="0" smtClean="0"/>
              <a:t> </a:t>
            </a:r>
            <a:r>
              <a:rPr lang="nl-NL" dirty="0" err="1" smtClean="0"/>
              <a:t>to</a:t>
            </a:r>
            <a:r>
              <a:rPr lang="nl-NL" dirty="0" smtClean="0"/>
              <a:t> </a:t>
            </a:r>
            <a:r>
              <a:rPr lang="nl-NL" dirty="0" err="1" smtClean="0"/>
              <a:t>expand</a:t>
            </a:r>
            <a:r>
              <a:rPr lang="nl-NL" dirty="0" smtClean="0"/>
              <a:t> </a:t>
            </a:r>
          </a:p>
          <a:p>
            <a:pPr lvl="1"/>
            <a:r>
              <a:rPr lang="nl-NL" dirty="0" smtClean="0"/>
              <a:t>…</a:t>
            </a:r>
          </a:p>
          <a:p>
            <a:pPr lvl="1"/>
            <a:endParaRPr lang="nl-NL" dirty="0" smtClean="0"/>
          </a:p>
          <a:p>
            <a:pPr lvl="1"/>
            <a:endParaRPr lang="nl-NL" dirty="0" smtClean="0"/>
          </a:p>
        </p:txBody>
      </p:sp>
      <p:sp>
        <p:nvSpPr>
          <p:cNvPr id="4" name="Slide Number Placeholder 3"/>
          <p:cNvSpPr>
            <a:spLocks noGrp="1"/>
          </p:cNvSpPr>
          <p:nvPr>
            <p:ph type="sldNum" sz="quarter" idx="12"/>
          </p:nvPr>
        </p:nvSpPr>
        <p:spPr/>
        <p:txBody>
          <a:bodyPr/>
          <a:lstStyle/>
          <a:p>
            <a:fld id="{6B3AA010-7757-41E0-A212-D41514C97AA5}" type="slidenum">
              <a:rPr lang="en-US" smtClean="0"/>
              <a:pPr/>
              <a:t>7</a:t>
            </a:fld>
            <a:endParaRPr lang="en-US"/>
          </a:p>
        </p:txBody>
      </p:sp>
    </p:spTree>
    <p:extLst>
      <p:ext uri="{BB962C8B-B14F-4D97-AF65-F5344CB8AC3E}">
        <p14:creationId xmlns:p14="http://schemas.microsoft.com/office/powerpoint/2010/main" val="170686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31"/>
            <a:ext cx="8229600" cy="1143000"/>
          </a:xfrm>
        </p:spPr>
        <p:txBody>
          <a:bodyPr>
            <a:normAutofit/>
          </a:bodyPr>
          <a:lstStyle/>
          <a:p>
            <a:r>
              <a:rPr lang="nl-NL" sz="3200" dirty="0" err="1" smtClean="0"/>
              <a:t>Gaining</a:t>
            </a:r>
            <a:r>
              <a:rPr lang="nl-NL" sz="3200" dirty="0" smtClean="0"/>
              <a:t> </a:t>
            </a:r>
            <a:r>
              <a:rPr lang="nl-NL" sz="3200" dirty="0" err="1" smtClean="0"/>
              <a:t>competitive</a:t>
            </a:r>
            <a:r>
              <a:rPr lang="nl-NL" sz="3200" dirty="0" smtClean="0"/>
              <a:t> advantage </a:t>
            </a:r>
            <a:r>
              <a:rPr lang="nl-NL" sz="3200" dirty="0" err="1" smtClean="0"/>
              <a:t>through</a:t>
            </a:r>
            <a:r>
              <a:rPr lang="nl-NL" sz="3200" dirty="0" smtClean="0"/>
              <a:t> </a:t>
            </a:r>
            <a:r>
              <a:rPr lang="nl-NL" sz="3200" dirty="0" err="1" smtClean="0"/>
              <a:t>collaboration</a:t>
            </a:r>
            <a:endParaRPr lang="nl-NL" sz="3200" dirty="0"/>
          </a:p>
        </p:txBody>
      </p:sp>
      <p:sp>
        <p:nvSpPr>
          <p:cNvPr id="3" name="Content Placeholder 2"/>
          <p:cNvSpPr>
            <a:spLocks noGrp="1"/>
          </p:cNvSpPr>
          <p:nvPr>
            <p:ph idx="1"/>
          </p:nvPr>
        </p:nvSpPr>
        <p:spPr>
          <a:xfrm>
            <a:off x="457200" y="1219200"/>
            <a:ext cx="8229600" cy="5029200"/>
          </a:xfrm>
        </p:spPr>
        <p:txBody>
          <a:bodyPr>
            <a:normAutofit/>
          </a:bodyPr>
          <a:lstStyle/>
          <a:p>
            <a:pPr marL="0" indent="0">
              <a:buNone/>
            </a:pPr>
            <a:endParaRPr lang="en-US" sz="2900" dirty="0" smtClean="0">
              <a:solidFill>
                <a:schemeClr val="accent1"/>
              </a:solidFill>
            </a:endParaRPr>
          </a:p>
          <a:p>
            <a:pPr marL="0" indent="0">
              <a:buNone/>
            </a:pPr>
            <a:endParaRPr lang="en-US" sz="2900" dirty="0">
              <a:solidFill>
                <a:schemeClr val="accent1"/>
              </a:solidFill>
            </a:endParaRPr>
          </a:p>
          <a:p>
            <a:pPr marL="0" indent="0">
              <a:buNone/>
            </a:pPr>
            <a:r>
              <a:rPr lang="en-US" sz="2900" dirty="0" smtClean="0">
                <a:solidFill>
                  <a:schemeClr val="accent1"/>
                </a:solidFill>
              </a:rPr>
              <a:t>“</a:t>
            </a:r>
            <a:r>
              <a:rPr lang="en-US" sz="2900" dirty="0">
                <a:solidFill>
                  <a:schemeClr val="accent1"/>
                </a:solidFill>
              </a:rPr>
              <a:t>Our ability to collaborate should be seen as a Darwinian survival strategy: we are </a:t>
            </a:r>
            <a:r>
              <a:rPr lang="en-US" sz="2900" dirty="0" smtClean="0">
                <a:solidFill>
                  <a:schemeClr val="accent1"/>
                </a:solidFill>
              </a:rPr>
              <a:t>competitors. Collaboration </a:t>
            </a:r>
            <a:r>
              <a:rPr lang="en-US" sz="2900" dirty="0">
                <a:solidFill>
                  <a:schemeClr val="accent1"/>
                </a:solidFill>
              </a:rPr>
              <a:t>is not for the good of all; some of us will not exist anymore; some of us, who </a:t>
            </a:r>
            <a:r>
              <a:rPr lang="en-US" sz="2900" dirty="0" smtClean="0">
                <a:solidFill>
                  <a:schemeClr val="accent1"/>
                </a:solidFill>
              </a:rPr>
              <a:t>succeed in proving </a:t>
            </a:r>
            <a:r>
              <a:rPr lang="en-US" sz="2900" dirty="0">
                <a:solidFill>
                  <a:schemeClr val="accent1"/>
                </a:solidFill>
              </a:rPr>
              <a:t>to be distinctive, will survive.” </a:t>
            </a:r>
            <a:r>
              <a:rPr lang="en-US" sz="2600" i="1" dirty="0" smtClean="0"/>
              <a:t>[LIBER-2015: Caroline </a:t>
            </a:r>
            <a:r>
              <a:rPr lang="en-US" sz="2600" i="1" dirty="0"/>
              <a:t>Brazier)</a:t>
            </a:r>
            <a:endParaRPr lang="nl-NL" sz="2600" i="1" dirty="0"/>
          </a:p>
          <a:p>
            <a:pPr lvl="0"/>
            <a:endParaRPr lang="en-US" dirty="0" smtClean="0"/>
          </a:p>
          <a:p>
            <a:pPr lvl="0"/>
            <a:endParaRPr lang="en-US" dirty="0"/>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8</a:t>
            </a:fld>
            <a:endParaRPr lang="en-US"/>
          </a:p>
        </p:txBody>
      </p:sp>
    </p:spTree>
    <p:extLst>
      <p:ext uri="{BB962C8B-B14F-4D97-AF65-F5344CB8AC3E}">
        <p14:creationId xmlns:p14="http://schemas.microsoft.com/office/powerpoint/2010/main" val="2210938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31"/>
            <a:ext cx="8229600" cy="1143000"/>
          </a:xfrm>
        </p:spPr>
        <p:txBody>
          <a:bodyPr>
            <a:normAutofit/>
          </a:bodyPr>
          <a:lstStyle/>
          <a:p>
            <a:r>
              <a:rPr lang="nl-NL" sz="3200" dirty="0" smtClean="0"/>
              <a:t>Trends in </a:t>
            </a:r>
            <a:r>
              <a:rPr lang="nl-NL" sz="3200" dirty="0" err="1" smtClean="0"/>
              <a:t>collaboration</a:t>
            </a:r>
            <a:r>
              <a:rPr lang="nl-NL" sz="3200" dirty="0" smtClean="0"/>
              <a:t>?  </a:t>
            </a:r>
            <a:endParaRPr lang="nl-NL" sz="3200" dirty="0"/>
          </a:p>
        </p:txBody>
      </p:sp>
      <p:sp>
        <p:nvSpPr>
          <p:cNvPr id="3" name="Content Placeholder 2"/>
          <p:cNvSpPr>
            <a:spLocks noGrp="1"/>
          </p:cNvSpPr>
          <p:nvPr>
            <p:ph idx="1"/>
          </p:nvPr>
        </p:nvSpPr>
        <p:spPr>
          <a:xfrm>
            <a:off x="457200" y="1219200"/>
            <a:ext cx="8229600" cy="5029200"/>
          </a:xfrm>
        </p:spPr>
        <p:txBody>
          <a:bodyPr>
            <a:normAutofit/>
          </a:bodyPr>
          <a:lstStyle/>
          <a:p>
            <a:pPr marL="0" indent="0">
              <a:buNone/>
            </a:pPr>
            <a:endParaRPr lang="en-US" sz="2900" dirty="0" smtClean="0">
              <a:solidFill>
                <a:schemeClr val="accent1"/>
              </a:solidFill>
            </a:endParaRPr>
          </a:p>
          <a:p>
            <a:pPr marL="0" indent="0">
              <a:buNone/>
            </a:pPr>
            <a:endParaRPr lang="en-US" sz="2900" dirty="0">
              <a:solidFill>
                <a:schemeClr val="accent1"/>
              </a:solidFill>
            </a:endParaRPr>
          </a:p>
          <a:p>
            <a:pPr marL="0" indent="0">
              <a:buNone/>
            </a:pPr>
            <a:r>
              <a:rPr lang="en-US" sz="2900" dirty="0" smtClean="0">
                <a:solidFill>
                  <a:schemeClr val="accent1"/>
                </a:solidFill>
              </a:rPr>
              <a:t>“Unbundling </a:t>
            </a:r>
            <a:r>
              <a:rPr lang="en-US" sz="2900" dirty="0">
                <a:solidFill>
                  <a:schemeClr val="accent1"/>
                </a:solidFill>
              </a:rPr>
              <a:t>and re-bundling, at-scale solutions, collaboration and cooperation, efficacy and efficiency…themes that keep </a:t>
            </a:r>
            <a:r>
              <a:rPr lang="en-US" sz="2900" dirty="0" smtClean="0">
                <a:solidFill>
                  <a:schemeClr val="accent1"/>
                </a:solidFill>
              </a:rPr>
              <a:t>resurfacing.” </a:t>
            </a:r>
            <a:r>
              <a:rPr lang="en-US" sz="2600" i="1" dirty="0" smtClean="0"/>
              <a:t>[LIBER-2015: Elliot Shore]</a:t>
            </a:r>
            <a:endParaRPr lang="en-US" sz="2600" dirty="0" smtClean="0"/>
          </a:p>
          <a:p>
            <a:endParaRPr lang="en-US" sz="2900" dirty="0" smtClean="0"/>
          </a:p>
          <a:p>
            <a:pPr lvl="0"/>
            <a:endParaRPr lang="en-US" dirty="0" smtClean="0"/>
          </a:p>
          <a:p>
            <a:pPr lvl="0"/>
            <a:endParaRPr lang="en-US" dirty="0"/>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9</a:t>
            </a:fld>
            <a:endParaRPr lang="en-US"/>
          </a:p>
        </p:txBody>
      </p:sp>
    </p:spTree>
    <p:extLst>
      <p:ext uri="{BB962C8B-B14F-4D97-AF65-F5344CB8AC3E}">
        <p14:creationId xmlns:p14="http://schemas.microsoft.com/office/powerpoint/2010/main" val="1572489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OCLC-Research-Template-2014</Template>
  <TotalTime>10353</TotalTime>
  <Words>3425</Words>
  <Application>Microsoft Office PowerPoint</Application>
  <PresentationFormat>On-screen Show (4:3)</PresentationFormat>
  <Paragraphs>388</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Open Sans</vt:lpstr>
      <vt:lpstr>Times New Roman</vt:lpstr>
      <vt:lpstr>Calibri Light</vt:lpstr>
      <vt:lpstr>Segoe UI</vt:lpstr>
      <vt:lpstr>Miriam</vt:lpstr>
      <vt:lpstr>Calibri</vt:lpstr>
      <vt:lpstr>Arial</vt:lpstr>
      <vt:lpstr>Cooper Black</vt:lpstr>
      <vt:lpstr>Open Sans Semibold</vt:lpstr>
      <vt:lpstr>OCLC-Research-Template-2014</vt:lpstr>
      <vt:lpstr>The system-wide library in 2025</vt:lpstr>
      <vt:lpstr>OCLC Research Themes</vt:lpstr>
      <vt:lpstr>Understanding the system-wide library</vt:lpstr>
      <vt:lpstr>The system-wide scholarly library</vt:lpstr>
      <vt:lpstr>The system-wide scholarly library</vt:lpstr>
      <vt:lpstr>The system-wide scholarly library</vt:lpstr>
      <vt:lpstr>The system-wide scholarly library</vt:lpstr>
      <vt:lpstr>Gaining competitive advantage through collaboration</vt:lpstr>
      <vt:lpstr>Trends in collaboration?  </vt:lpstr>
      <vt:lpstr>Trends in collaboration? </vt:lpstr>
      <vt:lpstr>North-American Mega-regions</vt:lpstr>
      <vt:lpstr>PowerPoint Presentation</vt:lpstr>
      <vt:lpstr>PowerPoint Presentation</vt:lpstr>
      <vt:lpstr>The collective collection: key insights</vt:lpstr>
      <vt:lpstr>Trends in collaboration? </vt:lpstr>
      <vt:lpstr>PowerPoint Presentation</vt:lpstr>
      <vt:lpstr>PowerPoint Presentation</vt:lpstr>
      <vt:lpstr>Towards the conscious coordination of stewardship</vt:lpstr>
      <vt:lpstr>A “weightless” scholarly record?</vt:lpstr>
      <vt:lpstr>The evolving scholarly record</vt:lpstr>
      <vt:lpstr>In practice …</vt:lpstr>
      <vt:lpstr>Framing the stakeholder eco-system …</vt:lpstr>
      <vt:lpstr>PowerPoint Presentation</vt:lpstr>
      <vt:lpstr>What is the scholarly record?</vt:lpstr>
      <vt:lpstr>Stewardship … historically</vt:lpstr>
      <vt:lpstr>Stewardship … now</vt:lpstr>
      <vt:lpstr>Conscious coordination</vt:lpstr>
      <vt:lpstr>Examples</vt:lpstr>
      <vt:lpstr>Conscious coordination</vt:lpstr>
      <vt:lpstr>Towards the conscious coordination of stewardship</vt:lpstr>
      <vt:lpstr>PowerPoint Presentation</vt:lpstr>
    </vt:vector>
  </TitlesOfParts>
  <Company>UNC Charlotte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System-wide Library in 2025</dc:title>
  <dc:creator>Titia van der Werf</dc:creator>
  <cp:keywords>systemwide library, research collections, collective collections, resource sharing, cooperation, collaboration, conscious coordination</cp:keywords>
  <dc:description>Presented at the SCONUL Summer Conference and AGM, 2-3 July 2015, Southampton, UK</dc:description>
  <cp:lastModifiedBy>McNicol,Jeanette</cp:lastModifiedBy>
  <cp:revision>365</cp:revision>
  <dcterms:created xsi:type="dcterms:W3CDTF">2014-06-24T17:06:45Z</dcterms:created>
  <dcterms:modified xsi:type="dcterms:W3CDTF">2015-07-07T20:58:29Z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-1098479910</vt:i4>
  </property>
  <property fmtid="{D5CDD505-2E9C-101B-9397-08002B2CF9AE}" pid="3" name="_NewReviewCycle">
    <vt:lpwstr/>
  </property>
  <property fmtid="{D5CDD505-2E9C-101B-9397-08002B2CF9AE}" pid="4" name="_EmailSubject">
    <vt:lpwstr>SCONUL presentation</vt:lpwstr>
  </property>
  <property fmtid="{D5CDD505-2E9C-101B-9397-08002B2CF9AE}" pid="5" name="_AuthorEmail">
    <vt:lpwstr>titia.vanderwerf@oclc.org</vt:lpwstr>
  </property>
  <property fmtid="{D5CDD505-2E9C-101B-9397-08002B2CF9AE}" pid="6" name="_AuthorEmailDisplayName">
    <vt:lpwstr>van der Werf,Titia</vt:lpwstr>
  </property>
</Properties>
</file>