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</p:sldMasterIdLst>
  <p:notesMasterIdLst>
    <p:notesMasterId r:id="rId42"/>
  </p:notesMasterIdLst>
  <p:handoutMasterIdLst>
    <p:handoutMasterId r:id="rId43"/>
  </p:handoutMasterIdLst>
  <p:sldIdLst>
    <p:sldId id="467" r:id="rId5"/>
    <p:sldId id="487" r:id="rId6"/>
    <p:sldId id="488" r:id="rId7"/>
    <p:sldId id="489" r:id="rId8"/>
    <p:sldId id="490" r:id="rId9"/>
    <p:sldId id="493" r:id="rId10"/>
    <p:sldId id="492" r:id="rId11"/>
    <p:sldId id="497" r:id="rId12"/>
    <p:sldId id="494" r:id="rId13"/>
    <p:sldId id="526" r:id="rId14"/>
    <p:sldId id="498" r:id="rId15"/>
    <p:sldId id="496" r:id="rId16"/>
    <p:sldId id="499" r:id="rId17"/>
    <p:sldId id="500" r:id="rId18"/>
    <p:sldId id="501" r:id="rId19"/>
    <p:sldId id="502" r:id="rId20"/>
    <p:sldId id="503" r:id="rId21"/>
    <p:sldId id="504" r:id="rId22"/>
    <p:sldId id="522" r:id="rId23"/>
    <p:sldId id="505" r:id="rId24"/>
    <p:sldId id="506" r:id="rId25"/>
    <p:sldId id="507" r:id="rId26"/>
    <p:sldId id="520" r:id="rId27"/>
    <p:sldId id="521" r:id="rId28"/>
    <p:sldId id="523" r:id="rId29"/>
    <p:sldId id="524" r:id="rId30"/>
    <p:sldId id="525" r:id="rId31"/>
    <p:sldId id="508" r:id="rId32"/>
    <p:sldId id="509" r:id="rId33"/>
    <p:sldId id="510" r:id="rId34"/>
    <p:sldId id="511" r:id="rId35"/>
    <p:sldId id="513" r:id="rId36"/>
    <p:sldId id="514" r:id="rId37"/>
    <p:sldId id="515" r:id="rId38"/>
    <p:sldId id="527" r:id="rId39"/>
    <p:sldId id="528" r:id="rId40"/>
    <p:sldId id="481" r:id="rId4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A9316F"/>
    <a:srgbClr val="419A3C"/>
    <a:srgbClr val="0B7CCB"/>
    <a:srgbClr val="FF7600"/>
    <a:srgbClr val="E18100"/>
    <a:srgbClr val="CCFF66"/>
    <a:srgbClr val="2F416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926" autoAdjust="0"/>
  </p:normalViewPr>
  <p:slideViewPr>
    <p:cSldViewPr snapToObjects="1">
      <p:cViewPr varScale="1">
        <p:scale>
          <a:sx n="65" d="100"/>
          <a:sy n="65" d="100"/>
        </p:scale>
        <p:origin x="-1446" y="-114"/>
      </p:cViewPr>
      <p:guideLst>
        <p:guide orient="horz" pos="672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1327812-26C7-42D9-A959-6DCE02931894}" type="datetimeFigureOut">
              <a:rPr lang="en-US"/>
              <a:pPr/>
              <a:t>7/22/2013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25F0F07C-6E58-4D48-B02E-2F405F70F3F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E1C2B68-F91B-440B-BB93-8709B5390545}" type="datetimeFigureOut">
              <a:rPr lang="en-US"/>
              <a:pPr/>
              <a:t>7/22/2013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26BF569-391C-4E92-86BF-68CC9869FAD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C’est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plaisir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d’être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parmi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vous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ici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à Montpellier.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 propose de continuer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où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Cal Grant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s’est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arrêté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matin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nl-N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Vous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vous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rappelez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qu’il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nous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avait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montré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les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différentes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interfaces locales de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découverte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nous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offrons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à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utilisateurs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en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disant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nous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faisons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bon travail de les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confondre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Il a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aussi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qu’il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fallait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être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plus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ocussé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Il a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signalé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compte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rendu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fait par OCLC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d’une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recherche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utilisateurs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leur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perception des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bibliothèques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puis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cité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 blog de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Lorcan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Dempsey a propos des 13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façons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regarder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les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bibliothèques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la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découverte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 Web et le catalogue. </a:t>
            </a:r>
            <a:endParaRPr lang="nl-N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Lorcan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Dempsey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 chef du department de la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recherche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à OCLC,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où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travaillent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cinquantaine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chercheurs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C’est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ressource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communautaire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qui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travaille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pour et avec les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bibliothèques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membres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la cooperative OCLC. Je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tiens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à le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souligner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parce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OCLC Research et son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caractère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collaboratif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très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peu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connu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Europe et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faut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changer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cela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les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bibliothèques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Europe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peuvent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doivent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profiter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plus!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 ne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vais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pas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vous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donner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exposé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détaillé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travaux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recherche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vrai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c’est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justement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travail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soutenu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qui nous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permet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regarder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l’avenir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d’expérimenter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avec des scenarios du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futur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nl-N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 propose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donc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partager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avec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vous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aujourd’hui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 scenario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nous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developpons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moment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même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concernant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découverte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 Web, le web des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données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le role des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bibliothèques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nl-N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BF569-391C-4E92-86BF-68CC9869FAD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Et en </a:t>
            </a:r>
            <a:r>
              <a:rPr lang="en-GB" dirty="0" err="1" smtClean="0"/>
              <a:t>effet</a:t>
            </a:r>
            <a:r>
              <a:rPr lang="en-GB" dirty="0" smtClean="0"/>
              <a:t> </a:t>
            </a:r>
            <a:r>
              <a:rPr lang="en-GB" dirty="0" err="1" smtClean="0"/>
              <a:t>Wikisource</a:t>
            </a:r>
            <a:r>
              <a:rPr lang="en-GB" dirty="0" smtClean="0"/>
              <a:t> France, </a:t>
            </a:r>
            <a:r>
              <a:rPr lang="en-GB" dirty="0" err="1" smtClean="0"/>
              <a:t>aussi</a:t>
            </a:r>
            <a:r>
              <a:rPr lang="en-GB" dirty="0" smtClean="0"/>
              <a:t> </a:t>
            </a:r>
            <a:r>
              <a:rPr lang="en-GB" dirty="0" err="1" smtClean="0"/>
              <a:t>dénommée</a:t>
            </a:r>
            <a:r>
              <a:rPr lang="en-GB" dirty="0" smtClean="0"/>
              <a:t> la </a:t>
            </a:r>
            <a:r>
              <a:rPr lang="en-GB" dirty="0" err="1" smtClean="0"/>
              <a:t>bibliothèque</a:t>
            </a:r>
            <a:r>
              <a:rPr lang="en-GB" dirty="0" smtClean="0"/>
              <a:t> </a:t>
            </a:r>
            <a:r>
              <a:rPr lang="en-GB" dirty="0" err="1" smtClean="0"/>
              <a:t>libre</a:t>
            </a:r>
            <a:r>
              <a:rPr lang="en-GB" dirty="0" smtClean="0"/>
              <a:t>, </a:t>
            </a:r>
            <a:r>
              <a:rPr lang="en-GB" dirty="0" err="1" smtClean="0"/>
              <a:t>vous</a:t>
            </a:r>
            <a:r>
              <a:rPr lang="en-GB" dirty="0" smtClean="0"/>
              <a:t> </a:t>
            </a:r>
            <a:r>
              <a:rPr lang="en-GB" dirty="0" err="1" smtClean="0"/>
              <a:t>offre</a:t>
            </a:r>
            <a:r>
              <a:rPr lang="en-GB" dirty="0" smtClean="0"/>
              <a:t> </a:t>
            </a:r>
            <a:r>
              <a:rPr lang="en-GB" dirty="0" err="1" smtClean="0"/>
              <a:t>une</a:t>
            </a:r>
            <a:r>
              <a:rPr lang="en-GB" dirty="0" smtClean="0"/>
              <a:t> </a:t>
            </a:r>
            <a:r>
              <a:rPr lang="en-GB" dirty="0" err="1" smtClean="0"/>
              <a:t>édition</a:t>
            </a:r>
            <a:r>
              <a:rPr lang="en-GB" dirty="0" smtClean="0"/>
              <a:t> des </a:t>
            </a:r>
            <a:r>
              <a:rPr lang="en-GB" dirty="0" err="1" smtClean="0"/>
              <a:t>Fleurs</a:t>
            </a:r>
            <a:r>
              <a:rPr lang="en-GB" dirty="0" smtClean="0"/>
              <a:t> du</a:t>
            </a:r>
            <a:r>
              <a:rPr lang="en-GB" baseline="0" dirty="0" smtClean="0"/>
              <a:t> Mal </a:t>
            </a:r>
            <a:r>
              <a:rPr lang="en-GB" dirty="0" smtClean="0"/>
              <a:t>en </a:t>
            </a:r>
            <a:r>
              <a:rPr lang="en-GB" dirty="0" err="1" smtClean="0"/>
              <a:t>ligne</a:t>
            </a:r>
            <a:r>
              <a:rPr lang="en-GB" dirty="0" smtClean="0"/>
              <a:t>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15ED2-A486-423B-A3C6-2CB079E0104E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C’est</a:t>
            </a:r>
            <a:r>
              <a:rPr lang="en-GB" dirty="0" smtClean="0"/>
              <a:t> </a:t>
            </a:r>
            <a:r>
              <a:rPr lang="en-GB" dirty="0" err="1" smtClean="0"/>
              <a:t>l’édition</a:t>
            </a:r>
            <a:r>
              <a:rPr lang="en-GB" baseline="0" dirty="0" smtClean="0"/>
              <a:t> de 1857.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15ED2-A486-423B-A3C6-2CB079E0104E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Et </a:t>
            </a:r>
            <a:r>
              <a:rPr lang="en-GB" dirty="0" err="1" smtClean="0"/>
              <a:t>vous</a:t>
            </a:r>
            <a:r>
              <a:rPr lang="en-GB" dirty="0" smtClean="0"/>
              <a:t> </a:t>
            </a:r>
            <a:r>
              <a:rPr lang="en-GB" dirty="0" err="1" smtClean="0"/>
              <a:t>pouvez</a:t>
            </a:r>
            <a:r>
              <a:rPr lang="en-GB" dirty="0" smtClean="0"/>
              <a:t> </a:t>
            </a:r>
            <a:r>
              <a:rPr lang="en-GB" dirty="0" err="1" smtClean="0"/>
              <a:t>télécharger</a:t>
            </a:r>
            <a:r>
              <a:rPr lang="en-GB" dirty="0" smtClean="0"/>
              <a:t> </a:t>
            </a:r>
            <a:r>
              <a:rPr lang="en-GB" dirty="0" err="1" smtClean="0"/>
              <a:t>une</a:t>
            </a:r>
            <a:r>
              <a:rPr lang="en-GB" dirty="0" smtClean="0"/>
              <a:t> </a:t>
            </a:r>
            <a:r>
              <a:rPr lang="en-GB" dirty="0" err="1" smtClean="0"/>
              <a:t>copie</a:t>
            </a:r>
            <a:r>
              <a:rPr lang="en-GB" dirty="0" smtClean="0"/>
              <a:t> des </a:t>
            </a:r>
            <a:r>
              <a:rPr lang="en-GB" dirty="0" err="1" smtClean="0"/>
              <a:t>Fleurs</a:t>
            </a:r>
            <a:r>
              <a:rPr lang="en-GB" dirty="0" smtClean="0"/>
              <a:t> du Mal au</a:t>
            </a:r>
            <a:r>
              <a:rPr lang="en-GB" baseline="0" dirty="0" smtClean="0"/>
              <a:t> format </a:t>
            </a:r>
            <a:r>
              <a:rPr lang="en-GB" baseline="0" dirty="0" err="1" smtClean="0"/>
              <a:t>d’exportation</a:t>
            </a:r>
            <a:r>
              <a:rPr lang="en-GB" baseline="0" dirty="0" smtClean="0"/>
              <a:t> EPUB de Wikipedia et le lire à </a:t>
            </a:r>
            <a:r>
              <a:rPr lang="en-GB" baseline="0" dirty="0" err="1" smtClean="0"/>
              <a:t>votre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convenance</a:t>
            </a:r>
            <a:r>
              <a:rPr lang="en-GB" baseline="0" dirty="0" smtClean="0"/>
              <a:t>!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15ED2-A486-423B-A3C6-2CB079E0104E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Pendant </a:t>
            </a:r>
            <a:r>
              <a:rPr lang="en-GB" dirty="0" err="1" smtClean="0"/>
              <a:t>que</a:t>
            </a:r>
            <a:r>
              <a:rPr lang="en-GB" dirty="0" smtClean="0"/>
              <a:t> nous </a:t>
            </a:r>
            <a:r>
              <a:rPr lang="en-GB" dirty="0" err="1" smtClean="0"/>
              <a:t>suivions</a:t>
            </a:r>
            <a:r>
              <a:rPr lang="en-GB" dirty="0" smtClean="0"/>
              <a:t> le </a:t>
            </a:r>
            <a:r>
              <a:rPr lang="en-GB" dirty="0" err="1" smtClean="0"/>
              <a:t>chemin</a:t>
            </a:r>
            <a:r>
              <a:rPr lang="en-GB" dirty="0" smtClean="0"/>
              <a:t> des </a:t>
            </a:r>
            <a:r>
              <a:rPr lang="en-GB" dirty="0" err="1" smtClean="0"/>
              <a:t>Fleurs</a:t>
            </a:r>
            <a:r>
              <a:rPr lang="en-GB" dirty="0" smtClean="0"/>
              <a:t> du Mal </a:t>
            </a:r>
            <a:r>
              <a:rPr lang="en-GB" dirty="0" err="1" smtClean="0"/>
              <a:t>sur</a:t>
            </a:r>
            <a:r>
              <a:rPr lang="en-GB" dirty="0" smtClean="0"/>
              <a:t> le </a:t>
            </a:r>
            <a:r>
              <a:rPr lang="en-GB" baseline="0" dirty="0" smtClean="0"/>
              <a:t>web, nous </a:t>
            </a:r>
            <a:r>
              <a:rPr lang="en-GB" baseline="0" dirty="0" err="1" smtClean="0"/>
              <a:t>n’avons</a:t>
            </a:r>
            <a:r>
              <a:rPr lang="en-GB" baseline="0" dirty="0" smtClean="0"/>
              <a:t> pas </a:t>
            </a:r>
            <a:r>
              <a:rPr lang="en-GB" baseline="0" dirty="0" err="1" smtClean="0"/>
              <a:t>rencontré</a:t>
            </a:r>
            <a:r>
              <a:rPr lang="en-GB" baseline="0" dirty="0" smtClean="0"/>
              <a:t> de</a:t>
            </a:r>
            <a:r>
              <a:rPr lang="en-GB" dirty="0" smtClean="0"/>
              <a:t> </a:t>
            </a:r>
            <a:r>
              <a:rPr lang="en-GB" dirty="0" err="1" smtClean="0"/>
              <a:t>bibliothèques</a:t>
            </a:r>
            <a:r>
              <a:rPr lang="en-GB" dirty="0" smtClean="0"/>
              <a:t> </a:t>
            </a:r>
            <a:r>
              <a:rPr lang="en-GB" dirty="0" err="1" smtClean="0"/>
              <a:t>ni</a:t>
            </a:r>
            <a:r>
              <a:rPr lang="en-GB" dirty="0" smtClean="0"/>
              <a:t> </a:t>
            </a:r>
            <a:r>
              <a:rPr lang="en-GB" dirty="0" err="1" smtClean="0"/>
              <a:t>d’archives</a:t>
            </a:r>
            <a:r>
              <a:rPr lang="en-GB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/>
              <a:t>Où</a:t>
            </a:r>
            <a:r>
              <a:rPr lang="en-GB" dirty="0" smtClean="0"/>
              <a:t> se </a:t>
            </a:r>
            <a:r>
              <a:rPr lang="en-GB" dirty="0" err="1" smtClean="0"/>
              <a:t>trouvent-elles</a:t>
            </a:r>
            <a:r>
              <a:rPr lang="en-GB" dirty="0" smtClean="0"/>
              <a:t> </a:t>
            </a:r>
            <a:r>
              <a:rPr lang="en-GB" dirty="0" err="1" smtClean="0"/>
              <a:t>dans</a:t>
            </a:r>
            <a:r>
              <a:rPr lang="en-GB" dirty="0" smtClean="0"/>
              <a:t> </a:t>
            </a:r>
            <a:r>
              <a:rPr lang="en-GB" dirty="0" err="1" smtClean="0"/>
              <a:t>ce</a:t>
            </a:r>
            <a:r>
              <a:rPr lang="en-GB" dirty="0" smtClean="0"/>
              <a:t> </a:t>
            </a:r>
            <a:r>
              <a:rPr lang="en-GB" dirty="0" err="1" smtClean="0"/>
              <a:t>canevas</a:t>
            </a:r>
            <a:r>
              <a:rPr lang="en-GB" dirty="0" smtClean="0"/>
              <a:t> du Web?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On ne les </a:t>
            </a:r>
            <a:r>
              <a:rPr lang="en-GB" dirty="0" err="1" smtClean="0"/>
              <a:t>voit</a:t>
            </a:r>
            <a:r>
              <a:rPr lang="en-GB" dirty="0" smtClean="0"/>
              <a:t> pas, </a:t>
            </a:r>
            <a:r>
              <a:rPr lang="en-GB" dirty="0" err="1" smtClean="0"/>
              <a:t>parce</a:t>
            </a:r>
            <a:r>
              <a:rPr lang="en-GB" dirty="0" smtClean="0"/>
              <a:t> </a:t>
            </a:r>
            <a:r>
              <a:rPr lang="en-GB" dirty="0" err="1" smtClean="0"/>
              <a:t>qu’elles</a:t>
            </a:r>
            <a:r>
              <a:rPr lang="en-GB" dirty="0" smtClean="0"/>
              <a:t> 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jouent</a:t>
            </a:r>
            <a:r>
              <a:rPr lang="en-GB" baseline="0" dirty="0" smtClean="0"/>
              <a:t> pas le </a:t>
            </a:r>
            <a:r>
              <a:rPr lang="en-GB" baseline="0" dirty="0" err="1" smtClean="0"/>
              <a:t>jeu</a:t>
            </a:r>
            <a:r>
              <a:rPr lang="en-GB" baseline="0" dirty="0" smtClean="0"/>
              <a:t> du Web. </a:t>
            </a:r>
            <a:r>
              <a:rPr lang="en-GB" baseline="0" dirty="0" err="1" smtClean="0"/>
              <a:t>Elles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jouent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leur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propre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jeu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15ED2-A486-423B-A3C6-2CB079E0104E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nouveau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jeu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 Web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consiste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à “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épouser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 Web”; “ne faire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qu’un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avec le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Web”. Pour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jouer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jeu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le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gagner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a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quatre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règles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pour les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bibliothèques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à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suivre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nl-N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Règle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numéro.1: le web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système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d’information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Il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n’y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pas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d’autres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systèmes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d’information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jeu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nl-N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Web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aussi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l’endroit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où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les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utilisateurs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trouvent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Il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n’y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plus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utilsateurs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connectés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avec des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systèmes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locaux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Tous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les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utilisateurs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sont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connecté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au Web à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travers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 “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réseaux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sociaux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(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Facebook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Google+). </a:t>
            </a:r>
            <a:endParaRPr lang="nl-N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Web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non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seulement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devenu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seule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grégation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métadonnées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qui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compte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elle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contient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aussi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l’information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propre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Le Web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“collection”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d’elle-même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qui a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besoin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d’être soignée et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préservée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nl-N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Web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aussi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infrastructure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sous-jacente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pour la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logistique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la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fourniture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l’information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numérisée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Non pas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d’une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autoroute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où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les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bibliothèques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conçoivent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leurs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propres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moyens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transport (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pensez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aux proto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cols Z39.50 et OAI-PMH) et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au long de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laquelle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elles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installent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leurs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propres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super-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marchés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Non, Le Web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fonctionne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beaucoup plus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système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circulation sanguine d’un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organisme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vivant:  les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données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sont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pompées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se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déplacent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avec le flux et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pénètrent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osmose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les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différentes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parties du Web. Les protocols qui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dirigent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jeu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sont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les protocols du Web. </a:t>
            </a:r>
            <a:endParaRPr lang="nl-N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Finalement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le Web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enregistre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les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mesures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le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usagers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train de faire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leurs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choix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quand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naviguent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web.  Les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chemins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qu’ils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suivent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fournissent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données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d’analyse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précieuses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leurs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comportement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données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peuvent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être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exploités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pour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mieux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comprendre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les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utilisateurs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nous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permettre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répondre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à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leurs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besoins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nl-N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15ED2-A486-423B-A3C6-2CB079E0104E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Donc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...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faut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savoir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ceux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qui ne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jouent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pas le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jeu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 Web, ne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comptent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15ED2-A486-423B-A3C6-2CB079E0104E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C’était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sonnerie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d’un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réveil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matin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l’année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dernière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lorsque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Simone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Kortekaas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donnait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présentation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à la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conférence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LIBER à Tartu. Elle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expliquait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pourquoi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bibliothèque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avait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décidé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ne pas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acheter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outil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découverte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local pour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collections.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collègues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avaient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fait des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recherches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pour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mieux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comprendre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comment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leurs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collections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étaient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découvertes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 Web: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sont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venus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à la conclusion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qu’avec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Google, Google Scholar, Google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Livres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WorldCat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les bases de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données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licence com “Web of Science” et “Scopus” – </a:t>
            </a:r>
            <a:r>
              <a:rPr lang="en-GB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</a:t>
            </a:r>
            <a:r>
              <a:rPr lang="en-GB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découverte</a:t>
            </a:r>
            <a:r>
              <a:rPr lang="en-GB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 collections </a:t>
            </a:r>
            <a:r>
              <a:rPr lang="en-GB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bibliothécaires</a:t>
            </a:r>
            <a:r>
              <a:rPr lang="en-GB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était</a:t>
            </a:r>
            <a:r>
              <a:rPr lang="en-GB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suffisante</a:t>
            </a:r>
            <a:r>
              <a:rPr lang="en-GB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</a:t>
            </a:r>
            <a:r>
              <a:rPr lang="en-GB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qu’il</a:t>
            </a:r>
            <a:r>
              <a:rPr lang="en-GB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n’y</a:t>
            </a:r>
            <a:r>
              <a:rPr lang="en-GB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avait</a:t>
            </a:r>
            <a:r>
              <a:rPr lang="en-GB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pas </a:t>
            </a:r>
            <a:r>
              <a:rPr lang="en-GB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besoin</a:t>
            </a:r>
            <a:r>
              <a:rPr lang="en-GB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d’un service de </a:t>
            </a:r>
            <a:r>
              <a:rPr lang="en-GB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découverte</a:t>
            </a:r>
            <a:r>
              <a:rPr lang="en-GB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local.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15ED2-A486-423B-A3C6-2CB079E0104E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 lieu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d’investir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découverte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décidé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d’investir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fourniture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 documents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électroniques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licence pour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leurs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universitaires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étudiants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Leur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catalogue local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devait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devenir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outil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dédié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à la localisation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exemplaires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connus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pour en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donner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l’accès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 </a:t>
            </a:r>
            <a:endParaRPr lang="nl-N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fait,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sont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réalisé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“la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découverte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passe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ailleurs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et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cela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était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nouvelle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réalité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nl-N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15ED2-A486-423B-A3C6-2CB079E0104E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règle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numéro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du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jeu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donc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séparer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découverte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fourniture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de les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considérer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l’amont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l’aval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la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logistique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 Web. 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aggrégateurs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données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pour la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découverte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situent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avant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-plan du Web (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Google et Bing) et les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aggrégateurs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données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pour la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livraison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l’information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demandée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se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situent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arrière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-plan. 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Pour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gagner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jeu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bibliothèques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devraient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situer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au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niveau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la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fourniture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finale en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tant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qu’agrégateurs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d’approvisionement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agrégations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métadonnées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sont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essentielles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pour la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fourniture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documents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connus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endParaRPr lang="nl-N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nl-N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15ED2-A486-423B-A3C6-2CB079E0104E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Et,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passage des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bibliothèques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à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l’arrière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plan du Web,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prend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tandis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vous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parle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Voyez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comment Google Scholar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assiste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les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bibliothèques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pour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accrocher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fourniture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l’accès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à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leurs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resources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les pages Google. 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 y a un programme liens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les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bibliothèques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pour resolver les liens qui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permettent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l’accès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aux articles en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ligne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nl-N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BF569-391C-4E92-86BF-68CC9869FAD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Raymond Bérard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utilisait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matin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métaphore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SUDOC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viande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... la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métaphore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 </a:t>
            </a:r>
            <a:r>
              <a:rPr lang="fr-FR" dirty="0" smtClean="0"/>
              <a:t>agrégations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supermarchés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peut-être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mieux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connue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Elle 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été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souvent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utilisée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pour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expliquer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 passage des catalogues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locaux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les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grands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réservoirs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métadonnées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agrégées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Prenez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 example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WorldCat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SUDOC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Europeana,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sont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tous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agrégateurs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offrent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large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éventail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collections. </a:t>
            </a:r>
            <a:endParaRPr lang="nl-N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Et...déjà nous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pénétrons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l’Internet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choses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le web de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données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qui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vont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pour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ainsi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dire, au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delà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supermarché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traditionnel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nl-N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développements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vont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vite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les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bibliothèques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sérieusement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 mal à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suivre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nl-N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15ED2-A486-423B-A3C6-2CB079E0104E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un service pour localiser le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livre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recherché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bibliothèque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locale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nl-N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BF569-391C-4E92-86BF-68CC9869FAD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propos du programme liens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les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bibliothèques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voici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example.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liens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affichés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à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droite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résultats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sont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 liens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contenu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intégral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 articles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scientifiques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offerts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 les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bibliothèques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lien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encerclé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par example,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les archives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ouvertes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BF569-391C-4E92-86BF-68CC9869FAD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service de Google Scholar qui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permet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recherche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les collections de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bibliothèques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indexe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les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agrégations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WorldCat.org  et SUDOC.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Voici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example qui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vous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mener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à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WolrdCat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Cliquons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 titre “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Sociologie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 sport”. 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15ED2-A486-423B-A3C6-2CB079E0104E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Ce lien vous amène en premier lieu</a:t>
            </a:r>
            <a:r>
              <a:rPr lang="fr-FR" baseline="0" dirty="0" smtClean="0"/>
              <a:t> vers </a:t>
            </a:r>
            <a:r>
              <a:rPr lang="fr-FR" dirty="0" smtClean="0"/>
              <a:t>Google Livre et offre la version numérisée</a:t>
            </a:r>
            <a:r>
              <a:rPr lang="fr-FR" baseline="0" dirty="0" smtClean="0"/>
              <a:t> du livre, s’il y en a une.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Souvent le texte intégral du livre numérisé n’est pas </a:t>
            </a:r>
            <a:r>
              <a:rPr lang="fr-FR" baseline="0" dirty="0" err="1" smtClean="0"/>
              <a:t>accèssible</a:t>
            </a:r>
            <a:r>
              <a:rPr lang="fr-FR" baseline="0" dirty="0" smtClean="0"/>
              <a:t>.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Dans le panneau de gauche, Google Livre offre des liens p</a:t>
            </a:r>
            <a:r>
              <a:rPr lang="fr-FR" dirty="0" smtClean="0"/>
              <a:t>our</a:t>
            </a:r>
            <a:r>
              <a:rPr lang="fr-FR" baseline="0" dirty="0" smtClean="0"/>
              <a:t> trouver le livre dans une librairie ou une bibliothèque.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15ED2-A486-423B-A3C6-2CB079E0104E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lien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vers la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bibliothèque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vous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amène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à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WorldCat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affiche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les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bibliothèques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possèdent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cette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édition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sont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situées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près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chez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vous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dans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votre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région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15ED2-A486-423B-A3C6-2CB079E0104E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Faisons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une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autre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recherche 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dans Google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Livre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cherchons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avec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mot “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Maupassant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et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choisissons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ensuite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1er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lien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liste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sur la page des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résultats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15ED2-A486-423B-A3C6-2CB079E0104E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Le lien nous mène sur la page du livre intitulé</a:t>
            </a:r>
            <a:r>
              <a:rPr lang="fr-FR" baseline="0" dirty="0" smtClean="0"/>
              <a:t> «Maupassant» dans la Collection «</a:t>
            </a:r>
            <a:r>
              <a:rPr lang="fr-FR" dirty="0" smtClean="0"/>
              <a:t>Panorama d’un auteur».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Suivons le lien pour</a:t>
            </a:r>
            <a:r>
              <a:rPr lang="fr-FR" baseline="0" dirty="0" smtClean="0"/>
              <a:t> trouver ce titre dans une bibliothèque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15ED2-A486-423B-A3C6-2CB079E0104E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Cela nous mène au SUDOC,</a:t>
            </a:r>
            <a:r>
              <a:rPr lang="fr-FR" baseline="0" dirty="0" smtClean="0"/>
              <a:t> qui à son tour facilite le prêt, la photocopie et d’autres services de livraison à travers son réseau de bibliothèques.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15ED2-A486-423B-A3C6-2CB079E0104E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agrégateurs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doivent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postionner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chaîne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ogistique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 web et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décider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oú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veulent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placer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en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amont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avant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-plan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arrière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plan du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système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web.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a vu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grandes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agrégations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bibliothécaires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SUDOC et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WorldCat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alimentent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avec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leurs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données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moteurs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recherche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Internet – et se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faisant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elles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placent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arrière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-plan.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nous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avons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vu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moteurs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recherche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Google,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préfèrent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interagir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avec les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grands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agrégateurs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qu’avec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 sites Web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individuels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Les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bibliothèques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doivent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plus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jamais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travailler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ensemble pour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agreger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leurs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données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nl-N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nl-N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15ED2-A486-423B-A3C6-2CB079E0104E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agrégateurs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fournisseurs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 SUDOC et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WorldCat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qui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sont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mieux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placés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pour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ousser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données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amont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 web.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faisons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bien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moteurs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recherche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seraient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bien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désservis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s’ils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recevaient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toutes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métadonnées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Quelles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données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sont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importantes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Pour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pouvoir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répondre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à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cette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question,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faut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suivre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comprendre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comportement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l’utilisateur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 Web. Comment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cherche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t’il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nl-N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15ED2-A486-423B-A3C6-2CB079E0104E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fait, les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bibliothèques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sont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encore en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plein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milieu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d’aménager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l’infrastructure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la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logistique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nécessaires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pour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diriger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leurs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supermarchés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d’information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Elles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sont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toujours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train de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développer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 circuits de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moissonnage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données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occupées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d’harmoniser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leurs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métadonnées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d’enrichir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leurs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procédures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etc.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Elles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construisent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grands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magasins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numériques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pour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pouvoir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fournir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à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partir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leurs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collections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numérisées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électroniques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promesse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dirty="0" smtClean="0"/>
              <a:t>d’un flux efficace de la découverte à la fourniture n’est pas encore</a:t>
            </a:r>
            <a:r>
              <a:rPr lang="fr-FR" baseline="0" dirty="0" smtClean="0"/>
              <a:t> réalisée </a:t>
            </a:r>
            <a:r>
              <a:rPr lang="fr-FR" dirty="0" smtClean="0"/>
              <a:t>au sein des agrégations contrôlées par les bibliothèques</a:t>
            </a:r>
            <a:r>
              <a:rPr lang="fr-FR" baseline="0" dirty="0" smtClean="0"/>
              <a:t> … et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déjà les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développements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 web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déferlent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renvoient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logistique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au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canevas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 web.</a:t>
            </a:r>
            <a:endParaRPr lang="nl-N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15ED2-A486-423B-A3C6-2CB079E0104E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utilisateurs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web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sont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à la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recherche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données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qui les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aideront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à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trouver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obtenir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l’information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besoin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nl-N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générallement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la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recherche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d’information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commence avec 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 </a:t>
            </a:r>
            <a:r>
              <a:rPr lang="fr-F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quoi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le </a:t>
            </a:r>
            <a:r>
              <a:rPr lang="fr-F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le </a:t>
            </a:r>
            <a:r>
              <a:rPr lang="fr-F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quand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et le </a:t>
            </a:r>
            <a:r>
              <a:rPr lang="fr-F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où. 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</a:t>
            </a:r>
            <a:r>
              <a:rPr lang="fr-F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sont les 4 points cardinaux 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la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boussole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qui aide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toute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personne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à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naviguer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 Web.</a:t>
            </a:r>
          </a:p>
          <a:p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Voyez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comment Google suit le schema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logique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l’esprit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humain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quête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d’information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Google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Recherche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répond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au Quoi; Google Knowledge Graph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répond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au Qui et Google Maps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répond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à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l’où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Il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n’y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pas encore de service Google pour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répondre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au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quand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l’Internet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Archive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example à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suivre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nl-N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15ED2-A486-423B-A3C6-2CB079E0104E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Evidemment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métadonnées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peuvent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très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bien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fournir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réponse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au quoi, qui,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quand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ù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à propos des publications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nous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gérons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bibliothèques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OCLC a déjà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investi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beaucoup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d’effort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de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resssources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l’amélioration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la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qualité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données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WorldCat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nl-N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D’abord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avec VIAF: le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fichier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d’autorité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virtuel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qui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regroupe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toutes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les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données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d’autorité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29 Millions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d’auteurs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provenant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bibliothèques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nationales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monde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(en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moment 25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bibliothèques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nationales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participent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à VIAF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</a:t>
            </a:r>
          </a:p>
          <a:p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Ensuite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avec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regroupement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selon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modèle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FRBR des notices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bibliographiques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au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niveau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l’oeuvre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de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manifestation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.On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n’en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pas encore tout à fait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fait des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progrès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bonne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direction.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Et, propos du “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où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a le service de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WorldCat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pour “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Trouver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bibliothèque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près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chez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vous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basé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régistre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bibliothèques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(qui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nécessite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beaucoup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d’entretien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doit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être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continuellement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amélioré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a par example encore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quelques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problèmes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pour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trouver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les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bibliothèques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France) – et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a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aussi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les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liens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directes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contenu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ligne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 collections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numérisées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Cette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fonctionalité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peut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aussi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être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améliorée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nl-N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15ED2-A486-423B-A3C6-2CB079E0104E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intéressant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je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trouve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de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noter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comment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les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années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passées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communauté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bibliothèques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s’est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concentrée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les nouveaux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modèles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données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(EDM,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BibFrame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etc.)  en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essayant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restructurer les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métadonnées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façon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qu’elles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correspondent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mieux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avec le Web des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données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D’ores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déjà,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important de se souvenir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remodélisation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données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n’améliore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pas la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qualité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données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elles-mêmes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L’amélioration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la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qualité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processus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maintenance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continu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fastidieux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et non un effort de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modélisation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15ED2-A486-423B-A3C6-2CB079E0104E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intéressant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remarquer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comment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Google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Wikipedia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travaillent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différemment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ressemblent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plus à 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systèmes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d’apprentissage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changent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pas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significativement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l’architecture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données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au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cours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années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améliorent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continuellement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qualité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leurs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données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Pas-à-pas et en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s’appuyant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 crowd sourcing.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Voici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exemple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Dora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Russel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Le Knowledge Graph de Google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contenait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 liens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 titres de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livres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elle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n’était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pas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l’auteur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Quand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j’ai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découvert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cela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a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quelques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mois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j’ai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signalé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l’erreur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maintenant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liens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sont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disparus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Dora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Russel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avait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bien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écrit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livres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apparemment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les titres corrects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n’ont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pas encore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émergé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son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profil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Google Knowledge Graph. Je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suis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sûre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qu’ils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apparaîtront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jour prochain. 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15ED2-A486-423B-A3C6-2CB079E0104E}" type="slidenum">
              <a:rPr lang="en-GB" smtClean="0"/>
              <a:pPr/>
              <a:t>33</a:t>
            </a:fld>
            <a:endParaRPr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Enfin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la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qualité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système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son ensemble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dépent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la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qualité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données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sous-jacente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au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système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Google Maps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bon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exemple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Avez-vous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essayé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naviguer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les rues de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Bruxelles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où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les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noms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rue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sont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à la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fois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Flamand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en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Français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C’est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loin d’être parfait –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cela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s’améliore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jour en jour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</a:t>
            </a:r>
            <a:endParaRPr lang="nl-N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15ED2-A486-423B-A3C6-2CB079E0104E}" type="slidenum">
              <a:rPr lang="en-GB" smtClean="0"/>
              <a:pPr/>
              <a:t>34</a:t>
            </a:fld>
            <a:endParaRPr lang="en-GB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Enfin</a:t>
            </a:r>
            <a:r>
              <a:rPr lang="en-GB" dirty="0" smtClean="0"/>
              <a:t>, la </a:t>
            </a:r>
            <a:r>
              <a:rPr lang="en-GB" dirty="0" err="1" smtClean="0"/>
              <a:t>dernière</a:t>
            </a:r>
            <a:r>
              <a:rPr lang="en-GB" dirty="0" smtClean="0"/>
              <a:t> </a:t>
            </a:r>
            <a:r>
              <a:rPr lang="en-GB" dirty="0" err="1" smtClean="0"/>
              <a:t>règle</a:t>
            </a:r>
            <a:r>
              <a:rPr lang="en-GB" dirty="0" smtClean="0"/>
              <a:t> du </a:t>
            </a:r>
            <a:r>
              <a:rPr lang="en-GB" dirty="0" err="1" smtClean="0"/>
              <a:t>jeu</a:t>
            </a:r>
            <a:r>
              <a:rPr lang="en-GB" dirty="0" smtClean="0"/>
              <a:t> Web </a:t>
            </a:r>
            <a:r>
              <a:rPr lang="en-GB" dirty="0" err="1" smtClean="0"/>
              <a:t>est</a:t>
            </a:r>
            <a:r>
              <a:rPr lang="en-GB" dirty="0" smtClean="0"/>
              <a:t> la plus critique pour les </a:t>
            </a:r>
            <a:r>
              <a:rPr lang="en-GB" dirty="0" err="1" smtClean="0"/>
              <a:t>bibliothèques</a:t>
            </a:r>
            <a:r>
              <a:rPr lang="en-GB" dirty="0" smtClean="0"/>
              <a:t>: </a:t>
            </a:r>
            <a:r>
              <a:rPr lang="en-GB" dirty="0" err="1" smtClean="0"/>
              <a:t>c’est</a:t>
            </a:r>
            <a:r>
              <a:rPr lang="en-GB" dirty="0" smtClean="0"/>
              <a:t> de </a:t>
            </a:r>
            <a:r>
              <a:rPr lang="en-GB" dirty="0" err="1" smtClean="0"/>
              <a:t>fournir</a:t>
            </a:r>
            <a:r>
              <a:rPr lang="en-GB" baseline="0" dirty="0" smtClean="0"/>
              <a:t> aux </a:t>
            </a:r>
            <a:r>
              <a:rPr lang="en-GB" baseline="0" dirty="0" err="1" smtClean="0"/>
              <a:t>utilisateurs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l’information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requise</a:t>
            </a:r>
            <a:r>
              <a:rPr lang="en-GB" baseline="0" dirty="0" smtClean="0"/>
              <a:t> et les documents </a:t>
            </a:r>
            <a:r>
              <a:rPr lang="en-GB" baseline="0" dirty="0" err="1" smtClean="0"/>
              <a:t>commandés</a:t>
            </a:r>
            <a:r>
              <a:rPr lang="en-GB" baseline="0" dirty="0" smtClean="0"/>
              <a:t>.</a:t>
            </a:r>
          </a:p>
          <a:p>
            <a:r>
              <a:rPr lang="en-GB" baseline="0" dirty="0" err="1" smtClean="0"/>
              <a:t>C’est</a:t>
            </a:r>
            <a:r>
              <a:rPr lang="en-GB" baseline="0" dirty="0" smtClean="0"/>
              <a:t> à </a:t>
            </a:r>
            <a:r>
              <a:rPr lang="en-GB" baseline="0" dirty="0" err="1" smtClean="0"/>
              <a:t>ce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stade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que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l’expérience</a:t>
            </a:r>
            <a:r>
              <a:rPr lang="en-GB" baseline="0" dirty="0" smtClean="0"/>
              <a:t> du service </a:t>
            </a:r>
            <a:r>
              <a:rPr lang="en-GB" baseline="0" dirty="0" err="1" smtClean="0"/>
              <a:t>livré</a:t>
            </a:r>
            <a:r>
              <a:rPr lang="en-GB" baseline="0" dirty="0" smtClean="0"/>
              <a:t> par les </a:t>
            </a:r>
            <a:r>
              <a:rPr lang="en-GB" baseline="0" dirty="0" err="1" smtClean="0"/>
              <a:t>bibliothèques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déterminera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si</a:t>
            </a:r>
            <a:r>
              <a:rPr lang="en-GB" baseline="0" dirty="0" smtClean="0"/>
              <a:t> les </a:t>
            </a:r>
            <a:r>
              <a:rPr lang="en-GB" baseline="0" dirty="0" err="1" smtClean="0"/>
              <a:t>utilisateurs</a:t>
            </a:r>
            <a:r>
              <a:rPr lang="en-GB" baseline="0" dirty="0" smtClean="0"/>
              <a:t> du web </a:t>
            </a:r>
            <a:r>
              <a:rPr lang="en-GB" baseline="0" dirty="0" err="1" smtClean="0"/>
              <a:t>seront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satisfait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ou</a:t>
            </a:r>
            <a:r>
              <a:rPr lang="en-GB" baseline="0" dirty="0" smtClean="0"/>
              <a:t> non.</a:t>
            </a:r>
          </a:p>
          <a:p>
            <a:r>
              <a:rPr lang="en-GB" baseline="0" dirty="0" smtClean="0"/>
              <a:t>Pour </a:t>
            </a:r>
            <a:r>
              <a:rPr lang="en-GB" baseline="0" dirty="0" err="1" smtClean="0"/>
              <a:t>cela</a:t>
            </a:r>
            <a:r>
              <a:rPr lang="en-GB" baseline="0" dirty="0" smtClean="0"/>
              <a:t>, la </a:t>
            </a:r>
            <a:r>
              <a:rPr lang="en-GB" baseline="0" dirty="0" err="1" smtClean="0"/>
              <a:t>livraison</a:t>
            </a:r>
            <a:r>
              <a:rPr lang="en-GB" baseline="0" dirty="0" smtClean="0"/>
              <a:t> par les </a:t>
            </a:r>
            <a:r>
              <a:rPr lang="en-GB" baseline="0" dirty="0" err="1" smtClean="0"/>
              <a:t>bibliothèques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individuelles</a:t>
            </a:r>
            <a:r>
              <a:rPr lang="en-GB" baseline="0" dirty="0" smtClean="0"/>
              <a:t> à </a:t>
            </a:r>
            <a:r>
              <a:rPr lang="en-GB" baseline="0" dirty="0" err="1" smtClean="0"/>
              <a:t>travers</a:t>
            </a:r>
            <a:r>
              <a:rPr lang="en-GB" baseline="0" dirty="0" smtClean="0"/>
              <a:t> les </a:t>
            </a:r>
            <a:r>
              <a:rPr lang="en-GB" baseline="0" dirty="0" err="1" smtClean="0"/>
              <a:t>agrégateurs</a:t>
            </a:r>
            <a:r>
              <a:rPr lang="en-GB" baseline="0" dirty="0" smtClean="0"/>
              <a:t> (SUDOC, </a:t>
            </a:r>
            <a:r>
              <a:rPr lang="en-GB" baseline="0" dirty="0" err="1" smtClean="0"/>
              <a:t>WorldCat</a:t>
            </a:r>
            <a:r>
              <a:rPr lang="en-GB" baseline="0" dirty="0" smtClean="0"/>
              <a:t>) </a:t>
            </a:r>
            <a:r>
              <a:rPr lang="en-GB" baseline="0" dirty="0" err="1" smtClean="0"/>
              <a:t>doit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être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complètement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intégrée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dans</a:t>
            </a:r>
            <a:r>
              <a:rPr lang="en-GB" baseline="0" dirty="0" smtClean="0"/>
              <a:t> le </a:t>
            </a:r>
            <a:r>
              <a:rPr lang="en-GB" baseline="0" dirty="0" err="1" smtClean="0"/>
              <a:t>système</a:t>
            </a:r>
            <a:r>
              <a:rPr lang="en-GB" baseline="0" dirty="0" smtClean="0"/>
              <a:t> web, </a:t>
            </a:r>
            <a:r>
              <a:rPr lang="en-GB" baseline="0" dirty="0" err="1" smtClean="0"/>
              <a:t>même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si</a:t>
            </a:r>
            <a:r>
              <a:rPr lang="en-GB" baseline="0" dirty="0" smtClean="0"/>
              <a:t> la </a:t>
            </a:r>
            <a:r>
              <a:rPr lang="en-GB" baseline="0" dirty="0" err="1" smtClean="0"/>
              <a:t>fourniture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elle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même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n’est</a:t>
            </a:r>
            <a:r>
              <a:rPr lang="en-GB" baseline="0" dirty="0" smtClean="0"/>
              <a:t> pas </a:t>
            </a:r>
            <a:r>
              <a:rPr lang="en-GB" baseline="0" dirty="0" err="1" smtClean="0"/>
              <a:t>toujours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numérique</a:t>
            </a:r>
            <a:r>
              <a:rPr lang="en-GB" baseline="0" dirty="0" smtClean="0"/>
              <a:t>.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BF569-391C-4E92-86BF-68CC9869FADE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aseline="0" dirty="0" err="1" smtClean="0"/>
              <a:t>Voici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donc</a:t>
            </a:r>
            <a:r>
              <a:rPr lang="en-GB" baseline="0" dirty="0" smtClean="0"/>
              <a:t>, les 4 </a:t>
            </a:r>
            <a:r>
              <a:rPr lang="en-GB" baseline="0" dirty="0" err="1" smtClean="0"/>
              <a:t>règles</a:t>
            </a:r>
            <a:r>
              <a:rPr lang="en-GB" baseline="0" dirty="0" smtClean="0"/>
              <a:t> du </a:t>
            </a:r>
            <a:r>
              <a:rPr lang="en-GB" baseline="0" dirty="0" err="1" smtClean="0"/>
              <a:t>jeu</a:t>
            </a:r>
            <a:r>
              <a:rPr lang="en-GB" baseline="0" dirty="0" smtClean="0"/>
              <a:t> Web - Nous </a:t>
            </a:r>
            <a:r>
              <a:rPr lang="en-GB" baseline="0" dirty="0" err="1" smtClean="0"/>
              <a:t>avons</a:t>
            </a:r>
            <a:r>
              <a:rPr lang="en-GB" baseline="0" dirty="0" smtClean="0"/>
              <a:t> vu </a:t>
            </a:r>
            <a:r>
              <a:rPr lang="en-GB" baseline="0" dirty="0" err="1" smtClean="0"/>
              <a:t>que</a:t>
            </a:r>
            <a:r>
              <a:rPr lang="en-GB" baseline="0" dirty="0" smtClean="0"/>
              <a:t> la </a:t>
            </a:r>
            <a:r>
              <a:rPr lang="en-GB" baseline="0" dirty="0" err="1" smtClean="0"/>
              <a:t>bibliothèque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l’université</a:t>
            </a:r>
            <a:r>
              <a:rPr lang="en-GB" baseline="0" dirty="0" smtClean="0"/>
              <a:t> de Utrecht a </a:t>
            </a:r>
            <a:r>
              <a:rPr lang="en-GB" baseline="0" dirty="0" err="1" smtClean="0"/>
              <a:t>déja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choisi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jouer</a:t>
            </a:r>
            <a:r>
              <a:rPr lang="en-GB" baseline="0" dirty="0" smtClean="0"/>
              <a:t>. </a:t>
            </a:r>
          </a:p>
          <a:p>
            <a:r>
              <a:rPr lang="en-GB" baseline="0" dirty="0" smtClean="0"/>
              <a:t>ABES et OCLC </a:t>
            </a:r>
            <a:r>
              <a:rPr lang="en-GB" baseline="0" dirty="0" err="1" smtClean="0"/>
              <a:t>sont</a:t>
            </a:r>
            <a:r>
              <a:rPr lang="en-GB" baseline="0" dirty="0" smtClean="0"/>
              <a:t> des </a:t>
            </a:r>
            <a:r>
              <a:rPr lang="en-GB" baseline="0" dirty="0" err="1" smtClean="0"/>
              <a:t>joueurs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aussi</a:t>
            </a:r>
            <a:r>
              <a:rPr lang="en-GB" baseline="0" dirty="0" smtClean="0"/>
              <a:t>, avec SUDOC et </a:t>
            </a:r>
            <a:r>
              <a:rPr lang="en-GB" baseline="0" dirty="0" err="1" smtClean="0"/>
              <a:t>WorldCat</a:t>
            </a:r>
            <a:r>
              <a:rPr lang="en-GB" baseline="0" dirty="0" smtClean="0"/>
              <a:t>. </a:t>
            </a:r>
          </a:p>
          <a:p>
            <a:r>
              <a:rPr lang="en-GB" baseline="0" dirty="0" smtClean="0"/>
              <a:t>Il y en a </a:t>
            </a:r>
            <a:r>
              <a:rPr lang="en-GB" baseline="0" dirty="0" err="1" smtClean="0"/>
              <a:t>d’autres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bien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entendu</a:t>
            </a:r>
            <a:r>
              <a:rPr lang="en-GB" baseline="0" dirty="0" smtClean="0"/>
              <a:t>. Il y en a qui </a:t>
            </a:r>
            <a:r>
              <a:rPr lang="en-GB" baseline="0" dirty="0" err="1" smtClean="0"/>
              <a:t>jouent</a:t>
            </a:r>
            <a:r>
              <a:rPr lang="en-GB" baseline="0" dirty="0" smtClean="0"/>
              <a:t> le </a:t>
            </a:r>
            <a:r>
              <a:rPr lang="en-GB" baseline="0" dirty="0" err="1" smtClean="0"/>
              <a:t>jeu</a:t>
            </a:r>
            <a:r>
              <a:rPr lang="en-GB" baseline="0" dirty="0" smtClean="0"/>
              <a:t> sans </a:t>
            </a:r>
            <a:r>
              <a:rPr lang="en-GB" baseline="0" dirty="0" err="1" smtClean="0"/>
              <a:t>s’en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rendre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compte</a:t>
            </a:r>
            <a:r>
              <a:rPr lang="en-GB" baseline="0" dirty="0" smtClean="0"/>
              <a:t>. Et </a:t>
            </a:r>
            <a:r>
              <a:rPr lang="en-GB" baseline="0" dirty="0" err="1" smtClean="0"/>
              <a:t>il</a:t>
            </a:r>
            <a:r>
              <a:rPr lang="en-GB" baseline="0" dirty="0" smtClean="0"/>
              <a:t> y en a qui </a:t>
            </a:r>
            <a:r>
              <a:rPr lang="en-GB" baseline="0" dirty="0" err="1" smtClean="0"/>
              <a:t>jouent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leur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propre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jeu</a:t>
            </a:r>
            <a:r>
              <a:rPr lang="en-GB" baseline="0" dirty="0" smtClean="0"/>
              <a:t>.</a:t>
            </a:r>
          </a:p>
          <a:p>
            <a:r>
              <a:rPr lang="en-GB" baseline="0" dirty="0" smtClean="0"/>
              <a:t>Si on </a:t>
            </a:r>
            <a:r>
              <a:rPr lang="en-GB" baseline="0" dirty="0" err="1" smtClean="0"/>
              <a:t>jouait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tous</a:t>
            </a:r>
            <a:r>
              <a:rPr lang="en-GB" baseline="0" dirty="0" smtClean="0"/>
              <a:t> ensemble le </a:t>
            </a:r>
            <a:r>
              <a:rPr lang="en-GB" baseline="0" dirty="0" err="1" smtClean="0"/>
              <a:t>même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jeu</a:t>
            </a:r>
            <a:r>
              <a:rPr lang="en-GB" baseline="0" dirty="0" smtClean="0"/>
              <a:t>, les </a:t>
            </a:r>
            <a:r>
              <a:rPr lang="en-GB" baseline="0" dirty="0" err="1" smtClean="0"/>
              <a:t>bibliothèques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pourraient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devenir</a:t>
            </a:r>
            <a:r>
              <a:rPr lang="en-GB" baseline="0" dirty="0" smtClean="0"/>
              <a:t> indispensables </a:t>
            </a:r>
            <a:r>
              <a:rPr lang="en-GB" baseline="0" dirty="0" err="1" smtClean="0"/>
              <a:t>sur</a:t>
            </a:r>
            <a:r>
              <a:rPr lang="en-GB" baseline="0" dirty="0" smtClean="0"/>
              <a:t> le web.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BF569-391C-4E92-86BF-68CC9869FADE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EC417AC-7E23-432D-986C-3D64F45E5F79}" type="slidenum">
              <a:rPr lang="en-US"/>
              <a:pPr/>
              <a:t>37</a:t>
            </a:fld>
            <a:endParaRPr lang="en-US"/>
          </a:p>
        </p:txBody>
      </p:sp>
      <p:sp>
        <p:nvSpPr>
          <p:cNvPr id="614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 anchor="b"/>
          <a:lstStyle/>
          <a:p>
            <a:pPr algn="r"/>
            <a:fld id="{6F91CFAE-F838-4108-AA03-223E1E7100A2}" type="slidenum">
              <a:rPr lang="en-US" sz="1000">
                <a:latin typeface="Calibri" pitchFamily="34" charset="0"/>
              </a:rPr>
              <a:pPr algn="r"/>
              <a:t>37</a:t>
            </a:fld>
            <a:endParaRPr lang="en-US" sz="1000">
              <a:latin typeface="Calibri" pitchFamily="34" charset="0"/>
            </a:endParaRPr>
          </a:p>
        </p:txBody>
      </p:sp>
      <p:sp>
        <p:nvSpPr>
          <p:cNvPr id="6144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 anchor="b"/>
          <a:lstStyle/>
          <a:p>
            <a:pPr algn="r"/>
            <a:fld id="{98D3A0E9-F402-4D65-B987-4D4F0A6267F2}" type="slidenum">
              <a:rPr lang="en-US" sz="1000">
                <a:solidFill>
                  <a:srgbClr val="000000"/>
                </a:solidFill>
              </a:rPr>
              <a:pPr algn="r"/>
              <a:t>37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6144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 anchor="b"/>
          <a:lstStyle/>
          <a:p>
            <a:pPr algn="r"/>
            <a:fld id="{5B2FD9F9-D3D8-4219-812B-5BBA6D5A048D}" type="slidenum">
              <a:rPr lang="en-US" sz="1000">
                <a:solidFill>
                  <a:srgbClr val="000000"/>
                </a:solidFill>
              </a:rPr>
              <a:pPr algn="r"/>
              <a:t>37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61446" name="Rectangle 7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292100"/>
            <a:ext cx="4486275" cy="33655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7" name="Rectangle 8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sz="1800" b="0" dirty="0" err="1" smtClean="0">
                <a:latin typeface="Arial" pitchFamily="34" charset="0"/>
              </a:rPr>
              <a:t>Avec</a:t>
            </a:r>
            <a:r>
              <a:rPr lang="nl-NL" sz="1800" b="0" baseline="0" dirty="0" smtClean="0">
                <a:latin typeface="Arial" pitchFamily="34" charset="0"/>
              </a:rPr>
              <a:t> </a:t>
            </a:r>
            <a:r>
              <a:rPr lang="nl-NL" sz="1800" b="0" baseline="0" dirty="0" err="1" smtClean="0">
                <a:latin typeface="Arial" pitchFamily="34" charset="0"/>
              </a:rPr>
              <a:t>un</a:t>
            </a:r>
            <a:r>
              <a:rPr lang="nl-NL" sz="1800" b="0" baseline="0" dirty="0" smtClean="0">
                <a:latin typeface="Arial" pitchFamily="34" charset="0"/>
              </a:rPr>
              <a:t> grand merci à Catherine </a:t>
            </a:r>
            <a:r>
              <a:rPr lang="nl-NL" sz="1800" b="0" baseline="0" dirty="0" err="1" smtClean="0">
                <a:latin typeface="Arial" pitchFamily="34" charset="0"/>
              </a:rPr>
              <a:t>Furet</a:t>
            </a:r>
            <a:r>
              <a:rPr lang="nl-NL" sz="1800" b="0" baseline="0" dirty="0" smtClean="0">
                <a:latin typeface="Arial" pitchFamily="34" charset="0"/>
              </a:rPr>
              <a:t> de </a:t>
            </a:r>
            <a:r>
              <a:rPr lang="nl-NL" sz="1800" b="0" baseline="0" dirty="0" err="1" smtClean="0">
                <a:latin typeface="Arial" pitchFamily="34" charset="0"/>
              </a:rPr>
              <a:t>m’avoir</a:t>
            </a:r>
            <a:r>
              <a:rPr lang="nl-NL" sz="1800" b="0" baseline="0" dirty="0" smtClean="0">
                <a:latin typeface="Arial" pitchFamily="34" charset="0"/>
              </a:rPr>
              <a:t> </a:t>
            </a:r>
            <a:r>
              <a:rPr lang="nl-NL" sz="1800" b="0" baseline="0" dirty="0" err="1" smtClean="0">
                <a:latin typeface="Arial" pitchFamily="34" charset="0"/>
              </a:rPr>
              <a:t>aidée</a:t>
            </a:r>
            <a:r>
              <a:rPr lang="nl-NL" sz="1800" b="0" baseline="0" dirty="0" smtClean="0">
                <a:latin typeface="Arial" pitchFamily="34" charset="0"/>
              </a:rPr>
              <a:t> </a:t>
            </a:r>
            <a:r>
              <a:rPr lang="nl-NL" sz="1800" b="0" baseline="0" dirty="0" err="1" smtClean="0">
                <a:latin typeface="Arial" pitchFamily="34" charset="0"/>
              </a:rPr>
              <a:t>avec</a:t>
            </a:r>
            <a:r>
              <a:rPr lang="nl-NL" sz="1800" b="0" baseline="0" dirty="0" smtClean="0">
                <a:latin typeface="Arial" pitchFamily="34" charset="0"/>
              </a:rPr>
              <a:t> </a:t>
            </a:r>
            <a:r>
              <a:rPr lang="nl-NL" sz="1800" b="0" baseline="0" dirty="0" err="1" smtClean="0">
                <a:latin typeface="Arial" pitchFamily="34" charset="0"/>
              </a:rPr>
              <a:t>le</a:t>
            </a:r>
            <a:r>
              <a:rPr lang="nl-NL" sz="1800" b="0" baseline="0" dirty="0" smtClean="0">
                <a:latin typeface="Arial" pitchFamily="34" charset="0"/>
              </a:rPr>
              <a:t> </a:t>
            </a:r>
            <a:r>
              <a:rPr lang="nl-NL" sz="1800" b="0" baseline="0" dirty="0" err="1" smtClean="0">
                <a:latin typeface="Arial" pitchFamily="34" charset="0"/>
              </a:rPr>
              <a:t>fran</a:t>
            </a:r>
            <a:r>
              <a:rPr lang="nl-NL" sz="18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çais</a:t>
            </a:r>
            <a:r>
              <a:rPr lang="nl-N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nl-NL" sz="1800" b="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Allons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jeter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oeil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plus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attentif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à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canevas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</a:t>
            </a:r>
            <a:endParaRPr lang="nl-N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15ED2-A486-423B-A3C6-2CB079E0104E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Voici</a:t>
            </a:r>
            <a:r>
              <a:rPr lang="en-GB" dirty="0" smtClean="0"/>
              <a:t>  la page de </a:t>
            </a:r>
            <a:r>
              <a:rPr lang="en-GB" dirty="0" err="1" smtClean="0"/>
              <a:t>résultat</a:t>
            </a:r>
            <a:r>
              <a:rPr lang="en-GB" dirty="0" smtClean="0"/>
              <a:t> </a:t>
            </a:r>
            <a:r>
              <a:rPr lang="en-GB" dirty="0" err="1" smtClean="0"/>
              <a:t>d’une</a:t>
            </a:r>
            <a:r>
              <a:rPr lang="en-GB" dirty="0" smtClean="0"/>
              <a:t> </a:t>
            </a:r>
            <a:r>
              <a:rPr lang="en-GB" dirty="0" err="1" smtClean="0"/>
              <a:t>recherche</a:t>
            </a:r>
            <a:r>
              <a:rPr lang="en-GB" dirty="0" smtClean="0"/>
              <a:t> avec Google (à </a:t>
            </a:r>
            <a:r>
              <a:rPr lang="en-GB" dirty="0" err="1" smtClean="0"/>
              <a:t>partir</a:t>
            </a:r>
            <a:r>
              <a:rPr lang="en-GB" dirty="0" smtClean="0"/>
              <a:t> des Pays-Bas) </a:t>
            </a:r>
            <a:r>
              <a:rPr lang="en-GB" baseline="0" dirty="0" err="1" smtClean="0"/>
              <a:t>sur</a:t>
            </a:r>
            <a:r>
              <a:rPr lang="en-GB" baseline="0" dirty="0" smtClean="0"/>
              <a:t> “Charles Baudelaire”:</a:t>
            </a:r>
          </a:p>
          <a:p>
            <a:r>
              <a:rPr lang="en-GB" baseline="0" dirty="0" smtClean="0"/>
              <a:t>On </a:t>
            </a:r>
            <a:r>
              <a:rPr lang="en-GB" baseline="0" dirty="0" err="1" smtClean="0"/>
              <a:t>voit</a:t>
            </a:r>
            <a:r>
              <a:rPr lang="en-GB" baseline="0" dirty="0" smtClean="0"/>
              <a:t> Wikipedia en </a:t>
            </a:r>
            <a:r>
              <a:rPr lang="en-GB" baseline="0" dirty="0" err="1" smtClean="0"/>
              <a:t>tête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liste</a:t>
            </a:r>
            <a:r>
              <a:rPr lang="en-GB" baseline="0" dirty="0" smtClean="0"/>
              <a:t> et 5 </a:t>
            </a:r>
            <a:r>
              <a:rPr lang="en-GB" baseline="0" dirty="0" err="1" smtClean="0"/>
              <a:t>autres</a:t>
            </a:r>
            <a:r>
              <a:rPr lang="en-GB" baseline="0" dirty="0" smtClean="0"/>
              <a:t> sites </a:t>
            </a:r>
            <a:r>
              <a:rPr lang="en-GB" baseline="0" dirty="0" err="1" smtClean="0"/>
              <a:t>spécialisés</a:t>
            </a:r>
            <a:r>
              <a:rPr lang="en-GB" baseline="0" dirty="0" smtClean="0"/>
              <a:t> en </a:t>
            </a:r>
            <a:r>
              <a:rPr lang="en-GB" baseline="0" dirty="0" err="1" smtClean="0"/>
              <a:t>poésie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sur</a:t>
            </a:r>
            <a:r>
              <a:rPr lang="en-GB" baseline="0" dirty="0" smtClean="0"/>
              <a:t> Baudelaire. </a:t>
            </a:r>
          </a:p>
          <a:p>
            <a:r>
              <a:rPr lang="fr-FR" dirty="0" smtClean="0"/>
              <a:t>Sur le</a:t>
            </a:r>
            <a:r>
              <a:rPr lang="fr-FR" baseline="0" dirty="0" smtClean="0"/>
              <a:t> côté</a:t>
            </a:r>
            <a:r>
              <a:rPr lang="fr-FR" dirty="0" smtClean="0"/>
              <a:t> droit </a:t>
            </a:r>
            <a:r>
              <a:rPr lang="fr-FR" dirty="0" smtClean="0">
                <a:solidFill>
                  <a:srgbClr val="FF0000"/>
                </a:solidFill>
              </a:rPr>
              <a:t>le graphe de Google (</a:t>
            </a:r>
            <a:r>
              <a:rPr lang="fr-FR" dirty="0" err="1" smtClean="0">
                <a:solidFill>
                  <a:srgbClr val="FF0000"/>
                </a:solidFill>
              </a:rPr>
              <a:t>Knowledge</a:t>
            </a:r>
            <a:r>
              <a:rPr lang="fr-FR" dirty="0" smtClean="0">
                <a:solidFill>
                  <a:srgbClr val="FF0000"/>
                </a:solidFill>
              </a:rPr>
              <a:t> Graph) qui </a:t>
            </a:r>
            <a:r>
              <a:rPr lang="fr-FR" dirty="0" smtClean="0"/>
              <a:t>donne des informations biographiques, bibliographiques et généalogiques sur Baudelaire.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15ED2-A486-423B-A3C6-2CB079E0104E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Choisissons</a:t>
            </a:r>
            <a:r>
              <a:rPr lang="en-GB" baseline="0" dirty="0" smtClean="0"/>
              <a:t> de continuer </a:t>
            </a:r>
            <a:r>
              <a:rPr lang="en-GB" baseline="0" dirty="0" err="1" smtClean="0"/>
              <a:t>notre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chemin</a:t>
            </a:r>
            <a:r>
              <a:rPr lang="en-GB" baseline="0" dirty="0" smtClean="0"/>
              <a:t> en </a:t>
            </a:r>
            <a:r>
              <a:rPr lang="en-GB" baseline="0" dirty="0" err="1" smtClean="0"/>
              <a:t>cliquant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sur</a:t>
            </a:r>
            <a:r>
              <a:rPr lang="en-GB" baseline="0" dirty="0" smtClean="0"/>
              <a:t> le lien “</a:t>
            </a:r>
            <a:r>
              <a:rPr lang="en-GB" dirty="0" smtClean="0"/>
              <a:t>les </a:t>
            </a:r>
            <a:r>
              <a:rPr lang="en-GB" dirty="0" err="1" smtClean="0"/>
              <a:t>Fleurs</a:t>
            </a:r>
            <a:r>
              <a:rPr lang="en-GB" dirty="0" smtClean="0"/>
              <a:t> du Mal”.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15ED2-A486-423B-A3C6-2CB079E0104E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... La page de </a:t>
            </a:r>
            <a:r>
              <a:rPr lang="en-GB" dirty="0" err="1" smtClean="0"/>
              <a:t>résultats</a:t>
            </a:r>
            <a:r>
              <a:rPr lang="en-GB" dirty="0" smtClean="0"/>
              <a:t> </a:t>
            </a:r>
            <a:r>
              <a:rPr lang="en-GB" dirty="0" err="1" smtClean="0"/>
              <a:t>vous</a:t>
            </a:r>
            <a:r>
              <a:rPr lang="en-GB" dirty="0" smtClean="0"/>
              <a:t> </a:t>
            </a:r>
            <a:r>
              <a:rPr lang="en-GB" dirty="0" err="1" smtClean="0"/>
              <a:t>donne</a:t>
            </a:r>
            <a:r>
              <a:rPr lang="en-GB" dirty="0" smtClean="0"/>
              <a:t> encore Wikipedia et des liens </a:t>
            </a:r>
            <a:r>
              <a:rPr lang="en-GB" dirty="0" err="1" smtClean="0"/>
              <a:t>vers</a:t>
            </a:r>
            <a:r>
              <a:rPr lang="en-GB" dirty="0" smtClean="0"/>
              <a:t> </a:t>
            </a:r>
            <a:r>
              <a:rPr lang="en-GB" dirty="0" err="1" smtClean="0"/>
              <a:t>d’autres</a:t>
            </a:r>
            <a:r>
              <a:rPr lang="en-GB" dirty="0" smtClean="0"/>
              <a:t> sites.</a:t>
            </a:r>
          </a:p>
          <a:p>
            <a:r>
              <a:rPr lang="en-GB" dirty="0" err="1" smtClean="0"/>
              <a:t>Mais</a:t>
            </a:r>
            <a:r>
              <a:rPr lang="en-GB" dirty="0" smtClean="0"/>
              <a:t> </a:t>
            </a:r>
            <a:r>
              <a:rPr lang="en-GB" dirty="0" err="1" smtClean="0"/>
              <a:t>clairement</a:t>
            </a:r>
            <a:r>
              <a:rPr lang="en-GB" dirty="0" smtClean="0"/>
              <a:t> </a:t>
            </a:r>
            <a:r>
              <a:rPr lang="en-GB" dirty="0" err="1" smtClean="0"/>
              <a:t>tous</a:t>
            </a:r>
            <a:r>
              <a:rPr lang="en-GB" dirty="0" smtClean="0"/>
              <a:t> </a:t>
            </a:r>
            <a:r>
              <a:rPr lang="en-GB" dirty="0" err="1" smtClean="0"/>
              <a:t>ces</a:t>
            </a:r>
            <a:r>
              <a:rPr lang="en-GB" dirty="0" smtClean="0"/>
              <a:t> sites ne </a:t>
            </a:r>
            <a:r>
              <a:rPr lang="en-GB" dirty="0" err="1" smtClean="0"/>
              <a:t>sont</a:t>
            </a:r>
            <a:r>
              <a:rPr lang="en-GB" dirty="0" smtClean="0"/>
              <a:t> pas </a:t>
            </a:r>
            <a:r>
              <a:rPr lang="en-GB" dirty="0" err="1" smtClean="0"/>
              <a:t>pertinents</a:t>
            </a:r>
            <a:r>
              <a:rPr lang="en-GB" dirty="0" smtClean="0"/>
              <a:t> </a:t>
            </a:r>
            <a:r>
              <a:rPr lang="en-GB" dirty="0" err="1" smtClean="0"/>
              <a:t>sur</a:t>
            </a:r>
            <a:r>
              <a:rPr lang="en-GB" dirty="0" smtClean="0"/>
              <a:t> </a:t>
            </a:r>
            <a:r>
              <a:rPr lang="en-GB" dirty="0" err="1" smtClean="0"/>
              <a:t>l’oeuvre</a:t>
            </a:r>
            <a:r>
              <a:rPr lang="en-GB" dirty="0" smtClean="0"/>
              <a:t>. </a:t>
            </a:r>
          </a:p>
          <a:p>
            <a:r>
              <a:rPr lang="en-GB" dirty="0" smtClean="0"/>
              <a:t>Par </a:t>
            </a:r>
            <a:r>
              <a:rPr lang="en-GB" dirty="0" err="1" smtClean="0"/>
              <a:t>exemple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vous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avez</a:t>
            </a:r>
            <a:r>
              <a:rPr lang="en-GB" baseline="0" dirty="0" smtClean="0"/>
              <a:t> un lien </a:t>
            </a:r>
            <a:r>
              <a:rPr lang="en-GB" dirty="0" smtClean="0"/>
              <a:t>YouTube</a:t>
            </a:r>
            <a:r>
              <a:rPr lang="en-GB" baseline="0" dirty="0" smtClean="0"/>
              <a:t> </a:t>
            </a:r>
            <a:r>
              <a:rPr lang="en-GB" dirty="0" err="1" smtClean="0"/>
              <a:t>vers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une</a:t>
            </a:r>
            <a:r>
              <a:rPr lang="en-GB" baseline="0" dirty="0" smtClean="0"/>
              <a:t> chanson </a:t>
            </a:r>
            <a:r>
              <a:rPr lang="en-GB" baseline="0" dirty="0" err="1" smtClean="0"/>
              <a:t>intitulée</a:t>
            </a:r>
            <a:r>
              <a:rPr lang="en-GB" baseline="0" dirty="0" smtClean="0"/>
              <a:t> </a:t>
            </a:r>
            <a:r>
              <a:rPr lang="en-GB" dirty="0" smtClean="0"/>
              <a:t>Les </a:t>
            </a:r>
            <a:r>
              <a:rPr lang="en-GB" dirty="0" err="1" smtClean="0"/>
              <a:t>Fleurs</a:t>
            </a:r>
            <a:r>
              <a:rPr lang="en-GB" dirty="0" smtClean="0"/>
              <a:t> du Mal et un lien </a:t>
            </a:r>
            <a:r>
              <a:rPr lang="en-GB" dirty="0" err="1" smtClean="0"/>
              <a:t>vers</a:t>
            </a:r>
            <a:r>
              <a:rPr lang="en-GB" dirty="0" smtClean="0"/>
              <a:t> </a:t>
            </a:r>
            <a:r>
              <a:rPr lang="en-GB" dirty="0" err="1" smtClean="0"/>
              <a:t>une</a:t>
            </a:r>
            <a:r>
              <a:rPr lang="en-GB" dirty="0" smtClean="0"/>
              <a:t> </a:t>
            </a:r>
            <a:r>
              <a:rPr lang="en-GB" dirty="0" err="1" smtClean="0"/>
              <a:t>marque</a:t>
            </a:r>
            <a:r>
              <a:rPr lang="en-GB" dirty="0" smtClean="0"/>
              <a:t> de lingerie </a:t>
            </a:r>
            <a:r>
              <a:rPr lang="en-GB" dirty="0" err="1" smtClean="0"/>
              <a:t>provocante</a:t>
            </a:r>
            <a:r>
              <a:rPr lang="en-GB" dirty="0" smtClean="0"/>
              <a:t>.</a:t>
            </a:r>
            <a:r>
              <a:rPr lang="en-GB" baseline="0" dirty="0" smtClean="0"/>
              <a:t> </a:t>
            </a:r>
          </a:p>
          <a:p>
            <a:r>
              <a:rPr lang="en-GB" baseline="0" dirty="0" smtClean="0"/>
              <a:t>Le </a:t>
            </a:r>
            <a:r>
              <a:rPr lang="en-GB" baseline="0" dirty="0" err="1" smtClean="0"/>
              <a:t>graphe</a:t>
            </a:r>
            <a:r>
              <a:rPr lang="en-GB" baseline="0" dirty="0" smtClean="0"/>
              <a:t> de Google </a:t>
            </a:r>
            <a:r>
              <a:rPr lang="en-GB" baseline="0" dirty="0" err="1" smtClean="0"/>
              <a:t>donne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quelques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données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bibliographiques</a:t>
            </a:r>
            <a:r>
              <a:rPr lang="en-GB" baseline="0" dirty="0" smtClean="0"/>
              <a:t> et des </a:t>
            </a:r>
            <a:r>
              <a:rPr lang="en-GB" baseline="0" dirty="0" err="1" smtClean="0"/>
              <a:t>informations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contextuelles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sur</a:t>
            </a:r>
            <a:r>
              <a:rPr lang="en-GB" baseline="0" dirty="0" smtClean="0"/>
              <a:t> le </a:t>
            </a:r>
            <a:r>
              <a:rPr lang="en-GB" baseline="0" dirty="0" err="1" smtClean="0"/>
              <a:t>livre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venant</a:t>
            </a:r>
            <a:r>
              <a:rPr lang="en-GB" baseline="0" dirty="0" smtClean="0"/>
              <a:t> de Wikipedia. </a:t>
            </a:r>
          </a:p>
          <a:p>
            <a:r>
              <a:rPr lang="en-GB" dirty="0" smtClean="0"/>
              <a:t>Si </a:t>
            </a:r>
            <a:r>
              <a:rPr lang="en-GB" dirty="0" err="1" smtClean="0"/>
              <a:t>vous</a:t>
            </a:r>
            <a:r>
              <a:rPr lang="en-GB" dirty="0" smtClean="0"/>
              <a:t> </a:t>
            </a:r>
            <a:r>
              <a:rPr lang="en-GB" dirty="0" err="1" smtClean="0"/>
              <a:t>cliquez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maintenant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sur</a:t>
            </a:r>
            <a:r>
              <a:rPr lang="en-GB" baseline="0" dirty="0" smtClean="0"/>
              <a:t> le premier </a:t>
            </a:r>
            <a:r>
              <a:rPr lang="en-GB" baseline="0" dirty="0" err="1" smtClean="0"/>
              <a:t>résultat</a:t>
            </a:r>
            <a:r>
              <a:rPr lang="en-GB" baseline="0" dirty="0" smtClean="0"/>
              <a:t> en </a:t>
            </a:r>
            <a:r>
              <a:rPr lang="en-GB" baseline="0" dirty="0" err="1" smtClean="0"/>
              <a:t>liste</a:t>
            </a:r>
            <a:r>
              <a:rPr lang="en-GB" baseline="0" dirty="0" smtClean="0"/>
              <a:t>: la page </a:t>
            </a:r>
            <a:r>
              <a:rPr lang="en-GB" dirty="0" smtClean="0"/>
              <a:t>Wikipedia ...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15ED2-A486-423B-A3C6-2CB079E0104E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... </a:t>
            </a:r>
            <a:r>
              <a:rPr lang="en-GB" dirty="0" err="1" smtClean="0"/>
              <a:t>vous</a:t>
            </a:r>
            <a:r>
              <a:rPr lang="en-GB" dirty="0" smtClean="0"/>
              <a:t> </a:t>
            </a:r>
            <a:r>
              <a:rPr lang="en-GB" dirty="0" err="1" smtClean="0"/>
              <a:t>obtiendrez</a:t>
            </a:r>
            <a:r>
              <a:rPr lang="en-GB" dirty="0" smtClean="0"/>
              <a:t> </a:t>
            </a:r>
            <a:r>
              <a:rPr lang="en-GB" dirty="0" err="1" smtClean="0"/>
              <a:t>cet</a:t>
            </a:r>
            <a:r>
              <a:rPr lang="en-GB" dirty="0" smtClean="0"/>
              <a:t> article </a:t>
            </a:r>
            <a:r>
              <a:rPr lang="en-GB" dirty="0" err="1" smtClean="0"/>
              <a:t>donnant</a:t>
            </a:r>
            <a:r>
              <a:rPr lang="en-GB" dirty="0" smtClean="0"/>
              <a:t> un </a:t>
            </a:r>
            <a:r>
              <a:rPr lang="en-GB" dirty="0" err="1" smtClean="0"/>
              <a:t>aperçu</a:t>
            </a:r>
            <a:r>
              <a:rPr lang="en-GB" dirty="0" smtClean="0"/>
              <a:t> </a:t>
            </a:r>
            <a:r>
              <a:rPr lang="en-GB" dirty="0" err="1" smtClean="0"/>
              <a:t>sur</a:t>
            </a:r>
            <a:r>
              <a:rPr lang="en-GB" dirty="0" smtClean="0"/>
              <a:t> le </a:t>
            </a:r>
            <a:r>
              <a:rPr lang="en-GB" dirty="0" err="1" smtClean="0"/>
              <a:t>contenu</a:t>
            </a:r>
            <a:r>
              <a:rPr lang="en-GB" dirty="0" smtClean="0"/>
              <a:t> du </a:t>
            </a:r>
            <a:r>
              <a:rPr lang="en-GB" dirty="0" err="1" smtClean="0"/>
              <a:t>livre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15ED2-A486-423B-A3C6-2CB079E0104E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Et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vous</a:t>
            </a:r>
            <a:r>
              <a:rPr lang="en-GB" dirty="0" smtClean="0"/>
              <a:t> </a:t>
            </a:r>
            <a:r>
              <a:rPr lang="en-GB" dirty="0" err="1" smtClean="0"/>
              <a:t>déroulez</a:t>
            </a:r>
            <a:r>
              <a:rPr lang="en-GB" baseline="0" dirty="0" smtClean="0"/>
              <a:t> la page</a:t>
            </a:r>
            <a:r>
              <a:rPr lang="en-GB" dirty="0" smtClean="0"/>
              <a:t>,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vous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obtiendrez</a:t>
            </a:r>
            <a:r>
              <a:rPr lang="en-GB" baseline="0" dirty="0" smtClean="0"/>
              <a:t> des liens </a:t>
            </a:r>
            <a:r>
              <a:rPr lang="en-GB" baseline="0" dirty="0" err="1" smtClean="0"/>
              <a:t>externes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susceptibles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vous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mener</a:t>
            </a:r>
            <a:r>
              <a:rPr lang="en-GB" baseline="0" dirty="0" smtClean="0"/>
              <a:t> au </a:t>
            </a:r>
            <a:r>
              <a:rPr lang="en-GB" baseline="0" dirty="0" err="1" smtClean="0"/>
              <a:t>texte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intégral</a:t>
            </a:r>
            <a:r>
              <a:rPr lang="en-GB" baseline="0" dirty="0" smtClean="0"/>
              <a:t> du </a:t>
            </a:r>
            <a:r>
              <a:rPr lang="en-GB" baseline="0" dirty="0" err="1" smtClean="0"/>
              <a:t>livre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15ED2-A486-423B-A3C6-2CB079E0104E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8" name="Picture 11" descr="oclclogo-rings-transparent.png"/>
          <p:cNvPicPr>
            <a:picLocks noChangeAspect="1"/>
          </p:cNvPicPr>
          <p:nvPr userDrawn="1"/>
        </p:nvPicPr>
        <p:blipFill>
          <a:blip r:embed="rId2"/>
          <a:srcRect b="8763"/>
          <a:stretch>
            <a:fillRect/>
          </a:stretch>
        </p:blipFill>
        <p:spPr bwMode="auto">
          <a:xfrm>
            <a:off x="5326063" y="2852738"/>
            <a:ext cx="3513137" cy="339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685800" y="1523999"/>
            <a:ext cx="7772400" cy="2732725"/>
          </a:xfrm>
        </p:spPr>
        <p:txBody>
          <a:bodyPr tIns="0" bIns="0"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685800" y="990216"/>
            <a:ext cx="7772400" cy="533784"/>
          </a:xfrm>
        </p:spPr>
        <p:txBody>
          <a:bodyPr>
            <a:norm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685800" y="245651"/>
            <a:ext cx="8153400" cy="491741"/>
          </a:xfrm>
        </p:spPr>
        <p:txBody>
          <a:bodyPr>
            <a:normAutofit/>
          </a:bodyPr>
          <a:lstStyle>
            <a:lvl1pPr marL="0" indent="0" algn="r">
              <a:spcBef>
                <a:spcPts val="120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685800" y="4256725"/>
            <a:ext cx="3693697" cy="45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4713925"/>
            <a:ext cx="3693697" cy="130587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E52D5D9C-BCBF-4DAC-9E00-ADECB783587B}" type="datetimeFigureOut">
              <a:rPr lang="en-US"/>
              <a:pPr/>
              <a:t>7/22/2013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8F9A4278-2079-4370-A97B-39CCEE74FB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ead and 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>
            <a:grpSpLocks/>
          </p:cNvGrpSpPr>
          <p:nvPr userDrawn="1"/>
        </p:nvGrpSpPr>
        <p:grpSpPr bwMode="auto">
          <a:xfrm>
            <a:off x="0" y="0"/>
            <a:ext cx="9144000" cy="855663"/>
            <a:chOff x="0" y="0"/>
            <a:chExt cx="9144000" cy="855144"/>
          </a:xfrm>
        </p:grpSpPr>
        <p:sp>
          <p:nvSpPr>
            <p:cNvPr id="4" name="Rounded Rectangle 3"/>
            <p:cNvSpPr/>
            <p:nvPr userDrawn="1"/>
          </p:nvSpPr>
          <p:spPr>
            <a:xfrm>
              <a:off x="0" y="0"/>
              <a:ext cx="9144000" cy="60923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5" name="Isosceles Triangle 4"/>
            <p:cNvSpPr/>
            <p:nvPr userDrawn="1"/>
          </p:nvSpPr>
          <p:spPr>
            <a:xfrm rot="10800000">
              <a:off x="714375" y="599711"/>
              <a:ext cx="504825" cy="255433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10DD85-E3A2-4325-ACA5-54910C5399EF}" type="datetimeFigureOut">
              <a:rPr lang="en-US"/>
              <a:pPr/>
              <a:t>7/22/2013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38C8D-660F-4777-AC61-E493F1BC0D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01B22E-EB1B-4036-8E97-1B00E4BA1566}" type="datetimeFigureOut">
              <a:rPr lang="en-US"/>
              <a:pPr/>
              <a:t>7/22/2013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C3FC8-2BDB-49CD-9B99-3998D0593F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ead and 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>
            <a:grpSpLocks/>
          </p:cNvGrpSpPr>
          <p:nvPr userDrawn="1"/>
        </p:nvGrpSpPr>
        <p:grpSpPr bwMode="auto">
          <a:xfrm>
            <a:off x="0" y="0"/>
            <a:ext cx="9144000" cy="855663"/>
            <a:chOff x="0" y="0"/>
            <a:chExt cx="9144000" cy="855144"/>
          </a:xfrm>
        </p:grpSpPr>
        <p:sp>
          <p:nvSpPr>
            <p:cNvPr id="5" name="Rounded Rectangle 4"/>
            <p:cNvSpPr/>
            <p:nvPr userDrawn="1"/>
          </p:nvSpPr>
          <p:spPr>
            <a:xfrm>
              <a:off x="0" y="0"/>
              <a:ext cx="9144000" cy="60923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6" name="Isosceles Triangle 5"/>
            <p:cNvSpPr/>
            <p:nvPr userDrawn="1"/>
          </p:nvSpPr>
          <p:spPr>
            <a:xfrm rot="10800000">
              <a:off x="714375" y="599711"/>
              <a:ext cx="504825" cy="255433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609600"/>
            <a:ext cx="8839200" cy="5410200"/>
          </a:xfrm>
        </p:spPr>
        <p:txBody>
          <a:bodyPr lIns="457200" tIns="457200" rIns="457200" bIns="4572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660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16200000" scaled="0"/>
                  <a:tileRect/>
                </a:gradFill>
              </a:defRPr>
            </a:lvl1pPr>
            <a:lvl2pPr algn="ctr">
              <a:buNone/>
              <a:defRPr sz="8800">
                <a:solidFill>
                  <a:schemeClr val="bg1"/>
                </a:solidFill>
              </a:defRPr>
            </a:lvl2pPr>
            <a:lvl3pPr algn="ctr">
              <a:buNone/>
              <a:defRPr sz="8800">
                <a:solidFill>
                  <a:schemeClr val="bg1"/>
                </a:solidFill>
              </a:defRPr>
            </a:lvl3pPr>
            <a:lvl4pPr algn="ctr">
              <a:buNone/>
              <a:defRPr sz="8800">
                <a:solidFill>
                  <a:schemeClr val="bg1"/>
                </a:solidFill>
              </a:defRPr>
            </a:lvl4pPr>
            <a:lvl5pPr algn="ctr">
              <a:buNone/>
              <a:defRPr sz="8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C3F5BD7-13EA-42A8-8223-D3C28FF8D735}" type="datetimeFigureOut">
              <a:rPr lang="en-US"/>
              <a:pPr/>
              <a:t>7/22/2013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A3FF6B2-3C25-47D6-A7E5-3D0E7ABDD8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ead and Big Tex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grpSp>
        <p:nvGrpSpPr>
          <p:cNvPr id="5" name="Group 14"/>
          <p:cNvGrpSpPr>
            <a:grpSpLocks/>
          </p:cNvGrpSpPr>
          <p:nvPr userDrawn="1"/>
        </p:nvGrpSpPr>
        <p:grpSpPr bwMode="auto">
          <a:xfrm>
            <a:off x="0" y="0"/>
            <a:ext cx="9144000" cy="855663"/>
            <a:chOff x="0" y="0"/>
            <a:chExt cx="9144000" cy="855144"/>
          </a:xfrm>
        </p:grpSpPr>
        <p:sp>
          <p:nvSpPr>
            <p:cNvPr id="6" name="Rounded Rectangle 5"/>
            <p:cNvSpPr/>
            <p:nvPr userDrawn="1"/>
          </p:nvSpPr>
          <p:spPr>
            <a:xfrm>
              <a:off x="0" y="0"/>
              <a:ext cx="9144000" cy="60923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0800000">
              <a:off x="714375" y="599711"/>
              <a:ext cx="504825" cy="255433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609600"/>
            <a:ext cx="8839200" cy="5410200"/>
          </a:xfrm>
        </p:spPr>
        <p:txBody>
          <a:bodyPr lIns="457200" tIns="457200" rIns="457200" bIns="45720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lang="en-US" sz="6600" b="0" i="0" kern="120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algn="ctr">
              <a:buNone/>
              <a:defRPr sz="8800">
                <a:solidFill>
                  <a:schemeClr val="bg1"/>
                </a:solidFill>
              </a:defRPr>
            </a:lvl2pPr>
            <a:lvl3pPr algn="ctr">
              <a:buNone/>
              <a:defRPr sz="8800">
                <a:solidFill>
                  <a:schemeClr val="bg1"/>
                </a:solidFill>
              </a:defRPr>
            </a:lvl3pPr>
            <a:lvl4pPr algn="ctr">
              <a:buNone/>
              <a:defRPr sz="8800">
                <a:solidFill>
                  <a:schemeClr val="bg1"/>
                </a:solidFill>
              </a:defRPr>
            </a:lvl4pPr>
            <a:lvl5pPr algn="ctr">
              <a:buNone/>
              <a:defRPr sz="8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175877E1-59CF-4B55-9029-6CFAE3570D9B}" type="datetimeFigureOut">
              <a:rPr lang="en-US"/>
              <a:pPr/>
              <a:t>7/22/2013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FD392DE-5099-4AC0-93C2-1A16DAD24D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228600"/>
            <a:ext cx="8839200" cy="5791200"/>
          </a:xfrm>
        </p:spPr>
        <p:txBody>
          <a:bodyPr lIns="457200" tIns="457200" rIns="457200" bIns="4572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8000">
                <a:solidFill>
                  <a:srgbClr val="FFFFFF"/>
                </a:solidFill>
              </a:defRPr>
            </a:lvl1pPr>
            <a:lvl2pPr algn="ctr">
              <a:buNone/>
              <a:defRPr sz="8800">
                <a:solidFill>
                  <a:schemeClr val="bg1"/>
                </a:solidFill>
              </a:defRPr>
            </a:lvl2pPr>
            <a:lvl3pPr algn="ctr">
              <a:buNone/>
              <a:defRPr sz="8800">
                <a:solidFill>
                  <a:schemeClr val="bg1"/>
                </a:solidFill>
              </a:defRPr>
            </a:lvl3pPr>
            <a:lvl4pPr algn="ctr">
              <a:buNone/>
              <a:defRPr sz="8800">
                <a:solidFill>
                  <a:schemeClr val="bg1"/>
                </a:solidFill>
              </a:defRPr>
            </a:lvl4pPr>
            <a:lvl5pPr algn="ctr">
              <a:buNone/>
              <a:defRPr sz="8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81F43919-27A6-428F-83BD-49940E85DCD5}" type="datetimeFigureOut">
              <a:rPr lang="en-US"/>
              <a:pPr/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52CB508-F0BE-469A-8700-AF45EE08C6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ead and Char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grpSp>
        <p:nvGrpSpPr>
          <p:cNvPr id="5" name="Group 14"/>
          <p:cNvGrpSpPr>
            <a:grpSpLocks/>
          </p:cNvGrpSpPr>
          <p:nvPr userDrawn="1"/>
        </p:nvGrpSpPr>
        <p:grpSpPr bwMode="auto">
          <a:xfrm>
            <a:off x="0" y="0"/>
            <a:ext cx="9144000" cy="855663"/>
            <a:chOff x="0" y="0"/>
            <a:chExt cx="9144000" cy="855144"/>
          </a:xfrm>
        </p:grpSpPr>
        <p:sp>
          <p:nvSpPr>
            <p:cNvPr id="6" name="Rounded Rectangle 5"/>
            <p:cNvSpPr/>
            <p:nvPr userDrawn="1"/>
          </p:nvSpPr>
          <p:spPr>
            <a:xfrm>
              <a:off x="0" y="0"/>
              <a:ext cx="9144000" cy="60923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0800000">
              <a:off x="714375" y="599711"/>
              <a:ext cx="504825" cy="255433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 rtlCol="0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B047CF28-AB00-4375-B4B0-8F741BFFE4C2}" type="datetimeFigureOut">
              <a:rPr lang="en-US"/>
              <a:pPr/>
              <a:t>7/22/2013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AB67B61-CB48-4C04-999A-4215086783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ig Head and Content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531664-2FE0-452D-AF37-A35BBEA57461}" type="datetimeFigureOut">
              <a:rPr lang="en-US"/>
              <a:pPr/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9865A-9C66-494F-B0FA-699F352A2A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ig Head and Open Layout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56BCDC-1AA7-4C2E-906D-2A3D257CA205}" type="datetimeFigureOut">
              <a:rPr lang="en-US"/>
              <a:pPr/>
              <a:t>7/22/2013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F2035-4AE3-465E-BA5B-FCBA1E737A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228600"/>
            <a:ext cx="8839200" cy="5791200"/>
          </a:xfrm>
        </p:spPr>
        <p:txBody>
          <a:bodyPr lIns="457200" tIns="457200" rIns="457200" bIns="4572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800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16200000" scaled="0"/>
                  <a:tileRect/>
                </a:gradFill>
              </a:defRPr>
            </a:lvl1pPr>
            <a:lvl2pPr algn="ctr">
              <a:buNone/>
              <a:defRPr sz="8800">
                <a:solidFill>
                  <a:schemeClr val="bg1"/>
                </a:solidFill>
              </a:defRPr>
            </a:lvl2pPr>
            <a:lvl3pPr algn="ctr">
              <a:buNone/>
              <a:defRPr sz="8800">
                <a:solidFill>
                  <a:schemeClr val="bg1"/>
                </a:solidFill>
              </a:defRPr>
            </a:lvl3pPr>
            <a:lvl4pPr algn="ctr">
              <a:buNone/>
              <a:defRPr sz="8800">
                <a:solidFill>
                  <a:schemeClr val="bg1"/>
                </a:solidFill>
              </a:defRPr>
            </a:lvl4pPr>
            <a:lvl5pPr algn="ctr">
              <a:buNone/>
              <a:defRPr sz="8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A71309BC-52E1-4404-80FE-A2A218C48230}" type="datetimeFigureOut">
              <a:rPr lang="en-US"/>
              <a:pPr/>
              <a:t>7/22/2013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F06C386-0711-4EA2-AEB8-F75E1526BC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0" y="0"/>
            <a:ext cx="9144000" cy="855663"/>
            <a:chOff x="0" y="0"/>
            <a:chExt cx="9144000" cy="855144"/>
          </a:xfrm>
        </p:grpSpPr>
        <p:sp>
          <p:nvSpPr>
            <p:cNvPr id="7" name="Rounded Rectangle 6"/>
            <p:cNvSpPr/>
            <p:nvPr userDrawn="1"/>
          </p:nvSpPr>
          <p:spPr>
            <a:xfrm>
              <a:off x="0" y="0"/>
              <a:ext cx="9144000" cy="60923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8" name="Isosceles Triangle 7"/>
            <p:cNvSpPr/>
            <p:nvPr userDrawn="1"/>
          </p:nvSpPr>
          <p:spPr>
            <a:xfrm rot="10800000">
              <a:off x="714375" y="599711"/>
              <a:ext cx="504825" cy="255433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505200" y="990600"/>
            <a:ext cx="5181600" cy="51530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 marL="914400" indent="-228600"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990600"/>
            <a:ext cx="2667000" cy="515302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C817F4-4115-4882-AD2C-2D8B7C8C2591}" type="datetimeFigureOut">
              <a:rPr lang="en-US"/>
              <a:pPr/>
              <a:t>7/22/2013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10DFE-77A6-4CA8-87F6-F7F3748165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57400"/>
            <a:ext cx="7772400" cy="3352800"/>
          </a:xfrm>
        </p:spPr>
        <p:txBody>
          <a:bodyPr anchor="t">
            <a:normAutofit/>
          </a:bodyPr>
          <a:lstStyle>
            <a:lvl1pPr algn="l">
              <a:defRPr sz="6600" b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572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DA6E51-10E6-4EE3-8989-914C93EEA01B}" type="datetimeFigureOut">
              <a:rPr lang="en-US"/>
              <a:pPr/>
              <a:t>7/22/2013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7299C-78DF-479D-B27A-43089E6FD3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grpSp>
        <p:nvGrpSpPr>
          <p:cNvPr id="5" name="Group 14"/>
          <p:cNvGrpSpPr>
            <a:grpSpLocks/>
          </p:cNvGrpSpPr>
          <p:nvPr userDrawn="1"/>
        </p:nvGrpSpPr>
        <p:grpSpPr bwMode="auto">
          <a:xfrm>
            <a:off x="0" y="0"/>
            <a:ext cx="9144000" cy="855663"/>
            <a:chOff x="0" y="0"/>
            <a:chExt cx="9144000" cy="855144"/>
          </a:xfrm>
        </p:grpSpPr>
        <p:sp>
          <p:nvSpPr>
            <p:cNvPr id="6" name="Rounded Rectangle 5"/>
            <p:cNvSpPr/>
            <p:nvPr userDrawn="1"/>
          </p:nvSpPr>
          <p:spPr>
            <a:xfrm>
              <a:off x="0" y="0"/>
              <a:ext cx="9144000" cy="60923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0800000">
              <a:off x="714375" y="599711"/>
              <a:ext cx="504825" cy="255433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 rtlCol="0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3EEF6007-6C1C-4BAF-BE49-26708E1CAE35}" type="datetimeFigureOut">
              <a:rPr lang="en-US"/>
              <a:pPr/>
              <a:t>7/22/2013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0A96E9D-8D69-46D3-960F-0D49C08297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grpSp>
        <p:nvGrpSpPr>
          <p:cNvPr id="5" name="Group 14"/>
          <p:cNvGrpSpPr>
            <a:grpSpLocks/>
          </p:cNvGrpSpPr>
          <p:nvPr userDrawn="1"/>
        </p:nvGrpSpPr>
        <p:grpSpPr bwMode="auto">
          <a:xfrm>
            <a:off x="0" y="0"/>
            <a:ext cx="9144000" cy="855663"/>
            <a:chOff x="0" y="0"/>
            <a:chExt cx="9144000" cy="855144"/>
          </a:xfrm>
        </p:grpSpPr>
        <p:sp>
          <p:nvSpPr>
            <p:cNvPr id="6" name="Rounded Rectangle 5"/>
            <p:cNvSpPr/>
            <p:nvPr userDrawn="1"/>
          </p:nvSpPr>
          <p:spPr>
            <a:xfrm>
              <a:off x="0" y="0"/>
              <a:ext cx="9144000" cy="60923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0800000">
              <a:off x="714375" y="599711"/>
              <a:ext cx="504825" cy="255433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 rtlCol="0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FF943AF-5525-4776-9212-90CA7702F23D}" type="datetimeFigureOut">
              <a:rPr lang="en-US"/>
              <a:pPr/>
              <a:t>7/22/2013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67D74DA-70CD-4331-9EC8-3319BE9F37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grpSp>
        <p:nvGrpSpPr>
          <p:cNvPr id="5" name="Group 14"/>
          <p:cNvGrpSpPr>
            <a:grpSpLocks/>
          </p:cNvGrpSpPr>
          <p:nvPr userDrawn="1"/>
        </p:nvGrpSpPr>
        <p:grpSpPr bwMode="auto">
          <a:xfrm>
            <a:off x="0" y="0"/>
            <a:ext cx="9144000" cy="855663"/>
            <a:chOff x="0" y="0"/>
            <a:chExt cx="9144000" cy="855144"/>
          </a:xfrm>
        </p:grpSpPr>
        <p:sp>
          <p:nvSpPr>
            <p:cNvPr id="6" name="Rounded Rectangle 5"/>
            <p:cNvSpPr/>
            <p:nvPr userDrawn="1"/>
          </p:nvSpPr>
          <p:spPr>
            <a:xfrm>
              <a:off x="0" y="0"/>
              <a:ext cx="9144000" cy="60923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0800000">
              <a:off x="714375" y="599711"/>
              <a:ext cx="504825" cy="255433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 rtlCol="0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F04447D3-11BE-4D73-9DDD-DA0EF67A8F16}" type="datetimeFigureOut">
              <a:rPr lang="en-US"/>
              <a:pPr/>
              <a:t>7/22/2013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C5F76EB-CB8C-49FB-9915-463480101B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57400"/>
            <a:ext cx="7772400" cy="3352800"/>
          </a:xfrm>
        </p:spPr>
        <p:txBody>
          <a:bodyPr anchor="t">
            <a:normAutofit/>
          </a:bodyPr>
          <a:lstStyle>
            <a:lvl1pPr algn="l">
              <a:defRPr sz="6600" b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572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6AAF24-FF4F-4D75-BF69-DCF25F4E058F}" type="datetimeFigureOut">
              <a:rPr lang="en-US"/>
              <a:pPr/>
              <a:t>7/22/2013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937A3-83FE-4535-96E4-53DCB8F49B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g tex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grpSp>
        <p:nvGrpSpPr>
          <p:cNvPr id="5" name="Group 11"/>
          <p:cNvGrpSpPr>
            <a:grpSpLocks/>
          </p:cNvGrpSpPr>
          <p:nvPr userDrawn="1"/>
        </p:nvGrpSpPr>
        <p:grpSpPr bwMode="auto">
          <a:xfrm>
            <a:off x="0" y="0"/>
            <a:ext cx="9144000" cy="855663"/>
            <a:chOff x="0" y="0"/>
            <a:chExt cx="9144000" cy="855144"/>
          </a:xfrm>
        </p:grpSpPr>
        <p:sp>
          <p:nvSpPr>
            <p:cNvPr id="6" name="Rounded Rectangle 5"/>
            <p:cNvSpPr/>
            <p:nvPr userDrawn="1"/>
          </p:nvSpPr>
          <p:spPr>
            <a:xfrm>
              <a:off x="0" y="0"/>
              <a:ext cx="9144000" cy="60923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0800000">
              <a:off x="714375" y="599711"/>
              <a:ext cx="504825" cy="255433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609600"/>
            <a:ext cx="8839200" cy="5410200"/>
          </a:xfrm>
        </p:spPr>
        <p:txBody>
          <a:bodyPr lIns="457200" tIns="457200" rIns="457200" bIns="45720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lang="en-US" sz="8000" b="0" i="0" kern="120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algn="ctr">
              <a:buNone/>
              <a:defRPr sz="8800">
                <a:solidFill>
                  <a:schemeClr val="bg1"/>
                </a:solidFill>
              </a:defRPr>
            </a:lvl2pPr>
            <a:lvl3pPr algn="ctr">
              <a:buNone/>
              <a:defRPr sz="8800">
                <a:solidFill>
                  <a:schemeClr val="bg1"/>
                </a:solidFill>
              </a:defRPr>
            </a:lvl3pPr>
            <a:lvl4pPr algn="ctr">
              <a:buNone/>
              <a:defRPr sz="8800">
                <a:solidFill>
                  <a:schemeClr val="bg1"/>
                </a:solidFill>
              </a:defRPr>
            </a:lvl4pPr>
            <a:lvl5pPr algn="ctr">
              <a:buNone/>
              <a:defRPr sz="8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2DE8942C-7AAF-406A-A103-48DA1284A35B}" type="datetimeFigureOut">
              <a:rPr lang="en-US"/>
              <a:pPr/>
              <a:t>7/22/2013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0B6CEE0-ED6E-4F47-8ADA-B3C9F06410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/>
          <p:nvPr userDrawn="1"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5" name="Rounded Rectangle 4"/>
            <p:cNvSpPr/>
            <p:nvPr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Isosceles Triangle 5"/>
            <p:cNvSpPr/>
            <p:nvPr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BBA939-12AB-43BA-832C-B838EC641955}" type="datetimeFigureOut">
              <a:rPr lang="en-US"/>
              <a:pPr/>
              <a:t>7/22/2013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A8E96-2237-4A20-B193-601B344323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Kick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/>
          <p:nvPr userDrawn="1"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6" name="Rounded Rectangle 5"/>
            <p:cNvSpPr/>
            <p:nvPr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Isosceles Triangle 6"/>
            <p:cNvSpPr/>
            <p:nvPr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199" y="152400"/>
            <a:ext cx="8229599" cy="304800"/>
          </a:xfrm>
        </p:spPr>
        <p:txBody>
          <a:bodyPr tIns="0" bIns="0">
            <a:noAutofit/>
          </a:bodyPr>
          <a:lstStyle>
            <a:lvl1pPr>
              <a:buNone/>
              <a:defRPr sz="18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E697B61-C35E-43C7-9AF6-D268D688422E}" type="datetimeFigureOut">
              <a:rPr lang="en-US"/>
              <a:pPr/>
              <a:t>7/22/2013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59C6FE2-C254-40EC-A545-C0F2A8333A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 userDrawn="1"/>
        </p:nvGrpSpPr>
        <p:grpSpPr bwMode="auto">
          <a:xfrm>
            <a:off x="0" y="0"/>
            <a:ext cx="9144000" cy="855663"/>
            <a:chOff x="0" y="0"/>
            <a:chExt cx="9144000" cy="855144"/>
          </a:xfrm>
        </p:grpSpPr>
        <p:sp>
          <p:nvSpPr>
            <p:cNvPr id="5" name="Rounded Rectangle 4"/>
            <p:cNvSpPr/>
            <p:nvPr userDrawn="1"/>
          </p:nvSpPr>
          <p:spPr>
            <a:xfrm>
              <a:off x="0" y="0"/>
              <a:ext cx="9144000" cy="60923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6" name="Isosceles Triangle 5"/>
            <p:cNvSpPr/>
            <p:nvPr userDrawn="1"/>
          </p:nvSpPr>
          <p:spPr>
            <a:xfrm rot="10800000">
              <a:off x="714375" y="599711"/>
              <a:ext cx="504825" cy="255433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 rtlCol="0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9AEBC51-DE17-48B8-9B32-811EA8BFA21A}" type="datetimeFigureOut">
              <a:rPr lang="en-US"/>
              <a:pPr/>
              <a:t>7/22/2013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B263EAD-7535-4BF5-B33B-7B46111514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mall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>
            <a:grpSpLocks/>
          </p:cNvGrpSpPr>
          <p:nvPr userDrawn="1"/>
        </p:nvGrpSpPr>
        <p:grpSpPr bwMode="auto">
          <a:xfrm>
            <a:off x="0" y="0"/>
            <a:ext cx="9144000" cy="855663"/>
            <a:chOff x="0" y="0"/>
            <a:chExt cx="9144000" cy="855144"/>
          </a:xfrm>
        </p:grpSpPr>
        <p:sp>
          <p:nvSpPr>
            <p:cNvPr id="4" name="Rounded Rectangle 3"/>
            <p:cNvSpPr/>
            <p:nvPr userDrawn="1"/>
          </p:nvSpPr>
          <p:spPr>
            <a:xfrm>
              <a:off x="0" y="0"/>
              <a:ext cx="9144000" cy="60923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5" name="Isosceles Triangle 4"/>
            <p:cNvSpPr/>
            <p:nvPr userDrawn="1"/>
          </p:nvSpPr>
          <p:spPr>
            <a:xfrm rot="10800000">
              <a:off x="714375" y="599711"/>
              <a:ext cx="504825" cy="255433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6E5086-CC66-4609-9B99-6970D0DC955D}" type="datetimeFigureOut">
              <a:rPr lang="en-US"/>
              <a:pPr/>
              <a:t>7/22/2013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8CB64-04A7-448F-93B4-4743930614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57400"/>
            <a:ext cx="7772400" cy="3352800"/>
          </a:xfrm>
        </p:spPr>
        <p:txBody>
          <a:bodyPr anchor="t">
            <a:normAutofit/>
          </a:bodyPr>
          <a:lstStyle>
            <a:lvl1pPr algn="l">
              <a:defRPr sz="6600" b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572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4BF8A4-43B7-42C6-87EF-75AAB196ACEC}" type="datetimeFigureOut">
              <a:rPr lang="en-US"/>
              <a:pPr/>
              <a:t>7/22/2013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39CBD-4440-4D3C-B13E-4CA4D0C8F0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/>
          <p:nvPr userDrawn="1"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5" name="Rounded Rectangle 4"/>
            <p:cNvSpPr/>
            <p:nvPr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Isosceles Triangle 5"/>
            <p:cNvSpPr/>
            <p:nvPr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525FCF-ADD1-4FF5-8F44-0720B104B0B2}" type="datetimeFigureOut">
              <a:rPr lang="en-US"/>
              <a:pPr/>
              <a:t>7/22/2013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6D3FD-163F-48A6-BFDC-7946F2BA83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ig tex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grpSp>
        <p:nvGrpSpPr>
          <p:cNvPr id="5" name="Group 11"/>
          <p:cNvGrpSpPr>
            <a:grpSpLocks/>
          </p:cNvGrpSpPr>
          <p:nvPr userDrawn="1"/>
        </p:nvGrpSpPr>
        <p:grpSpPr bwMode="auto">
          <a:xfrm>
            <a:off x="0" y="0"/>
            <a:ext cx="9144000" cy="855663"/>
            <a:chOff x="0" y="0"/>
            <a:chExt cx="9144000" cy="855144"/>
          </a:xfrm>
        </p:grpSpPr>
        <p:sp>
          <p:nvSpPr>
            <p:cNvPr id="6" name="Rounded Rectangle 5"/>
            <p:cNvSpPr/>
            <p:nvPr userDrawn="1"/>
          </p:nvSpPr>
          <p:spPr>
            <a:xfrm>
              <a:off x="0" y="0"/>
              <a:ext cx="9144000" cy="60923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0800000">
              <a:off x="714375" y="599711"/>
              <a:ext cx="504825" cy="255433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609600"/>
            <a:ext cx="8839200" cy="5410200"/>
          </a:xfrm>
        </p:spPr>
        <p:txBody>
          <a:bodyPr lIns="457200" tIns="457200" rIns="457200" bIns="45720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lang="en-US" sz="8000" b="0" i="0" kern="120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algn="ctr">
              <a:buNone/>
              <a:defRPr sz="8800">
                <a:solidFill>
                  <a:schemeClr val="bg1"/>
                </a:solidFill>
              </a:defRPr>
            </a:lvl2pPr>
            <a:lvl3pPr algn="ctr">
              <a:buNone/>
              <a:defRPr sz="8800">
                <a:solidFill>
                  <a:schemeClr val="bg1"/>
                </a:solidFill>
              </a:defRPr>
            </a:lvl3pPr>
            <a:lvl4pPr algn="ctr">
              <a:buNone/>
              <a:defRPr sz="8800">
                <a:solidFill>
                  <a:schemeClr val="bg1"/>
                </a:solidFill>
              </a:defRPr>
            </a:lvl4pPr>
            <a:lvl5pPr algn="ctr">
              <a:buNone/>
              <a:defRPr sz="8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861E29CF-443D-4014-9CC3-5677134C6364}" type="datetimeFigureOut">
              <a:rPr lang="en-US"/>
              <a:pPr/>
              <a:t>7/22/2013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CB79A87-753B-453A-9901-96A6A3BF29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/>
          <p:nvPr userDrawn="1"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5" name="Rounded Rectangle 4"/>
            <p:cNvSpPr/>
            <p:nvPr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Isosceles Triangle 5"/>
            <p:cNvSpPr/>
            <p:nvPr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5BF79E-E444-49EF-8001-155E6A6C0555}" type="datetimeFigureOut">
              <a:rPr lang="en-US"/>
              <a:pPr/>
              <a:t>7/22/2013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F1456-EC3C-41AA-873B-8A448780C3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Kick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/>
          <p:nvPr userDrawn="1"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6" name="Rounded Rectangle 5"/>
            <p:cNvSpPr/>
            <p:nvPr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Isosceles Triangle 6"/>
            <p:cNvSpPr/>
            <p:nvPr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199" y="152400"/>
            <a:ext cx="8229599" cy="304800"/>
          </a:xfrm>
        </p:spPr>
        <p:txBody>
          <a:bodyPr tIns="0" bIns="0">
            <a:noAutofit/>
          </a:bodyPr>
          <a:lstStyle>
            <a:lvl1pPr>
              <a:buNone/>
              <a:defRPr sz="18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341EF986-E4C5-400E-8385-3FE23F3286D1}" type="datetimeFigureOut">
              <a:rPr lang="en-US"/>
              <a:pPr/>
              <a:t>7/22/2013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74F217A-5FFB-449A-9011-C0F7B62E74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 userDrawn="1"/>
        </p:nvGrpSpPr>
        <p:grpSpPr bwMode="auto">
          <a:xfrm>
            <a:off x="0" y="0"/>
            <a:ext cx="9144000" cy="855663"/>
            <a:chOff x="0" y="0"/>
            <a:chExt cx="9144000" cy="855144"/>
          </a:xfrm>
        </p:grpSpPr>
        <p:sp>
          <p:nvSpPr>
            <p:cNvPr id="5" name="Rounded Rectangle 4"/>
            <p:cNvSpPr/>
            <p:nvPr userDrawn="1"/>
          </p:nvSpPr>
          <p:spPr>
            <a:xfrm>
              <a:off x="0" y="0"/>
              <a:ext cx="9144000" cy="60923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6" name="Isosceles Triangle 5"/>
            <p:cNvSpPr/>
            <p:nvPr userDrawn="1"/>
          </p:nvSpPr>
          <p:spPr>
            <a:xfrm rot="10800000">
              <a:off x="714375" y="599711"/>
              <a:ext cx="504825" cy="255433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 rtlCol="0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20602F26-0BDD-48A0-891E-683B1DF582BC}" type="datetimeFigureOut">
              <a:rPr lang="en-US"/>
              <a:pPr/>
              <a:t>7/22/2013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99758C3-7A7D-4D2A-BEFE-DCBE78C6B4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mall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>
            <a:grpSpLocks/>
          </p:cNvGrpSpPr>
          <p:nvPr userDrawn="1"/>
        </p:nvGrpSpPr>
        <p:grpSpPr bwMode="auto">
          <a:xfrm>
            <a:off x="0" y="0"/>
            <a:ext cx="9144000" cy="855663"/>
            <a:chOff x="0" y="0"/>
            <a:chExt cx="9144000" cy="855144"/>
          </a:xfrm>
        </p:grpSpPr>
        <p:sp>
          <p:nvSpPr>
            <p:cNvPr id="4" name="Rounded Rectangle 3"/>
            <p:cNvSpPr/>
            <p:nvPr userDrawn="1"/>
          </p:nvSpPr>
          <p:spPr>
            <a:xfrm>
              <a:off x="0" y="0"/>
              <a:ext cx="9144000" cy="60923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5" name="Isosceles Triangle 4"/>
            <p:cNvSpPr/>
            <p:nvPr userDrawn="1"/>
          </p:nvSpPr>
          <p:spPr>
            <a:xfrm rot="10800000">
              <a:off x="714375" y="599711"/>
              <a:ext cx="504825" cy="255433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6C6C91-F172-49C4-AAF1-BB4014A6487D}" type="datetimeFigureOut">
              <a:rPr lang="en-US"/>
              <a:pPr/>
              <a:t>7/22/2013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06ED89-8FB5-4756-8FCB-E4B2FBF453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57400"/>
            <a:ext cx="7772400" cy="3352800"/>
          </a:xfrm>
        </p:spPr>
        <p:txBody>
          <a:bodyPr anchor="t">
            <a:normAutofit/>
          </a:bodyPr>
          <a:lstStyle>
            <a:lvl1pPr algn="l">
              <a:defRPr sz="6600" b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572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4841A9-6059-450B-BD3C-6568D1788C58}" type="datetimeFigureOut">
              <a:rPr lang="en-US"/>
              <a:pPr/>
              <a:t>7/22/2013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89E47-C2C0-4E86-A1C8-0231CE1BAD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/>
          <p:nvPr userDrawn="1"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5" name="Rounded Rectangle 4"/>
            <p:cNvSpPr/>
            <p:nvPr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100000">
                  <a:schemeClr val="accent4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Isosceles Triangle 5"/>
            <p:cNvSpPr/>
            <p:nvPr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F076BC-D976-45B8-851D-3F6A657CFABF}" type="datetimeFigureOut">
              <a:rPr lang="en-US"/>
              <a:pPr/>
              <a:t>7/22/2013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14316-5FA9-4D9B-BA05-3667733051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Kick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/>
          <p:nvPr userDrawn="1"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6" name="Rounded Rectangle 5"/>
            <p:cNvSpPr/>
            <p:nvPr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100000">
                  <a:schemeClr val="accent4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Isosceles Triangle 6"/>
            <p:cNvSpPr/>
            <p:nvPr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199" y="152400"/>
            <a:ext cx="8229599" cy="304800"/>
          </a:xfrm>
        </p:spPr>
        <p:txBody>
          <a:bodyPr tIns="0" bIns="0">
            <a:noAutofit/>
          </a:bodyPr>
          <a:lstStyle>
            <a:lvl1pPr>
              <a:buNone/>
              <a:defRPr sz="18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9AE00AAF-54AF-4BE5-B7C7-ABB531EC7F21}" type="datetimeFigureOut">
              <a:rPr lang="en-US"/>
              <a:pPr/>
              <a:t>7/22/2013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7C59241-02D8-4B44-B74A-3B5DDBE8A3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4161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grpSp>
        <p:nvGrpSpPr>
          <p:cNvPr id="5" name="Group 7"/>
          <p:cNvGrpSpPr/>
          <p:nvPr userDrawn="1"/>
        </p:nvGrpSpPr>
        <p:grpSpPr>
          <a:xfrm>
            <a:off x="0" y="6294462"/>
            <a:ext cx="9144000" cy="590922"/>
            <a:chOff x="0" y="6294462"/>
            <a:chExt cx="9144000" cy="590922"/>
          </a:xfrm>
        </p:grpSpPr>
        <p:pic>
          <p:nvPicPr>
            <p:cNvPr id="9" name="Picture 11" descr="piecharts-top.png"/>
            <p:cNvPicPr>
              <a:picLocks noChangeAspect="1"/>
            </p:cNvPicPr>
            <p:nvPr userDrawn="1"/>
          </p:nvPicPr>
          <p:blipFill>
            <a:blip r:embed="rId2" cstate="print"/>
            <a:srcRect t="4834" b="87286"/>
            <a:stretch>
              <a:fillRect/>
            </a:stretch>
          </p:blipFill>
          <p:spPr bwMode="auto">
            <a:xfrm>
              <a:off x="0" y="6294462"/>
              <a:ext cx="9144000" cy="365127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 userDrawn="1"/>
          </p:nvSpPr>
          <p:spPr>
            <a:xfrm>
              <a:off x="0" y="6597352"/>
              <a:ext cx="9144000" cy="288032"/>
            </a:xfrm>
            <a:prstGeom prst="roundRect">
              <a:avLst/>
            </a:prstGeom>
            <a:solidFill>
              <a:srgbClr val="C4161C"/>
            </a:solidFill>
            <a:ln>
              <a:solidFill>
                <a:srgbClr val="C416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FF7600"/>
                </a:solidFill>
              </a:endParaRP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157163" y="6595943"/>
              <a:ext cx="8829675" cy="289441"/>
            </a:xfrm>
            <a:prstGeom prst="round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nl-NL" sz="1100" cap="small" dirty="0">
                  <a:solidFill>
                    <a:schemeClr val="bg1"/>
                  </a:solidFill>
                  <a:latin typeface="MetaPro-Norm" pitchFamily="34" charset="0"/>
                </a:rPr>
                <a:t>E U R O P E, M I D D L E  E A S T &amp; A F R I C A  R E G I O N A L  C O U N C I L</a:t>
              </a:r>
              <a:r>
                <a:rPr lang="nl-NL" sz="1100" cap="small" dirty="0">
                  <a:solidFill>
                    <a:schemeClr val="bg1"/>
                  </a:solidFill>
                </a:rPr>
                <a:t> </a:t>
              </a:r>
            </a:p>
          </p:txBody>
        </p:sp>
        <p:pic>
          <p:nvPicPr>
            <p:cNvPr id="12" name="Picture 14" descr="OCLC_H_White_CMYK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84368" y="6623858"/>
              <a:ext cx="746118" cy="252000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Head, Kick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/>
          <p:nvPr userDrawn="1"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6" name="Rounded Rectangle 5"/>
            <p:cNvSpPr/>
            <p:nvPr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Isosceles Triangle 6"/>
            <p:cNvSpPr/>
            <p:nvPr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199" y="152400"/>
            <a:ext cx="8229599" cy="304800"/>
          </a:xfrm>
        </p:spPr>
        <p:txBody>
          <a:bodyPr tIns="0" bIns="0">
            <a:noAutofit/>
          </a:bodyPr>
          <a:lstStyle>
            <a:lvl1pPr>
              <a:buNone/>
              <a:defRPr sz="1800">
                <a:solidFill>
                  <a:srgbClr val="CDE5F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6B9C7F6-DD32-40AC-B481-F8E10B178AAA}" type="datetimeFigureOut">
              <a:rPr lang="en-US"/>
              <a:pPr/>
              <a:t>7/22/2013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D13A5FE-41BC-4D2F-84B2-672A3C52D0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Head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/>
          <p:nvPr userDrawn="1"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6" name="Rounded Rectangle 5"/>
            <p:cNvSpPr/>
            <p:nvPr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Isosceles Triangle 6"/>
            <p:cNvSpPr/>
            <p:nvPr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4375" y="2000250"/>
            <a:ext cx="3714751" cy="4143375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2000250"/>
            <a:ext cx="3714750" cy="4143375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Head, Person Photo and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7"/>
          <p:cNvGrpSpPr/>
          <p:nvPr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7" name="Rounded Rectangle 6"/>
            <p:cNvSpPr/>
            <p:nvPr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14400" y="2133600"/>
            <a:ext cx="2209800" cy="27432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429000" y="2133600"/>
            <a:ext cx="5181600" cy="838200"/>
          </a:xfrm>
        </p:spPr>
        <p:txBody>
          <a:bodyPr>
            <a:normAutofit/>
          </a:bodyPr>
          <a:lstStyle>
            <a:lvl1pPr>
              <a:buNone/>
              <a:defRPr sz="4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429000" y="2971800"/>
            <a:ext cx="5181600" cy="838200"/>
          </a:xfrm>
        </p:spPr>
        <p:txBody>
          <a:bodyPr>
            <a:normAutofit/>
          </a:bodyPr>
          <a:lstStyle>
            <a:lvl1pPr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10BD63CC-09C0-4373-A9A6-FB5D657024F1}" type="datetimeFigureOut">
              <a:rPr lang="en-US"/>
              <a:pPr/>
              <a:t>7/22/2013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FB63FC61-7AFA-409A-9E86-C311EA9930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ead,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0" y="0"/>
            <a:ext cx="9144000" cy="855663"/>
            <a:chOff x="0" y="0"/>
            <a:chExt cx="9144000" cy="855144"/>
          </a:xfrm>
        </p:grpSpPr>
        <p:sp>
          <p:nvSpPr>
            <p:cNvPr id="6" name="Rounded Rectangle 5"/>
            <p:cNvSpPr/>
            <p:nvPr userDrawn="1"/>
          </p:nvSpPr>
          <p:spPr>
            <a:xfrm>
              <a:off x="0" y="0"/>
              <a:ext cx="9144000" cy="60923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0800000">
              <a:off x="714375" y="599711"/>
              <a:ext cx="504825" cy="255433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505200" y="990600"/>
            <a:ext cx="5181600" cy="515302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 marL="914400" indent="-228600"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990600"/>
            <a:ext cx="2667000" cy="515302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0A8D29-469C-4BA7-8FA2-168997466AC7}" type="datetimeFigureOut">
              <a:rPr lang="en-US"/>
              <a:pPr/>
              <a:t>7/22/2013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9D751-9B6C-41DC-8076-2A3BF4D2D5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ead and Three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4"/>
          <p:cNvGrpSpPr>
            <a:grpSpLocks/>
          </p:cNvGrpSpPr>
          <p:nvPr userDrawn="1"/>
        </p:nvGrpSpPr>
        <p:grpSpPr bwMode="auto">
          <a:xfrm>
            <a:off x="0" y="0"/>
            <a:ext cx="9144000" cy="855663"/>
            <a:chOff x="0" y="0"/>
            <a:chExt cx="9144000" cy="855144"/>
          </a:xfrm>
        </p:grpSpPr>
        <p:sp>
          <p:nvSpPr>
            <p:cNvPr id="11" name="Rounded Rectangle 10"/>
            <p:cNvSpPr/>
            <p:nvPr userDrawn="1"/>
          </p:nvSpPr>
          <p:spPr>
            <a:xfrm>
              <a:off x="0" y="0"/>
              <a:ext cx="9144000" cy="60923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12" name="Isosceles Triangle 11"/>
            <p:cNvSpPr/>
            <p:nvPr userDrawn="1"/>
          </p:nvSpPr>
          <p:spPr>
            <a:xfrm rot="10800000">
              <a:off x="714375" y="599711"/>
              <a:ext cx="504825" cy="255433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914400" y="4876800"/>
            <a:ext cx="7315200" cy="12192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914400" y="1219200"/>
            <a:ext cx="2209800" cy="27432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467100" y="1219200"/>
            <a:ext cx="2209800" cy="27432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233363" indent="-233363" algn="l" defTabSz="457200" rtl="0" eaLnBrk="1" latinLnBrk="0" hangingPunct="1">
              <a:lnSpc>
                <a:spcPct val="110000"/>
              </a:lnSpc>
              <a:spcBef>
                <a:spcPts val="900"/>
              </a:spcBef>
              <a:buClrTx/>
              <a:buFont typeface="Arial"/>
              <a:buNone/>
              <a:defRPr lang="en-US"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19800" y="1219200"/>
            <a:ext cx="2209800" cy="27432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233363" indent="-233363" algn="l" defTabSz="457200" rtl="0" eaLnBrk="1" latinLnBrk="0" hangingPunct="1">
              <a:lnSpc>
                <a:spcPct val="110000"/>
              </a:lnSpc>
              <a:spcBef>
                <a:spcPts val="900"/>
              </a:spcBef>
              <a:buClrTx/>
              <a:buFont typeface="Arial"/>
              <a:buNone/>
              <a:defRPr lang="en-US"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914400" y="4076660"/>
            <a:ext cx="2209800" cy="266740"/>
          </a:xfrm>
        </p:spPr>
        <p:txBody>
          <a:bodyPr lIns="0" tIns="0" rIns="0" bIns="0" rtlCol="0">
            <a:spAutoFit/>
          </a:bodyPr>
          <a:lstStyle>
            <a:lvl1pPr marL="0" indent="0" algn="ctr">
              <a:spcBef>
                <a:spcPts val="200"/>
              </a:spcBef>
              <a:buNone/>
              <a:defRPr lang="en-US" sz="1600" b="0" i="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475028" y="4076660"/>
            <a:ext cx="2209800" cy="266740"/>
          </a:xfrm>
        </p:spPr>
        <p:txBody>
          <a:bodyPr lIns="0" tIns="0" rIns="0" bIns="0" rtlCol="0">
            <a:spAutoFit/>
          </a:bodyPr>
          <a:lstStyle>
            <a:lvl1pPr marL="0" indent="0" algn="ctr">
              <a:spcBef>
                <a:spcPts val="400"/>
              </a:spcBef>
              <a:buNone/>
              <a:defRPr lang="en-US" sz="1600" b="0" i="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6026522" y="4076660"/>
            <a:ext cx="2209800" cy="266740"/>
          </a:xfrm>
        </p:spPr>
        <p:txBody>
          <a:bodyPr lIns="0" tIns="0" rIns="0" bIns="0" rtlCol="0">
            <a:spAutoFit/>
          </a:bodyPr>
          <a:lstStyle>
            <a:lvl1pPr marL="0" indent="0" algn="ctr">
              <a:spcBef>
                <a:spcPts val="400"/>
              </a:spcBef>
              <a:buNone/>
              <a:defRPr lang="en-US" sz="1600" b="0" i="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ead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>
            <a:grpSpLocks/>
          </p:cNvGrpSpPr>
          <p:nvPr userDrawn="1"/>
        </p:nvGrpSpPr>
        <p:grpSpPr bwMode="auto">
          <a:xfrm>
            <a:off x="0" y="0"/>
            <a:ext cx="9144000" cy="855663"/>
            <a:chOff x="0" y="0"/>
            <a:chExt cx="9144000" cy="855144"/>
          </a:xfrm>
        </p:grpSpPr>
        <p:sp>
          <p:nvSpPr>
            <p:cNvPr id="5" name="Rounded Rectangle 4"/>
            <p:cNvSpPr/>
            <p:nvPr userDrawn="1"/>
          </p:nvSpPr>
          <p:spPr>
            <a:xfrm>
              <a:off x="0" y="0"/>
              <a:ext cx="9144000" cy="60923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6" name="Isosceles Triangle 5"/>
            <p:cNvSpPr/>
            <p:nvPr userDrawn="1"/>
          </p:nvSpPr>
          <p:spPr>
            <a:xfrm rot="10800000">
              <a:off x="714375" y="599711"/>
              <a:ext cx="504825" cy="255433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 rtlCol="0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36FD399C-ED58-402B-8FB3-5473FFB417FA}" type="datetimeFigureOut">
              <a:rPr lang="en-US"/>
              <a:pPr/>
              <a:t>7/22/2013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CEF25FF-EC9C-4027-B50B-A671722511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OCLC_H_CMYK.eps"/>
          <p:cNvPicPr>
            <a:picLocks noChangeAspect="1"/>
          </p:cNvPicPr>
          <p:nvPr/>
        </p:nvPicPr>
        <p:blipFill>
          <a:blip r:embed="rId40"/>
          <a:srcRect/>
          <a:stretch>
            <a:fillRect/>
          </a:stretch>
        </p:blipFill>
        <p:spPr bwMode="auto">
          <a:xfrm>
            <a:off x="239713" y="6400800"/>
            <a:ext cx="903287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810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4800" y="6400800"/>
            <a:ext cx="1268413" cy="2936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Myriad Web Pro"/>
                <a:ea typeface="Myriad Web Pro"/>
                <a:cs typeface="Myriad Web Pro"/>
              </a:defRPr>
            </a:lvl1pPr>
          </a:lstStyle>
          <a:p>
            <a:fld id="{CE35D790-E9C3-4368-8B2C-51B126298190}" type="datetimeFigureOut">
              <a:rPr lang="en-US"/>
              <a:pPr/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2465388" cy="2936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Myriad Web Pro"/>
                <a:ea typeface="Myriad Web Pro"/>
                <a:cs typeface="Myriad Web Pro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5300" y="6400800"/>
            <a:ext cx="571500" cy="2936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Myriad Web Pro"/>
                <a:ea typeface="Myriad Web Pro"/>
                <a:cs typeface="Myriad Web Pro"/>
              </a:defRPr>
            </a:lvl1pPr>
          </a:lstStyle>
          <a:p>
            <a:fld id="{3A902CE2-C0A4-4DB6-9CC1-81101642478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66813" y="6432550"/>
            <a:ext cx="2570162" cy="27622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The world’s libraries. Connected.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248400"/>
            <a:ext cx="9144000" cy="1588"/>
          </a:xfrm>
          <a:prstGeom prst="line">
            <a:avLst/>
          </a:prstGeom>
          <a:ln w="31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67" r:id="rId11"/>
    <p:sldLayoutId id="2147483781" r:id="rId12"/>
    <p:sldLayoutId id="2147483782" r:id="rId13"/>
    <p:sldLayoutId id="2147483783" r:id="rId14"/>
    <p:sldLayoutId id="2147483784" r:id="rId15"/>
    <p:sldLayoutId id="2147483768" r:id="rId16"/>
    <p:sldLayoutId id="2147483769" r:id="rId17"/>
    <p:sldLayoutId id="2147483770" r:id="rId18"/>
    <p:sldLayoutId id="2147483785" r:id="rId19"/>
    <p:sldLayoutId id="2147483786" r:id="rId20"/>
    <p:sldLayoutId id="2147483787" r:id="rId21"/>
    <p:sldLayoutId id="2147483788" r:id="rId22"/>
    <p:sldLayoutId id="2147483789" r:id="rId23"/>
    <p:sldLayoutId id="2147483790" r:id="rId24"/>
    <p:sldLayoutId id="2147483791" r:id="rId25"/>
    <p:sldLayoutId id="2147483792" r:id="rId26"/>
    <p:sldLayoutId id="2147483793" r:id="rId27"/>
    <p:sldLayoutId id="2147483794" r:id="rId28"/>
    <p:sldLayoutId id="2147483795" r:id="rId29"/>
    <p:sldLayoutId id="2147483796" r:id="rId30"/>
    <p:sldLayoutId id="2147483797" r:id="rId31"/>
    <p:sldLayoutId id="2147483798" r:id="rId32"/>
    <p:sldLayoutId id="2147483799" r:id="rId33"/>
    <p:sldLayoutId id="2147483800" r:id="rId34"/>
    <p:sldLayoutId id="2147483801" r:id="rId35"/>
    <p:sldLayoutId id="2147483802" r:id="rId36"/>
    <p:sldLayoutId id="2147483803" r:id="rId37"/>
    <p:sldLayoutId id="2147483804" r:id="rId38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Georgia" pitchFamily="18" charset="0"/>
          <a:cs typeface="Georgia"/>
        </a:defRPr>
      </a:lvl1pPr>
      <a:lvl2pPr algn="l" defTabSz="457200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pitchFamily="34" charset="0"/>
          <a:ea typeface="Georgia" pitchFamily="18" charset="0"/>
          <a:cs typeface="Georgia" pitchFamily="18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pitchFamily="34" charset="0"/>
          <a:ea typeface="Georgia" pitchFamily="18" charset="0"/>
          <a:cs typeface="Georgia" pitchFamily="18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pitchFamily="34" charset="0"/>
          <a:ea typeface="Georgia" pitchFamily="18" charset="0"/>
          <a:cs typeface="Georgia" pitchFamily="18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pitchFamily="34" charset="0"/>
          <a:ea typeface="Georgia" pitchFamily="18" charset="0"/>
          <a:cs typeface="Georgia" pitchFamily="1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pitchFamily="34" charset="0"/>
          <a:ea typeface="Georgia" pitchFamily="18" charset="0"/>
          <a:cs typeface="Georgia" pitchFamily="18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pitchFamily="34" charset="0"/>
          <a:ea typeface="Georgia" pitchFamily="18" charset="0"/>
          <a:cs typeface="Georgia" pitchFamily="18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pitchFamily="34" charset="0"/>
          <a:ea typeface="Georgia" pitchFamily="18" charset="0"/>
          <a:cs typeface="Georgia" pitchFamily="18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pitchFamily="34" charset="0"/>
          <a:ea typeface="Georgia" pitchFamily="18" charset="0"/>
          <a:cs typeface="Georgia" pitchFamily="18" charset="0"/>
        </a:defRPr>
      </a:lvl9pPr>
    </p:titleStyle>
    <p:bodyStyle>
      <a:lvl1pPr marL="233363" indent="-233363" algn="l" defTabSz="457200" rtl="0" fontAlgn="base">
        <a:lnSpc>
          <a:spcPct val="110000"/>
        </a:lnSpc>
        <a:spcBef>
          <a:spcPts val="9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690563" indent="-233363" algn="l" defTabSz="457200" rtl="0" fontAlgn="base">
        <a:lnSpc>
          <a:spcPct val="110000"/>
        </a:lnSpc>
        <a:spcBef>
          <a:spcPts val="9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fontAlgn="base">
        <a:lnSpc>
          <a:spcPct val="110000"/>
        </a:lnSpc>
        <a:spcBef>
          <a:spcPts val="9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fontAlgn="base">
        <a:lnSpc>
          <a:spcPct val="110000"/>
        </a:lnSpc>
        <a:spcBef>
          <a:spcPts val="9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fontAlgn="base">
        <a:lnSpc>
          <a:spcPct val="110000"/>
        </a:lnSpc>
        <a:spcBef>
          <a:spcPts val="9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ereurope.eu/blog/thinking-the-unthinkable-a-library-without-a-catalogue-reconsidering-the-future-of-discovery-to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gif"/><Relationship Id="rId9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8458200" cy="2732088"/>
          </a:xfrm>
        </p:spPr>
        <p:txBody>
          <a:bodyPr>
            <a:normAutofit/>
          </a:bodyPr>
          <a:lstStyle/>
          <a:p>
            <a:r>
              <a:rPr lang="en-US" sz="4400" dirty="0" err="1" smtClean="0">
                <a:cs typeface="Georgia" pitchFamily="18" charset="0"/>
              </a:rPr>
              <a:t>Métadonnées</a:t>
            </a:r>
            <a:r>
              <a:rPr lang="en-US" sz="4400" dirty="0" smtClean="0">
                <a:cs typeface="Georgia" pitchFamily="18" charset="0"/>
              </a:rPr>
              <a:t> hors de </a:t>
            </a:r>
            <a:r>
              <a:rPr lang="en-US" sz="4400" dirty="0" err="1" smtClean="0">
                <a:cs typeface="Georgia" pitchFamily="18" charset="0"/>
              </a:rPr>
              <a:t>contrôle</a:t>
            </a:r>
            <a:r>
              <a:rPr lang="en-US" sz="4400" dirty="0" smtClean="0">
                <a:cs typeface="Georgia" pitchFamily="18" charset="0"/>
              </a:rPr>
              <a:t>: </a:t>
            </a:r>
            <a:r>
              <a:rPr lang="en-US" sz="4400" dirty="0" err="1" smtClean="0">
                <a:cs typeface="Georgia" pitchFamily="18" charset="0"/>
              </a:rPr>
              <a:t>agrégations</a:t>
            </a:r>
            <a:r>
              <a:rPr lang="en-US" sz="4400" dirty="0" smtClean="0">
                <a:cs typeface="Georgia" pitchFamily="18" charset="0"/>
              </a:rPr>
              <a:t> au </a:t>
            </a:r>
            <a:r>
              <a:rPr lang="en-US" sz="4400" dirty="0" err="1" smtClean="0">
                <a:cs typeface="Georgia" pitchFamily="18" charset="0"/>
              </a:rPr>
              <a:t>niveau</a:t>
            </a:r>
            <a:r>
              <a:rPr lang="en-US" sz="4400" dirty="0" smtClean="0">
                <a:cs typeface="Georgia" pitchFamily="18" charset="0"/>
              </a:rPr>
              <a:t> du </a:t>
            </a:r>
            <a:r>
              <a:rPr lang="en-US" sz="4400" dirty="0" err="1" smtClean="0">
                <a:cs typeface="Georgia" pitchFamily="18" charset="0"/>
              </a:rPr>
              <a:t>réseau</a:t>
            </a:r>
            <a:r>
              <a:rPr lang="en-US" sz="4800" dirty="0" smtClean="0">
                <a:cs typeface="Georgia" pitchFamily="18" charset="0"/>
              </a:rPr>
              <a:t>.</a:t>
            </a:r>
          </a:p>
        </p:txBody>
      </p:sp>
      <p:sp>
        <p:nvSpPr>
          <p:cNvPr id="36867" name="Subtitle 2"/>
          <p:cNvSpPr>
            <a:spLocks noGrp="1"/>
          </p:cNvSpPr>
          <p:nvPr>
            <p:ph type="subTitle" idx="1"/>
          </p:nvPr>
        </p:nvSpPr>
        <p:spPr>
          <a:xfrm>
            <a:off x="685800" y="990600"/>
            <a:ext cx="7772400" cy="5334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JABES 2013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85800" y="246063"/>
            <a:ext cx="8153400" cy="49053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Montpellier, 14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2013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300" dirty="0" smtClean="0">
                <a:latin typeface="Arial" pitchFamily="34" charset="0"/>
                <a:cs typeface="Arial" pitchFamily="34" charset="0"/>
              </a:rPr>
            </a:br>
            <a:endParaRPr lang="en-US" sz="13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endParaRPr lang="en-US" sz="13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85800" y="4256088"/>
            <a:ext cx="3694113" cy="4572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Titia van der Werf</a:t>
            </a:r>
          </a:p>
        </p:txBody>
      </p:sp>
      <p:sp>
        <p:nvSpPr>
          <p:cNvPr id="36870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685800" y="4713288"/>
            <a:ext cx="3694113" cy="1306512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Senior Program Officer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OCLC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00609" y="-27384"/>
            <a:ext cx="10044609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467544" y="4725144"/>
            <a:ext cx="2952328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719582" cy="602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13149943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3810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Où</a:t>
            </a:r>
            <a:r>
              <a:rPr lang="en-GB" dirty="0" smtClean="0"/>
              <a:t> </a:t>
            </a:r>
            <a:r>
              <a:rPr lang="en-GB" dirty="0" err="1" smtClean="0"/>
              <a:t>sont</a:t>
            </a:r>
            <a:r>
              <a:rPr lang="en-GB" dirty="0" smtClean="0"/>
              <a:t> les </a:t>
            </a:r>
            <a:r>
              <a:rPr lang="en-GB" dirty="0" err="1" smtClean="0"/>
              <a:t>bibliothèques</a:t>
            </a:r>
            <a:r>
              <a:rPr lang="en-GB" dirty="0" smtClean="0"/>
              <a:t> et </a:t>
            </a:r>
            <a:br>
              <a:rPr lang="en-GB" dirty="0" smtClean="0"/>
            </a:br>
            <a:r>
              <a:rPr lang="en-GB" dirty="0" smtClean="0"/>
              <a:t>les archives </a:t>
            </a:r>
            <a:r>
              <a:rPr lang="en-GB" dirty="0" err="1" smtClean="0"/>
              <a:t>dans</a:t>
            </a:r>
            <a:r>
              <a:rPr lang="en-GB" dirty="0" smtClean="0"/>
              <a:t> </a:t>
            </a:r>
            <a:r>
              <a:rPr lang="en-GB" dirty="0" err="1" smtClean="0"/>
              <a:t>ce</a:t>
            </a:r>
            <a:r>
              <a:rPr lang="en-GB" dirty="0" smtClean="0"/>
              <a:t> </a:t>
            </a:r>
            <a:r>
              <a:rPr lang="en-GB" dirty="0" err="1" smtClean="0"/>
              <a:t>canevas</a:t>
            </a:r>
            <a:r>
              <a:rPr lang="en-GB" dirty="0" smtClean="0"/>
              <a:t> du Web?</a:t>
            </a:r>
            <a:endParaRPr lang="en-GB" dirty="0"/>
          </a:p>
        </p:txBody>
      </p:sp>
      <p:pic>
        <p:nvPicPr>
          <p:cNvPr id="6" name="Content Placeholder 5" descr="Navelstaren-596x300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660312"/>
            <a:ext cx="9144000" cy="460268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Ne faire </a:t>
            </a:r>
            <a:r>
              <a:rPr lang="en-GB" dirty="0" err="1" smtClean="0"/>
              <a:t>qu’un</a:t>
            </a:r>
            <a:r>
              <a:rPr lang="en-GB" dirty="0" smtClean="0"/>
              <a:t> avec le Web</a:t>
            </a:r>
            <a:br>
              <a:rPr lang="en-GB" dirty="0" smtClean="0"/>
            </a:br>
            <a:r>
              <a:rPr lang="en-GB" dirty="0" err="1" smtClean="0"/>
              <a:t>Règle</a:t>
            </a:r>
            <a:r>
              <a:rPr lang="en-GB" dirty="0" smtClean="0"/>
              <a:t> no 1: le Web = LE </a:t>
            </a:r>
            <a:r>
              <a:rPr lang="en-GB" dirty="0" err="1" smtClean="0"/>
              <a:t>Système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Web = </a:t>
            </a:r>
            <a:r>
              <a:rPr lang="en-GB" dirty="0" err="1" smtClean="0"/>
              <a:t>Là</a:t>
            </a:r>
            <a:r>
              <a:rPr lang="en-GB" dirty="0" smtClean="0"/>
              <a:t> </a:t>
            </a:r>
            <a:r>
              <a:rPr lang="en-GB" dirty="0" err="1" smtClean="0"/>
              <a:t>où</a:t>
            </a:r>
            <a:r>
              <a:rPr lang="en-GB" dirty="0" smtClean="0"/>
              <a:t> se </a:t>
            </a:r>
            <a:r>
              <a:rPr lang="en-GB" dirty="0" err="1" smtClean="0"/>
              <a:t>trouvent</a:t>
            </a:r>
            <a:r>
              <a:rPr lang="en-GB" dirty="0" smtClean="0"/>
              <a:t> les </a:t>
            </a:r>
            <a:r>
              <a:rPr lang="en-GB" dirty="0" err="1" smtClean="0"/>
              <a:t>utilisateurs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Web = </a:t>
            </a:r>
            <a:r>
              <a:rPr lang="en-GB" dirty="0" err="1" smtClean="0"/>
              <a:t>une</a:t>
            </a:r>
            <a:r>
              <a:rPr lang="en-GB" dirty="0" smtClean="0"/>
              <a:t> </a:t>
            </a:r>
            <a:r>
              <a:rPr lang="en-GB" dirty="0" err="1" smtClean="0"/>
              <a:t>importante</a:t>
            </a:r>
            <a:r>
              <a:rPr lang="en-GB" dirty="0" smtClean="0"/>
              <a:t> </a:t>
            </a:r>
            <a:r>
              <a:rPr lang="en-GB" dirty="0" err="1" smtClean="0"/>
              <a:t>agrégation</a:t>
            </a:r>
            <a:r>
              <a:rPr lang="en-GB" dirty="0" smtClean="0"/>
              <a:t> de </a:t>
            </a:r>
            <a:r>
              <a:rPr lang="en-GB" dirty="0" err="1" smtClean="0"/>
              <a:t>contenu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Web = </a:t>
            </a:r>
            <a:r>
              <a:rPr lang="en-GB" dirty="0" err="1" smtClean="0"/>
              <a:t>l’infrastructure</a:t>
            </a:r>
            <a:r>
              <a:rPr lang="en-GB" dirty="0" smtClean="0"/>
              <a:t> </a:t>
            </a:r>
            <a:r>
              <a:rPr lang="en-GB" dirty="0" err="1" smtClean="0"/>
              <a:t>sous-jacente</a:t>
            </a:r>
            <a:r>
              <a:rPr lang="en-GB" dirty="0" smtClean="0"/>
              <a:t> pour le e-commerce de </a:t>
            </a:r>
            <a:r>
              <a:rPr lang="en-GB" dirty="0" err="1" smtClean="0"/>
              <a:t>détail</a:t>
            </a:r>
            <a:r>
              <a:rPr lang="en-GB" dirty="0" smtClean="0"/>
              <a:t>, la e-</a:t>
            </a:r>
            <a:r>
              <a:rPr lang="en-GB" dirty="0" err="1" smtClean="0"/>
              <a:t>logistique</a:t>
            </a:r>
            <a:r>
              <a:rPr lang="en-GB" dirty="0" smtClean="0"/>
              <a:t>, la </a:t>
            </a:r>
            <a:r>
              <a:rPr lang="en-GB" dirty="0" err="1" smtClean="0"/>
              <a:t>traçabilité</a:t>
            </a:r>
            <a:r>
              <a:rPr lang="en-GB" dirty="0" smtClean="0"/>
              <a:t>, etc.</a:t>
            </a:r>
          </a:p>
          <a:p>
            <a:endParaRPr lang="en-GB" dirty="0" smtClean="0"/>
          </a:p>
          <a:p>
            <a:r>
              <a:rPr lang="en-GB" dirty="0" smtClean="0"/>
              <a:t>Web = les </a:t>
            </a:r>
            <a:r>
              <a:rPr lang="en-GB" dirty="0" err="1" smtClean="0"/>
              <a:t>mesures</a:t>
            </a:r>
            <a:r>
              <a:rPr lang="en-GB" dirty="0" smtClean="0"/>
              <a:t> (</a:t>
            </a:r>
            <a:r>
              <a:rPr lang="en-GB" dirty="0" err="1" smtClean="0"/>
              <a:t>flot</a:t>
            </a:r>
            <a:r>
              <a:rPr lang="en-GB" dirty="0" smtClean="0"/>
              <a:t> de </a:t>
            </a:r>
            <a:r>
              <a:rPr lang="en-GB" dirty="0" err="1" smtClean="0"/>
              <a:t>clics</a:t>
            </a:r>
            <a:r>
              <a:rPr lang="en-GB" dirty="0" smtClean="0"/>
              <a:t>)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Il </a:t>
            </a:r>
            <a:r>
              <a:rPr lang="en-GB" dirty="0" err="1" smtClean="0"/>
              <a:t>faut</a:t>
            </a:r>
            <a:r>
              <a:rPr lang="en-GB" dirty="0" smtClean="0"/>
              <a:t> savoir </a:t>
            </a:r>
            <a:r>
              <a:rPr lang="en-GB" dirty="0" err="1" smtClean="0"/>
              <a:t>que</a:t>
            </a:r>
            <a:r>
              <a:rPr lang="en-GB" dirty="0" smtClean="0"/>
              <a:t> 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3600" dirty="0" err="1" smtClean="0"/>
              <a:t>Ceux</a:t>
            </a:r>
            <a:r>
              <a:rPr lang="en-GB" sz="3600" dirty="0" smtClean="0"/>
              <a:t> qui ne </a:t>
            </a:r>
            <a:r>
              <a:rPr lang="en-GB" sz="3600" dirty="0" err="1" smtClean="0"/>
              <a:t>jouent</a:t>
            </a:r>
            <a:r>
              <a:rPr lang="en-GB" sz="3600" dirty="0" smtClean="0"/>
              <a:t> pas le </a:t>
            </a:r>
            <a:r>
              <a:rPr lang="en-GB" sz="3600" dirty="0" err="1" smtClean="0"/>
              <a:t>jeu</a:t>
            </a:r>
            <a:r>
              <a:rPr lang="en-GB" sz="3600" dirty="0" smtClean="0"/>
              <a:t> du Web</a:t>
            </a:r>
          </a:p>
          <a:p>
            <a:pPr>
              <a:buNone/>
            </a:pPr>
            <a:r>
              <a:rPr lang="en-GB" sz="3600" dirty="0" smtClean="0"/>
              <a:t>	ne </a:t>
            </a:r>
            <a:r>
              <a:rPr lang="en-GB" sz="3600" dirty="0" err="1" smtClean="0"/>
              <a:t>comptent</a:t>
            </a:r>
            <a:r>
              <a:rPr lang="en-GB" sz="3600" dirty="0" smtClean="0"/>
              <a:t> pas ...</a:t>
            </a:r>
          </a:p>
        </p:txBody>
      </p:sp>
      <p:pic>
        <p:nvPicPr>
          <p:cNvPr id="4" name="Picture 3" descr="Navelstaren-596x3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27938" y="3552382"/>
            <a:ext cx="5416062" cy="272620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Repenser</a:t>
            </a:r>
            <a:r>
              <a:rPr lang="en-GB" dirty="0" smtClean="0"/>
              <a:t> </a:t>
            </a:r>
            <a:r>
              <a:rPr lang="en-GB" dirty="0" err="1" smtClean="0"/>
              <a:t>l’avenir</a:t>
            </a:r>
            <a:r>
              <a:rPr lang="en-GB" dirty="0" smtClean="0"/>
              <a:t> des catalogues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b="1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dirty="0" err="1" smtClean="0"/>
              <a:t>Penser</a:t>
            </a:r>
            <a:r>
              <a:rPr lang="en-US" b="1" dirty="0" smtClean="0"/>
              <a:t> </a:t>
            </a:r>
            <a:r>
              <a:rPr lang="en-US" b="1" dirty="0" err="1" smtClean="0"/>
              <a:t>l’impensable</a:t>
            </a:r>
            <a:r>
              <a:rPr lang="en-US" b="1" dirty="0" smtClean="0"/>
              <a:t>: </a:t>
            </a:r>
            <a:r>
              <a:rPr lang="en-US" b="1" dirty="0" err="1" smtClean="0"/>
              <a:t>une</a:t>
            </a:r>
            <a:r>
              <a:rPr lang="en-US" b="1" dirty="0" smtClean="0"/>
              <a:t> </a:t>
            </a:r>
            <a:r>
              <a:rPr lang="en-US" b="1" dirty="0" err="1" smtClean="0"/>
              <a:t>bibliothèque</a:t>
            </a:r>
            <a:r>
              <a:rPr lang="en-US" b="1" dirty="0" smtClean="0"/>
              <a:t> sans catalogue -- </a:t>
            </a:r>
            <a:r>
              <a:rPr lang="en-US" b="1" dirty="0" err="1" smtClean="0"/>
              <a:t>Reconsidérer</a:t>
            </a:r>
            <a:r>
              <a:rPr lang="en-US" b="1" dirty="0" smtClean="0"/>
              <a:t> </a:t>
            </a:r>
            <a:r>
              <a:rPr lang="en-US" b="1" dirty="0" err="1" smtClean="0"/>
              <a:t>l’avenir</a:t>
            </a:r>
            <a:r>
              <a:rPr lang="en-US" b="1" dirty="0" smtClean="0"/>
              <a:t> des </a:t>
            </a:r>
            <a:r>
              <a:rPr lang="en-US" b="1" dirty="0" err="1" smtClean="0"/>
              <a:t>outils</a:t>
            </a:r>
            <a:r>
              <a:rPr lang="en-US" b="1" dirty="0" smtClean="0"/>
              <a:t> de </a:t>
            </a:r>
            <a:r>
              <a:rPr lang="en-US" b="1" dirty="0" err="1" smtClean="0"/>
              <a:t>découverte</a:t>
            </a:r>
            <a:r>
              <a:rPr lang="en-US" b="1" dirty="0" smtClean="0"/>
              <a:t> pour la </a:t>
            </a:r>
            <a:r>
              <a:rPr lang="en-US" b="1" dirty="0" err="1" smtClean="0"/>
              <a:t>bibliothèque</a:t>
            </a:r>
            <a:r>
              <a:rPr lang="en-US" b="1" dirty="0" smtClean="0"/>
              <a:t> </a:t>
            </a:r>
            <a:r>
              <a:rPr lang="en-US" b="1" dirty="0" err="1" smtClean="0"/>
              <a:t>universitaire</a:t>
            </a:r>
            <a:r>
              <a:rPr lang="en-US" b="1" dirty="0" smtClean="0"/>
              <a:t> </a:t>
            </a:r>
            <a:r>
              <a:rPr lang="en-US" b="1" dirty="0" err="1" smtClean="0"/>
              <a:t>d’Utrecht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	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dirty="0" smtClean="0"/>
              <a:t>Simone </a:t>
            </a:r>
            <a:r>
              <a:rPr lang="en-US" dirty="0" err="1" smtClean="0"/>
              <a:t>Kortekaas</a:t>
            </a:r>
            <a:r>
              <a:rPr lang="en-US" dirty="0" smtClean="0"/>
              <a:t> à la 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GB" dirty="0" smtClean="0"/>
              <a:t> </a:t>
            </a:r>
            <a:r>
              <a:rPr lang="en-GB" dirty="0" err="1" smtClean="0"/>
              <a:t>Conférence</a:t>
            </a:r>
            <a:r>
              <a:rPr lang="en-GB" dirty="0" smtClean="0"/>
              <a:t> LIBER 2012</a:t>
            </a:r>
            <a:endParaRPr lang="en-GB" dirty="0"/>
          </a:p>
        </p:txBody>
      </p:sp>
      <p:pic>
        <p:nvPicPr>
          <p:cNvPr id="4" name="Picture 3" descr="simone_korteka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3549" y="4305300"/>
            <a:ext cx="1905000" cy="1905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95275"/>
            <a:ext cx="8229600" cy="58308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“</a:t>
            </a:r>
            <a:r>
              <a:rPr lang="en-US" i="1" dirty="0" err="1" smtClean="0"/>
              <a:t>Nos</a:t>
            </a:r>
            <a:r>
              <a:rPr lang="en-US" i="1" dirty="0" smtClean="0"/>
              <a:t> </a:t>
            </a:r>
            <a:r>
              <a:rPr lang="en-US" i="1" dirty="0" err="1" smtClean="0"/>
              <a:t>utilisateurs</a:t>
            </a:r>
            <a:r>
              <a:rPr lang="en-US" i="1" dirty="0" smtClean="0"/>
              <a:t> </a:t>
            </a:r>
            <a:r>
              <a:rPr lang="en-US" i="1" dirty="0" err="1" smtClean="0"/>
              <a:t>sont</a:t>
            </a:r>
            <a:r>
              <a:rPr lang="en-US" i="1" dirty="0" smtClean="0"/>
              <a:t> </a:t>
            </a:r>
            <a:r>
              <a:rPr lang="en-US" i="1" dirty="0" err="1" smtClean="0"/>
              <a:t>sur</a:t>
            </a:r>
            <a:r>
              <a:rPr lang="en-US" i="1" dirty="0" smtClean="0"/>
              <a:t> Internet et </a:t>
            </a:r>
            <a:r>
              <a:rPr lang="en-US" i="1" dirty="0" err="1" smtClean="0"/>
              <a:t>utilisent</a:t>
            </a:r>
            <a:r>
              <a:rPr lang="en-US" i="1" dirty="0" smtClean="0"/>
              <a:t> Google </a:t>
            </a:r>
            <a:r>
              <a:rPr lang="en-US" i="1" dirty="0" err="1" smtClean="0"/>
              <a:t>ou</a:t>
            </a:r>
            <a:r>
              <a:rPr lang="en-US" i="1" dirty="0" smtClean="0"/>
              <a:t> les </a:t>
            </a:r>
            <a:r>
              <a:rPr lang="en-US" i="1" dirty="0" err="1" smtClean="0"/>
              <a:t>outils</a:t>
            </a:r>
            <a:r>
              <a:rPr lang="en-US" i="1" dirty="0" smtClean="0"/>
              <a:t> de </a:t>
            </a:r>
            <a:r>
              <a:rPr lang="en-US" i="1" dirty="0" err="1" smtClean="0"/>
              <a:t>découverte</a:t>
            </a:r>
            <a:r>
              <a:rPr lang="en-US" i="1" dirty="0" smtClean="0"/>
              <a:t> “</a:t>
            </a:r>
            <a:r>
              <a:rPr lang="en-US" i="1" dirty="0" err="1" smtClean="0"/>
              <a:t>comme</a:t>
            </a:r>
            <a:r>
              <a:rPr lang="en-US" i="1" dirty="0" smtClean="0"/>
              <a:t> Google”. </a:t>
            </a:r>
          </a:p>
          <a:p>
            <a:pPr>
              <a:buNone/>
            </a:pPr>
            <a:r>
              <a:rPr lang="en-US" i="1" dirty="0" smtClean="0"/>
              <a:t>	</a:t>
            </a:r>
            <a:r>
              <a:rPr lang="en-US" i="1" dirty="0" err="1" smtClean="0"/>
              <a:t>Ils</a:t>
            </a:r>
            <a:r>
              <a:rPr lang="en-US" i="1" dirty="0" smtClean="0"/>
              <a:t> </a:t>
            </a:r>
            <a:r>
              <a:rPr lang="en-US" i="1" dirty="0" err="1" smtClean="0"/>
              <a:t>trouvent</a:t>
            </a:r>
            <a:r>
              <a:rPr lang="en-US" i="1" dirty="0" smtClean="0"/>
              <a:t> le </a:t>
            </a:r>
            <a:r>
              <a:rPr lang="en-US" i="1" dirty="0" err="1" smtClean="0"/>
              <a:t>contenu</a:t>
            </a:r>
            <a:r>
              <a:rPr lang="en-US" i="1" dirty="0" smtClean="0"/>
              <a:t> </a:t>
            </a:r>
            <a:r>
              <a:rPr lang="en-US" i="1" dirty="0" err="1" smtClean="0"/>
              <a:t>dont</a:t>
            </a:r>
            <a:r>
              <a:rPr lang="en-US" i="1" dirty="0" smtClean="0"/>
              <a:t> </a:t>
            </a:r>
            <a:r>
              <a:rPr lang="en-US" i="1" dirty="0" err="1" smtClean="0"/>
              <a:t>ils</a:t>
            </a:r>
            <a:r>
              <a:rPr lang="en-US" i="1" dirty="0" smtClean="0"/>
              <a:t> </a:t>
            </a:r>
            <a:r>
              <a:rPr lang="en-US" i="1" dirty="0" err="1" smtClean="0"/>
              <a:t>ont</a:t>
            </a:r>
            <a:r>
              <a:rPr lang="en-US" i="1" dirty="0" smtClean="0"/>
              <a:t> </a:t>
            </a:r>
            <a:r>
              <a:rPr lang="en-US" i="1" dirty="0" err="1" smtClean="0"/>
              <a:t>besoin</a:t>
            </a:r>
            <a:r>
              <a:rPr lang="en-US" i="1" dirty="0" smtClean="0"/>
              <a:t> et </a:t>
            </a:r>
            <a:r>
              <a:rPr lang="en-US" i="1" dirty="0" err="1" smtClean="0"/>
              <a:t>s’attendent</a:t>
            </a:r>
            <a:r>
              <a:rPr lang="en-US" i="1" dirty="0" smtClean="0"/>
              <a:t> à </a:t>
            </a:r>
            <a:r>
              <a:rPr lang="en-US" i="1" dirty="0" err="1" smtClean="0"/>
              <a:t>ce</a:t>
            </a:r>
            <a:r>
              <a:rPr lang="en-US" i="1" dirty="0" smtClean="0"/>
              <a:t> </a:t>
            </a:r>
            <a:r>
              <a:rPr lang="en-US" i="1" dirty="0" err="1" smtClean="0"/>
              <a:t>que</a:t>
            </a:r>
            <a:r>
              <a:rPr lang="en-US" i="1" dirty="0" smtClean="0"/>
              <a:t> la </a:t>
            </a:r>
            <a:r>
              <a:rPr lang="en-US" i="1" dirty="0" err="1" smtClean="0"/>
              <a:t>bibliothèque</a:t>
            </a:r>
            <a:r>
              <a:rPr lang="en-US" i="1" dirty="0" smtClean="0"/>
              <a:t> </a:t>
            </a:r>
            <a:r>
              <a:rPr lang="en-US" i="1" dirty="0" err="1" smtClean="0"/>
              <a:t>fournisse</a:t>
            </a:r>
            <a:r>
              <a:rPr lang="en-US" i="1" dirty="0" smtClean="0"/>
              <a:t> le </a:t>
            </a:r>
            <a:r>
              <a:rPr lang="en-US" i="1" dirty="0" err="1" smtClean="0"/>
              <a:t>contenu</a:t>
            </a:r>
            <a:r>
              <a:rPr lang="en-US" i="1" dirty="0" smtClean="0"/>
              <a:t>. </a:t>
            </a:r>
          </a:p>
          <a:p>
            <a:pPr>
              <a:buNone/>
            </a:pPr>
            <a:r>
              <a:rPr lang="en-US" i="1" dirty="0" smtClean="0"/>
              <a:t>	Nous en </a:t>
            </a:r>
            <a:r>
              <a:rPr lang="en-US" i="1" dirty="0" err="1" smtClean="0"/>
              <a:t>concluons</a:t>
            </a:r>
            <a:r>
              <a:rPr lang="en-US" i="1" dirty="0" smtClean="0"/>
              <a:t> </a:t>
            </a:r>
            <a:r>
              <a:rPr lang="en-US" i="1" dirty="0" err="1" smtClean="0"/>
              <a:t>que</a:t>
            </a:r>
            <a:r>
              <a:rPr lang="en-US" i="1" dirty="0" smtClean="0"/>
              <a:t> 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</a:rPr>
              <a:t>si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 le Web 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</a:rPr>
              <a:t>est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 le monde de 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</a:rPr>
              <a:t>nos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</a:rPr>
              <a:t>utilisateurs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</a:rPr>
              <a:t>c’est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</a:rPr>
              <a:t>donc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</a:rPr>
              <a:t>notre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</a:rPr>
              <a:t>réalité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i="1" dirty="0" smtClean="0"/>
              <a:t>(…)  Les </a:t>
            </a:r>
            <a:r>
              <a:rPr lang="en-US" i="1" dirty="0" err="1" smtClean="0"/>
              <a:t>bibliothèques</a:t>
            </a:r>
            <a:r>
              <a:rPr lang="en-US" i="1" dirty="0" smtClean="0"/>
              <a:t> </a:t>
            </a:r>
            <a:r>
              <a:rPr lang="en-US" i="1" dirty="0" err="1" smtClean="0"/>
              <a:t>n’ont</a:t>
            </a:r>
            <a:r>
              <a:rPr lang="en-US" i="1" dirty="0" smtClean="0"/>
              <a:t> </a:t>
            </a:r>
            <a:r>
              <a:rPr lang="en-US" i="1" dirty="0" err="1" smtClean="0"/>
              <a:t>vraiment</a:t>
            </a:r>
            <a:r>
              <a:rPr lang="en-US" i="1" dirty="0" smtClean="0"/>
              <a:t> pas </a:t>
            </a:r>
            <a:r>
              <a:rPr lang="en-US" i="1" dirty="0" err="1" smtClean="0"/>
              <a:t>besoin</a:t>
            </a:r>
            <a:r>
              <a:rPr lang="en-US" i="1" dirty="0" smtClean="0"/>
              <a:t> </a:t>
            </a:r>
            <a:r>
              <a:rPr lang="en-US" i="1" dirty="0" err="1" smtClean="0"/>
              <a:t>d’essayer</a:t>
            </a:r>
            <a:r>
              <a:rPr lang="en-US" i="1" dirty="0" smtClean="0"/>
              <a:t> de </a:t>
            </a:r>
            <a:r>
              <a:rPr lang="en-US" i="1" dirty="0" err="1" smtClean="0"/>
              <a:t>ramener</a:t>
            </a:r>
            <a:r>
              <a:rPr lang="en-US" i="1" dirty="0" smtClean="0"/>
              <a:t> </a:t>
            </a:r>
            <a:r>
              <a:rPr lang="en-US" i="1" dirty="0" err="1" smtClean="0"/>
              <a:t>tous</a:t>
            </a:r>
            <a:r>
              <a:rPr lang="en-US" i="1" dirty="0" smtClean="0"/>
              <a:t> </a:t>
            </a:r>
            <a:r>
              <a:rPr lang="en-US" i="1" dirty="0" err="1" smtClean="0"/>
              <a:t>leurs</a:t>
            </a:r>
            <a:r>
              <a:rPr lang="en-US" i="1" dirty="0" smtClean="0"/>
              <a:t> </a:t>
            </a:r>
            <a:r>
              <a:rPr lang="en-US" i="1" dirty="0" err="1" smtClean="0"/>
              <a:t>utilisateurs</a:t>
            </a:r>
            <a:r>
              <a:rPr lang="en-US" i="1" dirty="0" smtClean="0"/>
              <a:t> </a:t>
            </a:r>
            <a:r>
              <a:rPr lang="en-US" i="1" dirty="0" err="1" smtClean="0"/>
              <a:t>vers</a:t>
            </a:r>
            <a:r>
              <a:rPr lang="en-US" i="1" dirty="0" smtClean="0"/>
              <a:t> les </a:t>
            </a:r>
            <a:r>
              <a:rPr lang="en-US" i="1" dirty="0" err="1" smtClean="0"/>
              <a:t>systèmes</a:t>
            </a:r>
            <a:r>
              <a:rPr lang="en-US" i="1" dirty="0" smtClean="0"/>
              <a:t> de </a:t>
            </a:r>
            <a:r>
              <a:rPr lang="en-US" i="1" dirty="0" err="1" smtClean="0"/>
              <a:t>bibliothèque</a:t>
            </a:r>
            <a:r>
              <a:rPr lang="en-US" i="1" dirty="0" smtClean="0"/>
              <a:t>.”</a:t>
            </a:r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n-GB" sz="1100" i="1" dirty="0" smtClean="0">
                <a:hlinkClick r:id="rId3"/>
              </a:rPr>
              <a:t>http://www.libereurope.eu/blog/thinking-the-unthinkable-a-library-without-a-catalogue-reconsidering-the-future-of-discovery-to</a:t>
            </a:r>
            <a:endParaRPr lang="en-GB" sz="1100" i="1" dirty="0" smtClean="0"/>
          </a:p>
          <a:p>
            <a:pPr>
              <a:buNone/>
            </a:pPr>
            <a:endParaRPr lang="en-GB" sz="1100" i="1" dirty="0" smtClean="0"/>
          </a:p>
          <a:p>
            <a:pPr>
              <a:buNone/>
            </a:pPr>
            <a:endParaRPr lang="en-GB" sz="11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/>
            </a:r>
            <a:br>
              <a:rPr lang="en-GB" dirty="0" smtClean="0">
                <a:solidFill>
                  <a:srgbClr val="C00000"/>
                </a:solidFill>
              </a:rPr>
            </a:br>
            <a:r>
              <a:rPr lang="en-GB" dirty="0" err="1" smtClean="0"/>
              <a:t>Règle</a:t>
            </a:r>
            <a:r>
              <a:rPr lang="en-GB" dirty="0" smtClean="0"/>
              <a:t> no 2: </a:t>
            </a:r>
            <a:r>
              <a:rPr lang="en-GB" dirty="0" err="1" smtClean="0"/>
              <a:t>séparer</a:t>
            </a:r>
            <a:r>
              <a:rPr lang="en-GB" dirty="0" smtClean="0"/>
              <a:t> la </a:t>
            </a:r>
            <a:r>
              <a:rPr lang="en-GB" dirty="0" err="1" smtClean="0"/>
              <a:t>découverte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et la </a:t>
            </a:r>
            <a:r>
              <a:rPr lang="en-GB" dirty="0" err="1" smtClean="0"/>
              <a:t>fourniture</a:t>
            </a:r>
            <a:r>
              <a:rPr lang="en-GB" dirty="0" smtClean="0">
                <a:solidFill>
                  <a:srgbClr val="C00000"/>
                </a:solidFill>
              </a:rPr>
              <a:t/>
            </a:r>
            <a:br>
              <a:rPr lang="en-GB" dirty="0" smtClean="0">
                <a:solidFill>
                  <a:srgbClr val="C00000"/>
                </a:solidFill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None/>
            </a:pPr>
            <a:r>
              <a:rPr lang="en-GB" sz="3400" dirty="0" smtClean="0"/>
              <a:t>En </a:t>
            </a:r>
            <a:r>
              <a:rPr lang="en-GB" sz="3400" dirty="0" err="1" smtClean="0"/>
              <a:t>avant</a:t>
            </a:r>
            <a:r>
              <a:rPr lang="en-GB" sz="3400" dirty="0" smtClean="0"/>
              <a:t>-plan du Web (le frontal):</a:t>
            </a:r>
          </a:p>
          <a:p>
            <a:pPr marL="742950" indent="-742950">
              <a:buNone/>
            </a:pPr>
            <a:r>
              <a:rPr lang="en-GB" sz="3400" dirty="0" smtClean="0"/>
              <a:t>	</a:t>
            </a:r>
            <a:r>
              <a:rPr lang="en-GB" sz="3400" dirty="0" smtClean="0">
                <a:solidFill>
                  <a:schemeClr val="accent1">
                    <a:lumMod val="75000"/>
                  </a:schemeClr>
                </a:solidFill>
              </a:rPr>
              <a:t>Les </a:t>
            </a:r>
            <a:r>
              <a:rPr lang="en-GB" sz="3400" dirty="0" err="1" smtClean="0">
                <a:solidFill>
                  <a:schemeClr val="accent1">
                    <a:lumMod val="75000"/>
                  </a:schemeClr>
                </a:solidFill>
              </a:rPr>
              <a:t>agrégateurs</a:t>
            </a:r>
            <a:r>
              <a:rPr lang="en-GB" sz="3400" dirty="0" smtClean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GB" sz="3400" dirty="0" err="1" smtClean="0">
                <a:solidFill>
                  <a:schemeClr val="accent1">
                    <a:lumMod val="75000"/>
                  </a:schemeClr>
                </a:solidFill>
              </a:rPr>
              <a:t>découverte</a:t>
            </a:r>
            <a:r>
              <a:rPr lang="en-GB" sz="3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400" dirty="0" smtClean="0"/>
              <a:t>(Google, etc.)</a:t>
            </a:r>
          </a:p>
          <a:p>
            <a:pPr marL="742950" indent="-742950">
              <a:buNone/>
            </a:pPr>
            <a:r>
              <a:rPr lang="en-GB" sz="3400" dirty="0" smtClean="0"/>
              <a:t>En </a:t>
            </a:r>
            <a:r>
              <a:rPr lang="en-GB" sz="3400" dirty="0" err="1" smtClean="0"/>
              <a:t>arrière</a:t>
            </a:r>
            <a:r>
              <a:rPr lang="en-GB" sz="3400" dirty="0" smtClean="0"/>
              <a:t>-plan du Web (back-end):</a:t>
            </a:r>
          </a:p>
          <a:p>
            <a:pPr marL="742950" indent="-742950">
              <a:buNone/>
            </a:pPr>
            <a:r>
              <a:rPr lang="en-GB" sz="3600" dirty="0" smtClean="0"/>
              <a:t>	</a:t>
            </a:r>
            <a:r>
              <a:rPr lang="en-GB" sz="3400" dirty="0" smtClean="0">
                <a:solidFill>
                  <a:schemeClr val="accent1">
                    <a:lumMod val="75000"/>
                  </a:schemeClr>
                </a:solidFill>
              </a:rPr>
              <a:t>Les </a:t>
            </a:r>
            <a:r>
              <a:rPr lang="en-GB" sz="3400" dirty="0" err="1" smtClean="0">
                <a:solidFill>
                  <a:schemeClr val="accent1">
                    <a:lumMod val="75000"/>
                  </a:schemeClr>
                </a:solidFill>
              </a:rPr>
              <a:t>agrégateurs</a:t>
            </a:r>
            <a:r>
              <a:rPr lang="en-GB" sz="3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400" dirty="0" err="1" smtClean="0">
                <a:solidFill>
                  <a:schemeClr val="accent1">
                    <a:lumMod val="75000"/>
                  </a:schemeClr>
                </a:solidFill>
              </a:rPr>
              <a:t>d’approvisionement</a:t>
            </a:r>
            <a:endParaRPr lang="en-GB" sz="3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742950" indent="-742950">
              <a:buNone/>
            </a:pPr>
            <a:r>
              <a:rPr lang="en-GB" sz="34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GB" sz="3400" dirty="0" smtClean="0"/>
              <a:t>(</a:t>
            </a:r>
            <a:r>
              <a:rPr lang="en-GB" sz="3400" dirty="0" err="1" smtClean="0"/>
              <a:t>bibliothèques</a:t>
            </a:r>
            <a:r>
              <a:rPr lang="en-GB" sz="3400" dirty="0" smtClean="0"/>
              <a:t>)</a:t>
            </a:r>
          </a:p>
          <a:p>
            <a:pPr marL="742950" indent="-742950">
              <a:buNone/>
            </a:pPr>
            <a:endParaRPr lang="en-GB" sz="36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1295400"/>
            <a:ext cx="9144001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611560" y="2636912"/>
            <a:ext cx="4752528" cy="2304256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381000"/>
            <a:ext cx="8229600" cy="914400"/>
          </a:xfrm>
        </p:spPr>
        <p:txBody>
          <a:bodyPr/>
          <a:lstStyle/>
          <a:p>
            <a:r>
              <a:rPr lang="en-GB" dirty="0" smtClean="0"/>
              <a:t>Le flux entre </a:t>
            </a:r>
            <a:r>
              <a:rPr lang="en-GB" dirty="0" err="1" smtClean="0"/>
              <a:t>l’avant</a:t>
            </a:r>
            <a:r>
              <a:rPr lang="en-GB" dirty="0" smtClean="0"/>
              <a:t> et </a:t>
            </a:r>
            <a:r>
              <a:rPr lang="en-GB" dirty="0" err="1" smtClean="0"/>
              <a:t>l’arrière</a:t>
            </a:r>
            <a:r>
              <a:rPr lang="en-GB" dirty="0" smtClean="0"/>
              <a:t> plan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ld-sto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5205046" cy="36175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55876" y="2729131"/>
            <a:ext cx="34211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http://old-photos.blogspot.nl/2011_01_01_archive.html</a:t>
            </a:r>
            <a:endParaRPr lang="en-GB" sz="1100" dirty="0"/>
          </a:p>
        </p:txBody>
      </p:sp>
      <p:pic>
        <p:nvPicPr>
          <p:cNvPr id="9" name="Picture 8" descr="T&amp;T_Supermarke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05908" y="2975668"/>
            <a:ext cx="5838092" cy="31942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49848" y="6169953"/>
            <a:ext cx="43941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http://upload.wikimedia.org/wikipedia/en/1/1e/T%26T_Supermarket.jpg</a:t>
            </a:r>
            <a:endParaRPr lang="en-GB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5205046" y="1153551"/>
            <a:ext cx="3888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Des catalogues </a:t>
            </a:r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</a:rPr>
              <a:t>locaux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077072"/>
            <a:ext cx="313047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... aux </a:t>
            </a:r>
            <a:r>
              <a:rPr lang="en-GB" sz="2800" dirty="0" err="1" smtClean="0">
                <a:solidFill>
                  <a:schemeClr val="accent1">
                    <a:lumMod val="75000"/>
                  </a:schemeClr>
                </a:solidFill>
              </a:rPr>
              <a:t>grands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 smtClean="0">
                <a:solidFill>
                  <a:schemeClr val="accent1">
                    <a:lumMod val="75000"/>
                  </a:schemeClr>
                </a:solidFill>
              </a:rPr>
              <a:t>réservoirs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GB" sz="2800" dirty="0" err="1" smtClean="0">
                <a:solidFill>
                  <a:schemeClr val="accent1">
                    <a:lumMod val="75000"/>
                  </a:schemeClr>
                </a:solidFill>
              </a:rPr>
              <a:t>métadonnées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 smtClean="0">
                <a:solidFill>
                  <a:schemeClr val="accent1">
                    <a:lumMod val="75000"/>
                  </a:schemeClr>
                </a:solidFill>
              </a:rPr>
              <a:t>agrégées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1295400"/>
            <a:ext cx="9144001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4391472" y="2636912"/>
            <a:ext cx="4752528" cy="2304256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381000"/>
            <a:ext cx="8229600" cy="914400"/>
          </a:xfrm>
        </p:spPr>
        <p:txBody>
          <a:bodyPr/>
          <a:lstStyle/>
          <a:p>
            <a:r>
              <a:rPr lang="en-GB" dirty="0" smtClean="0"/>
              <a:t>Le flux entre </a:t>
            </a:r>
            <a:r>
              <a:rPr lang="en-GB" dirty="0" err="1" smtClean="0"/>
              <a:t>l’avant</a:t>
            </a:r>
            <a:r>
              <a:rPr lang="en-GB" dirty="0" smtClean="0"/>
              <a:t> et </a:t>
            </a:r>
            <a:r>
              <a:rPr lang="en-GB" dirty="0" err="1" smtClean="0"/>
              <a:t>l’arrière</a:t>
            </a:r>
            <a:r>
              <a:rPr lang="en-GB" dirty="0" smtClean="0"/>
              <a:t> plan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16" y="381000"/>
            <a:ext cx="8229600" cy="914400"/>
          </a:xfrm>
        </p:spPr>
        <p:txBody>
          <a:bodyPr/>
          <a:lstStyle/>
          <a:p>
            <a:r>
              <a:rPr lang="fr-FR" sz="4000" dirty="0" smtClean="0"/>
              <a:t>Programme liens vers les bibliothèques</a:t>
            </a:r>
            <a:endParaRPr lang="fr-F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6156176" y="5553236"/>
            <a:ext cx="2160240" cy="64807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229600" cy="914400"/>
          </a:xfrm>
        </p:spPr>
        <p:txBody>
          <a:bodyPr/>
          <a:lstStyle/>
          <a:p>
            <a:r>
              <a:rPr lang="fr-FR" dirty="0" smtClean="0"/>
              <a:t>La recherche dans les bibliothèques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Oval 4"/>
          <p:cNvSpPr/>
          <p:nvPr/>
        </p:nvSpPr>
        <p:spPr>
          <a:xfrm>
            <a:off x="6680499" y="3410174"/>
            <a:ext cx="1484555" cy="4840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1115616" y="2924944"/>
            <a:ext cx="4104456" cy="122413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229600" cy="914400"/>
          </a:xfrm>
        </p:spPr>
        <p:txBody>
          <a:bodyPr/>
          <a:lstStyle/>
          <a:p>
            <a:r>
              <a:rPr lang="fr-FR" dirty="0" smtClean="0"/>
              <a:t>La recherche dans les bibliothèques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2954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1" y="4977172"/>
            <a:ext cx="1979711" cy="54006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" y="2564904"/>
            <a:ext cx="971599" cy="57606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229600" cy="914400"/>
          </a:xfrm>
        </p:spPr>
        <p:txBody>
          <a:bodyPr/>
          <a:lstStyle/>
          <a:p>
            <a:r>
              <a:rPr lang="fr-FR" dirty="0" smtClean="0"/>
              <a:t>La recherche dans les bibliothèques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229600" cy="914400"/>
          </a:xfrm>
        </p:spPr>
        <p:txBody>
          <a:bodyPr/>
          <a:lstStyle/>
          <a:p>
            <a:r>
              <a:rPr lang="fr-FR" dirty="0" smtClean="0"/>
              <a:t>La recherche dans les bibliothèques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9144000" cy="556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2483768" y="2348880"/>
            <a:ext cx="914400" cy="93610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229600" cy="914400"/>
          </a:xfrm>
        </p:spPr>
        <p:txBody>
          <a:bodyPr/>
          <a:lstStyle/>
          <a:p>
            <a:r>
              <a:rPr lang="fr-FR" dirty="0" smtClean="0"/>
              <a:t>La recherche dans les bibliothèques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0" y="5085184"/>
            <a:ext cx="1835695" cy="43204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229600" cy="914400"/>
          </a:xfrm>
        </p:spPr>
        <p:txBody>
          <a:bodyPr/>
          <a:lstStyle/>
          <a:p>
            <a:r>
              <a:rPr lang="fr-FR" dirty="0" smtClean="0"/>
              <a:t>La recherche dans les bibliothèques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51150"/>
            <a:ext cx="9144000" cy="56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229600" cy="9144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La </a:t>
            </a:r>
            <a:r>
              <a:rPr lang="en-GB" sz="4000" dirty="0" err="1" smtClean="0"/>
              <a:t>logistique</a:t>
            </a:r>
            <a:r>
              <a:rPr lang="en-GB" sz="4000" dirty="0" smtClean="0"/>
              <a:t> du Web: </a:t>
            </a:r>
            <a:r>
              <a:rPr lang="en-GB" sz="4000" dirty="0" err="1" smtClean="0"/>
              <a:t>oú</a:t>
            </a:r>
            <a:r>
              <a:rPr lang="en-GB" sz="4000" dirty="0" smtClean="0"/>
              <a:t> se </a:t>
            </a:r>
            <a:r>
              <a:rPr lang="en-GB" sz="4000" dirty="0" err="1" smtClean="0"/>
              <a:t>positionner</a:t>
            </a:r>
            <a:r>
              <a:rPr lang="en-GB" sz="4000" dirty="0" smtClean="0"/>
              <a:t>?</a:t>
            </a:r>
            <a:endParaRPr lang="en-GB" sz="4000" dirty="0"/>
          </a:p>
        </p:txBody>
      </p:sp>
      <p:sp>
        <p:nvSpPr>
          <p:cNvPr id="4" name="Oval 3"/>
          <p:cNvSpPr/>
          <p:nvPr/>
        </p:nvSpPr>
        <p:spPr>
          <a:xfrm>
            <a:off x="506437" y="1631852"/>
            <a:ext cx="8215533" cy="45157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0545" y="2073812"/>
            <a:ext cx="1828800" cy="65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Content Placeholder 17" descr="WC-logo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633568" y="1672723"/>
            <a:ext cx="1905000" cy="1942674"/>
          </a:xfrm>
        </p:spPr>
      </p:pic>
      <p:pic>
        <p:nvPicPr>
          <p:cNvPr id="20" name="Picture 19" descr="Wikipedi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78632" y="3151162"/>
            <a:ext cx="1195574" cy="1464522"/>
          </a:xfrm>
          <a:prstGeom prst="rect">
            <a:avLst/>
          </a:prstGeom>
        </p:spPr>
      </p:pic>
      <p:pic>
        <p:nvPicPr>
          <p:cNvPr id="21" name="Picture 20" descr="Europeana-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7095" y="4087624"/>
            <a:ext cx="1216562" cy="1741896"/>
          </a:xfrm>
          <a:prstGeom prst="rect">
            <a:avLst/>
          </a:prstGeom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40347" y="3847516"/>
            <a:ext cx="11080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abes_logo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2136" y="3847516"/>
            <a:ext cx="1780976" cy="1668345"/>
          </a:xfrm>
          <a:prstGeom prst="rect">
            <a:avLst/>
          </a:prstGeom>
        </p:spPr>
      </p:pic>
      <p:pic>
        <p:nvPicPr>
          <p:cNvPr id="24" name="Picture 23" descr="hal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92137" y="2410815"/>
            <a:ext cx="2337464" cy="92378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 </a:t>
            </a:r>
            <a:br>
              <a:rPr lang="en-GB" dirty="0" smtClean="0">
                <a:solidFill>
                  <a:srgbClr val="C00000"/>
                </a:solidFill>
              </a:rPr>
            </a:br>
            <a:r>
              <a:rPr lang="en-GB" dirty="0" err="1" smtClean="0"/>
              <a:t>Règle</a:t>
            </a:r>
            <a:r>
              <a:rPr lang="en-GB" dirty="0" smtClean="0"/>
              <a:t> 3: </a:t>
            </a:r>
            <a:r>
              <a:rPr lang="en-GB" dirty="0" err="1" smtClean="0"/>
              <a:t>Pousser</a:t>
            </a:r>
            <a:r>
              <a:rPr lang="en-GB" dirty="0" smtClean="0"/>
              <a:t> les </a:t>
            </a:r>
            <a:r>
              <a:rPr lang="en-GB" dirty="0" err="1" smtClean="0"/>
              <a:t>données</a:t>
            </a:r>
            <a:r>
              <a:rPr lang="en-GB" dirty="0" smtClean="0"/>
              <a:t> de </a:t>
            </a:r>
            <a:br>
              <a:rPr lang="en-GB" dirty="0" smtClean="0"/>
            </a:br>
            <a:r>
              <a:rPr lang="en-GB" dirty="0" err="1" smtClean="0"/>
              <a:t>qualité</a:t>
            </a:r>
            <a:r>
              <a:rPr lang="en-GB" dirty="0" smtClean="0"/>
              <a:t> en </a:t>
            </a:r>
            <a:r>
              <a:rPr lang="en-GB" dirty="0" err="1" smtClean="0"/>
              <a:t>amont</a:t>
            </a:r>
            <a:r>
              <a:rPr lang="en-GB" dirty="0" smtClean="0"/>
              <a:t> du Web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None/>
            </a:pPr>
            <a:endParaRPr lang="en-GB" sz="3600" dirty="0" smtClean="0"/>
          </a:p>
          <a:p>
            <a:pPr marL="742950" indent="-742950">
              <a:buNone/>
            </a:pPr>
            <a:endParaRPr lang="en-GB" sz="3600" dirty="0" smtClean="0"/>
          </a:p>
          <a:p>
            <a:pPr marL="742950" indent="-742950">
              <a:buNone/>
            </a:pPr>
            <a:r>
              <a:rPr lang="en-GB" sz="3600" dirty="0" err="1" smtClean="0"/>
              <a:t>Quelles</a:t>
            </a:r>
            <a:r>
              <a:rPr lang="en-GB" sz="3600" dirty="0" smtClean="0"/>
              <a:t> </a:t>
            </a:r>
            <a:r>
              <a:rPr lang="en-GB" sz="3600" dirty="0" err="1" smtClean="0"/>
              <a:t>sont</a:t>
            </a:r>
            <a:r>
              <a:rPr lang="en-GB" sz="3600" dirty="0" smtClean="0"/>
              <a:t> les </a:t>
            </a:r>
            <a:r>
              <a:rPr lang="en-GB" sz="3600" dirty="0" err="1" smtClean="0"/>
              <a:t>données</a:t>
            </a:r>
            <a:r>
              <a:rPr lang="en-GB" sz="3600" dirty="0" smtClean="0"/>
              <a:t> </a:t>
            </a:r>
            <a:r>
              <a:rPr lang="en-GB" sz="3600" dirty="0" err="1" smtClean="0"/>
              <a:t>importantes</a:t>
            </a:r>
            <a:r>
              <a:rPr lang="en-GB" sz="3600" dirty="0" smtClean="0"/>
              <a:t>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d-datasets_2010-09-22_colored.jp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4358" y="2494781"/>
            <a:ext cx="5559642" cy="36188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9752" y="5982811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 err="1" smtClean="0"/>
              <a:t>Linking</a:t>
            </a:r>
            <a:r>
              <a:rPr lang="nl-NL" sz="1100" dirty="0" smtClean="0"/>
              <a:t> Open Data </a:t>
            </a:r>
            <a:r>
              <a:rPr lang="nl-NL" sz="1100" dirty="0" err="1" smtClean="0"/>
              <a:t>cloud</a:t>
            </a:r>
            <a:r>
              <a:rPr lang="nl-NL" sz="1100" dirty="0" smtClean="0"/>
              <a:t> diagram, </a:t>
            </a:r>
            <a:r>
              <a:rPr lang="nl-NL" sz="1100" dirty="0" err="1" smtClean="0"/>
              <a:t>by</a:t>
            </a:r>
            <a:r>
              <a:rPr lang="nl-NL" sz="1100" dirty="0" smtClean="0"/>
              <a:t> Richard </a:t>
            </a:r>
            <a:r>
              <a:rPr lang="nl-NL" sz="1100" dirty="0" err="1" smtClean="0"/>
              <a:t>Cyganiak</a:t>
            </a:r>
            <a:r>
              <a:rPr lang="nl-NL" sz="1100" dirty="0" smtClean="0"/>
              <a:t> and Anja </a:t>
            </a:r>
            <a:r>
              <a:rPr lang="nl-NL" sz="1100" dirty="0" err="1" smtClean="0"/>
              <a:t>Jentzsch</a:t>
            </a:r>
            <a:r>
              <a:rPr lang="nl-NL" sz="1100" dirty="0" smtClean="0"/>
              <a:t>. http://lod-cloud.net/</a:t>
            </a:r>
            <a:endParaRPr lang="en-GB" sz="1100" dirty="0"/>
          </a:p>
        </p:txBody>
      </p:sp>
      <p:pic>
        <p:nvPicPr>
          <p:cNvPr id="6" name="Picture 5" descr="TE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68626"/>
            <a:ext cx="5486400" cy="33733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54665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http://www.theeuropeanlibrary.org/confluence/display/wiki/A+Library+domain+aggregator</a:t>
            </a:r>
            <a:endParaRPr lang="en-GB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5420459" y="624114"/>
            <a:ext cx="34243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 smtClean="0">
                <a:solidFill>
                  <a:schemeClr val="accent1">
                    <a:lumMod val="75000"/>
                  </a:schemeClr>
                </a:solidFill>
              </a:rPr>
              <a:t>D’une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infrastructure </a:t>
            </a:r>
          </a:p>
          <a:p>
            <a:r>
              <a:rPr lang="en-GB" sz="2800" dirty="0" err="1" smtClean="0">
                <a:solidFill>
                  <a:schemeClr val="accent1">
                    <a:lumMod val="75000"/>
                  </a:schemeClr>
                </a:solidFill>
              </a:rPr>
              <a:t>d’agrégateurs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...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608130"/>
            <a:ext cx="4139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... au </a:t>
            </a:r>
            <a:r>
              <a:rPr lang="en-GB" sz="2800" dirty="0" err="1" smtClean="0">
                <a:solidFill>
                  <a:schemeClr val="accent1">
                    <a:lumMod val="75000"/>
                  </a:schemeClr>
                </a:solidFill>
              </a:rPr>
              <a:t>canevas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du web de </a:t>
            </a:r>
            <a:r>
              <a:rPr lang="en-GB" sz="2800" dirty="0" err="1" smtClean="0">
                <a:solidFill>
                  <a:schemeClr val="accent1">
                    <a:lumMod val="75000"/>
                  </a:schemeClr>
                </a:solidFill>
              </a:rPr>
              <a:t>données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3451"/>
            <a:ext cx="8229600" cy="1143000"/>
          </a:xfrm>
        </p:spPr>
        <p:txBody>
          <a:bodyPr>
            <a:noAutofit/>
          </a:bodyPr>
          <a:lstStyle/>
          <a:p>
            <a:r>
              <a:rPr lang="en-GB" dirty="0" smtClean="0"/>
              <a:t>		Quoi, Qui, </a:t>
            </a:r>
            <a:r>
              <a:rPr lang="en-GB" dirty="0" err="1" smtClean="0"/>
              <a:t>Quand</a:t>
            </a:r>
            <a:r>
              <a:rPr lang="en-GB" dirty="0" smtClean="0"/>
              <a:t>, </a:t>
            </a:r>
            <a:r>
              <a:rPr lang="en-GB" dirty="0" err="1" smtClean="0"/>
              <a:t>Où</a:t>
            </a:r>
            <a:r>
              <a:rPr lang="en-GB" dirty="0" smtClean="0"/>
              <a:t> 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1026" name="Picture 2" descr="http://us.123rf.com/400wm/400/400/nicemonkey/nicemonkey1203/nicemonkey120300016/12851979-internet-web-browser-concept-with-compass-navigation-ic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586451"/>
            <a:ext cx="7139136" cy="4537607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 </a:t>
            </a:r>
            <a:r>
              <a:rPr lang="en-GB" dirty="0" err="1" smtClean="0"/>
              <a:t>qualité</a:t>
            </a:r>
            <a:r>
              <a:rPr lang="en-GB" dirty="0" smtClean="0"/>
              <a:t> des </a:t>
            </a:r>
            <a:r>
              <a:rPr lang="en-GB" dirty="0" err="1" smtClean="0"/>
              <a:t>données</a:t>
            </a:r>
            <a:r>
              <a:rPr lang="en-GB" dirty="0" smtClean="0"/>
              <a:t> et OCLC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Qui = </a:t>
            </a:r>
            <a:r>
              <a:rPr lang="en-GB" dirty="0" err="1" smtClean="0"/>
              <a:t>regroupement</a:t>
            </a:r>
            <a:r>
              <a:rPr lang="en-GB" dirty="0" smtClean="0"/>
              <a:t> de </a:t>
            </a:r>
            <a:r>
              <a:rPr lang="en-GB" dirty="0" err="1" smtClean="0"/>
              <a:t>toutes</a:t>
            </a:r>
            <a:r>
              <a:rPr lang="en-GB" dirty="0" smtClean="0"/>
              <a:t> les </a:t>
            </a:r>
            <a:r>
              <a:rPr lang="en-GB" dirty="0" err="1" smtClean="0"/>
              <a:t>données</a:t>
            </a:r>
            <a:r>
              <a:rPr lang="en-GB" dirty="0" smtClean="0"/>
              <a:t> </a:t>
            </a:r>
            <a:r>
              <a:rPr lang="en-GB" dirty="0" err="1" smtClean="0"/>
              <a:t>sur</a:t>
            </a:r>
            <a:r>
              <a:rPr lang="en-GB" dirty="0" smtClean="0"/>
              <a:t> les </a:t>
            </a:r>
            <a:r>
              <a:rPr lang="en-GB" dirty="0" err="1" smtClean="0"/>
              <a:t>auteurs</a:t>
            </a:r>
            <a:r>
              <a:rPr lang="en-GB" dirty="0" smtClean="0"/>
              <a:t> =&gt; VIAF</a:t>
            </a:r>
          </a:p>
          <a:p>
            <a:endParaRPr lang="en-GB" dirty="0" smtClean="0"/>
          </a:p>
          <a:p>
            <a:r>
              <a:rPr lang="en-GB" dirty="0" smtClean="0"/>
              <a:t>Quoi = </a:t>
            </a:r>
            <a:r>
              <a:rPr lang="en-GB" dirty="0" err="1" smtClean="0"/>
              <a:t>regroupement</a:t>
            </a:r>
            <a:r>
              <a:rPr lang="en-GB" dirty="0" smtClean="0"/>
              <a:t> des </a:t>
            </a:r>
            <a:r>
              <a:rPr lang="en-GB" dirty="0" err="1" smtClean="0"/>
              <a:t>données</a:t>
            </a:r>
            <a:r>
              <a:rPr lang="en-GB" dirty="0" smtClean="0"/>
              <a:t> </a:t>
            </a:r>
            <a:r>
              <a:rPr lang="en-GB" dirty="0" err="1" smtClean="0"/>
              <a:t>sur</a:t>
            </a:r>
            <a:r>
              <a:rPr lang="en-GB" dirty="0" smtClean="0"/>
              <a:t> les oeuvres et </a:t>
            </a:r>
            <a:r>
              <a:rPr lang="en-GB" dirty="0" err="1" smtClean="0"/>
              <a:t>leurs</a:t>
            </a:r>
            <a:r>
              <a:rPr lang="en-GB" dirty="0" smtClean="0"/>
              <a:t> manifestations =&gt; </a:t>
            </a:r>
            <a:r>
              <a:rPr lang="en-GB" dirty="0" err="1" smtClean="0"/>
              <a:t>FRBRisation</a:t>
            </a:r>
            <a:r>
              <a:rPr lang="en-GB" dirty="0" smtClean="0"/>
              <a:t> and </a:t>
            </a:r>
            <a:r>
              <a:rPr lang="en-GB" dirty="0" err="1" smtClean="0"/>
              <a:t>Glimirisation</a:t>
            </a:r>
            <a:r>
              <a:rPr lang="en-GB" dirty="0" smtClean="0"/>
              <a:t> de </a:t>
            </a:r>
            <a:r>
              <a:rPr lang="en-GB" dirty="0" err="1" smtClean="0"/>
              <a:t>WorldCat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Où</a:t>
            </a:r>
            <a:r>
              <a:rPr lang="en-GB" dirty="0" smtClean="0"/>
              <a:t> = localisation au </a:t>
            </a:r>
            <a:r>
              <a:rPr lang="en-GB" dirty="0" err="1" smtClean="0"/>
              <a:t>niveau</a:t>
            </a:r>
            <a:r>
              <a:rPr lang="en-GB" dirty="0" smtClean="0"/>
              <a:t> des </a:t>
            </a:r>
            <a:r>
              <a:rPr lang="en-GB" dirty="0" err="1" smtClean="0"/>
              <a:t>exemplaires</a:t>
            </a:r>
            <a:r>
              <a:rPr lang="en-GB" dirty="0" smtClean="0"/>
              <a:t> =&gt; </a:t>
            </a:r>
            <a:r>
              <a:rPr lang="en-GB" dirty="0" err="1" smtClean="0"/>
              <a:t>Registre</a:t>
            </a:r>
            <a:r>
              <a:rPr lang="en-GB" dirty="0" smtClean="0"/>
              <a:t> des </a:t>
            </a:r>
            <a:r>
              <a:rPr lang="en-GB" dirty="0" err="1" smtClean="0"/>
              <a:t>bibliothèques</a:t>
            </a:r>
            <a:r>
              <a:rPr lang="en-GB" dirty="0" smtClean="0"/>
              <a:t> (“</a:t>
            </a:r>
            <a:r>
              <a:rPr lang="en-GB" dirty="0" err="1" smtClean="0"/>
              <a:t>trouver</a:t>
            </a:r>
            <a:r>
              <a:rPr lang="en-GB" dirty="0" smtClean="0"/>
              <a:t> </a:t>
            </a:r>
            <a:r>
              <a:rPr lang="en-GB" dirty="0" err="1" smtClean="0"/>
              <a:t>une</a:t>
            </a:r>
            <a:r>
              <a:rPr lang="en-GB" dirty="0" smtClean="0"/>
              <a:t> </a:t>
            </a:r>
            <a:r>
              <a:rPr lang="en-GB" dirty="0" err="1" smtClean="0"/>
              <a:t>bibliothèque</a:t>
            </a:r>
            <a:r>
              <a:rPr lang="en-GB" dirty="0" smtClean="0"/>
              <a:t> </a:t>
            </a:r>
            <a:r>
              <a:rPr lang="en-GB" dirty="0" err="1" smtClean="0"/>
              <a:t>près</a:t>
            </a:r>
            <a:r>
              <a:rPr lang="en-GB" dirty="0" smtClean="0"/>
              <a:t> de chez </a:t>
            </a:r>
            <a:r>
              <a:rPr lang="en-GB" dirty="0" err="1" smtClean="0"/>
              <a:t>vous</a:t>
            </a:r>
            <a:r>
              <a:rPr lang="en-GB" dirty="0" smtClean="0"/>
              <a:t>”) et liens </a:t>
            </a:r>
            <a:r>
              <a:rPr lang="en-GB" dirty="0" err="1" smtClean="0"/>
              <a:t>directes</a:t>
            </a:r>
            <a:r>
              <a:rPr lang="en-GB" dirty="0" smtClean="0"/>
              <a:t> </a:t>
            </a:r>
            <a:r>
              <a:rPr lang="en-GB" dirty="0" err="1" smtClean="0"/>
              <a:t>vers</a:t>
            </a:r>
            <a:r>
              <a:rPr lang="en-GB" dirty="0" smtClean="0"/>
              <a:t> le </a:t>
            </a:r>
            <a:r>
              <a:rPr lang="en-GB" dirty="0" err="1" smtClean="0"/>
              <a:t>contenu</a:t>
            </a:r>
            <a:r>
              <a:rPr lang="en-GB" dirty="0" smtClean="0"/>
              <a:t> en </a:t>
            </a:r>
            <a:r>
              <a:rPr lang="en-GB" dirty="0" err="1" smtClean="0"/>
              <a:t>ligne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229600" cy="914400"/>
          </a:xfrm>
        </p:spPr>
        <p:txBody>
          <a:bodyPr>
            <a:normAutofit/>
          </a:bodyPr>
          <a:lstStyle/>
          <a:p>
            <a:r>
              <a:rPr lang="en-GB" dirty="0" err="1" smtClean="0"/>
              <a:t>Amélioration</a:t>
            </a:r>
            <a:r>
              <a:rPr lang="en-GB" dirty="0" smtClean="0"/>
              <a:t> </a:t>
            </a:r>
            <a:r>
              <a:rPr lang="en-GB" dirty="0" err="1" smtClean="0"/>
              <a:t>continuelle</a:t>
            </a:r>
            <a:r>
              <a:rPr lang="en-GB" dirty="0" smtClean="0"/>
              <a:t> de la </a:t>
            </a:r>
            <a:r>
              <a:rPr lang="en-GB" dirty="0" err="1" smtClean="0"/>
              <a:t>qualité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En observant les </a:t>
            </a:r>
            <a:r>
              <a:rPr lang="en-GB" dirty="0" err="1" smtClean="0"/>
              <a:t>nouvelles</a:t>
            </a:r>
            <a:r>
              <a:rPr lang="en-GB" dirty="0" smtClean="0"/>
              <a:t> solutions de </a:t>
            </a:r>
            <a:r>
              <a:rPr lang="en-GB" dirty="0" err="1" smtClean="0"/>
              <a:t>modélisation</a:t>
            </a:r>
            <a:r>
              <a:rPr lang="en-GB" dirty="0" smtClean="0"/>
              <a:t>: Europeana (EDM), </a:t>
            </a:r>
            <a:r>
              <a:rPr lang="en-GB" dirty="0" err="1" smtClean="0"/>
              <a:t>LoC</a:t>
            </a:r>
            <a:r>
              <a:rPr lang="en-GB" dirty="0" smtClean="0"/>
              <a:t> (</a:t>
            </a:r>
            <a:r>
              <a:rPr lang="en-GB" dirty="0" err="1" smtClean="0"/>
              <a:t>BibFrame</a:t>
            </a:r>
            <a:r>
              <a:rPr lang="en-GB" dirty="0" smtClean="0"/>
              <a:t>), BL, etc.</a:t>
            </a:r>
          </a:p>
          <a:p>
            <a:endParaRPr lang="en-GB" dirty="0" smtClean="0"/>
          </a:p>
          <a:p>
            <a:r>
              <a:rPr lang="en-GB" dirty="0" smtClean="0"/>
              <a:t>Les </a:t>
            </a:r>
            <a:r>
              <a:rPr lang="en-GB" dirty="0" err="1" smtClean="0"/>
              <a:t>bibliothèques</a:t>
            </a:r>
            <a:r>
              <a:rPr lang="en-GB" dirty="0" smtClean="0"/>
              <a:t> </a:t>
            </a:r>
            <a:r>
              <a:rPr lang="en-GB" dirty="0" err="1" smtClean="0"/>
              <a:t>sont</a:t>
            </a:r>
            <a:r>
              <a:rPr lang="en-GB" dirty="0" smtClean="0"/>
              <a:t> des </a:t>
            </a:r>
            <a:r>
              <a:rPr lang="en-GB" dirty="0" err="1" smtClean="0">
                <a:solidFill>
                  <a:srgbClr val="C00000"/>
                </a:solidFill>
              </a:rPr>
              <a:t>systèmes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 smtClean="0">
                <a:solidFill>
                  <a:srgbClr val="C00000"/>
                </a:solidFill>
              </a:rPr>
              <a:t>structurés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smtClean="0"/>
              <a:t>– </a:t>
            </a:r>
            <a:r>
              <a:rPr lang="en-GB" dirty="0" err="1" smtClean="0"/>
              <a:t>organisant</a:t>
            </a:r>
            <a:r>
              <a:rPr lang="en-GB" dirty="0" smtClean="0"/>
              <a:t>  et </a:t>
            </a:r>
            <a:r>
              <a:rPr lang="en-GB" dirty="0" err="1" smtClean="0"/>
              <a:t>réorganisant</a:t>
            </a:r>
            <a:r>
              <a:rPr lang="en-GB" dirty="0" smtClean="0"/>
              <a:t> </a:t>
            </a:r>
            <a:r>
              <a:rPr lang="en-GB" dirty="0" err="1" smtClean="0"/>
              <a:t>continuellement</a:t>
            </a:r>
            <a:r>
              <a:rPr lang="en-GB" dirty="0" smtClean="0"/>
              <a:t> les </a:t>
            </a:r>
            <a:r>
              <a:rPr lang="en-GB" dirty="0" err="1" smtClean="0"/>
              <a:t>mêmes</a:t>
            </a:r>
            <a:r>
              <a:rPr lang="en-GB" dirty="0" smtClean="0"/>
              <a:t> </a:t>
            </a:r>
            <a:r>
              <a:rPr lang="en-GB" dirty="0" err="1" smtClean="0"/>
              <a:t>données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250"/>
            <a:ext cx="4474839" cy="41433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400" dirty="0" smtClean="0"/>
              <a:t>Wikipedia et Google </a:t>
            </a:r>
            <a:r>
              <a:rPr lang="en-GB" sz="2400" dirty="0" err="1" smtClean="0"/>
              <a:t>sont</a:t>
            </a:r>
            <a:r>
              <a:rPr lang="en-GB" sz="2400" dirty="0" smtClean="0"/>
              <a:t> </a:t>
            </a:r>
            <a:r>
              <a:rPr lang="en-GB" sz="2400" dirty="0" smtClean="0">
                <a:solidFill>
                  <a:schemeClr val="accent1"/>
                </a:solidFill>
              </a:rPr>
              <a:t>des </a:t>
            </a:r>
            <a:r>
              <a:rPr lang="en-GB" sz="2400" dirty="0" err="1" smtClean="0">
                <a:solidFill>
                  <a:schemeClr val="accent1"/>
                </a:solidFill>
              </a:rPr>
              <a:t>systèmes</a:t>
            </a:r>
            <a:r>
              <a:rPr lang="en-GB" sz="2400" dirty="0" smtClean="0">
                <a:solidFill>
                  <a:schemeClr val="accent1"/>
                </a:solidFill>
              </a:rPr>
              <a:t> </a:t>
            </a:r>
            <a:r>
              <a:rPr lang="en-GB" sz="2400" dirty="0" err="1" smtClean="0">
                <a:solidFill>
                  <a:schemeClr val="accent1"/>
                </a:solidFill>
              </a:rPr>
              <a:t>d’apprentissage</a:t>
            </a:r>
            <a:r>
              <a:rPr lang="en-GB" sz="2400" dirty="0" smtClean="0">
                <a:solidFill>
                  <a:schemeClr val="accent1"/>
                </a:solidFill>
              </a:rPr>
              <a:t> </a:t>
            </a:r>
            <a:r>
              <a:rPr lang="en-GB" sz="2400" dirty="0" smtClean="0"/>
              <a:t>– en </a:t>
            </a:r>
            <a:r>
              <a:rPr lang="en-GB" sz="2400" dirty="0" err="1" smtClean="0"/>
              <a:t>ce</a:t>
            </a:r>
            <a:r>
              <a:rPr lang="en-GB" sz="2400" dirty="0" smtClean="0"/>
              <a:t> qui </a:t>
            </a:r>
            <a:r>
              <a:rPr lang="en-GB" sz="2400" dirty="0" err="1" smtClean="0"/>
              <a:t>concerne</a:t>
            </a:r>
            <a:r>
              <a:rPr lang="en-GB" sz="2400" dirty="0" smtClean="0"/>
              <a:t> </a:t>
            </a:r>
            <a:r>
              <a:rPr lang="en-GB" sz="2400" dirty="0" err="1" smtClean="0"/>
              <a:t>l’amélioration</a:t>
            </a:r>
            <a:r>
              <a:rPr lang="en-GB" sz="2400" dirty="0" smtClean="0"/>
              <a:t> </a:t>
            </a:r>
            <a:r>
              <a:rPr lang="en-GB" sz="2400" dirty="0" err="1" smtClean="0"/>
              <a:t>continuelle</a:t>
            </a:r>
            <a:r>
              <a:rPr lang="en-GB" sz="2400" dirty="0" smtClean="0"/>
              <a:t>   des </a:t>
            </a:r>
            <a:r>
              <a:rPr lang="en-GB" sz="2400" dirty="0" err="1" smtClean="0"/>
              <a:t>données</a:t>
            </a:r>
            <a:r>
              <a:rPr lang="en-GB" sz="2400" dirty="0" smtClean="0"/>
              <a:t>. </a:t>
            </a:r>
            <a:r>
              <a:rPr lang="en-GB" sz="2400" dirty="0" err="1" smtClean="0"/>
              <a:t>Ils</a:t>
            </a:r>
            <a:r>
              <a:rPr lang="en-GB" sz="2400" dirty="0" smtClean="0"/>
              <a:t> </a:t>
            </a:r>
            <a:r>
              <a:rPr lang="fr-FR" sz="2400" dirty="0" smtClean="0"/>
              <a:t>s'</a:t>
            </a:r>
            <a:r>
              <a:rPr lang="fr-FR" sz="2400" dirty="0" err="1" smtClean="0"/>
              <a:t>appuyent</a:t>
            </a:r>
            <a:r>
              <a:rPr lang="fr-FR" sz="2400" dirty="0" smtClean="0"/>
              <a:t> sur le « </a:t>
            </a:r>
            <a:r>
              <a:rPr lang="fr-FR" sz="2400" dirty="0" err="1" smtClean="0"/>
              <a:t>crowd</a:t>
            </a:r>
            <a:r>
              <a:rPr lang="fr-FR" sz="2400" dirty="0" smtClean="0"/>
              <a:t> </a:t>
            </a:r>
            <a:r>
              <a:rPr lang="fr-FR" sz="2400" dirty="0" err="1" smtClean="0"/>
              <a:t>sourcing</a:t>
            </a:r>
            <a:r>
              <a:rPr lang="fr-FR" sz="2400" dirty="0" smtClean="0"/>
              <a:t> » pour corriger et améliorer la  qualité des données.</a:t>
            </a:r>
            <a:endParaRPr lang="en-GB" sz="2400" dirty="0" smtClean="0"/>
          </a:p>
          <a:p>
            <a:endParaRPr lang="en-GB" dirty="0" smtClean="0"/>
          </a:p>
        </p:txBody>
      </p:sp>
      <p:pic>
        <p:nvPicPr>
          <p:cNvPr id="7" name="Content Placeholder 6" descr="dora russel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76053" y="2000250"/>
            <a:ext cx="4467947" cy="387702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229600" cy="914400"/>
          </a:xfrm>
        </p:spPr>
        <p:txBody>
          <a:bodyPr>
            <a:normAutofit/>
          </a:bodyPr>
          <a:lstStyle/>
          <a:p>
            <a:r>
              <a:rPr lang="en-GB" dirty="0" err="1" smtClean="0"/>
              <a:t>Amélioration</a:t>
            </a:r>
            <a:r>
              <a:rPr lang="en-GB" dirty="0" smtClean="0"/>
              <a:t> </a:t>
            </a:r>
            <a:r>
              <a:rPr lang="en-GB" dirty="0" err="1" smtClean="0"/>
              <a:t>continuelle</a:t>
            </a:r>
            <a:r>
              <a:rPr lang="en-GB" dirty="0" smtClean="0"/>
              <a:t> de la </a:t>
            </a:r>
            <a:r>
              <a:rPr lang="en-GB" dirty="0" err="1" smtClean="0"/>
              <a:t>qualité</a:t>
            </a:r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818023" y="1905000"/>
            <a:ext cx="7507954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3600" dirty="0" smtClean="0"/>
              <a:t>La </a:t>
            </a:r>
            <a:r>
              <a:rPr lang="en-GB" sz="3600" dirty="0" err="1" smtClean="0"/>
              <a:t>qualité</a:t>
            </a:r>
            <a:r>
              <a:rPr lang="en-GB" sz="3600" dirty="0" smtClean="0"/>
              <a:t> du </a:t>
            </a:r>
            <a:r>
              <a:rPr lang="en-GB" sz="3600" dirty="0" err="1" smtClean="0"/>
              <a:t>système</a:t>
            </a:r>
            <a:r>
              <a:rPr lang="en-GB" sz="3600" dirty="0" smtClean="0"/>
              <a:t> </a:t>
            </a:r>
            <a:r>
              <a:rPr lang="en-GB" sz="3600" dirty="0" err="1" smtClean="0"/>
              <a:t>dépent</a:t>
            </a:r>
            <a:r>
              <a:rPr lang="en-GB" sz="3600" dirty="0" smtClean="0"/>
              <a:t> de </a:t>
            </a:r>
            <a:br>
              <a:rPr lang="en-GB" sz="3600" dirty="0" smtClean="0"/>
            </a:br>
            <a:r>
              <a:rPr lang="en-GB" sz="3600" dirty="0" smtClean="0"/>
              <a:t>la </a:t>
            </a:r>
            <a:r>
              <a:rPr lang="en-GB" sz="3600" dirty="0" err="1" smtClean="0"/>
              <a:t>qualité</a:t>
            </a:r>
            <a:r>
              <a:rPr lang="en-GB" sz="3600" dirty="0" smtClean="0"/>
              <a:t> des </a:t>
            </a:r>
            <a:r>
              <a:rPr lang="en-GB" sz="3600" dirty="0" err="1" smtClean="0"/>
              <a:t>données</a:t>
            </a:r>
            <a:r>
              <a:rPr lang="en-GB" sz="3600" dirty="0" smtClean="0"/>
              <a:t> </a:t>
            </a:r>
            <a:r>
              <a:rPr lang="en-GB" sz="3600" dirty="0" err="1" smtClean="0"/>
              <a:t>sous-jacentes</a:t>
            </a:r>
            <a:endParaRPr lang="en-GB" sz="3600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79763"/>
            <a:ext cx="5537200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 err="1" smtClean="0"/>
              <a:t>Livraison</a:t>
            </a:r>
            <a:r>
              <a:rPr lang="en-GB" sz="4000" dirty="0" smtClean="0"/>
              <a:t> </a:t>
            </a:r>
            <a:r>
              <a:rPr lang="en-GB" sz="4000" dirty="0" err="1" smtClean="0"/>
              <a:t>rapide</a:t>
            </a:r>
            <a:r>
              <a:rPr lang="en-GB" sz="4000" dirty="0" smtClean="0"/>
              <a:t> = en </a:t>
            </a:r>
            <a:r>
              <a:rPr lang="en-GB" sz="4000" dirty="0" err="1" smtClean="0"/>
              <a:t>ligne</a:t>
            </a:r>
            <a:r>
              <a:rPr lang="en-GB" sz="4000" dirty="0" smtClean="0"/>
              <a:t> et commander en 1-click</a:t>
            </a:r>
          </a:p>
          <a:p>
            <a:endParaRPr lang="en-GB" sz="4000" dirty="0" smtClean="0"/>
          </a:p>
          <a:p>
            <a:r>
              <a:rPr lang="en-GB" sz="4000" dirty="0" err="1" smtClean="0"/>
              <a:t>L’utilisateur</a:t>
            </a:r>
            <a:r>
              <a:rPr lang="en-GB" sz="4000" dirty="0" smtClean="0"/>
              <a:t> </a:t>
            </a:r>
            <a:r>
              <a:rPr lang="en-GB" sz="4000" dirty="0" err="1" smtClean="0"/>
              <a:t>reçoit</a:t>
            </a:r>
            <a:r>
              <a:rPr lang="en-GB" sz="4000" dirty="0" smtClean="0"/>
              <a:t> </a:t>
            </a:r>
            <a:r>
              <a:rPr lang="en-GB" sz="4000" dirty="0" err="1" smtClean="0"/>
              <a:t>ce</a:t>
            </a:r>
            <a:r>
              <a:rPr lang="en-GB" sz="4000" dirty="0" smtClean="0"/>
              <a:t> </a:t>
            </a:r>
            <a:r>
              <a:rPr lang="en-GB" sz="4000" dirty="0" err="1" smtClean="0"/>
              <a:t>qu’il</a:t>
            </a:r>
            <a:r>
              <a:rPr lang="en-GB" sz="4000" dirty="0" smtClean="0"/>
              <a:t> a </a:t>
            </a:r>
            <a:r>
              <a:rPr lang="en-GB" sz="4000" dirty="0" err="1" smtClean="0"/>
              <a:t>demandé</a:t>
            </a:r>
            <a:r>
              <a:rPr lang="en-GB" sz="4000" dirty="0" smtClean="0"/>
              <a:t> = pas de </a:t>
            </a:r>
            <a:r>
              <a:rPr lang="en-GB" sz="4000" dirty="0" err="1" smtClean="0"/>
              <a:t>mauvaises</a:t>
            </a:r>
            <a:r>
              <a:rPr lang="en-GB" sz="4000" dirty="0" smtClean="0"/>
              <a:t> surprises!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err="1" smtClean="0"/>
              <a:t>Règle</a:t>
            </a:r>
            <a:r>
              <a:rPr lang="en-GB" sz="4000" dirty="0" smtClean="0"/>
              <a:t> 4: </a:t>
            </a:r>
            <a:r>
              <a:rPr lang="en-GB" sz="4000" dirty="0" err="1" smtClean="0"/>
              <a:t>Fournir</a:t>
            </a:r>
            <a:r>
              <a:rPr lang="en-GB" sz="4000" dirty="0" smtClean="0"/>
              <a:t> </a:t>
            </a:r>
            <a:r>
              <a:rPr lang="en-GB" sz="4000" dirty="0" err="1" smtClean="0"/>
              <a:t>l’information</a:t>
            </a:r>
            <a:r>
              <a:rPr lang="en-GB" sz="4000" dirty="0" smtClean="0"/>
              <a:t> </a:t>
            </a:r>
            <a:r>
              <a:rPr lang="en-GB" sz="4000" dirty="0" err="1" smtClean="0"/>
              <a:t>requise</a:t>
            </a:r>
            <a:r>
              <a:rPr lang="en-GB" sz="4000" dirty="0" smtClean="0"/>
              <a:t> </a:t>
            </a:r>
            <a:br>
              <a:rPr lang="en-GB" sz="4000" dirty="0" smtClean="0"/>
            </a:br>
            <a:r>
              <a:rPr lang="en-GB" sz="4000" dirty="0" smtClean="0"/>
              <a:t>en </a:t>
            </a:r>
            <a:r>
              <a:rPr lang="en-GB" sz="4000" dirty="0" err="1" smtClean="0"/>
              <a:t>aval</a:t>
            </a:r>
            <a:r>
              <a:rPr lang="en-GB" sz="4000" dirty="0" smtClean="0"/>
              <a:t> du Web</a:t>
            </a:r>
            <a:endParaRPr lang="en-GB" sz="4000" dirty="0"/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GB" sz="3600" dirty="0" smtClean="0"/>
              <a:t>Le Web = LE </a:t>
            </a:r>
            <a:r>
              <a:rPr lang="en-GB" sz="3600" dirty="0" err="1" smtClean="0"/>
              <a:t>système</a:t>
            </a:r>
            <a:endParaRPr lang="en-GB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en-GB" sz="3600" dirty="0" err="1" smtClean="0"/>
              <a:t>Séparer</a:t>
            </a:r>
            <a:r>
              <a:rPr lang="en-GB" sz="3600" dirty="0" smtClean="0"/>
              <a:t> la </a:t>
            </a:r>
            <a:r>
              <a:rPr lang="en-GB" sz="3600" dirty="0" err="1" smtClean="0"/>
              <a:t>découverte</a:t>
            </a:r>
            <a:r>
              <a:rPr lang="en-GB" sz="3600" dirty="0" smtClean="0"/>
              <a:t> et la </a:t>
            </a:r>
            <a:r>
              <a:rPr lang="en-GB" sz="3600" dirty="0" err="1" smtClean="0"/>
              <a:t>fourniture</a:t>
            </a:r>
            <a:endParaRPr lang="en-GB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en-GB" sz="3600" dirty="0" err="1" smtClean="0"/>
              <a:t>Pousser</a:t>
            </a:r>
            <a:r>
              <a:rPr lang="en-GB" sz="3600" dirty="0" smtClean="0"/>
              <a:t> les </a:t>
            </a:r>
            <a:r>
              <a:rPr lang="en-GB" sz="3600" dirty="0" err="1" smtClean="0"/>
              <a:t>données</a:t>
            </a:r>
            <a:r>
              <a:rPr lang="en-GB" sz="3600" dirty="0" smtClean="0"/>
              <a:t> de </a:t>
            </a:r>
            <a:r>
              <a:rPr lang="en-GB" sz="3600" dirty="0" err="1" smtClean="0"/>
              <a:t>qualité</a:t>
            </a:r>
            <a:r>
              <a:rPr lang="en-GB" sz="3600" dirty="0" smtClean="0"/>
              <a:t> en </a:t>
            </a:r>
            <a:r>
              <a:rPr lang="en-GB" sz="3600" dirty="0" err="1" smtClean="0"/>
              <a:t>amont</a:t>
            </a:r>
            <a:endParaRPr lang="en-GB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en-GB" sz="3600" dirty="0" err="1" smtClean="0"/>
              <a:t>Fournir</a:t>
            </a:r>
            <a:r>
              <a:rPr lang="en-GB" sz="3600" dirty="0" smtClean="0"/>
              <a:t> </a:t>
            </a:r>
            <a:r>
              <a:rPr lang="en-GB" sz="3600" dirty="0" err="1" smtClean="0"/>
              <a:t>l’information</a:t>
            </a:r>
            <a:r>
              <a:rPr lang="en-GB" sz="3600" dirty="0" smtClean="0"/>
              <a:t> </a:t>
            </a:r>
            <a:r>
              <a:rPr lang="en-GB" sz="3600" dirty="0" err="1" smtClean="0"/>
              <a:t>requise</a:t>
            </a:r>
            <a:r>
              <a:rPr lang="en-GB" sz="3600" dirty="0" smtClean="0"/>
              <a:t> </a:t>
            </a:r>
            <a:br>
              <a:rPr lang="en-GB" sz="3600" dirty="0" smtClean="0"/>
            </a:br>
            <a:r>
              <a:rPr lang="en-GB" sz="3600" dirty="0" smtClean="0"/>
              <a:t>en </a:t>
            </a:r>
            <a:r>
              <a:rPr lang="en-GB" sz="3600" dirty="0" err="1" smtClean="0"/>
              <a:t>aval</a:t>
            </a:r>
            <a:r>
              <a:rPr lang="en-GB" sz="3600" dirty="0" smtClean="0"/>
              <a:t> du Web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 4 </a:t>
            </a:r>
            <a:r>
              <a:rPr lang="en-GB" dirty="0" err="1" smtClean="0"/>
              <a:t>règles</a:t>
            </a:r>
            <a:r>
              <a:rPr lang="en-GB" dirty="0" smtClean="0"/>
              <a:t> du </a:t>
            </a:r>
            <a:r>
              <a:rPr lang="en-GB" dirty="0" err="1" smtClean="0"/>
              <a:t>jeu</a:t>
            </a:r>
            <a:r>
              <a:rPr lang="en-GB" dirty="0" smtClean="0"/>
              <a:t> Web</a:t>
            </a:r>
            <a:endParaRPr lang="en-GB" dirty="0"/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Georgia" pitchFamily="18" charset="0"/>
              </a:rPr>
              <a:t>Questions?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Titia van der Werf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Titia.vanderwerf@oclc.org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23731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GB" sz="44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en-GB" sz="4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GB" sz="4400" dirty="0" err="1" smtClean="0">
                <a:solidFill>
                  <a:schemeClr val="accent1">
                    <a:lumMod val="75000"/>
                  </a:schemeClr>
                </a:solidFill>
              </a:rPr>
              <a:t>Regardons</a:t>
            </a:r>
            <a:r>
              <a:rPr lang="en-GB" sz="4400" dirty="0" smtClean="0">
                <a:solidFill>
                  <a:schemeClr val="accent1">
                    <a:lumMod val="75000"/>
                  </a:schemeClr>
                </a:solidFill>
              </a:rPr>
              <a:t> plus </a:t>
            </a:r>
            <a:r>
              <a:rPr lang="en-GB" sz="4400" dirty="0" err="1" smtClean="0">
                <a:solidFill>
                  <a:schemeClr val="accent1">
                    <a:lumMod val="75000"/>
                  </a:schemeClr>
                </a:solidFill>
              </a:rPr>
              <a:t>attentivement</a:t>
            </a:r>
            <a:r>
              <a:rPr lang="en-GB" sz="4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4400" dirty="0" err="1" smtClean="0">
                <a:solidFill>
                  <a:schemeClr val="accent1">
                    <a:lumMod val="75000"/>
                  </a:schemeClr>
                </a:solidFill>
              </a:rPr>
              <a:t>ce</a:t>
            </a:r>
            <a:r>
              <a:rPr lang="en-GB" sz="4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4400" dirty="0" err="1" smtClean="0">
                <a:solidFill>
                  <a:schemeClr val="accent1">
                    <a:lumMod val="75000"/>
                  </a:schemeClr>
                </a:solidFill>
              </a:rPr>
              <a:t>canevas</a:t>
            </a:r>
            <a:r>
              <a:rPr lang="en-GB" sz="4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4400" dirty="0" err="1" smtClean="0">
                <a:solidFill>
                  <a:schemeClr val="accent1">
                    <a:lumMod val="75000"/>
                  </a:schemeClr>
                </a:solidFill>
              </a:rPr>
              <a:t>émergeant</a:t>
            </a:r>
            <a:r>
              <a:rPr lang="en-GB" sz="4400" dirty="0" smtClean="0">
                <a:solidFill>
                  <a:schemeClr val="accent1">
                    <a:lumMod val="75000"/>
                  </a:schemeClr>
                </a:solidFill>
              </a:rPr>
              <a:t> du web de </a:t>
            </a:r>
            <a:r>
              <a:rPr lang="en-GB" sz="4400" dirty="0" err="1" smtClean="0">
                <a:solidFill>
                  <a:schemeClr val="accent1">
                    <a:lumMod val="75000"/>
                  </a:schemeClr>
                </a:solidFill>
              </a:rPr>
              <a:t>données</a:t>
            </a:r>
            <a:r>
              <a:rPr lang="en-GB" sz="4400" dirty="0" smtClean="0">
                <a:solidFill>
                  <a:schemeClr val="accent1">
                    <a:lumMod val="75000"/>
                  </a:schemeClr>
                </a:solidFill>
              </a:rPr>
              <a:t>!</a:t>
            </a:r>
            <a:endParaRPr lang="en-GB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09128" y="0"/>
            <a:ext cx="10153128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09128" y="0"/>
            <a:ext cx="10153128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5436096" y="4077072"/>
            <a:ext cx="1944216" cy="50405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24799" y="-1"/>
            <a:ext cx="10268799" cy="623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61085" y="0"/>
            <a:ext cx="9833427" cy="552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00609" y="-27384"/>
            <a:ext cx="10044609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LC-PPT-Template">
  <a:themeElements>
    <a:clrScheme name="OCLC">
      <a:dk1>
        <a:sysClr val="windowText" lastClr="000000"/>
      </a:dk1>
      <a:lt1>
        <a:srgbClr val="FFFFFF"/>
      </a:lt1>
      <a:dk2>
        <a:srgbClr val="455560"/>
      </a:dk2>
      <a:lt2>
        <a:srgbClr val="FFFFFF"/>
      </a:lt2>
      <a:accent1>
        <a:srgbClr val="2178B5"/>
      </a:accent1>
      <a:accent2>
        <a:srgbClr val="C52127"/>
      </a:accent2>
      <a:accent3>
        <a:srgbClr val="409A3C"/>
      </a:accent3>
      <a:accent4>
        <a:srgbClr val="5F4894"/>
      </a:accent4>
      <a:accent5>
        <a:srgbClr val="A9316F"/>
      </a:accent5>
      <a:accent6>
        <a:srgbClr val="FF7600"/>
      </a:accent6>
      <a:hlink>
        <a:srgbClr val="034EA2"/>
      </a:hlink>
      <a:folHlink>
        <a:srgbClr val="A9316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CLC">
    <a:dk1>
      <a:sysClr val="windowText" lastClr="000000"/>
    </a:dk1>
    <a:lt1>
      <a:srgbClr val="FFFFFF"/>
    </a:lt1>
    <a:dk2>
      <a:srgbClr val="455560"/>
    </a:dk2>
    <a:lt2>
      <a:srgbClr val="FFFFFF"/>
    </a:lt2>
    <a:accent1>
      <a:srgbClr val="2178B5"/>
    </a:accent1>
    <a:accent2>
      <a:srgbClr val="C52127"/>
    </a:accent2>
    <a:accent3>
      <a:srgbClr val="409A3C"/>
    </a:accent3>
    <a:accent4>
      <a:srgbClr val="5F4894"/>
    </a:accent4>
    <a:accent5>
      <a:srgbClr val="A9316F"/>
    </a:accent5>
    <a:accent6>
      <a:srgbClr val="FF7600"/>
    </a:accent6>
    <a:hlink>
      <a:srgbClr val="034EA2"/>
    </a:hlink>
    <a:folHlink>
      <a:srgbClr val="A9316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C13F594A2FC74EADD29D0AF2FC40B8" ma:contentTypeVersion="0" ma:contentTypeDescription="Create a new document." ma:contentTypeScope="" ma:versionID="f6b9a7984d90970c0d0e973507f2746e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F666D8B9-669F-4142-B8FC-2F14E25C84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C843D3-24B5-44CD-B3F2-6FF1341FC0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30F9F609-4981-4C8A-9B89-4C9BB815C680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</TotalTime>
  <Words>3086</Words>
  <Application>Microsoft Office PowerPoint</Application>
  <PresentationFormat>On-screen Show (4:3)</PresentationFormat>
  <Paragraphs>222</Paragraphs>
  <Slides>37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OCLC-PPT-Template</vt:lpstr>
      <vt:lpstr>Métadonnées hors de contrôle: agrégations au niveau du réseau.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Où sont les bibliothèques et  les archives dans ce canevas du Web?</vt:lpstr>
      <vt:lpstr>Ne faire qu’un avec le Web Règle no 1: le Web = LE Système</vt:lpstr>
      <vt:lpstr>Il faut savoir que ...</vt:lpstr>
      <vt:lpstr>Repenser l’avenir des catalogues</vt:lpstr>
      <vt:lpstr>Slide 17</vt:lpstr>
      <vt:lpstr> Règle no 2: séparer la découverte  et la fourniture </vt:lpstr>
      <vt:lpstr>Le flux entre l’avant et l’arrière plan</vt:lpstr>
      <vt:lpstr>Le flux entre l’avant et l’arrière plan</vt:lpstr>
      <vt:lpstr>Programme liens vers les bibliothèques</vt:lpstr>
      <vt:lpstr>La recherche dans les bibliothèques</vt:lpstr>
      <vt:lpstr>La recherche dans les bibliothèques</vt:lpstr>
      <vt:lpstr>La recherche dans les bibliothèques</vt:lpstr>
      <vt:lpstr>La recherche dans les bibliothèques</vt:lpstr>
      <vt:lpstr>La recherche dans les bibliothèques</vt:lpstr>
      <vt:lpstr>La recherche dans les bibliothèques</vt:lpstr>
      <vt:lpstr>La logistique du Web: oú se positionner?</vt:lpstr>
      <vt:lpstr>  Règle 3: Pousser les données de  qualité en amont du Web </vt:lpstr>
      <vt:lpstr>  Quoi, Qui, Quand, Où  </vt:lpstr>
      <vt:lpstr>La qualité des données et OCLC</vt:lpstr>
      <vt:lpstr>Amélioration continuelle de la qualité</vt:lpstr>
      <vt:lpstr>Amélioration continuelle de la qualité </vt:lpstr>
      <vt:lpstr>La qualité du système dépent de  la qualité des données sous-jacentes</vt:lpstr>
      <vt:lpstr>Règle 4: Fournir l’information requise  en aval du Web</vt:lpstr>
      <vt:lpstr>Les 4 règles du jeu Web</vt:lpstr>
      <vt:lpstr>Questions?</vt:lpstr>
    </vt:vector>
  </TitlesOfParts>
  <Company>OCLC B.V.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Métadonnées hors de contrôle: agrégations au niveau du réseau</dc:title>
  <dc:creator>Titia van der Werf</dc:creator>
  <cp:keywords>OCLC Research, JABES 2013, agrégations, métadonnées</cp:keywords>
  <dc:description>Journées ABES 2013</dc:description>
  <cp:lastModifiedBy>mcnicolj</cp:lastModifiedBy>
  <cp:revision>85</cp:revision>
  <cp:lastPrinted>2012-01-18T22:20:44Z</cp:lastPrinted>
  <dcterms:created xsi:type="dcterms:W3CDTF">2012-06-24T17:19:16Z</dcterms:created>
  <dcterms:modified xsi:type="dcterms:W3CDTF">2013-07-22T23:32:32Z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0x0101009EC13F594A2FC74EADD29D0AF2FC40B8</vt:lpwstr>
  </property>
  <property fmtid="{D5CDD505-2E9C-101B-9397-08002B2CF9AE}" pid="3" name="_AdHocReviewCycleID">
    <vt:i4>-539502326</vt:i4>
  </property>
  <property fmtid="{D5CDD505-2E9C-101B-9397-08002B2CF9AE}" pid="4" name="_NewReviewCycle">
    <vt:lpwstr/>
  </property>
  <property fmtid="{D5CDD505-2E9C-101B-9397-08002B2CF9AE}" pid="5" name="_EmailSubject">
    <vt:lpwstr>powerpoint JABES 2013</vt:lpwstr>
  </property>
  <property fmtid="{D5CDD505-2E9C-101B-9397-08002B2CF9AE}" pid="6" name="_AuthorEmail">
    <vt:lpwstr>titia.vanderwerf@oclc.org</vt:lpwstr>
  </property>
  <property fmtid="{D5CDD505-2E9C-101B-9397-08002B2CF9AE}" pid="7" name="_AuthorEmailDisplayName">
    <vt:lpwstr>van der Werf,Titia</vt:lpwstr>
  </property>
</Properties>
</file>