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6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172E4-5EC0-4EFB-A408-7A1A5988FBE7}" type="datetimeFigureOut">
              <a:rPr lang="en-GB" smtClean="0"/>
              <a:pPr/>
              <a:t>15/03/2013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6B3F-DB55-4D20-AF19-E83F7E74E4D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lobal-council-logo-letterhea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5629" y="5480645"/>
            <a:ext cx="4562475" cy="828675"/>
          </a:xfrm>
          <a:prstGeom prst="rect">
            <a:avLst/>
          </a:prstGeom>
        </p:spPr>
      </p:pic>
      <p:pic>
        <p:nvPicPr>
          <p:cNvPr id="8" name="Picture 7" descr="headerbubble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35488" y="-315416"/>
            <a:ext cx="9216000" cy="2311071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971600" y="116632"/>
            <a:ext cx="7344816" cy="1224136"/>
          </a:xfrm>
          <a:prstGeom prst="roundRect">
            <a:avLst/>
          </a:prstGeom>
          <a:solidFill>
            <a:srgbClr val="C41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6848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4161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6DA-3F2F-4F05-A322-112584F739EC}" type="datetimeFigureOut">
              <a:rPr lang="nl-NL" smtClean="0"/>
              <a:pPr/>
              <a:t>15-3-2013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69CA-8A34-4029-93D2-3CFC9BA79514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294462"/>
            <a:ext cx="9144000" cy="590922"/>
            <a:chOff x="0" y="6294462"/>
            <a:chExt cx="9144000" cy="590922"/>
          </a:xfrm>
        </p:grpSpPr>
        <p:pic>
          <p:nvPicPr>
            <p:cNvPr id="9" name="Picture 11" descr="piecharts-top.png"/>
            <p:cNvPicPr>
              <a:picLocks noChangeAspect="1"/>
            </p:cNvPicPr>
            <p:nvPr userDrawn="1"/>
          </p:nvPicPr>
          <p:blipFill>
            <a:blip r:embed="rId2" cstate="print"/>
            <a:srcRect t="4834" b="87286"/>
            <a:stretch>
              <a:fillRect/>
            </a:stretch>
          </p:blipFill>
          <p:spPr bwMode="auto">
            <a:xfrm>
              <a:off x="0" y="6294462"/>
              <a:ext cx="9144000" cy="36512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6597352"/>
              <a:ext cx="9144000" cy="288032"/>
            </a:xfrm>
            <a:prstGeom prst="roundRect">
              <a:avLst/>
            </a:prstGeom>
            <a:solidFill>
              <a:srgbClr val="C4161C"/>
            </a:solidFill>
            <a:ln>
              <a:solidFill>
                <a:srgbClr val="C416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7600"/>
                </a:solidFill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157163" y="6595943"/>
              <a:ext cx="8829675" cy="28944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l-NL" sz="1100" cap="small" dirty="0">
                  <a:solidFill>
                    <a:schemeClr val="bg1"/>
                  </a:solidFill>
                  <a:latin typeface="MetaPro-Norm" pitchFamily="34" charset="0"/>
                </a:rPr>
                <a:t>E U R O P E, M I D D L E  E A S T &amp; A F R I C A  R E G I O N A L  C O U N C I L</a:t>
              </a:r>
              <a:r>
                <a:rPr lang="nl-NL" sz="1100" cap="small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2" name="Picture 14" descr="OCLC_H_White_CMY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6623858"/>
              <a:ext cx="746118" cy="252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4161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2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94462"/>
            <a:ext cx="9144000" cy="590922"/>
            <a:chOff x="0" y="6294462"/>
            <a:chExt cx="9144000" cy="590922"/>
          </a:xfrm>
        </p:grpSpPr>
        <p:pic>
          <p:nvPicPr>
            <p:cNvPr id="8" name="Picture 11" descr="piecharts-top.png"/>
            <p:cNvPicPr>
              <a:picLocks noChangeAspect="1"/>
            </p:cNvPicPr>
            <p:nvPr userDrawn="1"/>
          </p:nvPicPr>
          <p:blipFill>
            <a:blip r:embed="rId2" cstate="print"/>
            <a:srcRect t="4834" b="87286"/>
            <a:stretch>
              <a:fillRect/>
            </a:stretch>
          </p:blipFill>
          <p:spPr bwMode="auto">
            <a:xfrm>
              <a:off x="0" y="6294462"/>
              <a:ext cx="9144000" cy="36512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9"/>
            <p:cNvSpPr/>
            <p:nvPr userDrawn="1"/>
          </p:nvSpPr>
          <p:spPr>
            <a:xfrm>
              <a:off x="0" y="6597352"/>
              <a:ext cx="9144000" cy="288032"/>
            </a:xfrm>
            <a:prstGeom prst="roundRect">
              <a:avLst/>
            </a:prstGeom>
            <a:solidFill>
              <a:srgbClr val="C4161C"/>
            </a:solidFill>
            <a:ln>
              <a:solidFill>
                <a:srgbClr val="C416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7600"/>
                </a:solidFill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57163" y="6595943"/>
              <a:ext cx="8829675" cy="28944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l-NL" sz="1100" cap="small" dirty="0">
                  <a:solidFill>
                    <a:schemeClr val="bg1"/>
                  </a:solidFill>
                  <a:latin typeface="MetaPro-Norm" pitchFamily="34" charset="0"/>
                </a:rPr>
                <a:t>E U R O P E, M I D D L E  E A S T &amp; A F R I C A  R E G I O N A L  C O U N C I L</a:t>
              </a:r>
              <a:r>
                <a:rPr lang="nl-NL" sz="1100" cap="small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1" name="Picture 14" descr="OCLC_H_White_CMY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6623858"/>
              <a:ext cx="746118" cy="252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4161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94462"/>
            <a:ext cx="9144000" cy="590922"/>
            <a:chOff x="0" y="6294462"/>
            <a:chExt cx="9144000" cy="590922"/>
          </a:xfrm>
        </p:grpSpPr>
        <p:pic>
          <p:nvPicPr>
            <p:cNvPr id="9" name="Picture 11" descr="piecharts-top.png"/>
            <p:cNvPicPr>
              <a:picLocks noChangeAspect="1"/>
            </p:cNvPicPr>
            <p:nvPr userDrawn="1"/>
          </p:nvPicPr>
          <p:blipFill>
            <a:blip r:embed="rId2" cstate="print"/>
            <a:srcRect t="4834" b="87286"/>
            <a:stretch>
              <a:fillRect/>
            </a:stretch>
          </p:blipFill>
          <p:spPr bwMode="auto">
            <a:xfrm>
              <a:off x="0" y="6294462"/>
              <a:ext cx="9144000" cy="36512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6597352"/>
              <a:ext cx="9144000" cy="288032"/>
            </a:xfrm>
            <a:prstGeom prst="roundRect">
              <a:avLst/>
            </a:prstGeom>
            <a:solidFill>
              <a:srgbClr val="C4161C"/>
            </a:solidFill>
            <a:ln>
              <a:solidFill>
                <a:srgbClr val="C416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7600"/>
                </a:solidFill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157163" y="6595943"/>
              <a:ext cx="8829675" cy="28944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l-NL" sz="1100" cap="small" dirty="0">
                  <a:solidFill>
                    <a:schemeClr val="bg1"/>
                  </a:solidFill>
                  <a:latin typeface="MetaPro-Norm" pitchFamily="34" charset="0"/>
                </a:rPr>
                <a:t>E U R O P E, M I D D L E  E A S T &amp; A F R I C A  R E G I O N A L  C O U N C I L</a:t>
              </a:r>
              <a:r>
                <a:rPr lang="nl-NL" sz="1100" cap="small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2" name="Picture 14" descr="OCLC_H_White_CMY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6623858"/>
              <a:ext cx="746118" cy="252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4161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C4161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>
                <a:solidFill>
                  <a:srgbClr val="C4161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6DA-3F2F-4F05-A322-112584F739EC}" type="datetimeFigureOut">
              <a:rPr lang="nl-NL" smtClean="0"/>
              <a:pPr/>
              <a:t>15-3-2013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69CA-8A34-4029-93D2-3CFC9BA79514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94462"/>
            <a:ext cx="9144000" cy="590922"/>
            <a:chOff x="0" y="6294462"/>
            <a:chExt cx="9144000" cy="590922"/>
          </a:xfrm>
        </p:grpSpPr>
        <p:pic>
          <p:nvPicPr>
            <p:cNvPr id="11" name="Picture 11" descr="piecharts-top.png"/>
            <p:cNvPicPr>
              <a:picLocks noChangeAspect="1"/>
            </p:cNvPicPr>
            <p:nvPr userDrawn="1"/>
          </p:nvPicPr>
          <p:blipFill>
            <a:blip r:embed="rId2" cstate="print"/>
            <a:srcRect t="4834" b="87286"/>
            <a:stretch>
              <a:fillRect/>
            </a:stretch>
          </p:blipFill>
          <p:spPr bwMode="auto">
            <a:xfrm>
              <a:off x="0" y="6294462"/>
              <a:ext cx="9144000" cy="36512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9"/>
            <p:cNvSpPr/>
            <p:nvPr userDrawn="1"/>
          </p:nvSpPr>
          <p:spPr>
            <a:xfrm>
              <a:off x="0" y="6597352"/>
              <a:ext cx="9144000" cy="288032"/>
            </a:xfrm>
            <a:prstGeom prst="roundRect">
              <a:avLst/>
            </a:prstGeom>
            <a:solidFill>
              <a:srgbClr val="C4161C"/>
            </a:solidFill>
            <a:ln>
              <a:solidFill>
                <a:srgbClr val="C416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7600"/>
                </a:solidFill>
              </a:endParaRP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157163" y="6595943"/>
              <a:ext cx="8829675" cy="28944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l-NL" sz="1100" cap="small" dirty="0">
                  <a:solidFill>
                    <a:schemeClr val="bg1"/>
                  </a:solidFill>
                  <a:latin typeface="MetaPro-Norm" pitchFamily="34" charset="0"/>
                </a:rPr>
                <a:t>E U R O P E, M I D D L E  E A S T &amp; A F R I C A  R E G I O N A L  C O U N C I L</a:t>
              </a:r>
              <a:r>
                <a:rPr lang="nl-NL" sz="1100" cap="small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4" name="Picture 14" descr="OCLC_H_White_CMY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6623858"/>
              <a:ext cx="746118" cy="252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6DA-3F2F-4F05-A322-112584F739EC}" type="datetimeFigureOut">
              <a:rPr lang="nl-NL" smtClean="0"/>
              <a:pPr/>
              <a:t>15-3-2013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69CA-8A34-4029-93D2-3CFC9BA79514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94462"/>
            <a:ext cx="9144000" cy="590922"/>
            <a:chOff x="0" y="6294462"/>
            <a:chExt cx="9144000" cy="590922"/>
          </a:xfrm>
        </p:grpSpPr>
        <p:pic>
          <p:nvPicPr>
            <p:cNvPr id="9" name="Picture 11" descr="piecharts-top.png"/>
            <p:cNvPicPr>
              <a:picLocks noChangeAspect="1"/>
            </p:cNvPicPr>
            <p:nvPr userDrawn="1"/>
          </p:nvPicPr>
          <p:blipFill>
            <a:blip r:embed="rId2" cstate="print"/>
            <a:srcRect t="4834" b="87286"/>
            <a:stretch>
              <a:fillRect/>
            </a:stretch>
          </p:blipFill>
          <p:spPr bwMode="auto">
            <a:xfrm>
              <a:off x="0" y="6294462"/>
              <a:ext cx="9144000" cy="36512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6597352"/>
              <a:ext cx="9144000" cy="288032"/>
            </a:xfrm>
            <a:prstGeom prst="roundRect">
              <a:avLst/>
            </a:prstGeom>
            <a:solidFill>
              <a:srgbClr val="C4161C"/>
            </a:solidFill>
            <a:ln>
              <a:solidFill>
                <a:srgbClr val="C416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7600"/>
                </a:solidFill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157163" y="6595943"/>
              <a:ext cx="8829675" cy="28944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l-NL" sz="1100" cap="small" dirty="0">
                  <a:solidFill>
                    <a:schemeClr val="bg1"/>
                  </a:solidFill>
                  <a:latin typeface="MetaPro-Norm" pitchFamily="34" charset="0"/>
                </a:rPr>
                <a:t>E U R O P E, M I D D L E  E A S T &amp; A F R I C A  R E G I O N A L  C O U N C I L</a:t>
              </a:r>
              <a:r>
                <a:rPr lang="nl-NL" sz="1100" cap="small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2" name="Picture 14" descr="OCLC_H_White_CMY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6623858"/>
              <a:ext cx="746118" cy="252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6DA-3F2F-4F05-A322-112584F739EC}" type="datetimeFigureOut">
              <a:rPr lang="nl-NL" smtClean="0"/>
              <a:pPr/>
              <a:t>15-3-2013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69CA-8A34-4029-93D2-3CFC9BA79514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94462"/>
            <a:ext cx="9144000" cy="590922"/>
            <a:chOff x="0" y="6294462"/>
            <a:chExt cx="9144000" cy="590922"/>
          </a:xfrm>
        </p:grpSpPr>
        <p:pic>
          <p:nvPicPr>
            <p:cNvPr id="8" name="Picture 11" descr="piecharts-top.png"/>
            <p:cNvPicPr>
              <a:picLocks noChangeAspect="1"/>
            </p:cNvPicPr>
            <p:nvPr userDrawn="1"/>
          </p:nvPicPr>
          <p:blipFill>
            <a:blip r:embed="rId2" cstate="print"/>
            <a:srcRect t="4834" b="87286"/>
            <a:stretch>
              <a:fillRect/>
            </a:stretch>
          </p:blipFill>
          <p:spPr bwMode="auto">
            <a:xfrm>
              <a:off x="0" y="6294462"/>
              <a:ext cx="9144000" cy="365127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9"/>
            <p:cNvSpPr/>
            <p:nvPr userDrawn="1"/>
          </p:nvSpPr>
          <p:spPr>
            <a:xfrm>
              <a:off x="0" y="6597352"/>
              <a:ext cx="9144000" cy="288032"/>
            </a:xfrm>
            <a:prstGeom prst="roundRect">
              <a:avLst/>
            </a:prstGeom>
            <a:solidFill>
              <a:srgbClr val="C4161C"/>
            </a:solidFill>
            <a:ln>
              <a:solidFill>
                <a:srgbClr val="C416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7600"/>
                </a:solidFill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57163" y="6595943"/>
              <a:ext cx="8829675" cy="28944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l-NL" sz="1100" cap="small" dirty="0">
                  <a:solidFill>
                    <a:schemeClr val="bg1"/>
                  </a:solidFill>
                  <a:latin typeface="MetaPro-Norm" pitchFamily="34" charset="0"/>
                </a:rPr>
                <a:t>E U R O P E, M I D D L E  E A S T &amp; A F R I C A  R E G I O N A L  C O U N C I L</a:t>
              </a:r>
              <a:r>
                <a:rPr lang="nl-NL" sz="1100" cap="small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1" name="Picture 14" descr="OCLC_H_White_CMYK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4368" y="6623858"/>
              <a:ext cx="746118" cy="252000"/>
            </a:xfrm>
            <a:prstGeom prst="round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  <a:lvl8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8pPr>
            <a:lvl9pPr>
              <a:defRPr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4"/>
            <a:r>
              <a:rPr lang="en-US" dirty="0" smtClean="0"/>
              <a:t>Click to edit Master text styles</a:t>
            </a:r>
          </a:p>
          <a:p>
            <a:pPr lvl="5"/>
            <a:r>
              <a:rPr lang="en-US" dirty="0" smtClean="0"/>
              <a:t>Second level</a:t>
            </a:r>
          </a:p>
          <a:p>
            <a:pPr lvl="6"/>
            <a:r>
              <a:rPr lang="en-US" dirty="0" smtClean="0"/>
              <a:t>Third level</a:t>
            </a:r>
          </a:p>
          <a:p>
            <a:pPr lvl="7"/>
            <a:r>
              <a:rPr lang="en-US" dirty="0" smtClean="0"/>
              <a:t>Fourth level</a:t>
            </a:r>
          </a:p>
          <a:p>
            <a:pPr lvl="8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A6DA-3F2F-4F05-A322-112584F739EC}" type="datetimeFigureOut">
              <a:rPr lang="nl-NL" smtClean="0"/>
              <a:pPr/>
              <a:t>15-3-2013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69CA-8A34-4029-93D2-3CFC9BA79514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A6DA-3F2F-4F05-A322-112584F739EC}" type="datetimeFigureOut">
              <a:rPr lang="nl-NL" smtClean="0"/>
              <a:pPr/>
              <a:t>15-3-2013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869CA-8A34-4029-93D2-3CFC9BA79514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8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%C3%A9mi_Mathis" TargetMode="External"/><Relationship Id="rId2" Type="http://schemas.openxmlformats.org/officeDocument/2006/relationships/hyperlink" Target="http://www.oclc.org/research/people/vanderwerf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clc.org/research/people/wang.html" TargetMode="External"/><Relationship Id="rId4" Type="http://schemas.openxmlformats.org/officeDocument/2006/relationships/hyperlink" Target="http://www.oclc.org/research/people/klein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research/activities/europeana.html" TargetMode="External"/><Relationship Id="rId2" Type="http://schemas.openxmlformats.org/officeDocument/2006/relationships/hyperlink" Target="http://www.oclc.org/research/activiti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hadoop.apache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oclc.org/resourcesharing/features/articleexchange/default.htm" TargetMode="External"/><Relationship Id="rId5" Type="http://schemas.openxmlformats.org/officeDocument/2006/relationships/hyperlink" Target="http://schema.org/" TargetMode="External"/><Relationship Id="rId4" Type="http://schemas.openxmlformats.org/officeDocument/2006/relationships/hyperlink" Target="http://www.oclc.org/research/innovationlab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itia.vanderwerf@ocl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/>
              <a:t> </a:t>
            </a:r>
            <a:r>
              <a:rPr lang="en-GB" b="1" dirty="0" smtClean="0"/>
              <a:t>Increasing connectivity and quality on the web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57249"/>
            <a:ext cx="7772400" cy="1470025"/>
          </a:xfrm>
        </p:spPr>
        <p:txBody>
          <a:bodyPr/>
          <a:lstStyle/>
          <a:p>
            <a:r>
              <a:rPr lang="nl-NL" dirty="0" err="1" smtClean="0"/>
              <a:t>Optional</a:t>
            </a:r>
            <a:r>
              <a:rPr lang="nl-NL" dirty="0" smtClean="0"/>
              <a:t> </a:t>
            </a:r>
            <a:r>
              <a:rPr lang="nl-NL" dirty="0" err="1" smtClean="0"/>
              <a:t>member</a:t>
            </a:r>
            <a:r>
              <a:rPr lang="nl-NL" dirty="0" smtClean="0"/>
              <a:t> </a:t>
            </a:r>
            <a:r>
              <a:rPr lang="nl-NL" dirty="0" err="1" smtClean="0"/>
              <a:t>session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81221"/>
          <a:ext cx="9144000" cy="4955772"/>
        </p:xfrm>
        <a:graphic>
          <a:graphicData uri="http://schemas.openxmlformats.org/drawingml/2006/table">
            <a:tbl>
              <a:tblPr/>
              <a:tblGrid>
                <a:gridCol w="1336858"/>
                <a:gridCol w="2724032"/>
                <a:gridCol w="5083110"/>
              </a:tblGrid>
              <a:tr h="135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10:00 –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10:15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Titia van der Werf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,  OCLC Senior Program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Officer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/>
                          <a:ea typeface="Calibri"/>
                          <a:cs typeface="Times New Roman"/>
                        </a:rPr>
                        <a:t>Welcome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/>
                          <a:ea typeface="Calibri"/>
                          <a:cs typeface="Times New Roman"/>
                        </a:rPr>
                        <a:t>Short 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briefing of current OCLC Research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efforts.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10:15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–11:30 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Rémi Mathis</a:t>
                      </a:r>
                      <a:r>
                        <a:rPr lang="en-GB" sz="200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President of Wikimedia France</a:t>
                      </a:r>
                      <a:endParaRPr lang="nl-NL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latin typeface="Calibri"/>
                          <a:ea typeface="Calibri"/>
                          <a:cs typeface="Times New Roman"/>
                        </a:rPr>
                        <a:t>and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Max </a:t>
                      </a: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Klein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2000" dirty="0" err="1">
                          <a:latin typeface="Calibri"/>
                          <a:ea typeface="Calibri"/>
                          <a:cs typeface="Times New Roman"/>
                        </a:rPr>
                        <a:t>Wikipedian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 in Residence, OCLC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The new French 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SemanticPedia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and its use by the 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BnF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and other cultural institutions.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Calibri"/>
                          <a:ea typeface="Calibri"/>
                          <a:cs typeface="Times New Roman"/>
                        </a:rPr>
                        <a:t>Wikipedians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-in-Residence’s 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involvement with Libraries </a:t>
                      </a:r>
                      <a:endParaRPr lang="en-GB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Q&amp;A session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11:30 –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12:00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Shenghui Wang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, Research Scientist, OCLC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Research 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investigations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by OCLC 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and Europeana </a:t>
                      </a:r>
                      <a:endParaRPr lang="en-GB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Q&amp;A session</a:t>
                      </a:r>
                      <a:endParaRPr lang="nl-N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OCLC Research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Mission</a:t>
            </a:r>
            <a:r>
              <a:rPr lang="en-US" sz="2400" dirty="0" smtClean="0"/>
              <a:t>: expand knowledge that advances OCLC's public purposes: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Furthering access to the world's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Reducing library costs</a:t>
            </a:r>
          </a:p>
          <a:p>
            <a:pPr marL="457200" indent="-457200"/>
            <a:r>
              <a:rPr lang="en-US" sz="2400" dirty="0" smtClean="0"/>
              <a:t>One of the world's leading centers devoted exclusively to exploring the challenges facing libraries &amp; archives</a:t>
            </a:r>
            <a:endParaRPr lang="en-GB" sz="2400" dirty="0"/>
          </a:p>
        </p:txBody>
      </p:sp>
      <p:pic>
        <p:nvPicPr>
          <p:cNvPr id="6" name="Picture 2" descr="http://www.oclc.org/content/dam/research/publications/newsletters/quarterlyhighlights/images/misc/orroles-orang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018" y="1856936"/>
            <a:ext cx="4350982" cy="353099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Community R&amp;D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activities: </a:t>
            </a:r>
            <a:r>
              <a:rPr lang="en-GB" sz="2800" dirty="0" smtClean="0">
                <a:hlinkClick r:id="rId2"/>
              </a:rPr>
              <a:t>http://www.oclc.org/research/activities.html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dirty="0" smtClean="0"/>
              <a:t>Activities related to this session:</a:t>
            </a:r>
          </a:p>
          <a:p>
            <a:pPr lvl="1"/>
            <a:r>
              <a:rPr lang="en-GB" dirty="0" err="1" smtClean="0"/>
              <a:t>Wikipedians</a:t>
            </a:r>
            <a:r>
              <a:rPr lang="en-GB" dirty="0" smtClean="0"/>
              <a:t> and Libraries</a:t>
            </a:r>
          </a:p>
          <a:p>
            <a:pPr lvl="2"/>
            <a:r>
              <a:rPr lang="en-GB" dirty="0" smtClean="0"/>
              <a:t>Webinars/events in the US</a:t>
            </a:r>
          </a:p>
          <a:p>
            <a:pPr lvl="2"/>
            <a:r>
              <a:rPr lang="en-GB" dirty="0" err="1" smtClean="0"/>
              <a:t>VIAFbot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Europeana Innovation Pilots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Development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OCLC’s “Proving Grounds”:</a:t>
            </a:r>
          </a:p>
          <a:p>
            <a:endParaRPr lang="en-US" sz="2000" dirty="0" smtClean="0"/>
          </a:p>
          <a:p>
            <a:r>
              <a:rPr lang="en-US" sz="2000" dirty="0" smtClean="0"/>
              <a:t>Develop/trial innovative processes &amp; frameworks</a:t>
            </a:r>
          </a:p>
          <a:p>
            <a:r>
              <a:rPr lang="en-US" sz="2000" dirty="0" smtClean="0"/>
              <a:t>First adopter of new standards &amp; tools</a:t>
            </a:r>
            <a:endParaRPr lang="en-US" sz="2000" i="1" dirty="0" smtClean="0"/>
          </a:p>
          <a:p>
            <a:r>
              <a:rPr lang="en-US" sz="2000" dirty="0" smtClean="0"/>
              <a:t>Technology diffusion within OCLC and beyond</a:t>
            </a:r>
          </a:p>
          <a:p>
            <a:r>
              <a:rPr lang="nl-NL" sz="2000" dirty="0" err="1" smtClean="0"/>
              <a:t>Economically</a:t>
            </a:r>
            <a:r>
              <a:rPr lang="nl-NL" sz="2000" dirty="0" smtClean="0"/>
              <a:t> processing data at </a:t>
            </a:r>
            <a:r>
              <a:rPr lang="nl-NL" sz="2000" dirty="0" err="1" smtClean="0"/>
              <a:t>scale</a:t>
            </a:r>
            <a:r>
              <a:rPr lang="en-US" sz="2000" dirty="0" smtClean="0"/>
              <a:t> with</a:t>
            </a:r>
          </a:p>
        </p:txBody>
      </p:sp>
      <p:pic>
        <p:nvPicPr>
          <p:cNvPr id="5" name="Picture 2" descr="http://static.seekingalpha.com/uploads/2009/4/2/saupload_hadoop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2221" y="5246130"/>
            <a:ext cx="2047875" cy="568515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87594" y="1586132"/>
            <a:ext cx="465640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hlinkClick r:id="rId4"/>
              </a:rPr>
              <a:t>OCLC Innovation Lab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Linked data technologies</a:t>
            </a:r>
          </a:p>
          <a:p>
            <a:pPr>
              <a:buNone/>
            </a:pPr>
            <a:r>
              <a:rPr lang="en-US" sz="2000" dirty="0" smtClean="0"/>
              <a:t>Examples: </a:t>
            </a:r>
          </a:p>
          <a:p>
            <a:r>
              <a:rPr lang="en-US" sz="2000" dirty="0" smtClean="0"/>
              <a:t>Addition of </a:t>
            </a:r>
            <a:r>
              <a:rPr lang="en-US" sz="2000" dirty="0" smtClean="0">
                <a:hlinkClick r:id="rId5"/>
              </a:rPr>
              <a:t>Schema.org</a:t>
            </a:r>
            <a:r>
              <a:rPr lang="en-US" sz="2000" dirty="0" smtClean="0"/>
              <a:t> mark-up to WorldCat.org pages</a:t>
            </a:r>
            <a:endParaRPr lang="en-US" sz="2000" dirty="0" smtClean="0">
              <a:hlinkClick r:id="rId6"/>
            </a:endParaRPr>
          </a:p>
          <a:p>
            <a:r>
              <a:rPr lang="en-US" sz="2000" dirty="0" smtClean="0"/>
              <a:t>Release of a downloadable linked data file for the 1M most widely held works in </a:t>
            </a:r>
            <a:r>
              <a:rPr lang="en-US" sz="2000" dirty="0" err="1" smtClean="0"/>
              <a:t>WorldCat</a:t>
            </a:r>
            <a:r>
              <a:rPr lang="en-US" sz="2000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Member and partner engagement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Contact: 	Titia van der Werf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smtClean="0">
                <a:hlinkClick r:id="rId2"/>
              </a:rPr>
              <a:t>titia.vanderwerf@oclc.org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221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Optional member session</vt:lpstr>
      <vt:lpstr>agenda</vt:lpstr>
      <vt:lpstr>About OCLC Research</vt:lpstr>
      <vt:lpstr>Shared Community R&amp;D</vt:lpstr>
      <vt:lpstr>Advanced Development</vt:lpstr>
      <vt:lpstr>Member and partner engagement</vt:lpstr>
    </vt:vector>
  </TitlesOfParts>
  <Company>OCLC B.V.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Optional Member Session: Increasing Connectivity and Quality on the Web</dc:title>
  <dc:creator>Titia van der Werf</dc:creator>
  <cp:keywords>OCLC Research</cp:keywords>
  <dc:description>Presented at EMEARC, 25 February 2013, Strasbourg, France</dc:description>
  <cp:lastModifiedBy>mcnicolj</cp:lastModifiedBy>
  <cp:revision>19</cp:revision>
  <dcterms:created xsi:type="dcterms:W3CDTF">2012-12-04T10:17:12Z</dcterms:created>
  <dcterms:modified xsi:type="dcterms:W3CDTF">2013-03-16T00:54:35Z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133814786</vt:i4>
  </property>
  <property fmtid="{D5CDD505-2E9C-101B-9397-08002B2CF9AE}" pid="4" name="_EmailSubject">
    <vt:lpwstr>EMEARC presentations</vt:lpwstr>
  </property>
  <property fmtid="{D5CDD505-2E9C-101B-9397-08002B2CF9AE}" pid="5" name="_AuthorEmail">
    <vt:lpwstr>titia.vanderwerf@oclc.org</vt:lpwstr>
  </property>
  <property fmtid="{D5CDD505-2E9C-101B-9397-08002B2CF9AE}" pid="6" name="_AuthorEmailDisplayName">
    <vt:lpwstr>van der Werf,Titia</vt:lpwstr>
  </property>
</Properties>
</file>