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38"/>
  </p:notesMasterIdLst>
  <p:handoutMasterIdLst>
    <p:handoutMasterId r:id="rId39"/>
  </p:handoutMasterIdLst>
  <p:sldIdLst>
    <p:sldId id="467" r:id="rId5"/>
    <p:sldId id="502" r:id="rId6"/>
    <p:sldId id="489" r:id="rId7"/>
    <p:sldId id="529" r:id="rId8"/>
    <p:sldId id="491" r:id="rId9"/>
    <p:sldId id="515" r:id="rId10"/>
    <p:sldId id="490" r:id="rId11"/>
    <p:sldId id="492" r:id="rId12"/>
    <p:sldId id="524" r:id="rId13"/>
    <p:sldId id="504" r:id="rId14"/>
    <p:sldId id="494" r:id="rId15"/>
    <p:sldId id="525" r:id="rId16"/>
    <p:sldId id="495" r:id="rId17"/>
    <p:sldId id="497" r:id="rId18"/>
    <p:sldId id="526" r:id="rId19"/>
    <p:sldId id="522" r:id="rId20"/>
    <p:sldId id="523" r:id="rId21"/>
    <p:sldId id="530" r:id="rId22"/>
    <p:sldId id="527" r:id="rId23"/>
    <p:sldId id="531" r:id="rId24"/>
    <p:sldId id="518" r:id="rId25"/>
    <p:sldId id="520" r:id="rId26"/>
    <p:sldId id="511" r:id="rId27"/>
    <p:sldId id="513" r:id="rId28"/>
    <p:sldId id="534" r:id="rId29"/>
    <p:sldId id="537" r:id="rId30"/>
    <p:sldId id="538" r:id="rId31"/>
    <p:sldId id="519" r:id="rId32"/>
    <p:sldId id="521" r:id="rId33"/>
    <p:sldId id="536" r:id="rId34"/>
    <p:sldId id="532" r:id="rId35"/>
    <p:sldId id="535" r:id="rId36"/>
    <p:sldId id="481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9316F"/>
    <a:srgbClr val="419A3C"/>
    <a:srgbClr val="0B7CCB"/>
    <a:srgbClr val="FF7600"/>
    <a:srgbClr val="E18100"/>
    <a:srgbClr val="CCFF66"/>
    <a:srgbClr val="2F41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06" autoAdjust="0"/>
  </p:normalViewPr>
  <p:slideViewPr>
    <p:cSldViewPr snapToObjects="1">
      <p:cViewPr varScale="1">
        <p:scale>
          <a:sx n="65" d="100"/>
          <a:sy n="65" d="100"/>
        </p:scale>
        <p:origin x="-1446" y="-114"/>
      </p:cViewPr>
      <p:guideLst>
        <p:guide orient="horz" pos="67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4"/>
  <c:chart>
    <c:title>
      <c:tx>
        <c:rich>
          <a:bodyPr/>
          <a:lstStyle/>
          <a:p>
            <a:pPr>
              <a:defRPr sz="1800" b="0">
                <a:solidFill>
                  <a:srgbClr val="195A88"/>
                </a:solidFill>
              </a:defRPr>
            </a:pPr>
            <a:r>
              <a:rPr lang="en-US" sz="1800" b="0" dirty="0">
                <a:solidFill>
                  <a:srgbClr val="195A88"/>
                </a:solidFill>
              </a:rPr>
              <a:t>Millions of </a:t>
            </a:r>
            <a:r>
              <a:rPr lang="en-US" sz="1800" b="0" dirty="0" smtClean="0">
                <a:solidFill>
                  <a:srgbClr val="195A88"/>
                </a:solidFill>
              </a:rPr>
              <a:t>notices</a:t>
            </a:r>
            <a:endParaRPr lang="en-US" sz="1800" b="0" dirty="0">
              <a:solidFill>
                <a:srgbClr val="195A88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8.4853160246861278E-2"/>
          <c:y val="7.3429951690821199E-2"/>
          <c:w val="0.89863032323662162"/>
          <c:h val="0.839777853855225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1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1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1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1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dLbl>
              <c:idx val="14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Val val="1"/>
            </c:dLbl>
            <c:showVal val="1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39</c:v>
                </c:pt>
                <c:pt idx="1">
                  <c:v>41</c:v>
                </c:pt>
                <c:pt idx="2">
                  <c:v>44</c:v>
                </c:pt>
                <c:pt idx="3">
                  <c:v>47</c:v>
                </c:pt>
                <c:pt idx="4">
                  <c:v>50</c:v>
                </c:pt>
                <c:pt idx="5">
                  <c:v>52</c:v>
                </c:pt>
                <c:pt idx="6">
                  <c:v>55</c:v>
                </c:pt>
                <c:pt idx="7">
                  <c:v>61</c:v>
                </c:pt>
                <c:pt idx="8">
                  <c:v>67</c:v>
                </c:pt>
                <c:pt idx="9">
                  <c:v>86</c:v>
                </c:pt>
                <c:pt idx="10">
                  <c:v>108</c:v>
                </c:pt>
                <c:pt idx="11">
                  <c:v>139</c:v>
                </c:pt>
                <c:pt idx="12">
                  <c:v>197</c:v>
                </c:pt>
                <c:pt idx="13">
                  <c:v>236</c:v>
                </c:pt>
                <c:pt idx="14">
                  <c:v>264</c:v>
                </c:pt>
              </c:numCache>
            </c:numRef>
          </c:val>
        </c:ser>
        <c:dLbls>
          <c:showVal val="1"/>
        </c:dLbls>
        <c:gapWidth val="18"/>
        <c:axId val="210307328"/>
        <c:axId val="210317312"/>
      </c:barChart>
      <c:catAx>
        <c:axId val="2103073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317312"/>
        <c:crosses val="autoZero"/>
        <c:auto val="1"/>
        <c:lblAlgn val="ctr"/>
        <c:lblOffset val="0"/>
      </c:catAx>
      <c:valAx>
        <c:axId val="210317312"/>
        <c:scaling>
          <c:orientation val="minMax"/>
          <c:max val="280"/>
          <c:min val="0"/>
        </c:scaling>
        <c:axPos val="l"/>
        <c:majorGridlines/>
        <c:numFmt formatCode="#,##0" sourceLinked="0"/>
        <c:majorTickMark val="none"/>
        <c:tickLblPos val="nextTo"/>
        <c:crossAx val="210307328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E1577-AE16-4883-B5AF-16A5ABC368B9}" type="doc">
      <dgm:prSet loTypeId="urn:microsoft.com/office/officeart/2005/8/layout/hierarchy6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C98A19A7-DECB-4C77-90A9-E3C12CFF84E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The novel</a:t>
          </a:r>
          <a:endParaRPr lang="en-US" dirty="0"/>
        </a:p>
      </dgm:t>
    </dgm:pt>
    <dgm:pt modelId="{A575CA6E-396D-4009-8517-0EB85CAF12E2}" type="parTrans" cxnId="{E8257A8D-E9F0-4175-A428-285A7C4D0ACB}">
      <dgm:prSet/>
      <dgm:spPr/>
      <dgm:t>
        <a:bodyPr/>
        <a:lstStyle/>
        <a:p>
          <a:endParaRPr lang="en-US"/>
        </a:p>
      </dgm:t>
    </dgm:pt>
    <dgm:pt modelId="{474DF6E9-B20D-4B02-B474-0CB6A38B39A0}" type="sibTrans" cxnId="{E8257A8D-E9F0-4175-A428-285A7C4D0ACB}">
      <dgm:prSet/>
      <dgm:spPr/>
      <dgm:t>
        <a:bodyPr/>
        <a:lstStyle/>
        <a:p>
          <a:endParaRPr lang="en-US"/>
        </a:p>
      </dgm:t>
    </dgm:pt>
    <dgm:pt modelId="{E7C1F0EA-6D81-4EB6-B480-EE44C85EE283}">
      <dgm:prSet phldrT="[Text]"/>
      <dgm:spPr/>
      <dgm:t>
        <a:bodyPr/>
        <a:lstStyle/>
        <a:p>
          <a:r>
            <a:rPr lang="en-US" dirty="0" smtClean="0"/>
            <a:t>Original Text</a:t>
          </a:r>
          <a:endParaRPr lang="en-US" dirty="0"/>
        </a:p>
      </dgm:t>
    </dgm:pt>
    <dgm:pt modelId="{0CDFCE98-8FB8-4535-BA81-D70C1ED95E09}" type="parTrans" cxnId="{3E808E04-0B70-4CA5-9F8D-2DD376BC3576}">
      <dgm:prSet/>
      <dgm:spPr/>
      <dgm:t>
        <a:bodyPr/>
        <a:lstStyle/>
        <a:p>
          <a:endParaRPr lang="en-US" dirty="0"/>
        </a:p>
      </dgm:t>
    </dgm:pt>
    <dgm:pt modelId="{FD19F559-8A87-4A6C-B6F3-F25DDB326016}" type="sibTrans" cxnId="{3E808E04-0B70-4CA5-9F8D-2DD376BC3576}">
      <dgm:prSet/>
      <dgm:spPr/>
      <dgm:t>
        <a:bodyPr/>
        <a:lstStyle/>
        <a:p>
          <a:endParaRPr lang="en-US"/>
        </a:p>
      </dgm:t>
    </dgm:pt>
    <dgm:pt modelId="{A82EF07F-9AC0-4B2D-BDC3-8B3787C002CB}">
      <dgm:prSet phldrT="[Text]"/>
      <dgm:spPr/>
      <dgm:t>
        <a:bodyPr/>
        <a:lstStyle/>
        <a:p>
          <a:r>
            <a:rPr lang="en-US" dirty="0" smtClean="0"/>
            <a:t>Critical Edition</a:t>
          </a:r>
          <a:endParaRPr lang="en-US" dirty="0"/>
        </a:p>
      </dgm:t>
    </dgm:pt>
    <dgm:pt modelId="{F9E4722D-C679-4E50-AAC3-DDAF67E3BE18}" type="parTrans" cxnId="{4A46224B-5737-4C54-A5E0-D35A39390624}">
      <dgm:prSet/>
      <dgm:spPr/>
      <dgm:t>
        <a:bodyPr/>
        <a:lstStyle/>
        <a:p>
          <a:endParaRPr lang="en-US" dirty="0"/>
        </a:p>
      </dgm:t>
    </dgm:pt>
    <dgm:pt modelId="{298C6BF6-ECA3-4E9B-A1FE-FAAE91FC8255}" type="sibTrans" cxnId="{4A46224B-5737-4C54-A5E0-D35A39390624}">
      <dgm:prSet/>
      <dgm:spPr/>
      <dgm:t>
        <a:bodyPr/>
        <a:lstStyle/>
        <a:p>
          <a:endParaRPr lang="en-US"/>
        </a:p>
      </dgm:t>
    </dgm:pt>
    <dgm:pt modelId="{CDFDB424-4D31-41F8-8621-23BD5AF63BA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HTML</a:t>
          </a:r>
          <a:endParaRPr lang="en-US" dirty="0"/>
        </a:p>
      </dgm:t>
    </dgm:pt>
    <dgm:pt modelId="{BBDB27B1-C8EB-4BA4-AF79-643293310903}" type="parTrans" cxnId="{C599332A-8486-4E7D-929A-4FA299F85DE9}">
      <dgm:prSet/>
      <dgm:spPr/>
      <dgm:t>
        <a:bodyPr/>
        <a:lstStyle/>
        <a:p>
          <a:endParaRPr lang="en-US" dirty="0"/>
        </a:p>
      </dgm:t>
    </dgm:pt>
    <dgm:pt modelId="{955E4343-E645-485F-8A01-13995858369D}" type="sibTrans" cxnId="{C599332A-8486-4E7D-929A-4FA299F85DE9}">
      <dgm:prSet/>
      <dgm:spPr/>
      <dgm:t>
        <a:bodyPr/>
        <a:lstStyle/>
        <a:p>
          <a:endParaRPr lang="en-US"/>
        </a:p>
      </dgm:t>
    </dgm:pt>
    <dgm:pt modelId="{66337633-D4CB-44BE-8177-541FD098F83F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B17F39D2-DDF7-4A19-9ABC-2DA6A2ABF913}" type="parTrans" cxnId="{FC80F83A-A521-4524-AA33-F1E0CAD6CA0A}">
      <dgm:prSet/>
      <dgm:spPr/>
      <dgm:t>
        <a:bodyPr/>
        <a:lstStyle/>
        <a:p>
          <a:endParaRPr lang="en-US"/>
        </a:p>
      </dgm:t>
    </dgm:pt>
    <dgm:pt modelId="{08A55338-3758-4C79-B831-C192D270F69B}" type="sibTrans" cxnId="{FC80F83A-A521-4524-AA33-F1E0CAD6CA0A}">
      <dgm:prSet/>
      <dgm:spPr/>
      <dgm:t>
        <a:bodyPr/>
        <a:lstStyle/>
        <a:p>
          <a:endParaRPr lang="en-US"/>
        </a:p>
      </dgm:t>
    </dgm:pt>
    <dgm:pt modelId="{94C60A21-EFFC-4F48-A646-7163F004CB5F}">
      <dgm:prSet phldrT="[Text]"/>
      <dgm:spPr/>
      <dgm:t>
        <a:bodyPr/>
        <a:lstStyle/>
        <a:p>
          <a:r>
            <a:rPr lang="en-US" dirty="0" smtClean="0"/>
            <a:t>Expression</a:t>
          </a:r>
          <a:endParaRPr lang="en-US" dirty="0"/>
        </a:p>
      </dgm:t>
    </dgm:pt>
    <dgm:pt modelId="{CE5EF5F8-FE64-499C-82F4-DC031A62676D}" type="parTrans" cxnId="{72DB3896-9DA8-48AB-A392-B4B576C86393}">
      <dgm:prSet/>
      <dgm:spPr/>
      <dgm:t>
        <a:bodyPr/>
        <a:lstStyle/>
        <a:p>
          <a:endParaRPr lang="en-US"/>
        </a:p>
      </dgm:t>
    </dgm:pt>
    <dgm:pt modelId="{302EB9AC-ED98-4339-B46F-E04838617F2C}" type="sibTrans" cxnId="{72DB3896-9DA8-48AB-A392-B4B576C86393}">
      <dgm:prSet/>
      <dgm:spPr/>
      <dgm:t>
        <a:bodyPr/>
        <a:lstStyle/>
        <a:p>
          <a:endParaRPr lang="en-US"/>
        </a:p>
      </dgm:t>
    </dgm:pt>
    <dgm:pt modelId="{D4F4F92F-8E40-4389-805E-A89857F2674D}">
      <dgm:prSet phldrT="[Text]"/>
      <dgm:spPr/>
      <dgm:t>
        <a:bodyPr/>
        <a:lstStyle/>
        <a:p>
          <a:r>
            <a:rPr lang="en-US" dirty="0" smtClean="0"/>
            <a:t>Manifestation</a:t>
          </a:r>
          <a:endParaRPr lang="en-US" dirty="0"/>
        </a:p>
      </dgm:t>
    </dgm:pt>
    <dgm:pt modelId="{CA2ED1E5-7BD1-4D0D-B66A-D10B97CBF5CD}" type="parTrans" cxnId="{06328BA1-2022-48B5-A1AA-B602FE88846E}">
      <dgm:prSet/>
      <dgm:spPr/>
      <dgm:t>
        <a:bodyPr/>
        <a:lstStyle/>
        <a:p>
          <a:endParaRPr lang="en-US"/>
        </a:p>
      </dgm:t>
    </dgm:pt>
    <dgm:pt modelId="{8F6E1D29-2CD1-41EB-A010-F03B1529AE5C}" type="sibTrans" cxnId="{06328BA1-2022-48B5-A1AA-B602FE88846E}">
      <dgm:prSet/>
      <dgm:spPr/>
      <dgm:t>
        <a:bodyPr/>
        <a:lstStyle/>
        <a:p>
          <a:endParaRPr lang="en-US"/>
        </a:p>
      </dgm:t>
    </dgm:pt>
    <dgm:pt modelId="{1EF09142-C358-49A1-8D47-0CD946AC9D01}">
      <dgm:prSet/>
      <dgm:spPr/>
      <dgm:t>
        <a:bodyPr/>
        <a:lstStyle/>
        <a:p>
          <a:r>
            <a:rPr lang="en-US" dirty="0" smtClean="0"/>
            <a:t>Translation</a:t>
          </a:r>
          <a:endParaRPr lang="en-US" dirty="0"/>
        </a:p>
      </dgm:t>
    </dgm:pt>
    <dgm:pt modelId="{00BE218A-B23C-4F8E-B427-F20750383974}" type="parTrans" cxnId="{E992F463-C9BB-465B-B039-CDE01140FDB8}">
      <dgm:prSet/>
      <dgm:spPr/>
      <dgm:t>
        <a:bodyPr/>
        <a:lstStyle/>
        <a:p>
          <a:endParaRPr lang="en-US" dirty="0"/>
        </a:p>
      </dgm:t>
    </dgm:pt>
    <dgm:pt modelId="{8CC37BE6-A408-49F1-8822-A0D479480F0B}" type="sibTrans" cxnId="{E992F463-C9BB-465B-B039-CDE01140FDB8}">
      <dgm:prSet/>
      <dgm:spPr/>
      <dgm:t>
        <a:bodyPr/>
        <a:lstStyle/>
        <a:p>
          <a:endParaRPr lang="en-US"/>
        </a:p>
      </dgm:t>
    </dgm:pt>
    <dgm:pt modelId="{CBA7042F-BA62-4A07-8922-65D3588FF474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PDF</a:t>
          </a:r>
          <a:endParaRPr lang="en-US" dirty="0"/>
        </a:p>
      </dgm:t>
    </dgm:pt>
    <dgm:pt modelId="{4CE7D039-67E5-4B0F-B3B5-CB17B1AEE97C}" type="parTrans" cxnId="{31A71B71-AF11-4B5D-921C-1E892D55A01C}">
      <dgm:prSet/>
      <dgm:spPr/>
      <dgm:t>
        <a:bodyPr/>
        <a:lstStyle/>
        <a:p>
          <a:endParaRPr lang="en-US" dirty="0"/>
        </a:p>
      </dgm:t>
    </dgm:pt>
    <dgm:pt modelId="{11E8175A-1D16-416D-AFCE-FB1D4D8DF44E}" type="sibTrans" cxnId="{31A71B71-AF11-4B5D-921C-1E892D55A01C}">
      <dgm:prSet/>
      <dgm:spPr/>
      <dgm:t>
        <a:bodyPr/>
        <a:lstStyle/>
        <a:p>
          <a:endParaRPr lang="en-US"/>
        </a:p>
      </dgm:t>
    </dgm:pt>
    <dgm:pt modelId="{B08386C4-7218-4F25-99DC-61D450BB09BE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Paper</a:t>
          </a:r>
          <a:endParaRPr lang="en-US" dirty="0"/>
        </a:p>
      </dgm:t>
    </dgm:pt>
    <dgm:pt modelId="{9AC0E1A7-050F-46CD-A298-37EDB3594659}" type="parTrans" cxnId="{149E8E9A-B78E-40F2-9870-DD1A5657DE57}">
      <dgm:prSet/>
      <dgm:spPr/>
      <dgm:t>
        <a:bodyPr/>
        <a:lstStyle/>
        <a:p>
          <a:endParaRPr lang="en-US" dirty="0"/>
        </a:p>
      </dgm:t>
    </dgm:pt>
    <dgm:pt modelId="{12CFE1B5-945D-4269-B931-764D64DC7FC9}" type="sibTrans" cxnId="{149E8E9A-B78E-40F2-9870-DD1A5657DE57}">
      <dgm:prSet/>
      <dgm:spPr/>
      <dgm:t>
        <a:bodyPr/>
        <a:lstStyle/>
        <a:p>
          <a:endParaRPr lang="en-US"/>
        </a:p>
      </dgm:t>
    </dgm:pt>
    <dgm:pt modelId="{FEF71A62-C226-4197-9DFF-E13F34DBED79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Copy 1 Autographed</a:t>
          </a:r>
          <a:endParaRPr lang="en-US" dirty="0"/>
        </a:p>
      </dgm:t>
    </dgm:pt>
    <dgm:pt modelId="{98D3D4A3-FB68-4223-A375-CA599D7250DC}" type="parTrans" cxnId="{3527BE32-DB59-4E58-B360-60398E1DFB2B}">
      <dgm:prSet/>
      <dgm:spPr/>
      <dgm:t>
        <a:bodyPr/>
        <a:lstStyle/>
        <a:p>
          <a:endParaRPr lang="en-US" dirty="0"/>
        </a:p>
      </dgm:t>
    </dgm:pt>
    <dgm:pt modelId="{1085B959-2264-4615-9937-C198180FDA22}" type="sibTrans" cxnId="{3527BE32-DB59-4E58-B360-60398E1DFB2B}">
      <dgm:prSet/>
      <dgm:spPr/>
      <dgm:t>
        <a:bodyPr/>
        <a:lstStyle/>
        <a:p>
          <a:endParaRPr lang="en-US"/>
        </a:p>
      </dgm:t>
    </dgm:pt>
    <dgm:pt modelId="{E1FEC06E-B83B-4C7E-8E33-25D7EA701220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Copy 2</a:t>
          </a:r>
          <a:endParaRPr lang="en-US" dirty="0"/>
        </a:p>
      </dgm:t>
    </dgm:pt>
    <dgm:pt modelId="{11BBDC6C-4122-40EB-874F-2953A2268854}" type="parTrans" cxnId="{3D1E70BF-FF14-44D9-A2AF-F051EC268BBF}">
      <dgm:prSet/>
      <dgm:spPr/>
      <dgm:t>
        <a:bodyPr/>
        <a:lstStyle/>
        <a:p>
          <a:endParaRPr lang="en-US" dirty="0"/>
        </a:p>
      </dgm:t>
    </dgm:pt>
    <dgm:pt modelId="{30CA3500-6FB0-4356-9A44-099EA335455F}" type="sibTrans" cxnId="{3D1E70BF-FF14-44D9-A2AF-F051EC268BBF}">
      <dgm:prSet/>
      <dgm:spPr/>
      <dgm:t>
        <a:bodyPr/>
        <a:lstStyle/>
        <a:p>
          <a:endParaRPr lang="en-US"/>
        </a:p>
      </dgm:t>
    </dgm:pt>
    <dgm:pt modelId="{B62AA825-2001-40A1-974E-87521E830B35}">
      <dgm:prSet/>
      <dgm:spPr/>
      <dgm:t>
        <a:bodyPr/>
        <a:lstStyle/>
        <a:p>
          <a:r>
            <a:rPr lang="en-US" dirty="0" smtClean="0"/>
            <a:t>Item</a:t>
          </a:r>
          <a:endParaRPr lang="en-US" dirty="0"/>
        </a:p>
      </dgm:t>
    </dgm:pt>
    <dgm:pt modelId="{2B03585A-F292-445C-8E2F-B4CB3BBF36DE}" type="parTrans" cxnId="{11888DD9-7B4C-4ACE-9B3A-2E58CB216811}">
      <dgm:prSet/>
      <dgm:spPr/>
      <dgm:t>
        <a:bodyPr/>
        <a:lstStyle/>
        <a:p>
          <a:endParaRPr lang="en-US"/>
        </a:p>
      </dgm:t>
    </dgm:pt>
    <dgm:pt modelId="{2F6FB58D-5CC8-43C3-9CEA-D2B843C69237}" type="sibTrans" cxnId="{11888DD9-7B4C-4ACE-9B3A-2E58CB216811}">
      <dgm:prSet/>
      <dgm:spPr/>
      <dgm:t>
        <a:bodyPr/>
        <a:lstStyle/>
        <a:p>
          <a:endParaRPr lang="en-US"/>
        </a:p>
      </dgm:t>
    </dgm:pt>
    <dgm:pt modelId="{BB150FBA-D796-4B49-AEBC-1DC02ADC10D7}" type="pres">
      <dgm:prSet presAssocID="{592E1577-AE16-4883-B5AF-16A5ABC368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08A0C-7F82-417A-8918-261CA327C42B}" type="pres">
      <dgm:prSet presAssocID="{592E1577-AE16-4883-B5AF-16A5ABC368B9}" presName="hierFlow" presStyleCnt="0"/>
      <dgm:spPr/>
    </dgm:pt>
    <dgm:pt modelId="{EE83058F-EB7B-4AC3-A8B1-F5944AA738F7}" type="pres">
      <dgm:prSet presAssocID="{592E1577-AE16-4883-B5AF-16A5ABC368B9}" presName="firstBuf" presStyleCnt="0"/>
      <dgm:spPr/>
    </dgm:pt>
    <dgm:pt modelId="{D64FE786-BC6C-4BD0-B4DE-7292DFD8224D}" type="pres">
      <dgm:prSet presAssocID="{592E1577-AE16-4883-B5AF-16A5ABC368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6582FE3-9D1B-49DE-A2E0-650249D9CCAB}" type="pres">
      <dgm:prSet presAssocID="{C98A19A7-DECB-4C77-90A9-E3C12CFF84EB}" presName="Name14" presStyleCnt="0"/>
      <dgm:spPr/>
    </dgm:pt>
    <dgm:pt modelId="{253DC382-9E62-4B95-9A93-5BAFBF6CDF70}" type="pres">
      <dgm:prSet presAssocID="{C98A19A7-DECB-4C77-90A9-E3C12CFF84EB}" presName="level1Shape" presStyleLbl="node0" presStyleIdx="0" presStyleCnt="1" custLinFactNeighborX="10193" custLinFactNeighborY="-2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656F6-A5CA-4198-BB21-B2AD926C231C}" type="pres">
      <dgm:prSet presAssocID="{C98A19A7-DECB-4C77-90A9-E3C12CFF84EB}" presName="hierChild2" presStyleCnt="0"/>
      <dgm:spPr/>
    </dgm:pt>
    <dgm:pt modelId="{FFDF95A9-7F88-4282-BB30-29AB97AB0A28}" type="pres">
      <dgm:prSet presAssocID="{0CDFCE98-8FB8-4535-BA81-D70C1ED95E09}" presName="Name19" presStyleLbl="parChTrans1D2" presStyleIdx="0" presStyleCnt="3"/>
      <dgm:spPr/>
      <dgm:t>
        <a:bodyPr/>
        <a:lstStyle/>
        <a:p>
          <a:endParaRPr lang="en-US"/>
        </a:p>
      </dgm:t>
    </dgm:pt>
    <dgm:pt modelId="{DADDAB3E-7C70-48CF-B657-2120CE3069CC}" type="pres">
      <dgm:prSet presAssocID="{E7C1F0EA-6D81-4EB6-B480-EE44C85EE283}" presName="Name21" presStyleCnt="0"/>
      <dgm:spPr/>
    </dgm:pt>
    <dgm:pt modelId="{F01B68D5-38F5-4DE1-BBC8-0B34A70575C1}" type="pres">
      <dgm:prSet presAssocID="{E7C1F0EA-6D81-4EB6-B480-EE44C85EE283}" presName="level2Shape" presStyleLbl="node2" presStyleIdx="0" presStyleCnt="3"/>
      <dgm:spPr/>
      <dgm:t>
        <a:bodyPr/>
        <a:lstStyle/>
        <a:p>
          <a:endParaRPr lang="en-US"/>
        </a:p>
      </dgm:t>
    </dgm:pt>
    <dgm:pt modelId="{7846A9D8-6D2E-4E53-9FCF-A46AFF94E863}" type="pres">
      <dgm:prSet presAssocID="{E7C1F0EA-6D81-4EB6-B480-EE44C85EE283}" presName="hierChild3" presStyleCnt="0"/>
      <dgm:spPr/>
    </dgm:pt>
    <dgm:pt modelId="{2EB1BF57-9785-4F0B-BFEB-D13F677FC5CA}" type="pres">
      <dgm:prSet presAssocID="{00BE218A-B23C-4F8E-B427-F20750383974}" presName="Name19" presStyleLbl="parChTrans1D2" presStyleIdx="1" presStyleCnt="3"/>
      <dgm:spPr/>
      <dgm:t>
        <a:bodyPr/>
        <a:lstStyle/>
        <a:p>
          <a:endParaRPr lang="en-US"/>
        </a:p>
      </dgm:t>
    </dgm:pt>
    <dgm:pt modelId="{0F38ECD4-F2C5-4745-B239-2D8F14D035D9}" type="pres">
      <dgm:prSet presAssocID="{1EF09142-C358-49A1-8D47-0CD946AC9D01}" presName="Name21" presStyleCnt="0"/>
      <dgm:spPr/>
    </dgm:pt>
    <dgm:pt modelId="{9B4A35C2-1055-48A6-8508-A5B83BDA45E3}" type="pres">
      <dgm:prSet presAssocID="{1EF09142-C358-49A1-8D47-0CD946AC9D01}" presName="level2Shape" presStyleLbl="node2" presStyleIdx="1" presStyleCnt="3"/>
      <dgm:spPr/>
      <dgm:t>
        <a:bodyPr/>
        <a:lstStyle/>
        <a:p>
          <a:endParaRPr lang="en-US"/>
        </a:p>
      </dgm:t>
    </dgm:pt>
    <dgm:pt modelId="{7C1C480B-A18D-4FBF-8C3B-B9147A11FFE9}" type="pres">
      <dgm:prSet presAssocID="{1EF09142-C358-49A1-8D47-0CD946AC9D01}" presName="hierChild3" presStyleCnt="0"/>
      <dgm:spPr/>
    </dgm:pt>
    <dgm:pt modelId="{017D701E-C604-4A4F-A6AE-417D9FB6428A}" type="pres">
      <dgm:prSet presAssocID="{F9E4722D-C679-4E50-AAC3-DDAF67E3BE18}" presName="Name19" presStyleLbl="parChTrans1D2" presStyleIdx="2" presStyleCnt="3"/>
      <dgm:spPr/>
      <dgm:t>
        <a:bodyPr/>
        <a:lstStyle/>
        <a:p>
          <a:endParaRPr lang="en-US"/>
        </a:p>
      </dgm:t>
    </dgm:pt>
    <dgm:pt modelId="{F55063BA-44EC-49EB-A87F-A3A71A535E88}" type="pres">
      <dgm:prSet presAssocID="{A82EF07F-9AC0-4B2D-BDC3-8B3787C002CB}" presName="Name21" presStyleCnt="0"/>
      <dgm:spPr/>
    </dgm:pt>
    <dgm:pt modelId="{36F44363-BC8F-4CA4-AC8E-EF73A92DB0ED}" type="pres">
      <dgm:prSet presAssocID="{A82EF07F-9AC0-4B2D-BDC3-8B3787C002CB}" presName="level2Shape" presStyleLbl="node2" presStyleIdx="2" presStyleCnt="3"/>
      <dgm:spPr/>
      <dgm:t>
        <a:bodyPr/>
        <a:lstStyle/>
        <a:p>
          <a:endParaRPr lang="en-US"/>
        </a:p>
      </dgm:t>
    </dgm:pt>
    <dgm:pt modelId="{987E7593-1AFE-46A6-827E-AFDF1815B99C}" type="pres">
      <dgm:prSet presAssocID="{A82EF07F-9AC0-4B2D-BDC3-8B3787C002CB}" presName="hierChild3" presStyleCnt="0"/>
      <dgm:spPr/>
    </dgm:pt>
    <dgm:pt modelId="{548081A0-7321-4270-8290-01C79203F814}" type="pres">
      <dgm:prSet presAssocID="{9AC0E1A7-050F-46CD-A298-37EDB3594659}" presName="Name19" presStyleLbl="parChTrans1D3" presStyleIdx="0" presStyleCnt="3"/>
      <dgm:spPr/>
      <dgm:t>
        <a:bodyPr/>
        <a:lstStyle/>
        <a:p>
          <a:endParaRPr lang="en-US"/>
        </a:p>
      </dgm:t>
    </dgm:pt>
    <dgm:pt modelId="{A2A6D64C-9954-44E6-A5AF-0F3F90E360E7}" type="pres">
      <dgm:prSet presAssocID="{B08386C4-7218-4F25-99DC-61D450BB09BE}" presName="Name21" presStyleCnt="0"/>
      <dgm:spPr/>
    </dgm:pt>
    <dgm:pt modelId="{C6E4178D-EE6A-4BA6-9FB8-DF10065AD180}" type="pres">
      <dgm:prSet presAssocID="{B08386C4-7218-4F25-99DC-61D450BB09BE}" presName="level2Shape" presStyleLbl="node3" presStyleIdx="0" presStyleCnt="3" custLinFactNeighborX="2024" custLinFactNeighborY="-1972"/>
      <dgm:spPr/>
      <dgm:t>
        <a:bodyPr/>
        <a:lstStyle/>
        <a:p>
          <a:endParaRPr lang="en-US"/>
        </a:p>
      </dgm:t>
    </dgm:pt>
    <dgm:pt modelId="{5FC9702D-23C2-4699-849B-2ECAB0199C6C}" type="pres">
      <dgm:prSet presAssocID="{B08386C4-7218-4F25-99DC-61D450BB09BE}" presName="hierChild3" presStyleCnt="0"/>
      <dgm:spPr/>
    </dgm:pt>
    <dgm:pt modelId="{15148DE6-32A9-4812-9BDD-5DCF2C078F85}" type="pres">
      <dgm:prSet presAssocID="{98D3D4A3-FB68-4223-A375-CA599D7250DC}" presName="Name19" presStyleLbl="parChTrans1D4" presStyleIdx="0" presStyleCnt="2"/>
      <dgm:spPr/>
      <dgm:t>
        <a:bodyPr/>
        <a:lstStyle/>
        <a:p>
          <a:endParaRPr lang="en-US"/>
        </a:p>
      </dgm:t>
    </dgm:pt>
    <dgm:pt modelId="{A4412683-31CA-40C8-84DC-2F7581AE9C54}" type="pres">
      <dgm:prSet presAssocID="{FEF71A62-C226-4197-9DFF-E13F34DBED79}" presName="Name21" presStyleCnt="0"/>
      <dgm:spPr/>
    </dgm:pt>
    <dgm:pt modelId="{87E42DA0-54AC-4B9B-A0B1-DA620FB95852}" type="pres">
      <dgm:prSet presAssocID="{FEF71A62-C226-4197-9DFF-E13F34DBED79}" presName="level2Shape" presStyleLbl="node4" presStyleIdx="0" presStyleCnt="2"/>
      <dgm:spPr/>
      <dgm:t>
        <a:bodyPr/>
        <a:lstStyle/>
        <a:p>
          <a:endParaRPr lang="en-US"/>
        </a:p>
      </dgm:t>
    </dgm:pt>
    <dgm:pt modelId="{E360C217-8F8E-467C-BCCA-A9825B6290A1}" type="pres">
      <dgm:prSet presAssocID="{FEF71A62-C226-4197-9DFF-E13F34DBED79}" presName="hierChild3" presStyleCnt="0"/>
      <dgm:spPr/>
    </dgm:pt>
    <dgm:pt modelId="{5C999A8C-8DDC-4288-A7C9-5C35CF08C5C1}" type="pres">
      <dgm:prSet presAssocID="{11BBDC6C-4122-40EB-874F-2953A2268854}" presName="Name19" presStyleLbl="parChTrans1D4" presStyleIdx="1" presStyleCnt="2"/>
      <dgm:spPr/>
      <dgm:t>
        <a:bodyPr/>
        <a:lstStyle/>
        <a:p>
          <a:endParaRPr lang="en-US"/>
        </a:p>
      </dgm:t>
    </dgm:pt>
    <dgm:pt modelId="{8A82638B-F54F-4656-9BFF-E15AA0D40E28}" type="pres">
      <dgm:prSet presAssocID="{E1FEC06E-B83B-4C7E-8E33-25D7EA701220}" presName="Name21" presStyleCnt="0"/>
      <dgm:spPr/>
    </dgm:pt>
    <dgm:pt modelId="{1E456321-80D8-4147-AD74-1850FA2A0B8B}" type="pres">
      <dgm:prSet presAssocID="{E1FEC06E-B83B-4C7E-8E33-25D7EA701220}" presName="level2Shape" presStyleLbl="node4" presStyleIdx="1" presStyleCnt="2"/>
      <dgm:spPr/>
      <dgm:t>
        <a:bodyPr/>
        <a:lstStyle/>
        <a:p>
          <a:endParaRPr lang="en-US"/>
        </a:p>
      </dgm:t>
    </dgm:pt>
    <dgm:pt modelId="{C6BEA4CD-9A43-43B7-843D-34FF847BD585}" type="pres">
      <dgm:prSet presAssocID="{E1FEC06E-B83B-4C7E-8E33-25D7EA701220}" presName="hierChild3" presStyleCnt="0"/>
      <dgm:spPr/>
    </dgm:pt>
    <dgm:pt modelId="{6C5C4757-3575-4B58-B687-895338ED9C28}" type="pres">
      <dgm:prSet presAssocID="{4CE7D039-67E5-4B0F-B3B5-CB17B1AEE97C}" presName="Name19" presStyleLbl="parChTrans1D3" presStyleIdx="1" presStyleCnt="3"/>
      <dgm:spPr/>
      <dgm:t>
        <a:bodyPr/>
        <a:lstStyle/>
        <a:p>
          <a:endParaRPr lang="en-US"/>
        </a:p>
      </dgm:t>
    </dgm:pt>
    <dgm:pt modelId="{2FFE1A48-76EA-49D9-8D22-AFBE1FCEF3B0}" type="pres">
      <dgm:prSet presAssocID="{CBA7042F-BA62-4A07-8922-65D3588FF474}" presName="Name21" presStyleCnt="0"/>
      <dgm:spPr/>
    </dgm:pt>
    <dgm:pt modelId="{8FCD1020-3BC9-4083-9A10-1C9F2BAF0D2E}" type="pres">
      <dgm:prSet presAssocID="{CBA7042F-BA62-4A07-8922-65D3588FF474}" presName="level2Shape" presStyleLbl="node3" presStyleIdx="1" presStyleCnt="3" custLinFactNeighborX="-451" custLinFactNeighborY="-7547"/>
      <dgm:spPr/>
      <dgm:t>
        <a:bodyPr/>
        <a:lstStyle/>
        <a:p>
          <a:endParaRPr lang="en-US"/>
        </a:p>
      </dgm:t>
    </dgm:pt>
    <dgm:pt modelId="{7EDC0647-1185-4323-9F4E-D17F3E73D44C}" type="pres">
      <dgm:prSet presAssocID="{CBA7042F-BA62-4A07-8922-65D3588FF474}" presName="hierChild3" presStyleCnt="0"/>
      <dgm:spPr/>
    </dgm:pt>
    <dgm:pt modelId="{530B11BB-6830-4853-A161-B612CE1A8E96}" type="pres">
      <dgm:prSet presAssocID="{BBDB27B1-C8EB-4BA4-AF79-643293310903}" presName="Name19" presStyleLbl="parChTrans1D3" presStyleIdx="2" presStyleCnt="3"/>
      <dgm:spPr/>
      <dgm:t>
        <a:bodyPr/>
        <a:lstStyle/>
        <a:p>
          <a:endParaRPr lang="en-US"/>
        </a:p>
      </dgm:t>
    </dgm:pt>
    <dgm:pt modelId="{183CA521-6CDE-4E3A-9AC4-8EBD3A53C65F}" type="pres">
      <dgm:prSet presAssocID="{CDFDB424-4D31-41F8-8621-23BD5AF63BA2}" presName="Name21" presStyleCnt="0"/>
      <dgm:spPr/>
    </dgm:pt>
    <dgm:pt modelId="{9EFE7DD5-380F-4F71-990C-DD58D9956783}" type="pres">
      <dgm:prSet presAssocID="{CDFDB424-4D31-41F8-8621-23BD5AF63BA2}" presName="level2Shape" presStyleLbl="node3" presStyleIdx="2" presStyleCnt="3"/>
      <dgm:spPr/>
      <dgm:t>
        <a:bodyPr/>
        <a:lstStyle/>
        <a:p>
          <a:endParaRPr lang="en-US"/>
        </a:p>
      </dgm:t>
    </dgm:pt>
    <dgm:pt modelId="{525B844F-7217-41B1-87D9-9B3D80976A3F}" type="pres">
      <dgm:prSet presAssocID="{CDFDB424-4D31-41F8-8621-23BD5AF63BA2}" presName="hierChild3" presStyleCnt="0"/>
      <dgm:spPr/>
    </dgm:pt>
    <dgm:pt modelId="{AFBD5F1B-13BD-40BB-8CE0-DDBBA4B04240}" type="pres">
      <dgm:prSet presAssocID="{592E1577-AE16-4883-B5AF-16A5ABC368B9}" presName="bgShapesFlow" presStyleCnt="0"/>
      <dgm:spPr/>
    </dgm:pt>
    <dgm:pt modelId="{DD86C269-83AE-481A-94F2-E4EEBC06335B}" type="pres">
      <dgm:prSet presAssocID="{66337633-D4CB-44BE-8177-541FD098F83F}" presName="rectComp" presStyleCnt="0"/>
      <dgm:spPr/>
    </dgm:pt>
    <dgm:pt modelId="{7498BEC5-F774-4688-92D4-261D15708D29}" type="pres">
      <dgm:prSet presAssocID="{66337633-D4CB-44BE-8177-541FD098F83F}" presName="bgRect" presStyleLbl="bgShp" presStyleIdx="0" presStyleCnt="4"/>
      <dgm:spPr/>
      <dgm:t>
        <a:bodyPr/>
        <a:lstStyle/>
        <a:p>
          <a:endParaRPr lang="en-US"/>
        </a:p>
      </dgm:t>
    </dgm:pt>
    <dgm:pt modelId="{4CD24B0C-CC0F-4D5E-AC9C-9DA2EDA008E9}" type="pres">
      <dgm:prSet presAssocID="{66337633-D4CB-44BE-8177-541FD098F83F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E852E-C97A-4A34-9B2A-3CB9FD7DD8E3}" type="pres">
      <dgm:prSet presAssocID="{66337633-D4CB-44BE-8177-541FD098F83F}" presName="spComp" presStyleCnt="0"/>
      <dgm:spPr/>
    </dgm:pt>
    <dgm:pt modelId="{3D801570-9CC6-4F2A-BB7C-C0C4F5109913}" type="pres">
      <dgm:prSet presAssocID="{66337633-D4CB-44BE-8177-541FD098F83F}" presName="vSp" presStyleCnt="0"/>
      <dgm:spPr/>
    </dgm:pt>
    <dgm:pt modelId="{2BB4B681-BD3B-4ABE-9271-31E7EADE24A8}" type="pres">
      <dgm:prSet presAssocID="{94C60A21-EFFC-4F48-A646-7163F004CB5F}" presName="rectComp" presStyleCnt="0"/>
      <dgm:spPr/>
    </dgm:pt>
    <dgm:pt modelId="{94F2B442-ADED-4146-810D-FFB91959215E}" type="pres">
      <dgm:prSet presAssocID="{94C60A21-EFFC-4F48-A646-7163F004CB5F}" presName="bgRect" presStyleLbl="bgShp" presStyleIdx="1" presStyleCnt="4"/>
      <dgm:spPr/>
      <dgm:t>
        <a:bodyPr/>
        <a:lstStyle/>
        <a:p>
          <a:endParaRPr lang="en-US"/>
        </a:p>
      </dgm:t>
    </dgm:pt>
    <dgm:pt modelId="{1A4BBEDE-DB8C-4371-9BEE-CEA066D899BA}" type="pres">
      <dgm:prSet presAssocID="{94C60A21-EFFC-4F48-A646-7163F004CB5F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AE4CD-C541-4D32-8B6A-E39530120EEF}" type="pres">
      <dgm:prSet presAssocID="{94C60A21-EFFC-4F48-A646-7163F004CB5F}" presName="spComp" presStyleCnt="0"/>
      <dgm:spPr/>
    </dgm:pt>
    <dgm:pt modelId="{A727F550-C553-4738-9C06-3904DB940A5F}" type="pres">
      <dgm:prSet presAssocID="{94C60A21-EFFC-4F48-A646-7163F004CB5F}" presName="vSp" presStyleCnt="0"/>
      <dgm:spPr/>
    </dgm:pt>
    <dgm:pt modelId="{0DB7C2FB-80A0-4448-BC3F-C5B7C93A6334}" type="pres">
      <dgm:prSet presAssocID="{D4F4F92F-8E40-4389-805E-A89857F2674D}" presName="rectComp" presStyleCnt="0"/>
      <dgm:spPr/>
    </dgm:pt>
    <dgm:pt modelId="{09975132-4C14-41D7-80F9-A883284483B6}" type="pres">
      <dgm:prSet presAssocID="{D4F4F92F-8E40-4389-805E-A89857F2674D}" presName="bgRect" presStyleLbl="bgShp" presStyleIdx="2" presStyleCnt="4"/>
      <dgm:spPr/>
      <dgm:t>
        <a:bodyPr/>
        <a:lstStyle/>
        <a:p>
          <a:endParaRPr lang="en-US"/>
        </a:p>
      </dgm:t>
    </dgm:pt>
    <dgm:pt modelId="{D837D077-2480-4589-881D-CE811C0A7DF5}" type="pres">
      <dgm:prSet presAssocID="{D4F4F92F-8E40-4389-805E-A89857F2674D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2411E-85E9-48A4-B5B2-13563ECA97F4}" type="pres">
      <dgm:prSet presAssocID="{D4F4F92F-8E40-4389-805E-A89857F2674D}" presName="spComp" presStyleCnt="0"/>
      <dgm:spPr/>
    </dgm:pt>
    <dgm:pt modelId="{BDA0D5A7-FB1A-473E-A6ED-89B02198F53D}" type="pres">
      <dgm:prSet presAssocID="{D4F4F92F-8E40-4389-805E-A89857F2674D}" presName="vSp" presStyleCnt="0"/>
      <dgm:spPr/>
    </dgm:pt>
    <dgm:pt modelId="{67B239B7-0E80-42AE-B45A-1EF73FC32B8E}" type="pres">
      <dgm:prSet presAssocID="{B62AA825-2001-40A1-974E-87521E830B35}" presName="rectComp" presStyleCnt="0"/>
      <dgm:spPr/>
    </dgm:pt>
    <dgm:pt modelId="{216B8609-C16D-4DEF-B679-E2B697FFA3D4}" type="pres">
      <dgm:prSet presAssocID="{B62AA825-2001-40A1-974E-87521E830B35}" presName="bgRect" presStyleLbl="bgShp" presStyleIdx="3" presStyleCnt="4" custLinFactNeighborY="-4812"/>
      <dgm:spPr/>
      <dgm:t>
        <a:bodyPr/>
        <a:lstStyle/>
        <a:p>
          <a:endParaRPr lang="en-US"/>
        </a:p>
      </dgm:t>
    </dgm:pt>
    <dgm:pt modelId="{0BED006F-0B3F-4F81-BD21-4263A2C13DAC}" type="pres">
      <dgm:prSet presAssocID="{B62AA825-2001-40A1-974E-87521E830B35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28D7D-1619-4A3E-9659-D488D3AFA162}" type="presOf" srcId="{E7C1F0EA-6D81-4EB6-B480-EE44C85EE283}" destId="{F01B68D5-38F5-4DE1-BBC8-0B34A70575C1}" srcOrd="0" destOrd="0" presId="urn:microsoft.com/office/officeart/2005/8/layout/hierarchy6"/>
    <dgm:cxn modelId="{B0653DB7-702C-4EC1-B8E1-506265EDBB17}" type="presOf" srcId="{C98A19A7-DECB-4C77-90A9-E3C12CFF84EB}" destId="{253DC382-9E62-4B95-9A93-5BAFBF6CDF70}" srcOrd="0" destOrd="0" presId="urn:microsoft.com/office/officeart/2005/8/layout/hierarchy6"/>
    <dgm:cxn modelId="{149E8E9A-B78E-40F2-9870-DD1A5657DE57}" srcId="{A82EF07F-9AC0-4B2D-BDC3-8B3787C002CB}" destId="{B08386C4-7218-4F25-99DC-61D450BB09BE}" srcOrd="0" destOrd="0" parTransId="{9AC0E1A7-050F-46CD-A298-37EDB3594659}" sibTransId="{12CFE1B5-945D-4269-B931-764D64DC7FC9}"/>
    <dgm:cxn modelId="{E3977616-B354-455E-88E8-8E8B9A7C11E4}" type="presOf" srcId="{BBDB27B1-C8EB-4BA4-AF79-643293310903}" destId="{530B11BB-6830-4853-A161-B612CE1A8E96}" srcOrd="0" destOrd="0" presId="urn:microsoft.com/office/officeart/2005/8/layout/hierarchy6"/>
    <dgm:cxn modelId="{A675939B-3D34-4A43-84CC-35D0EEEF7D31}" type="presOf" srcId="{98D3D4A3-FB68-4223-A375-CA599D7250DC}" destId="{15148DE6-32A9-4812-9BDD-5DCF2C078F85}" srcOrd="0" destOrd="0" presId="urn:microsoft.com/office/officeart/2005/8/layout/hierarchy6"/>
    <dgm:cxn modelId="{121A3674-04DF-4666-8686-6E6E54CB049C}" type="presOf" srcId="{CBA7042F-BA62-4A07-8922-65D3588FF474}" destId="{8FCD1020-3BC9-4083-9A10-1C9F2BAF0D2E}" srcOrd="0" destOrd="0" presId="urn:microsoft.com/office/officeart/2005/8/layout/hierarchy6"/>
    <dgm:cxn modelId="{9B24925A-A7B2-4BE5-B684-D816EBC07C60}" type="presOf" srcId="{FEF71A62-C226-4197-9DFF-E13F34DBED79}" destId="{87E42DA0-54AC-4B9B-A0B1-DA620FB95852}" srcOrd="0" destOrd="0" presId="urn:microsoft.com/office/officeart/2005/8/layout/hierarchy6"/>
    <dgm:cxn modelId="{3D1E70BF-FF14-44D9-A2AF-F051EC268BBF}" srcId="{B08386C4-7218-4F25-99DC-61D450BB09BE}" destId="{E1FEC06E-B83B-4C7E-8E33-25D7EA701220}" srcOrd="1" destOrd="0" parTransId="{11BBDC6C-4122-40EB-874F-2953A2268854}" sibTransId="{30CA3500-6FB0-4356-9A44-099EA335455F}"/>
    <dgm:cxn modelId="{7FAB9B1F-9F85-48EF-8CDF-721A23D5C33C}" type="presOf" srcId="{592E1577-AE16-4883-B5AF-16A5ABC368B9}" destId="{BB150FBA-D796-4B49-AEBC-1DC02ADC10D7}" srcOrd="0" destOrd="0" presId="urn:microsoft.com/office/officeart/2005/8/layout/hierarchy6"/>
    <dgm:cxn modelId="{11888DD9-7B4C-4ACE-9B3A-2E58CB216811}" srcId="{592E1577-AE16-4883-B5AF-16A5ABC368B9}" destId="{B62AA825-2001-40A1-974E-87521E830B35}" srcOrd="4" destOrd="0" parTransId="{2B03585A-F292-445C-8E2F-B4CB3BBF36DE}" sibTransId="{2F6FB58D-5CC8-43C3-9CEA-D2B843C69237}"/>
    <dgm:cxn modelId="{E992F463-C9BB-465B-B039-CDE01140FDB8}" srcId="{C98A19A7-DECB-4C77-90A9-E3C12CFF84EB}" destId="{1EF09142-C358-49A1-8D47-0CD946AC9D01}" srcOrd="1" destOrd="0" parTransId="{00BE218A-B23C-4F8E-B427-F20750383974}" sibTransId="{8CC37BE6-A408-49F1-8822-A0D479480F0B}"/>
    <dgm:cxn modelId="{3E808E04-0B70-4CA5-9F8D-2DD376BC3576}" srcId="{C98A19A7-DECB-4C77-90A9-E3C12CFF84EB}" destId="{E7C1F0EA-6D81-4EB6-B480-EE44C85EE283}" srcOrd="0" destOrd="0" parTransId="{0CDFCE98-8FB8-4535-BA81-D70C1ED95E09}" sibTransId="{FD19F559-8A87-4A6C-B6F3-F25DDB326016}"/>
    <dgm:cxn modelId="{4A46224B-5737-4C54-A5E0-D35A39390624}" srcId="{C98A19A7-DECB-4C77-90A9-E3C12CFF84EB}" destId="{A82EF07F-9AC0-4B2D-BDC3-8B3787C002CB}" srcOrd="2" destOrd="0" parTransId="{F9E4722D-C679-4E50-AAC3-DDAF67E3BE18}" sibTransId="{298C6BF6-ECA3-4E9B-A1FE-FAAE91FC8255}"/>
    <dgm:cxn modelId="{9FEF5D36-808C-44B2-9D49-5997EB851A39}" type="presOf" srcId="{CDFDB424-4D31-41F8-8621-23BD5AF63BA2}" destId="{9EFE7DD5-380F-4F71-990C-DD58D9956783}" srcOrd="0" destOrd="0" presId="urn:microsoft.com/office/officeart/2005/8/layout/hierarchy6"/>
    <dgm:cxn modelId="{F163F86B-E139-4C11-9902-D873E63AA8E2}" type="presOf" srcId="{0CDFCE98-8FB8-4535-BA81-D70C1ED95E09}" destId="{FFDF95A9-7F88-4282-BB30-29AB97AB0A28}" srcOrd="0" destOrd="0" presId="urn:microsoft.com/office/officeart/2005/8/layout/hierarchy6"/>
    <dgm:cxn modelId="{E8257A8D-E9F0-4175-A428-285A7C4D0ACB}" srcId="{592E1577-AE16-4883-B5AF-16A5ABC368B9}" destId="{C98A19A7-DECB-4C77-90A9-E3C12CFF84EB}" srcOrd="0" destOrd="0" parTransId="{A575CA6E-396D-4009-8517-0EB85CAF12E2}" sibTransId="{474DF6E9-B20D-4B02-B474-0CB6A38B39A0}"/>
    <dgm:cxn modelId="{0C120565-AE54-47D5-B0CC-36B6469284C4}" type="presOf" srcId="{B08386C4-7218-4F25-99DC-61D450BB09BE}" destId="{C6E4178D-EE6A-4BA6-9FB8-DF10065AD180}" srcOrd="0" destOrd="0" presId="urn:microsoft.com/office/officeart/2005/8/layout/hierarchy6"/>
    <dgm:cxn modelId="{9C6C0B44-4E54-4CB5-ACF1-4F7417BD5B40}" type="presOf" srcId="{94C60A21-EFFC-4F48-A646-7163F004CB5F}" destId="{94F2B442-ADED-4146-810D-FFB91959215E}" srcOrd="0" destOrd="0" presId="urn:microsoft.com/office/officeart/2005/8/layout/hierarchy6"/>
    <dgm:cxn modelId="{FE262652-F2A5-4798-A2CA-2231B54F1867}" type="presOf" srcId="{9AC0E1A7-050F-46CD-A298-37EDB3594659}" destId="{548081A0-7321-4270-8290-01C79203F814}" srcOrd="0" destOrd="0" presId="urn:microsoft.com/office/officeart/2005/8/layout/hierarchy6"/>
    <dgm:cxn modelId="{CA05FA00-E40B-47CB-BC6C-7E26BF9D3ED7}" type="presOf" srcId="{B62AA825-2001-40A1-974E-87521E830B35}" destId="{0BED006F-0B3F-4F81-BD21-4263A2C13DAC}" srcOrd="1" destOrd="0" presId="urn:microsoft.com/office/officeart/2005/8/layout/hierarchy6"/>
    <dgm:cxn modelId="{B252F95E-1F54-466B-A1F7-BB264C1F01CE}" type="presOf" srcId="{11BBDC6C-4122-40EB-874F-2953A2268854}" destId="{5C999A8C-8DDC-4288-A7C9-5C35CF08C5C1}" srcOrd="0" destOrd="0" presId="urn:microsoft.com/office/officeart/2005/8/layout/hierarchy6"/>
    <dgm:cxn modelId="{C59916B5-ED55-45DD-808F-48B9959C699C}" type="presOf" srcId="{4CE7D039-67E5-4B0F-B3B5-CB17B1AEE97C}" destId="{6C5C4757-3575-4B58-B687-895338ED9C28}" srcOrd="0" destOrd="0" presId="urn:microsoft.com/office/officeart/2005/8/layout/hierarchy6"/>
    <dgm:cxn modelId="{72DB3896-9DA8-48AB-A392-B4B576C86393}" srcId="{592E1577-AE16-4883-B5AF-16A5ABC368B9}" destId="{94C60A21-EFFC-4F48-A646-7163F004CB5F}" srcOrd="2" destOrd="0" parTransId="{CE5EF5F8-FE64-499C-82F4-DC031A62676D}" sibTransId="{302EB9AC-ED98-4339-B46F-E04838617F2C}"/>
    <dgm:cxn modelId="{FFE651F4-A7AD-4E30-96E1-3B635F1D33CF}" type="presOf" srcId="{94C60A21-EFFC-4F48-A646-7163F004CB5F}" destId="{1A4BBEDE-DB8C-4371-9BEE-CEA066D899BA}" srcOrd="1" destOrd="0" presId="urn:microsoft.com/office/officeart/2005/8/layout/hierarchy6"/>
    <dgm:cxn modelId="{FC80F83A-A521-4524-AA33-F1E0CAD6CA0A}" srcId="{592E1577-AE16-4883-B5AF-16A5ABC368B9}" destId="{66337633-D4CB-44BE-8177-541FD098F83F}" srcOrd="1" destOrd="0" parTransId="{B17F39D2-DDF7-4A19-9ABC-2DA6A2ABF913}" sibTransId="{08A55338-3758-4C79-B831-C192D270F69B}"/>
    <dgm:cxn modelId="{C599332A-8486-4E7D-929A-4FA299F85DE9}" srcId="{A82EF07F-9AC0-4B2D-BDC3-8B3787C002CB}" destId="{CDFDB424-4D31-41F8-8621-23BD5AF63BA2}" srcOrd="2" destOrd="0" parTransId="{BBDB27B1-C8EB-4BA4-AF79-643293310903}" sibTransId="{955E4343-E645-485F-8A01-13995858369D}"/>
    <dgm:cxn modelId="{1C50919D-09A0-43A4-B460-5CFACB7D751B}" type="presOf" srcId="{F9E4722D-C679-4E50-AAC3-DDAF67E3BE18}" destId="{017D701E-C604-4A4F-A6AE-417D9FB6428A}" srcOrd="0" destOrd="0" presId="urn:microsoft.com/office/officeart/2005/8/layout/hierarchy6"/>
    <dgm:cxn modelId="{3527BE32-DB59-4E58-B360-60398E1DFB2B}" srcId="{B08386C4-7218-4F25-99DC-61D450BB09BE}" destId="{FEF71A62-C226-4197-9DFF-E13F34DBED79}" srcOrd="0" destOrd="0" parTransId="{98D3D4A3-FB68-4223-A375-CA599D7250DC}" sibTransId="{1085B959-2264-4615-9937-C198180FDA22}"/>
    <dgm:cxn modelId="{D3971C46-09D6-4AA2-8E7A-595AB395A558}" type="presOf" srcId="{00BE218A-B23C-4F8E-B427-F20750383974}" destId="{2EB1BF57-9785-4F0B-BFEB-D13F677FC5CA}" srcOrd="0" destOrd="0" presId="urn:microsoft.com/office/officeart/2005/8/layout/hierarchy6"/>
    <dgm:cxn modelId="{431556F5-0EB6-47C5-A053-7356593F4EDB}" type="presOf" srcId="{B62AA825-2001-40A1-974E-87521E830B35}" destId="{216B8609-C16D-4DEF-B679-E2B697FFA3D4}" srcOrd="0" destOrd="0" presId="urn:microsoft.com/office/officeart/2005/8/layout/hierarchy6"/>
    <dgm:cxn modelId="{6EFEA37C-DDC0-4BA0-AAE6-5C46C5BDBB0A}" type="presOf" srcId="{66337633-D4CB-44BE-8177-541FD098F83F}" destId="{7498BEC5-F774-4688-92D4-261D15708D29}" srcOrd="0" destOrd="0" presId="urn:microsoft.com/office/officeart/2005/8/layout/hierarchy6"/>
    <dgm:cxn modelId="{A70E98B3-48F7-4565-AD70-4C9227A8DDDD}" type="presOf" srcId="{66337633-D4CB-44BE-8177-541FD098F83F}" destId="{4CD24B0C-CC0F-4D5E-AC9C-9DA2EDA008E9}" srcOrd="1" destOrd="0" presId="urn:microsoft.com/office/officeart/2005/8/layout/hierarchy6"/>
    <dgm:cxn modelId="{06328BA1-2022-48B5-A1AA-B602FE88846E}" srcId="{592E1577-AE16-4883-B5AF-16A5ABC368B9}" destId="{D4F4F92F-8E40-4389-805E-A89857F2674D}" srcOrd="3" destOrd="0" parTransId="{CA2ED1E5-7BD1-4D0D-B66A-D10B97CBF5CD}" sibTransId="{8F6E1D29-2CD1-41EB-A010-F03B1529AE5C}"/>
    <dgm:cxn modelId="{D95A2DF0-3635-494B-890E-E0730D2E3713}" type="presOf" srcId="{D4F4F92F-8E40-4389-805E-A89857F2674D}" destId="{D837D077-2480-4589-881D-CE811C0A7DF5}" srcOrd="1" destOrd="0" presId="urn:microsoft.com/office/officeart/2005/8/layout/hierarchy6"/>
    <dgm:cxn modelId="{E050D94E-08A9-4546-8E9A-964C75778AD8}" type="presOf" srcId="{D4F4F92F-8E40-4389-805E-A89857F2674D}" destId="{09975132-4C14-41D7-80F9-A883284483B6}" srcOrd="0" destOrd="0" presId="urn:microsoft.com/office/officeart/2005/8/layout/hierarchy6"/>
    <dgm:cxn modelId="{FE8E5F16-96B7-4345-B4E1-1F1E1022BCFF}" type="presOf" srcId="{A82EF07F-9AC0-4B2D-BDC3-8B3787C002CB}" destId="{36F44363-BC8F-4CA4-AC8E-EF73A92DB0ED}" srcOrd="0" destOrd="0" presId="urn:microsoft.com/office/officeart/2005/8/layout/hierarchy6"/>
    <dgm:cxn modelId="{31A71B71-AF11-4B5D-921C-1E892D55A01C}" srcId="{A82EF07F-9AC0-4B2D-BDC3-8B3787C002CB}" destId="{CBA7042F-BA62-4A07-8922-65D3588FF474}" srcOrd="1" destOrd="0" parTransId="{4CE7D039-67E5-4B0F-B3B5-CB17B1AEE97C}" sibTransId="{11E8175A-1D16-416D-AFCE-FB1D4D8DF44E}"/>
    <dgm:cxn modelId="{65113E59-F734-41CE-BBED-7E1FA19421FA}" type="presOf" srcId="{E1FEC06E-B83B-4C7E-8E33-25D7EA701220}" destId="{1E456321-80D8-4147-AD74-1850FA2A0B8B}" srcOrd="0" destOrd="0" presId="urn:microsoft.com/office/officeart/2005/8/layout/hierarchy6"/>
    <dgm:cxn modelId="{48C909E5-B8C7-415D-965E-4BBB7D1DA704}" type="presOf" srcId="{1EF09142-C358-49A1-8D47-0CD946AC9D01}" destId="{9B4A35C2-1055-48A6-8508-A5B83BDA45E3}" srcOrd="0" destOrd="0" presId="urn:microsoft.com/office/officeart/2005/8/layout/hierarchy6"/>
    <dgm:cxn modelId="{103DE24C-7D19-4B26-8B90-BC306C3A03D2}" type="presParOf" srcId="{BB150FBA-D796-4B49-AEBC-1DC02ADC10D7}" destId="{69E08A0C-7F82-417A-8918-261CA327C42B}" srcOrd="0" destOrd="0" presId="urn:microsoft.com/office/officeart/2005/8/layout/hierarchy6"/>
    <dgm:cxn modelId="{75B714D3-FA3D-4F95-B136-A0C3A6DC1E59}" type="presParOf" srcId="{69E08A0C-7F82-417A-8918-261CA327C42B}" destId="{EE83058F-EB7B-4AC3-A8B1-F5944AA738F7}" srcOrd="0" destOrd="0" presId="urn:microsoft.com/office/officeart/2005/8/layout/hierarchy6"/>
    <dgm:cxn modelId="{2E576728-0438-415F-A0E9-848DBE2BFB07}" type="presParOf" srcId="{69E08A0C-7F82-417A-8918-261CA327C42B}" destId="{D64FE786-BC6C-4BD0-B4DE-7292DFD8224D}" srcOrd="1" destOrd="0" presId="urn:microsoft.com/office/officeart/2005/8/layout/hierarchy6"/>
    <dgm:cxn modelId="{AA405184-EBBB-4AD4-AE1B-C3A0F325827C}" type="presParOf" srcId="{D64FE786-BC6C-4BD0-B4DE-7292DFD8224D}" destId="{16582FE3-9D1B-49DE-A2E0-650249D9CCAB}" srcOrd="0" destOrd="0" presId="urn:microsoft.com/office/officeart/2005/8/layout/hierarchy6"/>
    <dgm:cxn modelId="{158E272B-200C-4B73-A008-57E8A1F7D7EF}" type="presParOf" srcId="{16582FE3-9D1B-49DE-A2E0-650249D9CCAB}" destId="{253DC382-9E62-4B95-9A93-5BAFBF6CDF70}" srcOrd="0" destOrd="0" presId="urn:microsoft.com/office/officeart/2005/8/layout/hierarchy6"/>
    <dgm:cxn modelId="{D8383E81-828B-4E73-90B5-EA15D37C2269}" type="presParOf" srcId="{16582FE3-9D1B-49DE-A2E0-650249D9CCAB}" destId="{E2F656F6-A5CA-4198-BB21-B2AD926C231C}" srcOrd="1" destOrd="0" presId="urn:microsoft.com/office/officeart/2005/8/layout/hierarchy6"/>
    <dgm:cxn modelId="{4A611B1F-CFAA-435F-89E6-9BD3BB469B99}" type="presParOf" srcId="{E2F656F6-A5CA-4198-BB21-B2AD926C231C}" destId="{FFDF95A9-7F88-4282-BB30-29AB97AB0A28}" srcOrd="0" destOrd="0" presId="urn:microsoft.com/office/officeart/2005/8/layout/hierarchy6"/>
    <dgm:cxn modelId="{D49A4B13-5774-42B2-BC1D-013B3A5E652A}" type="presParOf" srcId="{E2F656F6-A5CA-4198-BB21-B2AD926C231C}" destId="{DADDAB3E-7C70-48CF-B657-2120CE3069CC}" srcOrd="1" destOrd="0" presId="urn:microsoft.com/office/officeart/2005/8/layout/hierarchy6"/>
    <dgm:cxn modelId="{A9E878B2-273B-4F7C-934F-F0A3C008C081}" type="presParOf" srcId="{DADDAB3E-7C70-48CF-B657-2120CE3069CC}" destId="{F01B68D5-38F5-4DE1-BBC8-0B34A70575C1}" srcOrd="0" destOrd="0" presId="urn:microsoft.com/office/officeart/2005/8/layout/hierarchy6"/>
    <dgm:cxn modelId="{B680473D-1351-420A-BEE8-F5B833186916}" type="presParOf" srcId="{DADDAB3E-7C70-48CF-B657-2120CE3069CC}" destId="{7846A9D8-6D2E-4E53-9FCF-A46AFF94E863}" srcOrd="1" destOrd="0" presId="urn:microsoft.com/office/officeart/2005/8/layout/hierarchy6"/>
    <dgm:cxn modelId="{EF172A0F-2DDF-492F-9F13-8ED771979DB3}" type="presParOf" srcId="{E2F656F6-A5CA-4198-BB21-B2AD926C231C}" destId="{2EB1BF57-9785-4F0B-BFEB-D13F677FC5CA}" srcOrd="2" destOrd="0" presId="urn:microsoft.com/office/officeart/2005/8/layout/hierarchy6"/>
    <dgm:cxn modelId="{33A646F9-89CD-4CEA-AB80-DF93A7F742C0}" type="presParOf" srcId="{E2F656F6-A5CA-4198-BB21-B2AD926C231C}" destId="{0F38ECD4-F2C5-4745-B239-2D8F14D035D9}" srcOrd="3" destOrd="0" presId="urn:microsoft.com/office/officeart/2005/8/layout/hierarchy6"/>
    <dgm:cxn modelId="{A35DCFA7-FF94-45D1-824B-A633CC832456}" type="presParOf" srcId="{0F38ECD4-F2C5-4745-B239-2D8F14D035D9}" destId="{9B4A35C2-1055-48A6-8508-A5B83BDA45E3}" srcOrd="0" destOrd="0" presId="urn:microsoft.com/office/officeart/2005/8/layout/hierarchy6"/>
    <dgm:cxn modelId="{F6FBFFA2-E849-427A-A06C-B20C126AFCF2}" type="presParOf" srcId="{0F38ECD4-F2C5-4745-B239-2D8F14D035D9}" destId="{7C1C480B-A18D-4FBF-8C3B-B9147A11FFE9}" srcOrd="1" destOrd="0" presId="urn:microsoft.com/office/officeart/2005/8/layout/hierarchy6"/>
    <dgm:cxn modelId="{597E435E-5F9F-406A-ABC5-2C7F6CE990DF}" type="presParOf" srcId="{E2F656F6-A5CA-4198-BB21-B2AD926C231C}" destId="{017D701E-C604-4A4F-A6AE-417D9FB6428A}" srcOrd="4" destOrd="0" presId="urn:microsoft.com/office/officeart/2005/8/layout/hierarchy6"/>
    <dgm:cxn modelId="{4D2E2C04-424B-46E8-8CDD-FACE05A9464E}" type="presParOf" srcId="{E2F656F6-A5CA-4198-BB21-B2AD926C231C}" destId="{F55063BA-44EC-49EB-A87F-A3A71A535E88}" srcOrd="5" destOrd="0" presId="urn:microsoft.com/office/officeart/2005/8/layout/hierarchy6"/>
    <dgm:cxn modelId="{DD2A7231-0910-4674-8DD0-241EE72A6BEB}" type="presParOf" srcId="{F55063BA-44EC-49EB-A87F-A3A71A535E88}" destId="{36F44363-BC8F-4CA4-AC8E-EF73A92DB0ED}" srcOrd="0" destOrd="0" presId="urn:microsoft.com/office/officeart/2005/8/layout/hierarchy6"/>
    <dgm:cxn modelId="{D0BA6CFB-6F87-4FBC-B738-50FD888AC47C}" type="presParOf" srcId="{F55063BA-44EC-49EB-A87F-A3A71A535E88}" destId="{987E7593-1AFE-46A6-827E-AFDF1815B99C}" srcOrd="1" destOrd="0" presId="urn:microsoft.com/office/officeart/2005/8/layout/hierarchy6"/>
    <dgm:cxn modelId="{928A36FF-98CE-4A0F-80F4-28D27999BE65}" type="presParOf" srcId="{987E7593-1AFE-46A6-827E-AFDF1815B99C}" destId="{548081A0-7321-4270-8290-01C79203F814}" srcOrd="0" destOrd="0" presId="urn:microsoft.com/office/officeart/2005/8/layout/hierarchy6"/>
    <dgm:cxn modelId="{6AFA62B8-B11C-4175-8B79-0B95FC57E0D3}" type="presParOf" srcId="{987E7593-1AFE-46A6-827E-AFDF1815B99C}" destId="{A2A6D64C-9954-44E6-A5AF-0F3F90E360E7}" srcOrd="1" destOrd="0" presId="urn:microsoft.com/office/officeart/2005/8/layout/hierarchy6"/>
    <dgm:cxn modelId="{585FEDEB-7848-4C62-859A-C66B2E8E9D3A}" type="presParOf" srcId="{A2A6D64C-9954-44E6-A5AF-0F3F90E360E7}" destId="{C6E4178D-EE6A-4BA6-9FB8-DF10065AD180}" srcOrd="0" destOrd="0" presId="urn:microsoft.com/office/officeart/2005/8/layout/hierarchy6"/>
    <dgm:cxn modelId="{17B95256-B554-4D94-BFEE-C3D5CE5660A1}" type="presParOf" srcId="{A2A6D64C-9954-44E6-A5AF-0F3F90E360E7}" destId="{5FC9702D-23C2-4699-849B-2ECAB0199C6C}" srcOrd="1" destOrd="0" presId="urn:microsoft.com/office/officeart/2005/8/layout/hierarchy6"/>
    <dgm:cxn modelId="{108A9C9F-8B54-4F72-A68F-0B1D24490EFC}" type="presParOf" srcId="{5FC9702D-23C2-4699-849B-2ECAB0199C6C}" destId="{15148DE6-32A9-4812-9BDD-5DCF2C078F85}" srcOrd="0" destOrd="0" presId="urn:microsoft.com/office/officeart/2005/8/layout/hierarchy6"/>
    <dgm:cxn modelId="{AE9FA0D8-0D5A-43AE-B8EF-9BD0364B5CE7}" type="presParOf" srcId="{5FC9702D-23C2-4699-849B-2ECAB0199C6C}" destId="{A4412683-31CA-40C8-84DC-2F7581AE9C54}" srcOrd="1" destOrd="0" presId="urn:microsoft.com/office/officeart/2005/8/layout/hierarchy6"/>
    <dgm:cxn modelId="{A23EB3A2-9332-474D-B27F-29915576BCD4}" type="presParOf" srcId="{A4412683-31CA-40C8-84DC-2F7581AE9C54}" destId="{87E42DA0-54AC-4B9B-A0B1-DA620FB95852}" srcOrd="0" destOrd="0" presId="urn:microsoft.com/office/officeart/2005/8/layout/hierarchy6"/>
    <dgm:cxn modelId="{D4C31C9F-BF91-4932-953C-F18256CE157E}" type="presParOf" srcId="{A4412683-31CA-40C8-84DC-2F7581AE9C54}" destId="{E360C217-8F8E-467C-BCCA-A9825B6290A1}" srcOrd="1" destOrd="0" presId="urn:microsoft.com/office/officeart/2005/8/layout/hierarchy6"/>
    <dgm:cxn modelId="{220464F5-4991-44E5-BD5C-A25012599801}" type="presParOf" srcId="{5FC9702D-23C2-4699-849B-2ECAB0199C6C}" destId="{5C999A8C-8DDC-4288-A7C9-5C35CF08C5C1}" srcOrd="2" destOrd="0" presId="urn:microsoft.com/office/officeart/2005/8/layout/hierarchy6"/>
    <dgm:cxn modelId="{DB0E0A3B-9FD6-46FF-9224-3F840AE1181A}" type="presParOf" srcId="{5FC9702D-23C2-4699-849B-2ECAB0199C6C}" destId="{8A82638B-F54F-4656-9BFF-E15AA0D40E28}" srcOrd="3" destOrd="0" presId="urn:microsoft.com/office/officeart/2005/8/layout/hierarchy6"/>
    <dgm:cxn modelId="{AEE5C8C2-370A-4782-8606-55CD2CBA5510}" type="presParOf" srcId="{8A82638B-F54F-4656-9BFF-E15AA0D40E28}" destId="{1E456321-80D8-4147-AD74-1850FA2A0B8B}" srcOrd="0" destOrd="0" presId="urn:microsoft.com/office/officeart/2005/8/layout/hierarchy6"/>
    <dgm:cxn modelId="{F999AC8D-5B14-478A-B77A-2140AED2097C}" type="presParOf" srcId="{8A82638B-F54F-4656-9BFF-E15AA0D40E28}" destId="{C6BEA4CD-9A43-43B7-843D-34FF847BD585}" srcOrd="1" destOrd="0" presId="urn:microsoft.com/office/officeart/2005/8/layout/hierarchy6"/>
    <dgm:cxn modelId="{76DCB160-1506-4FF5-8291-FC6D1EF26480}" type="presParOf" srcId="{987E7593-1AFE-46A6-827E-AFDF1815B99C}" destId="{6C5C4757-3575-4B58-B687-895338ED9C28}" srcOrd="2" destOrd="0" presId="urn:microsoft.com/office/officeart/2005/8/layout/hierarchy6"/>
    <dgm:cxn modelId="{8746CA35-6073-46DD-A679-A9531C027029}" type="presParOf" srcId="{987E7593-1AFE-46A6-827E-AFDF1815B99C}" destId="{2FFE1A48-76EA-49D9-8D22-AFBE1FCEF3B0}" srcOrd="3" destOrd="0" presId="urn:microsoft.com/office/officeart/2005/8/layout/hierarchy6"/>
    <dgm:cxn modelId="{00C0307B-CEAE-4BBA-90C6-CA29ED2EAE1B}" type="presParOf" srcId="{2FFE1A48-76EA-49D9-8D22-AFBE1FCEF3B0}" destId="{8FCD1020-3BC9-4083-9A10-1C9F2BAF0D2E}" srcOrd="0" destOrd="0" presId="urn:microsoft.com/office/officeart/2005/8/layout/hierarchy6"/>
    <dgm:cxn modelId="{E419AF8C-10AB-42F6-B568-7D01DA5652B4}" type="presParOf" srcId="{2FFE1A48-76EA-49D9-8D22-AFBE1FCEF3B0}" destId="{7EDC0647-1185-4323-9F4E-D17F3E73D44C}" srcOrd="1" destOrd="0" presId="urn:microsoft.com/office/officeart/2005/8/layout/hierarchy6"/>
    <dgm:cxn modelId="{D6B2CFC6-790D-45CE-958C-855C40EDDA58}" type="presParOf" srcId="{987E7593-1AFE-46A6-827E-AFDF1815B99C}" destId="{530B11BB-6830-4853-A161-B612CE1A8E96}" srcOrd="4" destOrd="0" presId="urn:microsoft.com/office/officeart/2005/8/layout/hierarchy6"/>
    <dgm:cxn modelId="{5198C8AF-068F-4C09-9B2F-C1643EC49D03}" type="presParOf" srcId="{987E7593-1AFE-46A6-827E-AFDF1815B99C}" destId="{183CA521-6CDE-4E3A-9AC4-8EBD3A53C65F}" srcOrd="5" destOrd="0" presId="urn:microsoft.com/office/officeart/2005/8/layout/hierarchy6"/>
    <dgm:cxn modelId="{01777432-BB10-44C4-AA8B-B47DC315D8C1}" type="presParOf" srcId="{183CA521-6CDE-4E3A-9AC4-8EBD3A53C65F}" destId="{9EFE7DD5-380F-4F71-990C-DD58D9956783}" srcOrd="0" destOrd="0" presId="urn:microsoft.com/office/officeart/2005/8/layout/hierarchy6"/>
    <dgm:cxn modelId="{95A088BA-950B-4DDE-90EB-6C5C462F1C5F}" type="presParOf" srcId="{183CA521-6CDE-4E3A-9AC4-8EBD3A53C65F}" destId="{525B844F-7217-41B1-87D9-9B3D80976A3F}" srcOrd="1" destOrd="0" presId="urn:microsoft.com/office/officeart/2005/8/layout/hierarchy6"/>
    <dgm:cxn modelId="{60A5EEF0-A49E-4FAF-B849-A67EEFF80734}" type="presParOf" srcId="{BB150FBA-D796-4B49-AEBC-1DC02ADC10D7}" destId="{AFBD5F1B-13BD-40BB-8CE0-DDBBA4B04240}" srcOrd="1" destOrd="0" presId="urn:microsoft.com/office/officeart/2005/8/layout/hierarchy6"/>
    <dgm:cxn modelId="{7ED95596-CDF9-4D96-AC97-BBFED9AC80CD}" type="presParOf" srcId="{AFBD5F1B-13BD-40BB-8CE0-DDBBA4B04240}" destId="{DD86C269-83AE-481A-94F2-E4EEBC06335B}" srcOrd="0" destOrd="0" presId="urn:microsoft.com/office/officeart/2005/8/layout/hierarchy6"/>
    <dgm:cxn modelId="{DEFCD56B-D0E8-44E1-A6C6-F824E75FFFBF}" type="presParOf" srcId="{DD86C269-83AE-481A-94F2-E4EEBC06335B}" destId="{7498BEC5-F774-4688-92D4-261D15708D29}" srcOrd="0" destOrd="0" presId="urn:microsoft.com/office/officeart/2005/8/layout/hierarchy6"/>
    <dgm:cxn modelId="{FB38DC6B-F362-4CB2-8854-C08DD5D616EB}" type="presParOf" srcId="{DD86C269-83AE-481A-94F2-E4EEBC06335B}" destId="{4CD24B0C-CC0F-4D5E-AC9C-9DA2EDA008E9}" srcOrd="1" destOrd="0" presId="urn:microsoft.com/office/officeart/2005/8/layout/hierarchy6"/>
    <dgm:cxn modelId="{461199BC-2EDD-4145-9C2B-1026F7F73469}" type="presParOf" srcId="{AFBD5F1B-13BD-40BB-8CE0-DDBBA4B04240}" destId="{546E852E-C97A-4A34-9B2A-3CB9FD7DD8E3}" srcOrd="1" destOrd="0" presId="urn:microsoft.com/office/officeart/2005/8/layout/hierarchy6"/>
    <dgm:cxn modelId="{A5C16AC9-B846-48E2-B847-1C1A025C23FA}" type="presParOf" srcId="{546E852E-C97A-4A34-9B2A-3CB9FD7DD8E3}" destId="{3D801570-9CC6-4F2A-BB7C-C0C4F5109913}" srcOrd="0" destOrd="0" presId="urn:microsoft.com/office/officeart/2005/8/layout/hierarchy6"/>
    <dgm:cxn modelId="{6764B970-AA01-4540-83A0-2B993B05F9CB}" type="presParOf" srcId="{AFBD5F1B-13BD-40BB-8CE0-DDBBA4B04240}" destId="{2BB4B681-BD3B-4ABE-9271-31E7EADE24A8}" srcOrd="2" destOrd="0" presId="urn:microsoft.com/office/officeart/2005/8/layout/hierarchy6"/>
    <dgm:cxn modelId="{B7CBE205-8ABB-4D37-B3E4-A7BD668E4D50}" type="presParOf" srcId="{2BB4B681-BD3B-4ABE-9271-31E7EADE24A8}" destId="{94F2B442-ADED-4146-810D-FFB91959215E}" srcOrd="0" destOrd="0" presId="urn:microsoft.com/office/officeart/2005/8/layout/hierarchy6"/>
    <dgm:cxn modelId="{B738DEC2-078E-4FB5-ABBC-9BDB871325E9}" type="presParOf" srcId="{2BB4B681-BD3B-4ABE-9271-31E7EADE24A8}" destId="{1A4BBEDE-DB8C-4371-9BEE-CEA066D899BA}" srcOrd="1" destOrd="0" presId="urn:microsoft.com/office/officeart/2005/8/layout/hierarchy6"/>
    <dgm:cxn modelId="{B2A144A0-5B19-46D2-859E-AFAA30DC36B6}" type="presParOf" srcId="{AFBD5F1B-13BD-40BB-8CE0-DDBBA4B04240}" destId="{FB6AE4CD-C541-4D32-8B6A-E39530120EEF}" srcOrd="3" destOrd="0" presId="urn:microsoft.com/office/officeart/2005/8/layout/hierarchy6"/>
    <dgm:cxn modelId="{D372B8B1-4949-43FF-9158-C1A18BA2DF73}" type="presParOf" srcId="{FB6AE4CD-C541-4D32-8B6A-E39530120EEF}" destId="{A727F550-C553-4738-9C06-3904DB940A5F}" srcOrd="0" destOrd="0" presId="urn:microsoft.com/office/officeart/2005/8/layout/hierarchy6"/>
    <dgm:cxn modelId="{BF2A5A75-AD0C-4367-BEE1-3CB9701FC55D}" type="presParOf" srcId="{AFBD5F1B-13BD-40BB-8CE0-DDBBA4B04240}" destId="{0DB7C2FB-80A0-4448-BC3F-C5B7C93A6334}" srcOrd="4" destOrd="0" presId="urn:microsoft.com/office/officeart/2005/8/layout/hierarchy6"/>
    <dgm:cxn modelId="{60BBF88D-F49E-4198-82BD-6AE50A9F37D5}" type="presParOf" srcId="{0DB7C2FB-80A0-4448-BC3F-C5B7C93A6334}" destId="{09975132-4C14-41D7-80F9-A883284483B6}" srcOrd="0" destOrd="0" presId="urn:microsoft.com/office/officeart/2005/8/layout/hierarchy6"/>
    <dgm:cxn modelId="{766C4EBE-A507-4AFF-9F27-6E07AB42F6EC}" type="presParOf" srcId="{0DB7C2FB-80A0-4448-BC3F-C5B7C93A6334}" destId="{D837D077-2480-4589-881D-CE811C0A7DF5}" srcOrd="1" destOrd="0" presId="urn:microsoft.com/office/officeart/2005/8/layout/hierarchy6"/>
    <dgm:cxn modelId="{92A0E1F3-F098-4CF8-B228-FD818422BAB6}" type="presParOf" srcId="{AFBD5F1B-13BD-40BB-8CE0-DDBBA4B04240}" destId="{1142411E-85E9-48A4-B5B2-13563ECA97F4}" srcOrd="5" destOrd="0" presId="urn:microsoft.com/office/officeart/2005/8/layout/hierarchy6"/>
    <dgm:cxn modelId="{8E53AF74-3798-4D7B-8A88-03141904AE55}" type="presParOf" srcId="{1142411E-85E9-48A4-B5B2-13563ECA97F4}" destId="{BDA0D5A7-FB1A-473E-A6ED-89B02198F53D}" srcOrd="0" destOrd="0" presId="urn:microsoft.com/office/officeart/2005/8/layout/hierarchy6"/>
    <dgm:cxn modelId="{8F0CADEA-7EBF-4291-B16A-0C2B306A00FF}" type="presParOf" srcId="{AFBD5F1B-13BD-40BB-8CE0-DDBBA4B04240}" destId="{67B239B7-0E80-42AE-B45A-1EF73FC32B8E}" srcOrd="6" destOrd="0" presId="urn:microsoft.com/office/officeart/2005/8/layout/hierarchy6"/>
    <dgm:cxn modelId="{961898AB-5335-4BFE-A8B1-402BC586CECE}" type="presParOf" srcId="{67B239B7-0E80-42AE-B45A-1EF73FC32B8E}" destId="{216B8609-C16D-4DEF-B679-E2B697FFA3D4}" srcOrd="0" destOrd="0" presId="urn:microsoft.com/office/officeart/2005/8/layout/hierarchy6"/>
    <dgm:cxn modelId="{35138471-4493-428D-95BF-EC9F2AC295C1}" type="presParOf" srcId="{67B239B7-0E80-42AE-B45A-1EF73FC32B8E}" destId="{0BED006F-0B3F-4F81-BD21-4263A2C13DA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B8609-C16D-4DEF-B679-E2B697FFA3D4}">
      <dsp:nvSpPr>
        <dsp:cNvPr id="0" name=""/>
        <dsp:cNvSpPr/>
      </dsp:nvSpPr>
      <dsp:spPr>
        <a:xfrm>
          <a:off x="0" y="3429001"/>
          <a:ext cx="8572500" cy="9510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Item</a:t>
          </a:r>
          <a:endParaRPr lang="en-US" sz="2800" kern="1200" dirty="0"/>
        </a:p>
      </dsp:txBody>
      <dsp:txXfrm>
        <a:off x="0" y="3429001"/>
        <a:ext cx="2571750" cy="951011"/>
      </dsp:txXfrm>
    </dsp:sp>
    <dsp:sp modelId="{09975132-4C14-41D7-80F9-A883284483B6}">
      <dsp:nvSpPr>
        <dsp:cNvPr id="0" name=""/>
        <dsp:cNvSpPr/>
      </dsp:nvSpPr>
      <dsp:spPr>
        <a:xfrm>
          <a:off x="0" y="2365250"/>
          <a:ext cx="8572500" cy="9510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Manifestation</a:t>
          </a:r>
          <a:endParaRPr lang="en-US" sz="2800" kern="1200" dirty="0"/>
        </a:p>
      </dsp:txBody>
      <dsp:txXfrm>
        <a:off x="0" y="2365250"/>
        <a:ext cx="2571750" cy="951011"/>
      </dsp:txXfrm>
    </dsp:sp>
    <dsp:sp modelId="{94F2B442-ADED-4146-810D-FFB91959215E}">
      <dsp:nvSpPr>
        <dsp:cNvPr id="0" name=""/>
        <dsp:cNvSpPr/>
      </dsp:nvSpPr>
      <dsp:spPr>
        <a:xfrm>
          <a:off x="0" y="1255736"/>
          <a:ext cx="8572500" cy="9510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Expression</a:t>
          </a:r>
          <a:endParaRPr lang="en-US" sz="2800" kern="1200" dirty="0"/>
        </a:p>
      </dsp:txBody>
      <dsp:txXfrm>
        <a:off x="0" y="1255736"/>
        <a:ext cx="2571750" cy="951011"/>
      </dsp:txXfrm>
    </dsp:sp>
    <dsp:sp modelId="{7498BEC5-F774-4688-92D4-261D15708D29}">
      <dsp:nvSpPr>
        <dsp:cNvPr id="0" name=""/>
        <dsp:cNvSpPr/>
      </dsp:nvSpPr>
      <dsp:spPr>
        <a:xfrm>
          <a:off x="0" y="146223"/>
          <a:ext cx="8572500" cy="9510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Work</a:t>
          </a:r>
          <a:endParaRPr lang="en-US" sz="2800" kern="1200" dirty="0"/>
        </a:p>
      </dsp:txBody>
      <dsp:txXfrm>
        <a:off x="0" y="146223"/>
        <a:ext cx="2571750" cy="951011"/>
      </dsp:txXfrm>
    </dsp:sp>
    <dsp:sp modelId="{253DC382-9E62-4B95-9A93-5BAFBF6CDF70}">
      <dsp:nvSpPr>
        <dsp:cNvPr id="0" name=""/>
        <dsp:cNvSpPr/>
      </dsp:nvSpPr>
      <dsp:spPr>
        <a:xfrm>
          <a:off x="4240491" y="207618"/>
          <a:ext cx="1188764" cy="79250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novel</a:t>
          </a:r>
          <a:endParaRPr lang="en-US" sz="1400" kern="1200" dirty="0"/>
        </a:p>
      </dsp:txBody>
      <dsp:txXfrm>
        <a:off x="4240491" y="207618"/>
        <a:ext cx="1188764" cy="792509"/>
      </dsp:txXfrm>
    </dsp:sp>
    <dsp:sp modelId="{FFDF95A9-7F88-4282-BB30-29AB97AB0A28}">
      <dsp:nvSpPr>
        <dsp:cNvPr id="0" name=""/>
        <dsp:cNvSpPr/>
      </dsp:nvSpPr>
      <dsp:spPr>
        <a:xfrm>
          <a:off x="3168308" y="1000128"/>
          <a:ext cx="1666564" cy="334859"/>
        </a:xfrm>
        <a:custGeom>
          <a:avLst/>
          <a:gdLst/>
          <a:ahLst/>
          <a:cxnLst/>
          <a:rect l="0" t="0" r="0" b="0"/>
          <a:pathLst>
            <a:path>
              <a:moveTo>
                <a:pt x="1666564" y="0"/>
              </a:moveTo>
              <a:lnTo>
                <a:pt x="1666564" y="167429"/>
              </a:lnTo>
              <a:lnTo>
                <a:pt x="0" y="167429"/>
              </a:lnTo>
              <a:lnTo>
                <a:pt x="0" y="334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B68D5-38F5-4DE1-BBC8-0B34A70575C1}">
      <dsp:nvSpPr>
        <dsp:cNvPr id="0" name=""/>
        <dsp:cNvSpPr/>
      </dsp:nvSpPr>
      <dsp:spPr>
        <a:xfrm>
          <a:off x="2573926" y="1334987"/>
          <a:ext cx="1188764" cy="792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Original Text</a:t>
          </a:r>
          <a:endParaRPr lang="en-US" sz="1400" kern="1200" dirty="0"/>
        </a:p>
      </dsp:txBody>
      <dsp:txXfrm>
        <a:off x="2573926" y="1334987"/>
        <a:ext cx="1188764" cy="792509"/>
      </dsp:txXfrm>
    </dsp:sp>
    <dsp:sp modelId="{2EB1BF57-9785-4F0B-BFEB-D13F677FC5CA}">
      <dsp:nvSpPr>
        <dsp:cNvPr id="0" name=""/>
        <dsp:cNvSpPr/>
      </dsp:nvSpPr>
      <dsp:spPr>
        <a:xfrm>
          <a:off x="4713702" y="1000128"/>
          <a:ext cx="121170" cy="334859"/>
        </a:xfrm>
        <a:custGeom>
          <a:avLst/>
          <a:gdLst/>
          <a:ahLst/>
          <a:cxnLst/>
          <a:rect l="0" t="0" r="0" b="0"/>
          <a:pathLst>
            <a:path>
              <a:moveTo>
                <a:pt x="121170" y="0"/>
              </a:moveTo>
              <a:lnTo>
                <a:pt x="121170" y="167429"/>
              </a:lnTo>
              <a:lnTo>
                <a:pt x="0" y="167429"/>
              </a:lnTo>
              <a:lnTo>
                <a:pt x="0" y="334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A35C2-1055-48A6-8508-A5B83BDA45E3}">
      <dsp:nvSpPr>
        <dsp:cNvPr id="0" name=""/>
        <dsp:cNvSpPr/>
      </dsp:nvSpPr>
      <dsp:spPr>
        <a:xfrm>
          <a:off x="4119320" y="1334987"/>
          <a:ext cx="1188764" cy="792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Translation</a:t>
          </a:r>
          <a:endParaRPr lang="en-US" sz="1400" kern="1200" dirty="0"/>
        </a:p>
      </dsp:txBody>
      <dsp:txXfrm>
        <a:off x="4119320" y="1334987"/>
        <a:ext cx="1188764" cy="792509"/>
      </dsp:txXfrm>
    </dsp:sp>
    <dsp:sp modelId="{017D701E-C604-4A4F-A6AE-417D9FB6428A}">
      <dsp:nvSpPr>
        <dsp:cNvPr id="0" name=""/>
        <dsp:cNvSpPr/>
      </dsp:nvSpPr>
      <dsp:spPr>
        <a:xfrm>
          <a:off x="4834873" y="1000128"/>
          <a:ext cx="1424223" cy="33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424223" y="167429"/>
              </a:lnTo>
              <a:lnTo>
                <a:pt x="1424223" y="334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44363-BC8F-4CA4-AC8E-EF73A92DB0ED}">
      <dsp:nvSpPr>
        <dsp:cNvPr id="0" name=""/>
        <dsp:cNvSpPr/>
      </dsp:nvSpPr>
      <dsp:spPr>
        <a:xfrm>
          <a:off x="5664714" y="1334987"/>
          <a:ext cx="1188764" cy="792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Critical Edition</a:t>
          </a:r>
          <a:endParaRPr lang="en-US" sz="1400" kern="1200" dirty="0"/>
        </a:p>
      </dsp:txBody>
      <dsp:txXfrm>
        <a:off x="5664714" y="1334987"/>
        <a:ext cx="1188764" cy="792509"/>
      </dsp:txXfrm>
    </dsp:sp>
    <dsp:sp modelId="{548081A0-7321-4270-8290-01C79203F814}">
      <dsp:nvSpPr>
        <dsp:cNvPr id="0" name=""/>
        <dsp:cNvSpPr/>
      </dsp:nvSpPr>
      <dsp:spPr>
        <a:xfrm>
          <a:off x="4737763" y="2127497"/>
          <a:ext cx="1521333" cy="301375"/>
        </a:xfrm>
        <a:custGeom>
          <a:avLst/>
          <a:gdLst/>
          <a:ahLst/>
          <a:cxnLst/>
          <a:rect l="0" t="0" r="0" b="0"/>
          <a:pathLst>
            <a:path>
              <a:moveTo>
                <a:pt x="1521333" y="0"/>
              </a:moveTo>
              <a:lnTo>
                <a:pt x="1521333" y="150687"/>
              </a:lnTo>
              <a:lnTo>
                <a:pt x="0" y="150687"/>
              </a:lnTo>
              <a:lnTo>
                <a:pt x="0" y="3013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4178D-EE6A-4BA6-9FB8-DF10065AD180}">
      <dsp:nvSpPr>
        <dsp:cNvPr id="0" name=""/>
        <dsp:cNvSpPr/>
      </dsp:nvSpPr>
      <dsp:spPr>
        <a:xfrm>
          <a:off x="4143381" y="2428873"/>
          <a:ext cx="1188764" cy="79250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Paper</a:t>
          </a:r>
          <a:endParaRPr lang="en-US" sz="1400" kern="1200" dirty="0"/>
        </a:p>
      </dsp:txBody>
      <dsp:txXfrm>
        <a:off x="4143381" y="2428873"/>
        <a:ext cx="1188764" cy="792509"/>
      </dsp:txXfrm>
    </dsp:sp>
    <dsp:sp modelId="{15148DE6-32A9-4812-9BDD-5DCF2C078F85}">
      <dsp:nvSpPr>
        <dsp:cNvPr id="0" name=""/>
        <dsp:cNvSpPr/>
      </dsp:nvSpPr>
      <dsp:spPr>
        <a:xfrm>
          <a:off x="3941005" y="3221382"/>
          <a:ext cx="796757" cy="332632"/>
        </a:xfrm>
        <a:custGeom>
          <a:avLst/>
          <a:gdLst/>
          <a:ahLst/>
          <a:cxnLst/>
          <a:rect l="0" t="0" r="0" b="0"/>
          <a:pathLst>
            <a:path>
              <a:moveTo>
                <a:pt x="796757" y="0"/>
              </a:moveTo>
              <a:lnTo>
                <a:pt x="796757" y="166316"/>
              </a:lnTo>
              <a:lnTo>
                <a:pt x="0" y="166316"/>
              </a:lnTo>
              <a:lnTo>
                <a:pt x="0" y="3326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42DA0-54AC-4B9B-A0B1-DA620FB95852}">
      <dsp:nvSpPr>
        <dsp:cNvPr id="0" name=""/>
        <dsp:cNvSpPr/>
      </dsp:nvSpPr>
      <dsp:spPr>
        <a:xfrm>
          <a:off x="3346623" y="3554015"/>
          <a:ext cx="1188764" cy="79250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Copy 1 Autographed</a:t>
          </a:r>
          <a:endParaRPr lang="en-US" sz="1400" kern="1200" dirty="0"/>
        </a:p>
      </dsp:txBody>
      <dsp:txXfrm>
        <a:off x="3346623" y="3554015"/>
        <a:ext cx="1188764" cy="792509"/>
      </dsp:txXfrm>
    </dsp:sp>
    <dsp:sp modelId="{5C999A8C-8DDC-4288-A7C9-5C35CF08C5C1}">
      <dsp:nvSpPr>
        <dsp:cNvPr id="0" name=""/>
        <dsp:cNvSpPr/>
      </dsp:nvSpPr>
      <dsp:spPr>
        <a:xfrm>
          <a:off x="4737763" y="3221382"/>
          <a:ext cx="748636" cy="332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16"/>
              </a:lnTo>
              <a:lnTo>
                <a:pt x="748636" y="166316"/>
              </a:lnTo>
              <a:lnTo>
                <a:pt x="748636" y="3326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56321-80D8-4147-AD74-1850FA2A0B8B}">
      <dsp:nvSpPr>
        <dsp:cNvPr id="0" name=""/>
        <dsp:cNvSpPr/>
      </dsp:nvSpPr>
      <dsp:spPr>
        <a:xfrm>
          <a:off x="4892017" y="3554015"/>
          <a:ext cx="1188764" cy="79250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Copy 2</a:t>
          </a:r>
          <a:endParaRPr lang="en-US" sz="1400" kern="1200" dirty="0"/>
        </a:p>
      </dsp:txBody>
      <dsp:txXfrm>
        <a:off x="4892017" y="3554015"/>
        <a:ext cx="1188764" cy="792509"/>
      </dsp:txXfrm>
    </dsp:sp>
    <dsp:sp modelId="{6C5C4757-3575-4B58-B687-895338ED9C28}">
      <dsp:nvSpPr>
        <dsp:cNvPr id="0" name=""/>
        <dsp:cNvSpPr/>
      </dsp:nvSpPr>
      <dsp:spPr>
        <a:xfrm>
          <a:off x="6208015" y="2127497"/>
          <a:ext cx="91440" cy="257193"/>
        </a:xfrm>
        <a:custGeom>
          <a:avLst/>
          <a:gdLst/>
          <a:ahLst/>
          <a:cxnLst/>
          <a:rect l="0" t="0" r="0" b="0"/>
          <a:pathLst>
            <a:path>
              <a:moveTo>
                <a:pt x="51081" y="0"/>
              </a:moveTo>
              <a:lnTo>
                <a:pt x="51081" y="128596"/>
              </a:lnTo>
              <a:lnTo>
                <a:pt x="45720" y="128596"/>
              </a:lnTo>
              <a:lnTo>
                <a:pt x="45720" y="257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D1020-3BC9-4083-9A10-1C9F2BAF0D2E}">
      <dsp:nvSpPr>
        <dsp:cNvPr id="0" name=""/>
        <dsp:cNvSpPr/>
      </dsp:nvSpPr>
      <dsp:spPr>
        <a:xfrm>
          <a:off x="5659353" y="2384690"/>
          <a:ext cx="1188764" cy="79250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PDF</a:t>
          </a:r>
          <a:endParaRPr lang="en-US" sz="1400" kern="1200" dirty="0"/>
        </a:p>
      </dsp:txBody>
      <dsp:txXfrm>
        <a:off x="5659353" y="2384690"/>
        <a:ext cx="1188764" cy="792509"/>
      </dsp:txXfrm>
    </dsp:sp>
    <dsp:sp modelId="{530B11BB-6830-4853-A161-B612CE1A8E96}">
      <dsp:nvSpPr>
        <dsp:cNvPr id="0" name=""/>
        <dsp:cNvSpPr/>
      </dsp:nvSpPr>
      <dsp:spPr>
        <a:xfrm>
          <a:off x="6259097" y="2127497"/>
          <a:ext cx="1545394" cy="317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1"/>
              </a:lnTo>
              <a:lnTo>
                <a:pt x="1545394" y="158501"/>
              </a:lnTo>
              <a:lnTo>
                <a:pt x="1545394" y="317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E7DD5-380F-4F71-990C-DD58D9956783}">
      <dsp:nvSpPr>
        <dsp:cNvPr id="0" name=""/>
        <dsp:cNvSpPr/>
      </dsp:nvSpPr>
      <dsp:spPr>
        <a:xfrm>
          <a:off x="7210108" y="2444501"/>
          <a:ext cx="1188764" cy="79250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HTML</a:t>
          </a:r>
          <a:endParaRPr lang="en-US" sz="1400" kern="1200" dirty="0"/>
        </a:p>
      </dsp:txBody>
      <dsp:txXfrm>
        <a:off x="7210108" y="2444501"/>
        <a:ext cx="1188764" cy="792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0.67666</cdr:x>
      <cdr:y>0.46602</cdr:y>
    </cdr:from>
    <cdr:to>
      <cdr:x>0.71031</cdr:x>
      <cdr:y>0.58694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5792068" y="2497584"/>
          <a:ext cx="288032" cy="648072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0.92062</cdr:x>
      <cdr:y>0</cdr:y>
    </cdr:from>
    <cdr:to>
      <cdr:x>0.9512</cdr:x>
      <cdr:y>0.11669</cdr:y>
    </cdr:to>
    <cdr:sp macro="" textlink="">
      <cdr:nvSpPr>
        <cdr:cNvPr id="4" name="Straight Arrow Connector 3"/>
        <cdr:cNvSpPr/>
      </cdr:nvSpPr>
      <cdr:spPr>
        <a:xfrm xmlns:a="http://schemas.openxmlformats.org/drawingml/2006/main">
          <a:off x="7880300" y="0"/>
          <a:ext cx="261741" cy="62537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0800" cap="flat" cmpd="sng" algn="ctr">
          <a:solidFill>
            <a:srgbClr val="2178B5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Arial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Arial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Arial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Arial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Arial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Arial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Arial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Arial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0.33175</cdr:x>
      <cdr:y>0.65412</cdr:y>
    </cdr:from>
    <cdr:to>
      <cdr:x>0.35699</cdr:x>
      <cdr:y>0.76161</cdr:y>
    </cdr:to>
    <cdr:sp macro="" textlink="">
      <cdr:nvSpPr>
        <cdr:cNvPr id="5" name="Straight Arrow Connector 4"/>
        <cdr:cNvSpPr/>
      </cdr:nvSpPr>
      <cdr:spPr>
        <a:xfrm xmlns:a="http://schemas.openxmlformats.org/drawingml/2006/main">
          <a:off x="2839740" y="3505696"/>
          <a:ext cx="216024" cy="57606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0800" cap="flat" cmpd="sng" algn="ctr">
          <a:solidFill>
            <a:srgbClr val="2178B5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Arial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Arial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Arial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Arial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Arial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Arial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Arial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Arial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endParaRPr lang="nl-N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1327812-26C7-42D9-A959-6DCE02931894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5F0F07C-6E58-4D48-B02E-2F405F70F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2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E1C2B68-F91B-440B-BB93-8709B539054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26BF569-391C-4E92-86BF-68CC9869F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67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Avec un grand </a:t>
            </a:r>
            <a:r>
              <a:rPr lang="en-GB" dirty="0" err="1" smtClean="0"/>
              <a:t>merci</a:t>
            </a:r>
            <a:r>
              <a:rPr lang="en-GB" baseline="0" dirty="0" smtClean="0"/>
              <a:t> </a:t>
            </a:r>
            <a:r>
              <a:rPr lang="en-GB" dirty="0" smtClean="0"/>
              <a:t>à </a:t>
            </a:r>
            <a:r>
              <a:rPr lang="en-GB" dirty="0" err="1" smtClean="0"/>
              <a:t>mes</a:t>
            </a:r>
            <a:r>
              <a:rPr lang="en-GB" dirty="0" smtClean="0"/>
              <a:t> </a:t>
            </a:r>
            <a:r>
              <a:rPr lang="en-GB" dirty="0" err="1" smtClean="0"/>
              <a:t>collègues</a:t>
            </a:r>
            <a:r>
              <a:rPr lang="en-GB" baseline="0" dirty="0" smtClean="0"/>
              <a:t> de OCLC Research (en </a:t>
            </a:r>
            <a:r>
              <a:rPr lang="en-GB" baseline="0" dirty="0" err="1" smtClean="0"/>
              <a:t>particulier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Janifer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Gatenby</a:t>
            </a:r>
            <a:r>
              <a:rPr lang="en-GB" baseline="0" dirty="0" smtClean="0"/>
              <a:t>, Thom Hickey et Jenny </a:t>
            </a:r>
            <a:r>
              <a:rPr lang="en-GB" baseline="0" dirty="0" err="1" smtClean="0"/>
              <a:t>Toves</a:t>
            </a:r>
            <a:r>
              <a:rPr lang="en-GB" baseline="0" dirty="0" smtClean="0"/>
              <a:t>) et à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Françoise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Leresche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BnF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avoir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relu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amélioré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français</a:t>
            </a:r>
            <a:r>
              <a:rPr lang="nl-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0502F5E-CAFB-421A-AFEF-62DE36764227}" type="datetime1">
              <a:rPr lang="en-US"/>
              <a:pPr/>
              <a:t>7/22/2013</a:t>
            </a:fld>
            <a:endParaRPr lang="en-US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15F00-C4F9-4BD0-BEF9-37BA70306D1F}" type="slidenum">
              <a:rPr lang="en-US"/>
              <a:pPr/>
              <a:t>10</a:t>
            </a:fld>
            <a:endParaRPr lang="en-US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58" y="4343716"/>
            <a:ext cx="5486085" cy="4113855"/>
          </a:xfrm>
          <a:noFill/>
          <a:ln/>
        </p:spPr>
        <p:txBody>
          <a:bodyPr/>
          <a:lstStyle/>
          <a:p>
            <a:pPr marL="342900" indent="-342900" eaLnBrk="1" hangingPunct="1">
              <a:buFontTx/>
              <a:buNone/>
              <a:defRPr/>
            </a:pPr>
            <a:r>
              <a:rPr lang="en-US" sz="1200" dirty="0" smtClean="0"/>
              <a:t>Et </a:t>
            </a:r>
            <a:r>
              <a:rPr lang="en-US" sz="1200" dirty="0" err="1" smtClean="0"/>
              <a:t>voici</a:t>
            </a:r>
            <a:r>
              <a:rPr lang="en-US" sz="1200" dirty="0" smtClean="0"/>
              <a:t> </a:t>
            </a:r>
            <a:r>
              <a:rPr lang="en-US" sz="1200" dirty="0" err="1" smtClean="0"/>
              <a:t>une</a:t>
            </a:r>
            <a:r>
              <a:rPr lang="en-US" sz="1200" dirty="0" smtClean="0"/>
              <a:t> </a:t>
            </a:r>
            <a:r>
              <a:rPr lang="en-US" sz="1200" dirty="0" err="1" smtClean="0"/>
              <a:t>autre</a:t>
            </a:r>
            <a:r>
              <a:rPr lang="en-US" sz="1200" dirty="0" smtClean="0"/>
              <a:t> illustration.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fr-FR" sz="1200" dirty="0" smtClean="0"/>
              <a:t>Les notices sont regroupées en utilisant les champs</a:t>
            </a:r>
            <a:r>
              <a:rPr lang="fr-FR" sz="1200" baseline="0" dirty="0" smtClean="0"/>
              <a:t> </a:t>
            </a:r>
            <a:r>
              <a:rPr lang="fr-FR" sz="1200" dirty="0" smtClean="0"/>
              <a:t>auteur et titre 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fr-FR" sz="1200" dirty="0" smtClean="0"/>
              <a:t>Les noms d’ auteurs et les titres normalisés pour construire une clé pour l’œuvre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fr-FR" sz="1200" dirty="0" smtClean="0"/>
              <a:t>Toutes</a:t>
            </a:r>
            <a:r>
              <a:rPr lang="fr-FR" sz="1200" baseline="0" dirty="0" smtClean="0"/>
              <a:t> les notices</a:t>
            </a:r>
            <a:r>
              <a:rPr lang="fr-FR" sz="1200" dirty="0" smtClean="0"/>
              <a:t> avec la même</a:t>
            </a:r>
            <a:r>
              <a:rPr lang="fr-FR" sz="1200" baseline="0" dirty="0" smtClean="0"/>
              <a:t> clé </a:t>
            </a:r>
            <a:r>
              <a:rPr lang="fr-FR" sz="1200" dirty="0" smtClean="0"/>
              <a:t>sont regroupés pour former un</a:t>
            </a:r>
            <a:r>
              <a:rPr lang="fr-FR" sz="1200" baseline="0" dirty="0" smtClean="0"/>
              <a:t> e</a:t>
            </a:r>
            <a:r>
              <a:rPr lang="fr-FR" sz="1200" dirty="0" smtClean="0"/>
              <a:t>nsemble au</a:t>
            </a:r>
            <a:r>
              <a:rPr lang="fr-FR" sz="1200" baseline="0" dirty="0" smtClean="0"/>
              <a:t> niveau de l</a:t>
            </a:r>
            <a:r>
              <a:rPr lang="fr-FR" sz="1200" dirty="0" smtClean="0"/>
              <a:t>’œuvre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Le</a:t>
            </a:r>
            <a:r>
              <a:rPr lang="fr-FR" dirty="0" smtClean="0">
                <a:solidFill>
                  <a:srgbClr val="0070C0"/>
                </a:solidFill>
              </a:rPr>
              <a:t>s variations dans la pratique du catalogage et les erreurs ou omissions pendant la transcription et la saisie des données conduit à des regroupements (clusters) faux;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</a:rPr>
              <a:t>Les </a:t>
            </a:r>
            <a:r>
              <a:rPr lang="en-US" dirty="0" err="1" smtClean="0">
                <a:solidFill>
                  <a:srgbClr val="0070C0"/>
                </a:solidFill>
              </a:rPr>
              <a:t>définitions</a:t>
            </a:r>
            <a:r>
              <a:rPr lang="en-US" baseline="0" dirty="0" smtClean="0">
                <a:solidFill>
                  <a:srgbClr val="0070C0"/>
                </a:solidFill>
              </a:rPr>
              <a:t> des </a:t>
            </a:r>
            <a:r>
              <a:rPr lang="en-US" baseline="0" dirty="0" err="1" smtClean="0">
                <a:solidFill>
                  <a:srgbClr val="0070C0"/>
                </a:solidFill>
              </a:rPr>
              <a:t>catégories</a:t>
            </a:r>
            <a:r>
              <a:rPr lang="en-US" baseline="0" dirty="0" smtClean="0">
                <a:solidFill>
                  <a:srgbClr val="0070C0"/>
                </a:solidFill>
              </a:rPr>
              <a:t> FRBR ne </a:t>
            </a:r>
            <a:r>
              <a:rPr lang="en-US" baseline="0" dirty="0" err="1" smtClean="0">
                <a:solidFill>
                  <a:srgbClr val="0070C0"/>
                </a:solidFill>
              </a:rPr>
              <a:t>sont</a:t>
            </a:r>
            <a:r>
              <a:rPr lang="en-US" baseline="0" dirty="0" smtClean="0">
                <a:solidFill>
                  <a:srgbClr val="0070C0"/>
                </a:solidFill>
              </a:rPr>
              <a:t> pas </a:t>
            </a:r>
            <a:r>
              <a:rPr lang="en-US" baseline="0" dirty="0" err="1" smtClean="0">
                <a:solidFill>
                  <a:srgbClr val="0070C0"/>
                </a:solidFill>
              </a:rPr>
              <a:t>suffisament</a:t>
            </a:r>
            <a:r>
              <a:rPr lang="en-US" baseline="0" dirty="0" smtClean="0">
                <a:solidFill>
                  <a:srgbClr val="0070C0"/>
                </a:solidFill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</a:rPr>
              <a:t>claires</a:t>
            </a:r>
            <a:r>
              <a:rPr lang="en-US" baseline="0" dirty="0" smtClean="0">
                <a:solidFill>
                  <a:srgbClr val="0070C0"/>
                </a:solidFill>
              </a:rPr>
              <a:t>. Il </a:t>
            </a:r>
            <a:r>
              <a:rPr lang="en-US" baseline="0" dirty="0" err="1" smtClean="0">
                <a:solidFill>
                  <a:srgbClr val="0070C0"/>
                </a:solidFill>
              </a:rPr>
              <a:t>vaut</a:t>
            </a:r>
            <a:r>
              <a:rPr lang="en-US" baseline="0" dirty="0" smtClean="0">
                <a:solidFill>
                  <a:srgbClr val="0070C0"/>
                </a:solidFill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</a:rPr>
              <a:t>m</a:t>
            </a:r>
            <a:r>
              <a:rPr lang="en-US" dirty="0" err="1" smtClean="0">
                <a:solidFill>
                  <a:srgbClr val="0070C0"/>
                </a:solidFill>
              </a:rPr>
              <a:t>ieux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pouvoir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expliciter</a:t>
            </a:r>
            <a:r>
              <a:rPr lang="en-US" dirty="0" smtClean="0">
                <a:solidFill>
                  <a:srgbClr val="0070C0"/>
                </a:solidFill>
              </a:rPr>
              <a:t> les </a:t>
            </a:r>
            <a:r>
              <a:rPr lang="en-US" dirty="0" err="1" smtClean="0">
                <a:solidFill>
                  <a:srgbClr val="0070C0"/>
                </a:solidFill>
              </a:rPr>
              <a:t>différences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saillantes</a:t>
            </a:r>
            <a:r>
              <a:rPr lang="en-US" dirty="0" smtClean="0">
                <a:solidFill>
                  <a:srgbClr val="0070C0"/>
                </a:solidFill>
              </a:rPr>
              <a:t> (examples: b</a:t>
            </a:r>
            <a:r>
              <a:rPr lang="en-US" sz="1200" dirty="0" smtClean="0"/>
              <a:t>raille  et e-books).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</a:rPr>
              <a:t>Le travail </a:t>
            </a:r>
            <a:r>
              <a:rPr lang="en-US" dirty="0" err="1" smtClean="0">
                <a:solidFill>
                  <a:srgbClr val="0070C0"/>
                </a:solidFill>
              </a:rPr>
              <a:t>empirique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soutient</a:t>
            </a:r>
            <a:r>
              <a:rPr lang="en-US" dirty="0" smtClean="0">
                <a:solidFill>
                  <a:srgbClr val="0070C0"/>
                </a:solidFill>
              </a:rPr>
              <a:t> et </a:t>
            </a:r>
            <a:r>
              <a:rPr lang="en-US" dirty="0" err="1" smtClean="0">
                <a:solidFill>
                  <a:srgbClr val="0070C0"/>
                </a:solidFill>
              </a:rPr>
              <a:t>informe</a:t>
            </a:r>
            <a:r>
              <a:rPr lang="en-US" dirty="0" smtClean="0">
                <a:solidFill>
                  <a:srgbClr val="0070C0"/>
                </a:solidFill>
              </a:rPr>
              <a:t> le travail de </a:t>
            </a:r>
            <a:r>
              <a:rPr lang="en-US" dirty="0" err="1" smtClean="0">
                <a:solidFill>
                  <a:srgbClr val="0070C0"/>
                </a:solidFill>
              </a:rPr>
              <a:t>modélisation</a:t>
            </a:r>
            <a:r>
              <a:rPr lang="en-US" dirty="0" smtClean="0">
                <a:solidFill>
                  <a:srgbClr val="0070C0"/>
                </a:solidFill>
              </a:rPr>
              <a:t> FRBR (Working group on the expression entity)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chiffres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extrapolés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montrent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répartition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suivante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catégories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FRBR dans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Ce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2004.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département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recherche 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aussi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construit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prototypes: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FictionFinder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regroupe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notices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bibliographiques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fiction</a:t>
            </a:r>
            <a:endParaRPr lang="nl-N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xISBN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regroupe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ISBNs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manifestations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appartenant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la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même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categorie d’oeuvre.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FictionFinder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intéressant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qu’on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du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prendre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décisions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pratiques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l’algorithme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FRBR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permettait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d’identifier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manière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fiable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FictionFinder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traductions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Donc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l’oeuvre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aux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manifestations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travers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niveau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regroupe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traductions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niveau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supérieur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déterminé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concernant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l’oeuvre</a:t>
            </a:r>
            <a:r>
              <a:rPr lang="en-US" dirty="0" smtClean="0"/>
              <a:t>, </a:t>
            </a:r>
            <a:r>
              <a:rPr lang="en-US" dirty="0" err="1" smtClean="0"/>
              <a:t>comme</a:t>
            </a:r>
            <a:r>
              <a:rPr lang="en-US" dirty="0" smtClean="0"/>
              <a:t> les résumés, les</a:t>
            </a:r>
            <a:r>
              <a:rPr lang="en-US" baseline="0" dirty="0" smtClean="0"/>
              <a:t> genres de fiction et les </a:t>
            </a:r>
            <a:r>
              <a:rPr lang="en-US" baseline="0" dirty="0" err="1" smtClean="0"/>
              <a:t>sujets</a:t>
            </a:r>
            <a:r>
              <a:rPr lang="en-US" dirty="0" smtClean="0"/>
              <a:t>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Puis</a:t>
            </a:r>
            <a:r>
              <a:rPr lang="en-US" sz="1200" dirty="0" smtClean="0"/>
              <a:t> on </a:t>
            </a:r>
            <a:r>
              <a:rPr lang="en-US" sz="1200" dirty="0" err="1" smtClean="0"/>
              <a:t>choisit</a:t>
            </a:r>
            <a:r>
              <a:rPr lang="en-US" sz="1200" dirty="0" smtClean="0"/>
              <a:t> la langue</a:t>
            </a:r>
            <a:r>
              <a:rPr lang="en-US" sz="1200" baseline="0" dirty="0" smtClean="0"/>
              <a:t> – </a:t>
            </a:r>
            <a:r>
              <a:rPr lang="en-US" sz="1200" baseline="0" dirty="0" err="1" smtClean="0"/>
              <a:t>dans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cet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exemple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il</a:t>
            </a:r>
            <a:r>
              <a:rPr lang="en-US" sz="1200" baseline="0" dirty="0" smtClean="0"/>
              <a:t> y a un </a:t>
            </a:r>
            <a:r>
              <a:rPr lang="en-US" sz="1200" baseline="0" dirty="0" err="1" smtClean="0"/>
              <a:t>choix</a:t>
            </a:r>
            <a:r>
              <a:rPr lang="en-US" sz="1200" baseline="0" dirty="0" smtClean="0"/>
              <a:t> entre 4 manifestations de </a:t>
            </a:r>
            <a:r>
              <a:rPr lang="en-US" sz="1200" baseline="0" dirty="0" err="1" smtClean="0"/>
              <a:t>l’oeuvre</a:t>
            </a:r>
            <a:r>
              <a:rPr lang="en-US" sz="1200" baseline="0" dirty="0" smtClean="0"/>
              <a:t> en </a:t>
            </a:r>
            <a:r>
              <a:rPr lang="en-US" sz="1200" baseline="0" dirty="0" err="1" smtClean="0"/>
              <a:t>anglais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niveau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inférieur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celui</a:t>
            </a:r>
            <a:r>
              <a:rPr lang="en-US" sz="1200" baseline="0" dirty="0" smtClean="0"/>
              <a:t> de la manifestation, les </a:t>
            </a:r>
            <a:r>
              <a:rPr lang="en-US" sz="1200" baseline="0" dirty="0" err="1" smtClean="0"/>
              <a:t>éléments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différenciation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sont</a:t>
            </a:r>
            <a:r>
              <a:rPr lang="en-US" sz="1200" baseline="0" dirty="0" smtClean="0"/>
              <a:t> la date de publication, </a:t>
            </a:r>
            <a:r>
              <a:rPr lang="en-US" sz="1200" baseline="0" dirty="0" err="1" smtClean="0"/>
              <a:t>l’éditeur</a:t>
            </a:r>
            <a:r>
              <a:rPr lang="en-US" sz="1200" baseline="0" dirty="0" smtClean="0"/>
              <a:t>, le </a:t>
            </a:r>
            <a:r>
              <a:rPr lang="en-US" sz="1200" baseline="0" dirty="0" err="1" smtClean="0"/>
              <a:t>numéro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iSBN</a:t>
            </a:r>
            <a:r>
              <a:rPr lang="en-US" sz="1200" baseline="0" dirty="0" smtClean="0"/>
              <a:t>, etc.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Voici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manière</a:t>
            </a:r>
            <a:r>
              <a:rPr lang="en-GB" dirty="0" smtClean="0"/>
              <a:t> de </a:t>
            </a:r>
            <a:r>
              <a:rPr lang="en-GB" dirty="0" err="1" smtClean="0"/>
              <a:t>visualiser</a:t>
            </a:r>
            <a:r>
              <a:rPr lang="en-GB" baseline="0" dirty="0" smtClean="0"/>
              <a:t> </a:t>
            </a:r>
            <a:r>
              <a:rPr lang="en-GB" dirty="0" smtClean="0"/>
              <a:t>la </a:t>
            </a:r>
            <a:r>
              <a:rPr lang="en-GB" dirty="0" err="1" smtClean="0"/>
              <a:t>méthode</a:t>
            </a:r>
            <a:r>
              <a:rPr lang="en-GB" dirty="0" smtClean="0"/>
              <a:t> de </a:t>
            </a:r>
            <a:r>
              <a:rPr lang="en-GB" dirty="0" err="1" smtClean="0"/>
              <a:t>regroupement</a:t>
            </a:r>
            <a:r>
              <a:rPr lang="en-GB" dirty="0" smtClean="0"/>
              <a:t> FRBR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WorldCat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qu’elle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s’est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développée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depuis</a:t>
            </a:r>
            <a:r>
              <a:rPr lang="en-GB" baseline="0" dirty="0" smtClean="0"/>
              <a:t> </a:t>
            </a:r>
            <a:r>
              <a:rPr lang="en-GB" dirty="0" smtClean="0"/>
              <a:t>2006.</a:t>
            </a:r>
          </a:p>
          <a:p>
            <a:r>
              <a:rPr lang="en-GB" dirty="0" smtClean="0"/>
              <a:t>Il </a:t>
            </a:r>
            <a:r>
              <a:rPr lang="en-GB" dirty="0" err="1" smtClean="0"/>
              <a:t>s’agit</a:t>
            </a:r>
            <a:r>
              <a:rPr lang="en-GB" dirty="0" smtClean="0"/>
              <a:t> </a:t>
            </a:r>
            <a:r>
              <a:rPr lang="en-GB" dirty="0" err="1" smtClean="0"/>
              <a:t>d’une</a:t>
            </a:r>
            <a:r>
              <a:rPr lang="en-GB" dirty="0" smtClean="0"/>
              <a:t> </a:t>
            </a:r>
            <a:r>
              <a:rPr lang="en-GB" dirty="0" err="1" smtClean="0"/>
              <a:t>amélioration</a:t>
            </a:r>
            <a:r>
              <a:rPr lang="en-GB" dirty="0" smtClean="0"/>
              <a:t> continue</a:t>
            </a:r>
            <a:r>
              <a:rPr lang="en-GB" baseline="0" dirty="0" smtClean="0"/>
              <a:t> des </a:t>
            </a:r>
            <a:r>
              <a:rPr lang="en-GB" baseline="0" dirty="0" err="1" smtClean="0"/>
              <a:t>algorithmes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En </a:t>
            </a:r>
            <a:r>
              <a:rPr lang="en-GB" baseline="0" dirty="0" err="1" smtClean="0"/>
              <a:t>allant</a:t>
            </a:r>
            <a:r>
              <a:rPr lang="en-GB" baseline="0" dirty="0" smtClean="0"/>
              <a:t> du centre à la </a:t>
            </a:r>
            <a:r>
              <a:rPr lang="en-GB" baseline="0" dirty="0" err="1" smtClean="0"/>
              <a:t>périphérie</a:t>
            </a:r>
            <a:r>
              <a:rPr lang="en-GB" baseline="0" dirty="0" smtClean="0"/>
              <a:t> : </a:t>
            </a:r>
          </a:p>
          <a:p>
            <a:r>
              <a:rPr lang="en-GB" baseline="0" dirty="0" smtClean="0"/>
              <a:t>1) </a:t>
            </a:r>
            <a:r>
              <a:rPr lang="en-GB" baseline="0" dirty="0" err="1" smtClean="0"/>
              <a:t>L’ensemble</a:t>
            </a:r>
            <a:r>
              <a:rPr lang="en-GB" baseline="0" dirty="0" smtClean="0"/>
              <a:t> des m</a:t>
            </a:r>
            <a:r>
              <a:rPr lang="en-GB" dirty="0" smtClean="0"/>
              <a:t>anifestations </a:t>
            </a:r>
            <a:r>
              <a:rPr lang="en-GB" dirty="0" err="1" smtClean="0"/>
              <a:t>contient</a:t>
            </a:r>
            <a:r>
              <a:rPr lang="en-GB" dirty="0" smtClean="0"/>
              <a:t> les </a:t>
            </a:r>
            <a:r>
              <a:rPr lang="en-GB" dirty="0" err="1" smtClean="0"/>
              <a:t>examplaires</a:t>
            </a:r>
            <a:r>
              <a:rPr lang="en-GB" dirty="0" smtClean="0"/>
              <a:t> qui </a:t>
            </a:r>
            <a:r>
              <a:rPr lang="en-GB" dirty="0" err="1" smtClean="0"/>
              <a:t>représentent</a:t>
            </a:r>
            <a:r>
              <a:rPr lang="en-GB" dirty="0" smtClean="0"/>
              <a:t> </a:t>
            </a:r>
            <a:r>
              <a:rPr lang="en-GB" dirty="0" err="1" smtClean="0"/>
              <a:t>exactement</a:t>
            </a:r>
            <a:r>
              <a:rPr lang="en-GB" dirty="0" smtClean="0"/>
              <a:t> le </a:t>
            </a:r>
            <a:r>
              <a:rPr lang="en-GB" dirty="0" err="1" smtClean="0"/>
              <a:t>même</a:t>
            </a:r>
            <a:r>
              <a:rPr lang="en-GB" dirty="0" smtClean="0"/>
              <a:t> document physique ; </a:t>
            </a:r>
            <a:endParaRPr lang="en-GB" baseline="0" dirty="0" smtClean="0"/>
          </a:p>
          <a:p>
            <a:r>
              <a:rPr lang="en-GB" baseline="0" dirty="0" smtClean="0"/>
              <a:t>2) Au </a:t>
            </a:r>
            <a:r>
              <a:rPr lang="en-GB" baseline="0" dirty="0" err="1" smtClean="0"/>
              <a:t>niveau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l’expression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l’ensemble</a:t>
            </a:r>
            <a:r>
              <a:rPr lang="en-GB" baseline="0" dirty="0" smtClean="0"/>
              <a:t> des reproductions qui </a:t>
            </a:r>
            <a:r>
              <a:rPr lang="en-GB" baseline="0" dirty="0" err="1" smtClean="0"/>
              <a:t>sont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copie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exacte</a:t>
            </a:r>
            <a:r>
              <a:rPr lang="en-GB" baseline="0" dirty="0" smtClean="0"/>
              <a:t> du </a:t>
            </a:r>
            <a:r>
              <a:rPr lang="en-GB" baseline="0" dirty="0" err="1" smtClean="0"/>
              <a:t>contenu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sous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forme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livre</a:t>
            </a:r>
            <a:r>
              <a:rPr lang="en-GB" baseline="0" dirty="0" smtClean="0"/>
              <a:t>; e-book; HTML; PDF; </a:t>
            </a:r>
            <a:r>
              <a:rPr lang="en-GB" baseline="0" dirty="0" err="1" smtClean="0"/>
              <a:t>microforme</a:t>
            </a:r>
            <a:r>
              <a:rPr lang="en-GB" baseline="0" dirty="0" smtClean="0"/>
              <a:t>) ;</a:t>
            </a:r>
          </a:p>
          <a:p>
            <a:r>
              <a:rPr lang="en-GB" dirty="0" smtClean="0"/>
              <a:t>3) </a:t>
            </a:r>
            <a:r>
              <a:rPr lang="en-GB" dirty="0" err="1" smtClean="0"/>
              <a:t>Toujours</a:t>
            </a:r>
            <a:r>
              <a:rPr lang="en-GB" dirty="0" smtClean="0"/>
              <a:t> encore au </a:t>
            </a:r>
            <a:r>
              <a:rPr lang="en-GB" dirty="0" err="1" smtClean="0"/>
              <a:t>niveau</a:t>
            </a:r>
            <a:r>
              <a:rPr lang="en-GB" dirty="0" smtClean="0"/>
              <a:t> de </a:t>
            </a:r>
            <a:r>
              <a:rPr lang="en-GB" dirty="0" err="1" smtClean="0"/>
              <a:t>l’expression</a:t>
            </a:r>
            <a:r>
              <a:rPr lang="en-GB" dirty="0" smtClean="0"/>
              <a:t> : </a:t>
            </a:r>
            <a:r>
              <a:rPr lang="en-GB" dirty="0" err="1" smtClean="0"/>
              <a:t>l’ensemble</a:t>
            </a:r>
            <a:r>
              <a:rPr lang="en-GB" dirty="0" smtClean="0"/>
              <a:t> des </a:t>
            </a:r>
            <a:r>
              <a:rPr lang="en-GB" dirty="0" err="1" smtClean="0"/>
              <a:t>traductions</a:t>
            </a:r>
            <a:r>
              <a:rPr lang="en-GB" dirty="0" smtClean="0"/>
              <a:t> ; </a:t>
            </a:r>
          </a:p>
          <a:p>
            <a:r>
              <a:rPr lang="en-GB" dirty="0" smtClean="0"/>
              <a:t>4) Au </a:t>
            </a:r>
            <a:r>
              <a:rPr lang="en-GB" dirty="0" err="1" smtClean="0"/>
              <a:t>niveau</a:t>
            </a:r>
            <a:r>
              <a:rPr lang="en-GB" dirty="0" smtClean="0"/>
              <a:t> de </a:t>
            </a:r>
            <a:r>
              <a:rPr lang="en-GB" dirty="0" err="1" smtClean="0"/>
              <a:t>l’œuvre</a:t>
            </a:r>
            <a:r>
              <a:rPr lang="en-GB" dirty="0" smtClean="0"/>
              <a:t> : </a:t>
            </a:r>
            <a:r>
              <a:rPr lang="en-GB" dirty="0" err="1" smtClean="0"/>
              <a:t>l’ensemble</a:t>
            </a:r>
            <a:r>
              <a:rPr lang="en-GB" dirty="0" smtClean="0"/>
              <a:t> des oeuvres qui se </a:t>
            </a:r>
            <a:r>
              <a:rPr lang="en-GB" dirty="0" err="1" smtClean="0"/>
              <a:t>distinguent</a:t>
            </a:r>
            <a:r>
              <a:rPr lang="en-GB" dirty="0" smtClean="0"/>
              <a:t> par </a:t>
            </a:r>
            <a:r>
              <a:rPr lang="en-GB" dirty="0" err="1" smtClean="0"/>
              <a:t>leur</a:t>
            </a:r>
            <a:r>
              <a:rPr lang="en-GB" dirty="0" smtClean="0"/>
              <a:t> genre</a:t>
            </a:r>
            <a:r>
              <a:rPr lang="en-GB" baseline="0" dirty="0" smtClean="0"/>
              <a:t> </a:t>
            </a:r>
            <a:r>
              <a:rPr lang="en-GB" dirty="0" smtClean="0"/>
              <a:t>(film, </a:t>
            </a:r>
            <a:r>
              <a:rPr lang="en-GB" dirty="0" err="1" smtClean="0"/>
              <a:t>musique</a:t>
            </a:r>
            <a:r>
              <a:rPr lang="en-GB" dirty="0" smtClean="0"/>
              <a:t>, pièce de </a:t>
            </a:r>
            <a:r>
              <a:rPr lang="en-GB" dirty="0" err="1" smtClean="0"/>
              <a:t>théatre</a:t>
            </a:r>
            <a:r>
              <a:rPr lang="en-GB" dirty="0" smtClean="0"/>
              <a:t>,...)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Avant</a:t>
            </a:r>
            <a:r>
              <a:rPr lang="en-GB" dirty="0" smtClean="0"/>
              <a:t> 2004, </a:t>
            </a:r>
            <a:r>
              <a:rPr lang="en-GB" dirty="0" err="1" smtClean="0"/>
              <a:t>il</a:t>
            </a:r>
            <a:r>
              <a:rPr lang="en-GB" dirty="0" smtClean="0"/>
              <a:t> y </a:t>
            </a:r>
            <a:r>
              <a:rPr lang="en-GB" dirty="0" err="1" smtClean="0"/>
              <a:t>avait</a:t>
            </a:r>
            <a:r>
              <a:rPr lang="en-GB" dirty="0" smtClean="0"/>
              <a:t> </a:t>
            </a:r>
            <a:r>
              <a:rPr lang="en-GB" dirty="0" err="1" smtClean="0"/>
              <a:t>presque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relation 1-à-1 entre les </a:t>
            </a:r>
            <a:r>
              <a:rPr lang="en-GB" dirty="0" err="1" smtClean="0"/>
              <a:t>identifiants</a:t>
            </a:r>
            <a:r>
              <a:rPr lang="en-GB" dirty="0" smtClean="0"/>
              <a:t> des</a:t>
            </a:r>
            <a:r>
              <a:rPr lang="en-GB" baseline="0" dirty="0" smtClean="0"/>
              <a:t> notices </a:t>
            </a:r>
            <a:r>
              <a:rPr lang="en-GB" baseline="0" dirty="0" err="1" smtClean="0"/>
              <a:t>d’</a:t>
            </a:r>
            <a:r>
              <a:rPr lang="en-GB" dirty="0" err="1" smtClean="0"/>
              <a:t>OCLC</a:t>
            </a:r>
            <a:r>
              <a:rPr lang="en-GB" dirty="0" smtClean="0"/>
              <a:t> et les manifestations.</a:t>
            </a:r>
          </a:p>
          <a:p>
            <a:r>
              <a:rPr lang="en-GB" dirty="0" err="1" smtClean="0"/>
              <a:t>Mais</a:t>
            </a:r>
            <a:r>
              <a:rPr lang="en-GB" dirty="0" smtClean="0"/>
              <a:t> avec la </a:t>
            </a:r>
            <a:r>
              <a:rPr lang="en-GB" dirty="0" err="1" smtClean="0"/>
              <a:t>croissance</a:t>
            </a:r>
            <a:r>
              <a:rPr lang="en-GB" dirty="0" smtClean="0"/>
              <a:t> </a:t>
            </a:r>
            <a:r>
              <a:rPr lang="en-GB" dirty="0" err="1" smtClean="0"/>
              <a:t>exponentielle</a:t>
            </a:r>
            <a:r>
              <a:rPr lang="en-GB" dirty="0" smtClean="0"/>
              <a:t> de </a:t>
            </a:r>
            <a:r>
              <a:rPr lang="en-GB" dirty="0" err="1" smtClean="0"/>
              <a:t>WorldCat</a:t>
            </a:r>
            <a:r>
              <a:rPr lang="en-GB" dirty="0" smtClean="0"/>
              <a:t> 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partir</a:t>
            </a:r>
            <a:r>
              <a:rPr lang="en-GB" baseline="0" dirty="0" smtClean="0"/>
              <a:t> de 2003 et le </a:t>
            </a:r>
            <a:r>
              <a:rPr lang="en-GB" baseline="0" dirty="0" err="1" smtClean="0"/>
              <a:t>nombre</a:t>
            </a:r>
            <a:r>
              <a:rPr lang="en-GB" baseline="0" dirty="0" smtClean="0"/>
              <a:t> croissant des notices </a:t>
            </a:r>
            <a:r>
              <a:rPr lang="en-GB" baseline="0" dirty="0" err="1" smtClean="0"/>
              <a:t>parallèles</a:t>
            </a:r>
            <a:r>
              <a:rPr lang="en-GB" baseline="0" dirty="0" smtClean="0"/>
              <a:t> et des </a:t>
            </a:r>
            <a:r>
              <a:rPr lang="en-GB" baseline="0" dirty="0" err="1" smtClean="0"/>
              <a:t>doublons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cette</a:t>
            </a:r>
            <a:r>
              <a:rPr lang="en-GB" baseline="0" dirty="0" smtClean="0"/>
              <a:t> relation a </a:t>
            </a:r>
            <a:r>
              <a:rPr lang="en-GB" baseline="0" dirty="0" err="1" smtClean="0"/>
              <a:t>disparu</a:t>
            </a:r>
            <a:r>
              <a:rPr lang="en-GB" dirty="0" smtClean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Le but du </a:t>
            </a:r>
            <a:r>
              <a:rPr lang="en-GB" dirty="0" err="1" smtClean="0"/>
              <a:t>projet</a:t>
            </a:r>
            <a:r>
              <a:rPr lang="en-GB" dirty="0" smtClean="0"/>
              <a:t> GLIMIR </a:t>
            </a:r>
            <a:r>
              <a:rPr lang="en-GB" dirty="0" err="1" smtClean="0"/>
              <a:t>était</a:t>
            </a:r>
            <a:r>
              <a:rPr lang="en-GB" dirty="0" smtClean="0"/>
              <a:t> </a:t>
            </a:r>
            <a:r>
              <a:rPr lang="en-GB" dirty="0" err="1" smtClean="0"/>
              <a:t>donc</a:t>
            </a:r>
            <a:r>
              <a:rPr lang="en-GB" dirty="0" smtClean="0"/>
              <a:t> de </a:t>
            </a:r>
            <a:r>
              <a:rPr lang="en-GB" baseline="0" dirty="0" err="1" smtClean="0"/>
              <a:t>regrouper</a:t>
            </a:r>
            <a:r>
              <a:rPr lang="en-GB" baseline="0" dirty="0" smtClean="0"/>
              <a:t> les notices </a:t>
            </a:r>
            <a:r>
              <a:rPr lang="en-GB" baseline="0" dirty="0" err="1" smtClean="0"/>
              <a:t>d’une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même</a:t>
            </a:r>
            <a:r>
              <a:rPr lang="en-GB" baseline="0" dirty="0" smtClean="0"/>
              <a:t> manifestation et </a:t>
            </a:r>
            <a:r>
              <a:rPr lang="en-GB" baseline="0" dirty="0" err="1" smtClean="0"/>
              <a:t>d’accorder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identifiant</a:t>
            </a:r>
            <a:r>
              <a:rPr lang="en-GB" baseline="0" dirty="0" smtClean="0"/>
              <a:t> à </a:t>
            </a:r>
            <a:r>
              <a:rPr lang="en-GB" baseline="0" dirty="0" err="1" smtClean="0"/>
              <a:t>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groupe</a:t>
            </a:r>
            <a:r>
              <a:rPr lang="en-GB" baseline="0" dirty="0" smtClean="0"/>
              <a:t>.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voyez</a:t>
            </a:r>
            <a:r>
              <a:rPr lang="en-GB" dirty="0" smtClean="0"/>
              <a:t> </a:t>
            </a:r>
            <a:r>
              <a:rPr lang="en-GB" dirty="0" err="1" smtClean="0"/>
              <a:t>ici</a:t>
            </a:r>
            <a:r>
              <a:rPr lang="en-GB" dirty="0" smtClean="0"/>
              <a:t> à </a:t>
            </a:r>
            <a:r>
              <a:rPr lang="en-GB" dirty="0" err="1" smtClean="0"/>
              <a:t>quel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la </a:t>
            </a:r>
            <a:r>
              <a:rPr lang="en-GB" dirty="0" err="1" smtClean="0"/>
              <a:t>méthode</a:t>
            </a:r>
            <a:r>
              <a:rPr lang="en-GB" dirty="0" smtClean="0"/>
              <a:t> GLIMIR </a:t>
            </a:r>
            <a:r>
              <a:rPr lang="en-GB" dirty="0" err="1" smtClean="0"/>
              <a:t>est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employée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Récemment</a:t>
            </a:r>
            <a:r>
              <a:rPr lang="en-GB" dirty="0" smtClean="0"/>
              <a:t> nous </a:t>
            </a:r>
            <a:r>
              <a:rPr lang="en-GB" dirty="0" err="1" smtClean="0"/>
              <a:t>avons</a:t>
            </a:r>
            <a:r>
              <a:rPr lang="en-GB" dirty="0" smtClean="0"/>
              <a:t> </a:t>
            </a:r>
            <a:r>
              <a:rPr lang="en-GB" dirty="0" err="1" smtClean="0"/>
              <a:t>commencé</a:t>
            </a:r>
            <a:r>
              <a:rPr lang="en-GB" dirty="0" smtClean="0"/>
              <a:t> un nouveau </a:t>
            </a:r>
            <a:r>
              <a:rPr lang="en-GB" dirty="0" err="1" smtClean="0"/>
              <a:t>projet</a:t>
            </a:r>
            <a:r>
              <a:rPr lang="en-GB" dirty="0" smtClean="0"/>
              <a:t> pour </a:t>
            </a:r>
            <a:r>
              <a:rPr lang="en-GB" dirty="0" err="1" smtClean="0"/>
              <a:t>regrouper</a:t>
            </a:r>
            <a:r>
              <a:rPr lang="en-GB" dirty="0" smtClean="0"/>
              <a:t> les notices d’un titre et 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traductions</a:t>
            </a:r>
            <a:r>
              <a:rPr lang="en-GB" baseline="0" dirty="0" smtClean="0"/>
              <a:t> – et </a:t>
            </a:r>
            <a:r>
              <a:rPr lang="en-GB" baseline="0" dirty="0" err="1" smtClean="0"/>
              <a:t>d’attribuer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identifiant</a:t>
            </a:r>
            <a:r>
              <a:rPr lang="en-GB" baseline="0" dirty="0" smtClean="0"/>
              <a:t> à </a:t>
            </a:r>
            <a:r>
              <a:rPr lang="en-GB" baseline="0" dirty="0" err="1" smtClean="0"/>
              <a:t>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groupe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Cela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difficile</a:t>
            </a:r>
            <a:r>
              <a:rPr lang="en-US" dirty="0" smtClean="0"/>
              <a:t> de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donner</a:t>
            </a:r>
            <a:r>
              <a:rPr lang="en-US" dirty="0" smtClean="0"/>
              <a:t> un </a:t>
            </a:r>
            <a:r>
              <a:rPr lang="en-US" dirty="0" err="1" smtClean="0"/>
              <a:t>aperçu</a:t>
            </a:r>
            <a:r>
              <a:rPr lang="en-US" dirty="0" smtClean="0"/>
              <a:t> en 15 minutes de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projets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pertinents</a:t>
            </a:r>
            <a:r>
              <a:rPr lang="en-US" dirty="0" smtClean="0"/>
              <a:t> en la </a:t>
            </a:r>
            <a:r>
              <a:rPr lang="en-US" dirty="0" err="1" smtClean="0"/>
              <a:t>matière</a:t>
            </a:r>
            <a:r>
              <a:rPr lang="en-US" dirty="0" smtClean="0"/>
              <a:t> qui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réalisés</a:t>
            </a:r>
            <a:r>
              <a:rPr lang="en-US" dirty="0" smtClean="0"/>
              <a:t> par OCLC Research</a:t>
            </a:r>
            <a:r>
              <a:rPr lang="en-US" baseline="0" dirty="0" smtClean="0"/>
              <a:t> pendant les 15 </a:t>
            </a:r>
            <a:r>
              <a:rPr lang="en-US" baseline="0" dirty="0" err="1" smtClean="0"/>
              <a:t>dernières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années</a:t>
            </a:r>
            <a:r>
              <a:rPr lang="en-US" baseline="0" dirty="0" smtClean="0"/>
              <a:t> !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parler</a:t>
            </a:r>
            <a:r>
              <a:rPr lang="en-US" dirty="0" smtClean="0"/>
              <a:t> des</a:t>
            </a:r>
            <a:r>
              <a:rPr lang="en-US" baseline="0" dirty="0" smtClean="0"/>
              <a:t> efforts de </a:t>
            </a:r>
            <a:r>
              <a:rPr lang="en-US" baseline="0" dirty="0" err="1" smtClean="0"/>
              <a:t>FRBRisation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WorldCat</a:t>
            </a:r>
            <a:r>
              <a:rPr lang="en-US" baseline="0" dirty="0" smtClean="0"/>
              <a:t>, du </a:t>
            </a:r>
            <a:r>
              <a:rPr lang="en-US" baseline="0" dirty="0" err="1" smtClean="0"/>
              <a:t>developpement</a:t>
            </a:r>
            <a:r>
              <a:rPr lang="en-US" baseline="0" dirty="0" smtClean="0"/>
              <a:t> de VIAF et des experimentations pour </a:t>
            </a:r>
            <a:r>
              <a:rPr lang="en-US" baseline="0" dirty="0" err="1" smtClean="0"/>
              <a:t>exposer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le Web – et je </a:t>
            </a:r>
            <a:r>
              <a:rPr lang="en-US" baseline="0" dirty="0" err="1" smtClean="0"/>
              <a:t>partagerai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observations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l’application</a:t>
            </a:r>
            <a:r>
              <a:rPr lang="en-US" baseline="0" dirty="0" smtClean="0"/>
              <a:t> de RDA par les </a:t>
            </a:r>
            <a:r>
              <a:rPr lang="en-US" baseline="0" dirty="0" err="1" smtClean="0"/>
              <a:t>bibliothèques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</a:t>
            </a:r>
            <a:r>
              <a:rPr lang="en-GB" baseline="0" dirty="0" smtClean="0"/>
              <a:t> </a:t>
            </a:r>
            <a:r>
              <a:rPr lang="en-GB" dirty="0" err="1" smtClean="0"/>
              <a:t>voici</a:t>
            </a:r>
            <a:r>
              <a:rPr lang="en-GB" dirty="0" smtClean="0"/>
              <a:t> </a:t>
            </a:r>
            <a:r>
              <a:rPr lang="en-GB" dirty="0" err="1" smtClean="0"/>
              <a:t>où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situe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projet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</a:t>
            </a:r>
            <a:r>
              <a:rPr lang="en-GB" dirty="0" smtClean="0"/>
              <a:t>la visualisation des ensembles FRBR de </a:t>
            </a:r>
            <a:r>
              <a:rPr lang="en-GB" dirty="0" err="1" smtClean="0"/>
              <a:t>WorldCat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Tous</a:t>
            </a:r>
            <a:r>
              <a:rPr lang="en-GB" dirty="0" smtClean="0"/>
              <a:t> </a:t>
            </a:r>
            <a:r>
              <a:rPr lang="en-GB" dirty="0" err="1" smtClean="0"/>
              <a:t>ces</a:t>
            </a:r>
            <a:r>
              <a:rPr lang="en-GB" dirty="0" smtClean="0"/>
              <a:t> efforts de </a:t>
            </a:r>
            <a:r>
              <a:rPr lang="en-GB" dirty="0" err="1" smtClean="0"/>
              <a:t>regroupement</a:t>
            </a:r>
            <a:r>
              <a:rPr lang="en-GB" dirty="0" smtClean="0"/>
              <a:t> </a:t>
            </a:r>
            <a:r>
              <a:rPr lang="en-GB" dirty="0" err="1" smtClean="0"/>
              <a:t>conduisent</a:t>
            </a:r>
            <a:r>
              <a:rPr lang="en-GB" dirty="0" smtClean="0"/>
              <a:t> à 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statistiques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intéressantes</a:t>
            </a:r>
            <a:r>
              <a:rPr lang="en-GB" baseline="0" dirty="0" smtClean="0"/>
              <a:t>: par example le </a:t>
            </a:r>
            <a:r>
              <a:rPr lang="en-GB" baseline="0" dirty="0" err="1" smtClean="0"/>
              <a:t>nombre</a:t>
            </a:r>
            <a:r>
              <a:rPr lang="en-GB" baseline="0" dirty="0" smtClean="0"/>
              <a:t> de titres </a:t>
            </a:r>
            <a:r>
              <a:rPr lang="en-GB" baseline="0" dirty="0" err="1" smtClean="0"/>
              <a:t>publiés</a:t>
            </a:r>
            <a:r>
              <a:rPr lang="en-GB" baseline="0" dirty="0" smtClean="0"/>
              <a:t> par le </a:t>
            </a:r>
            <a:r>
              <a:rPr lang="en-GB" baseline="0" dirty="0" err="1" smtClean="0"/>
              <a:t>même</a:t>
            </a:r>
            <a:r>
              <a:rPr lang="en-GB" baseline="0" dirty="0" smtClean="0"/>
              <a:t> auteur, le </a:t>
            </a:r>
            <a:r>
              <a:rPr lang="en-GB" baseline="0" dirty="0" err="1" smtClean="0"/>
              <a:t>nombre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traductions</a:t>
            </a:r>
            <a:r>
              <a:rPr lang="en-GB" baseline="0" dirty="0" smtClean="0"/>
              <a:t>, le </a:t>
            </a:r>
            <a:r>
              <a:rPr lang="en-GB" baseline="0" dirty="0" err="1" smtClean="0"/>
              <a:t>nombre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d’exemplaires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localisés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les </a:t>
            </a:r>
            <a:r>
              <a:rPr lang="en-GB" baseline="0" dirty="0" err="1" smtClean="0"/>
              <a:t>bibliothèques</a:t>
            </a:r>
            <a:r>
              <a:rPr lang="en-GB" baseline="0" dirty="0" smtClean="0"/>
              <a:t>, etc.</a:t>
            </a:r>
          </a:p>
          <a:p>
            <a:r>
              <a:rPr lang="en-GB" baseline="0" dirty="0" err="1" smtClean="0"/>
              <a:t>Ces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données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peuvent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être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consultées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cherchant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WorldCat</a:t>
            </a:r>
            <a:r>
              <a:rPr lang="en-GB" baseline="0" dirty="0" smtClean="0"/>
              <a:t> Identities.</a:t>
            </a:r>
          </a:p>
          <a:p>
            <a:r>
              <a:rPr lang="en-GB" baseline="0" dirty="0" err="1" smtClean="0"/>
              <a:t>Ici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page </a:t>
            </a:r>
            <a:r>
              <a:rPr lang="en-GB" baseline="0" dirty="0" err="1" smtClean="0"/>
              <a:t>sur</a:t>
            </a:r>
            <a:r>
              <a:rPr lang="en-GB" baseline="0" dirty="0" smtClean="0"/>
              <a:t> Baudelaire et son oeuvre.</a:t>
            </a:r>
          </a:p>
          <a:p>
            <a:r>
              <a:rPr lang="en-GB" baseline="0" dirty="0" err="1" smtClean="0"/>
              <a:t>Remarquez</a:t>
            </a:r>
            <a:r>
              <a:rPr lang="en-GB" baseline="0" dirty="0" smtClean="0"/>
              <a:t> les </a:t>
            </a:r>
            <a:r>
              <a:rPr lang="en-GB" baseline="0" dirty="0" err="1" smtClean="0"/>
              <a:t>différents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rôles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Beaudelaire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traducteur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créateur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illustrateur</a:t>
            </a:r>
            <a:r>
              <a:rPr lang="en-GB" baseline="0" dirty="0" smtClean="0"/>
              <a:t>, ...) qui </a:t>
            </a:r>
            <a:r>
              <a:rPr lang="en-GB" baseline="0" dirty="0" err="1" smtClean="0"/>
              <a:t>dénotent</a:t>
            </a:r>
            <a:r>
              <a:rPr lang="en-GB" baseline="0" dirty="0" smtClean="0"/>
              <a:t> la relation de </a:t>
            </a:r>
            <a:r>
              <a:rPr lang="en-GB" baseline="0" dirty="0" err="1" smtClean="0"/>
              <a:t>Beaudelaire</a:t>
            </a:r>
            <a:r>
              <a:rPr lang="en-GB" baseline="0" dirty="0" smtClean="0"/>
              <a:t> avec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publication.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 en </a:t>
            </a:r>
            <a:r>
              <a:rPr lang="en-GB" dirty="0" err="1" smtClean="0"/>
              <a:t>déroulant</a:t>
            </a:r>
            <a:r>
              <a:rPr lang="en-GB" dirty="0" smtClean="0"/>
              <a:t> la page, </a:t>
            </a:r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voyez</a:t>
            </a:r>
            <a:r>
              <a:rPr lang="en-GB" dirty="0" smtClean="0"/>
              <a:t> les</a:t>
            </a:r>
            <a:r>
              <a:rPr lang="en-GB" baseline="0" dirty="0" smtClean="0"/>
              <a:t> publications de Baudelaire, et pour </a:t>
            </a:r>
            <a:r>
              <a:rPr lang="en-GB" baseline="0" dirty="0" err="1" smtClean="0"/>
              <a:t>chaque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œuvre</a:t>
            </a:r>
            <a:r>
              <a:rPr lang="en-GB" baseline="0" dirty="0" smtClean="0"/>
              <a:t>: le </a:t>
            </a:r>
            <a:r>
              <a:rPr lang="en-GB" baseline="0" dirty="0" err="1" smtClean="0"/>
              <a:t>nombre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d’éditions</a:t>
            </a:r>
            <a:r>
              <a:rPr lang="en-GB" baseline="0" dirty="0" smtClean="0"/>
              <a:t>, de </a:t>
            </a:r>
            <a:r>
              <a:rPr lang="en-GB" baseline="0" dirty="0" err="1" smtClean="0"/>
              <a:t>traductions</a:t>
            </a:r>
            <a:r>
              <a:rPr lang="en-GB" baseline="0" dirty="0" smtClean="0"/>
              <a:t> et </a:t>
            </a:r>
            <a:r>
              <a:rPr lang="en-GB" baseline="0" dirty="0" err="1" smtClean="0"/>
              <a:t>d’examplaires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78B5E-CBD5-4064-B879-BE2EACCC826B}" type="slidenum">
              <a:rPr lang="en-US"/>
              <a:pPr/>
              <a:t>23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57108" y="304177"/>
            <a:ext cx="2020800" cy="152400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517" y="1981044"/>
            <a:ext cx="6094966" cy="6476610"/>
          </a:xfrm>
        </p:spPr>
        <p:txBody>
          <a:bodyPr/>
          <a:lstStyle/>
          <a:p>
            <a:r>
              <a:rPr lang="en-US" dirty="0" smtClean="0"/>
              <a:t>On a beaucoup </a:t>
            </a:r>
            <a:r>
              <a:rPr lang="en-US" dirty="0" err="1" smtClean="0"/>
              <a:t>parlé</a:t>
            </a:r>
            <a:r>
              <a:rPr lang="en-US" dirty="0" smtClean="0"/>
              <a:t> </a:t>
            </a:r>
            <a:r>
              <a:rPr lang="en-US" dirty="0" err="1" smtClean="0"/>
              <a:t>d’entités</a:t>
            </a:r>
            <a:r>
              <a:rPr lang="en-US" dirty="0" smtClean="0"/>
              <a:t>. </a:t>
            </a:r>
            <a:r>
              <a:rPr lang="en-US" dirty="0" err="1" smtClean="0"/>
              <a:t>Mais</a:t>
            </a:r>
            <a:r>
              <a:rPr lang="en-US" dirty="0" smtClean="0"/>
              <a:t> le </a:t>
            </a:r>
            <a:r>
              <a:rPr lang="en-US" dirty="0" err="1" smtClean="0"/>
              <a:t>modèle</a:t>
            </a:r>
            <a:r>
              <a:rPr lang="en-US" dirty="0" smtClean="0"/>
              <a:t> FRBR </a:t>
            </a:r>
            <a:r>
              <a:rPr lang="en-US" dirty="0" err="1" smtClean="0"/>
              <a:t>porte</a:t>
            </a:r>
            <a:r>
              <a:rPr lang="en-US" dirty="0" smtClean="0"/>
              <a:t> </a:t>
            </a:r>
            <a:r>
              <a:rPr lang="en-US" dirty="0" err="1" smtClean="0"/>
              <a:t>également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relations</a:t>
            </a:r>
            <a:r>
              <a:rPr lang="en-US" baseline="0" dirty="0" smtClean="0"/>
              <a:t> entre les </a:t>
            </a:r>
            <a:r>
              <a:rPr lang="en-US" baseline="0" dirty="0" err="1" smtClean="0"/>
              <a:t>entités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peu</a:t>
            </a:r>
            <a:r>
              <a:rPr lang="en-US" dirty="0" smtClean="0"/>
              <a:t> de relations </a:t>
            </a:r>
            <a:r>
              <a:rPr lang="en-US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codifiées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façon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uniforme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notices </a:t>
            </a:r>
            <a:r>
              <a:rPr lang="en-US" baseline="0" dirty="0" err="1" smtClean="0"/>
              <a:t>bibliographiques</a:t>
            </a:r>
            <a:r>
              <a:rPr lang="en-US" baseline="0" dirty="0" smtClean="0"/>
              <a:t>.</a:t>
            </a:r>
            <a:endParaRPr lang="en-US" dirty="0"/>
          </a:p>
          <a:p>
            <a:r>
              <a:rPr lang="fr-FR" dirty="0" smtClean="0"/>
              <a:t>Prenez par exemple les pratiques actuelles concernant le «rôle» des personnes par rapport à une œuvre, une expression, une manifestation ou un document. Bien sûr, les règles de catalogage permettent l'utilisation de certains codes de fonction comme «rédacteur», «illustrateur», etc.</a:t>
            </a:r>
          </a:p>
          <a:p>
            <a:r>
              <a:rPr lang="fr-FR" dirty="0" smtClean="0"/>
              <a:t>et le format MARC 21 permet une grande variété de codes. Mais la plupart des bibliothèques ne les utilisent que dans des cas spéciaux</a:t>
            </a:r>
            <a:r>
              <a:rPr lang="fr-FR" baseline="0" dirty="0" smtClean="0"/>
              <a:t> ou </a:t>
            </a:r>
            <a:r>
              <a:rPr lang="fr-FR" dirty="0" smtClean="0"/>
              <a:t>pas du tout. Les relations sont souvent codées en «langue naturelle» et sont donc invisibles.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3D876-7A72-422E-9E95-B3FA6B008672}" type="slidenum">
              <a:rPr lang="en-US"/>
              <a:pPr/>
              <a:t>24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06900" y="457200"/>
            <a:ext cx="1928813" cy="14478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503" y="1981044"/>
            <a:ext cx="5942980" cy="6478170"/>
          </a:xfrm>
        </p:spPr>
        <p:txBody>
          <a:bodyPr/>
          <a:lstStyle/>
          <a:p>
            <a:r>
              <a:rPr lang="en-US" dirty="0" smtClean="0"/>
              <a:t>Les champs en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des notices MARC </a:t>
            </a:r>
            <a:r>
              <a:rPr lang="en-US" dirty="0" err="1" smtClean="0"/>
              <a:t>contiennent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foule</a:t>
            </a:r>
            <a:r>
              <a:rPr lang="en-US" dirty="0" smtClean="0"/>
              <a:t>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non-</a:t>
            </a:r>
            <a:r>
              <a:rPr lang="en-US" baseline="0" dirty="0" err="1" smtClean="0"/>
              <a:t>structurées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extraire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l’aide</a:t>
            </a:r>
            <a:r>
              <a:rPr lang="en-US" baseline="0" dirty="0" smtClean="0"/>
              <a:t> de machines </a:t>
            </a:r>
            <a:r>
              <a:rPr lang="en-US" baseline="0" dirty="0" err="1" smtClean="0"/>
              <a:t>sémantiques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Nos</a:t>
            </a:r>
            <a:r>
              <a:rPr lang="en-US" baseline="0" dirty="0" smtClean="0"/>
              <a:t> efforts </a:t>
            </a:r>
            <a:r>
              <a:rPr lang="en-US" baseline="0" dirty="0" err="1" smtClean="0"/>
              <a:t>actuels</a:t>
            </a:r>
            <a:r>
              <a:rPr lang="en-US" baseline="0" dirty="0" smtClean="0"/>
              <a:t> à OCLC Research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axés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là-dessus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3D876-7A72-422E-9E95-B3FA6B008672}" type="slidenum">
              <a:rPr lang="en-US"/>
              <a:pPr/>
              <a:t>25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06900" y="457200"/>
            <a:ext cx="1928813" cy="14478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503" y="1981044"/>
            <a:ext cx="5942980" cy="6478170"/>
          </a:xfrm>
        </p:spPr>
        <p:txBody>
          <a:bodyPr/>
          <a:lstStyle/>
          <a:p>
            <a:r>
              <a:rPr lang="en-US" dirty="0" err="1" smtClean="0"/>
              <a:t>L’exposition</a:t>
            </a:r>
            <a:r>
              <a:rPr lang="en-US" dirty="0" smtClean="0"/>
              <a:t> des </a:t>
            </a:r>
            <a:r>
              <a:rPr lang="en-US" dirty="0" err="1" smtClean="0"/>
              <a:t>entités</a:t>
            </a:r>
            <a:r>
              <a:rPr lang="en-US" baseline="0" dirty="0" smtClean="0"/>
              <a:t> et de </a:t>
            </a:r>
            <a:r>
              <a:rPr lang="en-US" baseline="0" dirty="0" err="1" smtClean="0"/>
              <a:t>leurs</a:t>
            </a:r>
            <a:r>
              <a:rPr lang="en-US" baseline="0" dirty="0" smtClean="0"/>
              <a:t> relations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le web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u</a:t>
            </a:r>
            <a:r>
              <a:rPr lang="en-US" dirty="0" smtClean="0"/>
              <a:t>n </a:t>
            </a:r>
            <a:r>
              <a:rPr lang="en-US" dirty="0" err="1" smtClean="0"/>
              <a:t>autre</a:t>
            </a:r>
            <a:r>
              <a:rPr lang="en-US" dirty="0" smtClean="0"/>
              <a:t> </a:t>
            </a:r>
            <a:r>
              <a:rPr lang="en-US" dirty="0" err="1" smtClean="0"/>
              <a:t>domaine</a:t>
            </a:r>
            <a:r>
              <a:rPr lang="en-US" dirty="0" smtClean="0"/>
              <a:t> </a:t>
            </a:r>
            <a:r>
              <a:rPr lang="en-US" dirty="0" err="1" smtClean="0"/>
              <a:t>d’intérêt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Schema.org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initiative des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moteurs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Internet, qui propose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schéma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micro-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permettant aux robots d’indexation de mieux repérer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les informations pertinentes dans les pages indexées</a:t>
            </a:r>
            <a:r>
              <a:rPr lang="en-US" baseline="0" dirty="0" smtClean="0"/>
              <a:t>. Les notices </a:t>
            </a:r>
            <a:r>
              <a:rPr lang="en-US" baseline="0" dirty="0" err="1" smtClean="0"/>
              <a:t>bibliographiques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WorldCat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transposées</a:t>
            </a:r>
            <a:r>
              <a:rPr lang="en-US" baseline="0" dirty="0" smtClean="0"/>
              <a:t> en schema.org </a:t>
            </a:r>
            <a:r>
              <a:rPr lang="en-US" baseline="0" dirty="0" err="1" smtClean="0"/>
              <a:t>afin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fournir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titres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d’auteurs</a:t>
            </a:r>
            <a:r>
              <a:rPr lang="en-US" baseline="0" dirty="0" smtClean="0"/>
              <a:t> aux robots de Google et Bing.</a:t>
            </a:r>
          </a:p>
          <a:p>
            <a:r>
              <a:rPr lang="en-US" baseline="0" dirty="0" err="1" smtClean="0"/>
              <a:t>Mais</a:t>
            </a:r>
            <a:r>
              <a:rPr lang="en-US" baseline="0" dirty="0" smtClean="0"/>
              <a:t> schema.org ne </a:t>
            </a:r>
            <a:r>
              <a:rPr lang="en-US" baseline="0" dirty="0" err="1" smtClean="0"/>
              <a:t>permet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d’exprimer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niveaux</a:t>
            </a:r>
            <a:r>
              <a:rPr lang="en-US" baseline="0" dirty="0" smtClean="0"/>
              <a:t> FRBR. Schema.org ne </a:t>
            </a:r>
            <a:r>
              <a:rPr lang="en-US" baseline="0" dirty="0" err="1" smtClean="0"/>
              <a:t>connait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niveaux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CreativeWork</a:t>
            </a:r>
            <a:r>
              <a:rPr lang="en-US" baseline="0" dirty="0" smtClean="0"/>
              <a:t> et Product.</a:t>
            </a:r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pourquoi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groupe</a:t>
            </a:r>
            <a:r>
              <a:rPr lang="en-US" baseline="0" dirty="0" smtClean="0"/>
              <a:t> W3C Schema Bib Extend </a:t>
            </a:r>
            <a:r>
              <a:rPr lang="en-US" baseline="0" dirty="0" err="1" smtClean="0"/>
              <a:t>cherche</a:t>
            </a:r>
            <a:r>
              <a:rPr lang="en-US" baseline="0" dirty="0" smtClean="0"/>
              <a:t> à proposer des </a:t>
            </a:r>
            <a:r>
              <a:rPr lang="en-US" baseline="0" dirty="0" err="1" smtClean="0"/>
              <a:t>ajouts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schéma</a:t>
            </a:r>
            <a:r>
              <a:rPr lang="en-US" baseline="0" dirty="0" smtClean="0"/>
              <a:t> de Schema.org.</a:t>
            </a:r>
          </a:p>
          <a:p>
            <a:r>
              <a:rPr lang="en-US" baseline="0" dirty="0" err="1" smtClean="0"/>
              <a:t>BIBFrame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aussi</a:t>
            </a:r>
            <a:r>
              <a:rPr lang="en-US" baseline="0" dirty="0" smtClean="0"/>
              <a:t> ne distingue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niveaux</a:t>
            </a:r>
            <a:r>
              <a:rPr lang="en-US" baseline="0" dirty="0" smtClean="0"/>
              <a:t>: work/instance.</a:t>
            </a:r>
          </a:p>
          <a:p>
            <a:r>
              <a:rPr lang="en-US" baseline="0" dirty="0" smtClean="0"/>
              <a:t>OCLC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impliqué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BIBFrame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W3C Schema Bib Extend. </a:t>
            </a:r>
            <a:r>
              <a:rPr lang="en-US" baseline="0" dirty="0" err="1" smtClean="0"/>
              <a:t>Grâce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vaste</a:t>
            </a:r>
            <a:r>
              <a:rPr lang="en-US" baseline="0" dirty="0" smtClean="0"/>
              <a:t> base de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, OCLC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contribuer</a:t>
            </a:r>
            <a:r>
              <a:rPr lang="en-US" baseline="0" dirty="0" smtClean="0"/>
              <a:t> à la </a:t>
            </a:r>
            <a:r>
              <a:rPr lang="en-US" baseline="0" dirty="0" err="1" smtClean="0"/>
              <a:t>modélisation</a:t>
            </a:r>
            <a:r>
              <a:rPr lang="en-US" baseline="0" dirty="0" smtClean="0"/>
              <a:t> avec des </a:t>
            </a:r>
            <a:r>
              <a:rPr lang="en-US" baseline="0" dirty="0" err="1" smtClean="0"/>
              <a:t>expérimentations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pratiques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Voici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exemple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d’une</a:t>
            </a:r>
            <a:r>
              <a:rPr lang="en-GB" baseline="0" dirty="0" smtClean="0"/>
              <a:t> notice </a:t>
            </a:r>
            <a:r>
              <a:rPr lang="en-GB" baseline="0" dirty="0" err="1" smtClean="0"/>
              <a:t>bibliographique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WorldCat</a:t>
            </a:r>
            <a:r>
              <a:rPr lang="en-GB" baseline="0" dirty="0" smtClean="0"/>
              <a:t> avec </a:t>
            </a:r>
            <a:r>
              <a:rPr lang="en-GB" baseline="0" dirty="0" err="1" smtClean="0"/>
              <a:t>sa</a:t>
            </a:r>
            <a:r>
              <a:rPr lang="en-GB" baseline="0" dirty="0" smtClean="0"/>
              <a:t> version en Schema.org.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 </a:t>
            </a:r>
            <a:r>
              <a:rPr lang="en-GB" dirty="0" err="1" smtClean="0"/>
              <a:t>reconnaît</a:t>
            </a:r>
            <a:r>
              <a:rPr lang="en-GB" baseline="0" dirty="0" smtClean="0"/>
              <a:t> par </a:t>
            </a:r>
            <a:r>
              <a:rPr lang="en-GB" baseline="0" dirty="0" err="1" smtClean="0"/>
              <a:t>exemple</a:t>
            </a:r>
            <a:r>
              <a:rPr lang="en-GB" baseline="0" dirty="0" smtClean="0"/>
              <a:t> le champ Schema.org pour </a:t>
            </a:r>
            <a:r>
              <a:rPr lang="en-GB" baseline="0" dirty="0" err="1" smtClean="0"/>
              <a:t>l’auteur</a:t>
            </a:r>
            <a:r>
              <a:rPr lang="en-GB" baseline="0" dirty="0" smtClean="0"/>
              <a:t> (schema: author) et </a:t>
            </a:r>
            <a:r>
              <a:rPr lang="en-GB" baseline="0" dirty="0" err="1" smtClean="0"/>
              <a:t>vous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pouvez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qu’un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numéro</a:t>
            </a:r>
            <a:r>
              <a:rPr lang="en-GB" baseline="0" dirty="0" smtClean="0"/>
              <a:t> VIAF a </a:t>
            </a:r>
            <a:r>
              <a:rPr lang="en-GB" baseline="0" dirty="0" err="1" smtClean="0"/>
              <a:t>été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rempli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</a:t>
            </a:r>
            <a:r>
              <a:rPr lang="en-GB" baseline="0" dirty="0" smtClean="0"/>
              <a:t> champs, avec un URI qui </a:t>
            </a:r>
            <a:r>
              <a:rPr lang="en-GB" baseline="0" dirty="0" err="1" smtClean="0"/>
              <a:t>renvoie</a:t>
            </a:r>
            <a:r>
              <a:rPr lang="en-GB" baseline="0" dirty="0" smtClean="0"/>
              <a:t> à la page VIAF de Baudelaire.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 </a:t>
            </a:r>
            <a:r>
              <a:rPr lang="en-GB" dirty="0" err="1" smtClean="0"/>
              <a:t>voici</a:t>
            </a:r>
            <a:r>
              <a:rPr lang="en-GB" dirty="0" smtClean="0"/>
              <a:t> la page VIAF de Baudelaire, qui </a:t>
            </a:r>
            <a:r>
              <a:rPr lang="en-GB" dirty="0" err="1" smtClean="0"/>
              <a:t>rassemble</a:t>
            </a:r>
            <a:r>
              <a:rPr lang="en-GB" dirty="0" smtClean="0"/>
              <a:t> </a:t>
            </a:r>
            <a:r>
              <a:rPr lang="en-GB" dirty="0" err="1" smtClean="0"/>
              <a:t>toutes</a:t>
            </a:r>
            <a:r>
              <a:rPr lang="en-GB" dirty="0" smtClean="0"/>
              <a:t> les </a:t>
            </a:r>
            <a:r>
              <a:rPr lang="en-GB" dirty="0" err="1" smtClean="0"/>
              <a:t>données</a:t>
            </a:r>
            <a:r>
              <a:rPr lang="en-GB" dirty="0" smtClean="0"/>
              <a:t> </a:t>
            </a:r>
            <a:r>
              <a:rPr lang="en-GB" dirty="0" err="1" smtClean="0"/>
              <a:t>fournies</a:t>
            </a:r>
            <a:r>
              <a:rPr lang="en-GB" dirty="0" smtClean="0"/>
              <a:t> par les notices </a:t>
            </a:r>
            <a:r>
              <a:rPr lang="en-GB" dirty="0" err="1" smtClean="0"/>
              <a:t>d’autorité</a:t>
            </a:r>
            <a:r>
              <a:rPr lang="en-GB" dirty="0" smtClean="0"/>
              <a:t> des </a:t>
            </a:r>
            <a:r>
              <a:rPr lang="en-GB" dirty="0" err="1" smtClean="0"/>
              <a:t>différentes</a:t>
            </a:r>
            <a:r>
              <a:rPr lang="en-GB" dirty="0" smtClean="0"/>
              <a:t> </a:t>
            </a:r>
            <a:r>
              <a:rPr lang="en-GB" dirty="0" err="1" smtClean="0"/>
              <a:t>bibliothèques</a:t>
            </a:r>
            <a:r>
              <a:rPr lang="en-GB" dirty="0" smtClean="0"/>
              <a:t> </a:t>
            </a:r>
            <a:r>
              <a:rPr lang="en-GB" dirty="0" err="1" smtClean="0"/>
              <a:t>nationales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Cette</a:t>
            </a:r>
            <a:r>
              <a:rPr lang="en-GB" dirty="0" smtClean="0"/>
              <a:t> page </a:t>
            </a:r>
            <a:r>
              <a:rPr lang="en-GB" dirty="0" err="1" smtClean="0"/>
              <a:t>contient</a:t>
            </a:r>
            <a:r>
              <a:rPr lang="en-GB" dirty="0" smtClean="0"/>
              <a:t> à son tour des liens qui </a:t>
            </a:r>
            <a:r>
              <a:rPr lang="en-GB" dirty="0" err="1" smtClean="0"/>
              <a:t>renvoient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d’autres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ressources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sur</a:t>
            </a:r>
            <a:r>
              <a:rPr lang="en-GB" baseline="0" dirty="0" smtClean="0"/>
              <a:t> Baudelaire, </a:t>
            </a:r>
            <a:r>
              <a:rPr lang="en-GB" baseline="0" dirty="0" err="1" smtClean="0"/>
              <a:t>comme</a:t>
            </a:r>
            <a:r>
              <a:rPr lang="en-GB" baseline="0" dirty="0" smtClean="0"/>
              <a:t> par </a:t>
            </a:r>
            <a:r>
              <a:rPr lang="en-GB" baseline="0" dirty="0" err="1" smtClean="0"/>
              <a:t>exemple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l’article</a:t>
            </a:r>
            <a:r>
              <a:rPr lang="en-GB" baseline="0" dirty="0" smtClean="0"/>
              <a:t> Wikipedia.</a:t>
            </a:r>
          </a:p>
          <a:p>
            <a:r>
              <a:rPr lang="en-GB" baseline="0" dirty="0" smtClean="0"/>
              <a:t>Nous </a:t>
            </a:r>
            <a:r>
              <a:rPr lang="en-GB" baseline="0" dirty="0" err="1" smtClean="0"/>
              <a:t>nous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trouvons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plein</a:t>
            </a:r>
            <a:r>
              <a:rPr lang="en-GB" baseline="0" dirty="0" smtClean="0"/>
              <a:t> Web de </a:t>
            </a:r>
            <a:r>
              <a:rPr lang="en-GB" baseline="0" dirty="0" err="1" smtClean="0"/>
              <a:t>données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Pour </a:t>
            </a:r>
            <a:r>
              <a:rPr lang="en-GB" dirty="0" err="1" smtClean="0"/>
              <a:t>réaliser</a:t>
            </a:r>
            <a:r>
              <a:rPr lang="en-GB" baseline="0" dirty="0" smtClean="0"/>
              <a:t> </a:t>
            </a:r>
            <a:r>
              <a:rPr lang="en-GB" dirty="0" smtClean="0"/>
              <a:t>la </a:t>
            </a:r>
            <a:r>
              <a:rPr lang="en-GB" dirty="0" err="1" smtClean="0"/>
              <a:t>promesse</a:t>
            </a:r>
            <a:r>
              <a:rPr lang="en-GB" baseline="0" dirty="0" smtClean="0"/>
              <a:t> du Web de </a:t>
            </a:r>
            <a:r>
              <a:rPr lang="en-GB" baseline="0" dirty="0" err="1" smtClean="0"/>
              <a:t>données</a:t>
            </a:r>
            <a:r>
              <a:rPr lang="en-GB" baseline="0" dirty="0" smtClean="0"/>
              <a:t>, les </a:t>
            </a:r>
            <a:r>
              <a:rPr lang="en-GB" baseline="0" dirty="0" err="1" smtClean="0"/>
              <a:t>entités</a:t>
            </a:r>
            <a:r>
              <a:rPr lang="en-GB" baseline="0" dirty="0" smtClean="0"/>
              <a:t> les plus </a:t>
            </a:r>
            <a:r>
              <a:rPr lang="en-GB" baseline="0" dirty="0" err="1" smtClean="0"/>
              <a:t>importantes</a:t>
            </a:r>
            <a:r>
              <a:rPr lang="en-GB" baseline="0" dirty="0" smtClean="0"/>
              <a:t> , </a:t>
            </a:r>
            <a:r>
              <a:rPr lang="en-GB" baseline="0" dirty="0" err="1" smtClean="0"/>
              <a:t>comme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l’auteur</a:t>
            </a:r>
            <a:r>
              <a:rPr lang="en-GB" baseline="0" dirty="0" smtClean="0"/>
              <a:t> et son oeuvre, </a:t>
            </a:r>
            <a:r>
              <a:rPr lang="en-GB" baseline="0" dirty="0" err="1" smtClean="0"/>
              <a:t>doivent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être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identifiées</a:t>
            </a:r>
            <a:r>
              <a:rPr lang="en-GB" baseline="0" dirty="0" smtClean="0"/>
              <a:t> sans </a:t>
            </a:r>
            <a:r>
              <a:rPr lang="en-GB" baseline="0" dirty="0" err="1" smtClean="0"/>
              <a:t>ambiguïté</a:t>
            </a:r>
            <a:r>
              <a:rPr lang="en-GB" baseline="0" dirty="0" smtClean="0"/>
              <a:t> et </a:t>
            </a:r>
            <a:r>
              <a:rPr lang="en-GB" baseline="0" dirty="0" err="1" smtClean="0"/>
              <a:t>reliées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très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explicitement</a:t>
            </a:r>
            <a:r>
              <a:rPr lang="en-GB" baseline="0" dirty="0" smtClean="0"/>
              <a:t> avec des </a:t>
            </a:r>
            <a:r>
              <a:rPr lang="en-GB" baseline="0" dirty="0" err="1" smtClean="0"/>
              <a:t>identifiants</a:t>
            </a:r>
            <a:r>
              <a:rPr lang="en-GB" baseline="0" dirty="0" smtClean="0"/>
              <a:t> URI. Les notices </a:t>
            </a:r>
            <a:r>
              <a:rPr lang="en-GB" baseline="0" dirty="0" err="1" smtClean="0"/>
              <a:t>d’autorité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peuvent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jouer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rôle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essentiel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le Web de </a:t>
            </a:r>
            <a:r>
              <a:rPr lang="en-GB" baseline="0" dirty="0" err="1" smtClean="0"/>
              <a:t>données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OCLC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est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département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recherche à OCLC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cinquantaine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chercheurs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ressource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communautaire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et avec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cooperative OCLC. Je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souligner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caractère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collaboratif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d’OCLC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très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Europe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Europe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peuvent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doivent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plus!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Il </a:t>
            </a:r>
            <a:r>
              <a:rPr lang="en-GB" dirty="0" err="1" smtClean="0"/>
              <a:t>s’agit</a:t>
            </a:r>
            <a:r>
              <a:rPr lang="en-GB" dirty="0" smtClean="0"/>
              <a:t> </a:t>
            </a:r>
            <a:r>
              <a:rPr lang="en-GB" dirty="0" err="1" smtClean="0"/>
              <a:t>donc</a:t>
            </a:r>
            <a:r>
              <a:rPr lang="en-GB" dirty="0" smtClean="0"/>
              <a:t> de </a:t>
            </a:r>
            <a:r>
              <a:rPr lang="en-GB" dirty="0" err="1" smtClean="0"/>
              <a:t>préparer</a:t>
            </a:r>
            <a:r>
              <a:rPr lang="en-GB" dirty="0" smtClean="0"/>
              <a:t> les </a:t>
            </a:r>
            <a:r>
              <a:rPr lang="en-GB" dirty="0" err="1" smtClean="0"/>
              <a:t>données</a:t>
            </a:r>
            <a:r>
              <a:rPr lang="en-GB" dirty="0" smtClean="0"/>
              <a:t> </a:t>
            </a:r>
            <a:r>
              <a:rPr lang="en-GB" dirty="0" err="1" smtClean="0"/>
              <a:t>bibliographiques</a:t>
            </a:r>
            <a:r>
              <a:rPr lang="en-GB" dirty="0" smtClean="0"/>
              <a:t> et</a:t>
            </a:r>
            <a:r>
              <a:rPr lang="en-GB" baseline="0" dirty="0" smtClean="0"/>
              <a:t> de les exposer </a:t>
            </a:r>
            <a:r>
              <a:rPr lang="en-GB" baseline="0" dirty="0" err="1" smtClean="0"/>
              <a:t>sur</a:t>
            </a:r>
            <a:r>
              <a:rPr lang="en-GB" baseline="0" dirty="0" smtClean="0"/>
              <a:t> le Web de </a:t>
            </a:r>
            <a:r>
              <a:rPr lang="en-GB" baseline="0" dirty="0" err="1" smtClean="0"/>
              <a:t>manière</a:t>
            </a:r>
            <a:r>
              <a:rPr lang="en-GB" baseline="0" dirty="0" smtClean="0"/>
              <a:t> à </a:t>
            </a:r>
            <a:r>
              <a:rPr lang="en-GB" baseline="0" dirty="0" err="1" smtClean="0"/>
              <a:t>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potentiel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puisse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être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réalisé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sur</a:t>
            </a:r>
            <a:r>
              <a:rPr lang="en-GB" baseline="0" dirty="0" smtClean="0"/>
              <a:t> le Web. Et OCLC </a:t>
            </a:r>
            <a:r>
              <a:rPr lang="en-GB" baseline="0" dirty="0" err="1" smtClean="0"/>
              <a:t>peut</a:t>
            </a:r>
            <a:r>
              <a:rPr lang="en-GB" baseline="0" dirty="0" smtClean="0"/>
              <a:t> et </a:t>
            </a:r>
            <a:r>
              <a:rPr lang="en-GB" baseline="0" dirty="0" err="1" smtClean="0"/>
              <a:t>veut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jouer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rôle</a:t>
            </a:r>
            <a:r>
              <a:rPr lang="en-GB" baseline="0" dirty="0" smtClean="0"/>
              <a:t> de pivot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tout </a:t>
            </a:r>
            <a:r>
              <a:rPr lang="en-GB" baseline="0" dirty="0" err="1" smtClean="0"/>
              <a:t>ça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Je </a:t>
            </a:r>
            <a:r>
              <a:rPr lang="en-GB" dirty="0" err="1" smtClean="0"/>
              <a:t>suis</a:t>
            </a:r>
            <a:r>
              <a:rPr lang="en-GB" dirty="0" smtClean="0"/>
              <a:t> </a:t>
            </a:r>
            <a:r>
              <a:rPr lang="en-GB" dirty="0" err="1" smtClean="0"/>
              <a:t>arrivée</a:t>
            </a:r>
            <a:r>
              <a:rPr lang="en-GB" dirty="0" smtClean="0"/>
              <a:t> à la fin de ma </a:t>
            </a:r>
            <a:r>
              <a:rPr lang="en-GB" dirty="0" err="1" smtClean="0"/>
              <a:t>présentation</a:t>
            </a:r>
            <a:r>
              <a:rPr lang="en-GB" baseline="0" dirty="0" smtClean="0"/>
              <a:t> – et je </a:t>
            </a:r>
            <a:r>
              <a:rPr lang="en-GB" baseline="0" dirty="0" err="1" smtClean="0"/>
              <a:t>voudrais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terminer</a:t>
            </a:r>
            <a:r>
              <a:rPr lang="en-GB" baseline="0" dirty="0" smtClean="0"/>
              <a:t> avec </a:t>
            </a:r>
            <a:r>
              <a:rPr lang="en-GB" baseline="0" dirty="0" err="1" smtClean="0"/>
              <a:t>quelques</a:t>
            </a:r>
            <a:r>
              <a:rPr lang="en-GB" baseline="0" dirty="0" smtClean="0"/>
              <a:t> observations </a:t>
            </a:r>
            <a:r>
              <a:rPr lang="en-GB" baseline="0" dirty="0" err="1" smtClean="0"/>
              <a:t>concernant</a:t>
            </a:r>
            <a:r>
              <a:rPr lang="en-GB" baseline="0" dirty="0" smtClean="0"/>
              <a:t> RDA – le </a:t>
            </a:r>
            <a:r>
              <a:rPr lang="en-GB" baseline="0" dirty="0" err="1" smtClean="0"/>
              <a:t>sujet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cette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journée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De </a:t>
            </a:r>
            <a:r>
              <a:rPr lang="en-GB" baseline="0" dirty="0" err="1" smtClean="0"/>
              <a:t>ce</a:t>
            </a:r>
            <a:r>
              <a:rPr lang="en-GB" baseline="0" dirty="0" smtClean="0"/>
              <a:t> qui </a:t>
            </a:r>
            <a:r>
              <a:rPr lang="en-GB" baseline="0" dirty="0" err="1" smtClean="0"/>
              <a:t>précède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découle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qu’on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surtout</a:t>
            </a:r>
            <a:r>
              <a:rPr lang="en-GB" baseline="0" dirty="0" smtClean="0"/>
              <a:t> codifier les </a:t>
            </a:r>
            <a:r>
              <a:rPr lang="en-GB" baseline="0" dirty="0" err="1" smtClean="0"/>
              <a:t>données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bibliographiques</a:t>
            </a:r>
            <a:r>
              <a:rPr lang="en-GB" baseline="0" dirty="0" smtClean="0"/>
              <a:t> à </a:t>
            </a:r>
            <a:r>
              <a:rPr lang="en-GB" baseline="0" dirty="0" err="1" smtClean="0"/>
              <a:t>l’aide</a:t>
            </a:r>
            <a:r>
              <a:rPr lang="en-GB" baseline="0" dirty="0" smtClean="0"/>
              <a:t> de notices </a:t>
            </a:r>
            <a:r>
              <a:rPr lang="en-GB" baseline="0" dirty="0" err="1" smtClean="0"/>
              <a:t>d’autorité</a:t>
            </a:r>
            <a:r>
              <a:rPr lang="en-GB" baseline="0" dirty="0" smtClean="0"/>
              <a:t> et </a:t>
            </a:r>
            <a:r>
              <a:rPr lang="en-GB" baseline="0" dirty="0" err="1" smtClean="0"/>
              <a:t>qu’on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surtout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éviter</a:t>
            </a:r>
            <a:r>
              <a:rPr lang="en-GB" baseline="0" dirty="0" smtClean="0"/>
              <a:t> les champs en </a:t>
            </a:r>
            <a:r>
              <a:rPr lang="en-GB" baseline="0" dirty="0" err="1" smtClean="0"/>
              <a:t>texte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libre</a:t>
            </a:r>
            <a:r>
              <a:rPr lang="en-GB" baseline="0" dirty="0" smtClean="0"/>
              <a:t>. </a:t>
            </a:r>
            <a:r>
              <a:rPr lang="fr-FR" baseline="0" dirty="0" smtClean="0"/>
              <a:t>Nous avons besoin d'encoder les données de manière à ce qu’elles puissent être réutilisées par des machines, pas seulement en fonction des utilisateurs finaux.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MAIS, le message</a:t>
            </a:r>
            <a:r>
              <a:rPr lang="en-GB" baseline="0" dirty="0" smtClean="0"/>
              <a:t> le plus important </a:t>
            </a:r>
            <a:r>
              <a:rPr lang="en-GB" baseline="0" dirty="0" err="1" smtClean="0"/>
              <a:t>c’est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peut-être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celui</a:t>
            </a:r>
            <a:r>
              <a:rPr lang="en-GB" baseline="0" dirty="0" smtClean="0"/>
              <a:t> de ne pas trop </a:t>
            </a:r>
            <a:r>
              <a:rPr lang="en-GB" baseline="0" dirty="0" err="1" smtClean="0"/>
              <a:t>vouloir</a:t>
            </a:r>
            <a:r>
              <a:rPr lang="en-GB" baseline="0" dirty="0" smtClean="0"/>
              <a:t> encoder ! </a:t>
            </a:r>
          </a:p>
          <a:p>
            <a:r>
              <a:rPr lang="en-GB" baseline="0" dirty="0" smtClean="0"/>
              <a:t>Après tout les machines </a:t>
            </a:r>
            <a:r>
              <a:rPr lang="en-GB" baseline="0" dirty="0" err="1" smtClean="0"/>
              <a:t>sont</a:t>
            </a:r>
            <a:r>
              <a:rPr lang="en-GB" baseline="0" dirty="0" smtClean="0"/>
              <a:t> plus </a:t>
            </a:r>
            <a:r>
              <a:rPr lang="en-GB" baseline="0" dirty="0" err="1" smtClean="0"/>
              <a:t>précises</a:t>
            </a:r>
            <a:r>
              <a:rPr lang="en-GB" baseline="0" dirty="0" smtClean="0"/>
              <a:t> et plus </a:t>
            </a:r>
            <a:r>
              <a:rPr lang="en-GB" baseline="0" dirty="0" err="1" smtClean="0"/>
              <a:t>rapides</a:t>
            </a:r>
            <a:r>
              <a:rPr lang="en-GB" baseline="0" dirty="0" smtClean="0"/>
              <a:t>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On a vu </a:t>
            </a:r>
            <a:r>
              <a:rPr lang="en-US" dirty="0" err="1" smtClean="0">
                <a:solidFill>
                  <a:schemeClr val="accent1"/>
                </a:solidFill>
              </a:rPr>
              <a:t>qu’il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existe</a:t>
            </a:r>
            <a:r>
              <a:rPr lang="en-US" dirty="0" smtClean="0">
                <a:solidFill>
                  <a:schemeClr val="accent1"/>
                </a:solidFill>
              </a:rPr>
              <a:t> des </a:t>
            </a:r>
            <a:r>
              <a:rPr lang="en-US" dirty="0" err="1" smtClean="0">
                <a:solidFill>
                  <a:schemeClr val="accent1"/>
                </a:solidFill>
              </a:rPr>
              <a:t>possibilités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d’extraire</a:t>
            </a:r>
            <a:r>
              <a:rPr lang="en-US" dirty="0" smtClean="0">
                <a:solidFill>
                  <a:schemeClr val="accent1"/>
                </a:solidFill>
              </a:rPr>
              <a:t> les </a:t>
            </a:r>
            <a:r>
              <a:rPr lang="en-US" dirty="0" err="1" smtClean="0">
                <a:solidFill>
                  <a:schemeClr val="accent1"/>
                </a:solidFill>
              </a:rPr>
              <a:t>entités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nommées</a:t>
            </a:r>
            <a:r>
              <a:rPr lang="en-US" dirty="0" smtClean="0">
                <a:solidFill>
                  <a:schemeClr val="accent1"/>
                </a:solidFill>
              </a:rPr>
              <a:t> des millions de notices </a:t>
            </a:r>
            <a:r>
              <a:rPr lang="en-US" dirty="0" err="1" smtClean="0">
                <a:solidFill>
                  <a:schemeClr val="accent1"/>
                </a:solidFill>
              </a:rPr>
              <a:t>bibliographiques</a:t>
            </a:r>
            <a:r>
              <a:rPr lang="en-US" dirty="0" smtClean="0">
                <a:solidFill>
                  <a:schemeClr val="accent1"/>
                </a:solidFill>
              </a:rPr>
              <a:t> et de les </a:t>
            </a:r>
            <a:r>
              <a:rPr lang="en-US" dirty="0" err="1" smtClean="0">
                <a:solidFill>
                  <a:schemeClr val="accent1"/>
                </a:solidFill>
              </a:rPr>
              <a:t>relier</a:t>
            </a:r>
            <a:r>
              <a:rPr lang="en-US" dirty="0" smtClean="0">
                <a:solidFill>
                  <a:schemeClr val="accent1"/>
                </a:solidFill>
              </a:rPr>
              <a:t> entre-</a:t>
            </a:r>
            <a:r>
              <a:rPr lang="en-US" dirty="0" err="1" smtClean="0">
                <a:solidFill>
                  <a:schemeClr val="accent1"/>
                </a:solidFill>
              </a:rPr>
              <a:t>elles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On a vu le </a:t>
            </a:r>
            <a:r>
              <a:rPr lang="en-US" dirty="0" err="1" smtClean="0">
                <a:solidFill>
                  <a:schemeClr val="accent1"/>
                </a:solidFill>
              </a:rPr>
              <a:t>rôle</a:t>
            </a:r>
            <a:r>
              <a:rPr lang="en-US" dirty="0" smtClean="0">
                <a:solidFill>
                  <a:schemeClr val="accent1"/>
                </a:solidFill>
              </a:rPr>
              <a:t> de pivot </a:t>
            </a:r>
            <a:r>
              <a:rPr lang="en-US" dirty="0" err="1" smtClean="0">
                <a:solidFill>
                  <a:schemeClr val="accent1"/>
                </a:solidFill>
              </a:rPr>
              <a:t>que</a:t>
            </a:r>
            <a:r>
              <a:rPr lang="en-US" dirty="0" smtClean="0">
                <a:solidFill>
                  <a:schemeClr val="accent1"/>
                </a:solidFill>
              </a:rPr>
              <a:t> les </a:t>
            </a:r>
            <a:r>
              <a:rPr lang="en-US" dirty="0" err="1" smtClean="0">
                <a:solidFill>
                  <a:schemeClr val="accent1"/>
                </a:solidFill>
              </a:rPr>
              <a:t>grands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agrégateurs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baseline="0" dirty="0" err="1" smtClean="0">
                <a:solidFill>
                  <a:schemeClr val="accent1"/>
                </a:solidFill>
              </a:rPr>
              <a:t>peuvent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baseline="0" dirty="0" err="1" smtClean="0">
                <a:solidFill>
                  <a:schemeClr val="accent1"/>
                </a:solidFill>
              </a:rPr>
              <a:t>jouer</a:t>
            </a:r>
            <a:r>
              <a:rPr lang="en-US" baseline="0" dirty="0" smtClean="0">
                <a:solidFill>
                  <a:schemeClr val="accent1"/>
                </a:solidFill>
              </a:rPr>
              <a:t> pour </a:t>
            </a:r>
            <a:r>
              <a:rPr lang="en-US" baseline="0" dirty="0" err="1" smtClean="0">
                <a:solidFill>
                  <a:schemeClr val="accent1"/>
                </a:solidFill>
              </a:rPr>
              <a:t>préparer</a:t>
            </a:r>
            <a:r>
              <a:rPr lang="en-US" baseline="0" dirty="0" smtClean="0">
                <a:solidFill>
                  <a:schemeClr val="accent1"/>
                </a:solidFill>
              </a:rPr>
              <a:t> les </a:t>
            </a:r>
            <a:r>
              <a:rPr lang="en-US" baseline="0" dirty="0" err="1" smtClean="0">
                <a:solidFill>
                  <a:schemeClr val="accent1"/>
                </a:solidFill>
              </a:rPr>
              <a:t>données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baseline="0" dirty="0" err="1" smtClean="0">
                <a:solidFill>
                  <a:schemeClr val="accent1"/>
                </a:solidFill>
              </a:rPr>
              <a:t>bibliographiques</a:t>
            </a:r>
            <a:r>
              <a:rPr lang="en-US" baseline="0" dirty="0" smtClean="0">
                <a:solidFill>
                  <a:schemeClr val="accent1"/>
                </a:solidFill>
              </a:rPr>
              <a:t> pour le Web de </a:t>
            </a:r>
            <a:r>
              <a:rPr lang="en-US" baseline="0" dirty="0" err="1" smtClean="0">
                <a:solidFill>
                  <a:schemeClr val="accent1"/>
                </a:solidFill>
              </a:rPr>
              <a:t>données</a:t>
            </a:r>
            <a:r>
              <a:rPr lang="en-US" baseline="0" dirty="0" smtClean="0">
                <a:solidFill>
                  <a:schemeClr val="accent1"/>
                </a:solidFill>
              </a:rPr>
              <a:t>. </a:t>
            </a:r>
          </a:p>
          <a:p>
            <a:r>
              <a:rPr lang="en-US" baseline="0" dirty="0" smtClean="0">
                <a:solidFill>
                  <a:schemeClr val="accent1"/>
                </a:solidFill>
              </a:rPr>
              <a:t>La </a:t>
            </a:r>
            <a:r>
              <a:rPr lang="en-US" baseline="0" dirty="0" err="1" smtClean="0">
                <a:solidFill>
                  <a:schemeClr val="accent1"/>
                </a:solidFill>
              </a:rPr>
              <a:t>pratique</a:t>
            </a:r>
            <a:r>
              <a:rPr lang="en-US" baseline="0" dirty="0" smtClean="0">
                <a:solidFill>
                  <a:schemeClr val="accent1"/>
                </a:solidFill>
              </a:rPr>
              <a:t> du </a:t>
            </a:r>
            <a:r>
              <a:rPr lang="en-US" baseline="0" dirty="0" err="1" smtClean="0">
                <a:solidFill>
                  <a:schemeClr val="accent1"/>
                </a:solidFill>
              </a:rPr>
              <a:t>catalogage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baseline="0" dirty="0" err="1" smtClean="0">
                <a:solidFill>
                  <a:schemeClr val="accent1"/>
                </a:solidFill>
              </a:rPr>
              <a:t>doit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baseline="0" dirty="0" err="1" smtClean="0">
                <a:solidFill>
                  <a:schemeClr val="accent1"/>
                </a:solidFill>
              </a:rPr>
              <a:t>donc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baseline="0" dirty="0" err="1" smtClean="0">
                <a:solidFill>
                  <a:schemeClr val="accent1"/>
                </a:solidFill>
              </a:rPr>
              <a:t>tirer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baseline="0" dirty="0" err="1" smtClean="0">
                <a:solidFill>
                  <a:schemeClr val="accent1"/>
                </a:solidFill>
              </a:rPr>
              <a:t>parti</a:t>
            </a:r>
            <a:r>
              <a:rPr lang="en-US" baseline="0" dirty="0" smtClean="0">
                <a:solidFill>
                  <a:schemeClr val="accent1"/>
                </a:solidFill>
              </a:rPr>
              <a:t> de </a:t>
            </a:r>
            <a:r>
              <a:rPr lang="en-US" baseline="0" dirty="0" err="1" smtClean="0">
                <a:solidFill>
                  <a:schemeClr val="accent1"/>
                </a:solidFill>
              </a:rPr>
              <a:t>ces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baseline="0" dirty="0" err="1" smtClean="0">
                <a:solidFill>
                  <a:schemeClr val="accent1"/>
                </a:solidFill>
              </a:rPr>
              <a:t>avantages</a:t>
            </a:r>
            <a:r>
              <a:rPr lang="en-US" baseline="0" dirty="0" smtClean="0">
                <a:solidFill>
                  <a:schemeClr val="accent1"/>
                </a:solidFill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C417AC-7E23-432D-986C-3D64F45E5F79}" type="slidenum">
              <a:rPr lang="en-US"/>
              <a:pPr/>
              <a:t>33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6F91CFAE-F838-4108-AA03-223E1E7100A2}" type="slidenum">
              <a:rPr lang="en-US" sz="1000">
                <a:latin typeface="Calibri" pitchFamily="34" charset="0"/>
              </a:rPr>
              <a:pPr algn="r"/>
              <a:t>33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6144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98D3A0E9-F402-4D65-B987-4D4F0A6267F2}" type="slidenum">
              <a:rPr lang="en-US" sz="1000">
                <a:solidFill>
                  <a:srgbClr val="000000"/>
                </a:solidFill>
              </a:rPr>
              <a:pPr algn="r"/>
              <a:t>33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5B2FD9F9-D3D8-4219-812B-5BBA6D5A048D}" type="slidenum">
              <a:rPr lang="en-US" sz="1000">
                <a:solidFill>
                  <a:srgbClr val="000000"/>
                </a:solidFill>
              </a:rPr>
              <a:pPr algn="r"/>
              <a:t>33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446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292100"/>
            <a:ext cx="4486275" cy="3365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7" name="Rectangle 8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z="1800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92A875-7E8E-483D-9C5F-0D5525DB1B5C}" type="slidenum">
              <a:rPr lang="en-US"/>
              <a:pPr/>
              <a:t>4</a:t>
            </a:fld>
            <a:endParaRPr lang="en-US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2" tIns="45534" rIns="91072" bIns="45534" anchor="b"/>
          <a:lstStyle/>
          <a:p>
            <a:pPr algn="r"/>
            <a:fld id="{B5AF539E-7034-44CE-BBFF-56AC38C36D22}" type="slidenum">
              <a:rPr lang="en-US" sz="1000"/>
              <a:pPr algn="r"/>
              <a:t>4</a:t>
            </a:fld>
            <a:endParaRPr lang="en-US" sz="10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La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croissance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exponentielle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 de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WorldCat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 à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partir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 de 2002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est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pertinente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 pour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notre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sujet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. Durant les 10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dernières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années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,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la base de </a:t>
            </a:r>
            <a:r>
              <a:rPr lang="en-US" sz="1700" dirty="0" err="1" smtClean="0">
                <a:latin typeface="Arial" pitchFamily="34" charset="0"/>
                <a:ea typeface="MS PGothic" pitchFamily="34" charset="-128"/>
              </a:rPr>
              <a:t>donnée</a:t>
            </a:r>
            <a:r>
              <a:rPr lang="en-US" sz="1700" dirty="0" smtClean="0">
                <a:latin typeface="Arial" pitchFamily="34" charset="0"/>
                <a:ea typeface="MS PGothic" pitchFamily="34" charset="-128"/>
              </a:rPr>
              <a:t> a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été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augmentée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par le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téléchargement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de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très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grands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fichiers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provenant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de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bibliothèques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nationales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d’Europe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et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d’autres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sources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externes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. La base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s’est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transformée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d’une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base de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données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relativement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homogènes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en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une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base de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données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hétérogènes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. Du coup,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il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y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avait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beaucoup de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doublons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et de notices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bibliographiques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cataloguées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dans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des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langues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différentes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et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selon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des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règles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de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catalogage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différentes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. Les efforts de </a:t>
            </a:r>
            <a:r>
              <a:rPr lang="en-US" sz="1700" baseline="0" dirty="0" err="1" smtClean="0">
                <a:latin typeface="Arial" pitchFamily="34" charset="0"/>
                <a:ea typeface="MS PGothic" pitchFamily="34" charset="-128"/>
              </a:rPr>
              <a:t>dédoublonnage</a:t>
            </a:r>
            <a:r>
              <a:rPr lang="en-US" sz="1700" baseline="0" dirty="0" smtClean="0">
                <a:latin typeface="Arial" pitchFamily="34" charset="0"/>
                <a:ea typeface="MS PGothic" pitchFamily="34" charset="-128"/>
              </a:rPr>
              <a:t> (</a:t>
            </a:r>
            <a:r>
              <a:rPr lang="en-US" sz="17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7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millions de </a:t>
            </a:r>
            <a:r>
              <a:rPr lang="en-US" sz="170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doublons</a:t>
            </a:r>
            <a:r>
              <a:rPr lang="en-US" sz="17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en 2010)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et de </a:t>
            </a:r>
            <a:r>
              <a:rPr lang="en-US" sz="17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regroupement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des notices </a:t>
            </a:r>
            <a:r>
              <a:rPr lang="en-US" sz="17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parallèles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ont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donc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eu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lieu </a:t>
            </a:r>
            <a:r>
              <a:rPr lang="en-US" sz="17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durant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cette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même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7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période</a:t>
            </a:r>
            <a:r>
              <a:rPr lang="en-US" sz="17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– entre 2002 et 2012.</a:t>
            </a:r>
            <a:endParaRPr lang="en-US" sz="1700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7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7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Les efforts de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regroupement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avaient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pour but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d’améliorer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qualité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 la base de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données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WorldCat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dans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son ensemble – sans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toucher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à la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qualité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des notices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individuelles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provenant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des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bibliothèques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Et en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même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temps, le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regroupement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devait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aussi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améliorer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l’expérience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 la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recherche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dans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WorldCat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Au lieu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d’afficher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des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centaines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et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même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des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milliers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résultats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pour un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titre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au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niveau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des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exemplaires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il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valait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mieux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regrouper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exemplaires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et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afficher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résultats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au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niveau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l’oeuvre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et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ses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différentes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expressions et manifestations. Le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modèle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FRBR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était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venu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au bon moment pour aider à la restructuration des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données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dans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la base </a:t>
            </a:r>
            <a:r>
              <a:rPr lang="en-US" sz="1200" baseline="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WorldCat</a:t>
            </a:r>
            <a:r>
              <a:rPr lang="en-US" sz="1200" baseline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dirty="0" smtClean="0"/>
              <a:t>Les </a:t>
            </a:r>
            <a:r>
              <a:rPr lang="en-US" sz="1800" dirty="0" err="1" smtClean="0"/>
              <a:t>niveaux</a:t>
            </a:r>
            <a:r>
              <a:rPr lang="en-US" sz="1800" dirty="0" smtClean="0"/>
              <a:t> des</a:t>
            </a:r>
            <a:r>
              <a:rPr lang="en-US" sz="1800" baseline="0" dirty="0" smtClean="0"/>
              <a:t> </a:t>
            </a:r>
            <a:r>
              <a:rPr lang="en-US" sz="1800" dirty="0" err="1" smtClean="0"/>
              <a:t>entités</a:t>
            </a:r>
            <a:r>
              <a:rPr lang="en-US" sz="1800" dirty="0" smtClean="0"/>
              <a:t> FRBR </a:t>
            </a:r>
            <a:r>
              <a:rPr lang="en-US" sz="1800" dirty="0" err="1" smtClean="0"/>
              <a:t>selon</a:t>
            </a:r>
            <a:r>
              <a:rPr lang="en-US" sz="1800" baseline="0" dirty="0" smtClean="0"/>
              <a:t> </a:t>
            </a:r>
            <a:r>
              <a:rPr lang="en-US" sz="1800" dirty="0" err="1" smtClean="0"/>
              <a:t>Tillett</a:t>
            </a:r>
            <a:r>
              <a:rPr lang="en-US" sz="1800" dirty="0" smtClean="0"/>
              <a:t>, Barbara. 2004. What is FRBR?: A Conceptual Model for the Bibliographic Universe.</a:t>
            </a:r>
          </a:p>
          <a:p>
            <a:pPr eaLnBrk="1" hangingPunct="1"/>
            <a:r>
              <a:rPr lang="en-US" sz="1800" dirty="0" smtClean="0"/>
              <a:t>http://www.loc.gov/cds/downloads/FRBR.PDF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 smtClean="0"/>
              <a:t>Traduction</a:t>
            </a:r>
            <a:r>
              <a:rPr lang="en-US" sz="1800" dirty="0" smtClean="0"/>
              <a:t> </a:t>
            </a:r>
            <a:r>
              <a:rPr lang="en-US" sz="1800" dirty="0" err="1" smtClean="0"/>
              <a:t>française</a:t>
            </a:r>
            <a:r>
              <a:rPr lang="en-US" sz="1800" dirty="0" smtClean="0"/>
              <a:t> </a:t>
            </a:r>
            <a:r>
              <a:rPr lang="en-US" sz="1800" dirty="0" err="1" smtClean="0"/>
              <a:t>disponible</a:t>
            </a:r>
            <a:r>
              <a:rPr lang="en-US" sz="1800" dirty="0" smtClean="0"/>
              <a:t> : </a:t>
            </a:r>
            <a:r>
              <a:rPr lang="fr-FR" sz="1800" dirty="0" smtClean="0"/>
              <a:t>FRBR, qu'est-ce que c'est ? : un modèle conceptuel pour l'univers bibliographique / Barbara </a:t>
            </a:r>
            <a:r>
              <a:rPr lang="fr-FR" sz="1800" dirty="0" err="1" smtClean="0"/>
              <a:t>Tillett</a:t>
            </a:r>
            <a:r>
              <a:rPr lang="fr-FR" sz="1800" dirty="0" smtClean="0"/>
              <a:t> ; traduction française établie par la </a:t>
            </a:r>
            <a:r>
              <a:rPr lang="fr-FR" sz="1800" dirty="0" err="1" smtClean="0"/>
              <a:t>BnF</a:t>
            </a:r>
            <a:r>
              <a:rPr lang="fr-FR" sz="1800" dirty="0" smtClean="0"/>
              <a:t>.</a:t>
            </a:r>
            <a:br>
              <a:rPr lang="fr-FR" sz="1800" dirty="0" smtClean="0"/>
            </a:br>
            <a:r>
              <a:rPr lang="fr-FR" sz="1800" b="0" i="0" dirty="0" smtClean="0">
                <a:effectLst/>
              </a:rPr>
              <a:t>www.loc.gov/</a:t>
            </a:r>
            <a:r>
              <a:rPr lang="fr-FR" sz="1800" b="0" i="0" dirty="0" err="1" smtClean="0">
                <a:effectLst/>
              </a:rPr>
              <a:t>catdir</a:t>
            </a:r>
            <a:r>
              <a:rPr lang="fr-FR" sz="1800" b="0" i="0" dirty="0" smtClean="0">
                <a:effectLst/>
              </a:rPr>
              <a:t>/</a:t>
            </a:r>
            <a:r>
              <a:rPr lang="fr-FR" sz="1800" b="0" i="0" dirty="0" err="1" smtClean="0">
                <a:effectLst/>
              </a:rPr>
              <a:t>cpso</a:t>
            </a:r>
            <a:r>
              <a:rPr lang="fr-FR" sz="1800" b="0" i="0" dirty="0" smtClean="0">
                <a:effectLst/>
              </a:rPr>
              <a:t>/FRBRFrench.pdf‎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0F60D-9668-457F-BFFB-92D732D3B9D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2004 OCLC Research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pouvait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présenter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premiers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résultats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expérimentations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analyse des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permettant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d’identifier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catégories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FRBR et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développement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algorithme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FRBR;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deux prototypes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implémentant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l’algorithme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FRBR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3)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planification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l’implémentation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échelle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Le</a:t>
            </a:r>
            <a:r>
              <a:rPr lang="en-US" baseline="0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développement</a:t>
            </a:r>
            <a:r>
              <a:rPr lang="en-US" baseline="0" dirty="0" smtClean="0">
                <a:solidFill>
                  <a:srgbClr val="FF3300"/>
                </a:solidFill>
              </a:rPr>
              <a:t> de </a:t>
            </a:r>
            <a:r>
              <a:rPr lang="en-US" dirty="0" err="1" smtClean="0">
                <a:solidFill>
                  <a:srgbClr val="FF3300"/>
                </a:solidFill>
              </a:rPr>
              <a:t>l’algorithme</a:t>
            </a:r>
            <a:r>
              <a:rPr lang="en-US" dirty="0" smtClean="0">
                <a:solidFill>
                  <a:srgbClr val="FF3300"/>
                </a:solidFill>
              </a:rPr>
              <a:t> FRBR </a:t>
            </a:r>
            <a:r>
              <a:rPr lang="en-US" dirty="0" err="1" smtClean="0">
                <a:solidFill>
                  <a:srgbClr val="FF3300"/>
                </a:solidFill>
              </a:rPr>
              <a:t>n’a</a:t>
            </a:r>
            <a:r>
              <a:rPr lang="en-US" baseline="0" dirty="0" smtClean="0">
                <a:solidFill>
                  <a:srgbClr val="FF3300"/>
                </a:solidFill>
              </a:rPr>
              <a:t> pas </a:t>
            </a:r>
            <a:r>
              <a:rPr lang="en-US" baseline="0" dirty="0" err="1" smtClean="0">
                <a:solidFill>
                  <a:srgbClr val="FF3300"/>
                </a:solidFill>
              </a:rPr>
              <a:t>été</a:t>
            </a:r>
            <a:r>
              <a:rPr lang="en-US" baseline="0" dirty="0" smtClean="0">
                <a:solidFill>
                  <a:srgbClr val="FF3300"/>
                </a:solidFill>
              </a:rPr>
              <a:t> facile</a:t>
            </a:r>
            <a:r>
              <a:rPr lang="en-US" dirty="0" smtClean="0">
                <a:solidFill>
                  <a:srgbClr val="FF33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3300"/>
                </a:solidFill>
              </a:rPr>
              <a:t>Surtout</a:t>
            </a:r>
            <a:r>
              <a:rPr lang="en-US" dirty="0" smtClean="0">
                <a:solidFill>
                  <a:srgbClr val="FF3300"/>
                </a:solidFill>
              </a:rPr>
              <a:t> la </a:t>
            </a:r>
            <a:r>
              <a:rPr lang="en-US" dirty="0" err="1" smtClean="0">
                <a:solidFill>
                  <a:srgbClr val="FF3300"/>
                </a:solidFill>
              </a:rPr>
              <a:t>catégorie</a:t>
            </a:r>
            <a:r>
              <a:rPr lang="en-US" dirty="0" smtClean="0">
                <a:solidFill>
                  <a:srgbClr val="FF3300"/>
                </a:solidFill>
              </a:rPr>
              <a:t> “Expressions” </a:t>
            </a:r>
            <a:r>
              <a:rPr lang="en-US" dirty="0" err="1" smtClean="0">
                <a:solidFill>
                  <a:srgbClr val="FF3300"/>
                </a:solidFill>
              </a:rPr>
              <a:t>posait</a:t>
            </a:r>
            <a:r>
              <a:rPr lang="en-US" dirty="0" smtClean="0">
                <a:solidFill>
                  <a:srgbClr val="FF3300"/>
                </a:solidFill>
              </a:rPr>
              <a:t> des</a:t>
            </a:r>
            <a:r>
              <a:rPr lang="en-US" baseline="0" dirty="0" smtClean="0">
                <a:solidFill>
                  <a:srgbClr val="FF3300"/>
                </a:solidFill>
              </a:rPr>
              <a:t> </a:t>
            </a:r>
            <a:r>
              <a:rPr lang="en-US" baseline="0" dirty="0" err="1" smtClean="0">
                <a:solidFill>
                  <a:srgbClr val="FF3300"/>
                </a:solidFill>
              </a:rPr>
              <a:t>problèmes</a:t>
            </a:r>
            <a:r>
              <a:rPr lang="en-US" baseline="0" dirty="0" smtClean="0">
                <a:solidFill>
                  <a:srgbClr val="FF33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3300"/>
                </a:solidFill>
              </a:rPr>
              <a:t>Toutes</a:t>
            </a:r>
            <a:r>
              <a:rPr lang="en-US" dirty="0" smtClean="0">
                <a:solidFill>
                  <a:srgbClr val="FF3300"/>
                </a:solidFill>
              </a:rPr>
              <a:t> les </a:t>
            </a:r>
            <a:r>
              <a:rPr lang="en-US" dirty="0" err="1" smtClean="0">
                <a:solidFill>
                  <a:srgbClr val="FF3300"/>
                </a:solidFill>
              </a:rPr>
              <a:t>traductions</a:t>
            </a:r>
            <a:r>
              <a:rPr lang="en-US" dirty="0" smtClean="0">
                <a:solidFill>
                  <a:srgbClr val="FF3300"/>
                </a:solidFill>
              </a:rPr>
              <a:t> se </a:t>
            </a:r>
            <a:r>
              <a:rPr lang="en-US" dirty="0" err="1" smtClean="0">
                <a:solidFill>
                  <a:srgbClr val="FF3300"/>
                </a:solidFill>
              </a:rPr>
              <a:t>regroupent</a:t>
            </a:r>
            <a:r>
              <a:rPr lang="en-US" dirty="0" smtClean="0">
                <a:solidFill>
                  <a:srgbClr val="FF3300"/>
                </a:solidFill>
              </a:rPr>
              <a:t> au </a:t>
            </a:r>
            <a:r>
              <a:rPr lang="en-US" dirty="0" err="1" smtClean="0">
                <a:solidFill>
                  <a:srgbClr val="FF3300"/>
                </a:solidFill>
              </a:rPr>
              <a:t>niveau</a:t>
            </a:r>
            <a:r>
              <a:rPr lang="en-US" dirty="0" smtClean="0">
                <a:solidFill>
                  <a:srgbClr val="FF3300"/>
                </a:solidFill>
              </a:rPr>
              <a:t> de </a:t>
            </a:r>
            <a:r>
              <a:rPr lang="en-US" dirty="0" err="1" smtClean="0">
                <a:solidFill>
                  <a:srgbClr val="FF3300"/>
                </a:solidFill>
              </a:rPr>
              <a:t>l’expression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mais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elles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s’avèrent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difficiles</a:t>
            </a:r>
            <a:r>
              <a:rPr lang="en-US" dirty="0" smtClean="0">
                <a:solidFill>
                  <a:srgbClr val="FF3300"/>
                </a:solidFill>
              </a:rPr>
              <a:t> à identifier, </a:t>
            </a:r>
            <a:r>
              <a:rPr lang="en-US" dirty="0" err="1" smtClean="0">
                <a:solidFill>
                  <a:srgbClr val="FF3300"/>
                </a:solidFill>
              </a:rPr>
              <a:t>parce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que</a:t>
            </a:r>
            <a:r>
              <a:rPr lang="en-US" dirty="0" smtClean="0">
                <a:solidFill>
                  <a:srgbClr val="FF3300"/>
                </a:solidFill>
              </a:rPr>
              <a:t> les</a:t>
            </a:r>
            <a:r>
              <a:rPr lang="en-US" baseline="0" dirty="0" smtClean="0">
                <a:solidFill>
                  <a:srgbClr val="FF3300"/>
                </a:solidFill>
              </a:rPr>
              <a:t> </a:t>
            </a:r>
            <a:r>
              <a:rPr lang="en-US" baseline="0" dirty="0" err="1" smtClean="0">
                <a:solidFill>
                  <a:srgbClr val="FF3300"/>
                </a:solidFill>
              </a:rPr>
              <a:t>titres</a:t>
            </a:r>
            <a:r>
              <a:rPr lang="en-US" baseline="0" dirty="0" smtClean="0">
                <a:solidFill>
                  <a:srgbClr val="FF3300"/>
                </a:solidFill>
              </a:rPr>
              <a:t> </a:t>
            </a:r>
            <a:r>
              <a:rPr lang="en-US" baseline="0" dirty="0" err="1" smtClean="0">
                <a:solidFill>
                  <a:srgbClr val="FF3300"/>
                </a:solidFill>
              </a:rPr>
              <a:t>sont</a:t>
            </a:r>
            <a:r>
              <a:rPr lang="en-US" baseline="0" dirty="0" smtClean="0">
                <a:solidFill>
                  <a:srgbClr val="FF3300"/>
                </a:solidFill>
              </a:rPr>
              <a:t> </a:t>
            </a:r>
            <a:r>
              <a:rPr lang="en-US" baseline="0" dirty="0" err="1" smtClean="0">
                <a:solidFill>
                  <a:srgbClr val="FF3300"/>
                </a:solidFill>
              </a:rPr>
              <a:t>différents</a:t>
            </a:r>
            <a:r>
              <a:rPr lang="en-US" baseline="0" dirty="0" smtClean="0">
                <a:solidFill>
                  <a:srgbClr val="FF3300"/>
                </a:solidFill>
              </a:rPr>
              <a:t> – </a:t>
            </a:r>
            <a:r>
              <a:rPr lang="en-US" baseline="0" dirty="0" err="1" smtClean="0">
                <a:solidFill>
                  <a:srgbClr val="FF3300"/>
                </a:solidFill>
              </a:rPr>
              <a:t>même</a:t>
            </a:r>
            <a:r>
              <a:rPr lang="en-US" baseline="0" dirty="0" smtClean="0">
                <a:solidFill>
                  <a:srgbClr val="FF3300"/>
                </a:solidFill>
              </a:rPr>
              <a:t> </a:t>
            </a:r>
            <a:r>
              <a:rPr lang="en-US" baseline="0" dirty="0" err="1" smtClean="0">
                <a:solidFill>
                  <a:srgbClr val="FF3300"/>
                </a:solidFill>
              </a:rPr>
              <a:t>si</a:t>
            </a:r>
            <a:r>
              <a:rPr lang="en-US" baseline="0" dirty="0" smtClean="0">
                <a:solidFill>
                  <a:srgbClr val="FF3300"/>
                </a:solidFill>
              </a:rPr>
              <a:t> </a:t>
            </a:r>
            <a:r>
              <a:rPr lang="en-US" baseline="0" dirty="0" err="1" smtClean="0">
                <a:solidFill>
                  <a:srgbClr val="FF3300"/>
                </a:solidFill>
              </a:rPr>
              <a:t>l’auteur</a:t>
            </a:r>
            <a:r>
              <a:rPr lang="en-US" baseline="0" dirty="0" smtClean="0">
                <a:solidFill>
                  <a:srgbClr val="FF3300"/>
                </a:solidFill>
              </a:rPr>
              <a:t> </a:t>
            </a:r>
            <a:r>
              <a:rPr lang="en-US" baseline="0" dirty="0" err="1" smtClean="0">
                <a:solidFill>
                  <a:srgbClr val="FF3300"/>
                </a:solidFill>
              </a:rPr>
              <a:t>est</a:t>
            </a:r>
            <a:r>
              <a:rPr lang="en-US" baseline="0" dirty="0" smtClean="0">
                <a:solidFill>
                  <a:srgbClr val="FF3300"/>
                </a:solidFill>
              </a:rPr>
              <a:t> le </a:t>
            </a:r>
            <a:r>
              <a:rPr lang="en-US" baseline="0" dirty="0" err="1" smtClean="0">
                <a:solidFill>
                  <a:srgbClr val="FF3300"/>
                </a:solidFill>
              </a:rPr>
              <a:t>même</a:t>
            </a:r>
            <a:r>
              <a:rPr lang="en-US" baseline="0" dirty="0" smtClean="0">
                <a:solidFill>
                  <a:srgbClr val="FF33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Pour les </a:t>
            </a:r>
            <a:r>
              <a:rPr lang="en-US" dirty="0" err="1" smtClean="0">
                <a:solidFill>
                  <a:srgbClr val="FF3300"/>
                </a:solidFill>
              </a:rPr>
              <a:t>révisions</a:t>
            </a:r>
            <a:r>
              <a:rPr lang="en-US" dirty="0" smtClean="0">
                <a:solidFill>
                  <a:srgbClr val="FF3300"/>
                </a:solidFill>
              </a:rPr>
              <a:t>:</a:t>
            </a:r>
            <a:r>
              <a:rPr lang="en-US" baseline="0" dirty="0" smtClean="0">
                <a:solidFill>
                  <a:srgbClr val="FF3300"/>
                </a:solidFill>
              </a:rPr>
              <a:t> en </a:t>
            </a:r>
            <a:r>
              <a:rPr lang="en-US" baseline="0" dirty="0" err="1" smtClean="0">
                <a:solidFill>
                  <a:srgbClr val="FF3300"/>
                </a:solidFill>
              </a:rPr>
              <a:t>principe</a:t>
            </a:r>
            <a:r>
              <a:rPr lang="en-US" baseline="0" dirty="0" smtClean="0">
                <a:solidFill>
                  <a:srgbClr val="FF3300"/>
                </a:solidFill>
              </a:rPr>
              <a:t> tout </a:t>
            </a:r>
            <a:r>
              <a:rPr lang="en-US" baseline="0" dirty="0" err="1" smtClean="0">
                <a:solidFill>
                  <a:srgbClr val="FF3300"/>
                </a:solidFill>
              </a:rPr>
              <a:t>peut</a:t>
            </a:r>
            <a:r>
              <a:rPr lang="en-US" baseline="0" dirty="0" smtClean="0">
                <a:solidFill>
                  <a:srgbClr val="FF3300"/>
                </a:solidFill>
              </a:rPr>
              <a:t> changer (</a:t>
            </a:r>
            <a:r>
              <a:rPr lang="en-US" baseline="0" dirty="0" err="1" smtClean="0">
                <a:solidFill>
                  <a:srgbClr val="FF3300"/>
                </a:solidFill>
              </a:rPr>
              <a:t>titre</a:t>
            </a:r>
            <a:r>
              <a:rPr lang="en-US" baseline="0" dirty="0" smtClean="0">
                <a:solidFill>
                  <a:srgbClr val="FF3300"/>
                </a:solidFill>
              </a:rPr>
              <a:t>, auteur, </a:t>
            </a:r>
            <a:r>
              <a:rPr lang="en-US" baseline="0" dirty="0" err="1" smtClean="0">
                <a:solidFill>
                  <a:srgbClr val="FF3300"/>
                </a:solidFill>
              </a:rPr>
              <a:t>nombre</a:t>
            </a:r>
            <a:r>
              <a:rPr lang="en-US" baseline="0" dirty="0" smtClean="0">
                <a:solidFill>
                  <a:srgbClr val="FF3300"/>
                </a:solidFill>
              </a:rPr>
              <a:t> de pages, etc.)</a:t>
            </a:r>
          </a:p>
          <a:p>
            <a:r>
              <a:rPr lang="en-US" dirty="0" smtClean="0"/>
              <a:t>Et 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démarcation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nouvelle </a:t>
            </a:r>
            <a:r>
              <a:rPr lang="en-US" dirty="0" smtClean="0"/>
              <a:t>expression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nouvelle oeuvre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floue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quelles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caractéristiques</a:t>
            </a:r>
            <a:r>
              <a:rPr lang="en-US" baseline="0" dirty="0" smtClean="0"/>
              <a:t> font </a:t>
            </a:r>
            <a:r>
              <a:rPr lang="en-US" baseline="0" dirty="0" err="1" smtClean="0"/>
              <a:t>d’une</a:t>
            </a:r>
            <a:r>
              <a:rPr lang="en-US" baseline="0" dirty="0" smtClean="0"/>
              <a:t> augmentation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nouvelle oeuvre?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Cette</a:t>
            </a:r>
            <a:r>
              <a:rPr lang="en-GB" dirty="0" smtClean="0"/>
              <a:t> illustration</a:t>
            </a:r>
            <a:r>
              <a:rPr lang="en-GB" baseline="0" dirty="0" smtClean="0"/>
              <a:t> du document FRBR </a:t>
            </a:r>
            <a:r>
              <a:rPr lang="en-GB" baseline="0" dirty="0" err="1" smtClean="0"/>
              <a:t>montre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bien</a:t>
            </a:r>
            <a:r>
              <a:rPr lang="en-GB" baseline="0" dirty="0" smtClean="0"/>
              <a:t> les zones </a:t>
            </a:r>
            <a:r>
              <a:rPr lang="en-GB" baseline="0" dirty="0" err="1" smtClean="0"/>
              <a:t>grises</a:t>
            </a:r>
            <a:r>
              <a:rPr lang="en-GB" baseline="0" dirty="0" smtClean="0"/>
              <a:t> entre les </a:t>
            </a:r>
            <a:r>
              <a:rPr lang="en-GB" baseline="0" dirty="0" err="1" smtClean="0"/>
              <a:t>catégories</a:t>
            </a:r>
            <a:r>
              <a:rPr lang="en-GB" baseline="0" dirty="0" smtClean="0"/>
              <a:t> FRBR 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Picture 11" descr="oclclogo-rings-transparent.png"/>
          <p:cNvPicPr>
            <a:picLocks noChangeAspect="1"/>
          </p:cNvPicPr>
          <p:nvPr userDrawn="1"/>
        </p:nvPicPr>
        <p:blipFill>
          <a:blip r:embed="rId2"/>
          <a:srcRect b="8763"/>
          <a:stretch>
            <a:fillRect/>
          </a:stretch>
        </p:blipFill>
        <p:spPr bwMode="auto">
          <a:xfrm>
            <a:off x="5326063" y="2852738"/>
            <a:ext cx="3513137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52D5D9C-BCBF-4DAC-9E00-ADECB783587B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F9A4278-2079-4370-A97B-39CCEE74F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0DD85-E3A2-4325-ACA5-54910C5399EF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38C8D-660F-4777-AC61-E493F1BC0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01B22E-EB1B-4036-8E97-1B00E4BA1566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C3FC8-2BDB-49CD-9B99-3998D0593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C3F5BD7-13EA-42A8-8223-D3C28FF8D73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A3FF6B2-3C25-47D6-A7E5-3D0E7ABDD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75877E1-59CF-4B55-9029-6CFAE3570D9B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FD392DE-5099-4AC0-93C2-1A16DAD24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1F43919-27A6-428F-83BD-49940E85DCD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52CB508-F0BE-469A-8700-AF45EE08C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047CF28-AB00-4375-B4B0-8F741BFFE4C2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AB67B61-CB48-4C04-999A-421508678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31664-2FE0-452D-AF37-A35BBEA57461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9865A-9C66-494F-B0FA-699F352A2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56BCDC-1AA7-4C2E-906D-2A3D257CA20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F2035-4AE3-465E-BA5B-FCBA1E737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71309BC-52E1-4404-80FE-A2A218C48230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06C386-0711-4EA2-AEB8-F75E1526BC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817F4-4115-4882-AD2C-2D8B7C8C2591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0DFE-77A6-4CA8-87F6-F7F374816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6E51-10E6-4EE3-8989-914C93EEA01B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7299C-78DF-479D-B27A-43089E6FD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EEF6007-6C1C-4BAF-BE49-26708E1CAE3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0A96E9D-8D69-46D3-960F-0D49C0829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F943AF-5525-4776-9212-90CA7702F23D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67D74DA-70CD-4331-9EC8-3319BE9F3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04447D3-11BE-4D73-9DDD-DA0EF67A8F16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C5F76EB-CB8C-49FB-9915-463480101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AAF24-FF4F-4D75-BF69-DCF25F4E058F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937A3-83FE-4535-96E4-53DCB8F49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DE8942C-7AAF-406A-A103-48DA1284A35B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0B6CEE0-ED6E-4F47-8ADA-B3C9F0641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5" name="Rounded Rectangle 4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BBA939-12AB-43BA-832C-B838EC64195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A8E96-2237-4A20-B193-601B34432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199" y="152400"/>
            <a:ext cx="8229599" cy="304800"/>
          </a:xfrm>
        </p:spPr>
        <p:txBody>
          <a:bodyPr tIns="0" bIns="0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697B61-C35E-43C7-9AF6-D268D688422E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59C6FE2-C254-40EC-A545-C0F2A8333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AEBC51-DE17-48B8-9B32-811EA8BFA21A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263EAD-7535-4BF5-B33B-7B4611151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6E5086-CC66-4609-9B99-6970D0DC955D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CB64-04A7-448F-93B4-474393061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8A4-43B7-42C6-87EF-75AAB196ACEC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39CBD-4440-4D3C-B13E-4CA4D0C8F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5" name="Rounded Rectangle 4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525FCF-ADD1-4FF5-8F44-0720B104B0B2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6D3FD-163F-48A6-BFDC-7946F2BA8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1E29CF-443D-4014-9CC3-5677134C6364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B79A87-753B-453A-9901-96A6A3BF2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5" name="Rounded Rectangle 4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BF79E-E444-49EF-8001-155E6A6C055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F1456-EC3C-41AA-873B-8A448780C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199" y="152400"/>
            <a:ext cx="8229599" cy="304800"/>
          </a:xfrm>
        </p:spPr>
        <p:txBody>
          <a:bodyPr tIns="0" bIns="0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41EF986-E4C5-400E-8385-3FE23F3286D1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4F217A-5FFB-449A-9011-C0F7B62E7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0602F26-0BDD-48A0-891E-683B1DF582BC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9758C3-7A7D-4D2A-BEFE-DCBE78C6B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C6C91-F172-49C4-AAF1-BB4014A6487D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6ED89-8FB5-4756-8FCB-E4B2FBF45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841A9-6059-450B-BD3C-6568D1788C58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89E47-C2C0-4E86-A1C8-0231CE1BA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5" name="Rounded Rectangle 4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076BC-D976-45B8-851D-3F6A657CFABF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14316-5FA9-4D9B-BA05-366773305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199" y="152400"/>
            <a:ext cx="8229599" cy="304800"/>
          </a:xfrm>
        </p:spPr>
        <p:txBody>
          <a:bodyPr tIns="0" bIns="0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AE00AAF-54AF-4BE5-B7C7-ABB531EC7F21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7C59241-02D8-4B44-B74A-3B5DDBE8A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grpSp>
        <p:nvGrpSpPr>
          <p:cNvPr id="5" name="Group 7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9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2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FF7600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4" name="Picture 19" descr="white logo transparent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213" y="1377950"/>
            <a:ext cx="15875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3463" y="862014"/>
            <a:ext cx="4808537" cy="1751012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199" y="152400"/>
            <a:ext cx="8229599" cy="304800"/>
          </a:xfrm>
        </p:spPr>
        <p:txBody>
          <a:bodyPr tIns="0" bIns="0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6B9C7F6-DD32-40AC-B481-F8E10B178AAA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D13A5FE-41BC-4D2F-84B2-672A3C52D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4975" y="1447800"/>
            <a:ext cx="7702550" cy="46910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613" y="1031875"/>
            <a:ext cx="8243887" cy="515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8EE588-C9DE-4C39-9AB3-A8E247656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376092"/>
                </a:gs>
                <a:gs pos="100000">
                  <a:schemeClr val="accent1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>
              <a:spLocks noChangeArrowheads="1"/>
            </p:cNvSpPr>
            <p:nvPr userDrawn="1"/>
          </p:nvSpPr>
          <p:spPr bwMode="auto">
            <a:xfrm rot="10800000">
              <a:off x="714375" y="599711"/>
              <a:ext cx="504825" cy="255433"/>
            </a:xfrm>
            <a:prstGeom prst="triangle">
              <a:avLst>
                <a:gd name="adj" fmla="val 50000"/>
              </a:avLst>
            </a:prstGeom>
            <a:solidFill>
              <a:srgbClr val="195A88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fld id="{D891886F-4C21-4BB2-937A-840CBB7F95D4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F0F31B67-C6C4-4942-BAB7-6E2278F02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7" name="Rounded Rectangle 6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10BD63CC-09C0-4373-A9A6-FB5D657024F1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B63FC61-7AFA-409A-9E86-C311EA993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A8D29-469C-4BA7-8FA2-168997466AC7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9D751-9B6C-41DC-8076-2A3BF4D2D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400" y="4076660"/>
            <a:ext cx="2209800" cy="266740"/>
          </a:xfrm>
        </p:spPr>
        <p:txBody>
          <a:bodyPr lIns="0" tIns="0" rIns="0" bIns="0" rtlCol="0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475028" y="4076660"/>
            <a:ext cx="2209800" cy="266740"/>
          </a:xfrm>
        </p:spPr>
        <p:txBody>
          <a:bodyPr lIns="0" tIns="0" rIns="0" bIns="0" rtlCol="0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026522" y="4076660"/>
            <a:ext cx="2209800" cy="266740"/>
          </a:xfrm>
        </p:spPr>
        <p:txBody>
          <a:bodyPr lIns="0" tIns="0" rIns="0" bIns="0" rtlCol="0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6FD399C-ED58-402B-8FB3-5473FFB417FA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EF25FF-EC9C-4027-B50B-A67172251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LC_H_CMYK.eps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239713" y="6400800"/>
            <a:ext cx="9032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800" y="6400800"/>
            <a:ext cx="1268413" cy="293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yriad Web Pro"/>
                <a:ea typeface="Myriad Web Pro"/>
                <a:cs typeface="Myriad Web Pro"/>
              </a:defRPr>
            </a:lvl1pPr>
          </a:lstStyle>
          <a:p>
            <a:fld id="{CE35D790-E9C3-4368-8B2C-51B126298190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5388" cy="293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Myriad Web Pro"/>
                <a:ea typeface="Myriad Web Pro"/>
                <a:cs typeface="Myriad Web Pro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00" y="6400800"/>
            <a:ext cx="571500" cy="293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yriad Web Pro"/>
                <a:ea typeface="Myriad Web Pro"/>
                <a:cs typeface="Myriad Web Pro"/>
              </a:defRPr>
            </a:lvl1pPr>
          </a:lstStyle>
          <a:p>
            <a:fld id="{3A902CE2-C0A4-4DB6-9CC1-8110164247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6813" y="6432550"/>
            <a:ext cx="2570162" cy="2762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67" r:id="rId11"/>
    <p:sldLayoutId id="2147483781" r:id="rId12"/>
    <p:sldLayoutId id="2147483782" r:id="rId13"/>
    <p:sldLayoutId id="2147483783" r:id="rId14"/>
    <p:sldLayoutId id="2147483784" r:id="rId15"/>
    <p:sldLayoutId id="2147483768" r:id="rId16"/>
    <p:sldLayoutId id="2147483769" r:id="rId17"/>
    <p:sldLayoutId id="2147483770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2" r:id="rId36"/>
    <p:sldLayoutId id="2147483803" r:id="rId37"/>
    <p:sldLayoutId id="2147483804" r:id="rId38"/>
    <p:sldLayoutId id="2147483805" r:id="rId39"/>
    <p:sldLayoutId id="2147483806" r:id="rId40"/>
    <p:sldLayoutId id="2147483808" r:id="rId41"/>
    <p:sldLayoutId id="2147483809" r:id="rId4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Georgia" pitchFamily="18" charset="0"/>
          <a:cs typeface="Georgia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9pPr>
    </p:titleStyle>
    <p:bodyStyle>
      <a:lvl1pPr marL="233363" indent="-233363" algn="l" defTabSz="457200" rtl="0" fontAlgn="base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fontAlgn="base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cds/downloads/FRBR.PDF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community/schemabibex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bframe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cu.sbn.it/upload/documenti/Tillett.pp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458200" cy="2732088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Georgia" pitchFamily="18" charset="0"/>
              </a:rPr>
              <a:t>Les catalogues au </a:t>
            </a:r>
            <a:r>
              <a:rPr lang="en-US" sz="4400" dirty="0" err="1" smtClean="0">
                <a:cs typeface="Georgia" pitchFamily="18" charset="0"/>
              </a:rPr>
              <a:t>défi</a:t>
            </a:r>
            <a:r>
              <a:rPr lang="en-US" sz="4400" dirty="0" smtClean="0">
                <a:cs typeface="Georgia" pitchFamily="18" charset="0"/>
              </a:rPr>
              <a:t> du Web:</a:t>
            </a:r>
            <a:br>
              <a:rPr lang="en-US" sz="4400" dirty="0" smtClean="0">
                <a:cs typeface="Georgia" pitchFamily="18" charset="0"/>
              </a:rPr>
            </a:br>
            <a:r>
              <a:rPr lang="fr-FR" sz="3600" dirty="0" smtClean="0">
                <a:cs typeface="Georgia" pitchFamily="18" charset="0"/>
              </a:rPr>
              <a:t>p</a:t>
            </a:r>
            <a:r>
              <a:rPr lang="fr-FR" sz="3600" dirty="0" smtClean="0"/>
              <a:t>rojets et réalisations d’OCLC en matière de </a:t>
            </a:r>
            <a:r>
              <a:rPr lang="fr-FR" sz="3600" dirty="0" err="1" smtClean="0"/>
              <a:t>FRBRisation</a:t>
            </a:r>
            <a:r>
              <a:rPr lang="fr-FR" sz="3600" dirty="0" smtClean="0"/>
              <a:t> </a:t>
            </a:r>
            <a:endParaRPr lang="en-US" sz="3600" dirty="0" smtClean="0">
              <a:cs typeface="Georgia" pitchFamily="18" charset="0"/>
            </a:endParaRP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Journée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d’information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CNFPT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246063"/>
            <a:ext cx="8153400" cy="4905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Angers, 16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2013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4256088"/>
            <a:ext cx="3694113" cy="457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Titia van der Werf</a:t>
            </a:r>
          </a:p>
        </p:txBody>
      </p:sp>
      <p:sp>
        <p:nvSpPr>
          <p:cNvPr id="3687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85800" y="4713288"/>
            <a:ext cx="3694113" cy="130651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Senior Program Officer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OCLC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2004 : </a:t>
            </a:r>
            <a:r>
              <a:rPr lang="en-GB" dirty="0" err="1" smtClean="0"/>
              <a:t>algorithme</a:t>
            </a:r>
            <a:r>
              <a:rPr lang="en-GB" dirty="0" smtClean="0"/>
              <a:t> FRBR</a:t>
            </a:r>
            <a:endParaRPr lang="en-US" dirty="0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432050" y="228758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80063" y="4076700"/>
            <a:ext cx="128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Spoken word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87400" y="4084638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Illustrated</a:t>
            </a:r>
          </a:p>
          <a:p>
            <a:pPr algn="ctr"/>
            <a:r>
              <a:rPr lang="en-US" sz="1800"/>
              <a:t> edition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609850" y="4084638"/>
            <a:ext cx="1090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Spanish</a:t>
            </a:r>
          </a:p>
          <a:p>
            <a:pPr algn="ctr"/>
            <a:r>
              <a:rPr lang="en-US" sz="1800"/>
              <a:t>edition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244975" y="4084638"/>
            <a:ext cx="1208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Abridged</a:t>
            </a:r>
          </a:p>
          <a:p>
            <a:pPr algn="ctr"/>
            <a:r>
              <a:rPr lang="en-US" sz="1800"/>
              <a:t>edition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7150100" y="1754188"/>
            <a:ext cx="25400" cy="3581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280275" y="4084638"/>
            <a:ext cx="142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Adaptation</a:t>
            </a:r>
          </a:p>
        </p:txBody>
      </p:sp>
      <p:sp>
        <p:nvSpPr>
          <p:cNvPr id="17418" name="AutoShape 10"/>
          <p:cNvSpPr>
            <a:spLocks/>
          </p:cNvSpPr>
          <p:nvPr/>
        </p:nvSpPr>
        <p:spPr bwMode="auto">
          <a:xfrm rot="-5400000">
            <a:off x="3427413" y="1917700"/>
            <a:ext cx="546100" cy="6184900"/>
          </a:xfrm>
          <a:prstGeom prst="leftBrace">
            <a:avLst>
              <a:gd name="adj1" fmla="val 943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AutoShape 11"/>
          <p:cNvSpPr>
            <a:spLocks/>
          </p:cNvSpPr>
          <p:nvPr/>
        </p:nvSpPr>
        <p:spPr bwMode="auto">
          <a:xfrm rot="-5400000">
            <a:off x="3365500" y="2374900"/>
            <a:ext cx="673100" cy="6489700"/>
          </a:xfrm>
          <a:prstGeom prst="leftBrace">
            <a:avLst>
              <a:gd name="adj1" fmla="val 803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697956" y="5115719"/>
            <a:ext cx="2236787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chemeClr val="folHlink"/>
                </a:solidFill>
              </a:rPr>
              <a:t>Expressions</a:t>
            </a:r>
          </a:p>
        </p:txBody>
      </p:sp>
      <p:sp>
        <p:nvSpPr>
          <p:cNvPr id="17421" name="AutoShape 13"/>
          <p:cNvSpPr>
            <a:spLocks/>
          </p:cNvSpPr>
          <p:nvPr/>
        </p:nvSpPr>
        <p:spPr bwMode="auto">
          <a:xfrm rot="-5400000">
            <a:off x="8004175" y="4775201"/>
            <a:ext cx="190500" cy="1638300"/>
          </a:xfrm>
          <a:prstGeom prst="leftBrace">
            <a:avLst>
              <a:gd name="adj1" fmla="val 7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52463" y="5860705"/>
            <a:ext cx="1636987" cy="53091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 b="1" dirty="0" smtClean="0">
                <a:solidFill>
                  <a:schemeClr val="accent1"/>
                </a:solidFill>
              </a:rPr>
              <a:t>Oeuvre¹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7391400" y="5860705"/>
            <a:ext cx="1636987" cy="53091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 b="1" dirty="0" smtClean="0">
                <a:solidFill>
                  <a:schemeClr val="accent1"/>
                </a:solidFill>
              </a:rPr>
              <a:t>Oeuvre²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273175" y="4546600"/>
            <a:ext cx="663575" cy="5270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 b="1">
                <a:solidFill>
                  <a:schemeClr val="folHlink"/>
                </a:solidFill>
              </a:rPr>
              <a:t>e¹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2736850" y="4546600"/>
            <a:ext cx="663575" cy="5270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 b="1">
                <a:solidFill>
                  <a:schemeClr val="folHlink"/>
                </a:solidFill>
              </a:rPr>
              <a:t>e²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4489450" y="4546600"/>
            <a:ext cx="663575" cy="5270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 b="1">
                <a:solidFill>
                  <a:schemeClr val="folHlink"/>
                </a:solidFill>
              </a:rPr>
              <a:t>e³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696200" y="4572000"/>
            <a:ext cx="663575" cy="5270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 b="1">
                <a:solidFill>
                  <a:schemeClr val="folHlink"/>
                </a:solidFill>
              </a:rPr>
              <a:t>e¹</a:t>
            </a:r>
          </a:p>
        </p:txBody>
      </p:sp>
      <p:pic>
        <p:nvPicPr>
          <p:cNvPr id="17428" name="Picture 20" descr="Cover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5225" y="2105025"/>
            <a:ext cx="13811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Cover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133600"/>
            <a:ext cx="11525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 descr="hfinnam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133600"/>
            <a:ext cx="13795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4" descr="Cover 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0850" y="2133600"/>
            <a:ext cx="11239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6" descr="Cover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8013" y="2168525"/>
            <a:ext cx="1057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Rectangle 27"/>
          <p:cNvSpPr>
            <a:spLocks noChangeArrowheads="1"/>
          </p:cNvSpPr>
          <p:nvPr/>
        </p:nvSpPr>
        <p:spPr bwMode="auto">
          <a:xfrm>
            <a:off x="5934075" y="4557713"/>
            <a:ext cx="617538" cy="5270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 b="1">
                <a:solidFill>
                  <a:schemeClr val="folHlink"/>
                </a:solidFill>
              </a:rPr>
              <a:t>e</a:t>
            </a:r>
            <a:r>
              <a:rPr lang="en-US" sz="3000" b="1" baseline="300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7434" name="Line 28"/>
          <p:cNvSpPr>
            <a:spLocks noChangeShapeType="1"/>
          </p:cNvSpPr>
          <p:nvPr/>
        </p:nvSpPr>
        <p:spPr bwMode="auto">
          <a:xfrm>
            <a:off x="755650" y="1916113"/>
            <a:ext cx="63722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435" name="Line 29"/>
          <p:cNvSpPr>
            <a:spLocks noChangeShapeType="1"/>
          </p:cNvSpPr>
          <p:nvPr/>
        </p:nvSpPr>
        <p:spPr bwMode="auto">
          <a:xfrm flipH="1">
            <a:off x="7226300" y="1916113"/>
            <a:ext cx="1485900" cy="15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291325" y="6488668"/>
            <a:ext cx="485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8"/>
              </a:rPr>
              <a:t>http://www.loc.gov/cds/downloads/FRBR.PDF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 : conclusions</a:t>
            </a:r>
            <a:endParaRPr lang="en-US" dirty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La </a:t>
            </a:r>
            <a:r>
              <a:rPr lang="en-US" sz="3200" dirty="0" err="1" smtClean="0">
                <a:solidFill>
                  <a:srgbClr val="0070C0"/>
                </a:solidFill>
              </a:rPr>
              <a:t>capacité</a:t>
            </a:r>
            <a:r>
              <a:rPr lang="en-US" sz="3200" dirty="0" smtClean="0">
                <a:solidFill>
                  <a:srgbClr val="0070C0"/>
                </a:solidFill>
              </a:rPr>
              <a:t> à </a:t>
            </a:r>
            <a:r>
              <a:rPr lang="en-US" sz="3200" dirty="0" err="1" smtClean="0">
                <a:solidFill>
                  <a:srgbClr val="0070C0"/>
                </a:solidFill>
              </a:rPr>
              <a:t>regrouper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rétrospectivement</a:t>
            </a:r>
            <a:r>
              <a:rPr lang="en-US" sz="3200" dirty="0" smtClean="0">
                <a:solidFill>
                  <a:srgbClr val="0070C0"/>
                </a:solidFill>
              </a:rPr>
              <a:t> des notices </a:t>
            </a:r>
            <a:r>
              <a:rPr lang="en-US" sz="3200" dirty="0" err="1" smtClean="0">
                <a:solidFill>
                  <a:srgbClr val="0070C0"/>
                </a:solidFill>
              </a:rPr>
              <a:t>dans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une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même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catégorie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est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limitée</a:t>
            </a:r>
            <a:r>
              <a:rPr lang="en-US" sz="3200" dirty="0" smtClean="0">
                <a:solidFill>
                  <a:srgbClr val="0070C0"/>
                </a:solidFill>
              </a:rPr>
              <a:t> par les </a:t>
            </a:r>
            <a:r>
              <a:rPr lang="en-US" sz="3200" dirty="0" err="1" smtClean="0">
                <a:solidFill>
                  <a:srgbClr val="0070C0"/>
                </a:solidFill>
              </a:rPr>
              <a:t>données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bibliographiques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disponibles</a:t>
            </a:r>
            <a:r>
              <a:rPr lang="en-US" sz="3200" dirty="0" smtClean="0">
                <a:solidFill>
                  <a:srgbClr val="0070C0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Les distinctions entre les </a:t>
            </a:r>
            <a:r>
              <a:rPr lang="en-US" sz="3200" dirty="0" err="1" smtClean="0">
                <a:solidFill>
                  <a:srgbClr val="0070C0"/>
                </a:solidFill>
              </a:rPr>
              <a:t>catégories</a:t>
            </a:r>
            <a:r>
              <a:rPr lang="en-US" sz="3200" dirty="0" smtClean="0">
                <a:solidFill>
                  <a:srgbClr val="0070C0"/>
                </a:solidFill>
              </a:rPr>
              <a:t> FRBR ne </a:t>
            </a:r>
            <a:r>
              <a:rPr lang="en-US" sz="3200" dirty="0" err="1" smtClean="0">
                <a:solidFill>
                  <a:srgbClr val="0070C0"/>
                </a:solidFill>
              </a:rPr>
              <a:t>sont</a:t>
            </a:r>
            <a:r>
              <a:rPr lang="en-US" sz="3200" dirty="0" smtClean="0">
                <a:solidFill>
                  <a:srgbClr val="0070C0"/>
                </a:solidFill>
              </a:rPr>
              <a:t> pas </a:t>
            </a:r>
            <a:r>
              <a:rPr lang="en-US" sz="3200" dirty="0" err="1" smtClean="0">
                <a:solidFill>
                  <a:srgbClr val="0070C0"/>
                </a:solidFill>
              </a:rPr>
              <a:t>suffisament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explicites</a:t>
            </a:r>
            <a:r>
              <a:rPr lang="en-US" sz="3200" dirty="0" smtClean="0">
                <a:solidFill>
                  <a:srgbClr val="0070C0"/>
                </a:solidFill>
              </a:rPr>
              <a:t> (zones </a:t>
            </a:r>
            <a:r>
              <a:rPr lang="en-US" sz="3200" dirty="0" err="1" smtClean="0">
                <a:solidFill>
                  <a:srgbClr val="0070C0"/>
                </a:solidFill>
              </a:rPr>
              <a:t>grises</a:t>
            </a:r>
            <a:r>
              <a:rPr lang="en-US" sz="3200" dirty="0" smtClean="0">
                <a:solidFill>
                  <a:srgbClr val="0070C0"/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Le travail </a:t>
            </a:r>
            <a:r>
              <a:rPr lang="en-US" sz="3200" dirty="0" err="1" smtClean="0">
                <a:solidFill>
                  <a:srgbClr val="0070C0"/>
                </a:solidFill>
              </a:rPr>
              <a:t>empirique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soutient</a:t>
            </a:r>
            <a:r>
              <a:rPr lang="en-US" sz="3200" dirty="0" smtClean="0">
                <a:solidFill>
                  <a:srgbClr val="0070C0"/>
                </a:solidFill>
              </a:rPr>
              <a:t> et </a:t>
            </a:r>
            <a:r>
              <a:rPr lang="en-US" sz="3200" dirty="0" err="1" smtClean="0">
                <a:solidFill>
                  <a:srgbClr val="0070C0"/>
                </a:solidFill>
              </a:rPr>
              <a:t>informe</a:t>
            </a:r>
            <a:r>
              <a:rPr lang="en-US" sz="3200" dirty="0" smtClean="0">
                <a:solidFill>
                  <a:srgbClr val="0070C0"/>
                </a:solidFill>
              </a:rPr>
              <a:t> le travail de </a:t>
            </a:r>
            <a:r>
              <a:rPr lang="en-US" sz="3200" dirty="0" err="1" smtClean="0">
                <a:solidFill>
                  <a:srgbClr val="0070C0"/>
                </a:solidFill>
              </a:rPr>
              <a:t>modélisation</a:t>
            </a:r>
            <a:r>
              <a:rPr lang="en-US" sz="3200" dirty="0" smtClean="0">
                <a:solidFill>
                  <a:srgbClr val="0070C0"/>
                </a:solidFill>
              </a:rPr>
              <a:t> FRBR</a:t>
            </a: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2004 : </a:t>
            </a:r>
            <a:r>
              <a:rPr lang="en-GB" dirty="0" err="1" smtClean="0"/>
              <a:t>statistiques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dirty="0" smtClean="0">
              <a:solidFill>
                <a:srgbClr val="0070C0"/>
              </a:solidFill>
            </a:endParaRPr>
          </a:p>
          <a:p>
            <a:r>
              <a:rPr lang="en-GB" sz="3200" dirty="0" err="1" smtClean="0">
                <a:solidFill>
                  <a:srgbClr val="0070C0"/>
                </a:solidFill>
              </a:rPr>
              <a:t>Œuvres</a:t>
            </a:r>
            <a:r>
              <a:rPr lang="en-GB" sz="3200" dirty="0" smtClean="0">
                <a:solidFill>
                  <a:srgbClr val="0070C0"/>
                </a:solidFill>
              </a:rPr>
              <a:t> avec </a:t>
            </a:r>
            <a:r>
              <a:rPr lang="en-GB" sz="3200" dirty="0" err="1" smtClean="0">
                <a:solidFill>
                  <a:srgbClr val="0070C0"/>
                </a:solidFill>
              </a:rPr>
              <a:t>une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seule</a:t>
            </a:r>
            <a:r>
              <a:rPr lang="en-GB" sz="3200" dirty="0" smtClean="0">
                <a:solidFill>
                  <a:srgbClr val="0070C0"/>
                </a:solidFill>
              </a:rPr>
              <a:t> manifestation: 78%</a:t>
            </a:r>
          </a:p>
          <a:p>
            <a:r>
              <a:rPr lang="en-GB" sz="3200" dirty="0" err="1" smtClean="0">
                <a:solidFill>
                  <a:srgbClr val="0070C0"/>
                </a:solidFill>
              </a:rPr>
              <a:t>Œuvres</a:t>
            </a:r>
            <a:r>
              <a:rPr lang="en-GB" sz="3200" dirty="0" smtClean="0">
                <a:solidFill>
                  <a:srgbClr val="0070C0"/>
                </a:solidFill>
              </a:rPr>
              <a:t> avec </a:t>
            </a:r>
            <a:r>
              <a:rPr lang="en-GB" sz="3200" dirty="0" err="1" smtClean="0">
                <a:solidFill>
                  <a:srgbClr val="0070C0"/>
                </a:solidFill>
              </a:rPr>
              <a:t>une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seule</a:t>
            </a:r>
            <a:r>
              <a:rPr lang="en-GB" sz="3200" dirty="0" smtClean="0">
                <a:solidFill>
                  <a:srgbClr val="0070C0"/>
                </a:solidFill>
              </a:rPr>
              <a:t> expression </a:t>
            </a:r>
            <a:r>
              <a:rPr lang="en-GB" sz="3200" dirty="0" err="1" smtClean="0">
                <a:solidFill>
                  <a:srgbClr val="0070C0"/>
                </a:solidFill>
              </a:rPr>
              <a:t>mais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plusieurs</a:t>
            </a:r>
            <a:r>
              <a:rPr lang="en-GB" sz="3200" dirty="0" smtClean="0">
                <a:solidFill>
                  <a:srgbClr val="0070C0"/>
                </a:solidFill>
              </a:rPr>
              <a:t> manifestations: 16%</a:t>
            </a:r>
          </a:p>
          <a:p>
            <a:r>
              <a:rPr lang="en-GB" sz="3200" dirty="0" err="1" smtClean="0">
                <a:solidFill>
                  <a:srgbClr val="0070C0"/>
                </a:solidFill>
              </a:rPr>
              <a:t>Œuvres</a:t>
            </a:r>
            <a:r>
              <a:rPr lang="en-GB" sz="3200" dirty="0" smtClean="0">
                <a:solidFill>
                  <a:srgbClr val="0070C0"/>
                </a:solidFill>
              </a:rPr>
              <a:t> avec </a:t>
            </a:r>
            <a:r>
              <a:rPr lang="en-GB" sz="3200" dirty="0" err="1" smtClean="0">
                <a:solidFill>
                  <a:srgbClr val="0070C0"/>
                </a:solidFill>
              </a:rPr>
              <a:t>plusieurs</a:t>
            </a:r>
            <a:r>
              <a:rPr lang="en-GB" sz="3200" dirty="0" smtClean="0">
                <a:solidFill>
                  <a:srgbClr val="0070C0"/>
                </a:solidFill>
              </a:rPr>
              <a:t> expressions: 6%</a:t>
            </a:r>
          </a:p>
          <a:p>
            <a:pPr>
              <a:buNone/>
            </a:pPr>
            <a:endParaRPr lang="en-GB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2004 : prototype </a:t>
            </a:r>
            <a:r>
              <a:rPr lang="en-GB" dirty="0" err="1" smtClean="0"/>
              <a:t>FictionFinder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Un prototype </a:t>
            </a:r>
            <a:r>
              <a:rPr lang="en-US" dirty="0" err="1" smtClean="0">
                <a:solidFill>
                  <a:srgbClr val="0070C0"/>
                </a:solidFill>
              </a:rPr>
              <a:t>où</a:t>
            </a:r>
            <a:r>
              <a:rPr lang="en-US" dirty="0" smtClean="0">
                <a:solidFill>
                  <a:srgbClr val="0070C0"/>
                </a:solidFill>
              </a:rPr>
              <a:t> 2.6+ millions de notices </a:t>
            </a:r>
            <a:r>
              <a:rPr lang="en-US" dirty="0" err="1" smtClean="0">
                <a:solidFill>
                  <a:srgbClr val="0070C0"/>
                </a:solidFill>
              </a:rPr>
              <a:t>bibliographiques</a:t>
            </a:r>
            <a:r>
              <a:rPr lang="en-US" dirty="0" smtClean="0">
                <a:solidFill>
                  <a:srgbClr val="0070C0"/>
                </a:solidFill>
              </a:rPr>
              <a:t> pour la fiction </a:t>
            </a:r>
            <a:r>
              <a:rPr lang="en-US" dirty="0" err="1" smtClean="0">
                <a:solidFill>
                  <a:srgbClr val="0070C0"/>
                </a:solidFill>
              </a:rPr>
              <a:t>ont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été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regroupées</a:t>
            </a:r>
            <a:r>
              <a:rPr lang="en-US" dirty="0" smtClean="0">
                <a:solidFill>
                  <a:srgbClr val="0070C0"/>
                </a:solidFill>
              </a:rPr>
              <a:t> en </a:t>
            </a:r>
            <a:r>
              <a:rPr lang="en-US" dirty="0" err="1" smtClean="0">
                <a:solidFill>
                  <a:srgbClr val="0070C0"/>
                </a:solidFill>
              </a:rPr>
              <a:t>fonction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l’algorithme</a:t>
            </a:r>
            <a:r>
              <a:rPr lang="en-US" dirty="0" smtClean="0">
                <a:solidFill>
                  <a:srgbClr val="0070C0"/>
                </a:solidFill>
              </a:rPr>
              <a:t> FRBR</a:t>
            </a:r>
          </a:p>
          <a:p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En raison de la difficulté d'identifier les expressions de manière fiable, les manifestations sont organisées par la langue d'expression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sz="3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81000"/>
            <a:ext cx="8229600" cy="914400"/>
          </a:xfrm>
        </p:spPr>
        <p:txBody>
          <a:bodyPr/>
          <a:lstStyle/>
          <a:p>
            <a:r>
              <a:rPr lang="en-US" dirty="0" err="1" smtClean="0"/>
              <a:t>FictionFinder</a:t>
            </a:r>
            <a:r>
              <a:rPr lang="en-US" dirty="0" smtClean="0"/>
              <a:t> : </a:t>
            </a:r>
            <a:r>
              <a:rPr lang="en-US" dirty="0" err="1" smtClean="0"/>
              <a:t>affichage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oeuvre/expression &amp; manifestation</a:t>
            </a:r>
            <a:endParaRPr lang="en-US" dirty="0"/>
          </a:p>
        </p:txBody>
      </p:sp>
      <p:pic>
        <p:nvPicPr>
          <p:cNvPr id="365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43075"/>
            <a:ext cx="9144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15616" y="908720"/>
            <a:ext cx="5976664" cy="53285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72544" y="2645296"/>
            <a:ext cx="3079576" cy="23318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05244" y="2844552"/>
            <a:ext cx="1728192" cy="1312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46040" y="1844824"/>
            <a:ext cx="3982144" cy="35727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63143" y="331634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Manifestations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423967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Reproductions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8960" y="2091298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C000"/>
                </a:solidFill>
              </a:rPr>
              <a:t>Traductions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8696" y="11247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Genres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/>
          <a:lstStyle/>
          <a:p>
            <a:r>
              <a:rPr lang="en-GB" sz="3200" dirty="0" err="1" smtClean="0"/>
              <a:t>FRBRisation</a:t>
            </a:r>
            <a:r>
              <a:rPr lang="en-GB" sz="3200" dirty="0" smtClean="0"/>
              <a:t> de </a:t>
            </a:r>
            <a:r>
              <a:rPr lang="en-GB" sz="3200" dirty="0" err="1" smtClean="0"/>
              <a:t>WorldCat</a:t>
            </a:r>
            <a:r>
              <a:rPr lang="en-GB" sz="3200" dirty="0" smtClean="0"/>
              <a:t> : 2006 – </a:t>
            </a:r>
            <a:r>
              <a:rPr lang="en-GB" sz="3200" dirty="0" err="1" smtClean="0"/>
              <a:t>aujourd’hui</a:t>
            </a:r>
            <a:endParaRPr lang="en-GB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32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nl-NL" sz="3200" dirty="0" smtClean="0">
                <a:solidFill>
                  <a:schemeClr val="accent1"/>
                </a:solidFill>
              </a:rPr>
              <a:t> 	</a:t>
            </a:r>
            <a:r>
              <a:rPr lang="nl-NL" sz="3200" dirty="0" err="1" smtClean="0">
                <a:solidFill>
                  <a:schemeClr val="accent1"/>
                </a:solidFill>
              </a:rPr>
              <a:t>Avec</a:t>
            </a:r>
            <a:r>
              <a:rPr lang="nl-NL" sz="3200" dirty="0" smtClean="0">
                <a:solidFill>
                  <a:schemeClr val="accent1"/>
                </a:solidFill>
              </a:rPr>
              <a:t> la </a:t>
            </a:r>
            <a:r>
              <a:rPr lang="nl-NL" sz="3200" dirty="0" err="1" smtClean="0">
                <a:solidFill>
                  <a:schemeClr val="accent1"/>
                </a:solidFill>
              </a:rPr>
              <a:t>croissance</a:t>
            </a:r>
            <a:r>
              <a:rPr lang="nl-NL" sz="3200" dirty="0" smtClean="0">
                <a:solidFill>
                  <a:schemeClr val="accent1"/>
                </a:solidFill>
              </a:rPr>
              <a:t> de </a:t>
            </a:r>
            <a:r>
              <a:rPr lang="nl-NL" sz="3200" dirty="0" err="1" smtClean="0">
                <a:solidFill>
                  <a:schemeClr val="accent1"/>
                </a:solidFill>
              </a:rPr>
              <a:t>WorldCat</a:t>
            </a:r>
            <a:r>
              <a:rPr lang="nl-NL" sz="3200" dirty="0" smtClean="0">
                <a:solidFill>
                  <a:schemeClr val="accent1"/>
                </a:solidFill>
              </a:rPr>
              <a:t> </a:t>
            </a:r>
            <a:r>
              <a:rPr lang="nl-NL" sz="3200" dirty="0" err="1" smtClean="0">
                <a:solidFill>
                  <a:schemeClr val="accent1"/>
                </a:solidFill>
              </a:rPr>
              <a:t>après</a:t>
            </a:r>
            <a:r>
              <a:rPr lang="nl-NL" sz="3200" dirty="0" smtClean="0">
                <a:solidFill>
                  <a:schemeClr val="accent1"/>
                </a:solidFill>
              </a:rPr>
              <a:t> 2003 : </a:t>
            </a:r>
            <a:r>
              <a:rPr lang="nl-NL" sz="3200" dirty="0" err="1" smtClean="0">
                <a:solidFill>
                  <a:schemeClr val="accent1"/>
                </a:solidFill>
              </a:rPr>
              <a:t>augmentation</a:t>
            </a:r>
            <a:r>
              <a:rPr lang="nl-NL" sz="3200" dirty="0" smtClean="0">
                <a:solidFill>
                  <a:schemeClr val="accent1"/>
                </a:solidFill>
              </a:rPr>
              <a:t> du </a:t>
            </a:r>
            <a:r>
              <a:rPr lang="nl-NL" sz="3200" dirty="0" err="1" smtClean="0">
                <a:solidFill>
                  <a:schemeClr val="accent1"/>
                </a:solidFill>
              </a:rPr>
              <a:t>nombre</a:t>
            </a:r>
            <a:r>
              <a:rPr lang="nl-NL" sz="3200" dirty="0" smtClean="0">
                <a:solidFill>
                  <a:schemeClr val="accent1"/>
                </a:solidFill>
              </a:rPr>
              <a:t> de </a:t>
            </a:r>
            <a:r>
              <a:rPr lang="nl-NL" sz="3200" dirty="0" err="1" smtClean="0">
                <a:solidFill>
                  <a:schemeClr val="accent1"/>
                </a:solidFill>
              </a:rPr>
              <a:t>notices</a:t>
            </a:r>
            <a:r>
              <a:rPr lang="nl-NL" sz="3200" dirty="0" smtClean="0">
                <a:solidFill>
                  <a:schemeClr val="accent1"/>
                </a:solidFill>
              </a:rPr>
              <a:t> “</a:t>
            </a:r>
            <a:r>
              <a:rPr lang="nl-NL" sz="3200" dirty="0" err="1" smtClean="0">
                <a:solidFill>
                  <a:schemeClr val="accent1"/>
                </a:solidFill>
              </a:rPr>
              <a:t>parallèles</a:t>
            </a:r>
            <a:r>
              <a:rPr lang="nl-NL" sz="3200" dirty="0" smtClean="0">
                <a:solidFill>
                  <a:schemeClr val="accent1"/>
                </a:solidFill>
              </a:rPr>
              <a:t>” pour </a:t>
            </a:r>
            <a:r>
              <a:rPr lang="nl-NL" sz="3200" dirty="0" err="1" smtClean="0">
                <a:solidFill>
                  <a:schemeClr val="accent1"/>
                </a:solidFill>
              </a:rPr>
              <a:t>une</a:t>
            </a:r>
            <a:r>
              <a:rPr lang="nl-NL" sz="3200" dirty="0" smtClean="0">
                <a:solidFill>
                  <a:schemeClr val="accent1"/>
                </a:solidFill>
              </a:rPr>
              <a:t> </a:t>
            </a:r>
            <a:r>
              <a:rPr lang="nl-NL" sz="3200" dirty="0" err="1" smtClean="0">
                <a:solidFill>
                  <a:schemeClr val="accent1"/>
                </a:solidFill>
              </a:rPr>
              <a:t>même</a:t>
            </a:r>
            <a:r>
              <a:rPr lang="nl-NL" sz="3200" dirty="0" smtClean="0">
                <a:solidFill>
                  <a:schemeClr val="accent1"/>
                </a:solidFill>
              </a:rPr>
              <a:t> </a:t>
            </a:r>
            <a:r>
              <a:rPr lang="nl-NL" sz="3200" dirty="0" err="1" smtClean="0">
                <a:solidFill>
                  <a:schemeClr val="accent1"/>
                </a:solidFill>
              </a:rPr>
              <a:t>manifestation</a:t>
            </a:r>
            <a:r>
              <a:rPr lang="nl-NL" sz="3200" dirty="0" smtClean="0">
                <a:solidFill>
                  <a:schemeClr val="accent1"/>
                </a:solidFill>
              </a:rPr>
              <a:t> </a:t>
            </a:r>
            <a:endParaRPr lang="nl-NL" sz="32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2009: GLIMIR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err="1" smtClean="0">
                <a:solidFill>
                  <a:schemeClr val="accent1"/>
                </a:solidFill>
              </a:rPr>
              <a:t>Améliorer</a:t>
            </a:r>
            <a:r>
              <a:rPr lang="en-GB" sz="3200" dirty="0" smtClean="0">
                <a:solidFill>
                  <a:schemeClr val="accent1"/>
                </a:solidFill>
              </a:rPr>
              <a:t> les “clusters”</a:t>
            </a:r>
          </a:p>
          <a:p>
            <a:pPr lvl="1"/>
            <a:r>
              <a:rPr lang="en-GB" sz="2800" dirty="0" smtClean="0">
                <a:solidFill>
                  <a:schemeClr val="accent1"/>
                </a:solidFill>
              </a:rPr>
              <a:t>par le </a:t>
            </a:r>
            <a:r>
              <a:rPr lang="en-GB" sz="2800" dirty="0" err="1" smtClean="0">
                <a:solidFill>
                  <a:schemeClr val="accent1"/>
                </a:solidFill>
              </a:rPr>
              <a:t>dédoublement</a:t>
            </a:r>
            <a:r>
              <a:rPr lang="en-GB" sz="2800" dirty="0" smtClean="0">
                <a:solidFill>
                  <a:schemeClr val="accent1"/>
                </a:solidFill>
              </a:rPr>
              <a:t> des notices</a:t>
            </a:r>
          </a:p>
          <a:p>
            <a:pPr lvl="1"/>
            <a:r>
              <a:rPr lang="en-GB" sz="2800" dirty="0" smtClean="0">
                <a:solidFill>
                  <a:schemeClr val="accent1"/>
                </a:solidFill>
              </a:rPr>
              <a:t>et le </a:t>
            </a:r>
            <a:r>
              <a:rPr lang="en-GB" sz="2800" dirty="0" err="1" smtClean="0">
                <a:solidFill>
                  <a:schemeClr val="accent1"/>
                </a:solidFill>
              </a:rPr>
              <a:t>regroupement</a:t>
            </a:r>
            <a:r>
              <a:rPr lang="en-GB" sz="2800" dirty="0" smtClean="0">
                <a:solidFill>
                  <a:schemeClr val="accent1"/>
                </a:solidFill>
              </a:rPr>
              <a:t> des notices de manifestations </a:t>
            </a:r>
            <a:r>
              <a:rPr lang="en-GB" sz="2800" dirty="0" err="1" smtClean="0">
                <a:solidFill>
                  <a:schemeClr val="accent1"/>
                </a:solidFill>
              </a:rPr>
              <a:t>cataloguées</a:t>
            </a:r>
            <a:r>
              <a:rPr lang="en-GB" sz="2800" dirty="0" smtClean="0">
                <a:solidFill>
                  <a:schemeClr val="accent1"/>
                </a:solidFill>
              </a:rPr>
              <a:t> </a:t>
            </a:r>
            <a:r>
              <a:rPr lang="en-GB" sz="2800" dirty="0" err="1" smtClean="0">
                <a:solidFill>
                  <a:schemeClr val="accent1"/>
                </a:solidFill>
              </a:rPr>
              <a:t>dans</a:t>
            </a:r>
            <a:r>
              <a:rPr lang="en-GB" sz="2800" dirty="0" smtClean="0">
                <a:solidFill>
                  <a:schemeClr val="accent1"/>
                </a:solidFill>
              </a:rPr>
              <a:t> des </a:t>
            </a:r>
            <a:r>
              <a:rPr lang="en-GB" sz="2800" dirty="0" err="1" smtClean="0">
                <a:solidFill>
                  <a:schemeClr val="accent1"/>
                </a:solidFill>
              </a:rPr>
              <a:t>langues</a:t>
            </a:r>
            <a:r>
              <a:rPr lang="en-GB" sz="2800" dirty="0" smtClean="0">
                <a:solidFill>
                  <a:schemeClr val="accent1"/>
                </a:solidFill>
              </a:rPr>
              <a:t> </a:t>
            </a:r>
            <a:r>
              <a:rPr lang="en-GB" sz="2800" dirty="0" err="1" smtClean="0">
                <a:solidFill>
                  <a:schemeClr val="accent1"/>
                </a:solidFill>
              </a:rPr>
              <a:t>différentes</a:t>
            </a:r>
            <a:r>
              <a:rPr lang="en-GB" sz="2800" dirty="0" smtClean="0">
                <a:solidFill>
                  <a:schemeClr val="accent1"/>
                </a:solidFill>
              </a:rPr>
              <a:t> et </a:t>
            </a:r>
            <a:r>
              <a:rPr lang="en-GB" sz="2800" dirty="0" err="1" smtClean="0">
                <a:solidFill>
                  <a:schemeClr val="accent1"/>
                </a:solidFill>
              </a:rPr>
              <a:t>faites</a:t>
            </a:r>
            <a:r>
              <a:rPr lang="en-GB" sz="2800" dirty="0" smtClean="0">
                <a:solidFill>
                  <a:schemeClr val="accent1"/>
                </a:solidFill>
              </a:rPr>
              <a:t> en </a:t>
            </a:r>
            <a:r>
              <a:rPr lang="en-GB" sz="2800" dirty="0" err="1" smtClean="0">
                <a:solidFill>
                  <a:schemeClr val="accent1"/>
                </a:solidFill>
              </a:rPr>
              <a:t>suivant</a:t>
            </a:r>
            <a:r>
              <a:rPr lang="en-GB" sz="2800" dirty="0" smtClean="0">
                <a:solidFill>
                  <a:schemeClr val="accent1"/>
                </a:solidFill>
              </a:rPr>
              <a:t> des </a:t>
            </a:r>
            <a:r>
              <a:rPr lang="en-GB" sz="2800" dirty="0" err="1" smtClean="0">
                <a:solidFill>
                  <a:schemeClr val="accent1"/>
                </a:solidFill>
              </a:rPr>
              <a:t>règles</a:t>
            </a:r>
            <a:r>
              <a:rPr lang="en-GB" sz="2800" dirty="0" smtClean="0">
                <a:solidFill>
                  <a:schemeClr val="accent1"/>
                </a:solidFill>
              </a:rPr>
              <a:t> de </a:t>
            </a:r>
            <a:r>
              <a:rPr lang="en-GB" sz="2800" dirty="0" err="1" smtClean="0">
                <a:solidFill>
                  <a:schemeClr val="accent1"/>
                </a:solidFill>
              </a:rPr>
              <a:t>catalogage</a:t>
            </a:r>
            <a:r>
              <a:rPr lang="en-GB" sz="2800" dirty="0" smtClean="0">
                <a:solidFill>
                  <a:schemeClr val="accent1"/>
                </a:solidFill>
              </a:rPr>
              <a:t> </a:t>
            </a:r>
            <a:r>
              <a:rPr lang="en-GB" sz="2800" dirty="0" err="1" smtClean="0">
                <a:solidFill>
                  <a:schemeClr val="accent1"/>
                </a:solidFill>
              </a:rPr>
              <a:t>différentes</a:t>
            </a:r>
            <a:r>
              <a:rPr lang="en-GB" sz="28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3200" dirty="0" err="1" smtClean="0">
                <a:solidFill>
                  <a:schemeClr val="accent1"/>
                </a:solidFill>
              </a:rPr>
              <a:t>Attribuer</a:t>
            </a:r>
            <a:r>
              <a:rPr lang="en-GB" sz="3200" dirty="0" smtClean="0">
                <a:solidFill>
                  <a:schemeClr val="accent1"/>
                </a:solidFill>
              </a:rPr>
              <a:t> un </a:t>
            </a:r>
            <a:r>
              <a:rPr lang="en-GB" sz="3200" dirty="0" err="1" smtClean="0">
                <a:solidFill>
                  <a:schemeClr val="accent1"/>
                </a:solidFill>
              </a:rPr>
              <a:t>identifiant</a:t>
            </a:r>
            <a:r>
              <a:rPr lang="en-GB" sz="3200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à </a:t>
            </a:r>
            <a:r>
              <a:rPr lang="en-GB" dirty="0" err="1" smtClean="0">
                <a:solidFill>
                  <a:schemeClr val="accent1"/>
                </a:solidFill>
              </a:rPr>
              <a:t>chaque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groupe</a:t>
            </a:r>
            <a:r>
              <a:rPr lang="en-GB" dirty="0" smtClean="0">
                <a:solidFill>
                  <a:schemeClr val="accent1"/>
                </a:solidFill>
              </a:rPr>
              <a:t> de manifestations.</a:t>
            </a:r>
          </a:p>
          <a:p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2009: GLIMIR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15616" y="908720"/>
            <a:ext cx="5976664" cy="53285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72544" y="2645296"/>
            <a:ext cx="3079576" cy="23318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05244" y="2844552"/>
            <a:ext cx="1728192" cy="1312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46040" y="1844824"/>
            <a:ext cx="3982144" cy="35727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63143" y="331634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Manifestations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423967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Reproductions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8960" y="2091298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C000"/>
                </a:solidFill>
              </a:rPr>
              <a:t>Traductions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8696" y="11247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Genres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FRBRisation</a:t>
            </a:r>
            <a:r>
              <a:rPr lang="en-GB" sz="3200" dirty="0" smtClean="0"/>
              <a:t> de </a:t>
            </a:r>
            <a:r>
              <a:rPr lang="en-GB" sz="3200" dirty="0" err="1" smtClean="0"/>
              <a:t>WorldCat</a:t>
            </a:r>
            <a:r>
              <a:rPr lang="en-GB" sz="3200" dirty="0" smtClean="0"/>
              <a:t> : 2006 – </a:t>
            </a:r>
            <a:r>
              <a:rPr lang="en-GB" sz="3200" dirty="0" err="1" smtClean="0"/>
              <a:t>aujourd’hui</a:t>
            </a:r>
            <a:endParaRPr lang="en-GB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51920" y="3316342"/>
            <a:ext cx="41764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8303" y="3316342"/>
            <a:ext cx="18356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GLIMIR:</a:t>
            </a:r>
          </a:p>
          <a:p>
            <a:r>
              <a:rPr lang="en-GB" sz="2000" dirty="0" err="1" smtClean="0">
                <a:solidFill>
                  <a:srgbClr val="FF0000"/>
                </a:solidFill>
              </a:rPr>
              <a:t>Regroupe</a:t>
            </a:r>
            <a:r>
              <a:rPr lang="en-GB" sz="2000" dirty="0" smtClean="0">
                <a:solidFill>
                  <a:srgbClr val="FF0000"/>
                </a:solidFill>
              </a:rPr>
              <a:t> des notices </a:t>
            </a:r>
          </a:p>
          <a:p>
            <a:r>
              <a:rPr lang="en-GB" sz="2000" dirty="0" err="1" smtClean="0">
                <a:solidFill>
                  <a:srgbClr val="FF0000"/>
                </a:solidFill>
              </a:rPr>
              <a:t>différentes</a:t>
            </a:r>
            <a:r>
              <a:rPr lang="en-GB" sz="2000" dirty="0" smtClean="0">
                <a:solidFill>
                  <a:srgbClr val="FF0000"/>
                </a:solidFill>
              </a:rPr>
              <a:t> par la langue et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les </a:t>
            </a:r>
            <a:r>
              <a:rPr lang="en-GB" sz="2000" dirty="0" err="1" smtClean="0">
                <a:solidFill>
                  <a:srgbClr val="FF0000"/>
                </a:solidFill>
              </a:rPr>
              <a:t>règles</a:t>
            </a:r>
            <a:r>
              <a:rPr lang="en-GB" sz="2000" dirty="0" smtClean="0">
                <a:solidFill>
                  <a:srgbClr val="FF0000"/>
                </a:solidFill>
              </a:rPr>
              <a:t> de </a:t>
            </a:r>
            <a:r>
              <a:rPr lang="en-GB" sz="2000" dirty="0" err="1" smtClean="0">
                <a:solidFill>
                  <a:srgbClr val="FF0000"/>
                </a:solidFill>
              </a:rPr>
              <a:t>catalogage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err="1" smtClean="0">
                <a:solidFill>
                  <a:schemeClr val="accent1"/>
                </a:solidFill>
              </a:rPr>
              <a:t>Regrouper</a:t>
            </a:r>
            <a:r>
              <a:rPr lang="en-GB" sz="3200" dirty="0" smtClean="0">
                <a:solidFill>
                  <a:schemeClr val="accent1"/>
                </a:solidFill>
              </a:rPr>
              <a:t> le titre original et </a:t>
            </a:r>
            <a:r>
              <a:rPr lang="en-GB" sz="3200" dirty="0" err="1" smtClean="0">
                <a:solidFill>
                  <a:schemeClr val="accent1"/>
                </a:solidFill>
              </a:rPr>
              <a:t>toutes</a:t>
            </a:r>
            <a:r>
              <a:rPr lang="en-GB" sz="3200" dirty="0" smtClean="0">
                <a:solidFill>
                  <a:schemeClr val="accent1"/>
                </a:solidFill>
              </a:rPr>
              <a:t> </a:t>
            </a:r>
            <a:r>
              <a:rPr lang="en-GB" sz="3200" dirty="0" err="1" smtClean="0">
                <a:solidFill>
                  <a:schemeClr val="accent1"/>
                </a:solidFill>
              </a:rPr>
              <a:t>ses</a:t>
            </a:r>
            <a:r>
              <a:rPr lang="en-GB" sz="3200" dirty="0" smtClean="0">
                <a:solidFill>
                  <a:schemeClr val="accent1"/>
                </a:solidFill>
              </a:rPr>
              <a:t> </a:t>
            </a:r>
            <a:r>
              <a:rPr lang="en-GB" sz="3200" dirty="0" err="1" smtClean="0">
                <a:solidFill>
                  <a:schemeClr val="accent1"/>
                </a:solidFill>
              </a:rPr>
              <a:t>traductions</a:t>
            </a:r>
            <a:endParaRPr lang="en-GB" sz="3200" dirty="0" smtClean="0">
              <a:solidFill>
                <a:schemeClr val="accent1"/>
              </a:solidFill>
            </a:endParaRPr>
          </a:p>
          <a:p>
            <a:r>
              <a:rPr lang="en-GB" sz="3200" dirty="0" err="1" smtClean="0">
                <a:solidFill>
                  <a:schemeClr val="accent1"/>
                </a:solidFill>
              </a:rPr>
              <a:t>Créer</a:t>
            </a:r>
            <a:r>
              <a:rPr lang="en-GB" sz="3200" dirty="0" smtClean="0">
                <a:solidFill>
                  <a:schemeClr val="accent1"/>
                </a:solidFill>
              </a:rPr>
              <a:t> des notices </a:t>
            </a:r>
            <a:r>
              <a:rPr lang="en-GB" sz="3200" dirty="0" err="1" smtClean="0">
                <a:solidFill>
                  <a:schemeClr val="accent1"/>
                </a:solidFill>
              </a:rPr>
              <a:t>d’autorité</a:t>
            </a:r>
            <a:r>
              <a:rPr lang="en-GB" sz="3200" dirty="0" smtClean="0">
                <a:solidFill>
                  <a:schemeClr val="accent1"/>
                </a:solidFill>
              </a:rPr>
              <a:t> pour les titres au </a:t>
            </a:r>
            <a:r>
              <a:rPr lang="en-GB" sz="3200" dirty="0" err="1" smtClean="0">
                <a:solidFill>
                  <a:schemeClr val="accent1"/>
                </a:solidFill>
              </a:rPr>
              <a:t>niveau</a:t>
            </a:r>
            <a:r>
              <a:rPr lang="en-GB" sz="3200" dirty="0" smtClean="0">
                <a:solidFill>
                  <a:schemeClr val="accent1"/>
                </a:solidFill>
              </a:rPr>
              <a:t> de </a:t>
            </a:r>
            <a:r>
              <a:rPr lang="en-GB" sz="3200" dirty="0" err="1" smtClean="0">
                <a:solidFill>
                  <a:schemeClr val="accent1"/>
                </a:solidFill>
              </a:rPr>
              <a:t>l’œuvre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: Multilingual Bib Structure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OCLC Research</a:t>
            </a:r>
            <a:endParaRPr lang="en-US" sz="4000" dirty="0" smtClean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815" y="1905000"/>
            <a:ext cx="6730738" cy="4276824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15616" y="908720"/>
            <a:ext cx="5976664" cy="53285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72544" y="2645296"/>
            <a:ext cx="3079576" cy="23318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05244" y="2844552"/>
            <a:ext cx="1728192" cy="1312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46040" y="1844824"/>
            <a:ext cx="3982144" cy="35727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63143" y="331634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Manifestations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423967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Reproductions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8960" y="2091298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C000"/>
                </a:solidFill>
              </a:rPr>
              <a:t>Traductions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8696" y="11247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Genres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FRBRisation</a:t>
            </a:r>
            <a:r>
              <a:rPr lang="en-GB" sz="3200" dirty="0" smtClean="0"/>
              <a:t> de </a:t>
            </a:r>
            <a:r>
              <a:rPr lang="en-GB" sz="3200" dirty="0" err="1" smtClean="0"/>
              <a:t>WorldCat</a:t>
            </a:r>
            <a:r>
              <a:rPr lang="en-GB" sz="3200" dirty="0" smtClean="0"/>
              <a:t>: 2006 – </a:t>
            </a:r>
            <a:r>
              <a:rPr lang="en-GB" sz="3200" dirty="0" err="1" smtClean="0"/>
              <a:t>aujourd’hui</a:t>
            </a:r>
            <a:endParaRPr lang="en-GB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50492" y="2091298"/>
            <a:ext cx="4207663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8303" y="2218472"/>
            <a:ext cx="1835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</a:rPr>
              <a:t>Multilingual Bib structure :</a:t>
            </a:r>
          </a:p>
          <a:p>
            <a:r>
              <a:rPr lang="en-GB" sz="2000" dirty="0" err="1" smtClean="0">
                <a:solidFill>
                  <a:srgbClr val="FFC000"/>
                </a:solidFill>
              </a:rPr>
              <a:t>regroupe</a:t>
            </a:r>
            <a:r>
              <a:rPr lang="en-GB" sz="2000" dirty="0" smtClean="0">
                <a:solidFill>
                  <a:srgbClr val="FFC000"/>
                </a:solidFill>
              </a:rPr>
              <a:t> les notices du titre original + </a:t>
            </a:r>
            <a:r>
              <a:rPr lang="en-GB" sz="2000" dirty="0" err="1" smtClean="0">
                <a:solidFill>
                  <a:srgbClr val="FFC000"/>
                </a:solidFill>
              </a:rPr>
              <a:t>ses</a:t>
            </a:r>
            <a:r>
              <a:rPr lang="en-GB" sz="2000" dirty="0" smtClean="0">
                <a:solidFill>
                  <a:srgbClr val="FFC000"/>
                </a:solidFill>
              </a:rPr>
              <a:t> </a:t>
            </a:r>
            <a:r>
              <a:rPr lang="en-GB" sz="2000" dirty="0" err="1" smtClean="0">
                <a:solidFill>
                  <a:srgbClr val="FFC000"/>
                </a:solidFill>
              </a:rPr>
              <a:t>traductions</a:t>
            </a:r>
            <a:r>
              <a:rPr lang="en-GB" sz="2000" dirty="0" smtClean="0">
                <a:solidFill>
                  <a:srgbClr val="FFC000"/>
                </a:solidFill>
              </a:rPr>
              <a:t>.</a:t>
            </a: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denton-frbr-entity-relationships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7391400" y="5791200"/>
            <a:ext cx="14478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Used by permission of William Denton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476672"/>
            <a:ext cx="7953375" cy="447675"/>
          </a:xfrm>
        </p:spPr>
        <p:txBody>
          <a:bodyPr/>
          <a:lstStyle/>
          <a:p>
            <a:r>
              <a:rPr lang="en-US" sz="4000" dirty="0" smtClean="0"/>
              <a:t>Efforts de </a:t>
            </a:r>
            <a:r>
              <a:rPr lang="en-US" sz="4000" dirty="0" err="1" smtClean="0"/>
              <a:t>recherche</a:t>
            </a:r>
            <a:r>
              <a:rPr lang="en-US" sz="4000" dirty="0" smtClean="0"/>
              <a:t> à </a:t>
            </a:r>
            <a:r>
              <a:rPr lang="en-US" sz="4000" dirty="0" err="1" smtClean="0"/>
              <a:t>partir</a:t>
            </a:r>
            <a:r>
              <a:rPr lang="en-US" sz="4000" dirty="0" smtClean="0"/>
              <a:t> de 2011</a:t>
            </a:r>
            <a:endParaRPr lang="en-US" sz="40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6800"/>
            <a:ext cx="8369300" cy="3849688"/>
          </a:xfrm>
        </p:spPr>
        <p:txBody>
          <a:bodyPr/>
          <a:lstStyle/>
          <a:p>
            <a:pPr marL="609600" indent="-609600">
              <a:buNone/>
            </a:pPr>
            <a:r>
              <a:rPr lang="en-US" b="0" dirty="0" err="1" smtClean="0">
                <a:solidFill>
                  <a:schemeClr val="accent1"/>
                </a:solidFill>
              </a:rPr>
              <a:t>Fouille</a:t>
            </a:r>
            <a:r>
              <a:rPr lang="en-US" b="0" dirty="0" smtClean="0">
                <a:solidFill>
                  <a:schemeClr val="accent1"/>
                </a:solidFill>
              </a:rPr>
              <a:t> de </a:t>
            </a:r>
            <a:r>
              <a:rPr lang="en-US" b="0" dirty="0" err="1" smtClean="0">
                <a:solidFill>
                  <a:schemeClr val="accent1"/>
                </a:solidFill>
              </a:rPr>
              <a:t>données</a:t>
            </a:r>
            <a:r>
              <a:rPr lang="en-US" b="0" dirty="0" smtClean="0">
                <a:solidFill>
                  <a:schemeClr val="accent1"/>
                </a:solidFill>
              </a:rPr>
              <a:t> / machines </a:t>
            </a:r>
            <a:r>
              <a:rPr lang="en-US" b="0" dirty="0" err="1" smtClean="0">
                <a:solidFill>
                  <a:schemeClr val="accent1"/>
                </a:solidFill>
              </a:rPr>
              <a:t>sémantiques</a:t>
            </a:r>
            <a:r>
              <a:rPr lang="en-US" b="0" dirty="0" smtClean="0">
                <a:solidFill>
                  <a:schemeClr val="accent1"/>
                </a:solidFill>
              </a:rPr>
              <a:t> : extraction </a:t>
            </a:r>
            <a:r>
              <a:rPr lang="en-US" b="0" dirty="0" err="1" smtClean="0">
                <a:solidFill>
                  <a:schemeClr val="accent1"/>
                </a:solidFill>
              </a:rPr>
              <a:t>d’entités</a:t>
            </a:r>
            <a:r>
              <a:rPr lang="en-US" b="0" dirty="0" smtClean="0">
                <a:solidFill>
                  <a:schemeClr val="accent1"/>
                </a:solidFill>
              </a:rPr>
              <a:t> </a:t>
            </a:r>
            <a:r>
              <a:rPr lang="en-US" b="0" dirty="0" err="1" smtClean="0">
                <a:solidFill>
                  <a:schemeClr val="accent1"/>
                </a:solidFill>
              </a:rPr>
              <a:t>nommées</a:t>
            </a:r>
            <a:r>
              <a:rPr lang="en-US" b="0" dirty="0" smtClean="0">
                <a:solidFill>
                  <a:schemeClr val="accent1"/>
                </a:solidFill>
              </a:rPr>
              <a:t> et de relations qui se </a:t>
            </a:r>
            <a:r>
              <a:rPr lang="en-US" b="0" dirty="0" err="1" smtClean="0">
                <a:solidFill>
                  <a:schemeClr val="accent1"/>
                </a:solidFill>
              </a:rPr>
              <a:t>trouvent</a:t>
            </a:r>
            <a:r>
              <a:rPr lang="en-US" b="0" dirty="0" smtClean="0">
                <a:solidFill>
                  <a:schemeClr val="accent1"/>
                </a:solidFill>
              </a:rPr>
              <a:t> </a:t>
            </a:r>
            <a:r>
              <a:rPr lang="en-US" b="0" dirty="0" err="1" smtClean="0">
                <a:solidFill>
                  <a:schemeClr val="accent1"/>
                </a:solidFill>
              </a:rPr>
              <a:t>cachées</a:t>
            </a:r>
            <a:r>
              <a:rPr lang="en-US" b="0" dirty="0" smtClean="0">
                <a:solidFill>
                  <a:schemeClr val="accent1"/>
                </a:solidFill>
              </a:rPr>
              <a:t> </a:t>
            </a:r>
            <a:r>
              <a:rPr lang="en-US" b="0" dirty="0" err="1" smtClean="0">
                <a:solidFill>
                  <a:schemeClr val="accent1"/>
                </a:solidFill>
              </a:rPr>
              <a:t>dans</a:t>
            </a:r>
            <a:r>
              <a:rPr lang="en-US" b="0" dirty="0" smtClean="0">
                <a:solidFill>
                  <a:schemeClr val="accent1"/>
                </a:solidFill>
              </a:rPr>
              <a:t> les champs en </a:t>
            </a:r>
            <a:r>
              <a:rPr lang="en-US" b="0" dirty="0" err="1" smtClean="0">
                <a:solidFill>
                  <a:schemeClr val="accent1"/>
                </a:solidFill>
              </a:rPr>
              <a:t>texte</a:t>
            </a:r>
            <a:r>
              <a:rPr lang="en-US" b="0" dirty="0" smtClean="0">
                <a:solidFill>
                  <a:schemeClr val="accent1"/>
                </a:solidFill>
              </a:rPr>
              <a:t> </a:t>
            </a:r>
            <a:r>
              <a:rPr lang="en-US" b="0" dirty="0" err="1" smtClean="0">
                <a:solidFill>
                  <a:schemeClr val="accent1"/>
                </a:solidFill>
              </a:rPr>
              <a:t>libre</a:t>
            </a:r>
            <a:r>
              <a:rPr lang="en-US" b="0" dirty="0" smtClean="0">
                <a:solidFill>
                  <a:schemeClr val="accent1"/>
                </a:solidFill>
              </a:rPr>
              <a:t> des notices </a:t>
            </a:r>
            <a:r>
              <a:rPr lang="en-US" b="0" dirty="0" err="1" smtClean="0">
                <a:solidFill>
                  <a:schemeClr val="accent1"/>
                </a:solidFill>
              </a:rPr>
              <a:t>bibliographiques</a:t>
            </a:r>
            <a:endParaRPr lang="en-US" b="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476672"/>
            <a:ext cx="7953375" cy="447675"/>
          </a:xfrm>
        </p:spPr>
        <p:txBody>
          <a:bodyPr/>
          <a:lstStyle/>
          <a:p>
            <a:r>
              <a:rPr lang="en-US" sz="4000" dirty="0" smtClean="0"/>
              <a:t>Efforts de </a:t>
            </a:r>
            <a:r>
              <a:rPr lang="en-US" sz="4000" dirty="0" err="1" smtClean="0"/>
              <a:t>recherche</a:t>
            </a:r>
            <a:r>
              <a:rPr lang="en-US" sz="4000" dirty="0" smtClean="0"/>
              <a:t> à </a:t>
            </a:r>
            <a:r>
              <a:rPr lang="en-US" sz="4000" dirty="0" err="1" smtClean="0"/>
              <a:t>partir</a:t>
            </a:r>
            <a:r>
              <a:rPr lang="en-US" sz="4000" dirty="0" smtClean="0"/>
              <a:t> de 2011</a:t>
            </a:r>
            <a:endParaRPr lang="en-US" sz="40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6800"/>
            <a:ext cx="8369300" cy="3849688"/>
          </a:xfrm>
        </p:spPr>
        <p:txBody>
          <a:bodyPr/>
          <a:lstStyle/>
          <a:p>
            <a:pPr marL="609600" indent="-609600">
              <a:buNone/>
            </a:pPr>
            <a:r>
              <a:rPr lang="en-US" dirty="0" smtClean="0">
                <a:solidFill>
                  <a:schemeClr val="accent1"/>
                </a:solidFill>
              </a:rPr>
              <a:t>Efforts de </a:t>
            </a:r>
            <a:r>
              <a:rPr lang="en-US" dirty="0" err="1" smtClean="0">
                <a:solidFill>
                  <a:schemeClr val="accent1"/>
                </a:solidFill>
              </a:rPr>
              <a:t>modélisation</a:t>
            </a:r>
            <a:r>
              <a:rPr lang="en-US" dirty="0" smtClean="0">
                <a:solidFill>
                  <a:schemeClr val="accent1"/>
                </a:solidFill>
              </a:rPr>
              <a:t> des </a:t>
            </a:r>
            <a:r>
              <a:rPr lang="en-US" dirty="0" err="1" smtClean="0">
                <a:solidFill>
                  <a:schemeClr val="accent1"/>
                </a:solidFill>
              </a:rPr>
              <a:t>données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liées</a:t>
            </a:r>
            <a:endParaRPr lang="en-US" dirty="0" smtClean="0">
              <a:solidFill>
                <a:schemeClr val="accent1"/>
              </a:solidFill>
            </a:endParaRPr>
          </a:p>
          <a:p>
            <a:pPr marL="1066800" lvl="1" indent="-609600"/>
            <a:r>
              <a:rPr lang="en-US" sz="2800" b="0" dirty="0" smtClean="0">
                <a:solidFill>
                  <a:schemeClr val="accent1"/>
                </a:solidFill>
              </a:rPr>
              <a:t>FRBR et Schema.org</a:t>
            </a:r>
          </a:p>
          <a:p>
            <a:pPr marL="1066800" lvl="1" indent="-609600"/>
            <a:r>
              <a:rPr lang="en-US" sz="2800" dirty="0" smtClean="0">
                <a:hlinkClick r:id="rId3"/>
              </a:rPr>
              <a:t>W3C Schema Bib Extend Community Group</a:t>
            </a:r>
            <a:endParaRPr lang="en-US" sz="2800" dirty="0"/>
          </a:p>
          <a:p>
            <a:pPr marL="1066800" lvl="1" indent="-609600"/>
            <a:r>
              <a:rPr lang="en-US" sz="2800" dirty="0" smtClean="0">
                <a:hlinkClick r:id="rId4"/>
              </a:rPr>
              <a:t>BIBFRAME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(</a:t>
            </a:r>
            <a:r>
              <a:rPr lang="en-US" sz="2800" dirty="0" err="1" smtClean="0">
                <a:solidFill>
                  <a:schemeClr val="accent1"/>
                </a:solidFill>
              </a:rPr>
              <a:t>Bibliothèque</a:t>
            </a:r>
            <a:r>
              <a:rPr lang="en-US" sz="2800" dirty="0" smtClean="0">
                <a:solidFill>
                  <a:schemeClr val="accent1"/>
                </a:solidFill>
              </a:rPr>
              <a:t> du </a:t>
            </a:r>
            <a:r>
              <a:rPr lang="en-US" sz="2800" dirty="0" err="1" smtClean="0">
                <a:solidFill>
                  <a:schemeClr val="accent1"/>
                </a:solidFill>
              </a:rPr>
              <a:t>Congrès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1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35012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0" y="5445224"/>
            <a:ext cx="16916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2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35012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1"/>
                </a:solidFill>
              </a:rPr>
              <a:t>Entités</a:t>
            </a:r>
            <a:r>
              <a:rPr lang="en-GB" dirty="0" smtClean="0">
                <a:solidFill>
                  <a:schemeClr val="accent1"/>
                </a:solidFill>
              </a:rPr>
              <a:t> et liens </a:t>
            </a:r>
            <a:r>
              <a:rPr lang="en-GB" dirty="0" err="1" smtClean="0">
                <a:solidFill>
                  <a:schemeClr val="accent1"/>
                </a:solidFill>
              </a:rPr>
              <a:t>doivent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être</a:t>
            </a:r>
            <a:r>
              <a:rPr lang="en-GB" dirty="0" smtClean="0">
                <a:solidFill>
                  <a:schemeClr val="accent1"/>
                </a:solidFill>
              </a:rPr>
              <a:t> non-</a:t>
            </a:r>
            <a:r>
              <a:rPr lang="en-GB" dirty="0" err="1" smtClean="0">
                <a:solidFill>
                  <a:schemeClr val="accent1"/>
                </a:solidFill>
              </a:rPr>
              <a:t>ambigus</a:t>
            </a:r>
            <a:r>
              <a:rPr lang="en-GB" dirty="0" smtClean="0">
                <a:solidFill>
                  <a:schemeClr val="accent1"/>
                </a:solidFill>
              </a:rPr>
              <a:t> et </a:t>
            </a:r>
            <a:r>
              <a:rPr lang="en-GB" dirty="0" err="1" smtClean="0">
                <a:solidFill>
                  <a:schemeClr val="accent1"/>
                </a:solidFill>
              </a:rPr>
              <a:t>explicités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err="1" smtClean="0">
                <a:solidFill>
                  <a:schemeClr val="accent1"/>
                </a:solidFill>
              </a:rPr>
              <a:t>Maintenir</a:t>
            </a:r>
            <a:r>
              <a:rPr lang="en-GB" dirty="0" smtClean="0">
                <a:solidFill>
                  <a:schemeClr val="accent1"/>
                </a:solidFill>
              </a:rPr>
              <a:t> des notices </a:t>
            </a:r>
            <a:r>
              <a:rPr lang="en-GB" dirty="0" err="1" smtClean="0">
                <a:solidFill>
                  <a:schemeClr val="accent1"/>
                </a:solidFill>
              </a:rPr>
              <a:t>d’autorité</a:t>
            </a:r>
            <a:r>
              <a:rPr lang="en-GB" dirty="0" smtClean="0">
                <a:solidFill>
                  <a:schemeClr val="accent1"/>
                </a:solidFill>
              </a:rPr>
              <a:t> pour les </a:t>
            </a:r>
            <a:r>
              <a:rPr lang="en-GB" dirty="0" err="1" smtClean="0">
                <a:solidFill>
                  <a:schemeClr val="accent1"/>
                </a:solidFill>
              </a:rPr>
              <a:t>entités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importantes</a:t>
            </a:r>
            <a:r>
              <a:rPr lang="en-GB" dirty="0" smtClean="0">
                <a:solidFill>
                  <a:schemeClr val="accent1"/>
                </a:solidFill>
              </a:rPr>
              <a:t> : </a:t>
            </a:r>
            <a:r>
              <a:rPr lang="en-GB" dirty="0" err="1" smtClean="0">
                <a:solidFill>
                  <a:schemeClr val="accent1"/>
                </a:solidFill>
              </a:rPr>
              <a:t>personnes</a:t>
            </a:r>
            <a:r>
              <a:rPr lang="en-GB" dirty="0" smtClean="0">
                <a:solidFill>
                  <a:schemeClr val="accent1"/>
                </a:solidFill>
              </a:rPr>
              <a:t>, </a:t>
            </a:r>
            <a:r>
              <a:rPr lang="en-GB" dirty="0" err="1" smtClean="0">
                <a:solidFill>
                  <a:schemeClr val="accent1"/>
                </a:solidFill>
              </a:rPr>
              <a:t>œuvres</a:t>
            </a:r>
            <a:r>
              <a:rPr lang="en-GB" dirty="0" smtClean="0">
                <a:solidFill>
                  <a:schemeClr val="accent1"/>
                </a:solidFill>
              </a:rPr>
              <a:t>, etc. (VIAF, work-authorities)</a:t>
            </a:r>
          </a:p>
          <a:p>
            <a:r>
              <a:rPr lang="en-GB" dirty="0" err="1" smtClean="0">
                <a:solidFill>
                  <a:schemeClr val="accent1"/>
                </a:solidFill>
              </a:rPr>
              <a:t>Identifiants</a:t>
            </a:r>
            <a:r>
              <a:rPr lang="en-GB" dirty="0" smtClean="0">
                <a:solidFill>
                  <a:schemeClr val="accent1"/>
                </a:solidFill>
              </a:rPr>
              <a:t> URI pour les </a:t>
            </a:r>
            <a:r>
              <a:rPr lang="en-GB" dirty="0" err="1" smtClean="0">
                <a:solidFill>
                  <a:schemeClr val="accent1"/>
                </a:solidFill>
              </a:rPr>
              <a:t>personnes</a:t>
            </a:r>
            <a:r>
              <a:rPr lang="en-GB" dirty="0" smtClean="0">
                <a:solidFill>
                  <a:schemeClr val="accent1"/>
                </a:solidFill>
              </a:rPr>
              <a:t> (</a:t>
            </a:r>
            <a:r>
              <a:rPr lang="en-GB" dirty="0">
                <a:solidFill>
                  <a:schemeClr val="accent1"/>
                </a:solidFill>
              </a:rPr>
              <a:t>ISNI</a:t>
            </a:r>
            <a:r>
              <a:rPr lang="en-GB" dirty="0" smtClean="0">
                <a:solidFill>
                  <a:schemeClr val="accent1"/>
                </a:solidFill>
              </a:rPr>
              <a:t>), les </a:t>
            </a:r>
            <a:r>
              <a:rPr lang="en-GB" dirty="0" err="1" smtClean="0">
                <a:solidFill>
                  <a:schemeClr val="accent1"/>
                </a:solidFill>
              </a:rPr>
              <a:t>œuvres</a:t>
            </a:r>
            <a:r>
              <a:rPr lang="en-GB" dirty="0" smtClean="0">
                <a:solidFill>
                  <a:schemeClr val="accent1"/>
                </a:solidFill>
              </a:rPr>
              <a:t>, etc. </a:t>
            </a:r>
          </a:p>
          <a:p>
            <a:r>
              <a:rPr lang="en-GB" dirty="0" err="1" smtClean="0">
                <a:solidFill>
                  <a:schemeClr val="accent1"/>
                </a:solidFill>
              </a:rPr>
              <a:t>Exprimer</a:t>
            </a:r>
            <a:r>
              <a:rPr lang="en-GB" dirty="0" smtClean="0">
                <a:solidFill>
                  <a:schemeClr val="accent1"/>
                </a:solidFill>
              </a:rPr>
              <a:t> et codifier les liens entre les </a:t>
            </a:r>
            <a:r>
              <a:rPr lang="en-GB" dirty="0" err="1" smtClean="0">
                <a:solidFill>
                  <a:schemeClr val="accent1"/>
                </a:solidFill>
              </a:rPr>
              <a:t>entités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	Pour </a:t>
            </a:r>
            <a:r>
              <a:rPr lang="en-GB" sz="4000" dirty="0" err="1" smtClean="0"/>
              <a:t>réaliser</a:t>
            </a:r>
            <a:r>
              <a:rPr lang="en-GB" sz="4000" dirty="0" smtClean="0"/>
              <a:t> la </a:t>
            </a:r>
            <a:r>
              <a:rPr lang="en-GB" sz="4000" dirty="0" err="1" smtClean="0"/>
              <a:t>promesse</a:t>
            </a:r>
            <a:r>
              <a:rPr lang="en-GB" sz="4000" dirty="0" smtClean="0"/>
              <a:t> du </a:t>
            </a:r>
            <a:br>
              <a:rPr lang="en-GB" sz="4000" dirty="0" smtClean="0"/>
            </a:br>
            <a:r>
              <a:rPr lang="en-GB" sz="4000" dirty="0" smtClean="0"/>
              <a:t>				Web des </a:t>
            </a:r>
            <a:r>
              <a:rPr lang="en-GB" sz="4000" dirty="0" err="1" smtClean="0"/>
              <a:t>données</a:t>
            </a:r>
            <a:endParaRPr lang="en-GB" sz="40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OCLC Research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>
                <a:solidFill>
                  <a:srgbClr val="0070C0"/>
                </a:solidFill>
              </a:rPr>
              <a:t>Département</a:t>
            </a:r>
            <a:r>
              <a:rPr lang="en-GB" sz="4000" dirty="0" smtClean="0">
                <a:solidFill>
                  <a:srgbClr val="0070C0"/>
                </a:solidFill>
              </a:rPr>
              <a:t> de la </a:t>
            </a:r>
            <a:r>
              <a:rPr lang="en-GB" sz="4000" dirty="0" err="1" smtClean="0">
                <a:solidFill>
                  <a:srgbClr val="0070C0"/>
                </a:solidFill>
              </a:rPr>
              <a:t>recherche</a:t>
            </a:r>
            <a:r>
              <a:rPr lang="en-GB" sz="40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GB" sz="4000" dirty="0" smtClean="0">
                <a:solidFill>
                  <a:srgbClr val="0070C0"/>
                </a:solidFill>
              </a:rPr>
              <a:t>				(50+ </a:t>
            </a:r>
            <a:r>
              <a:rPr lang="en-GB" sz="4000" dirty="0" err="1" smtClean="0">
                <a:solidFill>
                  <a:srgbClr val="0070C0"/>
                </a:solidFill>
              </a:rPr>
              <a:t>personnes</a:t>
            </a:r>
            <a:r>
              <a:rPr lang="en-GB" sz="4000" dirty="0" smtClean="0">
                <a:solidFill>
                  <a:srgbClr val="0070C0"/>
                </a:solidFill>
              </a:rPr>
              <a:t> </a:t>
            </a:r>
            <a:r>
              <a:rPr lang="en-GB" sz="4000" dirty="0" err="1" smtClean="0">
                <a:solidFill>
                  <a:srgbClr val="0070C0"/>
                </a:solidFill>
              </a:rPr>
              <a:t>localisées</a:t>
            </a:r>
            <a:r>
              <a:rPr lang="en-GB" sz="4000" dirty="0" smtClean="0">
                <a:solidFill>
                  <a:srgbClr val="0070C0"/>
                </a:solidFill>
              </a:rPr>
              <a:t> à 				Dublin/San Mateo/Leiden);</a:t>
            </a:r>
          </a:p>
          <a:p>
            <a:r>
              <a:rPr lang="en-GB" sz="4000" dirty="0" err="1" smtClean="0">
                <a:solidFill>
                  <a:srgbClr val="0070C0"/>
                </a:solidFill>
              </a:rPr>
              <a:t>Ressource</a:t>
            </a:r>
            <a:r>
              <a:rPr lang="en-GB" sz="4000" dirty="0" smtClean="0">
                <a:solidFill>
                  <a:srgbClr val="0070C0"/>
                </a:solidFill>
              </a:rPr>
              <a:t> </a:t>
            </a:r>
            <a:r>
              <a:rPr lang="en-GB" sz="4000" dirty="0" err="1" smtClean="0">
                <a:solidFill>
                  <a:srgbClr val="0070C0"/>
                </a:solidFill>
              </a:rPr>
              <a:t>communautaire</a:t>
            </a:r>
            <a:r>
              <a:rPr lang="en-GB" sz="4000" dirty="0" smtClean="0">
                <a:solidFill>
                  <a:srgbClr val="0070C0"/>
                </a:solidFill>
              </a:rPr>
              <a:t> pour et avec les </a:t>
            </a:r>
            <a:r>
              <a:rPr lang="en-GB" sz="4000" dirty="0" err="1" smtClean="0">
                <a:solidFill>
                  <a:srgbClr val="0070C0"/>
                </a:solidFill>
              </a:rPr>
              <a:t>bibliothèques</a:t>
            </a:r>
            <a:r>
              <a:rPr lang="en-GB" sz="4000" dirty="0" smtClean="0">
                <a:solidFill>
                  <a:srgbClr val="0070C0"/>
                </a:solidFill>
              </a:rPr>
              <a:t>. </a:t>
            </a:r>
          </a:p>
          <a:p>
            <a:pPr>
              <a:buNone/>
            </a:pPr>
            <a:endParaRPr lang="en-GB" sz="4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1"/>
                </a:solidFill>
              </a:rPr>
              <a:t>Objectif</a:t>
            </a:r>
            <a:r>
              <a:rPr lang="en-GB" dirty="0" smtClean="0">
                <a:solidFill>
                  <a:schemeClr val="accent1"/>
                </a:solidFill>
              </a:rPr>
              <a:t> : </a:t>
            </a:r>
            <a:r>
              <a:rPr lang="en-GB" dirty="0" err="1" smtClean="0">
                <a:solidFill>
                  <a:schemeClr val="accent1"/>
                </a:solidFill>
              </a:rPr>
              <a:t>renforcer</a:t>
            </a:r>
            <a:r>
              <a:rPr lang="en-GB" dirty="0" smtClean="0">
                <a:solidFill>
                  <a:schemeClr val="accent1"/>
                </a:solidFill>
              </a:rPr>
              <a:t> la </a:t>
            </a:r>
            <a:r>
              <a:rPr lang="en-GB" dirty="0" err="1" smtClean="0">
                <a:solidFill>
                  <a:schemeClr val="accent1"/>
                </a:solidFill>
              </a:rPr>
              <a:t>présence</a:t>
            </a:r>
            <a:r>
              <a:rPr lang="en-GB" dirty="0" smtClean="0">
                <a:solidFill>
                  <a:schemeClr val="accent1"/>
                </a:solidFill>
              </a:rPr>
              <a:t>/</a:t>
            </a:r>
            <a:r>
              <a:rPr lang="en-GB" dirty="0" err="1" smtClean="0">
                <a:solidFill>
                  <a:schemeClr val="accent1"/>
                </a:solidFill>
              </a:rPr>
              <a:t>visibilité</a:t>
            </a:r>
            <a:r>
              <a:rPr lang="en-GB" dirty="0" smtClean="0">
                <a:solidFill>
                  <a:schemeClr val="accent1"/>
                </a:solidFill>
              </a:rPr>
              <a:t> des </a:t>
            </a:r>
            <a:r>
              <a:rPr lang="en-GB" dirty="0" err="1" smtClean="0">
                <a:solidFill>
                  <a:schemeClr val="accent1"/>
                </a:solidFill>
              </a:rPr>
              <a:t>bibliothèques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sur</a:t>
            </a:r>
            <a:r>
              <a:rPr lang="en-GB" dirty="0" smtClean="0">
                <a:solidFill>
                  <a:schemeClr val="accent1"/>
                </a:solidFill>
              </a:rPr>
              <a:t> le Web =&gt; les </a:t>
            </a:r>
            <a:r>
              <a:rPr lang="en-GB" dirty="0" err="1" smtClean="0">
                <a:solidFill>
                  <a:schemeClr val="accent1"/>
                </a:solidFill>
              </a:rPr>
              <a:t>ressources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bibliographiques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ont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besoin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d’identifiants</a:t>
            </a:r>
            <a:r>
              <a:rPr lang="en-GB" dirty="0" smtClean="0">
                <a:solidFill>
                  <a:schemeClr val="accent1"/>
                </a:solidFill>
              </a:rPr>
              <a:t> URI </a:t>
            </a:r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Relation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entre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work-id</a:t>
            </a:r>
            <a:r>
              <a:rPr lang="nl-NL" dirty="0" smtClean="0">
                <a:solidFill>
                  <a:schemeClr val="accent1"/>
                </a:solidFill>
              </a:rPr>
              <a:t>, </a:t>
            </a:r>
            <a:r>
              <a:rPr lang="nl-NL" dirty="0" err="1" smtClean="0">
                <a:solidFill>
                  <a:schemeClr val="accent1"/>
                </a:solidFill>
              </a:rPr>
              <a:t>manifestation-id</a:t>
            </a:r>
            <a:r>
              <a:rPr lang="nl-NL" dirty="0" smtClean="0">
                <a:solidFill>
                  <a:schemeClr val="accent1"/>
                </a:solidFill>
              </a:rPr>
              <a:t> et </a:t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err="1" smtClean="0">
                <a:solidFill>
                  <a:schemeClr val="accent1"/>
                </a:solidFill>
              </a:rPr>
              <a:t>oclc</a:t>
            </a:r>
            <a:r>
              <a:rPr lang="nl-NL" dirty="0" smtClean="0">
                <a:solidFill>
                  <a:schemeClr val="accent1"/>
                </a:solidFill>
              </a:rPr>
              <a:t>-record-</a:t>
            </a:r>
            <a:r>
              <a:rPr lang="nl-NL" dirty="0" err="1" smtClean="0">
                <a:solidFill>
                  <a:schemeClr val="accent1"/>
                </a:solidFill>
              </a:rPr>
              <a:t>id</a:t>
            </a:r>
            <a:r>
              <a:rPr lang="nl-NL" dirty="0" smtClean="0">
                <a:solidFill>
                  <a:schemeClr val="accent1"/>
                </a:solidFill>
              </a:rPr>
              <a:t> ?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En </a:t>
            </a:r>
            <a:r>
              <a:rPr lang="nl-NL" dirty="0" err="1" smtClean="0">
                <a:solidFill>
                  <a:schemeClr val="accent1"/>
                </a:solidFill>
              </a:rPr>
              <a:t>tant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qu’agrégateur</a:t>
            </a:r>
            <a:r>
              <a:rPr lang="nl-NL" dirty="0" smtClean="0">
                <a:solidFill>
                  <a:schemeClr val="accent1"/>
                </a:solidFill>
              </a:rPr>
              <a:t>, OCLC </a:t>
            </a:r>
            <a:r>
              <a:rPr lang="nl-NL" dirty="0" err="1" smtClean="0">
                <a:solidFill>
                  <a:schemeClr val="accent1"/>
                </a:solidFill>
              </a:rPr>
              <a:t>joue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un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rôle</a:t>
            </a:r>
            <a:r>
              <a:rPr lang="nl-NL" dirty="0" smtClean="0">
                <a:solidFill>
                  <a:schemeClr val="accent1"/>
                </a:solidFill>
              </a:rPr>
              <a:t> de pivot </a:t>
            </a:r>
            <a:r>
              <a:rPr lang="nl-NL" dirty="0" err="1" smtClean="0">
                <a:solidFill>
                  <a:schemeClr val="accent1"/>
                </a:solidFill>
              </a:rPr>
              <a:t>qui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relie</a:t>
            </a:r>
            <a:r>
              <a:rPr lang="nl-NL" dirty="0" smtClean="0">
                <a:solidFill>
                  <a:schemeClr val="accent1"/>
                </a:solidFill>
              </a:rPr>
              <a:t> les </a:t>
            </a:r>
            <a:r>
              <a:rPr lang="nl-NL" dirty="0" err="1" smtClean="0">
                <a:solidFill>
                  <a:schemeClr val="accent1"/>
                </a:solidFill>
              </a:rPr>
              <a:t>autorités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gérées</a:t>
            </a:r>
            <a:r>
              <a:rPr lang="nl-NL" dirty="0" smtClean="0">
                <a:solidFill>
                  <a:schemeClr val="accent1"/>
                </a:solidFill>
              </a:rPr>
              <a:t> par les </a:t>
            </a:r>
            <a:r>
              <a:rPr lang="nl-NL" dirty="0" err="1" smtClean="0">
                <a:solidFill>
                  <a:schemeClr val="accent1"/>
                </a:solidFill>
              </a:rPr>
              <a:t>bibliothèques</a:t>
            </a:r>
            <a:r>
              <a:rPr lang="nl-NL" dirty="0" smtClean="0">
                <a:solidFill>
                  <a:schemeClr val="accent1"/>
                </a:solidFill>
              </a:rPr>
              <a:t>. </a:t>
            </a:r>
            <a:r>
              <a:rPr lang="nl-NL" dirty="0" err="1" smtClean="0">
                <a:solidFill>
                  <a:schemeClr val="accent1"/>
                </a:solidFill>
              </a:rPr>
              <a:t>Example</a:t>
            </a:r>
            <a:r>
              <a:rPr lang="nl-NL" dirty="0" smtClean="0">
                <a:solidFill>
                  <a:schemeClr val="accent1"/>
                </a:solidFill>
              </a:rPr>
              <a:t> : VIAF.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propos des URI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Codifier les </a:t>
            </a:r>
            <a:r>
              <a:rPr lang="en-US" dirty="0" err="1" smtClean="0">
                <a:solidFill>
                  <a:schemeClr val="accent1"/>
                </a:solidFill>
              </a:rPr>
              <a:t>entités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importantes</a:t>
            </a:r>
            <a:r>
              <a:rPr lang="en-US" dirty="0" smtClean="0">
                <a:solidFill>
                  <a:schemeClr val="accent1"/>
                </a:solidFill>
              </a:rPr>
              <a:t> (QUOI, QUI, OÙ, QUAND) </a:t>
            </a:r>
            <a:r>
              <a:rPr lang="en-US" dirty="0" err="1" smtClean="0">
                <a:solidFill>
                  <a:schemeClr val="accent1"/>
                </a:solidFill>
              </a:rPr>
              <a:t>dans</a:t>
            </a:r>
            <a:r>
              <a:rPr lang="en-US" dirty="0" smtClean="0">
                <a:solidFill>
                  <a:schemeClr val="accent1"/>
                </a:solidFill>
              </a:rPr>
              <a:t> des notices </a:t>
            </a:r>
            <a:r>
              <a:rPr lang="en-US" dirty="0" err="1" smtClean="0">
                <a:solidFill>
                  <a:schemeClr val="accent1"/>
                </a:solidFill>
              </a:rPr>
              <a:t>d’autorité</a:t>
            </a:r>
            <a:endParaRPr lang="en-US" dirty="0" smtClean="0">
              <a:solidFill>
                <a:schemeClr val="accent1"/>
              </a:solidFill>
            </a:endParaRPr>
          </a:p>
          <a:p>
            <a:pPr lvl="0">
              <a:buFontTx/>
              <a:buChar char="-"/>
            </a:pPr>
            <a:r>
              <a:rPr lang="en-US" dirty="0" err="1" smtClean="0">
                <a:solidFill>
                  <a:schemeClr val="accent1"/>
                </a:solidFill>
              </a:rPr>
              <a:t>Gérer</a:t>
            </a:r>
            <a:r>
              <a:rPr lang="en-US" dirty="0" smtClean="0">
                <a:solidFill>
                  <a:schemeClr val="accent1"/>
                </a:solidFill>
              </a:rPr>
              <a:t> les liens entre les </a:t>
            </a:r>
            <a:r>
              <a:rPr lang="en-US" dirty="0" err="1" smtClean="0">
                <a:solidFill>
                  <a:schemeClr val="accent1"/>
                </a:solidFill>
              </a:rPr>
              <a:t>éléments</a:t>
            </a:r>
            <a:r>
              <a:rPr lang="en-US" dirty="0" smtClean="0">
                <a:solidFill>
                  <a:schemeClr val="accent1"/>
                </a:solidFill>
              </a:rPr>
              <a:t> de description et les notices </a:t>
            </a:r>
            <a:r>
              <a:rPr lang="en-US" dirty="0" err="1" smtClean="0">
                <a:solidFill>
                  <a:schemeClr val="accent1"/>
                </a:solidFill>
              </a:rPr>
              <a:t>d’autorité</a:t>
            </a:r>
            <a:r>
              <a:rPr lang="en-US" dirty="0" smtClean="0">
                <a:solidFill>
                  <a:schemeClr val="accent1"/>
                </a:solidFill>
              </a:rPr>
              <a:t> par </a:t>
            </a:r>
            <a:r>
              <a:rPr lang="en-US" dirty="0" err="1" smtClean="0">
                <a:solidFill>
                  <a:schemeClr val="accent1"/>
                </a:solidFill>
              </a:rPr>
              <a:t>identifiant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numérique</a:t>
            </a:r>
            <a:r>
              <a:rPr lang="en-US" dirty="0" smtClean="0">
                <a:solidFill>
                  <a:schemeClr val="accent1"/>
                </a:solidFill>
              </a:rPr>
              <a:t>/URI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Codifier la langue de </a:t>
            </a:r>
            <a:r>
              <a:rPr lang="en-US" dirty="0" err="1" smtClean="0">
                <a:solidFill>
                  <a:schemeClr val="accent1"/>
                </a:solidFill>
              </a:rPr>
              <a:t>catalogage</a:t>
            </a:r>
            <a:r>
              <a:rPr lang="en-US" dirty="0" smtClean="0">
                <a:solidFill>
                  <a:schemeClr val="accent1"/>
                </a:solidFill>
              </a:rPr>
              <a:t>, les </a:t>
            </a:r>
            <a:r>
              <a:rPr lang="en-US" dirty="0" err="1" smtClean="0">
                <a:solidFill>
                  <a:schemeClr val="accent1"/>
                </a:solidFill>
              </a:rPr>
              <a:t>règles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suivies</a:t>
            </a:r>
            <a:r>
              <a:rPr lang="en-US" dirty="0" smtClean="0">
                <a:solidFill>
                  <a:schemeClr val="accent1"/>
                </a:solidFill>
              </a:rPr>
              <a:t> (RDA, </a:t>
            </a:r>
            <a:r>
              <a:rPr lang="en-US" dirty="0" err="1" smtClean="0">
                <a:solidFill>
                  <a:schemeClr val="accent1"/>
                </a:solidFill>
              </a:rPr>
              <a:t>Afnor</a:t>
            </a:r>
            <a:r>
              <a:rPr lang="en-US" dirty="0" smtClean="0">
                <a:solidFill>
                  <a:schemeClr val="accent1"/>
                </a:solidFill>
              </a:rPr>
              <a:t>, AACR2, etc.), pas </a:t>
            </a:r>
            <a:r>
              <a:rPr lang="en-US" dirty="0" err="1" smtClean="0">
                <a:solidFill>
                  <a:schemeClr val="accent1"/>
                </a:solidFill>
              </a:rPr>
              <a:t>d’abréviations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moins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texte</a:t>
            </a:r>
            <a:r>
              <a:rPr lang="en-US" dirty="0" smtClean="0">
                <a:solidFill>
                  <a:schemeClr val="accent1"/>
                </a:solidFill>
              </a:rPr>
              <a:t> non-</a:t>
            </a:r>
            <a:r>
              <a:rPr lang="en-US" dirty="0" err="1" smtClean="0">
                <a:solidFill>
                  <a:schemeClr val="accent1"/>
                </a:solidFill>
              </a:rPr>
              <a:t>structuré</a:t>
            </a:r>
            <a:r>
              <a:rPr lang="en-US" dirty="0" smtClean="0">
                <a:solidFill>
                  <a:schemeClr val="accent1"/>
                </a:solidFill>
              </a:rPr>
              <a:t>…</a:t>
            </a:r>
          </a:p>
          <a:p>
            <a:pPr lvl="0">
              <a:buFontTx/>
              <a:buChar char="-"/>
            </a:pPr>
            <a:endParaRPr lang="en-US" dirty="0" smtClean="0"/>
          </a:p>
          <a:p>
            <a:pPr lvl="0">
              <a:buFontTx/>
              <a:buChar char="-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observations pour RDA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MAIS… </a:t>
            </a:r>
            <a:r>
              <a:rPr lang="en-US" dirty="0" err="1" smtClean="0">
                <a:solidFill>
                  <a:schemeClr val="accent1"/>
                </a:solidFill>
              </a:rPr>
              <a:t>il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faut</a:t>
            </a:r>
            <a:r>
              <a:rPr lang="en-US" dirty="0" smtClean="0">
                <a:solidFill>
                  <a:schemeClr val="accent1"/>
                </a:solidFill>
              </a:rPr>
              <a:t> balancer </a:t>
            </a:r>
            <a:r>
              <a:rPr lang="en-US" dirty="0" err="1" smtClean="0">
                <a:solidFill>
                  <a:schemeClr val="accent1"/>
                </a:solidFill>
              </a:rPr>
              <a:t>l’effort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humain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La </a:t>
            </a:r>
            <a:r>
              <a:rPr lang="en-US" dirty="0" err="1" smtClean="0">
                <a:solidFill>
                  <a:schemeClr val="accent1"/>
                </a:solidFill>
              </a:rPr>
              <a:t>possibilité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d’appliquer</a:t>
            </a:r>
            <a:r>
              <a:rPr lang="en-US" dirty="0" smtClean="0">
                <a:solidFill>
                  <a:schemeClr val="accent1"/>
                </a:solidFill>
              </a:rPr>
              <a:t> des techniques </a:t>
            </a:r>
            <a:r>
              <a:rPr lang="en-US" dirty="0" err="1" smtClean="0">
                <a:solidFill>
                  <a:schemeClr val="accent1"/>
                </a:solidFill>
              </a:rPr>
              <a:t>informatiques</a:t>
            </a:r>
            <a:r>
              <a:rPr lang="en-US" dirty="0" smtClean="0">
                <a:solidFill>
                  <a:schemeClr val="accent1"/>
                </a:solidFill>
              </a:rPr>
              <a:t> pour </a:t>
            </a:r>
            <a:r>
              <a:rPr lang="en-US" dirty="0" err="1" smtClean="0">
                <a:solidFill>
                  <a:schemeClr val="accent1"/>
                </a:solidFill>
              </a:rPr>
              <a:t>extraire</a:t>
            </a:r>
            <a:r>
              <a:rPr lang="en-US" dirty="0" smtClean="0">
                <a:solidFill>
                  <a:schemeClr val="accent1"/>
                </a:solidFill>
              </a:rPr>
              <a:t> les </a:t>
            </a:r>
            <a:r>
              <a:rPr lang="en-US" dirty="0" err="1" smtClean="0">
                <a:solidFill>
                  <a:schemeClr val="accent1"/>
                </a:solidFill>
              </a:rPr>
              <a:t>entités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nommées</a:t>
            </a:r>
            <a:r>
              <a:rPr lang="en-US" dirty="0" smtClean="0">
                <a:solidFill>
                  <a:schemeClr val="accent1"/>
                </a:solidFill>
              </a:rPr>
              <a:t> des millions de notices </a:t>
            </a:r>
            <a:r>
              <a:rPr lang="en-US" dirty="0" err="1" smtClean="0">
                <a:solidFill>
                  <a:schemeClr val="accent1"/>
                </a:solidFill>
              </a:rPr>
              <a:t>bibliographiques</a:t>
            </a:r>
            <a:r>
              <a:rPr lang="en-US" dirty="0" smtClean="0">
                <a:solidFill>
                  <a:schemeClr val="accent1"/>
                </a:solidFill>
              </a:rPr>
              <a:t> et les </a:t>
            </a:r>
            <a:r>
              <a:rPr lang="en-US" dirty="0" err="1" smtClean="0">
                <a:solidFill>
                  <a:schemeClr val="accent1"/>
                </a:solidFill>
              </a:rPr>
              <a:t>relier</a:t>
            </a:r>
            <a:r>
              <a:rPr lang="en-US" dirty="0" smtClean="0">
                <a:solidFill>
                  <a:schemeClr val="accent1"/>
                </a:solidFill>
              </a:rPr>
              <a:t> entre </a:t>
            </a:r>
            <a:r>
              <a:rPr lang="en-US" dirty="0" err="1" smtClean="0">
                <a:solidFill>
                  <a:schemeClr val="accent1"/>
                </a:solidFill>
              </a:rPr>
              <a:t>elles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est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pleine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promesses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Les </a:t>
            </a:r>
            <a:r>
              <a:rPr lang="en-US" dirty="0" err="1" smtClean="0">
                <a:solidFill>
                  <a:schemeClr val="accent1"/>
                </a:solidFill>
              </a:rPr>
              <a:t>agrégateurs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métadonnées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comme</a:t>
            </a:r>
            <a:r>
              <a:rPr lang="en-US" dirty="0" smtClean="0">
                <a:solidFill>
                  <a:schemeClr val="accent1"/>
                </a:solidFill>
              </a:rPr>
              <a:t> OCLC et </a:t>
            </a:r>
            <a:r>
              <a:rPr lang="en-US" dirty="0" err="1" smtClean="0">
                <a:solidFill>
                  <a:schemeClr val="accent1"/>
                </a:solidFill>
              </a:rPr>
              <a:t>l’ABES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ont</a:t>
            </a:r>
            <a:r>
              <a:rPr lang="en-US" dirty="0" smtClean="0">
                <a:solidFill>
                  <a:schemeClr val="accent1"/>
                </a:solidFill>
              </a:rPr>
              <a:t> un </a:t>
            </a:r>
            <a:r>
              <a:rPr lang="en-US" dirty="0" err="1" smtClean="0">
                <a:solidFill>
                  <a:schemeClr val="accent1"/>
                </a:solidFill>
              </a:rPr>
              <a:t>rôle</a:t>
            </a:r>
            <a:r>
              <a:rPr lang="en-US" dirty="0" smtClean="0">
                <a:solidFill>
                  <a:schemeClr val="accent1"/>
                </a:solidFill>
              </a:rPr>
              <a:t> à </a:t>
            </a:r>
            <a:r>
              <a:rPr lang="en-US" dirty="0" err="1" smtClean="0">
                <a:solidFill>
                  <a:schemeClr val="accent1"/>
                </a:solidFill>
              </a:rPr>
              <a:t>jouer</a:t>
            </a:r>
            <a:r>
              <a:rPr lang="en-US" dirty="0" smtClean="0">
                <a:solidFill>
                  <a:schemeClr val="accent1"/>
                </a:solidFill>
              </a:rPr>
              <a:t> pour transformer les notices en triplets et un </a:t>
            </a:r>
            <a:r>
              <a:rPr lang="en-US" dirty="0" err="1" smtClean="0">
                <a:solidFill>
                  <a:schemeClr val="accent1"/>
                </a:solidFill>
              </a:rPr>
              <a:t>rôle</a:t>
            </a:r>
            <a:r>
              <a:rPr lang="en-US" dirty="0" smtClean="0">
                <a:solidFill>
                  <a:schemeClr val="accent1"/>
                </a:solidFill>
              </a:rPr>
              <a:t> de pivot pour </a:t>
            </a:r>
            <a:r>
              <a:rPr lang="en-US" dirty="0" err="1" smtClean="0">
                <a:solidFill>
                  <a:schemeClr val="accent1"/>
                </a:solidFill>
              </a:rPr>
              <a:t>relier</a:t>
            </a:r>
            <a:r>
              <a:rPr lang="en-US" dirty="0" smtClean="0">
                <a:solidFill>
                  <a:schemeClr val="accent1"/>
                </a:solidFill>
              </a:rPr>
              <a:t> les </a:t>
            </a:r>
            <a:r>
              <a:rPr lang="en-US" dirty="0" err="1" smtClean="0">
                <a:solidFill>
                  <a:schemeClr val="accent1"/>
                </a:solidFill>
              </a:rPr>
              <a:t>entités</a:t>
            </a:r>
            <a:r>
              <a:rPr lang="en-US" dirty="0" smtClean="0">
                <a:solidFill>
                  <a:schemeClr val="accent1"/>
                </a:solidFill>
              </a:rPr>
              <a:t> avec les </a:t>
            </a:r>
            <a:r>
              <a:rPr lang="en-US" dirty="0" err="1" smtClean="0">
                <a:solidFill>
                  <a:schemeClr val="accent1"/>
                </a:solidFill>
              </a:rPr>
              <a:t>autorités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lvl="0">
              <a:buFontTx/>
              <a:buChar char="-"/>
            </a:pPr>
            <a:endParaRPr lang="en-US" dirty="0" smtClean="0"/>
          </a:p>
          <a:p>
            <a:pPr lvl="0">
              <a:buFontTx/>
              <a:buChar char="-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observations pour RDA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Georgia" pitchFamily="18" charset="0"/>
              </a:rPr>
              <a:t>Questions?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Titia van der Werf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Titia.vanderwerf@oclc.org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cs typeface="Georgia" pitchFamily="18" charset="0"/>
              </a:rPr>
              <a:t>La </a:t>
            </a:r>
            <a:r>
              <a:rPr lang="en-US" sz="4000" dirty="0" err="1" smtClean="0">
                <a:cs typeface="Georgia" pitchFamily="18" charset="0"/>
              </a:rPr>
              <a:t>croissance</a:t>
            </a:r>
            <a:r>
              <a:rPr lang="en-US" sz="4000" dirty="0" smtClean="0">
                <a:cs typeface="Georgia" pitchFamily="18" charset="0"/>
              </a:rPr>
              <a:t> de </a:t>
            </a:r>
            <a:r>
              <a:rPr lang="en-US" sz="4000" dirty="0" err="1" smtClean="0">
                <a:cs typeface="Georgia" pitchFamily="18" charset="0"/>
              </a:rPr>
              <a:t>WorldCat</a:t>
            </a:r>
            <a:endParaRPr lang="en-US" sz="4000" dirty="0" smtClean="0">
              <a:cs typeface="Georgia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92100" y="787400"/>
          <a:ext cx="85598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248275" y="6248400"/>
            <a:ext cx="3438525" cy="609600"/>
          </a:xfrm>
          <a:prstGeom prst="rect">
            <a:avLst/>
          </a:prstGeom>
        </p:spPr>
        <p:txBody>
          <a:bodyPr anchor="ctr"/>
          <a:lstStyle/>
          <a:p>
            <a:pPr marL="12700" indent="-238125" algn="r" fontAlgn="auto">
              <a:spcBef>
                <a:spcPts val="0"/>
              </a:spcBef>
              <a:spcAft>
                <a:spcPts val="0"/>
              </a:spcAft>
              <a:buClr>
                <a:srgbClr val="FF7600"/>
              </a:buClr>
              <a:defRPr/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Mesures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en April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OCLC Research et FRBR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3200" dirty="0" err="1" smtClean="0">
                <a:solidFill>
                  <a:srgbClr val="0070C0"/>
                </a:solidFill>
              </a:rPr>
              <a:t>WorldCat</a:t>
            </a:r>
            <a:r>
              <a:rPr lang="en-GB" sz="3200" dirty="0" smtClean="0">
                <a:solidFill>
                  <a:srgbClr val="0070C0"/>
                </a:solidFill>
              </a:rPr>
              <a:t>: </a:t>
            </a:r>
            <a:r>
              <a:rPr lang="en-GB" dirty="0" smtClean="0">
                <a:solidFill>
                  <a:srgbClr val="0070C0"/>
                </a:solidFill>
              </a:rPr>
              <a:t>base de </a:t>
            </a:r>
            <a:r>
              <a:rPr lang="en-GB" dirty="0" err="1" smtClean="0">
                <a:solidFill>
                  <a:srgbClr val="0070C0"/>
                </a:solidFill>
              </a:rPr>
              <a:t>données</a:t>
            </a:r>
            <a:r>
              <a:rPr lang="en-GB" dirty="0" smtClean="0">
                <a:solidFill>
                  <a:srgbClr val="0070C0"/>
                </a:solidFill>
              </a:rPr>
              <a:t> qui </a:t>
            </a:r>
            <a:r>
              <a:rPr lang="en-GB" dirty="0" err="1" smtClean="0">
                <a:solidFill>
                  <a:srgbClr val="0070C0"/>
                </a:solidFill>
              </a:rPr>
              <a:t>renvoie</a:t>
            </a:r>
            <a:r>
              <a:rPr lang="en-GB" dirty="0" smtClean="0">
                <a:solidFill>
                  <a:srgbClr val="0070C0"/>
                </a:solidFill>
              </a:rPr>
              <a:t> aux documents se </a:t>
            </a:r>
            <a:r>
              <a:rPr lang="en-GB" dirty="0" err="1" smtClean="0">
                <a:solidFill>
                  <a:srgbClr val="0070C0"/>
                </a:solidFill>
              </a:rPr>
              <a:t>trouvant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dans</a:t>
            </a:r>
            <a:r>
              <a:rPr lang="en-GB" dirty="0" smtClean="0">
                <a:solidFill>
                  <a:srgbClr val="0070C0"/>
                </a:solidFill>
              </a:rPr>
              <a:t> les </a:t>
            </a:r>
            <a:r>
              <a:rPr lang="en-GB" dirty="0" err="1" smtClean="0">
                <a:solidFill>
                  <a:srgbClr val="0070C0"/>
                </a:solidFill>
              </a:rPr>
              <a:t>bibliothèques</a:t>
            </a:r>
            <a:r>
              <a:rPr lang="en-GB" dirty="0" smtClean="0">
                <a:solidFill>
                  <a:srgbClr val="0070C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err="1" smtClean="0">
                <a:solidFill>
                  <a:srgbClr val="0070C0"/>
                </a:solidFill>
              </a:rPr>
              <a:t>Croissance</a:t>
            </a:r>
            <a:r>
              <a:rPr lang="en-GB" sz="3200" dirty="0" smtClean="0">
                <a:solidFill>
                  <a:srgbClr val="0070C0"/>
                </a:solidFill>
              </a:rPr>
              <a:t> et ‘contamination’ </a:t>
            </a:r>
            <a:r>
              <a:rPr lang="en-GB" sz="3000" dirty="0" smtClean="0">
                <a:solidFill>
                  <a:srgbClr val="0070C0"/>
                </a:solidFill>
              </a:rPr>
              <a:t>de la base avec des notices de </a:t>
            </a:r>
            <a:r>
              <a:rPr lang="en-GB" sz="3000" dirty="0" err="1" smtClean="0">
                <a:solidFill>
                  <a:srgbClr val="0070C0"/>
                </a:solidFill>
              </a:rPr>
              <a:t>toutes</a:t>
            </a:r>
            <a:r>
              <a:rPr lang="en-GB" sz="3000" dirty="0" smtClean="0">
                <a:solidFill>
                  <a:srgbClr val="0070C0"/>
                </a:solidFill>
              </a:rPr>
              <a:t> </a:t>
            </a:r>
            <a:r>
              <a:rPr lang="en-GB" sz="3000" dirty="0" err="1" smtClean="0">
                <a:solidFill>
                  <a:srgbClr val="0070C0"/>
                </a:solidFill>
              </a:rPr>
              <a:t>sortes</a:t>
            </a:r>
            <a:r>
              <a:rPr lang="en-GB" sz="3000" dirty="0" smtClean="0">
                <a:solidFill>
                  <a:srgbClr val="0070C0"/>
                </a:solidFill>
              </a:rPr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=  plus de </a:t>
            </a:r>
            <a:r>
              <a:rPr lang="en-GB" sz="3200" dirty="0" err="1" smtClean="0">
                <a:solidFill>
                  <a:srgbClr val="0070C0"/>
                </a:solidFill>
              </a:rPr>
              <a:t>richesse</a:t>
            </a:r>
            <a:r>
              <a:rPr lang="en-GB" sz="3200" dirty="0" smtClean="0">
                <a:solidFill>
                  <a:srgbClr val="0070C0"/>
                </a:solidFill>
              </a:rPr>
              <a:t> - </a:t>
            </a:r>
            <a:r>
              <a:rPr lang="en-GB" sz="3200" dirty="0" err="1" smtClean="0">
                <a:solidFill>
                  <a:srgbClr val="0070C0"/>
                </a:solidFill>
              </a:rPr>
              <a:t>moins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d’uniformité</a:t>
            </a:r>
            <a:endParaRPr lang="en-GB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3200" dirty="0" err="1" smtClean="0">
                <a:solidFill>
                  <a:srgbClr val="0070C0"/>
                </a:solidFill>
              </a:rPr>
              <a:t>Nécessité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d’afficher</a:t>
            </a:r>
            <a:r>
              <a:rPr lang="en-GB" sz="3200" dirty="0" smtClean="0">
                <a:solidFill>
                  <a:srgbClr val="0070C0"/>
                </a:solidFill>
              </a:rPr>
              <a:t> les </a:t>
            </a:r>
            <a:r>
              <a:rPr lang="en-GB" sz="3200" dirty="0" err="1" smtClean="0">
                <a:solidFill>
                  <a:srgbClr val="0070C0"/>
                </a:solidFill>
              </a:rPr>
              <a:t>résultats</a:t>
            </a:r>
            <a:r>
              <a:rPr lang="en-GB" sz="3200" dirty="0" smtClean="0">
                <a:solidFill>
                  <a:srgbClr val="0070C0"/>
                </a:solidFill>
              </a:rPr>
              <a:t> à un </a:t>
            </a:r>
            <a:r>
              <a:rPr lang="en-GB" sz="3200" dirty="0" err="1" smtClean="0">
                <a:solidFill>
                  <a:srgbClr val="0070C0"/>
                </a:solidFill>
              </a:rPr>
              <a:t>niveau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d’entité</a:t>
            </a:r>
            <a:r>
              <a:rPr lang="en-GB" sz="3200" dirty="0" smtClean="0">
                <a:solidFill>
                  <a:srgbClr val="0070C0"/>
                </a:solidFill>
              </a:rPr>
              <a:t> plus </a:t>
            </a:r>
            <a:r>
              <a:rPr lang="en-GB" sz="3200" dirty="0" err="1" smtClean="0">
                <a:solidFill>
                  <a:srgbClr val="0070C0"/>
                </a:solidFill>
              </a:rPr>
              <a:t>élevé</a:t>
            </a:r>
            <a:r>
              <a:rPr lang="en-GB" sz="3200" dirty="0" smtClean="0">
                <a:solidFill>
                  <a:srgbClr val="0070C0"/>
                </a:solidFill>
              </a:rPr>
              <a:t> (</a:t>
            </a:r>
            <a:r>
              <a:rPr lang="en-GB" sz="3200" dirty="0" err="1" smtClean="0">
                <a:solidFill>
                  <a:srgbClr val="0070C0"/>
                </a:solidFill>
              </a:rPr>
              <a:t>exemplaire</a:t>
            </a:r>
            <a:r>
              <a:rPr lang="en-GB" sz="3200" dirty="0" smtClean="0">
                <a:solidFill>
                  <a:srgbClr val="0070C0"/>
                </a:solidFill>
              </a:rPr>
              <a:t> =&gt; oeuvre)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err="1" smtClean="0">
                <a:solidFill>
                  <a:srgbClr val="0070C0"/>
                </a:solidFill>
              </a:rPr>
              <a:t>Utiliser</a:t>
            </a:r>
            <a:r>
              <a:rPr lang="en-GB" sz="3200" dirty="0" smtClean="0">
                <a:solidFill>
                  <a:srgbClr val="0070C0"/>
                </a:solidFill>
              </a:rPr>
              <a:t> le </a:t>
            </a:r>
            <a:r>
              <a:rPr lang="en-GB" sz="3200" dirty="0" err="1" smtClean="0">
                <a:solidFill>
                  <a:srgbClr val="0070C0"/>
                </a:solidFill>
              </a:rPr>
              <a:t>modèle</a:t>
            </a:r>
            <a:r>
              <a:rPr lang="en-GB" sz="3200" dirty="0" smtClean="0">
                <a:solidFill>
                  <a:srgbClr val="0070C0"/>
                </a:solidFill>
              </a:rPr>
              <a:t> FRBR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Niveaux</a:t>
            </a:r>
            <a:r>
              <a:rPr lang="en-US" dirty="0" smtClean="0"/>
              <a:t> des </a:t>
            </a:r>
            <a:r>
              <a:rPr lang="en-US" dirty="0" err="1" smtClean="0"/>
              <a:t>entités</a:t>
            </a:r>
            <a:r>
              <a:rPr lang="en-US" dirty="0" smtClean="0"/>
              <a:t> FRBR (2002)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 Single Corner Rectangle 3"/>
          <p:cNvSpPr/>
          <p:nvPr/>
        </p:nvSpPr>
        <p:spPr bwMode="auto">
          <a:xfrm>
            <a:off x="7572375" y="2143125"/>
            <a:ext cx="914400" cy="914400"/>
          </a:xfrm>
          <a:prstGeom prst="round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383463" y="1738313"/>
            <a:ext cx="1189037" cy="833437"/>
            <a:chOff x="4119320" y="248686"/>
            <a:chExt cx="1188764" cy="834038"/>
          </a:xfrm>
        </p:grpSpPr>
        <p:sp>
          <p:nvSpPr>
            <p:cNvPr id="7" name="Rounded Rectangle 6"/>
            <p:cNvSpPr/>
            <p:nvPr/>
          </p:nvSpPr>
          <p:spPr>
            <a:xfrm>
              <a:off x="4119320" y="289991"/>
              <a:ext cx="1188764" cy="79273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143127" y="248686"/>
              <a:ext cx="1141151" cy="746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The movie</a:t>
              </a:r>
            </a:p>
          </p:txBody>
        </p:sp>
      </p:grpSp>
      <p:sp>
        <p:nvSpPr>
          <p:cNvPr id="9" name="Round Single Corner Rectangle 8"/>
          <p:cNvSpPr/>
          <p:nvPr/>
        </p:nvSpPr>
        <p:spPr bwMode="auto">
          <a:xfrm>
            <a:off x="8143875" y="3429000"/>
            <a:ext cx="914400" cy="914400"/>
          </a:xfrm>
          <a:prstGeom prst="round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429500" y="2857500"/>
            <a:ext cx="1189038" cy="792163"/>
            <a:chOff x="4119320" y="225474"/>
            <a:chExt cx="1188764" cy="792509"/>
          </a:xfrm>
        </p:grpSpPr>
        <p:sp>
          <p:nvSpPr>
            <p:cNvPr id="11" name="Rounded Rectangle 10"/>
            <p:cNvSpPr/>
            <p:nvPr/>
          </p:nvSpPr>
          <p:spPr>
            <a:xfrm>
              <a:off x="4119320" y="225474"/>
              <a:ext cx="1188764" cy="7925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143128" y="249297"/>
              <a:ext cx="1141149" cy="744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Original Version</a:t>
              </a:r>
            </a:p>
          </p:txBody>
        </p:sp>
      </p:grpSp>
      <p:cxnSp>
        <p:nvCxnSpPr>
          <p:cNvPr id="11272" name="Straight Connector 13"/>
          <p:cNvCxnSpPr>
            <a:cxnSpLocks noChangeShapeType="1"/>
          </p:cNvCxnSpPr>
          <p:nvPr/>
        </p:nvCxnSpPr>
        <p:spPr bwMode="auto">
          <a:xfrm rot="5400000">
            <a:off x="7857332" y="2713831"/>
            <a:ext cx="285750" cy="1587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1273" name="Oval 14"/>
          <p:cNvSpPr>
            <a:spLocks noChangeArrowheads="1"/>
          </p:cNvSpPr>
          <p:nvPr/>
        </p:nvSpPr>
        <p:spPr bwMode="auto">
          <a:xfrm>
            <a:off x="4572000" y="1285875"/>
            <a:ext cx="3714750" cy="17145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nl-NL"/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285750" y="6005124"/>
            <a:ext cx="8572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en-US" sz="1200" b="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Based on a graphic in </a:t>
            </a:r>
            <a:r>
              <a:rPr kumimoji="1" lang="en-US" sz="1200" b="0" dirty="0" err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Tillett</a:t>
            </a:r>
            <a:r>
              <a:rPr kumimoji="1" lang="en-US" sz="1200" b="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kumimoji="1" lang="en-US" sz="1200" b="0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Barbara: </a:t>
            </a:r>
            <a:r>
              <a:rPr lang="en-US" sz="1200" u="sng" dirty="0" smtClean="0">
                <a:hlinkClick r:id="rId8"/>
              </a:rPr>
              <a:t>http://www.iccu.sbn.it/upload/documenti/Tillett.ppt</a:t>
            </a:r>
            <a:r>
              <a:rPr kumimoji="1" lang="en-US" sz="1200" b="0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kumimoji="1" lang="en-US" sz="1200" b="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</a:t>
            </a:r>
            <a:r>
              <a:rPr lang="en-GB" sz="4800" dirty="0" smtClean="0"/>
              <a:t>2004 : premiers </a:t>
            </a:r>
            <a:r>
              <a:rPr lang="en-GB" sz="4800" dirty="0" err="1" smtClean="0"/>
              <a:t>résultats</a:t>
            </a:r>
            <a:r>
              <a:rPr lang="en-GB" sz="4800" dirty="0" smtClean="0"/>
              <a:t>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Analyse de </a:t>
            </a:r>
            <a:r>
              <a:rPr lang="en-GB" sz="3200" dirty="0" err="1" smtClean="0">
                <a:solidFill>
                  <a:srgbClr val="0070C0"/>
                </a:solidFill>
              </a:rPr>
              <a:t>WorldCat</a:t>
            </a:r>
            <a:r>
              <a:rPr lang="en-GB" sz="3200" dirty="0" smtClean="0">
                <a:solidFill>
                  <a:srgbClr val="0070C0"/>
                </a:solidFill>
              </a:rPr>
              <a:t>: </a:t>
            </a:r>
            <a:r>
              <a:rPr lang="en-GB" sz="3200" dirty="0" err="1" smtClean="0">
                <a:solidFill>
                  <a:srgbClr val="0070C0"/>
                </a:solidFill>
              </a:rPr>
              <a:t>Fouille</a:t>
            </a:r>
            <a:r>
              <a:rPr lang="en-GB" sz="3200" dirty="0" smtClean="0">
                <a:solidFill>
                  <a:srgbClr val="0070C0"/>
                </a:solidFill>
              </a:rPr>
              <a:t> de </a:t>
            </a:r>
            <a:r>
              <a:rPr lang="en-GB" sz="3200" dirty="0" err="1" smtClean="0">
                <a:solidFill>
                  <a:srgbClr val="0070C0"/>
                </a:solidFill>
              </a:rPr>
              <a:t>données</a:t>
            </a:r>
            <a:r>
              <a:rPr lang="en-GB" sz="3200" dirty="0" smtClean="0">
                <a:solidFill>
                  <a:srgbClr val="0070C0"/>
                </a:solidFill>
              </a:rPr>
              <a:t> et </a:t>
            </a:r>
            <a:r>
              <a:rPr lang="en-GB" sz="3200" dirty="0" err="1" smtClean="0">
                <a:solidFill>
                  <a:srgbClr val="0070C0"/>
                </a:solidFill>
              </a:rPr>
              <a:t>développement</a:t>
            </a:r>
            <a:r>
              <a:rPr lang="en-GB" sz="3200" dirty="0" smtClean="0">
                <a:solidFill>
                  <a:srgbClr val="0070C0"/>
                </a:solidFill>
              </a:rPr>
              <a:t> d’un </a:t>
            </a:r>
            <a:r>
              <a:rPr lang="en-GB" sz="3200" dirty="0" err="1" smtClean="0">
                <a:solidFill>
                  <a:srgbClr val="0070C0"/>
                </a:solidFill>
              </a:rPr>
              <a:t>algorithme</a:t>
            </a:r>
            <a:r>
              <a:rPr lang="en-GB" sz="3200" dirty="0" smtClean="0">
                <a:solidFill>
                  <a:srgbClr val="0070C0"/>
                </a:solidFill>
              </a:rPr>
              <a:t> FRBR</a:t>
            </a:r>
          </a:p>
          <a:p>
            <a:r>
              <a:rPr lang="en-GB" sz="3200" dirty="0" smtClean="0">
                <a:solidFill>
                  <a:srgbClr val="0070C0"/>
                </a:solidFill>
              </a:rPr>
              <a:t>Prototypes (</a:t>
            </a:r>
            <a:r>
              <a:rPr lang="en-GB" sz="3200" dirty="0" err="1" smtClean="0">
                <a:solidFill>
                  <a:srgbClr val="0070C0"/>
                </a:solidFill>
              </a:rPr>
              <a:t>FictionFinder</a:t>
            </a:r>
            <a:r>
              <a:rPr lang="en-GB" sz="3200" dirty="0" smtClean="0">
                <a:solidFill>
                  <a:srgbClr val="0070C0"/>
                </a:solidFill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</a:rPr>
              <a:t>xISBN</a:t>
            </a:r>
            <a:r>
              <a:rPr lang="en-GB" sz="32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GB" sz="3200" dirty="0" err="1" smtClean="0">
                <a:solidFill>
                  <a:srgbClr val="0070C0"/>
                </a:solidFill>
              </a:rPr>
              <a:t>Planification</a:t>
            </a:r>
            <a:r>
              <a:rPr lang="en-GB" sz="3200" dirty="0" smtClean="0">
                <a:solidFill>
                  <a:srgbClr val="0070C0"/>
                </a:solidFill>
              </a:rPr>
              <a:t> pour </a:t>
            </a:r>
            <a:r>
              <a:rPr lang="en-GB" sz="3200" dirty="0" err="1" smtClean="0">
                <a:solidFill>
                  <a:srgbClr val="0070C0"/>
                </a:solidFill>
              </a:rPr>
              <a:t>l’implémentation</a:t>
            </a:r>
            <a:r>
              <a:rPr lang="en-GB" sz="3200" dirty="0" smtClean="0">
                <a:solidFill>
                  <a:srgbClr val="0070C0"/>
                </a:solidFill>
              </a:rPr>
              <a:t> de </a:t>
            </a:r>
            <a:r>
              <a:rPr lang="en-GB" sz="3200" dirty="0" err="1" smtClean="0">
                <a:solidFill>
                  <a:srgbClr val="0070C0"/>
                </a:solidFill>
              </a:rPr>
              <a:t>l’algorithme</a:t>
            </a:r>
            <a:r>
              <a:rPr lang="en-GB" sz="3200" dirty="0" smtClean="0">
                <a:solidFill>
                  <a:srgbClr val="0070C0"/>
                </a:solidFill>
              </a:rPr>
              <a:t> FRBR </a:t>
            </a:r>
            <a:r>
              <a:rPr lang="en-GB" sz="3200" dirty="0" err="1" smtClean="0">
                <a:solidFill>
                  <a:srgbClr val="0070C0"/>
                </a:solidFill>
              </a:rPr>
              <a:t>dans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WorldCat</a:t>
            </a:r>
            <a:r>
              <a:rPr lang="en-GB" sz="3200" dirty="0" smtClean="0">
                <a:solidFill>
                  <a:srgbClr val="0070C0"/>
                </a:solidFill>
              </a:rPr>
              <a:t> (2004-2006)</a:t>
            </a:r>
          </a:p>
          <a:p>
            <a:endParaRPr lang="en-GB" sz="3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2004 : </a:t>
            </a:r>
            <a:r>
              <a:rPr lang="en-GB" dirty="0" err="1" smtClean="0"/>
              <a:t>algorithme</a:t>
            </a:r>
            <a:r>
              <a:rPr lang="en-GB" dirty="0" smtClean="0"/>
              <a:t> FRBR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200" dirty="0" err="1" smtClean="0">
                <a:solidFill>
                  <a:srgbClr val="0070C0"/>
                </a:solidFill>
              </a:rPr>
              <a:t>Catégorie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problématique</a:t>
            </a:r>
            <a:r>
              <a:rPr lang="en-GB" sz="3200" dirty="0" smtClean="0">
                <a:solidFill>
                  <a:srgbClr val="0070C0"/>
                </a:solidFill>
              </a:rPr>
              <a:t>: Expressions</a:t>
            </a:r>
          </a:p>
          <a:p>
            <a:pPr lvl="1"/>
            <a:r>
              <a:rPr lang="en-GB" sz="2800" dirty="0" err="1" smtClean="0">
                <a:solidFill>
                  <a:srgbClr val="0070C0"/>
                </a:solidFill>
              </a:rPr>
              <a:t>Traductions</a:t>
            </a:r>
            <a:endParaRPr lang="en-GB" sz="2800" dirty="0" smtClean="0">
              <a:solidFill>
                <a:srgbClr val="0070C0"/>
              </a:solidFill>
            </a:endParaRPr>
          </a:p>
          <a:p>
            <a:pPr lvl="1"/>
            <a:r>
              <a:rPr lang="en-GB" sz="2800" dirty="0" smtClean="0">
                <a:solidFill>
                  <a:srgbClr val="0070C0"/>
                </a:solidFill>
              </a:rPr>
              <a:t>Augmentations</a:t>
            </a:r>
          </a:p>
          <a:p>
            <a:pPr lvl="1"/>
            <a:r>
              <a:rPr lang="en-GB" sz="2800" dirty="0" err="1" smtClean="0">
                <a:solidFill>
                  <a:srgbClr val="0070C0"/>
                </a:solidFill>
              </a:rPr>
              <a:t>Révisions</a:t>
            </a:r>
            <a:endParaRPr lang="en-GB" sz="2800" dirty="0" smtClean="0">
              <a:solidFill>
                <a:srgbClr val="0070C0"/>
              </a:solidFill>
            </a:endParaRPr>
          </a:p>
          <a:p>
            <a:pPr lvl="1"/>
            <a:r>
              <a:rPr lang="en-GB" sz="2800" dirty="0" smtClean="0">
                <a:solidFill>
                  <a:srgbClr val="0070C0"/>
                </a:solidFill>
              </a:rPr>
              <a:t>etc.</a:t>
            </a:r>
          </a:p>
          <a:p>
            <a:pPr>
              <a:buNone/>
            </a:pPr>
            <a:r>
              <a:rPr lang="en-GB" sz="3200" dirty="0" smtClean="0">
                <a:solidFill>
                  <a:srgbClr val="0070C0"/>
                </a:solidFill>
              </a:rPr>
              <a:t>	et la </a:t>
            </a:r>
            <a:r>
              <a:rPr lang="en-GB" sz="3200" dirty="0" err="1" smtClean="0">
                <a:solidFill>
                  <a:srgbClr val="0070C0"/>
                </a:solidFill>
              </a:rPr>
              <a:t>démarcation</a:t>
            </a:r>
            <a:r>
              <a:rPr lang="en-GB" sz="3200" dirty="0" smtClean="0">
                <a:solidFill>
                  <a:srgbClr val="0070C0"/>
                </a:solidFill>
              </a:rPr>
              <a:t> avec les </a:t>
            </a:r>
            <a:r>
              <a:rPr lang="en-GB" sz="3200" dirty="0" err="1" smtClean="0">
                <a:solidFill>
                  <a:srgbClr val="0070C0"/>
                </a:solidFill>
              </a:rPr>
              <a:t>catégories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adjacentes</a:t>
            </a:r>
            <a:endParaRPr lang="en-GB" sz="3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40967" y="-99392"/>
            <a:ext cx="13783580" cy="77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-PPT-Template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13F594A2FC74EADD29D0AF2FC40B8" ma:contentTypeVersion="0" ma:contentTypeDescription="Create a new document." ma:contentTypeScope="" ma:versionID="f6b9a7984d90970c0d0e973507f274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666D8B9-669F-4142-B8FC-2F14E25C84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C843D3-24B5-44CD-B3F2-6FF1341FC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0F9F609-4981-4C8A-9B89-4C9BB815C680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2670</Words>
  <Application>Microsoft Office PowerPoint</Application>
  <PresentationFormat>On-screen Show (4:3)</PresentationFormat>
  <Paragraphs>271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OCLC-PPT-Template</vt:lpstr>
      <vt:lpstr>Les catalogues au défi du Web: projets et réalisations d’OCLC en matière de FRBRisation </vt:lpstr>
      <vt:lpstr>OCLC Research</vt:lpstr>
      <vt:lpstr>OCLC Research</vt:lpstr>
      <vt:lpstr>La croissance de WorldCat</vt:lpstr>
      <vt:lpstr>OCLC Research et FRBR</vt:lpstr>
      <vt:lpstr>Niveaux des entités FRBR (2002)</vt:lpstr>
      <vt:lpstr> 2004 : premiers résultats </vt:lpstr>
      <vt:lpstr>2004 : algorithme FRBR</vt:lpstr>
      <vt:lpstr>Slide 9</vt:lpstr>
      <vt:lpstr>2004 : algorithme FRBR</vt:lpstr>
      <vt:lpstr>2004 : conclusions</vt:lpstr>
      <vt:lpstr>2004 : statistiques</vt:lpstr>
      <vt:lpstr>2004 : prototype FictionFinder</vt:lpstr>
      <vt:lpstr>FictionFinder : affichage  oeuvre/expression &amp; manifestation</vt:lpstr>
      <vt:lpstr>FRBRisation de WorldCat : 2006 – aujourd’hui</vt:lpstr>
      <vt:lpstr>2009: GLIMIR</vt:lpstr>
      <vt:lpstr>2009: GLIMIR</vt:lpstr>
      <vt:lpstr>FRBRisation de WorldCat : 2006 – aujourd’hui</vt:lpstr>
      <vt:lpstr>2011 : Multilingual Bib Structure</vt:lpstr>
      <vt:lpstr>FRBRisation de WorldCat: 2006 – aujourd’hui</vt:lpstr>
      <vt:lpstr>Slide 21</vt:lpstr>
      <vt:lpstr>Slide 22</vt:lpstr>
      <vt:lpstr>Slide 23</vt:lpstr>
      <vt:lpstr>Efforts de recherche à partir de 2011</vt:lpstr>
      <vt:lpstr>Efforts de recherche à partir de 2011</vt:lpstr>
      <vt:lpstr>Slide 26</vt:lpstr>
      <vt:lpstr>Slide 27</vt:lpstr>
      <vt:lpstr>Slide 28</vt:lpstr>
      <vt:lpstr> Pour réaliser la promesse du      Web des données</vt:lpstr>
      <vt:lpstr>A propos des URI</vt:lpstr>
      <vt:lpstr>Quelques observations pour RDA</vt:lpstr>
      <vt:lpstr>Quelques observations pour RDA</vt:lpstr>
      <vt:lpstr>Questions?</vt:lpstr>
    </vt:vector>
  </TitlesOfParts>
  <Company>OCLC B.V.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Catalogues au défi du Web: Projets et réalisations d'OCLC en matière de FRBRisation</dc:title>
  <dc:subject>Catalogues au défi du Web</dc:subject>
  <dc:creator>Titia van der Werf</dc:creator>
  <cp:keywords>FRBR, GLIMIR, données liées</cp:keywords>
  <dc:description>Journée d’information CNFPT, 16 May 2013, Angers, France</dc:description>
  <cp:lastModifiedBy>mcnicolj</cp:lastModifiedBy>
  <cp:revision>243</cp:revision>
  <cp:lastPrinted>2012-01-18T22:20:44Z</cp:lastPrinted>
  <dcterms:created xsi:type="dcterms:W3CDTF">2012-06-24T17:19:16Z</dcterms:created>
  <dcterms:modified xsi:type="dcterms:W3CDTF">2013-07-23T00:31:43Z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0x0101009EC13F594A2FC74EADD29D0AF2FC40B8</vt:lpwstr>
  </property>
  <property fmtid="{D5CDD505-2E9C-101B-9397-08002B2CF9AE}" pid="3" name="_AdHocReviewCycleID">
    <vt:i4>-784615818</vt:i4>
  </property>
  <property fmtid="{D5CDD505-2E9C-101B-9397-08002B2CF9AE}" pid="4" name="_NewReviewCycle">
    <vt:lpwstr/>
  </property>
  <property fmtid="{D5CDD505-2E9C-101B-9397-08002B2CF9AE}" pid="5" name="_EmailSubject">
    <vt:lpwstr>powerpoint for Angers</vt:lpwstr>
  </property>
  <property fmtid="{D5CDD505-2E9C-101B-9397-08002B2CF9AE}" pid="6" name="_AuthorEmail">
    <vt:lpwstr>titia.vanderwerf@oclc.org</vt:lpwstr>
  </property>
  <property fmtid="{D5CDD505-2E9C-101B-9397-08002B2CF9AE}" pid="7" name="_AuthorEmailDisplayName">
    <vt:lpwstr>van der Werf,Titia</vt:lpwstr>
  </property>
  <property fmtid="{D5CDD505-2E9C-101B-9397-08002B2CF9AE}" pid="8" name="_PreviousAdHocReviewCycleID">
    <vt:i4>-1475370249</vt:i4>
  </property>
</Properties>
</file>