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handoutMasterIdLst>
    <p:handoutMasterId r:id="rId52"/>
  </p:handoutMasterIdLst>
  <p:sldIdLst>
    <p:sldId id="265" r:id="rId2"/>
    <p:sldId id="326" r:id="rId3"/>
    <p:sldId id="258" r:id="rId4"/>
    <p:sldId id="284" r:id="rId5"/>
    <p:sldId id="285" r:id="rId6"/>
    <p:sldId id="286" r:id="rId7"/>
    <p:sldId id="287" r:id="rId8"/>
    <p:sldId id="288" r:id="rId9"/>
    <p:sldId id="289" r:id="rId10"/>
    <p:sldId id="290" r:id="rId11"/>
    <p:sldId id="291" r:id="rId12"/>
    <p:sldId id="292" r:id="rId13"/>
    <p:sldId id="293" r:id="rId14"/>
    <p:sldId id="279" r:id="rId15"/>
    <p:sldId id="295" r:id="rId16"/>
    <p:sldId id="296" r:id="rId17"/>
    <p:sldId id="297" r:id="rId18"/>
    <p:sldId id="298" r:id="rId19"/>
    <p:sldId id="294" r:id="rId20"/>
    <p:sldId id="272" r:id="rId21"/>
    <p:sldId id="259" r:id="rId22"/>
    <p:sldId id="274" r:id="rId23"/>
    <p:sldId id="283" r:id="rId24"/>
    <p:sldId id="318" r:id="rId25"/>
    <p:sldId id="319" r:id="rId26"/>
    <p:sldId id="314" r:id="rId27"/>
    <p:sldId id="280" r:id="rId28"/>
    <p:sldId id="315" r:id="rId29"/>
    <p:sldId id="316" r:id="rId30"/>
    <p:sldId id="325" r:id="rId31"/>
    <p:sldId id="282" r:id="rId32"/>
    <p:sldId id="266" r:id="rId33"/>
    <p:sldId id="275" r:id="rId34"/>
    <p:sldId id="300" r:id="rId35"/>
    <p:sldId id="301" r:id="rId36"/>
    <p:sldId id="302" r:id="rId37"/>
    <p:sldId id="304" r:id="rId38"/>
    <p:sldId id="305" r:id="rId39"/>
    <p:sldId id="306" r:id="rId40"/>
    <p:sldId id="307" r:id="rId41"/>
    <p:sldId id="308" r:id="rId42"/>
    <p:sldId id="310" r:id="rId43"/>
    <p:sldId id="320" r:id="rId44"/>
    <p:sldId id="321" r:id="rId45"/>
    <p:sldId id="313" r:id="rId46"/>
    <p:sldId id="311" r:id="rId47"/>
    <p:sldId id="317" r:id="rId48"/>
    <p:sldId id="324" r:id="rId49"/>
    <p:sldId id="264"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11">
          <p15:clr>
            <a:srgbClr val="A4A3A4"/>
          </p15:clr>
        </p15:guide>
        <p15:guide id="2" pos="55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clrMru>
    <a:srgbClr val="DE6126"/>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5197" autoAdjust="0"/>
    <p:restoredTop sz="82405" autoAdjust="0"/>
  </p:normalViewPr>
  <p:slideViewPr>
    <p:cSldViewPr snapToGrid="0" snapToObjects="1">
      <p:cViewPr>
        <p:scale>
          <a:sx n="99" d="100"/>
          <a:sy n="99" d="100"/>
        </p:scale>
        <p:origin x="534" y="72"/>
      </p:cViewPr>
      <p:guideLst>
        <p:guide orient="horz" pos="2411"/>
        <p:guide pos="557"/>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EA7726C-ACAE-124E-B040-09E55DEF4DA0}" type="datetimeFigureOut">
              <a:rPr lang="en-US" smtClean="0"/>
              <a:t>11/20/2015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5010" y="0"/>
            <a:ext cx="2971800" cy="457200"/>
          </a:xfrm>
          <a:prstGeom prst="rect">
            <a:avLst/>
          </a:prstGeom>
        </p:spPr>
        <p:txBody>
          <a:bodyPr vert="horz" lIns="91440" tIns="45720" rIns="91440" bIns="45720" rtlCol="0"/>
          <a:lstStyle>
            <a:lvl1pPr algn="r">
              <a:defRPr sz="1200"/>
            </a:lvl1pPr>
          </a:lstStyle>
          <a:p>
            <a:fld id="{2F9FB55C-3F8D-9441-947B-C67F770235A0}" type="datetimeFigureOut">
              <a:rPr lang="en-US" smtClean="0"/>
              <a:t>11/20/2015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4684"/>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5010" y="8684684"/>
            <a:ext cx="2971800" cy="457200"/>
          </a:xfrm>
          <a:prstGeom prst="rect">
            <a:avLst/>
          </a:prstGeom>
        </p:spPr>
        <p:txBody>
          <a:bodyPr vert="horz" lIns="91440" tIns="45720" rIns="91440" bIns="45720" rtlCol="0" anchor="b"/>
          <a:lstStyle>
            <a:lvl1pPr algn="r">
              <a:defRPr sz="1200"/>
            </a:lvl1pPr>
          </a:lstStyle>
          <a:p>
            <a:fld id="{5D5958B2-8CFD-7C43-B1A8-5462CA51E0EE}" type="slidenum">
              <a:rPr lang="en-US" smtClean="0"/>
              <a:t>‹#›</a:t>
            </a:fld>
            <a:endParaRPr lang="en-US"/>
          </a:p>
        </p:txBody>
      </p:sp>
    </p:spTree>
    <p:extLst>
      <p:ext uri="{BB962C8B-B14F-4D97-AF65-F5344CB8AC3E}">
        <p14:creationId xmlns:p14="http://schemas.microsoft.com/office/powerpoint/2010/main" val="35439013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oclc.org/"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id.loc.gov/authorities/names.html" TargetMode="External"/><Relationship Id="rId5" Type="http://schemas.openxmlformats.org/officeDocument/2006/relationships/hyperlink" Target="http://www.isni.org/" TargetMode="External"/><Relationship Id="rId4" Type="http://schemas.openxmlformats.org/officeDocument/2006/relationships/hyperlink" Target="http://viaf.or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7782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Calibri" charset="0"/>
                <a:ea typeface="ＭＳ Ｐゴシック" charset="0"/>
                <a:cs typeface="ＭＳ Ｐゴシック" charset="0"/>
              </a:rPr>
              <a:t>In a record view you get bits of data [evidence] about an item.</a:t>
            </a:r>
          </a:p>
          <a:p>
            <a:endParaRPr lang="en-US">
              <a:latin typeface="Calibri" charset="0"/>
              <a:ea typeface="ＭＳ Ｐゴシック" charset="0"/>
              <a:cs typeface="ＭＳ Ｐゴシック" charset="0"/>
            </a:endParaRPr>
          </a:p>
          <a:p>
            <a:r>
              <a:rPr lang="en-US">
                <a:latin typeface="Calibri" charset="0"/>
                <a:ea typeface="ＭＳ Ｐゴシック" charset="0"/>
                <a:cs typeface="ＭＳ Ｐゴシック" charset="0"/>
              </a:rPr>
              <a:t>Related entities provide descriptions of real things/entities enabling you to follow the relationships between them – inside and beyond the closed world of libraries</a:t>
            </a:r>
          </a:p>
        </p:txBody>
      </p:sp>
      <p:sp>
        <p:nvSpPr>
          <p:cNvPr id="7782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6816CD51-4534-0B4A-9D97-1B4B44A88672}" type="slidenum">
              <a:rPr lang="en-US" sz="1200">
                <a:latin typeface="Calibri" charset="0"/>
              </a:rPr>
              <a:pPr eaLnBrk="1" hangingPunct="1"/>
              <a:t>13</a:t>
            </a:fld>
            <a:endParaRPr lang="en-US" sz="1200">
              <a:latin typeface="Calibri" charset="0"/>
            </a:endParaRPr>
          </a:p>
        </p:txBody>
      </p:sp>
    </p:spTree>
    <p:extLst>
      <p:ext uri="{BB962C8B-B14F-4D97-AF65-F5344CB8AC3E}">
        <p14:creationId xmlns:p14="http://schemas.microsoft.com/office/powerpoint/2010/main" val="1661006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We have mocked up what a display could look like from the content</a:t>
            </a:r>
            <a:r>
              <a:rPr lang="en-US" baseline="0" dirty="0" smtClean="0"/>
              <a:t> of WorldCat records. Here, we take advantage that we have an English-tagged summary of </a:t>
            </a:r>
            <a:r>
              <a:rPr lang="en-US" i="1" dirty="0" smtClean="0"/>
              <a:t>An Iceland Fisherman</a:t>
            </a:r>
            <a:r>
              <a:rPr lang="en-US" dirty="0" smtClean="0"/>
              <a:t>, original in French,</a:t>
            </a:r>
            <a:r>
              <a:rPr lang="en-US" baseline="0" dirty="0" smtClean="0"/>
              <a:t> </a:t>
            </a:r>
            <a:r>
              <a:rPr lang="en-US" dirty="0" smtClean="0"/>
              <a:t>displayed in an English interface</a:t>
            </a:r>
            <a:r>
              <a:rPr lang="en-US" baseline="0" dirty="0" smtClean="0"/>
              <a:t> and</a:t>
            </a:r>
            <a:r>
              <a:rPr lang="en-US" dirty="0" smtClean="0"/>
              <a:t> with a table of translations and translators</a:t>
            </a:r>
            <a:r>
              <a:rPr lang="en-US" baseline="0" dirty="0" smtClean="0"/>
              <a:t> of the work</a:t>
            </a:r>
            <a:r>
              <a:rPr lang="en-US" dirty="0" smtClean="0"/>
              <a:t>.</a:t>
            </a:r>
          </a:p>
          <a:p>
            <a:pPr>
              <a:spcBef>
                <a:spcPct val="0"/>
              </a:spcBef>
            </a:pPr>
            <a:endParaRPr lang="en-US" dirty="0" smtClean="0"/>
          </a:p>
          <a:p>
            <a:pPr>
              <a:spcBef>
                <a:spcPct val="0"/>
              </a:spcBef>
            </a:pPr>
            <a:r>
              <a:rPr lang="en-US" dirty="0" smtClean="0"/>
              <a:t>Mockup designed by JD Shipengrover, OCLC Research</a:t>
            </a:r>
          </a:p>
        </p:txBody>
      </p:sp>
      <p:sp>
        <p:nvSpPr>
          <p:cNvPr id="16387" name="Slide Number Placeholder 3"/>
          <p:cNvSpPr>
            <a:spLocks noGrp="1"/>
          </p:cNvSpPr>
          <p:nvPr>
            <p:ph type="sldNum" sz="quarter" idx="5"/>
          </p:nvPr>
        </p:nvSpPr>
        <p:spPr bwMode="auto">
          <a:noFill/>
          <a:ln>
            <a:miter lim="800000"/>
            <a:headEnd/>
            <a:tailEnd/>
          </a:ln>
        </p:spPr>
        <p:txBody>
          <a:bodyPr/>
          <a:lstStyle/>
          <a:p>
            <a:fld id="{2A082115-2950-4884-ACF4-CFDB47D16AD6}" type="slidenum">
              <a:rPr lang="en-US"/>
              <a:pPr/>
              <a:t>43</a:t>
            </a:fld>
            <a:endParaRPr lang="en-US"/>
          </a:p>
        </p:txBody>
      </p:sp>
    </p:spTree>
    <p:extLst>
      <p:ext uri="{BB962C8B-B14F-4D97-AF65-F5344CB8AC3E}">
        <p14:creationId xmlns:p14="http://schemas.microsoft.com/office/powerpoint/2010/main" val="290118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same record with a Chinese interface. Since we don’t have a Chinese-language summary, none would</a:t>
            </a:r>
            <a:r>
              <a:rPr lang="en-US" baseline="0" dirty="0" smtClean="0"/>
              <a:t> be shown.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Mockup designed by JD Shipengrover, OCLC Research</a:t>
            </a:r>
          </a:p>
          <a:p>
            <a:endParaRPr lang="en-US" dirty="0"/>
          </a:p>
        </p:txBody>
      </p:sp>
      <p:sp>
        <p:nvSpPr>
          <p:cNvPr id="4" name="Slide Number Placeholder 3"/>
          <p:cNvSpPr>
            <a:spLocks noGrp="1"/>
          </p:cNvSpPr>
          <p:nvPr>
            <p:ph type="sldNum" sz="quarter" idx="10"/>
          </p:nvPr>
        </p:nvSpPr>
        <p:spPr/>
        <p:txBody>
          <a:bodyPr/>
          <a:lstStyle/>
          <a:p>
            <a:fld id="{D1145EBD-903E-474C-BA5A-86C1F756F6C3}" type="slidenum">
              <a:rPr lang="en-US" smtClean="0"/>
              <a:pPr/>
              <a:t>44</a:t>
            </a:fld>
            <a:endParaRPr lang="en-US"/>
          </a:p>
        </p:txBody>
      </p:sp>
    </p:spTree>
    <p:extLst>
      <p:ext uri="{BB962C8B-B14F-4D97-AF65-F5344CB8AC3E}">
        <p14:creationId xmlns:p14="http://schemas.microsoft.com/office/powerpoint/2010/main" val="851184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57FFEF-2888-4538-9525-0B5B52E3558C}" type="slidenum">
              <a:rPr lang="en-US" smtClean="0"/>
              <a:t>47</a:t>
            </a:fld>
            <a:endParaRPr lang="en-US" dirty="0"/>
          </a:p>
        </p:txBody>
      </p:sp>
    </p:spTree>
    <p:extLst>
      <p:ext uri="{BB962C8B-B14F-4D97-AF65-F5344CB8AC3E}">
        <p14:creationId xmlns:p14="http://schemas.microsoft.com/office/powerpoint/2010/main" val="1924381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DUBLIN, Ohio, September XX, 2015</a:t>
            </a:r>
            <a:r>
              <a:rPr lang="en-US" sz="1200" b="0" kern="1200" dirty="0" smtClean="0">
                <a:solidFill>
                  <a:schemeClr val="tx1"/>
                </a:solidFill>
                <a:latin typeface="+mn-lt"/>
                <a:ea typeface="+mn-ea"/>
                <a:cs typeface="+mn-cs"/>
              </a:rPr>
              <a:t>—</a:t>
            </a:r>
            <a:r>
              <a:rPr lang="en-US" sz="1200" b="0" u="sng" kern="1200" dirty="0" smtClean="0">
                <a:solidFill>
                  <a:schemeClr val="tx1"/>
                </a:solidFill>
                <a:latin typeface="+mn-lt"/>
                <a:ea typeface="+mn-ea"/>
                <a:cs typeface="+mn-cs"/>
                <a:hlinkClick r:id="rId3"/>
              </a:rPr>
              <a:t>OCLC is working with seven leading libraries in a pilot program designed to learn more about how linked data will influence library workflows in the future.</a:t>
            </a:r>
          </a:p>
          <a:p>
            <a:r>
              <a:rPr lang="en-US" sz="1200" b="0" kern="1200" dirty="0" smtClean="0">
                <a:solidFill>
                  <a:schemeClr val="tx1"/>
                </a:solidFill>
                <a:latin typeface="+mn-lt"/>
                <a:ea typeface="+mn-ea"/>
                <a:cs typeface="+mn-cs"/>
              </a:rPr>
              <a:t>The Person Entity Lookup pilot will help library professionals reduce redundant data by linking related sets of person identifiers and authorities. Pilot participants will be able to surface </a:t>
            </a:r>
            <a:r>
              <a:rPr lang="en-US" sz="1200" b="0" kern="1200" dirty="0" err="1" smtClean="0">
                <a:solidFill>
                  <a:schemeClr val="tx1"/>
                </a:solidFill>
                <a:latin typeface="+mn-lt"/>
                <a:ea typeface="+mn-ea"/>
                <a:cs typeface="+mn-cs"/>
              </a:rPr>
              <a:t>WorldCat</a:t>
            </a:r>
            <a:r>
              <a:rPr lang="en-US" sz="1200" b="0" kern="1200" dirty="0" smtClean="0">
                <a:solidFill>
                  <a:schemeClr val="tx1"/>
                </a:solidFill>
                <a:latin typeface="+mn-lt"/>
                <a:ea typeface="+mn-ea"/>
                <a:cs typeface="+mn-cs"/>
              </a:rPr>
              <a:t> Person entities, including 109 million brief descriptions of authors, directors, musicians and others that have been mined from </a:t>
            </a:r>
            <a:r>
              <a:rPr lang="en-US" sz="1200" b="0" kern="1200" dirty="0" err="1" smtClean="0">
                <a:solidFill>
                  <a:schemeClr val="tx1"/>
                </a:solidFill>
                <a:latin typeface="+mn-lt"/>
                <a:ea typeface="+mn-ea"/>
                <a:cs typeface="+mn-cs"/>
              </a:rPr>
              <a:t>WorldCat</a:t>
            </a:r>
            <a:r>
              <a:rPr lang="en-US" sz="1200" b="0" kern="1200" dirty="0" smtClean="0">
                <a:solidFill>
                  <a:schemeClr val="tx1"/>
                </a:solidFill>
                <a:latin typeface="+mn-lt"/>
                <a:ea typeface="+mn-ea"/>
                <a:cs typeface="+mn-cs"/>
              </a:rPr>
              <a:t>, the world’s largest database of library metadata.</a:t>
            </a:r>
          </a:p>
          <a:p>
            <a:r>
              <a:rPr lang="en-US" sz="1200" b="0" kern="1200" dirty="0" smtClean="0">
                <a:solidFill>
                  <a:schemeClr val="tx1"/>
                </a:solidFill>
                <a:latin typeface="+mn-lt"/>
                <a:ea typeface="+mn-ea"/>
                <a:cs typeface="+mn-cs"/>
              </a:rPr>
              <a:t>By submitting one of a number of identifiers, such as </a:t>
            </a:r>
            <a:r>
              <a:rPr lang="en-US" sz="1200" b="0" u="sng" kern="1200" dirty="0" smtClean="0">
                <a:solidFill>
                  <a:schemeClr val="tx1"/>
                </a:solidFill>
                <a:latin typeface="+mn-lt"/>
                <a:ea typeface="+mn-ea"/>
                <a:cs typeface="+mn-cs"/>
                <a:hlinkClick r:id="rId4"/>
              </a:rPr>
              <a:t>VIAF, </a:t>
            </a:r>
            <a:r>
              <a:rPr lang="en-US" sz="1200" b="0" u="sng" kern="1200" dirty="0" smtClean="0">
                <a:solidFill>
                  <a:schemeClr val="tx1"/>
                </a:solidFill>
                <a:latin typeface="+mn-lt"/>
                <a:ea typeface="+mn-ea"/>
                <a:cs typeface="+mn-cs"/>
                <a:hlinkClick r:id="rId5"/>
              </a:rPr>
              <a:t>ISNI and </a:t>
            </a:r>
            <a:r>
              <a:rPr lang="en-US" sz="1200" b="0" u="sng" kern="1200" dirty="0" smtClean="0">
                <a:solidFill>
                  <a:schemeClr val="tx1"/>
                </a:solidFill>
                <a:latin typeface="+mn-lt"/>
                <a:ea typeface="+mn-ea"/>
                <a:cs typeface="+mn-cs"/>
                <a:hlinkClick r:id="rId6"/>
              </a:rPr>
              <a:t>LCNAF, the pilot service will respond with a WorldCat Person identifier, descriptions and mappings to additional “same as” identifiers.</a:t>
            </a:r>
          </a:p>
          <a:p>
            <a:endParaRPr lang="en-US" dirty="0"/>
          </a:p>
        </p:txBody>
      </p:sp>
      <p:sp>
        <p:nvSpPr>
          <p:cNvPr id="4" name="Slide Number Placeholder 3"/>
          <p:cNvSpPr>
            <a:spLocks noGrp="1"/>
          </p:cNvSpPr>
          <p:nvPr>
            <p:ph type="sldNum" sz="quarter" idx="10"/>
          </p:nvPr>
        </p:nvSpPr>
        <p:spPr/>
        <p:txBody>
          <a:bodyPr/>
          <a:lstStyle/>
          <a:p>
            <a:fld id="{5D5958B2-8CFD-7C43-B1A8-5462CA51E0EE}" type="slidenum">
              <a:rPr lang="en-US" smtClean="0"/>
              <a:t>48</a:t>
            </a:fld>
            <a:endParaRPr lang="en-US"/>
          </a:p>
        </p:txBody>
      </p:sp>
    </p:spTree>
    <p:extLst>
      <p:ext uri="{BB962C8B-B14F-4D97-AF65-F5344CB8AC3E}">
        <p14:creationId xmlns:p14="http://schemas.microsoft.com/office/powerpoint/2010/main" val="973498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4CDB14F-3A5E-D54A-B7C5-8FC86126BE00}" type="slidenum">
              <a:rPr lang="en-US" smtClean="0"/>
              <a:pPr>
                <a:defRPr/>
              </a:pPr>
              <a:t>14</a:t>
            </a:fld>
            <a:endParaRPr lang="en-US"/>
          </a:p>
        </p:txBody>
      </p:sp>
    </p:spTree>
    <p:extLst>
      <p:ext uri="{BB962C8B-B14F-4D97-AF65-F5344CB8AC3E}">
        <p14:creationId xmlns:p14="http://schemas.microsoft.com/office/powerpoint/2010/main" val="1745446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Designed for card catalog</a:t>
            </a:r>
            <a:endParaRPr lang="en-US" dirty="0"/>
          </a:p>
        </p:txBody>
      </p:sp>
      <p:sp>
        <p:nvSpPr>
          <p:cNvPr id="4" name="Slide Number Placeholder 3"/>
          <p:cNvSpPr>
            <a:spLocks noGrp="1"/>
          </p:cNvSpPr>
          <p:nvPr>
            <p:ph type="sldNum" sz="quarter" idx="10"/>
          </p:nvPr>
        </p:nvSpPr>
        <p:spPr/>
        <p:txBody>
          <a:bodyPr/>
          <a:lstStyle/>
          <a:p>
            <a:fld id="{E1196E80-AF86-49F5-9583-E09AEAE30D98}"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714424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57FFEF-2888-4538-9525-0B5B52E3558C}" type="slidenum">
              <a:rPr lang="en-US" smtClean="0"/>
              <a:t>25</a:t>
            </a:fld>
            <a:endParaRPr lang="en-US" dirty="0"/>
          </a:p>
        </p:txBody>
      </p:sp>
    </p:spTree>
    <p:extLst>
      <p:ext uri="{BB962C8B-B14F-4D97-AF65-F5344CB8AC3E}">
        <p14:creationId xmlns:p14="http://schemas.microsoft.com/office/powerpoint/2010/main" val="794049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our experimental work, we begin</a:t>
            </a:r>
            <a:r>
              <a:rPr lang="en-US" baseline="0" dirty="0" smtClean="0"/>
              <a:t> with data that is record-oriented.  MARC bibliographic and authority data.</a:t>
            </a:r>
          </a:p>
          <a:p>
            <a:endParaRPr lang="en-US" baseline="0" dirty="0" smtClean="0"/>
          </a:p>
          <a:p>
            <a:r>
              <a:rPr lang="en-US" baseline="0" dirty="0" smtClean="0"/>
              <a:t>As part of the normal operations of OCLC these records are clustered following the FRBR principles, and a significant amount of additional work goes into matching strings representing people, groups, places, events and concepts to corresponding authoritative headings in controlled vocabularies, with identifiers from those vocabularies (LCSH, VIAF, FAST, and others) assigned where possible.</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22A0382-108B-44E8-9359-F6DB75336F0B}" type="slidenum">
              <a:rPr lang="en-US" smtClean="0"/>
              <a:t>26</a:t>
            </a:fld>
            <a:endParaRPr lang="en-US"/>
          </a:p>
        </p:txBody>
      </p:sp>
    </p:spTree>
    <p:extLst>
      <p:ext uri="{BB962C8B-B14F-4D97-AF65-F5344CB8AC3E}">
        <p14:creationId xmlns:p14="http://schemas.microsoft.com/office/powerpoint/2010/main" val="1147308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next step is to reconstitute the record-oriented data to represent entities … </a:t>
            </a:r>
          </a:p>
          <a:p>
            <a:endParaRPr lang="en-US" baseline="0" dirty="0" smtClean="0"/>
          </a:p>
          <a:p>
            <a:r>
              <a:rPr lang="en-US" baseline="0" dirty="0" smtClean="0"/>
              <a:t>OCLC provides Work Entities as Linked Data now, and in our experimentation we’re testing these representations for a total of 6 types of entities.</a:t>
            </a:r>
          </a:p>
          <a:p>
            <a:endParaRPr lang="en-US" baseline="0" dirty="0" smtClean="0"/>
          </a:p>
          <a:p>
            <a:r>
              <a:rPr lang="en-US" baseline="0" dirty="0" smtClean="0"/>
              <a:t>The entity data is modeled using RDF … The Resource Description Framework … and for users of the data it can then be represented in a variety of Linked Data serializations, including JSON-LD, N-Triples, TTL, or RDF XML.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22A0382-108B-44E8-9359-F6DB75336F0B}" type="slidenum">
              <a:rPr lang="en-US" smtClean="0"/>
              <a:t>28</a:t>
            </a:fld>
            <a:endParaRPr lang="en-US"/>
          </a:p>
        </p:txBody>
      </p:sp>
    </p:spTree>
    <p:extLst>
      <p:ext uri="{BB962C8B-B14F-4D97-AF65-F5344CB8AC3E}">
        <p14:creationId xmlns:p14="http://schemas.microsoft.com/office/powerpoint/2010/main" val="389639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from those Entities we derive Triples</a:t>
            </a:r>
            <a:r>
              <a:rPr lang="en-US" baseline="0" dirty="0" smtClean="0"/>
              <a:t> representing the relationships between things that are described in the entity data.</a:t>
            </a:r>
          </a:p>
          <a:p>
            <a:endParaRPr lang="en-US" baseline="0" dirty="0" smtClean="0"/>
          </a:p>
          <a:p>
            <a:r>
              <a:rPr lang="en-US" baseline="0" dirty="0" smtClean="0"/>
              <a:t>This processing of records into entities and then into triples increases the granularity of the information objects … 4 million records are converted into about 40 million separate entity descriptions, which yield about 400 million triples.</a:t>
            </a:r>
          </a:p>
          <a:p>
            <a:endParaRPr lang="en-US" baseline="0" dirty="0" smtClean="0"/>
          </a:p>
          <a:p>
            <a:r>
              <a:rPr lang="en-US" baseline="0" dirty="0" smtClean="0"/>
              <a:t>This process includes an action that is similar to the “Graph-based Priors” application of existing Knowledge Bases to validate or extend data Google harvests from the web.  The source MARC records include undifferentiated headings for people, places, etc., lacking standard identifiers, and sometimes taking alternative string representations.  Using vocabularies like VIAF and FAST as Knowledge Bases, and taking into account other information in the record and related records in a FRBR cluster, these varying strings can be related to the same entity and inherit the richness of that entity description.</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22A0382-108B-44E8-9359-F6DB75336F0B}" type="slidenum">
              <a:rPr lang="en-US" smtClean="0"/>
              <a:t>29</a:t>
            </a:fld>
            <a:endParaRPr lang="en-US"/>
          </a:p>
        </p:txBody>
      </p:sp>
    </p:spTree>
    <p:extLst>
      <p:ext uri="{BB962C8B-B14F-4D97-AF65-F5344CB8AC3E}">
        <p14:creationId xmlns:p14="http://schemas.microsoft.com/office/powerpoint/2010/main" val="1977500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Google researchers have recently published a series of papers describing how they use probabilistic models and machine learning to assess the truth in the statements made about things and their relationships, mined from the web. </a:t>
            </a:r>
          </a:p>
          <a:p>
            <a:endParaRPr lang="en-US" dirty="0" smtClean="0"/>
          </a:p>
          <a:p>
            <a:r>
              <a:rPr lang="en-US" dirty="0" smtClean="0"/>
              <a:t>Google researchers refer to this as the Knowledge Vault.</a:t>
            </a:r>
          </a:p>
          <a:p>
            <a:endParaRPr lang="en-US" dirty="0" smtClean="0"/>
          </a:p>
          <a:p>
            <a:r>
              <a:rPr lang="en-US" dirty="0" smtClean="0"/>
              <a:t>OCLC</a:t>
            </a:r>
            <a:r>
              <a:rPr lang="en-US" baseline="0" dirty="0" smtClean="0"/>
              <a:t> Research Scientists and engineers have been taking a close look at this work, and thinking about how it may apply to how we aggregate, extract, and fold together bibliographic and authority data from a wide range of sources, as we pursue the work of building linked data representations for the things and the relationships those sources describe.</a:t>
            </a:r>
          </a:p>
          <a:p>
            <a:endParaRPr lang="en-US" baseline="0"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22A0382-108B-44E8-9359-F6DB75336F0B}" type="slidenum">
              <a:rPr lang="en-US" smtClean="0"/>
              <a:t>30</a:t>
            </a:fld>
            <a:endParaRPr lang="en-US"/>
          </a:p>
        </p:txBody>
      </p:sp>
    </p:spTree>
    <p:extLst>
      <p:ext uri="{BB962C8B-B14F-4D97-AF65-F5344CB8AC3E}">
        <p14:creationId xmlns:p14="http://schemas.microsoft.com/office/powerpoint/2010/main" val="386578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in the process is extract “triples” from record-oriented data.</a:t>
            </a:r>
          </a:p>
          <a:p>
            <a:endParaRPr lang="en-US" dirty="0"/>
          </a:p>
          <a:p>
            <a:r>
              <a:rPr lang="en-US" dirty="0"/>
              <a:t>Triples are simple statements that describe a relationship between a subject and an object.  For example, the creative work Persuasion was created by Jane Austen.  </a:t>
            </a:r>
          </a:p>
          <a:p>
            <a:endParaRPr lang="en-US" dirty="0"/>
          </a:p>
          <a:p>
            <a:r>
              <a:rPr lang="en-US" dirty="0"/>
              <a:t>Expressing those simple statements in RDF, the standard model for information interchange on the web, provides a way to aggregate and process triples provided by a wide range of sources</a:t>
            </a:r>
            <a:r>
              <a:rPr lang="en-US" dirty="0" smtClean="0"/>
              <a:t>.</a:t>
            </a:r>
          </a:p>
          <a:p>
            <a:endParaRPr lang="en-US" dirty="0"/>
          </a:p>
          <a:p>
            <a:r>
              <a:rPr lang="en-US" dirty="0" smtClean="0"/>
              <a:t>The “Extractors” produce “Knowledge Triples” which can associate the statement with who produced the statement, when it was produced, and other properties that can be used later on to compare related claims.</a:t>
            </a:r>
          </a:p>
          <a:p>
            <a:endParaRPr lang="en-US" dirty="0"/>
          </a:p>
          <a:p>
            <a:r>
              <a:rPr lang="en-US" dirty="0" smtClean="0"/>
              <a:t>The “Fusion” processes apply mathematics to the collective of Knowledge Triples, to produce Scored Triples in the Knowledge Vault.</a:t>
            </a:r>
            <a:endParaRPr lang="en-US" dirty="0"/>
          </a:p>
          <a:p>
            <a:endParaRPr lang="en-US" dirty="0"/>
          </a:p>
        </p:txBody>
      </p:sp>
      <p:sp>
        <p:nvSpPr>
          <p:cNvPr id="4" name="Slide Number Placeholder 3"/>
          <p:cNvSpPr>
            <a:spLocks noGrp="1"/>
          </p:cNvSpPr>
          <p:nvPr>
            <p:ph type="sldNum" sz="quarter" idx="10"/>
          </p:nvPr>
        </p:nvSpPr>
        <p:spPr/>
        <p:txBody>
          <a:bodyPr/>
          <a:lstStyle/>
          <a:p>
            <a:fld id="{922A0382-108B-44E8-9359-F6DB75336F0B}" type="slidenum">
              <a:rPr lang="en-US" smtClean="0"/>
              <a:t>31</a:t>
            </a:fld>
            <a:endParaRPr lang="en-US"/>
          </a:p>
        </p:txBody>
      </p:sp>
    </p:spTree>
    <p:extLst>
      <p:ext uri="{BB962C8B-B14F-4D97-AF65-F5344CB8AC3E}">
        <p14:creationId xmlns:p14="http://schemas.microsoft.com/office/powerpoint/2010/main" val="41907829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p:cNvSpPr/>
          <p:nvPr/>
        </p:nvSpPr>
        <p:spPr>
          <a:xfrm>
            <a:off x="0" y="2"/>
            <a:ext cx="3270249" cy="1385363"/>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l="19610" b="29158"/>
          <a:stretch/>
        </p:blipFill>
        <p:spPr>
          <a:xfrm>
            <a:off x="3184539" y="2"/>
            <a:ext cx="5980110" cy="1385363"/>
          </a:xfrm>
          <a:prstGeom prst="rect">
            <a:avLst/>
          </a:prstGeom>
        </p:spPr>
      </p:pic>
      <p:sp>
        <p:nvSpPr>
          <p:cNvPr id="22" name="Rectangle 21"/>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1" y="1962170"/>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2483369"/>
            <a:ext cx="7754770" cy="1323439"/>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4400" b="1" baseline="0">
                <a:ln w="0" cmpd="sng">
                  <a:noFill/>
                </a:ln>
                <a:solidFill>
                  <a:schemeClr val="accent2"/>
                </a:solidFill>
              </a:defRPr>
            </a:lvl1pPr>
          </a:lstStyle>
          <a:p>
            <a:pPr lvl="0"/>
            <a:r>
              <a:rPr lang="en-US" dirty="0" smtClean="0"/>
              <a:t>Place title here</a:t>
            </a:r>
            <a:endParaRPr lang="en-US" dirty="0"/>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4014387"/>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smtClean="0"/>
              <a:t>Speaker Name</a:t>
            </a:r>
            <a:endParaRPr lang="en-US" dirty="0"/>
          </a:p>
        </p:txBody>
      </p:sp>
      <p:sp>
        <p:nvSpPr>
          <p:cNvPr id="17" name="Text Placeholder 2"/>
          <p:cNvSpPr>
            <a:spLocks noGrp="1"/>
          </p:cNvSpPr>
          <p:nvPr>
            <p:ph type="body" sz="quarter" idx="18" hasCustomPrompt="1"/>
          </p:nvPr>
        </p:nvSpPr>
        <p:spPr>
          <a:xfrm>
            <a:off x="728694" y="4415447"/>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smtClean="0"/>
              <a:t>Speaker Title</a:t>
            </a:r>
            <a:endParaRPr lang="en-US" dirty="0"/>
          </a:p>
        </p:txBody>
      </p:sp>
      <p:sp>
        <p:nvSpPr>
          <p:cNvPr id="20" name="Rectangle 19"/>
          <p:cNvSpPr/>
          <p:nvPr userDrawn="1"/>
        </p:nvSpPr>
        <p:spPr>
          <a:xfrm>
            <a:off x="3045849" y="2"/>
            <a:ext cx="536743" cy="1385363"/>
          </a:xfrm>
          <a:prstGeom prst="rect">
            <a:avLst/>
          </a:prstGeom>
          <a:solidFill>
            <a:srgbClr val="00AFD7">
              <a:alpha val="5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Tree>
    <p:extLst>
      <p:ext uri="{BB962C8B-B14F-4D97-AF65-F5344CB8AC3E}">
        <p14:creationId xmlns:p14="http://schemas.microsoft.com/office/powerpoint/2010/main" val="3016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prstGeom prst="rect">
            <a:avLst/>
          </a:prstGeom>
          <a:ln>
            <a:noFill/>
          </a:ln>
        </p:spPr>
        <p:txBody>
          <a:bodyPr tIns="91440" bIns="91440"/>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466681"/>
            <a:ext cx="5486400" cy="4114800"/>
          </a:xfrm>
          <a:prstGeom prst="rect">
            <a:avLst/>
          </a:prstGeo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221244"/>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6179453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654800" y="6400800"/>
            <a:ext cx="1268413" cy="293688"/>
          </a:xfrm>
          <a:prstGeom prst="rect">
            <a:avLst/>
          </a:prstGeom>
        </p:spPr>
        <p:txBody>
          <a:bodyPr/>
          <a:lstStyle>
            <a:lvl1pPr>
              <a:defRPr/>
            </a:lvl1pPr>
          </a:lstStyle>
          <a:p>
            <a:pPr>
              <a:defRPr/>
            </a:pPr>
            <a:fld id="{08B21C51-FE55-C64F-A801-C15C4523E03F}" type="datetime1">
              <a:rPr lang="en-US"/>
              <a:pPr>
                <a:defRPr/>
              </a:pPr>
              <a:t>11/20/2015</a:t>
            </a:fld>
            <a:endParaRPr lang="en-US"/>
          </a:p>
        </p:txBody>
      </p:sp>
      <p:sp>
        <p:nvSpPr>
          <p:cNvPr id="3" name="Footer Placeholder 4"/>
          <p:cNvSpPr>
            <a:spLocks noGrp="1"/>
          </p:cNvSpPr>
          <p:nvPr>
            <p:ph type="ftr" sz="quarter" idx="11"/>
          </p:nvPr>
        </p:nvSpPr>
        <p:spPr>
          <a:xfrm>
            <a:off x="4038600" y="6400800"/>
            <a:ext cx="2465388" cy="293688"/>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8115300" y="6400800"/>
            <a:ext cx="571500" cy="293688"/>
          </a:xfrm>
          <a:prstGeom prst="rect">
            <a:avLst/>
          </a:prstGeom>
        </p:spPr>
        <p:txBody>
          <a:bodyPr/>
          <a:lstStyle>
            <a:lvl1pPr>
              <a:defRPr/>
            </a:lvl1pPr>
          </a:lstStyle>
          <a:p>
            <a:pPr>
              <a:defRPr/>
            </a:pPr>
            <a:fld id="{66BD36A9-F636-D446-A644-A5AE5812B6A2}" type="slidenum">
              <a:rPr lang="en-US"/>
              <a:pPr>
                <a:defRPr/>
              </a:pPr>
              <a:t>‹#›</a:t>
            </a:fld>
            <a:endParaRPr lang="en-US"/>
          </a:p>
        </p:txBody>
      </p:sp>
    </p:spTree>
    <p:extLst>
      <p:ext uri="{BB962C8B-B14F-4D97-AF65-F5344CB8AC3E}">
        <p14:creationId xmlns:p14="http://schemas.microsoft.com/office/powerpoint/2010/main" val="50924876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Large Head and Content">
    <p:spTree>
      <p:nvGrpSpPr>
        <p:cNvPr id="1" name=""/>
        <p:cNvGrpSpPr/>
        <p:nvPr/>
      </p:nvGrpSpPr>
      <p:grpSpPr>
        <a:xfrm>
          <a:off x="0" y="0"/>
          <a:ext cx="0" cy="0"/>
          <a:chOff x="0" y="0"/>
          <a:chExt cx="0" cy="0"/>
        </a:xfrm>
      </p:grpSpPr>
      <p:grpSp>
        <p:nvGrpSpPr>
          <p:cNvPr id="4" name="Group 7"/>
          <p:cNvGrpSpPr/>
          <p:nvPr/>
        </p:nvGrpSpPr>
        <p:grpSpPr>
          <a:xfrm>
            <a:off x="0" y="0"/>
            <a:ext cx="9144000" cy="1759220"/>
            <a:chOff x="228600" y="228600"/>
            <a:chExt cx="9144000" cy="1759220"/>
          </a:xfrm>
          <a:solidFill>
            <a:srgbClr val="195A88"/>
          </a:solidFill>
        </p:grpSpPr>
        <p:sp>
          <p:nvSpPr>
            <p:cNvPr id="5" name="Rounded Rectangle 4"/>
            <p:cNvSpPr/>
            <p:nvPr/>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Isosceles Triangle 5"/>
            <p:cNvSpPr/>
            <p:nvPr/>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3" name="Content Placeholder 2"/>
          <p:cNvSpPr>
            <a:spLocks noGrp="1"/>
          </p:cNvSpPr>
          <p:nvPr>
            <p:ph idx="1"/>
          </p:nvPr>
        </p:nvSpPr>
        <p:spPr>
          <a:xfrm>
            <a:off x="457200" y="1905000"/>
            <a:ext cx="8229600" cy="4221163"/>
          </a:xfrm>
          <a:prstGeom prst="rect">
            <a:avLst/>
          </a:prstGeom>
        </p:spPr>
        <p:txBody>
          <a:bodyPr/>
          <a:lstStyle>
            <a:lvl1pPr>
              <a:defRPr sz="2800"/>
            </a:lvl1pPr>
            <a:lvl2pPr>
              <a:defRPr sz="2400"/>
            </a:lvl2pPr>
            <a:lvl3pPr>
              <a:defRPr sz="20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57200" y="381000"/>
            <a:ext cx="8229600" cy="914400"/>
          </a:xfrm>
          <a:prstGeom prst="rect">
            <a:avLst/>
          </a:prstGeom>
        </p:spPr>
        <p:txBody>
          <a:bodyPr wrap="none"/>
          <a:lstStyle>
            <a:lvl1pPr algn="l">
              <a:defRPr>
                <a:solidFill>
                  <a:schemeClr val="bg1"/>
                </a:solidFill>
              </a:defRPr>
            </a:lvl1pPr>
          </a:lstStyle>
          <a:p>
            <a:r>
              <a:rPr lang="en-US" smtClean="0"/>
              <a:t>Click to edit Master title style</a:t>
            </a:r>
            <a:endParaRPr lang="en-US" dirty="0"/>
          </a:p>
        </p:txBody>
      </p:sp>
      <p:sp>
        <p:nvSpPr>
          <p:cNvPr id="7" name="Date Placeholder 3"/>
          <p:cNvSpPr>
            <a:spLocks noGrp="1"/>
          </p:cNvSpPr>
          <p:nvPr>
            <p:ph type="dt" sz="half" idx="10"/>
          </p:nvPr>
        </p:nvSpPr>
        <p:spPr>
          <a:xfrm>
            <a:off x="6654800" y="6400800"/>
            <a:ext cx="1268413" cy="293688"/>
          </a:xfrm>
          <a:prstGeom prst="rect">
            <a:avLst/>
          </a:prstGeom>
        </p:spPr>
        <p:txBody>
          <a:bodyPr/>
          <a:lstStyle>
            <a:lvl1pPr>
              <a:defRPr/>
            </a:lvl1pPr>
          </a:lstStyle>
          <a:p>
            <a:pPr>
              <a:defRPr/>
            </a:pPr>
            <a:fld id="{CBFBD769-F205-BE4B-8814-8EDB161C0296}" type="datetime1">
              <a:rPr lang="en-US"/>
              <a:pPr>
                <a:defRPr/>
              </a:pPr>
              <a:t>11/20/2015</a:t>
            </a:fld>
            <a:endParaRPr lang="en-US"/>
          </a:p>
        </p:txBody>
      </p:sp>
      <p:sp>
        <p:nvSpPr>
          <p:cNvPr id="8" name="Footer Placeholder 4"/>
          <p:cNvSpPr>
            <a:spLocks noGrp="1"/>
          </p:cNvSpPr>
          <p:nvPr>
            <p:ph type="ftr" sz="quarter" idx="11"/>
          </p:nvPr>
        </p:nvSpPr>
        <p:spPr>
          <a:xfrm>
            <a:off x="4038600" y="6400800"/>
            <a:ext cx="2465388" cy="293688"/>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8115300" y="6400800"/>
            <a:ext cx="571500" cy="293688"/>
          </a:xfrm>
          <a:prstGeom prst="rect">
            <a:avLst/>
          </a:prstGeom>
        </p:spPr>
        <p:txBody>
          <a:bodyPr/>
          <a:lstStyle>
            <a:lvl1pPr>
              <a:defRPr/>
            </a:lvl1pPr>
          </a:lstStyle>
          <a:p>
            <a:pPr>
              <a:defRPr/>
            </a:pPr>
            <a:fld id="{EA9E7109-A766-3349-B675-FD738DB49FE5}" type="slidenum">
              <a:rPr lang="en-US"/>
              <a:pPr>
                <a:defRPr/>
              </a:pPr>
              <a:t>‹#›</a:t>
            </a:fld>
            <a:endParaRPr lang="en-US"/>
          </a:p>
        </p:txBody>
      </p:sp>
    </p:spTree>
    <p:extLst>
      <p:ext uri="{BB962C8B-B14F-4D97-AF65-F5344CB8AC3E}">
        <p14:creationId xmlns:p14="http://schemas.microsoft.com/office/powerpoint/2010/main" val="116834820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3025673"/>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28650" y="6356353"/>
            <a:ext cx="2057400" cy="365125"/>
          </a:xfrm>
          <a:prstGeom prst="rect">
            <a:avLst/>
          </a:prstGeom>
        </p:spPr>
        <p:txBody>
          <a:bodyPr/>
          <a:lstStyle/>
          <a:p>
            <a:pPr defTabSz="457189"/>
            <a:fld id="{DF049353-215A-4269-8DC2-DA4612B51A4F}" type="datetimeFigureOut">
              <a:rPr lang="en-US" smtClean="0">
                <a:solidFill>
                  <a:srgbClr val="000000"/>
                </a:solidFill>
              </a:rPr>
              <a:pPr defTabSz="457189"/>
              <a:t>11/20/2015</a:t>
            </a:fld>
            <a:endParaRPr lang="en-US" dirty="0">
              <a:solidFill>
                <a:srgbClr val="000000"/>
              </a:solidFill>
            </a:endParaRPr>
          </a:p>
        </p:txBody>
      </p:sp>
      <p:sp>
        <p:nvSpPr>
          <p:cNvPr id="6" name="Footer Placeholder 5"/>
          <p:cNvSpPr>
            <a:spLocks noGrp="1"/>
          </p:cNvSpPr>
          <p:nvPr>
            <p:ph type="ftr" sz="quarter" idx="11"/>
          </p:nvPr>
        </p:nvSpPr>
        <p:spPr>
          <a:xfrm>
            <a:off x="3028950" y="6356353"/>
            <a:ext cx="3086100" cy="365125"/>
          </a:xfrm>
          <a:prstGeom prst="rect">
            <a:avLst/>
          </a:prstGeom>
        </p:spPr>
        <p:txBody>
          <a:bodyPr/>
          <a:lstStyle/>
          <a:p>
            <a:pPr defTabSz="457189"/>
            <a:endParaRPr lang="en-US" dirty="0">
              <a:solidFill>
                <a:srgbClr val="000000"/>
              </a:solidFill>
            </a:endParaRPr>
          </a:p>
        </p:txBody>
      </p:sp>
      <p:sp>
        <p:nvSpPr>
          <p:cNvPr id="7" name="Slide Number Placeholder 6"/>
          <p:cNvSpPr>
            <a:spLocks noGrp="1"/>
          </p:cNvSpPr>
          <p:nvPr>
            <p:ph type="sldNum" sz="quarter" idx="12"/>
          </p:nvPr>
        </p:nvSpPr>
        <p:spPr>
          <a:xfrm>
            <a:off x="6457950" y="6356353"/>
            <a:ext cx="2057400" cy="365125"/>
          </a:xfrm>
          <a:prstGeom prst="rect">
            <a:avLst/>
          </a:prstGeom>
        </p:spPr>
        <p:txBody>
          <a:bodyPr/>
          <a:lstStyle/>
          <a:p>
            <a:pPr defTabSz="457189"/>
            <a:fld id="{2B99BE14-12D5-44DF-B3ED-87981779BEE1}" type="slidenum">
              <a:rPr lang="en-US" smtClean="0">
                <a:solidFill>
                  <a:srgbClr val="000000"/>
                </a:solidFill>
              </a:rPr>
              <a:pPr defTabSz="457189"/>
              <a:t>‹#›</a:t>
            </a:fld>
            <a:endParaRPr lang="en-US" dirty="0">
              <a:solidFill>
                <a:srgbClr val="000000"/>
              </a:solidFill>
            </a:endParaRPr>
          </a:p>
        </p:txBody>
      </p:sp>
    </p:spTree>
    <p:extLst>
      <p:ext uri="{BB962C8B-B14F-4D97-AF65-F5344CB8AC3E}">
        <p14:creationId xmlns:p14="http://schemas.microsoft.com/office/powerpoint/2010/main" val="734996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DF049353-215A-4269-8DC2-DA4612B51A4F}" type="datetimeFigureOut">
              <a:rPr lang="en-US" smtClean="0"/>
              <a:t>11/20/2015</a:t>
            </a:fld>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2B99BE14-12D5-44DF-B3ED-87981779BEE1}" type="slidenum">
              <a:rPr lang="en-US" smtClean="0"/>
              <a:t>‹#›</a:t>
            </a:fld>
            <a:endParaRPr lang="en-US" dirty="0"/>
          </a:p>
        </p:txBody>
      </p:sp>
    </p:spTree>
    <p:extLst>
      <p:ext uri="{BB962C8B-B14F-4D97-AF65-F5344CB8AC3E}">
        <p14:creationId xmlns:p14="http://schemas.microsoft.com/office/powerpoint/2010/main" val="750341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0" y="1990726"/>
            <a:ext cx="2016125" cy="2571750"/>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smtClean="0"/>
          </a:p>
          <a:p>
            <a:endParaRPr lang="en-US" dirty="0" smtClean="0"/>
          </a:p>
          <a:p>
            <a:endParaRPr lang="en-US" dirty="0" smtClean="0"/>
          </a:p>
          <a:p>
            <a:r>
              <a:rPr lang="en-US" dirty="0" smtClean="0"/>
              <a:t>Place Speaker </a:t>
            </a:r>
            <a:br>
              <a:rPr lang="en-US" dirty="0" smtClean="0"/>
            </a:br>
            <a:r>
              <a:rPr lang="en-US" dirty="0" smtClean="0"/>
              <a:t>Photo Here</a:t>
            </a:r>
            <a:endParaRPr lang="en-US" dirty="0"/>
          </a:p>
        </p:txBody>
      </p:sp>
      <p:sp>
        <p:nvSpPr>
          <p:cNvPr id="5" name="Rectangle 4"/>
          <p:cNvSpPr/>
          <p:nvPr userDrawn="1"/>
        </p:nvSpPr>
        <p:spPr>
          <a:xfrm rot="5400000">
            <a:off x="-846139" y="2833690"/>
            <a:ext cx="2574927"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7" y="2638427"/>
            <a:ext cx="5727699" cy="852172"/>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smtClean="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3986213"/>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987552"/>
            <a:ext cx="5727700" cy="650875"/>
          </a:xfrm>
          <a:prstGeom prst="rect">
            <a:avLst/>
          </a:prstGeom>
        </p:spPr>
        <p:txBody>
          <a:bodyPr vert="horz"/>
          <a:lstStyle>
            <a:lvl1pPr marL="0" indent="0">
              <a:buNone/>
              <a:defRPr sz="3600" b="1" baseline="0">
                <a:solidFill>
                  <a:srgbClr val="236192"/>
                </a:solidFill>
              </a:defRPr>
            </a:lvl1pPr>
          </a:lstStyle>
          <a:p>
            <a:pPr lvl="0"/>
            <a:r>
              <a:rPr lang="en-US" dirty="0" smtClean="0"/>
              <a:t>Speaker Name</a:t>
            </a:r>
            <a:endParaRPr lang="en-US" dirty="0"/>
          </a:p>
        </p:txBody>
      </p:sp>
      <p:sp>
        <p:nvSpPr>
          <p:cNvPr id="10" name="Text Placeholder 14"/>
          <p:cNvSpPr>
            <a:spLocks noGrp="1"/>
          </p:cNvSpPr>
          <p:nvPr>
            <p:ph type="body" sz="quarter" idx="15" hasCustomPrompt="1"/>
          </p:nvPr>
        </p:nvSpPr>
        <p:spPr>
          <a:xfrm>
            <a:off x="882650" y="1990724"/>
            <a:ext cx="161925"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smtClean="0"/>
              <a:t>     </a:t>
            </a:r>
          </a:p>
          <a:p>
            <a:pPr lvl="0"/>
            <a:endParaRPr lang="en-US" dirty="0" smtClean="0"/>
          </a:p>
          <a:p>
            <a:pPr lvl="0"/>
            <a:r>
              <a:rPr lang="en-US" dirty="0" smtClean="0"/>
              <a:t> </a:t>
            </a:r>
          </a:p>
          <a:p>
            <a:pPr lvl="0"/>
            <a:r>
              <a:rPr lang="en-US" dirty="0" smtClean="0"/>
              <a:t> </a:t>
            </a:r>
          </a:p>
          <a:p>
            <a:pPr lvl="0"/>
            <a:r>
              <a:rPr lang="en-US" dirty="0" smtClean="0"/>
              <a:t> </a:t>
            </a:r>
          </a:p>
          <a:p>
            <a:pPr lvl="0"/>
            <a:endParaRPr lang="en-US" dirty="0"/>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1108081"/>
            <a:ext cx="8174038" cy="692497"/>
          </a:xfrm>
          <a:prstGeom prst="rect">
            <a:avLst/>
          </a:prstGeom>
          <a:ln w="28575" cmpd="sng">
            <a:solidFill>
              <a:srgbClr val="FFFFFF"/>
            </a:solidFill>
          </a:ln>
        </p:spPr>
        <p:txBody>
          <a:bodyPr vert="horz" lIns="274320" tIns="45720" rIns="274320" bIns="9144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smtClean="0">
                <a:solidFill>
                  <a:schemeClr val="bg1"/>
                </a:solidFill>
                <a:cs typeface="Arial" charset="0"/>
              </a:rPr>
              <a:t>NEW SECTION TITLE</a:t>
            </a:r>
          </a:p>
        </p:txBody>
      </p:sp>
      <p:pic>
        <p:nvPicPr>
          <p:cNvPr id="10"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Placeholder 3"/>
          <p:cNvSpPr>
            <a:spLocks noGrp="1"/>
          </p:cNvSpPr>
          <p:nvPr>
            <p:ph type="body" sz="quarter" idx="11" hasCustomPrompt="1"/>
          </p:nvPr>
        </p:nvSpPr>
        <p:spPr>
          <a:xfrm>
            <a:off x="176213" y="850900"/>
            <a:ext cx="265112" cy="6007100"/>
          </a:xfrm>
          <a:prstGeom prst="rect">
            <a:avLst/>
          </a:prstGeom>
          <a:solidFill>
            <a:srgbClr val="00AFD7"/>
          </a:solidFill>
        </p:spPr>
        <p:txBody>
          <a:bodyPr vert="horz"/>
          <a:lstStyle>
            <a:lvl1pPr marL="0" indent="0">
              <a:buNone/>
              <a:defRPr baseline="0"/>
            </a:lvl1pPr>
          </a:lstStyle>
          <a:p>
            <a:pPr lvl="0"/>
            <a:r>
              <a:rPr lang="en-US" dirty="0" smtClean="0"/>
              <a:t>     </a:t>
            </a:r>
            <a:endParaRPr lang="en-US" dirty="0"/>
          </a:p>
        </p:txBody>
      </p:sp>
      <p:sp>
        <p:nvSpPr>
          <p:cNvPr id="12" name="Text Placeholder 3"/>
          <p:cNvSpPr>
            <a:spLocks noGrp="1"/>
          </p:cNvSpPr>
          <p:nvPr>
            <p:ph type="body" sz="quarter" idx="12" hasCustomPrompt="1"/>
          </p:nvPr>
        </p:nvSpPr>
        <p:spPr>
          <a:xfrm>
            <a:off x="8411956" y="850900"/>
            <a:ext cx="265112" cy="5432839"/>
          </a:xfrm>
          <a:prstGeom prst="rect">
            <a:avLst/>
          </a:prstGeom>
          <a:solidFill>
            <a:srgbClr val="00AFD7"/>
          </a:solidFill>
        </p:spPr>
        <p:txBody>
          <a:bodyPr vert="horz"/>
          <a:lstStyle>
            <a:lvl1pPr marL="0" indent="0">
              <a:buNone/>
              <a:defRPr baseline="0"/>
            </a:lvl1pPr>
          </a:lstStyle>
          <a:p>
            <a:pPr lvl="0"/>
            <a:r>
              <a:rPr lang="en-US" dirty="0" smtClean="0"/>
              <a:t>     </a:t>
            </a:r>
            <a:endParaRPr lang="en-US" dirty="0"/>
          </a:p>
        </p:txBody>
      </p:sp>
    </p:spTree>
    <p:extLst>
      <p:ext uri="{BB962C8B-B14F-4D97-AF65-F5344CB8AC3E}">
        <p14:creationId xmlns:p14="http://schemas.microsoft.com/office/powerpoint/2010/main" val="13239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Placeholder 3"/>
          <p:cNvSpPr>
            <a:spLocks noGrp="1"/>
          </p:cNvSpPr>
          <p:nvPr>
            <p:ph type="body" sz="quarter" idx="12" hasCustomPrompt="1"/>
          </p:nvPr>
        </p:nvSpPr>
        <p:spPr>
          <a:xfrm>
            <a:off x="477838" y="1135919"/>
            <a:ext cx="8181975" cy="4475171"/>
          </a:xfrm>
          <a:prstGeom prst="rect">
            <a:avLst/>
          </a:prstGeom>
        </p:spPr>
        <p:txBody>
          <a:bodyPr vert="horz"/>
          <a:lstStyle>
            <a:lvl1pPr marL="342900" indent="-342900">
              <a:buFont typeface="Arial"/>
              <a:buChar char="•"/>
              <a:defRPr sz="2400" baseline="0"/>
            </a:lvl1pPr>
          </a:lstStyle>
          <a:p>
            <a:pPr lvl="0"/>
            <a:r>
              <a:rPr lang="en-US" dirty="0" smtClean="0"/>
              <a:t>Click to add copy</a:t>
            </a:r>
            <a:endParaRPr lang="en-US" dirty="0"/>
          </a:p>
        </p:txBody>
      </p:sp>
      <p:sp>
        <p:nvSpPr>
          <p:cNvPr id="6" name="Text Placeholder 5"/>
          <p:cNvSpPr>
            <a:spLocks noGrp="1"/>
          </p:cNvSpPr>
          <p:nvPr>
            <p:ph type="body" sz="quarter" idx="13" hasCustomPrompt="1"/>
          </p:nvPr>
        </p:nvSpPr>
        <p:spPr>
          <a:xfrm>
            <a:off x="477838" y="220663"/>
            <a:ext cx="8181975" cy="915256"/>
          </a:xfrm>
          <a:prstGeom prst="rect">
            <a:avLst/>
          </a:prstGeom>
        </p:spPr>
        <p:txBody>
          <a:bodyPr vert="horz"/>
          <a:lstStyle>
            <a:lvl1pPr marL="0" indent="0">
              <a:buNone/>
              <a:defRPr sz="3600" b="1" baseline="0">
                <a:solidFill>
                  <a:schemeClr val="tx2"/>
                </a:solidFill>
              </a:defRPr>
            </a:lvl1pPr>
          </a:lstStyle>
          <a:p>
            <a:pPr lvl="0"/>
            <a:r>
              <a:rPr lang="en-US" dirty="0" smtClean="0"/>
              <a:t>Title of slide</a:t>
            </a:r>
            <a:endParaRPr lang="en-US" dirty="0"/>
          </a:p>
        </p:txBody>
      </p:sp>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4"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6209" y="6456544"/>
            <a:ext cx="742882" cy="242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68580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smtClean="0"/>
              <a:t>Drag and drop photo here</a:t>
            </a:r>
            <a:endParaRPr lang="en-US" dirty="0"/>
          </a:p>
        </p:txBody>
      </p:sp>
      <p:sp>
        <p:nvSpPr>
          <p:cNvPr id="15" name="Text Placeholder 14"/>
          <p:cNvSpPr>
            <a:spLocks noGrp="1"/>
          </p:cNvSpPr>
          <p:nvPr>
            <p:ph type="body" sz="quarter" idx="13" hasCustomPrompt="1"/>
          </p:nvPr>
        </p:nvSpPr>
        <p:spPr>
          <a:xfrm>
            <a:off x="7583490" y="-20638"/>
            <a:ext cx="433387"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smtClean="0"/>
              <a:t>     </a:t>
            </a:r>
          </a:p>
          <a:p>
            <a:pPr lvl="0"/>
            <a:endParaRPr lang="en-US" dirty="0" smtClean="0"/>
          </a:p>
          <a:p>
            <a:pPr lvl="0"/>
            <a:r>
              <a:rPr lang="en-US" dirty="0" smtClean="0"/>
              <a:t> </a:t>
            </a:r>
          </a:p>
          <a:p>
            <a:pPr lvl="0"/>
            <a:r>
              <a:rPr lang="en-US" dirty="0" smtClean="0"/>
              <a:t> </a:t>
            </a:r>
          </a:p>
          <a:p>
            <a:pPr lvl="0"/>
            <a:r>
              <a:rPr lang="en-US" dirty="0" smtClean="0"/>
              <a:t> </a:t>
            </a:r>
          </a:p>
          <a:p>
            <a:pPr lvl="0"/>
            <a:endParaRPr lang="en-US" dirty="0"/>
          </a:p>
        </p:txBody>
      </p:sp>
      <p:sp>
        <p:nvSpPr>
          <p:cNvPr id="16" name="Text Placeholder 14"/>
          <p:cNvSpPr>
            <a:spLocks noGrp="1"/>
          </p:cNvSpPr>
          <p:nvPr>
            <p:ph type="body" sz="quarter" idx="14" hasCustomPrompt="1"/>
          </p:nvPr>
        </p:nvSpPr>
        <p:spPr>
          <a:xfrm>
            <a:off x="8016877" y="-20638"/>
            <a:ext cx="1127125"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smtClean="0"/>
              <a:t> </a:t>
            </a:r>
          </a:p>
          <a:p>
            <a:pPr lvl="0"/>
            <a:r>
              <a:rPr lang="en-US" dirty="0" smtClean="0"/>
              <a:t> </a:t>
            </a:r>
          </a:p>
          <a:p>
            <a:pPr lvl="0"/>
            <a:r>
              <a:rPr lang="en-US" dirty="0" smtClean="0"/>
              <a:t> </a:t>
            </a:r>
          </a:p>
          <a:p>
            <a:pPr lvl="0"/>
            <a:r>
              <a:rPr lang="en-US" dirty="0" smtClean="0"/>
              <a:t> </a:t>
            </a:r>
          </a:p>
          <a:p>
            <a:pPr lvl="0"/>
            <a:r>
              <a:rPr lang="en-US" dirty="0" smtClean="0"/>
              <a:t> </a:t>
            </a:r>
          </a:p>
        </p:txBody>
      </p:sp>
      <p:sp>
        <p:nvSpPr>
          <p:cNvPr id="11" name="Text Placeholder 10"/>
          <p:cNvSpPr>
            <a:spLocks noGrp="1"/>
          </p:cNvSpPr>
          <p:nvPr>
            <p:ph type="body" sz="quarter" idx="11" hasCustomPrompt="1"/>
          </p:nvPr>
        </p:nvSpPr>
        <p:spPr>
          <a:xfrm>
            <a:off x="-14111" y="4997709"/>
            <a:ext cx="6153150" cy="954107"/>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smtClean="0"/>
              <a:t>Persons Name</a:t>
            </a:r>
            <a:endParaRPr lang="en-US" dirty="0"/>
          </a:p>
        </p:txBody>
      </p:sp>
      <p:sp>
        <p:nvSpPr>
          <p:cNvPr id="12" name="Text Placeholder 10"/>
          <p:cNvSpPr>
            <a:spLocks noGrp="1"/>
          </p:cNvSpPr>
          <p:nvPr>
            <p:ph type="body" sz="quarter" idx="12" hasCustomPrompt="1"/>
          </p:nvPr>
        </p:nvSpPr>
        <p:spPr>
          <a:xfrm>
            <a:off x="528161" y="5411260"/>
            <a:ext cx="5610225" cy="352425"/>
          </a:xfrm>
          <a:prstGeom prst="rect">
            <a:avLst/>
          </a:prstGeom>
        </p:spPr>
        <p:txBody>
          <a:bodyPr vert="horz"/>
          <a:lstStyle>
            <a:lvl1pPr marL="0" indent="0">
              <a:buNone/>
              <a:defRPr sz="1800" b="0" baseline="0">
                <a:solidFill>
                  <a:schemeClr val="tx1"/>
                </a:solidFill>
              </a:defRPr>
            </a:lvl1pPr>
          </a:lstStyle>
          <a:p>
            <a:pPr lvl="0"/>
            <a:r>
              <a:rPr lang="en-US" dirty="0" smtClean="0"/>
              <a:t>Persons Title</a:t>
            </a:r>
            <a:endParaRPr lang="en-US" dirty="0"/>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23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pic>
        <p:nvPicPr>
          <p:cNvPr id="12" name="Picture 11" descr="ppt-because-pattern.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46829" y="1"/>
            <a:ext cx="4597172" cy="5850946"/>
          </a:xfrm>
          <a:prstGeom prst="rect">
            <a:avLst/>
          </a:prstGeom>
        </p:spPr>
      </p:pic>
      <p:sp>
        <p:nvSpPr>
          <p:cNvPr id="19" name="Text Placeholder 18"/>
          <p:cNvSpPr>
            <a:spLocks noGrp="1"/>
          </p:cNvSpPr>
          <p:nvPr>
            <p:ph type="body" sz="quarter" idx="10" hasCustomPrompt="1"/>
          </p:nvPr>
        </p:nvSpPr>
        <p:spPr>
          <a:xfrm>
            <a:off x="240428" y="259642"/>
            <a:ext cx="3980966" cy="1041400"/>
          </a:xfrm>
          <a:prstGeom prst="rect">
            <a:avLst/>
          </a:prstGeom>
        </p:spPr>
        <p:txBody>
          <a:bodyPr vert="horz"/>
          <a:lstStyle>
            <a:lvl1pPr marL="0" indent="0">
              <a:buNone/>
              <a:defRPr sz="3200" b="1" baseline="0">
                <a:solidFill>
                  <a:srgbClr val="236192"/>
                </a:solidFill>
              </a:defRPr>
            </a:lvl1pPr>
          </a:lstStyle>
          <a:p>
            <a:pPr lvl="0"/>
            <a:r>
              <a:rPr lang="en-US" dirty="0" smtClean="0"/>
              <a:t>Closing Message</a:t>
            </a:r>
            <a:endParaRPr lang="en-US" dirty="0"/>
          </a:p>
        </p:txBody>
      </p:sp>
      <p:pic>
        <p:nvPicPr>
          <p:cNvPr id="8"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777166" y="6281740"/>
            <a:ext cx="1125537"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userDrawn="1"/>
        </p:nvSpPr>
        <p:spPr>
          <a:xfrm rot="10800000">
            <a:off x="11338" y="5850666"/>
            <a:ext cx="9144000" cy="239713"/>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1321003"/>
            <a:ext cx="3887788" cy="405719"/>
          </a:xfrm>
          <a:prstGeom prst="rect">
            <a:avLst/>
          </a:prstGeom>
        </p:spPr>
        <p:txBody>
          <a:bodyPr vert="horz">
            <a:normAutofit/>
          </a:bodyPr>
          <a:lstStyle>
            <a:lvl1pPr marL="0" indent="0">
              <a:buNone/>
              <a:defRPr sz="1800" b="1" baseline="0"/>
            </a:lvl1pPr>
          </a:lstStyle>
          <a:p>
            <a:pPr lvl="0"/>
            <a:r>
              <a:rPr lang="en-US" dirty="0" smtClean="0"/>
              <a:t>Speaker Name</a:t>
            </a:r>
            <a:endParaRPr lang="en-US" dirty="0"/>
          </a:p>
        </p:txBody>
      </p:sp>
      <p:sp>
        <p:nvSpPr>
          <p:cNvPr id="22" name="Text Placeholder 20"/>
          <p:cNvSpPr>
            <a:spLocks noGrp="1"/>
          </p:cNvSpPr>
          <p:nvPr>
            <p:ph type="body" sz="quarter" idx="12" hasCustomPrompt="1"/>
          </p:nvPr>
        </p:nvSpPr>
        <p:spPr>
          <a:xfrm>
            <a:off x="240428" y="1690434"/>
            <a:ext cx="3887788" cy="359027"/>
          </a:xfrm>
          <a:prstGeom prst="rect">
            <a:avLst/>
          </a:prstGeom>
        </p:spPr>
        <p:txBody>
          <a:bodyPr vert="horz">
            <a:normAutofit/>
          </a:bodyPr>
          <a:lstStyle>
            <a:lvl1pPr marL="0" indent="0">
              <a:buNone/>
              <a:defRPr sz="1400" b="0" baseline="0"/>
            </a:lvl1pPr>
          </a:lstStyle>
          <a:p>
            <a:pPr lvl="0"/>
            <a:r>
              <a:rPr lang="en-US" dirty="0" smtClean="0"/>
              <a:t>Speaker Title</a:t>
            </a:r>
            <a:endParaRPr lang="en-US" dirty="0"/>
          </a:p>
        </p:txBody>
      </p:sp>
      <p:sp>
        <p:nvSpPr>
          <p:cNvPr id="23" name="Text Placeholder 20"/>
          <p:cNvSpPr>
            <a:spLocks noGrp="1"/>
          </p:cNvSpPr>
          <p:nvPr>
            <p:ph type="body" sz="quarter" idx="13" hasCustomPrompt="1"/>
          </p:nvPr>
        </p:nvSpPr>
        <p:spPr>
          <a:xfrm>
            <a:off x="240428" y="2010978"/>
            <a:ext cx="3887788" cy="305495"/>
          </a:xfrm>
          <a:prstGeom prst="rect">
            <a:avLst/>
          </a:prstGeom>
        </p:spPr>
        <p:txBody>
          <a:bodyPr vert="horz">
            <a:normAutofit/>
          </a:bodyPr>
          <a:lstStyle>
            <a:lvl1pPr marL="0" indent="0">
              <a:buNone/>
              <a:defRPr sz="1400" b="1" baseline="0">
                <a:solidFill>
                  <a:srgbClr val="236192"/>
                </a:solidFill>
              </a:defRPr>
            </a:lvl1pPr>
          </a:lstStyle>
          <a:p>
            <a:pPr lvl="0"/>
            <a:r>
              <a:rPr lang="en-US" dirty="0" smtClean="0"/>
              <a:t>Speaker Contact</a:t>
            </a:r>
            <a:endParaRPr lang="en-US" dirty="0"/>
          </a:p>
        </p:txBody>
      </p:sp>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479425" y="4983163"/>
            <a:ext cx="603250"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9" name="Picture 9"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93521" y="5960853"/>
            <a:ext cx="1498090" cy="488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8"/>
          <p:cNvSpPr txBox="1">
            <a:spLocks noChangeArrowheads="1"/>
          </p:cNvSpPr>
          <p:nvPr userDrawn="1"/>
        </p:nvSpPr>
        <p:spPr bwMode="auto">
          <a:xfrm>
            <a:off x="5924929" y="4935538"/>
            <a:ext cx="422275"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dirty="0">
                <a:solidFill>
                  <a:schemeClr val="bg1"/>
                </a:solidFill>
              </a:rPr>
              <a:t>SM</a:t>
            </a:r>
          </a:p>
        </p:txBody>
      </p:sp>
      <p:sp>
        <p:nvSpPr>
          <p:cNvPr id="11" name="Rectangle 10"/>
          <p:cNvSpPr/>
          <p:nvPr userDrawn="1"/>
        </p:nvSpPr>
        <p:spPr>
          <a:xfrm>
            <a:off x="0" y="4827588"/>
            <a:ext cx="635000" cy="6032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8" y="1108606"/>
            <a:ext cx="4177899" cy="1492716"/>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5500" b="1" baseline="0">
                <a:ln w="0" cmpd="sng">
                  <a:noFill/>
                </a:ln>
                <a:solidFill>
                  <a:srgbClr val="236192"/>
                </a:solidFill>
              </a:defRPr>
            </a:lvl1pPr>
          </a:lstStyle>
          <a:p>
            <a:pPr lvl="0"/>
            <a:r>
              <a:rPr lang="en-US" dirty="0" smtClean="0"/>
              <a:t>Text Here</a:t>
            </a:r>
            <a:endParaRPr lang="en-US" dirty="0"/>
          </a:p>
        </p:txBody>
      </p:sp>
      <p:sp>
        <p:nvSpPr>
          <p:cNvPr id="13" name="Text Placeholder 20"/>
          <p:cNvSpPr>
            <a:spLocks noGrp="1"/>
          </p:cNvSpPr>
          <p:nvPr>
            <p:ph type="body" sz="quarter" idx="11" hasCustomPrompt="1"/>
          </p:nvPr>
        </p:nvSpPr>
        <p:spPr>
          <a:xfrm>
            <a:off x="608544" y="2860151"/>
            <a:ext cx="3887788" cy="405719"/>
          </a:xfrm>
          <a:prstGeom prst="rect">
            <a:avLst/>
          </a:prstGeom>
        </p:spPr>
        <p:txBody>
          <a:bodyPr vert="horz">
            <a:normAutofit/>
          </a:bodyPr>
          <a:lstStyle>
            <a:lvl1pPr marL="0" indent="0">
              <a:buNone/>
              <a:defRPr sz="1800" b="1" baseline="0">
                <a:solidFill>
                  <a:srgbClr val="000000"/>
                </a:solidFill>
              </a:defRPr>
            </a:lvl1pPr>
          </a:lstStyle>
          <a:p>
            <a:pPr lvl="0"/>
            <a:r>
              <a:rPr lang="en-US" dirty="0" smtClean="0"/>
              <a:t>Speaker Name</a:t>
            </a:r>
            <a:endParaRPr lang="en-US" dirty="0"/>
          </a:p>
        </p:txBody>
      </p:sp>
      <p:sp>
        <p:nvSpPr>
          <p:cNvPr id="14" name="Text Placeholder 20"/>
          <p:cNvSpPr>
            <a:spLocks noGrp="1"/>
          </p:cNvSpPr>
          <p:nvPr>
            <p:ph type="body" sz="quarter" idx="12" hasCustomPrompt="1"/>
          </p:nvPr>
        </p:nvSpPr>
        <p:spPr>
          <a:xfrm>
            <a:off x="608357" y="3229582"/>
            <a:ext cx="3887788" cy="359027"/>
          </a:xfrm>
          <a:prstGeom prst="rect">
            <a:avLst/>
          </a:prstGeom>
        </p:spPr>
        <p:txBody>
          <a:bodyPr vert="horz">
            <a:normAutofit/>
          </a:bodyPr>
          <a:lstStyle>
            <a:lvl1pPr marL="0" indent="0">
              <a:buNone/>
              <a:defRPr sz="1400" b="0" baseline="0">
                <a:solidFill>
                  <a:srgbClr val="000000"/>
                </a:solidFill>
              </a:defRPr>
            </a:lvl1pPr>
          </a:lstStyle>
          <a:p>
            <a:pPr lvl="0"/>
            <a:r>
              <a:rPr lang="en-US" dirty="0" smtClean="0"/>
              <a:t>Speaker Title</a:t>
            </a:r>
            <a:endParaRPr lang="en-US" dirty="0"/>
          </a:p>
        </p:txBody>
      </p:sp>
      <p:sp>
        <p:nvSpPr>
          <p:cNvPr id="15" name="Text Placeholder 20"/>
          <p:cNvSpPr>
            <a:spLocks noGrp="1"/>
          </p:cNvSpPr>
          <p:nvPr>
            <p:ph type="body" sz="quarter" idx="13" hasCustomPrompt="1"/>
          </p:nvPr>
        </p:nvSpPr>
        <p:spPr>
          <a:xfrm>
            <a:off x="608357" y="3588611"/>
            <a:ext cx="3887788" cy="305495"/>
          </a:xfrm>
          <a:prstGeom prst="rect">
            <a:avLst/>
          </a:prstGeom>
        </p:spPr>
        <p:txBody>
          <a:bodyPr vert="horz">
            <a:normAutofit/>
          </a:bodyPr>
          <a:lstStyle>
            <a:lvl1pPr marL="0" indent="0">
              <a:buNone/>
              <a:defRPr sz="1400" b="1" baseline="0">
                <a:solidFill>
                  <a:schemeClr val="accent2"/>
                </a:solidFill>
              </a:defRPr>
            </a:lvl1pPr>
          </a:lstStyle>
          <a:p>
            <a:pPr lvl="0"/>
            <a:r>
              <a:rPr lang="en-US" dirty="0" smtClean="0"/>
              <a:t>Speaker Contact</a:t>
            </a:r>
            <a:endParaRPr lang="en-US" dirty="0"/>
          </a:p>
        </p:txBody>
      </p:sp>
      <p:sp>
        <p:nvSpPr>
          <p:cNvPr id="18" name="Text Placeholder 16"/>
          <p:cNvSpPr>
            <a:spLocks noGrp="1"/>
          </p:cNvSpPr>
          <p:nvPr>
            <p:ph type="body" sz="quarter" idx="14" hasCustomPrompt="1"/>
          </p:nvPr>
        </p:nvSpPr>
        <p:spPr>
          <a:xfrm>
            <a:off x="0" y="58763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smtClean="0"/>
              <a:t>Event Title</a:t>
            </a:r>
            <a:endParaRPr lang="en-US" dirty="0"/>
          </a:p>
        </p:txBody>
      </p:sp>
      <p:sp>
        <p:nvSpPr>
          <p:cNvPr id="2" name="Rectangle 1"/>
          <p:cNvSpPr/>
          <p:nvPr userDrawn="1"/>
        </p:nvSpPr>
        <p:spPr>
          <a:xfrm>
            <a:off x="927100" y="4827588"/>
            <a:ext cx="8216900" cy="6032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2000" b="1" dirty="0" smtClean="0">
                <a:solidFill>
                  <a:schemeClr val="bg1"/>
                </a:solidFill>
                <a:latin typeface="+mj-lt"/>
              </a:rPr>
              <a:t>Together we make breakthroughs</a:t>
            </a:r>
            <a:r>
              <a:rPr lang="en-US" sz="2000" b="1" baseline="0" dirty="0" smtClean="0">
                <a:solidFill>
                  <a:schemeClr val="bg1"/>
                </a:solidFill>
                <a:latin typeface="+mj-lt"/>
              </a:rPr>
              <a:t> possible.</a:t>
            </a:r>
            <a:endParaRPr lang="en-US" sz="2000" b="1" dirty="0">
              <a:solidFill>
                <a:schemeClr val="bg1"/>
              </a:solidFill>
              <a:latin typeface="+mj-lt"/>
            </a:endParaRPr>
          </a:p>
        </p:txBody>
      </p:sp>
    </p:spTree>
    <p:extLst>
      <p:ext uri="{BB962C8B-B14F-4D97-AF65-F5344CB8AC3E}">
        <p14:creationId xmlns:p14="http://schemas.microsoft.com/office/powerpoint/2010/main" val="16219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5" r:id="rId3"/>
    <p:sldLayoutId id="2147483653" r:id="rId4"/>
    <p:sldLayoutId id="2147483654" r:id="rId5"/>
    <p:sldLayoutId id="2147483658" r:id="rId6"/>
    <p:sldLayoutId id="2147483657" r:id="rId7"/>
    <p:sldLayoutId id="2147483656" r:id="rId8"/>
    <p:sldLayoutId id="2147483659" r:id="rId9"/>
    <p:sldLayoutId id="2147483660" r:id="rId10"/>
    <p:sldLayoutId id="2147483661" r:id="rId11"/>
    <p:sldLayoutId id="2147483662" r:id="rId12"/>
    <p:sldLayoutId id="2147483663" r:id="rId13"/>
    <p:sldLayoutId id="2147483664" r:id="rId14"/>
    <p:sldLayoutId id="2147483665" r:id="rId15"/>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image" Target="../media/image29.png"/><Relationship Id="rId5" Type="http://schemas.openxmlformats.org/officeDocument/2006/relationships/image" Target="../media/image28.emf"/><Relationship Id="rId4" Type="http://schemas.openxmlformats.org/officeDocument/2006/relationships/package" Target="../embeddings/Microsoft_Word_Document1.docx"/></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1.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www.vldb.org/pvldb/vol6/p97-li.pdf" TargetMode="External"/><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arxiv.org/pdf/1502.03519v1.pdf" TargetMode="External"/><Relationship Id="rId5" Type="http://schemas.openxmlformats.org/officeDocument/2006/relationships/hyperlink" Target="http://www.cs.ubc.ca/~murphyk/Papers/kv-kdd14.pdf" TargetMode="External"/><Relationship Id="rId10" Type="http://schemas.openxmlformats.org/officeDocument/2006/relationships/image" Target="../media/image37.png"/><Relationship Id="rId4" Type="http://schemas.openxmlformats.org/officeDocument/2006/relationships/hyperlink" Target="http://www.vldb.org/pvldb/vol7/p881-dong.pdf" TargetMode="External"/><Relationship Id="rId9"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beta.worldcat.org/xcard/person/lc/n79-45159" TargetMode="Externa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5" Type="http://schemas.openxmlformats.org/officeDocument/2006/relationships/image" Target="../media/image50.jpeg"/><Relationship Id="rId4" Type="http://schemas.openxmlformats.org/officeDocument/2006/relationships/image" Target="../media/image4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 y="1962170"/>
            <a:ext cx="3116687" cy="569387"/>
          </a:xfrm>
        </p:spPr>
        <p:txBody>
          <a:bodyPr/>
          <a:lstStyle/>
          <a:p>
            <a:r>
              <a:rPr lang="en-US" dirty="0" smtClean="0"/>
              <a:t>LITA National Forum 2015</a:t>
            </a:r>
            <a:endParaRPr lang="en-US" dirty="0"/>
          </a:p>
        </p:txBody>
      </p:sp>
      <p:sp>
        <p:nvSpPr>
          <p:cNvPr id="3" name="Text Placeholder 2"/>
          <p:cNvSpPr>
            <a:spLocks noGrp="1"/>
          </p:cNvSpPr>
          <p:nvPr>
            <p:ph type="body" sz="quarter" idx="16"/>
          </p:nvPr>
        </p:nvSpPr>
        <p:spPr>
          <a:xfrm>
            <a:off x="779470" y="2483370"/>
            <a:ext cx="8162470" cy="1211004"/>
          </a:xfrm>
        </p:spPr>
        <p:txBody>
          <a:bodyPr>
            <a:noAutofit/>
          </a:bodyPr>
          <a:lstStyle/>
          <a:p>
            <a:r>
              <a:rPr lang="en-US" sz="4000" dirty="0" smtClean="0"/>
              <a:t>Data Designed for Discovery</a:t>
            </a:r>
            <a:endParaRPr lang="en-US" sz="4000" dirty="0"/>
          </a:p>
        </p:txBody>
      </p:sp>
      <p:sp>
        <p:nvSpPr>
          <p:cNvPr id="4" name="Text Placeholder 3"/>
          <p:cNvSpPr>
            <a:spLocks noGrp="1"/>
          </p:cNvSpPr>
          <p:nvPr>
            <p:ph type="body" sz="quarter" idx="17"/>
          </p:nvPr>
        </p:nvSpPr>
        <p:spPr>
          <a:xfrm>
            <a:off x="728694" y="4014386"/>
            <a:ext cx="2546931" cy="584776"/>
          </a:xfrm>
        </p:spPr>
        <p:txBody>
          <a:bodyPr/>
          <a:lstStyle/>
          <a:p>
            <a:r>
              <a:rPr lang="en-US" sz="3200" dirty="0" smtClean="0"/>
              <a:t>Roy Tennant	</a:t>
            </a:r>
            <a:endParaRPr lang="en-US" sz="3200" dirty="0"/>
          </a:p>
        </p:txBody>
      </p:sp>
      <p:sp>
        <p:nvSpPr>
          <p:cNvPr id="5" name="Text Placeholder 4"/>
          <p:cNvSpPr>
            <a:spLocks noGrp="1"/>
          </p:cNvSpPr>
          <p:nvPr>
            <p:ph type="body" sz="quarter" idx="18"/>
          </p:nvPr>
        </p:nvSpPr>
        <p:spPr>
          <a:xfrm>
            <a:off x="779470" y="4599162"/>
            <a:ext cx="1691629" cy="307777"/>
          </a:xfrm>
        </p:spPr>
        <p:txBody>
          <a:bodyPr/>
          <a:lstStyle/>
          <a:p>
            <a:r>
              <a:rPr lang="en-US" dirty="0" smtClean="0"/>
              <a:t>OCLC Research</a:t>
            </a:r>
            <a:endParaRPr lang="en-US" dirty="0"/>
          </a:p>
        </p:txBody>
      </p:sp>
    </p:spTree>
    <p:extLst>
      <p:ext uri="{BB962C8B-B14F-4D97-AF65-F5344CB8AC3E}">
        <p14:creationId xmlns:p14="http://schemas.microsoft.com/office/powerpoint/2010/main" val="19936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US"/>
          </a:p>
        </p:txBody>
      </p:sp>
      <p:sp>
        <p:nvSpPr>
          <p:cNvPr id="3" name="Text Placeholder 2"/>
          <p:cNvSpPr>
            <a:spLocks noGrp="1"/>
          </p:cNvSpPr>
          <p:nvPr>
            <p:ph type="body" sz="quarter" idx="13"/>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663"/>
            <a:ext cx="9158288" cy="6232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Frame 4"/>
          <p:cNvSpPr/>
          <p:nvPr/>
        </p:nvSpPr>
        <p:spPr>
          <a:xfrm>
            <a:off x="858838" y="1082675"/>
            <a:ext cx="1992312" cy="423863"/>
          </a:xfrm>
          <a:prstGeom prst="fram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6" name="Frame 5"/>
          <p:cNvSpPr/>
          <p:nvPr/>
        </p:nvSpPr>
        <p:spPr>
          <a:xfrm>
            <a:off x="858838" y="1933575"/>
            <a:ext cx="1992312" cy="422275"/>
          </a:xfrm>
          <a:prstGeom prst="fram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cxnSp>
        <p:nvCxnSpPr>
          <p:cNvPr id="7" name="Straight Arrow Connector 6"/>
          <p:cNvCxnSpPr>
            <a:stCxn id="5" idx="3"/>
          </p:cNvCxnSpPr>
          <p:nvPr/>
        </p:nvCxnSpPr>
        <p:spPr>
          <a:xfrm>
            <a:off x="2851150" y="1295400"/>
            <a:ext cx="2601913" cy="2111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2851150" y="2106613"/>
            <a:ext cx="2689225" cy="29733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912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US" dirty="0"/>
          </a:p>
        </p:txBody>
      </p:sp>
      <p:sp>
        <p:nvSpPr>
          <p:cNvPr id="3" name="Text Placeholder 2"/>
          <p:cNvSpPr>
            <a:spLocks noGrp="1"/>
          </p:cNvSpPr>
          <p:nvPr>
            <p:ph type="body" sz="quarter" idx="13"/>
          </p:nvPr>
        </p:nvSpPr>
        <p:spPr/>
        <p:txBody>
          <a:bodyPr/>
          <a:lstStyle/>
          <a:p>
            <a:endParaRPr lang="en-US"/>
          </a:p>
        </p:txBody>
      </p:sp>
      <p:pic>
        <p:nvPicPr>
          <p:cNvPr id="4" name="Picture 2" descr="http://www.cs.toronto.edu/%7Eyuana/semantic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0" y="-34925"/>
            <a:ext cx="55245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a:xfrm>
            <a:off x="452438" y="228600"/>
            <a:ext cx="3344862" cy="6046788"/>
          </a:xfrm>
          <a:prstGeom prst="rect">
            <a:avLst/>
          </a:prstGeom>
        </p:spPr>
        <p:txBody>
          <a:bodyPr anchor="ctr">
            <a:normAutofit/>
          </a:bodyPr>
          <a:lstStyle/>
          <a:p>
            <a:pPr algn="ctr" defTabSz="914400" fontAlgn="auto">
              <a:spcAft>
                <a:spcPts val="0"/>
              </a:spcAft>
              <a:defRPr/>
            </a:pPr>
            <a:r>
              <a:rPr lang="en-US" sz="4400" b="1" dirty="0">
                <a:solidFill>
                  <a:schemeClr val="tx2"/>
                </a:solidFill>
                <a:latin typeface="+mj-lt"/>
                <a:ea typeface="+mj-ea"/>
                <a:cs typeface="+mj-cs"/>
              </a:rPr>
              <a:t>First, define ALL THE THINGS</a:t>
            </a:r>
          </a:p>
        </p:txBody>
      </p:sp>
    </p:spTree>
    <p:extLst>
      <p:ext uri="{BB962C8B-B14F-4D97-AF65-F5344CB8AC3E}">
        <p14:creationId xmlns:p14="http://schemas.microsoft.com/office/powerpoint/2010/main" val="283955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3"/>
          <p:cNvSpPr>
            <a:spLocks noChangeArrowheads="1"/>
          </p:cNvSpPr>
          <p:nvPr/>
        </p:nvSpPr>
        <p:spPr bwMode="auto">
          <a:xfrm>
            <a:off x="1555750" y="271463"/>
            <a:ext cx="6292850" cy="206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3600" dirty="0">
                <a:solidFill>
                  <a:schemeClr val="bg1"/>
                </a:solidFill>
              </a:rPr>
              <a:t>entity</a:t>
            </a:r>
          </a:p>
          <a:p>
            <a:r>
              <a:rPr lang="en-US" sz="2400" dirty="0">
                <a:solidFill>
                  <a:schemeClr val="bg1"/>
                </a:solidFill>
              </a:rPr>
              <a:t>/ˈ</a:t>
            </a:r>
            <a:r>
              <a:rPr lang="en-US" sz="2400" dirty="0" err="1">
                <a:solidFill>
                  <a:schemeClr val="bg1"/>
                </a:solidFill>
              </a:rPr>
              <a:t>ɛntɪti</a:t>
            </a:r>
            <a:r>
              <a:rPr lang="en-US" sz="2400" dirty="0">
                <a:solidFill>
                  <a:schemeClr val="bg1"/>
                </a:solidFill>
              </a:rPr>
              <a:t>/</a:t>
            </a:r>
          </a:p>
          <a:p>
            <a:r>
              <a:rPr lang="en-US" sz="2000" i="1" dirty="0">
                <a:solidFill>
                  <a:schemeClr val="bg1"/>
                </a:solidFill>
              </a:rPr>
              <a:t>noun</a:t>
            </a:r>
          </a:p>
          <a:p>
            <a:pPr lvl="1"/>
            <a:r>
              <a:rPr lang="en-US" sz="2400" dirty="0">
                <a:solidFill>
                  <a:schemeClr val="bg1"/>
                </a:solidFill>
              </a:rPr>
              <a:t>a thing with distinct and independent existence.</a:t>
            </a:r>
          </a:p>
        </p:txBody>
      </p:sp>
      <p:sp>
        <p:nvSpPr>
          <p:cNvPr id="5" name="Rectangle 4"/>
          <p:cNvSpPr>
            <a:spLocks noChangeArrowheads="1"/>
          </p:cNvSpPr>
          <p:nvPr/>
        </p:nvSpPr>
        <p:spPr bwMode="auto">
          <a:xfrm>
            <a:off x="1552575" y="3832225"/>
            <a:ext cx="6299200" cy="20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3600">
                <a:solidFill>
                  <a:srgbClr val="FFFFFF"/>
                </a:solidFill>
              </a:rPr>
              <a:t>relationship</a:t>
            </a:r>
          </a:p>
          <a:p>
            <a:r>
              <a:rPr lang="en-US" sz="2400">
                <a:solidFill>
                  <a:srgbClr val="FFFFFF"/>
                </a:solidFill>
              </a:rPr>
              <a:t>/rɪˈleɪʃ(ə)nʃɪp/</a:t>
            </a:r>
          </a:p>
          <a:p>
            <a:r>
              <a:rPr lang="en-US" sz="2000" i="1">
                <a:solidFill>
                  <a:srgbClr val="FFFFFF"/>
                </a:solidFill>
              </a:rPr>
              <a:t>noun</a:t>
            </a:r>
          </a:p>
          <a:p>
            <a:pPr lvl="1"/>
            <a:r>
              <a:rPr lang="en-US" sz="2400">
                <a:solidFill>
                  <a:srgbClr val="FFFFFF"/>
                </a:solidFill>
              </a:rPr>
              <a:t>the way in which two or more people or things are connected</a:t>
            </a:r>
            <a:r>
              <a:rPr lang="en-US">
                <a:solidFill>
                  <a:srgbClr val="FFFFFF"/>
                </a:solidFill>
              </a:rPr>
              <a:t> </a:t>
            </a:r>
          </a:p>
        </p:txBody>
      </p:sp>
    </p:spTree>
    <p:extLst>
      <p:ext uri="{BB962C8B-B14F-4D97-AF65-F5344CB8AC3E}">
        <p14:creationId xmlns:p14="http://schemas.microsoft.com/office/powerpoint/2010/main" val="105315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25613"/>
            <a:ext cx="9144000" cy="513238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76802" name="Group 8"/>
          <p:cNvGrpSpPr>
            <a:grpSpLocks/>
          </p:cNvGrpSpPr>
          <p:nvPr/>
        </p:nvGrpSpPr>
        <p:grpSpPr bwMode="auto">
          <a:xfrm>
            <a:off x="846138" y="103188"/>
            <a:ext cx="3516312" cy="1422400"/>
            <a:chOff x="872384" y="846627"/>
            <a:chExt cx="3515196" cy="1423478"/>
          </a:xfrm>
        </p:grpSpPr>
        <p:sp>
          <p:nvSpPr>
            <p:cNvPr id="76816" name="TextBox 3"/>
            <p:cNvSpPr txBox="1">
              <a:spLocks noChangeArrowheads="1"/>
            </p:cNvSpPr>
            <p:nvPr/>
          </p:nvSpPr>
          <p:spPr bwMode="auto">
            <a:xfrm>
              <a:off x="872384" y="846627"/>
              <a:ext cx="206549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b="1">
                  <a:solidFill>
                    <a:srgbClr val="FFFFFF"/>
                  </a:solidFill>
                </a:rPr>
                <a:t>Record</a:t>
              </a:r>
            </a:p>
          </p:txBody>
        </p:sp>
        <p:sp>
          <p:nvSpPr>
            <p:cNvPr id="76817" name="TextBox 4"/>
            <p:cNvSpPr txBox="1">
              <a:spLocks noChangeArrowheads="1"/>
            </p:cNvSpPr>
            <p:nvPr/>
          </p:nvSpPr>
          <p:spPr bwMode="auto">
            <a:xfrm>
              <a:off x="872384" y="1346775"/>
              <a:ext cx="3515196"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800">
                  <a:solidFill>
                    <a:srgbClr val="FFFFFF"/>
                  </a:solidFill>
                </a:rPr>
                <a:t>Title:  "War and Peace"</a:t>
              </a:r>
            </a:p>
            <a:p>
              <a:pPr eaLnBrk="1" hangingPunct="1"/>
              <a:r>
                <a:rPr lang="en-US" sz="1800">
                  <a:solidFill>
                    <a:srgbClr val="FFFFFF"/>
                  </a:solidFill>
                </a:rPr>
                <a:t>Author:  "Leo Tolstoy 1828-1910"</a:t>
              </a:r>
            </a:p>
            <a:p>
              <a:pPr eaLnBrk="1" hangingPunct="1"/>
              <a:r>
                <a:rPr lang="en-US" sz="1800">
                  <a:solidFill>
                    <a:srgbClr val="FFFFFF"/>
                  </a:solidFill>
                </a:rPr>
                <a:t>ISBN: 0307266931</a:t>
              </a:r>
            </a:p>
          </p:txBody>
        </p:sp>
      </p:grpSp>
      <p:grpSp>
        <p:nvGrpSpPr>
          <p:cNvPr id="76803" name="Group 9"/>
          <p:cNvGrpSpPr>
            <a:grpSpLocks/>
          </p:cNvGrpSpPr>
          <p:nvPr/>
        </p:nvGrpSpPr>
        <p:grpSpPr bwMode="auto">
          <a:xfrm>
            <a:off x="846138" y="1725613"/>
            <a:ext cx="5505450" cy="1335087"/>
            <a:chOff x="1024784" y="3024269"/>
            <a:chExt cx="5505270" cy="1335348"/>
          </a:xfrm>
        </p:grpSpPr>
        <p:sp>
          <p:nvSpPr>
            <p:cNvPr id="76814" name="TextBox 6"/>
            <p:cNvSpPr txBox="1">
              <a:spLocks noChangeArrowheads="1"/>
            </p:cNvSpPr>
            <p:nvPr/>
          </p:nvSpPr>
          <p:spPr bwMode="auto">
            <a:xfrm>
              <a:off x="1024784" y="3436287"/>
              <a:ext cx="5157332"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800"/>
                <a:t>Type: Work</a:t>
              </a:r>
            </a:p>
            <a:p>
              <a:pPr eaLnBrk="1" hangingPunct="1"/>
              <a:r>
                <a:rPr lang="en-US" sz="1800"/>
                <a:t>Name:  "War and Peace"</a:t>
              </a:r>
            </a:p>
            <a:p>
              <a:pPr eaLnBrk="1" hangingPunct="1"/>
              <a:r>
                <a:rPr lang="en-US" sz="1800"/>
                <a:t>Author:  http://worldcat.org/entity/person/id/1234</a:t>
              </a:r>
            </a:p>
          </p:txBody>
        </p:sp>
        <p:sp>
          <p:nvSpPr>
            <p:cNvPr id="76815" name="TextBox 7"/>
            <p:cNvSpPr txBox="1">
              <a:spLocks noChangeArrowheads="1"/>
            </p:cNvSpPr>
            <p:nvPr/>
          </p:nvSpPr>
          <p:spPr bwMode="auto">
            <a:xfrm>
              <a:off x="1024784" y="3024269"/>
              <a:ext cx="550527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b="1"/>
                <a:t>Entity </a:t>
              </a:r>
              <a:r>
                <a:rPr lang="en-US" sz="1600"/>
                <a:t>(http://worldcat.org/entity/work/id/115206288)</a:t>
              </a:r>
            </a:p>
          </p:txBody>
        </p:sp>
      </p:grpSp>
      <p:grpSp>
        <p:nvGrpSpPr>
          <p:cNvPr id="11" name="Group 10"/>
          <p:cNvGrpSpPr>
            <a:grpSpLocks/>
          </p:cNvGrpSpPr>
          <p:nvPr/>
        </p:nvGrpSpPr>
        <p:grpSpPr bwMode="auto">
          <a:xfrm>
            <a:off x="846138" y="3259138"/>
            <a:ext cx="5632450" cy="1890712"/>
            <a:chOff x="1024783" y="3024269"/>
            <a:chExt cx="5632011" cy="1889346"/>
          </a:xfrm>
        </p:grpSpPr>
        <p:sp>
          <p:nvSpPr>
            <p:cNvPr id="76812" name="TextBox 11"/>
            <p:cNvSpPr txBox="1">
              <a:spLocks noChangeArrowheads="1"/>
            </p:cNvSpPr>
            <p:nvPr/>
          </p:nvSpPr>
          <p:spPr bwMode="auto">
            <a:xfrm>
              <a:off x="1024783" y="3436287"/>
              <a:ext cx="5632011"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800"/>
                <a:t>Type: Person</a:t>
              </a:r>
            </a:p>
            <a:p>
              <a:pPr eaLnBrk="1" hangingPunct="1"/>
              <a:r>
                <a:rPr lang="en-US" sz="1800"/>
                <a:t>Name:  "Leo Tolstoy "</a:t>
              </a:r>
            </a:p>
            <a:p>
              <a:pPr eaLnBrk="1" hangingPunct="1"/>
              <a:r>
                <a:rPr lang="en-US" sz="1800"/>
                <a:t>Born:  1828</a:t>
              </a:r>
            </a:p>
            <a:p>
              <a:pPr eaLnBrk="1" hangingPunct="1"/>
              <a:r>
                <a:rPr lang="en-US" sz="1800"/>
                <a:t>Died: 1910</a:t>
              </a:r>
            </a:p>
            <a:p>
              <a:pPr eaLnBrk="1" hangingPunct="1"/>
              <a:r>
                <a:rPr lang="en-US" sz="1800"/>
                <a:t>Birthplace: http://worldcat.org/entity/place/id/8976</a:t>
              </a:r>
            </a:p>
          </p:txBody>
        </p:sp>
        <p:sp>
          <p:nvSpPr>
            <p:cNvPr id="76813" name="TextBox 12"/>
            <p:cNvSpPr txBox="1">
              <a:spLocks noChangeArrowheads="1"/>
            </p:cNvSpPr>
            <p:nvPr/>
          </p:nvSpPr>
          <p:spPr bwMode="auto">
            <a:xfrm>
              <a:off x="1024784" y="3024269"/>
              <a:ext cx="550527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b="1"/>
                <a:t>Entity </a:t>
              </a:r>
              <a:r>
                <a:rPr lang="en-US" sz="1600"/>
                <a:t>(http://worldcat.org/entity/person/id/1234)</a:t>
              </a:r>
            </a:p>
          </p:txBody>
        </p:sp>
      </p:grpSp>
      <p:grpSp>
        <p:nvGrpSpPr>
          <p:cNvPr id="14" name="Group 13"/>
          <p:cNvGrpSpPr>
            <a:grpSpLocks/>
          </p:cNvGrpSpPr>
          <p:nvPr/>
        </p:nvGrpSpPr>
        <p:grpSpPr bwMode="auto">
          <a:xfrm>
            <a:off x="846138" y="5348288"/>
            <a:ext cx="5505450" cy="1335087"/>
            <a:chOff x="1024784" y="3024269"/>
            <a:chExt cx="5505270" cy="1335348"/>
          </a:xfrm>
        </p:grpSpPr>
        <p:sp>
          <p:nvSpPr>
            <p:cNvPr id="76810" name="TextBox 14"/>
            <p:cNvSpPr txBox="1">
              <a:spLocks noChangeArrowheads="1"/>
            </p:cNvSpPr>
            <p:nvPr/>
          </p:nvSpPr>
          <p:spPr bwMode="auto">
            <a:xfrm>
              <a:off x="1024784" y="3436287"/>
              <a:ext cx="5157332"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800"/>
                <a:t>Type: Place</a:t>
              </a:r>
            </a:p>
            <a:p>
              <a:pPr eaLnBrk="1" hangingPunct="1"/>
              <a:r>
                <a:rPr lang="en-US" sz="1800"/>
                <a:t>Name:  "Yasnaya Polyana"</a:t>
              </a:r>
            </a:p>
            <a:p>
              <a:pPr eaLnBrk="1" hangingPunct="1"/>
              <a:r>
                <a:rPr lang="en-US" sz="1800"/>
                <a:t>SameAs:  http://geonames.org/468686</a:t>
              </a:r>
            </a:p>
          </p:txBody>
        </p:sp>
        <p:sp>
          <p:nvSpPr>
            <p:cNvPr id="76811" name="TextBox 15"/>
            <p:cNvSpPr txBox="1">
              <a:spLocks noChangeArrowheads="1"/>
            </p:cNvSpPr>
            <p:nvPr/>
          </p:nvSpPr>
          <p:spPr bwMode="auto">
            <a:xfrm>
              <a:off x="1024784" y="3024269"/>
              <a:ext cx="550527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b="1"/>
                <a:t>Entity </a:t>
              </a:r>
              <a:r>
                <a:rPr lang="en-US" sz="1600"/>
                <a:t>(http://worldcat.org/entity/place/id/8976)</a:t>
              </a:r>
            </a:p>
          </p:txBody>
        </p:sp>
      </p:grpSp>
      <p:sp>
        <p:nvSpPr>
          <p:cNvPr id="17" name="TextBox 16"/>
          <p:cNvSpPr txBox="1">
            <a:spLocks noChangeArrowheads="1"/>
          </p:cNvSpPr>
          <p:nvPr/>
        </p:nvSpPr>
        <p:spPr bwMode="auto">
          <a:xfrm rot="1230162">
            <a:off x="5708650" y="2628900"/>
            <a:ext cx="539750" cy="922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5400"/>
              <a:t>⤵︎</a:t>
            </a:r>
          </a:p>
        </p:txBody>
      </p:sp>
      <p:sp>
        <p:nvSpPr>
          <p:cNvPr id="18" name="TextBox 17"/>
          <p:cNvSpPr txBox="1">
            <a:spLocks noChangeArrowheads="1"/>
          </p:cNvSpPr>
          <p:nvPr/>
        </p:nvSpPr>
        <p:spPr bwMode="auto">
          <a:xfrm rot="1230162">
            <a:off x="5761038" y="4694238"/>
            <a:ext cx="538162"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5400"/>
              <a:t>⤵︎</a:t>
            </a:r>
          </a:p>
        </p:txBody>
      </p:sp>
      <p:pic>
        <p:nvPicPr>
          <p:cNvPr id="19" name="Picture 18"/>
          <p:cNvPicPr>
            <a:picLocks noChangeAspect="1"/>
          </p:cNvPicPr>
          <p:nvPr/>
        </p:nvPicPr>
        <p:blipFill>
          <a:blip r:embed="rId3"/>
          <a:stretch>
            <a:fillRect/>
          </a:stretch>
        </p:blipFill>
        <p:spPr>
          <a:xfrm>
            <a:off x="7107368" y="5284336"/>
            <a:ext cx="1935470" cy="14516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p:cNvSpPr txBox="1">
            <a:spLocks noChangeArrowheads="1"/>
          </p:cNvSpPr>
          <p:nvPr/>
        </p:nvSpPr>
        <p:spPr bwMode="auto">
          <a:xfrm>
            <a:off x="5773738" y="5927725"/>
            <a:ext cx="538162"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5400"/>
              <a:t>⟶</a:t>
            </a:r>
          </a:p>
        </p:txBody>
      </p:sp>
    </p:spTree>
    <p:extLst>
      <p:ext uri="{BB962C8B-B14F-4D97-AF65-F5344CB8AC3E}">
        <p14:creationId xmlns:p14="http://schemas.microsoft.com/office/powerpoint/2010/main" val="202871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childTnLst>
                          </p:cTn>
                        </p:par>
                        <p:par>
                          <p:cTn id="22" fill="hold" nodeType="afterGroup">
                            <p:stCondLst>
                              <p:cond delay="500"/>
                            </p:stCondLst>
                            <p:childTnLst>
                              <p:par>
                                <p:cTn id="23" presetID="22" presetClass="entr" presetSubtype="8"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par>
                          <p:cTn id="26" fill="hold" nodeType="afterGroup">
                            <p:stCondLst>
                              <p:cond delay="1000"/>
                            </p:stCondLst>
                            <p:childTnLst>
                              <p:par>
                                <p:cTn id="27" presetID="22" presetClass="entr" presetSubtype="1" fill="hold" grpId="0" nodeType="afterEffect">
                                  <p:stCondLst>
                                    <p:cond delay="500"/>
                                  </p:stCondLst>
                                  <p:childTnLst>
                                    <p:set>
                                      <p:cBhvr>
                                        <p:cTn id="28" dur="1" fill="hold">
                                          <p:stCondLst>
                                            <p:cond delay="0"/>
                                          </p:stCondLst>
                                        </p:cTn>
                                        <p:tgtEl>
                                          <p:spTgt spid="21"/>
                                        </p:tgtEl>
                                        <p:attrNameLst>
                                          <p:attrName>style.visibility</p:attrName>
                                        </p:attrNameLst>
                                      </p:cBhvr>
                                      <p:to>
                                        <p:strVal val="visible"/>
                                      </p:to>
                                    </p:set>
                                    <p:animEffect transition="in" filter="wipe(up)">
                                      <p:cBhvr>
                                        <p:cTn id="29" dur="500"/>
                                        <p:tgtEl>
                                          <p:spTgt spid="21"/>
                                        </p:tgtEl>
                                      </p:cBhvr>
                                    </p:animEffect>
                                  </p:childTnLst>
                                </p:cTn>
                              </p:par>
                            </p:childTnLst>
                          </p:cTn>
                        </p:par>
                        <p:par>
                          <p:cTn id="30" fill="hold" nodeType="afterGroup">
                            <p:stCondLst>
                              <p:cond delay="2000"/>
                            </p:stCondLst>
                            <p:childTnLst>
                              <p:par>
                                <p:cTn id="31" presetID="53" presetClass="entr" presetSubtype="16"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18"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3503613" y="1939925"/>
            <a:ext cx="2949575" cy="3379788"/>
          </a:xfrm>
          <a:prstGeom prst="line">
            <a:avLst/>
          </a:prstGeom>
          <a:ln>
            <a:solidFill>
              <a:srgbClr val="2178B5"/>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6394450" y="3605213"/>
            <a:ext cx="762000" cy="160020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779713" y="3683000"/>
            <a:ext cx="769937" cy="153670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3524250" y="1928813"/>
            <a:ext cx="2794000" cy="3271837"/>
          </a:xfrm>
          <a:prstGeom prst="line">
            <a:avLst/>
          </a:prstGeom>
          <a:ln>
            <a:solidFill>
              <a:srgbClr val="2178B5"/>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318250" y="1928813"/>
            <a:ext cx="76200" cy="3276600"/>
          </a:xfrm>
          <a:prstGeom prst="line">
            <a:avLst/>
          </a:prstGeom>
          <a:ln>
            <a:solidFill>
              <a:srgbClr val="2178B5"/>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498850" y="1928813"/>
            <a:ext cx="2895600" cy="0"/>
          </a:xfrm>
          <a:prstGeom prst="line">
            <a:avLst/>
          </a:prstGeom>
          <a:ln>
            <a:solidFill>
              <a:srgbClr val="2178B5"/>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318250" y="1928813"/>
            <a:ext cx="838200" cy="1676400"/>
          </a:xfrm>
          <a:prstGeom prst="line">
            <a:avLst/>
          </a:prstGeom>
          <a:ln>
            <a:solidFill>
              <a:srgbClr val="2178B5"/>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3575050" y="3605213"/>
            <a:ext cx="3581400" cy="1600200"/>
          </a:xfrm>
          <a:prstGeom prst="line">
            <a:avLst/>
          </a:prstGeom>
          <a:ln>
            <a:solidFill>
              <a:srgbClr val="2178B5"/>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736850" y="3605213"/>
            <a:ext cx="3581400" cy="1600200"/>
          </a:xfrm>
          <a:prstGeom prst="line">
            <a:avLst/>
          </a:prstGeom>
          <a:ln>
            <a:solidFill>
              <a:srgbClr val="2178B5"/>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498850" y="1928813"/>
            <a:ext cx="41275" cy="3255962"/>
          </a:xfrm>
          <a:prstGeom prst="line">
            <a:avLst/>
          </a:prstGeom>
          <a:ln>
            <a:solidFill>
              <a:srgbClr val="2178B5"/>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2736850" y="1939925"/>
            <a:ext cx="766763" cy="1665288"/>
          </a:xfrm>
          <a:prstGeom prst="line">
            <a:avLst/>
          </a:prstGeom>
          <a:ln>
            <a:solidFill>
              <a:srgbClr val="2178B5"/>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3498850" y="5205413"/>
            <a:ext cx="2895600" cy="0"/>
          </a:xfrm>
          <a:prstGeom prst="line">
            <a:avLst/>
          </a:prstGeom>
          <a:ln>
            <a:solidFill>
              <a:srgbClr val="2178B5"/>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2736850" y="3605213"/>
            <a:ext cx="4419600" cy="0"/>
          </a:xfrm>
          <a:prstGeom prst="line">
            <a:avLst/>
          </a:prstGeom>
          <a:ln>
            <a:solidFill>
              <a:srgbClr val="2178B5"/>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flipV="1">
            <a:off x="3498850" y="1928813"/>
            <a:ext cx="3657600" cy="1676400"/>
          </a:xfrm>
          <a:prstGeom prst="line">
            <a:avLst/>
          </a:prstGeom>
          <a:ln>
            <a:solidFill>
              <a:srgbClr val="2178B5"/>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2660650" y="1928813"/>
            <a:ext cx="3733800" cy="1676400"/>
          </a:xfrm>
          <a:prstGeom prst="line">
            <a:avLst/>
          </a:prstGeom>
          <a:ln>
            <a:solidFill>
              <a:srgbClr val="2178B5"/>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2584450" y="3487738"/>
            <a:ext cx="228600" cy="228600"/>
          </a:xfrm>
          <a:prstGeom prst="ellipse">
            <a:avLst/>
          </a:prstGeom>
          <a:solidFill>
            <a:srgbClr val="1F497D"/>
          </a:solidFill>
          <a:ln>
            <a:solidFill>
              <a:srgbClr val="2178B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Oval 20"/>
          <p:cNvSpPr/>
          <p:nvPr/>
        </p:nvSpPr>
        <p:spPr>
          <a:xfrm>
            <a:off x="7029450" y="3498850"/>
            <a:ext cx="228600" cy="228600"/>
          </a:xfrm>
          <a:prstGeom prst="ellipse">
            <a:avLst/>
          </a:prstGeom>
          <a:solidFill>
            <a:schemeClr val="tx2"/>
          </a:solidFill>
          <a:ln>
            <a:solidFill>
              <a:srgbClr val="2178B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Oval 21"/>
          <p:cNvSpPr/>
          <p:nvPr/>
        </p:nvSpPr>
        <p:spPr>
          <a:xfrm>
            <a:off x="3406775" y="5083175"/>
            <a:ext cx="228600" cy="228600"/>
          </a:xfrm>
          <a:prstGeom prst="ellipse">
            <a:avLst/>
          </a:prstGeom>
          <a:solidFill>
            <a:srgbClr val="1F497D"/>
          </a:solidFill>
          <a:ln>
            <a:solidFill>
              <a:srgbClr val="2178B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Oval 22"/>
          <p:cNvSpPr/>
          <p:nvPr/>
        </p:nvSpPr>
        <p:spPr>
          <a:xfrm>
            <a:off x="6257925" y="5124450"/>
            <a:ext cx="228600" cy="228600"/>
          </a:xfrm>
          <a:prstGeom prst="ellipse">
            <a:avLst/>
          </a:prstGeom>
          <a:solidFill>
            <a:srgbClr val="1F497D"/>
          </a:solidFill>
          <a:ln>
            <a:solidFill>
              <a:srgbClr val="2178B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Oval 23"/>
          <p:cNvSpPr/>
          <p:nvPr/>
        </p:nvSpPr>
        <p:spPr>
          <a:xfrm>
            <a:off x="3387725" y="1812925"/>
            <a:ext cx="228600" cy="228600"/>
          </a:xfrm>
          <a:prstGeom prst="ellipse">
            <a:avLst/>
          </a:prstGeom>
          <a:solidFill>
            <a:srgbClr val="1F497D"/>
          </a:solidFill>
          <a:ln>
            <a:solidFill>
              <a:srgbClr val="2178B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 name="Oval 24"/>
          <p:cNvSpPr/>
          <p:nvPr/>
        </p:nvSpPr>
        <p:spPr>
          <a:xfrm>
            <a:off x="6226175" y="1811338"/>
            <a:ext cx="228600" cy="228600"/>
          </a:xfrm>
          <a:prstGeom prst="ellipse">
            <a:avLst/>
          </a:prstGeom>
          <a:solidFill>
            <a:srgbClr val="1F497D"/>
          </a:solidFill>
          <a:ln>
            <a:solidFill>
              <a:srgbClr val="2178B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0919" name="TextBox 25"/>
          <p:cNvSpPr txBox="1">
            <a:spLocks noChangeArrowheads="1"/>
          </p:cNvSpPr>
          <p:nvPr/>
        </p:nvSpPr>
        <p:spPr bwMode="auto">
          <a:xfrm>
            <a:off x="2029381" y="1602735"/>
            <a:ext cx="138180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2800" b="1" dirty="0">
                <a:solidFill>
                  <a:srgbClr val="8A1B61"/>
                </a:solidFill>
              </a:rPr>
              <a:t>person</a:t>
            </a:r>
          </a:p>
        </p:txBody>
      </p:sp>
      <p:sp>
        <p:nvSpPr>
          <p:cNvPr id="80920" name="TextBox 26"/>
          <p:cNvSpPr txBox="1">
            <a:spLocks noChangeArrowheads="1"/>
          </p:cNvSpPr>
          <p:nvPr/>
        </p:nvSpPr>
        <p:spPr bwMode="auto">
          <a:xfrm>
            <a:off x="6576755" y="1602735"/>
            <a:ext cx="110286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2800" b="1" dirty="0">
                <a:solidFill>
                  <a:srgbClr val="8A1B61"/>
                </a:solidFill>
              </a:rPr>
              <a:t>place</a:t>
            </a:r>
          </a:p>
        </p:txBody>
      </p:sp>
      <p:sp>
        <p:nvSpPr>
          <p:cNvPr id="80921" name="TextBox 27"/>
          <p:cNvSpPr txBox="1">
            <a:spLocks noChangeArrowheads="1"/>
          </p:cNvSpPr>
          <p:nvPr/>
        </p:nvSpPr>
        <p:spPr bwMode="auto">
          <a:xfrm>
            <a:off x="1361430" y="3343275"/>
            <a:ext cx="124207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2800" b="1" dirty="0">
                <a:solidFill>
                  <a:schemeClr val="accent3"/>
                </a:solidFill>
              </a:rPr>
              <a:t>object</a:t>
            </a:r>
          </a:p>
        </p:txBody>
      </p:sp>
      <p:sp>
        <p:nvSpPr>
          <p:cNvPr id="80922" name="TextBox 28"/>
          <p:cNvSpPr txBox="1">
            <a:spLocks noChangeArrowheads="1"/>
          </p:cNvSpPr>
          <p:nvPr/>
        </p:nvSpPr>
        <p:spPr bwMode="auto">
          <a:xfrm>
            <a:off x="7364413" y="3343275"/>
            <a:ext cx="156134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2800" b="1" dirty="0">
                <a:solidFill>
                  <a:srgbClr val="8A1B61"/>
                </a:solidFill>
              </a:rPr>
              <a:t>concept</a:t>
            </a:r>
          </a:p>
        </p:txBody>
      </p:sp>
      <p:sp>
        <p:nvSpPr>
          <p:cNvPr id="80923" name="TextBox 29"/>
          <p:cNvSpPr txBox="1">
            <a:spLocks noChangeArrowheads="1"/>
          </p:cNvSpPr>
          <p:nvPr/>
        </p:nvSpPr>
        <p:spPr bwMode="auto">
          <a:xfrm>
            <a:off x="2481263" y="5337175"/>
            <a:ext cx="231911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2800" b="1" dirty="0">
                <a:solidFill>
                  <a:srgbClr val="8A1B61"/>
                </a:solidFill>
              </a:rPr>
              <a:t>organization</a:t>
            </a:r>
          </a:p>
        </p:txBody>
      </p:sp>
      <p:sp>
        <p:nvSpPr>
          <p:cNvPr id="80924" name="TextBox 30"/>
          <p:cNvSpPr txBox="1">
            <a:spLocks noChangeArrowheads="1"/>
          </p:cNvSpPr>
          <p:nvPr/>
        </p:nvSpPr>
        <p:spPr bwMode="auto">
          <a:xfrm>
            <a:off x="5942013" y="5337175"/>
            <a:ext cx="103105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2800" b="1" dirty="0">
                <a:solidFill>
                  <a:srgbClr val="8A1B61"/>
                </a:solidFill>
              </a:rPr>
              <a:t>work</a:t>
            </a:r>
          </a:p>
        </p:txBody>
      </p:sp>
      <p:sp>
        <p:nvSpPr>
          <p:cNvPr id="44" name="Text Placeholder 2"/>
          <p:cNvSpPr>
            <a:spLocks noGrp="1"/>
          </p:cNvSpPr>
          <p:nvPr>
            <p:ph type="body" sz="quarter" idx="4294967295"/>
          </p:nvPr>
        </p:nvSpPr>
        <p:spPr>
          <a:xfrm>
            <a:off x="709389" y="332098"/>
            <a:ext cx="8181975" cy="914400"/>
          </a:xfrm>
          <a:prstGeom prst="rect">
            <a:avLst/>
          </a:prstGeom>
        </p:spPr>
        <p:txBody>
          <a:bodyPr/>
          <a:lstStyle/>
          <a:p>
            <a:pPr marL="0" indent="0">
              <a:buNone/>
            </a:pPr>
            <a:r>
              <a:rPr lang="en-US" sz="4000" b="1" dirty="0" smtClean="0">
                <a:solidFill>
                  <a:schemeClr val="tx2"/>
                </a:solidFill>
                <a:latin typeface="+mj-lt"/>
              </a:rPr>
              <a:t>Entities of Initial Focus</a:t>
            </a:r>
            <a:endParaRPr lang="en-US" sz="4000" b="1" dirty="0">
              <a:solidFill>
                <a:schemeClr val="tx2"/>
              </a:solidFill>
              <a:latin typeface="+mj-lt"/>
            </a:endParaRPr>
          </a:p>
        </p:txBody>
      </p:sp>
      <p:sp>
        <p:nvSpPr>
          <p:cNvPr id="41" name="TextBox 30"/>
          <p:cNvSpPr txBox="1">
            <a:spLocks noChangeArrowheads="1"/>
          </p:cNvSpPr>
          <p:nvPr/>
        </p:nvSpPr>
        <p:spPr bwMode="auto">
          <a:xfrm>
            <a:off x="5932512" y="5353050"/>
            <a:ext cx="103105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2800" b="1" dirty="0">
                <a:solidFill>
                  <a:schemeClr val="accent5"/>
                </a:solidFill>
              </a:rPr>
              <a:t>work</a:t>
            </a:r>
          </a:p>
        </p:txBody>
      </p:sp>
      <p:sp>
        <p:nvSpPr>
          <p:cNvPr id="42" name="TextBox 25"/>
          <p:cNvSpPr txBox="1">
            <a:spLocks noChangeArrowheads="1"/>
          </p:cNvSpPr>
          <p:nvPr/>
        </p:nvSpPr>
        <p:spPr bwMode="auto">
          <a:xfrm>
            <a:off x="2002175" y="1601199"/>
            <a:ext cx="138180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2800" b="1" dirty="0">
                <a:solidFill>
                  <a:srgbClr val="F6BE00"/>
                </a:solidFill>
              </a:rPr>
              <a:t>person</a:t>
            </a:r>
          </a:p>
        </p:txBody>
      </p:sp>
    </p:spTree>
    <p:extLst>
      <p:ext uri="{BB962C8B-B14F-4D97-AF65-F5344CB8AC3E}">
        <p14:creationId xmlns:p14="http://schemas.microsoft.com/office/powerpoint/2010/main" val="95154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10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1000"/>
                                        <p:tgtEl>
                                          <p:spTgt spid="10"/>
                                        </p:tgtEl>
                                      </p:cBhvr>
                                    </p:animEffect>
                                  </p:childTnLst>
                                </p:cTn>
                              </p:par>
                              <p:par>
                                <p:cTn id="11" presetID="22"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1000"/>
                                        <p:tgtEl>
                                          <p:spTgt spid="11"/>
                                        </p:tgtEl>
                                      </p:cBhvr>
                                    </p:animEffect>
                                  </p:childTnLst>
                                </p:cTn>
                              </p:par>
                            </p:childTnLst>
                          </p:cTn>
                        </p:par>
                        <p:par>
                          <p:cTn id="14" fill="hold" nodeType="afterGroup">
                            <p:stCondLst>
                              <p:cond delay="1000"/>
                            </p:stCondLst>
                            <p:childTnLst>
                              <p:par>
                                <p:cTn id="15" presetID="2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1000"/>
                                        <p:tgtEl>
                                          <p:spTgt spid="7"/>
                                        </p:tgtEl>
                                      </p:cBhvr>
                                    </p:animEffect>
                                  </p:childTnLst>
                                </p:cTn>
                              </p:par>
                              <p:par>
                                <p:cTn id="18" presetID="22" presetClass="entr" presetSubtype="2"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right)">
                                      <p:cBhvr>
                                        <p:cTn id="20" dur="1000"/>
                                        <p:tgtEl>
                                          <p:spTgt spid="16"/>
                                        </p:tgtEl>
                                      </p:cBhvr>
                                    </p:animEffect>
                                  </p:childTnLst>
                                </p:cTn>
                              </p:par>
                              <p:par>
                                <p:cTn id="21" presetID="2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1000"/>
                                        <p:tgtEl>
                                          <p:spTgt spid="18"/>
                                        </p:tgtEl>
                                      </p:cBhvr>
                                    </p:animEffect>
                                  </p:childTnLst>
                                </p:cTn>
                              </p:par>
                              <p:par>
                                <p:cTn id="24" presetID="22" presetClass="entr" presetSubtype="1"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1000"/>
                                        <p:tgtEl>
                                          <p:spTgt spid="9"/>
                                        </p:tgtEl>
                                      </p:cBhvr>
                                    </p:animEffect>
                                  </p:childTnLst>
                                </p:cTn>
                              </p:par>
                              <p:par>
                                <p:cTn id="27" presetID="22" presetClass="entr" presetSubtype="2"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right)">
                                      <p:cBhvr>
                                        <p:cTn id="29" dur="1000"/>
                                        <p:tgtEl>
                                          <p:spTgt spid="13"/>
                                        </p:tgtEl>
                                      </p:cBhvr>
                                    </p:animEffect>
                                  </p:childTnLst>
                                </p:cTn>
                              </p:par>
                              <p:par>
                                <p:cTn id="30" presetID="22" presetClass="entr" presetSubtype="4"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1000"/>
                                        <p:tgtEl>
                                          <p:spTgt spid="12"/>
                                        </p:tgtEl>
                                      </p:cBhvr>
                                    </p:animEffect>
                                  </p:childTnLst>
                                </p:cTn>
                              </p:par>
                            </p:childTnLst>
                          </p:cTn>
                        </p:par>
                        <p:par>
                          <p:cTn id="33" fill="hold" nodeType="afterGroup">
                            <p:stCondLst>
                              <p:cond delay="2000"/>
                            </p:stCondLst>
                            <p:childTnLst>
                              <p:par>
                                <p:cTn id="34" presetID="22" presetClass="entr" presetSubtype="4"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1000"/>
                                        <p:tgtEl>
                                          <p:spTgt spid="9"/>
                                        </p:tgtEl>
                                      </p:cBhvr>
                                    </p:animEffect>
                                  </p:childTnLst>
                                </p:cTn>
                              </p:par>
                              <p:par>
                                <p:cTn id="37" presetID="22" presetClass="entr" presetSubtype="4"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1000"/>
                                        <p:tgtEl>
                                          <p:spTgt spid="8"/>
                                        </p:tgtEl>
                                      </p:cBhvr>
                                    </p:animEffect>
                                  </p:childTnLst>
                                </p:cTn>
                              </p:par>
                              <p:par>
                                <p:cTn id="40" presetID="22" presetClass="entr" presetSubtype="8"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1000"/>
                                        <p:tgtEl>
                                          <p:spTgt spid="19"/>
                                        </p:tgtEl>
                                      </p:cBhvr>
                                    </p:animEffect>
                                  </p:childTnLst>
                                </p:cTn>
                              </p:par>
                              <p:par>
                                <p:cTn id="43" presetID="22" presetClass="entr" presetSubtype="8"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1000"/>
                                        <p:tgtEl>
                                          <p:spTgt spid="17"/>
                                        </p:tgtEl>
                                      </p:cBhvr>
                                    </p:animEffect>
                                  </p:childTnLst>
                                </p:cTn>
                              </p:par>
                            </p:childTnLst>
                          </p:cTn>
                        </p:par>
                        <p:par>
                          <p:cTn id="46" fill="hold" nodeType="afterGroup">
                            <p:stCondLst>
                              <p:cond delay="3000"/>
                            </p:stCondLst>
                            <p:childTnLst>
                              <p:par>
                                <p:cTn id="47" presetID="22" presetClass="entr" presetSubtype="4"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down)">
                                      <p:cBhvr>
                                        <p:cTn id="49" dur="1000"/>
                                        <p:tgtEl>
                                          <p:spTgt spid="5"/>
                                        </p:tgtEl>
                                      </p:cBhvr>
                                    </p:animEffect>
                                  </p:childTnLst>
                                </p:cTn>
                              </p:par>
                              <p:par>
                                <p:cTn id="50" presetID="22" presetClass="entr" presetSubtype="4"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1000"/>
                                        <p:tgtEl>
                                          <p:spTgt spid="14"/>
                                        </p:tgtEl>
                                      </p:cBhvr>
                                    </p:animEffect>
                                  </p:childTnLst>
                                </p:cTn>
                              </p:par>
                              <p:par>
                                <p:cTn id="53" presetID="22" presetClass="entr" presetSubtype="4" fill="hold"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down)">
                                      <p:cBhvr>
                                        <p:cTn id="55" dur="5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p:cNvCxnSpPr/>
          <p:nvPr/>
        </p:nvCxnSpPr>
        <p:spPr>
          <a:xfrm flipH="1">
            <a:off x="6394450" y="3605213"/>
            <a:ext cx="762000" cy="160020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2584450" y="3487738"/>
            <a:ext cx="228600" cy="228600"/>
          </a:xfrm>
          <a:prstGeom prst="ellipse">
            <a:avLst/>
          </a:prstGeom>
          <a:solidFill>
            <a:srgbClr val="1F497D"/>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Oval 23"/>
          <p:cNvSpPr/>
          <p:nvPr/>
        </p:nvSpPr>
        <p:spPr>
          <a:xfrm>
            <a:off x="3387725" y="1812925"/>
            <a:ext cx="228600" cy="228600"/>
          </a:xfrm>
          <a:prstGeom prst="ellipse">
            <a:avLst/>
          </a:prstGeom>
          <a:solidFill>
            <a:srgbClr val="1F497D"/>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 name="Oval 24"/>
          <p:cNvSpPr/>
          <p:nvPr/>
        </p:nvSpPr>
        <p:spPr>
          <a:xfrm>
            <a:off x="6226175" y="1811338"/>
            <a:ext cx="228600" cy="228600"/>
          </a:xfrm>
          <a:prstGeom prst="ellipse">
            <a:avLst/>
          </a:prstGeom>
          <a:solidFill>
            <a:srgbClr val="1F497D"/>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TextBox 25"/>
          <p:cNvSpPr txBox="1">
            <a:spLocks noChangeArrowheads="1"/>
          </p:cNvSpPr>
          <p:nvPr/>
        </p:nvSpPr>
        <p:spPr bwMode="auto">
          <a:xfrm>
            <a:off x="1979612" y="1666875"/>
            <a:ext cx="138180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2800" b="1" dirty="0">
                <a:solidFill>
                  <a:srgbClr val="8A1B61"/>
                </a:solidFill>
              </a:rPr>
              <a:t>person</a:t>
            </a:r>
          </a:p>
        </p:txBody>
      </p:sp>
      <p:sp>
        <p:nvSpPr>
          <p:cNvPr id="27" name="TextBox 26"/>
          <p:cNvSpPr txBox="1">
            <a:spLocks noChangeArrowheads="1"/>
          </p:cNvSpPr>
          <p:nvPr/>
        </p:nvSpPr>
        <p:spPr bwMode="auto">
          <a:xfrm>
            <a:off x="6559217" y="1666875"/>
            <a:ext cx="110286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2800" b="1" dirty="0">
                <a:solidFill>
                  <a:srgbClr val="8A1B61"/>
                </a:solidFill>
              </a:rPr>
              <a:t>place</a:t>
            </a:r>
          </a:p>
        </p:txBody>
      </p:sp>
      <p:sp>
        <p:nvSpPr>
          <p:cNvPr id="28" name="TextBox 27"/>
          <p:cNvSpPr txBox="1">
            <a:spLocks noChangeArrowheads="1"/>
          </p:cNvSpPr>
          <p:nvPr/>
        </p:nvSpPr>
        <p:spPr bwMode="auto">
          <a:xfrm>
            <a:off x="1363663" y="3343275"/>
            <a:ext cx="124207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2800" b="1" dirty="0">
                <a:solidFill>
                  <a:schemeClr val="accent3"/>
                </a:solidFill>
              </a:rPr>
              <a:t>object</a:t>
            </a:r>
          </a:p>
        </p:txBody>
      </p:sp>
      <p:sp>
        <p:nvSpPr>
          <p:cNvPr id="29" name="TextBox 28"/>
          <p:cNvSpPr txBox="1">
            <a:spLocks noChangeArrowheads="1"/>
          </p:cNvSpPr>
          <p:nvPr/>
        </p:nvSpPr>
        <p:spPr bwMode="auto">
          <a:xfrm>
            <a:off x="7364413" y="3343275"/>
            <a:ext cx="156134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2800" b="1" dirty="0">
                <a:solidFill>
                  <a:srgbClr val="8A1B61"/>
                </a:solidFill>
              </a:rPr>
              <a:t>concept</a:t>
            </a:r>
          </a:p>
        </p:txBody>
      </p:sp>
      <p:sp>
        <p:nvSpPr>
          <p:cNvPr id="30" name="TextBox 29"/>
          <p:cNvSpPr txBox="1">
            <a:spLocks noChangeArrowheads="1"/>
          </p:cNvSpPr>
          <p:nvPr/>
        </p:nvSpPr>
        <p:spPr bwMode="auto">
          <a:xfrm>
            <a:off x="2481263" y="5337175"/>
            <a:ext cx="231911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2800" b="1" dirty="0">
                <a:solidFill>
                  <a:srgbClr val="8A1B61"/>
                </a:solidFill>
              </a:rPr>
              <a:t>organization</a:t>
            </a:r>
          </a:p>
        </p:txBody>
      </p:sp>
      <p:sp>
        <p:nvSpPr>
          <p:cNvPr id="31" name="TextBox 30"/>
          <p:cNvSpPr txBox="1">
            <a:spLocks noChangeArrowheads="1"/>
          </p:cNvSpPr>
          <p:nvPr/>
        </p:nvSpPr>
        <p:spPr bwMode="auto">
          <a:xfrm>
            <a:off x="5942013" y="5337175"/>
            <a:ext cx="103105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2800" b="1" dirty="0">
                <a:solidFill>
                  <a:srgbClr val="8A1B61"/>
                </a:solidFill>
              </a:rPr>
              <a:t>work</a:t>
            </a:r>
          </a:p>
        </p:txBody>
      </p:sp>
      <p:sp>
        <p:nvSpPr>
          <p:cNvPr id="33" name="TextBox 32"/>
          <p:cNvSpPr txBox="1"/>
          <p:nvPr/>
        </p:nvSpPr>
        <p:spPr>
          <a:xfrm>
            <a:off x="6257925" y="4076700"/>
            <a:ext cx="1108075" cy="461963"/>
          </a:xfrm>
          <a:prstGeom prst="rect">
            <a:avLst/>
          </a:prstGeom>
          <a:solidFill>
            <a:srgbClr val="007749"/>
          </a:solidFill>
        </p:spPr>
        <p:txBody>
          <a:bodyPr wrap="none" anchor="ctr">
            <a:spAutoFit/>
          </a:bodyPr>
          <a:lstStyle/>
          <a:p>
            <a:pPr algn="ctr">
              <a:defRPr/>
            </a:pPr>
            <a:r>
              <a:rPr lang="en-US" sz="2400" b="1" dirty="0">
                <a:solidFill>
                  <a:schemeClr val="bg1"/>
                </a:solidFill>
              </a:rPr>
              <a:t>subject</a:t>
            </a:r>
          </a:p>
        </p:txBody>
      </p:sp>
      <p:cxnSp>
        <p:nvCxnSpPr>
          <p:cNvPr id="35" name="Straight Connector 34"/>
          <p:cNvCxnSpPr/>
          <p:nvPr/>
        </p:nvCxnSpPr>
        <p:spPr>
          <a:xfrm>
            <a:off x="3503613" y="1939925"/>
            <a:ext cx="2949575" cy="3379788"/>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2779713" y="3683000"/>
            <a:ext cx="769937" cy="153670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2297113" y="4076700"/>
            <a:ext cx="1757362" cy="830263"/>
          </a:xfrm>
          <a:prstGeom prst="rect">
            <a:avLst/>
          </a:prstGeom>
          <a:solidFill>
            <a:schemeClr val="accent4"/>
          </a:solidFill>
        </p:spPr>
        <p:txBody>
          <a:bodyPr wrap="none">
            <a:spAutoFit/>
          </a:bodyPr>
          <a:lstStyle/>
          <a:p>
            <a:pPr algn="ctr">
              <a:defRPr/>
            </a:pPr>
            <a:r>
              <a:rPr lang="en-US" sz="2400" b="1" dirty="0">
                <a:solidFill>
                  <a:schemeClr val="bg1"/>
                </a:solidFill>
              </a:rPr>
              <a:t>item</a:t>
            </a:r>
            <a:br>
              <a:rPr lang="en-US" sz="2400" b="1" dirty="0">
                <a:solidFill>
                  <a:schemeClr val="bg1"/>
                </a:solidFill>
              </a:rPr>
            </a:br>
            <a:r>
              <a:rPr lang="en-US" sz="2400" b="1" dirty="0">
                <a:solidFill>
                  <a:schemeClr val="bg1"/>
                </a:solidFill>
              </a:rPr>
              <a:t>availability</a:t>
            </a:r>
          </a:p>
        </p:txBody>
      </p:sp>
      <p:sp>
        <p:nvSpPr>
          <p:cNvPr id="41" name="TextBox 40"/>
          <p:cNvSpPr txBox="1"/>
          <p:nvPr/>
        </p:nvSpPr>
        <p:spPr>
          <a:xfrm>
            <a:off x="3616325" y="2444750"/>
            <a:ext cx="1047750" cy="461963"/>
          </a:xfrm>
          <a:prstGeom prst="rect">
            <a:avLst/>
          </a:prstGeom>
          <a:solidFill>
            <a:srgbClr val="007749"/>
          </a:solidFill>
        </p:spPr>
        <p:txBody>
          <a:bodyPr wrap="none" anchor="ctr">
            <a:spAutoFit/>
          </a:bodyPr>
          <a:lstStyle/>
          <a:p>
            <a:pPr algn="ctr">
              <a:defRPr/>
            </a:pPr>
            <a:r>
              <a:rPr lang="en-US" sz="2400" b="1" dirty="0">
                <a:solidFill>
                  <a:schemeClr val="bg1"/>
                </a:solidFill>
              </a:rPr>
              <a:t>author</a:t>
            </a:r>
          </a:p>
        </p:txBody>
      </p:sp>
      <p:sp>
        <p:nvSpPr>
          <p:cNvPr id="42" name="Oval 41"/>
          <p:cNvSpPr/>
          <p:nvPr/>
        </p:nvSpPr>
        <p:spPr>
          <a:xfrm>
            <a:off x="3406775" y="5083175"/>
            <a:ext cx="228600" cy="228600"/>
          </a:xfrm>
          <a:prstGeom prst="ellipse">
            <a:avLst/>
          </a:prstGeom>
          <a:solidFill>
            <a:srgbClr val="1F497D"/>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 name="Oval 42"/>
          <p:cNvSpPr/>
          <p:nvPr/>
        </p:nvSpPr>
        <p:spPr>
          <a:xfrm>
            <a:off x="6257925" y="5124450"/>
            <a:ext cx="228600" cy="228600"/>
          </a:xfrm>
          <a:prstGeom prst="ellipse">
            <a:avLst/>
          </a:prstGeom>
          <a:solidFill>
            <a:srgbClr val="1F497D"/>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 name="Oval 43"/>
          <p:cNvSpPr/>
          <p:nvPr/>
        </p:nvSpPr>
        <p:spPr>
          <a:xfrm>
            <a:off x="7042150" y="3490913"/>
            <a:ext cx="228600" cy="228600"/>
          </a:xfrm>
          <a:prstGeom prst="ellipse">
            <a:avLst/>
          </a:prstGeom>
          <a:solidFill>
            <a:srgbClr val="1F497D"/>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 name="Text Placeholder 2"/>
          <p:cNvSpPr>
            <a:spLocks noGrp="1"/>
          </p:cNvSpPr>
          <p:nvPr>
            <p:ph type="body" sz="quarter" idx="4294967295"/>
          </p:nvPr>
        </p:nvSpPr>
        <p:spPr>
          <a:xfrm>
            <a:off x="0" y="203200"/>
            <a:ext cx="8181975" cy="915988"/>
          </a:xfrm>
          <a:prstGeom prst="rect">
            <a:avLst/>
          </a:prstGeom>
        </p:spPr>
        <p:txBody>
          <a:bodyPr/>
          <a:lstStyle/>
          <a:p>
            <a:pPr marL="0" indent="0">
              <a:buNone/>
            </a:pPr>
            <a:r>
              <a:rPr lang="en-US" sz="3600" b="1" dirty="0" smtClean="0">
                <a:solidFill>
                  <a:schemeClr val="tx2"/>
                </a:solidFill>
                <a:latin typeface="+mj-lt"/>
              </a:rPr>
              <a:t>Relationships between Entities are established</a:t>
            </a:r>
            <a:endParaRPr lang="en-US" sz="3600" b="1" dirty="0">
              <a:solidFill>
                <a:schemeClr val="tx2"/>
              </a:solidFill>
              <a:latin typeface="+mj-lt"/>
            </a:endParaRPr>
          </a:p>
        </p:txBody>
      </p:sp>
    </p:spTree>
    <p:extLst>
      <p:ext uri="{BB962C8B-B14F-4D97-AF65-F5344CB8AC3E}">
        <p14:creationId xmlns:p14="http://schemas.microsoft.com/office/powerpoint/2010/main" val="186750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7163" y="2968625"/>
            <a:ext cx="8834437" cy="3649663"/>
          </a:xfrm>
          <a:prstGeom prst="rect">
            <a:avLst/>
          </a:prstGeom>
        </p:spPr>
        <p:txBody>
          <a:bodyPr anchor="ctr">
            <a:normAutofit/>
          </a:bodyPr>
          <a:lstStyle/>
          <a:p>
            <a:pPr defTabSz="914400" fontAlgn="auto">
              <a:spcAft>
                <a:spcPts val="0"/>
              </a:spcAft>
              <a:defRPr/>
            </a:pPr>
            <a:r>
              <a:rPr lang="en-US" sz="4800" b="1" dirty="0">
                <a:solidFill>
                  <a:srgbClr val="1F497D"/>
                </a:solidFill>
                <a:latin typeface="Calibri"/>
                <a:ea typeface="+mj-ea"/>
                <a:cs typeface="+mj-cs"/>
              </a:rPr>
              <a:t>Using </a:t>
            </a:r>
          </a:p>
          <a:p>
            <a:pPr defTabSz="914400" fontAlgn="auto">
              <a:spcAft>
                <a:spcPts val="0"/>
              </a:spcAft>
              <a:defRPr/>
            </a:pPr>
            <a:r>
              <a:rPr lang="en-US" sz="4800" b="1" dirty="0">
                <a:solidFill>
                  <a:srgbClr val="1F497D"/>
                </a:solidFill>
                <a:latin typeface="Calibri"/>
                <a:ea typeface="+mj-ea"/>
                <a:cs typeface="+mj-cs"/>
              </a:rPr>
              <a:t>authoritative </a:t>
            </a:r>
            <a:br>
              <a:rPr lang="en-US" sz="4800" b="1" dirty="0">
                <a:solidFill>
                  <a:srgbClr val="1F497D"/>
                </a:solidFill>
                <a:latin typeface="Calibri"/>
                <a:ea typeface="+mj-ea"/>
                <a:cs typeface="+mj-cs"/>
              </a:rPr>
            </a:br>
            <a:r>
              <a:rPr lang="en-US" sz="4800" b="1" dirty="0">
                <a:solidFill>
                  <a:srgbClr val="1F497D"/>
                </a:solidFill>
                <a:latin typeface="Calibri"/>
                <a:ea typeface="+mj-ea"/>
                <a:cs typeface="+mj-cs"/>
              </a:rPr>
              <a:t>sources whenever possible</a:t>
            </a:r>
          </a:p>
        </p:txBody>
      </p:sp>
      <p:pic>
        <p:nvPicPr>
          <p:cNvPr id="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57625" y="22225"/>
            <a:ext cx="7316788" cy="540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1456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9563" y="101600"/>
            <a:ext cx="3872751" cy="3649663"/>
          </a:xfrm>
          <a:prstGeom prst="rect">
            <a:avLst/>
          </a:prstGeom>
        </p:spPr>
        <p:txBody>
          <a:bodyPr anchor="ctr">
            <a:normAutofit/>
          </a:bodyPr>
          <a:lstStyle/>
          <a:p>
            <a:pPr defTabSz="914400" fontAlgn="auto">
              <a:spcAft>
                <a:spcPts val="0"/>
              </a:spcAft>
              <a:defRPr/>
            </a:pPr>
            <a:r>
              <a:rPr lang="en-US" sz="4800" b="1" dirty="0">
                <a:solidFill>
                  <a:srgbClr val="1F497D"/>
                </a:solidFill>
                <a:latin typeface="Calibri"/>
                <a:ea typeface="+mj-ea"/>
                <a:cs typeface="+mj-cs"/>
              </a:rPr>
              <a:t>And </a:t>
            </a:r>
            <a:r>
              <a:rPr lang="en-US" sz="4800" b="1" dirty="0" smtClean="0">
                <a:solidFill>
                  <a:srgbClr val="1F497D"/>
                </a:solidFill>
                <a:latin typeface="Calibri"/>
                <a:ea typeface="+mj-ea"/>
                <a:cs typeface="+mj-cs"/>
              </a:rPr>
              <a:t>linking</a:t>
            </a:r>
            <a:r>
              <a:rPr lang="en-US" sz="4800" b="1" dirty="0">
                <a:solidFill>
                  <a:srgbClr val="1F497D"/>
                </a:solidFill>
                <a:latin typeface="Calibri"/>
                <a:ea typeface="+mj-ea"/>
                <a:cs typeface="+mj-cs"/>
              </a:rPr>
              <a:t/>
            </a:r>
            <a:br>
              <a:rPr lang="en-US" sz="4800" b="1" dirty="0">
                <a:solidFill>
                  <a:srgbClr val="1F497D"/>
                </a:solidFill>
                <a:latin typeface="Calibri"/>
                <a:ea typeface="+mj-ea"/>
                <a:cs typeface="+mj-cs"/>
              </a:rPr>
            </a:br>
            <a:r>
              <a:rPr lang="en-US" sz="4800" b="1" dirty="0" smtClean="0">
                <a:solidFill>
                  <a:srgbClr val="1F497D"/>
                </a:solidFill>
                <a:latin typeface="Calibri"/>
                <a:ea typeface="+mj-ea"/>
                <a:cs typeface="+mj-cs"/>
              </a:rPr>
              <a:t>to other authoritative</a:t>
            </a:r>
            <a:r>
              <a:rPr lang="en-US" sz="4800" b="1" dirty="0">
                <a:solidFill>
                  <a:srgbClr val="1F497D"/>
                </a:solidFill>
                <a:latin typeface="Calibri"/>
                <a:ea typeface="+mj-ea"/>
                <a:cs typeface="+mj-cs"/>
              </a:rPr>
              <a:t/>
            </a:r>
            <a:br>
              <a:rPr lang="en-US" sz="4800" b="1" dirty="0">
                <a:solidFill>
                  <a:srgbClr val="1F497D"/>
                </a:solidFill>
                <a:latin typeface="Calibri"/>
                <a:ea typeface="+mj-ea"/>
                <a:cs typeface="+mj-cs"/>
              </a:rPr>
            </a:br>
            <a:r>
              <a:rPr lang="en-US" sz="4800" b="1" dirty="0">
                <a:solidFill>
                  <a:srgbClr val="1F497D"/>
                </a:solidFill>
                <a:latin typeface="Calibri"/>
                <a:ea typeface="+mj-ea"/>
                <a:cs typeface="+mj-cs"/>
              </a:rPr>
              <a:t>data sources</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33888" y="558800"/>
            <a:ext cx="8275637" cy="567690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5397500" y="2882900"/>
            <a:ext cx="850900" cy="35560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47484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1346" y="217487"/>
            <a:ext cx="6223000" cy="6640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1"/>
          <p:cNvSpPr txBox="1">
            <a:spLocks/>
          </p:cNvSpPr>
          <p:nvPr/>
        </p:nvSpPr>
        <p:spPr>
          <a:xfrm>
            <a:off x="309563" y="101601"/>
            <a:ext cx="3872751" cy="2245866"/>
          </a:xfrm>
          <a:prstGeom prst="rect">
            <a:avLst/>
          </a:prstGeom>
        </p:spPr>
        <p:txBody>
          <a:bodyPr anchor="ctr">
            <a:normAutofit/>
          </a:bodyPr>
          <a:lstStyle/>
          <a:p>
            <a:pPr defTabSz="914400" fontAlgn="auto">
              <a:spcAft>
                <a:spcPts val="0"/>
              </a:spcAft>
              <a:defRPr/>
            </a:pPr>
            <a:r>
              <a:rPr lang="en-US" sz="4800" b="1" dirty="0" smtClean="0">
                <a:solidFill>
                  <a:srgbClr val="1F497D"/>
                </a:solidFill>
                <a:latin typeface="Calibri"/>
                <a:ea typeface="+mj-ea"/>
                <a:cs typeface="+mj-cs"/>
              </a:rPr>
              <a:t>“Shredding”</a:t>
            </a:r>
            <a:endParaRPr lang="en-US" sz="4800" b="1" dirty="0">
              <a:solidFill>
                <a:srgbClr val="1F497D"/>
              </a:solidFill>
              <a:latin typeface="Calibri"/>
              <a:ea typeface="+mj-ea"/>
              <a:cs typeface="+mj-cs"/>
            </a:endParaRPr>
          </a:p>
        </p:txBody>
      </p:sp>
    </p:spTree>
    <p:extLst>
      <p:ext uri="{BB962C8B-B14F-4D97-AF65-F5344CB8AC3E}">
        <p14:creationId xmlns:p14="http://schemas.microsoft.com/office/powerpoint/2010/main" val="238125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US"/>
          </a:p>
        </p:txBody>
      </p:sp>
      <p:sp>
        <p:nvSpPr>
          <p:cNvPr id="3" name="Text Placeholder 2"/>
          <p:cNvSpPr>
            <a:spLocks noGrp="1"/>
          </p:cNvSpPr>
          <p:nvPr>
            <p:ph type="body" sz="quarter" idx="13"/>
          </p:nvPr>
        </p:nvSpPr>
        <p:spPr>
          <a:xfrm>
            <a:off x="477838" y="2592"/>
            <a:ext cx="8181975" cy="915256"/>
          </a:xfrm>
        </p:spPr>
        <p:txBody>
          <a:bodyPr/>
          <a:lstStyle/>
          <a:p>
            <a:r>
              <a:rPr lang="en-US" dirty="0" smtClean="0"/>
              <a:t>From Records to Entities: Works</a:t>
            </a:r>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240" y="684672"/>
            <a:ext cx="7003387" cy="5966977"/>
          </a:xfrm>
          <a:prstGeom prst="rect">
            <a:avLst/>
          </a:prstGeom>
          <a:ln>
            <a:noFill/>
          </a:ln>
          <a:effectLst>
            <a:outerShdw blurRad="292100" dist="139700" dir="2700000" algn="tl" rotWithShape="0">
              <a:srgbClr val="333333">
                <a:alpha val="65000"/>
              </a:srgbClr>
            </a:outerShdw>
          </a:effectLst>
        </p:spPr>
      </p:pic>
      <p:grpSp>
        <p:nvGrpSpPr>
          <p:cNvPr id="12" name="Group 11"/>
          <p:cNvGrpSpPr/>
          <p:nvPr/>
        </p:nvGrpSpPr>
        <p:grpSpPr>
          <a:xfrm>
            <a:off x="206240" y="1052141"/>
            <a:ext cx="8679491" cy="4218132"/>
            <a:chOff x="0" y="745750"/>
            <a:chExt cx="9144000" cy="4969245"/>
          </a:xfrm>
          <a:solidFill>
            <a:schemeClr val="accent2">
              <a:lumMod val="20000"/>
              <a:lumOff val="80000"/>
            </a:schemeClr>
          </a:solidFill>
        </p:grpSpPr>
        <p:sp>
          <p:nvSpPr>
            <p:cNvPr id="13" name="Rectangle 12"/>
            <p:cNvSpPr/>
            <p:nvPr/>
          </p:nvSpPr>
          <p:spPr>
            <a:xfrm>
              <a:off x="0" y="745750"/>
              <a:ext cx="9144000" cy="4969245"/>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803" y="903088"/>
              <a:ext cx="5524979" cy="464860"/>
            </a:xfrm>
            <a:prstGeom prst="rect">
              <a:avLst/>
            </a:prstGeom>
            <a:grpFill/>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57" y="1498150"/>
              <a:ext cx="4008467" cy="411516"/>
            </a:xfrm>
            <a:prstGeom prst="rect">
              <a:avLst/>
            </a:prstGeom>
            <a:grpFill/>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57" y="2197205"/>
              <a:ext cx="8701038" cy="2385682"/>
            </a:xfrm>
            <a:prstGeom prst="rect">
              <a:avLst/>
            </a:prstGeom>
            <a:grpFill/>
            <a:ln>
              <a:noFill/>
            </a:ln>
            <a:effectLst>
              <a:outerShdw blurRad="292100" dist="139700" dir="2700000" algn="tl" rotWithShape="0">
                <a:srgbClr val="333333">
                  <a:alpha val="65000"/>
                </a:srgbClr>
              </a:outerShdw>
            </a:effectLst>
          </p:spPr>
        </p:pic>
      </p:gr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248" y="1052141"/>
            <a:ext cx="6909218" cy="5519057"/>
          </a:xfrm>
          <a:prstGeom prst="rect">
            <a:avLst/>
          </a:prstGeom>
          <a:ln>
            <a:solidFill>
              <a:schemeClr val="bg1">
                <a:lumMod val="50000"/>
              </a:schemeClr>
            </a:solid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3716" y="2766003"/>
            <a:ext cx="3848433" cy="441998"/>
          </a:xfrm>
          <a:prstGeom prst="rect">
            <a:avLst/>
          </a:prstGeom>
          <a:ln>
            <a:solidFill>
              <a:schemeClr val="bg1">
                <a:lumMod val="50000"/>
              </a:schemeClr>
            </a:solid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2241" y="1185697"/>
            <a:ext cx="5913632" cy="480102"/>
          </a:xfrm>
          <a:prstGeom prst="rect">
            <a:avLst/>
          </a:prstGeom>
          <a:ln>
            <a:solidFill>
              <a:schemeClr val="bg1">
                <a:lumMod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6746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3" name="Text Placeholder 2"/>
          <p:cNvSpPr>
            <a:spLocks noGrp="1"/>
          </p:cNvSpPr>
          <p:nvPr>
            <p:ph type="body" sz="quarter" idx="12"/>
          </p:nvPr>
        </p:nvSpPr>
        <p:spPr/>
        <p:txBody>
          <a:bodyPr/>
          <a:lstStyle/>
          <a:p>
            <a:endParaRPr lang="en-US"/>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5"/>
          </p:nvPr>
        </p:nvSpPr>
        <p:spPr/>
        <p:txBody>
          <a:bodyPr/>
          <a:lstStyle/>
          <a:p>
            <a:endParaRPr lang="en-US"/>
          </a:p>
        </p:txBody>
      </p:sp>
      <p:pic>
        <p:nvPicPr>
          <p:cNvPr id="6" name="Picture 5"/>
          <p:cNvPicPr>
            <a:picLocks noChangeAspect="1"/>
          </p:cNvPicPr>
          <p:nvPr/>
        </p:nvPicPr>
        <p:blipFill>
          <a:blip r:embed="rId2"/>
          <a:stretch>
            <a:fillRect/>
          </a:stretch>
        </p:blipFill>
        <p:spPr>
          <a:xfrm>
            <a:off x="-1493951" y="168879"/>
            <a:ext cx="12383913" cy="6689121"/>
          </a:xfrm>
          <a:prstGeom prst="rect">
            <a:avLst/>
          </a:prstGeom>
        </p:spPr>
      </p:pic>
      <p:sp>
        <p:nvSpPr>
          <p:cNvPr id="7" name="Rectangle 6"/>
          <p:cNvSpPr/>
          <p:nvPr/>
        </p:nvSpPr>
        <p:spPr>
          <a:xfrm rot="19689630">
            <a:off x="709421" y="2675235"/>
            <a:ext cx="7725193" cy="923330"/>
          </a:xfrm>
          <a:prstGeom prst="rect">
            <a:avLst/>
          </a:prstGeom>
          <a:noFill/>
        </p:spPr>
        <p:txBody>
          <a:bodyPr wrap="none">
            <a:spAutoFit/>
          </a:bodyPr>
          <a:lstStyle/>
          <a:p>
            <a:pPr algn="ctr">
              <a:defRPr/>
            </a:pPr>
            <a:r>
              <a:rPr lang="en-US" sz="5400" b="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Cataloging Unchained!</a:t>
            </a:r>
            <a:endParaRPr lang="en-US" sz="54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163326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58800"/>
            <a:ext cx="9144000" cy="5737559"/>
          </a:xfrm>
          <a:prstGeom prst="rect">
            <a:avLst/>
          </a:prstGeom>
        </p:spPr>
      </p:pic>
      <p:pic>
        <p:nvPicPr>
          <p:cNvPr id="3" name="Picture 2"/>
          <p:cNvPicPr>
            <a:picLocks noChangeAspect="1"/>
          </p:cNvPicPr>
          <p:nvPr/>
        </p:nvPicPr>
        <p:blipFill>
          <a:blip r:embed="rId3"/>
          <a:stretch>
            <a:fillRect/>
          </a:stretch>
        </p:blipFill>
        <p:spPr>
          <a:xfrm>
            <a:off x="0" y="423313"/>
            <a:ext cx="9144000" cy="5737559"/>
          </a:xfrm>
          <a:prstGeom prst="rect">
            <a:avLst/>
          </a:prstGeom>
        </p:spPr>
      </p:pic>
    </p:spTree>
    <p:extLst>
      <p:ext uri="{BB962C8B-B14F-4D97-AF65-F5344CB8AC3E}">
        <p14:creationId xmlns:p14="http://schemas.microsoft.com/office/powerpoint/2010/main" val="386970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9596229" cy="6246066"/>
          </a:xfrm>
          <a:prstGeom prst="rect">
            <a:avLst/>
          </a:prstGeom>
        </p:spPr>
      </p:pic>
    </p:spTree>
    <p:extLst>
      <p:ext uri="{BB962C8B-B14F-4D97-AF65-F5344CB8AC3E}">
        <p14:creationId xmlns:p14="http://schemas.microsoft.com/office/powerpoint/2010/main" val="1042255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737559"/>
          </a:xfrm>
          <a:prstGeom prst="rect">
            <a:avLst/>
          </a:prstGeom>
        </p:spPr>
      </p:pic>
    </p:spTree>
    <p:extLst>
      <p:ext uri="{BB962C8B-B14F-4D97-AF65-F5344CB8AC3E}">
        <p14:creationId xmlns:p14="http://schemas.microsoft.com/office/powerpoint/2010/main" val="177758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2"/>
          <p:cNvSpPr>
            <a:spLocks noGrp="1"/>
          </p:cNvSpPr>
          <p:nvPr>
            <p:ph type="title"/>
          </p:nvPr>
        </p:nvSpPr>
        <p:spPr/>
        <p:txBody>
          <a:bodyPr/>
          <a:lstStyle/>
          <a:p>
            <a:endParaRPr lang="en-US">
              <a:latin typeface="Arial" charset="0"/>
              <a:ea typeface="ＭＳ Ｐゴシック" charset="0"/>
            </a:endParaRPr>
          </a:p>
        </p:txBody>
      </p:sp>
      <p:pic>
        <p:nvPicPr>
          <p:cNvPr id="3" name="Picture 2"/>
          <p:cNvPicPr>
            <a:picLocks noChangeAspect="1"/>
          </p:cNvPicPr>
          <p:nvPr/>
        </p:nvPicPr>
        <p:blipFill>
          <a:blip r:embed="rId2"/>
          <a:stretch>
            <a:fillRect/>
          </a:stretch>
        </p:blipFill>
        <p:spPr>
          <a:xfrm>
            <a:off x="0" y="0"/>
            <a:ext cx="12291616" cy="7658127"/>
          </a:xfrm>
          <a:prstGeom prst="rect">
            <a:avLst/>
          </a:prstGeom>
        </p:spPr>
      </p:pic>
    </p:spTree>
    <p:extLst>
      <p:ext uri="{BB962C8B-B14F-4D97-AF65-F5344CB8AC3E}">
        <p14:creationId xmlns:p14="http://schemas.microsoft.com/office/powerpoint/2010/main" val="66897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cs typeface="Arial"/>
              </a:rPr>
              <a:t>LCSH = Mixed entities</a:t>
            </a:r>
            <a:endParaRPr lang="en-US" sz="3600" dirty="0">
              <a:latin typeface="Arial"/>
              <a:cs typeface="Arial"/>
            </a:endParaRPr>
          </a:p>
        </p:txBody>
      </p:sp>
      <p:sp>
        <p:nvSpPr>
          <p:cNvPr id="5" name="Rectangle 4"/>
          <p:cNvSpPr/>
          <p:nvPr/>
        </p:nvSpPr>
        <p:spPr>
          <a:xfrm>
            <a:off x="2560492" y="1562103"/>
            <a:ext cx="6296297" cy="3447098"/>
          </a:xfrm>
          <a:prstGeom prst="rect">
            <a:avLst/>
          </a:prstGeom>
        </p:spPr>
        <p:txBody>
          <a:bodyPr wrap="square">
            <a:spAutoFit/>
          </a:bodyPr>
          <a:lstStyle/>
          <a:p>
            <a:pPr defTabSz="457189"/>
            <a:r>
              <a:rPr lang="en-US" dirty="0">
                <a:solidFill>
                  <a:srgbClr val="000000"/>
                </a:solidFill>
              </a:rPr>
              <a:t>Headings </a:t>
            </a:r>
            <a:r>
              <a:rPr lang="en-US" sz="2000" dirty="0">
                <a:solidFill>
                  <a:srgbClr val="000000"/>
                </a:solidFill>
              </a:rPr>
              <a:t>before</a:t>
            </a:r>
            <a:r>
              <a:rPr lang="en-US" dirty="0">
                <a:solidFill>
                  <a:srgbClr val="000000"/>
                </a:solidFill>
              </a:rPr>
              <a:t> conversion</a:t>
            </a:r>
          </a:p>
          <a:p>
            <a:pPr defTabSz="457189"/>
            <a:endParaRPr lang="en-US" dirty="0">
              <a:solidFill>
                <a:srgbClr val="000000"/>
              </a:solidFill>
            </a:endParaRPr>
          </a:p>
          <a:p>
            <a:pPr defTabSz="457189"/>
            <a:r>
              <a:rPr lang="en-US" dirty="0">
                <a:solidFill>
                  <a:srgbClr val="000000"/>
                </a:solidFill>
              </a:rPr>
              <a:t>600 10 </a:t>
            </a:r>
            <a:r>
              <a:rPr lang="en-US" dirty="0">
                <a:solidFill>
                  <a:schemeClr val="accent3">
                    <a:lumMod val="60000"/>
                    <a:lumOff val="40000"/>
                  </a:schemeClr>
                </a:solidFill>
              </a:rPr>
              <a:t>Bennet, Elizabeth (Fictitious character) </a:t>
            </a:r>
            <a:r>
              <a:rPr lang="en-US" dirty="0">
                <a:solidFill>
                  <a:srgbClr val="FFC000"/>
                </a:solidFill>
              </a:rPr>
              <a:t>$v Fiction</a:t>
            </a:r>
            <a:r>
              <a:rPr lang="en-US" dirty="0">
                <a:solidFill>
                  <a:srgbClr val="000000"/>
                </a:solidFill>
              </a:rPr>
              <a:t>.</a:t>
            </a:r>
          </a:p>
          <a:p>
            <a:pPr defTabSz="457189"/>
            <a:r>
              <a:rPr lang="en-US" dirty="0">
                <a:solidFill>
                  <a:srgbClr val="000000"/>
                </a:solidFill>
              </a:rPr>
              <a:t>600 10 </a:t>
            </a:r>
            <a:r>
              <a:rPr lang="en-US" dirty="0">
                <a:solidFill>
                  <a:schemeClr val="accent3">
                    <a:lumMod val="60000"/>
                    <a:lumOff val="40000"/>
                  </a:schemeClr>
                </a:solidFill>
              </a:rPr>
              <a:t>Darcy, Fitzwilliam (Fictitious character) </a:t>
            </a:r>
            <a:r>
              <a:rPr lang="en-US" dirty="0">
                <a:solidFill>
                  <a:srgbClr val="FFC000"/>
                </a:solidFill>
              </a:rPr>
              <a:t>$v Fiction</a:t>
            </a:r>
            <a:r>
              <a:rPr lang="en-US" dirty="0">
                <a:solidFill>
                  <a:srgbClr val="000000"/>
                </a:solidFill>
              </a:rPr>
              <a:t>.</a:t>
            </a:r>
          </a:p>
          <a:p>
            <a:pPr defTabSz="457189"/>
            <a:r>
              <a:rPr lang="en-US" dirty="0">
                <a:solidFill>
                  <a:srgbClr val="000000"/>
                </a:solidFill>
              </a:rPr>
              <a:t>650  0 Gentry $z </a:t>
            </a:r>
            <a:r>
              <a:rPr lang="en-US" dirty="0">
                <a:solidFill>
                  <a:srgbClr val="00B050"/>
                </a:solidFill>
              </a:rPr>
              <a:t>England</a:t>
            </a:r>
            <a:r>
              <a:rPr lang="en-US" dirty="0">
                <a:solidFill>
                  <a:srgbClr val="000000"/>
                </a:solidFill>
              </a:rPr>
              <a:t> </a:t>
            </a:r>
            <a:r>
              <a:rPr lang="en-US" dirty="0">
                <a:solidFill>
                  <a:srgbClr val="FFC000"/>
                </a:solidFill>
              </a:rPr>
              <a:t>$v Fiction</a:t>
            </a:r>
            <a:r>
              <a:rPr lang="en-US" dirty="0">
                <a:solidFill>
                  <a:srgbClr val="000000"/>
                </a:solidFill>
              </a:rPr>
              <a:t>.</a:t>
            </a:r>
          </a:p>
          <a:p>
            <a:pPr defTabSz="457189"/>
            <a:r>
              <a:rPr lang="en-US" dirty="0">
                <a:solidFill>
                  <a:srgbClr val="000000"/>
                </a:solidFill>
              </a:rPr>
              <a:t>650  0 Social classes $z </a:t>
            </a:r>
            <a:r>
              <a:rPr lang="en-US" dirty="0">
                <a:solidFill>
                  <a:srgbClr val="00B050"/>
                </a:solidFill>
              </a:rPr>
              <a:t>England</a:t>
            </a:r>
            <a:r>
              <a:rPr lang="en-US" dirty="0">
                <a:solidFill>
                  <a:srgbClr val="000000"/>
                </a:solidFill>
              </a:rPr>
              <a:t> </a:t>
            </a:r>
            <a:r>
              <a:rPr lang="en-US" dirty="0">
                <a:solidFill>
                  <a:srgbClr val="FFC000"/>
                </a:solidFill>
              </a:rPr>
              <a:t>$v Fiction</a:t>
            </a:r>
            <a:r>
              <a:rPr lang="en-US" dirty="0">
                <a:solidFill>
                  <a:srgbClr val="000000"/>
                </a:solidFill>
              </a:rPr>
              <a:t>.</a:t>
            </a:r>
          </a:p>
          <a:p>
            <a:pPr defTabSz="457189"/>
            <a:r>
              <a:rPr lang="en-US" dirty="0">
                <a:solidFill>
                  <a:srgbClr val="000000"/>
                </a:solidFill>
              </a:rPr>
              <a:t>650  0 Young women $</a:t>
            </a:r>
            <a:r>
              <a:rPr lang="en-US" dirty="0">
                <a:solidFill>
                  <a:srgbClr val="FFC000"/>
                </a:solidFill>
              </a:rPr>
              <a:t>v Fiction</a:t>
            </a:r>
            <a:r>
              <a:rPr lang="en-US" dirty="0">
                <a:solidFill>
                  <a:srgbClr val="000000"/>
                </a:solidFill>
              </a:rPr>
              <a:t>.</a:t>
            </a:r>
          </a:p>
          <a:p>
            <a:pPr defTabSz="457189"/>
            <a:r>
              <a:rPr lang="en-US" dirty="0">
                <a:solidFill>
                  <a:srgbClr val="000000"/>
                </a:solidFill>
              </a:rPr>
              <a:t>650  0 Mate selection </a:t>
            </a:r>
            <a:r>
              <a:rPr lang="en-US" dirty="0">
                <a:solidFill>
                  <a:srgbClr val="FFC000"/>
                </a:solidFill>
              </a:rPr>
              <a:t>$v Fiction</a:t>
            </a:r>
            <a:r>
              <a:rPr lang="en-US" dirty="0">
                <a:solidFill>
                  <a:srgbClr val="000000"/>
                </a:solidFill>
              </a:rPr>
              <a:t>.</a:t>
            </a:r>
          </a:p>
          <a:p>
            <a:pPr defTabSz="457189"/>
            <a:r>
              <a:rPr lang="en-US" dirty="0">
                <a:solidFill>
                  <a:srgbClr val="000000"/>
                </a:solidFill>
              </a:rPr>
              <a:t>650  0 Courtship </a:t>
            </a:r>
            <a:r>
              <a:rPr lang="en-US" dirty="0">
                <a:solidFill>
                  <a:srgbClr val="FFC000"/>
                </a:solidFill>
              </a:rPr>
              <a:t>$v Fiction</a:t>
            </a:r>
            <a:r>
              <a:rPr lang="en-US" dirty="0">
                <a:solidFill>
                  <a:srgbClr val="000000"/>
                </a:solidFill>
              </a:rPr>
              <a:t>.</a:t>
            </a:r>
          </a:p>
          <a:p>
            <a:pPr defTabSz="457189"/>
            <a:r>
              <a:rPr lang="en-US" dirty="0">
                <a:solidFill>
                  <a:srgbClr val="000000"/>
                </a:solidFill>
              </a:rPr>
              <a:t>650  0 Sisters </a:t>
            </a:r>
            <a:r>
              <a:rPr lang="en-US" dirty="0">
                <a:solidFill>
                  <a:srgbClr val="FFC000"/>
                </a:solidFill>
              </a:rPr>
              <a:t>$v Fiction</a:t>
            </a:r>
            <a:r>
              <a:rPr lang="en-US" dirty="0">
                <a:solidFill>
                  <a:srgbClr val="000000"/>
                </a:solidFill>
              </a:rPr>
              <a:t>.</a:t>
            </a:r>
          </a:p>
          <a:p>
            <a:pPr defTabSz="457189"/>
            <a:r>
              <a:rPr lang="en-US" dirty="0">
                <a:solidFill>
                  <a:srgbClr val="000000"/>
                </a:solidFill>
              </a:rPr>
              <a:t>651  0 </a:t>
            </a:r>
            <a:r>
              <a:rPr lang="en-US" dirty="0">
                <a:solidFill>
                  <a:srgbClr val="00B050"/>
                </a:solidFill>
              </a:rPr>
              <a:t>England</a:t>
            </a:r>
            <a:r>
              <a:rPr lang="en-US" dirty="0">
                <a:solidFill>
                  <a:srgbClr val="000000"/>
                </a:solidFill>
              </a:rPr>
              <a:t> $x Social life and customs $y </a:t>
            </a:r>
            <a:r>
              <a:rPr lang="en-US" dirty="0">
                <a:solidFill>
                  <a:schemeClr val="accent5">
                    <a:lumMod val="75000"/>
                  </a:schemeClr>
                </a:solidFill>
              </a:rPr>
              <a:t>19th century </a:t>
            </a:r>
            <a:r>
              <a:rPr lang="en-US" dirty="0">
                <a:solidFill>
                  <a:srgbClr val="FFC000"/>
                </a:solidFill>
              </a:rPr>
              <a:t>$v Fiction</a:t>
            </a:r>
            <a:r>
              <a:rPr lang="en-US" dirty="0">
                <a:solidFill>
                  <a:srgbClr val="000000"/>
                </a:solidFill>
              </a:rPr>
              <a:t>.</a:t>
            </a:r>
          </a:p>
        </p:txBody>
      </p:sp>
      <p:pic>
        <p:nvPicPr>
          <p:cNvPr id="4" name="Picture 3"/>
          <p:cNvPicPr>
            <a:picLocks noChangeAspect="1"/>
          </p:cNvPicPr>
          <p:nvPr/>
        </p:nvPicPr>
        <p:blipFill>
          <a:blip r:embed="rId3"/>
          <a:stretch>
            <a:fillRect/>
          </a:stretch>
        </p:blipFill>
        <p:spPr>
          <a:xfrm>
            <a:off x="407109" y="1646866"/>
            <a:ext cx="1575433" cy="2385655"/>
          </a:xfrm>
          <a:prstGeom prst="rect">
            <a:avLst/>
          </a:prstGeom>
        </p:spPr>
      </p:pic>
      <p:sp>
        <p:nvSpPr>
          <p:cNvPr id="3" name="Rectangle 2"/>
          <p:cNvSpPr/>
          <p:nvPr/>
        </p:nvSpPr>
        <p:spPr>
          <a:xfrm>
            <a:off x="483071" y="4445211"/>
            <a:ext cx="256383" cy="222021"/>
          </a:xfrm>
          <a:prstGeom prst="rect">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extBox 5"/>
          <p:cNvSpPr txBox="1"/>
          <p:nvPr/>
        </p:nvSpPr>
        <p:spPr>
          <a:xfrm>
            <a:off x="693667" y="4438033"/>
            <a:ext cx="1587294" cy="307777"/>
          </a:xfrm>
          <a:prstGeom prst="rect">
            <a:avLst/>
          </a:prstGeom>
          <a:noFill/>
        </p:spPr>
        <p:txBody>
          <a:bodyPr wrap="none" rtlCol="0">
            <a:spAutoFit/>
          </a:bodyPr>
          <a:lstStyle/>
          <a:p>
            <a:r>
              <a:rPr lang="en-US" sz="1400" i="1" dirty="0"/>
              <a:t>Person/Character</a:t>
            </a:r>
            <a:endParaRPr lang="en-US" sz="1350" i="1" dirty="0"/>
          </a:p>
        </p:txBody>
      </p:sp>
      <p:sp>
        <p:nvSpPr>
          <p:cNvPr id="14" name="TextBox 13"/>
          <p:cNvSpPr txBox="1"/>
          <p:nvPr/>
        </p:nvSpPr>
        <p:spPr>
          <a:xfrm>
            <a:off x="722996" y="4750005"/>
            <a:ext cx="681597" cy="307777"/>
          </a:xfrm>
          <a:prstGeom prst="rect">
            <a:avLst/>
          </a:prstGeom>
          <a:noFill/>
        </p:spPr>
        <p:txBody>
          <a:bodyPr wrap="none" rtlCol="0">
            <a:spAutoFit/>
          </a:bodyPr>
          <a:lstStyle/>
          <a:p>
            <a:r>
              <a:rPr lang="en-US" sz="1400" i="1" dirty="0"/>
              <a:t>Genre</a:t>
            </a:r>
            <a:endParaRPr lang="en-US" sz="1350" i="1" dirty="0"/>
          </a:p>
        </p:txBody>
      </p:sp>
      <p:sp>
        <p:nvSpPr>
          <p:cNvPr id="15" name="Rectangle 14"/>
          <p:cNvSpPr/>
          <p:nvPr/>
        </p:nvSpPr>
        <p:spPr>
          <a:xfrm>
            <a:off x="492522" y="4738111"/>
            <a:ext cx="246932" cy="249231"/>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TextBox 15"/>
          <p:cNvSpPr txBox="1"/>
          <p:nvPr/>
        </p:nvSpPr>
        <p:spPr>
          <a:xfrm>
            <a:off x="722996" y="5088008"/>
            <a:ext cx="633507" cy="307777"/>
          </a:xfrm>
          <a:prstGeom prst="rect">
            <a:avLst/>
          </a:prstGeom>
          <a:noFill/>
        </p:spPr>
        <p:txBody>
          <a:bodyPr wrap="none" rtlCol="0">
            <a:spAutoFit/>
          </a:bodyPr>
          <a:lstStyle/>
          <a:p>
            <a:r>
              <a:rPr lang="en-US" sz="1400" i="1" dirty="0"/>
              <a:t>Place</a:t>
            </a:r>
            <a:endParaRPr lang="en-US" sz="1350" i="1" dirty="0"/>
          </a:p>
        </p:txBody>
      </p:sp>
      <p:sp>
        <p:nvSpPr>
          <p:cNvPr id="17" name="Rectangle 16"/>
          <p:cNvSpPr/>
          <p:nvPr/>
        </p:nvSpPr>
        <p:spPr>
          <a:xfrm>
            <a:off x="507047" y="5103763"/>
            <a:ext cx="232407" cy="217649"/>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8" name="TextBox 17"/>
          <p:cNvSpPr txBox="1"/>
          <p:nvPr/>
        </p:nvSpPr>
        <p:spPr>
          <a:xfrm>
            <a:off x="693667" y="5426042"/>
            <a:ext cx="605935" cy="307777"/>
          </a:xfrm>
          <a:prstGeom prst="rect">
            <a:avLst/>
          </a:prstGeom>
          <a:noFill/>
        </p:spPr>
        <p:txBody>
          <a:bodyPr wrap="none" rtlCol="0">
            <a:spAutoFit/>
          </a:bodyPr>
          <a:lstStyle/>
          <a:p>
            <a:r>
              <a:rPr lang="en-US" sz="1400" i="1" dirty="0"/>
              <a:t>Topic</a:t>
            </a:r>
            <a:endParaRPr lang="en-US" sz="1350" i="1" dirty="0"/>
          </a:p>
        </p:txBody>
      </p:sp>
      <p:sp>
        <p:nvSpPr>
          <p:cNvPr id="19" name="Rectangle 18"/>
          <p:cNvSpPr/>
          <p:nvPr/>
        </p:nvSpPr>
        <p:spPr>
          <a:xfrm>
            <a:off x="507047" y="5434431"/>
            <a:ext cx="215949" cy="24751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0" name="TextBox 19"/>
          <p:cNvSpPr txBox="1"/>
          <p:nvPr/>
        </p:nvSpPr>
        <p:spPr>
          <a:xfrm>
            <a:off x="693667" y="5772589"/>
            <a:ext cx="580800" cy="307777"/>
          </a:xfrm>
          <a:prstGeom prst="rect">
            <a:avLst/>
          </a:prstGeom>
          <a:noFill/>
        </p:spPr>
        <p:txBody>
          <a:bodyPr wrap="none" rtlCol="0">
            <a:spAutoFit/>
          </a:bodyPr>
          <a:lstStyle/>
          <a:p>
            <a:r>
              <a:rPr lang="en-US" sz="1400" i="1" dirty="0"/>
              <a:t>Time</a:t>
            </a:r>
            <a:endParaRPr lang="en-US" i="1" dirty="0"/>
          </a:p>
        </p:txBody>
      </p:sp>
      <p:sp>
        <p:nvSpPr>
          <p:cNvPr id="21" name="Rectangle 20"/>
          <p:cNvSpPr/>
          <p:nvPr/>
        </p:nvSpPr>
        <p:spPr>
          <a:xfrm>
            <a:off x="483071" y="5798365"/>
            <a:ext cx="239925" cy="243231"/>
          </a:xfrm>
          <a:prstGeom prst="rect">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7674481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947" y="365126"/>
            <a:ext cx="8270651" cy="1325563"/>
          </a:xfrm>
        </p:spPr>
        <p:txBody>
          <a:bodyPr>
            <a:normAutofit fontScale="90000"/>
          </a:bodyPr>
          <a:lstStyle/>
          <a:p>
            <a:r>
              <a:rPr lang="en-US" dirty="0" smtClean="0">
                <a:latin typeface="Arial"/>
                <a:cs typeface="Arial"/>
              </a:rPr>
              <a:t>FAST = </a:t>
            </a:r>
            <a:r>
              <a:rPr lang="en-US" dirty="0">
                <a:latin typeface="Arial"/>
                <a:cs typeface="Arial"/>
              </a:rPr>
              <a:t>E</a:t>
            </a:r>
            <a:r>
              <a:rPr lang="en-US" dirty="0" smtClean="0">
                <a:latin typeface="Arial"/>
                <a:cs typeface="Arial"/>
              </a:rPr>
              <a:t>ach entity in separate field</a:t>
            </a:r>
            <a:br>
              <a:rPr lang="en-US" dirty="0" smtClean="0">
                <a:latin typeface="Arial"/>
                <a:cs typeface="Arial"/>
              </a:rPr>
            </a:br>
            <a:endParaRPr lang="en-US" dirty="0">
              <a:latin typeface="Arial"/>
              <a:cs typeface="Arial"/>
            </a:endParaRPr>
          </a:p>
        </p:txBody>
      </p:sp>
      <p:graphicFrame>
        <p:nvGraphicFramePr>
          <p:cNvPr id="3" name="Object 2"/>
          <p:cNvGraphicFramePr>
            <a:graphicFrameLocks noChangeAspect="1"/>
          </p:cNvGraphicFramePr>
          <p:nvPr>
            <p:extLst/>
          </p:nvPr>
        </p:nvGraphicFramePr>
        <p:xfrm>
          <a:off x="2521744" y="2078831"/>
          <a:ext cx="6936581" cy="3743325"/>
        </p:xfrm>
        <a:graphic>
          <a:graphicData uri="http://schemas.openxmlformats.org/presentationml/2006/ole">
            <mc:AlternateContent xmlns:mc="http://schemas.openxmlformats.org/markup-compatibility/2006">
              <mc:Choice xmlns:v="urn:schemas-microsoft-com:vml" Requires="v">
                <p:oleObj spid="_x0000_s1048" name="Document" r:id="rId4" imgW="5634158" imgH="3046985" progId="Word.Document.12">
                  <p:embed/>
                </p:oleObj>
              </mc:Choice>
              <mc:Fallback>
                <p:oleObj name="Document" r:id="rId4" imgW="5634158" imgH="3046985" progId="Word.Document.12">
                  <p:embed/>
                  <p:pic>
                    <p:nvPicPr>
                      <p:cNvPr id="0" name=""/>
                      <p:cNvPicPr/>
                      <p:nvPr/>
                    </p:nvPicPr>
                    <p:blipFill>
                      <a:blip r:embed="rId5"/>
                      <a:stretch>
                        <a:fillRect/>
                      </a:stretch>
                    </p:blipFill>
                    <p:spPr>
                      <a:xfrm>
                        <a:off x="2521744" y="2078831"/>
                        <a:ext cx="6936581" cy="3743325"/>
                      </a:xfrm>
                      <a:prstGeom prst="rect">
                        <a:avLst/>
                      </a:prstGeom>
                    </p:spPr>
                  </p:pic>
                </p:oleObj>
              </mc:Fallback>
            </mc:AlternateContent>
          </a:graphicData>
        </a:graphic>
      </p:graphicFrame>
      <p:pic>
        <p:nvPicPr>
          <p:cNvPr id="4" name="Picture 3"/>
          <p:cNvPicPr>
            <a:picLocks noChangeAspect="1"/>
          </p:cNvPicPr>
          <p:nvPr/>
        </p:nvPicPr>
        <p:blipFill>
          <a:blip r:embed="rId6"/>
          <a:stretch>
            <a:fillRect/>
          </a:stretch>
        </p:blipFill>
        <p:spPr>
          <a:xfrm>
            <a:off x="499947" y="2194658"/>
            <a:ext cx="1778663" cy="2702286"/>
          </a:xfrm>
          <a:prstGeom prst="rect">
            <a:avLst/>
          </a:prstGeom>
          <a:ln>
            <a:solidFill>
              <a:schemeClr val="tx1"/>
            </a:solidFill>
          </a:ln>
        </p:spPr>
      </p:pic>
    </p:spTree>
    <p:extLst>
      <p:ext uri="{BB962C8B-B14F-4D97-AF65-F5344CB8AC3E}">
        <p14:creationId xmlns:p14="http://schemas.microsoft.com/office/powerpoint/2010/main" val="96460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477838" y="220663"/>
            <a:ext cx="8181975" cy="91525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b="1" dirty="0" smtClean="0">
                <a:solidFill>
                  <a:schemeClr val="tx2"/>
                </a:solidFill>
              </a:rPr>
              <a:t>Creating linked data assertions from record-oriented data</a:t>
            </a:r>
            <a:endParaRPr lang="en-US" sz="3600" b="1" dirty="0">
              <a:solidFill>
                <a:schemeClr val="tx2"/>
              </a:solidFill>
            </a:endParaRPr>
          </a:p>
        </p:txBody>
      </p:sp>
      <p:sp>
        <p:nvSpPr>
          <p:cNvPr id="3" name="Flowchart: Document 2"/>
          <p:cNvSpPr/>
          <p:nvPr/>
        </p:nvSpPr>
        <p:spPr>
          <a:xfrm>
            <a:off x="357732" y="2485108"/>
            <a:ext cx="1471070" cy="1512462"/>
          </a:xfrm>
          <a:prstGeom prst="flowChartDocumen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MARC Record</a:t>
            </a:r>
            <a:endParaRPr lang="en-US" dirty="0"/>
          </a:p>
        </p:txBody>
      </p:sp>
      <p:sp>
        <p:nvSpPr>
          <p:cNvPr id="10" name="Flowchart: Document 9"/>
          <p:cNvSpPr/>
          <p:nvPr/>
        </p:nvSpPr>
        <p:spPr>
          <a:xfrm>
            <a:off x="2092646" y="2485107"/>
            <a:ext cx="1740801" cy="1512463"/>
          </a:xfrm>
          <a:prstGeom prst="flowChartDocumen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Enhanced WorldCat MARC Record</a:t>
            </a:r>
            <a:endParaRPr lang="en-US" dirty="0"/>
          </a:p>
        </p:txBody>
      </p:sp>
      <p:sp>
        <p:nvSpPr>
          <p:cNvPr id="17" name="TextBox 16"/>
          <p:cNvSpPr txBox="1"/>
          <p:nvPr/>
        </p:nvSpPr>
        <p:spPr>
          <a:xfrm>
            <a:off x="615168" y="1752073"/>
            <a:ext cx="2427268" cy="461665"/>
          </a:xfrm>
          <a:prstGeom prst="rect">
            <a:avLst/>
          </a:prstGeom>
          <a:noFill/>
        </p:spPr>
        <p:txBody>
          <a:bodyPr wrap="none" rtlCol="0">
            <a:spAutoFit/>
          </a:bodyPr>
          <a:lstStyle/>
          <a:p>
            <a:r>
              <a:rPr lang="en-US" sz="2400" b="1" dirty="0" smtClean="0"/>
              <a:t>MARC Records</a:t>
            </a:r>
            <a:endParaRPr lang="en-US" sz="2400" b="1" dirty="0"/>
          </a:p>
        </p:txBody>
      </p:sp>
      <p:sp>
        <p:nvSpPr>
          <p:cNvPr id="20" name="TextBox 19"/>
          <p:cNvSpPr txBox="1"/>
          <p:nvPr/>
        </p:nvSpPr>
        <p:spPr>
          <a:xfrm>
            <a:off x="2092645" y="4166002"/>
            <a:ext cx="1740801" cy="1815882"/>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FRBR Clustering</a:t>
            </a:r>
          </a:p>
          <a:p>
            <a:pPr marL="285750" indent="-285750">
              <a:buFont typeface="Arial" panose="020B0604020202020204" pitchFamily="34" charset="0"/>
              <a:buChar char="•"/>
            </a:pPr>
            <a:r>
              <a:rPr lang="en-US" sz="1400" dirty="0" smtClean="0"/>
              <a:t>String matching with controlled vocabularies</a:t>
            </a:r>
          </a:p>
          <a:p>
            <a:pPr marL="285750" indent="-285750">
              <a:buFont typeface="Arial" panose="020B0604020202020204" pitchFamily="34" charset="0"/>
              <a:buChar char="•"/>
            </a:pPr>
            <a:r>
              <a:rPr lang="en-US" sz="1400" dirty="0" smtClean="0"/>
              <a:t>Addition of standard identifiers</a:t>
            </a:r>
            <a:endParaRPr lang="en-US" sz="1400" dirty="0"/>
          </a:p>
        </p:txBody>
      </p:sp>
    </p:spTree>
    <p:extLst>
      <p:ext uri="{BB962C8B-B14F-4D97-AF65-F5344CB8AC3E}">
        <p14:creationId xmlns:p14="http://schemas.microsoft.com/office/powerpoint/2010/main" val="173126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ounded Rectangle 101"/>
          <p:cNvSpPr/>
          <p:nvPr/>
        </p:nvSpPr>
        <p:spPr>
          <a:xfrm>
            <a:off x="142875" y="180975"/>
            <a:ext cx="3581400" cy="3390900"/>
          </a:xfrm>
          <a:prstGeom prst="roundRect">
            <a:avLst>
              <a:gd name="adj" fmla="val 7759"/>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200" dirty="0">
                <a:solidFill>
                  <a:schemeClr val="tx1"/>
                </a:solidFill>
              </a:rPr>
              <a:t>OCLC Production Services</a:t>
            </a:r>
          </a:p>
        </p:txBody>
      </p:sp>
      <p:sp>
        <p:nvSpPr>
          <p:cNvPr id="54" name="Oval 53"/>
          <p:cNvSpPr/>
          <p:nvPr/>
        </p:nvSpPr>
        <p:spPr>
          <a:xfrm>
            <a:off x="-2373313" y="3771900"/>
            <a:ext cx="6688138" cy="407511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r">
              <a:defRPr/>
            </a:pPr>
            <a:r>
              <a:rPr lang="en-US" sz="1200" dirty="0">
                <a:solidFill>
                  <a:schemeClr val="tx1"/>
                </a:solidFill>
              </a:rPr>
              <a:t>External OCLC Research Systems</a:t>
            </a:r>
          </a:p>
        </p:txBody>
      </p:sp>
      <p:sp>
        <p:nvSpPr>
          <p:cNvPr id="48" name="Rounded Rectangle 47"/>
          <p:cNvSpPr/>
          <p:nvPr/>
        </p:nvSpPr>
        <p:spPr>
          <a:xfrm>
            <a:off x="4124325" y="1857375"/>
            <a:ext cx="2266950" cy="2919413"/>
          </a:xfrm>
          <a:prstGeom prst="roundRect">
            <a:avLst>
              <a:gd name="adj" fmla="val 784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200" dirty="0">
                <a:solidFill>
                  <a:schemeClr val="tx1"/>
                </a:solidFill>
              </a:rPr>
              <a:t>Internal OCLC Research Resources</a:t>
            </a:r>
          </a:p>
        </p:txBody>
      </p:sp>
      <p:sp>
        <p:nvSpPr>
          <p:cNvPr id="2" name="Rounded Rectangle 1"/>
          <p:cNvSpPr/>
          <p:nvPr/>
        </p:nvSpPr>
        <p:spPr>
          <a:xfrm>
            <a:off x="4476750" y="2460625"/>
            <a:ext cx="1609725" cy="904875"/>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b="1" i="1" dirty="0">
                <a:solidFill>
                  <a:srgbClr val="C00000"/>
                </a:solidFill>
              </a:rPr>
              <a:t>enhanced</a:t>
            </a:r>
          </a:p>
          <a:p>
            <a:pPr algn="ctr">
              <a:defRPr/>
            </a:pPr>
            <a:r>
              <a:rPr lang="en-US" b="1" dirty="0" err="1">
                <a:solidFill>
                  <a:schemeClr val="tx1"/>
                </a:solidFill>
              </a:rPr>
              <a:t>WorldCat</a:t>
            </a:r>
            <a:endParaRPr lang="en-US" b="1" dirty="0">
              <a:solidFill>
                <a:schemeClr val="tx1"/>
              </a:solidFill>
            </a:endParaRPr>
          </a:p>
        </p:txBody>
      </p:sp>
      <p:pic>
        <p:nvPicPr>
          <p:cNvPr id="8806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5675" y="2524125"/>
            <a:ext cx="976313" cy="21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ounded Rectangle 4"/>
          <p:cNvSpPr/>
          <p:nvPr/>
        </p:nvSpPr>
        <p:spPr>
          <a:xfrm>
            <a:off x="4487863" y="3927475"/>
            <a:ext cx="1581150" cy="6223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b="1" dirty="0">
                <a:solidFill>
                  <a:schemeClr val="tx1"/>
                </a:solidFill>
              </a:rPr>
              <a:t>WORKS</a:t>
            </a:r>
          </a:p>
        </p:txBody>
      </p:sp>
      <p:pic>
        <p:nvPicPr>
          <p:cNvPr id="8807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1863" y="3990975"/>
            <a:ext cx="976312"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ounded Rectangle 7"/>
          <p:cNvSpPr/>
          <p:nvPr/>
        </p:nvSpPr>
        <p:spPr>
          <a:xfrm>
            <a:off x="447675" y="4805363"/>
            <a:ext cx="1298575" cy="48736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sz="1100" b="1" dirty="0">
                <a:solidFill>
                  <a:schemeClr val="tx1"/>
                </a:solidFill>
              </a:rPr>
              <a:t>Kindred Works</a:t>
            </a:r>
          </a:p>
        </p:txBody>
      </p:sp>
      <p:pic>
        <p:nvPicPr>
          <p:cNvPr id="8807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563" y="4886325"/>
            <a:ext cx="766762" cy="16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ounded Rectangle 13"/>
          <p:cNvSpPr/>
          <p:nvPr/>
        </p:nvSpPr>
        <p:spPr>
          <a:xfrm>
            <a:off x="993775" y="6034088"/>
            <a:ext cx="1006475" cy="48736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sz="1200" b="1" dirty="0">
                <a:solidFill>
                  <a:schemeClr val="tx1"/>
                </a:solidFill>
              </a:rPr>
              <a:t>Classify</a:t>
            </a:r>
            <a:endParaRPr lang="en-US" sz="1400" b="1" dirty="0">
              <a:solidFill>
                <a:schemeClr val="tx1"/>
              </a:solidFill>
            </a:endParaRPr>
          </a:p>
        </p:txBody>
      </p:sp>
      <p:pic>
        <p:nvPicPr>
          <p:cNvPr id="8807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63" y="6115050"/>
            <a:ext cx="766762" cy="16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ounded Rectangle 15"/>
          <p:cNvSpPr/>
          <p:nvPr/>
        </p:nvSpPr>
        <p:spPr>
          <a:xfrm>
            <a:off x="1646238" y="5341938"/>
            <a:ext cx="1006475" cy="485775"/>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sz="1200" b="1" dirty="0">
                <a:solidFill>
                  <a:schemeClr val="tx1"/>
                </a:solidFill>
              </a:rPr>
              <a:t>Identities</a:t>
            </a:r>
            <a:endParaRPr lang="en-US" sz="1400" b="1" dirty="0">
              <a:solidFill>
                <a:schemeClr val="tx1"/>
              </a:solidFill>
            </a:endParaRPr>
          </a:p>
        </p:txBody>
      </p:sp>
      <p:pic>
        <p:nvPicPr>
          <p:cNvPr id="8807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25" y="5422900"/>
            <a:ext cx="766763" cy="16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Rounded Rectangle 17"/>
          <p:cNvSpPr/>
          <p:nvPr/>
        </p:nvSpPr>
        <p:spPr>
          <a:xfrm>
            <a:off x="2489200" y="4759325"/>
            <a:ext cx="1458913" cy="487363"/>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sz="1200" b="1" dirty="0" err="1">
                <a:solidFill>
                  <a:schemeClr val="tx1"/>
                </a:solidFill>
              </a:rPr>
              <a:t>FictionFinder</a:t>
            </a:r>
            <a:endParaRPr lang="en-US" sz="1000" b="1" dirty="0">
              <a:solidFill>
                <a:schemeClr val="tx1"/>
              </a:solidFill>
            </a:endParaRPr>
          </a:p>
        </p:txBody>
      </p:sp>
      <p:pic>
        <p:nvPicPr>
          <p:cNvPr id="8807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7638" y="4840288"/>
            <a:ext cx="768350" cy="16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Rounded Rectangle 19"/>
          <p:cNvSpPr/>
          <p:nvPr/>
        </p:nvSpPr>
        <p:spPr>
          <a:xfrm>
            <a:off x="2941638" y="5810250"/>
            <a:ext cx="1006475" cy="5715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sz="1100" b="1" dirty="0">
                <a:solidFill>
                  <a:schemeClr val="tx1"/>
                </a:solidFill>
              </a:rPr>
              <a:t>Cookbook Finder</a:t>
            </a:r>
            <a:endParaRPr lang="en-US" sz="1000" b="1" dirty="0">
              <a:solidFill>
                <a:schemeClr val="tx1"/>
              </a:solidFill>
            </a:endParaRPr>
          </a:p>
        </p:txBody>
      </p:sp>
      <p:pic>
        <p:nvPicPr>
          <p:cNvPr id="8808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7525" y="5834063"/>
            <a:ext cx="766763" cy="169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ounded Rectangle 24"/>
          <p:cNvSpPr/>
          <p:nvPr/>
        </p:nvSpPr>
        <p:spPr>
          <a:xfrm>
            <a:off x="6296025" y="547688"/>
            <a:ext cx="1076325" cy="690562"/>
          </a:xfrm>
          <a:prstGeom prst="roundRect">
            <a:avLst/>
          </a:prstGeom>
          <a:solidFill>
            <a:schemeClr val="bg1"/>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b="1" dirty="0">
                <a:solidFill>
                  <a:schemeClr val="tx2">
                    <a:lumMod val="60000"/>
                    <a:lumOff val="40000"/>
                  </a:schemeClr>
                </a:solidFill>
              </a:rPr>
              <a:t>LCSH</a:t>
            </a:r>
          </a:p>
        </p:txBody>
      </p:sp>
      <p:sp>
        <p:nvSpPr>
          <p:cNvPr id="26" name="Rounded Rectangle 25"/>
          <p:cNvSpPr/>
          <p:nvPr/>
        </p:nvSpPr>
        <p:spPr>
          <a:xfrm>
            <a:off x="7777163" y="2049463"/>
            <a:ext cx="1076325" cy="69056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b="1" dirty="0">
                <a:solidFill>
                  <a:schemeClr val="tx1"/>
                </a:solidFill>
              </a:rPr>
              <a:t>FAST</a:t>
            </a:r>
          </a:p>
        </p:txBody>
      </p:sp>
      <p:pic>
        <p:nvPicPr>
          <p:cNvPr id="8808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8888" y="635000"/>
            <a:ext cx="973137"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8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9550" y="2155825"/>
            <a:ext cx="9779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 name="Rounded Rectangle 28"/>
          <p:cNvSpPr/>
          <p:nvPr/>
        </p:nvSpPr>
        <p:spPr>
          <a:xfrm>
            <a:off x="7581900" y="1154113"/>
            <a:ext cx="1225550" cy="692150"/>
          </a:xfrm>
          <a:prstGeom prst="round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bg1"/>
                </a:solidFill>
              </a:rPr>
              <a:t>VIAF</a:t>
            </a:r>
          </a:p>
        </p:txBody>
      </p:sp>
      <p:sp>
        <p:nvSpPr>
          <p:cNvPr id="31" name="Rounded Rectangle 30"/>
          <p:cNvSpPr/>
          <p:nvPr/>
        </p:nvSpPr>
        <p:spPr>
          <a:xfrm>
            <a:off x="6623050" y="3395663"/>
            <a:ext cx="1082675" cy="381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GMGPC</a:t>
            </a:r>
          </a:p>
        </p:txBody>
      </p:sp>
      <p:sp>
        <p:nvSpPr>
          <p:cNvPr id="32" name="Rounded Rectangle 31"/>
          <p:cNvSpPr/>
          <p:nvPr/>
        </p:nvSpPr>
        <p:spPr>
          <a:xfrm>
            <a:off x="7248525" y="3952875"/>
            <a:ext cx="1166813" cy="381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GSAFD</a:t>
            </a:r>
          </a:p>
        </p:txBody>
      </p:sp>
      <p:sp>
        <p:nvSpPr>
          <p:cNvPr id="33" name="Rounded Rectangle 32"/>
          <p:cNvSpPr/>
          <p:nvPr/>
        </p:nvSpPr>
        <p:spPr>
          <a:xfrm>
            <a:off x="7934325" y="4524375"/>
            <a:ext cx="962025" cy="381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GTT</a:t>
            </a:r>
          </a:p>
        </p:txBody>
      </p:sp>
      <p:sp>
        <p:nvSpPr>
          <p:cNvPr id="34" name="Rounded Rectangle 33"/>
          <p:cNvSpPr/>
          <p:nvPr/>
        </p:nvSpPr>
        <p:spPr>
          <a:xfrm>
            <a:off x="6527800" y="5738813"/>
            <a:ext cx="962025" cy="381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DDC</a:t>
            </a:r>
          </a:p>
        </p:txBody>
      </p:sp>
      <p:sp>
        <p:nvSpPr>
          <p:cNvPr id="35" name="Rounded Rectangle 34"/>
          <p:cNvSpPr/>
          <p:nvPr/>
        </p:nvSpPr>
        <p:spPr>
          <a:xfrm>
            <a:off x="5105400" y="5413375"/>
            <a:ext cx="1223963" cy="381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LCTGM</a:t>
            </a:r>
          </a:p>
        </p:txBody>
      </p:sp>
      <p:sp>
        <p:nvSpPr>
          <p:cNvPr id="36" name="Rounded Rectangle 35"/>
          <p:cNvSpPr/>
          <p:nvPr/>
        </p:nvSpPr>
        <p:spPr>
          <a:xfrm>
            <a:off x="7705725" y="5267325"/>
            <a:ext cx="962025" cy="38100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solidFill>
                  <a:schemeClr val="tx1"/>
                </a:solidFill>
              </a:rPr>
              <a:t>MeSH</a:t>
            </a:r>
            <a:endParaRPr lang="en-US" dirty="0">
              <a:solidFill>
                <a:schemeClr val="tx1"/>
              </a:solidFill>
            </a:endParaRPr>
          </a:p>
        </p:txBody>
      </p:sp>
      <p:sp>
        <p:nvSpPr>
          <p:cNvPr id="37" name="Rounded Rectangle 36"/>
          <p:cNvSpPr/>
          <p:nvPr/>
        </p:nvSpPr>
        <p:spPr>
          <a:xfrm>
            <a:off x="355600" y="2392363"/>
            <a:ext cx="2928938" cy="1031875"/>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endParaRPr lang="en-US" sz="1200" b="1" dirty="0">
              <a:solidFill>
                <a:schemeClr val="tx1"/>
              </a:solidFill>
            </a:endParaRPr>
          </a:p>
        </p:txBody>
      </p:sp>
      <p:pic>
        <p:nvPicPr>
          <p:cNvPr id="8809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700" y="2479675"/>
            <a:ext cx="2551113" cy="795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Rounded Rectangle 39"/>
          <p:cNvSpPr/>
          <p:nvPr/>
        </p:nvSpPr>
        <p:spPr>
          <a:xfrm>
            <a:off x="342900" y="690563"/>
            <a:ext cx="1476375" cy="69056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sz="1400" b="1" dirty="0">
                <a:solidFill>
                  <a:schemeClr val="tx1"/>
                </a:solidFill>
              </a:rPr>
              <a:t>Linked Data</a:t>
            </a:r>
          </a:p>
        </p:txBody>
      </p:sp>
      <p:pic>
        <p:nvPicPr>
          <p:cNvPr id="8809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563" y="808038"/>
            <a:ext cx="900112" cy="28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97" name="Picture 2" descr="http://openrecommender.org/images/RDF.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0663" y="790575"/>
            <a:ext cx="255587"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 name="Rounded Rectangle 43"/>
          <p:cNvSpPr/>
          <p:nvPr/>
        </p:nvSpPr>
        <p:spPr>
          <a:xfrm>
            <a:off x="1981200" y="690563"/>
            <a:ext cx="1487488" cy="69056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sz="1400" b="1" dirty="0">
                <a:solidFill>
                  <a:schemeClr val="tx1"/>
                </a:solidFill>
              </a:rPr>
              <a:t>Entities</a:t>
            </a:r>
          </a:p>
        </p:txBody>
      </p:sp>
      <p:pic>
        <p:nvPicPr>
          <p:cNvPr id="88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6775" y="806450"/>
            <a:ext cx="900113" cy="280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100" name="Picture 2" descr="http://openrecommender.org/images/RDF.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9600" y="790575"/>
            <a:ext cx="255588"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 name="Left-Right Arrow 46"/>
          <p:cNvSpPr/>
          <p:nvPr/>
        </p:nvSpPr>
        <p:spPr>
          <a:xfrm>
            <a:off x="3414713" y="2705100"/>
            <a:ext cx="923925" cy="485775"/>
          </a:xfrm>
          <a:prstGeom prst="lef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0" name="Curved Connector 49"/>
          <p:cNvCxnSpPr>
            <a:stCxn id="37" idx="0"/>
            <a:endCxn id="44" idx="2"/>
          </p:cNvCxnSpPr>
          <p:nvPr/>
        </p:nvCxnSpPr>
        <p:spPr>
          <a:xfrm rot="5400000" flipH="1" flipV="1">
            <a:off x="1767682" y="1434306"/>
            <a:ext cx="1011238" cy="904875"/>
          </a:xfrm>
          <a:prstGeom prst="curvedConnector3">
            <a:avLst>
              <a:gd name="adj1" fmla="val 50000"/>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Curved Connector 51"/>
          <p:cNvCxnSpPr>
            <a:stCxn id="37" idx="0"/>
            <a:endCxn id="40" idx="2"/>
          </p:cNvCxnSpPr>
          <p:nvPr/>
        </p:nvCxnSpPr>
        <p:spPr>
          <a:xfrm rot="16200000" flipV="1">
            <a:off x="945357" y="1516856"/>
            <a:ext cx="1011238" cy="739775"/>
          </a:xfrm>
          <a:prstGeom prst="curvedConnector3">
            <a:avLst>
              <a:gd name="adj1" fmla="val 50000"/>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hape 55"/>
          <p:cNvCxnSpPr>
            <a:stCxn id="5" idx="2"/>
          </p:cNvCxnSpPr>
          <p:nvPr/>
        </p:nvCxnSpPr>
        <p:spPr>
          <a:xfrm rot="5400000">
            <a:off x="4052094" y="4231481"/>
            <a:ext cx="908050" cy="1544638"/>
          </a:xfrm>
          <a:prstGeom prst="curvedConnector2">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Curved Connector 57"/>
          <p:cNvCxnSpPr>
            <a:stCxn id="25" idx="2"/>
            <a:endCxn id="2" idx="3"/>
          </p:cNvCxnSpPr>
          <p:nvPr/>
        </p:nvCxnSpPr>
        <p:spPr>
          <a:xfrm rot="5400000">
            <a:off x="5622925" y="1701800"/>
            <a:ext cx="1674813" cy="747713"/>
          </a:xfrm>
          <a:prstGeom prst="curvedConnector2">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Curved Connector 61"/>
          <p:cNvCxnSpPr>
            <a:stCxn id="29" idx="1"/>
            <a:endCxn id="2" idx="3"/>
          </p:cNvCxnSpPr>
          <p:nvPr/>
        </p:nvCxnSpPr>
        <p:spPr>
          <a:xfrm rot="10800000" flipV="1">
            <a:off x="6086475" y="1500188"/>
            <a:ext cx="1495425" cy="1412875"/>
          </a:xfrm>
          <a:prstGeom prst="curvedConnector3">
            <a:avLst>
              <a:gd name="adj1" fmla="val 50000"/>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Curved Connector 63"/>
          <p:cNvCxnSpPr>
            <a:stCxn id="26" idx="1"/>
            <a:endCxn id="2" idx="3"/>
          </p:cNvCxnSpPr>
          <p:nvPr/>
        </p:nvCxnSpPr>
        <p:spPr>
          <a:xfrm rot="10800000" flipV="1">
            <a:off x="6086475" y="2395538"/>
            <a:ext cx="1690688" cy="517525"/>
          </a:xfrm>
          <a:prstGeom prst="curvedConnector3">
            <a:avLst>
              <a:gd name="adj1" fmla="val 50000"/>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Shape 66"/>
          <p:cNvCxnSpPr>
            <a:stCxn id="31" idx="2"/>
            <a:endCxn id="5" idx="3"/>
          </p:cNvCxnSpPr>
          <p:nvPr/>
        </p:nvCxnSpPr>
        <p:spPr>
          <a:xfrm rot="5400000">
            <a:off x="6385720" y="3459956"/>
            <a:ext cx="461962" cy="1095375"/>
          </a:xfrm>
          <a:prstGeom prst="curvedConnector2">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 name="Shape 68"/>
          <p:cNvCxnSpPr>
            <a:stCxn id="32" idx="2"/>
            <a:endCxn id="5" idx="3"/>
          </p:cNvCxnSpPr>
          <p:nvPr/>
        </p:nvCxnSpPr>
        <p:spPr>
          <a:xfrm rot="5400000" flipH="1">
            <a:off x="6903244" y="3404394"/>
            <a:ext cx="95250" cy="1763712"/>
          </a:xfrm>
          <a:prstGeom prst="curvedConnector4">
            <a:avLst>
              <a:gd name="adj1" fmla="val -240000"/>
              <a:gd name="adj2" fmla="val 66547"/>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Shape 70"/>
          <p:cNvCxnSpPr>
            <a:stCxn id="33" idx="2"/>
            <a:endCxn id="5" idx="3"/>
          </p:cNvCxnSpPr>
          <p:nvPr/>
        </p:nvCxnSpPr>
        <p:spPr>
          <a:xfrm rot="5400000" flipH="1">
            <a:off x="6908801" y="3398837"/>
            <a:ext cx="666750" cy="2346325"/>
          </a:xfrm>
          <a:prstGeom prst="curvedConnector4">
            <a:avLst>
              <a:gd name="adj1" fmla="val -34290"/>
              <a:gd name="adj2" fmla="val 60249"/>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Curved Connector 75"/>
          <p:cNvCxnSpPr>
            <a:stCxn id="36" idx="1"/>
            <a:endCxn id="5" idx="3"/>
          </p:cNvCxnSpPr>
          <p:nvPr/>
        </p:nvCxnSpPr>
        <p:spPr>
          <a:xfrm rot="10800000">
            <a:off x="6069013" y="4238625"/>
            <a:ext cx="1636712" cy="1219200"/>
          </a:xfrm>
          <a:prstGeom prst="curvedConnector3">
            <a:avLst>
              <a:gd name="adj1" fmla="val 50000"/>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Shape 77"/>
          <p:cNvCxnSpPr>
            <a:stCxn id="34" idx="0"/>
            <a:endCxn id="5" idx="3"/>
          </p:cNvCxnSpPr>
          <p:nvPr/>
        </p:nvCxnSpPr>
        <p:spPr>
          <a:xfrm rot="16200000" flipV="1">
            <a:off x="5788819" y="4518819"/>
            <a:ext cx="1500188" cy="939800"/>
          </a:xfrm>
          <a:prstGeom prst="curvedConnector2">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Curved Connector 83"/>
          <p:cNvCxnSpPr>
            <a:stCxn id="35" idx="3"/>
            <a:endCxn id="5" idx="3"/>
          </p:cNvCxnSpPr>
          <p:nvPr/>
        </p:nvCxnSpPr>
        <p:spPr>
          <a:xfrm flipH="1" flipV="1">
            <a:off x="6069013" y="4238625"/>
            <a:ext cx="260350" cy="1365250"/>
          </a:xfrm>
          <a:prstGeom prst="curvedConnector3">
            <a:avLst>
              <a:gd name="adj1" fmla="val -87805"/>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2" idx="2"/>
            <a:endCxn id="5" idx="0"/>
          </p:cNvCxnSpPr>
          <p:nvPr/>
        </p:nvCxnSpPr>
        <p:spPr>
          <a:xfrm flipH="1">
            <a:off x="5278438" y="3365500"/>
            <a:ext cx="3175" cy="561975"/>
          </a:xfrm>
          <a:prstGeom prst="straightConnector1">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01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477838" y="220663"/>
            <a:ext cx="8181975" cy="91525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b="1" dirty="0">
                <a:solidFill>
                  <a:schemeClr val="tx2"/>
                </a:solidFill>
              </a:rPr>
              <a:t>Creating linked data assertions from record-oriented data</a:t>
            </a:r>
          </a:p>
        </p:txBody>
      </p:sp>
      <p:sp>
        <p:nvSpPr>
          <p:cNvPr id="3" name="Flowchart: Document 2"/>
          <p:cNvSpPr/>
          <p:nvPr/>
        </p:nvSpPr>
        <p:spPr>
          <a:xfrm>
            <a:off x="357732" y="2485108"/>
            <a:ext cx="1471070" cy="1512462"/>
          </a:xfrm>
          <a:prstGeom prst="flowChartDocumen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MARC Record</a:t>
            </a:r>
            <a:endParaRPr lang="en-US" dirty="0"/>
          </a:p>
        </p:txBody>
      </p:sp>
      <p:sp>
        <p:nvSpPr>
          <p:cNvPr id="10" name="Flowchart: Document 9"/>
          <p:cNvSpPr/>
          <p:nvPr/>
        </p:nvSpPr>
        <p:spPr>
          <a:xfrm>
            <a:off x="2092646" y="2485107"/>
            <a:ext cx="1740801" cy="1512463"/>
          </a:xfrm>
          <a:prstGeom prst="flowChartDocumen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Enhanced WorldCat MARC Record</a:t>
            </a:r>
            <a:endParaRPr lang="en-US" dirty="0"/>
          </a:p>
        </p:txBody>
      </p:sp>
      <p:sp>
        <p:nvSpPr>
          <p:cNvPr id="11" name="Rounded Rectangle 10"/>
          <p:cNvSpPr/>
          <p:nvPr/>
        </p:nvSpPr>
        <p:spPr>
          <a:xfrm>
            <a:off x="4103079" y="2464772"/>
            <a:ext cx="1781908" cy="516002"/>
          </a:xfrm>
          <a:prstGeom prst="round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Persons</a:t>
            </a:r>
            <a:endParaRPr lang="en-US" dirty="0"/>
          </a:p>
        </p:txBody>
      </p:sp>
      <p:sp>
        <p:nvSpPr>
          <p:cNvPr id="12" name="Rounded Rectangle 11"/>
          <p:cNvSpPr/>
          <p:nvPr/>
        </p:nvSpPr>
        <p:spPr>
          <a:xfrm>
            <a:off x="4103079" y="3133174"/>
            <a:ext cx="1781908" cy="516002"/>
          </a:xfrm>
          <a:prstGeom prst="round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Organizations</a:t>
            </a:r>
            <a:endParaRPr lang="en-US" dirty="0"/>
          </a:p>
        </p:txBody>
      </p:sp>
      <p:sp>
        <p:nvSpPr>
          <p:cNvPr id="13" name="Rounded Rectangle 12"/>
          <p:cNvSpPr/>
          <p:nvPr/>
        </p:nvSpPr>
        <p:spPr>
          <a:xfrm>
            <a:off x="4103079" y="3801576"/>
            <a:ext cx="1781908" cy="516002"/>
          </a:xfrm>
          <a:prstGeom prst="round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Places</a:t>
            </a:r>
            <a:endParaRPr lang="en-US" dirty="0"/>
          </a:p>
        </p:txBody>
      </p:sp>
      <p:sp>
        <p:nvSpPr>
          <p:cNvPr id="14" name="Rounded Rectangle 13"/>
          <p:cNvSpPr/>
          <p:nvPr/>
        </p:nvSpPr>
        <p:spPr>
          <a:xfrm>
            <a:off x="4103079" y="4493425"/>
            <a:ext cx="1781908" cy="516002"/>
          </a:xfrm>
          <a:prstGeom prst="round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Concepts</a:t>
            </a:r>
            <a:endParaRPr lang="en-US" dirty="0"/>
          </a:p>
        </p:txBody>
      </p:sp>
      <p:sp>
        <p:nvSpPr>
          <p:cNvPr id="15" name="Rounded Rectangle 14"/>
          <p:cNvSpPr/>
          <p:nvPr/>
        </p:nvSpPr>
        <p:spPr>
          <a:xfrm>
            <a:off x="4103079" y="5185274"/>
            <a:ext cx="1781908" cy="516002"/>
          </a:xfrm>
          <a:prstGeom prst="round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Events</a:t>
            </a:r>
            <a:endParaRPr lang="en-US" dirty="0"/>
          </a:p>
        </p:txBody>
      </p:sp>
      <p:sp>
        <p:nvSpPr>
          <p:cNvPr id="16" name="Rounded Rectangle 15"/>
          <p:cNvSpPr/>
          <p:nvPr/>
        </p:nvSpPr>
        <p:spPr>
          <a:xfrm>
            <a:off x="4103079" y="5888847"/>
            <a:ext cx="1781908" cy="516002"/>
          </a:xfrm>
          <a:prstGeom prst="round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Works</a:t>
            </a:r>
            <a:endParaRPr lang="en-US" dirty="0"/>
          </a:p>
        </p:txBody>
      </p:sp>
      <p:sp>
        <p:nvSpPr>
          <p:cNvPr id="17" name="TextBox 16"/>
          <p:cNvSpPr txBox="1"/>
          <p:nvPr/>
        </p:nvSpPr>
        <p:spPr>
          <a:xfrm>
            <a:off x="615168" y="1752073"/>
            <a:ext cx="2427268" cy="461665"/>
          </a:xfrm>
          <a:prstGeom prst="rect">
            <a:avLst/>
          </a:prstGeom>
          <a:noFill/>
        </p:spPr>
        <p:txBody>
          <a:bodyPr wrap="none" rtlCol="0">
            <a:spAutoFit/>
          </a:bodyPr>
          <a:lstStyle/>
          <a:p>
            <a:r>
              <a:rPr lang="en-US" sz="2400" b="1" dirty="0" smtClean="0"/>
              <a:t>MARC Records</a:t>
            </a:r>
            <a:endParaRPr lang="en-US" sz="2400" b="1" dirty="0"/>
          </a:p>
        </p:txBody>
      </p:sp>
      <p:sp>
        <p:nvSpPr>
          <p:cNvPr id="18" name="TextBox 17"/>
          <p:cNvSpPr txBox="1"/>
          <p:nvPr/>
        </p:nvSpPr>
        <p:spPr>
          <a:xfrm>
            <a:off x="4003511" y="1764164"/>
            <a:ext cx="2013693" cy="461665"/>
          </a:xfrm>
          <a:prstGeom prst="rect">
            <a:avLst/>
          </a:prstGeom>
          <a:noFill/>
        </p:spPr>
        <p:txBody>
          <a:bodyPr wrap="none" rtlCol="0">
            <a:spAutoFit/>
          </a:bodyPr>
          <a:lstStyle/>
          <a:p>
            <a:r>
              <a:rPr lang="en-US" sz="2400" b="1" dirty="0" smtClean="0"/>
              <a:t>RDF Entities</a:t>
            </a:r>
            <a:endParaRPr lang="en-US" sz="2400" b="1" dirty="0"/>
          </a:p>
        </p:txBody>
      </p:sp>
      <p:sp>
        <p:nvSpPr>
          <p:cNvPr id="20" name="TextBox 19"/>
          <p:cNvSpPr txBox="1"/>
          <p:nvPr/>
        </p:nvSpPr>
        <p:spPr>
          <a:xfrm>
            <a:off x="2092645" y="4166002"/>
            <a:ext cx="1740801" cy="1815882"/>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FRBR Clustering</a:t>
            </a:r>
          </a:p>
          <a:p>
            <a:pPr marL="285750" indent="-285750">
              <a:buFont typeface="Arial" panose="020B0604020202020204" pitchFamily="34" charset="0"/>
              <a:buChar char="•"/>
            </a:pPr>
            <a:r>
              <a:rPr lang="en-US" sz="1400" dirty="0" smtClean="0"/>
              <a:t>String matching with controlled vocabularies</a:t>
            </a:r>
          </a:p>
          <a:p>
            <a:pPr marL="285750" indent="-285750">
              <a:buFont typeface="Arial" panose="020B0604020202020204" pitchFamily="34" charset="0"/>
              <a:buChar char="•"/>
            </a:pPr>
            <a:r>
              <a:rPr lang="en-US" sz="1400" dirty="0" smtClean="0"/>
              <a:t>Addition of standard identifiers</a:t>
            </a:r>
            <a:endParaRPr lang="en-US" sz="1400" dirty="0"/>
          </a:p>
        </p:txBody>
      </p:sp>
    </p:spTree>
    <p:extLst>
      <p:ext uri="{BB962C8B-B14F-4D97-AF65-F5344CB8AC3E}">
        <p14:creationId xmlns:p14="http://schemas.microsoft.com/office/powerpoint/2010/main" val="56478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477838" y="220663"/>
            <a:ext cx="8181975" cy="91525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b="1" dirty="0">
                <a:solidFill>
                  <a:schemeClr val="tx2"/>
                </a:solidFill>
              </a:rPr>
              <a:t>Creating linked data assertions from record-oriented data</a:t>
            </a:r>
          </a:p>
        </p:txBody>
      </p:sp>
      <p:sp>
        <p:nvSpPr>
          <p:cNvPr id="3" name="Flowchart: Document 2"/>
          <p:cNvSpPr/>
          <p:nvPr/>
        </p:nvSpPr>
        <p:spPr>
          <a:xfrm>
            <a:off x="357732" y="2485108"/>
            <a:ext cx="1471070" cy="1512462"/>
          </a:xfrm>
          <a:prstGeom prst="flowChartDocumen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MARC Record</a:t>
            </a:r>
            <a:endParaRPr lang="en-US" dirty="0"/>
          </a:p>
        </p:txBody>
      </p:sp>
      <p:sp>
        <p:nvSpPr>
          <p:cNvPr id="10" name="Flowchart: Document 9"/>
          <p:cNvSpPr/>
          <p:nvPr/>
        </p:nvSpPr>
        <p:spPr>
          <a:xfrm>
            <a:off x="2092646" y="2485107"/>
            <a:ext cx="1740801" cy="1512463"/>
          </a:xfrm>
          <a:prstGeom prst="flowChartDocumen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Enhanced WorldCat MARC Record</a:t>
            </a:r>
            <a:endParaRPr lang="en-US" dirty="0"/>
          </a:p>
        </p:txBody>
      </p:sp>
      <p:sp>
        <p:nvSpPr>
          <p:cNvPr id="11" name="Rounded Rectangle 10"/>
          <p:cNvSpPr/>
          <p:nvPr/>
        </p:nvSpPr>
        <p:spPr>
          <a:xfrm>
            <a:off x="4103079" y="2464772"/>
            <a:ext cx="1781908" cy="516002"/>
          </a:xfrm>
          <a:prstGeom prst="round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Persons</a:t>
            </a:r>
            <a:endParaRPr lang="en-US" dirty="0"/>
          </a:p>
        </p:txBody>
      </p:sp>
      <p:sp>
        <p:nvSpPr>
          <p:cNvPr id="12" name="Rounded Rectangle 11"/>
          <p:cNvSpPr/>
          <p:nvPr/>
        </p:nvSpPr>
        <p:spPr>
          <a:xfrm>
            <a:off x="4103079" y="3133174"/>
            <a:ext cx="1781908" cy="516002"/>
          </a:xfrm>
          <a:prstGeom prst="round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Organizations</a:t>
            </a:r>
            <a:endParaRPr lang="en-US" dirty="0"/>
          </a:p>
        </p:txBody>
      </p:sp>
      <p:sp>
        <p:nvSpPr>
          <p:cNvPr id="13" name="Rounded Rectangle 12"/>
          <p:cNvSpPr/>
          <p:nvPr/>
        </p:nvSpPr>
        <p:spPr>
          <a:xfrm>
            <a:off x="4103079" y="3801576"/>
            <a:ext cx="1781908" cy="516002"/>
          </a:xfrm>
          <a:prstGeom prst="round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Places</a:t>
            </a:r>
            <a:endParaRPr lang="en-US" dirty="0"/>
          </a:p>
        </p:txBody>
      </p:sp>
      <p:sp>
        <p:nvSpPr>
          <p:cNvPr id="14" name="Rounded Rectangle 13"/>
          <p:cNvSpPr/>
          <p:nvPr/>
        </p:nvSpPr>
        <p:spPr>
          <a:xfrm>
            <a:off x="4103079" y="4493425"/>
            <a:ext cx="1781908" cy="516002"/>
          </a:xfrm>
          <a:prstGeom prst="round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Concepts</a:t>
            </a:r>
            <a:endParaRPr lang="en-US" dirty="0"/>
          </a:p>
        </p:txBody>
      </p:sp>
      <p:sp>
        <p:nvSpPr>
          <p:cNvPr id="15" name="Rounded Rectangle 14"/>
          <p:cNvSpPr/>
          <p:nvPr/>
        </p:nvSpPr>
        <p:spPr>
          <a:xfrm>
            <a:off x="4103079" y="5185274"/>
            <a:ext cx="1781908" cy="516002"/>
          </a:xfrm>
          <a:prstGeom prst="round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Events</a:t>
            </a:r>
            <a:endParaRPr lang="en-US" dirty="0"/>
          </a:p>
        </p:txBody>
      </p:sp>
      <p:sp>
        <p:nvSpPr>
          <p:cNvPr id="16" name="Rounded Rectangle 15"/>
          <p:cNvSpPr/>
          <p:nvPr/>
        </p:nvSpPr>
        <p:spPr>
          <a:xfrm>
            <a:off x="4103079" y="5888847"/>
            <a:ext cx="1781908" cy="516002"/>
          </a:xfrm>
          <a:prstGeom prst="round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Works</a:t>
            </a:r>
            <a:endParaRPr lang="en-US" dirty="0"/>
          </a:p>
        </p:txBody>
      </p:sp>
      <p:sp>
        <p:nvSpPr>
          <p:cNvPr id="17" name="TextBox 16"/>
          <p:cNvSpPr txBox="1"/>
          <p:nvPr/>
        </p:nvSpPr>
        <p:spPr>
          <a:xfrm>
            <a:off x="615168" y="1752073"/>
            <a:ext cx="2427268" cy="461665"/>
          </a:xfrm>
          <a:prstGeom prst="rect">
            <a:avLst/>
          </a:prstGeom>
          <a:noFill/>
        </p:spPr>
        <p:txBody>
          <a:bodyPr wrap="none" rtlCol="0">
            <a:spAutoFit/>
          </a:bodyPr>
          <a:lstStyle/>
          <a:p>
            <a:r>
              <a:rPr lang="en-US" sz="2400" b="1" dirty="0" smtClean="0"/>
              <a:t>MARC Records</a:t>
            </a:r>
            <a:endParaRPr lang="en-US" sz="2400" b="1" dirty="0"/>
          </a:p>
        </p:txBody>
      </p:sp>
      <p:sp>
        <p:nvSpPr>
          <p:cNvPr id="18" name="TextBox 17"/>
          <p:cNvSpPr txBox="1"/>
          <p:nvPr/>
        </p:nvSpPr>
        <p:spPr>
          <a:xfrm>
            <a:off x="4003511" y="1764164"/>
            <a:ext cx="2013693" cy="461665"/>
          </a:xfrm>
          <a:prstGeom prst="rect">
            <a:avLst/>
          </a:prstGeom>
          <a:noFill/>
        </p:spPr>
        <p:txBody>
          <a:bodyPr wrap="none" rtlCol="0">
            <a:spAutoFit/>
          </a:bodyPr>
          <a:lstStyle/>
          <a:p>
            <a:r>
              <a:rPr lang="en-US" sz="2400" b="1" dirty="0" smtClean="0"/>
              <a:t>RDF Entities</a:t>
            </a:r>
            <a:endParaRPr lang="en-US" sz="2400" b="1" dirty="0"/>
          </a:p>
        </p:txBody>
      </p:sp>
      <p:sp>
        <p:nvSpPr>
          <p:cNvPr id="19" name="TextBox 18"/>
          <p:cNvSpPr txBox="1"/>
          <p:nvPr/>
        </p:nvSpPr>
        <p:spPr>
          <a:xfrm>
            <a:off x="6600687" y="1752073"/>
            <a:ext cx="1175963" cy="461665"/>
          </a:xfrm>
          <a:prstGeom prst="rect">
            <a:avLst/>
          </a:prstGeom>
          <a:noFill/>
        </p:spPr>
        <p:txBody>
          <a:bodyPr wrap="none" rtlCol="0">
            <a:spAutoFit/>
          </a:bodyPr>
          <a:lstStyle/>
          <a:p>
            <a:r>
              <a:rPr lang="en-US" sz="2400" b="1" dirty="0" smtClean="0"/>
              <a:t>Triples</a:t>
            </a:r>
            <a:endParaRPr lang="en-US" sz="2400" b="1" dirty="0"/>
          </a:p>
        </p:txBody>
      </p:sp>
      <p:sp>
        <p:nvSpPr>
          <p:cNvPr id="20" name="TextBox 19"/>
          <p:cNvSpPr txBox="1"/>
          <p:nvPr/>
        </p:nvSpPr>
        <p:spPr>
          <a:xfrm>
            <a:off x="2092645" y="4166002"/>
            <a:ext cx="1740801" cy="1815882"/>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FRBR Clustering</a:t>
            </a:r>
          </a:p>
          <a:p>
            <a:pPr marL="285750" indent="-285750">
              <a:buFont typeface="Arial" panose="020B0604020202020204" pitchFamily="34" charset="0"/>
              <a:buChar char="•"/>
            </a:pPr>
            <a:r>
              <a:rPr lang="en-US" sz="1400" dirty="0" smtClean="0"/>
              <a:t>String matching with controlled vocabularies</a:t>
            </a:r>
          </a:p>
          <a:p>
            <a:pPr marL="285750" indent="-285750">
              <a:buFont typeface="Arial" panose="020B0604020202020204" pitchFamily="34" charset="0"/>
              <a:buChar char="•"/>
            </a:pPr>
            <a:r>
              <a:rPr lang="en-US" sz="1400" dirty="0" smtClean="0"/>
              <a:t>Addition of standard identifiers</a:t>
            </a:r>
            <a:endParaRPr lang="en-US" sz="1400" dirty="0"/>
          </a:p>
        </p:txBody>
      </p:sp>
      <p:sp>
        <p:nvSpPr>
          <p:cNvPr id="21" name="Rectangle 20"/>
          <p:cNvSpPr/>
          <p:nvPr/>
        </p:nvSpPr>
        <p:spPr>
          <a:xfrm>
            <a:off x="6178065" y="2924817"/>
            <a:ext cx="914400" cy="322477"/>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Subject</a:t>
            </a:r>
            <a:endParaRPr lang="en-US" sz="1200" dirty="0">
              <a:solidFill>
                <a:schemeClr val="tx1"/>
              </a:solidFill>
            </a:endParaRPr>
          </a:p>
        </p:txBody>
      </p:sp>
      <p:sp>
        <p:nvSpPr>
          <p:cNvPr id="22" name="Rectangle 21"/>
          <p:cNvSpPr/>
          <p:nvPr/>
        </p:nvSpPr>
        <p:spPr>
          <a:xfrm>
            <a:off x="7092465" y="2913415"/>
            <a:ext cx="914400" cy="33387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Predicate</a:t>
            </a:r>
            <a:endParaRPr lang="en-US" sz="1200" dirty="0">
              <a:solidFill>
                <a:schemeClr val="tx1"/>
              </a:solidFill>
            </a:endParaRPr>
          </a:p>
        </p:txBody>
      </p:sp>
      <p:sp>
        <p:nvSpPr>
          <p:cNvPr id="23" name="Rectangle 22"/>
          <p:cNvSpPr/>
          <p:nvPr/>
        </p:nvSpPr>
        <p:spPr>
          <a:xfrm>
            <a:off x="8006865" y="2913415"/>
            <a:ext cx="914400" cy="333879"/>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Object</a:t>
            </a:r>
            <a:endParaRPr lang="en-US" sz="1200" dirty="0">
              <a:solidFill>
                <a:schemeClr val="tx1"/>
              </a:solidFill>
            </a:endParaRPr>
          </a:p>
        </p:txBody>
      </p:sp>
      <p:sp>
        <p:nvSpPr>
          <p:cNvPr id="24" name="Rectangle 23"/>
          <p:cNvSpPr/>
          <p:nvPr/>
        </p:nvSpPr>
        <p:spPr>
          <a:xfrm>
            <a:off x="6178065" y="3323816"/>
            <a:ext cx="914400" cy="322477"/>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Subject</a:t>
            </a:r>
            <a:endParaRPr lang="en-US" sz="1200" dirty="0">
              <a:solidFill>
                <a:schemeClr val="tx1"/>
              </a:solidFill>
            </a:endParaRPr>
          </a:p>
        </p:txBody>
      </p:sp>
      <p:sp>
        <p:nvSpPr>
          <p:cNvPr id="25" name="Rectangle 24"/>
          <p:cNvSpPr/>
          <p:nvPr/>
        </p:nvSpPr>
        <p:spPr>
          <a:xfrm>
            <a:off x="7092465" y="3312414"/>
            <a:ext cx="914400" cy="33387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Predicate</a:t>
            </a:r>
            <a:endParaRPr lang="en-US" sz="1200" dirty="0">
              <a:solidFill>
                <a:schemeClr val="tx1"/>
              </a:solidFill>
            </a:endParaRPr>
          </a:p>
        </p:txBody>
      </p:sp>
      <p:sp>
        <p:nvSpPr>
          <p:cNvPr id="26" name="Rectangle 25"/>
          <p:cNvSpPr/>
          <p:nvPr/>
        </p:nvSpPr>
        <p:spPr>
          <a:xfrm>
            <a:off x="8006865" y="3312414"/>
            <a:ext cx="914400" cy="333879"/>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Object</a:t>
            </a:r>
            <a:endParaRPr lang="en-US" sz="1200" dirty="0">
              <a:solidFill>
                <a:schemeClr val="tx1"/>
              </a:solidFill>
            </a:endParaRPr>
          </a:p>
        </p:txBody>
      </p:sp>
      <p:sp>
        <p:nvSpPr>
          <p:cNvPr id="27" name="Rectangle 26"/>
          <p:cNvSpPr/>
          <p:nvPr/>
        </p:nvSpPr>
        <p:spPr>
          <a:xfrm>
            <a:off x="6178065" y="3711413"/>
            <a:ext cx="914400" cy="322477"/>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Subject</a:t>
            </a:r>
            <a:endParaRPr lang="en-US" sz="1200" dirty="0">
              <a:solidFill>
                <a:schemeClr val="tx1"/>
              </a:solidFill>
            </a:endParaRPr>
          </a:p>
        </p:txBody>
      </p:sp>
      <p:sp>
        <p:nvSpPr>
          <p:cNvPr id="28" name="Rectangle 27"/>
          <p:cNvSpPr/>
          <p:nvPr/>
        </p:nvSpPr>
        <p:spPr>
          <a:xfrm>
            <a:off x="7092465" y="3700011"/>
            <a:ext cx="914400" cy="33387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Predicate</a:t>
            </a:r>
            <a:endParaRPr lang="en-US" sz="1200" dirty="0">
              <a:solidFill>
                <a:schemeClr val="tx1"/>
              </a:solidFill>
            </a:endParaRPr>
          </a:p>
        </p:txBody>
      </p:sp>
      <p:sp>
        <p:nvSpPr>
          <p:cNvPr id="29" name="Rectangle 28"/>
          <p:cNvSpPr/>
          <p:nvPr/>
        </p:nvSpPr>
        <p:spPr>
          <a:xfrm>
            <a:off x="8006865" y="3700011"/>
            <a:ext cx="914400" cy="333879"/>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Object</a:t>
            </a:r>
            <a:endParaRPr lang="en-US" sz="1200" dirty="0">
              <a:solidFill>
                <a:schemeClr val="tx1"/>
              </a:solidFill>
            </a:endParaRPr>
          </a:p>
        </p:txBody>
      </p:sp>
      <p:sp>
        <p:nvSpPr>
          <p:cNvPr id="30" name="Rectangle 29"/>
          <p:cNvSpPr/>
          <p:nvPr/>
        </p:nvSpPr>
        <p:spPr>
          <a:xfrm>
            <a:off x="6178065" y="4113655"/>
            <a:ext cx="914400" cy="322477"/>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Subject</a:t>
            </a:r>
            <a:endParaRPr lang="en-US" sz="1200" dirty="0">
              <a:solidFill>
                <a:schemeClr val="tx1"/>
              </a:solidFill>
            </a:endParaRPr>
          </a:p>
        </p:txBody>
      </p:sp>
      <p:sp>
        <p:nvSpPr>
          <p:cNvPr id="31" name="Rectangle 30"/>
          <p:cNvSpPr/>
          <p:nvPr/>
        </p:nvSpPr>
        <p:spPr>
          <a:xfrm>
            <a:off x="7092465" y="4102253"/>
            <a:ext cx="914400" cy="33387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Predicate</a:t>
            </a:r>
            <a:endParaRPr lang="en-US" sz="1200" dirty="0">
              <a:solidFill>
                <a:schemeClr val="tx1"/>
              </a:solidFill>
            </a:endParaRPr>
          </a:p>
        </p:txBody>
      </p:sp>
      <p:sp>
        <p:nvSpPr>
          <p:cNvPr id="32" name="Rectangle 31"/>
          <p:cNvSpPr/>
          <p:nvPr/>
        </p:nvSpPr>
        <p:spPr>
          <a:xfrm>
            <a:off x="8006865" y="4102253"/>
            <a:ext cx="914400" cy="333879"/>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Object</a:t>
            </a:r>
            <a:endParaRPr lang="en-US" sz="1200" dirty="0">
              <a:solidFill>
                <a:schemeClr val="tx1"/>
              </a:solidFill>
            </a:endParaRPr>
          </a:p>
        </p:txBody>
      </p:sp>
      <p:sp>
        <p:nvSpPr>
          <p:cNvPr id="33" name="Rectangle 32"/>
          <p:cNvSpPr/>
          <p:nvPr/>
        </p:nvSpPr>
        <p:spPr>
          <a:xfrm>
            <a:off x="6178065" y="4518875"/>
            <a:ext cx="914400" cy="322477"/>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Subject</a:t>
            </a:r>
            <a:endParaRPr lang="en-US" sz="1200" dirty="0">
              <a:solidFill>
                <a:schemeClr val="tx1"/>
              </a:solidFill>
            </a:endParaRPr>
          </a:p>
        </p:txBody>
      </p:sp>
      <p:sp>
        <p:nvSpPr>
          <p:cNvPr id="34" name="Rectangle 33"/>
          <p:cNvSpPr/>
          <p:nvPr/>
        </p:nvSpPr>
        <p:spPr>
          <a:xfrm>
            <a:off x="7092465" y="4507473"/>
            <a:ext cx="914400" cy="33387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Predicate</a:t>
            </a:r>
            <a:endParaRPr lang="en-US" sz="1200" dirty="0">
              <a:solidFill>
                <a:schemeClr val="tx1"/>
              </a:solidFill>
            </a:endParaRPr>
          </a:p>
        </p:txBody>
      </p:sp>
      <p:sp>
        <p:nvSpPr>
          <p:cNvPr id="35" name="Rectangle 34"/>
          <p:cNvSpPr/>
          <p:nvPr/>
        </p:nvSpPr>
        <p:spPr>
          <a:xfrm>
            <a:off x="8006865" y="4507473"/>
            <a:ext cx="914400" cy="333879"/>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Object</a:t>
            </a:r>
            <a:endParaRPr lang="en-US" sz="1200" dirty="0">
              <a:solidFill>
                <a:schemeClr val="tx1"/>
              </a:solidFill>
            </a:endParaRPr>
          </a:p>
        </p:txBody>
      </p:sp>
      <p:sp>
        <p:nvSpPr>
          <p:cNvPr id="36" name="Rectangle 35"/>
          <p:cNvSpPr/>
          <p:nvPr/>
        </p:nvSpPr>
        <p:spPr>
          <a:xfrm>
            <a:off x="6178065" y="2489278"/>
            <a:ext cx="914400" cy="322477"/>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Subject</a:t>
            </a:r>
            <a:endParaRPr lang="en-US" sz="1200" dirty="0">
              <a:solidFill>
                <a:schemeClr val="tx1"/>
              </a:solidFill>
            </a:endParaRPr>
          </a:p>
        </p:txBody>
      </p:sp>
      <p:sp>
        <p:nvSpPr>
          <p:cNvPr id="37" name="Rectangle 36"/>
          <p:cNvSpPr/>
          <p:nvPr/>
        </p:nvSpPr>
        <p:spPr>
          <a:xfrm>
            <a:off x="7092465" y="2477876"/>
            <a:ext cx="914400" cy="33387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Predicate</a:t>
            </a:r>
            <a:endParaRPr lang="en-US" sz="1200" dirty="0">
              <a:solidFill>
                <a:schemeClr val="tx1"/>
              </a:solidFill>
            </a:endParaRPr>
          </a:p>
        </p:txBody>
      </p:sp>
      <p:sp>
        <p:nvSpPr>
          <p:cNvPr id="38" name="Rectangle 37"/>
          <p:cNvSpPr/>
          <p:nvPr/>
        </p:nvSpPr>
        <p:spPr>
          <a:xfrm>
            <a:off x="8006865" y="2477876"/>
            <a:ext cx="914400" cy="333879"/>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Object</a:t>
            </a:r>
            <a:endParaRPr lang="en-US" sz="1200" dirty="0">
              <a:solidFill>
                <a:schemeClr val="tx1"/>
              </a:solidFill>
            </a:endParaRPr>
          </a:p>
        </p:txBody>
      </p:sp>
      <p:sp>
        <p:nvSpPr>
          <p:cNvPr id="39" name="Rectangle 38"/>
          <p:cNvSpPr/>
          <p:nvPr/>
        </p:nvSpPr>
        <p:spPr>
          <a:xfrm>
            <a:off x="6178065" y="4930278"/>
            <a:ext cx="914400" cy="322477"/>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Subject</a:t>
            </a:r>
            <a:endParaRPr lang="en-US" sz="1200" dirty="0">
              <a:solidFill>
                <a:schemeClr val="tx1"/>
              </a:solidFill>
            </a:endParaRPr>
          </a:p>
        </p:txBody>
      </p:sp>
      <p:sp>
        <p:nvSpPr>
          <p:cNvPr id="40" name="Rectangle 39"/>
          <p:cNvSpPr/>
          <p:nvPr/>
        </p:nvSpPr>
        <p:spPr>
          <a:xfrm>
            <a:off x="7092465" y="4918876"/>
            <a:ext cx="914400" cy="33387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Predicate</a:t>
            </a:r>
            <a:endParaRPr lang="en-US" sz="1200" dirty="0">
              <a:solidFill>
                <a:schemeClr val="tx1"/>
              </a:solidFill>
            </a:endParaRPr>
          </a:p>
        </p:txBody>
      </p:sp>
      <p:sp>
        <p:nvSpPr>
          <p:cNvPr id="41" name="Rectangle 40"/>
          <p:cNvSpPr/>
          <p:nvPr/>
        </p:nvSpPr>
        <p:spPr>
          <a:xfrm>
            <a:off x="8006865" y="4918876"/>
            <a:ext cx="914400" cy="333879"/>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Object</a:t>
            </a:r>
            <a:endParaRPr lang="en-US" sz="1200" dirty="0">
              <a:solidFill>
                <a:schemeClr val="tx1"/>
              </a:solidFill>
            </a:endParaRPr>
          </a:p>
        </p:txBody>
      </p:sp>
      <p:sp>
        <p:nvSpPr>
          <p:cNvPr id="42" name="Rectangle 41"/>
          <p:cNvSpPr/>
          <p:nvPr/>
        </p:nvSpPr>
        <p:spPr>
          <a:xfrm>
            <a:off x="6178065" y="5356382"/>
            <a:ext cx="914400" cy="322477"/>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Subject</a:t>
            </a:r>
            <a:endParaRPr lang="en-US" sz="1200" dirty="0">
              <a:solidFill>
                <a:schemeClr val="tx1"/>
              </a:solidFill>
            </a:endParaRPr>
          </a:p>
        </p:txBody>
      </p:sp>
      <p:sp>
        <p:nvSpPr>
          <p:cNvPr id="43" name="Rectangle 42"/>
          <p:cNvSpPr/>
          <p:nvPr/>
        </p:nvSpPr>
        <p:spPr>
          <a:xfrm>
            <a:off x="7092465" y="5344980"/>
            <a:ext cx="914400" cy="33387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Predicate</a:t>
            </a:r>
            <a:endParaRPr lang="en-US" sz="1200" dirty="0">
              <a:solidFill>
                <a:schemeClr val="tx1"/>
              </a:solidFill>
            </a:endParaRPr>
          </a:p>
        </p:txBody>
      </p:sp>
      <p:sp>
        <p:nvSpPr>
          <p:cNvPr id="44" name="Rectangle 43"/>
          <p:cNvSpPr/>
          <p:nvPr/>
        </p:nvSpPr>
        <p:spPr>
          <a:xfrm>
            <a:off x="8006865" y="5344980"/>
            <a:ext cx="914400" cy="333879"/>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Object</a:t>
            </a:r>
            <a:endParaRPr lang="en-US" sz="1200" dirty="0">
              <a:solidFill>
                <a:schemeClr val="tx1"/>
              </a:solidFill>
            </a:endParaRPr>
          </a:p>
        </p:txBody>
      </p:sp>
      <p:sp>
        <p:nvSpPr>
          <p:cNvPr id="45" name="Rectangle 44"/>
          <p:cNvSpPr/>
          <p:nvPr/>
        </p:nvSpPr>
        <p:spPr>
          <a:xfrm>
            <a:off x="6178068" y="5792328"/>
            <a:ext cx="914400" cy="322477"/>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Subject</a:t>
            </a:r>
            <a:endParaRPr lang="en-US" sz="1200" dirty="0">
              <a:solidFill>
                <a:schemeClr val="tx1"/>
              </a:solidFill>
            </a:endParaRPr>
          </a:p>
        </p:txBody>
      </p:sp>
      <p:sp>
        <p:nvSpPr>
          <p:cNvPr id="46" name="Rectangle 45"/>
          <p:cNvSpPr/>
          <p:nvPr/>
        </p:nvSpPr>
        <p:spPr>
          <a:xfrm>
            <a:off x="7092468" y="5780926"/>
            <a:ext cx="914400" cy="33387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Predicate</a:t>
            </a:r>
            <a:endParaRPr lang="en-US" sz="1200" dirty="0">
              <a:solidFill>
                <a:schemeClr val="tx1"/>
              </a:solidFill>
            </a:endParaRPr>
          </a:p>
        </p:txBody>
      </p:sp>
      <p:sp>
        <p:nvSpPr>
          <p:cNvPr id="47" name="Rectangle 46"/>
          <p:cNvSpPr/>
          <p:nvPr/>
        </p:nvSpPr>
        <p:spPr>
          <a:xfrm>
            <a:off x="8006868" y="5780926"/>
            <a:ext cx="914400" cy="333879"/>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Object</a:t>
            </a:r>
            <a:endParaRPr lang="en-US" sz="1200" dirty="0">
              <a:solidFill>
                <a:schemeClr val="tx1"/>
              </a:solidFill>
            </a:endParaRPr>
          </a:p>
        </p:txBody>
      </p:sp>
      <p:sp>
        <p:nvSpPr>
          <p:cNvPr id="48" name="Rectangle 47"/>
          <p:cNvSpPr/>
          <p:nvPr/>
        </p:nvSpPr>
        <p:spPr>
          <a:xfrm>
            <a:off x="6178068" y="6245045"/>
            <a:ext cx="914400" cy="322477"/>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Subject</a:t>
            </a:r>
            <a:endParaRPr lang="en-US" sz="1200" dirty="0">
              <a:solidFill>
                <a:schemeClr val="tx1"/>
              </a:solidFill>
            </a:endParaRPr>
          </a:p>
        </p:txBody>
      </p:sp>
      <p:sp>
        <p:nvSpPr>
          <p:cNvPr id="49" name="Rectangle 48"/>
          <p:cNvSpPr/>
          <p:nvPr/>
        </p:nvSpPr>
        <p:spPr>
          <a:xfrm>
            <a:off x="7092468" y="6233643"/>
            <a:ext cx="914400" cy="33387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Predicate</a:t>
            </a:r>
            <a:endParaRPr lang="en-US" sz="1200" dirty="0">
              <a:solidFill>
                <a:schemeClr val="tx1"/>
              </a:solidFill>
            </a:endParaRPr>
          </a:p>
        </p:txBody>
      </p:sp>
      <p:sp>
        <p:nvSpPr>
          <p:cNvPr id="50" name="Rectangle 49"/>
          <p:cNvSpPr/>
          <p:nvPr/>
        </p:nvSpPr>
        <p:spPr>
          <a:xfrm>
            <a:off x="8006868" y="6233643"/>
            <a:ext cx="914400" cy="333879"/>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Object</a:t>
            </a:r>
            <a:endParaRPr lang="en-US" sz="1200" dirty="0">
              <a:solidFill>
                <a:schemeClr val="tx1"/>
              </a:solidFill>
            </a:endParaRPr>
          </a:p>
        </p:txBody>
      </p:sp>
    </p:spTree>
    <p:extLst>
      <p:ext uri="{BB962C8B-B14F-4D97-AF65-F5344CB8AC3E}">
        <p14:creationId xmlns:p14="http://schemas.microsoft.com/office/powerpoint/2010/main" val="99483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5258" y="1108081"/>
            <a:ext cx="8828742" cy="764761"/>
          </a:xfrm>
        </p:spPr>
        <p:txBody>
          <a:bodyPr/>
          <a:lstStyle/>
          <a:p>
            <a:r>
              <a:rPr lang="en-US" dirty="0" smtClean="0"/>
              <a:t>The past and present situation</a:t>
            </a:r>
            <a:endParaRPr lang="en-US" dirty="0"/>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a:xfrm>
            <a:off x="8878888" y="850900"/>
            <a:ext cx="265112" cy="5432839"/>
          </a:xfrm>
        </p:spPr>
        <p:txBody>
          <a:bodyPr/>
          <a:lstStyle/>
          <a:p>
            <a:endParaRPr lang="en-US" dirty="0"/>
          </a:p>
        </p:txBody>
      </p:sp>
    </p:spTree>
    <p:extLst>
      <p:ext uri="{BB962C8B-B14F-4D97-AF65-F5344CB8AC3E}">
        <p14:creationId xmlns:p14="http://schemas.microsoft.com/office/powerpoint/2010/main" val="291259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4294967295"/>
          </p:nvPr>
        </p:nvSpPr>
        <p:spPr>
          <a:xfrm>
            <a:off x="477838" y="1558678"/>
            <a:ext cx="8181975" cy="4474037"/>
          </a:xfrm>
          <a:prstGeom prst="rect">
            <a:avLst/>
          </a:prstGeom>
        </p:spPr>
        <p:txBody>
          <a:bodyPr/>
          <a:lstStyle/>
          <a:p>
            <a:pPr marL="0" indent="0">
              <a:buNone/>
            </a:pPr>
            <a:r>
              <a:rPr lang="en-US" sz="2400" dirty="0" smtClean="0"/>
              <a:t>A series of recent Google Research papers describe the use of probabilistic models and machine learning to assess the truth of statements made by multiple sources.</a:t>
            </a:r>
          </a:p>
          <a:p>
            <a:pPr marL="0" indent="0">
              <a:buNone/>
            </a:pPr>
            <a:endParaRPr lang="en-US" sz="1200" dirty="0" smtClean="0"/>
          </a:p>
          <a:p>
            <a:r>
              <a:rPr lang="en-US" sz="1200" dirty="0" smtClean="0"/>
              <a:t>Li, X., Dong, X. L., Lyons, K., </a:t>
            </a:r>
            <a:r>
              <a:rPr lang="en-US" sz="1200" dirty="0" err="1" smtClean="0"/>
              <a:t>Meng</a:t>
            </a:r>
            <a:r>
              <a:rPr lang="en-US" sz="1200" dirty="0" smtClean="0"/>
              <a:t>, W., Srivastava, D. (2013). </a:t>
            </a:r>
            <a:r>
              <a:rPr lang="en-US" sz="1200" dirty="0" smtClean="0">
                <a:hlinkClick r:id="rId3"/>
              </a:rPr>
              <a:t>Truth </a:t>
            </a:r>
            <a:r>
              <a:rPr lang="en-US" sz="1200" dirty="0">
                <a:hlinkClick r:id="rId3"/>
              </a:rPr>
              <a:t>Finding on the Deep Web: Is the Problem Solved?</a:t>
            </a:r>
            <a:r>
              <a:rPr lang="en-US" sz="1200" dirty="0"/>
              <a:t> </a:t>
            </a:r>
          </a:p>
          <a:p>
            <a:r>
              <a:rPr lang="en-US" sz="1200" dirty="0" smtClean="0"/>
              <a:t>Dong, X. L., </a:t>
            </a:r>
            <a:r>
              <a:rPr lang="en-US" sz="1200" dirty="0" err="1" smtClean="0"/>
              <a:t>Gabrilovich</a:t>
            </a:r>
            <a:r>
              <a:rPr lang="en-US" sz="1200" dirty="0" smtClean="0"/>
              <a:t>, E., </a:t>
            </a:r>
            <a:r>
              <a:rPr lang="en-US" sz="1200" dirty="0" err="1" smtClean="0"/>
              <a:t>Heitz</a:t>
            </a:r>
            <a:r>
              <a:rPr lang="en-US" sz="1200" dirty="0" smtClean="0"/>
              <a:t>, G., Horn, W., Murphy, K., Sun, S., Zhang, W. (2013). </a:t>
            </a:r>
            <a:r>
              <a:rPr lang="en-US" sz="1200" dirty="0" smtClean="0">
                <a:hlinkClick r:id="rId4"/>
              </a:rPr>
              <a:t>From </a:t>
            </a:r>
            <a:r>
              <a:rPr lang="en-US" sz="1200" dirty="0">
                <a:hlinkClick r:id="rId4"/>
              </a:rPr>
              <a:t>Data Fusion to Knowledge Fusion</a:t>
            </a:r>
            <a:r>
              <a:rPr lang="en-US" sz="1200" dirty="0" smtClean="0"/>
              <a:t>.</a:t>
            </a:r>
          </a:p>
          <a:p>
            <a:r>
              <a:rPr lang="en-US" sz="1200" dirty="0" smtClean="0"/>
              <a:t>Dong</a:t>
            </a:r>
            <a:r>
              <a:rPr lang="en-US" sz="1200" dirty="0"/>
              <a:t>, X. L., Murphy, K., </a:t>
            </a:r>
            <a:r>
              <a:rPr lang="en-US" sz="1200" dirty="0" err="1"/>
              <a:t>Gabrilovich</a:t>
            </a:r>
            <a:r>
              <a:rPr lang="en-US" sz="1200" dirty="0"/>
              <a:t>, E., </a:t>
            </a:r>
            <a:r>
              <a:rPr lang="en-US" sz="1200" dirty="0" err="1"/>
              <a:t>Heitz</a:t>
            </a:r>
            <a:r>
              <a:rPr lang="en-US" sz="1200" dirty="0"/>
              <a:t>, G., Horn, W., Lao, N., ... &amp; Zhang, W. (2014). </a:t>
            </a:r>
            <a:r>
              <a:rPr lang="en-US" sz="1200" dirty="0" smtClean="0">
                <a:hlinkClick r:id="rId5"/>
              </a:rPr>
              <a:t>Knowledge </a:t>
            </a:r>
            <a:r>
              <a:rPr lang="en-US" sz="1200" dirty="0">
                <a:hlinkClick r:id="rId5"/>
              </a:rPr>
              <a:t>Vault: A Web-scale approach to probabilistic knowledge </a:t>
            </a:r>
            <a:r>
              <a:rPr lang="en-US" sz="1200" dirty="0" smtClean="0">
                <a:hlinkClick r:id="rId5"/>
              </a:rPr>
              <a:t>fusion</a:t>
            </a:r>
            <a:endParaRPr lang="en-US" sz="1200" dirty="0"/>
          </a:p>
          <a:p>
            <a:r>
              <a:rPr lang="en-US" sz="1200" dirty="0" smtClean="0"/>
              <a:t>Dong, X. L., </a:t>
            </a:r>
            <a:r>
              <a:rPr lang="en-US" sz="1200" dirty="0" err="1" smtClean="0"/>
              <a:t>Gabrilovich</a:t>
            </a:r>
            <a:r>
              <a:rPr lang="en-US" sz="1200" dirty="0" smtClean="0"/>
              <a:t>, E., Murphy, K. Dang, V., Horn, W., … &amp; Zhang, W. (2015). </a:t>
            </a:r>
            <a:r>
              <a:rPr lang="en-US" sz="1200" dirty="0" smtClean="0">
                <a:hlinkClick r:id="rId6"/>
              </a:rPr>
              <a:t>Knowledge-Based </a:t>
            </a:r>
            <a:r>
              <a:rPr lang="en-US" sz="1200" dirty="0">
                <a:hlinkClick r:id="rId6"/>
              </a:rPr>
              <a:t>Trust: Estimating the Trustworthiness of Web </a:t>
            </a:r>
            <a:r>
              <a:rPr lang="en-US" sz="1200" dirty="0" smtClean="0">
                <a:hlinkClick r:id="rId6"/>
              </a:rPr>
              <a:t>Sources</a:t>
            </a:r>
            <a:endParaRPr lang="en-US" sz="2400" dirty="0"/>
          </a:p>
        </p:txBody>
      </p:sp>
      <p:pic>
        <p:nvPicPr>
          <p:cNvPr id="2" name="Picture 1"/>
          <p:cNvPicPr>
            <a:picLocks noChangeAspect="1"/>
          </p:cNvPicPr>
          <p:nvPr/>
        </p:nvPicPr>
        <p:blipFill>
          <a:blip r:embed="rId7"/>
          <a:stretch>
            <a:fillRect/>
          </a:stretch>
        </p:blipFill>
        <p:spPr>
          <a:xfrm>
            <a:off x="4653279" y="4732824"/>
            <a:ext cx="1480745" cy="1872635"/>
          </a:xfrm>
          <a:prstGeom prst="rect">
            <a:avLst/>
          </a:prstGeom>
          <a:effectLst>
            <a:outerShdw blurRad="50800" dist="38100" dir="2700000" algn="tl" rotWithShape="0">
              <a:prstClr val="black">
                <a:alpha val="40000"/>
              </a:prstClr>
            </a:outerShdw>
          </a:effectLst>
        </p:spPr>
      </p:pic>
      <p:sp>
        <p:nvSpPr>
          <p:cNvPr id="7" name="Text Placeholder 2"/>
          <p:cNvSpPr txBox="1">
            <a:spLocks/>
          </p:cNvSpPr>
          <p:nvPr/>
        </p:nvSpPr>
        <p:spPr>
          <a:xfrm>
            <a:off x="268682" y="400967"/>
            <a:ext cx="8769194" cy="91525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b="1" dirty="0" smtClean="0">
                <a:solidFill>
                  <a:schemeClr val="tx2"/>
                </a:solidFill>
              </a:rPr>
              <a:t>Estimating “Truthiness</a:t>
            </a:r>
            <a:r>
              <a:rPr lang="en-US" sz="3600" b="1" smtClean="0">
                <a:solidFill>
                  <a:schemeClr val="tx2"/>
                </a:solidFill>
              </a:rPr>
              <a:t>” of assertions</a:t>
            </a:r>
            <a:endParaRPr lang="en-US" sz="3600" b="1" dirty="0">
              <a:solidFill>
                <a:schemeClr val="tx2"/>
              </a:solidFill>
            </a:endParaRPr>
          </a:p>
        </p:txBody>
      </p:sp>
      <p:pic>
        <p:nvPicPr>
          <p:cNvPr id="3" name="Picture 2"/>
          <p:cNvPicPr>
            <a:picLocks noChangeAspect="1"/>
          </p:cNvPicPr>
          <p:nvPr/>
        </p:nvPicPr>
        <p:blipFill>
          <a:blip r:embed="rId8"/>
          <a:stretch>
            <a:fillRect/>
          </a:stretch>
        </p:blipFill>
        <p:spPr>
          <a:xfrm>
            <a:off x="1200004" y="4732825"/>
            <a:ext cx="1443241" cy="1872635"/>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9"/>
          <a:stretch>
            <a:fillRect/>
          </a:stretch>
        </p:blipFill>
        <p:spPr>
          <a:xfrm>
            <a:off x="6416875" y="4749376"/>
            <a:ext cx="1444099" cy="1873748"/>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10"/>
          <a:stretch>
            <a:fillRect/>
          </a:stretch>
        </p:blipFill>
        <p:spPr>
          <a:xfrm>
            <a:off x="2926096" y="4732825"/>
            <a:ext cx="1444332" cy="18726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720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5"/>
          <p:cNvSpPr txBox="1"/>
          <p:nvPr/>
        </p:nvSpPr>
        <p:spPr>
          <a:xfrm>
            <a:off x="793675" y="5390148"/>
            <a:ext cx="855899" cy="384599"/>
          </a:xfrm>
          <a:prstGeom prst="rect">
            <a:avLst/>
          </a:prstGeom>
          <a:noFill/>
          <a:ln>
            <a:noFill/>
          </a:ln>
        </p:spPr>
        <p:txBody>
          <a:bodyPr lIns="91425" tIns="91425" rIns="91425" bIns="91425" anchor="t" anchorCtr="0">
            <a:noAutofit/>
          </a:bodyPr>
          <a:lstStyle/>
          <a:p>
            <a:pPr lvl="0" algn="ctr" rtl="0">
              <a:spcBef>
                <a:spcPts val="0"/>
              </a:spcBef>
              <a:buNone/>
            </a:pPr>
            <a:r>
              <a:rPr lang="en" sz="1200" b="1" dirty="0" smtClean="0"/>
              <a:t>Data Sources</a:t>
            </a:r>
            <a:endParaRPr lang="en" sz="1200" b="1" dirty="0"/>
          </a:p>
        </p:txBody>
      </p:sp>
      <p:sp>
        <p:nvSpPr>
          <p:cNvPr id="10" name="Shape 50"/>
          <p:cNvSpPr txBox="1"/>
          <p:nvPr/>
        </p:nvSpPr>
        <p:spPr>
          <a:xfrm>
            <a:off x="2453512" y="5427948"/>
            <a:ext cx="1002599" cy="346799"/>
          </a:xfrm>
          <a:prstGeom prst="rect">
            <a:avLst/>
          </a:prstGeom>
          <a:noFill/>
          <a:ln>
            <a:noFill/>
          </a:ln>
        </p:spPr>
        <p:txBody>
          <a:bodyPr lIns="91425" tIns="91425" rIns="91425" bIns="91425" anchor="t" anchorCtr="0">
            <a:noAutofit/>
          </a:bodyPr>
          <a:lstStyle/>
          <a:p>
            <a:pPr lvl="0" algn="ctr" rtl="0">
              <a:spcBef>
                <a:spcPts val="0"/>
              </a:spcBef>
              <a:buNone/>
            </a:pPr>
            <a:r>
              <a:rPr lang="en" sz="1200" b="1" dirty="0" smtClean="0"/>
              <a:t>Extraction</a:t>
            </a:r>
            <a:endParaRPr lang="en" sz="1200" b="1" dirty="0"/>
          </a:p>
        </p:txBody>
      </p:sp>
      <p:sp>
        <p:nvSpPr>
          <p:cNvPr id="14" name="Shape 54"/>
          <p:cNvSpPr/>
          <p:nvPr/>
        </p:nvSpPr>
        <p:spPr>
          <a:xfrm>
            <a:off x="3942048" y="1678584"/>
            <a:ext cx="1188752" cy="3426816"/>
          </a:xfrm>
          <a:prstGeom prst="roundRect">
            <a:avLst>
              <a:gd name="adj" fmla="val 16667"/>
            </a:avLst>
          </a:prstGeom>
          <a:solidFill>
            <a:schemeClr val="accent1"/>
          </a:solidFill>
          <a:ln>
            <a:noFill/>
          </a:ln>
        </p:spPr>
        <p:txBody>
          <a:bodyPr lIns="91425" tIns="91425" rIns="91425" bIns="91425" anchor="ctr" anchorCtr="0">
            <a:noAutofit/>
          </a:bodyPr>
          <a:lstStyle/>
          <a:p>
            <a:pPr lvl="0" algn="ctr" rtl="0">
              <a:spcBef>
                <a:spcPts val="0"/>
              </a:spcBef>
              <a:buClr>
                <a:schemeClr val="dk1"/>
              </a:buClr>
              <a:buSzPct val="91666"/>
              <a:buFont typeface="Arial"/>
              <a:buNone/>
            </a:pPr>
            <a:r>
              <a:rPr lang="en" sz="1400" dirty="0">
                <a:solidFill>
                  <a:schemeClr val="bg1"/>
                </a:solidFill>
              </a:rPr>
              <a:t>Knowledge </a:t>
            </a:r>
            <a:r>
              <a:rPr lang="en" sz="1400" dirty="0" smtClean="0">
                <a:solidFill>
                  <a:schemeClr val="bg1"/>
                </a:solidFill>
              </a:rPr>
              <a:t>Triples</a:t>
            </a:r>
            <a:endParaRPr sz="1400" dirty="0">
              <a:solidFill>
                <a:schemeClr val="bg1"/>
              </a:solidFill>
            </a:endParaRPr>
          </a:p>
        </p:txBody>
      </p:sp>
      <p:sp>
        <p:nvSpPr>
          <p:cNvPr id="16" name="Shape 57"/>
          <p:cNvSpPr/>
          <p:nvPr/>
        </p:nvSpPr>
        <p:spPr>
          <a:xfrm>
            <a:off x="6980874" y="1809123"/>
            <a:ext cx="1223326" cy="3206641"/>
          </a:xfrm>
          <a:prstGeom prst="roundRect">
            <a:avLst>
              <a:gd name="adj" fmla="val 16667"/>
            </a:avLst>
          </a:prstGeom>
          <a:solidFill>
            <a:schemeClr val="bg2">
              <a:lumMod val="50000"/>
            </a:schemeClr>
          </a:solidFill>
          <a:ln>
            <a:noFill/>
          </a:ln>
        </p:spPr>
        <p:txBody>
          <a:bodyPr lIns="91425" tIns="91425" rIns="91425" bIns="91425" anchor="ctr" anchorCtr="0">
            <a:noAutofit/>
          </a:bodyPr>
          <a:lstStyle/>
          <a:p>
            <a:pPr lvl="0" algn="ctr" rtl="0">
              <a:spcBef>
                <a:spcPts val="0"/>
              </a:spcBef>
              <a:buNone/>
            </a:pPr>
            <a:r>
              <a:rPr lang="en" sz="1400" dirty="0" smtClean="0">
                <a:solidFill>
                  <a:schemeClr val="bg1"/>
                </a:solidFill>
              </a:rPr>
              <a:t>Scored Triples</a:t>
            </a:r>
            <a:endParaRPr lang="en" sz="1400" dirty="0">
              <a:solidFill>
                <a:schemeClr val="bg1"/>
              </a:solidFill>
            </a:endParaRPr>
          </a:p>
        </p:txBody>
      </p:sp>
      <p:sp>
        <p:nvSpPr>
          <p:cNvPr id="17" name="Shape 58"/>
          <p:cNvSpPr txBox="1"/>
          <p:nvPr/>
        </p:nvSpPr>
        <p:spPr>
          <a:xfrm>
            <a:off x="5671559" y="5427948"/>
            <a:ext cx="855899" cy="346799"/>
          </a:xfrm>
          <a:prstGeom prst="rect">
            <a:avLst/>
          </a:prstGeom>
          <a:noFill/>
          <a:ln>
            <a:noFill/>
          </a:ln>
        </p:spPr>
        <p:txBody>
          <a:bodyPr lIns="91425" tIns="91425" rIns="91425" bIns="91425" anchor="t" anchorCtr="0">
            <a:noAutofit/>
          </a:bodyPr>
          <a:lstStyle/>
          <a:p>
            <a:pPr lvl="0" rtl="0">
              <a:spcBef>
                <a:spcPts val="0"/>
              </a:spcBef>
              <a:buNone/>
            </a:pPr>
            <a:r>
              <a:rPr lang="en" sz="1200" b="1" dirty="0"/>
              <a:t>Fusion</a:t>
            </a:r>
          </a:p>
        </p:txBody>
      </p:sp>
      <p:sp>
        <p:nvSpPr>
          <p:cNvPr id="18" name="Shape 59"/>
          <p:cNvSpPr txBox="1"/>
          <p:nvPr/>
        </p:nvSpPr>
        <p:spPr>
          <a:xfrm>
            <a:off x="7111530" y="5407596"/>
            <a:ext cx="1002599" cy="346799"/>
          </a:xfrm>
          <a:prstGeom prst="rect">
            <a:avLst/>
          </a:prstGeom>
          <a:noFill/>
          <a:ln>
            <a:noFill/>
          </a:ln>
        </p:spPr>
        <p:txBody>
          <a:bodyPr lIns="91425" tIns="91425" rIns="91425" bIns="91425" anchor="t" anchorCtr="0">
            <a:noAutofit/>
          </a:bodyPr>
          <a:lstStyle/>
          <a:p>
            <a:pPr lvl="0" algn="ctr" rtl="0">
              <a:spcBef>
                <a:spcPts val="0"/>
              </a:spcBef>
              <a:buNone/>
            </a:pPr>
            <a:r>
              <a:rPr lang="en" sz="1200" b="1" dirty="0"/>
              <a:t>Knowledge</a:t>
            </a:r>
          </a:p>
          <a:p>
            <a:pPr lvl="0" algn="ctr" rtl="0">
              <a:spcBef>
                <a:spcPts val="0"/>
              </a:spcBef>
              <a:buNone/>
            </a:pPr>
            <a:r>
              <a:rPr lang="en" sz="1200" b="1" dirty="0"/>
              <a:t>Vault</a:t>
            </a:r>
          </a:p>
        </p:txBody>
      </p:sp>
      <p:sp>
        <p:nvSpPr>
          <p:cNvPr id="38" name="Shape 85"/>
          <p:cNvSpPr/>
          <p:nvPr/>
        </p:nvSpPr>
        <p:spPr>
          <a:xfrm>
            <a:off x="581200" y="1787936"/>
            <a:ext cx="1261500" cy="659099"/>
          </a:xfrm>
          <a:prstGeom prst="ellipse">
            <a:avLst/>
          </a:prstGeom>
          <a:solidFill>
            <a:schemeClr val="accent5">
              <a:lumMod val="60000"/>
              <a:lumOff val="40000"/>
            </a:schemeClr>
          </a:solidFill>
          <a:ln>
            <a:noFill/>
          </a:ln>
        </p:spPr>
        <p:txBody>
          <a:bodyPr lIns="91425" tIns="91425" rIns="91425" bIns="91425" anchor="ctr" anchorCtr="0">
            <a:noAutofit/>
          </a:bodyPr>
          <a:lstStyle/>
          <a:p>
            <a:pPr lvl="0" algn="ctr" rtl="0">
              <a:spcBef>
                <a:spcPts val="0"/>
              </a:spcBef>
              <a:buClr>
                <a:schemeClr val="dk1"/>
              </a:buClr>
              <a:buSzPct val="91666"/>
              <a:buFont typeface="Arial"/>
              <a:buNone/>
            </a:pPr>
            <a:r>
              <a:rPr lang="en" sz="1200" dirty="0" smtClean="0">
                <a:solidFill>
                  <a:schemeClr val="dk1"/>
                </a:solidFill>
              </a:rPr>
              <a:t>EnhancedWorldCat</a:t>
            </a:r>
            <a:endParaRPr lang="en" sz="1200" dirty="0">
              <a:solidFill>
                <a:schemeClr val="dk1"/>
              </a:solidFill>
            </a:endParaRPr>
          </a:p>
        </p:txBody>
      </p:sp>
      <p:sp>
        <p:nvSpPr>
          <p:cNvPr id="39" name="Shape 86"/>
          <p:cNvSpPr/>
          <p:nvPr/>
        </p:nvSpPr>
        <p:spPr>
          <a:xfrm>
            <a:off x="565900" y="2740299"/>
            <a:ext cx="1261500" cy="659099"/>
          </a:xfrm>
          <a:prstGeom prst="ellipse">
            <a:avLst/>
          </a:prstGeom>
          <a:solidFill>
            <a:schemeClr val="accent5">
              <a:lumMod val="60000"/>
              <a:lumOff val="40000"/>
            </a:schemeClr>
          </a:solidFill>
          <a:ln>
            <a:noFill/>
          </a:ln>
        </p:spPr>
        <p:txBody>
          <a:bodyPr lIns="91425" tIns="91425" rIns="91425" bIns="91425" anchor="ctr" anchorCtr="0">
            <a:noAutofit/>
          </a:bodyPr>
          <a:lstStyle/>
          <a:p>
            <a:pPr lvl="0" algn="ctr" rtl="0">
              <a:spcBef>
                <a:spcPts val="0"/>
              </a:spcBef>
              <a:buNone/>
            </a:pPr>
            <a:r>
              <a:rPr lang="en" sz="1200" dirty="0" smtClean="0">
                <a:solidFill>
                  <a:schemeClr val="dk1"/>
                </a:solidFill>
              </a:rPr>
              <a:t>VIAF</a:t>
            </a:r>
            <a:endParaRPr lang="en" sz="1200" dirty="0">
              <a:solidFill>
                <a:schemeClr val="dk1"/>
              </a:solidFill>
            </a:endParaRPr>
          </a:p>
        </p:txBody>
      </p:sp>
      <p:sp>
        <p:nvSpPr>
          <p:cNvPr id="40" name="Shape 87"/>
          <p:cNvSpPr/>
          <p:nvPr/>
        </p:nvSpPr>
        <p:spPr>
          <a:xfrm>
            <a:off x="585250" y="3625399"/>
            <a:ext cx="1261500" cy="659099"/>
          </a:xfrm>
          <a:prstGeom prst="ellipse">
            <a:avLst/>
          </a:prstGeom>
          <a:solidFill>
            <a:schemeClr val="accent5">
              <a:lumMod val="60000"/>
              <a:lumOff val="40000"/>
            </a:schemeClr>
          </a:solidFill>
          <a:ln>
            <a:noFill/>
          </a:ln>
        </p:spPr>
        <p:txBody>
          <a:bodyPr lIns="91425" tIns="91425" rIns="91425" bIns="91425" anchor="ctr" anchorCtr="0">
            <a:noAutofit/>
          </a:bodyPr>
          <a:lstStyle/>
          <a:p>
            <a:pPr lvl="0" algn="ctr" rtl="0">
              <a:spcBef>
                <a:spcPts val="0"/>
              </a:spcBef>
              <a:buNone/>
            </a:pPr>
            <a:r>
              <a:rPr lang="en" sz="1200" dirty="0" smtClean="0">
                <a:solidFill>
                  <a:schemeClr val="dk1"/>
                </a:solidFill>
              </a:rPr>
              <a:t>FAST</a:t>
            </a:r>
            <a:endParaRPr lang="en" sz="1200" dirty="0">
              <a:solidFill>
                <a:schemeClr val="dk1"/>
              </a:solidFill>
            </a:endParaRPr>
          </a:p>
        </p:txBody>
      </p:sp>
      <p:sp>
        <p:nvSpPr>
          <p:cNvPr id="70" name="Text Placeholder 2"/>
          <p:cNvSpPr txBox="1">
            <a:spLocks/>
          </p:cNvSpPr>
          <p:nvPr/>
        </p:nvSpPr>
        <p:spPr>
          <a:xfrm>
            <a:off x="477838" y="220663"/>
            <a:ext cx="8181975" cy="91525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b="1" dirty="0" smtClean="0">
                <a:solidFill>
                  <a:schemeClr val="tx2"/>
                </a:solidFill>
              </a:rPr>
              <a:t>Knowledge Vault data flow</a:t>
            </a:r>
            <a:endParaRPr lang="en-US" sz="3600" b="1" dirty="0">
              <a:solidFill>
                <a:schemeClr val="tx2"/>
              </a:solidFill>
            </a:endParaRPr>
          </a:p>
        </p:txBody>
      </p:sp>
      <p:sp>
        <p:nvSpPr>
          <p:cNvPr id="2" name="Right Arrow 1"/>
          <p:cNvSpPr/>
          <p:nvPr/>
        </p:nvSpPr>
        <p:spPr>
          <a:xfrm>
            <a:off x="2353321" y="1787936"/>
            <a:ext cx="1123254" cy="659099"/>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Extractor</a:t>
            </a:r>
            <a:endParaRPr lang="en-US" sz="1200" dirty="0"/>
          </a:p>
        </p:txBody>
      </p:sp>
      <p:sp>
        <p:nvSpPr>
          <p:cNvPr id="46" name="Right Arrow 45"/>
          <p:cNvSpPr/>
          <p:nvPr/>
        </p:nvSpPr>
        <p:spPr>
          <a:xfrm>
            <a:off x="2353321" y="2736234"/>
            <a:ext cx="1123254" cy="659099"/>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Extractor</a:t>
            </a:r>
            <a:endParaRPr lang="en-US" sz="1200" dirty="0"/>
          </a:p>
        </p:txBody>
      </p:sp>
      <p:sp>
        <p:nvSpPr>
          <p:cNvPr id="47" name="Right Arrow 46"/>
          <p:cNvSpPr/>
          <p:nvPr/>
        </p:nvSpPr>
        <p:spPr>
          <a:xfrm>
            <a:off x="2332759" y="3625398"/>
            <a:ext cx="1123254" cy="659099"/>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Extractor</a:t>
            </a:r>
            <a:endParaRPr lang="en-US" sz="1200" dirty="0"/>
          </a:p>
        </p:txBody>
      </p:sp>
      <p:sp>
        <p:nvSpPr>
          <p:cNvPr id="48" name="Right Arrow 47"/>
          <p:cNvSpPr/>
          <p:nvPr/>
        </p:nvSpPr>
        <p:spPr>
          <a:xfrm>
            <a:off x="5538949" y="2718547"/>
            <a:ext cx="1126907" cy="1289666"/>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Fusers</a:t>
            </a:r>
            <a:endParaRPr lang="en-US" sz="1200" dirty="0"/>
          </a:p>
        </p:txBody>
      </p:sp>
      <p:sp>
        <p:nvSpPr>
          <p:cNvPr id="49" name="Shape 50"/>
          <p:cNvSpPr txBox="1"/>
          <p:nvPr/>
        </p:nvSpPr>
        <p:spPr>
          <a:xfrm>
            <a:off x="3973635" y="5427948"/>
            <a:ext cx="1002599" cy="346799"/>
          </a:xfrm>
          <a:prstGeom prst="rect">
            <a:avLst/>
          </a:prstGeom>
          <a:noFill/>
          <a:ln>
            <a:noFill/>
          </a:ln>
        </p:spPr>
        <p:txBody>
          <a:bodyPr lIns="91425" tIns="91425" rIns="91425" bIns="91425" anchor="t" anchorCtr="0">
            <a:noAutofit/>
          </a:bodyPr>
          <a:lstStyle/>
          <a:p>
            <a:pPr lvl="0" algn="ctr" rtl="0">
              <a:spcBef>
                <a:spcPts val="0"/>
              </a:spcBef>
              <a:buNone/>
            </a:pPr>
            <a:r>
              <a:rPr lang="en" sz="1200" b="1" dirty="0" smtClean="0"/>
              <a:t>Collective</a:t>
            </a:r>
            <a:endParaRPr lang="en" sz="1200" b="1" dirty="0"/>
          </a:p>
        </p:txBody>
      </p:sp>
      <p:sp>
        <p:nvSpPr>
          <p:cNvPr id="19" name="Shape 87"/>
          <p:cNvSpPr/>
          <p:nvPr/>
        </p:nvSpPr>
        <p:spPr>
          <a:xfrm>
            <a:off x="590874" y="4446301"/>
            <a:ext cx="1261500" cy="659099"/>
          </a:xfrm>
          <a:prstGeom prst="ellipse">
            <a:avLst/>
          </a:prstGeom>
          <a:solidFill>
            <a:schemeClr val="accent5">
              <a:lumMod val="60000"/>
              <a:lumOff val="40000"/>
            </a:schemeClr>
          </a:solidFill>
          <a:ln>
            <a:noFill/>
          </a:ln>
        </p:spPr>
        <p:txBody>
          <a:bodyPr lIns="91425" tIns="91425" rIns="91425" bIns="91425" anchor="ctr" anchorCtr="0">
            <a:noAutofit/>
          </a:bodyPr>
          <a:lstStyle/>
          <a:p>
            <a:pPr lvl="0" algn="ctr" rtl="0">
              <a:spcBef>
                <a:spcPts val="0"/>
              </a:spcBef>
              <a:buNone/>
            </a:pPr>
            <a:r>
              <a:rPr lang="en-US" sz="1200" dirty="0" smtClean="0">
                <a:solidFill>
                  <a:schemeClr val="dk1"/>
                </a:solidFill>
              </a:rPr>
              <a:t>Etc.</a:t>
            </a:r>
            <a:endParaRPr lang="en" sz="1200" dirty="0">
              <a:solidFill>
                <a:schemeClr val="dk1"/>
              </a:solidFill>
            </a:endParaRPr>
          </a:p>
        </p:txBody>
      </p:sp>
    </p:spTree>
    <p:extLst>
      <p:ext uri="{BB962C8B-B14F-4D97-AF65-F5344CB8AC3E}">
        <p14:creationId xmlns:p14="http://schemas.microsoft.com/office/powerpoint/2010/main" val="31537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P spid="16" grpId="0" animBg="1"/>
      <p:bldP spid="17" grpId="0"/>
      <p:bldP spid="18" grpId="0"/>
      <p:bldP spid="2" grpId="0" animBg="1"/>
      <p:bldP spid="46" grpId="0" animBg="1"/>
      <p:bldP spid="47" grpId="0" animBg="1"/>
      <p:bldP spid="48" grpId="0" animBg="1"/>
      <p:bldP spid="4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OK…BUT So what?</a:t>
            </a:r>
            <a:endParaRPr lang="en-US" dirty="0"/>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82094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263" y="68263"/>
            <a:ext cx="9004300" cy="1441450"/>
          </a:xfrm>
          <a:prstGeom prst="rect">
            <a:avLst/>
          </a:prstGeom>
          <a:solidFill>
            <a:schemeClr val="accent4"/>
          </a:solidFill>
        </p:spPr>
        <p:txBody>
          <a:bodyPr lIns="548640" tIns="182880" rIns="274320" bIns="182880" anchor="ctr"/>
          <a:lstStyle/>
          <a:p>
            <a:pPr>
              <a:lnSpc>
                <a:spcPct val="90000"/>
              </a:lnSpc>
              <a:defRPr/>
            </a:pPr>
            <a:r>
              <a:rPr lang="en-US" sz="4000" spc="-100" dirty="0">
                <a:solidFill>
                  <a:schemeClr val="bg1"/>
                </a:solidFill>
              </a:rPr>
              <a:t>Improving Discovery</a:t>
            </a:r>
          </a:p>
        </p:txBody>
      </p:sp>
      <p:sp>
        <p:nvSpPr>
          <p:cNvPr id="4" name="Rectangle 3"/>
          <p:cNvSpPr/>
          <p:nvPr/>
        </p:nvSpPr>
        <p:spPr>
          <a:xfrm>
            <a:off x="68263" y="1579563"/>
            <a:ext cx="9004300" cy="4464050"/>
          </a:xfrm>
          <a:prstGeom prst="rect">
            <a:avLst/>
          </a:prstGeom>
          <a:solidFill>
            <a:schemeClr val="tx2"/>
          </a:solidFill>
        </p:spPr>
        <p:txBody>
          <a:bodyPr lIns="548640" tIns="182880" rIns="274320" bIns="182880" anchor="ctr"/>
          <a:lstStyle/>
          <a:p>
            <a:pPr>
              <a:lnSpc>
                <a:spcPct val="90000"/>
              </a:lnSpc>
              <a:defRPr/>
            </a:pPr>
            <a:endParaRPr lang="en-US" sz="4000" spc="-100" dirty="0">
              <a:solidFill>
                <a:schemeClr val="bg1"/>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5750" y="1744663"/>
            <a:ext cx="8639175" cy="3983037"/>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rot="19549966">
            <a:off x="3171599" y="2967335"/>
            <a:ext cx="2800804" cy="923330"/>
          </a:xfrm>
          <a:prstGeom prst="rect">
            <a:avLst/>
          </a:prstGeom>
          <a:noFill/>
        </p:spPr>
        <p:txBody>
          <a:bodyPr wrap="none" lIns="91440" tIns="45720" rIns="91440" bIns="45720">
            <a:spAutoFit/>
          </a:bodyPr>
          <a:lstStyle/>
          <a:p>
            <a:pPr algn="ctr"/>
            <a:r>
              <a:rPr lang="en-US" sz="5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Mockup</a:t>
            </a:r>
            <a:endParaRPr lang="en-US"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353092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2250" y="0"/>
            <a:ext cx="6178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7162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1384300" y="0"/>
            <a:ext cx="7100888" cy="6858000"/>
            <a:chOff x="1384300" y="0"/>
            <a:chExt cx="7100888" cy="6858000"/>
          </a:xfrm>
        </p:grpSpPr>
        <p:pic>
          <p:nvPicPr>
            <p:cNvPr id="3" name="Picture 3">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4300" y="0"/>
              <a:ext cx="71008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295400"/>
              <a:ext cx="128905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758458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0"/>
            <a:ext cx="10172700" cy="619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9960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2"/>
          <p:cNvSpPr>
            <a:spLocks noGrp="1"/>
          </p:cNvSpPr>
          <p:nvPr>
            <p:ph type="title"/>
          </p:nvPr>
        </p:nvSpPr>
        <p:spPr/>
        <p:txBody>
          <a:bodyPr/>
          <a:lstStyle/>
          <a:p>
            <a:endParaRPr lang="en-US">
              <a:latin typeface="Arial" charset="0"/>
              <a:ea typeface="ＭＳ Ｐゴシック" charset="0"/>
            </a:endParaRPr>
          </a:p>
        </p:txBody>
      </p:sp>
      <p:pic>
        <p:nvPicPr>
          <p:cNvPr id="10137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8300" y="0"/>
            <a:ext cx="10131425"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7696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5600" y="0"/>
            <a:ext cx="10172700" cy="619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32109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35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 name="Straight Arrow Connector 2"/>
          <p:cNvCxnSpPr/>
          <p:nvPr/>
        </p:nvCxnSpPr>
        <p:spPr>
          <a:xfrm flipH="1">
            <a:off x="4000500" y="1905000"/>
            <a:ext cx="977900" cy="57150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rot="19689630">
            <a:off x="-233909" y="2967335"/>
            <a:ext cx="9611826" cy="923330"/>
          </a:xfrm>
          <a:prstGeom prst="rect">
            <a:avLst/>
          </a:prstGeom>
          <a:noFill/>
        </p:spPr>
        <p:txBody>
          <a:bodyPr wrap="none">
            <a:spAutoFit/>
          </a:bodyPr>
          <a:lstStyle/>
          <a:p>
            <a:pPr algn="ctr">
              <a:defRPr/>
            </a:pPr>
            <a:r>
              <a:rPr lang="en-US" sz="54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Solving the Hamlet Problem!</a:t>
            </a:r>
          </a:p>
        </p:txBody>
      </p:sp>
    </p:spTree>
    <p:extLst>
      <p:ext uri="{BB962C8B-B14F-4D97-AF65-F5344CB8AC3E}">
        <p14:creationId xmlns:p14="http://schemas.microsoft.com/office/powerpoint/2010/main" val="1865335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r>
              <a:rPr lang="en-US" dirty="0" smtClean="0"/>
              <a:t>The Canonical Entity (of the past)</a:t>
            </a:r>
            <a:endParaRPr lang="en-US" dirty="0"/>
          </a:p>
        </p:txBody>
      </p:sp>
      <p:pic>
        <p:nvPicPr>
          <p:cNvPr id="7" name="Content Placeholder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72662" y="1314926"/>
            <a:ext cx="7761288" cy="3981450"/>
          </a:xfrm>
          <a:prstGeom prst="rect">
            <a:avLst/>
          </a:prstGeom>
        </p:spPr>
      </p:pic>
    </p:spTree>
    <p:extLst>
      <p:ext uri="{BB962C8B-B14F-4D97-AF65-F5344CB8AC3E}">
        <p14:creationId xmlns:p14="http://schemas.microsoft.com/office/powerpoint/2010/main" val="209388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4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8549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4102100"/>
            <a:ext cx="9013825" cy="335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 Placeholder 1"/>
          <p:cNvSpPr>
            <a:spLocks noGrp="1"/>
          </p:cNvSpPr>
          <p:nvPr>
            <p:ph type="body" sz="quarter" idx="12"/>
          </p:nvPr>
        </p:nvSpPr>
        <p:spPr/>
        <p:txBody>
          <a:bodyPr/>
          <a:lstStyle/>
          <a:p>
            <a:endParaRPr lang="en-US" dirty="0"/>
          </a:p>
        </p:txBody>
      </p:sp>
      <p:sp>
        <p:nvSpPr>
          <p:cNvPr id="3" name="Text Placeholder 2"/>
          <p:cNvSpPr>
            <a:spLocks noGrp="1"/>
          </p:cNvSpPr>
          <p:nvPr>
            <p:ph type="body" sz="quarter" idx="13"/>
          </p:nvPr>
        </p:nvSpPr>
        <p:spPr/>
        <p:txBody>
          <a:bodyPr/>
          <a:lstStyle/>
          <a:p>
            <a:r>
              <a:rPr lang="en-US" dirty="0" smtClean="0"/>
              <a:t>Embedding Authority Control</a:t>
            </a:r>
            <a:endParaRPr 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350" y="1573213"/>
            <a:ext cx="634365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5" descr="John R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7775" y="1295400"/>
            <a:ext cx="2562225" cy="309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http://www-tc.pbs.org/wgbh/amex/pill/peopleevents/images/p_rock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825" y="3513138"/>
            <a:ext cx="1876425" cy="2287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Frame 6"/>
          <p:cNvSpPr/>
          <p:nvPr/>
        </p:nvSpPr>
        <p:spPr>
          <a:xfrm>
            <a:off x="2416175" y="5800725"/>
            <a:ext cx="1393825" cy="323850"/>
          </a:xfrm>
          <a:prstGeom prst="fram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8" name="Rectangle 7"/>
          <p:cNvSpPr/>
          <p:nvPr/>
        </p:nvSpPr>
        <p:spPr>
          <a:xfrm rot="19689630">
            <a:off x="-877862" y="3013501"/>
            <a:ext cx="10899738" cy="830997"/>
          </a:xfrm>
          <a:prstGeom prst="rect">
            <a:avLst/>
          </a:prstGeom>
          <a:noFill/>
        </p:spPr>
        <p:txBody>
          <a:bodyPr wrap="none">
            <a:spAutoFit/>
          </a:bodyPr>
          <a:lstStyle/>
          <a:p>
            <a:pPr algn="ctr">
              <a:defRPr/>
            </a:pPr>
            <a:r>
              <a:rPr lang="en-US" sz="48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Solving the Wang/Li/Zhang Problem!</a:t>
            </a:r>
          </a:p>
        </p:txBody>
      </p:sp>
      <p:sp>
        <p:nvSpPr>
          <p:cNvPr id="10" name="Frame 9"/>
          <p:cNvSpPr/>
          <p:nvPr/>
        </p:nvSpPr>
        <p:spPr>
          <a:xfrm>
            <a:off x="3592171" y="2784687"/>
            <a:ext cx="1216955" cy="323850"/>
          </a:xfrm>
          <a:prstGeom prst="fram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Tree>
    <p:extLst>
      <p:ext uri="{BB962C8B-B14F-4D97-AF65-F5344CB8AC3E}">
        <p14:creationId xmlns:p14="http://schemas.microsoft.com/office/powerpoint/2010/main" val="233827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593" name="Group 48"/>
          <p:cNvGrpSpPr>
            <a:grpSpLocks/>
          </p:cNvGrpSpPr>
          <p:nvPr/>
        </p:nvGrpSpPr>
        <p:grpSpPr bwMode="auto">
          <a:xfrm>
            <a:off x="838200" y="2438400"/>
            <a:ext cx="2514600" cy="938213"/>
            <a:chOff x="914400" y="2743200"/>
            <a:chExt cx="2514600" cy="938719"/>
          </a:xfrm>
        </p:grpSpPr>
        <p:sp>
          <p:nvSpPr>
            <p:cNvPr id="7" name="TextBox 6"/>
            <p:cNvSpPr txBox="1"/>
            <p:nvPr/>
          </p:nvSpPr>
          <p:spPr>
            <a:xfrm>
              <a:off x="914400" y="2743200"/>
              <a:ext cx="2514600" cy="938719"/>
            </a:xfrm>
            <a:prstGeom prst="rect">
              <a:avLst/>
            </a:prstGeom>
            <a:solidFill>
              <a:schemeClr val="bg1"/>
            </a:solidFill>
            <a:ln w="19050" cmpd="sng">
              <a:solidFill>
                <a:srgbClr val="FF0000"/>
              </a:solidFill>
            </a:ln>
            <a:effectLst>
              <a:outerShdw blurRad="50800" dist="38100" dir="2700000" algn="tl" rotWithShape="0">
                <a:prstClr val="black">
                  <a:alpha val="40000"/>
                </a:prstClr>
              </a:outerShdw>
            </a:effectLst>
          </p:spPr>
          <p:txBody>
            <a:bodyPr>
              <a:spAutoFit/>
            </a:bodyPr>
            <a:lstStyle/>
            <a:p>
              <a:pPr>
                <a:tabLst>
                  <a:tab pos="1033463" algn="l"/>
                </a:tabLst>
                <a:defRPr/>
              </a:pPr>
              <a:r>
                <a:rPr lang="en-US" sz="1100" dirty="0">
                  <a:latin typeface="Arial" pitchFamily="34" charset="0"/>
                  <a:cs typeface="Arial" pitchFamily="34" charset="0"/>
                </a:rPr>
                <a:t>Title:	Journey to the West</a:t>
              </a:r>
            </a:p>
            <a:p>
              <a:pPr>
                <a:tabLst>
                  <a:tab pos="1033463" algn="l"/>
                </a:tabLst>
                <a:defRPr/>
              </a:pPr>
              <a:r>
                <a:rPr lang="en-US" sz="1100" dirty="0">
                  <a:latin typeface="Arial" pitchFamily="34" charset="0"/>
                  <a:cs typeface="Arial" pitchFamily="34" charset="0"/>
                </a:rPr>
                <a:t>Language:	English</a:t>
              </a:r>
            </a:p>
            <a:p>
              <a:pPr>
                <a:tabLst>
                  <a:tab pos="1033463" algn="l"/>
                </a:tabLst>
                <a:defRPr/>
              </a:pPr>
              <a:r>
                <a:rPr lang="en-US" sz="1100" dirty="0">
                  <a:latin typeface="Arial" pitchFamily="34" charset="0"/>
                  <a:cs typeface="Arial" pitchFamily="34" charset="0"/>
                </a:rPr>
                <a:t>Translator:	Anthony C. Yu</a:t>
              </a:r>
            </a:p>
            <a:p>
              <a:pPr>
                <a:tabLst>
                  <a:tab pos="1033463" algn="l"/>
                </a:tabLst>
                <a:defRPr/>
              </a:pPr>
              <a:r>
                <a:rPr lang="en-US" sz="1100" dirty="0">
                  <a:latin typeface="Arial" pitchFamily="34" charset="0"/>
                  <a:cs typeface="Arial" pitchFamily="34" charset="0"/>
                </a:rPr>
                <a:t>Date:	1977</a:t>
              </a:r>
            </a:p>
            <a:p>
              <a:pPr>
                <a:defRPr/>
              </a:pPr>
              <a:r>
                <a:rPr lang="en-US" sz="1100" dirty="0">
                  <a:latin typeface="Arial" pitchFamily="34" charset="0"/>
                  <a:cs typeface="Arial" pitchFamily="34" charset="0"/>
                </a:rPr>
                <a:t>IsTranslationOf:</a:t>
              </a:r>
            </a:p>
          </p:txBody>
        </p:sp>
        <p:sp>
          <p:nvSpPr>
            <p:cNvPr id="64" name="Oval 63"/>
            <p:cNvSpPr/>
            <p:nvPr/>
          </p:nvSpPr>
          <p:spPr>
            <a:xfrm>
              <a:off x="2057400" y="3505611"/>
              <a:ext cx="76200" cy="76241"/>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10594" name="Group 151"/>
          <p:cNvGrpSpPr>
            <a:grpSpLocks/>
          </p:cNvGrpSpPr>
          <p:nvPr/>
        </p:nvGrpSpPr>
        <p:grpSpPr bwMode="auto">
          <a:xfrm>
            <a:off x="990600" y="3886200"/>
            <a:ext cx="2514600" cy="938213"/>
            <a:chOff x="914400" y="2743200"/>
            <a:chExt cx="2514600" cy="938719"/>
          </a:xfrm>
        </p:grpSpPr>
        <p:sp>
          <p:nvSpPr>
            <p:cNvPr id="154" name="TextBox 153"/>
            <p:cNvSpPr txBox="1"/>
            <p:nvPr/>
          </p:nvSpPr>
          <p:spPr>
            <a:xfrm>
              <a:off x="914400" y="2743200"/>
              <a:ext cx="2514600" cy="938719"/>
            </a:xfrm>
            <a:prstGeom prst="rect">
              <a:avLst/>
            </a:prstGeom>
            <a:solidFill>
              <a:schemeClr val="bg1"/>
            </a:solidFill>
            <a:ln w="19050" cmpd="sng">
              <a:solidFill>
                <a:srgbClr val="FF0000"/>
              </a:solidFill>
            </a:ln>
            <a:effectLst>
              <a:outerShdw blurRad="50800" dist="38100" dir="2700000" algn="tl" rotWithShape="0">
                <a:prstClr val="black">
                  <a:alpha val="40000"/>
                </a:prstClr>
              </a:outerShdw>
            </a:effectLst>
          </p:spPr>
          <p:txBody>
            <a:bodyPr>
              <a:spAutoFit/>
            </a:bodyPr>
            <a:lstStyle/>
            <a:p>
              <a:pPr>
                <a:tabLst>
                  <a:tab pos="1033463" algn="l"/>
                </a:tabLst>
                <a:defRPr/>
              </a:pPr>
              <a:r>
                <a:rPr lang="en-US" sz="1100" dirty="0">
                  <a:latin typeface="Arial" pitchFamily="34" charset="0"/>
                  <a:cs typeface="Arial" pitchFamily="34" charset="0"/>
                </a:rPr>
                <a:t>Title:	Journey to the West</a:t>
              </a:r>
            </a:p>
            <a:p>
              <a:pPr>
                <a:tabLst>
                  <a:tab pos="1033463" algn="l"/>
                </a:tabLst>
                <a:defRPr/>
              </a:pPr>
              <a:r>
                <a:rPr lang="en-US" sz="1100" dirty="0">
                  <a:latin typeface="Arial" pitchFamily="34" charset="0"/>
                  <a:cs typeface="Arial" pitchFamily="34" charset="0"/>
                </a:rPr>
                <a:t>Language:	English</a:t>
              </a:r>
            </a:p>
            <a:p>
              <a:pPr>
                <a:tabLst>
                  <a:tab pos="1033463" algn="l"/>
                </a:tabLst>
                <a:defRPr/>
              </a:pPr>
              <a:r>
                <a:rPr lang="en-US" sz="1100" dirty="0">
                  <a:latin typeface="Arial" pitchFamily="34" charset="0"/>
                  <a:cs typeface="Arial" pitchFamily="34" charset="0"/>
                </a:rPr>
                <a:t>Translator:	W. J. F. Jenner</a:t>
              </a:r>
            </a:p>
            <a:p>
              <a:pPr>
                <a:tabLst>
                  <a:tab pos="1033463" algn="l"/>
                </a:tabLst>
                <a:defRPr/>
              </a:pPr>
              <a:r>
                <a:rPr lang="en-US" sz="1100" dirty="0">
                  <a:latin typeface="Arial" pitchFamily="34" charset="0"/>
                  <a:cs typeface="Arial" pitchFamily="34" charset="0"/>
                </a:rPr>
                <a:t>Date:	1982-1984</a:t>
              </a:r>
            </a:p>
            <a:p>
              <a:pPr>
                <a:defRPr/>
              </a:pPr>
              <a:r>
                <a:rPr lang="en-US" sz="1100" dirty="0">
                  <a:latin typeface="Arial" pitchFamily="34" charset="0"/>
                  <a:cs typeface="Arial" pitchFamily="34" charset="0"/>
                </a:rPr>
                <a:t>IsTranslationOf:</a:t>
              </a:r>
            </a:p>
          </p:txBody>
        </p:sp>
        <p:sp>
          <p:nvSpPr>
            <p:cNvPr id="155" name="Oval 154"/>
            <p:cNvSpPr/>
            <p:nvPr/>
          </p:nvSpPr>
          <p:spPr>
            <a:xfrm>
              <a:off x="2057400" y="3505611"/>
              <a:ext cx="76200" cy="76241"/>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10595" name="Group 218"/>
          <p:cNvGrpSpPr>
            <a:grpSpLocks/>
          </p:cNvGrpSpPr>
          <p:nvPr/>
        </p:nvGrpSpPr>
        <p:grpSpPr bwMode="auto">
          <a:xfrm>
            <a:off x="2133600" y="685800"/>
            <a:ext cx="3733800" cy="1358900"/>
            <a:chOff x="2057400" y="838200"/>
            <a:chExt cx="3733800" cy="1358900"/>
          </a:xfrm>
        </p:grpSpPr>
        <p:grpSp>
          <p:nvGrpSpPr>
            <p:cNvPr id="110615" name="Group 55"/>
            <p:cNvGrpSpPr>
              <a:grpSpLocks/>
            </p:cNvGrpSpPr>
            <p:nvPr/>
          </p:nvGrpSpPr>
          <p:grpSpPr bwMode="auto">
            <a:xfrm>
              <a:off x="2057400" y="838200"/>
              <a:ext cx="3733800" cy="1323439"/>
              <a:chOff x="457200" y="685800"/>
              <a:chExt cx="3733800" cy="1323439"/>
            </a:xfrm>
          </p:grpSpPr>
          <p:sp>
            <p:nvSpPr>
              <p:cNvPr id="2" name="TextBox 1"/>
              <p:cNvSpPr txBox="1"/>
              <p:nvPr/>
            </p:nvSpPr>
            <p:spPr>
              <a:xfrm>
                <a:off x="457200" y="685800"/>
                <a:ext cx="3733800" cy="1323975"/>
              </a:xfrm>
              <a:prstGeom prst="rect">
                <a:avLst/>
              </a:prstGeom>
              <a:solidFill>
                <a:schemeClr val="bg1"/>
              </a:solidFill>
              <a:ln w="38100">
                <a:solidFill>
                  <a:schemeClr val="accent1"/>
                </a:solidFill>
              </a:ln>
              <a:effectLst>
                <a:outerShdw blurRad="50800" dist="38100" dir="2700000" algn="tl" rotWithShape="0">
                  <a:prstClr val="black">
                    <a:alpha val="40000"/>
                  </a:prstClr>
                </a:outerShdw>
              </a:effectLst>
            </p:spPr>
            <p:txBody>
              <a:bodyPr>
                <a:spAutoFit/>
              </a:bodyPr>
              <a:lstStyle>
                <a:lvl1pPr eaLnBrk="0" hangingPunct="0">
                  <a:tabLst>
                    <a:tab pos="1604963" algn="l"/>
                  </a:tabLst>
                  <a:defRPr sz="2400">
                    <a:solidFill>
                      <a:schemeClr val="tx1"/>
                    </a:solidFill>
                    <a:latin typeface="Arial" charset="0"/>
                    <a:ea typeface="ＭＳ Ｐゴシック" charset="0"/>
                    <a:cs typeface="ＭＳ Ｐゴシック" charset="0"/>
                  </a:defRPr>
                </a:lvl1pPr>
                <a:lvl2pPr marL="742950" indent="-285750" eaLnBrk="0" hangingPunct="0">
                  <a:tabLst>
                    <a:tab pos="1604963" algn="l"/>
                  </a:tabLst>
                  <a:defRPr sz="2400">
                    <a:solidFill>
                      <a:schemeClr val="tx1"/>
                    </a:solidFill>
                    <a:latin typeface="Arial" charset="0"/>
                    <a:ea typeface="ＭＳ Ｐゴシック" charset="0"/>
                  </a:defRPr>
                </a:lvl2pPr>
                <a:lvl3pPr marL="1143000" indent="-228600" eaLnBrk="0" hangingPunct="0">
                  <a:tabLst>
                    <a:tab pos="1604963" algn="l"/>
                  </a:tabLst>
                  <a:defRPr sz="2400">
                    <a:solidFill>
                      <a:schemeClr val="tx1"/>
                    </a:solidFill>
                    <a:latin typeface="Arial" charset="0"/>
                    <a:ea typeface="ＭＳ Ｐゴシック" charset="0"/>
                  </a:defRPr>
                </a:lvl3pPr>
                <a:lvl4pPr marL="1600200" indent="-228600" eaLnBrk="0" hangingPunct="0">
                  <a:tabLst>
                    <a:tab pos="1604963" algn="l"/>
                  </a:tabLst>
                  <a:defRPr sz="2400">
                    <a:solidFill>
                      <a:schemeClr val="tx1"/>
                    </a:solidFill>
                    <a:latin typeface="Arial" charset="0"/>
                    <a:ea typeface="ＭＳ Ｐゴシック" charset="0"/>
                  </a:defRPr>
                </a:lvl4pPr>
                <a:lvl5pPr marL="2057400" indent="-228600" eaLnBrk="0" hangingPunct="0">
                  <a:tabLst>
                    <a:tab pos="16049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6049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6049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6049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604963" algn="l"/>
                  </a:tabLst>
                  <a:defRPr sz="2400">
                    <a:solidFill>
                      <a:schemeClr val="tx1"/>
                    </a:solidFill>
                    <a:latin typeface="Arial" charset="0"/>
                    <a:ea typeface="ＭＳ Ｐゴシック" charset="0"/>
                  </a:defRPr>
                </a:lvl9pPr>
              </a:lstStyle>
              <a:p>
                <a:pPr eaLnBrk="1" hangingPunct="1">
                  <a:defRPr/>
                </a:pPr>
                <a:r>
                  <a:rPr lang="en-US" altLang="ja-JP" sz="1600" b="1" smtClean="0">
                    <a:latin typeface="Arial Unicode MS" charset="0"/>
                    <a:cs typeface="Arial Unicode MS" charset="0"/>
                  </a:rPr>
                  <a:t>Title:	</a:t>
                </a:r>
                <a:r>
                  <a:rPr lang="ja-JP" altLang="en-US" sz="1600" b="1" smtClean="0">
                    <a:latin typeface="Arial Unicode MS" charset="0"/>
                    <a:cs typeface="Arial Unicode MS" charset="0"/>
                  </a:rPr>
                  <a:t>西遊記</a:t>
                </a:r>
                <a:endParaRPr lang="en-US" altLang="ja-JP" sz="1600" b="1" smtClean="0">
                  <a:latin typeface="Arial Unicode MS" charset="0"/>
                  <a:cs typeface="Arial Unicode MS" charset="0"/>
                </a:endParaRPr>
              </a:p>
              <a:p>
                <a:pPr eaLnBrk="1" hangingPunct="1">
                  <a:defRPr/>
                </a:pPr>
                <a:r>
                  <a:rPr lang="en-US" altLang="ja-JP" sz="1600" b="1" smtClean="0">
                    <a:latin typeface="Arial Unicode MS" charset="0"/>
                    <a:cs typeface="Arial Unicode MS" charset="0"/>
                  </a:rPr>
                  <a:t>Language:	Chinese</a:t>
                </a:r>
              </a:p>
              <a:p>
                <a:pPr eaLnBrk="1" hangingPunct="1">
                  <a:defRPr/>
                </a:pPr>
                <a:r>
                  <a:rPr lang="en-US" altLang="ja-JP" sz="1600" b="1" smtClean="0">
                    <a:latin typeface="Arial Unicode MS" charset="0"/>
                    <a:cs typeface="Arial Unicode MS" charset="0"/>
                  </a:rPr>
                  <a:t>Author:	</a:t>
                </a:r>
                <a:r>
                  <a:rPr lang="ja-JP" altLang="en-US" sz="1600" smtClean="0">
                    <a:latin typeface="Arial Unicode MS" charset="0"/>
                    <a:cs typeface="Arial Unicode MS" charset="0"/>
                  </a:rPr>
                  <a:t>吳承恩</a:t>
                </a:r>
                <a:endParaRPr lang="en-US" altLang="ja-JP" sz="1600" b="1" smtClean="0">
                  <a:latin typeface="Arial Unicode MS" charset="0"/>
                  <a:cs typeface="Arial Unicode MS" charset="0"/>
                </a:endParaRPr>
              </a:p>
              <a:p>
                <a:pPr eaLnBrk="1" hangingPunct="1">
                  <a:defRPr/>
                </a:pPr>
                <a:r>
                  <a:rPr lang="en-US" altLang="ja-JP" sz="1600" b="1" smtClean="0">
                    <a:latin typeface="Arial Unicode MS" charset="0"/>
                    <a:cs typeface="Arial Unicode MS" charset="0"/>
                  </a:rPr>
                  <a:t>Created:	1592</a:t>
                </a:r>
              </a:p>
              <a:p>
                <a:pPr eaLnBrk="1" hangingPunct="1">
                  <a:defRPr/>
                </a:pPr>
                <a:r>
                  <a:rPr lang="en-US" sz="1600" b="1" smtClean="0">
                    <a:latin typeface="Arial Unicode MS" charset="0"/>
                    <a:cs typeface="Arial Unicode MS" charset="0"/>
                  </a:rPr>
                  <a:t>HasTranslation:</a:t>
                </a:r>
                <a:endParaRPr lang="en-US" sz="1600" smtClean="0">
                  <a:latin typeface="Arial Unicode MS" charset="0"/>
                  <a:cs typeface="Arial Unicode MS" charset="0"/>
                </a:endParaRPr>
              </a:p>
            </p:txBody>
          </p:sp>
          <p:sp>
            <p:nvSpPr>
              <p:cNvPr id="5" name="Oval 4"/>
              <p:cNvSpPr/>
              <p:nvPr/>
            </p:nvSpPr>
            <p:spPr>
              <a:xfrm>
                <a:off x="2203450" y="1768475"/>
                <a:ext cx="139700" cy="13970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9" name="Oval 58"/>
              <p:cNvSpPr/>
              <p:nvPr/>
            </p:nvSpPr>
            <p:spPr>
              <a:xfrm>
                <a:off x="2606675" y="1768475"/>
                <a:ext cx="139700" cy="13970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0" name="Oval 59"/>
              <p:cNvSpPr/>
              <p:nvPr/>
            </p:nvSpPr>
            <p:spPr>
              <a:xfrm>
                <a:off x="3009900" y="1768475"/>
                <a:ext cx="139700" cy="13970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1" name="Oval 60"/>
              <p:cNvSpPr/>
              <p:nvPr/>
            </p:nvSpPr>
            <p:spPr>
              <a:xfrm>
                <a:off x="3413125" y="1768475"/>
                <a:ext cx="139700" cy="13970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2" name="Oval 61"/>
              <p:cNvSpPr/>
              <p:nvPr/>
            </p:nvSpPr>
            <p:spPr>
              <a:xfrm>
                <a:off x="3816350" y="1768475"/>
                <a:ext cx="139700" cy="13970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10616" name="Group 217"/>
            <p:cNvGrpSpPr>
              <a:grpSpLocks/>
            </p:cNvGrpSpPr>
            <p:nvPr/>
          </p:nvGrpSpPr>
          <p:grpSpPr bwMode="auto">
            <a:xfrm>
              <a:off x="3898900" y="2057400"/>
              <a:ext cx="1739900" cy="139700"/>
              <a:chOff x="3898900" y="2057400"/>
              <a:chExt cx="1739900" cy="139700"/>
            </a:xfrm>
          </p:grpSpPr>
          <p:sp>
            <p:nvSpPr>
              <p:cNvPr id="158" name="Oval 157"/>
              <p:cNvSpPr/>
              <p:nvPr/>
            </p:nvSpPr>
            <p:spPr>
              <a:xfrm>
                <a:off x="5499100" y="2057400"/>
                <a:ext cx="139700" cy="1397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9" name="Oval 158"/>
              <p:cNvSpPr/>
              <p:nvPr/>
            </p:nvSpPr>
            <p:spPr>
              <a:xfrm>
                <a:off x="5099050" y="2057400"/>
                <a:ext cx="139700" cy="1397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0" name="Oval 159"/>
              <p:cNvSpPr/>
              <p:nvPr/>
            </p:nvSpPr>
            <p:spPr>
              <a:xfrm>
                <a:off x="4699000" y="2057400"/>
                <a:ext cx="139700" cy="1397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1" name="Oval 160"/>
              <p:cNvSpPr/>
              <p:nvPr/>
            </p:nvSpPr>
            <p:spPr>
              <a:xfrm>
                <a:off x="4298950" y="2057400"/>
                <a:ext cx="139700" cy="1397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2" name="Oval 161"/>
              <p:cNvSpPr/>
              <p:nvPr/>
            </p:nvSpPr>
            <p:spPr>
              <a:xfrm>
                <a:off x="3898900" y="2057400"/>
                <a:ext cx="139700" cy="1397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grpSp>
        <p:nvGrpSpPr>
          <p:cNvPr id="110596" name="Group 133"/>
          <p:cNvGrpSpPr>
            <a:grpSpLocks/>
          </p:cNvGrpSpPr>
          <p:nvPr/>
        </p:nvGrpSpPr>
        <p:grpSpPr bwMode="auto">
          <a:xfrm>
            <a:off x="1752600" y="5386388"/>
            <a:ext cx="2514600" cy="938212"/>
            <a:chOff x="914400" y="2743200"/>
            <a:chExt cx="2514600" cy="938719"/>
          </a:xfrm>
        </p:grpSpPr>
        <p:sp>
          <p:nvSpPr>
            <p:cNvPr id="136" name="TextBox 135"/>
            <p:cNvSpPr txBox="1"/>
            <p:nvPr/>
          </p:nvSpPr>
          <p:spPr>
            <a:xfrm>
              <a:off x="914400" y="2743200"/>
              <a:ext cx="2514600" cy="938719"/>
            </a:xfrm>
            <a:prstGeom prst="rect">
              <a:avLst/>
            </a:prstGeom>
            <a:solidFill>
              <a:schemeClr val="bg1"/>
            </a:solidFill>
            <a:ln w="19050" cmpd="sng">
              <a:solidFill>
                <a:srgbClr val="FF0000"/>
              </a:solidFill>
            </a:ln>
            <a:effectLst>
              <a:outerShdw blurRad="50800" dist="38100" dir="2700000" algn="tl" rotWithShape="0">
                <a:prstClr val="black">
                  <a:alpha val="40000"/>
                </a:prstClr>
              </a:outerShdw>
            </a:effectLst>
          </p:spPr>
          <p:txBody>
            <a:bodyPr>
              <a:spAutoFit/>
            </a:bodyPr>
            <a:lstStyle/>
            <a:p>
              <a:pPr>
                <a:tabLst>
                  <a:tab pos="1033463" algn="l"/>
                </a:tabLst>
                <a:defRPr/>
              </a:pPr>
              <a:r>
                <a:rPr lang="en-US" sz="1100" dirty="0">
                  <a:latin typeface="Arial" pitchFamily="34" charset="0"/>
                  <a:cs typeface="Arial" pitchFamily="34" charset="0"/>
                </a:rPr>
                <a:t>Title:	</a:t>
              </a:r>
              <a:r>
                <a:rPr lang="vi-VN" sz="1100" dirty="0">
                  <a:latin typeface="Arial" pitchFamily="34" charset="0"/>
                  <a:cs typeface="Arial" pitchFamily="34" charset="0"/>
                </a:rPr>
                <a:t>Tây du ký bình khảo</a:t>
              </a:r>
              <a:endParaRPr lang="en-US" sz="1100" dirty="0">
                <a:latin typeface="Arial" pitchFamily="34" charset="0"/>
                <a:cs typeface="Arial" pitchFamily="34" charset="0"/>
              </a:endParaRPr>
            </a:p>
            <a:p>
              <a:pPr>
                <a:tabLst>
                  <a:tab pos="1033463" algn="l"/>
                </a:tabLst>
                <a:defRPr/>
              </a:pPr>
              <a:r>
                <a:rPr lang="en-US" sz="1100" dirty="0">
                  <a:latin typeface="Arial" pitchFamily="34" charset="0"/>
                  <a:cs typeface="Arial" pitchFamily="34" charset="0"/>
                </a:rPr>
                <a:t>Language:	Vietnamese</a:t>
              </a:r>
            </a:p>
            <a:p>
              <a:pPr>
                <a:tabLst>
                  <a:tab pos="1033463" algn="l"/>
                </a:tabLst>
                <a:defRPr/>
              </a:pPr>
              <a:r>
                <a:rPr lang="en-US" sz="1100" dirty="0">
                  <a:latin typeface="Arial" pitchFamily="34" charset="0"/>
                  <a:cs typeface="Arial" pitchFamily="34" charset="0"/>
                </a:rPr>
                <a:t>Translator:	Phan Quân</a:t>
              </a:r>
            </a:p>
            <a:p>
              <a:pPr>
                <a:tabLst>
                  <a:tab pos="1033463" algn="l"/>
                </a:tabLst>
                <a:defRPr/>
              </a:pPr>
              <a:r>
                <a:rPr lang="en-US" sz="1100" dirty="0">
                  <a:latin typeface="Arial" pitchFamily="34" charset="0"/>
                  <a:cs typeface="Arial" pitchFamily="34" charset="0"/>
                </a:rPr>
                <a:t>Date:	1980</a:t>
              </a:r>
            </a:p>
            <a:p>
              <a:pPr>
                <a:defRPr/>
              </a:pPr>
              <a:r>
                <a:rPr lang="en-US" sz="1100" dirty="0">
                  <a:latin typeface="Arial" pitchFamily="34" charset="0"/>
                  <a:cs typeface="Arial" pitchFamily="34" charset="0"/>
                </a:rPr>
                <a:t>IsTranslationOf:</a:t>
              </a:r>
            </a:p>
          </p:txBody>
        </p:sp>
        <p:sp>
          <p:nvSpPr>
            <p:cNvPr id="137" name="Oval 136"/>
            <p:cNvSpPr/>
            <p:nvPr/>
          </p:nvSpPr>
          <p:spPr>
            <a:xfrm>
              <a:off x="2057400" y="3505612"/>
              <a:ext cx="76200" cy="76241"/>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10597" name="Group 139"/>
          <p:cNvGrpSpPr>
            <a:grpSpLocks/>
          </p:cNvGrpSpPr>
          <p:nvPr/>
        </p:nvGrpSpPr>
        <p:grpSpPr bwMode="auto">
          <a:xfrm>
            <a:off x="5410200" y="5005388"/>
            <a:ext cx="2514600" cy="938212"/>
            <a:chOff x="914400" y="2743200"/>
            <a:chExt cx="2514600" cy="938719"/>
          </a:xfrm>
        </p:grpSpPr>
        <p:sp>
          <p:nvSpPr>
            <p:cNvPr id="142" name="TextBox 141"/>
            <p:cNvSpPr txBox="1"/>
            <p:nvPr/>
          </p:nvSpPr>
          <p:spPr>
            <a:xfrm>
              <a:off x="914400" y="2743200"/>
              <a:ext cx="2514600" cy="938719"/>
            </a:xfrm>
            <a:prstGeom prst="rect">
              <a:avLst/>
            </a:prstGeom>
            <a:solidFill>
              <a:schemeClr val="bg1"/>
            </a:solidFill>
            <a:ln w="19050" cmpd="sng">
              <a:solidFill>
                <a:srgbClr val="FF0000"/>
              </a:solidFill>
            </a:ln>
            <a:effectLst>
              <a:outerShdw blurRad="50800" dist="38100" dir="2700000" algn="tl" rotWithShape="0">
                <a:prstClr val="black">
                  <a:alpha val="40000"/>
                </a:prstClr>
              </a:outerShdw>
            </a:effectLst>
          </p:spPr>
          <p:txBody>
            <a:bodyPr>
              <a:spAutoFit/>
            </a:bodyPr>
            <a:lstStyle/>
            <a:p>
              <a:pPr>
                <a:tabLst>
                  <a:tab pos="1033463" algn="l"/>
                </a:tabLst>
                <a:defRPr/>
              </a:pPr>
              <a:r>
                <a:rPr lang="en-US" sz="1100" dirty="0">
                  <a:latin typeface="Arial" pitchFamily="34" charset="0"/>
                  <a:cs typeface="Arial" pitchFamily="34" charset="0"/>
                </a:rPr>
                <a:t>Title:	</a:t>
              </a:r>
              <a:r>
                <a:rPr lang="ja-JP" altLang="en-US" sz="1100" dirty="0">
                  <a:latin typeface="Arial" pitchFamily="34" charset="0"/>
                  <a:cs typeface="Arial" pitchFamily="34" charset="0"/>
                </a:rPr>
                <a:t>西遊記</a:t>
              </a:r>
              <a:endParaRPr lang="en-US" sz="1100" dirty="0">
                <a:latin typeface="Arial" pitchFamily="34" charset="0"/>
                <a:cs typeface="Arial" pitchFamily="34" charset="0"/>
              </a:endParaRPr>
            </a:p>
            <a:p>
              <a:pPr>
                <a:tabLst>
                  <a:tab pos="1033463" algn="l"/>
                </a:tabLst>
                <a:defRPr/>
              </a:pPr>
              <a:r>
                <a:rPr lang="en-US" sz="1100" dirty="0">
                  <a:latin typeface="Arial" pitchFamily="34" charset="0"/>
                  <a:cs typeface="Arial" pitchFamily="34" charset="0"/>
                </a:rPr>
                <a:t>Language:	Japanese</a:t>
              </a:r>
            </a:p>
            <a:p>
              <a:pPr>
                <a:tabLst>
                  <a:tab pos="1033463" algn="l"/>
                </a:tabLst>
                <a:defRPr/>
              </a:pPr>
              <a:r>
                <a:rPr lang="en-US" sz="1100" dirty="0">
                  <a:latin typeface="Arial" pitchFamily="34" charset="0"/>
                  <a:cs typeface="Arial" pitchFamily="34" charset="0"/>
                </a:rPr>
                <a:t>Translator:	</a:t>
              </a:r>
              <a:r>
                <a:rPr lang="ja-JP" altLang="en-US" sz="1100" dirty="0">
                  <a:latin typeface="Arial" pitchFamily="34" charset="0"/>
                  <a:cs typeface="Arial" pitchFamily="34" charset="0"/>
                </a:rPr>
                <a:t>中野美代子</a:t>
              </a:r>
              <a:endParaRPr lang="en-US" sz="1100" dirty="0">
                <a:latin typeface="Arial" pitchFamily="34" charset="0"/>
                <a:cs typeface="Arial" pitchFamily="34" charset="0"/>
              </a:endParaRPr>
            </a:p>
            <a:p>
              <a:pPr>
                <a:tabLst>
                  <a:tab pos="1033463" algn="l"/>
                </a:tabLst>
                <a:defRPr/>
              </a:pPr>
              <a:r>
                <a:rPr lang="en-US" sz="1100" dirty="0">
                  <a:latin typeface="Arial" pitchFamily="34" charset="0"/>
                  <a:cs typeface="Arial" pitchFamily="34" charset="0"/>
                </a:rPr>
                <a:t>Date:	1986</a:t>
              </a:r>
            </a:p>
            <a:p>
              <a:pPr>
                <a:defRPr/>
              </a:pPr>
              <a:r>
                <a:rPr lang="en-US" sz="1100" dirty="0">
                  <a:latin typeface="Arial" pitchFamily="34" charset="0"/>
                  <a:cs typeface="Arial" pitchFamily="34" charset="0"/>
                </a:rPr>
                <a:t>IsTranslationOf:</a:t>
              </a:r>
            </a:p>
          </p:txBody>
        </p:sp>
        <p:sp>
          <p:nvSpPr>
            <p:cNvPr id="143" name="Oval 142"/>
            <p:cNvSpPr/>
            <p:nvPr/>
          </p:nvSpPr>
          <p:spPr>
            <a:xfrm>
              <a:off x="2057400" y="3505612"/>
              <a:ext cx="76200" cy="76241"/>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10598" name="Group 145"/>
          <p:cNvGrpSpPr>
            <a:grpSpLocks/>
          </p:cNvGrpSpPr>
          <p:nvPr/>
        </p:nvGrpSpPr>
        <p:grpSpPr bwMode="auto">
          <a:xfrm>
            <a:off x="5867400" y="3429000"/>
            <a:ext cx="2514600" cy="938213"/>
            <a:chOff x="914400" y="2743200"/>
            <a:chExt cx="2514600" cy="938719"/>
          </a:xfrm>
        </p:grpSpPr>
        <p:sp>
          <p:nvSpPr>
            <p:cNvPr id="148" name="TextBox 147"/>
            <p:cNvSpPr txBox="1"/>
            <p:nvPr/>
          </p:nvSpPr>
          <p:spPr>
            <a:xfrm>
              <a:off x="914400" y="2743200"/>
              <a:ext cx="2514600" cy="938719"/>
            </a:xfrm>
            <a:prstGeom prst="rect">
              <a:avLst/>
            </a:prstGeom>
            <a:solidFill>
              <a:schemeClr val="bg1"/>
            </a:solidFill>
            <a:ln w="19050" cmpd="sng">
              <a:solidFill>
                <a:srgbClr val="FF0000"/>
              </a:solidFill>
            </a:ln>
            <a:effectLst>
              <a:outerShdw blurRad="50800" dist="38100" dir="2700000" algn="tl" rotWithShape="0">
                <a:prstClr val="black">
                  <a:alpha val="40000"/>
                </a:prstClr>
              </a:outerShdw>
            </a:effectLst>
          </p:spPr>
          <p:txBody>
            <a:bodyPr>
              <a:spAutoFit/>
            </a:bodyPr>
            <a:lstStyle/>
            <a:p>
              <a:pPr>
                <a:tabLst>
                  <a:tab pos="1033463" algn="l"/>
                </a:tabLst>
                <a:defRPr/>
              </a:pPr>
              <a:r>
                <a:rPr lang="en-US" sz="1100" dirty="0">
                  <a:latin typeface="Arial" pitchFamily="34" charset="0"/>
                  <a:cs typeface="Arial" pitchFamily="34" charset="0"/>
                </a:rPr>
                <a:t>Title:	Pilgerfahrt</a:t>
              </a:r>
            </a:p>
            <a:p>
              <a:pPr>
                <a:tabLst>
                  <a:tab pos="1033463" algn="l"/>
                </a:tabLst>
                <a:defRPr/>
              </a:pPr>
              <a:r>
                <a:rPr lang="en-US" sz="1100" dirty="0">
                  <a:latin typeface="Arial" pitchFamily="34" charset="0"/>
                  <a:cs typeface="Arial" pitchFamily="34" charset="0"/>
                </a:rPr>
                <a:t>Language:	German</a:t>
              </a:r>
            </a:p>
            <a:p>
              <a:pPr>
                <a:tabLst>
                  <a:tab pos="1033463" algn="l"/>
                </a:tabLst>
                <a:defRPr/>
              </a:pPr>
              <a:r>
                <a:rPr lang="en-US" sz="1100" dirty="0">
                  <a:latin typeface="Arial" pitchFamily="34" charset="0"/>
                  <a:cs typeface="Arial" pitchFamily="34" charset="0"/>
                </a:rPr>
                <a:t>Translator:	Georgette Boner Date:	1983</a:t>
              </a:r>
            </a:p>
            <a:p>
              <a:pPr>
                <a:defRPr/>
              </a:pPr>
              <a:r>
                <a:rPr lang="en-US" sz="1100" dirty="0">
                  <a:latin typeface="Arial" pitchFamily="34" charset="0"/>
                  <a:cs typeface="Arial" pitchFamily="34" charset="0"/>
                </a:rPr>
                <a:t>IsTranslationOf:</a:t>
              </a:r>
            </a:p>
          </p:txBody>
        </p:sp>
        <p:sp>
          <p:nvSpPr>
            <p:cNvPr id="149" name="Oval 148"/>
            <p:cNvSpPr/>
            <p:nvPr/>
          </p:nvSpPr>
          <p:spPr>
            <a:xfrm>
              <a:off x="2057400" y="3505611"/>
              <a:ext cx="76200" cy="76241"/>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12" name="Elbow Connector 11"/>
          <p:cNvCxnSpPr>
            <a:stCxn id="5" idx="4"/>
            <a:endCxn id="7" idx="3"/>
          </p:cNvCxnSpPr>
          <p:nvPr/>
        </p:nvCxnSpPr>
        <p:spPr>
          <a:xfrm rot="5400000">
            <a:off x="3151187" y="2109788"/>
            <a:ext cx="1000125" cy="596900"/>
          </a:xfrm>
          <a:prstGeom prst="bentConnector2">
            <a:avLst/>
          </a:prstGeom>
          <a:ln w="9525" cmpd="sng">
            <a:prstDash val="sysDash"/>
            <a:tailEnd type="triangle" w="med" len="med"/>
          </a:ln>
        </p:spPr>
        <p:style>
          <a:lnRef idx="2">
            <a:schemeClr val="accent1"/>
          </a:lnRef>
          <a:fillRef idx="0">
            <a:schemeClr val="accent1"/>
          </a:fillRef>
          <a:effectRef idx="1">
            <a:schemeClr val="accent1"/>
          </a:effectRef>
          <a:fontRef idx="minor">
            <a:schemeClr val="tx1"/>
          </a:fontRef>
        </p:style>
      </p:cxnSp>
      <p:cxnSp>
        <p:nvCxnSpPr>
          <p:cNvPr id="72" name="Elbow Connector 71"/>
          <p:cNvCxnSpPr>
            <a:stCxn id="64" idx="4"/>
            <a:endCxn id="162" idx="4"/>
          </p:cNvCxnSpPr>
          <p:nvPr/>
        </p:nvCxnSpPr>
        <p:spPr>
          <a:xfrm rot="5400000" flipH="1" flipV="1">
            <a:off x="2416175" y="1647825"/>
            <a:ext cx="1231900" cy="2025650"/>
          </a:xfrm>
          <a:prstGeom prst="bentConnector3">
            <a:avLst>
              <a:gd name="adj1" fmla="val -18557"/>
            </a:avLst>
          </a:prstGeom>
          <a:ln w="9525" cmpd="sng">
            <a:solidFill>
              <a:srgbClr val="FF0000"/>
            </a:solidFill>
            <a:prstDash val="sysDash"/>
            <a:tailEnd type="triangle" w="med" len="med"/>
          </a:ln>
        </p:spPr>
        <p:style>
          <a:lnRef idx="2">
            <a:schemeClr val="accent1"/>
          </a:lnRef>
          <a:fillRef idx="0">
            <a:schemeClr val="accent1"/>
          </a:fillRef>
          <a:effectRef idx="1">
            <a:schemeClr val="accent1"/>
          </a:effectRef>
          <a:fontRef idx="minor">
            <a:schemeClr val="tx1"/>
          </a:fontRef>
        </p:style>
      </p:cxnSp>
      <p:cxnSp>
        <p:nvCxnSpPr>
          <p:cNvPr id="138" name="Elbow Connector 137"/>
          <p:cNvCxnSpPr>
            <a:stCxn id="60" idx="4"/>
            <a:endCxn id="136" idx="3"/>
          </p:cNvCxnSpPr>
          <p:nvPr/>
        </p:nvCxnSpPr>
        <p:spPr>
          <a:xfrm rot="5400000">
            <a:off x="2538412" y="3636963"/>
            <a:ext cx="3946525" cy="488950"/>
          </a:xfrm>
          <a:prstGeom prst="bentConnector2">
            <a:avLst/>
          </a:prstGeom>
          <a:ln w="9525" cmpd="sng">
            <a:prstDash val="sysDash"/>
            <a:tailEnd type="triangle" w="med" len="med"/>
          </a:ln>
        </p:spPr>
        <p:style>
          <a:lnRef idx="2">
            <a:schemeClr val="accent1"/>
          </a:lnRef>
          <a:fillRef idx="0">
            <a:schemeClr val="accent1"/>
          </a:fillRef>
          <a:effectRef idx="1">
            <a:schemeClr val="accent1"/>
          </a:effectRef>
          <a:fontRef idx="minor">
            <a:schemeClr val="tx1"/>
          </a:fontRef>
        </p:style>
      </p:cxnSp>
      <p:cxnSp>
        <p:nvCxnSpPr>
          <p:cNvPr id="139" name="Elbow Connector 138"/>
          <p:cNvCxnSpPr>
            <a:stCxn id="137" idx="4"/>
            <a:endCxn id="160" idx="4"/>
          </p:cNvCxnSpPr>
          <p:nvPr/>
        </p:nvCxnSpPr>
        <p:spPr>
          <a:xfrm rot="5400000" flipH="1" flipV="1">
            <a:off x="1799431" y="3178969"/>
            <a:ext cx="4179888" cy="1911350"/>
          </a:xfrm>
          <a:prstGeom prst="bentConnector3">
            <a:avLst>
              <a:gd name="adj1" fmla="val -5470"/>
            </a:avLst>
          </a:prstGeom>
          <a:ln w="9525" cmpd="sng">
            <a:solidFill>
              <a:srgbClr val="FF0000"/>
            </a:solidFill>
            <a:prstDash val="sysDash"/>
            <a:tailEnd type="triangle" w="med" len="med"/>
          </a:ln>
        </p:spPr>
        <p:style>
          <a:lnRef idx="2">
            <a:schemeClr val="accent1"/>
          </a:lnRef>
          <a:fillRef idx="0">
            <a:schemeClr val="accent1"/>
          </a:fillRef>
          <a:effectRef idx="1">
            <a:schemeClr val="accent1"/>
          </a:effectRef>
          <a:fontRef idx="minor">
            <a:schemeClr val="tx1"/>
          </a:fontRef>
        </p:style>
      </p:cxnSp>
      <p:cxnSp>
        <p:nvCxnSpPr>
          <p:cNvPr id="144" name="Elbow Connector 143"/>
          <p:cNvCxnSpPr>
            <a:stCxn id="61" idx="4"/>
            <a:endCxn id="142" idx="1"/>
          </p:cNvCxnSpPr>
          <p:nvPr/>
        </p:nvCxnSpPr>
        <p:spPr>
          <a:xfrm rot="16200000" flipH="1">
            <a:off x="3502025" y="3565525"/>
            <a:ext cx="3565525" cy="250825"/>
          </a:xfrm>
          <a:prstGeom prst="bentConnector2">
            <a:avLst/>
          </a:prstGeom>
          <a:ln w="9525" cmpd="sng">
            <a:prstDash val="sysDash"/>
            <a:tailEnd type="triangle" w="med" len="med"/>
          </a:ln>
        </p:spPr>
        <p:style>
          <a:lnRef idx="2">
            <a:schemeClr val="accent1"/>
          </a:lnRef>
          <a:fillRef idx="0">
            <a:schemeClr val="accent1"/>
          </a:fillRef>
          <a:effectRef idx="1">
            <a:schemeClr val="accent1"/>
          </a:effectRef>
          <a:fontRef idx="minor">
            <a:schemeClr val="tx1"/>
          </a:fontRef>
        </p:style>
      </p:cxnSp>
      <p:cxnSp>
        <p:nvCxnSpPr>
          <p:cNvPr id="145" name="Elbow Connector 144"/>
          <p:cNvCxnSpPr>
            <a:stCxn id="143" idx="4"/>
            <a:endCxn id="159" idx="4"/>
          </p:cNvCxnSpPr>
          <p:nvPr/>
        </p:nvCxnSpPr>
        <p:spPr>
          <a:xfrm rot="5400000" flipH="1">
            <a:off x="4018756" y="3271044"/>
            <a:ext cx="3798888" cy="1346200"/>
          </a:xfrm>
          <a:prstGeom prst="bentConnector3">
            <a:avLst>
              <a:gd name="adj1" fmla="val -6018"/>
            </a:avLst>
          </a:prstGeom>
          <a:ln w="9525" cmpd="sng">
            <a:solidFill>
              <a:srgbClr val="FF0000"/>
            </a:solidFill>
            <a:prstDash val="sysDash"/>
            <a:tailEnd type="triangle" w="med" len="med"/>
          </a:ln>
        </p:spPr>
        <p:style>
          <a:lnRef idx="2">
            <a:schemeClr val="accent1"/>
          </a:lnRef>
          <a:fillRef idx="0">
            <a:schemeClr val="accent1"/>
          </a:fillRef>
          <a:effectRef idx="1">
            <a:schemeClr val="accent1"/>
          </a:effectRef>
          <a:fontRef idx="minor">
            <a:schemeClr val="tx1"/>
          </a:fontRef>
        </p:style>
      </p:cxnSp>
      <p:cxnSp>
        <p:nvCxnSpPr>
          <p:cNvPr id="150" name="Elbow Connector 149"/>
          <p:cNvCxnSpPr>
            <a:stCxn id="62" idx="4"/>
            <a:endCxn id="148" idx="1"/>
          </p:cNvCxnSpPr>
          <p:nvPr/>
        </p:nvCxnSpPr>
        <p:spPr>
          <a:xfrm rot="16200000" flipH="1">
            <a:off x="4719637" y="2751138"/>
            <a:ext cx="1990725" cy="304800"/>
          </a:xfrm>
          <a:prstGeom prst="bentConnector2">
            <a:avLst/>
          </a:prstGeom>
          <a:ln w="9525" cmpd="sng">
            <a:prstDash val="sysDash"/>
            <a:tailEnd type="triangle" w="med" len="med"/>
          </a:ln>
        </p:spPr>
        <p:style>
          <a:lnRef idx="2">
            <a:schemeClr val="accent1"/>
          </a:lnRef>
          <a:fillRef idx="0">
            <a:schemeClr val="accent1"/>
          </a:fillRef>
          <a:effectRef idx="1">
            <a:schemeClr val="accent1"/>
          </a:effectRef>
          <a:fontRef idx="minor">
            <a:schemeClr val="tx1"/>
          </a:fontRef>
        </p:style>
      </p:cxnSp>
      <p:cxnSp>
        <p:nvCxnSpPr>
          <p:cNvPr id="151" name="Elbow Connector 150"/>
          <p:cNvCxnSpPr>
            <a:stCxn id="149" idx="4"/>
            <a:endCxn id="158" idx="4"/>
          </p:cNvCxnSpPr>
          <p:nvPr/>
        </p:nvCxnSpPr>
        <p:spPr>
          <a:xfrm rot="5400000" flipH="1">
            <a:off x="5235575" y="2454275"/>
            <a:ext cx="2222500" cy="1403350"/>
          </a:xfrm>
          <a:prstGeom prst="bentConnector3">
            <a:avLst>
              <a:gd name="adj1" fmla="val -10286"/>
            </a:avLst>
          </a:prstGeom>
          <a:ln w="9525" cmpd="sng">
            <a:solidFill>
              <a:srgbClr val="FF0000"/>
            </a:solidFill>
            <a:prstDash val="sysDash"/>
            <a:tailEnd type="triangle" w="med" len="med"/>
          </a:ln>
        </p:spPr>
        <p:style>
          <a:lnRef idx="2">
            <a:schemeClr val="accent1"/>
          </a:lnRef>
          <a:fillRef idx="0">
            <a:schemeClr val="accent1"/>
          </a:fillRef>
          <a:effectRef idx="1">
            <a:schemeClr val="accent1"/>
          </a:effectRef>
          <a:fontRef idx="minor">
            <a:schemeClr val="tx1"/>
          </a:fontRef>
        </p:style>
      </p:cxnSp>
      <p:cxnSp>
        <p:nvCxnSpPr>
          <p:cNvPr id="156" name="Elbow Connector 155"/>
          <p:cNvCxnSpPr>
            <a:stCxn id="59" idx="4"/>
            <a:endCxn id="154" idx="3"/>
          </p:cNvCxnSpPr>
          <p:nvPr/>
        </p:nvCxnSpPr>
        <p:spPr>
          <a:xfrm rot="5400000">
            <a:off x="2705100" y="2708275"/>
            <a:ext cx="2447925" cy="847725"/>
          </a:xfrm>
          <a:prstGeom prst="bentConnector2">
            <a:avLst/>
          </a:prstGeom>
          <a:ln w="9525" cmpd="sng">
            <a:prstDash val="sysDash"/>
            <a:tailEnd type="triangle" w="med" len="med"/>
          </a:ln>
        </p:spPr>
        <p:style>
          <a:lnRef idx="2">
            <a:schemeClr val="accent1"/>
          </a:lnRef>
          <a:fillRef idx="0">
            <a:schemeClr val="accent1"/>
          </a:fillRef>
          <a:effectRef idx="1">
            <a:schemeClr val="accent1"/>
          </a:effectRef>
          <a:fontRef idx="minor">
            <a:schemeClr val="tx1"/>
          </a:fontRef>
        </p:style>
      </p:cxnSp>
      <p:cxnSp>
        <p:nvCxnSpPr>
          <p:cNvPr id="157" name="Elbow Connector 156"/>
          <p:cNvCxnSpPr>
            <a:stCxn id="155" idx="4"/>
            <a:endCxn id="161" idx="4"/>
          </p:cNvCxnSpPr>
          <p:nvPr/>
        </p:nvCxnSpPr>
        <p:spPr>
          <a:xfrm rot="5400000" flipH="1" flipV="1">
            <a:off x="1968500" y="2247900"/>
            <a:ext cx="2679700" cy="2273300"/>
          </a:xfrm>
          <a:prstGeom prst="bentConnector3">
            <a:avLst>
              <a:gd name="adj1" fmla="val -8531"/>
            </a:avLst>
          </a:prstGeom>
          <a:ln w="9525" cmpd="sng">
            <a:solidFill>
              <a:srgbClr val="FF0000"/>
            </a:solidFill>
            <a:prstDash val="sysDash"/>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659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eland-eng-fu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100" y="0"/>
            <a:ext cx="6512253" cy="6858000"/>
          </a:xfrm>
          <a:prstGeom prst="rect">
            <a:avLst/>
          </a:prstGeom>
        </p:spPr>
      </p:pic>
      <p:sp>
        <p:nvSpPr>
          <p:cNvPr id="4" name="TextBox 3"/>
          <p:cNvSpPr txBox="1"/>
          <p:nvPr/>
        </p:nvSpPr>
        <p:spPr>
          <a:xfrm>
            <a:off x="6502400" y="762000"/>
            <a:ext cx="1538819" cy="584775"/>
          </a:xfrm>
          <a:prstGeom prst="rect">
            <a:avLst/>
          </a:prstGeom>
          <a:noFill/>
          <a:ln>
            <a:solidFill>
              <a:srgbClr val="FF0000"/>
            </a:solidFill>
          </a:ln>
        </p:spPr>
        <p:txBody>
          <a:bodyPr wrap="none" rtlCol="0">
            <a:spAutoFit/>
          </a:bodyPr>
          <a:lstStyle/>
          <a:p>
            <a:r>
              <a:rPr lang="en-US" sz="3200" dirty="0" smtClean="0">
                <a:solidFill>
                  <a:srgbClr val="FF0000"/>
                </a:solidFill>
              </a:rPr>
              <a:t>Mockup</a:t>
            </a:r>
            <a:endParaRPr lang="en-US" sz="3200" dirty="0">
              <a:solidFill>
                <a:srgbClr val="FF0000"/>
              </a:solidFill>
            </a:endParaRPr>
          </a:p>
        </p:txBody>
      </p:sp>
    </p:spTree>
    <p:extLst>
      <p:ext uri="{BB962C8B-B14F-4D97-AF65-F5344CB8AC3E}">
        <p14:creationId xmlns:p14="http://schemas.microsoft.com/office/powerpoint/2010/main" val="826326344"/>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eland-chinese-fu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0"/>
            <a:ext cx="8665871" cy="6858000"/>
          </a:xfrm>
          <a:prstGeom prst="rect">
            <a:avLst/>
          </a:prstGeom>
        </p:spPr>
      </p:pic>
      <p:sp>
        <p:nvSpPr>
          <p:cNvPr id="4" name="TextBox 3"/>
          <p:cNvSpPr txBox="1"/>
          <p:nvPr/>
        </p:nvSpPr>
        <p:spPr>
          <a:xfrm>
            <a:off x="6337300" y="1054387"/>
            <a:ext cx="1538819" cy="584775"/>
          </a:xfrm>
          <a:prstGeom prst="rect">
            <a:avLst/>
          </a:prstGeom>
          <a:noFill/>
          <a:ln>
            <a:solidFill>
              <a:srgbClr val="FF0000"/>
            </a:solidFill>
          </a:ln>
        </p:spPr>
        <p:txBody>
          <a:bodyPr wrap="none" rtlCol="0">
            <a:spAutoFit/>
          </a:bodyPr>
          <a:lstStyle/>
          <a:p>
            <a:r>
              <a:rPr lang="en-US" sz="3200" dirty="0" smtClean="0">
                <a:solidFill>
                  <a:srgbClr val="FF0000"/>
                </a:solidFill>
              </a:rPr>
              <a:t>Mockup</a:t>
            </a:r>
            <a:endParaRPr lang="en-US" sz="3200" dirty="0">
              <a:solidFill>
                <a:srgbClr val="FF0000"/>
              </a:solidFill>
            </a:endParaRPr>
          </a:p>
        </p:txBody>
      </p:sp>
      <p:sp>
        <p:nvSpPr>
          <p:cNvPr id="5" name="Rectangle 4"/>
          <p:cNvSpPr/>
          <p:nvPr/>
        </p:nvSpPr>
        <p:spPr>
          <a:xfrm rot="19689630">
            <a:off x="-714562" y="2675235"/>
            <a:ext cx="10573140" cy="923330"/>
          </a:xfrm>
          <a:prstGeom prst="rect">
            <a:avLst/>
          </a:prstGeom>
          <a:noFill/>
        </p:spPr>
        <p:txBody>
          <a:bodyPr wrap="none">
            <a:spAutoFit/>
          </a:bodyPr>
          <a:lstStyle/>
          <a:p>
            <a:pPr algn="ctr">
              <a:defRPr/>
            </a:pPr>
            <a:r>
              <a:rPr lang="en-US" sz="54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Solving the Language Problem!</a:t>
            </a:r>
          </a:p>
        </p:txBody>
      </p:sp>
    </p:spTree>
    <p:extLst>
      <p:ext uri="{BB962C8B-B14F-4D97-AF65-F5344CB8AC3E}">
        <p14:creationId xmlns:p14="http://schemas.microsoft.com/office/powerpoint/2010/main" val="12330617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292199"/>
          </a:xfrm>
          <a:prstGeom prst="rect">
            <a:avLst/>
          </a:prstGeom>
        </p:spPr>
      </p:pic>
      <p:grpSp>
        <p:nvGrpSpPr>
          <p:cNvPr id="6" name="Group 5"/>
          <p:cNvGrpSpPr/>
          <p:nvPr/>
        </p:nvGrpSpPr>
        <p:grpSpPr>
          <a:xfrm>
            <a:off x="3355474" y="0"/>
            <a:ext cx="5621964" cy="6858000"/>
            <a:chOff x="3355474" y="0"/>
            <a:chExt cx="5621964" cy="6858000"/>
          </a:xfrm>
        </p:grpSpPr>
        <p:pic>
          <p:nvPicPr>
            <p:cNvPr id="3" name="Picture 2"/>
            <p:cNvPicPr>
              <a:picLocks noChangeAspect="1"/>
            </p:cNvPicPr>
            <p:nvPr/>
          </p:nvPicPr>
          <p:blipFill>
            <a:blip r:embed="rId3"/>
            <a:stretch>
              <a:fillRect/>
            </a:stretch>
          </p:blipFill>
          <p:spPr>
            <a:xfrm>
              <a:off x="4567279" y="0"/>
              <a:ext cx="4410159" cy="6858000"/>
            </a:xfrm>
            <a:prstGeom prst="rect">
              <a:avLst/>
            </a:prstGeom>
          </p:spPr>
        </p:pic>
        <p:cxnSp>
          <p:nvCxnSpPr>
            <p:cNvPr id="5" name="Straight Arrow Connector 4"/>
            <p:cNvCxnSpPr/>
            <p:nvPr/>
          </p:nvCxnSpPr>
          <p:spPr>
            <a:xfrm flipV="1">
              <a:off x="3355474" y="4892842"/>
              <a:ext cx="1096210" cy="735263"/>
            </a:xfrm>
            <a:prstGeom prst="straightConnector1">
              <a:avLst/>
            </a:prstGeom>
            <a:ln w="762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grpSp>
      <p:sp>
        <p:nvSpPr>
          <p:cNvPr id="7" name="Rectangle 6"/>
          <p:cNvSpPr/>
          <p:nvPr/>
        </p:nvSpPr>
        <p:spPr>
          <a:xfrm rot="19689630">
            <a:off x="-445572" y="2675235"/>
            <a:ext cx="10035169" cy="923330"/>
          </a:xfrm>
          <a:prstGeom prst="rect">
            <a:avLst/>
          </a:prstGeom>
          <a:noFill/>
        </p:spPr>
        <p:txBody>
          <a:bodyPr wrap="none">
            <a:spAutoFit/>
          </a:bodyPr>
          <a:lstStyle/>
          <a:p>
            <a:pPr algn="ctr">
              <a:defRPr/>
            </a:pPr>
            <a:r>
              <a:rPr lang="en-US" sz="5400" b="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Exposing the Quality Problem</a:t>
            </a:r>
            <a:endParaRPr lang="en-US" sz="54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291224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77838" y="1135919"/>
            <a:ext cx="8451273" cy="4475171"/>
          </a:xfrm>
        </p:spPr>
        <p:txBody>
          <a:bodyPr/>
          <a:lstStyle/>
          <a:p>
            <a:r>
              <a:rPr lang="en-US" sz="3200" dirty="0">
                <a:latin typeface="Arial" charset="0"/>
                <a:ea typeface="ＭＳ Ｐゴシック" charset="0"/>
              </a:rPr>
              <a:t>Requires a new kind of thinking: “sets of assertions about something” NOT a “record”</a:t>
            </a:r>
          </a:p>
          <a:p>
            <a:r>
              <a:rPr lang="en-US" sz="3200" dirty="0" smtClean="0">
                <a:latin typeface="Arial" charset="0"/>
                <a:ea typeface="ＭＳ Ｐゴシック" charset="0"/>
              </a:rPr>
              <a:t>Requires</a:t>
            </a:r>
            <a:r>
              <a:rPr lang="en-US" sz="3200" i="1" dirty="0" smtClean="0">
                <a:latin typeface="Arial" charset="0"/>
                <a:ea typeface="ＭＳ Ｐゴシック" charset="0"/>
              </a:rPr>
              <a:t> </a:t>
            </a:r>
            <a:r>
              <a:rPr lang="en-US" sz="3200" i="1" dirty="0">
                <a:latin typeface="Arial" charset="0"/>
                <a:ea typeface="ＭＳ Ｐゴシック" charset="0"/>
              </a:rPr>
              <a:t>much more</a:t>
            </a:r>
            <a:r>
              <a:rPr lang="en-US" sz="3200" dirty="0">
                <a:latin typeface="Arial" charset="0"/>
                <a:ea typeface="ＭＳ Ｐゴシック" charset="0"/>
              </a:rPr>
              <a:t> than simply translating a record from MARC to a new </a:t>
            </a:r>
            <a:r>
              <a:rPr lang="en-US" sz="3200" dirty="0" smtClean="0">
                <a:latin typeface="Arial" charset="0"/>
                <a:ea typeface="ＭＳ Ｐゴシック" charset="0"/>
              </a:rPr>
              <a:t>format</a:t>
            </a:r>
          </a:p>
          <a:p>
            <a:r>
              <a:rPr lang="en-US" sz="3200" dirty="0" smtClean="0">
                <a:latin typeface="Arial" charset="0"/>
                <a:ea typeface="ＭＳ Ｐゴシック" charset="0"/>
              </a:rPr>
              <a:t>There are things we can do now to make MARC “linked data ready”</a:t>
            </a:r>
          </a:p>
          <a:p>
            <a:r>
              <a:rPr lang="en-US" sz="3200" dirty="0" smtClean="0">
                <a:latin typeface="Arial" charset="0"/>
                <a:ea typeface="ＭＳ Ｐゴシック" charset="0"/>
              </a:rPr>
              <a:t>Quality is a pursuit, </a:t>
            </a:r>
            <a:r>
              <a:rPr lang="en-US" sz="3200" i="1" dirty="0" smtClean="0">
                <a:latin typeface="Arial" charset="0"/>
                <a:ea typeface="ＭＳ Ｐゴシック" charset="0"/>
              </a:rPr>
              <a:t>not</a:t>
            </a:r>
            <a:r>
              <a:rPr lang="en-US" sz="3200" dirty="0" smtClean="0">
                <a:latin typeface="Arial" charset="0"/>
                <a:ea typeface="ＭＳ Ｐゴシック" charset="0"/>
              </a:rPr>
              <a:t> an achievable goal</a:t>
            </a:r>
            <a:endParaRPr lang="en-US" sz="3200" dirty="0">
              <a:latin typeface="Arial" charset="0"/>
              <a:ea typeface="ＭＳ Ｐゴシック" charset="0"/>
            </a:endParaRPr>
          </a:p>
        </p:txBody>
      </p:sp>
      <p:sp>
        <p:nvSpPr>
          <p:cNvPr id="3" name="Text Placeholder 2"/>
          <p:cNvSpPr>
            <a:spLocks noGrp="1"/>
          </p:cNvSpPr>
          <p:nvPr>
            <p:ph type="body" sz="quarter" idx="13"/>
          </p:nvPr>
        </p:nvSpPr>
        <p:spPr/>
        <p:txBody>
          <a:bodyPr/>
          <a:lstStyle/>
          <a:p>
            <a:r>
              <a:rPr lang="en-US" dirty="0" smtClean="0"/>
              <a:t>It’s Not the Record, It’s the Linkage</a:t>
            </a:r>
            <a:endParaRPr lang="en-US" dirty="0"/>
          </a:p>
        </p:txBody>
      </p:sp>
    </p:spTree>
    <p:extLst>
      <p:ext uri="{BB962C8B-B14F-4D97-AF65-F5344CB8AC3E}">
        <p14:creationId xmlns:p14="http://schemas.microsoft.com/office/powerpoint/2010/main" val="392075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Why OCLC wants to manage entities</a:t>
            </a:r>
            <a:endParaRPr lang="en-US" dirty="0"/>
          </a:p>
        </p:txBody>
      </p:sp>
      <p:sp>
        <p:nvSpPr>
          <p:cNvPr id="3" name="Text Placeholder 2"/>
          <p:cNvSpPr>
            <a:spLocks noGrp="1"/>
          </p:cNvSpPr>
          <p:nvPr>
            <p:ph type="body" sz="quarter" idx="4294967295"/>
          </p:nvPr>
        </p:nvSpPr>
        <p:spPr>
          <a:xfrm>
            <a:off x="349250" y="1135919"/>
            <a:ext cx="8439150" cy="3317875"/>
          </a:xfrm>
          <a:prstGeom prst="rect">
            <a:avLst/>
          </a:prstGeom>
        </p:spPr>
        <p:txBody>
          <a:bodyPr/>
          <a:lstStyle/>
          <a:p>
            <a:r>
              <a:rPr lang="en-US" i="1" dirty="0" smtClean="0"/>
              <a:t>Connectivity</a:t>
            </a:r>
          </a:p>
          <a:p>
            <a:pPr lvl="1"/>
            <a:r>
              <a:rPr lang="en-US" dirty="0" smtClean="0"/>
              <a:t>Entity </a:t>
            </a:r>
            <a:r>
              <a:rPr lang="en-US" dirty="0"/>
              <a:t>recognition helps to </a:t>
            </a:r>
            <a:r>
              <a:rPr lang="en-US" i="1" dirty="0"/>
              <a:t>connect</a:t>
            </a:r>
            <a:r>
              <a:rPr lang="en-US" dirty="0"/>
              <a:t> library data to the networked environment/web</a:t>
            </a:r>
          </a:p>
          <a:p>
            <a:pPr lvl="2"/>
            <a:r>
              <a:rPr lang="en-US" dirty="0"/>
              <a:t>e.g., </a:t>
            </a:r>
            <a:r>
              <a:rPr lang="en-US" dirty="0" err="1" smtClean="0"/>
              <a:t>Schema.org</a:t>
            </a:r>
            <a:r>
              <a:rPr lang="en-US" dirty="0"/>
              <a:t>, BIBFRAME, etc.</a:t>
            </a:r>
          </a:p>
          <a:p>
            <a:r>
              <a:rPr lang="en-US" i="1" dirty="0" smtClean="0"/>
              <a:t>Efficiency &amp; Quality</a:t>
            </a:r>
          </a:p>
          <a:p>
            <a:pPr lvl="1"/>
            <a:r>
              <a:rPr lang="en-US" dirty="0" smtClean="0"/>
              <a:t>Facilitates </a:t>
            </a:r>
            <a:r>
              <a:rPr lang="en-US" i="1" dirty="0" smtClean="0"/>
              <a:t>efficient</a:t>
            </a:r>
            <a:r>
              <a:rPr lang="en-US" dirty="0" smtClean="0"/>
              <a:t> creation of </a:t>
            </a:r>
            <a:r>
              <a:rPr lang="en-US" i="1" dirty="0" smtClean="0"/>
              <a:t>quality</a:t>
            </a:r>
            <a:r>
              <a:rPr lang="en-US" dirty="0" smtClean="0"/>
              <a:t> metadata</a:t>
            </a:r>
            <a:endParaRPr lang="en-US" dirty="0"/>
          </a:p>
          <a:p>
            <a:r>
              <a:rPr lang="en-US" i="1" dirty="0" smtClean="0"/>
              <a:t>Creativity</a:t>
            </a:r>
          </a:p>
          <a:p>
            <a:pPr lvl="1"/>
            <a:r>
              <a:rPr lang="en-US" dirty="0" smtClean="0"/>
              <a:t>Opens </a:t>
            </a:r>
            <a:r>
              <a:rPr lang="en-US" dirty="0"/>
              <a:t>the door to </a:t>
            </a:r>
            <a:r>
              <a:rPr lang="en-US" i="1" dirty="0"/>
              <a:t>creative</a:t>
            </a:r>
            <a:r>
              <a:rPr lang="en-US" dirty="0"/>
              <a:t> reuse of library data</a:t>
            </a:r>
          </a:p>
          <a:p>
            <a:endParaRPr lang="en-US" dirty="0"/>
          </a:p>
        </p:txBody>
      </p:sp>
    </p:spTree>
    <p:extLst>
      <p:ext uri="{BB962C8B-B14F-4D97-AF65-F5344CB8AC3E}">
        <p14:creationId xmlns:p14="http://schemas.microsoft.com/office/powerpoint/2010/main" val="43492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77838" y="826826"/>
            <a:ext cx="8073734" cy="5007304"/>
          </a:xfrm>
        </p:spPr>
        <p:txBody>
          <a:bodyPr/>
          <a:lstStyle/>
          <a:p>
            <a:pPr marL="0" indent="0">
              <a:buNone/>
            </a:pPr>
            <a:endParaRPr lang="en-US" sz="1600" dirty="0" smtClean="0"/>
          </a:p>
          <a:p>
            <a:r>
              <a:rPr lang="en-US" sz="2800" dirty="0" smtClean="0"/>
              <a:t>Person Entity Lookup service</a:t>
            </a:r>
          </a:p>
          <a:p>
            <a:r>
              <a:rPr lang="en-US" sz="2800" dirty="0" smtClean="0"/>
              <a:t>Using </a:t>
            </a:r>
            <a:r>
              <a:rPr lang="en-US" sz="2800" dirty="0" err="1" smtClean="0"/>
              <a:t>EntityJS</a:t>
            </a:r>
            <a:r>
              <a:rPr lang="en-US" sz="2800" dirty="0" smtClean="0"/>
              <a:t> as one way for humans to interact with, and evaluate, and potentially correct linked data</a:t>
            </a:r>
          </a:p>
          <a:p>
            <a:r>
              <a:rPr lang="en-US" sz="3200" dirty="0" smtClean="0"/>
              <a:t>Others as </a:t>
            </a:r>
            <a:r>
              <a:rPr lang="en-US" sz="3200" dirty="0" err="1" smtClean="0"/>
              <a:t>indentified</a:t>
            </a:r>
            <a:r>
              <a:rPr lang="en-US" sz="3200" dirty="0" smtClean="0"/>
              <a:t>…</a:t>
            </a:r>
          </a:p>
        </p:txBody>
      </p:sp>
      <p:sp>
        <p:nvSpPr>
          <p:cNvPr id="3" name="Text Placeholder 2"/>
          <p:cNvSpPr>
            <a:spLocks noGrp="1"/>
          </p:cNvSpPr>
          <p:nvPr>
            <p:ph type="body" sz="quarter" idx="13"/>
          </p:nvPr>
        </p:nvSpPr>
        <p:spPr/>
        <p:txBody>
          <a:bodyPr/>
          <a:lstStyle/>
          <a:p>
            <a:r>
              <a:rPr lang="en-US" dirty="0" smtClean="0"/>
              <a:t>Piloting New </a:t>
            </a:r>
            <a:r>
              <a:rPr lang="en-US" dirty="0"/>
              <a:t>S</a:t>
            </a:r>
            <a:r>
              <a:rPr lang="en-US" dirty="0" smtClean="0"/>
              <a:t>ervices</a:t>
            </a:r>
            <a:endParaRPr lang="en-US" dirty="0"/>
          </a:p>
        </p:txBody>
      </p:sp>
      <p:pic>
        <p:nvPicPr>
          <p:cNvPr id="5" name="Picture 4"/>
          <p:cNvPicPr>
            <a:picLocks noChangeAspect="1"/>
          </p:cNvPicPr>
          <p:nvPr/>
        </p:nvPicPr>
        <p:blipFill>
          <a:blip r:embed="rId3"/>
          <a:stretch>
            <a:fillRect/>
          </a:stretch>
        </p:blipFill>
        <p:spPr>
          <a:xfrm>
            <a:off x="5151550" y="2567164"/>
            <a:ext cx="2784030" cy="3666212"/>
          </a:xfrm>
          <a:prstGeom prst="rect">
            <a:avLst/>
          </a:prstGeom>
        </p:spPr>
      </p:pic>
      <p:sp>
        <p:nvSpPr>
          <p:cNvPr id="6" name="Rectangle 5"/>
          <p:cNvSpPr/>
          <p:nvPr/>
        </p:nvSpPr>
        <p:spPr>
          <a:xfrm>
            <a:off x="117489" y="5038500"/>
            <a:ext cx="5248141" cy="923330"/>
          </a:xfrm>
          <a:prstGeom prst="rect">
            <a:avLst/>
          </a:prstGeom>
        </p:spPr>
        <p:txBody>
          <a:bodyPr wrap="square">
            <a:spAutoFit/>
          </a:bodyPr>
          <a:lstStyle/>
          <a:p>
            <a:r>
              <a:rPr lang="en-US" dirty="0" smtClean="0"/>
              <a:t>Photo by </a:t>
            </a:r>
            <a:r>
              <a:rPr lang="en-US" dirty="0" err="1" smtClean="0"/>
              <a:t>drivethrucafe</a:t>
            </a:r>
            <a:endParaRPr lang="en-US" dirty="0" smtClean="0"/>
          </a:p>
          <a:p>
            <a:r>
              <a:rPr lang="en-US" dirty="0" smtClean="0"/>
              <a:t>https</a:t>
            </a:r>
            <a:r>
              <a:rPr lang="en-US" dirty="0"/>
              <a:t>://www.flickr.com/photos/128758398@N07</a:t>
            </a:r>
            <a:r>
              <a:rPr lang="en-US" dirty="0" smtClean="0"/>
              <a:t>/</a:t>
            </a:r>
          </a:p>
          <a:p>
            <a:r>
              <a:rPr lang="en-US" dirty="0" smtClean="0"/>
              <a:t>CC BY-SA 2.0</a:t>
            </a:r>
            <a:endParaRPr lang="en-US" dirty="0"/>
          </a:p>
        </p:txBody>
      </p:sp>
    </p:spTree>
    <p:extLst>
      <p:ext uri="{BB962C8B-B14F-4D97-AF65-F5344CB8AC3E}">
        <p14:creationId xmlns:p14="http://schemas.microsoft.com/office/powerpoint/2010/main" val="42017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31838" y="1108606"/>
            <a:ext cx="4777491" cy="1492716"/>
          </a:xfrm>
        </p:spPr>
        <p:txBody>
          <a:bodyPr/>
          <a:lstStyle/>
          <a:p>
            <a:r>
              <a:rPr lang="en-US" dirty="0" smtClean="0"/>
              <a:t>Thank you!</a:t>
            </a:r>
            <a:endParaRPr lang="en-US" dirty="0"/>
          </a:p>
        </p:txBody>
      </p:sp>
      <p:sp>
        <p:nvSpPr>
          <p:cNvPr id="3" name="Text Placeholder 2"/>
          <p:cNvSpPr>
            <a:spLocks noGrp="1"/>
          </p:cNvSpPr>
          <p:nvPr>
            <p:ph type="body" sz="quarter" idx="11"/>
          </p:nvPr>
        </p:nvSpPr>
        <p:spPr/>
        <p:txBody>
          <a:bodyPr>
            <a:noAutofit/>
          </a:bodyPr>
          <a:lstStyle/>
          <a:p>
            <a:r>
              <a:rPr lang="en-US" sz="2800" dirty="0" smtClean="0"/>
              <a:t>Roy Tennant</a:t>
            </a:r>
            <a:endParaRPr lang="en-US" sz="2800" dirty="0"/>
          </a:p>
        </p:txBody>
      </p:sp>
      <p:sp>
        <p:nvSpPr>
          <p:cNvPr id="4" name="Text Placeholder 3"/>
          <p:cNvSpPr>
            <a:spLocks noGrp="1"/>
          </p:cNvSpPr>
          <p:nvPr>
            <p:ph type="body" sz="quarter" idx="12"/>
          </p:nvPr>
        </p:nvSpPr>
        <p:spPr>
          <a:xfrm>
            <a:off x="608357" y="3409095"/>
            <a:ext cx="3887788" cy="359027"/>
          </a:xfrm>
        </p:spPr>
        <p:txBody>
          <a:bodyPr>
            <a:noAutofit/>
          </a:bodyPr>
          <a:lstStyle/>
          <a:p>
            <a:r>
              <a:rPr lang="en-US" sz="1800" dirty="0" smtClean="0"/>
              <a:t>@</a:t>
            </a:r>
            <a:r>
              <a:rPr lang="en-US" sz="1800" dirty="0" err="1" smtClean="0"/>
              <a:t>rtennant</a:t>
            </a:r>
            <a:endParaRPr lang="en-US" sz="1800" dirty="0"/>
          </a:p>
        </p:txBody>
      </p:sp>
      <p:sp>
        <p:nvSpPr>
          <p:cNvPr id="5" name="Text Placeholder 4"/>
          <p:cNvSpPr>
            <a:spLocks noGrp="1"/>
          </p:cNvSpPr>
          <p:nvPr>
            <p:ph type="body" sz="quarter" idx="13"/>
          </p:nvPr>
        </p:nvSpPr>
        <p:spPr>
          <a:xfrm>
            <a:off x="608357" y="3768124"/>
            <a:ext cx="3887788" cy="305495"/>
          </a:xfrm>
        </p:spPr>
        <p:txBody>
          <a:bodyPr>
            <a:noAutofit/>
          </a:bodyPr>
          <a:lstStyle/>
          <a:p>
            <a:r>
              <a:rPr lang="en-US" sz="1800" dirty="0" err="1" smtClean="0"/>
              <a:t>facebook.com</a:t>
            </a:r>
            <a:r>
              <a:rPr lang="en-US" sz="1800" dirty="0" smtClean="0"/>
              <a:t>/</a:t>
            </a:r>
            <a:r>
              <a:rPr lang="en-US" sz="1800" dirty="0" err="1" smtClean="0"/>
              <a:t>roytennant</a:t>
            </a:r>
            <a:r>
              <a:rPr lang="en-US" sz="1800" dirty="0" smtClean="0"/>
              <a:t>/</a:t>
            </a:r>
            <a:endParaRPr lang="en-US" sz="1800" dirty="0"/>
          </a:p>
        </p:txBody>
      </p:sp>
      <p:sp>
        <p:nvSpPr>
          <p:cNvPr id="6" name="Text Placeholder 5"/>
          <p:cNvSpPr>
            <a:spLocks noGrp="1"/>
          </p:cNvSpPr>
          <p:nvPr>
            <p:ph type="body" sz="quarter" idx="14"/>
          </p:nvPr>
        </p:nvSpPr>
        <p:spPr>
          <a:xfrm>
            <a:off x="0" y="587632"/>
            <a:ext cx="3567447" cy="535531"/>
          </a:xfrm>
        </p:spPr>
        <p:txBody>
          <a:bodyPr/>
          <a:lstStyle/>
          <a:p>
            <a:r>
              <a:rPr lang="en-US" sz="1800" dirty="0" smtClean="0"/>
              <a:t>LITA National Forum 2015</a:t>
            </a:r>
            <a:endParaRPr lang="en-US" sz="1800" dirty="0"/>
          </a:p>
        </p:txBody>
      </p:sp>
      <p:sp>
        <p:nvSpPr>
          <p:cNvPr id="7" name="Rectangle 6"/>
          <p:cNvSpPr/>
          <p:nvPr/>
        </p:nvSpPr>
        <p:spPr>
          <a:xfrm>
            <a:off x="994601" y="6054054"/>
            <a:ext cx="5377764" cy="623248"/>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50" kern="1200" dirty="0" smtClean="0">
                <a:solidFill>
                  <a:srgbClr val="787D83"/>
                </a:solidFill>
                <a:effectLst/>
                <a:latin typeface="+mn-lt"/>
                <a:ea typeface="+mn-ea"/>
                <a:cs typeface="+mn-cs"/>
              </a:rPr>
              <a:t>©2015 OCLC This work is licensed under a Creative Commons Attribution 4.0 International License. Suggested attribution: This work uses content from “Data Designed for Discovery” © OCLC, used under a Creative Commons Attribution 4.0 International License: http://creativecommons.org/licenses/by/4.0/.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kern="1200" baseline="0" dirty="0" smtClean="0">
              <a:solidFill>
                <a:schemeClr val="bg1">
                  <a:lumMod val="65000"/>
                </a:schemeClr>
              </a:solidFill>
              <a:latin typeface="+mn-lt"/>
              <a:ea typeface="Open Sans" pitchFamily="34" charset="0"/>
              <a:cs typeface="Open Sans" pitchFamily="34" charset="0"/>
            </a:endParaRPr>
          </a:p>
        </p:txBody>
      </p:sp>
      <p:pic>
        <p:nvPicPr>
          <p:cNvPr id="8" name="Picture 7"/>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03906" y="6054054"/>
            <a:ext cx="608901" cy="324648"/>
          </a:xfrm>
          <a:prstGeom prst="rect">
            <a:avLst/>
          </a:prstGeom>
        </p:spPr>
      </p:pic>
    </p:spTree>
    <p:extLst>
      <p:ext uri="{BB962C8B-B14F-4D97-AF65-F5344CB8AC3E}">
        <p14:creationId xmlns:p14="http://schemas.microsoft.com/office/powerpoint/2010/main" val="21908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The Canonical Entity (of the present)</a:t>
            </a:r>
            <a:endParaRPr lang="en-US" dirty="0"/>
          </a:p>
        </p:txBody>
      </p:sp>
      <p:pic>
        <p:nvPicPr>
          <p:cNvPr id="4" name="Content Placeholder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77838" y="1366237"/>
            <a:ext cx="8229600" cy="4221163"/>
          </a:xfrm>
          <a:prstGeom prst="rect">
            <a:avLst/>
          </a:prstGeom>
        </p:spPr>
      </p:pic>
      <p:pic>
        <p:nvPicPr>
          <p:cNvPr id="5" name="Content Placeholder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7837" y="1366237"/>
            <a:ext cx="8188095" cy="420039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1883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sz="2800" dirty="0">
                <a:latin typeface="Arial" charset="0"/>
                <a:ea typeface="ＭＳ Ｐゴシック" charset="0"/>
              </a:rPr>
              <a:t>A collection of statements…</a:t>
            </a:r>
          </a:p>
          <a:p>
            <a:r>
              <a:rPr lang="en-US" sz="2800" dirty="0">
                <a:latin typeface="Arial" charset="0"/>
                <a:ea typeface="ＭＳ Ｐゴシック" charset="0"/>
              </a:rPr>
              <a:t>Taken from the piece itself…</a:t>
            </a:r>
          </a:p>
          <a:p>
            <a:r>
              <a:rPr lang="en-US" sz="2800" dirty="0">
                <a:latin typeface="Arial" charset="0"/>
                <a:ea typeface="ＭＳ Ｐゴシック" charset="0"/>
              </a:rPr>
              <a:t>Sometimes “enhanced” with inferred parentheticals (e.g., [1975] )…</a:t>
            </a:r>
          </a:p>
          <a:p>
            <a:r>
              <a:rPr lang="en-US" sz="2800" dirty="0">
                <a:latin typeface="Arial" charset="0"/>
                <a:ea typeface="ＭＳ Ｐゴシック" charset="0"/>
              </a:rPr>
              <a:t>Or additional statements not on the piece (e.g., subject headings</a:t>
            </a:r>
            <a:r>
              <a:rPr lang="en-US" sz="2800" dirty="0" smtClean="0">
                <a:latin typeface="Arial" charset="0"/>
                <a:ea typeface="ＭＳ Ｐゴシック" charset="0"/>
              </a:rPr>
              <a:t>)</a:t>
            </a:r>
          </a:p>
          <a:p>
            <a:r>
              <a:rPr lang="en-US" sz="2800" dirty="0" smtClean="0">
                <a:latin typeface="Arial" charset="0"/>
                <a:ea typeface="ＭＳ Ｐゴシック" charset="0"/>
              </a:rPr>
              <a:t>Where punctuation, which may or may not be present, is used (inconsistently) for structure</a:t>
            </a:r>
            <a:endParaRPr lang="en-US" sz="2800" dirty="0">
              <a:latin typeface="Arial" charset="0"/>
              <a:ea typeface="ＭＳ Ｐゴシック" charset="0"/>
            </a:endParaRPr>
          </a:p>
          <a:p>
            <a:r>
              <a:rPr lang="en-US" sz="2800" i="1" dirty="0">
                <a:latin typeface="Arial" charset="0"/>
                <a:ea typeface="ＭＳ Ｐゴシック" charset="0"/>
              </a:rPr>
              <a:t>Mostly uncontrolled </a:t>
            </a:r>
            <a:r>
              <a:rPr lang="en-US" sz="2800" i="1" dirty="0" smtClean="0">
                <a:latin typeface="Arial" charset="0"/>
                <a:ea typeface="ＭＳ Ｐゴシック" charset="0"/>
              </a:rPr>
              <a:t>text strings that are only </a:t>
            </a:r>
            <a:r>
              <a:rPr lang="en-US" sz="2800" i="1" dirty="0">
                <a:latin typeface="Arial" charset="0"/>
                <a:ea typeface="ＭＳ Ｐゴシック" charset="0"/>
              </a:rPr>
              <a:t>loosely connected to anything </a:t>
            </a:r>
            <a:r>
              <a:rPr lang="en-US" sz="2800" i="1" dirty="0" smtClean="0">
                <a:latin typeface="Arial" charset="0"/>
                <a:ea typeface="ＭＳ Ｐゴシック" charset="0"/>
              </a:rPr>
              <a:t>else</a:t>
            </a:r>
            <a:endParaRPr lang="en-US" sz="2800" i="1" dirty="0">
              <a:latin typeface="Arial" charset="0"/>
              <a:ea typeface="ＭＳ Ｐゴシック" charset="0"/>
            </a:endParaRPr>
          </a:p>
        </p:txBody>
      </p:sp>
      <p:sp>
        <p:nvSpPr>
          <p:cNvPr id="3" name="Text Placeholder 2"/>
          <p:cNvSpPr>
            <a:spLocks noGrp="1"/>
          </p:cNvSpPr>
          <p:nvPr>
            <p:ph type="body" sz="quarter" idx="13"/>
          </p:nvPr>
        </p:nvSpPr>
        <p:spPr/>
        <p:txBody>
          <a:bodyPr/>
          <a:lstStyle/>
          <a:p>
            <a:r>
              <a:rPr lang="en-US" sz="4000" dirty="0" smtClean="0"/>
              <a:t>The Classic Bib Record</a:t>
            </a:r>
            <a:endParaRPr lang="en-US" sz="4000" dirty="0"/>
          </a:p>
        </p:txBody>
      </p:sp>
      <p:sp>
        <p:nvSpPr>
          <p:cNvPr id="4" name="Rectangle 3"/>
          <p:cNvSpPr/>
          <p:nvPr/>
        </p:nvSpPr>
        <p:spPr>
          <a:xfrm rot="19689630">
            <a:off x="-637105" y="2259737"/>
            <a:ext cx="10418238" cy="1754326"/>
          </a:xfrm>
          <a:prstGeom prst="rect">
            <a:avLst/>
          </a:prstGeom>
          <a:noFill/>
        </p:spPr>
        <p:txBody>
          <a:bodyPr wrap="none">
            <a:spAutoFit/>
          </a:bodyPr>
          <a:lstStyle/>
          <a:p>
            <a:pPr algn="ctr">
              <a:defRPr/>
            </a:pPr>
            <a:r>
              <a:rPr lang="en-US" sz="5400" b="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MARC is machine readable,</a:t>
            </a:r>
            <a:br>
              <a:rPr lang="en-US" sz="5400" b="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br>
            <a:r>
              <a:rPr lang="en-US" sz="5400" b="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NOT machine understandable! </a:t>
            </a:r>
            <a:endParaRPr lang="en-US" sz="54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158305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The Problem</a:t>
            </a:r>
            <a:endParaRPr lang="en-US" dirty="0"/>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10993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p:txBody>
          <a:bodyPr/>
          <a:lstStyle/>
          <a:p>
            <a:r>
              <a:rPr lang="en-US" sz="2800" dirty="0">
                <a:latin typeface="Arial" charset="0"/>
                <a:ea typeface="ＭＳ Ｐゴシック" charset="0"/>
              </a:rPr>
              <a:t>Identification Problems:</a:t>
            </a:r>
          </a:p>
          <a:p>
            <a:pPr lvl="1"/>
            <a:r>
              <a:rPr lang="en-US" sz="2400" dirty="0">
                <a:latin typeface="Arial" charset="0"/>
                <a:ea typeface="ＭＳ Ｐゴシック" charset="0"/>
              </a:rPr>
              <a:t>“The Hamlet Problem” (titles aren’t enough)</a:t>
            </a:r>
          </a:p>
          <a:p>
            <a:pPr lvl="1"/>
            <a:r>
              <a:rPr lang="en-US" sz="2400" dirty="0">
                <a:latin typeface="Arial" charset="0"/>
                <a:ea typeface="ＭＳ Ｐゴシック" charset="0"/>
              </a:rPr>
              <a:t>“The Wang/Li/Zhang Problem” (names aren’t enough)</a:t>
            </a:r>
          </a:p>
          <a:p>
            <a:r>
              <a:rPr lang="en-US" sz="2800" dirty="0">
                <a:latin typeface="Arial" charset="0"/>
                <a:ea typeface="ＭＳ Ｐゴシック" charset="0"/>
              </a:rPr>
              <a:t>Linkage Problems:</a:t>
            </a:r>
          </a:p>
          <a:p>
            <a:pPr lvl="1"/>
            <a:r>
              <a:rPr lang="en-US" sz="2400" dirty="0">
                <a:latin typeface="Arial" charset="0"/>
                <a:ea typeface="ＭＳ Ｐゴシック" charset="0"/>
              </a:rPr>
              <a:t>“The Web Problem” </a:t>
            </a:r>
            <a:r>
              <a:rPr lang="en-US" sz="2400" dirty="0" smtClean="0">
                <a:latin typeface="Arial" charset="0"/>
                <a:ea typeface="ＭＳ Ｐゴシック" charset="0"/>
              </a:rPr>
              <a:t>(text strings aren’t </a:t>
            </a:r>
            <a:r>
              <a:rPr lang="en-US" sz="2400" dirty="0">
                <a:latin typeface="Arial" charset="0"/>
                <a:ea typeface="ＭＳ Ｐゴシック" charset="0"/>
              </a:rPr>
              <a:t>enough, you need links)</a:t>
            </a:r>
          </a:p>
          <a:p>
            <a:pPr lvl="1"/>
            <a:r>
              <a:rPr lang="en-US" sz="2400" dirty="0">
                <a:latin typeface="Arial" charset="0"/>
                <a:ea typeface="ＭＳ Ｐゴシック" charset="0"/>
              </a:rPr>
              <a:t>“The Language Problem” </a:t>
            </a:r>
            <a:r>
              <a:rPr lang="en-US" sz="2400" dirty="0" smtClean="0">
                <a:latin typeface="Arial" charset="0"/>
                <a:ea typeface="ＭＳ Ｐゴシック" charset="0"/>
              </a:rPr>
              <a:t>(the </a:t>
            </a:r>
            <a:r>
              <a:rPr lang="en-US" sz="2400" dirty="0">
                <a:latin typeface="Arial" charset="0"/>
                <a:ea typeface="ＭＳ Ｐゴシック" charset="0"/>
              </a:rPr>
              <a:t>right translation for a given </a:t>
            </a:r>
            <a:r>
              <a:rPr lang="en-US" sz="2400" dirty="0" smtClean="0">
                <a:latin typeface="Arial" charset="0"/>
                <a:ea typeface="ＭＳ Ｐゴシック" charset="0"/>
              </a:rPr>
              <a:t>user in a way they can understand)</a:t>
            </a:r>
            <a:endParaRPr lang="en-US" sz="2400" dirty="0">
              <a:latin typeface="Arial" charset="0"/>
              <a:ea typeface="ＭＳ Ｐゴシック" charset="0"/>
            </a:endParaRPr>
          </a:p>
          <a:p>
            <a:r>
              <a:rPr lang="en-US" sz="2800" dirty="0">
                <a:latin typeface="Arial" charset="0"/>
                <a:ea typeface="ＭＳ Ｐゴシック" charset="0"/>
              </a:rPr>
              <a:t>Quality Problems:</a:t>
            </a:r>
          </a:p>
          <a:p>
            <a:pPr lvl="1"/>
            <a:r>
              <a:rPr lang="en-US" sz="2400" dirty="0" smtClean="0">
                <a:latin typeface="Arial" charset="0"/>
                <a:ea typeface="ＭＳ Ｐゴシック" charset="0"/>
              </a:rPr>
              <a:t>“The Legacy Problem” (strings </a:t>
            </a:r>
            <a:r>
              <a:rPr lang="en-US" sz="2400" dirty="0">
                <a:latin typeface="Arial" charset="0"/>
                <a:ea typeface="ＭＳ Ｐゴシック" charset="0"/>
              </a:rPr>
              <a:t>are not controlled terms; often, they cannot be turned into </a:t>
            </a:r>
            <a:r>
              <a:rPr lang="en-US" sz="2400" dirty="0" smtClean="0">
                <a:latin typeface="Arial" charset="0"/>
                <a:ea typeface="ＭＳ Ｐゴシック" charset="0"/>
              </a:rPr>
              <a:t>them)</a:t>
            </a:r>
            <a:endParaRPr lang="en-US" sz="2400" dirty="0">
              <a:latin typeface="Arial" charset="0"/>
              <a:ea typeface="ＭＳ Ｐゴシック" charset="0"/>
            </a:endParaRPr>
          </a:p>
        </p:txBody>
      </p:sp>
      <p:sp>
        <p:nvSpPr>
          <p:cNvPr id="6" name="Text Placeholder 5"/>
          <p:cNvSpPr>
            <a:spLocks noGrp="1"/>
          </p:cNvSpPr>
          <p:nvPr>
            <p:ph type="body" sz="quarter" idx="13"/>
          </p:nvPr>
        </p:nvSpPr>
        <p:spPr/>
        <p:txBody>
          <a:bodyPr/>
          <a:lstStyle/>
          <a:p>
            <a:r>
              <a:rPr lang="en-US" sz="4000" dirty="0" smtClean="0"/>
              <a:t>Actually, A Number of Problems</a:t>
            </a:r>
            <a:endParaRPr lang="en-US" sz="4000" dirty="0"/>
          </a:p>
        </p:txBody>
      </p:sp>
    </p:spTree>
    <p:extLst>
      <p:ext uri="{BB962C8B-B14F-4D97-AF65-F5344CB8AC3E}">
        <p14:creationId xmlns:p14="http://schemas.microsoft.com/office/powerpoint/2010/main" val="298211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 calcmode="lin" valueType="num">
                                      <p:cBhvr additive="base">
                                        <p:cTn id="2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 calcmode="lin" valueType="num">
                                      <p:cBhvr additive="base">
                                        <p:cTn id="3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 calcmode="lin" valueType="num">
                                      <p:cBhvr additive="base">
                                        <p:cTn id="3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36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7852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Master_Slides_V2">
  <a:themeElements>
    <a:clrScheme name="Custom 2">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F6BE00"/>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14870</TotalTime>
  <Words>1847</Words>
  <Application>Microsoft Office PowerPoint</Application>
  <PresentationFormat>On-screen Show (4:3)</PresentationFormat>
  <Paragraphs>331</Paragraphs>
  <Slides>49</Slides>
  <Notes>13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7" baseType="lpstr">
      <vt:lpstr>Arial Unicode MS</vt:lpstr>
      <vt:lpstr>ＭＳ Ｐゴシック</vt:lpstr>
      <vt:lpstr>Arial</vt:lpstr>
      <vt:lpstr>Calibri</vt:lpstr>
      <vt:lpstr>Open Sans</vt:lpstr>
      <vt:lpstr>Wingdings</vt:lpstr>
      <vt:lpstr>Master_Slides_V2</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LCSH = Mixed entities</vt:lpstr>
      <vt:lpstr>FAST = Each entity in separate field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Data Designed for Discovery</dc:title>
  <dc:creator>Roy Tennant</dc:creator>
  <cp:keywords>linked data, discoverability, OCLC research</cp:keywords>
  <dc:description>Presented at the LITA Forum, 13 November 2015, in Minneapolis, Minnesota (USA)</dc:description>
  <cp:lastModifiedBy>McNicol,Jeanette</cp:lastModifiedBy>
  <cp:revision>171</cp:revision>
  <cp:lastPrinted>2015-07-06T16:04:59Z</cp:lastPrinted>
  <dcterms:created xsi:type="dcterms:W3CDTF">2015-04-17T19:58:50Z</dcterms:created>
  <dcterms:modified xsi:type="dcterms:W3CDTF">2015-11-21T02:27:51Z</dcterms:modified>
</cp:coreProperties>
</file>