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265" r:id="rId2"/>
    <p:sldId id="370" r:id="rId3"/>
    <p:sldId id="371" r:id="rId4"/>
    <p:sldId id="346" r:id="rId5"/>
    <p:sldId id="258" r:id="rId6"/>
    <p:sldId id="285" r:id="rId7"/>
    <p:sldId id="286" r:id="rId8"/>
    <p:sldId id="287" r:id="rId9"/>
    <p:sldId id="288" r:id="rId10"/>
    <p:sldId id="289" r:id="rId11"/>
    <p:sldId id="290" r:id="rId12"/>
    <p:sldId id="359" r:id="rId13"/>
    <p:sldId id="314" r:id="rId14"/>
    <p:sldId id="291" r:id="rId15"/>
    <p:sldId id="364" r:id="rId16"/>
    <p:sldId id="347" r:id="rId17"/>
    <p:sldId id="348" r:id="rId18"/>
    <p:sldId id="369" r:id="rId19"/>
    <p:sldId id="294" r:id="rId20"/>
    <p:sldId id="272" r:id="rId21"/>
    <p:sldId id="259" r:id="rId22"/>
    <p:sldId id="274" r:id="rId23"/>
    <p:sldId id="283" r:id="rId24"/>
    <p:sldId id="280" r:id="rId25"/>
    <p:sldId id="315" r:id="rId26"/>
    <p:sldId id="320" r:id="rId27"/>
    <p:sldId id="321" r:id="rId28"/>
    <p:sldId id="351" r:id="rId29"/>
    <p:sldId id="352" r:id="rId30"/>
    <p:sldId id="353" r:id="rId31"/>
    <p:sldId id="356" r:id="rId32"/>
    <p:sldId id="323" r:id="rId33"/>
    <p:sldId id="334" r:id="rId34"/>
    <p:sldId id="301" r:id="rId35"/>
    <p:sldId id="300" r:id="rId36"/>
    <p:sldId id="302" r:id="rId37"/>
    <p:sldId id="333" r:id="rId38"/>
    <p:sldId id="305" r:id="rId39"/>
    <p:sldId id="306" r:id="rId40"/>
    <p:sldId id="350" r:id="rId41"/>
    <p:sldId id="365" r:id="rId42"/>
    <p:sldId id="336" r:id="rId43"/>
    <p:sldId id="366" r:id="rId44"/>
    <p:sldId id="367" r:id="rId45"/>
    <p:sldId id="354" r:id="rId46"/>
    <p:sldId id="360" r:id="rId47"/>
    <p:sldId id="325" r:id="rId48"/>
    <p:sldId id="326" r:id="rId49"/>
    <p:sldId id="324" r:id="rId50"/>
    <p:sldId id="361" r:id="rId51"/>
    <p:sldId id="332" r:id="rId52"/>
    <p:sldId id="368" r:id="rId53"/>
    <p:sldId id="358" r:id="rId54"/>
    <p:sldId id="343" r:id="rId55"/>
    <p:sldId id="34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45" autoAdjust="0"/>
    <p:restoredTop sz="80034"/>
  </p:normalViewPr>
  <p:slideViewPr>
    <p:cSldViewPr snapToGrid="0" snapToObjects="1">
      <p:cViewPr varScale="1">
        <p:scale>
          <a:sx n="80" d="100"/>
          <a:sy n="80" d="100"/>
        </p:scale>
        <p:origin x="282" y="90"/>
      </p:cViewPr>
      <p:guideLst>
        <p:guide orient="horz" pos="2411"/>
        <p:guide pos="557"/>
      </p:guideLst>
    </p:cSldViewPr>
  </p:slideViewPr>
  <p:notesTextViewPr>
    <p:cViewPr>
      <p:scale>
        <a:sx n="100" d="100"/>
        <a:sy n="100" d="100"/>
      </p:scale>
      <p:origin x="0" y="0"/>
    </p:cViewPr>
  </p:notesTextViewPr>
  <p:sorterViewPr>
    <p:cViewPr>
      <p:scale>
        <a:sx n="150" d="100"/>
        <a:sy n="150" d="100"/>
      </p:scale>
      <p:origin x="0" y="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Data\My%20Documents\RLG%20Programs\Linked%20Data%20Survey%20Responses%20with%20Contact%20Inf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Data\My%20Documents\RLG%20Programs\Linked%20Data%20Survey%20Responses%20with%20Contact%20Inf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B50-4191-8856-4DD81181BFB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B50-4191-8856-4DD81181BFB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B50-4191-8856-4DD81181BFB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B50-4191-8856-4DD81181BFB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B50-4191-8856-4DD81181BFBA}"/>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B50-4191-8856-4DD81181BFBA}"/>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2B50-4191-8856-4DD81181BFBA}"/>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2B50-4191-8856-4DD81181BFBA}"/>
              </c:ext>
            </c:extLst>
          </c:dPt>
          <c:cat>
            <c:strRef>
              <c:f>'Responding Institutions Edited'!$A$126:$A$133</c:f>
              <c:strCache>
                <c:ptCount val="8"/>
                <c:pt idx="0">
                  <c:v>Academic library</c:v>
                </c:pt>
                <c:pt idx="1">
                  <c:v>National library</c:v>
                </c:pt>
                <c:pt idx="2">
                  <c:v>Network</c:v>
                </c:pt>
                <c:pt idx="3">
                  <c:v>Government</c:v>
                </c:pt>
                <c:pt idx="4">
                  <c:v>Scholarly</c:v>
                </c:pt>
                <c:pt idx="5">
                  <c:v>Public Library</c:v>
                </c:pt>
                <c:pt idx="6">
                  <c:v>Museum</c:v>
                </c:pt>
                <c:pt idx="7">
                  <c:v>Other</c:v>
                </c:pt>
              </c:strCache>
            </c:strRef>
          </c:cat>
          <c:val>
            <c:numRef>
              <c:f>'Responding Institutions Edited'!$B$126:$B$133</c:f>
              <c:numCache>
                <c:formatCode>0%</c:formatCode>
                <c:ptCount val="8"/>
                <c:pt idx="0">
                  <c:v>0.309859154929577</c:v>
                </c:pt>
                <c:pt idx="1">
                  <c:v>0.19718309859154901</c:v>
                </c:pt>
                <c:pt idx="2">
                  <c:v>0.140845070422535</c:v>
                </c:pt>
                <c:pt idx="3">
                  <c:v>9.8591549295774697E-2</c:v>
                </c:pt>
                <c:pt idx="4">
                  <c:v>8.4507042253521097E-2</c:v>
                </c:pt>
                <c:pt idx="5">
                  <c:v>7.0422535211267595E-2</c:v>
                </c:pt>
                <c:pt idx="6">
                  <c:v>4.2253521126760597E-2</c:v>
                </c:pt>
                <c:pt idx="7">
                  <c:v>5.63380281690141E-2</c:v>
                </c:pt>
              </c:numCache>
            </c:numRef>
          </c:val>
          <c:extLst>
            <c:ext xmlns:c16="http://schemas.microsoft.com/office/drawing/2014/chart" uri="{C3380CC4-5D6E-409C-BE32-E72D297353CC}">
              <c16:uniqueId val="{00000010-2B50-4191-8856-4DD81181BFBA}"/>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79609831828872601"/>
          <c:y val="0.11699750853903"/>
          <c:w val="0.20300156178824799"/>
          <c:h val="0.848180427828201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6"/>
            </a:solidFill>
            <a:ln>
              <a:noFill/>
            </a:ln>
            <a:effectLst/>
          </c:spPr>
          <c:invertIfNegative val="0"/>
          <c:cat>
            <c:strRef>
              <c:f>'2015 Responses'!$AG$171:$AG$180</c:f>
              <c:strCache>
                <c:ptCount val="10"/>
                <c:pt idx="0">
                  <c:v>Authority files</c:v>
                </c:pt>
                <c:pt idx="1">
                  <c:v>Bibliographic data</c:v>
                </c:pt>
                <c:pt idx="2">
                  <c:v>Data about musuem objects</c:v>
                </c:pt>
                <c:pt idx="3">
                  <c:v>Datasets</c:v>
                </c:pt>
                <c:pt idx="4">
                  <c:v>Descriptive metadata</c:v>
                </c:pt>
                <c:pt idx="5">
                  <c:v>Digital collections</c:v>
                </c:pt>
                <c:pt idx="6">
                  <c:v>Encoded archival descriptions</c:v>
                </c:pt>
                <c:pt idx="7">
                  <c:v>Geographic data</c:v>
                </c:pt>
                <c:pt idx="8">
                  <c:v>Ontologies/vocabularies</c:v>
                </c:pt>
                <c:pt idx="9">
                  <c:v>Other</c:v>
                </c:pt>
              </c:strCache>
            </c:strRef>
          </c:cat>
          <c:val>
            <c:numRef>
              <c:f>'2015 Responses'!$AH$171:$AH$180</c:f>
              <c:numCache>
                <c:formatCode>General</c:formatCode>
                <c:ptCount val="10"/>
                <c:pt idx="0">
                  <c:v>45</c:v>
                </c:pt>
                <c:pt idx="1">
                  <c:v>56</c:v>
                </c:pt>
                <c:pt idx="2">
                  <c:v>10</c:v>
                </c:pt>
                <c:pt idx="3">
                  <c:v>16</c:v>
                </c:pt>
                <c:pt idx="4">
                  <c:v>43</c:v>
                </c:pt>
                <c:pt idx="5">
                  <c:v>26</c:v>
                </c:pt>
                <c:pt idx="6">
                  <c:v>5</c:v>
                </c:pt>
                <c:pt idx="7">
                  <c:v>18</c:v>
                </c:pt>
                <c:pt idx="8">
                  <c:v>30</c:v>
                </c:pt>
                <c:pt idx="9">
                  <c:v>11</c:v>
                </c:pt>
              </c:numCache>
            </c:numRef>
          </c:val>
          <c:extLst>
            <c:ext xmlns:c16="http://schemas.microsoft.com/office/drawing/2014/chart" uri="{C3380CC4-5D6E-409C-BE32-E72D297353CC}">
              <c16:uniqueId val="{00000000-E525-489B-8F92-FAD8A194ABFE}"/>
            </c:ext>
          </c:extLst>
        </c:ser>
        <c:dLbls>
          <c:showLegendKey val="0"/>
          <c:showVal val="0"/>
          <c:showCatName val="0"/>
          <c:showSerName val="0"/>
          <c:showPercent val="0"/>
          <c:showBubbleSize val="0"/>
        </c:dLbls>
        <c:gapWidth val="182"/>
        <c:axId val="643144960"/>
        <c:axId val="643147008"/>
      </c:barChart>
      <c:catAx>
        <c:axId val="643144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43147008"/>
        <c:crosses val="autoZero"/>
        <c:auto val="1"/>
        <c:lblAlgn val="ctr"/>
        <c:lblOffset val="100"/>
        <c:noMultiLvlLbl val="0"/>
      </c:catAx>
      <c:valAx>
        <c:axId val="643147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43144960"/>
        <c:crosses val="autoZero"/>
        <c:crossBetween val="between"/>
      </c:valAx>
      <c:spPr>
        <a:noFill/>
        <a:ln>
          <a:noFill/>
        </a:ln>
        <a:effectLst/>
      </c:spPr>
    </c:plotArea>
    <c:plotVisOnly val="1"/>
    <c:dispBlanksAs val="gap"/>
    <c:showDLblsOverMax val="0"/>
  </c:chart>
  <c:spPr>
    <a:noFill/>
    <a:ln>
      <a:noFill/>
    </a:ln>
    <a:effectLst/>
  </c:spPr>
  <c:txPr>
    <a:bodyPr/>
    <a:lstStyle/>
    <a:p>
      <a:pPr>
        <a:defRPr sz="20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hyperlink" Target="http://experiment.worldcat.org/entity/work/data/369081611" TargetMode="External"/><Relationship Id="rId7" Type="http://schemas.openxmlformats.org/officeDocument/2006/relationships/image" Target="../media/image17.PNG"/><Relationship Id="rId2" Type="http://schemas.openxmlformats.org/officeDocument/2006/relationships/hyperlink" Target="http://viaf.org/viaf/75121530" TargetMode="External"/><Relationship Id="rId1" Type="http://schemas.openxmlformats.org/officeDocument/2006/relationships/hyperlink" Target="https://www.wikidata.org/wiki/Q937"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id.loc.gov/authorities/subjects/sh85101653.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hyperlink" Target="http://viaf.org/viaf/75121530" TargetMode="External"/><Relationship Id="rId1" Type="http://schemas.openxmlformats.org/officeDocument/2006/relationships/hyperlink" Target="https://www.wikidata.org/wiki/Q937" TargetMode="External"/><Relationship Id="rId6" Type="http://schemas.openxmlformats.org/officeDocument/2006/relationships/hyperlink" Target="http://id.loc.gov/authorities/subjects/sh85101653.html" TargetMode="External"/><Relationship Id="rId5" Type="http://schemas.openxmlformats.org/officeDocument/2006/relationships/image" Target="../media/image16.PNG"/><Relationship Id="rId4" Type="http://schemas.openxmlformats.org/officeDocument/2006/relationships/hyperlink" Target="http://experiment.worldcat.org/entity/work/data/36908161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CDD17-7281-4E81-B093-CBF48DAC3AB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F0B2E9-8A40-43DE-BAAE-6E9F80D52084}">
      <dgm:prSet phldrT="[Text]"/>
      <dgm:spPr>
        <a:solidFill>
          <a:schemeClr val="bg2">
            <a:lumMod val="75000"/>
          </a:schemeClr>
        </a:solidFill>
        <a:ln>
          <a:noFill/>
        </a:ln>
      </dgm:spPr>
      <dgm:t>
        <a:bodyPr/>
        <a:lstStyle/>
        <a:p>
          <a:r>
            <a:rPr lang="en-US" b="0" dirty="0">
              <a:solidFill>
                <a:schemeClr val="bg1"/>
              </a:solidFill>
            </a:rPr>
            <a:t>Albert Einstein   </a:t>
          </a:r>
        </a:p>
        <a:p>
          <a:r>
            <a:rPr lang="en-US" dirty="0">
              <a:solidFill>
                <a:schemeClr val="accent6">
                  <a:lumMod val="75000"/>
                </a:schemeClr>
              </a:solidFill>
            </a:rPr>
            <a:t>Person</a:t>
          </a:r>
        </a:p>
      </dgm:t>
    </dgm:pt>
    <dgm:pt modelId="{AF60C0B6-7599-463F-B250-ABEDC116A743}" type="parTrans" cxnId="{3B8E41B0-31AE-492D-8A93-B8CE926EC92D}">
      <dgm:prSet/>
      <dgm:spPr/>
      <dgm:t>
        <a:bodyPr/>
        <a:lstStyle/>
        <a:p>
          <a:endParaRPr lang="en-US"/>
        </a:p>
      </dgm:t>
    </dgm:pt>
    <dgm:pt modelId="{31CD855A-4886-44CB-8494-CFAAAD17C5CF}" type="sibTrans" cxnId="{3B8E41B0-31AE-492D-8A93-B8CE926EC92D}">
      <dgm:prSet/>
      <dgm:spPr/>
      <dgm:t>
        <a:bodyPr/>
        <a:lstStyle/>
        <a:p>
          <a:endParaRPr lang="en-US"/>
        </a:p>
      </dgm:t>
    </dgm:pt>
    <dgm:pt modelId="{F7F99705-E0DD-4680-9434-550D07B6E58B}">
      <dgm:prSet phldrT="[Text]"/>
      <dgm:spPr>
        <a:solidFill>
          <a:schemeClr val="bg2">
            <a:lumMod val="75000"/>
          </a:schemeClr>
        </a:solidFill>
      </dgm:spPr>
      <dgm:t>
        <a:bodyPr/>
        <a:lstStyle/>
        <a:p>
          <a:r>
            <a:rPr lang="en-US" b="0" i="1" dirty="0">
              <a:solidFill>
                <a:schemeClr val="bg1"/>
              </a:solidFill>
            </a:rPr>
            <a:t>Relativity: The Special and General Theory</a:t>
          </a:r>
        </a:p>
        <a:p>
          <a:r>
            <a:rPr lang="en-US" b="0" i="0" dirty="0">
              <a:solidFill>
                <a:schemeClr val="accent6">
                  <a:lumMod val="75000"/>
                </a:schemeClr>
              </a:solidFill>
            </a:rPr>
            <a:t>Work</a:t>
          </a:r>
        </a:p>
      </dgm:t>
    </dgm:pt>
    <dgm:pt modelId="{799C194A-3AF3-4EE9-9645-EFB312CB5EE4}" type="parTrans" cxnId="{9864077B-4611-4267-8258-C47D3A2B8BD5}">
      <dgm:prSet/>
      <dgm:spPr/>
      <dgm:t>
        <a:bodyPr/>
        <a:lstStyle/>
        <a:p>
          <a:endParaRPr lang="en-US"/>
        </a:p>
      </dgm:t>
    </dgm:pt>
    <dgm:pt modelId="{78C7E9FF-C130-4418-A71C-DBB94E94CAFC}" type="sibTrans" cxnId="{9864077B-4611-4267-8258-C47D3A2B8BD5}">
      <dgm:prSet/>
      <dgm:spPr/>
      <dgm:t>
        <a:bodyPr/>
        <a:lstStyle/>
        <a:p>
          <a:endParaRPr lang="en-US"/>
        </a:p>
      </dgm:t>
    </dgm:pt>
    <dgm:pt modelId="{965851F4-D491-4A0E-8075-808929C4CC40}">
      <dgm:prSet phldrT="[Text]"/>
      <dgm:spPr>
        <a:solidFill>
          <a:schemeClr val="bg2">
            <a:lumMod val="75000"/>
          </a:schemeClr>
        </a:solidFill>
      </dgm:spPr>
      <dgm:t>
        <a:bodyPr/>
        <a:lstStyle/>
        <a:p>
          <a:r>
            <a:rPr lang="en-US" b="0" dirty="0">
              <a:solidFill>
                <a:schemeClr val="bg1"/>
              </a:solidFill>
            </a:rPr>
            <a:t>   Physics</a:t>
          </a:r>
        </a:p>
        <a:p>
          <a:r>
            <a:rPr lang="en-US" b="0" dirty="0">
              <a:solidFill>
                <a:schemeClr val="bg1"/>
              </a:solidFill>
            </a:rPr>
            <a:t>   </a:t>
          </a:r>
          <a:r>
            <a:rPr lang="en-US" b="0" dirty="0">
              <a:solidFill>
                <a:schemeClr val="accent6">
                  <a:lumMod val="75000"/>
                </a:schemeClr>
              </a:solidFill>
            </a:rPr>
            <a:t>Concept</a:t>
          </a:r>
        </a:p>
      </dgm:t>
    </dgm:pt>
    <dgm:pt modelId="{95F644E9-2543-40EF-972A-A14918DD7C00}" type="parTrans" cxnId="{5DE0CEDC-9ED8-4805-AD49-85934A876B5A}">
      <dgm:prSet/>
      <dgm:spPr/>
      <dgm:t>
        <a:bodyPr/>
        <a:lstStyle/>
        <a:p>
          <a:endParaRPr lang="en-US"/>
        </a:p>
      </dgm:t>
    </dgm:pt>
    <dgm:pt modelId="{547B2669-07C4-40AF-93A3-CFDFE26DEB79}" type="sibTrans" cxnId="{5DE0CEDC-9ED8-4805-AD49-85934A876B5A}">
      <dgm:prSet/>
      <dgm:spPr/>
      <dgm:t>
        <a:bodyPr/>
        <a:lstStyle/>
        <a:p>
          <a:endParaRPr lang="en-US"/>
        </a:p>
      </dgm:t>
    </dgm:pt>
    <dgm:pt modelId="{4B16E958-7E43-4EF2-8961-5312267FF89D}" type="pres">
      <dgm:prSet presAssocID="{43ECDD17-7281-4E81-B093-CBF48DAC3AB4}" presName="Name0" presStyleCnt="0">
        <dgm:presLayoutVars>
          <dgm:chMax val="7"/>
          <dgm:chPref val="7"/>
          <dgm:dir/>
        </dgm:presLayoutVars>
      </dgm:prSet>
      <dgm:spPr/>
    </dgm:pt>
    <dgm:pt modelId="{F42166F4-DDA3-4A2D-9EC1-4275D9B356B4}" type="pres">
      <dgm:prSet presAssocID="{43ECDD17-7281-4E81-B093-CBF48DAC3AB4}" presName="Name1" presStyleCnt="0"/>
      <dgm:spPr/>
    </dgm:pt>
    <dgm:pt modelId="{7695D14F-8623-460F-8192-0466AE08B6D1}" type="pres">
      <dgm:prSet presAssocID="{43ECDD17-7281-4E81-B093-CBF48DAC3AB4}" presName="cycle" presStyleCnt="0"/>
      <dgm:spPr/>
    </dgm:pt>
    <dgm:pt modelId="{ED2C7FCE-EFBC-4FE9-93F2-E3D6C313611A}" type="pres">
      <dgm:prSet presAssocID="{43ECDD17-7281-4E81-B093-CBF48DAC3AB4}" presName="srcNode" presStyleLbl="node1" presStyleIdx="0" presStyleCnt="3"/>
      <dgm:spPr/>
    </dgm:pt>
    <dgm:pt modelId="{86F01C09-3AE2-4CE9-B7AC-2B315F0C5560}" type="pres">
      <dgm:prSet presAssocID="{43ECDD17-7281-4E81-B093-CBF48DAC3AB4}" presName="conn" presStyleLbl="parChTrans1D2" presStyleIdx="0" presStyleCnt="1"/>
      <dgm:spPr/>
    </dgm:pt>
    <dgm:pt modelId="{A83A96A5-F028-41A5-9DB7-7DCCD0B36377}" type="pres">
      <dgm:prSet presAssocID="{43ECDD17-7281-4E81-B093-CBF48DAC3AB4}" presName="extraNode" presStyleLbl="node1" presStyleIdx="0" presStyleCnt="3"/>
      <dgm:spPr/>
    </dgm:pt>
    <dgm:pt modelId="{00346786-FD01-453D-9996-D55D389ADAFF}" type="pres">
      <dgm:prSet presAssocID="{43ECDD17-7281-4E81-B093-CBF48DAC3AB4}" presName="dstNode" presStyleLbl="node1" presStyleIdx="0" presStyleCnt="3"/>
      <dgm:spPr/>
    </dgm:pt>
    <dgm:pt modelId="{A72AD162-16C9-497B-A5C6-FABFBED1E21B}" type="pres">
      <dgm:prSet presAssocID="{82F0B2E9-8A40-43DE-BAAE-6E9F80D52084}" presName="text_1" presStyleLbl="node1" presStyleIdx="0" presStyleCnt="3" custLinFactNeighborX="936" custLinFactNeighborY="-44680">
        <dgm:presLayoutVars>
          <dgm:bulletEnabled val="1"/>
        </dgm:presLayoutVars>
      </dgm:prSet>
      <dgm:spPr/>
    </dgm:pt>
    <dgm:pt modelId="{7B1D7E49-D494-4276-8AAF-970BFF4BE19D}" type="pres">
      <dgm:prSet presAssocID="{82F0B2E9-8A40-43DE-BAAE-6E9F80D52084}" presName="accent_1" presStyleCnt="0"/>
      <dgm:spPr/>
    </dgm:pt>
    <dgm:pt modelId="{D43966D6-09C0-44EB-9900-A5BDA5A6A5EA}" type="pres">
      <dgm:prSet presAssocID="{82F0B2E9-8A40-43DE-BAAE-6E9F80D52084}" presName="accentRepeatNode" presStyleLbl="solidFgAcc1" presStyleIdx="0"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4C590E4-7253-43D3-A87F-3E484D4F6C96}" type="pres">
      <dgm:prSet presAssocID="{F7F99705-E0DD-4680-9434-550D07B6E58B}" presName="text_2" presStyleLbl="node1" presStyleIdx="1" presStyleCnt="3" custScaleX="102251" custScaleY="97527" custLinFactNeighborX="-141" custLinFactNeighborY="-8908">
        <dgm:presLayoutVars>
          <dgm:bulletEnabled val="1"/>
        </dgm:presLayoutVars>
      </dgm:prSet>
      <dgm:spPr/>
    </dgm:pt>
    <dgm:pt modelId="{6DCCF107-50FA-4CF4-8871-9E98C621631E}" type="pres">
      <dgm:prSet presAssocID="{F7F99705-E0DD-4680-9434-550D07B6E58B}" presName="accent_2" presStyleCnt="0"/>
      <dgm:spPr/>
    </dgm:pt>
    <dgm:pt modelId="{C23E9FF5-8049-4213-88C3-B7810D91F1C8}" type="pres">
      <dgm:prSet presAssocID="{F7F99705-E0DD-4680-9434-550D07B6E58B}" presName="accentRepeatNode" presStyleLbl="solidFgAcc1" presStyleIdx="1" presStyleCnt="3"/>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2DA8FF4-D56D-4AEE-8499-8A757EC795EE}" type="pres">
      <dgm:prSet presAssocID="{965851F4-D491-4A0E-8075-808929C4CC40}" presName="text_3" presStyleLbl="node1" presStyleIdx="2" presStyleCnt="3" custScaleX="105066" custScaleY="84029" custLinFactNeighborX="-1062" custLinFactNeighborY="31175">
        <dgm:presLayoutVars>
          <dgm:bulletEnabled val="1"/>
        </dgm:presLayoutVars>
      </dgm:prSet>
      <dgm:spPr/>
    </dgm:pt>
    <dgm:pt modelId="{A59D4CFA-358B-4FF5-8081-714D5EEF1AEA}" type="pres">
      <dgm:prSet presAssocID="{965851F4-D491-4A0E-8075-808929C4CC40}" presName="accent_3" presStyleCnt="0"/>
      <dgm:spPr/>
    </dgm:pt>
    <dgm:pt modelId="{1880A5FD-3CAC-448E-AC4F-D7E9C16A4DF6}" type="pres">
      <dgm:prSet presAssocID="{965851F4-D491-4A0E-8075-808929C4CC40}" presName="accentRepeatNode" presStyleLbl="solidFgAcc1" presStyleIdx="2" presStyleCnt="3"/>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E42FCE07-5CF3-6443-BC89-F3E1A49E9F25}" type="presOf" srcId="{43ECDD17-7281-4E81-B093-CBF48DAC3AB4}" destId="{4B16E958-7E43-4EF2-8961-5312267FF89D}" srcOrd="0" destOrd="0" presId="urn:microsoft.com/office/officeart/2008/layout/VerticalCurvedList"/>
    <dgm:cxn modelId="{3B885713-974A-954E-B48D-06C40B2EFA91}" type="presOf" srcId="{F7F99705-E0DD-4680-9434-550D07B6E58B}" destId="{44C590E4-7253-43D3-A87F-3E484D4F6C96}" srcOrd="0" destOrd="0" presId="urn:microsoft.com/office/officeart/2008/layout/VerticalCurvedList"/>
    <dgm:cxn modelId="{094CC821-8119-7848-A41F-4D6B5D2B7398}" type="presOf" srcId="{965851F4-D491-4A0E-8075-808929C4CC40}" destId="{F2DA8FF4-D56D-4AEE-8499-8A757EC795EE}" srcOrd="0" destOrd="0" presId="urn:microsoft.com/office/officeart/2008/layout/VerticalCurvedList"/>
    <dgm:cxn modelId="{FC85B542-4D73-2F48-8712-440B64D97E3B}" type="presOf" srcId="{82F0B2E9-8A40-43DE-BAAE-6E9F80D52084}" destId="{A72AD162-16C9-497B-A5C6-FABFBED1E21B}" srcOrd="0" destOrd="0" presId="urn:microsoft.com/office/officeart/2008/layout/VerticalCurvedList"/>
    <dgm:cxn modelId="{9864077B-4611-4267-8258-C47D3A2B8BD5}" srcId="{43ECDD17-7281-4E81-B093-CBF48DAC3AB4}" destId="{F7F99705-E0DD-4680-9434-550D07B6E58B}" srcOrd="1" destOrd="0" parTransId="{799C194A-3AF3-4EE9-9645-EFB312CB5EE4}" sibTransId="{78C7E9FF-C130-4418-A71C-DBB94E94CAFC}"/>
    <dgm:cxn modelId="{3B8E41B0-31AE-492D-8A93-B8CE926EC92D}" srcId="{43ECDD17-7281-4E81-B093-CBF48DAC3AB4}" destId="{82F0B2E9-8A40-43DE-BAAE-6E9F80D52084}" srcOrd="0" destOrd="0" parTransId="{AF60C0B6-7599-463F-B250-ABEDC116A743}" sibTransId="{31CD855A-4886-44CB-8494-CFAAAD17C5CF}"/>
    <dgm:cxn modelId="{5DE0CEDC-9ED8-4805-AD49-85934A876B5A}" srcId="{43ECDD17-7281-4E81-B093-CBF48DAC3AB4}" destId="{965851F4-D491-4A0E-8075-808929C4CC40}" srcOrd="2" destOrd="0" parTransId="{95F644E9-2543-40EF-972A-A14918DD7C00}" sibTransId="{547B2669-07C4-40AF-93A3-CFDFE26DEB79}"/>
    <dgm:cxn modelId="{D6C7FEE9-770F-5C41-979E-7AA0EB2FEFAB}" type="presOf" srcId="{31CD855A-4886-44CB-8494-CFAAAD17C5CF}" destId="{86F01C09-3AE2-4CE9-B7AC-2B315F0C5560}" srcOrd="0" destOrd="0" presId="urn:microsoft.com/office/officeart/2008/layout/VerticalCurvedList"/>
    <dgm:cxn modelId="{31A84312-7D74-B24E-82D4-26EDF8CE7564}" type="presParOf" srcId="{4B16E958-7E43-4EF2-8961-5312267FF89D}" destId="{F42166F4-DDA3-4A2D-9EC1-4275D9B356B4}" srcOrd="0" destOrd="0" presId="urn:microsoft.com/office/officeart/2008/layout/VerticalCurvedList"/>
    <dgm:cxn modelId="{40785B44-037B-C04D-A7E3-10E01B6F56AE}" type="presParOf" srcId="{F42166F4-DDA3-4A2D-9EC1-4275D9B356B4}" destId="{7695D14F-8623-460F-8192-0466AE08B6D1}" srcOrd="0" destOrd="0" presId="urn:microsoft.com/office/officeart/2008/layout/VerticalCurvedList"/>
    <dgm:cxn modelId="{4CBF5EF4-A998-5143-AEB4-8ED2B94487B2}" type="presParOf" srcId="{7695D14F-8623-460F-8192-0466AE08B6D1}" destId="{ED2C7FCE-EFBC-4FE9-93F2-E3D6C313611A}" srcOrd="0" destOrd="0" presId="urn:microsoft.com/office/officeart/2008/layout/VerticalCurvedList"/>
    <dgm:cxn modelId="{F3CC3241-48AF-8B48-B5E6-2E07FA1B2FEB}" type="presParOf" srcId="{7695D14F-8623-460F-8192-0466AE08B6D1}" destId="{86F01C09-3AE2-4CE9-B7AC-2B315F0C5560}" srcOrd="1" destOrd="0" presId="urn:microsoft.com/office/officeart/2008/layout/VerticalCurvedList"/>
    <dgm:cxn modelId="{B1A2736B-DAF2-714A-B695-8516520E68D8}" type="presParOf" srcId="{7695D14F-8623-460F-8192-0466AE08B6D1}" destId="{A83A96A5-F028-41A5-9DB7-7DCCD0B36377}" srcOrd="2" destOrd="0" presId="urn:microsoft.com/office/officeart/2008/layout/VerticalCurvedList"/>
    <dgm:cxn modelId="{8782D4FA-941C-E346-92B9-B125AEDDF2FC}" type="presParOf" srcId="{7695D14F-8623-460F-8192-0466AE08B6D1}" destId="{00346786-FD01-453D-9996-D55D389ADAFF}" srcOrd="3" destOrd="0" presId="urn:microsoft.com/office/officeart/2008/layout/VerticalCurvedList"/>
    <dgm:cxn modelId="{83DC692E-6FB9-0F4B-8A42-F0723F1E9491}" type="presParOf" srcId="{F42166F4-DDA3-4A2D-9EC1-4275D9B356B4}" destId="{A72AD162-16C9-497B-A5C6-FABFBED1E21B}" srcOrd="1" destOrd="0" presId="urn:microsoft.com/office/officeart/2008/layout/VerticalCurvedList"/>
    <dgm:cxn modelId="{599522CC-C190-AE44-8CB1-8C5F19D4D168}" type="presParOf" srcId="{F42166F4-DDA3-4A2D-9EC1-4275D9B356B4}" destId="{7B1D7E49-D494-4276-8AAF-970BFF4BE19D}" srcOrd="2" destOrd="0" presId="urn:microsoft.com/office/officeart/2008/layout/VerticalCurvedList"/>
    <dgm:cxn modelId="{5CCBE732-E932-A04C-A8D0-380647EE7EE9}" type="presParOf" srcId="{7B1D7E49-D494-4276-8AAF-970BFF4BE19D}" destId="{D43966D6-09C0-44EB-9900-A5BDA5A6A5EA}" srcOrd="0" destOrd="0" presId="urn:microsoft.com/office/officeart/2008/layout/VerticalCurvedList"/>
    <dgm:cxn modelId="{9EC491A5-1266-7044-B053-B7D02041C9FF}" type="presParOf" srcId="{F42166F4-DDA3-4A2D-9EC1-4275D9B356B4}" destId="{44C590E4-7253-43D3-A87F-3E484D4F6C96}" srcOrd="3" destOrd="0" presId="urn:microsoft.com/office/officeart/2008/layout/VerticalCurvedList"/>
    <dgm:cxn modelId="{C112DF75-A20B-8E48-B6D4-973D592C40D9}" type="presParOf" srcId="{F42166F4-DDA3-4A2D-9EC1-4275D9B356B4}" destId="{6DCCF107-50FA-4CF4-8871-9E98C621631E}" srcOrd="4" destOrd="0" presId="urn:microsoft.com/office/officeart/2008/layout/VerticalCurvedList"/>
    <dgm:cxn modelId="{46A6C76E-B38B-E14D-AC1A-78322A3E34A4}" type="presParOf" srcId="{6DCCF107-50FA-4CF4-8871-9E98C621631E}" destId="{C23E9FF5-8049-4213-88C3-B7810D91F1C8}" srcOrd="0" destOrd="0" presId="urn:microsoft.com/office/officeart/2008/layout/VerticalCurvedList"/>
    <dgm:cxn modelId="{8E93A472-2DBF-1843-9D98-FD83DE597A60}" type="presParOf" srcId="{F42166F4-DDA3-4A2D-9EC1-4275D9B356B4}" destId="{F2DA8FF4-D56D-4AEE-8499-8A757EC795EE}" srcOrd="5" destOrd="0" presId="urn:microsoft.com/office/officeart/2008/layout/VerticalCurvedList"/>
    <dgm:cxn modelId="{7C1696E9-6CA8-6944-A309-F6B390E6CF0B}" type="presParOf" srcId="{F42166F4-DDA3-4A2D-9EC1-4275D9B356B4}" destId="{A59D4CFA-358B-4FF5-8081-714D5EEF1AEA}" srcOrd="6" destOrd="0" presId="urn:microsoft.com/office/officeart/2008/layout/VerticalCurvedList"/>
    <dgm:cxn modelId="{F8DEB1AE-4B49-3E46-A74F-C7172164069A}" type="presParOf" srcId="{A59D4CFA-358B-4FF5-8081-714D5EEF1AEA}" destId="{1880A5FD-3CAC-448E-AC4F-D7E9C16A4D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ECDD17-7281-4E81-B093-CBF48DAC3AB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F0B2E9-8A40-43DE-BAAE-6E9F80D52084}">
      <dgm:prSet phldrT="[Text]"/>
      <dgm:spPr>
        <a:solidFill>
          <a:schemeClr val="bg2">
            <a:lumMod val="75000"/>
          </a:schemeClr>
        </a:solidFill>
        <a:ln>
          <a:noFill/>
        </a:ln>
      </dgm:spPr>
      <dgm:t>
        <a:bodyPr/>
        <a:lstStyle/>
        <a:p>
          <a:r>
            <a:rPr lang="en-US" b="0" dirty="0">
              <a:solidFill>
                <a:schemeClr val="bg1"/>
              </a:solidFill>
              <a:hlinkClick xmlns:r="http://schemas.openxmlformats.org/officeDocument/2006/relationships" r:id="rId1"/>
            </a:rPr>
            <a:t>https://www.wikidata.org/wiki/Q937</a:t>
          </a:r>
          <a:r>
            <a:rPr lang="en-US" b="0" dirty="0">
              <a:solidFill>
                <a:schemeClr val="bg1"/>
              </a:solidFill>
            </a:rPr>
            <a:t> and </a:t>
          </a:r>
          <a:r>
            <a:rPr lang="en-US" b="0" dirty="0">
              <a:solidFill>
                <a:schemeClr val="bg1"/>
              </a:solidFill>
              <a:hlinkClick xmlns:r="http://schemas.openxmlformats.org/officeDocument/2006/relationships" r:id="rId2"/>
            </a:rPr>
            <a:t>http://viaf.org/viaf/75121530</a:t>
          </a:r>
          <a:endParaRPr lang="en-US" b="0" dirty="0">
            <a:solidFill>
              <a:schemeClr val="bg1"/>
            </a:solidFill>
          </a:endParaRPr>
        </a:p>
        <a:p>
          <a:r>
            <a:rPr lang="en-US" b="0" dirty="0" err="1">
              <a:solidFill>
                <a:schemeClr val="accent6">
                  <a:lumMod val="75000"/>
                </a:schemeClr>
              </a:solidFill>
            </a:rPr>
            <a:t>Wikidata</a:t>
          </a:r>
          <a:r>
            <a:rPr lang="en-US" b="0" dirty="0">
              <a:solidFill>
                <a:schemeClr val="accent6">
                  <a:lumMod val="75000"/>
                </a:schemeClr>
              </a:solidFill>
            </a:rPr>
            <a:t> and VIAF</a:t>
          </a:r>
        </a:p>
      </dgm:t>
    </dgm:pt>
    <dgm:pt modelId="{AF60C0B6-7599-463F-B250-ABEDC116A743}" type="parTrans" cxnId="{3B8E41B0-31AE-492D-8A93-B8CE926EC92D}">
      <dgm:prSet/>
      <dgm:spPr/>
      <dgm:t>
        <a:bodyPr/>
        <a:lstStyle/>
        <a:p>
          <a:endParaRPr lang="en-US"/>
        </a:p>
      </dgm:t>
    </dgm:pt>
    <dgm:pt modelId="{31CD855A-4886-44CB-8494-CFAAAD17C5CF}" type="sibTrans" cxnId="{3B8E41B0-31AE-492D-8A93-B8CE926EC92D}">
      <dgm:prSet/>
      <dgm:spPr/>
      <dgm:t>
        <a:bodyPr/>
        <a:lstStyle/>
        <a:p>
          <a:endParaRPr lang="en-US"/>
        </a:p>
      </dgm:t>
    </dgm:pt>
    <dgm:pt modelId="{F7F99705-E0DD-4680-9434-550D07B6E58B}">
      <dgm:prSet phldrT="[Text]"/>
      <dgm:spPr>
        <a:solidFill>
          <a:schemeClr val="bg2">
            <a:lumMod val="75000"/>
          </a:schemeClr>
        </a:solidFill>
      </dgm:spPr>
      <dgm:t>
        <a:bodyPr/>
        <a:lstStyle/>
        <a:p>
          <a:r>
            <a:rPr lang="en-US" b="0" i="0" dirty="0">
              <a:solidFill>
                <a:schemeClr val="bg1"/>
              </a:solidFill>
              <a:hlinkClick xmlns:r="http://schemas.openxmlformats.org/officeDocument/2006/relationships" r:id="rId3"/>
            </a:rPr>
            <a:t>http://</a:t>
          </a:r>
          <a:r>
            <a:rPr lang="en-US" b="0" i="0" dirty="0">
              <a:solidFill>
                <a:schemeClr val="accent5">
                  <a:lumMod val="40000"/>
                  <a:lumOff val="60000"/>
                </a:schemeClr>
              </a:solidFill>
              <a:hlinkClick xmlns:r="http://schemas.openxmlformats.org/officeDocument/2006/relationships" r:id="rId3"/>
            </a:rPr>
            <a:t>experiment.worldcat.org/entity/work</a:t>
          </a:r>
          <a:r>
            <a:rPr lang="en-US" b="0" i="0" dirty="0">
              <a:solidFill>
                <a:schemeClr val="bg1"/>
              </a:solidFill>
              <a:hlinkClick xmlns:r="http://schemas.openxmlformats.org/officeDocument/2006/relationships" r:id="rId3"/>
            </a:rPr>
            <a:t>/data/369081611</a:t>
          </a:r>
          <a:endParaRPr lang="en-US" b="0" i="0" dirty="0">
            <a:solidFill>
              <a:schemeClr val="bg1"/>
            </a:solidFill>
          </a:endParaRPr>
        </a:p>
        <a:p>
          <a:r>
            <a:rPr lang="en-US" b="0" i="0" dirty="0" err="1">
              <a:solidFill>
                <a:schemeClr val="accent6">
                  <a:lumMod val="75000"/>
                </a:schemeClr>
              </a:solidFill>
            </a:rPr>
            <a:t>WorldCat</a:t>
          </a:r>
          <a:r>
            <a:rPr lang="en-US" b="0" i="0" dirty="0">
              <a:solidFill>
                <a:schemeClr val="accent6">
                  <a:lumMod val="75000"/>
                </a:schemeClr>
              </a:solidFill>
            </a:rPr>
            <a:t> Works</a:t>
          </a:r>
        </a:p>
      </dgm:t>
    </dgm:pt>
    <dgm:pt modelId="{799C194A-3AF3-4EE9-9645-EFB312CB5EE4}" type="parTrans" cxnId="{9864077B-4611-4267-8258-C47D3A2B8BD5}">
      <dgm:prSet/>
      <dgm:spPr/>
      <dgm:t>
        <a:bodyPr/>
        <a:lstStyle/>
        <a:p>
          <a:endParaRPr lang="en-US"/>
        </a:p>
      </dgm:t>
    </dgm:pt>
    <dgm:pt modelId="{78C7E9FF-C130-4418-A71C-DBB94E94CAFC}" type="sibTrans" cxnId="{9864077B-4611-4267-8258-C47D3A2B8BD5}">
      <dgm:prSet/>
      <dgm:spPr/>
      <dgm:t>
        <a:bodyPr/>
        <a:lstStyle/>
        <a:p>
          <a:endParaRPr lang="en-US"/>
        </a:p>
      </dgm:t>
    </dgm:pt>
    <dgm:pt modelId="{965851F4-D491-4A0E-8075-808929C4CC40}">
      <dgm:prSet phldrT="[Text]"/>
      <dgm:spPr>
        <a:solidFill>
          <a:schemeClr val="bg2">
            <a:lumMod val="75000"/>
          </a:schemeClr>
        </a:solidFill>
      </dgm:spPr>
      <dgm:t>
        <a:bodyPr/>
        <a:lstStyle/>
        <a:p>
          <a:r>
            <a:rPr lang="en-US" b="0" dirty="0">
              <a:solidFill>
                <a:schemeClr val="bg1"/>
              </a:solidFill>
              <a:hlinkClick xmlns:r="http://schemas.openxmlformats.org/officeDocument/2006/relationships" r:id="rId4"/>
            </a:rPr>
            <a:t> </a:t>
          </a:r>
          <a:r>
            <a:rPr lang="en-US" b="0" u="sng" dirty="0">
              <a:solidFill>
                <a:schemeClr val="bg1"/>
              </a:solidFill>
              <a:hlinkClick xmlns:r="http://schemas.openxmlformats.org/officeDocument/2006/relationships" r:id="rId4"/>
            </a:rPr>
            <a:t> </a:t>
          </a:r>
          <a:r>
            <a:rPr lang="en-US" b="0" dirty="0">
              <a:solidFill>
                <a:schemeClr val="bg1"/>
              </a:solidFill>
              <a:hlinkClick xmlns:r="http://schemas.openxmlformats.org/officeDocument/2006/relationships" r:id="rId4"/>
            </a:rPr>
            <a:t>http://</a:t>
          </a:r>
          <a:r>
            <a:rPr lang="en-US" b="0" dirty="0">
              <a:solidFill>
                <a:schemeClr val="accent5">
                  <a:lumMod val="40000"/>
                  <a:lumOff val="60000"/>
                </a:schemeClr>
              </a:solidFill>
              <a:hlinkClick xmlns:r="http://schemas.openxmlformats.org/officeDocument/2006/relationships" r:id="rId4"/>
            </a:rPr>
            <a:t>id.loc.gov/authorities/subjects</a:t>
          </a:r>
          <a:r>
            <a:rPr lang="en-US" b="0" dirty="0">
              <a:solidFill>
                <a:schemeClr val="bg1"/>
              </a:solidFill>
              <a:hlinkClick xmlns:r="http://schemas.openxmlformats.org/officeDocument/2006/relationships" r:id="rId4"/>
            </a:rPr>
            <a:t>/sh85101653.html</a:t>
          </a:r>
          <a:endParaRPr lang="en-US" b="0" dirty="0">
            <a:solidFill>
              <a:schemeClr val="bg1"/>
            </a:solidFill>
          </a:endParaRPr>
        </a:p>
        <a:p>
          <a:r>
            <a:rPr lang="en-US" b="0" dirty="0">
              <a:solidFill>
                <a:schemeClr val="accent6">
                  <a:lumMod val="75000"/>
                </a:schemeClr>
              </a:solidFill>
            </a:rPr>
            <a:t>  Library of Congress Subject Headings</a:t>
          </a:r>
        </a:p>
      </dgm:t>
    </dgm:pt>
    <dgm:pt modelId="{95F644E9-2543-40EF-972A-A14918DD7C00}" type="parTrans" cxnId="{5DE0CEDC-9ED8-4805-AD49-85934A876B5A}">
      <dgm:prSet/>
      <dgm:spPr/>
      <dgm:t>
        <a:bodyPr/>
        <a:lstStyle/>
        <a:p>
          <a:endParaRPr lang="en-US"/>
        </a:p>
      </dgm:t>
    </dgm:pt>
    <dgm:pt modelId="{547B2669-07C4-40AF-93A3-CFDFE26DEB79}" type="sibTrans" cxnId="{5DE0CEDC-9ED8-4805-AD49-85934A876B5A}">
      <dgm:prSet/>
      <dgm:spPr/>
      <dgm:t>
        <a:bodyPr/>
        <a:lstStyle/>
        <a:p>
          <a:endParaRPr lang="en-US"/>
        </a:p>
      </dgm:t>
    </dgm:pt>
    <dgm:pt modelId="{4B16E958-7E43-4EF2-8961-5312267FF89D}" type="pres">
      <dgm:prSet presAssocID="{43ECDD17-7281-4E81-B093-CBF48DAC3AB4}" presName="Name0" presStyleCnt="0">
        <dgm:presLayoutVars>
          <dgm:chMax val="7"/>
          <dgm:chPref val="7"/>
          <dgm:dir/>
        </dgm:presLayoutVars>
      </dgm:prSet>
      <dgm:spPr/>
    </dgm:pt>
    <dgm:pt modelId="{F42166F4-DDA3-4A2D-9EC1-4275D9B356B4}" type="pres">
      <dgm:prSet presAssocID="{43ECDD17-7281-4E81-B093-CBF48DAC3AB4}" presName="Name1" presStyleCnt="0"/>
      <dgm:spPr/>
    </dgm:pt>
    <dgm:pt modelId="{7695D14F-8623-460F-8192-0466AE08B6D1}" type="pres">
      <dgm:prSet presAssocID="{43ECDD17-7281-4E81-B093-CBF48DAC3AB4}" presName="cycle" presStyleCnt="0"/>
      <dgm:spPr/>
    </dgm:pt>
    <dgm:pt modelId="{ED2C7FCE-EFBC-4FE9-93F2-E3D6C313611A}" type="pres">
      <dgm:prSet presAssocID="{43ECDD17-7281-4E81-B093-CBF48DAC3AB4}" presName="srcNode" presStyleLbl="node1" presStyleIdx="0" presStyleCnt="3"/>
      <dgm:spPr/>
    </dgm:pt>
    <dgm:pt modelId="{86F01C09-3AE2-4CE9-B7AC-2B315F0C5560}" type="pres">
      <dgm:prSet presAssocID="{43ECDD17-7281-4E81-B093-CBF48DAC3AB4}" presName="conn" presStyleLbl="parChTrans1D2" presStyleIdx="0" presStyleCnt="1"/>
      <dgm:spPr/>
    </dgm:pt>
    <dgm:pt modelId="{A83A96A5-F028-41A5-9DB7-7DCCD0B36377}" type="pres">
      <dgm:prSet presAssocID="{43ECDD17-7281-4E81-B093-CBF48DAC3AB4}" presName="extraNode" presStyleLbl="node1" presStyleIdx="0" presStyleCnt="3"/>
      <dgm:spPr/>
    </dgm:pt>
    <dgm:pt modelId="{00346786-FD01-453D-9996-D55D389ADAFF}" type="pres">
      <dgm:prSet presAssocID="{43ECDD17-7281-4E81-B093-CBF48DAC3AB4}" presName="dstNode" presStyleLbl="node1" presStyleIdx="0" presStyleCnt="3"/>
      <dgm:spPr/>
    </dgm:pt>
    <dgm:pt modelId="{A72AD162-16C9-497B-A5C6-FABFBED1E21B}" type="pres">
      <dgm:prSet presAssocID="{82F0B2E9-8A40-43DE-BAAE-6E9F80D52084}" presName="text_1" presStyleLbl="node1" presStyleIdx="0" presStyleCnt="3" custLinFactNeighborX="936" custLinFactNeighborY="-44680">
        <dgm:presLayoutVars>
          <dgm:bulletEnabled val="1"/>
        </dgm:presLayoutVars>
      </dgm:prSet>
      <dgm:spPr/>
    </dgm:pt>
    <dgm:pt modelId="{7B1D7E49-D494-4276-8AAF-970BFF4BE19D}" type="pres">
      <dgm:prSet presAssocID="{82F0B2E9-8A40-43DE-BAAE-6E9F80D52084}" presName="accent_1" presStyleCnt="0"/>
      <dgm:spPr/>
    </dgm:pt>
    <dgm:pt modelId="{D43966D6-09C0-44EB-9900-A5BDA5A6A5EA}" type="pres">
      <dgm:prSet presAssocID="{82F0B2E9-8A40-43DE-BAAE-6E9F80D52084}" presName="accentRepeatNode" presStyleLbl="solidFgAcc1" presStyleIdx="0" presStyleCnt="3"/>
      <dgm:spPr>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44C590E4-7253-43D3-A87F-3E484D4F6C96}" type="pres">
      <dgm:prSet presAssocID="{F7F99705-E0DD-4680-9434-550D07B6E58B}" presName="text_2" presStyleLbl="node1" presStyleIdx="1" presStyleCnt="3" custScaleX="102251" custScaleY="97527" custLinFactNeighborX="-141" custLinFactNeighborY="-8908">
        <dgm:presLayoutVars>
          <dgm:bulletEnabled val="1"/>
        </dgm:presLayoutVars>
      </dgm:prSet>
      <dgm:spPr/>
    </dgm:pt>
    <dgm:pt modelId="{6DCCF107-50FA-4CF4-8871-9E98C621631E}" type="pres">
      <dgm:prSet presAssocID="{F7F99705-E0DD-4680-9434-550D07B6E58B}" presName="accent_2" presStyleCnt="0"/>
      <dgm:spPr/>
    </dgm:pt>
    <dgm:pt modelId="{C23E9FF5-8049-4213-88C3-B7810D91F1C8}" type="pres">
      <dgm:prSet presAssocID="{F7F99705-E0DD-4680-9434-550D07B6E58B}" presName="accentRepeatNode" presStyleLbl="solidFgAcc1" presStyleIdx="1" presStyleCnt="3"/>
      <dgm:spPr>
        <a:blipFill dpi="0" rotWithShape="0">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F2DA8FF4-D56D-4AEE-8499-8A757EC795EE}" type="pres">
      <dgm:prSet presAssocID="{965851F4-D491-4A0E-8075-808929C4CC40}" presName="text_3" presStyleLbl="node1" presStyleIdx="2" presStyleCnt="3" custScaleX="105066" custScaleY="84029" custLinFactNeighborX="-1062" custLinFactNeighborY="31175">
        <dgm:presLayoutVars>
          <dgm:bulletEnabled val="1"/>
        </dgm:presLayoutVars>
      </dgm:prSet>
      <dgm:spPr/>
    </dgm:pt>
    <dgm:pt modelId="{A59D4CFA-358B-4FF5-8081-714D5EEF1AEA}" type="pres">
      <dgm:prSet presAssocID="{965851F4-D491-4A0E-8075-808929C4CC40}" presName="accent_3" presStyleCnt="0"/>
      <dgm:spPr/>
    </dgm:pt>
    <dgm:pt modelId="{1880A5FD-3CAC-448E-AC4F-D7E9C16A4DF6}" type="pres">
      <dgm:prSet presAssocID="{965851F4-D491-4A0E-8075-808929C4CC40}" presName="accentRepeatNode" presStyleLbl="solidFgAcc1" presStyleIdx="2" presStyleCnt="3"/>
      <dgm:spPr>
        <a:blipFill dpi="0" rotWithShape="0">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Lst>
  <dgm:cxnLst>
    <dgm:cxn modelId="{E6C78C04-2A9A-FF48-8ED8-D9DD6AB28350}" type="presOf" srcId="{43ECDD17-7281-4E81-B093-CBF48DAC3AB4}" destId="{4B16E958-7E43-4EF2-8961-5312267FF89D}" srcOrd="0" destOrd="0" presId="urn:microsoft.com/office/officeart/2008/layout/VerticalCurvedList"/>
    <dgm:cxn modelId="{526D631D-1AB2-AF48-8099-7DE967010091}" type="presOf" srcId="{F7F99705-E0DD-4680-9434-550D07B6E58B}" destId="{44C590E4-7253-43D3-A87F-3E484D4F6C96}" srcOrd="0" destOrd="0" presId="urn:microsoft.com/office/officeart/2008/layout/VerticalCurvedList"/>
    <dgm:cxn modelId="{CEF71C39-C883-C64C-A907-0BCE900F0E02}" type="presOf" srcId="{965851F4-D491-4A0E-8075-808929C4CC40}" destId="{F2DA8FF4-D56D-4AEE-8499-8A757EC795EE}" srcOrd="0" destOrd="0" presId="urn:microsoft.com/office/officeart/2008/layout/VerticalCurvedList"/>
    <dgm:cxn modelId="{9864077B-4611-4267-8258-C47D3A2B8BD5}" srcId="{43ECDD17-7281-4E81-B093-CBF48DAC3AB4}" destId="{F7F99705-E0DD-4680-9434-550D07B6E58B}" srcOrd="1" destOrd="0" parTransId="{799C194A-3AF3-4EE9-9645-EFB312CB5EE4}" sibTransId="{78C7E9FF-C130-4418-A71C-DBB94E94CAFC}"/>
    <dgm:cxn modelId="{175F107E-C26E-DB45-8E24-30F1EBB230A0}" type="presOf" srcId="{82F0B2E9-8A40-43DE-BAAE-6E9F80D52084}" destId="{A72AD162-16C9-497B-A5C6-FABFBED1E21B}" srcOrd="0" destOrd="0" presId="urn:microsoft.com/office/officeart/2008/layout/VerticalCurvedList"/>
    <dgm:cxn modelId="{3B8E41B0-31AE-492D-8A93-B8CE926EC92D}" srcId="{43ECDD17-7281-4E81-B093-CBF48DAC3AB4}" destId="{82F0B2E9-8A40-43DE-BAAE-6E9F80D52084}" srcOrd="0" destOrd="0" parTransId="{AF60C0B6-7599-463F-B250-ABEDC116A743}" sibTransId="{31CD855A-4886-44CB-8494-CFAAAD17C5CF}"/>
    <dgm:cxn modelId="{8C7DD5B7-986C-B043-BB35-2111C82FC96D}" type="presOf" srcId="{31CD855A-4886-44CB-8494-CFAAAD17C5CF}" destId="{86F01C09-3AE2-4CE9-B7AC-2B315F0C5560}" srcOrd="0" destOrd="0" presId="urn:microsoft.com/office/officeart/2008/layout/VerticalCurvedList"/>
    <dgm:cxn modelId="{5DE0CEDC-9ED8-4805-AD49-85934A876B5A}" srcId="{43ECDD17-7281-4E81-B093-CBF48DAC3AB4}" destId="{965851F4-D491-4A0E-8075-808929C4CC40}" srcOrd="2" destOrd="0" parTransId="{95F644E9-2543-40EF-972A-A14918DD7C00}" sibTransId="{547B2669-07C4-40AF-93A3-CFDFE26DEB79}"/>
    <dgm:cxn modelId="{6921FC20-F283-2946-A0D1-B76FC6F48630}" type="presParOf" srcId="{4B16E958-7E43-4EF2-8961-5312267FF89D}" destId="{F42166F4-DDA3-4A2D-9EC1-4275D9B356B4}" srcOrd="0" destOrd="0" presId="urn:microsoft.com/office/officeart/2008/layout/VerticalCurvedList"/>
    <dgm:cxn modelId="{8CDB1CBA-AF50-2742-B4F1-53716758FA87}" type="presParOf" srcId="{F42166F4-DDA3-4A2D-9EC1-4275D9B356B4}" destId="{7695D14F-8623-460F-8192-0466AE08B6D1}" srcOrd="0" destOrd="0" presId="urn:microsoft.com/office/officeart/2008/layout/VerticalCurvedList"/>
    <dgm:cxn modelId="{F85DB724-A9BE-9C4F-A995-E9A461C0A1DE}" type="presParOf" srcId="{7695D14F-8623-460F-8192-0466AE08B6D1}" destId="{ED2C7FCE-EFBC-4FE9-93F2-E3D6C313611A}" srcOrd="0" destOrd="0" presId="urn:microsoft.com/office/officeart/2008/layout/VerticalCurvedList"/>
    <dgm:cxn modelId="{962D7C38-4985-B743-9F94-47974E5C83BF}" type="presParOf" srcId="{7695D14F-8623-460F-8192-0466AE08B6D1}" destId="{86F01C09-3AE2-4CE9-B7AC-2B315F0C5560}" srcOrd="1" destOrd="0" presId="urn:microsoft.com/office/officeart/2008/layout/VerticalCurvedList"/>
    <dgm:cxn modelId="{E9065878-F83D-254E-8CFD-0370A583EF11}" type="presParOf" srcId="{7695D14F-8623-460F-8192-0466AE08B6D1}" destId="{A83A96A5-F028-41A5-9DB7-7DCCD0B36377}" srcOrd="2" destOrd="0" presId="urn:microsoft.com/office/officeart/2008/layout/VerticalCurvedList"/>
    <dgm:cxn modelId="{2C051B6F-E374-3A44-AB33-3E82EA84F122}" type="presParOf" srcId="{7695D14F-8623-460F-8192-0466AE08B6D1}" destId="{00346786-FD01-453D-9996-D55D389ADAFF}" srcOrd="3" destOrd="0" presId="urn:microsoft.com/office/officeart/2008/layout/VerticalCurvedList"/>
    <dgm:cxn modelId="{B492A90D-F35D-8E41-8723-3FE9EB412FBF}" type="presParOf" srcId="{F42166F4-DDA3-4A2D-9EC1-4275D9B356B4}" destId="{A72AD162-16C9-497B-A5C6-FABFBED1E21B}" srcOrd="1" destOrd="0" presId="urn:microsoft.com/office/officeart/2008/layout/VerticalCurvedList"/>
    <dgm:cxn modelId="{C5A1F4C1-41D7-2640-8036-BC7E0949A4AF}" type="presParOf" srcId="{F42166F4-DDA3-4A2D-9EC1-4275D9B356B4}" destId="{7B1D7E49-D494-4276-8AAF-970BFF4BE19D}" srcOrd="2" destOrd="0" presId="urn:microsoft.com/office/officeart/2008/layout/VerticalCurvedList"/>
    <dgm:cxn modelId="{D1D337D7-B039-4348-841B-46847DFE7D00}" type="presParOf" srcId="{7B1D7E49-D494-4276-8AAF-970BFF4BE19D}" destId="{D43966D6-09C0-44EB-9900-A5BDA5A6A5EA}" srcOrd="0" destOrd="0" presId="urn:microsoft.com/office/officeart/2008/layout/VerticalCurvedList"/>
    <dgm:cxn modelId="{E56EDB14-7856-F041-9456-2047612B2239}" type="presParOf" srcId="{F42166F4-DDA3-4A2D-9EC1-4275D9B356B4}" destId="{44C590E4-7253-43D3-A87F-3E484D4F6C96}" srcOrd="3" destOrd="0" presId="urn:microsoft.com/office/officeart/2008/layout/VerticalCurvedList"/>
    <dgm:cxn modelId="{9C427467-253B-8744-B2E6-8CE24BCC0A05}" type="presParOf" srcId="{F42166F4-DDA3-4A2D-9EC1-4275D9B356B4}" destId="{6DCCF107-50FA-4CF4-8871-9E98C621631E}" srcOrd="4" destOrd="0" presId="urn:microsoft.com/office/officeart/2008/layout/VerticalCurvedList"/>
    <dgm:cxn modelId="{A6E34060-9C3A-1A41-BB77-52167598F1A0}" type="presParOf" srcId="{6DCCF107-50FA-4CF4-8871-9E98C621631E}" destId="{C23E9FF5-8049-4213-88C3-B7810D91F1C8}" srcOrd="0" destOrd="0" presId="urn:microsoft.com/office/officeart/2008/layout/VerticalCurvedList"/>
    <dgm:cxn modelId="{2834E1E1-8ACC-514A-9608-4A1F2947D24F}" type="presParOf" srcId="{F42166F4-DDA3-4A2D-9EC1-4275D9B356B4}" destId="{F2DA8FF4-D56D-4AEE-8499-8A757EC795EE}" srcOrd="5" destOrd="0" presId="urn:microsoft.com/office/officeart/2008/layout/VerticalCurvedList"/>
    <dgm:cxn modelId="{0CD5D880-570D-F841-8189-B146925CC51C}" type="presParOf" srcId="{F42166F4-DDA3-4A2D-9EC1-4275D9B356B4}" destId="{A59D4CFA-358B-4FF5-8081-714D5EEF1AEA}" srcOrd="6" destOrd="0" presId="urn:microsoft.com/office/officeart/2008/layout/VerticalCurvedList"/>
    <dgm:cxn modelId="{D0A441F0-D5F4-8A40-83C9-3E8C43188487}" type="presParOf" srcId="{A59D4CFA-358B-4FF5-8081-714D5EEF1AEA}" destId="{1880A5FD-3CAC-448E-AC4F-D7E9C16A4D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01C09-3AE2-4CE9-B7AC-2B315F0C5560}">
      <dsp:nvSpPr>
        <dsp:cNvPr id="0" name=""/>
        <dsp:cNvSpPr/>
      </dsp:nvSpPr>
      <dsp:spPr>
        <a:xfrm>
          <a:off x="-6171793" y="-929238"/>
          <a:ext cx="7229628" cy="7229628"/>
        </a:xfrm>
        <a:prstGeom prst="blockArc">
          <a:avLst>
            <a:gd name="adj1" fmla="val 18900000"/>
            <a:gd name="adj2" fmla="val 2700000"/>
            <a:gd name="adj3" fmla="val 29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AD162-16C9-497B-A5C6-FABFBED1E21B}">
      <dsp:nvSpPr>
        <dsp:cNvPr id="0" name=""/>
        <dsp:cNvSpPr/>
      </dsp:nvSpPr>
      <dsp:spPr>
        <a:xfrm>
          <a:off x="719347" y="57149"/>
          <a:ext cx="7917881" cy="1074230"/>
        </a:xfrm>
        <a:prstGeom prst="rect">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rPr>
            <a:t>Albert Einstein   </a:t>
          </a:r>
        </a:p>
        <a:p>
          <a:pPr marL="0" lvl="0" indent="0" algn="l" defTabSz="1066800">
            <a:lnSpc>
              <a:spcPct val="90000"/>
            </a:lnSpc>
            <a:spcBef>
              <a:spcPct val="0"/>
            </a:spcBef>
            <a:spcAft>
              <a:spcPct val="35000"/>
            </a:spcAft>
            <a:buNone/>
          </a:pPr>
          <a:r>
            <a:rPr lang="en-US" sz="2400" kern="1200" dirty="0">
              <a:solidFill>
                <a:schemeClr val="accent6">
                  <a:lumMod val="75000"/>
                </a:schemeClr>
              </a:solidFill>
            </a:rPr>
            <a:t>Person</a:t>
          </a:r>
        </a:p>
      </dsp:txBody>
      <dsp:txXfrm>
        <a:off x="719347" y="57149"/>
        <a:ext cx="7917881" cy="1074230"/>
      </dsp:txXfrm>
    </dsp:sp>
    <dsp:sp modelId="{D43966D6-09C0-44EB-9900-A5BDA5A6A5EA}">
      <dsp:nvSpPr>
        <dsp:cNvPr id="0" name=""/>
        <dsp:cNvSpPr/>
      </dsp:nvSpPr>
      <dsp:spPr>
        <a:xfrm>
          <a:off x="-26158" y="402836"/>
          <a:ext cx="1342788" cy="1342788"/>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590E4-7253-43D3-A87F-3E484D4F6C96}">
      <dsp:nvSpPr>
        <dsp:cNvPr id="0" name=""/>
        <dsp:cNvSpPr/>
      </dsp:nvSpPr>
      <dsp:spPr>
        <a:xfrm>
          <a:off x="940384" y="2066051"/>
          <a:ext cx="7696840" cy="1047664"/>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i="1" kern="1200" dirty="0">
              <a:solidFill>
                <a:schemeClr val="bg1"/>
              </a:solidFill>
            </a:rPr>
            <a:t>Relativity: The Special and General Theory</a:t>
          </a:r>
        </a:p>
        <a:p>
          <a:pPr marL="0" lvl="0" indent="0" algn="l" defTabSz="1066800">
            <a:lnSpc>
              <a:spcPct val="90000"/>
            </a:lnSpc>
            <a:spcBef>
              <a:spcPct val="0"/>
            </a:spcBef>
            <a:spcAft>
              <a:spcPct val="35000"/>
            </a:spcAft>
            <a:buNone/>
          </a:pPr>
          <a:r>
            <a:rPr lang="en-US" sz="2400" b="0" i="0" kern="1200" dirty="0">
              <a:solidFill>
                <a:schemeClr val="accent6">
                  <a:lumMod val="75000"/>
                </a:schemeClr>
              </a:solidFill>
            </a:rPr>
            <a:t>Work</a:t>
          </a:r>
        </a:p>
      </dsp:txBody>
      <dsp:txXfrm>
        <a:off x="940384" y="2066051"/>
        <a:ext cx="7696840" cy="1047664"/>
      </dsp:txXfrm>
    </dsp:sp>
    <dsp:sp modelId="{C23E9FF5-8049-4213-88C3-B7810D91F1C8}">
      <dsp:nvSpPr>
        <dsp:cNvPr id="0" name=""/>
        <dsp:cNvSpPr/>
      </dsp:nvSpPr>
      <dsp:spPr>
        <a:xfrm>
          <a:off x="364324" y="2014182"/>
          <a:ext cx="1342788" cy="1342788"/>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DA8FF4-D56D-4AEE-8499-8A757EC795EE}">
      <dsp:nvSpPr>
        <dsp:cNvPr id="0" name=""/>
        <dsp:cNvSpPr/>
      </dsp:nvSpPr>
      <dsp:spPr>
        <a:xfrm>
          <a:off x="360588" y="4180480"/>
          <a:ext cx="8319001" cy="902665"/>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rPr>
            <a:t>   Physics</a:t>
          </a:r>
        </a:p>
        <a:p>
          <a:pPr marL="0" lvl="0" indent="0" algn="l" defTabSz="1066800">
            <a:lnSpc>
              <a:spcPct val="90000"/>
            </a:lnSpc>
            <a:spcBef>
              <a:spcPct val="0"/>
            </a:spcBef>
            <a:spcAft>
              <a:spcPct val="35000"/>
            </a:spcAft>
            <a:buNone/>
          </a:pPr>
          <a:r>
            <a:rPr lang="en-US" sz="2400" b="0" kern="1200" dirty="0">
              <a:solidFill>
                <a:schemeClr val="bg1"/>
              </a:solidFill>
            </a:rPr>
            <a:t>   </a:t>
          </a:r>
          <a:r>
            <a:rPr lang="en-US" sz="2400" b="0" kern="1200" dirty="0">
              <a:solidFill>
                <a:schemeClr val="accent6">
                  <a:lumMod val="75000"/>
                </a:schemeClr>
              </a:solidFill>
            </a:rPr>
            <a:t>Concept</a:t>
          </a:r>
        </a:p>
      </dsp:txBody>
      <dsp:txXfrm>
        <a:off x="360588" y="4180480"/>
        <a:ext cx="8319001" cy="902665"/>
      </dsp:txXfrm>
    </dsp:sp>
    <dsp:sp modelId="{1880A5FD-3CAC-448E-AC4F-D7E9C16A4DF6}">
      <dsp:nvSpPr>
        <dsp:cNvPr id="0" name=""/>
        <dsp:cNvSpPr/>
      </dsp:nvSpPr>
      <dsp:spPr>
        <a:xfrm>
          <a:off x="-26158" y="3625527"/>
          <a:ext cx="1342788" cy="1342788"/>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01C09-3AE2-4CE9-B7AC-2B315F0C5560}">
      <dsp:nvSpPr>
        <dsp:cNvPr id="0" name=""/>
        <dsp:cNvSpPr/>
      </dsp:nvSpPr>
      <dsp:spPr>
        <a:xfrm>
          <a:off x="-6171793" y="-929238"/>
          <a:ext cx="7229628" cy="7229628"/>
        </a:xfrm>
        <a:prstGeom prst="blockArc">
          <a:avLst>
            <a:gd name="adj1" fmla="val 18900000"/>
            <a:gd name="adj2" fmla="val 2700000"/>
            <a:gd name="adj3" fmla="val 29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AD162-16C9-497B-A5C6-FABFBED1E21B}">
      <dsp:nvSpPr>
        <dsp:cNvPr id="0" name=""/>
        <dsp:cNvSpPr/>
      </dsp:nvSpPr>
      <dsp:spPr>
        <a:xfrm>
          <a:off x="719347" y="57149"/>
          <a:ext cx="7917881" cy="1074230"/>
        </a:xfrm>
        <a:prstGeom prst="rect">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bg1"/>
              </a:solidFill>
              <a:hlinkClick xmlns:r="http://schemas.openxmlformats.org/officeDocument/2006/relationships" r:id="rId1"/>
            </a:rPr>
            <a:t>https://www.wikidata.org/wiki/Q937</a:t>
          </a:r>
          <a:r>
            <a:rPr lang="en-US" sz="2000" b="0" kern="1200" dirty="0">
              <a:solidFill>
                <a:schemeClr val="bg1"/>
              </a:solidFill>
            </a:rPr>
            <a:t> and </a:t>
          </a:r>
          <a:r>
            <a:rPr lang="en-US" sz="2000" b="0" kern="1200" dirty="0">
              <a:solidFill>
                <a:schemeClr val="bg1"/>
              </a:solidFill>
              <a:hlinkClick xmlns:r="http://schemas.openxmlformats.org/officeDocument/2006/relationships" r:id="rId2"/>
            </a:rPr>
            <a:t>http://viaf.org/viaf/75121530</a:t>
          </a:r>
          <a:endParaRPr lang="en-US" sz="2000" b="0" kern="1200" dirty="0">
            <a:solidFill>
              <a:schemeClr val="bg1"/>
            </a:solidFill>
          </a:endParaRPr>
        </a:p>
        <a:p>
          <a:pPr marL="0" lvl="0" indent="0" algn="l" defTabSz="889000">
            <a:lnSpc>
              <a:spcPct val="90000"/>
            </a:lnSpc>
            <a:spcBef>
              <a:spcPct val="0"/>
            </a:spcBef>
            <a:spcAft>
              <a:spcPct val="35000"/>
            </a:spcAft>
            <a:buNone/>
          </a:pPr>
          <a:r>
            <a:rPr lang="en-US" sz="2000" b="0" kern="1200" dirty="0" err="1">
              <a:solidFill>
                <a:schemeClr val="accent6">
                  <a:lumMod val="75000"/>
                </a:schemeClr>
              </a:solidFill>
            </a:rPr>
            <a:t>Wikidata</a:t>
          </a:r>
          <a:r>
            <a:rPr lang="en-US" sz="2000" b="0" kern="1200" dirty="0">
              <a:solidFill>
                <a:schemeClr val="accent6">
                  <a:lumMod val="75000"/>
                </a:schemeClr>
              </a:solidFill>
            </a:rPr>
            <a:t> and VIAF</a:t>
          </a:r>
        </a:p>
      </dsp:txBody>
      <dsp:txXfrm>
        <a:off x="719347" y="57149"/>
        <a:ext cx="7917881" cy="1074230"/>
      </dsp:txXfrm>
    </dsp:sp>
    <dsp:sp modelId="{D43966D6-09C0-44EB-9900-A5BDA5A6A5EA}">
      <dsp:nvSpPr>
        <dsp:cNvPr id="0" name=""/>
        <dsp:cNvSpPr/>
      </dsp:nvSpPr>
      <dsp:spPr>
        <a:xfrm>
          <a:off x="-26158" y="402836"/>
          <a:ext cx="1342788" cy="1342788"/>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590E4-7253-43D3-A87F-3E484D4F6C96}">
      <dsp:nvSpPr>
        <dsp:cNvPr id="0" name=""/>
        <dsp:cNvSpPr/>
      </dsp:nvSpPr>
      <dsp:spPr>
        <a:xfrm>
          <a:off x="940384" y="2066051"/>
          <a:ext cx="7696840" cy="1047664"/>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bg1"/>
              </a:solidFill>
              <a:hlinkClick xmlns:r="http://schemas.openxmlformats.org/officeDocument/2006/relationships" r:id="rId4"/>
            </a:rPr>
            <a:t>http://</a:t>
          </a:r>
          <a:r>
            <a:rPr lang="en-US" sz="2000" b="0" i="0" kern="1200" dirty="0">
              <a:solidFill>
                <a:schemeClr val="accent5">
                  <a:lumMod val="40000"/>
                  <a:lumOff val="60000"/>
                </a:schemeClr>
              </a:solidFill>
              <a:hlinkClick xmlns:r="http://schemas.openxmlformats.org/officeDocument/2006/relationships" r:id="rId4"/>
            </a:rPr>
            <a:t>experiment.worldcat.org/entity/work</a:t>
          </a:r>
          <a:r>
            <a:rPr lang="en-US" sz="2000" b="0" i="0" kern="1200" dirty="0">
              <a:solidFill>
                <a:schemeClr val="bg1"/>
              </a:solidFill>
              <a:hlinkClick xmlns:r="http://schemas.openxmlformats.org/officeDocument/2006/relationships" r:id="rId4"/>
            </a:rPr>
            <a:t>/data/369081611</a:t>
          </a:r>
          <a:endParaRPr lang="en-US" sz="2000" b="0" i="0" kern="1200" dirty="0">
            <a:solidFill>
              <a:schemeClr val="bg1"/>
            </a:solidFill>
          </a:endParaRPr>
        </a:p>
        <a:p>
          <a:pPr marL="0" lvl="0" indent="0" algn="l" defTabSz="889000">
            <a:lnSpc>
              <a:spcPct val="90000"/>
            </a:lnSpc>
            <a:spcBef>
              <a:spcPct val="0"/>
            </a:spcBef>
            <a:spcAft>
              <a:spcPct val="35000"/>
            </a:spcAft>
            <a:buNone/>
          </a:pPr>
          <a:r>
            <a:rPr lang="en-US" sz="2000" b="0" i="0" kern="1200" dirty="0" err="1">
              <a:solidFill>
                <a:schemeClr val="accent6">
                  <a:lumMod val="75000"/>
                </a:schemeClr>
              </a:solidFill>
            </a:rPr>
            <a:t>WorldCat</a:t>
          </a:r>
          <a:r>
            <a:rPr lang="en-US" sz="2000" b="0" i="0" kern="1200" dirty="0">
              <a:solidFill>
                <a:schemeClr val="accent6">
                  <a:lumMod val="75000"/>
                </a:schemeClr>
              </a:solidFill>
            </a:rPr>
            <a:t> Works</a:t>
          </a:r>
        </a:p>
      </dsp:txBody>
      <dsp:txXfrm>
        <a:off x="940384" y="2066051"/>
        <a:ext cx="7696840" cy="1047664"/>
      </dsp:txXfrm>
    </dsp:sp>
    <dsp:sp modelId="{C23E9FF5-8049-4213-88C3-B7810D91F1C8}">
      <dsp:nvSpPr>
        <dsp:cNvPr id="0" name=""/>
        <dsp:cNvSpPr/>
      </dsp:nvSpPr>
      <dsp:spPr>
        <a:xfrm>
          <a:off x="364324" y="2014182"/>
          <a:ext cx="1342788" cy="1342788"/>
        </a:xfrm>
        <a:prstGeom prst="ellipse">
          <a:avLst/>
        </a:prstGeom>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DA8FF4-D56D-4AEE-8499-8A757EC795EE}">
      <dsp:nvSpPr>
        <dsp:cNvPr id="0" name=""/>
        <dsp:cNvSpPr/>
      </dsp:nvSpPr>
      <dsp:spPr>
        <a:xfrm>
          <a:off x="360588" y="4180480"/>
          <a:ext cx="8319001" cy="902665"/>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67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bg1"/>
              </a:solidFill>
              <a:hlinkClick xmlns:r="http://schemas.openxmlformats.org/officeDocument/2006/relationships" r:id="rId6"/>
            </a:rPr>
            <a:t> </a:t>
          </a:r>
          <a:r>
            <a:rPr lang="en-US" sz="2000" b="0" u="sng" kern="1200" dirty="0">
              <a:solidFill>
                <a:schemeClr val="bg1"/>
              </a:solidFill>
              <a:hlinkClick xmlns:r="http://schemas.openxmlformats.org/officeDocument/2006/relationships" r:id="rId6"/>
            </a:rPr>
            <a:t> </a:t>
          </a:r>
          <a:r>
            <a:rPr lang="en-US" sz="2000" b="0" kern="1200" dirty="0">
              <a:solidFill>
                <a:schemeClr val="bg1"/>
              </a:solidFill>
              <a:hlinkClick xmlns:r="http://schemas.openxmlformats.org/officeDocument/2006/relationships" r:id="rId6"/>
            </a:rPr>
            <a:t>http://</a:t>
          </a:r>
          <a:r>
            <a:rPr lang="en-US" sz="2000" b="0" kern="1200" dirty="0">
              <a:solidFill>
                <a:schemeClr val="accent5">
                  <a:lumMod val="40000"/>
                  <a:lumOff val="60000"/>
                </a:schemeClr>
              </a:solidFill>
              <a:hlinkClick xmlns:r="http://schemas.openxmlformats.org/officeDocument/2006/relationships" r:id="rId6"/>
            </a:rPr>
            <a:t>id.loc.gov/authorities/subjects</a:t>
          </a:r>
          <a:r>
            <a:rPr lang="en-US" sz="2000" b="0" kern="1200" dirty="0">
              <a:solidFill>
                <a:schemeClr val="bg1"/>
              </a:solidFill>
              <a:hlinkClick xmlns:r="http://schemas.openxmlformats.org/officeDocument/2006/relationships" r:id="rId6"/>
            </a:rPr>
            <a:t>/sh85101653.html</a:t>
          </a:r>
          <a:endParaRPr lang="en-US" sz="2000" b="0" kern="1200" dirty="0">
            <a:solidFill>
              <a:schemeClr val="bg1"/>
            </a:solidFill>
          </a:endParaRPr>
        </a:p>
        <a:p>
          <a:pPr marL="0" lvl="0" indent="0" algn="l" defTabSz="889000">
            <a:lnSpc>
              <a:spcPct val="90000"/>
            </a:lnSpc>
            <a:spcBef>
              <a:spcPct val="0"/>
            </a:spcBef>
            <a:spcAft>
              <a:spcPct val="35000"/>
            </a:spcAft>
            <a:buNone/>
          </a:pPr>
          <a:r>
            <a:rPr lang="en-US" sz="2000" b="0" kern="1200" dirty="0">
              <a:solidFill>
                <a:schemeClr val="accent6">
                  <a:lumMod val="75000"/>
                </a:schemeClr>
              </a:solidFill>
            </a:rPr>
            <a:t>  Library of Congress Subject Headings</a:t>
          </a:r>
        </a:p>
      </dsp:txBody>
      <dsp:txXfrm>
        <a:off x="360588" y="4180480"/>
        <a:ext cx="8319001" cy="902665"/>
      </dsp:txXfrm>
    </dsp:sp>
    <dsp:sp modelId="{1880A5FD-3CAC-448E-AC4F-D7E9C16A4DF6}">
      <dsp:nvSpPr>
        <dsp:cNvPr id="0" name=""/>
        <dsp:cNvSpPr/>
      </dsp:nvSpPr>
      <dsp:spPr>
        <a:xfrm>
          <a:off x="-26158" y="3625527"/>
          <a:ext cx="1342788" cy="1342788"/>
        </a:xfrm>
        <a:prstGeom prst="ellipse">
          <a:avLst/>
        </a:prstGeom>
        <a:blipFill dpi="0" rotWithShape="0">
          <a:blip xmlns:r="http://schemas.openxmlformats.org/officeDocument/2006/relationships" r:embed="rId7">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0.49396</cdr:x>
      <cdr:y>0.20513</cdr:y>
    </cdr:from>
    <cdr:to>
      <cdr:x>0.60022</cdr:x>
      <cdr:y>0.39545</cdr:y>
    </cdr:to>
    <cdr:sp macro="" textlink="">
      <cdr:nvSpPr>
        <cdr:cNvPr id="2" name="TextBox 1"/>
        <cdr:cNvSpPr txBox="1"/>
      </cdr:nvSpPr>
      <cdr:spPr>
        <a:xfrm xmlns:a="http://schemas.openxmlformats.org/drawingml/2006/main">
          <a:off x="4250815" y="9855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31%</a:t>
          </a:r>
        </a:p>
      </cdr:txBody>
    </cdr:sp>
  </cdr:relSizeAnchor>
  <cdr:relSizeAnchor xmlns:cdr="http://schemas.openxmlformats.org/drawingml/2006/chartDrawing">
    <cdr:from>
      <cdr:x>0.44084</cdr:x>
      <cdr:y>0.52749</cdr:y>
    </cdr:from>
    <cdr:to>
      <cdr:x>0.54709</cdr:x>
      <cdr:y>0.71782</cdr:y>
    </cdr:to>
    <cdr:sp macro="" textlink="">
      <cdr:nvSpPr>
        <cdr:cNvPr id="3" name="TextBox 2"/>
        <cdr:cNvSpPr txBox="1"/>
      </cdr:nvSpPr>
      <cdr:spPr>
        <a:xfrm xmlns:a="http://schemas.openxmlformats.org/drawingml/2006/main">
          <a:off x="3793615" y="253428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20%</a:t>
          </a:r>
        </a:p>
      </cdr:txBody>
    </cdr:sp>
  </cdr:relSizeAnchor>
  <cdr:relSizeAnchor xmlns:cdr="http://schemas.openxmlformats.org/drawingml/2006/chartDrawing">
    <cdr:from>
      <cdr:x>0.22196</cdr:x>
      <cdr:y>0.52022</cdr:y>
    </cdr:from>
    <cdr:to>
      <cdr:x>0.32822</cdr:x>
      <cdr:y>0.71055</cdr:y>
    </cdr:to>
    <cdr:sp macro="" textlink="">
      <cdr:nvSpPr>
        <cdr:cNvPr id="4" name="TextBox 3"/>
        <cdr:cNvSpPr txBox="1"/>
      </cdr:nvSpPr>
      <cdr:spPr>
        <a:xfrm xmlns:a="http://schemas.openxmlformats.org/drawingml/2006/main">
          <a:off x="1910080" y="24993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14%</a:t>
          </a:r>
        </a:p>
      </cdr:txBody>
    </cdr:sp>
  </cdr:relSizeAnchor>
  <cdr:relSizeAnchor xmlns:cdr="http://schemas.openxmlformats.org/drawingml/2006/chartDrawing">
    <cdr:from>
      <cdr:x>0.04723</cdr:x>
      <cdr:y>0.40484</cdr:y>
    </cdr:from>
    <cdr:to>
      <cdr:x>0.15348</cdr:x>
      <cdr:y>0.59516</cdr:y>
    </cdr:to>
    <cdr:sp macro="" textlink="">
      <cdr:nvSpPr>
        <cdr:cNvPr id="5" name="TextBox 4"/>
        <cdr:cNvSpPr txBox="1"/>
      </cdr:nvSpPr>
      <cdr:spPr>
        <a:xfrm xmlns:a="http://schemas.openxmlformats.org/drawingml/2006/main">
          <a:off x="406400" y="194500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10%</a:t>
          </a:r>
        </a:p>
      </cdr:txBody>
    </cdr:sp>
  </cdr:relSizeAnchor>
  <cdr:relSizeAnchor xmlns:cdr="http://schemas.openxmlformats.org/drawingml/2006/chartDrawing">
    <cdr:from>
      <cdr:x>0.09209</cdr:x>
      <cdr:y>0.258</cdr:y>
    </cdr:from>
    <cdr:to>
      <cdr:x>0.19835</cdr:x>
      <cdr:y>0.44832</cdr:y>
    </cdr:to>
    <cdr:sp macro="" textlink="">
      <cdr:nvSpPr>
        <cdr:cNvPr id="6" name="TextBox 5"/>
        <cdr:cNvSpPr txBox="1"/>
      </cdr:nvSpPr>
      <cdr:spPr>
        <a:xfrm xmlns:a="http://schemas.openxmlformats.org/drawingml/2006/main">
          <a:off x="792480" y="12395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8%</a:t>
          </a:r>
        </a:p>
      </cdr:txBody>
    </cdr:sp>
  </cdr:relSizeAnchor>
  <cdr:relSizeAnchor xmlns:cdr="http://schemas.openxmlformats.org/drawingml/2006/chartDrawing">
    <cdr:from>
      <cdr:x>0.16647</cdr:x>
      <cdr:y>0.1586</cdr:y>
    </cdr:from>
    <cdr:to>
      <cdr:x>0.27273</cdr:x>
      <cdr:y>0.34893</cdr:y>
    </cdr:to>
    <cdr:sp macro="" textlink="">
      <cdr:nvSpPr>
        <cdr:cNvPr id="7" name="TextBox 6"/>
        <cdr:cNvSpPr txBox="1"/>
      </cdr:nvSpPr>
      <cdr:spPr>
        <a:xfrm xmlns:a="http://schemas.openxmlformats.org/drawingml/2006/main">
          <a:off x="1432560" y="762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7%</a:t>
          </a:r>
        </a:p>
      </cdr:txBody>
    </cdr:sp>
  </cdr:relSizeAnchor>
  <cdr:relSizeAnchor xmlns:cdr="http://schemas.openxmlformats.org/drawingml/2006/chartDrawing">
    <cdr:from>
      <cdr:x>0.25266</cdr:x>
      <cdr:y>0.11631</cdr:y>
    </cdr:from>
    <cdr:to>
      <cdr:x>0.35891</cdr:x>
      <cdr:y>0.30663</cdr:y>
    </cdr:to>
    <cdr:sp macro="" textlink="">
      <cdr:nvSpPr>
        <cdr:cNvPr id="8" name="TextBox 7"/>
        <cdr:cNvSpPr txBox="1"/>
      </cdr:nvSpPr>
      <cdr:spPr>
        <a:xfrm xmlns:a="http://schemas.openxmlformats.org/drawingml/2006/main">
          <a:off x="2174240" y="558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solidFill>
                <a:schemeClr val="bg1"/>
              </a:solidFill>
            </a:rPr>
            <a:t>4%</a:t>
          </a:r>
        </a:p>
      </cdr:txBody>
    </cdr:sp>
  </cdr:relSizeAnchor>
  <cdr:relSizeAnchor xmlns:cdr="http://schemas.openxmlformats.org/drawingml/2006/chartDrawing">
    <cdr:from>
      <cdr:x>0.33058</cdr:x>
      <cdr:y>0.10997</cdr:y>
    </cdr:from>
    <cdr:to>
      <cdr:x>0.43684</cdr:x>
      <cdr:y>0.30029</cdr:y>
    </cdr:to>
    <cdr:sp macro="" textlink="">
      <cdr:nvSpPr>
        <cdr:cNvPr id="9" name="TextBox 8"/>
        <cdr:cNvSpPr txBox="1"/>
      </cdr:nvSpPr>
      <cdr:spPr>
        <a:xfrm xmlns:a="http://schemas.openxmlformats.org/drawingml/2006/main">
          <a:off x="2844800" y="5283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solidFill>
                <a:schemeClr val="bg1"/>
              </a:solidFill>
            </a:rPr>
            <a:t>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7/20/2017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2F9FB55C-3F8D-9441-947B-C67F770235A0}" type="datetimeFigureOut">
              <a:rPr lang="en-US" smtClean="0"/>
              <a:t>7/20/2017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5D5958B2-8CFD-7C43-B1A8-5462CA51E0EE}" type="slidenum">
              <a:rPr lang="en-US" smtClean="0"/>
              <a:t>‹#›</a:t>
            </a:fld>
            <a:endParaRPr lang="en-US"/>
          </a:p>
        </p:txBody>
      </p:sp>
    </p:spTree>
    <p:extLst>
      <p:ext uri="{BB962C8B-B14F-4D97-AF65-F5344CB8AC3E}">
        <p14:creationId xmlns:p14="http://schemas.microsoft.com/office/powerpoint/2010/main" val="3543901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a:t>
            </a:fld>
            <a:endParaRPr lang="en-US"/>
          </a:p>
        </p:txBody>
      </p:sp>
    </p:spTree>
    <p:extLst>
      <p:ext uri="{BB962C8B-B14F-4D97-AF65-F5344CB8AC3E}">
        <p14:creationId xmlns:p14="http://schemas.microsoft.com/office/powerpoint/2010/main" val="3210377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a:t>
            </a:r>
            <a:r>
              <a:rPr lang="en-US" baseline="0" dirty="0"/>
              <a:t> </a:t>
            </a:r>
            <a:r>
              <a:rPr lang="en-US" dirty="0"/>
              <a:t>respondents; not a scientific sample; repeat of survey conducted in 2014. Karen will talk more about this at the CNI meeting in April. She</a:t>
            </a:r>
            <a:r>
              <a:rPr lang="en-US" baseline="0" dirty="0"/>
              <a:t> will give a view of the tabulated responses.</a:t>
            </a:r>
            <a:endParaRPr lang="en-US" dirty="0"/>
          </a:p>
          <a:p>
            <a:endParaRPr lang="en-US" dirty="0"/>
          </a:p>
          <a:p>
            <a:r>
              <a:rPr lang="en-US" dirty="0"/>
              <a:t>I’m going to do</a:t>
            </a:r>
            <a:r>
              <a:rPr lang="en-US" baseline="0" dirty="0"/>
              <a:t> something different and complementary. </a:t>
            </a:r>
            <a:r>
              <a:rPr lang="en-US" dirty="0"/>
              <a:t>Look at the</a:t>
            </a:r>
            <a:r>
              <a:rPr lang="en-US" baseline="0" dirty="0"/>
              <a:t> corpus of linked data sites mentioned to try to understand why linked data is interesting to the library community and how mature the efforts are. </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28</a:t>
            </a:fld>
            <a:endParaRPr lang="en-US"/>
          </a:p>
        </p:txBody>
      </p:sp>
    </p:spTree>
    <p:extLst>
      <p:ext uri="{BB962C8B-B14F-4D97-AF65-F5344CB8AC3E}">
        <p14:creationId xmlns:p14="http://schemas.microsoft.com/office/powerpoint/2010/main" val="79575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 categorized</a:t>
            </a:r>
            <a:r>
              <a:rPr lang="en-US" baseline="0" dirty="0"/>
              <a:t> the responding institutions, but others may do it differently.</a:t>
            </a:r>
            <a:endParaRPr lang="en-US" dirty="0"/>
          </a:p>
          <a:p>
            <a:endParaRPr lang="en-US" dirty="0"/>
          </a:p>
          <a:p>
            <a:r>
              <a:rPr lang="en-US" dirty="0"/>
              <a:t>National Libraries which responded (14): </a:t>
            </a:r>
            <a:r>
              <a:rPr lang="en-US" dirty="0" err="1"/>
              <a:t>Biblioteca</a:t>
            </a:r>
            <a:r>
              <a:rPr lang="en-US" dirty="0"/>
              <a:t>. Real Academia Nacional de </a:t>
            </a:r>
            <a:r>
              <a:rPr lang="en-US" dirty="0" err="1"/>
              <a:t>Medicina</a:t>
            </a:r>
            <a:r>
              <a:rPr lang="en-US" dirty="0"/>
              <a:t>, </a:t>
            </a:r>
            <a:r>
              <a:rPr lang="en-US" dirty="0" err="1"/>
              <a:t>Bibliotheque</a:t>
            </a:r>
            <a:r>
              <a:rPr lang="en-US" dirty="0"/>
              <a:t> </a:t>
            </a:r>
            <a:r>
              <a:rPr lang="en-US" dirty="0" err="1"/>
              <a:t>nationale</a:t>
            </a:r>
            <a:r>
              <a:rPr lang="en-US" dirty="0"/>
              <a:t> de France, British Library, German National Library, </a:t>
            </a:r>
            <a:r>
              <a:rPr lang="en-US" b="0" dirty="0" err="1"/>
              <a:t>Koninklijke</a:t>
            </a:r>
            <a:r>
              <a:rPr lang="en-US" b="0" dirty="0"/>
              <a:t> </a:t>
            </a:r>
            <a:r>
              <a:rPr lang="en-US" b="0" dirty="0" err="1"/>
              <a:t>Bibliotheek</a:t>
            </a:r>
            <a:r>
              <a:rPr lang="en-US" b="0" dirty="0"/>
              <a:t>, </a:t>
            </a:r>
            <a:r>
              <a:rPr lang="en-US" dirty="0"/>
              <a:t>Library of Congress, National Diet Library,</a:t>
            </a:r>
            <a:r>
              <a:rPr lang="en-US" b="0" dirty="0"/>
              <a:t> </a:t>
            </a:r>
            <a:r>
              <a:rPr lang="en-US" dirty="0"/>
              <a:t>National Library of Malaysia,</a:t>
            </a:r>
            <a:r>
              <a:rPr lang="en-US" b="0" dirty="0"/>
              <a:t> </a:t>
            </a:r>
            <a:r>
              <a:rPr lang="en-US" dirty="0"/>
              <a:t>National Library of Medicine,</a:t>
            </a:r>
            <a:r>
              <a:rPr lang="en-US" b="0" dirty="0"/>
              <a:t> </a:t>
            </a:r>
            <a:r>
              <a:rPr lang="en-US" dirty="0"/>
              <a:t>National Library of Portugal,</a:t>
            </a:r>
            <a:r>
              <a:rPr lang="en-US" b="0" dirty="0"/>
              <a:t> </a:t>
            </a:r>
            <a:r>
              <a:rPr lang="en-US" dirty="0"/>
              <a:t>National Library of Spain,</a:t>
            </a:r>
            <a:r>
              <a:rPr lang="en-US" b="0" dirty="0"/>
              <a:t> </a:t>
            </a:r>
            <a:r>
              <a:rPr lang="en-US" dirty="0"/>
              <a:t>National Library of Sweden,</a:t>
            </a:r>
            <a:r>
              <a:rPr lang="en-US" b="0" dirty="0"/>
              <a:t> </a:t>
            </a:r>
            <a:r>
              <a:rPr lang="en-US" dirty="0"/>
              <a:t>National Library of Wales,</a:t>
            </a:r>
            <a:r>
              <a:rPr lang="en-US" b="0" dirty="0"/>
              <a:t> </a:t>
            </a:r>
            <a:r>
              <a:rPr lang="en-US" dirty="0"/>
              <a:t>National </a:t>
            </a:r>
            <a:r>
              <a:rPr lang="en-US" dirty="0" err="1"/>
              <a:t>Széchényi</a:t>
            </a:r>
            <a:r>
              <a:rPr lang="en-US" dirty="0"/>
              <a:t> Library</a:t>
            </a:r>
            <a:r>
              <a:rPr lang="en-US" b="0" dirty="0"/>
              <a:t> [Hungary]</a:t>
            </a:r>
          </a:p>
          <a:p>
            <a:endParaRPr lang="en-US" dirty="0"/>
          </a:p>
          <a:p>
            <a:r>
              <a:rPr lang="en-US" dirty="0"/>
              <a:t>Categorized</a:t>
            </a:r>
            <a:r>
              <a:rPr lang="en-US" baseline="0" dirty="0"/>
              <a:t> as “network” (10): ABES, BIBSYS, </a:t>
            </a:r>
            <a:r>
              <a:rPr lang="en-US" baseline="0" dirty="0" err="1"/>
              <a:t>Consorci</a:t>
            </a:r>
            <a:r>
              <a:rPr lang="en-US" baseline="0" dirty="0"/>
              <a:t> de </a:t>
            </a:r>
            <a:r>
              <a:rPr lang="en-US" baseline="0" dirty="0" err="1"/>
              <a:t>Serveis</a:t>
            </a:r>
            <a:r>
              <a:rPr lang="en-US" baseline="0" dirty="0"/>
              <a:t> </a:t>
            </a:r>
            <a:r>
              <a:rPr lang="en-US" baseline="0" dirty="0" err="1"/>
              <a:t>Universitaris</a:t>
            </a:r>
            <a:r>
              <a:rPr lang="en-US" baseline="0" dirty="0"/>
              <a:t> de </a:t>
            </a:r>
            <a:r>
              <a:rPr lang="en-US" baseline="0" dirty="0" err="1"/>
              <a:t>Catalunya</a:t>
            </a:r>
            <a:r>
              <a:rPr lang="en-US" baseline="0" dirty="0"/>
              <a:t>, Digital Public Library of America, </a:t>
            </a:r>
            <a:r>
              <a:rPr lang="en-US" baseline="0" dirty="0" err="1"/>
              <a:t>Europeana</a:t>
            </a:r>
            <a:r>
              <a:rPr lang="en-US" baseline="0" dirty="0"/>
              <a:t> Foundation, </a:t>
            </a:r>
            <a:r>
              <a:rPr lang="fr-FR" baseline="0" dirty="0"/>
              <a:t>Haute école de gestion de Genève (</a:t>
            </a:r>
            <a:r>
              <a:rPr lang="fr-FR" baseline="0" dirty="0" err="1"/>
              <a:t>SwissBib</a:t>
            </a:r>
            <a:r>
              <a:rPr lang="fr-FR" baseline="0" dirty="0"/>
              <a:t>), </a:t>
            </a:r>
            <a:r>
              <a:rPr lang="en-US" baseline="0" dirty="0"/>
              <a:t>North Rhine-Westphalian Library Service Center, OCLC, RERO - Library Network of Western Switzerland, and The European Library.</a:t>
            </a:r>
          </a:p>
          <a:p>
            <a:endParaRPr lang="en-US" baseline="0" dirty="0"/>
          </a:p>
          <a:p>
            <a:r>
              <a:rPr lang="en-US" baseline="0" dirty="0"/>
              <a:t>Government (7): </a:t>
            </a:r>
            <a:r>
              <a:rPr lang="es-ES" dirty="0"/>
              <a:t>Agencia Española de Cooperación Internacional para el Desarrollo (AECID).</a:t>
            </a:r>
            <a:r>
              <a:rPr lang="es-ES" b="0" dirty="0"/>
              <a:t> </a:t>
            </a:r>
            <a:r>
              <a:rPr lang="es-ES" dirty="0"/>
              <a:t>Biblioteca </a:t>
            </a:r>
            <a:r>
              <a:rPr lang="es-ES" dirty="0" err="1"/>
              <a:t>della</a:t>
            </a:r>
            <a:r>
              <a:rPr lang="es-ES" dirty="0"/>
              <a:t> Camera </a:t>
            </a:r>
            <a:r>
              <a:rPr lang="es-ES" dirty="0" err="1"/>
              <a:t>dei</a:t>
            </a:r>
            <a:r>
              <a:rPr lang="es-ES" dirty="0"/>
              <a:t> </a:t>
            </a:r>
            <a:r>
              <a:rPr lang="es-ES" dirty="0" err="1"/>
              <a:t>deputati</a:t>
            </a:r>
            <a:r>
              <a:rPr lang="es-ES" dirty="0"/>
              <a:t> (</a:t>
            </a:r>
            <a:r>
              <a:rPr lang="es-ES" dirty="0" err="1"/>
              <a:t>Italy</a:t>
            </a:r>
            <a:r>
              <a:rPr lang="es-ES" dirty="0"/>
              <a:t>),</a:t>
            </a:r>
            <a:r>
              <a:rPr lang="es-ES" b="0" dirty="0"/>
              <a:t> </a:t>
            </a:r>
            <a:r>
              <a:rPr lang="es-ES" dirty="0"/>
              <a:t>Biblioteca Valenciana Nicolau </a:t>
            </a:r>
            <a:r>
              <a:rPr lang="es-ES" dirty="0" err="1"/>
              <a:t>Primitiu</a:t>
            </a:r>
            <a:r>
              <a:rPr lang="es-ES" dirty="0"/>
              <a:t>,</a:t>
            </a:r>
            <a:r>
              <a:rPr lang="es-ES" b="0" dirty="0"/>
              <a:t> </a:t>
            </a:r>
            <a:r>
              <a:rPr lang="es-ES" dirty="0"/>
              <a:t>Biblioteca Virtual de Derecho Aragonés,</a:t>
            </a:r>
            <a:r>
              <a:rPr lang="es-ES" b="0" dirty="0"/>
              <a:t> </a:t>
            </a:r>
            <a:r>
              <a:rPr lang="es-ES" dirty="0"/>
              <a:t>Consejería de Educación, Cultura y Deportes Gobierno de Castilla-La Mancha, España,</a:t>
            </a:r>
            <a:r>
              <a:rPr lang="es-ES" b="0" dirty="0"/>
              <a:t> </a:t>
            </a:r>
            <a:r>
              <a:rPr lang="es-ES" dirty="0"/>
              <a:t>Diputación de Málaga. Cultura y Deportes. Biblioteca Cánovas del Castillo,</a:t>
            </a:r>
            <a:r>
              <a:rPr lang="es-ES" b="0" dirty="0"/>
              <a:t> </a:t>
            </a:r>
            <a:r>
              <a:rPr lang="es-ES" dirty="0" err="1"/>
              <a:t>Ministry</a:t>
            </a:r>
            <a:r>
              <a:rPr lang="es-ES" dirty="0"/>
              <a:t> of </a:t>
            </a:r>
            <a:r>
              <a:rPr lang="es-ES" dirty="0" err="1"/>
              <a:t>Defense</a:t>
            </a:r>
            <a:r>
              <a:rPr lang="es-ES" dirty="0"/>
              <a:t> (</a:t>
            </a:r>
            <a:r>
              <a:rPr lang="es-ES" dirty="0" err="1"/>
              <a:t>Spain</a:t>
            </a:r>
            <a:r>
              <a:rPr lang="es-ES" dirty="0"/>
              <a:t>)</a:t>
            </a:r>
            <a:r>
              <a:rPr lang="es-ES" b="0" dirty="0"/>
              <a:t> </a:t>
            </a:r>
          </a:p>
          <a:p>
            <a:endParaRPr lang="es-ES" b="0" baseline="0" dirty="0"/>
          </a:p>
          <a:p>
            <a:r>
              <a:rPr lang="es-ES" b="0" baseline="0" dirty="0" err="1"/>
              <a:t>Scholarly</a:t>
            </a:r>
            <a:r>
              <a:rPr lang="es-ES" b="0" baseline="0" dirty="0"/>
              <a:t> (</a:t>
            </a:r>
            <a:r>
              <a:rPr lang="es-ES" b="0" baseline="0" dirty="0" err="1"/>
              <a:t>based</a:t>
            </a:r>
            <a:r>
              <a:rPr lang="es-ES" b="0" baseline="0" dirty="0"/>
              <a:t> at </a:t>
            </a:r>
            <a:r>
              <a:rPr lang="es-ES" b="0" baseline="0" dirty="0" err="1"/>
              <a:t>one</a:t>
            </a:r>
            <a:r>
              <a:rPr lang="es-ES" b="0" baseline="0" dirty="0"/>
              <a:t> </a:t>
            </a:r>
            <a:r>
              <a:rPr lang="es-ES" b="0" baseline="0" dirty="0" err="1"/>
              <a:t>institution</a:t>
            </a:r>
            <a:r>
              <a:rPr lang="es-ES" b="0" baseline="0" dirty="0"/>
              <a:t> </a:t>
            </a:r>
            <a:r>
              <a:rPr lang="es-ES" b="0" baseline="0" dirty="0" err="1"/>
              <a:t>but</a:t>
            </a:r>
            <a:r>
              <a:rPr lang="es-ES" b="0" baseline="0" dirty="0"/>
              <a:t> </a:t>
            </a:r>
            <a:r>
              <a:rPr lang="es-ES" b="0" baseline="0" dirty="0" err="1"/>
              <a:t>multi-institutional</a:t>
            </a:r>
            <a:r>
              <a:rPr lang="es-ES" b="0" baseline="0" dirty="0"/>
              <a:t> </a:t>
            </a:r>
            <a:r>
              <a:rPr lang="es-ES" b="0" baseline="0" dirty="0" err="1"/>
              <a:t>on</a:t>
            </a:r>
            <a:r>
              <a:rPr lang="es-ES" b="0" baseline="0" dirty="0"/>
              <a:t> a </a:t>
            </a:r>
            <a:r>
              <a:rPr lang="es-ES" b="0" baseline="0" dirty="0" err="1"/>
              <a:t>theme</a:t>
            </a:r>
            <a:r>
              <a:rPr lang="es-ES" b="0" baseline="0" dirty="0"/>
              <a:t>/discipline) (6): Big Data </a:t>
            </a:r>
            <a:r>
              <a:rPr lang="es-ES" b="0" baseline="0" dirty="0" err="1"/>
              <a:t>Institute</a:t>
            </a:r>
            <a:r>
              <a:rPr lang="es-ES" b="0" baseline="0" dirty="0"/>
              <a:t> [</a:t>
            </a:r>
            <a:r>
              <a:rPr lang="es-ES" b="0" baseline="0" dirty="0" err="1"/>
              <a:t>Muninn</a:t>
            </a:r>
            <a:r>
              <a:rPr lang="es-ES" b="0" baseline="0" dirty="0"/>
              <a:t> Project, Canadian </a:t>
            </a:r>
            <a:r>
              <a:rPr lang="es-ES" b="0" baseline="0" dirty="0" err="1"/>
              <a:t>Writing</a:t>
            </a:r>
            <a:r>
              <a:rPr lang="es-ES" b="0" baseline="0" dirty="0"/>
              <a:t> Research </a:t>
            </a:r>
            <a:r>
              <a:rPr lang="es-ES" b="0" baseline="0" dirty="0" err="1"/>
              <a:t>Collaboratory</a:t>
            </a:r>
            <a:r>
              <a:rPr lang="es-ES" b="0" baseline="0" dirty="0"/>
              <a:t>]; Colorado </a:t>
            </a:r>
            <a:r>
              <a:rPr lang="es-ES" b="0" baseline="0" dirty="0" err="1"/>
              <a:t>State</a:t>
            </a:r>
            <a:r>
              <a:rPr lang="es-ES" b="0" baseline="0" dirty="0"/>
              <a:t> [</a:t>
            </a:r>
            <a:r>
              <a:rPr lang="en-US" b="0" baseline="0" dirty="0"/>
              <a:t>datasets from the NSF-funded Shortgrass Steppe-Long-Term Ecological Research station in northern Colorado, for researchers in natural sciences]; </a:t>
            </a:r>
            <a:r>
              <a:rPr lang="en-US" b="0" baseline="0" dirty="0" err="1"/>
              <a:t>Fundacción</a:t>
            </a:r>
            <a:r>
              <a:rPr lang="en-US" b="0" baseline="0" dirty="0"/>
              <a:t> Ignacio </a:t>
            </a:r>
            <a:r>
              <a:rPr lang="en-US" b="0" baseline="0" dirty="0" err="1"/>
              <a:t>Larramendi</a:t>
            </a:r>
            <a:r>
              <a:rPr lang="en-US" b="0" baseline="0" dirty="0"/>
              <a:t> (Spain); </a:t>
            </a:r>
            <a:r>
              <a:rPr lang="en-US" dirty="0"/>
              <a:t>Pratt Institute</a:t>
            </a:r>
            <a:r>
              <a:rPr lang="en-US" b="0" dirty="0"/>
              <a:t> [Linked jazz]; University of Alberta Libraries [</a:t>
            </a:r>
            <a:r>
              <a:rPr lang="en-US" b="0" dirty="0" err="1"/>
              <a:t>Canadiana</a:t>
            </a:r>
            <a:r>
              <a:rPr lang="en-US" b="0" dirty="0"/>
              <a:t>, partners with Pan-Canadian Documentary Heritage Network]; University of Applied Sciences St. </a:t>
            </a:r>
            <a:r>
              <a:rPr lang="en-US" b="0" dirty="0" err="1"/>
              <a:t>Poelten</a:t>
            </a:r>
            <a:r>
              <a:rPr lang="en-US" b="0" dirty="0"/>
              <a:t> [encyclopedic</a:t>
            </a:r>
            <a:r>
              <a:rPr lang="en-US" b="0" baseline="0" dirty="0"/>
              <a:t> music data for music magazines, legal information for publishers and semantic tagging/indexing for video files at community TV network.]</a:t>
            </a:r>
          </a:p>
          <a:p>
            <a:endParaRPr lang="en-US" dirty="0"/>
          </a:p>
          <a:p>
            <a:r>
              <a:rPr lang="en-US" dirty="0"/>
              <a:t>Public library</a:t>
            </a:r>
            <a:r>
              <a:rPr lang="en-US" baseline="0" dirty="0"/>
              <a:t>/libraries (5): </a:t>
            </a:r>
            <a:r>
              <a:rPr lang="en-US" dirty="0" err="1"/>
              <a:t>Anythink</a:t>
            </a:r>
            <a:r>
              <a:rPr lang="en-US" dirty="0"/>
              <a:t> Libraries, Arapahoe Library District,</a:t>
            </a:r>
            <a:r>
              <a:rPr lang="en-US" b="0" dirty="0"/>
              <a:t> </a:t>
            </a:r>
            <a:r>
              <a:rPr lang="en-US" dirty="0"/>
              <a:t>Evansville Vanderburgh Public Library,</a:t>
            </a:r>
            <a:r>
              <a:rPr lang="en-US" b="0" dirty="0"/>
              <a:t> </a:t>
            </a:r>
            <a:r>
              <a:rPr lang="en-US" dirty="0"/>
              <a:t>New York Public Library,</a:t>
            </a:r>
            <a:r>
              <a:rPr lang="en-US" b="0" dirty="0"/>
              <a:t> </a:t>
            </a:r>
            <a:r>
              <a:rPr lang="en-US" dirty="0"/>
              <a:t>Oslo Public Library</a:t>
            </a:r>
            <a:r>
              <a:rPr lang="en-US" b="0" dirty="0"/>
              <a:t> </a:t>
            </a:r>
          </a:p>
          <a:p>
            <a:endParaRPr lang="en-US" b="0" dirty="0"/>
          </a:p>
          <a:p>
            <a:r>
              <a:rPr lang="en-US" b="0" dirty="0"/>
              <a:t>Museum (3): </a:t>
            </a:r>
            <a:r>
              <a:rPr lang="en-US" dirty="0"/>
              <a:t>British Museum, J. Paul Getty Trust,</a:t>
            </a:r>
            <a:r>
              <a:rPr lang="en-US" b="0" dirty="0"/>
              <a:t> </a:t>
            </a:r>
            <a:r>
              <a:rPr lang="en-US" dirty="0"/>
              <a:t>Smithsonian </a:t>
            </a:r>
          </a:p>
          <a:p>
            <a:endParaRPr lang="en-US" b="0" dirty="0"/>
          </a:p>
          <a:p>
            <a:r>
              <a:rPr lang="en-US" dirty="0"/>
              <a:t>Other</a:t>
            </a:r>
            <a:r>
              <a:rPr lang="en-US" baseline="0" dirty="0"/>
              <a:t>: 1 publisher (Springer) and 3 societies  (</a:t>
            </a:r>
            <a:r>
              <a:rPr lang="en-US" dirty="0"/>
              <a:t>American Numismatic Society, Chemical Heritage Foundation,</a:t>
            </a:r>
            <a:r>
              <a:rPr lang="en-US" b="0" dirty="0"/>
              <a:t> </a:t>
            </a:r>
            <a:r>
              <a:rPr lang="en-US" dirty="0"/>
              <a:t>Minnesota Historical Society)</a:t>
            </a:r>
          </a:p>
        </p:txBody>
      </p:sp>
      <p:sp>
        <p:nvSpPr>
          <p:cNvPr id="4" name="Slide Number Placeholder 3"/>
          <p:cNvSpPr>
            <a:spLocks noGrp="1"/>
          </p:cNvSpPr>
          <p:nvPr>
            <p:ph type="sldNum" sz="quarter" idx="10"/>
          </p:nvPr>
        </p:nvSpPr>
        <p:spPr/>
        <p:txBody>
          <a:bodyPr/>
          <a:lstStyle/>
          <a:p>
            <a:fld id="{299D7421-AD5D-46DA-91F4-10FFFF42BEC0}" type="slidenum">
              <a:rPr lang="en-US" smtClean="0"/>
              <a:t>29</a:t>
            </a:fld>
            <a:endParaRPr lang="en-US" dirty="0"/>
          </a:p>
        </p:txBody>
      </p:sp>
    </p:spTree>
    <p:extLst>
      <p:ext uri="{BB962C8B-B14F-4D97-AF65-F5344CB8AC3E}">
        <p14:creationId xmlns:p14="http://schemas.microsoft.com/office/powerpoint/2010/main" val="198117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relatively large representation of libraries among respondents, no surprise that bibliographic and authority data are the most common types of data published, with descriptive metadata a close third.</a:t>
            </a:r>
          </a:p>
          <a:p>
            <a:endParaRPr lang="en-US" dirty="0"/>
          </a:p>
          <a:p>
            <a:r>
              <a:rPr lang="en-US" dirty="0"/>
              <a:t>Other: 5 of the 11 “other” were about organizational</a:t>
            </a:r>
            <a:r>
              <a:rPr lang="en-US" baseline="0" dirty="0"/>
              <a:t> data; 2 were data about people (researchers, library staff). 1 about performance works (e.g., shows).</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30</a:t>
            </a:fld>
            <a:endParaRPr lang="en-US" dirty="0"/>
          </a:p>
        </p:txBody>
      </p:sp>
    </p:spTree>
    <p:extLst>
      <p:ext uri="{BB962C8B-B14F-4D97-AF65-F5344CB8AC3E}">
        <p14:creationId xmlns:p14="http://schemas.microsoft.com/office/powerpoint/2010/main" val="850828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sources 12</a:t>
            </a:r>
            <a:r>
              <a:rPr lang="en-US" baseline="0" dirty="0"/>
              <a:t> or more of the 2015 survey respondents reported that they consumed. I’ve starred the ones which also responded to the survey.  Note that “resources we convert to linked data ourselves” is one of the top linked data sources consumed. One advice from linked data implementers is to first consume the linked data you publish.</a:t>
            </a:r>
          </a:p>
          <a:p>
            <a:endParaRPr lang="en-US" baseline="0" dirty="0"/>
          </a:p>
          <a:p>
            <a:r>
              <a:rPr lang="en-US" baseline="0" dirty="0"/>
              <a:t> These could be considered successful publishers of linked data by the degree to which others consume the data provided.</a:t>
            </a:r>
          </a:p>
          <a:p>
            <a:endParaRPr lang="en-US" baseline="0" dirty="0"/>
          </a:p>
          <a:p>
            <a:r>
              <a:rPr lang="en-US" baseline="0" dirty="0"/>
              <a:t>Three of the twelve are OCLC linked data sources. VIAF is the #1 linked data resource consumed by the respondents, partially because so many more national libraries responded to the 2015 survey.</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31</a:t>
            </a:fld>
            <a:endParaRPr lang="en-US" dirty="0"/>
          </a:p>
        </p:txBody>
      </p:sp>
    </p:spTree>
    <p:extLst>
      <p:ext uri="{BB962C8B-B14F-4D97-AF65-F5344CB8AC3E}">
        <p14:creationId xmlns:p14="http://schemas.microsoft.com/office/powerpoint/2010/main" val="801958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the concept</a:t>
            </a:r>
            <a:r>
              <a:rPr lang="en-US" baseline="0" dirty="0"/>
              <a:t> of a “work” it is possible to aggregate all of the various manifestations of a title under one work depiction. This conceivably will allow users to use filters to locate the particular item they want, such as “show me only the books that are in English”, or “show me only the books that are on the shelf”.</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39</a:t>
            </a:fld>
            <a:endParaRPr lang="en-US"/>
          </a:p>
        </p:txBody>
      </p:sp>
    </p:spTree>
    <p:extLst>
      <p:ext uri="{BB962C8B-B14F-4D97-AF65-F5344CB8AC3E}">
        <p14:creationId xmlns:p14="http://schemas.microsoft.com/office/powerpoint/2010/main" val="2005856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is the Person Lookup</a:t>
            </a:r>
            <a:r>
              <a:rPr lang="en-US" baseline="0"/>
              <a:t> Service. This was a prototype service, used in a pilot study, that provided a means for users to lookup People and pull back string labels and descriptions (across a wide range of languages) as well as </a:t>
            </a:r>
            <a:r>
              <a:rPr lang="en-US" baseline="0" err="1"/>
              <a:t>sameAs</a:t>
            </a:r>
            <a:r>
              <a:rPr lang="en-US" baseline="0"/>
              <a:t> links to outside resources that described the Person. A good example of this would be finding the Person Abraham Lincoln. The service could provide you names and descriptions for him in 15+ languages as well as links to URIs in other datasets for him (such as LAC, </a:t>
            </a:r>
            <a:r>
              <a:rPr lang="en-US" baseline="0" err="1"/>
              <a:t>WikiData</a:t>
            </a:r>
            <a:r>
              <a:rPr lang="en-US" baseline="0"/>
              <a:t>, DNB, BNF, etc.)</a:t>
            </a:r>
            <a:endParaRPr lang="en-US"/>
          </a:p>
        </p:txBody>
      </p:sp>
      <p:sp>
        <p:nvSpPr>
          <p:cNvPr id="4" name="Slide Number Placeholder 3"/>
          <p:cNvSpPr>
            <a:spLocks noGrp="1"/>
          </p:cNvSpPr>
          <p:nvPr>
            <p:ph type="sldNum" sz="quarter" idx="10"/>
          </p:nvPr>
        </p:nvSpPr>
        <p:spPr/>
        <p:txBody>
          <a:bodyPr/>
          <a:lstStyle/>
          <a:p>
            <a:fld id="{922A0382-108B-44E8-9359-F6DB75336F0B}" type="slidenum">
              <a:rPr lang="en-US" smtClean="0"/>
              <a:t>43</a:t>
            </a:fld>
            <a:endParaRPr lang="en-US"/>
          </a:p>
        </p:txBody>
      </p:sp>
    </p:spTree>
    <p:extLst>
      <p:ext uri="{BB962C8B-B14F-4D97-AF65-F5344CB8AC3E}">
        <p14:creationId xmlns:p14="http://schemas.microsoft.com/office/powerpoint/2010/main" val="201594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is the Person Lookup</a:t>
            </a:r>
            <a:r>
              <a:rPr lang="en-US" baseline="0"/>
              <a:t> Service. This was a prototype service, used in a pilot study, that provided a means for users to lookup People and pull back string labels and descriptions (across a wide range of languages) as well as </a:t>
            </a:r>
            <a:r>
              <a:rPr lang="en-US" baseline="0" err="1"/>
              <a:t>sameAs</a:t>
            </a:r>
            <a:r>
              <a:rPr lang="en-US" baseline="0"/>
              <a:t> links to outside resources that described the Person. A good example of this would be finding the Person Abraham Lincoln. The service could provide you names and descriptions for him in 15+ languages as well as links to URIs in other datasets for him (such as LAC, </a:t>
            </a:r>
            <a:r>
              <a:rPr lang="en-US" baseline="0" err="1"/>
              <a:t>WikiData</a:t>
            </a:r>
            <a:r>
              <a:rPr lang="en-US" baseline="0"/>
              <a:t>, DNB, BNF, etc.)</a:t>
            </a:r>
            <a:endParaRPr lang="en-US"/>
          </a:p>
        </p:txBody>
      </p:sp>
      <p:sp>
        <p:nvSpPr>
          <p:cNvPr id="4" name="Slide Number Placeholder 3"/>
          <p:cNvSpPr>
            <a:spLocks noGrp="1"/>
          </p:cNvSpPr>
          <p:nvPr>
            <p:ph type="sldNum" sz="quarter" idx="10"/>
          </p:nvPr>
        </p:nvSpPr>
        <p:spPr/>
        <p:txBody>
          <a:bodyPr/>
          <a:lstStyle/>
          <a:p>
            <a:fld id="{922A0382-108B-44E8-9359-F6DB75336F0B}" type="slidenum">
              <a:rPr lang="en-US" smtClean="0"/>
              <a:t>44</a:t>
            </a:fld>
            <a:endParaRPr lang="en-US"/>
          </a:p>
        </p:txBody>
      </p:sp>
    </p:spTree>
    <p:extLst>
      <p:ext uri="{BB962C8B-B14F-4D97-AF65-F5344CB8AC3E}">
        <p14:creationId xmlns:p14="http://schemas.microsoft.com/office/powerpoint/2010/main" val="534796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survey participants</a:t>
            </a:r>
          </a:p>
          <a:p>
            <a:r>
              <a:rPr lang="en-US" dirty="0"/>
              <a:t>Triangle</a:t>
            </a:r>
            <a:r>
              <a:rPr lang="en-US" baseline="0" dirty="0"/>
              <a:t> represents: level of effort; visibility of user-apparent benefit.  Looks like an iceberg. Lots of invisible effort. But it accumulates.</a:t>
            </a:r>
          </a:p>
          <a:p>
            <a:endParaRPr lang="en-US" baseline="0" dirty="0"/>
          </a:p>
          <a:p>
            <a:r>
              <a:rPr lang="en-US" baseline="0" dirty="0"/>
              <a:t>Bottom tier:</a:t>
            </a:r>
          </a:p>
          <a:p>
            <a:r>
              <a:rPr lang="en-US" baseline="0" dirty="0"/>
              <a:t>Essentially a technology assessment exercise.</a:t>
            </a:r>
          </a:p>
          <a:p>
            <a:r>
              <a:rPr lang="en-US" baseline="0" dirty="0"/>
              <a:t>Using URIs, not strings. Understanding and using data produced by third parties.  Most of the datasets were from within the library community. Respondents reported that third-party datasets were too small and too unstable; semantics too hard to understand.</a:t>
            </a:r>
          </a:p>
          <a:p>
            <a:r>
              <a:rPr lang="en-US" baseline="0" dirty="0"/>
              <a:t>BNF – connecting data resources that were in siloes before. Monographs + archives and digital descriptions. </a:t>
            </a:r>
          </a:p>
          <a:p>
            <a:r>
              <a:rPr lang="en-US" baseline="0" dirty="0"/>
              <a:t>Oslo Public Library – reports a success</a:t>
            </a:r>
          </a:p>
          <a:p>
            <a:endParaRPr lang="en-US" baseline="0" dirty="0"/>
          </a:p>
          <a:p>
            <a:r>
              <a:rPr lang="en-US" baseline="0" dirty="0"/>
              <a:t>Middle tier:</a:t>
            </a:r>
          </a:p>
          <a:p>
            <a:r>
              <a:rPr lang="en-US" baseline="0" dirty="0" err="1"/>
              <a:t>Europeana</a:t>
            </a:r>
            <a:r>
              <a:rPr lang="en-US" baseline="0" dirty="0"/>
              <a:t>; Digital Public Library of America</a:t>
            </a:r>
          </a:p>
          <a:p>
            <a:r>
              <a:rPr lang="en-US" baseline="0" dirty="0"/>
              <a:t>Many smaller projects around digitization and archives—National Diet library </a:t>
            </a:r>
          </a:p>
          <a:p>
            <a:endParaRPr lang="en-US" baseline="0" dirty="0"/>
          </a:p>
          <a:p>
            <a:r>
              <a:rPr lang="en-US" baseline="0" dirty="0"/>
              <a:t>Top tier:</a:t>
            </a:r>
          </a:p>
          <a:p>
            <a:r>
              <a:rPr lang="en-US" baseline="0" dirty="0"/>
              <a:t>Scattered comments. Needs were met, but didn’t say how.</a:t>
            </a:r>
          </a:p>
          <a:p>
            <a:r>
              <a:rPr lang="en-US" baseline="0" dirty="0"/>
              <a:t>SEO improvements. Best example is BNF. Montana State University report at CNI in April.</a:t>
            </a:r>
          </a:p>
          <a:p>
            <a:r>
              <a:rPr lang="en-US" baseline="0" dirty="0"/>
              <a:t>Small-scale experiments with the user experience. Best example is Linked Jazz. Popular on the conference circuit in the U.S.</a:t>
            </a:r>
          </a:p>
        </p:txBody>
      </p:sp>
      <p:sp>
        <p:nvSpPr>
          <p:cNvPr id="4" name="Slide Number Placeholder 3"/>
          <p:cNvSpPr>
            <a:spLocks noGrp="1"/>
          </p:cNvSpPr>
          <p:nvPr>
            <p:ph type="sldNum" sz="quarter" idx="10"/>
          </p:nvPr>
        </p:nvSpPr>
        <p:spPr/>
        <p:txBody>
          <a:bodyPr/>
          <a:lstStyle/>
          <a:p>
            <a:fld id="{5D5958B2-8CFD-7C43-B1A8-5462CA51E0EE}" type="slidenum">
              <a:rPr lang="en-US" smtClean="0"/>
              <a:t>45</a:t>
            </a:fld>
            <a:endParaRPr lang="en-US"/>
          </a:p>
        </p:txBody>
      </p:sp>
    </p:spTree>
    <p:extLst>
      <p:ext uri="{BB962C8B-B14F-4D97-AF65-F5344CB8AC3E}">
        <p14:creationId xmlns:p14="http://schemas.microsoft.com/office/powerpoint/2010/main" val="202401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Working with partners such as the UC Davis BIBFLOW project and the Linked Data for Libraries (LD4L) project to understand how linked data changes our work</a:t>
            </a: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49</a:t>
            </a:fld>
            <a:endParaRPr lang="en-US"/>
          </a:p>
        </p:txBody>
      </p:sp>
    </p:spTree>
    <p:extLst>
      <p:ext uri="{BB962C8B-B14F-4D97-AF65-F5344CB8AC3E}">
        <p14:creationId xmlns:p14="http://schemas.microsoft.com/office/powerpoint/2010/main" val="982936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list of recommendations can be organized into a </a:t>
            </a:r>
            <a:r>
              <a:rPr lang="en-US" dirty="0"/>
              <a:t>sort</a:t>
            </a:r>
            <a:r>
              <a:rPr lang="en-US" baseline="0" dirty="0"/>
              <a:t> of metadata “food pyramid.” Those at the top may be necessary, but should be used sparingly. Those further down should form the foundation of practice, if the goal is improved machine understanding of MARC metadata.</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51</a:t>
            </a:fld>
            <a:endParaRPr lang="en-US"/>
          </a:p>
        </p:txBody>
      </p:sp>
    </p:spTree>
    <p:extLst>
      <p:ext uri="{BB962C8B-B14F-4D97-AF65-F5344CB8AC3E}">
        <p14:creationId xmlns:p14="http://schemas.microsoft.com/office/powerpoint/2010/main" val="192745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239D2CB-C283-4C5A-B6B7-39083F080842}" type="slidenum">
              <a:rPr lang="en-AU" smtClean="0"/>
              <a:t>3</a:t>
            </a:fld>
            <a:endParaRPr lang="en-AU"/>
          </a:p>
        </p:txBody>
      </p:sp>
    </p:spTree>
    <p:extLst>
      <p:ext uri="{BB962C8B-B14F-4D97-AF65-F5344CB8AC3E}">
        <p14:creationId xmlns:p14="http://schemas.microsoft.com/office/powerpoint/2010/main" val="213624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committees are due to deliver recommendations</a:t>
            </a:r>
            <a:r>
              <a:rPr lang="en-US" baseline="0" dirty="0"/>
              <a:t> later in 2017.</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52</a:t>
            </a:fld>
            <a:endParaRPr lang="en-US"/>
          </a:p>
        </p:txBody>
      </p:sp>
    </p:spTree>
    <p:extLst>
      <p:ext uri="{BB962C8B-B14F-4D97-AF65-F5344CB8AC3E}">
        <p14:creationId xmlns:p14="http://schemas.microsoft.com/office/powerpoint/2010/main" val="213597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55</a:t>
            </a:fld>
            <a:endParaRPr lang="en-US"/>
          </a:p>
        </p:txBody>
      </p:sp>
    </p:spTree>
    <p:extLst>
      <p:ext uri="{BB962C8B-B14F-4D97-AF65-F5344CB8AC3E}">
        <p14:creationId xmlns:p14="http://schemas.microsoft.com/office/powerpoint/2010/main" val="210286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an entry for every specific manifestation of a work presents</a:t>
            </a:r>
            <a:r>
              <a:rPr lang="en-US" baseline="0" dirty="0"/>
              <a:t> particular problems for users. Imagine you are a student with a paper due tomorrow (as it always is) and you must choose which entry to click on to find a copy of the book. This kind of screen display is no better than a “hunting license”.</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10</a:t>
            </a:fld>
            <a:endParaRPr lang="en-US"/>
          </a:p>
        </p:txBody>
      </p:sp>
    </p:spTree>
    <p:extLst>
      <p:ext uri="{BB962C8B-B14F-4D97-AF65-F5344CB8AC3E}">
        <p14:creationId xmlns:p14="http://schemas.microsoft.com/office/powerpoint/2010/main" val="267375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two</a:t>
            </a:r>
            <a:r>
              <a:rPr lang="en-US" baseline="0" dirty="0"/>
              <a:t> different people have the same name, how can you be sure you have the right person? Unambiguous identifiers are needed.</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11</a:t>
            </a:fld>
            <a:endParaRPr lang="en-US"/>
          </a:p>
        </p:txBody>
      </p:sp>
    </p:spTree>
    <p:extLst>
      <p:ext uri="{BB962C8B-B14F-4D97-AF65-F5344CB8AC3E}">
        <p14:creationId xmlns:p14="http://schemas.microsoft.com/office/powerpoint/2010/main" val="163224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goal of linked data is to produce machine-understandable knowledge about things we are interested in.</a:t>
            </a:r>
            <a:endParaRPr lang="en-US" dirty="0"/>
          </a:p>
          <a:p>
            <a:r>
              <a:rPr lang="en-US" baseline="0" dirty="0"/>
              <a:t>As librarians, we can jumpstart this process by upgrading the descriptions of things that librarians have always collected information about…authors, works, subjects. </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16</a:t>
            </a:fld>
            <a:endParaRPr lang="en-US"/>
          </a:p>
        </p:txBody>
      </p:sp>
    </p:spTree>
    <p:extLst>
      <p:ext uri="{BB962C8B-B14F-4D97-AF65-F5344CB8AC3E}">
        <p14:creationId xmlns:p14="http://schemas.microsoft.com/office/powerpoint/2010/main" val="162643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What’s new and different about linked data.</a:t>
            </a:r>
          </a:p>
          <a:p>
            <a:pPr marL="228600" indent="-228600">
              <a:buAutoNum type="arabicPeriod"/>
            </a:pPr>
            <a:r>
              <a:rPr lang="en-US" baseline="0" dirty="0"/>
              <a:t>URIs – a web location that is unique in the world and persistent.</a:t>
            </a:r>
          </a:p>
          <a:p>
            <a:pPr marL="228600" indent="-228600">
              <a:buAutoNum type="arabicPeriod"/>
            </a:pPr>
            <a:r>
              <a:rPr lang="en-US" baseline="0" dirty="0"/>
              <a:t>When referenced, they provide information about things.</a:t>
            </a:r>
          </a:p>
          <a:p>
            <a:pPr marL="228600" indent="-228600">
              <a:buAutoNum type="arabicPeriod"/>
            </a:pPr>
            <a:r>
              <a:rPr lang="en-US" baseline="0" dirty="0"/>
              <a:t>They may include links to other sources of information (VIAF &amp; </a:t>
            </a:r>
            <a:r>
              <a:rPr lang="en-US" baseline="0" dirty="0" err="1"/>
              <a:t>Wikidata</a:t>
            </a:r>
            <a:r>
              <a:rPr lang="en-US" baseline="0" dirty="0"/>
              <a:t> both provide information about Albert Einstein…reinforcing and complementary.</a:t>
            </a:r>
          </a:p>
          <a:p>
            <a:pPr marL="228600" indent="-228600">
              <a:buAutoNum type="arabicPeriod"/>
            </a:pPr>
            <a:r>
              <a:rPr lang="en-US" baseline="0" dirty="0"/>
              <a:t>Make machine-understandable statements that link the sources of information. “Triples” – &lt;Albert Einstein&gt; &lt;is the author of&gt; &lt;The General Theory of Relativity&gt; </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17</a:t>
            </a:fld>
            <a:endParaRPr lang="en-US"/>
          </a:p>
        </p:txBody>
      </p:sp>
    </p:spTree>
    <p:extLst>
      <p:ext uri="{BB962C8B-B14F-4D97-AF65-F5344CB8AC3E}">
        <p14:creationId xmlns:p14="http://schemas.microsoft.com/office/powerpoint/2010/main" val="1383455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of </a:t>
            </a:r>
            <a:r>
              <a:rPr lang="en-US" dirty="0"/>
              <a:t>August 2014, we can say that</a:t>
            </a:r>
            <a:r>
              <a:rPr lang="en-US" baseline="0" dirty="0"/>
              <a:t> OCLC has published over 20 billion RDF triples extracted from MARC records and library authority files.</a:t>
            </a:r>
            <a:endParaRPr lang="en-US" dirty="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25</a:t>
            </a:fld>
            <a:endParaRPr lang="en-US"/>
          </a:p>
        </p:txBody>
      </p:sp>
    </p:spTree>
    <p:extLst>
      <p:ext uri="{BB962C8B-B14F-4D97-AF65-F5344CB8AC3E}">
        <p14:creationId xmlns:p14="http://schemas.microsoft.com/office/powerpoint/2010/main" val="239124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Each of the sources contributing to</a:t>
            </a:r>
            <a:r>
              <a:rPr lang="en-US" baseline="0" dirty="0"/>
              <a:t> VIAF has its own identifier, so VIAF can be viewed as an “ID aggregator”.  This is the VIAF cluster for Noam Chomsky. VIAF publishes this information as linked data. &lt;Click&gt; This RDF states this is for a person. &lt;Click&gt; This RDF shows the different languages representing this person – further annotated with a geographic location, in this case Arabic in Egypt, Lebanon and Israel. This can be useful when multiple countries use the same language and writing system but with variations. Think of the differences in British or Canadian English and American English. &lt;click&gt; And the RDF gives the “same as” property for the identifier in each of the VIAF contributing sources .</a:t>
            </a:r>
            <a:endParaRPr lang="en-US" dirty="0"/>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26</a:t>
            </a:fld>
            <a:endParaRPr lang="en-US"/>
          </a:p>
        </p:txBody>
      </p:sp>
    </p:spTree>
    <p:extLst>
      <p:ext uri="{BB962C8B-B14F-4D97-AF65-F5344CB8AC3E}">
        <p14:creationId xmlns:p14="http://schemas.microsoft.com/office/powerpoint/2010/main" val="1863513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Wikidata not only aggregates identifiers but also disseminates them. In this case, the VIAF identifier in Wikidata is also included in &lt;click&gt; the English Wikipedia and the &lt;click&gt; Korean Wikipedia page</a:t>
            </a:r>
            <a:r>
              <a:rPr lang="en-US" baseline="0" dirty="0"/>
              <a:t> for Jerry Brown, our California governor.</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27</a:t>
            </a:fld>
            <a:endParaRPr lang="en-US"/>
          </a:p>
        </p:txBody>
      </p:sp>
    </p:spTree>
    <p:extLst>
      <p:ext uri="{BB962C8B-B14F-4D97-AF65-F5344CB8AC3E}">
        <p14:creationId xmlns:p14="http://schemas.microsoft.com/office/powerpoint/2010/main" val="3010643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tIns="91440" bIns="91440"/>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66681"/>
            <a:ext cx="5486400" cy="41148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221244"/>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17945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a:defRPr/>
            </a:pPr>
            <a:fld id="{08B21C51-FE55-C64F-A801-C15C4523E03F}" type="datetime1">
              <a:rPr lang="en-US"/>
              <a:pPr>
                <a:defRPr/>
              </a:pPr>
              <a:t>7/20/2017</a:t>
            </a:fld>
            <a:endParaRPr lang="en-US"/>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a:defRPr/>
            </a:pPr>
            <a:fld id="{66BD36A9-F636-D446-A644-A5AE5812B6A2}" type="slidenum">
              <a:rPr lang="en-US"/>
              <a:pPr>
                <a:defRPr/>
              </a:pPr>
              <a:t>‹#›</a:t>
            </a:fld>
            <a:endParaRPr lang="en-US"/>
          </a:p>
        </p:txBody>
      </p:sp>
    </p:spTree>
    <p:extLst>
      <p:ext uri="{BB962C8B-B14F-4D97-AF65-F5344CB8AC3E}">
        <p14:creationId xmlns:p14="http://schemas.microsoft.com/office/powerpoint/2010/main" val="50924876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Large Head and Content">
    <p:spTree>
      <p:nvGrpSpPr>
        <p:cNvPr id="1" name=""/>
        <p:cNvGrpSpPr/>
        <p:nvPr/>
      </p:nvGrpSpPr>
      <p:grpSpPr>
        <a:xfrm>
          <a:off x="0" y="0"/>
          <a:ext cx="0" cy="0"/>
          <a:chOff x="0" y="0"/>
          <a:chExt cx="0" cy="0"/>
        </a:xfrm>
      </p:grpSpPr>
      <p:grpSp>
        <p:nvGrpSpPr>
          <p:cNvPr id="4" name="Group 7"/>
          <p:cNvGrpSpPr/>
          <p:nvPr/>
        </p:nvGrpSpPr>
        <p:grpSpPr>
          <a:xfrm>
            <a:off x="0" y="0"/>
            <a:ext cx="9144000" cy="1759220"/>
            <a:chOff x="228600" y="228600"/>
            <a:chExt cx="9144000" cy="1759220"/>
          </a:xfrm>
          <a:solidFill>
            <a:srgbClr val="195A88"/>
          </a:solidFill>
        </p:grpSpPr>
        <p:sp>
          <p:nvSpPr>
            <p:cNvPr id="5" name="Rounded Rectangle 4"/>
            <p:cNvSpPr/>
            <p:nvPr/>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Isosceles Triangle 5"/>
            <p:cNvSpPr/>
            <p:nvPr/>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3" name="Content Placeholder 2"/>
          <p:cNvSpPr>
            <a:spLocks noGrp="1"/>
          </p:cNvSpPr>
          <p:nvPr>
            <p:ph idx="1"/>
          </p:nvPr>
        </p:nvSpPr>
        <p:spPr>
          <a:xfrm>
            <a:off x="457200" y="1905000"/>
            <a:ext cx="8229600" cy="4221163"/>
          </a:xfrm>
          <a:prstGeom prst="rect">
            <a:avLst/>
          </a:prstGeom>
        </p:spPr>
        <p:txBody>
          <a:bodyPr/>
          <a:lstStyle>
            <a:lvl1pPr>
              <a:defRPr sz="2800"/>
            </a:lvl1pPr>
            <a:lvl2pPr>
              <a:defRPr sz="24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381000"/>
            <a:ext cx="8229600" cy="914400"/>
          </a:xfrm>
          <a:prstGeom prst="rect">
            <a:avLst/>
          </a:prstGeom>
        </p:spPr>
        <p:txBody>
          <a:bodyPr wrap="none"/>
          <a:lstStyle>
            <a:lvl1pPr algn="l">
              <a:defRPr>
                <a:solidFill>
                  <a:schemeClr val="bg1"/>
                </a:solidFill>
              </a:defRPr>
            </a:lvl1pPr>
          </a:lstStyle>
          <a:p>
            <a:r>
              <a:rPr lang="en-US"/>
              <a:t>Click to edit Master title style</a:t>
            </a:r>
            <a:endParaRPr lang="en-US" dirty="0"/>
          </a:p>
        </p:txBody>
      </p:sp>
      <p:sp>
        <p:nvSpPr>
          <p:cNvPr id="7" name="Date Placeholder 3"/>
          <p:cNvSpPr>
            <a:spLocks noGrp="1"/>
          </p:cNvSpPr>
          <p:nvPr>
            <p:ph type="dt" sz="half" idx="10"/>
          </p:nvPr>
        </p:nvSpPr>
        <p:spPr>
          <a:xfrm>
            <a:off x="6654800" y="6400800"/>
            <a:ext cx="1268413" cy="293688"/>
          </a:xfrm>
          <a:prstGeom prst="rect">
            <a:avLst/>
          </a:prstGeom>
        </p:spPr>
        <p:txBody>
          <a:bodyPr/>
          <a:lstStyle>
            <a:lvl1pPr>
              <a:defRPr/>
            </a:lvl1pPr>
          </a:lstStyle>
          <a:p>
            <a:pPr>
              <a:defRPr/>
            </a:pPr>
            <a:fld id="{CBFBD769-F205-BE4B-8814-8EDB161C0296}" type="datetime1">
              <a:rPr lang="en-US"/>
              <a:pPr>
                <a:defRPr/>
              </a:pPr>
              <a:t>7/20/2017</a:t>
            </a:fld>
            <a:endParaRPr lang="en-US"/>
          </a:p>
        </p:txBody>
      </p:sp>
      <p:sp>
        <p:nvSpPr>
          <p:cNvPr id="8"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a:defRPr/>
            </a:pPr>
            <a:fld id="{EA9E7109-A766-3349-B675-FD738DB49FE5}" type="slidenum">
              <a:rPr lang="en-US"/>
              <a:pPr>
                <a:defRPr/>
              </a:pPr>
              <a:t>‹#›</a:t>
            </a:fld>
            <a:endParaRPr lang="en-US"/>
          </a:p>
        </p:txBody>
      </p:sp>
    </p:spTree>
    <p:extLst>
      <p:ext uri="{BB962C8B-B14F-4D97-AF65-F5344CB8AC3E}">
        <p14:creationId xmlns:p14="http://schemas.microsoft.com/office/powerpoint/2010/main" val="11683482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48" y="-94465"/>
            <a:ext cx="9382767" cy="131318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24B9CD7-19B8-B84F-A9E8-182DDEF56CC5}" type="datetime1">
              <a:rPr lang="en-US" smtClean="0"/>
              <a:pPr>
                <a:defRPr/>
              </a:pPr>
              <a:t>7/20/2017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Integrating Researcher Identifiers into University and Library Systems </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D8E85A1-EB6C-44C5-A34F-7B0C654CFF30}" type="slidenum">
              <a:rPr lang="en-US"/>
              <a:pPr>
                <a:defRPr/>
              </a:pPr>
              <a:t>‹#›</a:t>
            </a:fld>
            <a:endParaRPr lang="en-US"/>
          </a:p>
        </p:txBody>
      </p:sp>
    </p:spTree>
    <p:extLst>
      <p:ext uri="{BB962C8B-B14F-4D97-AF65-F5344CB8AC3E}">
        <p14:creationId xmlns:p14="http://schemas.microsoft.com/office/powerpoint/2010/main" val="2490906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sp>
        <p:nvSpPr>
          <p:cNvPr id="2" name="Rectangle 1"/>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a:solidFill>
                  <a:schemeClr val="bg1"/>
                </a:solidFill>
                <a:latin typeface="+mj-lt"/>
              </a:rPr>
              <a:t>Together we make breakthroughs</a:t>
            </a:r>
            <a:r>
              <a:rPr lang="en-US" sz="2000" b="1" baseline="0" dirty="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0" r:id="rId10"/>
    <p:sldLayoutId id="2147483661" r:id="rId11"/>
    <p:sldLayoutId id="2147483662" r:id="rId12"/>
    <p:sldLayoutId id="2147483664"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beta.worldcat.org/xcard/person/lc/n79-45159" TargetMode="Externa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 y="1962170"/>
            <a:ext cx="2726067" cy="569387"/>
          </a:xfrm>
        </p:spPr>
        <p:txBody>
          <a:bodyPr/>
          <a:lstStyle/>
          <a:p>
            <a:r>
              <a:rPr lang="en-US" dirty="0"/>
              <a:t>IATUL • 20 June 2017</a:t>
            </a:r>
          </a:p>
        </p:txBody>
      </p:sp>
      <p:sp>
        <p:nvSpPr>
          <p:cNvPr id="3" name="Text Placeholder 2"/>
          <p:cNvSpPr>
            <a:spLocks noGrp="1"/>
          </p:cNvSpPr>
          <p:nvPr>
            <p:ph type="body" sz="quarter" idx="16"/>
          </p:nvPr>
        </p:nvSpPr>
        <p:spPr>
          <a:xfrm>
            <a:off x="779470" y="2483371"/>
            <a:ext cx="8162470" cy="1109836"/>
          </a:xfrm>
        </p:spPr>
        <p:txBody>
          <a:bodyPr>
            <a:noAutofit/>
          </a:bodyPr>
          <a:lstStyle/>
          <a:p>
            <a:r>
              <a:rPr lang="en-US" sz="4000" dirty="0"/>
              <a:t>Data Designed for Discovery</a:t>
            </a:r>
          </a:p>
        </p:txBody>
      </p:sp>
      <p:sp>
        <p:nvSpPr>
          <p:cNvPr id="4" name="Text Placeholder 3"/>
          <p:cNvSpPr>
            <a:spLocks noGrp="1"/>
          </p:cNvSpPr>
          <p:nvPr>
            <p:ph type="body" sz="quarter" idx="17"/>
          </p:nvPr>
        </p:nvSpPr>
        <p:spPr>
          <a:xfrm>
            <a:off x="728694" y="4014386"/>
            <a:ext cx="2541786" cy="584775"/>
          </a:xfrm>
        </p:spPr>
        <p:txBody>
          <a:bodyPr/>
          <a:lstStyle/>
          <a:p>
            <a:r>
              <a:rPr lang="en-US" sz="3200" dirty="0"/>
              <a:t>Roy Tennant</a:t>
            </a:r>
          </a:p>
        </p:txBody>
      </p:sp>
      <p:sp>
        <p:nvSpPr>
          <p:cNvPr id="5" name="Text Placeholder 4"/>
          <p:cNvSpPr>
            <a:spLocks noGrp="1"/>
          </p:cNvSpPr>
          <p:nvPr>
            <p:ph type="body" sz="quarter" idx="18"/>
          </p:nvPr>
        </p:nvSpPr>
        <p:spPr>
          <a:xfrm>
            <a:off x="779470" y="4599162"/>
            <a:ext cx="4032642" cy="307777"/>
          </a:xfrm>
        </p:spPr>
        <p:txBody>
          <a:bodyPr/>
          <a:lstStyle/>
          <a:p>
            <a:r>
              <a:rPr lang="en-US" dirty="0"/>
              <a:t>Senior Program Officer, OCLC Research</a:t>
            </a:r>
          </a:p>
        </p:txBody>
      </p:sp>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6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830050" y="90152"/>
            <a:ext cx="6212343" cy="923330"/>
          </a:xfrm>
          <a:prstGeom prst="rect">
            <a:avLst/>
          </a:prstGeom>
          <a:solidFill>
            <a:schemeClr val="accent1"/>
          </a:solidFill>
        </p:spPr>
        <p:txBody>
          <a:bodyPr wrap="none">
            <a:spAutoFit/>
          </a:bodyPr>
          <a:lstStyle/>
          <a:p>
            <a:pPr algn="ctr">
              <a:defRPr/>
            </a:pP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The Title Problem </a:t>
            </a:r>
          </a:p>
        </p:txBody>
      </p:sp>
    </p:spTree>
    <p:extLst>
      <p:ext uri="{BB962C8B-B14F-4D97-AF65-F5344CB8AC3E}">
        <p14:creationId xmlns:p14="http://schemas.microsoft.com/office/powerpoint/2010/main" val="3778523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3"/>
            <a:ext cx="9158288" cy="623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ame 4"/>
          <p:cNvSpPr/>
          <p:nvPr/>
        </p:nvSpPr>
        <p:spPr>
          <a:xfrm>
            <a:off x="858838" y="1082675"/>
            <a:ext cx="1992312" cy="423863"/>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Frame 5"/>
          <p:cNvSpPr/>
          <p:nvPr/>
        </p:nvSpPr>
        <p:spPr>
          <a:xfrm>
            <a:off x="858838" y="1933575"/>
            <a:ext cx="1992312" cy="422275"/>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cxnSp>
        <p:nvCxnSpPr>
          <p:cNvPr id="7" name="Straight Arrow Connector 6"/>
          <p:cNvCxnSpPr>
            <a:stCxn id="5" idx="3"/>
          </p:cNvCxnSpPr>
          <p:nvPr/>
        </p:nvCxnSpPr>
        <p:spPr>
          <a:xfrm>
            <a:off x="2851150" y="1295400"/>
            <a:ext cx="2601913" cy="2111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851150" y="2106613"/>
            <a:ext cx="2689225" cy="2973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51040" y="111981"/>
            <a:ext cx="6647974" cy="923330"/>
          </a:xfrm>
          <a:prstGeom prst="rect">
            <a:avLst/>
          </a:prstGeom>
          <a:solidFill>
            <a:schemeClr val="accent1"/>
          </a:solidFill>
        </p:spPr>
        <p:txBody>
          <a:bodyPr wrap="none">
            <a:spAutoFit/>
          </a:bodyPr>
          <a:lstStyle/>
          <a:p>
            <a:pPr algn="ctr">
              <a:defRPr/>
            </a:pPr>
            <a:r>
              <a:rPr lang="en-US" sz="54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The Name Problem </a:t>
            </a:r>
            <a:endPar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491294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p:txBody>
          <a:bodyPr/>
          <a:lstStyle/>
          <a:p>
            <a:r>
              <a:rPr lang="en-US" dirty="0"/>
              <a:t>Data Quality Problems</a:t>
            </a:r>
          </a:p>
        </p:txBody>
      </p:sp>
      <p:pic>
        <p:nvPicPr>
          <p:cNvPr id="4" name="Picture 3"/>
          <p:cNvPicPr>
            <a:picLocks noChangeAspect="1"/>
          </p:cNvPicPr>
          <p:nvPr/>
        </p:nvPicPr>
        <p:blipFill>
          <a:blip r:embed="rId2"/>
          <a:stretch>
            <a:fillRect/>
          </a:stretch>
        </p:blipFill>
        <p:spPr>
          <a:xfrm>
            <a:off x="0" y="0"/>
            <a:ext cx="9144000" cy="6292199"/>
          </a:xfrm>
          <a:prstGeom prst="rect">
            <a:avLst/>
          </a:prstGeom>
        </p:spPr>
      </p:pic>
      <p:grpSp>
        <p:nvGrpSpPr>
          <p:cNvPr id="5" name="Group 4"/>
          <p:cNvGrpSpPr/>
          <p:nvPr/>
        </p:nvGrpSpPr>
        <p:grpSpPr>
          <a:xfrm>
            <a:off x="3355474" y="0"/>
            <a:ext cx="5621964" cy="6858000"/>
            <a:chOff x="3355474" y="0"/>
            <a:chExt cx="5621964" cy="6858000"/>
          </a:xfrm>
        </p:grpSpPr>
        <p:pic>
          <p:nvPicPr>
            <p:cNvPr id="6" name="Picture 5"/>
            <p:cNvPicPr>
              <a:picLocks noChangeAspect="1"/>
            </p:cNvPicPr>
            <p:nvPr/>
          </p:nvPicPr>
          <p:blipFill>
            <a:blip r:embed="rId3"/>
            <a:stretch>
              <a:fillRect/>
            </a:stretch>
          </p:blipFill>
          <p:spPr>
            <a:xfrm>
              <a:off x="4567279" y="0"/>
              <a:ext cx="4410159" cy="6858000"/>
            </a:xfrm>
            <a:prstGeom prst="rect">
              <a:avLst/>
            </a:prstGeom>
          </p:spPr>
        </p:pic>
        <p:cxnSp>
          <p:nvCxnSpPr>
            <p:cNvPr id="7" name="Straight Arrow Connector 6"/>
            <p:cNvCxnSpPr/>
            <p:nvPr/>
          </p:nvCxnSpPr>
          <p:spPr>
            <a:xfrm flipV="1">
              <a:off x="3355474" y="4892842"/>
              <a:ext cx="1096210" cy="735263"/>
            </a:xfrm>
            <a:prstGeom prst="straightConnector1">
              <a:avLst/>
            </a:prstGeom>
            <a:ln w="762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112739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The Solution</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35616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pic>
        <p:nvPicPr>
          <p:cNvPr id="4" name="Picture 2" descr="http://www.cs.toronto.edu/%7Eyuana/semantic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34925"/>
            <a:ext cx="55245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452438" y="228600"/>
            <a:ext cx="3344862" cy="6046788"/>
          </a:xfrm>
          <a:prstGeom prst="rect">
            <a:avLst/>
          </a:prstGeom>
        </p:spPr>
        <p:txBody>
          <a:bodyPr anchor="ctr">
            <a:normAutofit/>
          </a:bodyPr>
          <a:lstStyle/>
          <a:p>
            <a:pPr algn="ctr" defTabSz="914400" fontAlgn="auto">
              <a:spcAft>
                <a:spcPts val="0"/>
              </a:spcAft>
              <a:defRPr/>
            </a:pPr>
            <a:r>
              <a:rPr lang="en-US" sz="4400" b="1" dirty="0">
                <a:solidFill>
                  <a:schemeClr val="tx2"/>
                </a:solidFill>
                <a:latin typeface="+mj-lt"/>
                <a:ea typeface="+mj-ea"/>
                <a:cs typeface="+mj-cs"/>
              </a:rPr>
              <a:t>First, define ALL THE THINGS</a:t>
            </a:r>
          </a:p>
        </p:txBody>
      </p:sp>
      <p:sp>
        <p:nvSpPr>
          <p:cNvPr id="6" name="Rectangle 5"/>
          <p:cNvSpPr/>
          <p:nvPr/>
        </p:nvSpPr>
        <p:spPr>
          <a:xfrm rot="19308272">
            <a:off x="253883" y="2242463"/>
            <a:ext cx="7988387" cy="2123658"/>
          </a:xfrm>
          <a:prstGeom prst="rect">
            <a:avLst/>
          </a:prstGeom>
          <a:solidFill>
            <a:schemeClr val="bg1"/>
          </a:solidFill>
        </p:spPr>
        <p:txBody>
          <a:bodyPr wrap="square" lIns="91440" tIns="45720" rIns="91440" bIns="45720">
            <a:spAutoFit/>
          </a:bodyPr>
          <a:lstStyle/>
          <a:p>
            <a:pPr algn="ctr"/>
            <a:r>
              <a:rPr lang="en-US" sz="6600" b="1" dirty="0">
                <a:ln w="22225">
                  <a:solidFill>
                    <a:schemeClr val="accent2"/>
                  </a:solidFill>
                  <a:prstDash val="solid"/>
                </a:ln>
                <a:solidFill>
                  <a:schemeClr val="accent2">
                    <a:lumMod val="40000"/>
                    <a:lumOff val="60000"/>
                  </a:schemeClr>
                </a:solidFill>
              </a:rPr>
              <a:t>THINGS = Linked Data “entities”</a:t>
            </a:r>
          </a:p>
        </p:txBody>
      </p:sp>
    </p:spTree>
    <p:extLst>
      <p:ext uri="{BB962C8B-B14F-4D97-AF65-F5344CB8AC3E}">
        <p14:creationId xmlns:p14="http://schemas.microsoft.com/office/powerpoint/2010/main" val="2839557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Quick Definitions</a:t>
            </a:r>
          </a:p>
        </p:txBody>
      </p:sp>
      <p:sp>
        <p:nvSpPr>
          <p:cNvPr id="5" name="Rectangle 3"/>
          <p:cNvSpPr>
            <a:spLocks noChangeArrowheads="1"/>
          </p:cNvSpPr>
          <p:nvPr/>
        </p:nvSpPr>
        <p:spPr bwMode="auto">
          <a:xfrm>
            <a:off x="847412" y="1020094"/>
            <a:ext cx="6292850"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dirty="0"/>
              <a:t>entity</a:t>
            </a:r>
          </a:p>
          <a:p>
            <a:r>
              <a:rPr lang="en-US" sz="2400" dirty="0"/>
              <a:t>/ˈ</a:t>
            </a:r>
            <a:r>
              <a:rPr lang="en-US" sz="2400" dirty="0" err="1"/>
              <a:t>ɛntɪti</a:t>
            </a:r>
            <a:r>
              <a:rPr lang="en-US" sz="2400" dirty="0"/>
              <a:t>/</a:t>
            </a:r>
          </a:p>
          <a:p>
            <a:r>
              <a:rPr lang="en-US" sz="2000" i="1" dirty="0"/>
              <a:t>noun</a:t>
            </a:r>
          </a:p>
          <a:p>
            <a:pPr lvl="1"/>
            <a:r>
              <a:rPr lang="en-US" sz="2400" dirty="0"/>
              <a:t>a thing with distinct and independent existence.</a:t>
            </a:r>
          </a:p>
        </p:txBody>
      </p:sp>
      <p:sp>
        <p:nvSpPr>
          <p:cNvPr id="6" name="Rectangle 5"/>
          <p:cNvSpPr>
            <a:spLocks noChangeArrowheads="1"/>
          </p:cNvSpPr>
          <p:nvPr/>
        </p:nvSpPr>
        <p:spPr bwMode="auto">
          <a:xfrm>
            <a:off x="847412" y="3226918"/>
            <a:ext cx="62992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dirty="0"/>
              <a:t>relationship</a:t>
            </a:r>
          </a:p>
          <a:p>
            <a:r>
              <a:rPr lang="en-US" sz="2400" dirty="0"/>
              <a:t>/</a:t>
            </a:r>
            <a:r>
              <a:rPr lang="en-US" sz="2400" dirty="0" err="1"/>
              <a:t>rɪˈleɪʃ</a:t>
            </a:r>
            <a:r>
              <a:rPr lang="en-US" sz="2400" dirty="0"/>
              <a:t>(</a:t>
            </a:r>
            <a:r>
              <a:rPr lang="en-US" sz="2400" dirty="0" err="1"/>
              <a:t>ə</a:t>
            </a:r>
            <a:r>
              <a:rPr lang="en-US" sz="2400" dirty="0"/>
              <a:t>)</a:t>
            </a:r>
            <a:r>
              <a:rPr lang="en-US" sz="2400" dirty="0" err="1"/>
              <a:t>nʃɪp</a:t>
            </a:r>
            <a:r>
              <a:rPr lang="en-US" sz="2400" dirty="0"/>
              <a:t>/</a:t>
            </a:r>
          </a:p>
          <a:p>
            <a:r>
              <a:rPr lang="en-US" sz="2000" i="1" dirty="0"/>
              <a:t>noun</a:t>
            </a:r>
          </a:p>
          <a:p>
            <a:pPr lvl="1"/>
            <a:r>
              <a:rPr lang="en-US" sz="2400" dirty="0"/>
              <a:t>the way in which two or more people or things are connected</a:t>
            </a:r>
            <a:r>
              <a:rPr lang="en-US" dirty="0"/>
              <a:t> </a:t>
            </a:r>
          </a:p>
        </p:txBody>
      </p:sp>
    </p:spTree>
    <p:extLst>
      <p:ext uri="{BB962C8B-B14F-4D97-AF65-F5344CB8AC3E}">
        <p14:creationId xmlns:p14="http://schemas.microsoft.com/office/powerpoint/2010/main" val="13046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77884" y="1139677"/>
          <a:ext cx="8737519" cy="5371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p:nvPr/>
        </p:nvCxnSpPr>
        <p:spPr>
          <a:xfrm>
            <a:off x="4169664" y="2231813"/>
            <a:ext cx="0" cy="969264"/>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69664" y="4207265"/>
            <a:ext cx="0" cy="969264"/>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38292" y="2158784"/>
            <a:ext cx="1345240" cy="584775"/>
          </a:xfrm>
          <a:prstGeom prst="rect">
            <a:avLst/>
          </a:prstGeom>
          <a:noFill/>
        </p:spPr>
        <p:txBody>
          <a:bodyPr wrap="none" rtlCol="0">
            <a:spAutoFit/>
          </a:bodyPr>
          <a:lstStyle/>
          <a:p>
            <a:r>
              <a:rPr lang="en-US" sz="3200" dirty="0">
                <a:solidFill>
                  <a:schemeClr val="bg1">
                    <a:lumMod val="50000"/>
                  </a:schemeClr>
                </a:solidFill>
              </a:rPr>
              <a:t>author</a:t>
            </a:r>
          </a:p>
        </p:txBody>
      </p:sp>
      <p:sp>
        <p:nvSpPr>
          <p:cNvPr id="10" name="TextBox 9"/>
          <p:cNvSpPr txBox="1"/>
          <p:nvPr/>
        </p:nvSpPr>
        <p:spPr>
          <a:xfrm>
            <a:off x="4338292" y="4253393"/>
            <a:ext cx="1208985" cy="584775"/>
          </a:xfrm>
          <a:prstGeom prst="rect">
            <a:avLst/>
          </a:prstGeom>
          <a:noFill/>
        </p:spPr>
        <p:txBody>
          <a:bodyPr wrap="none" rtlCol="0">
            <a:spAutoFit/>
          </a:bodyPr>
          <a:lstStyle/>
          <a:p>
            <a:r>
              <a:rPr lang="en-US" sz="3200" dirty="0">
                <a:solidFill>
                  <a:schemeClr val="bg1">
                    <a:lumMod val="50000"/>
                  </a:schemeClr>
                </a:solidFill>
              </a:rPr>
              <a:t>about</a:t>
            </a:r>
          </a:p>
        </p:txBody>
      </p:sp>
      <p:sp>
        <p:nvSpPr>
          <p:cNvPr id="12" name="Title 1"/>
          <p:cNvSpPr txBox="1">
            <a:spLocks/>
          </p:cNvSpPr>
          <p:nvPr/>
        </p:nvSpPr>
        <p:spPr>
          <a:xfrm>
            <a:off x="-115448" y="-121071"/>
            <a:ext cx="9382767" cy="13131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tx2"/>
              </a:solidFill>
            </a:endParaRPr>
          </a:p>
        </p:txBody>
      </p:sp>
      <p:sp>
        <p:nvSpPr>
          <p:cNvPr id="13" name="Title 1"/>
          <p:cNvSpPr txBox="1">
            <a:spLocks/>
          </p:cNvSpPr>
          <p:nvPr/>
        </p:nvSpPr>
        <p:spPr>
          <a:xfrm>
            <a:off x="-520963" y="288259"/>
            <a:ext cx="10135211" cy="13131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s-IS" sz="3200" dirty="0">
                <a:solidFill>
                  <a:schemeClr val="tx2"/>
                </a:solidFill>
              </a:rPr>
              <a:t>…then establish relationships with other entities</a:t>
            </a:r>
            <a:endParaRPr lang="en-US" sz="3200" dirty="0">
              <a:solidFill>
                <a:schemeClr val="tx2"/>
              </a:solidFill>
            </a:endParaRPr>
          </a:p>
        </p:txBody>
      </p:sp>
      <p:sp>
        <p:nvSpPr>
          <p:cNvPr id="14" name="Rectangle 13"/>
          <p:cNvSpPr/>
          <p:nvPr/>
        </p:nvSpPr>
        <p:spPr>
          <a:xfrm rot="19308272">
            <a:off x="175470" y="2242462"/>
            <a:ext cx="7988387" cy="2123658"/>
          </a:xfrm>
          <a:prstGeom prst="rect">
            <a:avLst/>
          </a:prstGeom>
          <a:solidFill>
            <a:schemeClr val="bg1"/>
          </a:solidFill>
        </p:spPr>
        <p:txBody>
          <a:bodyPr wrap="square" lIns="91440" tIns="45720" rIns="91440" bIns="45720">
            <a:spAutoFit/>
          </a:bodyPr>
          <a:lstStyle/>
          <a:p>
            <a:pPr algn="ctr"/>
            <a:r>
              <a:rPr lang="en-US" sz="6600" b="1" dirty="0">
                <a:ln w="22225">
                  <a:solidFill>
                    <a:schemeClr val="accent2"/>
                  </a:solidFill>
                  <a:prstDash val="solid"/>
                </a:ln>
                <a:solidFill>
                  <a:schemeClr val="accent2">
                    <a:lumMod val="40000"/>
                    <a:lumOff val="60000"/>
                  </a:schemeClr>
                </a:solidFill>
              </a:rPr>
              <a:t>Also known as </a:t>
            </a:r>
            <a:r>
              <a:rPr lang="en-US" sz="6600" b="1">
                <a:ln w="22225">
                  <a:solidFill>
                    <a:schemeClr val="accent2"/>
                  </a:solidFill>
                  <a:prstDash val="solid"/>
                </a:ln>
                <a:solidFill>
                  <a:schemeClr val="accent2">
                    <a:lumMod val="40000"/>
                    <a:lumOff val="60000"/>
                  </a:schemeClr>
                </a:solidFill>
              </a:rPr>
              <a:t>“Triples”</a:t>
            </a:r>
            <a:endParaRPr lang="en-US" sz="6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77816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77884" y="1139677"/>
          <a:ext cx="8737519" cy="5371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p:nvPr/>
        </p:nvCxnSpPr>
        <p:spPr>
          <a:xfrm>
            <a:off x="4169664" y="2231813"/>
            <a:ext cx="0" cy="969264"/>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69664" y="4207265"/>
            <a:ext cx="0" cy="969264"/>
          </a:xfrm>
          <a:prstGeom prst="straightConnector1">
            <a:avLst/>
          </a:prstGeom>
          <a:ln w="381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38292" y="2158784"/>
            <a:ext cx="1345240" cy="584775"/>
          </a:xfrm>
          <a:prstGeom prst="rect">
            <a:avLst/>
          </a:prstGeom>
          <a:noFill/>
        </p:spPr>
        <p:txBody>
          <a:bodyPr wrap="none" rtlCol="0">
            <a:spAutoFit/>
          </a:bodyPr>
          <a:lstStyle/>
          <a:p>
            <a:r>
              <a:rPr lang="en-US" sz="3200" dirty="0">
                <a:solidFill>
                  <a:schemeClr val="bg1">
                    <a:lumMod val="50000"/>
                  </a:schemeClr>
                </a:solidFill>
              </a:rPr>
              <a:t>author</a:t>
            </a:r>
          </a:p>
        </p:txBody>
      </p:sp>
      <p:sp>
        <p:nvSpPr>
          <p:cNvPr id="10" name="TextBox 9"/>
          <p:cNvSpPr txBox="1"/>
          <p:nvPr/>
        </p:nvSpPr>
        <p:spPr>
          <a:xfrm>
            <a:off x="4338292" y="4253393"/>
            <a:ext cx="1208985" cy="584775"/>
          </a:xfrm>
          <a:prstGeom prst="rect">
            <a:avLst/>
          </a:prstGeom>
          <a:noFill/>
        </p:spPr>
        <p:txBody>
          <a:bodyPr wrap="none" rtlCol="0">
            <a:spAutoFit/>
          </a:bodyPr>
          <a:lstStyle/>
          <a:p>
            <a:r>
              <a:rPr lang="en-US" sz="3200" dirty="0">
                <a:solidFill>
                  <a:schemeClr val="bg1">
                    <a:lumMod val="50000"/>
                  </a:schemeClr>
                </a:solidFill>
              </a:rPr>
              <a:t>about</a:t>
            </a:r>
          </a:p>
        </p:txBody>
      </p:sp>
      <p:sp>
        <p:nvSpPr>
          <p:cNvPr id="12" name="Title 1"/>
          <p:cNvSpPr txBox="1">
            <a:spLocks/>
          </p:cNvSpPr>
          <p:nvPr/>
        </p:nvSpPr>
        <p:spPr>
          <a:xfrm>
            <a:off x="-144741" y="240923"/>
            <a:ext cx="9382767" cy="131318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tx2"/>
                </a:solidFill>
              </a:rPr>
              <a:t>…with </a:t>
            </a:r>
            <a:r>
              <a:rPr lang="en-US" sz="3200" i="1" dirty="0">
                <a:solidFill>
                  <a:schemeClr val="tx2"/>
                </a:solidFill>
              </a:rPr>
              <a:t>actionable links </a:t>
            </a:r>
            <a:r>
              <a:rPr lang="en-US" sz="3200" dirty="0">
                <a:solidFill>
                  <a:schemeClr val="tx2"/>
                </a:solidFill>
              </a:rPr>
              <a:t>from authoritative data hubs</a:t>
            </a:r>
          </a:p>
        </p:txBody>
      </p:sp>
    </p:spTree>
    <p:extLst>
      <p:ext uri="{BB962C8B-B14F-4D97-AF65-F5344CB8AC3E}">
        <p14:creationId xmlns:p14="http://schemas.microsoft.com/office/powerpoint/2010/main" val="130155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 Real world example</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708952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a:xfrm>
            <a:off x="477838" y="2592"/>
            <a:ext cx="8181975" cy="915256"/>
          </a:xfrm>
        </p:spPr>
        <p:txBody>
          <a:bodyPr/>
          <a:lstStyle/>
          <a:p>
            <a:r>
              <a:rPr lang="en-US" dirty="0"/>
              <a:t>From Records to Entities: Works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40" y="684672"/>
            <a:ext cx="7003387" cy="5966977"/>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206240" y="1052141"/>
            <a:ext cx="8679491" cy="4218132"/>
            <a:chOff x="0" y="745750"/>
            <a:chExt cx="9144000" cy="4969245"/>
          </a:xfrm>
          <a:solidFill>
            <a:schemeClr val="accent2">
              <a:lumMod val="20000"/>
              <a:lumOff val="80000"/>
            </a:schemeClr>
          </a:solidFill>
        </p:grpSpPr>
        <p:sp>
          <p:nvSpPr>
            <p:cNvPr id="13" name="Rectangle 12"/>
            <p:cNvSpPr/>
            <p:nvPr/>
          </p:nvSpPr>
          <p:spPr>
            <a:xfrm>
              <a:off x="0" y="745750"/>
              <a:ext cx="9144000" cy="496924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803" y="903088"/>
              <a:ext cx="5524979" cy="464860"/>
            </a:xfrm>
            <a:prstGeom prst="rect">
              <a:avLst/>
            </a:prstGeom>
            <a:grpFill/>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1498150"/>
              <a:ext cx="4008467" cy="411516"/>
            </a:xfrm>
            <a:prstGeom prst="rect">
              <a:avLst/>
            </a:prstGeom>
            <a:grpFill/>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7" y="2197205"/>
              <a:ext cx="8701038" cy="2385682"/>
            </a:xfrm>
            <a:prstGeom prst="rect">
              <a:avLst/>
            </a:prstGeom>
            <a:grpFill/>
            <a:ln>
              <a:noFill/>
            </a:ln>
            <a:effectLst>
              <a:outerShdw blurRad="292100" dist="139700" dir="2700000" algn="tl" rotWithShape="0">
                <a:srgbClr val="333333">
                  <a:alpha val="65000"/>
                </a:srgbClr>
              </a:outerShdw>
            </a:effectLst>
          </p:spPr>
        </p:pic>
      </p:gr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248" y="1052141"/>
            <a:ext cx="6909218" cy="5519057"/>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716" y="2766003"/>
            <a:ext cx="3848433" cy="441998"/>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2241" y="1185697"/>
            <a:ext cx="5913632" cy="480102"/>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7465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b="9063"/>
          <a:stretch/>
        </p:blipFill>
        <p:spPr bwMode="auto">
          <a:xfrm>
            <a:off x="1" y="0"/>
            <a:ext cx="9144000" cy="633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04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8800"/>
            <a:ext cx="9144000" cy="5737559"/>
          </a:xfrm>
          <a:prstGeom prst="rect">
            <a:avLst/>
          </a:prstGeom>
        </p:spPr>
      </p:pic>
      <p:pic>
        <p:nvPicPr>
          <p:cNvPr id="3" name="Picture 2"/>
          <p:cNvPicPr>
            <a:picLocks noChangeAspect="1"/>
          </p:cNvPicPr>
          <p:nvPr/>
        </p:nvPicPr>
        <p:blipFill>
          <a:blip r:embed="rId3"/>
          <a:stretch>
            <a:fillRect/>
          </a:stretch>
        </p:blipFill>
        <p:spPr>
          <a:xfrm>
            <a:off x="0" y="423313"/>
            <a:ext cx="9144000" cy="5737559"/>
          </a:xfrm>
          <a:prstGeom prst="rect">
            <a:avLst/>
          </a:prstGeom>
        </p:spPr>
      </p:pic>
    </p:spTree>
    <p:extLst>
      <p:ext uri="{BB962C8B-B14F-4D97-AF65-F5344CB8AC3E}">
        <p14:creationId xmlns:p14="http://schemas.microsoft.com/office/powerpoint/2010/main" val="3869708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596229" cy="6246066"/>
          </a:xfrm>
          <a:prstGeom prst="rect">
            <a:avLst/>
          </a:prstGeom>
        </p:spPr>
      </p:pic>
    </p:spTree>
    <p:extLst>
      <p:ext uri="{BB962C8B-B14F-4D97-AF65-F5344CB8AC3E}">
        <p14:creationId xmlns:p14="http://schemas.microsoft.com/office/powerpoint/2010/main" val="1042255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737559"/>
          </a:xfrm>
          <a:prstGeom prst="rect">
            <a:avLst/>
          </a:prstGeom>
        </p:spPr>
      </p:pic>
    </p:spTree>
    <p:extLst>
      <p:ext uri="{BB962C8B-B14F-4D97-AF65-F5344CB8AC3E}">
        <p14:creationId xmlns:p14="http://schemas.microsoft.com/office/powerpoint/2010/main" val="17775803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2"/>
          <p:cNvSpPr>
            <a:spLocks noGrp="1"/>
          </p:cNvSpPr>
          <p:nvPr>
            <p:ph type="title"/>
          </p:nvPr>
        </p:nvSpPr>
        <p:spPr/>
        <p:txBody>
          <a:bodyPr/>
          <a:lstStyle/>
          <a:p>
            <a:endParaRPr lang="en-US">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0" y="0"/>
            <a:ext cx="12291616" cy="7658127"/>
          </a:xfrm>
          <a:prstGeom prst="rect">
            <a:avLst/>
          </a:prstGeom>
        </p:spPr>
      </p:pic>
    </p:spTree>
    <p:extLst>
      <p:ext uri="{BB962C8B-B14F-4D97-AF65-F5344CB8AC3E}">
        <p14:creationId xmlns:p14="http://schemas.microsoft.com/office/powerpoint/2010/main" val="668975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ounded Rectangle 101"/>
          <p:cNvSpPr/>
          <p:nvPr/>
        </p:nvSpPr>
        <p:spPr>
          <a:xfrm>
            <a:off x="142875" y="180975"/>
            <a:ext cx="3581400" cy="3390900"/>
          </a:xfrm>
          <a:prstGeom prst="roundRect">
            <a:avLst>
              <a:gd name="adj" fmla="val 77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OCLC Production Services</a:t>
            </a:r>
          </a:p>
        </p:txBody>
      </p:sp>
      <p:sp>
        <p:nvSpPr>
          <p:cNvPr id="54" name="Oval 53"/>
          <p:cNvSpPr/>
          <p:nvPr/>
        </p:nvSpPr>
        <p:spPr>
          <a:xfrm>
            <a:off x="-2373313" y="3771900"/>
            <a:ext cx="6688138" cy="40751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en-US" sz="1200" dirty="0">
                <a:solidFill>
                  <a:schemeClr val="tx1"/>
                </a:solidFill>
              </a:rPr>
              <a:t>External OCLC Research Systems</a:t>
            </a:r>
          </a:p>
        </p:txBody>
      </p:sp>
      <p:sp>
        <p:nvSpPr>
          <p:cNvPr id="48" name="Rounded Rectangle 47"/>
          <p:cNvSpPr/>
          <p:nvPr/>
        </p:nvSpPr>
        <p:spPr>
          <a:xfrm>
            <a:off x="4124325" y="1857375"/>
            <a:ext cx="2266950" cy="2919413"/>
          </a:xfrm>
          <a:prstGeom prst="roundRect">
            <a:avLst>
              <a:gd name="adj" fmla="val 78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Internal OCLC Research Resources</a:t>
            </a:r>
          </a:p>
        </p:txBody>
      </p:sp>
      <p:sp>
        <p:nvSpPr>
          <p:cNvPr id="2" name="Rounded Rectangle 1"/>
          <p:cNvSpPr/>
          <p:nvPr/>
        </p:nvSpPr>
        <p:spPr>
          <a:xfrm>
            <a:off x="4476750" y="2460625"/>
            <a:ext cx="1609725" cy="904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i="1" dirty="0">
                <a:solidFill>
                  <a:srgbClr val="C00000"/>
                </a:solidFill>
              </a:rPr>
              <a:t>enhanced</a:t>
            </a:r>
          </a:p>
          <a:p>
            <a:pPr algn="ctr">
              <a:defRPr/>
            </a:pPr>
            <a:r>
              <a:rPr lang="en-US" b="1" dirty="0" err="1">
                <a:solidFill>
                  <a:schemeClr val="tx1"/>
                </a:solidFill>
              </a:rPr>
              <a:t>WorldCat</a:t>
            </a:r>
            <a:endParaRPr lang="en-US" b="1" dirty="0">
              <a:solidFill>
                <a:schemeClr val="tx1"/>
              </a:solidFill>
            </a:endParaRPr>
          </a:p>
        </p:txBody>
      </p:sp>
      <p:pic>
        <p:nvPicPr>
          <p:cNvPr id="880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524125"/>
            <a:ext cx="976313"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ounded Rectangle 4"/>
          <p:cNvSpPr/>
          <p:nvPr/>
        </p:nvSpPr>
        <p:spPr>
          <a:xfrm>
            <a:off x="4487863" y="3927475"/>
            <a:ext cx="1581150" cy="6223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WORKS</a:t>
            </a:r>
          </a:p>
        </p:txBody>
      </p:sp>
      <p:pic>
        <p:nvPicPr>
          <p:cNvPr id="880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863" y="3990975"/>
            <a:ext cx="9763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a:off x="447675" y="4805363"/>
            <a:ext cx="12985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Kindred Works</a:t>
            </a:r>
          </a:p>
        </p:txBody>
      </p:sp>
      <p:pic>
        <p:nvPicPr>
          <p:cNvPr id="880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4886325"/>
            <a:ext cx="766762"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ounded Rectangle 13"/>
          <p:cNvSpPr/>
          <p:nvPr/>
        </p:nvSpPr>
        <p:spPr>
          <a:xfrm>
            <a:off x="993775" y="6034088"/>
            <a:ext cx="10064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Classify</a:t>
            </a:r>
            <a:endParaRPr lang="en-US" sz="1400" b="1" dirty="0">
              <a:solidFill>
                <a:schemeClr val="tx1"/>
              </a:solidFill>
            </a:endParaRPr>
          </a:p>
        </p:txBody>
      </p:sp>
      <p:pic>
        <p:nvPicPr>
          <p:cNvPr id="880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6115050"/>
            <a:ext cx="766762"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ounded Rectangle 15"/>
          <p:cNvSpPr/>
          <p:nvPr/>
        </p:nvSpPr>
        <p:spPr>
          <a:xfrm>
            <a:off x="1646238" y="5341938"/>
            <a:ext cx="1006475" cy="4857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Identities</a:t>
            </a:r>
            <a:endParaRPr lang="en-US" sz="1400" b="1" dirty="0">
              <a:solidFill>
                <a:schemeClr val="tx1"/>
              </a:solidFill>
            </a:endParaRPr>
          </a:p>
        </p:txBody>
      </p:sp>
      <p:pic>
        <p:nvPicPr>
          <p:cNvPr id="880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5422900"/>
            <a:ext cx="766763"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ounded Rectangle 17"/>
          <p:cNvSpPr/>
          <p:nvPr/>
        </p:nvSpPr>
        <p:spPr>
          <a:xfrm>
            <a:off x="2489200" y="4759325"/>
            <a:ext cx="1458913" cy="48736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err="1">
                <a:solidFill>
                  <a:schemeClr val="tx1"/>
                </a:solidFill>
              </a:rPr>
              <a:t>FictionFinder</a:t>
            </a:r>
            <a:endParaRPr lang="en-US" sz="1000" b="1" dirty="0">
              <a:solidFill>
                <a:schemeClr val="tx1"/>
              </a:solidFill>
            </a:endParaRPr>
          </a:p>
        </p:txBody>
      </p:sp>
      <p:pic>
        <p:nvPicPr>
          <p:cNvPr id="880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638" y="4840288"/>
            <a:ext cx="768350"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ounded Rectangle 19"/>
          <p:cNvSpPr/>
          <p:nvPr/>
        </p:nvSpPr>
        <p:spPr>
          <a:xfrm>
            <a:off x="2941638" y="5810250"/>
            <a:ext cx="1006475" cy="5715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Cookbook Finder</a:t>
            </a:r>
            <a:endParaRPr lang="en-US" sz="1000" b="1" dirty="0">
              <a:solidFill>
                <a:schemeClr val="tx1"/>
              </a:solidFill>
            </a:endParaRPr>
          </a:p>
        </p:txBody>
      </p:sp>
      <p:pic>
        <p:nvPicPr>
          <p:cNvPr id="880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5834063"/>
            <a:ext cx="766763" cy="16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ounded Rectangle 24"/>
          <p:cNvSpPr/>
          <p:nvPr/>
        </p:nvSpPr>
        <p:spPr>
          <a:xfrm>
            <a:off x="6296025" y="547688"/>
            <a:ext cx="1076325" cy="690562"/>
          </a:xfrm>
          <a:prstGeom prst="roundRect">
            <a:avLst/>
          </a:prstGeom>
          <a:solidFill>
            <a:schemeClr val="bg1"/>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2">
                    <a:lumMod val="60000"/>
                    <a:lumOff val="40000"/>
                  </a:schemeClr>
                </a:solidFill>
              </a:rPr>
              <a:t>LCSH</a:t>
            </a:r>
          </a:p>
        </p:txBody>
      </p:sp>
      <p:sp>
        <p:nvSpPr>
          <p:cNvPr id="26" name="Rounded Rectangle 25"/>
          <p:cNvSpPr/>
          <p:nvPr/>
        </p:nvSpPr>
        <p:spPr>
          <a:xfrm>
            <a:off x="7777163" y="2049463"/>
            <a:ext cx="107632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FAST</a:t>
            </a:r>
          </a:p>
        </p:txBody>
      </p:sp>
      <p:pic>
        <p:nvPicPr>
          <p:cNvPr id="880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88" y="635000"/>
            <a:ext cx="9731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550" y="2155825"/>
            <a:ext cx="9779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ounded Rectangle 28"/>
          <p:cNvSpPr/>
          <p:nvPr/>
        </p:nvSpPr>
        <p:spPr>
          <a:xfrm>
            <a:off x="7581900" y="1154113"/>
            <a:ext cx="1225550" cy="692150"/>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VIAF</a:t>
            </a:r>
          </a:p>
        </p:txBody>
      </p:sp>
      <p:sp>
        <p:nvSpPr>
          <p:cNvPr id="31" name="Rounded Rectangle 30"/>
          <p:cNvSpPr/>
          <p:nvPr/>
        </p:nvSpPr>
        <p:spPr>
          <a:xfrm>
            <a:off x="6623050" y="3395663"/>
            <a:ext cx="14391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GMGPC</a:t>
            </a:r>
          </a:p>
        </p:txBody>
      </p:sp>
      <p:sp>
        <p:nvSpPr>
          <p:cNvPr id="32" name="Rounded Rectangle 31"/>
          <p:cNvSpPr/>
          <p:nvPr/>
        </p:nvSpPr>
        <p:spPr>
          <a:xfrm>
            <a:off x="7248525" y="3952875"/>
            <a:ext cx="116681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GSAFD</a:t>
            </a:r>
          </a:p>
        </p:txBody>
      </p:sp>
      <p:sp>
        <p:nvSpPr>
          <p:cNvPr id="33" name="Rounded Rectangle 32"/>
          <p:cNvSpPr/>
          <p:nvPr/>
        </p:nvSpPr>
        <p:spPr>
          <a:xfrm>
            <a:off x="7934325" y="452437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GTT</a:t>
            </a:r>
          </a:p>
        </p:txBody>
      </p:sp>
      <p:sp>
        <p:nvSpPr>
          <p:cNvPr id="34" name="Rounded Rectangle 33"/>
          <p:cNvSpPr/>
          <p:nvPr/>
        </p:nvSpPr>
        <p:spPr>
          <a:xfrm>
            <a:off x="6527800" y="5738813"/>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DDC</a:t>
            </a:r>
          </a:p>
        </p:txBody>
      </p:sp>
      <p:sp>
        <p:nvSpPr>
          <p:cNvPr id="35" name="Rounded Rectangle 34"/>
          <p:cNvSpPr/>
          <p:nvPr/>
        </p:nvSpPr>
        <p:spPr>
          <a:xfrm>
            <a:off x="5105400" y="5413375"/>
            <a:ext cx="122396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LCTGM</a:t>
            </a:r>
          </a:p>
        </p:txBody>
      </p:sp>
      <p:sp>
        <p:nvSpPr>
          <p:cNvPr id="36" name="Rounded Rectangle 35"/>
          <p:cNvSpPr/>
          <p:nvPr/>
        </p:nvSpPr>
        <p:spPr>
          <a:xfrm>
            <a:off x="7705725" y="526732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MeSH</a:t>
            </a:r>
            <a:endParaRPr lang="en-US" dirty="0">
              <a:solidFill>
                <a:schemeClr val="tx1"/>
              </a:solidFill>
            </a:endParaRPr>
          </a:p>
        </p:txBody>
      </p:sp>
      <p:sp>
        <p:nvSpPr>
          <p:cNvPr id="37" name="Rounded Rectangle 36"/>
          <p:cNvSpPr/>
          <p:nvPr/>
        </p:nvSpPr>
        <p:spPr>
          <a:xfrm>
            <a:off x="355600" y="2392363"/>
            <a:ext cx="2928938" cy="1031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1200" b="1" dirty="0">
              <a:solidFill>
                <a:schemeClr val="tx1"/>
              </a:solidFill>
            </a:endParaRPr>
          </a:p>
        </p:txBody>
      </p:sp>
      <p:pic>
        <p:nvPicPr>
          <p:cNvPr id="880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2479675"/>
            <a:ext cx="2551113" cy="79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ounded Rectangle 39"/>
          <p:cNvSpPr/>
          <p:nvPr/>
        </p:nvSpPr>
        <p:spPr>
          <a:xfrm>
            <a:off x="342900" y="690563"/>
            <a:ext cx="147637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Linked Data</a:t>
            </a:r>
          </a:p>
        </p:txBody>
      </p:sp>
      <p:pic>
        <p:nvPicPr>
          <p:cNvPr id="880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808038"/>
            <a:ext cx="900112"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7" name="Picture 2" descr="http://openrecommender.org/images/RD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663" y="790575"/>
            <a:ext cx="25558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Rounded Rectangle 43"/>
          <p:cNvSpPr/>
          <p:nvPr/>
        </p:nvSpPr>
        <p:spPr>
          <a:xfrm>
            <a:off x="1981200" y="690563"/>
            <a:ext cx="1487488"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Entities</a:t>
            </a:r>
          </a:p>
        </p:txBody>
      </p:sp>
      <p:pic>
        <p:nvPicPr>
          <p:cNvPr id="88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775" y="806450"/>
            <a:ext cx="900113" cy="28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0" name="Picture 2" descr="http://openrecommender.org/images/RD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9600" y="790575"/>
            <a:ext cx="25558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Left-Right Arrow 46"/>
          <p:cNvSpPr/>
          <p:nvPr/>
        </p:nvSpPr>
        <p:spPr>
          <a:xfrm>
            <a:off x="3414713" y="2705100"/>
            <a:ext cx="923925" cy="485775"/>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Curved Connector 49"/>
          <p:cNvCxnSpPr>
            <a:stCxn id="37" idx="0"/>
            <a:endCxn id="44" idx="2"/>
          </p:cNvCxnSpPr>
          <p:nvPr/>
        </p:nvCxnSpPr>
        <p:spPr>
          <a:xfrm rot="5400000" flipH="1" flipV="1">
            <a:off x="1767682" y="1434306"/>
            <a:ext cx="1011238" cy="904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a:stCxn id="37" idx="0"/>
            <a:endCxn id="40" idx="2"/>
          </p:cNvCxnSpPr>
          <p:nvPr/>
        </p:nvCxnSpPr>
        <p:spPr>
          <a:xfrm rot="16200000" flipV="1">
            <a:off x="945357" y="1516856"/>
            <a:ext cx="1011238" cy="7397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hape 55"/>
          <p:cNvCxnSpPr>
            <a:stCxn id="5" idx="2"/>
          </p:cNvCxnSpPr>
          <p:nvPr/>
        </p:nvCxnSpPr>
        <p:spPr>
          <a:xfrm rot="5400000">
            <a:off x="4052094" y="4231481"/>
            <a:ext cx="908050" cy="1544638"/>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5" idx="2"/>
            <a:endCxn id="2" idx="3"/>
          </p:cNvCxnSpPr>
          <p:nvPr/>
        </p:nvCxnSpPr>
        <p:spPr>
          <a:xfrm rot="5400000">
            <a:off x="5622925" y="1701800"/>
            <a:ext cx="1674813" cy="747713"/>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urved Connector 61"/>
          <p:cNvCxnSpPr>
            <a:stCxn id="29" idx="1"/>
            <a:endCxn id="2" idx="3"/>
          </p:cNvCxnSpPr>
          <p:nvPr/>
        </p:nvCxnSpPr>
        <p:spPr>
          <a:xfrm rot="10800000" flipV="1">
            <a:off x="6086475" y="1500188"/>
            <a:ext cx="1495425" cy="1412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26" idx="1"/>
            <a:endCxn id="2" idx="3"/>
          </p:cNvCxnSpPr>
          <p:nvPr/>
        </p:nvCxnSpPr>
        <p:spPr>
          <a:xfrm rot="10800000" flipV="1">
            <a:off x="6086475" y="2395538"/>
            <a:ext cx="1690688" cy="51752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hape 66"/>
          <p:cNvCxnSpPr>
            <a:stCxn id="31" idx="2"/>
            <a:endCxn id="5" idx="3"/>
          </p:cNvCxnSpPr>
          <p:nvPr/>
        </p:nvCxnSpPr>
        <p:spPr>
          <a:xfrm rot="5400000">
            <a:off x="6474832" y="3370844"/>
            <a:ext cx="461962" cy="1273600"/>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hape 68"/>
          <p:cNvCxnSpPr>
            <a:stCxn id="32" idx="2"/>
            <a:endCxn id="5" idx="3"/>
          </p:cNvCxnSpPr>
          <p:nvPr/>
        </p:nvCxnSpPr>
        <p:spPr>
          <a:xfrm rot="5400000" flipH="1">
            <a:off x="6903244" y="3404394"/>
            <a:ext cx="95250" cy="1763712"/>
          </a:xfrm>
          <a:prstGeom prst="curvedConnector4">
            <a:avLst>
              <a:gd name="adj1" fmla="val -240000"/>
              <a:gd name="adj2" fmla="val 66547"/>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hape 70"/>
          <p:cNvCxnSpPr>
            <a:stCxn id="33" idx="2"/>
            <a:endCxn id="5" idx="3"/>
          </p:cNvCxnSpPr>
          <p:nvPr/>
        </p:nvCxnSpPr>
        <p:spPr>
          <a:xfrm rot="5400000" flipH="1">
            <a:off x="6908801" y="3398837"/>
            <a:ext cx="666750" cy="2346325"/>
          </a:xfrm>
          <a:prstGeom prst="curvedConnector4">
            <a:avLst>
              <a:gd name="adj1" fmla="val -34290"/>
              <a:gd name="adj2" fmla="val 60249"/>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36" idx="1"/>
            <a:endCxn id="5" idx="3"/>
          </p:cNvCxnSpPr>
          <p:nvPr/>
        </p:nvCxnSpPr>
        <p:spPr>
          <a:xfrm rot="10800000">
            <a:off x="6069013" y="4238625"/>
            <a:ext cx="1636712" cy="1219200"/>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hape 77"/>
          <p:cNvCxnSpPr>
            <a:stCxn id="34" idx="0"/>
            <a:endCxn id="5" idx="3"/>
          </p:cNvCxnSpPr>
          <p:nvPr/>
        </p:nvCxnSpPr>
        <p:spPr>
          <a:xfrm rot="16200000" flipV="1">
            <a:off x="5788819" y="4518819"/>
            <a:ext cx="1500188" cy="939800"/>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35" idx="3"/>
            <a:endCxn id="5" idx="3"/>
          </p:cNvCxnSpPr>
          <p:nvPr/>
        </p:nvCxnSpPr>
        <p:spPr>
          <a:xfrm flipH="1" flipV="1">
            <a:off x="6069013" y="4238625"/>
            <a:ext cx="260350" cy="1365250"/>
          </a:xfrm>
          <a:prstGeom prst="curvedConnector3">
            <a:avLst>
              <a:gd name="adj1" fmla="val -87805"/>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2" idx="2"/>
            <a:endCxn id="5" idx="0"/>
          </p:cNvCxnSpPr>
          <p:nvPr/>
        </p:nvCxnSpPr>
        <p:spPr>
          <a:xfrm flipH="1">
            <a:off x="5278438" y="3365500"/>
            <a:ext cx="3175" cy="561975"/>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0143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9735" y="1086870"/>
            <a:ext cx="6812399" cy="5291895"/>
          </a:xfrm>
          <a:prstGeom prst="rect">
            <a:avLst/>
          </a:prstGeom>
          <a:solidFill>
            <a:schemeClr val="bg2"/>
          </a:solidFill>
          <a:ln>
            <a:noFill/>
          </a:ln>
          <a:effectLst>
            <a:outerShdw blurRad="50800" dist="203200" dir="2700000" algn="tl" rotWithShape="0">
              <a:schemeClr val="bg1">
                <a:lumMod val="50000"/>
                <a:alpha val="40000"/>
              </a:scheme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448" y="128198"/>
            <a:ext cx="9382767" cy="958672"/>
          </a:xfrm>
        </p:spPr>
        <p:txBody>
          <a:bodyPr/>
          <a:lstStyle/>
          <a:p>
            <a:r>
              <a:rPr lang="en-US" dirty="0">
                <a:solidFill>
                  <a:srgbClr val="1F497D"/>
                </a:solidFill>
              </a:rPr>
              <a:t>OCLC’s linked data resources</a:t>
            </a:r>
            <a:br>
              <a:rPr lang="en-US" dirty="0">
                <a:solidFill>
                  <a:srgbClr val="1F497D"/>
                </a:solidFill>
              </a:rPr>
            </a:br>
            <a:endParaRPr lang="en-US" dirty="0">
              <a:solidFill>
                <a:srgbClr val="1F497D"/>
              </a:solidFill>
            </a:endParaRPr>
          </a:p>
        </p:txBody>
      </p:sp>
      <p:sp>
        <p:nvSpPr>
          <p:cNvPr id="3" name="Oval 2"/>
          <p:cNvSpPr/>
          <p:nvPr/>
        </p:nvSpPr>
        <p:spPr>
          <a:xfrm>
            <a:off x="2682414" y="2916954"/>
            <a:ext cx="3157786" cy="3157786"/>
          </a:xfrm>
          <a:prstGeom prst="ellipse">
            <a:avLst/>
          </a:prstGeom>
          <a:solidFill>
            <a:schemeClr val="bg1"/>
          </a:solidFill>
          <a:ln w="57150">
            <a:solidFill>
              <a:srgbClr val="A931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5538" y="3966862"/>
            <a:ext cx="2440027" cy="830997"/>
          </a:xfrm>
          <a:prstGeom prst="rect">
            <a:avLst/>
          </a:prstGeom>
          <a:noFill/>
        </p:spPr>
        <p:txBody>
          <a:bodyPr wrap="none" rtlCol="0">
            <a:spAutoFit/>
          </a:bodyPr>
          <a:lstStyle/>
          <a:p>
            <a:pPr algn="ctr"/>
            <a:r>
              <a:rPr lang="en-US" sz="2400" dirty="0" err="1"/>
              <a:t>WorldCat</a:t>
            </a:r>
            <a:r>
              <a:rPr lang="en-US" sz="2400" dirty="0"/>
              <a:t> Catalog:</a:t>
            </a:r>
          </a:p>
          <a:p>
            <a:pPr algn="ctr"/>
            <a:r>
              <a:rPr lang="en-US" sz="2400" dirty="0"/>
              <a:t>15 billion triples</a:t>
            </a:r>
          </a:p>
        </p:txBody>
      </p:sp>
      <p:sp>
        <p:nvSpPr>
          <p:cNvPr id="6" name="TextBox 5"/>
          <p:cNvSpPr txBox="1"/>
          <p:nvPr/>
        </p:nvSpPr>
        <p:spPr>
          <a:xfrm>
            <a:off x="433632" y="957107"/>
            <a:ext cx="3081381" cy="830997"/>
          </a:xfrm>
          <a:prstGeom prst="rect">
            <a:avLst/>
          </a:prstGeom>
          <a:noFill/>
        </p:spPr>
        <p:txBody>
          <a:bodyPr wrap="square" rtlCol="0">
            <a:spAutoFit/>
          </a:bodyPr>
          <a:lstStyle/>
          <a:p>
            <a:pPr algn="ctr"/>
            <a:r>
              <a:rPr lang="en-US" sz="2400" dirty="0" err="1"/>
              <a:t>WorldCat</a:t>
            </a:r>
            <a:r>
              <a:rPr lang="en-US" sz="2400" dirty="0"/>
              <a:t> Works: </a:t>
            </a:r>
          </a:p>
          <a:p>
            <a:pPr algn="ctr"/>
            <a:r>
              <a:rPr lang="en-US" sz="2400" dirty="0"/>
              <a:t>5 billion RDF triples</a:t>
            </a:r>
          </a:p>
        </p:txBody>
      </p:sp>
      <p:sp>
        <p:nvSpPr>
          <p:cNvPr id="7" name="Oval 6"/>
          <p:cNvSpPr/>
          <p:nvPr/>
        </p:nvSpPr>
        <p:spPr>
          <a:xfrm>
            <a:off x="5996407" y="3745193"/>
            <a:ext cx="1867723" cy="1947269"/>
          </a:xfrm>
          <a:prstGeom prst="ellipse">
            <a:avLst/>
          </a:prstGeom>
          <a:solidFill>
            <a:schemeClr val="bg1"/>
          </a:solidFill>
          <a:ln w="57150">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90954" y="5156366"/>
            <a:ext cx="1572866" cy="1200329"/>
          </a:xfrm>
          <a:prstGeom prst="rect">
            <a:avLst/>
          </a:prstGeom>
          <a:noFill/>
        </p:spPr>
        <p:txBody>
          <a:bodyPr wrap="none" rtlCol="0">
            <a:spAutoFit/>
          </a:bodyPr>
          <a:lstStyle/>
          <a:p>
            <a:pPr algn="ctr"/>
            <a:r>
              <a:rPr lang="en-US" sz="2400" dirty="0"/>
              <a:t>FAST:</a:t>
            </a:r>
          </a:p>
          <a:p>
            <a:pPr algn="ctr"/>
            <a:r>
              <a:rPr lang="en-US" sz="2400" dirty="0"/>
              <a:t>23 million </a:t>
            </a:r>
          </a:p>
          <a:p>
            <a:pPr algn="ctr"/>
            <a:r>
              <a:rPr lang="en-US" sz="2400" dirty="0"/>
              <a:t>triples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546" y="4008335"/>
            <a:ext cx="2129361" cy="953001"/>
          </a:xfrm>
          <a:prstGeom prst="rect">
            <a:avLst/>
          </a:prstGeom>
          <a:effectLst>
            <a:softEdge rad="63500"/>
          </a:effectLst>
        </p:spPr>
      </p:pic>
      <p:sp>
        <p:nvSpPr>
          <p:cNvPr id="5" name="Oval 4"/>
          <p:cNvSpPr/>
          <p:nvPr/>
        </p:nvSpPr>
        <p:spPr>
          <a:xfrm>
            <a:off x="1624437" y="1741090"/>
            <a:ext cx="2292462" cy="2292462"/>
          </a:xfrm>
          <a:prstGeom prst="ellipse">
            <a:avLst/>
          </a:prstGeom>
          <a:solidFill>
            <a:schemeClr val="bg1"/>
          </a:solidFill>
          <a:ln w="57150">
            <a:solidFill>
              <a:schemeClr val="tx2"/>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198" y="2502320"/>
            <a:ext cx="1395816" cy="624701"/>
          </a:xfrm>
          <a:prstGeom prst="rect">
            <a:avLst/>
          </a:prstGeom>
          <a:effectLst>
            <a:softEdge rad="63500"/>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093" y="4009888"/>
            <a:ext cx="1311303" cy="1360199"/>
          </a:xfrm>
          <a:prstGeom prst="rect">
            <a:avLst/>
          </a:prstGeom>
          <a:effectLst>
            <a:softEdge rad="63500"/>
          </a:effectLst>
        </p:spPr>
      </p:pic>
      <p:sp>
        <p:nvSpPr>
          <p:cNvPr id="8" name="TextBox 7"/>
          <p:cNvSpPr txBox="1"/>
          <p:nvPr/>
        </p:nvSpPr>
        <p:spPr>
          <a:xfrm>
            <a:off x="5631906" y="3057291"/>
            <a:ext cx="3512094" cy="474723"/>
          </a:xfrm>
          <a:prstGeom prst="rect">
            <a:avLst/>
          </a:prstGeom>
          <a:noFill/>
        </p:spPr>
        <p:txBody>
          <a:bodyPr wrap="square" rtlCol="0">
            <a:spAutoFit/>
          </a:bodyPr>
          <a:lstStyle/>
          <a:p>
            <a:r>
              <a:rPr lang="en-US" sz="2400" dirty="0"/>
              <a:t>VIAF: 2 billion triples</a:t>
            </a:r>
          </a:p>
        </p:txBody>
      </p:sp>
      <p:sp>
        <p:nvSpPr>
          <p:cNvPr id="11" name="Oval 10"/>
          <p:cNvSpPr/>
          <p:nvPr/>
        </p:nvSpPr>
        <p:spPr>
          <a:xfrm>
            <a:off x="1722542" y="5103386"/>
            <a:ext cx="1127669" cy="1068628"/>
          </a:xfrm>
          <a:prstGeom prst="ellipse">
            <a:avLst/>
          </a:prstGeom>
          <a:solidFill>
            <a:schemeClr val="bg1"/>
          </a:solidFill>
          <a:ln w="571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052" y="5241409"/>
            <a:ext cx="571233" cy="682693"/>
          </a:xfrm>
          <a:prstGeom prst="rect">
            <a:avLst/>
          </a:prstGeom>
          <a:ln>
            <a:noFill/>
          </a:ln>
          <a:effectLst>
            <a:softEdge rad="63500"/>
          </a:effectLst>
        </p:spPr>
      </p:pic>
      <p:sp>
        <p:nvSpPr>
          <p:cNvPr id="10" name="TextBox 9"/>
          <p:cNvSpPr txBox="1"/>
          <p:nvPr/>
        </p:nvSpPr>
        <p:spPr>
          <a:xfrm>
            <a:off x="4285989" y="1430669"/>
            <a:ext cx="3938689" cy="468648"/>
          </a:xfrm>
          <a:prstGeom prst="rect">
            <a:avLst/>
          </a:prstGeom>
          <a:noFill/>
        </p:spPr>
        <p:txBody>
          <a:bodyPr wrap="square" rtlCol="0">
            <a:spAutoFit/>
          </a:bodyPr>
          <a:lstStyle/>
          <a:p>
            <a:pPr algn="ctr"/>
            <a:r>
              <a:rPr lang="en-US" sz="2400" dirty="0"/>
              <a:t>ISNI: 10-50 million triples</a:t>
            </a:r>
          </a:p>
        </p:txBody>
      </p:sp>
      <p:sp>
        <p:nvSpPr>
          <p:cNvPr id="20" name="Oval 19"/>
          <p:cNvSpPr/>
          <p:nvPr/>
        </p:nvSpPr>
        <p:spPr>
          <a:xfrm>
            <a:off x="4463057" y="1816605"/>
            <a:ext cx="1127669" cy="1068628"/>
          </a:xfrm>
          <a:prstGeom prst="ellipse">
            <a:avLst/>
          </a:prstGeom>
          <a:solidFill>
            <a:schemeClr val="bg1"/>
          </a:solid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6458" y="2195143"/>
            <a:ext cx="660867" cy="311552"/>
          </a:xfrm>
          <a:prstGeom prst="rect">
            <a:avLst/>
          </a:prstGeom>
        </p:spPr>
      </p:pic>
    </p:spTree>
    <p:extLst>
      <p:ext uri="{BB962C8B-B14F-4D97-AF65-F5344CB8AC3E}">
        <p14:creationId xmlns:p14="http://schemas.microsoft.com/office/powerpoint/2010/main" val="8401279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5449" y="63964"/>
            <a:ext cx="9382767" cy="1313180"/>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1F497D"/>
                </a:solidFill>
              </a:rPr>
              <a:t>VIAF aggregates identifiers</a:t>
            </a:r>
          </a:p>
        </p:txBody>
      </p:sp>
      <p:pic>
        <p:nvPicPr>
          <p:cNvPr id="4" name="Picture 3"/>
          <p:cNvPicPr>
            <a:picLocks noChangeAspect="1"/>
          </p:cNvPicPr>
          <p:nvPr/>
        </p:nvPicPr>
        <p:blipFill>
          <a:blip r:embed="rId3"/>
          <a:stretch>
            <a:fillRect/>
          </a:stretch>
        </p:blipFill>
        <p:spPr>
          <a:xfrm>
            <a:off x="121650" y="918091"/>
            <a:ext cx="6218459" cy="2735817"/>
          </a:xfrm>
          <a:prstGeom prst="rect">
            <a:avLst/>
          </a:prstGeom>
          <a:ln>
            <a:noFill/>
          </a:ln>
        </p:spPr>
      </p:pic>
      <p:pic>
        <p:nvPicPr>
          <p:cNvPr id="5" name="Picture 4"/>
          <p:cNvPicPr>
            <a:picLocks noChangeAspect="1"/>
          </p:cNvPicPr>
          <p:nvPr/>
        </p:nvPicPr>
        <p:blipFill>
          <a:blip r:embed="rId4"/>
          <a:stretch>
            <a:fillRect/>
          </a:stretch>
        </p:blipFill>
        <p:spPr>
          <a:xfrm>
            <a:off x="5836633" y="1377144"/>
            <a:ext cx="3307367" cy="2659610"/>
          </a:xfrm>
          <a:prstGeom prst="rect">
            <a:avLst/>
          </a:prstGeom>
        </p:spPr>
      </p:pic>
      <p:pic>
        <p:nvPicPr>
          <p:cNvPr id="6" name="Picture 5"/>
          <p:cNvPicPr>
            <a:picLocks noChangeAspect="1"/>
          </p:cNvPicPr>
          <p:nvPr/>
        </p:nvPicPr>
        <p:blipFill>
          <a:blip r:embed="rId5"/>
          <a:stretch>
            <a:fillRect/>
          </a:stretch>
        </p:blipFill>
        <p:spPr>
          <a:xfrm>
            <a:off x="33663" y="3680652"/>
            <a:ext cx="4778154" cy="632515"/>
          </a:xfrm>
          <a:prstGeom prst="rect">
            <a:avLst/>
          </a:prstGeom>
        </p:spPr>
      </p:pic>
      <p:pic>
        <p:nvPicPr>
          <p:cNvPr id="7" name="Picture 6"/>
          <p:cNvPicPr>
            <a:picLocks noChangeAspect="1"/>
          </p:cNvPicPr>
          <p:nvPr/>
        </p:nvPicPr>
        <p:blipFill>
          <a:blip r:embed="rId6"/>
          <a:stretch>
            <a:fillRect/>
          </a:stretch>
        </p:blipFill>
        <p:spPr>
          <a:xfrm>
            <a:off x="4575935" y="4267892"/>
            <a:ext cx="4915326" cy="967824"/>
          </a:xfrm>
          <a:prstGeom prst="rect">
            <a:avLst/>
          </a:prstGeom>
        </p:spPr>
      </p:pic>
      <p:pic>
        <p:nvPicPr>
          <p:cNvPr id="8" name="Picture 7"/>
          <p:cNvPicPr>
            <a:picLocks noChangeAspect="1"/>
          </p:cNvPicPr>
          <p:nvPr/>
        </p:nvPicPr>
        <p:blipFill>
          <a:blip r:embed="rId7"/>
          <a:stretch>
            <a:fillRect/>
          </a:stretch>
        </p:blipFill>
        <p:spPr>
          <a:xfrm>
            <a:off x="121649" y="4553269"/>
            <a:ext cx="4772438" cy="1411727"/>
          </a:xfrm>
          <a:prstGeom prst="rect">
            <a:avLst/>
          </a:prstGeom>
        </p:spPr>
      </p:pic>
    </p:spTree>
    <p:extLst>
      <p:ext uri="{BB962C8B-B14F-4D97-AF65-F5344CB8AC3E}">
        <p14:creationId xmlns:p14="http://schemas.microsoft.com/office/powerpoint/2010/main" val="154217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sz="4000" b="0" dirty="0">
                <a:solidFill>
                  <a:srgbClr val="1F497D"/>
                </a:solidFill>
                <a:latin typeface="+mj-lt"/>
              </a:rPr>
              <a:t>Wikidata disseminates identifiers </a:t>
            </a:r>
          </a:p>
        </p:txBody>
      </p:sp>
      <p:pic>
        <p:nvPicPr>
          <p:cNvPr id="5" name="Picture 4"/>
          <p:cNvPicPr>
            <a:picLocks noChangeAspect="1"/>
          </p:cNvPicPr>
          <p:nvPr/>
        </p:nvPicPr>
        <p:blipFill>
          <a:blip r:embed="rId3"/>
          <a:stretch>
            <a:fillRect/>
          </a:stretch>
        </p:blipFill>
        <p:spPr>
          <a:xfrm>
            <a:off x="477838" y="897626"/>
            <a:ext cx="4038950" cy="1592718"/>
          </a:xfrm>
          <a:prstGeom prst="rect">
            <a:avLst/>
          </a:prstGeom>
        </p:spPr>
      </p:pic>
      <p:pic>
        <p:nvPicPr>
          <p:cNvPr id="6" name="Picture 5"/>
          <p:cNvPicPr>
            <a:picLocks noChangeAspect="1"/>
          </p:cNvPicPr>
          <p:nvPr/>
        </p:nvPicPr>
        <p:blipFill>
          <a:blip r:embed="rId4"/>
          <a:stretch>
            <a:fillRect/>
          </a:stretch>
        </p:blipFill>
        <p:spPr>
          <a:xfrm>
            <a:off x="2234873" y="2825242"/>
            <a:ext cx="3033023" cy="457240"/>
          </a:xfrm>
          <a:prstGeom prst="rect">
            <a:avLst/>
          </a:prstGeom>
        </p:spPr>
      </p:pic>
      <p:pic>
        <p:nvPicPr>
          <p:cNvPr id="7" name="Picture 6"/>
          <p:cNvPicPr>
            <a:picLocks noChangeAspect="1"/>
          </p:cNvPicPr>
          <p:nvPr/>
        </p:nvPicPr>
        <p:blipFill>
          <a:blip r:embed="rId5"/>
          <a:stretch>
            <a:fillRect/>
          </a:stretch>
        </p:blipFill>
        <p:spPr>
          <a:xfrm>
            <a:off x="0" y="3142167"/>
            <a:ext cx="1630821" cy="1539373"/>
          </a:xfrm>
          <a:prstGeom prst="rect">
            <a:avLst/>
          </a:prstGeom>
        </p:spPr>
      </p:pic>
      <p:pic>
        <p:nvPicPr>
          <p:cNvPr id="8" name="Picture 7"/>
          <p:cNvPicPr>
            <a:picLocks noChangeAspect="1"/>
          </p:cNvPicPr>
          <p:nvPr/>
        </p:nvPicPr>
        <p:blipFill>
          <a:blip r:embed="rId6"/>
          <a:stretch>
            <a:fillRect/>
          </a:stretch>
        </p:blipFill>
        <p:spPr>
          <a:xfrm>
            <a:off x="122172" y="4661282"/>
            <a:ext cx="1524132" cy="1501270"/>
          </a:xfrm>
          <a:prstGeom prst="rect">
            <a:avLst/>
          </a:prstGeom>
        </p:spPr>
      </p:pic>
      <p:pic>
        <p:nvPicPr>
          <p:cNvPr id="11" name="Picture 10"/>
          <p:cNvPicPr>
            <a:picLocks noChangeAspect="1"/>
          </p:cNvPicPr>
          <p:nvPr/>
        </p:nvPicPr>
        <p:blipFill>
          <a:blip r:embed="rId7"/>
          <a:stretch>
            <a:fillRect/>
          </a:stretch>
        </p:blipFill>
        <p:spPr>
          <a:xfrm>
            <a:off x="1646304" y="4983408"/>
            <a:ext cx="9358171" cy="487722"/>
          </a:xfrm>
          <a:prstGeom prst="rect">
            <a:avLst/>
          </a:prstGeom>
        </p:spPr>
      </p:pic>
      <p:pic>
        <p:nvPicPr>
          <p:cNvPr id="12" name="Picture 11"/>
          <p:cNvPicPr>
            <a:picLocks noChangeAspect="1"/>
          </p:cNvPicPr>
          <p:nvPr/>
        </p:nvPicPr>
        <p:blipFill>
          <a:blip r:embed="rId8"/>
          <a:stretch>
            <a:fillRect/>
          </a:stretch>
        </p:blipFill>
        <p:spPr>
          <a:xfrm>
            <a:off x="1707431" y="3628983"/>
            <a:ext cx="8679932" cy="502964"/>
          </a:xfrm>
          <a:prstGeom prst="rect">
            <a:avLst/>
          </a:prstGeom>
        </p:spPr>
      </p:pic>
      <p:pic>
        <p:nvPicPr>
          <p:cNvPr id="2" name="Picture 1"/>
          <p:cNvPicPr>
            <a:picLocks noChangeAspect="1"/>
          </p:cNvPicPr>
          <p:nvPr/>
        </p:nvPicPr>
        <p:blipFill>
          <a:blip r:embed="rId9"/>
          <a:stretch>
            <a:fillRect/>
          </a:stretch>
        </p:blipFill>
        <p:spPr>
          <a:xfrm>
            <a:off x="6797929" y="984052"/>
            <a:ext cx="2507197" cy="2537680"/>
          </a:xfrm>
          <a:prstGeom prst="rect">
            <a:avLst/>
          </a:prstGeom>
        </p:spPr>
      </p:pic>
      <p:pic>
        <p:nvPicPr>
          <p:cNvPr id="4" name="Picture 3"/>
          <p:cNvPicPr>
            <a:picLocks noChangeAspect="1"/>
          </p:cNvPicPr>
          <p:nvPr/>
        </p:nvPicPr>
        <p:blipFill>
          <a:blip r:embed="rId10"/>
          <a:stretch>
            <a:fillRect/>
          </a:stretch>
        </p:blipFill>
        <p:spPr>
          <a:xfrm>
            <a:off x="5267896" y="1064172"/>
            <a:ext cx="1528768" cy="2377440"/>
          </a:xfrm>
          <a:prstGeom prst="rect">
            <a:avLst/>
          </a:prstGeom>
        </p:spPr>
      </p:pic>
    </p:spTree>
    <p:extLst>
      <p:ext uri="{BB962C8B-B14F-4D97-AF65-F5344CB8AC3E}">
        <p14:creationId xmlns:p14="http://schemas.microsoft.com/office/powerpoint/2010/main" val="3408327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108081"/>
            <a:ext cx="8174038" cy="1615827"/>
          </a:xfrm>
        </p:spPr>
        <p:txBody>
          <a:bodyPr/>
          <a:lstStyle/>
          <a:p>
            <a:r>
              <a:rPr lang="en-US" dirty="0"/>
              <a:t>OCLC’s 2015 International Linked Data survey</a:t>
            </a:r>
          </a:p>
          <a:p>
            <a:r>
              <a:rPr lang="en-US" sz="2000" dirty="0"/>
              <a:t>Source: Karen Smith-Yoshimura</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099550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119270" y="1158240"/>
          <a:ext cx="8811370" cy="480441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115448" y="106584"/>
            <a:ext cx="9382767" cy="1313180"/>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1F497D"/>
                </a:solidFill>
              </a:rPr>
              <a:t>2015 responding institutions by type</a:t>
            </a:r>
          </a:p>
        </p:txBody>
      </p:sp>
      <p:sp>
        <p:nvSpPr>
          <p:cNvPr id="2" name="TextBox 1"/>
          <p:cNvSpPr txBox="1"/>
          <p:nvPr/>
        </p:nvSpPr>
        <p:spPr>
          <a:xfrm>
            <a:off x="2193177" y="5593318"/>
            <a:ext cx="5024164" cy="461665"/>
          </a:xfrm>
          <a:prstGeom prst="rect">
            <a:avLst/>
          </a:prstGeom>
          <a:noFill/>
        </p:spPr>
        <p:txBody>
          <a:bodyPr wrap="square" rtlCol="0">
            <a:spAutoFit/>
          </a:bodyPr>
          <a:lstStyle/>
          <a:p>
            <a:r>
              <a:rPr lang="en-US" sz="2400"/>
              <a:t>71 institutions total</a:t>
            </a:r>
            <a:endParaRPr lang="en-US" sz="2400" dirty="0"/>
          </a:p>
        </p:txBody>
      </p:sp>
    </p:spTree>
    <p:extLst>
      <p:ext uri="{BB962C8B-B14F-4D97-AF65-F5344CB8AC3E}">
        <p14:creationId xmlns:p14="http://schemas.microsoft.com/office/powerpoint/2010/main" val="1829446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953327"/>
            <a:ext cx="6248400" cy="4265783"/>
          </a:xfrm>
          <a:prstGeom prst="rect">
            <a:avLst/>
          </a:prstGeom>
          <a:noFill/>
        </p:spPr>
        <p:txBody>
          <a:bodyPr wrap="square" rtlCol="0">
            <a:spAutoFit/>
          </a:bodyPr>
          <a:lstStyle/>
          <a:p>
            <a:r>
              <a:rPr lang="en-US" sz="2800" b="1" dirty="0">
                <a:solidFill>
                  <a:srgbClr val="455560"/>
                </a:solidFill>
                <a:latin typeface="Calibri Light"/>
                <a:cs typeface="Calibri Light"/>
              </a:rPr>
              <a:t>The world’s largest and most </a:t>
            </a:r>
            <a:br>
              <a:rPr lang="en-US" sz="2800" b="1" dirty="0">
                <a:solidFill>
                  <a:srgbClr val="455560"/>
                </a:solidFill>
                <a:latin typeface="Calibri Light"/>
                <a:cs typeface="Calibri Light"/>
              </a:rPr>
            </a:br>
            <a:r>
              <a:rPr lang="en-US" sz="2800" b="1" dirty="0">
                <a:solidFill>
                  <a:srgbClr val="455560"/>
                </a:solidFill>
                <a:latin typeface="Calibri Light"/>
                <a:cs typeface="Calibri Light"/>
              </a:rPr>
              <a:t>consulted bibliographic database</a:t>
            </a:r>
          </a:p>
          <a:p>
            <a:pPr>
              <a:lnSpc>
                <a:spcPct val="70000"/>
              </a:lnSpc>
            </a:pPr>
            <a:endParaRPr lang="en-US" sz="2800" b="1" dirty="0">
              <a:solidFill>
                <a:srgbClr val="455560"/>
              </a:solidFill>
              <a:latin typeface="Calibri Light"/>
              <a:cs typeface="Calibri Light"/>
            </a:endParaRPr>
          </a:p>
          <a:p>
            <a:pPr marL="457200" indent="-274320">
              <a:buFont typeface="Arial"/>
              <a:buChar char="•"/>
            </a:pPr>
            <a:r>
              <a:rPr lang="en-US" sz="2400" b="1" dirty="0">
                <a:solidFill>
                  <a:schemeClr val="tx1">
                    <a:lumMod val="85000"/>
                    <a:lumOff val="15000"/>
                  </a:schemeClr>
                </a:solidFill>
                <a:latin typeface="Calibri Light"/>
                <a:cs typeface="Calibri Light"/>
              </a:rPr>
              <a:t>2.5 Billion holdings</a:t>
            </a:r>
          </a:p>
          <a:p>
            <a:pPr marL="457200" indent="-274320">
              <a:buFont typeface="Arial"/>
              <a:buChar char="•"/>
            </a:pPr>
            <a:r>
              <a:rPr lang="en-US" sz="2400" b="1" dirty="0">
                <a:solidFill>
                  <a:schemeClr val="tx1">
                    <a:lumMod val="85000"/>
                    <a:lumOff val="15000"/>
                  </a:schemeClr>
                </a:solidFill>
                <a:latin typeface="Calibri Light"/>
                <a:cs typeface="Calibri Light"/>
              </a:rPr>
              <a:t>400 Million bibliographic </a:t>
            </a:r>
            <a:br>
              <a:rPr lang="en-US" sz="2400" b="1" dirty="0">
                <a:solidFill>
                  <a:schemeClr val="tx1">
                    <a:lumMod val="85000"/>
                    <a:lumOff val="15000"/>
                  </a:schemeClr>
                </a:solidFill>
                <a:latin typeface="Calibri Light"/>
                <a:cs typeface="Calibri Light"/>
              </a:rPr>
            </a:br>
            <a:r>
              <a:rPr lang="en-US" sz="2400" b="1" dirty="0">
                <a:solidFill>
                  <a:schemeClr val="tx1">
                    <a:lumMod val="85000"/>
                    <a:lumOff val="15000"/>
                  </a:schemeClr>
                </a:solidFill>
                <a:latin typeface="Calibri Light"/>
                <a:cs typeface="Calibri Light"/>
              </a:rPr>
              <a:t>records</a:t>
            </a:r>
          </a:p>
          <a:p>
            <a:pPr marL="457200" indent="-274320">
              <a:buFont typeface="Arial"/>
              <a:buChar char="•"/>
            </a:pPr>
            <a:r>
              <a:rPr lang="en-US" sz="2400" b="1" dirty="0">
                <a:solidFill>
                  <a:srgbClr val="FF0000"/>
                </a:solidFill>
                <a:latin typeface="Calibri Light"/>
                <a:cs typeface="Calibri Light"/>
              </a:rPr>
              <a:t>10 Million Italian records</a:t>
            </a:r>
          </a:p>
          <a:p>
            <a:pPr marL="457200" indent="-274320">
              <a:buFont typeface="Arial"/>
              <a:buChar char="•"/>
            </a:pPr>
            <a:r>
              <a:rPr lang="en-US" sz="2400" b="1" dirty="0">
                <a:solidFill>
                  <a:schemeClr val="tx1">
                    <a:lumMod val="85000"/>
                    <a:lumOff val="15000"/>
                  </a:schemeClr>
                </a:solidFill>
                <a:latin typeface="Calibri Light"/>
                <a:cs typeface="Calibri Light"/>
              </a:rPr>
              <a:t>57% non-English</a:t>
            </a:r>
          </a:p>
          <a:p>
            <a:pPr>
              <a:lnSpc>
                <a:spcPct val="70000"/>
              </a:lnSpc>
            </a:pPr>
            <a:endParaRPr lang="en-US" sz="2800" b="1" dirty="0">
              <a:solidFill>
                <a:srgbClr val="455560"/>
              </a:solidFill>
              <a:latin typeface="Calibri Light"/>
              <a:cs typeface="Calibri Light"/>
            </a:endParaRPr>
          </a:p>
          <a:p>
            <a:r>
              <a:rPr lang="en-US" sz="2800" b="1" dirty="0">
                <a:solidFill>
                  <a:srgbClr val="455560"/>
                </a:solidFill>
                <a:latin typeface="Calibri Light"/>
                <a:cs typeface="Calibri Light"/>
              </a:rPr>
              <a:t>Where librarians and library </a:t>
            </a:r>
            <a:br>
              <a:rPr lang="en-US" sz="2800" b="1" dirty="0">
                <a:solidFill>
                  <a:srgbClr val="455560"/>
                </a:solidFill>
                <a:latin typeface="Calibri Light"/>
                <a:cs typeface="Calibri Light"/>
              </a:rPr>
            </a:br>
            <a:r>
              <a:rPr lang="en-US" sz="2800" b="1" dirty="0">
                <a:solidFill>
                  <a:srgbClr val="455560"/>
                </a:solidFill>
                <a:latin typeface="Calibri Light"/>
                <a:cs typeface="Calibri Light"/>
              </a:rPr>
              <a:t>patrons search</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43" y="452209"/>
            <a:ext cx="4683362" cy="1381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4"/>
          <a:srcRect l="35775" r="-15077" b="2888"/>
          <a:stretch/>
        </p:blipFill>
        <p:spPr>
          <a:xfrm>
            <a:off x="3505200" y="331096"/>
            <a:ext cx="8344679" cy="9619475"/>
          </a:xfrm>
          <a:prstGeom prst="diamond">
            <a:avLst/>
          </a:prstGeom>
        </p:spPr>
      </p:pic>
    </p:spTree>
    <p:extLst>
      <p:ext uri="{BB962C8B-B14F-4D97-AF65-F5344CB8AC3E}">
        <p14:creationId xmlns:p14="http://schemas.microsoft.com/office/powerpoint/2010/main" val="6388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5448" y="106584"/>
            <a:ext cx="9382767" cy="1313180"/>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1F497D"/>
                </a:solidFill>
              </a:rPr>
              <a:t>What is published as linked data</a:t>
            </a:r>
          </a:p>
        </p:txBody>
      </p:sp>
      <p:graphicFrame>
        <p:nvGraphicFramePr>
          <p:cNvPr id="4" name="Chart 3"/>
          <p:cNvGraphicFramePr>
            <a:graphicFrameLocks/>
          </p:cNvGraphicFramePr>
          <p:nvPr>
            <p:extLst/>
          </p:nvPr>
        </p:nvGraphicFramePr>
        <p:xfrm>
          <a:off x="242474" y="1080026"/>
          <a:ext cx="8666922" cy="4691270"/>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6439437" y="3000777"/>
            <a:ext cx="2060620" cy="2472744"/>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8337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8120" y="228600"/>
          <a:ext cx="7696200" cy="6017625"/>
        </p:xfrm>
        <a:graphic>
          <a:graphicData uri="http://schemas.openxmlformats.org/drawingml/2006/table">
            <a:tbl>
              <a:tblPr firstRow="1" firstCol="1" bandRow="1">
                <a:tableStyleId>{00A15C55-8517-42AA-B614-E9B94910E393}</a:tableStyleId>
              </a:tblPr>
              <a:tblGrid>
                <a:gridCol w="6417860">
                  <a:extLst>
                    <a:ext uri="{9D8B030D-6E8A-4147-A177-3AD203B41FA5}">
                      <a16:colId xmlns:a16="http://schemas.microsoft.com/office/drawing/2014/main" val="20000"/>
                    </a:ext>
                  </a:extLst>
                </a:gridCol>
                <a:gridCol w="1278340">
                  <a:extLst>
                    <a:ext uri="{9D8B030D-6E8A-4147-A177-3AD203B41FA5}">
                      <a16:colId xmlns:a16="http://schemas.microsoft.com/office/drawing/2014/main" val="20001"/>
                    </a:ext>
                  </a:extLst>
                </a:gridCol>
              </a:tblGrid>
              <a:tr h="768548">
                <a:tc>
                  <a:txBody>
                    <a:bodyPr/>
                    <a:lstStyle/>
                    <a:p>
                      <a:pPr marL="0" marR="0">
                        <a:lnSpc>
                          <a:spcPct val="107000"/>
                        </a:lnSpc>
                        <a:spcBef>
                          <a:spcPts val="0"/>
                        </a:spcBef>
                        <a:spcAft>
                          <a:spcPts val="0"/>
                        </a:spcAft>
                      </a:pPr>
                      <a:r>
                        <a:rPr lang="en-US" sz="2400" dirty="0">
                          <a:effectLst/>
                        </a:rPr>
                        <a:t>2015 linked data sources most consumed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rgbClr val="00B0F0"/>
                    </a:solidFill>
                  </a:tcPr>
                </a:tc>
                <a:tc>
                  <a:txBody>
                    <a:bodyPr/>
                    <a:lstStyle/>
                    <a:p>
                      <a:pPr marL="0" marR="0" algn="r">
                        <a:lnSpc>
                          <a:spcPct val="107000"/>
                        </a:lnSpc>
                        <a:spcBef>
                          <a:spcPts val="0"/>
                        </a:spcBef>
                        <a:spcAft>
                          <a:spcPts val="0"/>
                        </a:spcAft>
                      </a:pPr>
                      <a:r>
                        <a:rPr lang="en-US" sz="2400" dirty="0">
                          <a:effectLst/>
                        </a:rPr>
                        <a:t>2015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rgbClr val="00B0F0"/>
                    </a:solidFill>
                  </a:tcPr>
                </a:tc>
                <a:extLst>
                  <a:ext uri="{0D108BD9-81ED-4DB2-BD59-A6C34878D82A}">
                    <a16:rowId xmlns:a16="http://schemas.microsoft.com/office/drawing/2014/main" val="10000"/>
                  </a:ext>
                </a:extLst>
              </a:tr>
              <a:tr h="418599">
                <a:tc>
                  <a:txBody>
                    <a:bodyPr/>
                    <a:lstStyle/>
                    <a:p>
                      <a:pPr marL="0" marR="0">
                        <a:lnSpc>
                          <a:spcPct val="107000"/>
                        </a:lnSpc>
                        <a:spcBef>
                          <a:spcPts val="0"/>
                        </a:spcBef>
                        <a:spcAft>
                          <a:spcPts val="0"/>
                        </a:spcAft>
                      </a:pPr>
                      <a:r>
                        <a:rPr lang="en-US" sz="2400" dirty="0">
                          <a:effectLst/>
                        </a:rPr>
                        <a:t>VIAF (Virtual International Authority File)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400">
                          <a:effectLst/>
                        </a:rPr>
                        <a:t>41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418599">
                <a:tc>
                  <a:txBody>
                    <a:bodyPr/>
                    <a:lstStyle/>
                    <a:p>
                      <a:pPr marL="0" marR="0">
                        <a:lnSpc>
                          <a:spcPct val="107000"/>
                        </a:lnSpc>
                        <a:spcBef>
                          <a:spcPts val="0"/>
                        </a:spcBef>
                        <a:spcAft>
                          <a:spcPts val="0"/>
                        </a:spcAft>
                      </a:pPr>
                      <a:r>
                        <a:rPr lang="en-US" sz="2400" dirty="0" err="1">
                          <a:effectLst/>
                        </a:rPr>
                        <a:t>DBpedia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400">
                          <a:effectLst/>
                        </a:rPr>
                        <a:t>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418599">
                <a:tc>
                  <a:txBody>
                    <a:bodyPr/>
                    <a:lstStyle/>
                    <a:p>
                      <a:pPr marL="0" marR="0">
                        <a:lnSpc>
                          <a:spcPct val="107000"/>
                        </a:lnSpc>
                        <a:spcBef>
                          <a:spcPts val="0"/>
                        </a:spcBef>
                        <a:spcAft>
                          <a:spcPts val="0"/>
                        </a:spcAft>
                      </a:pPr>
                      <a:r>
                        <a:rPr lang="en-US" sz="2400" dirty="0" err="1">
                          <a:effectLst/>
                        </a:rPr>
                        <a:t>GeoNames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400">
                          <a:effectLst/>
                        </a:rPr>
                        <a:t>35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418599">
                <a:tc>
                  <a:txBody>
                    <a:bodyPr/>
                    <a:lstStyle/>
                    <a:p>
                      <a:pPr marL="0" marR="0">
                        <a:lnSpc>
                          <a:spcPct val="107000"/>
                        </a:lnSpc>
                        <a:spcBef>
                          <a:spcPts val="0"/>
                        </a:spcBef>
                        <a:spcAft>
                          <a:spcPts val="0"/>
                        </a:spcAft>
                      </a:pPr>
                      <a:r>
                        <a:rPr lang="en-US" sz="2400" dirty="0">
                          <a:effectLst/>
                        </a:rPr>
                        <a:t>id.loc.gov</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400">
                          <a:effectLst/>
                        </a:rPr>
                        <a:t>35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768548">
                <a:tc>
                  <a:txBody>
                    <a:bodyPr/>
                    <a:lstStyle/>
                    <a:p>
                      <a:pPr marL="0" marR="0">
                        <a:lnSpc>
                          <a:spcPct val="107000"/>
                        </a:lnSpc>
                        <a:spcBef>
                          <a:spcPts val="0"/>
                        </a:spcBef>
                        <a:spcAft>
                          <a:spcPts val="0"/>
                        </a:spcAft>
                      </a:pPr>
                      <a:r>
                        <a:rPr lang="en-US" sz="2400" dirty="0">
                          <a:effectLst/>
                        </a:rPr>
                        <a:t>Resources we convert to linked data ourselves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rgbClr val="FF0000"/>
                    </a:solidFill>
                  </a:tcPr>
                </a:tc>
                <a:tc>
                  <a:txBody>
                    <a:bodyPr/>
                    <a:lstStyle/>
                    <a:p>
                      <a:pPr marL="0" marR="0" algn="r">
                        <a:lnSpc>
                          <a:spcPct val="107000"/>
                        </a:lnSpc>
                        <a:spcBef>
                          <a:spcPts val="0"/>
                        </a:spcBef>
                        <a:spcAft>
                          <a:spcPts val="0"/>
                        </a:spcAft>
                      </a:pPr>
                      <a:r>
                        <a:rPr lang="en-US" sz="2400" dirty="0">
                          <a:effectLst/>
                        </a:rPr>
                        <a:t>17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401856">
                <a:tc>
                  <a:txBody>
                    <a:bodyPr/>
                    <a:lstStyle/>
                    <a:p>
                      <a:pPr marL="0" marR="0">
                        <a:lnSpc>
                          <a:spcPct val="107000"/>
                        </a:lnSpc>
                        <a:spcBef>
                          <a:spcPts val="0"/>
                        </a:spcBef>
                        <a:spcAft>
                          <a:spcPts val="0"/>
                        </a:spcAft>
                      </a:pPr>
                      <a:r>
                        <a:rPr lang="en-US" sz="2400" dirty="0">
                          <a:effectLst/>
                        </a:rPr>
                        <a:t>Getty's AAT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16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803711">
                <a:tc>
                  <a:txBody>
                    <a:bodyPr/>
                    <a:lstStyle/>
                    <a:p>
                      <a:pPr marL="0" marR="0">
                        <a:lnSpc>
                          <a:spcPct val="107000"/>
                        </a:lnSpc>
                        <a:spcBef>
                          <a:spcPts val="0"/>
                        </a:spcBef>
                        <a:spcAft>
                          <a:spcPts val="0"/>
                        </a:spcAft>
                      </a:pPr>
                      <a:r>
                        <a:rPr lang="en-US" sz="2400">
                          <a:effectLst/>
                        </a:rPr>
                        <a:t>FAST (Faceted Application of Subject Terminology)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r h="401856">
                <a:tc>
                  <a:txBody>
                    <a:bodyPr/>
                    <a:lstStyle/>
                    <a:p>
                      <a:pPr marL="0" marR="0">
                        <a:lnSpc>
                          <a:spcPct val="107000"/>
                        </a:lnSpc>
                        <a:spcBef>
                          <a:spcPts val="0"/>
                        </a:spcBef>
                        <a:spcAft>
                          <a:spcPts val="0"/>
                        </a:spcAft>
                      </a:pPr>
                      <a:r>
                        <a:rPr lang="en-US" sz="2400">
                          <a:effectLst/>
                        </a:rPr>
                        <a:t>WorldCat.org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2400" dirty="0">
                          <a:effectLst/>
                        </a:rPr>
                        <a:t>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
                  </a:ext>
                </a:extLst>
              </a:tr>
              <a:tr h="401856">
                <a:tc>
                  <a:txBody>
                    <a:bodyPr/>
                    <a:lstStyle/>
                    <a:p>
                      <a:pPr marL="0" marR="0">
                        <a:lnSpc>
                          <a:spcPct val="107000"/>
                        </a:lnSpc>
                        <a:spcBef>
                          <a:spcPts val="0"/>
                        </a:spcBef>
                        <a:spcAft>
                          <a:spcPts val="0"/>
                        </a:spcAft>
                      </a:pPr>
                      <a:r>
                        <a:rPr lang="en-US" sz="2400">
                          <a:effectLst/>
                        </a:rPr>
                        <a:t>data.bnf.fr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2400" dirty="0">
                          <a:effectLst/>
                        </a:rPr>
                        <a:t>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9"/>
                  </a:ext>
                </a:extLst>
              </a:tr>
              <a:tr h="768548">
                <a:tc>
                  <a:txBody>
                    <a:bodyPr/>
                    <a:lstStyle/>
                    <a:p>
                      <a:pPr marL="0" marR="0" indent="0" algn="l" defTabSz="457200" rtl="0" eaLnBrk="1" fontAlgn="auto" latinLnBrk="0" hangingPunct="1">
                        <a:lnSpc>
                          <a:spcPct val="107000"/>
                        </a:lnSpc>
                        <a:spcBef>
                          <a:spcPts val="0"/>
                        </a:spcBef>
                        <a:spcAft>
                          <a:spcPts val="0"/>
                        </a:spcAft>
                        <a:buClrTx/>
                        <a:buSzTx/>
                        <a:buFontTx/>
                        <a:buNone/>
                        <a:tabLst/>
                        <a:defRPr/>
                      </a:pPr>
                      <a:r>
                        <a:rPr lang="en-US" sz="2400" dirty="0">
                          <a:effectLst/>
                        </a:rPr>
                        <a:t>Deutsche National Bib Linked Data Service</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0" algn="r" defTabSz="457200" rtl="0" eaLnBrk="1" fontAlgn="auto" latinLnBrk="0" hangingPunct="1">
                        <a:lnSpc>
                          <a:spcPct val="107000"/>
                        </a:lnSpc>
                        <a:spcBef>
                          <a:spcPts val="0"/>
                        </a:spcBef>
                        <a:spcAft>
                          <a:spcPts val="0"/>
                        </a:spcAft>
                        <a:buClrTx/>
                        <a:buSzTx/>
                        <a:buFontTx/>
                        <a:buNone/>
                        <a:tabLst/>
                        <a:defRPr/>
                      </a:pPr>
                      <a:r>
                        <a:rPr lang="en-US" sz="2400" dirty="0">
                          <a:effectLst/>
                        </a:rPr>
                        <a:t>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0"/>
                  </a:ext>
                </a:extLst>
              </a:tr>
            </a:tbl>
          </a:graphicData>
        </a:graphic>
      </p:graphicFrame>
      <p:pic>
        <p:nvPicPr>
          <p:cNvPr id="12" name="Picture 11"/>
          <p:cNvPicPr>
            <a:picLocks noChangeAspect="1"/>
          </p:cNvPicPr>
          <p:nvPr/>
        </p:nvPicPr>
        <p:blipFill>
          <a:blip r:embed="rId3"/>
          <a:stretch>
            <a:fillRect/>
          </a:stretch>
        </p:blipFill>
        <p:spPr>
          <a:xfrm>
            <a:off x="7894320" y="3986410"/>
            <a:ext cx="1350525" cy="556497"/>
          </a:xfrm>
          <a:prstGeom prst="rect">
            <a:avLst/>
          </a:prstGeom>
        </p:spPr>
      </p:pic>
      <p:pic>
        <p:nvPicPr>
          <p:cNvPr id="14" name="Picture 13"/>
          <p:cNvPicPr>
            <a:picLocks noChangeAspect="1"/>
          </p:cNvPicPr>
          <p:nvPr/>
        </p:nvPicPr>
        <p:blipFill>
          <a:blip r:embed="rId3"/>
          <a:stretch>
            <a:fillRect/>
          </a:stretch>
        </p:blipFill>
        <p:spPr>
          <a:xfrm>
            <a:off x="7894320" y="4582242"/>
            <a:ext cx="1350525" cy="556497"/>
          </a:xfrm>
          <a:prstGeom prst="rect">
            <a:avLst/>
          </a:prstGeom>
        </p:spPr>
      </p:pic>
      <p:pic>
        <p:nvPicPr>
          <p:cNvPr id="15" name="Picture 14"/>
          <p:cNvPicPr>
            <a:picLocks noChangeAspect="1"/>
          </p:cNvPicPr>
          <p:nvPr/>
        </p:nvPicPr>
        <p:blipFill>
          <a:blip r:embed="rId3"/>
          <a:stretch>
            <a:fillRect/>
          </a:stretch>
        </p:blipFill>
        <p:spPr>
          <a:xfrm>
            <a:off x="7886573" y="944849"/>
            <a:ext cx="1350525" cy="556497"/>
          </a:xfrm>
          <a:prstGeom prst="rect">
            <a:avLst/>
          </a:prstGeom>
        </p:spPr>
      </p:pic>
    </p:spTree>
    <p:extLst>
      <p:ext uri="{BB962C8B-B14F-4D97-AF65-F5344CB8AC3E}">
        <p14:creationId xmlns:p14="http://schemas.microsoft.com/office/powerpoint/2010/main" val="846800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59" y="1108081"/>
            <a:ext cx="8174038" cy="1246495"/>
          </a:xfrm>
        </p:spPr>
        <p:txBody>
          <a:bodyPr/>
          <a:lstStyle/>
          <a:p>
            <a:r>
              <a:rPr lang="en-US" dirty="0"/>
              <a:t>Solving problems &amp; moving toward a linked data future</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00661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Improving the Discovery Experience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172" y="1396934"/>
            <a:ext cx="9121429" cy="420537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rot="19549966">
            <a:off x="2924527" y="2628020"/>
            <a:ext cx="2846776" cy="923330"/>
          </a:xfrm>
          <a:prstGeom prst="rect">
            <a:avLst/>
          </a:prstGeom>
          <a:noFill/>
        </p:spPr>
        <p:txBody>
          <a:bodyPr wrap="square" lIns="91440" tIns="45720" rIns="91440" bIns="45720">
            <a:spAutoFit/>
          </a:bodyPr>
          <a:lstStyle/>
          <a:p>
            <a:pPr algn="ct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Mockup</a:t>
            </a:r>
          </a:p>
        </p:txBody>
      </p:sp>
    </p:spTree>
    <p:extLst>
      <p:ext uri="{BB962C8B-B14F-4D97-AF65-F5344CB8AC3E}">
        <p14:creationId xmlns:p14="http://schemas.microsoft.com/office/powerpoint/2010/main" val="1914717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53236" y="0"/>
            <a:ext cx="7100888" cy="6858000"/>
            <a:chOff x="1384300" y="0"/>
            <a:chExt cx="7100888" cy="6858000"/>
          </a:xfrm>
        </p:grpSpPr>
        <p:pic>
          <p:nvPicPr>
            <p:cNvPr id="3"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0"/>
              <a:ext cx="7100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28905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758458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0"/>
            <a:ext cx="6178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1621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101727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9607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p:txBody>
          <a:bodyPr/>
          <a:lstStyle/>
          <a:p>
            <a:r>
              <a:rPr lang="en-US" dirty="0"/>
              <a:t>Exploring Ways to Use Linked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633" y="1135919"/>
            <a:ext cx="1013142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3785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0"/>
            <a:ext cx="101727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21096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5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p:cNvCxnSpPr/>
          <p:nvPr/>
        </p:nvCxnSpPr>
        <p:spPr>
          <a:xfrm flipH="1">
            <a:off x="4000500" y="1905000"/>
            <a:ext cx="977900" cy="5715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79" y="0"/>
            <a:ext cx="9144000" cy="6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rot="19689630">
            <a:off x="471767" y="2673887"/>
            <a:ext cx="8713743" cy="923330"/>
          </a:xfrm>
          <a:prstGeom prst="rect">
            <a:avLst/>
          </a:prstGeom>
          <a:noFill/>
        </p:spPr>
        <p:txBody>
          <a:bodyPr wrap="none">
            <a:spAutoFit/>
          </a:bodyPr>
          <a:lstStyle/>
          <a:p>
            <a:pPr algn="ctr">
              <a:defRPr/>
            </a:pP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Solving the Title Problem!</a:t>
            </a:r>
          </a:p>
        </p:txBody>
      </p:sp>
    </p:spTree>
    <p:extLst>
      <p:ext uri="{BB962C8B-B14F-4D97-AF65-F5344CB8AC3E}">
        <p14:creationId xmlns:p14="http://schemas.microsoft.com/office/powerpoint/2010/main" val="18653350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929855"/>
            <a:ext cx="8181975" cy="4475171"/>
          </a:xfrm>
        </p:spPr>
        <p:txBody>
          <a:bodyPr/>
          <a:lstStyle/>
          <a:p>
            <a:r>
              <a:rPr lang="en-US" sz="2800" dirty="0"/>
              <a:t>This is the </a:t>
            </a:r>
            <a:r>
              <a:rPr lang="en-US" sz="2800" i="1" dirty="0"/>
              <a:t>Research</a:t>
            </a:r>
            <a:r>
              <a:rPr lang="en-US" sz="2800" dirty="0"/>
              <a:t> view of linked data</a:t>
            </a:r>
          </a:p>
          <a:p>
            <a:r>
              <a:rPr lang="en-US" sz="2800" dirty="0"/>
              <a:t>We (OCLC) have experiments and prototypes, but no products or production services (yet)</a:t>
            </a:r>
          </a:p>
          <a:p>
            <a:r>
              <a:rPr lang="en-US" sz="2800" dirty="0"/>
              <a:t>We (OCLC Research) have been working with linked data for as long as anyone in the library world</a:t>
            </a:r>
          </a:p>
          <a:p>
            <a:r>
              <a:rPr lang="en-US" sz="2800" dirty="0"/>
              <a:t>Our (OCLC Research) playground is the entirety of </a:t>
            </a:r>
            <a:r>
              <a:rPr lang="en-US" sz="2800" dirty="0" err="1"/>
              <a:t>WorldCat</a:t>
            </a:r>
            <a:r>
              <a:rPr lang="en-US" sz="2800" dirty="0"/>
              <a:t> ( million records) and a parallel computing cluster</a:t>
            </a:r>
          </a:p>
          <a:p>
            <a:r>
              <a:rPr lang="en-US" sz="2800" dirty="0"/>
              <a:t>Stay tuned for more information on production services</a:t>
            </a:r>
          </a:p>
        </p:txBody>
      </p:sp>
      <p:sp>
        <p:nvSpPr>
          <p:cNvPr id="3" name="Text Placeholder 2"/>
          <p:cNvSpPr>
            <a:spLocks noGrp="1"/>
          </p:cNvSpPr>
          <p:nvPr>
            <p:ph type="body" sz="quarter" idx="13"/>
          </p:nvPr>
        </p:nvSpPr>
        <p:spPr/>
        <p:txBody>
          <a:bodyPr/>
          <a:lstStyle/>
          <a:p>
            <a:r>
              <a:rPr lang="en-US" dirty="0"/>
              <a:t>A few introductory remarks</a:t>
            </a:r>
          </a:p>
        </p:txBody>
      </p:sp>
    </p:spTree>
    <p:extLst>
      <p:ext uri="{BB962C8B-B14F-4D97-AF65-F5344CB8AC3E}">
        <p14:creationId xmlns:p14="http://schemas.microsoft.com/office/powerpoint/2010/main" val="545149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48"/>
          <p:cNvGrpSpPr>
            <a:grpSpLocks/>
          </p:cNvGrpSpPr>
          <p:nvPr/>
        </p:nvGrpSpPr>
        <p:grpSpPr bwMode="auto">
          <a:xfrm>
            <a:off x="838200" y="2760368"/>
            <a:ext cx="2514600" cy="938213"/>
            <a:chOff x="914400" y="2743200"/>
            <a:chExt cx="2514600" cy="938719"/>
          </a:xfrm>
        </p:grpSpPr>
        <p:sp>
          <p:nvSpPr>
            <p:cNvPr id="7" name="TextBox 6"/>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Anthony C. Yu</a:t>
              </a:r>
            </a:p>
            <a:p>
              <a:pPr>
                <a:tabLst>
                  <a:tab pos="1033463" algn="l"/>
                </a:tabLst>
                <a:defRPr/>
              </a:pPr>
              <a:r>
                <a:rPr lang="en-US" sz="1100" dirty="0">
                  <a:latin typeface="Arial" pitchFamily="34" charset="0"/>
                  <a:cs typeface="Arial" pitchFamily="34" charset="0"/>
                </a:rPr>
                <a:t>Date:	1977</a:t>
              </a:r>
            </a:p>
            <a:p>
              <a:pPr>
                <a:defRPr/>
              </a:pPr>
              <a:r>
                <a:rPr lang="en-US" sz="1100" dirty="0">
                  <a:latin typeface="Arial" pitchFamily="34" charset="0"/>
                  <a:cs typeface="Arial" pitchFamily="34" charset="0"/>
                </a:rPr>
                <a:t>IsTranslationOf:</a:t>
              </a:r>
            </a:p>
          </p:txBody>
        </p:sp>
        <p:sp>
          <p:nvSpPr>
            <p:cNvPr id="64" name="Oval 63"/>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4" name="Group 151"/>
          <p:cNvGrpSpPr>
            <a:grpSpLocks/>
          </p:cNvGrpSpPr>
          <p:nvPr/>
        </p:nvGrpSpPr>
        <p:grpSpPr bwMode="auto">
          <a:xfrm>
            <a:off x="990600" y="4208168"/>
            <a:ext cx="2514600" cy="938213"/>
            <a:chOff x="914400" y="2743200"/>
            <a:chExt cx="2514600" cy="938719"/>
          </a:xfrm>
        </p:grpSpPr>
        <p:sp>
          <p:nvSpPr>
            <p:cNvPr id="154" name="TextBox 153"/>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W. J. F. Jenner</a:t>
              </a:r>
            </a:p>
            <a:p>
              <a:pPr>
                <a:tabLst>
                  <a:tab pos="1033463" algn="l"/>
                </a:tabLst>
                <a:defRPr/>
              </a:pPr>
              <a:r>
                <a:rPr lang="en-US" sz="1100" dirty="0">
                  <a:latin typeface="Arial" pitchFamily="34" charset="0"/>
                  <a:cs typeface="Arial" pitchFamily="34" charset="0"/>
                </a:rPr>
                <a:t>Date:	1982-1984</a:t>
              </a:r>
            </a:p>
            <a:p>
              <a:pPr>
                <a:defRPr/>
              </a:pPr>
              <a:r>
                <a:rPr lang="en-US" sz="1100" dirty="0">
                  <a:latin typeface="Arial" pitchFamily="34" charset="0"/>
                  <a:cs typeface="Arial" pitchFamily="34" charset="0"/>
                </a:rPr>
                <a:t>IsTranslationOf:</a:t>
              </a:r>
            </a:p>
          </p:txBody>
        </p:sp>
        <p:sp>
          <p:nvSpPr>
            <p:cNvPr id="155" name="Oval 154"/>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5" name="Group 218"/>
          <p:cNvGrpSpPr>
            <a:grpSpLocks/>
          </p:cNvGrpSpPr>
          <p:nvPr/>
        </p:nvGrpSpPr>
        <p:grpSpPr bwMode="auto">
          <a:xfrm>
            <a:off x="2133600" y="1007768"/>
            <a:ext cx="3733800" cy="1358900"/>
            <a:chOff x="2057400" y="838200"/>
            <a:chExt cx="3733800" cy="1358900"/>
          </a:xfrm>
        </p:grpSpPr>
        <p:grpSp>
          <p:nvGrpSpPr>
            <p:cNvPr id="110615" name="Group 55"/>
            <p:cNvGrpSpPr>
              <a:grpSpLocks/>
            </p:cNvGrpSpPr>
            <p:nvPr/>
          </p:nvGrpSpPr>
          <p:grpSpPr bwMode="auto">
            <a:xfrm>
              <a:off x="2057400" y="838200"/>
              <a:ext cx="3733800" cy="1323439"/>
              <a:chOff x="457200" y="685800"/>
              <a:chExt cx="3733800" cy="1323439"/>
            </a:xfrm>
          </p:grpSpPr>
          <p:sp>
            <p:nvSpPr>
              <p:cNvPr id="2" name="TextBox 1"/>
              <p:cNvSpPr txBox="1"/>
              <p:nvPr/>
            </p:nvSpPr>
            <p:spPr>
              <a:xfrm>
                <a:off x="457200" y="685800"/>
                <a:ext cx="3733800" cy="1323975"/>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a:spAutoFit/>
              </a:bodyPr>
              <a:lstStyle>
                <a:lvl1pPr eaLnBrk="0" hangingPunct="0">
                  <a:tabLst>
                    <a:tab pos="1604963"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4963" algn="l"/>
                  </a:tabLst>
                  <a:defRPr sz="2400">
                    <a:solidFill>
                      <a:schemeClr val="tx1"/>
                    </a:solidFill>
                    <a:latin typeface="Arial" charset="0"/>
                    <a:ea typeface="ＭＳ Ｐゴシック" charset="0"/>
                  </a:defRPr>
                </a:lvl2pPr>
                <a:lvl3pPr marL="1143000" indent="-228600" eaLnBrk="0" hangingPunct="0">
                  <a:tabLst>
                    <a:tab pos="1604963" algn="l"/>
                  </a:tabLst>
                  <a:defRPr sz="2400">
                    <a:solidFill>
                      <a:schemeClr val="tx1"/>
                    </a:solidFill>
                    <a:latin typeface="Arial" charset="0"/>
                    <a:ea typeface="ＭＳ Ｐゴシック" charset="0"/>
                  </a:defRPr>
                </a:lvl3pPr>
                <a:lvl4pPr marL="1600200" indent="-228600" eaLnBrk="0" hangingPunct="0">
                  <a:tabLst>
                    <a:tab pos="1604963" algn="l"/>
                  </a:tabLst>
                  <a:defRPr sz="2400">
                    <a:solidFill>
                      <a:schemeClr val="tx1"/>
                    </a:solidFill>
                    <a:latin typeface="Arial" charset="0"/>
                    <a:ea typeface="ＭＳ Ｐゴシック" charset="0"/>
                  </a:defRPr>
                </a:lvl4pPr>
                <a:lvl5pPr marL="2057400" indent="-228600" eaLnBrk="0" hangingPunct="0">
                  <a:tabLst>
                    <a:tab pos="1604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9pPr>
              </a:lstStyle>
              <a:p>
                <a:pPr eaLnBrk="1" hangingPunct="1">
                  <a:defRPr/>
                </a:pPr>
                <a:r>
                  <a:rPr lang="en-US" altLang="ja-JP" sz="1600" b="1" dirty="0">
                    <a:latin typeface="Arial Unicode MS" charset="0"/>
                    <a:cs typeface="Arial Unicode MS" charset="0"/>
                  </a:rPr>
                  <a:t>Title:	</a:t>
                </a:r>
                <a:r>
                  <a:rPr lang="ja-JP" altLang="en-US" sz="1600" b="1" dirty="0">
                    <a:latin typeface="Arial Unicode MS" charset="0"/>
                    <a:cs typeface="Arial Unicode MS" charset="0"/>
                  </a:rPr>
                  <a:t>西遊記</a:t>
                </a:r>
                <a:endParaRPr lang="en-US" altLang="ja-JP" sz="1600" b="1" dirty="0">
                  <a:latin typeface="Arial Unicode MS" charset="0"/>
                  <a:cs typeface="Arial Unicode MS" charset="0"/>
                </a:endParaRPr>
              </a:p>
              <a:p>
                <a:pPr eaLnBrk="1" hangingPunct="1">
                  <a:defRPr/>
                </a:pPr>
                <a:r>
                  <a:rPr lang="en-US" altLang="ja-JP" sz="1600" b="1" dirty="0">
                    <a:latin typeface="Arial Unicode MS" charset="0"/>
                    <a:cs typeface="Arial Unicode MS" charset="0"/>
                  </a:rPr>
                  <a:t>Language:	Chinese</a:t>
                </a:r>
              </a:p>
              <a:p>
                <a:pPr eaLnBrk="1" hangingPunct="1">
                  <a:defRPr/>
                </a:pPr>
                <a:r>
                  <a:rPr lang="en-US" altLang="ja-JP" sz="1600" b="1" dirty="0">
                    <a:latin typeface="Arial Unicode MS" charset="0"/>
                    <a:cs typeface="Arial Unicode MS" charset="0"/>
                  </a:rPr>
                  <a:t>Author:	</a:t>
                </a:r>
                <a:r>
                  <a:rPr lang="ja-JP" altLang="en-US" sz="1600" dirty="0">
                    <a:latin typeface="Arial Unicode MS" charset="0"/>
                    <a:cs typeface="Arial Unicode MS" charset="0"/>
                  </a:rPr>
                  <a:t>吳承恩</a:t>
                </a:r>
                <a:endParaRPr lang="en-US" altLang="ja-JP" sz="1600" b="1" dirty="0">
                  <a:latin typeface="Arial Unicode MS" charset="0"/>
                  <a:cs typeface="Arial Unicode MS" charset="0"/>
                </a:endParaRPr>
              </a:p>
              <a:p>
                <a:pPr eaLnBrk="1" hangingPunct="1">
                  <a:defRPr/>
                </a:pPr>
                <a:r>
                  <a:rPr lang="en-US" altLang="ja-JP" sz="1600" b="1" dirty="0">
                    <a:latin typeface="Arial Unicode MS" charset="0"/>
                    <a:cs typeface="Arial Unicode MS" charset="0"/>
                  </a:rPr>
                  <a:t>Created:	1592</a:t>
                </a:r>
              </a:p>
              <a:p>
                <a:pPr eaLnBrk="1" hangingPunct="1">
                  <a:defRPr/>
                </a:pPr>
                <a:r>
                  <a:rPr lang="en-US" sz="1600" b="1" dirty="0" err="1">
                    <a:latin typeface="Arial Unicode MS" charset="0"/>
                    <a:cs typeface="Arial Unicode MS" charset="0"/>
                  </a:rPr>
                  <a:t>HasTranslation</a:t>
                </a:r>
                <a:r>
                  <a:rPr lang="en-US" sz="1600" b="1" dirty="0">
                    <a:latin typeface="Arial Unicode MS" charset="0"/>
                    <a:cs typeface="Arial Unicode MS" charset="0"/>
                  </a:rPr>
                  <a:t>:</a:t>
                </a:r>
                <a:endParaRPr lang="en-US" sz="1600" dirty="0">
                  <a:latin typeface="Arial Unicode MS" charset="0"/>
                  <a:cs typeface="Arial Unicode MS" charset="0"/>
                </a:endParaRPr>
              </a:p>
            </p:txBody>
          </p:sp>
          <p:sp>
            <p:nvSpPr>
              <p:cNvPr id="5" name="Oval 4"/>
              <p:cNvSpPr/>
              <p:nvPr/>
            </p:nvSpPr>
            <p:spPr>
              <a:xfrm>
                <a:off x="22034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a:off x="260667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300990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Oval 60"/>
              <p:cNvSpPr/>
              <p:nvPr/>
            </p:nvSpPr>
            <p:spPr>
              <a:xfrm>
                <a:off x="341312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Oval 61"/>
              <p:cNvSpPr/>
              <p:nvPr/>
            </p:nvSpPr>
            <p:spPr>
              <a:xfrm>
                <a:off x="38163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616" name="Group 217"/>
            <p:cNvGrpSpPr>
              <a:grpSpLocks/>
            </p:cNvGrpSpPr>
            <p:nvPr/>
          </p:nvGrpSpPr>
          <p:grpSpPr bwMode="auto">
            <a:xfrm>
              <a:off x="3898900" y="2057400"/>
              <a:ext cx="1739900" cy="139700"/>
              <a:chOff x="3898900" y="2057400"/>
              <a:chExt cx="1739900" cy="139700"/>
            </a:xfrm>
          </p:grpSpPr>
          <p:sp>
            <p:nvSpPr>
              <p:cNvPr id="158" name="Oval 157"/>
              <p:cNvSpPr/>
              <p:nvPr/>
            </p:nvSpPr>
            <p:spPr>
              <a:xfrm>
                <a:off x="54991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 name="Oval 158"/>
              <p:cNvSpPr/>
              <p:nvPr/>
            </p:nvSpPr>
            <p:spPr>
              <a:xfrm>
                <a:off x="50990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 name="Oval 159"/>
              <p:cNvSpPr/>
              <p:nvPr/>
            </p:nvSpPr>
            <p:spPr>
              <a:xfrm>
                <a:off x="46990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 name="Oval 160"/>
              <p:cNvSpPr/>
              <p:nvPr/>
            </p:nvSpPr>
            <p:spPr>
              <a:xfrm>
                <a:off x="42989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Oval 161"/>
              <p:cNvSpPr/>
              <p:nvPr/>
            </p:nvSpPr>
            <p:spPr>
              <a:xfrm>
                <a:off x="38989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10596" name="Group 133"/>
          <p:cNvGrpSpPr>
            <a:grpSpLocks/>
          </p:cNvGrpSpPr>
          <p:nvPr/>
        </p:nvGrpSpPr>
        <p:grpSpPr bwMode="auto">
          <a:xfrm>
            <a:off x="1752600" y="5708356"/>
            <a:ext cx="2514600" cy="938212"/>
            <a:chOff x="914400" y="2743200"/>
            <a:chExt cx="2514600" cy="938719"/>
          </a:xfrm>
        </p:grpSpPr>
        <p:sp>
          <p:nvSpPr>
            <p:cNvPr id="136" name="TextBox 135"/>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vi-VN" sz="1100" dirty="0">
                  <a:latin typeface="Arial" pitchFamily="34" charset="0"/>
                  <a:cs typeface="Arial" pitchFamily="34" charset="0"/>
                </a:rPr>
                <a:t>Tây du ký bình khảo</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Vietnamese</a:t>
              </a:r>
            </a:p>
            <a:p>
              <a:pPr>
                <a:tabLst>
                  <a:tab pos="1033463" algn="l"/>
                </a:tabLst>
                <a:defRPr/>
              </a:pPr>
              <a:r>
                <a:rPr lang="en-US" sz="1100" dirty="0">
                  <a:latin typeface="Arial" pitchFamily="34" charset="0"/>
                  <a:cs typeface="Arial" pitchFamily="34" charset="0"/>
                </a:rPr>
                <a:t>Translator:	Phan Quân</a:t>
              </a:r>
            </a:p>
            <a:p>
              <a:pPr>
                <a:tabLst>
                  <a:tab pos="1033463" algn="l"/>
                </a:tabLst>
                <a:defRPr/>
              </a:pPr>
              <a:r>
                <a:rPr lang="en-US" sz="1100" dirty="0">
                  <a:latin typeface="Arial" pitchFamily="34" charset="0"/>
                  <a:cs typeface="Arial" pitchFamily="34" charset="0"/>
                </a:rPr>
                <a:t>Date:	1980</a:t>
              </a:r>
            </a:p>
            <a:p>
              <a:pPr>
                <a:defRPr/>
              </a:pPr>
              <a:r>
                <a:rPr lang="en-US" sz="1100" dirty="0">
                  <a:latin typeface="Arial" pitchFamily="34" charset="0"/>
                  <a:cs typeface="Arial" pitchFamily="34" charset="0"/>
                </a:rPr>
                <a:t>IsTranslationOf:</a:t>
              </a:r>
            </a:p>
          </p:txBody>
        </p:sp>
        <p:sp>
          <p:nvSpPr>
            <p:cNvPr id="137" name="Oval 136"/>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7" name="Group 139"/>
          <p:cNvGrpSpPr>
            <a:grpSpLocks/>
          </p:cNvGrpSpPr>
          <p:nvPr/>
        </p:nvGrpSpPr>
        <p:grpSpPr bwMode="auto">
          <a:xfrm>
            <a:off x="5410200" y="5327356"/>
            <a:ext cx="2514600" cy="938212"/>
            <a:chOff x="914400" y="2743200"/>
            <a:chExt cx="2514600" cy="938719"/>
          </a:xfrm>
        </p:grpSpPr>
        <p:sp>
          <p:nvSpPr>
            <p:cNvPr id="142" name="TextBox 141"/>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ja-JP" altLang="en-US" sz="1100" dirty="0">
                  <a:latin typeface="Arial" pitchFamily="34" charset="0"/>
                  <a:cs typeface="Arial" pitchFamily="34" charset="0"/>
                </a:rPr>
                <a:t>西遊記</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Japanese</a:t>
              </a:r>
            </a:p>
            <a:p>
              <a:pPr>
                <a:tabLst>
                  <a:tab pos="1033463" algn="l"/>
                </a:tabLst>
                <a:defRPr/>
              </a:pPr>
              <a:r>
                <a:rPr lang="en-US" sz="1100" dirty="0">
                  <a:latin typeface="Arial" pitchFamily="34" charset="0"/>
                  <a:cs typeface="Arial" pitchFamily="34" charset="0"/>
                </a:rPr>
                <a:t>Translator:	</a:t>
              </a:r>
              <a:r>
                <a:rPr lang="ja-JP" altLang="en-US" sz="1100" dirty="0">
                  <a:latin typeface="Arial" pitchFamily="34" charset="0"/>
                  <a:cs typeface="Arial" pitchFamily="34" charset="0"/>
                </a:rPr>
                <a:t>中野美代子</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Date:	1986</a:t>
              </a:r>
            </a:p>
            <a:p>
              <a:pPr>
                <a:defRPr/>
              </a:pPr>
              <a:r>
                <a:rPr lang="en-US" sz="1100" dirty="0">
                  <a:latin typeface="Arial" pitchFamily="34" charset="0"/>
                  <a:cs typeface="Arial" pitchFamily="34" charset="0"/>
                </a:rPr>
                <a:t>IsTranslationOf:</a:t>
              </a:r>
            </a:p>
          </p:txBody>
        </p:sp>
        <p:sp>
          <p:nvSpPr>
            <p:cNvPr id="143" name="Oval 142"/>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8" name="Group 145"/>
          <p:cNvGrpSpPr>
            <a:grpSpLocks/>
          </p:cNvGrpSpPr>
          <p:nvPr/>
        </p:nvGrpSpPr>
        <p:grpSpPr bwMode="auto">
          <a:xfrm>
            <a:off x="5867400" y="3750968"/>
            <a:ext cx="2514600" cy="938213"/>
            <a:chOff x="914400" y="2743200"/>
            <a:chExt cx="2514600" cy="938719"/>
          </a:xfrm>
        </p:grpSpPr>
        <p:sp>
          <p:nvSpPr>
            <p:cNvPr id="148" name="TextBox 147"/>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Pilgerfahrt</a:t>
              </a:r>
            </a:p>
            <a:p>
              <a:pPr>
                <a:tabLst>
                  <a:tab pos="1033463" algn="l"/>
                </a:tabLst>
                <a:defRPr/>
              </a:pPr>
              <a:r>
                <a:rPr lang="en-US" sz="1100" dirty="0">
                  <a:latin typeface="Arial" pitchFamily="34" charset="0"/>
                  <a:cs typeface="Arial" pitchFamily="34" charset="0"/>
                </a:rPr>
                <a:t>Language:	German</a:t>
              </a:r>
            </a:p>
            <a:p>
              <a:pPr>
                <a:tabLst>
                  <a:tab pos="1033463" algn="l"/>
                </a:tabLst>
                <a:defRPr/>
              </a:pPr>
              <a:r>
                <a:rPr lang="en-US" sz="1100" dirty="0">
                  <a:latin typeface="Arial" pitchFamily="34" charset="0"/>
                  <a:cs typeface="Arial" pitchFamily="34" charset="0"/>
                </a:rPr>
                <a:t>Translator:	Georgette Boner Date:	1983</a:t>
              </a:r>
            </a:p>
            <a:p>
              <a:pPr>
                <a:defRPr/>
              </a:pPr>
              <a:r>
                <a:rPr lang="en-US" sz="1100" dirty="0">
                  <a:latin typeface="Arial" pitchFamily="34" charset="0"/>
                  <a:cs typeface="Arial" pitchFamily="34" charset="0"/>
                </a:rPr>
                <a:t>IsTranslationOf:</a:t>
              </a:r>
            </a:p>
          </p:txBody>
        </p:sp>
        <p:sp>
          <p:nvSpPr>
            <p:cNvPr id="149" name="Oval 148"/>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2" name="Elbow Connector 11"/>
          <p:cNvCxnSpPr>
            <a:stCxn id="5" idx="4"/>
            <a:endCxn id="7" idx="3"/>
          </p:cNvCxnSpPr>
          <p:nvPr/>
        </p:nvCxnSpPr>
        <p:spPr>
          <a:xfrm rot="5400000">
            <a:off x="3151187" y="2431756"/>
            <a:ext cx="1000125" cy="5969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8" name="Elbow Connector 137"/>
          <p:cNvCxnSpPr>
            <a:stCxn id="60" idx="4"/>
            <a:endCxn id="136" idx="3"/>
          </p:cNvCxnSpPr>
          <p:nvPr/>
        </p:nvCxnSpPr>
        <p:spPr>
          <a:xfrm rot="5400000">
            <a:off x="2538412" y="3958931"/>
            <a:ext cx="3946525" cy="48895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4" name="Elbow Connector 143"/>
          <p:cNvCxnSpPr>
            <a:stCxn id="61" idx="4"/>
            <a:endCxn id="142" idx="1"/>
          </p:cNvCxnSpPr>
          <p:nvPr/>
        </p:nvCxnSpPr>
        <p:spPr>
          <a:xfrm rot="16200000" flipH="1">
            <a:off x="3502025" y="3887493"/>
            <a:ext cx="3565525" cy="2508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0" name="Elbow Connector 149"/>
          <p:cNvCxnSpPr>
            <a:stCxn id="62" idx="4"/>
            <a:endCxn id="148" idx="1"/>
          </p:cNvCxnSpPr>
          <p:nvPr/>
        </p:nvCxnSpPr>
        <p:spPr>
          <a:xfrm rot="16200000" flipH="1">
            <a:off x="4719637" y="3073106"/>
            <a:ext cx="1990725" cy="3048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6" name="Elbow Connector 155"/>
          <p:cNvCxnSpPr>
            <a:stCxn id="59" idx="4"/>
            <a:endCxn id="154" idx="3"/>
          </p:cNvCxnSpPr>
          <p:nvPr/>
        </p:nvCxnSpPr>
        <p:spPr>
          <a:xfrm rot="5400000">
            <a:off x="2705100" y="3030243"/>
            <a:ext cx="2447925" cy="8477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sp>
        <p:nvSpPr>
          <p:cNvPr id="43" name="Text Placeholder 2"/>
          <p:cNvSpPr txBox="1">
            <a:spLocks/>
          </p:cNvSpPr>
          <p:nvPr/>
        </p:nvSpPr>
        <p:spPr>
          <a:xfrm>
            <a:off x="420686" y="208511"/>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tx2"/>
                </a:solidFill>
              </a:rPr>
              <a:t>Offering the right translation</a:t>
            </a:r>
          </a:p>
        </p:txBody>
      </p:sp>
    </p:spTree>
    <p:extLst>
      <p:ext uri="{BB962C8B-B14F-4D97-AF65-F5344CB8AC3E}">
        <p14:creationId xmlns:p14="http://schemas.microsoft.com/office/powerpoint/2010/main" val="9054649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48"/>
          <p:cNvGrpSpPr>
            <a:grpSpLocks/>
          </p:cNvGrpSpPr>
          <p:nvPr/>
        </p:nvGrpSpPr>
        <p:grpSpPr bwMode="auto">
          <a:xfrm>
            <a:off x="838200" y="2760368"/>
            <a:ext cx="2514600" cy="938213"/>
            <a:chOff x="914400" y="2743200"/>
            <a:chExt cx="2514600" cy="938719"/>
          </a:xfrm>
        </p:grpSpPr>
        <p:sp>
          <p:nvSpPr>
            <p:cNvPr id="7" name="TextBox 6"/>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Anthony C. Yu</a:t>
              </a:r>
            </a:p>
            <a:p>
              <a:pPr>
                <a:tabLst>
                  <a:tab pos="1033463" algn="l"/>
                </a:tabLst>
                <a:defRPr/>
              </a:pPr>
              <a:r>
                <a:rPr lang="en-US" sz="1100" dirty="0">
                  <a:latin typeface="Arial" pitchFamily="34" charset="0"/>
                  <a:cs typeface="Arial" pitchFamily="34" charset="0"/>
                </a:rPr>
                <a:t>Date:	1977</a:t>
              </a:r>
            </a:p>
            <a:p>
              <a:pPr>
                <a:defRPr/>
              </a:pPr>
              <a:r>
                <a:rPr lang="en-US" sz="1100" dirty="0">
                  <a:latin typeface="Arial" pitchFamily="34" charset="0"/>
                  <a:cs typeface="Arial" pitchFamily="34" charset="0"/>
                </a:rPr>
                <a:t>IsTranslationOf:</a:t>
              </a:r>
            </a:p>
          </p:txBody>
        </p:sp>
        <p:sp>
          <p:nvSpPr>
            <p:cNvPr id="64" name="Oval 63"/>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4" name="Group 151"/>
          <p:cNvGrpSpPr>
            <a:grpSpLocks/>
          </p:cNvGrpSpPr>
          <p:nvPr/>
        </p:nvGrpSpPr>
        <p:grpSpPr bwMode="auto">
          <a:xfrm>
            <a:off x="990600" y="4208168"/>
            <a:ext cx="2514600" cy="938213"/>
            <a:chOff x="914400" y="2743200"/>
            <a:chExt cx="2514600" cy="938719"/>
          </a:xfrm>
        </p:grpSpPr>
        <p:sp>
          <p:nvSpPr>
            <p:cNvPr id="154" name="TextBox 153"/>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W. J. F. Jenner</a:t>
              </a:r>
            </a:p>
            <a:p>
              <a:pPr>
                <a:tabLst>
                  <a:tab pos="1033463" algn="l"/>
                </a:tabLst>
                <a:defRPr/>
              </a:pPr>
              <a:r>
                <a:rPr lang="en-US" sz="1100" dirty="0">
                  <a:latin typeface="Arial" pitchFamily="34" charset="0"/>
                  <a:cs typeface="Arial" pitchFamily="34" charset="0"/>
                </a:rPr>
                <a:t>Date:	1982-1984</a:t>
              </a:r>
            </a:p>
            <a:p>
              <a:pPr>
                <a:defRPr/>
              </a:pPr>
              <a:r>
                <a:rPr lang="en-US" sz="1100" dirty="0">
                  <a:latin typeface="Arial" pitchFamily="34" charset="0"/>
                  <a:cs typeface="Arial" pitchFamily="34" charset="0"/>
                </a:rPr>
                <a:t>IsTranslationOf:</a:t>
              </a:r>
            </a:p>
          </p:txBody>
        </p:sp>
        <p:sp>
          <p:nvSpPr>
            <p:cNvPr id="155" name="Oval 154"/>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5" name="Group 218"/>
          <p:cNvGrpSpPr>
            <a:grpSpLocks/>
          </p:cNvGrpSpPr>
          <p:nvPr/>
        </p:nvGrpSpPr>
        <p:grpSpPr bwMode="auto">
          <a:xfrm>
            <a:off x="2133600" y="1007768"/>
            <a:ext cx="3733800" cy="1358900"/>
            <a:chOff x="2057400" y="838200"/>
            <a:chExt cx="3733800" cy="1358900"/>
          </a:xfrm>
        </p:grpSpPr>
        <p:grpSp>
          <p:nvGrpSpPr>
            <p:cNvPr id="110615" name="Group 55"/>
            <p:cNvGrpSpPr>
              <a:grpSpLocks/>
            </p:cNvGrpSpPr>
            <p:nvPr/>
          </p:nvGrpSpPr>
          <p:grpSpPr bwMode="auto">
            <a:xfrm>
              <a:off x="2057400" y="838200"/>
              <a:ext cx="3733800" cy="1323439"/>
              <a:chOff x="457200" y="685800"/>
              <a:chExt cx="3733800" cy="1323439"/>
            </a:xfrm>
          </p:grpSpPr>
          <p:sp>
            <p:nvSpPr>
              <p:cNvPr id="2" name="TextBox 1"/>
              <p:cNvSpPr txBox="1"/>
              <p:nvPr/>
            </p:nvSpPr>
            <p:spPr>
              <a:xfrm>
                <a:off x="457200" y="685800"/>
                <a:ext cx="3733800" cy="1323975"/>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a:spAutoFit/>
              </a:bodyPr>
              <a:lstStyle>
                <a:lvl1pPr eaLnBrk="0" hangingPunct="0">
                  <a:tabLst>
                    <a:tab pos="1604963"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4963" algn="l"/>
                  </a:tabLst>
                  <a:defRPr sz="2400">
                    <a:solidFill>
                      <a:schemeClr val="tx1"/>
                    </a:solidFill>
                    <a:latin typeface="Arial" charset="0"/>
                    <a:ea typeface="ＭＳ Ｐゴシック" charset="0"/>
                  </a:defRPr>
                </a:lvl2pPr>
                <a:lvl3pPr marL="1143000" indent="-228600" eaLnBrk="0" hangingPunct="0">
                  <a:tabLst>
                    <a:tab pos="1604963" algn="l"/>
                  </a:tabLst>
                  <a:defRPr sz="2400">
                    <a:solidFill>
                      <a:schemeClr val="tx1"/>
                    </a:solidFill>
                    <a:latin typeface="Arial" charset="0"/>
                    <a:ea typeface="ＭＳ Ｐゴシック" charset="0"/>
                  </a:defRPr>
                </a:lvl3pPr>
                <a:lvl4pPr marL="1600200" indent="-228600" eaLnBrk="0" hangingPunct="0">
                  <a:tabLst>
                    <a:tab pos="1604963" algn="l"/>
                  </a:tabLst>
                  <a:defRPr sz="2400">
                    <a:solidFill>
                      <a:schemeClr val="tx1"/>
                    </a:solidFill>
                    <a:latin typeface="Arial" charset="0"/>
                    <a:ea typeface="ＭＳ Ｐゴシック" charset="0"/>
                  </a:defRPr>
                </a:lvl4pPr>
                <a:lvl5pPr marL="2057400" indent="-228600" eaLnBrk="0" hangingPunct="0">
                  <a:tabLst>
                    <a:tab pos="1604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9pPr>
              </a:lstStyle>
              <a:p>
                <a:pPr eaLnBrk="1" hangingPunct="1">
                  <a:defRPr/>
                </a:pPr>
                <a:r>
                  <a:rPr lang="en-US" altLang="ja-JP" sz="1600" b="1">
                    <a:latin typeface="Arial Unicode MS" charset="0"/>
                    <a:cs typeface="Arial Unicode MS" charset="0"/>
                  </a:rPr>
                  <a:t>Title:	</a:t>
                </a:r>
                <a:r>
                  <a:rPr lang="ja-JP" altLang="en-US" sz="1600" b="1">
                    <a:latin typeface="Arial Unicode MS" charset="0"/>
                    <a:cs typeface="Arial Unicode MS" charset="0"/>
                  </a:rPr>
                  <a:t>西遊記</a:t>
                </a:r>
                <a:endParaRPr lang="en-US" altLang="ja-JP" sz="1600" b="1">
                  <a:latin typeface="Arial Unicode MS" charset="0"/>
                  <a:cs typeface="Arial Unicode MS" charset="0"/>
                </a:endParaRPr>
              </a:p>
              <a:p>
                <a:pPr eaLnBrk="1" hangingPunct="1">
                  <a:defRPr/>
                </a:pPr>
                <a:r>
                  <a:rPr lang="en-US" altLang="ja-JP" sz="1600" b="1">
                    <a:latin typeface="Arial Unicode MS" charset="0"/>
                    <a:cs typeface="Arial Unicode MS" charset="0"/>
                  </a:rPr>
                  <a:t>Language:	Chinese</a:t>
                </a:r>
              </a:p>
              <a:p>
                <a:pPr eaLnBrk="1" hangingPunct="1">
                  <a:defRPr/>
                </a:pPr>
                <a:r>
                  <a:rPr lang="en-US" altLang="ja-JP" sz="1600" b="1">
                    <a:latin typeface="Arial Unicode MS" charset="0"/>
                    <a:cs typeface="Arial Unicode MS" charset="0"/>
                  </a:rPr>
                  <a:t>Author:	</a:t>
                </a:r>
                <a:r>
                  <a:rPr lang="ja-JP" altLang="en-US" sz="1600">
                    <a:latin typeface="Arial Unicode MS" charset="0"/>
                    <a:cs typeface="Arial Unicode MS" charset="0"/>
                  </a:rPr>
                  <a:t>吳承恩</a:t>
                </a:r>
                <a:endParaRPr lang="en-US" altLang="ja-JP" sz="1600" b="1">
                  <a:latin typeface="Arial Unicode MS" charset="0"/>
                  <a:cs typeface="Arial Unicode MS" charset="0"/>
                </a:endParaRPr>
              </a:p>
              <a:p>
                <a:pPr eaLnBrk="1" hangingPunct="1">
                  <a:defRPr/>
                </a:pPr>
                <a:r>
                  <a:rPr lang="en-US" altLang="ja-JP" sz="1600" b="1">
                    <a:latin typeface="Arial Unicode MS" charset="0"/>
                    <a:cs typeface="Arial Unicode MS" charset="0"/>
                  </a:rPr>
                  <a:t>Created:	1592</a:t>
                </a:r>
              </a:p>
              <a:p>
                <a:pPr eaLnBrk="1" hangingPunct="1">
                  <a:defRPr/>
                </a:pPr>
                <a:r>
                  <a:rPr lang="en-US" sz="1600" b="1">
                    <a:latin typeface="Arial Unicode MS" charset="0"/>
                    <a:cs typeface="Arial Unicode MS" charset="0"/>
                  </a:rPr>
                  <a:t>HasTranslation:</a:t>
                </a:r>
                <a:endParaRPr lang="en-US" sz="1600">
                  <a:latin typeface="Arial Unicode MS" charset="0"/>
                  <a:cs typeface="Arial Unicode MS" charset="0"/>
                </a:endParaRPr>
              </a:p>
            </p:txBody>
          </p:sp>
          <p:sp>
            <p:nvSpPr>
              <p:cNvPr id="5" name="Oval 4"/>
              <p:cNvSpPr/>
              <p:nvPr/>
            </p:nvSpPr>
            <p:spPr>
              <a:xfrm>
                <a:off x="22034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a:off x="260667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300990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Oval 60"/>
              <p:cNvSpPr/>
              <p:nvPr/>
            </p:nvSpPr>
            <p:spPr>
              <a:xfrm>
                <a:off x="341312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Oval 61"/>
              <p:cNvSpPr/>
              <p:nvPr/>
            </p:nvSpPr>
            <p:spPr>
              <a:xfrm>
                <a:off x="38163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616" name="Group 217"/>
            <p:cNvGrpSpPr>
              <a:grpSpLocks/>
            </p:cNvGrpSpPr>
            <p:nvPr/>
          </p:nvGrpSpPr>
          <p:grpSpPr bwMode="auto">
            <a:xfrm>
              <a:off x="3898900" y="2057400"/>
              <a:ext cx="1739900" cy="139700"/>
              <a:chOff x="3898900" y="2057400"/>
              <a:chExt cx="1739900" cy="139700"/>
            </a:xfrm>
          </p:grpSpPr>
          <p:sp>
            <p:nvSpPr>
              <p:cNvPr id="158" name="Oval 157"/>
              <p:cNvSpPr/>
              <p:nvPr/>
            </p:nvSpPr>
            <p:spPr>
              <a:xfrm>
                <a:off x="54991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 name="Oval 158"/>
              <p:cNvSpPr/>
              <p:nvPr/>
            </p:nvSpPr>
            <p:spPr>
              <a:xfrm>
                <a:off x="50990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 name="Oval 159"/>
              <p:cNvSpPr/>
              <p:nvPr/>
            </p:nvSpPr>
            <p:spPr>
              <a:xfrm>
                <a:off x="46990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 name="Oval 160"/>
              <p:cNvSpPr/>
              <p:nvPr/>
            </p:nvSpPr>
            <p:spPr>
              <a:xfrm>
                <a:off x="42989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Oval 161"/>
              <p:cNvSpPr/>
              <p:nvPr/>
            </p:nvSpPr>
            <p:spPr>
              <a:xfrm>
                <a:off x="38989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10596" name="Group 133"/>
          <p:cNvGrpSpPr>
            <a:grpSpLocks/>
          </p:cNvGrpSpPr>
          <p:nvPr/>
        </p:nvGrpSpPr>
        <p:grpSpPr bwMode="auto">
          <a:xfrm>
            <a:off x="1752600" y="5708356"/>
            <a:ext cx="2514600" cy="938212"/>
            <a:chOff x="914400" y="2743200"/>
            <a:chExt cx="2514600" cy="938719"/>
          </a:xfrm>
        </p:grpSpPr>
        <p:sp>
          <p:nvSpPr>
            <p:cNvPr id="136" name="TextBox 135"/>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vi-VN" sz="1100" dirty="0">
                  <a:latin typeface="Arial" pitchFamily="34" charset="0"/>
                  <a:cs typeface="Arial" pitchFamily="34" charset="0"/>
                </a:rPr>
                <a:t>Tây du ký bình khảo</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Vietnamese</a:t>
              </a:r>
            </a:p>
            <a:p>
              <a:pPr>
                <a:tabLst>
                  <a:tab pos="1033463" algn="l"/>
                </a:tabLst>
                <a:defRPr/>
              </a:pPr>
              <a:r>
                <a:rPr lang="en-US" sz="1100" dirty="0">
                  <a:latin typeface="Arial" pitchFamily="34" charset="0"/>
                  <a:cs typeface="Arial" pitchFamily="34" charset="0"/>
                </a:rPr>
                <a:t>Translator:	Phan Quân</a:t>
              </a:r>
            </a:p>
            <a:p>
              <a:pPr>
                <a:tabLst>
                  <a:tab pos="1033463" algn="l"/>
                </a:tabLst>
                <a:defRPr/>
              </a:pPr>
              <a:r>
                <a:rPr lang="en-US" sz="1100" dirty="0">
                  <a:latin typeface="Arial" pitchFamily="34" charset="0"/>
                  <a:cs typeface="Arial" pitchFamily="34" charset="0"/>
                </a:rPr>
                <a:t>Date:	1980</a:t>
              </a:r>
            </a:p>
            <a:p>
              <a:pPr>
                <a:defRPr/>
              </a:pPr>
              <a:r>
                <a:rPr lang="en-US" sz="1100" dirty="0">
                  <a:latin typeface="Arial" pitchFamily="34" charset="0"/>
                  <a:cs typeface="Arial" pitchFamily="34" charset="0"/>
                </a:rPr>
                <a:t>IsTranslationOf:</a:t>
              </a:r>
            </a:p>
          </p:txBody>
        </p:sp>
        <p:sp>
          <p:nvSpPr>
            <p:cNvPr id="137" name="Oval 136"/>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7" name="Group 139"/>
          <p:cNvGrpSpPr>
            <a:grpSpLocks/>
          </p:cNvGrpSpPr>
          <p:nvPr/>
        </p:nvGrpSpPr>
        <p:grpSpPr bwMode="auto">
          <a:xfrm>
            <a:off x="5410200" y="5327356"/>
            <a:ext cx="2514600" cy="938212"/>
            <a:chOff x="914400" y="2743200"/>
            <a:chExt cx="2514600" cy="938719"/>
          </a:xfrm>
        </p:grpSpPr>
        <p:sp>
          <p:nvSpPr>
            <p:cNvPr id="142" name="TextBox 141"/>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ja-JP" altLang="en-US" sz="1100" dirty="0">
                  <a:latin typeface="Arial" pitchFamily="34" charset="0"/>
                  <a:cs typeface="Arial" pitchFamily="34" charset="0"/>
                </a:rPr>
                <a:t>西遊記</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Japanese</a:t>
              </a:r>
            </a:p>
            <a:p>
              <a:pPr>
                <a:tabLst>
                  <a:tab pos="1033463" algn="l"/>
                </a:tabLst>
                <a:defRPr/>
              </a:pPr>
              <a:r>
                <a:rPr lang="en-US" sz="1100" dirty="0">
                  <a:latin typeface="Arial" pitchFamily="34" charset="0"/>
                  <a:cs typeface="Arial" pitchFamily="34" charset="0"/>
                </a:rPr>
                <a:t>Translator:	</a:t>
              </a:r>
              <a:r>
                <a:rPr lang="ja-JP" altLang="en-US" sz="1100" dirty="0">
                  <a:latin typeface="Arial" pitchFamily="34" charset="0"/>
                  <a:cs typeface="Arial" pitchFamily="34" charset="0"/>
                </a:rPr>
                <a:t>中野美代子</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Date:	1986</a:t>
              </a:r>
            </a:p>
            <a:p>
              <a:pPr>
                <a:defRPr/>
              </a:pPr>
              <a:r>
                <a:rPr lang="en-US" sz="1100" dirty="0">
                  <a:latin typeface="Arial" pitchFamily="34" charset="0"/>
                  <a:cs typeface="Arial" pitchFamily="34" charset="0"/>
                </a:rPr>
                <a:t>IsTranslationOf:</a:t>
              </a:r>
            </a:p>
          </p:txBody>
        </p:sp>
        <p:sp>
          <p:nvSpPr>
            <p:cNvPr id="143" name="Oval 142"/>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8" name="Group 145"/>
          <p:cNvGrpSpPr>
            <a:grpSpLocks/>
          </p:cNvGrpSpPr>
          <p:nvPr/>
        </p:nvGrpSpPr>
        <p:grpSpPr bwMode="auto">
          <a:xfrm>
            <a:off x="5867400" y="3750968"/>
            <a:ext cx="2514600" cy="938213"/>
            <a:chOff x="914400" y="2743200"/>
            <a:chExt cx="2514600" cy="938719"/>
          </a:xfrm>
        </p:grpSpPr>
        <p:sp>
          <p:nvSpPr>
            <p:cNvPr id="148" name="TextBox 147"/>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Pilgerfahrt</a:t>
              </a:r>
            </a:p>
            <a:p>
              <a:pPr>
                <a:tabLst>
                  <a:tab pos="1033463" algn="l"/>
                </a:tabLst>
                <a:defRPr/>
              </a:pPr>
              <a:r>
                <a:rPr lang="en-US" sz="1100" dirty="0">
                  <a:latin typeface="Arial" pitchFamily="34" charset="0"/>
                  <a:cs typeface="Arial" pitchFamily="34" charset="0"/>
                </a:rPr>
                <a:t>Language:	German</a:t>
              </a:r>
            </a:p>
            <a:p>
              <a:pPr>
                <a:tabLst>
                  <a:tab pos="1033463" algn="l"/>
                </a:tabLst>
                <a:defRPr/>
              </a:pPr>
              <a:r>
                <a:rPr lang="en-US" sz="1100" dirty="0">
                  <a:latin typeface="Arial" pitchFamily="34" charset="0"/>
                  <a:cs typeface="Arial" pitchFamily="34" charset="0"/>
                </a:rPr>
                <a:t>Translator:	Georgette Boner Date:	1983</a:t>
              </a:r>
            </a:p>
            <a:p>
              <a:pPr>
                <a:defRPr/>
              </a:pPr>
              <a:r>
                <a:rPr lang="en-US" sz="1100" dirty="0">
                  <a:latin typeface="Arial" pitchFamily="34" charset="0"/>
                  <a:cs typeface="Arial" pitchFamily="34" charset="0"/>
                </a:rPr>
                <a:t>IsTranslationOf:</a:t>
              </a:r>
            </a:p>
          </p:txBody>
        </p:sp>
        <p:sp>
          <p:nvSpPr>
            <p:cNvPr id="149" name="Oval 148"/>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2" name="Elbow Connector 11"/>
          <p:cNvCxnSpPr>
            <a:stCxn id="5" idx="4"/>
            <a:endCxn id="7" idx="3"/>
          </p:cNvCxnSpPr>
          <p:nvPr/>
        </p:nvCxnSpPr>
        <p:spPr>
          <a:xfrm rot="5400000">
            <a:off x="3151187" y="2431756"/>
            <a:ext cx="1000125" cy="5969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64" idx="4"/>
            <a:endCxn id="162" idx="4"/>
          </p:cNvCxnSpPr>
          <p:nvPr/>
        </p:nvCxnSpPr>
        <p:spPr>
          <a:xfrm rot="5400000" flipH="1" flipV="1">
            <a:off x="2416175" y="1969793"/>
            <a:ext cx="1231900" cy="2025650"/>
          </a:xfrm>
          <a:prstGeom prst="bentConnector3">
            <a:avLst>
              <a:gd name="adj1" fmla="val -18557"/>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8" name="Elbow Connector 137"/>
          <p:cNvCxnSpPr>
            <a:stCxn id="60" idx="4"/>
            <a:endCxn id="136" idx="3"/>
          </p:cNvCxnSpPr>
          <p:nvPr/>
        </p:nvCxnSpPr>
        <p:spPr>
          <a:xfrm rot="5400000">
            <a:off x="2538412" y="3958931"/>
            <a:ext cx="3946525" cy="48895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137" idx="4"/>
            <a:endCxn id="160" idx="4"/>
          </p:cNvCxnSpPr>
          <p:nvPr/>
        </p:nvCxnSpPr>
        <p:spPr>
          <a:xfrm rot="5400000" flipH="1" flipV="1">
            <a:off x="1799431" y="3500937"/>
            <a:ext cx="4179888" cy="1911350"/>
          </a:xfrm>
          <a:prstGeom prst="bentConnector3">
            <a:avLst>
              <a:gd name="adj1" fmla="val -5470"/>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4" name="Elbow Connector 143"/>
          <p:cNvCxnSpPr>
            <a:stCxn id="61" idx="4"/>
            <a:endCxn id="142" idx="1"/>
          </p:cNvCxnSpPr>
          <p:nvPr/>
        </p:nvCxnSpPr>
        <p:spPr>
          <a:xfrm rot="16200000" flipH="1">
            <a:off x="3502025" y="3887493"/>
            <a:ext cx="3565525" cy="2508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5" name="Elbow Connector 144"/>
          <p:cNvCxnSpPr>
            <a:stCxn id="143" idx="4"/>
            <a:endCxn id="159" idx="4"/>
          </p:cNvCxnSpPr>
          <p:nvPr/>
        </p:nvCxnSpPr>
        <p:spPr>
          <a:xfrm rot="5400000" flipH="1">
            <a:off x="4018756" y="3593012"/>
            <a:ext cx="3798888" cy="1346200"/>
          </a:xfrm>
          <a:prstGeom prst="bentConnector3">
            <a:avLst>
              <a:gd name="adj1" fmla="val -6018"/>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0" name="Elbow Connector 149"/>
          <p:cNvCxnSpPr>
            <a:stCxn id="62" idx="4"/>
            <a:endCxn id="148" idx="1"/>
          </p:cNvCxnSpPr>
          <p:nvPr/>
        </p:nvCxnSpPr>
        <p:spPr>
          <a:xfrm rot="16200000" flipH="1">
            <a:off x="4719637" y="3073106"/>
            <a:ext cx="1990725" cy="3048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1" name="Elbow Connector 150"/>
          <p:cNvCxnSpPr>
            <a:stCxn id="149" idx="4"/>
            <a:endCxn id="158" idx="4"/>
          </p:cNvCxnSpPr>
          <p:nvPr/>
        </p:nvCxnSpPr>
        <p:spPr>
          <a:xfrm rot="5400000" flipH="1">
            <a:off x="5235575" y="2776243"/>
            <a:ext cx="2222500" cy="1403350"/>
          </a:xfrm>
          <a:prstGeom prst="bentConnector3">
            <a:avLst>
              <a:gd name="adj1" fmla="val -10286"/>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6" name="Elbow Connector 155"/>
          <p:cNvCxnSpPr>
            <a:stCxn id="59" idx="4"/>
            <a:endCxn id="154" idx="3"/>
          </p:cNvCxnSpPr>
          <p:nvPr/>
        </p:nvCxnSpPr>
        <p:spPr>
          <a:xfrm rot="5400000">
            <a:off x="2705100" y="3030243"/>
            <a:ext cx="2447925" cy="8477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Elbow Connector 156"/>
          <p:cNvCxnSpPr>
            <a:stCxn id="155" idx="4"/>
            <a:endCxn id="161" idx="4"/>
          </p:cNvCxnSpPr>
          <p:nvPr/>
        </p:nvCxnSpPr>
        <p:spPr>
          <a:xfrm rot="5400000" flipH="1" flipV="1">
            <a:off x="1968500" y="2569868"/>
            <a:ext cx="2679700" cy="2273300"/>
          </a:xfrm>
          <a:prstGeom prst="bentConnector3">
            <a:avLst>
              <a:gd name="adj1" fmla="val -8531"/>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sp>
        <p:nvSpPr>
          <p:cNvPr id="43" name="Text Placeholder 2"/>
          <p:cNvSpPr txBox="1">
            <a:spLocks/>
          </p:cNvSpPr>
          <p:nvPr/>
        </p:nvSpPr>
        <p:spPr>
          <a:xfrm>
            <a:off x="420686" y="208511"/>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tx2"/>
                </a:solidFill>
              </a:rPr>
              <a:t>Offering the right translation</a:t>
            </a:r>
          </a:p>
        </p:txBody>
      </p:sp>
      <p:sp>
        <p:nvSpPr>
          <p:cNvPr id="42" name="Rectangle 41"/>
          <p:cNvSpPr/>
          <p:nvPr/>
        </p:nvSpPr>
        <p:spPr>
          <a:xfrm rot="19689630">
            <a:off x="-811552" y="2835879"/>
            <a:ext cx="10995702" cy="923330"/>
          </a:xfrm>
          <a:prstGeom prst="rect">
            <a:avLst/>
          </a:prstGeom>
          <a:noFill/>
        </p:spPr>
        <p:txBody>
          <a:bodyPr wrap="none">
            <a:spAutoFit/>
          </a:bodyPr>
          <a:lstStyle/>
          <a:p>
            <a:pPr algn="ctr">
              <a:defRPr/>
            </a:pP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Solving </a:t>
            </a:r>
            <a:r>
              <a:rPr lang="en-US" sz="54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the Translation Problem</a:t>
            </a: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a:t>
            </a:r>
          </a:p>
        </p:txBody>
      </p:sp>
    </p:spTree>
    <p:extLst>
      <p:ext uri="{BB962C8B-B14F-4D97-AF65-F5344CB8AC3E}">
        <p14:creationId xmlns:p14="http://schemas.microsoft.com/office/powerpoint/2010/main" val="1241068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4102100"/>
            <a:ext cx="9013825"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a:xfrm>
            <a:off x="452080" y="130510"/>
            <a:ext cx="8666162" cy="915256"/>
          </a:xfrm>
        </p:spPr>
        <p:txBody>
          <a:bodyPr/>
          <a:lstStyle/>
          <a:p>
            <a:r>
              <a:rPr lang="en-US"/>
              <a:t>Bringing </a:t>
            </a:r>
            <a:r>
              <a:rPr lang="en-US" dirty="0"/>
              <a:t>Authority Control to the Web</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1573213"/>
            <a:ext cx="63436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John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295400"/>
            <a:ext cx="2562225"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http://www-tc.pbs.org/wgbh/amex/pill/peopleevents/images/p_roc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3513138"/>
            <a:ext cx="1876425" cy="228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rame 6"/>
          <p:cNvSpPr/>
          <p:nvPr/>
        </p:nvSpPr>
        <p:spPr>
          <a:xfrm>
            <a:off x="2416175" y="5800725"/>
            <a:ext cx="1393825" cy="323850"/>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 name="Frame 9"/>
          <p:cNvSpPr/>
          <p:nvPr/>
        </p:nvSpPr>
        <p:spPr>
          <a:xfrm>
            <a:off x="3592171" y="2784687"/>
            <a:ext cx="1216955" cy="323850"/>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cxnSp>
        <p:nvCxnSpPr>
          <p:cNvPr id="11" name="Straight Arrow Connector 10"/>
          <p:cNvCxnSpPr/>
          <p:nvPr/>
        </p:nvCxnSpPr>
        <p:spPr>
          <a:xfrm>
            <a:off x="2202287" y="2060620"/>
            <a:ext cx="1389884" cy="724067"/>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814270" y="4970273"/>
            <a:ext cx="1212761" cy="81140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19689630">
            <a:off x="222195" y="2648129"/>
            <a:ext cx="9187131" cy="923330"/>
          </a:xfrm>
          <a:prstGeom prst="rect">
            <a:avLst/>
          </a:prstGeom>
          <a:noFill/>
        </p:spPr>
        <p:txBody>
          <a:bodyPr wrap="none">
            <a:spAutoFit/>
          </a:bodyPr>
          <a:lstStyle/>
          <a:p>
            <a:pPr algn="ctr">
              <a:defRPr/>
            </a:pP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Solving the Name Problem!</a:t>
            </a:r>
          </a:p>
        </p:txBody>
      </p:sp>
    </p:spTree>
    <p:extLst>
      <p:ext uri="{BB962C8B-B14F-4D97-AF65-F5344CB8AC3E}">
        <p14:creationId xmlns:p14="http://schemas.microsoft.com/office/powerpoint/2010/main" val="1179339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b="1" dirty="0"/>
              <a:t>Person Lookup Service </a:t>
            </a:r>
            <a:r>
              <a:rPr lang="en-US" dirty="0"/>
              <a:t>– An experimental service for looking up OCLC Person Entities</a:t>
            </a:r>
          </a:p>
          <a:p>
            <a:r>
              <a:rPr lang="en-US" dirty="0"/>
              <a:t>Scenario:</a:t>
            </a:r>
          </a:p>
          <a:p>
            <a:pPr lvl="1"/>
            <a:r>
              <a:rPr lang="en-US" sz="2400" dirty="0"/>
              <a:t>A library wants to disambiguate a name </a:t>
            </a:r>
          </a:p>
          <a:p>
            <a:pPr lvl="1"/>
            <a:r>
              <a:rPr lang="en-US" sz="2400" dirty="0"/>
              <a:t>It sends the name text string to our API</a:t>
            </a:r>
          </a:p>
          <a:p>
            <a:pPr lvl="1"/>
            <a:r>
              <a:rPr lang="en-US" sz="2400" dirty="0"/>
              <a:t>We check all of our aggregated authority files and send back the best match(</a:t>
            </a:r>
            <a:r>
              <a:rPr lang="en-US" sz="2400" dirty="0" err="1"/>
              <a:t>es</a:t>
            </a:r>
            <a:r>
              <a:rPr lang="en-US" sz="2400" dirty="0"/>
              <a:t>)</a:t>
            </a:r>
          </a:p>
          <a:p>
            <a:pPr lvl="1"/>
            <a:r>
              <a:rPr lang="en-US" sz="2400" dirty="0"/>
              <a:t>Each response comes with one or more URIs (e.g., to LCNAF, </a:t>
            </a:r>
            <a:r>
              <a:rPr lang="en-US" sz="2400" dirty="0" err="1"/>
              <a:t>Wikidata</a:t>
            </a:r>
            <a:r>
              <a:rPr lang="en-US" sz="2400" dirty="0"/>
              <a:t>, ISNI, etc.)</a:t>
            </a:r>
          </a:p>
          <a:p>
            <a:pPr lvl="1"/>
            <a:r>
              <a:rPr lang="en-US" sz="2400" dirty="0"/>
              <a:t>The library inserts this data into their record, </a:t>
            </a:r>
            <a:r>
              <a:rPr lang="en-US" sz="2400" i="1" dirty="0"/>
              <a:t>turning a text string into an actionable link on the web</a:t>
            </a:r>
          </a:p>
        </p:txBody>
      </p:sp>
      <p:sp>
        <p:nvSpPr>
          <p:cNvPr id="3" name="Text Placeholder 2"/>
          <p:cNvSpPr>
            <a:spLocks noGrp="1"/>
          </p:cNvSpPr>
          <p:nvPr>
            <p:ph type="body" sz="quarter" idx="13"/>
          </p:nvPr>
        </p:nvSpPr>
        <p:spPr/>
        <p:txBody>
          <a:bodyPr/>
          <a:lstStyle/>
          <a:p>
            <a:r>
              <a:rPr lang="en-US" dirty="0"/>
              <a:t>Prototyping New Services</a:t>
            </a:r>
          </a:p>
        </p:txBody>
      </p:sp>
    </p:spTree>
    <p:extLst>
      <p:ext uri="{BB962C8B-B14F-4D97-AF65-F5344CB8AC3E}">
        <p14:creationId xmlns:p14="http://schemas.microsoft.com/office/powerpoint/2010/main" val="1282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b="1" dirty="0"/>
              <a:t>Person Lookup Service </a:t>
            </a:r>
            <a:r>
              <a:rPr lang="en-US" dirty="0"/>
              <a:t>– An experimental service for looking up OCLC Person Entities </a:t>
            </a:r>
          </a:p>
        </p:txBody>
      </p:sp>
      <p:sp>
        <p:nvSpPr>
          <p:cNvPr id="3" name="Text Placeholder 2"/>
          <p:cNvSpPr>
            <a:spLocks noGrp="1"/>
          </p:cNvSpPr>
          <p:nvPr>
            <p:ph type="body" sz="quarter" idx="13"/>
          </p:nvPr>
        </p:nvSpPr>
        <p:spPr/>
        <p:txBody>
          <a:bodyPr/>
          <a:lstStyle/>
          <a:p>
            <a:r>
              <a:rPr lang="en-US" dirty="0"/>
              <a:t>Prototyping New Services</a:t>
            </a:r>
          </a:p>
        </p:txBody>
      </p:sp>
      <p:grpSp>
        <p:nvGrpSpPr>
          <p:cNvPr id="4" name="Group 3"/>
          <p:cNvGrpSpPr/>
          <p:nvPr/>
        </p:nvGrpSpPr>
        <p:grpSpPr>
          <a:xfrm>
            <a:off x="859928" y="2235798"/>
            <a:ext cx="7417793" cy="3545637"/>
            <a:chOff x="374491" y="1677533"/>
            <a:chExt cx="7417793" cy="3545637"/>
          </a:xfrm>
        </p:grpSpPr>
        <p:cxnSp>
          <p:nvCxnSpPr>
            <p:cNvPr id="5" name="Straight Connector 4"/>
            <p:cNvCxnSpPr/>
            <p:nvPr/>
          </p:nvCxnSpPr>
          <p:spPr>
            <a:xfrm flipV="1">
              <a:off x="2412643" y="2379881"/>
              <a:ext cx="0" cy="138447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74491" y="1677533"/>
              <a:ext cx="7417793" cy="3545637"/>
              <a:chOff x="374491" y="1677533"/>
              <a:chExt cx="7417793" cy="3545637"/>
            </a:xfrm>
          </p:grpSpPr>
          <p:cxnSp>
            <p:nvCxnSpPr>
              <p:cNvPr id="7" name="Straight Connector 6"/>
              <p:cNvCxnSpPr/>
              <p:nvPr/>
            </p:nvCxnSpPr>
            <p:spPr>
              <a:xfrm>
                <a:off x="5038846" y="2156300"/>
                <a:ext cx="1176603" cy="458886"/>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374491" y="1677533"/>
                <a:ext cx="7417793" cy="3545637"/>
                <a:chOff x="374491" y="1677533"/>
                <a:chExt cx="7417793" cy="3545637"/>
              </a:xfrm>
            </p:grpSpPr>
            <p:cxnSp>
              <p:nvCxnSpPr>
                <p:cNvPr id="9" name="Straight Connector 8"/>
                <p:cNvCxnSpPr/>
                <p:nvPr/>
              </p:nvCxnSpPr>
              <p:spPr>
                <a:xfrm flipV="1">
                  <a:off x="4654398" y="2379881"/>
                  <a:ext cx="0" cy="138447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343881" y="2198259"/>
                  <a:ext cx="889998"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952684" y="2199169"/>
                  <a:ext cx="1375436" cy="1626912"/>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978320" y="2299247"/>
                  <a:ext cx="1242978" cy="2533693"/>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97480" y="3636553"/>
                  <a:ext cx="1562400" cy="307777"/>
                </a:xfrm>
                <a:prstGeom prst="rect">
                  <a:avLst/>
                </a:prstGeom>
                <a:solidFill>
                  <a:schemeClr val="tx2"/>
                </a:solidFill>
              </p:spPr>
              <p:txBody>
                <a:bodyPr wrap="square" rtlCol="0">
                  <a:spAutoFit/>
                </a:bodyPr>
                <a:lstStyle/>
                <a:p>
                  <a:pPr algn="ctr"/>
                  <a:r>
                    <a:rPr lang="en-US" sz="1400" b="1">
                      <a:solidFill>
                        <a:schemeClr val="bg1"/>
                      </a:solidFill>
                    </a:rPr>
                    <a:t>Janet Smith</a:t>
                  </a:r>
                </a:p>
              </p:txBody>
            </p:sp>
            <p:sp>
              <p:nvSpPr>
                <p:cNvPr id="14" name="TextBox 13"/>
                <p:cNvSpPr txBox="1"/>
                <p:nvPr/>
              </p:nvSpPr>
              <p:spPr>
                <a:xfrm>
                  <a:off x="3210631" y="3636553"/>
                  <a:ext cx="1562400" cy="307777"/>
                </a:xfrm>
                <a:prstGeom prst="rect">
                  <a:avLst/>
                </a:prstGeom>
                <a:solidFill>
                  <a:schemeClr val="accent4"/>
                </a:solidFill>
              </p:spPr>
              <p:txBody>
                <a:bodyPr wrap="square" rtlCol="0">
                  <a:spAutoFit/>
                </a:bodyPr>
                <a:lstStyle/>
                <a:p>
                  <a:pPr algn="ctr"/>
                  <a:r>
                    <a:rPr lang="en-US" sz="1400" b="1">
                      <a:solidFill>
                        <a:schemeClr val="bg1"/>
                      </a:solidFill>
                    </a:rPr>
                    <a:t>Janet A. Smith</a:t>
                  </a:r>
                </a:p>
              </p:txBody>
            </p:sp>
            <p:sp>
              <p:nvSpPr>
                <p:cNvPr id="15" name="TextBox 14"/>
                <p:cNvSpPr txBox="1"/>
                <p:nvPr/>
              </p:nvSpPr>
              <p:spPr>
                <a:xfrm>
                  <a:off x="2988329" y="3944330"/>
                  <a:ext cx="2018245" cy="307777"/>
                </a:xfrm>
                <a:prstGeom prst="rect">
                  <a:avLst/>
                </a:prstGeom>
                <a:noFill/>
              </p:spPr>
              <p:txBody>
                <a:bodyPr wrap="none" rtlCol="0">
                  <a:spAutoFit/>
                </a:bodyPr>
                <a:lstStyle/>
                <a:p>
                  <a:r>
                    <a:rPr lang="en-US" sz="1400" b="1">
                      <a:solidFill>
                        <a:schemeClr val="accent4"/>
                      </a:solidFill>
                    </a:rPr>
                    <a:t>Name Authority File 1</a:t>
                  </a:r>
                </a:p>
              </p:txBody>
            </p:sp>
            <p:sp>
              <p:nvSpPr>
                <p:cNvPr id="16" name="TextBox 15"/>
                <p:cNvSpPr txBox="1"/>
                <p:nvPr/>
              </p:nvSpPr>
              <p:spPr>
                <a:xfrm>
                  <a:off x="781835" y="4050559"/>
                  <a:ext cx="419065" cy="496891"/>
                </a:xfrm>
                <a:prstGeom prst="rect">
                  <a:avLst/>
                </a:prstGeom>
                <a:solidFill>
                  <a:schemeClr val="tx2">
                    <a:lumMod val="40000"/>
                    <a:lumOff val="60000"/>
                  </a:schemeClr>
                </a:solidFill>
                <a:ln w="19050">
                  <a:solidFill>
                    <a:schemeClr val="tx2"/>
                  </a:solidFill>
                </a:ln>
              </p:spPr>
              <p:txBody>
                <a:bodyPr wrap="square" rtlCol="0">
                  <a:noAutofit/>
                </a:bodyPr>
                <a:lstStyle/>
                <a:p>
                  <a:endParaRPr lang="en-US"/>
                </a:p>
              </p:txBody>
            </p:sp>
            <p:sp>
              <p:nvSpPr>
                <p:cNvPr id="17" name="TextBox 16"/>
                <p:cNvSpPr txBox="1"/>
                <p:nvPr/>
              </p:nvSpPr>
              <p:spPr>
                <a:xfrm>
                  <a:off x="876122" y="4142394"/>
                  <a:ext cx="419065" cy="496891"/>
                </a:xfrm>
                <a:prstGeom prst="rect">
                  <a:avLst/>
                </a:prstGeom>
                <a:solidFill>
                  <a:schemeClr val="tx2">
                    <a:lumMod val="40000"/>
                    <a:lumOff val="60000"/>
                  </a:schemeClr>
                </a:solidFill>
                <a:ln w="19050">
                  <a:solidFill>
                    <a:schemeClr val="tx2"/>
                  </a:solidFill>
                </a:ln>
              </p:spPr>
              <p:txBody>
                <a:bodyPr wrap="square" rtlCol="0">
                  <a:noAutofit/>
                </a:bodyPr>
                <a:lstStyle/>
                <a:p>
                  <a:endParaRPr lang="en-US"/>
                </a:p>
              </p:txBody>
            </p:sp>
            <p:sp>
              <p:nvSpPr>
                <p:cNvPr id="18" name="TextBox 17"/>
                <p:cNvSpPr txBox="1"/>
                <p:nvPr/>
              </p:nvSpPr>
              <p:spPr>
                <a:xfrm>
                  <a:off x="970411" y="4234410"/>
                  <a:ext cx="419065" cy="496891"/>
                </a:xfrm>
                <a:prstGeom prst="rect">
                  <a:avLst/>
                </a:prstGeom>
                <a:solidFill>
                  <a:schemeClr val="tx2">
                    <a:lumMod val="40000"/>
                    <a:lumOff val="60000"/>
                  </a:schemeClr>
                </a:solidFill>
                <a:ln w="19050">
                  <a:solidFill>
                    <a:schemeClr val="tx2"/>
                  </a:solidFill>
                </a:ln>
              </p:spPr>
              <p:txBody>
                <a:bodyPr wrap="square" rtlCol="0">
                  <a:noAutofit/>
                </a:bodyPr>
                <a:lstStyle/>
                <a:p>
                  <a:endParaRPr lang="en-US"/>
                </a:p>
              </p:txBody>
            </p:sp>
            <p:pic>
              <p:nvPicPr>
                <p:cNvPr id="19" name="Picture 18"/>
                <p:cNvPicPr>
                  <a:picLocks noChangeAspect="1"/>
                </p:cNvPicPr>
                <p:nvPr/>
              </p:nvPicPr>
              <p:blipFill rotWithShape="1">
                <a:blip r:embed="rId3"/>
                <a:srcRect l="15957" t="7522" r="13580" b="27055"/>
                <a:stretch/>
              </p:blipFill>
              <p:spPr>
                <a:xfrm>
                  <a:off x="446377" y="1973185"/>
                  <a:ext cx="508956" cy="463638"/>
                </a:xfrm>
                <a:prstGeom prst="rect">
                  <a:avLst/>
                </a:prstGeom>
              </p:spPr>
            </p:pic>
            <p:pic>
              <p:nvPicPr>
                <p:cNvPr id="20" name="Picture 19"/>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50540" y="2566698"/>
                  <a:ext cx="1286424" cy="1286424"/>
                </a:xfrm>
                <a:prstGeom prst="rect">
                  <a:avLst/>
                </a:prstGeom>
              </p:spPr>
            </p:pic>
            <p:pic>
              <p:nvPicPr>
                <p:cNvPr id="21" name="Picture 20"/>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4491" y="2566698"/>
                  <a:ext cx="1014984" cy="1014984"/>
                </a:xfrm>
                <a:prstGeom prst="rect">
                  <a:avLst/>
                </a:prstGeom>
              </p:spPr>
            </p:pic>
            <p:pic>
              <p:nvPicPr>
                <p:cNvPr id="22" name="Picture 2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324764" y="2566698"/>
                  <a:ext cx="1286424" cy="1286424"/>
                </a:xfrm>
                <a:prstGeom prst="rect">
                  <a:avLst/>
                </a:prstGeom>
              </p:spPr>
            </p:pic>
            <p:sp>
              <p:nvSpPr>
                <p:cNvPr id="23" name="TextBox 22"/>
                <p:cNvSpPr txBox="1"/>
                <p:nvPr/>
              </p:nvSpPr>
              <p:spPr>
                <a:xfrm>
                  <a:off x="6156578" y="2420359"/>
                  <a:ext cx="1635706" cy="261610"/>
                </a:xfrm>
                <a:prstGeom prst="rect">
                  <a:avLst/>
                </a:prstGeom>
                <a:solidFill>
                  <a:schemeClr val="accent5">
                    <a:lumMod val="75000"/>
                  </a:schemeClr>
                </a:solidFill>
              </p:spPr>
              <p:txBody>
                <a:bodyPr wrap="square" rtlCol="0">
                  <a:spAutoFit/>
                </a:bodyPr>
                <a:lstStyle/>
                <a:p>
                  <a:pPr algn="ctr"/>
                  <a:r>
                    <a:rPr lang="en-US" sz="1100" b="1">
                      <a:solidFill>
                        <a:schemeClr val="bg1"/>
                      </a:solidFill>
                    </a:rPr>
                    <a:t>Janet Adam Smith</a:t>
                  </a:r>
                </a:p>
              </p:txBody>
            </p:sp>
            <p:sp>
              <p:nvSpPr>
                <p:cNvPr id="24" name="TextBox 23"/>
                <p:cNvSpPr txBox="1"/>
                <p:nvPr/>
              </p:nvSpPr>
              <p:spPr>
                <a:xfrm>
                  <a:off x="6158342" y="2658450"/>
                  <a:ext cx="1632178" cy="261610"/>
                </a:xfrm>
                <a:prstGeom prst="rect">
                  <a:avLst/>
                </a:prstGeom>
                <a:noFill/>
              </p:spPr>
              <p:txBody>
                <a:bodyPr wrap="none" rtlCol="0">
                  <a:spAutoFit/>
                </a:bodyPr>
                <a:lstStyle/>
                <a:p>
                  <a:r>
                    <a:rPr lang="en-US" sz="1100" b="1">
                      <a:solidFill>
                        <a:schemeClr val="accent5">
                          <a:lumMod val="75000"/>
                        </a:schemeClr>
                      </a:solidFill>
                    </a:rPr>
                    <a:t>Name Authority File 2</a:t>
                  </a:r>
                </a:p>
              </p:txBody>
            </p:sp>
            <p:sp>
              <p:nvSpPr>
                <p:cNvPr id="25" name="TextBox 24"/>
                <p:cNvSpPr txBox="1"/>
                <p:nvPr/>
              </p:nvSpPr>
              <p:spPr>
                <a:xfrm>
                  <a:off x="6156578" y="3595603"/>
                  <a:ext cx="1635706" cy="261610"/>
                </a:xfrm>
                <a:prstGeom prst="rect">
                  <a:avLst/>
                </a:prstGeom>
                <a:solidFill>
                  <a:schemeClr val="accent1"/>
                </a:solidFill>
              </p:spPr>
              <p:txBody>
                <a:bodyPr wrap="square" rtlCol="0">
                  <a:spAutoFit/>
                </a:bodyPr>
                <a:lstStyle/>
                <a:p>
                  <a:pPr algn="ctr"/>
                  <a:r>
                    <a:rPr lang="en-US" sz="1100" b="1">
                      <a:solidFill>
                        <a:schemeClr val="bg1"/>
                      </a:solidFill>
                    </a:rPr>
                    <a:t>Janet B. A. Smith</a:t>
                  </a:r>
                </a:p>
              </p:txBody>
            </p:sp>
            <p:sp>
              <p:nvSpPr>
                <p:cNvPr id="26" name="TextBox 25"/>
                <p:cNvSpPr txBox="1"/>
                <p:nvPr/>
              </p:nvSpPr>
              <p:spPr>
                <a:xfrm>
                  <a:off x="6158342" y="3864680"/>
                  <a:ext cx="1632178" cy="261610"/>
                </a:xfrm>
                <a:prstGeom prst="rect">
                  <a:avLst/>
                </a:prstGeom>
                <a:noFill/>
              </p:spPr>
              <p:txBody>
                <a:bodyPr wrap="none" rtlCol="0">
                  <a:spAutoFit/>
                </a:bodyPr>
                <a:lstStyle/>
                <a:p>
                  <a:r>
                    <a:rPr lang="en-US" sz="1100" b="1">
                      <a:solidFill>
                        <a:schemeClr val="accent1"/>
                      </a:solidFill>
                    </a:rPr>
                    <a:t>Name Authority File 3</a:t>
                  </a:r>
                </a:p>
              </p:txBody>
            </p:sp>
            <p:sp>
              <p:nvSpPr>
                <p:cNvPr id="27" name="TextBox 26"/>
                <p:cNvSpPr txBox="1"/>
                <p:nvPr/>
              </p:nvSpPr>
              <p:spPr>
                <a:xfrm>
                  <a:off x="6156578" y="4702134"/>
                  <a:ext cx="1635706" cy="261610"/>
                </a:xfrm>
                <a:prstGeom prst="rect">
                  <a:avLst/>
                </a:prstGeom>
                <a:solidFill>
                  <a:schemeClr val="accent6"/>
                </a:solidFill>
              </p:spPr>
              <p:txBody>
                <a:bodyPr wrap="square" rtlCol="0">
                  <a:spAutoFit/>
                </a:bodyPr>
                <a:lstStyle/>
                <a:p>
                  <a:pPr algn="ctr"/>
                  <a:r>
                    <a:rPr lang="en-US" sz="1100" b="1">
                      <a:solidFill>
                        <a:schemeClr val="bg1"/>
                      </a:solidFill>
                    </a:rPr>
                    <a:t>Janet B. Adam Smith</a:t>
                  </a:r>
                </a:p>
              </p:txBody>
            </p:sp>
            <p:sp>
              <p:nvSpPr>
                <p:cNvPr id="28" name="TextBox 27"/>
                <p:cNvSpPr txBox="1"/>
                <p:nvPr/>
              </p:nvSpPr>
              <p:spPr>
                <a:xfrm>
                  <a:off x="6158342" y="4961560"/>
                  <a:ext cx="1632178" cy="261610"/>
                </a:xfrm>
                <a:prstGeom prst="rect">
                  <a:avLst/>
                </a:prstGeom>
                <a:noFill/>
              </p:spPr>
              <p:txBody>
                <a:bodyPr wrap="none" rtlCol="0">
                  <a:spAutoFit/>
                </a:bodyPr>
                <a:lstStyle/>
                <a:p>
                  <a:r>
                    <a:rPr lang="en-US" sz="1100" b="1">
                      <a:solidFill>
                        <a:schemeClr val="accent6"/>
                      </a:solidFill>
                    </a:rPr>
                    <a:t>Name Authority File 4</a:t>
                  </a:r>
                </a:p>
              </p:txBody>
            </p:sp>
            <p:pic>
              <p:nvPicPr>
                <p:cNvPr id="29" name="Picture 28"/>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35110" y="1677533"/>
                  <a:ext cx="878645" cy="878645"/>
                </a:xfrm>
                <a:prstGeom prst="rect">
                  <a:avLst/>
                </a:prstGeom>
              </p:spPr>
            </p:pic>
            <p:pic>
              <p:nvPicPr>
                <p:cNvPr id="30" name="Picture 29"/>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35110" y="2849514"/>
                  <a:ext cx="878645" cy="878645"/>
                </a:xfrm>
                <a:prstGeom prst="rect">
                  <a:avLst/>
                </a:prstGeom>
              </p:spPr>
            </p:pic>
            <p:pic>
              <p:nvPicPr>
                <p:cNvPr id="31" name="Picture 30"/>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35110" y="3932038"/>
                  <a:ext cx="878645" cy="878645"/>
                </a:xfrm>
                <a:prstGeom prst="rect">
                  <a:avLst/>
                </a:prstGeom>
              </p:spPr>
            </p:pic>
            <p:sp>
              <p:nvSpPr>
                <p:cNvPr id="32" name="TextBox 31"/>
                <p:cNvSpPr txBox="1"/>
                <p:nvPr/>
              </p:nvSpPr>
              <p:spPr>
                <a:xfrm>
                  <a:off x="3756751" y="4272993"/>
                  <a:ext cx="419065" cy="496891"/>
                </a:xfrm>
                <a:prstGeom prst="rect">
                  <a:avLst/>
                </a:prstGeom>
                <a:solidFill>
                  <a:srgbClr val="AED5A7"/>
                </a:solidFill>
                <a:ln w="19050">
                  <a:solidFill>
                    <a:schemeClr val="accent4"/>
                  </a:solidFill>
                </a:ln>
              </p:spPr>
              <p:txBody>
                <a:bodyPr wrap="square" rtlCol="0">
                  <a:noAutofit/>
                </a:bodyPr>
                <a:lstStyle/>
                <a:p>
                  <a:endParaRPr lang="en-US"/>
                </a:p>
              </p:txBody>
            </p:sp>
            <p:sp>
              <p:nvSpPr>
                <p:cNvPr id="33" name="TextBox 32"/>
                <p:cNvSpPr txBox="1"/>
                <p:nvPr/>
              </p:nvSpPr>
              <p:spPr>
                <a:xfrm>
                  <a:off x="5613354" y="2307732"/>
                  <a:ext cx="419065" cy="496891"/>
                </a:xfrm>
                <a:prstGeom prst="rect">
                  <a:avLst/>
                </a:prstGeom>
                <a:solidFill>
                  <a:schemeClr val="accent5">
                    <a:lumMod val="60000"/>
                    <a:lumOff val="40000"/>
                  </a:schemeClr>
                </a:solidFill>
                <a:ln w="19050">
                  <a:solidFill>
                    <a:schemeClr val="accent5">
                      <a:lumMod val="75000"/>
                    </a:schemeClr>
                  </a:solidFill>
                </a:ln>
              </p:spPr>
              <p:txBody>
                <a:bodyPr wrap="square" rtlCol="0">
                  <a:noAutofit/>
                </a:bodyPr>
                <a:lstStyle/>
                <a:p>
                  <a:endParaRPr lang="en-US"/>
                </a:p>
              </p:txBody>
            </p:sp>
            <p:sp>
              <p:nvSpPr>
                <p:cNvPr id="34" name="TextBox 33"/>
                <p:cNvSpPr txBox="1"/>
                <p:nvPr/>
              </p:nvSpPr>
              <p:spPr>
                <a:xfrm>
                  <a:off x="5613354" y="3562020"/>
                  <a:ext cx="419065" cy="496891"/>
                </a:xfrm>
                <a:prstGeom prst="rect">
                  <a:avLst/>
                </a:prstGeom>
                <a:solidFill>
                  <a:schemeClr val="accent1">
                    <a:lumMod val="40000"/>
                    <a:lumOff val="60000"/>
                  </a:schemeClr>
                </a:solidFill>
                <a:ln w="19050">
                  <a:solidFill>
                    <a:schemeClr val="accent1"/>
                  </a:solidFill>
                </a:ln>
              </p:spPr>
              <p:txBody>
                <a:bodyPr wrap="square" rtlCol="0">
                  <a:noAutofit/>
                </a:bodyPr>
                <a:lstStyle/>
                <a:p>
                  <a:endParaRPr lang="en-US"/>
                </a:p>
              </p:txBody>
            </p:sp>
            <p:sp>
              <p:nvSpPr>
                <p:cNvPr id="35" name="TextBox 34"/>
                <p:cNvSpPr txBox="1"/>
                <p:nvPr/>
              </p:nvSpPr>
              <p:spPr>
                <a:xfrm>
                  <a:off x="5627147" y="4584494"/>
                  <a:ext cx="419065" cy="496891"/>
                </a:xfrm>
                <a:prstGeom prst="rect">
                  <a:avLst/>
                </a:prstGeom>
                <a:solidFill>
                  <a:schemeClr val="accent6">
                    <a:lumMod val="60000"/>
                    <a:lumOff val="40000"/>
                  </a:schemeClr>
                </a:solidFill>
                <a:ln w="19050">
                  <a:solidFill>
                    <a:schemeClr val="accent6"/>
                  </a:solidFill>
                </a:ln>
              </p:spPr>
              <p:txBody>
                <a:bodyPr wrap="square" rtlCol="0">
                  <a:noAutofit/>
                </a:bodyPr>
                <a:lstStyle/>
                <a:p>
                  <a:endParaRPr lang="en-US"/>
                </a:p>
              </p:txBody>
            </p:sp>
            <p:sp>
              <p:nvSpPr>
                <p:cNvPr id="36" name="TextBox 35"/>
                <p:cNvSpPr txBox="1"/>
                <p:nvPr/>
              </p:nvSpPr>
              <p:spPr>
                <a:xfrm>
                  <a:off x="3099617" y="2016234"/>
                  <a:ext cx="2174205" cy="369332"/>
                </a:xfrm>
                <a:prstGeom prst="rect">
                  <a:avLst/>
                </a:prstGeom>
                <a:solidFill>
                  <a:schemeClr val="bg1"/>
                </a:solidFill>
                <a:ln w="31750">
                  <a:solidFill>
                    <a:schemeClr val="accent6">
                      <a:lumMod val="75000"/>
                    </a:schemeClr>
                  </a:solidFill>
                </a:ln>
              </p:spPr>
              <p:txBody>
                <a:bodyPr wrap="square" rtlCol="0">
                  <a:spAutoFit/>
                </a:bodyPr>
                <a:lstStyle/>
                <a:p>
                  <a:pPr algn="ctr"/>
                  <a:r>
                    <a:rPr lang="en-US" b="1">
                      <a:solidFill>
                        <a:schemeClr val="accent6">
                          <a:lumMod val="75000"/>
                        </a:schemeClr>
                      </a:solidFill>
                    </a:rPr>
                    <a:t>&lt;text string&gt;</a:t>
                  </a:r>
                </a:p>
              </p:txBody>
            </p:sp>
            <p:sp>
              <p:nvSpPr>
                <p:cNvPr id="37" name="TextBox 36"/>
                <p:cNvSpPr txBox="1"/>
                <p:nvPr/>
              </p:nvSpPr>
              <p:spPr>
                <a:xfrm>
                  <a:off x="1041902" y="2013593"/>
                  <a:ext cx="1813253" cy="369332"/>
                </a:xfrm>
                <a:prstGeom prst="rect">
                  <a:avLst/>
                </a:prstGeom>
                <a:solidFill>
                  <a:schemeClr val="bg1"/>
                </a:solidFill>
                <a:ln w="31750">
                  <a:solidFill>
                    <a:schemeClr val="accent6">
                      <a:lumMod val="75000"/>
                    </a:schemeClr>
                  </a:solidFill>
                </a:ln>
              </p:spPr>
              <p:txBody>
                <a:bodyPr wrap="none" rtlCol="0">
                  <a:spAutoFit/>
                </a:bodyPr>
                <a:lstStyle/>
                <a:p>
                  <a:r>
                    <a:rPr lang="en-US" b="1">
                      <a:solidFill>
                        <a:schemeClr val="accent6">
                          <a:lumMod val="75000"/>
                        </a:schemeClr>
                      </a:solidFill>
                    </a:rPr>
                    <a:t>Text String API</a:t>
                  </a:r>
                </a:p>
              </p:txBody>
            </p:sp>
          </p:grpSp>
        </p:grpSp>
      </p:grpSp>
    </p:spTree>
    <p:extLst>
      <p:ext uri="{BB962C8B-B14F-4D97-AF65-F5344CB8AC3E}">
        <p14:creationId xmlns:p14="http://schemas.microsoft.com/office/powerpoint/2010/main" val="156154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428265" y="824593"/>
            <a:ext cx="6244400" cy="5414161"/>
          </a:xfrm>
          <a:prstGeom prst="triangle">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3934601" y="3761429"/>
            <a:ext cx="3546088" cy="1133220"/>
          </a:xfrm>
          <a:prstGeom prst="roundRect">
            <a:avLst/>
          </a:prstGeom>
          <a:solidFill>
            <a:srgbClr val="F2F2F2">
              <a:alpha val="69804"/>
            </a:srgbClr>
          </a:solidFill>
          <a:ln>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Replicate existing library functions more cheaply and efficiently</a:t>
            </a:r>
          </a:p>
        </p:txBody>
      </p:sp>
      <p:sp>
        <p:nvSpPr>
          <p:cNvPr id="5" name="Rounded Rectangle 4"/>
          <p:cNvSpPr/>
          <p:nvPr/>
        </p:nvSpPr>
        <p:spPr>
          <a:xfrm>
            <a:off x="3934601" y="4973316"/>
            <a:ext cx="3546088" cy="747132"/>
          </a:xfrm>
          <a:prstGeom prst="roundRect">
            <a:avLst/>
          </a:prstGeom>
          <a:solidFill>
            <a:srgbClr val="F2F2F2">
              <a:alpha val="69804"/>
            </a:srgbClr>
          </a:solidFill>
          <a:ln>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Improve data integration</a:t>
            </a:r>
          </a:p>
        </p:txBody>
      </p:sp>
      <p:sp>
        <p:nvSpPr>
          <p:cNvPr id="6" name="Rectangle 5"/>
          <p:cNvSpPr/>
          <p:nvPr/>
        </p:nvSpPr>
        <p:spPr>
          <a:xfrm>
            <a:off x="787772" y="2113035"/>
            <a:ext cx="6902605" cy="100361"/>
          </a:xfrm>
          <a:prstGeom prst="rect">
            <a:avLst/>
          </a:prstGeom>
          <a:solidFill>
            <a:srgbClr val="A9316F"/>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3934601" y="688111"/>
            <a:ext cx="2077518" cy="633046"/>
          </a:xfrm>
          <a:prstGeom prst="roundRect">
            <a:avLst/>
          </a:prstGeom>
          <a:solidFill>
            <a:schemeClr val="accent5">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 better user experience</a:t>
            </a:r>
          </a:p>
        </p:txBody>
      </p:sp>
      <p:sp>
        <p:nvSpPr>
          <p:cNvPr id="8" name="Rounded Rectangle 7"/>
          <p:cNvSpPr/>
          <p:nvPr/>
        </p:nvSpPr>
        <p:spPr>
          <a:xfrm>
            <a:off x="3934601" y="1389210"/>
            <a:ext cx="2077518" cy="633046"/>
          </a:xfrm>
          <a:prstGeom prst="roundRect">
            <a:avLst/>
          </a:prstGeom>
          <a:solidFill>
            <a:schemeClr val="accent5">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Greater Web visibility</a:t>
            </a:r>
          </a:p>
        </p:txBody>
      </p:sp>
      <p:sp>
        <p:nvSpPr>
          <p:cNvPr id="9" name="Rounded Rectangle 8"/>
          <p:cNvSpPr/>
          <p:nvPr/>
        </p:nvSpPr>
        <p:spPr>
          <a:xfrm>
            <a:off x="3934601" y="2298617"/>
            <a:ext cx="3508607" cy="1205117"/>
          </a:xfrm>
          <a:prstGeom prst="roundRect">
            <a:avLst/>
          </a:prstGeom>
          <a:solidFill>
            <a:schemeClr val="accent5">
              <a:lumMod val="20000"/>
              <a:lumOff val="80000"/>
              <a:alpha val="69804"/>
            </a:schemeClr>
          </a:solidFill>
          <a:ln>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Develop better models of resources not well served by current standards </a:t>
            </a:r>
          </a:p>
        </p:txBody>
      </p:sp>
      <p:sp>
        <p:nvSpPr>
          <p:cNvPr id="10" name="Rounded Rectangle 9"/>
          <p:cNvSpPr/>
          <p:nvPr/>
        </p:nvSpPr>
        <p:spPr>
          <a:xfrm>
            <a:off x="3934601" y="5799115"/>
            <a:ext cx="3546088" cy="747132"/>
          </a:xfrm>
          <a:prstGeom prst="roundRect">
            <a:avLst/>
          </a:prstGeom>
          <a:solidFill>
            <a:srgbClr val="F2F2F2">
              <a:alpha val="69804"/>
            </a:srgbClr>
          </a:solidFill>
          <a:ln>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Improve internal data management</a:t>
            </a:r>
          </a:p>
        </p:txBody>
      </p:sp>
      <p:sp>
        <p:nvSpPr>
          <p:cNvPr id="11" name="Rectangle 10"/>
          <p:cNvSpPr/>
          <p:nvPr/>
        </p:nvSpPr>
        <p:spPr>
          <a:xfrm>
            <a:off x="787772" y="3582401"/>
            <a:ext cx="6902605" cy="100361"/>
          </a:xfrm>
          <a:prstGeom prst="rect">
            <a:avLst/>
          </a:prstGeom>
          <a:solidFill>
            <a:srgbClr val="A9316F"/>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2"/>
          </p:nvPr>
        </p:nvSpPr>
        <p:spPr/>
        <p:txBody>
          <a:bodyPr/>
          <a:lstStyle/>
          <a:p>
            <a:endParaRPr lang="en-US"/>
          </a:p>
        </p:txBody>
      </p:sp>
      <p:sp>
        <p:nvSpPr>
          <p:cNvPr id="14" name="Text Placeholder 13"/>
          <p:cNvSpPr>
            <a:spLocks noGrp="1"/>
          </p:cNvSpPr>
          <p:nvPr>
            <p:ph type="body" sz="quarter" idx="13"/>
          </p:nvPr>
        </p:nvSpPr>
        <p:spPr>
          <a:xfrm>
            <a:off x="477838" y="40357"/>
            <a:ext cx="8181975" cy="915256"/>
          </a:xfrm>
        </p:spPr>
        <p:txBody>
          <a:bodyPr/>
          <a:lstStyle/>
          <a:p>
            <a:r>
              <a:rPr lang="en-US" dirty="0"/>
              <a:t>In Summary: Why Linked Data?</a:t>
            </a:r>
          </a:p>
        </p:txBody>
      </p:sp>
    </p:spTree>
    <p:extLst>
      <p:ext uri="{BB962C8B-B14F-4D97-AF65-F5344CB8AC3E}">
        <p14:creationId xmlns:p14="http://schemas.microsoft.com/office/powerpoint/2010/main" val="19150569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59" y="1108081"/>
            <a:ext cx="8174038" cy="692497"/>
          </a:xfrm>
        </p:spPr>
        <p:txBody>
          <a:bodyPr/>
          <a:lstStyle/>
          <a:p>
            <a:r>
              <a:rPr lang="en-US" dirty="0"/>
              <a:t>Easing the transition</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96150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Working with the Library of Congress and others to finalize the BIBFRAME standard </a:t>
            </a:r>
          </a:p>
          <a:p>
            <a:r>
              <a:rPr lang="en-US" dirty="0"/>
              <a:t>Beginning to explore what working with it at scale will mean</a:t>
            </a:r>
          </a:p>
        </p:txBody>
      </p:sp>
      <p:sp>
        <p:nvSpPr>
          <p:cNvPr id="3" name="Text Placeholder 2"/>
          <p:cNvSpPr>
            <a:spLocks noGrp="1"/>
          </p:cNvSpPr>
          <p:nvPr>
            <p:ph type="body" sz="quarter" idx="13"/>
          </p:nvPr>
        </p:nvSpPr>
        <p:spPr/>
        <p:txBody>
          <a:bodyPr/>
          <a:lstStyle/>
          <a:p>
            <a:r>
              <a:rPr lang="en-US" dirty="0"/>
              <a:t>Collaborating on BIBFRAME</a:t>
            </a:r>
          </a:p>
        </p:txBody>
      </p:sp>
      <p:pic>
        <p:nvPicPr>
          <p:cNvPr id="4" name="Picture 3"/>
          <p:cNvPicPr>
            <a:picLocks noChangeAspect="1"/>
          </p:cNvPicPr>
          <p:nvPr/>
        </p:nvPicPr>
        <p:blipFill>
          <a:blip r:embed="rId2"/>
          <a:stretch>
            <a:fillRect/>
          </a:stretch>
        </p:blipFill>
        <p:spPr>
          <a:xfrm>
            <a:off x="1229576" y="3515752"/>
            <a:ext cx="6350000" cy="1346200"/>
          </a:xfrm>
          <a:prstGeom prst="rect">
            <a:avLst/>
          </a:prstGeom>
        </p:spPr>
      </p:pic>
    </p:spTree>
    <p:extLst>
      <p:ext uri="{BB962C8B-B14F-4D97-AF65-F5344CB8AC3E}">
        <p14:creationId xmlns:p14="http://schemas.microsoft.com/office/powerpoint/2010/main" val="13864186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Modeling bibliographic data using </a:t>
            </a:r>
            <a:r>
              <a:rPr lang="en-US" dirty="0" err="1"/>
              <a:t>Schema.org</a:t>
            </a:r>
            <a:endParaRPr lang="en-US" dirty="0"/>
          </a:p>
          <a:p>
            <a:r>
              <a:rPr lang="en-US" dirty="0"/>
              <a:t>Collaborating on expanding the </a:t>
            </a:r>
            <a:r>
              <a:rPr lang="en-US" dirty="0" err="1"/>
              <a:t>Schema.org</a:t>
            </a:r>
            <a:r>
              <a:rPr lang="en-US" dirty="0"/>
              <a:t> with additional bibliographic elements at </a:t>
            </a:r>
            <a:r>
              <a:rPr lang="en-US" dirty="0" err="1"/>
              <a:t>bib.schema.org</a:t>
            </a:r>
            <a:endParaRPr lang="en-US" dirty="0"/>
          </a:p>
          <a:p>
            <a:r>
              <a:rPr lang="en-US" dirty="0"/>
              <a:t>Syndicating </a:t>
            </a:r>
            <a:r>
              <a:rPr lang="en-US" dirty="0" err="1"/>
              <a:t>WorldCat</a:t>
            </a:r>
            <a:r>
              <a:rPr lang="en-US" dirty="0"/>
              <a:t> data to search engines using </a:t>
            </a:r>
            <a:r>
              <a:rPr lang="en-US" dirty="0" err="1"/>
              <a:t>Schema.org</a:t>
            </a:r>
            <a:r>
              <a:rPr lang="en-US" dirty="0"/>
              <a:t> markup</a:t>
            </a:r>
          </a:p>
        </p:txBody>
      </p:sp>
      <p:sp>
        <p:nvSpPr>
          <p:cNvPr id="3" name="Text Placeholder 2"/>
          <p:cNvSpPr>
            <a:spLocks noGrp="1"/>
          </p:cNvSpPr>
          <p:nvPr>
            <p:ph type="body" sz="quarter" idx="13"/>
          </p:nvPr>
        </p:nvSpPr>
        <p:spPr/>
        <p:txBody>
          <a:bodyPr/>
          <a:lstStyle/>
          <a:p>
            <a:r>
              <a:rPr lang="en-US" dirty="0"/>
              <a:t>Working With the Web</a:t>
            </a:r>
          </a:p>
        </p:txBody>
      </p:sp>
      <p:pic>
        <p:nvPicPr>
          <p:cNvPr id="4" name="Picture 3"/>
          <p:cNvPicPr>
            <a:picLocks noChangeAspect="1"/>
          </p:cNvPicPr>
          <p:nvPr/>
        </p:nvPicPr>
        <p:blipFill>
          <a:blip r:embed="rId2"/>
          <a:stretch>
            <a:fillRect/>
          </a:stretch>
        </p:blipFill>
        <p:spPr>
          <a:xfrm>
            <a:off x="2543310" y="3554300"/>
            <a:ext cx="3619500" cy="2247900"/>
          </a:xfrm>
          <a:prstGeom prst="rect">
            <a:avLst/>
          </a:prstGeom>
        </p:spPr>
      </p:pic>
    </p:spTree>
    <p:extLst>
      <p:ext uri="{BB962C8B-B14F-4D97-AF65-F5344CB8AC3E}">
        <p14:creationId xmlns:p14="http://schemas.microsoft.com/office/powerpoint/2010/main" val="9803567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77838" y="1135919"/>
            <a:ext cx="7944945" cy="4475171"/>
          </a:xfrm>
        </p:spPr>
        <p:txBody>
          <a:bodyPr/>
          <a:lstStyle/>
          <a:p>
            <a:endParaRPr lang="en-US" dirty="0"/>
          </a:p>
        </p:txBody>
      </p:sp>
      <p:sp>
        <p:nvSpPr>
          <p:cNvPr id="6" name="Text Placeholder 5"/>
          <p:cNvSpPr>
            <a:spLocks noGrp="1"/>
          </p:cNvSpPr>
          <p:nvPr>
            <p:ph type="body" sz="quarter" idx="13"/>
          </p:nvPr>
        </p:nvSpPr>
        <p:spPr>
          <a:xfrm>
            <a:off x="477838" y="220663"/>
            <a:ext cx="8576010" cy="915256"/>
          </a:xfrm>
        </p:spPr>
        <p:txBody>
          <a:bodyPr/>
          <a:lstStyle/>
          <a:p>
            <a:r>
              <a:rPr lang="en-US" dirty="0"/>
              <a:t>Learning </a:t>
            </a:r>
            <a:r>
              <a:rPr lang="en-US"/>
              <a:t>About Changing </a:t>
            </a:r>
            <a:r>
              <a:rPr lang="en-US" dirty="0"/>
              <a:t>Workflows</a:t>
            </a:r>
          </a:p>
        </p:txBody>
      </p:sp>
      <p:pic>
        <p:nvPicPr>
          <p:cNvPr id="7" name="Picture 6"/>
          <p:cNvPicPr>
            <a:picLocks noChangeAspect="1"/>
          </p:cNvPicPr>
          <p:nvPr/>
        </p:nvPicPr>
        <p:blipFill>
          <a:blip r:embed="rId3"/>
          <a:stretch>
            <a:fillRect/>
          </a:stretch>
        </p:blipFill>
        <p:spPr>
          <a:xfrm>
            <a:off x="477838" y="1135919"/>
            <a:ext cx="7624293" cy="5718220"/>
          </a:xfrm>
          <a:prstGeom prst="rect">
            <a:avLst/>
          </a:prstGeom>
        </p:spPr>
      </p:pic>
      <p:sp>
        <p:nvSpPr>
          <p:cNvPr id="8" name="TextBox 7"/>
          <p:cNvSpPr txBox="1"/>
          <p:nvPr/>
        </p:nvSpPr>
        <p:spPr>
          <a:xfrm>
            <a:off x="679348" y="6341680"/>
            <a:ext cx="7323864" cy="369332"/>
          </a:xfrm>
          <a:prstGeom prst="rect">
            <a:avLst/>
          </a:prstGeom>
          <a:noFill/>
        </p:spPr>
        <p:txBody>
          <a:bodyPr wrap="none" rtlCol="0">
            <a:spAutoFit/>
          </a:bodyPr>
          <a:lstStyle/>
          <a:p>
            <a:r>
              <a:rPr lang="en-US" dirty="0">
                <a:solidFill>
                  <a:schemeClr val="bg1"/>
                </a:solidFill>
              </a:rPr>
              <a:t>Photo by https://www.flickr.com/photos/sanjoselibrary/ - CC BY-SA 2.0</a:t>
            </a:r>
          </a:p>
        </p:txBody>
      </p:sp>
    </p:spTree>
    <p:extLst>
      <p:ext uri="{BB962C8B-B14F-4D97-AF65-F5344CB8AC3E}">
        <p14:creationId xmlns:p14="http://schemas.microsoft.com/office/powerpoint/2010/main" val="1063958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8" y="1108081"/>
            <a:ext cx="8828742" cy="692497"/>
          </a:xfrm>
        </p:spPr>
        <p:txBody>
          <a:bodyPr/>
          <a:lstStyle/>
          <a:p>
            <a:r>
              <a:rPr lang="en-US" dirty="0"/>
              <a:t>Why linked data?</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a:xfrm>
            <a:off x="8878888" y="850900"/>
            <a:ext cx="265112" cy="5432839"/>
          </a:xfrm>
        </p:spPr>
        <p:txBody>
          <a:bodyPr/>
          <a:lstStyle/>
          <a:p>
            <a:endParaRPr lang="en-US" dirty="0"/>
          </a:p>
        </p:txBody>
      </p:sp>
    </p:spTree>
    <p:extLst>
      <p:ext uri="{BB962C8B-B14F-4D97-AF65-F5344CB8AC3E}">
        <p14:creationId xmlns:p14="http://schemas.microsoft.com/office/powerpoint/2010/main" val="2912592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228600"/>
            <a:ext cx="9144000" cy="6400800"/>
          </a:xfrm>
          <a:prstGeom prst="rect">
            <a:avLst/>
          </a:prstGeom>
        </p:spPr>
      </p:pic>
    </p:spTree>
    <p:extLst>
      <p:ext uri="{BB962C8B-B14F-4D97-AF65-F5344CB8AC3E}">
        <p14:creationId xmlns:p14="http://schemas.microsoft.com/office/powerpoint/2010/main" val="11559920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655261" y="685802"/>
            <a:ext cx="7831394" cy="543824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545308" y="4695041"/>
            <a:ext cx="6562799" cy="1288862"/>
          </a:xfrm>
          <a:prstGeom prst="roundRect">
            <a:avLst/>
          </a:prstGeom>
          <a:solidFill>
            <a:schemeClr val="accent5">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59145" y="4783574"/>
            <a:ext cx="691787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uniform titles </a:t>
            </a:r>
          </a:p>
          <a:p>
            <a:pPr marL="285750" indent="-285750">
              <a:buFont typeface="Arial" panose="020B0604020202020204" pitchFamily="34" charset="0"/>
              <a:buChar char="•"/>
            </a:pPr>
            <a:r>
              <a:rPr lang="en-US" dirty="0"/>
              <a:t>Use added entries with role codes (7xx and $4)</a:t>
            </a:r>
          </a:p>
          <a:p>
            <a:pPr marL="285750" indent="-285750">
              <a:buFont typeface="Arial" panose="020B0604020202020204" pitchFamily="34" charset="0"/>
              <a:buChar char="•"/>
            </a:pPr>
            <a:r>
              <a:rPr lang="en-US" dirty="0"/>
              <a:t>Use 041 for translations, including intermediate translations</a:t>
            </a:r>
          </a:p>
          <a:p>
            <a:pPr marL="285750" indent="-285750">
              <a:buFont typeface="Arial" panose="020B0604020202020204" pitchFamily="34" charset="0"/>
              <a:buChar char="•"/>
            </a:pPr>
            <a:r>
              <a:rPr lang="en-US" dirty="0"/>
              <a:t>Use indicators to refine the meaning </a:t>
            </a:r>
          </a:p>
        </p:txBody>
      </p:sp>
      <p:sp>
        <p:nvSpPr>
          <p:cNvPr id="4" name="Rounded Rectangle 3"/>
          <p:cNvSpPr/>
          <p:nvPr/>
        </p:nvSpPr>
        <p:spPr>
          <a:xfrm>
            <a:off x="1253096" y="2655713"/>
            <a:ext cx="5425268" cy="1599546"/>
          </a:xfrm>
          <a:prstGeom prst="roundRect">
            <a:avLst/>
          </a:prstGeom>
          <a:solidFill>
            <a:schemeClr val="accent5">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302239" y="2735700"/>
            <a:ext cx="5480826" cy="1477327"/>
          </a:xfrm>
          <a:prstGeom prst="rect">
            <a:avLst/>
          </a:prstGeom>
          <a:noFill/>
        </p:spPr>
        <p:txBody>
          <a:bodyPr wrap="square" rtlCol="0">
            <a:spAutoFit/>
          </a:bodyPr>
          <a:lstStyle/>
          <a:p>
            <a:pPr marL="285750" indent="-285750">
              <a:buFont typeface="Arial" panose="020B0604020202020204" pitchFamily="34" charset="0"/>
              <a:buChar char="•"/>
            </a:pPr>
            <a:r>
              <a:rPr lang="en-US" dirty="0"/>
              <a:t>Use the most specific fields appropriate for a descriptive task</a:t>
            </a:r>
          </a:p>
          <a:p>
            <a:pPr marL="285750" indent="-285750">
              <a:buFont typeface="Arial" panose="020B0604020202020204" pitchFamily="34" charset="0"/>
              <a:buChar char="•"/>
            </a:pPr>
            <a:r>
              <a:rPr lang="en-US" dirty="0"/>
              <a:t>Minimize the use of 500 fields</a:t>
            </a:r>
          </a:p>
          <a:p>
            <a:pPr marL="285750" indent="-285750">
              <a:buFont typeface="Arial" panose="020B0604020202020204" pitchFamily="34" charset="0"/>
              <a:buChar char="•"/>
            </a:pPr>
            <a:r>
              <a:rPr lang="en-US" dirty="0"/>
              <a:t>Obey field semantics</a:t>
            </a:r>
          </a:p>
          <a:p>
            <a:pPr marL="285750" indent="-285750">
              <a:buFont typeface="Arial" panose="020B0604020202020204" pitchFamily="34" charset="0"/>
              <a:buChar char="•"/>
            </a:pPr>
            <a:r>
              <a:rPr lang="en-US" dirty="0"/>
              <a:t>Avoid redundancy</a:t>
            </a:r>
          </a:p>
        </p:txBody>
      </p:sp>
      <p:sp>
        <p:nvSpPr>
          <p:cNvPr id="8" name="Rounded Rectangle 7"/>
          <p:cNvSpPr/>
          <p:nvPr/>
        </p:nvSpPr>
        <p:spPr>
          <a:xfrm>
            <a:off x="1648260" y="1209231"/>
            <a:ext cx="4739641" cy="1022462"/>
          </a:xfrm>
          <a:prstGeom prst="roundRect">
            <a:avLst/>
          </a:prstGeom>
          <a:solidFill>
            <a:schemeClr val="accent5">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69289" y="1262775"/>
            <a:ext cx="4297583" cy="916005"/>
          </a:xfrm>
          <a:prstGeom prst="rect">
            <a:avLst/>
          </a:prstGeom>
          <a:noFill/>
        </p:spPr>
        <p:txBody>
          <a:bodyPr wrap="square" rtlCol="0">
            <a:spAutoFit/>
          </a:bodyPr>
          <a:lstStyle/>
          <a:p>
            <a:r>
              <a:rPr lang="en-US" dirty="0"/>
              <a:t>If you must use free text:</a:t>
            </a:r>
          </a:p>
          <a:p>
            <a:pPr marL="742950" lvl="1" indent="-285750">
              <a:buFont typeface="Arial" panose="020B0604020202020204" pitchFamily="34" charset="0"/>
              <a:buChar char="•"/>
            </a:pPr>
            <a:r>
              <a:rPr lang="en-US" dirty="0"/>
              <a:t>Use established conventions</a:t>
            </a:r>
          </a:p>
          <a:p>
            <a:pPr marL="742950" lvl="1" indent="-285750">
              <a:buFont typeface="Arial" panose="020B0604020202020204" pitchFamily="34" charset="0"/>
              <a:buChar char="•"/>
            </a:pPr>
            <a:r>
              <a:rPr lang="en-US" dirty="0"/>
              <a:t>Use standardized terms</a:t>
            </a:r>
          </a:p>
        </p:txBody>
      </p:sp>
      <p:sp>
        <p:nvSpPr>
          <p:cNvPr id="13" name="TextBox 12"/>
          <p:cNvSpPr txBox="1"/>
          <p:nvPr/>
        </p:nvSpPr>
        <p:spPr>
          <a:xfrm>
            <a:off x="4845676" y="730654"/>
            <a:ext cx="3953326" cy="461665"/>
          </a:xfrm>
          <a:prstGeom prst="rect">
            <a:avLst/>
          </a:prstGeom>
          <a:noFill/>
        </p:spPr>
        <p:txBody>
          <a:bodyPr wrap="none" rtlCol="0">
            <a:spAutoFit/>
          </a:bodyPr>
          <a:lstStyle/>
          <a:p>
            <a:r>
              <a:rPr lang="en-US" sz="2400" dirty="0">
                <a:solidFill>
                  <a:srgbClr val="1F497D"/>
                </a:solidFill>
              </a:rPr>
              <a:t>Least machine-</a:t>
            </a:r>
            <a:r>
              <a:rPr lang="en-US" sz="2400" dirty="0" err="1">
                <a:solidFill>
                  <a:srgbClr val="1F497D"/>
                </a:solidFill>
              </a:rPr>
              <a:t>processable</a:t>
            </a:r>
            <a:endParaRPr lang="en-US" sz="2400" dirty="0">
              <a:solidFill>
                <a:srgbClr val="1F497D"/>
              </a:solidFill>
            </a:endParaRPr>
          </a:p>
        </p:txBody>
      </p:sp>
      <p:sp>
        <p:nvSpPr>
          <p:cNvPr id="16" name="TextBox 15"/>
          <p:cNvSpPr txBox="1"/>
          <p:nvPr/>
        </p:nvSpPr>
        <p:spPr>
          <a:xfrm>
            <a:off x="4845676" y="4236064"/>
            <a:ext cx="3866764" cy="461665"/>
          </a:xfrm>
          <a:prstGeom prst="rect">
            <a:avLst/>
          </a:prstGeom>
          <a:noFill/>
        </p:spPr>
        <p:txBody>
          <a:bodyPr wrap="none" rtlCol="0">
            <a:spAutoFit/>
          </a:bodyPr>
          <a:lstStyle/>
          <a:p>
            <a:r>
              <a:rPr lang="en-US" sz="2400" dirty="0">
                <a:solidFill>
                  <a:srgbClr val="1F497D"/>
                </a:solidFill>
              </a:rPr>
              <a:t>Most machine-</a:t>
            </a:r>
            <a:r>
              <a:rPr lang="en-US" sz="2400" dirty="0" err="1">
                <a:solidFill>
                  <a:srgbClr val="1F497D"/>
                </a:solidFill>
              </a:rPr>
              <a:t>processable</a:t>
            </a:r>
            <a:endParaRPr lang="en-US" sz="2400" dirty="0">
              <a:solidFill>
                <a:srgbClr val="1F497D"/>
              </a:solidFill>
            </a:endParaRPr>
          </a:p>
        </p:txBody>
      </p:sp>
      <p:sp>
        <p:nvSpPr>
          <p:cNvPr id="17" name="TextBox 16"/>
          <p:cNvSpPr txBox="1"/>
          <p:nvPr/>
        </p:nvSpPr>
        <p:spPr>
          <a:xfrm>
            <a:off x="4845676" y="2224277"/>
            <a:ext cx="3868367" cy="461665"/>
          </a:xfrm>
          <a:prstGeom prst="rect">
            <a:avLst/>
          </a:prstGeom>
          <a:noFill/>
        </p:spPr>
        <p:txBody>
          <a:bodyPr wrap="none" rtlCol="0">
            <a:spAutoFit/>
          </a:bodyPr>
          <a:lstStyle/>
          <a:p>
            <a:r>
              <a:rPr lang="en-US" sz="2400" dirty="0">
                <a:solidFill>
                  <a:srgbClr val="1F497D"/>
                </a:solidFill>
              </a:rPr>
              <a:t>Algorithmically recoverable</a:t>
            </a:r>
          </a:p>
        </p:txBody>
      </p:sp>
      <p:sp>
        <p:nvSpPr>
          <p:cNvPr id="18" name="Title 1"/>
          <p:cNvSpPr txBox="1">
            <a:spLocks/>
          </p:cNvSpPr>
          <p:nvPr/>
        </p:nvSpPr>
        <p:spPr>
          <a:xfrm>
            <a:off x="766701" y="143761"/>
            <a:ext cx="10143051" cy="1053952"/>
          </a:xfrm>
          <a:prstGeom prst="rect">
            <a:avLst/>
          </a:prstGeom>
        </p:spPr>
        <p:txBody>
          <a:bodyPr>
            <a:noAutofit/>
          </a:bodyPr>
          <a:lst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a:lstStyle>
          <a:p>
            <a:pPr algn="l"/>
            <a:r>
              <a:rPr lang="en-US" sz="3600" b="1" dirty="0">
                <a:solidFill>
                  <a:srgbClr val="1F497D"/>
                </a:solidFill>
                <a:latin typeface="+mj-lt"/>
              </a:rPr>
              <a:t>Making MARC “Linked Data Ready”</a:t>
            </a:r>
          </a:p>
        </p:txBody>
      </p:sp>
    </p:spTree>
    <p:extLst>
      <p:ext uri="{BB962C8B-B14F-4D97-AF65-F5344CB8AC3E}">
        <p14:creationId xmlns:p14="http://schemas.microsoft.com/office/powerpoint/2010/main" val="1617869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0322" y="1954730"/>
            <a:ext cx="5155774" cy="2572305"/>
          </a:xfrm>
          <a:prstGeom prst="roundRect">
            <a:avLst/>
          </a:prstGeom>
          <a:solidFill>
            <a:schemeClr val="bg1"/>
          </a:solidFill>
          <a:ln w="57150">
            <a:solidFill>
              <a:schemeClr val="tx2">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5" name="Rounded Rectangle 4"/>
          <p:cNvSpPr/>
          <p:nvPr/>
        </p:nvSpPr>
        <p:spPr>
          <a:xfrm>
            <a:off x="359276" y="3821878"/>
            <a:ext cx="8316639" cy="1465859"/>
          </a:xfrm>
          <a:prstGeom prst="roundRect">
            <a:avLst/>
          </a:prstGeom>
          <a:solidFill>
            <a:schemeClr val="bg2">
              <a:lumMod val="90000"/>
              <a:alpha val="24000"/>
            </a:schemeClr>
          </a:solidFill>
          <a:ln w="57150">
            <a:solidFill>
              <a:schemeClr val="tx2">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6" name="TextBox 5"/>
          <p:cNvSpPr txBox="1"/>
          <p:nvPr/>
        </p:nvSpPr>
        <p:spPr>
          <a:xfrm>
            <a:off x="1380896" y="2071025"/>
            <a:ext cx="2789033" cy="461665"/>
          </a:xfrm>
          <a:prstGeom prst="rect">
            <a:avLst/>
          </a:prstGeom>
          <a:noFill/>
        </p:spPr>
        <p:txBody>
          <a:bodyPr wrap="none" rtlCol="0">
            <a:spAutoFit/>
          </a:bodyPr>
          <a:lstStyle/>
          <a:p>
            <a:r>
              <a:rPr lang="en-US" sz="2400" b="1" dirty="0"/>
              <a:t>‘Work’ Task Force</a:t>
            </a:r>
          </a:p>
        </p:txBody>
      </p:sp>
      <p:sp>
        <p:nvSpPr>
          <p:cNvPr id="7" name="TextBox 6"/>
          <p:cNvSpPr txBox="1"/>
          <p:nvPr/>
        </p:nvSpPr>
        <p:spPr>
          <a:xfrm>
            <a:off x="5661547" y="3993465"/>
            <a:ext cx="2555764" cy="461665"/>
          </a:xfrm>
          <a:prstGeom prst="rect">
            <a:avLst/>
          </a:prstGeom>
          <a:noFill/>
        </p:spPr>
        <p:txBody>
          <a:bodyPr wrap="none" rtlCol="0">
            <a:spAutoFit/>
          </a:bodyPr>
          <a:lstStyle/>
          <a:p>
            <a:r>
              <a:rPr lang="en-US" sz="2400" b="1" dirty="0"/>
              <a:t>‘URI’ Task Force</a:t>
            </a:r>
          </a:p>
        </p:txBody>
      </p:sp>
      <p:sp>
        <p:nvSpPr>
          <p:cNvPr id="8" name="TextBox 7"/>
          <p:cNvSpPr txBox="1"/>
          <p:nvPr/>
        </p:nvSpPr>
        <p:spPr>
          <a:xfrm>
            <a:off x="525813" y="2550458"/>
            <a:ext cx="4945649" cy="1131079"/>
          </a:xfrm>
          <a:prstGeom prst="rect">
            <a:avLst/>
          </a:prstGeom>
          <a:noFill/>
        </p:spPr>
        <p:txBody>
          <a:bodyPr wrap="none" rtlCol="0">
            <a:spAutoFit/>
          </a:bodyPr>
          <a:lstStyle/>
          <a:p>
            <a:r>
              <a:rPr lang="en-US" sz="1350" dirty="0"/>
              <a:t>Analyze the ‘Work’ definitions referenced in library linked data.</a:t>
            </a:r>
          </a:p>
          <a:p>
            <a:endParaRPr lang="en-US" sz="1350" dirty="0"/>
          </a:p>
          <a:p>
            <a:pPr marL="214313" indent="-214313">
              <a:buFont typeface="Arial" panose="020B0604020202020204" pitchFamily="34" charset="0"/>
              <a:buChar char="•"/>
            </a:pPr>
            <a:r>
              <a:rPr lang="en-US" sz="1350" dirty="0"/>
              <a:t>How are they similar or different?</a:t>
            </a:r>
          </a:p>
          <a:p>
            <a:pPr marL="214313" indent="-214313">
              <a:buFont typeface="Arial" panose="020B0604020202020204" pitchFamily="34" charset="0"/>
              <a:buChar char="•"/>
            </a:pPr>
            <a:r>
              <a:rPr lang="en-US" sz="1350" dirty="0"/>
              <a:t>How do they relate to the classic FRBR definition?</a:t>
            </a:r>
          </a:p>
          <a:p>
            <a:pPr marL="214313" indent="-214313">
              <a:buFont typeface="Arial" panose="020B0604020202020204" pitchFamily="34" charset="0"/>
              <a:buChar char="•"/>
            </a:pPr>
            <a:r>
              <a:rPr lang="en-US" sz="1350" dirty="0"/>
              <a:t>What are the use cases for ‘Work?’ </a:t>
            </a:r>
          </a:p>
        </p:txBody>
      </p:sp>
      <p:sp>
        <p:nvSpPr>
          <p:cNvPr id="9" name="TextBox 8"/>
          <p:cNvSpPr txBox="1"/>
          <p:nvPr/>
        </p:nvSpPr>
        <p:spPr>
          <a:xfrm>
            <a:off x="543825" y="3990913"/>
            <a:ext cx="4909622" cy="300082"/>
          </a:xfrm>
          <a:prstGeom prst="rect">
            <a:avLst/>
          </a:prstGeom>
          <a:noFill/>
        </p:spPr>
        <p:txBody>
          <a:bodyPr wrap="square" rtlCol="0">
            <a:spAutoFit/>
          </a:bodyPr>
          <a:lstStyle/>
          <a:p>
            <a:r>
              <a:rPr lang="en-US" sz="1350" b="1" dirty="0">
                <a:solidFill>
                  <a:srgbClr val="C00000"/>
                </a:solidFill>
              </a:rPr>
              <a:t>How should Work URIs be represented in MARC records? </a:t>
            </a:r>
          </a:p>
        </p:txBody>
      </p:sp>
      <p:sp>
        <p:nvSpPr>
          <p:cNvPr id="10" name="TextBox 9"/>
          <p:cNvSpPr txBox="1"/>
          <p:nvPr/>
        </p:nvSpPr>
        <p:spPr>
          <a:xfrm>
            <a:off x="493154" y="4617518"/>
            <a:ext cx="8182760" cy="507831"/>
          </a:xfrm>
          <a:prstGeom prst="rect">
            <a:avLst/>
          </a:prstGeom>
          <a:noFill/>
        </p:spPr>
        <p:txBody>
          <a:bodyPr wrap="square" rtlCol="0">
            <a:spAutoFit/>
          </a:bodyPr>
          <a:lstStyle/>
          <a:p>
            <a:pPr marL="214313" indent="-214313">
              <a:buFont typeface="Arial" panose="020B0604020202020204" pitchFamily="34" charset="0"/>
              <a:buChar char="•"/>
            </a:pPr>
            <a:r>
              <a:rPr lang="en-US" sz="1350" dirty="0"/>
              <a:t>What are the best practices for adding URIs to MARC records to ease the conversion to linked data? </a:t>
            </a:r>
          </a:p>
          <a:p>
            <a:pPr marL="214313" indent="-214313">
              <a:buFont typeface="Arial" panose="020B0604020202020204" pitchFamily="34" charset="0"/>
              <a:buChar char="•"/>
            </a:pPr>
            <a:r>
              <a:rPr lang="en-US" sz="1350" dirty="0"/>
              <a:t>How will cataloging or resource description workflows be affected?</a:t>
            </a:r>
          </a:p>
        </p:txBody>
      </p:sp>
      <p:sp>
        <p:nvSpPr>
          <p:cNvPr id="11" name="Text Placeholder 2"/>
          <p:cNvSpPr txBox="1">
            <a:spLocks/>
          </p:cNvSpPr>
          <p:nvPr/>
        </p:nvSpPr>
        <p:spPr>
          <a:xfrm>
            <a:off x="132300" y="390078"/>
            <a:ext cx="8770589" cy="6310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solidFill>
                  <a:schemeClr val="tx2"/>
                </a:solidFill>
              </a:rPr>
              <a:t>Working With the PCC To Make MARC LD Ready</a:t>
            </a:r>
          </a:p>
        </p:txBody>
      </p:sp>
      <p:pic>
        <p:nvPicPr>
          <p:cNvPr id="1026" name="Picture 2" descr="Image result for program for cooperative catalo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75" y="1982641"/>
            <a:ext cx="2422936" cy="152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3200" dirty="0"/>
              <a:t>We are in a major transition that will take YEARS to navigate</a:t>
            </a:r>
          </a:p>
          <a:p>
            <a:r>
              <a:rPr lang="en-US" sz="3200" dirty="0"/>
              <a:t>We don’t know yet exactly what the future holds</a:t>
            </a:r>
            <a:r>
              <a:rPr lang="is-IS" sz="3200" dirty="0"/>
              <a:t>…</a:t>
            </a:r>
          </a:p>
          <a:p>
            <a:r>
              <a:rPr lang="is-IS" sz="3200" dirty="0"/>
              <a:t>...but we know that it will be more linked and machine </a:t>
            </a:r>
            <a:r>
              <a:rPr lang="is-IS" sz="3200" i="1" dirty="0"/>
              <a:t>actionable </a:t>
            </a:r>
            <a:r>
              <a:rPr lang="is-IS" sz="3200" dirty="0"/>
              <a:t>(not just readable) than ever before</a:t>
            </a:r>
          </a:p>
          <a:p>
            <a:r>
              <a:rPr lang="is-IS" sz="3200" dirty="0"/>
              <a:t>And that’s a </a:t>
            </a:r>
            <a:r>
              <a:rPr lang="is-IS" sz="3200" b="1" i="1" dirty="0">
                <a:solidFill>
                  <a:srgbClr val="FF0000"/>
                </a:solidFill>
              </a:rPr>
              <a:t>Good Thing</a:t>
            </a:r>
            <a:endParaRPr lang="en-US" sz="3200" b="1" i="1" dirty="0">
              <a:solidFill>
                <a:srgbClr val="FF0000"/>
              </a:solidFill>
            </a:endParaRPr>
          </a:p>
        </p:txBody>
      </p:sp>
      <p:sp>
        <p:nvSpPr>
          <p:cNvPr id="3" name="Text Placeholder 2"/>
          <p:cNvSpPr>
            <a:spLocks noGrp="1"/>
          </p:cNvSpPr>
          <p:nvPr>
            <p:ph type="body" sz="quarter" idx="13"/>
          </p:nvPr>
        </p:nvSpPr>
        <p:spPr/>
        <p:txBody>
          <a:bodyPr/>
          <a:lstStyle/>
          <a:p>
            <a:r>
              <a:rPr lang="en-US" dirty="0"/>
              <a:t>Summary Remarks</a:t>
            </a:r>
          </a:p>
        </p:txBody>
      </p:sp>
    </p:spTree>
    <p:extLst>
      <p:ext uri="{BB962C8B-B14F-4D97-AF65-F5344CB8AC3E}">
        <p14:creationId xmlns:p14="http://schemas.microsoft.com/office/powerpoint/2010/main" val="11377820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p:txBody>
          <a:bodyPr/>
          <a:lstStyle/>
          <a:p>
            <a:r>
              <a:rPr lang="en-US" dirty="0"/>
              <a:t>For More Information</a:t>
            </a:r>
          </a:p>
        </p:txBody>
      </p:sp>
      <p:pic>
        <p:nvPicPr>
          <p:cNvPr id="4" name="Picture 3"/>
          <p:cNvPicPr>
            <a:picLocks noChangeAspect="1"/>
          </p:cNvPicPr>
          <p:nvPr/>
        </p:nvPicPr>
        <p:blipFill>
          <a:blip r:embed="rId2"/>
          <a:stretch>
            <a:fillRect/>
          </a:stretch>
        </p:blipFill>
        <p:spPr>
          <a:xfrm>
            <a:off x="2452336" y="996377"/>
            <a:ext cx="4103375" cy="5127204"/>
          </a:xfrm>
          <a:prstGeom prst="rect">
            <a:avLst/>
          </a:prstGeom>
        </p:spPr>
      </p:pic>
    </p:spTree>
    <p:extLst>
      <p:ext uri="{BB962C8B-B14F-4D97-AF65-F5344CB8AC3E}">
        <p14:creationId xmlns:p14="http://schemas.microsoft.com/office/powerpoint/2010/main" val="18047232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8" y="1108606"/>
            <a:ext cx="4777491" cy="1492716"/>
          </a:xfrm>
        </p:spPr>
        <p:txBody>
          <a:bodyPr/>
          <a:lstStyle/>
          <a:p>
            <a:r>
              <a:rPr lang="en-US" dirty="0"/>
              <a:t>Thank you!</a:t>
            </a:r>
          </a:p>
        </p:txBody>
      </p:sp>
      <p:sp>
        <p:nvSpPr>
          <p:cNvPr id="3" name="Text Placeholder 2"/>
          <p:cNvSpPr>
            <a:spLocks noGrp="1"/>
          </p:cNvSpPr>
          <p:nvPr>
            <p:ph type="body" sz="quarter" idx="11"/>
          </p:nvPr>
        </p:nvSpPr>
        <p:spPr/>
        <p:txBody>
          <a:bodyPr>
            <a:noAutofit/>
          </a:bodyPr>
          <a:lstStyle/>
          <a:p>
            <a:r>
              <a:rPr lang="en-US" sz="2800" dirty="0"/>
              <a:t>Roy Tennant</a:t>
            </a:r>
          </a:p>
        </p:txBody>
      </p:sp>
      <p:sp>
        <p:nvSpPr>
          <p:cNvPr id="5" name="Text Placeholder 4"/>
          <p:cNvSpPr>
            <a:spLocks noGrp="1"/>
          </p:cNvSpPr>
          <p:nvPr>
            <p:ph type="body" sz="quarter" idx="13"/>
          </p:nvPr>
        </p:nvSpPr>
        <p:spPr>
          <a:xfrm>
            <a:off x="608357" y="3433271"/>
            <a:ext cx="3887788" cy="305495"/>
          </a:xfrm>
        </p:spPr>
        <p:txBody>
          <a:bodyPr>
            <a:noAutofit/>
          </a:bodyPr>
          <a:lstStyle/>
          <a:p>
            <a:r>
              <a:rPr lang="en-US" sz="1800" dirty="0"/>
              <a:t>@</a:t>
            </a:r>
            <a:r>
              <a:rPr lang="en-US" sz="1800" dirty="0" err="1"/>
              <a:t>rtennant</a:t>
            </a:r>
            <a:endParaRPr lang="en-US" sz="1800" dirty="0"/>
          </a:p>
          <a:p>
            <a:r>
              <a:rPr lang="en-US" sz="1800" dirty="0"/>
              <a:t>tennantr@oclc.org</a:t>
            </a:r>
          </a:p>
          <a:p>
            <a:r>
              <a:rPr lang="en-US" sz="1800" dirty="0" err="1"/>
              <a:t>facebook.com</a:t>
            </a:r>
            <a:r>
              <a:rPr lang="en-US" sz="1800" dirty="0"/>
              <a:t>/</a:t>
            </a:r>
            <a:r>
              <a:rPr lang="en-US" sz="1800" dirty="0" err="1"/>
              <a:t>roytennant</a:t>
            </a:r>
            <a:endParaRPr lang="en-US" sz="1800" dirty="0"/>
          </a:p>
        </p:txBody>
      </p:sp>
      <p:sp>
        <p:nvSpPr>
          <p:cNvPr id="6" name="Text Placeholder 5"/>
          <p:cNvSpPr>
            <a:spLocks noGrp="1"/>
          </p:cNvSpPr>
          <p:nvPr>
            <p:ph type="body" sz="quarter" idx="14"/>
          </p:nvPr>
        </p:nvSpPr>
        <p:spPr>
          <a:xfrm>
            <a:off x="0" y="587632"/>
            <a:ext cx="4496145" cy="535531"/>
          </a:xfrm>
        </p:spPr>
        <p:txBody>
          <a:bodyPr/>
          <a:lstStyle/>
          <a:p>
            <a:r>
              <a:rPr lang="en-US" sz="1800" dirty="0"/>
              <a:t>IATUL • </a:t>
            </a:r>
            <a:r>
              <a:rPr lang="en-US" sz="1800"/>
              <a:t>20 June 2017</a:t>
            </a:r>
            <a:endParaRPr lang="en-US" sz="1800" dirty="0"/>
          </a:p>
        </p:txBody>
      </p:sp>
      <p:sp>
        <p:nvSpPr>
          <p:cNvPr id="7" name="Rectangle 6"/>
          <p:cNvSpPr/>
          <p:nvPr/>
        </p:nvSpPr>
        <p:spPr>
          <a:xfrm>
            <a:off x="1084753" y="5936336"/>
            <a:ext cx="5377764" cy="62324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a:solidFill>
                  <a:srgbClr val="787D83"/>
                </a:solidFill>
                <a:effectLst/>
                <a:latin typeface="+mn-lt"/>
                <a:ea typeface="+mn-ea"/>
                <a:cs typeface="+mn-cs"/>
              </a:rPr>
              <a:t>©2017 OCLC. This work is licensed under a Creative Commons Attribution 4.0 International License. Suggested attribution: “This work uses content from “Data Designed for Discovery” © OCLC, used under a Creative Commons Attribution 4.0 International License: http://creativecommons.org/licenses/by/4.0/.”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bg1">
                  <a:lumMod val="65000"/>
                </a:schemeClr>
              </a:solidFill>
              <a:latin typeface="+mn-lt"/>
              <a:ea typeface="Open Sans" pitchFamily="34" charset="0"/>
              <a:cs typeface="Open Sans" pitchFamily="34" charset="0"/>
            </a:endParaRPr>
          </a:p>
        </p:txBody>
      </p:sp>
      <p:pic>
        <p:nvPicPr>
          <p:cNvPr id="9" name="Picture 8"/>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27387" y="5962290"/>
            <a:ext cx="608901" cy="324648"/>
          </a:xfrm>
          <a:prstGeom prst="rect">
            <a:avLst/>
          </a:prstGeom>
        </p:spPr>
      </p:pic>
    </p:spTree>
    <p:extLst>
      <p:ext uri="{BB962C8B-B14F-4D97-AF65-F5344CB8AC3E}">
        <p14:creationId xmlns:p14="http://schemas.microsoft.com/office/powerpoint/2010/main" val="382926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What we have to work with</a:t>
            </a:r>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77838" y="1366237"/>
            <a:ext cx="8229600" cy="4221163"/>
          </a:xfrm>
          <a:prstGeom prst="rect">
            <a:avLst/>
          </a:prstGeom>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 y="1366237"/>
            <a:ext cx="8188095" cy="420039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8834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7" y="852584"/>
            <a:ext cx="8181975" cy="4475171"/>
          </a:xfrm>
        </p:spPr>
        <p:txBody>
          <a:bodyPr/>
          <a:lstStyle/>
          <a:p>
            <a:r>
              <a:rPr lang="en-US" sz="2800" dirty="0">
                <a:latin typeface="Arial" charset="0"/>
                <a:ea typeface="ＭＳ Ｐゴシック" charset="0"/>
              </a:rPr>
              <a:t>A collection of text strings…</a:t>
            </a:r>
          </a:p>
          <a:p>
            <a:r>
              <a:rPr lang="en-US" sz="2800" dirty="0">
                <a:latin typeface="Arial" charset="0"/>
                <a:ea typeface="ＭＳ Ｐゴシック" charset="0"/>
              </a:rPr>
              <a:t>Taken from the piece itself…</a:t>
            </a:r>
          </a:p>
          <a:p>
            <a:r>
              <a:rPr lang="en-US" sz="2800" dirty="0">
                <a:latin typeface="Arial" charset="0"/>
                <a:ea typeface="ＭＳ Ｐゴシック" charset="0"/>
              </a:rPr>
              <a:t>Sometimes “enhanced” with inferred parentheticals (e.g., [1975] )…</a:t>
            </a:r>
          </a:p>
          <a:p>
            <a:r>
              <a:rPr lang="en-US" sz="2800" dirty="0">
                <a:latin typeface="Arial" charset="0"/>
                <a:ea typeface="ＭＳ Ｐゴシック" charset="0"/>
              </a:rPr>
              <a:t>Or additional statements not on the piece (e.g., subject headings)</a:t>
            </a:r>
          </a:p>
          <a:p>
            <a:r>
              <a:rPr lang="en-US" sz="2800" dirty="0">
                <a:latin typeface="Arial" charset="0"/>
                <a:ea typeface="ＭＳ Ｐゴシック" charset="0"/>
              </a:rPr>
              <a:t>Punctuation, which may or may not be present, is used (</a:t>
            </a:r>
            <a:r>
              <a:rPr lang="en-US" sz="2800" i="1" dirty="0">
                <a:latin typeface="Arial" charset="0"/>
                <a:ea typeface="ＭＳ Ｐゴシック" charset="0"/>
              </a:rPr>
              <a:t>inconsistently</a:t>
            </a:r>
            <a:r>
              <a:rPr lang="en-US" sz="2800" dirty="0">
                <a:latin typeface="Arial" charset="0"/>
                <a:ea typeface="ＭＳ Ｐゴシック" charset="0"/>
              </a:rPr>
              <a:t>) for structure</a:t>
            </a:r>
          </a:p>
          <a:p>
            <a:r>
              <a:rPr lang="en-US" sz="2800" i="1" dirty="0">
                <a:latin typeface="Arial" charset="0"/>
                <a:ea typeface="ＭＳ Ｐゴシック" charset="0"/>
              </a:rPr>
              <a:t>Mostly uncontrolled and only loosely connected to anything else</a:t>
            </a:r>
          </a:p>
          <a:p>
            <a:r>
              <a:rPr lang="en-US" sz="2800" i="1" dirty="0">
                <a:latin typeface="Arial" charset="0"/>
                <a:ea typeface="ＭＳ Ｐゴシック" charset="0"/>
              </a:rPr>
              <a:t>Designed for </a:t>
            </a:r>
            <a:r>
              <a:rPr lang="en-US" sz="2800" b="1" i="1" dirty="0">
                <a:latin typeface="Arial" charset="0"/>
                <a:ea typeface="ＭＳ Ｐゴシック" charset="0"/>
              </a:rPr>
              <a:t>description</a:t>
            </a:r>
            <a:r>
              <a:rPr lang="en-US" sz="2800" i="1" dirty="0">
                <a:latin typeface="Arial" charset="0"/>
                <a:ea typeface="ＭＳ Ｐゴシック" charset="0"/>
              </a:rPr>
              <a:t> rather than discovery</a:t>
            </a:r>
          </a:p>
        </p:txBody>
      </p:sp>
      <p:sp>
        <p:nvSpPr>
          <p:cNvPr id="3" name="Text Placeholder 2"/>
          <p:cNvSpPr>
            <a:spLocks noGrp="1"/>
          </p:cNvSpPr>
          <p:nvPr>
            <p:ph type="body" sz="quarter" idx="13"/>
          </p:nvPr>
        </p:nvSpPr>
        <p:spPr/>
        <p:txBody>
          <a:bodyPr/>
          <a:lstStyle/>
          <a:p>
            <a:r>
              <a:rPr lang="en-US" sz="4000" dirty="0"/>
              <a:t>What we have to work with</a:t>
            </a:r>
          </a:p>
        </p:txBody>
      </p:sp>
    </p:spTree>
    <p:extLst>
      <p:ext uri="{BB962C8B-B14F-4D97-AF65-F5344CB8AC3E}">
        <p14:creationId xmlns:p14="http://schemas.microsoft.com/office/powerpoint/2010/main" val="1583052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The Problem</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099324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sz="2800" dirty="0">
                <a:latin typeface="Arial" charset="0"/>
                <a:ea typeface="ＭＳ Ｐゴシック" charset="0"/>
              </a:rPr>
              <a:t>Identification Problems (two illustrated next):</a:t>
            </a:r>
          </a:p>
          <a:p>
            <a:pPr lvl="1"/>
            <a:r>
              <a:rPr lang="en-US" sz="2400" dirty="0">
                <a:latin typeface="Arial" charset="0"/>
                <a:ea typeface="ＭＳ Ｐゴシック" charset="0"/>
              </a:rPr>
              <a:t>The Title Problem</a:t>
            </a:r>
          </a:p>
          <a:p>
            <a:pPr lvl="1"/>
            <a:r>
              <a:rPr lang="en-US" sz="2400" dirty="0">
                <a:latin typeface="Arial" charset="0"/>
                <a:ea typeface="ＭＳ Ｐゴシック" charset="0"/>
              </a:rPr>
              <a:t>The Names Problem </a:t>
            </a:r>
          </a:p>
          <a:p>
            <a:r>
              <a:rPr lang="en-US" sz="2800" dirty="0">
                <a:latin typeface="Arial" charset="0"/>
                <a:ea typeface="ＭＳ Ｐゴシック" charset="0"/>
              </a:rPr>
              <a:t>Quality Problems (one illustrated next):</a:t>
            </a:r>
          </a:p>
          <a:p>
            <a:pPr lvl="1"/>
            <a:r>
              <a:rPr lang="en-US" sz="2400" dirty="0">
                <a:latin typeface="Arial" charset="0"/>
                <a:ea typeface="ＭＳ Ｐゴシック" charset="0"/>
              </a:rPr>
              <a:t>The Legacy Problem (strings are not controlled terms; often, they cannot be turned into them)</a:t>
            </a:r>
          </a:p>
          <a:p>
            <a:r>
              <a:rPr lang="en-US" sz="2400" dirty="0">
                <a:latin typeface="Arial" charset="0"/>
                <a:ea typeface="ＭＳ Ｐゴシック" charset="0"/>
              </a:rPr>
              <a:t>Linkage Problems (just two examples):</a:t>
            </a:r>
          </a:p>
          <a:p>
            <a:pPr lvl="1"/>
            <a:r>
              <a:rPr lang="en-US" sz="2400" dirty="0">
                <a:latin typeface="Arial" charset="0"/>
                <a:ea typeface="ＭＳ Ｐゴシック" charset="0"/>
              </a:rPr>
              <a:t>The Web Problem (records aren’t enough, you need links)</a:t>
            </a:r>
          </a:p>
          <a:p>
            <a:pPr lvl="1"/>
            <a:r>
              <a:rPr lang="en-US" sz="2400" dirty="0">
                <a:latin typeface="Arial" charset="0"/>
                <a:ea typeface="ＭＳ Ｐゴシック" charset="0"/>
              </a:rPr>
              <a:t>The Language Problem (showing the right translation for a given user)</a:t>
            </a:r>
          </a:p>
        </p:txBody>
      </p:sp>
      <p:sp>
        <p:nvSpPr>
          <p:cNvPr id="6" name="Text Placeholder 5"/>
          <p:cNvSpPr>
            <a:spLocks noGrp="1"/>
          </p:cNvSpPr>
          <p:nvPr>
            <p:ph type="body" sz="quarter" idx="13"/>
          </p:nvPr>
        </p:nvSpPr>
        <p:spPr/>
        <p:txBody>
          <a:bodyPr/>
          <a:lstStyle/>
          <a:p>
            <a:r>
              <a:rPr lang="en-US" sz="4000" dirty="0"/>
              <a:t>Actually, A Number of Problems</a:t>
            </a:r>
          </a:p>
        </p:txBody>
      </p:sp>
    </p:spTree>
    <p:extLst>
      <p:ext uri="{BB962C8B-B14F-4D97-AF65-F5344CB8AC3E}">
        <p14:creationId xmlns:p14="http://schemas.microsoft.com/office/powerpoint/2010/main" val="2982117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34183</TotalTime>
  <Words>2944</Words>
  <Application>Microsoft Office PowerPoint</Application>
  <PresentationFormat>On-screen Show (4:3)</PresentationFormat>
  <Paragraphs>370</Paragraphs>
  <Slides>55</Slides>
  <Notes>21</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ＭＳ Ｐゴシック</vt:lpstr>
      <vt:lpstr>Arial</vt:lpstr>
      <vt:lpstr>Arial Unicode MS</vt:lpstr>
      <vt:lpstr>Calibri</vt:lpstr>
      <vt:lpstr>Calibri Light</vt:lpstr>
      <vt:lpstr>Open Sans</vt:lpstr>
      <vt:lpstr>Times New Roman</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OCLC’s linked data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Designed for Discovery</dc:title>
  <dc:subject/>
  <dc:creator>Roy Tennant</dc:creator>
  <cp:keywords>oclc research, linked data; discoverability, metadata</cp:keywords>
  <dc:description>Keynote presented at the International Association of Research Libraries Conference (IATUL) 2017 in Bolzano, Italy. _x000d_
_x000d_
Library metadata was created to describe objects and enable a reader to understand when they had the same or a different object in hand. Now linked data concepts and techniques are allowing us to recreate, merge, and link our metadata assets in new ways that better support discovery - both in our local systems and on the wider web. Tennant will describe this migration and the potential it has for solving key discovery problems._x000d_
_x000d_
</dc:description>
  <cp:lastModifiedBy>McNicol,Jeanette</cp:lastModifiedBy>
  <cp:revision>219</cp:revision>
  <cp:lastPrinted>2016-11-02T21:16:09Z</cp:lastPrinted>
  <dcterms:created xsi:type="dcterms:W3CDTF">2015-04-17T19:58:50Z</dcterms:created>
  <dcterms:modified xsi:type="dcterms:W3CDTF">2017-07-20T21:38:10Z</dcterms:modified>
</cp:coreProperties>
</file>