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57" r:id="rId1"/>
    <p:sldMasterId id="2147483738" r:id="rId2"/>
    <p:sldMasterId id="2147483763" r:id="rId3"/>
    <p:sldMasterId id="2147483769" r:id="rId4"/>
    <p:sldMasterId id="2147483775" r:id="rId5"/>
    <p:sldMasterId id="2147483662" r:id="rId6"/>
    <p:sldMasterId id="2147483746" r:id="rId7"/>
  </p:sldMasterIdLst>
  <p:notesMasterIdLst>
    <p:notesMasterId r:id="rId53"/>
  </p:notesMasterIdLst>
  <p:handoutMasterIdLst>
    <p:handoutMasterId r:id="rId54"/>
  </p:handoutMasterIdLst>
  <p:sldIdLst>
    <p:sldId id="256" r:id="rId8"/>
    <p:sldId id="270" r:id="rId9"/>
    <p:sldId id="259" r:id="rId10"/>
    <p:sldId id="263" r:id="rId11"/>
    <p:sldId id="264" r:id="rId12"/>
    <p:sldId id="282" r:id="rId13"/>
    <p:sldId id="265" r:id="rId14"/>
    <p:sldId id="295" r:id="rId15"/>
    <p:sldId id="266" r:id="rId16"/>
    <p:sldId id="267" r:id="rId17"/>
    <p:sldId id="297" r:id="rId18"/>
    <p:sldId id="300" r:id="rId19"/>
    <p:sldId id="294" r:id="rId20"/>
    <p:sldId id="268" r:id="rId21"/>
    <p:sldId id="261" r:id="rId22"/>
    <p:sldId id="301" r:id="rId23"/>
    <p:sldId id="274" r:id="rId24"/>
    <p:sldId id="298" r:id="rId25"/>
    <p:sldId id="275" r:id="rId26"/>
    <p:sldId id="276" r:id="rId27"/>
    <p:sldId id="277" r:id="rId28"/>
    <p:sldId id="278" r:id="rId29"/>
    <p:sldId id="292" r:id="rId30"/>
    <p:sldId id="293" r:id="rId31"/>
    <p:sldId id="290" r:id="rId32"/>
    <p:sldId id="302" r:id="rId33"/>
    <p:sldId id="291" r:id="rId34"/>
    <p:sldId id="279" r:id="rId35"/>
    <p:sldId id="283" r:id="rId36"/>
    <p:sldId id="284" r:id="rId37"/>
    <p:sldId id="285" r:id="rId38"/>
    <p:sldId id="287" r:id="rId39"/>
    <p:sldId id="303" r:id="rId40"/>
    <p:sldId id="304" r:id="rId41"/>
    <p:sldId id="262" r:id="rId42"/>
    <p:sldId id="280" r:id="rId43"/>
    <p:sldId id="269" r:id="rId44"/>
    <p:sldId id="296" r:id="rId45"/>
    <p:sldId id="272" r:id="rId46"/>
    <p:sldId id="260" r:id="rId47"/>
    <p:sldId id="281" r:id="rId48"/>
    <p:sldId id="299" r:id="rId49"/>
    <p:sldId id="286" r:id="rId50"/>
    <p:sldId id="271" r:id="rId51"/>
    <p:sldId id="257" r:id="rId52"/>
  </p:sldIdLst>
  <p:sldSz cx="9144000" cy="6858000" type="screen4x3"/>
  <p:notesSz cx="6858000" cy="9144000"/>
  <p:embeddedFontLst>
    <p:embeddedFont>
      <p:font typeface="Calibri Light" panose="020F0302020204030204" pitchFamily="34" charset="0"/>
      <p:regular r:id="rId55"/>
      <p:italic r:id="rId56"/>
    </p:embeddedFont>
    <p:embeddedFont>
      <p:font typeface="Arial Black" panose="020B0A04020102020204" pitchFamily="34" charset="0"/>
      <p:bold r:id="rId57"/>
    </p:embeddedFont>
    <p:embeddedFont>
      <p:font typeface="Tahoma" panose="020B0604030504040204" pitchFamily="34" charset="0"/>
      <p:regular r:id="rId58"/>
      <p:bold r:id="rId59"/>
    </p:embeddedFont>
    <p:embeddedFont>
      <p:font typeface="Calibri" panose="020F0502020204030204" pitchFamily="34" charset="0"/>
      <p:regular r:id="rId60"/>
      <p:bold r:id="rId61"/>
      <p:italic r:id="rId62"/>
      <p:boldItalic r:id="rId63"/>
    </p:embeddedFont>
  </p:embeddedFontLst>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560"/>
    <a:srgbClr val="C4161C"/>
    <a:srgbClr val="2178B5"/>
    <a:srgbClr val="144363"/>
    <a:srgbClr val="164D72"/>
    <a:srgbClr val="18547D"/>
    <a:srgbClr val="0E2B3F"/>
    <a:srgbClr val="112F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8897" autoAdjust="0"/>
  </p:normalViewPr>
  <p:slideViewPr>
    <p:cSldViewPr snapToGrid="0" snapToObjects="1">
      <p:cViewPr>
        <p:scale>
          <a:sx n="100" d="100"/>
          <a:sy n="100" d="100"/>
        </p:scale>
        <p:origin x="504" y="7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font" Target="fonts/font1.fntdata"/><Relationship Id="rId63" Type="http://schemas.openxmlformats.org/officeDocument/2006/relationships/font" Target="fonts/font9.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handoutMaster" Target="handoutMasters/handoutMaster1.xml"/><Relationship Id="rId62"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90BA859-8BA2-42CF-A544-21B0558DD360}" type="datetimeFigureOut">
              <a:rPr lang="en-US"/>
              <a:pPr>
                <a:defRPr/>
              </a:pPr>
              <a:t>7/16/2015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6228FBE-3373-4F02-8CEA-F0F805D24F5D}" type="slidenum">
              <a:rPr lang="en-US"/>
              <a:pPr>
                <a:defRPr/>
              </a:pPr>
              <a:t>‹#›</a:t>
            </a:fld>
            <a:endParaRPr lang="en-US"/>
          </a:p>
        </p:txBody>
      </p:sp>
    </p:spTree>
    <p:extLst>
      <p:ext uri="{BB962C8B-B14F-4D97-AF65-F5344CB8AC3E}">
        <p14:creationId xmlns:p14="http://schemas.microsoft.com/office/powerpoint/2010/main" val="3817040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A0F42B1-EE8D-4BF4-A411-69362121B1DF}" type="datetimeFigureOut">
              <a:rPr lang="en-US"/>
              <a:pPr>
                <a:defRPr/>
              </a:pPr>
              <a:t>7/16/2015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D91B80C-3604-4600-93E9-FBCE205D5BF5}" type="slidenum">
              <a:rPr lang="en-US"/>
              <a:pPr>
                <a:defRPr/>
              </a:pPr>
              <a:t>‹#›</a:t>
            </a:fld>
            <a:endParaRPr lang="en-US"/>
          </a:p>
        </p:txBody>
      </p:sp>
    </p:spTree>
    <p:extLst>
      <p:ext uri="{BB962C8B-B14F-4D97-AF65-F5344CB8AC3E}">
        <p14:creationId xmlns:p14="http://schemas.microsoft.com/office/powerpoint/2010/main" val="3831999826"/>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776E04-D8A2-437B-9DFA-31C5D4AD0A16}"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val="299308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Columbus Metropolitan</a:t>
            </a:r>
            <a:r>
              <a:rPr lang="en-US" baseline="0" dirty="0" smtClean="0"/>
              <a:t> Library first asked their users to describe the libraries of their youth, which produced the word cloud in the upper left. Then they asked them to describe the library twenty years from now, which produced the other word cloud. Notice how words like “community” and “technology” even trump the words “books” and “research” from the library of their youth.</a:t>
            </a:r>
            <a:endParaRPr lang="en-US" dirty="0"/>
          </a:p>
        </p:txBody>
      </p:sp>
      <p:sp>
        <p:nvSpPr>
          <p:cNvPr id="4" name="Slide Number Placeholder 3"/>
          <p:cNvSpPr>
            <a:spLocks noGrp="1"/>
          </p:cNvSpPr>
          <p:nvPr>
            <p:ph type="sldNum" sz="quarter" idx="10"/>
          </p:nvPr>
        </p:nvSpPr>
        <p:spPr/>
        <p:txBody>
          <a:bodyPr/>
          <a:lstStyle/>
          <a:p>
            <a:fld id="{84476B9B-FECF-D847-81EF-B834E1C104A9}" type="slidenum">
              <a:rPr lang="en-US" smtClean="0"/>
              <a:pPr/>
              <a:t>43</a:t>
            </a:fld>
            <a:endParaRPr lang="en-US"/>
          </a:p>
        </p:txBody>
      </p:sp>
    </p:spTree>
    <p:extLst>
      <p:ext uri="{BB962C8B-B14F-4D97-AF65-F5344CB8AC3E}">
        <p14:creationId xmlns:p14="http://schemas.microsoft.com/office/powerpoint/2010/main" val="165095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eg"/><Relationship Id="rId7" Type="http://schemas.openxmlformats.org/officeDocument/2006/relationships/hyperlink" Target="http://creativecommons.org/licenses/by/3.0/" TargetMode="External"/><Relationship Id="rId2" Type="http://schemas.openxmlformats.org/officeDocument/2006/relationships/image" Target="../media/image5.pn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500" y="401638"/>
            <a:ext cx="8253413" cy="5700712"/>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rtlCol="0">
            <a:noAutofit/>
          </a:bodyPr>
          <a:lstStyle/>
          <a:p>
            <a:pPr lvl="0"/>
            <a:endParaRPr lang="en-US" noProof="0" dirty="0"/>
          </a:p>
        </p:txBody>
      </p:sp>
      <p:sp>
        <p:nvSpPr>
          <p:cNvPr id="6" name="Text Placeholder 5"/>
          <p:cNvSpPr>
            <a:spLocks noGrp="1"/>
          </p:cNvSpPr>
          <p:nvPr>
            <p:ph type="body" sz="quarter" idx="11"/>
          </p:nvPr>
        </p:nvSpPr>
        <p:spPr>
          <a:xfrm>
            <a:off x="2188266" y="803092"/>
            <a:ext cx="5568950" cy="141287"/>
          </a:xfrm>
        </p:spPr>
        <p:txBody>
          <a:bodyPr lIns="0" tIns="0" rIns="0" bIns="0"/>
          <a:lstStyle>
            <a:lvl1pPr marL="0" indent="0">
              <a:buNone/>
              <a:defRPr sz="800">
                <a:solidFill>
                  <a:schemeClr val="tx1"/>
                </a:solidFill>
              </a:defRPr>
            </a:lvl1pPr>
          </a:lstStyle>
          <a:p>
            <a:pPr lvl="0"/>
            <a:r>
              <a:rPr lang="en-US" smtClean="0"/>
              <a:t>Click to edit Master text styles</a:t>
            </a:r>
          </a:p>
        </p:txBody>
      </p:sp>
      <p:sp>
        <p:nvSpPr>
          <p:cNvPr id="7" name="Text Placeholder 5"/>
          <p:cNvSpPr>
            <a:spLocks noGrp="1"/>
          </p:cNvSpPr>
          <p:nvPr>
            <p:ph type="body" sz="quarter" idx="12"/>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smtClean="0"/>
              <a:t>Click to edit Master text styles</a:t>
            </a: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500" y="401638"/>
            <a:ext cx="8253413" cy="5700712"/>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rtlCol="0">
            <a:noAutofit/>
          </a:bodyPr>
          <a:lstStyle/>
          <a:p>
            <a:pPr lvl="0"/>
            <a:endParaRPr lang="en-US" noProof="0" dirty="0"/>
          </a:p>
        </p:txBody>
      </p:sp>
      <p:sp>
        <p:nvSpPr>
          <p:cNvPr id="6" name="Text Placeholder 5"/>
          <p:cNvSpPr>
            <a:spLocks noGrp="1"/>
          </p:cNvSpPr>
          <p:nvPr>
            <p:ph type="body" sz="quarter" idx="11"/>
          </p:nvPr>
        </p:nvSpPr>
        <p:spPr>
          <a:xfrm>
            <a:off x="2188266" y="803092"/>
            <a:ext cx="5568950" cy="141287"/>
          </a:xfrm>
        </p:spPr>
        <p:txBody>
          <a:bodyPr lIns="0" tIns="0" rIns="0" bIns="0"/>
          <a:lstStyle>
            <a:lvl1pPr marL="0" indent="0">
              <a:buNone/>
              <a:defRPr sz="800">
                <a:solidFill>
                  <a:schemeClr val="tx1"/>
                </a:solidFill>
              </a:defRPr>
            </a:lvl1pPr>
          </a:lstStyle>
          <a:p>
            <a:pPr lvl="0"/>
            <a:r>
              <a:rPr lang="en-US" smtClean="0"/>
              <a:t>Click to edit Master text styles</a:t>
            </a:r>
          </a:p>
        </p:txBody>
      </p:sp>
      <p:sp>
        <p:nvSpPr>
          <p:cNvPr id="7" name="Text Placeholder 5"/>
          <p:cNvSpPr>
            <a:spLocks noGrp="1"/>
          </p:cNvSpPr>
          <p:nvPr>
            <p:ph type="body" sz="quarter" idx="12"/>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smtClean="0"/>
              <a:t>Click to edit Master text styles</a:t>
            </a: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Title: Green">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OCLC-RESEARCH_H_RV_MD.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738577423"/>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ction Title: Orang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OCLC-RESEARCH_H_RV_MD.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641575168"/>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500" y="401638"/>
            <a:ext cx="8253413" cy="5700712"/>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rtlCol="0">
            <a:noAutofit/>
          </a:bodyPr>
          <a:lstStyle/>
          <a:p>
            <a:pPr lvl="0"/>
            <a:endParaRPr lang="en-US" noProof="0" dirty="0"/>
          </a:p>
        </p:txBody>
      </p:sp>
      <p:sp>
        <p:nvSpPr>
          <p:cNvPr id="6" name="Text Placeholder 5"/>
          <p:cNvSpPr>
            <a:spLocks noGrp="1"/>
          </p:cNvSpPr>
          <p:nvPr>
            <p:ph type="body" sz="quarter" idx="11"/>
          </p:nvPr>
        </p:nvSpPr>
        <p:spPr>
          <a:xfrm>
            <a:off x="2188266" y="803092"/>
            <a:ext cx="5568950" cy="141287"/>
          </a:xfrm>
        </p:spPr>
        <p:txBody>
          <a:bodyPr lIns="0" tIns="0" rIns="0" bIns="0"/>
          <a:lstStyle>
            <a:lvl1pPr marL="0" indent="0">
              <a:buNone/>
              <a:defRPr sz="800">
                <a:solidFill>
                  <a:schemeClr val="tx1"/>
                </a:solidFill>
              </a:defRPr>
            </a:lvl1pPr>
          </a:lstStyle>
          <a:p>
            <a:pPr lvl="0"/>
            <a:r>
              <a:rPr lang="en-US" smtClean="0"/>
              <a:t>Click to edit Master text styles</a:t>
            </a:r>
          </a:p>
        </p:txBody>
      </p:sp>
      <p:sp>
        <p:nvSpPr>
          <p:cNvPr id="7" name="Text Placeholder 5"/>
          <p:cNvSpPr>
            <a:spLocks noGrp="1"/>
          </p:cNvSpPr>
          <p:nvPr>
            <p:ph type="body" sz="quarter" idx="12"/>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smtClean="0"/>
              <a:t>Click to edit Master text styles</a:t>
            </a: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500" y="401638"/>
            <a:ext cx="8253413" cy="5700712"/>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rtlCol="0">
            <a:noAutofit/>
          </a:bodyPr>
          <a:lstStyle/>
          <a:p>
            <a:pPr lvl="0"/>
            <a:endParaRPr lang="en-US" noProof="0" dirty="0"/>
          </a:p>
        </p:txBody>
      </p:sp>
      <p:sp>
        <p:nvSpPr>
          <p:cNvPr id="6" name="Text Placeholder 5"/>
          <p:cNvSpPr>
            <a:spLocks noGrp="1"/>
          </p:cNvSpPr>
          <p:nvPr>
            <p:ph type="body" sz="quarter" idx="11"/>
          </p:nvPr>
        </p:nvSpPr>
        <p:spPr>
          <a:xfrm>
            <a:off x="2188266" y="803092"/>
            <a:ext cx="5568950" cy="141287"/>
          </a:xfrm>
        </p:spPr>
        <p:txBody>
          <a:bodyPr lIns="0" tIns="0" rIns="0" bIns="0"/>
          <a:lstStyle>
            <a:lvl1pPr marL="0" indent="0">
              <a:buNone/>
              <a:defRPr sz="800">
                <a:solidFill>
                  <a:schemeClr val="tx1"/>
                </a:solidFill>
              </a:defRPr>
            </a:lvl1pPr>
          </a:lstStyle>
          <a:p>
            <a:pPr lvl="0"/>
            <a:r>
              <a:rPr lang="en-US" smtClean="0"/>
              <a:t>Click to edit Master text styles</a:t>
            </a:r>
          </a:p>
        </p:txBody>
      </p:sp>
      <p:sp>
        <p:nvSpPr>
          <p:cNvPr id="7" name="Text Placeholder 5"/>
          <p:cNvSpPr>
            <a:spLocks noGrp="1"/>
          </p:cNvSpPr>
          <p:nvPr>
            <p:ph type="body" sz="quarter" idx="12"/>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smtClean="0"/>
              <a:t>Click to edit Master text styles</a:t>
            </a:r>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Ctr="0"/>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prstGeom prst="rect">
            <a:avLst/>
          </a:prstGeom>
          <a:ln>
            <a:noFill/>
          </a:ln>
        </p:spPr>
        <p:txBody>
          <a:bodyPr lIns="91440" tIns="91440" rIns="91440" bIns="91440"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500" y="401638"/>
            <a:ext cx="8253413" cy="5700712"/>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rtlCol="0">
            <a:noAutofit/>
          </a:bodyPr>
          <a:lstStyle/>
          <a:p>
            <a:pPr lvl="0"/>
            <a:endParaRPr lang="en-US" noProof="0" dirty="0"/>
          </a:p>
        </p:txBody>
      </p:sp>
      <p:sp>
        <p:nvSpPr>
          <p:cNvPr id="6" name="Text Placeholder 5"/>
          <p:cNvSpPr>
            <a:spLocks noGrp="1"/>
          </p:cNvSpPr>
          <p:nvPr>
            <p:ph type="body" sz="quarter" idx="11"/>
          </p:nvPr>
        </p:nvSpPr>
        <p:spPr>
          <a:xfrm>
            <a:off x="2188266" y="803092"/>
            <a:ext cx="5568950" cy="141287"/>
          </a:xfrm>
        </p:spPr>
        <p:txBody>
          <a:bodyPr lIns="0" tIns="0" rIns="0" bIns="0"/>
          <a:lstStyle>
            <a:lvl1pPr marL="0" indent="0">
              <a:buNone/>
              <a:defRPr sz="800">
                <a:solidFill>
                  <a:schemeClr val="tx1"/>
                </a:solidFill>
              </a:defRPr>
            </a:lvl1pPr>
          </a:lstStyle>
          <a:p>
            <a:pPr lvl="0"/>
            <a:r>
              <a:rPr lang="en-US" smtClean="0"/>
              <a:t>Click to edit Master text styles</a:t>
            </a:r>
          </a:p>
        </p:txBody>
      </p:sp>
      <p:sp>
        <p:nvSpPr>
          <p:cNvPr id="7" name="Text Placeholder 5"/>
          <p:cNvSpPr>
            <a:spLocks noGrp="1"/>
          </p:cNvSpPr>
          <p:nvPr>
            <p:ph type="body" sz="quarter" idx="12"/>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smtClean="0"/>
              <a:t>Click to edit Master text styles</a:t>
            </a: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763"/>
            <a:ext cx="9144000" cy="6858001"/>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2706688" cy="6858000"/>
          </a:xfrm>
          <a:prstGeom prst="rect">
            <a:avLst/>
          </a:prstGeom>
          <a:noFill/>
          <a:ln w="9525">
            <a:noFill/>
            <a:miter lim="800000"/>
            <a:headEnd/>
            <a:tailEnd/>
          </a:ln>
        </p:spPr>
      </p:pic>
      <p:pic>
        <p:nvPicPr>
          <p:cNvPr id="9" name="Picture 4" descr="OCLC-RESEARCH_H_MB.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98763" y="5651500"/>
            <a:ext cx="2763837" cy="911225"/>
          </a:xfrm>
          <a:prstGeom prst="rect">
            <a:avLst/>
          </a:prstGeom>
          <a:noFill/>
          <a:ln w="9525">
            <a:noFill/>
            <a:miter lim="800000"/>
            <a:headEnd/>
            <a:tailEnd/>
          </a:ln>
        </p:spPr>
      </p:pic>
      <p:sp>
        <p:nvSpPr>
          <p:cNvPr id="19" name="Text Placeholder 2"/>
          <p:cNvSpPr>
            <a:spLocks noGrp="1"/>
          </p:cNvSpPr>
          <p:nvPr>
            <p:ph type="body" sz="quarter" idx="10"/>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pPr lvl="0"/>
            <a:r>
              <a:rPr lang="en-US" smtClean="0"/>
              <a:t>Click to edit Master text styles</a:t>
            </a:r>
          </a:p>
        </p:txBody>
      </p:sp>
      <p:sp>
        <p:nvSpPr>
          <p:cNvPr id="25" name="Text Placeholder 23"/>
          <p:cNvSpPr>
            <a:spLocks noGrp="1"/>
          </p:cNvSpPr>
          <p:nvPr>
            <p:ph type="body" sz="quarter" idx="12"/>
          </p:nvPr>
        </p:nvSpPr>
        <p:spPr>
          <a:xfrm>
            <a:off x="2900363" y="4035310"/>
            <a:ext cx="5989637" cy="351288"/>
          </a:xfrm>
          <a:prstGeom prst="rect">
            <a:avLst/>
          </a:prstGeom>
        </p:spPr>
        <p:txBody>
          <a:bodyPr vert="horz"/>
          <a:lstStyle>
            <a:lvl1pPr marL="0" indent="0">
              <a:buNone/>
              <a:defRPr sz="2000"/>
            </a:lvl1pPr>
          </a:lstStyle>
          <a:p>
            <a:pPr lvl="0"/>
            <a:r>
              <a:rPr lang="en-US" smtClean="0"/>
              <a:t>Click to edit Master text styles</a:t>
            </a:r>
          </a:p>
        </p:txBody>
      </p:sp>
      <p:sp>
        <p:nvSpPr>
          <p:cNvPr id="3" name="Text Placeholder 2"/>
          <p:cNvSpPr>
            <a:spLocks noGrp="1"/>
          </p:cNvSpPr>
          <p:nvPr>
            <p:ph type="body" sz="quarter" idx="14"/>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smtClean="0"/>
              <a:t>Click to edit Master text styles</a:t>
            </a:r>
          </a:p>
        </p:txBody>
      </p:sp>
      <p:sp>
        <p:nvSpPr>
          <p:cNvPr id="5" name="Text Placeholder 4"/>
          <p:cNvSpPr>
            <a:spLocks noGrp="1"/>
          </p:cNvSpPr>
          <p:nvPr>
            <p:ph type="body" sz="quarter" idx="15"/>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smtClean="0"/>
              <a:t>Click to edit Master text styles</a:t>
            </a: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763"/>
            <a:ext cx="9144000" cy="6858001"/>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3" descr="explore-title.psd"/>
          <p:cNvPicPr>
            <a:picLocks noChangeAspect="1"/>
          </p:cNvPicPr>
          <p:nvPr/>
        </p:nvPicPr>
        <p:blipFill>
          <a:blip r:embed="rId3" cstate="email">
            <a:extLst>
              <a:ext uri="{28A0092B-C50C-407E-A947-70E740481C1C}">
                <a14:useLocalDpi xmlns:a14="http://schemas.microsoft.com/office/drawing/2010/main"/>
              </a:ext>
            </a:extLst>
          </a:blip>
          <a:srcRect r="70393"/>
          <a:stretch>
            <a:fillRect/>
          </a:stretch>
        </p:blipFill>
        <p:spPr bwMode="auto">
          <a:xfrm>
            <a:off x="0" y="0"/>
            <a:ext cx="2706688" cy="6858000"/>
          </a:xfrm>
          <a:prstGeom prst="rect">
            <a:avLst/>
          </a:prstGeom>
          <a:noFill/>
          <a:ln w="9525">
            <a:noFill/>
            <a:miter lim="800000"/>
            <a:headEnd/>
            <a:tailEnd/>
          </a:ln>
        </p:spPr>
      </p:pic>
      <p:pic>
        <p:nvPicPr>
          <p:cNvPr id="9" name="Picture 4" descr="OCLC-RESEARCH_H_MB.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98763" y="5651500"/>
            <a:ext cx="2763837" cy="911225"/>
          </a:xfrm>
          <a:prstGeom prst="rect">
            <a:avLst/>
          </a:prstGeom>
          <a:noFill/>
          <a:ln w="9525">
            <a:noFill/>
            <a:miter lim="800000"/>
            <a:headEnd/>
            <a:tailEnd/>
          </a:ln>
        </p:spPr>
      </p:pic>
      <p:sp>
        <p:nvSpPr>
          <p:cNvPr id="19" name="Text Placeholder 2"/>
          <p:cNvSpPr>
            <a:spLocks noGrp="1"/>
          </p:cNvSpPr>
          <p:nvPr>
            <p:ph type="body" sz="quarter" idx="10"/>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pPr lvl="0"/>
            <a:r>
              <a:rPr lang="en-US" smtClean="0"/>
              <a:t>Click to edit Master text styles</a:t>
            </a:r>
          </a:p>
        </p:txBody>
      </p:sp>
      <p:sp>
        <p:nvSpPr>
          <p:cNvPr id="25" name="Text Placeholder 23"/>
          <p:cNvSpPr>
            <a:spLocks noGrp="1"/>
          </p:cNvSpPr>
          <p:nvPr>
            <p:ph type="body" sz="quarter" idx="12"/>
          </p:nvPr>
        </p:nvSpPr>
        <p:spPr>
          <a:xfrm>
            <a:off x="2900363" y="4035310"/>
            <a:ext cx="5989637" cy="351288"/>
          </a:xfrm>
          <a:prstGeom prst="rect">
            <a:avLst/>
          </a:prstGeom>
        </p:spPr>
        <p:txBody>
          <a:bodyPr vert="horz"/>
          <a:lstStyle>
            <a:lvl1pPr marL="0" indent="0">
              <a:buNone/>
              <a:defRPr sz="2000"/>
            </a:lvl1pPr>
          </a:lstStyle>
          <a:p>
            <a:pPr lvl="0"/>
            <a:r>
              <a:rPr lang="en-US" smtClean="0"/>
              <a:t>Click to edit Master text styles</a:t>
            </a:r>
          </a:p>
        </p:txBody>
      </p:sp>
      <p:sp>
        <p:nvSpPr>
          <p:cNvPr id="3" name="Text Placeholder 2"/>
          <p:cNvSpPr>
            <a:spLocks noGrp="1"/>
          </p:cNvSpPr>
          <p:nvPr>
            <p:ph type="body" sz="quarter" idx="14"/>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smtClean="0"/>
              <a:t>Click to edit Master text styles</a:t>
            </a:r>
          </a:p>
        </p:txBody>
      </p:sp>
      <p:sp>
        <p:nvSpPr>
          <p:cNvPr id="5" name="Text Placeholder 4"/>
          <p:cNvSpPr>
            <a:spLocks noGrp="1"/>
          </p:cNvSpPr>
          <p:nvPr>
            <p:ph type="body" sz="quarter" idx="15"/>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smtClean="0"/>
              <a:t>Click to edit Master text styles</a:t>
            </a: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763"/>
            <a:ext cx="9144000" cy="6858001"/>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3" descr="explore-title.psd"/>
          <p:cNvPicPr>
            <a:picLocks noChangeAspect="1"/>
          </p:cNvPicPr>
          <p:nvPr/>
        </p:nvPicPr>
        <p:blipFill>
          <a:blip r:embed="rId3" cstate="email">
            <a:extLst>
              <a:ext uri="{28A0092B-C50C-407E-A947-70E740481C1C}">
                <a14:useLocalDpi xmlns:a14="http://schemas.microsoft.com/office/drawing/2010/main"/>
              </a:ext>
            </a:extLst>
          </a:blip>
          <a:srcRect r="70393"/>
          <a:stretch>
            <a:fillRect/>
          </a:stretch>
        </p:blipFill>
        <p:spPr bwMode="auto">
          <a:xfrm>
            <a:off x="0" y="0"/>
            <a:ext cx="2706688" cy="6858000"/>
          </a:xfrm>
          <a:prstGeom prst="rect">
            <a:avLst/>
          </a:prstGeom>
          <a:noFill/>
          <a:ln w="9525">
            <a:noFill/>
            <a:miter lim="800000"/>
            <a:headEnd/>
            <a:tailEnd/>
          </a:ln>
        </p:spPr>
      </p:pic>
      <p:pic>
        <p:nvPicPr>
          <p:cNvPr id="9" name="Picture 4" descr="blue-magnify-background_v4.psd"/>
          <p:cNvPicPr>
            <a:picLocks noChangeAspect="1"/>
          </p:cNvPicPr>
          <p:nvPr/>
        </p:nvPicPr>
        <p:blipFill>
          <a:blip r:embed="rId4" cstate="email">
            <a:extLst>
              <a:ext uri="{28A0092B-C50C-407E-A947-70E740481C1C}">
                <a14:useLocalDpi xmlns:a14="http://schemas.microsoft.com/office/drawing/2010/main"/>
              </a:ext>
            </a:extLst>
          </a:blip>
          <a:srcRect r="70393"/>
          <a:stretch>
            <a:fillRect/>
          </a:stretch>
        </p:blipFill>
        <p:spPr bwMode="auto">
          <a:xfrm>
            <a:off x="0" y="0"/>
            <a:ext cx="2706688" cy="6858000"/>
          </a:xfrm>
          <a:prstGeom prst="rect">
            <a:avLst/>
          </a:prstGeom>
          <a:noFill/>
          <a:ln w="9525">
            <a:noFill/>
            <a:miter lim="800000"/>
            <a:headEnd/>
            <a:tailEnd/>
          </a:ln>
        </p:spPr>
      </p:pic>
      <p:pic>
        <p:nvPicPr>
          <p:cNvPr id="10" name="Picture 5" descr="OCLC-RESEARCH_H_MB.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98763" y="5651500"/>
            <a:ext cx="2763837" cy="911225"/>
          </a:xfrm>
          <a:prstGeom prst="rect">
            <a:avLst/>
          </a:prstGeom>
          <a:noFill/>
          <a:ln w="9525">
            <a:noFill/>
            <a:miter lim="800000"/>
            <a:headEnd/>
            <a:tailEnd/>
          </a:ln>
        </p:spPr>
      </p:pic>
      <p:sp>
        <p:nvSpPr>
          <p:cNvPr id="19" name="Text Placeholder 2"/>
          <p:cNvSpPr>
            <a:spLocks noGrp="1"/>
          </p:cNvSpPr>
          <p:nvPr>
            <p:ph type="body" sz="quarter" idx="10"/>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pPr lvl="0"/>
            <a:r>
              <a:rPr lang="en-US" smtClean="0"/>
              <a:t>Click to edit Master text styles</a:t>
            </a:r>
          </a:p>
        </p:txBody>
      </p:sp>
      <p:sp>
        <p:nvSpPr>
          <p:cNvPr id="25" name="Text Placeholder 23"/>
          <p:cNvSpPr>
            <a:spLocks noGrp="1"/>
          </p:cNvSpPr>
          <p:nvPr>
            <p:ph type="body" sz="quarter" idx="12"/>
          </p:nvPr>
        </p:nvSpPr>
        <p:spPr>
          <a:xfrm>
            <a:off x="2900363" y="4035310"/>
            <a:ext cx="5989637" cy="351288"/>
          </a:xfrm>
          <a:prstGeom prst="rect">
            <a:avLst/>
          </a:prstGeom>
        </p:spPr>
        <p:txBody>
          <a:bodyPr vert="horz"/>
          <a:lstStyle>
            <a:lvl1pPr marL="0" indent="0">
              <a:buNone/>
              <a:defRPr sz="2000"/>
            </a:lvl1pPr>
          </a:lstStyle>
          <a:p>
            <a:pPr lvl="0"/>
            <a:r>
              <a:rPr lang="en-US" smtClean="0"/>
              <a:t>Click to edit Master text styles</a:t>
            </a:r>
          </a:p>
        </p:txBody>
      </p:sp>
      <p:sp>
        <p:nvSpPr>
          <p:cNvPr id="3" name="Text Placeholder 2"/>
          <p:cNvSpPr>
            <a:spLocks noGrp="1"/>
          </p:cNvSpPr>
          <p:nvPr>
            <p:ph type="body" sz="quarter" idx="14"/>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smtClean="0"/>
              <a:t>Click to edit Master text styles</a:t>
            </a:r>
          </a:p>
        </p:txBody>
      </p:sp>
      <p:sp>
        <p:nvSpPr>
          <p:cNvPr id="5" name="Text Placeholder 4"/>
          <p:cNvSpPr>
            <a:spLocks noGrp="1"/>
          </p:cNvSpPr>
          <p:nvPr>
            <p:ph type="body" sz="quarter" idx="15"/>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smtClean="0"/>
              <a:t>Click to edit Master text styles</a:t>
            </a: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OCLC-RESEARCH_H_RV_MD.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smtClean="0"/>
              <a:t>Click to edit Master title style</a:t>
            </a:r>
            <a:endParaRPr lang="en-US" dirty="0"/>
          </a:p>
        </p:txBody>
      </p:sp>
    </p:spTree>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Section Title: Green">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419A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 descr="OCLC-RESEARCH_H_RV_MD.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smtClean="0"/>
              <a:t>Click to edit Master title style</a:t>
            </a:r>
            <a:endParaRPr lang="en-US" dirty="0"/>
          </a:p>
        </p:txBody>
      </p:sp>
      <p:sp>
        <p:nvSpPr>
          <p:cNvPr id="9" name="Text Placeholder 2"/>
          <p:cNvSpPr>
            <a:spLocks noGrp="1"/>
          </p:cNvSpPr>
          <p:nvPr>
            <p:ph type="body" idx="1"/>
          </p:nvPr>
        </p:nvSpPr>
        <p:spPr>
          <a:xfrm>
            <a:off x="722313" y="1375304"/>
            <a:ext cx="7772400" cy="1500187"/>
          </a:xfrm>
          <a:prstGeom prst="rect">
            <a:avLst/>
          </a:prstGeom>
        </p:spPr>
        <p:txBody>
          <a:bodyPr anchor="b"/>
          <a:lstStyle>
            <a:lvl1pPr marL="0" indent="0">
              <a:buNone/>
              <a:defRPr sz="2000">
                <a:solidFill>
                  <a:schemeClr val="accent3">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Orang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OCLC-RESEARCH_H_RV_MD.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smtClean="0"/>
              <a:t>Click to edit Master title style</a:t>
            </a:r>
            <a:endParaRPr lang="en-US" dirty="0"/>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500" y="401638"/>
            <a:ext cx="8253413" cy="5700712"/>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rtlCol="0">
            <a:noAutofit/>
          </a:bodyPr>
          <a:lstStyle/>
          <a:p>
            <a:pPr lvl="0"/>
            <a:r>
              <a:rPr lang="en-US" noProof="0" smtClean="0"/>
              <a:t>Drag picture to placeholder or click icon to add</a:t>
            </a:r>
            <a:endParaRPr lang="en-US" noProof="0" dirty="0"/>
          </a:p>
        </p:txBody>
      </p:sp>
      <p:sp>
        <p:nvSpPr>
          <p:cNvPr id="6" name="Text Placeholder 5"/>
          <p:cNvSpPr>
            <a:spLocks noGrp="1"/>
          </p:cNvSpPr>
          <p:nvPr>
            <p:ph type="body" sz="quarter" idx="11"/>
          </p:nvPr>
        </p:nvSpPr>
        <p:spPr>
          <a:xfrm>
            <a:off x="2188266" y="803092"/>
            <a:ext cx="5568950" cy="141287"/>
          </a:xfrm>
        </p:spPr>
        <p:txBody>
          <a:bodyPr lIns="0" tIns="0" rIns="0" bIns="0"/>
          <a:lstStyle>
            <a:lvl1pPr marL="0" indent="0">
              <a:buNone/>
              <a:defRPr sz="800">
                <a:solidFill>
                  <a:schemeClr val="tx1"/>
                </a:solidFill>
              </a:defRPr>
            </a:lvl1pPr>
          </a:lstStyle>
          <a:p>
            <a:pPr lvl="0"/>
            <a:r>
              <a:rPr lang="en-US" smtClean="0"/>
              <a:t>Click to edit Master text styles</a:t>
            </a:r>
          </a:p>
        </p:txBody>
      </p:sp>
      <p:sp>
        <p:nvSpPr>
          <p:cNvPr id="7" name="Text Placeholder 5"/>
          <p:cNvSpPr>
            <a:spLocks noGrp="1"/>
          </p:cNvSpPr>
          <p:nvPr>
            <p:ph type="body" sz="quarter" idx="12"/>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smtClean="0"/>
              <a:t>Click to edit Master text styles</a:t>
            </a: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Title: Orang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OCLC-RESEARCH_H_RV_MD.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smtClean="0"/>
              <a:t>Click to edit Master title style</a:t>
            </a:r>
            <a:endParaRPr lang="en-US" dirty="0"/>
          </a:p>
        </p:txBody>
      </p:sp>
    </p:spTree>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Title: Orang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OCLC-RESEARCH_H_RV_MD.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smtClean="0"/>
              <a:t>Click to edit Master title style</a:t>
            </a:r>
            <a:endParaRPr lang="en-US" dirty="0"/>
          </a:p>
        </p:txBody>
      </p:sp>
    </p:spTree>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b-Section Title: Orang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 descr="OCLC-RESEARCH_H_RV_MD.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smtClean="0"/>
              <a:t>Click to edit Master title style</a:t>
            </a:r>
            <a:endParaRPr lang="en-US" dirty="0"/>
          </a:p>
        </p:txBody>
      </p:sp>
      <p:sp>
        <p:nvSpPr>
          <p:cNvPr id="9" name="Text Placeholder 2"/>
          <p:cNvSpPr>
            <a:spLocks noGrp="1"/>
          </p:cNvSpPr>
          <p:nvPr>
            <p:ph type="body" idx="1"/>
          </p:nvPr>
        </p:nvSpPr>
        <p:spPr>
          <a:xfrm>
            <a:off x="722313" y="1375304"/>
            <a:ext cx="7772400" cy="1500187"/>
          </a:xfrm>
          <a:prstGeom prst="rect">
            <a:avLst/>
          </a:prstGeom>
        </p:spPr>
        <p:txBody>
          <a:bodyPr anchor="b"/>
          <a:lstStyle>
            <a:lvl1pPr marL="0" indent="0">
              <a:buNone/>
              <a:defRPr sz="2000">
                <a:solidFill>
                  <a:schemeClr val="accent6">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288"/>
            <a:ext cx="9144000" cy="6858001"/>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3"/>
          <p:cNvPicPr>
            <a:picLocks noChangeAspect="1"/>
          </p:cNvPicPr>
          <p:nvPr/>
        </p:nvPicPr>
        <p:blipFill>
          <a:blip r:embed="rId3"/>
          <a:srcRect/>
          <a:stretch>
            <a:fillRect/>
          </a:stretch>
        </p:blipFill>
        <p:spPr bwMode="auto">
          <a:xfrm>
            <a:off x="1452563" y="0"/>
            <a:ext cx="2062162" cy="6872288"/>
          </a:xfrm>
          <a:prstGeom prst="rect">
            <a:avLst/>
          </a:prstGeom>
          <a:noFill/>
          <a:ln w="9525">
            <a:noFill/>
            <a:miter lim="800000"/>
            <a:headEnd/>
            <a:tailEnd/>
          </a:ln>
        </p:spPr>
      </p:pic>
      <p:pic>
        <p:nvPicPr>
          <p:cNvPr id="9" name="Picture 4" descr="teacher-duo.jpg"/>
          <p:cNvPicPr>
            <a:picLocks noChangeAspect="1"/>
          </p:cNvPicPr>
          <p:nvPr/>
        </p:nvPicPr>
        <p:blipFill>
          <a:blip r:embed="rId4"/>
          <a:srcRect/>
          <a:stretch>
            <a:fillRect/>
          </a:stretch>
        </p:blipFill>
        <p:spPr bwMode="auto">
          <a:xfrm>
            <a:off x="0" y="0"/>
            <a:ext cx="1652588" cy="6872288"/>
          </a:xfrm>
          <a:prstGeom prst="rect">
            <a:avLst/>
          </a:prstGeom>
          <a:noFill/>
          <a:ln w="9525">
            <a:noFill/>
            <a:miter lim="800000"/>
            <a:headEnd/>
            <a:tailEnd/>
          </a:ln>
        </p:spPr>
      </p:pic>
      <p:pic>
        <p:nvPicPr>
          <p:cNvPr id="10" name="Picture 5"/>
          <p:cNvPicPr>
            <a:picLocks noChangeAspect="1"/>
          </p:cNvPicPr>
          <p:nvPr/>
        </p:nvPicPr>
        <p:blipFill>
          <a:blip r:embed="rId5"/>
          <a:srcRect/>
          <a:stretch>
            <a:fillRect/>
          </a:stretch>
        </p:blipFill>
        <p:spPr bwMode="auto">
          <a:xfrm>
            <a:off x="3306763" y="0"/>
            <a:ext cx="1652587" cy="6872288"/>
          </a:xfrm>
          <a:prstGeom prst="rect">
            <a:avLst/>
          </a:prstGeom>
          <a:noFill/>
          <a:ln w="9525">
            <a:noFill/>
            <a:miter lim="800000"/>
            <a:headEnd/>
            <a:tailEnd/>
          </a:ln>
        </p:spPr>
      </p:pic>
      <p:sp>
        <p:nvSpPr>
          <p:cNvPr id="11" name="Rectangle 10"/>
          <p:cNvSpPr/>
          <p:nvPr/>
        </p:nvSpPr>
        <p:spPr>
          <a:xfrm>
            <a:off x="0" y="3417888"/>
            <a:ext cx="9144000" cy="15081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p:cNvSpPr txBox="1"/>
          <p:nvPr/>
        </p:nvSpPr>
        <p:spPr>
          <a:xfrm>
            <a:off x="0" y="3762375"/>
            <a:ext cx="9144000" cy="708025"/>
          </a:xfrm>
          <a:prstGeom prst="rect">
            <a:avLst/>
          </a:prstGeom>
          <a:noFill/>
        </p:spPr>
        <p:txBody>
          <a:bodyPr>
            <a:spAutoFit/>
          </a:bodyPr>
          <a:lstStyle/>
          <a:p>
            <a:pPr algn="ctr" fontAlgn="auto">
              <a:spcBef>
                <a:spcPts val="0"/>
              </a:spcBef>
              <a:spcAft>
                <a:spcPts val="0"/>
              </a:spcAft>
              <a:defRPr/>
            </a:pPr>
            <a:r>
              <a:rPr lang="en-US" sz="4000" dirty="0">
                <a:solidFill>
                  <a:schemeClr val="bg1"/>
                </a:solidFill>
                <a:latin typeface="Calibri Light"/>
                <a:cs typeface="Calibri Light"/>
              </a:rPr>
              <a:t>Explore. Share. Magnify.</a:t>
            </a:r>
          </a:p>
        </p:txBody>
      </p:sp>
      <p:pic>
        <p:nvPicPr>
          <p:cNvPr id="13" name="Picture 8" descr="OCLC-RESEARCH_H_MB.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49875" y="5518150"/>
            <a:ext cx="2371725" cy="782638"/>
          </a:xfrm>
          <a:prstGeom prst="rect">
            <a:avLst/>
          </a:prstGeom>
          <a:noFill/>
          <a:ln w="9525">
            <a:noFill/>
            <a:miter lim="800000"/>
            <a:headEnd/>
            <a:tailEnd/>
          </a:ln>
        </p:spPr>
      </p:pic>
      <p:sp>
        <p:nvSpPr>
          <p:cNvPr id="15" name="Text Placeholder 14"/>
          <p:cNvSpPr>
            <a:spLocks noGrp="1"/>
          </p:cNvSpPr>
          <p:nvPr>
            <p:ph type="body" sz="quarter" idx="10"/>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smtClean="0"/>
              <a:t>Click to edit Master text styles</a:t>
            </a:r>
          </a:p>
        </p:txBody>
      </p:sp>
      <p:sp>
        <p:nvSpPr>
          <p:cNvPr id="16" name="Text Placeholder 14"/>
          <p:cNvSpPr>
            <a:spLocks noGrp="1"/>
          </p:cNvSpPr>
          <p:nvPr>
            <p:ph type="body" sz="quarter" idx="1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smtClean="0"/>
              <a:t>Click to edit Master text styles</a:t>
            </a:r>
          </a:p>
        </p:txBody>
      </p:sp>
      <p:sp>
        <p:nvSpPr>
          <p:cNvPr id="17" name="Text Placeholder 14"/>
          <p:cNvSpPr>
            <a:spLocks noGrp="1"/>
          </p:cNvSpPr>
          <p:nvPr>
            <p:ph type="body" sz="quarter" idx="12"/>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smtClean="0"/>
              <a:t>Click to edit Master text styles</a:t>
            </a:r>
          </a:p>
        </p:txBody>
      </p:sp>
      <p:sp>
        <p:nvSpPr>
          <p:cNvPr id="18" name="Text Placeholder 14"/>
          <p:cNvSpPr>
            <a:spLocks noGrp="1"/>
          </p:cNvSpPr>
          <p:nvPr>
            <p:ph type="body" sz="quarter" idx="13"/>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smtClean="0"/>
              <a:t>Click to edit Master text styles</a:t>
            </a:r>
          </a:p>
        </p:txBody>
      </p:sp>
      <p:sp>
        <p:nvSpPr>
          <p:cNvPr id="14" name="TextBox 13"/>
          <p:cNvSpPr txBox="1"/>
          <p:nvPr userDrawn="1"/>
        </p:nvSpPr>
        <p:spPr>
          <a:xfrm>
            <a:off x="25091" y="6070407"/>
            <a:ext cx="4873474" cy="78483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bg1"/>
                </a:solidFill>
                <a:effectLst/>
                <a:latin typeface="+mj-lt"/>
                <a:ea typeface="+mn-ea"/>
                <a:cs typeface="Arial" charset="0"/>
              </a:rPr>
              <a:t>©2015 OCLC. This work is licensed under a Creative Commons Attribution 3.0 </a:t>
            </a:r>
            <a:r>
              <a:rPr lang="en-US" sz="900" kern="1200" dirty="0" err="1" smtClean="0">
                <a:solidFill>
                  <a:schemeClr val="bg1"/>
                </a:solidFill>
                <a:effectLst/>
                <a:latin typeface="+mj-lt"/>
                <a:ea typeface="+mn-ea"/>
                <a:cs typeface="Arial" charset="0"/>
              </a:rPr>
              <a:t>Unported</a:t>
            </a:r>
            <a:r>
              <a:rPr lang="en-US" sz="900" kern="1200" dirty="0" smtClean="0">
                <a:solidFill>
                  <a:schemeClr val="bg1"/>
                </a:solidFill>
                <a:effectLst/>
                <a:latin typeface="+mj-lt"/>
                <a:ea typeface="+mn-ea"/>
                <a:cs typeface="Arial" charset="0"/>
              </a:rPr>
              <a:t> License. Suggested attribution: “This work uses content from ‘The Library Trifecta:</a:t>
            </a:r>
            <a:r>
              <a:rPr lang="en-US" sz="900" kern="1200" baseline="0" dirty="0" smtClean="0">
                <a:solidFill>
                  <a:schemeClr val="bg1"/>
                </a:solidFill>
                <a:effectLst/>
                <a:latin typeface="+mj-lt"/>
                <a:ea typeface="+mn-ea"/>
                <a:cs typeface="Arial" charset="0"/>
              </a:rPr>
              <a:t> Collaboration, Innovation, and Empowerment’</a:t>
            </a:r>
            <a:r>
              <a:rPr lang="en-US" sz="900" kern="1200" dirty="0" smtClean="0">
                <a:solidFill>
                  <a:schemeClr val="bg1"/>
                </a:solidFill>
                <a:effectLst/>
                <a:latin typeface="+mj-lt"/>
                <a:ea typeface="+mn-ea"/>
                <a:cs typeface="Arial" charset="0"/>
              </a:rPr>
              <a:t> © OCLC,</a:t>
            </a:r>
            <a:r>
              <a:rPr lang="en-US" sz="900" kern="1200" baseline="0" dirty="0" smtClean="0">
                <a:solidFill>
                  <a:schemeClr val="bg1"/>
                </a:solidFill>
                <a:effectLst/>
                <a:latin typeface="+mj-lt"/>
                <a:ea typeface="+mn-ea"/>
                <a:cs typeface="Arial" charset="0"/>
              </a:rPr>
              <a:t> </a:t>
            </a:r>
            <a:r>
              <a:rPr lang="en-US" sz="900" kern="1200" dirty="0" smtClean="0">
                <a:solidFill>
                  <a:schemeClr val="bg1"/>
                </a:solidFill>
                <a:effectLst/>
                <a:latin typeface="+mj-lt"/>
                <a:ea typeface="+mn-ea"/>
                <a:cs typeface="Arial" charset="0"/>
              </a:rPr>
              <a:t>used under a Creative Commons </a:t>
            </a:r>
            <a:br>
              <a:rPr lang="en-US" sz="900" kern="1200" dirty="0" smtClean="0">
                <a:solidFill>
                  <a:schemeClr val="bg1"/>
                </a:solidFill>
                <a:effectLst/>
                <a:latin typeface="+mj-lt"/>
                <a:ea typeface="+mn-ea"/>
                <a:cs typeface="Arial" charset="0"/>
              </a:rPr>
            </a:br>
            <a:r>
              <a:rPr lang="en-US" sz="900" kern="1200" dirty="0" smtClean="0">
                <a:solidFill>
                  <a:schemeClr val="bg1"/>
                </a:solidFill>
                <a:effectLst/>
                <a:latin typeface="+mj-lt"/>
                <a:ea typeface="+mn-ea"/>
                <a:cs typeface="Arial" charset="0"/>
              </a:rPr>
              <a:t>Attribution license:  </a:t>
            </a:r>
            <a:r>
              <a:rPr lang="en-US" sz="900" u="sng" kern="1200" dirty="0" smtClean="0">
                <a:solidFill>
                  <a:schemeClr val="bg1"/>
                </a:solidFill>
                <a:effectLst/>
                <a:latin typeface="+mj-lt"/>
                <a:ea typeface="+mn-ea"/>
                <a:cs typeface="Arial" charset="0"/>
                <a:hlinkClick r:id="rId7"/>
              </a:rPr>
              <a:t>http://creativecommons.org/licenses/by/3.0/” </a:t>
            </a:r>
            <a:endParaRPr lang="en-US" sz="900" kern="1200" dirty="0" smtClean="0">
              <a:solidFill>
                <a:schemeClr val="bg1"/>
              </a:solidFill>
              <a:effectLst/>
              <a:latin typeface="+mj-lt"/>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smtClean="0">
              <a:solidFill>
                <a:schemeClr val="bg1"/>
              </a:solidFill>
              <a:latin typeface="+mj-lt"/>
              <a:ea typeface="Tahoma" panose="020B0604030504040204" pitchFamily="34" charset="0"/>
              <a:cs typeface="Tahoma" panose="020B0604030504040204" pitchFamily="34" charset="0"/>
            </a:endParaRPr>
          </a:p>
        </p:txBody>
      </p:sp>
      <p:pic>
        <p:nvPicPr>
          <p:cNvPr id="19" name="Picture 18" descr="image003"/>
          <p:cNvPicPr>
            <a:picLocks noChangeAspect="1" noChangeArrowheads="1"/>
          </p:cNvPicPr>
          <p:nvPr userDrawn="1"/>
        </p:nvPicPr>
        <p:blipFill>
          <a:blip r:embed="rId8" cstate="print"/>
          <a:srcRect/>
          <a:stretch>
            <a:fillRect/>
          </a:stretch>
        </p:blipFill>
        <p:spPr bwMode="auto">
          <a:xfrm>
            <a:off x="7957832" y="6283119"/>
            <a:ext cx="1061060" cy="457200"/>
          </a:xfrm>
          <a:prstGeom prst="rect">
            <a:avLst/>
          </a:prstGeom>
          <a:noFill/>
          <a:ln w="9525">
            <a:noFill/>
            <a:miter lim="800000"/>
            <a:headEnd/>
            <a:tailEnd/>
          </a:ln>
        </p:spPr>
      </p:pic>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ection Title: Orang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OCLC-RESEARCH_H_RV_MD.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713" y="6334125"/>
            <a:ext cx="1511300" cy="312738"/>
          </a:xfrm>
          <a:prstGeom prst="rect">
            <a:avLst/>
          </a:prstGeom>
          <a:noFill/>
          <a:ln w="9525">
            <a:noFill/>
            <a:miter lim="800000"/>
            <a:headEnd/>
            <a:tailEnd/>
          </a:ln>
        </p:spPr>
      </p:pic>
      <p:sp>
        <p:nvSpPr>
          <p:cNvPr id="8" name="Title 1"/>
          <p:cNvSpPr>
            <a:spLocks noGrp="1"/>
          </p:cNvSpPr>
          <p:nvPr>
            <p:ph type="title"/>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2423506986"/>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image" Target="../media/image7.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image" Target="../media/image8.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5.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4.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6.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7.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15888" y="-95250"/>
            <a:ext cx="9383713" cy="131445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0" name="Picture 7" descr="OCLC-RESEARCH_H_MB.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7000" y="6265863"/>
            <a:ext cx="1449388" cy="4778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32" r:id="rId4"/>
    <p:sldLayoutId id="2147483811" r:id="rId5"/>
    <p:sldLayoutId id="2147483850" r:id="rId6"/>
  </p:sldLayoutIdLst>
  <p:transition spd="med">
    <p:fade/>
  </p:transition>
  <p:timing>
    <p:tnLst>
      <p:par>
        <p:cTn id="1" dur="indefinite" restart="never" nodeType="tmRoot"/>
      </p:par>
    </p:tnLst>
  </p:timing>
  <p:txStyles>
    <p:titleStyle>
      <a:lvl1pPr algn="ctr" defTabSz="457200" rtl="0" eaLnBrk="1" fontAlgn="base" hangingPunct="1">
        <a:lnSpc>
          <a:spcPct val="90000"/>
        </a:lnSpc>
        <a:spcBef>
          <a:spcPct val="0"/>
        </a:spcBef>
        <a:spcAft>
          <a:spcPct val="0"/>
        </a:spcAft>
        <a:defRPr sz="4400" kern="1200">
          <a:solidFill>
            <a:schemeClr val="accent1"/>
          </a:solidFill>
          <a:latin typeface="+mj-lt"/>
          <a:ea typeface="Calibri Light" pitchFamily="34" charset="0"/>
          <a:cs typeface="Calibri Light"/>
        </a:defRPr>
      </a:lvl1pPr>
      <a:lvl2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2pPr>
      <a:lvl3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3pPr>
      <a:lvl4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4pPr>
      <a:lvl5pPr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5pPr>
      <a:lvl6pPr marL="4572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6pPr>
      <a:lvl7pPr marL="9144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7pPr>
      <a:lvl8pPr marL="13716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8pPr>
      <a:lvl9pPr marL="1828800" algn="ctr" defTabSz="457200" rtl="0" eaLnBrk="1" fontAlgn="base" hangingPunct="1">
        <a:lnSpc>
          <a:spcPct val="90000"/>
        </a:lnSpc>
        <a:spcBef>
          <a:spcPct val="0"/>
        </a:spcBef>
        <a:spcAft>
          <a:spcPct val="0"/>
        </a:spcAft>
        <a:defRPr sz="4400">
          <a:solidFill>
            <a:schemeClr val="accent1"/>
          </a:solidFill>
          <a:latin typeface="Calibri" pitchFamily="34" charset="0"/>
          <a:ea typeface="Calibri Light" pitchFamily="34" charset="0"/>
          <a:cs typeface="Calibri Light"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Calibri Light" pitchFamily="34" charset="0"/>
          <a:cs typeface="Calibri Light"/>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Calibri Light" pitchFamily="34" charset="0"/>
          <a:cs typeface="Calibri Light"/>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Calibri Light" pitchFamily="34" charset="0"/>
          <a:cs typeface="Calibri Ligh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Calibri Light" pitchFamily="34" charset="0"/>
          <a:cs typeface="Calibri Ligh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15888" y="-95250"/>
            <a:ext cx="9383713" cy="131445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205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4" name="Picture 6" descr="OCLC-RESEARCH_H_MB.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7000" y="6265863"/>
            <a:ext cx="1449388" cy="4778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33" r:id="rId4"/>
    <p:sldLayoutId id="2147483815" r:id="rId5"/>
  </p:sldLayoutIdLst>
  <p:transition spd="med">
    <p:fade/>
  </p:transition>
  <p:timing>
    <p:tnLst>
      <p:par>
        <p:cTn id="1" dur="indefinite" restart="never" nodeType="tmRoot"/>
      </p:par>
    </p:tnLst>
  </p:timing>
  <p:txStyles>
    <p:titleStyle>
      <a:lvl1pPr algn="ctr" defTabSz="457200" rtl="0" fontAlgn="base">
        <a:lnSpc>
          <a:spcPct val="90000"/>
        </a:lnSpc>
        <a:spcBef>
          <a:spcPct val="0"/>
        </a:spcBef>
        <a:spcAft>
          <a:spcPct val="0"/>
        </a:spcAft>
        <a:defRPr sz="4400" kern="1200">
          <a:solidFill>
            <a:srgbClr val="2178B5"/>
          </a:solidFill>
          <a:latin typeface="+mj-lt"/>
          <a:ea typeface="Calibri Light" pitchFamily="34" charset="0"/>
          <a:cs typeface="Calibri Light"/>
        </a:defRPr>
      </a:lvl1pPr>
      <a:lvl2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Calibri Light" pitchFamily="34" charset="0"/>
          <a:cs typeface="Calibri Light"/>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Calibri Light" pitchFamily="34" charset="0"/>
          <a:cs typeface="Calibri Light"/>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Calibri Light" pitchFamily="34" charset="0"/>
          <a:cs typeface="Calibri Light"/>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5"/>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15888" y="-95250"/>
            <a:ext cx="9383713" cy="131445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07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78" name="Picture 11" descr="OCLC-RESEARCH_H_MB.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7000" y="6265863"/>
            <a:ext cx="1449388" cy="4778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34" r:id="rId4"/>
    <p:sldLayoutId id="2147483819" r:id="rId5"/>
    <p:sldLayoutId id="2147483848" r:id="rId6"/>
    <p:sldLayoutId id="2147483849" r:id="rId7"/>
  </p:sldLayoutIdLst>
  <p:transition spd="med">
    <p:fade/>
  </p:transition>
  <p:timing>
    <p:tnLst>
      <p:par>
        <p:cTn id="1" dur="indefinite" restart="never" nodeType="tmRoot"/>
      </p:par>
    </p:tnLst>
  </p:timing>
  <p:txStyles>
    <p:titleStyle>
      <a:lvl1pPr algn="ctr" defTabSz="457200" rtl="0" fontAlgn="base">
        <a:lnSpc>
          <a:spcPct val="90000"/>
        </a:lnSpc>
        <a:spcBef>
          <a:spcPct val="0"/>
        </a:spcBef>
        <a:spcAft>
          <a:spcPct val="0"/>
        </a:spcAft>
        <a:defRPr sz="4400" kern="1200">
          <a:solidFill>
            <a:srgbClr val="2178B5"/>
          </a:solidFill>
          <a:latin typeface="+mj-lt"/>
          <a:ea typeface="Calibri Light" pitchFamily="34" charset="0"/>
          <a:cs typeface="Calibri Light"/>
        </a:defRPr>
      </a:lvl1pPr>
      <a:lvl2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Calibri Light" pitchFamily="34" charset="0"/>
          <a:cs typeface="Calibri Light"/>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Calibri Light" pitchFamily="34" charset="0"/>
          <a:cs typeface="Calibri Light"/>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Calibri Light" pitchFamily="34" charset="0"/>
          <a:cs typeface="Calibri Light"/>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15888" y="-95250"/>
            <a:ext cx="9383713" cy="131445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410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2" name="Picture 7" descr="OCLC-RESEARCH_H_MB.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7000" y="6265863"/>
            <a:ext cx="1449388" cy="4778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35" r:id="rId4"/>
    <p:sldLayoutId id="2147483823" r:id="rId5"/>
  </p:sldLayoutIdLst>
  <p:transition spd="med">
    <p:fade/>
  </p:transition>
  <p:timing>
    <p:tnLst>
      <p:par>
        <p:cTn id="1" dur="indefinite" restart="never" nodeType="tmRoot"/>
      </p:par>
    </p:tnLst>
  </p:timing>
  <p:txStyles>
    <p:titleStyle>
      <a:lvl1pPr algn="ctr" defTabSz="457200" rtl="0" fontAlgn="base">
        <a:lnSpc>
          <a:spcPct val="90000"/>
        </a:lnSpc>
        <a:spcBef>
          <a:spcPct val="0"/>
        </a:spcBef>
        <a:spcAft>
          <a:spcPct val="0"/>
        </a:spcAft>
        <a:defRPr sz="4400" kern="1200">
          <a:solidFill>
            <a:srgbClr val="2178B5"/>
          </a:solidFill>
          <a:latin typeface="+mj-lt"/>
          <a:ea typeface="Calibri Light" pitchFamily="34" charset="0"/>
          <a:cs typeface="Calibri Light"/>
        </a:defRPr>
      </a:lvl1pPr>
      <a:lvl2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Calibri Light" pitchFamily="34" charset="0"/>
          <a:cs typeface="Calibri Light"/>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Calibri Light" pitchFamily="34" charset="0"/>
          <a:cs typeface="Calibri Light"/>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Calibri Light" pitchFamily="34" charset="0"/>
          <a:cs typeface="Calibri Light"/>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2" name="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15888" y="-95250"/>
            <a:ext cx="9383713" cy="131445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512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126" name="Picture 7" descr="OCLC-RESEARCH_H_MB.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7000" y="6265863"/>
            <a:ext cx="1449388" cy="4778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36" r:id="rId4"/>
    <p:sldLayoutId id="2147483827" r:id="rId5"/>
  </p:sldLayoutIdLst>
  <p:transition spd="med">
    <p:fade/>
  </p:transition>
  <p:timing>
    <p:tnLst>
      <p:par>
        <p:cTn id="1" dur="indefinite" restart="never" nodeType="tmRoot"/>
      </p:par>
    </p:tnLst>
  </p:timing>
  <p:txStyles>
    <p:titleStyle>
      <a:lvl1pPr algn="ctr" defTabSz="457200" rtl="0" fontAlgn="base">
        <a:lnSpc>
          <a:spcPct val="90000"/>
        </a:lnSpc>
        <a:spcBef>
          <a:spcPct val="0"/>
        </a:spcBef>
        <a:spcAft>
          <a:spcPct val="0"/>
        </a:spcAft>
        <a:defRPr sz="4400" kern="1200">
          <a:solidFill>
            <a:srgbClr val="2178B5"/>
          </a:solidFill>
          <a:latin typeface="+mj-lt"/>
          <a:ea typeface="Calibri Light" pitchFamily="34" charset="0"/>
          <a:cs typeface="Calibri Light"/>
        </a:defRPr>
      </a:lvl1pPr>
      <a:lvl2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Calibri Light" pitchFamily="34" charset="0"/>
          <a:cs typeface="Calibri Light"/>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Calibri Light" pitchFamily="34" charset="0"/>
          <a:cs typeface="Calibri Light"/>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Calibri Light" pitchFamily="34" charset="0"/>
          <a:cs typeface="Calibri Light"/>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2178B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6483740"/>
          </a:xfrm>
          <a:prstGeom prst="rect">
            <a:avLst/>
          </a:prstGeom>
          <a:gradFill flip="none" rotWithShape="1">
            <a:gsLst>
              <a:gs pos="30000">
                <a:schemeClr val="tx1">
                  <a:alpha val="70000"/>
                </a:schemeClr>
              </a:gs>
              <a:gs pos="100000">
                <a:schemeClr val="tx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5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Title Placeholder 1"/>
          <p:cNvSpPr>
            <a:spLocks noGrp="1"/>
          </p:cNvSpPr>
          <p:nvPr>
            <p:ph type="title"/>
          </p:nvPr>
        </p:nvSpPr>
        <p:spPr>
          <a:xfrm>
            <a:off x="-125413" y="-95250"/>
            <a:ext cx="9393238" cy="1314450"/>
          </a:xfrm>
          <a:prstGeom prst="rect">
            <a:avLst/>
          </a:prstGeom>
          <a:ln w="12700" cap="rnd" cmpd="sng">
            <a:gradFill flip="none" rotWithShape="1">
              <a:gsLst>
                <a:gs pos="0">
                  <a:schemeClr val="bg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pic>
        <p:nvPicPr>
          <p:cNvPr id="6152" name="Picture 10" descr="OCLC-RESEARCH_H_RV_MD.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9713" y="6334125"/>
            <a:ext cx="1511300" cy="312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7" r:id="rId4"/>
    <p:sldLayoutId id="2147483831" r:id="rId5"/>
  </p:sldLayoutIdLst>
  <p:transition spd="med">
    <p:fade/>
  </p:transition>
  <p:timing>
    <p:tnLst>
      <p:par>
        <p:cTn id="1" dur="indefinite" restart="never" nodeType="tmRoot"/>
      </p:par>
    </p:tnLst>
  </p:timing>
  <p:txStyles>
    <p:titleStyle>
      <a:lvl1pPr algn="ctr" defTabSz="457200" rtl="0" fontAlgn="base">
        <a:lnSpc>
          <a:spcPct val="90000"/>
        </a:lnSpc>
        <a:spcBef>
          <a:spcPct val="0"/>
        </a:spcBef>
        <a:spcAft>
          <a:spcPct val="0"/>
        </a:spcAft>
        <a:defRPr sz="4400" kern="1200">
          <a:solidFill>
            <a:srgbClr val="FFFFFF"/>
          </a:solidFill>
          <a:latin typeface="+mj-lt"/>
          <a:ea typeface="Calibri Light" pitchFamily="34" charset="0"/>
          <a:cs typeface="Calibri Light"/>
        </a:defRPr>
      </a:lvl1pPr>
      <a:lvl2pPr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FFFFFF"/>
          </a:solidFill>
          <a:latin typeface="Calibri" pitchFamily="34" charset="0"/>
          <a:ea typeface="Calibri Light" pitchFamily="34" charset="0"/>
          <a:cs typeface="Calibri Light" pitchFamily="34"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Calibri Light" pitchFamily="34" charset="0"/>
          <a:cs typeface="Calibri Light"/>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Calibri Light" pitchFamily="34" charset="0"/>
          <a:cs typeface="Calibri Light"/>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Calibri Light" pitchFamily="34" charset="0"/>
          <a:cs typeface="Calibri Light"/>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Calibri Light" pitchFamily="34" charset="0"/>
          <a:cs typeface="Calibri Light"/>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Lst>
  <p:transition spd="med">
    <p:fade/>
  </p:transition>
  <p:timing>
    <p:tnLst>
      <p:par>
        <p:cTn id="1" dur="indefinite" restart="never" nodeType="tmRoot"/>
      </p:par>
    </p:tnLst>
  </p:timing>
  <p:txStyles>
    <p:titleStyle>
      <a:lvl1pPr algn="ctr" defTabSz="457200" rtl="0" fontAlgn="base">
        <a:lnSpc>
          <a:spcPct val="90000"/>
        </a:lnSpc>
        <a:spcBef>
          <a:spcPct val="0"/>
        </a:spcBef>
        <a:spcAft>
          <a:spcPct val="0"/>
        </a:spcAft>
        <a:defRPr sz="4400" kern="1200">
          <a:solidFill>
            <a:schemeClr val="accent1"/>
          </a:solidFill>
          <a:latin typeface="Calibri Light"/>
          <a:ea typeface="Calibri Light" pitchFamily="34" charset="0"/>
          <a:cs typeface="Calibri Light"/>
        </a:defRPr>
      </a:lvl1pPr>
      <a:lvl2pPr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chemeClr val="accent1"/>
          </a:solidFill>
          <a:latin typeface="Calibri Light" pitchFamily="34" charset="0"/>
          <a:ea typeface="Calibri Light" pitchFamily="34" charset="0"/>
          <a:cs typeface="Calibri Light"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Calibri Light"/>
          <a:ea typeface="Calibri Light" pitchFamily="34" charset="0"/>
          <a:cs typeface="Calibri Light"/>
        </a:defRPr>
      </a:lvl1pPr>
      <a:lvl2pPr marL="742950" indent="-285750" algn="l" defTabSz="457200" rtl="0" fontAlgn="base">
        <a:spcBef>
          <a:spcPct val="20000"/>
        </a:spcBef>
        <a:spcAft>
          <a:spcPct val="0"/>
        </a:spcAft>
        <a:buFont typeface="Arial" charset="0"/>
        <a:buChar char="–"/>
        <a:defRPr sz="2800" kern="1200">
          <a:solidFill>
            <a:schemeClr val="tx1"/>
          </a:solidFill>
          <a:latin typeface="Calibri Light"/>
          <a:ea typeface="Calibri Light" pitchFamily="34" charset="0"/>
          <a:cs typeface="Calibri Light"/>
        </a:defRPr>
      </a:lvl2pPr>
      <a:lvl3pPr marL="1143000" indent="-228600" algn="l" defTabSz="457200" rtl="0" fontAlgn="base">
        <a:spcBef>
          <a:spcPct val="20000"/>
        </a:spcBef>
        <a:spcAft>
          <a:spcPct val="0"/>
        </a:spcAft>
        <a:buFont typeface="Arial" charset="0"/>
        <a:buChar char="•"/>
        <a:defRPr sz="2400" kern="1200">
          <a:solidFill>
            <a:schemeClr val="tx1"/>
          </a:solidFill>
          <a:latin typeface="Calibri Light"/>
          <a:ea typeface="Calibri Light" pitchFamily="34" charset="0"/>
          <a:cs typeface="Calibri Light"/>
        </a:defRPr>
      </a:lvl3pPr>
      <a:lvl4pPr marL="1600200" indent="-228600" algn="l" defTabSz="457200" rtl="0" fontAlgn="base">
        <a:spcBef>
          <a:spcPct val="20000"/>
        </a:spcBef>
        <a:spcAft>
          <a:spcPct val="0"/>
        </a:spcAft>
        <a:buFont typeface="Arial" charset="0"/>
        <a:buChar char="–"/>
        <a:defRPr sz="2000" kern="1200">
          <a:solidFill>
            <a:schemeClr val="tx1"/>
          </a:solidFill>
          <a:latin typeface="Calibri Light"/>
          <a:ea typeface="Calibri Light" pitchFamily="34" charset="0"/>
          <a:cs typeface="Calibri Light"/>
        </a:defRPr>
      </a:lvl4pPr>
      <a:lvl5pPr marL="2057400" indent="-228600" algn="l" defTabSz="457200" rtl="0" fontAlgn="base">
        <a:spcBef>
          <a:spcPct val="20000"/>
        </a:spcBef>
        <a:spcAft>
          <a:spcPct val="0"/>
        </a:spcAft>
        <a:buFont typeface="Arial" charset="0"/>
        <a:buChar char="»"/>
        <a:defRPr sz="2000" kern="1200">
          <a:solidFill>
            <a:schemeClr val="tx1"/>
          </a:solidFill>
          <a:latin typeface="Calibri Light"/>
          <a:ea typeface="Calibri Light" pitchFamily="34" charset="0"/>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boegh/" TargetMode="External"/><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00363" y="527050"/>
            <a:ext cx="5989637" cy="400050"/>
          </a:xfrm>
        </p:spPr>
        <p:txBody>
          <a:bodyPr/>
          <a:lstStyle/>
          <a:p>
            <a:pPr fontAlgn="auto">
              <a:spcAft>
                <a:spcPts val="0"/>
              </a:spcAft>
              <a:buFont typeface="Arial"/>
              <a:buNone/>
              <a:defRPr/>
            </a:pPr>
            <a:r>
              <a:rPr lang="en-US" dirty="0" smtClean="0">
                <a:ea typeface="+mn-ea"/>
              </a:rPr>
              <a:t>14 May 2015, GILS User Group Meeting, Macon, GA</a:t>
            </a:r>
            <a:endParaRPr lang="en-US" dirty="0">
              <a:ea typeface="+mn-ea"/>
            </a:endParaRPr>
          </a:p>
        </p:txBody>
      </p:sp>
      <p:sp>
        <p:nvSpPr>
          <p:cNvPr id="23555" name="Text Placeholder 2"/>
          <p:cNvSpPr>
            <a:spLocks noGrp="1"/>
          </p:cNvSpPr>
          <p:nvPr>
            <p:ph type="body" sz="quarter" idx="12"/>
          </p:nvPr>
        </p:nvSpPr>
        <p:spPr bwMode="auto">
          <a:xfrm>
            <a:off x="2900363" y="4035425"/>
            <a:ext cx="5989637" cy="350838"/>
          </a:xfrm>
          <a:noFill/>
          <a:ln>
            <a:miter lim="800000"/>
            <a:headEnd/>
            <a:tailEnd/>
          </a:ln>
        </p:spPr>
        <p:txBody>
          <a:bodyPr wrap="square" lIns="91440" tIns="45720" rIns="91440" bIns="45720" numCol="1" anchor="t" anchorCtr="0" compatLnSpc="1">
            <a:prstTxWarp prst="textNoShape">
              <a:avLst/>
            </a:prstTxWarp>
          </a:bodyPr>
          <a:lstStyle/>
          <a:p>
            <a:r>
              <a:rPr lang="en-US" sz="2800" dirty="0" smtClean="0">
                <a:latin typeface="Calibri Light" pitchFamily="34" charset="0"/>
                <a:cs typeface="Calibri Light" pitchFamily="34" charset="0"/>
              </a:rPr>
              <a:t>Roy Tennant</a:t>
            </a:r>
          </a:p>
        </p:txBody>
      </p:sp>
      <p:sp>
        <p:nvSpPr>
          <p:cNvPr id="4" name="Text Placeholder 3"/>
          <p:cNvSpPr>
            <a:spLocks noGrp="1"/>
          </p:cNvSpPr>
          <p:nvPr>
            <p:ph type="body" sz="quarter" idx="14"/>
          </p:nvPr>
        </p:nvSpPr>
        <p:spPr/>
        <p:txBody>
          <a:bodyPr/>
          <a:lstStyle/>
          <a:p>
            <a:pPr fontAlgn="auto">
              <a:spcAft>
                <a:spcPts val="0"/>
              </a:spcAft>
              <a:buFont typeface="Arial"/>
              <a:buNone/>
              <a:defRPr/>
            </a:pPr>
            <a:r>
              <a:rPr lang="en-US" sz="5400" dirty="0" smtClean="0">
                <a:ea typeface="+mn-ea"/>
              </a:rPr>
              <a:t>The Library Trifecta:</a:t>
            </a:r>
          </a:p>
          <a:p>
            <a:pPr fontAlgn="auto">
              <a:spcAft>
                <a:spcPts val="0"/>
              </a:spcAft>
              <a:buFont typeface="Arial"/>
              <a:buNone/>
              <a:defRPr/>
            </a:pPr>
            <a:r>
              <a:rPr lang="en-US" sz="4400" dirty="0" smtClean="0">
                <a:ea typeface="+mn-ea"/>
              </a:rPr>
              <a:t>Collaboration, Innovation, and Empowerment</a:t>
            </a:r>
            <a:endParaRPr lang="en-US" sz="4400" dirty="0">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200"/>
            <a:ext cx="9144000" cy="6684354"/>
          </a:xfrm>
          <a:prstGeom prst="rect">
            <a:avLst/>
          </a:prstGeom>
        </p:spPr>
      </p:pic>
    </p:spTree>
    <p:extLst>
      <p:ext uri="{BB962C8B-B14F-4D97-AF65-F5344CB8AC3E}">
        <p14:creationId xmlns:p14="http://schemas.microsoft.com/office/powerpoint/2010/main" val="54574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451"/>
            <a:ext cx="9403946" cy="6204051"/>
          </a:xfrm>
          <a:prstGeom prst="rect">
            <a:avLst/>
          </a:prstGeom>
        </p:spPr>
      </p:pic>
    </p:spTree>
    <p:extLst>
      <p:ext uri="{BB962C8B-B14F-4D97-AF65-F5344CB8AC3E}">
        <p14:creationId xmlns:p14="http://schemas.microsoft.com/office/powerpoint/2010/main" val="25445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8779" y="0"/>
            <a:ext cx="11952779" cy="6858000"/>
          </a:xfrm>
          <a:prstGeom prst="rect">
            <a:avLst/>
          </a:prstGeom>
        </p:spPr>
      </p:pic>
    </p:spTree>
    <p:extLst>
      <p:ext uri="{BB962C8B-B14F-4D97-AF65-F5344CB8AC3E}">
        <p14:creationId xmlns:p14="http://schemas.microsoft.com/office/powerpoint/2010/main" val="189655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3505"/>
            <a:ext cx="9144000" cy="6049611"/>
          </a:xfrm>
          <a:prstGeom prst="rect">
            <a:avLst/>
          </a:prstGeom>
        </p:spPr>
      </p:pic>
    </p:spTree>
    <p:extLst>
      <p:ext uri="{BB962C8B-B14F-4D97-AF65-F5344CB8AC3E}">
        <p14:creationId xmlns:p14="http://schemas.microsoft.com/office/powerpoint/2010/main" val="395377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166131"/>
          </a:xfrm>
          <a:prstGeom prst="rect">
            <a:avLst/>
          </a:prstGeom>
        </p:spPr>
      </p:pic>
      <p:sp>
        <p:nvSpPr>
          <p:cNvPr id="3" name="Rectangle 2"/>
          <p:cNvSpPr/>
          <p:nvPr/>
        </p:nvSpPr>
        <p:spPr>
          <a:xfrm rot="20620135">
            <a:off x="433303" y="2875003"/>
            <a:ext cx="8277401" cy="1107996"/>
          </a:xfrm>
          <a:prstGeom prst="rect">
            <a:avLst/>
          </a:prstGeom>
          <a:noFill/>
        </p:spPr>
        <p:txBody>
          <a:bodyPr wrap="none" lIns="91440" tIns="45720" rIns="91440" bIns="45720">
            <a:spAutoFit/>
          </a:bodyPr>
          <a:lstStyle/>
          <a:p>
            <a:pPr algn="ctr"/>
            <a:r>
              <a:rPr lang="en-US" sz="66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Over 1,200 libraries!</a:t>
            </a:r>
            <a:endParaRPr lang="en-US" sz="66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64467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Picture 6" descr="6085347780_1a6eba300c_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861891" cy="6858000"/>
          </a:xfrm>
          <a:prstGeom prst="rect">
            <a:avLst/>
          </a:prstGeom>
        </p:spPr>
      </p:pic>
      <p:sp>
        <p:nvSpPr>
          <p:cNvPr id="8" name="TextBox 7"/>
          <p:cNvSpPr txBox="1"/>
          <p:nvPr/>
        </p:nvSpPr>
        <p:spPr>
          <a:xfrm>
            <a:off x="152400" y="6330434"/>
            <a:ext cx="7258868" cy="369332"/>
          </a:xfrm>
          <a:prstGeom prst="rect">
            <a:avLst/>
          </a:prstGeom>
          <a:noFill/>
        </p:spPr>
        <p:txBody>
          <a:bodyPr wrap="none" rtlCol="0">
            <a:spAutoFit/>
          </a:bodyPr>
          <a:lstStyle/>
          <a:p>
            <a:r>
              <a:rPr lang="en-US" dirty="0" smtClean="0"/>
              <a:t>Photo by </a:t>
            </a:r>
            <a:r>
              <a:rPr lang="en-US" dirty="0" err="1" smtClean="0"/>
              <a:t>Boegh</a:t>
            </a:r>
            <a:r>
              <a:rPr lang="en-US" dirty="0"/>
              <a:t>, </a:t>
            </a:r>
            <a:r>
              <a:rPr lang="en-US" dirty="0">
                <a:hlinkClick r:id="rId3"/>
              </a:rPr>
              <a:t>https://www.flickr.com/photos/boegh</a:t>
            </a:r>
            <a:r>
              <a:rPr lang="en-US" dirty="0" smtClean="0">
                <a:hlinkClick r:id="rId3"/>
              </a:rPr>
              <a:t>/</a:t>
            </a:r>
            <a:r>
              <a:rPr lang="en-US" dirty="0" smtClean="0">
                <a:solidFill>
                  <a:srgbClr val="FFFFFF"/>
                </a:solidFill>
              </a:rPr>
              <a:t>, CC BY-SA 2.0</a:t>
            </a:r>
            <a:endParaRPr lang="en-US" dirty="0">
              <a:solidFill>
                <a:srgbClr val="FFFFFF"/>
              </a:solidFill>
            </a:endParaRPr>
          </a:p>
        </p:txBody>
      </p:sp>
      <p:sp>
        <p:nvSpPr>
          <p:cNvPr id="6" name="TextBox 5"/>
          <p:cNvSpPr txBox="1"/>
          <p:nvPr/>
        </p:nvSpPr>
        <p:spPr>
          <a:xfrm>
            <a:off x="1270000" y="115957"/>
            <a:ext cx="3767826" cy="707886"/>
          </a:xfrm>
          <a:prstGeom prst="rect">
            <a:avLst/>
          </a:prstGeom>
          <a:noFill/>
        </p:spPr>
        <p:txBody>
          <a:bodyPr wrap="none" rtlCol="0">
            <a:spAutoFit/>
          </a:bodyPr>
          <a:lstStyle/>
          <a:p>
            <a:r>
              <a:rPr lang="en-US" sz="4000" dirty="0" smtClean="0">
                <a:latin typeface="Tahoma" panose="020B0604030504040204" pitchFamily="34" charset="0"/>
                <a:cs typeface="Tahoma" panose="020B0604030504040204" pitchFamily="34" charset="0"/>
              </a:rPr>
              <a:t>Part the Second</a:t>
            </a:r>
            <a:endParaRPr lang="en-US" sz="40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819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4512"/>
          </a:xfrm>
          <a:prstGeom prst="rect">
            <a:avLst/>
          </a:prstGeom>
        </p:spPr>
      </p:pic>
      <p:sp>
        <p:nvSpPr>
          <p:cNvPr id="6" name="TextBox 5"/>
          <p:cNvSpPr txBox="1"/>
          <p:nvPr/>
        </p:nvSpPr>
        <p:spPr>
          <a:xfrm>
            <a:off x="1892300" y="6337300"/>
            <a:ext cx="6733359" cy="307777"/>
          </a:xfrm>
          <a:prstGeom prst="rect">
            <a:avLst/>
          </a:prstGeom>
          <a:noFill/>
        </p:spPr>
        <p:txBody>
          <a:bodyPr wrap="none" rtlCol="0">
            <a:spAutoFit/>
          </a:bodyPr>
          <a:lstStyle/>
          <a:p>
            <a:r>
              <a:rPr lang="en-US" sz="1400" dirty="0" smtClean="0"/>
              <a:t>Photo by Neil </a:t>
            </a:r>
            <a:r>
              <a:rPr lang="en-US" sz="1400" dirty="0" err="1" smtClean="0"/>
              <a:t>Girling</a:t>
            </a:r>
            <a:r>
              <a:rPr lang="en-US" sz="1400" dirty="0" smtClean="0"/>
              <a:t>, https</a:t>
            </a:r>
            <a:r>
              <a:rPr lang="en-US" sz="1400" dirty="0"/>
              <a:t>://www.flickr.com/photos/carnivillain</a:t>
            </a:r>
            <a:r>
              <a:rPr lang="en-US" sz="1400" dirty="0" smtClean="0"/>
              <a:t>/, CC BY-NC-ND 2.0</a:t>
            </a:r>
            <a:endParaRPr lang="en-US" sz="1400" dirty="0"/>
          </a:p>
        </p:txBody>
      </p:sp>
    </p:spTree>
    <p:extLst>
      <p:ext uri="{BB962C8B-B14F-4D97-AF65-F5344CB8AC3E}">
        <p14:creationId xmlns:p14="http://schemas.microsoft.com/office/powerpoint/2010/main" val="252233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9651130578_39dbee0025_k.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7429500"/>
          </a:xfrm>
          <a:prstGeom prst="rect">
            <a:avLst/>
          </a:prstGeom>
        </p:spPr>
      </p:pic>
      <p:sp>
        <p:nvSpPr>
          <p:cNvPr id="4" name="TextBox 3"/>
          <p:cNvSpPr txBox="1"/>
          <p:nvPr/>
        </p:nvSpPr>
        <p:spPr>
          <a:xfrm>
            <a:off x="558800" y="6334204"/>
            <a:ext cx="8186255" cy="369332"/>
          </a:xfrm>
          <a:prstGeom prst="rect">
            <a:avLst/>
          </a:prstGeom>
          <a:noFill/>
        </p:spPr>
        <p:txBody>
          <a:bodyPr wrap="none" rtlCol="0">
            <a:spAutoFit/>
          </a:bodyPr>
          <a:lstStyle/>
          <a:p>
            <a:r>
              <a:rPr lang="en-US" dirty="0" smtClean="0">
                <a:solidFill>
                  <a:schemeClr val="bg1"/>
                </a:solidFill>
              </a:rPr>
              <a:t>Photo by Steve </a:t>
            </a:r>
            <a:r>
              <a:rPr lang="en-US" dirty="0" err="1" smtClean="0">
                <a:solidFill>
                  <a:schemeClr val="bg1"/>
                </a:solidFill>
              </a:rPr>
              <a:t>Jurvetson</a:t>
            </a:r>
            <a:r>
              <a:rPr lang="en-US" dirty="0">
                <a:solidFill>
                  <a:schemeClr val="bg1"/>
                </a:solidFill>
              </a:rPr>
              <a:t>, https://www.flickr.com/photos/jurvetson</a:t>
            </a:r>
            <a:r>
              <a:rPr lang="en-US" dirty="0" smtClean="0">
                <a:solidFill>
                  <a:schemeClr val="bg1"/>
                </a:solidFill>
              </a:rPr>
              <a:t>/, CC BY 2.0</a:t>
            </a:r>
            <a:endParaRPr lang="en-US" dirty="0">
              <a:solidFill>
                <a:schemeClr val="bg1"/>
              </a:solidFill>
            </a:endParaRPr>
          </a:p>
        </p:txBody>
      </p:sp>
    </p:spTree>
    <p:extLst>
      <p:ext uri="{BB962C8B-B14F-4D97-AF65-F5344CB8AC3E}">
        <p14:creationId xmlns:p14="http://schemas.microsoft.com/office/powerpoint/2010/main" val="411029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32557"/>
          </a:xfrm>
          <a:prstGeom prst="rect">
            <a:avLst/>
          </a:prstGeom>
        </p:spPr>
      </p:pic>
    </p:spTree>
    <p:extLst>
      <p:ext uri="{BB962C8B-B14F-4D97-AF65-F5344CB8AC3E}">
        <p14:creationId xmlns:p14="http://schemas.microsoft.com/office/powerpoint/2010/main" val="117417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64665" y="6262047"/>
            <a:ext cx="8155485" cy="369332"/>
          </a:xfrm>
          <a:prstGeom prst="rect">
            <a:avLst/>
          </a:prstGeom>
          <a:noFill/>
        </p:spPr>
        <p:txBody>
          <a:bodyPr wrap="none" rtlCol="0">
            <a:spAutoFit/>
          </a:bodyPr>
          <a:lstStyle/>
          <a:p>
            <a:r>
              <a:rPr lang="en-US" dirty="0" smtClean="0">
                <a:solidFill>
                  <a:schemeClr val="bg1"/>
                </a:solidFill>
              </a:rPr>
              <a:t>Image courtesy of Maia C, </a:t>
            </a:r>
            <a:r>
              <a:rPr lang="en-US" dirty="0" err="1" smtClean="0">
                <a:solidFill>
                  <a:schemeClr val="bg1"/>
                </a:solidFill>
              </a:rPr>
              <a:t>flickr.com</a:t>
            </a:r>
            <a:r>
              <a:rPr lang="en-US" dirty="0" smtClean="0">
                <a:solidFill>
                  <a:schemeClr val="bg1"/>
                </a:solidFill>
              </a:rPr>
              <a:t>/photos/</a:t>
            </a:r>
            <a:r>
              <a:rPr lang="en-US" dirty="0" err="1" smtClean="0">
                <a:solidFill>
                  <a:schemeClr val="bg1"/>
                </a:solidFill>
              </a:rPr>
              <a:t>maic</a:t>
            </a:r>
            <a:r>
              <a:rPr lang="en-US" dirty="0" smtClean="0">
                <a:solidFill>
                  <a:schemeClr val="bg1"/>
                </a:solidFill>
              </a:rPr>
              <a:t>/, CC BY-NC-ND 2.0 License</a:t>
            </a:r>
            <a:endParaRPr lang="en-US" dirty="0">
              <a:solidFill>
                <a:schemeClr val="bg1"/>
              </a:solidFill>
            </a:endParaRPr>
          </a:p>
        </p:txBody>
      </p:sp>
      <p:sp>
        <p:nvSpPr>
          <p:cNvPr id="3" name="TextBox 2"/>
          <p:cNvSpPr txBox="1"/>
          <p:nvPr/>
        </p:nvSpPr>
        <p:spPr>
          <a:xfrm>
            <a:off x="2120900" y="38100"/>
            <a:ext cx="4737194" cy="523220"/>
          </a:xfrm>
          <a:prstGeom prst="rect">
            <a:avLst/>
          </a:prstGeom>
          <a:noFill/>
        </p:spPr>
        <p:txBody>
          <a:bodyPr wrap="none" rtlCol="0">
            <a:spAutoFit/>
          </a:bodyPr>
          <a:lstStyle/>
          <a:p>
            <a:r>
              <a:rPr lang="en-US" sz="2800" dirty="0" smtClean="0"/>
              <a:t>Maker Faire, San Mateo, CA</a:t>
            </a:r>
            <a:endParaRPr lang="en-US" sz="2800" dirty="0"/>
          </a:p>
        </p:txBody>
      </p:sp>
    </p:spTree>
    <p:extLst>
      <p:ext uri="{BB962C8B-B14F-4D97-AF65-F5344CB8AC3E}">
        <p14:creationId xmlns:p14="http://schemas.microsoft.com/office/powerpoint/2010/main" val="131950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rseracing.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Box 6"/>
          <p:cNvSpPr txBox="1"/>
          <p:nvPr/>
        </p:nvSpPr>
        <p:spPr>
          <a:xfrm>
            <a:off x="5346701" y="1993900"/>
            <a:ext cx="3479799" cy="1569660"/>
          </a:xfrm>
          <a:prstGeom prst="rect">
            <a:avLst/>
          </a:prstGeom>
          <a:noFill/>
        </p:spPr>
        <p:txBody>
          <a:bodyPr wrap="square" rtlCol="0">
            <a:spAutoFit/>
          </a:bodyPr>
          <a:lstStyle/>
          <a:p>
            <a:r>
              <a:rPr lang="en-US" sz="3200" i="1" dirty="0" smtClean="0">
                <a:solidFill>
                  <a:srgbClr val="FFFFFF"/>
                </a:solidFill>
              </a:rPr>
              <a:t>Trifecta</a:t>
            </a:r>
            <a:r>
              <a:rPr lang="en-US" sz="3200" dirty="0" smtClean="0">
                <a:solidFill>
                  <a:srgbClr val="FFFFFF"/>
                </a:solidFill>
              </a:rPr>
              <a:t>: picking the top three winners </a:t>
            </a:r>
            <a:r>
              <a:rPr lang="en-US" sz="3200" i="1" dirty="0" smtClean="0">
                <a:solidFill>
                  <a:srgbClr val="FFFFFF"/>
                </a:solidFill>
              </a:rPr>
              <a:t>in order</a:t>
            </a:r>
            <a:r>
              <a:rPr lang="en-US" sz="3200" dirty="0" smtClean="0">
                <a:solidFill>
                  <a:srgbClr val="FFFFFF"/>
                </a:solidFill>
              </a:rPr>
              <a:t>.</a:t>
            </a:r>
            <a:endParaRPr lang="en-US" sz="3200" dirty="0">
              <a:solidFill>
                <a:srgbClr val="FFFFFF"/>
              </a:solidFill>
            </a:endParaRPr>
          </a:p>
        </p:txBody>
      </p:sp>
    </p:spTree>
    <p:extLst>
      <p:ext uri="{BB962C8B-B14F-4D97-AF65-F5344CB8AC3E}">
        <p14:creationId xmlns:p14="http://schemas.microsoft.com/office/powerpoint/2010/main" val="188462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872" y="0"/>
            <a:ext cx="10289512" cy="6858000"/>
          </a:xfrm>
          <a:prstGeom prst="rect">
            <a:avLst/>
          </a:prstGeom>
        </p:spPr>
      </p:pic>
      <p:sp>
        <p:nvSpPr>
          <p:cNvPr id="6" name="TextBox 5"/>
          <p:cNvSpPr txBox="1"/>
          <p:nvPr/>
        </p:nvSpPr>
        <p:spPr>
          <a:xfrm>
            <a:off x="406400" y="6426200"/>
            <a:ext cx="8477050" cy="369332"/>
          </a:xfrm>
          <a:prstGeom prst="rect">
            <a:avLst/>
          </a:prstGeom>
          <a:noFill/>
        </p:spPr>
        <p:txBody>
          <a:bodyPr wrap="none" rtlCol="0">
            <a:spAutoFit/>
          </a:bodyPr>
          <a:lstStyle/>
          <a:p>
            <a:r>
              <a:rPr lang="en-US" dirty="0" smtClean="0"/>
              <a:t>Photo by Creative </a:t>
            </a:r>
            <a:r>
              <a:rPr lang="en-US" dirty="0"/>
              <a:t>Tools, https://www.flickr.com/photos/creative_tools</a:t>
            </a:r>
            <a:r>
              <a:rPr lang="en-US" dirty="0" smtClean="0"/>
              <a:t>/, CC BY 2.0 </a:t>
            </a:r>
            <a:endParaRPr lang="en-US" dirty="0"/>
          </a:p>
        </p:txBody>
      </p:sp>
    </p:spTree>
    <p:extLst>
      <p:ext uri="{BB962C8B-B14F-4D97-AF65-F5344CB8AC3E}">
        <p14:creationId xmlns:p14="http://schemas.microsoft.com/office/powerpoint/2010/main" val="154675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16375687852_51ec4d6219_h.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749300" y="6197600"/>
            <a:ext cx="7797064" cy="369332"/>
          </a:xfrm>
          <a:prstGeom prst="rect">
            <a:avLst/>
          </a:prstGeom>
          <a:noFill/>
        </p:spPr>
        <p:txBody>
          <a:bodyPr wrap="none" rtlCol="0">
            <a:spAutoFit/>
          </a:bodyPr>
          <a:lstStyle/>
          <a:p>
            <a:r>
              <a:rPr lang="en-US" dirty="0" smtClean="0">
                <a:solidFill>
                  <a:srgbClr val="FFFFFF"/>
                </a:solidFill>
              </a:rPr>
              <a:t>Photo by 5chw4r7z https</a:t>
            </a:r>
            <a:r>
              <a:rPr lang="en-US" dirty="0">
                <a:solidFill>
                  <a:srgbClr val="FFFFFF"/>
                </a:solidFill>
              </a:rPr>
              <a:t>://www.flickr.com/photos/5chw4r7z</a:t>
            </a:r>
            <a:r>
              <a:rPr lang="en-US" dirty="0" smtClean="0">
                <a:solidFill>
                  <a:srgbClr val="FFFFFF"/>
                </a:solidFill>
              </a:rPr>
              <a:t>/ CC BY-SA 2.0</a:t>
            </a:r>
            <a:endParaRPr lang="en-US" dirty="0">
              <a:solidFill>
                <a:srgbClr val="FFFFFF"/>
              </a:solidFill>
            </a:endParaRPr>
          </a:p>
        </p:txBody>
      </p:sp>
    </p:spTree>
    <p:extLst>
      <p:ext uri="{BB962C8B-B14F-4D97-AF65-F5344CB8AC3E}">
        <p14:creationId xmlns:p14="http://schemas.microsoft.com/office/powerpoint/2010/main" val="37874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40" y="25400"/>
            <a:ext cx="8640960" cy="1256754"/>
          </a:xfrm>
          <a:ln>
            <a:noFill/>
          </a:ln>
        </p:spPr>
        <p:txBody>
          <a:bodyPr/>
          <a:lstStyle/>
          <a:p>
            <a:r>
              <a:rPr lang="en-US" sz="4000" b="1" dirty="0" smtClean="0"/>
              <a:t>ALA Program on </a:t>
            </a:r>
            <a:r>
              <a:rPr lang="en-US" sz="4000" b="1" dirty="0" err="1" smtClean="0"/>
              <a:t>Makerspaces</a:t>
            </a:r>
            <a:r>
              <a:rPr lang="en-US" sz="4000" b="1" dirty="0" smtClean="0"/>
              <a:t> 2013</a:t>
            </a:r>
            <a:endParaRPr lang="en-US" sz="4000" b="1"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l="10996" r="10996"/>
          <a:stretch>
            <a:fillRect/>
          </a:stretch>
        </p:blipFill>
        <p:spPr>
          <a:xfrm>
            <a:off x="-21134" y="1162720"/>
            <a:ext cx="9165134" cy="4874697"/>
          </a:xfrm>
        </p:spPr>
      </p:pic>
    </p:spTree>
    <p:extLst>
      <p:ext uri="{BB962C8B-B14F-4D97-AF65-F5344CB8AC3E}">
        <p14:creationId xmlns:p14="http://schemas.microsoft.com/office/powerpoint/2010/main" val="368751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500" y="1684381"/>
            <a:ext cx="9385300" cy="224676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000" b="1" dirty="0" smtClean="0">
                <a:solidFill>
                  <a:srgbClr val="FFF88A"/>
                </a:solidFill>
              </a:rPr>
              <a:t>Empowering people to </a:t>
            </a:r>
            <a:r>
              <a:rPr lang="en-US" sz="8000" b="1" i="1" dirty="0" smtClean="0">
                <a:solidFill>
                  <a:srgbClr val="FFF88A"/>
                </a:solidFill>
              </a:rPr>
              <a:t>create things</a:t>
            </a:r>
            <a:endParaRPr lang="en-US" sz="6000" b="1" i="1" dirty="0">
              <a:solidFill>
                <a:srgbClr val="FFF88A"/>
              </a:solidFill>
            </a:endParaRPr>
          </a:p>
        </p:txBody>
      </p:sp>
    </p:spTree>
    <p:extLst>
      <p:ext uri="{BB962C8B-B14F-4D97-AF65-F5344CB8AC3E}">
        <p14:creationId xmlns:p14="http://schemas.microsoft.com/office/powerpoint/2010/main" val="9485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500" y="1684381"/>
            <a:ext cx="9385300" cy="34778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000" b="1" dirty="0" smtClean="0">
                <a:solidFill>
                  <a:srgbClr val="FFF88A"/>
                </a:solidFill>
              </a:rPr>
              <a:t>Empowering people to </a:t>
            </a:r>
            <a:r>
              <a:rPr lang="en-US" sz="8000" b="1" dirty="0" smtClean="0">
                <a:solidFill>
                  <a:srgbClr val="FFF88A"/>
                </a:solidFill>
              </a:rPr>
              <a:t>create</a:t>
            </a:r>
            <a:r>
              <a:rPr lang="en-US" sz="8000" b="1" i="1" dirty="0" smtClean="0">
                <a:solidFill>
                  <a:srgbClr val="FFF88A"/>
                </a:solidFill>
              </a:rPr>
              <a:t> intelligent</a:t>
            </a:r>
            <a:r>
              <a:rPr lang="en-US" sz="8000" b="1" dirty="0" smtClean="0">
                <a:solidFill>
                  <a:srgbClr val="FFF88A"/>
                </a:solidFill>
              </a:rPr>
              <a:t> things</a:t>
            </a:r>
            <a:endParaRPr lang="en-US" sz="6000" b="1" dirty="0">
              <a:solidFill>
                <a:srgbClr val="FFF88A"/>
              </a:solidFill>
            </a:endParaRPr>
          </a:p>
        </p:txBody>
      </p:sp>
    </p:spTree>
    <p:extLst>
      <p:ext uri="{BB962C8B-B14F-4D97-AF65-F5344CB8AC3E}">
        <p14:creationId xmlns:p14="http://schemas.microsoft.com/office/powerpoint/2010/main" val="190897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24100" y="0"/>
            <a:ext cx="5120908" cy="6858000"/>
          </a:xfrm>
          <a:prstGeom prst="rect">
            <a:avLst/>
          </a:prstGeom>
        </p:spPr>
      </p:pic>
      <p:sp>
        <p:nvSpPr>
          <p:cNvPr id="5" name="Title 1"/>
          <p:cNvSpPr txBox="1">
            <a:spLocks/>
          </p:cNvSpPr>
          <p:nvPr/>
        </p:nvSpPr>
        <p:spPr>
          <a:xfrm>
            <a:off x="2324100" y="3486152"/>
            <a:ext cx="7772400" cy="805349"/>
          </a:xfrm>
          <a:prstGeom prst="rect">
            <a:avLst/>
          </a:prstGeom>
          <a:ln w="12700" cap="rnd" cmpd="sng">
            <a:noFill/>
            <a:prstDash val="solid"/>
          </a:ln>
        </p:spPr>
        <p:txBody>
          <a:bodyPr vert="horz" wrap="square" lIns="91440" tIns="91440" rIns="91440" bIns="91440" rtlCol="0" anchor="ctr" anchorCtr="0">
            <a:spAutoFit/>
          </a:bodyPr>
          <a:lstStyle>
            <a:lvl1pPr algn="l" defTabSz="457200" rtl="0" fontAlgn="base">
              <a:lnSpc>
                <a:spcPct val="90000"/>
              </a:lnSpc>
              <a:spcBef>
                <a:spcPct val="0"/>
              </a:spcBef>
              <a:spcAft>
                <a:spcPct val="0"/>
              </a:spcAft>
              <a:defRPr sz="4800" b="0" kern="1200" cap="none">
                <a:solidFill>
                  <a:schemeClr val="bg1"/>
                </a:solidFill>
                <a:latin typeface="+mn-lt"/>
                <a:ea typeface="Calibri Light" pitchFamily="34" charset="0"/>
                <a:cs typeface="Calibri Light"/>
              </a:defRPr>
            </a:lvl1pPr>
            <a:lvl2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9pPr>
          </a:lstStyle>
          <a:p>
            <a:r>
              <a:rPr lang="en-US" sz="4400" b="1" dirty="0" err="1" smtClean="0">
                <a:solidFill>
                  <a:srgbClr val="FFFF00"/>
                </a:solidFill>
              </a:rPr>
              <a:t>oreilly.com</a:t>
            </a:r>
            <a:r>
              <a:rPr lang="en-US" sz="4400" b="1" dirty="0" smtClean="0">
                <a:solidFill>
                  <a:srgbClr val="FFFF00"/>
                </a:solidFill>
              </a:rPr>
              <a:t>/</a:t>
            </a:r>
            <a:r>
              <a:rPr lang="en-US" sz="4400" b="1" dirty="0" err="1" smtClean="0">
                <a:solidFill>
                  <a:srgbClr val="FFFF00"/>
                </a:solidFill>
              </a:rPr>
              <a:t>iot</a:t>
            </a:r>
            <a:r>
              <a:rPr lang="en-US" sz="4400" b="1" dirty="0" smtClean="0">
                <a:solidFill>
                  <a:srgbClr val="FFFF00"/>
                </a:solidFill>
              </a:rPr>
              <a:t>/free/</a:t>
            </a:r>
            <a:endParaRPr lang="en-US" sz="4400" b="1" dirty="0">
              <a:solidFill>
                <a:srgbClr val="FFFF00"/>
              </a:solidFill>
            </a:endParaRPr>
          </a:p>
        </p:txBody>
      </p:sp>
    </p:spTree>
    <p:extLst>
      <p:ext uri="{BB962C8B-B14F-4D97-AF65-F5344CB8AC3E}">
        <p14:creationId xmlns:p14="http://schemas.microsoft.com/office/powerpoint/2010/main" val="350976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7620000" cy="571500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400"/>
            <a:ext cx="9144000" cy="6796992"/>
          </a:xfrm>
          <a:prstGeom prst="rect">
            <a:avLst/>
          </a:prstGeom>
        </p:spPr>
      </p:pic>
    </p:spTree>
    <p:extLst>
      <p:ext uri="{BB962C8B-B14F-4D97-AF65-F5344CB8AC3E}">
        <p14:creationId xmlns:p14="http://schemas.microsoft.com/office/powerpoint/2010/main" val="319081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798473"/>
          </a:xfrm>
          <a:prstGeom prst="rect">
            <a:avLst/>
          </a:prstGeom>
        </p:spPr>
      </p:pic>
    </p:spTree>
    <p:extLst>
      <p:ext uri="{BB962C8B-B14F-4D97-AF65-F5344CB8AC3E}">
        <p14:creationId xmlns:p14="http://schemas.microsoft.com/office/powerpoint/2010/main" val="105550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csu.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266700" y="5105400"/>
            <a:ext cx="5046699" cy="769441"/>
          </a:xfrm>
          <a:prstGeom prst="rect">
            <a:avLst/>
          </a:prstGeom>
          <a:noFill/>
        </p:spPr>
        <p:txBody>
          <a:bodyPr wrap="none" rtlCol="0">
            <a:spAutoFit/>
          </a:bodyPr>
          <a:lstStyle/>
          <a:p>
            <a:r>
              <a:rPr lang="en-US" sz="4400" dirty="0" smtClean="0">
                <a:solidFill>
                  <a:srgbClr val="FFFFFF"/>
                </a:solidFill>
              </a:rPr>
              <a:t>Repurposing space</a:t>
            </a:r>
            <a:endParaRPr lang="en-US" sz="4400" dirty="0">
              <a:solidFill>
                <a:srgbClr val="FFFFFF"/>
              </a:solidFill>
            </a:endParaRPr>
          </a:p>
        </p:txBody>
      </p:sp>
    </p:spTree>
    <p:extLst>
      <p:ext uri="{BB962C8B-B14F-4D97-AF65-F5344CB8AC3E}">
        <p14:creationId xmlns:p14="http://schemas.microsoft.com/office/powerpoint/2010/main" val="250237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1600"/>
            <a:ext cx="9144000" cy="6639019"/>
          </a:xfrm>
          <a:prstGeom prst="rect">
            <a:avLst/>
          </a:prstGeom>
        </p:spPr>
      </p:pic>
      <p:pic>
        <p:nvPicPr>
          <p:cNvPr id="2" name="Picture 1"/>
          <p:cNvPicPr>
            <a:picLocks noChangeAspect="1"/>
          </p:cNvPicPr>
          <p:nvPr/>
        </p:nvPicPr>
        <p:blipFill>
          <a:blip r:embed="rId3"/>
          <a:stretch>
            <a:fillRect/>
          </a:stretch>
        </p:blipFill>
        <p:spPr>
          <a:xfrm>
            <a:off x="0" y="0"/>
            <a:ext cx="9144000" cy="5189838"/>
          </a:xfrm>
          <a:prstGeom prst="rect">
            <a:avLst/>
          </a:prstGeom>
        </p:spPr>
      </p:pic>
    </p:spTree>
    <p:extLst>
      <p:ext uri="{BB962C8B-B14F-4D97-AF65-F5344CB8AC3E}">
        <p14:creationId xmlns:p14="http://schemas.microsoft.com/office/powerpoint/2010/main" val="167221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xfrm>
            <a:off x="1792288" y="4654550"/>
            <a:ext cx="5486400" cy="466725"/>
          </a:xfrm>
        </p:spPr>
        <p:txBody>
          <a:bodyPr numCol="1" compatLnSpc="1">
            <a:prstTxWarp prst="textNoShape">
              <a:avLst/>
            </a:prstTxWarp>
          </a:bodyPr>
          <a:lstStyle/>
          <a:p>
            <a:endParaRPr lang="en-US" smtClean="0">
              <a:cs typeface="Calibri Light" pitchFamily="34" charset="0"/>
            </a:endParaRPr>
          </a:p>
        </p:txBody>
      </p:sp>
      <p:sp>
        <p:nvSpPr>
          <p:cNvPr id="25604" name="Text Placeholder 3"/>
          <p:cNvSpPr>
            <a:spLocks noGrp="1"/>
          </p:cNvSpPr>
          <p:nvPr>
            <p:ph type="body" sz="half" idx="2"/>
          </p:nvPr>
        </p:nvSpPr>
        <p:spPr>
          <a:xfrm>
            <a:off x="1792288" y="5221288"/>
            <a:ext cx="5486400" cy="804862"/>
          </a:xfrm>
        </p:spPr>
        <p:txBody>
          <a:bodyPr/>
          <a:lstStyle/>
          <a:p>
            <a:endParaRPr lang="en-US" smtClean="0">
              <a:cs typeface="Calibri Light" pitchFamily="34" charset="0"/>
            </a:endParaRPr>
          </a:p>
        </p:txBody>
      </p:sp>
      <p:pic>
        <p:nvPicPr>
          <p:cNvPr id="2" name="Picture 1" descr="4624052176_a44f6f9b63_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701" y="0"/>
            <a:ext cx="10281979" cy="6858000"/>
          </a:xfrm>
          <a:prstGeom prst="rect">
            <a:avLst/>
          </a:prstGeom>
        </p:spPr>
      </p:pic>
      <p:sp>
        <p:nvSpPr>
          <p:cNvPr id="3" name="TextBox 2"/>
          <p:cNvSpPr txBox="1"/>
          <p:nvPr/>
        </p:nvSpPr>
        <p:spPr>
          <a:xfrm>
            <a:off x="1485900" y="6159500"/>
            <a:ext cx="6390091" cy="369332"/>
          </a:xfrm>
          <a:prstGeom prst="rect">
            <a:avLst/>
          </a:prstGeom>
          <a:noFill/>
        </p:spPr>
        <p:txBody>
          <a:bodyPr wrap="none" rtlCol="0">
            <a:spAutoFit/>
          </a:bodyPr>
          <a:lstStyle/>
          <a:p>
            <a:r>
              <a:rPr lang="en-US" dirty="0" smtClean="0">
                <a:solidFill>
                  <a:schemeClr val="bg1"/>
                </a:solidFill>
              </a:rPr>
              <a:t>Photo by Martin Pool, Creative Commons License CC BY 2.0</a:t>
            </a:r>
            <a:endParaRPr lang="en-US" dirty="0">
              <a:solidFill>
                <a:schemeClr val="bg1"/>
              </a:solidFill>
            </a:endParaRPr>
          </a:p>
        </p:txBody>
      </p:sp>
      <p:sp>
        <p:nvSpPr>
          <p:cNvPr id="4" name="TextBox 3"/>
          <p:cNvSpPr txBox="1"/>
          <p:nvPr/>
        </p:nvSpPr>
        <p:spPr>
          <a:xfrm>
            <a:off x="635000" y="166757"/>
            <a:ext cx="3096745" cy="707886"/>
          </a:xfrm>
          <a:prstGeom prst="rect">
            <a:avLst/>
          </a:prstGeom>
          <a:noFill/>
        </p:spPr>
        <p:txBody>
          <a:bodyPr wrap="none" rtlCol="0">
            <a:spAutoFit/>
          </a:bodyPr>
          <a:lstStyle/>
          <a:p>
            <a:r>
              <a:rPr lang="en-US" sz="4000" dirty="0" smtClean="0">
                <a:solidFill>
                  <a:srgbClr val="FFFFFF"/>
                </a:solidFill>
                <a:latin typeface="Tahoma" panose="020B0604030504040204" pitchFamily="34" charset="0"/>
                <a:cs typeface="Tahoma" panose="020B0604030504040204" pitchFamily="34" charset="0"/>
              </a:rPr>
              <a:t>Part the First</a:t>
            </a:r>
            <a:endParaRPr lang="en-US" sz="4000" dirty="0">
              <a:solidFill>
                <a:srgbClr val="FFFFFF"/>
              </a:solidFill>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288825" cy="6966619"/>
          </a:xfrm>
          <a:prstGeom prst="rect">
            <a:avLst/>
          </a:prstGeom>
        </p:spPr>
      </p:pic>
      <p:sp>
        <p:nvSpPr>
          <p:cNvPr id="5" name="Title 1"/>
          <p:cNvSpPr txBox="1">
            <a:spLocks/>
          </p:cNvSpPr>
          <p:nvPr/>
        </p:nvSpPr>
        <p:spPr>
          <a:xfrm>
            <a:off x="381000" y="4846190"/>
            <a:ext cx="7772400" cy="1694310"/>
          </a:xfrm>
          <a:prstGeom prst="rect">
            <a:avLst/>
          </a:prstGeom>
          <a:ln w="12700" cap="rnd" cmpd="sng">
            <a:noFill/>
            <a:prstDash val="solid"/>
          </a:ln>
        </p:spPr>
        <p:txBody>
          <a:bodyPr vert="horz" wrap="square" lIns="91440" tIns="91440" rIns="91440" bIns="91440" rtlCol="0" anchor="ctr" anchorCtr="0">
            <a:spAutoFit/>
          </a:bodyPr>
          <a:lstStyle>
            <a:lvl1pPr algn="l" defTabSz="457200" rtl="0" fontAlgn="base">
              <a:lnSpc>
                <a:spcPct val="90000"/>
              </a:lnSpc>
              <a:spcBef>
                <a:spcPct val="0"/>
              </a:spcBef>
              <a:spcAft>
                <a:spcPct val="0"/>
              </a:spcAft>
              <a:defRPr sz="4800" b="0" kern="1200" cap="none">
                <a:solidFill>
                  <a:schemeClr val="bg1"/>
                </a:solidFill>
                <a:latin typeface="+mn-lt"/>
                <a:ea typeface="Calibri Light" pitchFamily="34" charset="0"/>
                <a:cs typeface="Calibri Light"/>
              </a:defRPr>
            </a:lvl1pPr>
            <a:lvl2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9pPr>
          </a:lstStyle>
          <a:p>
            <a:r>
              <a:rPr lang="en-US" sz="5400" dirty="0" smtClean="0"/>
              <a:t>Maximizing the Impact of Special </a:t>
            </a:r>
            <a:r>
              <a:rPr lang="en-US" sz="5400" dirty="0" err="1" smtClean="0"/>
              <a:t>Collecitions</a:t>
            </a:r>
            <a:endParaRPr lang="en-US" sz="5400" dirty="0"/>
          </a:p>
        </p:txBody>
      </p:sp>
      <p:sp>
        <p:nvSpPr>
          <p:cNvPr id="6" name="TextBox 5"/>
          <p:cNvSpPr txBox="1"/>
          <p:nvPr/>
        </p:nvSpPr>
        <p:spPr>
          <a:xfrm>
            <a:off x="444500" y="6515100"/>
            <a:ext cx="7803338" cy="338554"/>
          </a:xfrm>
          <a:prstGeom prst="rect">
            <a:avLst/>
          </a:prstGeom>
          <a:noFill/>
        </p:spPr>
        <p:txBody>
          <a:bodyPr wrap="none" rtlCol="0">
            <a:spAutoFit/>
          </a:bodyPr>
          <a:lstStyle/>
          <a:p>
            <a:r>
              <a:rPr lang="en-US" sz="1600" dirty="0" smtClean="0">
                <a:solidFill>
                  <a:srgbClr val="FFFFFF"/>
                </a:solidFill>
              </a:rPr>
              <a:t>Photo by </a:t>
            </a:r>
            <a:r>
              <a:rPr lang="en-US" sz="1600" dirty="0" err="1" smtClean="0">
                <a:solidFill>
                  <a:srgbClr val="FFFFFF"/>
                </a:solidFill>
              </a:rPr>
              <a:t>Langsdale</a:t>
            </a:r>
            <a:r>
              <a:rPr lang="en-US" sz="1600" dirty="0">
                <a:solidFill>
                  <a:srgbClr val="FFFFFF"/>
                </a:solidFill>
              </a:rPr>
              <a:t> Library, https://</a:t>
            </a:r>
            <a:r>
              <a:rPr lang="en-US" sz="1600" dirty="0" err="1">
                <a:solidFill>
                  <a:srgbClr val="FFFFFF"/>
                </a:solidFill>
              </a:rPr>
              <a:t>www.flickr.com</a:t>
            </a:r>
            <a:r>
              <a:rPr lang="en-US" sz="1600" dirty="0">
                <a:solidFill>
                  <a:srgbClr val="FFFFFF"/>
                </a:solidFill>
              </a:rPr>
              <a:t>/photos/</a:t>
            </a:r>
            <a:r>
              <a:rPr lang="en-US" sz="1600" dirty="0" err="1">
                <a:solidFill>
                  <a:srgbClr val="FFFFFF"/>
                </a:solidFill>
              </a:rPr>
              <a:t>langsdale</a:t>
            </a:r>
            <a:r>
              <a:rPr lang="en-US" sz="1600" dirty="0">
                <a:solidFill>
                  <a:srgbClr val="FFFFFF"/>
                </a:solidFill>
              </a:rPr>
              <a:t>/, </a:t>
            </a:r>
            <a:r>
              <a:rPr lang="en-US" sz="1600" dirty="0" smtClean="0">
                <a:solidFill>
                  <a:srgbClr val="FFFFFF"/>
                </a:solidFill>
              </a:rPr>
              <a:t>CC BY-SA 2.0</a:t>
            </a:r>
            <a:endParaRPr lang="en-US" sz="1600" dirty="0">
              <a:solidFill>
                <a:srgbClr val="FFFFFF"/>
              </a:solidFill>
            </a:endParaRPr>
          </a:p>
        </p:txBody>
      </p:sp>
    </p:spTree>
    <p:extLst>
      <p:ext uri="{BB962C8B-B14F-4D97-AF65-F5344CB8AC3E}">
        <p14:creationId xmlns:p14="http://schemas.microsoft.com/office/powerpoint/2010/main" val="22274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7800"/>
            <a:ext cx="9144000" cy="6478915"/>
          </a:xfrm>
          <a:prstGeom prst="rect">
            <a:avLst/>
          </a:prstGeom>
        </p:spPr>
      </p:pic>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7800"/>
            <a:ext cx="9144000" cy="6478915"/>
          </a:xfrm>
          <a:prstGeom prst="rect">
            <a:avLst/>
          </a:prstGeom>
        </p:spPr>
      </p:pic>
      <p:sp>
        <p:nvSpPr>
          <p:cNvPr id="6" name="Title 1"/>
          <p:cNvSpPr txBox="1">
            <a:spLocks/>
          </p:cNvSpPr>
          <p:nvPr/>
        </p:nvSpPr>
        <p:spPr>
          <a:xfrm>
            <a:off x="2855913" y="1718574"/>
            <a:ext cx="3913187" cy="2878826"/>
          </a:xfrm>
          <a:prstGeom prst="rect">
            <a:avLst/>
          </a:prstGeom>
          <a:ln w="12700" cap="rnd" cmpd="sng">
            <a:noFill/>
            <a:prstDash val="solid"/>
          </a:ln>
        </p:spPr>
        <p:txBody>
          <a:bodyPr vert="horz" wrap="square" lIns="91440" tIns="91440" rIns="91440" bIns="91440" rtlCol="0" anchor="ctr" anchorCtr="0">
            <a:spAutoFit/>
          </a:bodyPr>
          <a:lstStyle>
            <a:lvl1pPr algn="l" defTabSz="457200" rtl="0" fontAlgn="base">
              <a:lnSpc>
                <a:spcPct val="90000"/>
              </a:lnSpc>
              <a:spcBef>
                <a:spcPct val="0"/>
              </a:spcBef>
              <a:spcAft>
                <a:spcPct val="0"/>
              </a:spcAft>
              <a:defRPr sz="4800" b="0" kern="1200" cap="none">
                <a:solidFill>
                  <a:schemeClr val="bg1"/>
                </a:solidFill>
                <a:latin typeface="+mn-lt"/>
                <a:ea typeface="Calibri Light" pitchFamily="34" charset="0"/>
                <a:cs typeface="Calibri Light"/>
              </a:defRPr>
            </a:lvl1pPr>
            <a:lvl2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2pPr>
            <a:lvl3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3pPr>
            <a:lvl4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4pPr>
            <a:lvl5pPr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5pPr>
            <a:lvl6pPr marL="4572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6pPr>
            <a:lvl7pPr marL="9144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7pPr>
            <a:lvl8pPr marL="13716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8pPr>
            <a:lvl9pPr marL="1828800" algn="ctr" defTabSz="457200" rtl="0" fontAlgn="base">
              <a:lnSpc>
                <a:spcPct val="90000"/>
              </a:lnSpc>
              <a:spcBef>
                <a:spcPct val="0"/>
              </a:spcBef>
              <a:spcAft>
                <a:spcPct val="0"/>
              </a:spcAft>
              <a:defRPr sz="4400">
                <a:solidFill>
                  <a:srgbClr val="2178B5"/>
                </a:solidFill>
                <a:latin typeface="Calibri" pitchFamily="34" charset="0"/>
                <a:ea typeface="Calibri Light" pitchFamily="34" charset="0"/>
                <a:cs typeface="Calibri Light" pitchFamily="34" charset="0"/>
              </a:defRPr>
            </a:lvl9pPr>
          </a:lstStyle>
          <a:p>
            <a:r>
              <a:rPr lang="en-US" dirty="0" smtClean="0"/>
              <a:t>Participating in the Open Access </a:t>
            </a:r>
            <a:r>
              <a:rPr lang="en-US" dirty="0" err="1" smtClean="0"/>
              <a:t>Ecosytem</a:t>
            </a:r>
            <a:endParaRPr lang="en-US" dirty="0"/>
          </a:p>
        </p:txBody>
      </p:sp>
    </p:spTree>
    <p:extLst>
      <p:ext uri="{BB962C8B-B14F-4D97-AF65-F5344CB8AC3E}">
        <p14:creationId xmlns:p14="http://schemas.microsoft.com/office/powerpoint/2010/main" val="303732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12" y="97745"/>
            <a:ext cx="8916987" cy="861774"/>
          </a:xfrm>
        </p:spPr>
        <p:txBody>
          <a:bodyPr/>
          <a:lstStyle/>
          <a:p>
            <a:r>
              <a:rPr lang="en-US" dirty="0" smtClean="0"/>
              <a:t>Managing Print Differently</a:t>
            </a:r>
            <a:endParaRPr lang="en-US" dirty="0"/>
          </a:p>
        </p:txBody>
      </p:sp>
      <p:pic>
        <p:nvPicPr>
          <p:cNvPr id="4" name="Picture 3"/>
          <p:cNvPicPr>
            <a:picLocks noChangeAspect="1"/>
          </p:cNvPicPr>
          <p:nvPr/>
        </p:nvPicPr>
        <p:blipFill>
          <a:blip r:embed="rId2"/>
          <a:stretch>
            <a:fillRect/>
          </a:stretch>
        </p:blipFill>
        <p:spPr>
          <a:xfrm>
            <a:off x="1943100" y="1089155"/>
            <a:ext cx="7200900" cy="5768845"/>
          </a:xfrm>
          <a:prstGeom prst="rect">
            <a:avLst/>
          </a:prstGeom>
        </p:spPr>
      </p:pic>
    </p:spTree>
    <p:extLst>
      <p:ext uri="{BB962C8B-B14F-4D97-AF65-F5344CB8AC3E}">
        <p14:creationId xmlns:p14="http://schemas.microsoft.com/office/powerpoint/2010/main" val="181833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983308" cy="6261100"/>
          </a:xfrm>
          <a:prstGeom prst="rect">
            <a:avLst/>
          </a:prstGeom>
        </p:spPr>
      </p:pic>
    </p:spTree>
    <p:extLst>
      <p:ext uri="{BB962C8B-B14F-4D97-AF65-F5344CB8AC3E}">
        <p14:creationId xmlns:p14="http://schemas.microsoft.com/office/powerpoint/2010/main" val="72282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927100"/>
            <a:ext cx="8229600" cy="5219700"/>
          </a:xfrm>
        </p:spPr>
        <p:txBody>
          <a:bodyPr/>
          <a:lstStyle/>
          <a:p>
            <a:r>
              <a:rPr lang="en-US" dirty="0" smtClean="0"/>
              <a:t>How can we </a:t>
            </a:r>
            <a:r>
              <a:rPr lang="en-US" i="1" dirty="0" smtClean="0"/>
              <a:t>delight</a:t>
            </a:r>
            <a:r>
              <a:rPr lang="en-US" dirty="0" smtClean="0"/>
              <a:t> our users and customers?</a:t>
            </a:r>
          </a:p>
          <a:p>
            <a:r>
              <a:rPr lang="en-US" dirty="0" smtClean="0"/>
              <a:t>How can we manage the library to enable </a:t>
            </a:r>
            <a:r>
              <a:rPr lang="en-US" i="1" dirty="0" smtClean="0"/>
              <a:t>continuous innovation</a:t>
            </a:r>
            <a:r>
              <a:rPr lang="en-US" dirty="0" smtClean="0"/>
              <a:t>?</a:t>
            </a:r>
          </a:p>
          <a:p>
            <a:r>
              <a:rPr lang="en-US" dirty="0" smtClean="0"/>
              <a:t>What will make things </a:t>
            </a:r>
            <a:r>
              <a:rPr lang="en-US" i="1" dirty="0" smtClean="0"/>
              <a:t>better, faster, cheaper, more mobile, more convenient or more personalized</a:t>
            </a:r>
            <a:r>
              <a:rPr lang="en-US" dirty="0" smtClean="0"/>
              <a:t> for our users?</a:t>
            </a:r>
          </a:p>
          <a:p>
            <a:r>
              <a:rPr lang="en-US" dirty="0" smtClean="0"/>
              <a:t>What needs could libraries meet that </a:t>
            </a:r>
            <a:r>
              <a:rPr lang="en-US" i="1" dirty="0" smtClean="0"/>
              <a:t>users haven’t even thought of</a:t>
            </a:r>
            <a:r>
              <a:rPr lang="en-US" dirty="0" smtClean="0"/>
              <a:t>?</a:t>
            </a:r>
          </a:p>
          <a:p>
            <a:r>
              <a:rPr lang="en-US" dirty="0" smtClean="0"/>
              <a:t>What are libraries currently doing that </a:t>
            </a:r>
            <a:r>
              <a:rPr lang="en-US" i="1" dirty="0" smtClean="0"/>
              <a:t>users already love</a:t>
            </a:r>
            <a:r>
              <a:rPr lang="en-US" dirty="0" smtClean="0"/>
              <a:t>?</a:t>
            </a:r>
          </a:p>
          <a:p>
            <a:endParaRPr lang="en-US" dirty="0"/>
          </a:p>
        </p:txBody>
      </p:sp>
      <p:sp>
        <p:nvSpPr>
          <p:cNvPr id="5" name="Title 4"/>
          <p:cNvSpPr>
            <a:spLocks noGrp="1"/>
          </p:cNvSpPr>
          <p:nvPr>
            <p:ph type="title"/>
          </p:nvPr>
        </p:nvSpPr>
        <p:spPr>
          <a:xfrm>
            <a:off x="-115888" y="-146050"/>
            <a:ext cx="9383713" cy="1314450"/>
          </a:xfrm>
        </p:spPr>
        <p:txBody>
          <a:bodyPr/>
          <a:lstStyle/>
          <a:p>
            <a:r>
              <a:rPr lang="en-US" dirty="0" smtClean="0"/>
              <a:t>Five Questions</a:t>
            </a:r>
            <a:endParaRPr lang="en-US" dirty="0"/>
          </a:p>
        </p:txBody>
      </p:sp>
    </p:spTree>
    <p:extLst>
      <p:ext uri="{BB962C8B-B14F-4D97-AF65-F5344CB8AC3E}">
        <p14:creationId xmlns:p14="http://schemas.microsoft.com/office/powerpoint/2010/main" val="378828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2513042998_b072ac851b_b.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1172259" y="6381234"/>
            <a:ext cx="6860772" cy="369332"/>
          </a:xfrm>
          <a:prstGeom prst="rect">
            <a:avLst/>
          </a:prstGeom>
        </p:spPr>
        <p:txBody>
          <a:bodyPr wrap="none">
            <a:spAutoFit/>
          </a:bodyPr>
          <a:lstStyle/>
          <a:p>
            <a:r>
              <a:rPr lang="en-US" dirty="0" smtClean="0">
                <a:solidFill>
                  <a:srgbClr val="FFFFFF"/>
                </a:solidFill>
              </a:rPr>
              <a:t>Photo </a:t>
            </a:r>
            <a:r>
              <a:rPr lang="en-US" dirty="0">
                <a:solidFill>
                  <a:srgbClr val="FFFFFF"/>
                </a:solidFill>
              </a:rPr>
              <a:t>by Tara, https://www.flickr.com/photos/taubuch</a:t>
            </a:r>
            <a:r>
              <a:rPr lang="en-US" dirty="0" smtClean="0">
                <a:solidFill>
                  <a:srgbClr val="FFFFFF"/>
                </a:solidFill>
              </a:rPr>
              <a:t>/, CC BY 2.0</a:t>
            </a:r>
            <a:endParaRPr lang="en-US" dirty="0">
              <a:solidFill>
                <a:srgbClr val="FFFFFF"/>
              </a:solidFill>
            </a:endParaRPr>
          </a:p>
        </p:txBody>
      </p:sp>
      <p:sp>
        <p:nvSpPr>
          <p:cNvPr id="7" name="TextBox 6"/>
          <p:cNvSpPr txBox="1"/>
          <p:nvPr/>
        </p:nvSpPr>
        <p:spPr>
          <a:xfrm>
            <a:off x="584200" y="469900"/>
            <a:ext cx="3294620" cy="707886"/>
          </a:xfrm>
          <a:prstGeom prst="rect">
            <a:avLst/>
          </a:prstGeom>
          <a:noFill/>
        </p:spPr>
        <p:txBody>
          <a:bodyPr wrap="none" rtlCol="0">
            <a:spAutoFit/>
          </a:bodyPr>
          <a:lstStyle/>
          <a:p>
            <a:r>
              <a:rPr lang="en-US" sz="4000" dirty="0" smtClean="0">
                <a:solidFill>
                  <a:schemeClr val="bg1"/>
                </a:solidFill>
                <a:latin typeface="Tahoma" panose="020B0604030504040204" pitchFamily="34" charset="0"/>
                <a:cs typeface="Tahoma" panose="020B0604030504040204" pitchFamily="34" charset="0"/>
              </a:rPr>
              <a:t>Part the Third</a:t>
            </a:r>
            <a:endParaRPr lang="en-US" sz="4000" dirty="0">
              <a:solidFill>
                <a:schemeClr val="bg1"/>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415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Rumors of Our Demise</a:t>
            </a:r>
            <a:endParaRPr lang="en-US" dirty="0"/>
          </a:p>
        </p:txBody>
      </p:sp>
      <p:pic>
        <p:nvPicPr>
          <p:cNvPr id="8" name="Picture 7"/>
          <p:cNvPicPr>
            <a:picLocks noChangeAspect="1"/>
          </p:cNvPicPr>
          <p:nvPr/>
        </p:nvPicPr>
        <p:blipFill>
          <a:blip r:embed="rId2"/>
          <a:stretch>
            <a:fillRect/>
          </a:stretch>
        </p:blipFill>
        <p:spPr>
          <a:xfrm>
            <a:off x="0" y="2044700"/>
            <a:ext cx="5696951" cy="4813300"/>
          </a:xfrm>
          <a:prstGeom prst="rect">
            <a:avLst/>
          </a:prstGeom>
        </p:spPr>
      </p:pic>
      <p:pic>
        <p:nvPicPr>
          <p:cNvPr id="10" name="Picture 9"/>
          <p:cNvPicPr>
            <a:picLocks noChangeAspect="1"/>
          </p:cNvPicPr>
          <p:nvPr/>
        </p:nvPicPr>
        <p:blipFill>
          <a:blip r:embed="rId3"/>
          <a:stretch>
            <a:fillRect/>
          </a:stretch>
        </p:blipFill>
        <p:spPr>
          <a:xfrm>
            <a:off x="2070100" y="952500"/>
            <a:ext cx="5001100" cy="6858000"/>
          </a:xfrm>
          <a:prstGeom prst="rect">
            <a:avLst/>
          </a:prstGeom>
        </p:spPr>
      </p:pic>
      <p:pic>
        <p:nvPicPr>
          <p:cNvPr id="11" name="Picture 10"/>
          <p:cNvPicPr>
            <a:picLocks noChangeAspect="1"/>
          </p:cNvPicPr>
          <p:nvPr/>
        </p:nvPicPr>
        <p:blipFill>
          <a:blip r:embed="rId4"/>
          <a:stretch>
            <a:fillRect/>
          </a:stretch>
        </p:blipFill>
        <p:spPr>
          <a:xfrm>
            <a:off x="63500" y="1346200"/>
            <a:ext cx="9080500" cy="5384800"/>
          </a:xfrm>
          <a:prstGeom prst="rect">
            <a:avLst/>
          </a:prstGeom>
        </p:spPr>
      </p:pic>
      <p:grpSp>
        <p:nvGrpSpPr>
          <p:cNvPr id="17" name="Group 16"/>
          <p:cNvGrpSpPr/>
          <p:nvPr/>
        </p:nvGrpSpPr>
        <p:grpSpPr>
          <a:xfrm>
            <a:off x="1968500" y="1653210"/>
            <a:ext cx="5486400" cy="4511259"/>
            <a:chOff x="1968500" y="1653210"/>
            <a:chExt cx="5486400" cy="4511259"/>
          </a:xfrm>
        </p:grpSpPr>
        <p:pic>
          <p:nvPicPr>
            <p:cNvPr id="12" name="Picture 11"/>
            <p:cNvPicPr>
              <a:picLocks noChangeAspect="1"/>
            </p:cNvPicPr>
            <p:nvPr/>
          </p:nvPicPr>
          <p:blipFill>
            <a:blip r:embed="rId5"/>
            <a:stretch>
              <a:fillRect/>
            </a:stretch>
          </p:blipFill>
          <p:spPr>
            <a:xfrm>
              <a:off x="1968500" y="1653210"/>
              <a:ext cx="5486400" cy="4511259"/>
            </a:xfrm>
            <a:prstGeom prst="rect">
              <a:avLst/>
            </a:prstGeom>
          </p:spPr>
        </p:pic>
        <p:sp>
          <p:nvSpPr>
            <p:cNvPr id="13" name="Rounded Rectangle 12"/>
            <p:cNvSpPr/>
            <p:nvPr/>
          </p:nvSpPr>
          <p:spPr>
            <a:xfrm>
              <a:off x="2273300" y="3771900"/>
              <a:ext cx="1676400" cy="190500"/>
            </a:xfrm>
            <a:prstGeom prst="roundRect">
              <a:avLst/>
            </a:prstGeom>
            <a:solidFill>
              <a:srgbClr val="FFFF0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273300" y="4216400"/>
              <a:ext cx="1676400" cy="190500"/>
            </a:xfrm>
            <a:prstGeom prst="roundRect">
              <a:avLst/>
            </a:prstGeom>
            <a:solidFill>
              <a:srgbClr val="FFFF0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2273300" y="4864100"/>
              <a:ext cx="2324100" cy="190500"/>
            </a:xfrm>
            <a:prstGeom prst="roundRect">
              <a:avLst/>
            </a:prstGeom>
            <a:solidFill>
              <a:srgbClr val="FFFF0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2273300" y="5080000"/>
              <a:ext cx="1676400" cy="190500"/>
            </a:xfrm>
            <a:prstGeom prst="roundRect">
              <a:avLst/>
            </a:prstGeom>
            <a:solidFill>
              <a:srgbClr val="FFFF0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350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160000" cy="6858000"/>
          </a:xfrm>
          <a:prstGeom prst="rect">
            <a:avLst/>
          </a:prstGeom>
        </p:spPr>
      </p:pic>
      <p:sp>
        <p:nvSpPr>
          <p:cNvPr id="5" name="TextBox 4"/>
          <p:cNvSpPr txBox="1"/>
          <p:nvPr/>
        </p:nvSpPr>
        <p:spPr>
          <a:xfrm>
            <a:off x="5397500" y="5626100"/>
            <a:ext cx="184666" cy="369332"/>
          </a:xfrm>
          <a:prstGeom prst="rect">
            <a:avLst/>
          </a:prstGeom>
          <a:noFill/>
        </p:spPr>
        <p:txBody>
          <a:bodyPr wrap="none" rtlCol="0">
            <a:spAutoFit/>
          </a:bodyPr>
          <a:lstStyle/>
          <a:p>
            <a:endParaRPr lang="en-US" dirty="0"/>
          </a:p>
        </p:txBody>
      </p:sp>
      <p:sp>
        <p:nvSpPr>
          <p:cNvPr id="7" name="TextBox 6"/>
          <p:cNvSpPr txBox="1"/>
          <p:nvPr/>
        </p:nvSpPr>
        <p:spPr>
          <a:xfrm>
            <a:off x="3670300" y="4822378"/>
            <a:ext cx="5346700" cy="1938992"/>
          </a:xfrm>
          <a:prstGeom prst="rect">
            <a:avLst/>
          </a:prstGeom>
          <a:noFill/>
        </p:spPr>
        <p:txBody>
          <a:bodyPr wrap="square" rtlCol="0">
            <a:spAutoFit/>
          </a:bodyPr>
          <a:lstStyle/>
          <a:p>
            <a:pPr algn="r"/>
            <a:r>
              <a:rPr lang="en-US" sz="2400" b="1" dirty="0" smtClean="0"/>
              <a:t>“…the city’s</a:t>
            </a:r>
          </a:p>
          <a:p>
            <a:pPr algn="r"/>
            <a:r>
              <a:rPr lang="en-US" sz="2400" b="1" dirty="0" smtClean="0"/>
              <a:t>libraries have more</a:t>
            </a:r>
            <a:br>
              <a:rPr lang="en-US" sz="2400" b="1" dirty="0" smtClean="0"/>
            </a:br>
            <a:r>
              <a:rPr lang="en-US" sz="2400" b="1" dirty="0" smtClean="0"/>
              <a:t>users than major professional sports, performing arts, museums, gardens and zoos — </a:t>
            </a:r>
            <a:r>
              <a:rPr lang="en-US" sz="2400" b="1" i="1" dirty="0" smtClean="0"/>
              <a:t>combined</a:t>
            </a:r>
            <a:r>
              <a:rPr lang="en-US" sz="2400" b="1" dirty="0" smtClean="0"/>
              <a:t>.”</a:t>
            </a:r>
            <a:endParaRPr lang="en-US" sz="2400" b="1" dirty="0"/>
          </a:p>
        </p:txBody>
      </p:sp>
      <p:sp>
        <p:nvSpPr>
          <p:cNvPr id="8" name="TextBox 7"/>
          <p:cNvSpPr txBox="1"/>
          <p:nvPr/>
        </p:nvSpPr>
        <p:spPr>
          <a:xfrm>
            <a:off x="800100" y="5084802"/>
            <a:ext cx="1409700" cy="923330"/>
          </a:xfrm>
          <a:prstGeom prst="rect">
            <a:avLst/>
          </a:prstGeom>
          <a:noFill/>
        </p:spPr>
        <p:txBody>
          <a:bodyPr wrap="square" rtlCol="0">
            <a:spAutoFit/>
          </a:bodyPr>
          <a:lstStyle/>
          <a:p>
            <a:r>
              <a:rPr lang="en-US" i="1" dirty="0" smtClean="0">
                <a:solidFill>
                  <a:schemeClr val="bg1"/>
                </a:solidFill>
              </a:rPr>
              <a:t>The New York Times</a:t>
            </a:r>
            <a:r>
              <a:rPr lang="en-US" dirty="0" smtClean="0">
                <a:solidFill>
                  <a:schemeClr val="bg1"/>
                </a:solidFill>
              </a:rPr>
              <a:t>, 4/24/2015</a:t>
            </a:r>
            <a:endParaRPr lang="en-US" dirty="0">
              <a:solidFill>
                <a:schemeClr val="bg1"/>
              </a:solidFill>
            </a:endParaRPr>
          </a:p>
        </p:txBody>
      </p:sp>
    </p:spTree>
    <p:extLst>
      <p:ext uri="{BB962C8B-B14F-4D97-AF65-F5344CB8AC3E}">
        <p14:creationId xmlns:p14="http://schemas.microsoft.com/office/powerpoint/2010/main" val="359864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 y="0"/>
            <a:ext cx="10251959" cy="6858000"/>
          </a:xfrm>
          <a:prstGeom prst="rect">
            <a:avLst/>
          </a:prstGeom>
        </p:spPr>
      </p:pic>
      <p:sp>
        <p:nvSpPr>
          <p:cNvPr id="6" name="TextBox 5"/>
          <p:cNvSpPr txBox="1"/>
          <p:nvPr/>
        </p:nvSpPr>
        <p:spPr>
          <a:xfrm>
            <a:off x="1422400" y="342900"/>
            <a:ext cx="7694384" cy="369332"/>
          </a:xfrm>
          <a:prstGeom prst="rect">
            <a:avLst/>
          </a:prstGeom>
          <a:noFill/>
        </p:spPr>
        <p:txBody>
          <a:bodyPr wrap="none" rtlCol="0">
            <a:spAutoFit/>
          </a:bodyPr>
          <a:lstStyle/>
          <a:p>
            <a:r>
              <a:rPr lang="en-US" dirty="0" smtClean="0">
                <a:solidFill>
                  <a:srgbClr val="FFFFFF"/>
                </a:solidFill>
              </a:rPr>
              <a:t>Photo by Katie </a:t>
            </a:r>
            <a:r>
              <a:rPr lang="en-US" dirty="0" err="1" smtClean="0">
                <a:solidFill>
                  <a:srgbClr val="FFFFFF"/>
                </a:solidFill>
              </a:rPr>
              <a:t>Sayer</a:t>
            </a:r>
            <a:r>
              <a:rPr lang="en-US" dirty="0">
                <a:solidFill>
                  <a:srgbClr val="FFFFFF"/>
                </a:solidFill>
              </a:rPr>
              <a:t>, https://www.flickr.com/photos/ksayer</a:t>
            </a:r>
            <a:r>
              <a:rPr lang="en-US" dirty="0" smtClean="0">
                <a:solidFill>
                  <a:srgbClr val="FFFFFF"/>
                </a:solidFill>
              </a:rPr>
              <a:t>/ CC BY-SA.20</a:t>
            </a:r>
            <a:endParaRPr lang="en-US" dirty="0">
              <a:solidFill>
                <a:srgbClr val="FFFFFF"/>
              </a:solidFill>
            </a:endParaRPr>
          </a:p>
        </p:txBody>
      </p:sp>
    </p:spTree>
    <p:extLst>
      <p:ext uri="{BB962C8B-B14F-4D97-AF65-F5344CB8AC3E}">
        <p14:creationId xmlns:p14="http://schemas.microsoft.com/office/powerpoint/2010/main" val="393607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88" y="-127000"/>
            <a:ext cx="9691688" cy="1922578"/>
          </a:xfrm>
        </p:spPr>
        <p:txBody>
          <a:bodyPr/>
          <a:lstStyle/>
          <a:p>
            <a:r>
              <a:rPr lang="en-US" dirty="0" smtClean="0"/>
              <a:t>The Birth of the American Free Library</a:t>
            </a:r>
            <a:endParaRPr lang="en-US" dirty="0"/>
          </a:p>
        </p:txBody>
      </p:sp>
      <p:pic>
        <p:nvPicPr>
          <p:cNvPr id="5" name="Content Placeholder 4"/>
          <p:cNvPicPr>
            <a:picLocks noGrp="1" noChangeAspect="1"/>
          </p:cNvPicPr>
          <p:nvPr>
            <p:ph sz="half" idx="1"/>
          </p:nvPr>
        </p:nvPicPr>
        <p:blipFill>
          <a:blip r:embed="rId2"/>
          <a:srcRect l="5185" r="5185"/>
          <a:stretch>
            <a:fillRect/>
          </a:stretch>
        </p:blipFill>
        <p:spPr>
          <a:xfrm>
            <a:off x="457200" y="1193800"/>
            <a:ext cx="4038600" cy="4525963"/>
          </a:xfrm>
        </p:spPr>
      </p:pic>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a:ext>
            </a:extLst>
          </a:blip>
          <a:srcRect t="9976" b="9976"/>
          <a:stretch>
            <a:fillRect/>
          </a:stretch>
        </p:blipFill>
        <p:spPr>
          <a:xfrm>
            <a:off x="4648200" y="1193800"/>
            <a:ext cx="4038600" cy="4525963"/>
          </a:xfrm>
        </p:spPr>
      </p:pic>
      <p:sp>
        <p:nvSpPr>
          <p:cNvPr id="7" name="TextBox 6"/>
          <p:cNvSpPr txBox="1"/>
          <p:nvPr/>
        </p:nvSpPr>
        <p:spPr>
          <a:xfrm>
            <a:off x="1346200" y="5885934"/>
            <a:ext cx="2032114" cy="369332"/>
          </a:xfrm>
          <a:prstGeom prst="rect">
            <a:avLst/>
          </a:prstGeom>
          <a:noFill/>
        </p:spPr>
        <p:txBody>
          <a:bodyPr wrap="none" rtlCol="0">
            <a:spAutoFit/>
          </a:bodyPr>
          <a:lstStyle/>
          <a:p>
            <a:r>
              <a:rPr lang="en-US" dirty="0" smtClean="0"/>
              <a:t>Benjamin Franklin</a:t>
            </a:r>
            <a:endParaRPr lang="en-US" dirty="0"/>
          </a:p>
        </p:txBody>
      </p:sp>
      <p:sp>
        <p:nvSpPr>
          <p:cNvPr id="8" name="TextBox 7"/>
          <p:cNvSpPr txBox="1"/>
          <p:nvPr/>
        </p:nvSpPr>
        <p:spPr>
          <a:xfrm>
            <a:off x="5765800" y="5885934"/>
            <a:ext cx="1981031" cy="369332"/>
          </a:xfrm>
          <a:prstGeom prst="rect">
            <a:avLst/>
          </a:prstGeom>
          <a:noFill/>
        </p:spPr>
        <p:txBody>
          <a:bodyPr wrap="none" rtlCol="0">
            <a:spAutoFit/>
          </a:bodyPr>
          <a:lstStyle/>
          <a:p>
            <a:r>
              <a:rPr lang="en-US" dirty="0" smtClean="0"/>
              <a:t>Andrew Carnegie</a:t>
            </a:r>
            <a:endParaRPr lang="en-US" dirty="0"/>
          </a:p>
        </p:txBody>
      </p:sp>
    </p:spTree>
    <p:extLst>
      <p:ext uri="{BB962C8B-B14F-4D97-AF65-F5344CB8AC3E}">
        <p14:creationId xmlns:p14="http://schemas.microsoft.com/office/powerpoint/2010/main" val="69678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2015-05-02-000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42900"/>
            <a:ext cx="9144000" cy="7203022"/>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5200" y="-342900"/>
            <a:ext cx="10740166" cy="7203022"/>
          </a:xfrm>
          <a:prstGeom prst="rect">
            <a:avLst/>
          </a:prstGeom>
        </p:spPr>
      </p:pic>
    </p:spTree>
    <p:extLst>
      <p:ext uri="{BB962C8B-B14F-4D97-AF65-F5344CB8AC3E}">
        <p14:creationId xmlns:p14="http://schemas.microsoft.com/office/powerpoint/2010/main" val="305169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609600" y="6336268"/>
            <a:ext cx="8350250" cy="369332"/>
          </a:xfrm>
          <a:prstGeom prst="rect">
            <a:avLst/>
          </a:prstGeom>
          <a:noFill/>
        </p:spPr>
        <p:txBody>
          <a:bodyPr wrap="square" rtlCol="0">
            <a:spAutoFit/>
          </a:bodyPr>
          <a:lstStyle/>
          <a:p>
            <a:r>
              <a:rPr lang="en-US" dirty="0" smtClean="0">
                <a:solidFill>
                  <a:schemeClr val="bg1"/>
                </a:solidFill>
              </a:rPr>
              <a:t>Photo by http://www.flickr.com/photos/w9ned/  License: CC BY-NC-ND 2.0</a:t>
            </a:r>
            <a:endParaRPr lang="en-US" dirty="0">
              <a:solidFill>
                <a:schemeClr val="bg1"/>
              </a:solidFill>
            </a:endParaRPr>
          </a:p>
        </p:txBody>
      </p:sp>
    </p:spTree>
    <p:extLst>
      <p:ext uri="{BB962C8B-B14F-4D97-AF65-F5344CB8AC3E}">
        <p14:creationId xmlns:p14="http://schemas.microsoft.com/office/powerpoint/2010/main" val="321164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50670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5334000"/>
          </a:xfrm>
          <a:prstGeom prst="rect">
            <a:avLst/>
          </a:prstGeom>
        </p:spPr>
      </p:pic>
      <p:pic>
        <p:nvPicPr>
          <p:cNvPr id="8" name="Picture 7" descr="phon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89015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12576" y="-27384"/>
            <a:ext cx="6096000" cy="4521200"/>
          </a:xfrm>
          <a:prstGeom prst="rect">
            <a:avLst/>
          </a:prstGeom>
        </p:spPr>
      </p:pic>
      <p:pic>
        <p:nvPicPr>
          <p:cNvPr id="9" name="Picture 8"/>
          <p:cNvPicPr>
            <a:picLocks noChangeAspect="1"/>
          </p:cNvPicPr>
          <p:nvPr/>
        </p:nvPicPr>
        <p:blipFill>
          <a:blip r:embed="rId4"/>
          <a:stretch>
            <a:fillRect/>
          </a:stretch>
        </p:blipFill>
        <p:spPr>
          <a:xfrm>
            <a:off x="2135460" y="3200296"/>
            <a:ext cx="7022976" cy="4189144"/>
          </a:xfrm>
          <a:prstGeom prst="rect">
            <a:avLst/>
          </a:prstGeom>
        </p:spPr>
      </p:pic>
      <p:sp>
        <p:nvSpPr>
          <p:cNvPr id="10" name="TextBox 9"/>
          <p:cNvSpPr txBox="1"/>
          <p:nvPr/>
        </p:nvSpPr>
        <p:spPr>
          <a:xfrm>
            <a:off x="5580112" y="1412776"/>
            <a:ext cx="3344636" cy="369332"/>
          </a:xfrm>
          <a:prstGeom prst="rect">
            <a:avLst/>
          </a:prstGeom>
          <a:noFill/>
        </p:spPr>
        <p:txBody>
          <a:bodyPr wrap="none" rtlCol="0">
            <a:spAutoFit/>
          </a:bodyPr>
          <a:lstStyle/>
          <a:p>
            <a:r>
              <a:rPr lang="en-US" b="1" i="1" dirty="0" smtClean="0"/>
              <a:t>The Atlantic</a:t>
            </a:r>
            <a:r>
              <a:rPr lang="en-US" b="1" dirty="0" smtClean="0"/>
              <a:t>, October 6, 2014</a:t>
            </a:r>
            <a:endParaRPr lang="en-US" b="1" dirty="0"/>
          </a:p>
        </p:txBody>
      </p:sp>
    </p:spTree>
    <p:extLst>
      <p:ext uri="{BB962C8B-B14F-4D97-AF65-F5344CB8AC3E}">
        <p14:creationId xmlns:p14="http://schemas.microsoft.com/office/powerpoint/2010/main" val="5159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Rectangle 4"/>
          <p:cNvSpPr/>
          <p:nvPr/>
        </p:nvSpPr>
        <p:spPr>
          <a:xfrm>
            <a:off x="0" y="-65087"/>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Black"/>
                <a:cs typeface="Arial Black"/>
              </a:rPr>
              <a:t>Libraries empower individuals and the communities of which they are a part.</a:t>
            </a:r>
            <a:endParaRPr lang="en-US" sz="66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Black"/>
              <a:cs typeface="Arial Black"/>
            </a:endParaRPr>
          </a:p>
        </p:txBody>
      </p:sp>
    </p:spTree>
    <p:extLst>
      <p:ext uri="{BB962C8B-B14F-4D97-AF65-F5344CB8AC3E}">
        <p14:creationId xmlns:p14="http://schemas.microsoft.com/office/powerpoint/2010/main" val="200862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75275" y="298232"/>
            <a:ext cx="3179763" cy="646331"/>
          </a:xfrm>
        </p:spPr>
        <p:txBody>
          <a:bodyPr/>
          <a:lstStyle/>
          <a:p>
            <a:pPr fontAlgn="auto">
              <a:spcAft>
                <a:spcPts val="0"/>
              </a:spcAft>
              <a:buFont typeface="Arial"/>
              <a:buNone/>
              <a:defRPr/>
            </a:pPr>
            <a:r>
              <a:rPr lang="en-US" sz="3600" dirty="0" smtClean="0">
                <a:ea typeface="+mn-ea"/>
              </a:rPr>
              <a:t>Roy Tennant</a:t>
            </a:r>
            <a:endParaRPr lang="en-US" sz="3600" dirty="0">
              <a:ea typeface="+mn-ea"/>
            </a:endParaRPr>
          </a:p>
        </p:txBody>
      </p:sp>
      <p:sp>
        <p:nvSpPr>
          <p:cNvPr id="7" name="Text Placeholder 6"/>
          <p:cNvSpPr>
            <a:spLocks noGrp="1"/>
          </p:cNvSpPr>
          <p:nvPr>
            <p:ph type="body" sz="quarter" idx="11"/>
          </p:nvPr>
        </p:nvSpPr>
        <p:spPr>
          <a:xfrm>
            <a:off x="5375275" y="889000"/>
            <a:ext cx="3179763" cy="523220"/>
          </a:xfrm>
        </p:spPr>
        <p:txBody>
          <a:bodyPr/>
          <a:lstStyle/>
          <a:p>
            <a:pPr fontAlgn="auto">
              <a:spcAft>
                <a:spcPts val="0"/>
              </a:spcAft>
              <a:buFont typeface="Arial"/>
              <a:buNone/>
              <a:defRPr/>
            </a:pPr>
            <a:r>
              <a:rPr lang="en-US" sz="2800" dirty="0" err="1" smtClean="0">
                <a:ea typeface="+mn-ea"/>
              </a:rPr>
              <a:t>tennantr@oclc.org</a:t>
            </a:r>
            <a:endParaRPr lang="en-US" sz="2800" dirty="0">
              <a:ea typeface="+mn-ea"/>
            </a:endParaRPr>
          </a:p>
        </p:txBody>
      </p:sp>
      <p:sp>
        <p:nvSpPr>
          <p:cNvPr id="8" name="Text Placeholder 7"/>
          <p:cNvSpPr>
            <a:spLocks noGrp="1"/>
          </p:cNvSpPr>
          <p:nvPr>
            <p:ph type="body" sz="quarter" idx="12"/>
          </p:nvPr>
        </p:nvSpPr>
        <p:spPr>
          <a:xfrm>
            <a:off x="5375275" y="1625600"/>
            <a:ext cx="3179763" cy="461665"/>
          </a:xfrm>
        </p:spPr>
        <p:txBody>
          <a:bodyPr/>
          <a:lstStyle/>
          <a:p>
            <a:pPr fontAlgn="auto">
              <a:spcAft>
                <a:spcPts val="0"/>
              </a:spcAft>
              <a:buFont typeface="Arial"/>
              <a:buNone/>
              <a:defRPr/>
            </a:pPr>
            <a:r>
              <a:rPr lang="en-US" sz="2400" dirty="0" smtClean="0">
                <a:ea typeface="+mn-ea"/>
              </a:rPr>
              <a:t>@</a:t>
            </a:r>
            <a:r>
              <a:rPr lang="en-US" sz="2400" dirty="0" err="1" smtClean="0">
                <a:ea typeface="+mn-ea"/>
              </a:rPr>
              <a:t>rtennant</a:t>
            </a:r>
            <a:endParaRPr lang="en-US" sz="2400" dirty="0">
              <a:ea typeface="+mn-ea"/>
            </a:endParaRPr>
          </a:p>
        </p:txBody>
      </p:sp>
      <p:sp>
        <p:nvSpPr>
          <p:cNvPr id="9" name="Text Placeholder 8"/>
          <p:cNvSpPr>
            <a:spLocks noGrp="1"/>
          </p:cNvSpPr>
          <p:nvPr>
            <p:ph type="body" sz="quarter" idx="13"/>
          </p:nvPr>
        </p:nvSpPr>
        <p:spPr>
          <a:xfrm>
            <a:off x="5375275" y="1995488"/>
            <a:ext cx="3768725" cy="461665"/>
          </a:xfrm>
        </p:spPr>
        <p:txBody>
          <a:bodyPr/>
          <a:lstStyle/>
          <a:p>
            <a:pPr fontAlgn="auto">
              <a:spcAft>
                <a:spcPts val="0"/>
              </a:spcAft>
              <a:buFont typeface="Arial"/>
              <a:buNone/>
              <a:defRPr/>
            </a:pPr>
            <a:r>
              <a:rPr lang="en-US" sz="2400" dirty="0" err="1" smtClean="0">
                <a:ea typeface="+mn-ea"/>
              </a:rPr>
              <a:t>facebook.com</a:t>
            </a:r>
            <a:r>
              <a:rPr lang="en-US" sz="2400" dirty="0" smtClean="0">
                <a:ea typeface="+mn-ea"/>
              </a:rPr>
              <a:t>/</a:t>
            </a:r>
            <a:r>
              <a:rPr lang="en-US" sz="2400" dirty="0" err="1" smtClean="0">
                <a:ea typeface="+mn-ea"/>
              </a:rPr>
              <a:t>roytennant</a:t>
            </a:r>
            <a:r>
              <a:rPr lang="en-US" sz="2400" dirty="0" smtClean="0">
                <a:ea typeface="+mn-ea"/>
              </a:rPr>
              <a:t>/</a:t>
            </a:r>
            <a:endParaRPr lang="en-US" sz="2400" dirty="0">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8" name="Picture 7" descr="wrap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102" y="0"/>
            <a:ext cx="9376150" cy="7162800"/>
          </a:xfrm>
          <a:prstGeom prst="rect">
            <a:avLst/>
          </a:prstGeom>
        </p:spPr>
      </p:pic>
      <p:sp>
        <p:nvSpPr>
          <p:cNvPr id="10" name="TextBox 9"/>
          <p:cNvSpPr txBox="1"/>
          <p:nvPr/>
        </p:nvSpPr>
        <p:spPr>
          <a:xfrm>
            <a:off x="1881188" y="1830169"/>
            <a:ext cx="3102682" cy="461665"/>
          </a:xfrm>
          <a:prstGeom prst="rect">
            <a:avLst/>
          </a:prstGeom>
          <a:noFill/>
        </p:spPr>
        <p:txBody>
          <a:bodyPr wrap="none" rtlCol="0">
            <a:spAutoFit/>
          </a:bodyPr>
          <a:lstStyle/>
          <a:p>
            <a:r>
              <a:rPr lang="en-US" sz="2400" b="1" dirty="0" smtClean="0">
                <a:solidFill>
                  <a:srgbClr val="FFFFFF"/>
                </a:solidFill>
              </a:rPr>
              <a:t>Me, AKA “The Idiot”</a:t>
            </a:r>
            <a:endParaRPr lang="en-US" sz="2400" b="1" dirty="0">
              <a:solidFill>
                <a:srgbClr val="FFFFFF"/>
              </a:solidFill>
            </a:endParaRPr>
          </a:p>
        </p:txBody>
      </p:sp>
      <p:cxnSp>
        <p:nvCxnSpPr>
          <p:cNvPr id="12" name="Straight Arrow Connector 11"/>
          <p:cNvCxnSpPr>
            <a:stCxn id="10" idx="2"/>
          </p:cNvCxnSpPr>
          <p:nvPr/>
        </p:nvCxnSpPr>
        <p:spPr>
          <a:xfrm flipH="1">
            <a:off x="2692400" y="2291834"/>
            <a:ext cx="740129" cy="1276866"/>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descr="wrap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214049" cy="7162800"/>
          </a:xfrm>
          <a:prstGeom prst="rect">
            <a:avLst/>
          </a:prstGeom>
        </p:spPr>
      </p:pic>
    </p:spTree>
    <p:extLst>
      <p:ext uri="{BB962C8B-B14F-4D97-AF65-F5344CB8AC3E}">
        <p14:creationId xmlns:p14="http://schemas.microsoft.com/office/powerpoint/2010/main" val="44524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215063"/>
          </a:xfrm>
          <a:prstGeom prst="rect">
            <a:avLst/>
          </a:prstGeom>
        </p:spPr>
      </p:pic>
      <p:sp>
        <p:nvSpPr>
          <p:cNvPr id="6" name="TextBox 5"/>
          <p:cNvSpPr txBox="1"/>
          <p:nvPr/>
        </p:nvSpPr>
        <p:spPr>
          <a:xfrm>
            <a:off x="2719388" y="6412011"/>
            <a:ext cx="3251599" cy="307777"/>
          </a:xfrm>
          <a:prstGeom prst="rect">
            <a:avLst/>
          </a:prstGeom>
          <a:noFill/>
        </p:spPr>
        <p:txBody>
          <a:bodyPr wrap="none" rtlCol="0">
            <a:spAutoFit/>
          </a:bodyPr>
          <a:lstStyle/>
          <a:p>
            <a:r>
              <a:rPr lang="en-US" sz="1400" dirty="0" smtClean="0"/>
              <a:t>Creative Commons License BY-SA 2.0</a:t>
            </a:r>
            <a:endParaRPr lang="en-US" sz="1400" dirty="0"/>
          </a:p>
        </p:txBody>
      </p:sp>
    </p:spTree>
    <p:extLst>
      <p:ext uri="{BB962C8B-B14F-4D97-AF65-F5344CB8AC3E}">
        <p14:creationId xmlns:p14="http://schemas.microsoft.com/office/powerpoint/2010/main" val="256282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3734643" cy="4737100"/>
          </a:xfrm>
          <a:prstGeom prst="rect">
            <a:avLst/>
          </a:prstGeom>
        </p:spPr>
      </p:pic>
      <p:sp>
        <p:nvSpPr>
          <p:cNvPr id="6" name="TextBox 5"/>
          <p:cNvSpPr txBox="1"/>
          <p:nvPr/>
        </p:nvSpPr>
        <p:spPr>
          <a:xfrm>
            <a:off x="4191000" y="355600"/>
            <a:ext cx="4597400" cy="1569660"/>
          </a:xfrm>
          <a:prstGeom prst="rect">
            <a:avLst/>
          </a:prstGeom>
          <a:noFill/>
        </p:spPr>
        <p:txBody>
          <a:bodyPr wrap="square" rtlCol="0">
            <a:spAutoFit/>
          </a:bodyPr>
          <a:lstStyle/>
          <a:p>
            <a:r>
              <a:rPr lang="en-US" sz="2400" dirty="0" smtClean="0"/>
              <a:t>July 5, 1967 articles of incorporation signed to establish the non-profit Ohio College Library Center, OCLC.</a:t>
            </a:r>
            <a:endParaRPr lang="en-US" sz="2400" dirty="0"/>
          </a:p>
        </p:txBody>
      </p:sp>
      <p:sp>
        <p:nvSpPr>
          <p:cNvPr id="7" name="TextBox 6"/>
          <p:cNvSpPr txBox="1"/>
          <p:nvPr/>
        </p:nvSpPr>
        <p:spPr>
          <a:xfrm>
            <a:off x="406400" y="4876800"/>
            <a:ext cx="2677724" cy="369332"/>
          </a:xfrm>
          <a:prstGeom prst="rect">
            <a:avLst/>
          </a:prstGeom>
          <a:noFill/>
        </p:spPr>
        <p:txBody>
          <a:bodyPr wrap="none" rtlCol="0">
            <a:spAutoFit/>
          </a:bodyPr>
          <a:lstStyle/>
          <a:p>
            <a:r>
              <a:rPr lang="en-US" dirty="0" smtClean="0"/>
              <a:t>Fred </a:t>
            </a:r>
            <a:r>
              <a:rPr lang="en-US" dirty="0" err="1" smtClean="0"/>
              <a:t>Kilgour</a:t>
            </a:r>
            <a:r>
              <a:rPr lang="en-US" dirty="0" smtClean="0"/>
              <a:t>, 1</a:t>
            </a:r>
            <a:r>
              <a:rPr lang="en-US" baseline="30000" dirty="0" smtClean="0"/>
              <a:t>st</a:t>
            </a:r>
            <a:r>
              <a:rPr lang="en-US" dirty="0" smtClean="0"/>
              <a:t> Director</a:t>
            </a:r>
            <a:endParaRPr lang="en-US" dirty="0"/>
          </a:p>
        </p:txBody>
      </p:sp>
      <p:pic>
        <p:nvPicPr>
          <p:cNvPr id="8" name="Picture 7"/>
          <p:cNvPicPr>
            <a:picLocks noChangeAspect="1"/>
          </p:cNvPicPr>
          <p:nvPr/>
        </p:nvPicPr>
        <p:blipFill>
          <a:blip r:embed="rId3"/>
          <a:stretch>
            <a:fillRect/>
          </a:stretch>
        </p:blipFill>
        <p:spPr>
          <a:xfrm>
            <a:off x="4152900" y="2070100"/>
            <a:ext cx="4635500" cy="4191000"/>
          </a:xfrm>
          <a:prstGeom prst="rect">
            <a:avLst/>
          </a:prstGeom>
        </p:spPr>
      </p:pic>
      <p:sp>
        <p:nvSpPr>
          <p:cNvPr id="9" name="TextBox 8"/>
          <p:cNvSpPr txBox="1"/>
          <p:nvPr/>
        </p:nvSpPr>
        <p:spPr>
          <a:xfrm>
            <a:off x="4277924" y="6362700"/>
            <a:ext cx="4358698" cy="369332"/>
          </a:xfrm>
          <a:prstGeom prst="rect">
            <a:avLst/>
          </a:prstGeom>
          <a:noFill/>
        </p:spPr>
        <p:txBody>
          <a:bodyPr wrap="none" rtlCol="0">
            <a:spAutoFit/>
          </a:bodyPr>
          <a:lstStyle/>
          <a:p>
            <a:r>
              <a:rPr lang="en-US" dirty="0" smtClean="0"/>
              <a:t>Photo by Michael </a:t>
            </a:r>
            <a:r>
              <a:rPr lang="en-US" dirty="0" err="1" smtClean="0"/>
              <a:t>Sauers</a:t>
            </a:r>
            <a:r>
              <a:rPr lang="en-US" dirty="0" smtClean="0"/>
              <a:t>, CC BY-NC 2.0</a:t>
            </a:r>
            <a:endParaRPr lang="en-US" dirty="0"/>
          </a:p>
        </p:txBody>
      </p:sp>
    </p:spTree>
    <p:extLst>
      <p:ext uri="{BB962C8B-B14F-4D97-AF65-F5344CB8AC3E}">
        <p14:creationId xmlns:p14="http://schemas.microsoft.com/office/powerpoint/2010/main" val="396354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451"/>
            <a:ext cx="9144000" cy="6032557"/>
          </a:xfrm>
          <a:prstGeom prst="rect">
            <a:avLst/>
          </a:prstGeom>
        </p:spPr>
      </p:pic>
    </p:spTree>
    <p:extLst>
      <p:ext uri="{BB962C8B-B14F-4D97-AF65-F5344CB8AC3E}">
        <p14:creationId xmlns:p14="http://schemas.microsoft.com/office/powerpoint/2010/main" val="382237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6" name="Picture 5" descr="research.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3600" y="-28222"/>
            <a:ext cx="10400430" cy="6886222"/>
          </a:xfrm>
          <a:prstGeom prst="rect">
            <a:avLst/>
          </a:prstGeom>
        </p:spPr>
      </p:pic>
    </p:spTree>
    <p:extLst>
      <p:ext uri="{BB962C8B-B14F-4D97-AF65-F5344CB8AC3E}">
        <p14:creationId xmlns:p14="http://schemas.microsoft.com/office/powerpoint/2010/main" val="283266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Research-Explore-Template-2015">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CAE64624-27FE-4555-90D9-17FF4B2A6321}"/>
    </a:ext>
  </a:extLst>
</a:theme>
</file>

<file path=ppt/theme/theme2.xml><?xml version="1.0" encoding="utf-8"?>
<a:theme xmlns:a="http://schemas.openxmlformats.org/drawingml/2006/main" name="Full Pattern">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E55B7AEF-E7C2-466F-ABFC-8DF6F192301B}"/>
    </a:ext>
  </a:extLst>
</a:theme>
</file>

<file path=ppt/theme/theme3.xml><?xml version="1.0" encoding="utf-8"?>
<a:theme xmlns:a="http://schemas.openxmlformats.org/drawingml/2006/main" name="Pattern Bottom">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2D62AEC4-BF8D-443A-B5CC-CE00FBA4D952}"/>
    </a:ext>
  </a:extLst>
</a:theme>
</file>

<file path=ppt/theme/theme4.xml><?xml version="1.0" encoding="utf-8"?>
<a:theme xmlns:a="http://schemas.openxmlformats.org/drawingml/2006/main" name="Pattern Lef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CC266171-B54B-49D0-A244-5BCFF1B795E4}"/>
    </a:ext>
  </a:extLst>
</a:theme>
</file>

<file path=ppt/theme/theme5.xml><?xml version="1.0" encoding="utf-8"?>
<a:theme xmlns:a="http://schemas.openxmlformats.org/drawingml/2006/main" name="Pattern Righ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6C775838-5299-4424-B21C-5CDD09E31CFA}"/>
    </a:ext>
  </a:extLst>
</a:theme>
</file>

<file path=ppt/theme/theme6.xml><?xml version="1.0" encoding="utf-8"?>
<a:theme xmlns:a="http://schemas.openxmlformats.org/drawingml/2006/main" name="Dark Blue">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BBDA3923-4B02-45B8-8415-6084C059E204}"/>
    </a:ext>
  </a:extLst>
</a:theme>
</file>

<file path=ppt/theme/theme7.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Explore-Template-2015" id="{A3F22C3C-A2C0-4495-8199-04EB0FF87880}" vid="{0E2ED4EF-3B58-41BA-8DD3-159116C8D9A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Research-Explore-Template-2015.potx</Template>
  <TotalTime>6367</TotalTime>
  <Words>455</Words>
  <Application>Microsoft Office PowerPoint</Application>
  <PresentationFormat>On-screen Show (4:3)</PresentationFormat>
  <Paragraphs>56</Paragraphs>
  <Slides>45</Slides>
  <Notes>2</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45</vt:i4>
      </vt:variant>
    </vt:vector>
  </HeadingPairs>
  <TitlesOfParts>
    <vt:vector size="57" baseType="lpstr">
      <vt:lpstr>Calibri Light</vt:lpstr>
      <vt:lpstr>Arial Black</vt:lpstr>
      <vt:lpstr>Tahoma</vt:lpstr>
      <vt:lpstr>Calibri</vt:lpstr>
      <vt:lpstr>Arial</vt:lpstr>
      <vt:lpstr>Research-Explore-Template-2015</vt:lpstr>
      <vt:lpstr>Full Pattern</vt:lpstr>
      <vt:lpstr>Pattern Bottom</vt:lpstr>
      <vt:lpstr>Pattern Left</vt:lpstr>
      <vt:lpstr>Pattern Right</vt:lpstr>
      <vt:lpstr>Dark Blue</vt:lpstr>
      <vt:lpstr>Title and Sections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ALA Program on Makerspaces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Print Differently</vt:lpstr>
      <vt:lpstr>PowerPoint Presentation</vt:lpstr>
      <vt:lpstr>Five Questions</vt:lpstr>
      <vt:lpstr>PowerPoint Presentation</vt:lpstr>
      <vt:lpstr>Rumors of Our Demise</vt:lpstr>
      <vt:lpstr>PowerPoint Presentation</vt:lpstr>
      <vt:lpstr>PowerPoint Presentation</vt:lpstr>
      <vt:lpstr>The Birth of the American Free Library</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Library Trifecta: Collaboration, Innovation, and Empowerment</dc:title>
  <dc:subject/>
  <dc:creator>Roy Tennant</dc:creator>
  <cp:keywords>roy tennant, OCLC research, libraries, collaboration, innovation, empowerment</cp:keywords>
  <dc:description>Keynote speech for the Galileo Interconnected Libraries Users Group Meeting, 14 May 2015, Macon, Georgia (USA)</dc:description>
  <cp:lastModifiedBy>McNicol,Jeanette</cp:lastModifiedBy>
  <cp:revision>59</cp:revision>
  <cp:lastPrinted>2015-05-11T16:14:04Z</cp:lastPrinted>
  <dcterms:created xsi:type="dcterms:W3CDTF">2015-01-08T18:52:37Z</dcterms:created>
  <dcterms:modified xsi:type="dcterms:W3CDTF">2015-07-17T00:13:24Z</dcterms:modified>
</cp:coreProperties>
</file>