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57" r:id="rId6"/>
    <p:sldId id="265" r:id="rId7"/>
    <p:sldId id="259" r:id="rId8"/>
    <p:sldId id="260" r:id="rId9"/>
    <p:sldId id="261" r:id="rId10"/>
    <p:sldId id="269" r:id="rId11"/>
    <p:sldId id="262" r:id="rId12"/>
    <p:sldId id="263" r:id="rId13"/>
    <p:sldId id="273" r:id="rId14"/>
    <p:sldId id="274" r:id="rId15"/>
    <p:sldId id="277" r:id="rId16"/>
    <p:sldId id="264" r:id="rId17"/>
    <p:sldId id="270" r:id="rId18"/>
    <p:sldId id="271" r:id="rId19"/>
    <p:sldId id="279" r:id="rId20"/>
    <p:sldId id="272" r:id="rId21"/>
    <p:sldId id="258" r:id="rId22"/>
    <p:sldId id="278" r:id="rId23"/>
    <p:sldId id="280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6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title>
      <c:tx>
        <c:rich>
          <a:bodyPr/>
          <a:lstStyle/>
          <a:p>
            <a:pPr>
              <a:defRPr sz="2800" b="0">
                <a:solidFill>
                  <a:schemeClr val="accent1"/>
                </a:solidFill>
              </a:defRPr>
            </a:pPr>
            <a:r>
              <a:rPr lang="en-US" sz="2800" b="0">
                <a:solidFill>
                  <a:schemeClr val="accent1"/>
                </a:solidFill>
              </a:rPr>
              <a:t>Percentage of records for non-English materials</a:t>
            </a:r>
          </a:p>
        </c:rich>
      </c:tx>
      <c:layout/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2.8592168323107403E-2"/>
          <c:y val="0.17695719804128204"/>
          <c:w val="0.97140783167689992"/>
          <c:h val="0.8230428019587220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30-Jun-11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explosion val="25"/>
          <c:dPt>
            <c:idx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explosion val="4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cat>
            <c:strRef>
              <c:f>Sheet1!$B$1:$C$1</c:f>
              <c:strCache>
                <c:ptCount val="2"/>
                <c:pt idx="0">
                  <c:v>English</c:v>
                </c:pt>
                <c:pt idx="1">
                  <c:v>Non-English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39.849999999999994</c:v>
                </c:pt>
                <c:pt idx="1">
                  <c:v>60.15</c:v>
                </c:pt>
              </c:numCache>
            </c:numRef>
          </c:val>
        </c:ser>
      </c:pie3DChart>
    </c:plotArea>
    <c:plotVisOnly val="1"/>
    <c:dispBlanksAs val="zero"/>
  </c:chart>
  <c:spPr>
    <a:ln>
      <a:noFill/>
    </a:ln>
  </c:spPr>
  <c:txPr>
    <a:bodyPr/>
    <a:lstStyle/>
    <a:p>
      <a:pPr>
        <a:defRPr sz="2800" b="1" i="0" baseline="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al-council-logo-letterhea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5629" y="5480645"/>
            <a:ext cx="4562475" cy="828675"/>
          </a:xfrm>
          <a:prstGeom prst="rect">
            <a:avLst/>
          </a:prstGeom>
        </p:spPr>
      </p:pic>
      <p:pic>
        <p:nvPicPr>
          <p:cNvPr id="8" name="Picture 7" descr="headerbubble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5488" y="-315416"/>
            <a:ext cx="9216000" cy="2311071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971600" y="116632"/>
            <a:ext cx="7344816" cy="1224136"/>
          </a:xfrm>
          <a:prstGeom prst="round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684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2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8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1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C4161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5-3-2013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11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4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5-3-2013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9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2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94462"/>
            <a:ext cx="9144000" cy="590922"/>
            <a:chOff x="0" y="6294462"/>
            <a:chExt cx="9144000" cy="590922"/>
          </a:xfrm>
        </p:grpSpPr>
        <p:pic>
          <p:nvPicPr>
            <p:cNvPr id="8" name="Picture 11" descr="piecharts-top.png"/>
            <p:cNvPicPr>
              <a:picLocks noChangeAspect="1"/>
            </p:cNvPicPr>
            <p:nvPr userDrawn="1"/>
          </p:nvPicPr>
          <p:blipFill>
            <a:blip r:embed="rId2" cstate="print"/>
            <a:srcRect t="4834" b="87286"/>
            <a:stretch>
              <a:fillRect/>
            </a:stretch>
          </p:blipFill>
          <p:spPr bwMode="auto">
            <a:xfrm>
              <a:off x="0" y="6294462"/>
              <a:ext cx="9144000" cy="3651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/>
            <p:nvPr userDrawn="1"/>
          </p:nvSpPr>
          <p:spPr>
            <a:xfrm>
              <a:off x="0" y="6597352"/>
              <a:ext cx="9144000" cy="288032"/>
            </a:xfrm>
            <a:prstGeom prst="roundRect">
              <a:avLst/>
            </a:prstGeom>
            <a:solidFill>
              <a:srgbClr val="C4161C"/>
            </a:solidFill>
            <a:ln>
              <a:solidFill>
                <a:srgbClr val="C41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FF7600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57163" y="6595943"/>
              <a:ext cx="8829675" cy="289441"/>
            </a:xfrm>
            <a:prstGeom prst="round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l-NL" sz="1100" cap="small" dirty="0">
                  <a:solidFill>
                    <a:schemeClr val="bg1"/>
                  </a:solidFill>
                  <a:latin typeface="MetaPro-Norm" pitchFamily="34" charset="0"/>
                </a:rPr>
                <a:t>E U R O P E, M I D D L E  E A S T &amp; A F R I C A  R E G I O N A L  C O U N C I L</a:t>
              </a:r>
              <a:r>
                <a:rPr lang="nl-NL" sz="1100" cap="small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1" name="Picture 14" descr="OCLC_H_White_CMY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84368" y="6623858"/>
              <a:ext cx="746118" cy="252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6pPr>
            <a:lvl7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7pPr>
            <a:lvl8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8pPr>
            <a:lvl9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4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6DA-3F2F-4F05-A322-112584F739EC}" type="datetimeFigureOut">
              <a:rPr lang="nl-NL" smtClean="0"/>
              <a:pPr/>
              <a:t>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A6DA-3F2F-4F05-A322-112584F739EC}" type="datetimeFigureOut">
              <a:rPr lang="nl-NL" smtClean="0"/>
              <a:pPr/>
              <a:t>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69CA-8A34-4029-93D2-3CFC9BA79514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751" y="2099384"/>
            <a:ext cx="8000151" cy="1752600"/>
          </a:xfrm>
        </p:spPr>
        <p:txBody>
          <a:bodyPr>
            <a:noAutofit/>
          </a:bodyPr>
          <a:lstStyle/>
          <a:p>
            <a:r>
              <a:rPr lang="nl-NL" sz="4400" dirty="0" smtClean="0"/>
              <a:t>Data </a:t>
            </a:r>
            <a:r>
              <a:rPr lang="nl-NL" sz="4400" dirty="0" err="1" smtClean="0"/>
              <a:t>Mining</a:t>
            </a:r>
            <a:r>
              <a:rPr lang="nl-NL" sz="4400" dirty="0" smtClean="0"/>
              <a:t> the </a:t>
            </a:r>
            <a:r>
              <a:rPr lang="nl-NL" sz="4400" dirty="0" err="1" smtClean="0"/>
              <a:t>Largest</a:t>
            </a:r>
            <a:r>
              <a:rPr lang="nl-NL" sz="4400" dirty="0" smtClean="0"/>
              <a:t> </a:t>
            </a:r>
            <a:r>
              <a:rPr lang="nl-NL" sz="4400" dirty="0" err="1" smtClean="0"/>
              <a:t>Library</a:t>
            </a:r>
            <a:r>
              <a:rPr lang="nl-NL" sz="4400" dirty="0" smtClean="0"/>
              <a:t> Database in the World</a:t>
            </a:r>
          </a:p>
          <a:p>
            <a:endParaRPr lang="nl-NL" sz="1800" dirty="0" smtClean="0"/>
          </a:p>
          <a:p>
            <a:r>
              <a:rPr lang="nl-NL" sz="4000" dirty="0" smtClean="0"/>
              <a:t>Roy </a:t>
            </a:r>
            <a:r>
              <a:rPr lang="nl-NL" sz="4000" dirty="0" err="1" smtClean="0"/>
              <a:t>Tennant</a:t>
            </a:r>
            <a:endParaRPr lang="nl-NL" sz="4000" dirty="0" smtClean="0"/>
          </a:p>
          <a:p>
            <a:r>
              <a:rPr lang="nl-NL" dirty="0" smtClean="0"/>
              <a:t>OCLC Research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57249"/>
            <a:ext cx="7772400" cy="1470025"/>
          </a:xfrm>
        </p:spPr>
        <p:txBody>
          <a:bodyPr>
            <a:normAutofit/>
          </a:bodyPr>
          <a:lstStyle/>
          <a:p>
            <a:r>
              <a:rPr lang="nl-NL" sz="5400" dirty="0" err="1" smtClean="0"/>
              <a:t>Leveraging</a:t>
            </a:r>
            <a:r>
              <a:rPr lang="nl-NL" sz="5400" dirty="0" smtClean="0"/>
              <a:t> </a:t>
            </a:r>
            <a:r>
              <a:rPr lang="nl-NL" sz="5400" dirty="0" err="1" smtClean="0"/>
              <a:t>WorldCat</a:t>
            </a:r>
            <a:endParaRPr lang="nl-NL" sz="5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62934"/>
            <a:ext cx="10158611" cy="716889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57550" y="419100"/>
            <a:ext cx="5556250" cy="5289550"/>
            <a:chOff x="3257550" y="419100"/>
            <a:chExt cx="5556250" cy="5289550"/>
          </a:xfrm>
        </p:grpSpPr>
        <p:grpSp>
          <p:nvGrpSpPr>
            <p:cNvPr id="26" name="Group 25"/>
            <p:cNvGrpSpPr/>
            <p:nvPr/>
          </p:nvGrpSpPr>
          <p:grpSpPr>
            <a:xfrm>
              <a:off x="3257550" y="419100"/>
              <a:ext cx="5556250" cy="5289550"/>
              <a:chOff x="3365500" y="177800"/>
              <a:chExt cx="5556250" cy="528955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378200" y="177800"/>
                <a:ext cx="5486400" cy="1524000"/>
                <a:chOff x="4051300" y="2197100"/>
                <a:chExt cx="5486400" cy="152400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051300" y="2247900"/>
                  <a:ext cx="5486400" cy="1473200"/>
                </a:xfrm>
                <a:prstGeom prst="rect">
                  <a:avLst/>
                </a:prstGeom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6172200" y="2197100"/>
                  <a:ext cx="2393604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(J.K. Rowling)</a:t>
                  </a:r>
                  <a:endParaRPr lang="en-US" sz="3200" dirty="0"/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65500" y="4006850"/>
                <a:ext cx="5486400" cy="1460500"/>
              </a:xfrm>
              <a:prstGeom prst="rect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3371850" y="2082800"/>
                <a:ext cx="5549900" cy="1479550"/>
                <a:chOff x="3371850" y="2082800"/>
                <a:chExt cx="5549900" cy="147955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371850" y="2152650"/>
                  <a:ext cx="5549900" cy="1409700"/>
                </a:xfrm>
                <a:prstGeom prst="rect">
                  <a:avLst/>
                </a:prstGeom>
                <a:ln w="38100" cmpd="sng">
                  <a:solidFill>
                    <a:schemeClr val="tx1"/>
                  </a:solidFill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5499100" y="2082800"/>
                  <a:ext cx="3091111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(Diana </a:t>
                  </a:r>
                  <a:r>
                    <a:rPr lang="en-US" sz="3200" dirty="0" err="1" smtClean="0"/>
                    <a:t>Gabaldon</a:t>
                  </a:r>
                  <a:r>
                    <a:rPr lang="en-US" sz="3200" dirty="0" smtClean="0"/>
                    <a:t>)</a:t>
                  </a:r>
                  <a:endParaRPr lang="en-US" sz="32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384800" y="4152900"/>
              <a:ext cx="15921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(Galileo)</a:t>
              </a:r>
              <a:endParaRPr lang="en-US" sz="3200" dirty="0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62934"/>
            <a:ext cx="10158611" cy="71688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82026" y="328260"/>
            <a:ext cx="8823696" cy="5108010"/>
            <a:chOff x="1582026" y="328260"/>
            <a:chExt cx="8823696" cy="51080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7279" y="328260"/>
              <a:ext cx="6238443" cy="4402446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1582026" y="3431089"/>
              <a:ext cx="2484450" cy="2005181"/>
            </a:xfrm>
            <a:prstGeom prst="straightConnector1">
              <a:avLst/>
            </a:prstGeom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69808" y="1119192"/>
            <a:ext cx="8858824" cy="4851793"/>
            <a:chOff x="1169808" y="1119192"/>
            <a:chExt cx="8858824" cy="48517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3446" y="1119192"/>
              <a:ext cx="6875186" cy="4851793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1169808" y="4099483"/>
              <a:ext cx="1971962" cy="1593005"/>
            </a:xfrm>
            <a:prstGeom prst="straightConnector1">
              <a:avLst/>
            </a:prstGeom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5126" cy="659482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591769" cy="66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8400" y="4533900"/>
            <a:ext cx="304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Viaf.org</a:t>
            </a:r>
            <a:endParaRPr lang="en-US" sz="72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VIAF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" y="971550"/>
            <a:ext cx="4292600" cy="532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003300"/>
            <a:ext cx="3784600" cy="53086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602847" cy="6560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9603"/>
            <a:ext cx="9144000" cy="5190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570" y="776109"/>
            <a:ext cx="6921500" cy="488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3369" y="2322160"/>
            <a:ext cx="3924300" cy="39116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000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“Super” Authority 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537" y="3392037"/>
            <a:ext cx="3938159" cy="271145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086" y="450788"/>
            <a:ext cx="3873661" cy="2594316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8321" y="1492054"/>
            <a:ext cx="2648667" cy="381103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4176747" y="1747946"/>
            <a:ext cx="1859242" cy="1486280"/>
          </a:xfrm>
          <a:prstGeom prst="straightConnector1">
            <a:avLst/>
          </a:prstGeom>
          <a:ln w="152400" cmpd="sng"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4224696" y="3452096"/>
            <a:ext cx="1819667" cy="1295666"/>
          </a:xfrm>
          <a:prstGeom prst="straightConnector1">
            <a:avLst/>
          </a:prstGeom>
          <a:ln w="152400" cmpd="sng"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</a:endParaRP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4975" y="0"/>
            <a:ext cx="1057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pitchFamily="-84" charset="0"/>
              <a:ea typeface="ＭＳ Ｐゴシック" pitchFamily="-84" charset="-128"/>
            </a:endParaRPr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4" charset="-128"/>
            </a:endParaRPr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0"/>
            <a:ext cx="6802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Cataloging Future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2319338"/>
            <a:ext cx="4311650" cy="32156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 “Moving from cataloging to </a:t>
            </a:r>
            <a:r>
              <a:rPr lang="en-US" sz="4400" i="1" dirty="0" err="1" smtClean="0">
                <a:solidFill>
                  <a:srgbClr val="000000"/>
                </a:solidFill>
              </a:rPr>
              <a:t>catalinking</a:t>
            </a:r>
            <a:r>
              <a:rPr lang="en-US" sz="4400" dirty="0" smtClean="0">
                <a:solidFill>
                  <a:srgbClr val="000000"/>
                </a:solidFill>
              </a:rPr>
              <a:t>”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50" y="1493837"/>
            <a:ext cx="3765550" cy="3695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0150" y="5306367"/>
            <a:ext cx="290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Eric Miller, </a:t>
            </a:r>
            <a:r>
              <a:rPr lang="en-US" sz="2400" dirty="0" err="1" smtClean="0"/>
              <a:t>Zepheira</a:t>
            </a:r>
            <a:endParaRPr lang="en-US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880601" cy="661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932" y="5319009"/>
            <a:ext cx="1018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Worldcat.org</a:t>
            </a:r>
            <a:r>
              <a:rPr lang="en-US" sz="5400" dirty="0" smtClean="0"/>
              <a:t>/identities/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31910" y="1741506"/>
            <a:ext cx="6625186" cy="144655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Algorithmically constructed </a:t>
            </a:r>
          </a:p>
          <a:p>
            <a:pPr algn="ctr"/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from </a:t>
            </a:r>
            <a:r>
              <a:rPr lang="en-US" sz="4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WorldCat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records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241300"/>
            <a:ext cx="4724400" cy="530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324100"/>
            <a:ext cx="863600" cy="124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321" y="1492054"/>
            <a:ext cx="2648667" cy="38110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4889500" y="2120900"/>
            <a:ext cx="1257300" cy="596900"/>
          </a:xfrm>
          <a:prstGeom prst="straightConnector1">
            <a:avLst/>
          </a:prstGeom>
          <a:ln w="152400" cmpd="sng"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Widespread collaboration is essential</a:t>
            </a:r>
          </a:p>
          <a:p>
            <a:r>
              <a:rPr lang="en-US" dirty="0" smtClean="0"/>
              <a:t>Normalizing the data is essential</a:t>
            </a:r>
          </a:p>
          <a:p>
            <a:r>
              <a:rPr lang="en-US" dirty="0" smtClean="0"/>
              <a:t>Normalizing the data is complicated</a:t>
            </a:r>
          </a:p>
          <a:p>
            <a:r>
              <a:rPr lang="en-US" dirty="0" smtClean="0"/>
              <a:t>Everything is interrelated:</a:t>
            </a:r>
          </a:p>
          <a:p>
            <a:pPr lvl="1"/>
            <a:r>
              <a:rPr lang="en-US" dirty="0" smtClean="0"/>
              <a:t>You can’t bring names together if titles don’t match</a:t>
            </a:r>
          </a:p>
          <a:p>
            <a:pPr lvl="1"/>
            <a:r>
              <a:rPr lang="en-US" dirty="0" smtClean="0"/>
              <a:t>You can’t bring titles together if names don’t match</a:t>
            </a:r>
          </a:p>
          <a:p>
            <a:r>
              <a:rPr lang="en-US" dirty="0" smtClean="0"/>
              <a:t>Batch mode processing still rules (but we’re getting better and faster at it)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mining isn’t just useful, it’s </a:t>
            </a:r>
            <a:r>
              <a:rPr lang="en-US" i="1" dirty="0" smtClean="0"/>
              <a:t>essential</a:t>
            </a:r>
          </a:p>
          <a:p>
            <a:r>
              <a:rPr lang="en-US" dirty="0" smtClean="0"/>
              <a:t>Extracting data from MARC that is useful in other contexts is possible, but will require sophisticated processing</a:t>
            </a:r>
          </a:p>
          <a:p>
            <a:r>
              <a:rPr lang="en-US" dirty="0" smtClean="0"/>
              <a:t>Only very large organizations (e.g., OCLC, national libraries) have the data and resources to do this work</a:t>
            </a:r>
          </a:p>
          <a:p>
            <a:r>
              <a:rPr lang="en-US" dirty="0" smtClean="0"/>
              <a:t>Thankfully, we </a:t>
            </a:r>
            <a:r>
              <a:rPr lang="en-US" b="1" i="1" dirty="0" smtClean="0"/>
              <a:t>are </a:t>
            </a:r>
            <a:r>
              <a:rPr lang="en-US" dirty="0" smtClean="0"/>
              <a:t>doing it, but there is much more to be done 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hospital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97488" cy="8128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7800" y="2116229"/>
            <a:ext cx="8229600" cy="432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Roy Tennant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50800" dist="635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tennantr@oclc.org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50800" dist="635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rtennant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50800" dist="635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roytennant.com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50800" dist="635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591769" cy="66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8400" y="4533900"/>
            <a:ext cx="304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Viaf.org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836710" y="2135206"/>
            <a:ext cx="5427690" cy="144655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Union database of </a:t>
            </a:r>
          </a:p>
          <a:p>
            <a:pPr algn="ctr"/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authority records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Responsible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4200"/>
            <a:ext cx="8229600" cy="1731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Thom Hickey</a:t>
            </a:r>
          </a:p>
          <a:p>
            <a:pPr algn="ctr">
              <a:buNone/>
            </a:pPr>
            <a:r>
              <a:rPr lang="en-US" sz="2400" dirty="0" smtClean="0"/>
              <a:t>Chief Scientist</a:t>
            </a:r>
          </a:p>
          <a:p>
            <a:pPr algn="ctr">
              <a:buNone/>
            </a:pPr>
            <a:r>
              <a:rPr lang="en-US" sz="2400" dirty="0" smtClean="0"/>
              <a:t>OCLC Research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428750"/>
            <a:ext cx="2146300" cy="283618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80892" y="-210796"/>
            <a:ext cx="766535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100000"/>
              </a:lnSpc>
              <a:spcBef>
                <a:spcPts val="1800"/>
              </a:spcBef>
              <a:buClr>
                <a:srgbClr val="FF7600"/>
              </a:buClr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AB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5400" b="1" kern="0" dirty="0" smtClean="0">
                <a:solidFill>
                  <a:schemeClr val="accent1"/>
                </a:solidFill>
                <a:latin typeface="+mn-lt"/>
              </a:rPr>
              <a:t>290+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million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r">
              <a:lnSpc>
                <a:spcPct val="100000"/>
              </a:lnSpc>
              <a:spcBef>
                <a:spcPts val="1800"/>
              </a:spcBef>
              <a:buClr>
                <a:srgbClr val="FF7600"/>
              </a:buClr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AB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WCatLogo_V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447" y="212166"/>
            <a:ext cx="2751589" cy="3124201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5088" y="4325266"/>
            <a:ext cx="1995176" cy="158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492" y="4539911"/>
            <a:ext cx="2057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446" y="4523105"/>
            <a:ext cx="1864560" cy="1398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029" y="1428072"/>
            <a:ext cx="23749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0381" y="1274974"/>
            <a:ext cx="1116152" cy="2166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202" y="3705080"/>
            <a:ext cx="571500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13253" y="3541218"/>
            <a:ext cx="4130747" cy="388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9249" y="2342780"/>
            <a:ext cx="2734169" cy="1022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005" y="1374794"/>
            <a:ext cx="1761976" cy="778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41508" y="4425996"/>
            <a:ext cx="1601766" cy="1591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23611" y="2294644"/>
            <a:ext cx="1249255" cy="1086309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62"/>
            <a:ext cx="8229600" cy="1143000"/>
          </a:xfrm>
        </p:spPr>
        <p:txBody>
          <a:bodyPr/>
          <a:lstStyle/>
          <a:p>
            <a:r>
              <a:rPr lang="en-US" dirty="0" smtClean="0"/>
              <a:t>Language Coverage</a:t>
            </a:r>
            <a:endParaRPr lang="en-US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583912" y="1508928"/>
            <a:ext cx="5258363" cy="4452128"/>
            <a:chOff x="3517" y="951"/>
            <a:chExt cx="2149" cy="3312"/>
          </a:xfrm>
        </p:grpSpPr>
        <p:graphicFrame>
          <p:nvGraphicFramePr>
            <p:cNvPr id="5" name="Object 25"/>
            <p:cNvGraphicFramePr>
              <a:graphicFrameLocks noChangeAspect="1"/>
            </p:cNvGraphicFramePr>
            <p:nvPr/>
          </p:nvGraphicFramePr>
          <p:xfrm>
            <a:off x="3517" y="951"/>
            <a:ext cx="2149" cy="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3890" y="3980"/>
              <a:ext cx="1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dirty="0" smtClean="0"/>
                <a:t>30 June</a:t>
              </a:r>
              <a:r>
                <a:rPr lang="en-US" sz="1800" b="0" dirty="0" smtClean="0">
                  <a:latin typeface="+mn-lt"/>
                </a:rPr>
                <a:t> 2012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3904" y="2584"/>
              <a:ext cx="671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800" b="0" dirty="0" smtClean="0">
                  <a:solidFill>
                    <a:schemeClr val="bg1"/>
                  </a:solidFill>
                  <a:latin typeface="Arial"/>
                  <a:cs typeface="Arial"/>
                </a:rPr>
                <a:t>60.2%</a:t>
              </a:r>
              <a:endParaRPr lang="en-US" sz="2800" b="0" baseline="30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22688" y="1717675"/>
            <a:ext cx="17748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endParaRPr lang="en-US" sz="16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96813" y="1684671"/>
            <a:ext cx="2329434" cy="39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dirty="0" smtClean="0">
                <a:latin typeface="Arial"/>
                <a:cs typeface="Arial"/>
              </a:rPr>
              <a:t>274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endParaRPr lang="en-US" sz="2000" dirty="0" smtClean="0">
              <a:latin typeface="Arial"/>
              <a:cs typeface="Arial"/>
            </a:endParaRP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en-US" sz="2000" b="0" dirty="0" smtClean="0">
                <a:latin typeface="Arial"/>
                <a:cs typeface="Arial"/>
              </a:rPr>
              <a:t>	36.5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b="0" dirty="0" smtClean="0">
                <a:latin typeface="Arial"/>
                <a:cs typeface="Arial"/>
              </a:rPr>
              <a:t>25.5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b="0" dirty="0" smtClean="0">
                <a:latin typeface="Arial"/>
                <a:cs typeface="Arial"/>
              </a:rPr>
              <a:t>		11.3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b="0" dirty="0" smtClean="0">
                <a:latin typeface="Arial"/>
                <a:cs typeface="Arial"/>
              </a:rPr>
              <a:t>	4.7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b="0" dirty="0" smtClean="0">
                <a:latin typeface="Arial"/>
                <a:cs typeface="Arial"/>
              </a:rPr>
              <a:t>	4.3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b="0" dirty="0" smtClean="0">
                <a:latin typeface="Arial"/>
                <a:cs typeface="Arial"/>
              </a:rPr>
              <a:t>3.6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b="0" dirty="0" smtClean="0">
                <a:latin typeface="Arial"/>
                <a:cs typeface="Arial"/>
              </a:rPr>
              <a:t>	3.5 million</a:t>
            </a:r>
          </a:p>
          <a:p>
            <a:pPr algn="r" defTabSz="80010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tabLst>
                <a:tab pos="1143000" algn="r"/>
              </a:tabLst>
            </a:pPr>
            <a:r>
              <a:rPr lang="en-US" sz="2000" dirty="0" smtClean="0">
                <a:latin typeface="Arial"/>
                <a:cs typeface="Arial"/>
              </a:rPr>
              <a:t>	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39480" y="1686506"/>
            <a:ext cx="1714500" cy="4853178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ts val="2600"/>
              </a:lnSpc>
              <a:spcBef>
                <a:spcPts val="0"/>
              </a:spcBef>
              <a:buClr>
                <a:srgbClr val="FF7600"/>
              </a:buClr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Total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German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Arial"/>
                <a:cs typeface="Arial"/>
              </a:rPr>
              <a:t>French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Spanish</a:t>
            </a: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Arial"/>
                <a:cs typeface="Arial"/>
              </a:rPr>
              <a:t>Italian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Arial"/>
                <a:cs typeface="Arial"/>
              </a:rPr>
              <a:t>Dutch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Arial"/>
                <a:cs typeface="Arial"/>
              </a:rPr>
              <a:t>Russian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lang="en-US" sz="2000" b="0" kern="0" noProof="0" dirty="0" smtClean="0">
                <a:latin typeface="Arial"/>
                <a:cs typeface="Arial"/>
              </a:rPr>
              <a:t>Latin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94312" cy="6894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321" y="535829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Worldcat.org</a:t>
            </a:r>
            <a:r>
              <a:rPr lang="en-US" sz="4000" dirty="0" smtClean="0"/>
              <a:t>/identities/</a:t>
            </a:r>
            <a:endParaRPr lang="en-US" sz="4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9340" cy="658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450" y="2305050"/>
            <a:ext cx="5245100" cy="2247900"/>
          </a:xfrm>
          <a:prstGeom prst="rect">
            <a:avLst/>
          </a:prstGeom>
          <a:ln w="38100" cmpd="sng">
            <a:solidFill>
              <a:schemeClr val="tx1"/>
            </a:solidFill>
          </a:ln>
          <a:effectLst>
            <a:outerShdw blurRad="50800" dist="127000" dir="2700000">
              <a:srgbClr val="000000">
                <a:alpha val="31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1150" y="2774950"/>
            <a:ext cx="2857500" cy="1384300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01600" dir="2700000">
              <a:srgbClr val="000000">
                <a:alpha val="3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5250" y="3130550"/>
            <a:ext cx="2730500" cy="2578100"/>
          </a:xfrm>
          <a:prstGeom prst="rect">
            <a:avLst/>
          </a:prstGeom>
          <a:ln w="38100" cmpd="sng">
            <a:solidFill>
              <a:schemeClr val="tx1"/>
            </a:solidFill>
          </a:ln>
          <a:effectLst>
            <a:outerShdw blurRad="50800" dist="1016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325042" cy="658064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5989</TotalTime>
  <Words>220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Leveraging WorldCat</vt:lpstr>
      <vt:lpstr>Slide 2</vt:lpstr>
      <vt:lpstr>Slide 3</vt:lpstr>
      <vt:lpstr>The Responsible Party</vt:lpstr>
      <vt:lpstr>Slide 5</vt:lpstr>
      <vt:lpstr>Language Coverage</vt:lpstr>
      <vt:lpstr>Slide 7</vt:lpstr>
      <vt:lpstr>Slide 8</vt:lpstr>
      <vt:lpstr>Slide 9</vt:lpstr>
      <vt:lpstr>Slide 10</vt:lpstr>
      <vt:lpstr>Slide 11</vt:lpstr>
      <vt:lpstr>Slide 12</vt:lpstr>
      <vt:lpstr>Slide 13</vt:lpstr>
      <vt:lpstr>VIAF Participants</vt:lpstr>
      <vt:lpstr>Slide 15</vt:lpstr>
      <vt:lpstr>“Super” Authority File</vt:lpstr>
      <vt:lpstr>Slide 17</vt:lpstr>
      <vt:lpstr>Slide 18</vt:lpstr>
      <vt:lpstr>Our Cataloging Future</vt:lpstr>
      <vt:lpstr>Slide 20</vt:lpstr>
      <vt:lpstr>Some Lessons</vt:lpstr>
      <vt:lpstr>Conclusions</vt:lpstr>
      <vt:lpstr>Slide 23</vt:lpstr>
    </vt:vector>
  </TitlesOfParts>
  <Company>OCLC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WorldCat: Data Mining the Largest Library in the World</dc:title>
  <dc:subject>Data Mining</dc:subject>
  <dc:creator>Roy Tennant</dc:creator>
  <cp:keywords>tennant, worldcat, data mining</cp:keywords>
  <dc:description>Presented at the OCLC EMEA Regional Council Meeting, 26 February 2013, Strasbourg, France</dc:description>
  <cp:lastModifiedBy>mcnicolj</cp:lastModifiedBy>
  <cp:revision>68</cp:revision>
  <dcterms:created xsi:type="dcterms:W3CDTF">2013-02-21T19:19:05Z</dcterms:created>
  <dcterms:modified xsi:type="dcterms:W3CDTF">2013-03-06T02:08:42Z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