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df" ContentType="application/pdf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467" r:id="rId5"/>
    <p:sldId id="486" r:id="rId6"/>
    <p:sldId id="505" r:id="rId7"/>
    <p:sldId id="506" r:id="rId8"/>
    <p:sldId id="507" r:id="rId9"/>
    <p:sldId id="508" r:id="rId10"/>
    <p:sldId id="509" r:id="rId11"/>
    <p:sldId id="487" r:id="rId12"/>
    <p:sldId id="502" r:id="rId13"/>
    <p:sldId id="503" r:id="rId14"/>
    <p:sldId id="490" r:id="rId15"/>
    <p:sldId id="493" r:id="rId16"/>
    <p:sldId id="491" r:id="rId17"/>
    <p:sldId id="495" r:id="rId18"/>
    <p:sldId id="510" r:id="rId19"/>
    <p:sldId id="472" r:id="rId20"/>
    <p:sldId id="497" r:id="rId21"/>
    <p:sldId id="498" r:id="rId22"/>
    <p:sldId id="500" r:id="rId23"/>
    <p:sldId id="501" r:id="rId24"/>
    <p:sldId id="504" r:id="rId25"/>
    <p:sldId id="499" r:id="rId26"/>
    <p:sldId id="4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key Hawk" initials="ML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9316F"/>
    <a:srgbClr val="419A3C"/>
    <a:srgbClr val="0B7CCB"/>
    <a:srgbClr val="FF7600"/>
    <a:srgbClr val="E18100"/>
    <a:srgbClr val="CCFF66"/>
    <a:srgbClr val="2F41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0" autoAdjust="0"/>
    <p:restoredTop sz="98689" autoAdjust="0"/>
  </p:normalViewPr>
  <p:slideViewPr>
    <p:cSldViewPr snapToObjects="1" showGuides="1">
      <p:cViewPr>
        <p:scale>
          <a:sx n="100" d="100"/>
          <a:sy n="100" d="100"/>
        </p:scale>
        <p:origin x="-120" y="-72"/>
      </p:cViewPr>
      <p:guideLst>
        <p:guide orient="horz" pos="67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90B96-037A-504A-977E-B6542BD6CBD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670E-6968-D546-96D3-BA97EA7DE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79E4-531B-094F-B0E0-0AB1940632EE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1901-2D7D-404F-83CF-0310337D8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2B2F6-5FB6-44E3-B0F5-8178F38C8C20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48B8872B-814D-4FC3-B0AE-07971E9DA4B7}" type="slidenum">
              <a:rPr lang="en-US" sz="1000"/>
              <a:pPr algn="r"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sz="1000" dirty="0"/>
          </a:p>
        </p:txBody>
      </p:sp>
      <p:sp>
        <p:nvSpPr>
          <p:cNvPr id="747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>
              <a:spcBef>
                <a:spcPct val="0"/>
              </a:spcBef>
            </a:pPr>
            <a:fld id="{4D776AF4-FF0E-4505-99A7-F436A73BCF1F}" type="slidenum">
              <a:rPr lang="en-US" sz="1000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23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7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>
              <a:spcBef>
                <a:spcPct val="0"/>
              </a:spcBef>
            </a:pPr>
            <a:fld id="{623976AC-250A-4732-AC72-351F5946D719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r">
                <a:spcBef>
                  <a:spcPct val="0"/>
                </a:spcBef>
              </a:pPr>
              <a:t>23</a:t>
            </a:fld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75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292100"/>
            <a:ext cx="4486275" cy="3365500"/>
          </a:xfrm>
          <a:ln/>
        </p:spPr>
      </p:sp>
      <p:sp>
        <p:nvSpPr>
          <p:cNvPr id="74759" name="Rectangle 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b="1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9"/>
              <a:stretch>
                <a:fillRect/>
              </a:stretch>
            </p:blipFill>
          </mc:Choice>
          <mc:Fallback>
            <p:blipFill>
              <a:blip r:embed="rId40"/>
              <a:stretch>
                <a:fillRect/>
              </a:stretch>
            </p:blipFill>
          </mc:Fallback>
        </mc:AlternateContent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793BC21B-894E-AB42-B567-820E81E1B58F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Connected.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772400" cy="2732725"/>
          </a:xfrm>
        </p:spPr>
        <p:txBody>
          <a:bodyPr>
            <a:normAutofit/>
          </a:bodyPr>
          <a:lstStyle/>
          <a:p>
            <a:r>
              <a:rPr lang="en-US" dirty="0" smtClean="0"/>
              <a:t>MARC &amp; The Trouble With 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1"/>
            <a:ext cx="8534400" cy="533784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Or, Metadata Carnage and Where We Go From Here</a:t>
            </a:r>
            <a:endParaRPr lang="en-US" sz="2800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ALA </a:t>
            </a:r>
            <a:r>
              <a:rPr lang="en-US" dirty="0" err="1" smtClean="0"/>
              <a:t>Midwinder</a:t>
            </a:r>
            <a:r>
              <a:rPr lang="en-US" dirty="0" smtClean="0"/>
              <a:t>, January 2013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191000"/>
            <a:ext cx="3693697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Roy Tennant</a:t>
            </a:r>
            <a:endParaRPr lang="en-US" sz="32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57200" y="4713925"/>
            <a:ext cx="3693697" cy="13058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Senior Program Officer</a:t>
            </a:r>
            <a:br>
              <a:rPr lang="en-US" sz="2000" dirty="0" smtClean="0"/>
            </a:br>
            <a:r>
              <a:rPr lang="en-US" sz="2000" dirty="0" smtClean="0"/>
              <a:t>OCLC Research</a:t>
            </a:r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rtennant</a:t>
            </a:r>
            <a:endParaRPr lang="en-US" sz="2000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Initial Investigations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533784"/>
          </a:xfrm>
        </p:spPr>
        <p:txBody>
          <a:bodyPr>
            <a:noAutofit/>
          </a:bodyPr>
          <a:lstStyle/>
          <a:p>
            <a:r>
              <a:rPr lang="en-US" sz="2800" dirty="0" smtClean="0"/>
              <a:t>OMG. I mean, </a:t>
            </a:r>
            <a:r>
              <a:rPr lang="en-US" sz="2800" dirty="0" err="1" smtClean="0"/>
              <a:t>srsly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2-11-29_16-00-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1019" r="-101019"/>
          <a:stretch>
            <a:fillRect/>
          </a:stretch>
        </p:blipFill>
        <p:spPr>
          <a:xfrm>
            <a:off x="-3581400" y="0"/>
            <a:ext cx="20055585" cy="1028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11077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Number of URLs</a:t>
            </a:r>
            <a:br>
              <a:rPr lang="en-US" sz="4000" b="1" dirty="0" smtClean="0"/>
            </a:br>
            <a:r>
              <a:rPr lang="en-US" sz="4000" b="1" dirty="0" smtClean="0"/>
              <a:t>per host</a:t>
            </a:r>
          </a:p>
          <a:p>
            <a:r>
              <a:rPr lang="en-US" sz="4000" b="1" dirty="0" smtClean="0"/>
              <a:t>(Oct 2010)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2012-11-29_16-06-22.jpg"/>
          <p:cNvPicPr>
            <a:picLocks noChangeAspect="1"/>
          </p:cNvPicPr>
          <p:nvPr/>
        </p:nvPicPr>
        <p:blipFill>
          <a:blip r:embed="rId2"/>
          <a:srcRect l="-26668" r="-26668"/>
          <a:stretch>
            <a:fillRect/>
          </a:stretch>
        </p:blipFill>
        <p:spPr>
          <a:xfrm>
            <a:off x="-2438400" y="-1"/>
            <a:ext cx="14020800" cy="7191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934283"/>
            <a:ext cx="289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Values from 856 $</a:t>
            </a:r>
            <a:r>
              <a:rPr lang="en-US" sz="5400" b="1" dirty="0" err="1" smtClean="0"/>
              <a:t>z</a:t>
            </a:r>
            <a:r>
              <a:rPr lang="en-US" sz="5400" b="1" dirty="0" smtClean="0"/>
              <a:t> (public note)</a:t>
            </a:r>
            <a:endParaRPr lang="en-US" sz="5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44600"/>
            <a:ext cx="8787969" cy="378460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177800" dir="2700000">
              <a:srgbClr val="000000">
                <a:alpha val="30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400800" y="2590800"/>
            <a:ext cx="304800" cy="2438400"/>
            <a:chOff x="6400800" y="3276600"/>
            <a:chExt cx="304800" cy="2438400"/>
          </a:xfrm>
        </p:grpSpPr>
        <p:sp>
          <p:nvSpPr>
            <p:cNvPr id="12" name="Rectangle 11"/>
            <p:cNvSpPr/>
            <p:nvPr/>
          </p:nvSpPr>
          <p:spPr>
            <a:xfrm>
              <a:off x="6400800" y="3276600"/>
              <a:ext cx="304800" cy="381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0800" y="5334000"/>
              <a:ext cx="304800" cy="381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 descr="2012-11-29_16-02-41.jpg"/>
          <p:cNvPicPr>
            <a:picLocks noChangeAspect="1"/>
          </p:cNvPicPr>
          <p:nvPr/>
        </p:nvPicPr>
        <p:blipFill>
          <a:blip r:embed="rId2"/>
          <a:srcRect l="-104414" r="-104414"/>
          <a:stretch>
            <a:fillRect/>
          </a:stretch>
        </p:blipFill>
        <p:spPr>
          <a:xfrm>
            <a:off x="-2667000" y="0"/>
            <a:ext cx="17827188" cy="91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447835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Values from the 856 $3 (materials specified)</a:t>
            </a:r>
            <a:endParaRPr lang="en-US" sz="36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Magic Happens Here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7772400" cy="533784"/>
          </a:xfrm>
        </p:spPr>
        <p:txBody>
          <a:bodyPr>
            <a:noAutofit/>
          </a:bodyPr>
          <a:lstStyle/>
          <a:p>
            <a:r>
              <a:rPr lang="en-US" sz="2800" dirty="0" smtClean="0"/>
              <a:t>Sure thing. Whatever you say.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07249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Drafty Algorithm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533784"/>
          </a:xfrm>
        </p:spPr>
        <p:txBody>
          <a:bodyPr/>
          <a:lstStyle/>
          <a:p>
            <a:r>
              <a:rPr lang="en-US" dirty="0" smtClean="0"/>
              <a:t>I Can’t Make This Shit Up. Oh, Wait, I Did.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Based on assigning scores for certain field and/or value occurrences and/or their contents</a:t>
            </a:r>
          </a:p>
          <a:p>
            <a:r>
              <a:rPr lang="en-US" dirty="0" smtClean="0"/>
              <a:t>We determined the scoring was good enough for our purposes</a:t>
            </a:r>
          </a:p>
          <a:p>
            <a:r>
              <a:rPr lang="en-US" dirty="0" smtClean="0"/>
              <a:t>We DID NOT evaluate each individual score for its relevance (that is, some may not matter in the end)</a:t>
            </a:r>
          </a:p>
          <a:p>
            <a:r>
              <a:rPr lang="en-US" dirty="0" smtClean="0"/>
              <a:t>We DID NOT identify all relevant uncontrolled text strings — especially foreign language terms</a:t>
            </a:r>
          </a:p>
          <a:p>
            <a:r>
              <a:rPr lang="en-US" dirty="0" smtClean="0"/>
              <a:t>We implemented a final check to catch false positives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Info and Caveats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245 subfield $</a:t>
            </a:r>
            <a:r>
              <a:rPr lang="en-US" dirty="0" err="1" smtClean="0"/>
              <a:t>h</a:t>
            </a:r>
            <a:r>
              <a:rPr lang="en-US" dirty="0" smtClean="0"/>
              <a:t> has any of the following strings: “website”, “graphic”, “digital”, “internet”, etc.</a:t>
            </a:r>
          </a:p>
          <a:p>
            <a:r>
              <a:rPr lang="en-US" dirty="0" smtClean="0"/>
              <a:t>530 has any of the following: “world wide web”, “digital”, “internet”, “electronic”, “online”, etc.</a:t>
            </a:r>
          </a:p>
          <a:p>
            <a:r>
              <a:rPr lang="en-US" dirty="0" smtClean="0"/>
              <a:t>538 has any of the following: “world wide web”, “acrobat”, “internet”, etc.</a:t>
            </a:r>
          </a:p>
          <a:p>
            <a:r>
              <a:rPr lang="en-US" dirty="0" smtClean="0"/>
              <a:t>856 has any of the following: “full”, “online”, “</a:t>
            </a:r>
            <a:r>
              <a:rPr lang="en-US" dirty="0" err="1" smtClean="0"/>
              <a:t>pdf</a:t>
            </a:r>
            <a:r>
              <a:rPr lang="en-US" dirty="0" smtClean="0"/>
              <a:t>”, “free access”, “electronic version”, etc.</a:t>
            </a:r>
          </a:p>
          <a:p>
            <a:r>
              <a:rPr lang="en-US" dirty="0" smtClean="0"/>
              <a:t>ALL case insensitive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2 Scores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Byte 6 of the leader or 006 of ‘</a:t>
            </a:r>
            <a:r>
              <a:rPr lang="en-US" dirty="0" err="1" smtClean="0"/>
              <a:t>m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Byte 23 or byte 29 of the 008 is ‘</a:t>
            </a:r>
            <a:r>
              <a:rPr lang="en-US" dirty="0" err="1" smtClean="0"/>
              <a:t>o</a:t>
            </a:r>
            <a:r>
              <a:rPr lang="en-US" dirty="0" smtClean="0"/>
              <a:t>’ or ‘</a:t>
            </a:r>
            <a:r>
              <a:rPr lang="en-US" dirty="0" err="1" smtClean="0"/>
              <a:t>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245 $</a:t>
            </a:r>
            <a:r>
              <a:rPr lang="en-US" dirty="0" err="1" smtClean="0"/>
              <a:t>h</a:t>
            </a:r>
            <a:r>
              <a:rPr lang="en-US" dirty="0" smtClean="0"/>
              <a:t> has any of the following strings: “electronic”, “</a:t>
            </a:r>
            <a:r>
              <a:rPr lang="en-US" dirty="0" err="1" smtClean="0"/>
              <a:t>elektronische</a:t>
            </a:r>
            <a:r>
              <a:rPr lang="en-US" dirty="0" smtClean="0"/>
              <a:t>”, “</a:t>
            </a:r>
            <a:r>
              <a:rPr lang="en-US" dirty="0" err="1" smtClean="0"/>
              <a:t>elecktronisk</a:t>
            </a:r>
            <a:r>
              <a:rPr lang="en-US" dirty="0" smtClean="0"/>
              <a:t>”, etc.</a:t>
            </a:r>
          </a:p>
          <a:p>
            <a:r>
              <a:rPr lang="en-US" dirty="0" smtClean="0"/>
              <a:t>533 has any of the following strings: “world wide web”, “acrobat”, “internet”, etc.</a:t>
            </a:r>
          </a:p>
          <a:p>
            <a:r>
              <a:rPr lang="en-US" dirty="0" smtClean="0"/>
              <a:t>856 second indicator 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1 Scores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>
            <a:off x="2133600" y="1295400"/>
            <a:ext cx="4997450" cy="48768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Hierarchy of Desire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634335"/>
            <a:ext cx="437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Online in full, open access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872335"/>
            <a:ext cx="584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Online in full, licensed on my behalf</a:t>
            </a:r>
            <a:endParaRPr lang="en-US" sz="2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114800"/>
            <a:ext cx="5034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Online in full, easily acquirable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4099" y="3348335"/>
            <a:ext cx="232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Online in part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0312" y="2514600"/>
            <a:ext cx="4689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Offline, but easily acquirable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452" y="1676400"/>
            <a:ext cx="806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Offline, but can be acquired through delivery (ILL)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2362200"/>
            <a:ext cx="3262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Damage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4648200"/>
            <a:ext cx="264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SWEET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152400" y="3429000"/>
            <a:ext cx="7848600" cy="533400"/>
            <a:chOff x="152400" y="3429000"/>
            <a:chExt cx="7848600" cy="533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600200" y="3960812"/>
              <a:ext cx="6400800" cy="1588"/>
            </a:xfrm>
            <a:prstGeom prst="line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2400" y="3429000"/>
              <a:ext cx="3108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The Line of Damage</a:t>
              </a:r>
              <a:endParaRPr lang="en-US" sz="2400" b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score is equal or greater to 2:</a:t>
            </a:r>
          </a:p>
          <a:p>
            <a:pPr lvl="1"/>
            <a:r>
              <a:rPr lang="en-US" dirty="0" smtClean="0"/>
              <a:t>856 has any of the following strings: “table of contents”, “publisher description”, “biographical information”, “</a:t>
            </a:r>
            <a:r>
              <a:rPr lang="en-US" dirty="0" err="1" smtClean="0"/>
              <a:t>Inhaltsverzeichnis</a:t>
            </a:r>
            <a:r>
              <a:rPr lang="en-US" dirty="0" smtClean="0"/>
              <a:t>”, “sample text”, “book review”, “abstract”, etc., SET TO ZERO</a:t>
            </a:r>
          </a:p>
          <a:p>
            <a:pPr lvl="1"/>
            <a:r>
              <a:rPr lang="en-US" dirty="0" smtClean="0"/>
              <a:t>Otherwise, declare the item to be ONLINE IN FULL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There is no sanctioned method for encoding this information in a MARC record unambiguously and machine understandably</a:t>
            </a:r>
          </a:p>
          <a:p>
            <a:r>
              <a:rPr lang="en-US" dirty="0" smtClean="0"/>
              <a:t>Our suggestions:</a:t>
            </a:r>
          </a:p>
          <a:p>
            <a:pPr lvl="1"/>
            <a:r>
              <a:rPr lang="en-US" i="1" dirty="0" smtClean="0"/>
              <a:t>Short-term</a:t>
            </a:r>
            <a:r>
              <a:rPr lang="en-US" dirty="0" smtClean="0"/>
              <a:t>: We find an appropriate method to unambiguously record this information in MARC21</a:t>
            </a:r>
          </a:p>
          <a:p>
            <a:pPr lvl="1"/>
            <a:r>
              <a:rPr lang="en-US" i="1" dirty="0" smtClean="0"/>
              <a:t>Long-term</a:t>
            </a:r>
            <a:r>
              <a:rPr lang="en-US" dirty="0" smtClean="0"/>
              <a:t>: Build into whatever replaces MARC the ability to unambiguously declare when an item is available in full, AND a set of unambiguous and controlled markers for varying levels of access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Then?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believe it is possible to algorithmically determine when a URL leads to the full item at a roughly 80/20 percentage of accuracy</a:t>
            </a:r>
          </a:p>
          <a:p>
            <a:r>
              <a:rPr lang="en-US" dirty="0" smtClean="0"/>
              <a:t>We also believe it is possible to determine open access vs. gated access at roughly the same %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There is presently NO approved way to encode this unambiguously in MARC21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We MUST have the ability to encode these aspects now and into the future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Take-</a:t>
            </a:r>
            <a:r>
              <a:rPr lang="en-US" dirty="0" err="1" smtClean="0"/>
              <a:t>Aways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Thank you for your time.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3581400"/>
            <a:ext cx="6400800" cy="338328"/>
          </a:xfrm>
        </p:spPr>
        <p:txBody>
          <a:bodyPr>
            <a:noAutofit/>
          </a:bodyPr>
          <a:lstStyle/>
          <a:p>
            <a:r>
              <a:rPr lang="en-US" sz="4000" dirty="0" smtClean="0"/>
              <a:t>Roy Tennant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tennantr@oclc.org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@</a:t>
            </a:r>
            <a:r>
              <a:rPr lang="en-US" sz="2400" dirty="0" err="1" smtClean="0"/>
              <a:t>rtennant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Facebook.com/roytennant</a:t>
            </a:r>
            <a:r>
              <a:rPr lang="en-US" sz="2400" dirty="0" smtClean="0"/>
              <a:t>/</a:t>
            </a:r>
            <a:endParaRPr lang="en-US" sz="2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Where the Confusion Lies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807297"/>
            <a:ext cx="1339367" cy="137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90051"/>
            <a:ext cx="1263650" cy="1805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2662535"/>
            <a:ext cx="340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856 URL applies to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048" y="4876800"/>
            <a:ext cx="1524152" cy="1739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6800" y="4345632"/>
            <a:ext cx="408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digital </a:t>
            </a:r>
            <a:r>
              <a:rPr lang="en-US" sz="2400" dirty="0" smtClean="0">
                <a:solidFill>
                  <a:srgbClr val="FF0000"/>
                </a:solidFill>
              </a:rPr>
              <a:t>“version” </a:t>
            </a:r>
            <a:r>
              <a:rPr lang="en-US" sz="2400" dirty="0" smtClean="0"/>
              <a:t>of the item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1" y="3886200"/>
            <a:ext cx="297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“The item” </a:t>
            </a:r>
            <a:r>
              <a:rPr lang="en-US" sz="2400" dirty="0" smtClean="0"/>
              <a:t>(often a “born digital” item}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048" y="2971627"/>
            <a:ext cx="1374005" cy="13740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5400000">
            <a:off x="1676400" y="1600200"/>
            <a:ext cx="2209800" cy="220980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2605" y="1600200"/>
            <a:ext cx="1750195" cy="1307331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0435537">
            <a:off x="705621" y="5115010"/>
            <a:ext cx="194155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Often clear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 rot="20435537">
            <a:off x="5992635" y="5484742"/>
            <a:ext cx="234032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Often unclear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5800" y="5181600"/>
            <a:ext cx="2109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of Contents?</a:t>
            </a:r>
          </a:p>
          <a:p>
            <a:r>
              <a:rPr lang="en-US" dirty="0" smtClean="0"/>
              <a:t>Sample Chapter?</a:t>
            </a:r>
          </a:p>
          <a:p>
            <a:r>
              <a:rPr lang="en-US" dirty="0" smtClean="0"/>
              <a:t>Full Text?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7895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9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62600"/>
            <a:ext cx="8991600" cy="838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9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648200"/>
            <a:ext cx="4114800" cy="381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7894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8495" cy="5791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0"/>
            <a:ext cx="7349782" cy="6858000"/>
          </a:xfrm>
          <a:prstGeom prst="rect">
            <a:avLst/>
          </a:prstGeom>
        </p:spPr>
      </p:pic>
      <p:sp useBgFill="1">
        <p:nvSpPr>
          <p:cNvPr id="8" name="TextBox 7"/>
          <p:cNvSpPr txBox="1"/>
          <p:nvPr/>
        </p:nvSpPr>
        <p:spPr>
          <a:xfrm>
            <a:off x="1810797" y="3505200"/>
            <a:ext cx="5275803" cy="523220"/>
          </a:xfrm>
          <a:prstGeom prst="rect">
            <a:avLst/>
          </a:prstGeom>
          <a:ln w="28575" cmpd="sng">
            <a:solidFill>
              <a:schemeClr val="accent2"/>
            </a:solidFill>
          </a:ln>
          <a:effectLst>
            <a:outerShdw blurRad="123825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http://roytennant.com/proto/856/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797" y="-242662"/>
            <a:ext cx="5321300" cy="71006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221163"/>
          </a:xfrm>
        </p:spPr>
        <p:txBody>
          <a:bodyPr>
            <a:normAutofit fontScale="85000" lnSpcReduction="10000"/>
          </a:bodyPr>
          <a:lstStyle/>
          <a:p>
            <a:r>
              <a:rPr lang="en-US" sz="4706" dirty="0" smtClean="0"/>
              <a:t>What is online in full?</a:t>
            </a:r>
          </a:p>
          <a:p>
            <a:r>
              <a:rPr lang="en-US" sz="4706" dirty="0" smtClean="0"/>
              <a:t>Of that, what is openly accessible?*</a:t>
            </a:r>
          </a:p>
          <a:p>
            <a:pPr lvl="1"/>
            <a:r>
              <a:rPr lang="en-US" sz="4306" dirty="0" smtClean="0"/>
              <a:t>No time to discuss this aspect today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* Initially, for a US audience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Questions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13F594A2FC74EADD29D0AF2FC40B8" ma:contentTypeVersion="0" ma:contentTypeDescription="Create a new document." ma:contentTypeScope="" ma:versionID="f6b9a7984d90970c0d0e973507f274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7939786-C169-4F7A-810B-4BE8BCB61B4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666D8B9-669F-4142-B8FC-2F14E25C84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C843D3-24B5-44CD-B3F2-6FF1341FC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11858</TotalTime>
  <Words>679</Words>
  <Application>Microsoft Office PowerPoint</Application>
  <PresentationFormat>On-screen Show (4:3)</PresentationFormat>
  <Paragraphs>85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OCLC Redesign 2011-01</vt:lpstr>
      <vt:lpstr>MARC &amp; The Trouble With Online</vt:lpstr>
      <vt:lpstr>The Hierarchy of Desire</vt:lpstr>
      <vt:lpstr>Where the Confusion Lies</vt:lpstr>
      <vt:lpstr>Slide 4</vt:lpstr>
      <vt:lpstr>Slide 5</vt:lpstr>
      <vt:lpstr>Slide 6</vt:lpstr>
      <vt:lpstr>Slide 7</vt:lpstr>
      <vt:lpstr>Slide 8</vt:lpstr>
      <vt:lpstr>Two Main Questions</vt:lpstr>
      <vt:lpstr>Initial Investigations</vt:lpstr>
      <vt:lpstr>Slide 11</vt:lpstr>
      <vt:lpstr>Slide 12</vt:lpstr>
      <vt:lpstr>Slide 13</vt:lpstr>
      <vt:lpstr>Magic Happens Here</vt:lpstr>
      <vt:lpstr>Slide 15</vt:lpstr>
      <vt:lpstr>A Drafty Algorithm</vt:lpstr>
      <vt:lpstr>Algorithm: Info and Caveats</vt:lpstr>
      <vt:lpstr>Plus 2 Scores</vt:lpstr>
      <vt:lpstr>Plus 1 Scores</vt:lpstr>
      <vt:lpstr>Final Check</vt:lpstr>
      <vt:lpstr>What Then?</vt:lpstr>
      <vt:lpstr>Main Take-Aways</vt:lpstr>
      <vt:lpstr>Thank you for your time.</vt:lpstr>
    </vt:vector>
  </TitlesOfParts>
  <Company>OCLC Research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 &amp; The Trouble With Online</dc:title>
  <dc:subject>Metadata</dc:subject>
  <dc:creator>Roy Tennant</dc:creator>
  <cp:keywords>roy tennant, metadata, marc usage online, marc formats, marc records online, open access, full item, controlled markers, online in full</cp:keywords>
  <dc:description>Presented at MARC Formats Transition Interest Group at ALA Midwinter 2013, 26 January 2013</dc:description>
  <cp:lastModifiedBy>mcnicolj</cp:lastModifiedBy>
  <cp:revision>600</cp:revision>
  <cp:lastPrinted>2012-01-18T22:20:44Z</cp:lastPrinted>
  <dcterms:created xsi:type="dcterms:W3CDTF">2013-01-25T22:38:15Z</dcterms:created>
  <dcterms:modified xsi:type="dcterms:W3CDTF">2013-03-05T03:00:02Z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0x0101009EC13F594A2FC74EADD29D0AF2FC40B8</vt:lpwstr>
  </property>
</Properties>
</file>