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8"/>
  </p:notesMasterIdLst>
  <p:handoutMasterIdLst>
    <p:handoutMasterId r:id="rId39"/>
  </p:handoutMasterIdLst>
  <p:sldIdLst>
    <p:sldId id="270" r:id="rId6"/>
    <p:sldId id="271" r:id="rId7"/>
    <p:sldId id="272" r:id="rId8"/>
    <p:sldId id="276" r:id="rId9"/>
    <p:sldId id="281" r:id="rId10"/>
    <p:sldId id="277" r:id="rId11"/>
    <p:sldId id="280" r:id="rId12"/>
    <p:sldId id="278" r:id="rId13"/>
    <p:sldId id="343" r:id="rId14"/>
    <p:sldId id="285" r:id="rId15"/>
    <p:sldId id="289" r:id="rId16"/>
    <p:sldId id="333" r:id="rId17"/>
    <p:sldId id="287" r:id="rId18"/>
    <p:sldId id="296" r:id="rId19"/>
    <p:sldId id="315" r:id="rId20"/>
    <p:sldId id="330" r:id="rId21"/>
    <p:sldId id="331" r:id="rId22"/>
    <p:sldId id="316" r:id="rId23"/>
    <p:sldId id="338" r:id="rId24"/>
    <p:sldId id="337" r:id="rId25"/>
    <p:sldId id="303" r:id="rId26"/>
    <p:sldId id="340" r:id="rId27"/>
    <p:sldId id="341" r:id="rId28"/>
    <p:sldId id="312" r:id="rId29"/>
    <p:sldId id="342" r:id="rId30"/>
    <p:sldId id="298" r:id="rId31"/>
    <p:sldId id="295" r:id="rId32"/>
    <p:sldId id="294" r:id="rId33"/>
    <p:sldId id="345" r:id="rId34"/>
    <p:sldId id="319" r:id="rId35"/>
    <p:sldId id="344" r:id="rId36"/>
    <p:sldId id="275" r:id="rId3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A12"/>
    <a:srgbClr val="F6BE00"/>
    <a:srgbClr val="D2703A"/>
    <a:srgbClr val="8A1B61"/>
    <a:srgbClr val="AE2373"/>
    <a:srgbClr val="BC0E83"/>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84" autoAdjust="0"/>
    <p:restoredTop sz="95090" autoAdjust="0"/>
  </p:normalViewPr>
  <p:slideViewPr>
    <p:cSldViewPr snapToGrid="0" snapToObjects="1">
      <p:cViewPr varScale="1">
        <p:scale>
          <a:sx n="90" d="100"/>
          <a:sy n="90" d="100"/>
        </p:scale>
        <p:origin x="192" y="56"/>
      </p:cViewPr>
      <p:guideLst>
        <p:guide orient="horz" pos="1808"/>
        <p:guide pos="557"/>
      </p:guideLst>
    </p:cSldViewPr>
  </p:slideViewPr>
  <p:outlineViewPr>
    <p:cViewPr>
      <p:scale>
        <a:sx n="33" d="100"/>
        <a:sy n="33" d="100"/>
      </p:scale>
      <p:origin x="0" y="-15278"/>
    </p:cViewPr>
  </p:outlineViewPr>
  <p:notesTextViewPr>
    <p:cViewPr>
      <p:scale>
        <a:sx n="100" d="100"/>
        <a:sy n="100" d="100"/>
      </p:scale>
      <p:origin x="0" y="0"/>
    </p:cViewPr>
  </p:notesTextViewPr>
  <p:notesViewPr>
    <p:cSldViewPr snapToGrid="0" snapToObjects="1">
      <p:cViewPr varScale="1">
        <p:scale>
          <a:sx n="68" d="100"/>
          <a:sy n="68" d="100"/>
        </p:scale>
        <p:origin x="184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12/26/2017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F8CA59C-26AF-6346-A5CF-41ECEFF79957}" type="datetimeFigureOut">
              <a:rPr lang="en-US" smtClean="0"/>
              <a:t>12/26/2017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E242FB-C156-A14A-9F52-74F252AEF9C7}" type="slidenum">
              <a:rPr lang="en-US" smtClean="0"/>
              <a:t>‹#›</a:t>
            </a:fld>
            <a:endParaRPr lang="en-US"/>
          </a:p>
        </p:txBody>
      </p:sp>
    </p:spTree>
    <p:extLst>
      <p:ext uri="{BB962C8B-B14F-4D97-AF65-F5344CB8AC3E}">
        <p14:creationId xmlns:p14="http://schemas.microsoft.com/office/powerpoint/2010/main" val="124459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eports.weforum.org/future-of-jobs-2016/chapter-1-the-future-of-jobs-and-skills/#view/fn-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E242FB-C156-A14A-9F52-74F252AEF9C7}" type="slidenum">
              <a:rPr lang="en-US" smtClean="0"/>
              <a:t>1</a:t>
            </a:fld>
            <a:endParaRPr lang="en-US"/>
          </a:p>
        </p:txBody>
      </p:sp>
    </p:spTree>
    <p:extLst>
      <p:ext uri="{BB962C8B-B14F-4D97-AF65-F5344CB8AC3E}">
        <p14:creationId xmlns:p14="http://schemas.microsoft.com/office/powerpoint/2010/main" val="278416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4E242FB-C156-A14A-9F52-74F252AEF9C7}" type="slidenum">
              <a:rPr lang="en-US" smtClean="0"/>
              <a:t>10</a:t>
            </a:fld>
            <a:endParaRPr lang="en-US"/>
          </a:p>
        </p:txBody>
      </p:sp>
      <p:sp>
        <p:nvSpPr>
          <p:cNvPr id="6" name="Notes Placeholder 5">
            <a:extLst>
              <a:ext uri="{FF2B5EF4-FFF2-40B4-BE49-F238E27FC236}">
                <a16:creationId xmlns:a16="http://schemas.microsoft.com/office/drawing/2014/main" id="{22DED4F5-CCA2-4F90-8365-A41B87848A0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8126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someone is learning for school or for work, beyond their formal classwork or their formal training,  they are trying to navigate through this vast Web space, searching for information-rich connections with which to build a personal learning network. </a:t>
            </a:r>
          </a:p>
        </p:txBody>
      </p:sp>
      <p:sp>
        <p:nvSpPr>
          <p:cNvPr id="4" name="Slide Number Placeholder 3"/>
          <p:cNvSpPr>
            <a:spLocks noGrp="1"/>
          </p:cNvSpPr>
          <p:nvPr>
            <p:ph type="sldNum" sz="quarter" idx="10"/>
          </p:nvPr>
        </p:nvSpPr>
        <p:spPr/>
        <p:txBody>
          <a:bodyPr/>
          <a:lstStyle/>
          <a:p>
            <a:fld id="{34E242FB-C156-A14A-9F52-74F252AEF9C7}" type="slidenum">
              <a:rPr lang="en-US" smtClean="0"/>
              <a:t>11</a:t>
            </a:fld>
            <a:endParaRPr lang="en-US"/>
          </a:p>
        </p:txBody>
      </p:sp>
    </p:spTree>
    <p:extLst>
      <p:ext uri="{BB962C8B-B14F-4D97-AF65-F5344CB8AC3E}">
        <p14:creationId xmlns:p14="http://schemas.microsoft.com/office/powerpoint/2010/main" val="261969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librarians serving as connectors in network can help filter out the noise, introduce and guide the learner toward high-quality information and expertise, both on and off the Web.</a:t>
            </a:r>
          </a:p>
        </p:txBody>
      </p:sp>
      <p:sp>
        <p:nvSpPr>
          <p:cNvPr id="4" name="Slide Number Placeholder 3"/>
          <p:cNvSpPr>
            <a:spLocks noGrp="1"/>
          </p:cNvSpPr>
          <p:nvPr>
            <p:ph type="sldNum" sz="quarter" idx="10"/>
          </p:nvPr>
        </p:nvSpPr>
        <p:spPr/>
        <p:txBody>
          <a:bodyPr/>
          <a:lstStyle/>
          <a:p>
            <a:fld id="{34E242FB-C156-A14A-9F52-74F252AEF9C7}" type="slidenum">
              <a:rPr lang="en-US" smtClean="0"/>
              <a:t>12</a:t>
            </a:fld>
            <a:endParaRPr lang="en-US"/>
          </a:p>
        </p:txBody>
      </p:sp>
    </p:spTree>
    <p:extLst>
      <p:ext uri="{BB962C8B-B14F-4D97-AF65-F5344CB8AC3E}">
        <p14:creationId xmlns:p14="http://schemas.microsoft.com/office/powerpoint/2010/main" val="220538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recent study from the Pew Research Center found that 87% of adults younger than the age of 35 say the library helps them find information that is trustworthy and reliable, 85% credit libraries with helping them learn new things.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13</a:t>
            </a:fld>
            <a:endParaRPr lang="en-US"/>
          </a:p>
        </p:txBody>
      </p:sp>
    </p:spTree>
    <p:extLst>
      <p:ext uri="{BB962C8B-B14F-4D97-AF65-F5344CB8AC3E}">
        <p14:creationId xmlns:p14="http://schemas.microsoft.com/office/powerpoint/2010/main" val="218449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14</a:t>
            </a:fld>
            <a:endParaRPr lang="en-US"/>
          </a:p>
        </p:txBody>
      </p:sp>
    </p:spTree>
    <p:extLst>
      <p:ext uri="{BB962C8B-B14F-4D97-AF65-F5344CB8AC3E}">
        <p14:creationId xmlns:p14="http://schemas.microsoft.com/office/powerpoint/2010/main" val="352074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946" y="3171825"/>
            <a:ext cx="7315200" cy="27003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Wikipedia so useful to networked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it is </a:t>
            </a:r>
            <a:r>
              <a:rPr lang="en-US" b="0" dirty="0"/>
              <a:t>online and free – which makes it very accessible and convenient.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lvl="1"/>
            <a:r>
              <a:rPr lang="en-US" dirty="0"/>
              <a:t>It’s the 5</a:t>
            </a:r>
            <a:r>
              <a:rPr lang="en-US" baseline="30000" dirty="0"/>
              <a:t>th</a:t>
            </a:r>
            <a:r>
              <a:rPr lang="en-US" dirty="0"/>
              <a:t> most visited website in world, and attracts up to 15 percent of internet traffic every day.  English-language Wikipedia alone gets 15 billion pageviews each month. Japan provides the second-highest percentage of visitors (6.5%) after the U.S. (22%).</a:t>
            </a:r>
          </a:p>
          <a:p>
            <a:pPr lvl="1"/>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Second, it is an encyclopedia,</a:t>
            </a:r>
            <a:r>
              <a:rPr lang="en-US" dirty="0"/>
              <a:t> with a mission to collect and disseminate as much educational information as possible. Built and maintained by a community of tens of thousands of volunteer editors, Wikipedia</a:t>
            </a:r>
            <a:r>
              <a:rPr lang="en-US" sz="1200" b="0" i="0" kern="1200" dirty="0">
                <a:solidFill>
                  <a:schemeClr val="tx1"/>
                </a:solidFill>
                <a:effectLst/>
                <a:latin typeface="+mn-lt"/>
                <a:ea typeface="+mn-ea"/>
                <a:cs typeface="+mn-cs"/>
              </a:rPr>
              <a:t> has accumulated </a:t>
            </a:r>
            <a:r>
              <a:rPr lang="en-US" dirty="0"/>
              <a:t>40 million articles in more than 250 languages since its launch in 2001.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Wikipedia has embedded into the daily lives  of millions of people, who use it for school, for work, and for personal enrichment. Several recent studies have demonstrated just how much this is true:</a:t>
            </a:r>
          </a:p>
          <a:p>
            <a:endParaRPr lang="en-US" dirty="0"/>
          </a:p>
          <a:p>
            <a:pPr lvl="1" defTabSz="932871">
              <a:defRPr/>
            </a:pPr>
            <a:r>
              <a:rPr lang="en-US" dirty="0"/>
              <a:t>For example, the Knight Foundation showed that in the U.S. , people spend more time on Wikipedia on their mobile device than any other information or news site.  And YouGov showed that Britons trust the people who write Wikipedia more than they do professional news journalists.</a:t>
            </a:r>
          </a:p>
          <a:p>
            <a:pPr lvl="1" defTabSz="932871">
              <a:defRPr/>
            </a:pPr>
            <a:endParaRPr lang="en-US" dirty="0"/>
          </a:p>
          <a:p>
            <a:pPr lvl="1" defTabSz="932871">
              <a:defRPr/>
            </a:pPr>
            <a:r>
              <a:rPr lang="en-US" sz="1200" b="0" i="0" kern="1200" dirty="0">
                <a:solidFill>
                  <a:schemeClr val="tx1"/>
                </a:solidFill>
                <a:effectLst/>
                <a:latin typeface="+mn-lt"/>
                <a:ea typeface="+mn-ea"/>
                <a:cs typeface="+mn-cs"/>
              </a:rPr>
              <a:t>The Institute for Healthcare Informatics </a:t>
            </a:r>
            <a:r>
              <a:rPr lang="en-US" dirty="0"/>
              <a:t>showed that 50% of healthcare professionals use Wikipedia to research medical conditions and diagnosis for their patients. </a:t>
            </a:r>
          </a:p>
          <a:p>
            <a:pPr lvl="1" defTabSz="932871">
              <a:defRPr/>
            </a:pPr>
            <a:endParaRPr lang="en-US" dirty="0"/>
          </a:p>
          <a:p>
            <a:pPr lvl="1" defTabSz="932871">
              <a:defRPr/>
            </a:pPr>
            <a:r>
              <a:rPr lang="en-US" dirty="0"/>
              <a:t>And MIT University showed that when science topics are added to Wikipedia, the information spreads further and has a significance influence on new scientific research. </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defTabSz="932871">
              <a:defRPr/>
            </a:pPr>
            <a:endParaRPr lang="en-US" dirty="0"/>
          </a:p>
          <a:p>
            <a:pPr defTabSz="932871">
              <a:defRPr/>
            </a:pPr>
            <a:endParaRPr lang="en-US" dirty="0"/>
          </a:p>
          <a:p>
            <a:pPr defTabSz="932871">
              <a:defRPr/>
            </a:pPr>
            <a:endParaRPr lang="en-US" dirty="0"/>
          </a:p>
          <a:p>
            <a:pPr defTabSz="932871">
              <a:defRPr/>
            </a:pPr>
            <a:endParaRPr lang="en-US" dirty="0"/>
          </a:p>
          <a:p>
            <a:pPr defTabSz="932871">
              <a:defRPr/>
            </a:pP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15</a:t>
            </a:fld>
            <a:endParaRPr lang="en-US"/>
          </a:p>
        </p:txBody>
      </p:sp>
    </p:spTree>
    <p:extLst>
      <p:ext uri="{BB962C8B-B14F-4D97-AF65-F5344CB8AC3E}">
        <p14:creationId xmlns:p14="http://schemas.microsoft.com/office/powerpoint/2010/main" val="82962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its encyclopedia pages are visited by millions of people each day, only a fraction of those visitors  have clicked on the Talk, Edit, or View History tabs to see how its content is continually built, reviewed, and updated.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16</a:t>
            </a:fld>
            <a:endParaRPr lang="en-US"/>
          </a:p>
        </p:txBody>
      </p:sp>
    </p:spTree>
    <p:extLst>
      <p:ext uri="{BB962C8B-B14F-4D97-AF65-F5344CB8AC3E}">
        <p14:creationId xmlns:p14="http://schemas.microsoft.com/office/powerpoint/2010/main" val="302864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tabs reveal how Wikipedia articles are subject to review by thousands of volunteer editors who assess whether the content is notable, reflects a neutral point of view, and is verifiable with credible sources.  </a:t>
            </a:r>
          </a:p>
          <a:p>
            <a:endParaRPr lang="en-US" dirty="0"/>
          </a:p>
          <a:p>
            <a:r>
              <a:rPr lang="en-US" dirty="0"/>
              <a:t>Editors also improve the structure, style, spelling and grammar of the articles.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given month, there are about 75,000 people who actively edit Wikipedia.</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17</a:t>
            </a:fld>
            <a:endParaRPr lang="en-US"/>
          </a:p>
        </p:txBody>
      </p:sp>
    </p:spTree>
    <p:extLst>
      <p:ext uri="{BB962C8B-B14F-4D97-AF65-F5344CB8AC3E}">
        <p14:creationId xmlns:p14="http://schemas.microsoft.com/office/powerpoint/2010/main" val="113402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volunteer editors feel part of a “movement” that is fueled by the Wikipedia </a:t>
            </a:r>
            <a:r>
              <a:rPr lang="en-US" dirty="0" err="1"/>
              <a:t>Foundations’s</a:t>
            </a:r>
            <a:r>
              <a:rPr lang="en-US" dirty="0"/>
              <a:t> vision of </a:t>
            </a:r>
            <a:r>
              <a:rPr lang="en-US" sz="1200" i="1" dirty="0"/>
              <a:t>a world in which every single human being can freely </a:t>
            </a:r>
            <a:r>
              <a:rPr lang="en-US" sz="1200" b="0" i="1" dirty="0"/>
              <a:t>share in the sum of all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These volunteers have formed a community that has shared values.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18</a:t>
            </a:fld>
            <a:endParaRPr lang="en-US"/>
          </a:p>
        </p:txBody>
      </p:sp>
    </p:spTree>
    <p:extLst>
      <p:ext uri="{BB962C8B-B14F-4D97-AF65-F5344CB8AC3E}">
        <p14:creationId xmlns:p14="http://schemas.microsoft.com/office/powerpoint/2010/main" val="2219562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month is Wikipedia Asian Month, which is an invitation for people to improve the quality and quantity of articles relating to Asian countries. The goal is to “enhance understanding among Asian Wikipedia communities” – that is, to spread information across the connected network of </a:t>
            </a:r>
            <a:r>
              <a:rPr lang="en-US" dirty="0" err="1"/>
              <a:t>Wikipedians</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19</a:t>
            </a:fld>
            <a:endParaRPr lang="en-US"/>
          </a:p>
        </p:txBody>
      </p:sp>
    </p:spTree>
    <p:extLst>
      <p:ext uri="{BB962C8B-B14F-4D97-AF65-F5344CB8AC3E}">
        <p14:creationId xmlns:p14="http://schemas.microsoft.com/office/powerpoint/2010/main" val="69177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a:t>
            </a:fld>
            <a:endParaRPr lang="en-US"/>
          </a:p>
        </p:txBody>
      </p:sp>
    </p:spTree>
    <p:extLst>
      <p:ext uri="{BB962C8B-B14F-4D97-AF65-F5344CB8AC3E}">
        <p14:creationId xmlns:p14="http://schemas.microsoft.com/office/powerpoint/2010/main" val="99923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Yet, despite its usage and prevalence, many educators, researchers and librarians have not yet recognized Wikipedia as a legitimate resource to support scholarship, research, and lifelong learning. </a:t>
            </a:r>
          </a:p>
          <a:p>
            <a:endParaRPr lang="en-US" dirty="0"/>
          </a:p>
          <a:p>
            <a:r>
              <a:rPr lang="en-US" dirty="0"/>
              <a:t>What we have found through our recent research at OCLC, is that when librarians understand the purpose of Wikipedia and how it works, they can guide and support patrons in its appropriate use.</a:t>
            </a:r>
          </a:p>
          <a:p>
            <a:endParaRPr lang="en-US" dirty="0"/>
          </a:p>
          <a:p>
            <a:r>
              <a:rPr lang="en-US" dirty="0"/>
              <a:t>With this understanding, librarians also can leverage Wikipedia as a teaching tool ---to build information literacy, critical thinking, collaboration, writing and other core skills.  </a:t>
            </a:r>
          </a:p>
          <a:p>
            <a:endParaRPr lang="en-US" dirty="0"/>
          </a:p>
          <a:p>
            <a:r>
              <a:rPr lang="en-US" dirty="0"/>
              <a:t>They can use Wikipedia as a centerpiece for programs at the library that engage students’ and community members’ expertise and interests.</a:t>
            </a:r>
          </a:p>
          <a:p>
            <a:endParaRPr lang="en-US" dirty="0"/>
          </a:p>
          <a:p>
            <a:r>
              <a:rPr lang="en-US" dirty="0"/>
              <a:t>And, they can improve Wikipedia itself by evaluating,  improving and contributing content, drawing on their expertise as information seekers and curators of local collections. </a:t>
            </a:r>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20</a:t>
            </a:fld>
            <a:endParaRPr lang="en-US"/>
          </a:p>
        </p:txBody>
      </p:sp>
    </p:spTree>
    <p:extLst>
      <p:ext uri="{BB962C8B-B14F-4D97-AF65-F5344CB8AC3E}">
        <p14:creationId xmlns:p14="http://schemas.microsoft.com/office/powerpoint/2010/main" val="46338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from OCLC is arising from a project that we started a year ago, which we call Wikipedia and Libraries: Better Together.</a:t>
            </a:r>
          </a:p>
          <a:p>
            <a:endParaRPr lang="en-US" dirty="0"/>
          </a:p>
          <a:p>
            <a:r>
              <a:rPr lang="en-US" dirty="0"/>
              <a:t>With funding the Knight Foundation and the Wikimedia Foundation, OCLC is building connections between librarians and Wikipedia editors. We have designed and delivered an online training program nearly 300  U.S. public librarians on the innerworkings of Wikipedia. And, we are observing how librarians are applying what they learn to support their patrons learning needs.</a:t>
            </a:r>
          </a:p>
          <a:p>
            <a:endParaRPr lang="en-US" dirty="0"/>
          </a:p>
          <a:p>
            <a:r>
              <a:rPr lang="en-US" dirty="0"/>
              <a:t>We have used the project to demonstrate to the Wikipedia community that libraries are ideal partners for the quest to nurture and spread learning.  </a:t>
            </a:r>
          </a:p>
        </p:txBody>
      </p:sp>
      <p:sp>
        <p:nvSpPr>
          <p:cNvPr id="4" name="Slide Number Placeholder 3"/>
          <p:cNvSpPr>
            <a:spLocks noGrp="1"/>
          </p:cNvSpPr>
          <p:nvPr>
            <p:ph type="sldNum" sz="quarter" idx="10"/>
          </p:nvPr>
        </p:nvSpPr>
        <p:spPr/>
        <p:txBody>
          <a:bodyPr/>
          <a:lstStyle/>
          <a:p>
            <a:fld id="{34E242FB-C156-A14A-9F52-74F252AEF9C7}" type="slidenum">
              <a:rPr lang="en-US" smtClean="0"/>
              <a:t>21</a:t>
            </a:fld>
            <a:endParaRPr lang="en-US"/>
          </a:p>
        </p:txBody>
      </p:sp>
    </p:spTree>
    <p:extLst>
      <p:ext uri="{BB962C8B-B14F-4D97-AF65-F5344CB8AC3E}">
        <p14:creationId xmlns:p14="http://schemas.microsoft.com/office/powerpoint/2010/main" val="391393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by OCLC Research Senior Program Officer Merrilee Proffitt and our </a:t>
            </a:r>
            <a:r>
              <a:rPr lang="en-US" dirty="0" err="1"/>
              <a:t>Wikipedian</a:t>
            </a:r>
            <a:r>
              <a:rPr lang="en-US" dirty="0"/>
              <a:t>-in-Residence Monika Sengul-Jones, we have been building a network of connections between the two affinity groups. In this outreach, we have surfaced perceptions and misperceptions of both libraries and of Wikipedia, and identified representatives who could serve as liaisons and guides to the different cultures and norms within the two communities. </a:t>
            </a:r>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22</a:t>
            </a:fld>
            <a:endParaRPr lang="en-US"/>
          </a:p>
        </p:txBody>
      </p:sp>
    </p:spTree>
    <p:extLst>
      <p:ext uri="{BB962C8B-B14F-4D97-AF65-F5344CB8AC3E}">
        <p14:creationId xmlns:p14="http://schemas.microsoft.com/office/powerpoint/2010/main" val="2397040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dirty="0"/>
              <a:t>In the second phase of our project, my team at WebJunction designed a 9-week online course to </a:t>
            </a:r>
            <a:r>
              <a:rPr lang="en-US" sz="1200" kern="1200" dirty="0">
                <a:solidFill>
                  <a:schemeClr val="tx1"/>
                </a:solidFill>
                <a:effectLst/>
                <a:latin typeface="+mn-lt"/>
                <a:ea typeface="+mn-ea"/>
                <a:cs typeface="+mn-cs"/>
              </a:rPr>
              <a:t>provide a  cultural and practical introduction to  Wikipedia, and demonstrate its connections to librarianship and support for lifelong learning. </a:t>
            </a:r>
            <a:r>
              <a:rPr lang="en-US" sz="1100" dirty="0"/>
              <a:t>Nearly 300 library staff – mostly from U.S. public libraries – enrolled in the course. Seventy percent of the course participants had never edited Wikipedia before.</a:t>
            </a:r>
          </a:p>
          <a:p>
            <a:pPr marL="0" indent="0">
              <a:buNone/>
            </a:pPr>
            <a:endParaRPr lang="en-US" sz="1100" dirty="0"/>
          </a:p>
          <a:p>
            <a:pPr marL="0" indent="0">
              <a:buNone/>
            </a:pPr>
            <a:r>
              <a:rPr lang="en-US" sz="1100" dirty="0"/>
              <a:t>This course was delivered over 6 live online sessions, which we completed earlier this month.</a:t>
            </a:r>
          </a:p>
          <a:p>
            <a:pPr marL="0" indent="0">
              <a:buNone/>
            </a:pPr>
            <a:r>
              <a:rPr lang="en-US" sz="1100" dirty="0"/>
              <a:t>The sessions featured several guest presenters and had 15 Wikipedia editors on hand to answer questions and give guidance.</a:t>
            </a:r>
          </a:p>
          <a:p>
            <a:pPr marL="0" indent="0">
              <a:buFont typeface="+mj-lt"/>
              <a:buNone/>
            </a:pPr>
            <a:endParaRPr lang="en-US" sz="1100"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23</a:t>
            </a:fld>
            <a:endParaRPr lang="en-US"/>
          </a:p>
        </p:txBody>
      </p:sp>
    </p:spTree>
    <p:extLst>
      <p:ext uri="{BB962C8B-B14F-4D97-AF65-F5344CB8AC3E}">
        <p14:creationId xmlns:p14="http://schemas.microsoft.com/office/powerpoint/2010/main" val="4016811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increased the participants knowledge, skills, and confidence to work with Wikipedia. Here are some sample comments we have received so far from the participants:</a:t>
            </a:r>
          </a:p>
          <a:p>
            <a:endParaRPr lang="en-US" dirty="0"/>
          </a:p>
          <a:p>
            <a:r>
              <a:rPr lang="en-US" dirty="0"/>
              <a:t>“I felt comfortable assessing the reliability of information, but this course really emboldened me to look at Wikipedia in a different light. Whereas before I might not have bothered to use Wikipedia, now I am *willing* to look at it and see how it may be useful to 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course taught me a lot of tips for examining an article and judging it based on rating, resources, number and experience of the editors.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come in all the time and want to use Wikipedia as a source for homework. now I understand the process of authoring articles, so I can do a better job of recommending Wikipedia and explaining its.</a:t>
            </a:r>
          </a:p>
          <a:p>
            <a:endParaRPr lang="en-US" dirty="0"/>
          </a:p>
          <a:p>
            <a:r>
              <a:rPr lang="en-US" sz="1200" kern="1200" dirty="0">
                <a:solidFill>
                  <a:schemeClr val="tx1"/>
                </a:solidFill>
                <a:effectLst/>
                <a:latin typeface="+mn-lt"/>
                <a:ea typeface="+mn-ea"/>
                <a:cs typeface="+mn-cs"/>
              </a:rPr>
              <a:t>I am a frequent user of Wikipedia.. But, I was one of 99% users who think of Wikipedia as a less reliable source. I must say that this course was an eye opener and I could not help but share every session experience with my fellow librarians. I am a changed librarian now, one who feels the worth of Wikipedia, crowdsourcing and contributing to the larger community.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E242FB-C156-A14A-9F52-74F252AEF9C7}" type="slidenum">
              <a:rPr lang="en-US" smtClean="0"/>
              <a:t>24</a:t>
            </a:fld>
            <a:endParaRPr lang="en-US"/>
          </a:p>
        </p:txBody>
      </p:sp>
    </p:spTree>
    <p:extLst>
      <p:ext uri="{BB962C8B-B14F-4D97-AF65-F5344CB8AC3E}">
        <p14:creationId xmlns:p14="http://schemas.microsoft.com/office/powerpoint/2010/main" val="310542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their final assignment the participants have created an action plan for how they will apply what they learned in the course. These plans generally fall into three categories. </a:t>
            </a:r>
          </a:p>
          <a:p>
            <a:endParaRPr lang="en-US" sz="1200" dirty="0"/>
          </a:p>
          <a:p>
            <a:r>
              <a:rPr lang="en-US" sz="1200" dirty="0"/>
              <a:t>First, is practice. Many participants say they will work on editing Wikipedia articles to increase their comfort level with the process and the interaction with other Wikipedia editors. During the course itself, the participants made more than 4,400 edits to 462 Wikipedia articles</a:t>
            </a:r>
          </a:p>
          <a:p>
            <a:endParaRPr lang="en-US" sz="1200" dirty="0"/>
          </a:p>
          <a:p>
            <a:r>
              <a:rPr lang="en-US" sz="1200" dirty="0"/>
              <a:t>Second sharing. Our participants told us they are sharing what they learned with colleagues and with their library patrons, through formal and informal training sessions.  </a:t>
            </a:r>
          </a:p>
          <a:p>
            <a:endParaRPr lang="en-US" sz="1200" dirty="0"/>
          </a:p>
          <a:p>
            <a:r>
              <a:rPr lang="en-US" sz="1200" dirty="0"/>
              <a:t>Third, is application. The participants were especially excited to use Wikipedia as an information literacy teaching tool to help people become critical consumers and evaluators of information. Others are planning programs at the library that use Wikipedia, many in partnership with local cultural organizations such as a history museum. Some will also coordinate their community’s participation in larger-scale Wikipedia projects.</a:t>
            </a:r>
          </a:p>
          <a:p>
            <a:endParaRPr lang="en-US" sz="1200" dirty="0"/>
          </a:p>
        </p:txBody>
      </p:sp>
      <p:sp>
        <p:nvSpPr>
          <p:cNvPr id="4" name="Slide Number Placeholder 3"/>
          <p:cNvSpPr>
            <a:spLocks noGrp="1"/>
          </p:cNvSpPr>
          <p:nvPr>
            <p:ph type="sldNum" sz="quarter" idx="10"/>
          </p:nvPr>
        </p:nvSpPr>
        <p:spPr/>
        <p:txBody>
          <a:bodyPr/>
          <a:lstStyle/>
          <a:p>
            <a:fld id="{34E242FB-C156-A14A-9F52-74F252AEF9C7}" type="slidenum">
              <a:rPr lang="en-US" smtClean="0"/>
              <a:t>25</a:t>
            </a:fld>
            <a:endParaRPr lang="en-US"/>
          </a:p>
        </p:txBody>
      </p:sp>
    </p:spTree>
    <p:extLst>
      <p:ext uri="{BB962C8B-B14F-4D97-AF65-F5344CB8AC3E}">
        <p14:creationId xmlns:p14="http://schemas.microsoft.com/office/powerpoint/2010/main" val="61785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the connection between Wikipedia and librarianship, this OCLC project also demonstrates that librarians benefit from a learning network that helps them to continuously and rapidly update their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26</a:t>
            </a:fld>
            <a:endParaRPr lang="en-US"/>
          </a:p>
        </p:txBody>
      </p:sp>
    </p:spTree>
    <p:extLst>
      <p:ext uri="{BB962C8B-B14F-4D97-AF65-F5344CB8AC3E}">
        <p14:creationId xmlns:p14="http://schemas.microsoft.com/office/powerpoint/2010/main" val="2059010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formal professional development and continuing education, librarians also seek online courses, library Facebook groups, Twitter chats, discussion lists, associations, conferences, blogs, and so on, to build connections to people and information that support their learning.</a:t>
            </a:r>
          </a:p>
          <a:p>
            <a:r>
              <a:rPr lang="en-US" dirty="0"/>
              <a:t>  </a:t>
            </a:r>
          </a:p>
          <a:p>
            <a:r>
              <a:rPr lang="en-US" dirty="0"/>
              <a:t>But even information professionals can find it overwhelming to sort through the options. </a:t>
            </a:r>
          </a:p>
          <a:p>
            <a:r>
              <a:rPr lang="en-US" dirty="0"/>
              <a:t>Also, there are thousands of library staff who are isolated from their peers, working in small libraries in remote locations. Many just don’t know where to look or who to ask.</a:t>
            </a:r>
          </a:p>
          <a:p>
            <a:endParaRPr lang="en-US" dirty="0"/>
          </a:p>
          <a:p>
            <a:r>
              <a:rPr lang="en-US" dirty="0"/>
              <a:t>The Wikipedia +Public Libraries project is one example of how the WebJunction program works to build and support networked learning among librarians.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27</a:t>
            </a:fld>
            <a:endParaRPr lang="en-US"/>
          </a:p>
        </p:txBody>
      </p:sp>
    </p:spTree>
    <p:extLst>
      <p:ext uri="{BB962C8B-B14F-4D97-AF65-F5344CB8AC3E}">
        <p14:creationId xmlns:p14="http://schemas.microsoft.com/office/powerpoint/2010/main" val="950228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funding from the Bill and Melinda Gates Foundation, WebJunction was launched by OCLC in 2003 to be an online learning network for the 138,000 staff working more than 16,000 public libraries across the United States. </a:t>
            </a:r>
          </a:p>
          <a:p>
            <a:endParaRPr lang="en-US" dirty="0"/>
          </a:p>
          <a:p>
            <a:r>
              <a:rPr lang="en-US" dirty="0"/>
              <a:t>Many US libraries are small and geographically isolated, and we do not have a national library to coordinate the creation and exchange of knowledge and learning across the system. </a:t>
            </a:r>
          </a:p>
          <a:p>
            <a:endParaRPr lang="en-US" dirty="0"/>
          </a:p>
          <a:p>
            <a:r>
              <a:rPr lang="en-US" dirty="0"/>
              <a:t>Therefore, WebJunction’s mission is to identify promising innovations and practices happening in exemplar libraries, and share their staff’s knowledge and expertise broadly so that other libraries can learn from them. We do this online, so that the knowledge can spread further, faster, and more efficiently.</a:t>
            </a:r>
          </a:p>
        </p:txBody>
      </p:sp>
      <p:sp>
        <p:nvSpPr>
          <p:cNvPr id="4" name="Slide Number Placeholder 3"/>
          <p:cNvSpPr>
            <a:spLocks noGrp="1"/>
          </p:cNvSpPr>
          <p:nvPr>
            <p:ph type="sldNum" sz="quarter" idx="10"/>
          </p:nvPr>
        </p:nvSpPr>
        <p:spPr/>
        <p:txBody>
          <a:bodyPr/>
          <a:lstStyle/>
          <a:p>
            <a:fld id="{34E242FB-C156-A14A-9F52-74F252AEF9C7}" type="slidenum">
              <a:rPr lang="en-US" smtClean="0"/>
              <a:t>28</a:t>
            </a:fld>
            <a:endParaRPr lang="en-US"/>
          </a:p>
        </p:txBody>
      </p:sp>
    </p:spTree>
    <p:extLst>
      <p:ext uri="{BB962C8B-B14F-4D97-AF65-F5344CB8AC3E}">
        <p14:creationId xmlns:p14="http://schemas.microsoft.com/office/powerpoint/2010/main" val="2919178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resources provided by WebJunction are available for anyone the library profession to use. </a:t>
            </a:r>
          </a:p>
          <a:p>
            <a:endParaRPr lang="en-US" dirty="0"/>
          </a:p>
          <a:p>
            <a:r>
              <a:rPr lang="en-US" dirty="0"/>
              <a:t>These resources include a catalog of courses on topics related to library practice</a:t>
            </a:r>
          </a:p>
          <a:p>
            <a:r>
              <a:rPr lang="en-US" dirty="0"/>
              <a:t>Monthly webinars that feature presentations by library practitioners</a:t>
            </a:r>
          </a:p>
          <a:p>
            <a:r>
              <a:rPr lang="en-US" dirty="0"/>
              <a:t>Articles and resources on library management, library programming, technology, and continuous learning</a:t>
            </a:r>
          </a:p>
          <a:p>
            <a:r>
              <a:rPr lang="en-US" dirty="0"/>
              <a:t>And, also, large-scale training programs like I featured today.</a:t>
            </a:r>
          </a:p>
          <a:p>
            <a:endParaRPr lang="en-US" dirty="0"/>
          </a:p>
          <a:p>
            <a:r>
              <a:rPr lang="en-US" dirty="0"/>
              <a:t>The resources are all in English language.</a:t>
            </a:r>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29</a:t>
            </a:fld>
            <a:endParaRPr lang="en-US"/>
          </a:p>
        </p:txBody>
      </p:sp>
    </p:spTree>
    <p:extLst>
      <p:ext uri="{BB962C8B-B14F-4D97-AF65-F5344CB8AC3E}">
        <p14:creationId xmlns:p14="http://schemas.microsoft.com/office/powerpoint/2010/main" val="317151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World Economic Forum, the accelerating pace of technological, demographic and socio-economic disruption is transforming industries and business models. These transformations are putting new and different skills into high demand, and increasing the speed by which others skills become outdated.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occupations now in high demand did not exist 10 or even five years ago. By one popular estimate, 65% of children entering school today will end up working in completely new job types that don’t yet exist.</a:t>
            </a:r>
            <a:r>
              <a:rPr lang="en-US" baseline="30000" dirty="0">
                <a:hlinkClick r:id="rId3"/>
              </a:rPr>
              <a:t>1</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its </a:t>
            </a:r>
            <a:r>
              <a:rPr lang="en-US" i="1" dirty="0"/>
              <a:t>Future of Jobs </a:t>
            </a:r>
            <a:r>
              <a:rPr lang="en-US" dirty="0"/>
              <a:t>report published last year, the </a:t>
            </a:r>
            <a:r>
              <a:rPr lang="en-US" i="1" dirty="0"/>
              <a:t>World Economic Forum </a:t>
            </a:r>
            <a:r>
              <a:rPr lang="en-US" i="0" dirty="0"/>
              <a:t>predicts that, on average, by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35% of core skills will be different than what they were in 2015. </a:t>
            </a:r>
          </a:p>
          <a:p>
            <a:endParaRPr lang="en-US" dirty="0"/>
          </a:p>
          <a:p>
            <a:r>
              <a:rPr lang="en-US" dirty="0"/>
              <a:t>And the pace of change is set to accelerate.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affecting both </a:t>
            </a:r>
            <a:r>
              <a:rPr lang="en-US" b="1" dirty="0"/>
              <a:t>what </a:t>
            </a:r>
            <a:r>
              <a:rPr lang="en-US" dirty="0"/>
              <a:t>people need to learn and </a:t>
            </a:r>
            <a:r>
              <a:rPr lang="en-US" b="1" dirty="0"/>
              <a:t>how</a:t>
            </a:r>
            <a:r>
              <a:rPr lang="en-US" dirty="0"/>
              <a:t> they need to learn.</a:t>
            </a:r>
            <a:endParaRPr lang="en-US" i="0"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3</a:t>
            </a:fld>
            <a:endParaRPr lang="en-US"/>
          </a:p>
        </p:txBody>
      </p:sp>
    </p:spTree>
    <p:extLst>
      <p:ext uri="{BB962C8B-B14F-4D97-AF65-F5344CB8AC3E}">
        <p14:creationId xmlns:p14="http://schemas.microsoft.com/office/powerpoint/2010/main" val="2406010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our 15 years of being a library learning network, WebJunction has developed some shared values of its own. These include:</a:t>
            </a:r>
          </a:p>
          <a:p>
            <a:endParaRPr lang="en-US" dirty="0"/>
          </a:p>
          <a:p>
            <a:r>
              <a:rPr lang="en-US" dirty="0"/>
              <a:t>Meet people where they are. In other words,  we construct learning programs that are designed with the learners’ needs and perspectives in our minds.</a:t>
            </a:r>
          </a:p>
          <a:p>
            <a:endParaRPr lang="en-US" dirty="0"/>
          </a:p>
          <a:p>
            <a:r>
              <a:rPr lang="en-US" dirty="0"/>
              <a:t>Show, don’t tell –  We see library staff as the experts, and draw upon them to present practical information to their peers. </a:t>
            </a:r>
          </a:p>
          <a:p>
            <a:endParaRPr lang="en-US" dirty="0"/>
          </a:p>
          <a:p>
            <a:r>
              <a:rPr lang="en-US" dirty="0"/>
              <a:t>We don’t just build skills and knowledge, we build confidence. To do this, we provide support and guidance for library staff as they learn.</a:t>
            </a:r>
          </a:p>
          <a:p>
            <a:endParaRPr lang="en-US" dirty="0"/>
          </a:p>
          <a:p>
            <a:r>
              <a:rPr lang="en-US" dirty="0"/>
              <a:t>We don’t believe in stopping at just acquiring new knowledge or skills; we want that learning to be applied. For it is then that transformation – for librarians, their libraries, their patrons and their communities – can happen.</a:t>
            </a:r>
          </a:p>
          <a:p>
            <a:endParaRPr lang="en-US" dirty="0"/>
          </a:p>
          <a:p>
            <a:r>
              <a:rPr lang="en-US" dirty="0"/>
              <a:t>These values inform the design and delivery of our training courses, webinars, and resources.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30</a:t>
            </a:fld>
            <a:endParaRPr lang="en-US"/>
          </a:p>
        </p:txBody>
      </p:sp>
    </p:spTree>
    <p:extLst>
      <p:ext uri="{BB962C8B-B14F-4D97-AF65-F5344CB8AC3E}">
        <p14:creationId xmlns:p14="http://schemas.microsoft.com/office/powerpoint/2010/main" val="730014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31</a:t>
            </a:fld>
            <a:endParaRPr lang="en-US"/>
          </a:p>
        </p:txBody>
      </p:sp>
    </p:spTree>
    <p:extLst>
      <p:ext uri="{BB962C8B-B14F-4D97-AF65-F5344CB8AC3E}">
        <p14:creationId xmlns:p14="http://schemas.microsoft.com/office/powerpoint/2010/main" val="82334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32</a:t>
            </a:fld>
            <a:endParaRPr lang="en-US"/>
          </a:p>
        </p:txBody>
      </p:sp>
    </p:spTree>
    <p:extLst>
      <p:ext uri="{BB962C8B-B14F-4D97-AF65-F5344CB8AC3E}">
        <p14:creationId xmlns:p14="http://schemas.microsoft.com/office/powerpoint/2010/main" val="75467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workforce must develop new skills --- </a:t>
            </a:r>
            <a:r>
              <a:rPr lang="en-US" b="1" dirty="0"/>
              <a:t>rapidly</a:t>
            </a:r>
            <a:r>
              <a:rPr lang="en-US" dirty="0"/>
              <a:t>, </a:t>
            </a:r>
            <a:r>
              <a:rPr lang="en-US" b="1" dirty="0"/>
              <a:t>frequently</a:t>
            </a:r>
            <a:r>
              <a:rPr lang="en-US" dirty="0"/>
              <a:t>, and </a:t>
            </a:r>
            <a:r>
              <a:rPr lang="en-US" b="1" dirty="0"/>
              <a:t>throughout</a:t>
            </a:r>
            <a:r>
              <a:rPr lang="en-US" dirty="0"/>
              <a:t> out life.  </a:t>
            </a:r>
          </a:p>
          <a:p>
            <a:endParaRPr lang="en-US" dirty="0"/>
          </a:p>
          <a:p>
            <a:r>
              <a:rPr lang="en-US" dirty="0"/>
              <a:t>In reality, the ability to continuously learn has become a new essential skill. </a:t>
            </a:r>
          </a:p>
          <a:p>
            <a:endParaRPr lang="en-US" dirty="0"/>
          </a:p>
          <a:p>
            <a:r>
              <a:rPr lang="en-US" dirty="0"/>
              <a:t>As workers, we must have </a:t>
            </a:r>
            <a:r>
              <a:rPr lang="en-US" b="1" dirty="0"/>
              <a:t>time</a:t>
            </a:r>
            <a:r>
              <a:rPr lang="en-US" dirty="0"/>
              <a:t> to learn, and have </a:t>
            </a:r>
            <a:r>
              <a:rPr lang="en-US" b="1" dirty="0"/>
              <a:t>continuous access </a:t>
            </a:r>
            <a:r>
              <a:rPr lang="en-US" dirty="0"/>
              <a:t>to </a:t>
            </a:r>
            <a:r>
              <a:rPr lang="en-US" b="1" dirty="0"/>
              <a:t>up-to-date</a:t>
            </a:r>
            <a:r>
              <a:rPr lang="en-US" dirty="0"/>
              <a:t>, </a:t>
            </a:r>
            <a:r>
              <a:rPr lang="en-US" b="1" dirty="0"/>
              <a:t>relevant</a:t>
            </a:r>
            <a:r>
              <a:rPr lang="en-US" dirty="0"/>
              <a:t> learning that will support our career and economic health. </a:t>
            </a:r>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4</a:t>
            </a:fld>
            <a:endParaRPr lang="en-US"/>
          </a:p>
        </p:txBody>
      </p:sp>
    </p:spTree>
    <p:extLst>
      <p:ext uri="{BB962C8B-B14F-4D97-AF65-F5344CB8AC3E}">
        <p14:creationId xmlns:p14="http://schemas.microsoft.com/office/powerpoint/2010/main" val="247023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Economic Forum warns that there will be enormous economic and social cost if the demand for continuous learning is not addressed, and </a:t>
            </a:r>
            <a:r>
              <a:rPr lang="en-US" sz="1200" kern="1200" dirty="0">
                <a:solidFill>
                  <a:schemeClr val="tx1"/>
                </a:solidFill>
                <a:effectLst/>
                <a:latin typeface="+mn-lt"/>
                <a:ea typeface="+mn-ea"/>
                <a:cs typeface="+mn-cs"/>
              </a:rPr>
              <a:t>points out that it is not possible for one sector – either formal education, or business or government, to address the issue on its own – coordination is needed.</a:t>
            </a:r>
            <a:endParaRPr lang="en-US" dirty="0"/>
          </a:p>
          <a:p>
            <a:endParaRPr lang="en-US" dirty="0"/>
          </a:p>
          <a:p>
            <a:r>
              <a:rPr lang="en-US" sz="1200" kern="1200" dirty="0">
                <a:solidFill>
                  <a:schemeClr val="tx1"/>
                </a:solidFill>
                <a:effectLst/>
                <a:latin typeface="+mn-lt"/>
                <a:ea typeface="+mn-ea"/>
                <a:cs typeface="+mn-cs"/>
              </a:rPr>
              <a:t>In the US. , the Pew Research Center – a nonpartisan thinktank-- canvassed technologists, scholars, practitioners, strategic thinkers and education leaders on the future of jobs and training. In terms of how the learning ecosystem will adapt, these experts predict that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businesses will become “learning organizations” where continuous learning is recognized as being central to organizational health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expect online learning platforms will become more high-tech and more prevalent, which more businesses and employees will take advantage of.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say alternative credentialing will arise to emphasize skill development and practical application of those skills, over degrees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also surmised that education programs will teach people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to be lifelong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recognize and embrace our need to be lifelong learners, many of us will take charge of our own learning and pursue it in a self-directed manner, often through informal learning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 think these prognosticators underplay is how the </a:t>
            </a:r>
            <a:r>
              <a:rPr lang="en-US" sz="1200" b="1" kern="1200" dirty="0">
                <a:solidFill>
                  <a:schemeClr val="tx1"/>
                </a:solidFill>
                <a:effectLst/>
                <a:latin typeface="+mn-lt"/>
                <a:ea typeface="+mn-ea"/>
                <a:cs typeface="+mn-cs"/>
              </a:rPr>
              <a:t>networked world </a:t>
            </a:r>
            <a:r>
              <a:rPr lang="en-US" sz="1200" kern="1200" dirty="0">
                <a:solidFill>
                  <a:schemeClr val="tx1"/>
                </a:solidFill>
                <a:effectLst/>
                <a:latin typeface="+mn-lt"/>
                <a:ea typeface="+mn-ea"/>
                <a:cs typeface="+mn-cs"/>
              </a:rPr>
              <a:t>in which we now live is shaping </a:t>
            </a:r>
            <a:r>
              <a:rPr lang="en-US" sz="1200" b="1" kern="1200" dirty="0">
                <a:solidFill>
                  <a:schemeClr val="tx1"/>
                </a:solidFill>
                <a:effectLst/>
                <a:latin typeface="+mn-lt"/>
                <a:ea typeface="+mn-ea"/>
                <a:cs typeface="+mn-cs"/>
              </a:rPr>
              <a:t>how we learn</a:t>
            </a:r>
            <a:r>
              <a:rPr lang="en-US" sz="1200" kern="1200" dirty="0">
                <a:solidFill>
                  <a:schemeClr val="tx1"/>
                </a:solidFill>
                <a:effectLst/>
                <a:latin typeface="+mn-lt"/>
                <a:ea typeface="+mn-ea"/>
                <a:cs typeface="+mn-cs"/>
              </a:rPr>
              <a:t>. In our globally connected society, self-directed learning does not mean isolated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adaptation to the learning ecosystem that has grown enormously over the past decade is networked learning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5</a:t>
            </a:fld>
            <a:endParaRPr lang="en-US"/>
          </a:p>
        </p:txBody>
      </p:sp>
    </p:spTree>
    <p:extLst>
      <p:ext uri="{BB962C8B-B14F-4D97-AF65-F5344CB8AC3E}">
        <p14:creationId xmlns:p14="http://schemas.microsoft.com/office/powerpoint/2010/main" val="422884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While the idea of networked learning has been around for a long time, it is the birth of the Internet that ignited it. </a:t>
            </a:r>
          </a:p>
          <a:p>
            <a:endParaRPr lang="en-US" b="0" dirty="0"/>
          </a:p>
          <a:p>
            <a:r>
              <a:rPr lang="en-US" b="0" dirty="0"/>
              <a:t>In the 1970s, Silicon Valley futurists describes the internet as a way to connect experts who would collaborate to address complex problems. </a:t>
            </a:r>
          </a:p>
          <a:p>
            <a:endParaRPr lang="en-US" b="0" dirty="0"/>
          </a:p>
          <a:p>
            <a:r>
              <a:rPr lang="en-US" b="0" dirty="0"/>
              <a:t>And the World Wide Web was conceived as a globally linked information system. So together, the Internet and Web provided a platform on which networked learning could flourish.</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indeed is has. In 2009, a college instructor in Canada, George Siemens </a:t>
            </a:r>
            <a:r>
              <a:rPr lang="en-US" b="0" dirty="0">
                <a:effectLst/>
              </a:rPr>
              <a:t>noted the impact of the technology on how we communicate and learn, and </a:t>
            </a:r>
            <a:r>
              <a:rPr lang="en-US" dirty="0"/>
              <a:t>proposed a new learning theory for the digital age, which he called </a:t>
            </a:r>
            <a:r>
              <a:rPr lang="en-US" b="0" dirty="0">
                <a:effectLst/>
              </a:rPr>
              <a:t>connectivism.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Connectivism stresses that our ability to continuous learn is essential, and that that forming connections is critical to how we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endParaRPr lang="en-US" b="1" dirty="0"/>
          </a:p>
        </p:txBody>
      </p:sp>
      <p:sp>
        <p:nvSpPr>
          <p:cNvPr id="4" name="Slide Number Placeholder 3"/>
          <p:cNvSpPr>
            <a:spLocks noGrp="1"/>
          </p:cNvSpPr>
          <p:nvPr>
            <p:ph type="sldNum" sz="quarter" idx="10"/>
          </p:nvPr>
        </p:nvSpPr>
        <p:spPr/>
        <p:txBody>
          <a:bodyPr/>
          <a:lstStyle/>
          <a:p>
            <a:fld id="{34E242FB-C156-A14A-9F52-74F252AEF9C7}" type="slidenum">
              <a:rPr lang="en-US" smtClean="0"/>
              <a:t>6</a:t>
            </a:fld>
            <a:endParaRPr lang="en-US"/>
          </a:p>
        </p:txBody>
      </p:sp>
    </p:spTree>
    <p:extLst>
      <p:ext uri="{BB962C8B-B14F-4D97-AF65-F5344CB8AC3E}">
        <p14:creationId xmlns:p14="http://schemas.microsoft.com/office/powerpoint/2010/main" val="46710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simplified view of a traditional learning structure. Here, a teacher collects information, and then communicates that information to students, who receive the information. The teacher is the one and only connector between information and learner. </a:t>
            </a:r>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7</a:t>
            </a:fld>
            <a:endParaRPr lang="en-US"/>
          </a:p>
        </p:txBody>
      </p:sp>
    </p:spTree>
    <p:extLst>
      <p:ext uri="{BB962C8B-B14F-4D97-AF65-F5344CB8AC3E}">
        <p14:creationId xmlns:p14="http://schemas.microsoft.com/office/powerpoint/2010/main" val="341017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networked learning, those roles are not strictly defined. A person could seeking information or giving information or doing both. Each of us possesses information that could contribute to someone else’s learning, we communicate with one another to find out who has information we are seeking. We also may have access to outside knowledge that others might not, and can help connect the others to that knowledge. In this view of networked, each person who is participating is contributing to the whole network’s growth in learning. </a:t>
            </a:r>
          </a:p>
          <a:p>
            <a:endParaRPr lang="en-US" dirty="0"/>
          </a:p>
          <a:p>
            <a:r>
              <a:rPr lang="en-US" dirty="0"/>
              <a:t>Characteristics of networked learning</a:t>
            </a:r>
          </a:p>
          <a:p>
            <a:endParaRPr lang="en-US" dirty="0"/>
          </a:p>
          <a:p>
            <a:pPr marL="171450" indent="-171450">
              <a:buFont typeface="Arial" panose="020B0604020202020204" pitchFamily="34" charset="0"/>
              <a:buChar char="•"/>
            </a:pPr>
            <a:r>
              <a:rPr lang="en-US" dirty="0"/>
              <a:t>It’s not a pre-determined system or structure  -- not bounded by rules or processes - </a:t>
            </a:r>
          </a:p>
          <a:p>
            <a:pPr marL="171450" indent="-171450">
              <a:buFont typeface="Arial" panose="020B0604020202020204" pitchFamily="34" charset="0"/>
              <a:buChar char="•"/>
            </a:pPr>
            <a:r>
              <a:rPr lang="en-US" dirty="0"/>
              <a:t>We each form the connections through which information can pass and learning can occur</a:t>
            </a:r>
          </a:p>
          <a:p>
            <a:pPr marL="171450" indent="-171450">
              <a:buFont typeface="Arial" panose="020B0604020202020204" pitchFamily="34" charset="0"/>
              <a:buChar char="•"/>
            </a:pPr>
            <a:r>
              <a:rPr lang="en-US" dirty="0"/>
              <a:t>And it is self-directed. We each decide how to build and grow and use our learning network</a:t>
            </a:r>
          </a:p>
          <a:p>
            <a:pPr marL="171450" indent="-171450">
              <a:buFont typeface="Arial" panose="020B0604020202020204" pitchFamily="34" charset="0"/>
              <a:buChar char="•"/>
            </a:pPr>
            <a:r>
              <a:rPr lang="en-US" dirty="0"/>
              <a:t>And, through these interconnections and the continuous sharing of information, new knowledge can be collaboratively created by the network</a:t>
            </a:r>
          </a:p>
          <a:p>
            <a:endParaRPr lang="en-US" dirty="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8</a:t>
            </a:fld>
            <a:endParaRPr lang="en-US"/>
          </a:p>
        </p:txBody>
      </p:sp>
    </p:spTree>
    <p:extLst>
      <p:ext uri="{BB962C8B-B14F-4D97-AF65-F5344CB8AC3E}">
        <p14:creationId xmlns:p14="http://schemas.microsoft.com/office/powerpoint/2010/main" val="92992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4E242FB-C156-A14A-9F52-74F252AEF9C7}" type="slidenum">
              <a:rPr lang="en-US" smtClean="0"/>
              <a:t>9</a:t>
            </a:fld>
            <a:endParaRPr lang="en-US"/>
          </a:p>
        </p:txBody>
      </p:sp>
      <p:sp>
        <p:nvSpPr>
          <p:cNvPr id="6" name="Notes Placeholder 5">
            <a:extLst>
              <a:ext uri="{FF2B5EF4-FFF2-40B4-BE49-F238E27FC236}">
                <a16:creationId xmlns:a16="http://schemas.microsoft.com/office/drawing/2014/main" id="{3166488B-84DF-45EF-A4C1-F4E6D7BF44E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11020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062" b="63310"/>
          <a:stretch/>
        </p:blipFill>
        <p:spPr>
          <a:xfrm>
            <a:off x="0" y="151415"/>
            <a:ext cx="9144000" cy="1781146"/>
          </a:xfrm>
          <a:prstGeom prst="rect">
            <a:avLst/>
          </a:prstGeom>
        </p:spPr>
      </p:pic>
      <p:sp>
        <p:nvSpPr>
          <p:cNvPr id="32" name="Text Placeholder 17"/>
          <p:cNvSpPr>
            <a:spLocks noGrp="1"/>
          </p:cNvSpPr>
          <p:nvPr>
            <p:ph type="body" sz="quarter" idx="12" hasCustomPrompt="1"/>
          </p:nvPr>
        </p:nvSpPr>
        <p:spPr>
          <a:xfrm>
            <a:off x="452713" y="2315531"/>
            <a:ext cx="7815262" cy="1401763"/>
          </a:xfrm>
          <a:prstGeom prst="rect">
            <a:avLst/>
          </a:prstGeom>
        </p:spPr>
        <p:txBody>
          <a:bodyPr lIns="0"/>
          <a:lstStyle>
            <a:lvl1pPr marL="0" indent="0">
              <a:buNone/>
              <a:defRPr sz="4000" b="1">
                <a:solidFill>
                  <a:schemeClr val="accent3"/>
                </a:solidFill>
              </a:defRPr>
            </a:lvl1pPr>
          </a:lstStyle>
          <a:p>
            <a:pPr lvl="0"/>
            <a:r>
              <a:rPr lang="en-US" dirty="0"/>
              <a:t>Title of presentation goes here and it can be two lines long</a:t>
            </a:r>
          </a:p>
        </p:txBody>
      </p:sp>
      <p:sp>
        <p:nvSpPr>
          <p:cNvPr id="33" name="Text Placeholder 24"/>
          <p:cNvSpPr>
            <a:spLocks noGrp="1"/>
          </p:cNvSpPr>
          <p:nvPr>
            <p:ph type="body" sz="quarter" idx="13" hasCustomPrompt="1"/>
          </p:nvPr>
        </p:nvSpPr>
        <p:spPr>
          <a:xfrm>
            <a:off x="452438" y="3749092"/>
            <a:ext cx="7815262" cy="627062"/>
          </a:xfrm>
          <a:prstGeom prst="rect">
            <a:avLst/>
          </a:prstGeom>
        </p:spPr>
        <p:txBody>
          <a:bodyPr lIns="0"/>
          <a:lstStyle>
            <a:lvl1pPr marL="0" indent="0">
              <a:buNone/>
              <a:defRPr sz="1600" b="1" cap="all" spc="20" baseline="0">
                <a:solidFill>
                  <a:schemeClr val="accent5"/>
                </a:solidFill>
              </a:defRPr>
            </a:lvl1pPr>
          </a:lstStyle>
          <a:p>
            <a:pPr lvl="0"/>
            <a:r>
              <a:rPr lang="en-US" dirty="0"/>
              <a:t>JANE SMITH, NAME OF ORGANIZATION</a:t>
            </a:r>
          </a:p>
        </p:txBody>
      </p:sp>
      <p:grpSp>
        <p:nvGrpSpPr>
          <p:cNvPr id="3" name="Group 2"/>
          <p:cNvGrpSpPr/>
          <p:nvPr userDrawn="1"/>
        </p:nvGrpSpPr>
        <p:grpSpPr>
          <a:xfrm>
            <a:off x="0" y="1272"/>
            <a:ext cx="9144000" cy="105844"/>
            <a:chOff x="0" y="5071353"/>
            <a:chExt cx="9144000" cy="72958"/>
          </a:xfrm>
        </p:grpSpPr>
        <p:sp>
          <p:nvSpPr>
            <p:cNvPr id="43" name="Rectangle 42"/>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4" name="Rectangle 43"/>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5" name="Rectangle 44"/>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2" name="Picture 1"/>
          <p:cNvPicPr>
            <a:picLocks noChangeAspect="1"/>
          </p:cNvPicPr>
          <p:nvPr userDrawn="1"/>
        </p:nvPicPr>
        <p:blipFill>
          <a:blip r:embed="rId3"/>
          <a:stretch>
            <a:fillRect/>
          </a:stretch>
        </p:blipFill>
        <p:spPr>
          <a:xfrm>
            <a:off x="5994531" y="344778"/>
            <a:ext cx="2885873" cy="1404782"/>
          </a:xfrm>
          <a:prstGeom prst="rect">
            <a:avLst/>
          </a:prstGeom>
        </p:spPr>
      </p:pic>
      <p:pic>
        <p:nvPicPr>
          <p:cNvPr id="12" name="Picture 26" descr="OCLC_H_PMS.eps"/>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065903" y="4665694"/>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2439" y="395600"/>
            <a:ext cx="2539954" cy="1279027"/>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13" name="Picture Placeholder 8"/>
          <p:cNvSpPr>
            <a:spLocks noGrp="1"/>
          </p:cNvSpPr>
          <p:nvPr>
            <p:ph type="pic" sz="quarter" idx="10" hasCustomPrompt="1"/>
          </p:nvPr>
        </p:nvSpPr>
        <p:spPr>
          <a:xfrm>
            <a:off x="1114447" y="1386766"/>
            <a:ext cx="1761082" cy="1831948"/>
          </a:xfrm>
          <a:prstGeom prst="ellipse">
            <a:avLst/>
          </a:prstGeom>
        </p:spPr>
        <p:txBody>
          <a:bodyPr vert="horz" anchor="ctr" anchorCtr="0"/>
          <a:lstStyle>
            <a:lvl1pPr marL="0" indent="0" algn="ctr">
              <a:spcBef>
                <a:spcPts val="0"/>
              </a:spcBef>
              <a:buNone/>
              <a:defRPr sz="1400" baseline="0">
                <a:solidFill>
                  <a:schemeClr val="tx1"/>
                </a:solidFill>
                <a:latin typeface="+mn-lt"/>
              </a:defRPr>
            </a:lvl1pPr>
          </a:lstStyle>
          <a:p>
            <a:r>
              <a:rPr lang="en-US" dirty="0"/>
              <a:t>Place Speaker </a:t>
            </a:r>
            <a:br>
              <a:rPr lang="en-US" dirty="0"/>
            </a:br>
            <a:r>
              <a:rPr lang="en-US" dirty="0"/>
              <a:t>Photo Here</a:t>
            </a:r>
          </a:p>
        </p:txBody>
      </p:sp>
      <p:sp>
        <p:nvSpPr>
          <p:cNvPr id="17" name="Text Placeholder 12"/>
          <p:cNvSpPr>
            <a:spLocks noGrp="1"/>
          </p:cNvSpPr>
          <p:nvPr>
            <p:ph type="body" sz="quarter" idx="12" hasCustomPrompt="1"/>
          </p:nvPr>
        </p:nvSpPr>
        <p:spPr>
          <a:xfrm>
            <a:off x="3090843" y="2327578"/>
            <a:ext cx="5030269" cy="639129"/>
          </a:xfrm>
          <a:prstGeom prst="rect">
            <a:avLst/>
          </a:prstGeom>
        </p:spPr>
        <p:txBody>
          <a:bodyPr vert="horz" lIns="0" tIns="0" rIns="182880">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baseline="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26" name="Text Placeholder 2"/>
          <p:cNvSpPr>
            <a:spLocks noGrp="1"/>
          </p:cNvSpPr>
          <p:nvPr>
            <p:ph type="body" sz="quarter" idx="13" hasCustomPrompt="1"/>
          </p:nvPr>
        </p:nvSpPr>
        <p:spPr>
          <a:xfrm>
            <a:off x="3090835" y="1791337"/>
            <a:ext cx="5030277" cy="488156"/>
          </a:xfrm>
          <a:prstGeom prst="rect">
            <a:avLst/>
          </a:prstGeom>
        </p:spPr>
        <p:txBody>
          <a:bodyPr vert="horz" lIns="0" rIns="182880" bIns="0" anchor="b" anchorCtr="0"/>
          <a:lstStyle>
            <a:lvl1pPr marL="0" indent="0">
              <a:buNone/>
              <a:defRPr sz="3600" b="1" baseline="0">
                <a:solidFill>
                  <a:schemeClr val="accent3"/>
                </a:solidFill>
              </a:defRPr>
            </a:lvl1pPr>
          </a:lstStyle>
          <a:p>
            <a:pPr lvl="0"/>
            <a:r>
              <a:rPr lang="en-US" dirty="0"/>
              <a:t>Speaker Name</a:t>
            </a:r>
          </a:p>
        </p:txBody>
      </p:sp>
      <p:grpSp>
        <p:nvGrpSpPr>
          <p:cNvPr id="11" name="Group 10"/>
          <p:cNvGrpSpPr/>
          <p:nvPr userDrawn="1"/>
        </p:nvGrpSpPr>
        <p:grpSpPr>
          <a:xfrm>
            <a:off x="0" y="1272"/>
            <a:ext cx="9144000" cy="105844"/>
            <a:chOff x="0" y="5071353"/>
            <a:chExt cx="9144000" cy="72958"/>
          </a:xfrm>
        </p:grpSpPr>
        <p:sp>
          <p:nvSpPr>
            <p:cNvPr id="12" name="Rectangle 11"/>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1" name="Rectangle 20"/>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5"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736" y="4690872"/>
            <a:ext cx="2741698" cy="292608"/>
          </a:xfrm>
          <a:prstGeom prst="rect">
            <a:avLst/>
          </a:prstGeom>
        </p:spPr>
      </p:pic>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3" name="Rectangle 2"/>
          <p:cNvSpPr/>
          <p:nvPr userDrawn="1"/>
        </p:nvSpPr>
        <p:spPr>
          <a:xfrm>
            <a:off x="0" y="138112"/>
            <a:ext cx="9144000" cy="50053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Placeholder 5"/>
          <p:cNvSpPr>
            <a:spLocks noGrp="1"/>
          </p:cNvSpPr>
          <p:nvPr>
            <p:ph type="body" sz="quarter" idx="10" hasCustomPrompt="1"/>
          </p:nvPr>
        </p:nvSpPr>
        <p:spPr>
          <a:xfrm>
            <a:off x="774914" y="782961"/>
            <a:ext cx="7377193" cy="3138110"/>
          </a:xfrm>
          <a:prstGeom prst="rect">
            <a:avLst/>
          </a:prstGeom>
        </p:spPr>
        <p:txBody>
          <a:bodyPr bIns="365760" anchor="ctr" anchorCtr="0"/>
          <a:lstStyle>
            <a:lvl1pPr marL="0" indent="0">
              <a:buNone/>
              <a:defRPr sz="5400" baseline="0">
                <a:solidFill>
                  <a:schemeClr val="bg1"/>
                </a:solidFill>
              </a:defRPr>
            </a:lvl1pPr>
          </a:lstStyle>
          <a:p>
            <a:pPr lvl="0"/>
            <a:r>
              <a:rPr lang="en-US" dirty="0"/>
              <a:t>Section title goes here</a:t>
            </a:r>
          </a:p>
        </p:txBody>
      </p:sp>
      <p:grpSp>
        <p:nvGrpSpPr>
          <p:cNvPr id="11" name="Group 10"/>
          <p:cNvGrpSpPr/>
          <p:nvPr userDrawn="1"/>
        </p:nvGrpSpPr>
        <p:grpSpPr>
          <a:xfrm>
            <a:off x="0" y="1272"/>
            <a:ext cx="9144000" cy="105844"/>
            <a:chOff x="0" y="5071353"/>
            <a:chExt cx="9144000" cy="72958"/>
          </a:xfrm>
        </p:grpSpPr>
        <p:sp>
          <p:nvSpPr>
            <p:cNvPr id="12" name="Rectangle 11"/>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16"/>
          <p:cNvPicPr>
            <a:picLocks noChangeAspect="1"/>
          </p:cNvPicPr>
          <p:nvPr userDrawn="1"/>
        </p:nvPicPr>
        <p:blipFill>
          <a:blip r:embed="rId2"/>
          <a:stretch>
            <a:fillRect/>
          </a:stretch>
        </p:blipFill>
        <p:spPr>
          <a:xfrm>
            <a:off x="8065903" y="4696658"/>
            <a:ext cx="851535" cy="27813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737" y="4690872"/>
            <a:ext cx="2741696" cy="29260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rgbClr val="8A1B61"/>
                </a:solidFill>
              </a:defRPr>
            </a:lvl1pPr>
          </a:lstStyle>
          <a:p>
            <a:pPr lvl="0"/>
            <a:r>
              <a:rPr lang="en-US" dirty="0"/>
              <a:t>Title of slide</a:t>
            </a:r>
          </a:p>
        </p:txBody>
      </p:sp>
      <p:sp>
        <p:nvSpPr>
          <p:cNvPr id="10" name="Text Placeholder 3"/>
          <p:cNvSpPr>
            <a:spLocks noGrp="1"/>
          </p:cNvSpPr>
          <p:nvPr>
            <p:ph type="body" sz="quarter" idx="12"/>
          </p:nvPr>
        </p:nvSpPr>
        <p:spPr>
          <a:xfrm>
            <a:off x="340786" y="1029747"/>
            <a:ext cx="8439148" cy="3141659"/>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grpSp>
        <p:nvGrpSpPr>
          <p:cNvPr id="12" name="Group 11"/>
          <p:cNvGrpSpPr/>
          <p:nvPr userDrawn="1"/>
        </p:nvGrpSpPr>
        <p:grpSpPr>
          <a:xfrm>
            <a:off x="0" y="1272"/>
            <a:ext cx="9144000" cy="105844"/>
            <a:chOff x="0" y="5071353"/>
            <a:chExt cx="9144000" cy="72958"/>
          </a:xfrm>
        </p:grpSpPr>
        <p:sp>
          <p:nvSpPr>
            <p:cNvPr id="13" name="Rectangle 12"/>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6" name="Rectangle 15"/>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1"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736" y="4690872"/>
            <a:ext cx="2741698" cy="292608"/>
          </a:xfrm>
          <a:prstGeom prst="rect">
            <a:avLst/>
          </a:prstGeom>
        </p:spPr>
      </p:pic>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736" y="4690872"/>
            <a:ext cx="2741698" cy="292608"/>
          </a:xfrm>
          <a:prstGeom prst="rect">
            <a:avLst/>
          </a:prstGeom>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2062" b="63310"/>
          <a:stretch/>
        </p:blipFill>
        <p:spPr>
          <a:xfrm>
            <a:off x="0" y="151415"/>
            <a:ext cx="9144000" cy="1781146"/>
          </a:xfrm>
          <a:prstGeom prst="rect">
            <a:avLst/>
          </a:prstGeom>
        </p:spPr>
      </p:pic>
      <p:sp>
        <p:nvSpPr>
          <p:cNvPr id="12" name="Text Placeholder 6"/>
          <p:cNvSpPr>
            <a:spLocks noGrp="1"/>
          </p:cNvSpPr>
          <p:nvPr>
            <p:ph type="body" sz="quarter" idx="10" hasCustomPrompt="1"/>
          </p:nvPr>
        </p:nvSpPr>
        <p:spPr>
          <a:xfrm>
            <a:off x="446881" y="2512262"/>
            <a:ext cx="3525837" cy="463413"/>
          </a:xfrm>
          <a:prstGeom prst="rect">
            <a:avLst/>
          </a:prstGeom>
        </p:spPr>
        <p:txBody>
          <a:bodyPr lIns="0"/>
          <a:lstStyle>
            <a:lvl1pPr marL="0" indent="0">
              <a:buNone/>
              <a:defRPr sz="2800" b="1">
                <a:solidFill>
                  <a:schemeClr val="accent3"/>
                </a:solidFill>
              </a:defRPr>
            </a:lvl1pPr>
          </a:lstStyle>
          <a:p>
            <a:pPr lvl="0"/>
            <a:r>
              <a:rPr lang="en-US" dirty="0"/>
              <a:t>Jane Smith</a:t>
            </a:r>
          </a:p>
        </p:txBody>
      </p:sp>
      <p:sp>
        <p:nvSpPr>
          <p:cNvPr id="13" name="Text Placeholder 40"/>
          <p:cNvSpPr>
            <a:spLocks noGrp="1"/>
          </p:cNvSpPr>
          <p:nvPr>
            <p:ph type="body" sz="quarter" idx="16" hasCustomPrompt="1"/>
          </p:nvPr>
        </p:nvSpPr>
        <p:spPr>
          <a:xfrm>
            <a:off x="446881" y="2991175"/>
            <a:ext cx="3525837" cy="402956"/>
          </a:xfrm>
          <a:prstGeom prst="rect">
            <a:avLst/>
          </a:prstGeom>
        </p:spPr>
        <p:txBody>
          <a:bodyPr lIns="0"/>
          <a:lstStyle>
            <a:lvl1pPr marL="0" indent="0">
              <a:spcBef>
                <a:spcPts val="0"/>
              </a:spcBef>
              <a:buNone/>
              <a:defRPr sz="1400" b="1" cap="all" spc="20" baseline="0"/>
            </a:lvl1pPr>
          </a:lstStyle>
          <a:p>
            <a:pPr lvl="0"/>
            <a:r>
              <a:rPr lang="en-US"/>
              <a:t>NAME OF ORGANIZATION</a:t>
            </a:r>
            <a:endParaRPr lang="en-US" dirty="0"/>
          </a:p>
        </p:txBody>
      </p:sp>
      <p:sp>
        <p:nvSpPr>
          <p:cNvPr id="14" name="Text Placeholder 43"/>
          <p:cNvSpPr>
            <a:spLocks noGrp="1"/>
          </p:cNvSpPr>
          <p:nvPr>
            <p:ph type="body" sz="quarter" idx="17" hasCustomPrompt="1"/>
          </p:nvPr>
        </p:nvSpPr>
        <p:spPr>
          <a:xfrm>
            <a:off x="446880" y="3409629"/>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a:t>email@address.org</a:t>
            </a:r>
            <a:endParaRPr lang="en-US" dirty="0"/>
          </a:p>
          <a:p>
            <a:pPr lvl="0"/>
            <a:r>
              <a:rPr lang="en-US" dirty="0"/>
              <a:t>@</a:t>
            </a:r>
            <a:r>
              <a:rPr lang="en-US" dirty="0" err="1"/>
              <a:t>twitteraccount</a:t>
            </a:r>
            <a:endParaRPr lang="en-US" dirty="0"/>
          </a:p>
        </p:txBody>
      </p:sp>
      <p:sp>
        <p:nvSpPr>
          <p:cNvPr id="15" name="Text Placeholder 6"/>
          <p:cNvSpPr>
            <a:spLocks noGrp="1"/>
          </p:cNvSpPr>
          <p:nvPr>
            <p:ph type="body" sz="quarter" idx="18" hasCustomPrompt="1"/>
          </p:nvPr>
        </p:nvSpPr>
        <p:spPr>
          <a:xfrm>
            <a:off x="4644339" y="2512262"/>
            <a:ext cx="3525837" cy="463413"/>
          </a:xfrm>
          <a:prstGeom prst="rect">
            <a:avLst/>
          </a:prstGeom>
        </p:spPr>
        <p:txBody>
          <a:bodyPr lIns="0"/>
          <a:lstStyle>
            <a:lvl1pPr marL="0" indent="0">
              <a:buNone/>
              <a:defRPr sz="2800" b="1">
                <a:solidFill>
                  <a:schemeClr val="accent3"/>
                </a:solidFill>
              </a:defRPr>
            </a:lvl1pPr>
          </a:lstStyle>
          <a:p>
            <a:pPr lvl="0"/>
            <a:r>
              <a:rPr lang="en-US" dirty="0"/>
              <a:t>Jane Smith</a:t>
            </a:r>
          </a:p>
        </p:txBody>
      </p:sp>
      <p:sp>
        <p:nvSpPr>
          <p:cNvPr id="16" name="Text Placeholder 40"/>
          <p:cNvSpPr>
            <a:spLocks noGrp="1"/>
          </p:cNvSpPr>
          <p:nvPr>
            <p:ph type="body" sz="quarter" idx="19" hasCustomPrompt="1"/>
          </p:nvPr>
        </p:nvSpPr>
        <p:spPr>
          <a:xfrm>
            <a:off x="4644339" y="2991175"/>
            <a:ext cx="3525837" cy="402956"/>
          </a:xfrm>
          <a:prstGeom prst="rect">
            <a:avLst/>
          </a:prstGeom>
        </p:spPr>
        <p:txBody>
          <a:bodyPr lIns="0"/>
          <a:lstStyle>
            <a:lvl1pPr marL="0" indent="0">
              <a:spcBef>
                <a:spcPts val="0"/>
              </a:spcBef>
              <a:buNone/>
              <a:defRPr sz="1400" b="1" cap="all" spc="20" baseline="0"/>
            </a:lvl1pPr>
          </a:lstStyle>
          <a:p>
            <a:pPr lvl="0"/>
            <a:r>
              <a:rPr lang="en-US"/>
              <a:t>NAME OF ORGANIZATION</a:t>
            </a:r>
            <a:endParaRPr lang="en-US" dirty="0"/>
          </a:p>
        </p:txBody>
      </p:sp>
      <p:sp>
        <p:nvSpPr>
          <p:cNvPr id="17" name="Text Placeholder 43"/>
          <p:cNvSpPr>
            <a:spLocks noGrp="1"/>
          </p:cNvSpPr>
          <p:nvPr>
            <p:ph type="body" sz="quarter" idx="20" hasCustomPrompt="1"/>
          </p:nvPr>
        </p:nvSpPr>
        <p:spPr>
          <a:xfrm>
            <a:off x="4644338" y="3409629"/>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a:t>email@address.org</a:t>
            </a:r>
            <a:endParaRPr lang="en-US" dirty="0"/>
          </a:p>
          <a:p>
            <a:pPr lvl="0"/>
            <a:r>
              <a:rPr lang="en-US" dirty="0"/>
              <a:t>@</a:t>
            </a:r>
            <a:r>
              <a:rPr lang="en-US" dirty="0" err="1"/>
              <a:t>twitteraccount</a:t>
            </a:r>
            <a:endParaRPr lang="en-US" dirty="0"/>
          </a:p>
        </p:txBody>
      </p:sp>
      <p:grpSp>
        <p:nvGrpSpPr>
          <p:cNvPr id="24" name="Group 23"/>
          <p:cNvGrpSpPr/>
          <p:nvPr userDrawn="1"/>
        </p:nvGrpSpPr>
        <p:grpSpPr>
          <a:xfrm>
            <a:off x="0" y="1272"/>
            <a:ext cx="9144000" cy="105844"/>
            <a:chOff x="0" y="5071353"/>
            <a:chExt cx="9144000" cy="72958"/>
          </a:xfrm>
        </p:grpSpPr>
        <p:sp>
          <p:nvSpPr>
            <p:cNvPr id="25" name="Rectangle 24"/>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6" name="Rectangle 25"/>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7" name="Rectangle 26"/>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Box 20"/>
          <p:cNvSpPr txBox="1"/>
          <p:nvPr userDrawn="1"/>
        </p:nvSpPr>
        <p:spPr>
          <a:xfrm>
            <a:off x="446880" y="470260"/>
            <a:ext cx="6574971" cy="1107996"/>
          </a:xfrm>
          <a:prstGeom prst="rect">
            <a:avLst/>
          </a:prstGeom>
          <a:noFill/>
        </p:spPr>
        <p:txBody>
          <a:bodyPr wrap="square" lIns="0" rtlCol="0">
            <a:spAutoFit/>
          </a:bodyPr>
          <a:lstStyle/>
          <a:p>
            <a:r>
              <a:rPr lang="en-US" sz="6600" b="1" dirty="0">
                <a:solidFill>
                  <a:schemeClr val="bg1"/>
                </a:solidFill>
              </a:rPr>
              <a:t>Thank you</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736" y="4690872"/>
            <a:ext cx="2741698" cy="29260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78" r:id="rId1"/>
    <p:sldLayoutId id="2147483652" r:id="rId2"/>
    <p:sldLayoutId id="2147483684" r:id="rId3"/>
    <p:sldLayoutId id="2147483653" r:id="rId4"/>
    <p:sldLayoutId id="214748365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G"/><Relationship Id="rId18" Type="http://schemas.openxmlformats.org/officeDocument/2006/relationships/image" Target="../media/image50.jpg"/><Relationship Id="rId3" Type="http://schemas.openxmlformats.org/officeDocument/2006/relationships/image" Target="../media/image27.png"/><Relationship Id="rId21" Type="http://schemas.openxmlformats.org/officeDocument/2006/relationships/image" Target="../media/image53.jpg"/><Relationship Id="rId7" Type="http://schemas.openxmlformats.org/officeDocument/2006/relationships/image" Target="../media/image39.jpg"/><Relationship Id="rId12" Type="http://schemas.openxmlformats.org/officeDocument/2006/relationships/image" Target="../media/image44.JPG"/><Relationship Id="rId17" Type="http://schemas.openxmlformats.org/officeDocument/2006/relationships/image" Target="../media/image49.JPG"/><Relationship Id="rId2" Type="http://schemas.openxmlformats.org/officeDocument/2006/relationships/notesSlide" Target="../notesSlides/notesSlide22.xml"/><Relationship Id="rId16" Type="http://schemas.openxmlformats.org/officeDocument/2006/relationships/image" Target="../media/image48.JPG"/><Relationship Id="rId20" Type="http://schemas.openxmlformats.org/officeDocument/2006/relationships/image" Target="../media/image52.jpg"/><Relationship Id="rId1" Type="http://schemas.openxmlformats.org/officeDocument/2006/relationships/slideLayout" Target="../slideLayouts/slideLayout4.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0.png"/><Relationship Id="rId15" Type="http://schemas.openxmlformats.org/officeDocument/2006/relationships/image" Target="../media/image47.JPG"/><Relationship Id="rId23" Type="http://schemas.openxmlformats.org/officeDocument/2006/relationships/image" Target="../media/image55.jpg"/><Relationship Id="rId10" Type="http://schemas.openxmlformats.org/officeDocument/2006/relationships/image" Target="../media/image42.JPG"/><Relationship Id="rId19" Type="http://schemas.openxmlformats.org/officeDocument/2006/relationships/image" Target="../media/image51.jpeg"/><Relationship Id="rId4" Type="http://schemas.openxmlformats.org/officeDocument/2006/relationships/image" Target="../media/image28.svg"/><Relationship Id="rId9" Type="http://schemas.openxmlformats.org/officeDocument/2006/relationships/image" Target="../media/image41.JPG"/><Relationship Id="rId14" Type="http://schemas.openxmlformats.org/officeDocument/2006/relationships/image" Target="../media/image46.JPG"/><Relationship Id="rId22" Type="http://schemas.openxmlformats.org/officeDocument/2006/relationships/image" Target="../media/image54.jpg"/></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6.jp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svg"/><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Scaling the Impact of Libraries Through Learning Networks</a:t>
            </a:r>
          </a:p>
        </p:txBody>
      </p:sp>
      <p:sp>
        <p:nvSpPr>
          <p:cNvPr id="3" name="Text Placeholder 2"/>
          <p:cNvSpPr>
            <a:spLocks noGrp="1"/>
          </p:cNvSpPr>
          <p:nvPr>
            <p:ph type="body" sz="quarter" idx="13"/>
          </p:nvPr>
        </p:nvSpPr>
        <p:spPr/>
        <p:txBody>
          <a:bodyPr/>
          <a:lstStyle/>
          <a:p>
            <a:r>
              <a:rPr lang="en-US" dirty="0"/>
              <a:t>Sharon Streams, OCLC</a:t>
            </a:r>
          </a:p>
          <a:p>
            <a:r>
              <a:rPr lang="en-US" dirty="0"/>
              <a:t>Jacinta Sutton, State library of </a:t>
            </a:r>
            <a:r>
              <a:rPr lang="en-US" dirty="0" err="1"/>
              <a:t>queensland</a:t>
            </a:r>
            <a:r>
              <a:rPr lang="en-US" dirty="0"/>
              <a:t>, Australia</a:t>
            </a:r>
          </a:p>
        </p:txBody>
      </p:sp>
    </p:spTree>
    <p:extLst>
      <p:ext uri="{BB962C8B-B14F-4D97-AF65-F5344CB8AC3E}">
        <p14:creationId xmlns:p14="http://schemas.microsoft.com/office/powerpoint/2010/main" val="13401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1906B7-24BC-4F55-852C-0A50B6EDB128}"/>
              </a:ext>
            </a:extLst>
          </p:cNvPr>
          <p:cNvSpPr>
            <a:spLocks noGrp="1"/>
          </p:cNvSpPr>
          <p:nvPr>
            <p:ph type="body" sz="quarter" idx="13"/>
          </p:nvPr>
        </p:nvSpPr>
        <p:spPr/>
        <p:txBody>
          <a:bodyPr/>
          <a:lstStyle/>
          <a:p>
            <a:r>
              <a:rPr lang="en-US" dirty="0"/>
              <a:t>Challenges for the networked learner</a:t>
            </a:r>
          </a:p>
        </p:txBody>
      </p:sp>
      <p:sp>
        <p:nvSpPr>
          <p:cNvPr id="3" name="Text Placeholder 2">
            <a:extLst>
              <a:ext uri="{FF2B5EF4-FFF2-40B4-BE49-F238E27FC236}">
                <a16:creationId xmlns:a16="http://schemas.microsoft.com/office/drawing/2014/main" id="{1F9B632C-63E5-46E2-A232-E2253EB45AE8}"/>
              </a:ext>
            </a:extLst>
          </p:cNvPr>
          <p:cNvSpPr>
            <a:spLocks noGrp="1"/>
          </p:cNvSpPr>
          <p:nvPr>
            <p:ph type="body" sz="quarter" idx="12"/>
          </p:nvPr>
        </p:nvSpPr>
        <p:spPr>
          <a:xfrm>
            <a:off x="879231" y="1198189"/>
            <a:ext cx="6346322" cy="2592604"/>
          </a:xfrm>
        </p:spPr>
        <p:txBody>
          <a:bodyPr/>
          <a:lstStyle/>
          <a:p>
            <a:pPr>
              <a:lnSpc>
                <a:spcPct val="150000"/>
              </a:lnSpc>
            </a:pPr>
            <a:r>
              <a:rPr lang="en-US" dirty="0"/>
              <a:t>So much out there – how do I choose?</a:t>
            </a:r>
          </a:p>
          <a:p>
            <a:pPr>
              <a:lnSpc>
                <a:spcPct val="150000"/>
              </a:lnSpc>
            </a:pPr>
            <a:r>
              <a:rPr lang="en-US" dirty="0"/>
              <a:t>How do I connect?</a:t>
            </a:r>
          </a:p>
          <a:p>
            <a:pPr>
              <a:lnSpc>
                <a:spcPct val="150000"/>
              </a:lnSpc>
            </a:pPr>
            <a:r>
              <a:rPr lang="en-US" dirty="0"/>
              <a:t>How do I know that information is reliable?</a:t>
            </a:r>
          </a:p>
          <a:p>
            <a:pPr>
              <a:lnSpc>
                <a:spcPct val="150000"/>
              </a:lnSpc>
            </a:pPr>
            <a:r>
              <a:rPr lang="en-US" dirty="0"/>
              <a:t>It takes so much effort.</a:t>
            </a:r>
          </a:p>
          <a:p>
            <a:pPr>
              <a:lnSpc>
                <a:spcPct val="150000"/>
              </a:lnSpc>
            </a:pPr>
            <a:r>
              <a:rPr lang="en-US" dirty="0"/>
              <a:t>How can this fit into my formal education?</a:t>
            </a:r>
          </a:p>
          <a:p>
            <a:pPr marL="0" indent="0">
              <a:lnSpc>
                <a:spcPct val="150000"/>
              </a:lnSpc>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7" name="Group 6">
            <a:extLst>
              <a:ext uri="{FF2B5EF4-FFF2-40B4-BE49-F238E27FC236}">
                <a16:creationId xmlns:a16="http://schemas.microsoft.com/office/drawing/2014/main" id="{69255D90-6AF9-4275-B2A2-5BFB5025FCFE}"/>
              </a:ext>
            </a:extLst>
          </p:cNvPr>
          <p:cNvGrpSpPr/>
          <p:nvPr/>
        </p:nvGrpSpPr>
        <p:grpSpPr>
          <a:xfrm>
            <a:off x="7069015" y="1198189"/>
            <a:ext cx="1929911" cy="3074630"/>
            <a:chOff x="7069015" y="1025518"/>
            <a:chExt cx="1929911" cy="3014715"/>
          </a:xfrm>
        </p:grpSpPr>
        <p:pic>
          <p:nvPicPr>
            <p:cNvPr id="5" name="Graphic 4" descr="Bank">
              <a:extLst>
                <a:ext uri="{FF2B5EF4-FFF2-40B4-BE49-F238E27FC236}">
                  <a16:creationId xmlns:a16="http://schemas.microsoft.com/office/drawing/2014/main" id="{D9B357B1-B1D0-4E2C-9D42-46E63EF50B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621" y="1690418"/>
              <a:ext cx="1388305" cy="1388305"/>
            </a:xfrm>
            <a:prstGeom prst="rect">
              <a:avLst/>
            </a:prstGeom>
          </p:spPr>
        </p:pic>
        <p:sp>
          <p:nvSpPr>
            <p:cNvPr id="6" name="Right Brace 5">
              <a:extLst>
                <a:ext uri="{FF2B5EF4-FFF2-40B4-BE49-F238E27FC236}">
                  <a16:creationId xmlns:a16="http://schemas.microsoft.com/office/drawing/2014/main" id="{F2E008FA-D083-477F-9D44-F8CB0999CD64}"/>
                </a:ext>
              </a:extLst>
            </p:cNvPr>
            <p:cNvSpPr/>
            <p:nvPr/>
          </p:nvSpPr>
          <p:spPr>
            <a:xfrm>
              <a:off x="7069015" y="1025518"/>
              <a:ext cx="745588" cy="3014715"/>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416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al 110">
            <a:extLst>
              <a:ext uri="{FF2B5EF4-FFF2-40B4-BE49-F238E27FC236}">
                <a16:creationId xmlns:a16="http://schemas.microsoft.com/office/drawing/2014/main" id="{4E730854-0672-48F5-8C1D-8E0FBCB1901D}"/>
              </a:ext>
            </a:extLst>
          </p:cNvPr>
          <p:cNvSpPr/>
          <p:nvPr/>
        </p:nvSpPr>
        <p:spPr>
          <a:xfrm>
            <a:off x="4735546" y="0"/>
            <a:ext cx="4408454" cy="2356684"/>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Google</a:t>
            </a:r>
          </a:p>
        </p:txBody>
      </p:sp>
      <p:sp>
        <p:nvSpPr>
          <p:cNvPr id="25" name="Oval 24">
            <a:extLst>
              <a:ext uri="{FF2B5EF4-FFF2-40B4-BE49-F238E27FC236}">
                <a16:creationId xmlns:a16="http://schemas.microsoft.com/office/drawing/2014/main" id="{4661EE1A-CE1D-4640-A4FF-294DBC95806A}"/>
              </a:ext>
            </a:extLst>
          </p:cNvPr>
          <p:cNvSpPr/>
          <p:nvPr/>
        </p:nvSpPr>
        <p:spPr>
          <a:xfrm>
            <a:off x="5059928" y="2002744"/>
            <a:ext cx="1746118" cy="569821"/>
          </a:xfrm>
          <a:prstGeom prst="ellipse">
            <a:avLst/>
          </a:prstGeom>
          <a:solidFill>
            <a:schemeClr val="tx2">
              <a:lumMod val="40000"/>
              <a:lumOff val="6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600" dirty="0"/>
              <a:t>Co-workers</a:t>
            </a:r>
          </a:p>
        </p:txBody>
      </p:sp>
      <p:sp>
        <p:nvSpPr>
          <p:cNvPr id="28" name="Oval 27">
            <a:extLst>
              <a:ext uri="{FF2B5EF4-FFF2-40B4-BE49-F238E27FC236}">
                <a16:creationId xmlns:a16="http://schemas.microsoft.com/office/drawing/2014/main" id="{B0BCA2FA-F698-41AD-8212-B010681F0473}"/>
              </a:ext>
            </a:extLst>
          </p:cNvPr>
          <p:cNvSpPr/>
          <p:nvPr/>
        </p:nvSpPr>
        <p:spPr>
          <a:xfrm>
            <a:off x="6692595" y="3744345"/>
            <a:ext cx="1515903" cy="7211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100" dirty="0"/>
              <a:t>Professional Association</a:t>
            </a:r>
          </a:p>
        </p:txBody>
      </p:sp>
      <p:sp>
        <p:nvSpPr>
          <p:cNvPr id="31" name="Oval 30">
            <a:extLst>
              <a:ext uri="{FF2B5EF4-FFF2-40B4-BE49-F238E27FC236}">
                <a16:creationId xmlns:a16="http://schemas.microsoft.com/office/drawing/2014/main" id="{68A3DC80-A407-4CD3-A3A3-2168D36CA495}"/>
              </a:ext>
            </a:extLst>
          </p:cNvPr>
          <p:cNvSpPr/>
          <p:nvPr/>
        </p:nvSpPr>
        <p:spPr>
          <a:xfrm>
            <a:off x="3404634" y="2481758"/>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learner</a:t>
            </a:r>
          </a:p>
        </p:txBody>
      </p:sp>
      <p:grpSp>
        <p:nvGrpSpPr>
          <p:cNvPr id="36" name="Group 35">
            <a:extLst>
              <a:ext uri="{FF2B5EF4-FFF2-40B4-BE49-F238E27FC236}">
                <a16:creationId xmlns:a16="http://schemas.microsoft.com/office/drawing/2014/main" id="{A3505D95-EB05-4F43-AADB-8BA34A971664}"/>
              </a:ext>
            </a:extLst>
          </p:cNvPr>
          <p:cNvGrpSpPr/>
          <p:nvPr/>
        </p:nvGrpSpPr>
        <p:grpSpPr>
          <a:xfrm>
            <a:off x="2813538" y="62266"/>
            <a:ext cx="2929787" cy="2065471"/>
            <a:chOff x="949570" y="668216"/>
            <a:chExt cx="2074984" cy="1069144"/>
          </a:xfrm>
        </p:grpSpPr>
        <p:sp>
          <p:nvSpPr>
            <p:cNvPr id="37" name="Oval 36">
              <a:extLst>
                <a:ext uri="{FF2B5EF4-FFF2-40B4-BE49-F238E27FC236}">
                  <a16:creationId xmlns:a16="http://schemas.microsoft.com/office/drawing/2014/main" id="{AF93847C-09A5-44B1-B88A-BC408F615E30}"/>
                </a:ext>
              </a:extLst>
            </p:cNvPr>
            <p:cNvSpPr/>
            <p:nvPr/>
          </p:nvSpPr>
          <p:spPr>
            <a:xfrm>
              <a:off x="949570" y="668216"/>
              <a:ext cx="2074984" cy="1069144"/>
            </a:xfrm>
            <a:prstGeom prst="ellipse">
              <a:avLst/>
            </a:prstGeom>
            <a:solidFill>
              <a:schemeClr val="accent3"/>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LinkedIn</a:t>
              </a:r>
            </a:p>
          </p:txBody>
        </p:sp>
        <p:sp>
          <p:nvSpPr>
            <p:cNvPr id="38" name="Oval 37">
              <a:extLst>
                <a:ext uri="{FF2B5EF4-FFF2-40B4-BE49-F238E27FC236}">
                  <a16:creationId xmlns:a16="http://schemas.microsoft.com/office/drawing/2014/main" id="{54F57C0E-60D9-4B86-9D26-5A2C022BBB80}"/>
                </a:ext>
              </a:extLst>
            </p:cNvPr>
            <p:cNvSpPr/>
            <p:nvPr/>
          </p:nvSpPr>
          <p:spPr>
            <a:xfrm>
              <a:off x="1460526" y="1212138"/>
              <a:ext cx="850281" cy="236160"/>
            </a:xfrm>
            <a:prstGeom prst="ellipse">
              <a:avLst/>
            </a:prstGeom>
            <a:solidFill>
              <a:schemeClr val="accent3"/>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sp>
        <p:nvSpPr>
          <p:cNvPr id="110" name="Oval 109">
            <a:extLst>
              <a:ext uri="{FF2B5EF4-FFF2-40B4-BE49-F238E27FC236}">
                <a16:creationId xmlns:a16="http://schemas.microsoft.com/office/drawing/2014/main" id="{9953E0B7-8C1D-4F59-9940-521FE13B67E0}"/>
              </a:ext>
            </a:extLst>
          </p:cNvPr>
          <p:cNvSpPr/>
          <p:nvPr/>
        </p:nvSpPr>
        <p:spPr>
          <a:xfrm>
            <a:off x="4023862" y="3856287"/>
            <a:ext cx="1358865" cy="1055666"/>
          </a:xfrm>
          <a:prstGeom prst="ellipse">
            <a:avLst/>
          </a:prstGeom>
          <a:solidFill>
            <a:schemeClr val="tx2"/>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400" b="1" dirty="0"/>
              <a:t>Wikipedia</a:t>
            </a:r>
          </a:p>
        </p:txBody>
      </p:sp>
      <p:sp>
        <p:nvSpPr>
          <p:cNvPr id="114" name="Oval 113">
            <a:extLst>
              <a:ext uri="{FF2B5EF4-FFF2-40B4-BE49-F238E27FC236}">
                <a16:creationId xmlns:a16="http://schemas.microsoft.com/office/drawing/2014/main" id="{180B7408-328D-4255-93B5-3C2B7622BC20}"/>
              </a:ext>
            </a:extLst>
          </p:cNvPr>
          <p:cNvSpPr/>
          <p:nvPr/>
        </p:nvSpPr>
        <p:spPr>
          <a:xfrm>
            <a:off x="6692595" y="2359475"/>
            <a:ext cx="1103066" cy="779344"/>
          </a:xfrm>
          <a:prstGeom prst="ellipse">
            <a:avLst/>
          </a:prstGeom>
          <a:solidFill>
            <a:schemeClr val="accent4"/>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Websites</a:t>
            </a:r>
          </a:p>
        </p:txBody>
      </p:sp>
      <p:grpSp>
        <p:nvGrpSpPr>
          <p:cNvPr id="23" name="Group 22">
            <a:extLst>
              <a:ext uri="{FF2B5EF4-FFF2-40B4-BE49-F238E27FC236}">
                <a16:creationId xmlns:a16="http://schemas.microsoft.com/office/drawing/2014/main" id="{FD9D563B-E315-494C-AB69-A197BB1132CA}"/>
              </a:ext>
            </a:extLst>
          </p:cNvPr>
          <p:cNvGrpSpPr/>
          <p:nvPr/>
        </p:nvGrpSpPr>
        <p:grpSpPr>
          <a:xfrm>
            <a:off x="100864" y="44877"/>
            <a:ext cx="3333511" cy="2331352"/>
            <a:chOff x="949570" y="668216"/>
            <a:chExt cx="2074984" cy="1069144"/>
          </a:xfrm>
          <a:solidFill>
            <a:schemeClr val="accent2"/>
          </a:solidFill>
        </p:grpSpPr>
        <p:sp>
          <p:nvSpPr>
            <p:cNvPr id="2" name="Oval 1">
              <a:extLst>
                <a:ext uri="{FF2B5EF4-FFF2-40B4-BE49-F238E27FC236}">
                  <a16:creationId xmlns:a16="http://schemas.microsoft.com/office/drawing/2014/main" id="{1F1BD996-DD36-461C-85AF-D0A32D8C64E9}"/>
                </a:ext>
              </a:extLst>
            </p:cNvPr>
            <p:cNvSpPr/>
            <p:nvPr/>
          </p:nvSpPr>
          <p:spPr>
            <a:xfrm>
              <a:off x="949570" y="668216"/>
              <a:ext cx="2074984" cy="1069144"/>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Facebook</a:t>
              </a:r>
            </a:p>
          </p:txBody>
        </p:sp>
        <p:sp>
          <p:nvSpPr>
            <p:cNvPr id="3" name="Oval 2">
              <a:extLst>
                <a:ext uri="{FF2B5EF4-FFF2-40B4-BE49-F238E27FC236}">
                  <a16:creationId xmlns:a16="http://schemas.microsoft.com/office/drawing/2014/main" id="{650B502F-57C8-4EF2-BFFE-B747CD12175B}"/>
                </a:ext>
              </a:extLst>
            </p:cNvPr>
            <p:cNvSpPr/>
            <p:nvPr/>
          </p:nvSpPr>
          <p:spPr>
            <a:xfrm>
              <a:off x="1046339" y="988559"/>
              <a:ext cx="631509" cy="211099"/>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grpSp>
        <p:nvGrpSpPr>
          <p:cNvPr id="33" name="Group 32">
            <a:extLst>
              <a:ext uri="{FF2B5EF4-FFF2-40B4-BE49-F238E27FC236}">
                <a16:creationId xmlns:a16="http://schemas.microsoft.com/office/drawing/2014/main" id="{C5E2214A-577B-4507-96D2-8A5A833188ED}"/>
              </a:ext>
            </a:extLst>
          </p:cNvPr>
          <p:cNvGrpSpPr/>
          <p:nvPr/>
        </p:nvGrpSpPr>
        <p:grpSpPr>
          <a:xfrm>
            <a:off x="170275" y="2119041"/>
            <a:ext cx="3197476" cy="2412610"/>
            <a:chOff x="936675" y="673133"/>
            <a:chExt cx="2074984" cy="1069144"/>
          </a:xfrm>
          <a:solidFill>
            <a:schemeClr val="accent1"/>
          </a:solidFill>
        </p:grpSpPr>
        <p:sp>
          <p:nvSpPr>
            <p:cNvPr id="34" name="Oval 33">
              <a:extLst>
                <a:ext uri="{FF2B5EF4-FFF2-40B4-BE49-F238E27FC236}">
                  <a16:creationId xmlns:a16="http://schemas.microsoft.com/office/drawing/2014/main" id="{6FFEC3BB-4771-4F4D-AF90-32522813595B}"/>
                </a:ext>
              </a:extLst>
            </p:cNvPr>
            <p:cNvSpPr/>
            <p:nvPr/>
          </p:nvSpPr>
          <p:spPr>
            <a:xfrm>
              <a:off x="936675" y="673133"/>
              <a:ext cx="2074984" cy="1069144"/>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Twitter</a:t>
              </a:r>
            </a:p>
          </p:txBody>
        </p:sp>
        <p:sp>
          <p:nvSpPr>
            <p:cNvPr id="35" name="Oval 34">
              <a:extLst>
                <a:ext uri="{FF2B5EF4-FFF2-40B4-BE49-F238E27FC236}">
                  <a16:creationId xmlns:a16="http://schemas.microsoft.com/office/drawing/2014/main" id="{99596205-EBE5-4531-B923-497EFAE4306F}"/>
                </a:ext>
              </a:extLst>
            </p:cNvPr>
            <p:cNvSpPr/>
            <p:nvPr/>
          </p:nvSpPr>
          <p:spPr>
            <a:xfrm>
              <a:off x="1171220" y="1148412"/>
              <a:ext cx="633738" cy="172928"/>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follows</a:t>
              </a:r>
            </a:p>
          </p:txBody>
        </p:sp>
      </p:grpSp>
      <p:sp>
        <p:nvSpPr>
          <p:cNvPr id="112" name="Oval 111">
            <a:extLst>
              <a:ext uri="{FF2B5EF4-FFF2-40B4-BE49-F238E27FC236}">
                <a16:creationId xmlns:a16="http://schemas.microsoft.com/office/drawing/2014/main" id="{08CFDAA7-264C-4E5E-AA8E-D51F61BAF07C}"/>
              </a:ext>
            </a:extLst>
          </p:cNvPr>
          <p:cNvSpPr/>
          <p:nvPr/>
        </p:nvSpPr>
        <p:spPr>
          <a:xfrm>
            <a:off x="2568010" y="4117227"/>
            <a:ext cx="1207282" cy="688572"/>
          </a:xfrm>
          <a:prstGeom prst="ellipse">
            <a:avLst/>
          </a:prstGeom>
          <a:solidFill>
            <a:schemeClr val="bg2">
              <a:lumMod val="5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Online course</a:t>
            </a:r>
          </a:p>
        </p:txBody>
      </p:sp>
      <p:sp>
        <p:nvSpPr>
          <p:cNvPr id="39" name="Oval 38">
            <a:extLst>
              <a:ext uri="{FF2B5EF4-FFF2-40B4-BE49-F238E27FC236}">
                <a16:creationId xmlns:a16="http://schemas.microsoft.com/office/drawing/2014/main" id="{81745232-B930-4EA7-82B6-3CB2B3C10818}"/>
              </a:ext>
            </a:extLst>
          </p:cNvPr>
          <p:cNvSpPr/>
          <p:nvPr/>
        </p:nvSpPr>
        <p:spPr>
          <a:xfrm>
            <a:off x="680050" y="1513468"/>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News</a:t>
            </a:r>
          </a:p>
        </p:txBody>
      </p:sp>
      <p:sp>
        <p:nvSpPr>
          <p:cNvPr id="40" name="Oval 39">
            <a:extLst>
              <a:ext uri="{FF2B5EF4-FFF2-40B4-BE49-F238E27FC236}">
                <a16:creationId xmlns:a16="http://schemas.microsoft.com/office/drawing/2014/main" id="{BDCE2DAA-4015-4ED1-98CD-423408EE22FC}"/>
              </a:ext>
            </a:extLst>
          </p:cNvPr>
          <p:cNvSpPr/>
          <p:nvPr/>
        </p:nvSpPr>
        <p:spPr>
          <a:xfrm>
            <a:off x="1405096" y="918316"/>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Page</a:t>
            </a:r>
          </a:p>
        </p:txBody>
      </p:sp>
      <p:sp>
        <p:nvSpPr>
          <p:cNvPr id="41" name="Oval 40">
            <a:extLst>
              <a:ext uri="{FF2B5EF4-FFF2-40B4-BE49-F238E27FC236}">
                <a16:creationId xmlns:a16="http://schemas.microsoft.com/office/drawing/2014/main" id="{EB9A57E4-0019-4D07-B04B-09C72CF5C177}"/>
              </a:ext>
            </a:extLst>
          </p:cNvPr>
          <p:cNvSpPr/>
          <p:nvPr/>
        </p:nvSpPr>
        <p:spPr>
          <a:xfrm>
            <a:off x="1210370" y="3891512"/>
            <a:ext cx="976568" cy="3902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lists</a:t>
            </a:r>
          </a:p>
        </p:txBody>
      </p:sp>
      <p:sp>
        <p:nvSpPr>
          <p:cNvPr id="42" name="Oval 41">
            <a:extLst>
              <a:ext uri="{FF2B5EF4-FFF2-40B4-BE49-F238E27FC236}">
                <a16:creationId xmlns:a16="http://schemas.microsoft.com/office/drawing/2014/main" id="{39DEBBD8-4358-47B0-BF5E-149D36C471A8}"/>
              </a:ext>
            </a:extLst>
          </p:cNvPr>
          <p:cNvSpPr/>
          <p:nvPr/>
        </p:nvSpPr>
        <p:spPr>
          <a:xfrm>
            <a:off x="1545151" y="2883309"/>
            <a:ext cx="976568" cy="3902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sp>
        <p:nvSpPr>
          <p:cNvPr id="45" name="Oval 44">
            <a:extLst>
              <a:ext uri="{FF2B5EF4-FFF2-40B4-BE49-F238E27FC236}">
                <a16:creationId xmlns:a16="http://schemas.microsoft.com/office/drawing/2014/main" id="{C23CA711-EC78-4734-A8BB-10952489BCA5}"/>
              </a:ext>
            </a:extLst>
          </p:cNvPr>
          <p:cNvSpPr/>
          <p:nvPr/>
        </p:nvSpPr>
        <p:spPr>
          <a:xfrm>
            <a:off x="6975683" y="2559420"/>
            <a:ext cx="1103066" cy="779344"/>
          </a:xfrm>
          <a:prstGeom prst="ellipse">
            <a:avLst/>
          </a:prstGeom>
          <a:solidFill>
            <a:schemeClr val="accent4"/>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Websites</a:t>
            </a:r>
          </a:p>
        </p:txBody>
      </p:sp>
      <p:sp>
        <p:nvSpPr>
          <p:cNvPr id="46" name="Oval 45">
            <a:extLst>
              <a:ext uri="{FF2B5EF4-FFF2-40B4-BE49-F238E27FC236}">
                <a16:creationId xmlns:a16="http://schemas.microsoft.com/office/drawing/2014/main" id="{B093C693-FD10-4134-A1CD-230BC589E08B}"/>
              </a:ext>
            </a:extLst>
          </p:cNvPr>
          <p:cNvSpPr/>
          <p:nvPr/>
        </p:nvSpPr>
        <p:spPr>
          <a:xfrm>
            <a:off x="7320937" y="2734757"/>
            <a:ext cx="1103066" cy="779344"/>
          </a:xfrm>
          <a:prstGeom prst="ellipse">
            <a:avLst/>
          </a:prstGeom>
          <a:solidFill>
            <a:schemeClr val="accent4"/>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Websites</a:t>
            </a:r>
          </a:p>
        </p:txBody>
      </p:sp>
      <p:sp>
        <p:nvSpPr>
          <p:cNvPr id="48" name="Oval 47">
            <a:extLst>
              <a:ext uri="{FF2B5EF4-FFF2-40B4-BE49-F238E27FC236}">
                <a16:creationId xmlns:a16="http://schemas.microsoft.com/office/drawing/2014/main" id="{93CC3C36-81DE-424A-8584-524B5D6247FE}"/>
              </a:ext>
            </a:extLst>
          </p:cNvPr>
          <p:cNvSpPr/>
          <p:nvPr/>
        </p:nvSpPr>
        <p:spPr>
          <a:xfrm>
            <a:off x="7561814" y="2923355"/>
            <a:ext cx="1103066" cy="732784"/>
          </a:xfrm>
          <a:prstGeom prst="ellipse">
            <a:avLst/>
          </a:prstGeom>
          <a:solidFill>
            <a:schemeClr val="accent4"/>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Websites</a:t>
            </a:r>
          </a:p>
        </p:txBody>
      </p:sp>
      <p:grpSp>
        <p:nvGrpSpPr>
          <p:cNvPr id="6" name="Group 5">
            <a:extLst>
              <a:ext uri="{FF2B5EF4-FFF2-40B4-BE49-F238E27FC236}">
                <a16:creationId xmlns:a16="http://schemas.microsoft.com/office/drawing/2014/main" id="{E07884EE-F177-4A53-B140-AD24F34CDCDD}"/>
              </a:ext>
            </a:extLst>
          </p:cNvPr>
          <p:cNvGrpSpPr/>
          <p:nvPr/>
        </p:nvGrpSpPr>
        <p:grpSpPr>
          <a:xfrm>
            <a:off x="5184723" y="3538393"/>
            <a:ext cx="1323070" cy="896978"/>
            <a:chOff x="5564078" y="3972812"/>
            <a:chExt cx="1323070" cy="896978"/>
          </a:xfrm>
        </p:grpSpPr>
        <p:sp>
          <p:nvSpPr>
            <p:cNvPr id="113" name="Oval 112">
              <a:extLst>
                <a:ext uri="{FF2B5EF4-FFF2-40B4-BE49-F238E27FC236}">
                  <a16:creationId xmlns:a16="http://schemas.microsoft.com/office/drawing/2014/main" id="{A5866117-850B-4925-8155-8579C8A0E684}"/>
                </a:ext>
              </a:extLst>
            </p:cNvPr>
            <p:cNvSpPr/>
            <p:nvPr/>
          </p:nvSpPr>
          <p:spPr>
            <a:xfrm>
              <a:off x="5564078" y="3972812"/>
              <a:ext cx="1126600" cy="57908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49" name="Oval 48">
              <a:extLst>
                <a:ext uri="{FF2B5EF4-FFF2-40B4-BE49-F238E27FC236}">
                  <a16:creationId xmlns:a16="http://schemas.microsoft.com/office/drawing/2014/main" id="{24356583-8078-4972-BDB7-A107A4E860AB}"/>
                </a:ext>
              </a:extLst>
            </p:cNvPr>
            <p:cNvSpPr/>
            <p:nvPr/>
          </p:nvSpPr>
          <p:spPr>
            <a:xfrm>
              <a:off x="5656127" y="4131759"/>
              <a:ext cx="1126600" cy="57908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50" name="Oval 49">
              <a:extLst>
                <a:ext uri="{FF2B5EF4-FFF2-40B4-BE49-F238E27FC236}">
                  <a16:creationId xmlns:a16="http://schemas.microsoft.com/office/drawing/2014/main" id="{1D852633-9F08-4567-B124-BC6D43F7DAA6}"/>
                </a:ext>
              </a:extLst>
            </p:cNvPr>
            <p:cNvSpPr/>
            <p:nvPr/>
          </p:nvSpPr>
          <p:spPr>
            <a:xfrm>
              <a:off x="5760548" y="4290706"/>
              <a:ext cx="1126600" cy="57908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grpSp>
      <p:sp>
        <p:nvSpPr>
          <p:cNvPr id="51" name="Oval 50">
            <a:extLst>
              <a:ext uri="{FF2B5EF4-FFF2-40B4-BE49-F238E27FC236}">
                <a16:creationId xmlns:a16="http://schemas.microsoft.com/office/drawing/2014/main" id="{27A52F2C-A08C-4AB9-963D-665EB4C63D70}"/>
              </a:ext>
            </a:extLst>
          </p:cNvPr>
          <p:cNvSpPr/>
          <p:nvPr/>
        </p:nvSpPr>
        <p:spPr>
          <a:xfrm>
            <a:off x="2720410" y="4269627"/>
            <a:ext cx="1207282" cy="688572"/>
          </a:xfrm>
          <a:prstGeom prst="ellipse">
            <a:avLst/>
          </a:prstGeom>
          <a:solidFill>
            <a:schemeClr val="bg2">
              <a:lumMod val="5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Online course</a:t>
            </a:r>
          </a:p>
        </p:txBody>
      </p:sp>
      <p:sp>
        <p:nvSpPr>
          <p:cNvPr id="52" name="Oval 51">
            <a:extLst>
              <a:ext uri="{FF2B5EF4-FFF2-40B4-BE49-F238E27FC236}">
                <a16:creationId xmlns:a16="http://schemas.microsoft.com/office/drawing/2014/main" id="{0427E1C5-ED9F-4EBB-B89E-C16F2E76F3C5}"/>
              </a:ext>
            </a:extLst>
          </p:cNvPr>
          <p:cNvSpPr/>
          <p:nvPr/>
        </p:nvSpPr>
        <p:spPr>
          <a:xfrm>
            <a:off x="2872810" y="4422027"/>
            <a:ext cx="1207282" cy="688572"/>
          </a:xfrm>
          <a:prstGeom prst="ellipse">
            <a:avLst/>
          </a:prstGeom>
          <a:solidFill>
            <a:schemeClr val="bg2">
              <a:lumMod val="5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Online course</a:t>
            </a:r>
          </a:p>
        </p:txBody>
      </p:sp>
      <p:grpSp>
        <p:nvGrpSpPr>
          <p:cNvPr id="5" name="Group 4">
            <a:extLst>
              <a:ext uri="{FF2B5EF4-FFF2-40B4-BE49-F238E27FC236}">
                <a16:creationId xmlns:a16="http://schemas.microsoft.com/office/drawing/2014/main" id="{6FE23317-2B45-4D11-A72A-C319C3817D82}"/>
              </a:ext>
            </a:extLst>
          </p:cNvPr>
          <p:cNvGrpSpPr/>
          <p:nvPr/>
        </p:nvGrpSpPr>
        <p:grpSpPr>
          <a:xfrm>
            <a:off x="5667287" y="2861940"/>
            <a:ext cx="1308396" cy="780434"/>
            <a:chOff x="6258681" y="2975930"/>
            <a:chExt cx="1308396" cy="780434"/>
          </a:xfrm>
        </p:grpSpPr>
        <p:sp>
          <p:nvSpPr>
            <p:cNvPr id="66" name="Oval 65">
              <a:extLst>
                <a:ext uri="{FF2B5EF4-FFF2-40B4-BE49-F238E27FC236}">
                  <a16:creationId xmlns:a16="http://schemas.microsoft.com/office/drawing/2014/main" id="{66439C56-37F6-4A4F-B871-87A5F59AF30E}"/>
                </a:ext>
              </a:extLst>
            </p:cNvPr>
            <p:cNvSpPr/>
            <p:nvPr/>
          </p:nvSpPr>
          <p:spPr>
            <a:xfrm>
              <a:off x="6258681" y="2975930"/>
              <a:ext cx="815436" cy="485335"/>
            </a:xfrm>
            <a:prstGeom prst="ellipse">
              <a:avLst/>
            </a:prstGeom>
            <a:solidFill>
              <a:schemeClr val="accent6">
                <a:lumMod val="60000"/>
                <a:lumOff val="4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sp>
          <p:nvSpPr>
            <p:cNvPr id="53" name="Oval 52">
              <a:extLst>
                <a:ext uri="{FF2B5EF4-FFF2-40B4-BE49-F238E27FC236}">
                  <a16:creationId xmlns:a16="http://schemas.microsoft.com/office/drawing/2014/main" id="{F2B6A44C-541D-4ACD-8556-1EC9EF4F4EAB}"/>
                </a:ext>
              </a:extLst>
            </p:cNvPr>
            <p:cNvSpPr/>
            <p:nvPr/>
          </p:nvSpPr>
          <p:spPr>
            <a:xfrm>
              <a:off x="6417906" y="3078422"/>
              <a:ext cx="815436" cy="485335"/>
            </a:xfrm>
            <a:prstGeom prst="ellipse">
              <a:avLst/>
            </a:prstGeom>
            <a:solidFill>
              <a:schemeClr val="accent6">
                <a:lumMod val="60000"/>
                <a:lumOff val="4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sp>
          <p:nvSpPr>
            <p:cNvPr id="54" name="Oval 53">
              <a:extLst>
                <a:ext uri="{FF2B5EF4-FFF2-40B4-BE49-F238E27FC236}">
                  <a16:creationId xmlns:a16="http://schemas.microsoft.com/office/drawing/2014/main" id="{D4474D1C-DC12-452E-A425-13CA8CA5583D}"/>
                </a:ext>
              </a:extLst>
            </p:cNvPr>
            <p:cNvSpPr/>
            <p:nvPr/>
          </p:nvSpPr>
          <p:spPr>
            <a:xfrm>
              <a:off x="6588315" y="3166070"/>
              <a:ext cx="815436" cy="485335"/>
            </a:xfrm>
            <a:prstGeom prst="ellipse">
              <a:avLst/>
            </a:prstGeom>
            <a:solidFill>
              <a:schemeClr val="accent6">
                <a:lumMod val="60000"/>
                <a:lumOff val="4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sp>
          <p:nvSpPr>
            <p:cNvPr id="55" name="Oval 54">
              <a:extLst>
                <a:ext uri="{FF2B5EF4-FFF2-40B4-BE49-F238E27FC236}">
                  <a16:creationId xmlns:a16="http://schemas.microsoft.com/office/drawing/2014/main" id="{D8B1F592-DBC8-4F7F-BC66-7D771464403B}"/>
                </a:ext>
              </a:extLst>
            </p:cNvPr>
            <p:cNvSpPr/>
            <p:nvPr/>
          </p:nvSpPr>
          <p:spPr>
            <a:xfrm>
              <a:off x="6751641" y="3271029"/>
              <a:ext cx="815436" cy="485335"/>
            </a:xfrm>
            <a:prstGeom prst="ellipse">
              <a:avLst/>
            </a:prstGeom>
            <a:solidFill>
              <a:schemeClr val="accent6">
                <a:lumMod val="60000"/>
                <a:lumOff val="4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grpSp>
      <p:sp>
        <p:nvSpPr>
          <p:cNvPr id="56" name="Oval 55">
            <a:extLst>
              <a:ext uri="{FF2B5EF4-FFF2-40B4-BE49-F238E27FC236}">
                <a16:creationId xmlns:a16="http://schemas.microsoft.com/office/drawing/2014/main" id="{7FA4A6A0-1211-479D-924E-F6576669880B}"/>
              </a:ext>
            </a:extLst>
          </p:cNvPr>
          <p:cNvSpPr/>
          <p:nvPr/>
        </p:nvSpPr>
        <p:spPr>
          <a:xfrm>
            <a:off x="6844995" y="3896745"/>
            <a:ext cx="1515903" cy="7211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100" dirty="0"/>
              <a:t>Professional Association</a:t>
            </a:r>
          </a:p>
        </p:txBody>
      </p:sp>
      <p:sp>
        <p:nvSpPr>
          <p:cNvPr id="57" name="Oval 56">
            <a:extLst>
              <a:ext uri="{FF2B5EF4-FFF2-40B4-BE49-F238E27FC236}">
                <a16:creationId xmlns:a16="http://schemas.microsoft.com/office/drawing/2014/main" id="{DB6759B3-DE38-4611-935B-257E9E4E0313}"/>
              </a:ext>
            </a:extLst>
          </p:cNvPr>
          <p:cNvSpPr/>
          <p:nvPr/>
        </p:nvSpPr>
        <p:spPr>
          <a:xfrm>
            <a:off x="7036671" y="4099481"/>
            <a:ext cx="1515903" cy="7211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100" dirty="0"/>
              <a:t>Professional Association</a:t>
            </a:r>
          </a:p>
        </p:txBody>
      </p:sp>
      <p:sp>
        <p:nvSpPr>
          <p:cNvPr id="58" name="Oval 57">
            <a:extLst>
              <a:ext uri="{FF2B5EF4-FFF2-40B4-BE49-F238E27FC236}">
                <a16:creationId xmlns:a16="http://schemas.microsoft.com/office/drawing/2014/main" id="{32BF24F9-2B70-46D6-95AE-FAAF54CCB45B}"/>
              </a:ext>
            </a:extLst>
          </p:cNvPr>
          <p:cNvSpPr/>
          <p:nvPr/>
        </p:nvSpPr>
        <p:spPr>
          <a:xfrm>
            <a:off x="1667493" y="2991097"/>
            <a:ext cx="976568" cy="3902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sp>
        <p:nvSpPr>
          <p:cNvPr id="59" name="Oval 58">
            <a:extLst>
              <a:ext uri="{FF2B5EF4-FFF2-40B4-BE49-F238E27FC236}">
                <a16:creationId xmlns:a16="http://schemas.microsoft.com/office/drawing/2014/main" id="{3FA22348-89C0-4804-A5E0-0F089377D1D0}"/>
              </a:ext>
            </a:extLst>
          </p:cNvPr>
          <p:cNvSpPr/>
          <p:nvPr/>
        </p:nvSpPr>
        <p:spPr>
          <a:xfrm>
            <a:off x="1797425" y="3112413"/>
            <a:ext cx="976568" cy="3902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sp>
        <p:nvSpPr>
          <p:cNvPr id="60" name="Oval 59">
            <a:extLst>
              <a:ext uri="{FF2B5EF4-FFF2-40B4-BE49-F238E27FC236}">
                <a16:creationId xmlns:a16="http://schemas.microsoft.com/office/drawing/2014/main" id="{634F7D8F-351A-41AF-9043-09CCFCE56105}"/>
              </a:ext>
            </a:extLst>
          </p:cNvPr>
          <p:cNvSpPr/>
          <p:nvPr/>
        </p:nvSpPr>
        <p:spPr>
          <a:xfrm>
            <a:off x="1922473" y="3241240"/>
            <a:ext cx="976568" cy="3902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sp>
        <p:nvSpPr>
          <p:cNvPr id="61" name="Oval 60">
            <a:extLst>
              <a:ext uri="{FF2B5EF4-FFF2-40B4-BE49-F238E27FC236}">
                <a16:creationId xmlns:a16="http://schemas.microsoft.com/office/drawing/2014/main" id="{F51C641D-72C8-4E75-BC93-733F5A71FE06}"/>
              </a:ext>
            </a:extLst>
          </p:cNvPr>
          <p:cNvSpPr/>
          <p:nvPr/>
        </p:nvSpPr>
        <p:spPr>
          <a:xfrm>
            <a:off x="1557496" y="1070716"/>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Page</a:t>
            </a:r>
          </a:p>
        </p:txBody>
      </p:sp>
      <p:sp>
        <p:nvSpPr>
          <p:cNvPr id="63" name="Oval 62">
            <a:extLst>
              <a:ext uri="{FF2B5EF4-FFF2-40B4-BE49-F238E27FC236}">
                <a16:creationId xmlns:a16="http://schemas.microsoft.com/office/drawing/2014/main" id="{60BCEC9C-1310-4B47-8B9A-77F224D22713}"/>
              </a:ext>
            </a:extLst>
          </p:cNvPr>
          <p:cNvSpPr/>
          <p:nvPr/>
        </p:nvSpPr>
        <p:spPr>
          <a:xfrm>
            <a:off x="1709896" y="1223116"/>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Page</a:t>
            </a:r>
          </a:p>
        </p:txBody>
      </p:sp>
      <p:sp>
        <p:nvSpPr>
          <p:cNvPr id="64" name="Oval 63">
            <a:extLst>
              <a:ext uri="{FF2B5EF4-FFF2-40B4-BE49-F238E27FC236}">
                <a16:creationId xmlns:a16="http://schemas.microsoft.com/office/drawing/2014/main" id="{8968E897-0B92-4AC2-9B3E-30F5523552FC}"/>
              </a:ext>
            </a:extLst>
          </p:cNvPr>
          <p:cNvSpPr/>
          <p:nvPr/>
        </p:nvSpPr>
        <p:spPr>
          <a:xfrm>
            <a:off x="1862296" y="1375516"/>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Page</a:t>
            </a:r>
          </a:p>
        </p:txBody>
      </p:sp>
      <p:sp>
        <p:nvSpPr>
          <p:cNvPr id="67" name="Oval 66">
            <a:extLst>
              <a:ext uri="{FF2B5EF4-FFF2-40B4-BE49-F238E27FC236}">
                <a16:creationId xmlns:a16="http://schemas.microsoft.com/office/drawing/2014/main" id="{6DA899CC-02A6-4A5B-87D4-E4DFEE7B7D38}"/>
              </a:ext>
            </a:extLst>
          </p:cNvPr>
          <p:cNvSpPr/>
          <p:nvPr/>
        </p:nvSpPr>
        <p:spPr>
          <a:xfrm>
            <a:off x="322675" y="895810"/>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sp>
        <p:nvSpPr>
          <p:cNvPr id="68" name="Oval 67">
            <a:extLst>
              <a:ext uri="{FF2B5EF4-FFF2-40B4-BE49-F238E27FC236}">
                <a16:creationId xmlns:a16="http://schemas.microsoft.com/office/drawing/2014/main" id="{42E908E1-90DE-46F3-8B57-916292B0B9C7}"/>
              </a:ext>
            </a:extLst>
          </p:cNvPr>
          <p:cNvSpPr/>
          <p:nvPr/>
        </p:nvSpPr>
        <p:spPr>
          <a:xfrm>
            <a:off x="3687386" y="1265465"/>
            <a:ext cx="1200560" cy="456236"/>
          </a:xfrm>
          <a:prstGeom prst="ellipse">
            <a:avLst/>
          </a:prstGeom>
          <a:solidFill>
            <a:schemeClr val="accent3"/>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sp>
        <p:nvSpPr>
          <p:cNvPr id="69" name="Oval 68">
            <a:extLst>
              <a:ext uri="{FF2B5EF4-FFF2-40B4-BE49-F238E27FC236}">
                <a16:creationId xmlns:a16="http://schemas.microsoft.com/office/drawing/2014/main" id="{A9C5BFBC-2391-4721-AA1E-C27B3C7B3FEA}"/>
              </a:ext>
            </a:extLst>
          </p:cNvPr>
          <p:cNvSpPr/>
          <p:nvPr/>
        </p:nvSpPr>
        <p:spPr>
          <a:xfrm>
            <a:off x="3839786" y="1417865"/>
            <a:ext cx="1200560" cy="456236"/>
          </a:xfrm>
          <a:prstGeom prst="ellipse">
            <a:avLst/>
          </a:prstGeom>
          <a:solidFill>
            <a:schemeClr val="accent3"/>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sp>
        <p:nvSpPr>
          <p:cNvPr id="70" name="Oval 69">
            <a:extLst>
              <a:ext uri="{FF2B5EF4-FFF2-40B4-BE49-F238E27FC236}">
                <a16:creationId xmlns:a16="http://schemas.microsoft.com/office/drawing/2014/main" id="{727A2D25-897F-44DB-908C-8402511EDA62}"/>
              </a:ext>
            </a:extLst>
          </p:cNvPr>
          <p:cNvSpPr/>
          <p:nvPr/>
        </p:nvSpPr>
        <p:spPr>
          <a:xfrm>
            <a:off x="7892713" y="3078422"/>
            <a:ext cx="1103066" cy="833810"/>
          </a:xfrm>
          <a:prstGeom prst="ellipse">
            <a:avLst/>
          </a:prstGeom>
          <a:solidFill>
            <a:schemeClr val="accent4"/>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Websites</a:t>
            </a:r>
          </a:p>
        </p:txBody>
      </p:sp>
      <p:sp>
        <p:nvSpPr>
          <p:cNvPr id="72" name="Oval 71">
            <a:extLst>
              <a:ext uri="{FF2B5EF4-FFF2-40B4-BE49-F238E27FC236}">
                <a16:creationId xmlns:a16="http://schemas.microsoft.com/office/drawing/2014/main" id="{780D859D-A443-4948-AF85-FCA50621D304}"/>
              </a:ext>
            </a:extLst>
          </p:cNvPr>
          <p:cNvSpPr/>
          <p:nvPr/>
        </p:nvSpPr>
        <p:spPr>
          <a:xfrm>
            <a:off x="5533593" y="4008687"/>
            <a:ext cx="1126600" cy="57908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73" name="Oval 72">
            <a:extLst>
              <a:ext uri="{FF2B5EF4-FFF2-40B4-BE49-F238E27FC236}">
                <a16:creationId xmlns:a16="http://schemas.microsoft.com/office/drawing/2014/main" id="{A26E4D0D-88A3-499B-A3EB-BEC30D3CA83D}"/>
              </a:ext>
            </a:extLst>
          </p:cNvPr>
          <p:cNvSpPr/>
          <p:nvPr/>
        </p:nvSpPr>
        <p:spPr>
          <a:xfrm>
            <a:off x="5685993" y="4161087"/>
            <a:ext cx="1126600" cy="57908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74" name="Oval 73">
            <a:extLst>
              <a:ext uri="{FF2B5EF4-FFF2-40B4-BE49-F238E27FC236}">
                <a16:creationId xmlns:a16="http://schemas.microsoft.com/office/drawing/2014/main" id="{F2FBF3C3-03F4-4417-9FD0-2B6CB7F31863}"/>
              </a:ext>
            </a:extLst>
          </p:cNvPr>
          <p:cNvSpPr/>
          <p:nvPr/>
        </p:nvSpPr>
        <p:spPr>
          <a:xfrm>
            <a:off x="5838393" y="4313487"/>
            <a:ext cx="1126600" cy="57908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75" name="Oval 74">
            <a:extLst>
              <a:ext uri="{FF2B5EF4-FFF2-40B4-BE49-F238E27FC236}">
                <a16:creationId xmlns:a16="http://schemas.microsoft.com/office/drawing/2014/main" id="{A8AFE8D6-A1C0-49BE-8791-6D52F25E515D}"/>
              </a:ext>
            </a:extLst>
          </p:cNvPr>
          <p:cNvSpPr/>
          <p:nvPr/>
        </p:nvSpPr>
        <p:spPr>
          <a:xfrm>
            <a:off x="2267436" y="1934780"/>
            <a:ext cx="1853044" cy="569821"/>
          </a:xfrm>
          <a:prstGeom prst="ellipse">
            <a:avLst/>
          </a:prstGeom>
          <a:solidFill>
            <a:schemeClr val="accent6">
              <a:lumMod val="40000"/>
              <a:lumOff val="6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600" dirty="0"/>
              <a:t>Classmates</a:t>
            </a:r>
          </a:p>
        </p:txBody>
      </p:sp>
      <p:cxnSp>
        <p:nvCxnSpPr>
          <p:cNvPr id="76" name="Straight Connector 75">
            <a:extLst>
              <a:ext uri="{FF2B5EF4-FFF2-40B4-BE49-F238E27FC236}">
                <a16:creationId xmlns:a16="http://schemas.microsoft.com/office/drawing/2014/main" id="{5135CFEF-66DA-41EF-9B3E-0C54EC723BE6}"/>
              </a:ext>
            </a:extLst>
          </p:cNvPr>
          <p:cNvCxnSpPr>
            <a:cxnSpLocks/>
            <a:endCxn id="31" idx="0"/>
          </p:cNvCxnSpPr>
          <p:nvPr/>
        </p:nvCxnSpPr>
        <p:spPr>
          <a:xfrm>
            <a:off x="4442126" y="2286684"/>
            <a:ext cx="0" cy="19507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77" name="Straight Connector 76">
            <a:extLst>
              <a:ext uri="{FF2B5EF4-FFF2-40B4-BE49-F238E27FC236}">
                <a16:creationId xmlns:a16="http://schemas.microsoft.com/office/drawing/2014/main" id="{44E16C97-B36E-40A7-8B30-25864AF4E6FE}"/>
              </a:ext>
            </a:extLst>
          </p:cNvPr>
          <p:cNvCxnSpPr>
            <a:cxnSpLocks/>
          </p:cNvCxnSpPr>
          <p:nvPr/>
        </p:nvCxnSpPr>
        <p:spPr>
          <a:xfrm>
            <a:off x="4576056" y="3562430"/>
            <a:ext cx="3693" cy="250153"/>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78" name="Straight Connector 77">
            <a:extLst>
              <a:ext uri="{FF2B5EF4-FFF2-40B4-BE49-F238E27FC236}">
                <a16:creationId xmlns:a16="http://schemas.microsoft.com/office/drawing/2014/main" id="{B7877D88-2E0D-43A8-BE6B-0C2A6E6AC8F6}"/>
              </a:ext>
            </a:extLst>
          </p:cNvPr>
          <p:cNvCxnSpPr>
            <a:cxnSpLocks/>
          </p:cNvCxnSpPr>
          <p:nvPr/>
        </p:nvCxnSpPr>
        <p:spPr>
          <a:xfrm>
            <a:off x="5268592" y="3404920"/>
            <a:ext cx="124818" cy="12094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79" name="Straight Connector 78">
            <a:extLst>
              <a:ext uri="{FF2B5EF4-FFF2-40B4-BE49-F238E27FC236}">
                <a16:creationId xmlns:a16="http://schemas.microsoft.com/office/drawing/2014/main" id="{AFA47300-D289-485D-9EC4-FD339542A921}"/>
              </a:ext>
            </a:extLst>
          </p:cNvPr>
          <p:cNvCxnSpPr>
            <a:cxnSpLocks/>
          </p:cNvCxnSpPr>
          <p:nvPr/>
        </p:nvCxnSpPr>
        <p:spPr>
          <a:xfrm flipV="1">
            <a:off x="3614734" y="3502639"/>
            <a:ext cx="225052" cy="515001"/>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83" name="Straight Connector 82">
            <a:extLst>
              <a:ext uri="{FF2B5EF4-FFF2-40B4-BE49-F238E27FC236}">
                <a16:creationId xmlns:a16="http://schemas.microsoft.com/office/drawing/2014/main" id="{D2422F56-247F-4B30-9852-817F602A2A21}"/>
              </a:ext>
            </a:extLst>
          </p:cNvPr>
          <p:cNvCxnSpPr>
            <a:cxnSpLocks/>
          </p:cNvCxnSpPr>
          <p:nvPr/>
        </p:nvCxnSpPr>
        <p:spPr>
          <a:xfrm flipH="1" flipV="1">
            <a:off x="3434376" y="2559421"/>
            <a:ext cx="143247" cy="151511"/>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87" name="Straight Connector 86">
            <a:extLst>
              <a:ext uri="{FF2B5EF4-FFF2-40B4-BE49-F238E27FC236}">
                <a16:creationId xmlns:a16="http://schemas.microsoft.com/office/drawing/2014/main" id="{0EE86CD0-D0B9-49A1-9DC9-1529DDF022A4}"/>
              </a:ext>
            </a:extLst>
          </p:cNvPr>
          <p:cNvCxnSpPr>
            <a:cxnSpLocks/>
          </p:cNvCxnSpPr>
          <p:nvPr/>
        </p:nvCxnSpPr>
        <p:spPr>
          <a:xfrm flipH="1">
            <a:off x="5223480" y="2489117"/>
            <a:ext cx="139897" cy="14921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sp>
        <p:nvSpPr>
          <p:cNvPr id="62" name="Oval 61">
            <a:extLst>
              <a:ext uri="{FF2B5EF4-FFF2-40B4-BE49-F238E27FC236}">
                <a16:creationId xmlns:a16="http://schemas.microsoft.com/office/drawing/2014/main" id="{EE6B1FA1-AA50-43DE-8AD0-A0DF89BB172C}"/>
              </a:ext>
            </a:extLst>
          </p:cNvPr>
          <p:cNvSpPr/>
          <p:nvPr/>
        </p:nvSpPr>
        <p:spPr>
          <a:xfrm>
            <a:off x="7492735" y="1373063"/>
            <a:ext cx="1515903" cy="112343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YouTube</a:t>
            </a:r>
          </a:p>
        </p:txBody>
      </p:sp>
    </p:spTree>
    <p:extLst>
      <p:ext uri="{BB962C8B-B14F-4D97-AF65-F5344CB8AC3E}">
        <p14:creationId xmlns:p14="http://schemas.microsoft.com/office/powerpoint/2010/main" val="359410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al 110">
            <a:extLst>
              <a:ext uri="{FF2B5EF4-FFF2-40B4-BE49-F238E27FC236}">
                <a16:creationId xmlns:a16="http://schemas.microsoft.com/office/drawing/2014/main" id="{4E730854-0672-48F5-8C1D-8E0FBCB1901D}"/>
              </a:ext>
            </a:extLst>
          </p:cNvPr>
          <p:cNvSpPr/>
          <p:nvPr/>
        </p:nvSpPr>
        <p:spPr>
          <a:xfrm>
            <a:off x="6257704" y="199583"/>
            <a:ext cx="2216818" cy="1404704"/>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Google</a:t>
            </a:r>
          </a:p>
        </p:txBody>
      </p:sp>
      <p:sp>
        <p:nvSpPr>
          <p:cNvPr id="28" name="Oval 27">
            <a:extLst>
              <a:ext uri="{FF2B5EF4-FFF2-40B4-BE49-F238E27FC236}">
                <a16:creationId xmlns:a16="http://schemas.microsoft.com/office/drawing/2014/main" id="{B0BCA2FA-F698-41AD-8212-B010681F0473}"/>
              </a:ext>
            </a:extLst>
          </p:cNvPr>
          <p:cNvSpPr/>
          <p:nvPr/>
        </p:nvSpPr>
        <p:spPr>
          <a:xfrm>
            <a:off x="6854558" y="3775930"/>
            <a:ext cx="1712667" cy="874987"/>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t>Professional Association</a:t>
            </a:r>
          </a:p>
        </p:txBody>
      </p:sp>
      <p:sp>
        <p:nvSpPr>
          <p:cNvPr id="31" name="Oval 30">
            <a:extLst>
              <a:ext uri="{FF2B5EF4-FFF2-40B4-BE49-F238E27FC236}">
                <a16:creationId xmlns:a16="http://schemas.microsoft.com/office/drawing/2014/main" id="{68A3DC80-A407-4CD3-A3A3-2168D36CA495}"/>
              </a:ext>
            </a:extLst>
          </p:cNvPr>
          <p:cNvSpPr/>
          <p:nvPr/>
        </p:nvSpPr>
        <p:spPr>
          <a:xfrm>
            <a:off x="3554890" y="2294354"/>
            <a:ext cx="2074984" cy="111154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learner</a:t>
            </a:r>
          </a:p>
        </p:txBody>
      </p:sp>
      <p:grpSp>
        <p:nvGrpSpPr>
          <p:cNvPr id="36" name="Group 35">
            <a:extLst>
              <a:ext uri="{FF2B5EF4-FFF2-40B4-BE49-F238E27FC236}">
                <a16:creationId xmlns:a16="http://schemas.microsoft.com/office/drawing/2014/main" id="{A3505D95-EB05-4F43-AADB-8BA34A971664}"/>
              </a:ext>
            </a:extLst>
          </p:cNvPr>
          <p:cNvGrpSpPr/>
          <p:nvPr/>
        </p:nvGrpSpPr>
        <p:grpSpPr>
          <a:xfrm>
            <a:off x="3610471" y="234619"/>
            <a:ext cx="2001395" cy="1369668"/>
            <a:chOff x="949570" y="668216"/>
            <a:chExt cx="2074984" cy="1069144"/>
          </a:xfrm>
        </p:grpSpPr>
        <p:sp>
          <p:nvSpPr>
            <p:cNvPr id="37" name="Oval 36">
              <a:extLst>
                <a:ext uri="{FF2B5EF4-FFF2-40B4-BE49-F238E27FC236}">
                  <a16:creationId xmlns:a16="http://schemas.microsoft.com/office/drawing/2014/main" id="{AF93847C-09A5-44B1-B88A-BC408F615E30}"/>
                </a:ext>
              </a:extLst>
            </p:cNvPr>
            <p:cNvSpPr/>
            <p:nvPr/>
          </p:nvSpPr>
          <p:spPr>
            <a:xfrm>
              <a:off x="949570" y="668216"/>
              <a:ext cx="2074984" cy="1069144"/>
            </a:xfrm>
            <a:prstGeom prst="ellipse">
              <a:avLst/>
            </a:prstGeom>
            <a:solidFill>
              <a:schemeClr val="accent3"/>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LinkedIn</a:t>
              </a:r>
            </a:p>
          </p:txBody>
        </p:sp>
        <p:sp>
          <p:nvSpPr>
            <p:cNvPr id="38" name="Oval 37">
              <a:extLst>
                <a:ext uri="{FF2B5EF4-FFF2-40B4-BE49-F238E27FC236}">
                  <a16:creationId xmlns:a16="http://schemas.microsoft.com/office/drawing/2014/main" id="{54F57C0E-60D9-4B86-9D26-5A2C022BBB80}"/>
                </a:ext>
              </a:extLst>
            </p:cNvPr>
            <p:cNvSpPr/>
            <p:nvPr/>
          </p:nvSpPr>
          <p:spPr>
            <a:xfrm>
              <a:off x="1561922" y="1290477"/>
              <a:ext cx="850281" cy="236160"/>
            </a:xfrm>
            <a:prstGeom prst="ellipse">
              <a:avLst/>
            </a:prstGeom>
            <a:solidFill>
              <a:schemeClr val="accent3"/>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cxnSp>
        <p:nvCxnSpPr>
          <p:cNvPr id="43" name="Straight Connector 42">
            <a:extLst>
              <a:ext uri="{FF2B5EF4-FFF2-40B4-BE49-F238E27FC236}">
                <a16:creationId xmlns:a16="http://schemas.microsoft.com/office/drawing/2014/main" id="{D9EBF6EC-F1EF-492A-A1BC-A20034B6A5BC}"/>
              </a:ext>
            </a:extLst>
          </p:cNvPr>
          <p:cNvCxnSpPr>
            <a:cxnSpLocks/>
            <a:endCxn id="28" idx="1"/>
          </p:cNvCxnSpPr>
          <p:nvPr/>
        </p:nvCxnSpPr>
        <p:spPr>
          <a:xfrm>
            <a:off x="5516720" y="3147645"/>
            <a:ext cx="1588652" cy="75642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47" name="Straight Connector 46">
            <a:extLst>
              <a:ext uri="{FF2B5EF4-FFF2-40B4-BE49-F238E27FC236}">
                <a16:creationId xmlns:a16="http://schemas.microsoft.com/office/drawing/2014/main" id="{ABC22E52-44C4-45C8-A2C7-D0B13AC71028}"/>
              </a:ext>
            </a:extLst>
          </p:cNvPr>
          <p:cNvCxnSpPr>
            <a:cxnSpLocks/>
            <a:stCxn id="37" idx="4"/>
            <a:endCxn id="31" idx="0"/>
          </p:cNvCxnSpPr>
          <p:nvPr/>
        </p:nvCxnSpPr>
        <p:spPr>
          <a:xfrm flipH="1">
            <a:off x="4592382" y="1604287"/>
            <a:ext cx="18787" cy="690067"/>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65" name="Straight Connector 64">
            <a:extLst>
              <a:ext uri="{FF2B5EF4-FFF2-40B4-BE49-F238E27FC236}">
                <a16:creationId xmlns:a16="http://schemas.microsoft.com/office/drawing/2014/main" id="{4E957232-F641-4F09-8148-81F88F5E3797}"/>
              </a:ext>
            </a:extLst>
          </p:cNvPr>
          <p:cNvCxnSpPr>
            <a:cxnSpLocks/>
            <a:endCxn id="31" idx="7"/>
          </p:cNvCxnSpPr>
          <p:nvPr/>
        </p:nvCxnSpPr>
        <p:spPr>
          <a:xfrm flipH="1">
            <a:off x="5326000" y="1474268"/>
            <a:ext cx="1267814" cy="982867"/>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3F9A51EC-A5F5-420B-AE83-8C710B1A61A0}"/>
              </a:ext>
            </a:extLst>
          </p:cNvPr>
          <p:cNvCxnSpPr>
            <a:cxnSpLocks/>
          </p:cNvCxnSpPr>
          <p:nvPr/>
        </p:nvCxnSpPr>
        <p:spPr>
          <a:xfrm flipV="1">
            <a:off x="2533599" y="3019198"/>
            <a:ext cx="1076872" cy="42245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93" name="Straight Connector 92">
            <a:extLst>
              <a:ext uri="{FF2B5EF4-FFF2-40B4-BE49-F238E27FC236}">
                <a16:creationId xmlns:a16="http://schemas.microsoft.com/office/drawing/2014/main" id="{B69824B9-441F-4CF5-832E-0E4B4391531D}"/>
              </a:ext>
            </a:extLst>
          </p:cNvPr>
          <p:cNvCxnSpPr>
            <a:cxnSpLocks/>
          </p:cNvCxnSpPr>
          <p:nvPr/>
        </p:nvCxnSpPr>
        <p:spPr>
          <a:xfrm flipH="1">
            <a:off x="5552935" y="2266594"/>
            <a:ext cx="1552436" cy="37227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01" name="Straight Connector 100">
            <a:extLst>
              <a:ext uri="{FF2B5EF4-FFF2-40B4-BE49-F238E27FC236}">
                <a16:creationId xmlns:a16="http://schemas.microsoft.com/office/drawing/2014/main" id="{DDBB9FDE-26AA-427B-A0BE-CD14C212CB07}"/>
              </a:ext>
            </a:extLst>
          </p:cNvPr>
          <p:cNvCxnSpPr>
            <a:cxnSpLocks/>
          </p:cNvCxnSpPr>
          <p:nvPr/>
        </p:nvCxnSpPr>
        <p:spPr>
          <a:xfrm flipH="1" flipV="1">
            <a:off x="2813538" y="1828530"/>
            <a:ext cx="905733" cy="70493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sp>
        <p:nvSpPr>
          <p:cNvPr id="110" name="Oval 109">
            <a:extLst>
              <a:ext uri="{FF2B5EF4-FFF2-40B4-BE49-F238E27FC236}">
                <a16:creationId xmlns:a16="http://schemas.microsoft.com/office/drawing/2014/main" id="{9953E0B7-8C1D-4F59-9940-521FE13B67E0}"/>
              </a:ext>
            </a:extLst>
          </p:cNvPr>
          <p:cNvSpPr/>
          <p:nvPr/>
        </p:nvSpPr>
        <p:spPr>
          <a:xfrm>
            <a:off x="4256480" y="4057232"/>
            <a:ext cx="1358865" cy="965636"/>
          </a:xfrm>
          <a:prstGeom prst="ellipse">
            <a:avLst/>
          </a:prstGeom>
          <a:solidFill>
            <a:schemeClr val="tx2"/>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400" b="1" dirty="0"/>
              <a:t>Wikipedia</a:t>
            </a:r>
          </a:p>
        </p:txBody>
      </p:sp>
      <p:sp>
        <p:nvSpPr>
          <p:cNvPr id="113" name="Oval 112">
            <a:extLst>
              <a:ext uri="{FF2B5EF4-FFF2-40B4-BE49-F238E27FC236}">
                <a16:creationId xmlns:a16="http://schemas.microsoft.com/office/drawing/2014/main" id="{A5866117-850B-4925-8155-8579C8A0E684}"/>
              </a:ext>
            </a:extLst>
          </p:cNvPr>
          <p:cNvSpPr/>
          <p:nvPr/>
        </p:nvSpPr>
        <p:spPr>
          <a:xfrm>
            <a:off x="5726789" y="4277702"/>
            <a:ext cx="1126600" cy="579084"/>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114" name="Oval 113">
            <a:extLst>
              <a:ext uri="{FF2B5EF4-FFF2-40B4-BE49-F238E27FC236}">
                <a16:creationId xmlns:a16="http://schemas.microsoft.com/office/drawing/2014/main" id="{180B7408-328D-4255-93B5-3C2B7622BC20}"/>
              </a:ext>
            </a:extLst>
          </p:cNvPr>
          <p:cNvSpPr/>
          <p:nvPr/>
        </p:nvSpPr>
        <p:spPr>
          <a:xfrm>
            <a:off x="7556151" y="2662310"/>
            <a:ext cx="1103066" cy="779344"/>
          </a:xfrm>
          <a:prstGeom prst="ellipse">
            <a:avLst/>
          </a:prstGeom>
          <a:solidFill>
            <a:schemeClr val="accent4"/>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a:t>
            </a:r>
          </a:p>
        </p:txBody>
      </p:sp>
      <p:cxnSp>
        <p:nvCxnSpPr>
          <p:cNvPr id="127" name="Straight Connector 126">
            <a:extLst>
              <a:ext uri="{FF2B5EF4-FFF2-40B4-BE49-F238E27FC236}">
                <a16:creationId xmlns:a16="http://schemas.microsoft.com/office/drawing/2014/main" id="{3E0D515C-56BB-4082-9573-D1C66102D619}"/>
              </a:ext>
            </a:extLst>
          </p:cNvPr>
          <p:cNvCxnSpPr>
            <a:cxnSpLocks/>
            <a:stCxn id="114" idx="2"/>
            <a:endCxn id="31" idx="6"/>
          </p:cNvCxnSpPr>
          <p:nvPr/>
        </p:nvCxnSpPr>
        <p:spPr>
          <a:xfrm flipH="1" flipV="1">
            <a:off x="5629874" y="2850124"/>
            <a:ext cx="1926277" cy="20185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31" name="Straight Connector 130">
            <a:extLst>
              <a:ext uri="{FF2B5EF4-FFF2-40B4-BE49-F238E27FC236}">
                <a16:creationId xmlns:a16="http://schemas.microsoft.com/office/drawing/2014/main" id="{7D6C2264-6D65-4F36-994A-C3F3A212A0F3}"/>
              </a:ext>
            </a:extLst>
          </p:cNvPr>
          <p:cNvCxnSpPr>
            <a:cxnSpLocks/>
          </p:cNvCxnSpPr>
          <p:nvPr/>
        </p:nvCxnSpPr>
        <p:spPr>
          <a:xfrm flipH="1" flipV="1">
            <a:off x="5086625" y="3359028"/>
            <a:ext cx="942661" cy="91867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38" name="Straight Connector 137">
            <a:extLst>
              <a:ext uri="{FF2B5EF4-FFF2-40B4-BE49-F238E27FC236}">
                <a16:creationId xmlns:a16="http://schemas.microsoft.com/office/drawing/2014/main" id="{36194D45-4936-43A7-84EB-5CF29A82C252}"/>
              </a:ext>
            </a:extLst>
          </p:cNvPr>
          <p:cNvCxnSpPr>
            <a:cxnSpLocks/>
          </p:cNvCxnSpPr>
          <p:nvPr/>
        </p:nvCxnSpPr>
        <p:spPr>
          <a:xfrm flipH="1">
            <a:off x="3371027" y="3359028"/>
            <a:ext cx="708604" cy="74834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49" name="Straight Connector 148">
            <a:extLst>
              <a:ext uri="{FF2B5EF4-FFF2-40B4-BE49-F238E27FC236}">
                <a16:creationId xmlns:a16="http://schemas.microsoft.com/office/drawing/2014/main" id="{C1EFAE8C-C148-4D2D-B604-72839559CFD5}"/>
              </a:ext>
            </a:extLst>
          </p:cNvPr>
          <p:cNvCxnSpPr>
            <a:cxnSpLocks/>
          </p:cNvCxnSpPr>
          <p:nvPr/>
        </p:nvCxnSpPr>
        <p:spPr>
          <a:xfrm>
            <a:off x="4708438" y="3441653"/>
            <a:ext cx="138204" cy="61557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grpSp>
        <p:nvGrpSpPr>
          <p:cNvPr id="23" name="Group 22">
            <a:extLst>
              <a:ext uri="{FF2B5EF4-FFF2-40B4-BE49-F238E27FC236}">
                <a16:creationId xmlns:a16="http://schemas.microsoft.com/office/drawing/2014/main" id="{FD9D563B-E315-494C-AB69-A197BB1132CA}"/>
              </a:ext>
            </a:extLst>
          </p:cNvPr>
          <p:cNvGrpSpPr/>
          <p:nvPr/>
        </p:nvGrpSpPr>
        <p:grpSpPr>
          <a:xfrm>
            <a:off x="782180" y="245710"/>
            <a:ext cx="2484323" cy="1852182"/>
            <a:chOff x="949570" y="668216"/>
            <a:chExt cx="2074984" cy="1069144"/>
          </a:xfrm>
          <a:solidFill>
            <a:schemeClr val="accent2"/>
          </a:solidFill>
        </p:grpSpPr>
        <p:sp>
          <p:nvSpPr>
            <p:cNvPr id="2" name="Oval 1">
              <a:extLst>
                <a:ext uri="{FF2B5EF4-FFF2-40B4-BE49-F238E27FC236}">
                  <a16:creationId xmlns:a16="http://schemas.microsoft.com/office/drawing/2014/main" id="{1F1BD996-DD36-461C-85AF-D0A32D8C64E9}"/>
                </a:ext>
              </a:extLst>
            </p:cNvPr>
            <p:cNvSpPr/>
            <p:nvPr/>
          </p:nvSpPr>
          <p:spPr>
            <a:xfrm>
              <a:off x="949570" y="668216"/>
              <a:ext cx="2074984" cy="1069144"/>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Facebook</a:t>
              </a:r>
            </a:p>
          </p:txBody>
        </p:sp>
        <p:sp>
          <p:nvSpPr>
            <p:cNvPr id="3" name="Oval 2">
              <a:extLst>
                <a:ext uri="{FF2B5EF4-FFF2-40B4-BE49-F238E27FC236}">
                  <a16:creationId xmlns:a16="http://schemas.microsoft.com/office/drawing/2014/main" id="{650B502F-57C8-4EF2-BFFE-B747CD12175B}"/>
                </a:ext>
              </a:extLst>
            </p:cNvPr>
            <p:cNvSpPr/>
            <p:nvPr/>
          </p:nvSpPr>
          <p:spPr>
            <a:xfrm>
              <a:off x="2197488" y="1103739"/>
              <a:ext cx="678385" cy="211099"/>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grpSp>
        <p:nvGrpSpPr>
          <p:cNvPr id="33" name="Group 32">
            <a:extLst>
              <a:ext uri="{FF2B5EF4-FFF2-40B4-BE49-F238E27FC236}">
                <a16:creationId xmlns:a16="http://schemas.microsoft.com/office/drawing/2014/main" id="{C5E2214A-577B-4507-96D2-8A5A833188ED}"/>
              </a:ext>
            </a:extLst>
          </p:cNvPr>
          <p:cNvGrpSpPr/>
          <p:nvPr/>
        </p:nvGrpSpPr>
        <p:grpSpPr>
          <a:xfrm>
            <a:off x="422601" y="2336214"/>
            <a:ext cx="2119474" cy="1905791"/>
            <a:chOff x="936675" y="673133"/>
            <a:chExt cx="2074984" cy="1069144"/>
          </a:xfrm>
          <a:solidFill>
            <a:schemeClr val="accent1"/>
          </a:solidFill>
        </p:grpSpPr>
        <p:sp>
          <p:nvSpPr>
            <p:cNvPr id="34" name="Oval 33">
              <a:extLst>
                <a:ext uri="{FF2B5EF4-FFF2-40B4-BE49-F238E27FC236}">
                  <a16:creationId xmlns:a16="http://schemas.microsoft.com/office/drawing/2014/main" id="{6FFEC3BB-4771-4F4D-AF90-32522813595B}"/>
                </a:ext>
              </a:extLst>
            </p:cNvPr>
            <p:cNvSpPr/>
            <p:nvPr/>
          </p:nvSpPr>
          <p:spPr>
            <a:xfrm>
              <a:off x="936675" y="673133"/>
              <a:ext cx="2074984" cy="1069144"/>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Twitter</a:t>
              </a:r>
            </a:p>
          </p:txBody>
        </p:sp>
        <p:sp>
          <p:nvSpPr>
            <p:cNvPr id="35" name="Oval 34">
              <a:extLst>
                <a:ext uri="{FF2B5EF4-FFF2-40B4-BE49-F238E27FC236}">
                  <a16:creationId xmlns:a16="http://schemas.microsoft.com/office/drawing/2014/main" id="{99596205-EBE5-4531-B923-497EFAE4306F}"/>
                </a:ext>
              </a:extLst>
            </p:cNvPr>
            <p:cNvSpPr/>
            <p:nvPr/>
          </p:nvSpPr>
          <p:spPr>
            <a:xfrm>
              <a:off x="1060465" y="1040948"/>
              <a:ext cx="900336" cy="240280"/>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follows</a:t>
              </a:r>
            </a:p>
          </p:txBody>
        </p:sp>
      </p:grpSp>
      <p:sp>
        <p:nvSpPr>
          <p:cNvPr id="112" name="Oval 111">
            <a:extLst>
              <a:ext uri="{FF2B5EF4-FFF2-40B4-BE49-F238E27FC236}">
                <a16:creationId xmlns:a16="http://schemas.microsoft.com/office/drawing/2014/main" id="{08CFDAA7-264C-4E5E-AA8E-D51F61BAF07C}"/>
              </a:ext>
            </a:extLst>
          </p:cNvPr>
          <p:cNvSpPr/>
          <p:nvPr/>
        </p:nvSpPr>
        <p:spPr>
          <a:xfrm>
            <a:off x="2495362" y="4106018"/>
            <a:ext cx="1529678" cy="809583"/>
          </a:xfrm>
          <a:prstGeom prst="ellipse">
            <a:avLst/>
          </a:prstGeom>
          <a:solidFill>
            <a:schemeClr val="bg2">
              <a:lumMod val="5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Online course</a:t>
            </a:r>
          </a:p>
        </p:txBody>
      </p:sp>
      <p:cxnSp>
        <p:nvCxnSpPr>
          <p:cNvPr id="62" name="Straight Connector 61">
            <a:extLst>
              <a:ext uri="{FF2B5EF4-FFF2-40B4-BE49-F238E27FC236}">
                <a16:creationId xmlns:a16="http://schemas.microsoft.com/office/drawing/2014/main" id="{4E753C99-B285-4282-9925-45DA90B48658}"/>
              </a:ext>
            </a:extLst>
          </p:cNvPr>
          <p:cNvCxnSpPr>
            <a:cxnSpLocks/>
          </p:cNvCxnSpPr>
          <p:nvPr/>
        </p:nvCxnSpPr>
        <p:spPr>
          <a:xfrm>
            <a:off x="5571544" y="2996587"/>
            <a:ext cx="1126600" cy="26711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sp>
        <p:nvSpPr>
          <p:cNvPr id="66" name="Oval 65">
            <a:extLst>
              <a:ext uri="{FF2B5EF4-FFF2-40B4-BE49-F238E27FC236}">
                <a16:creationId xmlns:a16="http://schemas.microsoft.com/office/drawing/2014/main" id="{66439C56-37F6-4A4F-B871-87A5F59AF30E}"/>
              </a:ext>
            </a:extLst>
          </p:cNvPr>
          <p:cNvSpPr/>
          <p:nvPr/>
        </p:nvSpPr>
        <p:spPr>
          <a:xfrm>
            <a:off x="6597024" y="3095649"/>
            <a:ext cx="815436" cy="485335"/>
          </a:xfrm>
          <a:prstGeom prst="ellipse">
            <a:avLst/>
          </a:prstGeom>
          <a:solidFill>
            <a:schemeClr val="accent6">
              <a:lumMod val="60000"/>
              <a:lumOff val="40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sp>
        <p:nvSpPr>
          <p:cNvPr id="39" name="Oval 38">
            <a:extLst>
              <a:ext uri="{FF2B5EF4-FFF2-40B4-BE49-F238E27FC236}">
                <a16:creationId xmlns:a16="http://schemas.microsoft.com/office/drawing/2014/main" id="{81745232-B930-4EA7-82B6-3CB2B3C10818}"/>
              </a:ext>
            </a:extLst>
          </p:cNvPr>
          <p:cNvSpPr/>
          <p:nvPr/>
        </p:nvSpPr>
        <p:spPr>
          <a:xfrm>
            <a:off x="911059" y="1083618"/>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News</a:t>
            </a:r>
          </a:p>
        </p:txBody>
      </p:sp>
      <p:sp>
        <p:nvSpPr>
          <p:cNvPr id="40" name="Oval 39">
            <a:extLst>
              <a:ext uri="{FF2B5EF4-FFF2-40B4-BE49-F238E27FC236}">
                <a16:creationId xmlns:a16="http://schemas.microsoft.com/office/drawing/2014/main" id="{BDCE2DAA-4015-4ED1-98CD-423408EE22FC}"/>
              </a:ext>
            </a:extLst>
          </p:cNvPr>
          <p:cNvSpPr/>
          <p:nvPr/>
        </p:nvSpPr>
        <p:spPr>
          <a:xfrm>
            <a:off x="1777846" y="1431620"/>
            <a:ext cx="943784" cy="460318"/>
          </a:xfrm>
          <a:prstGeom prst="ellipse">
            <a:avLst/>
          </a:prstGeom>
          <a:solidFill>
            <a:schemeClr val="accent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Page</a:t>
            </a:r>
          </a:p>
        </p:txBody>
      </p:sp>
      <p:sp>
        <p:nvSpPr>
          <p:cNvPr id="41" name="Oval 40">
            <a:extLst>
              <a:ext uri="{FF2B5EF4-FFF2-40B4-BE49-F238E27FC236}">
                <a16:creationId xmlns:a16="http://schemas.microsoft.com/office/drawing/2014/main" id="{EB9A57E4-0019-4D07-B04B-09C72CF5C177}"/>
              </a:ext>
            </a:extLst>
          </p:cNvPr>
          <p:cNvSpPr/>
          <p:nvPr/>
        </p:nvSpPr>
        <p:spPr>
          <a:xfrm>
            <a:off x="951819" y="3618318"/>
            <a:ext cx="976568" cy="3902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lists</a:t>
            </a:r>
          </a:p>
        </p:txBody>
      </p:sp>
      <p:sp>
        <p:nvSpPr>
          <p:cNvPr id="42" name="Oval 41">
            <a:extLst>
              <a:ext uri="{FF2B5EF4-FFF2-40B4-BE49-F238E27FC236}">
                <a16:creationId xmlns:a16="http://schemas.microsoft.com/office/drawing/2014/main" id="{39DEBBD8-4358-47B0-BF5E-149D36C471A8}"/>
              </a:ext>
            </a:extLst>
          </p:cNvPr>
          <p:cNvSpPr/>
          <p:nvPr/>
        </p:nvSpPr>
        <p:spPr>
          <a:xfrm>
            <a:off x="1512858" y="3124424"/>
            <a:ext cx="976568" cy="390226"/>
          </a:xfrm>
          <a:prstGeom prst="ellipse">
            <a:avLst/>
          </a:prstGeom>
          <a:solidFill>
            <a:schemeClr val="accent1"/>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sp>
        <p:nvSpPr>
          <p:cNvPr id="52" name="Oval 51">
            <a:extLst>
              <a:ext uri="{FF2B5EF4-FFF2-40B4-BE49-F238E27FC236}">
                <a16:creationId xmlns:a16="http://schemas.microsoft.com/office/drawing/2014/main" id="{15101E59-2F86-44C5-8487-505A6DFEA44B}"/>
              </a:ext>
            </a:extLst>
          </p:cNvPr>
          <p:cNvSpPr/>
          <p:nvPr/>
        </p:nvSpPr>
        <p:spPr>
          <a:xfrm>
            <a:off x="7105371" y="1825964"/>
            <a:ext cx="1322023" cy="703345"/>
          </a:xfrm>
          <a:prstGeom prst="ellipse">
            <a:avLst/>
          </a:prstGeom>
          <a:solidFill>
            <a:schemeClr val="accent5">
              <a:lumMod val="75000"/>
            </a:schemeClr>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YouTube</a:t>
            </a:r>
          </a:p>
        </p:txBody>
      </p:sp>
      <p:grpSp>
        <p:nvGrpSpPr>
          <p:cNvPr id="9" name="Group 8">
            <a:extLst>
              <a:ext uri="{FF2B5EF4-FFF2-40B4-BE49-F238E27FC236}">
                <a16:creationId xmlns:a16="http://schemas.microsoft.com/office/drawing/2014/main" id="{1C29DA8B-AFE5-43E0-8FDF-615D3125AA45}"/>
              </a:ext>
            </a:extLst>
          </p:cNvPr>
          <p:cNvGrpSpPr/>
          <p:nvPr/>
        </p:nvGrpSpPr>
        <p:grpSpPr>
          <a:xfrm>
            <a:off x="2789301" y="1667478"/>
            <a:ext cx="3744086" cy="2369825"/>
            <a:chOff x="2783729" y="1687407"/>
            <a:chExt cx="3744086" cy="2369825"/>
          </a:xfrm>
        </p:grpSpPr>
        <p:grpSp>
          <p:nvGrpSpPr>
            <p:cNvPr id="4" name="Group 3">
              <a:extLst>
                <a:ext uri="{FF2B5EF4-FFF2-40B4-BE49-F238E27FC236}">
                  <a16:creationId xmlns:a16="http://schemas.microsoft.com/office/drawing/2014/main" id="{F773EC90-60ED-49F1-83BD-1213825D890F}"/>
                </a:ext>
              </a:extLst>
            </p:cNvPr>
            <p:cNvGrpSpPr/>
            <p:nvPr/>
          </p:nvGrpSpPr>
          <p:grpSpPr>
            <a:xfrm>
              <a:off x="3076228" y="1977040"/>
              <a:ext cx="3451587" cy="2080192"/>
              <a:chOff x="3079669" y="1987633"/>
              <a:chExt cx="3451587" cy="2080192"/>
            </a:xfrm>
          </p:grpSpPr>
          <p:pic>
            <p:nvPicPr>
              <p:cNvPr id="44" name="Picture 43">
                <a:extLst>
                  <a:ext uri="{FF2B5EF4-FFF2-40B4-BE49-F238E27FC236}">
                    <a16:creationId xmlns:a16="http://schemas.microsoft.com/office/drawing/2014/main" id="{70B5300E-87DF-4A5D-AB31-A87F380D3ECE}"/>
                  </a:ext>
                </a:extLst>
              </p:cNvPr>
              <p:cNvPicPr>
                <a:picLocks noChangeAspect="1"/>
              </p:cNvPicPr>
              <p:nvPr/>
            </p:nvPicPr>
            <p:blipFill>
              <a:blip r:embed="rId3"/>
              <a:stretch>
                <a:fillRect/>
              </a:stretch>
            </p:blipFill>
            <p:spPr>
              <a:xfrm>
                <a:off x="4436019" y="3420935"/>
                <a:ext cx="632779" cy="632779"/>
              </a:xfrm>
              <a:prstGeom prst="rect">
                <a:avLst/>
              </a:prstGeom>
            </p:spPr>
          </p:pic>
          <p:pic>
            <p:nvPicPr>
              <p:cNvPr id="45" name="Picture 44">
                <a:extLst>
                  <a:ext uri="{FF2B5EF4-FFF2-40B4-BE49-F238E27FC236}">
                    <a16:creationId xmlns:a16="http://schemas.microsoft.com/office/drawing/2014/main" id="{67977F8A-9AF0-486D-B89A-C0551CFD9D21}"/>
                  </a:ext>
                </a:extLst>
              </p:cNvPr>
              <p:cNvPicPr>
                <a:picLocks noChangeAspect="1"/>
              </p:cNvPicPr>
              <p:nvPr/>
            </p:nvPicPr>
            <p:blipFill>
              <a:blip r:embed="rId3"/>
              <a:stretch>
                <a:fillRect/>
              </a:stretch>
            </p:blipFill>
            <p:spPr>
              <a:xfrm>
                <a:off x="5290451" y="3435046"/>
                <a:ext cx="632779" cy="632779"/>
              </a:xfrm>
              <a:prstGeom prst="rect">
                <a:avLst/>
              </a:prstGeom>
            </p:spPr>
          </p:pic>
          <p:pic>
            <p:nvPicPr>
              <p:cNvPr id="46" name="Picture 45">
                <a:extLst>
                  <a:ext uri="{FF2B5EF4-FFF2-40B4-BE49-F238E27FC236}">
                    <a16:creationId xmlns:a16="http://schemas.microsoft.com/office/drawing/2014/main" id="{49AE9247-FACD-48FA-8325-3AEBA458D592}"/>
                  </a:ext>
                </a:extLst>
              </p:cNvPr>
              <p:cNvPicPr>
                <a:picLocks noChangeAspect="1"/>
              </p:cNvPicPr>
              <p:nvPr/>
            </p:nvPicPr>
            <p:blipFill>
              <a:blip r:embed="rId3"/>
              <a:stretch>
                <a:fillRect/>
              </a:stretch>
            </p:blipFill>
            <p:spPr>
              <a:xfrm>
                <a:off x="5622280" y="1987633"/>
                <a:ext cx="632779" cy="632779"/>
              </a:xfrm>
              <a:prstGeom prst="rect">
                <a:avLst/>
              </a:prstGeom>
            </p:spPr>
          </p:pic>
          <p:pic>
            <p:nvPicPr>
              <p:cNvPr id="48" name="Picture 47">
                <a:extLst>
                  <a:ext uri="{FF2B5EF4-FFF2-40B4-BE49-F238E27FC236}">
                    <a16:creationId xmlns:a16="http://schemas.microsoft.com/office/drawing/2014/main" id="{ED0A9613-2425-4301-9555-BF61EE883013}"/>
                  </a:ext>
                </a:extLst>
              </p:cNvPr>
              <p:cNvPicPr>
                <a:picLocks noChangeAspect="1"/>
              </p:cNvPicPr>
              <p:nvPr/>
            </p:nvPicPr>
            <p:blipFill>
              <a:blip r:embed="rId3"/>
              <a:stretch>
                <a:fillRect/>
              </a:stretch>
            </p:blipFill>
            <p:spPr>
              <a:xfrm>
                <a:off x="3460086" y="3420394"/>
                <a:ext cx="632779" cy="632779"/>
              </a:xfrm>
              <a:prstGeom prst="rect">
                <a:avLst/>
              </a:prstGeom>
            </p:spPr>
          </p:pic>
          <p:pic>
            <p:nvPicPr>
              <p:cNvPr id="49" name="Picture 48">
                <a:extLst>
                  <a:ext uri="{FF2B5EF4-FFF2-40B4-BE49-F238E27FC236}">
                    <a16:creationId xmlns:a16="http://schemas.microsoft.com/office/drawing/2014/main" id="{AE6DAC2B-75FD-4AD2-A03F-0250CA20B53B}"/>
                  </a:ext>
                </a:extLst>
              </p:cNvPr>
              <p:cNvPicPr>
                <a:picLocks noChangeAspect="1"/>
              </p:cNvPicPr>
              <p:nvPr/>
            </p:nvPicPr>
            <p:blipFill>
              <a:blip r:embed="rId3"/>
              <a:stretch>
                <a:fillRect/>
              </a:stretch>
            </p:blipFill>
            <p:spPr>
              <a:xfrm>
                <a:off x="5898477" y="2738328"/>
                <a:ext cx="632779" cy="632779"/>
              </a:xfrm>
              <a:prstGeom prst="rect">
                <a:avLst/>
              </a:prstGeom>
            </p:spPr>
          </p:pic>
          <p:pic>
            <p:nvPicPr>
              <p:cNvPr id="50" name="Picture 49">
                <a:extLst>
                  <a:ext uri="{FF2B5EF4-FFF2-40B4-BE49-F238E27FC236}">
                    <a16:creationId xmlns:a16="http://schemas.microsoft.com/office/drawing/2014/main" id="{3BEA77C5-37EB-4369-8AFB-FDC483A2FB0F}"/>
                  </a:ext>
                </a:extLst>
              </p:cNvPr>
              <p:cNvPicPr>
                <a:picLocks noChangeAspect="1"/>
              </p:cNvPicPr>
              <p:nvPr/>
            </p:nvPicPr>
            <p:blipFill>
              <a:blip r:embed="rId3"/>
              <a:stretch>
                <a:fillRect/>
              </a:stretch>
            </p:blipFill>
            <p:spPr>
              <a:xfrm>
                <a:off x="3079669" y="2008927"/>
                <a:ext cx="632779" cy="632779"/>
              </a:xfrm>
              <a:prstGeom prst="rect">
                <a:avLst/>
              </a:prstGeom>
            </p:spPr>
          </p:pic>
        </p:grpSp>
        <p:pic>
          <p:nvPicPr>
            <p:cNvPr id="53" name="Picture 52">
              <a:extLst>
                <a:ext uri="{FF2B5EF4-FFF2-40B4-BE49-F238E27FC236}">
                  <a16:creationId xmlns:a16="http://schemas.microsoft.com/office/drawing/2014/main" id="{E14DB594-7846-48C5-AB58-D6BEBEDFDBFA}"/>
                </a:ext>
              </a:extLst>
            </p:cNvPr>
            <p:cNvPicPr>
              <a:picLocks noChangeAspect="1"/>
            </p:cNvPicPr>
            <p:nvPr/>
          </p:nvPicPr>
          <p:blipFill>
            <a:blip r:embed="rId3"/>
            <a:stretch>
              <a:fillRect/>
            </a:stretch>
          </p:blipFill>
          <p:spPr>
            <a:xfrm>
              <a:off x="2783729" y="2831255"/>
              <a:ext cx="632779" cy="632779"/>
            </a:xfrm>
            <a:prstGeom prst="rect">
              <a:avLst/>
            </a:prstGeom>
          </p:spPr>
        </p:pic>
        <p:pic>
          <p:nvPicPr>
            <p:cNvPr id="54" name="Picture 53">
              <a:extLst>
                <a:ext uri="{FF2B5EF4-FFF2-40B4-BE49-F238E27FC236}">
                  <a16:creationId xmlns:a16="http://schemas.microsoft.com/office/drawing/2014/main" id="{A3BA8AD5-62C8-41F5-B1BC-6B74582F34D5}"/>
                </a:ext>
              </a:extLst>
            </p:cNvPr>
            <p:cNvPicPr>
              <a:picLocks noChangeAspect="1"/>
            </p:cNvPicPr>
            <p:nvPr/>
          </p:nvPicPr>
          <p:blipFill>
            <a:blip r:embed="rId3"/>
            <a:stretch>
              <a:fillRect/>
            </a:stretch>
          </p:blipFill>
          <p:spPr>
            <a:xfrm>
              <a:off x="4289270" y="1687407"/>
              <a:ext cx="632779" cy="632779"/>
            </a:xfrm>
            <a:prstGeom prst="rect">
              <a:avLst/>
            </a:prstGeom>
          </p:spPr>
        </p:pic>
      </p:grpSp>
    </p:spTree>
    <p:extLst>
      <p:ext uri="{BB962C8B-B14F-4D97-AF65-F5344CB8AC3E}">
        <p14:creationId xmlns:p14="http://schemas.microsoft.com/office/powerpoint/2010/main" val="312857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85FFE6-BE6E-4E52-B8B8-7BF1E5371585}"/>
              </a:ext>
            </a:extLst>
          </p:cNvPr>
          <p:cNvSpPr>
            <a:spLocks noGrp="1"/>
          </p:cNvSpPr>
          <p:nvPr>
            <p:ph type="body" sz="quarter" idx="13"/>
          </p:nvPr>
        </p:nvSpPr>
        <p:spPr/>
        <p:txBody>
          <a:bodyPr/>
          <a:lstStyle/>
          <a:p>
            <a:r>
              <a:rPr lang="en-US" dirty="0"/>
              <a:t>Libraries guide the networked learner</a:t>
            </a:r>
          </a:p>
        </p:txBody>
      </p:sp>
      <p:sp>
        <p:nvSpPr>
          <p:cNvPr id="3" name="Text Placeholder 2">
            <a:extLst>
              <a:ext uri="{FF2B5EF4-FFF2-40B4-BE49-F238E27FC236}">
                <a16:creationId xmlns:a16="http://schemas.microsoft.com/office/drawing/2014/main" id="{7E6CD166-9F5C-4923-82D1-4C82A9A39622}"/>
              </a:ext>
            </a:extLst>
          </p:cNvPr>
          <p:cNvSpPr>
            <a:spLocks noGrp="1"/>
          </p:cNvSpPr>
          <p:nvPr>
            <p:ph type="body" sz="quarter" idx="12"/>
          </p:nvPr>
        </p:nvSpPr>
        <p:spPr>
          <a:xfrm>
            <a:off x="340786" y="1055260"/>
            <a:ext cx="8439148" cy="2896914"/>
          </a:xfrm>
        </p:spPr>
        <p:txBody>
          <a:bodyPr/>
          <a:lstStyle/>
          <a:p>
            <a:pPr>
              <a:lnSpc>
                <a:spcPct val="125000"/>
              </a:lnSpc>
            </a:pPr>
            <a:r>
              <a:rPr lang="en-US" dirty="0"/>
              <a:t>Libraries provide new connections to information.</a:t>
            </a:r>
          </a:p>
          <a:p>
            <a:pPr>
              <a:lnSpc>
                <a:spcPct val="125000"/>
              </a:lnSpc>
            </a:pPr>
            <a:r>
              <a:rPr lang="en-US" dirty="0"/>
              <a:t>Librarians teach me how to find and assess information.</a:t>
            </a:r>
          </a:p>
          <a:p>
            <a:pPr>
              <a:lnSpc>
                <a:spcPct val="125000"/>
              </a:lnSpc>
            </a:pPr>
            <a:r>
              <a:rPr lang="en-US" dirty="0"/>
              <a:t>Libraries help bridge to formal education or training.</a:t>
            </a:r>
          </a:p>
          <a:p>
            <a:pPr>
              <a:lnSpc>
                <a:spcPct val="125000"/>
              </a:lnSpc>
            </a:pPr>
            <a:r>
              <a:rPr lang="en-US" dirty="0"/>
              <a:t>Libraries are there for me throughout my life.</a:t>
            </a:r>
          </a:p>
          <a:p>
            <a:pPr>
              <a:lnSpc>
                <a:spcPct val="125000"/>
              </a:lnSpc>
            </a:pPr>
            <a:r>
              <a:rPr lang="en-US" dirty="0"/>
              <a:t>I trust the library.  </a:t>
            </a:r>
          </a:p>
          <a:p>
            <a:pPr marL="0" indent="0">
              <a:buNone/>
            </a:pPr>
            <a:endParaRPr lang="en-US" dirty="0"/>
          </a:p>
          <a:p>
            <a:endParaRPr lang="en-US" dirty="0"/>
          </a:p>
        </p:txBody>
      </p:sp>
      <p:pic>
        <p:nvPicPr>
          <p:cNvPr id="4" name="Graphic 3" descr="Bank">
            <a:extLst>
              <a:ext uri="{FF2B5EF4-FFF2-40B4-BE49-F238E27FC236}">
                <a16:creationId xmlns:a16="http://schemas.microsoft.com/office/drawing/2014/main" id="{265D34EF-D7E6-4800-A86C-FFD1ED8173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1605" y="2662964"/>
            <a:ext cx="2196008" cy="2070229"/>
          </a:xfrm>
          <a:prstGeom prst="rect">
            <a:avLst/>
          </a:prstGeom>
        </p:spPr>
      </p:pic>
    </p:spTree>
    <p:extLst>
      <p:ext uri="{BB962C8B-B14F-4D97-AF65-F5344CB8AC3E}">
        <p14:creationId xmlns:p14="http://schemas.microsoft.com/office/powerpoint/2010/main" val="32334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al 110">
            <a:extLst>
              <a:ext uri="{FF2B5EF4-FFF2-40B4-BE49-F238E27FC236}">
                <a16:creationId xmlns:a16="http://schemas.microsoft.com/office/drawing/2014/main" id="{4E730854-0672-48F5-8C1D-8E0FBCB1901D}"/>
              </a:ext>
            </a:extLst>
          </p:cNvPr>
          <p:cNvSpPr/>
          <p:nvPr/>
        </p:nvSpPr>
        <p:spPr>
          <a:xfrm>
            <a:off x="4735546" y="0"/>
            <a:ext cx="4404937" cy="2028053"/>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Google</a:t>
            </a:r>
          </a:p>
        </p:txBody>
      </p:sp>
      <p:sp>
        <p:nvSpPr>
          <p:cNvPr id="25" name="Oval 24">
            <a:extLst>
              <a:ext uri="{FF2B5EF4-FFF2-40B4-BE49-F238E27FC236}">
                <a16:creationId xmlns:a16="http://schemas.microsoft.com/office/drawing/2014/main" id="{4661EE1A-CE1D-4640-A4FF-294DBC95806A}"/>
              </a:ext>
            </a:extLst>
          </p:cNvPr>
          <p:cNvSpPr/>
          <p:nvPr/>
        </p:nvSpPr>
        <p:spPr>
          <a:xfrm>
            <a:off x="7065499" y="1898089"/>
            <a:ext cx="1859044" cy="668558"/>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600" dirty="0"/>
              <a:t>Co-workers</a:t>
            </a:r>
          </a:p>
        </p:txBody>
      </p:sp>
      <p:sp>
        <p:nvSpPr>
          <p:cNvPr id="28" name="Oval 27">
            <a:extLst>
              <a:ext uri="{FF2B5EF4-FFF2-40B4-BE49-F238E27FC236}">
                <a16:creationId xmlns:a16="http://schemas.microsoft.com/office/drawing/2014/main" id="{B0BCA2FA-F698-41AD-8212-B010681F0473}"/>
              </a:ext>
            </a:extLst>
          </p:cNvPr>
          <p:cNvSpPr/>
          <p:nvPr/>
        </p:nvSpPr>
        <p:spPr>
          <a:xfrm>
            <a:off x="6698144" y="3682577"/>
            <a:ext cx="1772528" cy="749309"/>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100" dirty="0"/>
              <a:t>Professional Association</a:t>
            </a:r>
          </a:p>
        </p:txBody>
      </p:sp>
      <p:sp>
        <p:nvSpPr>
          <p:cNvPr id="31" name="Oval 30">
            <a:extLst>
              <a:ext uri="{FF2B5EF4-FFF2-40B4-BE49-F238E27FC236}">
                <a16:creationId xmlns:a16="http://schemas.microsoft.com/office/drawing/2014/main" id="{68A3DC80-A407-4CD3-A3A3-2168D36CA495}"/>
              </a:ext>
            </a:extLst>
          </p:cNvPr>
          <p:cNvSpPr/>
          <p:nvPr/>
        </p:nvSpPr>
        <p:spPr>
          <a:xfrm>
            <a:off x="3554890" y="2294354"/>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learner</a:t>
            </a:r>
          </a:p>
        </p:txBody>
      </p:sp>
      <p:grpSp>
        <p:nvGrpSpPr>
          <p:cNvPr id="36" name="Group 35">
            <a:extLst>
              <a:ext uri="{FF2B5EF4-FFF2-40B4-BE49-F238E27FC236}">
                <a16:creationId xmlns:a16="http://schemas.microsoft.com/office/drawing/2014/main" id="{A3505D95-EB05-4F43-AADB-8BA34A971664}"/>
              </a:ext>
            </a:extLst>
          </p:cNvPr>
          <p:cNvGrpSpPr/>
          <p:nvPr/>
        </p:nvGrpSpPr>
        <p:grpSpPr>
          <a:xfrm>
            <a:off x="2752484" y="28740"/>
            <a:ext cx="2929787" cy="2065471"/>
            <a:chOff x="949570" y="668216"/>
            <a:chExt cx="2074984" cy="1069144"/>
          </a:xfrm>
          <a:solidFill>
            <a:schemeClr val="bg1">
              <a:lumMod val="65000"/>
            </a:schemeClr>
          </a:solidFill>
        </p:grpSpPr>
        <p:sp>
          <p:nvSpPr>
            <p:cNvPr id="37" name="Oval 36">
              <a:extLst>
                <a:ext uri="{FF2B5EF4-FFF2-40B4-BE49-F238E27FC236}">
                  <a16:creationId xmlns:a16="http://schemas.microsoft.com/office/drawing/2014/main" id="{AF93847C-09A5-44B1-B88A-BC408F615E30}"/>
                </a:ext>
              </a:extLst>
            </p:cNvPr>
            <p:cNvSpPr/>
            <p:nvPr/>
          </p:nvSpPr>
          <p:spPr>
            <a:xfrm>
              <a:off x="949570" y="668216"/>
              <a:ext cx="2074984" cy="1069144"/>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LinkedIn</a:t>
              </a:r>
            </a:p>
          </p:txBody>
        </p:sp>
        <p:sp>
          <p:nvSpPr>
            <p:cNvPr id="38" name="Oval 37">
              <a:extLst>
                <a:ext uri="{FF2B5EF4-FFF2-40B4-BE49-F238E27FC236}">
                  <a16:creationId xmlns:a16="http://schemas.microsoft.com/office/drawing/2014/main" id="{54F57C0E-60D9-4B86-9D26-5A2C022BBB80}"/>
                </a:ext>
              </a:extLst>
            </p:cNvPr>
            <p:cNvSpPr/>
            <p:nvPr/>
          </p:nvSpPr>
          <p:spPr>
            <a:xfrm>
              <a:off x="1460526" y="1212138"/>
              <a:ext cx="850281" cy="236160"/>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cxnSp>
        <p:nvCxnSpPr>
          <p:cNvPr id="43" name="Straight Connector 42">
            <a:extLst>
              <a:ext uri="{FF2B5EF4-FFF2-40B4-BE49-F238E27FC236}">
                <a16:creationId xmlns:a16="http://schemas.microsoft.com/office/drawing/2014/main" id="{D9EBF6EC-F1EF-492A-A1BC-A20034B6A5BC}"/>
              </a:ext>
            </a:extLst>
          </p:cNvPr>
          <p:cNvCxnSpPr>
            <a:cxnSpLocks/>
          </p:cNvCxnSpPr>
          <p:nvPr/>
        </p:nvCxnSpPr>
        <p:spPr>
          <a:xfrm>
            <a:off x="5516720" y="3147645"/>
            <a:ext cx="1256199" cy="70196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47" name="Straight Connector 46">
            <a:extLst>
              <a:ext uri="{FF2B5EF4-FFF2-40B4-BE49-F238E27FC236}">
                <a16:creationId xmlns:a16="http://schemas.microsoft.com/office/drawing/2014/main" id="{ABC22E52-44C4-45C8-A2C7-D0B13AC71028}"/>
              </a:ext>
            </a:extLst>
          </p:cNvPr>
          <p:cNvCxnSpPr>
            <a:cxnSpLocks/>
          </p:cNvCxnSpPr>
          <p:nvPr/>
        </p:nvCxnSpPr>
        <p:spPr>
          <a:xfrm>
            <a:off x="4278431" y="1569301"/>
            <a:ext cx="183621" cy="75372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65" name="Straight Connector 64">
            <a:extLst>
              <a:ext uri="{FF2B5EF4-FFF2-40B4-BE49-F238E27FC236}">
                <a16:creationId xmlns:a16="http://schemas.microsoft.com/office/drawing/2014/main" id="{4E957232-F641-4F09-8148-81F88F5E3797}"/>
              </a:ext>
            </a:extLst>
          </p:cNvPr>
          <p:cNvCxnSpPr>
            <a:cxnSpLocks/>
            <a:endCxn id="31" idx="7"/>
          </p:cNvCxnSpPr>
          <p:nvPr/>
        </p:nvCxnSpPr>
        <p:spPr>
          <a:xfrm flipH="1">
            <a:off x="5326000" y="1898089"/>
            <a:ext cx="487737" cy="55283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93" name="Straight Connector 92">
            <a:extLst>
              <a:ext uri="{FF2B5EF4-FFF2-40B4-BE49-F238E27FC236}">
                <a16:creationId xmlns:a16="http://schemas.microsoft.com/office/drawing/2014/main" id="{B69824B9-441F-4CF5-832E-0E4B4391531D}"/>
              </a:ext>
            </a:extLst>
          </p:cNvPr>
          <p:cNvCxnSpPr>
            <a:cxnSpLocks/>
          </p:cNvCxnSpPr>
          <p:nvPr/>
        </p:nvCxnSpPr>
        <p:spPr>
          <a:xfrm flipH="1">
            <a:off x="5552936" y="2323029"/>
            <a:ext cx="1512563" cy="339281"/>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sp>
        <p:nvSpPr>
          <p:cNvPr id="110" name="Oval 109">
            <a:extLst>
              <a:ext uri="{FF2B5EF4-FFF2-40B4-BE49-F238E27FC236}">
                <a16:creationId xmlns:a16="http://schemas.microsoft.com/office/drawing/2014/main" id="{9953E0B7-8C1D-4F59-9940-521FE13B67E0}"/>
              </a:ext>
            </a:extLst>
          </p:cNvPr>
          <p:cNvSpPr/>
          <p:nvPr/>
        </p:nvSpPr>
        <p:spPr>
          <a:xfrm>
            <a:off x="4097459" y="4039071"/>
            <a:ext cx="1474086" cy="990129"/>
          </a:xfrm>
          <a:prstGeom prst="ellipse">
            <a:avLst/>
          </a:prstGeom>
          <a:solidFill>
            <a:schemeClr val="tx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Wikipedia</a:t>
            </a:r>
          </a:p>
        </p:txBody>
      </p:sp>
      <p:sp>
        <p:nvSpPr>
          <p:cNvPr id="113" name="Oval 112">
            <a:extLst>
              <a:ext uri="{FF2B5EF4-FFF2-40B4-BE49-F238E27FC236}">
                <a16:creationId xmlns:a16="http://schemas.microsoft.com/office/drawing/2014/main" id="{A5866117-850B-4925-8155-8579C8A0E684}"/>
              </a:ext>
            </a:extLst>
          </p:cNvPr>
          <p:cNvSpPr/>
          <p:nvPr/>
        </p:nvSpPr>
        <p:spPr>
          <a:xfrm>
            <a:off x="5640253" y="4301453"/>
            <a:ext cx="1126600" cy="579084"/>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114" name="Oval 113">
            <a:extLst>
              <a:ext uri="{FF2B5EF4-FFF2-40B4-BE49-F238E27FC236}">
                <a16:creationId xmlns:a16="http://schemas.microsoft.com/office/drawing/2014/main" id="{180B7408-328D-4255-93B5-3C2B7622BC20}"/>
              </a:ext>
            </a:extLst>
          </p:cNvPr>
          <p:cNvSpPr/>
          <p:nvPr/>
        </p:nvSpPr>
        <p:spPr>
          <a:xfrm>
            <a:off x="7556151" y="2662310"/>
            <a:ext cx="1103066" cy="779344"/>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Websites</a:t>
            </a:r>
          </a:p>
        </p:txBody>
      </p:sp>
      <p:cxnSp>
        <p:nvCxnSpPr>
          <p:cNvPr id="127" name="Straight Connector 126">
            <a:extLst>
              <a:ext uri="{FF2B5EF4-FFF2-40B4-BE49-F238E27FC236}">
                <a16:creationId xmlns:a16="http://schemas.microsoft.com/office/drawing/2014/main" id="{3E0D515C-56BB-4082-9573-D1C66102D619}"/>
              </a:ext>
            </a:extLst>
          </p:cNvPr>
          <p:cNvCxnSpPr>
            <a:cxnSpLocks/>
            <a:stCxn id="114" idx="2"/>
            <a:endCxn id="31" idx="6"/>
          </p:cNvCxnSpPr>
          <p:nvPr/>
        </p:nvCxnSpPr>
        <p:spPr>
          <a:xfrm flipH="1" flipV="1">
            <a:off x="5629874" y="2828926"/>
            <a:ext cx="1926277" cy="223056"/>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131" name="Straight Connector 130">
            <a:extLst>
              <a:ext uri="{FF2B5EF4-FFF2-40B4-BE49-F238E27FC236}">
                <a16:creationId xmlns:a16="http://schemas.microsoft.com/office/drawing/2014/main" id="{7D6C2264-6D65-4F36-994A-C3F3A212A0F3}"/>
              </a:ext>
            </a:extLst>
          </p:cNvPr>
          <p:cNvCxnSpPr>
            <a:cxnSpLocks/>
          </p:cNvCxnSpPr>
          <p:nvPr/>
        </p:nvCxnSpPr>
        <p:spPr>
          <a:xfrm flipH="1" flipV="1">
            <a:off x="5086625" y="3359028"/>
            <a:ext cx="759770" cy="981170"/>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138" name="Straight Connector 137">
            <a:extLst>
              <a:ext uri="{FF2B5EF4-FFF2-40B4-BE49-F238E27FC236}">
                <a16:creationId xmlns:a16="http://schemas.microsoft.com/office/drawing/2014/main" id="{36194D45-4936-43A7-84EB-5CF29A82C252}"/>
              </a:ext>
            </a:extLst>
          </p:cNvPr>
          <p:cNvCxnSpPr>
            <a:cxnSpLocks/>
          </p:cNvCxnSpPr>
          <p:nvPr/>
        </p:nvCxnSpPr>
        <p:spPr>
          <a:xfrm flipH="1">
            <a:off x="3371027" y="3359028"/>
            <a:ext cx="708604" cy="748340"/>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149" name="Straight Connector 148">
            <a:extLst>
              <a:ext uri="{FF2B5EF4-FFF2-40B4-BE49-F238E27FC236}">
                <a16:creationId xmlns:a16="http://schemas.microsoft.com/office/drawing/2014/main" id="{C1EFAE8C-C148-4D2D-B604-72839559CFD5}"/>
              </a:ext>
            </a:extLst>
          </p:cNvPr>
          <p:cNvCxnSpPr>
            <a:cxnSpLocks/>
          </p:cNvCxnSpPr>
          <p:nvPr/>
        </p:nvCxnSpPr>
        <p:spPr>
          <a:xfrm>
            <a:off x="4708438" y="3441653"/>
            <a:ext cx="138204" cy="61557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grpSp>
        <p:nvGrpSpPr>
          <p:cNvPr id="23" name="Group 22">
            <a:extLst>
              <a:ext uri="{FF2B5EF4-FFF2-40B4-BE49-F238E27FC236}">
                <a16:creationId xmlns:a16="http://schemas.microsoft.com/office/drawing/2014/main" id="{FD9D563B-E315-494C-AB69-A197BB1132CA}"/>
              </a:ext>
            </a:extLst>
          </p:cNvPr>
          <p:cNvGrpSpPr/>
          <p:nvPr/>
        </p:nvGrpSpPr>
        <p:grpSpPr>
          <a:xfrm>
            <a:off x="129468" y="74607"/>
            <a:ext cx="2886763" cy="2331352"/>
            <a:chOff x="949570" y="668216"/>
            <a:chExt cx="2074984" cy="1069144"/>
          </a:xfrm>
          <a:solidFill>
            <a:schemeClr val="bg1">
              <a:lumMod val="65000"/>
            </a:schemeClr>
          </a:solidFill>
        </p:grpSpPr>
        <p:sp>
          <p:nvSpPr>
            <p:cNvPr id="2" name="Oval 1">
              <a:extLst>
                <a:ext uri="{FF2B5EF4-FFF2-40B4-BE49-F238E27FC236}">
                  <a16:creationId xmlns:a16="http://schemas.microsoft.com/office/drawing/2014/main" id="{1F1BD996-DD36-461C-85AF-D0A32D8C64E9}"/>
                </a:ext>
              </a:extLst>
            </p:cNvPr>
            <p:cNvSpPr/>
            <p:nvPr/>
          </p:nvSpPr>
          <p:spPr>
            <a:xfrm>
              <a:off x="949570" y="668216"/>
              <a:ext cx="2074984" cy="1069144"/>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Facebook</a:t>
              </a:r>
            </a:p>
          </p:txBody>
        </p:sp>
        <p:sp>
          <p:nvSpPr>
            <p:cNvPr id="3" name="Oval 2">
              <a:extLst>
                <a:ext uri="{FF2B5EF4-FFF2-40B4-BE49-F238E27FC236}">
                  <a16:creationId xmlns:a16="http://schemas.microsoft.com/office/drawing/2014/main" id="{650B502F-57C8-4EF2-BFFE-B747CD12175B}"/>
                </a:ext>
              </a:extLst>
            </p:cNvPr>
            <p:cNvSpPr/>
            <p:nvPr/>
          </p:nvSpPr>
          <p:spPr>
            <a:xfrm>
              <a:off x="964644" y="1055136"/>
              <a:ext cx="678385" cy="211099"/>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grpSp>
        <p:nvGrpSpPr>
          <p:cNvPr id="33" name="Group 32">
            <a:extLst>
              <a:ext uri="{FF2B5EF4-FFF2-40B4-BE49-F238E27FC236}">
                <a16:creationId xmlns:a16="http://schemas.microsoft.com/office/drawing/2014/main" id="{C5E2214A-577B-4507-96D2-8A5A833188ED}"/>
              </a:ext>
            </a:extLst>
          </p:cNvPr>
          <p:cNvGrpSpPr/>
          <p:nvPr/>
        </p:nvGrpSpPr>
        <p:grpSpPr>
          <a:xfrm>
            <a:off x="170275" y="2119041"/>
            <a:ext cx="3197476" cy="2412610"/>
            <a:chOff x="936675" y="673133"/>
            <a:chExt cx="2074984" cy="1069144"/>
          </a:xfrm>
          <a:solidFill>
            <a:schemeClr val="bg1">
              <a:lumMod val="65000"/>
            </a:schemeClr>
          </a:solidFill>
        </p:grpSpPr>
        <p:sp>
          <p:nvSpPr>
            <p:cNvPr id="34" name="Oval 33">
              <a:extLst>
                <a:ext uri="{FF2B5EF4-FFF2-40B4-BE49-F238E27FC236}">
                  <a16:creationId xmlns:a16="http://schemas.microsoft.com/office/drawing/2014/main" id="{6FFEC3BB-4771-4F4D-AF90-32522813595B}"/>
                </a:ext>
              </a:extLst>
            </p:cNvPr>
            <p:cNvSpPr/>
            <p:nvPr/>
          </p:nvSpPr>
          <p:spPr>
            <a:xfrm>
              <a:off x="936675" y="673133"/>
              <a:ext cx="2074984" cy="1069144"/>
            </a:xfrm>
            <a:prstGeom prst="ellipse">
              <a:avLst/>
            </a:prstGeom>
            <a:grpFill/>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Twitter</a:t>
              </a:r>
            </a:p>
          </p:txBody>
        </p:sp>
        <p:sp>
          <p:nvSpPr>
            <p:cNvPr id="35" name="Oval 34">
              <a:extLst>
                <a:ext uri="{FF2B5EF4-FFF2-40B4-BE49-F238E27FC236}">
                  <a16:creationId xmlns:a16="http://schemas.microsoft.com/office/drawing/2014/main" id="{99596205-EBE5-4531-B923-497EFAE4306F}"/>
                </a:ext>
              </a:extLst>
            </p:cNvPr>
            <p:cNvSpPr/>
            <p:nvPr/>
          </p:nvSpPr>
          <p:spPr>
            <a:xfrm>
              <a:off x="1171220" y="1148412"/>
              <a:ext cx="633738" cy="172928"/>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follows</a:t>
              </a:r>
            </a:p>
          </p:txBody>
        </p:sp>
      </p:grpSp>
      <p:sp>
        <p:nvSpPr>
          <p:cNvPr id="112" name="Oval 111">
            <a:extLst>
              <a:ext uri="{FF2B5EF4-FFF2-40B4-BE49-F238E27FC236}">
                <a16:creationId xmlns:a16="http://schemas.microsoft.com/office/drawing/2014/main" id="{08CFDAA7-264C-4E5E-AA8E-D51F61BAF07C}"/>
              </a:ext>
            </a:extLst>
          </p:cNvPr>
          <p:cNvSpPr/>
          <p:nvPr/>
        </p:nvSpPr>
        <p:spPr>
          <a:xfrm>
            <a:off x="2568010" y="4117226"/>
            <a:ext cx="1429694" cy="809583"/>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Online course</a:t>
            </a:r>
          </a:p>
        </p:txBody>
      </p:sp>
      <p:cxnSp>
        <p:nvCxnSpPr>
          <p:cNvPr id="62" name="Straight Connector 61">
            <a:extLst>
              <a:ext uri="{FF2B5EF4-FFF2-40B4-BE49-F238E27FC236}">
                <a16:creationId xmlns:a16="http://schemas.microsoft.com/office/drawing/2014/main" id="{4E753C99-B285-4282-9925-45DA90B48658}"/>
              </a:ext>
            </a:extLst>
          </p:cNvPr>
          <p:cNvCxnSpPr>
            <a:cxnSpLocks/>
          </p:cNvCxnSpPr>
          <p:nvPr/>
        </p:nvCxnSpPr>
        <p:spPr>
          <a:xfrm>
            <a:off x="5571544" y="2996587"/>
            <a:ext cx="1126600" cy="26711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sp>
        <p:nvSpPr>
          <p:cNvPr id="66" name="Oval 65">
            <a:extLst>
              <a:ext uri="{FF2B5EF4-FFF2-40B4-BE49-F238E27FC236}">
                <a16:creationId xmlns:a16="http://schemas.microsoft.com/office/drawing/2014/main" id="{66439C56-37F6-4A4F-B871-87A5F59AF30E}"/>
              </a:ext>
            </a:extLst>
          </p:cNvPr>
          <p:cNvSpPr/>
          <p:nvPr/>
        </p:nvSpPr>
        <p:spPr>
          <a:xfrm>
            <a:off x="6597024" y="3095649"/>
            <a:ext cx="815436" cy="485335"/>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sp>
        <p:nvSpPr>
          <p:cNvPr id="39" name="Oval 38">
            <a:extLst>
              <a:ext uri="{FF2B5EF4-FFF2-40B4-BE49-F238E27FC236}">
                <a16:creationId xmlns:a16="http://schemas.microsoft.com/office/drawing/2014/main" id="{81745232-B930-4EA7-82B6-3CB2B3C10818}"/>
              </a:ext>
            </a:extLst>
          </p:cNvPr>
          <p:cNvSpPr/>
          <p:nvPr/>
        </p:nvSpPr>
        <p:spPr>
          <a:xfrm>
            <a:off x="680050" y="1513468"/>
            <a:ext cx="943784" cy="460318"/>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News</a:t>
            </a:r>
          </a:p>
        </p:txBody>
      </p:sp>
      <p:sp>
        <p:nvSpPr>
          <p:cNvPr id="40" name="Oval 39">
            <a:extLst>
              <a:ext uri="{FF2B5EF4-FFF2-40B4-BE49-F238E27FC236}">
                <a16:creationId xmlns:a16="http://schemas.microsoft.com/office/drawing/2014/main" id="{BDCE2DAA-4015-4ED1-98CD-423408EE22FC}"/>
              </a:ext>
            </a:extLst>
          </p:cNvPr>
          <p:cNvSpPr/>
          <p:nvPr/>
        </p:nvSpPr>
        <p:spPr>
          <a:xfrm>
            <a:off x="1405096" y="918316"/>
            <a:ext cx="943784" cy="460318"/>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Page</a:t>
            </a:r>
          </a:p>
        </p:txBody>
      </p:sp>
      <p:sp>
        <p:nvSpPr>
          <p:cNvPr id="41" name="Oval 40">
            <a:extLst>
              <a:ext uri="{FF2B5EF4-FFF2-40B4-BE49-F238E27FC236}">
                <a16:creationId xmlns:a16="http://schemas.microsoft.com/office/drawing/2014/main" id="{EB9A57E4-0019-4D07-B04B-09C72CF5C177}"/>
              </a:ext>
            </a:extLst>
          </p:cNvPr>
          <p:cNvSpPr/>
          <p:nvPr/>
        </p:nvSpPr>
        <p:spPr>
          <a:xfrm>
            <a:off x="1210370" y="3891512"/>
            <a:ext cx="976568" cy="390226"/>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list</a:t>
            </a:r>
          </a:p>
        </p:txBody>
      </p:sp>
      <p:sp>
        <p:nvSpPr>
          <p:cNvPr id="42" name="Oval 41">
            <a:extLst>
              <a:ext uri="{FF2B5EF4-FFF2-40B4-BE49-F238E27FC236}">
                <a16:creationId xmlns:a16="http://schemas.microsoft.com/office/drawing/2014/main" id="{39DEBBD8-4358-47B0-BF5E-149D36C471A8}"/>
              </a:ext>
            </a:extLst>
          </p:cNvPr>
          <p:cNvSpPr/>
          <p:nvPr/>
        </p:nvSpPr>
        <p:spPr>
          <a:xfrm>
            <a:off x="2136140" y="2807613"/>
            <a:ext cx="976568" cy="390226"/>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cxnSp>
        <p:nvCxnSpPr>
          <p:cNvPr id="101" name="Straight Connector 100">
            <a:extLst>
              <a:ext uri="{FF2B5EF4-FFF2-40B4-BE49-F238E27FC236}">
                <a16:creationId xmlns:a16="http://schemas.microsoft.com/office/drawing/2014/main" id="{DDBB9FDE-26AA-427B-A0BE-CD14C212CB07}"/>
              </a:ext>
            </a:extLst>
          </p:cNvPr>
          <p:cNvCxnSpPr>
            <a:cxnSpLocks/>
            <a:endCxn id="40" idx="5"/>
          </p:cNvCxnSpPr>
          <p:nvPr/>
        </p:nvCxnSpPr>
        <p:spPr>
          <a:xfrm flipH="1" flipV="1">
            <a:off x="2210666" y="1311222"/>
            <a:ext cx="1487388" cy="1287101"/>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44" name="Straight Connector 43">
            <a:extLst>
              <a:ext uri="{FF2B5EF4-FFF2-40B4-BE49-F238E27FC236}">
                <a16:creationId xmlns:a16="http://schemas.microsoft.com/office/drawing/2014/main" id="{ED574FA6-1E4E-4B7E-A801-8E56F9E384E9}"/>
              </a:ext>
            </a:extLst>
          </p:cNvPr>
          <p:cNvCxnSpPr>
            <a:cxnSpLocks/>
            <a:endCxn id="39" idx="6"/>
          </p:cNvCxnSpPr>
          <p:nvPr/>
        </p:nvCxnSpPr>
        <p:spPr>
          <a:xfrm flipH="1" flipV="1">
            <a:off x="1623834" y="1743627"/>
            <a:ext cx="1986637" cy="918683"/>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3F9A51EC-A5F5-420B-AE83-8C710B1A61A0}"/>
              </a:ext>
            </a:extLst>
          </p:cNvPr>
          <p:cNvCxnSpPr>
            <a:cxnSpLocks/>
            <a:stCxn id="41" idx="7"/>
          </p:cNvCxnSpPr>
          <p:nvPr/>
        </p:nvCxnSpPr>
        <p:spPr>
          <a:xfrm flipV="1">
            <a:off x="2043923" y="3019197"/>
            <a:ext cx="1566548" cy="929462"/>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pic>
        <p:nvPicPr>
          <p:cNvPr id="56" name="Picture 55">
            <a:extLst>
              <a:ext uri="{FF2B5EF4-FFF2-40B4-BE49-F238E27FC236}">
                <a16:creationId xmlns:a16="http://schemas.microsoft.com/office/drawing/2014/main" id="{ACAFFD3A-8D2C-4CE3-A4E2-3CD7E8B9BA45}"/>
              </a:ext>
            </a:extLst>
          </p:cNvPr>
          <p:cNvPicPr>
            <a:picLocks noChangeAspect="1"/>
          </p:cNvPicPr>
          <p:nvPr/>
        </p:nvPicPr>
        <p:blipFill>
          <a:blip r:embed="rId3"/>
          <a:stretch>
            <a:fillRect/>
          </a:stretch>
        </p:blipFill>
        <p:spPr>
          <a:xfrm>
            <a:off x="4436019" y="3420935"/>
            <a:ext cx="632779" cy="632779"/>
          </a:xfrm>
          <a:prstGeom prst="rect">
            <a:avLst/>
          </a:prstGeom>
        </p:spPr>
      </p:pic>
    </p:spTree>
    <p:extLst>
      <p:ext uri="{BB962C8B-B14F-4D97-AF65-F5344CB8AC3E}">
        <p14:creationId xmlns:p14="http://schemas.microsoft.com/office/powerpoint/2010/main" val="364870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430B02-1F8C-4E50-9BB4-51029B1CCDA4}"/>
              </a:ext>
            </a:extLst>
          </p:cNvPr>
          <p:cNvPicPr>
            <a:picLocks noChangeAspect="1"/>
          </p:cNvPicPr>
          <p:nvPr/>
        </p:nvPicPr>
        <p:blipFill>
          <a:blip r:embed="rId3"/>
          <a:stretch>
            <a:fillRect/>
          </a:stretch>
        </p:blipFill>
        <p:spPr>
          <a:xfrm>
            <a:off x="730470" y="650729"/>
            <a:ext cx="3383261" cy="3455106"/>
          </a:xfrm>
          <a:prstGeom prst="rect">
            <a:avLst/>
          </a:prstGeom>
        </p:spPr>
      </p:pic>
      <p:sp>
        <p:nvSpPr>
          <p:cNvPr id="2" name="Rectangle 1">
            <a:extLst>
              <a:ext uri="{FF2B5EF4-FFF2-40B4-BE49-F238E27FC236}">
                <a16:creationId xmlns:a16="http://schemas.microsoft.com/office/drawing/2014/main" id="{64ECA4E1-D728-4712-AF55-F886643F3B6C}"/>
              </a:ext>
            </a:extLst>
          </p:cNvPr>
          <p:cNvSpPr/>
          <p:nvPr/>
        </p:nvSpPr>
        <p:spPr>
          <a:xfrm>
            <a:off x="4113731" y="650729"/>
            <a:ext cx="4572000" cy="3539430"/>
          </a:xfrm>
          <a:prstGeom prst="rect">
            <a:avLst/>
          </a:prstGeom>
        </p:spPr>
        <p:txBody>
          <a:bodyPr>
            <a:spAutoFit/>
          </a:bodyPr>
          <a:lstStyle/>
          <a:p>
            <a:r>
              <a:rPr lang="en-US" sz="2800" b="1" i="1" dirty="0">
                <a:solidFill>
                  <a:schemeClr val="accent6"/>
                </a:solidFill>
              </a:rPr>
              <a:t>“empower and engage people </a:t>
            </a:r>
            <a:r>
              <a:rPr lang="en-US" sz="2800" i="1" dirty="0">
                <a:solidFill>
                  <a:schemeClr val="accent6"/>
                </a:solidFill>
              </a:rPr>
              <a:t>around the world </a:t>
            </a:r>
            <a:r>
              <a:rPr lang="en-US" sz="2800" b="1" i="1" dirty="0">
                <a:solidFill>
                  <a:schemeClr val="accent6"/>
                </a:solidFill>
              </a:rPr>
              <a:t>to collect and develop educational content </a:t>
            </a:r>
            <a:r>
              <a:rPr lang="en-US" sz="2800" i="1" dirty="0">
                <a:solidFill>
                  <a:schemeClr val="accent6"/>
                </a:solidFill>
              </a:rPr>
              <a:t>under a free license or in the public domain, and to </a:t>
            </a:r>
            <a:r>
              <a:rPr lang="en-US" sz="2800" b="1" i="1" dirty="0">
                <a:solidFill>
                  <a:schemeClr val="accent6"/>
                </a:solidFill>
              </a:rPr>
              <a:t>disseminate it effectively and globally.​”</a:t>
            </a:r>
          </a:p>
        </p:txBody>
      </p:sp>
    </p:spTree>
    <p:extLst>
      <p:ext uri="{BB962C8B-B14F-4D97-AF65-F5344CB8AC3E}">
        <p14:creationId xmlns:p14="http://schemas.microsoft.com/office/powerpoint/2010/main" val="281677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5D208-BE06-4BA2-8616-2CCEF57E3A67}"/>
              </a:ext>
            </a:extLst>
          </p:cNvPr>
          <p:cNvPicPr>
            <a:picLocks noChangeAspect="1"/>
          </p:cNvPicPr>
          <p:nvPr/>
        </p:nvPicPr>
        <p:blipFill>
          <a:blip r:embed="rId3"/>
          <a:stretch>
            <a:fillRect/>
          </a:stretch>
        </p:blipFill>
        <p:spPr>
          <a:xfrm>
            <a:off x="0" y="110938"/>
            <a:ext cx="9144000" cy="4921624"/>
          </a:xfrm>
          <a:prstGeom prst="rect">
            <a:avLst/>
          </a:prstGeom>
        </p:spPr>
      </p:pic>
      <p:sp>
        <p:nvSpPr>
          <p:cNvPr id="5" name="Down Arrow 5">
            <a:extLst>
              <a:ext uri="{FF2B5EF4-FFF2-40B4-BE49-F238E27FC236}">
                <a16:creationId xmlns:a16="http://schemas.microsoft.com/office/drawing/2014/main" id="{845BC271-034C-43BD-9639-E2686B09084B}"/>
              </a:ext>
            </a:extLst>
          </p:cNvPr>
          <p:cNvSpPr/>
          <p:nvPr/>
        </p:nvSpPr>
        <p:spPr>
          <a:xfrm rot="5400000">
            <a:off x="1343761" y="128672"/>
            <a:ext cx="284646" cy="58332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6" name="Down Arrow 5">
            <a:extLst>
              <a:ext uri="{FF2B5EF4-FFF2-40B4-BE49-F238E27FC236}">
                <a16:creationId xmlns:a16="http://schemas.microsoft.com/office/drawing/2014/main" id="{D4655767-AFA5-4E95-9087-EDB694116C0B}"/>
              </a:ext>
            </a:extLst>
          </p:cNvPr>
          <p:cNvSpPr/>
          <p:nvPr/>
        </p:nvSpPr>
        <p:spPr>
          <a:xfrm rot="10800000">
            <a:off x="5186382" y="694728"/>
            <a:ext cx="284646" cy="58332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7" name="Down Arrow 5">
            <a:extLst>
              <a:ext uri="{FF2B5EF4-FFF2-40B4-BE49-F238E27FC236}">
                <a16:creationId xmlns:a16="http://schemas.microsoft.com/office/drawing/2014/main" id="{77ABE86D-A8A0-4610-8535-1688CD46A88E}"/>
              </a:ext>
            </a:extLst>
          </p:cNvPr>
          <p:cNvSpPr/>
          <p:nvPr/>
        </p:nvSpPr>
        <p:spPr>
          <a:xfrm rot="10800000">
            <a:off x="5723411" y="692769"/>
            <a:ext cx="284646" cy="58332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52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78428-FEE9-44BC-8B61-A386E5FBB0A1}"/>
              </a:ext>
            </a:extLst>
          </p:cNvPr>
          <p:cNvPicPr>
            <a:picLocks noChangeAspect="1"/>
          </p:cNvPicPr>
          <p:nvPr/>
        </p:nvPicPr>
        <p:blipFill>
          <a:blip r:embed="rId3"/>
          <a:stretch>
            <a:fillRect/>
          </a:stretch>
        </p:blipFill>
        <p:spPr>
          <a:xfrm>
            <a:off x="0" y="98195"/>
            <a:ext cx="9144000" cy="765990"/>
          </a:xfrm>
          <a:prstGeom prst="rect">
            <a:avLst/>
          </a:prstGeom>
        </p:spPr>
      </p:pic>
      <p:pic>
        <p:nvPicPr>
          <p:cNvPr id="7" name="Picture 6">
            <a:extLst>
              <a:ext uri="{FF2B5EF4-FFF2-40B4-BE49-F238E27FC236}">
                <a16:creationId xmlns:a16="http://schemas.microsoft.com/office/drawing/2014/main" id="{D7D6A3E4-0325-470F-8DB7-8E61DC8A771C}"/>
              </a:ext>
            </a:extLst>
          </p:cNvPr>
          <p:cNvPicPr>
            <a:picLocks noChangeAspect="1"/>
          </p:cNvPicPr>
          <p:nvPr/>
        </p:nvPicPr>
        <p:blipFill>
          <a:blip r:embed="rId4"/>
          <a:stretch>
            <a:fillRect/>
          </a:stretch>
        </p:blipFill>
        <p:spPr>
          <a:xfrm>
            <a:off x="0" y="730370"/>
            <a:ext cx="7101101" cy="5143500"/>
          </a:xfrm>
          <a:prstGeom prst="rect">
            <a:avLst/>
          </a:prstGeom>
        </p:spPr>
      </p:pic>
      <p:sp>
        <p:nvSpPr>
          <p:cNvPr id="3" name="TextBox 2">
            <a:extLst>
              <a:ext uri="{FF2B5EF4-FFF2-40B4-BE49-F238E27FC236}">
                <a16:creationId xmlns:a16="http://schemas.microsoft.com/office/drawing/2014/main" id="{4D979ECD-3DF4-454E-BEBF-C2749BD7A99D}"/>
              </a:ext>
            </a:extLst>
          </p:cNvPr>
          <p:cNvSpPr txBox="1"/>
          <p:nvPr/>
        </p:nvSpPr>
        <p:spPr>
          <a:xfrm>
            <a:off x="5900057" y="199930"/>
            <a:ext cx="2532742" cy="1892826"/>
          </a:xfrm>
          <a:prstGeom prst="rect">
            <a:avLst/>
          </a:prstGeom>
          <a:solidFill>
            <a:schemeClr val="accent6">
              <a:lumMod val="20000"/>
              <a:lumOff val="80000"/>
            </a:schemeClr>
          </a:solidFill>
          <a:ln>
            <a:solidFill>
              <a:schemeClr val="accent6"/>
            </a:solidFill>
          </a:ln>
        </p:spPr>
        <p:txBody>
          <a:bodyPr wrap="square" rtlCol="0">
            <a:spAutoFit/>
          </a:bodyPr>
          <a:lstStyle/>
          <a:p>
            <a:pPr>
              <a:lnSpc>
                <a:spcPct val="150000"/>
              </a:lnSpc>
            </a:pPr>
            <a:r>
              <a:rPr lang="en-US" b="1" dirty="0">
                <a:solidFill>
                  <a:schemeClr val="accent6"/>
                </a:solidFill>
              </a:rPr>
              <a:t>Community Review:</a:t>
            </a:r>
          </a:p>
          <a:p>
            <a:pPr marL="285750" indent="-285750">
              <a:buFont typeface="Arial" panose="020B0604020202020204" pitchFamily="34" charset="0"/>
              <a:buChar char="•"/>
            </a:pPr>
            <a:r>
              <a:rPr lang="en-US" b="1" dirty="0">
                <a:solidFill>
                  <a:schemeClr val="accent6"/>
                </a:solidFill>
              </a:rPr>
              <a:t>Notable?</a:t>
            </a:r>
          </a:p>
          <a:p>
            <a:pPr marL="285750" indent="-285750">
              <a:buFont typeface="Arial" panose="020B0604020202020204" pitchFamily="34" charset="0"/>
              <a:buChar char="•"/>
            </a:pPr>
            <a:r>
              <a:rPr lang="en-US" b="1" dirty="0">
                <a:solidFill>
                  <a:schemeClr val="accent6"/>
                </a:solidFill>
              </a:rPr>
              <a:t>Neutral?</a:t>
            </a:r>
          </a:p>
          <a:p>
            <a:pPr marL="285750" indent="-285750">
              <a:buFont typeface="Arial" panose="020B0604020202020204" pitchFamily="34" charset="0"/>
              <a:buChar char="•"/>
            </a:pPr>
            <a:r>
              <a:rPr lang="en-US" b="1" dirty="0">
                <a:solidFill>
                  <a:schemeClr val="accent6"/>
                </a:solidFill>
              </a:rPr>
              <a:t>Reliable?</a:t>
            </a:r>
          </a:p>
          <a:p>
            <a:pPr marL="285750" indent="-285750">
              <a:buFont typeface="Arial" panose="020B0604020202020204" pitchFamily="34" charset="0"/>
              <a:buChar char="•"/>
            </a:pPr>
            <a:r>
              <a:rPr lang="en-US" b="1" dirty="0">
                <a:solidFill>
                  <a:schemeClr val="accent6"/>
                </a:solidFill>
              </a:rPr>
              <a:t>Well-structured?</a:t>
            </a:r>
          </a:p>
          <a:p>
            <a:pPr marL="285750" indent="-285750">
              <a:buFont typeface="Arial" panose="020B0604020202020204" pitchFamily="34" charset="0"/>
              <a:buChar char="•"/>
            </a:pPr>
            <a:r>
              <a:rPr lang="en-US" b="1" dirty="0">
                <a:solidFill>
                  <a:schemeClr val="accent6"/>
                </a:solidFill>
              </a:rPr>
              <a:t>Well-written?</a:t>
            </a:r>
          </a:p>
        </p:txBody>
      </p:sp>
    </p:spTree>
    <p:extLst>
      <p:ext uri="{BB962C8B-B14F-4D97-AF65-F5344CB8AC3E}">
        <p14:creationId xmlns:p14="http://schemas.microsoft.com/office/powerpoint/2010/main" val="167455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AD74F0-BF32-40D7-88FB-16FD230655C6}"/>
              </a:ext>
            </a:extLst>
          </p:cNvPr>
          <p:cNvSpPr>
            <a:spLocks noGrp="1"/>
          </p:cNvSpPr>
          <p:nvPr>
            <p:ph type="body" sz="quarter" idx="12"/>
          </p:nvPr>
        </p:nvSpPr>
        <p:spPr>
          <a:xfrm>
            <a:off x="441608" y="1118599"/>
            <a:ext cx="3774014" cy="3279980"/>
          </a:xfrm>
          <a:solidFill>
            <a:srgbClr val="FFC000">
              <a:alpha val="49000"/>
            </a:srgbClr>
          </a:solidFill>
        </p:spPr>
        <p:txBody>
          <a:bodyPr tIns="91440"/>
          <a:lstStyle/>
          <a:p>
            <a:pPr marL="0" indent="0">
              <a:buNone/>
            </a:pPr>
            <a:r>
              <a:rPr lang="en-US" i="1" dirty="0"/>
              <a:t>“Imagine a world in which every single human being can freely </a:t>
            </a:r>
            <a:r>
              <a:rPr lang="en-US" i="1" dirty="0">
                <a:solidFill>
                  <a:schemeClr val="accent6"/>
                </a:solidFill>
              </a:rPr>
              <a:t>share in the sum of all knowledge</a:t>
            </a:r>
            <a:r>
              <a:rPr lang="en-US" i="1" dirty="0"/>
              <a:t>. That's our commitment.”</a:t>
            </a:r>
          </a:p>
          <a:p>
            <a:endParaRPr lang="en-US" dirty="0"/>
          </a:p>
        </p:txBody>
      </p:sp>
      <p:pic>
        <p:nvPicPr>
          <p:cNvPr id="6" name="Picture 5">
            <a:extLst>
              <a:ext uri="{FF2B5EF4-FFF2-40B4-BE49-F238E27FC236}">
                <a16:creationId xmlns:a16="http://schemas.microsoft.com/office/drawing/2014/main" id="{BD0B315A-5F25-4778-82FF-167C13A34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52" y="3294292"/>
            <a:ext cx="2857500" cy="666750"/>
          </a:xfrm>
          <a:prstGeom prst="rect">
            <a:avLst/>
          </a:prstGeom>
        </p:spPr>
      </p:pic>
      <p:sp>
        <p:nvSpPr>
          <p:cNvPr id="7" name="TextBox 6">
            <a:extLst>
              <a:ext uri="{FF2B5EF4-FFF2-40B4-BE49-F238E27FC236}">
                <a16:creationId xmlns:a16="http://schemas.microsoft.com/office/drawing/2014/main" id="{F89041BC-35DF-4578-AE06-2F5DA436BE1E}"/>
              </a:ext>
            </a:extLst>
          </p:cNvPr>
          <p:cNvSpPr txBox="1"/>
          <p:nvPr/>
        </p:nvSpPr>
        <p:spPr>
          <a:xfrm>
            <a:off x="4774700" y="1029746"/>
            <a:ext cx="4565220"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Open and transparent</a:t>
            </a:r>
          </a:p>
          <a:p>
            <a:pPr marL="285750" indent="-285750">
              <a:lnSpc>
                <a:spcPct val="150000"/>
              </a:lnSpc>
              <a:buFont typeface="Arial" panose="020B0604020202020204" pitchFamily="34" charset="0"/>
              <a:buChar char="•"/>
            </a:pPr>
            <a:r>
              <a:rPr lang="en-US" sz="2400" dirty="0"/>
              <a:t>Free to use and share</a:t>
            </a:r>
          </a:p>
          <a:p>
            <a:pPr marL="285750" indent="-285750">
              <a:lnSpc>
                <a:spcPct val="150000"/>
              </a:lnSpc>
              <a:buFont typeface="Arial" panose="020B0604020202020204" pitchFamily="34" charset="0"/>
              <a:buChar char="•"/>
            </a:pPr>
            <a:r>
              <a:rPr lang="en-US" sz="2400" dirty="0"/>
              <a:t>No ownership</a:t>
            </a:r>
          </a:p>
          <a:p>
            <a:pPr marL="285750" indent="-285750">
              <a:lnSpc>
                <a:spcPct val="150000"/>
              </a:lnSpc>
              <a:buFont typeface="Arial" panose="020B0604020202020204" pitchFamily="34" charset="0"/>
              <a:buChar char="•"/>
            </a:pPr>
            <a:r>
              <a:rPr lang="en-US" sz="2400" dirty="0"/>
              <a:t>Collaboration</a:t>
            </a:r>
          </a:p>
          <a:p>
            <a:pPr marL="285750" indent="-285750">
              <a:lnSpc>
                <a:spcPct val="150000"/>
              </a:lnSpc>
              <a:buFont typeface="Arial" panose="020B0604020202020204" pitchFamily="34" charset="0"/>
              <a:buChar char="•"/>
            </a:pPr>
            <a:r>
              <a:rPr lang="en-US" sz="2400" dirty="0"/>
              <a:t>No firm rules</a:t>
            </a:r>
          </a:p>
          <a:p>
            <a:pPr marL="285750" indent="-285750">
              <a:lnSpc>
                <a:spcPct val="150000"/>
              </a:lnSpc>
              <a:buFont typeface="Arial" panose="020B0604020202020204" pitchFamily="34" charset="0"/>
              <a:buChar char="•"/>
            </a:pPr>
            <a:r>
              <a:rPr lang="en-US" sz="2400" dirty="0"/>
              <a:t>“Be bold”</a:t>
            </a:r>
          </a:p>
        </p:txBody>
      </p:sp>
      <p:sp>
        <p:nvSpPr>
          <p:cNvPr id="9" name="Text Placeholder 1">
            <a:extLst>
              <a:ext uri="{FF2B5EF4-FFF2-40B4-BE49-F238E27FC236}">
                <a16:creationId xmlns:a16="http://schemas.microsoft.com/office/drawing/2014/main" id="{65CA1069-C739-4E48-977D-4C673BE72FCD}"/>
              </a:ext>
            </a:extLst>
          </p:cNvPr>
          <p:cNvSpPr>
            <a:spLocks noGrp="1"/>
          </p:cNvSpPr>
          <p:nvPr>
            <p:ph type="body" sz="quarter" idx="13"/>
          </p:nvPr>
        </p:nvSpPr>
        <p:spPr>
          <a:xfrm>
            <a:off x="340786" y="343304"/>
            <a:ext cx="8439148" cy="686442"/>
          </a:xfrm>
        </p:spPr>
        <p:txBody>
          <a:bodyPr/>
          <a:lstStyle/>
          <a:p>
            <a:r>
              <a:rPr lang="en-US" dirty="0"/>
              <a:t>Vision and values</a:t>
            </a:r>
          </a:p>
        </p:txBody>
      </p:sp>
    </p:spTree>
    <p:extLst>
      <p:ext uri="{BB962C8B-B14F-4D97-AF65-F5344CB8AC3E}">
        <p14:creationId xmlns:p14="http://schemas.microsoft.com/office/powerpoint/2010/main" val="224430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F35C2-933A-43F2-A841-63CF2B84234F}"/>
              </a:ext>
            </a:extLst>
          </p:cNvPr>
          <p:cNvSpPr>
            <a:spLocks noGrp="1"/>
          </p:cNvSpPr>
          <p:nvPr>
            <p:ph type="body" sz="quarter" idx="13"/>
          </p:nvPr>
        </p:nvSpPr>
        <p:spPr/>
        <p:txBody>
          <a:bodyPr/>
          <a:lstStyle/>
          <a:p>
            <a:r>
              <a:rPr lang="en-US" dirty="0"/>
              <a:t>Networked learning in Wikipedia</a:t>
            </a:r>
          </a:p>
        </p:txBody>
      </p:sp>
      <p:sp>
        <p:nvSpPr>
          <p:cNvPr id="3" name="Text Placeholder 2">
            <a:extLst>
              <a:ext uri="{FF2B5EF4-FFF2-40B4-BE49-F238E27FC236}">
                <a16:creationId xmlns:a16="http://schemas.microsoft.com/office/drawing/2014/main" id="{61AD2043-0110-462E-9555-7DFA3ADB1040}"/>
              </a:ext>
            </a:extLst>
          </p:cNvPr>
          <p:cNvSpPr>
            <a:spLocks noGrp="1"/>
          </p:cNvSpPr>
          <p:nvPr>
            <p:ph type="body" sz="quarter" idx="12"/>
          </p:nvPr>
        </p:nvSpPr>
        <p:spPr>
          <a:xfrm>
            <a:off x="340786" y="1161463"/>
            <a:ext cx="4871294" cy="3141659"/>
          </a:xfrm>
        </p:spPr>
        <p:txBody>
          <a:bodyPr/>
          <a:lstStyle/>
          <a:p>
            <a:pPr marL="0" indent="0">
              <a:buNone/>
            </a:pPr>
            <a:r>
              <a:rPr lang="en-US" b="1" dirty="0"/>
              <a:t>Wikipedia Asian Month</a:t>
            </a:r>
            <a:r>
              <a:rPr lang="en-US" dirty="0"/>
              <a:t>: improve articles relating to Asian countries. </a:t>
            </a:r>
          </a:p>
          <a:p>
            <a:pPr marL="0" indent="0">
              <a:buNone/>
            </a:pPr>
            <a:endParaRPr lang="en-US" dirty="0"/>
          </a:p>
          <a:p>
            <a:pPr marL="0" indent="0">
              <a:buNone/>
            </a:pPr>
            <a:r>
              <a:rPr lang="en-US" dirty="0"/>
              <a:t>Goal: “enhance understanding among Asian Wikipedia communities”</a:t>
            </a:r>
          </a:p>
          <a:p>
            <a:pPr marL="0" indent="0">
              <a:buNone/>
            </a:pPr>
            <a:endParaRPr lang="en-US" dirty="0"/>
          </a:p>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C35C95A2-E9CB-4C1D-BE67-A38F4C1F60DC}"/>
              </a:ext>
            </a:extLst>
          </p:cNvPr>
          <p:cNvPicPr>
            <a:picLocks noChangeAspect="1"/>
          </p:cNvPicPr>
          <p:nvPr/>
        </p:nvPicPr>
        <p:blipFill>
          <a:blip r:embed="rId3"/>
          <a:stretch>
            <a:fillRect/>
          </a:stretch>
        </p:blipFill>
        <p:spPr>
          <a:xfrm>
            <a:off x="5040630" y="497456"/>
            <a:ext cx="4206240" cy="4206240"/>
          </a:xfrm>
          <a:prstGeom prst="rect">
            <a:avLst/>
          </a:prstGeom>
        </p:spPr>
      </p:pic>
      <p:sp>
        <p:nvSpPr>
          <p:cNvPr id="6" name="TextBox 5">
            <a:extLst>
              <a:ext uri="{FF2B5EF4-FFF2-40B4-BE49-F238E27FC236}">
                <a16:creationId xmlns:a16="http://schemas.microsoft.com/office/drawing/2014/main" id="{7432B1D8-6A0F-447F-ACBE-AD498833EE90}"/>
              </a:ext>
            </a:extLst>
          </p:cNvPr>
          <p:cNvSpPr txBox="1"/>
          <p:nvPr/>
        </p:nvSpPr>
        <p:spPr>
          <a:xfrm>
            <a:off x="5053029" y="4180476"/>
            <a:ext cx="2858856" cy="430887"/>
          </a:xfrm>
          <a:prstGeom prst="rect">
            <a:avLst/>
          </a:prstGeom>
          <a:noFill/>
        </p:spPr>
        <p:txBody>
          <a:bodyPr wrap="square" rtlCol="0">
            <a:spAutoFit/>
          </a:bodyPr>
          <a:lstStyle/>
          <a:p>
            <a:r>
              <a:rPr lang="en-US" sz="1100" dirty="0"/>
              <a:t>Wikimedia Commons. Image by B20180 - Own work, CC BY-SA 4.0</a:t>
            </a:r>
          </a:p>
        </p:txBody>
      </p:sp>
    </p:spTree>
    <p:extLst>
      <p:ext uri="{BB962C8B-B14F-4D97-AF65-F5344CB8AC3E}">
        <p14:creationId xmlns:p14="http://schemas.microsoft.com/office/powerpoint/2010/main" val="68915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7D84451-8B84-49C3-8FC5-AB5CF7EFF11B}"/>
              </a:ext>
            </a:extLst>
          </p:cNvPr>
          <p:cNvPicPr>
            <a:picLocks noGrp="1" noChangeAspect="1"/>
          </p:cNvPicPr>
          <p:nvPr>
            <p:ph type="pic" sz="quarter" idx="10"/>
          </p:nvPr>
        </p:nvPicPr>
        <p:blipFill>
          <a:blip r:embed="rId3"/>
          <a:srcRect t="2062" b="2062"/>
          <a:stretch>
            <a:fillRect/>
          </a:stretch>
        </p:blipFill>
        <p:spPr/>
      </p:pic>
      <p:sp>
        <p:nvSpPr>
          <p:cNvPr id="3" name="Text Placeholder 2"/>
          <p:cNvSpPr>
            <a:spLocks noGrp="1"/>
          </p:cNvSpPr>
          <p:nvPr>
            <p:ph type="body" sz="quarter" idx="12"/>
          </p:nvPr>
        </p:nvSpPr>
        <p:spPr>
          <a:xfrm>
            <a:off x="3090843" y="2327578"/>
            <a:ext cx="5251299" cy="639129"/>
          </a:xfrm>
        </p:spPr>
        <p:txBody>
          <a:bodyPr>
            <a:noAutofit/>
          </a:bodyPr>
          <a:lstStyle/>
          <a:p>
            <a:r>
              <a:rPr lang="en-US" dirty="0"/>
              <a:t>Director, WebJunction</a:t>
            </a:r>
          </a:p>
          <a:p>
            <a:r>
              <a:rPr lang="en-US" dirty="0"/>
              <a:t>OCLC</a:t>
            </a:r>
          </a:p>
        </p:txBody>
      </p:sp>
      <p:sp>
        <p:nvSpPr>
          <p:cNvPr id="4" name="Text Placeholder 3"/>
          <p:cNvSpPr>
            <a:spLocks noGrp="1"/>
          </p:cNvSpPr>
          <p:nvPr>
            <p:ph type="body" sz="quarter" idx="13"/>
          </p:nvPr>
        </p:nvSpPr>
        <p:spPr/>
        <p:txBody>
          <a:bodyPr/>
          <a:lstStyle/>
          <a:p>
            <a:r>
              <a:rPr lang="en-US" dirty="0"/>
              <a:t>Sharon Streams</a:t>
            </a:r>
          </a:p>
        </p:txBody>
      </p:sp>
    </p:spTree>
    <p:extLst>
      <p:ext uri="{BB962C8B-B14F-4D97-AF65-F5344CB8AC3E}">
        <p14:creationId xmlns:p14="http://schemas.microsoft.com/office/powerpoint/2010/main" val="3903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al 110">
            <a:extLst>
              <a:ext uri="{FF2B5EF4-FFF2-40B4-BE49-F238E27FC236}">
                <a16:creationId xmlns:a16="http://schemas.microsoft.com/office/drawing/2014/main" id="{4E730854-0672-48F5-8C1D-8E0FBCB1901D}"/>
              </a:ext>
            </a:extLst>
          </p:cNvPr>
          <p:cNvSpPr/>
          <p:nvPr/>
        </p:nvSpPr>
        <p:spPr>
          <a:xfrm>
            <a:off x="4735546" y="0"/>
            <a:ext cx="4404937" cy="2028053"/>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Google</a:t>
            </a:r>
          </a:p>
        </p:txBody>
      </p:sp>
      <p:sp>
        <p:nvSpPr>
          <p:cNvPr id="25" name="Oval 24">
            <a:extLst>
              <a:ext uri="{FF2B5EF4-FFF2-40B4-BE49-F238E27FC236}">
                <a16:creationId xmlns:a16="http://schemas.microsoft.com/office/drawing/2014/main" id="{4661EE1A-CE1D-4640-A4FF-294DBC95806A}"/>
              </a:ext>
            </a:extLst>
          </p:cNvPr>
          <p:cNvSpPr/>
          <p:nvPr/>
        </p:nvSpPr>
        <p:spPr>
          <a:xfrm>
            <a:off x="7065499" y="1898089"/>
            <a:ext cx="1859044" cy="668558"/>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600" dirty="0"/>
              <a:t>Co-workers</a:t>
            </a:r>
          </a:p>
        </p:txBody>
      </p:sp>
      <p:sp>
        <p:nvSpPr>
          <p:cNvPr id="28" name="Oval 27">
            <a:extLst>
              <a:ext uri="{FF2B5EF4-FFF2-40B4-BE49-F238E27FC236}">
                <a16:creationId xmlns:a16="http://schemas.microsoft.com/office/drawing/2014/main" id="{B0BCA2FA-F698-41AD-8212-B010681F0473}"/>
              </a:ext>
            </a:extLst>
          </p:cNvPr>
          <p:cNvSpPr/>
          <p:nvPr/>
        </p:nvSpPr>
        <p:spPr>
          <a:xfrm>
            <a:off x="6698144" y="3682577"/>
            <a:ext cx="1772528" cy="749309"/>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sz="1100" dirty="0"/>
              <a:t>Professional Association</a:t>
            </a:r>
          </a:p>
        </p:txBody>
      </p:sp>
      <p:sp>
        <p:nvSpPr>
          <p:cNvPr id="31" name="Oval 30">
            <a:extLst>
              <a:ext uri="{FF2B5EF4-FFF2-40B4-BE49-F238E27FC236}">
                <a16:creationId xmlns:a16="http://schemas.microsoft.com/office/drawing/2014/main" id="{68A3DC80-A407-4CD3-A3A3-2168D36CA495}"/>
              </a:ext>
            </a:extLst>
          </p:cNvPr>
          <p:cNvSpPr/>
          <p:nvPr/>
        </p:nvSpPr>
        <p:spPr>
          <a:xfrm>
            <a:off x="3554890" y="2294354"/>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learner</a:t>
            </a:r>
          </a:p>
        </p:txBody>
      </p:sp>
      <p:grpSp>
        <p:nvGrpSpPr>
          <p:cNvPr id="36" name="Group 35">
            <a:extLst>
              <a:ext uri="{FF2B5EF4-FFF2-40B4-BE49-F238E27FC236}">
                <a16:creationId xmlns:a16="http://schemas.microsoft.com/office/drawing/2014/main" id="{A3505D95-EB05-4F43-AADB-8BA34A971664}"/>
              </a:ext>
            </a:extLst>
          </p:cNvPr>
          <p:cNvGrpSpPr/>
          <p:nvPr/>
        </p:nvGrpSpPr>
        <p:grpSpPr>
          <a:xfrm>
            <a:off x="2752484" y="28740"/>
            <a:ext cx="2929787" cy="2065471"/>
            <a:chOff x="949570" y="668216"/>
            <a:chExt cx="2074984" cy="1069144"/>
          </a:xfrm>
          <a:solidFill>
            <a:schemeClr val="bg1">
              <a:lumMod val="65000"/>
            </a:schemeClr>
          </a:solidFill>
        </p:grpSpPr>
        <p:sp>
          <p:nvSpPr>
            <p:cNvPr id="37" name="Oval 36">
              <a:extLst>
                <a:ext uri="{FF2B5EF4-FFF2-40B4-BE49-F238E27FC236}">
                  <a16:creationId xmlns:a16="http://schemas.microsoft.com/office/drawing/2014/main" id="{AF93847C-09A5-44B1-B88A-BC408F615E30}"/>
                </a:ext>
              </a:extLst>
            </p:cNvPr>
            <p:cNvSpPr/>
            <p:nvPr/>
          </p:nvSpPr>
          <p:spPr>
            <a:xfrm>
              <a:off x="949570" y="668216"/>
              <a:ext cx="2074984" cy="1069144"/>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LinkedIn</a:t>
              </a:r>
            </a:p>
          </p:txBody>
        </p:sp>
        <p:sp>
          <p:nvSpPr>
            <p:cNvPr id="38" name="Oval 37">
              <a:extLst>
                <a:ext uri="{FF2B5EF4-FFF2-40B4-BE49-F238E27FC236}">
                  <a16:creationId xmlns:a16="http://schemas.microsoft.com/office/drawing/2014/main" id="{54F57C0E-60D9-4B86-9D26-5A2C022BBB80}"/>
                </a:ext>
              </a:extLst>
            </p:cNvPr>
            <p:cNvSpPr/>
            <p:nvPr/>
          </p:nvSpPr>
          <p:spPr>
            <a:xfrm>
              <a:off x="1460526" y="1212138"/>
              <a:ext cx="850281" cy="236160"/>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cxnSp>
        <p:nvCxnSpPr>
          <p:cNvPr id="43" name="Straight Connector 42">
            <a:extLst>
              <a:ext uri="{FF2B5EF4-FFF2-40B4-BE49-F238E27FC236}">
                <a16:creationId xmlns:a16="http://schemas.microsoft.com/office/drawing/2014/main" id="{D9EBF6EC-F1EF-492A-A1BC-A20034B6A5BC}"/>
              </a:ext>
            </a:extLst>
          </p:cNvPr>
          <p:cNvCxnSpPr>
            <a:cxnSpLocks/>
          </p:cNvCxnSpPr>
          <p:nvPr/>
        </p:nvCxnSpPr>
        <p:spPr>
          <a:xfrm>
            <a:off x="5516720" y="3147645"/>
            <a:ext cx="1256199" cy="70196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47" name="Straight Connector 46">
            <a:extLst>
              <a:ext uri="{FF2B5EF4-FFF2-40B4-BE49-F238E27FC236}">
                <a16:creationId xmlns:a16="http://schemas.microsoft.com/office/drawing/2014/main" id="{ABC22E52-44C4-45C8-A2C7-D0B13AC71028}"/>
              </a:ext>
            </a:extLst>
          </p:cNvPr>
          <p:cNvCxnSpPr>
            <a:cxnSpLocks/>
          </p:cNvCxnSpPr>
          <p:nvPr/>
        </p:nvCxnSpPr>
        <p:spPr>
          <a:xfrm>
            <a:off x="4278431" y="1569301"/>
            <a:ext cx="183621" cy="75372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65" name="Straight Connector 64">
            <a:extLst>
              <a:ext uri="{FF2B5EF4-FFF2-40B4-BE49-F238E27FC236}">
                <a16:creationId xmlns:a16="http://schemas.microsoft.com/office/drawing/2014/main" id="{4E957232-F641-4F09-8148-81F88F5E3797}"/>
              </a:ext>
            </a:extLst>
          </p:cNvPr>
          <p:cNvCxnSpPr>
            <a:cxnSpLocks/>
            <a:endCxn id="31" idx="7"/>
          </p:cNvCxnSpPr>
          <p:nvPr/>
        </p:nvCxnSpPr>
        <p:spPr>
          <a:xfrm flipH="1">
            <a:off x="5326000" y="1898089"/>
            <a:ext cx="487737" cy="55283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93" name="Straight Connector 92">
            <a:extLst>
              <a:ext uri="{FF2B5EF4-FFF2-40B4-BE49-F238E27FC236}">
                <a16:creationId xmlns:a16="http://schemas.microsoft.com/office/drawing/2014/main" id="{B69824B9-441F-4CF5-832E-0E4B4391531D}"/>
              </a:ext>
            </a:extLst>
          </p:cNvPr>
          <p:cNvCxnSpPr>
            <a:cxnSpLocks/>
          </p:cNvCxnSpPr>
          <p:nvPr/>
        </p:nvCxnSpPr>
        <p:spPr>
          <a:xfrm flipH="1">
            <a:off x="5552936" y="2323029"/>
            <a:ext cx="1512563" cy="339281"/>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sp>
        <p:nvSpPr>
          <p:cNvPr id="110" name="Oval 109">
            <a:extLst>
              <a:ext uri="{FF2B5EF4-FFF2-40B4-BE49-F238E27FC236}">
                <a16:creationId xmlns:a16="http://schemas.microsoft.com/office/drawing/2014/main" id="{9953E0B7-8C1D-4F59-9940-521FE13B67E0}"/>
              </a:ext>
            </a:extLst>
          </p:cNvPr>
          <p:cNvSpPr/>
          <p:nvPr/>
        </p:nvSpPr>
        <p:spPr>
          <a:xfrm>
            <a:off x="4097459" y="4039071"/>
            <a:ext cx="1474086" cy="990129"/>
          </a:xfrm>
          <a:prstGeom prst="ellipse">
            <a:avLst/>
          </a:prstGeom>
          <a:solidFill>
            <a:schemeClr val="tx2"/>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Wikipedia</a:t>
            </a:r>
          </a:p>
        </p:txBody>
      </p:sp>
      <p:sp>
        <p:nvSpPr>
          <p:cNvPr id="113" name="Oval 112">
            <a:extLst>
              <a:ext uri="{FF2B5EF4-FFF2-40B4-BE49-F238E27FC236}">
                <a16:creationId xmlns:a16="http://schemas.microsoft.com/office/drawing/2014/main" id="{A5866117-850B-4925-8155-8579C8A0E684}"/>
              </a:ext>
            </a:extLst>
          </p:cNvPr>
          <p:cNvSpPr/>
          <p:nvPr/>
        </p:nvSpPr>
        <p:spPr>
          <a:xfrm>
            <a:off x="5640253" y="4301453"/>
            <a:ext cx="1126600" cy="579084"/>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114" name="Oval 113">
            <a:extLst>
              <a:ext uri="{FF2B5EF4-FFF2-40B4-BE49-F238E27FC236}">
                <a16:creationId xmlns:a16="http://schemas.microsoft.com/office/drawing/2014/main" id="{180B7408-328D-4255-93B5-3C2B7622BC20}"/>
              </a:ext>
            </a:extLst>
          </p:cNvPr>
          <p:cNvSpPr/>
          <p:nvPr/>
        </p:nvSpPr>
        <p:spPr>
          <a:xfrm>
            <a:off x="7556151" y="2662310"/>
            <a:ext cx="1103066" cy="779344"/>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Websites</a:t>
            </a:r>
          </a:p>
        </p:txBody>
      </p:sp>
      <p:cxnSp>
        <p:nvCxnSpPr>
          <p:cNvPr id="127" name="Straight Connector 126">
            <a:extLst>
              <a:ext uri="{FF2B5EF4-FFF2-40B4-BE49-F238E27FC236}">
                <a16:creationId xmlns:a16="http://schemas.microsoft.com/office/drawing/2014/main" id="{3E0D515C-56BB-4082-9573-D1C66102D619}"/>
              </a:ext>
            </a:extLst>
          </p:cNvPr>
          <p:cNvCxnSpPr>
            <a:cxnSpLocks/>
            <a:stCxn id="114" idx="2"/>
            <a:endCxn id="31" idx="6"/>
          </p:cNvCxnSpPr>
          <p:nvPr/>
        </p:nvCxnSpPr>
        <p:spPr>
          <a:xfrm flipH="1" flipV="1">
            <a:off x="5629874" y="2828926"/>
            <a:ext cx="1926277" cy="223056"/>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131" name="Straight Connector 130">
            <a:extLst>
              <a:ext uri="{FF2B5EF4-FFF2-40B4-BE49-F238E27FC236}">
                <a16:creationId xmlns:a16="http://schemas.microsoft.com/office/drawing/2014/main" id="{7D6C2264-6D65-4F36-994A-C3F3A212A0F3}"/>
              </a:ext>
            </a:extLst>
          </p:cNvPr>
          <p:cNvCxnSpPr>
            <a:cxnSpLocks/>
          </p:cNvCxnSpPr>
          <p:nvPr/>
        </p:nvCxnSpPr>
        <p:spPr>
          <a:xfrm flipH="1" flipV="1">
            <a:off x="5086625" y="3359028"/>
            <a:ext cx="759770" cy="981170"/>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138" name="Straight Connector 137">
            <a:extLst>
              <a:ext uri="{FF2B5EF4-FFF2-40B4-BE49-F238E27FC236}">
                <a16:creationId xmlns:a16="http://schemas.microsoft.com/office/drawing/2014/main" id="{36194D45-4936-43A7-84EB-5CF29A82C252}"/>
              </a:ext>
            </a:extLst>
          </p:cNvPr>
          <p:cNvCxnSpPr>
            <a:cxnSpLocks/>
          </p:cNvCxnSpPr>
          <p:nvPr/>
        </p:nvCxnSpPr>
        <p:spPr>
          <a:xfrm flipH="1">
            <a:off x="3371027" y="3359028"/>
            <a:ext cx="708604" cy="748340"/>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149" name="Straight Connector 148">
            <a:extLst>
              <a:ext uri="{FF2B5EF4-FFF2-40B4-BE49-F238E27FC236}">
                <a16:creationId xmlns:a16="http://schemas.microsoft.com/office/drawing/2014/main" id="{C1EFAE8C-C148-4D2D-B604-72839559CFD5}"/>
              </a:ext>
            </a:extLst>
          </p:cNvPr>
          <p:cNvCxnSpPr>
            <a:cxnSpLocks/>
          </p:cNvCxnSpPr>
          <p:nvPr/>
        </p:nvCxnSpPr>
        <p:spPr>
          <a:xfrm>
            <a:off x="4708438" y="3441653"/>
            <a:ext cx="138204" cy="61557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grpSp>
        <p:nvGrpSpPr>
          <p:cNvPr id="23" name="Group 22">
            <a:extLst>
              <a:ext uri="{FF2B5EF4-FFF2-40B4-BE49-F238E27FC236}">
                <a16:creationId xmlns:a16="http://schemas.microsoft.com/office/drawing/2014/main" id="{FD9D563B-E315-494C-AB69-A197BB1132CA}"/>
              </a:ext>
            </a:extLst>
          </p:cNvPr>
          <p:cNvGrpSpPr/>
          <p:nvPr/>
        </p:nvGrpSpPr>
        <p:grpSpPr>
          <a:xfrm>
            <a:off x="129468" y="74607"/>
            <a:ext cx="2886763" cy="2331352"/>
            <a:chOff x="949570" y="668216"/>
            <a:chExt cx="2074984" cy="1069144"/>
          </a:xfrm>
          <a:solidFill>
            <a:schemeClr val="bg1">
              <a:lumMod val="65000"/>
            </a:schemeClr>
          </a:solidFill>
        </p:grpSpPr>
        <p:sp>
          <p:nvSpPr>
            <p:cNvPr id="2" name="Oval 1">
              <a:extLst>
                <a:ext uri="{FF2B5EF4-FFF2-40B4-BE49-F238E27FC236}">
                  <a16:creationId xmlns:a16="http://schemas.microsoft.com/office/drawing/2014/main" id="{1F1BD996-DD36-461C-85AF-D0A32D8C64E9}"/>
                </a:ext>
              </a:extLst>
            </p:cNvPr>
            <p:cNvSpPr/>
            <p:nvPr/>
          </p:nvSpPr>
          <p:spPr>
            <a:xfrm>
              <a:off x="949570" y="668216"/>
              <a:ext cx="2074984" cy="1069144"/>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Facebook</a:t>
              </a:r>
            </a:p>
          </p:txBody>
        </p:sp>
        <p:sp>
          <p:nvSpPr>
            <p:cNvPr id="3" name="Oval 2">
              <a:extLst>
                <a:ext uri="{FF2B5EF4-FFF2-40B4-BE49-F238E27FC236}">
                  <a16:creationId xmlns:a16="http://schemas.microsoft.com/office/drawing/2014/main" id="{650B502F-57C8-4EF2-BFFE-B747CD12175B}"/>
                </a:ext>
              </a:extLst>
            </p:cNvPr>
            <p:cNvSpPr/>
            <p:nvPr/>
          </p:nvSpPr>
          <p:spPr>
            <a:xfrm>
              <a:off x="964644" y="1055136"/>
              <a:ext cx="678385" cy="211099"/>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grpSp>
        <p:nvGrpSpPr>
          <p:cNvPr id="33" name="Group 32">
            <a:extLst>
              <a:ext uri="{FF2B5EF4-FFF2-40B4-BE49-F238E27FC236}">
                <a16:creationId xmlns:a16="http://schemas.microsoft.com/office/drawing/2014/main" id="{C5E2214A-577B-4507-96D2-8A5A833188ED}"/>
              </a:ext>
            </a:extLst>
          </p:cNvPr>
          <p:cNvGrpSpPr/>
          <p:nvPr/>
        </p:nvGrpSpPr>
        <p:grpSpPr>
          <a:xfrm>
            <a:off x="170275" y="2119041"/>
            <a:ext cx="3197476" cy="2412610"/>
            <a:chOff x="936675" y="673133"/>
            <a:chExt cx="2074984" cy="1069144"/>
          </a:xfrm>
          <a:solidFill>
            <a:schemeClr val="bg1">
              <a:lumMod val="65000"/>
            </a:schemeClr>
          </a:solidFill>
        </p:grpSpPr>
        <p:sp>
          <p:nvSpPr>
            <p:cNvPr id="34" name="Oval 33">
              <a:extLst>
                <a:ext uri="{FF2B5EF4-FFF2-40B4-BE49-F238E27FC236}">
                  <a16:creationId xmlns:a16="http://schemas.microsoft.com/office/drawing/2014/main" id="{6FFEC3BB-4771-4F4D-AF90-32522813595B}"/>
                </a:ext>
              </a:extLst>
            </p:cNvPr>
            <p:cNvSpPr/>
            <p:nvPr/>
          </p:nvSpPr>
          <p:spPr>
            <a:xfrm>
              <a:off x="936675" y="673133"/>
              <a:ext cx="2074984" cy="1069144"/>
            </a:xfrm>
            <a:prstGeom prst="ellipse">
              <a:avLst/>
            </a:prstGeom>
            <a:grpFill/>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Twitter</a:t>
              </a:r>
            </a:p>
          </p:txBody>
        </p:sp>
        <p:sp>
          <p:nvSpPr>
            <p:cNvPr id="35" name="Oval 34">
              <a:extLst>
                <a:ext uri="{FF2B5EF4-FFF2-40B4-BE49-F238E27FC236}">
                  <a16:creationId xmlns:a16="http://schemas.microsoft.com/office/drawing/2014/main" id="{99596205-EBE5-4531-B923-497EFAE4306F}"/>
                </a:ext>
              </a:extLst>
            </p:cNvPr>
            <p:cNvSpPr/>
            <p:nvPr/>
          </p:nvSpPr>
          <p:spPr>
            <a:xfrm>
              <a:off x="1171220" y="1148412"/>
              <a:ext cx="633738" cy="172928"/>
            </a:xfrm>
            <a:prstGeom prst="ellipse">
              <a:avLst/>
            </a:prstGeom>
            <a:grp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follows</a:t>
              </a:r>
            </a:p>
          </p:txBody>
        </p:sp>
      </p:grpSp>
      <p:sp>
        <p:nvSpPr>
          <p:cNvPr id="112" name="Oval 111">
            <a:extLst>
              <a:ext uri="{FF2B5EF4-FFF2-40B4-BE49-F238E27FC236}">
                <a16:creationId xmlns:a16="http://schemas.microsoft.com/office/drawing/2014/main" id="{08CFDAA7-264C-4E5E-AA8E-D51F61BAF07C}"/>
              </a:ext>
            </a:extLst>
          </p:cNvPr>
          <p:cNvSpPr/>
          <p:nvPr/>
        </p:nvSpPr>
        <p:spPr>
          <a:xfrm>
            <a:off x="2568010" y="4117226"/>
            <a:ext cx="1429694" cy="809583"/>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Online course</a:t>
            </a:r>
          </a:p>
        </p:txBody>
      </p:sp>
      <p:cxnSp>
        <p:nvCxnSpPr>
          <p:cNvPr id="62" name="Straight Connector 61">
            <a:extLst>
              <a:ext uri="{FF2B5EF4-FFF2-40B4-BE49-F238E27FC236}">
                <a16:creationId xmlns:a16="http://schemas.microsoft.com/office/drawing/2014/main" id="{4E753C99-B285-4282-9925-45DA90B48658}"/>
              </a:ext>
            </a:extLst>
          </p:cNvPr>
          <p:cNvCxnSpPr>
            <a:cxnSpLocks/>
          </p:cNvCxnSpPr>
          <p:nvPr/>
        </p:nvCxnSpPr>
        <p:spPr>
          <a:xfrm>
            <a:off x="5571544" y="2996587"/>
            <a:ext cx="1126600" cy="267118"/>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sp>
        <p:nvSpPr>
          <p:cNvPr id="66" name="Oval 65">
            <a:extLst>
              <a:ext uri="{FF2B5EF4-FFF2-40B4-BE49-F238E27FC236}">
                <a16:creationId xmlns:a16="http://schemas.microsoft.com/office/drawing/2014/main" id="{66439C56-37F6-4A4F-B871-87A5F59AF30E}"/>
              </a:ext>
            </a:extLst>
          </p:cNvPr>
          <p:cNvSpPr/>
          <p:nvPr/>
        </p:nvSpPr>
        <p:spPr>
          <a:xfrm>
            <a:off x="6597024" y="3095649"/>
            <a:ext cx="815436" cy="485335"/>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sp>
        <p:nvSpPr>
          <p:cNvPr id="39" name="Oval 38">
            <a:extLst>
              <a:ext uri="{FF2B5EF4-FFF2-40B4-BE49-F238E27FC236}">
                <a16:creationId xmlns:a16="http://schemas.microsoft.com/office/drawing/2014/main" id="{81745232-B930-4EA7-82B6-3CB2B3C10818}"/>
              </a:ext>
            </a:extLst>
          </p:cNvPr>
          <p:cNvSpPr/>
          <p:nvPr/>
        </p:nvSpPr>
        <p:spPr>
          <a:xfrm>
            <a:off x="680050" y="1513468"/>
            <a:ext cx="943784" cy="460318"/>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News</a:t>
            </a:r>
          </a:p>
        </p:txBody>
      </p:sp>
      <p:sp>
        <p:nvSpPr>
          <p:cNvPr id="40" name="Oval 39">
            <a:extLst>
              <a:ext uri="{FF2B5EF4-FFF2-40B4-BE49-F238E27FC236}">
                <a16:creationId xmlns:a16="http://schemas.microsoft.com/office/drawing/2014/main" id="{BDCE2DAA-4015-4ED1-98CD-423408EE22FC}"/>
              </a:ext>
            </a:extLst>
          </p:cNvPr>
          <p:cNvSpPr/>
          <p:nvPr/>
        </p:nvSpPr>
        <p:spPr>
          <a:xfrm>
            <a:off x="1405096" y="918316"/>
            <a:ext cx="943784" cy="460318"/>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Page</a:t>
            </a:r>
          </a:p>
        </p:txBody>
      </p:sp>
      <p:sp>
        <p:nvSpPr>
          <p:cNvPr id="41" name="Oval 40">
            <a:extLst>
              <a:ext uri="{FF2B5EF4-FFF2-40B4-BE49-F238E27FC236}">
                <a16:creationId xmlns:a16="http://schemas.microsoft.com/office/drawing/2014/main" id="{EB9A57E4-0019-4D07-B04B-09C72CF5C177}"/>
              </a:ext>
            </a:extLst>
          </p:cNvPr>
          <p:cNvSpPr/>
          <p:nvPr/>
        </p:nvSpPr>
        <p:spPr>
          <a:xfrm>
            <a:off x="1210370" y="3891512"/>
            <a:ext cx="976568" cy="390226"/>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list</a:t>
            </a:r>
          </a:p>
        </p:txBody>
      </p:sp>
      <p:sp>
        <p:nvSpPr>
          <p:cNvPr id="42" name="Oval 41">
            <a:extLst>
              <a:ext uri="{FF2B5EF4-FFF2-40B4-BE49-F238E27FC236}">
                <a16:creationId xmlns:a16="http://schemas.microsoft.com/office/drawing/2014/main" id="{39DEBBD8-4358-47B0-BF5E-149D36C471A8}"/>
              </a:ext>
            </a:extLst>
          </p:cNvPr>
          <p:cNvSpPr/>
          <p:nvPr/>
        </p:nvSpPr>
        <p:spPr>
          <a:xfrm>
            <a:off x="2136140" y="2807613"/>
            <a:ext cx="976568" cy="390226"/>
          </a:xfrm>
          <a:prstGeom prst="ellipse">
            <a:avLst/>
          </a:prstGeom>
          <a:solidFill>
            <a:schemeClr val="bg1">
              <a:lumMod val="65000"/>
            </a:schemeClr>
          </a:solidFill>
          <a:ln>
            <a:solidFill>
              <a:schemeClr val="bg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cxnSp>
        <p:nvCxnSpPr>
          <p:cNvPr id="101" name="Straight Connector 100">
            <a:extLst>
              <a:ext uri="{FF2B5EF4-FFF2-40B4-BE49-F238E27FC236}">
                <a16:creationId xmlns:a16="http://schemas.microsoft.com/office/drawing/2014/main" id="{DDBB9FDE-26AA-427B-A0BE-CD14C212CB07}"/>
              </a:ext>
            </a:extLst>
          </p:cNvPr>
          <p:cNvCxnSpPr>
            <a:cxnSpLocks/>
            <a:endCxn id="40" idx="5"/>
          </p:cNvCxnSpPr>
          <p:nvPr/>
        </p:nvCxnSpPr>
        <p:spPr>
          <a:xfrm flipH="1" flipV="1">
            <a:off x="2210666" y="1311222"/>
            <a:ext cx="1487388" cy="1287101"/>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44" name="Straight Connector 43">
            <a:extLst>
              <a:ext uri="{FF2B5EF4-FFF2-40B4-BE49-F238E27FC236}">
                <a16:creationId xmlns:a16="http://schemas.microsoft.com/office/drawing/2014/main" id="{ED574FA6-1E4E-4B7E-A801-8E56F9E384E9}"/>
              </a:ext>
            </a:extLst>
          </p:cNvPr>
          <p:cNvCxnSpPr>
            <a:cxnSpLocks/>
            <a:endCxn id="39" idx="6"/>
          </p:cNvCxnSpPr>
          <p:nvPr/>
        </p:nvCxnSpPr>
        <p:spPr>
          <a:xfrm flipH="1" flipV="1">
            <a:off x="1623834" y="1743627"/>
            <a:ext cx="1986637" cy="918683"/>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3F9A51EC-A5F5-420B-AE83-8C710B1A61A0}"/>
              </a:ext>
            </a:extLst>
          </p:cNvPr>
          <p:cNvCxnSpPr>
            <a:cxnSpLocks/>
            <a:stCxn id="41" idx="7"/>
          </p:cNvCxnSpPr>
          <p:nvPr/>
        </p:nvCxnSpPr>
        <p:spPr>
          <a:xfrm flipV="1">
            <a:off x="2043923" y="3019197"/>
            <a:ext cx="1566548" cy="929462"/>
          </a:xfrm>
          <a:prstGeom prst="line">
            <a:avLst/>
          </a:prstGeom>
          <a:ln>
            <a:solidFill>
              <a:schemeClr val="bg1">
                <a:lumMod val="85000"/>
              </a:schemeClr>
            </a:solidFill>
          </a:ln>
        </p:spPr>
        <p:style>
          <a:lnRef idx="2">
            <a:schemeClr val="accent5"/>
          </a:lnRef>
          <a:fillRef idx="0">
            <a:schemeClr val="accent5"/>
          </a:fillRef>
          <a:effectRef idx="1">
            <a:schemeClr val="accent5"/>
          </a:effectRef>
          <a:fontRef idx="minor">
            <a:schemeClr val="tx1"/>
          </a:fontRef>
        </p:style>
      </p:cxnSp>
      <p:pic>
        <p:nvPicPr>
          <p:cNvPr id="56" name="Picture 55">
            <a:extLst>
              <a:ext uri="{FF2B5EF4-FFF2-40B4-BE49-F238E27FC236}">
                <a16:creationId xmlns:a16="http://schemas.microsoft.com/office/drawing/2014/main" id="{ACAFFD3A-8D2C-4CE3-A4E2-3CD7E8B9BA45}"/>
              </a:ext>
            </a:extLst>
          </p:cNvPr>
          <p:cNvPicPr>
            <a:picLocks noChangeAspect="1"/>
          </p:cNvPicPr>
          <p:nvPr/>
        </p:nvPicPr>
        <p:blipFill>
          <a:blip r:embed="rId3"/>
          <a:stretch>
            <a:fillRect/>
          </a:stretch>
        </p:blipFill>
        <p:spPr>
          <a:xfrm>
            <a:off x="4436019" y="3420935"/>
            <a:ext cx="632779" cy="632779"/>
          </a:xfrm>
          <a:prstGeom prst="rect">
            <a:avLst/>
          </a:prstGeom>
        </p:spPr>
      </p:pic>
    </p:spTree>
    <p:extLst>
      <p:ext uri="{BB962C8B-B14F-4D97-AF65-F5344CB8AC3E}">
        <p14:creationId xmlns:p14="http://schemas.microsoft.com/office/powerpoint/2010/main" val="21164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A1D32D-6714-4846-9DDD-33FCE034237D}"/>
              </a:ext>
            </a:extLst>
          </p:cNvPr>
          <p:cNvSpPr>
            <a:spLocks noGrp="1"/>
          </p:cNvSpPr>
          <p:nvPr>
            <p:ph type="body" sz="quarter" idx="13"/>
          </p:nvPr>
        </p:nvSpPr>
        <p:spPr/>
        <p:txBody>
          <a:bodyPr/>
          <a:lstStyle/>
          <a:p>
            <a:r>
              <a:rPr lang="en-US" dirty="0" err="1"/>
              <a:t>Wikipedia+Libraries</a:t>
            </a:r>
            <a:r>
              <a:rPr lang="en-US" dirty="0"/>
              <a:t>: Better Together</a:t>
            </a:r>
          </a:p>
        </p:txBody>
      </p:sp>
      <p:sp>
        <p:nvSpPr>
          <p:cNvPr id="3" name="Text Placeholder 2">
            <a:extLst>
              <a:ext uri="{FF2B5EF4-FFF2-40B4-BE49-F238E27FC236}">
                <a16:creationId xmlns:a16="http://schemas.microsoft.com/office/drawing/2014/main" id="{86707102-AC60-49C2-885A-D2B0E8D61C8C}"/>
              </a:ext>
            </a:extLst>
          </p:cNvPr>
          <p:cNvSpPr>
            <a:spLocks noGrp="1"/>
          </p:cNvSpPr>
          <p:nvPr>
            <p:ph type="body" sz="quarter" idx="12"/>
          </p:nvPr>
        </p:nvSpPr>
        <p:spPr>
          <a:xfrm>
            <a:off x="480445" y="1317012"/>
            <a:ext cx="3965274" cy="1941446"/>
          </a:xfrm>
          <a:solidFill>
            <a:schemeClr val="accent6">
              <a:lumMod val="20000"/>
              <a:lumOff val="80000"/>
            </a:schemeClr>
          </a:solidFill>
          <a:ln>
            <a:solidFill>
              <a:schemeClr val="accent6"/>
            </a:solidFill>
          </a:ln>
        </p:spPr>
        <p:txBody>
          <a:bodyPr/>
          <a:lstStyle/>
          <a:p>
            <a:pPr marL="228600" indent="-228600">
              <a:buAutoNum type="arabicPeriod"/>
            </a:pPr>
            <a:r>
              <a:rPr lang="en-US" sz="3200" dirty="0">
                <a:solidFill>
                  <a:schemeClr val="accent6"/>
                </a:solidFill>
              </a:rPr>
              <a:t> Connections</a:t>
            </a:r>
          </a:p>
          <a:p>
            <a:pPr marL="228600" indent="-228600">
              <a:buAutoNum type="arabicPeriod"/>
            </a:pPr>
            <a:r>
              <a:rPr lang="en-US" sz="3200" dirty="0">
                <a:solidFill>
                  <a:schemeClr val="accent6"/>
                </a:solidFill>
              </a:rPr>
              <a:t> Training</a:t>
            </a:r>
          </a:p>
          <a:p>
            <a:pPr marL="228600" indent="-228600">
              <a:buAutoNum type="arabicPeriod"/>
            </a:pPr>
            <a:r>
              <a:rPr lang="en-US" sz="3200" dirty="0">
                <a:solidFill>
                  <a:schemeClr val="accent6"/>
                </a:solidFill>
              </a:rPr>
              <a:t> Action</a:t>
            </a:r>
            <a:endParaRPr lang="en-US" sz="1100" dirty="0">
              <a:solidFill>
                <a:schemeClr val="accent6"/>
              </a:solidFill>
            </a:endParaRPr>
          </a:p>
          <a:p>
            <a:pPr marL="0" indent="0">
              <a:buNone/>
            </a:pPr>
            <a:endParaRPr lang="en-US" sz="1100" dirty="0"/>
          </a:p>
          <a:p>
            <a:endParaRPr lang="en-US" dirty="0"/>
          </a:p>
        </p:txBody>
      </p:sp>
      <p:pic>
        <p:nvPicPr>
          <p:cNvPr id="5" name="Picture 4">
            <a:extLst>
              <a:ext uri="{FF2B5EF4-FFF2-40B4-BE49-F238E27FC236}">
                <a16:creationId xmlns:a16="http://schemas.microsoft.com/office/drawing/2014/main" id="{D5052436-E71F-4B16-8DEF-F5C7000935B7}"/>
              </a:ext>
            </a:extLst>
          </p:cNvPr>
          <p:cNvPicPr>
            <a:picLocks noChangeAspect="1"/>
          </p:cNvPicPr>
          <p:nvPr/>
        </p:nvPicPr>
        <p:blipFill>
          <a:blip r:embed="rId3"/>
          <a:stretch>
            <a:fillRect/>
          </a:stretch>
        </p:blipFill>
        <p:spPr>
          <a:xfrm>
            <a:off x="4806031" y="1154430"/>
            <a:ext cx="3607432" cy="318897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78DD67D-9A49-480E-9697-B5534CCC4082}"/>
              </a:ext>
            </a:extLst>
          </p:cNvPr>
          <p:cNvPicPr>
            <a:picLocks noChangeAspect="1"/>
          </p:cNvPicPr>
          <p:nvPr/>
        </p:nvPicPr>
        <p:blipFill>
          <a:blip r:embed="rId4"/>
          <a:stretch>
            <a:fillRect/>
          </a:stretch>
        </p:blipFill>
        <p:spPr>
          <a:xfrm>
            <a:off x="3274409" y="4605244"/>
            <a:ext cx="2342620" cy="387313"/>
          </a:xfrm>
          <a:prstGeom prst="rect">
            <a:avLst/>
          </a:prstGeom>
        </p:spPr>
      </p:pic>
      <p:pic>
        <p:nvPicPr>
          <p:cNvPr id="9" name="Picture 8">
            <a:extLst>
              <a:ext uri="{FF2B5EF4-FFF2-40B4-BE49-F238E27FC236}">
                <a16:creationId xmlns:a16="http://schemas.microsoft.com/office/drawing/2014/main" id="{90EAFDC7-5B0F-4512-A739-094520471DC2}"/>
              </a:ext>
            </a:extLst>
          </p:cNvPr>
          <p:cNvPicPr>
            <a:picLocks noChangeAspect="1"/>
          </p:cNvPicPr>
          <p:nvPr/>
        </p:nvPicPr>
        <p:blipFill>
          <a:blip r:embed="rId5"/>
          <a:stretch>
            <a:fillRect/>
          </a:stretch>
        </p:blipFill>
        <p:spPr>
          <a:xfrm>
            <a:off x="5725520" y="4551867"/>
            <a:ext cx="2010593" cy="469139"/>
          </a:xfrm>
          <a:prstGeom prst="rect">
            <a:avLst/>
          </a:prstGeom>
        </p:spPr>
      </p:pic>
    </p:spTree>
    <p:extLst>
      <p:ext uri="{BB962C8B-B14F-4D97-AF65-F5344CB8AC3E}">
        <p14:creationId xmlns:p14="http://schemas.microsoft.com/office/powerpoint/2010/main" val="217281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Bank">
            <a:extLst>
              <a:ext uri="{FF2B5EF4-FFF2-40B4-BE49-F238E27FC236}">
                <a16:creationId xmlns:a16="http://schemas.microsoft.com/office/drawing/2014/main" id="{4261C614-716A-462C-9C6F-D8C3FD1AC7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4650" y="1341179"/>
            <a:ext cx="2829350" cy="2667295"/>
          </a:xfrm>
          <a:prstGeom prst="rect">
            <a:avLst/>
          </a:prstGeom>
        </p:spPr>
      </p:pic>
      <p:pic>
        <p:nvPicPr>
          <p:cNvPr id="16" name="Picture 15">
            <a:extLst>
              <a:ext uri="{FF2B5EF4-FFF2-40B4-BE49-F238E27FC236}">
                <a16:creationId xmlns:a16="http://schemas.microsoft.com/office/drawing/2014/main" id="{E9F8A872-9698-4130-BE57-82316B194D78}"/>
              </a:ext>
            </a:extLst>
          </p:cNvPr>
          <p:cNvPicPr>
            <a:picLocks/>
          </p:cNvPicPr>
          <p:nvPr/>
        </p:nvPicPr>
        <p:blipFill rotWithShape="1">
          <a:blip r:embed="rId5"/>
          <a:srcRect l="4049" t="1" r="9952" b="28946"/>
          <a:stretch/>
        </p:blipFill>
        <p:spPr>
          <a:xfrm>
            <a:off x="212651" y="1668343"/>
            <a:ext cx="2847400" cy="2351921"/>
          </a:xfrm>
          <a:prstGeom prst="rect">
            <a:avLst/>
          </a:prstGeom>
        </p:spPr>
      </p:pic>
      <p:sp>
        <p:nvSpPr>
          <p:cNvPr id="2" name="Text Placeholder 1">
            <a:extLst>
              <a:ext uri="{FF2B5EF4-FFF2-40B4-BE49-F238E27FC236}">
                <a16:creationId xmlns:a16="http://schemas.microsoft.com/office/drawing/2014/main" id="{7DA1D32D-6714-4846-9DDD-33FCE034237D}"/>
              </a:ext>
            </a:extLst>
          </p:cNvPr>
          <p:cNvSpPr>
            <a:spLocks noGrp="1"/>
          </p:cNvSpPr>
          <p:nvPr>
            <p:ph type="body" sz="quarter" idx="13"/>
          </p:nvPr>
        </p:nvSpPr>
        <p:spPr/>
        <p:txBody>
          <a:bodyPr/>
          <a:lstStyle/>
          <a:p>
            <a:r>
              <a:rPr lang="en-US" dirty="0"/>
              <a:t>1. Build connections and awareness</a:t>
            </a:r>
          </a:p>
        </p:txBody>
      </p:sp>
      <p:pic>
        <p:nvPicPr>
          <p:cNvPr id="4" name="Shape 463">
            <a:extLst>
              <a:ext uri="{FF2B5EF4-FFF2-40B4-BE49-F238E27FC236}">
                <a16:creationId xmlns:a16="http://schemas.microsoft.com/office/drawing/2014/main" id="{91E338E0-105A-47F8-B174-5D2119194E08}"/>
              </a:ext>
            </a:extLst>
          </p:cNvPr>
          <p:cNvPicPr preferRelativeResize="0">
            <a:picLocks/>
          </p:cNvPicPr>
          <p:nvPr/>
        </p:nvPicPr>
        <p:blipFill rotWithShape="1">
          <a:blip r:embed="rId6">
            <a:alphaModFix/>
          </a:blip>
          <a:srcRect l="33387" t="6441" r="7514"/>
          <a:stretch/>
        </p:blipFill>
        <p:spPr>
          <a:xfrm>
            <a:off x="4295732" y="981409"/>
            <a:ext cx="1358843" cy="1338045"/>
          </a:xfrm>
          <a:prstGeom prst="ellipse">
            <a:avLst/>
          </a:prstGeom>
          <a:noFill/>
          <a:ln>
            <a:noFill/>
          </a:ln>
        </p:spPr>
      </p:pic>
      <p:pic>
        <p:nvPicPr>
          <p:cNvPr id="22" name="Picture 21" descr="A person smiling for the camera&#10;&#10;Description generated with very high confidence">
            <a:extLst>
              <a:ext uri="{FF2B5EF4-FFF2-40B4-BE49-F238E27FC236}">
                <a16:creationId xmlns:a16="http://schemas.microsoft.com/office/drawing/2014/main" id="{A5681F47-C619-4364-A65F-F8782DFD6FEB}"/>
              </a:ext>
            </a:extLst>
          </p:cNvPr>
          <p:cNvPicPr>
            <a:picLocks noChangeAspect="1"/>
          </p:cNvPicPr>
          <p:nvPr/>
        </p:nvPicPr>
        <p:blipFill rotWithShape="1">
          <a:blip r:embed="rId7">
            <a:extLst>
              <a:ext uri="{28A0092B-C50C-407E-A947-70E740481C1C}">
                <a14:useLocalDpi xmlns:a14="http://schemas.microsoft.com/office/drawing/2010/main" val="0"/>
              </a:ext>
            </a:extLst>
          </a:blip>
          <a:srcRect l="4727" t="6979" r="9908" b="-1"/>
          <a:stretch/>
        </p:blipFill>
        <p:spPr>
          <a:xfrm>
            <a:off x="4337321" y="2844303"/>
            <a:ext cx="1283746" cy="1398906"/>
          </a:xfrm>
          <a:prstGeom prst="ellipse">
            <a:avLst/>
          </a:prstGeom>
          <a:ln w="63500" cap="rnd">
            <a:noFill/>
          </a:ln>
          <a:effectLst/>
        </p:spPr>
      </p:pic>
      <p:grpSp>
        <p:nvGrpSpPr>
          <p:cNvPr id="68" name="Group 67">
            <a:extLst>
              <a:ext uri="{FF2B5EF4-FFF2-40B4-BE49-F238E27FC236}">
                <a16:creationId xmlns:a16="http://schemas.microsoft.com/office/drawing/2014/main" id="{F948AB83-251D-4B0D-B0F3-8CC6A246685B}"/>
              </a:ext>
            </a:extLst>
          </p:cNvPr>
          <p:cNvGrpSpPr/>
          <p:nvPr/>
        </p:nvGrpSpPr>
        <p:grpSpPr>
          <a:xfrm>
            <a:off x="300781" y="1061265"/>
            <a:ext cx="3439355" cy="2646154"/>
            <a:chOff x="300781" y="1061265"/>
            <a:chExt cx="3439355" cy="2646154"/>
          </a:xfrm>
        </p:grpSpPr>
        <p:pic>
          <p:nvPicPr>
            <p:cNvPr id="43" name="Picture 42" descr="A person looking at the camera&#10;&#10;Description generated with very high confidence">
              <a:extLst>
                <a:ext uri="{FF2B5EF4-FFF2-40B4-BE49-F238E27FC236}">
                  <a16:creationId xmlns:a16="http://schemas.microsoft.com/office/drawing/2014/main" id="{D2CBFA0F-2A79-4DDE-874C-F2E453B2AC62}"/>
                </a:ext>
              </a:extLst>
            </p:cNvPr>
            <p:cNvPicPr>
              <a:picLocks noChangeAspect="1"/>
            </p:cNvPicPr>
            <p:nvPr/>
          </p:nvPicPr>
          <p:blipFill rotWithShape="1">
            <a:blip r:embed="rId8">
              <a:extLst>
                <a:ext uri="{28A0092B-C50C-407E-A947-70E740481C1C}">
                  <a14:useLocalDpi xmlns:a14="http://schemas.microsoft.com/office/drawing/2010/main" val="0"/>
                </a:ext>
              </a:extLst>
            </a:blip>
            <a:srcRect l="2759" r="4730" b="7724"/>
            <a:stretch/>
          </p:blipFill>
          <p:spPr>
            <a:xfrm>
              <a:off x="3060051" y="3022400"/>
              <a:ext cx="636983" cy="626534"/>
            </a:xfrm>
            <a:prstGeom prst="rect">
              <a:avLst/>
            </a:prstGeom>
          </p:spPr>
        </p:pic>
        <p:pic>
          <p:nvPicPr>
            <p:cNvPr id="44" name="Picture 43" descr="A picture containing person, man, photo, indoor&#10;&#10;Description generated with very high confidence">
              <a:extLst>
                <a:ext uri="{FF2B5EF4-FFF2-40B4-BE49-F238E27FC236}">
                  <a16:creationId xmlns:a16="http://schemas.microsoft.com/office/drawing/2014/main" id="{AFBDDCE3-1374-4C95-B045-8B528290B5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1394" y="3024923"/>
              <a:ext cx="662940" cy="638725"/>
            </a:xfrm>
            <a:prstGeom prst="rect">
              <a:avLst/>
            </a:prstGeom>
          </p:spPr>
        </p:pic>
        <p:pic>
          <p:nvPicPr>
            <p:cNvPr id="45" name="Picture 44" descr="A person taking a selfie&#10;&#10;Description generated with very high confidence">
              <a:extLst>
                <a:ext uri="{FF2B5EF4-FFF2-40B4-BE49-F238E27FC236}">
                  <a16:creationId xmlns:a16="http://schemas.microsoft.com/office/drawing/2014/main" id="{5067C017-D804-4918-9B20-FA3A8D0532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0051" y="2112973"/>
              <a:ext cx="680085" cy="662940"/>
            </a:xfrm>
            <a:prstGeom prst="rect">
              <a:avLst/>
            </a:prstGeom>
          </p:spPr>
        </p:pic>
        <p:pic>
          <p:nvPicPr>
            <p:cNvPr id="46" name="Picture 45" descr="A person wearing glasses and smiling at the camera&#10;&#10;Description generated with very high confidence">
              <a:extLst>
                <a:ext uri="{FF2B5EF4-FFF2-40B4-BE49-F238E27FC236}">
                  <a16:creationId xmlns:a16="http://schemas.microsoft.com/office/drawing/2014/main" id="{EAFE8616-7234-4887-8B61-376205690B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781" y="3004474"/>
              <a:ext cx="697230" cy="702945"/>
            </a:xfrm>
            <a:prstGeom prst="rect">
              <a:avLst/>
            </a:prstGeom>
          </p:spPr>
        </p:pic>
        <p:pic>
          <p:nvPicPr>
            <p:cNvPr id="47" name="Picture 46" descr="A person looking at the camera&#10;&#10;Description generated with very high confidence">
              <a:extLst>
                <a:ext uri="{FF2B5EF4-FFF2-40B4-BE49-F238E27FC236}">
                  <a16:creationId xmlns:a16="http://schemas.microsoft.com/office/drawing/2014/main" id="{024B4107-F946-429C-A3DC-00F449E1FFE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1394" y="1108589"/>
              <a:ext cx="694345" cy="688460"/>
            </a:xfrm>
            <a:prstGeom prst="rect">
              <a:avLst/>
            </a:prstGeom>
          </p:spPr>
        </p:pic>
        <p:pic>
          <p:nvPicPr>
            <p:cNvPr id="48" name="Picture 47" descr="A person smiling for the camera&#10;&#10;Description generated with very high confidence">
              <a:extLst>
                <a:ext uri="{FF2B5EF4-FFF2-40B4-BE49-F238E27FC236}">
                  <a16:creationId xmlns:a16="http://schemas.microsoft.com/office/drawing/2014/main" id="{FC85897B-DCFD-4900-B530-1A7347AD125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9379" y="1137410"/>
              <a:ext cx="674370" cy="674370"/>
            </a:xfrm>
            <a:prstGeom prst="rect">
              <a:avLst/>
            </a:prstGeom>
          </p:spPr>
        </p:pic>
        <p:pic>
          <p:nvPicPr>
            <p:cNvPr id="51" name="Picture 50" descr="A close up of a person&#10;&#10;Description generated with high confidence">
              <a:extLst>
                <a:ext uri="{FF2B5EF4-FFF2-40B4-BE49-F238E27FC236}">
                  <a16:creationId xmlns:a16="http://schemas.microsoft.com/office/drawing/2014/main" id="{88414A55-1DCA-4AC2-AF61-FEB1C84E3AE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4127" y="1061265"/>
              <a:ext cx="782955" cy="708660"/>
            </a:xfrm>
            <a:prstGeom prst="rect">
              <a:avLst/>
            </a:prstGeom>
          </p:spPr>
        </p:pic>
        <p:pic>
          <p:nvPicPr>
            <p:cNvPr id="52" name="Picture 51" descr="A close up of a person&#10;&#10;Description generated with high confidence">
              <a:extLst>
                <a:ext uri="{FF2B5EF4-FFF2-40B4-BE49-F238E27FC236}">
                  <a16:creationId xmlns:a16="http://schemas.microsoft.com/office/drawing/2014/main" id="{CCAA5391-B8A6-4C8D-9C86-7328013E8F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0786" y="2101543"/>
              <a:ext cx="657225" cy="662940"/>
            </a:xfrm>
            <a:prstGeom prst="rect">
              <a:avLst/>
            </a:prstGeom>
          </p:spPr>
        </p:pic>
        <p:pic>
          <p:nvPicPr>
            <p:cNvPr id="53" name="Picture 52" descr="A person smiling for the camera&#10;&#10;Description generated with very high confidence">
              <a:extLst>
                <a:ext uri="{FF2B5EF4-FFF2-40B4-BE49-F238E27FC236}">
                  <a16:creationId xmlns:a16="http://schemas.microsoft.com/office/drawing/2014/main" id="{8067A799-B569-4610-A828-C443C5DB5C8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0505" y="1093858"/>
              <a:ext cx="730628" cy="717922"/>
            </a:xfrm>
            <a:prstGeom prst="rect">
              <a:avLst/>
            </a:prstGeom>
          </p:spPr>
        </p:pic>
        <p:pic>
          <p:nvPicPr>
            <p:cNvPr id="54" name="Picture 53" descr="A person standing in front of a window&#10;&#10;Description generated with very high confidence">
              <a:extLst>
                <a:ext uri="{FF2B5EF4-FFF2-40B4-BE49-F238E27FC236}">
                  <a16:creationId xmlns:a16="http://schemas.microsoft.com/office/drawing/2014/main" id="{0420C4FB-0A42-4606-98EA-AC4001EE37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41394" y="2124403"/>
              <a:ext cx="651510" cy="640080"/>
            </a:xfrm>
            <a:prstGeom prst="rect">
              <a:avLst/>
            </a:prstGeom>
          </p:spPr>
        </p:pic>
        <p:pic>
          <p:nvPicPr>
            <p:cNvPr id="66" name="Shape 266" descr="A person looking at the camera  Description generated with high confidence">
              <a:extLst>
                <a:ext uri="{FF2B5EF4-FFF2-40B4-BE49-F238E27FC236}">
                  <a16:creationId xmlns:a16="http://schemas.microsoft.com/office/drawing/2014/main" id="{03C64D3B-5444-438B-83BC-3945099BC83C}"/>
                </a:ext>
              </a:extLst>
            </p:cNvPr>
            <p:cNvPicPr preferRelativeResize="0">
              <a:picLocks/>
            </p:cNvPicPr>
            <p:nvPr/>
          </p:nvPicPr>
          <p:blipFill rotWithShape="1">
            <a:blip r:embed="rId18">
              <a:alphaModFix/>
            </a:blip>
            <a:srcRect l="1950" r="1950"/>
            <a:stretch/>
          </p:blipFill>
          <p:spPr>
            <a:xfrm>
              <a:off x="1134127" y="2061136"/>
              <a:ext cx="782955" cy="714777"/>
            </a:xfrm>
            <a:prstGeom prst="ellipse">
              <a:avLst/>
            </a:prstGeom>
            <a:noFill/>
            <a:ln>
              <a:noFill/>
            </a:ln>
          </p:spPr>
        </p:pic>
        <p:pic>
          <p:nvPicPr>
            <p:cNvPr id="67" name="Picture 66" descr="A group of people posing for the camera&#10;&#10;Description generated with very high confidence">
              <a:extLst>
                <a:ext uri="{FF2B5EF4-FFF2-40B4-BE49-F238E27FC236}">
                  <a16:creationId xmlns:a16="http://schemas.microsoft.com/office/drawing/2014/main" id="{6655110D-2744-4CB8-8AED-BFBF8FD5DE2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3843" t="40811" r="27822" b="29107"/>
            <a:stretch/>
          </p:blipFill>
          <p:spPr>
            <a:xfrm>
              <a:off x="1225171" y="3004474"/>
              <a:ext cx="628782" cy="702945"/>
            </a:xfrm>
            <a:prstGeom prst="rect">
              <a:avLst/>
            </a:prstGeom>
          </p:spPr>
        </p:pic>
      </p:grpSp>
      <p:sp>
        <p:nvSpPr>
          <p:cNvPr id="69" name="TextBox 68">
            <a:extLst>
              <a:ext uri="{FF2B5EF4-FFF2-40B4-BE49-F238E27FC236}">
                <a16:creationId xmlns:a16="http://schemas.microsoft.com/office/drawing/2014/main" id="{52BE9268-BD44-4F75-84E6-834459DA61FC}"/>
              </a:ext>
            </a:extLst>
          </p:cNvPr>
          <p:cNvSpPr txBox="1"/>
          <p:nvPr/>
        </p:nvSpPr>
        <p:spPr>
          <a:xfrm>
            <a:off x="4203020" y="2319454"/>
            <a:ext cx="2419142" cy="461665"/>
          </a:xfrm>
          <a:prstGeom prst="rect">
            <a:avLst/>
          </a:prstGeom>
          <a:noFill/>
        </p:spPr>
        <p:txBody>
          <a:bodyPr wrap="square" rtlCol="0">
            <a:spAutoFit/>
          </a:bodyPr>
          <a:lstStyle/>
          <a:p>
            <a:r>
              <a:rPr lang="en-US" sz="1200" b="1" dirty="0">
                <a:solidFill>
                  <a:schemeClr val="accent6"/>
                </a:solidFill>
              </a:rPr>
              <a:t>Monika Sengul-Jones</a:t>
            </a:r>
          </a:p>
          <a:p>
            <a:r>
              <a:rPr lang="en-US" sz="1200" dirty="0">
                <a:solidFill>
                  <a:schemeClr val="accent6"/>
                </a:solidFill>
              </a:rPr>
              <a:t>OCLC </a:t>
            </a:r>
            <a:r>
              <a:rPr lang="en-US" sz="1200" dirty="0" err="1">
                <a:solidFill>
                  <a:schemeClr val="accent6"/>
                </a:solidFill>
              </a:rPr>
              <a:t>Wikipedian</a:t>
            </a:r>
            <a:r>
              <a:rPr lang="en-US" sz="1200" dirty="0">
                <a:solidFill>
                  <a:schemeClr val="accent6"/>
                </a:solidFill>
              </a:rPr>
              <a:t> in Residence</a:t>
            </a:r>
          </a:p>
        </p:txBody>
      </p:sp>
      <p:sp>
        <p:nvSpPr>
          <p:cNvPr id="70" name="TextBox 69">
            <a:extLst>
              <a:ext uri="{FF2B5EF4-FFF2-40B4-BE49-F238E27FC236}">
                <a16:creationId xmlns:a16="http://schemas.microsoft.com/office/drawing/2014/main" id="{C16F8B1A-B1F8-4918-BF18-551F9734E10A}"/>
              </a:ext>
            </a:extLst>
          </p:cNvPr>
          <p:cNvSpPr txBox="1"/>
          <p:nvPr/>
        </p:nvSpPr>
        <p:spPr>
          <a:xfrm>
            <a:off x="4203020" y="4243209"/>
            <a:ext cx="3044366" cy="646331"/>
          </a:xfrm>
          <a:prstGeom prst="rect">
            <a:avLst/>
          </a:prstGeom>
          <a:noFill/>
        </p:spPr>
        <p:txBody>
          <a:bodyPr wrap="square" rtlCol="0">
            <a:spAutoFit/>
          </a:bodyPr>
          <a:lstStyle/>
          <a:p>
            <a:r>
              <a:rPr lang="en-US" sz="1200" b="1" dirty="0">
                <a:solidFill>
                  <a:schemeClr val="accent6"/>
                </a:solidFill>
              </a:rPr>
              <a:t>Merrilee Proffitt</a:t>
            </a:r>
          </a:p>
          <a:p>
            <a:r>
              <a:rPr lang="en-US" sz="1200" dirty="0">
                <a:solidFill>
                  <a:schemeClr val="accent6"/>
                </a:solidFill>
              </a:rPr>
              <a:t>Senior Program Officer</a:t>
            </a:r>
          </a:p>
          <a:p>
            <a:r>
              <a:rPr lang="en-US" sz="1200" dirty="0">
                <a:solidFill>
                  <a:schemeClr val="accent6"/>
                </a:solidFill>
              </a:rPr>
              <a:t>OCLC Research</a:t>
            </a:r>
          </a:p>
        </p:txBody>
      </p:sp>
      <p:grpSp>
        <p:nvGrpSpPr>
          <p:cNvPr id="8" name="Group 7">
            <a:extLst>
              <a:ext uri="{FF2B5EF4-FFF2-40B4-BE49-F238E27FC236}">
                <a16:creationId xmlns:a16="http://schemas.microsoft.com/office/drawing/2014/main" id="{BC37E7E6-5FE1-4DCE-B46C-51E98AE1B363}"/>
              </a:ext>
            </a:extLst>
          </p:cNvPr>
          <p:cNvGrpSpPr/>
          <p:nvPr/>
        </p:nvGrpSpPr>
        <p:grpSpPr>
          <a:xfrm>
            <a:off x="6699047" y="1177519"/>
            <a:ext cx="1991973" cy="3209642"/>
            <a:chOff x="6699047" y="1177519"/>
            <a:chExt cx="1991973" cy="3209642"/>
          </a:xfrm>
        </p:grpSpPr>
        <p:pic>
          <p:nvPicPr>
            <p:cNvPr id="72" name="Picture 71" descr="A person looking at the camera&#10;&#10;Description generated with very high confidence">
              <a:extLst>
                <a:ext uri="{FF2B5EF4-FFF2-40B4-BE49-F238E27FC236}">
                  <a16:creationId xmlns:a16="http://schemas.microsoft.com/office/drawing/2014/main" id="{2F5C8BBB-2387-484D-9196-00B5BF8BE624}"/>
                </a:ext>
              </a:extLst>
            </p:cNvPr>
            <p:cNvPicPr>
              <a:picLocks noChangeAspect="1"/>
            </p:cNvPicPr>
            <p:nvPr/>
          </p:nvPicPr>
          <p:blipFill rotWithShape="1">
            <a:blip r:embed="rId8">
              <a:extLst>
                <a:ext uri="{28A0092B-C50C-407E-A947-70E740481C1C}">
                  <a14:useLocalDpi xmlns:a14="http://schemas.microsoft.com/office/drawing/2010/main" val="0"/>
                </a:ext>
              </a:extLst>
            </a:blip>
            <a:srcRect l="2759" r="4730" b="7724"/>
            <a:stretch/>
          </p:blipFill>
          <p:spPr>
            <a:xfrm>
              <a:off x="6796076" y="1185246"/>
              <a:ext cx="636983" cy="626534"/>
            </a:xfrm>
            <a:prstGeom prst="rect">
              <a:avLst/>
            </a:prstGeom>
          </p:spPr>
        </p:pic>
        <p:pic>
          <p:nvPicPr>
            <p:cNvPr id="73" name="Picture 72" descr="A group of people posing for the camera&#10;&#10;Description generated with very high confidence">
              <a:extLst>
                <a:ext uri="{FF2B5EF4-FFF2-40B4-BE49-F238E27FC236}">
                  <a16:creationId xmlns:a16="http://schemas.microsoft.com/office/drawing/2014/main" id="{3069AAF3-C5AB-4E93-9E66-C022037240A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3843" t="40811" r="27822" b="29107"/>
            <a:stretch/>
          </p:blipFill>
          <p:spPr>
            <a:xfrm>
              <a:off x="7820042" y="1177519"/>
              <a:ext cx="628782" cy="702945"/>
            </a:xfrm>
            <a:prstGeom prst="rect">
              <a:avLst/>
            </a:prstGeom>
          </p:spPr>
        </p:pic>
        <p:pic>
          <p:nvPicPr>
            <p:cNvPr id="74" name="Picture 73" descr="A person taking a selfie&#10;&#10;Description generated with very high confidence">
              <a:extLst>
                <a:ext uri="{FF2B5EF4-FFF2-40B4-BE49-F238E27FC236}">
                  <a16:creationId xmlns:a16="http://schemas.microsoft.com/office/drawing/2014/main" id="{637A6BF2-9993-4E77-9593-325639EC4A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6076" y="1977512"/>
              <a:ext cx="680085" cy="662940"/>
            </a:xfrm>
            <a:prstGeom prst="rect">
              <a:avLst/>
            </a:prstGeom>
          </p:spPr>
        </p:pic>
        <p:pic>
          <p:nvPicPr>
            <p:cNvPr id="76" name="Picture 75">
              <a:extLst>
                <a:ext uri="{FF2B5EF4-FFF2-40B4-BE49-F238E27FC236}">
                  <a16:creationId xmlns:a16="http://schemas.microsoft.com/office/drawing/2014/main" id="{E0341F69-FF37-4081-B89B-33B12946293A}"/>
                </a:ext>
              </a:extLst>
            </p:cNvPr>
            <p:cNvPicPr>
              <a:picLocks noChangeAspect="1"/>
            </p:cNvPicPr>
            <p:nvPr/>
          </p:nvPicPr>
          <p:blipFill>
            <a:blip r:embed="rId20"/>
            <a:stretch>
              <a:fillRect/>
            </a:stretch>
          </p:blipFill>
          <p:spPr>
            <a:xfrm>
              <a:off x="7765131" y="1986829"/>
              <a:ext cx="738604" cy="623841"/>
            </a:xfrm>
            <a:prstGeom prst="rect">
              <a:avLst/>
            </a:prstGeom>
          </p:spPr>
        </p:pic>
        <p:pic>
          <p:nvPicPr>
            <p:cNvPr id="78" name="Picture 77">
              <a:extLst>
                <a:ext uri="{FF2B5EF4-FFF2-40B4-BE49-F238E27FC236}">
                  <a16:creationId xmlns:a16="http://schemas.microsoft.com/office/drawing/2014/main" id="{15EF1D53-D01C-4F00-9B05-55A62812E65F}"/>
                </a:ext>
              </a:extLst>
            </p:cNvPr>
            <p:cNvPicPr>
              <a:picLocks noChangeAspect="1"/>
            </p:cNvPicPr>
            <p:nvPr/>
          </p:nvPicPr>
          <p:blipFill>
            <a:blip r:embed="rId21"/>
            <a:stretch>
              <a:fillRect/>
            </a:stretch>
          </p:blipFill>
          <p:spPr>
            <a:xfrm>
              <a:off x="7700142" y="2697612"/>
              <a:ext cx="990878" cy="743159"/>
            </a:xfrm>
            <a:prstGeom prst="rect">
              <a:avLst/>
            </a:prstGeom>
          </p:spPr>
        </p:pic>
        <p:pic>
          <p:nvPicPr>
            <p:cNvPr id="5" name="Picture 4">
              <a:extLst>
                <a:ext uri="{FF2B5EF4-FFF2-40B4-BE49-F238E27FC236}">
                  <a16:creationId xmlns:a16="http://schemas.microsoft.com/office/drawing/2014/main" id="{A8E80DDA-D679-40FC-A289-C6C9B7E27954}"/>
                </a:ext>
              </a:extLst>
            </p:cNvPr>
            <p:cNvPicPr>
              <a:picLocks noChangeAspect="1"/>
            </p:cNvPicPr>
            <p:nvPr/>
          </p:nvPicPr>
          <p:blipFill>
            <a:blip r:embed="rId22"/>
            <a:stretch>
              <a:fillRect/>
            </a:stretch>
          </p:blipFill>
          <p:spPr>
            <a:xfrm>
              <a:off x="6699047" y="2688868"/>
              <a:ext cx="734012" cy="761276"/>
            </a:xfrm>
            <a:prstGeom prst="rect">
              <a:avLst/>
            </a:prstGeom>
          </p:spPr>
        </p:pic>
        <p:pic>
          <p:nvPicPr>
            <p:cNvPr id="7" name="Picture 6">
              <a:extLst>
                <a:ext uri="{FF2B5EF4-FFF2-40B4-BE49-F238E27FC236}">
                  <a16:creationId xmlns:a16="http://schemas.microsoft.com/office/drawing/2014/main" id="{DBC34197-A968-4238-A26C-DB55E712B162}"/>
                </a:ext>
              </a:extLst>
            </p:cNvPr>
            <p:cNvPicPr>
              <a:picLocks noChangeAspect="1"/>
            </p:cNvPicPr>
            <p:nvPr/>
          </p:nvPicPr>
          <p:blipFill>
            <a:blip r:embed="rId23"/>
            <a:stretch>
              <a:fillRect/>
            </a:stretch>
          </p:blipFill>
          <p:spPr>
            <a:xfrm>
              <a:off x="7247386" y="3537086"/>
              <a:ext cx="725674" cy="850075"/>
            </a:xfrm>
            <a:prstGeom prst="rect">
              <a:avLst/>
            </a:prstGeom>
          </p:spPr>
        </p:pic>
      </p:grpSp>
    </p:spTree>
    <p:extLst>
      <p:ext uri="{BB962C8B-B14F-4D97-AF65-F5344CB8AC3E}">
        <p14:creationId xmlns:p14="http://schemas.microsoft.com/office/powerpoint/2010/main" val="15863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68009C-7C2C-4557-9CD1-2E70CBB8FCF5}"/>
              </a:ext>
            </a:extLst>
          </p:cNvPr>
          <p:cNvSpPr/>
          <p:nvPr/>
        </p:nvSpPr>
        <p:spPr>
          <a:xfrm>
            <a:off x="5092995" y="1544676"/>
            <a:ext cx="3848986" cy="22652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4"/>
                </a:solidFill>
              </a:ln>
            </a:endParaRPr>
          </a:p>
        </p:txBody>
      </p:sp>
      <p:sp>
        <p:nvSpPr>
          <p:cNvPr id="2" name="Text Placeholder 1">
            <a:extLst>
              <a:ext uri="{FF2B5EF4-FFF2-40B4-BE49-F238E27FC236}">
                <a16:creationId xmlns:a16="http://schemas.microsoft.com/office/drawing/2014/main" id="{7DA1D32D-6714-4846-9DDD-33FCE034237D}"/>
              </a:ext>
            </a:extLst>
          </p:cNvPr>
          <p:cNvSpPr>
            <a:spLocks noGrp="1"/>
          </p:cNvSpPr>
          <p:nvPr>
            <p:ph type="body" sz="quarter" idx="13"/>
          </p:nvPr>
        </p:nvSpPr>
        <p:spPr/>
        <p:txBody>
          <a:bodyPr/>
          <a:lstStyle/>
          <a:p>
            <a:r>
              <a:rPr lang="en-US" dirty="0"/>
              <a:t>2. Train librarians via WebJunction</a:t>
            </a:r>
          </a:p>
        </p:txBody>
      </p:sp>
      <p:sp>
        <p:nvSpPr>
          <p:cNvPr id="3" name="Text Placeholder 2">
            <a:extLst>
              <a:ext uri="{FF2B5EF4-FFF2-40B4-BE49-F238E27FC236}">
                <a16:creationId xmlns:a16="http://schemas.microsoft.com/office/drawing/2014/main" id="{86707102-AC60-49C2-885A-D2B0E8D61C8C}"/>
              </a:ext>
            </a:extLst>
          </p:cNvPr>
          <p:cNvSpPr>
            <a:spLocks noGrp="1"/>
          </p:cNvSpPr>
          <p:nvPr>
            <p:ph type="body" sz="quarter" idx="12"/>
          </p:nvPr>
        </p:nvSpPr>
        <p:spPr>
          <a:xfrm>
            <a:off x="340786" y="1293219"/>
            <a:ext cx="4837270" cy="3475346"/>
          </a:xfrm>
        </p:spPr>
        <p:txBody>
          <a:bodyPr/>
          <a:lstStyle/>
          <a:p>
            <a:pPr>
              <a:buFont typeface="Wingdings" panose="05000000000000000000" pitchFamily="2" charset="2"/>
              <a:buChar char="ü"/>
            </a:pPr>
            <a:r>
              <a:rPr lang="en-US" sz="2000" dirty="0"/>
              <a:t>Why Wikipedia is important</a:t>
            </a:r>
          </a:p>
          <a:p>
            <a:pPr>
              <a:buFont typeface="Wingdings" panose="05000000000000000000" pitchFamily="2" charset="2"/>
              <a:buChar char="ü"/>
            </a:pPr>
            <a:r>
              <a:rPr lang="en-US" sz="2000" dirty="0"/>
              <a:t>Wikipedia culture and community</a:t>
            </a:r>
          </a:p>
          <a:p>
            <a:pPr>
              <a:buFont typeface="Wingdings" panose="05000000000000000000" pitchFamily="2" charset="2"/>
              <a:buChar char="ü"/>
            </a:pPr>
            <a:r>
              <a:rPr lang="en-US" sz="2000" dirty="0"/>
              <a:t>How to assess Wikipedia articles</a:t>
            </a:r>
          </a:p>
          <a:p>
            <a:pPr>
              <a:buFont typeface="Wingdings" panose="05000000000000000000" pitchFamily="2" charset="2"/>
              <a:buChar char="ü"/>
            </a:pPr>
            <a:r>
              <a:rPr lang="en-US" sz="2000" dirty="0"/>
              <a:t>Using Wikipedia for research</a:t>
            </a:r>
          </a:p>
          <a:p>
            <a:pPr>
              <a:buFont typeface="Wingdings" panose="05000000000000000000" pitchFamily="2" charset="2"/>
              <a:buChar char="ü"/>
            </a:pPr>
            <a:r>
              <a:rPr lang="en-US" sz="2000" dirty="0"/>
              <a:t>How to edit Wikipedia</a:t>
            </a:r>
          </a:p>
          <a:p>
            <a:pPr>
              <a:buFont typeface="Wingdings" panose="05000000000000000000" pitchFamily="2" charset="2"/>
              <a:buChar char="ü"/>
            </a:pPr>
            <a:r>
              <a:rPr lang="en-US" sz="2000" dirty="0"/>
              <a:t>Wikipedia activities for your library</a:t>
            </a:r>
          </a:p>
          <a:p>
            <a:endParaRPr lang="en-US" sz="2000" dirty="0"/>
          </a:p>
        </p:txBody>
      </p:sp>
      <p:sp>
        <p:nvSpPr>
          <p:cNvPr id="4" name="TextBox 3">
            <a:extLst>
              <a:ext uri="{FF2B5EF4-FFF2-40B4-BE49-F238E27FC236}">
                <a16:creationId xmlns:a16="http://schemas.microsoft.com/office/drawing/2014/main" id="{3A5FE553-6F50-4370-B06A-413B920E208B}"/>
              </a:ext>
            </a:extLst>
          </p:cNvPr>
          <p:cNvSpPr txBox="1"/>
          <p:nvPr/>
        </p:nvSpPr>
        <p:spPr>
          <a:xfrm>
            <a:off x="5313721" y="2226286"/>
            <a:ext cx="3543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299 participants</a:t>
            </a:r>
          </a:p>
          <a:p>
            <a:pPr marL="285750" indent="-285750">
              <a:buFont typeface="Arial" panose="020B0604020202020204" pitchFamily="34" charset="0"/>
              <a:buChar char="•"/>
            </a:pPr>
            <a:r>
              <a:rPr lang="en-US" dirty="0"/>
              <a:t>6 live online sessions</a:t>
            </a:r>
          </a:p>
          <a:p>
            <a:pPr marL="285750" indent="-285750">
              <a:buFont typeface="Arial" panose="020B0604020202020204" pitchFamily="34" charset="0"/>
              <a:buChar char="•"/>
            </a:pPr>
            <a:r>
              <a:rPr lang="en-US" dirty="0"/>
              <a:t>17 September – 13 November</a:t>
            </a:r>
          </a:p>
          <a:p>
            <a:pPr marL="285750" indent="-285750">
              <a:buFont typeface="Arial" panose="020B0604020202020204" pitchFamily="34" charset="0"/>
              <a:buChar char="•"/>
            </a:pPr>
            <a:r>
              <a:rPr lang="en-US" dirty="0"/>
              <a:t>course available to reuse</a:t>
            </a:r>
          </a:p>
          <a:p>
            <a:endParaRPr lang="en-US" dirty="0"/>
          </a:p>
        </p:txBody>
      </p:sp>
      <p:pic>
        <p:nvPicPr>
          <p:cNvPr id="8" name="Picture 7">
            <a:extLst>
              <a:ext uri="{FF2B5EF4-FFF2-40B4-BE49-F238E27FC236}">
                <a16:creationId xmlns:a16="http://schemas.microsoft.com/office/drawing/2014/main" id="{B9E0F5BE-B974-4DD2-9369-E4F09B92E849}"/>
              </a:ext>
            </a:extLst>
          </p:cNvPr>
          <p:cNvPicPr>
            <a:picLocks noChangeAspect="1"/>
          </p:cNvPicPr>
          <p:nvPr/>
        </p:nvPicPr>
        <p:blipFill>
          <a:blip r:embed="rId3"/>
          <a:stretch>
            <a:fillRect/>
          </a:stretch>
        </p:blipFill>
        <p:spPr>
          <a:xfrm>
            <a:off x="5931688" y="1755904"/>
            <a:ext cx="2307265" cy="461453"/>
          </a:xfrm>
          <a:prstGeom prst="rect">
            <a:avLst/>
          </a:prstGeom>
        </p:spPr>
      </p:pic>
    </p:spTree>
    <p:extLst>
      <p:ext uri="{BB962C8B-B14F-4D97-AF65-F5344CB8AC3E}">
        <p14:creationId xmlns:p14="http://schemas.microsoft.com/office/powerpoint/2010/main" val="169276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A82FB-4A26-4218-9F5F-359A7D196F6A}"/>
              </a:ext>
            </a:extLst>
          </p:cNvPr>
          <p:cNvSpPr>
            <a:spLocks noGrp="1"/>
          </p:cNvSpPr>
          <p:nvPr>
            <p:ph type="body" sz="quarter" idx="13"/>
          </p:nvPr>
        </p:nvSpPr>
        <p:spPr/>
        <p:txBody>
          <a:bodyPr/>
          <a:lstStyle/>
          <a:p>
            <a:r>
              <a:rPr lang="en-US" dirty="0"/>
              <a:t>What are participants saying?</a:t>
            </a:r>
          </a:p>
        </p:txBody>
      </p:sp>
      <p:pic>
        <p:nvPicPr>
          <p:cNvPr id="7" name="Picture 6">
            <a:extLst>
              <a:ext uri="{FF2B5EF4-FFF2-40B4-BE49-F238E27FC236}">
                <a16:creationId xmlns:a16="http://schemas.microsoft.com/office/drawing/2014/main" id="{7819B759-F3B6-4E4E-9918-E34A94DF1ADC}"/>
              </a:ext>
            </a:extLst>
          </p:cNvPr>
          <p:cNvPicPr>
            <a:picLocks noChangeAspect="1"/>
          </p:cNvPicPr>
          <p:nvPr/>
        </p:nvPicPr>
        <p:blipFill>
          <a:blip r:embed="rId3"/>
          <a:stretch>
            <a:fillRect/>
          </a:stretch>
        </p:blipFill>
        <p:spPr>
          <a:xfrm>
            <a:off x="469901" y="1160097"/>
            <a:ext cx="8547100" cy="3209748"/>
          </a:xfrm>
          <a:prstGeom prst="rect">
            <a:avLst/>
          </a:prstGeom>
        </p:spPr>
      </p:pic>
    </p:spTree>
    <p:extLst>
      <p:ext uri="{BB962C8B-B14F-4D97-AF65-F5344CB8AC3E}">
        <p14:creationId xmlns:p14="http://schemas.microsoft.com/office/powerpoint/2010/main" val="276485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A1D32D-6714-4846-9DDD-33FCE034237D}"/>
              </a:ext>
            </a:extLst>
          </p:cNvPr>
          <p:cNvSpPr>
            <a:spLocks noGrp="1"/>
          </p:cNvSpPr>
          <p:nvPr>
            <p:ph type="body" sz="quarter" idx="13"/>
          </p:nvPr>
        </p:nvSpPr>
        <p:spPr/>
        <p:txBody>
          <a:bodyPr/>
          <a:lstStyle/>
          <a:p>
            <a:r>
              <a:rPr lang="en-US" dirty="0"/>
              <a:t>3. Participants take action</a:t>
            </a:r>
          </a:p>
        </p:txBody>
      </p:sp>
      <p:sp>
        <p:nvSpPr>
          <p:cNvPr id="3" name="Text Placeholder 2">
            <a:extLst>
              <a:ext uri="{FF2B5EF4-FFF2-40B4-BE49-F238E27FC236}">
                <a16:creationId xmlns:a16="http://schemas.microsoft.com/office/drawing/2014/main" id="{86707102-AC60-49C2-885A-D2B0E8D61C8C}"/>
              </a:ext>
            </a:extLst>
          </p:cNvPr>
          <p:cNvSpPr>
            <a:spLocks noGrp="1"/>
          </p:cNvSpPr>
          <p:nvPr>
            <p:ph type="body" sz="quarter" idx="12"/>
          </p:nvPr>
        </p:nvSpPr>
        <p:spPr>
          <a:xfrm>
            <a:off x="860156" y="1029746"/>
            <a:ext cx="7919778" cy="2959294"/>
          </a:xfrm>
        </p:spPr>
        <p:txBody>
          <a:bodyPr/>
          <a:lstStyle/>
          <a:p>
            <a:pPr marL="0" indent="0">
              <a:buNone/>
            </a:pPr>
            <a:r>
              <a:rPr lang="en-US" sz="1800" b="1" dirty="0">
                <a:solidFill>
                  <a:schemeClr val="accent6"/>
                </a:solidFill>
              </a:rPr>
              <a:t>Practicing</a:t>
            </a:r>
          </a:p>
          <a:p>
            <a:pPr lvl="1">
              <a:buFont typeface="Arial" panose="020B0604020202020204" pitchFamily="34" charset="0"/>
              <a:buChar char="•"/>
            </a:pPr>
            <a:r>
              <a:rPr lang="en-US" sz="1800" dirty="0"/>
              <a:t>Editing Wikipedia</a:t>
            </a:r>
          </a:p>
          <a:p>
            <a:pPr lvl="1">
              <a:buFont typeface="Arial" panose="020B0604020202020204" pitchFamily="34" charset="0"/>
              <a:buChar char="•"/>
            </a:pPr>
            <a:r>
              <a:rPr lang="en-US" sz="1800" dirty="0"/>
              <a:t>Networking with other Wikipedia editors</a:t>
            </a:r>
          </a:p>
          <a:p>
            <a:pPr marL="0" indent="0">
              <a:buNone/>
            </a:pPr>
            <a:r>
              <a:rPr lang="en-US" sz="1800" b="1" dirty="0">
                <a:solidFill>
                  <a:schemeClr val="accent6"/>
                </a:solidFill>
              </a:rPr>
              <a:t>Sharing</a:t>
            </a:r>
          </a:p>
          <a:p>
            <a:pPr lvl="1">
              <a:buFont typeface="Arial" panose="020B0604020202020204" pitchFamily="34" charset="0"/>
              <a:buChar char="•"/>
            </a:pPr>
            <a:r>
              <a:rPr lang="en-US" sz="1800" dirty="0"/>
              <a:t>Staff training</a:t>
            </a:r>
          </a:p>
          <a:p>
            <a:pPr lvl="1">
              <a:buFont typeface="Arial" panose="020B0604020202020204" pitchFamily="34" charset="0"/>
              <a:buChar char="•"/>
            </a:pPr>
            <a:r>
              <a:rPr lang="en-US" sz="1800" dirty="0"/>
              <a:t>Patron training</a:t>
            </a:r>
          </a:p>
          <a:p>
            <a:pPr marL="0" indent="0">
              <a:buNone/>
            </a:pPr>
            <a:r>
              <a:rPr lang="en-US" sz="1800" b="1" dirty="0">
                <a:solidFill>
                  <a:schemeClr val="accent6"/>
                </a:solidFill>
              </a:rPr>
              <a:t>Applying</a:t>
            </a:r>
          </a:p>
          <a:p>
            <a:pPr lvl="1">
              <a:buFont typeface="Arial" panose="020B0604020202020204" pitchFamily="34" charset="0"/>
              <a:buChar char="•"/>
            </a:pPr>
            <a:r>
              <a:rPr lang="en-US" sz="1800" dirty="0"/>
              <a:t>Using Wikipedia for information literacy guidance</a:t>
            </a:r>
          </a:p>
          <a:p>
            <a:pPr lvl="1">
              <a:buFont typeface="Arial" panose="020B0604020202020204" pitchFamily="34" charset="0"/>
              <a:buChar char="•"/>
            </a:pPr>
            <a:r>
              <a:rPr lang="en-US" sz="1800" dirty="0"/>
              <a:t>Planning community programs that use Wikipedia</a:t>
            </a:r>
          </a:p>
          <a:p>
            <a:pPr lvl="1">
              <a:buFont typeface="Arial" panose="020B0604020202020204" pitchFamily="34" charset="0"/>
              <a:buChar char="•"/>
            </a:pPr>
            <a:r>
              <a:rPr lang="en-US" sz="1800" dirty="0"/>
              <a:t>Joining Wikipedia projects</a:t>
            </a:r>
          </a:p>
          <a:p>
            <a:endParaRPr lang="en-US" dirty="0"/>
          </a:p>
        </p:txBody>
      </p:sp>
    </p:spTree>
    <p:extLst>
      <p:ext uri="{BB962C8B-B14F-4D97-AF65-F5344CB8AC3E}">
        <p14:creationId xmlns:p14="http://schemas.microsoft.com/office/powerpoint/2010/main" val="498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16B59-283C-4A1B-8B6D-AAD9D88DD150}"/>
              </a:ext>
            </a:extLst>
          </p:cNvPr>
          <p:cNvSpPr>
            <a:spLocks noGrp="1"/>
          </p:cNvSpPr>
          <p:nvPr>
            <p:ph type="body" sz="quarter" idx="10"/>
          </p:nvPr>
        </p:nvSpPr>
        <p:spPr/>
        <p:txBody>
          <a:bodyPr/>
          <a:lstStyle/>
          <a:p>
            <a:r>
              <a:rPr lang="en-US" dirty="0"/>
              <a:t>Librarians need a learning network too</a:t>
            </a:r>
          </a:p>
        </p:txBody>
      </p:sp>
    </p:spTree>
    <p:extLst>
      <p:ext uri="{BB962C8B-B14F-4D97-AF65-F5344CB8AC3E}">
        <p14:creationId xmlns:p14="http://schemas.microsoft.com/office/powerpoint/2010/main" val="17390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al 110">
            <a:extLst>
              <a:ext uri="{FF2B5EF4-FFF2-40B4-BE49-F238E27FC236}">
                <a16:creationId xmlns:a16="http://schemas.microsoft.com/office/drawing/2014/main" id="{4E730854-0672-48F5-8C1D-8E0FBCB1901D}"/>
              </a:ext>
            </a:extLst>
          </p:cNvPr>
          <p:cNvSpPr/>
          <p:nvPr/>
        </p:nvSpPr>
        <p:spPr>
          <a:xfrm>
            <a:off x="4735546" y="0"/>
            <a:ext cx="3367445" cy="2028053"/>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Google</a:t>
            </a:r>
          </a:p>
        </p:txBody>
      </p:sp>
      <p:grpSp>
        <p:nvGrpSpPr>
          <p:cNvPr id="24" name="Group 23">
            <a:extLst>
              <a:ext uri="{FF2B5EF4-FFF2-40B4-BE49-F238E27FC236}">
                <a16:creationId xmlns:a16="http://schemas.microsoft.com/office/drawing/2014/main" id="{D52C712E-C5E0-4B60-BE25-BFC2E8E523AE}"/>
              </a:ext>
            </a:extLst>
          </p:cNvPr>
          <p:cNvGrpSpPr/>
          <p:nvPr/>
        </p:nvGrpSpPr>
        <p:grpSpPr>
          <a:xfrm>
            <a:off x="7065499" y="1437567"/>
            <a:ext cx="1677571" cy="904265"/>
            <a:chOff x="949570" y="668216"/>
            <a:chExt cx="2074984" cy="1069144"/>
          </a:xfrm>
        </p:grpSpPr>
        <p:sp>
          <p:nvSpPr>
            <p:cNvPr id="25" name="Oval 24">
              <a:extLst>
                <a:ext uri="{FF2B5EF4-FFF2-40B4-BE49-F238E27FC236}">
                  <a16:creationId xmlns:a16="http://schemas.microsoft.com/office/drawing/2014/main" id="{4661EE1A-CE1D-4640-A4FF-294DBC95806A}"/>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200" dirty="0"/>
                <a:t>Co-workers</a:t>
              </a:r>
            </a:p>
          </p:txBody>
        </p:sp>
        <p:sp>
          <p:nvSpPr>
            <p:cNvPr id="26" name="Oval 25">
              <a:extLst>
                <a:ext uri="{FF2B5EF4-FFF2-40B4-BE49-F238E27FC236}">
                  <a16:creationId xmlns:a16="http://schemas.microsoft.com/office/drawing/2014/main" id="{99FC20A4-6B79-48A6-B314-5A585F18A7CC}"/>
                </a:ext>
              </a:extLst>
            </p:cNvPr>
            <p:cNvSpPr/>
            <p:nvPr/>
          </p:nvSpPr>
          <p:spPr>
            <a:xfrm>
              <a:off x="1214925" y="1186295"/>
              <a:ext cx="1466481"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knowledge</a:t>
              </a:r>
            </a:p>
          </p:txBody>
        </p:sp>
      </p:grpSp>
      <p:grpSp>
        <p:nvGrpSpPr>
          <p:cNvPr id="27" name="Group 26">
            <a:extLst>
              <a:ext uri="{FF2B5EF4-FFF2-40B4-BE49-F238E27FC236}">
                <a16:creationId xmlns:a16="http://schemas.microsoft.com/office/drawing/2014/main" id="{AD077616-9708-4668-BFCE-4AA38740771F}"/>
              </a:ext>
            </a:extLst>
          </p:cNvPr>
          <p:cNvGrpSpPr/>
          <p:nvPr/>
        </p:nvGrpSpPr>
        <p:grpSpPr>
          <a:xfrm>
            <a:off x="6560711" y="3581774"/>
            <a:ext cx="2182359" cy="1069144"/>
            <a:chOff x="949570" y="668216"/>
            <a:chExt cx="2074984" cy="1069144"/>
          </a:xfrm>
        </p:grpSpPr>
        <p:sp>
          <p:nvSpPr>
            <p:cNvPr id="28" name="Oval 27">
              <a:extLst>
                <a:ext uri="{FF2B5EF4-FFF2-40B4-BE49-F238E27FC236}">
                  <a16:creationId xmlns:a16="http://schemas.microsoft.com/office/drawing/2014/main" id="{B0BCA2FA-F698-41AD-8212-B010681F0473}"/>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100" dirty="0"/>
                <a:t>Professional Association</a:t>
              </a:r>
            </a:p>
          </p:txBody>
        </p:sp>
        <p:sp>
          <p:nvSpPr>
            <p:cNvPr id="29" name="Oval 28">
              <a:extLst>
                <a:ext uri="{FF2B5EF4-FFF2-40B4-BE49-F238E27FC236}">
                  <a16:creationId xmlns:a16="http://schemas.microsoft.com/office/drawing/2014/main" id="{F7AB3E31-DFD6-468D-928B-7AEAD5DE0169}"/>
                </a:ext>
              </a:extLst>
            </p:cNvPr>
            <p:cNvSpPr/>
            <p:nvPr/>
          </p:nvSpPr>
          <p:spPr>
            <a:xfrm>
              <a:off x="1390943" y="1304441"/>
              <a:ext cx="1192237" cy="383682"/>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knowledge</a:t>
              </a:r>
            </a:p>
          </p:txBody>
        </p:sp>
      </p:grpSp>
      <p:sp>
        <p:nvSpPr>
          <p:cNvPr id="31" name="Oval 30">
            <a:extLst>
              <a:ext uri="{FF2B5EF4-FFF2-40B4-BE49-F238E27FC236}">
                <a16:creationId xmlns:a16="http://schemas.microsoft.com/office/drawing/2014/main" id="{68A3DC80-A407-4CD3-A3A3-2168D36CA495}"/>
              </a:ext>
            </a:extLst>
          </p:cNvPr>
          <p:cNvSpPr/>
          <p:nvPr/>
        </p:nvSpPr>
        <p:spPr>
          <a:xfrm>
            <a:off x="3554890" y="2294354"/>
            <a:ext cx="2074984" cy="1069144"/>
          </a:xfrm>
          <a:prstGeom prst="ellipse">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librarian</a:t>
            </a:r>
          </a:p>
        </p:txBody>
      </p:sp>
      <p:grpSp>
        <p:nvGrpSpPr>
          <p:cNvPr id="36" name="Group 35">
            <a:extLst>
              <a:ext uri="{FF2B5EF4-FFF2-40B4-BE49-F238E27FC236}">
                <a16:creationId xmlns:a16="http://schemas.microsoft.com/office/drawing/2014/main" id="{A3505D95-EB05-4F43-AADB-8BA34A971664}"/>
              </a:ext>
            </a:extLst>
          </p:cNvPr>
          <p:cNvGrpSpPr/>
          <p:nvPr/>
        </p:nvGrpSpPr>
        <p:grpSpPr>
          <a:xfrm>
            <a:off x="2813538" y="62266"/>
            <a:ext cx="2929787" cy="2065471"/>
            <a:chOff x="949570" y="668216"/>
            <a:chExt cx="2074984" cy="1069144"/>
          </a:xfrm>
        </p:grpSpPr>
        <p:sp>
          <p:nvSpPr>
            <p:cNvPr id="37" name="Oval 36">
              <a:extLst>
                <a:ext uri="{FF2B5EF4-FFF2-40B4-BE49-F238E27FC236}">
                  <a16:creationId xmlns:a16="http://schemas.microsoft.com/office/drawing/2014/main" id="{AF93847C-09A5-44B1-B88A-BC408F615E30}"/>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LinkedIn</a:t>
              </a:r>
            </a:p>
          </p:txBody>
        </p:sp>
        <p:sp>
          <p:nvSpPr>
            <p:cNvPr id="38" name="Oval 37">
              <a:extLst>
                <a:ext uri="{FF2B5EF4-FFF2-40B4-BE49-F238E27FC236}">
                  <a16:creationId xmlns:a16="http://schemas.microsoft.com/office/drawing/2014/main" id="{54F57C0E-60D9-4B86-9D26-5A2C022BBB80}"/>
                </a:ext>
              </a:extLst>
            </p:cNvPr>
            <p:cNvSpPr/>
            <p:nvPr/>
          </p:nvSpPr>
          <p:spPr>
            <a:xfrm>
              <a:off x="1460526" y="1212138"/>
              <a:ext cx="850281" cy="236160"/>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cxnSp>
        <p:nvCxnSpPr>
          <p:cNvPr id="43" name="Straight Connector 42">
            <a:extLst>
              <a:ext uri="{FF2B5EF4-FFF2-40B4-BE49-F238E27FC236}">
                <a16:creationId xmlns:a16="http://schemas.microsoft.com/office/drawing/2014/main" id="{D9EBF6EC-F1EF-492A-A1BC-A20034B6A5BC}"/>
              </a:ext>
            </a:extLst>
          </p:cNvPr>
          <p:cNvCxnSpPr>
            <a:cxnSpLocks/>
            <a:endCxn id="28" idx="1"/>
          </p:cNvCxnSpPr>
          <p:nvPr/>
        </p:nvCxnSpPr>
        <p:spPr>
          <a:xfrm>
            <a:off x="5516720" y="3147645"/>
            <a:ext cx="1363590" cy="590702"/>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47" name="Straight Connector 46">
            <a:extLst>
              <a:ext uri="{FF2B5EF4-FFF2-40B4-BE49-F238E27FC236}">
                <a16:creationId xmlns:a16="http://schemas.microsoft.com/office/drawing/2014/main" id="{ABC22E52-44C4-45C8-A2C7-D0B13AC71028}"/>
              </a:ext>
            </a:extLst>
          </p:cNvPr>
          <p:cNvCxnSpPr>
            <a:cxnSpLocks/>
          </p:cNvCxnSpPr>
          <p:nvPr/>
        </p:nvCxnSpPr>
        <p:spPr>
          <a:xfrm>
            <a:off x="4462052" y="2107945"/>
            <a:ext cx="0" cy="21508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65" name="Straight Connector 64">
            <a:extLst>
              <a:ext uri="{FF2B5EF4-FFF2-40B4-BE49-F238E27FC236}">
                <a16:creationId xmlns:a16="http://schemas.microsoft.com/office/drawing/2014/main" id="{4E957232-F641-4F09-8148-81F88F5E3797}"/>
              </a:ext>
            </a:extLst>
          </p:cNvPr>
          <p:cNvCxnSpPr>
            <a:cxnSpLocks/>
            <a:endCxn id="31" idx="7"/>
          </p:cNvCxnSpPr>
          <p:nvPr/>
        </p:nvCxnSpPr>
        <p:spPr>
          <a:xfrm flipH="1">
            <a:off x="5326000" y="1999608"/>
            <a:ext cx="443603" cy="45131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3F9A51EC-A5F5-420B-AE83-8C710B1A61A0}"/>
              </a:ext>
            </a:extLst>
          </p:cNvPr>
          <p:cNvCxnSpPr>
            <a:cxnSpLocks/>
          </p:cNvCxnSpPr>
          <p:nvPr/>
        </p:nvCxnSpPr>
        <p:spPr>
          <a:xfrm flipV="1">
            <a:off x="3205674" y="3019197"/>
            <a:ext cx="404797" cy="6766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93" name="Straight Connector 92">
            <a:extLst>
              <a:ext uri="{FF2B5EF4-FFF2-40B4-BE49-F238E27FC236}">
                <a16:creationId xmlns:a16="http://schemas.microsoft.com/office/drawing/2014/main" id="{B69824B9-441F-4CF5-832E-0E4B4391531D}"/>
              </a:ext>
            </a:extLst>
          </p:cNvPr>
          <p:cNvCxnSpPr>
            <a:cxnSpLocks/>
          </p:cNvCxnSpPr>
          <p:nvPr/>
        </p:nvCxnSpPr>
        <p:spPr>
          <a:xfrm flipH="1">
            <a:off x="5552934" y="2152488"/>
            <a:ext cx="1683669" cy="509822"/>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01" name="Straight Connector 100">
            <a:extLst>
              <a:ext uri="{FF2B5EF4-FFF2-40B4-BE49-F238E27FC236}">
                <a16:creationId xmlns:a16="http://schemas.microsoft.com/office/drawing/2014/main" id="{DDBB9FDE-26AA-427B-A0BE-CD14C212CB07}"/>
              </a:ext>
            </a:extLst>
          </p:cNvPr>
          <p:cNvCxnSpPr>
            <a:cxnSpLocks/>
          </p:cNvCxnSpPr>
          <p:nvPr/>
        </p:nvCxnSpPr>
        <p:spPr>
          <a:xfrm flipH="1" flipV="1">
            <a:off x="2813538" y="1828530"/>
            <a:ext cx="905733" cy="70493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sp>
        <p:nvSpPr>
          <p:cNvPr id="110" name="Oval 109">
            <a:extLst>
              <a:ext uri="{FF2B5EF4-FFF2-40B4-BE49-F238E27FC236}">
                <a16:creationId xmlns:a16="http://schemas.microsoft.com/office/drawing/2014/main" id="{9953E0B7-8C1D-4F59-9940-521FE13B67E0}"/>
              </a:ext>
            </a:extLst>
          </p:cNvPr>
          <p:cNvSpPr/>
          <p:nvPr/>
        </p:nvSpPr>
        <p:spPr>
          <a:xfrm>
            <a:off x="4266739" y="4039071"/>
            <a:ext cx="1418842" cy="862757"/>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Wikipedia</a:t>
            </a:r>
          </a:p>
        </p:txBody>
      </p:sp>
      <p:sp>
        <p:nvSpPr>
          <p:cNvPr id="113" name="Oval 112">
            <a:extLst>
              <a:ext uri="{FF2B5EF4-FFF2-40B4-BE49-F238E27FC236}">
                <a16:creationId xmlns:a16="http://schemas.microsoft.com/office/drawing/2014/main" id="{A5866117-850B-4925-8155-8579C8A0E684}"/>
              </a:ext>
            </a:extLst>
          </p:cNvPr>
          <p:cNvSpPr/>
          <p:nvPr/>
        </p:nvSpPr>
        <p:spPr>
          <a:xfrm>
            <a:off x="5726789" y="4281738"/>
            <a:ext cx="1126600" cy="579084"/>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 of experts</a:t>
            </a:r>
          </a:p>
        </p:txBody>
      </p:sp>
      <p:sp>
        <p:nvSpPr>
          <p:cNvPr id="114" name="Oval 113">
            <a:extLst>
              <a:ext uri="{FF2B5EF4-FFF2-40B4-BE49-F238E27FC236}">
                <a16:creationId xmlns:a16="http://schemas.microsoft.com/office/drawing/2014/main" id="{180B7408-328D-4255-93B5-3C2B7622BC20}"/>
              </a:ext>
            </a:extLst>
          </p:cNvPr>
          <p:cNvSpPr/>
          <p:nvPr/>
        </p:nvSpPr>
        <p:spPr>
          <a:xfrm>
            <a:off x="7236603" y="2323028"/>
            <a:ext cx="1832360" cy="1258745"/>
          </a:xfrm>
          <a:prstGeom prst="ellipse">
            <a:avLst/>
          </a:prstGeom>
          <a:ln>
            <a:solidFill>
              <a:schemeClr val="bg1"/>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a:t>Other libraries</a:t>
            </a:r>
          </a:p>
        </p:txBody>
      </p:sp>
      <p:cxnSp>
        <p:nvCxnSpPr>
          <p:cNvPr id="127" name="Straight Connector 126">
            <a:extLst>
              <a:ext uri="{FF2B5EF4-FFF2-40B4-BE49-F238E27FC236}">
                <a16:creationId xmlns:a16="http://schemas.microsoft.com/office/drawing/2014/main" id="{3E0D515C-56BB-4082-9573-D1C66102D619}"/>
              </a:ext>
            </a:extLst>
          </p:cNvPr>
          <p:cNvCxnSpPr>
            <a:cxnSpLocks/>
            <a:stCxn id="114" idx="2"/>
            <a:endCxn id="31" idx="6"/>
          </p:cNvCxnSpPr>
          <p:nvPr/>
        </p:nvCxnSpPr>
        <p:spPr>
          <a:xfrm flipH="1" flipV="1">
            <a:off x="5629874" y="2828926"/>
            <a:ext cx="1606729" cy="123475"/>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31" name="Straight Connector 130">
            <a:extLst>
              <a:ext uri="{FF2B5EF4-FFF2-40B4-BE49-F238E27FC236}">
                <a16:creationId xmlns:a16="http://schemas.microsoft.com/office/drawing/2014/main" id="{7D6C2264-6D65-4F36-994A-C3F3A212A0F3}"/>
              </a:ext>
            </a:extLst>
          </p:cNvPr>
          <p:cNvCxnSpPr>
            <a:cxnSpLocks/>
          </p:cNvCxnSpPr>
          <p:nvPr/>
        </p:nvCxnSpPr>
        <p:spPr>
          <a:xfrm flipH="1" flipV="1">
            <a:off x="5086625" y="3359028"/>
            <a:ext cx="759770" cy="98117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38" name="Straight Connector 137">
            <a:extLst>
              <a:ext uri="{FF2B5EF4-FFF2-40B4-BE49-F238E27FC236}">
                <a16:creationId xmlns:a16="http://schemas.microsoft.com/office/drawing/2014/main" id="{36194D45-4936-43A7-84EB-5CF29A82C252}"/>
              </a:ext>
            </a:extLst>
          </p:cNvPr>
          <p:cNvCxnSpPr>
            <a:cxnSpLocks/>
          </p:cNvCxnSpPr>
          <p:nvPr/>
        </p:nvCxnSpPr>
        <p:spPr>
          <a:xfrm flipH="1">
            <a:off x="3371027" y="3359028"/>
            <a:ext cx="708604" cy="74834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49" name="Straight Connector 148">
            <a:extLst>
              <a:ext uri="{FF2B5EF4-FFF2-40B4-BE49-F238E27FC236}">
                <a16:creationId xmlns:a16="http://schemas.microsoft.com/office/drawing/2014/main" id="{C1EFAE8C-C148-4D2D-B604-72839559CFD5}"/>
              </a:ext>
            </a:extLst>
          </p:cNvPr>
          <p:cNvCxnSpPr>
            <a:cxnSpLocks/>
          </p:cNvCxnSpPr>
          <p:nvPr/>
        </p:nvCxnSpPr>
        <p:spPr>
          <a:xfrm>
            <a:off x="4708438" y="3441653"/>
            <a:ext cx="138204" cy="61557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grpSp>
        <p:nvGrpSpPr>
          <p:cNvPr id="23" name="Group 22">
            <a:extLst>
              <a:ext uri="{FF2B5EF4-FFF2-40B4-BE49-F238E27FC236}">
                <a16:creationId xmlns:a16="http://schemas.microsoft.com/office/drawing/2014/main" id="{FD9D563B-E315-494C-AB69-A197BB1132CA}"/>
              </a:ext>
            </a:extLst>
          </p:cNvPr>
          <p:cNvGrpSpPr/>
          <p:nvPr/>
        </p:nvGrpSpPr>
        <p:grpSpPr>
          <a:xfrm>
            <a:off x="129468" y="74607"/>
            <a:ext cx="2886763" cy="2331352"/>
            <a:chOff x="949570" y="668216"/>
            <a:chExt cx="2074984" cy="1069144"/>
          </a:xfrm>
        </p:grpSpPr>
        <p:sp>
          <p:nvSpPr>
            <p:cNvPr id="2" name="Oval 1">
              <a:extLst>
                <a:ext uri="{FF2B5EF4-FFF2-40B4-BE49-F238E27FC236}">
                  <a16:creationId xmlns:a16="http://schemas.microsoft.com/office/drawing/2014/main" id="{1F1BD996-DD36-461C-85AF-D0A32D8C64E9}"/>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Facebook</a:t>
              </a:r>
            </a:p>
          </p:txBody>
        </p:sp>
        <p:sp>
          <p:nvSpPr>
            <p:cNvPr id="3" name="Oval 2">
              <a:extLst>
                <a:ext uri="{FF2B5EF4-FFF2-40B4-BE49-F238E27FC236}">
                  <a16:creationId xmlns:a16="http://schemas.microsoft.com/office/drawing/2014/main" id="{650B502F-57C8-4EF2-BFFE-B747CD12175B}"/>
                </a:ext>
              </a:extLst>
            </p:cNvPr>
            <p:cNvSpPr/>
            <p:nvPr/>
          </p:nvSpPr>
          <p:spPr>
            <a:xfrm>
              <a:off x="964644" y="1055136"/>
              <a:ext cx="678385" cy="211099"/>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grpSp>
      <p:grpSp>
        <p:nvGrpSpPr>
          <p:cNvPr id="33" name="Group 32">
            <a:extLst>
              <a:ext uri="{FF2B5EF4-FFF2-40B4-BE49-F238E27FC236}">
                <a16:creationId xmlns:a16="http://schemas.microsoft.com/office/drawing/2014/main" id="{C5E2214A-577B-4507-96D2-8A5A833188ED}"/>
              </a:ext>
            </a:extLst>
          </p:cNvPr>
          <p:cNvGrpSpPr/>
          <p:nvPr/>
        </p:nvGrpSpPr>
        <p:grpSpPr>
          <a:xfrm>
            <a:off x="55954" y="2137595"/>
            <a:ext cx="3197476" cy="2412610"/>
            <a:chOff x="936675" y="673133"/>
            <a:chExt cx="2074984" cy="1069144"/>
          </a:xfrm>
        </p:grpSpPr>
        <p:sp>
          <p:nvSpPr>
            <p:cNvPr id="34" name="Oval 33">
              <a:extLst>
                <a:ext uri="{FF2B5EF4-FFF2-40B4-BE49-F238E27FC236}">
                  <a16:creationId xmlns:a16="http://schemas.microsoft.com/office/drawing/2014/main" id="{6FFEC3BB-4771-4F4D-AF90-32522813595B}"/>
                </a:ext>
              </a:extLst>
            </p:cNvPr>
            <p:cNvSpPr/>
            <p:nvPr/>
          </p:nvSpPr>
          <p:spPr>
            <a:xfrm>
              <a:off x="936675" y="673133"/>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Twitter</a:t>
              </a:r>
            </a:p>
          </p:txBody>
        </p:sp>
        <p:sp>
          <p:nvSpPr>
            <p:cNvPr id="35" name="Oval 34">
              <a:extLst>
                <a:ext uri="{FF2B5EF4-FFF2-40B4-BE49-F238E27FC236}">
                  <a16:creationId xmlns:a16="http://schemas.microsoft.com/office/drawing/2014/main" id="{99596205-EBE5-4531-B923-497EFAE4306F}"/>
                </a:ext>
              </a:extLst>
            </p:cNvPr>
            <p:cNvSpPr/>
            <p:nvPr/>
          </p:nvSpPr>
          <p:spPr>
            <a:xfrm>
              <a:off x="1171220" y="1148412"/>
              <a:ext cx="633738" cy="172928"/>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grpSp>
      <p:sp>
        <p:nvSpPr>
          <p:cNvPr id="112" name="Oval 111">
            <a:extLst>
              <a:ext uri="{FF2B5EF4-FFF2-40B4-BE49-F238E27FC236}">
                <a16:creationId xmlns:a16="http://schemas.microsoft.com/office/drawing/2014/main" id="{08CFDAA7-264C-4E5E-AA8E-D51F61BAF07C}"/>
              </a:ext>
            </a:extLst>
          </p:cNvPr>
          <p:cNvSpPr/>
          <p:nvPr/>
        </p:nvSpPr>
        <p:spPr>
          <a:xfrm>
            <a:off x="2568010" y="4117226"/>
            <a:ext cx="1537916" cy="809583"/>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Online course</a:t>
            </a:r>
          </a:p>
        </p:txBody>
      </p:sp>
      <p:cxnSp>
        <p:nvCxnSpPr>
          <p:cNvPr id="62" name="Straight Connector 61">
            <a:extLst>
              <a:ext uri="{FF2B5EF4-FFF2-40B4-BE49-F238E27FC236}">
                <a16:creationId xmlns:a16="http://schemas.microsoft.com/office/drawing/2014/main" id="{4E753C99-B285-4282-9925-45DA90B48658}"/>
              </a:ext>
            </a:extLst>
          </p:cNvPr>
          <p:cNvCxnSpPr>
            <a:cxnSpLocks/>
          </p:cNvCxnSpPr>
          <p:nvPr/>
        </p:nvCxnSpPr>
        <p:spPr>
          <a:xfrm>
            <a:off x="5571544" y="2996587"/>
            <a:ext cx="1126600" cy="26711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sp>
        <p:nvSpPr>
          <p:cNvPr id="66" name="Oval 65">
            <a:extLst>
              <a:ext uri="{FF2B5EF4-FFF2-40B4-BE49-F238E27FC236}">
                <a16:creationId xmlns:a16="http://schemas.microsoft.com/office/drawing/2014/main" id="{66439C56-37F6-4A4F-B871-87A5F59AF30E}"/>
              </a:ext>
            </a:extLst>
          </p:cNvPr>
          <p:cNvSpPr/>
          <p:nvPr/>
        </p:nvSpPr>
        <p:spPr>
          <a:xfrm>
            <a:off x="6597024" y="3095649"/>
            <a:ext cx="815436"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Blog</a:t>
            </a:r>
          </a:p>
        </p:txBody>
      </p:sp>
      <p:sp>
        <p:nvSpPr>
          <p:cNvPr id="39" name="Oval 38">
            <a:extLst>
              <a:ext uri="{FF2B5EF4-FFF2-40B4-BE49-F238E27FC236}">
                <a16:creationId xmlns:a16="http://schemas.microsoft.com/office/drawing/2014/main" id="{81745232-B930-4EA7-82B6-3CB2B3C10818}"/>
              </a:ext>
            </a:extLst>
          </p:cNvPr>
          <p:cNvSpPr/>
          <p:nvPr/>
        </p:nvSpPr>
        <p:spPr>
          <a:xfrm>
            <a:off x="680050" y="1513468"/>
            <a:ext cx="943784" cy="460318"/>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sp>
        <p:nvSpPr>
          <p:cNvPr id="40" name="Oval 39">
            <a:extLst>
              <a:ext uri="{FF2B5EF4-FFF2-40B4-BE49-F238E27FC236}">
                <a16:creationId xmlns:a16="http://schemas.microsoft.com/office/drawing/2014/main" id="{BDCE2DAA-4015-4ED1-98CD-423408EE22FC}"/>
              </a:ext>
            </a:extLst>
          </p:cNvPr>
          <p:cNvSpPr/>
          <p:nvPr/>
        </p:nvSpPr>
        <p:spPr>
          <a:xfrm>
            <a:off x="1405096" y="918316"/>
            <a:ext cx="943784" cy="460318"/>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Group</a:t>
            </a:r>
          </a:p>
        </p:txBody>
      </p:sp>
      <p:sp>
        <p:nvSpPr>
          <p:cNvPr id="41" name="Oval 40">
            <a:extLst>
              <a:ext uri="{FF2B5EF4-FFF2-40B4-BE49-F238E27FC236}">
                <a16:creationId xmlns:a16="http://schemas.microsoft.com/office/drawing/2014/main" id="{EB9A57E4-0019-4D07-B04B-09C72CF5C177}"/>
              </a:ext>
            </a:extLst>
          </p:cNvPr>
          <p:cNvSpPr/>
          <p:nvPr/>
        </p:nvSpPr>
        <p:spPr>
          <a:xfrm>
            <a:off x="1210370" y="3891512"/>
            <a:ext cx="976568" cy="390226"/>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sp>
        <p:nvSpPr>
          <p:cNvPr id="42" name="Oval 41">
            <a:extLst>
              <a:ext uri="{FF2B5EF4-FFF2-40B4-BE49-F238E27FC236}">
                <a16:creationId xmlns:a16="http://schemas.microsoft.com/office/drawing/2014/main" id="{39DEBBD8-4358-47B0-BF5E-149D36C471A8}"/>
              </a:ext>
            </a:extLst>
          </p:cNvPr>
          <p:cNvSpPr/>
          <p:nvPr/>
        </p:nvSpPr>
        <p:spPr>
          <a:xfrm>
            <a:off x="1872813" y="2957090"/>
            <a:ext cx="976568" cy="390226"/>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hashtag</a:t>
            </a:r>
          </a:p>
        </p:txBody>
      </p:sp>
      <p:sp>
        <p:nvSpPr>
          <p:cNvPr id="45" name="Oval 44">
            <a:extLst>
              <a:ext uri="{FF2B5EF4-FFF2-40B4-BE49-F238E27FC236}">
                <a16:creationId xmlns:a16="http://schemas.microsoft.com/office/drawing/2014/main" id="{80809BA6-D015-4E14-BB08-E51F527F4A34}"/>
              </a:ext>
            </a:extLst>
          </p:cNvPr>
          <p:cNvSpPr/>
          <p:nvPr/>
        </p:nvSpPr>
        <p:spPr>
          <a:xfrm>
            <a:off x="7557458" y="3086863"/>
            <a:ext cx="1185612" cy="410489"/>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knowledge</a:t>
            </a:r>
          </a:p>
        </p:txBody>
      </p:sp>
      <p:grpSp>
        <p:nvGrpSpPr>
          <p:cNvPr id="6" name="Group 5">
            <a:extLst>
              <a:ext uri="{FF2B5EF4-FFF2-40B4-BE49-F238E27FC236}">
                <a16:creationId xmlns:a16="http://schemas.microsoft.com/office/drawing/2014/main" id="{63EBC995-9364-4E55-9983-3027D4A7D98F}"/>
              </a:ext>
            </a:extLst>
          </p:cNvPr>
          <p:cNvGrpSpPr/>
          <p:nvPr/>
        </p:nvGrpSpPr>
        <p:grpSpPr>
          <a:xfrm>
            <a:off x="2896819" y="1812929"/>
            <a:ext cx="3714680" cy="2324165"/>
            <a:chOff x="2911299" y="1793061"/>
            <a:chExt cx="3714680" cy="2324165"/>
          </a:xfrm>
        </p:grpSpPr>
        <p:pic>
          <p:nvPicPr>
            <p:cNvPr id="5" name="Picture 4">
              <a:extLst>
                <a:ext uri="{FF2B5EF4-FFF2-40B4-BE49-F238E27FC236}">
                  <a16:creationId xmlns:a16="http://schemas.microsoft.com/office/drawing/2014/main" id="{85A93A5B-29E4-45FF-AD04-87709EBD9200}"/>
                </a:ext>
              </a:extLst>
            </p:cNvPr>
            <p:cNvPicPr>
              <a:picLocks noChangeAspect="1"/>
            </p:cNvPicPr>
            <p:nvPr/>
          </p:nvPicPr>
          <p:blipFill>
            <a:blip r:embed="rId3"/>
            <a:stretch>
              <a:fillRect/>
            </a:stretch>
          </p:blipFill>
          <p:spPr>
            <a:xfrm>
              <a:off x="5361295" y="3451854"/>
              <a:ext cx="655514" cy="655514"/>
            </a:xfrm>
            <a:prstGeom prst="rect">
              <a:avLst/>
            </a:prstGeom>
            <a:ln>
              <a:solidFill>
                <a:schemeClr val="bg1">
                  <a:lumMod val="50000"/>
                </a:schemeClr>
              </a:solidFill>
            </a:ln>
          </p:spPr>
        </p:pic>
        <p:pic>
          <p:nvPicPr>
            <p:cNvPr id="44" name="Picture 43">
              <a:extLst>
                <a:ext uri="{FF2B5EF4-FFF2-40B4-BE49-F238E27FC236}">
                  <a16:creationId xmlns:a16="http://schemas.microsoft.com/office/drawing/2014/main" id="{28C256D5-B85A-47CE-923D-05D4F6C35DA0}"/>
                </a:ext>
              </a:extLst>
            </p:cNvPr>
            <p:cNvPicPr>
              <a:picLocks noChangeAspect="1"/>
            </p:cNvPicPr>
            <p:nvPr/>
          </p:nvPicPr>
          <p:blipFill>
            <a:blip r:embed="rId3"/>
            <a:stretch>
              <a:fillRect/>
            </a:stretch>
          </p:blipFill>
          <p:spPr>
            <a:xfrm>
              <a:off x="4348925" y="3446943"/>
              <a:ext cx="655514" cy="655514"/>
            </a:xfrm>
            <a:prstGeom prst="rect">
              <a:avLst/>
            </a:prstGeom>
            <a:ln>
              <a:solidFill>
                <a:schemeClr val="bg1">
                  <a:lumMod val="50000"/>
                </a:schemeClr>
              </a:solidFill>
            </a:ln>
          </p:spPr>
        </p:pic>
        <p:pic>
          <p:nvPicPr>
            <p:cNvPr id="46" name="Picture 45">
              <a:extLst>
                <a:ext uri="{FF2B5EF4-FFF2-40B4-BE49-F238E27FC236}">
                  <a16:creationId xmlns:a16="http://schemas.microsoft.com/office/drawing/2014/main" id="{C6959B5F-E3BB-4C3A-BA70-F112033C0431}"/>
                </a:ext>
              </a:extLst>
            </p:cNvPr>
            <p:cNvPicPr>
              <a:picLocks noChangeAspect="1"/>
            </p:cNvPicPr>
            <p:nvPr/>
          </p:nvPicPr>
          <p:blipFill>
            <a:blip r:embed="rId3"/>
            <a:stretch>
              <a:fillRect/>
            </a:stretch>
          </p:blipFill>
          <p:spPr>
            <a:xfrm>
              <a:off x="3369854" y="3461712"/>
              <a:ext cx="655514" cy="655514"/>
            </a:xfrm>
            <a:prstGeom prst="rect">
              <a:avLst/>
            </a:prstGeom>
            <a:ln>
              <a:solidFill>
                <a:schemeClr val="bg1">
                  <a:lumMod val="50000"/>
                </a:schemeClr>
              </a:solidFill>
            </a:ln>
          </p:spPr>
        </p:pic>
        <p:pic>
          <p:nvPicPr>
            <p:cNvPr id="48" name="Picture 47">
              <a:extLst>
                <a:ext uri="{FF2B5EF4-FFF2-40B4-BE49-F238E27FC236}">
                  <a16:creationId xmlns:a16="http://schemas.microsoft.com/office/drawing/2014/main" id="{59CC58C4-38CF-40B1-A76B-76632B9884A2}"/>
                </a:ext>
              </a:extLst>
            </p:cNvPr>
            <p:cNvPicPr>
              <a:picLocks noChangeAspect="1"/>
            </p:cNvPicPr>
            <p:nvPr/>
          </p:nvPicPr>
          <p:blipFill>
            <a:blip r:embed="rId3"/>
            <a:stretch>
              <a:fillRect/>
            </a:stretch>
          </p:blipFill>
          <p:spPr>
            <a:xfrm>
              <a:off x="5970465" y="2588323"/>
              <a:ext cx="655514" cy="655514"/>
            </a:xfrm>
            <a:prstGeom prst="rect">
              <a:avLst/>
            </a:prstGeom>
            <a:ln>
              <a:solidFill>
                <a:schemeClr val="bg1">
                  <a:lumMod val="50000"/>
                </a:schemeClr>
              </a:solidFill>
            </a:ln>
          </p:spPr>
        </p:pic>
        <p:pic>
          <p:nvPicPr>
            <p:cNvPr id="49" name="Picture 48">
              <a:extLst>
                <a:ext uri="{FF2B5EF4-FFF2-40B4-BE49-F238E27FC236}">
                  <a16:creationId xmlns:a16="http://schemas.microsoft.com/office/drawing/2014/main" id="{EA23361E-B196-4552-A472-CC533F3880A4}"/>
                </a:ext>
              </a:extLst>
            </p:cNvPr>
            <p:cNvPicPr>
              <a:picLocks noChangeAspect="1"/>
            </p:cNvPicPr>
            <p:nvPr/>
          </p:nvPicPr>
          <p:blipFill>
            <a:blip r:embed="rId3"/>
            <a:stretch>
              <a:fillRect/>
            </a:stretch>
          </p:blipFill>
          <p:spPr>
            <a:xfrm>
              <a:off x="2911299" y="1793061"/>
              <a:ext cx="655514" cy="655514"/>
            </a:xfrm>
            <a:prstGeom prst="rect">
              <a:avLst/>
            </a:prstGeom>
            <a:ln>
              <a:solidFill>
                <a:schemeClr val="bg1">
                  <a:lumMod val="50000"/>
                </a:schemeClr>
              </a:solidFill>
            </a:ln>
          </p:spPr>
        </p:pic>
        <p:pic>
          <p:nvPicPr>
            <p:cNvPr id="50" name="Picture 49">
              <a:extLst>
                <a:ext uri="{FF2B5EF4-FFF2-40B4-BE49-F238E27FC236}">
                  <a16:creationId xmlns:a16="http://schemas.microsoft.com/office/drawing/2014/main" id="{9174BCCF-458D-41E9-A732-88B4671B00A5}"/>
                </a:ext>
              </a:extLst>
            </p:cNvPr>
            <p:cNvPicPr>
              <a:picLocks noChangeAspect="1"/>
            </p:cNvPicPr>
            <p:nvPr/>
          </p:nvPicPr>
          <p:blipFill>
            <a:blip r:embed="rId3"/>
            <a:stretch>
              <a:fillRect/>
            </a:stretch>
          </p:blipFill>
          <p:spPr>
            <a:xfrm>
              <a:off x="2958463" y="2707984"/>
              <a:ext cx="655514" cy="655514"/>
            </a:xfrm>
            <a:prstGeom prst="rect">
              <a:avLst/>
            </a:prstGeom>
            <a:ln>
              <a:solidFill>
                <a:schemeClr val="bg1">
                  <a:lumMod val="50000"/>
                </a:schemeClr>
              </a:solidFill>
            </a:ln>
          </p:spPr>
        </p:pic>
      </p:grpSp>
    </p:spTree>
    <p:extLst>
      <p:ext uri="{BB962C8B-B14F-4D97-AF65-F5344CB8AC3E}">
        <p14:creationId xmlns:p14="http://schemas.microsoft.com/office/powerpoint/2010/main" val="300968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BA6B2-C016-494B-BE4D-47F90EA4841D}"/>
              </a:ext>
            </a:extLst>
          </p:cNvPr>
          <p:cNvPicPr>
            <a:picLocks noChangeAspect="1"/>
          </p:cNvPicPr>
          <p:nvPr/>
        </p:nvPicPr>
        <p:blipFill>
          <a:blip r:embed="rId3"/>
          <a:stretch>
            <a:fillRect/>
          </a:stretch>
        </p:blipFill>
        <p:spPr>
          <a:xfrm>
            <a:off x="3172263" y="202223"/>
            <a:ext cx="5734779" cy="4458272"/>
          </a:xfrm>
          <a:prstGeom prst="rect">
            <a:avLst/>
          </a:prstGeom>
        </p:spPr>
      </p:pic>
      <p:sp>
        <p:nvSpPr>
          <p:cNvPr id="3" name="TextBox 2">
            <a:extLst>
              <a:ext uri="{FF2B5EF4-FFF2-40B4-BE49-F238E27FC236}">
                <a16:creationId xmlns:a16="http://schemas.microsoft.com/office/drawing/2014/main" id="{132E444B-7F00-4341-A93F-B5AA8D15ECF7}"/>
              </a:ext>
            </a:extLst>
          </p:cNvPr>
          <p:cNvSpPr txBox="1"/>
          <p:nvPr/>
        </p:nvSpPr>
        <p:spPr>
          <a:xfrm>
            <a:off x="6288258" y="3812779"/>
            <a:ext cx="3228535" cy="923330"/>
          </a:xfrm>
          <a:prstGeom prst="rect">
            <a:avLst/>
          </a:prstGeom>
          <a:noFill/>
        </p:spPr>
        <p:txBody>
          <a:bodyPr wrap="square" rtlCol="0">
            <a:spAutoFit/>
          </a:bodyPr>
          <a:lstStyle/>
          <a:p>
            <a:r>
              <a:rPr lang="en-US" b="1" dirty="0"/>
              <a:t>U.S. Public Libraries</a:t>
            </a:r>
          </a:p>
          <a:p>
            <a:endParaRPr lang="en-US" dirty="0"/>
          </a:p>
          <a:p>
            <a:endParaRPr lang="en-US" dirty="0"/>
          </a:p>
        </p:txBody>
      </p:sp>
      <p:sp>
        <p:nvSpPr>
          <p:cNvPr id="8" name="Oval 7">
            <a:extLst>
              <a:ext uri="{FF2B5EF4-FFF2-40B4-BE49-F238E27FC236}">
                <a16:creationId xmlns:a16="http://schemas.microsoft.com/office/drawing/2014/main" id="{FA6084EC-ADF7-499D-83FC-BF01CEF51356}"/>
              </a:ext>
            </a:extLst>
          </p:cNvPr>
          <p:cNvSpPr/>
          <p:nvPr/>
        </p:nvSpPr>
        <p:spPr>
          <a:xfrm>
            <a:off x="190450" y="1228285"/>
            <a:ext cx="2886763" cy="1237958"/>
          </a:xfrm>
          <a:prstGeom prst="ellipse">
            <a:avLst/>
          </a:prstGeom>
          <a:no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dirty="0">
              <a:noFill/>
            </a:endParaRPr>
          </a:p>
        </p:txBody>
      </p:sp>
      <p:cxnSp>
        <p:nvCxnSpPr>
          <p:cNvPr id="9" name="Straight Connector 8">
            <a:extLst>
              <a:ext uri="{FF2B5EF4-FFF2-40B4-BE49-F238E27FC236}">
                <a16:creationId xmlns:a16="http://schemas.microsoft.com/office/drawing/2014/main" id="{BC315FF1-496B-4B7F-8779-D476A6193117}"/>
              </a:ext>
            </a:extLst>
          </p:cNvPr>
          <p:cNvCxnSpPr>
            <a:cxnSpLocks/>
            <a:endCxn id="8" idx="5"/>
          </p:cNvCxnSpPr>
          <p:nvPr/>
        </p:nvCxnSpPr>
        <p:spPr>
          <a:xfrm flipH="1">
            <a:off x="2654456" y="2031928"/>
            <a:ext cx="1620364" cy="25302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2" name="Straight Connector 11">
            <a:extLst>
              <a:ext uri="{FF2B5EF4-FFF2-40B4-BE49-F238E27FC236}">
                <a16:creationId xmlns:a16="http://schemas.microsoft.com/office/drawing/2014/main" id="{A183D5B5-38CC-4E62-9166-D4E21ABF1A1E}"/>
              </a:ext>
            </a:extLst>
          </p:cNvPr>
          <p:cNvCxnSpPr>
            <a:cxnSpLocks/>
          </p:cNvCxnSpPr>
          <p:nvPr/>
        </p:nvCxnSpPr>
        <p:spPr>
          <a:xfrm flipH="1" flipV="1">
            <a:off x="2562513" y="2307316"/>
            <a:ext cx="4078317" cy="256913"/>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4" name="Straight Connector 13">
            <a:extLst>
              <a:ext uri="{FF2B5EF4-FFF2-40B4-BE49-F238E27FC236}">
                <a16:creationId xmlns:a16="http://schemas.microsoft.com/office/drawing/2014/main" id="{5BD13827-DB2D-4BB3-B2B6-B67ECFC7D89E}"/>
              </a:ext>
            </a:extLst>
          </p:cNvPr>
          <p:cNvCxnSpPr>
            <a:cxnSpLocks/>
            <a:endCxn id="8" idx="6"/>
          </p:cNvCxnSpPr>
          <p:nvPr/>
        </p:nvCxnSpPr>
        <p:spPr>
          <a:xfrm flipH="1">
            <a:off x="3077213" y="1737360"/>
            <a:ext cx="2866387" cy="10990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7" name="Straight Connector 16">
            <a:extLst>
              <a:ext uri="{FF2B5EF4-FFF2-40B4-BE49-F238E27FC236}">
                <a16:creationId xmlns:a16="http://schemas.microsoft.com/office/drawing/2014/main" id="{9E35B5CB-3139-4BA1-896C-F663DF4EC0BF}"/>
              </a:ext>
            </a:extLst>
          </p:cNvPr>
          <p:cNvCxnSpPr>
            <a:cxnSpLocks/>
            <a:endCxn id="8" idx="6"/>
          </p:cNvCxnSpPr>
          <p:nvPr/>
        </p:nvCxnSpPr>
        <p:spPr>
          <a:xfrm flipH="1">
            <a:off x="3077213" y="1053069"/>
            <a:ext cx="1538431" cy="794195"/>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20" name="Straight Connector 19">
            <a:extLst>
              <a:ext uri="{FF2B5EF4-FFF2-40B4-BE49-F238E27FC236}">
                <a16:creationId xmlns:a16="http://schemas.microsoft.com/office/drawing/2014/main" id="{8B54C31C-9242-4456-BE34-17DE2D1A1BE9}"/>
              </a:ext>
            </a:extLst>
          </p:cNvPr>
          <p:cNvCxnSpPr>
            <a:cxnSpLocks/>
          </p:cNvCxnSpPr>
          <p:nvPr/>
        </p:nvCxnSpPr>
        <p:spPr>
          <a:xfrm flipH="1">
            <a:off x="2882537" y="1337323"/>
            <a:ext cx="4619871" cy="206451"/>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41" name="Straight Connector 40">
            <a:extLst>
              <a:ext uri="{FF2B5EF4-FFF2-40B4-BE49-F238E27FC236}">
                <a16:creationId xmlns:a16="http://schemas.microsoft.com/office/drawing/2014/main" id="{00BEAD70-2066-43F2-9820-3E45F071EE0A}"/>
              </a:ext>
            </a:extLst>
          </p:cNvPr>
          <p:cNvCxnSpPr>
            <a:cxnSpLocks/>
          </p:cNvCxnSpPr>
          <p:nvPr/>
        </p:nvCxnSpPr>
        <p:spPr>
          <a:xfrm flipH="1" flipV="1">
            <a:off x="2964180" y="1526881"/>
            <a:ext cx="2497790" cy="701101"/>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44" name="Straight Connector 43">
            <a:extLst>
              <a:ext uri="{FF2B5EF4-FFF2-40B4-BE49-F238E27FC236}">
                <a16:creationId xmlns:a16="http://schemas.microsoft.com/office/drawing/2014/main" id="{A0362D76-A082-43BA-9311-0C9E69129F71}"/>
              </a:ext>
            </a:extLst>
          </p:cNvPr>
          <p:cNvCxnSpPr>
            <a:cxnSpLocks/>
            <a:stCxn id="6" idx="4"/>
            <a:endCxn id="8" idx="5"/>
          </p:cNvCxnSpPr>
          <p:nvPr/>
        </p:nvCxnSpPr>
        <p:spPr>
          <a:xfrm flipH="1" flipV="1">
            <a:off x="2654456" y="2284948"/>
            <a:ext cx="3077561" cy="63861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47" name="Straight Connector 46">
            <a:extLst>
              <a:ext uri="{FF2B5EF4-FFF2-40B4-BE49-F238E27FC236}">
                <a16:creationId xmlns:a16="http://schemas.microsoft.com/office/drawing/2014/main" id="{BE652B97-CD5A-4FE5-B6E0-926424EFCCDA}"/>
              </a:ext>
            </a:extLst>
          </p:cNvPr>
          <p:cNvCxnSpPr>
            <a:cxnSpLocks/>
            <a:endCxn id="8" idx="6"/>
          </p:cNvCxnSpPr>
          <p:nvPr/>
        </p:nvCxnSpPr>
        <p:spPr>
          <a:xfrm flipH="1" flipV="1">
            <a:off x="3077213" y="1847264"/>
            <a:ext cx="3873342" cy="25302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pic>
        <p:nvPicPr>
          <p:cNvPr id="23" name="Picture 22">
            <a:extLst>
              <a:ext uri="{FF2B5EF4-FFF2-40B4-BE49-F238E27FC236}">
                <a16:creationId xmlns:a16="http://schemas.microsoft.com/office/drawing/2014/main" id="{71B82C8E-022C-4A57-A563-0DA1062F5D9B}"/>
              </a:ext>
            </a:extLst>
          </p:cNvPr>
          <p:cNvPicPr>
            <a:picLocks noChangeAspect="1"/>
          </p:cNvPicPr>
          <p:nvPr/>
        </p:nvPicPr>
        <p:blipFill>
          <a:blip r:embed="rId4"/>
          <a:stretch>
            <a:fillRect/>
          </a:stretch>
        </p:blipFill>
        <p:spPr>
          <a:xfrm>
            <a:off x="445523" y="1604132"/>
            <a:ext cx="2307265" cy="461453"/>
          </a:xfrm>
          <a:prstGeom prst="rect">
            <a:avLst/>
          </a:prstGeom>
        </p:spPr>
      </p:pic>
      <p:sp>
        <p:nvSpPr>
          <p:cNvPr id="6" name="Oval 5">
            <a:extLst>
              <a:ext uri="{FF2B5EF4-FFF2-40B4-BE49-F238E27FC236}">
                <a16:creationId xmlns:a16="http://schemas.microsoft.com/office/drawing/2014/main" id="{6C1C5B0F-19C7-47E0-B72C-CBB11DD8F57B}"/>
              </a:ext>
            </a:extLst>
          </p:cNvPr>
          <p:cNvSpPr/>
          <p:nvPr/>
        </p:nvSpPr>
        <p:spPr>
          <a:xfrm>
            <a:off x="3806353" y="831295"/>
            <a:ext cx="3851328" cy="2092272"/>
          </a:xfrm>
          <a:prstGeom prst="ellipse">
            <a:avLst/>
          </a:prstGeom>
          <a:solidFill>
            <a:srgbClr val="F6BE00">
              <a:alpha val="43000"/>
            </a:srgbClr>
          </a:solidFill>
          <a:ln>
            <a:solidFill>
              <a:srgbClr val="FEBA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AAFCE04-EB23-405E-BDBE-8AF79B3E4A19}"/>
              </a:ext>
            </a:extLst>
          </p:cNvPr>
          <p:cNvSpPr txBox="1"/>
          <p:nvPr/>
        </p:nvSpPr>
        <p:spPr>
          <a:xfrm>
            <a:off x="4038501" y="4585796"/>
            <a:ext cx="2924433" cy="369332"/>
          </a:xfrm>
          <a:prstGeom prst="rect">
            <a:avLst/>
          </a:prstGeom>
          <a:noFill/>
        </p:spPr>
        <p:txBody>
          <a:bodyPr wrap="square" rtlCol="0">
            <a:spAutoFit/>
          </a:bodyPr>
          <a:lstStyle/>
          <a:p>
            <a:r>
              <a:rPr lang="en-US" b="1" dirty="0">
                <a:solidFill>
                  <a:schemeClr val="accent6"/>
                </a:solidFill>
              </a:rPr>
              <a:t>www.webjunction.org</a:t>
            </a:r>
          </a:p>
        </p:txBody>
      </p:sp>
    </p:spTree>
    <p:extLst>
      <p:ext uri="{BB962C8B-B14F-4D97-AF65-F5344CB8AC3E}">
        <p14:creationId xmlns:p14="http://schemas.microsoft.com/office/powerpoint/2010/main" val="348807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0D7B17-F7DC-475E-8DD6-BBD48153AD1F}"/>
              </a:ext>
            </a:extLst>
          </p:cNvPr>
          <p:cNvPicPr>
            <a:picLocks noChangeAspect="1"/>
          </p:cNvPicPr>
          <p:nvPr/>
        </p:nvPicPr>
        <p:blipFill>
          <a:blip r:embed="rId3"/>
          <a:stretch>
            <a:fillRect/>
          </a:stretch>
        </p:blipFill>
        <p:spPr>
          <a:xfrm>
            <a:off x="127000" y="76199"/>
            <a:ext cx="8229599" cy="4941948"/>
          </a:xfrm>
          <a:prstGeom prst="rect">
            <a:avLst/>
          </a:prstGeom>
        </p:spPr>
      </p:pic>
      <p:sp>
        <p:nvSpPr>
          <p:cNvPr id="3" name="TextBox 2">
            <a:extLst>
              <a:ext uri="{FF2B5EF4-FFF2-40B4-BE49-F238E27FC236}">
                <a16:creationId xmlns:a16="http://schemas.microsoft.com/office/drawing/2014/main" id="{5A32AE8D-9719-45E1-8F45-336BFDC1559B}"/>
              </a:ext>
            </a:extLst>
          </p:cNvPr>
          <p:cNvSpPr txBox="1"/>
          <p:nvPr/>
        </p:nvSpPr>
        <p:spPr>
          <a:xfrm>
            <a:off x="3187601" y="166196"/>
            <a:ext cx="2924433" cy="369332"/>
          </a:xfrm>
          <a:prstGeom prst="rect">
            <a:avLst/>
          </a:prstGeom>
          <a:noFill/>
        </p:spPr>
        <p:txBody>
          <a:bodyPr wrap="square" rtlCol="0">
            <a:spAutoFit/>
          </a:bodyPr>
          <a:lstStyle/>
          <a:p>
            <a:r>
              <a:rPr lang="en-US" b="1" dirty="0">
                <a:solidFill>
                  <a:schemeClr val="accent6"/>
                </a:solidFill>
              </a:rPr>
              <a:t>www.webjunction.org</a:t>
            </a:r>
          </a:p>
        </p:txBody>
      </p:sp>
    </p:spTree>
    <p:extLst>
      <p:ext uri="{BB962C8B-B14F-4D97-AF65-F5344CB8AC3E}">
        <p14:creationId xmlns:p14="http://schemas.microsoft.com/office/powerpoint/2010/main" val="14811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35477B-F1BC-4DA2-96AC-B28D97F4517C}"/>
              </a:ext>
            </a:extLst>
          </p:cNvPr>
          <p:cNvSpPr>
            <a:spLocks noGrp="1"/>
          </p:cNvSpPr>
          <p:nvPr>
            <p:ph type="body" sz="quarter" idx="13"/>
          </p:nvPr>
        </p:nvSpPr>
        <p:spPr>
          <a:xfrm>
            <a:off x="340786" y="343304"/>
            <a:ext cx="8439148" cy="1234484"/>
          </a:xfrm>
        </p:spPr>
        <p:txBody>
          <a:bodyPr/>
          <a:lstStyle/>
          <a:p>
            <a:r>
              <a:rPr lang="en-US" dirty="0"/>
              <a:t>Workforce trends change learning needs</a:t>
            </a:r>
          </a:p>
          <a:p>
            <a:endParaRPr lang="en-US" dirty="0"/>
          </a:p>
        </p:txBody>
      </p:sp>
      <p:pic>
        <p:nvPicPr>
          <p:cNvPr id="7" name="Picture 6">
            <a:extLst>
              <a:ext uri="{FF2B5EF4-FFF2-40B4-BE49-F238E27FC236}">
                <a16:creationId xmlns:a16="http://schemas.microsoft.com/office/drawing/2014/main" id="{EDE8AD7C-A457-43B2-9B9F-756768C1B1D7}"/>
              </a:ext>
            </a:extLst>
          </p:cNvPr>
          <p:cNvPicPr>
            <a:picLocks noChangeAspect="1"/>
          </p:cNvPicPr>
          <p:nvPr/>
        </p:nvPicPr>
        <p:blipFill>
          <a:blip r:embed="rId3"/>
          <a:stretch>
            <a:fillRect/>
          </a:stretch>
        </p:blipFill>
        <p:spPr>
          <a:xfrm>
            <a:off x="4946503" y="1023192"/>
            <a:ext cx="3028079" cy="3909016"/>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752D6C87-50DE-44A3-90E8-20596D21743A}"/>
              </a:ext>
            </a:extLst>
          </p:cNvPr>
          <p:cNvGrpSpPr/>
          <p:nvPr/>
        </p:nvGrpSpPr>
        <p:grpSpPr>
          <a:xfrm>
            <a:off x="167318" y="2219952"/>
            <a:ext cx="4580315" cy="1746156"/>
            <a:chOff x="3917851" y="3264621"/>
            <a:chExt cx="4580315" cy="1746156"/>
          </a:xfrm>
        </p:grpSpPr>
        <p:pic>
          <p:nvPicPr>
            <p:cNvPr id="3" name="Picture 2">
              <a:extLst>
                <a:ext uri="{FF2B5EF4-FFF2-40B4-BE49-F238E27FC236}">
                  <a16:creationId xmlns:a16="http://schemas.microsoft.com/office/drawing/2014/main" id="{0E38E8A8-6A42-4867-8517-88945ADEA39B}"/>
                </a:ext>
              </a:extLst>
            </p:cNvPr>
            <p:cNvPicPr>
              <a:picLocks noChangeAspect="1"/>
            </p:cNvPicPr>
            <p:nvPr/>
          </p:nvPicPr>
          <p:blipFill rotWithShape="1">
            <a:blip r:embed="rId4"/>
            <a:srcRect t="21684" b="48494"/>
            <a:stretch/>
          </p:blipFill>
          <p:spPr>
            <a:xfrm>
              <a:off x="3917851" y="3264621"/>
              <a:ext cx="4580315" cy="1310895"/>
            </a:xfrm>
            <a:prstGeom prst="rect">
              <a:avLst/>
            </a:prstGeom>
          </p:spPr>
        </p:pic>
        <p:sp>
          <p:nvSpPr>
            <p:cNvPr id="4" name="TextBox 3">
              <a:extLst>
                <a:ext uri="{FF2B5EF4-FFF2-40B4-BE49-F238E27FC236}">
                  <a16:creationId xmlns:a16="http://schemas.microsoft.com/office/drawing/2014/main" id="{50872B5C-5CA4-40C2-B932-E51BEE97DDC1}"/>
                </a:ext>
              </a:extLst>
            </p:cNvPr>
            <p:cNvSpPr txBox="1"/>
            <p:nvPr/>
          </p:nvSpPr>
          <p:spPr>
            <a:xfrm>
              <a:off x="3917851" y="4733778"/>
              <a:ext cx="3903786" cy="276999"/>
            </a:xfrm>
            <a:prstGeom prst="rect">
              <a:avLst/>
            </a:prstGeom>
            <a:noFill/>
          </p:spPr>
          <p:txBody>
            <a:bodyPr wrap="square" rtlCol="0">
              <a:spAutoFit/>
            </a:bodyPr>
            <a:lstStyle/>
            <a:p>
              <a:r>
                <a:rPr lang="en-US" sz="1200" dirty="0">
                  <a:solidFill>
                    <a:schemeClr val="bg1"/>
                  </a:solidFill>
                </a:rPr>
                <a:t>World Economic Forum: Future of Jobs Report – 2016</a:t>
              </a:r>
            </a:p>
          </p:txBody>
        </p:sp>
      </p:gr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DBEF8-E955-44FA-A100-9D91C59F1A72}"/>
              </a:ext>
            </a:extLst>
          </p:cNvPr>
          <p:cNvSpPr>
            <a:spLocks noGrp="1"/>
          </p:cNvSpPr>
          <p:nvPr>
            <p:ph type="body" sz="quarter" idx="13"/>
          </p:nvPr>
        </p:nvSpPr>
        <p:spPr/>
        <p:txBody>
          <a:bodyPr/>
          <a:lstStyle/>
          <a:p>
            <a:r>
              <a:rPr lang="en-US" dirty="0"/>
              <a:t>The WebJunction Way</a:t>
            </a:r>
          </a:p>
        </p:txBody>
      </p:sp>
      <p:sp>
        <p:nvSpPr>
          <p:cNvPr id="3" name="Text Placeholder 2">
            <a:extLst>
              <a:ext uri="{FF2B5EF4-FFF2-40B4-BE49-F238E27FC236}">
                <a16:creationId xmlns:a16="http://schemas.microsoft.com/office/drawing/2014/main" id="{21D3BFB7-0474-4DB3-9D32-37E0D2A69F5A}"/>
              </a:ext>
            </a:extLst>
          </p:cNvPr>
          <p:cNvSpPr>
            <a:spLocks noGrp="1"/>
          </p:cNvSpPr>
          <p:nvPr>
            <p:ph type="body" sz="quarter" idx="12"/>
          </p:nvPr>
        </p:nvSpPr>
        <p:spPr>
          <a:xfrm>
            <a:off x="340786" y="1337310"/>
            <a:ext cx="8439148" cy="2834096"/>
          </a:xfrm>
        </p:spPr>
        <p:txBody>
          <a:bodyPr/>
          <a:lstStyle/>
          <a:p>
            <a:pPr marL="0" indent="0" algn="ctr">
              <a:buNone/>
            </a:pPr>
            <a:r>
              <a:rPr lang="en-US" sz="3200" dirty="0"/>
              <a:t>meet people where they are</a:t>
            </a:r>
          </a:p>
          <a:p>
            <a:pPr marL="0" indent="0" algn="ctr">
              <a:buNone/>
            </a:pPr>
            <a:r>
              <a:rPr lang="en-US" sz="3200" dirty="0"/>
              <a:t>show rather than tell</a:t>
            </a:r>
          </a:p>
          <a:p>
            <a:pPr marL="0" indent="0" algn="ctr">
              <a:buNone/>
            </a:pPr>
            <a:r>
              <a:rPr lang="en-US" sz="3200" dirty="0"/>
              <a:t>confidence is key</a:t>
            </a:r>
          </a:p>
          <a:p>
            <a:pPr marL="0" indent="0" algn="ctr">
              <a:buNone/>
            </a:pPr>
            <a:r>
              <a:rPr lang="en-US" sz="3200" dirty="0"/>
              <a:t>learning + application → transformation</a:t>
            </a:r>
          </a:p>
          <a:p>
            <a:pPr marL="0" indent="0" algn="ctr">
              <a:buNone/>
            </a:pPr>
            <a:endParaRPr lang="en-US" sz="3600" dirty="0"/>
          </a:p>
          <a:p>
            <a:pPr marL="0" indent="0" algn="ctr">
              <a:buNone/>
            </a:pPr>
            <a:endParaRPr lang="en-US" sz="3600" dirty="0"/>
          </a:p>
          <a:p>
            <a:pPr marL="0" indent="0" algn="ctr">
              <a:buNone/>
            </a:pPr>
            <a:endParaRPr lang="en-US" sz="3600" dirty="0"/>
          </a:p>
          <a:p>
            <a:endParaRPr lang="en-US" dirty="0"/>
          </a:p>
        </p:txBody>
      </p:sp>
      <p:sp>
        <p:nvSpPr>
          <p:cNvPr id="4" name="TextBox 3">
            <a:extLst>
              <a:ext uri="{FF2B5EF4-FFF2-40B4-BE49-F238E27FC236}">
                <a16:creationId xmlns:a16="http://schemas.microsoft.com/office/drawing/2014/main" id="{B61FAA97-AFE8-4F69-A020-A73AAB1D645C}"/>
              </a:ext>
            </a:extLst>
          </p:cNvPr>
          <p:cNvSpPr txBox="1"/>
          <p:nvPr/>
        </p:nvSpPr>
        <p:spPr>
          <a:xfrm>
            <a:off x="4038501" y="4585796"/>
            <a:ext cx="2924433" cy="369332"/>
          </a:xfrm>
          <a:prstGeom prst="rect">
            <a:avLst/>
          </a:prstGeom>
          <a:noFill/>
        </p:spPr>
        <p:txBody>
          <a:bodyPr wrap="square" rtlCol="0">
            <a:spAutoFit/>
          </a:bodyPr>
          <a:lstStyle/>
          <a:p>
            <a:r>
              <a:rPr lang="en-US" b="1" dirty="0">
                <a:solidFill>
                  <a:schemeClr val="accent6"/>
                </a:solidFill>
              </a:rPr>
              <a:t>www.webjunction.org</a:t>
            </a:r>
          </a:p>
        </p:txBody>
      </p:sp>
    </p:spTree>
    <p:extLst>
      <p:ext uri="{BB962C8B-B14F-4D97-AF65-F5344CB8AC3E}">
        <p14:creationId xmlns:p14="http://schemas.microsoft.com/office/powerpoint/2010/main" val="293536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CC67C-53CC-48CC-965E-077C8D63B322}"/>
              </a:ext>
            </a:extLst>
          </p:cNvPr>
          <p:cNvSpPr>
            <a:spLocks noGrp="1"/>
          </p:cNvSpPr>
          <p:nvPr>
            <p:ph type="body" sz="quarter" idx="13"/>
          </p:nvPr>
        </p:nvSpPr>
        <p:spPr/>
        <p:txBody>
          <a:bodyPr/>
          <a:lstStyle/>
          <a:p>
            <a:r>
              <a:rPr lang="en-US" dirty="0"/>
              <a:t>Bibliography</a:t>
            </a:r>
          </a:p>
        </p:txBody>
      </p:sp>
      <p:sp>
        <p:nvSpPr>
          <p:cNvPr id="3" name="Text Placeholder 2">
            <a:extLst>
              <a:ext uri="{FF2B5EF4-FFF2-40B4-BE49-F238E27FC236}">
                <a16:creationId xmlns:a16="http://schemas.microsoft.com/office/drawing/2014/main" id="{08DC1FD1-FDCB-4FBB-88AE-C738E06836C3}"/>
              </a:ext>
            </a:extLst>
          </p:cNvPr>
          <p:cNvSpPr>
            <a:spLocks noGrp="1"/>
          </p:cNvSpPr>
          <p:nvPr>
            <p:ph type="body" sz="quarter" idx="12"/>
          </p:nvPr>
        </p:nvSpPr>
        <p:spPr/>
        <p:txBody>
          <a:bodyPr/>
          <a:lstStyle/>
          <a:p>
            <a:r>
              <a:rPr lang="en-US" sz="2000" dirty="0" err="1"/>
              <a:t>Dirckinck-Holmfeld</a:t>
            </a:r>
            <a:r>
              <a:rPr lang="en-US" sz="2000" dirty="0"/>
              <a:t>, L., Jones, C., and </a:t>
            </a:r>
            <a:r>
              <a:rPr lang="en-US" sz="2000" dirty="0" err="1"/>
              <a:t>Lindström</a:t>
            </a:r>
            <a:r>
              <a:rPr lang="en-US" sz="2000" dirty="0"/>
              <a:t>, B. (2009) </a:t>
            </a:r>
            <a:r>
              <a:rPr lang="en-US" sz="2000" i="1" dirty="0" err="1"/>
              <a:t>Analysing</a:t>
            </a:r>
            <a:r>
              <a:rPr lang="en-US" sz="2000" i="1" dirty="0"/>
              <a:t> Networked Learning Practices in Higher Education and Continuing Professional Development</a:t>
            </a:r>
            <a:r>
              <a:rPr lang="en-US" sz="2000" dirty="0"/>
              <a:t>. Rotterdam: Sense Publishers, BV.</a:t>
            </a:r>
          </a:p>
          <a:p>
            <a:r>
              <a:rPr lang="en-US" sz="2000" dirty="0" err="1"/>
              <a:t>Dron</a:t>
            </a:r>
            <a:r>
              <a:rPr lang="en-US" sz="2000" dirty="0"/>
              <a:t>, J. and Anderson, T., </a:t>
            </a:r>
            <a:r>
              <a:rPr lang="en-US" sz="2000" i="1" dirty="0"/>
              <a:t>Teaching Crowds: Learning and Social Media </a:t>
            </a:r>
            <a:r>
              <a:rPr lang="en-US" sz="2000" dirty="0"/>
              <a:t>(2014).  Edmonton: AU Press. doi:10.15215/</a:t>
            </a:r>
            <a:r>
              <a:rPr lang="en-US" sz="2000" dirty="0" err="1"/>
              <a:t>aupress</a:t>
            </a:r>
            <a:r>
              <a:rPr lang="en-US" sz="2000" dirty="0"/>
              <a:t>/9781927356807.01</a:t>
            </a:r>
          </a:p>
          <a:p>
            <a:r>
              <a:rPr lang="en-US" sz="2000" dirty="0"/>
              <a:t>Siemens, G., “Connectivism: A Learning Theory for the Digital Age,” in </a:t>
            </a:r>
            <a:r>
              <a:rPr lang="en-US" sz="2000" i="1" dirty="0"/>
              <a:t>International Journal of Instructional Technology and Distance Learning</a:t>
            </a:r>
            <a:r>
              <a:rPr lang="en-US" sz="2000" dirty="0"/>
              <a:t>, vol. 2, no. 1, January 2005.</a:t>
            </a:r>
          </a:p>
        </p:txBody>
      </p:sp>
    </p:spTree>
    <p:extLst>
      <p:ext uri="{BB962C8B-B14F-4D97-AF65-F5344CB8AC3E}">
        <p14:creationId xmlns:p14="http://schemas.microsoft.com/office/powerpoint/2010/main" val="153433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Sharon Streams</a:t>
            </a:r>
          </a:p>
        </p:txBody>
      </p:sp>
      <p:sp>
        <p:nvSpPr>
          <p:cNvPr id="10" name="Text Placeholder 9"/>
          <p:cNvSpPr>
            <a:spLocks noGrp="1"/>
          </p:cNvSpPr>
          <p:nvPr>
            <p:ph type="body" sz="quarter" idx="16"/>
          </p:nvPr>
        </p:nvSpPr>
        <p:spPr>
          <a:xfrm>
            <a:off x="446881" y="2991175"/>
            <a:ext cx="3525837" cy="402956"/>
          </a:xfrm>
        </p:spPr>
        <p:txBody>
          <a:bodyPr/>
          <a:lstStyle/>
          <a:p>
            <a:r>
              <a:rPr lang="en-US" dirty="0"/>
              <a:t>OCLC</a:t>
            </a:r>
          </a:p>
        </p:txBody>
      </p:sp>
      <p:sp>
        <p:nvSpPr>
          <p:cNvPr id="11" name="Text Placeholder 10"/>
          <p:cNvSpPr>
            <a:spLocks noGrp="1"/>
          </p:cNvSpPr>
          <p:nvPr>
            <p:ph type="body" sz="quarter" idx="17"/>
          </p:nvPr>
        </p:nvSpPr>
        <p:spPr>
          <a:xfrm>
            <a:off x="446880" y="3394131"/>
            <a:ext cx="3525837" cy="811212"/>
          </a:xfrm>
        </p:spPr>
        <p:txBody>
          <a:bodyPr/>
          <a:lstStyle/>
          <a:p>
            <a:r>
              <a:rPr lang="en-US" dirty="0"/>
              <a:t>streamss@oclc.org</a:t>
            </a:r>
          </a:p>
          <a:p>
            <a:r>
              <a:rPr lang="en-US" dirty="0"/>
              <a:t>Twitter: @</a:t>
            </a:r>
            <a:r>
              <a:rPr lang="en-US" dirty="0" err="1"/>
              <a:t>thinktower</a:t>
            </a:r>
            <a:endParaRPr lang="en-US" dirty="0"/>
          </a:p>
        </p:txBody>
      </p:sp>
      <p:sp>
        <p:nvSpPr>
          <p:cNvPr id="12" name="Text Placeholder 11"/>
          <p:cNvSpPr>
            <a:spLocks noGrp="1"/>
          </p:cNvSpPr>
          <p:nvPr>
            <p:ph type="body" sz="quarter" idx="18"/>
          </p:nvPr>
        </p:nvSpPr>
        <p:spPr/>
        <p:txBody>
          <a:bodyPr/>
          <a:lstStyle/>
          <a:p>
            <a:r>
              <a:rPr lang="en-US" dirty="0"/>
              <a:t>Jacinta Sutton</a:t>
            </a:r>
          </a:p>
        </p:txBody>
      </p:sp>
      <p:sp>
        <p:nvSpPr>
          <p:cNvPr id="13" name="Text Placeholder 12"/>
          <p:cNvSpPr>
            <a:spLocks noGrp="1"/>
          </p:cNvSpPr>
          <p:nvPr>
            <p:ph type="body" sz="quarter" idx="19"/>
          </p:nvPr>
        </p:nvSpPr>
        <p:spPr/>
        <p:txBody>
          <a:bodyPr/>
          <a:lstStyle/>
          <a:p>
            <a:r>
              <a:rPr lang="en-US" dirty="0"/>
              <a:t>State Library of Queensland</a:t>
            </a:r>
          </a:p>
        </p:txBody>
      </p:sp>
      <p:sp>
        <p:nvSpPr>
          <p:cNvPr id="14" name="Text Placeholder 13"/>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8342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7C9E44A3-0E57-4626-BE23-A0390C3AC05F}"/>
              </a:ext>
            </a:extLst>
          </p:cNvPr>
          <p:cNvGraphicFramePr>
            <a:graphicFrameLocks noGrp="1"/>
          </p:cNvGraphicFramePr>
          <p:nvPr>
            <p:extLst>
              <p:ext uri="{D42A27DB-BD31-4B8C-83A1-F6EECF244321}">
                <p14:modId xmlns:p14="http://schemas.microsoft.com/office/powerpoint/2010/main" val="3746062627"/>
              </p:ext>
            </p:extLst>
          </p:nvPr>
        </p:nvGraphicFramePr>
        <p:xfrm>
          <a:off x="1293820" y="1029746"/>
          <a:ext cx="6091720" cy="3629337"/>
        </p:xfrm>
        <a:graphic>
          <a:graphicData uri="http://schemas.openxmlformats.org/drawingml/2006/table">
            <a:tbl>
              <a:tblPr firstRow="1" bandRow="1">
                <a:tableStyleId>{2D5ABB26-0587-4C30-8999-92F81FD0307C}</a:tableStyleId>
              </a:tblPr>
              <a:tblGrid>
                <a:gridCol w="1522930">
                  <a:extLst>
                    <a:ext uri="{9D8B030D-6E8A-4147-A177-3AD203B41FA5}">
                      <a16:colId xmlns:a16="http://schemas.microsoft.com/office/drawing/2014/main" val="2700998993"/>
                    </a:ext>
                  </a:extLst>
                </a:gridCol>
                <a:gridCol w="1522930">
                  <a:extLst>
                    <a:ext uri="{9D8B030D-6E8A-4147-A177-3AD203B41FA5}">
                      <a16:colId xmlns:a16="http://schemas.microsoft.com/office/drawing/2014/main" val="3764526626"/>
                    </a:ext>
                  </a:extLst>
                </a:gridCol>
                <a:gridCol w="1522930">
                  <a:extLst>
                    <a:ext uri="{9D8B030D-6E8A-4147-A177-3AD203B41FA5}">
                      <a16:colId xmlns:a16="http://schemas.microsoft.com/office/drawing/2014/main" val="929319296"/>
                    </a:ext>
                  </a:extLst>
                </a:gridCol>
                <a:gridCol w="1522930">
                  <a:extLst>
                    <a:ext uri="{9D8B030D-6E8A-4147-A177-3AD203B41FA5}">
                      <a16:colId xmlns:a16="http://schemas.microsoft.com/office/drawing/2014/main" val="2663693377"/>
                    </a:ext>
                  </a:extLst>
                </a:gridCol>
              </a:tblGrid>
              <a:tr h="1826910">
                <a:tc>
                  <a:txBody>
                    <a:bodyPr/>
                    <a:lstStyle/>
                    <a:p>
                      <a:r>
                        <a:rPr lang="en-US" dirty="0"/>
                        <a:t>Rate of reskilling</a:t>
                      </a:r>
                    </a:p>
                  </a:txBody>
                  <a:tcPr/>
                </a:tc>
                <a:tc>
                  <a:txBody>
                    <a:bodyPr/>
                    <a:lstStyle/>
                    <a:p>
                      <a:r>
                        <a:rPr lang="en-US" dirty="0"/>
                        <a:t>Frequency of learning</a:t>
                      </a:r>
                    </a:p>
                  </a:txBody>
                  <a:tcPr/>
                </a:tc>
                <a:tc>
                  <a:txBody>
                    <a:bodyPr/>
                    <a:lstStyle/>
                    <a:p>
                      <a:endParaRPr lang="en-US" dirty="0"/>
                    </a:p>
                    <a:p>
                      <a:r>
                        <a:rPr lang="en-US" dirty="0"/>
                        <a:t>Lifespan</a:t>
                      </a:r>
                    </a:p>
                  </a:txBody>
                  <a:tcPr/>
                </a:tc>
                <a:tc>
                  <a:txBody>
                    <a:bodyPr/>
                    <a:lstStyle/>
                    <a:p>
                      <a:endParaRPr lang="en-US" dirty="0"/>
                    </a:p>
                    <a:p>
                      <a:r>
                        <a:rPr lang="en-US" dirty="0"/>
                        <a:t>Time to learn</a:t>
                      </a:r>
                    </a:p>
                  </a:txBody>
                  <a:tcPr/>
                </a:tc>
                <a:extLst>
                  <a:ext uri="{0D108BD9-81ED-4DB2-BD59-A6C34878D82A}">
                    <a16:rowId xmlns:a16="http://schemas.microsoft.com/office/drawing/2014/main" val="2747758857"/>
                  </a:ext>
                </a:extLst>
              </a:tr>
              <a:tr h="1802427">
                <a:tc>
                  <a:txBody>
                    <a:bodyPr/>
                    <a:lstStyle/>
                    <a:p>
                      <a:r>
                        <a:rPr lang="en-US" dirty="0"/>
                        <a:t>Access to learning</a:t>
                      </a:r>
                    </a:p>
                  </a:txBody>
                  <a:tcPr/>
                </a:tc>
                <a:tc>
                  <a:txBody>
                    <a:bodyPr/>
                    <a:lstStyle/>
                    <a:p>
                      <a:r>
                        <a:rPr lang="en-US" dirty="0"/>
                        <a:t>Motivation for learning</a:t>
                      </a:r>
                    </a:p>
                  </a:txBody>
                  <a:tcPr/>
                </a:tc>
                <a:tc>
                  <a:txBody>
                    <a:bodyPr/>
                    <a:lstStyle/>
                    <a:p>
                      <a:r>
                        <a:rPr lang="en-US" dirty="0"/>
                        <a:t>Relevance of learning</a:t>
                      </a:r>
                    </a:p>
                  </a:txBody>
                  <a:tcPr/>
                </a:tc>
                <a:tc>
                  <a:txBody>
                    <a:bodyPr/>
                    <a:lstStyle/>
                    <a:p>
                      <a:endParaRPr lang="en-US" dirty="0"/>
                    </a:p>
                  </a:txBody>
                  <a:tcPr/>
                </a:tc>
                <a:extLst>
                  <a:ext uri="{0D108BD9-81ED-4DB2-BD59-A6C34878D82A}">
                    <a16:rowId xmlns:a16="http://schemas.microsoft.com/office/drawing/2014/main" val="4170324674"/>
                  </a:ext>
                </a:extLst>
              </a:tr>
            </a:tbl>
          </a:graphicData>
        </a:graphic>
      </p:graphicFrame>
      <p:sp>
        <p:nvSpPr>
          <p:cNvPr id="2" name="Text Placeholder 1">
            <a:extLst>
              <a:ext uri="{FF2B5EF4-FFF2-40B4-BE49-F238E27FC236}">
                <a16:creationId xmlns:a16="http://schemas.microsoft.com/office/drawing/2014/main" id="{9182B24B-2356-4AB8-AC85-0E60C8447B60}"/>
              </a:ext>
            </a:extLst>
          </p:cNvPr>
          <p:cNvSpPr>
            <a:spLocks noGrp="1"/>
          </p:cNvSpPr>
          <p:nvPr>
            <p:ph type="body" sz="quarter" idx="13"/>
          </p:nvPr>
        </p:nvSpPr>
        <p:spPr/>
        <p:txBody>
          <a:bodyPr/>
          <a:lstStyle/>
          <a:p>
            <a:r>
              <a:rPr lang="en-US" dirty="0"/>
              <a:t>Learner needs have changed</a:t>
            </a:r>
          </a:p>
        </p:txBody>
      </p:sp>
      <p:grpSp>
        <p:nvGrpSpPr>
          <p:cNvPr id="3" name="Group 2">
            <a:extLst>
              <a:ext uri="{FF2B5EF4-FFF2-40B4-BE49-F238E27FC236}">
                <a16:creationId xmlns:a16="http://schemas.microsoft.com/office/drawing/2014/main" id="{0D5B80F8-AB68-4D7C-AF4E-7DF001EC631F}"/>
              </a:ext>
            </a:extLst>
          </p:cNvPr>
          <p:cNvGrpSpPr/>
          <p:nvPr/>
        </p:nvGrpSpPr>
        <p:grpSpPr>
          <a:xfrm>
            <a:off x="1513210" y="1716560"/>
            <a:ext cx="5470374" cy="2717198"/>
            <a:chOff x="1513210" y="1716560"/>
            <a:chExt cx="5470374" cy="2717198"/>
          </a:xfrm>
        </p:grpSpPr>
        <p:pic>
          <p:nvPicPr>
            <p:cNvPr id="7" name="Graphic 6" descr="Hourglass">
              <a:extLst>
                <a:ext uri="{FF2B5EF4-FFF2-40B4-BE49-F238E27FC236}">
                  <a16:creationId xmlns:a16="http://schemas.microsoft.com/office/drawing/2014/main" id="{4E4505BC-40C4-4561-B887-4E2EDC7100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9108" y="1771788"/>
              <a:ext cx="934476" cy="816768"/>
            </a:xfrm>
            <a:prstGeom prst="rect">
              <a:avLst/>
            </a:prstGeom>
          </p:spPr>
        </p:pic>
        <p:pic>
          <p:nvPicPr>
            <p:cNvPr id="9" name="Graphic 8" descr="Handshake">
              <a:extLst>
                <a:ext uri="{FF2B5EF4-FFF2-40B4-BE49-F238E27FC236}">
                  <a16:creationId xmlns:a16="http://schemas.microsoft.com/office/drawing/2014/main" id="{FCB03221-817C-45D4-9B00-3B3C3287B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0407" y="3519358"/>
              <a:ext cx="914400" cy="914400"/>
            </a:xfrm>
            <a:prstGeom prst="rect">
              <a:avLst/>
            </a:prstGeom>
          </p:spPr>
        </p:pic>
        <p:pic>
          <p:nvPicPr>
            <p:cNvPr id="11" name="Graphic 10" descr="Bullseye">
              <a:extLst>
                <a:ext uri="{FF2B5EF4-FFF2-40B4-BE49-F238E27FC236}">
                  <a16:creationId xmlns:a16="http://schemas.microsoft.com/office/drawing/2014/main" id="{56BC8D75-2B18-45BA-8628-9B18AC70B7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0360" y="3506756"/>
              <a:ext cx="914400" cy="914400"/>
            </a:xfrm>
            <a:prstGeom prst="rect">
              <a:avLst/>
            </a:prstGeom>
          </p:spPr>
        </p:pic>
        <p:pic>
          <p:nvPicPr>
            <p:cNvPr id="15" name="Graphic 14" descr="World">
              <a:extLst>
                <a:ext uri="{FF2B5EF4-FFF2-40B4-BE49-F238E27FC236}">
                  <a16:creationId xmlns:a16="http://schemas.microsoft.com/office/drawing/2014/main" id="{D6A7A2F8-AB71-43B5-83F7-F980E31606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0370" y="3487322"/>
              <a:ext cx="885730" cy="885730"/>
            </a:xfrm>
            <a:prstGeom prst="rect">
              <a:avLst/>
            </a:prstGeom>
          </p:spPr>
        </p:pic>
        <p:grpSp>
          <p:nvGrpSpPr>
            <p:cNvPr id="20" name="Group 19">
              <a:extLst>
                <a:ext uri="{FF2B5EF4-FFF2-40B4-BE49-F238E27FC236}">
                  <a16:creationId xmlns:a16="http://schemas.microsoft.com/office/drawing/2014/main" id="{F78927C5-6950-44EA-B2DF-9C5927DC427D}"/>
                </a:ext>
              </a:extLst>
            </p:cNvPr>
            <p:cNvGrpSpPr/>
            <p:nvPr/>
          </p:nvGrpSpPr>
          <p:grpSpPr>
            <a:xfrm>
              <a:off x="4328181" y="1729386"/>
              <a:ext cx="1290695" cy="853001"/>
              <a:chOff x="6250120" y="2079778"/>
              <a:chExt cx="1371600" cy="954443"/>
            </a:xfrm>
            <a:solidFill>
              <a:schemeClr val="accent6"/>
            </a:solidFill>
          </p:grpSpPr>
          <p:pic>
            <p:nvPicPr>
              <p:cNvPr id="17" name="Graphic 16" descr="Parent and Baby">
                <a:extLst>
                  <a:ext uri="{FF2B5EF4-FFF2-40B4-BE49-F238E27FC236}">
                    <a16:creationId xmlns:a16="http://schemas.microsoft.com/office/drawing/2014/main" id="{74B48085-C9EB-452A-9543-778BC92663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50120" y="2079778"/>
                <a:ext cx="914400" cy="914400"/>
              </a:xfrm>
              <a:prstGeom prst="rect">
                <a:avLst/>
              </a:prstGeom>
            </p:spPr>
          </p:pic>
          <p:pic>
            <p:nvPicPr>
              <p:cNvPr id="19" name="Graphic 18" descr="Person with Cane">
                <a:extLst>
                  <a:ext uri="{FF2B5EF4-FFF2-40B4-BE49-F238E27FC236}">
                    <a16:creationId xmlns:a16="http://schemas.microsoft.com/office/drawing/2014/main" id="{1C7E775E-0A2F-40DC-B45E-35B5E0436D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07320" y="2119821"/>
                <a:ext cx="914400" cy="914400"/>
              </a:xfrm>
              <a:prstGeom prst="rect">
                <a:avLst/>
              </a:prstGeom>
            </p:spPr>
          </p:pic>
        </p:grpSp>
        <p:pic>
          <p:nvPicPr>
            <p:cNvPr id="23" name="Graphic 22" descr="Bar chart">
              <a:extLst>
                <a:ext uri="{FF2B5EF4-FFF2-40B4-BE49-F238E27FC236}">
                  <a16:creationId xmlns:a16="http://schemas.microsoft.com/office/drawing/2014/main" id="{BD1EFA65-CC92-4164-AC5C-B5D5C9079C2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48847" y="1729386"/>
              <a:ext cx="914400" cy="914400"/>
            </a:xfrm>
            <a:prstGeom prst="rect">
              <a:avLst/>
            </a:prstGeom>
          </p:spPr>
        </p:pic>
        <p:pic>
          <p:nvPicPr>
            <p:cNvPr id="25" name="Graphic 24" descr="Upward trend">
              <a:extLst>
                <a:ext uri="{FF2B5EF4-FFF2-40B4-BE49-F238E27FC236}">
                  <a16:creationId xmlns:a16="http://schemas.microsoft.com/office/drawing/2014/main" id="{78535964-B755-4B54-AAC6-8828185D05A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13210" y="1716560"/>
              <a:ext cx="927225" cy="927225"/>
            </a:xfrm>
            <a:prstGeom prst="rect">
              <a:avLst/>
            </a:prstGeom>
          </p:spPr>
        </p:pic>
      </p:grpSp>
    </p:spTree>
    <p:extLst>
      <p:ext uri="{BB962C8B-B14F-4D97-AF65-F5344CB8AC3E}">
        <p14:creationId xmlns:p14="http://schemas.microsoft.com/office/powerpoint/2010/main" val="125152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2B24B-2356-4AB8-AC85-0E60C8447B60}"/>
              </a:ext>
            </a:extLst>
          </p:cNvPr>
          <p:cNvSpPr>
            <a:spLocks noGrp="1"/>
          </p:cNvSpPr>
          <p:nvPr>
            <p:ph type="body" sz="quarter" idx="13"/>
          </p:nvPr>
        </p:nvSpPr>
        <p:spPr>
          <a:xfrm>
            <a:off x="340785" y="343304"/>
            <a:ext cx="8566731" cy="686442"/>
          </a:xfrm>
        </p:spPr>
        <p:txBody>
          <a:bodyPr/>
          <a:lstStyle/>
          <a:p>
            <a:r>
              <a:rPr lang="en-US" dirty="0"/>
              <a:t>How might learning ecosystem adapt?</a:t>
            </a:r>
          </a:p>
        </p:txBody>
      </p:sp>
      <p:sp>
        <p:nvSpPr>
          <p:cNvPr id="3" name="Text Placeholder 2">
            <a:extLst>
              <a:ext uri="{FF2B5EF4-FFF2-40B4-BE49-F238E27FC236}">
                <a16:creationId xmlns:a16="http://schemas.microsoft.com/office/drawing/2014/main" id="{7AFBBD88-46E3-47FE-9D07-41F81132EE69}"/>
              </a:ext>
            </a:extLst>
          </p:cNvPr>
          <p:cNvSpPr>
            <a:spLocks noGrp="1"/>
          </p:cNvSpPr>
          <p:nvPr>
            <p:ph type="body" sz="quarter" idx="12"/>
          </p:nvPr>
        </p:nvSpPr>
        <p:spPr/>
        <p:txBody>
          <a:bodyPr/>
          <a:lstStyle/>
          <a:p>
            <a:r>
              <a:rPr lang="en-US" b="1" dirty="0"/>
              <a:t>Cross-sector</a:t>
            </a:r>
            <a:r>
              <a:rPr lang="en-US" dirty="0"/>
              <a:t> coordination</a:t>
            </a:r>
          </a:p>
          <a:p>
            <a:r>
              <a:rPr lang="en-US" dirty="0"/>
              <a:t>Businesses become </a:t>
            </a:r>
            <a:r>
              <a:rPr lang="en-US" b="1" dirty="0"/>
              <a:t>learning organizations</a:t>
            </a:r>
          </a:p>
          <a:p>
            <a:r>
              <a:rPr lang="en-US" b="1" dirty="0"/>
              <a:t>Online learning </a:t>
            </a:r>
            <a:r>
              <a:rPr lang="en-US" dirty="0"/>
              <a:t>evolves and flourishes</a:t>
            </a:r>
          </a:p>
          <a:p>
            <a:r>
              <a:rPr lang="en-US" dirty="0"/>
              <a:t>Education offers alternate </a:t>
            </a:r>
            <a:r>
              <a:rPr lang="en-US" b="1" dirty="0"/>
              <a:t>credentialing</a:t>
            </a:r>
          </a:p>
          <a:p>
            <a:r>
              <a:rPr lang="en-US" dirty="0"/>
              <a:t>Learning </a:t>
            </a:r>
            <a:r>
              <a:rPr lang="en-US" b="1" dirty="0"/>
              <a:t>how</a:t>
            </a:r>
            <a:r>
              <a:rPr lang="en-US" dirty="0"/>
              <a:t> </a:t>
            </a:r>
            <a:r>
              <a:rPr lang="en-US" b="1" dirty="0"/>
              <a:t>to learn</a:t>
            </a:r>
          </a:p>
          <a:p>
            <a:r>
              <a:rPr lang="en-US" dirty="0"/>
              <a:t>Informal</a:t>
            </a:r>
            <a:r>
              <a:rPr lang="en-US" b="1" dirty="0"/>
              <a:t> self-directed </a:t>
            </a:r>
            <a:r>
              <a:rPr lang="en-US" dirty="0"/>
              <a:t>learning</a:t>
            </a:r>
          </a:p>
          <a:p>
            <a:r>
              <a:rPr lang="en-US" b="1" dirty="0">
                <a:solidFill>
                  <a:schemeClr val="accent6"/>
                </a:solidFill>
              </a:rPr>
              <a:t>Networked learning</a:t>
            </a:r>
          </a:p>
          <a:p>
            <a:pPr marL="0" indent="0">
              <a:buNone/>
            </a:pPr>
            <a:r>
              <a:rPr lang="en-US" b="1" dirty="0"/>
              <a:t> </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5647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567A1-8C85-4D1F-8915-69C178613B51}"/>
              </a:ext>
            </a:extLst>
          </p:cNvPr>
          <p:cNvSpPr>
            <a:spLocks noGrp="1"/>
          </p:cNvSpPr>
          <p:nvPr>
            <p:ph type="body" sz="quarter" idx="13"/>
          </p:nvPr>
        </p:nvSpPr>
        <p:spPr/>
        <p:txBody>
          <a:bodyPr/>
          <a:lstStyle/>
          <a:p>
            <a:r>
              <a:rPr lang="en-US" dirty="0"/>
              <a:t>Networked Learning</a:t>
            </a:r>
          </a:p>
        </p:txBody>
      </p:sp>
      <p:sp>
        <p:nvSpPr>
          <p:cNvPr id="3" name="Text Placeholder 2">
            <a:extLst>
              <a:ext uri="{FF2B5EF4-FFF2-40B4-BE49-F238E27FC236}">
                <a16:creationId xmlns:a16="http://schemas.microsoft.com/office/drawing/2014/main" id="{6967999B-6DA5-43AB-9DB3-5ED6144025F4}"/>
              </a:ext>
            </a:extLst>
          </p:cNvPr>
          <p:cNvSpPr>
            <a:spLocks noGrp="1"/>
          </p:cNvSpPr>
          <p:nvPr>
            <p:ph type="body" sz="quarter" idx="12"/>
          </p:nvPr>
        </p:nvSpPr>
        <p:spPr>
          <a:xfrm>
            <a:off x="340786" y="1029747"/>
            <a:ext cx="8439148" cy="3682930"/>
          </a:xfrm>
        </p:spPr>
        <p:txBody>
          <a:bodyPr/>
          <a:lstStyle/>
          <a:p>
            <a:pPr marL="0" indent="0">
              <a:buNone/>
            </a:pPr>
            <a:r>
              <a:rPr lang="en-US" dirty="0"/>
              <a:t>Forming </a:t>
            </a:r>
            <a:r>
              <a:rPr lang="en-US" b="1" dirty="0"/>
              <a:t>connections</a:t>
            </a:r>
            <a:r>
              <a:rPr lang="en-US" dirty="0"/>
              <a:t> with </a:t>
            </a:r>
            <a:r>
              <a:rPr lang="en-US" b="1" dirty="0"/>
              <a:t>people</a:t>
            </a:r>
            <a:r>
              <a:rPr lang="en-US" dirty="0"/>
              <a:t> and </a:t>
            </a:r>
            <a:r>
              <a:rPr lang="en-US" b="1" dirty="0"/>
              <a:t>information</a:t>
            </a:r>
            <a:r>
              <a:rPr lang="en-US" dirty="0"/>
              <a:t>, and communicating through those connections to </a:t>
            </a:r>
            <a:r>
              <a:rPr lang="en-US" b="1" dirty="0"/>
              <a:t>support one another's learning</a:t>
            </a:r>
            <a:r>
              <a:rPr lang="en-US" dirty="0"/>
              <a:t>. </a:t>
            </a:r>
          </a:p>
          <a:p>
            <a:pPr marL="0" indent="0">
              <a:buNone/>
            </a:pPr>
            <a:endParaRPr lang="en-US" sz="2000" dirty="0"/>
          </a:p>
          <a:p>
            <a:pPr marL="0" indent="0">
              <a:buNone/>
            </a:pPr>
            <a:r>
              <a:rPr lang="en-US" sz="2000" i="1" dirty="0"/>
              <a:t>“Our ability to learn what we need for tomorrow is more important than what we know today.”</a:t>
            </a:r>
          </a:p>
          <a:p>
            <a:pPr marL="0" indent="0">
              <a:buNone/>
            </a:pPr>
            <a:endParaRPr lang="en-US" sz="2000" i="1" dirty="0"/>
          </a:p>
          <a:p>
            <a:pPr marL="0" indent="0">
              <a:buNone/>
            </a:pPr>
            <a:r>
              <a:rPr lang="en-US" sz="2000" i="1" dirty="0"/>
              <a:t>“We derive our competence from forming connections.”</a:t>
            </a:r>
          </a:p>
          <a:p>
            <a:pPr marL="0" indent="0" algn="r">
              <a:buNone/>
            </a:pPr>
            <a:r>
              <a:rPr lang="en-US" sz="2000" dirty="0"/>
              <a:t>— George Siemens (2009)</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Source: English-language Wikipedia article on </a:t>
            </a:r>
            <a:r>
              <a:rPr lang="en-US" sz="1200" i="1" dirty="0"/>
              <a:t>Networked learning</a:t>
            </a:r>
            <a:r>
              <a:rPr lang="en-US" sz="1200" dirty="0"/>
              <a:t>; accessed 30 October 2017</a:t>
            </a:r>
          </a:p>
        </p:txBody>
      </p:sp>
    </p:spTree>
    <p:extLst>
      <p:ext uri="{BB962C8B-B14F-4D97-AF65-F5344CB8AC3E}">
        <p14:creationId xmlns:p14="http://schemas.microsoft.com/office/powerpoint/2010/main" val="5986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F6A2145-B431-42F7-A4BF-408499CC9A66}"/>
              </a:ext>
            </a:extLst>
          </p:cNvPr>
          <p:cNvSpPr/>
          <p:nvPr/>
        </p:nvSpPr>
        <p:spPr>
          <a:xfrm>
            <a:off x="3076135" y="401514"/>
            <a:ext cx="1568548" cy="90736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student</a:t>
            </a:r>
          </a:p>
        </p:txBody>
      </p:sp>
      <p:sp>
        <p:nvSpPr>
          <p:cNvPr id="7" name="Oval 6">
            <a:extLst>
              <a:ext uri="{FF2B5EF4-FFF2-40B4-BE49-F238E27FC236}">
                <a16:creationId xmlns:a16="http://schemas.microsoft.com/office/drawing/2014/main" id="{272BFEF8-9A69-463F-8CAB-238906EDD1DA}"/>
              </a:ext>
            </a:extLst>
          </p:cNvPr>
          <p:cNvSpPr/>
          <p:nvPr/>
        </p:nvSpPr>
        <p:spPr>
          <a:xfrm>
            <a:off x="417927" y="1769598"/>
            <a:ext cx="1568548" cy="90736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student</a:t>
            </a:r>
          </a:p>
        </p:txBody>
      </p:sp>
      <p:sp>
        <p:nvSpPr>
          <p:cNvPr id="8" name="Oval 7">
            <a:extLst>
              <a:ext uri="{FF2B5EF4-FFF2-40B4-BE49-F238E27FC236}">
                <a16:creationId xmlns:a16="http://schemas.microsoft.com/office/drawing/2014/main" id="{143130A5-BF18-4B87-90D7-3AE66633D3F5}"/>
              </a:ext>
            </a:extLst>
          </p:cNvPr>
          <p:cNvSpPr/>
          <p:nvPr/>
        </p:nvSpPr>
        <p:spPr>
          <a:xfrm>
            <a:off x="856956" y="2981178"/>
            <a:ext cx="1568548" cy="90736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student</a:t>
            </a:r>
          </a:p>
        </p:txBody>
      </p:sp>
      <p:sp>
        <p:nvSpPr>
          <p:cNvPr id="9" name="Oval 8">
            <a:extLst>
              <a:ext uri="{FF2B5EF4-FFF2-40B4-BE49-F238E27FC236}">
                <a16:creationId xmlns:a16="http://schemas.microsoft.com/office/drawing/2014/main" id="{2519B1D5-D272-4F98-BC6A-016DE13B0E46}"/>
              </a:ext>
            </a:extLst>
          </p:cNvPr>
          <p:cNvSpPr/>
          <p:nvPr/>
        </p:nvSpPr>
        <p:spPr>
          <a:xfrm>
            <a:off x="2425504" y="3632982"/>
            <a:ext cx="1568548" cy="90736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student</a:t>
            </a:r>
          </a:p>
        </p:txBody>
      </p:sp>
      <p:sp>
        <p:nvSpPr>
          <p:cNvPr id="10" name="Oval 9">
            <a:extLst>
              <a:ext uri="{FF2B5EF4-FFF2-40B4-BE49-F238E27FC236}">
                <a16:creationId xmlns:a16="http://schemas.microsoft.com/office/drawing/2014/main" id="{DBCD6713-6639-4CFD-8506-C047C4295DFA}"/>
              </a:ext>
            </a:extLst>
          </p:cNvPr>
          <p:cNvSpPr/>
          <p:nvPr/>
        </p:nvSpPr>
        <p:spPr>
          <a:xfrm>
            <a:off x="1268436" y="657077"/>
            <a:ext cx="1568548" cy="90736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student</a:t>
            </a:r>
          </a:p>
        </p:txBody>
      </p:sp>
      <p:grpSp>
        <p:nvGrpSpPr>
          <p:cNvPr id="13" name="Group 12">
            <a:extLst>
              <a:ext uri="{FF2B5EF4-FFF2-40B4-BE49-F238E27FC236}">
                <a16:creationId xmlns:a16="http://schemas.microsoft.com/office/drawing/2014/main" id="{20C3125F-B081-48D1-ACEE-B58923837EBA}"/>
              </a:ext>
            </a:extLst>
          </p:cNvPr>
          <p:cNvGrpSpPr/>
          <p:nvPr/>
        </p:nvGrpSpPr>
        <p:grpSpPr>
          <a:xfrm>
            <a:off x="4993446" y="2022818"/>
            <a:ext cx="2074984" cy="1069144"/>
            <a:chOff x="703386" y="231531"/>
            <a:chExt cx="2074984" cy="1069144"/>
          </a:xfrm>
          <a:solidFill>
            <a:schemeClr val="accent4"/>
          </a:solidFill>
        </p:grpSpPr>
        <p:sp>
          <p:nvSpPr>
            <p:cNvPr id="14" name="Oval 13">
              <a:extLst>
                <a:ext uri="{FF2B5EF4-FFF2-40B4-BE49-F238E27FC236}">
                  <a16:creationId xmlns:a16="http://schemas.microsoft.com/office/drawing/2014/main" id="{BAE006A9-3B07-43BC-9242-4EC6FB011F2D}"/>
                </a:ext>
              </a:extLst>
            </p:cNvPr>
            <p:cNvSpPr/>
            <p:nvPr/>
          </p:nvSpPr>
          <p:spPr>
            <a:xfrm>
              <a:off x="703386" y="231531"/>
              <a:ext cx="2074984" cy="1069144"/>
            </a:xfrm>
            <a:prstGeom prst="ellipse">
              <a:avLst/>
            </a:prstGeom>
            <a:grpFill/>
          </p:spPr>
          <p:style>
            <a:lnRef idx="3">
              <a:schemeClr val="lt1"/>
            </a:lnRef>
            <a:fillRef idx="1">
              <a:schemeClr val="accent6"/>
            </a:fillRef>
            <a:effectRef idx="1">
              <a:schemeClr val="accent6"/>
            </a:effectRef>
            <a:fontRef idx="minor">
              <a:schemeClr val="lt1"/>
            </a:fontRef>
          </p:style>
          <p:txBody>
            <a:bodyPr rtlCol="0" anchor="t"/>
            <a:lstStyle/>
            <a:p>
              <a:pPr algn="ctr"/>
              <a:r>
                <a:rPr lang="en-US" dirty="0"/>
                <a:t>teacher</a:t>
              </a:r>
            </a:p>
          </p:txBody>
        </p:sp>
        <p:sp>
          <p:nvSpPr>
            <p:cNvPr id="15" name="Oval 14">
              <a:extLst>
                <a:ext uri="{FF2B5EF4-FFF2-40B4-BE49-F238E27FC236}">
                  <a16:creationId xmlns:a16="http://schemas.microsoft.com/office/drawing/2014/main" id="{517ADD64-E8D1-4114-893A-D6FDDEFCA6A7}"/>
                </a:ext>
              </a:extLst>
            </p:cNvPr>
            <p:cNvSpPr/>
            <p:nvPr/>
          </p:nvSpPr>
          <p:spPr>
            <a:xfrm>
              <a:off x="1144759" y="746759"/>
              <a:ext cx="1192237" cy="485335"/>
            </a:xfrm>
            <a:prstGeom prst="ellipse">
              <a:avLst/>
            </a:prstGeom>
            <a:grp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grpSp>
      <p:sp>
        <p:nvSpPr>
          <p:cNvPr id="33" name="Oval 32">
            <a:extLst>
              <a:ext uri="{FF2B5EF4-FFF2-40B4-BE49-F238E27FC236}">
                <a16:creationId xmlns:a16="http://schemas.microsoft.com/office/drawing/2014/main" id="{A91F0B03-8E63-4924-912E-B59BB56DF687}"/>
              </a:ext>
            </a:extLst>
          </p:cNvPr>
          <p:cNvSpPr/>
          <p:nvPr/>
        </p:nvSpPr>
        <p:spPr>
          <a:xfrm>
            <a:off x="6930684" y="3440549"/>
            <a:ext cx="1322979"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information</a:t>
            </a:r>
          </a:p>
        </p:txBody>
      </p:sp>
      <p:sp>
        <p:nvSpPr>
          <p:cNvPr id="34" name="Oval 33">
            <a:extLst>
              <a:ext uri="{FF2B5EF4-FFF2-40B4-BE49-F238E27FC236}">
                <a16:creationId xmlns:a16="http://schemas.microsoft.com/office/drawing/2014/main" id="{C4DAC20C-CFDF-462B-BF5B-F915F03CCB4C}"/>
              </a:ext>
            </a:extLst>
          </p:cNvPr>
          <p:cNvSpPr/>
          <p:nvPr/>
        </p:nvSpPr>
        <p:spPr>
          <a:xfrm>
            <a:off x="7399470" y="2050965"/>
            <a:ext cx="1287330"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information</a:t>
            </a:r>
          </a:p>
        </p:txBody>
      </p:sp>
      <p:sp>
        <p:nvSpPr>
          <p:cNvPr id="35" name="Oval 34">
            <a:extLst>
              <a:ext uri="{FF2B5EF4-FFF2-40B4-BE49-F238E27FC236}">
                <a16:creationId xmlns:a16="http://schemas.microsoft.com/office/drawing/2014/main" id="{E4DC1D4D-2AA6-4CB5-9D09-A3874E1C5D4B}"/>
              </a:ext>
            </a:extLst>
          </p:cNvPr>
          <p:cNvSpPr/>
          <p:nvPr/>
        </p:nvSpPr>
        <p:spPr>
          <a:xfrm>
            <a:off x="6689638" y="869092"/>
            <a:ext cx="1340745"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information</a:t>
            </a:r>
          </a:p>
        </p:txBody>
      </p:sp>
      <p:sp>
        <p:nvSpPr>
          <p:cNvPr id="2" name="TextBox 1">
            <a:extLst>
              <a:ext uri="{FF2B5EF4-FFF2-40B4-BE49-F238E27FC236}">
                <a16:creationId xmlns:a16="http://schemas.microsoft.com/office/drawing/2014/main" id="{A2A081BC-0906-4236-8980-C044E49E4BA4}"/>
              </a:ext>
            </a:extLst>
          </p:cNvPr>
          <p:cNvSpPr txBox="1"/>
          <p:nvPr/>
        </p:nvSpPr>
        <p:spPr>
          <a:xfrm>
            <a:off x="4838273" y="172995"/>
            <a:ext cx="2092411" cy="369332"/>
          </a:xfrm>
          <a:prstGeom prst="rect">
            <a:avLst/>
          </a:prstGeom>
          <a:noFill/>
          <a:ln>
            <a:solidFill>
              <a:schemeClr val="tx1"/>
            </a:solidFill>
          </a:ln>
        </p:spPr>
        <p:txBody>
          <a:bodyPr wrap="square" rtlCol="0">
            <a:spAutoFit/>
          </a:bodyPr>
          <a:lstStyle/>
          <a:p>
            <a:r>
              <a:rPr lang="en-US" dirty="0"/>
              <a:t>traditional learning</a:t>
            </a:r>
          </a:p>
        </p:txBody>
      </p:sp>
      <p:cxnSp>
        <p:nvCxnSpPr>
          <p:cNvPr id="16" name="Straight Arrow Connector 15">
            <a:extLst>
              <a:ext uri="{FF2B5EF4-FFF2-40B4-BE49-F238E27FC236}">
                <a16:creationId xmlns:a16="http://schemas.microsoft.com/office/drawing/2014/main" id="{C022E7C5-DAA7-4DBB-A533-04470ECD6519}"/>
              </a:ext>
            </a:extLst>
          </p:cNvPr>
          <p:cNvCxnSpPr>
            <a:cxnSpLocks/>
            <a:stCxn id="15" idx="1"/>
          </p:cNvCxnSpPr>
          <p:nvPr/>
        </p:nvCxnSpPr>
        <p:spPr>
          <a:xfrm flipH="1" flipV="1">
            <a:off x="4258484" y="1285592"/>
            <a:ext cx="1350934" cy="1323530"/>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cxnSp>
        <p:nvCxnSpPr>
          <p:cNvPr id="29" name="Straight Arrow Connector 28">
            <a:extLst>
              <a:ext uri="{FF2B5EF4-FFF2-40B4-BE49-F238E27FC236}">
                <a16:creationId xmlns:a16="http://schemas.microsoft.com/office/drawing/2014/main" id="{064E920A-4D4C-4B9B-8468-4AD3CDB8A4B8}"/>
              </a:ext>
            </a:extLst>
          </p:cNvPr>
          <p:cNvCxnSpPr>
            <a:cxnSpLocks/>
            <a:endCxn id="10" idx="5"/>
          </p:cNvCxnSpPr>
          <p:nvPr/>
        </p:nvCxnSpPr>
        <p:spPr>
          <a:xfrm flipH="1" flipV="1">
            <a:off x="2607275" y="1431563"/>
            <a:ext cx="2876896" cy="1253020"/>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cxnSp>
        <p:nvCxnSpPr>
          <p:cNvPr id="31" name="Straight Arrow Connector 30">
            <a:extLst>
              <a:ext uri="{FF2B5EF4-FFF2-40B4-BE49-F238E27FC236}">
                <a16:creationId xmlns:a16="http://schemas.microsoft.com/office/drawing/2014/main" id="{5C567C6C-D02F-42D5-89E9-AFA1AA5A15B7}"/>
              </a:ext>
            </a:extLst>
          </p:cNvPr>
          <p:cNvCxnSpPr>
            <a:cxnSpLocks/>
            <a:stCxn id="15" idx="2"/>
          </p:cNvCxnSpPr>
          <p:nvPr/>
        </p:nvCxnSpPr>
        <p:spPr>
          <a:xfrm flipH="1" flipV="1">
            <a:off x="1986477" y="2395908"/>
            <a:ext cx="3448342" cy="384806"/>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cxnSp>
        <p:nvCxnSpPr>
          <p:cNvPr id="37" name="Straight Arrow Connector 36">
            <a:extLst>
              <a:ext uri="{FF2B5EF4-FFF2-40B4-BE49-F238E27FC236}">
                <a16:creationId xmlns:a16="http://schemas.microsoft.com/office/drawing/2014/main" id="{C3B265CB-B961-4108-98E1-89CC04321A71}"/>
              </a:ext>
            </a:extLst>
          </p:cNvPr>
          <p:cNvCxnSpPr>
            <a:cxnSpLocks/>
          </p:cNvCxnSpPr>
          <p:nvPr/>
        </p:nvCxnSpPr>
        <p:spPr>
          <a:xfrm flipH="1">
            <a:off x="2425504" y="2906968"/>
            <a:ext cx="3058667" cy="403925"/>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cxnSp>
        <p:nvCxnSpPr>
          <p:cNvPr id="38" name="Straight Arrow Connector 37">
            <a:extLst>
              <a:ext uri="{FF2B5EF4-FFF2-40B4-BE49-F238E27FC236}">
                <a16:creationId xmlns:a16="http://schemas.microsoft.com/office/drawing/2014/main" id="{C2C84DD4-EB49-40CA-901C-FEA6028710A2}"/>
              </a:ext>
            </a:extLst>
          </p:cNvPr>
          <p:cNvCxnSpPr>
            <a:cxnSpLocks/>
            <a:stCxn id="15" idx="3"/>
            <a:endCxn id="9" idx="7"/>
          </p:cNvCxnSpPr>
          <p:nvPr/>
        </p:nvCxnSpPr>
        <p:spPr>
          <a:xfrm flipH="1">
            <a:off x="3764343" y="2952305"/>
            <a:ext cx="1845075" cy="813558"/>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cxnSp>
        <p:nvCxnSpPr>
          <p:cNvPr id="41" name="Straight Arrow Connector 40">
            <a:extLst>
              <a:ext uri="{FF2B5EF4-FFF2-40B4-BE49-F238E27FC236}">
                <a16:creationId xmlns:a16="http://schemas.microsoft.com/office/drawing/2014/main" id="{50660078-31EF-4B8E-900E-87055F063A83}"/>
              </a:ext>
            </a:extLst>
          </p:cNvPr>
          <p:cNvCxnSpPr>
            <a:cxnSpLocks/>
          </p:cNvCxnSpPr>
          <p:nvPr/>
        </p:nvCxnSpPr>
        <p:spPr>
          <a:xfrm flipH="1" flipV="1">
            <a:off x="6707121" y="3023381"/>
            <a:ext cx="592994" cy="461868"/>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cxnSp>
        <p:nvCxnSpPr>
          <p:cNvPr id="48" name="Straight Arrow Connector 47">
            <a:extLst>
              <a:ext uri="{FF2B5EF4-FFF2-40B4-BE49-F238E27FC236}">
                <a16:creationId xmlns:a16="http://schemas.microsoft.com/office/drawing/2014/main" id="{0BF30E03-2D99-4B1D-9E48-987EBA754C9D}"/>
              </a:ext>
            </a:extLst>
          </p:cNvPr>
          <p:cNvCxnSpPr>
            <a:cxnSpLocks/>
            <a:endCxn id="14" idx="6"/>
          </p:cNvCxnSpPr>
          <p:nvPr/>
        </p:nvCxnSpPr>
        <p:spPr>
          <a:xfrm flipH="1">
            <a:off x="7068430" y="2435108"/>
            <a:ext cx="331040" cy="122282"/>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cxnSp>
        <p:nvCxnSpPr>
          <p:cNvPr id="53" name="Straight Arrow Connector 52">
            <a:extLst>
              <a:ext uri="{FF2B5EF4-FFF2-40B4-BE49-F238E27FC236}">
                <a16:creationId xmlns:a16="http://schemas.microsoft.com/office/drawing/2014/main" id="{CFFE35C9-39D0-4C87-AA86-2CF8AC51CC79}"/>
              </a:ext>
            </a:extLst>
          </p:cNvPr>
          <p:cNvCxnSpPr>
            <a:cxnSpLocks/>
          </p:cNvCxnSpPr>
          <p:nvPr/>
        </p:nvCxnSpPr>
        <p:spPr>
          <a:xfrm flipH="1">
            <a:off x="6471058" y="1414978"/>
            <a:ext cx="472126" cy="673952"/>
          </a:xfrm>
          <a:prstGeom prst="straightConnector1">
            <a:avLst/>
          </a:prstGeom>
          <a:ln>
            <a:solidFill>
              <a:srgbClr val="FFC000"/>
            </a:solidFill>
            <a:tailEnd type="triangle" w="lg" len="lg"/>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500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CA967932-1642-48CA-93AE-74FF77C1E6C2}"/>
              </a:ext>
            </a:extLst>
          </p:cNvPr>
          <p:cNvCxnSpPr>
            <a:cxnSpLocks/>
            <a:endCxn id="64" idx="2"/>
          </p:cNvCxnSpPr>
          <p:nvPr/>
        </p:nvCxnSpPr>
        <p:spPr>
          <a:xfrm>
            <a:off x="5301174" y="1207477"/>
            <a:ext cx="1603431" cy="341141"/>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43" name="Straight Connector 42">
            <a:extLst>
              <a:ext uri="{FF2B5EF4-FFF2-40B4-BE49-F238E27FC236}">
                <a16:creationId xmlns:a16="http://schemas.microsoft.com/office/drawing/2014/main" id="{D9EBF6EC-F1EF-492A-A1BC-A20034B6A5BC}"/>
              </a:ext>
            </a:extLst>
          </p:cNvPr>
          <p:cNvCxnSpPr>
            <a:cxnSpLocks/>
          </p:cNvCxnSpPr>
          <p:nvPr/>
        </p:nvCxnSpPr>
        <p:spPr>
          <a:xfrm>
            <a:off x="5126575" y="1379068"/>
            <a:ext cx="1399702" cy="2141847"/>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47" name="Straight Connector 46">
            <a:extLst>
              <a:ext uri="{FF2B5EF4-FFF2-40B4-BE49-F238E27FC236}">
                <a16:creationId xmlns:a16="http://schemas.microsoft.com/office/drawing/2014/main" id="{ABC22E52-44C4-45C8-A2C7-D0B13AC71028}"/>
              </a:ext>
            </a:extLst>
          </p:cNvPr>
          <p:cNvCxnSpPr>
            <a:cxnSpLocks/>
          </p:cNvCxnSpPr>
          <p:nvPr/>
        </p:nvCxnSpPr>
        <p:spPr>
          <a:xfrm flipH="1">
            <a:off x="4223206" y="1450144"/>
            <a:ext cx="481850" cy="2430192"/>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65" name="Straight Connector 64">
            <a:extLst>
              <a:ext uri="{FF2B5EF4-FFF2-40B4-BE49-F238E27FC236}">
                <a16:creationId xmlns:a16="http://schemas.microsoft.com/office/drawing/2014/main" id="{4E957232-F641-4F09-8148-81F88F5E3797}"/>
              </a:ext>
            </a:extLst>
          </p:cNvPr>
          <p:cNvCxnSpPr>
            <a:cxnSpLocks/>
          </p:cNvCxnSpPr>
          <p:nvPr/>
        </p:nvCxnSpPr>
        <p:spPr>
          <a:xfrm flipH="1">
            <a:off x="4530457" y="1692811"/>
            <a:ext cx="2401632" cy="226915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68" name="Straight Connector 67">
            <a:extLst>
              <a:ext uri="{FF2B5EF4-FFF2-40B4-BE49-F238E27FC236}">
                <a16:creationId xmlns:a16="http://schemas.microsoft.com/office/drawing/2014/main" id="{1D469D26-C687-447E-BCA4-1B01F39FF971}"/>
              </a:ext>
            </a:extLst>
          </p:cNvPr>
          <p:cNvCxnSpPr>
            <a:cxnSpLocks/>
          </p:cNvCxnSpPr>
          <p:nvPr/>
        </p:nvCxnSpPr>
        <p:spPr>
          <a:xfrm>
            <a:off x="2327083" y="1613830"/>
            <a:ext cx="1360335" cy="2348135"/>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79" name="Straight Connector 78">
            <a:extLst>
              <a:ext uri="{FF2B5EF4-FFF2-40B4-BE49-F238E27FC236}">
                <a16:creationId xmlns:a16="http://schemas.microsoft.com/office/drawing/2014/main" id="{DF4EE9B3-1644-403A-B6F0-132182487E99}"/>
              </a:ext>
            </a:extLst>
          </p:cNvPr>
          <p:cNvCxnSpPr>
            <a:cxnSpLocks/>
          </p:cNvCxnSpPr>
          <p:nvPr/>
        </p:nvCxnSpPr>
        <p:spPr>
          <a:xfrm>
            <a:off x="1982982" y="3113650"/>
            <a:ext cx="1885507" cy="75850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3F9A51EC-A5F5-420B-AE83-8C710B1A61A0}"/>
              </a:ext>
            </a:extLst>
          </p:cNvPr>
          <p:cNvCxnSpPr>
            <a:cxnSpLocks/>
          </p:cNvCxnSpPr>
          <p:nvPr/>
        </p:nvCxnSpPr>
        <p:spPr>
          <a:xfrm flipV="1">
            <a:off x="1888111" y="1692812"/>
            <a:ext cx="5033057" cy="1542675"/>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sp>
        <p:nvSpPr>
          <p:cNvPr id="110" name="Oval 109">
            <a:extLst>
              <a:ext uri="{FF2B5EF4-FFF2-40B4-BE49-F238E27FC236}">
                <a16:creationId xmlns:a16="http://schemas.microsoft.com/office/drawing/2014/main" id="{9953E0B7-8C1D-4F59-9940-521FE13B67E0}"/>
              </a:ext>
            </a:extLst>
          </p:cNvPr>
          <p:cNvSpPr/>
          <p:nvPr/>
        </p:nvSpPr>
        <p:spPr>
          <a:xfrm>
            <a:off x="2142388" y="294905"/>
            <a:ext cx="1192237"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sp>
        <p:nvSpPr>
          <p:cNvPr id="112" name="Oval 111">
            <a:extLst>
              <a:ext uri="{FF2B5EF4-FFF2-40B4-BE49-F238E27FC236}">
                <a16:creationId xmlns:a16="http://schemas.microsoft.com/office/drawing/2014/main" id="{08CFDAA7-264C-4E5E-AA8E-D51F61BAF07C}"/>
              </a:ext>
            </a:extLst>
          </p:cNvPr>
          <p:cNvSpPr/>
          <p:nvPr/>
        </p:nvSpPr>
        <p:spPr>
          <a:xfrm>
            <a:off x="886117" y="3880336"/>
            <a:ext cx="1192237"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sp>
        <p:nvSpPr>
          <p:cNvPr id="113" name="Oval 112">
            <a:extLst>
              <a:ext uri="{FF2B5EF4-FFF2-40B4-BE49-F238E27FC236}">
                <a16:creationId xmlns:a16="http://schemas.microsoft.com/office/drawing/2014/main" id="{A5866117-850B-4925-8155-8579C8A0E684}"/>
              </a:ext>
            </a:extLst>
          </p:cNvPr>
          <p:cNvSpPr/>
          <p:nvPr/>
        </p:nvSpPr>
        <p:spPr>
          <a:xfrm>
            <a:off x="5414814" y="4394692"/>
            <a:ext cx="1192237"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cxnSp>
        <p:nvCxnSpPr>
          <p:cNvPr id="115" name="Straight Connector 114">
            <a:extLst>
              <a:ext uri="{FF2B5EF4-FFF2-40B4-BE49-F238E27FC236}">
                <a16:creationId xmlns:a16="http://schemas.microsoft.com/office/drawing/2014/main" id="{093836A8-A47D-4539-981F-2F40A062A28B}"/>
              </a:ext>
            </a:extLst>
          </p:cNvPr>
          <p:cNvCxnSpPr>
            <a:cxnSpLocks/>
          </p:cNvCxnSpPr>
          <p:nvPr/>
        </p:nvCxnSpPr>
        <p:spPr>
          <a:xfrm flipV="1">
            <a:off x="5596538" y="737522"/>
            <a:ext cx="701463" cy="31153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18" name="Straight Connector 117">
            <a:extLst>
              <a:ext uri="{FF2B5EF4-FFF2-40B4-BE49-F238E27FC236}">
                <a16:creationId xmlns:a16="http://schemas.microsoft.com/office/drawing/2014/main" id="{6C22E1B9-0AF2-4063-81B8-B5354D2C7D25}"/>
              </a:ext>
            </a:extLst>
          </p:cNvPr>
          <p:cNvCxnSpPr>
            <a:cxnSpLocks/>
          </p:cNvCxnSpPr>
          <p:nvPr/>
        </p:nvCxnSpPr>
        <p:spPr>
          <a:xfrm flipH="1" flipV="1">
            <a:off x="6607051" y="851165"/>
            <a:ext cx="439765" cy="457992"/>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21" name="Straight Connector 120">
            <a:extLst>
              <a:ext uri="{FF2B5EF4-FFF2-40B4-BE49-F238E27FC236}">
                <a16:creationId xmlns:a16="http://schemas.microsoft.com/office/drawing/2014/main" id="{2FA66A60-F3C7-4A36-8F76-331CF8B95E57}"/>
              </a:ext>
            </a:extLst>
          </p:cNvPr>
          <p:cNvCxnSpPr>
            <a:cxnSpLocks/>
          </p:cNvCxnSpPr>
          <p:nvPr/>
        </p:nvCxnSpPr>
        <p:spPr>
          <a:xfrm flipH="1" flipV="1">
            <a:off x="6420501" y="808600"/>
            <a:ext cx="164155" cy="270429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25" name="Straight Connector 124">
            <a:extLst>
              <a:ext uri="{FF2B5EF4-FFF2-40B4-BE49-F238E27FC236}">
                <a16:creationId xmlns:a16="http://schemas.microsoft.com/office/drawing/2014/main" id="{633E7484-213F-4885-9601-3DAA54D47BB0}"/>
              </a:ext>
            </a:extLst>
          </p:cNvPr>
          <p:cNvCxnSpPr>
            <a:cxnSpLocks/>
            <a:stCxn id="69" idx="7"/>
          </p:cNvCxnSpPr>
          <p:nvPr/>
        </p:nvCxnSpPr>
        <p:spPr>
          <a:xfrm flipV="1">
            <a:off x="7677856" y="3313270"/>
            <a:ext cx="268492" cy="28522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27" name="Straight Connector 126">
            <a:extLst>
              <a:ext uri="{FF2B5EF4-FFF2-40B4-BE49-F238E27FC236}">
                <a16:creationId xmlns:a16="http://schemas.microsoft.com/office/drawing/2014/main" id="{3E0D515C-56BB-4082-9573-D1C66102D619}"/>
              </a:ext>
            </a:extLst>
          </p:cNvPr>
          <p:cNvCxnSpPr>
            <a:cxnSpLocks/>
          </p:cNvCxnSpPr>
          <p:nvPr/>
        </p:nvCxnSpPr>
        <p:spPr>
          <a:xfrm flipH="1" flipV="1">
            <a:off x="8462890" y="1895903"/>
            <a:ext cx="8644" cy="1009074"/>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29" name="Straight Connector 128">
            <a:extLst>
              <a:ext uri="{FF2B5EF4-FFF2-40B4-BE49-F238E27FC236}">
                <a16:creationId xmlns:a16="http://schemas.microsoft.com/office/drawing/2014/main" id="{1D1EEDF6-B787-4570-BE30-4BD3F1C65B1F}"/>
              </a:ext>
            </a:extLst>
          </p:cNvPr>
          <p:cNvCxnSpPr>
            <a:cxnSpLocks/>
          </p:cNvCxnSpPr>
          <p:nvPr/>
        </p:nvCxnSpPr>
        <p:spPr>
          <a:xfrm flipV="1">
            <a:off x="5875458" y="4096615"/>
            <a:ext cx="279510" cy="29207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31" name="Straight Connector 130">
            <a:extLst>
              <a:ext uri="{FF2B5EF4-FFF2-40B4-BE49-F238E27FC236}">
                <a16:creationId xmlns:a16="http://schemas.microsoft.com/office/drawing/2014/main" id="{7D6C2264-6D65-4F36-994A-C3F3A212A0F3}"/>
              </a:ext>
            </a:extLst>
          </p:cNvPr>
          <p:cNvCxnSpPr>
            <a:cxnSpLocks/>
          </p:cNvCxnSpPr>
          <p:nvPr/>
        </p:nvCxnSpPr>
        <p:spPr>
          <a:xfrm flipH="1" flipV="1">
            <a:off x="4974780" y="4205502"/>
            <a:ext cx="497082" cy="29470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33" name="Straight Connector 132">
            <a:extLst>
              <a:ext uri="{FF2B5EF4-FFF2-40B4-BE49-F238E27FC236}">
                <a16:creationId xmlns:a16="http://schemas.microsoft.com/office/drawing/2014/main" id="{6499B473-81E7-4CBC-A4AB-F139A06AA260}"/>
              </a:ext>
            </a:extLst>
          </p:cNvPr>
          <p:cNvCxnSpPr>
            <a:cxnSpLocks/>
          </p:cNvCxnSpPr>
          <p:nvPr/>
        </p:nvCxnSpPr>
        <p:spPr>
          <a:xfrm flipH="1" flipV="1">
            <a:off x="5438674" y="1342808"/>
            <a:ext cx="224298" cy="307027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38" name="Straight Connector 137">
            <a:extLst>
              <a:ext uri="{FF2B5EF4-FFF2-40B4-BE49-F238E27FC236}">
                <a16:creationId xmlns:a16="http://schemas.microsoft.com/office/drawing/2014/main" id="{36194D45-4936-43A7-84EB-5CF29A82C252}"/>
              </a:ext>
            </a:extLst>
          </p:cNvPr>
          <p:cNvCxnSpPr>
            <a:cxnSpLocks/>
            <a:stCxn id="72" idx="2"/>
          </p:cNvCxnSpPr>
          <p:nvPr/>
        </p:nvCxnSpPr>
        <p:spPr>
          <a:xfrm flipH="1" flipV="1">
            <a:off x="2078354" y="4148961"/>
            <a:ext cx="1057832" cy="15307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42" name="Straight Connector 141">
            <a:extLst>
              <a:ext uri="{FF2B5EF4-FFF2-40B4-BE49-F238E27FC236}">
                <a16:creationId xmlns:a16="http://schemas.microsoft.com/office/drawing/2014/main" id="{7EF7804C-0F0E-44CD-A2E6-FF4613EF64C8}"/>
              </a:ext>
            </a:extLst>
          </p:cNvPr>
          <p:cNvCxnSpPr>
            <a:cxnSpLocks/>
            <a:endCxn id="112" idx="7"/>
          </p:cNvCxnSpPr>
          <p:nvPr/>
        </p:nvCxnSpPr>
        <p:spPr>
          <a:xfrm>
            <a:off x="1804623" y="3363432"/>
            <a:ext cx="99132" cy="587980"/>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45" name="Straight Connector 144">
            <a:extLst>
              <a:ext uri="{FF2B5EF4-FFF2-40B4-BE49-F238E27FC236}">
                <a16:creationId xmlns:a16="http://schemas.microsoft.com/office/drawing/2014/main" id="{DB38DA57-EB55-4D00-AB94-8AB508172ABC}"/>
              </a:ext>
            </a:extLst>
          </p:cNvPr>
          <p:cNvCxnSpPr>
            <a:cxnSpLocks/>
          </p:cNvCxnSpPr>
          <p:nvPr/>
        </p:nvCxnSpPr>
        <p:spPr>
          <a:xfrm flipH="1">
            <a:off x="2120189" y="770863"/>
            <a:ext cx="289196" cy="340493"/>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47" name="Straight Connector 146">
            <a:extLst>
              <a:ext uri="{FF2B5EF4-FFF2-40B4-BE49-F238E27FC236}">
                <a16:creationId xmlns:a16="http://schemas.microsoft.com/office/drawing/2014/main" id="{327145FF-630D-4DD9-BD51-C8AB7084E7ED}"/>
              </a:ext>
            </a:extLst>
          </p:cNvPr>
          <p:cNvCxnSpPr>
            <a:cxnSpLocks/>
          </p:cNvCxnSpPr>
          <p:nvPr/>
        </p:nvCxnSpPr>
        <p:spPr>
          <a:xfrm>
            <a:off x="3220545" y="714229"/>
            <a:ext cx="600196" cy="316115"/>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49" name="Straight Connector 148">
            <a:extLst>
              <a:ext uri="{FF2B5EF4-FFF2-40B4-BE49-F238E27FC236}">
                <a16:creationId xmlns:a16="http://schemas.microsoft.com/office/drawing/2014/main" id="{C1EFAE8C-C148-4D2D-B604-72839559CFD5}"/>
              </a:ext>
            </a:extLst>
          </p:cNvPr>
          <p:cNvCxnSpPr>
            <a:cxnSpLocks/>
            <a:stCxn id="110" idx="4"/>
            <a:endCxn id="72" idx="0"/>
          </p:cNvCxnSpPr>
          <p:nvPr/>
        </p:nvCxnSpPr>
        <p:spPr>
          <a:xfrm>
            <a:off x="2738507" y="780240"/>
            <a:ext cx="1321869" cy="3084537"/>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grpSp>
        <p:nvGrpSpPr>
          <p:cNvPr id="59" name="Group 58">
            <a:extLst>
              <a:ext uri="{FF2B5EF4-FFF2-40B4-BE49-F238E27FC236}">
                <a16:creationId xmlns:a16="http://schemas.microsoft.com/office/drawing/2014/main" id="{EC1D4A84-8832-4AA7-AC87-9B24452D84ED}"/>
              </a:ext>
            </a:extLst>
          </p:cNvPr>
          <p:cNvGrpSpPr/>
          <p:nvPr/>
        </p:nvGrpSpPr>
        <p:grpSpPr>
          <a:xfrm>
            <a:off x="158755" y="2559906"/>
            <a:ext cx="1848379" cy="874524"/>
            <a:chOff x="949570" y="668216"/>
            <a:chExt cx="2074984" cy="1069144"/>
          </a:xfrm>
        </p:grpSpPr>
        <p:sp>
          <p:nvSpPr>
            <p:cNvPr id="60" name="Oval 59">
              <a:extLst>
                <a:ext uri="{FF2B5EF4-FFF2-40B4-BE49-F238E27FC236}">
                  <a16:creationId xmlns:a16="http://schemas.microsoft.com/office/drawing/2014/main" id="{A79559BF-9999-4854-AF76-F41415D4F74F}"/>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400" dirty="0"/>
                <a:t>person</a:t>
              </a:r>
            </a:p>
          </p:txBody>
        </p:sp>
        <p:sp>
          <p:nvSpPr>
            <p:cNvPr id="62" name="Oval 61">
              <a:extLst>
                <a:ext uri="{FF2B5EF4-FFF2-40B4-BE49-F238E27FC236}">
                  <a16:creationId xmlns:a16="http://schemas.microsoft.com/office/drawing/2014/main" id="{35E87B2F-896F-400F-A37F-508C5E8B4130}"/>
                </a:ext>
              </a:extLst>
            </p:cNvPr>
            <p:cNvSpPr/>
            <p:nvPr/>
          </p:nvSpPr>
          <p:spPr>
            <a:xfrm>
              <a:off x="1318963" y="1202788"/>
              <a:ext cx="1354792"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grpSp>
      <p:grpSp>
        <p:nvGrpSpPr>
          <p:cNvPr id="63" name="Group 62">
            <a:extLst>
              <a:ext uri="{FF2B5EF4-FFF2-40B4-BE49-F238E27FC236}">
                <a16:creationId xmlns:a16="http://schemas.microsoft.com/office/drawing/2014/main" id="{9312EBF6-98A3-4841-96EA-392A22DB907D}"/>
              </a:ext>
            </a:extLst>
          </p:cNvPr>
          <p:cNvGrpSpPr/>
          <p:nvPr/>
        </p:nvGrpSpPr>
        <p:grpSpPr>
          <a:xfrm>
            <a:off x="6904605" y="1111356"/>
            <a:ext cx="1848379" cy="874524"/>
            <a:chOff x="949570" y="668216"/>
            <a:chExt cx="2074984" cy="1069144"/>
          </a:xfrm>
        </p:grpSpPr>
        <p:sp>
          <p:nvSpPr>
            <p:cNvPr id="64" name="Oval 63">
              <a:extLst>
                <a:ext uri="{FF2B5EF4-FFF2-40B4-BE49-F238E27FC236}">
                  <a16:creationId xmlns:a16="http://schemas.microsoft.com/office/drawing/2014/main" id="{B3788DC4-29FC-4BB2-AD92-6C1953AB3D75}"/>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400" dirty="0"/>
                <a:t>person</a:t>
              </a:r>
            </a:p>
          </p:txBody>
        </p:sp>
        <p:sp>
          <p:nvSpPr>
            <p:cNvPr id="66" name="Oval 65">
              <a:extLst>
                <a:ext uri="{FF2B5EF4-FFF2-40B4-BE49-F238E27FC236}">
                  <a16:creationId xmlns:a16="http://schemas.microsoft.com/office/drawing/2014/main" id="{DB554D56-78B2-43BB-B0FF-D8B7EE32E1EA}"/>
                </a:ext>
              </a:extLst>
            </p:cNvPr>
            <p:cNvSpPr/>
            <p:nvPr/>
          </p:nvSpPr>
          <p:spPr>
            <a:xfrm>
              <a:off x="1318963" y="1202788"/>
              <a:ext cx="1354792"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grpSp>
      <p:grpSp>
        <p:nvGrpSpPr>
          <p:cNvPr id="67" name="Group 66">
            <a:extLst>
              <a:ext uri="{FF2B5EF4-FFF2-40B4-BE49-F238E27FC236}">
                <a16:creationId xmlns:a16="http://schemas.microsoft.com/office/drawing/2014/main" id="{B07E3B73-9A10-4898-9C68-B0EADDAF62DB}"/>
              </a:ext>
            </a:extLst>
          </p:cNvPr>
          <p:cNvGrpSpPr/>
          <p:nvPr/>
        </p:nvGrpSpPr>
        <p:grpSpPr>
          <a:xfrm>
            <a:off x="6100166" y="3470425"/>
            <a:ext cx="1848379" cy="874524"/>
            <a:chOff x="949570" y="668216"/>
            <a:chExt cx="2074984" cy="1069144"/>
          </a:xfrm>
        </p:grpSpPr>
        <p:sp>
          <p:nvSpPr>
            <p:cNvPr id="69" name="Oval 68">
              <a:extLst>
                <a:ext uri="{FF2B5EF4-FFF2-40B4-BE49-F238E27FC236}">
                  <a16:creationId xmlns:a16="http://schemas.microsoft.com/office/drawing/2014/main" id="{A0A0FCC7-0274-443E-82D6-AD64F2F34C05}"/>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400" dirty="0"/>
                <a:t>person</a:t>
              </a:r>
            </a:p>
          </p:txBody>
        </p:sp>
        <p:sp>
          <p:nvSpPr>
            <p:cNvPr id="70" name="Oval 69">
              <a:extLst>
                <a:ext uri="{FF2B5EF4-FFF2-40B4-BE49-F238E27FC236}">
                  <a16:creationId xmlns:a16="http://schemas.microsoft.com/office/drawing/2014/main" id="{88604571-14FF-465F-B505-3284569E7112}"/>
                </a:ext>
              </a:extLst>
            </p:cNvPr>
            <p:cNvSpPr/>
            <p:nvPr/>
          </p:nvSpPr>
          <p:spPr>
            <a:xfrm>
              <a:off x="1318963" y="1202788"/>
              <a:ext cx="1354792"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grpSp>
      <p:grpSp>
        <p:nvGrpSpPr>
          <p:cNvPr id="71" name="Group 70">
            <a:extLst>
              <a:ext uri="{FF2B5EF4-FFF2-40B4-BE49-F238E27FC236}">
                <a16:creationId xmlns:a16="http://schemas.microsoft.com/office/drawing/2014/main" id="{0965053A-EDD5-4DCB-BAB3-4E33190499B1}"/>
              </a:ext>
            </a:extLst>
          </p:cNvPr>
          <p:cNvGrpSpPr/>
          <p:nvPr/>
        </p:nvGrpSpPr>
        <p:grpSpPr>
          <a:xfrm>
            <a:off x="3136186" y="3864777"/>
            <a:ext cx="1848379" cy="874524"/>
            <a:chOff x="949570" y="668216"/>
            <a:chExt cx="2074984" cy="1069144"/>
          </a:xfrm>
        </p:grpSpPr>
        <p:sp>
          <p:nvSpPr>
            <p:cNvPr id="72" name="Oval 71">
              <a:extLst>
                <a:ext uri="{FF2B5EF4-FFF2-40B4-BE49-F238E27FC236}">
                  <a16:creationId xmlns:a16="http://schemas.microsoft.com/office/drawing/2014/main" id="{49621D87-A062-4921-B049-9101824C292D}"/>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400" dirty="0"/>
                <a:t>person</a:t>
              </a:r>
            </a:p>
          </p:txBody>
        </p:sp>
        <p:sp>
          <p:nvSpPr>
            <p:cNvPr id="73" name="Oval 72">
              <a:extLst>
                <a:ext uri="{FF2B5EF4-FFF2-40B4-BE49-F238E27FC236}">
                  <a16:creationId xmlns:a16="http://schemas.microsoft.com/office/drawing/2014/main" id="{C3A3C23D-8475-4DA2-A57A-DAF6B010ED6E}"/>
                </a:ext>
              </a:extLst>
            </p:cNvPr>
            <p:cNvSpPr/>
            <p:nvPr/>
          </p:nvSpPr>
          <p:spPr>
            <a:xfrm>
              <a:off x="1318963" y="1202788"/>
              <a:ext cx="1354792"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grpSp>
      <p:grpSp>
        <p:nvGrpSpPr>
          <p:cNvPr id="75" name="Group 74">
            <a:extLst>
              <a:ext uri="{FF2B5EF4-FFF2-40B4-BE49-F238E27FC236}">
                <a16:creationId xmlns:a16="http://schemas.microsoft.com/office/drawing/2014/main" id="{C1CD5DD5-9D9E-49D9-A31D-63DE40F62D6D}"/>
              </a:ext>
            </a:extLst>
          </p:cNvPr>
          <p:cNvGrpSpPr/>
          <p:nvPr/>
        </p:nvGrpSpPr>
        <p:grpSpPr>
          <a:xfrm>
            <a:off x="3820741" y="711243"/>
            <a:ext cx="1848379" cy="874524"/>
            <a:chOff x="949570" y="668216"/>
            <a:chExt cx="2074984" cy="1069144"/>
          </a:xfrm>
        </p:grpSpPr>
        <p:sp>
          <p:nvSpPr>
            <p:cNvPr id="76" name="Oval 75">
              <a:extLst>
                <a:ext uri="{FF2B5EF4-FFF2-40B4-BE49-F238E27FC236}">
                  <a16:creationId xmlns:a16="http://schemas.microsoft.com/office/drawing/2014/main" id="{0F165293-5E15-4C42-B195-51340AEAA7BE}"/>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400" dirty="0"/>
                <a:t>person</a:t>
              </a:r>
            </a:p>
          </p:txBody>
        </p:sp>
        <p:sp>
          <p:nvSpPr>
            <p:cNvPr id="77" name="Oval 76">
              <a:extLst>
                <a:ext uri="{FF2B5EF4-FFF2-40B4-BE49-F238E27FC236}">
                  <a16:creationId xmlns:a16="http://schemas.microsoft.com/office/drawing/2014/main" id="{23603702-84BC-481B-A7B4-AFC9143838A6}"/>
                </a:ext>
              </a:extLst>
            </p:cNvPr>
            <p:cNvSpPr/>
            <p:nvPr/>
          </p:nvSpPr>
          <p:spPr>
            <a:xfrm>
              <a:off x="1318963" y="1202788"/>
              <a:ext cx="1354792"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grpSp>
      <p:cxnSp>
        <p:nvCxnSpPr>
          <p:cNvPr id="53" name="Straight Connector 52">
            <a:extLst>
              <a:ext uri="{FF2B5EF4-FFF2-40B4-BE49-F238E27FC236}">
                <a16:creationId xmlns:a16="http://schemas.microsoft.com/office/drawing/2014/main" id="{6B132197-D790-41FE-A065-35BDBC893E64}"/>
              </a:ext>
            </a:extLst>
          </p:cNvPr>
          <p:cNvCxnSpPr>
            <a:cxnSpLocks/>
            <a:stCxn id="77" idx="2"/>
          </p:cNvCxnSpPr>
          <p:nvPr/>
        </p:nvCxnSpPr>
        <p:spPr>
          <a:xfrm flipH="1">
            <a:off x="2434024" y="1346999"/>
            <a:ext cx="1715769" cy="64431"/>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50" name="Straight Connector 49">
            <a:extLst>
              <a:ext uri="{FF2B5EF4-FFF2-40B4-BE49-F238E27FC236}">
                <a16:creationId xmlns:a16="http://schemas.microsoft.com/office/drawing/2014/main" id="{8636A42B-44FB-47D5-B8FF-01A3B93A4652}"/>
              </a:ext>
            </a:extLst>
          </p:cNvPr>
          <p:cNvCxnSpPr>
            <a:cxnSpLocks/>
            <a:endCxn id="60" idx="7"/>
          </p:cNvCxnSpPr>
          <p:nvPr/>
        </p:nvCxnSpPr>
        <p:spPr>
          <a:xfrm flipH="1">
            <a:off x="1736445" y="1455312"/>
            <a:ext cx="2467878" cy="1232665"/>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74" name="Straight Connector 73">
            <a:extLst>
              <a:ext uri="{FF2B5EF4-FFF2-40B4-BE49-F238E27FC236}">
                <a16:creationId xmlns:a16="http://schemas.microsoft.com/office/drawing/2014/main" id="{DEB2FEA5-4266-45FA-9273-E294B7B2F540}"/>
              </a:ext>
            </a:extLst>
          </p:cNvPr>
          <p:cNvCxnSpPr>
            <a:cxnSpLocks/>
            <a:stCxn id="62" idx="6"/>
            <a:endCxn id="77" idx="3"/>
          </p:cNvCxnSpPr>
          <p:nvPr/>
        </p:nvCxnSpPr>
        <p:spPr>
          <a:xfrm flipV="1">
            <a:off x="1694645" y="1487355"/>
            <a:ext cx="2631885" cy="1708307"/>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01" name="Straight Connector 100">
            <a:extLst>
              <a:ext uri="{FF2B5EF4-FFF2-40B4-BE49-F238E27FC236}">
                <a16:creationId xmlns:a16="http://schemas.microsoft.com/office/drawing/2014/main" id="{DDBB9FDE-26AA-427B-A0BE-CD14C212CB07}"/>
              </a:ext>
            </a:extLst>
          </p:cNvPr>
          <p:cNvCxnSpPr>
            <a:cxnSpLocks/>
          </p:cNvCxnSpPr>
          <p:nvPr/>
        </p:nvCxnSpPr>
        <p:spPr>
          <a:xfrm flipH="1" flipV="1">
            <a:off x="2029529" y="1657712"/>
            <a:ext cx="4496748" cy="1890251"/>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90" name="Straight Connector 89">
            <a:extLst>
              <a:ext uri="{FF2B5EF4-FFF2-40B4-BE49-F238E27FC236}">
                <a16:creationId xmlns:a16="http://schemas.microsoft.com/office/drawing/2014/main" id="{7A612A0B-A8B0-429E-8A80-1306159A268B}"/>
              </a:ext>
            </a:extLst>
          </p:cNvPr>
          <p:cNvCxnSpPr>
            <a:cxnSpLocks/>
            <a:endCxn id="70" idx="1"/>
          </p:cNvCxnSpPr>
          <p:nvPr/>
        </p:nvCxnSpPr>
        <p:spPr>
          <a:xfrm>
            <a:off x="2434024" y="1411430"/>
            <a:ext cx="4171931" cy="2554395"/>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87" name="Straight Connector 86">
            <a:extLst>
              <a:ext uri="{FF2B5EF4-FFF2-40B4-BE49-F238E27FC236}">
                <a16:creationId xmlns:a16="http://schemas.microsoft.com/office/drawing/2014/main" id="{1D50B5D9-F0FD-4B4F-8C8C-DC6EE89107AB}"/>
              </a:ext>
            </a:extLst>
          </p:cNvPr>
          <p:cNvCxnSpPr>
            <a:cxnSpLocks/>
          </p:cNvCxnSpPr>
          <p:nvPr/>
        </p:nvCxnSpPr>
        <p:spPr>
          <a:xfrm flipH="1">
            <a:off x="7386198" y="1885070"/>
            <a:ext cx="1076692" cy="2022617"/>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56" name="Straight Connector 55">
            <a:extLst>
              <a:ext uri="{FF2B5EF4-FFF2-40B4-BE49-F238E27FC236}">
                <a16:creationId xmlns:a16="http://schemas.microsoft.com/office/drawing/2014/main" id="{5E488AD5-50B9-496D-943B-04670555422B}"/>
              </a:ext>
            </a:extLst>
          </p:cNvPr>
          <p:cNvCxnSpPr>
            <a:cxnSpLocks/>
            <a:stCxn id="69" idx="2"/>
            <a:endCxn id="73" idx="6"/>
          </p:cNvCxnSpPr>
          <p:nvPr/>
        </p:nvCxnSpPr>
        <p:spPr>
          <a:xfrm flipH="1">
            <a:off x="4672076" y="3907687"/>
            <a:ext cx="1428090" cy="59284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96" name="Straight Connector 95">
            <a:extLst>
              <a:ext uri="{FF2B5EF4-FFF2-40B4-BE49-F238E27FC236}">
                <a16:creationId xmlns:a16="http://schemas.microsoft.com/office/drawing/2014/main" id="{AB5CBB6E-813B-4373-AFDD-234C3E15EA20}"/>
              </a:ext>
            </a:extLst>
          </p:cNvPr>
          <p:cNvCxnSpPr>
            <a:cxnSpLocks/>
            <a:stCxn id="64" idx="3"/>
            <a:endCxn id="73" idx="7"/>
          </p:cNvCxnSpPr>
          <p:nvPr/>
        </p:nvCxnSpPr>
        <p:spPr>
          <a:xfrm flipH="1">
            <a:off x="4495339" y="1857809"/>
            <a:ext cx="2679955" cy="250236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61" name="Straight Connector 60">
            <a:extLst>
              <a:ext uri="{FF2B5EF4-FFF2-40B4-BE49-F238E27FC236}">
                <a16:creationId xmlns:a16="http://schemas.microsoft.com/office/drawing/2014/main" id="{8DDE395B-EE4A-4590-A95C-F37D8E2EE2E6}"/>
              </a:ext>
            </a:extLst>
          </p:cNvPr>
          <p:cNvCxnSpPr>
            <a:cxnSpLocks/>
          </p:cNvCxnSpPr>
          <p:nvPr/>
        </p:nvCxnSpPr>
        <p:spPr>
          <a:xfrm>
            <a:off x="1873366" y="3286521"/>
            <a:ext cx="1680581" cy="1087328"/>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98" name="Straight Connector 97">
            <a:extLst>
              <a:ext uri="{FF2B5EF4-FFF2-40B4-BE49-F238E27FC236}">
                <a16:creationId xmlns:a16="http://schemas.microsoft.com/office/drawing/2014/main" id="{05F5C3D4-74A0-4C9F-9138-9D23B9B8F2E5}"/>
              </a:ext>
            </a:extLst>
          </p:cNvPr>
          <p:cNvCxnSpPr>
            <a:cxnSpLocks/>
            <a:stCxn id="72" idx="0"/>
            <a:endCxn id="58" idx="4"/>
          </p:cNvCxnSpPr>
          <p:nvPr/>
        </p:nvCxnSpPr>
        <p:spPr>
          <a:xfrm flipH="1" flipV="1">
            <a:off x="1509835" y="1714878"/>
            <a:ext cx="2550541" cy="214989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153" name="Straight Connector 152">
            <a:extLst>
              <a:ext uri="{FF2B5EF4-FFF2-40B4-BE49-F238E27FC236}">
                <a16:creationId xmlns:a16="http://schemas.microsoft.com/office/drawing/2014/main" id="{A169B1FC-9223-4132-B0E2-98EC9D939A16}"/>
              </a:ext>
            </a:extLst>
          </p:cNvPr>
          <p:cNvCxnSpPr>
            <a:cxnSpLocks/>
            <a:stCxn id="66" idx="2"/>
          </p:cNvCxnSpPr>
          <p:nvPr/>
        </p:nvCxnSpPr>
        <p:spPr>
          <a:xfrm flipH="1" flipV="1">
            <a:off x="2298929" y="1585486"/>
            <a:ext cx="4934728" cy="161626"/>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cxnSp>
        <p:nvCxnSpPr>
          <p:cNvPr id="93" name="Straight Connector 92">
            <a:extLst>
              <a:ext uri="{FF2B5EF4-FFF2-40B4-BE49-F238E27FC236}">
                <a16:creationId xmlns:a16="http://schemas.microsoft.com/office/drawing/2014/main" id="{B69824B9-441F-4CF5-832E-0E4B4391531D}"/>
              </a:ext>
            </a:extLst>
          </p:cNvPr>
          <p:cNvCxnSpPr>
            <a:cxnSpLocks/>
          </p:cNvCxnSpPr>
          <p:nvPr/>
        </p:nvCxnSpPr>
        <p:spPr>
          <a:xfrm flipH="1">
            <a:off x="6762118" y="1952569"/>
            <a:ext cx="850370" cy="1531359"/>
          </a:xfrm>
          <a:prstGeom prst="line">
            <a:avLst/>
          </a:prstGeom>
          <a:ln>
            <a:solidFill>
              <a:srgbClr val="F6BE00"/>
            </a:solidFill>
          </a:ln>
        </p:spPr>
        <p:style>
          <a:lnRef idx="2">
            <a:schemeClr val="accent5"/>
          </a:lnRef>
          <a:fillRef idx="0">
            <a:schemeClr val="accent5"/>
          </a:fillRef>
          <a:effectRef idx="1">
            <a:schemeClr val="accent5"/>
          </a:effectRef>
          <a:fontRef idx="minor">
            <a:schemeClr val="tx1"/>
          </a:fontRef>
        </p:style>
      </p:cxnSp>
      <p:sp>
        <p:nvSpPr>
          <p:cNvPr id="78" name="Oval 77">
            <a:extLst>
              <a:ext uri="{FF2B5EF4-FFF2-40B4-BE49-F238E27FC236}">
                <a16:creationId xmlns:a16="http://schemas.microsoft.com/office/drawing/2014/main" id="{66BCE837-D6C9-4A55-8F00-B7484375B15A}"/>
              </a:ext>
            </a:extLst>
          </p:cNvPr>
          <p:cNvSpPr/>
          <p:nvPr/>
        </p:nvSpPr>
        <p:spPr>
          <a:xfrm>
            <a:off x="5889175" y="283311"/>
            <a:ext cx="1340745"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information</a:t>
            </a:r>
          </a:p>
        </p:txBody>
      </p:sp>
      <p:sp>
        <p:nvSpPr>
          <p:cNvPr id="80" name="Oval 79">
            <a:extLst>
              <a:ext uri="{FF2B5EF4-FFF2-40B4-BE49-F238E27FC236}">
                <a16:creationId xmlns:a16="http://schemas.microsoft.com/office/drawing/2014/main" id="{E4297570-F66F-4BBA-999B-CDFF341FB50A}"/>
              </a:ext>
            </a:extLst>
          </p:cNvPr>
          <p:cNvSpPr/>
          <p:nvPr/>
        </p:nvSpPr>
        <p:spPr>
          <a:xfrm>
            <a:off x="7792517" y="2915810"/>
            <a:ext cx="1340745" cy="485335"/>
          </a:xfrm>
          <a:prstGeom prst="ellipse">
            <a:avLst/>
          </a:prstGeom>
          <a:solidFill>
            <a:schemeClr val="accent5"/>
          </a:solidFill>
          <a:ln>
            <a:solidFill>
              <a:srgbClr val="F6BE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t>information</a:t>
            </a:r>
          </a:p>
        </p:txBody>
      </p:sp>
      <p:sp>
        <p:nvSpPr>
          <p:cNvPr id="55" name="TextBox 54">
            <a:extLst>
              <a:ext uri="{FF2B5EF4-FFF2-40B4-BE49-F238E27FC236}">
                <a16:creationId xmlns:a16="http://schemas.microsoft.com/office/drawing/2014/main" id="{24E6AC80-213B-4588-AA3A-4F9F29A33E12}"/>
              </a:ext>
            </a:extLst>
          </p:cNvPr>
          <p:cNvSpPr txBox="1"/>
          <p:nvPr/>
        </p:nvSpPr>
        <p:spPr>
          <a:xfrm>
            <a:off x="3671795" y="165035"/>
            <a:ext cx="2146270" cy="369332"/>
          </a:xfrm>
          <a:prstGeom prst="rect">
            <a:avLst/>
          </a:prstGeom>
          <a:noFill/>
          <a:ln>
            <a:solidFill>
              <a:schemeClr val="tx1"/>
            </a:solidFill>
          </a:ln>
        </p:spPr>
        <p:txBody>
          <a:bodyPr wrap="square" rtlCol="0">
            <a:spAutoFit/>
          </a:bodyPr>
          <a:lstStyle/>
          <a:p>
            <a:r>
              <a:rPr lang="en-US" dirty="0"/>
              <a:t>networked learning</a:t>
            </a:r>
          </a:p>
        </p:txBody>
      </p:sp>
      <p:grpSp>
        <p:nvGrpSpPr>
          <p:cNvPr id="57" name="Group 56">
            <a:extLst>
              <a:ext uri="{FF2B5EF4-FFF2-40B4-BE49-F238E27FC236}">
                <a16:creationId xmlns:a16="http://schemas.microsoft.com/office/drawing/2014/main" id="{F54DB05E-FA89-4E3F-B4DB-1F2D3A93D3FA}"/>
              </a:ext>
            </a:extLst>
          </p:cNvPr>
          <p:cNvGrpSpPr/>
          <p:nvPr/>
        </p:nvGrpSpPr>
        <p:grpSpPr>
          <a:xfrm>
            <a:off x="585645" y="840354"/>
            <a:ext cx="1848379" cy="874524"/>
            <a:chOff x="949570" y="668216"/>
            <a:chExt cx="2074984" cy="1069144"/>
          </a:xfrm>
        </p:grpSpPr>
        <p:sp>
          <p:nvSpPr>
            <p:cNvPr id="58" name="Oval 57">
              <a:extLst>
                <a:ext uri="{FF2B5EF4-FFF2-40B4-BE49-F238E27FC236}">
                  <a16:creationId xmlns:a16="http://schemas.microsoft.com/office/drawing/2014/main" id="{3B4C1A4A-4DEA-452B-9D2C-3927422895AA}"/>
                </a:ext>
              </a:extLst>
            </p:cNvPr>
            <p:cNvSpPr/>
            <p:nvPr/>
          </p:nvSpPr>
          <p:spPr>
            <a:xfrm>
              <a:off x="949570" y="668216"/>
              <a:ext cx="2074984" cy="1069144"/>
            </a:xfrm>
            <a:prstGeom prst="ellipse">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1400" dirty="0"/>
                <a:t>person</a:t>
              </a:r>
            </a:p>
          </p:txBody>
        </p:sp>
        <p:sp>
          <p:nvSpPr>
            <p:cNvPr id="81" name="Oval 80">
              <a:extLst>
                <a:ext uri="{FF2B5EF4-FFF2-40B4-BE49-F238E27FC236}">
                  <a16:creationId xmlns:a16="http://schemas.microsoft.com/office/drawing/2014/main" id="{F208AF76-F5F4-48F7-8937-56FFB3011494}"/>
                </a:ext>
              </a:extLst>
            </p:cNvPr>
            <p:cNvSpPr/>
            <p:nvPr/>
          </p:nvSpPr>
          <p:spPr>
            <a:xfrm>
              <a:off x="1318963" y="1202788"/>
              <a:ext cx="1354792" cy="485335"/>
            </a:xfrm>
            <a:prstGeom prst="ellipse">
              <a:avLst/>
            </a:prstGeom>
            <a:ln>
              <a:solidFill>
                <a:srgbClr val="F6BE00"/>
              </a:solidFill>
            </a:ln>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000" b="1" dirty="0"/>
                <a:t>information</a:t>
              </a:r>
            </a:p>
          </p:txBody>
        </p:sp>
      </p:grpSp>
    </p:spTree>
    <p:extLst>
      <p:ext uri="{BB962C8B-B14F-4D97-AF65-F5344CB8AC3E}">
        <p14:creationId xmlns:p14="http://schemas.microsoft.com/office/powerpoint/2010/main" val="2529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C3ACC-4394-42B3-9F20-1B5CE0808B31}"/>
              </a:ext>
            </a:extLst>
          </p:cNvPr>
          <p:cNvSpPr>
            <a:spLocks noGrp="1"/>
          </p:cNvSpPr>
          <p:nvPr>
            <p:ph type="body" sz="quarter" idx="13"/>
          </p:nvPr>
        </p:nvSpPr>
        <p:spPr/>
        <p:txBody>
          <a:bodyPr/>
          <a:lstStyle/>
          <a:p>
            <a:r>
              <a:rPr lang="en-US" dirty="0"/>
              <a:t>Benefits to the networked learner</a:t>
            </a:r>
          </a:p>
        </p:txBody>
      </p:sp>
      <p:sp>
        <p:nvSpPr>
          <p:cNvPr id="3" name="Text Placeholder 2">
            <a:extLst>
              <a:ext uri="{FF2B5EF4-FFF2-40B4-BE49-F238E27FC236}">
                <a16:creationId xmlns:a16="http://schemas.microsoft.com/office/drawing/2014/main" id="{784A5583-6C73-421B-9D47-428243932CF5}"/>
              </a:ext>
            </a:extLst>
          </p:cNvPr>
          <p:cNvSpPr>
            <a:spLocks noGrp="1"/>
          </p:cNvSpPr>
          <p:nvPr>
            <p:ph type="body" sz="quarter" idx="12"/>
          </p:nvPr>
        </p:nvSpPr>
        <p:spPr>
          <a:xfrm>
            <a:off x="520861" y="1213313"/>
            <a:ext cx="7940233" cy="3360778"/>
          </a:xfrm>
        </p:spPr>
        <p:txBody>
          <a:bodyPr numCol="1"/>
          <a:lstStyle/>
          <a:p>
            <a:r>
              <a:rPr lang="en-US" dirty="0"/>
              <a:t>More connections means more information</a:t>
            </a:r>
          </a:p>
          <a:p>
            <a:r>
              <a:rPr lang="en-US" dirty="0"/>
              <a:t>Fast and dynamic information exchange</a:t>
            </a:r>
          </a:p>
          <a:p>
            <a:r>
              <a:rPr lang="en-US" dirty="0"/>
              <a:t>Can be used throughout life</a:t>
            </a:r>
          </a:p>
          <a:p>
            <a:r>
              <a:rPr lang="en-US" dirty="0"/>
              <a:t>Can shape and co-create learning </a:t>
            </a:r>
          </a:p>
          <a:p>
            <a:r>
              <a:rPr lang="en-US" dirty="0"/>
              <a:t>Increased variety</a:t>
            </a:r>
          </a:p>
          <a:p>
            <a:r>
              <a:rPr lang="en-US" dirty="0"/>
              <a:t>More no-cost or low-cost options</a:t>
            </a:r>
          </a:p>
          <a:p>
            <a:endParaRPr lang="en-US" dirty="0"/>
          </a:p>
        </p:txBody>
      </p:sp>
    </p:spTree>
    <p:extLst>
      <p:ext uri="{BB962C8B-B14F-4D97-AF65-F5344CB8AC3E}">
        <p14:creationId xmlns:p14="http://schemas.microsoft.com/office/powerpoint/2010/main" val="402232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e867eb-0ccf-46b3-a8be-678a344b568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E7E988F0-95B4-4FCA-A550-26E1636850FD}">
  <ds:schemaRefs>
    <ds:schemaRef ds:uri="http://purl.org/dc/terms/"/>
    <ds:schemaRef ds:uri="http://schemas.openxmlformats.org/package/2006/metadata/core-properties"/>
    <ds:schemaRef ds:uri="http://purl.org/dc/dcmitype/"/>
    <ds:schemaRef ds:uri="http://schemas.microsoft.com/office/infopath/2007/PartnerControls"/>
    <ds:schemaRef ds:uri="6b67d80f-331f-4b51-b18e-81b8c101c29d"/>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14952</TotalTime>
  <Words>3570</Words>
  <Application>Microsoft Office PowerPoint</Application>
  <PresentationFormat>On-screen Show (16:9)</PresentationFormat>
  <Paragraphs>494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Wingdings</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the Impact of Libraries Through Learning Networks</dc:title>
  <dc:creator>Sharon Streams</dc:creator>
  <dc:description>During this time of rapid change in how information is created, disseminated, consumed, and preserved, the library’s mission to promote an informed, literate society through open access to knowledge is more essential than ever. To keep apace, more libraries are discovering the power of learning networks to spread and gather knowledge, explore ideas and co-create innovation. A current OCLC project, Wikipedia+Libraries: Better Together, is facilitating a learning network around the open-access encyclopaedia, Wikipedia, a resource that embodies both the opportunities and the challenges of today’s information landscape. By introducing library staff to the innerworkings of Wikipedia and the volunteer community of editors who maintain it, and by exposing Wikipedians to the expertise and resources of libraries, this project is forging new connections that will catalyze improvements to Wikipedia itself, to the benefit of online information seekers.</dc:description>
  <cp:lastModifiedBy>Confer,Patrick</cp:lastModifiedBy>
  <cp:revision>451</cp:revision>
  <dcterms:created xsi:type="dcterms:W3CDTF">2015-04-17T19:58:50Z</dcterms:created>
  <dcterms:modified xsi:type="dcterms:W3CDTF">2017-12-26T20:13:47Z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y fmtid="{D5CDD505-2E9C-101B-9397-08002B2CF9AE}" pid="3" name="_NewReviewCycle">
    <vt:lpwstr/>
  </property>
</Properties>
</file>