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68" r:id="rId2"/>
    <p:sldId id="340" r:id="rId3"/>
    <p:sldId id="355" r:id="rId4"/>
    <p:sldId id="356" r:id="rId5"/>
    <p:sldId id="337" r:id="rId6"/>
    <p:sldId id="369" r:id="rId7"/>
    <p:sldId id="341" r:id="rId8"/>
    <p:sldId id="342" r:id="rId9"/>
    <p:sldId id="339" r:id="rId10"/>
    <p:sldId id="351" r:id="rId11"/>
    <p:sldId id="343" r:id="rId12"/>
    <p:sldId id="370" r:id="rId13"/>
    <p:sldId id="371" r:id="rId14"/>
    <p:sldId id="372" r:id="rId15"/>
    <p:sldId id="362" r:id="rId16"/>
    <p:sldId id="373" r:id="rId17"/>
    <p:sldId id="388" r:id="rId18"/>
    <p:sldId id="374" r:id="rId19"/>
    <p:sldId id="375" r:id="rId20"/>
    <p:sldId id="376" r:id="rId21"/>
    <p:sldId id="379" r:id="rId22"/>
    <p:sldId id="378" r:id="rId23"/>
    <p:sldId id="345" r:id="rId24"/>
    <p:sldId id="380" r:id="rId25"/>
    <p:sldId id="381" r:id="rId26"/>
    <p:sldId id="382" r:id="rId27"/>
    <p:sldId id="383" r:id="rId28"/>
    <p:sldId id="384" r:id="rId29"/>
    <p:sldId id="386" r:id="rId30"/>
    <p:sldId id="385" r:id="rId31"/>
    <p:sldId id="387" r:id="rId32"/>
    <p:sldId id="389" r:id="rId33"/>
    <p:sldId id="364" r:id="rId34"/>
    <p:sldId id="390" r:id="rId35"/>
    <p:sldId id="391"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70C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89592" autoAdjust="0"/>
  </p:normalViewPr>
  <p:slideViewPr>
    <p:cSldViewPr>
      <p:cViewPr>
        <p:scale>
          <a:sx n="70" d="100"/>
          <a:sy n="70" d="100"/>
        </p:scale>
        <p:origin x="-446"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Sheet1!$B$1</c:f>
              <c:strCache>
                <c:ptCount val="1"/>
                <c:pt idx="0">
                  <c:v>Professionals</c:v>
                </c:pt>
              </c:strCache>
            </c:strRef>
          </c:tx>
          <c:cat>
            <c:strRef>
              <c:f>Sheet1!$A$2:$A$7</c:f>
              <c:strCache>
                <c:ptCount val="6"/>
                <c:pt idx="0">
                  <c:v>DAI</c:v>
                </c:pt>
                <c:pt idx="1">
                  <c:v>ISNI</c:v>
                </c:pt>
                <c:pt idx="2">
                  <c:v>ORCID</c:v>
                </c:pt>
                <c:pt idx="3">
                  <c:v>LC/NACO</c:v>
                </c:pt>
                <c:pt idx="4">
                  <c:v>VIAF</c:v>
                </c:pt>
                <c:pt idx="5">
                  <c:v>LinkedIN</c:v>
                </c:pt>
              </c:strCache>
            </c:strRef>
          </c:cat>
          <c:val>
            <c:numRef>
              <c:f>Sheet1!$B$2:$B$7</c:f>
              <c:numCache>
                <c:formatCode>General</c:formatCode>
                <c:ptCount val="6"/>
                <c:pt idx="0">
                  <c:v>66000</c:v>
                </c:pt>
                <c:pt idx="1">
                  <c:v>7000000</c:v>
                </c:pt>
                <c:pt idx="2">
                  <c:v>500000</c:v>
                </c:pt>
                <c:pt idx="3">
                  <c:v>9000000</c:v>
                </c:pt>
                <c:pt idx="4">
                  <c:v>26000000</c:v>
                </c:pt>
                <c:pt idx="5">
                  <c:v>259000000</c:v>
                </c:pt>
              </c:numCache>
            </c:numRef>
          </c:val>
        </c:ser>
        <c:ser>
          <c:idx val="1"/>
          <c:order val="1"/>
          <c:tx>
            <c:strRef>
              <c:f>Sheet1!$C$1</c:f>
              <c:strCache>
                <c:ptCount val="1"/>
                <c:pt idx="0">
                  <c:v>Researchers</c:v>
                </c:pt>
              </c:strCache>
            </c:strRef>
          </c:tx>
          <c:cat>
            <c:strRef>
              <c:f>Sheet1!$A$2:$A$7</c:f>
              <c:strCache>
                <c:ptCount val="6"/>
                <c:pt idx="0">
                  <c:v>DAI</c:v>
                </c:pt>
                <c:pt idx="1">
                  <c:v>ISNI</c:v>
                </c:pt>
                <c:pt idx="2">
                  <c:v>ORCID</c:v>
                </c:pt>
                <c:pt idx="3">
                  <c:v>LC/NACO</c:v>
                </c:pt>
                <c:pt idx="4">
                  <c:v>VIAF</c:v>
                </c:pt>
                <c:pt idx="5">
                  <c:v>LinkedIN</c:v>
                </c:pt>
              </c:strCache>
            </c:strRef>
          </c:cat>
          <c:val>
            <c:numRef>
              <c:f>Sheet1!$C$2:$C$7</c:f>
              <c:numCache>
                <c:formatCode>General</c:formatCode>
                <c:ptCount val="6"/>
                <c:pt idx="0">
                  <c:v>66000</c:v>
                </c:pt>
                <c:pt idx="1">
                  <c:v>720000</c:v>
                </c:pt>
                <c:pt idx="2">
                  <c:v>500000</c:v>
                </c:pt>
                <c:pt idx="3">
                  <c:v>90000</c:v>
                </c:pt>
                <c:pt idx="4">
                  <c:v>260000</c:v>
                </c:pt>
                <c:pt idx="5">
                  <c:v>25900</c:v>
                </c:pt>
              </c:numCache>
            </c:numRef>
          </c:val>
        </c:ser>
        <c:axId val="45799680"/>
        <c:axId val="45219840"/>
      </c:barChart>
      <c:catAx>
        <c:axId val="45799680"/>
        <c:scaling>
          <c:orientation val="minMax"/>
        </c:scaling>
        <c:axPos val="b"/>
        <c:tickLblPos val="nextTo"/>
        <c:crossAx val="45219840"/>
        <c:crosses val="autoZero"/>
        <c:auto val="1"/>
        <c:lblAlgn val="ctr"/>
        <c:lblOffset val="100"/>
      </c:catAx>
      <c:valAx>
        <c:axId val="45219840"/>
        <c:scaling>
          <c:orientation val="minMax"/>
        </c:scaling>
        <c:axPos val="l"/>
        <c:majorGridlines/>
        <c:numFmt formatCode="General" sourceLinked="1"/>
        <c:tickLblPos val="nextTo"/>
        <c:crossAx val="45799680"/>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plotArea>
      <c:layout/>
      <c:barChart>
        <c:barDir val="col"/>
        <c:grouping val="clustered"/>
        <c:ser>
          <c:idx val="0"/>
          <c:order val="0"/>
          <c:tx>
            <c:strRef>
              <c:f>Sheet1!$B$1</c:f>
              <c:strCache>
                <c:ptCount val="1"/>
                <c:pt idx="0">
                  <c:v>Professionals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Sheet1!$B$2:$B$8</c:f>
            </c:numRef>
          </c:val>
        </c:ser>
        <c:ser>
          <c:idx val="1"/>
          <c:order val="1"/>
          <c:tx>
            <c:strRef>
              <c:f>Sheet1!$C$1</c:f>
              <c:strCache>
                <c:ptCount val="1"/>
                <c:pt idx="0">
                  <c:v>Researchers</c:v>
                </c:pt>
              </c:strCache>
            </c:strRef>
          </c:tx>
          <c:cat>
            <c:strRef>
              <c:f>Sheet1!$A$2:$A$8</c:f>
              <c:strCache>
                <c:ptCount val="7"/>
                <c:pt idx="0">
                  <c:v>DAI</c:v>
                </c:pt>
                <c:pt idx="1">
                  <c:v>ISNI</c:v>
                </c:pt>
                <c:pt idx="2">
                  <c:v>ORCID</c:v>
                </c:pt>
                <c:pt idx="3">
                  <c:v>LC/NACO (?)</c:v>
                </c:pt>
                <c:pt idx="4">
                  <c:v>VIAF (?)</c:v>
                </c:pt>
                <c:pt idx="5">
                  <c:v>LinkedIN (???)</c:v>
                </c:pt>
                <c:pt idx="6">
                  <c:v>Unlisted (??)</c:v>
                </c:pt>
              </c:strCache>
            </c:strRef>
          </c:cat>
          <c:val>
            <c:numRef>
              <c:f>Sheet1!$C$2:$C$8</c:f>
              <c:numCache>
                <c:formatCode>General</c:formatCode>
                <c:ptCount val="7"/>
                <c:pt idx="0">
                  <c:v>66000</c:v>
                </c:pt>
                <c:pt idx="1">
                  <c:v>720000</c:v>
                </c:pt>
                <c:pt idx="2">
                  <c:v>500000</c:v>
                </c:pt>
                <c:pt idx="3">
                  <c:v>90000</c:v>
                </c:pt>
                <c:pt idx="4">
                  <c:v>260000</c:v>
                </c:pt>
                <c:pt idx="5">
                  <c:v>25900</c:v>
                </c:pt>
                <c:pt idx="6">
                  <c:v>6338100</c:v>
                </c:pt>
              </c:numCache>
            </c:numRef>
          </c:val>
        </c:ser>
        <c:axId val="45986176"/>
        <c:axId val="45987712"/>
      </c:barChart>
      <c:catAx>
        <c:axId val="45986176"/>
        <c:scaling>
          <c:orientation val="minMax"/>
        </c:scaling>
        <c:axPos val="b"/>
        <c:tickLblPos val="nextTo"/>
        <c:crossAx val="45987712"/>
        <c:crosses val="autoZero"/>
        <c:auto val="1"/>
        <c:lblAlgn val="ctr"/>
        <c:lblOffset val="100"/>
      </c:catAx>
      <c:valAx>
        <c:axId val="45987712"/>
        <c:scaling>
          <c:orientation val="minMax"/>
          <c:max val="7000000"/>
        </c:scaling>
        <c:axPos val="l"/>
        <c:majorGridlines/>
        <c:numFmt formatCode="General" sourceLinked="1"/>
        <c:tickLblPos val="nextTo"/>
        <c:crossAx val="45986176"/>
        <c:crosses val="autoZero"/>
        <c:crossBetween val="between"/>
      </c:valAx>
    </c:plotArea>
    <c:legend>
      <c:legendPos val="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F8D348-9E5B-4B7B-B874-240A0878BA26}" type="datetimeFigureOut">
              <a:rPr lang="en-US" smtClean="0"/>
              <a:pPr/>
              <a:t>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8B7C6E-B411-48F2-A946-60F4A6B5C53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F3ECC-D2B9-4AA8-9655-1B7C82976398}"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8E1CA-D777-4AFC-8925-EA301F6DEE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I’m Karen Smith-Yoshimura,</a:t>
            </a:r>
            <a:r>
              <a:rPr lang="en-US" b="0" baseline="0" dirty="0" smtClean="0"/>
              <a:t> program officer in OCLC Research in our San Mateo office in California. I will summarize work over the past year on researcher identifiers.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use case scenarios we derived functional requirements, again linked to the stakeholders. These are the functional requirements for librarians – we need consistent and robust metadata </a:t>
            </a:r>
            <a:r>
              <a:rPr lang="en-US" dirty="0" smtClean="0">
                <a:latin typeface="Open Sans"/>
              </a:rPr>
              <a:t>to allow for successful integration with other researcher’s output and various types of sorting.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functional requirements for the researcher, university administrator and funder. Other requirements are targeted for other stakeholders.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 with a list of </a:t>
            </a:r>
            <a:r>
              <a:rPr lang="en-US" baseline="0" dirty="0" smtClean="0"/>
              <a:t>over 100 different research information/identifier systems. </a:t>
            </a:r>
            <a:r>
              <a:rPr lang="en-US" dirty="0" smtClean="0"/>
              <a:t> Criteria used to select systems to profile: 1) have significant mind-share/take-up by researchers and 2) researchers are represented by a persistent, unique, and publicly accessible</a:t>
            </a:r>
            <a:r>
              <a:rPr lang="en-US" baseline="0" dirty="0" smtClean="0"/>
              <a:t> URI.  We wanted to end up with a representative sample  of different research information/identifier systems. For some system types we profiled only one system to represent a category.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profile contains many characteristics; I’m showing only a partial overview, of the scope and size, for the systems characterized as authority or identifier hubs. Some focus </a:t>
            </a:r>
            <a:r>
              <a:rPr lang="en-US" i="1" baseline="0" dirty="0" smtClean="0"/>
              <a:t>only</a:t>
            </a:r>
            <a:r>
              <a:rPr lang="en-US" i="0" baseline="0" dirty="0" smtClean="0"/>
              <a:t> on researchers, while others are broad with millions of people represented. It is often impossible to tell how many researchers are represented in these larger databases.</a:t>
            </a:r>
            <a:endParaRPr lang="en-US" dirty="0" smtClean="0"/>
          </a:p>
          <a:p>
            <a:endParaRPr lang="en-US" dirty="0" smtClean="0"/>
          </a:p>
          <a:p>
            <a:r>
              <a:rPr lang="en-US" dirty="0" smtClean="0"/>
              <a:t>The Lattes Platform is the largest of the researcher-only databases; it  includes Brazilian researchers in all disciplines plus those outside Brazil</a:t>
            </a:r>
            <a:r>
              <a:rPr lang="en-US" baseline="0" dirty="0" smtClean="0"/>
              <a:t> who work with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ISNI’s focus is to consolidate the data from multiple sources and assign then diffuse identifiers to support machine matching and disambiguation of name identities.  </a:t>
            </a:r>
            <a:r>
              <a:rPr lang="en-GB" sz="1200" kern="1200" dirty="0" smtClean="0">
                <a:solidFill>
                  <a:schemeClr val="tx1"/>
                </a:solidFill>
                <a:latin typeface="+mn-lt"/>
                <a:ea typeface="+mn-ea"/>
                <a:cs typeface="+mn-cs"/>
              </a:rPr>
              <a:t>ISNI can be assigned to all individuals and organisations that create, perform, produce, manage, distribute or feature in creative content including natural, legal, or fictional identities.  Note that ISNI is a VIAF</a:t>
            </a:r>
            <a:r>
              <a:rPr lang="en-GB" sz="1200" kern="1200" baseline="0" dirty="0" smtClean="0">
                <a:solidFill>
                  <a:schemeClr val="tx1"/>
                </a:solidFill>
                <a:latin typeface="+mn-lt"/>
                <a:ea typeface="+mn-ea"/>
                <a:cs typeface="+mn-cs"/>
              </a:rPr>
              <a:t> contributor and Digital Author Identifiers are being loaded into ISNI.</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overlaps.</a:t>
            </a:r>
            <a:r>
              <a:rPr lang="en-US" baseline="0" dirty="0" smtClean="0"/>
              <a:t> Here, </a:t>
            </a:r>
            <a:r>
              <a:rPr lang="en-US" baseline="0" dirty="0" err="1" smtClean="0"/>
              <a:t>Lorcan</a:t>
            </a:r>
            <a:r>
              <a:rPr lang="en-US" baseline="0" dirty="0" smtClean="0"/>
              <a:t> Dempsey’s  VIAF cluster shows he is represented in 16 national authority files as well as by a Wikipedia article and the ISNI database. My OCLC colleague Eric Childress has an authority record with his ISNI, ORCID, and VIAF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ISNI’s main goal is to establish</a:t>
            </a:r>
            <a:r>
              <a:rPr lang="en-US" baseline="0" dirty="0" smtClean="0"/>
              <a:t> &amp; diffuse reliable identifiers and links (regardless of the purpose); ORCID’s purpose is for researchers to submit identifiers with their papers for publication.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Micah Altman (MIT) diagramed this Researcher</a:t>
            </a:r>
            <a:r>
              <a:rPr lang="en-US" baseline="0" dirty="0" smtClean="0"/>
              <a:t> ID information flow which demonstrates the complexity of the current researcher information workflow ecosystem. The ovals on the left show the various stakeholders: libraries, publishers, individual </a:t>
            </a:r>
            <a:r>
              <a:rPr lang="en-US" baseline="0" dirty="0" err="1" smtClean="0"/>
              <a:t>reserachers</a:t>
            </a:r>
            <a:r>
              <a:rPr lang="en-US" baseline="0" dirty="0" smtClean="0"/>
              <a:t>, ISNI registration agencies, ORCID and VIVO members, national research institutions. The dotted lines show the information flow among them, for example, book publishers provide information to libraries. The drums in the centers represent various types of aggregated databases: Virtual International Authority File, ISNI, ORCID, </a:t>
            </a:r>
            <a:r>
              <a:rPr lang="en-US" baseline="0" dirty="0" err="1" smtClean="0"/>
              <a:t>CrossRef</a:t>
            </a:r>
            <a:r>
              <a:rPr lang="en-US" baseline="0" dirty="0" smtClean="0"/>
              <a:t>, National platforms, VIVO.  The lower right represents institutional-based databases such as Harvard Profiles, Stanford’s Community Academic Profiles, an institution’s CRIS or Institutional repository. Note that these operate separately from the libraries’ work on authority records on the top left.  The information flows to either controlled information sources on the far right, or uncontrolled information sources on the Internet shown on the top (Google Scholar, LinkedIn, </a:t>
            </a:r>
            <a:r>
              <a:rPr lang="en-US" baseline="0" dirty="0" err="1" smtClean="0"/>
              <a:t>Mendeley</a:t>
            </a:r>
            <a:r>
              <a:rPr lang="en-US" baseline="0" dirty="0" smtClean="0"/>
              <a:t>). </a:t>
            </a:r>
          </a:p>
          <a:p>
            <a:endParaRPr lang="en-US" baseline="0" dirty="0" smtClean="0"/>
          </a:p>
          <a:p>
            <a:r>
              <a:rPr lang="en-US" baseline="0" dirty="0" smtClean="0"/>
              <a:t>A key question is how corrections or updates can be communicated between systems. Researchers are frustrated when they see errors in their profile or works incorrectly assigned to them, or works missing. Even if the information is corrected in the local instance, it often does not get reflected in the aggregated databases or hubs.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some background</a:t>
            </a:r>
            <a:r>
              <a:rPr lang="en-US" baseline="0" dirty="0" smtClean="0"/>
              <a:t> and the problem statement. 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which skews the results towards universities focusing on the sciences rather than the humanities. It also puts added weight to authors of </a:t>
            </a:r>
            <a:r>
              <a:rPr lang="en-US" i="1" baseline="0" dirty="0" smtClean="0"/>
              <a:t>journal articles</a:t>
            </a:r>
            <a:r>
              <a:rPr lang="en-US" i="0" baseline="0" dirty="0" smtClean="0"/>
              <a:t>, which are usually not represented in national authority files.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29. The task group has targeted recommendations to a particular audience or stakeholder – I’m focusing on the ones most relevant to you here.</a:t>
            </a:r>
            <a:endParaRPr lang="en-US" sz="1200" kern="1200" smtClean="0">
              <a:solidFill>
                <a:schemeClr val="tx1"/>
              </a:solidFill>
              <a:latin typeface="+mn-lt"/>
              <a:ea typeface="+mn-ea"/>
              <a:cs typeface="+mn-cs"/>
            </a:endParaRP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see in more detail our “works in progress” at the URL given here.  Our draft report was issued for community review and comment on 28 March.</a:t>
            </a:r>
            <a:endParaRPr lang="en-US"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Noam</a:t>
            </a:r>
            <a:r>
              <a:rPr lang="en-US" baseline="0" dirty="0" smtClean="0"/>
              <a:t> Chomsky is a scholar widely translated.  </a:t>
            </a:r>
            <a:r>
              <a:rPr lang="en-US" baseline="0" dirty="0" err="1" smtClean="0"/>
              <a:t>WorldCat</a:t>
            </a:r>
            <a:r>
              <a:rPr lang="en-US" baseline="0" dirty="0" smtClean="0"/>
              <a:t> has records for his works in fifty languages. But only some of the forms of his name are represented as “preferred forms” in national authority files (shown on the left). </a:t>
            </a:r>
            <a:r>
              <a:rPr lang="en-US" dirty="0" smtClean="0"/>
              <a:t>T</a:t>
            </a:r>
            <a:r>
              <a:rPr lang="en-US" baseline="0" dirty="0" smtClean="0"/>
              <a:t>he forms on the right are from </a:t>
            </a:r>
            <a:r>
              <a:rPr lang="en-US" baseline="0" dirty="0" err="1" smtClean="0"/>
              <a:t>wikidata</a:t>
            </a:r>
            <a:r>
              <a:rPr lang="en-US" baseline="0" dirty="0" smtClean="0"/>
              <a:t>. The Library of Congress/NACO authority file can support only a few of the scripts shown, representing these scripts with </a:t>
            </a:r>
            <a:r>
              <a:rPr lang="en-US" baseline="0" dirty="0" err="1" smtClean="0"/>
              <a:t>romanizations</a:t>
            </a:r>
            <a:r>
              <a:rPr lang="en-US" baseline="0" dirty="0" smtClean="0"/>
              <a:t>.</a:t>
            </a:r>
          </a:p>
          <a:p>
            <a:endParaRPr lang="en-US" baseline="0" dirty="0" smtClean="0"/>
          </a:p>
          <a:p>
            <a:r>
              <a:rPr lang="en-US" baseline="0" dirty="0" smtClean="0"/>
              <a:t>Note that the “N. Chomsky” form used in journal articles is generally </a:t>
            </a:r>
            <a:r>
              <a:rPr lang="en-US" i="1" baseline="0" dirty="0" smtClean="0"/>
              <a:t>not</a:t>
            </a:r>
            <a:r>
              <a:rPr lang="en-US" i="0" baseline="0" dirty="0" smtClean="0"/>
              <a:t> included in national authority files. Chomsky happens to have a rather unique name, but for many others it would be a challenge to match up the abbreviated journal citation form with the fuller forms of name. This illustrates the futility of relying on text string matching to determine if two authors represent the same person or not.</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Conlon is a</a:t>
            </a:r>
            <a:r>
              <a:rPr lang="en-US" baseline="0" dirty="0" smtClean="0"/>
              <a:t> member of our task group, an expert in </a:t>
            </a:r>
            <a:r>
              <a:rPr lang="en-US" baseline="0" dirty="0" err="1" smtClean="0"/>
              <a:t>biomedial</a:t>
            </a:r>
            <a:r>
              <a:rPr lang="en-US" baseline="0" dirty="0" smtClean="0"/>
              <a:t> informatics at the University of Florida. There is another Michael Conlon in the UK who writes articles on European taxes. Obviously two different people. Then there’s an article on </a:t>
            </a:r>
            <a:r>
              <a:rPr lang="en-US" baseline="0" dirty="0" err="1" smtClean="0"/>
              <a:t>microbiota</a:t>
            </a:r>
            <a:r>
              <a:rPr lang="en-US" baseline="0" dirty="0" smtClean="0"/>
              <a:t> in the Australian journal Microbiology written by a Michael Conlon. The same Michael Conlon as the U. Florida one or a different one based in Australia? Without other metadata, it is difficult to tell. (“Our” Michael Conlon, at U. Florida has confirmed that the one in Australia is not him.)</a:t>
            </a:r>
          </a:p>
          <a:p>
            <a:endParaRPr lang="en-US" baseline="0" dirty="0" smtClean="0"/>
          </a:p>
          <a:p>
            <a:r>
              <a:rPr lang="en-US" dirty="0" smtClean="0"/>
              <a:t>Michael</a:t>
            </a:r>
            <a:r>
              <a:rPr lang="en-US" baseline="0" dirty="0" smtClean="0"/>
              <a:t> Conlon is a rather uncommon name. But consider that in China 275 million people have the surname of Li, Wang or Zhang. And that’s not including the millions of overseas Chinese. The chances ethnic Chinese having the same name—especially in the abbreviated form used in journal articles– is high. We need other identifying attributes such as institutional affiliation and discipline (if not photos) to disambiguate names.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researchers already have multiple identifiers. This is an example from a signature block in an email. The researcher includes </a:t>
            </a:r>
            <a:r>
              <a:rPr lang="en-US" i="1" dirty="0" smtClean="0"/>
              <a:t>twelve</a:t>
            </a:r>
            <a:r>
              <a:rPr lang="en-US" i="0" dirty="0" smtClean="0"/>
              <a:t> different identifiers or profiles he’s represented in. This also fragments his Web presence.</a:t>
            </a:r>
          </a:p>
          <a:p>
            <a:r>
              <a:rPr lang="en-US" i="0" dirty="0" smtClean="0"/>
              <a:t> </a:t>
            </a:r>
          </a:p>
          <a:p>
            <a:r>
              <a:rPr lang="en-US" i="0" dirty="0" smtClean="0"/>
              <a:t>To</a:t>
            </a:r>
            <a:r>
              <a:rPr lang="en-US" i="0" baseline="0" dirty="0" smtClean="0"/>
              <a:t> recap the problem statement:</a:t>
            </a:r>
          </a:p>
          <a:p>
            <a:pPr>
              <a:buFontTx/>
              <a:buChar char="-"/>
            </a:pPr>
            <a:r>
              <a:rPr lang="en-US" i="0" baseline="0" dirty="0" smtClean="0"/>
              <a:t>Citations are a factor in assessing the impact of scholarship but journal article authors often are not represented in authority files.</a:t>
            </a:r>
          </a:p>
          <a:p>
            <a:pPr>
              <a:buFontTx/>
              <a:buChar char="-"/>
            </a:pPr>
            <a:r>
              <a:rPr lang="en-US" i="0" baseline="0" dirty="0" smtClean="0"/>
              <a:t> A given scholar can be represented by different forms of the name, all of which may not be included in authority files.</a:t>
            </a:r>
          </a:p>
          <a:p>
            <a:pPr>
              <a:buFontTx/>
              <a:buChar char="-"/>
            </a:pPr>
            <a:r>
              <a:rPr lang="en-US" i="0" baseline="0" dirty="0" smtClean="0"/>
              <a:t>Two or more researchers may have the same name, and we need other attributes to disambiguate them.</a:t>
            </a:r>
          </a:p>
          <a:p>
            <a:pPr>
              <a:buFontTx/>
              <a:buChar char="-"/>
            </a:pPr>
            <a:r>
              <a:rPr lang="en-US" i="0" baseline="0" dirty="0" smtClean="0"/>
              <a:t>Some researchers already have multiple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members of the OCLC Research Registering Researchers in Authority Files Task Group which I facilitate. The members represent different perspectives from three countries – the U.S., The</a:t>
            </a:r>
            <a:r>
              <a:rPr lang="en-US" baseline="0" dirty="0" smtClean="0"/>
              <a:t> Netherlands, and the UK.  We have members who are librarians, those who contribute to the LC/NACO authority file or train others to do so and who are members of the Program for Cooperative Cataloging. We have ORCID and ISNI Board members, and representatives from VIVO, a Current Research Information System (</a:t>
            </a:r>
            <a:r>
              <a:rPr lang="en-US" baseline="0" dirty="0" err="1" smtClean="0"/>
              <a:t>Symplectic</a:t>
            </a:r>
            <a:r>
              <a:rPr lang="en-US" baseline="0" dirty="0" smtClean="0"/>
              <a:t>), and a publisher (</a:t>
            </a:r>
            <a:r>
              <a:rPr lang="en-US" baseline="0" dirty="0" err="1" smtClean="0"/>
              <a:t>Bowker</a:t>
            </a:r>
            <a:r>
              <a:rPr lang="en-US" baseline="0" dirty="0" smtClean="0"/>
              <a:t>). My colleague Thom Hickey is the chief scientist responsible for creating the Virtual International Authority File and is on both the VIAF Council and the ORCID Board.</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the task</a:t>
            </a:r>
            <a:r>
              <a:rPr lang="en-US" baseline="0" dirty="0" smtClean="0"/>
              <a:t> group did was write up 18 use case scenarios from the perspective of different actors or stakeholders. I’ve consolidate the needs identified here; some overlap.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7" name="TextBox 6"/>
          <p:cNvSpPr txBox="1"/>
          <p:nvPr userDrawn="1"/>
        </p:nvSpPr>
        <p:spPr>
          <a:xfrm>
            <a:off x="4114800" y="6400800"/>
            <a:ext cx="835485" cy="246221"/>
          </a:xfrm>
          <a:prstGeom prst="rect">
            <a:avLst/>
          </a:prstGeom>
          <a:noFill/>
        </p:spPr>
        <p:txBody>
          <a:bodyPr wrap="none" rtlCol="0">
            <a:spAutoFit/>
          </a:bodyPr>
          <a:lstStyle/>
          <a:p>
            <a:r>
              <a:rPr lang="en-US" sz="1000" baseline="0" dirty="0" smtClean="0">
                <a:latin typeface="Open Sans"/>
              </a:rPr>
              <a:t>2014-01-27</a:t>
            </a:r>
            <a:endParaRPr lang="en-US" sz="1000" baseline="0" dirty="0">
              <a:latin typeface="Open Sans"/>
            </a:endParaRPr>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019800"/>
            <a:ext cx="1310640" cy="457200"/>
          </a:xfrm>
          <a:prstGeom prst="rect">
            <a:avLst/>
          </a:prstGeom>
          <a:noFill/>
          <a:ln w="9525">
            <a:noFill/>
            <a:miter lim="800000"/>
            <a:headEnd/>
            <a:tailEnd/>
          </a:ln>
        </p:spPr>
      </p:pic>
      <p:sp>
        <p:nvSpPr>
          <p:cNvPr id="7" name="TextBox 6"/>
          <p:cNvSpPr txBox="1"/>
          <p:nvPr userDrawn="1"/>
        </p:nvSpPr>
        <p:spPr>
          <a:xfrm>
            <a:off x="914400" y="2590800"/>
            <a:ext cx="7391400" cy="830997"/>
          </a:xfrm>
          <a:prstGeom prst="rect">
            <a:avLst/>
          </a:prstGeom>
          <a:noFill/>
        </p:spPr>
        <p:txBody>
          <a:bodyPr wrap="square" rtlCol="0">
            <a:spAutoFit/>
          </a:bodyPr>
          <a:lstStyle/>
          <a:p>
            <a:r>
              <a:rPr lang="en-US" sz="4800" dirty="0" smtClean="0">
                <a:solidFill>
                  <a:srgbClr val="646464"/>
                </a:solidFill>
                <a:latin typeface="Segoe UI Light" pitchFamily="34" charset="0"/>
                <a:ea typeface="Open Sans Semibold" pitchFamily="34" charset="0"/>
                <a:cs typeface="Open Sans Semibold" pitchFamily="34" charset="0"/>
              </a:rPr>
              <a:t>Thanks</a:t>
            </a:r>
            <a:r>
              <a:rPr lang="en-US" sz="4800" baseline="0" dirty="0" smtClean="0">
                <a:solidFill>
                  <a:srgbClr val="646464"/>
                </a:solidFill>
                <a:latin typeface="Segoe UI Light" pitchFamily="34" charset="0"/>
                <a:ea typeface="Open Sans Semibold" pitchFamily="34" charset="0"/>
                <a:cs typeface="Open Sans Semibold" pitchFamily="34" charset="0"/>
              </a:rPr>
              <a:t> </a:t>
            </a:r>
            <a:r>
              <a:rPr lang="en-US" sz="4800" dirty="0" smtClean="0">
                <a:solidFill>
                  <a:srgbClr val="646464"/>
                </a:solidFill>
                <a:latin typeface="Segoe UI Light" pitchFamily="34" charset="0"/>
                <a:ea typeface="Open Sans Semibold" pitchFamily="34" charset="0"/>
                <a:cs typeface="Open Sans Semibold" pitchFamily="34" charset="0"/>
              </a:rPr>
              <a:t>for your attention.</a:t>
            </a:r>
            <a:endParaRPr lang="en-US" sz="4800" dirty="0">
              <a:solidFill>
                <a:srgbClr val="646464"/>
              </a:solidFill>
              <a:latin typeface="Segoe UI Light" pitchFamily="34" charset="0"/>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0446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76A30B-2EEE-D845-889D-D2FCDCC626FF}" type="datetimeFigureOut">
              <a:rPr lang="en-US" smtClean="0"/>
              <a:pPr/>
              <a:t>11/3/2014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EBE21A-6A2C-A44E-94F4-8986924BE077}" type="slidenum">
              <a:rPr lang="en-US" smtClean="0"/>
              <a:pPr/>
              <a:t>‹#›</a:t>
            </a:fld>
            <a:endParaRPr lang="en-US"/>
          </a:p>
        </p:txBody>
      </p:sp>
    </p:spTree>
    <p:extLst>
      <p:ext uri="{BB962C8B-B14F-4D97-AF65-F5344CB8AC3E}">
        <p14:creationId xmlns:p14="http://schemas.microsoft.com/office/powerpoint/2010/main" xmlns="" val="354716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08B158-78EB-E442-82B1-5734D26B446D}" type="datetime1">
              <a:rPr lang="en-US" smtClean="0"/>
              <a:pPr>
                <a:defRPr/>
              </a:pPr>
              <a:t>11/3/2014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Integrating Researcher Identifiers into University and Library Systems </a:t>
            </a:r>
            <a:endParaRPr lang="en-US"/>
          </a:p>
        </p:txBody>
      </p:sp>
      <p:sp>
        <p:nvSpPr>
          <p:cNvPr id="6" name="Slide Number Placeholder 5"/>
          <p:cNvSpPr>
            <a:spLocks noGrp="1"/>
          </p:cNvSpPr>
          <p:nvPr>
            <p:ph type="sldNum" sz="quarter" idx="12"/>
          </p:nvPr>
        </p:nvSpPr>
        <p:spPr/>
        <p:txBody>
          <a:bodyPr/>
          <a:lstStyle>
            <a:lvl1pPr>
              <a:defRPr/>
            </a:lvl1pPr>
          </a:lstStyle>
          <a:p>
            <a:pPr>
              <a:defRPr/>
            </a:pPr>
            <a:fld id="{E08BACCB-F39C-45CF-A3EC-F7B6C377D0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Lst>
  <p:transition>
    <p:pull/>
  </p:transition>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isni.org/filedepot_download/126/34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hi.wikipedia.org/wiki/%E0%A4%A8%E0%A5%8B%E0%A4%86%E0%A4%AE_%E0%A4%9A%E0%A4%BE%E0%A4%AE%E0%A5%8D%E0%A4%B8%E0%A4%95%E0%A5%80" TargetMode="External"/><Relationship Id="rId13" Type="http://schemas.openxmlformats.org/officeDocument/2006/relationships/hyperlink" Target="http://kn.wikipedia.org/wiki/%E0%B2%A8%E0%B3%8B%E0%B2%85%E0%B2%AE%E0%B3%8D_%E0%B2%9A%E0%B2%BE%E0%B2%AE%E0%B3%8D%E0%B2%B8%E0%B3%8D%E0%B2%95%E0%B3%80" TargetMode="External"/><Relationship Id="rId18" Type="http://schemas.openxmlformats.org/officeDocument/2006/relationships/hyperlink" Target="http://zh.wikipedia.org/wiki/%E8%AF%BA%E5%A7%86%C2%B7%E4%B9%94%E5%A7%86%E6%96%AF%E5%9F%BA" TargetMode="External"/><Relationship Id="rId3" Type="http://schemas.openxmlformats.org/officeDocument/2006/relationships/image" Target="../media/image7.png"/><Relationship Id="rId7" Type="http://schemas.openxmlformats.org/officeDocument/2006/relationships/hyperlink" Target="http://gu.wikipedia.org/wiki/%E0%AA%A8%E0%AB%8B%E0%AA%86%E0%AA%AE_%E0%AA%9A%E0%AB%8B%E0%AA%AE%E0%AB%8D%E0%AA%B8%E0%AB%8D%E0%AA%95%E0%AB%80" TargetMode="External"/><Relationship Id="rId12" Type="http://schemas.openxmlformats.org/officeDocument/2006/relationships/hyperlink" Target="http://kk.wikipedia.org/wiki/%D0%9D%D0%BE%D0%B0%D0%BC_%D0%A7%D0%BE%D0%BC%D1%81%D0%BA%D0%B8" TargetMode="External"/><Relationship Id="rId17" Type="http://schemas.openxmlformats.org/officeDocument/2006/relationships/hyperlink" Target="http://ru.wikipedia.org/wiki/%D0%A5%D0%BE%D0%BC%D1%81%D0%BA%D0%B8%D0%B9,_%D0%9D%D0%BE%D0%B0%D0%BC" TargetMode="External"/><Relationship Id="rId2" Type="http://schemas.openxmlformats.org/officeDocument/2006/relationships/notesSlide" Target="../notesSlides/notesSlide3.xml"/><Relationship Id="rId16" Type="http://schemas.openxmlformats.org/officeDocument/2006/relationships/hyperlink" Target="http://pa.wikipedia.org/wiki/%E0%A8%A8%E0%A9%8C%E0%A8%AE_%E0%A8%9A%E0%A9%8C%E0%A8%AE%E0%A8%B8%E0%A8%95%E0%A9%80" TargetMode="External"/><Relationship Id="rId1" Type="http://schemas.openxmlformats.org/officeDocument/2006/relationships/slideLayout" Target="../slideLayouts/slideLayout3.xml"/><Relationship Id="rId6" Type="http://schemas.openxmlformats.org/officeDocument/2006/relationships/hyperlink" Target="http://bo.wikipedia.org/wiki/%E0%BD%93%E0%BD%98%E0%BC%8B%E0%BD%86%E0%BD%BC%E0%BD%98%E0%BC%8B%E0%BD%A6%E0%BD%B2%E0%BC%8B%E0%BD%80%E0%BD%BA%E0%BC%8D" TargetMode="External"/><Relationship Id="rId11" Type="http://schemas.openxmlformats.org/officeDocument/2006/relationships/hyperlink" Target="http://ka.wikipedia.org/wiki/%E1%83%9C%E1%83%9D%E1%83%90%E1%83%9B_%E1%83%A9%E1%83%9D%E1%83%9B%E1%83%A1%E1%83%99%E1%83%98" TargetMode="External"/><Relationship Id="rId5" Type="http://schemas.openxmlformats.org/officeDocument/2006/relationships/hyperlink" Target="http://bn.wikipedia.org/wiki/%E0%A6%A8%E0%A7%8B%E0%A6%AE_%E0%A6%9A%E0%A6%AE%E0%A7%8D%E2%80%8C%E0%A6%B8%E0%A7%8D%E0%A6%95%E0%A6%BF" TargetMode="External"/><Relationship Id="rId15" Type="http://schemas.openxmlformats.org/officeDocument/2006/relationships/hyperlink" Target="http://ml.wikipedia.org/wiki/%E0%B4%A8%E0%B5%8B%E0%B4%82_%E0%B4%9A%E0%B5%8B%E0%B4%82%E0%B4%B8%E0%B5%8D%E0%B4%95%E0%B4%BF" TargetMode="External"/><Relationship Id="rId10" Type="http://schemas.openxmlformats.org/officeDocument/2006/relationships/hyperlink" Target="http://ja.wikipedia.org/wiki/%E3%83%8E%E3%83%BC%E3%83%A0%E3%83%BB%E3%83%81%E3%83%A7%E3%83%A0%E3%82%B9%E3%82%AD%E3%83%BC" TargetMode="External"/><Relationship Id="rId4" Type="http://schemas.openxmlformats.org/officeDocument/2006/relationships/hyperlink" Target="http://el.wikipedia.org/wiki/%CE%9D%CF%8C%CE%B1%CE%BC_%CE%A4%CF%83%CF%8C%CE%BC%CF%83%CE%BA%CE%B9" TargetMode="External"/><Relationship Id="rId9" Type="http://schemas.openxmlformats.org/officeDocument/2006/relationships/hyperlink" Target="http://hy.wikipedia.org/wiki/%D5%86%D5%B8%D5%A1%D5%B4_%D5%89%D5%B8%D5%B4%D5%BD%D5%AF%D5%AB" TargetMode="External"/><Relationship Id="rId14" Type="http://schemas.openxmlformats.org/officeDocument/2006/relationships/hyperlink" Target="http://ko.wikipedia.org/wiki/%EB%85%B8%EC%97%84_%EC%B4%98%EC%8A%A4%ED%82%A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oclc.org/research/activities/registering-researcher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www.oclc.org/research/activities/registering-researchers.html" TargetMode="External"/><Relationship Id="rId4" Type="http://schemas.openxmlformats.org/officeDocument/2006/relationships/hyperlink" Target="viaf.org/viaf/728685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orcid.org/0000-0001-5796-2727" TargetMode="External"/><Relationship Id="rId13" Type="http://schemas.openxmlformats.org/officeDocument/2006/relationships/hyperlink" Target="http://viaf.org/viaf/36099266/" TargetMode="External"/><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hyperlink" Target="http://uu.academia.edu/JeroenBosman" TargetMode="External"/><Relationship Id="rId21" Type="http://schemas.openxmlformats.org/officeDocument/2006/relationships/image" Target="../media/image19.png"/><Relationship Id="rId7" Type="http://schemas.openxmlformats.org/officeDocument/2006/relationships/hyperlink" Target="http://academic.research.microsoft.com/Author/51538592/jeroen-bosman" TargetMode="External"/><Relationship Id="rId12" Type="http://schemas.openxmlformats.org/officeDocument/2006/relationships/hyperlink" Target="http://www.slideshare.net/hierohiero" TargetMode="External"/><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mendeley.com/profiles/jeroen-bosman/" TargetMode="External"/><Relationship Id="rId11" Type="http://schemas.openxmlformats.org/officeDocument/2006/relationships/hyperlink" Target="http://www.scopus.com/authid/detail.url?authorId=7003519484" TargetMode="External"/><Relationship Id="rId24" Type="http://schemas.openxmlformats.org/officeDocument/2006/relationships/image" Target="../media/image22.png"/><Relationship Id="rId5" Type="http://schemas.openxmlformats.org/officeDocument/2006/relationships/hyperlink" Target="http://www.isni.org/0000000028810209" TargetMode="External"/><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hyperlink" Target="http://www.researchgate.net/profile/Jeroen_Bosman/" TargetMode="External"/><Relationship Id="rId19" Type="http://schemas.openxmlformats.org/officeDocument/2006/relationships/image" Target="../media/image17.png"/><Relationship Id="rId4" Type="http://schemas.openxmlformats.org/officeDocument/2006/relationships/hyperlink" Target="http://scholar.google.com/citations?user=-IfPy3IAAAAJ&amp;hl=en" TargetMode="External"/><Relationship Id="rId9" Type="http://schemas.openxmlformats.org/officeDocument/2006/relationships/hyperlink" Target="http://www.researcherid.com/ProfileView.action?queryString=KG0UuZjN5WmCiHc/MC4oLVEKrQQu+pzQ8/9yrRrmi8Y=&amp;Init=Yes&amp;SrcApp=CR&amp;returnCode=ROUTER.Success&amp;SID=N27lOD6EgipnADLnAbK" TargetMode="External"/><Relationship Id="rId14" Type="http://schemas.openxmlformats.org/officeDocument/2006/relationships/hyperlink" Target="http://www.worldcat.org/wcidentities/lccn-n91-100619" TargetMode="External"/><Relationship Id="rId22" Type="http://schemas.openxmlformats.org/officeDocument/2006/relationships/image" Target="../media/image20.png"/><Relationship Id="rId27"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solidFill>
                  <a:schemeClr val="tx1"/>
                </a:solidFill>
              </a:rPr>
              <a:t>OCLC Research</a:t>
            </a:r>
            <a:endParaRPr lang="en-US" dirty="0">
              <a:solidFill>
                <a:schemeClr val="tx1"/>
              </a:solidFill>
            </a:endParaRPr>
          </a:p>
        </p:txBody>
      </p:sp>
      <p:sp>
        <p:nvSpPr>
          <p:cNvPr id="8" name="Text Placeholder 7"/>
          <p:cNvSpPr>
            <a:spLocks noGrp="1"/>
          </p:cNvSpPr>
          <p:nvPr>
            <p:ph type="body" sz="quarter" idx="17"/>
          </p:nvPr>
        </p:nvSpPr>
        <p:spPr>
          <a:xfrm>
            <a:off x="914400" y="5410200"/>
            <a:ext cx="6477000" cy="304800"/>
          </a:xfrm>
        </p:spPr>
        <p:txBody>
          <a:bodyPr>
            <a:noAutofit/>
          </a:bodyPr>
          <a:lstStyle/>
          <a:p>
            <a:r>
              <a:rPr lang="en-US" sz="1600" dirty="0" smtClean="0">
                <a:solidFill>
                  <a:schemeClr val="tx1"/>
                </a:solidFill>
              </a:rPr>
              <a:t>ARL Research Library Leadership Fellows, OCLC Visit</a:t>
            </a:r>
          </a:p>
          <a:p>
            <a:endParaRPr lang="en-US" sz="1600" dirty="0"/>
          </a:p>
        </p:txBody>
      </p:sp>
      <p:sp>
        <p:nvSpPr>
          <p:cNvPr id="5" name="Title 4"/>
          <p:cNvSpPr>
            <a:spLocks noGrp="1"/>
          </p:cNvSpPr>
          <p:nvPr>
            <p:ph type="title"/>
          </p:nvPr>
        </p:nvSpPr>
        <p:spPr/>
        <p:txBody>
          <a:bodyPr>
            <a:noAutofit/>
          </a:bodyPr>
          <a:lstStyle/>
          <a:p>
            <a:pPr algn="ctr"/>
            <a:r>
              <a:rPr lang="en-US" sz="4400" dirty="0" smtClean="0">
                <a:solidFill>
                  <a:srgbClr val="0070C0"/>
                </a:solidFill>
              </a:rPr>
              <a:t>What’s in a Name? </a:t>
            </a:r>
            <a:br>
              <a:rPr lang="en-US" sz="4400" dirty="0" smtClean="0">
                <a:solidFill>
                  <a:srgbClr val="0070C0"/>
                </a:solidFill>
              </a:rPr>
            </a:br>
            <a:r>
              <a:rPr lang="en-US" sz="4400" dirty="0" smtClean="0">
                <a:solidFill>
                  <a:srgbClr val="0070C0"/>
                </a:solidFill>
              </a:rPr>
              <a:t>Managing Researcher IDs &amp; the Library’s Role	</a:t>
            </a:r>
            <a:endParaRPr lang="en-US" sz="4400" dirty="0">
              <a:solidFill>
                <a:srgbClr val="0070C0"/>
              </a:solidFill>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6B3AA010-7757-41E0-A212-D41514C97AA5}" type="slidenum">
              <a:rPr lang="en-US" smtClean="0"/>
              <a:pPr/>
              <a:t>1</a:t>
            </a:fld>
            <a:endParaRPr lang="en-US"/>
          </a:p>
        </p:txBody>
      </p:sp>
      <p:sp>
        <p:nvSpPr>
          <p:cNvPr id="13" name="Text Placeholder 12"/>
          <p:cNvSpPr>
            <a:spLocks noGrp="1"/>
          </p:cNvSpPr>
          <p:nvPr>
            <p:ph type="body" sz="quarter" idx="13"/>
          </p:nvPr>
        </p:nvSpPr>
        <p:spPr/>
        <p:txBody>
          <a:bodyPr/>
          <a:lstStyle/>
          <a:p>
            <a:r>
              <a:rPr lang="en-US" dirty="0" smtClean="0">
                <a:solidFill>
                  <a:schemeClr val="tx1"/>
                </a:solidFill>
              </a:rPr>
              <a:t>Karen Smith-Yoshimura</a:t>
            </a:r>
            <a:r>
              <a:rPr lang="en-US" dirty="0" smtClean="0"/>
              <a:t>	</a:t>
            </a:r>
            <a:endParaRPr lang="en-US" dirty="0"/>
          </a:p>
        </p:txBody>
      </p:sp>
      <p:sp>
        <p:nvSpPr>
          <p:cNvPr id="9" name="Text Placeholder 8"/>
          <p:cNvSpPr>
            <a:spLocks noGrp="1"/>
          </p:cNvSpPr>
          <p:nvPr>
            <p:ph type="body" sz="quarter" idx="18"/>
          </p:nvPr>
        </p:nvSpPr>
        <p:spPr/>
        <p:txBody>
          <a:bodyPr>
            <a:normAutofit fontScale="92500" lnSpcReduction="10000"/>
          </a:bodyPr>
          <a:lstStyle/>
          <a:p>
            <a:r>
              <a:rPr lang="en-US" sz="1600" dirty="0" smtClean="0">
                <a:solidFill>
                  <a:schemeClr val="tx1"/>
                </a:solidFill>
              </a:rPr>
              <a:t>5 May 2014	</a:t>
            </a:r>
            <a:r>
              <a:rPr lang="en-US" dirty="0" smtClean="0"/>
              <a:t>	</a:t>
            </a:r>
            <a:endParaRPr lang="en-US"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Some functional requirements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10</a:t>
            </a:fld>
            <a:endParaRPr lang="en-US"/>
          </a:p>
        </p:txBody>
      </p:sp>
      <p:sp>
        <p:nvSpPr>
          <p:cNvPr id="4" name="TextBox 3"/>
          <p:cNvSpPr txBox="1"/>
          <p:nvPr/>
        </p:nvSpPr>
        <p:spPr>
          <a:xfrm>
            <a:off x="609600" y="2209800"/>
            <a:ext cx="8076698" cy="3693319"/>
          </a:xfrm>
          <a:prstGeom prst="rect">
            <a:avLst/>
          </a:prstGeom>
          <a:noFill/>
        </p:spPr>
        <p:txBody>
          <a:bodyPr wrap="square" rtlCol="0">
            <a:spAutoFit/>
          </a:bodyPr>
          <a:lstStyle/>
          <a:p>
            <a:pPr>
              <a:buClr>
                <a:srgbClr val="0070C0"/>
              </a:buClr>
              <a:buSzPct val="150000"/>
              <a:buFont typeface="Arial" pitchFamily="34" charset="0"/>
              <a:buChar char="•"/>
            </a:pPr>
            <a:r>
              <a:rPr lang="en-US" sz="2400" dirty="0" smtClean="0">
                <a:latin typeface="Open Sans"/>
              </a:rPr>
              <a:t> Create  consistent and robust metadata</a:t>
            </a:r>
          </a:p>
          <a:p>
            <a:pPr>
              <a:buClr>
                <a:srgbClr val="0070C0"/>
              </a:buClr>
              <a:buSzPct val="150000"/>
            </a:pPr>
            <a:endParaRPr lang="en-US" sz="2400" dirty="0" smtClean="0">
              <a:latin typeface="Open Sans"/>
            </a:endParaRPr>
          </a:p>
          <a:p>
            <a:pPr>
              <a:buClr>
                <a:srgbClr val="0070C0"/>
              </a:buClr>
              <a:buSzPct val="150000"/>
              <a:buFont typeface="Arial" pitchFamily="34" charset="0"/>
              <a:buChar char="•"/>
            </a:pPr>
            <a:r>
              <a:rPr lang="en-US" sz="2400" dirty="0" smtClean="0">
                <a:latin typeface="Open Sans"/>
              </a:rPr>
              <a:t> Associate metadata for a researcher’s output with the correct identifier</a:t>
            </a:r>
          </a:p>
          <a:p>
            <a:pPr>
              <a:buClr>
                <a:srgbClr val="0070C0"/>
              </a:buClr>
              <a:buSzPct val="150000"/>
              <a:buFont typeface="Arial" pitchFamily="34" charset="0"/>
              <a:buChar char="•"/>
            </a:pPr>
            <a:endParaRPr lang="en-US" sz="2400" dirty="0" smtClean="0">
              <a:latin typeface="Open Sans"/>
            </a:endParaRPr>
          </a:p>
          <a:p>
            <a:pPr>
              <a:buClr>
                <a:srgbClr val="0070C0"/>
              </a:buClr>
              <a:buSzPct val="150000"/>
              <a:buFont typeface="Arial" pitchFamily="34" charset="0"/>
              <a:buChar char="•"/>
            </a:pPr>
            <a:r>
              <a:rPr lang="en-US" sz="2400" dirty="0" smtClean="0">
                <a:latin typeface="Open Sans"/>
              </a:rPr>
              <a:t> Disambiguate similar results</a:t>
            </a:r>
          </a:p>
          <a:p>
            <a:pPr>
              <a:buClr>
                <a:srgbClr val="0070C0"/>
              </a:buClr>
              <a:buSzPct val="150000"/>
              <a:buFont typeface="Arial" pitchFamily="34" charset="0"/>
              <a:buChar char="•"/>
            </a:pPr>
            <a:endParaRPr lang="en-US" sz="2400" dirty="0" smtClean="0">
              <a:latin typeface="Open Sans"/>
            </a:endParaRPr>
          </a:p>
          <a:p>
            <a:pPr>
              <a:buClr>
                <a:srgbClr val="0070C0"/>
              </a:buClr>
              <a:buSzPct val="150000"/>
              <a:buFont typeface="Arial" pitchFamily="34" charset="0"/>
              <a:buChar char="•"/>
            </a:pPr>
            <a:r>
              <a:rPr lang="en-US" sz="2400" dirty="0" smtClean="0">
                <a:latin typeface="Open Sans"/>
              </a:rPr>
              <a:t> Merge entities that represent the same researcher and split entities that represent different researchers</a:t>
            </a:r>
          </a:p>
          <a:p>
            <a:pPr>
              <a:buFont typeface="Wingdings" pitchFamily="2" charset="2"/>
              <a:buChar char="Ø"/>
            </a:pPr>
            <a:endParaRPr lang="en-US" dirty="0">
              <a:latin typeface="Open Sans"/>
            </a:endParaRPr>
          </a:p>
        </p:txBody>
      </p:sp>
      <p:sp>
        <p:nvSpPr>
          <p:cNvPr id="5" name="TextBox 4"/>
          <p:cNvSpPr txBox="1"/>
          <p:nvPr/>
        </p:nvSpPr>
        <p:spPr>
          <a:xfrm>
            <a:off x="533400" y="1371600"/>
            <a:ext cx="4801314" cy="523220"/>
          </a:xfrm>
          <a:prstGeom prst="rect">
            <a:avLst/>
          </a:prstGeom>
          <a:noFill/>
        </p:spPr>
        <p:txBody>
          <a:bodyPr wrap="none" rtlCol="0">
            <a:spAutoFit/>
          </a:bodyPr>
          <a:lstStyle/>
          <a:p>
            <a:r>
              <a:rPr lang="en-US" sz="2800" b="1" dirty="0" smtClean="0">
                <a:latin typeface="Open Sans"/>
              </a:rPr>
              <a:t>Librarian as a stakeholder</a:t>
            </a:r>
            <a:r>
              <a:rPr lang="en-US" sz="2400" dirty="0" smtClean="0">
                <a:latin typeface="Open Sans"/>
              </a:rPr>
              <a:t>	</a:t>
            </a:r>
            <a:endParaRPr lang="en-US" sz="2400" dirty="0">
              <a:latin typeface="Open Sans"/>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More functional requirements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11</a:t>
            </a:fld>
            <a:endParaRPr lang="en-US"/>
          </a:p>
        </p:txBody>
      </p:sp>
      <p:sp>
        <p:nvSpPr>
          <p:cNvPr id="4" name="TextBox 3"/>
          <p:cNvSpPr txBox="1"/>
          <p:nvPr/>
        </p:nvSpPr>
        <p:spPr>
          <a:xfrm>
            <a:off x="533400" y="1905000"/>
            <a:ext cx="8076698" cy="2831544"/>
          </a:xfrm>
          <a:prstGeom prst="rect">
            <a:avLst/>
          </a:prstGeom>
          <a:noFill/>
        </p:spPr>
        <p:txBody>
          <a:bodyPr wrap="square" rtlCol="0">
            <a:spAutoFit/>
          </a:bodyPr>
          <a:lstStyle/>
          <a:p>
            <a:pPr>
              <a:buClr>
                <a:srgbClr val="0070C0"/>
              </a:buClr>
              <a:buSzPct val="150000"/>
              <a:buFont typeface="Arial" pitchFamily="34" charset="0"/>
              <a:buChar char="•"/>
            </a:pPr>
            <a:r>
              <a:rPr lang="en-US" sz="2000" dirty="0" smtClean="0">
                <a:latin typeface="Open Sans"/>
              </a:rPr>
              <a:t> Link multiple identifiers a researcher might have to collate output</a:t>
            </a:r>
          </a:p>
          <a:p>
            <a:pPr>
              <a:buClr>
                <a:srgbClr val="0070C0"/>
              </a:buClr>
              <a:buSzPct val="150000"/>
              <a:buFont typeface="Arial" pitchFamily="34" charset="0"/>
              <a:buChar char="•"/>
            </a:pPr>
            <a:endParaRPr lang="en-US" sz="2000" dirty="0" smtClean="0">
              <a:latin typeface="Open Sans"/>
            </a:endParaRPr>
          </a:p>
          <a:p>
            <a:pPr>
              <a:buClr>
                <a:srgbClr val="0070C0"/>
              </a:buClr>
              <a:buSzPct val="150000"/>
              <a:buFont typeface="Arial" pitchFamily="34" charset="0"/>
              <a:buChar char="•"/>
            </a:pPr>
            <a:r>
              <a:rPr lang="en-US" sz="2000" dirty="0" smtClean="0">
                <a:latin typeface="Open Sans"/>
              </a:rPr>
              <a:t> Associate metadata  with a researcher’s identifier that resolves to the researcher’s intellectual output.</a:t>
            </a:r>
          </a:p>
          <a:p>
            <a:pPr>
              <a:buClr>
                <a:srgbClr val="0070C0"/>
              </a:buClr>
              <a:buSzPct val="150000"/>
              <a:buFont typeface="Arial" pitchFamily="34" charset="0"/>
              <a:buChar char="•"/>
            </a:pPr>
            <a:endParaRPr lang="en-US" sz="2000" dirty="0" smtClean="0">
              <a:latin typeface="Open Sans"/>
            </a:endParaRPr>
          </a:p>
          <a:p>
            <a:pPr>
              <a:buClr>
                <a:srgbClr val="0070C0"/>
              </a:buClr>
              <a:buSzPct val="150000"/>
              <a:buFont typeface="Arial" pitchFamily="34" charset="0"/>
              <a:buChar char="•"/>
            </a:pPr>
            <a:r>
              <a:rPr lang="en-US" sz="2000" dirty="0" smtClean="0">
                <a:latin typeface="Open Sans"/>
              </a:rPr>
              <a:t> Verify a researcher/work related to a researcher is represented</a:t>
            </a:r>
          </a:p>
          <a:p>
            <a:pPr>
              <a:buClr>
                <a:srgbClr val="0070C0"/>
              </a:buClr>
              <a:buSzPct val="150000"/>
              <a:buFont typeface="Arial" pitchFamily="34" charset="0"/>
              <a:buChar char="•"/>
            </a:pPr>
            <a:endParaRPr lang="en-US" sz="2000" dirty="0" smtClean="0">
              <a:latin typeface="Open Sans"/>
            </a:endParaRPr>
          </a:p>
          <a:p>
            <a:pPr>
              <a:buClr>
                <a:srgbClr val="0070C0"/>
              </a:buClr>
              <a:buSzPct val="150000"/>
              <a:buFont typeface="Arial" pitchFamily="34" charset="0"/>
              <a:buChar char="•"/>
            </a:pPr>
            <a:r>
              <a:rPr lang="en-US" sz="2000" dirty="0" smtClean="0">
                <a:latin typeface="Open Sans"/>
              </a:rPr>
              <a:t> Register a researcher who does not yet have a persistent identifier</a:t>
            </a:r>
          </a:p>
          <a:p>
            <a:pPr>
              <a:buFont typeface="Wingdings" pitchFamily="2" charset="2"/>
              <a:buChar char="Ø"/>
            </a:pPr>
            <a:endParaRPr lang="en-US" dirty="0">
              <a:latin typeface="Open Sans"/>
            </a:endParaRPr>
          </a:p>
        </p:txBody>
      </p:sp>
      <p:sp>
        <p:nvSpPr>
          <p:cNvPr id="5" name="TextBox 4"/>
          <p:cNvSpPr txBox="1"/>
          <p:nvPr/>
        </p:nvSpPr>
        <p:spPr>
          <a:xfrm>
            <a:off x="304800" y="1371600"/>
            <a:ext cx="9417963" cy="461665"/>
          </a:xfrm>
          <a:prstGeom prst="rect">
            <a:avLst/>
          </a:prstGeom>
          <a:noFill/>
        </p:spPr>
        <p:txBody>
          <a:bodyPr wrap="none" rtlCol="0">
            <a:spAutoFit/>
          </a:bodyPr>
          <a:lstStyle/>
          <a:p>
            <a:r>
              <a:rPr lang="en-US" sz="2400" b="1" dirty="0" smtClean="0">
                <a:latin typeface="Open Sans"/>
              </a:rPr>
              <a:t>Researcher  and university administrator as a stakeholder</a:t>
            </a:r>
            <a:r>
              <a:rPr lang="en-US" dirty="0" smtClean="0"/>
              <a:t>	</a:t>
            </a:r>
            <a:endParaRPr lang="en-US" dirty="0"/>
          </a:p>
        </p:txBody>
      </p:sp>
      <p:sp>
        <p:nvSpPr>
          <p:cNvPr id="6" name="TextBox 5"/>
          <p:cNvSpPr txBox="1"/>
          <p:nvPr/>
        </p:nvSpPr>
        <p:spPr>
          <a:xfrm>
            <a:off x="381000" y="4648200"/>
            <a:ext cx="8494633" cy="461665"/>
          </a:xfrm>
          <a:prstGeom prst="rect">
            <a:avLst/>
          </a:prstGeom>
          <a:noFill/>
        </p:spPr>
        <p:txBody>
          <a:bodyPr wrap="none" rtlCol="0">
            <a:spAutoFit/>
          </a:bodyPr>
          <a:lstStyle/>
          <a:p>
            <a:r>
              <a:rPr lang="en-US" sz="2400" b="1" dirty="0" smtClean="0">
                <a:latin typeface="Open Sans"/>
              </a:rPr>
              <a:t>Funder  and university administrator as a stakeholder</a:t>
            </a:r>
            <a:r>
              <a:rPr lang="en-US" dirty="0" smtClean="0"/>
              <a:t>	</a:t>
            </a:r>
            <a:endParaRPr lang="en-US" dirty="0"/>
          </a:p>
        </p:txBody>
      </p:sp>
      <p:sp>
        <p:nvSpPr>
          <p:cNvPr id="7" name="Rectangle 6"/>
          <p:cNvSpPr/>
          <p:nvPr/>
        </p:nvSpPr>
        <p:spPr>
          <a:xfrm>
            <a:off x="533400" y="5257800"/>
            <a:ext cx="7696200" cy="400110"/>
          </a:xfrm>
          <a:prstGeom prst="rect">
            <a:avLst/>
          </a:prstGeom>
        </p:spPr>
        <p:txBody>
          <a:bodyPr wrap="square">
            <a:spAutoFit/>
          </a:bodyPr>
          <a:lstStyle/>
          <a:p>
            <a:pPr>
              <a:buClr>
                <a:srgbClr val="0070C0"/>
              </a:buClr>
              <a:buSzPct val="150000"/>
              <a:buFont typeface="Arial" pitchFamily="34" charset="0"/>
              <a:buChar char="•"/>
            </a:pPr>
            <a:r>
              <a:rPr lang="en-US" sz="2000" dirty="0" smtClean="0">
                <a:latin typeface="Open Sans"/>
              </a:rPr>
              <a:t> Link metadata for a researcher’s output to grant funder’s data</a:t>
            </a:r>
            <a:endParaRPr lang="en-US" sz="2000"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mt="15000"/>
          </a:blip>
          <a:stretch>
            <a:fillRect/>
          </a:stretch>
        </p:blipFill>
        <p:spPr>
          <a:xfrm>
            <a:off x="12700" y="0"/>
            <a:ext cx="9110809" cy="6858000"/>
          </a:xfrm>
          <a:prstGeom prst="rect">
            <a:avLst/>
          </a:prstGeom>
        </p:spPr>
      </p:pic>
      <p:sp>
        <p:nvSpPr>
          <p:cNvPr id="2" name="Title 1"/>
          <p:cNvSpPr>
            <a:spLocks noGrp="1"/>
          </p:cNvSpPr>
          <p:nvPr>
            <p:ph type="ctrTitle"/>
          </p:nvPr>
        </p:nvSpPr>
        <p:spPr>
          <a:xfrm>
            <a:off x="291443" y="1299287"/>
            <a:ext cx="8680814" cy="2911820"/>
          </a:xfrm>
        </p:spPr>
        <p:txBody>
          <a:bodyPr rtlCol="0">
            <a:normAutofit/>
          </a:bodyPr>
          <a:lstStyle/>
          <a:p>
            <a:pPr algn="ctr"/>
            <a:r>
              <a:rPr lang="en-US" sz="6000" dirty="0" smtClean="0">
                <a:solidFill>
                  <a:srgbClr val="0070C0"/>
                </a:solidFill>
              </a:rPr>
              <a:t>The Landscape of Researcher Identification</a:t>
            </a:r>
            <a:endParaRPr lang="en-US" sz="60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13</a:t>
            </a:fld>
            <a:endParaRPr lang="en-US"/>
          </a:p>
        </p:txBody>
      </p:sp>
      <p:sp>
        <p:nvSpPr>
          <p:cNvPr id="4" name="TextBox 3"/>
          <p:cNvSpPr txBox="1"/>
          <p:nvPr/>
        </p:nvSpPr>
        <p:spPr>
          <a:xfrm>
            <a:off x="533400" y="1447800"/>
            <a:ext cx="4876800" cy="2123658"/>
          </a:xfrm>
          <a:prstGeom prst="rect">
            <a:avLst/>
          </a:prstGeom>
          <a:noFill/>
        </p:spPr>
        <p:txBody>
          <a:bodyPr wrap="square" rtlCol="0">
            <a:spAutoFit/>
          </a:bodyPr>
          <a:lstStyle/>
          <a:p>
            <a:r>
              <a:rPr lang="en-US" b="1" dirty="0" smtClean="0">
                <a:latin typeface="Open Sans"/>
              </a:rPr>
              <a:t>Authority hubs:</a:t>
            </a:r>
          </a:p>
          <a:p>
            <a:r>
              <a:rPr lang="en-US" dirty="0" smtClean="0">
                <a:latin typeface="Open Sans"/>
              </a:rPr>
              <a:t>   </a:t>
            </a:r>
            <a:r>
              <a:rPr lang="en-US" sz="1600" dirty="0" smtClean="0">
                <a:latin typeface="Open Sans"/>
              </a:rPr>
              <a:t>Digital Author Identifier (DAI)</a:t>
            </a:r>
          </a:p>
          <a:p>
            <a:r>
              <a:rPr lang="en-US" sz="1600" dirty="0" smtClean="0">
                <a:latin typeface="Open Sans"/>
              </a:rPr>
              <a:t>   Lattes Platform</a:t>
            </a:r>
          </a:p>
          <a:p>
            <a:r>
              <a:rPr lang="en-US" sz="1600" dirty="0" smtClean="0">
                <a:latin typeface="Open Sans"/>
              </a:rPr>
              <a:t>   LC/NACO Authority File</a:t>
            </a:r>
          </a:p>
          <a:p>
            <a:r>
              <a:rPr lang="en-US" sz="1600" dirty="0" smtClean="0">
                <a:latin typeface="Open Sans"/>
              </a:rPr>
              <a:t>   Names Project</a:t>
            </a:r>
          </a:p>
          <a:p>
            <a:r>
              <a:rPr lang="en-US" sz="1600" dirty="0" smtClean="0">
                <a:latin typeface="Open Sans"/>
              </a:rPr>
              <a:t>   Open Researcher and Contributor ID (ORCID) </a:t>
            </a:r>
          </a:p>
          <a:p>
            <a:r>
              <a:rPr lang="en-US" sz="1600" dirty="0" smtClean="0">
                <a:latin typeface="Open Sans"/>
              </a:rPr>
              <a:t>   </a:t>
            </a:r>
            <a:r>
              <a:rPr lang="en-US" sz="1600" dirty="0" err="1" smtClean="0">
                <a:latin typeface="Open Sans"/>
              </a:rPr>
              <a:t>ResearcherID</a:t>
            </a:r>
            <a:endParaRPr lang="en-US" sz="1600" dirty="0" smtClean="0">
              <a:latin typeface="Open Sans"/>
            </a:endParaRPr>
          </a:p>
          <a:p>
            <a:r>
              <a:rPr lang="en-US" sz="1600" dirty="0" smtClean="0">
                <a:latin typeface="Open Sans"/>
              </a:rPr>
              <a:t>   Virtual International Authority File (VIAF)</a:t>
            </a:r>
            <a:endParaRPr lang="en-US" sz="1600" dirty="0">
              <a:latin typeface="Open Sans"/>
            </a:endParaRPr>
          </a:p>
        </p:txBody>
      </p:sp>
      <p:sp>
        <p:nvSpPr>
          <p:cNvPr id="5" name="TextBox 4"/>
          <p:cNvSpPr txBox="1"/>
          <p:nvPr/>
        </p:nvSpPr>
        <p:spPr>
          <a:xfrm>
            <a:off x="228600" y="4114800"/>
            <a:ext cx="6070893" cy="369332"/>
          </a:xfrm>
          <a:prstGeom prst="rect">
            <a:avLst/>
          </a:prstGeom>
          <a:noFill/>
        </p:spPr>
        <p:txBody>
          <a:bodyPr wrap="none" rtlCol="0">
            <a:spAutoFit/>
          </a:bodyPr>
          <a:lstStyle/>
          <a:p>
            <a:r>
              <a:rPr lang="en-US" dirty="0" smtClean="0">
                <a:latin typeface="Open Sans"/>
              </a:rPr>
              <a:t>Current Research Information System (CRIS): </a:t>
            </a:r>
            <a:r>
              <a:rPr lang="en-US" dirty="0" err="1" smtClean="0">
                <a:latin typeface="Open Sans"/>
              </a:rPr>
              <a:t>Symplectic</a:t>
            </a:r>
            <a:endParaRPr lang="en-US" dirty="0">
              <a:latin typeface="Open Sans"/>
            </a:endParaRPr>
          </a:p>
        </p:txBody>
      </p:sp>
      <p:sp>
        <p:nvSpPr>
          <p:cNvPr id="6" name="TextBox 5"/>
          <p:cNvSpPr txBox="1"/>
          <p:nvPr/>
        </p:nvSpPr>
        <p:spPr>
          <a:xfrm>
            <a:off x="228600" y="4724400"/>
            <a:ext cx="5715000" cy="369332"/>
          </a:xfrm>
          <a:prstGeom prst="rect">
            <a:avLst/>
          </a:prstGeom>
          <a:noFill/>
        </p:spPr>
        <p:txBody>
          <a:bodyPr wrap="square" rtlCol="0">
            <a:spAutoFit/>
          </a:bodyPr>
          <a:lstStyle/>
          <a:p>
            <a:r>
              <a:rPr lang="en-US" dirty="0" smtClean="0">
                <a:latin typeface="Open Sans"/>
              </a:rPr>
              <a:t>Identifier hub: International Standard Name Identifier </a:t>
            </a:r>
            <a:endParaRPr lang="en-US" dirty="0">
              <a:latin typeface="Open Sans"/>
            </a:endParaRPr>
          </a:p>
        </p:txBody>
      </p:sp>
      <p:sp>
        <p:nvSpPr>
          <p:cNvPr id="7" name="TextBox 6"/>
          <p:cNvSpPr txBox="1"/>
          <p:nvPr/>
        </p:nvSpPr>
        <p:spPr>
          <a:xfrm>
            <a:off x="213285" y="5410200"/>
            <a:ext cx="8930715" cy="646331"/>
          </a:xfrm>
          <a:prstGeom prst="rect">
            <a:avLst/>
          </a:prstGeom>
          <a:noFill/>
        </p:spPr>
        <p:txBody>
          <a:bodyPr wrap="none" rtlCol="0">
            <a:spAutoFit/>
          </a:bodyPr>
          <a:lstStyle/>
          <a:p>
            <a:r>
              <a:rPr lang="en-US" dirty="0" smtClean="0">
                <a:latin typeface="Open Sans"/>
              </a:rPr>
              <a:t>National research portal: National Academic Research and Collaborations Information</a:t>
            </a:r>
          </a:p>
          <a:p>
            <a:r>
              <a:rPr lang="en-US" dirty="0" smtClean="0">
                <a:latin typeface="Open Sans"/>
              </a:rPr>
              <a:t>                                         System (NARCIS)</a:t>
            </a:r>
            <a:endParaRPr lang="en-US" dirty="0">
              <a:latin typeface="Open Sans"/>
            </a:endParaRPr>
          </a:p>
        </p:txBody>
      </p:sp>
      <p:pic>
        <p:nvPicPr>
          <p:cNvPr id="12" name="Picture 5"/>
          <p:cNvPicPr>
            <a:picLocks noChangeAspect="1" noChangeArrowheads="1"/>
          </p:cNvPicPr>
          <p:nvPr/>
        </p:nvPicPr>
        <p:blipFill>
          <a:blip r:embed="rId3" cstate="print"/>
          <a:srcRect/>
          <a:stretch>
            <a:fillRect/>
          </a:stretch>
        </p:blipFill>
        <p:spPr bwMode="auto">
          <a:xfrm>
            <a:off x="5715000" y="4876800"/>
            <a:ext cx="1228146" cy="440474"/>
          </a:xfrm>
          <a:prstGeom prst="rect">
            <a:avLst/>
          </a:prstGeom>
          <a:noFill/>
          <a:ln w="9525">
            <a:no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6400800" y="2057400"/>
            <a:ext cx="1474141" cy="56697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191004" y="1828805"/>
            <a:ext cx="1114141" cy="47934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048000" y="2209800"/>
            <a:ext cx="441325" cy="381000"/>
          </a:xfrm>
          <a:prstGeom prst="rect">
            <a:avLst/>
          </a:prstGeom>
          <a:noFill/>
          <a:ln w="9525">
            <a:noFill/>
            <a:miter lim="800000"/>
            <a:headEnd/>
            <a:tailEnd/>
          </a:ln>
        </p:spPr>
      </p:pic>
      <p:pic>
        <p:nvPicPr>
          <p:cNvPr id="16" name="Picture 14"/>
          <p:cNvPicPr>
            <a:picLocks noChangeAspect="1" noChangeArrowheads="1"/>
          </p:cNvPicPr>
          <p:nvPr/>
        </p:nvPicPr>
        <p:blipFill>
          <a:blip r:embed="rId7" cstate="print"/>
          <a:srcRect/>
          <a:stretch>
            <a:fillRect/>
          </a:stretch>
        </p:blipFill>
        <p:spPr bwMode="auto">
          <a:xfrm>
            <a:off x="4648200" y="3429000"/>
            <a:ext cx="2293937" cy="5334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410200" y="2209800"/>
            <a:ext cx="769937" cy="411163"/>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6781800" y="4038600"/>
            <a:ext cx="1836737" cy="723900"/>
          </a:xfrm>
          <a:prstGeom prst="rect">
            <a:avLst/>
          </a:prstGeom>
          <a:noFill/>
          <a:ln w="9525">
            <a:noFill/>
            <a:miter lim="800000"/>
            <a:headEnd/>
            <a:tailEnd/>
          </a:ln>
        </p:spPr>
      </p:pic>
      <p:pic>
        <p:nvPicPr>
          <p:cNvPr id="19" name="Picture 9"/>
          <p:cNvPicPr>
            <a:picLocks noChangeAspect="1" noChangeArrowheads="1"/>
          </p:cNvPicPr>
          <p:nvPr/>
        </p:nvPicPr>
        <p:blipFill>
          <a:blip r:embed="rId10" cstate="print"/>
          <a:srcRect/>
          <a:stretch>
            <a:fillRect/>
          </a:stretch>
        </p:blipFill>
        <p:spPr bwMode="auto">
          <a:xfrm>
            <a:off x="5791200" y="2743200"/>
            <a:ext cx="1852613" cy="655637"/>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876800" y="5791200"/>
            <a:ext cx="685800" cy="457200"/>
          </a:xfrm>
          <a:prstGeom prst="rect">
            <a:avLst/>
          </a:prstGeom>
          <a:noFill/>
          <a:ln w="9525">
            <a:noFill/>
            <a:miter lim="800000"/>
            <a:headEnd/>
            <a:tailEnd/>
          </a:ln>
        </p:spPr>
      </p:pic>
    </p:spTree>
    <p:extLst>
      <p:ext uri="{BB962C8B-B14F-4D97-AF65-F5344CB8AC3E}">
        <p14:creationId xmlns="" xmlns:p14="http://schemas.microsoft.com/office/powerpoint/2010/main" val="1234593212"/>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14</a:t>
            </a:fld>
            <a:endParaRPr lang="en-US"/>
          </a:p>
        </p:txBody>
      </p:sp>
      <p:sp>
        <p:nvSpPr>
          <p:cNvPr id="4" name="TextBox 3"/>
          <p:cNvSpPr txBox="1"/>
          <p:nvPr/>
        </p:nvSpPr>
        <p:spPr>
          <a:xfrm>
            <a:off x="457200" y="3321784"/>
            <a:ext cx="8229600" cy="1631216"/>
          </a:xfrm>
          <a:prstGeom prst="rect">
            <a:avLst/>
          </a:prstGeom>
          <a:noFill/>
        </p:spPr>
        <p:txBody>
          <a:bodyPr wrap="square" rtlCol="0">
            <a:spAutoFit/>
          </a:bodyPr>
          <a:lstStyle/>
          <a:p>
            <a:r>
              <a:rPr lang="en-US" b="1" dirty="0" smtClean="0">
                <a:latin typeface="Open Sans"/>
              </a:rPr>
              <a:t>Researcher profile systems:</a:t>
            </a:r>
          </a:p>
          <a:p>
            <a:r>
              <a:rPr lang="en-US" dirty="0" smtClean="0">
                <a:latin typeface="Open Sans"/>
              </a:rPr>
              <a:t>  </a:t>
            </a:r>
            <a:r>
              <a:rPr lang="en-US" sz="1600" dirty="0" smtClean="0">
                <a:latin typeface="Open Sans"/>
              </a:rPr>
              <a:t>Community of Scholars</a:t>
            </a:r>
          </a:p>
          <a:p>
            <a:r>
              <a:rPr lang="en-US" sz="1600" dirty="0" smtClean="0">
                <a:latin typeface="Open Sans"/>
              </a:rPr>
              <a:t>  Google Scholar</a:t>
            </a:r>
          </a:p>
          <a:p>
            <a:r>
              <a:rPr lang="en-US" sz="1600" dirty="0" smtClean="0">
                <a:latin typeface="Open Sans"/>
              </a:rPr>
              <a:t>   LinkedIn</a:t>
            </a:r>
          </a:p>
          <a:p>
            <a:r>
              <a:rPr lang="en-US" sz="1600" dirty="0" smtClean="0">
                <a:latin typeface="Open Sans"/>
              </a:rPr>
              <a:t>   </a:t>
            </a:r>
            <a:r>
              <a:rPr lang="en-US" sz="1600" dirty="0" err="1" smtClean="0">
                <a:latin typeface="Open Sans"/>
              </a:rPr>
              <a:t>SciENcv</a:t>
            </a:r>
            <a:r>
              <a:rPr lang="en-US" sz="1600" dirty="0" smtClean="0">
                <a:latin typeface="Open Sans"/>
              </a:rPr>
              <a:t> </a:t>
            </a:r>
          </a:p>
          <a:p>
            <a:r>
              <a:rPr lang="en-US" sz="1600" dirty="0" smtClean="0">
                <a:latin typeface="Open Sans"/>
              </a:rPr>
              <a:t>   VIVO</a:t>
            </a:r>
          </a:p>
        </p:txBody>
      </p:sp>
      <p:sp>
        <p:nvSpPr>
          <p:cNvPr id="5" name="TextBox 4"/>
          <p:cNvSpPr txBox="1"/>
          <p:nvPr/>
        </p:nvSpPr>
        <p:spPr>
          <a:xfrm>
            <a:off x="381000" y="5029200"/>
            <a:ext cx="6629400" cy="369332"/>
          </a:xfrm>
          <a:prstGeom prst="rect">
            <a:avLst/>
          </a:prstGeom>
          <a:noFill/>
        </p:spPr>
        <p:txBody>
          <a:bodyPr wrap="square" rtlCol="0">
            <a:spAutoFit/>
          </a:bodyPr>
          <a:lstStyle/>
          <a:p>
            <a:r>
              <a:rPr lang="en-US" dirty="0" smtClean="0">
                <a:latin typeface="Open Sans"/>
              </a:rPr>
              <a:t>Subject author identifier system: </a:t>
            </a:r>
            <a:endParaRPr lang="en-US" dirty="0">
              <a:latin typeface="Open Sans"/>
            </a:endParaRPr>
          </a:p>
        </p:txBody>
      </p:sp>
      <p:sp>
        <p:nvSpPr>
          <p:cNvPr id="6" name="TextBox 5"/>
          <p:cNvSpPr txBox="1"/>
          <p:nvPr/>
        </p:nvSpPr>
        <p:spPr>
          <a:xfrm>
            <a:off x="381000" y="5486400"/>
            <a:ext cx="6019800" cy="369332"/>
          </a:xfrm>
          <a:prstGeom prst="rect">
            <a:avLst/>
          </a:prstGeom>
          <a:noFill/>
        </p:spPr>
        <p:txBody>
          <a:bodyPr wrap="square" rtlCol="0">
            <a:spAutoFit/>
          </a:bodyPr>
          <a:lstStyle/>
          <a:p>
            <a:r>
              <a:rPr lang="en-US" dirty="0" smtClean="0">
                <a:latin typeface="Open Sans"/>
              </a:rPr>
              <a:t>Subject repository: </a:t>
            </a:r>
            <a:r>
              <a:rPr lang="en-US" dirty="0" err="1" smtClean="0">
                <a:latin typeface="Open Sans"/>
              </a:rPr>
              <a:t>arXiv</a:t>
            </a:r>
            <a:endParaRPr lang="en-US" dirty="0">
              <a:latin typeface="Open Sans"/>
            </a:endParaRPr>
          </a:p>
        </p:txBody>
      </p:sp>
      <p:sp>
        <p:nvSpPr>
          <p:cNvPr id="12" name="TextBox 11"/>
          <p:cNvSpPr txBox="1"/>
          <p:nvPr/>
        </p:nvSpPr>
        <p:spPr>
          <a:xfrm>
            <a:off x="457200" y="2590800"/>
            <a:ext cx="4351729" cy="369332"/>
          </a:xfrm>
          <a:prstGeom prst="rect">
            <a:avLst/>
          </a:prstGeom>
          <a:noFill/>
        </p:spPr>
        <p:txBody>
          <a:bodyPr wrap="square" rtlCol="0">
            <a:spAutoFit/>
          </a:bodyPr>
          <a:lstStyle/>
          <a:p>
            <a:r>
              <a:rPr lang="en-US" dirty="0" smtClean="0">
                <a:latin typeface="Open Sans"/>
              </a:rPr>
              <a:t>Research &amp; collaboration hub: </a:t>
            </a:r>
            <a:r>
              <a:rPr lang="en-US" dirty="0" err="1" smtClean="0">
                <a:latin typeface="Open Sans"/>
              </a:rPr>
              <a:t>nanoHUB</a:t>
            </a:r>
            <a:endParaRPr lang="en-US" dirty="0">
              <a:latin typeface="Open Sans"/>
            </a:endParaRPr>
          </a:p>
        </p:txBody>
      </p:sp>
      <p:sp>
        <p:nvSpPr>
          <p:cNvPr id="13" name="TextBox 12"/>
          <p:cNvSpPr txBox="1"/>
          <p:nvPr/>
        </p:nvSpPr>
        <p:spPr>
          <a:xfrm>
            <a:off x="381000" y="2057400"/>
            <a:ext cx="2787943" cy="369332"/>
          </a:xfrm>
          <a:prstGeom prst="rect">
            <a:avLst/>
          </a:prstGeom>
          <a:noFill/>
        </p:spPr>
        <p:txBody>
          <a:bodyPr wrap="none" rtlCol="0">
            <a:spAutoFit/>
          </a:bodyPr>
          <a:lstStyle/>
          <a:p>
            <a:r>
              <a:rPr lang="en-US" dirty="0" smtClean="0">
                <a:latin typeface="Open Sans"/>
              </a:rPr>
              <a:t>Reference management: </a:t>
            </a:r>
            <a:endParaRPr lang="en-US" dirty="0">
              <a:latin typeface="Open Sans"/>
            </a:endParaRPr>
          </a:p>
        </p:txBody>
      </p:sp>
      <p:pic>
        <p:nvPicPr>
          <p:cNvPr id="14" name="Picture 6"/>
          <p:cNvPicPr>
            <a:picLocks noChangeAspect="1" noChangeArrowheads="1"/>
          </p:cNvPicPr>
          <p:nvPr/>
        </p:nvPicPr>
        <p:blipFill>
          <a:blip r:embed="rId2" cstate="print"/>
          <a:srcRect/>
          <a:stretch>
            <a:fillRect/>
          </a:stretch>
        </p:blipFill>
        <p:spPr bwMode="auto">
          <a:xfrm>
            <a:off x="3276600" y="2057400"/>
            <a:ext cx="1969331" cy="373184"/>
          </a:xfrm>
          <a:prstGeom prst="rect">
            <a:avLst/>
          </a:prstGeom>
          <a:noFill/>
          <a:ln w="9525">
            <a:noFill/>
            <a:miter lim="800000"/>
            <a:headEnd/>
            <a:tailEnd/>
          </a:ln>
        </p:spPr>
      </p:pic>
      <p:sp>
        <p:nvSpPr>
          <p:cNvPr id="16" name="TextBox 15"/>
          <p:cNvSpPr txBox="1"/>
          <p:nvPr/>
        </p:nvSpPr>
        <p:spPr>
          <a:xfrm>
            <a:off x="381000" y="1524000"/>
            <a:ext cx="3390672" cy="369332"/>
          </a:xfrm>
          <a:prstGeom prst="rect">
            <a:avLst/>
          </a:prstGeom>
          <a:noFill/>
        </p:spPr>
        <p:txBody>
          <a:bodyPr wrap="none" rtlCol="0">
            <a:spAutoFit/>
          </a:bodyPr>
          <a:lstStyle/>
          <a:p>
            <a:r>
              <a:rPr lang="en-US" dirty="0" smtClean="0">
                <a:latin typeface="Open Sans"/>
              </a:rPr>
              <a:t>Online encyclopedia: Wikipedia</a:t>
            </a:r>
            <a:endParaRPr lang="en-US" dirty="0">
              <a:latin typeface="Open Sans"/>
            </a:endParaRPr>
          </a:p>
        </p:txBody>
      </p:sp>
      <p:pic>
        <p:nvPicPr>
          <p:cNvPr id="2050" name="Picture 2"/>
          <p:cNvPicPr>
            <a:picLocks noChangeAspect="1" noChangeArrowheads="1"/>
          </p:cNvPicPr>
          <p:nvPr/>
        </p:nvPicPr>
        <p:blipFill>
          <a:blip r:embed="rId3" cstate="print"/>
          <a:srcRect/>
          <a:stretch>
            <a:fillRect/>
          </a:stretch>
        </p:blipFill>
        <p:spPr bwMode="auto">
          <a:xfrm>
            <a:off x="3352801" y="4267207"/>
            <a:ext cx="2624860" cy="42744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562600" y="1143000"/>
            <a:ext cx="1158875" cy="11271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105400" y="2590800"/>
            <a:ext cx="2087563" cy="579437"/>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5943600" y="3352800"/>
            <a:ext cx="2378075" cy="1165225"/>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2362200" y="4038600"/>
            <a:ext cx="288925" cy="274637"/>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4191000" y="5105400"/>
            <a:ext cx="1768475" cy="334963"/>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3657600" y="3505200"/>
            <a:ext cx="1455737" cy="609600"/>
          </a:xfrm>
          <a:prstGeom prst="rect">
            <a:avLst/>
          </a:prstGeom>
          <a:noFill/>
          <a:ln w="9525">
            <a:noFill/>
            <a:miter lim="800000"/>
            <a:headEnd/>
            <a:tailEnd/>
          </a:ln>
        </p:spPr>
      </p:pic>
      <p:pic>
        <p:nvPicPr>
          <p:cNvPr id="2056" name="Picture 8"/>
          <p:cNvPicPr>
            <a:picLocks noChangeAspect="1" noChangeArrowheads="1"/>
          </p:cNvPicPr>
          <p:nvPr/>
        </p:nvPicPr>
        <p:blipFill>
          <a:blip r:embed="rId10" cstate="print"/>
          <a:srcRect/>
          <a:stretch>
            <a:fillRect/>
          </a:stretch>
        </p:blipFill>
        <p:spPr bwMode="auto">
          <a:xfrm>
            <a:off x="3276600" y="5562600"/>
            <a:ext cx="2065337" cy="1020763"/>
          </a:xfrm>
          <a:prstGeom prst="rect">
            <a:avLst/>
          </a:prstGeom>
          <a:noFill/>
          <a:ln w="9525">
            <a:noFill/>
            <a:miter lim="800000"/>
            <a:headEnd/>
            <a:tailEnd/>
          </a:ln>
        </p:spPr>
      </p:pic>
    </p:spTree>
    <p:extLst>
      <p:ext uri="{BB962C8B-B14F-4D97-AF65-F5344CB8AC3E}">
        <p14:creationId xmlns="" xmlns:p14="http://schemas.microsoft.com/office/powerpoint/2010/main" val="4001252375"/>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Partial overview: Authority &amp; identifier hubs</a:t>
            </a:r>
            <a:endParaRPr lang="en-US" sz="3200"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15</a:t>
            </a:fld>
            <a:endParaRPr lang="en-US"/>
          </a:p>
        </p:txBody>
      </p:sp>
      <p:graphicFrame>
        <p:nvGraphicFramePr>
          <p:cNvPr id="4" name="Table 3"/>
          <p:cNvGraphicFramePr>
            <a:graphicFrameLocks noGrp="1"/>
          </p:cNvGraphicFramePr>
          <p:nvPr/>
        </p:nvGraphicFramePr>
        <p:xfrm>
          <a:off x="457200" y="1752600"/>
          <a:ext cx="7772400" cy="281940"/>
        </p:xfrm>
        <a:graphic>
          <a:graphicData uri="http://schemas.openxmlformats.org/drawingml/2006/table">
            <a:tbl>
              <a:tblPr/>
              <a:tblGrid>
                <a:gridCol w="2622014"/>
                <a:gridCol w="5150386"/>
              </a:tblGrid>
              <a:tr h="182880">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609600" y="1295400"/>
          <a:ext cx="7938512" cy="4459406"/>
        </p:xfrm>
        <a:graphic>
          <a:graphicData uri="http://schemas.openxmlformats.org/drawingml/2006/table">
            <a:tbl>
              <a:tblPr/>
              <a:tblGrid>
                <a:gridCol w="2194560"/>
                <a:gridCol w="4496202"/>
                <a:gridCol w="1247750"/>
              </a:tblGrid>
              <a:tr h="497755">
                <a:tc>
                  <a:txBody>
                    <a:bodyPr/>
                    <a:lstStyle/>
                    <a:p>
                      <a:pPr algn="l" fontAlgn="b"/>
                      <a:r>
                        <a:rPr lang="en-US" sz="1600" b="0" i="0" u="none" strike="noStrike" dirty="0">
                          <a:solidFill>
                            <a:srgbClr val="000000"/>
                          </a:solidFill>
                          <a:latin typeface="Open Sans"/>
                        </a:rPr>
                        <a:t>Digital Author Identifier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Researchers in all Dutch CRIS &amp; library catalogs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66K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220">
                <a:tc>
                  <a:txBody>
                    <a:bodyPr/>
                    <a:lstStyle/>
                    <a:p>
                      <a:pPr algn="l" fontAlgn="ctr"/>
                      <a:r>
                        <a:rPr lang="en-US" sz="1600" b="0" i="0" u="none" strike="noStrike" dirty="0">
                          <a:solidFill>
                            <a:srgbClr val="000000"/>
                          </a:solidFill>
                          <a:latin typeface="Open Sans"/>
                        </a:rPr>
                        <a:t>Lattes Platform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Open Sans"/>
                        </a:rPr>
                        <a:t> Brazilian researchers and research institutions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2M people, 4K inst.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2692">
                <a:tc>
                  <a:txBody>
                    <a:bodyPr/>
                    <a:lstStyle/>
                    <a:p>
                      <a:pPr algn="l" fontAlgn="ctr"/>
                      <a:r>
                        <a:rPr lang="en-US" sz="1600" b="0" i="0" u="none" strike="noStrike" dirty="0" smtClean="0">
                          <a:solidFill>
                            <a:srgbClr val="000000"/>
                          </a:solidFill>
                          <a:latin typeface="Open Sans"/>
                        </a:rPr>
                        <a:t>ISNI</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Data from libraries, open source resource files, commercial aggregators, rights management </a:t>
                      </a:r>
                      <a:r>
                        <a:rPr lang="en-US" sz="1600" b="0" i="0" u="none" strike="noStrike" dirty="0" smtClean="0">
                          <a:solidFill>
                            <a:srgbClr val="000000"/>
                          </a:solidFill>
                          <a:latin typeface="Open Sans"/>
                        </a:rPr>
                        <a:t>organizations. Includes</a:t>
                      </a:r>
                      <a:r>
                        <a:rPr lang="en-US" sz="1600" b="0" i="0" u="none" strike="noStrike" baseline="0" dirty="0" smtClean="0">
                          <a:solidFill>
                            <a:srgbClr val="000000"/>
                          </a:solidFill>
                          <a:latin typeface="Open Sans"/>
                        </a:rPr>
                        <a:t> performers, artists, producers, publishers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7M </a:t>
                      </a:r>
                      <a:r>
                        <a:rPr lang="en-US" sz="1600" b="0" i="0" u="none" strike="noStrike" dirty="0" smtClean="0">
                          <a:solidFill>
                            <a:srgbClr val="000000"/>
                          </a:solidFill>
                          <a:latin typeface="Open Sans"/>
                        </a:rPr>
                        <a:t>total; </a:t>
                      </a:r>
                    </a:p>
                    <a:p>
                      <a:pPr algn="ctr" fontAlgn="b"/>
                      <a:r>
                        <a:rPr lang="en-US" sz="1600" b="0" i="0" u="none" strike="noStrike" dirty="0" smtClean="0">
                          <a:solidFill>
                            <a:srgbClr val="000000"/>
                          </a:solidFill>
                          <a:latin typeface="Open Sans"/>
                        </a:rPr>
                        <a:t>720 </a:t>
                      </a:r>
                      <a:r>
                        <a:rPr lang="en-US" sz="1600" b="0" i="0" u="none" strike="noStrike" dirty="0">
                          <a:solidFill>
                            <a:srgbClr val="000000"/>
                          </a:solidFill>
                          <a:latin typeface="Open Sans"/>
                        </a:rPr>
                        <a:t>K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804">
                <a:tc>
                  <a:txBody>
                    <a:bodyPr/>
                    <a:lstStyle/>
                    <a:p>
                      <a:pPr algn="l" fontAlgn="ctr"/>
                      <a:r>
                        <a:rPr lang="en-US" sz="1600" b="0" i="0" u="none" strike="noStrike" dirty="0">
                          <a:solidFill>
                            <a:srgbClr val="000000"/>
                          </a:solidFill>
                          <a:latin typeface="Open Sans"/>
                        </a:rPr>
                        <a:t>LC/NACO Authority File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Persons, </a:t>
                      </a:r>
                      <a:r>
                        <a:rPr lang="en-US" sz="1600" b="0" i="0" u="none" strike="noStrike" dirty="0" smtClean="0">
                          <a:solidFill>
                            <a:srgbClr val="000000"/>
                          </a:solidFill>
                          <a:latin typeface="Open Sans"/>
                        </a:rPr>
                        <a:t>organizations, </a:t>
                      </a:r>
                      <a:r>
                        <a:rPr lang="en-US" sz="1600" b="0" i="0" u="none" strike="noStrike" dirty="0">
                          <a:solidFill>
                            <a:srgbClr val="000000"/>
                          </a:solidFill>
                          <a:latin typeface="Open Sans"/>
                        </a:rPr>
                        <a:t>conferences, place names, works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9M total;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755">
                <a:tc>
                  <a:txBody>
                    <a:bodyPr/>
                    <a:lstStyle/>
                    <a:p>
                      <a:pPr algn="l" fontAlgn="ctr"/>
                      <a:r>
                        <a:rPr lang="en-US" sz="1600" b="0" i="0" u="none" strike="noStrike">
                          <a:solidFill>
                            <a:srgbClr val="000000"/>
                          </a:solidFill>
                          <a:latin typeface="Open Sans"/>
                        </a:rPr>
                        <a:t>ORCID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Individual researchers plus data from CrossRef/Scopus, institutions, publishers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200K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07">
                <a:tc>
                  <a:txBody>
                    <a:bodyPr/>
                    <a:lstStyle/>
                    <a:p>
                      <a:pPr algn="l" fontAlgn="ctr"/>
                      <a:r>
                        <a:rPr lang="en-US" sz="1600" b="0" i="0" u="none" strike="noStrike">
                          <a:solidFill>
                            <a:srgbClr val="000000"/>
                          </a:solidFill>
                          <a:latin typeface="Open Sans"/>
                        </a:rPr>
                        <a:t>ResearcherID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Researchers in any field, in any country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250K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6185">
                <a:tc>
                  <a:txBody>
                    <a:bodyPr/>
                    <a:lstStyle/>
                    <a:p>
                      <a:pPr algn="l" fontAlgn="ctr"/>
                      <a:r>
                        <a:rPr lang="en-US" sz="1600" b="0" i="0" u="none" strike="noStrike" dirty="0">
                          <a:solidFill>
                            <a:srgbClr val="000000"/>
                          </a:solidFill>
                          <a:latin typeface="Open Sans"/>
                        </a:rPr>
                        <a:t>VIAF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Open Sans"/>
                        </a:rPr>
                        <a:t>Library authority files for </a:t>
                      </a:r>
                      <a:r>
                        <a:rPr lang="en-US" sz="1600" b="0" i="0" u="none" strike="noStrike" dirty="0" smtClean="0">
                          <a:solidFill>
                            <a:srgbClr val="000000"/>
                          </a:solidFill>
                          <a:latin typeface="Open Sans"/>
                        </a:rPr>
                        <a:t>persons, organizations, conferences, place</a:t>
                      </a:r>
                      <a:r>
                        <a:rPr lang="en-US" sz="1600" b="0" i="0" u="none" strike="noStrike" baseline="0" dirty="0" smtClean="0">
                          <a:solidFill>
                            <a:srgbClr val="000000"/>
                          </a:solidFill>
                          <a:latin typeface="Open Sans"/>
                        </a:rPr>
                        <a:t> names, </a:t>
                      </a:r>
                      <a:r>
                        <a:rPr lang="en-US" sz="1600" b="0" i="0" u="none" strike="noStrike" dirty="0" smtClean="0">
                          <a:solidFill>
                            <a:srgbClr val="000000"/>
                          </a:solidFill>
                          <a:latin typeface="Open Sans"/>
                        </a:rPr>
                        <a:t>works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26M people;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16</a:t>
            </a:fld>
            <a:endParaRPr lang="en-US"/>
          </a:p>
        </p:txBody>
      </p:sp>
      <p:sp>
        <p:nvSpPr>
          <p:cNvPr id="3" name="TextBox 2"/>
          <p:cNvSpPr txBox="1"/>
          <p:nvPr/>
        </p:nvSpPr>
        <p:spPr>
          <a:xfrm>
            <a:off x="533400" y="304800"/>
            <a:ext cx="3607078" cy="707886"/>
          </a:xfrm>
          <a:prstGeom prst="rect">
            <a:avLst/>
          </a:prstGeom>
          <a:noFill/>
        </p:spPr>
        <p:txBody>
          <a:bodyPr wrap="none" rtlCol="0">
            <a:spAutoFit/>
          </a:bodyPr>
          <a:lstStyle/>
          <a:p>
            <a:r>
              <a:rPr lang="en-US" sz="4000" dirty="0" smtClean="0">
                <a:solidFill>
                  <a:srgbClr val="0070C0"/>
                </a:solidFill>
                <a:latin typeface="Open Sans"/>
              </a:rPr>
              <a:t>Some overlaps</a:t>
            </a:r>
            <a:endParaRPr lang="en-US" sz="4000" dirty="0">
              <a:solidFill>
                <a:srgbClr val="0070C0"/>
              </a:solidFill>
              <a:latin typeface="Open Sans"/>
            </a:endParaRPr>
          </a:p>
        </p:txBody>
      </p:sp>
      <p:pic>
        <p:nvPicPr>
          <p:cNvPr id="6" name="Picture 3"/>
          <p:cNvPicPr>
            <a:picLocks noChangeAspect="1" noChangeArrowheads="1"/>
          </p:cNvPicPr>
          <p:nvPr/>
        </p:nvPicPr>
        <p:blipFill>
          <a:blip r:embed="rId3" cstate="print"/>
          <a:srcRect/>
          <a:stretch>
            <a:fillRect/>
          </a:stretch>
        </p:blipFill>
        <p:spPr bwMode="auto">
          <a:xfrm>
            <a:off x="4648200" y="685800"/>
            <a:ext cx="938255" cy="913565"/>
          </a:xfrm>
          <a:prstGeom prst="rect">
            <a:avLst/>
          </a:prstGeom>
          <a:noFill/>
          <a:ln w="9525">
            <a:noFill/>
            <a:miter lim="800000"/>
            <a:headEnd/>
            <a:tailEnd/>
          </a:ln>
        </p:spPr>
      </p:pic>
      <p:pic>
        <p:nvPicPr>
          <p:cNvPr id="8" name="Picture 14"/>
          <p:cNvPicPr>
            <a:picLocks noChangeAspect="1" noChangeArrowheads="1"/>
          </p:cNvPicPr>
          <p:nvPr/>
        </p:nvPicPr>
        <p:blipFill>
          <a:blip r:embed="rId4" cstate="print"/>
          <a:srcRect/>
          <a:stretch>
            <a:fillRect/>
          </a:stretch>
        </p:blipFill>
        <p:spPr bwMode="auto">
          <a:xfrm>
            <a:off x="152400" y="1219200"/>
            <a:ext cx="2293937" cy="533400"/>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4748784" y="3733800"/>
            <a:ext cx="4395216" cy="2903472"/>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5410200" y="1600200"/>
            <a:ext cx="2111375" cy="1744663"/>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0" y="1676400"/>
            <a:ext cx="4762500" cy="5021263"/>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Open Sans"/>
              </a:rPr>
              <a:t>ISNI &amp; ORCID</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17</a:t>
            </a:fld>
            <a:endParaRPr lang="en-US"/>
          </a:p>
        </p:txBody>
      </p:sp>
      <p:sp>
        <p:nvSpPr>
          <p:cNvPr id="4" name="Rectangle 3"/>
          <p:cNvSpPr/>
          <p:nvPr/>
        </p:nvSpPr>
        <p:spPr>
          <a:xfrm>
            <a:off x="533400" y="1295400"/>
            <a:ext cx="6629400" cy="369332"/>
          </a:xfrm>
          <a:prstGeom prst="rect">
            <a:avLst/>
          </a:prstGeom>
        </p:spPr>
        <p:txBody>
          <a:bodyPr wrap="square">
            <a:spAutoFit/>
          </a:bodyPr>
          <a:lstStyle/>
          <a:p>
            <a:r>
              <a:rPr lang="en-US" dirty="0" smtClean="0">
                <a:latin typeface="Open Sans"/>
              </a:rPr>
              <a:t>Complementary systems with two different approaches</a:t>
            </a:r>
            <a:endParaRPr lang="en-US" dirty="0">
              <a:latin typeface="Open Sans"/>
            </a:endParaRPr>
          </a:p>
        </p:txBody>
      </p:sp>
      <p:sp>
        <p:nvSpPr>
          <p:cNvPr id="5" name="TextBox 4"/>
          <p:cNvSpPr txBox="1"/>
          <p:nvPr/>
        </p:nvSpPr>
        <p:spPr>
          <a:xfrm>
            <a:off x="685800" y="1752600"/>
            <a:ext cx="4206240" cy="707886"/>
          </a:xfrm>
          <a:prstGeom prst="rect">
            <a:avLst/>
          </a:prstGeom>
          <a:noFill/>
        </p:spPr>
        <p:txBody>
          <a:bodyPr wrap="square" rtlCol="0">
            <a:spAutoFit/>
          </a:bodyPr>
          <a:lstStyle/>
          <a:p>
            <a:r>
              <a:rPr lang="en-US" sz="2000" b="1" dirty="0" smtClean="0">
                <a:solidFill>
                  <a:srgbClr val="0070C0"/>
                </a:solidFill>
                <a:latin typeface="Open Sans"/>
              </a:rPr>
              <a:t>ISNI:</a:t>
            </a:r>
            <a:r>
              <a:rPr lang="en-US" sz="2000" b="1" dirty="0" smtClean="0">
                <a:latin typeface="Open Sans"/>
              </a:rPr>
              <a:t>  </a:t>
            </a:r>
            <a:r>
              <a:rPr lang="en-US" sz="2000" dirty="0" smtClean="0">
                <a:latin typeface="Open Sans"/>
              </a:rPr>
              <a:t>Consolidate data from multiple databases</a:t>
            </a:r>
            <a:endParaRPr lang="en-US" sz="2000" dirty="0">
              <a:latin typeface="Open Sans"/>
            </a:endParaRPr>
          </a:p>
        </p:txBody>
      </p:sp>
      <p:sp>
        <p:nvSpPr>
          <p:cNvPr id="8" name="TextBox 7"/>
          <p:cNvSpPr txBox="1"/>
          <p:nvPr/>
        </p:nvSpPr>
        <p:spPr>
          <a:xfrm>
            <a:off x="4419600" y="1828800"/>
            <a:ext cx="4206240" cy="400110"/>
          </a:xfrm>
          <a:prstGeom prst="rect">
            <a:avLst/>
          </a:prstGeom>
          <a:noFill/>
        </p:spPr>
        <p:txBody>
          <a:bodyPr wrap="square" rtlCol="0">
            <a:spAutoFit/>
          </a:bodyPr>
          <a:lstStyle/>
          <a:p>
            <a:r>
              <a:rPr lang="en-US" sz="2000" b="1" dirty="0" smtClean="0">
                <a:solidFill>
                  <a:srgbClr val="0070C0"/>
                </a:solidFill>
                <a:latin typeface="Open Sans"/>
              </a:rPr>
              <a:t>ORCID:  </a:t>
            </a:r>
            <a:r>
              <a:rPr lang="en-US" sz="2000" dirty="0" smtClean="0">
                <a:latin typeface="Open Sans"/>
              </a:rPr>
              <a:t>Researchers self-register</a:t>
            </a:r>
            <a:endParaRPr lang="en-US" sz="2000" dirty="0">
              <a:latin typeface="Open Sans"/>
            </a:endParaRPr>
          </a:p>
        </p:txBody>
      </p:sp>
      <p:sp>
        <p:nvSpPr>
          <p:cNvPr id="9" name="TextBox 8"/>
          <p:cNvSpPr txBox="1"/>
          <p:nvPr/>
        </p:nvSpPr>
        <p:spPr>
          <a:xfrm>
            <a:off x="533400" y="2743200"/>
            <a:ext cx="7848600" cy="1200329"/>
          </a:xfrm>
          <a:prstGeom prst="rect">
            <a:avLst/>
          </a:prstGeom>
          <a:noFill/>
        </p:spPr>
        <p:txBody>
          <a:bodyPr wrap="square" rtlCol="0">
            <a:spAutoFit/>
          </a:bodyPr>
          <a:lstStyle/>
          <a:p>
            <a:r>
              <a:rPr lang="en-US" dirty="0" smtClean="0">
                <a:latin typeface="Open Sans"/>
              </a:rPr>
              <a:t>Share two goals:</a:t>
            </a:r>
          </a:p>
          <a:p>
            <a:pPr marL="342900" indent="-342900">
              <a:buFont typeface="+mj-lt"/>
              <a:buAutoNum type="arabicPeriod"/>
            </a:pPr>
            <a:r>
              <a:rPr lang="en-US" dirty="0" smtClean="0">
                <a:latin typeface="Open Sans"/>
              </a:rPr>
              <a:t>Assign and share identifiers so both databases have only one identifier for a specific person.</a:t>
            </a:r>
          </a:p>
          <a:p>
            <a:pPr marL="342900" indent="-342900">
              <a:buFont typeface="+mj-lt"/>
              <a:buAutoNum type="arabicPeriod"/>
            </a:pPr>
            <a:r>
              <a:rPr lang="en-US" dirty="0" smtClean="0">
                <a:latin typeface="Open Sans"/>
              </a:rPr>
              <a:t>Share publicly available metadata.</a:t>
            </a:r>
            <a:endParaRPr lang="en-US" dirty="0">
              <a:latin typeface="Open Sans"/>
            </a:endParaRPr>
          </a:p>
        </p:txBody>
      </p:sp>
      <p:sp>
        <p:nvSpPr>
          <p:cNvPr id="10" name="TextBox 9"/>
          <p:cNvSpPr txBox="1"/>
          <p:nvPr/>
        </p:nvSpPr>
        <p:spPr>
          <a:xfrm>
            <a:off x="609600" y="4114800"/>
            <a:ext cx="7848600" cy="1477328"/>
          </a:xfrm>
          <a:prstGeom prst="rect">
            <a:avLst/>
          </a:prstGeom>
          <a:noFill/>
        </p:spPr>
        <p:txBody>
          <a:bodyPr wrap="square" rtlCol="0">
            <a:spAutoFit/>
          </a:bodyPr>
          <a:lstStyle/>
          <a:p>
            <a:r>
              <a:rPr lang="en-US" dirty="0" smtClean="0">
                <a:latin typeface="Open Sans"/>
              </a:rPr>
              <a:t>Coordination:</a:t>
            </a:r>
          </a:p>
          <a:p>
            <a:pPr marL="342900" indent="-342900">
              <a:buClr>
                <a:srgbClr val="0070C0"/>
              </a:buClr>
              <a:buSzPct val="150000"/>
              <a:buFont typeface="Arial" pitchFamily="34" charset="0"/>
              <a:buChar char="•"/>
            </a:pPr>
            <a:r>
              <a:rPr lang="en-US" dirty="0" smtClean="0">
                <a:latin typeface="Open Sans"/>
              </a:rPr>
              <a:t>ISNI allocated range of identifiers for ORCID’s exclusive use</a:t>
            </a:r>
          </a:p>
          <a:p>
            <a:pPr marL="342900" indent="-342900">
              <a:buClr>
                <a:srgbClr val="0070C0"/>
              </a:buClr>
              <a:buSzPct val="150000"/>
              <a:buFont typeface="Arial" pitchFamily="34" charset="0"/>
              <a:buChar char="•"/>
            </a:pPr>
            <a:r>
              <a:rPr lang="en-US" dirty="0" smtClean="0">
                <a:latin typeface="Open Sans"/>
              </a:rPr>
              <a:t>ORCID using ISNIs for organizations</a:t>
            </a:r>
          </a:p>
          <a:p>
            <a:pPr marL="342900" indent="-342900">
              <a:buClr>
                <a:srgbClr val="0070C0"/>
              </a:buClr>
              <a:buSzPct val="150000"/>
              <a:buFont typeface="Arial" pitchFamily="34" charset="0"/>
              <a:buChar char="•"/>
            </a:pPr>
            <a:r>
              <a:rPr lang="en-US" dirty="0" smtClean="0">
                <a:latin typeface="Open Sans"/>
              </a:rPr>
              <a:t>Developing interoperation: consult ISNI database during ORCID registration</a:t>
            </a:r>
            <a:endParaRPr lang="en-US" dirty="0">
              <a:latin typeface="Open Sans"/>
            </a:endParaRPr>
          </a:p>
        </p:txBody>
      </p:sp>
      <p:sp>
        <p:nvSpPr>
          <p:cNvPr id="11" name="Rectangle 10"/>
          <p:cNvSpPr/>
          <p:nvPr/>
        </p:nvSpPr>
        <p:spPr>
          <a:xfrm>
            <a:off x="4648200" y="5715000"/>
            <a:ext cx="4114800" cy="523220"/>
          </a:xfrm>
          <a:prstGeom prst="rect">
            <a:avLst/>
          </a:prstGeom>
        </p:spPr>
        <p:txBody>
          <a:bodyPr wrap="square">
            <a:spAutoFit/>
          </a:bodyPr>
          <a:lstStyle/>
          <a:p>
            <a:r>
              <a:rPr lang="en-US" sz="1400" dirty="0" smtClean="0">
                <a:latin typeface="Open Sans"/>
              </a:rPr>
              <a:t>From: ISNIs for researchers 2013-09 </a:t>
            </a:r>
            <a:r>
              <a:rPr lang="en-US" sz="1400" dirty="0" smtClean="0">
                <a:latin typeface="Open Sans"/>
                <a:hlinkClick r:id="rId3"/>
              </a:rPr>
              <a:t>http://www.isni.org/filedepot_download/126/345</a:t>
            </a:r>
            <a:endParaRPr lang="en-US" sz="1400"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Everyone?</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7164908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18</a:t>
            </a:fld>
            <a:endParaRPr lang="en-US"/>
          </a:p>
        </p:txBody>
      </p:sp>
    </p:spTree>
    <p:extLst>
      <p:ext uri="{BB962C8B-B14F-4D97-AF65-F5344CB8AC3E}">
        <p14:creationId xmlns="" xmlns:p14="http://schemas.microsoft.com/office/powerpoint/2010/main" val="196214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researchers?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883751833"/>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19</a:t>
            </a:fld>
            <a:endParaRPr lang="en-US"/>
          </a:p>
        </p:txBody>
      </p:sp>
      <p:cxnSp>
        <p:nvCxnSpPr>
          <p:cNvPr id="7" name="Straight Arrow Connector 6"/>
          <p:cNvCxnSpPr/>
          <p:nvPr/>
        </p:nvCxnSpPr>
        <p:spPr>
          <a:xfrm>
            <a:off x="4187611" y="2928459"/>
            <a:ext cx="587735" cy="1259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57304" y="2483227"/>
            <a:ext cx="1500496" cy="646331"/>
          </a:xfrm>
          <a:prstGeom prst="rect">
            <a:avLst/>
          </a:prstGeom>
          <a:noFill/>
        </p:spPr>
        <p:txBody>
          <a:bodyPr wrap="square" rtlCol="0">
            <a:spAutoFit/>
          </a:bodyPr>
          <a:lstStyle/>
          <a:p>
            <a:r>
              <a:rPr lang="en-US" dirty="0" smtClean="0"/>
              <a:t>Wild Guesses	</a:t>
            </a:r>
            <a:endParaRPr lang="en-US" dirty="0"/>
          </a:p>
        </p:txBody>
      </p:sp>
    </p:spTree>
    <p:extLst>
      <p:ext uri="{BB962C8B-B14F-4D97-AF65-F5344CB8AC3E}">
        <p14:creationId xmlns="" xmlns:p14="http://schemas.microsoft.com/office/powerpoint/2010/main" val="212418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Scholarly output impacts the reputation and ranking of the institution</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a:t>
            </a:fld>
            <a:endParaRPr lang="en-US"/>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1143000"/>
          </a:xfrm>
        </p:spPr>
        <p:txBody>
          <a:bodyPr>
            <a:normAutofit fontScale="90000"/>
          </a:bodyPr>
          <a:lstStyle/>
          <a:p>
            <a:r>
              <a:rPr lang="en-US" sz="4000" dirty="0" smtClean="0">
                <a:solidFill>
                  <a:srgbClr val="0070C0"/>
                </a:solidFill>
              </a:rPr>
              <a:t>Changing Scholarly Landscape </a:t>
            </a:r>
            <a:br>
              <a:rPr lang="en-US" sz="4000" dirty="0" smtClean="0">
                <a:solidFill>
                  <a:srgbClr val="0070C0"/>
                </a:solidFill>
              </a:rPr>
            </a:br>
            <a:r>
              <a:rPr lang="en-US" sz="4000" dirty="0" smtClean="0">
                <a:solidFill>
                  <a:srgbClr val="0070C0"/>
                </a:solidFill>
              </a:rPr>
              <a:t>… Books vs. Journals</a:t>
            </a:r>
            <a:endParaRPr lang="en-US" sz="40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20</a:t>
            </a:fld>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1707879822"/>
              </p:ext>
            </p:extLst>
          </p:nvPr>
        </p:nvGraphicFramePr>
        <p:xfrm>
          <a:off x="457200" y="1397000"/>
          <a:ext cx="8064501" cy="5073650"/>
        </p:xfrm>
        <a:graphic>
          <a:graphicData uri="http://schemas.openxmlformats.org/drawingml/2006/table">
            <a:tbl>
              <a:tblPr firstRow="1" bandRow="1">
                <a:tableStyleId>{5C22544A-7EE6-4342-B048-85BDC9FD1C3A}</a:tableStyleId>
              </a:tblPr>
              <a:tblGrid>
                <a:gridCol w="2688167"/>
                <a:gridCol w="2688167"/>
                <a:gridCol w="2688167"/>
              </a:tblGrid>
              <a:tr h="501650">
                <a:tc>
                  <a:txBody>
                    <a:bodyPr/>
                    <a:lstStyle/>
                    <a:p>
                      <a:endParaRPr lang="en-US" dirty="0"/>
                    </a:p>
                  </a:txBody>
                  <a:tcPr/>
                </a:tc>
                <a:tc>
                  <a:txBody>
                    <a:bodyPr/>
                    <a:lstStyle/>
                    <a:p>
                      <a:pPr algn="ctr"/>
                      <a:r>
                        <a:rPr lang="en-US" dirty="0" smtClean="0"/>
                        <a:t>Books</a:t>
                      </a: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dirty="0"/>
                    </a:p>
                  </a:txBody>
                  <a:tcPr/>
                </a:tc>
                <a:tc>
                  <a:txBody>
                    <a:bodyPr/>
                    <a:lstStyle/>
                    <a:p>
                      <a:pPr algn="ctr"/>
                      <a:r>
                        <a:rPr lang="en-US" dirty="0" smtClean="0"/>
                        <a:t>Journals</a:t>
                      </a:r>
                      <a:endParaRPr lang="en-US" dirty="0"/>
                    </a:p>
                  </a:txBody>
                  <a:tcPr/>
                </a:tc>
              </a:tr>
              <a:tr h="501650">
                <a:tc>
                  <a:txBody>
                    <a:bodyPr/>
                    <a:lstStyle/>
                    <a:p>
                      <a:r>
                        <a:rPr lang="en-US" i="1" dirty="0" smtClean="0"/>
                        <a:t>Read</a:t>
                      </a:r>
                      <a:r>
                        <a:rPr lang="en-US" i="1" baseline="0" dirty="0" smtClean="0"/>
                        <a:t> by</a:t>
                      </a:r>
                      <a:endParaRPr lang="en-US" i="1" dirty="0"/>
                    </a:p>
                  </a:txBody>
                  <a:tcPr/>
                </a:tc>
                <a:tc>
                  <a:txBody>
                    <a:bodyPr/>
                    <a:lstStyle/>
                    <a:p>
                      <a:pPr algn="ctr"/>
                      <a:r>
                        <a:rPr lang="en-US" dirty="0" smtClean="0"/>
                        <a:t>All disciplines</a:t>
                      </a:r>
                      <a:endParaRPr lang="en-US" dirty="0"/>
                    </a:p>
                  </a:txBody>
                  <a:tcPr/>
                </a:tc>
                <a:tc>
                  <a:txBody>
                    <a:bodyPr/>
                    <a:lstStyle/>
                    <a:p>
                      <a:pPr algn="ctr"/>
                      <a:r>
                        <a:rPr lang="en-US" dirty="0" smtClean="0"/>
                        <a:t>Most</a:t>
                      </a:r>
                      <a:r>
                        <a:rPr lang="en-US" baseline="0" dirty="0" smtClean="0"/>
                        <a:t> Disciplines</a:t>
                      </a:r>
                      <a:endParaRPr lang="en-US" dirty="0"/>
                    </a:p>
                  </a:txBody>
                  <a:tcPr/>
                </a:tc>
              </a:tr>
              <a:tr h="501650">
                <a:tc>
                  <a:txBody>
                    <a:bodyPr/>
                    <a:lstStyle/>
                    <a:p>
                      <a:r>
                        <a:rPr lang="en-US" i="1" dirty="0" smtClean="0"/>
                        <a:t>Tenure</a:t>
                      </a:r>
                      <a:r>
                        <a:rPr lang="en-US" i="1" baseline="0" dirty="0" smtClean="0"/>
                        <a:t> &amp; promotion driver</a:t>
                      </a:r>
                      <a:endParaRPr lang="en-US" i="1" dirty="0"/>
                    </a:p>
                  </a:txBody>
                  <a:tcPr/>
                </a:tc>
                <a:tc>
                  <a:txBody>
                    <a:bodyPr/>
                    <a:lstStyle/>
                    <a:p>
                      <a:pPr algn="ctr"/>
                      <a:r>
                        <a:rPr lang="en-US" dirty="0" smtClean="0"/>
                        <a:t>Humanities, some</a:t>
                      </a:r>
                      <a:r>
                        <a:rPr lang="en-US" baseline="0" dirty="0" smtClean="0"/>
                        <a:t> Social Sciences (e.g. Political Science) </a:t>
                      </a:r>
                      <a:endParaRPr lang="en-US" dirty="0"/>
                    </a:p>
                  </a:txBody>
                  <a:tcPr/>
                </a:tc>
                <a:tc>
                  <a:txBody>
                    <a:bodyPr/>
                    <a:lstStyle/>
                    <a:p>
                      <a:pPr algn="ctr"/>
                      <a:r>
                        <a:rPr lang="en-US" dirty="0" smtClean="0"/>
                        <a:t>Some Humanities, Social Sciences,</a:t>
                      </a:r>
                      <a:r>
                        <a:rPr lang="en-US" baseline="0" dirty="0" smtClean="0"/>
                        <a:t> Life Sciences, Physical Sciences</a:t>
                      </a:r>
                      <a:endParaRPr lang="en-US" dirty="0"/>
                    </a:p>
                  </a:txBody>
                  <a:tcPr/>
                </a:tc>
              </a:tr>
              <a:tr h="501650">
                <a:tc>
                  <a:txBody>
                    <a:bodyPr/>
                    <a:lstStyle/>
                    <a:p>
                      <a:r>
                        <a:rPr lang="en-US" i="1" dirty="0" smtClean="0"/>
                        <a:t>Robust</a:t>
                      </a:r>
                      <a:r>
                        <a:rPr lang="en-US" i="1" baseline="0" dirty="0" smtClean="0"/>
                        <a:t> system of name and subject</a:t>
                      </a:r>
                      <a:endParaRPr lang="en-US" i="1"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501650">
                <a:tc>
                  <a:txBody>
                    <a:bodyPr/>
                    <a:lstStyle/>
                    <a:p>
                      <a:r>
                        <a:rPr lang="en-US" i="1" dirty="0" smtClean="0"/>
                        <a:t>Robust system</a:t>
                      </a:r>
                      <a:r>
                        <a:rPr lang="en-US" i="1" baseline="0" dirty="0" smtClean="0"/>
                        <a:t> of citation tracking</a:t>
                      </a:r>
                      <a:endParaRPr lang="en-US" i="1"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501650">
                <a:tc>
                  <a:txBody>
                    <a:bodyPr/>
                    <a:lstStyle/>
                    <a:p>
                      <a:r>
                        <a:rPr lang="en-US" i="1" dirty="0" smtClean="0"/>
                        <a:t>Robust system of full-text indexing</a:t>
                      </a:r>
                      <a:endParaRPr lang="en-US" i="1" dirty="0"/>
                    </a:p>
                  </a:txBody>
                  <a:tcPr/>
                </a:tc>
                <a:tc>
                  <a:txBody>
                    <a:bodyPr/>
                    <a:lstStyle/>
                    <a:p>
                      <a:pPr algn="ctr"/>
                      <a:r>
                        <a:rPr lang="en-US" dirty="0" smtClean="0"/>
                        <a:t>No</a:t>
                      </a:r>
                      <a:endParaRPr lang="en-US" dirty="0"/>
                    </a:p>
                  </a:txBody>
                  <a:tcPr/>
                </a:tc>
                <a:tc>
                  <a:txBody>
                    <a:bodyPr/>
                    <a:lstStyle/>
                    <a:p>
                      <a:pPr algn="ctr"/>
                      <a:r>
                        <a:rPr lang="en-US" dirty="0" smtClean="0"/>
                        <a:t>Yes,</a:t>
                      </a:r>
                      <a:r>
                        <a:rPr lang="en-US" baseline="0" dirty="0" smtClean="0"/>
                        <a:t> although fragmented</a:t>
                      </a:r>
                      <a:endParaRPr lang="en-US" dirty="0"/>
                    </a:p>
                  </a:txBody>
                  <a:tcPr/>
                </a:tc>
              </a:tr>
            </a:tbl>
          </a:graphicData>
        </a:graphic>
      </p:graphicFrame>
      <p:pic>
        <p:nvPicPr>
          <p:cNvPr id="4" name="Picture 3"/>
          <p:cNvPicPr>
            <a:picLocks noChangeAspect="1"/>
          </p:cNvPicPr>
          <p:nvPr/>
        </p:nvPicPr>
        <p:blipFill>
          <a:blip r:embed="rId3" cstate="print"/>
          <a:stretch>
            <a:fillRect/>
          </a:stretch>
        </p:blipFill>
        <p:spPr>
          <a:xfrm>
            <a:off x="3670300" y="1830070"/>
            <a:ext cx="1717623" cy="1143000"/>
          </a:xfrm>
          <a:prstGeom prst="rect">
            <a:avLst/>
          </a:prstGeom>
        </p:spPr>
      </p:pic>
      <p:pic>
        <p:nvPicPr>
          <p:cNvPr id="5" name="Picture 4"/>
          <p:cNvPicPr>
            <a:picLocks noChangeAspect="1"/>
          </p:cNvPicPr>
          <p:nvPr/>
        </p:nvPicPr>
        <p:blipFill>
          <a:blip r:embed="rId4" cstate="print"/>
          <a:stretch>
            <a:fillRect/>
          </a:stretch>
        </p:blipFill>
        <p:spPr>
          <a:xfrm>
            <a:off x="6794501" y="1830070"/>
            <a:ext cx="818606" cy="1219200"/>
          </a:xfrm>
          <a:prstGeom prst="rect">
            <a:avLst/>
          </a:prstGeom>
        </p:spPr>
      </p:pic>
    </p:spTree>
    <p:extLst>
      <p:ext uri="{BB962C8B-B14F-4D97-AF65-F5344CB8AC3E}">
        <p14:creationId xmlns="" xmlns:p14="http://schemas.microsoft.com/office/powerpoint/2010/main" val="55961500"/>
      </p:ext>
    </p:extLst>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84138"/>
            <a:ext cx="9144000" cy="550862"/>
          </a:xfrm>
        </p:spPr>
        <p:txBody>
          <a:bodyPr>
            <a:normAutofit fontScale="90000"/>
          </a:bodyPr>
          <a:lstStyle/>
          <a:p>
            <a:r>
              <a:rPr lang="en-US" sz="4000" dirty="0" smtClean="0">
                <a:solidFill>
                  <a:srgbClr val="0070C0"/>
                </a:solidFill>
              </a:rPr>
              <a:t>Researcher Identifier ≠ Name Authorities</a:t>
            </a:r>
            <a:endParaRPr lang="en-US" sz="40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21</a:t>
            </a:fld>
            <a:endParaRPr lang="en-US"/>
          </a:p>
        </p:txBody>
      </p:sp>
      <p:graphicFrame>
        <p:nvGraphicFramePr>
          <p:cNvPr id="9" name="Table 8"/>
          <p:cNvGraphicFramePr>
            <a:graphicFrameLocks noGrp="1"/>
          </p:cNvGraphicFramePr>
          <p:nvPr>
            <p:extLst>
              <p:ext uri="{D42A27DB-BD31-4B8C-83A1-F6EECF244321}">
                <p14:modId xmlns="" xmlns:p14="http://schemas.microsoft.com/office/powerpoint/2010/main" val="787388303"/>
              </p:ext>
            </p:extLst>
          </p:nvPr>
        </p:nvGraphicFramePr>
        <p:xfrm>
          <a:off x="94458" y="753182"/>
          <a:ext cx="8947656" cy="6133931"/>
        </p:xfrm>
        <a:graphic>
          <a:graphicData uri="http://schemas.openxmlformats.org/drawingml/2006/table">
            <a:tbl>
              <a:tblPr firstRow="1" bandRow="1">
                <a:tableStyleId>{5C22544A-7EE6-4342-B048-85BDC9FD1C3A}</a:tableStyleId>
              </a:tblPr>
              <a:tblGrid>
                <a:gridCol w="2982552"/>
                <a:gridCol w="2866590"/>
                <a:gridCol w="3098514"/>
              </a:tblGrid>
              <a:tr h="1045991">
                <a:tc>
                  <a:txBody>
                    <a:bodyPr/>
                    <a:lstStyle/>
                    <a:p>
                      <a:endParaRPr lang="en-US" sz="1600" dirty="0" smtClean="0"/>
                    </a:p>
                  </a:txBody>
                  <a:tcPr anchor="ctr"/>
                </a:tc>
                <a:tc>
                  <a:txBody>
                    <a:bodyPr/>
                    <a:lstStyle/>
                    <a:p>
                      <a:pPr algn="ctr"/>
                      <a:endParaRPr lang="en-US" sz="1600" dirty="0" smtClean="0"/>
                    </a:p>
                    <a:p>
                      <a:pPr algn="ctr"/>
                      <a:r>
                        <a:rPr lang="en-US" sz="1600" dirty="0" smtClean="0"/>
                        <a:t>Traditional</a:t>
                      </a:r>
                      <a:r>
                        <a:rPr lang="en-US" sz="1600" baseline="0" dirty="0" smtClean="0"/>
                        <a:t> Name Authorities</a:t>
                      </a:r>
                      <a:endParaRPr lang="en-US" sz="1600" dirty="0"/>
                    </a:p>
                  </a:txBody>
                  <a:tcPr anchor="ctr"/>
                </a:tc>
                <a:tc>
                  <a:txBody>
                    <a:bodyPr/>
                    <a:lstStyle/>
                    <a:p>
                      <a:pPr algn="ctr"/>
                      <a:endParaRPr lang="en-US" sz="1600" dirty="0" smtClean="0"/>
                    </a:p>
                    <a:p>
                      <a:pPr algn="ctr"/>
                      <a:endParaRPr lang="en-US" sz="1600" dirty="0" smtClean="0"/>
                    </a:p>
                    <a:p>
                      <a:pPr algn="ctr"/>
                      <a:r>
                        <a:rPr lang="en-US" sz="1600" dirty="0" smtClean="0"/>
                        <a:t>Researcher Identifier Systems</a:t>
                      </a:r>
                      <a:endParaRPr lang="en-US" sz="1600" dirty="0"/>
                    </a:p>
                  </a:txBody>
                  <a:tcPr/>
                </a:tc>
              </a:tr>
              <a:tr h="491865">
                <a:tc>
                  <a:txBody>
                    <a:bodyPr/>
                    <a:lstStyle/>
                    <a:p>
                      <a:r>
                        <a:rPr lang="en-US" sz="1400" dirty="0" smtClean="0"/>
                        <a:t>Primary Stakeholders</a:t>
                      </a:r>
                      <a:endParaRPr lang="en-US" sz="1400" dirty="0"/>
                    </a:p>
                  </a:txBody>
                  <a:tcPr/>
                </a:tc>
                <a:tc>
                  <a:txBody>
                    <a:bodyPr/>
                    <a:lstStyle/>
                    <a:p>
                      <a:pPr algn="ctr"/>
                      <a:r>
                        <a:rPr lang="en-US" sz="1400" dirty="0" smtClean="0"/>
                        <a:t>Libraries</a:t>
                      </a:r>
                      <a:endParaRPr lang="en-US" sz="1400" dirty="0"/>
                    </a:p>
                  </a:txBody>
                  <a:tcPr/>
                </a:tc>
                <a:tc>
                  <a:txBody>
                    <a:bodyPr/>
                    <a:lstStyle/>
                    <a:p>
                      <a:pPr algn="ctr"/>
                      <a:r>
                        <a:rPr lang="en-US" sz="1400" dirty="0" smtClean="0"/>
                        <a:t>Publishers,</a:t>
                      </a:r>
                      <a:r>
                        <a:rPr lang="en-US" sz="1400" baseline="0" dirty="0" smtClean="0"/>
                        <a:t> Researchers, Funders, Libraries</a:t>
                      </a:r>
                      <a:endParaRPr lang="en-US" sz="1400" dirty="0"/>
                    </a:p>
                  </a:txBody>
                  <a:tcPr/>
                </a:tc>
              </a:tr>
              <a:tr h="717251">
                <a:tc>
                  <a:txBody>
                    <a:bodyPr/>
                    <a:lstStyle/>
                    <a:p>
                      <a:r>
                        <a:rPr lang="en-US" sz="1400" dirty="0" smtClean="0"/>
                        <a:t>Internal standardization/integration</a:t>
                      </a:r>
                      <a:endParaRPr lang="en-US" sz="1400" dirty="0"/>
                    </a:p>
                  </a:txBody>
                  <a:tcPr/>
                </a:tc>
                <a:tc>
                  <a:txBody>
                    <a:bodyPr/>
                    <a:lstStyle/>
                    <a:p>
                      <a:pPr algn="ctr"/>
                      <a:r>
                        <a:rPr lang="en-US" sz="1400" dirty="0" smtClean="0"/>
                        <a:t>Standardized</a:t>
                      </a:r>
                      <a:r>
                        <a:rPr lang="en-US" sz="1400" baseline="0" dirty="0" smtClean="0"/>
                        <a:t> and well integrated within libraries but new models are emerging</a:t>
                      </a:r>
                      <a:endParaRPr lang="en-US" sz="1400" dirty="0"/>
                    </a:p>
                  </a:txBody>
                  <a:tcPr/>
                </a:tc>
                <a:tc>
                  <a:txBody>
                    <a:bodyPr/>
                    <a:lstStyle/>
                    <a:p>
                      <a:pPr algn="ctr"/>
                      <a:r>
                        <a:rPr lang="en-US" sz="1400" dirty="0" smtClean="0"/>
                        <a:t>Fragmented. Some</a:t>
                      </a:r>
                      <a:r>
                        <a:rPr lang="en-US" sz="1400" baseline="0" dirty="0" smtClean="0"/>
                        <a:t> </a:t>
                      </a:r>
                      <a:r>
                        <a:rPr lang="en-US" sz="1400" dirty="0" smtClean="0"/>
                        <a:t>well-integrated</a:t>
                      </a:r>
                      <a:r>
                        <a:rPr lang="en-US" sz="1400" baseline="0" dirty="0" smtClean="0"/>
                        <a:t>  communities of practice.</a:t>
                      </a:r>
                      <a:endParaRPr lang="en-US" sz="1400" dirty="0"/>
                    </a:p>
                  </a:txBody>
                  <a:tcPr/>
                </a:tc>
              </a:tr>
              <a:tr h="717251">
                <a:tc>
                  <a:txBody>
                    <a:bodyPr/>
                    <a:lstStyle/>
                    <a:p>
                      <a:r>
                        <a:rPr lang="en-US" sz="1400" dirty="0" smtClean="0"/>
                        <a:t>Organization</a:t>
                      </a:r>
                      <a:endParaRPr lang="en-US" sz="1400" dirty="0"/>
                    </a:p>
                  </a:txBody>
                  <a:tcPr/>
                </a:tc>
                <a:tc>
                  <a:txBody>
                    <a:bodyPr/>
                    <a:lstStyle/>
                    <a:p>
                      <a:pPr algn="ctr"/>
                      <a:r>
                        <a:rPr lang="en-US" sz="1400" dirty="0" smtClean="0"/>
                        <a:t>Primarily</a:t>
                      </a:r>
                      <a:r>
                        <a:rPr lang="en-US" sz="1400" baseline="0" dirty="0" smtClean="0"/>
                        <a:t> top-down, careful controlled entry from participating organizations</a:t>
                      </a:r>
                      <a:endParaRPr lang="en-US" sz="1400" dirty="0"/>
                    </a:p>
                  </a:txBody>
                  <a:tcPr/>
                </a:tc>
                <a:tc>
                  <a:txBody>
                    <a:bodyPr/>
                    <a:lstStyle/>
                    <a:p>
                      <a:pPr algn="ctr"/>
                      <a:r>
                        <a:rPr lang="en-US" sz="1400" dirty="0" smtClean="0"/>
                        <a:t>Varies:</a:t>
                      </a:r>
                      <a:r>
                        <a:rPr lang="en-US" sz="1400" baseline="0" dirty="0" smtClean="0"/>
                        <a:t> top down, bottom-up, middle out; often individual contributors</a:t>
                      </a:r>
                      <a:endParaRPr lang="en-US" sz="1400" dirty="0"/>
                    </a:p>
                  </a:txBody>
                  <a:tcPr/>
                </a:tc>
              </a:tr>
              <a:tr h="926449">
                <a:tc>
                  <a:txBody>
                    <a:bodyPr/>
                    <a:lstStyle/>
                    <a:p>
                      <a:r>
                        <a:rPr lang="en-US" sz="1400" dirty="0" smtClean="0"/>
                        <a:t>External integration</a:t>
                      </a:r>
                      <a:endParaRPr lang="en-US" sz="1400" dirty="0"/>
                    </a:p>
                  </a:txBody>
                  <a:tcPr/>
                </a:tc>
                <a:tc>
                  <a:txBody>
                    <a:bodyPr/>
                    <a:lstStyle/>
                    <a:p>
                      <a:pPr algn="ctr"/>
                      <a:r>
                        <a:rPr lang="en-US" sz="1400" dirty="0" smtClean="0"/>
                        <a:t>Very</a:t>
                      </a:r>
                      <a:r>
                        <a:rPr lang="en-US" sz="1400" baseline="0" dirty="0" smtClean="0"/>
                        <a:t> limited: </a:t>
                      </a:r>
                      <a:r>
                        <a:rPr lang="en-US" sz="1400" dirty="0" smtClean="0"/>
                        <a:t>High</a:t>
                      </a:r>
                      <a:r>
                        <a:rPr lang="en-US" sz="1400" baseline="0" dirty="0" smtClean="0"/>
                        <a:t> barriers to entry, few simple API’s</a:t>
                      </a:r>
                      <a:endParaRPr lang="en-US" sz="1400" dirty="0"/>
                    </a:p>
                  </a:txBody>
                  <a:tcPr/>
                </a:tc>
                <a:tc>
                  <a:txBody>
                    <a:bodyPr/>
                    <a:lstStyle/>
                    <a:p>
                      <a:pPr algn="ctr"/>
                      <a:r>
                        <a:rPr lang="en-US" sz="1400" dirty="0" smtClean="0"/>
                        <a:t>Varies</a:t>
                      </a:r>
                      <a:r>
                        <a:rPr lang="en-US" sz="1400" baseline="0" dirty="0" smtClean="0"/>
                        <a:t>, but more open. Some services offer simple open API’s; integration with web 2.0 protocols (e.g. </a:t>
                      </a:r>
                      <a:r>
                        <a:rPr lang="en-US" sz="1400" baseline="0" dirty="0" err="1" smtClean="0"/>
                        <a:t>OpenId</a:t>
                      </a:r>
                      <a:r>
                        <a:rPr lang="en-US" sz="1400" baseline="0" dirty="0" smtClean="0"/>
                        <a:t>)</a:t>
                      </a:r>
                      <a:endParaRPr lang="en-US" sz="1400" dirty="0"/>
                    </a:p>
                  </a:txBody>
                  <a:tcPr/>
                </a:tc>
              </a:tr>
              <a:tr h="717251">
                <a:tc>
                  <a:txBody>
                    <a:bodyPr/>
                    <a:lstStyle/>
                    <a:p>
                      <a:r>
                        <a:rPr lang="en-US" sz="1400" dirty="0" smtClean="0"/>
                        <a:t>Works</a:t>
                      </a:r>
                      <a:r>
                        <a:rPr lang="en-US" sz="1400" baseline="0" dirty="0" smtClean="0"/>
                        <a:t> Covered</a:t>
                      </a:r>
                      <a:endParaRPr lang="en-US" sz="1400" dirty="0"/>
                    </a:p>
                  </a:txBody>
                  <a:tcPr/>
                </a:tc>
                <a:tc>
                  <a:txBody>
                    <a:bodyPr/>
                    <a:lstStyle/>
                    <a:p>
                      <a:pPr algn="ctr"/>
                      <a:r>
                        <a:rPr lang="en-US" sz="1400" dirty="0" smtClean="0"/>
                        <a:t>Primarily</a:t>
                      </a:r>
                      <a:r>
                        <a:rPr lang="en-US" sz="1400" baseline="0" dirty="0" smtClean="0"/>
                        <a:t> Books &amp; other works traditionally catalogued by libraries</a:t>
                      </a:r>
                      <a:endParaRPr lang="en-US" sz="1400" dirty="0"/>
                    </a:p>
                  </a:txBody>
                  <a:tcPr/>
                </a:tc>
                <a:tc>
                  <a:txBody>
                    <a:bodyPr/>
                    <a:lstStyle/>
                    <a:p>
                      <a:pPr algn="ctr"/>
                      <a:r>
                        <a:rPr lang="en-US" sz="1400" dirty="0" smtClean="0"/>
                        <a:t>Journal</a:t>
                      </a:r>
                      <a:r>
                        <a:rPr lang="en-US" sz="1400" baseline="0" dirty="0" smtClean="0"/>
                        <a:t> articles; Grants; Datasets</a:t>
                      </a:r>
                      <a:endParaRPr lang="en-US" sz="1400" dirty="0"/>
                    </a:p>
                  </a:txBody>
                  <a:tcPr/>
                </a:tc>
              </a:tr>
              <a:tr h="717251">
                <a:tc>
                  <a:txBody>
                    <a:bodyPr/>
                    <a:lstStyle/>
                    <a:p>
                      <a:r>
                        <a:rPr lang="en-US" sz="1400" dirty="0" smtClean="0"/>
                        <a:t>People</a:t>
                      </a:r>
                      <a:r>
                        <a:rPr lang="en-US" sz="1400" baseline="0" dirty="0" smtClean="0"/>
                        <a:t> covered</a:t>
                      </a:r>
                      <a:endParaRPr lang="en-US" sz="1400" dirty="0"/>
                    </a:p>
                  </a:txBody>
                  <a:tcPr/>
                </a:tc>
                <a:tc>
                  <a:txBody>
                    <a:bodyPr/>
                    <a:lstStyle/>
                    <a:p>
                      <a:pPr algn="ctr"/>
                      <a:r>
                        <a:rPr lang="en-US" sz="1400" dirty="0" smtClean="0"/>
                        <a:t>Authors</a:t>
                      </a:r>
                      <a:r>
                        <a:rPr lang="en-US" sz="1400" baseline="0" dirty="0" smtClean="0"/>
                        <a:t> and people written about represented in the library catalog of the community</a:t>
                      </a:r>
                      <a:endParaRPr lang="en-US" sz="1400" dirty="0"/>
                    </a:p>
                  </a:txBody>
                  <a:tcPr/>
                </a:tc>
                <a:tc>
                  <a:txBody>
                    <a:bodyPr/>
                    <a:lstStyle/>
                    <a:p>
                      <a:pPr algn="ctr"/>
                      <a:r>
                        <a:rPr lang="en-US" sz="1400" dirty="0" smtClean="0"/>
                        <a:t>Authors</a:t>
                      </a:r>
                      <a:r>
                        <a:rPr lang="en-US" sz="1400" baseline="0" dirty="0" smtClean="0"/>
                        <a:t> of research articles, </a:t>
                      </a:r>
                      <a:r>
                        <a:rPr lang="en-US" sz="1400" baseline="0" dirty="0" err="1" smtClean="0"/>
                        <a:t>fundees</a:t>
                      </a:r>
                      <a:r>
                        <a:rPr lang="en-US" sz="1400" baseline="0" dirty="0" smtClean="0"/>
                        <a:t>, members of research institutions – international</a:t>
                      </a:r>
                      <a:endParaRPr lang="en-US" sz="1400" dirty="0"/>
                    </a:p>
                  </a:txBody>
                  <a:tcPr/>
                </a:tc>
              </a:tr>
              <a:tr h="491865">
                <a:tc>
                  <a:txBody>
                    <a:bodyPr/>
                    <a:lstStyle/>
                    <a:p>
                      <a:r>
                        <a:rPr lang="en-US" sz="1400" dirty="0" smtClean="0"/>
                        <a:t>Key record criterion</a:t>
                      </a:r>
                      <a:endParaRPr lang="en-US" sz="1400" dirty="0"/>
                    </a:p>
                  </a:txBody>
                  <a:tcPr/>
                </a:tc>
                <a:tc>
                  <a:txBody>
                    <a:bodyPr/>
                    <a:lstStyle/>
                    <a:p>
                      <a:pPr algn="ctr"/>
                      <a:r>
                        <a:rPr lang="en-US" sz="1400" dirty="0" smtClean="0"/>
                        <a:t>Persistent</a:t>
                      </a:r>
                      <a:r>
                        <a:rPr lang="en-US" sz="1400" baseline="0" dirty="0" smtClean="0"/>
                        <a:t> and unambiguous identifier with a preferred label for the community served</a:t>
                      </a:r>
                      <a:endParaRPr lang="en-US" sz="1400" dirty="0"/>
                    </a:p>
                  </a:txBody>
                  <a:tcPr/>
                </a:tc>
                <a:tc>
                  <a:txBody>
                    <a:bodyPr/>
                    <a:lstStyle/>
                    <a:p>
                      <a:pPr algn="ctr"/>
                      <a:r>
                        <a:rPr lang="en-US" sz="1400" dirty="0" smtClean="0"/>
                        <a:t>Persistent</a:t>
                      </a:r>
                      <a:r>
                        <a:rPr lang="en-US" sz="1400" baseline="0" dirty="0" smtClean="0"/>
                        <a:t> and unambiguous identifier for an individual contributor</a:t>
                      </a:r>
                      <a:endParaRPr lang="en-US" sz="1400" dirty="0"/>
                    </a:p>
                  </a:txBody>
                  <a:tcPr/>
                </a:tc>
              </a:tr>
            </a:tbl>
          </a:graphicData>
        </a:graphic>
      </p:graphicFrame>
      <p:sp>
        <p:nvSpPr>
          <p:cNvPr id="5" name="Oval 4"/>
          <p:cNvSpPr/>
          <p:nvPr/>
        </p:nvSpPr>
        <p:spPr>
          <a:xfrm>
            <a:off x="3048000" y="6096000"/>
            <a:ext cx="2971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Oval 5"/>
          <p:cNvSpPr/>
          <p:nvPr/>
        </p:nvSpPr>
        <p:spPr>
          <a:xfrm>
            <a:off x="6019800" y="4648200"/>
            <a:ext cx="3048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 xmlns:p14="http://schemas.microsoft.com/office/powerpoint/2010/main" val="167628772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705"/>
            <a:ext cx="8229600" cy="649034"/>
          </a:xfrm>
        </p:spPr>
        <p:txBody>
          <a:bodyPr>
            <a:normAutofit fontScale="90000"/>
          </a:bodyPr>
          <a:lstStyle/>
          <a:p>
            <a:r>
              <a:rPr lang="en-US" dirty="0" smtClean="0">
                <a:solidFill>
                  <a:srgbClr val="0070C0"/>
                </a:solidFill>
              </a:rPr>
              <a:t>Complex Environment</a:t>
            </a:r>
            <a:endParaRPr lang="en-US" dirty="0">
              <a:solidFill>
                <a:srgbClr val="0070C0"/>
              </a:solidFill>
            </a:endParaRPr>
          </a:p>
        </p:txBody>
      </p:sp>
      <p:sp>
        <p:nvSpPr>
          <p:cNvPr id="6" name="Content Placeholder 5"/>
          <p:cNvSpPr>
            <a:spLocks noGrp="1"/>
          </p:cNvSpPr>
          <p:nvPr>
            <p:ph idx="1"/>
          </p:nvPr>
        </p:nvSpPr>
        <p:spPr>
          <a:xfrm>
            <a:off x="257790" y="713747"/>
            <a:ext cx="5378168" cy="3127889"/>
          </a:xfrm>
        </p:spPr>
        <p:txBody>
          <a:bodyPr>
            <a:noAutofit/>
          </a:bodyPr>
          <a:lstStyle/>
          <a:p>
            <a:pPr marL="0" indent="0">
              <a:buNone/>
            </a:pPr>
            <a:r>
              <a:rPr lang="en-US" sz="1600" b="1" dirty="0" smtClean="0"/>
              <a:t>Types of Systems </a:t>
            </a:r>
          </a:p>
          <a:p>
            <a:r>
              <a:rPr lang="en-US" sz="1400" b="1" dirty="0" smtClean="0"/>
              <a:t>Authority hubs</a:t>
            </a:r>
            <a:r>
              <a:rPr lang="en-US" sz="1400" dirty="0" smtClean="0"/>
              <a:t>: providing a centralized location of records for multiple institutions </a:t>
            </a:r>
          </a:p>
          <a:p>
            <a:r>
              <a:rPr lang="en-US" sz="1400" b="1" dirty="0" smtClean="0"/>
              <a:t>Current </a:t>
            </a:r>
            <a:r>
              <a:rPr lang="en-US" sz="1400" b="1" dirty="0"/>
              <a:t>Research Information System </a:t>
            </a:r>
            <a:r>
              <a:rPr lang="en-US" sz="1400" dirty="0"/>
              <a:t>(CRIS</a:t>
            </a:r>
            <a:r>
              <a:rPr lang="en-US" sz="1400" dirty="0" smtClean="0"/>
              <a:t>): stores </a:t>
            </a:r>
            <a:r>
              <a:rPr lang="en-US" sz="1400" dirty="0"/>
              <a:t>and manages data about research conducted at an institution and integrates it with data from external sources</a:t>
            </a:r>
            <a:r>
              <a:rPr lang="en-US" sz="1400" dirty="0" smtClean="0"/>
              <a:t>:</a:t>
            </a:r>
            <a:endParaRPr lang="en-US" sz="1400" dirty="0"/>
          </a:p>
          <a:p>
            <a:pPr lvl="0"/>
            <a:r>
              <a:rPr lang="en-US" sz="1400" b="1" dirty="0"/>
              <a:t>Identifier </a:t>
            </a:r>
            <a:r>
              <a:rPr lang="en-US" sz="1400" b="1" dirty="0" smtClean="0"/>
              <a:t>hubs: </a:t>
            </a:r>
            <a:r>
              <a:rPr lang="en-US" sz="1400" dirty="0" smtClean="0"/>
              <a:t>providing </a:t>
            </a:r>
            <a:r>
              <a:rPr lang="en-US" sz="1400" dirty="0"/>
              <a:t>a centralized registry of </a:t>
            </a:r>
            <a:r>
              <a:rPr lang="en-US" sz="1400" dirty="0" smtClean="0"/>
              <a:t>identifiers</a:t>
            </a:r>
            <a:endParaRPr lang="en-US" sz="1400" dirty="0"/>
          </a:p>
          <a:p>
            <a:pPr lvl="0"/>
            <a:r>
              <a:rPr lang="en-US" sz="1400" b="1" dirty="0"/>
              <a:t>National research </a:t>
            </a:r>
            <a:r>
              <a:rPr lang="en-US" sz="1400" b="1" dirty="0" smtClean="0"/>
              <a:t>portal: </a:t>
            </a:r>
            <a:r>
              <a:rPr lang="en-US" sz="1400" dirty="0" smtClean="0"/>
              <a:t>providing </a:t>
            </a:r>
            <a:r>
              <a:rPr lang="en-US" sz="1400" dirty="0"/>
              <a:t>access to all research data stored in a nation’s network of </a:t>
            </a:r>
            <a:r>
              <a:rPr lang="en-US" sz="1400" dirty="0" smtClean="0"/>
              <a:t>repositories</a:t>
            </a:r>
          </a:p>
          <a:p>
            <a:pPr lvl="0"/>
            <a:r>
              <a:rPr lang="en-US" sz="1400" b="1" dirty="0" smtClean="0"/>
              <a:t>Online encyclopedia: </a:t>
            </a:r>
            <a:r>
              <a:rPr lang="en-US" sz="1400" dirty="0" smtClean="0"/>
              <a:t>a </a:t>
            </a:r>
            <a:r>
              <a:rPr lang="en-US" sz="1400" dirty="0"/>
              <a:t>compendium of information divided into articles which includes references to the works by </a:t>
            </a:r>
            <a:r>
              <a:rPr lang="en-US" sz="1400" dirty="0" smtClean="0"/>
              <a:t>scholars</a:t>
            </a:r>
            <a:endParaRPr lang="en-US" sz="1400" dirty="0"/>
          </a:p>
          <a:p>
            <a:pPr lvl="0"/>
            <a:r>
              <a:rPr lang="en-US" sz="1400" b="1" dirty="0"/>
              <a:t>Reference </a:t>
            </a:r>
            <a:r>
              <a:rPr lang="en-US" sz="1400" b="1" dirty="0" smtClean="0"/>
              <a:t>management: </a:t>
            </a:r>
            <a:r>
              <a:rPr lang="en-US" sz="1400" dirty="0" smtClean="0"/>
              <a:t>a </a:t>
            </a:r>
            <a:r>
              <a:rPr lang="en-US" sz="1400" dirty="0"/>
              <a:t>system to help scholars organize their research, collaborate with others, and discover the latest </a:t>
            </a:r>
            <a:r>
              <a:rPr lang="en-US" sz="1400" dirty="0" smtClean="0"/>
              <a:t>research</a:t>
            </a:r>
            <a:endParaRPr lang="en-US" sz="1400" dirty="0"/>
          </a:p>
          <a:p>
            <a:pPr lvl="0"/>
            <a:r>
              <a:rPr lang="en-US" sz="1400" b="1" dirty="0"/>
              <a:t>Research and collaboration </a:t>
            </a:r>
            <a:r>
              <a:rPr lang="en-US" sz="1400" b="1" dirty="0" smtClean="0"/>
              <a:t>hub: </a:t>
            </a:r>
            <a:r>
              <a:rPr lang="en-US" sz="1400" dirty="0" smtClean="0"/>
              <a:t>a </a:t>
            </a:r>
            <a:r>
              <a:rPr lang="en-US" sz="1400" dirty="0"/>
              <a:t>centralized portal where scholars in a particular discipline can work </a:t>
            </a:r>
            <a:r>
              <a:rPr lang="en-US" sz="1400" dirty="0" smtClean="0"/>
              <a:t>together</a:t>
            </a:r>
            <a:endParaRPr lang="en-US" sz="1400" dirty="0"/>
          </a:p>
          <a:p>
            <a:pPr lvl="0"/>
            <a:r>
              <a:rPr lang="en-US" sz="1400" b="1" dirty="0"/>
              <a:t>Researcher profile </a:t>
            </a:r>
            <a:r>
              <a:rPr lang="en-US" sz="1400" b="1" dirty="0" smtClean="0"/>
              <a:t>systems: </a:t>
            </a:r>
            <a:r>
              <a:rPr lang="en-US" sz="1400" dirty="0" smtClean="0"/>
              <a:t>networks </a:t>
            </a:r>
            <a:r>
              <a:rPr lang="en-US" sz="1400" dirty="0"/>
              <a:t>that facilitate professional networking among </a:t>
            </a:r>
            <a:r>
              <a:rPr lang="en-US" sz="1400" dirty="0" smtClean="0"/>
              <a:t>scholars</a:t>
            </a:r>
          </a:p>
          <a:p>
            <a:pPr lvl="0"/>
            <a:r>
              <a:rPr lang="en-US" sz="1400" b="1" dirty="0" smtClean="0"/>
              <a:t>Subject </a:t>
            </a:r>
            <a:r>
              <a:rPr lang="en-US" sz="1400" b="1" dirty="0"/>
              <a:t>author identifier </a:t>
            </a:r>
            <a:r>
              <a:rPr lang="en-US" sz="1400" b="1" dirty="0" smtClean="0"/>
              <a:t>system: </a:t>
            </a:r>
            <a:r>
              <a:rPr lang="en-US" sz="1400" dirty="0" smtClean="0"/>
              <a:t> </a:t>
            </a:r>
            <a:r>
              <a:rPr lang="en-US" sz="1400" dirty="0"/>
              <a:t>a registration service to link scholars with the records about the works they have </a:t>
            </a:r>
            <a:r>
              <a:rPr lang="en-US" sz="1400" dirty="0" smtClean="0"/>
              <a:t>written</a:t>
            </a:r>
            <a:endParaRPr lang="en-US" sz="1400" dirty="0"/>
          </a:p>
          <a:p>
            <a:pPr lvl="0"/>
            <a:r>
              <a:rPr lang="en-US" sz="1400" b="1" dirty="0"/>
              <a:t>Subject </a:t>
            </a:r>
            <a:r>
              <a:rPr lang="en-US" sz="1400" b="1" dirty="0" smtClean="0"/>
              <a:t>repository: </a:t>
            </a:r>
            <a:r>
              <a:rPr lang="en-US" sz="1400" dirty="0" smtClean="0"/>
              <a:t> </a:t>
            </a:r>
            <a:r>
              <a:rPr lang="en-US" sz="1400" dirty="0"/>
              <a:t>a discipline-based centralized repository to facilitate scholarly exchanged in the fields </a:t>
            </a:r>
            <a:r>
              <a:rPr lang="en-US" sz="1400" dirty="0" smtClean="0"/>
              <a:t>covered</a:t>
            </a:r>
            <a:endParaRPr lang="en-US" sz="1400"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E85A1-EB6C-44C5-A34F-7B0C654CFF30}" type="slidenum">
              <a:rPr lang="en-US" smtClean="0"/>
              <a:pPr>
                <a:defRPr/>
              </a:pPr>
              <a:t>22</a:t>
            </a:fld>
            <a:endParaRPr lang="en-US"/>
          </a:p>
        </p:txBody>
      </p:sp>
      <p:sp>
        <p:nvSpPr>
          <p:cNvPr id="7" name="Content Placeholder 5"/>
          <p:cNvSpPr txBox="1">
            <a:spLocks/>
          </p:cNvSpPr>
          <p:nvPr/>
        </p:nvSpPr>
        <p:spPr bwMode="auto">
          <a:xfrm>
            <a:off x="5867729" y="1983795"/>
            <a:ext cx="3276272" cy="3127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b="1" dirty="0" smtClean="0"/>
              <a:t>Roles</a:t>
            </a:r>
          </a:p>
          <a:p>
            <a:r>
              <a:rPr lang="en-US" sz="1400" b="1" dirty="0" smtClean="0"/>
              <a:t>Systems overlap </a:t>
            </a:r>
            <a:br>
              <a:rPr lang="en-US" sz="1400" b="1" dirty="0" smtClean="0"/>
            </a:br>
            <a:r>
              <a:rPr lang="en-US" sz="1400" dirty="0" smtClean="0"/>
              <a:t>– Google Scholar combines reference management, profiles, ids</a:t>
            </a:r>
          </a:p>
          <a:p>
            <a:r>
              <a:rPr lang="en-US" sz="1400" b="1" dirty="0" smtClean="0"/>
              <a:t>Systems can have both producers and consumers relationships with each other </a:t>
            </a:r>
          </a:p>
          <a:p>
            <a:r>
              <a:rPr lang="en-US" sz="1400" b="1" dirty="0" smtClean="0"/>
              <a:t>Institutional members/maintainers overlap systems, but do not necessarily coordinate</a:t>
            </a:r>
          </a:p>
          <a:p>
            <a:r>
              <a:rPr lang="en-US" sz="1400" b="1" dirty="0" smtClean="0"/>
              <a:t>How disputed information is resolved is often unclear</a:t>
            </a:r>
          </a:p>
        </p:txBody>
      </p:sp>
    </p:spTree>
    <p:extLst>
      <p:ext uri="{BB962C8B-B14F-4D97-AF65-F5344CB8AC3E}">
        <p14:creationId xmlns="" xmlns:p14="http://schemas.microsoft.com/office/powerpoint/2010/main" val="1135507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a:stCxn id="28" idx="3"/>
            <a:endCxn id="79" idx="2"/>
          </p:cNvCxnSpPr>
          <p:nvPr/>
        </p:nvCxnSpPr>
        <p:spPr>
          <a:xfrm>
            <a:off x="3869144" y="2168951"/>
            <a:ext cx="1342235" cy="4371864"/>
          </a:xfrm>
          <a:prstGeom prst="straightConnector1">
            <a:avLst/>
          </a:prstGeom>
          <a:ln>
            <a:solidFill>
              <a:schemeClr val="accent6"/>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7883628" y="0"/>
            <a:ext cx="1260372" cy="68580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331247" y="1250725"/>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5" name="Rectangle 4"/>
          <p:cNvSpPr/>
          <p:nvPr/>
        </p:nvSpPr>
        <p:spPr>
          <a:xfrm>
            <a:off x="8341346" y="207578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Uncontrolled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10" name="Bevel 9"/>
          <p:cNvSpPr/>
          <p:nvPr/>
        </p:nvSpPr>
        <p:spPr>
          <a:xfrm>
            <a:off x="6581305" y="5024771"/>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Organizational Directory Profile</a:t>
            </a:r>
          </a:p>
        </p:txBody>
      </p:sp>
      <p:grpSp>
        <p:nvGrpSpPr>
          <p:cNvPr id="2" name="Group 18"/>
          <p:cNvGrpSpPr/>
          <p:nvPr/>
        </p:nvGrpSpPr>
        <p:grpSpPr>
          <a:xfrm>
            <a:off x="1887482" y="1245473"/>
            <a:ext cx="1188546" cy="926658"/>
            <a:chOff x="2039882" y="634122"/>
            <a:chExt cx="1188546" cy="926658"/>
          </a:xfrm>
        </p:grpSpPr>
        <p:sp>
          <p:nvSpPr>
            <p:cNvPr id="14" name="Rectangle 13"/>
            <p:cNvSpPr/>
            <p:nvPr/>
          </p:nvSpPr>
          <p:spPr>
            <a:xfrm>
              <a:off x="2039882" y="634122"/>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NACO</a:t>
              </a:r>
              <a:endParaRPr lang="en-US" sz="800" dirty="0">
                <a:solidFill>
                  <a:srgbClr val="000000"/>
                </a:solidFill>
              </a:endParaRPr>
            </a:p>
          </p:txBody>
        </p:sp>
        <p:sp>
          <p:nvSpPr>
            <p:cNvPr id="15" name="Rectangle 14"/>
            <p:cNvSpPr/>
            <p:nvPr/>
          </p:nvSpPr>
          <p:spPr>
            <a:xfrm>
              <a:off x="2174765" y="784768"/>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RERO</a:t>
              </a:r>
              <a:endParaRPr lang="en-US" sz="800" dirty="0">
                <a:solidFill>
                  <a:srgbClr val="000000"/>
                </a:solidFill>
              </a:endParaRPr>
            </a:p>
          </p:txBody>
        </p:sp>
        <p:sp>
          <p:nvSpPr>
            <p:cNvPr id="16" name="Rectangle 15"/>
            <p:cNvSpPr/>
            <p:nvPr/>
          </p:nvSpPr>
          <p:spPr>
            <a:xfrm>
              <a:off x="2309648" y="9354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GNL</a:t>
              </a:r>
              <a:endParaRPr lang="en-US" sz="800" dirty="0">
                <a:solidFill>
                  <a:srgbClr val="000000"/>
                </a:solidFill>
              </a:endParaRPr>
            </a:p>
          </p:txBody>
        </p:sp>
        <p:sp>
          <p:nvSpPr>
            <p:cNvPr id="18" name="Rectangle 17"/>
            <p:cNvSpPr/>
            <p:nvPr/>
          </p:nvSpPr>
          <p:spPr>
            <a:xfrm>
              <a:off x="2462048" y="10878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t>
              </a:r>
              <a:endParaRPr lang="en-US" sz="800" dirty="0">
                <a:solidFill>
                  <a:srgbClr val="000000"/>
                </a:solidFill>
              </a:endParaRPr>
            </a:p>
          </p:txBody>
        </p:sp>
      </p:grpSp>
      <p:cxnSp>
        <p:nvCxnSpPr>
          <p:cNvPr id="21" name="Straight Arrow Connector 20"/>
          <p:cNvCxnSpPr/>
          <p:nvPr/>
        </p:nvCxnSpPr>
        <p:spPr>
          <a:xfrm>
            <a:off x="8051062" y="2915445"/>
            <a:ext cx="1071189" cy="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930682" y="2584029"/>
            <a:ext cx="1112742" cy="261610"/>
          </a:xfrm>
          <a:prstGeom prst="rect">
            <a:avLst/>
          </a:prstGeom>
        </p:spPr>
        <p:txBody>
          <a:bodyPr wrap="none">
            <a:spAutoFit/>
          </a:bodyPr>
          <a:lstStyle/>
          <a:p>
            <a:r>
              <a:rPr lang="en-US" sz="1100" dirty="0" smtClean="0">
                <a:solidFill>
                  <a:srgbClr val="000000"/>
                </a:solidFill>
              </a:rPr>
              <a:t>Anonymous Pull</a:t>
            </a:r>
            <a:endParaRPr lang="en-US" sz="2000" dirty="0"/>
          </a:p>
        </p:txBody>
      </p:sp>
      <p:cxnSp>
        <p:nvCxnSpPr>
          <p:cNvPr id="23" name="Straight Arrow Connector 22"/>
          <p:cNvCxnSpPr/>
          <p:nvPr/>
        </p:nvCxnSpPr>
        <p:spPr>
          <a:xfrm>
            <a:off x="8057394" y="3231490"/>
            <a:ext cx="1071189" cy="8759"/>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890640" y="2938457"/>
            <a:ext cx="1198766" cy="253916"/>
          </a:xfrm>
          <a:prstGeom prst="rect">
            <a:avLst/>
          </a:prstGeom>
        </p:spPr>
        <p:txBody>
          <a:bodyPr wrap="none">
            <a:spAutoFit/>
          </a:bodyPr>
          <a:lstStyle/>
          <a:p>
            <a:r>
              <a:rPr lang="en-US" sz="1050" dirty="0" smtClean="0">
                <a:solidFill>
                  <a:srgbClr val="000000"/>
                </a:solidFill>
              </a:rPr>
              <a:t>Authenticated Pull</a:t>
            </a:r>
            <a:endParaRPr lang="en-US" dirty="0"/>
          </a:p>
        </p:txBody>
      </p:sp>
      <p:cxnSp>
        <p:nvCxnSpPr>
          <p:cNvPr id="25" name="Straight Arrow Connector 24"/>
          <p:cNvCxnSpPr>
            <a:stCxn id="138" idx="3"/>
            <a:endCxn id="41" idx="3"/>
          </p:cNvCxnSpPr>
          <p:nvPr/>
        </p:nvCxnSpPr>
        <p:spPr>
          <a:xfrm flipH="1" flipV="1">
            <a:off x="3807833" y="4247573"/>
            <a:ext cx="2030821" cy="4882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83628" y="3218497"/>
            <a:ext cx="1260372" cy="253916"/>
          </a:xfrm>
          <a:prstGeom prst="rect">
            <a:avLst/>
          </a:prstGeom>
        </p:spPr>
        <p:txBody>
          <a:bodyPr wrap="none">
            <a:spAutoFit/>
          </a:bodyPr>
          <a:lstStyle/>
          <a:p>
            <a:r>
              <a:rPr lang="en-US" sz="1050" dirty="0" smtClean="0">
                <a:solidFill>
                  <a:srgbClr val="000000"/>
                </a:solidFill>
              </a:rPr>
              <a:t>Authenticated Push</a:t>
            </a:r>
            <a:endParaRPr lang="en-US" dirty="0"/>
          </a:p>
        </p:txBody>
      </p:sp>
      <p:sp>
        <p:nvSpPr>
          <p:cNvPr id="28" name="Can 27"/>
          <p:cNvSpPr/>
          <p:nvPr/>
        </p:nvSpPr>
        <p:spPr>
          <a:xfrm>
            <a:off x="3373405" y="1241262"/>
            <a:ext cx="991477" cy="927689"/>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VIAF</a:t>
            </a:r>
            <a:br>
              <a:rPr lang="en-US" sz="800" b="1" dirty="0" smtClean="0">
                <a:solidFill>
                  <a:srgbClr val="000000"/>
                </a:solidFill>
              </a:rPr>
            </a:br>
            <a:r>
              <a:rPr lang="en-US" sz="800" dirty="0" smtClean="0">
                <a:solidFill>
                  <a:srgbClr val="000000"/>
                </a:solidFill>
              </a:rPr>
              <a:t> (Identifiers)</a:t>
            </a:r>
          </a:p>
          <a:p>
            <a:pPr algn="ctr"/>
            <a:r>
              <a:rPr lang="en-US" sz="800" dirty="0" smtClean="0">
                <a:solidFill>
                  <a:srgbClr val="000000"/>
                </a:solidFill>
              </a:rPr>
              <a:t>Individuals, </a:t>
            </a:r>
          </a:p>
          <a:p>
            <a:pPr algn="ctr"/>
            <a:r>
              <a:rPr lang="en-US" sz="800" dirty="0" smtClean="0">
                <a:solidFill>
                  <a:srgbClr val="000000"/>
                </a:solidFill>
              </a:rPr>
              <a:t>Pseudonyms, Organizations, Uniform titles, Fictional Names</a:t>
            </a:r>
          </a:p>
        </p:txBody>
      </p:sp>
      <p:cxnSp>
        <p:nvCxnSpPr>
          <p:cNvPr id="29" name="Straight Arrow Connector 28"/>
          <p:cNvCxnSpPr>
            <a:stCxn id="15" idx="3"/>
            <a:endCxn id="28" idx="2"/>
          </p:cNvCxnSpPr>
          <p:nvPr/>
        </p:nvCxnSpPr>
        <p:spPr>
          <a:xfrm>
            <a:off x="2788745" y="1632602"/>
            <a:ext cx="584660" cy="72505"/>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Can 39"/>
          <p:cNvSpPr/>
          <p:nvPr/>
        </p:nvSpPr>
        <p:spPr>
          <a:xfrm>
            <a:off x="3373404" y="2622633"/>
            <a:ext cx="991477" cy="68652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ISNI</a:t>
            </a:r>
            <a:br>
              <a:rPr lang="en-US" sz="800" b="1" dirty="0" smtClean="0">
                <a:solidFill>
                  <a:srgbClr val="000000"/>
                </a:solidFill>
              </a:rPr>
            </a:br>
            <a:r>
              <a:rPr lang="en-US" sz="800" b="1" dirty="0" smtClean="0">
                <a:solidFill>
                  <a:srgbClr val="000000"/>
                </a:solidFill>
              </a:rPr>
              <a:t>(</a:t>
            </a:r>
            <a:r>
              <a:rPr lang="en-US" sz="800" dirty="0" smtClean="0">
                <a:solidFill>
                  <a:srgbClr val="000000"/>
                </a:solidFill>
              </a:rPr>
              <a:t>Identifiers) Individuals, Pseudonyms, &amp; Organizations</a:t>
            </a:r>
          </a:p>
        </p:txBody>
      </p:sp>
      <p:sp>
        <p:nvSpPr>
          <p:cNvPr id="41" name="Can 40"/>
          <p:cNvSpPr/>
          <p:nvPr/>
        </p:nvSpPr>
        <p:spPr>
          <a:xfrm>
            <a:off x="3312094" y="3541159"/>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ORCID:</a:t>
            </a:r>
            <a:r>
              <a:rPr lang="en-US" sz="800" dirty="0" smtClean="0">
                <a:solidFill>
                  <a:srgbClr val="000000"/>
                </a:solidFill>
              </a:rPr>
              <a:t/>
            </a:r>
            <a:br>
              <a:rPr lang="en-US" sz="800" dirty="0" smtClean="0">
                <a:solidFill>
                  <a:srgbClr val="000000"/>
                </a:solidFill>
              </a:rPr>
            </a:br>
            <a:r>
              <a:rPr lang="en-US" sz="800" dirty="0" smtClean="0">
                <a:solidFill>
                  <a:srgbClr val="000000"/>
                </a:solidFill>
              </a:rPr>
              <a:t>(Identifiers &amp; Researcher outputs)</a:t>
            </a:r>
            <a:br>
              <a:rPr lang="en-US" sz="800" dirty="0" smtClean="0">
                <a:solidFill>
                  <a:srgbClr val="000000"/>
                </a:solidFill>
              </a:rPr>
            </a:br>
            <a:r>
              <a:rPr lang="en-US" sz="800" dirty="0" smtClean="0">
                <a:solidFill>
                  <a:srgbClr val="000000"/>
                </a:solidFill>
              </a:rPr>
              <a:t>Living Researchers</a:t>
            </a:r>
          </a:p>
        </p:txBody>
      </p:sp>
      <p:sp>
        <p:nvSpPr>
          <p:cNvPr id="42" name="Can 41"/>
          <p:cNvSpPr/>
          <p:nvPr/>
        </p:nvSpPr>
        <p:spPr>
          <a:xfrm>
            <a:off x="3298453" y="6053815"/>
            <a:ext cx="991476" cy="80418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VIVO</a:t>
            </a:r>
            <a:r>
              <a:rPr lang="en-US" sz="800" dirty="0" smtClean="0">
                <a:solidFill>
                  <a:srgbClr val="000000"/>
                </a:solidFill>
              </a:rPr>
              <a:t>:</a:t>
            </a:r>
            <a:br>
              <a:rPr lang="en-US" sz="800" dirty="0" smtClean="0">
                <a:solidFill>
                  <a:srgbClr val="000000"/>
                </a:solidFill>
              </a:rPr>
            </a:br>
            <a:r>
              <a:rPr lang="en-US" sz="800" dirty="0" smtClean="0">
                <a:solidFill>
                  <a:srgbClr val="000000"/>
                </a:solidFill>
              </a:rPr>
              <a:t>(Researcher Outputs)</a:t>
            </a:r>
            <a:br>
              <a:rPr lang="en-US" sz="800" dirty="0" smtClean="0">
                <a:solidFill>
                  <a:srgbClr val="000000"/>
                </a:solidFill>
              </a:rPr>
            </a:br>
            <a:r>
              <a:rPr lang="en-US" sz="800" dirty="0" smtClean="0">
                <a:solidFill>
                  <a:srgbClr val="000000"/>
                </a:solidFill>
              </a:rPr>
              <a:t>Researchers from Member Institutions</a:t>
            </a:r>
          </a:p>
        </p:txBody>
      </p:sp>
      <p:sp>
        <p:nvSpPr>
          <p:cNvPr id="43" name="Bevel 42"/>
          <p:cNvSpPr/>
          <p:nvPr/>
        </p:nvSpPr>
        <p:spPr>
          <a:xfrm>
            <a:off x="8277044" y="5353126"/>
            <a:ext cx="76638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Public </a:t>
            </a:r>
            <a:br>
              <a:rPr lang="en-US" sz="800" dirty="0" smtClean="0">
                <a:solidFill>
                  <a:srgbClr val="000000"/>
                </a:solidFill>
              </a:rPr>
            </a:br>
            <a:r>
              <a:rPr lang="en-US" sz="800" dirty="0" smtClean="0">
                <a:solidFill>
                  <a:srgbClr val="000000"/>
                </a:solidFill>
              </a:rPr>
              <a:t>View</a:t>
            </a:r>
          </a:p>
        </p:txBody>
      </p:sp>
      <p:cxnSp>
        <p:nvCxnSpPr>
          <p:cNvPr id="49" name="Straight Arrow Connector 48"/>
          <p:cNvCxnSpPr>
            <a:stCxn id="47" idx="6"/>
            <a:endCxn id="40" idx="2"/>
          </p:cNvCxnSpPr>
          <p:nvPr/>
        </p:nvCxnSpPr>
        <p:spPr>
          <a:xfrm flipV="1">
            <a:off x="3057100" y="2965896"/>
            <a:ext cx="316304" cy="1544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66380" y="2347225"/>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Ringold</a:t>
            </a:r>
            <a:r>
              <a:rPr lang="en-US" sz="900" dirty="0" smtClean="0">
                <a:solidFill>
                  <a:srgbClr val="000000"/>
                </a:solidFill>
              </a:rPr>
              <a:t/>
            </a:r>
            <a:br>
              <a:rPr lang="en-US" sz="900" dirty="0" smtClean="0">
                <a:solidFill>
                  <a:srgbClr val="000000"/>
                </a:solidFill>
              </a:rPr>
            </a:br>
            <a:r>
              <a:rPr lang="en-US" sz="900" dirty="0" smtClean="0">
                <a:solidFill>
                  <a:srgbClr val="000000"/>
                </a:solidFill>
              </a:rPr>
              <a:t>(Org Names)</a:t>
            </a:r>
            <a:endParaRPr lang="en-US" sz="900" dirty="0">
              <a:solidFill>
                <a:srgbClr val="000000"/>
              </a:solidFill>
            </a:endParaRPr>
          </a:p>
        </p:txBody>
      </p:sp>
      <p:sp>
        <p:nvSpPr>
          <p:cNvPr id="57" name="Oval 56"/>
          <p:cNvSpPr/>
          <p:nvPr/>
        </p:nvSpPr>
        <p:spPr>
          <a:xfrm>
            <a:off x="766380" y="3026809"/>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Bowker</a:t>
            </a:r>
            <a:endParaRPr lang="en-US" sz="900" dirty="0">
              <a:solidFill>
                <a:srgbClr val="000000"/>
              </a:solidFill>
            </a:endParaRPr>
          </a:p>
        </p:txBody>
      </p:sp>
      <p:cxnSp>
        <p:nvCxnSpPr>
          <p:cNvPr id="58" name="Straight Arrow Connector 57"/>
          <p:cNvCxnSpPr>
            <a:stCxn id="56" idx="6"/>
            <a:endCxn id="47" idx="2"/>
          </p:cNvCxnSpPr>
          <p:nvPr/>
        </p:nvCxnSpPr>
        <p:spPr>
          <a:xfrm>
            <a:off x="1820044" y="2645018"/>
            <a:ext cx="183392" cy="3363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7" idx="6"/>
            <a:endCxn id="47" idx="2"/>
          </p:cNvCxnSpPr>
          <p:nvPr/>
        </p:nvCxnSpPr>
        <p:spPr>
          <a:xfrm flipV="1">
            <a:off x="1820044" y="2981340"/>
            <a:ext cx="183392" cy="34326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8229674" y="4568439"/>
            <a:ext cx="861120" cy="5955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Specific Actor</a:t>
            </a:r>
            <a:endParaRPr lang="en-US" sz="900" dirty="0">
              <a:solidFill>
                <a:srgbClr val="000000"/>
              </a:solidFill>
            </a:endParaRPr>
          </a:p>
        </p:txBody>
      </p:sp>
      <p:sp>
        <p:nvSpPr>
          <p:cNvPr id="69" name="Oval 68"/>
          <p:cNvSpPr/>
          <p:nvPr/>
        </p:nvSpPr>
        <p:spPr>
          <a:xfrm>
            <a:off x="8229675" y="3909810"/>
            <a:ext cx="798036"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Actor Type</a:t>
            </a:r>
            <a:endParaRPr lang="en-US" sz="900" dirty="0">
              <a:solidFill>
                <a:srgbClr val="000000"/>
              </a:solidFill>
            </a:endParaRPr>
          </a:p>
        </p:txBody>
      </p:sp>
      <p:cxnSp>
        <p:nvCxnSpPr>
          <p:cNvPr id="72" name="Straight Arrow Connector 71"/>
          <p:cNvCxnSpPr>
            <a:endCxn id="14" idx="1"/>
          </p:cNvCxnSpPr>
          <p:nvPr/>
        </p:nvCxnSpPr>
        <p:spPr>
          <a:xfrm>
            <a:off x="1289366" y="1171233"/>
            <a:ext cx="598116" cy="31072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95" name="Line Callout 3 (Border and Accent Bar) 94"/>
          <p:cNvSpPr/>
          <p:nvPr/>
        </p:nvSpPr>
        <p:spPr>
          <a:xfrm>
            <a:off x="8341346" y="6157311"/>
            <a:ext cx="702078" cy="595586"/>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Question?</a:t>
            </a:r>
            <a:endParaRPr lang="en-US" sz="1000" dirty="0">
              <a:solidFill>
                <a:srgbClr val="000000"/>
              </a:solidFill>
            </a:endParaRPr>
          </a:p>
        </p:txBody>
      </p:sp>
      <p:sp>
        <p:nvSpPr>
          <p:cNvPr id="97" name="Bevel 96"/>
          <p:cNvSpPr/>
          <p:nvPr/>
        </p:nvSpPr>
        <p:spPr>
          <a:xfrm>
            <a:off x="6502480" y="1996954"/>
            <a:ext cx="97380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a:t>
            </a:r>
          </a:p>
          <a:p>
            <a:pPr algn="ctr"/>
            <a:r>
              <a:rPr lang="en-US" sz="800" dirty="0" smtClean="0">
                <a:solidFill>
                  <a:srgbClr val="000000"/>
                </a:solidFill>
              </a:rPr>
              <a:t>Gateway</a:t>
            </a:r>
          </a:p>
        </p:txBody>
      </p:sp>
      <p:sp>
        <p:nvSpPr>
          <p:cNvPr id="98" name="Bevel 97"/>
          <p:cNvSpPr/>
          <p:nvPr/>
        </p:nvSpPr>
        <p:spPr>
          <a:xfrm>
            <a:off x="6502479" y="4096443"/>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a:t>
            </a:r>
          </a:p>
          <a:p>
            <a:pPr algn="ctr"/>
            <a:r>
              <a:rPr lang="en-US" sz="800" dirty="0" smtClean="0">
                <a:solidFill>
                  <a:srgbClr val="000000"/>
                </a:solidFill>
              </a:rPr>
              <a:t>Gateway</a:t>
            </a:r>
          </a:p>
        </p:txBody>
      </p:sp>
      <p:sp>
        <p:nvSpPr>
          <p:cNvPr id="99" name="Oval 98"/>
          <p:cNvSpPr/>
          <p:nvPr/>
        </p:nvSpPr>
        <p:spPr>
          <a:xfrm>
            <a:off x="766380" y="661120"/>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Libraries</a:t>
            </a:r>
            <a:endParaRPr lang="en-US" sz="900" dirty="0">
              <a:solidFill>
                <a:srgbClr val="000000"/>
              </a:solidFill>
            </a:endParaRPr>
          </a:p>
        </p:txBody>
      </p:sp>
      <p:sp>
        <p:nvSpPr>
          <p:cNvPr id="102" name="Oval 101"/>
          <p:cNvSpPr/>
          <p:nvPr/>
        </p:nvSpPr>
        <p:spPr>
          <a:xfrm>
            <a:off x="0" y="4214629"/>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ORCID Member Research Orgs</a:t>
            </a:r>
            <a:endParaRPr lang="en-US" sz="900" dirty="0">
              <a:solidFill>
                <a:srgbClr val="000000"/>
              </a:solidFill>
            </a:endParaRPr>
          </a:p>
        </p:txBody>
      </p:sp>
      <p:sp>
        <p:nvSpPr>
          <p:cNvPr id="104" name="Oval 103"/>
          <p:cNvSpPr/>
          <p:nvPr/>
        </p:nvSpPr>
        <p:spPr>
          <a:xfrm>
            <a:off x="1400154" y="4583280"/>
            <a:ext cx="1076068"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Scholarly Publishers</a:t>
            </a:r>
            <a:endParaRPr lang="en-US" sz="900" dirty="0">
              <a:solidFill>
                <a:srgbClr val="000000"/>
              </a:solidFill>
            </a:endParaRPr>
          </a:p>
        </p:txBody>
      </p:sp>
      <p:sp>
        <p:nvSpPr>
          <p:cNvPr id="105" name="Oval 104"/>
          <p:cNvSpPr/>
          <p:nvPr/>
        </p:nvSpPr>
        <p:spPr>
          <a:xfrm>
            <a:off x="1349448" y="3622395"/>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Individual </a:t>
            </a:r>
          </a:p>
          <a:p>
            <a:pPr algn="ctr"/>
            <a:r>
              <a:rPr lang="en-US" sz="900" dirty="0" smtClean="0">
                <a:solidFill>
                  <a:srgbClr val="000000"/>
                </a:solidFill>
              </a:rPr>
              <a:t>Researchers</a:t>
            </a:r>
            <a:endParaRPr lang="en-US" sz="900" dirty="0">
              <a:solidFill>
                <a:srgbClr val="000000"/>
              </a:solidFill>
            </a:endParaRPr>
          </a:p>
        </p:txBody>
      </p:sp>
      <p:cxnSp>
        <p:nvCxnSpPr>
          <p:cNvPr id="107" name="Straight Arrow Connector 106"/>
          <p:cNvCxnSpPr>
            <a:stCxn id="105" idx="6"/>
            <a:endCxn id="41" idx="2"/>
          </p:cNvCxnSpPr>
          <p:nvPr/>
        </p:nvCxnSpPr>
        <p:spPr>
          <a:xfrm flipV="1">
            <a:off x="2425516" y="3894366"/>
            <a:ext cx="886578" cy="258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2" idx="6"/>
            <a:endCxn id="41" idx="2"/>
          </p:cNvCxnSpPr>
          <p:nvPr/>
        </p:nvCxnSpPr>
        <p:spPr>
          <a:xfrm flipV="1">
            <a:off x="1076068" y="3894366"/>
            <a:ext cx="2236026" cy="61805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4" idx="6"/>
            <a:endCxn id="41" idx="2"/>
          </p:cNvCxnSpPr>
          <p:nvPr/>
        </p:nvCxnSpPr>
        <p:spPr>
          <a:xfrm flipV="1">
            <a:off x="2476222" y="3894366"/>
            <a:ext cx="835872" cy="98670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283460" y="6098174"/>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VIVO</a:t>
            </a:r>
          </a:p>
          <a:p>
            <a:pPr algn="ctr"/>
            <a:r>
              <a:rPr lang="en-US" sz="900" dirty="0" smtClean="0">
                <a:solidFill>
                  <a:srgbClr val="000000"/>
                </a:solidFill>
              </a:rPr>
              <a:t>Member Research Orgs</a:t>
            </a:r>
            <a:endParaRPr lang="en-US" sz="900" dirty="0">
              <a:solidFill>
                <a:srgbClr val="000000"/>
              </a:solidFill>
            </a:endParaRPr>
          </a:p>
        </p:txBody>
      </p:sp>
      <p:cxnSp>
        <p:nvCxnSpPr>
          <p:cNvPr id="118" name="Straight Arrow Connector 117"/>
          <p:cNvCxnSpPr>
            <a:stCxn id="117" idx="6"/>
            <a:endCxn id="42" idx="2"/>
          </p:cNvCxnSpPr>
          <p:nvPr/>
        </p:nvCxnSpPr>
        <p:spPr>
          <a:xfrm>
            <a:off x="1249299" y="6395967"/>
            <a:ext cx="2049154" cy="59941"/>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23" name="Can 122"/>
          <p:cNvSpPr/>
          <p:nvPr/>
        </p:nvSpPr>
        <p:spPr>
          <a:xfrm>
            <a:off x="5342915" y="1800754"/>
            <a:ext cx="991477" cy="630621"/>
          </a:xfrm>
          <a:prstGeom prst="can">
            <a:avLst>
              <a:gd name="adj" fmla="val 30555"/>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Catalogs</a:t>
            </a:r>
            <a:br>
              <a:rPr lang="en-US" sz="800" dirty="0" smtClean="0">
                <a:solidFill>
                  <a:srgbClr val="000000"/>
                </a:solidFill>
              </a:rPr>
            </a:br>
            <a:r>
              <a:rPr lang="en-US" sz="800" dirty="0" smtClean="0">
                <a:solidFill>
                  <a:srgbClr val="000000"/>
                </a:solidFill>
              </a:rPr>
              <a:t> </a:t>
            </a:r>
          </a:p>
        </p:txBody>
      </p:sp>
      <p:cxnSp>
        <p:nvCxnSpPr>
          <p:cNvPr id="128" name="Straight Arrow Connector 127"/>
          <p:cNvCxnSpPr>
            <a:stCxn id="123" idx="4"/>
            <a:endCxn id="97" idx="5"/>
          </p:cNvCxnSpPr>
          <p:nvPr/>
        </p:nvCxnSpPr>
        <p:spPr>
          <a:xfrm>
            <a:off x="6334392" y="2116065"/>
            <a:ext cx="246916" cy="1962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36" name="Bevel 135"/>
          <p:cNvSpPr/>
          <p:nvPr/>
        </p:nvSpPr>
        <p:spPr>
          <a:xfrm>
            <a:off x="6502480" y="1093070"/>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Individually Maintained Profile</a:t>
            </a:r>
          </a:p>
        </p:txBody>
      </p:sp>
      <p:sp>
        <p:nvSpPr>
          <p:cNvPr id="138" name="Can 137"/>
          <p:cNvSpPr/>
          <p:nvPr/>
        </p:nvSpPr>
        <p:spPr>
          <a:xfrm>
            <a:off x="5342915" y="4087684"/>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Catalogs</a:t>
            </a:r>
            <a:br>
              <a:rPr lang="en-US" sz="800" dirty="0" smtClean="0">
                <a:solidFill>
                  <a:srgbClr val="000000"/>
                </a:solidFill>
              </a:rPr>
            </a:br>
            <a:r>
              <a:rPr lang="en-US" sz="800" dirty="0" smtClean="0">
                <a:solidFill>
                  <a:srgbClr val="000000"/>
                </a:solidFill>
              </a:rPr>
              <a:t> </a:t>
            </a:r>
          </a:p>
        </p:txBody>
      </p:sp>
      <p:sp>
        <p:nvSpPr>
          <p:cNvPr id="143" name="Can 142"/>
          <p:cNvSpPr/>
          <p:nvPr/>
        </p:nvSpPr>
        <p:spPr>
          <a:xfrm>
            <a:off x="8277044" y="107214"/>
            <a:ext cx="824165" cy="499151"/>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(Content Type)</a:t>
            </a:r>
          </a:p>
          <a:p>
            <a:pPr algn="ctr"/>
            <a:r>
              <a:rPr lang="en-US" sz="800" dirty="0" smtClean="0">
                <a:solidFill>
                  <a:srgbClr val="000000"/>
                </a:solidFill>
              </a:rPr>
              <a:t>Scope</a:t>
            </a:r>
          </a:p>
        </p:txBody>
      </p:sp>
      <p:sp>
        <p:nvSpPr>
          <p:cNvPr id="145" name="Can 144"/>
          <p:cNvSpPr/>
          <p:nvPr/>
        </p:nvSpPr>
        <p:spPr>
          <a:xfrm>
            <a:off x="8305774" y="661120"/>
            <a:ext cx="820811" cy="499151"/>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Internal/Private</a:t>
            </a:r>
          </a:p>
        </p:txBody>
      </p:sp>
      <p:cxnSp>
        <p:nvCxnSpPr>
          <p:cNvPr id="156" name="Straight Arrow Connector 155"/>
          <p:cNvCxnSpPr>
            <a:stCxn id="40" idx="4"/>
            <a:endCxn id="123" idx="2"/>
          </p:cNvCxnSpPr>
          <p:nvPr/>
        </p:nvCxnSpPr>
        <p:spPr>
          <a:xfrm flipV="1">
            <a:off x="4364881" y="2116065"/>
            <a:ext cx="978034" cy="84983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41" idx="4"/>
            <a:endCxn id="123" idx="2"/>
          </p:cNvCxnSpPr>
          <p:nvPr/>
        </p:nvCxnSpPr>
        <p:spPr>
          <a:xfrm flipV="1">
            <a:off x="4303571" y="2116065"/>
            <a:ext cx="1039344" cy="177830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41" idx="4"/>
            <a:endCxn id="138" idx="2"/>
          </p:cNvCxnSpPr>
          <p:nvPr/>
        </p:nvCxnSpPr>
        <p:spPr>
          <a:xfrm>
            <a:off x="4303571" y="3894366"/>
            <a:ext cx="1039344" cy="5173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00" name="Bevel 199"/>
          <p:cNvSpPr/>
          <p:nvPr/>
        </p:nvSpPr>
        <p:spPr>
          <a:xfrm>
            <a:off x="6446345" y="2991774"/>
            <a:ext cx="1108763"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Funder Maintained Profiles</a:t>
            </a:r>
            <a:br>
              <a:rPr lang="en-US" sz="800" dirty="0" smtClean="0">
                <a:solidFill>
                  <a:srgbClr val="000000"/>
                </a:solidFill>
              </a:rPr>
            </a:br>
            <a:r>
              <a:rPr lang="en-US" sz="800" dirty="0" smtClean="0">
                <a:solidFill>
                  <a:srgbClr val="000000"/>
                </a:solidFill>
              </a:rPr>
              <a:t>(e.g.  </a:t>
            </a:r>
            <a:r>
              <a:rPr lang="en-US" sz="800" dirty="0" err="1" smtClean="0">
                <a:solidFill>
                  <a:srgbClr val="000000"/>
                </a:solidFill>
              </a:rPr>
              <a:t>ScienceCV</a:t>
            </a:r>
            <a:r>
              <a:rPr lang="en-US" sz="800" dirty="0">
                <a:solidFill>
                  <a:srgbClr val="000000"/>
                </a:solidFill>
              </a:rPr>
              <a:t>)</a:t>
            </a:r>
            <a:endParaRPr lang="en-US" sz="800" dirty="0" smtClean="0">
              <a:solidFill>
                <a:srgbClr val="000000"/>
              </a:solidFill>
            </a:endParaRPr>
          </a:p>
        </p:txBody>
      </p:sp>
      <p:cxnSp>
        <p:nvCxnSpPr>
          <p:cNvPr id="201" name="Straight Arrow Connector 200"/>
          <p:cNvCxnSpPr>
            <a:stCxn id="138" idx="4"/>
            <a:endCxn id="98" idx="4"/>
          </p:cNvCxnSpPr>
          <p:nvPr/>
        </p:nvCxnSpPr>
        <p:spPr>
          <a:xfrm>
            <a:off x="6334392" y="4411754"/>
            <a:ext cx="168087"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a:off x="8051063" y="3592445"/>
            <a:ext cx="1039731"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41" idx="4"/>
            <a:endCxn id="200" idx="4"/>
          </p:cNvCxnSpPr>
          <p:nvPr/>
        </p:nvCxnSpPr>
        <p:spPr>
          <a:xfrm flipV="1">
            <a:off x="4303571" y="3307085"/>
            <a:ext cx="2142774" cy="58728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42" idx="4"/>
            <a:endCxn id="10" idx="5"/>
          </p:cNvCxnSpPr>
          <p:nvPr/>
        </p:nvCxnSpPr>
        <p:spPr>
          <a:xfrm flipV="1">
            <a:off x="4289929" y="5340082"/>
            <a:ext cx="2370204" cy="111582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45" name="Rectangle 244"/>
          <p:cNvSpPr/>
          <p:nvPr/>
        </p:nvSpPr>
        <p:spPr>
          <a:xfrm>
            <a:off x="4601498"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LinkedIn</a:t>
            </a:r>
            <a:endParaRPr lang="en-US" sz="800" dirty="0">
              <a:solidFill>
                <a:srgbClr val="000000"/>
              </a:solidFill>
            </a:endParaRPr>
          </a:p>
        </p:txBody>
      </p:sp>
      <p:sp>
        <p:nvSpPr>
          <p:cNvPr id="246" name="Rectangle 245"/>
          <p:cNvSpPr/>
          <p:nvPr/>
        </p:nvSpPr>
        <p:spPr>
          <a:xfrm>
            <a:off x="5455464"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smtClean="0">
                <a:solidFill>
                  <a:srgbClr val="000000"/>
                </a:solidFill>
              </a:rPr>
              <a:t>Mendeley</a:t>
            </a:r>
            <a:endParaRPr lang="en-US" sz="800" dirty="0">
              <a:solidFill>
                <a:srgbClr val="000000"/>
              </a:solidFill>
            </a:endParaRPr>
          </a:p>
        </p:txBody>
      </p:sp>
      <p:sp>
        <p:nvSpPr>
          <p:cNvPr id="248" name="Rectangle 247"/>
          <p:cNvSpPr/>
          <p:nvPr/>
        </p:nvSpPr>
        <p:spPr>
          <a:xfrm>
            <a:off x="3677390" y="14463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Google Scholar</a:t>
            </a:r>
            <a:endParaRPr lang="en-US" sz="800" dirty="0">
              <a:solidFill>
                <a:srgbClr val="000000"/>
              </a:solidFill>
            </a:endParaRPr>
          </a:p>
        </p:txBody>
      </p:sp>
      <p:sp>
        <p:nvSpPr>
          <p:cNvPr id="249" name="Rectangle 248"/>
          <p:cNvSpPr/>
          <p:nvPr/>
        </p:nvSpPr>
        <p:spPr>
          <a:xfrm>
            <a:off x="3503532" y="63692"/>
            <a:ext cx="2870712" cy="695073"/>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cxnSp>
        <p:nvCxnSpPr>
          <p:cNvPr id="250" name="Straight Arrow Connector 249"/>
          <p:cNvCxnSpPr>
            <a:stCxn id="249" idx="3"/>
            <a:endCxn id="136" idx="6"/>
          </p:cNvCxnSpPr>
          <p:nvPr/>
        </p:nvCxnSpPr>
        <p:spPr>
          <a:xfrm>
            <a:off x="6374244" y="411229"/>
            <a:ext cx="615137" cy="68184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136" idx="5"/>
            <a:endCxn id="249" idx="2"/>
          </p:cNvCxnSpPr>
          <p:nvPr/>
        </p:nvCxnSpPr>
        <p:spPr>
          <a:xfrm flipH="1" flipV="1">
            <a:off x="4938888" y="758765"/>
            <a:ext cx="1642420" cy="64961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59" name="Can 258"/>
          <p:cNvSpPr/>
          <p:nvPr/>
        </p:nvSpPr>
        <p:spPr>
          <a:xfrm>
            <a:off x="3312094" y="4405736"/>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rgbClr val="000000"/>
                </a:solidFill>
              </a:rPr>
              <a:t>CrossRef</a:t>
            </a:r>
            <a:r>
              <a:rPr lang="en-US" sz="800" b="1" dirty="0" smtClean="0">
                <a:solidFill>
                  <a:srgbClr val="000000"/>
                </a:solidFill>
              </a:rPr>
              <a:t>:</a:t>
            </a:r>
            <a:r>
              <a:rPr lang="en-US" sz="800" dirty="0" smtClean="0">
                <a:solidFill>
                  <a:srgbClr val="000000"/>
                </a:solidFill>
              </a:rPr>
              <a:t/>
            </a:r>
            <a:br>
              <a:rPr lang="en-US" sz="800" dirty="0" smtClean="0">
                <a:solidFill>
                  <a:srgbClr val="000000"/>
                </a:solidFill>
              </a:rPr>
            </a:br>
            <a:r>
              <a:rPr lang="en-US" sz="800" dirty="0" smtClean="0">
                <a:solidFill>
                  <a:srgbClr val="000000"/>
                </a:solidFill>
              </a:rPr>
              <a:t>(Publication)</a:t>
            </a:r>
            <a:br>
              <a:rPr lang="en-US" sz="800" dirty="0" smtClean="0">
                <a:solidFill>
                  <a:srgbClr val="000000"/>
                </a:solidFill>
              </a:rPr>
            </a:br>
            <a:r>
              <a:rPr lang="en-US" sz="800" dirty="0" smtClean="0">
                <a:solidFill>
                  <a:srgbClr val="000000"/>
                </a:solidFill>
              </a:rPr>
              <a:t>Journal Authors</a:t>
            </a:r>
          </a:p>
        </p:txBody>
      </p:sp>
      <p:cxnSp>
        <p:nvCxnSpPr>
          <p:cNvPr id="260" name="Straight Arrow Connector 259"/>
          <p:cNvCxnSpPr>
            <a:stCxn id="259" idx="1"/>
            <a:endCxn id="41" idx="3"/>
          </p:cNvCxnSpPr>
          <p:nvPr/>
        </p:nvCxnSpPr>
        <p:spPr>
          <a:xfrm flipV="1">
            <a:off x="3807833" y="4247573"/>
            <a:ext cx="0" cy="15816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endCxn id="140" idx="2"/>
          </p:cNvCxnSpPr>
          <p:nvPr/>
        </p:nvCxnSpPr>
        <p:spPr>
          <a:xfrm flipV="1">
            <a:off x="2125591" y="5630540"/>
            <a:ext cx="1070113" cy="8591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59" idx="4"/>
            <a:endCxn id="138" idx="2"/>
          </p:cNvCxnSpPr>
          <p:nvPr/>
        </p:nvCxnSpPr>
        <p:spPr>
          <a:xfrm flipV="1">
            <a:off x="4303571" y="4411754"/>
            <a:ext cx="1039344" cy="34718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p:cNvCxnSpPr>
            <a:stCxn id="105" idx="0"/>
            <a:endCxn id="249" idx="1"/>
          </p:cNvCxnSpPr>
          <p:nvPr/>
        </p:nvCxnSpPr>
        <p:spPr>
          <a:xfrm flipV="1">
            <a:off x="1887482" y="411229"/>
            <a:ext cx="1616050" cy="32111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2003436" y="2683547"/>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ISNI </a:t>
            </a:r>
          </a:p>
          <a:p>
            <a:pPr algn="ctr"/>
            <a:r>
              <a:rPr lang="en-US" sz="900" dirty="0" smtClean="0">
                <a:solidFill>
                  <a:srgbClr val="000000"/>
                </a:solidFill>
              </a:rPr>
              <a:t>Registration</a:t>
            </a:r>
          </a:p>
          <a:p>
            <a:pPr algn="ctr"/>
            <a:r>
              <a:rPr lang="en-US" sz="900" dirty="0" smtClean="0">
                <a:solidFill>
                  <a:srgbClr val="000000"/>
                </a:solidFill>
              </a:rPr>
              <a:t>Agencies/Members</a:t>
            </a:r>
            <a:endParaRPr lang="en-US" sz="900" dirty="0">
              <a:solidFill>
                <a:srgbClr val="000000"/>
              </a:solidFill>
            </a:endParaRPr>
          </a:p>
        </p:txBody>
      </p:sp>
      <p:sp>
        <p:nvSpPr>
          <p:cNvPr id="298" name="Can 297"/>
          <p:cNvSpPr/>
          <p:nvPr/>
        </p:nvSpPr>
        <p:spPr>
          <a:xfrm>
            <a:off x="5211379" y="5488978"/>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Harvard Profiles/Other Institutionally Deployed  Profile systems</a:t>
            </a:r>
          </a:p>
        </p:txBody>
      </p:sp>
      <p:cxnSp>
        <p:nvCxnSpPr>
          <p:cNvPr id="299" name="Straight Arrow Connector 298"/>
          <p:cNvCxnSpPr>
            <a:stCxn id="298" idx="4"/>
            <a:endCxn id="10" idx="5"/>
          </p:cNvCxnSpPr>
          <p:nvPr/>
        </p:nvCxnSpPr>
        <p:spPr>
          <a:xfrm flipV="1">
            <a:off x="6334392" y="5340082"/>
            <a:ext cx="325741" cy="472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6" name="Line Callout 3 (Border and Accent Bar) 75"/>
          <p:cNvSpPr/>
          <p:nvPr/>
        </p:nvSpPr>
        <p:spPr>
          <a:xfrm>
            <a:off x="6760425" y="63693"/>
            <a:ext cx="1123203" cy="1029378"/>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do corrections, annotations, and conflicting assertions </a:t>
            </a:r>
            <a:r>
              <a:rPr lang="en-US" sz="900" dirty="0">
                <a:solidFill>
                  <a:srgbClr val="000000"/>
                </a:solidFill>
              </a:rPr>
              <a:t> </a:t>
            </a:r>
            <a:r>
              <a:rPr lang="en-US" sz="900" dirty="0" smtClean="0">
                <a:solidFill>
                  <a:srgbClr val="000000"/>
                </a:solidFill>
              </a:rPr>
              <a:t>on public profile presentation propagate back ?</a:t>
            </a:r>
          </a:p>
        </p:txBody>
      </p:sp>
      <p:cxnSp>
        <p:nvCxnSpPr>
          <p:cNvPr id="78" name="Straight Arrow Connector 77"/>
          <p:cNvCxnSpPr>
            <a:endCxn id="57" idx="2"/>
          </p:cNvCxnSpPr>
          <p:nvPr/>
        </p:nvCxnSpPr>
        <p:spPr>
          <a:xfrm>
            <a:off x="526832" y="2225480"/>
            <a:ext cx="239548" cy="10991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9" name="Can 78"/>
          <p:cNvSpPr/>
          <p:nvPr/>
        </p:nvSpPr>
        <p:spPr>
          <a:xfrm>
            <a:off x="5211379" y="6216745"/>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CAP</a:t>
            </a:r>
          </a:p>
        </p:txBody>
      </p:sp>
      <p:cxnSp>
        <p:nvCxnSpPr>
          <p:cNvPr id="82" name="Straight Arrow Connector 81"/>
          <p:cNvCxnSpPr>
            <a:stCxn id="79" idx="4"/>
          </p:cNvCxnSpPr>
          <p:nvPr/>
        </p:nvCxnSpPr>
        <p:spPr>
          <a:xfrm flipV="1">
            <a:off x="6334392" y="5311129"/>
            <a:ext cx="330958" cy="122968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87" name="Line Callout 3 (Border and Accent Bar) 86"/>
          <p:cNvSpPr/>
          <p:nvPr/>
        </p:nvSpPr>
        <p:spPr>
          <a:xfrm>
            <a:off x="2007680" y="0"/>
            <a:ext cx="1304414" cy="979674"/>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are differences in data models , provenance – maintained ?</a:t>
            </a:r>
          </a:p>
        </p:txBody>
      </p:sp>
      <p:cxnSp>
        <p:nvCxnSpPr>
          <p:cNvPr id="89" name="Straight Arrow Connector 88"/>
          <p:cNvCxnSpPr>
            <a:stCxn id="28" idx="4"/>
            <a:endCxn id="123" idx="2"/>
          </p:cNvCxnSpPr>
          <p:nvPr/>
        </p:nvCxnSpPr>
        <p:spPr>
          <a:xfrm>
            <a:off x="4364882" y="1705107"/>
            <a:ext cx="978033" cy="41095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4155091" y="2110568"/>
            <a:ext cx="0" cy="562544"/>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4077893" y="2184395"/>
            <a:ext cx="1" cy="453682"/>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524831" y="1245473"/>
            <a:ext cx="528833" cy="3629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38" idx="1"/>
            <a:endCxn id="248" idx="2"/>
          </p:cNvCxnSpPr>
          <p:nvPr/>
        </p:nvCxnSpPr>
        <p:spPr>
          <a:xfrm flipH="1" flipV="1">
            <a:off x="4060580" y="617598"/>
            <a:ext cx="1778074" cy="347008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23" idx="1"/>
            <a:endCxn id="248" idx="2"/>
          </p:cNvCxnSpPr>
          <p:nvPr/>
        </p:nvCxnSpPr>
        <p:spPr>
          <a:xfrm flipH="1" flipV="1">
            <a:off x="4060580" y="617598"/>
            <a:ext cx="1778074" cy="118315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34" name="Can 133"/>
          <p:cNvSpPr/>
          <p:nvPr/>
        </p:nvSpPr>
        <p:spPr>
          <a:xfrm>
            <a:off x="4420704" y="4758943"/>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CRIS Instances</a:t>
            </a:r>
          </a:p>
          <a:p>
            <a:pPr algn="ctr"/>
            <a:r>
              <a:rPr lang="en-US" sz="800" dirty="0" smtClean="0">
                <a:solidFill>
                  <a:srgbClr val="000000"/>
                </a:solidFill>
              </a:rPr>
              <a:t>E.g. </a:t>
            </a:r>
            <a:r>
              <a:rPr lang="en-US" sz="800" dirty="0" err="1" smtClean="0">
                <a:solidFill>
                  <a:srgbClr val="000000"/>
                </a:solidFill>
              </a:rPr>
              <a:t>Symplectic</a:t>
            </a:r>
            <a:r>
              <a:rPr lang="en-US" sz="800" dirty="0" smtClean="0">
                <a:solidFill>
                  <a:srgbClr val="000000"/>
                </a:solidFill>
              </a:rPr>
              <a:t>, METIS</a:t>
            </a:r>
          </a:p>
        </p:txBody>
      </p:sp>
      <p:cxnSp>
        <p:nvCxnSpPr>
          <p:cNvPr id="137" name="Straight Arrow Connector 136"/>
          <p:cNvCxnSpPr>
            <a:stCxn id="134" idx="3"/>
            <a:endCxn id="42" idx="1"/>
          </p:cNvCxnSpPr>
          <p:nvPr/>
        </p:nvCxnSpPr>
        <p:spPr>
          <a:xfrm flipH="1">
            <a:off x="3794191" y="5407082"/>
            <a:ext cx="1122252" cy="64673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40" name="Can 139"/>
          <p:cNvSpPr/>
          <p:nvPr/>
        </p:nvSpPr>
        <p:spPr>
          <a:xfrm>
            <a:off x="3195704" y="5277333"/>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National Identifier </a:t>
            </a:r>
            <a:r>
              <a:rPr lang="en-US" sz="800" dirty="0" smtClean="0">
                <a:solidFill>
                  <a:srgbClr val="000000"/>
                </a:solidFill>
              </a:rPr>
              <a:t>Systems</a:t>
            </a:r>
          </a:p>
          <a:p>
            <a:pPr algn="ctr"/>
            <a:r>
              <a:rPr lang="en-US" sz="800" dirty="0" smtClean="0">
                <a:solidFill>
                  <a:srgbClr val="000000"/>
                </a:solidFill>
              </a:rPr>
              <a:t>(Identifier)</a:t>
            </a:r>
          </a:p>
          <a:p>
            <a:pPr algn="ctr"/>
            <a:r>
              <a:rPr lang="en-US" sz="800" dirty="0" smtClean="0">
                <a:solidFill>
                  <a:srgbClr val="000000"/>
                </a:solidFill>
              </a:rPr>
              <a:t>E.g. DAI</a:t>
            </a:r>
          </a:p>
        </p:txBody>
      </p:sp>
      <p:sp>
        <p:nvSpPr>
          <p:cNvPr id="147" name="Oval 146"/>
          <p:cNvSpPr/>
          <p:nvPr/>
        </p:nvSpPr>
        <p:spPr>
          <a:xfrm>
            <a:off x="1053664" y="5388161"/>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National Research Institutions</a:t>
            </a:r>
            <a:endParaRPr lang="en-US" sz="900" dirty="0">
              <a:solidFill>
                <a:srgbClr val="000000"/>
              </a:solidFill>
            </a:endParaRPr>
          </a:p>
        </p:txBody>
      </p:sp>
      <p:cxnSp>
        <p:nvCxnSpPr>
          <p:cNvPr id="149" name="Straight Arrow Connector 148"/>
          <p:cNvCxnSpPr>
            <a:stCxn id="134" idx="2"/>
            <a:endCxn id="140" idx="4"/>
          </p:cNvCxnSpPr>
          <p:nvPr/>
        </p:nvCxnSpPr>
        <p:spPr>
          <a:xfrm flipH="1">
            <a:off x="4187181" y="5083013"/>
            <a:ext cx="233523" cy="54752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4232074" y="5063516"/>
            <a:ext cx="265613" cy="54752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endCxn id="138" idx="3"/>
          </p:cNvCxnSpPr>
          <p:nvPr/>
        </p:nvCxnSpPr>
        <p:spPr>
          <a:xfrm flipV="1">
            <a:off x="5412181" y="4735823"/>
            <a:ext cx="426473" cy="29937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41" idx="4"/>
            <a:endCxn id="134" idx="1"/>
          </p:cNvCxnSpPr>
          <p:nvPr/>
        </p:nvCxnSpPr>
        <p:spPr>
          <a:xfrm>
            <a:off x="4303571" y="3894366"/>
            <a:ext cx="612872" cy="86457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0" idx="3"/>
          </p:cNvCxnSpPr>
          <p:nvPr/>
        </p:nvCxnSpPr>
        <p:spPr>
          <a:xfrm>
            <a:off x="3869143" y="3309158"/>
            <a:ext cx="1047300" cy="144978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34" idx="3"/>
            <a:endCxn id="298" idx="2"/>
          </p:cNvCxnSpPr>
          <p:nvPr/>
        </p:nvCxnSpPr>
        <p:spPr>
          <a:xfrm>
            <a:off x="4916443" y="5407082"/>
            <a:ext cx="294936" cy="405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70" name="Oval 169"/>
          <p:cNvSpPr/>
          <p:nvPr/>
        </p:nvSpPr>
        <p:spPr>
          <a:xfrm>
            <a:off x="43912" y="1620949"/>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smtClean="0">
                <a:solidFill>
                  <a:srgbClr val="000000"/>
                </a:solidFill>
              </a:rPr>
              <a:t>Book Publishers</a:t>
            </a:r>
            <a:endParaRPr lang="en-US" sz="900" dirty="0">
              <a:solidFill>
                <a:srgbClr val="000000"/>
              </a:solidFill>
            </a:endParaRPr>
          </a:p>
        </p:txBody>
      </p:sp>
    </p:spTree>
    <p:extLst>
      <p:ext uri="{BB962C8B-B14F-4D97-AF65-F5344CB8AC3E}">
        <p14:creationId xmlns:p14="http://schemas.microsoft.com/office/powerpoint/2010/main" xmlns="" val="4053985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mt="15000"/>
          </a:blip>
          <a:stretch>
            <a:fillRect/>
          </a:stretch>
        </p:blipFill>
        <p:spPr>
          <a:xfrm>
            <a:off x="12700" y="0"/>
            <a:ext cx="9110809" cy="6858000"/>
          </a:xfrm>
          <a:prstGeom prst="rect">
            <a:avLst/>
          </a:prstGeom>
        </p:spPr>
      </p:pic>
      <p:sp>
        <p:nvSpPr>
          <p:cNvPr id="2" name="Title 1"/>
          <p:cNvSpPr>
            <a:spLocks noGrp="1"/>
          </p:cNvSpPr>
          <p:nvPr>
            <p:ph type="ctrTitle"/>
          </p:nvPr>
        </p:nvSpPr>
        <p:spPr>
          <a:xfrm>
            <a:off x="291443" y="1299287"/>
            <a:ext cx="8680814" cy="2911820"/>
          </a:xfrm>
        </p:spPr>
        <p:txBody>
          <a:bodyPr rtlCol="0">
            <a:normAutofit/>
          </a:bodyPr>
          <a:lstStyle/>
          <a:p>
            <a:pPr algn="ctr"/>
            <a:r>
              <a:rPr lang="en-US" sz="6000" dirty="0" smtClean="0">
                <a:solidFill>
                  <a:srgbClr val="0070C0"/>
                </a:solidFill>
              </a:rPr>
              <a:t>Observations</a:t>
            </a:r>
            <a:endParaRPr lang="en-US" sz="6000" dirty="0">
              <a:solidFill>
                <a:srgbClr val="0070C0"/>
              </a:solidFill>
            </a:endParaRPr>
          </a:p>
        </p:txBody>
      </p:sp>
      <p:sp>
        <p:nvSpPr>
          <p:cNvPr id="4" name="Rectangle 3"/>
          <p:cNvSpPr/>
          <p:nvPr/>
        </p:nvSpPr>
        <p:spPr>
          <a:xfrm>
            <a:off x="1295400" y="3505199"/>
            <a:ext cx="6934200" cy="2769989"/>
          </a:xfrm>
          <a:prstGeom prst="rect">
            <a:avLst/>
          </a:prstGeom>
        </p:spPr>
        <p:txBody>
          <a:bodyPr wrap="square">
            <a:spAutoFit/>
          </a:bodyPr>
          <a:lstStyle/>
          <a:p>
            <a:pPr algn="ctr"/>
            <a:r>
              <a:rPr lang="en-US" sz="2800" dirty="0" smtClean="0">
                <a:latin typeface="Open Sans"/>
              </a:rPr>
              <a:t>“It’s tough to make predictions, especially about the future!”</a:t>
            </a:r>
          </a:p>
          <a:p>
            <a:pPr algn="ctr"/>
            <a:r>
              <a:rPr lang="en-US" sz="2800" dirty="0" smtClean="0">
                <a:latin typeface="Open Sans"/>
              </a:rPr>
              <a:t>-</a:t>
            </a:r>
            <a:r>
              <a:rPr lang="en-US" dirty="0" smtClean="0">
                <a:latin typeface="Open Sans"/>
              </a:rPr>
              <a:t>  Attributed to Woody Allen, Yogi Berra, </a:t>
            </a:r>
            <a:r>
              <a:rPr lang="en-US" dirty="0" err="1" smtClean="0">
                <a:latin typeface="Open Sans"/>
              </a:rPr>
              <a:t>Niels</a:t>
            </a:r>
            <a:r>
              <a:rPr lang="en-US" dirty="0" smtClean="0">
                <a:latin typeface="Open Sans"/>
              </a:rPr>
              <a:t> Bohr, </a:t>
            </a:r>
            <a:r>
              <a:rPr lang="en-US" dirty="0" err="1" smtClean="0">
                <a:latin typeface="Open Sans"/>
              </a:rPr>
              <a:t>Vint</a:t>
            </a:r>
            <a:r>
              <a:rPr lang="en-US" dirty="0" smtClean="0">
                <a:latin typeface="Open Sans"/>
              </a:rPr>
              <a:t> Cerf, Winston Churchill, Confucius, </a:t>
            </a:r>
            <a:r>
              <a:rPr lang="en-US" dirty="0" err="1" smtClean="0">
                <a:latin typeface="Open Sans"/>
              </a:rPr>
              <a:t>Disreali</a:t>
            </a:r>
            <a:r>
              <a:rPr lang="en-US" dirty="0" smtClean="0">
                <a:latin typeface="Open Sans"/>
              </a:rPr>
              <a:t> [sic], Freeman Dyson, Cecil B. </a:t>
            </a:r>
            <a:r>
              <a:rPr lang="en-US" dirty="0" err="1" smtClean="0">
                <a:latin typeface="Open Sans"/>
              </a:rPr>
              <a:t>Demille</a:t>
            </a:r>
            <a:r>
              <a:rPr lang="en-US" dirty="0" smtClean="0">
                <a:latin typeface="Open Sans"/>
              </a:rPr>
              <a:t>, Albert Einstein, </a:t>
            </a:r>
            <a:r>
              <a:rPr lang="en-US" dirty="0" err="1" smtClean="0">
                <a:latin typeface="Open Sans"/>
              </a:rPr>
              <a:t>Enrico</a:t>
            </a:r>
            <a:r>
              <a:rPr lang="en-US" dirty="0" smtClean="0">
                <a:latin typeface="Open Sans"/>
              </a:rPr>
              <a:t> Fermi, Edgar R. Fiedler, Bob </a:t>
            </a:r>
            <a:r>
              <a:rPr lang="en-US" dirty="0" err="1" smtClean="0">
                <a:latin typeface="Open Sans"/>
              </a:rPr>
              <a:t>Fourer</a:t>
            </a:r>
            <a:r>
              <a:rPr lang="en-US" dirty="0" smtClean="0">
                <a:latin typeface="Open Sans"/>
              </a:rPr>
              <a:t>, Sam Goldwyn, Allan </a:t>
            </a:r>
            <a:r>
              <a:rPr lang="en-US" dirty="0" err="1" smtClean="0">
                <a:latin typeface="Open Sans"/>
              </a:rPr>
              <a:t>Lamport</a:t>
            </a:r>
            <a:r>
              <a:rPr lang="en-US" dirty="0" smtClean="0">
                <a:latin typeface="Open Sans"/>
              </a:rPr>
              <a:t>, </a:t>
            </a:r>
            <a:r>
              <a:rPr lang="en-US" dirty="0" err="1" smtClean="0">
                <a:latin typeface="Open Sans"/>
              </a:rPr>
              <a:t>Groucho</a:t>
            </a:r>
            <a:r>
              <a:rPr lang="en-US" dirty="0" smtClean="0">
                <a:latin typeface="Open Sans"/>
              </a:rPr>
              <a:t> Marx, Dan Quayle, George Bernard Shaw, Casey Stengel, Will Rogers, M. </a:t>
            </a:r>
            <a:r>
              <a:rPr lang="en-US" dirty="0" err="1" smtClean="0">
                <a:latin typeface="Open Sans"/>
              </a:rPr>
              <a:t>Taub</a:t>
            </a:r>
            <a:r>
              <a:rPr lang="en-US" dirty="0" smtClean="0">
                <a:latin typeface="Open Sans"/>
              </a:rPr>
              <a:t>, Mark Twain, Kerr L. White, etc. </a:t>
            </a:r>
            <a:endParaRPr lang="en-US" dirty="0">
              <a:latin typeface="Open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p:spPr>
        <p:txBody>
          <a:bodyPr>
            <a:normAutofit fontScale="90000"/>
          </a:bodyPr>
          <a:lstStyle/>
          <a:p>
            <a:r>
              <a:rPr lang="en-US" sz="4000" dirty="0" smtClean="0">
                <a:solidFill>
                  <a:srgbClr val="0070C0"/>
                </a:solidFill>
              </a:rPr>
              <a:t>Some emerging trends:</a:t>
            </a:r>
            <a:r>
              <a:rPr lang="en-US" sz="4000" dirty="0">
                <a:solidFill>
                  <a:srgbClr val="0070C0"/>
                </a:solidFill>
              </a:rPr>
              <a:t/>
            </a:r>
            <a:br>
              <a:rPr lang="en-US" sz="4000" dirty="0">
                <a:solidFill>
                  <a:srgbClr val="0070C0"/>
                </a:solidFill>
              </a:rPr>
            </a:b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25</a:t>
            </a:fld>
            <a:endParaRPr lang="en-US"/>
          </a:p>
        </p:txBody>
      </p:sp>
      <p:sp>
        <p:nvSpPr>
          <p:cNvPr id="4" name="TextBox 3"/>
          <p:cNvSpPr txBox="1"/>
          <p:nvPr/>
        </p:nvSpPr>
        <p:spPr>
          <a:xfrm>
            <a:off x="184945" y="1307729"/>
            <a:ext cx="8959055" cy="5693866"/>
          </a:xfrm>
          <a:prstGeom prst="rect">
            <a:avLst/>
          </a:prstGeom>
          <a:noFill/>
        </p:spPr>
        <p:txBody>
          <a:bodyPr wrap="square" rtlCol="0">
            <a:spAutoFit/>
          </a:bodyPr>
          <a:lstStyle/>
          <a:p>
            <a:pPr>
              <a:buClr>
                <a:srgbClr val="0070C0"/>
              </a:buClr>
              <a:buSzPct val="150000"/>
              <a:buFont typeface="Arial" pitchFamily="34" charset="0"/>
              <a:buChar char="•"/>
            </a:pPr>
            <a:r>
              <a:rPr lang="en-US" sz="2800" dirty="0" smtClean="0">
                <a:latin typeface="Open Sans"/>
              </a:rPr>
              <a:t> Widespread recognition that persistent identifiers for researchers are needed</a:t>
            </a:r>
          </a:p>
          <a:p>
            <a:pPr>
              <a:buClr>
                <a:srgbClr val="0070C0"/>
              </a:buClr>
              <a:buSzPct val="150000"/>
              <a:buFont typeface="Arial" pitchFamily="34" charset="0"/>
              <a:buChar char="•"/>
            </a:pPr>
            <a:r>
              <a:rPr lang="en-US" sz="2800" dirty="0">
                <a:latin typeface="Open Sans"/>
              </a:rPr>
              <a:t> </a:t>
            </a:r>
            <a:r>
              <a:rPr lang="en-US" sz="2800" dirty="0" smtClean="0">
                <a:latin typeface="Open Sans"/>
              </a:rPr>
              <a:t> Registration services rather </a:t>
            </a:r>
            <a:r>
              <a:rPr lang="en-US" sz="2800" dirty="0">
                <a:latin typeface="Open Sans"/>
              </a:rPr>
              <a:t>than authority files </a:t>
            </a:r>
            <a:r>
              <a:rPr lang="en-US" sz="2800" dirty="0" smtClean="0">
                <a:latin typeface="Open Sans"/>
              </a:rPr>
              <a:t>as a solution for </a:t>
            </a:r>
            <a:r>
              <a:rPr lang="en-US" sz="2800" dirty="0">
                <a:latin typeface="Open Sans"/>
              </a:rPr>
              <a:t>researcher </a:t>
            </a:r>
            <a:r>
              <a:rPr lang="en-US" sz="2800" dirty="0" smtClean="0">
                <a:latin typeface="Open Sans"/>
              </a:rPr>
              <a:t>identification</a:t>
            </a:r>
          </a:p>
          <a:p>
            <a:pPr>
              <a:buClr>
                <a:srgbClr val="0070C0"/>
              </a:buClr>
              <a:buSzPct val="150000"/>
              <a:buFont typeface="Arial" pitchFamily="34" charset="0"/>
              <a:buChar char="•"/>
            </a:pPr>
            <a:r>
              <a:rPr lang="en-US" sz="2800" dirty="0" smtClean="0">
                <a:latin typeface="Open Sans"/>
              </a:rPr>
              <a:t>  Interoperability </a:t>
            </a:r>
            <a:r>
              <a:rPr lang="en-US" sz="2800" dirty="0">
                <a:latin typeface="Open Sans"/>
              </a:rPr>
              <a:t>between systems is increasing:</a:t>
            </a:r>
          </a:p>
          <a:p>
            <a:pPr lvl="1">
              <a:buClr>
                <a:srgbClr val="0070C0"/>
              </a:buClr>
              <a:buSzPct val="100000"/>
              <a:buFont typeface="Courier New" pitchFamily="49" charset="0"/>
              <a:buChar char="o"/>
            </a:pPr>
            <a:r>
              <a:rPr lang="en-US" sz="2800" dirty="0" smtClean="0">
                <a:latin typeface="Open Sans"/>
              </a:rPr>
              <a:t> ISNI &amp; VIAF interoperability.</a:t>
            </a:r>
            <a:endParaRPr lang="en-US" sz="2800" dirty="0">
              <a:latin typeface="Open Sans"/>
            </a:endParaRPr>
          </a:p>
          <a:p>
            <a:pPr lvl="1">
              <a:buClr>
                <a:srgbClr val="0070C0"/>
              </a:buClr>
              <a:buSzPct val="100000"/>
              <a:buFont typeface="Courier New" pitchFamily="49" charset="0"/>
              <a:buChar char="o"/>
            </a:pPr>
            <a:r>
              <a:rPr lang="en-US" sz="2800" dirty="0" smtClean="0">
                <a:latin typeface="Open Sans"/>
              </a:rPr>
              <a:t> ORCID </a:t>
            </a:r>
            <a:r>
              <a:rPr lang="en-US" sz="2800" dirty="0">
                <a:latin typeface="Open Sans"/>
              </a:rPr>
              <a:t>and ISNI </a:t>
            </a:r>
            <a:r>
              <a:rPr lang="en-US" sz="2800" dirty="0" smtClean="0">
                <a:latin typeface="Open Sans"/>
              </a:rPr>
              <a:t>coordination</a:t>
            </a:r>
            <a:endParaRPr lang="en-US" sz="2800" dirty="0">
              <a:latin typeface="Open Sans"/>
            </a:endParaRPr>
          </a:p>
          <a:p>
            <a:pPr lvl="1">
              <a:buClr>
                <a:srgbClr val="0070C0"/>
              </a:buClr>
              <a:buSzPct val="100000"/>
              <a:buFont typeface="Courier New" pitchFamily="49" charset="0"/>
              <a:buChar char="o"/>
            </a:pPr>
            <a:r>
              <a:rPr lang="en-US" sz="2800" dirty="0">
                <a:latin typeface="Open Sans"/>
              </a:rPr>
              <a:t> </a:t>
            </a:r>
            <a:r>
              <a:rPr lang="en-US" sz="2800" dirty="0" smtClean="0">
                <a:latin typeface="Open Sans"/>
              </a:rPr>
              <a:t>CRIS system integration with ORCID, ISNI, VIVO</a:t>
            </a:r>
          </a:p>
          <a:p>
            <a:pPr lvl="1">
              <a:buClr>
                <a:srgbClr val="0070C0"/>
              </a:buClr>
            </a:pPr>
            <a:endParaRPr lang="en-US" sz="2800" dirty="0" smtClean="0">
              <a:latin typeface="Open Sans"/>
            </a:endParaRPr>
          </a:p>
          <a:p>
            <a:pPr>
              <a:buClr>
                <a:srgbClr val="0070C0"/>
              </a:buClr>
              <a:buSzPct val="150000"/>
              <a:buFont typeface="Arial" pitchFamily="34" charset="0"/>
              <a:buChar char="•"/>
            </a:pPr>
            <a:r>
              <a:rPr lang="en-US" sz="2800" dirty="0">
                <a:latin typeface="Open Sans"/>
              </a:rPr>
              <a:t> </a:t>
            </a:r>
            <a:r>
              <a:rPr lang="en-US" sz="2800" dirty="0" smtClean="0">
                <a:latin typeface="Open Sans"/>
              </a:rPr>
              <a:t>Adoption trends …</a:t>
            </a:r>
          </a:p>
          <a:p>
            <a:pPr>
              <a:buClr>
                <a:srgbClr val="0070C0"/>
              </a:buClr>
            </a:pPr>
            <a:endParaRPr lang="en-US" sz="2800" dirty="0">
              <a:latin typeface="Open Sans"/>
            </a:endParaRPr>
          </a:p>
          <a:p>
            <a:pPr>
              <a:buClr>
                <a:srgbClr val="0070C0"/>
              </a:buClr>
              <a:buFont typeface="Wingdings" pitchFamily="2" charset="2"/>
              <a:buChar char="Ø"/>
            </a:pPr>
            <a:endParaRPr lang="en-US" sz="2800" dirty="0" smtClean="0">
              <a:latin typeface="Open Sans"/>
            </a:endParaRPr>
          </a:p>
          <a:p>
            <a:pPr>
              <a:buClr>
                <a:srgbClr val="0070C0"/>
              </a:buClr>
              <a:buFont typeface="Wingdings" pitchFamily="2" charset="2"/>
              <a:buChar char="Ø"/>
            </a:pPr>
            <a:endParaRPr lang="en-US" sz="2800" dirty="0">
              <a:latin typeface="Open Sans"/>
            </a:endParaRPr>
          </a:p>
        </p:txBody>
      </p:sp>
    </p:spTree>
    <p:extLst>
      <p:ext uri="{BB962C8B-B14F-4D97-AF65-F5344CB8AC3E}">
        <p14:creationId xmlns="" xmlns:p14="http://schemas.microsoft.com/office/powerpoint/2010/main" val="1575055115"/>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958"/>
          </a:xfrm>
        </p:spPr>
        <p:txBody>
          <a:bodyPr>
            <a:normAutofit fontScale="90000"/>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Publishers </a:t>
            </a:r>
            <a:r>
              <a:rPr lang="en-US" sz="4000" dirty="0" smtClean="0">
                <a:solidFill>
                  <a:srgbClr val="0070C0"/>
                </a:solidFill>
                <a:sym typeface="Symbol"/>
              </a:rPr>
              <a:t></a:t>
            </a:r>
            <a:r>
              <a:rPr lang="en-US" sz="4000" dirty="0" smtClean="0">
                <a:solidFill>
                  <a:srgbClr val="0070C0"/>
                </a:solidFill>
              </a:rPr>
              <a:t> Early Adopters</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26</a:t>
            </a:fld>
            <a:endParaRPr lang="en-US"/>
          </a:p>
        </p:txBody>
      </p:sp>
      <p:sp>
        <p:nvSpPr>
          <p:cNvPr id="4" name="TextBox 3"/>
          <p:cNvSpPr txBox="1"/>
          <p:nvPr/>
        </p:nvSpPr>
        <p:spPr>
          <a:xfrm>
            <a:off x="184945" y="1504993"/>
            <a:ext cx="8667765" cy="4401205"/>
          </a:xfrm>
          <a:prstGeom prst="rect">
            <a:avLst/>
          </a:prstGeom>
          <a:noFill/>
        </p:spPr>
        <p:txBody>
          <a:bodyPr wrap="square" rtlCol="0">
            <a:spAutoFit/>
          </a:bodyPr>
          <a:lstStyle/>
          <a:p>
            <a:pPr>
              <a:buClr>
                <a:srgbClr val="0070C0"/>
              </a:buClr>
              <a:buSzPct val="150000"/>
              <a:buFont typeface="Arial" pitchFamily="34" charset="0"/>
              <a:buChar char="•"/>
            </a:pPr>
            <a:r>
              <a:rPr lang="en-US" sz="2800" dirty="0" smtClean="0">
                <a:latin typeface="Open Sans"/>
              </a:rPr>
              <a:t> Major scholarly journal publishers with US presence now integrate ORCIDs</a:t>
            </a:r>
            <a:br>
              <a:rPr lang="en-US" sz="2800" dirty="0" smtClean="0">
                <a:latin typeface="Open Sans"/>
              </a:rPr>
            </a:br>
            <a:r>
              <a:rPr lang="en-US" sz="2800" dirty="0" smtClean="0">
                <a:latin typeface="Open Sans"/>
              </a:rPr>
              <a:t> (ACM, Elsevier, </a:t>
            </a:r>
            <a:r>
              <a:rPr lang="en-US" sz="2800" dirty="0" err="1" smtClean="0">
                <a:latin typeface="Open Sans"/>
              </a:rPr>
              <a:t>Hindawi</a:t>
            </a:r>
            <a:r>
              <a:rPr lang="en-US" sz="2800" dirty="0" smtClean="0">
                <a:latin typeface="Open Sans"/>
              </a:rPr>
              <a:t>, IEEE, NPG, PLOS,   Springer, Taylor &amp; Francis, Thomson Reuters, Wiley)</a:t>
            </a:r>
          </a:p>
          <a:p>
            <a:pPr>
              <a:buClr>
                <a:srgbClr val="0070C0"/>
              </a:buClr>
              <a:buSzPct val="150000"/>
              <a:buFont typeface="Arial" pitchFamily="34" charset="0"/>
              <a:buChar char="•"/>
            </a:pPr>
            <a:r>
              <a:rPr lang="en-US" sz="2800" dirty="0" smtClean="0">
                <a:latin typeface="Open Sans"/>
              </a:rPr>
              <a:t> Integration </a:t>
            </a:r>
            <a:r>
              <a:rPr lang="en-US" sz="2800" dirty="0">
                <a:latin typeface="Open Sans"/>
              </a:rPr>
              <a:t>of ORCIDs with manuscript subscription </a:t>
            </a:r>
            <a:r>
              <a:rPr lang="en-US" sz="2800" dirty="0" smtClean="0">
                <a:latin typeface="Open Sans"/>
              </a:rPr>
              <a:t>systems</a:t>
            </a:r>
          </a:p>
          <a:p>
            <a:pPr>
              <a:buClr>
                <a:srgbClr val="0070C0"/>
              </a:buClr>
              <a:buSzPct val="150000"/>
              <a:buFont typeface="Arial" pitchFamily="34" charset="0"/>
              <a:buChar char="•"/>
            </a:pPr>
            <a:r>
              <a:rPr lang="en-US" sz="2800" dirty="0">
                <a:latin typeface="Open Sans"/>
              </a:rPr>
              <a:t> </a:t>
            </a:r>
            <a:r>
              <a:rPr lang="en-US" sz="2800" dirty="0" smtClean="0">
                <a:latin typeface="Open Sans"/>
              </a:rPr>
              <a:t>MacMillan integrating ISNIs in Digital Science family of systems</a:t>
            </a:r>
          </a:p>
          <a:p>
            <a:pPr>
              <a:buClr>
                <a:srgbClr val="0070C0"/>
              </a:buClr>
              <a:buSzPct val="150000"/>
              <a:buFont typeface="Arial" pitchFamily="34" charset="0"/>
              <a:buChar char="•"/>
            </a:pPr>
            <a:r>
              <a:rPr lang="en-US" sz="2800" dirty="0" smtClean="0">
                <a:latin typeface="Open Sans"/>
              </a:rPr>
              <a:t> Integration of ORCIDs with </a:t>
            </a:r>
            <a:r>
              <a:rPr lang="en-US" sz="2800" dirty="0" err="1" smtClean="0">
                <a:latin typeface="Open Sans"/>
              </a:rPr>
              <a:t>CrossRef</a:t>
            </a:r>
            <a:r>
              <a:rPr lang="en-US" sz="2800" dirty="0" smtClean="0">
                <a:latin typeface="Open Sans"/>
              </a:rPr>
              <a:t> platform for DOI indexing and interlinking services</a:t>
            </a:r>
          </a:p>
        </p:txBody>
      </p:sp>
    </p:spTree>
    <p:extLst>
      <p:ext uri="{BB962C8B-B14F-4D97-AF65-F5344CB8AC3E}">
        <p14:creationId xmlns="" xmlns:p14="http://schemas.microsoft.com/office/powerpoint/2010/main" val="1954224022"/>
      </p:ext>
    </p:extLst>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71958"/>
          </a:xfrm>
        </p:spPr>
        <p:txBody>
          <a:bodyPr>
            <a:normAutofit fontScale="90000"/>
          </a:bodyPr>
          <a:lstStyle/>
          <a:p>
            <a:r>
              <a:rPr lang="en-US" sz="4000" dirty="0" smtClean="0">
                <a:solidFill>
                  <a:srgbClr val="0070C0"/>
                </a:solidFill>
              </a:rPr>
              <a:t> Adoption Trends:</a:t>
            </a:r>
            <a:br>
              <a:rPr lang="en-US" sz="4000" dirty="0" smtClean="0">
                <a:solidFill>
                  <a:srgbClr val="0070C0"/>
                </a:solidFill>
              </a:rPr>
            </a:br>
            <a:r>
              <a:rPr lang="en-US" sz="4000" dirty="0" smtClean="0">
                <a:solidFill>
                  <a:srgbClr val="0070C0"/>
                </a:solidFill>
              </a:rPr>
              <a:t> Funders  -- National Adoption &amp; Beyond</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27</a:t>
            </a:fld>
            <a:endParaRPr lang="en-US"/>
          </a:p>
        </p:txBody>
      </p:sp>
      <p:sp>
        <p:nvSpPr>
          <p:cNvPr id="4" name="TextBox 3"/>
          <p:cNvSpPr txBox="1"/>
          <p:nvPr/>
        </p:nvSpPr>
        <p:spPr>
          <a:xfrm>
            <a:off x="184945" y="1345572"/>
            <a:ext cx="8667765" cy="5262979"/>
          </a:xfrm>
          <a:prstGeom prst="rect">
            <a:avLst/>
          </a:prstGeom>
          <a:noFill/>
        </p:spPr>
        <p:txBody>
          <a:bodyPr wrap="square" rtlCol="0">
            <a:spAutoFit/>
          </a:bodyPr>
          <a:lstStyle/>
          <a:p>
            <a:pPr>
              <a:buClr>
                <a:srgbClr val="0070C0"/>
              </a:buClr>
              <a:buSzPct val="150000"/>
              <a:buFont typeface="Arial" pitchFamily="34" charset="0"/>
              <a:buChar char="•"/>
            </a:pPr>
            <a:r>
              <a:rPr lang="en-US" sz="2400" dirty="0" smtClean="0">
                <a:latin typeface="Open Sans"/>
              </a:rPr>
              <a:t> FCT</a:t>
            </a:r>
            <a:r>
              <a:rPr lang="en-US" sz="2400" dirty="0">
                <a:latin typeface="Open Sans"/>
              </a:rPr>
              <a:t>, the </a:t>
            </a:r>
            <a:r>
              <a:rPr lang="en-US" sz="2400" b="1" dirty="0">
                <a:latin typeface="Open Sans"/>
              </a:rPr>
              <a:t>Portuguese</a:t>
            </a:r>
            <a:r>
              <a:rPr lang="en-US" sz="2400" dirty="0">
                <a:latin typeface="Open Sans"/>
              </a:rPr>
              <a:t> national funder, requires ORCIDS for  their national evaluation system</a:t>
            </a:r>
          </a:p>
          <a:p>
            <a:pPr>
              <a:buClr>
                <a:srgbClr val="0070C0"/>
              </a:buClr>
              <a:buSzPct val="150000"/>
              <a:buFont typeface="Arial" pitchFamily="34" charset="0"/>
              <a:buChar char="•"/>
            </a:pPr>
            <a:r>
              <a:rPr lang="en-US" sz="2400" dirty="0">
                <a:latin typeface="Open Sans"/>
              </a:rPr>
              <a:t> DAI, the </a:t>
            </a:r>
            <a:r>
              <a:rPr lang="en-US" sz="2400" b="1" dirty="0">
                <a:latin typeface="Open Sans"/>
              </a:rPr>
              <a:t>Netherlands </a:t>
            </a:r>
            <a:r>
              <a:rPr lang="en-US" sz="2400" dirty="0">
                <a:latin typeface="Open Sans"/>
              </a:rPr>
              <a:t>national </a:t>
            </a:r>
            <a:r>
              <a:rPr lang="en-US" sz="2400" dirty="0" smtClean="0">
                <a:latin typeface="Open Sans"/>
              </a:rPr>
              <a:t>funder, has created ISNIs for each researcher</a:t>
            </a:r>
          </a:p>
          <a:p>
            <a:pPr>
              <a:buClr>
                <a:srgbClr val="0070C0"/>
              </a:buClr>
              <a:buSzPct val="150000"/>
              <a:buFont typeface="Arial" pitchFamily="34" charset="0"/>
              <a:buChar char="•"/>
            </a:pPr>
            <a:r>
              <a:rPr lang="en-US" sz="2400" dirty="0" smtClean="0">
                <a:latin typeface="Open Sans"/>
              </a:rPr>
              <a:t> SNSF, the </a:t>
            </a:r>
            <a:r>
              <a:rPr lang="en-US" sz="2400" b="1" dirty="0" smtClean="0">
                <a:latin typeface="Open Sans"/>
              </a:rPr>
              <a:t>Swiss </a:t>
            </a:r>
            <a:r>
              <a:rPr lang="en-US" sz="2400" dirty="0" smtClean="0">
                <a:latin typeface="Open Sans"/>
              </a:rPr>
              <a:t>national funder</a:t>
            </a:r>
            <a:r>
              <a:rPr lang="en-US" sz="2400" dirty="0">
                <a:latin typeface="Open Sans"/>
              </a:rPr>
              <a:t>, has created ISNIs for each researcher</a:t>
            </a:r>
          </a:p>
          <a:p>
            <a:pPr>
              <a:buClr>
                <a:srgbClr val="0070C0"/>
              </a:buClr>
              <a:buFont typeface="Arial" pitchFamily="34" charset="0"/>
              <a:buChar char="•"/>
            </a:pPr>
            <a:endParaRPr lang="en-US" sz="2400" b="1" dirty="0" smtClean="0">
              <a:latin typeface="Open Sans"/>
            </a:endParaRPr>
          </a:p>
          <a:p>
            <a:pPr>
              <a:buClr>
                <a:srgbClr val="0070C0"/>
              </a:buClr>
              <a:buSzPct val="150000"/>
              <a:buFont typeface="Arial" pitchFamily="34" charset="0"/>
              <a:buChar char="•"/>
            </a:pPr>
            <a:r>
              <a:rPr lang="en-US" sz="2400" b="1" dirty="0" smtClean="0">
                <a:latin typeface="Open Sans"/>
              </a:rPr>
              <a:t> </a:t>
            </a:r>
            <a:r>
              <a:rPr lang="en-US" sz="2400" b="1" dirty="0" err="1" smtClean="0">
                <a:latin typeface="Open Sans"/>
              </a:rPr>
              <a:t>Wellcome</a:t>
            </a:r>
            <a:r>
              <a:rPr lang="en-US" sz="2400" b="1" dirty="0" smtClean="0">
                <a:latin typeface="Open Sans"/>
              </a:rPr>
              <a:t> Trust </a:t>
            </a:r>
            <a:r>
              <a:rPr lang="en-US" sz="2400" dirty="0" smtClean="0">
                <a:latin typeface="Open Sans"/>
              </a:rPr>
              <a:t>has integrated ORCIDs into grant submission and evaluation. </a:t>
            </a:r>
          </a:p>
          <a:p>
            <a:pPr>
              <a:buClr>
                <a:srgbClr val="0070C0"/>
              </a:buClr>
              <a:buSzPct val="150000"/>
              <a:buFont typeface="Arial" pitchFamily="34" charset="0"/>
              <a:buChar char="•"/>
            </a:pPr>
            <a:r>
              <a:rPr lang="en-US" sz="2400" dirty="0" smtClean="0">
                <a:latin typeface="Open Sans"/>
              </a:rPr>
              <a:t> </a:t>
            </a:r>
            <a:r>
              <a:rPr lang="en-US" sz="2400" b="1" dirty="0">
                <a:latin typeface="Open Sans"/>
              </a:rPr>
              <a:t>NIH</a:t>
            </a:r>
            <a:r>
              <a:rPr lang="en-US" sz="2400" dirty="0">
                <a:latin typeface="Open Sans"/>
              </a:rPr>
              <a:t> </a:t>
            </a:r>
            <a:r>
              <a:rPr lang="en-US" sz="2400" dirty="0" smtClean="0">
                <a:latin typeface="Open Sans"/>
              </a:rPr>
              <a:t>integrated </a:t>
            </a:r>
            <a:r>
              <a:rPr lang="en-US" sz="2400" dirty="0">
                <a:latin typeface="Open Sans"/>
              </a:rPr>
              <a:t>ORCIDs into </a:t>
            </a:r>
            <a:r>
              <a:rPr lang="en-US" sz="2400" dirty="0" smtClean="0">
                <a:latin typeface="Open Sans"/>
              </a:rPr>
              <a:t>the </a:t>
            </a:r>
            <a:r>
              <a:rPr lang="en-US" sz="2400" dirty="0">
                <a:latin typeface="Open Sans"/>
              </a:rPr>
              <a:t>inter-agency </a:t>
            </a:r>
            <a:r>
              <a:rPr lang="en-US" sz="2400" dirty="0" err="1">
                <a:latin typeface="Open Sans"/>
              </a:rPr>
              <a:t>biosketch</a:t>
            </a:r>
            <a:r>
              <a:rPr lang="en-US" sz="2400" dirty="0">
                <a:latin typeface="Open Sans"/>
              </a:rPr>
              <a:t> platform </a:t>
            </a:r>
            <a:r>
              <a:rPr lang="en-US" sz="2400" b="1" dirty="0" err="1">
                <a:latin typeface="Open Sans"/>
              </a:rPr>
              <a:t>SciENcv</a:t>
            </a:r>
            <a:r>
              <a:rPr lang="en-US" sz="2400" dirty="0">
                <a:latin typeface="Open Sans"/>
              </a:rPr>
              <a:t>.</a:t>
            </a:r>
          </a:p>
          <a:p>
            <a:pPr>
              <a:buClr>
                <a:srgbClr val="0070C0"/>
              </a:buClr>
              <a:buSzPct val="150000"/>
              <a:buFont typeface="Arial" pitchFamily="34" charset="0"/>
              <a:buChar char="•"/>
            </a:pPr>
            <a:r>
              <a:rPr lang="en-US" sz="2400" dirty="0">
                <a:latin typeface="Open Sans"/>
              </a:rPr>
              <a:t> </a:t>
            </a:r>
            <a:r>
              <a:rPr lang="en-US" sz="2400" b="1" dirty="0" smtClean="0">
                <a:latin typeface="Open Sans"/>
              </a:rPr>
              <a:t>U.S</a:t>
            </a:r>
            <a:r>
              <a:rPr lang="en-US" sz="2400" b="1" dirty="0">
                <a:latin typeface="Open Sans"/>
              </a:rPr>
              <a:t>. D.O.E</a:t>
            </a:r>
            <a:r>
              <a:rPr lang="en-US" sz="2400" dirty="0">
                <a:latin typeface="Open Sans"/>
              </a:rPr>
              <a:t>. </a:t>
            </a:r>
            <a:r>
              <a:rPr lang="en-US" sz="2400" dirty="0" smtClean="0">
                <a:latin typeface="Open Sans"/>
              </a:rPr>
              <a:t>integrated </a:t>
            </a:r>
            <a:r>
              <a:rPr lang="en-US" sz="2400" dirty="0">
                <a:latin typeface="Open Sans"/>
              </a:rPr>
              <a:t>ORCIDs into </a:t>
            </a:r>
            <a:r>
              <a:rPr lang="en-US" sz="2400" dirty="0" smtClean="0">
                <a:latin typeface="Open Sans"/>
              </a:rPr>
              <a:t>grant submission </a:t>
            </a:r>
            <a:endParaRPr lang="en-US" sz="2400" dirty="0">
              <a:latin typeface="Open Sans"/>
            </a:endParaRPr>
          </a:p>
          <a:p>
            <a:pPr>
              <a:buClr>
                <a:srgbClr val="0070C0"/>
              </a:buClr>
            </a:pPr>
            <a:endParaRPr lang="en-US" sz="2400" dirty="0" smtClean="0">
              <a:latin typeface="Open Sans"/>
            </a:endParaRPr>
          </a:p>
          <a:p>
            <a:pPr>
              <a:buClr>
                <a:srgbClr val="0070C0"/>
              </a:buClr>
              <a:buFont typeface="Wingdings" pitchFamily="2" charset="2"/>
              <a:buChar char="Ø"/>
            </a:pPr>
            <a:endParaRPr lang="en-US" sz="2400" dirty="0">
              <a:latin typeface="Open Sans"/>
            </a:endParaRPr>
          </a:p>
        </p:txBody>
      </p:sp>
    </p:spTree>
    <p:extLst>
      <p:ext uri="{BB962C8B-B14F-4D97-AF65-F5344CB8AC3E}">
        <p14:creationId xmlns="" xmlns:p14="http://schemas.microsoft.com/office/powerpoint/2010/main" val="515647962"/>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sz="4000" dirty="0" smtClean="0">
                <a:solidFill>
                  <a:srgbClr val="0070C0"/>
                </a:solidFill>
              </a:rPr>
              <a:t>Adoption trends:</a:t>
            </a:r>
            <a:br>
              <a:rPr lang="en-US" sz="4000" dirty="0" smtClean="0">
                <a:solidFill>
                  <a:srgbClr val="0070C0"/>
                </a:solidFill>
              </a:rPr>
            </a:br>
            <a:r>
              <a:rPr lang="en-US" sz="4000" dirty="0" smtClean="0">
                <a:solidFill>
                  <a:srgbClr val="0070C0"/>
                </a:solidFill>
              </a:rPr>
              <a:t>  </a:t>
            </a:r>
            <a:r>
              <a:rPr lang="en-US" sz="3200" dirty="0" smtClean="0">
                <a:solidFill>
                  <a:srgbClr val="0070C0"/>
                </a:solidFill>
              </a:rPr>
              <a:t>Increasing </a:t>
            </a:r>
            <a:r>
              <a:rPr lang="en-US" sz="3200" dirty="0">
                <a:solidFill>
                  <a:srgbClr val="0070C0"/>
                </a:solidFill>
              </a:rPr>
              <a:t> </a:t>
            </a:r>
            <a:r>
              <a:rPr lang="en-US" sz="3200" dirty="0" smtClean="0">
                <a:solidFill>
                  <a:srgbClr val="0070C0"/>
                </a:solidFill>
              </a:rPr>
              <a:t>number of universities assigning </a:t>
            </a:r>
            <a:r>
              <a:rPr lang="en-US" sz="3200" dirty="0">
                <a:solidFill>
                  <a:srgbClr val="0070C0"/>
                </a:solidFill>
              </a:rPr>
              <a:t>identifiers to researchers</a:t>
            </a:r>
            <a:br>
              <a:rPr lang="en-US" sz="3200" dirty="0">
                <a:solidFill>
                  <a:srgbClr val="0070C0"/>
                </a:solidFill>
              </a:rPr>
            </a:b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28</a:t>
            </a:fld>
            <a:endParaRPr lang="en-US"/>
          </a:p>
        </p:txBody>
      </p:sp>
      <p:pic>
        <p:nvPicPr>
          <p:cNvPr id="9217" name="Picture 1"/>
          <p:cNvPicPr>
            <a:picLocks noChangeAspect="1" noChangeArrowheads="1"/>
          </p:cNvPicPr>
          <p:nvPr/>
        </p:nvPicPr>
        <p:blipFill>
          <a:blip r:embed="rId3" cstate="print"/>
          <a:srcRect/>
          <a:stretch>
            <a:fillRect/>
          </a:stretch>
        </p:blipFill>
        <p:spPr bwMode="auto">
          <a:xfrm>
            <a:off x="990600" y="1818360"/>
            <a:ext cx="1981200" cy="617537"/>
          </a:xfrm>
          <a:prstGeom prst="rect">
            <a:avLst/>
          </a:prstGeom>
          <a:noFill/>
          <a:ln w="9525">
            <a:noFill/>
            <a:miter lim="800000"/>
            <a:headEnd/>
            <a:tailEnd/>
          </a:ln>
        </p:spPr>
      </p:pic>
      <p:sp>
        <p:nvSpPr>
          <p:cNvPr id="7" name="TextBox 6"/>
          <p:cNvSpPr txBox="1"/>
          <p:nvPr/>
        </p:nvSpPr>
        <p:spPr>
          <a:xfrm>
            <a:off x="3200400" y="1665960"/>
            <a:ext cx="5981125" cy="646331"/>
          </a:xfrm>
          <a:prstGeom prst="rect">
            <a:avLst/>
          </a:prstGeom>
          <a:noFill/>
        </p:spPr>
        <p:txBody>
          <a:bodyPr wrap="none" rtlCol="0">
            <a:spAutoFit/>
          </a:bodyPr>
          <a:lstStyle/>
          <a:p>
            <a:r>
              <a:rPr lang="en-US" dirty="0" smtClean="0">
                <a:latin typeface="Open Sans"/>
              </a:rPr>
              <a:t>Assigning ORCIDs to authors when submitting electronic</a:t>
            </a:r>
          </a:p>
          <a:p>
            <a:r>
              <a:rPr lang="en-US" dirty="0" smtClean="0">
                <a:latin typeface="Open Sans"/>
              </a:rPr>
              <a:t>dissertations in institutional repositories</a:t>
            </a:r>
            <a:endParaRPr lang="en-US" dirty="0">
              <a:latin typeface="Open Sans"/>
            </a:endParaRPr>
          </a:p>
        </p:txBody>
      </p:sp>
      <p:sp>
        <p:nvSpPr>
          <p:cNvPr id="9" name="TextBox 8"/>
          <p:cNvSpPr txBox="1"/>
          <p:nvPr/>
        </p:nvSpPr>
        <p:spPr>
          <a:xfrm>
            <a:off x="3200400" y="2199360"/>
            <a:ext cx="6250429" cy="646331"/>
          </a:xfrm>
          <a:prstGeom prst="rect">
            <a:avLst/>
          </a:prstGeom>
          <a:noFill/>
        </p:spPr>
        <p:txBody>
          <a:bodyPr wrap="none" rtlCol="0">
            <a:spAutoFit/>
          </a:bodyPr>
          <a:lstStyle/>
          <a:p>
            <a:r>
              <a:rPr lang="en-US" dirty="0" smtClean="0">
                <a:latin typeface="Open Sans"/>
              </a:rPr>
              <a:t>Pilot to automatically generate preliminary authority records</a:t>
            </a:r>
          </a:p>
          <a:p>
            <a:r>
              <a:rPr lang="en-US" dirty="0" smtClean="0">
                <a:latin typeface="Open Sans"/>
              </a:rPr>
              <a:t>from publisher files (Harvard U. press, one other)</a:t>
            </a:r>
            <a:endParaRPr lang="en-US" dirty="0">
              <a:latin typeface="Open Sans"/>
            </a:endParaRPr>
          </a:p>
        </p:txBody>
      </p:sp>
      <p:pic>
        <p:nvPicPr>
          <p:cNvPr id="9218" name="Picture 2"/>
          <p:cNvPicPr>
            <a:picLocks noChangeAspect="1" noChangeArrowheads="1"/>
          </p:cNvPicPr>
          <p:nvPr/>
        </p:nvPicPr>
        <p:blipFill>
          <a:blip r:embed="rId4" cstate="print"/>
          <a:srcRect/>
          <a:stretch>
            <a:fillRect/>
          </a:stretch>
        </p:blipFill>
        <p:spPr bwMode="auto">
          <a:xfrm>
            <a:off x="1371600" y="2504160"/>
            <a:ext cx="1158875" cy="1173163"/>
          </a:xfrm>
          <a:prstGeom prst="rect">
            <a:avLst/>
          </a:prstGeom>
          <a:noFill/>
          <a:ln w="9525">
            <a:noFill/>
            <a:miter lim="800000"/>
            <a:headEnd/>
            <a:tailEnd/>
          </a:ln>
        </p:spPr>
      </p:pic>
      <p:sp>
        <p:nvSpPr>
          <p:cNvPr id="11" name="TextBox 10"/>
          <p:cNvSpPr txBox="1"/>
          <p:nvPr/>
        </p:nvSpPr>
        <p:spPr>
          <a:xfrm>
            <a:off x="3200400" y="3037560"/>
            <a:ext cx="4859022" cy="369332"/>
          </a:xfrm>
          <a:prstGeom prst="rect">
            <a:avLst/>
          </a:prstGeom>
          <a:noFill/>
        </p:spPr>
        <p:txBody>
          <a:bodyPr wrap="none" rtlCol="0">
            <a:spAutoFit/>
          </a:bodyPr>
          <a:lstStyle/>
          <a:p>
            <a:r>
              <a:rPr lang="en-US" dirty="0" smtClean="0">
                <a:latin typeface="Open Sans"/>
              </a:rPr>
              <a:t>Assigning ISNI identifiers to their researchers</a:t>
            </a:r>
            <a:r>
              <a:rPr lang="en-US" sz="1600" dirty="0" smtClean="0">
                <a:latin typeface="Open Sans"/>
              </a:rPr>
              <a:t>.</a:t>
            </a:r>
          </a:p>
        </p:txBody>
      </p:sp>
      <p:pic>
        <p:nvPicPr>
          <p:cNvPr id="9219" name="Picture 3"/>
          <p:cNvPicPr>
            <a:picLocks noChangeAspect="1" noChangeArrowheads="1"/>
          </p:cNvPicPr>
          <p:nvPr/>
        </p:nvPicPr>
        <p:blipFill>
          <a:blip r:embed="rId5" cstate="print"/>
          <a:srcRect/>
          <a:stretch>
            <a:fillRect/>
          </a:stretch>
        </p:blipFill>
        <p:spPr bwMode="auto">
          <a:xfrm>
            <a:off x="457200" y="3418560"/>
            <a:ext cx="1036637" cy="1325563"/>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457200" y="4800600"/>
            <a:ext cx="2149475" cy="411163"/>
          </a:xfrm>
          <a:prstGeom prst="rect">
            <a:avLst/>
          </a:prstGeom>
          <a:noFill/>
          <a:ln w="9525">
            <a:noFill/>
            <a:miter lim="800000"/>
            <a:headEnd/>
            <a:tailEnd/>
          </a:ln>
        </p:spPr>
      </p:pic>
      <p:sp>
        <p:nvSpPr>
          <p:cNvPr id="15" name="TextBox 14"/>
          <p:cNvSpPr txBox="1"/>
          <p:nvPr/>
        </p:nvSpPr>
        <p:spPr>
          <a:xfrm>
            <a:off x="1600201" y="3875760"/>
            <a:ext cx="2971800" cy="646331"/>
          </a:xfrm>
          <a:prstGeom prst="rect">
            <a:avLst/>
          </a:prstGeom>
          <a:noFill/>
        </p:spPr>
        <p:txBody>
          <a:bodyPr wrap="square" rtlCol="0">
            <a:spAutoFit/>
          </a:bodyPr>
          <a:lstStyle/>
          <a:p>
            <a:r>
              <a:rPr lang="en-US" dirty="0" smtClean="0">
                <a:latin typeface="Open Sans"/>
              </a:rPr>
              <a:t>Assigning local identifiers to researchers</a:t>
            </a:r>
          </a:p>
        </p:txBody>
      </p:sp>
      <p:pic>
        <p:nvPicPr>
          <p:cNvPr id="9222" name="Picture 6"/>
          <p:cNvPicPr>
            <a:picLocks noChangeAspect="1" noChangeArrowheads="1"/>
          </p:cNvPicPr>
          <p:nvPr/>
        </p:nvPicPr>
        <p:blipFill>
          <a:blip r:embed="rId7" cstate="print"/>
          <a:srcRect/>
          <a:stretch>
            <a:fillRect/>
          </a:stretch>
        </p:blipFill>
        <p:spPr bwMode="auto">
          <a:xfrm>
            <a:off x="4495800" y="3799560"/>
            <a:ext cx="1173163" cy="1211263"/>
          </a:xfrm>
          <a:prstGeom prst="rect">
            <a:avLst/>
          </a:prstGeom>
          <a:noFill/>
          <a:ln w="9525">
            <a:noFill/>
            <a:miter lim="800000"/>
            <a:headEnd/>
            <a:tailEnd/>
          </a:ln>
        </p:spPr>
      </p:pic>
      <p:sp>
        <p:nvSpPr>
          <p:cNvPr id="19" name="TextBox 18"/>
          <p:cNvSpPr txBox="1"/>
          <p:nvPr/>
        </p:nvSpPr>
        <p:spPr>
          <a:xfrm>
            <a:off x="5867400" y="3810000"/>
            <a:ext cx="2971800" cy="1200329"/>
          </a:xfrm>
          <a:prstGeom prst="rect">
            <a:avLst/>
          </a:prstGeom>
          <a:noFill/>
        </p:spPr>
        <p:txBody>
          <a:bodyPr wrap="square" rtlCol="0">
            <a:spAutoFit/>
          </a:bodyPr>
          <a:lstStyle/>
          <a:p>
            <a:r>
              <a:rPr lang="en-US" dirty="0" smtClean="0">
                <a:latin typeface="Open Sans"/>
              </a:rPr>
              <a:t>Using UUIDs (Universally Unique identifiers) to map to other identifiers like ORCID</a:t>
            </a:r>
            <a:r>
              <a:rPr lang="en-US" sz="1600" dirty="0" smtClean="0">
                <a:latin typeface="Open Sans"/>
              </a:rPr>
              <a:t>. </a:t>
            </a:r>
          </a:p>
        </p:txBody>
      </p:sp>
      <p:pic>
        <p:nvPicPr>
          <p:cNvPr id="66562" name="Picture 2"/>
          <p:cNvPicPr>
            <a:picLocks noChangeAspect="1" noChangeArrowheads="1"/>
          </p:cNvPicPr>
          <p:nvPr/>
        </p:nvPicPr>
        <p:blipFill>
          <a:blip r:embed="rId8" cstate="print"/>
          <a:srcRect/>
          <a:stretch>
            <a:fillRect/>
          </a:stretch>
        </p:blipFill>
        <p:spPr bwMode="auto">
          <a:xfrm>
            <a:off x="1828800" y="5486400"/>
            <a:ext cx="2400300" cy="563563"/>
          </a:xfrm>
          <a:prstGeom prst="rect">
            <a:avLst/>
          </a:prstGeom>
          <a:noFill/>
          <a:ln w="9525">
            <a:noFill/>
            <a:miter lim="800000"/>
            <a:headEnd/>
            <a:tailEnd/>
          </a:ln>
        </p:spPr>
      </p:pic>
      <p:sp>
        <p:nvSpPr>
          <p:cNvPr id="16" name="TextBox 15"/>
          <p:cNvSpPr txBox="1"/>
          <p:nvPr/>
        </p:nvSpPr>
        <p:spPr>
          <a:xfrm>
            <a:off x="4343400" y="5334000"/>
            <a:ext cx="4711546" cy="923330"/>
          </a:xfrm>
          <a:prstGeom prst="rect">
            <a:avLst/>
          </a:prstGeom>
          <a:noFill/>
        </p:spPr>
        <p:txBody>
          <a:bodyPr wrap="none" rtlCol="0">
            <a:spAutoFit/>
          </a:bodyPr>
          <a:lstStyle/>
          <a:p>
            <a:r>
              <a:rPr lang="en-US" dirty="0" smtClean="0">
                <a:latin typeface="Open Sans"/>
              </a:rPr>
              <a:t>Integrating ORCID into VIVO open source </a:t>
            </a:r>
          </a:p>
          <a:p>
            <a:r>
              <a:rPr lang="en-US" dirty="0" smtClean="0">
                <a:latin typeface="Open Sans"/>
              </a:rPr>
              <a:t>research profiling system, used by over 100 </a:t>
            </a:r>
          </a:p>
          <a:p>
            <a:r>
              <a:rPr lang="en-US" dirty="0" smtClean="0">
                <a:latin typeface="Open Sans"/>
              </a:rPr>
              <a:t>institutions</a:t>
            </a:r>
            <a:endParaRPr lang="en-US" dirty="0">
              <a:latin typeface="Open Sans"/>
            </a:endParaRPr>
          </a:p>
        </p:txBody>
      </p:sp>
    </p:spTree>
    <p:extLst>
      <p:ext uri="{BB962C8B-B14F-4D97-AF65-F5344CB8AC3E}">
        <p14:creationId xmlns="" xmlns:p14="http://schemas.microsoft.com/office/powerpoint/2010/main" val="143722407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5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9"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mt="15000"/>
          </a:blip>
          <a:stretch>
            <a:fillRect/>
          </a:stretch>
        </p:blipFill>
        <p:spPr>
          <a:xfrm>
            <a:off x="12700" y="0"/>
            <a:ext cx="9110809" cy="6858000"/>
          </a:xfrm>
          <a:prstGeom prst="rect">
            <a:avLst/>
          </a:prstGeom>
        </p:spPr>
      </p:pic>
      <p:sp>
        <p:nvSpPr>
          <p:cNvPr id="2" name="Title 1"/>
          <p:cNvSpPr>
            <a:spLocks noGrp="1"/>
          </p:cNvSpPr>
          <p:nvPr>
            <p:ph type="ctrTitle"/>
          </p:nvPr>
        </p:nvSpPr>
        <p:spPr>
          <a:xfrm>
            <a:off x="291443" y="1299287"/>
            <a:ext cx="8680814" cy="2911820"/>
          </a:xfrm>
        </p:spPr>
        <p:txBody>
          <a:bodyPr rtlCol="0">
            <a:normAutofit/>
          </a:bodyPr>
          <a:lstStyle/>
          <a:p>
            <a:pPr algn="ctr"/>
            <a:r>
              <a:rPr lang="en-US" sz="6000" dirty="0" smtClean="0">
                <a:solidFill>
                  <a:srgbClr val="0070C0"/>
                </a:solidFill>
              </a:rPr>
              <a:t>Recommendations</a:t>
            </a:r>
            <a:endParaRPr lang="en-US" sz="60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 scholar may be published under many forms of names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85800" y="1676400"/>
            <a:ext cx="3490913" cy="2043113"/>
          </a:xfrm>
          <a:prstGeom prst="rect">
            <a:avLst/>
          </a:prstGeom>
          <a:noFill/>
          <a:ln w="9525">
            <a:noFill/>
            <a:miter lim="800000"/>
            <a:headEnd/>
            <a:tailEnd/>
          </a:ln>
        </p:spPr>
      </p:pic>
      <p:sp>
        <p:nvSpPr>
          <p:cNvPr id="6" name="TextBox 5"/>
          <p:cNvSpPr txBox="1"/>
          <p:nvPr/>
        </p:nvSpPr>
        <p:spPr>
          <a:xfrm>
            <a:off x="838200" y="3810000"/>
            <a:ext cx="2309222" cy="1477328"/>
          </a:xfrm>
          <a:prstGeom prst="rect">
            <a:avLst/>
          </a:prstGeom>
          <a:noFill/>
        </p:spPr>
        <p:txBody>
          <a:bodyPr wrap="square" rtlCol="0">
            <a:spAutoFit/>
          </a:bodyPr>
          <a:lstStyle/>
          <a:p>
            <a:r>
              <a:rPr lang="en-US" dirty="0" smtClean="0"/>
              <a:t>Also published as:</a:t>
            </a:r>
          </a:p>
          <a:p>
            <a:r>
              <a:rPr lang="en-US" dirty="0" err="1" smtClean="0"/>
              <a:t>Avram</a:t>
            </a:r>
            <a:r>
              <a:rPr lang="en-US" dirty="0" smtClean="0"/>
              <a:t> Noam Chomsky</a:t>
            </a:r>
          </a:p>
          <a:p>
            <a:r>
              <a:rPr lang="en-US" dirty="0" smtClean="0"/>
              <a:t>N. Chomsky </a:t>
            </a:r>
          </a:p>
          <a:p>
            <a:r>
              <a:rPr lang="ar-AE" dirty="0" smtClean="0"/>
              <a:t>نعوم تشومسكي</a:t>
            </a:r>
          </a:p>
          <a:p>
            <a:r>
              <a:rPr lang="he-IL" dirty="0" smtClean="0"/>
              <a:t>נועם חומסקי</a:t>
            </a:r>
            <a:endParaRPr lang="en-US" dirty="0"/>
          </a:p>
        </p:txBody>
      </p:sp>
      <p:sp>
        <p:nvSpPr>
          <p:cNvPr id="7" name="TextBox 6"/>
          <p:cNvSpPr txBox="1"/>
          <p:nvPr/>
        </p:nvSpPr>
        <p:spPr>
          <a:xfrm>
            <a:off x="4953000" y="2057400"/>
            <a:ext cx="3796873" cy="646331"/>
          </a:xfrm>
          <a:prstGeom prst="rect">
            <a:avLst/>
          </a:prstGeom>
          <a:noFill/>
        </p:spPr>
        <p:txBody>
          <a:bodyPr wrap="none" rtlCol="0">
            <a:spAutoFit/>
          </a:bodyPr>
          <a:lstStyle/>
          <a:p>
            <a:r>
              <a:rPr lang="en-US" dirty="0" smtClean="0">
                <a:latin typeface="Open Sans"/>
              </a:rPr>
              <a:t>Works translated into 50 languages</a:t>
            </a:r>
          </a:p>
          <a:p>
            <a:r>
              <a:rPr lang="en-US" dirty="0" smtClean="0">
                <a:latin typeface="Open Sans"/>
              </a:rPr>
              <a:t>(</a:t>
            </a:r>
            <a:r>
              <a:rPr lang="en-US" dirty="0" err="1" smtClean="0">
                <a:latin typeface="Open Sans"/>
              </a:rPr>
              <a:t>WorldCat</a:t>
            </a:r>
            <a:r>
              <a:rPr lang="en-US" dirty="0" smtClean="0">
                <a:latin typeface="Open Sans"/>
              </a:rPr>
              <a:t>)</a:t>
            </a:r>
            <a:endParaRPr lang="en-US" dirty="0">
              <a:latin typeface="Open Sans"/>
            </a:endParaRPr>
          </a:p>
        </p:txBody>
      </p:sp>
      <p:sp>
        <p:nvSpPr>
          <p:cNvPr id="8" name="Left Arrow 7"/>
          <p:cNvSpPr/>
          <p:nvPr/>
        </p:nvSpPr>
        <p:spPr>
          <a:xfrm>
            <a:off x="2209800" y="4419600"/>
            <a:ext cx="1371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4419600"/>
            <a:ext cx="1596912" cy="369332"/>
          </a:xfrm>
          <a:prstGeom prst="rect">
            <a:avLst/>
          </a:prstGeom>
          <a:noFill/>
        </p:spPr>
        <p:txBody>
          <a:bodyPr wrap="none" rtlCol="0">
            <a:spAutoFit/>
          </a:bodyPr>
          <a:lstStyle/>
          <a:p>
            <a:r>
              <a:rPr lang="en-US" dirty="0" smtClean="0"/>
              <a:t>Journal articles</a:t>
            </a:r>
            <a:endParaRPr lang="en-US" dirty="0"/>
          </a:p>
        </p:txBody>
      </p:sp>
      <p:sp>
        <p:nvSpPr>
          <p:cNvPr id="11" name="TextBox 10"/>
          <p:cNvSpPr txBox="1"/>
          <p:nvPr/>
        </p:nvSpPr>
        <p:spPr>
          <a:xfrm>
            <a:off x="5410200" y="2895600"/>
            <a:ext cx="2362200" cy="4093428"/>
          </a:xfrm>
          <a:prstGeom prst="rect">
            <a:avLst/>
          </a:prstGeom>
          <a:noFill/>
        </p:spPr>
        <p:txBody>
          <a:bodyPr wrap="square" rtlCol="0">
            <a:spAutoFit/>
          </a:bodyPr>
          <a:lstStyle/>
          <a:p>
            <a:r>
              <a:rPr lang="el-GR" sz="1600" dirty="0" smtClean="0">
                <a:hlinkClick r:id="rId4"/>
              </a:rPr>
              <a:t>Νόαμ Τσόμσκι</a:t>
            </a:r>
            <a:endParaRPr lang="en-US" sz="1600" dirty="0" smtClean="0">
              <a:latin typeface="Open Sans"/>
              <a:hlinkClick r:id="rId5"/>
            </a:endParaRPr>
          </a:p>
          <a:p>
            <a:r>
              <a:rPr lang="as-IN" dirty="0" smtClean="0">
                <a:latin typeface="Open Sans"/>
                <a:hlinkClick r:id="rId5"/>
              </a:rPr>
              <a:t>নোম চম্‌স্কি</a:t>
            </a:r>
            <a:endParaRPr lang="en-US" dirty="0" smtClean="0">
              <a:latin typeface="Open Sans"/>
            </a:endParaRPr>
          </a:p>
          <a:p>
            <a:r>
              <a:rPr lang="bo-CN" sz="2400" dirty="0" smtClean="0">
                <a:hlinkClick r:id="rId6"/>
              </a:rPr>
              <a:t>ནམ་ཆོམ་སི་ཀེ།</a:t>
            </a:r>
            <a:endParaRPr lang="en-US" sz="2400" dirty="0" smtClean="0"/>
          </a:p>
          <a:p>
            <a:r>
              <a:rPr lang="gu-IN" sz="1600" dirty="0" smtClean="0">
                <a:hlinkClick r:id="rId7"/>
              </a:rPr>
              <a:t>નોઆમ ચોમ્સ્કી</a:t>
            </a:r>
            <a:endParaRPr lang="en-US" sz="1600" dirty="0" smtClean="0"/>
          </a:p>
          <a:p>
            <a:r>
              <a:rPr lang="hi-IN" sz="1600" dirty="0" smtClean="0">
                <a:hlinkClick r:id="rId8"/>
              </a:rPr>
              <a:t>नोआम चाम्सकी</a:t>
            </a:r>
            <a:endParaRPr lang="en-US" sz="1600" dirty="0" smtClean="0"/>
          </a:p>
          <a:p>
            <a:r>
              <a:rPr lang="hy-AM" sz="1600" dirty="0" smtClean="0">
                <a:hlinkClick r:id="rId9"/>
              </a:rPr>
              <a:t>Նոամ Չոմսկի</a:t>
            </a:r>
            <a:endParaRPr lang="en-US" sz="1600" dirty="0" smtClean="0"/>
          </a:p>
          <a:p>
            <a:r>
              <a:rPr lang="ja-JP" altLang="en-US" sz="1400" smtClean="0">
                <a:latin typeface="Arial Unicode MS" pitchFamily="34" charset="-128"/>
                <a:ea typeface="Arial Unicode MS" pitchFamily="34" charset="-128"/>
                <a:cs typeface="Arial Unicode MS" pitchFamily="34" charset="-128"/>
                <a:hlinkClick r:id="rId10"/>
              </a:rPr>
              <a:t>ノーム・チョムスキー</a:t>
            </a:r>
            <a:endParaRPr lang="en-US" altLang="ja-JP" sz="1400" dirty="0" smtClean="0">
              <a:latin typeface="Arial Unicode MS" pitchFamily="34" charset="-128"/>
              <a:ea typeface="Arial Unicode MS" pitchFamily="34" charset="-128"/>
              <a:cs typeface="Arial Unicode MS" pitchFamily="34" charset="-128"/>
            </a:endParaRPr>
          </a:p>
          <a:p>
            <a:r>
              <a:rPr lang="ka-GE" sz="1600" dirty="0" smtClean="0">
                <a:hlinkClick r:id="rId11"/>
              </a:rPr>
              <a:t>ნოამ ჩომსკი</a:t>
            </a:r>
            <a:endParaRPr lang="en-US" sz="1600" dirty="0" smtClean="0"/>
          </a:p>
          <a:p>
            <a:r>
              <a:rPr lang="az-Cyrl-AZ" sz="1600" dirty="0" smtClean="0">
                <a:hlinkClick r:id="rId12"/>
              </a:rPr>
              <a:t>Ноам Чомски</a:t>
            </a:r>
            <a:endParaRPr lang="en-US" sz="1600" dirty="0" smtClean="0"/>
          </a:p>
          <a:p>
            <a:r>
              <a:rPr lang="kn-IN" sz="1600" dirty="0" smtClean="0">
                <a:hlinkClick r:id="rId13"/>
              </a:rPr>
              <a:t>ನೋಅಮ್ ಚಾಮ್ಸ್ಕೀ</a:t>
            </a:r>
            <a:endParaRPr lang="en-US" sz="1600" dirty="0" smtClean="0"/>
          </a:p>
          <a:p>
            <a:r>
              <a:rPr lang="ko-KR" altLang="en-US" sz="1600" dirty="0" smtClean="0">
                <a:latin typeface="Arial Unicode MS" pitchFamily="34" charset="-128"/>
                <a:ea typeface="Arial Unicode MS" pitchFamily="34" charset="-128"/>
                <a:cs typeface="Arial Unicode MS" pitchFamily="34" charset="-128"/>
                <a:hlinkClick r:id="rId14"/>
              </a:rPr>
              <a:t>노엄 촘스키</a:t>
            </a:r>
            <a:endParaRPr lang="en-US" altLang="ko-KR" sz="1600" dirty="0" smtClean="0">
              <a:latin typeface="Arial Unicode MS" pitchFamily="34" charset="-128"/>
              <a:ea typeface="Arial Unicode MS" pitchFamily="34" charset="-128"/>
              <a:cs typeface="Arial Unicode MS" pitchFamily="34" charset="-128"/>
            </a:endParaRPr>
          </a:p>
          <a:p>
            <a:r>
              <a:rPr lang="ml-IN" sz="1400" dirty="0" smtClean="0">
                <a:latin typeface="Open Sans"/>
                <a:hlinkClick r:id="rId15"/>
              </a:rPr>
              <a:t>നോം ചോംസ്കി</a:t>
            </a:r>
            <a:endParaRPr lang="en-US" sz="1400" dirty="0" smtClean="0">
              <a:latin typeface="Open Sans"/>
            </a:endParaRPr>
          </a:p>
          <a:p>
            <a:r>
              <a:rPr lang="pa-IN" sz="1400" dirty="0" smtClean="0">
                <a:hlinkClick r:id="rId16"/>
              </a:rPr>
              <a:t>ਨੌਮ ਚੌਮਸਕੀ</a:t>
            </a:r>
            <a:endParaRPr lang="en-US" sz="1400" dirty="0" smtClean="0"/>
          </a:p>
          <a:p>
            <a:r>
              <a:rPr lang="az-Cyrl-AZ" sz="1600" dirty="0" smtClean="0">
                <a:hlinkClick r:id="rId17"/>
              </a:rPr>
              <a:t>Ноам</a:t>
            </a:r>
            <a:r>
              <a:rPr lang="en-US" sz="1600" dirty="0" smtClean="0">
                <a:latin typeface="Open Sans"/>
              </a:rPr>
              <a:t> </a:t>
            </a:r>
            <a:r>
              <a:rPr lang="az-Cyrl-AZ" sz="1600" dirty="0" smtClean="0">
                <a:hlinkClick r:id="rId17"/>
              </a:rPr>
              <a:t>Хомский</a:t>
            </a:r>
            <a:endParaRPr lang="en-US" sz="1600" dirty="0" smtClean="0"/>
          </a:p>
          <a:p>
            <a:r>
              <a:rPr lang="zh-CN" altLang="en-US" sz="1600" dirty="0" smtClean="0">
                <a:latin typeface="Arial Unicode MS" pitchFamily="34" charset="-128"/>
                <a:ea typeface="Arial Unicode MS" pitchFamily="34" charset="-128"/>
                <a:cs typeface="Arial Unicode MS" pitchFamily="34" charset="-128"/>
                <a:hlinkClick r:id="rId18"/>
              </a:rPr>
              <a:t>诺姆</a:t>
            </a:r>
            <a:r>
              <a:rPr lang="en-US" altLang="zh-CN" sz="1600" dirty="0" smtClean="0">
                <a:latin typeface="Arial Unicode MS" pitchFamily="34" charset="-128"/>
                <a:ea typeface="Arial Unicode MS" pitchFamily="34" charset="-128"/>
                <a:cs typeface="Arial Unicode MS" pitchFamily="34" charset="-128"/>
                <a:hlinkClick r:id="rId18"/>
              </a:rPr>
              <a:t>·</a:t>
            </a:r>
            <a:r>
              <a:rPr lang="zh-CN" altLang="en-US" sz="1600" dirty="0" smtClean="0">
                <a:latin typeface="Arial Unicode MS" pitchFamily="34" charset="-128"/>
                <a:ea typeface="Arial Unicode MS" pitchFamily="34" charset="-128"/>
                <a:cs typeface="Arial Unicode MS" pitchFamily="34" charset="-128"/>
                <a:hlinkClick r:id="rId18"/>
              </a:rPr>
              <a:t>乔姆斯基</a:t>
            </a:r>
            <a:endParaRPr lang="en-US" altLang="ko-KR" sz="1600" dirty="0" smtClean="0">
              <a:latin typeface="Arial Unicode MS" pitchFamily="34" charset="-128"/>
              <a:ea typeface="Arial Unicode MS" pitchFamily="34" charset="-128"/>
              <a:cs typeface="Arial Unicode MS" pitchFamily="34" charset="-128"/>
            </a:endParaRPr>
          </a:p>
          <a:p>
            <a:endParaRPr lang="en-US" sz="1600"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Prepare to Engage</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Clr>
                <a:schemeClr val="accent1"/>
              </a:buClr>
              <a:buSzPct val="150000"/>
            </a:pPr>
            <a:r>
              <a:rPr lang="en-US" dirty="0" smtClean="0">
                <a:solidFill>
                  <a:schemeClr val="tx1"/>
                </a:solidFill>
              </a:rPr>
              <a:t>Adoption of researcher identifiers has been rapid within scholarly publishing</a:t>
            </a:r>
          </a:p>
          <a:p>
            <a:pPr>
              <a:buClr>
                <a:schemeClr val="accent1"/>
              </a:buClr>
              <a:buSzPct val="150000"/>
            </a:pPr>
            <a:r>
              <a:rPr lang="en-US" dirty="0" smtClean="0">
                <a:solidFill>
                  <a:schemeClr val="tx1"/>
                </a:solidFill>
              </a:rPr>
              <a:t>Funders see clear benefits, and are engaged</a:t>
            </a:r>
          </a:p>
          <a:p>
            <a:pPr>
              <a:buClr>
                <a:schemeClr val="accent1"/>
              </a:buClr>
              <a:buSzPct val="150000"/>
              <a:buNone/>
            </a:pPr>
            <a:endParaRPr lang="en-US" b="1" dirty="0" smtClean="0">
              <a:solidFill>
                <a:srgbClr val="FF0000"/>
              </a:solidFill>
            </a:endParaRPr>
          </a:p>
          <a:p>
            <a:pPr algn="ctr">
              <a:buClr>
                <a:schemeClr val="accent1"/>
              </a:buClr>
              <a:buSzPct val="150000"/>
              <a:buNone/>
            </a:pPr>
            <a:r>
              <a:rPr lang="en-US" b="1" dirty="0" smtClean="0">
                <a:solidFill>
                  <a:srgbClr val="FF0000"/>
                </a:solidFill>
              </a:rPr>
              <a:t> It is time for universities to transition from watchful waiting to engagement</a:t>
            </a:r>
          </a:p>
          <a:p>
            <a:endParaRPr lang="en-US" dirty="0" smtClean="0"/>
          </a:p>
          <a:p>
            <a:pPr>
              <a:buNone/>
            </a:pPr>
            <a:endParaRPr lang="en-US" dirty="0"/>
          </a:p>
          <a:p>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30</a:t>
            </a:fld>
            <a:endParaRPr lang="en-US"/>
          </a:p>
        </p:txBody>
      </p:sp>
    </p:spTree>
    <p:extLst>
      <p:ext uri="{BB962C8B-B14F-4D97-AF65-F5344CB8AC3E}">
        <p14:creationId xmlns="" xmlns:p14="http://schemas.microsoft.com/office/powerpoint/2010/main" val="16491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Starting to engage</a:t>
            </a:r>
            <a:endParaRPr lang="en-US" b="1" dirty="0">
              <a:solidFill>
                <a:srgbClr val="0070C0"/>
              </a:solidFill>
            </a:endParaRPr>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marL="0" indent="0">
              <a:buNone/>
            </a:pPr>
            <a:endParaRPr lang="en-US" dirty="0" smtClean="0"/>
          </a:p>
          <a:p>
            <a:pPr>
              <a:buClr>
                <a:srgbClr val="0070C0"/>
              </a:buClr>
              <a:buSzPct val="150000"/>
            </a:pPr>
            <a:r>
              <a:rPr lang="en-US" dirty="0" smtClean="0">
                <a:solidFill>
                  <a:schemeClr val="tx1"/>
                </a:solidFill>
              </a:rPr>
              <a:t>Develop outreach and educational materials for researchers, stakeholders</a:t>
            </a:r>
          </a:p>
          <a:p>
            <a:pPr>
              <a:buClr>
                <a:srgbClr val="0070C0"/>
              </a:buClr>
              <a:buSzPct val="150000"/>
            </a:pPr>
            <a:r>
              <a:rPr lang="en-US" dirty="0" smtClean="0">
                <a:solidFill>
                  <a:schemeClr val="tx1"/>
                </a:solidFill>
              </a:rPr>
              <a:t>Future-</a:t>
            </a:r>
            <a:r>
              <a:rPr lang="en-US" dirty="0">
                <a:solidFill>
                  <a:schemeClr val="tx1"/>
                </a:solidFill>
              </a:rPr>
              <a:t>proof </a:t>
            </a:r>
            <a:r>
              <a:rPr lang="en-US" dirty="0" smtClean="0">
                <a:solidFill>
                  <a:schemeClr val="tx1"/>
                </a:solidFill>
              </a:rPr>
              <a:t>systems:</a:t>
            </a:r>
          </a:p>
          <a:p>
            <a:pPr lvl="1">
              <a:buClr>
                <a:srgbClr val="0070C0"/>
              </a:buClr>
              <a:buSzPct val="150000"/>
            </a:pPr>
            <a:r>
              <a:rPr lang="en-US" dirty="0" smtClean="0">
                <a:solidFill>
                  <a:schemeClr val="tx1"/>
                </a:solidFill>
              </a:rPr>
              <a:t>Authors </a:t>
            </a:r>
            <a:r>
              <a:rPr lang="en-US" dirty="0">
                <a:solidFill>
                  <a:schemeClr val="tx1"/>
                </a:solidFill>
              </a:rPr>
              <a:t>are not a </a:t>
            </a:r>
            <a:r>
              <a:rPr lang="en-US" dirty="0" smtClean="0">
                <a:solidFill>
                  <a:schemeClr val="tx1"/>
                </a:solidFill>
              </a:rPr>
              <a:t>string</a:t>
            </a:r>
          </a:p>
          <a:p>
            <a:pPr lvl="1">
              <a:buClr>
                <a:srgbClr val="0070C0"/>
              </a:buClr>
              <a:buSzPct val="150000"/>
            </a:pPr>
            <a:r>
              <a:rPr lang="en-US" dirty="0" smtClean="0">
                <a:solidFill>
                  <a:schemeClr val="tx1"/>
                </a:solidFill>
              </a:rPr>
              <a:t>Identifiers are multi</a:t>
            </a:r>
            <a:r>
              <a:rPr lang="en-US" dirty="0">
                <a:solidFill>
                  <a:schemeClr val="tx1"/>
                </a:solidFill>
              </a:rPr>
              <a:t>-valued, with multiple </a:t>
            </a:r>
            <a:r>
              <a:rPr lang="en-US" dirty="0" smtClean="0">
                <a:solidFill>
                  <a:schemeClr val="tx1"/>
                </a:solidFill>
              </a:rPr>
              <a:t>authorities</a:t>
            </a:r>
            <a:endParaRPr lang="en-US" dirty="0">
              <a:solidFill>
                <a:schemeClr val="tx1"/>
              </a:solidFill>
            </a:endParaRPr>
          </a:p>
          <a:p>
            <a:pPr>
              <a:buClr>
                <a:srgbClr val="0070C0"/>
              </a:buClr>
              <a:buSzPct val="150000"/>
            </a:pPr>
            <a:r>
              <a:rPr lang="en-US" dirty="0">
                <a:solidFill>
                  <a:schemeClr val="tx1"/>
                </a:solidFill>
              </a:rPr>
              <a:t>Demand more than PDF’s … </a:t>
            </a:r>
            <a:endParaRPr lang="en-US" dirty="0" smtClean="0">
              <a:solidFill>
                <a:schemeClr val="tx1"/>
              </a:solidFill>
            </a:endParaRPr>
          </a:p>
          <a:p>
            <a:pPr lvl="1">
              <a:buClr>
                <a:srgbClr val="0070C0"/>
              </a:buClr>
              <a:buSzPct val="150000"/>
            </a:pPr>
            <a:r>
              <a:rPr lang="en-US" dirty="0" smtClean="0">
                <a:solidFill>
                  <a:schemeClr val="tx1"/>
                </a:solidFill>
              </a:rPr>
              <a:t>Many </a:t>
            </a:r>
            <a:r>
              <a:rPr lang="en-US" dirty="0">
                <a:solidFill>
                  <a:schemeClr val="tx1"/>
                </a:solidFill>
              </a:rPr>
              <a:t>publishers are already associating each article with:</a:t>
            </a:r>
          </a:p>
          <a:p>
            <a:pPr lvl="2">
              <a:buClr>
                <a:srgbClr val="0070C0"/>
              </a:buClr>
              <a:buSzPct val="150000"/>
            </a:pPr>
            <a:r>
              <a:rPr lang="en-US" dirty="0">
                <a:solidFill>
                  <a:schemeClr val="tx1"/>
                </a:solidFill>
              </a:rPr>
              <a:t>Multi-valued author list</a:t>
            </a:r>
          </a:p>
          <a:p>
            <a:pPr lvl="2">
              <a:buClr>
                <a:srgbClr val="0070C0"/>
              </a:buClr>
              <a:buSzPct val="150000"/>
            </a:pPr>
            <a:r>
              <a:rPr lang="en-US" dirty="0" smtClean="0">
                <a:solidFill>
                  <a:schemeClr val="tx1"/>
                </a:solidFill>
              </a:rPr>
              <a:t>Identifiers </a:t>
            </a:r>
            <a:r>
              <a:rPr lang="en-US" dirty="0">
                <a:solidFill>
                  <a:schemeClr val="tx1"/>
                </a:solidFill>
              </a:rPr>
              <a:t>– author, funder, institution</a:t>
            </a:r>
          </a:p>
          <a:p>
            <a:pPr lvl="2">
              <a:buClr>
                <a:srgbClr val="0070C0"/>
              </a:buClr>
              <a:buSzPct val="150000"/>
            </a:pPr>
            <a:r>
              <a:rPr lang="en-US" dirty="0">
                <a:solidFill>
                  <a:schemeClr val="tx1"/>
                </a:solidFill>
              </a:rPr>
              <a:t>Contribution/COI statements</a:t>
            </a:r>
          </a:p>
          <a:p>
            <a:pPr>
              <a:buClr>
                <a:srgbClr val="0070C0"/>
              </a:buClr>
              <a:buSzPct val="150000"/>
            </a:pPr>
            <a:r>
              <a:rPr lang="en-US" dirty="0">
                <a:solidFill>
                  <a:schemeClr val="tx1"/>
                </a:solidFill>
              </a:rPr>
              <a:t>Prepare for more complex measurement &amp; reporting of usage </a:t>
            </a:r>
          </a:p>
          <a:p>
            <a:endParaRPr lang="en-US" dirty="0" smtClean="0"/>
          </a:p>
          <a:p>
            <a:endParaRPr lang="en-US" dirty="0"/>
          </a:p>
          <a:p>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31</a:t>
            </a:fld>
            <a:endParaRPr lang="en-US"/>
          </a:p>
        </p:txBody>
      </p:sp>
    </p:spTree>
    <p:extLst>
      <p:ext uri="{BB962C8B-B14F-4D97-AF65-F5344CB8AC3E}">
        <p14:creationId xmlns="" xmlns:p14="http://schemas.microsoft.com/office/powerpoint/2010/main" val="16491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Choosing identifiers</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a:buClr>
                <a:srgbClr val="0070C0"/>
              </a:buClr>
              <a:buSzPct val="150000"/>
            </a:pPr>
            <a:r>
              <a:rPr lang="en-US" dirty="0" smtClean="0">
                <a:solidFill>
                  <a:schemeClr val="tx1"/>
                </a:solidFill>
              </a:rPr>
              <a:t>Broad Researcher Identifiers:</a:t>
            </a:r>
            <a:br>
              <a:rPr lang="en-US" dirty="0" smtClean="0">
                <a:solidFill>
                  <a:schemeClr val="tx1"/>
                </a:solidFill>
              </a:rPr>
            </a:br>
            <a:r>
              <a:rPr lang="en-US" dirty="0" smtClean="0">
                <a:solidFill>
                  <a:schemeClr val="tx1"/>
                </a:solidFill>
              </a:rPr>
              <a:t>Compare ORCID &amp; ISNI</a:t>
            </a:r>
          </a:p>
          <a:p>
            <a:pPr lvl="1">
              <a:buClr>
                <a:srgbClr val="0070C0"/>
              </a:buClr>
              <a:buSzPct val="150000"/>
            </a:pPr>
            <a:r>
              <a:rPr lang="en-US" dirty="0" smtClean="0">
                <a:solidFill>
                  <a:schemeClr val="tx1"/>
                </a:solidFill>
              </a:rPr>
              <a:t>National mandates</a:t>
            </a:r>
          </a:p>
          <a:p>
            <a:pPr lvl="1">
              <a:buClr>
                <a:srgbClr val="0070C0"/>
              </a:buClr>
              <a:buSzPct val="150000"/>
            </a:pPr>
            <a:r>
              <a:rPr lang="en-US" dirty="0" smtClean="0">
                <a:solidFill>
                  <a:schemeClr val="tx1"/>
                </a:solidFill>
              </a:rPr>
              <a:t>Capabilities</a:t>
            </a:r>
          </a:p>
          <a:p>
            <a:pPr lvl="1">
              <a:buClr>
                <a:srgbClr val="0070C0"/>
              </a:buClr>
              <a:buSzPct val="150000"/>
            </a:pPr>
            <a:r>
              <a:rPr lang="en-US" dirty="0" smtClean="0">
                <a:solidFill>
                  <a:schemeClr val="tx1"/>
                </a:solidFill>
              </a:rPr>
              <a:t>Usage patterns</a:t>
            </a:r>
            <a:endParaRPr lang="en-US" dirty="0">
              <a:solidFill>
                <a:schemeClr val="tx1"/>
              </a:solidFill>
            </a:endParaRPr>
          </a:p>
          <a:p>
            <a:pPr>
              <a:buClr>
                <a:srgbClr val="0070C0"/>
              </a:buClr>
              <a:buSzPct val="150000"/>
            </a:pPr>
            <a:r>
              <a:rPr lang="en-US" dirty="0">
                <a:solidFill>
                  <a:schemeClr val="tx1"/>
                </a:solidFill>
              </a:rPr>
              <a:t> </a:t>
            </a:r>
            <a:r>
              <a:rPr lang="en-US" dirty="0" smtClean="0">
                <a:solidFill>
                  <a:schemeClr val="tx1"/>
                </a:solidFill>
              </a:rPr>
              <a:t>Retain traditional </a:t>
            </a:r>
            <a:r>
              <a:rPr lang="en-US" dirty="0">
                <a:solidFill>
                  <a:schemeClr val="tx1"/>
                </a:solidFill>
              </a:rPr>
              <a:t>identifiers: VIAF, NACO</a:t>
            </a:r>
          </a:p>
          <a:p>
            <a:pPr lvl="1">
              <a:buClr>
                <a:srgbClr val="0070C0"/>
              </a:buClr>
              <a:buSzPct val="150000"/>
            </a:pPr>
            <a:r>
              <a:rPr lang="en-US" dirty="0">
                <a:solidFill>
                  <a:schemeClr val="tx1"/>
                </a:solidFill>
              </a:rPr>
              <a:t>Well supported in library systems</a:t>
            </a:r>
          </a:p>
          <a:p>
            <a:pPr lvl="1">
              <a:buClr>
                <a:srgbClr val="0070C0"/>
              </a:buClr>
              <a:buSzPct val="150000"/>
            </a:pPr>
            <a:r>
              <a:rPr lang="en-US" dirty="0">
                <a:solidFill>
                  <a:schemeClr val="tx1"/>
                </a:solidFill>
              </a:rPr>
              <a:t>Primarily describe authors of books and similar works</a:t>
            </a:r>
          </a:p>
          <a:p>
            <a:pPr>
              <a:buClr>
                <a:srgbClr val="0070C0"/>
              </a:buClr>
              <a:buSzPct val="150000"/>
            </a:pPr>
            <a:r>
              <a:rPr lang="en-US" dirty="0" smtClean="0">
                <a:solidFill>
                  <a:schemeClr val="tx1"/>
                </a:solidFill>
              </a:rPr>
              <a:t> Be aware of community identifiers for local</a:t>
            </a:r>
            <a:br>
              <a:rPr lang="en-US" dirty="0" smtClean="0">
                <a:solidFill>
                  <a:schemeClr val="tx1"/>
                </a:solidFill>
              </a:rPr>
            </a:br>
            <a:r>
              <a:rPr lang="en-US" dirty="0" smtClean="0">
                <a:solidFill>
                  <a:schemeClr val="tx1"/>
                </a:solidFill>
              </a:rPr>
              <a:t> integration (e.g. </a:t>
            </a:r>
            <a:r>
              <a:rPr lang="en-US" dirty="0" err="1" smtClean="0">
                <a:solidFill>
                  <a:schemeClr val="tx1"/>
                </a:solidFill>
              </a:rPr>
              <a:t>ArXiV</a:t>
            </a:r>
            <a:r>
              <a:rPr lang="en-US" dirty="0">
                <a:solidFill>
                  <a:schemeClr val="tx1"/>
                </a:solidFill>
              </a:rPr>
              <a:t> </a:t>
            </a:r>
            <a:r>
              <a:rPr lang="en-US" dirty="0" smtClean="0">
                <a:solidFill>
                  <a:schemeClr val="tx1"/>
                </a:solidFill>
              </a:rPr>
              <a: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32</a:t>
            </a:fld>
            <a:endParaRPr lang="en-US"/>
          </a:p>
        </p:txBody>
      </p:sp>
    </p:spTree>
    <p:extLst>
      <p:ext uri="{BB962C8B-B14F-4D97-AF65-F5344CB8AC3E}">
        <p14:creationId xmlns="" xmlns:p14="http://schemas.microsoft.com/office/powerpoint/2010/main" val="461870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1143000"/>
          </a:xfrm>
        </p:spPr>
        <p:txBody>
          <a:bodyPr/>
          <a:lstStyle/>
          <a:p>
            <a:r>
              <a:rPr lang="en-US" b="1" dirty="0" smtClean="0">
                <a:solidFill>
                  <a:srgbClr val="0070C0"/>
                </a:solidFill>
              </a:rPr>
              <a:t>Possible library role</a:t>
            </a:r>
            <a:endParaRPr lang="en-US" b="1"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33</a:t>
            </a:fld>
            <a:endParaRPr lang="en-US"/>
          </a:p>
        </p:txBody>
      </p:sp>
      <p:sp>
        <p:nvSpPr>
          <p:cNvPr id="4" name="TextBox 3"/>
          <p:cNvSpPr txBox="1"/>
          <p:nvPr/>
        </p:nvSpPr>
        <p:spPr>
          <a:xfrm>
            <a:off x="457200" y="1371599"/>
            <a:ext cx="7696200" cy="5139869"/>
          </a:xfrm>
          <a:prstGeom prst="rect">
            <a:avLst/>
          </a:prstGeom>
          <a:noFill/>
        </p:spPr>
        <p:txBody>
          <a:bodyPr wrap="square" rtlCol="0">
            <a:spAutoFit/>
          </a:bodyPr>
          <a:lstStyle/>
          <a:p>
            <a:pPr>
              <a:buClr>
                <a:srgbClr val="0070C0"/>
              </a:buClr>
            </a:pPr>
            <a:r>
              <a:rPr lang="en-US" sz="2800" dirty="0" smtClean="0">
                <a:latin typeface="Open Sans"/>
              </a:rPr>
              <a:t>Encourage researchers to obtain a persistent identifier before submitting any output and disseminate their identifiers in all external communications</a:t>
            </a:r>
          </a:p>
          <a:p>
            <a:pPr>
              <a:buClr>
                <a:srgbClr val="0070C0"/>
              </a:buClr>
            </a:pPr>
            <a:endParaRPr lang="en-US" sz="2800" dirty="0" smtClean="0">
              <a:latin typeface="Open Sans"/>
            </a:endParaRPr>
          </a:p>
          <a:p>
            <a:pPr>
              <a:buClr>
                <a:srgbClr val="0070C0"/>
              </a:buClr>
            </a:pPr>
            <a:r>
              <a:rPr lang="en-US" sz="2800" dirty="0" smtClean="0">
                <a:latin typeface="Open Sans"/>
              </a:rPr>
              <a:t>Assign persistent identifiers to authors at point of submission if don’t already have one</a:t>
            </a:r>
          </a:p>
          <a:p>
            <a:pPr lvl="1">
              <a:buClr>
                <a:srgbClr val="0070C0"/>
              </a:buClr>
              <a:buFont typeface="Arial" pitchFamily="34" charset="0"/>
              <a:buChar char="•"/>
            </a:pPr>
            <a:r>
              <a:rPr lang="en-US" sz="2800" dirty="0" smtClean="0">
                <a:latin typeface="Open Sans"/>
              </a:rPr>
              <a:t> Electronic dissertations in institutional repositories</a:t>
            </a:r>
          </a:p>
          <a:p>
            <a:pPr lvl="1">
              <a:buClr>
                <a:srgbClr val="0070C0"/>
              </a:buClr>
              <a:buFont typeface="Arial" pitchFamily="34" charset="0"/>
              <a:buChar char="•"/>
            </a:pPr>
            <a:r>
              <a:rPr lang="en-US" sz="2800" dirty="0" smtClean="0">
                <a:latin typeface="Open Sans"/>
              </a:rPr>
              <a:t> Papers, datasets to research websites</a:t>
            </a:r>
          </a:p>
          <a:p>
            <a:pPr lvl="1">
              <a:buClr>
                <a:srgbClr val="0070C0"/>
              </a:buClr>
              <a:buFont typeface="Arial" pitchFamily="34" charset="0"/>
              <a:buChar char="•"/>
            </a:pPr>
            <a:r>
              <a:rPr lang="en-US" sz="2800" dirty="0" smtClean="0">
                <a:latin typeface="Open Sans"/>
              </a:rPr>
              <a:t> Articles to journal aggregators</a:t>
            </a:r>
          </a:p>
          <a:p>
            <a:pPr>
              <a:buClr>
                <a:srgbClr val="0070C0"/>
              </a:buClr>
            </a:pPr>
            <a:endParaRPr lang="en-US" sz="20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Manage Risks</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endParaRPr lang="en-US" dirty="0"/>
          </a:p>
          <a:p>
            <a:pPr>
              <a:buClr>
                <a:srgbClr val="0070C0"/>
              </a:buClr>
              <a:buSzPct val="150000"/>
            </a:pPr>
            <a:r>
              <a:rPr lang="en-US" dirty="0" smtClean="0">
                <a:solidFill>
                  <a:schemeClr val="tx1"/>
                </a:solidFill>
              </a:rPr>
              <a:t>Environment is evolving</a:t>
            </a:r>
          </a:p>
          <a:p>
            <a:pPr lvl="1">
              <a:buClr>
                <a:srgbClr val="0070C0"/>
              </a:buClr>
              <a:buSzPct val="150000"/>
            </a:pPr>
            <a:r>
              <a:rPr lang="en-US" dirty="0" smtClean="0">
                <a:solidFill>
                  <a:schemeClr val="tx1"/>
                </a:solidFill>
              </a:rPr>
              <a:t>Funder mandates and policies are incomplete</a:t>
            </a:r>
            <a:endParaRPr lang="en-US" dirty="0">
              <a:solidFill>
                <a:schemeClr val="tx1"/>
              </a:solidFill>
            </a:endParaRPr>
          </a:p>
          <a:p>
            <a:pPr lvl="1">
              <a:buClr>
                <a:srgbClr val="0070C0"/>
              </a:buClr>
              <a:buSzPct val="150000"/>
            </a:pPr>
            <a:r>
              <a:rPr lang="en-US" dirty="0">
                <a:solidFill>
                  <a:schemeClr val="tx1"/>
                </a:solidFill>
              </a:rPr>
              <a:t>N</a:t>
            </a:r>
            <a:r>
              <a:rPr lang="en-US" dirty="0" smtClean="0">
                <a:solidFill>
                  <a:schemeClr val="tx1"/>
                </a:solidFill>
              </a:rPr>
              <a:t>o </a:t>
            </a:r>
            <a:r>
              <a:rPr lang="en-US" dirty="0">
                <a:solidFill>
                  <a:schemeClr val="tx1"/>
                </a:solidFill>
              </a:rPr>
              <a:t>dominant business model</a:t>
            </a:r>
          </a:p>
          <a:p>
            <a:pPr lvl="1">
              <a:buClr>
                <a:srgbClr val="0070C0"/>
              </a:buClr>
              <a:buSzPct val="150000"/>
            </a:pPr>
            <a:r>
              <a:rPr lang="en-US" dirty="0">
                <a:solidFill>
                  <a:schemeClr val="tx1"/>
                </a:solidFill>
              </a:rPr>
              <a:t>I</a:t>
            </a:r>
            <a:r>
              <a:rPr lang="en-US" dirty="0" smtClean="0">
                <a:solidFill>
                  <a:schemeClr val="tx1"/>
                </a:solidFill>
              </a:rPr>
              <a:t>ncomplete adoption, no single comprehensive data source</a:t>
            </a:r>
          </a:p>
          <a:p>
            <a:pPr lvl="1">
              <a:buClr>
                <a:srgbClr val="0070C0"/>
              </a:buClr>
              <a:buSzPct val="150000"/>
            </a:pPr>
            <a:r>
              <a:rPr lang="en-US" dirty="0">
                <a:solidFill>
                  <a:schemeClr val="tx1"/>
                </a:solidFill>
              </a:rPr>
              <a:t>Integration between classic and new name authority is </a:t>
            </a:r>
            <a:r>
              <a:rPr lang="en-US" dirty="0" smtClean="0">
                <a:solidFill>
                  <a:schemeClr val="tx1"/>
                </a:solidFill>
              </a:rPr>
              <a:t>lacking</a:t>
            </a:r>
          </a:p>
          <a:p>
            <a:pPr>
              <a:buClr>
                <a:srgbClr val="0070C0"/>
              </a:buClr>
              <a:buSzPct val="150000"/>
            </a:pPr>
            <a:r>
              <a:rPr lang="en-US" dirty="0" smtClean="0">
                <a:solidFill>
                  <a:schemeClr val="tx1"/>
                </a:solidFill>
              </a:rPr>
              <a:t>Researchers …</a:t>
            </a:r>
          </a:p>
          <a:p>
            <a:pPr lvl="1">
              <a:buClr>
                <a:srgbClr val="0070C0"/>
              </a:buClr>
              <a:buSzPct val="150000"/>
            </a:pPr>
            <a:r>
              <a:rPr lang="en-US" dirty="0">
                <a:solidFill>
                  <a:schemeClr val="tx1"/>
                </a:solidFill>
              </a:rPr>
              <a:t>will not drive </a:t>
            </a:r>
            <a:r>
              <a:rPr lang="en-US" dirty="0" smtClean="0">
                <a:solidFill>
                  <a:schemeClr val="tx1"/>
                </a:solidFill>
              </a:rPr>
              <a:t>change alone;</a:t>
            </a:r>
          </a:p>
          <a:p>
            <a:pPr lvl="1">
              <a:buClr>
                <a:srgbClr val="0070C0"/>
              </a:buClr>
              <a:buSzPct val="150000"/>
            </a:pPr>
            <a:r>
              <a:rPr lang="en-US" dirty="0" smtClean="0">
                <a:solidFill>
                  <a:schemeClr val="tx1"/>
                </a:solidFill>
              </a:rPr>
              <a:t>are sensitive to who controls their profile, and how information can be “corrected”;</a:t>
            </a:r>
          </a:p>
          <a:p>
            <a:pPr>
              <a:buClr>
                <a:srgbClr val="0070C0"/>
              </a:buClr>
              <a:buSzPct val="150000"/>
            </a:pPr>
            <a:r>
              <a:rPr lang="en-US" dirty="0" smtClean="0">
                <a:solidFill>
                  <a:schemeClr val="tx1"/>
                </a:solidFill>
              </a:rPr>
              <a:t>Incentive </a:t>
            </a:r>
            <a:r>
              <a:rPr lang="en-US" dirty="0">
                <a:solidFill>
                  <a:schemeClr val="tx1"/>
                </a:solidFill>
              </a:rPr>
              <a:t>mechanisms, well-timed nudges, </a:t>
            </a:r>
            <a:r>
              <a:rPr lang="en-US" dirty="0" smtClean="0">
                <a:solidFill>
                  <a:schemeClr val="tx1"/>
                </a:solidFill>
              </a:rPr>
              <a:t>setting norms with junior scholars, and </a:t>
            </a:r>
            <a:r>
              <a:rPr lang="en-US" dirty="0">
                <a:solidFill>
                  <a:schemeClr val="tx1"/>
                </a:solidFill>
              </a:rPr>
              <a:t>establishing information feedback loops are </a:t>
            </a:r>
            <a:r>
              <a:rPr lang="en-US" dirty="0" smtClean="0">
                <a:solidFill>
                  <a:schemeClr val="tx1"/>
                </a:solidFill>
              </a:rPr>
              <a:t>critical.</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08BACCB-F39C-45CF-A3EC-F7B6C377D0F9}" type="slidenum">
              <a:rPr lang="en-US" smtClean="0"/>
              <a:pPr>
                <a:defRPr/>
              </a:pPr>
              <a:t>34</a:t>
            </a:fld>
            <a:endParaRPr lang="en-US"/>
          </a:p>
        </p:txBody>
      </p:sp>
    </p:spTree>
    <p:extLst>
      <p:ext uri="{BB962C8B-B14F-4D97-AF65-F5344CB8AC3E}">
        <p14:creationId xmlns="" xmlns:p14="http://schemas.microsoft.com/office/powerpoint/2010/main" val="405427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35</a:t>
            </a:fld>
            <a:endParaRPr lang="en-US"/>
          </a:p>
        </p:txBody>
      </p:sp>
      <p:pic>
        <p:nvPicPr>
          <p:cNvPr id="67587" name="Picture 3"/>
          <p:cNvPicPr>
            <a:picLocks noChangeAspect="1" noChangeArrowheads="1"/>
          </p:cNvPicPr>
          <p:nvPr/>
        </p:nvPicPr>
        <p:blipFill>
          <a:blip r:embed="rId3" cstate="print"/>
          <a:srcRect/>
          <a:stretch>
            <a:fillRect/>
          </a:stretch>
        </p:blipFill>
        <p:spPr bwMode="auto">
          <a:xfrm>
            <a:off x="609600" y="381000"/>
            <a:ext cx="7467600" cy="8121650"/>
          </a:xfrm>
          <a:prstGeom prst="rect">
            <a:avLst/>
          </a:prstGeom>
          <a:noFill/>
          <a:ln w="9525">
            <a:noFill/>
            <a:miter lim="800000"/>
            <a:headEnd/>
            <a:tailEnd/>
          </a:ln>
        </p:spPr>
      </p:pic>
      <p:sp>
        <p:nvSpPr>
          <p:cNvPr id="5" name="TextBox 4"/>
          <p:cNvSpPr txBox="1"/>
          <p:nvPr/>
        </p:nvSpPr>
        <p:spPr>
          <a:xfrm>
            <a:off x="0" y="152400"/>
            <a:ext cx="7930441" cy="646331"/>
          </a:xfrm>
          <a:prstGeom prst="rect">
            <a:avLst/>
          </a:prstGeom>
          <a:noFill/>
        </p:spPr>
        <p:txBody>
          <a:bodyPr wrap="none" rtlCol="0">
            <a:spAutoFit/>
          </a:bodyPr>
          <a:lstStyle/>
          <a:p>
            <a:r>
              <a:rPr lang="en-US" dirty="0" smtClean="0">
                <a:latin typeface="Open Sans"/>
                <a:ea typeface="Segoe UI" pitchFamily="34" charset="0"/>
                <a:cs typeface="Segoe UI" pitchFamily="34" charset="0"/>
                <a:hlinkClick r:id="rId4"/>
              </a:rPr>
              <a:t>http://www.oclc.org/research/activities/registering-researchers/progress.html</a:t>
            </a:r>
            <a:endParaRPr lang="en-US" dirty="0" smtClean="0">
              <a:latin typeface="Open Sans"/>
              <a:ea typeface="Segoe UI" pitchFamily="34" charset="0"/>
              <a:cs typeface="Segoe UI" pitchFamily="34" charset="0"/>
            </a:endParaRPr>
          </a:p>
          <a:p>
            <a:endParaRPr lang="en-US" dirty="0"/>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3581400"/>
            <a:ext cx="7772400" cy="2743200"/>
          </a:xfrm>
        </p:spPr>
        <p:txBody>
          <a:bodyPr>
            <a:normAutofit/>
          </a:bodyPr>
          <a:lstStyle/>
          <a:p>
            <a:r>
              <a:rPr lang="en-US" sz="2000" dirty="0" smtClean="0">
                <a:latin typeface="Open Sans"/>
                <a:ea typeface="Segoe UI" pitchFamily="34" charset="0"/>
                <a:cs typeface="Segoe UI" pitchFamily="34" charset="0"/>
                <a:hlinkClick r:id="rId3"/>
              </a:rPr>
              <a:t>smithyok@oclc.org</a:t>
            </a:r>
            <a:endParaRPr lang="en-US" sz="2000" dirty="0" smtClean="0">
              <a:latin typeface="Open Sans"/>
              <a:ea typeface="Segoe UI" pitchFamily="34" charset="0"/>
              <a:cs typeface="Segoe UI" pitchFamily="34" charset="0"/>
            </a:endParaRPr>
          </a:p>
          <a:p>
            <a:r>
              <a:rPr lang="en-US" sz="2000" dirty="0" smtClean="0">
                <a:solidFill>
                  <a:schemeClr val="tx1"/>
                </a:solidFill>
                <a:latin typeface="Open Sans"/>
                <a:ea typeface="Segoe UI" pitchFamily="34" charset="0"/>
                <a:cs typeface="Segoe UI" pitchFamily="34" charset="0"/>
              </a:rPr>
              <a:t>@</a:t>
            </a:r>
            <a:r>
              <a:rPr lang="en-US" sz="2000" dirty="0" err="1" smtClean="0">
                <a:solidFill>
                  <a:schemeClr val="tx1"/>
                </a:solidFill>
                <a:latin typeface="Open Sans"/>
                <a:ea typeface="Segoe UI" pitchFamily="34" charset="0"/>
                <a:cs typeface="Segoe UI" pitchFamily="34" charset="0"/>
              </a:rPr>
              <a:t>KarenS_Y</a:t>
            </a:r>
            <a:endParaRPr lang="en-US" sz="2000" dirty="0" smtClean="0">
              <a:solidFill>
                <a:schemeClr val="tx1"/>
              </a:solidFill>
              <a:latin typeface="Open Sans"/>
              <a:ea typeface="Segoe UI" pitchFamily="34" charset="0"/>
              <a:cs typeface="Segoe UI" pitchFamily="34" charset="0"/>
            </a:endParaRPr>
          </a:p>
          <a:p>
            <a:r>
              <a:rPr lang="en-US" sz="2000" dirty="0" smtClean="0">
                <a:hlinkClick r:id="rId4" action="ppaction://hlinkfile"/>
              </a:rPr>
              <a:t>viaf.org/</a:t>
            </a:r>
            <a:r>
              <a:rPr lang="en-US" sz="2000" dirty="0" err="1" smtClean="0">
                <a:hlinkClick r:id="rId4" action="ppaction://hlinkfile"/>
              </a:rPr>
              <a:t>viaf</a:t>
            </a:r>
            <a:r>
              <a:rPr lang="en-US" sz="2000" dirty="0" smtClean="0">
                <a:hlinkClick r:id="rId4" action="ppaction://hlinkfile"/>
              </a:rPr>
              <a:t>/72868513</a:t>
            </a:r>
            <a:endParaRPr lang="en-US" sz="2000" dirty="0" smtClean="0"/>
          </a:p>
          <a:p>
            <a:endParaRPr lang="en-US" sz="2000" dirty="0" smtClean="0">
              <a:latin typeface="Segoe UI Light" pitchFamily="34" charset="0"/>
              <a:ea typeface="Segoe UI" pitchFamily="34" charset="0"/>
              <a:cs typeface="Segoe UI" pitchFamily="34" charset="0"/>
            </a:endParaRPr>
          </a:p>
          <a:p>
            <a:r>
              <a:rPr lang="en-US" sz="2000" dirty="0" smtClean="0">
                <a:latin typeface="Open Sans"/>
                <a:ea typeface="Segoe UI" pitchFamily="34" charset="0"/>
                <a:cs typeface="Segoe UI" pitchFamily="34" charset="0"/>
                <a:hlinkClick r:id="rId5"/>
              </a:rPr>
              <a:t>http://www.oclc.org/research/activities/registering-researchers.html</a:t>
            </a:r>
            <a:endParaRPr lang="en-US" sz="2000" dirty="0" smtClean="0">
              <a:latin typeface="Open Sans"/>
              <a:ea typeface="Segoe UI" pitchFamily="34" charset="0"/>
              <a:cs typeface="Segoe UI" pitchFamily="34" charset="0"/>
            </a:endParaRPr>
          </a:p>
          <a:p>
            <a:endParaRPr lang="en-US" sz="2000" dirty="0" smtClean="0">
              <a:latin typeface="Segoe UI Light" pitchFamily="34" charset="0"/>
              <a:ea typeface="Segoe UI" pitchFamily="34" charset="0"/>
              <a:cs typeface="Segoe UI" pitchFamily="34" charset="0"/>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Same name, different people</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04800" y="1295400"/>
            <a:ext cx="4983163" cy="2354263"/>
          </a:xfrm>
          <a:prstGeom prst="rect">
            <a:avLst/>
          </a:prstGeom>
          <a:noFill/>
          <a:ln w="9525">
            <a:noFill/>
            <a:miter lim="800000"/>
            <a:headEnd/>
            <a:tailEnd/>
          </a:ln>
        </p:spPr>
      </p:pic>
      <p:sp>
        <p:nvSpPr>
          <p:cNvPr id="5" name="Rectangle 4"/>
          <p:cNvSpPr/>
          <p:nvPr/>
        </p:nvSpPr>
        <p:spPr>
          <a:xfrm>
            <a:off x="304800" y="3962400"/>
            <a:ext cx="4572000" cy="923330"/>
          </a:xfrm>
          <a:prstGeom prst="rect">
            <a:avLst/>
          </a:prstGeom>
        </p:spPr>
        <p:txBody>
          <a:bodyPr>
            <a:spAutoFit/>
          </a:bodyPr>
          <a:lstStyle/>
          <a:p>
            <a:r>
              <a:rPr lang="en-US" dirty="0" smtClean="0"/>
              <a:t>Conlon, Michael. 1982. </a:t>
            </a:r>
            <a:r>
              <a:rPr lang="en-US" i="1" dirty="0" smtClean="0"/>
              <a:t>Continuously adaptive M-estimation in the linear model</a:t>
            </a:r>
            <a:r>
              <a:rPr lang="en-US" dirty="0" smtClean="0"/>
              <a:t>. Thesis (Ph. D.)--University of Florida, 1982.</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257800" y="1295400"/>
            <a:ext cx="3589337" cy="2035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86400" y="3429000"/>
            <a:ext cx="2338476" cy="12254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648200"/>
            <a:ext cx="1836737" cy="65563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611563" y="5334000"/>
            <a:ext cx="5532437" cy="1012825"/>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One researcher may have many profiles or identifiers…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5</a:t>
            </a:fld>
            <a:endParaRPr lang="en-US"/>
          </a:p>
        </p:txBody>
      </p:sp>
      <p:sp>
        <p:nvSpPr>
          <p:cNvPr id="4" name="TextBox 3"/>
          <p:cNvSpPr txBox="1"/>
          <p:nvPr/>
        </p:nvSpPr>
        <p:spPr>
          <a:xfrm>
            <a:off x="914400" y="1447800"/>
            <a:ext cx="4482317" cy="461665"/>
          </a:xfrm>
          <a:prstGeom prst="rect">
            <a:avLst/>
          </a:prstGeom>
          <a:noFill/>
        </p:spPr>
        <p:txBody>
          <a:bodyPr wrap="none" rtlCol="0">
            <a:spAutoFit/>
          </a:bodyPr>
          <a:lstStyle/>
          <a:p>
            <a:r>
              <a:rPr lang="en-US" sz="2400" dirty="0" smtClean="0">
                <a:latin typeface="Open Sans"/>
              </a:rPr>
              <a:t>(from an email signature block)</a:t>
            </a:r>
            <a:endParaRPr lang="en-US" sz="2400" dirty="0">
              <a:latin typeface="Open Sans"/>
            </a:endParaRPr>
          </a:p>
        </p:txBody>
      </p:sp>
      <p:sp>
        <p:nvSpPr>
          <p:cNvPr id="1026" name="Rectangle 2"/>
          <p:cNvSpPr>
            <a:spLocks noChangeArrowheads="1"/>
          </p:cNvSpPr>
          <p:nvPr/>
        </p:nvSpPr>
        <p:spPr bwMode="auto">
          <a:xfrm>
            <a:off x="533400" y="2070929"/>
            <a:ext cx="82894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Profile</a:t>
            </a:r>
            <a:r>
              <a:rPr kumimoji="0" lang="en-US" sz="1600" b="0" i="0" u="none" strike="noStrike" cap="none" normalizeH="0" dirty="0" smtClean="0">
                <a:ln>
                  <a:noFill/>
                </a:ln>
                <a:solidFill>
                  <a:srgbClr val="000080"/>
                </a:solidFill>
                <a:effectLst/>
                <a:latin typeface="Open Sans"/>
                <a:ea typeface="Calibri" pitchFamily="34" charset="0"/>
                <a:cs typeface="Times New Roman" pitchFamily="18" charset="0"/>
              </a:rPr>
              <a:t>s: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3"/>
              </a:rPr>
              <a:t>Academia</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4"/>
              </a:rPr>
              <a:t>Google Scholar</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5"/>
              </a:rPr>
              <a:t>ISNI</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6"/>
              </a:rPr>
              <a:t>Mendeley</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7"/>
              </a:rPr>
              <a:t>MicrosoftAcademic</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8"/>
              </a:rPr>
              <a:t>ORCID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9"/>
              </a:rPr>
              <a:t>ResearcherID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0"/>
              </a:rPr>
              <a:t>ResearchGate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1"/>
              </a:rPr>
              <a:t>Scopus</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2"/>
              </a:rPr>
              <a:t>Slideshare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3"/>
              </a:rPr>
              <a:t>VIAF</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4"/>
              </a:rPr>
              <a:t>Worldcat</a:t>
            </a:r>
            <a:endParaRPr kumimoji="0" lang="en-US" sz="1600" b="0" i="0" u="none" strike="noStrike" cap="none" normalizeH="0" baseline="0" dirty="0" smtClean="0">
              <a:ln>
                <a:noFill/>
              </a:ln>
              <a:solidFill>
                <a:schemeClr val="tx1"/>
              </a:solidFill>
              <a:effectLst/>
              <a:latin typeface="Open Sans"/>
              <a:cs typeface="Arial"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533400" y="2743200"/>
            <a:ext cx="2103437" cy="427037"/>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124200" y="2667000"/>
            <a:ext cx="2378075" cy="1165225"/>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5486400" y="2819400"/>
            <a:ext cx="1806575" cy="647700"/>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381000" y="3962400"/>
            <a:ext cx="3338513" cy="631825"/>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4114800" y="3962400"/>
            <a:ext cx="1463675" cy="723900"/>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5943600" y="3886200"/>
            <a:ext cx="2378075" cy="91440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381000" y="4876800"/>
            <a:ext cx="1852613" cy="655637"/>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2590800" y="4953000"/>
            <a:ext cx="1897063" cy="441325"/>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4876800" y="4876800"/>
            <a:ext cx="1485900" cy="312737"/>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4800600" y="5181600"/>
            <a:ext cx="1393825" cy="296863"/>
          </a:xfrm>
          <a:prstGeom prst="rect">
            <a:avLst/>
          </a:prstGeom>
          <a:noFill/>
          <a:ln w="9525">
            <a:noFill/>
            <a:miter lim="800000"/>
            <a:headEnd/>
            <a:tailEnd/>
          </a:ln>
        </p:spPr>
      </p:pic>
      <p:pic>
        <p:nvPicPr>
          <p:cNvPr id="1037" name="Picture 13"/>
          <p:cNvPicPr>
            <a:picLocks noChangeAspect="1" noChangeArrowheads="1"/>
          </p:cNvPicPr>
          <p:nvPr/>
        </p:nvPicPr>
        <p:blipFill>
          <a:blip r:embed="rId25" cstate="print"/>
          <a:srcRect/>
          <a:stretch>
            <a:fillRect/>
          </a:stretch>
        </p:blipFill>
        <p:spPr bwMode="auto">
          <a:xfrm>
            <a:off x="6629400" y="4953000"/>
            <a:ext cx="1196975" cy="282575"/>
          </a:xfrm>
          <a:prstGeom prst="rect">
            <a:avLst/>
          </a:prstGeom>
          <a:noFill/>
          <a:ln w="9525">
            <a:noFill/>
            <a:miter lim="800000"/>
            <a:headEnd/>
            <a:tailEnd/>
          </a:ln>
        </p:spPr>
      </p:pic>
      <p:pic>
        <p:nvPicPr>
          <p:cNvPr id="1038" name="Picture 14"/>
          <p:cNvPicPr>
            <a:picLocks noChangeAspect="1" noChangeArrowheads="1"/>
          </p:cNvPicPr>
          <p:nvPr/>
        </p:nvPicPr>
        <p:blipFill>
          <a:blip r:embed="rId26" cstate="print"/>
          <a:srcRect/>
          <a:stretch>
            <a:fillRect/>
          </a:stretch>
        </p:blipFill>
        <p:spPr bwMode="auto">
          <a:xfrm>
            <a:off x="914400" y="5715000"/>
            <a:ext cx="2293937" cy="533400"/>
          </a:xfrm>
          <a:prstGeom prst="rect">
            <a:avLst/>
          </a:prstGeom>
          <a:noFill/>
          <a:ln w="9525">
            <a:noFill/>
            <a:miter lim="800000"/>
            <a:headEnd/>
            <a:tailEnd/>
          </a:ln>
        </p:spPr>
      </p:pic>
      <p:pic>
        <p:nvPicPr>
          <p:cNvPr id="1039" name="Picture 15"/>
          <p:cNvPicPr>
            <a:picLocks noChangeAspect="1" noChangeArrowheads="1"/>
          </p:cNvPicPr>
          <p:nvPr/>
        </p:nvPicPr>
        <p:blipFill>
          <a:blip r:embed="rId27" cstate="print"/>
          <a:srcRect/>
          <a:stretch>
            <a:fillRect/>
          </a:stretch>
        </p:blipFill>
        <p:spPr bwMode="auto">
          <a:xfrm>
            <a:off x="4343400" y="5715000"/>
            <a:ext cx="1973263" cy="677863"/>
          </a:xfrm>
          <a:prstGeom prst="rect">
            <a:avLst/>
          </a:prstGeom>
          <a:noFill/>
          <a:ln w="9525">
            <a:noFill/>
            <a:miter lim="800000"/>
            <a:headEnd/>
            <a:tailEnd/>
          </a:ln>
        </p:spPr>
      </p:pic>
      <p:pic>
        <p:nvPicPr>
          <p:cNvPr id="1041" name="Picture 17" descr="C:\Users\smithyok\AppData\Local\Temp\SNAGHTML670b19.PNG"/>
          <p:cNvPicPr>
            <a:picLocks noChangeAspect="1" noChangeArrowheads="1"/>
          </p:cNvPicPr>
          <p:nvPr/>
        </p:nvPicPr>
        <p:blipFill>
          <a:blip r:embed="rId28" cstate="print"/>
          <a:srcRect/>
          <a:stretch>
            <a:fillRect/>
          </a:stretch>
        </p:blipFill>
        <p:spPr bwMode="auto">
          <a:xfrm>
            <a:off x="3238500" y="6248400"/>
            <a:ext cx="5905500" cy="476250"/>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2372"/>
          </a:xfrm>
        </p:spPr>
        <p:txBody>
          <a:bodyPr>
            <a:normAutofit fontScale="90000"/>
          </a:bodyPr>
          <a:lstStyle/>
          <a:p>
            <a:r>
              <a:rPr lang="en-US" dirty="0" smtClean="0">
                <a:solidFill>
                  <a:srgbClr val="0070C0"/>
                </a:solidFill>
              </a:rPr>
              <a:t>Authorship Trends, Issues, &amp; Questions</a:t>
            </a:r>
            <a:endParaRPr lang="en-US"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18063615"/>
              </p:ext>
            </p:extLst>
          </p:nvPr>
        </p:nvGraphicFramePr>
        <p:xfrm>
          <a:off x="0" y="543560"/>
          <a:ext cx="9144000" cy="631444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en-US" dirty="0" smtClean="0"/>
                        <a:t>Trend</a:t>
                      </a:r>
                      <a:endParaRPr lang="en-US" dirty="0"/>
                    </a:p>
                  </a:txBody>
                  <a:tcPr/>
                </a:tc>
                <a:tc>
                  <a:txBody>
                    <a:bodyPr/>
                    <a:lstStyle/>
                    <a:p>
                      <a:r>
                        <a:rPr lang="en-US" dirty="0" smtClean="0"/>
                        <a:t>Potential</a:t>
                      </a:r>
                      <a:r>
                        <a:rPr lang="en-US" baseline="0" dirty="0" smtClean="0"/>
                        <a:t> Authorship </a:t>
                      </a:r>
                      <a:r>
                        <a:rPr lang="en-US" dirty="0" smtClean="0"/>
                        <a:t>Issues</a:t>
                      </a:r>
                      <a:endParaRPr lang="en-US" dirty="0"/>
                    </a:p>
                  </a:txBody>
                  <a:tcPr/>
                </a:tc>
                <a:tc>
                  <a:txBody>
                    <a:bodyPr/>
                    <a:lstStyle/>
                    <a:p>
                      <a:r>
                        <a:rPr lang="en-US" dirty="0" smtClean="0"/>
                        <a:t>Questions</a:t>
                      </a:r>
                      <a:endParaRPr lang="en-US" dirty="0"/>
                    </a:p>
                  </a:txBody>
                  <a:tcPr/>
                </a:tc>
              </a:tr>
              <a:tr h="370840">
                <a:tc>
                  <a:txBody>
                    <a:bodyPr/>
                    <a:lstStyle/>
                    <a:p>
                      <a:r>
                        <a:rPr lang="en-US" dirty="0" smtClean="0"/>
                        <a:t>Increase in number</a:t>
                      </a:r>
                      <a:r>
                        <a:rPr lang="en-US" baseline="0" dirty="0" smtClean="0"/>
                        <a:t> of coauthors</a:t>
                      </a:r>
                      <a:endParaRPr lang="en-US" dirty="0"/>
                    </a:p>
                  </a:txBody>
                  <a:tcPr/>
                </a:tc>
                <a:tc>
                  <a:txBody>
                    <a:bodyPr/>
                    <a:lstStyle/>
                    <a:p>
                      <a:pPr marL="285750" indent="-285750">
                        <a:buFontTx/>
                        <a:buChar char="-"/>
                      </a:pPr>
                      <a:r>
                        <a:rPr lang="en-US" dirty="0" smtClean="0"/>
                        <a:t>‘honorary’ authorship</a:t>
                      </a:r>
                    </a:p>
                    <a:p>
                      <a:pPr marL="285750" indent="-285750">
                        <a:buFontTx/>
                        <a:buChar char="-"/>
                      </a:pPr>
                      <a:r>
                        <a:rPr lang="en-US" dirty="0" smtClean="0"/>
                        <a:t>‘ghost’ authorship</a:t>
                      </a:r>
                    </a:p>
                    <a:p>
                      <a:pPr marL="285750" indent="-285750">
                        <a:buFontTx/>
                        <a:buChar char="-"/>
                      </a:pPr>
                      <a:r>
                        <a:rPr lang="en-US" dirty="0" smtClean="0"/>
                        <a:t>disputes</a:t>
                      </a:r>
                    </a:p>
                  </a:txBody>
                  <a:tcPr/>
                </a:tc>
                <a:tc>
                  <a:txBody>
                    <a:bodyPr/>
                    <a:lstStyle/>
                    <a:p>
                      <a:pPr marL="285750" indent="-285750">
                        <a:buFontTx/>
                        <a:buChar char="-"/>
                      </a:pPr>
                      <a:r>
                        <a:rPr lang="en-US" dirty="0" smtClean="0"/>
                        <a:t>How to disambiguate author names?</a:t>
                      </a:r>
                      <a:endParaRPr lang="en-US" baseline="0" dirty="0" smtClean="0"/>
                    </a:p>
                    <a:p>
                      <a:pPr marL="285750" indent="-285750">
                        <a:buFontTx/>
                        <a:buChar char="-"/>
                      </a:pPr>
                      <a:r>
                        <a:rPr lang="en-US" baseline="0" dirty="0" smtClean="0"/>
                        <a:t>How to communicate attribution in citation?</a:t>
                      </a:r>
                    </a:p>
                    <a:p>
                      <a:pPr marL="285750" indent="-285750">
                        <a:buFontTx/>
                        <a:buChar char="-"/>
                      </a:pPr>
                      <a:r>
                        <a:rPr lang="en-US" b="0" baseline="0" dirty="0" smtClean="0">
                          <a:solidFill>
                            <a:schemeClr val="tx1">
                              <a:lumMod val="75000"/>
                              <a:lumOff val="25000"/>
                            </a:schemeClr>
                          </a:solidFill>
                        </a:rPr>
                        <a:t>How to describe contributions to work?</a:t>
                      </a:r>
                    </a:p>
                    <a:p>
                      <a:pPr marL="285750" indent="-285750">
                        <a:buFontTx/>
                        <a:buChar char="-"/>
                      </a:pPr>
                      <a:r>
                        <a:rPr lang="en-US" baseline="0" dirty="0" smtClean="0"/>
                        <a:t>How to evaluate and predict impact?</a:t>
                      </a:r>
                    </a:p>
                    <a:p>
                      <a:pPr marL="285750" indent="-285750">
                        <a:buFontTx/>
                        <a:buChar char="-"/>
                      </a:pPr>
                      <a:r>
                        <a:rPr lang="en-US" baseline="0" dirty="0" smtClean="0"/>
                        <a:t>Who is responsible?</a:t>
                      </a:r>
                    </a:p>
                  </a:txBody>
                  <a:tcPr/>
                </a:tc>
              </a:tr>
              <a:tr h="370840">
                <a:tc>
                  <a:txBody>
                    <a:bodyPr/>
                    <a:lstStyle/>
                    <a:p>
                      <a:r>
                        <a:rPr lang="en-US" dirty="0" smtClean="0"/>
                        <a:t>Shift from</a:t>
                      </a:r>
                      <a:r>
                        <a:rPr lang="en-US" baseline="0" dirty="0" smtClean="0"/>
                        <a:t> academic publishing in books </a:t>
                      </a:r>
                      <a:r>
                        <a:rPr lang="en-US" dirty="0" smtClean="0"/>
                        <a:t>to journals</a:t>
                      </a:r>
                      <a:endParaRPr lang="en-US" dirty="0"/>
                    </a:p>
                  </a:txBody>
                  <a:tcPr/>
                </a:tc>
                <a:tc>
                  <a:txBody>
                    <a:bodyPr/>
                    <a:lstStyle/>
                    <a:p>
                      <a:pPr marL="285750" indent="-285750">
                        <a:buFontTx/>
                        <a:buChar char="-"/>
                      </a:pPr>
                      <a:r>
                        <a:rPr lang="en-US" baseline="0" dirty="0" smtClean="0"/>
                        <a:t>loss of sole-author-book as a evaluation measure</a:t>
                      </a:r>
                    </a:p>
                    <a:p>
                      <a:pPr marL="0" indent="0">
                        <a:buFontTx/>
                        <a:buNone/>
                      </a:pPr>
                      <a:endParaRPr lang="en-US" dirty="0"/>
                    </a:p>
                  </a:txBody>
                  <a:tcPr/>
                </a:tc>
                <a:tc>
                  <a:txBody>
                    <a:bodyPr/>
                    <a:lstStyle/>
                    <a:p>
                      <a:pPr marL="285750" indent="-285750">
                        <a:buFontTx/>
                        <a:buChar char="-"/>
                      </a:pPr>
                      <a:r>
                        <a:rPr lang="en-US" dirty="0" smtClean="0">
                          <a:solidFill>
                            <a:srgbClr val="FF0000"/>
                          </a:solidFill>
                        </a:rPr>
                        <a:t>How to</a:t>
                      </a:r>
                      <a:r>
                        <a:rPr lang="en-US" baseline="0" dirty="0" smtClean="0">
                          <a:solidFill>
                            <a:srgbClr val="FF0000"/>
                          </a:solidFill>
                        </a:rPr>
                        <a:t> integrate name authority and researcher identifier systems?</a:t>
                      </a:r>
                    </a:p>
                  </a:txBody>
                  <a:tcPr/>
                </a:tc>
              </a:tr>
              <a:tr h="370840">
                <a:tc>
                  <a:txBody>
                    <a:bodyPr/>
                    <a:lstStyle/>
                    <a:p>
                      <a:r>
                        <a:rPr lang="en-US" dirty="0" smtClean="0"/>
                        <a:t>Decreasing</a:t>
                      </a:r>
                      <a:r>
                        <a:rPr lang="en-US" baseline="0" dirty="0" smtClean="0"/>
                        <a:t> granularity of publications</a:t>
                      </a:r>
                      <a:endParaRPr lang="en-US" dirty="0"/>
                    </a:p>
                  </a:txBody>
                  <a:tcPr/>
                </a:tc>
                <a:tc>
                  <a:txBody>
                    <a:bodyPr/>
                    <a:lstStyle/>
                    <a:p>
                      <a:pPr marL="285750" indent="-285750">
                        <a:buFontTx/>
                        <a:buChar char="-"/>
                      </a:pPr>
                      <a:r>
                        <a:rPr lang="en-US" dirty="0" smtClean="0"/>
                        <a:t>persistence of “</a:t>
                      </a:r>
                      <a:r>
                        <a:rPr lang="en-US" dirty="0" err="1" smtClean="0"/>
                        <a:t>nano</a:t>
                      </a:r>
                      <a:r>
                        <a:rPr lang="en-US" dirty="0" smtClean="0"/>
                        <a:t>” publication vs. authorship</a:t>
                      </a:r>
                    </a:p>
                    <a:p>
                      <a:pPr marL="0" indent="0">
                        <a:buFontTx/>
                        <a:buNone/>
                      </a:pPr>
                      <a:endParaRPr lang="en-US" dirty="0"/>
                    </a:p>
                  </a:txBody>
                  <a:tcPr/>
                </a:tc>
                <a:tc>
                  <a:txBody>
                    <a:bodyPr/>
                    <a:lstStyle/>
                    <a:p>
                      <a:pPr marL="285750" indent="-285750">
                        <a:buFontTx/>
                        <a:buChar char="-"/>
                      </a:pPr>
                      <a:r>
                        <a:rPr lang="en-US" dirty="0" smtClean="0"/>
                        <a:t>How to document</a:t>
                      </a:r>
                      <a:r>
                        <a:rPr lang="en-US" baseline="0" dirty="0" smtClean="0"/>
                        <a:t> authorship over substructure of work?</a:t>
                      </a:r>
                    </a:p>
                  </a:txBody>
                  <a:tcPr/>
                </a:tc>
              </a:tr>
              <a:tr h="370840">
                <a:tc>
                  <a:txBody>
                    <a:bodyPr/>
                    <a:lstStyle/>
                    <a:p>
                      <a:r>
                        <a:rPr lang="en-US" dirty="0" smtClean="0"/>
                        <a:t>Dynamic</a:t>
                      </a:r>
                      <a:r>
                        <a:rPr lang="en-US" baseline="0" dirty="0" smtClean="0"/>
                        <a:t> documents</a:t>
                      </a:r>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smtClean="0"/>
                        <a:t>version</a:t>
                      </a:r>
                      <a:r>
                        <a:rPr lang="en-US" baseline="0" dirty="0" smtClean="0"/>
                        <a:t> misattribution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285750" indent="-285750">
                        <a:buFontTx/>
                        <a:buChar char="-"/>
                      </a:pPr>
                      <a:r>
                        <a:rPr lang="en-US" dirty="0" smtClean="0"/>
                        <a:t>How to document</a:t>
                      </a:r>
                      <a:r>
                        <a:rPr lang="en-US" baseline="0" dirty="0" smtClean="0"/>
                        <a:t> authorship over time?</a:t>
                      </a:r>
                    </a:p>
                  </a:txBody>
                  <a:tcPr/>
                </a:tc>
              </a:tr>
              <a:tr h="370840">
                <a:tc>
                  <a:txBody>
                    <a:bodyPr/>
                    <a:lstStyle/>
                    <a:p>
                      <a:r>
                        <a:rPr lang="en-US" dirty="0" smtClean="0"/>
                        <a:t>Increasing</a:t>
                      </a:r>
                      <a:r>
                        <a:rPr lang="en-US" baseline="0" dirty="0" smtClean="0"/>
                        <a:t> diversity in citable scholarly outputs</a:t>
                      </a:r>
                      <a:endParaRPr lang="en-US" dirty="0"/>
                    </a:p>
                  </a:txBody>
                  <a:tcPr/>
                </a:tc>
                <a:tc>
                  <a:txBody>
                    <a:bodyPr/>
                    <a:lstStyle/>
                    <a:p>
                      <a:pPr marL="285750" indent="-285750">
                        <a:buFontTx/>
                        <a:buChar char="-"/>
                      </a:pPr>
                      <a:r>
                        <a:rPr lang="en-US" dirty="0" smtClean="0"/>
                        <a:t>citation cannibalization, </a:t>
                      </a:r>
                      <a:r>
                        <a:rPr lang="en-US" dirty="0" err="1" smtClean="0"/>
                        <a:t>overrcounting</a:t>
                      </a:r>
                      <a:endParaRPr lang="en-US" dirty="0" smtClean="0"/>
                    </a:p>
                  </a:txBody>
                  <a:tcPr/>
                </a:tc>
                <a:tc>
                  <a:txBody>
                    <a:bodyPr/>
                    <a:lstStyle/>
                    <a:p>
                      <a:pPr marL="285750" indent="-285750">
                        <a:buFontTx/>
                        <a:buChar char="-"/>
                      </a:pPr>
                      <a:r>
                        <a:rPr lang="en-US" dirty="0" smtClean="0"/>
                        <a:t>How to cite</a:t>
                      </a:r>
                      <a:r>
                        <a:rPr lang="en-US" baseline="0" dirty="0" smtClean="0"/>
                        <a:t> data, software, presentations(?), blogs (?), tweets (?)</a:t>
                      </a:r>
                    </a:p>
                  </a:txBody>
                  <a:tcPr/>
                </a:tc>
              </a:tr>
            </a:tbl>
          </a:graphicData>
        </a:graphic>
      </p:graphicFrame>
    </p:spTree>
    <p:extLst>
      <p:ext uri="{BB962C8B-B14F-4D97-AF65-F5344CB8AC3E}">
        <p14:creationId xmlns="" xmlns:p14="http://schemas.microsoft.com/office/powerpoint/2010/main" val="66973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Registering Researchers in Authority Files Task Group</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7</a:t>
            </a:fld>
            <a:endParaRPr lang="en-US"/>
          </a:p>
        </p:txBody>
      </p:sp>
      <p:sp>
        <p:nvSpPr>
          <p:cNvPr id="5" name="TextBox 4"/>
          <p:cNvSpPr txBox="1"/>
          <p:nvPr/>
        </p:nvSpPr>
        <p:spPr>
          <a:xfrm>
            <a:off x="533400" y="1752600"/>
            <a:ext cx="8229601" cy="1384995"/>
          </a:xfrm>
          <a:prstGeom prst="rect">
            <a:avLst/>
          </a:prstGeom>
          <a:noFill/>
        </p:spPr>
        <p:txBody>
          <a:bodyPr wrap="square" rtlCol="0">
            <a:spAutoFit/>
          </a:bodyPr>
          <a:lstStyle/>
          <a:p>
            <a:r>
              <a:rPr lang="en-US" sz="2800" dirty="0" smtClean="0">
                <a:latin typeface="Open Sans"/>
              </a:rPr>
              <a:t>How to make it easier for  researchers and institutions  to more accurately measure their scholarly output?  </a:t>
            </a:r>
            <a:endParaRPr lang="en-US" sz="2800" dirty="0">
              <a:latin typeface="Open Sans"/>
            </a:endParaRPr>
          </a:p>
        </p:txBody>
      </p:sp>
      <p:sp>
        <p:nvSpPr>
          <p:cNvPr id="6" name="TextBox 5"/>
          <p:cNvSpPr txBox="1"/>
          <p:nvPr/>
        </p:nvSpPr>
        <p:spPr>
          <a:xfrm>
            <a:off x="609600" y="3429000"/>
            <a:ext cx="7772400" cy="1569660"/>
          </a:xfrm>
          <a:prstGeom prst="rect">
            <a:avLst/>
          </a:prstGeom>
          <a:noFill/>
        </p:spPr>
        <p:txBody>
          <a:bodyPr wrap="square" rtlCol="0">
            <a:spAutoFit/>
          </a:bodyPr>
          <a:lstStyle/>
          <a:p>
            <a:pPr>
              <a:buClr>
                <a:srgbClr val="0070C0"/>
              </a:buClr>
              <a:buFont typeface="Arial" pitchFamily="34" charset="0"/>
              <a:buChar char="•"/>
            </a:pPr>
            <a:r>
              <a:rPr lang="en-US" sz="2400" dirty="0" smtClean="0">
                <a:latin typeface="Open Sans"/>
              </a:rPr>
              <a:t> Challenges to integrate author identification</a:t>
            </a:r>
          </a:p>
          <a:p>
            <a:pPr>
              <a:buClr>
                <a:srgbClr val="0070C0"/>
              </a:buClr>
              <a:buFont typeface="Arial" pitchFamily="34" charset="0"/>
              <a:buChar char="•"/>
            </a:pPr>
            <a:r>
              <a:rPr lang="en-US" sz="2400" dirty="0" smtClean="0">
                <a:latin typeface="Open Sans"/>
              </a:rPr>
              <a:t> Approaches to reconcile data from multiple sources</a:t>
            </a:r>
          </a:p>
          <a:p>
            <a:pPr>
              <a:buClr>
                <a:srgbClr val="0070C0"/>
              </a:buClr>
              <a:buFont typeface="Arial" pitchFamily="34" charset="0"/>
              <a:buChar char="•"/>
            </a:pPr>
            <a:r>
              <a:rPr lang="en-US" sz="2400" dirty="0" smtClean="0">
                <a:latin typeface="Open Sans"/>
              </a:rPr>
              <a:t> Models, workflows to register and maintain integrated researcher information</a:t>
            </a:r>
            <a:endParaRPr lang="en-US" sz="2400"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Registering Researchers in Authority Files Task Group Members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sp>
        <p:nvSpPr>
          <p:cNvPr id="6" name="TextBox 5"/>
          <p:cNvSpPr txBox="1"/>
          <p:nvPr/>
        </p:nvSpPr>
        <p:spPr>
          <a:xfrm>
            <a:off x="457200" y="1676400"/>
            <a:ext cx="8229600" cy="5016758"/>
          </a:xfrm>
          <a:prstGeom prst="rect">
            <a:avLst/>
          </a:prstGeom>
          <a:noFill/>
        </p:spPr>
        <p:txBody>
          <a:bodyPr wrap="square" rtlCol="0">
            <a:spAutoFit/>
          </a:bodyPr>
          <a:lstStyle/>
          <a:p>
            <a:pPr>
              <a:buClr>
                <a:srgbClr val="0070C0"/>
              </a:buClr>
              <a:buFont typeface="Wingdings" pitchFamily="2" charset="2"/>
              <a:buChar char="Ø"/>
            </a:pPr>
            <a:r>
              <a:rPr lang="en-US" dirty="0" smtClean="0"/>
              <a:t> </a:t>
            </a:r>
            <a:r>
              <a:rPr lang="en-US" sz="2000" dirty="0" smtClean="0">
                <a:latin typeface="Open Sans"/>
              </a:rPr>
              <a:t>Micah Altman, MIT - </a:t>
            </a:r>
            <a:r>
              <a:rPr lang="en-US" sz="2000" dirty="0" smtClean="0">
                <a:solidFill>
                  <a:srgbClr val="0070C0"/>
                </a:solidFill>
                <a:latin typeface="Open Sans"/>
              </a:rPr>
              <a:t>ORCID Board member</a:t>
            </a:r>
          </a:p>
          <a:p>
            <a:pPr>
              <a:buClr>
                <a:srgbClr val="0070C0"/>
              </a:buClr>
              <a:buFont typeface="Wingdings" pitchFamily="2" charset="2"/>
              <a:buChar char="Ø"/>
            </a:pPr>
            <a:r>
              <a:rPr lang="en-US" sz="2000" dirty="0" smtClean="0">
                <a:latin typeface="Open Sans"/>
              </a:rPr>
              <a:t> Michael Conlon, U. Florida – </a:t>
            </a:r>
            <a:r>
              <a:rPr lang="en-US" sz="2000" dirty="0" smtClean="0">
                <a:solidFill>
                  <a:srgbClr val="0070C0"/>
                </a:solidFill>
                <a:latin typeface="Open Sans"/>
              </a:rPr>
              <a:t>PI for VIVO</a:t>
            </a:r>
          </a:p>
          <a:p>
            <a:pPr>
              <a:buClr>
                <a:srgbClr val="0070C0"/>
              </a:buClr>
              <a:buFont typeface="Wingdings" pitchFamily="2" charset="2"/>
              <a:buChar char="Ø"/>
            </a:pPr>
            <a:r>
              <a:rPr lang="en-US" sz="2000" dirty="0" smtClean="0">
                <a:latin typeface="Open Sans"/>
              </a:rPr>
              <a:t> Ana Lupe Cristan, Library of Congress – </a:t>
            </a:r>
            <a:r>
              <a:rPr lang="en-US" sz="2000" dirty="0" smtClean="0">
                <a:solidFill>
                  <a:srgbClr val="0070C0"/>
                </a:solidFill>
                <a:latin typeface="Open Sans"/>
              </a:rPr>
              <a:t>LC/NACO trainer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Laura Dawson, </a:t>
            </a:r>
            <a:r>
              <a:rPr lang="en-US" sz="2000" dirty="0" err="1" smtClean="0">
                <a:latin typeface="Open Sans"/>
              </a:rPr>
              <a:t>Bowker</a:t>
            </a:r>
            <a:r>
              <a:rPr lang="en-US" sz="2000" dirty="0" smtClean="0">
                <a:latin typeface="Open Sans"/>
              </a:rPr>
              <a:t> – </a:t>
            </a:r>
            <a:r>
              <a:rPr lang="en-US" sz="2000" dirty="0" smtClean="0">
                <a:solidFill>
                  <a:srgbClr val="0070C0"/>
                </a:solidFill>
                <a:latin typeface="Open Sans"/>
              </a:rPr>
              <a:t>ISNI Board member</a:t>
            </a:r>
          </a:p>
          <a:p>
            <a:pPr>
              <a:buClr>
                <a:srgbClr val="0070C0"/>
              </a:buClr>
              <a:buFont typeface="Wingdings" pitchFamily="2" charset="2"/>
              <a:buChar char="Ø"/>
            </a:pPr>
            <a:r>
              <a:rPr lang="en-US" sz="2000" dirty="0" smtClean="0">
                <a:latin typeface="Open Sans"/>
              </a:rPr>
              <a:t> Joanne Dunham, U. Leicester</a:t>
            </a:r>
          </a:p>
          <a:p>
            <a:pPr>
              <a:buClr>
                <a:srgbClr val="0070C0"/>
              </a:buClr>
              <a:buFont typeface="Wingdings" pitchFamily="2" charset="2"/>
              <a:buChar char="Ø"/>
            </a:pPr>
            <a:r>
              <a:rPr lang="en-US" sz="2000" dirty="0" smtClean="0">
                <a:latin typeface="Open Sans"/>
              </a:rPr>
              <a:t> Amanda Hill, U. Manchester – </a:t>
            </a:r>
            <a:r>
              <a:rPr lang="en-US" sz="2000" dirty="0" smtClean="0">
                <a:solidFill>
                  <a:srgbClr val="0070C0"/>
                </a:solidFill>
                <a:latin typeface="Open Sans"/>
              </a:rPr>
              <a:t>UK Names Project</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Daniel Hook, </a:t>
            </a:r>
            <a:r>
              <a:rPr lang="en-US" sz="2000" dirty="0" err="1" smtClean="0">
                <a:latin typeface="Open Sans"/>
              </a:rPr>
              <a:t>Symplectic</a:t>
            </a:r>
            <a:r>
              <a:rPr lang="en-US" sz="2000" dirty="0" smtClean="0">
                <a:latin typeface="Open Sans"/>
              </a:rPr>
              <a:t> Limited</a:t>
            </a:r>
          </a:p>
          <a:p>
            <a:pPr>
              <a:buClr>
                <a:srgbClr val="0070C0"/>
              </a:buClr>
              <a:buFont typeface="Wingdings" pitchFamily="2" charset="2"/>
              <a:buChar char="Ø"/>
            </a:pPr>
            <a:r>
              <a:rPr lang="en-US" sz="2000" dirty="0" smtClean="0">
                <a:latin typeface="Open Sans"/>
              </a:rPr>
              <a:t> Wolfram Horstmann, U. Oxford</a:t>
            </a:r>
          </a:p>
          <a:p>
            <a:pPr>
              <a:buClr>
                <a:srgbClr val="0070C0"/>
              </a:buClr>
              <a:buFont typeface="Wingdings" pitchFamily="2" charset="2"/>
              <a:buChar char="Ø"/>
            </a:pPr>
            <a:r>
              <a:rPr lang="en-US" sz="2000" dirty="0" smtClean="0">
                <a:latin typeface="Open Sans"/>
              </a:rPr>
              <a:t> Andrew MacEwan, British Library – </a:t>
            </a:r>
            <a:r>
              <a:rPr lang="en-US" sz="2000" dirty="0" smtClean="0">
                <a:solidFill>
                  <a:srgbClr val="0070C0"/>
                </a:solidFill>
                <a:latin typeface="Open Sans"/>
              </a:rPr>
              <a:t>ISNI Board member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Philip Schreur, Stanford </a:t>
            </a:r>
            <a:r>
              <a:rPr lang="en-US" sz="2000" dirty="0" smtClean="0">
                <a:solidFill>
                  <a:srgbClr val="0070C0"/>
                </a:solidFill>
                <a:latin typeface="Open Sans"/>
              </a:rPr>
              <a:t>– Program for Cooperative Cataloging</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Laura Smart, Caltech  </a:t>
            </a:r>
            <a:r>
              <a:rPr lang="en-US" sz="2000" dirty="0" smtClean="0">
                <a:solidFill>
                  <a:srgbClr val="0070C0"/>
                </a:solidFill>
                <a:latin typeface="Open Sans"/>
              </a:rPr>
              <a:t>– LC/NACO contributor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Melanie Wacker, Columbia</a:t>
            </a:r>
            <a:r>
              <a:rPr lang="en-US" sz="2000" dirty="0" smtClean="0">
                <a:solidFill>
                  <a:srgbClr val="0070C0"/>
                </a:solidFill>
                <a:latin typeface="Open Sans"/>
              </a:rPr>
              <a:t> – LC/NACO contributor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Saskia </a:t>
            </a:r>
            <a:r>
              <a:rPr lang="en-US" sz="2000" dirty="0" err="1" smtClean="0">
                <a:latin typeface="Open Sans"/>
              </a:rPr>
              <a:t>Woutersen</a:t>
            </a:r>
            <a:r>
              <a:rPr lang="en-US" sz="2000" dirty="0" smtClean="0">
                <a:latin typeface="Open Sans"/>
              </a:rPr>
              <a:t>, U. Amsterdam</a:t>
            </a:r>
          </a:p>
          <a:p>
            <a:pPr>
              <a:buClr>
                <a:srgbClr val="0070C0"/>
              </a:buClr>
              <a:buFont typeface="Wingdings" pitchFamily="2" charset="2"/>
              <a:buChar char="Ø"/>
            </a:pPr>
            <a:endParaRPr lang="en-US" sz="2000" dirty="0" smtClean="0">
              <a:solidFill>
                <a:srgbClr val="0070C0"/>
              </a:solidFill>
              <a:latin typeface="Open Sans"/>
            </a:endParaRP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Thom Hickey, OCLC Research </a:t>
            </a:r>
            <a:r>
              <a:rPr lang="en-US" sz="2000" dirty="0" smtClean="0">
                <a:solidFill>
                  <a:srgbClr val="0070C0"/>
                </a:solidFill>
                <a:latin typeface="Open Sans"/>
              </a:rPr>
              <a:t>– VIAF Council, ORCID Board</a:t>
            </a:r>
          </a:p>
          <a:p>
            <a:endParaRPr lang="en-US" sz="2000" dirty="0">
              <a:solidFill>
                <a:srgbClr val="0070C0"/>
              </a:solidFill>
              <a:latin typeface="Open Sans"/>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Stakeholders &amp; needs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graphicFrame>
        <p:nvGraphicFramePr>
          <p:cNvPr id="5" name="Table 4"/>
          <p:cNvGraphicFramePr>
            <a:graphicFrameLocks noGrp="1"/>
          </p:cNvGraphicFramePr>
          <p:nvPr/>
        </p:nvGraphicFramePr>
        <p:xfrm>
          <a:off x="990600" y="1676400"/>
          <a:ext cx="6858000" cy="4122420"/>
        </p:xfrm>
        <a:graphic>
          <a:graphicData uri="http://schemas.openxmlformats.org/drawingml/2006/table">
            <a:tbl>
              <a:tblPr/>
              <a:tblGrid>
                <a:gridCol w="1982755"/>
                <a:gridCol w="4875245"/>
              </a:tblGrid>
              <a:tr h="182880">
                <a:tc rowSpan="4">
                  <a:txBody>
                    <a:bodyPr/>
                    <a:lstStyle/>
                    <a:p>
                      <a:pPr algn="l" fontAlgn="ctr"/>
                      <a:r>
                        <a:rPr lang="en-US" sz="1400" b="0" i="0" u="none" strike="noStrike" dirty="0">
                          <a:solidFill>
                            <a:srgbClr val="000000"/>
                          </a:solidFill>
                          <a:latin typeface="Open Sans"/>
                        </a:rPr>
                        <a:t>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Disseminate research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Compile all </a:t>
                      </a:r>
                      <a:r>
                        <a:rPr lang="en-US" sz="1400" b="0" i="0" u="none" strike="noStrike" dirty="0" smtClean="0">
                          <a:solidFill>
                            <a:srgbClr val="000000"/>
                          </a:solidFill>
                          <a:latin typeface="Open Sans"/>
                        </a:rPr>
                        <a:t>output</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Find collaborators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Ensure network presence correct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Funder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Track research outputs for grants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algn="l" fontAlgn="b"/>
                      <a:r>
                        <a:rPr lang="en-US" sz="1400" b="0" i="0" u="none" strike="noStrike">
                          <a:solidFill>
                            <a:srgbClr val="000000"/>
                          </a:solidFill>
                          <a:latin typeface="Open Sans"/>
                        </a:rPr>
                        <a:t>University administrator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Collate intellectual output of their researchers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Journalist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Retrieve all output of a specific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dirty="0">
                          <a:solidFill>
                            <a:srgbClr val="000000"/>
                          </a:solidFill>
                          <a:latin typeface="Open Sans"/>
                        </a:rPr>
                        <a:t>Librarian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Uniquely identify each </a:t>
                      </a:r>
                      <a:r>
                        <a:rPr lang="en-US" sz="1400" b="0" i="0" u="none" strike="noStrike" dirty="0" smtClean="0">
                          <a:solidFill>
                            <a:srgbClr val="000000"/>
                          </a:solidFill>
                          <a:latin typeface="Open Sans"/>
                        </a:rPr>
                        <a:t>person</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4">
                  <a:txBody>
                    <a:bodyPr/>
                    <a:lstStyle/>
                    <a:p>
                      <a:pPr algn="l" fontAlgn="ctr"/>
                      <a:r>
                        <a:rPr lang="en-US" sz="1400" b="0" i="0" u="none" strike="noStrike" dirty="0">
                          <a:solidFill>
                            <a:srgbClr val="000000"/>
                          </a:solidFill>
                          <a:latin typeface="Open Sans"/>
                        </a:rPr>
                        <a:t>Identity management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Disseminate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6">
                  <a:txBody>
                    <a:bodyPr/>
                    <a:lstStyle/>
                    <a:p>
                      <a:pPr algn="l" fontAlgn="ctr"/>
                      <a:r>
                        <a:rPr lang="en-US" sz="1400" b="0" i="0" u="none" strike="noStrike" dirty="0" smtClean="0">
                          <a:solidFill>
                            <a:srgbClr val="000000"/>
                          </a:solidFill>
                          <a:latin typeface="Open Sans"/>
                        </a:rPr>
                        <a:t>Aggregator (includes</a:t>
                      </a:r>
                      <a:r>
                        <a:rPr lang="en-US" sz="1400" b="0" i="0" u="none" strike="noStrike" baseline="0" dirty="0" smtClean="0">
                          <a:solidFill>
                            <a:srgbClr val="000000"/>
                          </a:solidFill>
                          <a:latin typeface="Open Sans"/>
                        </a:rPr>
                        <a:t> publishers)</a:t>
                      </a:r>
                      <a:endParaRPr lang="en-US" sz="14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Collate intellectual output of each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history of researcher's affiliations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&amp; communicate updates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Research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DGB_DAG_updateOPORSLive</Template>
  <TotalTime>14703</TotalTime>
  <Words>3632</Words>
  <Application>Microsoft Office PowerPoint</Application>
  <PresentationFormat>On-screen Show (4:3)</PresentationFormat>
  <Paragraphs>505</Paragraphs>
  <Slides>36</Slides>
  <Notes>28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Research PPT template</vt:lpstr>
      <vt:lpstr>What’s in a Name?  Managing Researcher IDs &amp; the Library’s Role </vt:lpstr>
      <vt:lpstr>Scholarly output impacts the reputation and ranking of the institution</vt:lpstr>
      <vt:lpstr>A scholar may be published under many forms of names</vt:lpstr>
      <vt:lpstr>Same name, different people</vt:lpstr>
      <vt:lpstr>One researcher may have many profiles or identifiers…</vt:lpstr>
      <vt:lpstr>Authorship Trends, Issues, &amp; Questions</vt:lpstr>
      <vt:lpstr>Registering Researchers in Authority Files Task Group</vt:lpstr>
      <vt:lpstr>Registering Researchers in Authority Files Task Group Members</vt:lpstr>
      <vt:lpstr>Stakeholders &amp; needs</vt:lpstr>
      <vt:lpstr>Some functional requirements</vt:lpstr>
      <vt:lpstr>More functional requirements</vt:lpstr>
      <vt:lpstr>The Landscape of Researcher Identification</vt:lpstr>
      <vt:lpstr>Systems profiled (20)</vt:lpstr>
      <vt:lpstr>Systems profiled (20)</vt:lpstr>
      <vt:lpstr>Partial overview: Authority &amp; identifier hubs</vt:lpstr>
      <vt:lpstr>Slide 16</vt:lpstr>
      <vt:lpstr>ISNI &amp; ORCID</vt:lpstr>
      <vt:lpstr>Where is Everyone?</vt:lpstr>
      <vt:lpstr>Where are researchers?</vt:lpstr>
      <vt:lpstr>Changing Scholarly Landscape  … Books vs. Journals</vt:lpstr>
      <vt:lpstr>Researcher Identifier ≠ Name Authorities</vt:lpstr>
      <vt:lpstr>Complex Environment</vt:lpstr>
      <vt:lpstr>Slide 23</vt:lpstr>
      <vt:lpstr>Observations</vt:lpstr>
      <vt:lpstr>Some emerging trends: </vt:lpstr>
      <vt:lpstr>Adoption Trends: Publishers  Early Adopters</vt:lpstr>
      <vt:lpstr> Adoption Trends:  Funders  -- National Adoption &amp; Beyond</vt:lpstr>
      <vt:lpstr>Adoption trends:   Increasing  number of universities assigning identifiers to researchers </vt:lpstr>
      <vt:lpstr>Recommendations</vt:lpstr>
      <vt:lpstr>Prepare to Engage</vt:lpstr>
      <vt:lpstr>Starting to engage</vt:lpstr>
      <vt:lpstr>Choosing identifiers</vt:lpstr>
      <vt:lpstr>Possible library role</vt:lpstr>
      <vt:lpstr>Manage Risks</vt:lpstr>
      <vt:lpstr>Slide 35</vt:lpstr>
      <vt:lpstr>Slide 36</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Name? Managing Researcher IDs &amp; the Library's Role</dc:title>
  <dc:creator>Karen Smith-Yoshimura</dc:creator>
  <dc:description>Presented at the ARL Research Library Leadership Fellows, OCLC Visit, 5 May 2014, Dublin, Ohio (USA)</dc:description>
  <cp:lastModifiedBy>Windows User</cp:lastModifiedBy>
  <cp:revision>948</cp:revision>
  <dcterms:created xsi:type="dcterms:W3CDTF">2013-09-23T22:39:11Z</dcterms:created>
  <dcterms:modified xsi:type="dcterms:W3CDTF">2014-11-04T00:09:02Z</dcterms:modified>
</cp:coreProperties>
</file>