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38" r:id="rId2"/>
    <p:sldMasterId id="2147483763" r:id="rId3"/>
    <p:sldMasterId id="2147483769" r:id="rId4"/>
    <p:sldMasterId id="2147483775" r:id="rId5"/>
    <p:sldMasterId id="2147483662" r:id="rId6"/>
    <p:sldMasterId id="2147483746" r:id="rId7"/>
  </p:sldMasterIdLst>
  <p:notesMasterIdLst>
    <p:notesMasterId r:id="rId34"/>
  </p:notesMasterIdLst>
  <p:handoutMasterIdLst>
    <p:handoutMasterId r:id="rId35"/>
  </p:handoutMasterIdLst>
  <p:sldIdLst>
    <p:sldId id="256" r:id="rId8"/>
    <p:sldId id="331" r:id="rId9"/>
    <p:sldId id="314" r:id="rId10"/>
    <p:sldId id="315" r:id="rId11"/>
    <p:sldId id="316" r:id="rId12"/>
    <p:sldId id="317" r:id="rId13"/>
    <p:sldId id="336" r:id="rId14"/>
    <p:sldId id="318" r:id="rId15"/>
    <p:sldId id="321" r:id="rId16"/>
    <p:sldId id="312" r:id="rId17"/>
    <p:sldId id="313" r:id="rId18"/>
    <p:sldId id="337" r:id="rId19"/>
    <p:sldId id="332" r:id="rId20"/>
    <p:sldId id="341" r:id="rId21"/>
    <p:sldId id="334" r:id="rId22"/>
    <p:sldId id="327" r:id="rId23"/>
    <p:sldId id="345" r:id="rId24"/>
    <p:sldId id="347" r:id="rId25"/>
    <p:sldId id="343" r:id="rId26"/>
    <p:sldId id="348" r:id="rId27"/>
    <p:sldId id="349" r:id="rId28"/>
    <p:sldId id="342" r:id="rId29"/>
    <p:sldId id="333" r:id="rId30"/>
    <p:sldId id="346" r:id="rId31"/>
    <p:sldId id="311"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ar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178B5"/>
    <a:srgbClr val="0070C0"/>
    <a:srgbClr val="455560"/>
    <a:srgbClr val="C4161C"/>
    <a:srgbClr val="144363"/>
    <a:srgbClr val="164D72"/>
    <a:srgbClr val="18547D"/>
    <a:srgbClr val="0E2B3F"/>
    <a:srgbClr val="112F43"/>
    <a:srgbClr val="1436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0462" autoAdjust="0"/>
  </p:normalViewPr>
  <p:slideViewPr>
    <p:cSldViewPr snapToGrid="0" snapToObjects="1">
      <p:cViewPr varScale="1">
        <p:scale>
          <a:sx n="70" d="100"/>
          <a:sy n="70" d="100"/>
        </p:scale>
        <p:origin x="-641" y="-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8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clustered"/>
        <c:ser>
          <c:idx val="0"/>
          <c:order val="0"/>
          <c:tx>
            <c:strRef>
              <c:f>Sheet1!$B$1</c:f>
              <c:strCache>
                <c:ptCount val="1"/>
                <c:pt idx="0">
                  <c:v>Professionals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Sheet1!$B$2:$B$8</c:f>
            </c:numRef>
          </c:val>
        </c:ser>
        <c:ser>
          <c:idx val="1"/>
          <c:order val="1"/>
          <c:tx>
            <c:strRef>
              <c:f>Sheet1!$C$1</c:f>
              <c:strCache>
                <c:ptCount val="1"/>
                <c:pt idx="0">
                  <c:v>Researchers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Sheet1!$C$2:$C$8</c:f>
              <c:numCache>
                <c:formatCode>General</c:formatCode>
                <c:ptCount val="7"/>
                <c:pt idx="0">
                  <c:v>66000</c:v>
                </c:pt>
                <c:pt idx="1">
                  <c:v>720000</c:v>
                </c:pt>
                <c:pt idx="2">
                  <c:v>500000</c:v>
                </c:pt>
                <c:pt idx="3">
                  <c:v>90000</c:v>
                </c:pt>
                <c:pt idx="4">
                  <c:v>260000</c:v>
                </c:pt>
                <c:pt idx="5">
                  <c:v>25900</c:v>
                </c:pt>
                <c:pt idx="6">
                  <c:v>6338100</c:v>
                </c:pt>
              </c:numCache>
            </c:numRef>
          </c:val>
        </c:ser>
        <c:axId val="121182464"/>
        <c:axId val="121184256"/>
      </c:barChart>
      <c:catAx>
        <c:axId val="121182464"/>
        <c:scaling>
          <c:orientation val="minMax"/>
        </c:scaling>
        <c:axPos val="b"/>
        <c:tickLblPos val="nextTo"/>
        <c:crossAx val="121184256"/>
        <c:crosses val="autoZero"/>
        <c:auto val="1"/>
        <c:lblAlgn val="ctr"/>
        <c:lblOffset val="100"/>
      </c:catAx>
      <c:valAx>
        <c:axId val="121184256"/>
        <c:scaling>
          <c:orientation val="minMax"/>
          <c:max val="7000000"/>
        </c:scaling>
        <c:axPos val="l"/>
        <c:majorGridlines/>
        <c:numFmt formatCode="General" sourceLinked="1"/>
        <c:tickLblPos val="nextTo"/>
        <c:crossAx val="121182464"/>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4CAC7A-5073-6D4E-BFCB-18D2E718F4BD}" type="datetimeFigureOut">
              <a:rPr lang="en-US" smtClean="0"/>
              <a:pPr/>
              <a:t>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2059FF-A96D-944B-8115-47E1146D3D55}" type="slidenum">
              <a:rPr lang="en-US" smtClean="0"/>
              <a:pPr/>
              <a:t>‹#›</a:t>
            </a:fld>
            <a:endParaRPr lang="en-US"/>
          </a:p>
        </p:txBody>
      </p:sp>
    </p:spTree>
    <p:extLst>
      <p:ext uri="{BB962C8B-B14F-4D97-AF65-F5344CB8AC3E}">
        <p14:creationId xmlns:p14="http://schemas.microsoft.com/office/powerpoint/2010/main" xmlns="" val="655759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3EFB5-7455-3C48-9E46-49127EBCEC2F}"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96307-7DAF-5642-9DCB-6041360F1C6E}" type="slidenum">
              <a:rPr lang="en-US" smtClean="0"/>
              <a:pPr/>
              <a:t>‹#›</a:t>
            </a:fld>
            <a:endParaRPr lang="en-US"/>
          </a:p>
        </p:txBody>
      </p:sp>
    </p:spTree>
    <p:extLst>
      <p:ext uri="{BB962C8B-B14F-4D97-AF65-F5344CB8AC3E}">
        <p14:creationId xmlns:p14="http://schemas.microsoft.com/office/powerpoint/2010/main" xmlns="" val="203270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We’ve extrapolated from World Bank statistics that the total number of researchers worldwide was 9 million in 2012. </a:t>
            </a:r>
            <a:r>
              <a:rPr lang="en-US" dirty="0" smtClean="0"/>
              <a:t>Slide</a:t>
            </a:r>
            <a:r>
              <a:rPr lang="en-US" baseline="0" dirty="0" smtClean="0"/>
              <a:t> prepared by Dr. Micah Altman, MIT, for CNI presentation March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a:t>
            </a:r>
            <a:r>
              <a:rPr lang="en-US" baseline="0" dirty="0" smtClean="0"/>
              <a:t> prepared by Dr. Micah Altman, MIT, for CNI presentation March 2014.</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slide</a:t>
            </a:r>
            <a:r>
              <a:rPr lang="en-US" baseline="0" dirty="0" smtClean="0"/>
              <a:t> prepared by Dr. Micah Altman, MIT, for CNI presentation March 2014.</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overlaps.</a:t>
            </a:r>
            <a:r>
              <a:rPr lang="en-US" baseline="0" dirty="0" smtClean="0"/>
              <a:t> Here, </a:t>
            </a:r>
            <a:r>
              <a:rPr lang="en-US" baseline="0" dirty="0" err="1" smtClean="0"/>
              <a:t>Lorcan</a:t>
            </a:r>
            <a:r>
              <a:rPr lang="en-US" baseline="0" dirty="0" smtClean="0"/>
              <a:t> Dempsey’s  VIAF cluster shows he is represented in 16 national authority files as well as by a Wikipedia article and the ISNI database. My OCLC colleague Eric Childress has an authority record with his ISNI, ORCID, and VIAF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same information about a specific researcher may be represented in multiple databases, and only a subset interoperates with each other. We’ve diagrammed the flow of information describing researchers and identified researcher outputs such as publications among classes of actors and systems. Each category of actor is depicted with an icon and a caption. An arrow going from one entity to another is used to indicate that information flows from one entity to the other.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researcher identifier information flow diagram reveals several patterns:</a:t>
            </a:r>
          </a:p>
          <a:p>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Information flow is quite complex overall, especially between public aggregators and private aggregators.</a:t>
            </a:r>
          </a:p>
          <a:p>
            <a:pPr marL="228600" indent="-228600">
              <a:buFont typeface="+mj-lt"/>
              <a:buAutoNum type="arabicPeriod"/>
            </a:pPr>
            <a:r>
              <a:rPr lang="en-US" sz="1200" kern="1200" dirty="0" smtClean="0">
                <a:solidFill>
                  <a:schemeClr val="tx1"/>
                </a:solidFill>
                <a:latin typeface="+mn-lt"/>
                <a:ea typeface="+mn-ea"/>
                <a:cs typeface="+mn-cs"/>
              </a:rPr>
              <a:t>Most of the information flow is one way—there are few automatic or systematic channels for corrections or annotations at later stages to flow back up to public aggregator sources, or to the actors providing them. ISNI—which focuses on managing links between member identifier systems and databases—is an exception. It tracks all sources, and corrections are fed back to the source as they are made. The interoperability flows between ISNI and ISNI registration agencies, and between ISNI and VIAF, are indicated in the diagram by bidirectional arrows.</a:t>
            </a:r>
          </a:p>
          <a:p>
            <a:pPr marL="228600" indent="-228600">
              <a:buFont typeface="+mj-lt"/>
              <a:buAutoNum type="arabicPeriod"/>
            </a:pPr>
            <a:r>
              <a:rPr lang="en-US" sz="1200" kern="1200" dirty="0" smtClean="0">
                <a:solidFill>
                  <a:schemeClr val="tx1"/>
                </a:solidFill>
                <a:latin typeface="+mn-lt"/>
                <a:ea typeface="+mn-ea"/>
                <a:cs typeface="+mn-cs"/>
              </a:rPr>
              <a:t>Many actors are contributing to multiple public views of Researcher ID information.</a:t>
            </a:r>
          </a:p>
          <a:p>
            <a:pPr marL="228600" indent="-228600">
              <a:buFont typeface="+mj-lt"/>
              <a:buAutoNum type="arabicPeriod"/>
            </a:pPr>
            <a:r>
              <a:rPr lang="en-US" sz="1200" kern="1200" dirty="0" smtClean="0">
                <a:solidFill>
                  <a:schemeClr val="tx1"/>
                </a:solidFill>
                <a:latin typeface="+mn-lt"/>
                <a:ea typeface="+mn-ea"/>
                <a:cs typeface="+mn-cs"/>
              </a:rPr>
              <a:t>Information provided by the same class of actor may flow through multiple (possible concurrent) paths to internal aggregator systems and public views—suggesting the potential for duplication and inconsistency.</a:t>
            </a:r>
          </a:p>
          <a:p>
            <a:pPr marL="228600" indent="-228600">
              <a:buFont typeface="+mj-lt"/>
              <a:buAutoNum type="arabicPeriod"/>
            </a:pPr>
            <a:r>
              <a:rPr lang="en-US" sz="1200" kern="1200" dirty="0" smtClean="0">
                <a:solidFill>
                  <a:schemeClr val="tx1"/>
                </a:solidFill>
                <a:latin typeface="+mn-lt"/>
                <a:ea typeface="+mn-ea"/>
                <a:cs typeface="+mn-cs"/>
              </a:rPr>
              <a:t>Individual categories of public views seldom represent more than one type of internal aggregator.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question is how corrections or updates can be communicated between systems. Researchers are frustrated when they see errors in their profile, works incorrectly assigned to them or works missing. Even if the information is corrected in the local instance, it often is not reflected in the aggregated databases or hubs.</a:t>
            </a: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identified some </a:t>
            </a:r>
            <a:r>
              <a:rPr lang="en-US" dirty="0" smtClean="0"/>
              <a:t>“possibly emerging trends”.</a:t>
            </a:r>
            <a:r>
              <a:rPr lang="en-US" baseline="0" dirty="0" smtClean="0"/>
              <a:t> The field is changing so quickly it is hard to tell whether a couple of examples are isolated occurrences or indicative of an emerging trend.</a:t>
            </a:r>
          </a:p>
        </p:txBody>
      </p:sp>
      <p:sp>
        <p:nvSpPr>
          <p:cNvPr id="4" name="Slide Number Placeholder 3"/>
          <p:cNvSpPr>
            <a:spLocks noGrp="1"/>
          </p:cNvSpPr>
          <p:nvPr>
            <p:ph type="sldNum" sz="quarter" idx="10"/>
          </p:nvPr>
        </p:nvSpPr>
        <p:spPr/>
        <p:txBody>
          <a:bodyPr/>
          <a:lstStyle/>
          <a:p>
            <a:fld id="{0548E1CA-D777-4AFC-8925-EA301F6DEE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70C0"/>
              </a:buClr>
              <a:buSzPct val="150000"/>
              <a:buFont typeface="Arial" pitchFamily="34" charset="0"/>
              <a:buChar char="•"/>
            </a:pPr>
            <a:r>
              <a:rPr lang="en-US" sz="1200" dirty="0" smtClean="0"/>
              <a:t>Major scholarly journal publishers with US presence now integrate ORCIDs</a:t>
            </a:r>
            <a:br>
              <a:rPr lang="en-US" sz="1200" dirty="0" smtClean="0"/>
            </a:br>
            <a:r>
              <a:rPr lang="en-US" sz="1200" dirty="0" smtClean="0"/>
              <a:t> (ACM, Elsevier, </a:t>
            </a:r>
            <a:r>
              <a:rPr lang="en-US" sz="1200" dirty="0" err="1" smtClean="0"/>
              <a:t>Hindawi</a:t>
            </a:r>
            <a:r>
              <a:rPr lang="en-US" sz="1200" dirty="0" smtClean="0"/>
              <a:t>, IEEE, NPG, PLOS,   Springer, Taylor &amp; Francis, Thomson Reuters, Wiley)</a:t>
            </a:r>
          </a:p>
          <a:p>
            <a:pPr>
              <a:buClr>
                <a:srgbClr val="0070C0"/>
              </a:buClr>
              <a:buSzPct val="150000"/>
              <a:buFont typeface="Arial" pitchFamily="34" charset="0"/>
              <a:buChar char="•"/>
            </a:pPr>
            <a:r>
              <a:rPr lang="en-US" sz="1200" dirty="0" smtClean="0"/>
              <a:t> Integration of ORCIDs with manuscript subscription systems</a:t>
            </a:r>
          </a:p>
          <a:p>
            <a:pPr>
              <a:buClr>
                <a:srgbClr val="0070C0"/>
              </a:buClr>
              <a:buSzPct val="150000"/>
              <a:buFont typeface="Arial" pitchFamily="34" charset="0"/>
              <a:buChar char="•"/>
            </a:pPr>
            <a:r>
              <a:rPr lang="en-US" sz="1200" dirty="0" smtClean="0"/>
              <a:t> MacMillan integrating ISNIs in Digital Science family of systems</a:t>
            </a:r>
          </a:p>
          <a:p>
            <a:pPr>
              <a:buClr>
                <a:srgbClr val="0070C0"/>
              </a:buClr>
              <a:buSzPct val="150000"/>
              <a:buFont typeface="Arial" pitchFamily="34" charset="0"/>
              <a:buChar char="•"/>
            </a:pPr>
            <a:r>
              <a:rPr lang="en-US" sz="1200" dirty="0" smtClean="0"/>
              <a:t> Integration of ORCIDs with </a:t>
            </a:r>
            <a:r>
              <a:rPr lang="en-US" sz="1200" dirty="0" err="1" smtClean="0"/>
              <a:t>CrossRef</a:t>
            </a:r>
            <a:r>
              <a:rPr lang="en-US" sz="1200" dirty="0" smtClean="0"/>
              <a:t> platform for DOI indexing and interlinking services</a:t>
            </a: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70C0"/>
              </a:buClr>
              <a:buFont typeface="Arial" pitchFamily="34" charset="0"/>
              <a:buChar char="•"/>
            </a:pPr>
            <a:r>
              <a:rPr lang="en-US" sz="1200" b="1" dirty="0" err="1" smtClean="0"/>
              <a:t>Wellcome</a:t>
            </a:r>
            <a:r>
              <a:rPr lang="en-US" sz="1200" b="1" dirty="0" smtClean="0"/>
              <a:t> Trust </a:t>
            </a:r>
            <a:r>
              <a:rPr lang="en-US" sz="1200" dirty="0" smtClean="0"/>
              <a:t>has integrated ORCIDs into grant submission and evaluation. </a:t>
            </a:r>
          </a:p>
          <a:p>
            <a:pPr>
              <a:buClr>
                <a:srgbClr val="0070C0"/>
              </a:buClr>
              <a:buFont typeface="Arial" pitchFamily="34" charset="0"/>
              <a:buChar char="•"/>
            </a:pPr>
            <a:r>
              <a:rPr lang="en-US" sz="1200" dirty="0" smtClean="0"/>
              <a:t> </a:t>
            </a:r>
            <a:r>
              <a:rPr lang="en-US" sz="1200" b="1" dirty="0" smtClean="0"/>
              <a:t>NIH</a:t>
            </a:r>
            <a:r>
              <a:rPr lang="en-US" sz="1200" dirty="0" smtClean="0"/>
              <a:t> integrated ORCIDs into the inter-agency </a:t>
            </a:r>
            <a:r>
              <a:rPr lang="en-US" sz="1200" dirty="0" err="1" smtClean="0"/>
              <a:t>biosketch</a:t>
            </a:r>
            <a:r>
              <a:rPr lang="en-US" sz="1200" dirty="0" smtClean="0"/>
              <a:t> platform </a:t>
            </a:r>
            <a:r>
              <a:rPr lang="en-US" sz="1200" b="1" dirty="0" smtClean="0"/>
              <a:t>SciENcv</a:t>
            </a:r>
            <a:r>
              <a:rPr lang="en-US" sz="1200" dirty="0" smtClean="0"/>
              <a:t>.</a:t>
            </a:r>
          </a:p>
          <a:p>
            <a:pPr>
              <a:buClr>
                <a:srgbClr val="0070C0"/>
              </a:buClr>
              <a:buFont typeface="Arial" pitchFamily="34" charset="0"/>
              <a:buChar char="•"/>
            </a:pPr>
            <a:r>
              <a:rPr lang="en-US" sz="1200" dirty="0" smtClean="0"/>
              <a:t> </a:t>
            </a:r>
            <a:r>
              <a:rPr lang="en-US" sz="1200" b="1" dirty="0" smtClean="0"/>
              <a:t>U.S. D.O.E</a:t>
            </a:r>
            <a:r>
              <a:rPr lang="en-US" sz="1200" dirty="0" smtClean="0"/>
              <a:t>. integrated ORCIDs into grant submission ; OSTI (Office</a:t>
            </a:r>
            <a:r>
              <a:rPr lang="en-US" sz="1200" baseline="0" dirty="0" smtClean="0"/>
              <a:t> of Scientific and Technical Information) is an ORCID member.</a:t>
            </a:r>
          </a:p>
          <a:p>
            <a:pPr>
              <a:buClr>
                <a:srgbClr val="0070C0"/>
              </a:buClr>
              <a:buFont typeface="Arial" pitchFamily="34" charset="0"/>
              <a:buChar char="•"/>
            </a:pPr>
            <a:r>
              <a:rPr lang="en-US" sz="1200" dirty="0" smtClean="0"/>
              <a:t> FCT, the </a:t>
            </a:r>
            <a:r>
              <a:rPr lang="en-US" sz="1200" b="1" dirty="0" smtClean="0"/>
              <a:t>Portuguese</a:t>
            </a:r>
            <a:r>
              <a:rPr lang="en-US" sz="1200" dirty="0" smtClean="0"/>
              <a:t> national funder, requires ORCIDS for  their national evaluation system</a:t>
            </a: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different approaches to assigning identifiers to researchers by universities. Oxford is part of a JISC-ARMA (Association of Research Managers and Administrators) pilot with 8 UK higher education institutions to develop effective adoption models for ORCID.</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Recommended practices for librarians, researchers,</a:t>
            </a:r>
            <a:r>
              <a:rPr lang="en-US" baseline="0" dirty="0" smtClean="0"/>
              <a:t> university administrators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some context – we’re defining “researcher” as anyone who produces or is in the process of producing scholarly output. This output is increasingly journal articles, with co-authors – as well as other forms of scholarly outputs (datasets, presentations, blogs, etc.)  A key question is how we integrate name authority and researcher identifier systems.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ISNI’s main goal is to establish</a:t>
            </a:r>
            <a:r>
              <a:rPr lang="en-US" baseline="0" dirty="0" smtClean="0"/>
              <a:t> &amp; diffuse reliable identifiers and links (regardless of the purpose); ORCID’s purpose is for researchers to submit identifiers with their papers for publication.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and puts added weight to authors of </a:t>
            </a:r>
            <a:r>
              <a:rPr lang="en-US" i="1" baseline="0" dirty="0" smtClean="0"/>
              <a:t>journal articles</a:t>
            </a:r>
            <a:r>
              <a:rPr lang="en-US" i="0" baseline="0" dirty="0" smtClean="0"/>
              <a:t>, which are usually not represented in national authority files.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Noam</a:t>
            </a:r>
            <a:r>
              <a:rPr lang="en-US" baseline="0" dirty="0" smtClean="0"/>
              <a:t> Chomsky is a scholar widely translated.  </a:t>
            </a:r>
            <a:r>
              <a:rPr lang="en-US" baseline="0" dirty="0" err="1" smtClean="0"/>
              <a:t>WorldCat</a:t>
            </a:r>
            <a:r>
              <a:rPr lang="en-US" baseline="0" dirty="0" smtClean="0"/>
              <a:t> has records for his works in fifty languages. But only some of the forms of his name are represented as “preferred forms” in national authority files (shown on the left). </a:t>
            </a:r>
            <a:r>
              <a:rPr lang="en-US" dirty="0" smtClean="0"/>
              <a:t>T</a:t>
            </a:r>
            <a:r>
              <a:rPr lang="en-US" baseline="0" dirty="0" smtClean="0"/>
              <a:t>he forms on the right are from </a:t>
            </a:r>
            <a:r>
              <a:rPr lang="en-US" baseline="0" dirty="0" err="1" smtClean="0"/>
              <a:t>wikidata</a:t>
            </a:r>
            <a:r>
              <a:rPr lang="en-US" baseline="0" dirty="0" smtClean="0"/>
              <a:t>. The Library of Congress/NACO authority file can support only a few of the scripts shown, representing these scripts with </a:t>
            </a:r>
            <a:r>
              <a:rPr lang="en-US" baseline="0" dirty="0" err="1" smtClean="0"/>
              <a:t>romanizations</a:t>
            </a:r>
            <a:r>
              <a:rPr lang="en-US" baseline="0" dirty="0" smtClean="0"/>
              <a:t>.</a:t>
            </a:r>
          </a:p>
          <a:p>
            <a:endParaRPr lang="en-US" baseline="0" dirty="0" smtClean="0"/>
          </a:p>
          <a:p>
            <a:r>
              <a:rPr lang="en-US" baseline="0" dirty="0" smtClean="0"/>
              <a:t>Note that the “N. Chomsky” form used in journal articles is generally </a:t>
            </a:r>
            <a:r>
              <a:rPr lang="en-US" i="1" baseline="0" dirty="0" smtClean="0"/>
              <a:t>not</a:t>
            </a:r>
            <a:r>
              <a:rPr lang="en-US" i="0" baseline="0" dirty="0" smtClean="0"/>
              <a:t> included in national authority files. Chomsky happens to have a rather unique name, but for many others it would be a challenge to match up the abbreviated journal citation form with the fuller forms of name. This illustrates the futility of relying on text string matching to determine if two authors represent the same person or not.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 (Turns out, it’s yet another Michael Conlon.)</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members of the OCLC Research Registering Researchers in Authority Files Task Group which I facilitate. The members represent different perspectives from three countries – the U.S., The</a:t>
            </a:r>
            <a:r>
              <a:rPr lang="en-US" baseline="0" dirty="0" smtClean="0"/>
              <a:t> Netherlands, and the UK.  We have members who are librarians, those who contribute to the LC/NACO authority file or train others to do so and who are members of the Program for Cooperative Cataloging. We have ORCID and ISNI Board members, and representatives from VIVO, a Current Research Information System (</a:t>
            </a:r>
            <a:r>
              <a:rPr lang="en-US" baseline="0" dirty="0" err="1" smtClean="0"/>
              <a:t>Symplectic</a:t>
            </a:r>
            <a:r>
              <a:rPr lang="en-US" baseline="0" dirty="0" smtClean="0"/>
              <a:t>), and a publisher (</a:t>
            </a:r>
            <a:r>
              <a:rPr lang="en-US" baseline="0" dirty="0" err="1" smtClean="0"/>
              <a:t>Bowker</a:t>
            </a:r>
            <a:r>
              <a:rPr lang="en-US" baseline="0" dirty="0" smtClean="0"/>
              <a:t>). My colleague Thom Hickey is the chief scientist responsible for creating the Virtual International Authority File and is on both the VIAF Council and the ORCID Board.</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with a list of </a:t>
            </a:r>
            <a:r>
              <a:rPr lang="en-US" baseline="0" dirty="0" smtClean="0"/>
              <a:t>over 100 different research information/identifier systems. </a:t>
            </a:r>
            <a:r>
              <a:rPr lang="en-US" dirty="0" smtClean="0"/>
              <a:t> Criteria used to select systems to profile: 1) have significant mind-share/take-up by researchers and 2) researchers are represented by a persistent, unique, and publicly accessible</a:t>
            </a:r>
            <a:r>
              <a:rPr lang="en-US" baseline="0" dirty="0" smtClean="0"/>
              <a:t> URI.  We wanted to end up with a representative sample  of different research information/identifier systems. For some system types we profiled only one system to represent a category.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60615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12794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 xmlns:p14="http://schemas.microsoft.com/office/powerpoint/2010/main" val="2783568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4B9CD7-19B8-B84F-A9E8-182DDEF56CC5}" type="datetime1">
              <a:rPr lang="en-US" smtClean="0"/>
              <a:pPr>
                <a:defRPr/>
              </a:pPr>
              <a:t>11/3/2014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8E85A1-EB6C-44C5-A34F-7B0C654CFF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7" name="TextBox 6"/>
          <p:cNvSpPr txBox="1"/>
          <p:nvPr userDrawn="1"/>
        </p:nvSpPr>
        <p:spPr>
          <a:xfrm>
            <a:off x="4114800" y="6400800"/>
            <a:ext cx="835485" cy="246221"/>
          </a:xfrm>
          <a:prstGeom prst="rect">
            <a:avLst/>
          </a:prstGeom>
          <a:noFill/>
        </p:spPr>
        <p:txBody>
          <a:bodyPr wrap="none" rtlCol="0">
            <a:spAutoFit/>
          </a:bodyPr>
          <a:lstStyle/>
          <a:p>
            <a:r>
              <a:rPr lang="en-US" sz="1000" baseline="0" dirty="0" smtClean="0">
                <a:latin typeface="Open Sans"/>
              </a:rPr>
              <a:t>2014-01-27</a:t>
            </a:r>
            <a:endParaRPr lang="en-US" sz="1000" baseline="0" dirty="0">
              <a:latin typeface="Open Sans"/>
            </a:endParaRPr>
          </a:p>
        </p:txBody>
      </p:sp>
    </p:spTree>
    <p:extLst>
      <p:ext uri="{BB962C8B-B14F-4D97-AF65-F5344CB8AC3E}">
        <p14:creationId xmlns:p14="http://schemas.microsoft.com/office/powerpoint/2010/main" xmlns="" val="67022076"/>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00685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48633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50861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2792802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3144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2750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21075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6397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677679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236494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304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62750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6397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677679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236494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304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192055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4195541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54586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3613618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4149694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2939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xmlns=""/>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0" y="0"/>
            <a:ext cx="2707270" cy="6858000"/>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2" name="Picture 11"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xmlns="" val="469419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xmlns=""/>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xmlns="" val="0"/>
              </a:ext>
            </a:extLst>
          </a:blip>
          <a:srcRect r="70393"/>
          <a:stretch/>
        </p:blipFill>
        <p:spPr>
          <a:xfrm>
            <a:off x="0" y="0"/>
            <a:ext cx="2707270" cy="6858000"/>
          </a:xfrm>
          <a:prstGeom prst="rect">
            <a:avLst/>
          </a:prstGeom>
        </p:spPr>
      </p:pic>
      <p:pic>
        <p:nvPicPr>
          <p:cNvPr id="13" name="Picture 12"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xmlns="" val="1991513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xmlns=""/>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xmlns="" val="0"/>
              </a:ext>
            </a:extLst>
          </a:blip>
          <a:srcRect r="70393"/>
          <a:stretch/>
        </p:blipFill>
        <p:spPr>
          <a:xfrm>
            <a:off x="0" y="0"/>
            <a:ext cx="2707270" cy="6858000"/>
          </a:xfrm>
          <a:prstGeom prst="rect">
            <a:avLst/>
          </a:prstGeom>
        </p:spPr>
      </p:pic>
      <p:pic>
        <p:nvPicPr>
          <p:cNvPr id="2" name="Picture 1" descr="blue-magnify-background_v4.psd"/>
          <p:cNvPicPr>
            <a:picLocks noChangeAspect="1"/>
          </p:cNvPicPr>
          <p:nvPr userDrawn="1"/>
        </p:nvPicPr>
        <p:blipFill rotWithShape="1">
          <a:blip r:embed="rId4">
            <a:extLst>
              <a:ext uri="{28A0092B-C50C-407E-A947-70E740481C1C}">
                <a14:useLocalDpi xmlns:a14="http://schemas.microsoft.com/office/drawing/2010/main" xmlns="" val="0"/>
              </a:ext>
            </a:extLst>
          </a:blip>
          <a:srcRect r="70393"/>
          <a:stretch/>
        </p:blipFill>
        <p:spPr>
          <a:xfrm>
            <a:off x="0" y="0"/>
            <a:ext cx="2707270" cy="6858000"/>
          </a:xfrm>
          <a:prstGeom prst="rect">
            <a:avLst/>
          </a:prstGeom>
        </p:spPr>
      </p:pic>
      <p:pic>
        <p:nvPicPr>
          <p:cNvPr id="11" name="Picture 10" descr="OCLC-RESEARCH_H_MB.png"/>
          <p:cNvPicPr>
            <a:picLocks noChangeAspect="1"/>
          </p:cNvPicPr>
          <p:nvPr userDrawn="1"/>
        </p:nvPicPr>
        <p:blipFill>
          <a:blip r:embed="rId5"/>
          <a:stretch>
            <a:fillRect/>
          </a:stretch>
        </p:blipFill>
        <p:spPr>
          <a:xfrm>
            <a:off x="2798865" y="5651119"/>
            <a:ext cx="2763732" cy="911036"/>
          </a:xfrm>
          <a:prstGeom prst="rect">
            <a:avLst/>
          </a:prstGeom>
        </p:spPr>
      </p:pic>
    </p:spTree>
    <p:extLst>
      <p:ext uri="{BB962C8B-B14F-4D97-AF65-F5344CB8AC3E}">
        <p14:creationId xmlns:p14="http://schemas.microsoft.com/office/powerpoint/2010/main" xmlns="" val="218761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2508209208"/>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1528935247"/>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2701874427"/>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849737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1082287534"/>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3081844508"/>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1350829185"/>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xmlns=""/>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xmlns=""/>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xmlns=""/>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p14="http://schemas.microsoft.com/office/powerpoint/2010/main" xmlns="" val="2783568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08B158-78EB-E442-82B1-5734D26B446D}" type="datetime1">
              <a:rPr lang="en-US" smtClean="0"/>
              <a:pPr>
                <a:defRPr/>
              </a:pPr>
              <a:t>11/3/2014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8BACCB-F39C-45CF-A3EC-F7B6C377D0F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752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58295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0829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319022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xmlns="" val="3106662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alphaModFix/>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xmlns="" val="34079433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a:alphaModFix/>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CLC-RESEARCH_H_MB.png"/>
          <p:cNvPicPr>
            <a:picLocks noChangeAspect="1"/>
          </p:cNvPicPr>
          <p:nvPr/>
        </p:nvPicPr>
        <p:blipFill>
          <a:blip r:embed="rId11"/>
          <a:stretch>
            <a:fillRect/>
          </a:stretch>
        </p:blipFill>
        <p:spPr>
          <a:xfrm>
            <a:off x="127005" y="6266066"/>
            <a:ext cx="1450118" cy="478016"/>
          </a:xfrm>
          <a:prstGeom prst="rect">
            <a:avLst/>
          </a:prstGeom>
        </p:spPr>
      </p:pic>
    </p:spTree>
    <p:extLst>
      <p:ext uri="{BB962C8B-B14F-4D97-AF65-F5344CB8AC3E}">
        <p14:creationId xmlns:p14="http://schemas.microsoft.com/office/powerpoint/2010/main" xmlns="" val="4118392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4" r:id="rId4"/>
    <p:sldLayoutId id="2147483745" r:id="rId5"/>
    <p:sldLayoutId id="2147483793" r:id="rId6"/>
    <p:sldLayoutId id="2147483794" r:id="rId7"/>
    <p:sldLayoutId id="2147483795" r:id="rId8"/>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xmlns="" val="29471343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xmlns="" val="13594264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xmlns="" val="13594264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125943" y="-94465"/>
            <a:ext cx="9393262" cy="131318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pic>
        <p:nvPicPr>
          <p:cNvPr id="11" name="Picture 10" descr="OCLC-RESEARCH_H_RV_MD.png"/>
          <p:cNvPicPr>
            <a:picLocks noChangeAspect="1"/>
          </p:cNvPicPr>
          <p:nvPr/>
        </p:nvPicPr>
        <p:blipFill>
          <a:blip r:embed="rId7"/>
          <a:stretch>
            <a:fillRect/>
          </a:stretch>
        </p:blipFill>
        <p:spPr>
          <a:xfrm>
            <a:off x="239340" y="6334818"/>
            <a:ext cx="1511084" cy="311339"/>
          </a:xfrm>
          <a:prstGeom prst="rect">
            <a:avLst/>
          </a:prstGeom>
        </p:spPr>
      </p:pic>
    </p:spTree>
    <p:extLst>
      <p:ext uri="{BB962C8B-B14F-4D97-AF65-F5344CB8AC3E}">
        <p14:creationId xmlns:p14="http://schemas.microsoft.com/office/powerpoint/2010/main" xmlns="" val="41117425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1" r:id="rId3"/>
    <p:sldLayoutId id="2147483721" r:id="rId4"/>
    <p:sldLayoutId id="2147483669"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FFFFFF"/>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rgbClr val="FFFFFF"/>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rgbClr val="FFFFFF"/>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2036303"/>
      </p:ext>
    </p:extLst>
  </p:cSld>
  <p:clrMap bg1="lt1" tx1="dk1" bg2="lt2" tx2="dk2" accent1="accent1" accent2="accent2" accent3="accent3" accent4="accent4" accent5="accent5" accent6="accent6" hlink="hlink" folHlink="folHlink"/>
  <p:sldLayoutIdLst>
    <p:sldLayoutId id="2147483747" r:id="rId1"/>
    <p:sldLayoutId id="2147483790" r:id="rId2"/>
    <p:sldLayoutId id="2147483791" r:id="rId3"/>
    <p:sldLayoutId id="2147483755" r:id="rId4"/>
    <p:sldLayoutId id="2147483756" r:id="rId5"/>
    <p:sldLayoutId id="2147483754" r:id="rId6"/>
    <p:sldLayoutId id="2147483782" r:id="rId7"/>
    <p:sldLayoutId id="2147483783" r:id="rId8"/>
    <p:sldLayoutId id="2147483748" r:id="rId9"/>
    <p:sldLayoutId id="2147483753" r:id="rId10"/>
    <p:sldLayoutId id="2147483797" r:id="rId11"/>
    <p:sldLayoutId id="214748379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5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44.png"/><Relationship Id="rId9"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hyperlink" Target="http://www.isni.org/filedepot_download/126/345" TargetMode="External"/><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oclc.org/research/publications/library/2014/oclcresearch-registering-researchers-2014-overview.html"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oclc.org/research.html" TargetMode="External"/><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KarenS_Y" TargetMode="External"/><Relationship Id="rId2" Type="http://schemas.openxmlformats.org/officeDocument/2006/relationships/hyperlink" Target="mailto:smithyok@oclc.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hyperlink" Target="http://hi.wikipedia.org/wiki/%E0%A4%A8%E0%A5%8B%E0%A4%86%E0%A4%AE_%E0%A4%9A%E0%A4%BE%E0%A4%AE%E0%A5%8D%E0%A4%B8%E0%A4%95%E0%A5%80" TargetMode="External"/><Relationship Id="rId13" Type="http://schemas.openxmlformats.org/officeDocument/2006/relationships/hyperlink" Target="http://kn.wikipedia.org/wiki/%E0%B2%A8%E0%B3%8B%E0%B2%85%E0%B2%AE%E0%B3%8D_%E0%B2%9A%E0%B2%BE%E0%B2%AE%E0%B3%8D%E0%B2%B8%E0%B3%8D%E0%B2%95%E0%B3%80" TargetMode="External"/><Relationship Id="rId18" Type="http://schemas.openxmlformats.org/officeDocument/2006/relationships/hyperlink" Target="http://zh.wikipedia.org/wiki/%E8%AF%BA%E5%A7%86%C2%B7%E4%B9%94%E5%A7%86%E6%96%AF%E5%9F%BA" TargetMode="External"/><Relationship Id="rId3" Type="http://schemas.openxmlformats.org/officeDocument/2006/relationships/image" Target="../media/image19.png"/><Relationship Id="rId7" Type="http://schemas.openxmlformats.org/officeDocument/2006/relationships/hyperlink" Target="http://gu.wikipedia.org/wiki/%E0%AA%A8%E0%AB%8B%E0%AA%86%E0%AA%AE_%E0%AA%9A%E0%AB%8B%E0%AA%AE%E0%AB%8D%E0%AA%B8%E0%AB%8D%E0%AA%95%E0%AB%80" TargetMode="External"/><Relationship Id="rId12" Type="http://schemas.openxmlformats.org/officeDocument/2006/relationships/hyperlink" Target="http://kk.wikipedia.org/wiki/%D0%9D%D0%BE%D0%B0%D0%BC_%D0%A7%D0%BE%D0%BC%D1%81%D0%BA%D0%B8" TargetMode="External"/><Relationship Id="rId17" Type="http://schemas.openxmlformats.org/officeDocument/2006/relationships/hyperlink" Target="http://ru.wikipedia.org/wiki/%D0%A5%D0%BE%D0%BC%D1%81%D0%BA%D0%B8%D0%B9,_%D0%9D%D0%BE%D0%B0%D0%BC" TargetMode="External"/><Relationship Id="rId2" Type="http://schemas.openxmlformats.org/officeDocument/2006/relationships/notesSlide" Target="../notesSlides/notesSlide4.xml"/><Relationship Id="rId16" Type="http://schemas.openxmlformats.org/officeDocument/2006/relationships/hyperlink" Target="http://pa.wikipedia.org/wiki/%E0%A8%A8%E0%A9%8C%E0%A8%AE_%E0%A8%9A%E0%A9%8C%E0%A8%AE%E0%A8%B8%E0%A8%95%E0%A9%80" TargetMode="External"/><Relationship Id="rId1" Type="http://schemas.openxmlformats.org/officeDocument/2006/relationships/slideLayout" Target="../slideLayouts/slideLayout12.xml"/><Relationship Id="rId6" Type="http://schemas.openxmlformats.org/officeDocument/2006/relationships/hyperlink" Target="http://bo.wikipedia.org/wiki/%E0%BD%93%E0%BD%98%E0%BC%8B%E0%BD%86%E0%BD%BC%E0%BD%98%E0%BC%8B%E0%BD%A6%E0%BD%B2%E0%BC%8B%E0%BD%80%E0%BD%BA%E0%BC%8D" TargetMode="External"/><Relationship Id="rId11" Type="http://schemas.openxmlformats.org/officeDocument/2006/relationships/hyperlink" Target="http://ka.wikipedia.org/wiki/%E1%83%9C%E1%83%9D%E1%83%90%E1%83%9B_%E1%83%A9%E1%83%9D%E1%83%9B%E1%83%A1%E1%83%99%E1%83%98" TargetMode="External"/><Relationship Id="rId5" Type="http://schemas.openxmlformats.org/officeDocument/2006/relationships/hyperlink" Target="http://bn.wikipedia.org/wiki/%E0%A6%A8%E0%A7%8B%E0%A6%AE_%E0%A6%9A%E0%A6%AE%E0%A7%8D%E2%80%8C%E0%A6%B8%E0%A7%8D%E0%A6%95%E0%A6%BF" TargetMode="External"/><Relationship Id="rId15" Type="http://schemas.openxmlformats.org/officeDocument/2006/relationships/hyperlink" Target="http://ml.wikipedia.org/wiki/%E0%B4%A8%E0%B5%8B%E0%B4%82_%E0%B4%9A%E0%B5%8B%E0%B4%82%E0%B4%B8%E0%B5%8D%E0%B4%95%E0%B4%BF" TargetMode="External"/><Relationship Id="rId10" Type="http://schemas.openxmlformats.org/officeDocument/2006/relationships/hyperlink" Target="http://ja.wikipedia.org/wiki/%E3%83%8E%E3%83%BC%E3%83%A0%E3%83%BB%E3%83%81%E3%83%A7%E3%83%A0%E3%82%B9%E3%82%AD%E3%83%BC" TargetMode="External"/><Relationship Id="rId4" Type="http://schemas.openxmlformats.org/officeDocument/2006/relationships/hyperlink" Target="http://el.wikipedia.org/wiki/%CE%9D%CF%8C%CE%B1%CE%BC_%CE%A4%CF%83%CF%8C%CE%BC%CF%83%CE%BA%CE%B9" TargetMode="External"/><Relationship Id="rId9" Type="http://schemas.openxmlformats.org/officeDocument/2006/relationships/hyperlink" Target="http://hy.wikipedia.org/wiki/%D5%86%D5%B8%D5%A1%D5%B4_%D5%89%D5%B8%D5%B4%D5%BD%D5%AF%D5%AB" TargetMode="External"/><Relationship Id="rId14" Type="http://schemas.openxmlformats.org/officeDocument/2006/relationships/hyperlink" Target="http://ko.wikipedia.org/wiki/%EB%85%B8%EC%97%84_%EC%B4%98%EC%8A%A4%ED%82%A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hyperlink" Target="http://uu.academia.edu/JeroenBosman" TargetMode="External"/><Relationship Id="rId21" Type="http://schemas.openxmlformats.org/officeDocument/2006/relationships/image" Target="../media/image31.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34.png"/><Relationship Id="rId5" Type="http://schemas.openxmlformats.org/officeDocument/2006/relationships/hyperlink" Target="http://www.isni.org/0000000028810209" TargetMode="External"/><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hyperlink" Target="http://www.researchgate.net/profile/Jeroen_Bosman/" TargetMode="External"/><Relationship Id="rId19" Type="http://schemas.openxmlformats.org/officeDocument/2006/relationships/image" Target="../media/image29.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32.png"/><Relationship Id="rId27"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18" Type="http://schemas.openxmlformats.org/officeDocument/2006/relationships/image" Target="../media/image26.png"/><Relationship Id="rId3" Type="http://schemas.openxmlformats.org/officeDocument/2006/relationships/image" Target="../media/image27.png"/><Relationship Id="rId21" Type="http://schemas.openxmlformats.org/officeDocument/2006/relationships/image" Target="../media/image51.png"/><Relationship Id="rId7" Type="http://schemas.openxmlformats.org/officeDocument/2006/relationships/image" Target="../media/image40.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6.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31.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DLF Forum, Atlanta GA 27 October 2014</a:t>
            </a:r>
            <a:endParaRPr lang="en-US" sz="2000" dirty="0"/>
          </a:p>
        </p:txBody>
      </p:sp>
      <p:sp>
        <p:nvSpPr>
          <p:cNvPr id="3" name="Text Placeholder 2"/>
          <p:cNvSpPr>
            <a:spLocks noGrp="1"/>
          </p:cNvSpPr>
          <p:nvPr>
            <p:ph type="body" sz="quarter" idx="12"/>
          </p:nvPr>
        </p:nvSpPr>
        <p:spPr/>
        <p:txBody>
          <a:bodyPr/>
          <a:lstStyle/>
          <a:p>
            <a:r>
              <a:rPr lang="en-US" dirty="0" smtClean="0">
                <a:latin typeface="+mn-lt"/>
              </a:rPr>
              <a:t>Karen Smith-Yoshimura</a:t>
            </a:r>
            <a:endParaRPr lang="en-US" dirty="0">
              <a:latin typeface="+mn-lt"/>
            </a:endParaRPr>
          </a:p>
        </p:txBody>
      </p:sp>
      <p:sp>
        <p:nvSpPr>
          <p:cNvPr id="4" name="Text Placeholder 3"/>
          <p:cNvSpPr>
            <a:spLocks noGrp="1"/>
          </p:cNvSpPr>
          <p:nvPr>
            <p:ph type="body" sz="quarter" idx="14"/>
          </p:nvPr>
        </p:nvSpPr>
        <p:spPr/>
        <p:txBody>
          <a:bodyPr/>
          <a:lstStyle/>
          <a:p>
            <a:endParaRPr lang="en-US" sz="4800" dirty="0" smtClean="0"/>
          </a:p>
          <a:p>
            <a:r>
              <a:rPr lang="en-US" sz="5000" dirty="0" smtClean="0">
                <a:latin typeface="+mj-lt"/>
              </a:rPr>
              <a:t>Researcher Identifiers</a:t>
            </a:r>
            <a:r>
              <a:rPr lang="en-US" sz="5000" dirty="0" smtClean="0">
                <a:latin typeface="+mj-lt"/>
                <a:sym typeface="Symbol"/>
              </a:rPr>
              <a:t></a:t>
            </a:r>
          </a:p>
          <a:p>
            <a:pPr algn="ctr"/>
            <a:r>
              <a:rPr lang="en-US" sz="5000" dirty="0" smtClean="0">
                <a:latin typeface="+mj-lt"/>
                <a:sym typeface="Symbol"/>
              </a:rPr>
              <a:t>What’s in a Name </a:t>
            </a:r>
          </a:p>
          <a:p>
            <a:pPr algn="ctr"/>
            <a:r>
              <a:rPr lang="en-US" sz="5000" dirty="0" smtClean="0">
                <a:latin typeface="+mj-lt"/>
                <a:sym typeface="Symbol"/>
              </a:rPr>
              <a:t>(or URI)?</a:t>
            </a:r>
            <a:endParaRPr lang="en-US" sz="5000" dirty="0" smtClean="0">
              <a:latin typeface="+mj-lt"/>
            </a:endParaRPr>
          </a:p>
          <a:p>
            <a:endParaRPr lang="en-US" dirty="0"/>
          </a:p>
        </p:txBody>
      </p:sp>
      <p:sp>
        <p:nvSpPr>
          <p:cNvPr id="5" name="Text Placeholder 4"/>
          <p:cNvSpPr>
            <a:spLocks noGrp="1"/>
          </p:cNvSpPr>
          <p:nvPr>
            <p:ph type="body" sz="quarter" idx="15"/>
          </p:nvPr>
        </p:nvSpPr>
        <p:spPr/>
        <p:txBody>
          <a:bodyPr/>
          <a:lstStyle/>
          <a:p>
            <a:r>
              <a:rPr lang="en-US" dirty="0" smtClean="0">
                <a:latin typeface="+mn-lt"/>
              </a:rPr>
              <a:t>Program Officer</a:t>
            </a:r>
            <a:endParaRPr lang="en-US" dirty="0">
              <a:latin typeface="+mn-lt"/>
            </a:endParaRPr>
          </a:p>
        </p:txBody>
      </p:sp>
    </p:spTree>
    <p:extLst>
      <p:ext uri="{BB962C8B-B14F-4D97-AF65-F5344CB8AC3E}">
        <p14:creationId xmlns:p14="http://schemas.microsoft.com/office/powerpoint/2010/main" xmlns="" val="3612464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t>Capturing Contributor Roles</a:t>
            </a:r>
            <a:endParaRPr lang="en-US" dirty="0"/>
          </a:p>
        </p:txBody>
      </p:sp>
      <p:pic>
        <p:nvPicPr>
          <p:cNvPr id="7" name="Picture 6"/>
          <p:cNvPicPr>
            <a:picLocks noChangeAspect="1"/>
          </p:cNvPicPr>
          <p:nvPr/>
        </p:nvPicPr>
        <p:blipFill>
          <a:blip r:embed="rId3"/>
          <a:stretch>
            <a:fillRect/>
          </a:stretch>
        </p:blipFill>
        <p:spPr>
          <a:xfrm>
            <a:off x="845241" y="1417638"/>
            <a:ext cx="7459761" cy="5303837"/>
          </a:xfrm>
          <a:prstGeom prst="rect">
            <a:avLst/>
          </a:prstGeom>
        </p:spPr>
      </p:pic>
      <p:pic>
        <p:nvPicPr>
          <p:cNvPr id="8" name="Picture 7" descr="GalaxyZoo_lowres.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9164" y="0"/>
            <a:ext cx="11049000" cy="7837424"/>
          </a:xfrm>
          <a:prstGeom prst="rect">
            <a:avLst/>
          </a:prstGeom>
        </p:spPr>
      </p:pic>
    </p:spTree>
    <p:extLst>
      <p:ext uri="{BB962C8B-B14F-4D97-AF65-F5344CB8AC3E}">
        <p14:creationId xmlns:p14="http://schemas.microsoft.com/office/powerpoint/2010/main" xmlns="" val="1611809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is More</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Capturing Contributor Roles in Scholarly Publications</a:t>
            </a:r>
            <a:endParaRPr lang="en-US"/>
          </a:p>
        </p:txBody>
      </p:sp>
      <p:pic>
        <p:nvPicPr>
          <p:cNvPr id="6" name="Picture 5" descr="GalaxyZoo_lowres.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28452" y="-4064579"/>
            <a:ext cx="38100000" cy="27025600"/>
          </a:xfrm>
          <a:prstGeom prst="rect">
            <a:avLst/>
          </a:prstGeom>
        </p:spPr>
      </p:pic>
    </p:spTree>
    <p:extLst>
      <p:ext uri="{BB962C8B-B14F-4D97-AF65-F5344CB8AC3E}">
        <p14:creationId xmlns:p14="http://schemas.microsoft.com/office/powerpoint/2010/main" xmlns="" val="419045597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Where are researchers?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883751833"/>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E08BACCB-F39C-45CF-A3EC-F7B6C377D0F9}" type="slidenum">
              <a:rPr lang="en-US" smtClean="0"/>
              <a:pPr>
                <a:defRPr/>
              </a:pPr>
              <a:t>12</a:t>
            </a:fld>
            <a:endParaRPr lang="en-US"/>
          </a:p>
        </p:txBody>
      </p:sp>
      <p:cxnSp>
        <p:nvCxnSpPr>
          <p:cNvPr id="7" name="Straight Arrow Connector 6"/>
          <p:cNvCxnSpPr/>
          <p:nvPr/>
        </p:nvCxnSpPr>
        <p:spPr>
          <a:xfrm>
            <a:off x="4187611" y="2928459"/>
            <a:ext cx="587735" cy="1259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57304" y="2483227"/>
            <a:ext cx="1500496" cy="646331"/>
          </a:xfrm>
          <a:prstGeom prst="rect">
            <a:avLst/>
          </a:prstGeom>
          <a:noFill/>
        </p:spPr>
        <p:txBody>
          <a:bodyPr wrap="square" rtlCol="0">
            <a:spAutoFit/>
          </a:bodyPr>
          <a:lstStyle/>
          <a:p>
            <a:r>
              <a:rPr lang="en-US" dirty="0" smtClean="0"/>
              <a:t>Wild Guesses	</a:t>
            </a:r>
            <a:endParaRPr lang="en-US" dirty="0"/>
          </a:p>
        </p:txBody>
      </p:sp>
    </p:spTree>
    <p:extLst>
      <p:ext uri="{BB962C8B-B14F-4D97-AF65-F5344CB8AC3E}">
        <p14:creationId xmlns="" xmlns:p14="http://schemas.microsoft.com/office/powerpoint/2010/main" val="212418506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550862"/>
          </a:xfrm>
        </p:spPr>
        <p:txBody>
          <a:bodyPr>
            <a:noAutofit/>
          </a:bodyPr>
          <a:lstStyle/>
          <a:p>
            <a:r>
              <a:rPr lang="en-US" sz="4000" dirty="0" smtClean="0">
                <a:solidFill>
                  <a:srgbClr val="0070C0"/>
                </a:solidFill>
                <a:latin typeface="+mj-lt"/>
              </a:rPr>
              <a:t>Researcher Identifier ≠ Name Authorities</a:t>
            </a:r>
            <a:endParaRPr lang="en-US" sz="4000" dirty="0">
              <a:solidFill>
                <a:srgbClr val="0070C0"/>
              </a:solidFill>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13</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787388303"/>
              </p:ext>
            </p:extLst>
          </p:nvPr>
        </p:nvGraphicFramePr>
        <p:xfrm>
          <a:off x="94458" y="753182"/>
          <a:ext cx="8947656" cy="6133931"/>
        </p:xfrm>
        <a:graphic>
          <a:graphicData uri="http://schemas.openxmlformats.org/drawingml/2006/table">
            <a:tbl>
              <a:tblPr firstRow="1" bandRow="1">
                <a:tableStyleId>{5C22544A-7EE6-4342-B048-85BDC9FD1C3A}</a:tableStyleId>
              </a:tblPr>
              <a:tblGrid>
                <a:gridCol w="2982552"/>
                <a:gridCol w="2866590"/>
                <a:gridCol w="3098514"/>
              </a:tblGrid>
              <a:tr h="1045991">
                <a:tc>
                  <a:txBody>
                    <a:bodyPr/>
                    <a:lstStyle/>
                    <a:p>
                      <a:endParaRPr lang="en-US" sz="1600" dirty="0" smtClean="0"/>
                    </a:p>
                  </a:txBody>
                  <a:tcPr anchor="ctr"/>
                </a:tc>
                <a:tc>
                  <a:txBody>
                    <a:bodyPr/>
                    <a:lstStyle/>
                    <a:p>
                      <a:pPr algn="ctr"/>
                      <a:endParaRPr lang="en-US" sz="1600" dirty="0" smtClean="0"/>
                    </a:p>
                    <a:p>
                      <a:pPr algn="ctr"/>
                      <a:r>
                        <a:rPr lang="en-US" sz="1600" dirty="0" smtClean="0"/>
                        <a:t>Traditional</a:t>
                      </a:r>
                      <a:r>
                        <a:rPr lang="en-US" sz="1600" baseline="0" dirty="0" smtClean="0"/>
                        <a:t> Name Authorities</a:t>
                      </a:r>
                      <a:endParaRPr lang="en-US" sz="1600" dirty="0"/>
                    </a:p>
                  </a:txBody>
                  <a:tcPr anchor="ctr"/>
                </a:tc>
                <a:tc>
                  <a:txBody>
                    <a:bodyPr/>
                    <a:lstStyle/>
                    <a:p>
                      <a:pPr algn="ctr"/>
                      <a:endParaRPr lang="en-US" sz="1600" dirty="0" smtClean="0"/>
                    </a:p>
                    <a:p>
                      <a:pPr algn="ctr"/>
                      <a:endParaRPr lang="en-US" sz="1600" dirty="0" smtClean="0"/>
                    </a:p>
                    <a:p>
                      <a:pPr algn="ctr"/>
                      <a:r>
                        <a:rPr lang="en-US" sz="1600" dirty="0" smtClean="0"/>
                        <a:t>Researcher Identifier Systems</a:t>
                      </a:r>
                      <a:endParaRPr lang="en-US" sz="1600" dirty="0"/>
                    </a:p>
                  </a:txBody>
                  <a:tcPr/>
                </a:tc>
              </a:tr>
              <a:tr h="491865">
                <a:tc>
                  <a:txBody>
                    <a:bodyPr/>
                    <a:lstStyle/>
                    <a:p>
                      <a:r>
                        <a:rPr lang="en-US" sz="1400" dirty="0" smtClean="0"/>
                        <a:t>Primary Stakeholders</a:t>
                      </a:r>
                      <a:endParaRPr lang="en-US" sz="1400" dirty="0"/>
                    </a:p>
                  </a:txBody>
                  <a:tcPr/>
                </a:tc>
                <a:tc>
                  <a:txBody>
                    <a:bodyPr/>
                    <a:lstStyle/>
                    <a:p>
                      <a:pPr algn="ctr"/>
                      <a:r>
                        <a:rPr lang="en-US" sz="1400" dirty="0" smtClean="0"/>
                        <a:t>Libraries</a:t>
                      </a:r>
                      <a:endParaRPr lang="en-US" sz="1400" dirty="0"/>
                    </a:p>
                  </a:txBody>
                  <a:tcPr/>
                </a:tc>
                <a:tc>
                  <a:txBody>
                    <a:bodyPr/>
                    <a:lstStyle/>
                    <a:p>
                      <a:pPr algn="ctr"/>
                      <a:r>
                        <a:rPr lang="en-US" sz="1400" dirty="0" smtClean="0"/>
                        <a:t>Publishers,</a:t>
                      </a:r>
                      <a:r>
                        <a:rPr lang="en-US" sz="1400" baseline="0" dirty="0" smtClean="0"/>
                        <a:t> Researchers, Funders, Libraries</a:t>
                      </a:r>
                      <a:endParaRPr lang="en-US" sz="1400" dirty="0"/>
                    </a:p>
                  </a:txBody>
                  <a:tcPr/>
                </a:tc>
              </a:tr>
              <a:tr h="717251">
                <a:tc>
                  <a:txBody>
                    <a:bodyPr/>
                    <a:lstStyle/>
                    <a:p>
                      <a:r>
                        <a:rPr lang="en-US" sz="1400" dirty="0" smtClean="0"/>
                        <a:t>Internal standardization/integration</a:t>
                      </a:r>
                      <a:endParaRPr lang="en-US" sz="1400" dirty="0"/>
                    </a:p>
                  </a:txBody>
                  <a:tcPr/>
                </a:tc>
                <a:tc>
                  <a:txBody>
                    <a:bodyPr/>
                    <a:lstStyle/>
                    <a:p>
                      <a:pPr algn="ctr"/>
                      <a:r>
                        <a:rPr lang="en-US" sz="1400" dirty="0" smtClean="0"/>
                        <a:t>Standardized</a:t>
                      </a:r>
                      <a:r>
                        <a:rPr lang="en-US" sz="1400" baseline="0" dirty="0" smtClean="0"/>
                        <a:t> and well integrated within libraries but new models are emerging</a:t>
                      </a:r>
                      <a:endParaRPr lang="en-US" sz="1400" dirty="0"/>
                    </a:p>
                  </a:txBody>
                  <a:tcPr/>
                </a:tc>
                <a:tc>
                  <a:txBody>
                    <a:bodyPr/>
                    <a:lstStyle/>
                    <a:p>
                      <a:pPr algn="ctr"/>
                      <a:r>
                        <a:rPr lang="en-US" sz="1400" dirty="0" smtClean="0"/>
                        <a:t>Fragmented. Some</a:t>
                      </a:r>
                      <a:r>
                        <a:rPr lang="en-US" sz="1400" baseline="0" dirty="0" smtClean="0"/>
                        <a:t> </a:t>
                      </a:r>
                      <a:r>
                        <a:rPr lang="en-US" sz="1400" dirty="0" smtClean="0"/>
                        <a:t>well-integrated</a:t>
                      </a:r>
                      <a:r>
                        <a:rPr lang="en-US" sz="1400" baseline="0" dirty="0" smtClean="0"/>
                        <a:t>  communities of practice.</a:t>
                      </a:r>
                      <a:endParaRPr lang="en-US" sz="1400" dirty="0"/>
                    </a:p>
                  </a:txBody>
                  <a:tcPr/>
                </a:tc>
              </a:tr>
              <a:tr h="717251">
                <a:tc>
                  <a:txBody>
                    <a:bodyPr/>
                    <a:lstStyle/>
                    <a:p>
                      <a:r>
                        <a:rPr lang="en-US" sz="1400" dirty="0" smtClean="0"/>
                        <a:t>Organization</a:t>
                      </a:r>
                      <a:endParaRPr lang="en-US" sz="1400" dirty="0"/>
                    </a:p>
                  </a:txBody>
                  <a:tcPr/>
                </a:tc>
                <a:tc>
                  <a:txBody>
                    <a:bodyPr/>
                    <a:lstStyle/>
                    <a:p>
                      <a:pPr algn="ctr"/>
                      <a:r>
                        <a:rPr lang="en-US" sz="1400" dirty="0" smtClean="0"/>
                        <a:t>Primarily</a:t>
                      </a:r>
                      <a:r>
                        <a:rPr lang="en-US" sz="1400" baseline="0" dirty="0" smtClean="0"/>
                        <a:t> top-down, careful controlled entry from participating organizations</a:t>
                      </a:r>
                      <a:endParaRPr lang="en-US" sz="1400" dirty="0"/>
                    </a:p>
                  </a:txBody>
                  <a:tcPr/>
                </a:tc>
                <a:tc>
                  <a:txBody>
                    <a:bodyPr/>
                    <a:lstStyle/>
                    <a:p>
                      <a:pPr algn="ctr"/>
                      <a:r>
                        <a:rPr lang="en-US" sz="1400" dirty="0" smtClean="0"/>
                        <a:t>Varies:</a:t>
                      </a:r>
                      <a:r>
                        <a:rPr lang="en-US" sz="1400" baseline="0" dirty="0" smtClean="0"/>
                        <a:t> top down, bottom-up, middle out; often individual contributors</a:t>
                      </a:r>
                      <a:endParaRPr lang="en-US" sz="1400" dirty="0"/>
                    </a:p>
                  </a:txBody>
                  <a:tcPr/>
                </a:tc>
              </a:tr>
              <a:tr h="926449">
                <a:tc>
                  <a:txBody>
                    <a:bodyPr/>
                    <a:lstStyle/>
                    <a:p>
                      <a:r>
                        <a:rPr lang="en-US" sz="1400" dirty="0" smtClean="0"/>
                        <a:t>External integration</a:t>
                      </a:r>
                      <a:endParaRPr lang="en-US" sz="1400" dirty="0"/>
                    </a:p>
                  </a:txBody>
                  <a:tcPr/>
                </a:tc>
                <a:tc>
                  <a:txBody>
                    <a:bodyPr/>
                    <a:lstStyle/>
                    <a:p>
                      <a:pPr algn="ctr"/>
                      <a:r>
                        <a:rPr lang="en-US" sz="1400" dirty="0" smtClean="0"/>
                        <a:t>Very</a:t>
                      </a:r>
                      <a:r>
                        <a:rPr lang="en-US" sz="1400" baseline="0" dirty="0" smtClean="0"/>
                        <a:t> limited: </a:t>
                      </a:r>
                      <a:r>
                        <a:rPr lang="en-US" sz="1400" dirty="0" smtClean="0"/>
                        <a:t>High</a:t>
                      </a:r>
                      <a:r>
                        <a:rPr lang="en-US" sz="1400" baseline="0" dirty="0" smtClean="0"/>
                        <a:t> barriers to entry, few simple API’s</a:t>
                      </a:r>
                      <a:endParaRPr lang="en-US" sz="1400" dirty="0"/>
                    </a:p>
                  </a:txBody>
                  <a:tcPr/>
                </a:tc>
                <a:tc>
                  <a:txBody>
                    <a:bodyPr/>
                    <a:lstStyle/>
                    <a:p>
                      <a:pPr algn="ctr"/>
                      <a:r>
                        <a:rPr lang="en-US" sz="1400" dirty="0" smtClean="0"/>
                        <a:t>Varies</a:t>
                      </a:r>
                      <a:r>
                        <a:rPr lang="en-US" sz="1400" baseline="0" dirty="0" smtClean="0"/>
                        <a:t>, but more open. Some services offer simple open API’s; integration with web 2.0 protocols (e.g. </a:t>
                      </a:r>
                      <a:r>
                        <a:rPr lang="en-US" sz="1400" baseline="0" dirty="0" err="1" smtClean="0"/>
                        <a:t>OpenId</a:t>
                      </a:r>
                      <a:r>
                        <a:rPr lang="en-US" sz="1400" baseline="0" dirty="0" smtClean="0"/>
                        <a:t>)</a:t>
                      </a:r>
                      <a:endParaRPr lang="en-US" sz="1400" dirty="0"/>
                    </a:p>
                  </a:txBody>
                  <a:tcPr/>
                </a:tc>
              </a:tr>
              <a:tr h="717251">
                <a:tc>
                  <a:txBody>
                    <a:bodyPr/>
                    <a:lstStyle/>
                    <a:p>
                      <a:r>
                        <a:rPr lang="en-US" sz="1400" dirty="0" smtClean="0"/>
                        <a:t>Works</a:t>
                      </a:r>
                      <a:r>
                        <a:rPr lang="en-US" sz="1400" baseline="0" dirty="0" smtClean="0"/>
                        <a:t> Covered</a:t>
                      </a:r>
                      <a:endParaRPr lang="en-US" sz="1400" dirty="0"/>
                    </a:p>
                  </a:txBody>
                  <a:tcPr/>
                </a:tc>
                <a:tc>
                  <a:txBody>
                    <a:bodyPr/>
                    <a:lstStyle/>
                    <a:p>
                      <a:pPr algn="ctr"/>
                      <a:r>
                        <a:rPr lang="en-US" sz="1400" dirty="0" smtClean="0"/>
                        <a:t>Primarily</a:t>
                      </a:r>
                      <a:r>
                        <a:rPr lang="en-US" sz="1400" baseline="0" dirty="0" smtClean="0"/>
                        <a:t> books &amp; other works traditionally catalogued by libraries</a:t>
                      </a:r>
                      <a:endParaRPr lang="en-US" sz="1400" dirty="0"/>
                    </a:p>
                  </a:txBody>
                  <a:tcPr/>
                </a:tc>
                <a:tc>
                  <a:txBody>
                    <a:bodyPr/>
                    <a:lstStyle/>
                    <a:p>
                      <a:pPr algn="ctr"/>
                      <a:r>
                        <a:rPr lang="en-US" sz="1400" dirty="0" smtClean="0"/>
                        <a:t>Journal</a:t>
                      </a:r>
                      <a:r>
                        <a:rPr lang="en-US" sz="1400" baseline="0" dirty="0" smtClean="0"/>
                        <a:t> articles; Grants; Datasets</a:t>
                      </a:r>
                      <a:endParaRPr lang="en-US" sz="1400" dirty="0"/>
                    </a:p>
                  </a:txBody>
                  <a:tcPr/>
                </a:tc>
              </a:tr>
              <a:tr h="717251">
                <a:tc>
                  <a:txBody>
                    <a:bodyPr/>
                    <a:lstStyle/>
                    <a:p>
                      <a:r>
                        <a:rPr lang="en-US" sz="1400" dirty="0" smtClean="0"/>
                        <a:t>People</a:t>
                      </a:r>
                      <a:r>
                        <a:rPr lang="en-US" sz="1400" baseline="0" dirty="0" smtClean="0"/>
                        <a:t> covered</a:t>
                      </a:r>
                      <a:endParaRPr lang="en-US" sz="1400" dirty="0"/>
                    </a:p>
                  </a:txBody>
                  <a:tcPr/>
                </a:tc>
                <a:tc>
                  <a:txBody>
                    <a:bodyPr/>
                    <a:lstStyle/>
                    <a:p>
                      <a:pPr algn="ctr"/>
                      <a:r>
                        <a:rPr lang="en-US" sz="1400" dirty="0" smtClean="0"/>
                        <a:t>Authors</a:t>
                      </a:r>
                      <a:r>
                        <a:rPr lang="en-US" sz="1400" baseline="0" dirty="0" smtClean="0"/>
                        <a:t> and people written about represented in the library catalogs</a:t>
                      </a:r>
                      <a:endParaRPr lang="en-US" sz="1400" dirty="0"/>
                    </a:p>
                  </a:txBody>
                  <a:tcPr/>
                </a:tc>
                <a:tc>
                  <a:txBody>
                    <a:bodyPr/>
                    <a:lstStyle/>
                    <a:p>
                      <a:pPr algn="ctr"/>
                      <a:r>
                        <a:rPr lang="en-US" sz="1400" dirty="0" smtClean="0"/>
                        <a:t>Authors</a:t>
                      </a:r>
                      <a:r>
                        <a:rPr lang="en-US" sz="1400" baseline="0" dirty="0" smtClean="0"/>
                        <a:t> of research articles, </a:t>
                      </a:r>
                      <a:r>
                        <a:rPr lang="en-US" sz="1400" baseline="0" dirty="0" err="1" smtClean="0"/>
                        <a:t>fundees</a:t>
                      </a:r>
                      <a:r>
                        <a:rPr lang="en-US" sz="1400" baseline="0" dirty="0" smtClean="0"/>
                        <a:t>, members of research institutions – international</a:t>
                      </a:r>
                      <a:endParaRPr lang="en-US" sz="1400" dirty="0"/>
                    </a:p>
                  </a:txBody>
                  <a:tcPr/>
                </a:tc>
              </a:tr>
              <a:tr h="491865">
                <a:tc>
                  <a:txBody>
                    <a:bodyPr/>
                    <a:lstStyle/>
                    <a:p>
                      <a:r>
                        <a:rPr lang="en-US" sz="1400" dirty="0" smtClean="0"/>
                        <a:t>Key record criterion</a:t>
                      </a:r>
                      <a:endParaRPr lang="en-US" sz="1400" dirty="0"/>
                    </a:p>
                  </a:txBody>
                  <a:tcPr/>
                </a:tc>
                <a:tc>
                  <a:txBody>
                    <a:bodyPr/>
                    <a:lstStyle/>
                    <a:p>
                      <a:pPr algn="ctr"/>
                      <a:r>
                        <a:rPr lang="en-US" sz="1400" dirty="0" smtClean="0"/>
                        <a:t>Persistent</a:t>
                      </a:r>
                      <a:r>
                        <a:rPr lang="en-US" sz="1400" baseline="0" dirty="0" smtClean="0"/>
                        <a:t> and unambiguous identifier with a preferred label for the community served</a:t>
                      </a:r>
                      <a:endParaRPr lang="en-US" sz="1400" dirty="0"/>
                    </a:p>
                  </a:txBody>
                  <a:tcPr/>
                </a:tc>
                <a:tc>
                  <a:txBody>
                    <a:bodyPr/>
                    <a:lstStyle/>
                    <a:p>
                      <a:pPr algn="ctr"/>
                      <a:r>
                        <a:rPr lang="en-US" sz="1400" dirty="0" smtClean="0"/>
                        <a:t>Persistent</a:t>
                      </a:r>
                      <a:r>
                        <a:rPr lang="en-US" sz="1400" baseline="0" dirty="0" smtClean="0"/>
                        <a:t> and unambiguous identifier for an individual contributor</a:t>
                      </a:r>
                      <a:endParaRPr lang="en-US" sz="1400" dirty="0"/>
                    </a:p>
                  </a:txBody>
                  <a:tcPr/>
                </a:tc>
              </a:tr>
            </a:tbl>
          </a:graphicData>
        </a:graphic>
      </p:graphicFrame>
      <p:sp>
        <p:nvSpPr>
          <p:cNvPr id="5" name="Oval 4"/>
          <p:cNvSpPr/>
          <p:nvPr/>
        </p:nvSpPr>
        <p:spPr>
          <a:xfrm>
            <a:off x="3048000" y="6096000"/>
            <a:ext cx="2971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Oval 5"/>
          <p:cNvSpPr/>
          <p:nvPr/>
        </p:nvSpPr>
        <p:spPr>
          <a:xfrm>
            <a:off x="6019800" y="4648200"/>
            <a:ext cx="3048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167628772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14</a:t>
            </a:fld>
            <a:endParaRPr lang="en-US"/>
          </a:p>
        </p:txBody>
      </p:sp>
      <p:sp>
        <p:nvSpPr>
          <p:cNvPr id="3" name="TextBox 2"/>
          <p:cNvSpPr txBox="1"/>
          <p:nvPr/>
        </p:nvSpPr>
        <p:spPr>
          <a:xfrm>
            <a:off x="533400" y="304800"/>
            <a:ext cx="3540200" cy="769441"/>
          </a:xfrm>
          <a:prstGeom prst="rect">
            <a:avLst/>
          </a:prstGeom>
          <a:noFill/>
        </p:spPr>
        <p:txBody>
          <a:bodyPr wrap="none" rtlCol="0">
            <a:spAutoFit/>
          </a:bodyPr>
          <a:lstStyle/>
          <a:p>
            <a:r>
              <a:rPr lang="en-US" sz="4400" dirty="0" smtClean="0">
                <a:solidFill>
                  <a:srgbClr val="0070C0"/>
                </a:solidFill>
                <a:latin typeface="+mj-lt"/>
              </a:rPr>
              <a:t>Some overlaps</a:t>
            </a:r>
            <a:endParaRPr lang="en-US" sz="4400" dirty="0">
              <a:solidFill>
                <a:srgbClr val="0070C0"/>
              </a:solidFill>
              <a:latin typeface="+mj-lt"/>
            </a:endParaRPr>
          </a:p>
        </p:txBody>
      </p:sp>
      <p:pic>
        <p:nvPicPr>
          <p:cNvPr id="6" name="Picture 3"/>
          <p:cNvPicPr>
            <a:picLocks noChangeAspect="1" noChangeArrowheads="1"/>
          </p:cNvPicPr>
          <p:nvPr/>
        </p:nvPicPr>
        <p:blipFill>
          <a:blip r:embed="rId3" cstate="print"/>
          <a:srcRect/>
          <a:stretch>
            <a:fillRect/>
          </a:stretch>
        </p:blipFill>
        <p:spPr bwMode="auto">
          <a:xfrm>
            <a:off x="4648200" y="685800"/>
            <a:ext cx="938255" cy="913565"/>
          </a:xfrm>
          <a:prstGeom prst="rect">
            <a:avLst/>
          </a:prstGeom>
          <a:noFill/>
          <a:ln w="9525">
            <a:noFill/>
            <a:miter lim="800000"/>
            <a:headEnd/>
            <a:tailEnd/>
          </a:ln>
        </p:spPr>
      </p:pic>
      <p:pic>
        <p:nvPicPr>
          <p:cNvPr id="8" name="Picture 14"/>
          <p:cNvPicPr>
            <a:picLocks noChangeAspect="1" noChangeArrowheads="1"/>
          </p:cNvPicPr>
          <p:nvPr/>
        </p:nvPicPr>
        <p:blipFill>
          <a:blip r:embed="rId4" cstate="print"/>
          <a:srcRect/>
          <a:stretch>
            <a:fillRect/>
          </a:stretch>
        </p:blipFill>
        <p:spPr bwMode="auto">
          <a:xfrm>
            <a:off x="152400" y="1219200"/>
            <a:ext cx="2293937" cy="53340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4748784" y="3733800"/>
            <a:ext cx="4395216" cy="2903472"/>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5410200" y="1600200"/>
            <a:ext cx="2111375" cy="1744663"/>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0" y="1676400"/>
            <a:ext cx="4762500" cy="5021263"/>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p:cNvGraphicFramePr>
          <p:nvPr/>
        </p:nvGraphicFramePr>
        <p:xfrm>
          <a:off x="1524000" y="1397000"/>
          <a:ext cx="6096000" cy="4064000"/>
        </p:xfrm>
        <a:graphic>
          <a:graphicData uri="http://schemas.openxmlformats.org/presentationml/2006/ole">
            <p:oleObj spid="_x0000_s1026" name="Acrobat Document" r:id="rId4" imgW="0" imgH="0" progId="AcroExch.Document.7">
              <p:embed/>
            </p:oleObj>
          </a:graphicData>
        </a:graphic>
      </p:graphicFrame>
      <p:pic>
        <p:nvPicPr>
          <p:cNvPr id="1027" name="Picture 3"/>
          <p:cNvPicPr>
            <a:picLocks noChangeAspect="1" noChangeArrowheads="1"/>
          </p:cNvPicPr>
          <p:nvPr/>
        </p:nvPicPr>
        <p:blipFill>
          <a:blip r:embed="rId5"/>
          <a:srcRect/>
          <a:stretch>
            <a:fillRect/>
          </a:stretch>
        </p:blipFill>
        <p:spPr bwMode="auto">
          <a:xfrm>
            <a:off x="208561" y="914400"/>
            <a:ext cx="7658764" cy="5616427"/>
          </a:xfrm>
          <a:prstGeom prst="rect">
            <a:avLst/>
          </a:prstGeom>
          <a:noFill/>
          <a:ln w="9525">
            <a:noFill/>
            <a:miter lim="800000"/>
            <a:headEnd/>
            <a:tailEnd/>
          </a:ln>
        </p:spPr>
      </p:pic>
      <p:sp>
        <p:nvSpPr>
          <p:cNvPr id="4" name="Rectangle 3"/>
          <p:cNvSpPr/>
          <p:nvPr/>
        </p:nvSpPr>
        <p:spPr>
          <a:xfrm>
            <a:off x="575045" y="308758"/>
            <a:ext cx="8225200" cy="707886"/>
          </a:xfrm>
          <a:prstGeom prst="rect">
            <a:avLst/>
          </a:prstGeom>
        </p:spPr>
        <p:txBody>
          <a:bodyPr wrap="none">
            <a:spAutoFit/>
          </a:bodyPr>
          <a:lstStyle/>
          <a:p>
            <a:r>
              <a:rPr lang="en-US" sz="4000" dirty="0" smtClean="0">
                <a:solidFill>
                  <a:srgbClr val="0070C0"/>
                </a:solidFill>
                <a:latin typeface="+mj-lt"/>
              </a:rPr>
              <a:t>Researcher Identifier Information Flow</a:t>
            </a:r>
            <a:endParaRPr lang="en-US" sz="40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1292"/>
          </a:xfrm>
          <a:ln>
            <a:noFill/>
          </a:ln>
        </p:spPr>
        <p:txBody>
          <a:bodyPr/>
          <a:lstStyle/>
          <a:p>
            <a:r>
              <a:rPr lang="en-US" dirty="0" smtClean="0">
                <a:solidFill>
                  <a:srgbClr val="0070C0"/>
                </a:solidFill>
              </a:rPr>
              <a:t>Some emerging trends: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16</a:t>
            </a:fld>
            <a:endParaRPr lang="en-US"/>
          </a:p>
        </p:txBody>
      </p:sp>
      <p:sp>
        <p:nvSpPr>
          <p:cNvPr id="4" name="TextBox 3"/>
          <p:cNvSpPr txBox="1"/>
          <p:nvPr/>
        </p:nvSpPr>
        <p:spPr>
          <a:xfrm>
            <a:off x="184945" y="1565753"/>
            <a:ext cx="8959055" cy="6001643"/>
          </a:xfrm>
          <a:prstGeom prst="rect">
            <a:avLst/>
          </a:prstGeom>
          <a:noFill/>
        </p:spPr>
        <p:txBody>
          <a:bodyPr wrap="square" rtlCol="0">
            <a:spAutoFit/>
          </a:bodyPr>
          <a:lstStyle/>
          <a:p>
            <a:pPr>
              <a:buClr>
                <a:srgbClr val="0070C0"/>
              </a:buClr>
              <a:buFont typeface="Arial" pitchFamily="34" charset="0"/>
              <a:buChar char="•"/>
            </a:pPr>
            <a:r>
              <a:rPr lang="en-US" sz="3200" dirty="0" smtClean="0"/>
              <a:t> Widespread recognition that persistent identifiers for researchers are needed</a:t>
            </a:r>
          </a:p>
          <a:p>
            <a:pPr>
              <a:buClr>
                <a:srgbClr val="0070C0"/>
              </a:buClr>
              <a:buFont typeface="Arial" pitchFamily="34" charset="0"/>
              <a:buChar char="•"/>
            </a:pPr>
            <a:r>
              <a:rPr lang="en-US" sz="3200" dirty="0" smtClean="0"/>
              <a:t> Registration services rather than authority files as a solution for researcher identification</a:t>
            </a:r>
          </a:p>
          <a:p>
            <a:pPr>
              <a:buClr>
                <a:srgbClr val="0070C0"/>
              </a:buClr>
              <a:buFont typeface="Arial" pitchFamily="34" charset="0"/>
              <a:buChar char="•"/>
            </a:pPr>
            <a:r>
              <a:rPr lang="en-US" sz="3200" dirty="0" smtClean="0"/>
              <a:t> Interoperability </a:t>
            </a:r>
            <a:r>
              <a:rPr lang="en-US" sz="3200" dirty="0"/>
              <a:t>between systems is increasing:</a:t>
            </a:r>
          </a:p>
          <a:p>
            <a:pPr lvl="1">
              <a:buClr>
                <a:srgbClr val="0070C0"/>
              </a:buClr>
              <a:buFont typeface="Courier New" pitchFamily="49" charset="0"/>
              <a:buChar char="o"/>
            </a:pPr>
            <a:r>
              <a:rPr lang="en-US" sz="2800" dirty="0" smtClean="0"/>
              <a:t> ISNI &amp; VIAF interoperability</a:t>
            </a:r>
          </a:p>
          <a:p>
            <a:pPr lvl="1">
              <a:buClr>
                <a:srgbClr val="0070C0"/>
              </a:buClr>
              <a:buFont typeface="Courier New" pitchFamily="49" charset="0"/>
              <a:buChar char="o"/>
            </a:pPr>
            <a:r>
              <a:rPr lang="en-US" sz="2800" dirty="0" smtClean="0"/>
              <a:t> ORCID </a:t>
            </a:r>
            <a:r>
              <a:rPr lang="en-US" sz="2800" dirty="0"/>
              <a:t>and ISNI </a:t>
            </a:r>
            <a:r>
              <a:rPr lang="en-US" sz="2800" dirty="0" smtClean="0"/>
              <a:t>coordination</a:t>
            </a:r>
            <a:endParaRPr lang="en-US" sz="2800" dirty="0"/>
          </a:p>
          <a:p>
            <a:pPr lvl="1">
              <a:buClr>
                <a:srgbClr val="0070C0"/>
              </a:buClr>
              <a:buFont typeface="Courier New" pitchFamily="49" charset="0"/>
              <a:buChar char="o"/>
            </a:pPr>
            <a:r>
              <a:rPr lang="en-US" sz="2800" dirty="0"/>
              <a:t> </a:t>
            </a:r>
            <a:r>
              <a:rPr lang="en-US" sz="2800" dirty="0" smtClean="0"/>
              <a:t>Research information system integration with ORCID,         	ISNI, VIVO</a:t>
            </a:r>
          </a:p>
          <a:p>
            <a:pPr lvl="1">
              <a:buClr>
                <a:srgbClr val="0070C0"/>
              </a:buClr>
            </a:pPr>
            <a:endParaRPr lang="en-US" sz="2800" dirty="0" smtClean="0">
              <a:latin typeface="Open Sans"/>
            </a:endParaRPr>
          </a:p>
          <a:p>
            <a:pPr>
              <a:buClr>
                <a:srgbClr val="0070C0"/>
              </a:buClr>
            </a:pPr>
            <a:endParaRPr lang="en-US" sz="2800" dirty="0">
              <a:latin typeface="Open Sans"/>
            </a:endParaRPr>
          </a:p>
          <a:p>
            <a:pPr>
              <a:buClr>
                <a:srgbClr val="0070C0"/>
              </a:buClr>
              <a:buFont typeface="Wingdings" pitchFamily="2" charset="2"/>
              <a:buChar char="Ø"/>
            </a:pPr>
            <a:endParaRPr lang="en-US" sz="2800" dirty="0" smtClean="0">
              <a:latin typeface="Open Sans"/>
            </a:endParaRPr>
          </a:p>
          <a:p>
            <a:pPr>
              <a:buClr>
                <a:srgbClr val="0070C0"/>
              </a:buClr>
              <a:buFont typeface="Wingdings" pitchFamily="2" charset="2"/>
              <a:buChar char="Ø"/>
            </a:pPr>
            <a:endParaRPr lang="en-US" sz="2800" dirty="0">
              <a:latin typeface="Open Sans"/>
            </a:endParaRPr>
          </a:p>
        </p:txBody>
      </p:sp>
    </p:spTree>
    <p:extLst>
      <p:ext uri="{BB962C8B-B14F-4D97-AF65-F5344CB8AC3E}">
        <p14:creationId xmlns:p14="http://schemas.microsoft.com/office/powerpoint/2010/main" xmlns="" val="15750551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a:ln>
            <a:noFill/>
          </a:ln>
        </p:spPr>
        <p:txBody>
          <a:bodyPr>
            <a:noAutofit/>
          </a:bodyPr>
          <a:lstStyle/>
          <a:p>
            <a:r>
              <a:rPr lang="en-US" dirty="0" smtClean="0">
                <a:solidFill>
                  <a:srgbClr val="0070C0"/>
                </a:solidFill>
              </a:rPr>
              <a:t>Early adopters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pic>
        <p:nvPicPr>
          <p:cNvPr id="86018" name="Picture 2"/>
          <p:cNvPicPr>
            <a:picLocks noChangeAspect="1" noChangeArrowheads="1"/>
          </p:cNvPicPr>
          <p:nvPr/>
        </p:nvPicPr>
        <p:blipFill>
          <a:blip r:embed="rId3"/>
          <a:srcRect/>
          <a:stretch>
            <a:fillRect/>
          </a:stretch>
        </p:blipFill>
        <p:spPr bwMode="auto">
          <a:xfrm>
            <a:off x="848777" y="1888177"/>
            <a:ext cx="1150937" cy="1287463"/>
          </a:xfrm>
          <a:prstGeom prst="rect">
            <a:avLst/>
          </a:prstGeom>
          <a:noFill/>
          <a:ln w="9525">
            <a:noFill/>
            <a:miter lim="800000"/>
            <a:headEnd/>
            <a:tailEnd/>
          </a:ln>
        </p:spPr>
      </p:pic>
      <p:pic>
        <p:nvPicPr>
          <p:cNvPr id="86019" name="Picture 3"/>
          <p:cNvPicPr>
            <a:picLocks noChangeAspect="1" noChangeArrowheads="1"/>
          </p:cNvPicPr>
          <p:nvPr/>
        </p:nvPicPr>
        <p:blipFill>
          <a:blip r:embed="rId4"/>
          <a:srcRect/>
          <a:stretch>
            <a:fillRect/>
          </a:stretch>
        </p:blipFill>
        <p:spPr bwMode="auto">
          <a:xfrm>
            <a:off x="2555509" y="1651639"/>
            <a:ext cx="1455737" cy="473075"/>
          </a:xfrm>
          <a:prstGeom prst="rect">
            <a:avLst/>
          </a:prstGeom>
          <a:noFill/>
          <a:ln w="9525">
            <a:noFill/>
            <a:miter lim="800000"/>
            <a:headEnd/>
            <a:tailEnd/>
          </a:ln>
        </p:spPr>
      </p:pic>
      <p:pic>
        <p:nvPicPr>
          <p:cNvPr id="86020" name="Picture 4"/>
          <p:cNvPicPr>
            <a:picLocks noChangeAspect="1" noChangeArrowheads="1"/>
          </p:cNvPicPr>
          <p:nvPr/>
        </p:nvPicPr>
        <p:blipFill>
          <a:blip r:embed="rId5"/>
          <a:srcRect/>
          <a:stretch>
            <a:fillRect/>
          </a:stretch>
        </p:blipFill>
        <p:spPr bwMode="auto">
          <a:xfrm>
            <a:off x="2560803" y="3013343"/>
            <a:ext cx="1265237" cy="1235075"/>
          </a:xfrm>
          <a:prstGeom prst="rect">
            <a:avLst/>
          </a:prstGeom>
          <a:noFill/>
          <a:ln w="9525">
            <a:noFill/>
            <a:miter lim="800000"/>
            <a:headEnd/>
            <a:tailEnd/>
          </a:ln>
        </p:spPr>
      </p:pic>
      <p:pic>
        <p:nvPicPr>
          <p:cNvPr id="86022" name="Picture 6"/>
          <p:cNvPicPr>
            <a:picLocks noChangeAspect="1" noChangeArrowheads="1"/>
          </p:cNvPicPr>
          <p:nvPr/>
        </p:nvPicPr>
        <p:blipFill>
          <a:blip r:embed="rId6"/>
          <a:srcRect/>
          <a:stretch>
            <a:fillRect/>
          </a:stretch>
        </p:blipFill>
        <p:spPr bwMode="auto">
          <a:xfrm>
            <a:off x="2163598" y="4728636"/>
            <a:ext cx="1417637" cy="609600"/>
          </a:xfrm>
          <a:prstGeom prst="rect">
            <a:avLst/>
          </a:prstGeom>
          <a:noFill/>
          <a:ln w="9525">
            <a:noFill/>
            <a:miter lim="800000"/>
            <a:headEnd/>
            <a:tailEnd/>
          </a:ln>
        </p:spPr>
      </p:pic>
      <p:pic>
        <p:nvPicPr>
          <p:cNvPr id="86023" name="Picture 7"/>
          <p:cNvPicPr>
            <a:picLocks noChangeAspect="1" noChangeArrowheads="1"/>
          </p:cNvPicPr>
          <p:nvPr/>
        </p:nvPicPr>
        <p:blipFill>
          <a:blip r:embed="rId7"/>
          <a:srcRect/>
          <a:stretch>
            <a:fillRect/>
          </a:stretch>
        </p:blipFill>
        <p:spPr bwMode="auto">
          <a:xfrm>
            <a:off x="457200" y="4728636"/>
            <a:ext cx="1241425" cy="350837"/>
          </a:xfrm>
          <a:prstGeom prst="rect">
            <a:avLst/>
          </a:prstGeom>
          <a:noFill/>
          <a:ln w="9525">
            <a:noFill/>
            <a:miter lim="800000"/>
            <a:headEnd/>
            <a:tailEnd/>
          </a:ln>
        </p:spPr>
      </p:pic>
      <p:pic>
        <p:nvPicPr>
          <p:cNvPr id="86024" name="Picture 8"/>
          <p:cNvPicPr>
            <a:picLocks noChangeAspect="1" noChangeArrowheads="1"/>
          </p:cNvPicPr>
          <p:nvPr/>
        </p:nvPicPr>
        <p:blipFill>
          <a:blip r:embed="rId8"/>
          <a:srcRect/>
          <a:stretch>
            <a:fillRect/>
          </a:stretch>
        </p:blipFill>
        <p:spPr bwMode="auto">
          <a:xfrm>
            <a:off x="5486400" y="2220686"/>
            <a:ext cx="2133600" cy="708025"/>
          </a:xfrm>
          <a:prstGeom prst="rect">
            <a:avLst/>
          </a:prstGeom>
          <a:noFill/>
          <a:ln w="9525">
            <a:noFill/>
            <a:miter lim="800000"/>
            <a:headEnd/>
            <a:tailEnd/>
          </a:ln>
        </p:spPr>
      </p:pic>
      <p:sp>
        <p:nvSpPr>
          <p:cNvPr id="12" name="Rectangle 11"/>
          <p:cNvSpPr/>
          <p:nvPr/>
        </p:nvSpPr>
        <p:spPr>
          <a:xfrm>
            <a:off x="4267200" y="3752166"/>
            <a:ext cx="4572000" cy="1015663"/>
          </a:xfrm>
          <a:prstGeom prst="rect">
            <a:avLst/>
          </a:prstGeom>
        </p:spPr>
        <p:txBody>
          <a:bodyPr>
            <a:spAutoFit/>
          </a:bodyPr>
          <a:lstStyle/>
          <a:p>
            <a:r>
              <a:rPr lang="en-US" sz="2000" i="1" dirty="0" smtClean="0"/>
              <a:t>“More than a third of contributors in Books In Print have an ISNI” (</a:t>
            </a:r>
            <a:r>
              <a:rPr lang="en-US" sz="2000" i="1" dirty="0" err="1" smtClean="0"/>
              <a:t>ProQuest</a:t>
            </a:r>
            <a:r>
              <a:rPr lang="en-US" sz="2000" i="1" dirty="0" smtClean="0"/>
              <a:t> press release, 4 May 2014)</a:t>
            </a:r>
            <a:endParaRPr lang="en-US" sz="2000" dirty="0"/>
          </a:p>
        </p:txBody>
      </p:sp>
      <p:pic>
        <p:nvPicPr>
          <p:cNvPr id="86025" name="Picture 9"/>
          <p:cNvPicPr>
            <a:picLocks noChangeAspect="1" noChangeArrowheads="1"/>
          </p:cNvPicPr>
          <p:nvPr/>
        </p:nvPicPr>
        <p:blipFill>
          <a:blip r:embed="rId9"/>
          <a:srcRect/>
          <a:stretch>
            <a:fillRect/>
          </a:stretch>
        </p:blipFill>
        <p:spPr bwMode="auto">
          <a:xfrm>
            <a:off x="225818" y="3684855"/>
            <a:ext cx="2103437" cy="563563"/>
          </a:xfrm>
          <a:prstGeom prst="rect">
            <a:avLst/>
          </a:prstGeom>
          <a:noFill/>
          <a:ln w="9525">
            <a:noFill/>
            <a:miter lim="800000"/>
            <a:headEnd/>
            <a:tailEnd/>
          </a:ln>
        </p:spPr>
      </p:pic>
      <p:pic>
        <p:nvPicPr>
          <p:cNvPr id="86026" name="Picture 10"/>
          <p:cNvPicPr>
            <a:picLocks noChangeAspect="1" noChangeArrowheads="1"/>
          </p:cNvPicPr>
          <p:nvPr/>
        </p:nvPicPr>
        <p:blipFill>
          <a:blip r:embed="rId10"/>
          <a:srcRect/>
          <a:stretch>
            <a:fillRect/>
          </a:stretch>
        </p:blipFill>
        <p:spPr bwMode="auto">
          <a:xfrm>
            <a:off x="1043818" y="5489424"/>
            <a:ext cx="2239560" cy="866926"/>
          </a:xfrm>
          <a:prstGeom prst="rect">
            <a:avLst/>
          </a:prstGeom>
          <a:noFill/>
          <a:ln w="9525">
            <a:noFill/>
            <a:miter lim="800000"/>
            <a:headEnd/>
            <a:tailEnd/>
          </a:ln>
        </p:spPr>
      </p:pic>
      <p:pic>
        <p:nvPicPr>
          <p:cNvPr id="86027" name="Picture 11"/>
          <p:cNvPicPr>
            <a:picLocks noChangeAspect="1" noChangeArrowheads="1"/>
          </p:cNvPicPr>
          <p:nvPr/>
        </p:nvPicPr>
        <p:blipFill>
          <a:blip r:embed="rId11"/>
          <a:srcRect/>
          <a:stretch>
            <a:fillRect/>
          </a:stretch>
        </p:blipFill>
        <p:spPr bwMode="auto">
          <a:xfrm>
            <a:off x="3695700" y="5079473"/>
            <a:ext cx="1752600" cy="898525"/>
          </a:xfrm>
          <a:prstGeom prst="rect">
            <a:avLst/>
          </a:prstGeom>
          <a:noFill/>
          <a:ln w="9525">
            <a:noFill/>
            <a:miter lim="800000"/>
            <a:headEnd/>
            <a:tailEnd/>
          </a:ln>
        </p:spPr>
      </p:pic>
      <p:pic>
        <p:nvPicPr>
          <p:cNvPr id="82947" name="Picture 3"/>
          <p:cNvPicPr>
            <a:picLocks noChangeAspect="1" noChangeArrowheads="1"/>
          </p:cNvPicPr>
          <p:nvPr/>
        </p:nvPicPr>
        <p:blipFill>
          <a:blip r:embed="rId12"/>
          <a:srcRect/>
          <a:stretch>
            <a:fillRect/>
          </a:stretch>
        </p:blipFill>
        <p:spPr bwMode="auto">
          <a:xfrm>
            <a:off x="2735263" y="2296886"/>
            <a:ext cx="1531937" cy="631825"/>
          </a:xfrm>
          <a:prstGeom prst="rect">
            <a:avLst/>
          </a:prstGeom>
          <a:noFill/>
          <a:ln w="9525">
            <a:noFill/>
            <a:miter lim="800000"/>
            <a:headEnd/>
            <a:tailEnd/>
          </a:ln>
        </p:spPr>
      </p:pic>
    </p:spTree>
    <p:extLst>
      <p:ext uri="{BB962C8B-B14F-4D97-AF65-F5344CB8AC3E}">
        <p14:creationId xmlns:p14="http://schemas.microsoft.com/office/powerpoint/2010/main" xmlns="" val="19542240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246495"/>
          </a:xfrm>
          <a:ln>
            <a:noFill/>
          </a:ln>
        </p:spPr>
        <p:txBody>
          <a:bodyPr/>
          <a:lstStyle/>
          <a:p>
            <a:r>
              <a:rPr lang="en-US" sz="4000" dirty="0" smtClean="0">
                <a:solidFill>
                  <a:srgbClr val="0070C0"/>
                </a:solidFill>
              </a:rPr>
              <a:t>Adoption trends: Funders</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18</a:t>
            </a:fld>
            <a:endParaRPr lang="en-US"/>
          </a:p>
        </p:txBody>
      </p:sp>
      <p:pic>
        <p:nvPicPr>
          <p:cNvPr id="83970" name="Picture 2"/>
          <p:cNvPicPr>
            <a:picLocks noChangeAspect="1" noChangeArrowheads="1"/>
          </p:cNvPicPr>
          <p:nvPr/>
        </p:nvPicPr>
        <p:blipFill>
          <a:blip r:embed="rId3"/>
          <a:srcRect/>
          <a:stretch>
            <a:fillRect/>
          </a:stretch>
        </p:blipFill>
        <p:spPr bwMode="auto">
          <a:xfrm>
            <a:off x="767042" y="1644263"/>
            <a:ext cx="2020999" cy="64013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6305549" y="1354731"/>
            <a:ext cx="1455737" cy="609600"/>
          </a:xfrm>
          <a:prstGeom prst="rect">
            <a:avLst/>
          </a:prstGeom>
          <a:noFill/>
          <a:ln w="9525">
            <a:noFill/>
            <a:miter lim="800000"/>
            <a:headEnd/>
            <a:tailEnd/>
          </a:ln>
        </p:spPr>
      </p:pic>
      <p:pic>
        <p:nvPicPr>
          <p:cNvPr id="83971" name="Picture 3"/>
          <p:cNvPicPr>
            <a:picLocks noChangeAspect="1" noChangeArrowheads="1"/>
          </p:cNvPicPr>
          <p:nvPr/>
        </p:nvPicPr>
        <p:blipFill>
          <a:blip r:embed="rId5"/>
          <a:srcRect/>
          <a:stretch>
            <a:fillRect/>
          </a:stretch>
        </p:blipFill>
        <p:spPr bwMode="auto">
          <a:xfrm>
            <a:off x="5345112" y="1346794"/>
            <a:ext cx="960437" cy="617537"/>
          </a:xfrm>
          <a:prstGeom prst="rect">
            <a:avLst/>
          </a:prstGeom>
          <a:noFill/>
          <a:ln w="9525">
            <a:noFill/>
            <a:miter lim="800000"/>
            <a:headEnd/>
            <a:tailEnd/>
          </a:ln>
        </p:spPr>
      </p:pic>
      <p:pic>
        <p:nvPicPr>
          <p:cNvPr id="83972" name="Picture 4"/>
          <p:cNvPicPr>
            <a:picLocks noChangeAspect="1" noChangeArrowheads="1"/>
          </p:cNvPicPr>
          <p:nvPr/>
        </p:nvPicPr>
        <p:blipFill>
          <a:blip r:embed="rId6"/>
          <a:srcRect/>
          <a:stretch>
            <a:fillRect/>
          </a:stretch>
        </p:blipFill>
        <p:spPr bwMode="auto">
          <a:xfrm>
            <a:off x="488949" y="4672208"/>
            <a:ext cx="3924300" cy="1089025"/>
          </a:xfrm>
          <a:prstGeom prst="rect">
            <a:avLst/>
          </a:prstGeom>
          <a:noFill/>
          <a:ln w="9525">
            <a:noFill/>
            <a:miter lim="800000"/>
            <a:headEnd/>
            <a:tailEnd/>
          </a:ln>
        </p:spPr>
      </p:pic>
      <p:pic>
        <p:nvPicPr>
          <p:cNvPr id="83973" name="Picture 5"/>
          <p:cNvPicPr>
            <a:picLocks noChangeAspect="1" noChangeArrowheads="1"/>
          </p:cNvPicPr>
          <p:nvPr/>
        </p:nvPicPr>
        <p:blipFill>
          <a:blip r:embed="rId7"/>
          <a:srcRect/>
          <a:stretch>
            <a:fillRect/>
          </a:stretch>
        </p:blipFill>
        <p:spPr bwMode="auto">
          <a:xfrm>
            <a:off x="649287" y="2284398"/>
            <a:ext cx="2614613" cy="1844675"/>
          </a:xfrm>
          <a:prstGeom prst="rect">
            <a:avLst/>
          </a:prstGeom>
          <a:noFill/>
          <a:ln w="9525">
            <a:noFill/>
            <a:miter lim="800000"/>
            <a:headEnd/>
            <a:tailEnd/>
          </a:ln>
        </p:spPr>
      </p:pic>
      <p:pic>
        <p:nvPicPr>
          <p:cNvPr id="83974" name="Picture 6"/>
          <p:cNvPicPr>
            <a:picLocks noChangeAspect="1" noChangeArrowheads="1"/>
          </p:cNvPicPr>
          <p:nvPr/>
        </p:nvPicPr>
        <p:blipFill>
          <a:blip r:embed="rId8"/>
          <a:srcRect/>
          <a:stretch>
            <a:fillRect/>
          </a:stretch>
        </p:blipFill>
        <p:spPr bwMode="auto">
          <a:xfrm>
            <a:off x="4874749" y="2111110"/>
            <a:ext cx="3356901" cy="2514818"/>
          </a:xfrm>
          <a:prstGeom prst="rect">
            <a:avLst/>
          </a:prstGeom>
          <a:noFill/>
          <a:ln w="9525">
            <a:noFill/>
            <a:miter lim="800000"/>
            <a:headEnd/>
            <a:tailEnd/>
          </a:ln>
        </p:spPr>
      </p:pic>
      <p:pic>
        <p:nvPicPr>
          <p:cNvPr id="83975" name="Picture 7"/>
          <p:cNvPicPr>
            <a:picLocks noChangeAspect="1" noChangeArrowheads="1"/>
          </p:cNvPicPr>
          <p:nvPr/>
        </p:nvPicPr>
        <p:blipFill>
          <a:blip r:embed="rId9"/>
          <a:srcRect/>
          <a:stretch>
            <a:fillRect/>
          </a:stretch>
        </p:blipFill>
        <p:spPr bwMode="auto">
          <a:xfrm>
            <a:off x="5348911" y="5427448"/>
            <a:ext cx="3795089" cy="667570"/>
          </a:xfrm>
          <a:prstGeom prst="rect">
            <a:avLst/>
          </a:prstGeom>
          <a:noFill/>
          <a:ln w="9525">
            <a:noFill/>
            <a:miter lim="800000"/>
            <a:headEnd/>
            <a:tailEnd/>
          </a:ln>
        </p:spPr>
      </p:pic>
      <p:pic>
        <p:nvPicPr>
          <p:cNvPr id="83976" name="Picture 8"/>
          <p:cNvPicPr>
            <a:picLocks noChangeAspect="1" noChangeArrowheads="1"/>
          </p:cNvPicPr>
          <p:nvPr/>
        </p:nvPicPr>
        <p:blipFill>
          <a:blip r:embed="rId10"/>
          <a:srcRect/>
          <a:stretch>
            <a:fillRect/>
          </a:stretch>
        </p:blipFill>
        <p:spPr bwMode="auto">
          <a:xfrm>
            <a:off x="4413249" y="5044929"/>
            <a:ext cx="1093565" cy="1676546"/>
          </a:xfrm>
          <a:prstGeom prst="rect">
            <a:avLst/>
          </a:prstGeom>
          <a:noFill/>
          <a:ln w="9525">
            <a:noFill/>
            <a:miter lim="800000"/>
            <a:headEnd/>
            <a:tailEnd/>
          </a:ln>
        </p:spPr>
      </p:pic>
    </p:spTree>
    <p:extLst>
      <p:ext uri="{BB962C8B-B14F-4D97-AF65-F5344CB8AC3E}">
        <p14:creationId xmlns:p14="http://schemas.microsoft.com/office/powerpoint/2010/main" xmlns="" val="5156479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7506"/>
            <a:ext cx="8229600" cy="1143000"/>
          </a:xfrm>
          <a:ln>
            <a:noFill/>
          </a:ln>
        </p:spPr>
        <p:txBody>
          <a:bodyPr>
            <a:noAutofit/>
          </a:bodyPr>
          <a:lstStyle/>
          <a:p>
            <a:r>
              <a:rPr lang="en-US" dirty="0" smtClean="0">
                <a:solidFill>
                  <a:srgbClr val="0070C0"/>
                </a:solidFill>
              </a:rPr>
              <a:t>Adoption trends: Universities </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19</a:t>
            </a:fld>
            <a:endParaRPr lang="en-US"/>
          </a:p>
        </p:txBody>
      </p:sp>
      <p:pic>
        <p:nvPicPr>
          <p:cNvPr id="9217" name="Picture 1"/>
          <p:cNvPicPr>
            <a:picLocks noChangeAspect="1" noChangeArrowheads="1"/>
          </p:cNvPicPr>
          <p:nvPr/>
        </p:nvPicPr>
        <p:blipFill>
          <a:blip r:embed="rId3" cstate="print"/>
          <a:srcRect/>
          <a:stretch>
            <a:fillRect/>
          </a:stretch>
        </p:blipFill>
        <p:spPr bwMode="auto">
          <a:xfrm>
            <a:off x="990600" y="1818360"/>
            <a:ext cx="1981200" cy="617537"/>
          </a:xfrm>
          <a:prstGeom prst="rect">
            <a:avLst/>
          </a:prstGeom>
          <a:noFill/>
          <a:ln w="9525">
            <a:noFill/>
            <a:miter lim="800000"/>
            <a:headEnd/>
            <a:tailEnd/>
          </a:ln>
        </p:spPr>
      </p:pic>
      <p:sp>
        <p:nvSpPr>
          <p:cNvPr id="7" name="TextBox 6"/>
          <p:cNvSpPr txBox="1"/>
          <p:nvPr/>
        </p:nvSpPr>
        <p:spPr>
          <a:xfrm>
            <a:off x="3200400" y="1491474"/>
            <a:ext cx="6028382" cy="707886"/>
          </a:xfrm>
          <a:prstGeom prst="rect">
            <a:avLst/>
          </a:prstGeom>
          <a:noFill/>
        </p:spPr>
        <p:txBody>
          <a:bodyPr wrap="none" rtlCol="0">
            <a:spAutoFit/>
          </a:bodyPr>
          <a:lstStyle/>
          <a:p>
            <a:r>
              <a:rPr lang="en-US" sz="2000" dirty="0" smtClean="0"/>
              <a:t>Assigning ORCIDs to authors when submitting electronic</a:t>
            </a:r>
          </a:p>
          <a:p>
            <a:r>
              <a:rPr lang="en-US" sz="2000" dirty="0" smtClean="0"/>
              <a:t>dissertations in institutional repositories</a:t>
            </a:r>
            <a:endParaRPr lang="en-US" sz="2000" dirty="0"/>
          </a:p>
        </p:txBody>
      </p:sp>
      <p:sp>
        <p:nvSpPr>
          <p:cNvPr id="9" name="TextBox 8"/>
          <p:cNvSpPr txBox="1"/>
          <p:nvPr/>
        </p:nvSpPr>
        <p:spPr>
          <a:xfrm>
            <a:off x="3200400" y="2199360"/>
            <a:ext cx="5724580" cy="707886"/>
          </a:xfrm>
          <a:prstGeom prst="rect">
            <a:avLst/>
          </a:prstGeom>
          <a:noFill/>
        </p:spPr>
        <p:txBody>
          <a:bodyPr wrap="none" rtlCol="0">
            <a:spAutoFit/>
          </a:bodyPr>
          <a:lstStyle/>
          <a:p>
            <a:r>
              <a:rPr lang="en-US" sz="2000" dirty="0" smtClean="0"/>
              <a:t>Pilot to automatically generate preliminary authority </a:t>
            </a:r>
          </a:p>
          <a:p>
            <a:r>
              <a:rPr lang="en-US" sz="2000" dirty="0" smtClean="0"/>
              <a:t>records from publisher files</a:t>
            </a:r>
            <a:endParaRPr lang="en-US" sz="2000" dirty="0"/>
          </a:p>
        </p:txBody>
      </p:sp>
      <p:pic>
        <p:nvPicPr>
          <p:cNvPr id="9218" name="Picture 2"/>
          <p:cNvPicPr>
            <a:picLocks noChangeAspect="1" noChangeArrowheads="1"/>
          </p:cNvPicPr>
          <p:nvPr/>
        </p:nvPicPr>
        <p:blipFill>
          <a:blip r:embed="rId4" cstate="print"/>
          <a:srcRect/>
          <a:stretch>
            <a:fillRect/>
          </a:stretch>
        </p:blipFill>
        <p:spPr bwMode="auto">
          <a:xfrm>
            <a:off x="1371600" y="2504160"/>
            <a:ext cx="1158875" cy="1173163"/>
          </a:xfrm>
          <a:prstGeom prst="rect">
            <a:avLst/>
          </a:prstGeom>
          <a:noFill/>
          <a:ln w="9525">
            <a:noFill/>
            <a:miter lim="800000"/>
            <a:headEnd/>
            <a:tailEnd/>
          </a:ln>
        </p:spPr>
      </p:pic>
      <p:sp>
        <p:nvSpPr>
          <p:cNvPr id="11" name="TextBox 10"/>
          <p:cNvSpPr txBox="1"/>
          <p:nvPr/>
        </p:nvSpPr>
        <p:spPr>
          <a:xfrm>
            <a:off x="3200400" y="3037560"/>
            <a:ext cx="4910383" cy="400110"/>
          </a:xfrm>
          <a:prstGeom prst="rect">
            <a:avLst/>
          </a:prstGeom>
          <a:noFill/>
        </p:spPr>
        <p:txBody>
          <a:bodyPr wrap="none" rtlCol="0">
            <a:spAutoFit/>
          </a:bodyPr>
          <a:lstStyle/>
          <a:p>
            <a:r>
              <a:rPr lang="en-US" sz="2000" dirty="0" smtClean="0"/>
              <a:t>Assigning ISNI identifiers to their researchers.</a:t>
            </a:r>
          </a:p>
        </p:txBody>
      </p:sp>
      <p:pic>
        <p:nvPicPr>
          <p:cNvPr id="9219" name="Picture 3"/>
          <p:cNvPicPr>
            <a:picLocks noChangeAspect="1" noChangeArrowheads="1"/>
          </p:cNvPicPr>
          <p:nvPr/>
        </p:nvPicPr>
        <p:blipFill>
          <a:blip r:embed="rId5" cstate="print"/>
          <a:srcRect/>
          <a:stretch>
            <a:fillRect/>
          </a:stretch>
        </p:blipFill>
        <p:spPr bwMode="auto">
          <a:xfrm>
            <a:off x="457200" y="3418560"/>
            <a:ext cx="1036637" cy="1325563"/>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 y="4800600"/>
            <a:ext cx="2149475" cy="411163"/>
          </a:xfrm>
          <a:prstGeom prst="rect">
            <a:avLst/>
          </a:prstGeom>
          <a:noFill/>
          <a:ln w="9525">
            <a:noFill/>
            <a:miter lim="800000"/>
            <a:headEnd/>
            <a:tailEnd/>
          </a:ln>
        </p:spPr>
      </p:pic>
      <p:sp>
        <p:nvSpPr>
          <p:cNvPr id="15" name="TextBox 14"/>
          <p:cNvSpPr txBox="1"/>
          <p:nvPr/>
        </p:nvSpPr>
        <p:spPr>
          <a:xfrm>
            <a:off x="1600201" y="3875760"/>
            <a:ext cx="2971800" cy="707886"/>
          </a:xfrm>
          <a:prstGeom prst="rect">
            <a:avLst/>
          </a:prstGeom>
          <a:noFill/>
        </p:spPr>
        <p:txBody>
          <a:bodyPr wrap="square" rtlCol="0">
            <a:spAutoFit/>
          </a:bodyPr>
          <a:lstStyle/>
          <a:p>
            <a:r>
              <a:rPr lang="en-US" sz="2000" dirty="0" smtClean="0"/>
              <a:t>Assigning local identifiers to researchers</a:t>
            </a:r>
          </a:p>
        </p:txBody>
      </p:sp>
      <p:pic>
        <p:nvPicPr>
          <p:cNvPr id="9222" name="Picture 6"/>
          <p:cNvPicPr>
            <a:picLocks noChangeAspect="1" noChangeArrowheads="1"/>
          </p:cNvPicPr>
          <p:nvPr/>
        </p:nvPicPr>
        <p:blipFill>
          <a:blip r:embed="rId7" cstate="print"/>
          <a:srcRect/>
          <a:stretch>
            <a:fillRect/>
          </a:stretch>
        </p:blipFill>
        <p:spPr bwMode="auto">
          <a:xfrm>
            <a:off x="4495800" y="3799560"/>
            <a:ext cx="1173163" cy="1211263"/>
          </a:xfrm>
          <a:prstGeom prst="rect">
            <a:avLst/>
          </a:prstGeom>
          <a:noFill/>
          <a:ln w="9525">
            <a:noFill/>
            <a:miter lim="800000"/>
            <a:headEnd/>
            <a:tailEnd/>
          </a:ln>
        </p:spPr>
      </p:pic>
      <p:sp>
        <p:nvSpPr>
          <p:cNvPr id="19" name="TextBox 18"/>
          <p:cNvSpPr txBox="1"/>
          <p:nvPr/>
        </p:nvSpPr>
        <p:spPr>
          <a:xfrm>
            <a:off x="5867400" y="3810000"/>
            <a:ext cx="2971800" cy="1015663"/>
          </a:xfrm>
          <a:prstGeom prst="rect">
            <a:avLst/>
          </a:prstGeom>
          <a:noFill/>
        </p:spPr>
        <p:txBody>
          <a:bodyPr wrap="square" rtlCol="0">
            <a:spAutoFit/>
          </a:bodyPr>
          <a:lstStyle/>
          <a:p>
            <a:r>
              <a:rPr lang="en-US" sz="2000" dirty="0" smtClean="0"/>
              <a:t>Enabling  ORCIDS  to be</a:t>
            </a:r>
          </a:p>
          <a:p>
            <a:r>
              <a:rPr lang="en-US" sz="2000" dirty="0" smtClean="0"/>
              <a:t>linked to university personnel profiles</a:t>
            </a:r>
          </a:p>
        </p:txBody>
      </p:sp>
      <p:pic>
        <p:nvPicPr>
          <p:cNvPr id="66562" name="Picture 2"/>
          <p:cNvPicPr>
            <a:picLocks noChangeAspect="1" noChangeArrowheads="1"/>
          </p:cNvPicPr>
          <p:nvPr/>
        </p:nvPicPr>
        <p:blipFill>
          <a:blip r:embed="rId8" cstate="print"/>
          <a:srcRect/>
          <a:stretch>
            <a:fillRect/>
          </a:stretch>
        </p:blipFill>
        <p:spPr bwMode="auto">
          <a:xfrm>
            <a:off x="1828800" y="5486400"/>
            <a:ext cx="2400300" cy="563563"/>
          </a:xfrm>
          <a:prstGeom prst="rect">
            <a:avLst/>
          </a:prstGeom>
          <a:noFill/>
          <a:ln w="9525">
            <a:noFill/>
            <a:miter lim="800000"/>
            <a:headEnd/>
            <a:tailEnd/>
          </a:ln>
        </p:spPr>
      </p:pic>
      <p:sp>
        <p:nvSpPr>
          <p:cNvPr id="16" name="TextBox 15"/>
          <p:cNvSpPr txBox="1"/>
          <p:nvPr/>
        </p:nvSpPr>
        <p:spPr>
          <a:xfrm>
            <a:off x="4401996" y="5334000"/>
            <a:ext cx="4742004" cy="1015663"/>
          </a:xfrm>
          <a:prstGeom prst="rect">
            <a:avLst/>
          </a:prstGeom>
          <a:noFill/>
        </p:spPr>
        <p:txBody>
          <a:bodyPr wrap="none" rtlCol="0">
            <a:spAutoFit/>
          </a:bodyPr>
          <a:lstStyle/>
          <a:p>
            <a:r>
              <a:rPr lang="en-US" sz="2000" dirty="0" smtClean="0"/>
              <a:t>Integrating ORCID into VIVO open source </a:t>
            </a:r>
          </a:p>
          <a:p>
            <a:r>
              <a:rPr lang="en-US" sz="2000" dirty="0" smtClean="0"/>
              <a:t>research profiling system, used by over 100 </a:t>
            </a:r>
          </a:p>
          <a:p>
            <a:r>
              <a:rPr lang="en-US" sz="2000" dirty="0" smtClean="0"/>
              <a:t>institutions</a:t>
            </a:r>
            <a:endParaRPr lang="en-US" sz="2000" dirty="0"/>
          </a:p>
        </p:txBody>
      </p:sp>
    </p:spTree>
    <p:extLst>
      <p:ext uri="{BB962C8B-B14F-4D97-AF65-F5344CB8AC3E}">
        <p14:creationId xmlns:p14="http://schemas.microsoft.com/office/powerpoint/2010/main" xmlns="" val="1437224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5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2372"/>
          </a:xfrm>
        </p:spPr>
        <p:txBody>
          <a:bodyPr>
            <a:normAutofit fontScale="90000"/>
          </a:bodyPr>
          <a:lstStyle/>
          <a:p>
            <a:r>
              <a:rPr lang="en-US" dirty="0" smtClean="0">
                <a:solidFill>
                  <a:srgbClr val="0070C0"/>
                </a:solidFill>
                <a:latin typeface="+mj-lt"/>
              </a:rPr>
              <a:t>Authorship Trends, Issues, &amp; Questions</a:t>
            </a:r>
            <a:endParaRPr lang="en-US" dirty="0">
              <a:solidFill>
                <a:srgbClr val="0070C0"/>
              </a:solidFill>
              <a:latin typeface="+mj-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18063615"/>
              </p:ext>
            </p:extLst>
          </p:nvPr>
        </p:nvGraphicFramePr>
        <p:xfrm>
          <a:off x="0" y="543560"/>
          <a:ext cx="9144000" cy="63144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en-US" dirty="0" smtClean="0"/>
                        <a:t>Trend</a:t>
                      </a:r>
                      <a:endParaRPr lang="en-US" dirty="0"/>
                    </a:p>
                  </a:txBody>
                  <a:tcPr/>
                </a:tc>
                <a:tc>
                  <a:txBody>
                    <a:bodyPr/>
                    <a:lstStyle/>
                    <a:p>
                      <a:r>
                        <a:rPr lang="en-US" dirty="0" smtClean="0"/>
                        <a:t>Potential</a:t>
                      </a:r>
                      <a:r>
                        <a:rPr lang="en-US" baseline="0" dirty="0" smtClean="0"/>
                        <a:t> Authorship </a:t>
                      </a:r>
                      <a:r>
                        <a:rPr lang="en-US" dirty="0" smtClean="0"/>
                        <a:t>Issues</a:t>
                      </a:r>
                      <a:endParaRPr lang="en-US" dirty="0"/>
                    </a:p>
                  </a:txBody>
                  <a:tcPr/>
                </a:tc>
                <a:tc>
                  <a:txBody>
                    <a:bodyPr/>
                    <a:lstStyle/>
                    <a:p>
                      <a:r>
                        <a:rPr lang="en-US" dirty="0" smtClean="0"/>
                        <a:t>Questions</a:t>
                      </a:r>
                      <a:endParaRPr lang="en-US" dirty="0"/>
                    </a:p>
                  </a:txBody>
                  <a:tcPr/>
                </a:tc>
              </a:tr>
              <a:tr h="370840">
                <a:tc>
                  <a:txBody>
                    <a:bodyPr/>
                    <a:lstStyle/>
                    <a:p>
                      <a:r>
                        <a:rPr lang="en-US" dirty="0" smtClean="0"/>
                        <a:t>Increase in number</a:t>
                      </a:r>
                      <a:r>
                        <a:rPr lang="en-US" baseline="0" dirty="0" smtClean="0"/>
                        <a:t> of coauthors</a:t>
                      </a:r>
                      <a:endParaRPr lang="en-US" dirty="0"/>
                    </a:p>
                  </a:txBody>
                  <a:tcPr/>
                </a:tc>
                <a:tc>
                  <a:txBody>
                    <a:bodyPr/>
                    <a:lstStyle/>
                    <a:p>
                      <a:pPr marL="285750" indent="-285750">
                        <a:buFontTx/>
                        <a:buChar char="-"/>
                      </a:pPr>
                      <a:r>
                        <a:rPr lang="en-US" dirty="0" smtClean="0"/>
                        <a:t>‘honorary’ authorship</a:t>
                      </a:r>
                    </a:p>
                    <a:p>
                      <a:pPr marL="285750" indent="-285750">
                        <a:buFontTx/>
                        <a:buChar char="-"/>
                      </a:pPr>
                      <a:r>
                        <a:rPr lang="en-US" dirty="0" smtClean="0"/>
                        <a:t>‘ghost’ authorship</a:t>
                      </a:r>
                    </a:p>
                    <a:p>
                      <a:pPr marL="285750" indent="-285750">
                        <a:buFontTx/>
                        <a:buChar char="-"/>
                      </a:pPr>
                      <a:r>
                        <a:rPr lang="en-US" dirty="0" smtClean="0"/>
                        <a:t>disputes</a:t>
                      </a:r>
                    </a:p>
                  </a:txBody>
                  <a:tcPr/>
                </a:tc>
                <a:tc>
                  <a:txBody>
                    <a:bodyPr/>
                    <a:lstStyle/>
                    <a:p>
                      <a:pPr marL="285750" indent="-285750">
                        <a:buFontTx/>
                        <a:buChar char="-"/>
                      </a:pPr>
                      <a:r>
                        <a:rPr lang="en-US" dirty="0" smtClean="0"/>
                        <a:t>How to disambiguate author names?</a:t>
                      </a:r>
                      <a:endParaRPr lang="en-US" baseline="0" dirty="0" smtClean="0"/>
                    </a:p>
                    <a:p>
                      <a:pPr marL="285750" indent="-285750">
                        <a:buFontTx/>
                        <a:buChar char="-"/>
                      </a:pPr>
                      <a:r>
                        <a:rPr lang="en-US" baseline="0" dirty="0" smtClean="0"/>
                        <a:t>How to communicate attribution in citation?</a:t>
                      </a:r>
                    </a:p>
                    <a:p>
                      <a:pPr marL="285750" indent="-285750">
                        <a:buFontTx/>
                        <a:buChar char="-"/>
                      </a:pPr>
                      <a:r>
                        <a:rPr lang="en-US" b="0" baseline="0" dirty="0" smtClean="0">
                          <a:solidFill>
                            <a:schemeClr val="tx1">
                              <a:lumMod val="75000"/>
                              <a:lumOff val="25000"/>
                            </a:schemeClr>
                          </a:solidFill>
                        </a:rPr>
                        <a:t>How to describe contributions to work?</a:t>
                      </a:r>
                    </a:p>
                    <a:p>
                      <a:pPr marL="285750" indent="-285750">
                        <a:buFontTx/>
                        <a:buChar char="-"/>
                      </a:pPr>
                      <a:r>
                        <a:rPr lang="en-US" baseline="0" dirty="0" smtClean="0"/>
                        <a:t>How to evaluate and predict impact?</a:t>
                      </a:r>
                    </a:p>
                    <a:p>
                      <a:pPr marL="285750" indent="-285750">
                        <a:buFontTx/>
                        <a:buChar char="-"/>
                      </a:pPr>
                      <a:r>
                        <a:rPr lang="en-US" baseline="0" dirty="0" smtClean="0"/>
                        <a:t>Who is responsible?</a:t>
                      </a:r>
                    </a:p>
                  </a:txBody>
                  <a:tcPr/>
                </a:tc>
              </a:tr>
              <a:tr h="370840">
                <a:tc>
                  <a:txBody>
                    <a:bodyPr/>
                    <a:lstStyle/>
                    <a:p>
                      <a:r>
                        <a:rPr lang="en-US" dirty="0" smtClean="0"/>
                        <a:t>Shift from</a:t>
                      </a:r>
                      <a:r>
                        <a:rPr lang="en-US" baseline="0" dirty="0" smtClean="0"/>
                        <a:t> academic publishing in books </a:t>
                      </a:r>
                      <a:r>
                        <a:rPr lang="en-US" dirty="0" smtClean="0"/>
                        <a:t>to journals</a:t>
                      </a:r>
                      <a:endParaRPr lang="en-US" dirty="0"/>
                    </a:p>
                  </a:txBody>
                  <a:tcPr/>
                </a:tc>
                <a:tc>
                  <a:txBody>
                    <a:bodyPr/>
                    <a:lstStyle/>
                    <a:p>
                      <a:pPr marL="285750" indent="-285750">
                        <a:buFontTx/>
                        <a:buChar char="-"/>
                      </a:pPr>
                      <a:r>
                        <a:rPr lang="en-US" baseline="0" dirty="0" smtClean="0"/>
                        <a:t>loss of sole-author-book as a evaluation measure</a:t>
                      </a:r>
                    </a:p>
                    <a:p>
                      <a:pPr marL="0" indent="0">
                        <a:buFontTx/>
                        <a:buNone/>
                      </a:pPr>
                      <a:endParaRPr lang="en-US" dirty="0"/>
                    </a:p>
                  </a:txBody>
                  <a:tcPr/>
                </a:tc>
                <a:tc>
                  <a:txBody>
                    <a:bodyPr/>
                    <a:lstStyle/>
                    <a:p>
                      <a:pPr marL="285750" indent="-285750">
                        <a:buFontTx/>
                        <a:buChar char="-"/>
                      </a:pPr>
                      <a:r>
                        <a:rPr lang="en-US" dirty="0" smtClean="0">
                          <a:solidFill>
                            <a:srgbClr val="FF0000"/>
                          </a:solidFill>
                        </a:rPr>
                        <a:t>How to</a:t>
                      </a:r>
                      <a:r>
                        <a:rPr lang="en-US" baseline="0" dirty="0" smtClean="0">
                          <a:solidFill>
                            <a:srgbClr val="FF0000"/>
                          </a:solidFill>
                        </a:rPr>
                        <a:t> integrate name authority and researcher identifier systems?</a:t>
                      </a:r>
                    </a:p>
                  </a:txBody>
                  <a:tcPr/>
                </a:tc>
              </a:tr>
              <a:tr h="370840">
                <a:tc>
                  <a:txBody>
                    <a:bodyPr/>
                    <a:lstStyle/>
                    <a:p>
                      <a:r>
                        <a:rPr lang="en-US" dirty="0" smtClean="0"/>
                        <a:t>Decreasing</a:t>
                      </a:r>
                      <a:r>
                        <a:rPr lang="en-US" baseline="0" dirty="0" smtClean="0"/>
                        <a:t> granularity of publications</a:t>
                      </a:r>
                      <a:endParaRPr lang="en-US" dirty="0"/>
                    </a:p>
                  </a:txBody>
                  <a:tcPr/>
                </a:tc>
                <a:tc>
                  <a:txBody>
                    <a:bodyPr/>
                    <a:lstStyle/>
                    <a:p>
                      <a:pPr marL="285750" indent="-285750">
                        <a:buFontTx/>
                        <a:buChar char="-"/>
                      </a:pPr>
                      <a:r>
                        <a:rPr lang="en-US" dirty="0" smtClean="0"/>
                        <a:t>persistence of “</a:t>
                      </a:r>
                      <a:r>
                        <a:rPr lang="en-US" dirty="0" err="1" smtClean="0"/>
                        <a:t>nano</a:t>
                      </a:r>
                      <a:r>
                        <a:rPr lang="en-US" dirty="0" smtClean="0"/>
                        <a:t>” publication vs. authorship</a:t>
                      </a:r>
                    </a:p>
                    <a:p>
                      <a:pPr marL="0" indent="0">
                        <a:buFontTx/>
                        <a:buNone/>
                      </a:pPr>
                      <a:endParaRPr lang="en-US" dirty="0"/>
                    </a:p>
                  </a:txBody>
                  <a:tcPr/>
                </a:tc>
                <a:tc>
                  <a:txBody>
                    <a:bodyPr/>
                    <a:lstStyle/>
                    <a:p>
                      <a:pPr marL="285750" indent="-285750">
                        <a:buFontTx/>
                        <a:buChar char="-"/>
                      </a:pPr>
                      <a:r>
                        <a:rPr lang="en-US" dirty="0" smtClean="0"/>
                        <a:t>How to document</a:t>
                      </a:r>
                      <a:r>
                        <a:rPr lang="en-US" baseline="0" dirty="0" smtClean="0"/>
                        <a:t> authorship over substructure of work?</a:t>
                      </a:r>
                    </a:p>
                  </a:txBody>
                  <a:tcPr/>
                </a:tc>
              </a:tr>
              <a:tr h="370840">
                <a:tc>
                  <a:txBody>
                    <a:bodyPr/>
                    <a:lstStyle/>
                    <a:p>
                      <a:r>
                        <a:rPr lang="en-US" dirty="0" smtClean="0"/>
                        <a:t>Dynamic</a:t>
                      </a:r>
                      <a:r>
                        <a:rPr lang="en-US" baseline="0" dirty="0" smtClean="0"/>
                        <a:t> documents</a:t>
                      </a:r>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version</a:t>
                      </a:r>
                      <a:r>
                        <a:rPr lang="en-US" baseline="0" dirty="0" smtClean="0"/>
                        <a:t> misattribution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indent="-285750">
                        <a:buFontTx/>
                        <a:buChar char="-"/>
                      </a:pPr>
                      <a:r>
                        <a:rPr lang="en-US" dirty="0" smtClean="0"/>
                        <a:t>How to document</a:t>
                      </a:r>
                      <a:r>
                        <a:rPr lang="en-US" baseline="0" dirty="0" smtClean="0"/>
                        <a:t> authorship over time?</a:t>
                      </a:r>
                    </a:p>
                  </a:txBody>
                  <a:tcPr/>
                </a:tc>
              </a:tr>
              <a:tr h="370840">
                <a:tc>
                  <a:txBody>
                    <a:bodyPr/>
                    <a:lstStyle/>
                    <a:p>
                      <a:r>
                        <a:rPr lang="en-US" dirty="0" smtClean="0"/>
                        <a:t>Increasing</a:t>
                      </a:r>
                      <a:r>
                        <a:rPr lang="en-US" baseline="0" dirty="0" smtClean="0"/>
                        <a:t> diversity in citable scholarly outputs</a:t>
                      </a:r>
                      <a:endParaRPr lang="en-US" dirty="0"/>
                    </a:p>
                  </a:txBody>
                  <a:tcPr/>
                </a:tc>
                <a:tc>
                  <a:txBody>
                    <a:bodyPr/>
                    <a:lstStyle/>
                    <a:p>
                      <a:pPr marL="285750" indent="-285750">
                        <a:buFontTx/>
                        <a:buChar char="-"/>
                      </a:pPr>
                      <a:r>
                        <a:rPr lang="en-US" dirty="0" smtClean="0"/>
                        <a:t>citation cannibalization, </a:t>
                      </a:r>
                      <a:r>
                        <a:rPr lang="en-US" dirty="0" err="1" smtClean="0"/>
                        <a:t>overrcounting</a:t>
                      </a:r>
                      <a:endParaRPr lang="en-US" dirty="0" smtClean="0"/>
                    </a:p>
                  </a:txBody>
                  <a:tcPr/>
                </a:tc>
                <a:tc>
                  <a:txBody>
                    <a:bodyPr/>
                    <a:lstStyle/>
                    <a:p>
                      <a:pPr marL="285750" indent="-285750">
                        <a:buFontTx/>
                        <a:buChar char="-"/>
                      </a:pPr>
                      <a:r>
                        <a:rPr lang="en-US" dirty="0" smtClean="0"/>
                        <a:t>How to cite</a:t>
                      </a:r>
                      <a:r>
                        <a:rPr lang="en-US" baseline="0" dirty="0" smtClean="0"/>
                        <a:t> data, software, presentations(?), blogs (?), tweets (?)</a:t>
                      </a:r>
                    </a:p>
                  </a:txBody>
                  <a:tcPr/>
                </a:tc>
              </a:tr>
            </a:tbl>
          </a:graphicData>
        </a:graphic>
      </p:graphicFrame>
    </p:spTree>
    <p:extLst>
      <p:ext uri="{BB962C8B-B14F-4D97-AF65-F5344CB8AC3E}">
        <p14:creationId xmlns="" xmlns:p14="http://schemas.microsoft.com/office/powerpoint/2010/main" val="669735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458200" cy="1143000"/>
          </a:xfrm>
        </p:spPr>
        <p:txBody>
          <a:bodyPr/>
          <a:lstStyle/>
          <a:p>
            <a:pPr algn="ctr"/>
            <a:r>
              <a:rPr lang="en-US" dirty="0" smtClean="0">
                <a:solidFill>
                  <a:srgbClr val="0070C0"/>
                </a:solidFill>
                <a:latin typeface="+mj-lt"/>
              </a:rPr>
              <a:t>Key recommendations</a:t>
            </a:r>
            <a:endParaRPr lang="en-US" dirty="0">
              <a:solidFill>
                <a:srgbClr val="0070C0"/>
              </a:solidFill>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20</a:t>
            </a:fld>
            <a:endParaRPr lang="en-US"/>
          </a:p>
        </p:txBody>
      </p:sp>
      <p:sp>
        <p:nvSpPr>
          <p:cNvPr id="4" name="TextBox 3"/>
          <p:cNvSpPr txBox="1"/>
          <p:nvPr/>
        </p:nvSpPr>
        <p:spPr>
          <a:xfrm>
            <a:off x="457200" y="1371600"/>
            <a:ext cx="7696200" cy="1384995"/>
          </a:xfrm>
          <a:prstGeom prst="rect">
            <a:avLst/>
          </a:prstGeom>
          <a:noFill/>
        </p:spPr>
        <p:txBody>
          <a:bodyPr wrap="square" rtlCol="0">
            <a:spAutoFit/>
          </a:bodyPr>
          <a:lstStyle/>
          <a:p>
            <a:pPr>
              <a:buClr>
                <a:srgbClr val="0070C0"/>
              </a:buClr>
            </a:pPr>
            <a:r>
              <a:rPr lang="en-US" sz="2800" b="1" dirty="0" smtClean="0">
                <a:solidFill>
                  <a:srgbClr val="2178B5"/>
                </a:solidFill>
              </a:rPr>
              <a:t>Researcher: </a:t>
            </a:r>
            <a:r>
              <a:rPr lang="en-US" sz="2800" dirty="0" smtClean="0"/>
              <a:t>Get persistent identifier (earlier in career the better) and use it on all external communications.</a:t>
            </a:r>
            <a:endParaRPr lang="en-US" sz="2000" dirty="0"/>
          </a:p>
        </p:txBody>
      </p:sp>
      <p:sp>
        <p:nvSpPr>
          <p:cNvPr id="5" name="TextBox 4"/>
          <p:cNvSpPr txBox="1"/>
          <p:nvPr/>
        </p:nvSpPr>
        <p:spPr>
          <a:xfrm>
            <a:off x="457200" y="3093929"/>
            <a:ext cx="8153400" cy="2677656"/>
          </a:xfrm>
          <a:prstGeom prst="rect">
            <a:avLst/>
          </a:prstGeom>
          <a:noFill/>
        </p:spPr>
        <p:txBody>
          <a:bodyPr wrap="square" rtlCol="0">
            <a:spAutoFit/>
          </a:bodyPr>
          <a:lstStyle/>
          <a:p>
            <a:pPr>
              <a:buClr>
                <a:srgbClr val="0070C0"/>
              </a:buClr>
            </a:pPr>
            <a:r>
              <a:rPr lang="en-US" sz="2800" b="1" dirty="0" smtClean="0">
                <a:solidFill>
                  <a:srgbClr val="2178B5"/>
                </a:solidFill>
              </a:rPr>
              <a:t>Librarian/University Administrator: </a:t>
            </a:r>
            <a:r>
              <a:rPr lang="en-US" sz="2800" dirty="0" smtClean="0"/>
              <a:t>Assign persistent identifiers to authors if they don’t already have them. </a:t>
            </a:r>
          </a:p>
          <a:p>
            <a:pPr>
              <a:buClr>
                <a:srgbClr val="0070C0"/>
              </a:buClr>
              <a:buSzPct val="150000"/>
              <a:buFont typeface="Arial" pitchFamily="34" charset="0"/>
              <a:buChar char="•"/>
            </a:pPr>
            <a:r>
              <a:rPr lang="en-US" sz="2800" dirty="0" smtClean="0"/>
              <a:t> Retain traditional identifiers (e.g., VIAF IDs)</a:t>
            </a:r>
          </a:p>
          <a:p>
            <a:pPr>
              <a:buClr>
                <a:srgbClr val="0070C0"/>
              </a:buClr>
              <a:buSzPct val="150000"/>
              <a:buFont typeface="Arial" pitchFamily="34" charset="0"/>
              <a:buChar char="•"/>
            </a:pPr>
            <a:r>
              <a:rPr lang="en-US" sz="2800" dirty="0" smtClean="0"/>
              <a:t> Ensure ISNI or other ID for organization is accurate</a:t>
            </a:r>
          </a:p>
          <a:p>
            <a:pPr>
              <a:buClr>
                <a:srgbClr val="0070C0"/>
              </a:buClr>
              <a:buSzPct val="150000"/>
              <a:buFont typeface="Arial" pitchFamily="34" charset="0"/>
              <a:buChar char="•"/>
            </a:pPr>
            <a:r>
              <a:rPr lang="en-US" sz="2800" dirty="0" smtClean="0"/>
              <a:t> Advocate benefits and reasons for using and disseminating identifiers</a:t>
            </a:r>
            <a:endParaRPr lang="en-US" sz="20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smtClean="0">
                <a:solidFill>
                  <a:srgbClr val="0070C0"/>
                </a:solidFill>
                <a:latin typeface="+mj-lt"/>
              </a:rPr>
              <a:t>Manage risks </a:t>
            </a:r>
            <a:endParaRPr lang="en-US" dirty="0">
              <a:solidFill>
                <a:srgbClr val="0070C0"/>
              </a:solidFill>
              <a:latin typeface="+mj-lt"/>
            </a:endParaRPr>
          </a:p>
        </p:txBody>
      </p:sp>
      <p:sp>
        <p:nvSpPr>
          <p:cNvPr id="4" name="Content Placeholder 2"/>
          <p:cNvSpPr txBox="1">
            <a:spLocks/>
          </p:cNvSpPr>
          <p:nvPr/>
        </p:nvSpPr>
        <p:spPr>
          <a:xfrm>
            <a:off x="457200" y="989556"/>
            <a:ext cx="8229600" cy="5223354"/>
          </a:xfrm>
          <a:prstGeom prst="rect">
            <a:avLst/>
          </a:prstGeom>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Calibri Light"/>
              <a:ea typeface="+mn-ea"/>
              <a:cs typeface="Calibri Light"/>
            </a:endParaRPr>
          </a:p>
          <a:p>
            <a:pPr marL="342900" marR="0" lvl="0" indent="-342900" algn="l" defTabSz="457200" rtl="0" eaLnBrk="1" fontAlgn="auto" latinLnBrk="0" hangingPunct="1">
              <a:lnSpc>
                <a:spcPct val="100000"/>
              </a:lnSpc>
              <a:spcBef>
                <a:spcPct val="20000"/>
              </a:spcBef>
              <a:spcAft>
                <a:spcPts val="0"/>
              </a:spcAft>
              <a:buClr>
                <a:srgbClr val="0070C0"/>
              </a:buClr>
              <a:buSzPct val="150000"/>
              <a:buFont typeface="Arial"/>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Calibri Light"/>
              </a:rPr>
              <a:t>Environment is evolving</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Funder mandates and policies are incomplete</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No dominant business model</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Incomplete adoption, no single comprehensive data source</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Integration between classic and new name authority is lacking</a:t>
            </a:r>
          </a:p>
          <a:p>
            <a:pPr marL="742950" marR="0" lvl="1" indent="-285750" algn="l" defTabSz="457200" rtl="0" eaLnBrk="1" fontAlgn="auto" latinLnBrk="0" hangingPunct="1">
              <a:lnSpc>
                <a:spcPct val="100000"/>
              </a:lnSpc>
              <a:spcBef>
                <a:spcPct val="20000"/>
              </a:spcBef>
              <a:spcAft>
                <a:spcPts val="0"/>
              </a:spcAft>
              <a:buClr>
                <a:srgbClr val="0070C0"/>
              </a:buClr>
              <a:buSzPct val="12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Calibri Light"/>
            </a:endParaRPr>
          </a:p>
          <a:p>
            <a:pPr marL="342900" marR="0" lvl="0" indent="-342900" algn="l" defTabSz="457200" rtl="0" eaLnBrk="1" fontAlgn="auto" latinLnBrk="0" hangingPunct="1">
              <a:lnSpc>
                <a:spcPct val="100000"/>
              </a:lnSpc>
              <a:spcBef>
                <a:spcPct val="20000"/>
              </a:spcBef>
              <a:spcAft>
                <a:spcPts val="0"/>
              </a:spcAft>
              <a:buClr>
                <a:srgbClr val="0070C0"/>
              </a:buClr>
              <a:buSzPct val="150000"/>
              <a:buFont typeface="Arial"/>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Calibri Light"/>
              </a:rPr>
              <a:t>Researchers …</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will not drive change alone.</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Courier New" pitchFamily="49" charset="0"/>
              <a:buChar char="o"/>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Calibri Light"/>
              </a:rPr>
              <a:t>are sensitive to who controls their profile, and how information can be “corrected”.</a:t>
            </a:r>
          </a:p>
          <a:p>
            <a:pPr marL="742950" marR="0" lvl="1" indent="-285750" algn="l" defTabSz="457200" rtl="0" eaLnBrk="1" fontAlgn="auto" latinLnBrk="0" hangingPunct="1">
              <a:lnSpc>
                <a:spcPct val="100000"/>
              </a:lnSpc>
              <a:spcBef>
                <a:spcPct val="20000"/>
              </a:spcBef>
              <a:spcAft>
                <a:spcPts val="0"/>
              </a:spcAft>
              <a:buClr>
                <a:srgbClr val="0070C0"/>
              </a:buClr>
              <a:buSzPct val="120000"/>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Calibri Light"/>
            </a:endParaRPr>
          </a:p>
          <a:p>
            <a:pPr marL="342900" marR="0" lvl="0" indent="-342900" algn="l" defTabSz="457200" rtl="0" eaLnBrk="1" fontAlgn="auto" latinLnBrk="0" hangingPunct="1">
              <a:lnSpc>
                <a:spcPct val="100000"/>
              </a:lnSpc>
              <a:spcBef>
                <a:spcPct val="20000"/>
              </a:spcBef>
              <a:spcAft>
                <a:spcPts val="0"/>
              </a:spcAft>
              <a:buClr>
                <a:srgbClr val="0070C0"/>
              </a:buClr>
              <a:buSzPct val="150000"/>
              <a:buFont typeface="Arial"/>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Calibri Light"/>
              </a:rPr>
              <a:t>Incentive mechanisms, well-timed nudges, setting norms with junior scholars, and establishing information feedback loops are critical.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Calibri Light"/>
              <a:ea typeface="+mn-ea"/>
              <a:cs typeface="Calibri Light"/>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Calibri Light"/>
              <a:ea typeface="+mn-ea"/>
              <a:cs typeface="Calibri Ligh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mj-lt"/>
              </a:rPr>
              <a:t>Choosing identifiers </a:t>
            </a:r>
            <a:endParaRPr lang="en-US" dirty="0">
              <a:solidFill>
                <a:srgbClr val="0070C0"/>
              </a:solidFill>
              <a:latin typeface="+mj-lt"/>
            </a:endParaRPr>
          </a:p>
        </p:txBody>
      </p:sp>
      <p:sp>
        <p:nvSpPr>
          <p:cNvPr id="3" name="Content Placeholder 2"/>
          <p:cNvSpPr>
            <a:spLocks noGrp="1"/>
          </p:cNvSpPr>
          <p:nvPr>
            <p:ph idx="1"/>
          </p:nvPr>
        </p:nvSpPr>
        <p:spPr>
          <a:xfrm>
            <a:off x="457200" y="1223158"/>
            <a:ext cx="8229600" cy="4525963"/>
          </a:xfrm>
        </p:spPr>
        <p:txBody>
          <a:bodyPr>
            <a:normAutofit fontScale="92500"/>
          </a:bodyPr>
          <a:lstStyle/>
          <a:p>
            <a:pPr>
              <a:buClr>
                <a:srgbClr val="0070C0"/>
              </a:buClr>
              <a:buSzPct val="150000"/>
            </a:pPr>
            <a:r>
              <a:rPr lang="en-US" dirty="0" smtClean="0">
                <a:solidFill>
                  <a:schemeClr val="tx1"/>
                </a:solidFill>
                <a:latin typeface="+mn-lt"/>
              </a:rPr>
              <a:t>Broad Researcher Identifiers: ORCID &amp; ISNI</a:t>
            </a:r>
          </a:p>
          <a:p>
            <a:pPr lvl="1">
              <a:buClr>
                <a:srgbClr val="0070C0"/>
              </a:buClr>
              <a:buSzPct val="120000"/>
              <a:buFont typeface="Courier New" pitchFamily="49" charset="0"/>
              <a:buChar char="o"/>
            </a:pPr>
            <a:r>
              <a:rPr lang="en-US" dirty="0" smtClean="0">
                <a:solidFill>
                  <a:schemeClr val="tx1"/>
                </a:solidFill>
                <a:latin typeface="+mn-lt"/>
              </a:rPr>
              <a:t>National mandates</a:t>
            </a:r>
          </a:p>
          <a:p>
            <a:pPr lvl="1">
              <a:buClr>
                <a:srgbClr val="0070C0"/>
              </a:buClr>
              <a:buSzPct val="120000"/>
              <a:buFont typeface="Courier New" pitchFamily="49" charset="0"/>
              <a:buChar char="o"/>
            </a:pPr>
            <a:r>
              <a:rPr lang="en-US" dirty="0" smtClean="0">
                <a:solidFill>
                  <a:schemeClr val="tx1"/>
                </a:solidFill>
                <a:latin typeface="+mn-lt"/>
              </a:rPr>
              <a:t>Capabilities</a:t>
            </a:r>
          </a:p>
          <a:p>
            <a:pPr lvl="1">
              <a:buClr>
                <a:srgbClr val="0070C0"/>
              </a:buClr>
              <a:buSzPct val="120000"/>
              <a:buFont typeface="Courier New" pitchFamily="49" charset="0"/>
              <a:buChar char="o"/>
            </a:pPr>
            <a:r>
              <a:rPr lang="en-US" dirty="0" smtClean="0">
                <a:solidFill>
                  <a:schemeClr val="tx1"/>
                </a:solidFill>
                <a:latin typeface="+mn-lt"/>
              </a:rPr>
              <a:t>Usage patterns</a:t>
            </a:r>
            <a:endParaRPr lang="en-US" dirty="0">
              <a:solidFill>
                <a:schemeClr val="tx1"/>
              </a:solidFill>
              <a:latin typeface="+mn-lt"/>
            </a:endParaRPr>
          </a:p>
          <a:p>
            <a:pPr>
              <a:buClr>
                <a:srgbClr val="0070C0"/>
              </a:buClr>
              <a:buSzPct val="150000"/>
            </a:pPr>
            <a:r>
              <a:rPr lang="en-US" dirty="0">
                <a:solidFill>
                  <a:schemeClr val="tx1"/>
                </a:solidFill>
                <a:latin typeface="+mn-lt"/>
              </a:rPr>
              <a:t> </a:t>
            </a:r>
            <a:r>
              <a:rPr lang="en-US" dirty="0" smtClean="0">
                <a:solidFill>
                  <a:schemeClr val="tx1"/>
                </a:solidFill>
                <a:latin typeface="+mn-lt"/>
              </a:rPr>
              <a:t>Retain traditional </a:t>
            </a:r>
            <a:r>
              <a:rPr lang="en-US" dirty="0">
                <a:solidFill>
                  <a:schemeClr val="tx1"/>
                </a:solidFill>
                <a:latin typeface="+mn-lt"/>
              </a:rPr>
              <a:t>identifiers: VIAF, NACO</a:t>
            </a:r>
          </a:p>
          <a:p>
            <a:pPr lvl="1">
              <a:buClr>
                <a:srgbClr val="0070C0"/>
              </a:buClr>
              <a:buSzPct val="120000"/>
              <a:buFont typeface="Courier New" pitchFamily="49" charset="0"/>
              <a:buChar char="o"/>
            </a:pPr>
            <a:r>
              <a:rPr lang="en-US" dirty="0">
                <a:solidFill>
                  <a:schemeClr val="tx1"/>
                </a:solidFill>
                <a:latin typeface="+mn-lt"/>
              </a:rPr>
              <a:t>Well supported in library systems</a:t>
            </a:r>
          </a:p>
          <a:p>
            <a:pPr lvl="1">
              <a:buClr>
                <a:srgbClr val="0070C0"/>
              </a:buClr>
              <a:buSzPct val="120000"/>
              <a:buFont typeface="Courier New" pitchFamily="49" charset="0"/>
              <a:buChar char="o"/>
            </a:pPr>
            <a:r>
              <a:rPr lang="en-US" dirty="0">
                <a:solidFill>
                  <a:schemeClr val="tx1"/>
                </a:solidFill>
                <a:latin typeface="+mn-lt"/>
              </a:rPr>
              <a:t>Primarily describe authors of books and similar works</a:t>
            </a:r>
          </a:p>
          <a:p>
            <a:pPr>
              <a:buClr>
                <a:srgbClr val="0070C0"/>
              </a:buClr>
              <a:buSzPct val="150000"/>
            </a:pPr>
            <a:r>
              <a:rPr lang="en-US" dirty="0" smtClean="0">
                <a:solidFill>
                  <a:schemeClr val="tx1"/>
                </a:solidFill>
                <a:latin typeface="+mn-lt"/>
              </a:rPr>
              <a:t> Be aware of community identifiers for local</a:t>
            </a:r>
            <a:br>
              <a:rPr lang="en-US" dirty="0" smtClean="0">
                <a:solidFill>
                  <a:schemeClr val="tx1"/>
                </a:solidFill>
                <a:latin typeface="+mn-lt"/>
              </a:rPr>
            </a:br>
            <a:r>
              <a:rPr lang="en-US" dirty="0" smtClean="0">
                <a:solidFill>
                  <a:schemeClr val="tx1"/>
                </a:solidFill>
                <a:latin typeface="+mn-lt"/>
              </a:rPr>
              <a:t> integration (e.g. </a:t>
            </a:r>
            <a:r>
              <a:rPr lang="en-US" dirty="0" err="1" smtClean="0">
                <a:solidFill>
                  <a:schemeClr val="tx1"/>
                </a:solidFill>
                <a:latin typeface="+mn-lt"/>
              </a:rPr>
              <a:t>ArXiV</a:t>
            </a:r>
            <a:r>
              <a:rPr lang="en-US" dirty="0">
                <a:solidFill>
                  <a:schemeClr val="tx1"/>
                </a:solidFill>
                <a:latin typeface="+mn-lt"/>
              </a:rPr>
              <a:t> </a:t>
            </a:r>
            <a:r>
              <a:rPr lang="en-US" dirty="0" smtClean="0">
                <a:solidFill>
                  <a:schemeClr val="tx1"/>
                </a:solidFill>
                <a:latin typeface="+mn-lt"/>
              </a:rPr>
              <a: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22</a:t>
            </a:fld>
            <a:endParaRPr lang="en-US"/>
          </a:p>
        </p:txBody>
      </p:sp>
    </p:spTree>
    <p:extLst>
      <p:ext uri="{BB962C8B-B14F-4D97-AF65-F5344CB8AC3E}">
        <p14:creationId xmlns="" xmlns:p14="http://schemas.microsoft.com/office/powerpoint/2010/main" val="46187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mj-lt"/>
              </a:rPr>
              <a:t>ISNI &amp; ORCID</a:t>
            </a:r>
            <a:endParaRPr lang="en-US" dirty="0">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23</a:t>
            </a:fld>
            <a:endParaRPr lang="en-US"/>
          </a:p>
        </p:txBody>
      </p:sp>
      <p:sp>
        <p:nvSpPr>
          <p:cNvPr id="4" name="Rectangle 3"/>
          <p:cNvSpPr/>
          <p:nvPr/>
        </p:nvSpPr>
        <p:spPr>
          <a:xfrm>
            <a:off x="378912" y="1186805"/>
            <a:ext cx="7158625" cy="461665"/>
          </a:xfrm>
          <a:prstGeom prst="rect">
            <a:avLst/>
          </a:prstGeom>
        </p:spPr>
        <p:txBody>
          <a:bodyPr wrap="square">
            <a:spAutoFit/>
          </a:bodyPr>
          <a:lstStyle/>
          <a:p>
            <a:r>
              <a:rPr lang="en-US" sz="2400" dirty="0" smtClean="0"/>
              <a:t>Complementary systems with two different approaches</a:t>
            </a:r>
            <a:endParaRPr lang="en-US" sz="2400" dirty="0"/>
          </a:p>
        </p:txBody>
      </p:sp>
      <p:sp>
        <p:nvSpPr>
          <p:cNvPr id="5" name="TextBox 4"/>
          <p:cNvSpPr txBox="1"/>
          <p:nvPr/>
        </p:nvSpPr>
        <p:spPr>
          <a:xfrm>
            <a:off x="685800" y="1752600"/>
            <a:ext cx="4206240" cy="830997"/>
          </a:xfrm>
          <a:prstGeom prst="rect">
            <a:avLst/>
          </a:prstGeom>
          <a:noFill/>
        </p:spPr>
        <p:txBody>
          <a:bodyPr wrap="square" rtlCol="0">
            <a:spAutoFit/>
          </a:bodyPr>
          <a:lstStyle/>
          <a:p>
            <a:r>
              <a:rPr lang="en-US" sz="2400" b="1" dirty="0" smtClean="0">
                <a:solidFill>
                  <a:srgbClr val="0070C0"/>
                </a:solidFill>
              </a:rPr>
              <a:t>ISNI</a:t>
            </a:r>
            <a:r>
              <a:rPr lang="en-US" sz="2200" b="1" dirty="0" smtClean="0">
                <a:solidFill>
                  <a:srgbClr val="0070C0"/>
                </a:solidFill>
              </a:rPr>
              <a:t>:</a:t>
            </a:r>
            <a:r>
              <a:rPr lang="en-US" sz="2200" b="1" dirty="0" smtClean="0"/>
              <a:t>  </a:t>
            </a:r>
            <a:r>
              <a:rPr lang="en-US" sz="2200" dirty="0" smtClean="0"/>
              <a:t>Consolidate data from multiple databases</a:t>
            </a:r>
            <a:endParaRPr lang="en-US" sz="2200" dirty="0"/>
          </a:p>
        </p:txBody>
      </p:sp>
      <p:sp>
        <p:nvSpPr>
          <p:cNvPr id="8" name="TextBox 7"/>
          <p:cNvSpPr txBox="1"/>
          <p:nvPr/>
        </p:nvSpPr>
        <p:spPr>
          <a:xfrm>
            <a:off x="4419600" y="1828800"/>
            <a:ext cx="4206240" cy="430887"/>
          </a:xfrm>
          <a:prstGeom prst="rect">
            <a:avLst/>
          </a:prstGeom>
          <a:noFill/>
        </p:spPr>
        <p:txBody>
          <a:bodyPr wrap="square" rtlCol="0">
            <a:spAutoFit/>
          </a:bodyPr>
          <a:lstStyle/>
          <a:p>
            <a:r>
              <a:rPr lang="en-US" sz="2200" b="1" dirty="0" smtClean="0">
                <a:solidFill>
                  <a:srgbClr val="0070C0"/>
                </a:solidFill>
              </a:rPr>
              <a:t>ORCID:  </a:t>
            </a:r>
            <a:r>
              <a:rPr lang="en-US" sz="2200" dirty="0" smtClean="0"/>
              <a:t>Researchers self-register</a:t>
            </a:r>
            <a:endParaRPr lang="en-US" sz="2200" dirty="0"/>
          </a:p>
        </p:txBody>
      </p:sp>
      <p:sp>
        <p:nvSpPr>
          <p:cNvPr id="9" name="TextBox 8"/>
          <p:cNvSpPr txBox="1"/>
          <p:nvPr/>
        </p:nvSpPr>
        <p:spPr>
          <a:xfrm>
            <a:off x="533400" y="2743200"/>
            <a:ext cx="7848600" cy="1323439"/>
          </a:xfrm>
          <a:prstGeom prst="rect">
            <a:avLst/>
          </a:prstGeom>
          <a:noFill/>
        </p:spPr>
        <p:txBody>
          <a:bodyPr wrap="square" rtlCol="0">
            <a:spAutoFit/>
          </a:bodyPr>
          <a:lstStyle/>
          <a:p>
            <a:r>
              <a:rPr lang="en-US" sz="2000" dirty="0" smtClean="0"/>
              <a:t>Share two goals:</a:t>
            </a:r>
          </a:p>
          <a:p>
            <a:pPr marL="342900" indent="-342900">
              <a:buFont typeface="+mj-lt"/>
              <a:buAutoNum type="arabicPeriod"/>
            </a:pPr>
            <a:r>
              <a:rPr lang="en-US" sz="2000" dirty="0" smtClean="0"/>
              <a:t>Assign and share identifiers so both databases have only one identifier for a specific person.</a:t>
            </a:r>
          </a:p>
          <a:p>
            <a:pPr marL="342900" indent="-342900">
              <a:buFont typeface="+mj-lt"/>
              <a:buAutoNum type="arabicPeriod"/>
            </a:pPr>
            <a:r>
              <a:rPr lang="en-US" sz="2000" dirty="0" smtClean="0"/>
              <a:t>Share publicly available metadata.</a:t>
            </a:r>
            <a:endParaRPr lang="en-US" sz="2000" dirty="0"/>
          </a:p>
        </p:txBody>
      </p:sp>
      <p:sp>
        <p:nvSpPr>
          <p:cNvPr id="10" name="TextBox 9"/>
          <p:cNvSpPr txBox="1"/>
          <p:nvPr/>
        </p:nvSpPr>
        <p:spPr>
          <a:xfrm>
            <a:off x="609600" y="4114800"/>
            <a:ext cx="7848600" cy="1631216"/>
          </a:xfrm>
          <a:prstGeom prst="rect">
            <a:avLst/>
          </a:prstGeom>
          <a:noFill/>
        </p:spPr>
        <p:txBody>
          <a:bodyPr wrap="square" rtlCol="0">
            <a:spAutoFit/>
          </a:bodyPr>
          <a:lstStyle/>
          <a:p>
            <a:r>
              <a:rPr lang="en-US" sz="2000" dirty="0" smtClean="0"/>
              <a:t>Coordination:</a:t>
            </a:r>
          </a:p>
          <a:p>
            <a:pPr marL="342900" indent="-342900">
              <a:buClr>
                <a:srgbClr val="0070C0"/>
              </a:buClr>
              <a:buSzPct val="150000"/>
              <a:buFont typeface="Arial" pitchFamily="34" charset="0"/>
              <a:buChar char="•"/>
            </a:pPr>
            <a:r>
              <a:rPr lang="en-US" sz="2000" dirty="0" smtClean="0"/>
              <a:t>ISNI allocated range of identifiers for ORCID’s exclusive use</a:t>
            </a:r>
          </a:p>
          <a:p>
            <a:pPr marL="342900" indent="-342900">
              <a:buClr>
                <a:srgbClr val="0070C0"/>
              </a:buClr>
              <a:buSzPct val="150000"/>
              <a:buFont typeface="Arial" pitchFamily="34" charset="0"/>
              <a:buChar char="•"/>
            </a:pPr>
            <a:r>
              <a:rPr lang="en-US" sz="2000" dirty="0" smtClean="0"/>
              <a:t>ORCID using ISNIs for organizations</a:t>
            </a:r>
          </a:p>
          <a:p>
            <a:pPr marL="342900" indent="-342900">
              <a:buClr>
                <a:srgbClr val="0070C0"/>
              </a:buClr>
              <a:buSzPct val="150000"/>
              <a:buFont typeface="Arial" pitchFamily="34" charset="0"/>
              <a:buChar char="•"/>
            </a:pPr>
            <a:r>
              <a:rPr lang="en-US" sz="2000" dirty="0" smtClean="0"/>
              <a:t>Developing interoperation: consult ISNI database during ORCID registration</a:t>
            </a:r>
            <a:endParaRPr lang="en-US" sz="2000" dirty="0"/>
          </a:p>
        </p:txBody>
      </p:sp>
      <p:sp>
        <p:nvSpPr>
          <p:cNvPr id="11" name="Rectangle 10"/>
          <p:cNvSpPr/>
          <p:nvPr/>
        </p:nvSpPr>
        <p:spPr>
          <a:xfrm>
            <a:off x="3958225" y="5715000"/>
            <a:ext cx="4804775" cy="584775"/>
          </a:xfrm>
          <a:prstGeom prst="rect">
            <a:avLst/>
          </a:prstGeom>
        </p:spPr>
        <p:txBody>
          <a:bodyPr wrap="square">
            <a:spAutoFit/>
          </a:bodyPr>
          <a:lstStyle/>
          <a:p>
            <a:r>
              <a:rPr lang="en-US" sz="1600" dirty="0" smtClean="0"/>
              <a:t>From: ISNIs for researchers 2013-09 </a:t>
            </a:r>
            <a:r>
              <a:rPr lang="en-US" sz="1600" dirty="0" smtClean="0">
                <a:hlinkClick r:id="rId3"/>
              </a:rPr>
              <a:t>http://www.isni.org/filedepot_download/126/345</a:t>
            </a:r>
            <a:endParaRPr lang="en-US" sz="16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98691" y="161544"/>
            <a:ext cx="5262723" cy="769441"/>
          </a:xfrm>
          <a:prstGeom prst="rect">
            <a:avLst/>
          </a:prstGeom>
        </p:spPr>
        <p:txBody>
          <a:bodyPr wrap="none">
            <a:spAutoFit/>
          </a:bodyPr>
          <a:lstStyle/>
          <a:p>
            <a:r>
              <a:rPr lang="en-US" sz="4400" dirty="0" smtClean="0">
                <a:solidFill>
                  <a:srgbClr val="0070C0"/>
                </a:solidFill>
                <a:latin typeface="+mj-lt"/>
              </a:rPr>
              <a:t>Report just published!</a:t>
            </a:r>
            <a:endParaRPr lang="en-US" sz="4400" dirty="0">
              <a:latin typeface="+mj-lt"/>
            </a:endParaRPr>
          </a:p>
        </p:txBody>
      </p:sp>
      <p:sp>
        <p:nvSpPr>
          <p:cNvPr id="4" name="TextBox 3"/>
          <p:cNvSpPr txBox="1"/>
          <p:nvPr/>
        </p:nvSpPr>
        <p:spPr>
          <a:xfrm>
            <a:off x="5377638" y="1365394"/>
            <a:ext cx="3208222" cy="4493538"/>
          </a:xfrm>
          <a:prstGeom prst="rect">
            <a:avLst/>
          </a:prstGeom>
          <a:noFill/>
        </p:spPr>
        <p:txBody>
          <a:bodyPr wrap="square" rtlCol="0">
            <a:spAutoFit/>
          </a:bodyPr>
          <a:lstStyle/>
          <a:p>
            <a:r>
              <a:rPr lang="en-US" sz="2200" dirty="0" smtClean="0"/>
              <a:t>Plus supplementary datasets:</a:t>
            </a:r>
          </a:p>
          <a:p>
            <a:endParaRPr lang="en-US" sz="2200" dirty="0" smtClean="0"/>
          </a:p>
          <a:p>
            <a:pPr>
              <a:buClr>
                <a:srgbClr val="2178B5"/>
              </a:buClr>
              <a:buFont typeface="Arial" pitchFamily="34" charset="0"/>
              <a:buChar char="•"/>
            </a:pPr>
            <a:r>
              <a:rPr lang="en-US" sz="2200" dirty="0" smtClean="0"/>
              <a:t>  Use case scenarios</a:t>
            </a:r>
          </a:p>
          <a:p>
            <a:pPr>
              <a:buClr>
                <a:srgbClr val="2178B5"/>
              </a:buClr>
              <a:buFont typeface="Arial" pitchFamily="34" charset="0"/>
              <a:buChar char="•"/>
            </a:pPr>
            <a:r>
              <a:rPr lang="en-US" sz="2200" dirty="0" smtClean="0"/>
              <a:t>  Functional requirements</a:t>
            </a:r>
          </a:p>
          <a:p>
            <a:pPr>
              <a:buClr>
                <a:srgbClr val="2178B5"/>
              </a:buClr>
              <a:buFont typeface="Arial" pitchFamily="34" charset="0"/>
              <a:buChar char="•"/>
            </a:pPr>
            <a:r>
              <a:rPr lang="en-US" sz="2200" dirty="0" smtClean="0"/>
              <a:t>  Links to 100 researcher networking  and identifier systems</a:t>
            </a:r>
          </a:p>
          <a:p>
            <a:pPr>
              <a:buClr>
                <a:srgbClr val="2178B5"/>
              </a:buClr>
              <a:buFont typeface="Arial" pitchFamily="34" charset="0"/>
              <a:buChar char="•"/>
            </a:pPr>
            <a:r>
              <a:rPr lang="en-US" sz="2200" dirty="0" smtClean="0"/>
              <a:t> Characteristics profiles</a:t>
            </a:r>
          </a:p>
          <a:p>
            <a:pPr>
              <a:buClr>
                <a:srgbClr val="2178B5"/>
              </a:buClr>
              <a:buFont typeface="Arial" pitchFamily="34" charset="0"/>
              <a:buChar char="•"/>
            </a:pPr>
            <a:r>
              <a:rPr lang="en-US" sz="2200" dirty="0" smtClean="0"/>
              <a:t> Mapping of profiles to functional requirements</a:t>
            </a:r>
          </a:p>
          <a:p>
            <a:pPr>
              <a:buClr>
                <a:srgbClr val="2178B5"/>
              </a:buClr>
              <a:buFont typeface="Arial" pitchFamily="34" charset="0"/>
              <a:buChar char="•"/>
            </a:pPr>
            <a:r>
              <a:rPr lang="en-US" sz="2200" dirty="0" smtClean="0"/>
              <a:t> Researcher identifier information flow diagram</a:t>
            </a:r>
            <a:endParaRPr lang="en-US" sz="2200" dirty="0"/>
          </a:p>
        </p:txBody>
      </p:sp>
      <p:sp>
        <p:nvSpPr>
          <p:cNvPr id="5" name="Rectangle 4"/>
          <p:cNvSpPr/>
          <p:nvPr/>
        </p:nvSpPr>
        <p:spPr>
          <a:xfrm>
            <a:off x="356260" y="5991370"/>
            <a:ext cx="8229600" cy="923330"/>
          </a:xfrm>
          <a:prstGeom prst="rect">
            <a:avLst/>
          </a:prstGeom>
        </p:spPr>
        <p:txBody>
          <a:bodyPr wrap="square">
            <a:spAutoFit/>
          </a:bodyPr>
          <a:lstStyle/>
          <a:p>
            <a:r>
              <a:rPr lang="en-US" u="sng" dirty="0" smtClean="0">
                <a:hlinkClick r:id="rId2"/>
              </a:rPr>
              <a:t>http://www.oclc.org/research/publications/library/2014/oclcresearch-registering-researchers-2014-overview.html</a:t>
            </a:r>
            <a:r>
              <a:rPr lang="en-US" dirty="0" smtClean="0"/>
              <a:t> </a:t>
            </a:r>
          </a:p>
          <a:p>
            <a:endParaRPr lang="en-US" dirty="0"/>
          </a:p>
        </p:txBody>
      </p:sp>
      <p:pic>
        <p:nvPicPr>
          <p:cNvPr id="81922" name="Picture 2"/>
          <p:cNvPicPr>
            <a:picLocks noChangeAspect="1" noChangeArrowheads="1"/>
          </p:cNvPicPr>
          <p:nvPr/>
        </p:nvPicPr>
        <p:blipFill>
          <a:blip r:embed="rId3"/>
          <a:srcRect/>
          <a:stretch>
            <a:fillRect/>
          </a:stretch>
        </p:blipFill>
        <p:spPr bwMode="auto">
          <a:xfrm>
            <a:off x="954864" y="1278995"/>
            <a:ext cx="3497263" cy="45799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92288" y="4340574"/>
            <a:ext cx="5486400" cy="627864"/>
          </a:xfrm>
        </p:spPr>
        <p:txBody>
          <a:bodyPr/>
          <a:lstStyle/>
          <a:p>
            <a:r>
              <a:rPr lang="en-US" sz="3200" dirty="0" smtClean="0"/>
              <a:t>Questions? Your plans?</a:t>
            </a:r>
            <a:endParaRPr lang="en-US" sz="3200" dirty="0"/>
          </a:p>
        </p:txBody>
      </p:sp>
      <p:pic>
        <p:nvPicPr>
          <p:cNvPr id="15" name="Picture 2" descr="C:\Users\childree\AppData\Local\Microsoft\Windows\Temporary Internet Files\Content.IE5\0P660GWN\MP900401828[1].jpg"/>
          <p:cNvPicPr>
            <a:picLocks noGrp="1" noChangeAspect="1" noChangeArrowheads="1"/>
          </p:cNvPicPr>
          <p:nvPr>
            <p:ph type="pic" idx="1"/>
          </p:nvPr>
        </p:nvPicPr>
        <p:blipFill>
          <a:blip r:embed="rId2"/>
          <a:srcRect t="11169" b="47202"/>
          <a:stretch>
            <a:fillRect/>
          </a:stretch>
        </p:blipFill>
        <p:spPr bwMode="auto">
          <a:xfrm>
            <a:off x="1792288" y="661012"/>
            <a:ext cx="5486400" cy="3424260"/>
          </a:xfrm>
          <a:prstGeom prst="rect">
            <a:avLst/>
          </a:prstGeom>
          <a:noFill/>
        </p:spPr>
      </p:pic>
      <p:sp>
        <p:nvSpPr>
          <p:cNvPr id="16" name="Text Placeholder 15"/>
          <p:cNvSpPr>
            <a:spLocks noGrp="1"/>
          </p:cNvSpPr>
          <p:nvPr>
            <p:ph type="body" sz="half" idx="2"/>
          </p:nvPr>
        </p:nvSpPr>
        <p:spPr/>
        <p:txBody>
          <a:bodyPr/>
          <a:lstStyle/>
          <a:p>
            <a:r>
              <a:rPr lang="en-US" sz="3200" dirty="0" smtClean="0">
                <a:hlinkClick r:id="rId3"/>
              </a:rPr>
              <a:t>http://oclc.org/research.html</a:t>
            </a:r>
            <a:endParaRPr lang="en-US" sz="3200"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Karen Smith-Yoshimura</a:t>
            </a:r>
            <a:endParaRPr lang="en-US" dirty="0"/>
          </a:p>
        </p:txBody>
      </p:sp>
      <p:sp>
        <p:nvSpPr>
          <p:cNvPr id="7" name="Text Placeholder 6"/>
          <p:cNvSpPr>
            <a:spLocks noGrp="1"/>
          </p:cNvSpPr>
          <p:nvPr>
            <p:ph type="body" sz="quarter" idx="11"/>
          </p:nvPr>
        </p:nvSpPr>
        <p:spPr/>
        <p:txBody>
          <a:bodyPr/>
          <a:lstStyle/>
          <a:p>
            <a:r>
              <a:rPr lang="en-US" dirty="0" smtClean="0"/>
              <a:t>Program Officer</a:t>
            </a:r>
            <a:endParaRPr lang="en-US" dirty="0"/>
          </a:p>
        </p:txBody>
      </p:sp>
      <p:sp>
        <p:nvSpPr>
          <p:cNvPr id="8" name="Text Placeholder 7"/>
          <p:cNvSpPr>
            <a:spLocks noGrp="1"/>
          </p:cNvSpPr>
          <p:nvPr>
            <p:ph type="body" sz="quarter" idx="12"/>
          </p:nvPr>
        </p:nvSpPr>
        <p:spPr/>
        <p:txBody>
          <a:bodyPr/>
          <a:lstStyle/>
          <a:p>
            <a:r>
              <a:rPr lang="en-US" dirty="0" smtClean="0">
                <a:hlinkClick r:id="rId2"/>
              </a:rPr>
              <a:t>smithyok@oclc.org</a:t>
            </a:r>
            <a:r>
              <a:rPr lang="en-US" dirty="0" smtClean="0"/>
              <a:t>	</a:t>
            </a:r>
            <a:endParaRPr lang="en-US" dirty="0"/>
          </a:p>
        </p:txBody>
      </p:sp>
      <p:sp>
        <p:nvSpPr>
          <p:cNvPr id="9" name="Text Placeholder 8"/>
          <p:cNvSpPr>
            <a:spLocks noGrp="1"/>
          </p:cNvSpPr>
          <p:nvPr>
            <p:ph type="body" sz="quarter" idx="13"/>
          </p:nvPr>
        </p:nvSpPr>
        <p:spPr/>
        <p:txBody>
          <a:bodyPr/>
          <a:lstStyle/>
          <a:p>
            <a:r>
              <a:rPr lang="en-US" dirty="0" smtClean="0">
                <a:hlinkClick r:id="rId3"/>
              </a:rPr>
              <a:t>@</a:t>
            </a:r>
            <a:r>
              <a:rPr lang="en-US" dirty="0" err="1" smtClean="0">
                <a:hlinkClick r:id="rId3"/>
              </a:rPr>
              <a:t>KarenS_Y</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extLst>
      <p:ext uri="{BB962C8B-B14F-4D97-AF65-F5344CB8AC3E}">
        <p14:creationId xmlns:p14="http://schemas.microsoft.com/office/powerpoint/2010/main" xmlns="" val="11479217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A scholar may be published under many forms of names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 y="1676400"/>
            <a:ext cx="3490913" cy="2043113"/>
          </a:xfrm>
          <a:prstGeom prst="rect">
            <a:avLst/>
          </a:prstGeom>
          <a:noFill/>
          <a:ln w="9525">
            <a:noFill/>
            <a:miter lim="800000"/>
            <a:headEnd/>
            <a:tailEnd/>
          </a:ln>
        </p:spPr>
      </p:pic>
      <p:sp>
        <p:nvSpPr>
          <p:cNvPr id="6" name="TextBox 5"/>
          <p:cNvSpPr txBox="1"/>
          <p:nvPr/>
        </p:nvSpPr>
        <p:spPr>
          <a:xfrm>
            <a:off x="838200" y="3810000"/>
            <a:ext cx="2309222" cy="1477328"/>
          </a:xfrm>
          <a:prstGeom prst="rect">
            <a:avLst/>
          </a:prstGeom>
          <a:noFill/>
        </p:spPr>
        <p:txBody>
          <a:bodyPr wrap="square" rtlCol="0">
            <a:spAutoFit/>
          </a:bodyPr>
          <a:lstStyle/>
          <a:p>
            <a:r>
              <a:rPr lang="en-US" dirty="0" smtClean="0"/>
              <a:t>Also published as:</a:t>
            </a:r>
          </a:p>
          <a:p>
            <a:r>
              <a:rPr lang="en-US" dirty="0" err="1" smtClean="0"/>
              <a:t>Avram</a:t>
            </a:r>
            <a:r>
              <a:rPr lang="en-US" dirty="0" smtClean="0"/>
              <a:t> Noam Chomsky</a:t>
            </a:r>
          </a:p>
          <a:p>
            <a:r>
              <a:rPr lang="en-US" dirty="0" smtClean="0"/>
              <a:t>N. Chomsky </a:t>
            </a:r>
          </a:p>
          <a:p>
            <a:r>
              <a:rPr lang="ar-AE" dirty="0" smtClean="0"/>
              <a:t>نعوم تشومسكي</a:t>
            </a:r>
          </a:p>
          <a:p>
            <a:r>
              <a:rPr lang="he-IL" dirty="0" smtClean="0"/>
              <a:t>נועם חומסקי</a:t>
            </a:r>
            <a:endParaRPr lang="en-US" dirty="0"/>
          </a:p>
        </p:txBody>
      </p:sp>
      <p:sp>
        <p:nvSpPr>
          <p:cNvPr id="7" name="TextBox 6"/>
          <p:cNvSpPr txBox="1"/>
          <p:nvPr/>
        </p:nvSpPr>
        <p:spPr>
          <a:xfrm>
            <a:off x="4953000" y="2057400"/>
            <a:ext cx="3842655" cy="707886"/>
          </a:xfrm>
          <a:prstGeom prst="rect">
            <a:avLst/>
          </a:prstGeom>
          <a:noFill/>
        </p:spPr>
        <p:txBody>
          <a:bodyPr wrap="none" rtlCol="0">
            <a:spAutoFit/>
          </a:bodyPr>
          <a:lstStyle/>
          <a:p>
            <a:r>
              <a:rPr lang="en-US" sz="2000" dirty="0" smtClean="0"/>
              <a:t>Works translated into 50 languages</a:t>
            </a:r>
          </a:p>
          <a:p>
            <a:r>
              <a:rPr lang="en-US" sz="2000" dirty="0" smtClean="0"/>
              <a:t>(</a:t>
            </a:r>
            <a:r>
              <a:rPr lang="en-US" sz="2000" dirty="0" err="1" smtClean="0"/>
              <a:t>WorldCat</a:t>
            </a:r>
            <a:r>
              <a:rPr lang="en-US" sz="2000" dirty="0" smtClean="0"/>
              <a:t>)</a:t>
            </a:r>
            <a:endParaRPr lang="en-US" sz="2000" dirty="0"/>
          </a:p>
        </p:txBody>
      </p:sp>
      <p:sp>
        <p:nvSpPr>
          <p:cNvPr id="8" name="Left Arrow 7"/>
          <p:cNvSpPr/>
          <p:nvPr/>
        </p:nvSpPr>
        <p:spPr>
          <a:xfrm>
            <a:off x="2209800" y="4419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4419600"/>
            <a:ext cx="1596912" cy="369332"/>
          </a:xfrm>
          <a:prstGeom prst="rect">
            <a:avLst/>
          </a:prstGeom>
          <a:noFill/>
        </p:spPr>
        <p:txBody>
          <a:bodyPr wrap="none" rtlCol="0">
            <a:spAutoFit/>
          </a:bodyPr>
          <a:lstStyle/>
          <a:p>
            <a:r>
              <a:rPr lang="en-US" dirty="0" smtClean="0"/>
              <a:t>Journal articles</a:t>
            </a:r>
            <a:endParaRPr lang="en-US" dirty="0"/>
          </a:p>
        </p:txBody>
      </p:sp>
      <p:sp>
        <p:nvSpPr>
          <p:cNvPr id="11" name="TextBox 10"/>
          <p:cNvSpPr txBox="1"/>
          <p:nvPr/>
        </p:nvSpPr>
        <p:spPr>
          <a:xfrm>
            <a:off x="5410200" y="2895600"/>
            <a:ext cx="2362200" cy="4093428"/>
          </a:xfrm>
          <a:prstGeom prst="rect">
            <a:avLst/>
          </a:prstGeom>
          <a:noFill/>
        </p:spPr>
        <p:txBody>
          <a:bodyPr wrap="square" rtlCol="0">
            <a:spAutoFit/>
          </a:bodyPr>
          <a:lstStyle/>
          <a:p>
            <a:r>
              <a:rPr lang="el-GR" sz="1600" dirty="0" smtClean="0">
                <a:hlinkClick r:id="rId4"/>
              </a:rPr>
              <a:t>Νόαμ Τσόμσκι</a:t>
            </a:r>
            <a:endParaRPr lang="en-US" sz="1600" dirty="0" smtClean="0">
              <a:latin typeface="Open Sans"/>
              <a:hlinkClick r:id="rId5"/>
            </a:endParaRPr>
          </a:p>
          <a:p>
            <a:r>
              <a:rPr lang="as-IN" dirty="0" smtClean="0">
                <a:latin typeface="Open Sans"/>
                <a:hlinkClick r:id="rId5"/>
              </a:rPr>
              <a:t>নোম চম্‌স্কি</a:t>
            </a:r>
            <a:endParaRPr lang="en-US" dirty="0" smtClean="0">
              <a:latin typeface="Open Sans"/>
            </a:endParaRPr>
          </a:p>
          <a:p>
            <a:r>
              <a:rPr lang="bo-CN" sz="2400" dirty="0" smtClean="0">
                <a:hlinkClick r:id="rId6"/>
              </a:rPr>
              <a:t>ནམ་ཆོམ་སི་ཀེ།</a:t>
            </a:r>
            <a:endParaRPr lang="en-US" sz="2400" dirty="0" smtClean="0"/>
          </a:p>
          <a:p>
            <a:r>
              <a:rPr lang="gu-IN" sz="1600" dirty="0" smtClean="0">
                <a:hlinkClick r:id="rId7"/>
              </a:rPr>
              <a:t>નોઆમ ચોમ્સ્કી</a:t>
            </a:r>
            <a:endParaRPr lang="en-US" sz="1600" dirty="0" smtClean="0"/>
          </a:p>
          <a:p>
            <a:r>
              <a:rPr lang="x-none" sz="1600" dirty="0" smtClean="0">
                <a:hlinkClick r:id="rId8"/>
              </a:rPr>
              <a:t>नोआम चाम्सकी</a:t>
            </a:r>
            <a:endParaRPr lang="en-US" sz="1600" dirty="0" smtClean="0"/>
          </a:p>
          <a:p>
            <a:r>
              <a:rPr lang="hy-AM" sz="1600" dirty="0" smtClean="0">
                <a:hlinkClick r:id="rId9"/>
              </a:rPr>
              <a:t>Նոամ Չոմսկի</a:t>
            </a:r>
            <a:endParaRPr lang="en-US" sz="1600" dirty="0" smtClean="0"/>
          </a:p>
          <a:p>
            <a:r>
              <a:rPr lang="ja-JP" altLang="en-US" sz="1400" smtClean="0">
                <a:latin typeface="Arial Unicode MS" pitchFamily="34" charset="-128"/>
                <a:ea typeface="Arial Unicode MS" pitchFamily="34" charset="-128"/>
                <a:cs typeface="Arial Unicode MS" pitchFamily="34" charset="-128"/>
                <a:hlinkClick r:id="rId10"/>
              </a:rPr>
              <a:t>ノーム・チョムスキー</a:t>
            </a:r>
            <a:endParaRPr lang="en-US" altLang="ja-JP" sz="1400" dirty="0" smtClean="0">
              <a:latin typeface="Arial Unicode MS" pitchFamily="34" charset="-128"/>
              <a:ea typeface="Arial Unicode MS" pitchFamily="34" charset="-128"/>
              <a:cs typeface="Arial Unicode MS" pitchFamily="34" charset="-128"/>
            </a:endParaRPr>
          </a:p>
          <a:p>
            <a:r>
              <a:rPr lang="ka-GE" sz="1600" dirty="0" smtClean="0">
                <a:hlinkClick r:id="rId11"/>
              </a:rPr>
              <a:t>ნოამ ჩომსკი</a:t>
            </a:r>
            <a:endParaRPr lang="en-US" sz="1600" dirty="0" smtClean="0"/>
          </a:p>
          <a:p>
            <a:r>
              <a:rPr lang="az-Cyrl-AZ" sz="1600" dirty="0" smtClean="0">
                <a:hlinkClick r:id="rId12"/>
              </a:rPr>
              <a:t>Ноам Чомски</a:t>
            </a:r>
            <a:endParaRPr lang="en-US" sz="1600" dirty="0" smtClean="0"/>
          </a:p>
          <a:p>
            <a:r>
              <a:rPr lang="kn-IN" sz="1600" dirty="0" smtClean="0">
                <a:hlinkClick r:id="rId13"/>
              </a:rPr>
              <a:t>ನೋಅಮ್ ಚಾಮ್ಸ್ಕೀ</a:t>
            </a:r>
            <a:endParaRPr lang="en-US" sz="1600" dirty="0" smtClean="0"/>
          </a:p>
          <a:p>
            <a:r>
              <a:rPr lang="ko-KR" altLang="en-US" sz="1600" dirty="0" smtClean="0">
                <a:latin typeface="Arial Unicode MS" pitchFamily="34" charset="-128"/>
                <a:ea typeface="Arial Unicode MS" pitchFamily="34" charset="-128"/>
                <a:cs typeface="Arial Unicode MS" pitchFamily="34" charset="-128"/>
                <a:hlinkClick r:id="rId14"/>
              </a:rPr>
              <a:t>노엄 촘스키</a:t>
            </a:r>
            <a:endParaRPr lang="en-US" altLang="ko-KR" sz="1600" dirty="0" smtClean="0">
              <a:latin typeface="Arial Unicode MS" pitchFamily="34" charset="-128"/>
              <a:ea typeface="Arial Unicode MS" pitchFamily="34" charset="-128"/>
              <a:cs typeface="Arial Unicode MS" pitchFamily="34" charset="-128"/>
            </a:endParaRPr>
          </a:p>
          <a:p>
            <a:r>
              <a:rPr lang="ml-IN" sz="1400" dirty="0" smtClean="0">
                <a:latin typeface="Open Sans"/>
                <a:hlinkClick r:id="rId15"/>
              </a:rPr>
              <a:t>നോം ചോംസ്കി</a:t>
            </a:r>
            <a:endParaRPr lang="en-US" sz="1400" dirty="0" smtClean="0">
              <a:latin typeface="Open Sans"/>
            </a:endParaRPr>
          </a:p>
          <a:p>
            <a:r>
              <a:rPr lang="pa-IN" sz="1400" dirty="0" smtClean="0">
                <a:hlinkClick r:id="rId16"/>
              </a:rPr>
              <a:t>ਨੌਮ ਚੌਮਸਕੀ</a:t>
            </a:r>
            <a:endParaRPr lang="en-US" sz="1400" dirty="0" smtClean="0"/>
          </a:p>
          <a:p>
            <a:r>
              <a:rPr lang="az-Cyrl-AZ" sz="1600" dirty="0" smtClean="0">
                <a:hlinkClick r:id="rId17"/>
              </a:rPr>
              <a:t>Ноам</a:t>
            </a:r>
            <a:r>
              <a:rPr lang="en-US" sz="1600" dirty="0" smtClean="0">
                <a:latin typeface="Open Sans"/>
              </a:rPr>
              <a:t> </a:t>
            </a:r>
            <a:r>
              <a:rPr lang="az-Cyrl-AZ" sz="1600" dirty="0" smtClean="0">
                <a:hlinkClick r:id="rId17"/>
              </a:rPr>
              <a:t>Хомский</a:t>
            </a:r>
            <a:endParaRPr lang="en-US" sz="1600" dirty="0" smtClean="0"/>
          </a:p>
          <a:p>
            <a:r>
              <a:rPr lang="zh-CN" altLang="en-US" sz="1600" dirty="0" smtClean="0">
                <a:latin typeface="Arial Unicode MS" pitchFamily="34" charset="-128"/>
                <a:ea typeface="Arial Unicode MS" pitchFamily="34" charset="-128"/>
                <a:cs typeface="Arial Unicode MS" pitchFamily="34" charset="-128"/>
                <a:hlinkClick r:id="rId18"/>
              </a:rPr>
              <a:t>诺姆</a:t>
            </a:r>
            <a:r>
              <a:rPr lang="en-US" altLang="zh-CN" sz="1600" dirty="0" smtClean="0">
                <a:latin typeface="Arial Unicode MS" pitchFamily="34" charset="-128"/>
                <a:ea typeface="Arial Unicode MS" pitchFamily="34" charset="-128"/>
                <a:cs typeface="Arial Unicode MS" pitchFamily="34" charset="-128"/>
                <a:hlinkClick r:id="rId18"/>
              </a:rPr>
              <a:t>·</a:t>
            </a:r>
            <a:r>
              <a:rPr lang="zh-CN" altLang="en-US" sz="1600" dirty="0" smtClean="0">
                <a:latin typeface="Arial Unicode MS" pitchFamily="34" charset="-128"/>
                <a:ea typeface="Arial Unicode MS" pitchFamily="34" charset="-128"/>
                <a:cs typeface="Arial Unicode MS" pitchFamily="34" charset="-128"/>
                <a:hlinkClick r:id="rId18"/>
              </a:rPr>
              <a:t>乔姆斯基</a:t>
            </a:r>
            <a:endParaRPr lang="en-US" altLang="ko-KR" sz="1600" dirty="0" smtClean="0">
              <a:latin typeface="Arial Unicode MS" pitchFamily="34" charset="-128"/>
              <a:ea typeface="Arial Unicode MS" pitchFamily="34" charset="-128"/>
              <a:cs typeface="Arial Unicode MS" pitchFamily="34" charset="-128"/>
            </a:endParaRPr>
          </a:p>
          <a:p>
            <a:endParaRPr lang="en-US" sz="16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35640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solidFill>
                  <a:srgbClr val="0070C0"/>
                </a:solidFill>
              </a:rPr>
              <a:t>Same name, different people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Tree>
    <p:extLst>
      <p:ext uri="{BB962C8B-B14F-4D97-AF65-F5344CB8AC3E}">
        <p14:creationId xmlns:p14="http://schemas.microsoft.com/office/powerpoint/2010/main" xmlns="" val="3609961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One researcher may have many profiles or identifiers…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6</a:t>
            </a:fld>
            <a:endParaRPr lang="en-US"/>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Tree>
    <p:extLst>
      <p:ext uri="{BB962C8B-B14F-4D97-AF65-F5344CB8AC3E}">
        <p14:creationId xmlns:p14="http://schemas.microsoft.com/office/powerpoint/2010/main" xmlns="" val="6219548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Registering Researchers in Authority Files Task Group Members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6" name="TextBox 5"/>
          <p:cNvSpPr txBox="1"/>
          <p:nvPr/>
        </p:nvSpPr>
        <p:spPr>
          <a:xfrm>
            <a:off x="457200" y="1379577"/>
            <a:ext cx="8229600" cy="5478423"/>
          </a:xfrm>
          <a:prstGeom prst="rect">
            <a:avLst/>
          </a:prstGeom>
          <a:noFill/>
        </p:spPr>
        <p:txBody>
          <a:bodyPr wrap="square" rtlCol="0">
            <a:spAutoFit/>
          </a:bodyPr>
          <a:lstStyle/>
          <a:p>
            <a:pPr>
              <a:buClr>
                <a:srgbClr val="0070C0"/>
              </a:buClr>
              <a:buFont typeface="Arial" pitchFamily="34" charset="0"/>
              <a:buChar char="•"/>
            </a:pPr>
            <a:r>
              <a:rPr lang="en-US" dirty="0" smtClean="0"/>
              <a:t> </a:t>
            </a:r>
            <a:r>
              <a:rPr lang="en-US" sz="2200" dirty="0" smtClean="0"/>
              <a:t>Micah Altman, MIT - </a:t>
            </a:r>
            <a:r>
              <a:rPr lang="en-US" sz="2200" dirty="0" smtClean="0">
                <a:solidFill>
                  <a:srgbClr val="0070C0"/>
                </a:solidFill>
              </a:rPr>
              <a:t>ORCID Board member</a:t>
            </a:r>
          </a:p>
          <a:p>
            <a:pPr>
              <a:buClr>
                <a:srgbClr val="0070C0"/>
              </a:buClr>
              <a:buFont typeface="Arial" pitchFamily="34" charset="0"/>
              <a:buChar char="•"/>
            </a:pPr>
            <a:r>
              <a:rPr lang="en-US" sz="2200" dirty="0" smtClean="0"/>
              <a:t> Michael Conlon, U. Florida – </a:t>
            </a:r>
            <a:r>
              <a:rPr lang="en-US" sz="2200" dirty="0" smtClean="0">
                <a:solidFill>
                  <a:srgbClr val="0070C0"/>
                </a:solidFill>
              </a:rPr>
              <a:t>PI for VIVO</a:t>
            </a:r>
          </a:p>
          <a:p>
            <a:pPr>
              <a:buClr>
                <a:srgbClr val="0070C0"/>
              </a:buClr>
              <a:buFont typeface="Arial" pitchFamily="34" charset="0"/>
              <a:buChar char="•"/>
            </a:pPr>
            <a:r>
              <a:rPr lang="en-US" sz="2200" dirty="0" smtClean="0"/>
              <a:t> Ana Lupe Cristan, Library of Congress – </a:t>
            </a:r>
            <a:r>
              <a:rPr lang="en-US" sz="2200" dirty="0" smtClean="0">
                <a:solidFill>
                  <a:srgbClr val="0070C0"/>
                </a:solidFill>
              </a:rPr>
              <a:t>LC/NACO trainer</a:t>
            </a:r>
          </a:p>
          <a:p>
            <a:pPr>
              <a:buClr>
                <a:srgbClr val="0070C0"/>
              </a:buClr>
              <a:buFont typeface="Arial" pitchFamily="34" charset="0"/>
              <a:buChar char="•"/>
            </a:pPr>
            <a:r>
              <a:rPr lang="en-US" sz="2200" dirty="0" smtClean="0">
                <a:solidFill>
                  <a:srgbClr val="0070C0"/>
                </a:solidFill>
              </a:rPr>
              <a:t> </a:t>
            </a:r>
            <a:r>
              <a:rPr lang="en-US" sz="2200" dirty="0" smtClean="0"/>
              <a:t>Laura Dawson, </a:t>
            </a:r>
            <a:r>
              <a:rPr lang="en-US" sz="2200" dirty="0" err="1" smtClean="0"/>
              <a:t>Bowker</a:t>
            </a:r>
            <a:r>
              <a:rPr lang="en-US" sz="2200" dirty="0" smtClean="0"/>
              <a:t> – </a:t>
            </a:r>
            <a:r>
              <a:rPr lang="en-US" sz="2200" dirty="0" smtClean="0">
                <a:solidFill>
                  <a:srgbClr val="0070C0"/>
                </a:solidFill>
              </a:rPr>
              <a:t>ISNI Board member</a:t>
            </a:r>
          </a:p>
          <a:p>
            <a:pPr>
              <a:buClr>
                <a:srgbClr val="0070C0"/>
              </a:buClr>
              <a:buFont typeface="Arial" pitchFamily="34" charset="0"/>
              <a:buChar char="•"/>
            </a:pPr>
            <a:r>
              <a:rPr lang="en-US" sz="2200" dirty="0" smtClean="0"/>
              <a:t> Joanne Dunham, U. Leicester</a:t>
            </a:r>
          </a:p>
          <a:p>
            <a:pPr>
              <a:buClr>
                <a:srgbClr val="0070C0"/>
              </a:buClr>
              <a:buFont typeface="Arial" pitchFamily="34" charset="0"/>
              <a:buChar char="•"/>
            </a:pPr>
            <a:r>
              <a:rPr lang="en-US" sz="2200" dirty="0" smtClean="0"/>
              <a:t> Amanda Hill, U. Manchester – </a:t>
            </a:r>
            <a:r>
              <a:rPr lang="en-US" sz="2200" dirty="0" smtClean="0">
                <a:solidFill>
                  <a:srgbClr val="0070C0"/>
                </a:solidFill>
              </a:rPr>
              <a:t>UK Names Project</a:t>
            </a:r>
          </a:p>
          <a:p>
            <a:pPr>
              <a:buClr>
                <a:srgbClr val="0070C0"/>
              </a:buClr>
              <a:buFont typeface="Arial" pitchFamily="34" charset="0"/>
              <a:buChar char="•"/>
            </a:pPr>
            <a:r>
              <a:rPr lang="en-US" sz="2200" dirty="0" smtClean="0">
                <a:solidFill>
                  <a:srgbClr val="0070C0"/>
                </a:solidFill>
              </a:rPr>
              <a:t> </a:t>
            </a:r>
            <a:r>
              <a:rPr lang="en-US" sz="2200" dirty="0" smtClean="0"/>
              <a:t>Daniel Hook, </a:t>
            </a:r>
            <a:r>
              <a:rPr lang="en-US" sz="2200" dirty="0" err="1" smtClean="0"/>
              <a:t>Symplectic</a:t>
            </a:r>
            <a:r>
              <a:rPr lang="en-US" sz="2200" dirty="0" smtClean="0"/>
              <a:t> Limited</a:t>
            </a:r>
          </a:p>
          <a:p>
            <a:pPr>
              <a:buClr>
                <a:srgbClr val="0070C0"/>
              </a:buClr>
              <a:buFont typeface="Arial" pitchFamily="34" charset="0"/>
              <a:buChar char="•"/>
            </a:pPr>
            <a:r>
              <a:rPr lang="en-US" sz="2200" dirty="0" smtClean="0"/>
              <a:t> Wolfram Horstmann, U. Oxford</a:t>
            </a:r>
          </a:p>
          <a:p>
            <a:pPr>
              <a:buClr>
                <a:srgbClr val="0070C0"/>
              </a:buClr>
              <a:buFont typeface="Arial" pitchFamily="34" charset="0"/>
              <a:buChar char="•"/>
            </a:pPr>
            <a:r>
              <a:rPr lang="en-US" sz="2200" dirty="0" smtClean="0"/>
              <a:t> Andrew MacEwan, British Library – </a:t>
            </a:r>
            <a:r>
              <a:rPr lang="en-US" sz="2200" dirty="0" smtClean="0">
                <a:solidFill>
                  <a:srgbClr val="0070C0"/>
                </a:solidFill>
              </a:rPr>
              <a:t>ISNI Board member</a:t>
            </a:r>
          </a:p>
          <a:p>
            <a:pPr>
              <a:buClr>
                <a:srgbClr val="0070C0"/>
              </a:buClr>
              <a:buFont typeface="Arial" pitchFamily="34" charset="0"/>
              <a:buChar char="•"/>
            </a:pPr>
            <a:r>
              <a:rPr lang="en-US" sz="2200" dirty="0" smtClean="0">
                <a:solidFill>
                  <a:srgbClr val="0070C0"/>
                </a:solidFill>
              </a:rPr>
              <a:t> </a:t>
            </a:r>
            <a:r>
              <a:rPr lang="en-US" sz="2200" dirty="0" smtClean="0"/>
              <a:t>Philip Schreur, Stanford </a:t>
            </a:r>
            <a:r>
              <a:rPr lang="en-US" sz="2200" dirty="0" smtClean="0">
                <a:solidFill>
                  <a:srgbClr val="0070C0"/>
                </a:solidFill>
              </a:rPr>
              <a:t>– Program for Cooperative Cataloging</a:t>
            </a:r>
          </a:p>
          <a:p>
            <a:pPr>
              <a:buClr>
                <a:srgbClr val="0070C0"/>
              </a:buClr>
              <a:buFont typeface="Arial" pitchFamily="34" charset="0"/>
              <a:buChar char="•"/>
            </a:pPr>
            <a:r>
              <a:rPr lang="en-US" sz="2200" dirty="0" smtClean="0">
                <a:solidFill>
                  <a:srgbClr val="0070C0"/>
                </a:solidFill>
              </a:rPr>
              <a:t> </a:t>
            </a:r>
            <a:r>
              <a:rPr lang="en-US" sz="2200" dirty="0" smtClean="0"/>
              <a:t>Laura Smart, Caltech  </a:t>
            </a:r>
            <a:r>
              <a:rPr lang="en-US" sz="2200" dirty="0" smtClean="0">
                <a:solidFill>
                  <a:srgbClr val="0070C0"/>
                </a:solidFill>
              </a:rPr>
              <a:t>– LC/NACO contributor</a:t>
            </a:r>
          </a:p>
          <a:p>
            <a:pPr>
              <a:buClr>
                <a:srgbClr val="0070C0"/>
              </a:buClr>
              <a:buFont typeface="Arial" pitchFamily="34" charset="0"/>
              <a:buChar char="•"/>
            </a:pPr>
            <a:r>
              <a:rPr lang="en-US" sz="2200" dirty="0" smtClean="0">
                <a:solidFill>
                  <a:srgbClr val="0070C0"/>
                </a:solidFill>
              </a:rPr>
              <a:t> </a:t>
            </a:r>
            <a:r>
              <a:rPr lang="en-US" sz="2200" dirty="0" smtClean="0"/>
              <a:t>Melanie Wacker, Columbia</a:t>
            </a:r>
            <a:r>
              <a:rPr lang="en-US" sz="2200" dirty="0" smtClean="0">
                <a:solidFill>
                  <a:srgbClr val="0070C0"/>
                </a:solidFill>
              </a:rPr>
              <a:t> – LC/NACO contributor</a:t>
            </a:r>
          </a:p>
          <a:p>
            <a:pPr>
              <a:buClr>
                <a:srgbClr val="0070C0"/>
              </a:buClr>
              <a:buFont typeface="Arial" pitchFamily="34" charset="0"/>
              <a:buChar char="•"/>
            </a:pPr>
            <a:r>
              <a:rPr lang="en-US" sz="2200" dirty="0" smtClean="0">
                <a:solidFill>
                  <a:srgbClr val="0070C0"/>
                </a:solidFill>
              </a:rPr>
              <a:t> </a:t>
            </a:r>
            <a:r>
              <a:rPr lang="en-US" sz="2200" dirty="0" smtClean="0"/>
              <a:t>Saskia </a:t>
            </a:r>
            <a:r>
              <a:rPr lang="en-US" sz="2200" dirty="0" err="1" smtClean="0"/>
              <a:t>Woutersen</a:t>
            </a:r>
            <a:r>
              <a:rPr lang="en-US" sz="2200" dirty="0" smtClean="0"/>
              <a:t>, U. Amsterdam</a:t>
            </a:r>
          </a:p>
          <a:p>
            <a:pPr>
              <a:buClr>
                <a:srgbClr val="0070C0"/>
              </a:buClr>
              <a:buFont typeface="Arial" pitchFamily="34" charset="0"/>
              <a:buChar char="•"/>
            </a:pPr>
            <a:endParaRPr lang="en-US" sz="2200" dirty="0" smtClean="0">
              <a:solidFill>
                <a:srgbClr val="0070C0"/>
              </a:solidFill>
            </a:endParaRPr>
          </a:p>
          <a:p>
            <a:pPr>
              <a:buClr>
                <a:srgbClr val="0070C0"/>
              </a:buClr>
              <a:buFont typeface="Arial" pitchFamily="34" charset="0"/>
              <a:buChar char="•"/>
            </a:pPr>
            <a:r>
              <a:rPr lang="en-US" sz="2200" dirty="0" smtClean="0">
                <a:solidFill>
                  <a:srgbClr val="0070C0"/>
                </a:solidFill>
              </a:rPr>
              <a:t> </a:t>
            </a:r>
            <a:r>
              <a:rPr lang="en-US" sz="2200" dirty="0" smtClean="0"/>
              <a:t>Thom Hickey, OCLC Research </a:t>
            </a:r>
            <a:r>
              <a:rPr lang="en-US" sz="2200" dirty="0" smtClean="0">
                <a:solidFill>
                  <a:srgbClr val="0070C0"/>
                </a:solidFill>
              </a:rPr>
              <a:t>– VIAF Council, ORCID Board</a:t>
            </a:r>
          </a:p>
          <a:p>
            <a:endParaRPr lang="en-US" sz="2000" dirty="0">
              <a:solidFill>
                <a:srgbClr val="0070C0"/>
              </a:solidFill>
              <a:latin typeface="Open San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solidFill>
                  <a:srgbClr val="0070C0"/>
                </a:solidFill>
              </a:rPr>
              <a:t>Stakeholders &amp; needs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graphicFrame>
        <p:nvGraphicFramePr>
          <p:cNvPr id="5" name="Table 4"/>
          <p:cNvGraphicFramePr>
            <a:graphicFrameLocks noGrp="1"/>
          </p:cNvGraphicFramePr>
          <p:nvPr/>
        </p:nvGraphicFramePr>
        <p:xfrm>
          <a:off x="990600" y="1218713"/>
          <a:ext cx="7163844" cy="4981670"/>
        </p:xfrm>
        <a:graphic>
          <a:graphicData uri="http://schemas.openxmlformats.org/drawingml/2006/table">
            <a:tbl>
              <a:tblPr/>
              <a:tblGrid>
                <a:gridCol w="2105538"/>
                <a:gridCol w="5058306"/>
              </a:tblGrid>
              <a:tr h="262612">
                <a:tc rowSpan="5">
                  <a:txBody>
                    <a:bodyPr/>
                    <a:lstStyle/>
                    <a:p>
                      <a:pPr algn="l" fontAlgn="ctr"/>
                      <a:r>
                        <a:rPr lang="en-US" sz="1600" b="1" i="0" u="none" strike="noStrike" dirty="0">
                          <a:solidFill>
                            <a:srgbClr val="000000"/>
                          </a:solidFill>
                          <a:latin typeface="+mn-lt"/>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Compile all </a:t>
                      </a:r>
                      <a:r>
                        <a:rPr lang="en-US" sz="1600" b="0" i="0" u="none" strike="noStrike" dirty="0" smtClean="0">
                          <a:solidFill>
                            <a:srgbClr val="000000"/>
                          </a:solidFill>
                          <a:latin typeface="+mn-lt"/>
                        </a:rPr>
                        <a:t>output</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pPr algn="l" fontAlgn="ctr"/>
                      <a:endParaRPr lang="en-US" sz="1600" b="0" i="0" u="none" strike="noStrike" dirty="0">
                        <a:solidFill>
                          <a:srgbClr val="000000"/>
                        </a:solidFill>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mn-lt"/>
                        </a:rPr>
                        <a:t>Retrieve</a:t>
                      </a:r>
                      <a:r>
                        <a:rPr lang="en-US" sz="1600" b="0" i="0" u="none" strike="noStrike" baseline="0" dirty="0" smtClean="0">
                          <a:solidFill>
                            <a:srgbClr val="000000"/>
                          </a:solidFill>
                          <a:latin typeface="+mn-lt"/>
                        </a:rPr>
                        <a:t> other’s scholarly output to track a given discipline</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a:txBody>
                    <a:bodyPr/>
                    <a:lstStyle/>
                    <a:p>
                      <a:pPr algn="l" fontAlgn="b"/>
                      <a:r>
                        <a:rPr lang="en-US" sz="1600" b="1" i="0" u="none" strike="noStrike" dirty="0">
                          <a:solidFill>
                            <a:srgbClr val="000000"/>
                          </a:solidFill>
                          <a:latin typeface="+mn-lt"/>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Track </a:t>
                      </a:r>
                      <a:r>
                        <a:rPr lang="en-US" sz="1600" b="0" i="0" u="none" strike="noStrike" dirty="0" smtClean="0">
                          <a:solidFill>
                            <a:srgbClr val="000000"/>
                          </a:solidFill>
                          <a:latin typeface="+mn-lt"/>
                        </a:rPr>
                        <a:t> funded</a:t>
                      </a:r>
                      <a:r>
                        <a:rPr lang="en-US" sz="1600" b="0" i="0" u="none" strike="noStrike" baseline="0" dirty="0" smtClean="0">
                          <a:solidFill>
                            <a:srgbClr val="000000"/>
                          </a:solidFill>
                          <a:latin typeface="+mn-lt"/>
                        </a:rPr>
                        <a:t> r</a:t>
                      </a:r>
                      <a:r>
                        <a:rPr lang="en-US" sz="1600" b="0" i="0" u="none" strike="noStrike" dirty="0" smtClean="0">
                          <a:solidFill>
                            <a:srgbClr val="000000"/>
                          </a:solidFill>
                          <a:latin typeface="+mn-lt"/>
                        </a:rPr>
                        <a:t>esearch outputs</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266">
                <a:tc>
                  <a:txBody>
                    <a:bodyPr/>
                    <a:lstStyle/>
                    <a:p>
                      <a:pPr algn="l" fontAlgn="b"/>
                      <a:r>
                        <a:rPr lang="en-US" sz="1600" b="1" i="0" u="none" strike="noStrike" dirty="0">
                          <a:solidFill>
                            <a:srgbClr val="000000"/>
                          </a:solidFill>
                          <a:latin typeface="+mn-lt"/>
                        </a:rPr>
                        <a:t>University administrator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Collate intellectual output of their </a:t>
                      </a:r>
                      <a:r>
                        <a:rPr lang="en-US" sz="1600" b="0" i="0" u="none" strike="noStrike" dirty="0" smtClean="0">
                          <a:solidFill>
                            <a:srgbClr val="000000"/>
                          </a:solidFill>
                          <a:latin typeface="+mn-lt"/>
                        </a:rPr>
                        <a:t>researchers to fulfill</a:t>
                      </a:r>
                      <a:r>
                        <a:rPr lang="en-US" sz="1600" b="0" i="0" u="none" strike="noStrike" baseline="0" dirty="0" smtClean="0">
                          <a:solidFill>
                            <a:srgbClr val="000000"/>
                          </a:solidFill>
                          <a:latin typeface="+mn-lt"/>
                        </a:rPr>
                        <a:t> funder or national mandates, internal reporting </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a:txBody>
                    <a:bodyPr/>
                    <a:lstStyle/>
                    <a:p>
                      <a:pPr algn="l" fontAlgn="b"/>
                      <a:r>
                        <a:rPr lang="en-US" sz="1600" b="1" i="0" u="none" strike="noStrike" dirty="0">
                          <a:solidFill>
                            <a:srgbClr val="000000"/>
                          </a:solidFill>
                          <a:latin typeface="+mn-lt"/>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FF0000"/>
                          </a:solidFill>
                          <a:latin typeface="+mn-lt"/>
                        </a:rPr>
                        <a:t>Disambiguate</a:t>
                      </a:r>
                      <a:r>
                        <a:rPr lang="en-US" sz="1600" b="0" i="0" u="none" strike="noStrike" baseline="0" dirty="0" smtClean="0">
                          <a:solidFill>
                            <a:srgbClr val="FF0000"/>
                          </a:solidFill>
                          <a:latin typeface="+mn-lt"/>
                        </a:rPr>
                        <a:t> names</a:t>
                      </a:r>
                      <a:endParaRPr lang="en-US" sz="1600" b="0" i="0" u="none" strike="noStrike" dirty="0">
                        <a:solidFill>
                          <a:srgbClr val="FF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rowSpan="4">
                  <a:txBody>
                    <a:bodyPr/>
                    <a:lstStyle/>
                    <a:p>
                      <a:pPr algn="l" fontAlgn="ctr"/>
                      <a:r>
                        <a:rPr lang="en-US" sz="1600" b="1" i="0" u="none" strike="noStrike" dirty="0">
                          <a:solidFill>
                            <a:srgbClr val="000000"/>
                          </a:solidFill>
                          <a:latin typeface="+mn-lt"/>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FF0000"/>
                          </a:solidFill>
                          <a:latin typeface="+mn-lt"/>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rowSpan="6">
                  <a:txBody>
                    <a:bodyPr/>
                    <a:lstStyle/>
                    <a:p>
                      <a:pPr algn="l" fontAlgn="ctr"/>
                      <a:r>
                        <a:rPr lang="en-US" sz="1600" b="1" i="0" u="none" strike="noStrike" dirty="0" smtClean="0">
                          <a:solidFill>
                            <a:srgbClr val="000000"/>
                          </a:solidFill>
                          <a:latin typeface="+mn-lt"/>
                        </a:rPr>
                        <a:t>Aggregator (includes</a:t>
                      </a:r>
                      <a:r>
                        <a:rPr lang="en-US" sz="1600" b="1" i="0" u="none" strike="noStrike" baseline="0" dirty="0" smtClean="0">
                          <a:solidFill>
                            <a:srgbClr val="000000"/>
                          </a:solidFill>
                          <a:latin typeface="+mn-lt"/>
                        </a:rPr>
                        <a:t> publishers)</a:t>
                      </a:r>
                      <a:endParaRPr lang="en-US" sz="1600" b="1" i="0" u="none" strike="noStrike" dirty="0">
                        <a:solidFill>
                          <a:srgbClr val="000000"/>
                        </a:solidFill>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FF0000"/>
                          </a:solidFill>
                          <a:latin typeface="+mn-lt"/>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236593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pic>
        <p:nvPicPr>
          <p:cNvPr id="12" name="Picture 5"/>
          <p:cNvPicPr>
            <a:picLocks noChangeAspect="1" noChangeArrowheads="1"/>
          </p:cNvPicPr>
          <p:nvPr/>
        </p:nvPicPr>
        <p:blipFill>
          <a:blip r:embed="rId3" cstate="print"/>
          <a:srcRect/>
          <a:stretch>
            <a:fillRect/>
          </a:stretch>
        </p:blipFill>
        <p:spPr bwMode="auto">
          <a:xfrm>
            <a:off x="2743220" y="2415215"/>
            <a:ext cx="1228146" cy="440474"/>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5562422" y="2068475"/>
            <a:ext cx="1474141" cy="56697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7504396" y="1589135"/>
            <a:ext cx="1114141" cy="479340"/>
          </a:xfrm>
          <a:prstGeom prst="rect">
            <a:avLst/>
          </a:prstGeom>
          <a:noFill/>
          <a:ln w="9525">
            <a:noFill/>
            <a:miter lim="800000"/>
            <a:headEnd/>
            <a:tailEnd/>
          </a:ln>
        </p:spPr>
      </p:pic>
      <p:pic>
        <p:nvPicPr>
          <p:cNvPr id="16" name="Picture 14"/>
          <p:cNvPicPr>
            <a:picLocks noChangeAspect="1" noChangeArrowheads="1"/>
          </p:cNvPicPr>
          <p:nvPr/>
        </p:nvPicPr>
        <p:blipFill>
          <a:blip r:embed="rId6" cstate="print"/>
          <a:srcRect/>
          <a:stretch>
            <a:fillRect/>
          </a:stretch>
        </p:blipFill>
        <p:spPr bwMode="auto">
          <a:xfrm>
            <a:off x="4457699" y="2855689"/>
            <a:ext cx="2293937" cy="5334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1973283" y="1447800"/>
            <a:ext cx="769937" cy="411163"/>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7036563" y="2660744"/>
            <a:ext cx="1836737" cy="723900"/>
          </a:xfrm>
          <a:prstGeom prst="rect">
            <a:avLst/>
          </a:prstGeom>
          <a:noFill/>
          <a:ln w="9525">
            <a:noFill/>
            <a:miter lim="800000"/>
            <a:headEnd/>
            <a:tailEnd/>
          </a:ln>
        </p:spPr>
      </p:pic>
      <p:pic>
        <p:nvPicPr>
          <p:cNvPr id="19" name="Picture 9"/>
          <p:cNvPicPr>
            <a:picLocks noChangeAspect="1" noChangeArrowheads="1"/>
          </p:cNvPicPr>
          <p:nvPr/>
        </p:nvPicPr>
        <p:blipFill>
          <a:blip r:embed="rId9" cstate="print"/>
          <a:srcRect/>
          <a:stretch>
            <a:fillRect/>
          </a:stretch>
        </p:blipFill>
        <p:spPr bwMode="auto">
          <a:xfrm>
            <a:off x="3709987" y="1589135"/>
            <a:ext cx="1852613" cy="655637"/>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932233" y="3200400"/>
            <a:ext cx="685800" cy="457200"/>
          </a:xfrm>
          <a:prstGeom prst="rect">
            <a:avLst/>
          </a:prstGeom>
          <a:noFill/>
          <a:ln w="9525">
            <a:noFill/>
            <a:miter lim="800000"/>
            <a:headEnd/>
            <a:tailEnd/>
          </a:ln>
        </p:spPr>
      </p:pic>
      <p:pic>
        <p:nvPicPr>
          <p:cNvPr id="17" name="Picture 3"/>
          <p:cNvPicPr>
            <a:picLocks noChangeAspect="1" noChangeArrowheads="1"/>
          </p:cNvPicPr>
          <p:nvPr/>
        </p:nvPicPr>
        <p:blipFill>
          <a:blip r:embed="rId11" cstate="print"/>
          <a:srcRect/>
          <a:stretch>
            <a:fillRect/>
          </a:stretch>
        </p:blipFill>
        <p:spPr bwMode="auto">
          <a:xfrm>
            <a:off x="814408" y="4198937"/>
            <a:ext cx="1158875" cy="1127125"/>
          </a:xfrm>
          <a:prstGeom prst="rect">
            <a:avLst/>
          </a:prstGeom>
          <a:noFill/>
          <a:ln w="9525">
            <a:noFill/>
            <a:miter lim="800000"/>
            <a:headEnd/>
            <a:tailEnd/>
          </a:ln>
        </p:spPr>
      </p:pic>
      <p:pic>
        <p:nvPicPr>
          <p:cNvPr id="18" name="Picture 6"/>
          <p:cNvPicPr>
            <a:picLocks noChangeAspect="1" noChangeArrowheads="1"/>
          </p:cNvPicPr>
          <p:nvPr/>
        </p:nvPicPr>
        <p:blipFill>
          <a:blip r:embed="rId12" cstate="print"/>
          <a:srcRect/>
          <a:stretch>
            <a:fillRect/>
          </a:stretch>
        </p:blipFill>
        <p:spPr bwMode="auto">
          <a:xfrm>
            <a:off x="2002035" y="3471008"/>
            <a:ext cx="1969331" cy="373184"/>
          </a:xfrm>
          <a:prstGeom prst="rect">
            <a:avLst/>
          </a:prstGeom>
          <a:noFill/>
          <a:ln w="9525">
            <a:noFill/>
            <a:miter lim="800000"/>
            <a:headEnd/>
            <a:tailEnd/>
          </a:ln>
        </p:spPr>
      </p:pic>
      <p:pic>
        <p:nvPicPr>
          <p:cNvPr id="20" name="Picture 7"/>
          <p:cNvPicPr>
            <a:picLocks noChangeAspect="1" noChangeArrowheads="1"/>
          </p:cNvPicPr>
          <p:nvPr/>
        </p:nvPicPr>
        <p:blipFill>
          <a:blip r:embed="rId13" cstate="print"/>
          <a:srcRect/>
          <a:stretch>
            <a:fillRect/>
          </a:stretch>
        </p:blipFill>
        <p:spPr bwMode="auto">
          <a:xfrm>
            <a:off x="2743220" y="4457700"/>
            <a:ext cx="1455737" cy="609600"/>
          </a:xfrm>
          <a:prstGeom prst="rect">
            <a:avLst/>
          </a:prstGeom>
          <a:noFill/>
          <a:ln w="9525">
            <a:noFill/>
            <a:miter lim="800000"/>
            <a:headEnd/>
            <a:tailEnd/>
          </a:ln>
        </p:spPr>
      </p:pic>
      <p:pic>
        <p:nvPicPr>
          <p:cNvPr id="21" name="Picture 8"/>
          <p:cNvPicPr>
            <a:picLocks noChangeAspect="1" noChangeArrowheads="1"/>
          </p:cNvPicPr>
          <p:nvPr/>
        </p:nvPicPr>
        <p:blipFill>
          <a:blip r:embed="rId14" cstate="print"/>
          <a:srcRect/>
          <a:stretch>
            <a:fillRect/>
          </a:stretch>
        </p:blipFill>
        <p:spPr bwMode="auto">
          <a:xfrm>
            <a:off x="3276600" y="5562600"/>
            <a:ext cx="2065337" cy="1020763"/>
          </a:xfrm>
          <a:prstGeom prst="rect">
            <a:avLst/>
          </a:prstGeom>
          <a:noFill/>
          <a:ln w="9525">
            <a:noFill/>
            <a:miter lim="800000"/>
            <a:headEnd/>
            <a:tailEnd/>
          </a:ln>
        </p:spPr>
      </p:pic>
      <p:pic>
        <p:nvPicPr>
          <p:cNvPr id="22" name="Picture 6"/>
          <p:cNvPicPr>
            <a:picLocks noChangeAspect="1" noChangeArrowheads="1"/>
          </p:cNvPicPr>
          <p:nvPr/>
        </p:nvPicPr>
        <p:blipFill>
          <a:blip r:embed="rId15" cstate="print"/>
          <a:srcRect/>
          <a:stretch>
            <a:fillRect/>
          </a:stretch>
        </p:blipFill>
        <p:spPr bwMode="auto">
          <a:xfrm>
            <a:off x="4784725" y="4762499"/>
            <a:ext cx="1768475" cy="334963"/>
          </a:xfrm>
          <a:prstGeom prst="rect">
            <a:avLst/>
          </a:prstGeom>
          <a:noFill/>
          <a:ln w="9525">
            <a:noFill/>
            <a:miter lim="800000"/>
            <a:headEnd/>
            <a:tailEnd/>
          </a:ln>
        </p:spPr>
      </p:pic>
      <p:pic>
        <p:nvPicPr>
          <p:cNvPr id="23" name="Picture 4"/>
          <p:cNvPicPr>
            <a:picLocks noChangeAspect="1" noChangeArrowheads="1"/>
          </p:cNvPicPr>
          <p:nvPr/>
        </p:nvPicPr>
        <p:blipFill>
          <a:blip r:embed="rId16" cstate="print"/>
          <a:srcRect/>
          <a:stretch>
            <a:fillRect/>
          </a:stretch>
        </p:blipFill>
        <p:spPr bwMode="auto">
          <a:xfrm>
            <a:off x="7036563" y="4148138"/>
            <a:ext cx="2087563" cy="579437"/>
          </a:xfrm>
          <a:prstGeom prst="rect">
            <a:avLst/>
          </a:prstGeom>
          <a:noFill/>
          <a:ln w="9525">
            <a:noFill/>
            <a:miter lim="800000"/>
            <a:headEnd/>
            <a:tailEnd/>
          </a:ln>
        </p:spPr>
      </p:pic>
      <p:pic>
        <p:nvPicPr>
          <p:cNvPr id="25" name="Picture 2"/>
          <p:cNvPicPr>
            <a:picLocks noChangeAspect="1" noChangeArrowheads="1"/>
          </p:cNvPicPr>
          <p:nvPr/>
        </p:nvPicPr>
        <p:blipFill>
          <a:blip r:embed="rId17" cstate="print"/>
          <a:srcRect/>
          <a:stretch>
            <a:fillRect/>
          </a:stretch>
        </p:blipFill>
        <p:spPr bwMode="auto">
          <a:xfrm>
            <a:off x="5977661" y="5501277"/>
            <a:ext cx="2624860" cy="427443"/>
          </a:xfrm>
          <a:prstGeom prst="rect">
            <a:avLst/>
          </a:prstGeom>
          <a:noFill/>
          <a:ln w="9525">
            <a:noFill/>
            <a:miter lim="800000"/>
            <a:headEnd/>
            <a:tailEnd/>
          </a:ln>
        </p:spPr>
      </p:pic>
      <p:pic>
        <p:nvPicPr>
          <p:cNvPr id="26" name="Picture 4"/>
          <p:cNvPicPr>
            <a:picLocks noChangeAspect="1" noChangeArrowheads="1"/>
          </p:cNvPicPr>
          <p:nvPr/>
        </p:nvPicPr>
        <p:blipFill>
          <a:blip r:embed="rId18" cstate="print"/>
          <a:srcRect/>
          <a:stretch>
            <a:fillRect/>
          </a:stretch>
        </p:blipFill>
        <p:spPr bwMode="auto">
          <a:xfrm>
            <a:off x="4754562" y="3562350"/>
            <a:ext cx="2378075" cy="1165225"/>
          </a:xfrm>
          <a:prstGeom prst="rect">
            <a:avLst/>
          </a:prstGeom>
          <a:noFill/>
          <a:ln w="9525">
            <a:noFill/>
            <a:miter lim="800000"/>
            <a:headEnd/>
            <a:tailEnd/>
          </a:ln>
        </p:spPr>
      </p:pic>
      <p:pic>
        <p:nvPicPr>
          <p:cNvPr id="3074" name="Picture 2"/>
          <p:cNvPicPr>
            <a:picLocks noChangeAspect="1" noChangeArrowheads="1"/>
          </p:cNvPicPr>
          <p:nvPr/>
        </p:nvPicPr>
        <p:blipFill>
          <a:blip r:embed="rId19"/>
          <a:srcRect/>
          <a:stretch>
            <a:fillRect/>
          </a:stretch>
        </p:blipFill>
        <p:spPr bwMode="auto">
          <a:xfrm>
            <a:off x="932233" y="5865812"/>
            <a:ext cx="1287463" cy="327025"/>
          </a:xfrm>
          <a:prstGeom prst="rect">
            <a:avLst/>
          </a:prstGeom>
          <a:noFill/>
          <a:ln w="9525">
            <a:noFill/>
            <a:miter lim="800000"/>
            <a:headEnd/>
            <a:tailEnd/>
          </a:ln>
        </p:spPr>
      </p:pic>
      <p:pic>
        <p:nvPicPr>
          <p:cNvPr id="3075" name="Picture 3"/>
          <p:cNvPicPr>
            <a:picLocks noChangeAspect="1" noChangeArrowheads="1"/>
          </p:cNvPicPr>
          <p:nvPr/>
        </p:nvPicPr>
        <p:blipFill>
          <a:blip r:embed="rId20"/>
          <a:srcRect/>
          <a:stretch>
            <a:fillRect/>
          </a:stretch>
        </p:blipFill>
        <p:spPr bwMode="auto">
          <a:xfrm>
            <a:off x="814408" y="3603625"/>
            <a:ext cx="1006475" cy="350837"/>
          </a:xfrm>
          <a:prstGeom prst="rect">
            <a:avLst/>
          </a:prstGeom>
          <a:noFill/>
          <a:ln w="9525">
            <a:noFill/>
            <a:miter lim="800000"/>
            <a:headEnd/>
            <a:tailEnd/>
          </a:ln>
        </p:spPr>
      </p:pic>
      <p:pic>
        <p:nvPicPr>
          <p:cNvPr id="3077" name="Picture 5"/>
          <p:cNvPicPr>
            <a:picLocks noChangeAspect="1" noChangeArrowheads="1"/>
          </p:cNvPicPr>
          <p:nvPr/>
        </p:nvPicPr>
        <p:blipFill>
          <a:blip r:embed="rId21"/>
          <a:srcRect/>
          <a:stretch>
            <a:fillRect/>
          </a:stretch>
        </p:blipFill>
        <p:spPr bwMode="auto">
          <a:xfrm>
            <a:off x="439781" y="2244772"/>
            <a:ext cx="1935163" cy="465137"/>
          </a:xfrm>
          <a:prstGeom prst="rect">
            <a:avLst/>
          </a:prstGeom>
          <a:noFill/>
          <a:ln w="9525">
            <a:noFill/>
            <a:miter lim="800000"/>
            <a:headEnd/>
            <a:tailEnd/>
          </a:ln>
        </p:spPr>
      </p:pic>
    </p:spTree>
    <p:extLst>
      <p:ext uri="{BB962C8B-B14F-4D97-AF65-F5344CB8AC3E}">
        <p14:creationId xmlns:p14="http://schemas.microsoft.com/office/powerpoint/2010/main" xmlns="" val="12345932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2688</Words>
  <Application>Microsoft Office PowerPoint</Application>
  <PresentationFormat>On-screen Show (4:3)</PresentationFormat>
  <Paragraphs>306</Paragraphs>
  <Slides>26</Slides>
  <Notes>20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34" baseType="lpstr">
      <vt:lpstr>Pattern Top</vt:lpstr>
      <vt:lpstr>Full Pattern</vt:lpstr>
      <vt:lpstr>Pattern Bottom</vt:lpstr>
      <vt:lpstr>Pattern Left</vt:lpstr>
      <vt:lpstr>Pattern Right</vt:lpstr>
      <vt:lpstr>Dark Blue</vt:lpstr>
      <vt:lpstr>Title and Sections</vt:lpstr>
      <vt:lpstr>Acrobat Document</vt:lpstr>
      <vt:lpstr>Slide 1</vt:lpstr>
      <vt:lpstr>Authorship Trends, Issues, &amp; Questions</vt:lpstr>
      <vt:lpstr>Scholarly output impacts the reputation and ranking of the institution</vt:lpstr>
      <vt:lpstr>A scholar may be published under many forms of names</vt:lpstr>
      <vt:lpstr>Same name, different people</vt:lpstr>
      <vt:lpstr>One researcher may have many profiles or identifiers…</vt:lpstr>
      <vt:lpstr>Registering Researchers in Authority Files Task Group Members</vt:lpstr>
      <vt:lpstr>Stakeholders &amp; needs</vt:lpstr>
      <vt:lpstr>Systems profiled (20)</vt:lpstr>
      <vt:lpstr>Slide 10</vt:lpstr>
      <vt:lpstr>Now is More</vt:lpstr>
      <vt:lpstr>Where are researchers?</vt:lpstr>
      <vt:lpstr>Researcher Identifier ≠ Name Authorities</vt:lpstr>
      <vt:lpstr>Slide 14</vt:lpstr>
      <vt:lpstr>Slide 15</vt:lpstr>
      <vt:lpstr>Some emerging trends: </vt:lpstr>
      <vt:lpstr>Early adopters</vt:lpstr>
      <vt:lpstr>Adoption trends: Funders</vt:lpstr>
      <vt:lpstr>Adoption trends: Universities  </vt:lpstr>
      <vt:lpstr>Key recommendations</vt:lpstr>
      <vt:lpstr>Manage risks </vt:lpstr>
      <vt:lpstr>Choosing identifiers </vt:lpstr>
      <vt:lpstr>ISNI &amp; ORCID</vt:lpstr>
      <vt:lpstr>Slide 24</vt:lpstr>
      <vt:lpstr>Questions? Your plans?</vt:lpstr>
      <vt:lpstr>Slide 26</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Researcher Identifiers- What’s in a Name (or URI)? </dc:title>
  <dc:subject/>
  <dc:creator>Karen Smith-Yoshimura</dc:creator>
  <cp:keywords/>
  <dc:description>Presented at the 2014 DLF Forum, 27 October 2014, Atlanta Georgia (USA)</dc:description>
  <cp:lastModifiedBy>Windows User</cp:lastModifiedBy>
  <cp:revision>368</cp:revision>
  <cp:lastPrinted>2014-01-22T16:19:00Z</cp:lastPrinted>
  <dcterms:created xsi:type="dcterms:W3CDTF">2013-09-04T15:54:59Z</dcterms:created>
  <dcterms:modified xsi:type="dcterms:W3CDTF">2014-11-04T00:28:25Z</dcterms:modified>
  <cp:category>Presentation</cp:category>
</cp:coreProperties>
</file>