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diagrams/data3.xml" ContentType="application/vnd.openxmlformats-officedocument.drawingml.diagramData+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 id="2147483738" r:id="rId2"/>
    <p:sldMasterId id="2147483763" r:id="rId3"/>
    <p:sldMasterId id="2147483769" r:id="rId4"/>
    <p:sldMasterId id="2147483775" r:id="rId5"/>
    <p:sldMasterId id="2147483662" r:id="rId6"/>
    <p:sldMasterId id="2147483746" r:id="rId7"/>
  </p:sldMasterIdLst>
  <p:notesMasterIdLst>
    <p:notesMasterId r:id="rId73"/>
  </p:notesMasterIdLst>
  <p:handoutMasterIdLst>
    <p:handoutMasterId r:id="rId74"/>
  </p:handoutMasterIdLst>
  <p:sldIdLst>
    <p:sldId id="256" r:id="rId8"/>
    <p:sldId id="346" r:id="rId9"/>
    <p:sldId id="314" r:id="rId10"/>
    <p:sldId id="315" r:id="rId11"/>
    <p:sldId id="316" r:id="rId12"/>
    <p:sldId id="317" r:id="rId13"/>
    <p:sldId id="336" r:id="rId14"/>
    <p:sldId id="318" r:id="rId15"/>
    <p:sldId id="321" r:id="rId16"/>
    <p:sldId id="312" r:id="rId17"/>
    <p:sldId id="313" r:id="rId18"/>
    <p:sldId id="337" r:id="rId19"/>
    <p:sldId id="332" r:id="rId20"/>
    <p:sldId id="341" r:id="rId21"/>
    <p:sldId id="334" r:id="rId22"/>
    <p:sldId id="390" r:id="rId23"/>
    <p:sldId id="364" r:id="rId24"/>
    <p:sldId id="371" r:id="rId25"/>
    <p:sldId id="372" r:id="rId26"/>
    <p:sldId id="373" r:id="rId27"/>
    <p:sldId id="374" r:id="rId28"/>
    <p:sldId id="375" r:id="rId29"/>
    <p:sldId id="376" r:id="rId30"/>
    <p:sldId id="377" r:id="rId31"/>
    <p:sldId id="378" r:id="rId32"/>
    <p:sldId id="379" r:id="rId33"/>
    <p:sldId id="380" r:id="rId34"/>
    <p:sldId id="381" r:id="rId35"/>
    <p:sldId id="382" r:id="rId36"/>
    <p:sldId id="383" r:id="rId37"/>
    <p:sldId id="384" r:id="rId38"/>
    <p:sldId id="385" r:id="rId39"/>
    <p:sldId id="386" r:id="rId40"/>
    <p:sldId id="387" r:id="rId41"/>
    <p:sldId id="388"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62" r:id="rId56"/>
    <p:sldId id="363" r:id="rId57"/>
    <p:sldId id="389" r:id="rId58"/>
    <p:sldId id="370" r:id="rId59"/>
    <p:sldId id="367" r:id="rId60"/>
    <p:sldId id="366" r:id="rId61"/>
    <p:sldId id="368" r:id="rId62"/>
    <p:sldId id="369" r:id="rId63"/>
    <p:sldId id="391" r:id="rId64"/>
    <p:sldId id="392" r:id="rId65"/>
    <p:sldId id="393" r:id="rId66"/>
    <p:sldId id="394" r:id="rId67"/>
    <p:sldId id="395" r:id="rId68"/>
    <p:sldId id="396" r:id="rId69"/>
    <p:sldId id="397" r:id="rId70"/>
    <p:sldId id="311" r:id="rId71"/>
    <p:sldId id="400"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hew Carl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2178B5"/>
    <a:srgbClr val="0070C0"/>
    <a:srgbClr val="455560"/>
    <a:srgbClr val="C4161C"/>
    <a:srgbClr val="144363"/>
    <a:srgbClr val="164D72"/>
    <a:srgbClr val="18547D"/>
    <a:srgbClr val="0E2B3F"/>
    <a:srgbClr val="112F43"/>
    <a:srgbClr val="14364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06" autoAdjust="0"/>
    <p:restoredTop sz="92495" autoAdjust="0"/>
  </p:normalViewPr>
  <p:slideViewPr>
    <p:cSldViewPr snapToGrid="0" snapToObjects="1">
      <p:cViewPr>
        <p:scale>
          <a:sx n="80" d="100"/>
          <a:sy n="80" d="100"/>
        </p:scale>
        <p:origin x="-1242" y="4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723"/>
    </p:cViewPr>
  </p:sorterViewPr>
  <p:notesViewPr>
    <p:cSldViewPr snapToGrid="0" snapToObjects="1">
      <p:cViewPr varScale="1">
        <p:scale>
          <a:sx n="85" d="100"/>
          <a:sy n="85" d="100"/>
        </p:scale>
        <p:origin x="-3864"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layout/>
    </c:title>
    <c:plotArea>
      <c:layout/>
      <c:barChart>
        <c:barDir val="col"/>
        <c:grouping val="clustered"/>
        <c:ser>
          <c:idx val="0"/>
          <c:order val="0"/>
          <c:tx>
            <c:strRef>
              <c:f>Sheet1!$B$1</c:f>
              <c:strCache>
                <c:ptCount val="1"/>
                <c:pt idx="0">
                  <c:v>Professionals</c:v>
                </c:pt>
              </c:strCache>
            </c:strRef>
          </c:tx>
          <c:cat>
            <c:strRef>
              <c:f>Sheet1!$A$2:$A$8</c:f>
              <c:strCache>
                <c:ptCount val="7"/>
                <c:pt idx="0">
                  <c:v>DAI</c:v>
                </c:pt>
                <c:pt idx="1">
                  <c:v>ISNI</c:v>
                </c:pt>
                <c:pt idx="2">
                  <c:v>ORCID</c:v>
                </c:pt>
                <c:pt idx="3">
                  <c:v>LC/NACO (?)</c:v>
                </c:pt>
                <c:pt idx="4">
                  <c:v>VIAF (?)</c:v>
                </c:pt>
                <c:pt idx="5">
                  <c:v>LinkedIN (???)</c:v>
                </c:pt>
                <c:pt idx="6">
                  <c:v>Unlisted (??)</c:v>
                </c:pt>
              </c:strCache>
            </c:strRef>
          </c:cat>
          <c:val>
            <c:numRef>
              <c:f>Sheet1!$B$2:$B$8</c:f>
            </c:numRef>
          </c:val>
        </c:ser>
        <c:ser>
          <c:idx val="1"/>
          <c:order val="1"/>
          <c:tx>
            <c:strRef>
              <c:f>Sheet1!$C$1</c:f>
              <c:strCache>
                <c:ptCount val="1"/>
                <c:pt idx="0">
                  <c:v>Researchers</c:v>
                </c:pt>
              </c:strCache>
            </c:strRef>
          </c:tx>
          <c:cat>
            <c:strRef>
              <c:f>Sheet1!$A$2:$A$8</c:f>
              <c:strCache>
                <c:ptCount val="7"/>
                <c:pt idx="0">
                  <c:v>DAI</c:v>
                </c:pt>
                <c:pt idx="1">
                  <c:v>ISNI</c:v>
                </c:pt>
                <c:pt idx="2">
                  <c:v>ORCID</c:v>
                </c:pt>
                <c:pt idx="3">
                  <c:v>LC/NACO (?)</c:v>
                </c:pt>
                <c:pt idx="4">
                  <c:v>VIAF (?)</c:v>
                </c:pt>
                <c:pt idx="5">
                  <c:v>LinkedIN (???)</c:v>
                </c:pt>
                <c:pt idx="6">
                  <c:v>Unlisted (??)</c:v>
                </c:pt>
              </c:strCache>
            </c:strRef>
          </c:cat>
          <c:val>
            <c:numRef>
              <c:f>Sheet1!$C$2:$C$8</c:f>
              <c:numCache>
                <c:formatCode>General</c:formatCode>
                <c:ptCount val="7"/>
                <c:pt idx="0">
                  <c:v>66000</c:v>
                </c:pt>
                <c:pt idx="1">
                  <c:v>720000</c:v>
                </c:pt>
                <c:pt idx="2">
                  <c:v>500000</c:v>
                </c:pt>
                <c:pt idx="3">
                  <c:v>90000</c:v>
                </c:pt>
                <c:pt idx="4">
                  <c:v>260000</c:v>
                </c:pt>
                <c:pt idx="5">
                  <c:v>25900</c:v>
                </c:pt>
                <c:pt idx="6">
                  <c:v>6338100</c:v>
                </c:pt>
              </c:numCache>
            </c:numRef>
          </c:val>
        </c:ser>
        <c:axId val="113330432"/>
        <c:axId val="113340416"/>
      </c:barChart>
      <c:catAx>
        <c:axId val="113330432"/>
        <c:scaling>
          <c:orientation val="minMax"/>
        </c:scaling>
        <c:axPos val="b"/>
        <c:tickLblPos val="nextTo"/>
        <c:crossAx val="113340416"/>
        <c:crosses val="autoZero"/>
        <c:auto val="1"/>
        <c:lblAlgn val="ctr"/>
        <c:lblOffset val="100"/>
      </c:catAx>
      <c:valAx>
        <c:axId val="113340416"/>
        <c:scaling>
          <c:orientation val="minMax"/>
          <c:max val="7000000"/>
        </c:scaling>
        <c:axPos val="l"/>
        <c:majorGridlines/>
        <c:numFmt formatCode="General" sourceLinked="1"/>
        <c:tickLblPos val="nextTo"/>
        <c:crossAx val="113330432"/>
        <c:crosses val="autoZero"/>
        <c:crossBetween val="between"/>
      </c:valAx>
    </c:plotArea>
    <c:legend>
      <c:legendPos val="r"/>
      <c:layout/>
    </c:legend>
    <c:plotVisOnly val="1"/>
    <c:dispBlanksAs val="gap"/>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09141E-28C1-9348-9708-5CF37FBDECF8}"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6154F22E-E4A3-4A4D-88DC-19A29F8218B5}">
      <dgm:prSet phldrT="[Text]"/>
      <dgm:spPr/>
      <dgm:t>
        <a:bodyPr/>
        <a:lstStyle/>
        <a:p>
          <a:r>
            <a:rPr lang="en-US" dirty="0" smtClean="0"/>
            <a:t>Publisher submits data to Registration Agency</a:t>
          </a:r>
          <a:endParaRPr lang="en-US" dirty="0"/>
        </a:p>
      </dgm:t>
    </dgm:pt>
    <dgm:pt modelId="{6D735ABD-53BA-424C-A9DF-FEAA822E90E5}" type="parTrans" cxnId="{3F34E128-B060-5648-B9E4-8BA032DE9990}">
      <dgm:prSet/>
      <dgm:spPr/>
      <dgm:t>
        <a:bodyPr/>
        <a:lstStyle/>
        <a:p>
          <a:endParaRPr lang="en-US"/>
        </a:p>
      </dgm:t>
    </dgm:pt>
    <dgm:pt modelId="{249CA23C-1A96-E243-8CE7-77BDF9B3C950}" type="sibTrans" cxnId="{3F34E128-B060-5648-B9E4-8BA032DE9990}">
      <dgm:prSet/>
      <dgm:spPr/>
      <dgm:t>
        <a:bodyPr/>
        <a:lstStyle/>
        <a:p>
          <a:endParaRPr lang="en-US"/>
        </a:p>
      </dgm:t>
    </dgm:pt>
    <dgm:pt modelId="{096C2649-6D76-EB4E-8756-EF4360E22E9F}">
      <dgm:prSet phldrT="[Text]"/>
      <dgm:spPr/>
      <dgm:t>
        <a:bodyPr/>
        <a:lstStyle/>
        <a:p>
          <a:r>
            <a:rPr lang="en-US" dirty="0" smtClean="0"/>
            <a:t>Registration Agency sends file to Assignment Agency</a:t>
          </a:r>
          <a:endParaRPr lang="en-US" dirty="0"/>
        </a:p>
      </dgm:t>
    </dgm:pt>
    <dgm:pt modelId="{F119CBCB-0802-FE4F-89DB-6EC23A133F04}" type="parTrans" cxnId="{297A1694-29E6-FE4E-AC53-2C78F6B41033}">
      <dgm:prSet/>
      <dgm:spPr/>
      <dgm:t>
        <a:bodyPr/>
        <a:lstStyle/>
        <a:p>
          <a:endParaRPr lang="en-US"/>
        </a:p>
      </dgm:t>
    </dgm:pt>
    <dgm:pt modelId="{8B917232-64AE-A549-B9AF-2F5991887C8A}" type="sibTrans" cxnId="{297A1694-29E6-FE4E-AC53-2C78F6B41033}">
      <dgm:prSet/>
      <dgm:spPr/>
      <dgm:t>
        <a:bodyPr/>
        <a:lstStyle/>
        <a:p>
          <a:endParaRPr lang="en-US"/>
        </a:p>
      </dgm:t>
    </dgm:pt>
    <dgm:pt modelId="{CE1E91EA-F257-8649-9A6E-0697E98C7152}">
      <dgm:prSet phldrT="[Text]"/>
      <dgm:spPr/>
      <dgm:t>
        <a:bodyPr/>
        <a:lstStyle/>
        <a:p>
          <a:r>
            <a:rPr lang="en-US" dirty="0" smtClean="0"/>
            <a:t>Assignment Agency assigns as many ISNIs to the names as it can</a:t>
          </a:r>
          <a:endParaRPr lang="en-US" dirty="0"/>
        </a:p>
      </dgm:t>
    </dgm:pt>
    <dgm:pt modelId="{F33EDBCE-66FA-B545-AFC4-7A04F516BDAE}" type="parTrans" cxnId="{86C25752-2670-2A41-96E4-8302412B933B}">
      <dgm:prSet/>
      <dgm:spPr/>
      <dgm:t>
        <a:bodyPr/>
        <a:lstStyle/>
        <a:p>
          <a:endParaRPr lang="en-US"/>
        </a:p>
      </dgm:t>
    </dgm:pt>
    <dgm:pt modelId="{00E01A86-6A12-3243-8C59-980F236FDA53}" type="sibTrans" cxnId="{86C25752-2670-2A41-96E4-8302412B933B}">
      <dgm:prSet/>
      <dgm:spPr/>
      <dgm:t>
        <a:bodyPr/>
        <a:lstStyle/>
        <a:p>
          <a:endParaRPr lang="en-US"/>
        </a:p>
      </dgm:t>
    </dgm:pt>
    <dgm:pt modelId="{21AC0558-77E9-0046-9572-FCC80D464F77}" type="pres">
      <dgm:prSet presAssocID="{5A09141E-28C1-9348-9708-5CF37FBDECF8}" presName="rootnode" presStyleCnt="0">
        <dgm:presLayoutVars>
          <dgm:chMax/>
          <dgm:chPref/>
          <dgm:dir/>
          <dgm:animLvl val="lvl"/>
        </dgm:presLayoutVars>
      </dgm:prSet>
      <dgm:spPr/>
      <dgm:t>
        <a:bodyPr/>
        <a:lstStyle/>
        <a:p>
          <a:endParaRPr lang="en-US"/>
        </a:p>
      </dgm:t>
    </dgm:pt>
    <dgm:pt modelId="{96CFE1A3-E2E5-1946-9C4B-1D7D5B4A99B3}" type="pres">
      <dgm:prSet presAssocID="{6154F22E-E4A3-4A4D-88DC-19A29F8218B5}" presName="composite" presStyleCnt="0"/>
      <dgm:spPr/>
    </dgm:pt>
    <dgm:pt modelId="{06DB878B-7AEC-F946-A818-9806BA5B35F4}" type="pres">
      <dgm:prSet presAssocID="{6154F22E-E4A3-4A4D-88DC-19A29F8218B5}" presName="LShape" presStyleLbl="alignNode1" presStyleIdx="0" presStyleCnt="5"/>
      <dgm:spPr/>
    </dgm:pt>
    <dgm:pt modelId="{BA44C22D-46F1-F14A-A1FE-4F30757968EF}" type="pres">
      <dgm:prSet presAssocID="{6154F22E-E4A3-4A4D-88DC-19A29F8218B5}" presName="ParentText" presStyleLbl="revTx" presStyleIdx="0" presStyleCnt="3">
        <dgm:presLayoutVars>
          <dgm:chMax val="0"/>
          <dgm:chPref val="0"/>
          <dgm:bulletEnabled val="1"/>
        </dgm:presLayoutVars>
      </dgm:prSet>
      <dgm:spPr/>
      <dgm:t>
        <a:bodyPr/>
        <a:lstStyle/>
        <a:p>
          <a:endParaRPr lang="en-US"/>
        </a:p>
      </dgm:t>
    </dgm:pt>
    <dgm:pt modelId="{DB9122F8-D390-E345-980E-65D6484316DC}" type="pres">
      <dgm:prSet presAssocID="{6154F22E-E4A3-4A4D-88DC-19A29F8218B5}" presName="Triangle" presStyleLbl="alignNode1" presStyleIdx="1" presStyleCnt="5"/>
      <dgm:spPr/>
    </dgm:pt>
    <dgm:pt modelId="{5DFF393E-8BE8-5342-99A3-02A23761808F}" type="pres">
      <dgm:prSet presAssocID="{249CA23C-1A96-E243-8CE7-77BDF9B3C950}" presName="sibTrans" presStyleCnt="0"/>
      <dgm:spPr/>
    </dgm:pt>
    <dgm:pt modelId="{EFE5CF1C-13D3-DC42-8C73-CCCD9B4A3E43}" type="pres">
      <dgm:prSet presAssocID="{249CA23C-1A96-E243-8CE7-77BDF9B3C950}" presName="space" presStyleCnt="0"/>
      <dgm:spPr/>
    </dgm:pt>
    <dgm:pt modelId="{0285145F-FEBB-1D45-9EB4-BBAA1C59B07B}" type="pres">
      <dgm:prSet presAssocID="{096C2649-6D76-EB4E-8756-EF4360E22E9F}" presName="composite" presStyleCnt="0"/>
      <dgm:spPr/>
    </dgm:pt>
    <dgm:pt modelId="{BDAC5E52-EF0E-4A46-BE6B-353D40EFBF8C}" type="pres">
      <dgm:prSet presAssocID="{096C2649-6D76-EB4E-8756-EF4360E22E9F}" presName="LShape" presStyleLbl="alignNode1" presStyleIdx="2" presStyleCnt="5"/>
      <dgm:spPr/>
    </dgm:pt>
    <dgm:pt modelId="{B7B4ADF5-E49A-3E49-B62C-AFE62827B027}" type="pres">
      <dgm:prSet presAssocID="{096C2649-6D76-EB4E-8756-EF4360E22E9F}" presName="ParentText" presStyleLbl="revTx" presStyleIdx="1" presStyleCnt="3">
        <dgm:presLayoutVars>
          <dgm:chMax val="0"/>
          <dgm:chPref val="0"/>
          <dgm:bulletEnabled val="1"/>
        </dgm:presLayoutVars>
      </dgm:prSet>
      <dgm:spPr/>
      <dgm:t>
        <a:bodyPr/>
        <a:lstStyle/>
        <a:p>
          <a:endParaRPr lang="en-US"/>
        </a:p>
      </dgm:t>
    </dgm:pt>
    <dgm:pt modelId="{BC184E41-A015-354E-B719-98134B2DE4E2}" type="pres">
      <dgm:prSet presAssocID="{096C2649-6D76-EB4E-8756-EF4360E22E9F}" presName="Triangle" presStyleLbl="alignNode1" presStyleIdx="3" presStyleCnt="5"/>
      <dgm:spPr/>
    </dgm:pt>
    <dgm:pt modelId="{62B78473-B87B-5A42-9C3B-D457928BF3AC}" type="pres">
      <dgm:prSet presAssocID="{8B917232-64AE-A549-B9AF-2F5991887C8A}" presName="sibTrans" presStyleCnt="0"/>
      <dgm:spPr/>
    </dgm:pt>
    <dgm:pt modelId="{89396702-BF77-BD41-A61F-9D4336E0B68C}" type="pres">
      <dgm:prSet presAssocID="{8B917232-64AE-A549-B9AF-2F5991887C8A}" presName="space" presStyleCnt="0"/>
      <dgm:spPr/>
    </dgm:pt>
    <dgm:pt modelId="{7C3B1103-AE75-6246-A734-2B0D9A557B15}" type="pres">
      <dgm:prSet presAssocID="{CE1E91EA-F257-8649-9A6E-0697E98C7152}" presName="composite" presStyleCnt="0"/>
      <dgm:spPr/>
    </dgm:pt>
    <dgm:pt modelId="{32EDB893-70D6-DB45-8094-4968740FE354}" type="pres">
      <dgm:prSet presAssocID="{CE1E91EA-F257-8649-9A6E-0697E98C7152}" presName="LShape" presStyleLbl="alignNode1" presStyleIdx="4" presStyleCnt="5"/>
      <dgm:spPr/>
    </dgm:pt>
    <dgm:pt modelId="{C77C874F-DD3D-9F45-B666-9E08BD1EA26B}" type="pres">
      <dgm:prSet presAssocID="{CE1E91EA-F257-8649-9A6E-0697E98C7152}" presName="ParentText" presStyleLbl="revTx" presStyleIdx="2" presStyleCnt="3">
        <dgm:presLayoutVars>
          <dgm:chMax val="0"/>
          <dgm:chPref val="0"/>
          <dgm:bulletEnabled val="1"/>
        </dgm:presLayoutVars>
      </dgm:prSet>
      <dgm:spPr/>
      <dgm:t>
        <a:bodyPr/>
        <a:lstStyle/>
        <a:p>
          <a:endParaRPr lang="en-US"/>
        </a:p>
      </dgm:t>
    </dgm:pt>
  </dgm:ptLst>
  <dgm:cxnLst>
    <dgm:cxn modelId="{B7ED93BE-8EA7-4973-8886-FD7D498684BA}" type="presOf" srcId="{5A09141E-28C1-9348-9708-5CF37FBDECF8}" destId="{21AC0558-77E9-0046-9572-FCC80D464F77}" srcOrd="0" destOrd="0" presId="urn:microsoft.com/office/officeart/2009/3/layout/StepUpProcess"/>
    <dgm:cxn modelId="{86C25752-2670-2A41-96E4-8302412B933B}" srcId="{5A09141E-28C1-9348-9708-5CF37FBDECF8}" destId="{CE1E91EA-F257-8649-9A6E-0697E98C7152}" srcOrd="2" destOrd="0" parTransId="{F33EDBCE-66FA-B545-AFC4-7A04F516BDAE}" sibTransId="{00E01A86-6A12-3243-8C59-980F236FDA53}"/>
    <dgm:cxn modelId="{297A1694-29E6-FE4E-AC53-2C78F6B41033}" srcId="{5A09141E-28C1-9348-9708-5CF37FBDECF8}" destId="{096C2649-6D76-EB4E-8756-EF4360E22E9F}" srcOrd="1" destOrd="0" parTransId="{F119CBCB-0802-FE4F-89DB-6EC23A133F04}" sibTransId="{8B917232-64AE-A549-B9AF-2F5991887C8A}"/>
    <dgm:cxn modelId="{2D1968D2-46AB-46A1-B1EE-6C434494185F}" type="presOf" srcId="{CE1E91EA-F257-8649-9A6E-0697E98C7152}" destId="{C77C874F-DD3D-9F45-B666-9E08BD1EA26B}" srcOrd="0" destOrd="0" presId="urn:microsoft.com/office/officeart/2009/3/layout/StepUpProcess"/>
    <dgm:cxn modelId="{3F34E128-B060-5648-B9E4-8BA032DE9990}" srcId="{5A09141E-28C1-9348-9708-5CF37FBDECF8}" destId="{6154F22E-E4A3-4A4D-88DC-19A29F8218B5}" srcOrd="0" destOrd="0" parTransId="{6D735ABD-53BA-424C-A9DF-FEAA822E90E5}" sibTransId="{249CA23C-1A96-E243-8CE7-77BDF9B3C950}"/>
    <dgm:cxn modelId="{D951CFA1-3243-4150-8DC4-76258E3734AF}" type="presOf" srcId="{096C2649-6D76-EB4E-8756-EF4360E22E9F}" destId="{B7B4ADF5-E49A-3E49-B62C-AFE62827B027}" srcOrd="0" destOrd="0" presId="urn:microsoft.com/office/officeart/2009/3/layout/StepUpProcess"/>
    <dgm:cxn modelId="{D5085425-1B2C-40EE-A356-0630B22A2B2B}" type="presOf" srcId="{6154F22E-E4A3-4A4D-88DC-19A29F8218B5}" destId="{BA44C22D-46F1-F14A-A1FE-4F30757968EF}" srcOrd="0" destOrd="0" presId="urn:microsoft.com/office/officeart/2009/3/layout/StepUpProcess"/>
    <dgm:cxn modelId="{0D794B15-CC26-440D-A5D3-54922EB1F79A}" type="presParOf" srcId="{21AC0558-77E9-0046-9572-FCC80D464F77}" destId="{96CFE1A3-E2E5-1946-9C4B-1D7D5B4A99B3}" srcOrd="0" destOrd="0" presId="urn:microsoft.com/office/officeart/2009/3/layout/StepUpProcess"/>
    <dgm:cxn modelId="{B9300B55-6D56-4697-9D2A-D0B03D01E7FB}" type="presParOf" srcId="{96CFE1A3-E2E5-1946-9C4B-1D7D5B4A99B3}" destId="{06DB878B-7AEC-F946-A818-9806BA5B35F4}" srcOrd="0" destOrd="0" presId="urn:microsoft.com/office/officeart/2009/3/layout/StepUpProcess"/>
    <dgm:cxn modelId="{FDE2658E-56DD-4014-A25F-AF2E707A8C5D}" type="presParOf" srcId="{96CFE1A3-E2E5-1946-9C4B-1D7D5B4A99B3}" destId="{BA44C22D-46F1-F14A-A1FE-4F30757968EF}" srcOrd="1" destOrd="0" presId="urn:microsoft.com/office/officeart/2009/3/layout/StepUpProcess"/>
    <dgm:cxn modelId="{A415DB60-2112-4249-87E6-2C67ACC7CB3A}" type="presParOf" srcId="{96CFE1A3-E2E5-1946-9C4B-1D7D5B4A99B3}" destId="{DB9122F8-D390-E345-980E-65D6484316DC}" srcOrd="2" destOrd="0" presId="urn:microsoft.com/office/officeart/2009/3/layout/StepUpProcess"/>
    <dgm:cxn modelId="{B38E1C15-90EE-4AE7-89EA-9119DB1D69AF}" type="presParOf" srcId="{21AC0558-77E9-0046-9572-FCC80D464F77}" destId="{5DFF393E-8BE8-5342-99A3-02A23761808F}" srcOrd="1" destOrd="0" presId="urn:microsoft.com/office/officeart/2009/3/layout/StepUpProcess"/>
    <dgm:cxn modelId="{BDDD57E5-35E3-41CF-B064-74B1BA8A95AE}" type="presParOf" srcId="{5DFF393E-8BE8-5342-99A3-02A23761808F}" destId="{EFE5CF1C-13D3-DC42-8C73-CCCD9B4A3E43}" srcOrd="0" destOrd="0" presId="urn:microsoft.com/office/officeart/2009/3/layout/StepUpProcess"/>
    <dgm:cxn modelId="{A5F8ABD5-B3E9-4EDF-890B-8B833B00F644}" type="presParOf" srcId="{21AC0558-77E9-0046-9572-FCC80D464F77}" destId="{0285145F-FEBB-1D45-9EB4-BBAA1C59B07B}" srcOrd="2" destOrd="0" presId="urn:microsoft.com/office/officeart/2009/3/layout/StepUpProcess"/>
    <dgm:cxn modelId="{C1F75E82-D9E1-48BA-BB04-BFE465E985C5}" type="presParOf" srcId="{0285145F-FEBB-1D45-9EB4-BBAA1C59B07B}" destId="{BDAC5E52-EF0E-4A46-BE6B-353D40EFBF8C}" srcOrd="0" destOrd="0" presId="urn:microsoft.com/office/officeart/2009/3/layout/StepUpProcess"/>
    <dgm:cxn modelId="{32AB757F-EE2B-413A-AF52-1B9414136BF2}" type="presParOf" srcId="{0285145F-FEBB-1D45-9EB4-BBAA1C59B07B}" destId="{B7B4ADF5-E49A-3E49-B62C-AFE62827B027}" srcOrd="1" destOrd="0" presId="urn:microsoft.com/office/officeart/2009/3/layout/StepUpProcess"/>
    <dgm:cxn modelId="{E282DC92-ADC0-4103-9867-8E8016EE4876}" type="presParOf" srcId="{0285145F-FEBB-1D45-9EB4-BBAA1C59B07B}" destId="{BC184E41-A015-354E-B719-98134B2DE4E2}" srcOrd="2" destOrd="0" presId="urn:microsoft.com/office/officeart/2009/3/layout/StepUpProcess"/>
    <dgm:cxn modelId="{0FDFAA3D-FD14-4F25-B3D8-421FA4C1744D}" type="presParOf" srcId="{21AC0558-77E9-0046-9572-FCC80D464F77}" destId="{62B78473-B87B-5A42-9C3B-D457928BF3AC}" srcOrd="3" destOrd="0" presId="urn:microsoft.com/office/officeart/2009/3/layout/StepUpProcess"/>
    <dgm:cxn modelId="{4C79C36A-5260-4546-8807-63ADE5CCE4BF}" type="presParOf" srcId="{62B78473-B87B-5A42-9C3B-D457928BF3AC}" destId="{89396702-BF77-BD41-A61F-9D4336E0B68C}" srcOrd="0" destOrd="0" presId="urn:microsoft.com/office/officeart/2009/3/layout/StepUpProcess"/>
    <dgm:cxn modelId="{C24CACFA-3971-40E9-A9E7-29356BA27F24}" type="presParOf" srcId="{21AC0558-77E9-0046-9572-FCC80D464F77}" destId="{7C3B1103-AE75-6246-A734-2B0D9A557B15}" srcOrd="4" destOrd="0" presId="urn:microsoft.com/office/officeart/2009/3/layout/StepUpProcess"/>
    <dgm:cxn modelId="{CE071E65-68AE-48DE-8BFA-4D00ED729876}" type="presParOf" srcId="{7C3B1103-AE75-6246-A734-2B0D9A557B15}" destId="{32EDB893-70D6-DB45-8094-4968740FE354}" srcOrd="0" destOrd="0" presId="urn:microsoft.com/office/officeart/2009/3/layout/StepUpProcess"/>
    <dgm:cxn modelId="{64890F2B-325C-41CF-BD3A-BA7C31128223}" type="presParOf" srcId="{7C3B1103-AE75-6246-A734-2B0D9A557B15}" destId="{C77C874F-DD3D-9F45-B666-9E08BD1EA26B}" srcOrd="1" destOrd="0" presId="urn:microsoft.com/office/officeart/2009/3/layout/StepUp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09141E-28C1-9348-9708-5CF37FBDECF8}"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6154F22E-E4A3-4A4D-88DC-19A29F8218B5}">
      <dgm:prSet phldrT="[Text]"/>
      <dgm:spPr/>
      <dgm:t>
        <a:bodyPr/>
        <a:lstStyle/>
        <a:p>
          <a:r>
            <a:rPr lang="en-US" dirty="0" smtClean="0"/>
            <a:t>Assignment Agency sends assigned file to Registration Agency</a:t>
          </a:r>
          <a:endParaRPr lang="en-US" dirty="0"/>
        </a:p>
      </dgm:t>
    </dgm:pt>
    <dgm:pt modelId="{6D735ABD-53BA-424C-A9DF-FEAA822E90E5}" type="parTrans" cxnId="{3F34E128-B060-5648-B9E4-8BA032DE9990}">
      <dgm:prSet/>
      <dgm:spPr/>
      <dgm:t>
        <a:bodyPr/>
        <a:lstStyle/>
        <a:p>
          <a:endParaRPr lang="en-US"/>
        </a:p>
      </dgm:t>
    </dgm:pt>
    <dgm:pt modelId="{249CA23C-1A96-E243-8CE7-77BDF9B3C950}" type="sibTrans" cxnId="{3F34E128-B060-5648-B9E4-8BA032DE9990}">
      <dgm:prSet/>
      <dgm:spPr/>
      <dgm:t>
        <a:bodyPr/>
        <a:lstStyle/>
        <a:p>
          <a:endParaRPr lang="en-US"/>
        </a:p>
      </dgm:t>
    </dgm:pt>
    <dgm:pt modelId="{096C2649-6D76-EB4E-8756-EF4360E22E9F}">
      <dgm:prSet phldrT="[Text]"/>
      <dgm:spPr/>
      <dgm:t>
        <a:bodyPr/>
        <a:lstStyle/>
        <a:p>
          <a:r>
            <a:rPr lang="en-US" dirty="0" smtClean="0"/>
            <a:t>Registration Agency sends assigned file to Publisher</a:t>
          </a:r>
          <a:endParaRPr lang="en-US" dirty="0"/>
        </a:p>
      </dgm:t>
    </dgm:pt>
    <dgm:pt modelId="{F119CBCB-0802-FE4F-89DB-6EC23A133F04}" type="parTrans" cxnId="{297A1694-29E6-FE4E-AC53-2C78F6B41033}">
      <dgm:prSet/>
      <dgm:spPr/>
      <dgm:t>
        <a:bodyPr/>
        <a:lstStyle/>
        <a:p>
          <a:endParaRPr lang="en-US"/>
        </a:p>
      </dgm:t>
    </dgm:pt>
    <dgm:pt modelId="{8B917232-64AE-A549-B9AF-2F5991887C8A}" type="sibTrans" cxnId="{297A1694-29E6-FE4E-AC53-2C78F6B41033}">
      <dgm:prSet/>
      <dgm:spPr/>
      <dgm:t>
        <a:bodyPr/>
        <a:lstStyle/>
        <a:p>
          <a:endParaRPr lang="en-US"/>
        </a:p>
      </dgm:t>
    </dgm:pt>
    <dgm:pt modelId="{CE1E91EA-F257-8649-9A6E-0697E98C7152}">
      <dgm:prSet phldrT="[Text]"/>
      <dgm:spPr/>
      <dgm:t>
        <a:bodyPr/>
        <a:lstStyle/>
        <a:p>
          <a:r>
            <a:rPr lang="en-US" dirty="0" smtClean="0"/>
            <a:t>Publisher reviews, QAs, ingests</a:t>
          </a:r>
          <a:endParaRPr lang="en-US" dirty="0"/>
        </a:p>
      </dgm:t>
    </dgm:pt>
    <dgm:pt modelId="{F33EDBCE-66FA-B545-AFC4-7A04F516BDAE}" type="parTrans" cxnId="{86C25752-2670-2A41-96E4-8302412B933B}">
      <dgm:prSet/>
      <dgm:spPr/>
      <dgm:t>
        <a:bodyPr/>
        <a:lstStyle/>
        <a:p>
          <a:endParaRPr lang="en-US"/>
        </a:p>
      </dgm:t>
    </dgm:pt>
    <dgm:pt modelId="{00E01A86-6A12-3243-8C59-980F236FDA53}" type="sibTrans" cxnId="{86C25752-2670-2A41-96E4-8302412B933B}">
      <dgm:prSet/>
      <dgm:spPr/>
      <dgm:t>
        <a:bodyPr/>
        <a:lstStyle/>
        <a:p>
          <a:endParaRPr lang="en-US"/>
        </a:p>
      </dgm:t>
    </dgm:pt>
    <dgm:pt modelId="{BC6899C1-87E2-454B-9375-063E1A5F14F2}" type="pres">
      <dgm:prSet presAssocID="{5A09141E-28C1-9348-9708-5CF37FBDECF8}" presName="rootnode" presStyleCnt="0">
        <dgm:presLayoutVars>
          <dgm:chMax/>
          <dgm:chPref/>
          <dgm:dir/>
          <dgm:animLvl val="lvl"/>
        </dgm:presLayoutVars>
      </dgm:prSet>
      <dgm:spPr/>
      <dgm:t>
        <a:bodyPr/>
        <a:lstStyle/>
        <a:p>
          <a:endParaRPr lang="en-US"/>
        </a:p>
      </dgm:t>
    </dgm:pt>
    <dgm:pt modelId="{A31C4437-BDF6-D344-B5C7-3218449B6E3A}" type="pres">
      <dgm:prSet presAssocID="{6154F22E-E4A3-4A4D-88DC-19A29F8218B5}" presName="composite" presStyleCnt="0"/>
      <dgm:spPr/>
    </dgm:pt>
    <dgm:pt modelId="{E3EC1B88-79B9-5D41-B8E0-288569F9E80E}" type="pres">
      <dgm:prSet presAssocID="{6154F22E-E4A3-4A4D-88DC-19A29F8218B5}" presName="bentUpArrow1" presStyleLbl="alignImgPlace1" presStyleIdx="0" presStyleCnt="2"/>
      <dgm:spPr/>
    </dgm:pt>
    <dgm:pt modelId="{65E73454-74A0-F645-B0AD-0CBD4842BC16}" type="pres">
      <dgm:prSet presAssocID="{6154F22E-E4A3-4A4D-88DC-19A29F8218B5}" presName="ParentText" presStyleLbl="node1" presStyleIdx="0" presStyleCnt="3">
        <dgm:presLayoutVars>
          <dgm:chMax val="1"/>
          <dgm:chPref val="1"/>
          <dgm:bulletEnabled val="1"/>
        </dgm:presLayoutVars>
      </dgm:prSet>
      <dgm:spPr/>
      <dgm:t>
        <a:bodyPr/>
        <a:lstStyle/>
        <a:p>
          <a:endParaRPr lang="en-US"/>
        </a:p>
      </dgm:t>
    </dgm:pt>
    <dgm:pt modelId="{6026EB7C-2A02-B945-8550-9DBA8719C793}" type="pres">
      <dgm:prSet presAssocID="{6154F22E-E4A3-4A4D-88DC-19A29F8218B5}" presName="ChildText" presStyleLbl="revTx" presStyleIdx="0" presStyleCnt="2">
        <dgm:presLayoutVars>
          <dgm:chMax val="0"/>
          <dgm:chPref val="0"/>
          <dgm:bulletEnabled val="1"/>
        </dgm:presLayoutVars>
      </dgm:prSet>
      <dgm:spPr/>
    </dgm:pt>
    <dgm:pt modelId="{841B7B75-7478-9E49-8243-701FE5209300}" type="pres">
      <dgm:prSet presAssocID="{249CA23C-1A96-E243-8CE7-77BDF9B3C950}" presName="sibTrans" presStyleCnt="0"/>
      <dgm:spPr/>
    </dgm:pt>
    <dgm:pt modelId="{E9AA36D9-FF13-1849-B6D7-7B95D8A5DA6B}" type="pres">
      <dgm:prSet presAssocID="{096C2649-6D76-EB4E-8756-EF4360E22E9F}" presName="composite" presStyleCnt="0"/>
      <dgm:spPr/>
    </dgm:pt>
    <dgm:pt modelId="{F6A02701-A1DA-CC48-9FD2-E9B1430CB19F}" type="pres">
      <dgm:prSet presAssocID="{096C2649-6D76-EB4E-8756-EF4360E22E9F}" presName="bentUpArrow1" presStyleLbl="alignImgPlace1" presStyleIdx="1" presStyleCnt="2"/>
      <dgm:spPr/>
    </dgm:pt>
    <dgm:pt modelId="{DC7EB33B-71BC-B041-83CC-1375E18141C5}" type="pres">
      <dgm:prSet presAssocID="{096C2649-6D76-EB4E-8756-EF4360E22E9F}" presName="ParentText" presStyleLbl="node1" presStyleIdx="1" presStyleCnt="3">
        <dgm:presLayoutVars>
          <dgm:chMax val="1"/>
          <dgm:chPref val="1"/>
          <dgm:bulletEnabled val="1"/>
        </dgm:presLayoutVars>
      </dgm:prSet>
      <dgm:spPr/>
      <dgm:t>
        <a:bodyPr/>
        <a:lstStyle/>
        <a:p>
          <a:endParaRPr lang="en-US"/>
        </a:p>
      </dgm:t>
    </dgm:pt>
    <dgm:pt modelId="{3B25E0B0-C3F5-EF43-9AD4-E7E6A43B73F9}" type="pres">
      <dgm:prSet presAssocID="{096C2649-6D76-EB4E-8756-EF4360E22E9F}" presName="ChildText" presStyleLbl="revTx" presStyleIdx="1" presStyleCnt="2">
        <dgm:presLayoutVars>
          <dgm:chMax val="0"/>
          <dgm:chPref val="0"/>
          <dgm:bulletEnabled val="1"/>
        </dgm:presLayoutVars>
      </dgm:prSet>
      <dgm:spPr/>
    </dgm:pt>
    <dgm:pt modelId="{BF14C2DD-47D7-B44A-800B-C1BBE02792EE}" type="pres">
      <dgm:prSet presAssocID="{8B917232-64AE-A549-B9AF-2F5991887C8A}" presName="sibTrans" presStyleCnt="0"/>
      <dgm:spPr/>
    </dgm:pt>
    <dgm:pt modelId="{606CC6C1-1790-4249-B1F0-478DC3DCB2AC}" type="pres">
      <dgm:prSet presAssocID="{CE1E91EA-F257-8649-9A6E-0697E98C7152}" presName="composite" presStyleCnt="0"/>
      <dgm:spPr/>
    </dgm:pt>
    <dgm:pt modelId="{A3CDE5F1-571D-2143-95D1-1988C4139947}" type="pres">
      <dgm:prSet presAssocID="{CE1E91EA-F257-8649-9A6E-0697E98C7152}" presName="ParentText" presStyleLbl="node1" presStyleIdx="2" presStyleCnt="3">
        <dgm:presLayoutVars>
          <dgm:chMax val="1"/>
          <dgm:chPref val="1"/>
          <dgm:bulletEnabled val="1"/>
        </dgm:presLayoutVars>
      </dgm:prSet>
      <dgm:spPr/>
      <dgm:t>
        <a:bodyPr/>
        <a:lstStyle/>
        <a:p>
          <a:endParaRPr lang="en-US"/>
        </a:p>
      </dgm:t>
    </dgm:pt>
  </dgm:ptLst>
  <dgm:cxnLst>
    <dgm:cxn modelId="{120C8CFC-EA37-4EB8-8939-851E86250B92}" type="presOf" srcId="{5A09141E-28C1-9348-9708-5CF37FBDECF8}" destId="{BC6899C1-87E2-454B-9375-063E1A5F14F2}" srcOrd="0" destOrd="0" presId="urn:microsoft.com/office/officeart/2005/8/layout/StepDownProcess"/>
    <dgm:cxn modelId="{528B33CA-A229-4DF1-BF89-5A65AEC17698}" type="presOf" srcId="{CE1E91EA-F257-8649-9A6E-0697E98C7152}" destId="{A3CDE5F1-571D-2143-95D1-1988C4139947}" srcOrd="0" destOrd="0" presId="urn:microsoft.com/office/officeart/2005/8/layout/StepDownProcess"/>
    <dgm:cxn modelId="{86C25752-2670-2A41-96E4-8302412B933B}" srcId="{5A09141E-28C1-9348-9708-5CF37FBDECF8}" destId="{CE1E91EA-F257-8649-9A6E-0697E98C7152}" srcOrd="2" destOrd="0" parTransId="{F33EDBCE-66FA-B545-AFC4-7A04F516BDAE}" sibTransId="{00E01A86-6A12-3243-8C59-980F236FDA53}"/>
    <dgm:cxn modelId="{297A1694-29E6-FE4E-AC53-2C78F6B41033}" srcId="{5A09141E-28C1-9348-9708-5CF37FBDECF8}" destId="{096C2649-6D76-EB4E-8756-EF4360E22E9F}" srcOrd="1" destOrd="0" parTransId="{F119CBCB-0802-FE4F-89DB-6EC23A133F04}" sibTransId="{8B917232-64AE-A549-B9AF-2F5991887C8A}"/>
    <dgm:cxn modelId="{3F34E128-B060-5648-B9E4-8BA032DE9990}" srcId="{5A09141E-28C1-9348-9708-5CF37FBDECF8}" destId="{6154F22E-E4A3-4A4D-88DC-19A29F8218B5}" srcOrd="0" destOrd="0" parTransId="{6D735ABD-53BA-424C-A9DF-FEAA822E90E5}" sibTransId="{249CA23C-1A96-E243-8CE7-77BDF9B3C950}"/>
    <dgm:cxn modelId="{0B03EEC0-1410-4112-B8E2-BC7905579B3D}" type="presOf" srcId="{096C2649-6D76-EB4E-8756-EF4360E22E9F}" destId="{DC7EB33B-71BC-B041-83CC-1375E18141C5}" srcOrd="0" destOrd="0" presId="urn:microsoft.com/office/officeart/2005/8/layout/StepDownProcess"/>
    <dgm:cxn modelId="{AC8ED01A-E9FE-48B0-B08D-5F8546E8B5FA}" type="presOf" srcId="{6154F22E-E4A3-4A4D-88DC-19A29F8218B5}" destId="{65E73454-74A0-F645-B0AD-0CBD4842BC16}" srcOrd="0" destOrd="0" presId="urn:microsoft.com/office/officeart/2005/8/layout/StepDownProcess"/>
    <dgm:cxn modelId="{957D9CCF-D55A-466F-A015-DE109FAC8307}" type="presParOf" srcId="{BC6899C1-87E2-454B-9375-063E1A5F14F2}" destId="{A31C4437-BDF6-D344-B5C7-3218449B6E3A}" srcOrd="0" destOrd="0" presId="urn:microsoft.com/office/officeart/2005/8/layout/StepDownProcess"/>
    <dgm:cxn modelId="{2279F315-0AE3-46BB-8253-78F237E7B81C}" type="presParOf" srcId="{A31C4437-BDF6-D344-B5C7-3218449B6E3A}" destId="{E3EC1B88-79B9-5D41-B8E0-288569F9E80E}" srcOrd="0" destOrd="0" presId="urn:microsoft.com/office/officeart/2005/8/layout/StepDownProcess"/>
    <dgm:cxn modelId="{667252D7-1A16-4CA8-A183-2CFFBDCFF8F7}" type="presParOf" srcId="{A31C4437-BDF6-D344-B5C7-3218449B6E3A}" destId="{65E73454-74A0-F645-B0AD-0CBD4842BC16}" srcOrd="1" destOrd="0" presId="urn:microsoft.com/office/officeart/2005/8/layout/StepDownProcess"/>
    <dgm:cxn modelId="{14555E88-D6D7-4112-A74F-A265DD122C8B}" type="presParOf" srcId="{A31C4437-BDF6-D344-B5C7-3218449B6E3A}" destId="{6026EB7C-2A02-B945-8550-9DBA8719C793}" srcOrd="2" destOrd="0" presId="urn:microsoft.com/office/officeart/2005/8/layout/StepDownProcess"/>
    <dgm:cxn modelId="{FD8376DD-358F-4DCC-96EF-171BC4AC7CE4}" type="presParOf" srcId="{BC6899C1-87E2-454B-9375-063E1A5F14F2}" destId="{841B7B75-7478-9E49-8243-701FE5209300}" srcOrd="1" destOrd="0" presId="urn:microsoft.com/office/officeart/2005/8/layout/StepDownProcess"/>
    <dgm:cxn modelId="{5579FC6C-D52F-4AA5-9364-DE40D92BE6E0}" type="presParOf" srcId="{BC6899C1-87E2-454B-9375-063E1A5F14F2}" destId="{E9AA36D9-FF13-1849-B6D7-7B95D8A5DA6B}" srcOrd="2" destOrd="0" presId="urn:microsoft.com/office/officeart/2005/8/layout/StepDownProcess"/>
    <dgm:cxn modelId="{25DEB639-761E-41BE-9E18-1FD9735833E5}" type="presParOf" srcId="{E9AA36D9-FF13-1849-B6D7-7B95D8A5DA6B}" destId="{F6A02701-A1DA-CC48-9FD2-E9B1430CB19F}" srcOrd="0" destOrd="0" presId="urn:microsoft.com/office/officeart/2005/8/layout/StepDownProcess"/>
    <dgm:cxn modelId="{E3F43689-5D10-4116-9D7F-DAAD82AF9B14}" type="presParOf" srcId="{E9AA36D9-FF13-1849-B6D7-7B95D8A5DA6B}" destId="{DC7EB33B-71BC-B041-83CC-1375E18141C5}" srcOrd="1" destOrd="0" presId="urn:microsoft.com/office/officeart/2005/8/layout/StepDownProcess"/>
    <dgm:cxn modelId="{04EB6146-9AC3-4349-90EE-B986878260D2}" type="presParOf" srcId="{E9AA36D9-FF13-1849-B6D7-7B95D8A5DA6B}" destId="{3B25E0B0-C3F5-EF43-9AD4-E7E6A43B73F9}" srcOrd="2" destOrd="0" presId="urn:microsoft.com/office/officeart/2005/8/layout/StepDownProcess"/>
    <dgm:cxn modelId="{20173471-5008-4EBA-A842-D4B908B086F7}" type="presParOf" srcId="{BC6899C1-87E2-454B-9375-063E1A5F14F2}" destId="{BF14C2DD-47D7-B44A-800B-C1BBE02792EE}" srcOrd="3" destOrd="0" presId="urn:microsoft.com/office/officeart/2005/8/layout/StepDownProcess"/>
    <dgm:cxn modelId="{8E606F2C-1FF9-4E9A-A9C9-6D9B9722F49E}" type="presParOf" srcId="{BC6899C1-87E2-454B-9375-063E1A5F14F2}" destId="{606CC6C1-1790-4249-B1F0-478DC3DCB2AC}" srcOrd="4" destOrd="0" presId="urn:microsoft.com/office/officeart/2005/8/layout/StepDownProcess"/>
    <dgm:cxn modelId="{1DC30882-F296-4C1D-8005-67E91F2C1E8E}" type="presParOf" srcId="{606CC6C1-1790-4249-B1F0-478DC3DCB2AC}" destId="{A3CDE5F1-571D-2143-95D1-1988C4139947}" srcOrd="0" destOrd="0" presId="urn:microsoft.com/office/officeart/2005/8/layout/StepDown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90BE53-234E-FD4D-B6C3-3D005856CD50}"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E3EEA6F0-DFC9-D446-89C2-F695ED8233AE}">
      <dgm:prSet phldrT="[Text]"/>
      <dgm:spPr/>
      <dgm:t>
        <a:bodyPr/>
        <a:lstStyle/>
        <a:p>
          <a:r>
            <a:rPr lang="en-US" dirty="0" smtClean="0"/>
            <a:t>Assignment Agency sends updates on a quarterly basis</a:t>
          </a:r>
          <a:endParaRPr lang="en-US" dirty="0"/>
        </a:p>
      </dgm:t>
    </dgm:pt>
    <dgm:pt modelId="{A8B77EDF-1140-7848-B70C-391CFE96DC3C}" type="parTrans" cxnId="{5FA1558F-F8B1-BF47-BAA4-6D58EA8EBB22}">
      <dgm:prSet/>
      <dgm:spPr/>
      <dgm:t>
        <a:bodyPr/>
        <a:lstStyle/>
        <a:p>
          <a:endParaRPr lang="en-US"/>
        </a:p>
      </dgm:t>
    </dgm:pt>
    <dgm:pt modelId="{E410EA82-3338-8247-A29B-182513835EA4}" type="sibTrans" cxnId="{5FA1558F-F8B1-BF47-BAA4-6D58EA8EBB22}">
      <dgm:prSet/>
      <dgm:spPr/>
      <dgm:t>
        <a:bodyPr/>
        <a:lstStyle/>
        <a:p>
          <a:endParaRPr lang="en-US"/>
        </a:p>
      </dgm:t>
    </dgm:pt>
    <dgm:pt modelId="{154FD384-C1F1-9C44-BF29-D2EEE557E9F0}">
      <dgm:prSet phldrT="[Text]"/>
      <dgm:spPr/>
      <dgm:t>
        <a:bodyPr/>
        <a:lstStyle/>
        <a:p>
          <a:r>
            <a:rPr lang="en-US" dirty="0" smtClean="0"/>
            <a:t>Registration Agency disperses files to appropriate Publishers</a:t>
          </a:r>
          <a:endParaRPr lang="en-US" dirty="0"/>
        </a:p>
      </dgm:t>
    </dgm:pt>
    <dgm:pt modelId="{108FF1E4-C3CB-D648-AAAB-4820005B6307}" type="parTrans" cxnId="{AFCF318F-5A3F-C94A-A1FF-6418D4828585}">
      <dgm:prSet/>
      <dgm:spPr/>
      <dgm:t>
        <a:bodyPr/>
        <a:lstStyle/>
        <a:p>
          <a:endParaRPr lang="en-US"/>
        </a:p>
      </dgm:t>
    </dgm:pt>
    <dgm:pt modelId="{C3AF88E8-E36B-CA48-AB7F-8B182D34AD85}" type="sibTrans" cxnId="{AFCF318F-5A3F-C94A-A1FF-6418D4828585}">
      <dgm:prSet/>
      <dgm:spPr/>
      <dgm:t>
        <a:bodyPr/>
        <a:lstStyle/>
        <a:p>
          <a:endParaRPr lang="en-US"/>
        </a:p>
      </dgm:t>
    </dgm:pt>
    <dgm:pt modelId="{5E1C8E86-8CD2-3941-89EA-E9B4BA23DFA3}">
      <dgm:prSet phldrT="[Text]"/>
      <dgm:spPr/>
      <dgm:t>
        <a:bodyPr/>
        <a:lstStyle/>
        <a:p>
          <a:r>
            <a:rPr lang="en-US" dirty="0" smtClean="0"/>
            <a:t>Publishers ingest updates</a:t>
          </a:r>
          <a:endParaRPr lang="en-US" dirty="0"/>
        </a:p>
      </dgm:t>
    </dgm:pt>
    <dgm:pt modelId="{79A0A80C-E40E-B249-ADD0-AD6FCA120323}" type="parTrans" cxnId="{EBD8E078-E1C9-4448-867A-C0B7FC84939F}">
      <dgm:prSet/>
      <dgm:spPr/>
      <dgm:t>
        <a:bodyPr/>
        <a:lstStyle/>
        <a:p>
          <a:endParaRPr lang="en-US"/>
        </a:p>
      </dgm:t>
    </dgm:pt>
    <dgm:pt modelId="{79B5C7D6-8E04-2E42-936C-7D11E3FA998E}" type="sibTrans" cxnId="{EBD8E078-E1C9-4448-867A-C0B7FC84939F}">
      <dgm:prSet/>
      <dgm:spPr/>
      <dgm:t>
        <a:bodyPr/>
        <a:lstStyle/>
        <a:p>
          <a:endParaRPr lang="en-US"/>
        </a:p>
      </dgm:t>
    </dgm:pt>
    <dgm:pt modelId="{96406756-12EE-C446-82CF-AB3BA05839E2}" type="pres">
      <dgm:prSet presAssocID="{3290BE53-234E-FD4D-B6C3-3D005856CD50}" presName="rootnode" presStyleCnt="0">
        <dgm:presLayoutVars>
          <dgm:chMax/>
          <dgm:chPref/>
          <dgm:dir/>
          <dgm:animLvl val="lvl"/>
        </dgm:presLayoutVars>
      </dgm:prSet>
      <dgm:spPr/>
      <dgm:t>
        <a:bodyPr/>
        <a:lstStyle/>
        <a:p>
          <a:endParaRPr lang="en-US"/>
        </a:p>
      </dgm:t>
    </dgm:pt>
    <dgm:pt modelId="{E1B4B7E3-8FAD-CC42-B001-487A88AF7688}" type="pres">
      <dgm:prSet presAssocID="{E3EEA6F0-DFC9-D446-89C2-F695ED8233AE}" presName="composite" presStyleCnt="0"/>
      <dgm:spPr/>
    </dgm:pt>
    <dgm:pt modelId="{C7888067-EAF4-F840-8B1D-191D12B38BBF}" type="pres">
      <dgm:prSet presAssocID="{E3EEA6F0-DFC9-D446-89C2-F695ED8233AE}" presName="bentUpArrow1" presStyleLbl="alignImgPlace1" presStyleIdx="0" presStyleCnt="2"/>
      <dgm:spPr/>
    </dgm:pt>
    <dgm:pt modelId="{0C58E352-C6EA-0A4B-8C16-4D82F38C3B12}" type="pres">
      <dgm:prSet presAssocID="{E3EEA6F0-DFC9-D446-89C2-F695ED8233AE}" presName="ParentText" presStyleLbl="node1" presStyleIdx="0" presStyleCnt="3">
        <dgm:presLayoutVars>
          <dgm:chMax val="1"/>
          <dgm:chPref val="1"/>
          <dgm:bulletEnabled val="1"/>
        </dgm:presLayoutVars>
      </dgm:prSet>
      <dgm:spPr/>
      <dgm:t>
        <a:bodyPr/>
        <a:lstStyle/>
        <a:p>
          <a:endParaRPr lang="en-US"/>
        </a:p>
      </dgm:t>
    </dgm:pt>
    <dgm:pt modelId="{D1541443-4C2C-FC41-94EF-F6EFB7D5AB05}" type="pres">
      <dgm:prSet presAssocID="{E3EEA6F0-DFC9-D446-89C2-F695ED8233AE}" presName="ChildText" presStyleLbl="revTx" presStyleIdx="0" presStyleCnt="2">
        <dgm:presLayoutVars>
          <dgm:chMax val="0"/>
          <dgm:chPref val="0"/>
          <dgm:bulletEnabled val="1"/>
        </dgm:presLayoutVars>
      </dgm:prSet>
      <dgm:spPr/>
      <dgm:t>
        <a:bodyPr/>
        <a:lstStyle/>
        <a:p>
          <a:endParaRPr lang="en-US"/>
        </a:p>
      </dgm:t>
    </dgm:pt>
    <dgm:pt modelId="{952A5B4D-DCD3-AE4C-8E0F-7E383F5B6C69}" type="pres">
      <dgm:prSet presAssocID="{E410EA82-3338-8247-A29B-182513835EA4}" presName="sibTrans" presStyleCnt="0"/>
      <dgm:spPr/>
    </dgm:pt>
    <dgm:pt modelId="{76BFE2F4-34F8-6142-8C2A-A570E6B627D3}" type="pres">
      <dgm:prSet presAssocID="{154FD384-C1F1-9C44-BF29-D2EEE557E9F0}" presName="composite" presStyleCnt="0"/>
      <dgm:spPr/>
    </dgm:pt>
    <dgm:pt modelId="{B7884F9B-DADE-E341-904E-5910A9F4F136}" type="pres">
      <dgm:prSet presAssocID="{154FD384-C1F1-9C44-BF29-D2EEE557E9F0}" presName="bentUpArrow1" presStyleLbl="alignImgPlace1" presStyleIdx="1" presStyleCnt="2"/>
      <dgm:spPr/>
    </dgm:pt>
    <dgm:pt modelId="{6957FE04-255E-1D44-8B06-E623DAC9CBEF}" type="pres">
      <dgm:prSet presAssocID="{154FD384-C1F1-9C44-BF29-D2EEE557E9F0}" presName="ParentText" presStyleLbl="node1" presStyleIdx="1" presStyleCnt="3">
        <dgm:presLayoutVars>
          <dgm:chMax val="1"/>
          <dgm:chPref val="1"/>
          <dgm:bulletEnabled val="1"/>
        </dgm:presLayoutVars>
      </dgm:prSet>
      <dgm:spPr/>
      <dgm:t>
        <a:bodyPr/>
        <a:lstStyle/>
        <a:p>
          <a:endParaRPr lang="en-US"/>
        </a:p>
      </dgm:t>
    </dgm:pt>
    <dgm:pt modelId="{423CA8F4-EDB4-6248-854B-6ED65A3241E4}" type="pres">
      <dgm:prSet presAssocID="{154FD384-C1F1-9C44-BF29-D2EEE557E9F0}" presName="ChildText" presStyleLbl="revTx" presStyleIdx="1" presStyleCnt="2">
        <dgm:presLayoutVars>
          <dgm:chMax val="0"/>
          <dgm:chPref val="0"/>
          <dgm:bulletEnabled val="1"/>
        </dgm:presLayoutVars>
      </dgm:prSet>
      <dgm:spPr/>
    </dgm:pt>
    <dgm:pt modelId="{427B5824-02A1-FA46-9CA9-FC04DC61DC8B}" type="pres">
      <dgm:prSet presAssocID="{C3AF88E8-E36B-CA48-AB7F-8B182D34AD85}" presName="sibTrans" presStyleCnt="0"/>
      <dgm:spPr/>
    </dgm:pt>
    <dgm:pt modelId="{5AB24A67-D1D6-5140-9B50-2952A54CAD65}" type="pres">
      <dgm:prSet presAssocID="{5E1C8E86-8CD2-3941-89EA-E9B4BA23DFA3}" presName="composite" presStyleCnt="0"/>
      <dgm:spPr/>
    </dgm:pt>
    <dgm:pt modelId="{8D6A7551-C211-7E4F-A464-2CF29CA17011}" type="pres">
      <dgm:prSet presAssocID="{5E1C8E86-8CD2-3941-89EA-E9B4BA23DFA3}" presName="ParentText" presStyleLbl="node1" presStyleIdx="2" presStyleCnt="3">
        <dgm:presLayoutVars>
          <dgm:chMax val="1"/>
          <dgm:chPref val="1"/>
          <dgm:bulletEnabled val="1"/>
        </dgm:presLayoutVars>
      </dgm:prSet>
      <dgm:spPr/>
      <dgm:t>
        <a:bodyPr/>
        <a:lstStyle/>
        <a:p>
          <a:endParaRPr lang="en-US"/>
        </a:p>
      </dgm:t>
    </dgm:pt>
  </dgm:ptLst>
  <dgm:cxnLst>
    <dgm:cxn modelId="{AFCF318F-5A3F-C94A-A1FF-6418D4828585}" srcId="{3290BE53-234E-FD4D-B6C3-3D005856CD50}" destId="{154FD384-C1F1-9C44-BF29-D2EEE557E9F0}" srcOrd="1" destOrd="0" parTransId="{108FF1E4-C3CB-D648-AAAB-4820005B6307}" sibTransId="{C3AF88E8-E36B-CA48-AB7F-8B182D34AD85}"/>
    <dgm:cxn modelId="{FE47E42D-9AE1-4EB4-878D-3D575652A1B4}" type="presOf" srcId="{E3EEA6F0-DFC9-D446-89C2-F695ED8233AE}" destId="{0C58E352-C6EA-0A4B-8C16-4D82F38C3B12}" srcOrd="0" destOrd="0" presId="urn:microsoft.com/office/officeart/2005/8/layout/StepDownProcess"/>
    <dgm:cxn modelId="{EBD8E078-E1C9-4448-867A-C0B7FC84939F}" srcId="{3290BE53-234E-FD4D-B6C3-3D005856CD50}" destId="{5E1C8E86-8CD2-3941-89EA-E9B4BA23DFA3}" srcOrd="2" destOrd="0" parTransId="{79A0A80C-E40E-B249-ADD0-AD6FCA120323}" sibTransId="{79B5C7D6-8E04-2E42-936C-7D11E3FA998E}"/>
    <dgm:cxn modelId="{5FA1558F-F8B1-BF47-BAA4-6D58EA8EBB22}" srcId="{3290BE53-234E-FD4D-B6C3-3D005856CD50}" destId="{E3EEA6F0-DFC9-D446-89C2-F695ED8233AE}" srcOrd="0" destOrd="0" parTransId="{A8B77EDF-1140-7848-B70C-391CFE96DC3C}" sibTransId="{E410EA82-3338-8247-A29B-182513835EA4}"/>
    <dgm:cxn modelId="{BEDD2917-69BC-4781-B6FA-F50CAD5DC4E8}" type="presOf" srcId="{3290BE53-234E-FD4D-B6C3-3D005856CD50}" destId="{96406756-12EE-C446-82CF-AB3BA05839E2}" srcOrd="0" destOrd="0" presId="urn:microsoft.com/office/officeart/2005/8/layout/StepDownProcess"/>
    <dgm:cxn modelId="{C2CB6C82-F148-4C31-B7A5-2F8629AB3CD7}" type="presOf" srcId="{5E1C8E86-8CD2-3941-89EA-E9B4BA23DFA3}" destId="{8D6A7551-C211-7E4F-A464-2CF29CA17011}" srcOrd="0" destOrd="0" presId="urn:microsoft.com/office/officeart/2005/8/layout/StepDownProcess"/>
    <dgm:cxn modelId="{3F6E94AF-FD36-4950-8B4A-C964916CB3AC}" type="presOf" srcId="{154FD384-C1F1-9C44-BF29-D2EEE557E9F0}" destId="{6957FE04-255E-1D44-8B06-E623DAC9CBEF}" srcOrd="0" destOrd="0" presId="urn:microsoft.com/office/officeart/2005/8/layout/StepDownProcess"/>
    <dgm:cxn modelId="{69032B48-9CE1-4D54-8897-ED7E6E0BEEC5}" type="presParOf" srcId="{96406756-12EE-C446-82CF-AB3BA05839E2}" destId="{E1B4B7E3-8FAD-CC42-B001-487A88AF7688}" srcOrd="0" destOrd="0" presId="urn:microsoft.com/office/officeart/2005/8/layout/StepDownProcess"/>
    <dgm:cxn modelId="{86BCE9DF-16C7-451D-A227-B2D7D99C9D82}" type="presParOf" srcId="{E1B4B7E3-8FAD-CC42-B001-487A88AF7688}" destId="{C7888067-EAF4-F840-8B1D-191D12B38BBF}" srcOrd="0" destOrd="0" presId="urn:microsoft.com/office/officeart/2005/8/layout/StepDownProcess"/>
    <dgm:cxn modelId="{01079734-17F8-4D41-88CE-CF5CEE0CD492}" type="presParOf" srcId="{E1B4B7E3-8FAD-CC42-B001-487A88AF7688}" destId="{0C58E352-C6EA-0A4B-8C16-4D82F38C3B12}" srcOrd="1" destOrd="0" presId="urn:microsoft.com/office/officeart/2005/8/layout/StepDownProcess"/>
    <dgm:cxn modelId="{7B19E318-7EB9-4811-9D01-E862BDDCB423}" type="presParOf" srcId="{E1B4B7E3-8FAD-CC42-B001-487A88AF7688}" destId="{D1541443-4C2C-FC41-94EF-F6EFB7D5AB05}" srcOrd="2" destOrd="0" presId="urn:microsoft.com/office/officeart/2005/8/layout/StepDownProcess"/>
    <dgm:cxn modelId="{B581E100-C677-43EB-A625-7A2AAC3E38B9}" type="presParOf" srcId="{96406756-12EE-C446-82CF-AB3BA05839E2}" destId="{952A5B4D-DCD3-AE4C-8E0F-7E383F5B6C69}" srcOrd="1" destOrd="0" presId="urn:microsoft.com/office/officeart/2005/8/layout/StepDownProcess"/>
    <dgm:cxn modelId="{7C4775F9-3139-4297-BA75-6D576A1C8796}" type="presParOf" srcId="{96406756-12EE-C446-82CF-AB3BA05839E2}" destId="{76BFE2F4-34F8-6142-8C2A-A570E6B627D3}" srcOrd="2" destOrd="0" presId="urn:microsoft.com/office/officeart/2005/8/layout/StepDownProcess"/>
    <dgm:cxn modelId="{7397771B-F4BF-4235-96F7-DEC00F8DA26B}" type="presParOf" srcId="{76BFE2F4-34F8-6142-8C2A-A570E6B627D3}" destId="{B7884F9B-DADE-E341-904E-5910A9F4F136}" srcOrd="0" destOrd="0" presId="urn:microsoft.com/office/officeart/2005/8/layout/StepDownProcess"/>
    <dgm:cxn modelId="{B54FB2E0-7405-48F1-9C8E-22F9229FB58A}" type="presParOf" srcId="{76BFE2F4-34F8-6142-8C2A-A570E6B627D3}" destId="{6957FE04-255E-1D44-8B06-E623DAC9CBEF}" srcOrd="1" destOrd="0" presId="urn:microsoft.com/office/officeart/2005/8/layout/StepDownProcess"/>
    <dgm:cxn modelId="{5B6387B4-9EBB-42B0-992F-ABDA1610D206}" type="presParOf" srcId="{76BFE2F4-34F8-6142-8C2A-A570E6B627D3}" destId="{423CA8F4-EDB4-6248-854B-6ED65A3241E4}" srcOrd="2" destOrd="0" presId="urn:microsoft.com/office/officeart/2005/8/layout/StepDownProcess"/>
    <dgm:cxn modelId="{3A45BA6C-F418-4976-B6F8-9D9CCFC863F3}" type="presParOf" srcId="{96406756-12EE-C446-82CF-AB3BA05839E2}" destId="{427B5824-02A1-FA46-9CA9-FC04DC61DC8B}" srcOrd="3" destOrd="0" presId="urn:microsoft.com/office/officeart/2005/8/layout/StepDownProcess"/>
    <dgm:cxn modelId="{641CB952-F9DA-491F-97A3-3769720237CD}" type="presParOf" srcId="{96406756-12EE-C446-82CF-AB3BA05839E2}" destId="{5AB24A67-D1D6-5140-9B50-2952A54CAD65}" srcOrd="4" destOrd="0" presId="urn:microsoft.com/office/officeart/2005/8/layout/StepDownProcess"/>
    <dgm:cxn modelId="{904A784D-80E9-4F94-9E40-9CEACC660E16}" type="presParOf" srcId="{5AB24A67-D1D6-5140-9B50-2952A54CAD65}" destId="{8D6A7551-C211-7E4F-A464-2CF29CA17011}" srcOrd="0" destOrd="0" presId="urn:microsoft.com/office/officeart/2005/8/layout/StepDown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4CAC7A-5073-6D4E-BFCB-18D2E718F4BD}" type="datetimeFigureOut">
              <a:rPr lang="en-US" smtClean="0"/>
              <a:pPr/>
              <a:t>11/13/2014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2059FF-A96D-944B-8115-47E1146D3D55}" type="slidenum">
              <a:rPr lang="en-US" smtClean="0"/>
              <a:pPr/>
              <a:t>‹#›</a:t>
            </a:fld>
            <a:endParaRPr lang="en-US"/>
          </a:p>
        </p:txBody>
      </p:sp>
    </p:spTree>
    <p:extLst>
      <p:ext uri="{BB962C8B-B14F-4D97-AF65-F5344CB8AC3E}">
        <p14:creationId xmlns="" xmlns:p14="http://schemas.microsoft.com/office/powerpoint/2010/main" val="655759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23EFB5-7455-3C48-9E46-49127EBCEC2F}" type="datetimeFigureOut">
              <a:rPr lang="en-US" smtClean="0"/>
              <a:pPr/>
              <a:t>11/13/2014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96307-7DAF-5642-9DCB-6041360F1C6E}" type="slidenum">
              <a:rPr lang="en-US" smtClean="0"/>
              <a:pPr/>
              <a:t>‹#›</a:t>
            </a:fld>
            <a:endParaRPr lang="en-US"/>
          </a:p>
        </p:txBody>
      </p:sp>
    </p:spTree>
    <p:extLst>
      <p:ext uri="{BB962C8B-B14F-4D97-AF65-F5344CB8AC3E}">
        <p14:creationId xmlns="" xmlns:p14="http://schemas.microsoft.com/office/powerpoint/2010/main" val="203270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profiles.stanford.edu/"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We’ve extrapolated from World Bank statistics that the total number of researchers worldwide was 9 million in 2012. </a:t>
            </a:r>
            <a:r>
              <a:rPr lang="en-US" dirty="0" smtClean="0"/>
              <a:t>Slide</a:t>
            </a:r>
            <a:r>
              <a:rPr lang="en-US" baseline="0" dirty="0" smtClean="0"/>
              <a:t> prepared by Dr. Micah Altman, MIT, for CNI presentation March 2014. </a:t>
            </a:r>
            <a:endParaRPr lang="en-US" dirty="0" smtClean="0"/>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can’t tell where all of those researchers</a:t>
            </a:r>
            <a:r>
              <a:rPr lang="en-US" baseline="0" dirty="0" smtClean="0"/>
              <a:t> are. We do know that there is no one system that includes </a:t>
            </a:r>
            <a:r>
              <a:rPr lang="en-US" i="0" baseline="0" dirty="0" smtClean="0"/>
              <a:t>*all* researchers. </a:t>
            </a:r>
            <a:r>
              <a:rPr lang="en-US" i="0" dirty="0" smtClean="0"/>
              <a:t>Slide</a:t>
            </a:r>
            <a:r>
              <a:rPr lang="en-US" baseline="0" dirty="0" smtClean="0"/>
              <a:t> prepared by Dr. Micah Altman, MIT, for CNI presentation March 2014. </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both name authority files and researcher identifier systems both represent researchers by persistent and unambiguous identifiers, researcher identifier systems include researchers cited in journal articles, who have received grants, or have created datasets all of which may not be represented in authority files. In addition, authority files provide a “preferred label” for the researchers based on the community they serve while identifier systems are agnostic about forms of names.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 slide</a:t>
            </a:r>
            <a:r>
              <a:rPr lang="en-US" baseline="0" dirty="0" smtClean="0"/>
              <a:t> prepared by Dr. Micah Altman, MIT, for CNI presentation March 2014. </a:t>
            </a:r>
            <a:endParaRPr lang="en-US" dirty="0" smtClean="0"/>
          </a:p>
          <a:p>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overlaps.</a:t>
            </a:r>
            <a:r>
              <a:rPr lang="en-US" baseline="0" dirty="0" smtClean="0"/>
              <a:t> Here, </a:t>
            </a:r>
            <a:r>
              <a:rPr lang="en-US" baseline="0" dirty="0" err="1" smtClean="0"/>
              <a:t>Lorcan</a:t>
            </a:r>
            <a:r>
              <a:rPr lang="en-US" baseline="0" dirty="0" smtClean="0"/>
              <a:t> Dempsey’s  VIAF cluster shows he is represented in 16 national authority files as well as by a Wikipedia article and the ISNI database. My OCLC colleague Eric Childress has an authority record with his ISNI, ORCID, and VIAF identifiers.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same information about a specific researcher may be represented in multiple databases, and only a subset interoperates with each other. We’ve diagrammed the flow of information describing researchers and identified researcher outputs such as publications among classes of actors and systems. Each category of actor is depicted with an icon and a caption. An arrow going from one entity to another is used to indicate that information flows from one entity to the other.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researcher identifier information flow diagram reveals several patterns:</a:t>
            </a:r>
          </a:p>
          <a:p>
            <a:endParaRPr lang="en-US" sz="1200" kern="1200" dirty="0" smtClean="0">
              <a:solidFill>
                <a:schemeClr val="tx1"/>
              </a:solidFill>
              <a:latin typeface="+mn-lt"/>
              <a:ea typeface="+mn-ea"/>
              <a:cs typeface="+mn-cs"/>
            </a:endParaRPr>
          </a:p>
          <a:p>
            <a:pPr marL="228600" lvl="0" indent="-228600">
              <a:buFont typeface="+mj-lt"/>
              <a:buAutoNum type="arabicPeriod"/>
            </a:pPr>
            <a:r>
              <a:rPr lang="en-US" sz="1200" kern="1200" dirty="0" smtClean="0">
                <a:solidFill>
                  <a:schemeClr val="tx1"/>
                </a:solidFill>
                <a:latin typeface="+mn-lt"/>
                <a:ea typeface="+mn-ea"/>
                <a:cs typeface="+mn-cs"/>
              </a:rPr>
              <a:t>Information flow is quite complex overall, especially between public aggregators and private aggregators.</a:t>
            </a:r>
          </a:p>
          <a:p>
            <a:pPr marL="228600" indent="-228600">
              <a:buFont typeface="+mj-lt"/>
              <a:buAutoNum type="arabicPeriod"/>
            </a:pPr>
            <a:r>
              <a:rPr lang="en-US" sz="1200" kern="1200" dirty="0" smtClean="0">
                <a:solidFill>
                  <a:schemeClr val="tx1"/>
                </a:solidFill>
                <a:latin typeface="+mn-lt"/>
                <a:ea typeface="+mn-ea"/>
                <a:cs typeface="+mn-cs"/>
              </a:rPr>
              <a:t>Most of the information flow is one way—there are few automatic or systematic channels for corrections or annotations at later stages to flow back up to public aggregator sources, or to the actors providing them. ISNI—which focuses on managing links between member identifier systems and databases—is an exception. It tracks all sources, and corrections are fed back to the source as they are made. The interoperability flows between ISNI and ISNI registration agencies, and between ISNI and VIAF, are indicated in the diagram by bidirectional arrows.</a:t>
            </a:r>
          </a:p>
          <a:p>
            <a:pPr marL="228600" indent="-228600">
              <a:buFont typeface="+mj-lt"/>
              <a:buAutoNum type="arabicPeriod"/>
            </a:pPr>
            <a:r>
              <a:rPr lang="en-US" sz="1200" kern="1200" dirty="0" smtClean="0">
                <a:solidFill>
                  <a:schemeClr val="tx1"/>
                </a:solidFill>
                <a:latin typeface="+mn-lt"/>
                <a:ea typeface="+mn-ea"/>
                <a:cs typeface="+mn-cs"/>
              </a:rPr>
              <a:t>Many actors are contributing to multiple public views of Researcher ID information.</a:t>
            </a:r>
          </a:p>
          <a:p>
            <a:pPr marL="228600" indent="-228600">
              <a:buFont typeface="+mj-lt"/>
              <a:buAutoNum type="arabicPeriod"/>
            </a:pPr>
            <a:r>
              <a:rPr lang="en-US" sz="1200" kern="1200" dirty="0" smtClean="0">
                <a:solidFill>
                  <a:schemeClr val="tx1"/>
                </a:solidFill>
                <a:latin typeface="+mn-lt"/>
                <a:ea typeface="+mn-ea"/>
                <a:cs typeface="+mn-cs"/>
              </a:rPr>
              <a:t>Information provided by the same class of actor may flow through multiple (possible concurrent) paths to internal aggregator systems and public views—suggesting the potential for duplication and inconsistency.</a:t>
            </a:r>
          </a:p>
          <a:p>
            <a:pPr marL="228600" indent="-228600">
              <a:buFont typeface="+mj-lt"/>
              <a:buAutoNum type="arabicPeriod"/>
            </a:pPr>
            <a:r>
              <a:rPr lang="en-US" sz="1200" kern="1200" dirty="0" smtClean="0">
                <a:solidFill>
                  <a:schemeClr val="tx1"/>
                </a:solidFill>
                <a:latin typeface="+mn-lt"/>
                <a:ea typeface="+mn-ea"/>
                <a:cs typeface="+mn-cs"/>
              </a:rPr>
              <a:t>Individual categories of public views seldom represent more than one type of internal aggregator.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key question is how corrections or updates can be communicated between systems. Researchers are frustrated when they see errors in their profile, works incorrectly assigned to them or works missing. Even if the information is corrected in the local instance, it often is not reflected in the aggregated databases or hubs.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a:t>
            </a:r>
            <a:r>
              <a:rPr lang="en-US" sz="1200" kern="1200" baseline="0" dirty="0" smtClean="0">
                <a:solidFill>
                  <a:schemeClr val="tx1"/>
                </a:solidFill>
                <a:latin typeface="+mn-lt"/>
                <a:ea typeface="+mn-ea"/>
                <a:cs typeface="+mn-cs"/>
              </a:rPr>
              <a:t> brief, </a:t>
            </a:r>
            <a:r>
              <a:rPr lang="en-US" sz="1200" kern="1200" dirty="0" smtClean="0">
                <a:solidFill>
                  <a:schemeClr val="tx1"/>
                </a:solidFill>
                <a:latin typeface="+mn-lt"/>
                <a:ea typeface="+mn-ea"/>
                <a:cs typeface="+mn-cs"/>
              </a:rPr>
              <a:t>There is no one system that includes *all* researchers nor meets *all* the functional requirements of all stakeholders.</a:t>
            </a:r>
          </a:p>
          <a:p>
            <a:r>
              <a:rPr lang="en-US" sz="1200" kern="1200" dirty="0" smtClean="0">
                <a:solidFill>
                  <a:schemeClr val="tx1"/>
                </a:solidFill>
                <a:latin typeface="+mn-lt"/>
                <a:ea typeface="+mn-ea"/>
                <a:cs typeface="+mn-cs"/>
              </a:rPr>
              <a:t>Assigning persistent identifiers to</a:t>
            </a:r>
            <a:r>
              <a:rPr lang="en-US" sz="1200" kern="1200" baseline="0" dirty="0" smtClean="0">
                <a:solidFill>
                  <a:schemeClr val="tx1"/>
                </a:solidFill>
                <a:latin typeface="+mn-lt"/>
                <a:ea typeface="+mn-ea"/>
                <a:cs typeface="+mn-cs"/>
              </a:rPr>
              <a:t> researchers early in their careers will help both researchers and their institutions compile their scholarly output more comprehensively and accurately.</a:t>
            </a:r>
          </a:p>
          <a:p>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will now hear from four of the task group members, each with a different perspective.  </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dirty="0" smtClean="0"/>
              <a:t> </a:t>
            </a:r>
            <a:r>
              <a:rPr lang="en-US" b="1" dirty="0" smtClean="0"/>
              <a:t>Laura Dawson </a:t>
            </a:r>
            <a:r>
              <a:rPr lang="en-US" sz="1200" kern="1200" dirty="0" smtClean="0">
                <a:solidFill>
                  <a:schemeClr val="tx1"/>
                </a:solidFill>
                <a:latin typeface="+mn-lt"/>
                <a:ea typeface="+mn-ea"/>
                <a:cs typeface="+mn-cs"/>
              </a:rPr>
              <a:t>is Product Manager, Identifier Services at </a:t>
            </a:r>
            <a:r>
              <a:rPr lang="en-US" sz="1200" kern="1200" dirty="0" err="1" smtClean="0">
                <a:solidFill>
                  <a:schemeClr val="tx1"/>
                </a:solidFill>
                <a:latin typeface="+mn-lt"/>
                <a:ea typeface="+mn-ea"/>
                <a:cs typeface="+mn-cs"/>
              </a:rPr>
              <a:t>Bowker</a:t>
            </a:r>
            <a:r>
              <a:rPr lang="en-US" sz="1200" kern="1200" dirty="0" smtClean="0">
                <a:solidFill>
                  <a:schemeClr val="tx1"/>
                </a:solidFill>
                <a:latin typeface="+mn-lt"/>
                <a:ea typeface="+mn-ea"/>
                <a:cs typeface="+mn-cs"/>
              </a:rPr>
              <a:t>, focusing on ISNI, ISBN, and web-related identifiers and standards in the book value chain.</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Andrew MacEwan</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is the Head of Content and Metadata Processing at The British Library and has been involved in authority control over networked databases; he is a Board member of the ISNI International Agency and the BL’s representative on the Program for Cooperative </a:t>
            </a:r>
            <a:r>
              <a:rPr lang="en-US" sz="1200" kern="1200" baseline="0" dirty="0" err="1" smtClean="0">
                <a:solidFill>
                  <a:schemeClr val="tx1"/>
                </a:solidFill>
                <a:latin typeface="+mn-lt"/>
                <a:ea typeface="+mn-ea"/>
                <a:cs typeface="+mn-cs"/>
              </a:rPr>
              <a:t>Cataloging’s</a:t>
            </a:r>
            <a:r>
              <a:rPr lang="en-US" sz="1200" kern="1200" baseline="0" dirty="0" smtClean="0">
                <a:solidFill>
                  <a:schemeClr val="tx1"/>
                </a:solidFill>
                <a:latin typeface="+mn-lt"/>
                <a:ea typeface="+mn-ea"/>
                <a:cs typeface="+mn-cs"/>
              </a:rPr>
              <a:t> Policy Committee.</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Philip Schreur</a:t>
            </a:r>
            <a:r>
              <a:rPr lang="en-US" sz="1200" kern="1200" dirty="0" smtClean="0">
                <a:solidFill>
                  <a:schemeClr val="tx1"/>
                </a:solidFill>
                <a:latin typeface="+mn-lt"/>
                <a:ea typeface="+mn-ea"/>
                <a:cs typeface="+mn-cs"/>
              </a:rPr>
              <a:t>, the new Interim Head of Technical</a:t>
            </a:r>
            <a:r>
              <a:rPr lang="en-US" sz="1200" kern="1200" baseline="0" dirty="0" smtClean="0">
                <a:solidFill>
                  <a:schemeClr val="tx1"/>
                </a:solidFill>
                <a:latin typeface="+mn-lt"/>
                <a:ea typeface="+mn-ea"/>
                <a:cs typeface="+mn-cs"/>
              </a:rPr>
              <a:t> Services</a:t>
            </a:r>
            <a:r>
              <a:rPr lang="en-US" sz="1200" kern="1200" dirty="0" smtClean="0">
                <a:solidFill>
                  <a:schemeClr val="tx1"/>
                </a:solidFill>
                <a:latin typeface="+mn-lt"/>
                <a:ea typeface="+mn-ea"/>
                <a:cs typeface="+mn-cs"/>
              </a:rPr>
              <a:t> at Stanford University, is focused on the transition of all technical</a:t>
            </a:r>
            <a:r>
              <a:rPr lang="en-US" sz="1200" kern="1200" baseline="0" dirty="0" smtClean="0">
                <a:solidFill>
                  <a:schemeClr val="tx1"/>
                </a:solidFill>
                <a:latin typeface="+mn-lt"/>
                <a:ea typeface="+mn-ea"/>
                <a:cs typeface="+mn-cs"/>
              </a:rPr>
              <a:t> services</a:t>
            </a:r>
            <a:r>
              <a:rPr lang="en-US" sz="1200" kern="1200" dirty="0" smtClean="0">
                <a:solidFill>
                  <a:schemeClr val="tx1"/>
                </a:solidFill>
                <a:latin typeface="+mn-lt"/>
                <a:ea typeface="+mn-ea"/>
                <a:cs typeface="+mn-cs"/>
              </a:rPr>
              <a:t> workflows to linked data as the next, logical infrastructure to engage and embed library data into the semantic web.</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Daniel Hook</a:t>
            </a:r>
            <a:r>
              <a:rPr lang="en-US" sz="1200" kern="1200" baseline="0" dirty="0" smtClean="0">
                <a:solidFill>
                  <a:schemeClr val="tx1"/>
                </a:solidFill>
                <a:latin typeface="+mn-lt"/>
                <a:ea typeface="+mn-ea"/>
                <a:cs typeface="+mn-cs"/>
              </a:rPr>
              <a:t> is co-founder of Symplectic Limited, a research information management system, director of research metrics at Digital Science and interim chief operating officer of </a:t>
            </a:r>
            <a:r>
              <a:rPr lang="en-US" sz="1200" kern="1200" baseline="0" dirty="0" err="1" smtClean="0">
                <a:solidFill>
                  <a:schemeClr val="tx1"/>
                </a:solidFill>
                <a:latin typeface="+mn-lt"/>
                <a:ea typeface="+mn-ea"/>
                <a:cs typeface="+mn-cs"/>
              </a:rPr>
              <a:t>figshare</a:t>
            </a:r>
            <a:r>
              <a:rPr lang="en-US" sz="1200" kern="1200" baseline="0" dirty="0" smtClean="0">
                <a:solidFill>
                  <a:schemeClr val="tx1"/>
                </a:solidFill>
                <a:latin typeface="+mn-lt"/>
                <a:ea typeface="+mn-ea"/>
                <a:cs typeface="+mn-cs"/>
              </a:rPr>
              <a:t>; he holds visiting academic positions in theoretical physics at Imperial College London and Washington University in St. Louis.</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F896307-7DAF-5642-9DCB-6041360F1C6E}"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Brand new – just getting off the ground. </a:t>
            </a:r>
            <a:endParaRPr lang="en-US" dirty="0"/>
          </a:p>
        </p:txBody>
      </p:sp>
      <p:sp>
        <p:nvSpPr>
          <p:cNvPr id="4" name="Slide Number Placeholder 3"/>
          <p:cNvSpPr>
            <a:spLocks noGrp="1"/>
          </p:cNvSpPr>
          <p:nvPr>
            <p:ph type="sldNum" sz="quarter" idx="10"/>
          </p:nvPr>
        </p:nvSpPr>
        <p:spPr/>
        <p:txBody>
          <a:bodyPr/>
          <a:lstStyle/>
          <a:p>
            <a:fld id="{8E3D6B06-9E1E-C74F-910C-2D1AC96CCC52}" type="slidenum">
              <a:rPr lang="en-US" smtClean="0"/>
              <a:pPr/>
              <a:t>18</a:t>
            </a:fld>
            <a:endParaRPr lang="en-US"/>
          </a:p>
        </p:txBody>
      </p:sp>
    </p:spTree>
    <p:extLst>
      <p:ext uri="{BB962C8B-B14F-4D97-AF65-F5344CB8AC3E}">
        <p14:creationId xmlns:p14="http://schemas.microsoft.com/office/powerpoint/2010/main" xmlns="" val="1069887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members serve as the board of directors for ISNI</a:t>
            </a:r>
            <a:endParaRPr lang="en-US" dirty="0"/>
          </a:p>
        </p:txBody>
      </p:sp>
      <p:sp>
        <p:nvSpPr>
          <p:cNvPr id="4" name="Slide Number Placeholder 3"/>
          <p:cNvSpPr>
            <a:spLocks noGrp="1"/>
          </p:cNvSpPr>
          <p:nvPr>
            <p:ph type="sldNum" sz="quarter" idx="10"/>
          </p:nvPr>
        </p:nvSpPr>
        <p:spPr/>
        <p:txBody>
          <a:bodyPr/>
          <a:lstStyle/>
          <a:p>
            <a:fld id="{8E3D6B06-9E1E-C74F-910C-2D1AC96CCC52}" type="slidenum">
              <a:rPr lang="en-US" smtClean="0"/>
              <a:pPr/>
              <a:t>19</a:t>
            </a:fld>
            <a:endParaRPr lang="en-US"/>
          </a:p>
        </p:txBody>
      </p:sp>
    </p:spTree>
    <p:extLst>
      <p:ext uri="{BB962C8B-B14F-4D97-AF65-F5344CB8AC3E}">
        <p14:creationId xmlns:p14="http://schemas.microsoft.com/office/powerpoint/2010/main" xmlns="" val="248144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a:spcBef>
                <a:spcPct val="0"/>
              </a:spcBef>
            </a:pPr>
            <a:r>
              <a:rPr lang="en-GB" dirty="0" smtClean="0"/>
              <a:t>The way ISNI is organized, the Board of Directors oversees operations and policy. The Assignment Agency, OCLC, is</a:t>
            </a:r>
            <a:r>
              <a:rPr lang="en-GB" baseline="0" dirty="0" smtClean="0"/>
              <a:t> responsible for actually assigning the ISNI numbers to the names. They work in partnership with the Quality Team, made up of employees at the British Library and </a:t>
            </a:r>
            <a:r>
              <a:rPr lang="en-GB" baseline="0" dirty="0" err="1" smtClean="0"/>
              <a:t>BnF</a:t>
            </a:r>
            <a:r>
              <a:rPr lang="en-GB" baseline="0" dirty="0" smtClean="0"/>
              <a:t> who are specifically tasked with working on ISNI data quality. </a:t>
            </a:r>
          </a:p>
          <a:p>
            <a:pPr>
              <a:spcBef>
                <a:spcPct val="0"/>
              </a:spcBef>
            </a:pPr>
            <a:endParaRPr lang="en-GB" baseline="0" dirty="0" smtClean="0"/>
          </a:p>
          <a:p>
            <a:pPr>
              <a:spcBef>
                <a:spcPct val="0"/>
              </a:spcBef>
            </a:pPr>
            <a:r>
              <a:rPr lang="en-GB" baseline="0" dirty="0" smtClean="0"/>
              <a:t>ISNI Members are organizations who contribute a data set for assignment on a one-time basis. If an organization wants continued updates for a data set that is expanding regularly, they have to work with a Registration Agency. Right now there are two Registration Agencies – Bowker and Ringgold. Ringgold primarily registers organizational names, while Bowker does everything else.</a:t>
            </a:r>
            <a:endParaRPr lang="en-GB" dirty="0" smtClean="0"/>
          </a:p>
        </p:txBody>
      </p:sp>
      <p:sp>
        <p:nvSpPr>
          <p:cNvPr id="29700" name="Slide Number Placeholder 3"/>
          <p:cNvSpPr>
            <a:spLocks noGrp="1"/>
          </p:cNvSpPr>
          <p:nvPr>
            <p:ph type="sldNum" sz="quarter" idx="5"/>
          </p:nvPr>
        </p:nvSpPr>
        <p:spPr>
          <a:noFill/>
        </p:spPr>
        <p:txBody>
          <a:bodyPr/>
          <a:lstStyle/>
          <a:p>
            <a:fld id="{E6364168-C522-4837-96C7-3CDEBEFD1CB0}" type="slidenum">
              <a:rPr lang="en-GB" smtClean="0"/>
              <a:pPr/>
              <a:t>20</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webinar will summarize</a:t>
            </a:r>
            <a:r>
              <a:rPr lang="en-US" baseline="0" dirty="0" smtClean="0"/>
              <a:t> the work just completed to investigate researcher identifiers. The report itself can be considered an “executive summary” of the research documented in supplementary datasets which are also available for download at the link shown here.</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ISNI registration is not straightforward.</a:t>
            </a:r>
            <a:r>
              <a:rPr lang="en-US" baseline="0" dirty="0" smtClean="0"/>
              <a:t> Names are much more complicated than books. It’s useful to not compare the ISNI assignment process to that of the ISBN. At these beginning stages, it’s much more manual; as we see patterns emerging, we can code towards them, but of course at the beginning of any process, patterns are not easy to predict.</a:t>
            </a:r>
            <a:endParaRPr lang="en-US" dirty="0"/>
          </a:p>
        </p:txBody>
      </p:sp>
      <p:sp>
        <p:nvSpPr>
          <p:cNvPr id="4" name="Slide Number Placeholder 3"/>
          <p:cNvSpPr>
            <a:spLocks noGrp="1"/>
          </p:cNvSpPr>
          <p:nvPr>
            <p:ph type="sldNum" sz="quarter" idx="10"/>
          </p:nvPr>
        </p:nvSpPr>
        <p:spPr/>
        <p:txBody>
          <a:bodyPr/>
          <a:lstStyle/>
          <a:p>
            <a:fld id="{8E3D6B06-9E1E-C74F-910C-2D1AC96CCC52}" type="slidenum">
              <a:rPr lang="en-US" smtClean="0"/>
              <a:pPr/>
              <a:t>21</a:t>
            </a:fld>
            <a:endParaRPr lang="en-US"/>
          </a:p>
        </p:txBody>
      </p:sp>
    </p:spTree>
    <p:extLst>
      <p:ext uri="{BB962C8B-B14F-4D97-AF65-F5344CB8AC3E}">
        <p14:creationId xmlns:p14="http://schemas.microsoft.com/office/powerpoint/2010/main" xmlns="" val="3309996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how little data is publicly available. On the back-end, the database has my birth date, the ISBNs of my publications, links to my Twitter feed and blog – so the database can distinguish me from the other Laura </a:t>
            </a:r>
            <a:r>
              <a:rPr lang="en-US" dirty="0" err="1" smtClean="0"/>
              <a:t>Dawsons</a:t>
            </a:r>
            <a:r>
              <a:rPr lang="en-US" dirty="0" smtClean="0"/>
              <a:t> that are out there. But none of that gets displayed publicly</a:t>
            </a:r>
            <a:r>
              <a:rPr lang="en-US" baseline="0" dirty="0" smtClean="0"/>
              <a:t> unless Bowker, as the publisher, says it can. And Bowker is not going to do that without agreement from the author. We have millions of authors in Books in Print, so getting their agreement to something like this is just prohibitive. </a:t>
            </a:r>
            <a:endParaRPr lang="en-US" dirty="0"/>
          </a:p>
        </p:txBody>
      </p:sp>
      <p:sp>
        <p:nvSpPr>
          <p:cNvPr id="4" name="Slide Number Placeholder 3"/>
          <p:cNvSpPr>
            <a:spLocks noGrp="1"/>
          </p:cNvSpPr>
          <p:nvPr>
            <p:ph type="sldNum" sz="quarter" idx="10"/>
          </p:nvPr>
        </p:nvSpPr>
        <p:spPr/>
        <p:txBody>
          <a:bodyPr/>
          <a:lstStyle/>
          <a:p>
            <a:fld id="{8E3D6B06-9E1E-C74F-910C-2D1AC96CCC52}" type="slidenum">
              <a:rPr lang="en-US" smtClean="0"/>
              <a:pPr/>
              <a:t>26</a:t>
            </a:fld>
            <a:endParaRPr lang="en-US"/>
          </a:p>
        </p:txBody>
      </p:sp>
    </p:spTree>
    <p:extLst>
      <p:ext uri="{BB962C8B-B14F-4D97-AF65-F5344CB8AC3E}">
        <p14:creationId xmlns:p14="http://schemas.microsoft.com/office/powerpoint/2010/main" xmlns="" val="1255732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ORCID is a data set that is linked to other data sets via ISNI. This is because ORCID is using ISNIs to identify research institutions.</a:t>
            </a:r>
            <a:endParaRPr lang="en-US" dirty="0"/>
          </a:p>
        </p:txBody>
      </p:sp>
      <p:sp>
        <p:nvSpPr>
          <p:cNvPr id="4" name="Slide Number Placeholder 3"/>
          <p:cNvSpPr>
            <a:spLocks noGrp="1"/>
          </p:cNvSpPr>
          <p:nvPr>
            <p:ph type="sldNum" sz="quarter" idx="10"/>
          </p:nvPr>
        </p:nvSpPr>
        <p:spPr/>
        <p:txBody>
          <a:bodyPr/>
          <a:lstStyle/>
          <a:p>
            <a:fld id="{8E3D6B06-9E1E-C74F-910C-2D1AC96CCC52}" type="slidenum">
              <a:rPr lang="en-US" smtClean="0"/>
              <a:pPr/>
              <a:t>27</a:t>
            </a:fld>
            <a:endParaRPr lang="en-US"/>
          </a:p>
        </p:txBody>
      </p:sp>
    </p:spTree>
    <p:extLst>
      <p:ext uri="{BB962C8B-B14F-4D97-AF65-F5344CB8AC3E}">
        <p14:creationId xmlns:p14="http://schemas.microsoft.com/office/powerpoint/2010/main" xmlns="" val="4025675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D5AA1-8D9F-5741-BDBC-DC99170DC04D}" type="slidenum">
              <a:rPr lang="en-US" smtClean="0"/>
              <a:pPr/>
              <a:t>28</a:t>
            </a:fld>
            <a:endParaRPr lang="en-US"/>
          </a:p>
        </p:txBody>
      </p:sp>
    </p:spTree>
    <p:extLst>
      <p:ext uri="{BB962C8B-B14F-4D97-AF65-F5344CB8AC3E}">
        <p14:creationId xmlns:p14="http://schemas.microsoft.com/office/powerpoint/2010/main" xmlns="" val="4105160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D5AA1-8D9F-5741-BDBC-DC99170DC04D}" type="slidenum">
              <a:rPr lang="en-US" smtClean="0"/>
              <a:pPr/>
              <a:t>30</a:t>
            </a:fld>
            <a:endParaRPr lang="en-US"/>
          </a:p>
        </p:txBody>
      </p:sp>
    </p:spTree>
    <p:extLst>
      <p:ext uri="{BB962C8B-B14F-4D97-AF65-F5344CB8AC3E}">
        <p14:creationId xmlns:p14="http://schemas.microsoft.com/office/powerpoint/2010/main" xmlns="" val="4138146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two different theologians. But Random House is publishing both of them. They must make sure that they are getting the appropriate royalties to the correct author. The subject matter is not enough to distinguish the two, and middle names are not always consistently listed – how do we know for certain that these are two different individuals? The ISNI helps the publisher definitively disambiguate the two, and pay correctly.</a:t>
            </a:r>
            <a:endParaRPr lang="en-US" dirty="0"/>
          </a:p>
        </p:txBody>
      </p:sp>
      <p:sp>
        <p:nvSpPr>
          <p:cNvPr id="4" name="Slide Number Placeholder 3"/>
          <p:cNvSpPr>
            <a:spLocks noGrp="1"/>
          </p:cNvSpPr>
          <p:nvPr>
            <p:ph type="sldNum" sz="quarter" idx="10"/>
          </p:nvPr>
        </p:nvSpPr>
        <p:spPr/>
        <p:txBody>
          <a:bodyPr/>
          <a:lstStyle/>
          <a:p>
            <a:fld id="{8E3D6B06-9E1E-C74F-910C-2D1AC96CCC52}" type="slidenum">
              <a:rPr lang="en-US" smtClean="0"/>
              <a:pPr/>
              <a:t>31</a:t>
            </a:fld>
            <a:endParaRPr lang="en-US"/>
          </a:p>
        </p:txBody>
      </p:sp>
    </p:spTree>
    <p:extLst>
      <p:ext uri="{BB962C8B-B14F-4D97-AF65-F5344CB8AC3E}">
        <p14:creationId xmlns:p14="http://schemas.microsoft.com/office/powerpoint/2010/main" xmlns="" val="3466839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the ISNI record for Brian May. As you can see, he’s done a few things – as an author, a creator, and a performer.</a:t>
            </a:r>
            <a:endParaRPr lang="en-US" dirty="0"/>
          </a:p>
        </p:txBody>
      </p:sp>
      <p:sp>
        <p:nvSpPr>
          <p:cNvPr id="4" name="Slide Number Placeholder 3"/>
          <p:cNvSpPr>
            <a:spLocks noGrp="1"/>
          </p:cNvSpPr>
          <p:nvPr>
            <p:ph type="sldNum" sz="quarter" idx="10"/>
          </p:nvPr>
        </p:nvSpPr>
        <p:spPr/>
        <p:txBody>
          <a:bodyPr/>
          <a:lstStyle/>
          <a:p>
            <a:fld id="{8E3D6B06-9E1E-C74F-910C-2D1AC96CCC52}" type="slidenum">
              <a:rPr lang="en-US" smtClean="0"/>
              <a:pPr/>
              <a:t>32</a:t>
            </a:fld>
            <a:endParaRPr lang="en-US"/>
          </a:p>
        </p:txBody>
      </p:sp>
    </p:spTree>
    <p:extLst>
      <p:ext uri="{BB962C8B-B14F-4D97-AF65-F5344CB8AC3E}">
        <p14:creationId xmlns:p14="http://schemas.microsoft.com/office/powerpoint/2010/main" xmlns="" val="1828356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the ISNI links together disparate types of data. Brian May, noted guitarist for the band Queen, is also an astrophysicist who</a:t>
            </a:r>
            <a:r>
              <a:rPr lang="en-US" baseline="0" dirty="0" smtClean="0"/>
              <a:t> has published his dissertation “A survey of radial velocities in the zodiacal dust cloud”. He has ALSO annotated a seminal collection of stereoscopic photographs. A true Renaissance man – and the ISNI allows for these works to be linked together under his unique, persistent identifier. So that if someone sees his dissertation or his photograph collection, and questions whether or not this is the same Brian May that played “Bohemian Rhapsody”, they can confirm that yes, this is the same (rather unusual) person.</a:t>
            </a:r>
            <a:endParaRPr lang="en-US" dirty="0"/>
          </a:p>
        </p:txBody>
      </p:sp>
      <p:sp>
        <p:nvSpPr>
          <p:cNvPr id="4" name="Slide Number Placeholder 3"/>
          <p:cNvSpPr>
            <a:spLocks noGrp="1"/>
          </p:cNvSpPr>
          <p:nvPr>
            <p:ph type="sldNum" sz="quarter" idx="10"/>
          </p:nvPr>
        </p:nvSpPr>
        <p:spPr/>
        <p:txBody>
          <a:bodyPr/>
          <a:lstStyle/>
          <a:p>
            <a:fld id="{8E3D6B06-9E1E-C74F-910C-2D1AC96CCC52}" type="slidenum">
              <a:rPr lang="en-US" smtClean="0"/>
              <a:pPr/>
              <a:t>33</a:t>
            </a:fld>
            <a:endParaRPr lang="en-US"/>
          </a:p>
        </p:txBody>
      </p:sp>
    </p:spTree>
    <p:extLst>
      <p:ext uri="{BB962C8B-B14F-4D97-AF65-F5344CB8AC3E}">
        <p14:creationId xmlns:p14="http://schemas.microsoft.com/office/powerpoint/2010/main" xmlns="" val="1539026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First, an overview of the challenges we’re all facing. These are three university rankings issued annually, </a:t>
            </a:r>
            <a:r>
              <a:rPr lang="en-US" dirty="0" smtClean="0"/>
              <a:t>rankings that are of particular importance to research libraries. Some universities even incorporate</a:t>
            </a:r>
            <a:r>
              <a:rPr lang="en-US" baseline="0" dirty="0" smtClean="0"/>
              <a:t> raising their ranking in their strategic plans. All three use citations as a factor in determining the rankings, and puts added weight to authors of </a:t>
            </a:r>
            <a:r>
              <a:rPr lang="en-US" i="1" baseline="0" dirty="0" smtClean="0"/>
              <a:t>journal articles</a:t>
            </a:r>
            <a:r>
              <a:rPr lang="en-US" i="0" baseline="0" dirty="0" smtClean="0"/>
              <a:t>, which are usually not represented in national authority files.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63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526340" name="Slide Number Placeholder 3"/>
          <p:cNvSpPr txBox="1">
            <a:spLocks noGrp="1"/>
          </p:cNvSpPr>
          <p:nvPr/>
        </p:nvSpPr>
        <p:spPr bwMode="auto">
          <a:xfrm>
            <a:off x="3883852" y="8684899"/>
            <a:ext cx="2972547" cy="457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fld id="{D48449BA-5462-48B7-91DE-0B6B65AB80E5}" type="slidenum">
              <a:rPr lang="en-GB" altLang="en-US" sz="1200">
                <a:latin typeface="Calibri" pitchFamily="34" charset="0"/>
              </a:rPr>
              <a:pPr algn="r" defTabSz="914400" eaLnBrk="1" hangingPunct="1"/>
              <a:t>39</a:t>
            </a:fld>
            <a:endParaRPr lang="en-GB" altLang="en-US"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a:buNone/>
            </a:pPr>
            <a:r>
              <a:rPr lang="fr-FR" dirty="0" smtClean="0"/>
              <a:t>ISNI </a:t>
            </a:r>
            <a:r>
              <a:rPr lang="fr-FR" dirty="0" err="1" smtClean="0"/>
              <a:t>is</a:t>
            </a:r>
            <a:r>
              <a:rPr lang="fr-FR" dirty="0" smtClean="0"/>
              <a:t> not </a:t>
            </a:r>
            <a:r>
              <a:rPr lang="fr-FR" dirty="0" err="1" smtClean="0"/>
              <a:t>just</a:t>
            </a:r>
            <a:r>
              <a:rPr lang="fr-FR" dirty="0" smtClean="0"/>
              <a:t> about </a:t>
            </a:r>
            <a:r>
              <a:rPr lang="fr-FR" dirty="0" err="1" smtClean="0"/>
              <a:t>researchers</a:t>
            </a:r>
            <a:r>
              <a:rPr lang="fr-FR" dirty="0" smtClean="0"/>
              <a:t> </a:t>
            </a:r>
          </a:p>
          <a:p>
            <a:pPr marL="0" indent="0">
              <a:buFont typeface="Arial"/>
              <a:buNone/>
            </a:pPr>
            <a:r>
              <a:rPr lang="fr-FR" dirty="0" smtClean="0"/>
              <a:t>This</a:t>
            </a:r>
            <a:r>
              <a:rPr lang="fr-FR" baseline="0" dirty="0" smtClean="0"/>
              <a:t> </a:t>
            </a:r>
            <a:r>
              <a:rPr lang="fr-FR" baseline="0" dirty="0" err="1" smtClean="0"/>
              <a:t>universality</a:t>
            </a:r>
            <a:r>
              <a:rPr lang="fr-FR" baseline="0" dirty="0" smtClean="0"/>
              <a:t> </a:t>
            </a:r>
            <a:r>
              <a:rPr lang="fr-FR" baseline="0" dirty="0" err="1" smtClean="0"/>
              <a:t>fits</a:t>
            </a:r>
            <a:r>
              <a:rPr lang="fr-FR" baseline="0" dirty="0" smtClean="0"/>
              <a:t> a national </a:t>
            </a:r>
            <a:r>
              <a:rPr lang="fr-FR" baseline="0" dirty="0" err="1" smtClean="0"/>
              <a:t>libraries</a:t>
            </a:r>
            <a:r>
              <a:rPr lang="fr-FR" baseline="0" dirty="0" smtClean="0"/>
              <a:t> </a:t>
            </a:r>
            <a:r>
              <a:rPr lang="fr-FR" baseline="0" dirty="0" err="1" smtClean="0"/>
              <a:t>needs</a:t>
            </a:r>
            <a:r>
              <a:rPr lang="fr-FR" baseline="0" dirty="0" smtClean="0"/>
              <a:t> for </a:t>
            </a:r>
            <a:r>
              <a:rPr lang="fr-FR" baseline="0" dirty="0" err="1" smtClean="0"/>
              <a:t>identity</a:t>
            </a:r>
            <a:r>
              <a:rPr lang="fr-FR" baseline="0" dirty="0" smtClean="0"/>
              <a:t> management</a:t>
            </a:r>
            <a:endParaRPr lang="fr-FR" dirty="0" smtClean="0"/>
          </a:p>
        </p:txBody>
      </p:sp>
      <p:sp>
        <p:nvSpPr>
          <p:cNvPr id="4" name="Espace réservé du numéro de diapositive 3"/>
          <p:cNvSpPr>
            <a:spLocks noGrp="1"/>
          </p:cNvSpPr>
          <p:nvPr>
            <p:ph type="sldNum" sz="quarter" idx="10"/>
          </p:nvPr>
        </p:nvSpPr>
        <p:spPr/>
        <p:txBody>
          <a:bodyPr/>
          <a:lstStyle/>
          <a:p>
            <a:pPr>
              <a:defRPr/>
            </a:pPr>
            <a:fld id="{C17A2DC3-F03F-46CD-AF45-C9773EAE9721}" type="slidenum">
              <a:rPr lang="en-GB" smtClean="0"/>
              <a:pPr>
                <a:defRPr/>
              </a:pPr>
              <a:t>40</a:t>
            </a:fld>
            <a:endParaRPr lang="en-GB"/>
          </a:p>
        </p:txBody>
      </p:sp>
    </p:spTree>
    <p:extLst>
      <p:ext uri="{BB962C8B-B14F-4D97-AF65-F5344CB8AC3E}">
        <p14:creationId xmlns:p14="http://schemas.microsoft.com/office/powerpoint/2010/main" xmlns="" val="3843959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 name="Espace réservé des commentaires 2"/>
          <p:cNvSpPr>
            <a:spLocks noGrp="1"/>
          </p:cNvSpPr>
          <p:nvPr>
            <p:ph type="body" idx="1"/>
          </p:nvPr>
        </p:nvSpPr>
        <p:spPr/>
        <p:txBody>
          <a:bodyPr/>
          <a:lstStyle/>
          <a:p>
            <a:pPr marL="171450" indent="-171450" eaLnBrk="1" hangingPunct="1">
              <a:buFont typeface="Arial"/>
              <a:buChar char="•"/>
              <a:defRPr/>
            </a:pPr>
            <a:endParaRPr lang="fr-FR" dirty="0" smtClean="0">
              <a:ea typeface="+mn-ea"/>
              <a:cs typeface="+mn-cs"/>
            </a:endParaRPr>
          </a:p>
          <a:p>
            <a:pPr eaLnBrk="1" hangingPunct="1">
              <a:buFont typeface="Arial"/>
              <a:buNone/>
              <a:defRPr/>
            </a:pPr>
            <a:endParaRPr lang="fr-FR" dirty="0" smtClean="0">
              <a:ea typeface="+mn-ea"/>
              <a:cs typeface="+mn-cs"/>
            </a:endParaRPr>
          </a:p>
          <a:p>
            <a:pPr marL="171450" indent="-171450" eaLnBrk="1" hangingPunct="1">
              <a:buFont typeface="Arial"/>
              <a:buChar char="•"/>
              <a:defRPr/>
            </a:pPr>
            <a:endParaRPr lang="fr-FR" dirty="0" smtClean="0">
              <a:ea typeface="+mn-ea"/>
              <a:cs typeface="+mn-cs"/>
            </a:endParaRPr>
          </a:p>
          <a:p>
            <a:pPr marL="171450" indent="-171450" eaLnBrk="1" hangingPunct="1">
              <a:buFont typeface="Arial"/>
              <a:buChar char="•"/>
              <a:defRPr/>
            </a:pPr>
            <a:endParaRPr lang="fr-FR" dirty="0" smtClean="0">
              <a:ea typeface="+mn-ea"/>
              <a:cs typeface="+mn-cs"/>
            </a:endParaRPr>
          </a:p>
          <a:p>
            <a:pPr eaLnBrk="1" hangingPunct="1">
              <a:defRPr/>
            </a:pPr>
            <a:endParaRPr lang="fr-FR" dirty="0">
              <a:ea typeface="+mn-ea"/>
              <a:cs typeface="+mn-cs"/>
            </a:endParaRPr>
          </a:p>
        </p:txBody>
      </p:sp>
      <p:sp>
        <p:nvSpPr>
          <p:cNvPr id="17412"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F48D2F-2EAE-2040-9463-9EE96C1A21FD}" type="slidenum">
              <a:rPr lang="en-GB" sz="1200">
                <a:latin typeface="Calibri" charset="0"/>
              </a:rPr>
              <a:pPr eaLnBrk="1" hangingPunct="1"/>
              <a:t>42</a:t>
            </a:fld>
            <a:endParaRPr lang="en-GB"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r>
              <a:rPr lang="en-GB" dirty="0" smtClean="0"/>
              <a:t>Quotation from an</a:t>
            </a:r>
            <a:r>
              <a:rPr lang="en-GB" baseline="0" dirty="0" smtClean="0"/>
              <a:t> article in 1990s – cannot trace source any more but it still seems </a:t>
            </a:r>
            <a:r>
              <a:rPr lang="en-GB" baseline="0" dirty="0" err="1" smtClean="0"/>
              <a:t>releveant</a:t>
            </a:r>
            <a:r>
              <a:rPr lang="en-GB" baseline="0" dirty="0" smtClean="0"/>
              <a:t> to at least this problem of authority control/identity management</a:t>
            </a:r>
          </a:p>
          <a:p>
            <a:endParaRPr lang="en-GB" baseline="0" dirty="0" smtClean="0"/>
          </a:p>
          <a:p>
            <a:r>
              <a:rPr lang="en-GB" baseline="0" dirty="0" smtClean="0"/>
              <a:t>The point is that participation in ISNI is a strategic decision – to move the effort expended on authority control into a broader arena</a:t>
            </a:r>
          </a:p>
          <a:p>
            <a:endParaRPr lang="en-GB" baseline="0" dirty="0" smtClean="0"/>
          </a:p>
          <a:p>
            <a:r>
              <a:rPr lang="en-GB" baseline="0" dirty="0" smtClean="0"/>
              <a:t>At the BL, as for many NACO participants, we have been here before:  Joining NACO was a strategic decision to make the same effort count for more and to reap the benefits of the work others are doing</a:t>
            </a:r>
            <a:endParaRPr lang="en-GB"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r>
              <a:rPr lang="en-GB" dirty="0" smtClean="0"/>
              <a:t>Note assignment in all cases means that an author has been associated</a:t>
            </a:r>
            <a:r>
              <a:rPr lang="en-GB" baseline="0" dirty="0" smtClean="0"/>
              <a:t> with data held in other organisations</a:t>
            </a:r>
            <a:endParaRPr lang="en-GB"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r>
              <a:rPr lang="en-GB" dirty="0" smtClean="0"/>
              <a:t>We have never</a:t>
            </a:r>
            <a:r>
              <a:rPr lang="en-GB" baseline="0" dirty="0" smtClean="0"/>
              <a:t> had any means of controlling author IDs within our ETOC services and exports</a:t>
            </a:r>
          </a:p>
          <a:p>
            <a:endParaRPr lang="en-GB" baseline="0" dirty="0" smtClean="0"/>
          </a:p>
          <a:p>
            <a:r>
              <a:rPr lang="en-GB" baseline="0" dirty="0" smtClean="0"/>
              <a:t>Currently ETOC is searchable via an integrated PRIMO search alongside our authority controlled catalogue – creating vast amounts of noise in search results</a:t>
            </a:r>
          </a:p>
          <a:p>
            <a:endParaRPr lang="en-GB" baseline="0" dirty="0" smtClean="0"/>
          </a:p>
          <a:p>
            <a:endParaRPr lang="en-GB"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Noam</a:t>
            </a:r>
            <a:r>
              <a:rPr lang="en-US" baseline="0" dirty="0" smtClean="0"/>
              <a:t> Chomsky is a scholar widely translated.  </a:t>
            </a:r>
            <a:r>
              <a:rPr lang="en-US" baseline="0" dirty="0" err="1" smtClean="0"/>
              <a:t>WorldCat</a:t>
            </a:r>
            <a:r>
              <a:rPr lang="en-US" baseline="0" dirty="0" smtClean="0"/>
              <a:t> has records for his works in fifty languages. But only some of the forms of his name are represented as “preferred forms” in national authority files (shown on the left). </a:t>
            </a:r>
            <a:r>
              <a:rPr lang="en-US" dirty="0" smtClean="0"/>
              <a:t>T</a:t>
            </a:r>
            <a:r>
              <a:rPr lang="en-US" baseline="0" dirty="0" smtClean="0"/>
              <a:t>he forms on the right are from </a:t>
            </a:r>
            <a:r>
              <a:rPr lang="en-US" baseline="0" dirty="0" err="1" smtClean="0"/>
              <a:t>wikidata</a:t>
            </a:r>
            <a:r>
              <a:rPr lang="en-US" baseline="0" dirty="0" smtClean="0"/>
              <a:t>. The Library of Congress/NACO authority file can support only a few of the scripts shown, representing these scripts with </a:t>
            </a:r>
            <a:r>
              <a:rPr lang="en-US" baseline="0" dirty="0" err="1" smtClean="0"/>
              <a:t>romanizations</a:t>
            </a:r>
            <a:r>
              <a:rPr lang="en-US" baseline="0" dirty="0" smtClean="0"/>
              <a:t>.</a:t>
            </a:r>
          </a:p>
          <a:p>
            <a:endParaRPr lang="en-US" baseline="0" dirty="0" smtClean="0"/>
          </a:p>
          <a:p>
            <a:r>
              <a:rPr lang="en-US" baseline="0" dirty="0" smtClean="0"/>
              <a:t>Note that the “N. Chomsky” form used in journal articles is generally </a:t>
            </a:r>
            <a:r>
              <a:rPr lang="en-US" i="1" baseline="0" dirty="0" smtClean="0"/>
              <a:t>not</a:t>
            </a:r>
            <a:r>
              <a:rPr lang="en-US" i="0" baseline="0" dirty="0" smtClean="0"/>
              <a:t> included in national authority files. Chomsky happens to have a rather unique name, but for many others it would be a challenge to match up the abbreviated journal citation form with the fuller forms of name. This illustrates the futility of relying on text string matching to determine if two authors represent the same person or not.</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47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Web interface for error reporting, enriching, detecting duplicates for data contributors</a:t>
            </a:r>
          </a:p>
          <a:p>
            <a:pPr>
              <a:spcBef>
                <a:spcPct val="0"/>
              </a:spcBef>
            </a:pPr>
            <a:r>
              <a:rPr lang="en-GB" altLang="en-US" smtClean="0"/>
              <a:t>Web interface for public </a:t>
            </a:r>
          </a:p>
          <a:p>
            <a:pPr>
              <a:spcBef>
                <a:spcPct val="0"/>
              </a:spcBef>
            </a:pPr>
            <a:r>
              <a:rPr lang="en-GB" altLang="en-US" smtClean="0"/>
              <a:t>Client for full maintenance including streamlined procedures* for Quality Team</a:t>
            </a:r>
          </a:p>
          <a:p>
            <a:pPr>
              <a:spcBef>
                <a:spcPct val="0"/>
              </a:spcBef>
            </a:pPr>
            <a:r>
              <a:rPr lang="en-GB" altLang="en-US" smtClean="0"/>
              <a:t>Notifications to data contributors</a:t>
            </a:r>
          </a:p>
          <a:p>
            <a:pPr>
              <a:spcBef>
                <a:spcPct val="0"/>
              </a:spcBef>
            </a:pPr>
            <a:r>
              <a:rPr lang="en-GB" altLang="en-US" smtClean="0"/>
              <a:t>Data Sampling*</a:t>
            </a:r>
          </a:p>
          <a:p>
            <a:pPr>
              <a:spcBef>
                <a:spcPct val="0"/>
              </a:spcBef>
            </a:pPr>
            <a:r>
              <a:rPr lang="en-GB" altLang="en-US" smtClean="0"/>
              <a:t>Data Anomaly checks (dates, pseudonyms)*</a:t>
            </a:r>
          </a:p>
          <a:p>
            <a:pPr>
              <a:spcBef>
                <a:spcPct val="0"/>
              </a:spcBef>
            </a:pPr>
            <a:r>
              <a:rPr lang="en-GB" altLang="en-US" smtClean="0"/>
              <a:t>Fixes to incoming data (pre and post load)*</a:t>
            </a:r>
          </a:p>
          <a:p>
            <a:pPr>
              <a:spcBef>
                <a:spcPct val="0"/>
              </a:spcBef>
            </a:pPr>
            <a:r>
              <a:rPr lang="en-GB" altLang="en-US" smtClean="0"/>
              <a:t>Data enrichment to increase matching (Dewey)*</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FBCB6AB-D25E-42E7-A8C7-283DA931F3BA}" type="slidenum">
              <a:rPr lang="en-US" altLang="en-US"/>
              <a:pPr fontAlgn="base">
                <a:spcBef>
                  <a:spcPct val="0"/>
                </a:spcBef>
                <a:spcAft>
                  <a:spcPct val="0"/>
                </a:spcAft>
              </a:pPr>
              <a:t>50</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mn-ea"/>
                <a:cs typeface="+mn-cs"/>
              </a:rPr>
              <a:t>There’s been a tremendous shift towards putting our library data on the web but this approach is far too simplistic</a:t>
            </a:r>
          </a:p>
          <a:p>
            <a:pPr lvl="0">
              <a:buFont typeface="Arial" pitchFamily="34" charset="0"/>
              <a:buChar char="•"/>
            </a:pPr>
            <a:r>
              <a:rPr lang="en-US" sz="1200" kern="1200" dirty="0" smtClean="0">
                <a:solidFill>
                  <a:schemeClr val="tx1"/>
                </a:solidFill>
                <a:latin typeface="+mn-lt"/>
                <a:ea typeface="+mn-ea"/>
                <a:cs typeface="+mn-cs"/>
              </a:rPr>
              <a:t>Often we approach this by making our materials available to the web but the web doesn’t understand our data or its semantics and it ends up by being used as free text</a:t>
            </a:r>
          </a:p>
          <a:p>
            <a:pPr lvl="0">
              <a:buFont typeface="Arial" pitchFamily="34" charset="0"/>
              <a:buChar char="•"/>
            </a:pPr>
            <a:r>
              <a:rPr lang="en-US" sz="1200" kern="1200" dirty="0" smtClean="0">
                <a:solidFill>
                  <a:schemeClr val="tx1"/>
                </a:solidFill>
                <a:latin typeface="+mn-lt"/>
                <a:ea typeface="+mn-ea"/>
                <a:cs typeface="+mn-cs"/>
              </a:rPr>
              <a:t>We must shift our mindset to learning to embed our data in the web, not just making it available</a:t>
            </a:r>
          </a:p>
          <a:p>
            <a:pPr lvl="0">
              <a:buFont typeface="Arial" pitchFamily="34" charset="0"/>
              <a:buChar char="•"/>
            </a:pPr>
            <a:r>
              <a:rPr lang="en-US" sz="1200" kern="1200" dirty="0" smtClean="0">
                <a:solidFill>
                  <a:schemeClr val="tx1"/>
                </a:solidFill>
                <a:latin typeface="+mn-lt"/>
                <a:ea typeface="+mn-ea"/>
                <a:cs typeface="+mn-cs"/>
              </a:rPr>
              <a:t>Developments in the last number of years such as schema.org and BIBFRAME are allowing us to finally encode our data in such a way that the web can understand its semantics</a:t>
            </a:r>
          </a:p>
          <a:p>
            <a:pPr lvl="0">
              <a:buFont typeface="Arial" pitchFamily="34" charset="0"/>
              <a:buChar char="•"/>
            </a:pPr>
            <a:r>
              <a:rPr lang="en-US" sz="1200" kern="1200" dirty="0" smtClean="0">
                <a:solidFill>
                  <a:schemeClr val="tx1"/>
                </a:solidFill>
                <a:latin typeface="+mn-lt"/>
                <a:ea typeface="+mn-ea"/>
                <a:cs typeface="+mn-cs"/>
              </a:rPr>
              <a:t>Academic libraries, as the home of many of the researchers with which we’re concerned here, have data that is particularly rich in semantics and have a big stake in how their data is absorbed into the web, both internally for its faculty and staff but more and more how its data can be successfully integrated into data from other research libraries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mn-ea"/>
                <a:cs typeface="+mn-cs"/>
              </a:rPr>
              <a:t>One key change in thinking will be a shift from authorities to identifiers</a:t>
            </a:r>
            <a:endParaRPr lang="en-US" sz="1100" kern="1200" dirty="0" smtClean="0">
              <a:solidFill>
                <a:schemeClr val="tx1"/>
              </a:solidFill>
              <a:latin typeface="+mn-lt"/>
              <a:ea typeface="+mn-ea"/>
              <a:cs typeface="+mn-cs"/>
            </a:endParaRPr>
          </a:p>
          <a:p>
            <a:pPr lvl="0">
              <a:buFont typeface="Arial" pitchFamily="34" charset="0"/>
              <a:buChar char="•"/>
            </a:pPr>
            <a:r>
              <a:rPr lang="en-US" sz="1200" kern="1200" dirty="0" smtClean="0">
                <a:solidFill>
                  <a:schemeClr val="tx1"/>
                </a:solidFill>
                <a:latin typeface="+mn-lt"/>
                <a:ea typeface="+mn-ea"/>
                <a:cs typeface="+mn-cs"/>
              </a:rPr>
              <a:t>In our traditional work, we have focused on the creation of unique text strings to differentiate the researchers that surface in our cataloging</a:t>
            </a:r>
            <a:endParaRPr lang="en-US" sz="1100" kern="1200" dirty="0" smtClean="0">
              <a:solidFill>
                <a:schemeClr val="tx1"/>
              </a:solidFill>
              <a:latin typeface="+mn-lt"/>
              <a:ea typeface="+mn-ea"/>
              <a:cs typeface="+mn-cs"/>
            </a:endParaRPr>
          </a:p>
          <a:p>
            <a:pPr lvl="0">
              <a:buFont typeface="Arial" pitchFamily="34" charset="0"/>
              <a:buChar char="•"/>
            </a:pPr>
            <a:r>
              <a:rPr lang="en-US" sz="1200" kern="1200" dirty="0" smtClean="0">
                <a:solidFill>
                  <a:schemeClr val="tx1"/>
                </a:solidFill>
                <a:latin typeface="+mn-lt"/>
                <a:ea typeface="+mn-ea"/>
                <a:cs typeface="+mn-cs"/>
              </a:rPr>
              <a:t>As we shift towards creating web friendly, linked data to represent these entities two changes must occur</a:t>
            </a:r>
            <a:endParaRPr lang="en-US" sz="1100" kern="1200" dirty="0" smtClean="0">
              <a:solidFill>
                <a:schemeClr val="tx1"/>
              </a:solidFill>
              <a:latin typeface="+mn-lt"/>
              <a:ea typeface="+mn-ea"/>
              <a:cs typeface="+mn-cs"/>
            </a:endParaRPr>
          </a:p>
          <a:p>
            <a:pPr lvl="1">
              <a:buFont typeface="Courier New" pitchFamily="49" charset="0"/>
              <a:buChar char="o"/>
            </a:pPr>
            <a:r>
              <a:rPr lang="en-US" sz="1200" kern="1200" dirty="0" smtClean="0">
                <a:solidFill>
                  <a:schemeClr val="tx1"/>
                </a:solidFill>
                <a:latin typeface="+mn-lt"/>
                <a:ea typeface="+mn-ea"/>
                <a:cs typeface="+mn-cs"/>
              </a:rPr>
              <a:t> Shift from the creation of authorities as text strings to a representation of the researcher themselves as in a FOAF or schema.org person</a:t>
            </a:r>
            <a:endParaRPr lang="en-US" sz="1100" kern="1200" dirty="0" smtClean="0">
              <a:solidFill>
                <a:schemeClr val="tx1"/>
              </a:solidFill>
              <a:latin typeface="+mn-lt"/>
              <a:ea typeface="+mn-ea"/>
              <a:cs typeface="+mn-cs"/>
            </a:endParaRPr>
          </a:p>
          <a:p>
            <a:pPr lvl="1">
              <a:buFont typeface="Courier New" pitchFamily="49" charset="0"/>
              <a:buChar char="o"/>
            </a:pPr>
            <a:r>
              <a:rPr lang="en-US" sz="1200" kern="1200" dirty="0" smtClean="0">
                <a:solidFill>
                  <a:schemeClr val="tx1"/>
                </a:solidFill>
                <a:latin typeface="+mn-lt"/>
                <a:ea typeface="+mn-ea"/>
                <a:cs typeface="+mn-cs"/>
              </a:rPr>
              <a:t> Shift from the requirement of the creation of a complex authority record to the rapid assignment of identifier</a:t>
            </a:r>
            <a:endParaRPr lang="en-US" sz="1100" kern="1200" dirty="0" smtClean="0">
              <a:solidFill>
                <a:schemeClr val="tx1"/>
              </a:solidFill>
              <a:latin typeface="+mn-lt"/>
              <a:ea typeface="+mn-ea"/>
              <a:cs typeface="+mn-cs"/>
            </a:endParaRPr>
          </a:p>
          <a:p>
            <a:pPr lvl="0">
              <a:buFont typeface="Arial" pitchFamily="34" charset="0"/>
              <a:buChar char="•"/>
            </a:pPr>
            <a:r>
              <a:rPr lang="en-US" sz="1200" kern="1200" dirty="0" smtClean="0">
                <a:solidFill>
                  <a:schemeClr val="tx1"/>
                </a:solidFill>
                <a:latin typeface="+mn-lt"/>
                <a:ea typeface="+mn-ea"/>
                <a:cs typeface="+mn-cs"/>
              </a:rPr>
              <a:t>But where is this pressure to assign identifiers coming from?  In the past, our metadata departments have focused on the cataloging of monographs and we have been more or less successful in creating authorities for a high percentage of these authors</a:t>
            </a:r>
            <a:endParaRPr lang="en-US" sz="1100" kern="1200" dirty="0" smtClean="0">
              <a:solidFill>
                <a:schemeClr val="tx1"/>
              </a:solidFill>
              <a:latin typeface="+mn-lt"/>
              <a:ea typeface="+mn-ea"/>
              <a:cs typeface="+mn-cs"/>
            </a:endParaRPr>
          </a:p>
          <a:p>
            <a:pPr lvl="0">
              <a:buFont typeface="Arial" pitchFamily="34" charset="0"/>
              <a:buChar char="•"/>
            </a:pPr>
            <a:r>
              <a:rPr lang="en-US" sz="1200" kern="1200" dirty="0" smtClean="0">
                <a:solidFill>
                  <a:schemeClr val="tx1"/>
                </a:solidFill>
                <a:latin typeface="+mn-lt"/>
                <a:ea typeface="+mn-ea"/>
                <a:cs typeface="+mn-cs"/>
              </a:rPr>
              <a:t>But as our portfolios explode with the need to manage authors of articles (</a:t>
            </a:r>
            <a:r>
              <a:rPr lang="en-US" sz="1200" kern="1200" dirty="0" err="1" smtClean="0">
                <a:solidFill>
                  <a:schemeClr val="tx1"/>
                </a:solidFill>
                <a:latin typeface="+mn-lt"/>
                <a:ea typeface="+mn-ea"/>
                <a:cs typeface="+mn-cs"/>
              </a:rPr>
              <a:t>ie</a:t>
            </a:r>
            <a:r>
              <a:rPr lang="en-US" sz="1200" kern="1200" dirty="0" smtClean="0">
                <a:solidFill>
                  <a:schemeClr val="tx1"/>
                </a:solidFill>
                <a:latin typeface="+mn-lt"/>
                <a:ea typeface="+mn-ea"/>
                <a:cs typeface="+mn-cs"/>
              </a:rPr>
              <a:t>, researchers) and anything else the university throws at us, this labor intensive process of authority record creation must be modified</a:t>
            </a:r>
            <a:endParaRPr lang="en-US" sz="1100" kern="1200" dirty="0" smtClean="0">
              <a:solidFill>
                <a:schemeClr val="tx1"/>
              </a:solidFill>
              <a:latin typeface="+mn-lt"/>
              <a:ea typeface="+mn-ea"/>
              <a:cs typeface="+mn-cs"/>
            </a:endParaRPr>
          </a:p>
          <a:p>
            <a:pPr lvl="0">
              <a:buFont typeface="Arial" pitchFamily="34" charset="0"/>
              <a:buChar char="•"/>
            </a:pPr>
            <a:r>
              <a:rPr lang="en-US" sz="1200" kern="1200" dirty="0" smtClean="0">
                <a:solidFill>
                  <a:schemeClr val="tx1"/>
                </a:solidFill>
                <a:latin typeface="+mn-lt"/>
                <a:ea typeface="+mn-ea"/>
                <a:cs typeface="+mn-cs"/>
              </a:rPr>
              <a:t>By shifting to the use of identifiers we solve the double dilemma of needing to make our data more web friendly and being able to create these control structures expeditiously</a:t>
            </a:r>
            <a:endParaRPr lang="en-US" sz="1100" kern="1200" dirty="0" smtClean="0">
              <a:solidFill>
                <a:schemeClr val="tx1"/>
              </a:solidFill>
              <a:latin typeface="+mn-lt"/>
              <a:ea typeface="+mn-ea"/>
              <a:cs typeface="+mn-cs"/>
            </a:endParaRP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mn-ea"/>
                <a:cs typeface="+mn-cs"/>
              </a:rPr>
              <a:t>A great example at Stanford for this exploding role in identity management is SALLIE or the Stanford All-Image Exchange.  </a:t>
            </a:r>
          </a:p>
          <a:p>
            <a:pPr lvl="0">
              <a:buFont typeface="Arial" pitchFamily="34" charset="0"/>
              <a:buChar char="•"/>
            </a:pPr>
            <a:r>
              <a:rPr lang="en-US" sz="1200" kern="1200" dirty="0" smtClean="0">
                <a:solidFill>
                  <a:schemeClr val="tx1"/>
                </a:solidFill>
                <a:latin typeface="+mn-lt"/>
                <a:ea typeface="+mn-ea"/>
                <a:cs typeface="+mn-cs"/>
              </a:rPr>
              <a:t>At least 200 Stanford departments, as well as the university photographer, take part in this exchange,</a:t>
            </a:r>
          </a:p>
          <a:p>
            <a:pPr lvl="0">
              <a:buFont typeface="Arial" pitchFamily="34" charset="0"/>
              <a:buChar char="•"/>
            </a:pPr>
            <a:r>
              <a:rPr lang="en-US" sz="1200" kern="1200" dirty="0" smtClean="0">
                <a:solidFill>
                  <a:schemeClr val="tx1"/>
                </a:solidFill>
                <a:latin typeface="+mn-lt"/>
                <a:ea typeface="+mn-ea"/>
                <a:cs typeface="+mn-cs"/>
              </a:rPr>
              <a:t>The photographs may include any number of inanimate objects such as buildings but also include a great number of faculty and departmental guests, that is, all those researchers from Stanford and other institutions that we’d like to register!</a:t>
            </a:r>
          </a:p>
          <a:p>
            <a:pPr lvl="0">
              <a:buFont typeface="Arial" pitchFamily="34" charset="0"/>
              <a:buChar char="•"/>
            </a:pPr>
            <a:r>
              <a:rPr lang="en-US" sz="1200" kern="1200" dirty="0" smtClean="0">
                <a:solidFill>
                  <a:schemeClr val="tx1"/>
                </a:solidFill>
                <a:latin typeface="+mn-lt"/>
                <a:ea typeface="+mn-ea"/>
                <a:cs typeface="+mn-cs"/>
              </a:rPr>
              <a:t>There has been no systematic control over the headings used for the people and buildings in these photographs and the group has recently come to Stanford’s Metadata Department, as the place where linked data is taking off, to take control of all this metadata</a:t>
            </a:r>
          </a:p>
          <a:p>
            <a:pPr lvl="0">
              <a:buFont typeface="Arial" pitchFamily="34" charset="0"/>
              <a:buChar char="•"/>
            </a:pPr>
            <a:r>
              <a:rPr lang="en-US" sz="1200" kern="1200" dirty="0" smtClean="0">
                <a:solidFill>
                  <a:schemeClr val="tx1"/>
                </a:solidFill>
                <a:latin typeface="+mn-lt"/>
                <a:ea typeface="+mn-ea"/>
                <a:cs typeface="+mn-cs"/>
              </a:rPr>
              <a:t>It all makes sense but is a tremendous increase to the number of people the department normally has to control</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mn-ea"/>
                <a:cs typeface="+mn-cs"/>
              </a:rPr>
              <a:t>A second great example is CAP Network or the Stanford Profiles</a:t>
            </a:r>
          </a:p>
          <a:p>
            <a:pPr lvl="0">
              <a:buFont typeface="Arial" pitchFamily="34" charset="0"/>
              <a:buChar char="•"/>
            </a:pPr>
            <a:r>
              <a:rPr lang="en-US" sz="1200" kern="1200" dirty="0" smtClean="0">
                <a:solidFill>
                  <a:schemeClr val="tx1"/>
                </a:solidFill>
                <a:latin typeface="+mn-lt"/>
                <a:ea typeface="+mn-ea"/>
                <a:cs typeface="+mn-cs"/>
              </a:rPr>
              <a:t>CAP Network is a virtual workspace, originally created by the School of Medicine, to support collaboration among faculty, graduate students, </a:t>
            </a:r>
            <a:r>
              <a:rPr lang="en-US" sz="1200" kern="1200" dirty="0" err="1" smtClean="0">
                <a:solidFill>
                  <a:schemeClr val="tx1"/>
                </a:solidFill>
                <a:latin typeface="+mn-lt"/>
                <a:ea typeface="+mn-ea"/>
                <a:cs typeface="+mn-cs"/>
              </a:rPr>
              <a:t>postdocs</a:t>
            </a:r>
            <a:r>
              <a:rPr lang="en-US" sz="1200" kern="1200" dirty="0" smtClean="0">
                <a:solidFill>
                  <a:schemeClr val="tx1"/>
                </a:solidFill>
                <a:latin typeface="+mn-lt"/>
                <a:ea typeface="+mn-ea"/>
                <a:cs typeface="+mn-cs"/>
              </a:rPr>
              <a:t> and staff. In 2013, it was expanded in partnership with various Schools, Institutes, and administrative offices to create the </a:t>
            </a:r>
            <a:r>
              <a:rPr lang="en-US" sz="1200" u="sng" kern="1200" dirty="0" smtClean="0">
                <a:solidFill>
                  <a:schemeClr val="tx1"/>
                </a:solidFill>
                <a:latin typeface="+mn-lt"/>
                <a:ea typeface="+mn-ea"/>
                <a:cs typeface="+mn-cs"/>
                <a:hlinkClick r:id="rId3"/>
              </a:rPr>
              <a:t>Stanford Profiles website</a:t>
            </a:r>
            <a:r>
              <a:rPr lang="en-US" sz="1200" kern="1200" dirty="0" smtClean="0">
                <a:solidFill>
                  <a:schemeClr val="tx1"/>
                </a:solidFill>
                <a:latin typeface="+mn-lt"/>
                <a:ea typeface="+mn-ea"/>
                <a:cs typeface="+mn-cs"/>
              </a:rPr>
              <a:t>.</a:t>
            </a:r>
          </a:p>
          <a:p>
            <a:pPr lvl="0">
              <a:buFont typeface="Arial" pitchFamily="34" charset="0"/>
              <a:buChar char="•"/>
            </a:pPr>
            <a:r>
              <a:rPr lang="en-US" sz="1200" kern="1200" dirty="0" smtClean="0">
                <a:solidFill>
                  <a:schemeClr val="tx1"/>
                </a:solidFill>
                <a:latin typeface="+mn-lt"/>
                <a:ea typeface="+mn-ea"/>
                <a:cs typeface="+mn-cs"/>
              </a:rPr>
              <a:t>Combining a profile directory with a social networking backend, CAP makes it easy for you to work closely with colleagues and track the projects that matter most to you—all in a private, secure environment</a:t>
            </a:r>
          </a:p>
          <a:p>
            <a:pPr lvl="0">
              <a:buFont typeface="Arial" pitchFamily="34" charset="0"/>
              <a:buChar char="•"/>
            </a:pPr>
            <a:r>
              <a:rPr lang="en-US" sz="1200" kern="1200" dirty="0" smtClean="0">
                <a:solidFill>
                  <a:schemeClr val="tx1"/>
                </a:solidFill>
                <a:latin typeface="+mn-lt"/>
                <a:ea typeface="+mn-ea"/>
                <a:cs typeface="+mn-cs"/>
              </a:rPr>
              <a:t>But of course, for this to work, each faculty member, or researcher, needs to have an identifier set up</a:t>
            </a:r>
          </a:p>
          <a:p>
            <a:pPr lvl="0">
              <a:buFont typeface="Arial" pitchFamily="34" charset="0"/>
              <a:buChar char="•"/>
            </a:pPr>
            <a:r>
              <a:rPr lang="en-US" sz="1200" kern="1200" dirty="0" smtClean="0">
                <a:solidFill>
                  <a:schemeClr val="tx1"/>
                </a:solidFill>
                <a:latin typeface="+mn-lt"/>
                <a:ea typeface="+mn-ea"/>
                <a:cs typeface="+mn-cs"/>
              </a:rPr>
              <a:t>The library has considered various methods of identification but in the end will be establishing a local identifier for each faculty member</a:t>
            </a:r>
          </a:p>
          <a:p>
            <a:pPr lvl="0">
              <a:buFont typeface="Arial" pitchFamily="34" charset="0"/>
              <a:buChar char="•"/>
            </a:pPr>
            <a:r>
              <a:rPr lang="en-US" sz="1200" kern="1200" dirty="0" smtClean="0">
                <a:solidFill>
                  <a:schemeClr val="tx1"/>
                </a:solidFill>
                <a:latin typeface="+mn-lt"/>
                <a:ea typeface="+mn-ea"/>
                <a:cs typeface="+mn-cs"/>
              </a:rPr>
              <a:t>Again, the need here will be for speed.  In order for the system to work each faculty member would need an identifier immediately</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mn-ea"/>
                <a:cs typeface="+mn-cs"/>
              </a:rPr>
              <a:t>This brings me to my final slide – reconciliation</a:t>
            </a:r>
          </a:p>
          <a:p>
            <a:pPr lvl="0">
              <a:buFont typeface="Arial" pitchFamily="34" charset="0"/>
              <a:buChar char="•"/>
            </a:pPr>
            <a:r>
              <a:rPr lang="en-US" sz="1200" kern="1200" dirty="0" smtClean="0">
                <a:solidFill>
                  <a:schemeClr val="tx1"/>
                </a:solidFill>
                <a:latin typeface="+mn-lt"/>
                <a:ea typeface="+mn-ea"/>
                <a:cs typeface="+mn-cs"/>
              </a:rPr>
              <a:t>Identifiers may be easy to assign but there is little doubt that the same researcher has the strong possibility of being assigned multiple identifiers both with and across institutions, and this, of course, defeats the whole purpose of having an identifier</a:t>
            </a:r>
          </a:p>
          <a:p>
            <a:pPr lvl="0">
              <a:buFont typeface="Arial" pitchFamily="34" charset="0"/>
              <a:buChar char="•"/>
            </a:pPr>
            <a:r>
              <a:rPr lang="en-US" sz="1200" kern="1200" dirty="0" smtClean="0">
                <a:solidFill>
                  <a:schemeClr val="tx1"/>
                </a:solidFill>
                <a:latin typeface="+mn-lt"/>
                <a:ea typeface="+mn-ea"/>
                <a:cs typeface="+mn-cs"/>
              </a:rPr>
              <a:t>It’s why I think of this process as semi-linked data</a:t>
            </a:r>
          </a:p>
          <a:p>
            <a:pPr lvl="0">
              <a:buFont typeface="Arial" pitchFamily="34" charset="0"/>
              <a:buChar char="•"/>
            </a:pPr>
            <a:r>
              <a:rPr lang="en-US" sz="1200" kern="1200" dirty="0" smtClean="0">
                <a:solidFill>
                  <a:schemeClr val="tx1"/>
                </a:solidFill>
                <a:latin typeface="+mn-lt"/>
                <a:ea typeface="+mn-ea"/>
                <a:cs typeface="+mn-cs"/>
              </a:rPr>
              <a:t>A reconciliation engine would merge those multiple identifiers for the same researcher into one master identifier, closing the break in the partial link.</a:t>
            </a:r>
          </a:p>
          <a:p>
            <a:pPr lvl="0">
              <a:buFont typeface="Arial" pitchFamily="34" charset="0"/>
              <a:buChar char="•"/>
            </a:pPr>
            <a:r>
              <a:rPr lang="en-US" sz="1200" kern="1200" dirty="0" smtClean="0">
                <a:solidFill>
                  <a:schemeClr val="tx1"/>
                </a:solidFill>
                <a:latin typeface="+mn-lt"/>
                <a:ea typeface="+mn-ea"/>
                <a:cs typeface="+mn-cs"/>
              </a:rPr>
              <a:t>But this engine has yet to be developed for researcher identifiers at this level</a:t>
            </a:r>
          </a:p>
          <a:p>
            <a:pPr lvl="0">
              <a:buFont typeface="Arial" pitchFamily="34" charset="0"/>
              <a:buChar char="•"/>
            </a:pPr>
            <a:r>
              <a:rPr lang="en-US" sz="1200" kern="1200" dirty="0" smtClean="0">
                <a:solidFill>
                  <a:schemeClr val="tx1"/>
                </a:solidFill>
                <a:latin typeface="+mn-lt"/>
                <a:ea typeface="+mn-ea"/>
                <a:cs typeface="+mn-cs"/>
              </a:rPr>
              <a:t>Services such as VIAF do a great job in reconciling traditional catalog data, which is based in monographic cataloging, but something new is needed reconcile this growing sea of researcher identifiers</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Michael Conlon is a</a:t>
            </a:r>
            <a:r>
              <a:rPr lang="en-US" baseline="0" dirty="0" smtClean="0"/>
              <a:t> member of our task group, an expert in </a:t>
            </a:r>
            <a:r>
              <a:rPr lang="en-US" baseline="0" dirty="0" err="1" smtClean="0"/>
              <a:t>biomedial</a:t>
            </a:r>
            <a:r>
              <a:rPr lang="en-US" baseline="0" dirty="0" smtClean="0"/>
              <a:t> informatics at the University of Florida. There is another Michael Conlon in the UK who writes articles on European taxes. Obviously two different people. Then there’s an article on </a:t>
            </a:r>
            <a:r>
              <a:rPr lang="en-US" baseline="0" dirty="0" err="1" smtClean="0"/>
              <a:t>microbiota</a:t>
            </a:r>
            <a:r>
              <a:rPr lang="en-US" baseline="0" dirty="0" smtClean="0"/>
              <a:t> in the Australian journal Microbiology written by a Michael Conlon. The same Michael Conlon as the U. Florida one or a different one based in Australia? Without other metadata, it is difficult to tell. (Turns out, it’s yet another Michael Conlon.)</a:t>
            </a:r>
          </a:p>
          <a:p>
            <a:endParaRPr lang="en-US" baseline="0" dirty="0" smtClean="0"/>
          </a:p>
          <a:p>
            <a:r>
              <a:rPr lang="en-US" dirty="0" smtClean="0"/>
              <a:t>Michael</a:t>
            </a:r>
            <a:r>
              <a:rPr lang="en-US" baseline="0" dirty="0" smtClean="0"/>
              <a:t> Conlon is a rather uncommon name. But consider that in China 275 million people have the surname of Li, Wang or Zhang. And that’s not including the millions of overseas Chinese. The chances ethnic Chinese having the same name—especially in the abbreviated form used in journal articles– is high. We need other identifying attributes such as institutional affiliation and discipline (if not photos) to disambiguate names.</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57</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BDD97-0E62-654D-A5AB-ADE8993A7EB6}" type="slidenum">
              <a:rPr lang="en-US" smtClean="0"/>
              <a:pPr/>
              <a:t>59</a:t>
            </a:fld>
            <a:endParaRPr lang="en-US"/>
          </a:p>
        </p:txBody>
      </p:sp>
    </p:spTree>
    <p:extLst>
      <p:ext uri="{BB962C8B-B14F-4D97-AF65-F5344CB8AC3E}">
        <p14:creationId xmlns="" xmlns:p14="http://schemas.microsoft.com/office/powerpoint/2010/main" val="12439706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BDD97-0E62-654D-A5AB-ADE8993A7EB6}" type="slidenum">
              <a:rPr lang="en-US" smtClean="0"/>
              <a:pPr/>
              <a:t>60</a:t>
            </a:fld>
            <a:endParaRPr lang="en-US"/>
          </a:p>
        </p:txBody>
      </p:sp>
    </p:spTree>
    <p:extLst>
      <p:ext uri="{BB962C8B-B14F-4D97-AF65-F5344CB8AC3E}">
        <p14:creationId xmlns="" xmlns:p14="http://schemas.microsoft.com/office/powerpoint/2010/main" val="27549227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BDD97-0E62-654D-A5AB-ADE8993A7EB6}" type="slidenum">
              <a:rPr lang="en-US" smtClean="0"/>
              <a:pPr/>
              <a:t>61</a:t>
            </a:fld>
            <a:endParaRPr lang="en-US"/>
          </a:p>
        </p:txBody>
      </p:sp>
    </p:spTree>
    <p:extLst>
      <p:ext uri="{BB962C8B-B14F-4D97-AF65-F5344CB8AC3E}">
        <p14:creationId xmlns="" xmlns:p14="http://schemas.microsoft.com/office/powerpoint/2010/main" val="27549227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BDD97-0E62-654D-A5AB-ADE8993A7EB6}" type="slidenum">
              <a:rPr lang="en-US" smtClean="0"/>
              <a:pPr/>
              <a:t>62</a:t>
            </a:fld>
            <a:endParaRPr lang="en-US"/>
          </a:p>
        </p:txBody>
      </p:sp>
    </p:spTree>
    <p:extLst>
      <p:ext uri="{BB962C8B-B14F-4D97-AF65-F5344CB8AC3E}">
        <p14:creationId xmlns="" xmlns:p14="http://schemas.microsoft.com/office/powerpoint/2010/main" val="27549227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BDD97-0E62-654D-A5AB-ADE8993A7EB6}" type="slidenum">
              <a:rPr lang="en-US" smtClean="0"/>
              <a:pPr/>
              <a:t>63</a:t>
            </a:fld>
            <a:endParaRPr lang="en-US"/>
          </a:p>
        </p:txBody>
      </p:sp>
    </p:spTree>
    <p:extLst>
      <p:ext uri="{BB962C8B-B14F-4D97-AF65-F5344CB8AC3E}">
        <p14:creationId xmlns="" xmlns:p14="http://schemas.microsoft.com/office/powerpoint/2010/main" val="27549227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64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researchers already have multiple identifiers. This is an example from a signature block in an email. The researcher includes </a:t>
            </a:r>
            <a:r>
              <a:rPr lang="en-US" i="1" dirty="0" smtClean="0"/>
              <a:t>twelve</a:t>
            </a:r>
            <a:r>
              <a:rPr lang="en-US" i="0" dirty="0" smtClean="0"/>
              <a:t> different identifiers or profiles he’s represented in. This also fragments his Web presence.</a:t>
            </a:r>
          </a:p>
          <a:p>
            <a:r>
              <a:rPr lang="en-US" i="0" dirty="0" smtClean="0"/>
              <a:t> </a:t>
            </a:r>
          </a:p>
          <a:p>
            <a:r>
              <a:rPr lang="en-US" i="0" dirty="0" smtClean="0"/>
              <a:t>To</a:t>
            </a:r>
            <a:r>
              <a:rPr lang="en-US" i="0" baseline="0" dirty="0" smtClean="0"/>
              <a:t> recap the challenges:</a:t>
            </a:r>
          </a:p>
          <a:p>
            <a:pPr>
              <a:buFontTx/>
              <a:buChar char="-"/>
            </a:pPr>
            <a:r>
              <a:rPr lang="en-US" i="0" baseline="0" dirty="0" smtClean="0"/>
              <a:t>Citations are a factor in assessing the impact of scholarship but journal article authors often are not represented in authority files.</a:t>
            </a:r>
          </a:p>
          <a:p>
            <a:pPr>
              <a:buFontTx/>
              <a:buChar char="-"/>
            </a:pPr>
            <a:r>
              <a:rPr lang="en-US" i="0" baseline="0" dirty="0" smtClean="0"/>
              <a:t> A given scholar can be represented by different forms of the name, all of which may not be included in authority files.</a:t>
            </a:r>
          </a:p>
          <a:p>
            <a:pPr>
              <a:buFontTx/>
              <a:buChar char="-"/>
            </a:pPr>
            <a:r>
              <a:rPr lang="en-US" i="0" baseline="0" dirty="0" smtClean="0"/>
              <a:t>Two or more researchers may have the same name, and we need other attributes to disambiguate them.</a:t>
            </a:r>
          </a:p>
          <a:p>
            <a:pPr>
              <a:buFontTx/>
              <a:buChar char="-"/>
            </a:pPr>
            <a:r>
              <a:rPr lang="en-US" i="0" baseline="0" dirty="0" smtClean="0"/>
              <a:t>Some researchers already have multiple identifiers.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members of the OCLC Research Registering Researchers in Authority Files Task Group which I facilitate. The members represent different perspectives from three countries – the U.S., The</a:t>
            </a:r>
            <a:r>
              <a:rPr lang="en-US" baseline="0" dirty="0" smtClean="0"/>
              <a:t> Netherlands, and the UK.  We have members who are librarians, those who contribute to the LC/NACO authority file or train others to do so and who are members of the Program for Cooperative Cataloging. We have ORCID and ISNI Board members, and representatives from VIVO, a Current Research Information System (</a:t>
            </a:r>
            <a:r>
              <a:rPr lang="en-US" baseline="0" dirty="0" err="1" smtClean="0"/>
              <a:t>Symplectic</a:t>
            </a:r>
            <a:r>
              <a:rPr lang="en-US" baseline="0" dirty="0" smtClean="0"/>
              <a:t>), and a publisher (</a:t>
            </a:r>
            <a:r>
              <a:rPr lang="en-US" baseline="0" dirty="0" err="1" smtClean="0"/>
              <a:t>Bowker</a:t>
            </a:r>
            <a:r>
              <a:rPr lang="en-US" baseline="0" dirty="0" smtClean="0"/>
              <a:t>). My colleague Thom Hickey is the chief scientist responsible for creating the Virtual International Authority File and is on both the VIAF Council and the ORCID Board.</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thing the task</a:t>
            </a:r>
            <a:r>
              <a:rPr lang="en-US" baseline="0" dirty="0" smtClean="0"/>
              <a:t> group did was write up 18 use case scenarios from the perspective of six different actors or stakeholders. I’ve consolidate the needs identified here; some overlap.  For example, the need to disambiguate names is common to several stakeholders.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started with a list of </a:t>
            </a:r>
            <a:r>
              <a:rPr lang="en-US" baseline="0" dirty="0" smtClean="0"/>
              <a:t>over 100 different research information/identifier systems. </a:t>
            </a:r>
            <a:r>
              <a:rPr lang="en-US" dirty="0" smtClean="0"/>
              <a:t> Criteria used to select systems to profile: 1) have significant mind-share/take-up by researchers and 2) researchers are represented by a persistent, unique, and publicly accessible</a:t>
            </a:r>
            <a:r>
              <a:rPr lang="en-US" baseline="0" dirty="0" smtClean="0"/>
              <a:t> URI.  We wanted to end up with a representative sample  of different research information/identifier systems. For some system types we profiled only one system to represent a category.</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hyperlink" Target="http://creativecommons.org/licenses/by/3.0/" TargetMode="External"/><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2.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hyperlink" Target="http://creativecommons.org/licenses/by/3.0/" TargetMode="External"/><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0606150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1279465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4" name="Rectangle 13"/>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xmlns=""/>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a14="http://schemas.microsoft.com/office/drawing/2010/main" xmlns=""/>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xmlns=""/>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schemeClr val="bg1"/>
                </a:solidFill>
                <a:latin typeface="Calibri Light"/>
                <a:cs typeface="Calibri Light"/>
              </a:rPr>
              <a:t>Explore. Share. Magnify.</a:t>
            </a:r>
            <a:endParaRPr lang="en-US" sz="4000" dirty="0">
              <a:solidFill>
                <a:schemeClr val="bg1"/>
              </a:solidFill>
              <a:latin typeface="Calibri Light"/>
              <a:cs typeface="Calibri Light"/>
            </a:endParaRPr>
          </a:p>
        </p:txBody>
      </p:sp>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pic>
        <p:nvPicPr>
          <p:cNvPr id="19" name="Picture 18" descr="OCLC-RESEARCH_H_MB.png"/>
          <p:cNvPicPr>
            <a:picLocks noChangeAspect="1"/>
          </p:cNvPicPr>
          <p:nvPr userDrawn="1"/>
        </p:nvPicPr>
        <p:blipFill>
          <a:blip r:embed="rId6"/>
          <a:stretch>
            <a:fillRect/>
          </a:stretch>
        </p:blipFill>
        <p:spPr>
          <a:xfrm>
            <a:off x="5349239" y="5518592"/>
            <a:ext cx="2372355" cy="782021"/>
          </a:xfrm>
          <a:prstGeom prst="rect">
            <a:avLst/>
          </a:prstGeom>
        </p:spPr>
      </p:pic>
      <p:sp>
        <p:nvSpPr>
          <p:cNvPr id="20" name="TextBox 19"/>
          <p:cNvSpPr txBox="1"/>
          <p:nvPr userDrawn="1"/>
        </p:nvSpPr>
        <p:spPr>
          <a:xfrm>
            <a:off x="25091" y="6022777"/>
            <a:ext cx="4873474" cy="78483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bg1"/>
                </a:solidFill>
                <a:latin typeface="+mn-lt"/>
                <a:ea typeface="+mn-ea"/>
                <a:cs typeface="+mn-cs"/>
              </a:rPr>
              <a:t>©2014 OCLC, Karen Smith-Yoshimura, Laura Dawson, Andrew </a:t>
            </a:r>
            <a:r>
              <a:rPr lang="en-US" sz="900" kern="1200" dirty="0" err="1" smtClean="0">
                <a:solidFill>
                  <a:schemeClr val="bg1"/>
                </a:solidFill>
                <a:latin typeface="+mn-lt"/>
                <a:ea typeface="+mn-ea"/>
                <a:cs typeface="+mn-cs"/>
              </a:rPr>
              <a:t>MacEwan</a:t>
            </a:r>
            <a:r>
              <a:rPr lang="en-US" sz="900" kern="1200" dirty="0" smtClean="0">
                <a:solidFill>
                  <a:schemeClr val="bg1"/>
                </a:solidFill>
                <a:latin typeface="+mn-lt"/>
                <a:ea typeface="+mn-ea"/>
                <a:cs typeface="+mn-cs"/>
              </a:rPr>
              <a:t>, Philip </a:t>
            </a:r>
            <a:r>
              <a:rPr lang="en-US" sz="900" kern="1200" dirty="0" err="1" smtClean="0">
                <a:solidFill>
                  <a:schemeClr val="bg1"/>
                </a:solidFill>
                <a:latin typeface="+mn-lt"/>
                <a:ea typeface="+mn-ea"/>
                <a:cs typeface="+mn-cs"/>
              </a:rPr>
              <a:t>Schreur</a:t>
            </a:r>
            <a:r>
              <a:rPr lang="en-US" sz="900" kern="1200" dirty="0" smtClean="0">
                <a:solidFill>
                  <a:schemeClr val="bg1"/>
                </a:solidFill>
                <a:latin typeface="+mn-lt"/>
                <a:ea typeface="+mn-ea"/>
                <a:cs typeface="+mn-cs"/>
              </a:rPr>
              <a:t> and Daniel Hook. This work is licensed under a Creative Commons Attribution 3.0 </a:t>
            </a:r>
            <a:r>
              <a:rPr lang="en-US" sz="900" kern="1200" dirty="0" err="1" smtClean="0">
                <a:solidFill>
                  <a:schemeClr val="bg1"/>
                </a:solidFill>
                <a:latin typeface="+mn-lt"/>
                <a:ea typeface="+mn-ea"/>
                <a:cs typeface="+mn-cs"/>
              </a:rPr>
              <a:t>Unported</a:t>
            </a:r>
            <a:r>
              <a:rPr lang="en-US" sz="900" kern="1200" dirty="0" smtClean="0">
                <a:solidFill>
                  <a:schemeClr val="bg1"/>
                </a:solidFill>
                <a:latin typeface="+mn-lt"/>
                <a:ea typeface="+mn-ea"/>
                <a:cs typeface="+mn-cs"/>
              </a:rPr>
              <a:t> License. Suggested attribution: “This work uses content from “Registering Researchers in Authority Files” © OCLC, Laura Dawson, Andrew </a:t>
            </a:r>
            <a:r>
              <a:rPr lang="en-US" sz="900" kern="1200" dirty="0" err="1" smtClean="0">
                <a:solidFill>
                  <a:schemeClr val="bg1"/>
                </a:solidFill>
                <a:latin typeface="+mn-lt"/>
                <a:ea typeface="+mn-ea"/>
                <a:cs typeface="+mn-cs"/>
              </a:rPr>
              <a:t>MacEwan</a:t>
            </a:r>
            <a:r>
              <a:rPr lang="en-US" sz="900" kern="1200" dirty="0" smtClean="0">
                <a:solidFill>
                  <a:schemeClr val="bg1"/>
                </a:solidFill>
                <a:latin typeface="+mn-lt"/>
                <a:ea typeface="+mn-ea"/>
                <a:cs typeface="+mn-cs"/>
              </a:rPr>
              <a:t>, Philip </a:t>
            </a:r>
            <a:r>
              <a:rPr lang="en-US" sz="900" kern="1200" dirty="0" err="1" smtClean="0">
                <a:solidFill>
                  <a:schemeClr val="bg1"/>
                </a:solidFill>
                <a:latin typeface="+mn-lt"/>
                <a:ea typeface="+mn-ea"/>
                <a:cs typeface="+mn-cs"/>
              </a:rPr>
              <a:t>Schreur</a:t>
            </a:r>
            <a:r>
              <a:rPr lang="en-US" sz="900" kern="1200" dirty="0" smtClean="0">
                <a:solidFill>
                  <a:schemeClr val="bg1"/>
                </a:solidFill>
                <a:latin typeface="+mn-lt"/>
                <a:ea typeface="+mn-ea"/>
                <a:cs typeface="+mn-cs"/>
              </a:rPr>
              <a:t> and Daniel Hook, used under a Creative Commons Attribution license:  </a:t>
            </a:r>
            <a:r>
              <a:rPr lang="en-US" sz="900" u="sng" kern="1200" dirty="0" smtClean="0">
                <a:solidFill>
                  <a:schemeClr val="bg1"/>
                </a:solidFill>
                <a:latin typeface="+mn-lt"/>
                <a:ea typeface="+mn-ea"/>
                <a:cs typeface="+mn-cs"/>
                <a:hlinkClick r:id="rId7"/>
              </a:rPr>
              <a:t>http://creativecommons.org/licenses/by/3.0/” </a:t>
            </a:r>
            <a:endParaRPr lang="en-US" sz="800" dirty="0" smtClean="0">
              <a:solidFill>
                <a:schemeClr val="bg1"/>
              </a:solidFill>
              <a:latin typeface="Open Sans" pitchFamily="34" charset="0"/>
              <a:ea typeface="Open Sans" pitchFamily="34" charset="0"/>
              <a:cs typeface="Open Sans" pitchFamily="34" charset="0"/>
            </a:endParaRPr>
          </a:p>
        </p:txBody>
      </p:sp>
      <p:pic>
        <p:nvPicPr>
          <p:cNvPr id="21" name="Picture 20" descr="image003"/>
          <p:cNvPicPr>
            <a:picLocks noChangeAspect="1" noChangeArrowheads="1"/>
          </p:cNvPicPr>
          <p:nvPr userDrawn="1"/>
        </p:nvPicPr>
        <p:blipFill>
          <a:blip r:embed="rId8" cstate="print"/>
          <a:srcRect/>
          <a:stretch>
            <a:fillRect/>
          </a:stretch>
        </p:blipFill>
        <p:spPr bwMode="auto">
          <a:xfrm>
            <a:off x="7957832" y="6283119"/>
            <a:ext cx="1061060" cy="457200"/>
          </a:xfrm>
          <a:prstGeom prst="rect">
            <a:avLst/>
          </a:prstGeom>
          <a:noFill/>
          <a:ln w="9525">
            <a:noFill/>
            <a:miter lim="800000"/>
            <a:headEnd/>
            <a:tailEnd/>
          </a:ln>
        </p:spPr>
      </p:pic>
    </p:spTree>
    <p:extLst>
      <p:ext uri="{BB962C8B-B14F-4D97-AF65-F5344CB8AC3E}">
        <p14:creationId xmlns:p14="http://schemas.microsoft.com/office/powerpoint/2010/main" xmlns="" val="27835685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24B9CD7-19B8-B84F-A9E8-182DDEF56CC5}" type="datetime1">
              <a:rPr lang="en-US" smtClean="0"/>
              <a:pPr>
                <a:defRPr/>
              </a:pPr>
              <a:t>11/13/2014</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Integrating Researcher Identifiers into University and Library Systems </a:t>
            </a: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D8E85A1-EB6C-44C5-A34F-7B0C654CFF3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age Color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
        <p:nvSpPr>
          <p:cNvPr id="7" name="TextBox 6"/>
          <p:cNvSpPr txBox="1"/>
          <p:nvPr userDrawn="1"/>
        </p:nvSpPr>
        <p:spPr>
          <a:xfrm>
            <a:off x="4114800" y="6400800"/>
            <a:ext cx="835485" cy="246221"/>
          </a:xfrm>
          <a:prstGeom prst="rect">
            <a:avLst/>
          </a:prstGeom>
          <a:noFill/>
        </p:spPr>
        <p:txBody>
          <a:bodyPr wrap="none" rtlCol="0">
            <a:spAutoFit/>
          </a:bodyPr>
          <a:lstStyle/>
          <a:p>
            <a:r>
              <a:rPr lang="en-US" sz="1000" baseline="0" dirty="0" smtClean="0">
                <a:latin typeface="Open Sans"/>
              </a:rPr>
              <a:t>2014-01-27</a:t>
            </a:r>
            <a:endParaRPr lang="en-US" sz="1000" baseline="0" dirty="0">
              <a:latin typeface="Open Sans"/>
            </a:endParaRPr>
          </a:p>
        </p:txBody>
      </p:sp>
    </p:spTree>
    <p:extLst>
      <p:ext uri="{BB962C8B-B14F-4D97-AF65-F5344CB8AC3E}">
        <p14:creationId xmlns="" xmlns:p14="http://schemas.microsoft.com/office/powerpoint/2010/main" val="67022076"/>
      </p:ext>
    </p:extLst>
  </p:cSld>
  <p:clrMapOvr>
    <a:masterClrMapping/>
  </p:clrMapOvr>
  <p:transition>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4006857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9486334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 xmlns:p14="http://schemas.microsoft.com/office/powerpoint/2010/main" val="508619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 xmlns:p14="http://schemas.microsoft.com/office/powerpoint/2010/main" val="27928020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6314464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46275080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2210759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2663979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 xmlns:p14="http://schemas.microsoft.com/office/powerpoint/2010/main" val="16776796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 xmlns:p14="http://schemas.microsoft.com/office/powerpoint/2010/main" val="2364944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8330432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46275080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2663979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 xmlns:p14="http://schemas.microsoft.com/office/powerpoint/2010/main" val="16776796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 xmlns:p14="http://schemas.microsoft.com/office/powerpoint/2010/main" val="2364944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8330432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1920559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 xmlns:p14="http://schemas.microsoft.com/office/powerpoint/2010/main" val="41955418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41545869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prstGeom prst="rect">
            <a:avLst/>
          </a:prstGeo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 xmlns:p14="http://schemas.microsoft.com/office/powerpoint/2010/main" val="361361830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 xmlns:p14="http://schemas.microsoft.com/office/powerpoint/2010/main" val="41496942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02293928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3" cstate="screen">
            <a:extLst>
              <a:ext uri="{28A0092B-C50C-407E-A947-70E740481C1C}">
                <a14:useLocalDpi xmlns="" xmlns:a14="http://schemas.microsoft.com/office/drawing/2010/main"/>
              </a:ext>
            </a:extLst>
          </a:blip>
          <a:srcRect/>
          <a:stretch/>
        </p:blipFill>
        <p:spPr>
          <a:xfrm>
            <a:off x="0" y="0"/>
            <a:ext cx="2707270" cy="6858000"/>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2" name="Picture 11" descr="OCLC-RESEARCH_H_MB.png"/>
          <p:cNvPicPr>
            <a:picLocks noChangeAspect="1"/>
          </p:cNvPicPr>
          <p:nvPr userDrawn="1"/>
        </p:nvPicPr>
        <p:blipFill>
          <a:blip r:embed="rId4"/>
          <a:stretch>
            <a:fillRect/>
          </a:stretch>
        </p:blipFill>
        <p:spPr>
          <a:xfrm>
            <a:off x="2798865" y="5651119"/>
            <a:ext cx="2763732" cy="911036"/>
          </a:xfrm>
          <a:prstGeom prst="rect">
            <a:avLst/>
          </a:prstGeom>
        </p:spPr>
      </p:pic>
    </p:spTree>
    <p:extLst>
      <p:ext uri="{BB962C8B-B14F-4D97-AF65-F5344CB8AC3E}">
        <p14:creationId xmlns="" xmlns:p14="http://schemas.microsoft.com/office/powerpoint/2010/main" val="4694195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a:extLst>
              <a:ext uri="{28A0092B-C50C-407E-A947-70E740481C1C}">
                <a14:useLocalDpi xmlns="" xmlns:a14="http://schemas.microsoft.com/office/drawing/2010/main" val="0"/>
              </a:ext>
            </a:extLst>
          </a:blip>
          <a:srcRect r="70393"/>
          <a:stretch/>
        </p:blipFill>
        <p:spPr>
          <a:xfrm>
            <a:off x="0" y="0"/>
            <a:ext cx="2707270" cy="6858000"/>
          </a:xfrm>
          <a:prstGeom prst="rect">
            <a:avLst/>
          </a:prstGeom>
        </p:spPr>
      </p:pic>
      <p:pic>
        <p:nvPicPr>
          <p:cNvPr id="13" name="Picture 12" descr="OCLC-RESEARCH_H_MB.png"/>
          <p:cNvPicPr>
            <a:picLocks noChangeAspect="1"/>
          </p:cNvPicPr>
          <p:nvPr userDrawn="1"/>
        </p:nvPicPr>
        <p:blipFill>
          <a:blip r:embed="rId4"/>
          <a:stretch>
            <a:fillRect/>
          </a:stretch>
        </p:blipFill>
        <p:spPr>
          <a:xfrm>
            <a:off x="2798865" y="5651119"/>
            <a:ext cx="2763732" cy="911036"/>
          </a:xfrm>
          <a:prstGeom prst="rect">
            <a:avLst/>
          </a:prstGeom>
        </p:spPr>
      </p:pic>
    </p:spTree>
    <p:extLst>
      <p:ext uri="{BB962C8B-B14F-4D97-AF65-F5344CB8AC3E}">
        <p14:creationId xmlns="" xmlns:p14="http://schemas.microsoft.com/office/powerpoint/2010/main" val="199151366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a:extLst>
              <a:ext uri="{28A0092B-C50C-407E-A947-70E740481C1C}">
                <a14:useLocalDpi xmlns="" xmlns:a14="http://schemas.microsoft.com/office/drawing/2010/main" val="0"/>
              </a:ext>
            </a:extLst>
          </a:blip>
          <a:srcRect r="70393"/>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4">
            <a:extLst>
              <a:ext uri="{28A0092B-C50C-407E-A947-70E740481C1C}">
                <a14:useLocalDpi xmlns="" xmlns:a14="http://schemas.microsoft.com/office/drawing/2010/main" val="0"/>
              </a:ext>
            </a:extLst>
          </a:blip>
          <a:srcRect r="70393"/>
          <a:stretch/>
        </p:blipFill>
        <p:spPr>
          <a:xfrm>
            <a:off x="0" y="0"/>
            <a:ext cx="2707270" cy="6858000"/>
          </a:xfrm>
          <a:prstGeom prst="rect">
            <a:avLst/>
          </a:prstGeom>
        </p:spPr>
      </p:pic>
      <p:pic>
        <p:nvPicPr>
          <p:cNvPr id="11" name="Picture 10" descr="OCLC-RESEARCH_H_MB.png"/>
          <p:cNvPicPr>
            <a:picLocks noChangeAspect="1"/>
          </p:cNvPicPr>
          <p:nvPr userDrawn="1"/>
        </p:nvPicPr>
        <p:blipFill>
          <a:blip r:embed="rId5"/>
          <a:stretch>
            <a:fillRect/>
          </a:stretch>
        </p:blipFill>
        <p:spPr>
          <a:xfrm>
            <a:off x="2798865" y="5651119"/>
            <a:ext cx="2763732" cy="911036"/>
          </a:xfrm>
          <a:prstGeom prst="rect">
            <a:avLst/>
          </a:prstGeom>
        </p:spPr>
      </p:pic>
    </p:spTree>
    <p:extLst>
      <p:ext uri="{BB962C8B-B14F-4D97-AF65-F5344CB8AC3E}">
        <p14:creationId xmlns="" xmlns:p14="http://schemas.microsoft.com/office/powerpoint/2010/main" val="21876124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 xmlns:p14="http://schemas.microsoft.com/office/powerpoint/2010/main" val="2508209208"/>
      </p:ext>
    </p:extLst>
  </p:cSld>
  <p:clrMapOvr>
    <a:masterClrMapping/>
  </p:clrMapOvr>
  <p:transition spd="slow">
    <p:push/>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419A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4"/>
            <a:ext cx="7772400" cy="1500187"/>
          </a:xfrm>
          <a:prstGeom prst="rect">
            <a:avLst/>
          </a:prstGeom>
        </p:spPr>
        <p:txBody>
          <a:bodyPr anchor="b"/>
          <a:lstStyle>
            <a:lvl1pPr marL="0" indent="0">
              <a:buNone/>
              <a:defRPr sz="2000">
                <a:solidFill>
                  <a:schemeClr val="accent3">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 xmlns:p14="http://schemas.microsoft.com/office/powerpoint/2010/main" val="1528935247"/>
      </p:ext>
    </p:extLst>
  </p:cSld>
  <p:clrMapOvr>
    <a:masterClrMapping/>
  </p:clrMapOvr>
  <p:transition spd="slow">
    <p:push/>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 xmlns:p14="http://schemas.microsoft.com/office/powerpoint/2010/main" val="2701874427"/>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 xmlns:p14="http://schemas.microsoft.com/office/powerpoint/2010/main" val="8497371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 xmlns:p14="http://schemas.microsoft.com/office/powerpoint/2010/main" val="1082287534"/>
      </p:ext>
    </p:extLst>
  </p:cSld>
  <p:clrMapOvr>
    <a:masterClrMapping/>
  </p:clrMapOvr>
  <p:transition spd="slow">
    <p:push/>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 xmlns:p14="http://schemas.microsoft.com/office/powerpoint/2010/main" val="3081844508"/>
      </p:ext>
    </p:extLst>
  </p:cSld>
  <p:clrMapOvr>
    <a:masterClrMapping/>
  </p:clrMapOvr>
  <p:transition spd="slow">
    <p:push/>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b-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4"/>
            <a:ext cx="7772400" cy="1500187"/>
          </a:xfrm>
          <a:prstGeom prst="rect">
            <a:avLst/>
          </a:prstGeom>
        </p:spPr>
        <p:txBody>
          <a:bodyPr anchor="b"/>
          <a:lstStyle>
            <a:lvl1pPr marL="0" indent="0">
              <a:buNone/>
              <a:defRPr sz="2000">
                <a:solidFill>
                  <a:schemeClr val="accent6">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 xmlns:p14="http://schemas.microsoft.com/office/powerpoint/2010/main" val="1350829185"/>
      </p:ext>
    </p:extLst>
  </p:cSld>
  <p:clrMapOvr>
    <a:masterClrMapping/>
  </p:clrMapOvr>
  <p:transition spd="slow">
    <p:push/>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28A0092B-C50C-407E-A947-70E740481C1C}">
                <a14:useLocalDpi xmlns="" xmlns:a14="http://schemas.microsoft.com/office/drawing/2010/main"/>
              </a:ext>
            </a:extLst>
          </a:blip>
          <a:stretch>
            <a:fillRect/>
          </a:stretch>
        </p:blipFill>
        <p:spPr>
          <a:xfrm>
            <a:off x="-1" y="-4403"/>
            <a:ext cx="9144001" cy="6858000"/>
          </a:xfrm>
          <a:prstGeom prst="rect">
            <a:avLst/>
          </a:prstGeom>
        </p:spPr>
      </p:pic>
      <p:sp>
        <p:nvSpPr>
          <p:cNvPr id="14" name="Rectangle 13"/>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3" cstate="email">
            <a:extLst>
              <a:ext uri="{28A0092B-C50C-407E-A947-70E740481C1C}">
                <a14:useLocalDpi xmlns="" xmlns:a14="http://schemas.microsoft.com/office/drawing/2010/main"/>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 xmlns:a14="http://schemas.microsoft.com/office/drawing/2010/main"/>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 xmlns:a14="http://schemas.microsoft.com/office/drawing/2010/main"/>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schemeClr val="bg1"/>
                </a:solidFill>
                <a:latin typeface="Calibri Light"/>
                <a:cs typeface="Calibri Light"/>
              </a:rPr>
              <a:t>Explore. Share. Magnify.</a:t>
            </a:r>
            <a:endParaRPr lang="en-US" sz="4000" dirty="0">
              <a:solidFill>
                <a:schemeClr val="bg1"/>
              </a:solidFill>
              <a:latin typeface="Calibri Light"/>
              <a:cs typeface="Calibri Light"/>
            </a:endParaRPr>
          </a:p>
        </p:txBody>
      </p:sp>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pic>
        <p:nvPicPr>
          <p:cNvPr id="19" name="Picture 18" descr="OCLC-RESEARCH_H_MB.png"/>
          <p:cNvPicPr>
            <a:picLocks noChangeAspect="1"/>
          </p:cNvPicPr>
          <p:nvPr userDrawn="1"/>
        </p:nvPicPr>
        <p:blipFill>
          <a:blip r:embed="rId6"/>
          <a:stretch>
            <a:fillRect/>
          </a:stretch>
        </p:blipFill>
        <p:spPr>
          <a:xfrm>
            <a:off x="5349239" y="5518592"/>
            <a:ext cx="2372355" cy="782021"/>
          </a:xfrm>
          <a:prstGeom prst="rect">
            <a:avLst/>
          </a:prstGeom>
        </p:spPr>
      </p:pic>
      <p:sp>
        <p:nvSpPr>
          <p:cNvPr id="20" name="TextBox 19"/>
          <p:cNvSpPr txBox="1"/>
          <p:nvPr userDrawn="1"/>
        </p:nvSpPr>
        <p:spPr>
          <a:xfrm>
            <a:off x="25091" y="6022777"/>
            <a:ext cx="4873474" cy="78483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bg1"/>
                </a:solidFill>
                <a:latin typeface="+mn-lt"/>
                <a:ea typeface="+mn-ea"/>
                <a:cs typeface="+mn-cs"/>
              </a:rPr>
              <a:t>©2014 OCLC, Karen Smith-Yoshimura, Laura Dawson, Andrew </a:t>
            </a:r>
            <a:r>
              <a:rPr lang="en-US" sz="900" kern="1200" dirty="0" err="1" smtClean="0">
                <a:solidFill>
                  <a:schemeClr val="bg1"/>
                </a:solidFill>
                <a:latin typeface="+mn-lt"/>
                <a:ea typeface="+mn-ea"/>
                <a:cs typeface="+mn-cs"/>
              </a:rPr>
              <a:t>MacEwan</a:t>
            </a:r>
            <a:r>
              <a:rPr lang="en-US" sz="900" kern="1200" dirty="0" smtClean="0">
                <a:solidFill>
                  <a:schemeClr val="bg1"/>
                </a:solidFill>
                <a:latin typeface="+mn-lt"/>
                <a:ea typeface="+mn-ea"/>
                <a:cs typeface="+mn-cs"/>
              </a:rPr>
              <a:t>, Philip </a:t>
            </a:r>
            <a:r>
              <a:rPr lang="en-US" sz="900" kern="1200" dirty="0" err="1" smtClean="0">
                <a:solidFill>
                  <a:schemeClr val="bg1"/>
                </a:solidFill>
                <a:latin typeface="+mn-lt"/>
                <a:ea typeface="+mn-ea"/>
                <a:cs typeface="+mn-cs"/>
              </a:rPr>
              <a:t>Schreur</a:t>
            </a:r>
            <a:r>
              <a:rPr lang="en-US" sz="900" kern="1200" dirty="0" smtClean="0">
                <a:solidFill>
                  <a:schemeClr val="bg1"/>
                </a:solidFill>
                <a:latin typeface="+mn-lt"/>
                <a:ea typeface="+mn-ea"/>
                <a:cs typeface="+mn-cs"/>
              </a:rPr>
              <a:t> and Daniel Hook. This work is licensed under a Creative Commons Attribution 3.0 </a:t>
            </a:r>
            <a:r>
              <a:rPr lang="en-US" sz="900" kern="1200" dirty="0" err="1" smtClean="0">
                <a:solidFill>
                  <a:schemeClr val="bg1"/>
                </a:solidFill>
                <a:latin typeface="+mn-lt"/>
                <a:ea typeface="+mn-ea"/>
                <a:cs typeface="+mn-cs"/>
              </a:rPr>
              <a:t>Unported</a:t>
            </a:r>
            <a:r>
              <a:rPr lang="en-US" sz="900" kern="1200" dirty="0" smtClean="0">
                <a:solidFill>
                  <a:schemeClr val="bg1"/>
                </a:solidFill>
                <a:latin typeface="+mn-lt"/>
                <a:ea typeface="+mn-ea"/>
                <a:cs typeface="+mn-cs"/>
              </a:rPr>
              <a:t> License. Suggested attribution: “This work uses content from “Registering Researchers in Authority Files” © OCLC, Laura Dawson, Andrew </a:t>
            </a:r>
            <a:r>
              <a:rPr lang="en-US" sz="900" kern="1200" dirty="0" err="1" smtClean="0">
                <a:solidFill>
                  <a:schemeClr val="bg1"/>
                </a:solidFill>
                <a:latin typeface="+mn-lt"/>
                <a:ea typeface="+mn-ea"/>
                <a:cs typeface="+mn-cs"/>
              </a:rPr>
              <a:t>MacEwan</a:t>
            </a:r>
            <a:r>
              <a:rPr lang="en-US" sz="900" kern="1200" dirty="0" smtClean="0">
                <a:solidFill>
                  <a:schemeClr val="bg1"/>
                </a:solidFill>
                <a:latin typeface="+mn-lt"/>
                <a:ea typeface="+mn-ea"/>
                <a:cs typeface="+mn-cs"/>
              </a:rPr>
              <a:t>, Philip </a:t>
            </a:r>
            <a:r>
              <a:rPr lang="en-US" sz="900" kern="1200" dirty="0" err="1" smtClean="0">
                <a:solidFill>
                  <a:schemeClr val="bg1"/>
                </a:solidFill>
                <a:latin typeface="+mn-lt"/>
                <a:ea typeface="+mn-ea"/>
                <a:cs typeface="+mn-cs"/>
              </a:rPr>
              <a:t>Schreur</a:t>
            </a:r>
            <a:r>
              <a:rPr lang="en-US" sz="900" kern="1200" dirty="0" smtClean="0">
                <a:solidFill>
                  <a:schemeClr val="bg1"/>
                </a:solidFill>
                <a:latin typeface="+mn-lt"/>
                <a:ea typeface="+mn-ea"/>
                <a:cs typeface="+mn-cs"/>
              </a:rPr>
              <a:t> and Daniel Hook, used under a Creative Commons Attribution license:  </a:t>
            </a:r>
            <a:r>
              <a:rPr lang="en-US" sz="900" u="sng" kern="1200" dirty="0" smtClean="0">
                <a:solidFill>
                  <a:schemeClr val="bg1"/>
                </a:solidFill>
                <a:latin typeface="+mn-lt"/>
                <a:ea typeface="+mn-ea"/>
                <a:cs typeface="+mn-cs"/>
                <a:hlinkClick r:id="rId7"/>
              </a:rPr>
              <a:t>http://creativecommons.org/licenses/by/3.0/” </a:t>
            </a:r>
            <a:endParaRPr lang="en-US" sz="800" dirty="0" smtClean="0">
              <a:solidFill>
                <a:schemeClr val="bg1"/>
              </a:solidFill>
              <a:latin typeface="Open Sans" pitchFamily="34" charset="0"/>
              <a:ea typeface="Open Sans" pitchFamily="34" charset="0"/>
              <a:cs typeface="Open Sans" pitchFamily="34" charset="0"/>
            </a:endParaRPr>
          </a:p>
        </p:txBody>
      </p:sp>
      <p:pic>
        <p:nvPicPr>
          <p:cNvPr id="21" name="Picture 20" descr="image003"/>
          <p:cNvPicPr>
            <a:picLocks noChangeAspect="1" noChangeArrowheads="1"/>
          </p:cNvPicPr>
          <p:nvPr userDrawn="1"/>
        </p:nvPicPr>
        <p:blipFill>
          <a:blip r:embed="rId8" cstate="print"/>
          <a:srcRect/>
          <a:stretch>
            <a:fillRect/>
          </a:stretch>
        </p:blipFill>
        <p:spPr bwMode="auto">
          <a:xfrm>
            <a:off x="7957832" y="6283119"/>
            <a:ext cx="1061060" cy="457200"/>
          </a:xfrm>
          <a:prstGeom prst="rect">
            <a:avLst/>
          </a:prstGeom>
          <a:noFill/>
          <a:ln w="9525">
            <a:noFill/>
            <a:miter lim="800000"/>
            <a:headEnd/>
            <a:tailEnd/>
          </a:ln>
        </p:spPr>
      </p:pic>
    </p:spTree>
    <p:extLst>
      <p:ext uri="{BB962C8B-B14F-4D97-AF65-F5344CB8AC3E}">
        <p14:creationId xmlns="" xmlns:p14="http://schemas.microsoft.com/office/powerpoint/2010/main" val="278356853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Blank with Title Color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pull/>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22E47D5-3BA5-41A9-8747-4B62F03CD844}" type="datetimeFigureOut">
              <a:rPr lang="nl-NL"/>
              <a:pPr>
                <a:defRPr/>
              </a:pPr>
              <a:t>13-11-2014</a:t>
            </a:fld>
            <a:endParaRPr lang="nl-NL"/>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nl-NL"/>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9D25F72-40AD-48F1-8DB0-BC552819FE03}" type="slidenum">
              <a:rPr lang="nl-NL"/>
              <a:pPr>
                <a:defRPr/>
              </a:pPr>
              <a:t>‹#›</a:t>
            </a:fld>
            <a:endParaRPr lang="nl-NL"/>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13565FD-13FC-4C83-969C-7C5C2D11574C}" type="datetimeFigureOut">
              <a:rPr lang="nl-NL"/>
              <a:pPr>
                <a:defRPr/>
              </a:pPr>
              <a:t>13-11-2014</a:t>
            </a:fld>
            <a:endParaRPr lang="nl-NL"/>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nl-NL"/>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9B6F1A3-0D6B-4489-8DDF-4A20203A7574}" type="slidenum">
              <a:rPr lang="nl-NL"/>
              <a:pPr>
                <a:defRPr/>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91752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35582959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99082940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 xmlns:p14="http://schemas.microsoft.com/office/powerpoint/2010/main" val="13190227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 xmlns:p14="http://schemas.microsoft.com/office/powerpoint/2010/main" val="31066628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image" Target="../media/image4.pn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image" Target="../media/image10.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image" Target="../media/image1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image" Target="../media/image1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5.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6.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7">
            <a:alphaModFix/>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OCLC-RESEARCH_H_MB.png"/>
          <p:cNvPicPr>
            <a:picLocks noChangeAspect="1"/>
          </p:cNvPicPr>
          <p:nvPr/>
        </p:nvPicPr>
        <p:blipFill>
          <a:blip r:embed="rId8"/>
          <a:stretch>
            <a:fillRect/>
          </a:stretch>
        </p:blipFill>
        <p:spPr>
          <a:xfrm>
            <a:off x="127005" y="6266066"/>
            <a:ext cx="1450118" cy="478016"/>
          </a:xfrm>
          <a:prstGeom prst="rect">
            <a:avLst/>
          </a:prstGeom>
        </p:spPr>
      </p:pic>
    </p:spTree>
    <p:extLst>
      <p:ext uri="{BB962C8B-B14F-4D97-AF65-F5344CB8AC3E}">
        <p14:creationId xmlns="" xmlns:p14="http://schemas.microsoft.com/office/powerpoint/2010/main" val="34079433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0">
            <a:alphaModFix/>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OCLC-RESEARCH_H_MB.png"/>
          <p:cNvPicPr>
            <a:picLocks noChangeAspect="1"/>
          </p:cNvPicPr>
          <p:nvPr/>
        </p:nvPicPr>
        <p:blipFill>
          <a:blip r:embed="rId11"/>
          <a:stretch>
            <a:fillRect/>
          </a:stretch>
        </p:blipFill>
        <p:spPr>
          <a:xfrm>
            <a:off x="127005" y="6266066"/>
            <a:ext cx="1450118" cy="478016"/>
          </a:xfrm>
          <a:prstGeom prst="rect">
            <a:avLst/>
          </a:prstGeom>
        </p:spPr>
      </p:pic>
    </p:spTree>
    <p:extLst>
      <p:ext uri="{BB962C8B-B14F-4D97-AF65-F5344CB8AC3E}">
        <p14:creationId xmlns="" xmlns:p14="http://schemas.microsoft.com/office/powerpoint/2010/main" val="41183926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4" r:id="rId4"/>
    <p:sldLayoutId id="2147483745" r:id="rId5"/>
    <p:sldLayoutId id="2147483793" r:id="rId6"/>
    <p:sldLayoutId id="2147483794" r:id="rId7"/>
    <p:sldLayoutId id="2147483795" r:id="rId8"/>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a:alphaModFix/>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OCLC-RESEARCH_H_MB.png"/>
          <p:cNvPicPr>
            <a:picLocks noChangeAspect="1"/>
          </p:cNvPicPr>
          <p:nvPr/>
        </p:nvPicPr>
        <p:blipFill>
          <a:blip r:embed="rId8"/>
          <a:stretch>
            <a:fillRect/>
          </a:stretch>
        </p:blipFill>
        <p:spPr>
          <a:xfrm>
            <a:off x="127005" y="6266066"/>
            <a:ext cx="1450118" cy="478016"/>
          </a:xfrm>
          <a:prstGeom prst="rect">
            <a:avLst/>
          </a:prstGeom>
        </p:spPr>
      </p:pic>
    </p:spTree>
    <p:extLst>
      <p:ext uri="{BB962C8B-B14F-4D97-AF65-F5344CB8AC3E}">
        <p14:creationId xmlns="" xmlns:p14="http://schemas.microsoft.com/office/powerpoint/2010/main" val="29471343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a:alphaModFix/>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OCLC-RESEARCH_H_MB.png"/>
          <p:cNvPicPr>
            <a:picLocks noChangeAspect="1"/>
          </p:cNvPicPr>
          <p:nvPr/>
        </p:nvPicPr>
        <p:blipFill>
          <a:blip r:embed="rId8"/>
          <a:stretch>
            <a:fillRect/>
          </a:stretch>
        </p:blipFill>
        <p:spPr>
          <a:xfrm>
            <a:off x="127005" y="6266066"/>
            <a:ext cx="1450118" cy="478016"/>
          </a:xfrm>
          <a:prstGeom prst="rect">
            <a:avLst/>
          </a:prstGeom>
        </p:spPr>
      </p:pic>
    </p:spTree>
    <p:extLst>
      <p:ext uri="{BB962C8B-B14F-4D97-AF65-F5344CB8AC3E}">
        <p14:creationId xmlns="" xmlns:p14="http://schemas.microsoft.com/office/powerpoint/2010/main" val="135942648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a:alphaModFix/>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OCLC-RESEARCH_H_MB.png"/>
          <p:cNvPicPr>
            <a:picLocks noChangeAspect="1"/>
          </p:cNvPicPr>
          <p:nvPr/>
        </p:nvPicPr>
        <p:blipFill>
          <a:blip r:embed="rId8"/>
          <a:stretch>
            <a:fillRect/>
          </a:stretch>
        </p:blipFill>
        <p:spPr>
          <a:xfrm>
            <a:off x="127005" y="6266066"/>
            <a:ext cx="1450118" cy="478016"/>
          </a:xfrm>
          <a:prstGeom prst="rect">
            <a:avLst/>
          </a:prstGeom>
        </p:spPr>
      </p:pic>
    </p:spTree>
    <p:extLst>
      <p:ext uri="{BB962C8B-B14F-4D97-AF65-F5344CB8AC3E}">
        <p14:creationId xmlns="" xmlns:p14="http://schemas.microsoft.com/office/powerpoint/2010/main" val="13594264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2178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6483740"/>
          </a:xfrm>
          <a:prstGeom prst="rect">
            <a:avLst/>
          </a:prstGeom>
          <a:gradFill flip="none" rotWithShape="1">
            <a:gsLst>
              <a:gs pos="30000">
                <a:schemeClr val="tx1">
                  <a:alpha val="70000"/>
                </a:schemeClr>
              </a:gs>
              <a:gs pos="100000">
                <a:schemeClr val="tx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laceholder 1"/>
          <p:cNvSpPr>
            <a:spLocks noGrp="1"/>
          </p:cNvSpPr>
          <p:nvPr>
            <p:ph type="title"/>
          </p:nvPr>
        </p:nvSpPr>
        <p:spPr>
          <a:xfrm>
            <a:off x="-125943" y="-94465"/>
            <a:ext cx="9393262" cy="1313180"/>
          </a:xfrm>
          <a:prstGeom prst="rect">
            <a:avLst/>
          </a:prstGeom>
          <a:ln w="12700" cap="rnd" cmpd="sng">
            <a:gradFill flip="none" rotWithShape="1">
              <a:gsLst>
                <a:gs pos="0">
                  <a:schemeClr val="bg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pic>
        <p:nvPicPr>
          <p:cNvPr id="11" name="Picture 10" descr="OCLC-RESEARCH_H_RV_MD.png"/>
          <p:cNvPicPr>
            <a:picLocks noChangeAspect="1"/>
          </p:cNvPicPr>
          <p:nvPr/>
        </p:nvPicPr>
        <p:blipFill>
          <a:blip r:embed="rId7"/>
          <a:stretch>
            <a:fillRect/>
          </a:stretch>
        </p:blipFill>
        <p:spPr>
          <a:xfrm>
            <a:off x="239340" y="6334818"/>
            <a:ext cx="1511084" cy="311339"/>
          </a:xfrm>
          <a:prstGeom prst="rect">
            <a:avLst/>
          </a:prstGeom>
        </p:spPr>
      </p:pic>
    </p:spTree>
    <p:extLst>
      <p:ext uri="{BB962C8B-B14F-4D97-AF65-F5344CB8AC3E}">
        <p14:creationId xmlns="" xmlns:p14="http://schemas.microsoft.com/office/powerpoint/2010/main" val="411174252"/>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71" r:id="rId3"/>
    <p:sldLayoutId id="2147483721" r:id="rId4"/>
    <p:sldLayoutId id="2147483669" r:id="rId5"/>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FFFFFF"/>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12036303"/>
      </p:ext>
    </p:extLst>
  </p:cSld>
  <p:clrMap bg1="lt1" tx1="dk1" bg2="lt2" tx2="dk2" accent1="accent1" accent2="accent2" accent3="accent3" accent4="accent4" accent5="accent5" accent6="accent6" hlink="hlink" folHlink="folHlink"/>
  <p:sldLayoutIdLst>
    <p:sldLayoutId id="2147483747" r:id="rId1"/>
    <p:sldLayoutId id="2147483790" r:id="rId2"/>
    <p:sldLayoutId id="2147483791" r:id="rId3"/>
    <p:sldLayoutId id="2147483755" r:id="rId4"/>
    <p:sldLayoutId id="2147483756" r:id="rId5"/>
    <p:sldLayoutId id="2147483754" r:id="rId6"/>
    <p:sldLayoutId id="2147483782" r:id="rId7"/>
    <p:sldLayoutId id="2147483783" r:id="rId8"/>
    <p:sldLayoutId id="2147483748" r:id="rId9"/>
    <p:sldLayoutId id="2147483753" r:id="rId10"/>
    <p:sldLayoutId id="2147483798" r:id="rId11"/>
    <p:sldLayoutId id="2147483799" r:id="rId12"/>
    <p:sldLayoutId id="2147483800" r:id="rId13"/>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60.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hyperlink" Target="mailto:Laura.Dawson@bowker.com"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65.pn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hyperlink" Target="http://www.oclc.org/research/publications/library/2014/oclcresearch-registering-researchers-2014-overview.html"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9.xml"/><Relationship Id="rId16" Type="http://schemas.openxmlformats.org/officeDocument/2006/relationships/image" Target="../media/image79.png"/><Relationship Id="rId1" Type="http://schemas.openxmlformats.org/officeDocument/2006/relationships/slideLayout" Target="../slideLayouts/slideLayout45.xml"/><Relationship Id="rId6" Type="http://schemas.openxmlformats.org/officeDocument/2006/relationships/image" Target="../media/image69.jpe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emf"/><Relationship Id="rId14" Type="http://schemas.openxmlformats.org/officeDocument/2006/relationships/image" Target="../media/image7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hyperlink" Target="http://www.isni.org/search" TargetMode="External"/><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86.png"/><Relationship Id="rId4" Type="http://schemas.openxmlformats.org/officeDocument/2006/relationships/hyperlink" Target="mailto:andrew.macewan@bl.uk"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hyperlink" Target="http://hi.wikipedia.org/wiki/%E0%A4%A8%E0%A5%8B%E0%A4%86%E0%A4%AE_%E0%A4%9A%E0%A4%BE%E0%A4%AE%E0%A5%8D%E0%A4%B8%E0%A4%95%E0%A5%80" TargetMode="External"/><Relationship Id="rId13" Type="http://schemas.openxmlformats.org/officeDocument/2006/relationships/hyperlink" Target="http://ko.wikipedia.org/wiki/%EB%85%B8%EC%97%84_%EC%B4%98%EC%8A%A4%ED%82%A4" TargetMode="External"/><Relationship Id="rId3" Type="http://schemas.openxmlformats.org/officeDocument/2006/relationships/image" Target="../media/image21.png"/><Relationship Id="rId7" Type="http://schemas.openxmlformats.org/officeDocument/2006/relationships/hyperlink" Target="http://gu.wikipedia.org/wiki/%E0%AA%A8%E0%AB%8B%E0%AA%86%E0%AA%AE_%E0%AA%9A%E0%AB%8B%E0%AA%AE%E0%AB%8D%E0%AA%B8%E0%AB%8D%E0%AA%95%E0%AB%80" TargetMode="External"/><Relationship Id="rId12" Type="http://schemas.openxmlformats.org/officeDocument/2006/relationships/hyperlink" Target="http://kk.wikipedia.org/wiki/%D0%9D%D0%BE%D0%B0%D0%BC_%D0%A7%D0%BE%D0%BC%D1%81%D0%BA%D0%B8" TargetMode="External"/><Relationship Id="rId17" Type="http://schemas.openxmlformats.org/officeDocument/2006/relationships/hyperlink" Target="http://zh.wikipedia.org/wiki/%E8%AF%BA%E5%A7%86%C2%B7%E4%B9%94%E5%A7%86%E6%96%AF%E5%9F%BA" TargetMode="External"/><Relationship Id="rId2" Type="http://schemas.openxmlformats.org/officeDocument/2006/relationships/notesSlide" Target="../notesSlides/notesSlide4.xml"/><Relationship Id="rId16" Type="http://schemas.openxmlformats.org/officeDocument/2006/relationships/hyperlink" Target="http://ru.wikipedia.org/wiki/%D0%A5%D0%BE%D0%BC%D1%81%D0%BA%D0%B8%D0%B9,_%D0%9D%D0%BE%D0%B0%D0%BC" TargetMode="External"/><Relationship Id="rId1" Type="http://schemas.openxmlformats.org/officeDocument/2006/relationships/slideLayout" Target="../slideLayouts/slideLayout12.xml"/><Relationship Id="rId6" Type="http://schemas.openxmlformats.org/officeDocument/2006/relationships/hyperlink" Target="http://bo.wikipedia.org/wiki/%E0%BD%93%E0%BD%98%E0%BC%8B%E0%BD%86%E0%BD%BC%E0%BD%98%E0%BC%8B%E0%BD%A6%E0%BD%B2%E0%BC%8B%E0%BD%80%E0%BD%BA%E0%BC%8D" TargetMode="External"/><Relationship Id="rId11" Type="http://schemas.openxmlformats.org/officeDocument/2006/relationships/hyperlink" Target="http://ka.wikipedia.org/wiki/%E1%83%9C%E1%83%9D%E1%83%90%E1%83%9B_%E1%83%A9%E1%83%9D%E1%83%9B%E1%83%A1%E1%83%99%E1%83%98" TargetMode="External"/><Relationship Id="rId5" Type="http://schemas.openxmlformats.org/officeDocument/2006/relationships/hyperlink" Target="http://bn.wikipedia.org/wiki/%E0%A6%A8%E0%A7%8B%E0%A6%AE_%E0%A6%9A%E0%A6%AE%E0%A7%8D%E2%80%8C%E0%A6%B8%E0%A7%8D%E0%A6%95%E0%A6%BF" TargetMode="External"/><Relationship Id="rId15" Type="http://schemas.openxmlformats.org/officeDocument/2006/relationships/hyperlink" Target="http://pa.wikipedia.org/wiki/%E0%A8%A8%E0%A9%8C%E0%A8%AE_%E0%A8%9A%E0%A9%8C%E0%A8%AE%E0%A8%B8%E0%A8%95%E0%A9%80" TargetMode="External"/><Relationship Id="rId10" Type="http://schemas.openxmlformats.org/officeDocument/2006/relationships/hyperlink" Target="http://ja.wikipedia.org/wiki/%E3%83%8E%E3%83%BC%E3%83%A0%E3%83%BB%E3%83%81%E3%83%A7%E3%83%A0%E3%82%B9%E3%82%AD%E3%83%BC" TargetMode="External"/><Relationship Id="rId4" Type="http://schemas.openxmlformats.org/officeDocument/2006/relationships/hyperlink" Target="http://el.wikipedia.org/wiki/%CE%9D%CF%8C%CE%B1%CE%BC_%CE%A4%CF%83%CF%8C%CE%BC%CF%83%CE%BA%CE%B9" TargetMode="External"/><Relationship Id="rId9" Type="http://schemas.openxmlformats.org/officeDocument/2006/relationships/hyperlink" Target="http://hy.wikipedia.org/wiki/%D5%86%D5%B8%D5%A1%D5%B4_%D5%89%D5%B8%D5%B4%D5%BD%D5%AF%D5%AB" TargetMode="External"/><Relationship Id="rId14" Type="http://schemas.openxmlformats.org/officeDocument/2006/relationships/hyperlink" Target="http://ml.wikipedia.org/wiki/%E0%B4%A8%E0%B5%8B%E0%B4%82_%E0%B4%9A%E0%B5%8B%E0%B4%82%E0%B4%B8%E0%B5%8D%E0%B4%95%E0%B4%BF"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93.wmf"/><Relationship Id="rId13" Type="http://schemas.openxmlformats.org/officeDocument/2006/relationships/image" Target="../media/image98.png"/><Relationship Id="rId18" Type="http://schemas.openxmlformats.org/officeDocument/2006/relationships/image" Target="../media/image103.png"/><Relationship Id="rId26" Type="http://schemas.microsoft.com/office/2007/relationships/hdphoto" Target="../media/hdphoto1.wdp"/><Relationship Id="rId39" Type="http://schemas.openxmlformats.org/officeDocument/2006/relationships/image" Target="../media/image89.png"/><Relationship Id="rId3" Type="http://schemas.openxmlformats.org/officeDocument/2006/relationships/image" Target="../media/image66.png"/><Relationship Id="rId21" Type="http://schemas.openxmlformats.org/officeDocument/2006/relationships/image" Target="../media/image106.png"/><Relationship Id="rId34" Type="http://schemas.microsoft.com/office/2007/relationships/hdphoto" Target="../media/hdphoto3.wdp"/><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jpeg"/><Relationship Id="rId33" Type="http://schemas.openxmlformats.org/officeDocument/2006/relationships/image" Target="../media/image115.jpeg"/><Relationship Id="rId38" Type="http://schemas.openxmlformats.org/officeDocument/2006/relationships/image" Target="../media/image118.png"/><Relationship Id="rId2" Type="http://schemas.openxmlformats.org/officeDocument/2006/relationships/notesSlide" Target="../notesSlides/notesSlide33.xml"/><Relationship Id="rId16" Type="http://schemas.openxmlformats.org/officeDocument/2006/relationships/image" Target="../media/image101.png"/><Relationship Id="rId20" Type="http://schemas.openxmlformats.org/officeDocument/2006/relationships/image" Target="../media/image105.png"/><Relationship Id="rId29" Type="http://schemas.openxmlformats.org/officeDocument/2006/relationships/image" Target="../media/image112.png"/><Relationship Id="rId1" Type="http://schemas.openxmlformats.org/officeDocument/2006/relationships/slideLayout" Target="../slideLayouts/slideLayout45.xml"/><Relationship Id="rId6" Type="http://schemas.openxmlformats.org/officeDocument/2006/relationships/image" Target="../media/image91.jpeg"/><Relationship Id="rId11" Type="http://schemas.openxmlformats.org/officeDocument/2006/relationships/image" Target="../media/image96.png"/><Relationship Id="rId24" Type="http://schemas.openxmlformats.org/officeDocument/2006/relationships/image" Target="../media/image109.png"/><Relationship Id="rId32" Type="http://schemas.microsoft.com/office/2007/relationships/hdphoto" Target="../media/hdphoto2.wdp"/><Relationship Id="rId37" Type="http://schemas.openxmlformats.org/officeDocument/2006/relationships/image" Target="../media/image117.pn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108.png"/><Relationship Id="rId28" Type="http://schemas.openxmlformats.org/officeDocument/2006/relationships/image" Target="../media/image69.jpeg"/><Relationship Id="rId36" Type="http://schemas.openxmlformats.org/officeDocument/2006/relationships/image" Target="../media/image116.png"/><Relationship Id="rId10" Type="http://schemas.openxmlformats.org/officeDocument/2006/relationships/image" Target="../media/image95.png"/><Relationship Id="rId19" Type="http://schemas.openxmlformats.org/officeDocument/2006/relationships/image" Target="../media/image104.png"/><Relationship Id="rId31" Type="http://schemas.openxmlformats.org/officeDocument/2006/relationships/image" Target="../media/image114.png"/><Relationship Id="rId4" Type="http://schemas.openxmlformats.org/officeDocument/2006/relationships/hyperlink" Target="http://www.bowker.com/" TargetMode="External"/><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 Id="rId27" Type="http://schemas.openxmlformats.org/officeDocument/2006/relationships/image" Target="../media/image111.png"/><Relationship Id="rId30" Type="http://schemas.openxmlformats.org/officeDocument/2006/relationships/image" Target="../media/image113.png"/><Relationship Id="rId35" Type="http://schemas.openxmlformats.org/officeDocument/2006/relationships/hyperlink" Target="http://outgoing.typepad.com/.a/6a00d83459bf2269e201538f8013bf970b-pi"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45.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35.xml"/><Relationship Id="rId1" Type="http://schemas.openxmlformats.org/officeDocument/2006/relationships/slideLayout" Target="../slideLayouts/slideLayout45.xml"/><Relationship Id="rId6" Type="http://schemas.openxmlformats.org/officeDocument/2006/relationships/image" Target="../media/image121.png"/><Relationship Id="rId5" Type="http://schemas.openxmlformats.org/officeDocument/2006/relationships/image" Target="../media/image116.png"/><Relationship Id="rId10" Type="http://schemas.openxmlformats.org/officeDocument/2006/relationships/image" Target="../media/image87.png"/><Relationship Id="rId4" Type="http://schemas.openxmlformats.org/officeDocument/2006/relationships/hyperlink" Target="http://outgoing.typepad.com/.a/6a00d83459bf2269e201538f8013bf970b-pi" TargetMode="External"/><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45.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45.xml"/><Relationship Id="rId4" Type="http://schemas.openxmlformats.org/officeDocument/2006/relationships/image" Target="../media/image124.jpeg"/></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45.xml"/><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45.xml"/><Relationship Id="rId4" Type="http://schemas.openxmlformats.org/officeDocument/2006/relationships/image" Target="../media/image127.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hyperlink" Target="http://www.isni.org/" TargetMode="External"/><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hyperlink" Target="mailto:pschreur@stanford.edu" TargetMode="External"/><Relationship Id="rId2" Type="http://schemas.openxmlformats.org/officeDocument/2006/relationships/notesSlide" Target="../notesSlides/notesSlide44.xml"/><Relationship Id="rId1" Type="http://schemas.openxmlformats.org/officeDocument/2006/relationships/slideLayout" Target="../slideLayouts/slideLayout34.xml"/><Relationship Id="rId5" Type="http://schemas.openxmlformats.org/officeDocument/2006/relationships/image" Target="../media/image128.png"/><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6.xml"/><Relationship Id="rId1" Type="http://schemas.openxmlformats.org/officeDocument/2006/relationships/slideLayout" Target="../slideLayouts/slideLayout45.xml"/><Relationship Id="rId4" Type="http://schemas.openxmlformats.org/officeDocument/2006/relationships/hyperlink" Target="http://imsgbif.gbif.org/CMS/W_TR_EventDetail.php?image=Thumbnail&amp;recid=185"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hyperlink" Target="mailto:daniel@symplectic.co.uk" TargetMode="External"/><Relationship Id="rId2" Type="http://schemas.openxmlformats.org/officeDocument/2006/relationships/notesSlide" Target="../notesSlides/notesSlide50.xml"/><Relationship Id="rId1" Type="http://schemas.openxmlformats.org/officeDocument/2006/relationships/slideLayout" Target="../slideLayouts/slideLayout34.xml"/><Relationship Id="rId5" Type="http://schemas.openxmlformats.org/officeDocument/2006/relationships/image" Target="../media/image64.pn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8" Type="http://schemas.openxmlformats.org/officeDocument/2006/relationships/hyperlink" Target="http://orcid.org/0000-0001-5796-2727" TargetMode="External"/><Relationship Id="rId13" Type="http://schemas.openxmlformats.org/officeDocument/2006/relationships/hyperlink" Target="http://viaf.org/viaf/36099266/" TargetMode="External"/><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hyperlink" Target="http://uu.academia.edu/JeroenBosman" TargetMode="External"/><Relationship Id="rId21" Type="http://schemas.openxmlformats.org/officeDocument/2006/relationships/image" Target="../media/image33.png"/><Relationship Id="rId7" Type="http://schemas.openxmlformats.org/officeDocument/2006/relationships/hyperlink" Target="http://academic.research.microsoft.com/Author/51538592/jeroen-bosman" TargetMode="External"/><Relationship Id="rId12" Type="http://schemas.openxmlformats.org/officeDocument/2006/relationships/hyperlink" Target="http://www.slideshare.net/hierohiero" TargetMode="External"/><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hyperlink" Target="http://www.mendeley.com/profiles/jeroen-bosman/" TargetMode="External"/><Relationship Id="rId11" Type="http://schemas.openxmlformats.org/officeDocument/2006/relationships/hyperlink" Target="http://www.scopus.com/authid/detail.url?authorId=7003519484" TargetMode="External"/><Relationship Id="rId24" Type="http://schemas.openxmlformats.org/officeDocument/2006/relationships/image" Target="../media/image36.png"/><Relationship Id="rId5" Type="http://schemas.openxmlformats.org/officeDocument/2006/relationships/hyperlink" Target="http://www.isni.org/0000000028810209" TargetMode="External"/><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10" Type="http://schemas.openxmlformats.org/officeDocument/2006/relationships/hyperlink" Target="http://www.researchgate.net/profile/Jeroen_Bosman/" TargetMode="External"/><Relationship Id="rId19" Type="http://schemas.openxmlformats.org/officeDocument/2006/relationships/image" Target="../media/image31.png"/><Relationship Id="rId4" Type="http://schemas.openxmlformats.org/officeDocument/2006/relationships/hyperlink" Target="http://scholar.google.com/citations?user=-IfPy3IAAAAJ&amp;hl=en" TargetMode="External"/><Relationship Id="rId9" Type="http://schemas.openxmlformats.org/officeDocument/2006/relationships/hyperlink" Target="http://www.researcherid.com/ProfileView.action?queryString=KG0UuZjN5WmCiHc/MC4oLVEKrQQu+pzQ8/9yrRrmi8Y=&amp;Init=Yes&amp;SrcApp=CR&amp;returnCode=ROUTER.Success&amp;SID=N27lOD6EgipnADLnAbK" TargetMode="External"/><Relationship Id="rId14" Type="http://schemas.openxmlformats.org/officeDocument/2006/relationships/hyperlink" Target="http://www.worldcat.org/wcidentities/lccn-n91-100619" TargetMode="External"/><Relationship Id="rId22" Type="http://schemas.openxmlformats.org/officeDocument/2006/relationships/image" Target="../media/image34.png"/><Relationship Id="rId27"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46.xml"/><Relationship Id="rId5" Type="http://schemas.openxmlformats.org/officeDocument/2006/relationships/image" Target="../media/image139.png"/><Relationship Id="rId4" Type="http://schemas.openxmlformats.org/officeDocument/2006/relationships/image" Target="../media/image138.png"/></Relationships>
</file>

<file path=ppt/slides/_rels/slide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8" Type="http://schemas.openxmlformats.org/officeDocument/2006/relationships/hyperlink" Target="mailto:daniel@symplectic.co.uk" TargetMode="External"/><Relationship Id="rId3" Type="http://schemas.openxmlformats.org/officeDocument/2006/relationships/image" Target="../media/image142.jpeg"/><Relationship Id="rId7" Type="http://schemas.openxmlformats.org/officeDocument/2006/relationships/hyperlink" Target="mailto:pschreur@stanford.edu"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hyperlink" Target="mailto:andrew.macewan@bl.uk" TargetMode="External"/><Relationship Id="rId5" Type="http://schemas.openxmlformats.org/officeDocument/2006/relationships/hyperlink" Target="mailto:Laura.Dawson@bowker.com" TargetMode="External"/><Relationship Id="rId4" Type="http://schemas.openxmlformats.org/officeDocument/2006/relationships/hyperlink" Target="http://oclc.org/research.html" TargetMode="External"/><Relationship Id="rId9" Type="http://schemas.openxmlformats.org/officeDocument/2006/relationships/hyperlink" Target="mailto:smithyok@oclc.org"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twitter.com/KarenS_Y" TargetMode="External"/><Relationship Id="rId2" Type="http://schemas.openxmlformats.org/officeDocument/2006/relationships/hyperlink" Target="mailto:smithyok@oclc.org"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openxmlformats.org/officeDocument/2006/relationships/image" Target="../media/image28.png"/><Relationship Id="rId3" Type="http://schemas.openxmlformats.org/officeDocument/2006/relationships/image" Target="../media/image29.png"/><Relationship Id="rId21" Type="http://schemas.openxmlformats.org/officeDocument/2006/relationships/image" Target="../media/image53.png"/><Relationship Id="rId7" Type="http://schemas.openxmlformats.org/officeDocument/2006/relationships/image" Target="../media/image42.png"/><Relationship Id="rId12" Type="http://schemas.openxmlformats.org/officeDocument/2006/relationships/image" Target="../media/image30.png"/><Relationship Id="rId17" Type="http://schemas.openxmlformats.org/officeDocument/2006/relationships/image" Target="../media/image50.png"/><Relationship Id="rId2" Type="http://schemas.openxmlformats.org/officeDocument/2006/relationships/notesSlide" Target="../notesSlides/notesSlide9.xml"/><Relationship Id="rId16" Type="http://schemas.openxmlformats.org/officeDocument/2006/relationships/image" Target="../media/image49.png"/><Relationship Id="rId20"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5.png"/><Relationship Id="rId5" Type="http://schemas.openxmlformats.org/officeDocument/2006/relationships/image" Target="../media/image41.png"/><Relationship Id="rId15" Type="http://schemas.openxmlformats.org/officeDocument/2006/relationships/image" Target="../media/image48.png"/><Relationship Id="rId10" Type="http://schemas.openxmlformats.org/officeDocument/2006/relationships/image" Target="../media/image44.png"/><Relationship Id="rId19" Type="http://schemas.openxmlformats.org/officeDocument/2006/relationships/image" Target="../media/image51.png"/><Relationship Id="rId4" Type="http://schemas.openxmlformats.org/officeDocument/2006/relationships/image" Target="../media/image32.png"/><Relationship Id="rId9" Type="http://schemas.openxmlformats.org/officeDocument/2006/relationships/image" Target="../media/image33.png"/><Relationship Id="rId14" Type="http://schemas.openxmlformats.org/officeDocument/2006/relationships/image" Target="../media/image47.png"/><Relationship Id="rId22"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000" dirty="0" smtClean="0"/>
              <a:t>OCLC Research Webinar, 13 November 2014</a:t>
            </a:r>
            <a:endParaRPr lang="en-US" sz="2000" dirty="0"/>
          </a:p>
        </p:txBody>
      </p:sp>
      <p:sp>
        <p:nvSpPr>
          <p:cNvPr id="3" name="Text Placeholder 2"/>
          <p:cNvSpPr>
            <a:spLocks noGrp="1"/>
          </p:cNvSpPr>
          <p:nvPr>
            <p:ph type="body" sz="quarter" idx="12"/>
          </p:nvPr>
        </p:nvSpPr>
        <p:spPr>
          <a:xfrm>
            <a:off x="2900363" y="3684137"/>
            <a:ext cx="5989637" cy="351288"/>
          </a:xfrm>
        </p:spPr>
        <p:txBody>
          <a:bodyPr/>
          <a:lstStyle/>
          <a:p>
            <a:r>
              <a:rPr lang="en-US" dirty="0" smtClean="0">
                <a:latin typeface="+mn-lt"/>
              </a:rPr>
              <a:t>Karen Smith-Yoshimura, OCLC Research</a:t>
            </a:r>
            <a:endParaRPr lang="en-US" dirty="0">
              <a:latin typeface="+mn-lt"/>
            </a:endParaRPr>
          </a:p>
        </p:txBody>
      </p:sp>
      <p:sp>
        <p:nvSpPr>
          <p:cNvPr id="4" name="Text Placeholder 3"/>
          <p:cNvSpPr>
            <a:spLocks noGrp="1"/>
          </p:cNvSpPr>
          <p:nvPr>
            <p:ph type="body" sz="quarter" idx="14"/>
          </p:nvPr>
        </p:nvSpPr>
        <p:spPr/>
        <p:txBody>
          <a:bodyPr/>
          <a:lstStyle/>
          <a:p>
            <a:r>
              <a:rPr lang="en-US" sz="5000" dirty="0" smtClean="0">
                <a:latin typeface="+mj-lt"/>
              </a:rPr>
              <a:t>Registering Researchers</a:t>
            </a:r>
            <a:endParaRPr lang="en-US" sz="5000" dirty="0" smtClean="0">
              <a:latin typeface="+mj-lt"/>
              <a:sym typeface="Symbol"/>
            </a:endParaRPr>
          </a:p>
          <a:p>
            <a:pPr algn="ctr"/>
            <a:r>
              <a:rPr lang="en-US" sz="5000" dirty="0" smtClean="0">
                <a:latin typeface="+mj-lt"/>
                <a:sym typeface="Symbol"/>
              </a:rPr>
              <a:t>in </a:t>
            </a:r>
            <a:r>
              <a:rPr lang="en-US" sz="5000" dirty="0" smtClean="0">
                <a:solidFill>
                  <a:srgbClr val="2178B5"/>
                </a:solidFill>
                <a:latin typeface="+mj-lt"/>
                <a:sym typeface="Symbol"/>
              </a:rPr>
              <a:t>Aut</a:t>
            </a:r>
            <a:r>
              <a:rPr lang="en-US" sz="5000" dirty="0" smtClean="0">
                <a:latin typeface="+mj-lt"/>
                <a:sym typeface="Symbol"/>
              </a:rPr>
              <a:t>hority Files </a:t>
            </a:r>
            <a:endParaRPr lang="en-US" dirty="0"/>
          </a:p>
        </p:txBody>
      </p:sp>
      <p:sp>
        <p:nvSpPr>
          <p:cNvPr id="5" name="Text Placeholder 4"/>
          <p:cNvSpPr>
            <a:spLocks noGrp="1"/>
          </p:cNvSpPr>
          <p:nvPr>
            <p:ph type="body" sz="quarter" idx="15"/>
          </p:nvPr>
        </p:nvSpPr>
        <p:spPr>
          <a:xfrm>
            <a:off x="2900363" y="4035425"/>
            <a:ext cx="5989637" cy="1576127"/>
          </a:xfrm>
        </p:spPr>
        <p:txBody>
          <a:bodyPr/>
          <a:lstStyle/>
          <a:p>
            <a:r>
              <a:rPr lang="en-US" sz="2000" dirty="0" smtClean="0">
                <a:latin typeface="+mn-lt"/>
              </a:rPr>
              <a:t>Laura Dawson, </a:t>
            </a:r>
            <a:r>
              <a:rPr lang="en-US" sz="2000" dirty="0" err="1" smtClean="0">
                <a:latin typeface="+mn-lt"/>
              </a:rPr>
              <a:t>Bowker</a:t>
            </a:r>
            <a:endParaRPr lang="en-US" sz="2000" dirty="0" smtClean="0">
              <a:latin typeface="+mn-lt"/>
            </a:endParaRPr>
          </a:p>
          <a:p>
            <a:r>
              <a:rPr lang="en-US" sz="2000" dirty="0" smtClean="0">
                <a:latin typeface="+mn-lt"/>
              </a:rPr>
              <a:t>Andrew MacEwan, British Library </a:t>
            </a:r>
          </a:p>
          <a:p>
            <a:r>
              <a:rPr lang="en-US" sz="2000" dirty="0" smtClean="0">
                <a:latin typeface="+mn-lt"/>
              </a:rPr>
              <a:t>Philip Schreur, Stanford University</a:t>
            </a:r>
          </a:p>
          <a:p>
            <a:r>
              <a:rPr lang="en-US" sz="2000" dirty="0" smtClean="0">
                <a:latin typeface="+mn-lt"/>
              </a:rPr>
              <a:t>Daniel Hook, Symplectic LTD</a:t>
            </a:r>
          </a:p>
          <a:p>
            <a:endParaRPr lang="en-US" sz="2000" dirty="0" smtClean="0">
              <a:latin typeface="+mn-lt"/>
            </a:endParaRPr>
          </a:p>
          <a:p>
            <a:endParaRPr lang="en-US" sz="2000" dirty="0">
              <a:latin typeface="+mn-lt"/>
            </a:endParaRPr>
          </a:p>
        </p:txBody>
      </p:sp>
      <p:sp>
        <p:nvSpPr>
          <p:cNvPr id="6" name="TextBox 5"/>
          <p:cNvSpPr txBox="1"/>
          <p:nvPr/>
        </p:nvSpPr>
        <p:spPr>
          <a:xfrm>
            <a:off x="6584950" y="5412343"/>
            <a:ext cx="2305050" cy="523220"/>
          </a:xfrm>
          <a:prstGeom prst="rect">
            <a:avLst/>
          </a:prstGeom>
          <a:noFill/>
        </p:spPr>
        <p:txBody>
          <a:bodyPr wrap="square" rtlCol="0">
            <a:spAutoFit/>
          </a:bodyPr>
          <a:lstStyle/>
          <a:p>
            <a:r>
              <a:rPr lang="en-US" sz="2800" b="1" dirty="0" smtClean="0">
                <a:solidFill>
                  <a:srgbClr val="2178B5"/>
                </a:solidFill>
              </a:rPr>
              <a:t>#</a:t>
            </a:r>
            <a:r>
              <a:rPr lang="en-US" sz="2800" b="1" dirty="0" err="1" smtClean="0">
                <a:solidFill>
                  <a:srgbClr val="2178B5"/>
                </a:solidFill>
              </a:rPr>
              <a:t>rrafreport</a:t>
            </a:r>
            <a:endParaRPr lang="en-US" sz="2800" b="1" dirty="0">
              <a:solidFill>
                <a:srgbClr val="2178B5"/>
              </a:solidFill>
            </a:endParaRPr>
          </a:p>
        </p:txBody>
      </p:sp>
    </p:spTree>
    <p:extLst>
      <p:ext uri="{BB962C8B-B14F-4D97-AF65-F5344CB8AC3E}">
        <p14:creationId xmlns="" xmlns:p14="http://schemas.microsoft.com/office/powerpoint/2010/main" val="36124640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Capturing Contributor Roles</a:t>
            </a:r>
            <a:endParaRPr lang="en-US" dirty="0"/>
          </a:p>
        </p:txBody>
      </p:sp>
      <p:pic>
        <p:nvPicPr>
          <p:cNvPr id="7" name="Picture 6"/>
          <p:cNvPicPr>
            <a:picLocks noChangeAspect="1"/>
          </p:cNvPicPr>
          <p:nvPr/>
        </p:nvPicPr>
        <p:blipFill>
          <a:blip r:embed="rId3"/>
          <a:stretch>
            <a:fillRect/>
          </a:stretch>
        </p:blipFill>
        <p:spPr>
          <a:xfrm>
            <a:off x="845241" y="1417638"/>
            <a:ext cx="7459761" cy="5303837"/>
          </a:xfrm>
          <a:prstGeom prst="rect">
            <a:avLst/>
          </a:prstGeom>
        </p:spPr>
      </p:pic>
      <p:pic>
        <p:nvPicPr>
          <p:cNvPr id="8" name="Picture 7" descr="GalaxyZoo_lowres.pdf"/>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59164" y="0"/>
            <a:ext cx="11049000" cy="7837424"/>
          </a:xfrm>
          <a:prstGeom prst="rect">
            <a:avLst/>
          </a:prstGeom>
        </p:spPr>
      </p:pic>
    </p:spTree>
    <p:extLst>
      <p:ext uri="{BB962C8B-B14F-4D97-AF65-F5344CB8AC3E}">
        <p14:creationId xmlns="" xmlns:p14="http://schemas.microsoft.com/office/powerpoint/2010/main" val="16118092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500" fill="hold"/>
                                        <p:tgtEl>
                                          <p:spTgt spid="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is More</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Capturing Contributor Roles in Scholarly Publications</a:t>
            </a:r>
            <a:endParaRPr lang="en-US"/>
          </a:p>
        </p:txBody>
      </p:sp>
      <p:pic>
        <p:nvPicPr>
          <p:cNvPr id="6" name="Picture 5" descr="GalaxyZoo_lowres.pdf"/>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928452" y="-4064579"/>
            <a:ext cx="38100000" cy="27025600"/>
          </a:xfrm>
          <a:prstGeom prst="rect">
            <a:avLst/>
          </a:prstGeom>
        </p:spPr>
      </p:pic>
    </p:spTree>
    <p:extLst>
      <p:ext uri="{BB962C8B-B14F-4D97-AF65-F5344CB8AC3E}">
        <p14:creationId xmlns="" xmlns:p14="http://schemas.microsoft.com/office/powerpoint/2010/main" val="4190455970"/>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Where are researchers?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2883751833"/>
              </p:ext>
            </p:extLst>
          </p:nvPr>
        </p:nvGraphicFramePr>
        <p:xfrm>
          <a:off x="457200" y="1295400"/>
          <a:ext cx="8229600" cy="4830763"/>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4294967295"/>
          </p:nvPr>
        </p:nvSpPr>
        <p:spPr>
          <a:xfrm>
            <a:off x="3124200" y="6356350"/>
            <a:ext cx="2895600" cy="365125"/>
          </a:xfrm>
          <a:prstGeom prst="rect">
            <a:avLst/>
          </a:prstGeom>
        </p:spPr>
        <p:txBody>
          <a:bodyPr/>
          <a:lstStyle/>
          <a:p>
            <a:pPr>
              <a:defRPr/>
            </a:pPr>
            <a:endParaRPr lang="en-US"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E08BACCB-F39C-45CF-A3EC-F7B6C377D0F9}" type="slidenum">
              <a:rPr lang="en-US" smtClean="0"/>
              <a:pPr>
                <a:defRPr/>
              </a:pPr>
              <a:t>12</a:t>
            </a:fld>
            <a:endParaRPr lang="en-US"/>
          </a:p>
        </p:txBody>
      </p:sp>
      <p:cxnSp>
        <p:nvCxnSpPr>
          <p:cNvPr id="7" name="Straight Arrow Connector 6"/>
          <p:cNvCxnSpPr/>
          <p:nvPr/>
        </p:nvCxnSpPr>
        <p:spPr>
          <a:xfrm>
            <a:off x="4187611" y="2928459"/>
            <a:ext cx="587735" cy="1259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757304" y="2483227"/>
            <a:ext cx="1500496" cy="646331"/>
          </a:xfrm>
          <a:prstGeom prst="rect">
            <a:avLst/>
          </a:prstGeom>
          <a:noFill/>
        </p:spPr>
        <p:txBody>
          <a:bodyPr wrap="square" rtlCol="0">
            <a:spAutoFit/>
          </a:bodyPr>
          <a:lstStyle/>
          <a:p>
            <a:r>
              <a:rPr lang="en-US" dirty="0" smtClean="0"/>
              <a:t>Wild Guesses	</a:t>
            </a:r>
            <a:endParaRPr lang="en-US" dirty="0"/>
          </a:p>
        </p:txBody>
      </p:sp>
    </p:spTree>
    <p:extLst>
      <p:ext uri="{BB962C8B-B14F-4D97-AF65-F5344CB8AC3E}">
        <p14:creationId xmlns:p14="http://schemas.microsoft.com/office/powerpoint/2010/main" xmlns="" val="212418506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138"/>
            <a:ext cx="9144000" cy="550862"/>
          </a:xfrm>
        </p:spPr>
        <p:txBody>
          <a:bodyPr>
            <a:noAutofit/>
          </a:bodyPr>
          <a:lstStyle/>
          <a:p>
            <a:r>
              <a:rPr lang="en-US" sz="4000" dirty="0" smtClean="0">
                <a:solidFill>
                  <a:srgbClr val="0070C0"/>
                </a:solidFill>
                <a:latin typeface="+mj-lt"/>
              </a:rPr>
              <a:t>Researcher Identifier ≠ Name Authorities</a:t>
            </a:r>
            <a:endParaRPr lang="en-US" sz="4000" dirty="0">
              <a:solidFill>
                <a:srgbClr val="0070C0"/>
              </a:solidFill>
              <a:latin typeface="+mj-lt"/>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13</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xmlns="" val="787388303"/>
              </p:ext>
            </p:extLst>
          </p:nvPr>
        </p:nvGraphicFramePr>
        <p:xfrm>
          <a:off x="94458" y="753182"/>
          <a:ext cx="8947656" cy="6133931"/>
        </p:xfrm>
        <a:graphic>
          <a:graphicData uri="http://schemas.openxmlformats.org/drawingml/2006/table">
            <a:tbl>
              <a:tblPr firstRow="1" bandRow="1">
                <a:tableStyleId>{5C22544A-7EE6-4342-B048-85BDC9FD1C3A}</a:tableStyleId>
              </a:tblPr>
              <a:tblGrid>
                <a:gridCol w="2982552"/>
                <a:gridCol w="2866590"/>
                <a:gridCol w="3098514"/>
              </a:tblGrid>
              <a:tr h="1045991">
                <a:tc>
                  <a:txBody>
                    <a:bodyPr/>
                    <a:lstStyle/>
                    <a:p>
                      <a:endParaRPr lang="en-US" sz="1600" dirty="0" smtClean="0"/>
                    </a:p>
                  </a:txBody>
                  <a:tcPr anchor="ctr"/>
                </a:tc>
                <a:tc>
                  <a:txBody>
                    <a:bodyPr/>
                    <a:lstStyle/>
                    <a:p>
                      <a:pPr algn="ctr"/>
                      <a:endParaRPr lang="en-US" sz="1600" dirty="0" smtClean="0"/>
                    </a:p>
                    <a:p>
                      <a:pPr algn="ctr"/>
                      <a:r>
                        <a:rPr lang="en-US" sz="1600" dirty="0" smtClean="0"/>
                        <a:t>Traditional</a:t>
                      </a:r>
                      <a:r>
                        <a:rPr lang="en-US" sz="1600" baseline="0" dirty="0" smtClean="0"/>
                        <a:t> Name Authorities</a:t>
                      </a:r>
                      <a:endParaRPr lang="en-US" sz="1600" dirty="0"/>
                    </a:p>
                  </a:txBody>
                  <a:tcPr anchor="ctr"/>
                </a:tc>
                <a:tc>
                  <a:txBody>
                    <a:bodyPr/>
                    <a:lstStyle/>
                    <a:p>
                      <a:pPr algn="ctr"/>
                      <a:endParaRPr lang="en-US" sz="1600" dirty="0" smtClean="0"/>
                    </a:p>
                    <a:p>
                      <a:pPr algn="ctr"/>
                      <a:endParaRPr lang="en-US" sz="1600" dirty="0" smtClean="0"/>
                    </a:p>
                    <a:p>
                      <a:pPr algn="ctr"/>
                      <a:r>
                        <a:rPr lang="en-US" sz="1600" dirty="0" smtClean="0"/>
                        <a:t>Researcher Identifier Systems</a:t>
                      </a:r>
                      <a:endParaRPr lang="en-US" sz="1600" dirty="0"/>
                    </a:p>
                  </a:txBody>
                  <a:tcPr/>
                </a:tc>
              </a:tr>
              <a:tr h="491865">
                <a:tc>
                  <a:txBody>
                    <a:bodyPr/>
                    <a:lstStyle/>
                    <a:p>
                      <a:r>
                        <a:rPr lang="en-US" sz="1400" dirty="0" smtClean="0"/>
                        <a:t>Primary Stakeholders</a:t>
                      </a:r>
                      <a:endParaRPr lang="en-US" sz="1400" dirty="0"/>
                    </a:p>
                  </a:txBody>
                  <a:tcPr/>
                </a:tc>
                <a:tc>
                  <a:txBody>
                    <a:bodyPr/>
                    <a:lstStyle/>
                    <a:p>
                      <a:pPr algn="ctr"/>
                      <a:r>
                        <a:rPr lang="en-US" sz="1400" dirty="0" smtClean="0"/>
                        <a:t>Libraries</a:t>
                      </a:r>
                      <a:endParaRPr lang="en-US" sz="1400" dirty="0"/>
                    </a:p>
                  </a:txBody>
                  <a:tcPr/>
                </a:tc>
                <a:tc>
                  <a:txBody>
                    <a:bodyPr/>
                    <a:lstStyle/>
                    <a:p>
                      <a:pPr algn="ctr"/>
                      <a:r>
                        <a:rPr lang="en-US" sz="1400" dirty="0" smtClean="0"/>
                        <a:t>Publishers,</a:t>
                      </a:r>
                      <a:r>
                        <a:rPr lang="en-US" sz="1400" baseline="0" dirty="0" smtClean="0"/>
                        <a:t> Researchers, Funders, Libraries</a:t>
                      </a:r>
                      <a:endParaRPr lang="en-US" sz="1400" dirty="0"/>
                    </a:p>
                  </a:txBody>
                  <a:tcPr/>
                </a:tc>
              </a:tr>
              <a:tr h="717251">
                <a:tc>
                  <a:txBody>
                    <a:bodyPr/>
                    <a:lstStyle/>
                    <a:p>
                      <a:r>
                        <a:rPr lang="en-US" sz="1400" dirty="0" smtClean="0"/>
                        <a:t>Internal standardization/integration</a:t>
                      </a:r>
                      <a:endParaRPr lang="en-US" sz="1400" dirty="0"/>
                    </a:p>
                  </a:txBody>
                  <a:tcPr/>
                </a:tc>
                <a:tc>
                  <a:txBody>
                    <a:bodyPr/>
                    <a:lstStyle/>
                    <a:p>
                      <a:pPr algn="ctr"/>
                      <a:r>
                        <a:rPr lang="en-US" sz="1400" dirty="0" smtClean="0"/>
                        <a:t>Standardized</a:t>
                      </a:r>
                      <a:r>
                        <a:rPr lang="en-US" sz="1400" baseline="0" dirty="0" smtClean="0"/>
                        <a:t> and well integrated within libraries but new models are emerging</a:t>
                      </a:r>
                      <a:endParaRPr lang="en-US" sz="1400" dirty="0"/>
                    </a:p>
                  </a:txBody>
                  <a:tcPr/>
                </a:tc>
                <a:tc>
                  <a:txBody>
                    <a:bodyPr/>
                    <a:lstStyle/>
                    <a:p>
                      <a:pPr algn="ctr"/>
                      <a:r>
                        <a:rPr lang="en-US" sz="1400" dirty="0" smtClean="0"/>
                        <a:t>Fragmented. Some</a:t>
                      </a:r>
                      <a:r>
                        <a:rPr lang="en-US" sz="1400" baseline="0" dirty="0" smtClean="0"/>
                        <a:t> </a:t>
                      </a:r>
                      <a:r>
                        <a:rPr lang="en-US" sz="1400" dirty="0" smtClean="0"/>
                        <a:t>well-integrated</a:t>
                      </a:r>
                      <a:r>
                        <a:rPr lang="en-US" sz="1400" baseline="0" dirty="0" smtClean="0"/>
                        <a:t>  communities of practice.</a:t>
                      </a:r>
                      <a:endParaRPr lang="en-US" sz="1400" dirty="0"/>
                    </a:p>
                  </a:txBody>
                  <a:tcPr/>
                </a:tc>
              </a:tr>
              <a:tr h="717251">
                <a:tc>
                  <a:txBody>
                    <a:bodyPr/>
                    <a:lstStyle/>
                    <a:p>
                      <a:r>
                        <a:rPr lang="en-US" sz="1400" dirty="0" smtClean="0"/>
                        <a:t>Organization</a:t>
                      </a:r>
                      <a:endParaRPr lang="en-US" sz="1400" dirty="0"/>
                    </a:p>
                  </a:txBody>
                  <a:tcPr/>
                </a:tc>
                <a:tc>
                  <a:txBody>
                    <a:bodyPr/>
                    <a:lstStyle/>
                    <a:p>
                      <a:pPr algn="ctr"/>
                      <a:r>
                        <a:rPr lang="en-US" sz="1400" dirty="0" smtClean="0"/>
                        <a:t>Primarily</a:t>
                      </a:r>
                      <a:r>
                        <a:rPr lang="en-US" sz="1400" baseline="0" dirty="0" smtClean="0"/>
                        <a:t> top-down, careful controlled entry from participating organizations</a:t>
                      </a:r>
                      <a:endParaRPr lang="en-US" sz="1400" dirty="0"/>
                    </a:p>
                  </a:txBody>
                  <a:tcPr/>
                </a:tc>
                <a:tc>
                  <a:txBody>
                    <a:bodyPr/>
                    <a:lstStyle/>
                    <a:p>
                      <a:pPr algn="ctr"/>
                      <a:r>
                        <a:rPr lang="en-US" sz="1400" dirty="0" smtClean="0"/>
                        <a:t>Varies:</a:t>
                      </a:r>
                      <a:r>
                        <a:rPr lang="en-US" sz="1400" baseline="0" dirty="0" smtClean="0"/>
                        <a:t> top down, bottom-up, middle out; often individual contributors</a:t>
                      </a:r>
                      <a:endParaRPr lang="en-US" sz="1400" dirty="0"/>
                    </a:p>
                  </a:txBody>
                  <a:tcPr/>
                </a:tc>
              </a:tr>
              <a:tr h="926449">
                <a:tc>
                  <a:txBody>
                    <a:bodyPr/>
                    <a:lstStyle/>
                    <a:p>
                      <a:r>
                        <a:rPr lang="en-US" sz="1400" dirty="0" smtClean="0"/>
                        <a:t>External integration</a:t>
                      </a:r>
                      <a:endParaRPr lang="en-US" sz="1400" dirty="0"/>
                    </a:p>
                  </a:txBody>
                  <a:tcPr/>
                </a:tc>
                <a:tc>
                  <a:txBody>
                    <a:bodyPr/>
                    <a:lstStyle/>
                    <a:p>
                      <a:pPr algn="ctr"/>
                      <a:r>
                        <a:rPr lang="en-US" sz="1400" dirty="0" smtClean="0"/>
                        <a:t>Very</a:t>
                      </a:r>
                      <a:r>
                        <a:rPr lang="en-US" sz="1400" baseline="0" dirty="0" smtClean="0"/>
                        <a:t> limited: </a:t>
                      </a:r>
                      <a:r>
                        <a:rPr lang="en-US" sz="1400" dirty="0" smtClean="0"/>
                        <a:t>High</a:t>
                      </a:r>
                      <a:r>
                        <a:rPr lang="en-US" sz="1400" baseline="0" dirty="0" smtClean="0"/>
                        <a:t> barriers to entry, few simple API’s</a:t>
                      </a:r>
                      <a:endParaRPr lang="en-US" sz="1400" dirty="0"/>
                    </a:p>
                  </a:txBody>
                  <a:tcPr/>
                </a:tc>
                <a:tc>
                  <a:txBody>
                    <a:bodyPr/>
                    <a:lstStyle/>
                    <a:p>
                      <a:pPr algn="ctr"/>
                      <a:r>
                        <a:rPr lang="en-US" sz="1400" dirty="0" smtClean="0"/>
                        <a:t>Varies</a:t>
                      </a:r>
                      <a:r>
                        <a:rPr lang="en-US" sz="1400" baseline="0" dirty="0" smtClean="0"/>
                        <a:t>, but more open. Some services offer simple open API’s; integration with web 2.0 protocols (e.g. </a:t>
                      </a:r>
                      <a:r>
                        <a:rPr lang="en-US" sz="1400" baseline="0" dirty="0" err="1" smtClean="0"/>
                        <a:t>OpenId</a:t>
                      </a:r>
                      <a:r>
                        <a:rPr lang="en-US" sz="1400" baseline="0" dirty="0" smtClean="0"/>
                        <a:t>)</a:t>
                      </a:r>
                      <a:endParaRPr lang="en-US" sz="1400" dirty="0"/>
                    </a:p>
                  </a:txBody>
                  <a:tcPr/>
                </a:tc>
              </a:tr>
              <a:tr h="717251">
                <a:tc>
                  <a:txBody>
                    <a:bodyPr/>
                    <a:lstStyle/>
                    <a:p>
                      <a:r>
                        <a:rPr lang="en-US" sz="1400" dirty="0" smtClean="0"/>
                        <a:t>Works</a:t>
                      </a:r>
                      <a:r>
                        <a:rPr lang="en-US" sz="1400" baseline="0" dirty="0" smtClean="0"/>
                        <a:t> Covered</a:t>
                      </a:r>
                      <a:endParaRPr lang="en-US" sz="1400" dirty="0"/>
                    </a:p>
                  </a:txBody>
                  <a:tcPr/>
                </a:tc>
                <a:tc>
                  <a:txBody>
                    <a:bodyPr/>
                    <a:lstStyle/>
                    <a:p>
                      <a:pPr algn="ctr"/>
                      <a:r>
                        <a:rPr lang="en-US" sz="1400" dirty="0" smtClean="0"/>
                        <a:t>Primarily</a:t>
                      </a:r>
                      <a:r>
                        <a:rPr lang="en-US" sz="1400" baseline="0" dirty="0" smtClean="0"/>
                        <a:t> books &amp; other works traditionally catalogued by libraries</a:t>
                      </a:r>
                      <a:endParaRPr lang="en-US" sz="1400" dirty="0"/>
                    </a:p>
                  </a:txBody>
                  <a:tcPr/>
                </a:tc>
                <a:tc>
                  <a:txBody>
                    <a:bodyPr/>
                    <a:lstStyle/>
                    <a:p>
                      <a:pPr algn="ctr"/>
                      <a:r>
                        <a:rPr lang="en-US" sz="1400" dirty="0" smtClean="0"/>
                        <a:t>Journal</a:t>
                      </a:r>
                      <a:r>
                        <a:rPr lang="en-US" sz="1400" baseline="0" dirty="0" smtClean="0"/>
                        <a:t> articles; Grants; Datasets</a:t>
                      </a:r>
                      <a:endParaRPr lang="en-US" sz="1400" dirty="0"/>
                    </a:p>
                  </a:txBody>
                  <a:tcPr/>
                </a:tc>
              </a:tr>
              <a:tr h="717251">
                <a:tc>
                  <a:txBody>
                    <a:bodyPr/>
                    <a:lstStyle/>
                    <a:p>
                      <a:r>
                        <a:rPr lang="en-US" sz="1400" dirty="0" smtClean="0"/>
                        <a:t>People</a:t>
                      </a:r>
                      <a:r>
                        <a:rPr lang="en-US" sz="1400" baseline="0" dirty="0" smtClean="0"/>
                        <a:t> covered</a:t>
                      </a:r>
                      <a:endParaRPr lang="en-US" sz="1400" dirty="0"/>
                    </a:p>
                  </a:txBody>
                  <a:tcPr/>
                </a:tc>
                <a:tc>
                  <a:txBody>
                    <a:bodyPr/>
                    <a:lstStyle/>
                    <a:p>
                      <a:pPr algn="ctr"/>
                      <a:r>
                        <a:rPr lang="en-US" sz="1400" dirty="0" smtClean="0"/>
                        <a:t>Authors</a:t>
                      </a:r>
                      <a:r>
                        <a:rPr lang="en-US" sz="1400" baseline="0" dirty="0" smtClean="0"/>
                        <a:t> and people written about represented in the library catalogs</a:t>
                      </a:r>
                      <a:endParaRPr lang="en-US" sz="1400" dirty="0"/>
                    </a:p>
                  </a:txBody>
                  <a:tcPr/>
                </a:tc>
                <a:tc>
                  <a:txBody>
                    <a:bodyPr/>
                    <a:lstStyle/>
                    <a:p>
                      <a:pPr algn="ctr"/>
                      <a:r>
                        <a:rPr lang="en-US" sz="1400" dirty="0" smtClean="0"/>
                        <a:t>Authors</a:t>
                      </a:r>
                      <a:r>
                        <a:rPr lang="en-US" sz="1400" baseline="0" dirty="0" smtClean="0"/>
                        <a:t> of research articles, </a:t>
                      </a:r>
                      <a:r>
                        <a:rPr lang="en-US" sz="1400" baseline="0" dirty="0" err="1" smtClean="0"/>
                        <a:t>fundees</a:t>
                      </a:r>
                      <a:r>
                        <a:rPr lang="en-US" sz="1400" baseline="0" dirty="0" smtClean="0"/>
                        <a:t>, members of research institutions – international</a:t>
                      </a:r>
                      <a:endParaRPr lang="en-US" sz="1400" dirty="0"/>
                    </a:p>
                  </a:txBody>
                  <a:tcPr/>
                </a:tc>
              </a:tr>
              <a:tr h="491865">
                <a:tc>
                  <a:txBody>
                    <a:bodyPr/>
                    <a:lstStyle/>
                    <a:p>
                      <a:r>
                        <a:rPr lang="en-US" sz="1400" dirty="0" smtClean="0"/>
                        <a:t>Key record criterion</a:t>
                      </a:r>
                      <a:endParaRPr lang="en-US" sz="1400" dirty="0"/>
                    </a:p>
                  </a:txBody>
                  <a:tcPr/>
                </a:tc>
                <a:tc>
                  <a:txBody>
                    <a:bodyPr/>
                    <a:lstStyle/>
                    <a:p>
                      <a:pPr algn="ctr"/>
                      <a:r>
                        <a:rPr lang="en-US" sz="1400" dirty="0" smtClean="0"/>
                        <a:t>Persistent</a:t>
                      </a:r>
                      <a:r>
                        <a:rPr lang="en-US" sz="1400" baseline="0" dirty="0" smtClean="0"/>
                        <a:t> and unambiguous identifier with a preferred label for the community served</a:t>
                      </a:r>
                      <a:endParaRPr lang="en-US" sz="1400" dirty="0"/>
                    </a:p>
                  </a:txBody>
                  <a:tcPr/>
                </a:tc>
                <a:tc>
                  <a:txBody>
                    <a:bodyPr/>
                    <a:lstStyle/>
                    <a:p>
                      <a:pPr algn="ctr"/>
                      <a:r>
                        <a:rPr lang="en-US" sz="1400" dirty="0" smtClean="0"/>
                        <a:t>Persistent</a:t>
                      </a:r>
                      <a:r>
                        <a:rPr lang="en-US" sz="1400" baseline="0" dirty="0" smtClean="0"/>
                        <a:t> and unambiguous identifier for an individual contributor</a:t>
                      </a:r>
                      <a:endParaRPr lang="en-US" sz="1400" dirty="0"/>
                    </a:p>
                  </a:txBody>
                  <a:tcPr/>
                </a:tc>
              </a:tr>
            </a:tbl>
          </a:graphicData>
        </a:graphic>
      </p:graphicFrame>
      <p:sp>
        <p:nvSpPr>
          <p:cNvPr id="5" name="Oval 4"/>
          <p:cNvSpPr/>
          <p:nvPr/>
        </p:nvSpPr>
        <p:spPr>
          <a:xfrm>
            <a:off x="3048000" y="6096000"/>
            <a:ext cx="2971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Oval 5"/>
          <p:cNvSpPr/>
          <p:nvPr/>
        </p:nvSpPr>
        <p:spPr>
          <a:xfrm>
            <a:off x="6019800" y="4648200"/>
            <a:ext cx="3048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xmlns="" val="1676287727"/>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14</a:t>
            </a:fld>
            <a:endParaRPr lang="en-US"/>
          </a:p>
        </p:txBody>
      </p:sp>
      <p:sp>
        <p:nvSpPr>
          <p:cNvPr id="3" name="TextBox 2"/>
          <p:cNvSpPr txBox="1"/>
          <p:nvPr/>
        </p:nvSpPr>
        <p:spPr>
          <a:xfrm>
            <a:off x="533400" y="304800"/>
            <a:ext cx="3540200" cy="769441"/>
          </a:xfrm>
          <a:prstGeom prst="rect">
            <a:avLst/>
          </a:prstGeom>
          <a:noFill/>
        </p:spPr>
        <p:txBody>
          <a:bodyPr wrap="none" rtlCol="0">
            <a:spAutoFit/>
          </a:bodyPr>
          <a:lstStyle/>
          <a:p>
            <a:r>
              <a:rPr lang="en-US" sz="4400" dirty="0" smtClean="0">
                <a:solidFill>
                  <a:srgbClr val="0070C0"/>
                </a:solidFill>
                <a:latin typeface="+mj-lt"/>
              </a:rPr>
              <a:t>Some overlaps</a:t>
            </a:r>
            <a:endParaRPr lang="en-US" sz="4400" dirty="0">
              <a:solidFill>
                <a:srgbClr val="0070C0"/>
              </a:solidFill>
              <a:latin typeface="+mj-lt"/>
            </a:endParaRPr>
          </a:p>
        </p:txBody>
      </p:sp>
      <p:pic>
        <p:nvPicPr>
          <p:cNvPr id="6" name="Picture 3"/>
          <p:cNvPicPr>
            <a:picLocks noChangeAspect="1" noChangeArrowheads="1"/>
          </p:cNvPicPr>
          <p:nvPr/>
        </p:nvPicPr>
        <p:blipFill>
          <a:blip r:embed="rId3" cstate="print"/>
          <a:srcRect/>
          <a:stretch>
            <a:fillRect/>
          </a:stretch>
        </p:blipFill>
        <p:spPr bwMode="auto">
          <a:xfrm>
            <a:off x="4648200" y="685800"/>
            <a:ext cx="938255" cy="913565"/>
          </a:xfrm>
          <a:prstGeom prst="rect">
            <a:avLst/>
          </a:prstGeom>
          <a:noFill/>
          <a:ln w="9525">
            <a:noFill/>
            <a:miter lim="800000"/>
            <a:headEnd/>
            <a:tailEnd/>
          </a:ln>
        </p:spPr>
      </p:pic>
      <p:pic>
        <p:nvPicPr>
          <p:cNvPr id="8" name="Picture 14"/>
          <p:cNvPicPr>
            <a:picLocks noChangeAspect="1" noChangeArrowheads="1"/>
          </p:cNvPicPr>
          <p:nvPr/>
        </p:nvPicPr>
        <p:blipFill>
          <a:blip r:embed="rId4" cstate="print"/>
          <a:srcRect/>
          <a:stretch>
            <a:fillRect/>
          </a:stretch>
        </p:blipFill>
        <p:spPr bwMode="auto">
          <a:xfrm>
            <a:off x="152400" y="1219200"/>
            <a:ext cx="2293937" cy="533400"/>
          </a:xfrm>
          <a:prstGeom prst="rect">
            <a:avLst/>
          </a:prstGeom>
          <a:noFill/>
          <a:ln w="9525">
            <a:noFill/>
            <a:miter lim="800000"/>
            <a:headEnd/>
            <a:tailEnd/>
          </a:ln>
        </p:spPr>
      </p:pic>
      <p:pic>
        <p:nvPicPr>
          <p:cNvPr id="11268" name="Picture 4"/>
          <p:cNvPicPr>
            <a:picLocks noChangeAspect="1" noChangeArrowheads="1"/>
          </p:cNvPicPr>
          <p:nvPr/>
        </p:nvPicPr>
        <p:blipFill>
          <a:blip r:embed="rId5" cstate="print"/>
          <a:srcRect/>
          <a:stretch>
            <a:fillRect/>
          </a:stretch>
        </p:blipFill>
        <p:spPr bwMode="auto">
          <a:xfrm>
            <a:off x="4748784" y="3733800"/>
            <a:ext cx="4395216" cy="2903472"/>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5410200" y="1600200"/>
            <a:ext cx="2111375" cy="1744663"/>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0" y="1676400"/>
            <a:ext cx="4762500" cy="5021263"/>
          </a:xfrm>
          <a:prstGeom prst="rect">
            <a:avLst/>
          </a:prstGeom>
          <a:noFill/>
          <a:ln w="9525">
            <a:noFill/>
            <a:miter lim="800000"/>
            <a:headEnd/>
            <a:tailEnd/>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p:cNvGraphicFramePr>
            <a:graphicFrameLocks/>
          </p:cNvGraphicFramePr>
          <p:nvPr/>
        </p:nvGraphicFramePr>
        <p:xfrm>
          <a:off x="1524000" y="1397000"/>
          <a:ext cx="6096000" cy="4064000"/>
        </p:xfrm>
        <a:graphic>
          <a:graphicData uri="http://schemas.openxmlformats.org/presentationml/2006/ole">
            <p:oleObj spid="_x0000_s1026" name="Acrobat Document" r:id="rId4" imgW="0" imgH="0" progId="AcroExch.Document.7">
              <p:embed/>
            </p:oleObj>
          </a:graphicData>
        </a:graphic>
      </p:graphicFrame>
      <p:pic>
        <p:nvPicPr>
          <p:cNvPr id="1027" name="Picture 3"/>
          <p:cNvPicPr>
            <a:picLocks noChangeAspect="1" noChangeArrowheads="1"/>
          </p:cNvPicPr>
          <p:nvPr/>
        </p:nvPicPr>
        <p:blipFill>
          <a:blip r:embed="rId5"/>
          <a:srcRect/>
          <a:stretch>
            <a:fillRect/>
          </a:stretch>
        </p:blipFill>
        <p:spPr bwMode="auto">
          <a:xfrm>
            <a:off x="208561" y="914400"/>
            <a:ext cx="7658764" cy="5616427"/>
          </a:xfrm>
          <a:prstGeom prst="rect">
            <a:avLst/>
          </a:prstGeom>
          <a:noFill/>
          <a:ln w="9525">
            <a:noFill/>
            <a:miter lim="800000"/>
            <a:headEnd/>
            <a:tailEnd/>
          </a:ln>
        </p:spPr>
      </p:pic>
      <p:sp>
        <p:nvSpPr>
          <p:cNvPr id="4" name="Rectangle 3"/>
          <p:cNvSpPr/>
          <p:nvPr/>
        </p:nvSpPr>
        <p:spPr>
          <a:xfrm>
            <a:off x="575045" y="308758"/>
            <a:ext cx="8225200" cy="707886"/>
          </a:xfrm>
          <a:prstGeom prst="rect">
            <a:avLst/>
          </a:prstGeom>
        </p:spPr>
        <p:txBody>
          <a:bodyPr wrap="none">
            <a:spAutoFit/>
          </a:bodyPr>
          <a:lstStyle/>
          <a:p>
            <a:r>
              <a:rPr lang="en-US" sz="4000" dirty="0" smtClean="0">
                <a:solidFill>
                  <a:srgbClr val="0070C0"/>
                </a:solidFill>
                <a:latin typeface="+mj-lt"/>
              </a:rPr>
              <a:t>Researcher Identifier Information Flow</a:t>
            </a:r>
            <a:endParaRPr lang="en-US" sz="4000" dirty="0">
              <a:latin typeface="+mj-l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latin typeface="+mj-lt"/>
              </a:rPr>
              <a:t>Task group presenters</a:t>
            </a:r>
            <a:endParaRPr lang="en-US" dirty="0">
              <a:latin typeface="+mj-lt"/>
            </a:endParaRPr>
          </a:p>
        </p:txBody>
      </p:sp>
      <p:pic>
        <p:nvPicPr>
          <p:cNvPr id="3" name="Picture 2" descr="Andrew MacEwan.jpg"/>
          <p:cNvPicPr>
            <a:picLocks noChangeAspect="1"/>
          </p:cNvPicPr>
          <p:nvPr/>
        </p:nvPicPr>
        <p:blipFill>
          <a:blip r:embed="rId3"/>
          <a:stretch>
            <a:fillRect/>
          </a:stretch>
        </p:blipFill>
        <p:spPr>
          <a:xfrm>
            <a:off x="4229100" y="1207383"/>
            <a:ext cx="1820103" cy="2194560"/>
          </a:xfrm>
          <a:prstGeom prst="rect">
            <a:avLst/>
          </a:prstGeom>
        </p:spPr>
      </p:pic>
      <p:sp>
        <p:nvSpPr>
          <p:cNvPr id="4" name="TextBox 3"/>
          <p:cNvSpPr txBox="1"/>
          <p:nvPr/>
        </p:nvSpPr>
        <p:spPr>
          <a:xfrm>
            <a:off x="4229100" y="3554343"/>
            <a:ext cx="2067617" cy="707886"/>
          </a:xfrm>
          <a:prstGeom prst="rect">
            <a:avLst/>
          </a:prstGeom>
          <a:noFill/>
        </p:spPr>
        <p:txBody>
          <a:bodyPr wrap="none" rtlCol="0">
            <a:spAutoFit/>
          </a:bodyPr>
          <a:lstStyle/>
          <a:p>
            <a:r>
              <a:rPr lang="en-US" sz="2000" dirty="0" smtClean="0"/>
              <a:t>Andrew MacEwan</a:t>
            </a:r>
            <a:endParaRPr lang="en-US" sz="2000" dirty="0" smtClean="0">
              <a:solidFill>
                <a:schemeClr val="tx1"/>
              </a:solidFill>
              <a:latin typeface="+mn-lt"/>
            </a:endParaRPr>
          </a:p>
          <a:p>
            <a:r>
              <a:rPr lang="en-US" sz="2000" dirty="0" smtClean="0"/>
              <a:t>British Library</a:t>
            </a:r>
            <a:endParaRPr lang="en-US" sz="2000" dirty="0">
              <a:solidFill>
                <a:schemeClr val="tx1"/>
              </a:solidFill>
              <a:latin typeface="+mn-lt"/>
            </a:endParaRPr>
          </a:p>
        </p:txBody>
      </p:sp>
      <p:pic>
        <p:nvPicPr>
          <p:cNvPr id="5" name="Picture 4" descr="Philip Schreur.jpg"/>
          <p:cNvPicPr>
            <a:picLocks noChangeAspect="1"/>
          </p:cNvPicPr>
          <p:nvPr/>
        </p:nvPicPr>
        <p:blipFill>
          <a:blip r:embed="rId4"/>
          <a:stretch>
            <a:fillRect/>
          </a:stretch>
        </p:blipFill>
        <p:spPr>
          <a:xfrm>
            <a:off x="7073106" y="1207383"/>
            <a:ext cx="1311544" cy="2194560"/>
          </a:xfrm>
          <a:prstGeom prst="rect">
            <a:avLst/>
          </a:prstGeom>
        </p:spPr>
      </p:pic>
      <p:sp>
        <p:nvSpPr>
          <p:cNvPr id="6" name="TextBox 5"/>
          <p:cNvSpPr txBox="1"/>
          <p:nvPr/>
        </p:nvSpPr>
        <p:spPr>
          <a:xfrm>
            <a:off x="1143989" y="3554343"/>
            <a:ext cx="1645387" cy="707886"/>
          </a:xfrm>
          <a:prstGeom prst="rect">
            <a:avLst/>
          </a:prstGeom>
          <a:noFill/>
        </p:spPr>
        <p:txBody>
          <a:bodyPr wrap="none" rtlCol="0">
            <a:spAutoFit/>
          </a:bodyPr>
          <a:lstStyle/>
          <a:p>
            <a:r>
              <a:rPr lang="en-US" sz="2000" dirty="0" smtClean="0"/>
              <a:t>Laura Dawson</a:t>
            </a:r>
            <a:endParaRPr lang="en-US" sz="2000" dirty="0" smtClean="0">
              <a:solidFill>
                <a:schemeClr val="tx1"/>
              </a:solidFill>
              <a:latin typeface="+mn-lt"/>
            </a:endParaRPr>
          </a:p>
          <a:p>
            <a:r>
              <a:rPr lang="en-US" sz="2000" dirty="0" err="1" smtClean="0"/>
              <a:t>Bowker</a:t>
            </a:r>
            <a:endParaRPr lang="en-US" sz="2000" dirty="0">
              <a:solidFill>
                <a:schemeClr val="tx1"/>
              </a:solidFill>
              <a:latin typeface="+mn-lt"/>
            </a:endParaRPr>
          </a:p>
        </p:txBody>
      </p:sp>
      <p:pic>
        <p:nvPicPr>
          <p:cNvPr id="7" name="Picture 6" descr="Laura Dawson.jpg"/>
          <p:cNvPicPr>
            <a:picLocks noChangeAspect="1"/>
          </p:cNvPicPr>
          <p:nvPr/>
        </p:nvPicPr>
        <p:blipFill>
          <a:blip r:embed="rId5"/>
          <a:stretch>
            <a:fillRect/>
          </a:stretch>
        </p:blipFill>
        <p:spPr>
          <a:xfrm>
            <a:off x="778977" y="1207383"/>
            <a:ext cx="2385396" cy="2194560"/>
          </a:xfrm>
          <a:prstGeom prst="rect">
            <a:avLst/>
          </a:prstGeom>
        </p:spPr>
      </p:pic>
      <p:sp>
        <p:nvSpPr>
          <p:cNvPr id="8" name="TextBox 7"/>
          <p:cNvSpPr txBox="1"/>
          <p:nvPr/>
        </p:nvSpPr>
        <p:spPr>
          <a:xfrm>
            <a:off x="6791169" y="3554343"/>
            <a:ext cx="2177647" cy="707886"/>
          </a:xfrm>
          <a:prstGeom prst="rect">
            <a:avLst/>
          </a:prstGeom>
          <a:noFill/>
        </p:spPr>
        <p:txBody>
          <a:bodyPr wrap="none" rtlCol="0">
            <a:spAutoFit/>
          </a:bodyPr>
          <a:lstStyle/>
          <a:p>
            <a:r>
              <a:rPr lang="en-US" sz="2000" dirty="0" smtClean="0"/>
              <a:t>Philip Schreur</a:t>
            </a:r>
            <a:endParaRPr lang="en-US" sz="2000" dirty="0" smtClean="0">
              <a:solidFill>
                <a:schemeClr val="tx1"/>
              </a:solidFill>
              <a:latin typeface="+mn-lt"/>
            </a:endParaRPr>
          </a:p>
          <a:p>
            <a:r>
              <a:rPr lang="en-US" sz="2000" dirty="0" smtClean="0"/>
              <a:t>Stanford University</a:t>
            </a:r>
            <a:endParaRPr lang="en-US" sz="2000" dirty="0">
              <a:solidFill>
                <a:schemeClr val="tx1"/>
              </a:solidFill>
              <a:latin typeface="+mn-lt"/>
            </a:endParaRPr>
          </a:p>
        </p:txBody>
      </p:sp>
      <p:sp>
        <p:nvSpPr>
          <p:cNvPr id="10" name="TextBox 9"/>
          <p:cNvSpPr txBox="1"/>
          <p:nvPr/>
        </p:nvSpPr>
        <p:spPr>
          <a:xfrm>
            <a:off x="5291624" y="5085567"/>
            <a:ext cx="1515158" cy="707886"/>
          </a:xfrm>
          <a:prstGeom prst="rect">
            <a:avLst/>
          </a:prstGeom>
          <a:noFill/>
        </p:spPr>
        <p:txBody>
          <a:bodyPr wrap="none" rtlCol="0">
            <a:spAutoFit/>
          </a:bodyPr>
          <a:lstStyle/>
          <a:p>
            <a:r>
              <a:rPr lang="en-US" sz="2000" dirty="0" smtClean="0"/>
              <a:t>Daniel Hook,</a:t>
            </a:r>
          </a:p>
          <a:p>
            <a:r>
              <a:rPr lang="en-US" sz="2000" dirty="0" smtClean="0"/>
              <a:t>Symplectic</a:t>
            </a:r>
            <a:endParaRPr lang="en-US" sz="2000" dirty="0"/>
          </a:p>
        </p:txBody>
      </p:sp>
      <p:pic>
        <p:nvPicPr>
          <p:cNvPr id="11" name="Picture 10" descr="Daniel Hook.png"/>
          <p:cNvPicPr>
            <a:picLocks noChangeAspect="1"/>
          </p:cNvPicPr>
          <p:nvPr/>
        </p:nvPicPr>
        <p:blipFill>
          <a:blip r:embed="rId6"/>
          <a:stretch>
            <a:fillRect/>
          </a:stretch>
        </p:blipFill>
        <p:spPr>
          <a:xfrm>
            <a:off x="3501327" y="4478591"/>
            <a:ext cx="1455546" cy="1463167"/>
          </a:xfrm>
          <a:prstGeom prst="rect">
            <a:avLst/>
          </a:prstGeom>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900363" y="237996"/>
            <a:ext cx="5989637" cy="1853852"/>
          </a:xfrm>
        </p:spPr>
        <p:txBody>
          <a:bodyPr/>
          <a:lstStyle/>
          <a:p>
            <a:pPr algn="ctr"/>
            <a:r>
              <a:rPr lang="en-US" sz="4400" dirty="0" smtClean="0">
                <a:latin typeface="+mj-lt"/>
                <a:sym typeface="Symbol"/>
              </a:rPr>
              <a:t>A publisher’s  perspective:</a:t>
            </a:r>
          </a:p>
          <a:p>
            <a:pPr algn="ctr"/>
            <a:r>
              <a:rPr lang="en-US" sz="4400" dirty="0" smtClean="0">
                <a:latin typeface="+mj-lt"/>
                <a:sym typeface="Symbol"/>
              </a:rPr>
              <a:t>ISNI for author disambiguation</a:t>
            </a:r>
          </a:p>
        </p:txBody>
      </p:sp>
      <p:sp>
        <p:nvSpPr>
          <p:cNvPr id="5" name="Text Placeholder 4"/>
          <p:cNvSpPr>
            <a:spLocks noGrp="1"/>
          </p:cNvSpPr>
          <p:nvPr>
            <p:ph type="body" sz="quarter" idx="15"/>
          </p:nvPr>
        </p:nvSpPr>
        <p:spPr>
          <a:xfrm>
            <a:off x="2782888" y="2495550"/>
            <a:ext cx="5989637" cy="1101855"/>
          </a:xfrm>
        </p:spPr>
        <p:txBody>
          <a:bodyPr/>
          <a:lstStyle/>
          <a:p>
            <a:r>
              <a:rPr lang="en-US" sz="2800" dirty="0" smtClean="0">
                <a:latin typeface="+mn-lt"/>
              </a:rPr>
              <a:t>Laura Dawson</a:t>
            </a:r>
          </a:p>
          <a:p>
            <a:r>
              <a:rPr lang="en-US" sz="2400" dirty="0" smtClean="0">
                <a:hlinkClick r:id="rId3"/>
              </a:rPr>
              <a:t>Laura.Dawson@bowker.com</a:t>
            </a:r>
            <a:r>
              <a:rPr lang="en-US" sz="2800" dirty="0" smtClean="0">
                <a:latin typeface="+mn-lt"/>
              </a:rPr>
              <a:t> </a:t>
            </a:r>
          </a:p>
          <a:p>
            <a:endParaRPr lang="en-US" sz="2000" dirty="0" smtClean="0">
              <a:latin typeface="+mn-lt"/>
            </a:endParaRPr>
          </a:p>
          <a:p>
            <a:endParaRPr lang="en-US" sz="2000" dirty="0">
              <a:latin typeface="+mn-lt"/>
            </a:endParaRPr>
          </a:p>
        </p:txBody>
      </p:sp>
      <p:pic>
        <p:nvPicPr>
          <p:cNvPr id="9" name="Picture 8" descr="Laura Dawson.jpg"/>
          <p:cNvPicPr>
            <a:picLocks noChangeAspect="1"/>
          </p:cNvPicPr>
          <p:nvPr/>
        </p:nvPicPr>
        <p:blipFill>
          <a:blip r:embed="rId4"/>
          <a:stretch>
            <a:fillRect/>
          </a:stretch>
        </p:blipFill>
        <p:spPr>
          <a:xfrm>
            <a:off x="6680200" y="1943100"/>
            <a:ext cx="2209800" cy="2033016"/>
          </a:xfrm>
          <a:prstGeom prst="rect">
            <a:avLst/>
          </a:prstGeom>
        </p:spPr>
      </p:pic>
      <p:pic>
        <p:nvPicPr>
          <p:cNvPr id="82946" name="Picture 2"/>
          <p:cNvPicPr>
            <a:picLocks noChangeAspect="1" noChangeArrowheads="1"/>
          </p:cNvPicPr>
          <p:nvPr/>
        </p:nvPicPr>
        <p:blipFill>
          <a:blip r:embed="rId5"/>
          <a:srcRect/>
          <a:stretch>
            <a:fillRect/>
          </a:stretch>
        </p:blipFill>
        <p:spPr bwMode="auto">
          <a:xfrm>
            <a:off x="2798730" y="4205871"/>
            <a:ext cx="6273099" cy="2576546"/>
          </a:xfrm>
          <a:prstGeom prst="rect">
            <a:avLst/>
          </a:prstGeom>
          <a:noFill/>
          <a:ln w="9525">
            <a:noFill/>
            <a:miter lim="800000"/>
            <a:headEnd/>
            <a:tailEnd/>
          </a:ln>
        </p:spPr>
      </p:pic>
    </p:spTree>
    <p:extLst>
      <p:ext uri="{BB962C8B-B14F-4D97-AF65-F5344CB8AC3E}">
        <p14:creationId xmlns="" xmlns:p14="http://schemas.microsoft.com/office/powerpoint/2010/main" val="36124640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What Is ISNI</a:t>
            </a:r>
            <a:endParaRPr lang="en-US" dirty="0">
              <a:latin typeface="+mj-lt"/>
            </a:endParaRPr>
          </a:p>
        </p:txBody>
      </p:sp>
      <p:sp>
        <p:nvSpPr>
          <p:cNvPr id="3" name="Content Placeholder 2"/>
          <p:cNvSpPr>
            <a:spLocks noGrp="1"/>
          </p:cNvSpPr>
          <p:nvPr>
            <p:ph idx="1"/>
          </p:nvPr>
        </p:nvSpPr>
        <p:spPr/>
        <p:txBody>
          <a:bodyPr/>
          <a:lstStyle/>
          <a:p>
            <a:pPr>
              <a:buClr>
                <a:srgbClr val="2178B5"/>
              </a:buClr>
            </a:pPr>
            <a:r>
              <a:rPr lang="en-US" dirty="0" smtClean="0">
                <a:latin typeface="+mn-lt"/>
              </a:rPr>
              <a:t>ISO Standard, published in 2012</a:t>
            </a:r>
          </a:p>
          <a:p>
            <a:pPr>
              <a:buClr>
                <a:srgbClr val="2178B5"/>
              </a:buClr>
            </a:pPr>
            <a:r>
              <a:rPr lang="en-US" i="1" dirty="0" smtClean="0">
                <a:latin typeface="+mn-lt"/>
              </a:rPr>
              <a:t>I</a:t>
            </a:r>
            <a:r>
              <a:rPr lang="en-US" dirty="0" smtClean="0">
                <a:latin typeface="+mn-lt"/>
              </a:rPr>
              <a:t>nternational </a:t>
            </a:r>
            <a:r>
              <a:rPr lang="en-US" i="1" dirty="0" smtClean="0">
                <a:latin typeface="+mn-lt"/>
              </a:rPr>
              <a:t>S</a:t>
            </a:r>
            <a:r>
              <a:rPr lang="en-US" dirty="0" smtClean="0">
                <a:latin typeface="+mn-lt"/>
              </a:rPr>
              <a:t>tandard </a:t>
            </a:r>
            <a:r>
              <a:rPr lang="en-US" i="1" dirty="0" smtClean="0">
                <a:latin typeface="+mn-lt"/>
              </a:rPr>
              <a:t>N</a:t>
            </a:r>
            <a:r>
              <a:rPr lang="en-US" dirty="0" smtClean="0">
                <a:latin typeface="+mn-lt"/>
              </a:rPr>
              <a:t>ame </a:t>
            </a:r>
            <a:r>
              <a:rPr lang="en-US" i="1" dirty="0" smtClean="0">
                <a:latin typeface="+mn-lt"/>
              </a:rPr>
              <a:t>I</a:t>
            </a:r>
            <a:r>
              <a:rPr lang="en-US" dirty="0" smtClean="0">
                <a:latin typeface="+mn-lt"/>
              </a:rPr>
              <a:t>dentifier</a:t>
            </a:r>
          </a:p>
          <a:p>
            <a:pPr>
              <a:buClr>
                <a:srgbClr val="2178B5"/>
              </a:buClr>
            </a:pPr>
            <a:r>
              <a:rPr lang="en-US" dirty="0" smtClean="0">
                <a:latin typeface="+mn-lt"/>
              </a:rPr>
              <a:t>Numerical representation of a name</a:t>
            </a:r>
          </a:p>
          <a:p>
            <a:pPr lvl="1">
              <a:buClr>
                <a:srgbClr val="2178B5"/>
              </a:buClr>
            </a:pPr>
            <a:r>
              <a:rPr lang="en-US" dirty="0" smtClean="0">
                <a:latin typeface="+mn-lt"/>
              </a:rPr>
              <a:t>16 digits</a:t>
            </a:r>
          </a:p>
          <a:p>
            <a:pPr lvl="1">
              <a:buClr>
                <a:srgbClr val="2178B5"/>
              </a:buClr>
            </a:pPr>
            <a:r>
              <a:rPr lang="en-US" dirty="0" smtClean="0">
                <a:latin typeface="+mn-lt"/>
              </a:rPr>
              <a:t>Assigned to contributors of content – researchers, authors, musicians, actors, publishers, research institutions – and subjects of that content (if they are people or institutions).</a:t>
            </a:r>
            <a:endParaRPr lang="en-US" dirty="0">
              <a:latin typeface="+mn-lt"/>
            </a:endParaRPr>
          </a:p>
        </p:txBody>
      </p:sp>
    </p:spTree>
    <p:extLst>
      <p:ext uri="{BB962C8B-B14F-4D97-AF65-F5344CB8AC3E}">
        <p14:creationId xmlns:p14="http://schemas.microsoft.com/office/powerpoint/2010/main" xmlns="" val="2232055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Who is ISNI</a:t>
            </a:r>
            <a:endParaRPr lang="en-US" dirty="0">
              <a:latin typeface="+mj-lt"/>
            </a:endParaRPr>
          </a:p>
        </p:txBody>
      </p:sp>
      <p:sp>
        <p:nvSpPr>
          <p:cNvPr id="3" name="Content Placeholder 2"/>
          <p:cNvSpPr>
            <a:spLocks noGrp="1"/>
          </p:cNvSpPr>
          <p:nvPr>
            <p:ph idx="1"/>
          </p:nvPr>
        </p:nvSpPr>
        <p:spPr/>
        <p:txBody>
          <a:bodyPr>
            <a:normAutofit fontScale="92500" lnSpcReduction="20000"/>
          </a:bodyPr>
          <a:lstStyle/>
          <a:p>
            <a:pPr>
              <a:buClr>
                <a:srgbClr val="2178B5"/>
              </a:buClr>
            </a:pPr>
            <a:r>
              <a:rPr lang="en-US" dirty="0" smtClean="0">
                <a:latin typeface="+mn-lt"/>
              </a:rPr>
              <a:t>Founding members</a:t>
            </a:r>
          </a:p>
          <a:p>
            <a:pPr lvl="1">
              <a:buClr>
                <a:srgbClr val="2178B5"/>
              </a:buClr>
            </a:pPr>
            <a:r>
              <a:rPr lang="en-US" dirty="0" smtClean="0">
                <a:latin typeface="+mn-lt"/>
              </a:rPr>
              <a:t>IFRRO (International Federation of Reproduction Rights Organizations)</a:t>
            </a:r>
          </a:p>
          <a:p>
            <a:pPr lvl="1">
              <a:buClr>
                <a:srgbClr val="2178B5"/>
              </a:buClr>
            </a:pPr>
            <a:r>
              <a:rPr lang="en-US" dirty="0" smtClean="0">
                <a:latin typeface="+mn-lt"/>
              </a:rPr>
              <a:t>CISAC (International Confederation of Authors and Composers Societies)</a:t>
            </a:r>
          </a:p>
          <a:p>
            <a:pPr lvl="1">
              <a:buClr>
                <a:srgbClr val="2178B5"/>
              </a:buClr>
            </a:pPr>
            <a:r>
              <a:rPr lang="en-US" dirty="0" smtClean="0">
                <a:latin typeface="+mn-lt"/>
              </a:rPr>
              <a:t>SCAPR (Societies’ Council for the Collective Management of Performers’ Rights)</a:t>
            </a:r>
          </a:p>
          <a:p>
            <a:pPr lvl="1">
              <a:buClr>
                <a:srgbClr val="2178B5"/>
              </a:buClr>
            </a:pPr>
            <a:r>
              <a:rPr lang="en-US" dirty="0" smtClean="0">
                <a:latin typeface="+mn-lt"/>
              </a:rPr>
              <a:t>OCLC</a:t>
            </a:r>
          </a:p>
          <a:p>
            <a:pPr lvl="1">
              <a:buClr>
                <a:srgbClr val="2178B5"/>
              </a:buClr>
            </a:pPr>
            <a:r>
              <a:rPr lang="en-US" dirty="0" smtClean="0">
                <a:latin typeface="+mn-lt"/>
              </a:rPr>
              <a:t>CENL (Conference of European National Librarians), represented by the British Library and the National Library of France</a:t>
            </a:r>
          </a:p>
          <a:p>
            <a:pPr lvl="1">
              <a:buClr>
                <a:srgbClr val="2178B5"/>
              </a:buClr>
            </a:pPr>
            <a:r>
              <a:rPr lang="en-US" dirty="0" smtClean="0">
                <a:latin typeface="+mn-lt"/>
              </a:rPr>
              <a:t>ProQuest, represented by Bowker</a:t>
            </a:r>
            <a:endParaRPr lang="en-US" dirty="0">
              <a:latin typeface="+mn-lt"/>
            </a:endParaRPr>
          </a:p>
        </p:txBody>
      </p:sp>
    </p:spTree>
    <p:extLst>
      <p:ext uri="{BB962C8B-B14F-4D97-AF65-F5344CB8AC3E}">
        <p14:creationId xmlns:p14="http://schemas.microsoft.com/office/powerpoint/2010/main" xmlns="" val="859302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498691" y="161544"/>
            <a:ext cx="5033366" cy="769441"/>
          </a:xfrm>
          <a:prstGeom prst="rect">
            <a:avLst/>
          </a:prstGeom>
        </p:spPr>
        <p:txBody>
          <a:bodyPr wrap="none">
            <a:spAutoFit/>
          </a:bodyPr>
          <a:lstStyle/>
          <a:p>
            <a:r>
              <a:rPr lang="en-US" sz="4400" dirty="0" smtClean="0">
                <a:solidFill>
                  <a:srgbClr val="0070C0"/>
                </a:solidFill>
                <a:latin typeface="+mj-lt"/>
              </a:rPr>
              <a:t>We’re summarizing…</a:t>
            </a:r>
            <a:endParaRPr lang="en-US" sz="4400" dirty="0">
              <a:latin typeface="+mj-lt"/>
            </a:endParaRPr>
          </a:p>
        </p:txBody>
      </p:sp>
      <p:sp>
        <p:nvSpPr>
          <p:cNvPr id="4" name="TextBox 3"/>
          <p:cNvSpPr txBox="1"/>
          <p:nvPr/>
        </p:nvSpPr>
        <p:spPr>
          <a:xfrm>
            <a:off x="5377638" y="1365394"/>
            <a:ext cx="3208222" cy="4493538"/>
          </a:xfrm>
          <a:prstGeom prst="rect">
            <a:avLst/>
          </a:prstGeom>
          <a:noFill/>
        </p:spPr>
        <p:txBody>
          <a:bodyPr wrap="square" rtlCol="0">
            <a:spAutoFit/>
          </a:bodyPr>
          <a:lstStyle/>
          <a:p>
            <a:r>
              <a:rPr lang="en-US" sz="2200" dirty="0" smtClean="0"/>
              <a:t>Plus supplementary datasets:</a:t>
            </a:r>
          </a:p>
          <a:p>
            <a:endParaRPr lang="en-US" sz="2200" dirty="0" smtClean="0"/>
          </a:p>
          <a:p>
            <a:pPr>
              <a:buClr>
                <a:srgbClr val="2178B5"/>
              </a:buClr>
              <a:buFont typeface="Arial" pitchFamily="34" charset="0"/>
              <a:buChar char="•"/>
            </a:pPr>
            <a:r>
              <a:rPr lang="en-US" sz="2200" dirty="0" smtClean="0"/>
              <a:t>  Use case scenarios</a:t>
            </a:r>
          </a:p>
          <a:p>
            <a:pPr>
              <a:buClr>
                <a:srgbClr val="2178B5"/>
              </a:buClr>
              <a:buFont typeface="Arial" pitchFamily="34" charset="0"/>
              <a:buChar char="•"/>
            </a:pPr>
            <a:r>
              <a:rPr lang="en-US" sz="2200" dirty="0" smtClean="0"/>
              <a:t>  Functional requirements</a:t>
            </a:r>
          </a:p>
          <a:p>
            <a:pPr>
              <a:buClr>
                <a:srgbClr val="2178B5"/>
              </a:buClr>
              <a:buFont typeface="Arial" pitchFamily="34" charset="0"/>
              <a:buChar char="•"/>
            </a:pPr>
            <a:r>
              <a:rPr lang="en-US" sz="2200" dirty="0" smtClean="0"/>
              <a:t>  Links to 100 researcher networking  and identifier systems</a:t>
            </a:r>
          </a:p>
          <a:p>
            <a:pPr>
              <a:buClr>
                <a:srgbClr val="2178B5"/>
              </a:buClr>
              <a:buFont typeface="Arial" pitchFamily="34" charset="0"/>
              <a:buChar char="•"/>
            </a:pPr>
            <a:r>
              <a:rPr lang="en-US" sz="2200" dirty="0" smtClean="0"/>
              <a:t> Characteristics profiles</a:t>
            </a:r>
          </a:p>
          <a:p>
            <a:pPr>
              <a:buClr>
                <a:srgbClr val="2178B5"/>
              </a:buClr>
              <a:buFont typeface="Arial" pitchFamily="34" charset="0"/>
              <a:buChar char="•"/>
            </a:pPr>
            <a:r>
              <a:rPr lang="en-US" sz="2200" dirty="0" smtClean="0"/>
              <a:t> Mapping of profiles to functional requirements</a:t>
            </a:r>
          </a:p>
          <a:p>
            <a:pPr>
              <a:buClr>
                <a:srgbClr val="2178B5"/>
              </a:buClr>
              <a:buFont typeface="Arial" pitchFamily="34" charset="0"/>
              <a:buChar char="•"/>
            </a:pPr>
            <a:r>
              <a:rPr lang="en-US" sz="2200" dirty="0" smtClean="0"/>
              <a:t> Researcher identifier information flow diagram</a:t>
            </a:r>
            <a:endParaRPr lang="en-US" sz="2200" dirty="0"/>
          </a:p>
        </p:txBody>
      </p:sp>
      <p:sp>
        <p:nvSpPr>
          <p:cNvPr id="5" name="Rectangle 4"/>
          <p:cNvSpPr/>
          <p:nvPr/>
        </p:nvSpPr>
        <p:spPr>
          <a:xfrm>
            <a:off x="356260" y="5991370"/>
            <a:ext cx="8229600" cy="923330"/>
          </a:xfrm>
          <a:prstGeom prst="rect">
            <a:avLst/>
          </a:prstGeom>
        </p:spPr>
        <p:txBody>
          <a:bodyPr wrap="square">
            <a:spAutoFit/>
          </a:bodyPr>
          <a:lstStyle/>
          <a:p>
            <a:r>
              <a:rPr lang="en-US" u="sng" dirty="0" smtClean="0">
                <a:hlinkClick r:id="rId3"/>
              </a:rPr>
              <a:t>http://www.oclc.org/research/publications/library/2014/oclcresearch-registering-researchers-2014-overview.html</a:t>
            </a:r>
            <a:r>
              <a:rPr lang="en-US" dirty="0" smtClean="0"/>
              <a:t> </a:t>
            </a:r>
          </a:p>
          <a:p>
            <a:endParaRPr lang="en-US" dirty="0"/>
          </a:p>
        </p:txBody>
      </p:sp>
      <p:pic>
        <p:nvPicPr>
          <p:cNvPr id="81922" name="Picture 2"/>
          <p:cNvPicPr>
            <a:picLocks noChangeAspect="1" noChangeArrowheads="1"/>
          </p:cNvPicPr>
          <p:nvPr/>
        </p:nvPicPr>
        <p:blipFill>
          <a:blip r:embed="rId4"/>
          <a:srcRect/>
          <a:stretch>
            <a:fillRect/>
          </a:stretch>
        </p:blipFill>
        <p:spPr bwMode="auto">
          <a:xfrm>
            <a:off x="954864" y="1278995"/>
            <a:ext cx="3497263" cy="4579937"/>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1130654" y="3631919"/>
            <a:ext cx="3240087" cy="26638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Rounded Rectangle 4"/>
          <p:cNvSpPr/>
          <p:nvPr/>
        </p:nvSpPr>
        <p:spPr bwMode="auto">
          <a:xfrm>
            <a:off x="2411413" y="1869138"/>
            <a:ext cx="4105275" cy="1343962"/>
          </a:xfrm>
          <a:prstGeom prst="roundRect">
            <a:avLst/>
          </a:prstGeom>
          <a:effectLst>
            <a:outerShdw blurRad="50800" dist="38100" dir="2700000" algn="tl" rotWithShape="0">
              <a:prstClr val="black">
                <a:alpha val="4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ISNI Assignment Agency</a:t>
            </a:r>
          </a:p>
          <a:p>
            <a:pPr algn="ctr" fontAlgn="auto">
              <a:spcBef>
                <a:spcPts val="0"/>
              </a:spcBef>
              <a:spcAft>
                <a:spcPts val="0"/>
              </a:spcAft>
              <a:defRPr/>
            </a:pPr>
            <a:endParaRPr lang="en-US" dirty="0" smtClean="0">
              <a:solidFill>
                <a:schemeClr val="tx1"/>
              </a:solidFill>
            </a:endParaRPr>
          </a:p>
          <a:p>
            <a:pPr algn="ctr" fontAlgn="auto">
              <a:spcBef>
                <a:spcPts val="0"/>
              </a:spcBef>
              <a:spcAft>
                <a:spcPts val="0"/>
              </a:spcAft>
              <a:defRPr/>
            </a:pPr>
            <a:endParaRPr lang="en-US" dirty="0" smtClean="0">
              <a:solidFill>
                <a:schemeClr val="tx1"/>
              </a:solidFill>
            </a:endParaRPr>
          </a:p>
          <a:p>
            <a:pPr algn="ctr" fontAlgn="auto">
              <a:spcBef>
                <a:spcPts val="0"/>
              </a:spcBef>
              <a:spcAft>
                <a:spcPts val="0"/>
              </a:spcAft>
              <a:defRPr/>
            </a:pPr>
            <a:endParaRPr lang="en-US" dirty="0" smtClean="0">
              <a:solidFill>
                <a:schemeClr val="tx1"/>
              </a:solidFill>
            </a:endParaRPr>
          </a:p>
          <a:p>
            <a:pPr algn="ctr" fontAlgn="auto">
              <a:spcBef>
                <a:spcPts val="0"/>
              </a:spcBef>
              <a:spcAft>
                <a:spcPts val="0"/>
              </a:spcAft>
              <a:defRPr/>
            </a:pPr>
            <a:endParaRPr lang="en-US" dirty="0">
              <a:solidFill>
                <a:schemeClr val="tx1"/>
              </a:solidFill>
            </a:endParaRPr>
          </a:p>
        </p:txBody>
      </p:sp>
      <p:pic>
        <p:nvPicPr>
          <p:cNvPr id="10245" name="Picture 7"/>
          <p:cNvPicPr>
            <a:picLocks noChangeAspect="1" noChangeArrowheads="1"/>
          </p:cNvPicPr>
          <p:nvPr/>
        </p:nvPicPr>
        <p:blipFill>
          <a:blip r:embed="rId3" cstate="print"/>
          <a:srcRect/>
          <a:stretch>
            <a:fillRect/>
          </a:stretch>
        </p:blipFill>
        <p:spPr bwMode="auto">
          <a:xfrm>
            <a:off x="1273733" y="3803674"/>
            <a:ext cx="606166" cy="606166"/>
          </a:xfrm>
          <a:prstGeom prst="rect">
            <a:avLst/>
          </a:prstGeom>
          <a:noFill/>
          <a:ln w="9525">
            <a:noFill/>
            <a:miter lim="800000"/>
            <a:headEnd/>
            <a:tailEnd/>
          </a:ln>
        </p:spPr>
      </p:pic>
      <p:pic>
        <p:nvPicPr>
          <p:cNvPr id="10247" name="Picture 4"/>
          <p:cNvPicPr>
            <a:picLocks noChangeAspect="1" noChangeArrowheads="1"/>
          </p:cNvPicPr>
          <p:nvPr/>
        </p:nvPicPr>
        <p:blipFill>
          <a:blip r:embed="rId4" cstate="print"/>
          <a:srcRect/>
          <a:stretch>
            <a:fillRect/>
          </a:stretch>
        </p:blipFill>
        <p:spPr bwMode="auto">
          <a:xfrm>
            <a:off x="2041814" y="3830898"/>
            <a:ext cx="739198" cy="434572"/>
          </a:xfrm>
          <a:prstGeom prst="rect">
            <a:avLst/>
          </a:prstGeom>
          <a:noFill/>
          <a:ln w="9525">
            <a:noFill/>
            <a:miter lim="800000"/>
            <a:headEnd/>
            <a:tailEnd/>
          </a:ln>
        </p:spPr>
      </p:pic>
      <p:pic>
        <p:nvPicPr>
          <p:cNvPr id="10252" name="Picture 2"/>
          <p:cNvPicPr>
            <a:picLocks noChangeAspect="1" noChangeArrowheads="1"/>
          </p:cNvPicPr>
          <p:nvPr/>
        </p:nvPicPr>
        <p:blipFill>
          <a:blip r:embed="rId5" cstate="print"/>
          <a:srcRect/>
          <a:stretch>
            <a:fillRect/>
          </a:stretch>
        </p:blipFill>
        <p:spPr bwMode="auto">
          <a:xfrm>
            <a:off x="2267351" y="4338001"/>
            <a:ext cx="1123811" cy="583941"/>
          </a:xfrm>
          <a:prstGeom prst="rect">
            <a:avLst/>
          </a:prstGeom>
          <a:noFill/>
          <a:ln w="9525">
            <a:noFill/>
            <a:miter lim="800000"/>
            <a:headEnd/>
            <a:tailEnd/>
          </a:ln>
        </p:spPr>
      </p:pic>
      <p:sp>
        <p:nvSpPr>
          <p:cNvPr id="40" name="Rectangle 39"/>
          <p:cNvSpPr/>
          <p:nvPr/>
        </p:nvSpPr>
        <p:spPr>
          <a:xfrm>
            <a:off x="1520537" y="5732788"/>
            <a:ext cx="2520950"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smtClean="0">
                <a:solidFill>
                  <a:schemeClr val="tx1"/>
                </a:solidFill>
              </a:rPr>
              <a:t>Members</a:t>
            </a:r>
            <a:endParaRPr lang="en-GB" dirty="0">
              <a:solidFill>
                <a:schemeClr val="tx1"/>
              </a:solidFill>
            </a:endParaRPr>
          </a:p>
        </p:txBody>
      </p:sp>
      <p:pic>
        <p:nvPicPr>
          <p:cNvPr id="10256" name="Picture 3" descr="oclc logo.jpg"/>
          <p:cNvPicPr>
            <a:picLocks noChangeAspect="1"/>
          </p:cNvPicPr>
          <p:nvPr/>
        </p:nvPicPr>
        <p:blipFill>
          <a:blip r:embed="rId6" cstate="print"/>
          <a:srcRect/>
          <a:stretch>
            <a:fillRect/>
          </a:stretch>
        </p:blipFill>
        <p:spPr bwMode="auto">
          <a:xfrm>
            <a:off x="3851920" y="2348880"/>
            <a:ext cx="1008063" cy="460375"/>
          </a:xfrm>
          <a:prstGeom prst="rect">
            <a:avLst/>
          </a:prstGeom>
          <a:noFill/>
          <a:ln w="9525">
            <a:solidFill>
              <a:schemeClr val="accent1"/>
            </a:solidFill>
            <a:miter lim="800000"/>
            <a:headEnd/>
            <a:tailEnd/>
          </a:ln>
        </p:spPr>
      </p:pic>
      <p:sp>
        <p:nvSpPr>
          <p:cNvPr id="51" name="Rounded Rectangle 50"/>
          <p:cNvSpPr/>
          <p:nvPr/>
        </p:nvSpPr>
        <p:spPr>
          <a:xfrm>
            <a:off x="179337" y="1864204"/>
            <a:ext cx="1728192" cy="9955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t"/>
          <a:lstStyle/>
          <a:p>
            <a:pPr algn="ctr" fontAlgn="auto">
              <a:spcBef>
                <a:spcPts val="0"/>
              </a:spcBef>
              <a:spcAft>
                <a:spcPts val="0"/>
              </a:spcAft>
              <a:defRPr/>
            </a:pPr>
            <a:r>
              <a:rPr lang="en-GB" dirty="0" smtClean="0">
                <a:solidFill>
                  <a:schemeClr val="tx1"/>
                </a:solidFill>
              </a:rPr>
              <a:t>Quality Team </a:t>
            </a:r>
            <a:endParaRPr lang="en-GB" dirty="0">
              <a:solidFill>
                <a:schemeClr val="tx1"/>
              </a:solidFill>
            </a:endParaRPr>
          </a:p>
        </p:txBody>
      </p:sp>
      <p:pic>
        <p:nvPicPr>
          <p:cNvPr id="10265" name="Picture 25"/>
          <p:cNvPicPr>
            <a:picLocks noChangeAspect="1" noChangeArrowheads="1"/>
          </p:cNvPicPr>
          <p:nvPr/>
        </p:nvPicPr>
        <p:blipFill>
          <a:blip r:embed="rId7" cstate="print"/>
          <a:srcRect/>
          <a:stretch>
            <a:fillRect/>
          </a:stretch>
        </p:blipFill>
        <p:spPr bwMode="auto">
          <a:xfrm>
            <a:off x="480357" y="2255345"/>
            <a:ext cx="288033" cy="553910"/>
          </a:xfrm>
          <a:prstGeom prst="rect">
            <a:avLst/>
          </a:prstGeom>
          <a:noFill/>
          <a:ln w="9525">
            <a:noFill/>
            <a:miter lim="800000"/>
            <a:headEnd/>
            <a:tailEnd/>
          </a:ln>
        </p:spPr>
      </p:pic>
      <p:pic>
        <p:nvPicPr>
          <p:cNvPr id="52" name="Picture 27"/>
          <p:cNvPicPr>
            <a:picLocks noChangeAspect="1" noChangeArrowheads="1"/>
          </p:cNvPicPr>
          <p:nvPr/>
        </p:nvPicPr>
        <p:blipFill>
          <a:blip r:embed="rId8" cstate="print"/>
          <a:srcRect/>
          <a:stretch>
            <a:fillRect/>
          </a:stretch>
        </p:blipFill>
        <p:spPr bwMode="auto">
          <a:xfrm>
            <a:off x="930587" y="2348880"/>
            <a:ext cx="744860" cy="276112"/>
          </a:xfrm>
          <a:prstGeom prst="rect">
            <a:avLst/>
          </a:prstGeom>
          <a:noFill/>
          <a:ln w="9525">
            <a:noFill/>
            <a:miter lim="800000"/>
            <a:headEnd/>
            <a:tailEnd/>
          </a:ln>
        </p:spPr>
      </p:pic>
      <p:grpSp>
        <p:nvGrpSpPr>
          <p:cNvPr id="2" name="Group 71"/>
          <p:cNvGrpSpPr/>
          <p:nvPr/>
        </p:nvGrpSpPr>
        <p:grpSpPr>
          <a:xfrm>
            <a:off x="2916425" y="1276759"/>
            <a:ext cx="2553350" cy="432048"/>
            <a:chOff x="2206725" y="295927"/>
            <a:chExt cx="1512168" cy="432048"/>
          </a:xfrm>
        </p:grpSpPr>
        <p:sp>
          <p:nvSpPr>
            <p:cNvPr id="64" name="Rounded Rectangle 63"/>
            <p:cNvSpPr/>
            <p:nvPr/>
          </p:nvSpPr>
          <p:spPr>
            <a:xfrm>
              <a:off x="2206725" y="295927"/>
              <a:ext cx="1512168" cy="43204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t"/>
            <a:lstStyle/>
            <a:p>
              <a:pPr algn="r" fontAlgn="auto">
                <a:spcBef>
                  <a:spcPts val="0"/>
                </a:spcBef>
                <a:spcAft>
                  <a:spcPts val="0"/>
                </a:spcAft>
                <a:defRPr/>
              </a:pPr>
              <a:r>
                <a:rPr lang="en-GB" sz="1600" dirty="0" smtClean="0">
                  <a:solidFill>
                    <a:schemeClr val="tx1"/>
                  </a:solidFill>
                </a:rPr>
                <a:t>Board of Directors</a:t>
              </a:r>
              <a:endParaRPr lang="en-GB" sz="1600" dirty="0">
                <a:solidFill>
                  <a:schemeClr val="tx1"/>
                </a:solidFill>
              </a:endParaRPr>
            </a:p>
          </p:txBody>
        </p:sp>
        <p:pic>
          <p:nvPicPr>
            <p:cNvPr id="70" name="Picture 21" descr="ISNI_logos_FINAL.eps"/>
            <p:cNvPicPr>
              <a:picLocks noChangeAspect="1"/>
            </p:cNvPicPr>
            <p:nvPr/>
          </p:nvPicPr>
          <p:blipFill>
            <a:blip r:embed="rId9" cstate="print"/>
            <a:srcRect/>
            <a:stretch>
              <a:fillRect/>
            </a:stretch>
          </p:blipFill>
          <p:spPr bwMode="auto">
            <a:xfrm>
              <a:off x="2206725" y="295927"/>
              <a:ext cx="465446" cy="320459"/>
            </a:xfrm>
            <a:prstGeom prst="rect">
              <a:avLst/>
            </a:prstGeom>
            <a:noFill/>
            <a:ln w="9525">
              <a:noFill/>
              <a:miter lim="800000"/>
              <a:headEnd/>
              <a:tailEnd/>
            </a:ln>
          </p:spPr>
        </p:pic>
      </p:grpSp>
      <p:cxnSp>
        <p:nvCxnSpPr>
          <p:cNvPr id="35" name="Straight Arrow Connector 34"/>
          <p:cNvCxnSpPr>
            <a:stCxn id="51" idx="3"/>
          </p:cNvCxnSpPr>
          <p:nvPr/>
        </p:nvCxnSpPr>
        <p:spPr>
          <a:xfrm>
            <a:off x="1907529" y="2361954"/>
            <a:ext cx="503884" cy="26303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0"/>
          <a:stretch>
            <a:fillRect/>
          </a:stretch>
        </p:blipFill>
        <p:spPr>
          <a:xfrm>
            <a:off x="2916425" y="3831785"/>
            <a:ext cx="1223827" cy="337102"/>
          </a:xfrm>
          <a:prstGeom prst="rect">
            <a:avLst/>
          </a:prstGeom>
        </p:spPr>
      </p:pic>
      <p:pic>
        <p:nvPicPr>
          <p:cNvPr id="13" name="Picture 12"/>
          <p:cNvPicPr>
            <a:picLocks noChangeAspect="1"/>
          </p:cNvPicPr>
          <p:nvPr/>
        </p:nvPicPr>
        <p:blipFill>
          <a:blip r:embed="rId11"/>
          <a:stretch>
            <a:fillRect/>
          </a:stretch>
        </p:blipFill>
        <p:spPr>
          <a:xfrm>
            <a:off x="3528339" y="4338001"/>
            <a:ext cx="718038" cy="444500"/>
          </a:xfrm>
          <a:prstGeom prst="rect">
            <a:avLst/>
          </a:prstGeom>
        </p:spPr>
      </p:pic>
      <p:pic>
        <p:nvPicPr>
          <p:cNvPr id="14" name="Picture 13"/>
          <p:cNvPicPr>
            <a:picLocks noChangeAspect="1"/>
          </p:cNvPicPr>
          <p:nvPr/>
        </p:nvPicPr>
        <p:blipFill>
          <a:blip r:embed="rId12"/>
          <a:stretch>
            <a:fillRect/>
          </a:stretch>
        </p:blipFill>
        <p:spPr>
          <a:xfrm>
            <a:off x="3636777" y="4922842"/>
            <a:ext cx="609600" cy="609600"/>
          </a:xfrm>
          <a:prstGeom prst="rect">
            <a:avLst/>
          </a:prstGeom>
        </p:spPr>
      </p:pic>
      <p:pic>
        <p:nvPicPr>
          <p:cNvPr id="15" name="Picture 14"/>
          <p:cNvPicPr>
            <a:picLocks noChangeAspect="1"/>
          </p:cNvPicPr>
          <p:nvPr/>
        </p:nvPicPr>
        <p:blipFill>
          <a:blip r:embed="rId13"/>
          <a:stretch>
            <a:fillRect/>
          </a:stretch>
        </p:blipFill>
        <p:spPr>
          <a:xfrm>
            <a:off x="2411413" y="5001507"/>
            <a:ext cx="946239" cy="322581"/>
          </a:xfrm>
          <a:prstGeom prst="rect">
            <a:avLst/>
          </a:prstGeom>
        </p:spPr>
      </p:pic>
      <p:pic>
        <p:nvPicPr>
          <p:cNvPr id="16" name="Picture 15"/>
          <p:cNvPicPr>
            <a:picLocks noChangeAspect="1"/>
          </p:cNvPicPr>
          <p:nvPr/>
        </p:nvPicPr>
        <p:blipFill>
          <a:blip r:embed="rId14"/>
          <a:stretch>
            <a:fillRect/>
          </a:stretch>
        </p:blipFill>
        <p:spPr>
          <a:xfrm>
            <a:off x="1240446" y="4560420"/>
            <a:ext cx="973783" cy="667222"/>
          </a:xfrm>
          <a:prstGeom prst="rect">
            <a:avLst/>
          </a:prstGeom>
        </p:spPr>
      </p:pic>
      <p:sp>
        <p:nvSpPr>
          <p:cNvPr id="17" name="Title 16"/>
          <p:cNvSpPr>
            <a:spLocks noGrp="1"/>
          </p:cNvSpPr>
          <p:nvPr>
            <p:ph type="title"/>
          </p:nvPr>
        </p:nvSpPr>
        <p:spPr/>
        <p:txBody>
          <a:bodyPr/>
          <a:lstStyle/>
          <a:p>
            <a:r>
              <a:rPr lang="en-US" dirty="0" smtClean="0">
                <a:latin typeface="+mj-lt"/>
              </a:rPr>
              <a:t>ISNI Organizational Structure</a:t>
            </a:r>
            <a:endParaRPr lang="en-US" dirty="0">
              <a:latin typeface="+mj-lt"/>
            </a:endParaRPr>
          </a:p>
        </p:txBody>
      </p:sp>
      <p:sp>
        <p:nvSpPr>
          <p:cNvPr id="49" name="Rounded Rectangle 48"/>
          <p:cNvSpPr/>
          <p:nvPr/>
        </p:nvSpPr>
        <p:spPr>
          <a:xfrm>
            <a:off x="4859983" y="3669595"/>
            <a:ext cx="3240087" cy="155804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0" name="Rectangle 49"/>
          <p:cNvSpPr/>
          <p:nvPr/>
        </p:nvSpPr>
        <p:spPr>
          <a:xfrm>
            <a:off x="5256213" y="4756919"/>
            <a:ext cx="2520950" cy="371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smtClean="0">
                <a:solidFill>
                  <a:schemeClr val="tx1"/>
                </a:solidFill>
              </a:rPr>
              <a:t>Registration Agencies</a:t>
            </a:r>
            <a:endParaRPr lang="en-GB" dirty="0">
              <a:solidFill>
                <a:schemeClr val="tx1"/>
              </a:solidFill>
            </a:endParaRPr>
          </a:p>
        </p:txBody>
      </p:sp>
      <p:pic>
        <p:nvPicPr>
          <p:cNvPr id="21" name="Picture 20"/>
          <p:cNvPicPr>
            <a:picLocks noChangeAspect="1"/>
          </p:cNvPicPr>
          <p:nvPr/>
        </p:nvPicPr>
        <p:blipFill>
          <a:blip r:embed="rId15"/>
          <a:stretch>
            <a:fillRect/>
          </a:stretch>
        </p:blipFill>
        <p:spPr>
          <a:xfrm>
            <a:off x="5040507" y="3890077"/>
            <a:ext cx="1039459" cy="539268"/>
          </a:xfrm>
          <a:prstGeom prst="rect">
            <a:avLst/>
          </a:prstGeom>
        </p:spPr>
      </p:pic>
      <p:pic>
        <p:nvPicPr>
          <p:cNvPr id="22" name="Picture 21"/>
          <p:cNvPicPr>
            <a:picLocks noChangeAspect="1"/>
          </p:cNvPicPr>
          <p:nvPr/>
        </p:nvPicPr>
        <p:blipFill>
          <a:blip r:embed="rId16"/>
          <a:stretch>
            <a:fillRect/>
          </a:stretch>
        </p:blipFill>
        <p:spPr>
          <a:xfrm>
            <a:off x="6472740" y="3890335"/>
            <a:ext cx="1304423" cy="356542"/>
          </a:xfrm>
          <a:prstGeom prst="rect">
            <a:avLst/>
          </a:prstGeom>
        </p:spPr>
      </p:pic>
      <p:cxnSp>
        <p:nvCxnSpPr>
          <p:cNvPr id="54" name="Straight Arrow Connector 53"/>
          <p:cNvCxnSpPr>
            <a:endCxn id="41" idx="0"/>
          </p:cNvCxnSpPr>
          <p:nvPr/>
        </p:nvCxnSpPr>
        <p:spPr>
          <a:xfrm flipH="1">
            <a:off x="2750698" y="3213100"/>
            <a:ext cx="1450823" cy="41881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752329" y="3213100"/>
            <a:ext cx="1561314" cy="41881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59" idx="0"/>
          </p:cNvCxnSpPr>
          <p:nvPr/>
        </p:nvCxnSpPr>
        <p:spPr>
          <a:xfrm>
            <a:off x="6446644" y="5240633"/>
            <a:ext cx="292743" cy="29180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582548" y="5532442"/>
            <a:ext cx="2313677" cy="9955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t"/>
          <a:lstStyle/>
          <a:p>
            <a:pPr algn="ctr" fontAlgn="auto">
              <a:spcBef>
                <a:spcPts val="0"/>
              </a:spcBef>
              <a:spcAft>
                <a:spcPts val="0"/>
              </a:spcAft>
              <a:defRPr/>
            </a:pPr>
            <a:r>
              <a:rPr lang="en-GB" dirty="0" err="1" smtClean="0">
                <a:solidFill>
                  <a:schemeClr val="tx1"/>
                </a:solidFill>
              </a:rPr>
              <a:t>Ongoing</a:t>
            </a:r>
            <a:r>
              <a:rPr lang="en-GB" dirty="0" smtClean="0">
                <a:solidFill>
                  <a:schemeClr val="tx1"/>
                </a:solidFill>
              </a:rPr>
              <a:t> assignments/general public</a:t>
            </a:r>
            <a:endParaRPr lang="en-GB" dirty="0">
              <a:solidFill>
                <a:schemeClr val="tx1"/>
              </a:solidFill>
            </a:endParaRPr>
          </a:p>
        </p:txBody>
      </p:sp>
    </p:spTree>
    <p:extLst>
      <p:ext uri="{BB962C8B-B14F-4D97-AF65-F5344CB8AC3E}">
        <p14:creationId xmlns:p14="http://schemas.microsoft.com/office/powerpoint/2010/main" xmlns="" val="12110163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How Does ISNI Registration Work</a:t>
            </a:r>
            <a:endParaRPr lang="en-US" dirty="0">
              <a:latin typeface="+mj-lt"/>
            </a:endParaRPr>
          </a:p>
        </p:txBody>
      </p:sp>
      <p:sp>
        <p:nvSpPr>
          <p:cNvPr id="4" name="Content Placeholder 3"/>
          <p:cNvSpPr>
            <a:spLocks noGrp="1"/>
          </p:cNvSpPr>
          <p:nvPr>
            <p:ph idx="1"/>
          </p:nvPr>
        </p:nvSpPr>
        <p:spPr/>
        <p:txBody>
          <a:bodyPr>
            <a:normAutofit fontScale="70000" lnSpcReduction="20000"/>
          </a:bodyPr>
          <a:lstStyle/>
          <a:p>
            <a:pPr>
              <a:buClr>
                <a:srgbClr val="2178B5"/>
              </a:buClr>
            </a:pPr>
            <a:r>
              <a:rPr lang="en-US" dirty="0" smtClean="0">
                <a:latin typeface="+mn-lt"/>
              </a:rPr>
              <a:t>Publisher submits names for assignment through a Registration Agency (RA)</a:t>
            </a:r>
          </a:p>
          <a:p>
            <a:pPr>
              <a:buClr>
                <a:srgbClr val="2178B5"/>
              </a:buClr>
            </a:pPr>
            <a:r>
              <a:rPr lang="en-US" dirty="0" smtClean="0">
                <a:latin typeface="+mn-lt"/>
              </a:rPr>
              <a:t>RA works with the publisher to ensure the data feed is well-formatted, and sends that feed to the Assignment Agency (AA)</a:t>
            </a:r>
          </a:p>
          <a:p>
            <a:pPr>
              <a:buClr>
                <a:srgbClr val="2178B5"/>
              </a:buClr>
            </a:pPr>
            <a:r>
              <a:rPr lang="en-US" dirty="0" smtClean="0">
                <a:latin typeface="+mn-lt"/>
              </a:rPr>
              <a:t>AA assigns as many ISNIs to the names in the feed as it can, using complex algorithms and business rules that evolve with each feed</a:t>
            </a:r>
          </a:p>
          <a:p>
            <a:pPr>
              <a:buClr>
                <a:srgbClr val="2178B5"/>
              </a:buClr>
            </a:pPr>
            <a:r>
              <a:rPr lang="en-US" dirty="0" smtClean="0">
                <a:latin typeface="+mn-lt"/>
              </a:rPr>
              <a:t>AA returns a file of names with ISNIs attached to them</a:t>
            </a:r>
          </a:p>
          <a:p>
            <a:pPr lvl="1">
              <a:buClr>
                <a:srgbClr val="2178B5"/>
              </a:buClr>
            </a:pPr>
            <a:r>
              <a:rPr lang="en-US" dirty="0" smtClean="0">
                <a:latin typeface="+mn-lt"/>
              </a:rPr>
              <a:t>This may not be the full file of names</a:t>
            </a:r>
          </a:p>
          <a:p>
            <a:pPr lvl="1">
              <a:buClr>
                <a:srgbClr val="2178B5"/>
              </a:buClr>
            </a:pPr>
            <a:r>
              <a:rPr lang="en-US" dirty="0" smtClean="0">
                <a:latin typeface="+mn-lt"/>
              </a:rPr>
              <a:t>Ambiguous names are held for review by Quality Team</a:t>
            </a:r>
          </a:p>
          <a:p>
            <a:pPr lvl="1">
              <a:buClr>
                <a:srgbClr val="2178B5"/>
              </a:buClr>
            </a:pPr>
            <a:r>
              <a:rPr lang="en-US" dirty="0" smtClean="0">
                <a:latin typeface="+mn-lt"/>
              </a:rPr>
              <a:t>QT assignments and other exceptions (assignments as a result of improvements to the algorithm) are returned to RA quarterly</a:t>
            </a:r>
          </a:p>
          <a:p>
            <a:pPr lvl="1">
              <a:buClr>
                <a:srgbClr val="2178B5"/>
              </a:buClr>
            </a:pPr>
            <a:r>
              <a:rPr lang="en-US" dirty="0" smtClean="0">
                <a:latin typeface="+mn-lt"/>
              </a:rPr>
              <a:t>Process is not instant. Assignment may be immediate if the name and other information is unique, but frequently assignments take a week or two.</a:t>
            </a:r>
            <a:endParaRPr lang="en-US" dirty="0">
              <a:latin typeface="+mn-lt"/>
            </a:endParaRPr>
          </a:p>
        </p:txBody>
      </p:sp>
    </p:spTree>
    <p:extLst>
      <p:ext uri="{BB962C8B-B14F-4D97-AF65-F5344CB8AC3E}">
        <p14:creationId xmlns:p14="http://schemas.microsoft.com/office/powerpoint/2010/main" xmlns="" val="488531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Stage One</a:t>
            </a:r>
            <a:endParaRPr lang="en-US" dirty="0">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16531217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032131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Stage Two</a:t>
            </a:r>
            <a:endParaRPr lang="en-US" dirty="0">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23621477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002201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Stage Three</a:t>
            </a:r>
            <a:endParaRPr lang="en-US" dirty="0">
              <a:latin typeface="+mj-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33200133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216552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Display</a:t>
            </a:r>
            <a:endParaRPr lang="en-US" dirty="0">
              <a:latin typeface="+mj-lt"/>
            </a:endParaRPr>
          </a:p>
        </p:txBody>
      </p:sp>
      <p:sp>
        <p:nvSpPr>
          <p:cNvPr id="3" name="Content Placeholder 2"/>
          <p:cNvSpPr>
            <a:spLocks noGrp="1"/>
          </p:cNvSpPr>
          <p:nvPr>
            <p:ph idx="1"/>
          </p:nvPr>
        </p:nvSpPr>
        <p:spPr/>
        <p:txBody>
          <a:bodyPr/>
          <a:lstStyle/>
          <a:p>
            <a:pPr>
              <a:buClr>
                <a:srgbClr val="2178B5"/>
              </a:buClr>
            </a:pPr>
            <a:r>
              <a:rPr lang="en-US" dirty="0" smtClean="0">
                <a:latin typeface="+mn-lt"/>
              </a:rPr>
              <a:t>Only minimal metadata is displayed</a:t>
            </a:r>
          </a:p>
          <a:p>
            <a:pPr>
              <a:buClr>
                <a:srgbClr val="2178B5"/>
              </a:buClr>
            </a:pPr>
            <a:r>
              <a:rPr lang="en-US" dirty="0" smtClean="0">
                <a:latin typeface="+mn-lt"/>
              </a:rPr>
              <a:t>Not meant as a comprehensive profile</a:t>
            </a:r>
          </a:p>
          <a:p>
            <a:pPr>
              <a:buClr>
                <a:srgbClr val="2178B5"/>
              </a:buClr>
            </a:pPr>
            <a:r>
              <a:rPr lang="en-US" dirty="0" smtClean="0">
                <a:latin typeface="+mn-lt"/>
              </a:rPr>
              <a:t>ISNI is a tool for linking data sets, collocation, and disambiguation</a:t>
            </a:r>
          </a:p>
          <a:p>
            <a:pPr>
              <a:buClr>
                <a:srgbClr val="2178B5"/>
              </a:buClr>
            </a:pPr>
            <a:r>
              <a:rPr lang="en-US" dirty="0" smtClean="0">
                <a:latin typeface="+mn-lt"/>
              </a:rPr>
              <a:t>Enhancements to the record can be made but not required</a:t>
            </a:r>
            <a:endParaRPr lang="en-US" dirty="0">
              <a:latin typeface="+mn-lt"/>
            </a:endParaRPr>
          </a:p>
        </p:txBody>
      </p:sp>
    </p:spTree>
    <p:extLst>
      <p:ext uri="{BB962C8B-B14F-4D97-AF65-F5344CB8AC3E}">
        <p14:creationId xmlns:p14="http://schemas.microsoft.com/office/powerpoint/2010/main" xmlns="" val="2648013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Sample Public ISNI Record</a:t>
            </a:r>
            <a:endParaRPr lang="en-US" dirty="0">
              <a:latin typeface="+mj-lt"/>
            </a:endParaRPr>
          </a:p>
        </p:txBody>
      </p:sp>
      <p:pic>
        <p:nvPicPr>
          <p:cNvPr id="4" name="Content Placeholder 3"/>
          <p:cNvPicPr>
            <a:picLocks noGrp="1" noChangeAspect="1"/>
          </p:cNvPicPr>
          <p:nvPr>
            <p:ph idx="1"/>
          </p:nvPr>
        </p:nvPicPr>
        <p:blipFill>
          <a:blip r:embed="rId3"/>
          <a:srcRect l="4542" r="4542"/>
          <a:stretch>
            <a:fillRect/>
          </a:stretch>
        </p:blipFill>
        <p:spPr/>
      </p:pic>
    </p:spTree>
    <p:extLst>
      <p:ext uri="{BB962C8B-B14F-4D97-AF65-F5344CB8AC3E}">
        <p14:creationId xmlns:p14="http://schemas.microsoft.com/office/powerpoint/2010/main" xmlns="" val="2262543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400" y="1358900"/>
            <a:ext cx="7531100" cy="1107996"/>
          </a:xfrm>
          <a:prstGeom prst="rect">
            <a:avLst/>
          </a:prstGeom>
          <a:noFill/>
        </p:spPr>
        <p:txBody>
          <a:bodyPr wrap="square" rtlCol="0">
            <a:spAutoFit/>
          </a:bodyPr>
          <a:lstStyle/>
          <a:p>
            <a:pPr marL="285750" lvl="0" indent="-285750">
              <a:buClr>
                <a:srgbClr val="2178B5"/>
              </a:buClr>
              <a:buFont typeface="Arial"/>
              <a:buChar char="•"/>
            </a:pPr>
            <a:r>
              <a:rPr lang="en-US" sz="2400" dirty="0" smtClean="0"/>
              <a:t>Standard identification of researcher names</a:t>
            </a:r>
          </a:p>
          <a:p>
            <a:pPr marL="285750" lvl="0" indent="-285750">
              <a:buClr>
                <a:srgbClr val="2178B5"/>
              </a:buClr>
              <a:buFont typeface="Arial"/>
              <a:buChar char="•"/>
            </a:pPr>
            <a:r>
              <a:rPr lang="en-US" sz="2400" dirty="0" smtClean="0"/>
              <a:t>Bridge identifier linking disparate data sets</a:t>
            </a:r>
          </a:p>
          <a:p>
            <a:pPr marL="285750" lvl="0" indent="-285750">
              <a:buFont typeface="Arial"/>
              <a:buChar char="•"/>
            </a:pPr>
            <a:endParaRPr lang="en-US" dirty="0"/>
          </a:p>
        </p:txBody>
      </p:sp>
      <p:sp>
        <p:nvSpPr>
          <p:cNvPr id="5" name="TextBox 4"/>
          <p:cNvSpPr txBox="1"/>
          <p:nvPr/>
        </p:nvSpPr>
        <p:spPr>
          <a:xfrm>
            <a:off x="838200" y="584842"/>
            <a:ext cx="2250488" cy="596766"/>
          </a:xfrm>
          <a:prstGeom prst="rect">
            <a:avLst/>
          </a:prstGeom>
          <a:noFill/>
        </p:spPr>
        <p:txBody>
          <a:bodyPr wrap="none" rtlCol="0">
            <a:spAutoFit/>
          </a:bodyPr>
          <a:lstStyle/>
          <a:p>
            <a:pPr>
              <a:lnSpc>
                <a:spcPct val="70000"/>
              </a:lnSpc>
            </a:pPr>
            <a:r>
              <a:rPr lang="en-US" sz="4400" dirty="0" smtClean="0">
                <a:solidFill>
                  <a:srgbClr val="2178B5"/>
                </a:solidFill>
                <a:latin typeface="+mj-lt"/>
                <a:cs typeface="Arial"/>
              </a:rPr>
              <a:t>ISNI</a:t>
            </a:r>
            <a:r>
              <a:rPr lang="en-US" sz="4400" dirty="0">
                <a:solidFill>
                  <a:srgbClr val="2178B5"/>
                </a:solidFill>
                <a:latin typeface="+mj-lt"/>
                <a:cs typeface="Arial"/>
              </a:rPr>
              <a:t> </a:t>
            </a:r>
            <a:r>
              <a:rPr lang="en-US" sz="4400" dirty="0" smtClean="0">
                <a:solidFill>
                  <a:srgbClr val="2178B5"/>
                </a:solidFill>
                <a:latin typeface="+mj-lt"/>
                <a:cs typeface="Arial"/>
              </a:rPr>
              <a:t>links</a:t>
            </a:r>
          </a:p>
        </p:txBody>
      </p:sp>
      <p:sp>
        <p:nvSpPr>
          <p:cNvPr id="6" name="Slide Number Placeholder 1"/>
          <p:cNvSpPr>
            <a:spLocks noGrp="1"/>
          </p:cNvSpPr>
          <p:nvPr>
            <p:ph type="sldNum" sz="quarter" idx="12"/>
          </p:nvPr>
        </p:nvSpPr>
        <p:spPr>
          <a:xfrm>
            <a:off x="3505200" y="6356350"/>
            <a:ext cx="2133600" cy="365125"/>
          </a:xfrm>
        </p:spPr>
        <p:txBody>
          <a:bodyPr/>
          <a:lstStyle/>
          <a:p>
            <a:pPr algn="ctr"/>
            <a:fld id="{39B64081-0839-D144-932F-E6BCD13013EE}" type="slidenum">
              <a:rPr lang="en-US" smtClean="0"/>
              <a:pPr algn="ctr"/>
              <a:t>27</a:t>
            </a:fld>
            <a:endParaRPr lang="en-US" dirty="0"/>
          </a:p>
        </p:txBody>
      </p:sp>
      <p:pic>
        <p:nvPicPr>
          <p:cNvPr id="7" name="Picture 6" descr="web_map.jpg"/>
          <p:cNvPicPr>
            <a:picLocks noChangeAspect="1"/>
          </p:cNvPicPr>
          <p:nvPr/>
        </p:nvPicPr>
        <p:blipFill>
          <a:blip r:embed="rId3"/>
          <a:stretch>
            <a:fillRect/>
          </a:stretch>
        </p:blipFill>
        <p:spPr>
          <a:xfrm>
            <a:off x="1527585" y="2269866"/>
            <a:ext cx="6648924" cy="3882972"/>
          </a:xfrm>
          <a:prstGeom prst="rect">
            <a:avLst/>
          </a:prstGeom>
        </p:spPr>
      </p:pic>
    </p:spTree>
    <p:extLst>
      <p:ext uri="{BB962C8B-B14F-4D97-AF65-F5344CB8AC3E}">
        <p14:creationId xmlns:p14="http://schemas.microsoft.com/office/powerpoint/2010/main" xmlns="" val="18416519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Who is using ISNIs?</a:t>
            </a:r>
            <a:endParaRPr lang="en-US" dirty="0">
              <a:latin typeface="+mj-lt"/>
            </a:endParaRPr>
          </a:p>
        </p:txBody>
      </p:sp>
      <p:sp>
        <p:nvSpPr>
          <p:cNvPr id="3" name="Content Placeholder 2"/>
          <p:cNvSpPr>
            <a:spLocks noGrp="1"/>
          </p:cNvSpPr>
          <p:nvPr>
            <p:ph idx="1"/>
          </p:nvPr>
        </p:nvSpPr>
        <p:spPr/>
        <p:txBody>
          <a:bodyPr>
            <a:normAutofit fontScale="85000" lnSpcReduction="20000"/>
          </a:bodyPr>
          <a:lstStyle/>
          <a:p>
            <a:pPr>
              <a:buClr>
                <a:srgbClr val="2178B5"/>
              </a:buClr>
            </a:pPr>
            <a:r>
              <a:rPr lang="en-US" dirty="0" smtClean="0">
                <a:latin typeface="+mn-lt"/>
              </a:rPr>
              <a:t>Wikipedia/</a:t>
            </a:r>
            <a:r>
              <a:rPr lang="en-US" dirty="0" err="1" smtClean="0">
                <a:latin typeface="+mn-lt"/>
              </a:rPr>
              <a:t>Wikidata</a:t>
            </a:r>
            <a:endParaRPr lang="en-US" dirty="0" smtClean="0">
              <a:latin typeface="+mn-lt"/>
            </a:endParaRPr>
          </a:p>
          <a:p>
            <a:pPr>
              <a:buClr>
                <a:srgbClr val="2178B5"/>
              </a:buClr>
            </a:pPr>
            <a:r>
              <a:rPr lang="en-US" dirty="0" smtClean="0">
                <a:latin typeface="+mn-lt"/>
              </a:rPr>
              <a:t>VIAF</a:t>
            </a:r>
          </a:p>
          <a:p>
            <a:pPr>
              <a:buClr>
                <a:srgbClr val="2178B5"/>
              </a:buClr>
            </a:pPr>
            <a:r>
              <a:rPr lang="en-US" dirty="0" smtClean="0">
                <a:latin typeface="+mn-lt"/>
              </a:rPr>
              <a:t>Access Copyright</a:t>
            </a:r>
          </a:p>
          <a:p>
            <a:pPr>
              <a:buClr>
                <a:srgbClr val="2178B5"/>
              </a:buClr>
            </a:pPr>
            <a:r>
              <a:rPr lang="en-US" dirty="0" smtClean="0">
                <a:latin typeface="+mn-lt"/>
              </a:rPr>
              <a:t>Community of Scholars</a:t>
            </a:r>
          </a:p>
          <a:p>
            <a:pPr>
              <a:buClr>
                <a:srgbClr val="2178B5"/>
              </a:buClr>
            </a:pPr>
            <a:r>
              <a:rPr lang="en-US" dirty="0" smtClean="0">
                <a:latin typeface="+mn-lt"/>
              </a:rPr>
              <a:t>Pivot</a:t>
            </a:r>
          </a:p>
          <a:p>
            <a:pPr>
              <a:buClr>
                <a:srgbClr val="2178B5"/>
              </a:buClr>
            </a:pPr>
            <a:r>
              <a:rPr lang="en-US" dirty="0" smtClean="0">
                <a:latin typeface="+mn-lt"/>
              </a:rPr>
              <a:t>JISC</a:t>
            </a:r>
          </a:p>
          <a:p>
            <a:pPr>
              <a:buClr>
                <a:srgbClr val="2178B5"/>
              </a:buClr>
            </a:pPr>
            <a:r>
              <a:rPr lang="en-US" dirty="0" err="1" smtClean="0">
                <a:latin typeface="+mn-lt"/>
              </a:rPr>
              <a:t>Musicbrainz</a:t>
            </a:r>
            <a:endParaRPr lang="en-US" dirty="0" smtClean="0">
              <a:latin typeface="+mn-lt"/>
            </a:endParaRPr>
          </a:p>
          <a:p>
            <a:pPr>
              <a:buClr>
                <a:srgbClr val="2178B5"/>
              </a:buClr>
            </a:pPr>
            <a:r>
              <a:rPr lang="en-US" dirty="0" smtClean="0">
                <a:latin typeface="+mn-lt"/>
              </a:rPr>
              <a:t>Digital Science</a:t>
            </a:r>
          </a:p>
          <a:p>
            <a:pPr>
              <a:buClr>
                <a:srgbClr val="2178B5"/>
              </a:buClr>
            </a:pPr>
            <a:r>
              <a:rPr lang="en-US" dirty="0" err="1" smtClean="0">
                <a:latin typeface="+mn-lt"/>
              </a:rPr>
              <a:t>Booknet</a:t>
            </a:r>
            <a:r>
              <a:rPr lang="en-US" dirty="0" smtClean="0">
                <a:latin typeface="+mn-lt"/>
              </a:rPr>
              <a:t> Canada (piloting)</a:t>
            </a:r>
          </a:p>
          <a:p>
            <a:pPr>
              <a:buClr>
                <a:srgbClr val="2178B5"/>
              </a:buClr>
            </a:pPr>
            <a:r>
              <a:rPr lang="en-US" dirty="0" smtClean="0">
                <a:latin typeface="+mn-lt"/>
              </a:rPr>
              <a:t>Authors Guild (piloting)</a:t>
            </a:r>
          </a:p>
          <a:p>
            <a:pPr>
              <a:buClr>
                <a:srgbClr val="2178B5"/>
              </a:buClr>
            </a:pPr>
            <a:endParaRPr lang="en-US" dirty="0" smtClean="0">
              <a:latin typeface="+mn-lt"/>
            </a:endParaRPr>
          </a:p>
          <a:p>
            <a:pPr>
              <a:buClr>
                <a:srgbClr val="2178B5"/>
              </a:buClr>
            </a:pPr>
            <a:endParaRPr lang="en-US" dirty="0">
              <a:latin typeface="+mn-lt"/>
            </a:endParaRPr>
          </a:p>
        </p:txBody>
      </p:sp>
    </p:spTree>
    <p:extLst>
      <p:ext uri="{BB962C8B-B14F-4D97-AF65-F5344CB8AC3E}">
        <p14:creationId xmlns:p14="http://schemas.microsoft.com/office/powerpoint/2010/main" xmlns="" val="9077824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Einstein’s Wikipedia Page</a:t>
            </a:r>
            <a:endParaRPr lang="en-US" dirty="0">
              <a:latin typeface="+mj-lt"/>
            </a:endParaRPr>
          </a:p>
        </p:txBody>
      </p:sp>
      <p:pic>
        <p:nvPicPr>
          <p:cNvPr id="4" name="Content Placeholder 3" descr="EinsteinWikipISNI.jpg"/>
          <p:cNvPicPr>
            <a:picLocks noGrp="1" noChangeAspect="1"/>
          </p:cNvPicPr>
          <p:nvPr>
            <p:ph idx="1"/>
          </p:nvPr>
        </p:nvPicPr>
        <p:blipFill>
          <a:blip r:embed="rId2">
            <a:extLst>
              <a:ext uri="{28A0092B-C50C-407E-A947-70E740481C1C}">
                <a14:useLocalDpi xmlns:a14="http://schemas.microsoft.com/office/drawing/2010/main" xmlns="" val="0"/>
              </a:ext>
            </a:extLst>
          </a:blip>
          <a:srcRect l="6155" r="6155"/>
          <a:stretch>
            <a:fillRect/>
          </a:stretch>
        </p:blipFill>
        <p:spPr/>
      </p:pic>
    </p:spTree>
    <p:extLst>
      <p:ext uri="{BB962C8B-B14F-4D97-AF65-F5344CB8AC3E}">
        <p14:creationId xmlns:p14="http://schemas.microsoft.com/office/powerpoint/2010/main" xmlns="" val="3524342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US" dirty="0" smtClean="0">
                <a:solidFill>
                  <a:srgbClr val="0070C0"/>
                </a:solidFill>
              </a:rPr>
              <a:t>Scholarly output impacts the reputation and ranking of the institution</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3</a:t>
            </a:fld>
            <a:endParaRPr lang="en-US"/>
          </a:p>
        </p:txBody>
      </p:sp>
      <p:sp>
        <p:nvSpPr>
          <p:cNvPr id="4" name="Rectangle 3"/>
          <p:cNvSpPr/>
          <p:nvPr/>
        </p:nvSpPr>
        <p:spPr>
          <a:xfrm>
            <a:off x="762000" y="2667000"/>
            <a:ext cx="4572000" cy="923330"/>
          </a:xfrm>
          <a:prstGeom prst="rect">
            <a:avLst/>
          </a:prstGeom>
        </p:spPr>
        <p:txBody>
          <a:bodyPr>
            <a:spAutoFit/>
          </a:bodyPr>
          <a:lstStyle/>
          <a:p>
            <a:r>
              <a:rPr lang="en-US" dirty="0" smtClean="0"/>
              <a:t>We initially use </a:t>
            </a:r>
            <a:r>
              <a:rPr lang="en-US" i="1" dirty="0" err="1" smtClean="0"/>
              <a:t>bibliometric</a:t>
            </a:r>
            <a:r>
              <a:rPr lang="en-US" i="1" dirty="0" smtClean="0"/>
              <a:t> analysis</a:t>
            </a:r>
            <a:r>
              <a:rPr lang="en-US" dirty="0" smtClean="0"/>
              <a:t> to look at the top institutions, by publications and citation count for the past ten years…</a:t>
            </a:r>
            <a:endParaRPr lang="en-US" dirty="0"/>
          </a:p>
        </p:txBody>
      </p:sp>
      <p:pic>
        <p:nvPicPr>
          <p:cNvPr id="34819" name="Picture 3"/>
          <p:cNvPicPr>
            <a:picLocks noChangeAspect="1" noChangeArrowheads="1"/>
          </p:cNvPicPr>
          <p:nvPr/>
        </p:nvPicPr>
        <p:blipFill>
          <a:blip r:embed="rId3" cstate="print"/>
          <a:srcRect/>
          <a:stretch>
            <a:fillRect/>
          </a:stretch>
        </p:blipFill>
        <p:spPr bwMode="auto">
          <a:xfrm>
            <a:off x="762000" y="3733800"/>
            <a:ext cx="3009900" cy="968375"/>
          </a:xfrm>
          <a:prstGeom prst="rect">
            <a:avLst/>
          </a:prstGeom>
          <a:noFill/>
          <a:ln w="9525">
            <a:noFill/>
            <a:miter lim="800000"/>
            <a:headEnd/>
            <a:tailEnd/>
          </a:ln>
        </p:spPr>
      </p:pic>
      <p:pic>
        <p:nvPicPr>
          <p:cNvPr id="34820" name="Picture 4"/>
          <p:cNvPicPr>
            <a:picLocks noChangeAspect="1" noChangeArrowheads="1"/>
          </p:cNvPicPr>
          <p:nvPr/>
        </p:nvPicPr>
        <p:blipFill>
          <a:blip r:embed="rId4" cstate="print"/>
          <a:srcRect/>
          <a:stretch>
            <a:fillRect/>
          </a:stretch>
        </p:blipFill>
        <p:spPr bwMode="auto">
          <a:xfrm>
            <a:off x="3810000" y="3733800"/>
            <a:ext cx="4786313" cy="892175"/>
          </a:xfrm>
          <a:prstGeom prst="rect">
            <a:avLst/>
          </a:prstGeom>
          <a:noFill/>
          <a:ln w="9525">
            <a:noFill/>
            <a:miter lim="800000"/>
            <a:headEnd/>
            <a:tailEnd/>
          </a:ln>
        </p:spPr>
      </p:pic>
      <p:sp>
        <p:nvSpPr>
          <p:cNvPr id="8" name="Rectangle 7"/>
          <p:cNvSpPr/>
          <p:nvPr/>
        </p:nvSpPr>
        <p:spPr>
          <a:xfrm>
            <a:off x="381000" y="4800600"/>
            <a:ext cx="3352800" cy="1200329"/>
          </a:xfrm>
          <a:prstGeom prst="rect">
            <a:avLst/>
          </a:prstGeom>
        </p:spPr>
        <p:txBody>
          <a:bodyPr wrap="square">
            <a:spAutoFit/>
          </a:bodyPr>
          <a:lstStyle/>
          <a:p>
            <a:r>
              <a:rPr lang="en-US" dirty="0" smtClean="0"/>
              <a:t>Universities are ranked by several indicators of academic or research performance, including… highly cited researchers…</a:t>
            </a:r>
            <a:endParaRPr lang="en-US" dirty="0"/>
          </a:p>
        </p:txBody>
      </p:sp>
      <p:pic>
        <p:nvPicPr>
          <p:cNvPr id="34821" name="Picture 5"/>
          <p:cNvPicPr>
            <a:picLocks noChangeAspect="1" noChangeArrowheads="1"/>
          </p:cNvPicPr>
          <p:nvPr/>
        </p:nvPicPr>
        <p:blipFill>
          <a:blip r:embed="rId5" cstate="print"/>
          <a:srcRect/>
          <a:stretch>
            <a:fillRect/>
          </a:stretch>
        </p:blipFill>
        <p:spPr bwMode="auto">
          <a:xfrm>
            <a:off x="914400" y="1676400"/>
            <a:ext cx="3605213" cy="1006475"/>
          </a:xfrm>
          <a:prstGeom prst="rect">
            <a:avLst/>
          </a:prstGeom>
          <a:noFill/>
          <a:ln w="9525">
            <a:noFill/>
            <a:miter lim="800000"/>
            <a:headEnd/>
            <a:tailEnd/>
          </a:ln>
        </p:spPr>
      </p:pic>
      <p:sp>
        <p:nvSpPr>
          <p:cNvPr id="10" name="Rectangle 9"/>
          <p:cNvSpPr/>
          <p:nvPr/>
        </p:nvSpPr>
        <p:spPr>
          <a:xfrm>
            <a:off x="3886200" y="4876800"/>
            <a:ext cx="4572000" cy="646331"/>
          </a:xfrm>
          <a:prstGeom prst="rect">
            <a:avLst/>
          </a:prstGeom>
        </p:spPr>
        <p:txBody>
          <a:bodyPr>
            <a:spAutoFit/>
          </a:bodyPr>
          <a:lstStyle/>
          <a:p>
            <a:r>
              <a:rPr lang="en-US" dirty="0" smtClean="0"/>
              <a:t>Citations… are the best understood and most widely accepted measure of research strength.</a:t>
            </a:r>
            <a:endParaRPr lang="en-US" dirty="0"/>
          </a:p>
        </p:txBody>
      </p:sp>
    </p:spTree>
    <p:extLst>
      <p:ext uri="{BB962C8B-B14F-4D97-AF65-F5344CB8AC3E}">
        <p14:creationId xmlns="" xmlns:p14="http://schemas.microsoft.com/office/powerpoint/2010/main" val="114792172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latin typeface="+mj-lt"/>
              </a:rPr>
              <a:t>How many names in the ISNI database?</a:t>
            </a:r>
            <a:endParaRPr lang="en-US" dirty="0">
              <a:latin typeface="+mj-lt"/>
            </a:endParaRPr>
          </a:p>
        </p:txBody>
      </p:sp>
      <p:sp>
        <p:nvSpPr>
          <p:cNvPr id="3" name="Content Placeholder 2"/>
          <p:cNvSpPr>
            <a:spLocks noGrp="1"/>
          </p:cNvSpPr>
          <p:nvPr>
            <p:ph idx="1"/>
          </p:nvPr>
        </p:nvSpPr>
        <p:spPr/>
        <p:txBody>
          <a:bodyPr/>
          <a:lstStyle/>
          <a:p>
            <a:pPr>
              <a:buClr>
                <a:srgbClr val="2178B5"/>
              </a:buClr>
            </a:pPr>
            <a:r>
              <a:rPr lang="en-US" dirty="0" smtClean="0">
                <a:latin typeface="+mn-lt"/>
              </a:rPr>
              <a:t>Over 8,000,000 ISNIs assigned</a:t>
            </a:r>
          </a:p>
          <a:p>
            <a:pPr>
              <a:buClr>
                <a:srgbClr val="2178B5"/>
              </a:buClr>
            </a:pPr>
            <a:r>
              <a:rPr lang="en-US" dirty="0" smtClean="0">
                <a:latin typeface="+mn-lt"/>
              </a:rPr>
              <a:t>10,112,931 provisional (awaiting a match from another data set for corroboration)</a:t>
            </a:r>
          </a:p>
          <a:p>
            <a:pPr>
              <a:buClr>
                <a:srgbClr val="2178B5"/>
              </a:buClr>
            </a:pPr>
            <a:r>
              <a:rPr lang="en-US" dirty="0" smtClean="0">
                <a:latin typeface="+mn-lt"/>
              </a:rPr>
              <a:t>Your author names may well already have ISNIs. </a:t>
            </a:r>
            <a:r>
              <a:rPr lang="en-US" dirty="0" smtClean="0">
                <a:latin typeface="+mn-lt"/>
                <a:hlinkClick r:id="rId3"/>
              </a:rPr>
              <a:t>http://www.isni.org/search</a:t>
            </a:r>
            <a:r>
              <a:rPr lang="en-US" dirty="0" smtClean="0">
                <a:latin typeface="+mn-lt"/>
              </a:rPr>
              <a:t>. </a:t>
            </a:r>
          </a:p>
          <a:p>
            <a:pPr marL="0" indent="0">
              <a:buNone/>
            </a:pPr>
            <a:endParaRPr lang="en-US" dirty="0" smtClean="0"/>
          </a:p>
          <a:p>
            <a:endParaRPr lang="en-US" dirty="0"/>
          </a:p>
        </p:txBody>
      </p:sp>
    </p:spTree>
    <p:extLst>
      <p:ext uri="{BB962C8B-B14F-4D97-AF65-F5344CB8AC3E}">
        <p14:creationId xmlns:p14="http://schemas.microsoft.com/office/powerpoint/2010/main" xmlns="" val="3076700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Use Case: Publisher</a:t>
            </a:r>
            <a:endParaRPr lang="en-US" dirty="0">
              <a:latin typeface="+mj-lt"/>
            </a:endParaRPr>
          </a:p>
        </p:txBody>
      </p:sp>
      <p:pic>
        <p:nvPicPr>
          <p:cNvPr id="4" name="Content Placeholder 3" descr="Screen Shot 2013-10-29 at 10.53.13 AM.png"/>
          <p:cNvPicPr>
            <a:picLocks noGrp="1" noChangeAspect="1"/>
          </p:cNvPicPr>
          <p:nvPr>
            <p:ph idx="1"/>
          </p:nvPr>
        </p:nvPicPr>
        <p:blipFill>
          <a:blip r:embed="rId3">
            <a:extLst>
              <a:ext uri="{28A0092B-C50C-407E-A947-70E740481C1C}">
                <a14:useLocalDpi xmlns:a14="http://schemas.microsoft.com/office/drawing/2010/main" xmlns="" val="0"/>
              </a:ext>
            </a:extLst>
          </a:blip>
          <a:srcRect t="7105" b="7105"/>
          <a:stretch>
            <a:fillRect/>
          </a:stretch>
        </p:blipFill>
        <p:spPr/>
      </p:pic>
    </p:spTree>
    <p:extLst>
      <p:ext uri="{BB962C8B-B14F-4D97-AF65-F5344CB8AC3E}">
        <p14:creationId xmlns:p14="http://schemas.microsoft.com/office/powerpoint/2010/main" xmlns="" val="2934012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Use Case: Cross-Domain Linking</a:t>
            </a:r>
            <a:endParaRPr lang="en-US" dirty="0">
              <a:latin typeface="+mj-lt"/>
            </a:endParaRPr>
          </a:p>
        </p:txBody>
      </p:sp>
      <p:pic>
        <p:nvPicPr>
          <p:cNvPr id="4" name="Content Placeholder 3" descr="Screen Shot 2013-10-29 at 11.40.56 AM.png"/>
          <p:cNvPicPr>
            <a:picLocks noGrp="1" noChangeAspect="1"/>
          </p:cNvPicPr>
          <p:nvPr>
            <p:ph idx="1"/>
          </p:nvPr>
        </p:nvPicPr>
        <p:blipFill>
          <a:blip r:embed="rId3">
            <a:extLst>
              <a:ext uri="{28A0092B-C50C-407E-A947-70E740481C1C}">
                <a14:useLocalDpi xmlns:a14="http://schemas.microsoft.com/office/drawing/2010/main" xmlns="" val="0"/>
              </a:ext>
            </a:extLst>
          </a:blip>
          <a:srcRect l="3899" r="3899"/>
          <a:stretch>
            <a:fillRect/>
          </a:stretch>
        </p:blipFill>
        <p:spPr/>
      </p:pic>
    </p:spTree>
    <p:extLst>
      <p:ext uri="{BB962C8B-B14F-4D97-AF65-F5344CB8AC3E}">
        <p14:creationId xmlns:p14="http://schemas.microsoft.com/office/powerpoint/2010/main" xmlns="" val="23924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Use Case: Cross-Domain Linking</a:t>
            </a:r>
            <a:endParaRPr lang="en-US" dirty="0">
              <a:latin typeface="+mj-lt"/>
            </a:endParaRPr>
          </a:p>
        </p:txBody>
      </p:sp>
      <p:pic>
        <p:nvPicPr>
          <p:cNvPr id="5" name="Picture 4"/>
          <p:cNvPicPr>
            <a:picLocks noChangeAspect="1"/>
          </p:cNvPicPr>
          <p:nvPr/>
        </p:nvPicPr>
        <p:blipFill>
          <a:blip r:embed="rId3"/>
          <a:stretch>
            <a:fillRect/>
          </a:stretch>
        </p:blipFill>
        <p:spPr>
          <a:xfrm>
            <a:off x="1573036" y="1568420"/>
            <a:ext cx="5524464" cy="4730779"/>
          </a:xfrm>
          <a:prstGeom prst="rect">
            <a:avLst/>
          </a:prstGeom>
        </p:spPr>
      </p:pic>
    </p:spTree>
    <p:extLst>
      <p:ext uri="{BB962C8B-B14F-4D97-AF65-F5344CB8AC3E}">
        <p14:creationId xmlns:p14="http://schemas.microsoft.com/office/powerpoint/2010/main" xmlns="" val="27904485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Data Quality</a:t>
            </a:r>
            <a:endParaRPr lang="en-US" dirty="0">
              <a:latin typeface="+mj-lt"/>
            </a:endParaRPr>
          </a:p>
        </p:txBody>
      </p:sp>
      <p:sp>
        <p:nvSpPr>
          <p:cNvPr id="3" name="Content Placeholder 2"/>
          <p:cNvSpPr>
            <a:spLocks noGrp="1"/>
          </p:cNvSpPr>
          <p:nvPr>
            <p:ph idx="1"/>
          </p:nvPr>
        </p:nvSpPr>
        <p:spPr/>
        <p:txBody>
          <a:bodyPr/>
          <a:lstStyle/>
          <a:p>
            <a:pPr>
              <a:buClr>
                <a:srgbClr val="2178B5"/>
              </a:buClr>
            </a:pPr>
            <a:r>
              <a:rPr lang="en-US" dirty="0" smtClean="0">
                <a:latin typeface="+mn-lt"/>
              </a:rPr>
              <a:t>Based on matching names to existing records in database (over 18 million names)</a:t>
            </a:r>
          </a:p>
          <a:p>
            <a:pPr>
              <a:buClr>
                <a:srgbClr val="2178B5"/>
              </a:buClr>
            </a:pPr>
            <a:r>
              <a:rPr lang="en-US" dirty="0" smtClean="0">
                <a:latin typeface="+mn-lt"/>
              </a:rPr>
              <a:t>Strict criteria for assigning ISNIs to names</a:t>
            </a:r>
          </a:p>
          <a:p>
            <a:pPr>
              <a:buClr>
                <a:srgbClr val="2178B5"/>
              </a:buClr>
            </a:pPr>
            <a:r>
              <a:rPr lang="en-US" dirty="0" smtClean="0">
                <a:latin typeface="+mn-lt"/>
              </a:rPr>
              <a:t>Quality team oversight (manual edits)</a:t>
            </a:r>
          </a:p>
          <a:p>
            <a:pPr lvl="1">
              <a:buClr>
                <a:srgbClr val="2178B5"/>
              </a:buClr>
            </a:pPr>
            <a:r>
              <a:rPr lang="en-US" dirty="0" smtClean="0">
                <a:latin typeface="+mn-lt"/>
              </a:rPr>
              <a:t>British Library</a:t>
            </a:r>
          </a:p>
          <a:p>
            <a:pPr lvl="1">
              <a:buClr>
                <a:srgbClr val="2178B5"/>
              </a:buClr>
            </a:pPr>
            <a:r>
              <a:rPr lang="en-US" dirty="0" smtClean="0">
                <a:latin typeface="+mn-lt"/>
              </a:rPr>
              <a:t>National Library of France</a:t>
            </a:r>
          </a:p>
          <a:p>
            <a:pPr lvl="1">
              <a:buClr>
                <a:srgbClr val="2178B5"/>
              </a:buClr>
            </a:pPr>
            <a:r>
              <a:rPr lang="en-US" dirty="0" err="1" smtClean="0">
                <a:latin typeface="+mn-lt"/>
              </a:rPr>
              <a:t>LaTrobe</a:t>
            </a:r>
            <a:r>
              <a:rPr lang="en-US" dirty="0" smtClean="0">
                <a:latin typeface="+mn-lt"/>
              </a:rPr>
              <a:t> University</a:t>
            </a:r>
          </a:p>
          <a:p>
            <a:pPr marL="0" indent="0">
              <a:buNone/>
            </a:pPr>
            <a:endParaRPr lang="en-US" dirty="0" smtClean="0"/>
          </a:p>
          <a:p>
            <a:pPr lvl="1"/>
            <a:endParaRPr lang="en-US" dirty="0" smtClean="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39B64081-0839-D144-932F-E6BCD13013EE}" type="slidenum">
              <a:rPr lang="en-US" smtClean="0"/>
              <a:pPr/>
              <a:t>34</a:t>
            </a:fld>
            <a:endParaRPr lang="en-US"/>
          </a:p>
        </p:txBody>
      </p:sp>
    </p:spTree>
    <p:extLst>
      <p:ext uri="{BB962C8B-B14F-4D97-AF65-F5344CB8AC3E}">
        <p14:creationId xmlns:p14="http://schemas.microsoft.com/office/powerpoint/2010/main" xmlns="" val="2959625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Assignment Criteria</a:t>
            </a:r>
            <a:endParaRPr lang="en-US" dirty="0">
              <a:latin typeface="+mj-lt"/>
            </a:endParaRPr>
          </a:p>
        </p:txBody>
      </p:sp>
      <p:sp>
        <p:nvSpPr>
          <p:cNvPr id="3" name="Content Placeholder 2"/>
          <p:cNvSpPr>
            <a:spLocks noGrp="1"/>
          </p:cNvSpPr>
          <p:nvPr>
            <p:ph idx="1"/>
          </p:nvPr>
        </p:nvSpPr>
        <p:spPr/>
        <p:txBody>
          <a:bodyPr>
            <a:normAutofit fontScale="77500" lnSpcReduction="20000"/>
          </a:bodyPr>
          <a:lstStyle/>
          <a:p>
            <a:pPr>
              <a:buClr>
                <a:srgbClr val="2178B5"/>
              </a:buClr>
            </a:pPr>
            <a:r>
              <a:rPr lang="en-US" dirty="0" smtClean="0">
                <a:latin typeface="+mn-lt"/>
              </a:rPr>
              <a:t>If on the common surname list:</a:t>
            </a:r>
          </a:p>
          <a:p>
            <a:pPr lvl="1">
              <a:buClr>
                <a:srgbClr val="2178B5"/>
              </a:buClr>
            </a:pPr>
            <a:r>
              <a:rPr lang="en-US" dirty="0" smtClean="0">
                <a:latin typeface="+mn-lt"/>
              </a:rPr>
              <a:t>Birth date</a:t>
            </a:r>
          </a:p>
          <a:p>
            <a:pPr lvl="1">
              <a:buClr>
                <a:srgbClr val="2178B5"/>
              </a:buClr>
            </a:pPr>
            <a:r>
              <a:rPr lang="en-US" dirty="0" smtClean="0">
                <a:latin typeface="+mn-lt"/>
              </a:rPr>
              <a:t>Death date</a:t>
            </a:r>
          </a:p>
          <a:p>
            <a:pPr lvl="1">
              <a:buClr>
                <a:srgbClr val="2178B5"/>
              </a:buClr>
            </a:pPr>
            <a:r>
              <a:rPr lang="en-US" dirty="0" smtClean="0">
                <a:latin typeface="+mn-lt"/>
              </a:rPr>
              <a:t>ISBN(s)</a:t>
            </a:r>
          </a:p>
          <a:p>
            <a:pPr lvl="1">
              <a:buClr>
                <a:srgbClr val="2178B5"/>
              </a:buClr>
            </a:pPr>
            <a:r>
              <a:rPr lang="en-US" dirty="0" smtClean="0">
                <a:latin typeface="+mn-lt"/>
              </a:rPr>
              <a:t>Title(s)</a:t>
            </a:r>
          </a:p>
          <a:p>
            <a:pPr lvl="1">
              <a:buClr>
                <a:srgbClr val="2178B5"/>
              </a:buClr>
            </a:pPr>
            <a:r>
              <a:rPr lang="en-US" dirty="0" smtClean="0">
                <a:latin typeface="+mn-lt"/>
              </a:rPr>
              <a:t>Co-authors or institutional affiliation</a:t>
            </a:r>
          </a:p>
          <a:p>
            <a:pPr>
              <a:buClr>
                <a:srgbClr val="2178B5"/>
              </a:buClr>
            </a:pPr>
            <a:r>
              <a:rPr lang="en-US" dirty="0" smtClean="0">
                <a:latin typeface="+mn-lt"/>
              </a:rPr>
              <a:t>If not on the common surname list</a:t>
            </a:r>
          </a:p>
          <a:p>
            <a:pPr lvl="1">
              <a:buClr>
                <a:srgbClr val="2178B5"/>
              </a:buClr>
            </a:pPr>
            <a:r>
              <a:rPr lang="en-US" dirty="0" smtClean="0">
                <a:latin typeface="+mn-lt"/>
              </a:rPr>
              <a:t>Title(s)</a:t>
            </a:r>
          </a:p>
          <a:p>
            <a:pPr lvl="1">
              <a:buClr>
                <a:srgbClr val="2178B5"/>
              </a:buClr>
            </a:pPr>
            <a:r>
              <a:rPr lang="en-US" dirty="0" smtClean="0">
                <a:latin typeface="+mn-lt"/>
              </a:rPr>
              <a:t>Birth date</a:t>
            </a:r>
          </a:p>
          <a:p>
            <a:pPr lvl="1">
              <a:buClr>
                <a:srgbClr val="2178B5"/>
              </a:buClr>
            </a:pPr>
            <a:r>
              <a:rPr lang="en-US" dirty="0" smtClean="0">
                <a:latin typeface="+mn-lt"/>
              </a:rPr>
              <a:t>Death date</a:t>
            </a:r>
          </a:p>
          <a:p>
            <a:pPr lvl="1">
              <a:buClr>
                <a:srgbClr val="2178B5"/>
              </a:buClr>
            </a:pPr>
            <a:r>
              <a:rPr lang="en-US" dirty="0" smtClean="0">
                <a:latin typeface="+mn-lt"/>
              </a:rPr>
              <a:t>Any other distinguishing factors (“is not”)</a:t>
            </a:r>
          </a:p>
          <a:p>
            <a:pPr>
              <a:buClr>
                <a:srgbClr val="2178B5"/>
              </a:buClr>
            </a:pPr>
            <a:r>
              <a:rPr lang="en-US" dirty="0" smtClean="0">
                <a:latin typeface="+mn-lt"/>
              </a:rPr>
              <a:t>If unique</a:t>
            </a:r>
          </a:p>
          <a:p>
            <a:pPr lvl="1">
              <a:buClr>
                <a:srgbClr val="2178B5"/>
              </a:buClr>
            </a:pPr>
            <a:r>
              <a:rPr lang="en-US" dirty="0" smtClean="0">
                <a:latin typeface="+mn-lt"/>
              </a:rPr>
              <a:t>Immediate assignment</a:t>
            </a:r>
          </a:p>
          <a:p>
            <a:endParaRPr lang="en-US" dirty="0">
              <a:latin typeface="+mn-lt"/>
            </a:endParaRPr>
          </a:p>
        </p:txBody>
      </p:sp>
      <p:sp>
        <p:nvSpPr>
          <p:cNvPr id="4" name="Slide Number Placeholder 3"/>
          <p:cNvSpPr>
            <a:spLocks noGrp="1"/>
          </p:cNvSpPr>
          <p:nvPr>
            <p:ph type="sldNum" sz="quarter" idx="12"/>
          </p:nvPr>
        </p:nvSpPr>
        <p:spPr/>
        <p:txBody>
          <a:bodyPr/>
          <a:lstStyle/>
          <a:p>
            <a:fld id="{39B64081-0839-D144-932F-E6BCD13013EE}" type="slidenum">
              <a:rPr lang="en-US" smtClean="0"/>
              <a:pPr/>
              <a:t>35</a:t>
            </a:fld>
            <a:endParaRPr lang="en-US"/>
          </a:p>
        </p:txBody>
      </p:sp>
    </p:spTree>
    <p:extLst>
      <p:ext uri="{BB962C8B-B14F-4D97-AF65-F5344CB8AC3E}">
        <p14:creationId xmlns:p14="http://schemas.microsoft.com/office/powerpoint/2010/main" xmlns="" val="2807917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900363" y="237995"/>
            <a:ext cx="5989637" cy="3108325"/>
          </a:xfrm>
        </p:spPr>
        <p:txBody>
          <a:bodyPr/>
          <a:lstStyle/>
          <a:p>
            <a:pPr algn="ctr"/>
            <a:r>
              <a:rPr lang="en-US" sz="5000" dirty="0" smtClean="0">
                <a:latin typeface="+mj-lt"/>
              </a:rPr>
              <a:t>NACO and the future of authority control:</a:t>
            </a:r>
          </a:p>
          <a:p>
            <a:pPr algn="ctr"/>
            <a:r>
              <a:rPr lang="en-US" sz="5000" dirty="0" smtClean="0">
                <a:latin typeface="+mj-lt"/>
                <a:sym typeface="Symbol"/>
              </a:rPr>
              <a:t>Why the BL is working with ISNI</a:t>
            </a:r>
          </a:p>
        </p:txBody>
      </p:sp>
      <p:sp>
        <p:nvSpPr>
          <p:cNvPr id="5" name="Text Placeholder 4"/>
          <p:cNvSpPr>
            <a:spLocks noGrp="1"/>
          </p:cNvSpPr>
          <p:nvPr>
            <p:ph type="body" sz="quarter" idx="15"/>
          </p:nvPr>
        </p:nvSpPr>
        <p:spPr>
          <a:xfrm>
            <a:off x="3154363" y="3346321"/>
            <a:ext cx="5989637" cy="1225680"/>
          </a:xfrm>
        </p:spPr>
        <p:txBody>
          <a:bodyPr/>
          <a:lstStyle/>
          <a:p>
            <a:r>
              <a:rPr lang="en-US" sz="2800" dirty="0" smtClean="0">
                <a:latin typeface="+mn-lt"/>
              </a:rPr>
              <a:t>Andrew MacEwan </a:t>
            </a:r>
          </a:p>
          <a:p>
            <a:r>
              <a:rPr lang="en-US" sz="2800" dirty="0" smtClean="0">
                <a:latin typeface="+mn-lt"/>
              </a:rPr>
              <a:t>The British Library &amp; </a:t>
            </a:r>
          </a:p>
          <a:p>
            <a:r>
              <a:rPr lang="en-US" sz="2800" dirty="0" smtClean="0">
                <a:latin typeface="+mn-lt"/>
              </a:rPr>
              <a:t>ISNI International Agency</a:t>
            </a:r>
          </a:p>
          <a:p>
            <a:endParaRPr lang="en-US" sz="2000" dirty="0" smtClean="0">
              <a:latin typeface="+mn-lt"/>
            </a:endParaRPr>
          </a:p>
          <a:p>
            <a:endParaRPr lang="en-US" sz="2000" dirty="0">
              <a:latin typeface="+mn-lt"/>
            </a:endParaRPr>
          </a:p>
        </p:txBody>
      </p:sp>
      <p:pic>
        <p:nvPicPr>
          <p:cNvPr id="6" name="Picture 5" descr="Andrew MacEwan.jpg"/>
          <p:cNvPicPr>
            <a:picLocks noChangeAspect="1"/>
          </p:cNvPicPr>
          <p:nvPr/>
        </p:nvPicPr>
        <p:blipFill>
          <a:blip r:embed="rId3"/>
          <a:stretch>
            <a:fillRect/>
          </a:stretch>
        </p:blipFill>
        <p:spPr>
          <a:xfrm>
            <a:off x="7069897" y="3181612"/>
            <a:ext cx="1820103" cy="2194560"/>
          </a:xfrm>
          <a:prstGeom prst="rect">
            <a:avLst/>
          </a:prstGeom>
        </p:spPr>
      </p:pic>
      <p:sp>
        <p:nvSpPr>
          <p:cNvPr id="7" name="Rectangle 6"/>
          <p:cNvSpPr/>
          <p:nvPr/>
        </p:nvSpPr>
        <p:spPr>
          <a:xfrm>
            <a:off x="3319188" y="5191506"/>
            <a:ext cx="3294553" cy="461665"/>
          </a:xfrm>
          <a:prstGeom prst="rect">
            <a:avLst/>
          </a:prstGeom>
        </p:spPr>
        <p:txBody>
          <a:bodyPr wrap="square">
            <a:spAutoFit/>
          </a:bodyPr>
          <a:lstStyle/>
          <a:p>
            <a:r>
              <a:rPr lang="en-GB" sz="2400" dirty="0" smtClean="0">
                <a:hlinkClick r:id="rId4"/>
              </a:rPr>
              <a:t>andrew.macewan@bl.uk</a:t>
            </a:r>
            <a:endParaRPr lang="en-US" sz="2400" dirty="0"/>
          </a:p>
        </p:txBody>
      </p:sp>
      <p:pic>
        <p:nvPicPr>
          <p:cNvPr id="86018" name="Picture 2"/>
          <p:cNvPicPr>
            <a:picLocks noChangeAspect="1" noChangeArrowheads="1"/>
          </p:cNvPicPr>
          <p:nvPr/>
        </p:nvPicPr>
        <p:blipFill>
          <a:blip r:embed="rId5"/>
          <a:srcRect/>
          <a:stretch>
            <a:fillRect/>
          </a:stretch>
        </p:blipFill>
        <p:spPr bwMode="auto">
          <a:xfrm>
            <a:off x="746125" y="3181612"/>
            <a:ext cx="1897063" cy="3703637"/>
          </a:xfrm>
          <a:prstGeom prst="rect">
            <a:avLst/>
          </a:prstGeom>
          <a:noFill/>
          <a:ln w="9525">
            <a:noFill/>
            <a:miter lim="800000"/>
            <a:headEnd/>
            <a:tailEnd/>
          </a:ln>
        </p:spPr>
      </p:pic>
    </p:spTree>
    <p:extLst>
      <p:ext uri="{BB962C8B-B14F-4D97-AF65-F5344CB8AC3E}">
        <p14:creationId xmlns="" xmlns:p14="http://schemas.microsoft.com/office/powerpoint/2010/main" val="36124640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GB" dirty="0" smtClean="0">
                <a:latin typeface="+mj-lt"/>
              </a:rPr>
              <a:t>Outline</a:t>
            </a:r>
          </a:p>
        </p:txBody>
      </p:sp>
      <p:sp>
        <p:nvSpPr>
          <p:cNvPr id="17410" name="Rectangle 3"/>
          <p:cNvSpPr>
            <a:spLocks noGrp="1"/>
          </p:cNvSpPr>
          <p:nvPr>
            <p:ph type="body" idx="1"/>
          </p:nvPr>
        </p:nvSpPr>
        <p:spPr/>
        <p:txBody>
          <a:bodyPr/>
          <a:lstStyle/>
          <a:p>
            <a:pPr marL="400050">
              <a:buClr>
                <a:srgbClr val="2178B5"/>
              </a:buClr>
            </a:pPr>
            <a:r>
              <a:rPr lang="en-GB" altLang="en-US" sz="2800" dirty="0" smtClean="0">
                <a:latin typeface="+mn-lt"/>
              </a:rPr>
              <a:t>PCC and the future of authority control</a:t>
            </a:r>
          </a:p>
          <a:p>
            <a:pPr marL="400050">
              <a:buClr>
                <a:srgbClr val="2178B5"/>
              </a:buClr>
            </a:pPr>
            <a:r>
              <a:rPr lang="en-GB" altLang="en-US" sz="2800" dirty="0" smtClean="0">
                <a:latin typeface="+mn-lt"/>
              </a:rPr>
              <a:t>Diffusion of ISNIs into NACO records</a:t>
            </a:r>
            <a:endParaRPr lang="en-GB" altLang="en-US" sz="2800" dirty="0">
              <a:latin typeface="+mn-lt"/>
            </a:endParaRPr>
          </a:p>
          <a:p>
            <a:pPr marL="400050">
              <a:buClr>
                <a:srgbClr val="2178B5"/>
              </a:buClr>
            </a:pPr>
            <a:r>
              <a:rPr lang="en-GB" altLang="en-US" sz="2800" dirty="0" smtClean="0">
                <a:latin typeface="+mn-lt"/>
              </a:rPr>
              <a:t>Maintaining ISNI – NACO</a:t>
            </a:r>
          </a:p>
          <a:p>
            <a:pPr marL="800100" lvl="1">
              <a:buClr>
                <a:srgbClr val="2178B5"/>
              </a:buClr>
            </a:pPr>
            <a:r>
              <a:rPr lang="en-GB" altLang="en-US" dirty="0" smtClean="0">
                <a:latin typeface="+mn-lt"/>
              </a:rPr>
              <a:t>Role of BL ISNI Quality Team</a:t>
            </a:r>
          </a:p>
          <a:p>
            <a:pPr marL="400050">
              <a:buClr>
                <a:srgbClr val="2178B5"/>
              </a:buClr>
            </a:pPr>
            <a:r>
              <a:rPr lang="en-GB" altLang="en-US" sz="2800" dirty="0" smtClean="0">
                <a:latin typeface="+mn-lt"/>
              </a:rPr>
              <a:t>Extending ISNI assignment to NACO</a:t>
            </a:r>
          </a:p>
          <a:p>
            <a:pPr marL="400050">
              <a:buClr>
                <a:srgbClr val="2178B5"/>
              </a:buClr>
            </a:pPr>
            <a:r>
              <a:rPr lang="en-GB" altLang="en-US" sz="2800" dirty="0" smtClean="0">
                <a:latin typeface="+mn-lt"/>
              </a:rPr>
              <a:t>ISNI models for cooperation – some examples</a:t>
            </a:r>
          </a:p>
          <a:p>
            <a:pPr marL="400050">
              <a:buClr>
                <a:srgbClr val="2178B5"/>
              </a:buClr>
            </a:pPr>
            <a:r>
              <a:rPr lang="en-GB" altLang="en-US" sz="2800" dirty="0" smtClean="0">
                <a:latin typeface="+mn-lt"/>
              </a:rPr>
              <a:t>BL experiences with theses, articles </a:t>
            </a:r>
          </a:p>
          <a:p>
            <a:pPr marL="400050">
              <a:buClr>
                <a:srgbClr val="2178B5"/>
              </a:buClr>
            </a:pPr>
            <a:r>
              <a:rPr lang="en-GB" altLang="en-US" sz="2800" dirty="0" smtClean="0">
                <a:latin typeface="+mn-lt"/>
              </a:rPr>
              <a:t>Can </a:t>
            </a:r>
            <a:r>
              <a:rPr lang="en-GB" altLang="en-US" sz="2800" dirty="0">
                <a:latin typeface="+mn-lt"/>
              </a:rPr>
              <a:t>ISNI be the new NACO for libraries?</a:t>
            </a:r>
          </a:p>
          <a:p>
            <a:pPr marL="400050"/>
            <a:endParaRPr lang="en-GB" sz="2400" baseline="30000" dirty="0"/>
          </a:p>
          <a:p>
            <a:pPr marL="0" indent="0">
              <a:buNone/>
            </a:pPr>
            <a:endParaRPr lang="en-GB" sz="2400" baseline="30000" dirty="0" smtClean="0"/>
          </a:p>
        </p:txBody>
      </p:sp>
    </p:spTree>
    <p:extLst>
      <p:ext uri="{BB962C8B-B14F-4D97-AF65-F5344CB8AC3E}">
        <p14:creationId xmlns:p14="http://schemas.microsoft.com/office/powerpoint/2010/main" xmlns="" val="19014505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457200" y="274638"/>
            <a:ext cx="8219256" cy="1426170"/>
          </a:xfrm>
        </p:spPr>
        <p:txBody>
          <a:bodyPr/>
          <a:lstStyle/>
          <a:p>
            <a:pPr marL="400050"/>
            <a:r>
              <a:rPr lang="en-GB" altLang="en-US" sz="4000" dirty="0">
                <a:latin typeface="+mj-lt"/>
              </a:rPr>
              <a:t>PCC and the future </a:t>
            </a:r>
            <a:r>
              <a:rPr lang="en-GB" altLang="en-US" sz="4000" dirty="0" smtClean="0">
                <a:latin typeface="+mj-lt"/>
              </a:rPr>
              <a:t/>
            </a:r>
            <a:br>
              <a:rPr lang="en-GB" altLang="en-US" sz="4000" dirty="0" smtClean="0">
                <a:latin typeface="+mj-lt"/>
              </a:rPr>
            </a:br>
            <a:r>
              <a:rPr lang="en-GB" altLang="en-US" sz="4000" dirty="0" smtClean="0">
                <a:latin typeface="+mj-lt"/>
              </a:rPr>
              <a:t>of </a:t>
            </a:r>
            <a:r>
              <a:rPr lang="en-GB" altLang="en-US" sz="4000" dirty="0">
                <a:latin typeface="+mj-lt"/>
              </a:rPr>
              <a:t>authority control</a:t>
            </a:r>
            <a:br>
              <a:rPr lang="en-GB" altLang="en-US" sz="4000" dirty="0">
                <a:latin typeface="+mj-lt"/>
              </a:rPr>
            </a:br>
            <a:endParaRPr lang="en-GB" sz="4000" dirty="0" smtClean="0">
              <a:latin typeface="+mj-lt"/>
            </a:endParaRPr>
          </a:p>
        </p:txBody>
      </p:sp>
      <p:sp>
        <p:nvSpPr>
          <p:cNvPr id="17410" name="Rectangle 3"/>
          <p:cNvSpPr>
            <a:spLocks noGrp="1"/>
          </p:cNvSpPr>
          <p:nvPr>
            <p:ph type="body" idx="1"/>
          </p:nvPr>
        </p:nvSpPr>
        <p:spPr>
          <a:xfrm>
            <a:off x="457200" y="3140968"/>
            <a:ext cx="8229600" cy="2985195"/>
          </a:xfrm>
        </p:spPr>
        <p:txBody>
          <a:bodyPr/>
          <a:lstStyle/>
          <a:p>
            <a:pPr marL="57150" indent="0">
              <a:buNone/>
            </a:pPr>
            <a:endParaRPr lang="en-GB" altLang="en-US" sz="2400" dirty="0" smtClean="0"/>
          </a:p>
          <a:p>
            <a:pPr marL="400050">
              <a:buClr>
                <a:srgbClr val="2178B5"/>
              </a:buClr>
            </a:pPr>
            <a:r>
              <a:rPr lang="en-GB" altLang="en-US" sz="2400" dirty="0" smtClean="0">
                <a:latin typeface="+mn-lt"/>
              </a:rPr>
              <a:t>Authorities beyond LCNAF?</a:t>
            </a:r>
          </a:p>
          <a:p>
            <a:pPr marL="400050">
              <a:buClr>
                <a:srgbClr val="2178B5"/>
              </a:buClr>
            </a:pPr>
            <a:r>
              <a:rPr lang="en-GB" altLang="en-US" sz="2400" dirty="0" smtClean="0">
                <a:latin typeface="+mn-lt"/>
              </a:rPr>
              <a:t>Use of VIAF?</a:t>
            </a:r>
          </a:p>
          <a:p>
            <a:pPr marL="400050">
              <a:buClr>
                <a:srgbClr val="2178B5"/>
              </a:buClr>
            </a:pPr>
            <a:r>
              <a:rPr lang="en-GB" altLang="en-US" sz="2400" dirty="0" smtClean="0">
                <a:latin typeface="+mn-lt"/>
              </a:rPr>
              <a:t>NACO participation via “NACO </a:t>
            </a:r>
            <a:r>
              <a:rPr lang="en-GB" altLang="en-US" sz="2400" dirty="0" err="1" smtClean="0">
                <a:latin typeface="+mn-lt"/>
              </a:rPr>
              <a:t>lite</a:t>
            </a:r>
            <a:r>
              <a:rPr lang="en-GB" altLang="en-US" sz="2400" dirty="0" smtClean="0">
                <a:latin typeface="+mn-lt"/>
              </a:rPr>
              <a:t>” for non- NACO members?</a:t>
            </a:r>
          </a:p>
          <a:p>
            <a:pPr marL="400050">
              <a:buClr>
                <a:srgbClr val="2178B5"/>
              </a:buClr>
            </a:pPr>
            <a:r>
              <a:rPr lang="en-GB" altLang="en-US" sz="2400" dirty="0" smtClean="0">
                <a:latin typeface="+mn-lt"/>
              </a:rPr>
              <a:t>Local authority files?</a:t>
            </a:r>
          </a:p>
          <a:p>
            <a:pPr marL="400050">
              <a:buClr>
                <a:srgbClr val="2178B5"/>
              </a:buClr>
            </a:pPr>
            <a:r>
              <a:rPr lang="en-GB" altLang="en-US" sz="2400" dirty="0" smtClean="0">
                <a:latin typeface="+mn-lt"/>
              </a:rPr>
              <a:t>How do we get more done with diminishing resources to do it?</a:t>
            </a:r>
          </a:p>
          <a:p>
            <a:pPr marL="400050"/>
            <a:endParaRPr lang="en-GB" altLang="en-US" sz="2400" dirty="0"/>
          </a:p>
          <a:p>
            <a:pPr marL="400050"/>
            <a:endParaRPr lang="en-GB" altLang="en-US" sz="2400" dirty="0" smtClean="0"/>
          </a:p>
          <a:p>
            <a:pPr marL="400050"/>
            <a:endParaRPr lang="en-GB" sz="2400" baseline="30000" dirty="0"/>
          </a:p>
          <a:p>
            <a:pPr marL="0" indent="0">
              <a:buNone/>
            </a:pPr>
            <a:endParaRPr lang="en-GB" sz="2400" baseline="30000" dirty="0" smtClean="0"/>
          </a:p>
        </p:txBody>
      </p:sp>
      <p:pic>
        <p:nvPicPr>
          <p:cNvPr id="5" name="Picture 20" descr="pcc_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2217" y="1988840"/>
            <a:ext cx="3771791"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652120" y="1844824"/>
            <a:ext cx="2880320" cy="1200329"/>
          </a:xfrm>
          <a:prstGeom prst="rect">
            <a:avLst/>
          </a:prstGeom>
          <a:noFill/>
        </p:spPr>
        <p:txBody>
          <a:bodyPr wrap="square" rtlCol="0">
            <a:spAutoFit/>
          </a:bodyPr>
          <a:lstStyle/>
          <a:p>
            <a:r>
              <a:rPr lang="en-GB" sz="2400" dirty="0" smtClean="0">
                <a:latin typeface="+mj-lt"/>
              </a:rPr>
              <a:t>Policy Committee strategic discussions on NACO</a:t>
            </a:r>
            <a:endParaRPr lang="en-GB" sz="2400" dirty="0">
              <a:latin typeface="+mj-lt"/>
            </a:endParaRPr>
          </a:p>
        </p:txBody>
      </p:sp>
    </p:spTree>
    <p:extLst>
      <p:ext uri="{BB962C8B-B14F-4D97-AF65-F5344CB8AC3E}">
        <p14:creationId xmlns:p14="http://schemas.microsoft.com/office/powerpoint/2010/main" xmlns="" val="15987248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4" descr="LODCloud.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650" y="1484784"/>
            <a:ext cx="7777163" cy="5276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5315" name="TextBox 5"/>
          <p:cNvSpPr txBox="1">
            <a:spLocks noChangeArrowheads="1"/>
          </p:cNvSpPr>
          <p:nvPr/>
        </p:nvSpPr>
        <p:spPr bwMode="auto">
          <a:xfrm>
            <a:off x="581353" y="745193"/>
            <a:ext cx="795762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GB" altLang="en-US" sz="3600" dirty="0" smtClean="0">
                <a:solidFill>
                  <a:srgbClr val="2178B5"/>
                </a:solidFill>
                <a:latin typeface="+mj-lt"/>
              </a:rPr>
              <a:t>How can NACO make a difference to this?</a:t>
            </a:r>
            <a:endParaRPr lang="en-GB" altLang="en-US" sz="3600" dirty="0">
              <a:solidFill>
                <a:srgbClr val="2178B5"/>
              </a:solidFill>
              <a:latin typeface="+mj-lt"/>
            </a:endParaRPr>
          </a:p>
        </p:txBody>
      </p:sp>
      <p:sp>
        <p:nvSpPr>
          <p:cNvPr id="525316" name="TextBox 3"/>
          <p:cNvSpPr txBox="1">
            <a:spLocks noChangeArrowheads="1"/>
          </p:cNvSpPr>
          <p:nvPr/>
        </p:nvSpPr>
        <p:spPr bwMode="auto">
          <a:xfrm>
            <a:off x="416186" y="6453188"/>
            <a:ext cx="52482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r>
              <a:rPr lang="en-GB" altLang="en-US" sz="1400" dirty="0">
                <a:latin typeface="Calibri" pitchFamily="34" charset="0"/>
              </a:rPr>
              <a:t>Diagram by Richard </a:t>
            </a:r>
            <a:r>
              <a:rPr lang="en-GB" altLang="en-US" sz="1400" dirty="0" err="1">
                <a:latin typeface="Calibri" pitchFamily="34" charset="0"/>
              </a:rPr>
              <a:t>Cyganiak</a:t>
            </a:r>
            <a:r>
              <a:rPr lang="en-GB" altLang="en-US" sz="1400" dirty="0">
                <a:latin typeface="Calibri" pitchFamily="34" charset="0"/>
              </a:rPr>
              <a:t> and </a:t>
            </a:r>
            <a:r>
              <a:rPr lang="en-GB" altLang="en-US" sz="1400" dirty="0" err="1">
                <a:latin typeface="Calibri" pitchFamily="34" charset="0"/>
              </a:rPr>
              <a:t>Anja</a:t>
            </a:r>
            <a:r>
              <a:rPr lang="en-GB" altLang="en-US" sz="1400" dirty="0">
                <a:latin typeface="Calibri" pitchFamily="34" charset="0"/>
              </a:rPr>
              <a:t> </a:t>
            </a:r>
            <a:r>
              <a:rPr lang="en-GB" altLang="en-US" sz="1400" dirty="0" err="1">
                <a:latin typeface="Calibri" pitchFamily="34" charset="0"/>
              </a:rPr>
              <a:t>Jentzsch</a:t>
            </a:r>
            <a:r>
              <a:rPr lang="en-GB" altLang="en-US" sz="1400" dirty="0">
                <a:latin typeface="Calibri" pitchFamily="34" charset="0"/>
              </a:rPr>
              <a:t>. http://lod-cloud.net/</a:t>
            </a:r>
          </a:p>
        </p:txBody>
      </p:sp>
      <p:pic>
        <p:nvPicPr>
          <p:cNvPr id="6" name="Picture 20" descr="pcc_log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1600" y="5098129"/>
            <a:ext cx="2259623" cy="517000"/>
          </a:xfrm>
          <a:prstGeom prst="rect">
            <a:avLst/>
          </a:prstGeom>
          <a:solidFill>
            <a:srgbClr val="FFFF00"/>
          </a:solidFill>
          <a:ln>
            <a:noFill/>
          </a:ln>
          <a:extLst/>
        </p:spPr>
      </p:pic>
    </p:spTree>
    <p:extLst>
      <p:ext uri="{BB962C8B-B14F-4D97-AF65-F5344CB8AC3E}">
        <p14:creationId xmlns:p14="http://schemas.microsoft.com/office/powerpoint/2010/main" xmlns="" val="2413859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US" dirty="0" smtClean="0">
                <a:solidFill>
                  <a:srgbClr val="0070C0"/>
                </a:solidFill>
              </a:rPr>
              <a:t>A scholar may be published under many forms of names</a:t>
            </a:r>
            <a:endParaRPr lang="en-US" dirty="0"/>
          </a:p>
        </p:txBody>
      </p:sp>
      <p:sp>
        <p:nvSpPr>
          <p:cNvPr id="3" name="Slide Number Placeholder 2"/>
          <p:cNvSpPr>
            <a:spLocks noGrp="1"/>
          </p:cNvSpPr>
          <p:nvPr>
            <p:ph type="sldNum" sz="quarter" idx="12"/>
          </p:nvPr>
        </p:nvSpPr>
        <p:spPr/>
        <p:txBody>
          <a:bodyPr/>
          <a:lstStyle/>
          <a:p>
            <a:fld id="{6B3AA010-7757-41E0-A212-D41514C97AA5}" type="slidenum">
              <a:rPr lang="en-US" smtClean="0"/>
              <a:pPr/>
              <a:t>4</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685800" y="1676400"/>
            <a:ext cx="3490913" cy="2043113"/>
          </a:xfrm>
          <a:prstGeom prst="rect">
            <a:avLst/>
          </a:prstGeom>
          <a:noFill/>
          <a:ln w="9525">
            <a:noFill/>
            <a:miter lim="800000"/>
            <a:headEnd/>
            <a:tailEnd/>
          </a:ln>
        </p:spPr>
      </p:pic>
      <p:sp>
        <p:nvSpPr>
          <p:cNvPr id="6" name="TextBox 5"/>
          <p:cNvSpPr txBox="1"/>
          <p:nvPr/>
        </p:nvSpPr>
        <p:spPr>
          <a:xfrm>
            <a:off x="838200" y="3810000"/>
            <a:ext cx="2309222" cy="1477328"/>
          </a:xfrm>
          <a:prstGeom prst="rect">
            <a:avLst/>
          </a:prstGeom>
          <a:noFill/>
        </p:spPr>
        <p:txBody>
          <a:bodyPr wrap="square" rtlCol="0">
            <a:spAutoFit/>
          </a:bodyPr>
          <a:lstStyle/>
          <a:p>
            <a:r>
              <a:rPr lang="en-US" dirty="0" smtClean="0"/>
              <a:t>Also published as:</a:t>
            </a:r>
          </a:p>
          <a:p>
            <a:r>
              <a:rPr lang="en-US" dirty="0" err="1" smtClean="0"/>
              <a:t>Avram</a:t>
            </a:r>
            <a:r>
              <a:rPr lang="en-US" dirty="0" smtClean="0"/>
              <a:t> Noam Chomsky</a:t>
            </a:r>
          </a:p>
          <a:p>
            <a:r>
              <a:rPr lang="en-US" dirty="0" smtClean="0"/>
              <a:t>N. Chomsky </a:t>
            </a:r>
          </a:p>
          <a:p>
            <a:r>
              <a:rPr lang="ar-AE" dirty="0" smtClean="0"/>
              <a:t>نعوم تشومسكي</a:t>
            </a:r>
          </a:p>
          <a:p>
            <a:r>
              <a:rPr lang="he-IL" dirty="0" smtClean="0"/>
              <a:t>נועם חומסקי</a:t>
            </a:r>
            <a:endParaRPr lang="en-US" dirty="0"/>
          </a:p>
        </p:txBody>
      </p:sp>
      <p:sp>
        <p:nvSpPr>
          <p:cNvPr id="7" name="TextBox 6"/>
          <p:cNvSpPr txBox="1"/>
          <p:nvPr/>
        </p:nvSpPr>
        <p:spPr>
          <a:xfrm>
            <a:off x="4953000" y="2057400"/>
            <a:ext cx="3842655" cy="707886"/>
          </a:xfrm>
          <a:prstGeom prst="rect">
            <a:avLst/>
          </a:prstGeom>
          <a:noFill/>
        </p:spPr>
        <p:txBody>
          <a:bodyPr wrap="none" rtlCol="0">
            <a:spAutoFit/>
          </a:bodyPr>
          <a:lstStyle/>
          <a:p>
            <a:r>
              <a:rPr lang="en-US" sz="2000" dirty="0" smtClean="0"/>
              <a:t>Works translated into 50 languages</a:t>
            </a:r>
          </a:p>
          <a:p>
            <a:r>
              <a:rPr lang="en-US" sz="2000" dirty="0" smtClean="0"/>
              <a:t>(</a:t>
            </a:r>
            <a:r>
              <a:rPr lang="en-US" sz="2000" dirty="0" err="1" smtClean="0"/>
              <a:t>WorldCat</a:t>
            </a:r>
            <a:r>
              <a:rPr lang="en-US" sz="2000" dirty="0" smtClean="0"/>
              <a:t>)</a:t>
            </a:r>
            <a:endParaRPr lang="en-US" sz="2000" dirty="0"/>
          </a:p>
        </p:txBody>
      </p:sp>
      <p:sp>
        <p:nvSpPr>
          <p:cNvPr id="8" name="Left Arrow 7"/>
          <p:cNvSpPr/>
          <p:nvPr/>
        </p:nvSpPr>
        <p:spPr>
          <a:xfrm>
            <a:off x="2209800" y="4419600"/>
            <a:ext cx="13716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81400" y="4419600"/>
            <a:ext cx="1596912" cy="369332"/>
          </a:xfrm>
          <a:prstGeom prst="rect">
            <a:avLst/>
          </a:prstGeom>
          <a:noFill/>
        </p:spPr>
        <p:txBody>
          <a:bodyPr wrap="none" rtlCol="0">
            <a:spAutoFit/>
          </a:bodyPr>
          <a:lstStyle/>
          <a:p>
            <a:r>
              <a:rPr lang="en-US" dirty="0" smtClean="0"/>
              <a:t>Journal articles</a:t>
            </a:r>
            <a:endParaRPr lang="en-US" dirty="0"/>
          </a:p>
        </p:txBody>
      </p:sp>
      <p:sp>
        <p:nvSpPr>
          <p:cNvPr id="11" name="TextBox 10"/>
          <p:cNvSpPr txBox="1"/>
          <p:nvPr/>
        </p:nvSpPr>
        <p:spPr>
          <a:xfrm>
            <a:off x="5410200" y="2895600"/>
            <a:ext cx="2362200" cy="3847207"/>
          </a:xfrm>
          <a:prstGeom prst="rect">
            <a:avLst/>
          </a:prstGeom>
          <a:noFill/>
        </p:spPr>
        <p:txBody>
          <a:bodyPr wrap="square" rtlCol="0">
            <a:spAutoFit/>
          </a:bodyPr>
          <a:lstStyle/>
          <a:p>
            <a:r>
              <a:rPr lang="el-GR" sz="1600" dirty="0" smtClean="0">
                <a:hlinkClick r:id="rId4"/>
              </a:rPr>
              <a:t>Νόαμ Τσόμσκι</a:t>
            </a:r>
            <a:endParaRPr lang="en-US" sz="1600" dirty="0" smtClean="0">
              <a:latin typeface="Open Sans"/>
              <a:hlinkClick r:id="rId5"/>
            </a:endParaRPr>
          </a:p>
          <a:p>
            <a:r>
              <a:rPr lang="as-IN" dirty="0" smtClean="0">
                <a:latin typeface="Open Sans"/>
                <a:hlinkClick r:id="rId5"/>
              </a:rPr>
              <a:t>নোম চম্‌স্কি</a:t>
            </a:r>
            <a:endParaRPr lang="en-US" dirty="0" smtClean="0">
              <a:latin typeface="Open Sans"/>
            </a:endParaRPr>
          </a:p>
          <a:p>
            <a:r>
              <a:rPr lang="bo-CN" sz="2400" dirty="0" smtClean="0">
                <a:hlinkClick r:id="rId6"/>
              </a:rPr>
              <a:t>ནམ་ཆོམ་སི་ཀེ།</a:t>
            </a:r>
            <a:endParaRPr lang="en-US" sz="2400" dirty="0" smtClean="0"/>
          </a:p>
          <a:p>
            <a:r>
              <a:rPr lang="gu-IN" sz="1600" dirty="0" smtClean="0">
                <a:hlinkClick r:id="rId7"/>
              </a:rPr>
              <a:t>નોઆમ ચોમ્સ્કી</a:t>
            </a:r>
            <a:endParaRPr lang="en-US" sz="1600" dirty="0" smtClean="0"/>
          </a:p>
          <a:p>
            <a:r>
              <a:rPr lang="x-none" sz="1600" dirty="0" smtClean="0">
                <a:hlinkClick r:id="rId8"/>
              </a:rPr>
              <a:t>नोआम चाम्सकी</a:t>
            </a:r>
            <a:endParaRPr lang="en-US" sz="1600" dirty="0" smtClean="0"/>
          </a:p>
          <a:p>
            <a:r>
              <a:rPr lang="hy-AM" sz="1600" dirty="0" smtClean="0">
                <a:hlinkClick r:id="rId9"/>
              </a:rPr>
              <a:t>Նոամ Չոմսկի</a:t>
            </a:r>
            <a:endParaRPr lang="en-US" sz="1600" dirty="0" smtClean="0"/>
          </a:p>
          <a:p>
            <a:r>
              <a:rPr lang="ja-JP" altLang="en-US" sz="1400" smtClean="0">
                <a:latin typeface="Arial Unicode MS" pitchFamily="34" charset="-128"/>
                <a:ea typeface="Arial Unicode MS" pitchFamily="34" charset="-128"/>
                <a:cs typeface="Arial Unicode MS" pitchFamily="34" charset="-128"/>
                <a:hlinkClick r:id="rId10"/>
              </a:rPr>
              <a:t>ノーム・チョムスキー</a:t>
            </a:r>
            <a:endParaRPr lang="en-US" altLang="ja-JP" sz="1400" dirty="0" smtClean="0">
              <a:latin typeface="Arial Unicode MS" pitchFamily="34" charset="-128"/>
              <a:ea typeface="Arial Unicode MS" pitchFamily="34" charset="-128"/>
              <a:cs typeface="Arial Unicode MS" pitchFamily="34" charset="-128"/>
            </a:endParaRPr>
          </a:p>
          <a:p>
            <a:r>
              <a:rPr lang="ka-GE" sz="1600" dirty="0" smtClean="0">
                <a:hlinkClick r:id="rId11"/>
              </a:rPr>
              <a:t>ნოამ ჩომსკი</a:t>
            </a:r>
            <a:endParaRPr lang="en-US" sz="1600" dirty="0" smtClean="0"/>
          </a:p>
          <a:p>
            <a:r>
              <a:rPr lang="az-Cyrl-AZ" sz="1600" dirty="0" smtClean="0">
                <a:hlinkClick r:id="rId12"/>
              </a:rPr>
              <a:t>Ноам Чомски</a:t>
            </a:r>
            <a:endParaRPr lang="en-US" sz="1600" dirty="0" smtClean="0"/>
          </a:p>
          <a:p>
            <a:r>
              <a:rPr lang="ko-KR" altLang="en-US" sz="1600" dirty="0" smtClean="0">
                <a:latin typeface="Arial Unicode MS" pitchFamily="34" charset="-128"/>
                <a:ea typeface="Arial Unicode MS" pitchFamily="34" charset="-128"/>
                <a:cs typeface="Arial Unicode MS" pitchFamily="34" charset="-128"/>
                <a:hlinkClick r:id="rId13"/>
              </a:rPr>
              <a:t>노엄 촘스키</a:t>
            </a:r>
            <a:endParaRPr lang="en-US" altLang="ko-KR" sz="1600" dirty="0" smtClean="0">
              <a:latin typeface="Arial Unicode MS" pitchFamily="34" charset="-128"/>
              <a:ea typeface="Arial Unicode MS" pitchFamily="34" charset="-128"/>
              <a:cs typeface="Arial Unicode MS" pitchFamily="34" charset="-128"/>
            </a:endParaRPr>
          </a:p>
          <a:p>
            <a:r>
              <a:rPr lang="ml-IN" sz="1400" dirty="0" smtClean="0">
                <a:latin typeface="Open Sans"/>
                <a:hlinkClick r:id="rId14"/>
              </a:rPr>
              <a:t>നോം ചോംസ്കി</a:t>
            </a:r>
            <a:endParaRPr lang="en-US" sz="1400" dirty="0" smtClean="0">
              <a:latin typeface="Open Sans"/>
            </a:endParaRPr>
          </a:p>
          <a:p>
            <a:r>
              <a:rPr lang="pa-IN" sz="1400" dirty="0" smtClean="0">
                <a:hlinkClick r:id="rId15"/>
              </a:rPr>
              <a:t>ਨੌਮ ਚੌਮਸਕੀ</a:t>
            </a:r>
            <a:endParaRPr lang="en-US" sz="1400" dirty="0" smtClean="0"/>
          </a:p>
          <a:p>
            <a:r>
              <a:rPr lang="az-Cyrl-AZ" sz="1600" dirty="0" smtClean="0">
                <a:hlinkClick r:id="rId16"/>
              </a:rPr>
              <a:t>Ноам</a:t>
            </a:r>
            <a:r>
              <a:rPr lang="en-US" sz="1600" dirty="0" smtClean="0">
                <a:latin typeface="Open Sans"/>
              </a:rPr>
              <a:t> </a:t>
            </a:r>
            <a:r>
              <a:rPr lang="az-Cyrl-AZ" sz="1600" dirty="0" smtClean="0">
                <a:hlinkClick r:id="rId16"/>
              </a:rPr>
              <a:t>Хомский</a:t>
            </a:r>
            <a:endParaRPr lang="en-US" sz="1600" dirty="0" smtClean="0"/>
          </a:p>
          <a:p>
            <a:r>
              <a:rPr lang="zh-CN" altLang="en-US" sz="1600" dirty="0" smtClean="0">
                <a:latin typeface="Arial Unicode MS" pitchFamily="34" charset="-128"/>
                <a:ea typeface="Arial Unicode MS" pitchFamily="34" charset="-128"/>
                <a:cs typeface="Arial Unicode MS" pitchFamily="34" charset="-128"/>
                <a:hlinkClick r:id="rId17"/>
              </a:rPr>
              <a:t>诺姆</a:t>
            </a:r>
            <a:r>
              <a:rPr lang="en-US" altLang="zh-CN" sz="1600" dirty="0" smtClean="0">
                <a:latin typeface="Arial Unicode MS" pitchFamily="34" charset="-128"/>
                <a:ea typeface="Arial Unicode MS" pitchFamily="34" charset="-128"/>
                <a:cs typeface="Arial Unicode MS" pitchFamily="34" charset="-128"/>
                <a:hlinkClick r:id="rId17"/>
              </a:rPr>
              <a:t>·</a:t>
            </a:r>
            <a:r>
              <a:rPr lang="zh-CN" altLang="en-US" sz="1600" dirty="0" smtClean="0">
                <a:latin typeface="Arial Unicode MS" pitchFamily="34" charset="-128"/>
                <a:ea typeface="Arial Unicode MS" pitchFamily="34" charset="-128"/>
                <a:cs typeface="Arial Unicode MS" pitchFamily="34" charset="-128"/>
                <a:hlinkClick r:id="rId17"/>
              </a:rPr>
              <a:t>乔姆斯基</a:t>
            </a:r>
            <a:endParaRPr lang="en-US" altLang="ko-KR" sz="1600" dirty="0" smtClean="0">
              <a:latin typeface="Arial Unicode MS" pitchFamily="34" charset="-128"/>
              <a:ea typeface="Arial Unicode MS" pitchFamily="34" charset="-128"/>
              <a:cs typeface="Arial Unicode MS" pitchFamily="34" charset="-128"/>
            </a:endParaRPr>
          </a:p>
          <a:p>
            <a:endParaRPr lang="en-US" sz="1600" dirty="0">
              <a:latin typeface="Arial Unicode MS" pitchFamily="34" charset="-128"/>
              <a:ea typeface="Arial Unicode MS" pitchFamily="34" charset="-128"/>
              <a:cs typeface="Arial Unicode MS" pitchFamily="34" charset="-128"/>
            </a:endParaRPr>
          </a:p>
        </p:txBody>
      </p:sp>
    </p:spTree>
    <p:extLst>
      <p:ext uri="{BB962C8B-B14F-4D97-AF65-F5344CB8AC3E}">
        <p14:creationId xmlns="" xmlns:p14="http://schemas.microsoft.com/office/powerpoint/2010/main" val="3356407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loud 52"/>
          <p:cNvSpPr/>
          <p:nvPr/>
        </p:nvSpPr>
        <p:spPr>
          <a:xfrm>
            <a:off x="-972616" y="2420888"/>
            <a:ext cx="3744416" cy="1800200"/>
          </a:xfrm>
          <a:prstGeom prst="cloud">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Étoile à 32 branches 1"/>
          <p:cNvSpPr/>
          <p:nvPr/>
        </p:nvSpPr>
        <p:spPr>
          <a:xfrm>
            <a:off x="1475656" y="1512168"/>
            <a:ext cx="6696744" cy="4608512"/>
          </a:xfrm>
          <a:prstGeom prst="star32">
            <a:avLst>
              <a:gd name="adj" fmla="val 0"/>
            </a:avLst>
          </a:prstGeom>
          <a:solidFill>
            <a:schemeClr val="accent1">
              <a:lumMod val="20000"/>
              <a:lumOff val="80000"/>
              <a:alpha val="62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Cloud 52"/>
          <p:cNvSpPr/>
          <p:nvPr/>
        </p:nvSpPr>
        <p:spPr>
          <a:xfrm>
            <a:off x="2555776" y="4293096"/>
            <a:ext cx="6769347" cy="2808312"/>
          </a:xfrm>
          <a:prstGeom prst="cloud">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2" name="Cloud 51"/>
          <p:cNvSpPr/>
          <p:nvPr/>
        </p:nvSpPr>
        <p:spPr>
          <a:xfrm>
            <a:off x="6300788" y="2420888"/>
            <a:ext cx="2843212" cy="2492896"/>
          </a:xfrm>
          <a:prstGeom prst="cloud">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 name="Cloud 50"/>
          <p:cNvSpPr/>
          <p:nvPr/>
        </p:nvSpPr>
        <p:spPr>
          <a:xfrm>
            <a:off x="-396552" y="3284984"/>
            <a:ext cx="3888432" cy="3384375"/>
          </a:xfrm>
          <a:prstGeom prst="cloud">
            <a:avLst/>
          </a:prstGeom>
          <a:solidFill>
            <a:schemeClr val="accent5">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9" name="Cloud 48"/>
          <p:cNvSpPr/>
          <p:nvPr/>
        </p:nvSpPr>
        <p:spPr>
          <a:xfrm>
            <a:off x="2195736" y="432048"/>
            <a:ext cx="4968551" cy="2376487"/>
          </a:xfrm>
          <a:prstGeom prst="cloud">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0" name="Cloud 49"/>
          <p:cNvSpPr/>
          <p:nvPr/>
        </p:nvSpPr>
        <p:spPr>
          <a:xfrm rot="801286">
            <a:off x="6012160" y="836712"/>
            <a:ext cx="3384375" cy="2132856"/>
          </a:xfrm>
          <a:prstGeom prst="cloud">
            <a:avLst/>
          </a:prstGeom>
          <a:solidFill>
            <a:schemeClr val="accent1">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8" name="Cloud 47"/>
          <p:cNvSpPr/>
          <p:nvPr/>
        </p:nvSpPr>
        <p:spPr>
          <a:xfrm>
            <a:off x="-108520" y="864096"/>
            <a:ext cx="3024336" cy="2132856"/>
          </a:xfrm>
          <a:prstGeom prst="cloud">
            <a:avLst/>
          </a:prstGeom>
          <a:solidFill>
            <a:schemeClr val="accent1">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29" name="TextBox 6"/>
          <p:cNvSpPr txBox="1">
            <a:spLocks noChangeArrowheads="1"/>
          </p:cNvSpPr>
          <p:nvPr/>
        </p:nvSpPr>
        <p:spPr bwMode="auto">
          <a:xfrm>
            <a:off x="755650" y="4177233"/>
            <a:ext cx="1439863" cy="400110"/>
          </a:xfrm>
          <a:prstGeom prst="rect">
            <a:avLst/>
          </a:prstGeom>
          <a:noFill/>
          <a:ln w="9525">
            <a:noFill/>
            <a:miter lim="800000"/>
            <a:headEnd/>
            <a:tailEnd/>
          </a:ln>
        </p:spPr>
        <p:txBody>
          <a:bodyPr>
            <a:spAutoFit/>
          </a:bodyPr>
          <a:lstStyle/>
          <a:p>
            <a:r>
              <a:rPr lang="en-GB" altLang="zh-TW" sz="2000" b="1" dirty="0">
                <a:latin typeface="Calibri" pitchFamily="34" charset="0"/>
              </a:rPr>
              <a:t>Libraries</a:t>
            </a:r>
            <a:endParaRPr lang="en-GB" sz="2000" b="1" dirty="0">
              <a:latin typeface="Calibri" pitchFamily="34" charset="0"/>
            </a:endParaRPr>
          </a:p>
        </p:txBody>
      </p:sp>
      <p:sp>
        <p:nvSpPr>
          <p:cNvPr id="5131" name="TextBox 9"/>
          <p:cNvSpPr txBox="1">
            <a:spLocks noChangeArrowheads="1"/>
          </p:cNvSpPr>
          <p:nvPr/>
        </p:nvSpPr>
        <p:spPr bwMode="auto">
          <a:xfrm>
            <a:off x="3564284" y="719385"/>
            <a:ext cx="2016125" cy="369888"/>
          </a:xfrm>
          <a:prstGeom prst="rect">
            <a:avLst/>
          </a:prstGeom>
          <a:noFill/>
          <a:ln w="9525">
            <a:noFill/>
            <a:miter lim="800000"/>
            <a:headEnd/>
            <a:tailEnd/>
          </a:ln>
        </p:spPr>
        <p:txBody>
          <a:bodyPr>
            <a:spAutoFit/>
          </a:bodyPr>
          <a:lstStyle/>
          <a:p>
            <a:pPr algn="ctr"/>
            <a:r>
              <a:rPr lang="en-GB" altLang="zh-TW" b="1" dirty="0">
                <a:latin typeface="Calibri" pitchFamily="34" charset="0"/>
              </a:rPr>
              <a:t>Text Rights</a:t>
            </a:r>
            <a:endParaRPr lang="en-GB" b="1" dirty="0">
              <a:latin typeface="Calibri" pitchFamily="34" charset="0"/>
            </a:endParaRPr>
          </a:p>
        </p:txBody>
      </p:sp>
      <p:sp>
        <p:nvSpPr>
          <p:cNvPr id="5133" name="TextBox 13"/>
          <p:cNvSpPr txBox="1">
            <a:spLocks noChangeArrowheads="1"/>
          </p:cNvSpPr>
          <p:nvPr/>
        </p:nvSpPr>
        <p:spPr bwMode="auto">
          <a:xfrm>
            <a:off x="6660232" y="1196752"/>
            <a:ext cx="1441450" cy="368300"/>
          </a:xfrm>
          <a:prstGeom prst="rect">
            <a:avLst/>
          </a:prstGeom>
          <a:noFill/>
          <a:ln w="9525">
            <a:noFill/>
            <a:miter lim="800000"/>
            <a:headEnd/>
            <a:tailEnd/>
          </a:ln>
        </p:spPr>
        <p:txBody>
          <a:bodyPr>
            <a:spAutoFit/>
          </a:bodyPr>
          <a:lstStyle/>
          <a:p>
            <a:r>
              <a:rPr lang="en-GB" altLang="zh-TW" b="1" dirty="0">
                <a:latin typeface="Calibri" pitchFamily="34" charset="0"/>
              </a:rPr>
              <a:t>Music Rights</a:t>
            </a:r>
            <a:endParaRPr lang="en-GB" b="1" dirty="0">
              <a:latin typeface="Calibri" pitchFamily="34" charset="0"/>
            </a:endParaRPr>
          </a:p>
        </p:txBody>
      </p:sp>
      <p:pic>
        <p:nvPicPr>
          <p:cNvPr id="15" name="Picture 7"/>
          <p:cNvPicPr>
            <a:picLocks noChangeAspect="1" noChangeArrowheads="1"/>
          </p:cNvPicPr>
          <p:nvPr/>
        </p:nvPicPr>
        <p:blipFill>
          <a:blip r:embed="rId3" cstate="print"/>
          <a:srcRect/>
          <a:stretch>
            <a:fillRect/>
          </a:stretch>
        </p:blipFill>
        <p:spPr bwMode="auto">
          <a:xfrm>
            <a:off x="7884368" y="1556792"/>
            <a:ext cx="762000" cy="731838"/>
          </a:xfrm>
          <a:prstGeom prst="rect">
            <a:avLst/>
          </a:prstGeom>
          <a:ln>
            <a:noFill/>
          </a:ln>
          <a:effectLst>
            <a:outerShdw blurRad="292100" dist="139700" dir="2700000" algn="tl" rotWithShape="0">
              <a:srgbClr val="333333">
                <a:alpha val="65000"/>
              </a:srgbClr>
            </a:outerShdw>
          </a:effectLst>
          <a:extLst/>
        </p:spPr>
      </p:pic>
      <p:sp>
        <p:nvSpPr>
          <p:cNvPr id="5135" name="TextBox 15"/>
          <p:cNvSpPr txBox="1">
            <a:spLocks noChangeArrowheads="1"/>
          </p:cNvSpPr>
          <p:nvPr/>
        </p:nvSpPr>
        <p:spPr bwMode="auto">
          <a:xfrm>
            <a:off x="970682" y="1151905"/>
            <a:ext cx="1800225" cy="369887"/>
          </a:xfrm>
          <a:prstGeom prst="rect">
            <a:avLst/>
          </a:prstGeom>
          <a:noFill/>
          <a:ln w="9525">
            <a:noFill/>
            <a:miter lim="800000"/>
            <a:headEnd/>
            <a:tailEnd/>
          </a:ln>
        </p:spPr>
        <p:txBody>
          <a:bodyPr>
            <a:spAutoFit/>
          </a:bodyPr>
          <a:lstStyle/>
          <a:p>
            <a:r>
              <a:rPr lang="en-GB" altLang="zh-TW" b="1" dirty="0">
                <a:latin typeface="Calibri" pitchFamily="34" charset="0"/>
              </a:rPr>
              <a:t>Trade Sources</a:t>
            </a:r>
            <a:endParaRPr lang="en-GB" b="1" dirty="0">
              <a:latin typeface="Calibri" pitchFamily="34" charset="0"/>
            </a:endParaRPr>
          </a:p>
        </p:txBody>
      </p:sp>
      <p:pic>
        <p:nvPicPr>
          <p:cNvPr id="5136" name="Picture 50" descr="logo">
            <a:hlinkClick r:id="rId4"/>
          </p:cNvPr>
          <p:cNvPicPr>
            <a:picLocks noChangeAspect="1" noChangeArrowheads="1"/>
          </p:cNvPicPr>
          <p:nvPr/>
        </p:nvPicPr>
        <p:blipFill>
          <a:blip r:embed="rId5" cstate="print">
            <a:duotone>
              <a:schemeClr val="bg2">
                <a:shade val="45000"/>
                <a:satMod val="135000"/>
              </a:schemeClr>
              <a:prstClr val="white"/>
            </a:duotone>
          </a:blip>
          <a:srcRect/>
          <a:stretch>
            <a:fillRect/>
          </a:stretch>
        </p:blipFill>
        <p:spPr bwMode="auto">
          <a:xfrm>
            <a:off x="755576" y="1628800"/>
            <a:ext cx="1224484" cy="356213"/>
          </a:xfrm>
          <a:prstGeom prst="rect">
            <a:avLst/>
          </a:prstGeom>
          <a:noFill/>
          <a:ln w="9525">
            <a:noFill/>
            <a:miter lim="800000"/>
            <a:headEnd/>
            <a:tailEnd/>
          </a:ln>
        </p:spPr>
      </p:pic>
      <p:pic>
        <p:nvPicPr>
          <p:cNvPr id="18" name="Image 30"/>
          <p:cNvPicPr>
            <a:picLocks noChangeAspect="1"/>
          </p:cNvPicPr>
          <p:nvPr/>
        </p:nvPicPr>
        <p:blipFill rotWithShape="1">
          <a:blip r:embed="rId6" cstate="print"/>
          <a:srcRect r="76716"/>
          <a:stretch/>
        </p:blipFill>
        <p:spPr>
          <a:xfrm>
            <a:off x="6876256" y="3789040"/>
            <a:ext cx="890587" cy="560387"/>
          </a:xfrm>
          <a:prstGeom prst="rect">
            <a:avLst/>
          </a:prstGeom>
          <a:ln>
            <a:noFill/>
          </a:ln>
          <a:effectLst>
            <a:outerShdw blurRad="292100" dist="139700" dir="2700000" algn="tl" rotWithShape="0">
              <a:srgbClr val="333333">
                <a:alpha val="65000"/>
              </a:srgbClr>
            </a:outerShdw>
          </a:effectLst>
        </p:spPr>
      </p:pic>
      <p:pic>
        <p:nvPicPr>
          <p:cNvPr id="19" name="Image 35"/>
          <p:cNvPicPr>
            <a:picLocks noChangeAspect="1"/>
          </p:cNvPicPr>
          <p:nvPr/>
        </p:nvPicPr>
        <p:blipFill rotWithShape="1">
          <a:blip r:embed="rId7" cstate="print"/>
          <a:srcRect l="33194" t="12094" r="34444" b="26682"/>
          <a:stretch/>
        </p:blipFill>
        <p:spPr>
          <a:xfrm>
            <a:off x="1259632" y="1988840"/>
            <a:ext cx="1152128" cy="401258"/>
          </a:xfrm>
          <a:prstGeom prst="rect">
            <a:avLst/>
          </a:prstGeom>
          <a:ln>
            <a:noFill/>
          </a:ln>
          <a:effectLst>
            <a:outerShdw blurRad="292100" dist="139700" dir="2700000" algn="tl" rotWithShape="0">
              <a:srgbClr val="333333">
                <a:alpha val="65000"/>
              </a:srgbClr>
            </a:outerShdw>
          </a:effectLst>
        </p:spPr>
      </p:pic>
      <p:sp>
        <p:nvSpPr>
          <p:cNvPr id="5139" name="TextBox 19"/>
          <p:cNvSpPr txBox="1">
            <a:spLocks noChangeArrowheads="1"/>
          </p:cNvSpPr>
          <p:nvPr/>
        </p:nvSpPr>
        <p:spPr bwMode="auto">
          <a:xfrm>
            <a:off x="6732588" y="3167583"/>
            <a:ext cx="1800225" cy="369888"/>
          </a:xfrm>
          <a:prstGeom prst="rect">
            <a:avLst/>
          </a:prstGeom>
          <a:noFill/>
          <a:ln w="9525">
            <a:noFill/>
            <a:miter lim="800000"/>
            <a:headEnd/>
            <a:tailEnd/>
          </a:ln>
        </p:spPr>
        <p:txBody>
          <a:bodyPr>
            <a:spAutoFit/>
          </a:bodyPr>
          <a:lstStyle/>
          <a:p>
            <a:r>
              <a:rPr lang="en-GB" altLang="zh-TW" b="1" dirty="0">
                <a:latin typeface="Calibri" pitchFamily="34" charset="0"/>
              </a:rPr>
              <a:t>Encyclopaedias</a:t>
            </a:r>
            <a:endParaRPr lang="en-GB" b="1" dirty="0">
              <a:latin typeface="Calibri" pitchFamily="34" charset="0"/>
            </a:endParaRPr>
          </a:p>
        </p:txBody>
      </p:sp>
      <p:sp>
        <p:nvSpPr>
          <p:cNvPr id="5140" name="TextBox 20"/>
          <p:cNvSpPr txBox="1">
            <a:spLocks noChangeArrowheads="1"/>
          </p:cNvSpPr>
          <p:nvPr/>
        </p:nvSpPr>
        <p:spPr bwMode="auto">
          <a:xfrm>
            <a:off x="4067944" y="4581128"/>
            <a:ext cx="3168650" cy="369887"/>
          </a:xfrm>
          <a:prstGeom prst="rect">
            <a:avLst/>
          </a:prstGeom>
          <a:noFill/>
          <a:ln w="9525">
            <a:noFill/>
            <a:miter lim="800000"/>
            <a:headEnd/>
            <a:tailEnd/>
          </a:ln>
        </p:spPr>
        <p:txBody>
          <a:bodyPr>
            <a:spAutoFit/>
          </a:bodyPr>
          <a:lstStyle/>
          <a:p>
            <a:r>
              <a:rPr lang="en-GB" altLang="zh-TW" b="1" dirty="0">
                <a:latin typeface="Calibri" pitchFamily="34" charset="0"/>
              </a:rPr>
              <a:t>Researchers &amp; Professional</a:t>
            </a:r>
            <a:endParaRPr lang="en-GB" b="1" dirty="0">
              <a:latin typeface="Calibri" pitchFamily="34" charset="0"/>
            </a:endParaRPr>
          </a:p>
        </p:txBody>
      </p:sp>
      <p:pic>
        <p:nvPicPr>
          <p:cNvPr id="22" name="Picture 18"/>
          <p:cNvPicPr>
            <a:picLocks noChangeAspect="1" noChangeArrowheads="1"/>
          </p:cNvPicPr>
          <p:nvPr/>
        </p:nvPicPr>
        <p:blipFill>
          <a:blip r:embed="rId8" cstate="print"/>
          <a:srcRect/>
          <a:stretch>
            <a:fillRect/>
          </a:stretch>
        </p:blipFill>
        <p:spPr bwMode="auto">
          <a:xfrm>
            <a:off x="3851920" y="5517232"/>
            <a:ext cx="871923" cy="504056"/>
          </a:xfrm>
          <a:prstGeom prst="rect">
            <a:avLst/>
          </a:prstGeom>
          <a:ln>
            <a:noFill/>
          </a:ln>
          <a:effectLst>
            <a:outerShdw blurRad="292100" dist="139700" dir="2700000" algn="tl" rotWithShape="0">
              <a:srgbClr val="333333">
                <a:alpha val="65000"/>
              </a:srgbClr>
            </a:outerShdw>
          </a:effectLst>
          <a:extLst/>
        </p:spPr>
      </p:pic>
      <p:pic>
        <p:nvPicPr>
          <p:cNvPr id="23" name="Image 1"/>
          <p:cNvPicPr>
            <a:picLocks noChangeAspect="1"/>
          </p:cNvPicPr>
          <p:nvPr/>
        </p:nvPicPr>
        <p:blipFill>
          <a:blip r:embed="rId9" cstate="print"/>
          <a:stretch>
            <a:fillRect/>
          </a:stretch>
        </p:blipFill>
        <p:spPr>
          <a:xfrm>
            <a:off x="3707904" y="6165304"/>
            <a:ext cx="1583978" cy="314111"/>
          </a:xfrm>
          <a:prstGeom prst="rect">
            <a:avLst/>
          </a:prstGeom>
          <a:ln>
            <a:noFill/>
          </a:ln>
          <a:effectLst>
            <a:outerShdw blurRad="292100" dist="139700" dir="2700000" algn="tl" rotWithShape="0">
              <a:srgbClr val="333333">
                <a:alpha val="65000"/>
              </a:srgbClr>
            </a:outerShdw>
          </a:effectLst>
        </p:spPr>
      </p:pic>
      <p:pic>
        <p:nvPicPr>
          <p:cNvPr id="5143" name="Image 9251"/>
          <p:cNvPicPr>
            <a:picLocks noChangeAspect="1"/>
          </p:cNvPicPr>
          <p:nvPr/>
        </p:nvPicPr>
        <p:blipFill>
          <a:blip r:embed="rId10" cstate="print"/>
          <a:srcRect/>
          <a:stretch>
            <a:fillRect/>
          </a:stretch>
        </p:blipFill>
        <p:spPr bwMode="auto">
          <a:xfrm>
            <a:off x="4932040" y="1124744"/>
            <a:ext cx="574675" cy="263525"/>
          </a:xfrm>
          <a:prstGeom prst="rect">
            <a:avLst/>
          </a:prstGeom>
          <a:noFill/>
          <a:ln w="9525">
            <a:noFill/>
            <a:miter lim="800000"/>
            <a:headEnd/>
            <a:tailEnd/>
          </a:ln>
        </p:spPr>
      </p:pic>
      <p:pic>
        <p:nvPicPr>
          <p:cNvPr id="5144" name="Image 78"/>
          <p:cNvPicPr>
            <a:picLocks noChangeAspect="1"/>
          </p:cNvPicPr>
          <p:nvPr/>
        </p:nvPicPr>
        <p:blipFill>
          <a:blip r:embed="rId11" cstate="print"/>
          <a:srcRect t="15050" r="36273" b="-6020"/>
          <a:stretch>
            <a:fillRect/>
          </a:stretch>
        </p:blipFill>
        <p:spPr bwMode="auto">
          <a:xfrm>
            <a:off x="4932040" y="1412776"/>
            <a:ext cx="504825" cy="431800"/>
          </a:xfrm>
          <a:prstGeom prst="rect">
            <a:avLst/>
          </a:prstGeom>
          <a:noFill/>
          <a:ln w="9525">
            <a:noFill/>
            <a:miter lim="800000"/>
            <a:headEnd/>
            <a:tailEnd/>
          </a:ln>
        </p:spPr>
      </p:pic>
      <p:pic>
        <p:nvPicPr>
          <p:cNvPr id="5145" name="Picture 2"/>
          <p:cNvPicPr>
            <a:picLocks noChangeAspect="1" noChangeArrowheads="1"/>
          </p:cNvPicPr>
          <p:nvPr/>
        </p:nvPicPr>
        <p:blipFill>
          <a:blip r:embed="rId12" cstate="print"/>
          <a:srcRect/>
          <a:stretch>
            <a:fillRect/>
          </a:stretch>
        </p:blipFill>
        <p:spPr bwMode="auto">
          <a:xfrm>
            <a:off x="7812088" y="3600971"/>
            <a:ext cx="944562" cy="785812"/>
          </a:xfrm>
          <a:prstGeom prst="rect">
            <a:avLst/>
          </a:prstGeom>
          <a:noFill/>
          <a:ln w="9525">
            <a:noFill/>
            <a:miter lim="800000"/>
            <a:headEnd/>
            <a:tailEnd/>
          </a:ln>
        </p:spPr>
      </p:pic>
      <p:pic>
        <p:nvPicPr>
          <p:cNvPr id="5146" name="Picture 3"/>
          <p:cNvPicPr>
            <a:picLocks noChangeAspect="1" noChangeArrowheads="1"/>
          </p:cNvPicPr>
          <p:nvPr/>
        </p:nvPicPr>
        <p:blipFill>
          <a:blip r:embed="rId13" cstate="print"/>
          <a:srcRect/>
          <a:stretch>
            <a:fillRect/>
          </a:stretch>
        </p:blipFill>
        <p:spPr bwMode="auto">
          <a:xfrm>
            <a:off x="5003899" y="1870323"/>
            <a:ext cx="792162" cy="304800"/>
          </a:xfrm>
          <a:prstGeom prst="rect">
            <a:avLst/>
          </a:prstGeom>
          <a:noFill/>
          <a:ln w="9525">
            <a:noFill/>
            <a:miter lim="800000"/>
            <a:headEnd/>
            <a:tailEnd/>
          </a:ln>
        </p:spPr>
      </p:pic>
      <p:pic>
        <p:nvPicPr>
          <p:cNvPr id="5147" name="Picture 4"/>
          <p:cNvPicPr>
            <a:picLocks noChangeAspect="1" noChangeArrowheads="1"/>
          </p:cNvPicPr>
          <p:nvPr/>
        </p:nvPicPr>
        <p:blipFill>
          <a:blip r:embed="rId14" cstate="print"/>
          <a:srcRect/>
          <a:stretch>
            <a:fillRect/>
          </a:stretch>
        </p:blipFill>
        <p:spPr bwMode="auto">
          <a:xfrm>
            <a:off x="4788024" y="5301208"/>
            <a:ext cx="1181924" cy="504056"/>
          </a:xfrm>
          <a:prstGeom prst="rect">
            <a:avLst/>
          </a:prstGeom>
          <a:noFill/>
          <a:ln w="9525">
            <a:noFill/>
            <a:miter lim="800000"/>
            <a:headEnd/>
            <a:tailEnd/>
          </a:ln>
        </p:spPr>
      </p:pic>
      <p:pic>
        <p:nvPicPr>
          <p:cNvPr id="5148" name="Image 9264"/>
          <p:cNvPicPr>
            <a:picLocks noChangeAspect="1"/>
          </p:cNvPicPr>
          <p:nvPr/>
        </p:nvPicPr>
        <p:blipFill>
          <a:blip r:embed="rId15" cstate="print"/>
          <a:srcRect/>
          <a:stretch>
            <a:fillRect/>
          </a:stretch>
        </p:blipFill>
        <p:spPr bwMode="auto">
          <a:xfrm>
            <a:off x="5292080" y="5877272"/>
            <a:ext cx="503238" cy="461963"/>
          </a:xfrm>
          <a:prstGeom prst="rect">
            <a:avLst/>
          </a:prstGeom>
          <a:noFill/>
          <a:ln w="9525">
            <a:noFill/>
            <a:miter lim="800000"/>
            <a:headEnd/>
            <a:tailEnd/>
          </a:ln>
        </p:spPr>
      </p:pic>
      <p:pic>
        <p:nvPicPr>
          <p:cNvPr id="5150" name="Image 90"/>
          <p:cNvPicPr>
            <a:picLocks noChangeAspect="1"/>
          </p:cNvPicPr>
          <p:nvPr/>
        </p:nvPicPr>
        <p:blipFill>
          <a:blip r:embed="rId16" cstate="print"/>
          <a:srcRect/>
          <a:stretch>
            <a:fillRect/>
          </a:stretch>
        </p:blipFill>
        <p:spPr bwMode="auto">
          <a:xfrm>
            <a:off x="5868442" y="6336704"/>
            <a:ext cx="1439862" cy="371475"/>
          </a:xfrm>
          <a:prstGeom prst="rect">
            <a:avLst/>
          </a:prstGeom>
          <a:noFill/>
          <a:ln w="9525">
            <a:noFill/>
            <a:miter lim="800000"/>
            <a:headEnd/>
            <a:tailEnd/>
          </a:ln>
        </p:spPr>
      </p:pic>
      <p:pic>
        <p:nvPicPr>
          <p:cNvPr id="5151" name="Picture 5"/>
          <p:cNvPicPr>
            <a:picLocks noChangeAspect="1" noChangeArrowheads="1"/>
          </p:cNvPicPr>
          <p:nvPr/>
        </p:nvPicPr>
        <p:blipFill>
          <a:blip r:embed="rId17" cstate="print"/>
          <a:srcRect/>
          <a:stretch>
            <a:fillRect/>
          </a:stretch>
        </p:blipFill>
        <p:spPr bwMode="auto">
          <a:xfrm>
            <a:off x="3131840" y="1268760"/>
            <a:ext cx="1012825" cy="327025"/>
          </a:xfrm>
          <a:prstGeom prst="rect">
            <a:avLst/>
          </a:prstGeom>
          <a:noFill/>
          <a:ln w="9525">
            <a:noFill/>
            <a:miter lim="800000"/>
            <a:headEnd/>
            <a:tailEnd/>
          </a:ln>
        </p:spPr>
      </p:pic>
      <p:pic>
        <p:nvPicPr>
          <p:cNvPr id="5152" name="Picture 6"/>
          <p:cNvPicPr>
            <a:picLocks noChangeAspect="1" noChangeArrowheads="1"/>
          </p:cNvPicPr>
          <p:nvPr/>
        </p:nvPicPr>
        <p:blipFill>
          <a:blip r:embed="rId18" cstate="print"/>
          <a:srcRect/>
          <a:stretch>
            <a:fillRect/>
          </a:stretch>
        </p:blipFill>
        <p:spPr bwMode="auto">
          <a:xfrm>
            <a:off x="179512" y="2060848"/>
            <a:ext cx="1080120" cy="415730"/>
          </a:xfrm>
          <a:prstGeom prst="rect">
            <a:avLst/>
          </a:prstGeom>
          <a:noFill/>
          <a:ln w="9525">
            <a:noFill/>
            <a:miter lim="800000"/>
            <a:headEnd/>
            <a:tailEnd/>
          </a:ln>
        </p:spPr>
      </p:pic>
      <p:pic>
        <p:nvPicPr>
          <p:cNvPr id="5153" name="Picture 7"/>
          <p:cNvPicPr>
            <a:picLocks noChangeAspect="1" noChangeArrowheads="1"/>
          </p:cNvPicPr>
          <p:nvPr/>
        </p:nvPicPr>
        <p:blipFill>
          <a:blip r:embed="rId19" cstate="print"/>
          <a:srcRect/>
          <a:stretch>
            <a:fillRect/>
          </a:stretch>
        </p:blipFill>
        <p:spPr bwMode="auto">
          <a:xfrm>
            <a:off x="5580112" y="1196752"/>
            <a:ext cx="438150" cy="598487"/>
          </a:xfrm>
          <a:prstGeom prst="rect">
            <a:avLst/>
          </a:prstGeom>
          <a:noFill/>
          <a:ln w="9525">
            <a:noFill/>
            <a:miter lim="800000"/>
            <a:headEnd/>
            <a:tailEnd/>
          </a:ln>
        </p:spPr>
      </p:pic>
      <p:pic>
        <p:nvPicPr>
          <p:cNvPr id="5154" name="Picture 8"/>
          <p:cNvPicPr>
            <a:picLocks noChangeAspect="1" noChangeArrowheads="1"/>
          </p:cNvPicPr>
          <p:nvPr/>
        </p:nvPicPr>
        <p:blipFill>
          <a:blip r:embed="rId20" cstate="print"/>
          <a:srcRect/>
          <a:stretch>
            <a:fillRect/>
          </a:stretch>
        </p:blipFill>
        <p:spPr bwMode="auto">
          <a:xfrm>
            <a:off x="5797005" y="5831880"/>
            <a:ext cx="1223268" cy="365606"/>
          </a:xfrm>
          <a:prstGeom prst="rect">
            <a:avLst/>
          </a:prstGeom>
          <a:noFill/>
          <a:ln w="9525">
            <a:noFill/>
            <a:miter lim="800000"/>
            <a:headEnd/>
            <a:tailEnd/>
          </a:ln>
        </p:spPr>
      </p:pic>
      <p:pic>
        <p:nvPicPr>
          <p:cNvPr id="5155" name="Picture 9"/>
          <p:cNvPicPr>
            <a:picLocks noChangeAspect="1" noChangeArrowheads="1"/>
          </p:cNvPicPr>
          <p:nvPr/>
        </p:nvPicPr>
        <p:blipFill>
          <a:blip r:embed="rId21" cstate="print"/>
          <a:srcRect/>
          <a:stretch>
            <a:fillRect/>
          </a:stretch>
        </p:blipFill>
        <p:spPr bwMode="auto">
          <a:xfrm>
            <a:off x="3563888" y="2060848"/>
            <a:ext cx="1560512" cy="427038"/>
          </a:xfrm>
          <a:prstGeom prst="rect">
            <a:avLst/>
          </a:prstGeom>
          <a:noFill/>
          <a:ln w="9525">
            <a:noFill/>
            <a:miter lim="800000"/>
            <a:headEnd/>
            <a:tailEnd/>
          </a:ln>
        </p:spPr>
      </p:pic>
      <p:pic>
        <p:nvPicPr>
          <p:cNvPr id="5156" name="Picture 10"/>
          <p:cNvPicPr>
            <a:picLocks noChangeAspect="1" noChangeArrowheads="1"/>
          </p:cNvPicPr>
          <p:nvPr/>
        </p:nvPicPr>
        <p:blipFill>
          <a:blip r:embed="rId22" cstate="print"/>
          <a:srcRect/>
          <a:stretch>
            <a:fillRect/>
          </a:stretch>
        </p:blipFill>
        <p:spPr bwMode="auto">
          <a:xfrm>
            <a:off x="7380312" y="5949280"/>
            <a:ext cx="1079500" cy="454025"/>
          </a:xfrm>
          <a:prstGeom prst="rect">
            <a:avLst/>
          </a:prstGeom>
          <a:noFill/>
          <a:ln w="9525">
            <a:noFill/>
            <a:miter lim="800000"/>
            <a:headEnd/>
            <a:tailEnd/>
          </a:ln>
        </p:spPr>
      </p:pic>
      <p:pic>
        <p:nvPicPr>
          <p:cNvPr id="5157" name="Picture 11"/>
          <p:cNvPicPr>
            <a:picLocks noChangeAspect="1" noChangeArrowheads="1"/>
          </p:cNvPicPr>
          <p:nvPr/>
        </p:nvPicPr>
        <p:blipFill>
          <a:blip r:embed="rId23" cstate="print"/>
          <a:srcRect/>
          <a:stretch>
            <a:fillRect/>
          </a:stretch>
        </p:blipFill>
        <p:spPr bwMode="auto">
          <a:xfrm>
            <a:off x="3203848" y="1772816"/>
            <a:ext cx="968375" cy="303213"/>
          </a:xfrm>
          <a:prstGeom prst="rect">
            <a:avLst/>
          </a:prstGeom>
          <a:noFill/>
          <a:ln w="9525">
            <a:noFill/>
            <a:miter lim="800000"/>
            <a:headEnd/>
            <a:tailEnd/>
          </a:ln>
        </p:spPr>
      </p:pic>
      <p:pic>
        <p:nvPicPr>
          <p:cNvPr id="5158" name="Picture 12"/>
          <p:cNvPicPr>
            <a:picLocks noChangeAspect="1" noChangeArrowheads="1"/>
          </p:cNvPicPr>
          <p:nvPr/>
        </p:nvPicPr>
        <p:blipFill>
          <a:blip r:embed="rId24" cstate="print"/>
          <a:srcRect/>
          <a:stretch>
            <a:fillRect/>
          </a:stretch>
        </p:blipFill>
        <p:spPr bwMode="auto">
          <a:xfrm>
            <a:off x="6012160" y="5229200"/>
            <a:ext cx="1065627" cy="432048"/>
          </a:xfrm>
          <a:prstGeom prst="rect">
            <a:avLst/>
          </a:prstGeom>
          <a:noFill/>
          <a:ln w="9525">
            <a:noFill/>
            <a:miter lim="800000"/>
            <a:headEnd/>
            <a:tailEnd/>
          </a:ln>
        </p:spPr>
      </p:pic>
      <p:pic>
        <p:nvPicPr>
          <p:cNvPr id="9" name="Picture 16"/>
          <p:cNvPicPr>
            <a:picLocks noChangeAspect="1" noChangeArrowheads="1"/>
          </p:cNvPicPr>
          <p:nvPr/>
        </p:nvPicPr>
        <p:blipFill>
          <a:blip r:embed="rId25" cstate="print">
            <a:lum bright="-6000" contrast="18000"/>
            <a:extLst>
              <a:ext uri="{BEBA8EAE-BF5A-486C-A8C5-ECC9F3942E4B}">
                <a14:imgProps xmlns:a14="http://schemas.microsoft.com/office/drawing/2010/main" xmlns="">
                  <a14:imgLayer r:embed="rId26">
                    <a14:imgEffect>
                      <a14:saturation sat="400000"/>
                    </a14:imgEffect>
                  </a14:imgLayer>
                </a14:imgProps>
              </a:ext>
            </a:extLst>
          </a:blip>
          <a:srcRect l="46548" b="-7071"/>
          <a:stretch>
            <a:fillRect/>
          </a:stretch>
        </p:blipFill>
        <p:spPr bwMode="auto">
          <a:xfrm>
            <a:off x="4139952" y="1340768"/>
            <a:ext cx="720080" cy="627236"/>
          </a:xfrm>
          <a:prstGeom prst="rect">
            <a:avLst/>
          </a:prstGeom>
          <a:ln>
            <a:noFill/>
          </a:ln>
          <a:effectLst>
            <a:outerShdw blurRad="292100" dist="139700" dir="2700000" algn="tl" rotWithShape="0">
              <a:srgbClr val="333333">
                <a:alpha val="65000"/>
              </a:srgbClr>
            </a:outerShdw>
          </a:effectLst>
          <a:extLst/>
        </p:spPr>
      </p:pic>
      <p:pic>
        <p:nvPicPr>
          <p:cNvPr id="42" name="Picture 2" descr="C:\Personal\My Pictures\For Presentations\worldcat logo.gif"/>
          <p:cNvPicPr>
            <a:picLocks noChangeAspect="1" noChangeArrowheads="1"/>
          </p:cNvPicPr>
          <p:nvPr/>
        </p:nvPicPr>
        <p:blipFill>
          <a:blip r:embed="rId27" cstate="print"/>
          <a:srcRect/>
          <a:stretch>
            <a:fillRect/>
          </a:stretch>
        </p:blipFill>
        <p:spPr bwMode="auto">
          <a:xfrm>
            <a:off x="7164288" y="5517232"/>
            <a:ext cx="449611" cy="512057"/>
          </a:xfrm>
          <a:prstGeom prst="rect">
            <a:avLst/>
          </a:prstGeom>
          <a:noFill/>
          <a:ln w="9525">
            <a:noFill/>
            <a:miter lim="800000"/>
            <a:headEnd/>
            <a:tailEnd/>
          </a:ln>
        </p:spPr>
      </p:pic>
      <p:pic>
        <p:nvPicPr>
          <p:cNvPr id="43" name="Picture 42" descr="oclc logo.jpg"/>
          <p:cNvPicPr>
            <a:picLocks noChangeAspect="1"/>
          </p:cNvPicPr>
          <p:nvPr/>
        </p:nvPicPr>
        <p:blipFill>
          <a:blip r:embed="rId28" cstate="print"/>
          <a:stretch>
            <a:fillRect/>
          </a:stretch>
        </p:blipFill>
        <p:spPr>
          <a:xfrm>
            <a:off x="179512" y="5040560"/>
            <a:ext cx="1314303" cy="522734"/>
          </a:xfrm>
          <a:prstGeom prst="rect">
            <a:avLst/>
          </a:prstGeom>
          <a:ln>
            <a:noFill/>
          </a:ln>
        </p:spPr>
      </p:pic>
      <p:pic>
        <p:nvPicPr>
          <p:cNvPr id="20481" name="Picture 1"/>
          <p:cNvPicPr>
            <a:picLocks noChangeAspect="1" noChangeArrowheads="1"/>
          </p:cNvPicPr>
          <p:nvPr/>
        </p:nvPicPr>
        <p:blipFill>
          <a:blip r:embed="rId29" cstate="print"/>
          <a:srcRect/>
          <a:stretch>
            <a:fillRect/>
          </a:stretch>
        </p:blipFill>
        <p:spPr bwMode="auto">
          <a:xfrm>
            <a:off x="6516216" y="2060848"/>
            <a:ext cx="1224136" cy="401010"/>
          </a:xfrm>
          <a:prstGeom prst="rect">
            <a:avLst/>
          </a:prstGeom>
          <a:noFill/>
          <a:ln w="9525">
            <a:noFill/>
            <a:miter lim="800000"/>
            <a:headEnd/>
            <a:tailEnd/>
          </a:ln>
        </p:spPr>
      </p:pic>
      <p:sp>
        <p:nvSpPr>
          <p:cNvPr id="54" name="Title 1"/>
          <p:cNvSpPr txBox="1">
            <a:spLocks/>
          </p:cNvSpPr>
          <p:nvPr/>
        </p:nvSpPr>
        <p:spPr>
          <a:xfrm>
            <a:off x="-1" y="-27384"/>
            <a:ext cx="8421430" cy="8823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smtClean="0">
                <a:solidFill>
                  <a:srgbClr val="006699"/>
                </a:solidFill>
                <a:effectLst>
                  <a:outerShdw blurRad="38100" dist="38100" dir="2700000" algn="tl">
                    <a:srgbClr val="DDDDDD"/>
                  </a:outerShdw>
                </a:effectLst>
                <a:ea typeface="MS PGothic" charset="0"/>
                <a:cs typeface="MS PGothic" charset="0"/>
              </a:rPr>
              <a:t>The problem the PCC wants to solve?</a:t>
            </a:r>
            <a:endParaRPr lang="en-US" sz="3600" b="1" dirty="0">
              <a:solidFill>
                <a:srgbClr val="006699"/>
              </a:solidFill>
              <a:effectLst>
                <a:outerShdw blurRad="38100" dist="38100" dir="2700000" algn="tl">
                  <a:srgbClr val="DDDDDD"/>
                </a:outerShdw>
              </a:effectLst>
              <a:ea typeface="MS PGothic" charset="0"/>
              <a:cs typeface="MS PGothic" charset="0"/>
            </a:endParaRPr>
          </a:p>
        </p:txBody>
      </p:sp>
      <p:sp>
        <p:nvSpPr>
          <p:cNvPr id="56" name="TextBox 15"/>
          <p:cNvSpPr txBox="1">
            <a:spLocks noChangeArrowheads="1"/>
          </p:cNvSpPr>
          <p:nvPr/>
        </p:nvSpPr>
        <p:spPr bwMode="auto">
          <a:xfrm>
            <a:off x="107504" y="2924944"/>
            <a:ext cx="1800225" cy="923330"/>
          </a:xfrm>
          <a:prstGeom prst="rect">
            <a:avLst/>
          </a:prstGeom>
          <a:noFill/>
          <a:ln w="9525">
            <a:noFill/>
            <a:miter lim="800000"/>
            <a:headEnd/>
            <a:tailEnd/>
          </a:ln>
        </p:spPr>
        <p:txBody>
          <a:bodyPr>
            <a:spAutoFit/>
          </a:bodyPr>
          <a:lstStyle/>
          <a:p>
            <a:pPr algn="ctr"/>
            <a:r>
              <a:rPr lang="en-GB" altLang="zh-TW" b="1" dirty="0" smtClean="0">
                <a:latin typeface="Calibri" pitchFamily="34" charset="0"/>
              </a:rPr>
              <a:t>Other future cultural heritage sources</a:t>
            </a:r>
            <a:endParaRPr lang="en-GB" b="1" dirty="0">
              <a:latin typeface="Calibri" pitchFamily="34" charset="0"/>
            </a:endParaRPr>
          </a:p>
        </p:txBody>
      </p:sp>
      <p:pic>
        <p:nvPicPr>
          <p:cNvPr id="3" name="Image 2"/>
          <p:cNvPicPr>
            <a:picLocks noChangeAspect="1"/>
          </p:cNvPicPr>
          <p:nvPr/>
        </p:nvPicPr>
        <p:blipFill>
          <a:blip r:embed="rId30" cstate="print"/>
          <a:stretch>
            <a:fillRect/>
          </a:stretch>
        </p:blipFill>
        <p:spPr>
          <a:xfrm>
            <a:off x="7236296" y="5013176"/>
            <a:ext cx="1185133" cy="465460"/>
          </a:xfrm>
          <a:prstGeom prst="rect">
            <a:avLst/>
          </a:prstGeom>
        </p:spPr>
      </p:pic>
      <p:pic>
        <p:nvPicPr>
          <p:cNvPr id="57" name="Picture 29" descr="logo"/>
          <p:cNvPicPr>
            <a:picLocks noChangeAspect="1" noChangeArrowheads="1"/>
          </p:cNvPicPr>
          <p:nvPr/>
        </p:nvPicPr>
        <p:blipFill>
          <a:blip r:embed="rId31" cstate="print">
            <a:extLst>
              <a:ext uri="{BEBA8EAE-BF5A-486C-A8C5-ECC9F3942E4B}">
                <a14:imgProps xmlns:a14="http://schemas.microsoft.com/office/drawing/2010/main" xmlns="">
                  <a14:imgLayer r:embed="rId32">
                    <a14:imgEffect>
                      <a14:brightnessContrast bright="20000"/>
                    </a14:imgEffect>
                  </a14:imgLayer>
                </a14:imgProps>
              </a:ext>
            </a:extLst>
          </a:blip>
          <a:srcRect/>
          <a:stretch>
            <a:fillRect/>
          </a:stretch>
        </p:blipFill>
        <p:spPr>
          <a:xfrm>
            <a:off x="3419872" y="3240361"/>
            <a:ext cx="2343657" cy="864096"/>
          </a:xfrm>
          <a:prstGeom prst="rect">
            <a:avLst/>
          </a:prstGeom>
          <a:effectLst>
            <a:outerShdw blurRad="292100" dist="139700" dir="2700000" algn="tl" rotWithShape="0">
              <a:srgbClr val="333333">
                <a:alpha val="65000"/>
              </a:srgbClr>
            </a:outerShdw>
          </a:effectLst>
          <a:extLst/>
        </p:spPr>
      </p:pic>
      <p:grpSp>
        <p:nvGrpSpPr>
          <p:cNvPr id="4" name="Grouper 37"/>
          <p:cNvGrpSpPr>
            <a:grpSpLocks/>
          </p:cNvGrpSpPr>
          <p:nvPr/>
        </p:nvGrpSpPr>
        <p:grpSpPr bwMode="auto">
          <a:xfrm>
            <a:off x="165840" y="4539354"/>
            <a:ext cx="1944687" cy="1439863"/>
            <a:chOff x="3419475" y="2541588"/>
            <a:chExt cx="1512888" cy="1463675"/>
          </a:xfrm>
        </p:grpSpPr>
        <p:pic>
          <p:nvPicPr>
            <p:cNvPr id="59" name="Picture 11"/>
            <p:cNvPicPr>
              <a:picLocks noChangeAspect="1" noChangeArrowheads="1"/>
            </p:cNvPicPr>
            <p:nvPr/>
          </p:nvPicPr>
          <p:blipFill>
            <a:blip r:embed="rId33" cstate="print">
              <a:extLst>
                <a:ext uri="{BEBA8EAE-BF5A-486C-A8C5-ECC9F3942E4B}">
                  <a14:imgProps xmlns:a14="http://schemas.microsoft.com/office/drawing/2010/main" xmlns="">
                    <a14:imgLayer r:embed="rId34">
                      <a14:imgEffect>
                        <a14:brightnessContrast contrast="-40000"/>
                      </a14:imgEffect>
                    </a14:imgLayer>
                  </a14:imgProps>
                </a:ext>
              </a:extLst>
            </a:blip>
            <a:srcRect l="51967" t="33220" r="10222" b="21013"/>
            <a:stretch>
              <a:fillRect/>
            </a:stretch>
          </p:blipFill>
          <p:spPr bwMode="auto">
            <a:xfrm>
              <a:off x="3419475" y="2541588"/>
              <a:ext cx="1512888" cy="1463675"/>
            </a:xfrm>
            <a:prstGeom prst="rect">
              <a:avLst/>
            </a:prstGeom>
            <a:ln>
              <a:noFill/>
            </a:ln>
            <a:effectLst>
              <a:outerShdw blurRad="292100" dist="139700" dir="2700000" algn="tl" rotWithShape="0">
                <a:srgbClr val="333333">
                  <a:alpha val="65000"/>
                </a:srgbClr>
              </a:outerShdw>
            </a:effectLst>
            <a:extLst/>
          </p:spPr>
        </p:pic>
        <p:pic>
          <p:nvPicPr>
            <p:cNvPr id="60" name="Picture 14" descr="Viaf">
              <a:hlinkClick r:id="rId35"/>
            </p:cNvPr>
            <p:cNvPicPr>
              <a:picLocks noChangeAspect="1" noChangeArrowheads="1"/>
            </p:cNvPicPr>
            <p:nvPr/>
          </p:nvPicPr>
          <p:blipFill>
            <a:blip r:embed="rId36" cstate="print">
              <a:lum bright="12000"/>
            </a:blip>
            <a:srcRect/>
            <a:stretch>
              <a:fillRect/>
            </a:stretch>
          </p:blipFill>
          <p:spPr bwMode="auto">
            <a:xfrm>
              <a:off x="3911009" y="2828836"/>
              <a:ext cx="589100" cy="797194"/>
            </a:xfrm>
            <a:prstGeom prst="rect">
              <a:avLst/>
            </a:prstGeom>
            <a:ln>
              <a:noFill/>
            </a:ln>
            <a:effectLst>
              <a:outerShdw blurRad="292100" dist="139700" dir="2700000" algn="tl" rotWithShape="0">
                <a:srgbClr val="333333">
                  <a:alpha val="65000"/>
                </a:srgbClr>
              </a:outerShdw>
            </a:effectLst>
            <a:extLst/>
          </p:spPr>
        </p:pic>
      </p:grpSp>
      <p:pic>
        <p:nvPicPr>
          <p:cNvPr id="2050" name="Picture 2"/>
          <p:cNvPicPr>
            <a:picLocks noChangeAspect="1" noChangeArrowheads="1"/>
          </p:cNvPicPr>
          <p:nvPr/>
        </p:nvPicPr>
        <p:blipFill>
          <a:blip r:embed="rId37" cstate="print"/>
          <a:srcRect/>
          <a:stretch>
            <a:fillRect/>
          </a:stretch>
        </p:blipFill>
        <p:spPr bwMode="auto">
          <a:xfrm>
            <a:off x="1979712" y="4365104"/>
            <a:ext cx="801267" cy="332656"/>
          </a:xfrm>
          <a:prstGeom prst="rect">
            <a:avLst/>
          </a:prstGeom>
          <a:noFill/>
          <a:ln w="9525">
            <a:noFill/>
            <a:miter lim="800000"/>
            <a:headEnd/>
            <a:tailEnd/>
          </a:ln>
        </p:spPr>
      </p:pic>
      <p:pic>
        <p:nvPicPr>
          <p:cNvPr id="5149" name="Picture 2"/>
          <p:cNvPicPr>
            <a:picLocks noChangeAspect="1" noChangeArrowheads="1"/>
          </p:cNvPicPr>
          <p:nvPr/>
        </p:nvPicPr>
        <p:blipFill>
          <a:blip r:embed="rId38" cstate="print"/>
          <a:srcRect/>
          <a:stretch>
            <a:fillRect/>
          </a:stretch>
        </p:blipFill>
        <p:spPr bwMode="auto">
          <a:xfrm>
            <a:off x="1222375" y="5898083"/>
            <a:ext cx="1225550" cy="549275"/>
          </a:xfrm>
          <a:prstGeom prst="rect">
            <a:avLst/>
          </a:prstGeom>
          <a:noFill/>
          <a:ln w="9525">
            <a:noFill/>
            <a:miter lim="800000"/>
            <a:headEnd/>
            <a:tailEnd/>
          </a:ln>
        </p:spPr>
      </p:pic>
      <p:pic>
        <p:nvPicPr>
          <p:cNvPr id="61" name="Picture 20" descr="pcc_logo"/>
          <p:cNvPicPr>
            <a:picLocks noChangeAspect="1" noChangeArrowheads="1"/>
          </p:cNvPicPr>
          <p:nvPr/>
        </p:nvPicPr>
        <p:blipFill>
          <a:blip r:embed="rId39" cstate="print">
            <a:extLst>
              <a:ext uri="{28A0092B-C50C-407E-A947-70E740481C1C}">
                <a14:useLocalDpi xmlns:a14="http://schemas.microsoft.com/office/drawing/2010/main" xmlns="" val="0"/>
              </a:ext>
            </a:extLst>
          </a:blip>
          <a:srcRect/>
          <a:stretch>
            <a:fillRect/>
          </a:stretch>
        </p:blipFill>
        <p:spPr bwMode="auto">
          <a:xfrm>
            <a:off x="1592297" y="5023545"/>
            <a:ext cx="2259623" cy="591583"/>
          </a:xfrm>
          <a:prstGeom prst="rect">
            <a:avLst/>
          </a:prstGeom>
          <a:solidFill>
            <a:srgbClr val="FFFF00"/>
          </a:solidFill>
          <a:ln>
            <a:noFill/>
          </a:ln>
          <a:extLst/>
        </p:spPr>
      </p:pic>
    </p:spTree>
    <p:extLst>
      <p:ext uri="{BB962C8B-B14F-4D97-AF65-F5344CB8AC3E}">
        <p14:creationId xmlns:p14="http://schemas.microsoft.com/office/powerpoint/2010/main" xmlns="" val="190381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15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5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1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5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14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5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48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 grpId="0" animBg="1"/>
      <p:bldP spid="53" grpId="0" animBg="1"/>
      <p:bldP spid="52" grpId="0" animBg="1"/>
      <p:bldP spid="51" grpId="0" animBg="1"/>
      <p:bldP spid="49" grpId="0" animBg="1"/>
      <p:bldP spid="50" grpId="0" animBg="1"/>
      <p:bldP spid="48" grpId="0" animBg="1"/>
      <p:bldP spid="5129" grpId="0"/>
      <p:bldP spid="5131" grpId="0"/>
      <p:bldP spid="5133" grpId="0"/>
      <p:bldP spid="5135" grpId="0"/>
      <p:bldP spid="5139" grpId="0"/>
      <p:bldP spid="5140" grpId="0"/>
      <p:bldP spid="5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2339752" y="274638"/>
            <a:ext cx="6347048" cy="1143000"/>
          </a:xfrm>
        </p:spPr>
        <p:txBody>
          <a:bodyPr/>
          <a:lstStyle/>
          <a:p>
            <a:r>
              <a:rPr lang="en-GB" dirty="0" smtClean="0">
                <a:latin typeface="+mj-lt"/>
              </a:rPr>
              <a:t>Diffusion into NACO </a:t>
            </a:r>
          </a:p>
        </p:txBody>
      </p:sp>
      <p:sp>
        <p:nvSpPr>
          <p:cNvPr id="17410" name="Rectangle 3"/>
          <p:cNvSpPr>
            <a:spLocks noGrp="1"/>
          </p:cNvSpPr>
          <p:nvPr>
            <p:ph type="body" idx="1"/>
          </p:nvPr>
        </p:nvSpPr>
        <p:spPr>
          <a:xfrm>
            <a:off x="457200" y="2636912"/>
            <a:ext cx="8229600" cy="3489251"/>
          </a:xfrm>
        </p:spPr>
        <p:txBody>
          <a:bodyPr/>
          <a:lstStyle/>
          <a:p>
            <a:pPr marL="400050"/>
            <a:endParaRPr lang="en-GB" altLang="en-US" sz="2400" dirty="0" smtClean="0"/>
          </a:p>
          <a:p>
            <a:pPr marL="400050">
              <a:buClr>
                <a:srgbClr val="2178B5"/>
              </a:buClr>
            </a:pPr>
            <a:r>
              <a:rPr lang="en-GB" altLang="en-US" sz="2800" dirty="0" smtClean="0">
                <a:latin typeface="+mn-lt"/>
              </a:rPr>
              <a:t>Scale and the need for collaborative scheduling have delayed diffusion </a:t>
            </a:r>
          </a:p>
          <a:p>
            <a:pPr marL="400050">
              <a:buClr>
                <a:srgbClr val="2178B5"/>
              </a:buClr>
            </a:pPr>
            <a:r>
              <a:rPr lang="en-GB" altLang="en-US" sz="2800" dirty="0" smtClean="0">
                <a:latin typeface="+mn-lt"/>
              </a:rPr>
              <a:t>Now scheduled for Summer 2015</a:t>
            </a:r>
          </a:p>
          <a:p>
            <a:pPr marL="400050">
              <a:buClr>
                <a:srgbClr val="2178B5"/>
              </a:buClr>
            </a:pPr>
            <a:r>
              <a:rPr lang="en-GB" altLang="en-US" sz="2800" dirty="0" smtClean="0">
                <a:latin typeface="+mn-lt"/>
              </a:rPr>
              <a:t>3-4 million ISNIs will be loaded to their corresponding NACO records</a:t>
            </a:r>
          </a:p>
          <a:p>
            <a:pPr marL="400050">
              <a:buClr>
                <a:srgbClr val="2178B5"/>
              </a:buClr>
            </a:pPr>
            <a:r>
              <a:rPr lang="en-GB" altLang="en-US" sz="2800" dirty="0" err="1" smtClean="0">
                <a:latin typeface="+mn-lt"/>
              </a:rPr>
              <a:t>Ongoing</a:t>
            </a:r>
            <a:r>
              <a:rPr lang="en-GB" altLang="en-US" sz="2800" dirty="0" smtClean="0">
                <a:latin typeface="+mn-lt"/>
              </a:rPr>
              <a:t> updates and maintenance will be scheduled</a:t>
            </a:r>
          </a:p>
          <a:p>
            <a:pPr marL="57150" indent="0">
              <a:buNone/>
            </a:pPr>
            <a:endParaRPr lang="en-GB" altLang="en-US" sz="2400" dirty="0" smtClean="0"/>
          </a:p>
          <a:p>
            <a:pPr marL="400050"/>
            <a:endParaRPr lang="en-GB" sz="2400" baseline="30000" dirty="0"/>
          </a:p>
          <a:p>
            <a:pPr marL="0" indent="0">
              <a:buNone/>
            </a:pPr>
            <a:endParaRPr lang="en-GB" sz="2400" baseline="30000" dirty="0" smtClean="0"/>
          </a:p>
        </p:txBody>
      </p:sp>
      <p:pic>
        <p:nvPicPr>
          <p:cNvPr id="4" name="Picture 29" descr="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4384" y="272604"/>
            <a:ext cx="2507416" cy="924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descr="pcc_log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3568" y="1700808"/>
            <a:ext cx="3771791"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987248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p:cNvGrpSpPr>
            <a:grpSpLocks/>
          </p:cNvGrpSpPr>
          <p:nvPr/>
        </p:nvGrpSpPr>
        <p:grpSpPr bwMode="auto">
          <a:xfrm>
            <a:off x="611559" y="2160513"/>
            <a:ext cx="2159695" cy="1676204"/>
            <a:chOff x="0" y="751"/>
            <a:chExt cx="2245" cy="2173"/>
          </a:xfrm>
        </p:grpSpPr>
        <p:pic>
          <p:nvPicPr>
            <p:cNvPr id="3076" name="Picture 4"/>
            <p:cNvPicPr>
              <a:picLocks noChangeAspect="1" noChangeArrowheads="1"/>
            </p:cNvPicPr>
            <p:nvPr/>
          </p:nvPicPr>
          <p:blipFill>
            <a:blip r:embed="rId3" cstate="print">
              <a:lum bright="-12000" contrast="18000"/>
              <a:extLst>
                <a:ext uri="{28A0092B-C50C-407E-A947-70E740481C1C}">
                  <a14:useLocalDpi xmlns:a14="http://schemas.microsoft.com/office/drawing/2010/main" xmlns="" val="0"/>
                </a:ext>
              </a:extLst>
            </a:blip>
            <a:srcRect l="51967" t="33220" r="10222" b="21013"/>
            <a:stretch>
              <a:fillRect/>
            </a:stretch>
          </p:blipFill>
          <p:spPr bwMode="auto">
            <a:xfrm>
              <a:off x="0" y="751"/>
              <a:ext cx="2245" cy="2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4119" name="Picture 7" descr="Viaf">
              <a:hlinkClick r:id="rId4"/>
            </p:cNvPr>
            <p:cNvPicPr>
              <a:picLocks noChangeAspect="1" noChangeArrowheads="1"/>
            </p:cNvPicPr>
            <p:nvPr/>
          </p:nvPicPr>
          <p:blipFill>
            <a:blip r:embed="rId5" cstate="print">
              <a:lum bright="12000"/>
              <a:extLst>
                <a:ext uri="{28A0092B-C50C-407E-A947-70E740481C1C}">
                  <a14:useLocalDpi xmlns:a14="http://schemas.microsoft.com/office/drawing/2010/main" xmlns="" val="0"/>
                </a:ext>
              </a:extLst>
            </a:blip>
            <a:srcRect/>
            <a:stretch>
              <a:fillRect/>
            </a:stretch>
          </p:blipFill>
          <p:spPr bwMode="auto">
            <a:xfrm>
              <a:off x="550" y="1205"/>
              <a:ext cx="534" cy="590"/>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3074" name="Rectangle 2"/>
          <p:cNvSpPr>
            <a:spLocks noGrp="1" noChangeArrowheads="1"/>
          </p:cNvSpPr>
          <p:nvPr>
            <p:ph type="title"/>
          </p:nvPr>
        </p:nvSpPr>
        <p:spPr>
          <a:xfrm>
            <a:off x="323850" y="188913"/>
            <a:ext cx="5688310" cy="782637"/>
          </a:xfrm>
        </p:spPr>
        <p:txBody>
          <a:bodyPr/>
          <a:lstStyle/>
          <a:p>
            <a:pPr algn="r" eaLnBrk="1" hangingPunct="1"/>
            <a:r>
              <a:rPr lang="fr-FR" b="1" dirty="0" smtClean="0">
                <a:solidFill>
                  <a:srgbClr val="006699"/>
                </a:solidFill>
                <a:effectLst>
                  <a:outerShdw blurRad="38100" dist="38100" dir="2700000" algn="tl">
                    <a:srgbClr val="DDDDDD"/>
                  </a:outerShdw>
                </a:effectLst>
                <a:latin typeface="+mj-lt"/>
                <a:ea typeface="MS PGothic" charset="0"/>
                <a:cs typeface="MS PGothic" charset="0"/>
              </a:rPr>
              <a:t>NACO-VIAF-ISNI inter</a:t>
            </a:r>
            <a:endParaRPr lang="fr-FR" b="1" dirty="0">
              <a:solidFill>
                <a:srgbClr val="006699"/>
              </a:solidFill>
              <a:effectLst>
                <a:outerShdw blurRad="38100" dist="38100" dir="2700000" algn="tl">
                  <a:srgbClr val="DDDDDD"/>
                </a:outerShdw>
              </a:effectLst>
              <a:latin typeface="+mj-lt"/>
              <a:ea typeface="MS PGothic" charset="0"/>
              <a:cs typeface="MS PGothic" charset="0"/>
            </a:endParaRPr>
          </a:p>
        </p:txBody>
      </p:sp>
      <p:sp>
        <p:nvSpPr>
          <p:cNvPr id="8" name="Can 7"/>
          <p:cNvSpPr/>
          <p:nvPr/>
        </p:nvSpPr>
        <p:spPr>
          <a:xfrm>
            <a:off x="4355976" y="3212976"/>
            <a:ext cx="2087761" cy="1728192"/>
          </a:xfrm>
          <a:prstGeom prst="can">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chemeClr val="tx1"/>
              </a:solidFill>
              <a:latin typeface="Trebuchet MS" charset="0"/>
            </a:endParaRPr>
          </a:p>
        </p:txBody>
      </p:sp>
      <p:cxnSp>
        <p:nvCxnSpPr>
          <p:cNvPr id="3086" name="AutoShape 14"/>
          <p:cNvCxnSpPr>
            <a:cxnSpLocks noChangeShapeType="1"/>
          </p:cNvCxnSpPr>
          <p:nvPr/>
        </p:nvCxnSpPr>
        <p:spPr bwMode="auto">
          <a:xfrm rot="10800000">
            <a:off x="3419872" y="1638092"/>
            <a:ext cx="2003996" cy="1502878"/>
          </a:xfrm>
          <a:prstGeom prst="bentConnector3">
            <a:avLst>
              <a:gd name="adj1" fmla="val 50000"/>
            </a:avLst>
          </a:prstGeom>
          <a:noFill/>
          <a:ln w="63500">
            <a:solidFill>
              <a:srgbClr val="FF0000"/>
            </a:solidFill>
            <a:prstDash val="sysDot"/>
            <a:miter lim="800000"/>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sp>
        <p:nvSpPr>
          <p:cNvPr id="3087" name="Text Box 15"/>
          <p:cNvSpPr txBox="1">
            <a:spLocks noChangeArrowheads="1"/>
          </p:cNvSpPr>
          <p:nvPr/>
        </p:nvSpPr>
        <p:spPr bwMode="auto">
          <a:xfrm>
            <a:off x="1186954" y="3789040"/>
            <a:ext cx="234487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3600" dirty="0">
                <a:solidFill>
                  <a:schemeClr val="tx2">
                    <a:lumMod val="60000"/>
                    <a:lumOff val="40000"/>
                  </a:schemeClr>
                </a:solidFill>
                <a:sym typeface="Wingdings 2" charset="0"/>
              </a:rPr>
              <a:t></a:t>
            </a:r>
            <a:r>
              <a:rPr lang="fr-FR" sz="3200" dirty="0">
                <a:solidFill>
                  <a:schemeClr val="bg2"/>
                </a:solidFill>
              </a:rPr>
              <a:t> </a:t>
            </a:r>
            <a:r>
              <a:rPr lang="fr-FR" sz="1800" b="1" dirty="0" err="1">
                <a:solidFill>
                  <a:srgbClr val="5F5F5F"/>
                </a:solidFill>
                <a:effectLst>
                  <a:outerShdw blurRad="38100" dist="38100" dir="2700000" algn="tl">
                    <a:srgbClr val="DDDDDD"/>
                  </a:outerShdw>
                </a:effectLst>
                <a:latin typeface="+mn-lt"/>
              </a:rPr>
              <a:t>Monthly</a:t>
            </a:r>
            <a:r>
              <a:rPr lang="fr-FR" sz="1800" b="1" dirty="0">
                <a:solidFill>
                  <a:srgbClr val="5F5F5F"/>
                </a:solidFill>
                <a:effectLst>
                  <a:outerShdw blurRad="38100" dist="38100" dir="2700000" algn="tl">
                    <a:srgbClr val="DDDDDD"/>
                  </a:outerShdw>
                </a:effectLst>
                <a:latin typeface="+mn-lt"/>
              </a:rPr>
              <a:t> updates</a:t>
            </a:r>
          </a:p>
        </p:txBody>
      </p:sp>
      <p:cxnSp>
        <p:nvCxnSpPr>
          <p:cNvPr id="3092" name="AutoShape 20"/>
          <p:cNvCxnSpPr>
            <a:cxnSpLocks noChangeShapeType="1"/>
          </p:cNvCxnSpPr>
          <p:nvPr/>
        </p:nvCxnSpPr>
        <p:spPr bwMode="auto">
          <a:xfrm rot="16200000" flipH="1">
            <a:off x="2927829" y="2922603"/>
            <a:ext cx="240355" cy="2736849"/>
          </a:xfrm>
          <a:prstGeom prst="bentConnector2">
            <a:avLst/>
          </a:prstGeom>
          <a:noFill/>
          <a:ln w="63500">
            <a:solidFill>
              <a:srgbClr val="4F81BD"/>
            </a:solidFill>
            <a:prstDash val="sysDot"/>
            <a:miter lim="800000"/>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sp>
        <p:nvSpPr>
          <p:cNvPr id="3093" name="Text Box 21"/>
          <p:cNvSpPr txBox="1">
            <a:spLocks noChangeArrowheads="1"/>
          </p:cNvSpPr>
          <p:nvPr/>
        </p:nvSpPr>
        <p:spPr bwMode="auto">
          <a:xfrm>
            <a:off x="4067175" y="2420888"/>
            <a:ext cx="1144588" cy="487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3200" dirty="0">
                <a:solidFill>
                  <a:srgbClr val="009999"/>
                </a:solidFill>
                <a:sym typeface="Wingdings 2" charset="0"/>
              </a:rPr>
              <a:t></a:t>
            </a:r>
            <a:r>
              <a:rPr lang="fr-FR" sz="1800" dirty="0">
                <a:solidFill>
                  <a:srgbClr val="009999"/>
                </a:solidFill>
              </a:rPr>
              <a:t> </a:t>
            </a:r>
            <a:r>
              <a:rPr lang="fr-FR" b="1" dirty="0" err="1">
                <a:solidFill>
                  <a:srgbClr val="009999"/>
                </a:solidFill>
                <a:effectLst>
                  <a:outerShdw blurRad="38100" dist="38100" dir="2700000" algn="tl">
                    <a:srgbClr val="DDDDDD"/>
                  </a:outerShdw>
                </a:effectLst>
              </a:rPr>
              <a:t>ISNI</a:t>
            </a:r>
            <a:r>
              <a:rPr lang="fr-FR" sz="1800" b="1" dirty="0" err="1">
                <a:solidFill>
                  <a:srgbClr val="009999"/>
                </a:solidFill>
                <a:effectLst>
                  <a:outerShdw blurRad="38100" dist="38100" dir="2700000" algn="tl">
                    <a:srgbClr val="DDDDDD"/>
                  </a:outerShdw>
                </a:effectLst>
              </a:rPr>
              <a:t>s</a:t>
            </a:r>
            <a:endParaRPr lang="fr-FR" sz="1800" b="1" dirty="0">
              <a:solidFill>
                <a:srgbClr val="009999"/>
              </a:solidFill>
              <a:effectLst>
                <a:outerShdw blurRad="38100" dist="38100" dir="2700000" algn="tl">
                  <a:srgbClr val="DDDDDD"/>
                </a:outerShdw>
              </a:effectLst>
            </a:endParaRPr>
          </a:p>
        </p:txBody>
      </p:sp>
      <p:sp>
        <p:nvSpPr>
          <p:cNvPr id="3098" name="Text Box 26"/>
          <p:cNvSpPr txBox="1">
            <a:spLocks noChangeArrowheads="1"/>
          </p:cNvSpPr>
          <p:nvPr/>
        </p:nvSpPr>
        <p:spPr bwMode="auto">
          <a:xfrm>
            <a:off x="1608415" y="3039374"/>
            <a:ext cx="1955473" cy="738664"/>
          </a:xfrm>
          <a:prstGeom prst="rect">
            <a:avLst/>
          </a:prstGeom>
          <a:solidFill>
            <a:schemeClr val="bg1">
              <a:lumMod val="65000"/>
            </a:schemeClr>
          </a:solidFill>
          <a:ln>
            <a:noFill/>
          </a:ln>
          <a:effectLst/>
          <a:extLst/>
        </p:spPr>
        <p:txBody>
          <a:bodyPr wrap="square"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fr-FR" sz="3200" b="1" dirty="0">
                <a:solidFill>
                  <a:schemeClr val="bg1"/>
                </a:solidFill>
                <a:cs typeface="Arial" charset="0"/>
                <a:sym typeface="Wingdings 2" pitchFamily="18" charset="2"/>
              </a:rPr>
              <a:t></a:t>
            </a:r>
            <a:r>
              <a:rPr lang="fr-FR" sz="1600" b="1" dirty="0" err="1">
                <a:solidFill>
                  <a:schemeClr val="bg1"/>
                </a:solidFill>
                <a:cs typeface="Arial" charset="0"/>
              </a:rPr>
              <a:t>Reprocessing</a:t>
            </a:r>
            <a:r>
              <a:rPr lang="fr-FR" sz="1600" b="1" dirty="0">
                <a:solidFill>
                  <a:schemeClr val="bg1"/>
                </a:solidFill>
                <a:cs typeface="Arial" charset="0"/>
              </a:rPr>
              <a:t> </a:t>
            </a:r>
            <a:r>
              <a:rPr lang="fr-FR" sz="1600" b="1" dirty="0" err="1">
                <a:solidFill>
                  <a:schemeClr val="bg1"/>
                </a:solidFill>
                <a:cs typeface="Arial" charset="0"/>
              </a:rPr>
              <a:t>after</a:t>
            </a:r>
            <a:r>
              <a:rPr lang="fr-FR" sz="1600" b="1" dirty="0">
                <a:solidFill>
                  <a:schemeClr val="bg1"/>
                </a:solidFill>
                <a:cs typeface="Arial" charset="0"/>
              </a:rPr>
              <a:t> notification</a:t>
            </a:r>
          </a:p>
        </p:txBody>
      </p:sp>
      <p:sp>
        <p:nvSpPr>
          <p:cNvPr id="3118" name="Text Box 46"/>
          <p:cNvSpPr txBox="1">
            <a:spLocks noChangeArrowheads="1"/>
          </p:cNvSpPr>
          <p:nvPr/>
        </p:nvSpPr>
        <p:spPr bwMode="auto">
          <a:xfrm>
            <a:off x="4109566" y="1916832"/>
            <a:ext cx="2406650" cy="487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3200" dirty="0">
                <a:solidFill>
                  <a:srgbClr val="FF0000"/>
                </a:solidFill>
                <a:sym typeface="Wingdings 2" charset="0"/>
              </a:rPr>
              <a:t></a:t>
            </a:r>
            <a:r>
              <a:rPr lang="fr-FR" sz="1800" dirty="0">
                <a:solidFill>
                  <a:srgbClr val="FF0000"/>
                </a:solidFill>
              </a:rPr>
              <a:t> </a:t>
            </a:r>
            <a:r>
              <a:rPr lang="fr-FR" sz="1800" b="1" dirty="0" err="1">
                <a:solidFill>
                  <a:srgbClr val="FF0000"/>
                </a:solidFill>
                <a:effectLst>
                  <a:outerShdw blurRad="38100" dist="38100" dir="2700000" algn="tl">
                    <a:srgbClr val="DDDDDD"/>
                  </a:outerShdw>
                </a:effectLst>
              </a:rPr>
              <a:t>Error</a:t>
            </a:r>
            <a:r>
              <a:rPr lang="fr-FR" sz="1800" b="1" dirty="0">
                <a:solidFill>
                  <a:srgbClr val="FF0000"/>
                </a:solidFill>
                <a:effectLst>
                  <a:outerShdw blurRad="38100" dist="38100" dir="2700000" algn="tl">
                    <a:srgbClr val="DDDDDD"/>
                  </a:outerShdw>
                </a:effectLst>
              </a:rPr>
              <a:t> notifications</a:t>
            </a:r>
          </a:p>
        </p:txBody>
      </p:sp>
      <p:grpSp>
        <p:nvGrpSpPr>
          <p:cNvPr id="4" name="Group 47"/>
          <p:cNvGrpSpPr>
            <a:grpSpLocks/>
          </p:cNvGrpSpPr>
          <p:nvPr/>
        </p:nvGrpSpPr>
        <p:grpSpPr bwMode="auto">
          <a:xfrm>
            <a:off x="7581974" y="3599830"/>
            <a:ext cx="1282700" cy="909638"/>
            <a:chOff x="4513" y="1752"/>
            <a:chExt cx="730" cy="501"/>
          </a:xfrm>
        </p:grpSpPr>
        <p:sp>
          <p:nvSpPr>
            <p:cNvPr id="51" name="Rounded Rectangle 50"/>
            <p:cNvSpPr/>
            <p:nvPr/>
          </p:nvSpPr>
          <p:spPr>
            <a:xfrm>
              <a:off x="4513" y="1752"/>
              <a:ext cx="730" cy="50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GB" sz="1200" b="1">
                  <a:solidFill>
                    <a:schemeClr val="tx1"/>
                  </a:solidFill>
                  <a:latin typeface="Trebuchet MS" charset="0"/>
                </a:rPr>
                <a:t>Quality Team</a:t>
              </a:r>
              <a:r>
                <a:rPr lang="en-GB" sz="1200">
                  <a:solidFill>
                    <a:schemeClr val="tx1"/>
                  </a:solidFill>
                  <a:latin typeface="Trebuchet MS" charset="0"/>
                </a:rPr>
                <a:t> </a:t>
              </a:r>
            </a:p>
          </p:txBody>
        </p:sp>
        <p:pic>
          <p:nvPicPr>
            <p:cNvPr id="4116" name="Picture 2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58" y="1933"/>
              <a:ext cx="150" cy="26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117" name="Picture 2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785" y="2084"/>
              <a:ext cx="350" cy="11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3124" name="Text Box 52"/>
          <p:cNvSpPr txBox="1">
            <a:spLocks noChangeArrowheads="1"/>
          </p:cNvSpPr>
          <p:nvPr/>
        </p:nvSpPr>
        <p:spPr bwMode="auto">
          <a:xfrm>
            <a:off x="6443737" y="3572843"/>
            <a:ext cx="1150937" cy="968375"/>
          </a:xfrm>
          <a:prstGeom prst="rect">
            <a:avLst/>
          </a:prstGeom>
          <a:solidFill>
            <a:srgbClr val="F82A0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180000" rIns="0" bIns="18000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fr-FR" sz="2800" b="1" dirty="0">
                <a:solidFill>
                  <a:schemeClr val="bg1"/>
                </a:solidFill>
                <a:cs typeface="Arial" charset="0"/>
                <a:sym typeface="Wingdings 2" pitchFamily="18" charset="2"/>
              </a:rPr>
              <a:t></a:t>
            </a:r>
            <a:r>
              <a:rPr lang="fr-FR" sz="1200" b="1" dirty="0" err="1">
                <a:solidFill>
                  <a:schemeClr val="bg1"/>
                </a:solidFill>
                <a:cs typeface="Arial" charset="0"/>
              </a:rPr>
              <a:t>Quality</a:t>
            </a:r>
            <a:r>
              <a:rPr lang="fr-FR" sz="1200" b="1" dirty="0">
                <a:solidFill>
                  <a:schemeClr val="bg1"/>
                </a:solidFill>
                <a:cs typeface="Arial" charset="0"/>
              </a:rPr>
              <a:t> control</a:t>
            </a:r>
          </a:p>
        </p:txBody>
      </p:sp>
      <p:sp>
        <p:nvSpPr>
          <p:cNvPr id="3127" name="Gear"/>
          <p:cNvSpPr>
            <a:spLocks noEditPoints="1" noChangeArrowheads="1"/>
          </p:cNvSpPr>
          <p:nvPr/>
        </p:nvSpPr>
        <p:spPr bwMode="auto">
          <a:xfrm rot="900746">
            <a:off x="4670824" y="3123504"/>
            <a:ext cx="261584" cy="241516"/>
          </a:xfrm>
          <a:custGeom>
            <a:avLst/>
            <a:gdLst>
              <a:gd name="T0" fmla="*/ 188850 w 21600"/>
              <a:gd name="T1" fmla="*/ 0 h 21600"/>
              <a:gd name="T2" fmla="*/ 377399 w 21600"/>
              <a:gd name="T3" fmla="*/ 122449 h 21600"/>
              <a:gd name="T4" fmla="*/ 188850 w 21600"/>
              <a:gd name="T5" fmla="*/ 244684 h 21600"/>
              <a:gd name="T6" fmla="*/ 0 w 21600"/>
              <a:gd name="T7" fmla="*/ 122449 h 21600"/>
              <a:gd name="T8" fmla="*/ 0 60000 65536"/>
              <a:gd name="T9" fmla="*/ 0 60000 65536"/>
              <a:gd name="T10" fmla="*/ 0 60000 65536"/>
              <a:gd name="T11" fmla="*/ 0 60000 65536"/>
              <a:gd name="T12" fmla="*/ 4382 w 21600"/>
              <a:gd name="T13" fmla="*/ 3961 h 21600"/>
              <a:gd name="T14" fmla="*/ 17834 w 21600"/>
              <a:gd name="T15" fmla="*/ 17639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effectLst/>
          <a:scene3d>
            <a:camera prst="legacyPerspectiveFront">
              <a:rot lat="20099994"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flatTx/>
          </a:bodyPr>
          <a:lstStyle/>
          <a:p>
            <a:endParaRPr lang="fr-FR"/>
          </a:p>
        </p:txBody>
      </p:sp>
      <p:sp>
        <p:nvSpPr>
          <p:cNvPr id="3128" name="AutoShape 56"/>
          <p:cNvSpPr>
            <a:spLocks noEditPoints="1" noChangeArrowheads="1"/>
          </p:cNvSpPr>
          <p:nvPr/>
        </p:nvSpPr>
        <p:spPr bwMode="auto">
          <a:xfrm rot="900746">
            <a:off x="4312107" y="3136529"/>
            <a:ext cx="313468" cy="289122"/>
          </a:xfrm>
          <a:custGeom>
            <a:avLst/>
            <a:gdLst>
              <a:gd name="T0" fmla="*/ 324799 w 21600"/>
              <a:gd name="T1" fmla="*/ 0 h 21600"/>
              <a:gd name="T2" fmla="*/ 649619 w 21600"/>
              <a:gd name="T3" fmla="*/ 209978 h 21600"/>
              <a:gd name="T4" fmla="*/ 324799 w 21600"/>
              <a:gd name="T5" fmla="*/ 419974 h 21600"/>
              <a:gd name="T6" fmla="*/ 0 w 21600"/>
              <a:gd name="T7" fmla="*/ 209978 h 21600"/>
              <a:gd name="T8" fmla="*/ 0 60000 65536"/>
              <a:gd name="T9" fmla="*/ 0 60000 65536"/>
              <a:gd name="T10" fmla="*/ 0 60000 65536"/>
              <a:gd name="T11" fmla="*/ 0 60000 65536"/>
              <a:gd name="T12" fmla="*/ 4380 w 21600"/>
              <a:gd name="T13" fmla="*/ 3962 h 21600"/>
              <a:gd name="T14" fmla="*/ 17839 w 21600"/>
              <a:gd name="T15" fmla="*/ 1763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effectLst/>
          <a:scene3d>
            <a:camera prst="legacyPerspectiveFront">
              <a:rot lat="20099994"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flatTx/>
          </a:bodyPr>
          <a:lstStyle/>
          <a:p>
            <a:endParaRPr lang="fr-FR"/>
          </a:p>
        </p:txBody>
      </p:sp>
      <p:sp>
        <p:nvSpPr>
          <p:cNvPr id="3129" name="AutoShape 57"/>
          <p:cNvSpPr>
            <a:spLocks noEditPoints="1" noChangeArrowheads="1"/>
          </p:cNvSpPr>
          <p:nvPr/>
        </p:nvSpPr>
        <p:spPr bwMode="auto">
          <a:xfrm rot="900746">
            <a:off x="4558357" y="3356809"/>
            <a:ext cx="349139" cy="320473"/>
          </a:xfrm>
          <a:custGeom>
            <a:avLst/>
            <a:gdLst>
              <a:gd name="T0" fmla="*/ 447457 w 21600"/>
              <a:gd name="T1" fmla="*/ 0 h 21600"/>
              <a:gd name="T2" fmla="*/ 894914 w 21600"/>
              <a:gd name="T3" fmla="*/ 285974 h 21600"/>
              <a:gd name="T4" fmla="*/ 447457 w 21600"/>
              <a:gd name="T5" fmla="*/ 571948 h 21600"/>
              <a:gd name="T6" fmla="*/ 0 w 21600"/>
              <a:gd name="T7" fmla="*/ 285974 h 21600"/>
              <a:gd name="T8" fmla="*/ 0 60000 65536"/>
              <a:gd name="T9" fmla="*/ 0 60000 65536"/>
              <a:gd name="T10" fmla="*/ 0 60000 65536"/>
              <a:gd name="T11" fmla="*/ 0 60000 65536"/>
              <a:gd name="T12" fmla="*/ 4380 w 21600"/>
              <a:gd name="T13" fmla="*/ 3963 h 21600"/>
              <a:gd name="T14" fmla="*/ 17846 w 21600"/>
              <a:gd name="T15" fmla="*/ 17637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effectLst/>
          <a:scene3d>
            <a:camera prst="legacyPerspectiveFront">
              <a:rot lat="20099994"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flatTx/>
          </a:bodyPr>
          <a:lstStyle/>
          <a:p>
            <a:endParaRPr lang="fr-FR"/>
          </a:p>
        </p:txBody>
      </p:sp>
      <p:sp>
        <p:nvSpPr>
          <p:cNvPr id="3130" name="AutoShape 58"/>
          <p:cNvSpPr>
            <a:spLocks noChangeArrowheads="1"/>
          </p:cNvSpPr>
          <p:nvPr/>
        </p:nvSpPr>
        <p:spPr bwMode="auto">
          <a:xfrm>
            <a:off x="3995935" y="3140968"/>
            <a:ext cx="4968553" cy="1872208"/>
          </a:xfrm>
          <a:prstGeom prst="roundRect">
            <a:avLst>
              <a:gd name="adj" fmla="val 16667"/>
            </a:avLst>
          </a:prstGeom>
          <a:noFill/>
          <a:ln w="9525">
            <a:solidFill>
              <a:schemeClr val="tx1"/>
            </a:solidFill>
            <a:prstDash val="dash"/>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fr-FR" sz="1800">
              <a:cs typeface="Arial" charset="0"/>
            </a:endParaRPr>
          </a:p>
        </p:txBody>
      </p:sp>
      <p:sp>
        <p:nvSpPr>
          <p:cNvPr id="11348" name="Text Box 84"/>
          <p:cNvSpPr txBox="1">
            <a:spLocks noChangeArrowheads="1"/>
          </p:cNvSpPr>
          <p:nvPr/>
        </p:nvSpPr>
        <p:spPr bwMode="auto">
          <a:xfrm>
            <a:off x="5364237" y="3429000"/>
            <a:ext cx="936625" cy="1508105"/>
          </a:xfrm>
          <a:prstGeom prst="rect">
            <a:avLst/>
          </a:prstGeom>
          <a:solidFill>
            <a:schemeClr val="tx2">
              <a:lumMod val="40000"/>
              <a:lumOff val="60000"/>
            </a:schemeClr>
          </a:solidFill>
          <a:ln>
            <a:noFill/>
          </a:ln>
          <a:effectLs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fr-FR" sz="2800" b="1" dirty="0">
                <a:solidFill>
                  <a:schemeClr val="bg1"/>
                </a:solidFill>
                <a:cs typeface="Arial" charset="0"/>
                <a:sym typeface="Wingdings 2" pitchFamily="18" charset="2"/>
              </a:rPr>
              <a:t></a:t>
            </a:r>
            <a:r>
              <a:rPr lang="fr-FR" sz="1000" b="1" dirty="0" err="1">
                <a:solidFill>
                  <a:schemeClr val="bg1"/>
                </a:solidFill>
                <a:cs typeface="Arial" charset="0"/>
              </a:rPr>
              <a:t>matching</a:t>
            </a:r>
            <a:endParaRPr lang="fr-FR" sz="1000" b="1" dirty="0">
              <a:solidFill>
                <a:schemeClr val="bg1"/>
              </a:solidFill>
              <a:cs typeface="Arial" charset="0"/>
            </a:endParaRPr>
          </a:p>
          <a:p>
            <a:pPr algn="ctr" eaLnBrk="1" hangingPunct="1">
              <a:defRPr/>
            </a:pPr>
            <a:r>
              <a:rPr lang="fr-FR" sz="1000" b="1" dirty="0" err="1">
                <a:solidFill>
                  <a:schemeClr val="bg1"/>
                </a:solidFill>
                <a:cs typeface="Arial" charset="0"/>
              </a:rPr>
              <a:t>Assignment</a:t>
            </a:r>
            <a:endParaRPr lang="fr-FR" sz="1000" b="1" dirty="0">
              <a:solidFill>
                <a:schemeClr val="bg1"/>
              </a:solidFill>
              <a:cs typeface="Arial" charset="0"/>
            </a:endParaRPr>
          </a:p>
          <a:p>
            <a:pPr algn="ctr" eaLnBrk="1" hangingPunct="1">
              <a:defRPr/>
            </a:pPr>
            <a:endParaRPr lang="fr-FR" sz="1000" b="1" dirty="0">
              <a:solidFill>
                <a:schemeClr val="bg1"/>
              </a:solidFill>
              <a:cs typeface="Arial" charset="0"/>
            </a:endParaRPr>
          </a:p>
          <a:p>
            <a:pPr algn="ctr" eaLnBrk="1" hangingPunct="1">
              <a:defRPr/>
            </a:pPr>
            <a:endParaRPr lang="fr-FR" sz="1000" b="1" dirty="0">
              <a:solidFill>
                <a:schemeClr val="bg1"/>
              </a:solidFill>
              <a:cs typeface="Arial" charset="0"/>
            </a:endParaRPr>
          </a:p>
          <a:p>
            <a:pPr algn="ctr" eaLnBrk="1" hangingPunct="1">
              <a:defRPr/>
            </a:pPr>
            <a:endParaRPr lang="fr-FR" sz="1000" b="1" dirty="0">
              <a:solidFill>
                <a:schemeClr val="bg1"/>
              </a:solidFill>
              <a:cs typeface="Arial" charset="0"/>
            </a:endParaRPr>
          </a:p>
          <a:p>
            <a:pPr algn="ctr" eaLnBrk="1" hangingPunct="1">
              <a:defRPr/>
            </a:pPr>
            <a:endParaRPr lang="fr-FR" sz="1000" b="1" dirty="0">
              <a:solidFill>
                <a:schemeClr val="bg1"/>
              </a:solidFill>
              <a:cs typeface="Arial" charset="0"/>
            </a:endParaRPr>
          </a:p>
          <a:p>
            <a:pPr algn="ctr" eaLnBrk="1" hangingPunct="1">
              <a:defRPr/>
            </a:pPr>
            <a:endParaRPr lang="fr-FR" sz="1000" b="1" dirty="0">
              <a:solidFill>
                <a:schemeClr val="bg1"/>
              </a:solidFill>
              <a:cs typeface="Arial" charset="0"/>
            </a:endParaRPr>
          </a:p>
          <a:p>
            <a:pPr algn="ctr" eaLnBrk="1" hangingPunct="1">
              <a:defRPr/>
            </a:pPr>
            <a:r>
              <a:rPr lang="fr-FR" sz="1000" b="1" dirty="0" err="1" smtClean="0">
                <a:solidFill>
                  <a:schemeClr val="bg1"/>
                </a:solidFill>
                <a:cs typeface="Arial" charset="0"/>
              </a:rPr>
              <a:t>Error</a:t>
            </a:r>
            <a:r>
              <a:rPr lang="fr-FR" sz="1000" b="1" dirty="0" smtClean="0">
                <a:solidFill>
                  <a:schemeClr val="bg1"/>
                </a:solidFill>
                <a:cs typeface="Arial" charset="0"/>
              </a:rPr>
              <a:t> </a:t>
            </a:r>
            <a:r>
              <a:rPr lang="fr-FR" sz="1000" b="1" dirty="0" err="1">
                <a:solidFill>
                  <a:schemeClr val="bg1"/>
                </a:solidFill>
                <a:cs typeface="Arial" charset="0"/>
              </a:rPr>
              <a:t>detection</a:t>
            </a:r>
            <a:endParaRPr lang="fr-FR" sz="1000" b="1" dirty="0">
              <a:solidFill>
                <a:schemeClr val="bg1"/>
              </a:solidFill>
              <a:cs typeface="Arial" charset="0"/>
            </a:endParaRPr>
          </a:p>
        </p:txBody>
      </p:sp>
      <p:pic>
        <p:nvPicPr>
          <p:cNvPr id="24" name="Picture 29" descr="logo"/>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rightnessContrast bright="40000" contrast="-40000"/>
                    </a14:imgEffect>
                  </a14:imgLayer>
                </a14:imgProps>
              </a:ext>
            </a:extLst>
          </a:blip>
          <a:srcRect/>
          <a:stretch>
            <a:fillRect/>
          </a:stretch>
        </p:blipFill>
        <p:spPr>
          <a:xfrm>
            <a:off x="4427984" y="4058134"/>
            <a:ext cx="1944290" cy="716851"/>
          </a:xfrm>
          <a:prstGeom prst="rect">
            <a:avLst/>
          </a:prstGeom>
          <a:effectLst>
            <a:outerShdw blurRad="292100" dist="139700" dir="2700000" algn="tl" rotWithShape="0">
              <a:srgbClr val="333333">
                <a:alpha val="65000"/>
              </a:srgbClr>
            </a:outerShdw>
          </a:effectLst>
          <a:extLst/>
        </p:spPr>
      </p:pic>
      <p:sp>
        <p:nvSpPr>
          <p:cNvPr id="2" name="Rectangle 1"/>
          <p:cNvSpPr/>
          <p:nvPr/>
        </p:nvSpPr>
        <p:spPr>
          <a:xfrm>
            <a:off x="4355976" y="1268760"/>
            <a:ext cx="4392488" cy="369332"/>
          </a:xfrm>
          <a:prstGeom prst="rect">
            <a:avLst/>
          </a:prstGeom>
        </p:spPr>
        <p:txBody>
          <a:bodyPr wrap="square">
            <a:spAutoFit/>
          </a:bodyPr>
          <a:lstStyle/>
          <a:p>
            <a:r>
              <a:rPr lang="fr-FR" dirty="0" smtClean="0">
                <a:solidFill>
                  <a:schemeClr val="bg1">
                    <a:lumMod val="50000"/>
                  </a:schemeClr>
                </a:solidFill>
              </a:rPr>
              <a:t>VIAF </a:t>
            </a:r>
            <a:r>
              <a:rPr lang="fr-FR" dirty="0" smtClean="0">
                <a:solidFill>
                  <a:schemeClr val="bg1">
                    <a:lumMod val="50000"/>
                  </a:schemeClr>
                </a:solidFill>
                <a:sym typeface="Wingdings"/>
              </a:rPr>
              <a:t></a:t>
            </a:r>
            <a:r>
              <a:rPr lang="fr-FR" dirty="0" smtClean="0">
                <a:solidFill>
                  <a:schemeClr val="bg1">
                    <a:lumMod val="50000"/>
                  </a:schemeClr>
                </a:solidFill>
              </a:rPr>
              <a:t> </a:t>
            </a:r>
            <a:r>
              <a:rPr lang="fr-FR" dirty="0" err="1" smtClean="0">
                <a:solidFill>
                  <a:schemeClr val="bg1">
                    <a:lumMod val="50000"/>
                  </a:schemeClr>
                </a:solidFill>
              </a:rPr>
              <a:t>seed</a:t>
            </a:r>
            <a:r>
              <a:rPr lang="fr-FR" dirty="0" smtClean="0">
                <a:solidFill>
                  <a:schemeClr val="bg1">
                    <a:lumMod val="50000"/>
                  </a:schemeClr>
                </a:solidFill>
              </a:rPr>
              <a:t> </a:t>
            </a:r>
            <a:r>
              <a:rPr lang="fr-FR" dirty="0" err="1" smtClean="0">
                <a:solidFill>
                  <a:schemeClr val="bg1">
                    <a:lumMod val="50000"/>
                  </a:schemeClr>
                </a:solidFill>
              </a:rPr>
              <a:t>database</a:t>
            </a:r>
            <a:r>
              <a:rPr lang="fr-FR" dirty="0" smtClean="0">
                <a:solidFill>
                  <a:schemeClr val="bg1">
                    <a:lumMod val="50000"/>
                  </a:schemeClr>
                </a:solidFill>
              </a:rPr>
              <a:t> for ISNI</a:t>
            </a:r>
            <a:endParaRPr lang="fr-FR" dirty="0">
              <a:solidFill>
                <a:schemeClr val="bg1">
                  <a:lumMod val="50000"/>
                </a:schemeClr>
              </a:solidFill>
            </a:endParaRPr>
          </a:p>
        </p:txBody>
      </p:sp>
      <p:sp>
        <p:nvSpPr>
          <p:cNvPr id="7" name="ZoneTexte 6"/>
          <p:cNvSpPr txBox="1"/>
          <p:nvPr/>
        </p:nvSpPr>
        <p:spPr>
          <a:xfrm>
            <a:off x="179512" y="5301208"/>
            <a:ext cx="8964488" cy="1508105"/>
          </a:xfrm>
          <a:prstGeom prst="rect">
            <a:avLst/>
          </a:prstGeom>
          <a:solidFill>
            <a:schemeClr val="bg1">
              <a:lumMod val="95000"/>
            </a:schemeClr>
          </a:solidFill>
        </p:spPr>
        <p:txBody>
          <a:bodyPr wrap="square" rtlCol="0">
            <a:spAutoFit/>
          </a:bodyPr>
          <a:lstStyle/>
          <a:p>
            <a:r>
              <a:rPr lang="fr-FR" sz="2000" b="1" dirty="0" err="1" smtClean="0">
                <a:solidFill>
                  <a:schemeClr val="accent1">
                    <a:lumMod val="75000"/>
                  </a:schemeClr>
                </a:solidFill>
              </a:rPr>
              <a:t>ISNIs</a:t>
            </a:r>
            <a:r>
              <a:rPr lang="fr-FR" sz="2000" b="1" dirty="0" smtClean="0">
                <a:solidFill>
                  <a:schemeClr val="accent1">
                    <a:lumMod val="75000"/>
                  </a:schemeClr>
                </a:solidFill>
              </a:rPr>
              <a:t> </a:t>
            </a:r>
            <a:r>
              <a:rPr lang="fr-FR" sz="2000" b="1" dirty="0" err="1" smtClean="0">
                <a:solidFill>
                  <a:schemeClr val="accent1">
                    <a:lumMod val="75000"/>
                  </a:schemeClr>
                </a:solidFill>
              </a:rPr>
              <a:t>will</a:t>
            </a:r>
            <a:r>
              <a:rPr lang="fr-FR" sz="2000" b="1" dirty="0" smtClean="0">
                <a:solidFill>
                  <a:schemeClr val="accent1">
                    <a:lumMod val="75000"/>
                  </a:schemeClr>
                </a:solidFill>
              </a:rPr>
              <a:t> </a:t>
            </a:r>
            <a:r>
              <a:rPr lang="fr-FR" sz="2000" b="1" dirty="0" err="1" smtClean="0">
                <a:solidFill>
                  <a:schemeClr val="accent1">
                    <a:lumMod val="75000"/>
                  </a:schemeClr>
                </a:solidFill>
              </a:rPr>
              <a:t>be</a:t>
            </a:r>
            <a:r>
              <a:rPr lang="fr-FR" sz="2000" b="1" dirty="0" smtClean="0">
                <a:solidFill>
                  <a:schemeClr val="accent1">
                    <a:lumMod val="75000"/>
                  </a:schemeClr>
                </a:solidFill>
              </a:rPr>
              <a:t> </a:t>
            </a:r>
            <a:r>
              <a:rPr lang="fr-FR" sz="2000" b="1" dirty="0" err="1" smtClean="0">
                <a:solidFill>
                  <a:schemeClr val="accent1">
                    <a:lumMod val="75000"/>
                  </a:schemeClr>
                </a:solidFill>
              </a:rPr>
              <a:t>notified</a:t>
            </a:r>
            <a:r>
              <a:rPr lang="fr-FR" sz="2000" b="1" dirty="0" smtClean="0">
                <a:solidFill>
                  <a:schemeClr val="accent1">
                    <a:lumMod val="75000"/>
                  </a:schemeClr>
                </a:solidFill>
              </a:rPr>
              <a:t> </a:t>
            </a:r>
            <a:r>
              <a:rPr lang="fr-FR" sz="2000" b="1" dirty="0" err="1" smtClean="0">
                <a:solidFill>
                  <a:schemeClr val="accent1">
                    <a:lumMod val="75000"/>
                  </a:schemeClr>
                </a:solidFill>
              </a:rPr>
              <a:t>directly</a:t>
            </a:r>
            <a:r>
              <a:rPr lang="fr-FR" sz="2000" b="1" dirty="0" smtClean="0">
                <a:solidFill>
                  <a:schemeClr val="accent1">
                    <a:lumMod val="75000"/>
                  </a:schemeClr>
                </a:solidFill>
              </a:rPr>
              <a:t> </a:t>
            </a:r>
            <a:r>
              <a:rPr lang="fr-FR" sz="2000" b="1" dirty="0" err="1" smtClean="0">
                <a:solidFill>
                  <a:schemeClr val="accent1">
                    <a:lumMod val="75000"/>
                  </a:schemeClr>
                </a:solidFill>
              </a:rPr>
              <a:t>into</a:t>
            </a:r>
            <a:r>
              <a:rPr lang="fr-FR" sz="2000" b="1" dirty="0" smtClean="0">
                <a:solidFill>
                  <a:schemeClr val="accent1">
                    <a:lumMod val="75000"/>
                  </a:schemeClr>
                </a:solidFill>
              </a:rPr>
              <a:t> NACO</a:t>
            </a:r>
          </a:p>
          <a:p>
            <a:r>
              <a:rPr lang="en-GB" sz="1200" dirty="0" smtClean="0">
                <a:solidFill>
                  <a:srgbClr val="376092"/>
                </a:solidFill>
                <a:ea typeface="Wingdings"/>
                <a:cs typeface="Wingdings"/>
                <a:sym typeface="Wingdings"/>
              </a:rPr>
              <a:t> </a:t>
            </a:r>
            <a:r>
              <a:rPr lang="en-GB" dirty="0" smtClean="0"/>
              <a:t>BL will monitor/fix changes to NACO records containing ISNIs</a:t>
            </a:r>
          </a:p>
          <a:p>
            <a:r>
              <a:rPr lang="en-GB" sz="1200" dirty="0" smtClean="0">
                <a:solidFill>
                  <a:srgbClr val="376092"/>
                </a:solidFill>
                <a:ea typeface="Wingdings"/>
                <a:cs typeface="Wingdings"/>
                <a:sym typeface="Wingdings"/>
              </a:rPr>
              <a:t> </a:t>
            </a:r>
            <a:r>
              <a:rPr lang="en-GB" dirty="0" smtClean="0"/>
              <a:t>Merges, splits, errors – dual monitoring of NACO and ISNI incorporated into QT</a:t>
            </a:r>
          </a:p>
          <a:p>
            <a:pPr marL="285750" indent="-285750">
              <a:buFont typeface="Wingdings"/>
              <a:buChar char="u"/>
            </a:pPr>
            <a:r>
              <a:rPr lang="en-GB" dirty="0" smtClean="0"/>
              <a:t>Systems and interfaces for managing the ISNI all in place</a:t>
            </a:r>
          </a:p>
          <a:p>
            <a:pPr marL="285750" indent="-285750">
              <a:buFont typeface="Wingdings"/>
              <a:buChar char="u"/>
            </a:pPr>
            <a:r>
              <a:rPr lang="en-GB" dirty="0" smtClean="0"/>
              <a:t>New NACO to ISNI will continue through VIAF</a:t>
            </a:r>
            <a:endParaRPr lang="en-GB" dirty="0"/>
          </a:p>
        </p:txBody>
      </p:sp>
      <p:sp>
        <p:nvSpPr>
          <p:cNvPr id="9" name="ZoneTexte 8"/>
          <p:cNvSpPr txBox="1"/>
          <p:nvPr/>
        </p:nvSpPr>
        <p:spPr>
          <a:xfrm>
            <a:off x="5947190" y="116632"/>
            <a:ext cx="2081194" cy="523220"/>
          </a:xfrm>
          <a:prstGeom prst="rect">
            <a:avLst/>
          </a:prstGeom>
          <a:noFill/>
        </p:spPr>
        <p:txBody>
          <a:bodyPr wrap="none" rtlCol="0">
            <a:spAutoFit/>
          </a:bodyPr>
          <a:lstStyle/>
          <a:p>
            <a:r>
              <a:rPr lang="fr-FR" sz="2800" b="1" dirty="0">
                <a:solidFill>
                  <a:srgbClr val="006699"/>
                </a:solidFill>
                <a:effectLst>
                  <a:outerShdw blurRad="38100" dist="38100" dir="2700000" algn="tl">
                    <a:srgbClr val="DDDDDD"/>
                  </a:outerShdw>
                </a:effectLst>
                <a:latin typeface="+mj-lt"/>
                <a:ea typeface="MS PGothic" charset="0"/>
                <a:cs typeface="MS PGothic" charset="0"/>
              </a:rPr>
              <a:t>-</a:t>
            </a:r>
            <a:r>
              <a:rPr lang="fr-FR" sz="2800" b="1" dirty="0" err="1">
                <a:solidFill>
                  <a:srgbClr val="006699"/>
                </a:solidFill>
                <a:effectLst>
                  <a:outerShdw blurRad="38100" dist="38100" dir="2700000" algn="tl">
                    <a:srgbClr val="DDDDDD"/>
                  </a:outerShdw>
                </a:effectLst>
                <a:latin typeface="+mj-lt"/>
                <a:ea typeface="MS PGothic" charset="0"/>
                <a:cs typeface="MS PGothic" charset="0"/>
              </a:rPr>
              <a:t>relationship</a:t>
            </a:r>
            <a:endParaRPr lang="fr-FR" sz="2800" dirty="0">
              <a:latin typeface="+mj-lt"/>
            </a:endParaRPr>
          </a:p>
        </p:txBody>
      </p:sp>
      <p:sp>
        <p:nvSpPr>
          <p:cNvPr id="31" name="ZoneTexte 30"/>
          <p:cNvSpPr txBox="1"/>
          <p:nvPr/>
        </p:nvSpPr>
        <p:spPr>
          <a:xfrm>
            <a:off x="5947190" y="529516"/>
            <a:ext cx="1917788" cy="523220"/>
          </a:xfrm>
          <a:prstGeom prst="rect">
            <a:avLst/>
          </a:prstGeom>
          <a:noFill/>
        </p:spPr>
        <p:txBody>
          <a:bodyPr wrap="none" rtlCol="0">
            <a:spAutoFit/>
          </a:bodyPr>
          <a:lstStyle/>
          <a:p>
            <a:r>
              <a:rPr lang="fr-FR" sz="2800" b="1" dirty="0" smtClean="0">
                <a:solidFill>
                  <a:srgbClr val="006699"/>
                </a:solidFill>
                <a:effectLst>
                  <a:outerShdw blurRad="38100" dist="38100" dir="2700000" algn="tl">
                    <a:srgbClr val="DDDDDD"/>
                  </a:outerShdw>
                </a:effectLst>
                <a:latin typeface="+mj-lt"/>
                <a:ea typeface="MS PGothic" charset="0"/>
                <a:cs typeface="MS PGothic" charset="0"/>
              </a:rPr>
              <a:t>-</a:t>
            </a:r>
            <a:r>
              <a:rPr lang="fr-FR" sz="2800" b="1" dirty="0" err="1" smtClean="0">
                <a:solidFill>
                  <a:srgbClr val="006699"/>
                </a:solidFill>
                <a:effectLst>
                  <a:outerShdw blurRad="38100" dist="38100" dir="2700000" algn="tl">
                    <a:srgbClr val="DDDDDD"/>
                  </a:outerShdw>
                </a:effectLst>
                <a:latin typeface="+mj-lt"/>
                <a:ea typeface="MS PGothic" charset="0"/>
                <a:cs typeface="MS PGothic" charset="0"/>
              </a:rPr>
              <a:t>operability</a:t>
            </a:r>
            <a:endParaRPr lang="fr-FR" sz="2800" dirty="0">
              <a:latin typeface="+mj-lt"/>
            </a:endParaRPr>
          </a:p>
        </p:txBody>
      </p:sp>
      <p:pic>
        <p:nvPicPr>
          <p:cNvPr id="28" name="Picture 20" descr="pcc_logo"/>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95384" y="851208"/>
            <a:ext cx="3771791"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53105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92"/>
                                        </p:tgtEl>
                                        <p:attrNameLst>
                                          <p:attrName>style.visibility</p:attrName>
                                        </p:attrNameLst>
                                      </p:cBhvr>
                                      <p:to>
                                        <p:strVal val="visible"/>
                                      </p:to>
                                    </p:set>
                                    <p:animEffect transition="in" filter="checkerboard(across)">
                                      <p:cBhvr>
                                        <p:cTn id="7" dur="210"/>
                                        <p:tgtEl>
                                          <p:spTgt spid="309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087"/>
                                        </p:tgtEl>
                                        <p:attrNameLst>
                                          <p:attrName>style.visibility</p:attrName>
                                        </p:attrNameLst>
                                      </p:cBhvr>
                                      <p:to>
                                        <p:strVal val="visible"/>
                                      </p:to>
                                    </p:set>
                                  </p:childTnLst>
                                </p:cTn>
                              </p:par>
                            </p:childTnLst>
                          </p:cTn>
                        </p:par>
                        <p:par>
                          <p:cTn id="10" fill="hold" nodeType="afterGroup">
                            <p:stCondLst>
                              <p:cond delay="210"/>
                            </p:stCondLst>
                            <p:childTnLst>
                              <p:par>
                                <p:cTn id="11" presetID="1" presetClass="entr" presetSubtype="0" fill="hold" grpId="0" nodeType="afterEffect">
                                  <p:stCondLst>
                                    <p:cond delay="0"/>
                                  </p:stCondLst>
                                  <p:childTnLst>
                                    <p:set>
                                      <p:cBhvr>
                                        <p:cTn id="12" dur="1" fill="hold">
                                          <p:stCondLst>
                                            <p:cond delay="0"/>
                                          </p:stCondLst>
                                        </p:cTn>
                                        <p:tgtEl>
                                          <p:spTgt spid="31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27"/>
                                        </p:tgtEl>
                                        <p:attrNameLst>
                                          <p:attrName>style.visibility</p:attrName>
                                        </p:attrNameLst>
                                      </p:cBhvr>
                                      <p:to>
                                        <p:strVal val="visible"/>
                                      </p:to>
                                    </p:set>
                                  </p:childTnLst>
                                </p:cTn>
                              </p:par>
                              <p:par>
                                <p:cTn id="17" presetID="8" presetClass="emph" presetSubtype="0" fill="hold" grpId="1" nodeType="withEffect">
                                  <p:stCondLst>
                                    <p:cond delay="0"/>
                                  </p:stCondLst>
                                  <p:childTnLst>
                                    <p:animRot by="21600000">
                                      <p:cBhvr>
                                        <p:cTn id="18" dur="500" fill="hold"/>
                                        <p:tgtEl>
                                          <p:spTgt spid="3128"/>
                                        </p:tgtEl>
                                        <p:attrNameLst>
                                          <p:attrName>r</p:attrName>
                                        </p:attrNameLst>
                                      </p:cBhvr>
                                    </p:animRot>
                                  </p:childTnLst>
                                </p:cTn>
                              </p:par>
                              <p:par>
                                <p:cTn id="19" presetID="8" presetClass="emph" presetSubtype="0" fill="hold" grpId="1" nodeType="withEffect">
                                  <p:stCondLst>
                                    <p:cond delay="0"/>
                                  </p:stCondLst>
                                  <p:childTnLst>
                                    <p:animRot by="21600000">
                                      <p:cBhvr>
                                        <p:cTn id="20" dur="500" fill="hold"/>
                                        <p:tgtEl>
                                          <p:spTgt spid="3129"/>
                                        </p:tgtEl>
                                        <p:attrNameLst>
                                          <p:attrName>r</p:attrName>
                                        </p:attrNameLst>
                                      </p:cBhvr>
                                    </p:animRot>
                                  </p:childTnLst>
                                </p:cTn>
                              </p:par>
                              <p:par>
                                <p:cTn id="21" presetID="8" presetClass="emph" presetSubtype="0" fill="hold" grpId="1" nodeType="withEffect">
                                  <p:stCondLst>
                                    <p:cond delay="0"/>
                                  </p:stCondLst>
                                  <p:childTnLst>
                                    <p:animRot by="21600000">
                                      <p:cBhvr>
                                        <p:cTn id="22" dur="500" fill="hold"/>
                                        <p:tgtEl>
                                          <p:spTgt spid="3127"/>
                                        </p:tgtEl>
                                        <p:attrNameLst>
                                          <p:attrName>r</p:attrName>
                                        </p:attrNameLst>
                                      </p:cBhvr>
                                    </p:animRo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1348"/>
                                        </p:tgtEl>
                                        <p:attrNameLst>
                                          <p:attrName>style.visibility</p:attrName>
                                        </p:attrNameLst>
                                      </p:cBhvr>
                                      <p:to>
                                        <p:strVal val="visible"/>
                                      </p:to>
                                    </p:set>
                                    <p:animEffect transition="in" filter="wedge">
                                      <p:cBhvr>
                                        <p:cTn id="27" dur="500"/>
                                        <p:tgtEl>
                                          <p:spTgt spid="113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in)">
                                      <p:cBhvr>
                                        <p:cTn id="32" dur="500"/>
                                        <p:tgtEl>
                                          <p:spTgt spid="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3124"/>
                                        </p:tgtEl>
                                        <p:attrNameLst>
                                          <p:attrName>style.visibility</p:attrName>
                                        </p:attrNameLst>
                                      </p:cBhvr>
                                      <p:to>
                                        <p:strVal val="visible"/>
                                      </p:to>
                                    </p:set>
                                    <p:animEffect transition="in" filter="box(in)">
                                      <p:cBhvr>
                                        <p:cTn id="35" dur="500"/>
                                        <p:tgtEl>
                                          <p:spTgt spid="3124"/>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3130"/>
                                        </p:tgtEl>
                                        <p:attrNameLst>
                                          <p:attrName>style.visibility</p:attrName>
                                        </p:attrNameLst>
                                      </p:cBhvr>
                                      <p:to>
                                        <p:strVal val="visible"/>
                                      </p:to>
                                    </p:set>
                                  </p:childTnLst>
                                </p:cTn>
                              </p:par>
                              <p:par>
                                <p:cTn id="38" presetID="5" presetClass="entr" presetSubtype="10" fill="hold" grpId="1" nodeType="withEffect">
                                  <p:stCondLst>
                                    <p:cond delay="0"/>
                                  </p:stCondLst>
                                  <p:childTnLst>
                                    <p:set>
                                      <p:cBhvr>
                                        <p:cTn id="39" dur="1" fill="hold">
                                          <p:stCondLst>
                                            <p:cond delay="0"/>
                                          </p:stCondLst>
                                        </p:cTn>
                                        <p:tgtEl>
                                          <p:spTgt spid="3130"/>
                                        </p:tgtEl>
                                        <p:attrNameLst>
                                          <p:attrName>style.visibility</p:attrName>
                                        </p:attrNameLst>
                                      </p:cBhvr>
                                      <p:to>
                                        <p:strVal val="visible"/>
                                      </p:to>
                                    </p:set>
                                    <p:animEffect transition="in" filter="checkerboard(across)">
                                      <p:cBhvr>
                                        <p:cTn id="40" dur="500"/>
                                        <p:tgtEl>
                                          <p:spTgt spid="313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nodeType="clickEffect">
                                  <p:stCondLst>
                                    <p:cond delay="0"/>
                                  </p:stCondLst>
                                  <p:childTnLst>
                                    <p:set>
                                      <p:cBhvr>
                                        <p:cTn id="44" dur="1" fill="hold">
                                          <p:stCondLst>
                                            <p:cond delay="0"/>
                                          </p:stCondLst>
                                        </p:cTn>
                                        <p:tgtEl>
                                          <p:spTgt spid="3086"/>
                                        </p:tgtEl>
                                        <p:attrNameLst>
                                          <p:attrName>style.visibility</p:attrName>
                                        </p:attrNameLst>
                                      </p:cBhvr>
                                      <p:to>
                                        <p:strVal val="visible"/>
                                      </p:to>
                                    </p:set>
                                    <p:animEffect transition="in" filter="checkerboard(across)">
                                      <p:cBhvr>
                                        <p:cTn id="45" dur="500"/>
                                        <p:tgtEl>
                                          <p:spTgt spid="3086"/>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309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11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098"/>
                                        </p:tgtEl>
                                        <p:attrNameLst>
                                          <p:attrName>style.visibility</p:attrName>
                                        </p:attrNameLst>
                                      </p:cBhvr>
                                      <p:to>
                                        <p:strVal val="visible"/>
                                      </p:to>
                                    </p:set>
                                    <p:animEffect transition="in" filter="circle(in)">
                                      <p:cBhvr>
                                        <p:cTn id="54" dur="500"/>
                                        <p:tgtEl>
                                          <p:spTgt spid="309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blinds(horizontal)">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 grpId="0"/>
      <p:bldP spid="3093" grpId="0"/>
      <p:bldP spid="3098" grpId="0" animBg="1"/>
      <p:bldP spid="3118" grpId="0"/>
      <p:bldP spid="3124" grpId="0" animBg="1"/>
      <p:bldP spid="3127" grpId="0" animBg="1"/>
      <p:bldP spid="3127" grpId="1" animBg="1"/>
      <p:bldP spid="3128" grpId="0" animBg="1"/>
      <p:bldP spid="3128" grpId="1" animBg="1"/>
      <p:bldP spid="3129" grpId="0" animBg="1"/>
      <p:bldP spid="3129" grpId="1" animBg="1"/>
      <p:bldP spid="3130" grpId="0" animBg="1"/>
      <p:bldP spid="3130" grpId="1" animBg="1"/>
      <p:bldP spid="11348"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2771800" y="274638"/>
            <a:ext cx="5915000" cy="1143000"/>
          </a:xfrm>
        </p:spPr>
        <p:txBody>
          <a:bodyPr/>
          <a:lstStyle/>
          <a:p>
            <a:r>
              <a:rPr lang="en-GB" sz="4000" dirty="0" smtClean="0">
                <a:latin typeface="+mj-lt"/>
              </a:rPr>
              <a:t>Extending ISNI assignment in NACO</a:t>
            </a:r>
          </a:p>
        </p:txBody>
      </p:sp>
      <p:sp>
        <p:nvSpPr>
          <p:cNvPr id="17410" name="Rectangle 3"/>
          <p:cNvSpPr>
            <a:spLocks noGrp="1"/>
          </p:cNvSpPr>
          <p:nvPr>
            <p:ph type="body" idx="1"/>
          </p:nvPr>
        </p:nvSpPr>
        <p:spPr>
          <a:xfrm>
            <a:off x="457200" y="2996952"/>
            <a:ext cx="8229600" cy="3240360"/>
          </a:xfrm>
        </p:spPr>
        <p:txBody>
          <a:bodyPr/>
          <a:lstStyle/>
          <a:p>
            <a:pPr marL="400050"/>
            <a:r>
              <a:rPr lang="en-GB" altLang="en-US" sz="2800" dirty="0" err="1" smtClean="0">
                <a:latin typeface="+mn-lt"/>
              </a:rPr>
              <a:t>Ongoing</a:t>
            </a:r>
            <a:r>
              <a:rPr lang="en-GB" altLang="en-US" sz="2800" dirty="0" smtClean="0">
                <a:latin typeface="+mn-lt"/>
              </a:rPr>
              <a:t> batch processes in ISNI continually increase levels of assignment</a:t>
            </a:r>
          </a:p>
          <a:p>
            <a:pPr marL="400050"/>
            <a:r>
              <a:rPr lang="en-GB" altLang="en-US" sz="2800" dirty="0" smtClean="0">
                <a:latin typeface="+mn-lt"/>
              </a:rPr>
              <a:t>Manual assignment by ISNI members from the unassigned status NACO records in the ISNI database</a:t>
            </a:r>
          </a:p>
          <a:p>
            <a:pPr marL="400050"/>
            <a:r>
              <a:rPr lang="en-GB" altLang="en-US" sz="2800" dirty="0" smtClean="0">
                <a:latin typeface="+mn-lt"/>
              </a:rPr>
              <a:t>Targeted projects?</a:t>
            </a:r>
          </a:p>
          <a:p>
            <a:pPr marL="400050"/>
            <a:r>
              <a:rPr lang="en-GB" altLang="en-US" sz="2800" dirty="0" smtClean="0">
                <a:latin typeface="+mn-lt"/>
              </a:rPr>
              <a:t>NACO members define their own projects and reasons to join ISNI?</a:t>
            </a:r>
          </a:p>
          <a:p>
            <a:pPr marL="400050"/>
            <a:endParaRPr lang="en-GB" sz="2400" baseline="30000" dirty="0"/>
          </a:p>
          <a:p>
            <a:pPr marL="0" indent="0">
              <a:buNone/>
            </a:pPr>
            <a:endParaRPr lang="en-GB" sz="2400" baseline="30000" dirty="0" smtClean="0"/>
          </a:p>
        </p:txBody>
      </p:sp>
      <p:pic>
        <p:nvPicPr>
          <p:cNvPr id="4" name="Picture 29" descr="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4384" y="272604"/>
            <a:ext cx="2507416" cy="924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descr="pcc_log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848" y="1695520"/>
            <a:ext cx="3771791"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03820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115616" y="274638"/>
            <a:ext cx="7571184" cy="1143000"/>
          </a:xfrm>
        </p:spPr>
        <p:txBody>
          <a:bodyPr/>
          <a:lstStyle/>
          <a:p>
            <a:r>
              <a:rPr lang="en-GB" sz="4000" dirty="0" smtClean="0">
                <a:latin typeface="+mj-lt"/>
              </a:rPr>
              <a:t>ISNI models for cooperation</a:t>
            </a:r>
          </a:p>
        </p:txBody>
      </p:sp>
      <p:sp>
        <p:nvSpPr>
          <p:cNvPr id="17410" name="Rectangle 3"/>
          <p:cNvSpPr>
            <a:spLocks noGrp="1"/>
          </p:cNvSpPr>
          <p:nvPr>
            <p:ph type="body" idx="1"/>
          </p:nvPr>
        </p:nvSpPr>
        <p:spPr>
          <a:xfrm>
            <a:off x="457200" y="1772816"/>
            <a:ext cx="8229600" cy="4752528"/>
          </a:xfrm>
        </p:spPr>
        <p:txBody>
          <a:bodyPr/>
          <a:lstStyle/>
          <a:p>
            <a:pPr defTabSz="115888">
              <a:buClr>
                <a:schemeClr val="hlink"/>
              </a:buClr>
              <a:tabLst>
                <a:tab pos="627063" algn="l"/>
              </a:tabLst>
            </a:pPr>
            <a:r>
              <a:rPr lang="en-GB" altLang="en-US" sz="2400" i="1" dirty="0">
                <a:latin typeface="+mn-lt"/>
              </a:rPr>
              <a:t>“There is a </a:t>
            </a:r>
            <a:r>
              <a:rPr lang="en-GB" altLang="en-US" sz="2400" b="1" i="1" dirty="0">
                <a:latin typeface="+mn-lt"/>
              </a:rPr>
              <a:t>burden of effort </a:t>
            </a:r>
            <a:r>
              <a:rPr lang="en-GB" altLang="en-US" sz="2400" i="1" dirty="0">
                <a:latin typeface="+mn-lt"/>
              </a:rPr>
              <a:t>in information storage and retrieval that may be shifted from shoulder to shoulder, from author, to indexer, to index language designer, to searcher, to user.  It may even be shared in different proportions.  But it will not go away.” </a:t>
            </a:r>
            <a:r>
              <a:rPr lang="en-GB" altLang="en-US" sz="2400" dirty="0">
                <a:latin typeface="+mn-lt"/>
              </a:rPr>
              <a:t>(D. </a:t>
            </a:r>
            <a:r>
              <a:rPr lang="en-GB" altLang="en-US" sz="2400" dirty="0" smtClean="0">
                <a:latin typeface="+mn-lt"/>
              </a:rPr>
              <a:t>Batty)</a:t>
            </a:r>
          </a:p>
          <a:p>
            <a:pPr defTabSz="115888">
              <a:buClr>
                <a:schemeClr val="hlink"/>
              </a:buClr>
              <a:tabLst>
                <a:tab pos="627063" algn="l"/>
              </a:tabLst>
            </a:pPr>
            <a:endParaRPr lang="en-GB" altLang="en-US" sz="2400" dirty="0" smtClean="0">
              <a:latin typeface="+mn-lt"/>
            </a:endParaRPr>
          </a:p>
          <a:p>
            <a:pPr defTabSz="115888">
              <a:buClr>
                <a:schemeClr val="hlink"/>
              </a:buClr>
              <a:tabLst>
                <a:tab pos="627063" algn="l"/>
              </a:tabLst>
            </a:pPr>
            <a:r>
              <a:rPr lang="en-GB" altLang="en-US" sz="2400" dirty="0" smtClean="0">
                <a:latin typeface="+mn-lt"/>
              </a:rPr>
              <a:t>ISNI offers new ways of sharing the burden of effort for name authorities</a:t>
            </a:r>
          </a:p>
          <a:p>
            <a:pPr defTabSz="115888">
              <a:buClr>
                <a:schemeClr val="hlink"/>
              </a:buClr>
              <a:tabLst>
                <a:tab pos="627063" algn="l"/>
              </a:tabLst>
            </a:pPr>
            <a:r>
              <a:rPr lang="en-GB" altLang="en-US" sz="2400" dirty="0" smtClean="0">
                <a:latin typeface="+mn-lt"/>
              </a:rPr>
              <a:t>Managing identities and links is a problem shared more widely than ever before</a:t>
            </a:r>
          </a:p>
          <a:p>
            <a:pPr defTabSz="115888">
              <a:buClr>
                <a:schemeClr val="hlink"/>
              </a:buClr>
              <a:tabLst>
                <a:tab pos="627063" algn="l"/>
              </a:tabLst>
            </a:pPr>
            <a:r>
              <a:rPr lang="en-GB" altLang="en-US" sz="2400" dirty="0" smtClean="0">
                <a:latin typeface="+mn-lt"/>
              </a:rPr>
              <a:t>From Programmers to Registration Agencies to Members to End User Input </a:t>
            </a:r>
            <a:endParaRPr lang="en-GB" altLang="en-US" sz="2400" dirty="0">
              <a:latin typeface="+mn-lt"/>
            </a:endParaRPr>
          </a:p>
          <a:p>
            <a:pPr marL="400050"/>
            <a:endParaRPr lang="en-GB" sz="2400" baseline="30000" dirty="0">
              <a:latin typeface="+mn-lt"/>
            </a:endParaRPr>
          </a:p>
          <a:p>
            <a:pPr marL="0" indent="0">
              <a:buNone/>
            </a:pPr>
            <a:endParaRPr lang="en-GB" sz="2400" baseline="30000" dirty="0" smtClean="0"/>
          </a:p>
        </p:txBody>
      </p:sp>
    </p:spTree>
    <p:extLst>
      <p:ext uri="{BB962C8B-B14F-4D97-AF65-F5344CB8AC3E}">
        <p14:creationId xmlns:p14="http://schemas.microsoft.com/office/powerpoint/2010/main" xmlns="" val="34038204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2760820" y="274638"/>
            <a:ext cx="5925980" cy="1143000"/>
          </a:xfrm>
        </p:spPr>
        <p:txBody>
          <a:bodyPr/>
          <a:lstStyle/>
          <a:p>
            <a:r>
              <a:rPr lang="en-GB" dirty="0" smtClean="0">
                <a:latin typeface="+mj-lt"/>
              </a:rPr>
              <a:t>British library experiences</a:t>
            </a:r>
          </a:p>
        </p:txBody>
      </p:sp>
      <p:sp>
        <p:nvSpPr>
          <p:cNvPr id="17410" name="Rectangle 3"/>
          <p:cNvSpPr>
            <a:spLocks noGrp="1"/>
          </p:cNvSpPr>
          <p:nvPr>
            <p:ph type="body" idx="1"/>
          </p:nvPr>
        </p:nvSpPr>
        <p:spPr>
          <a:xfrm>
            <a:off x="457200" y="2924944"/>
            <a:ext cx="8229600" cy="3384376"/>
          </a:xfrm>
        </p:spPr>
        <p:txBody>
          <a:bodyPr/>
          <a:lstStyle/>
          <a:p>
            <a:pPr marL="400050">
              <a:buClr>
                <a:srgbClr val="2178B5"/>
              </a:buClr>
            </a:pPr>
            <a:r>
              <a:rPr lang="en-GB" sz="2400" dirty="0" smtClean="0">
                <a:latin typeface="+mn-lt"/>
              </a:rPr>
              <a:t>344,313 authors of British theses loaded</a:t>
            </a:r>
          </a:p>
          <a:p>
            <a:pPr marL="400050">
              <a:buClr>
                <a:srgbClr val="2178B5"/>
              </a:buClr>
            </a:pPr>
            <a:r>
              <a:rPr lang="en-GB" sz="2400" dirty="0" smtClean="0">
                <a:latin typeface="+mn-lt"/>
              </a:rPr>
              <a:t>74, 129 assigned ISNIs through data matching algorithms</a:t>
            </a:r>
          </a:p>
          <a:p>
            <a:pPr marL="400050">
              <a:buClr>
                <a:srgbClr val="2178B5"/>
              </a:buClr>
            </a:pPr>
            <a:r>
              <a:rPr lang="en-GB" sz="2400" dirty="0" smtClean="0">
                <a:latin typeface="+mn-lt"/>
              </a:rPr>
              <a:t>Working to increase assignment by system</a:t>
            </a:r>
          </a:p>
          <a:p>
            <a:pPr marL="400050">
              <a:buClr>
                <a:srgbClr val="2178B5"/>
              </a:buClr>
            </a:pPr>
            <a:r>
              <a:rPr lang="en-GB" sz="2400" dirty="0" smtClean="0">
                <a:latin typeface="+mn-lt"/>
              </a:rPr>
              <a:t>Pending load into </a:t>
            </a:r>
            <a:r>
              <a:rPr lang="en-GB" sz="2400" dirty="0" err="1" smtClean="0">
                <a:latin typeface="+mn-lt"/>
              </a:rPr>
              <a:t>EThOS</a:t>
            </a:r>
            <a:r>
              <a:rPr lang="en-GB" sz="2400" dirty="0" smtClean="0">
                <a:latin typeface="+mn-lt"/>
              </a:rPr>
              <a:t> system</a:t>
            </a:r>
          </a:p>
          <a:p>
            <a:pPr marL="400050">
              <a:buClr>
                <a:srgbClr val="2178B5"/>
              </a:buClr>
            </a:pPr>
            <a:r>
              <a:rPr lang="en-GB" sz="2400" dirty="0" smtClean="0">
                <a:latin typeface="+mn-lt"/>
              </a:rPr>
              <a:t>Plans for </a:t>
            </a:r>
            <a:r>
              <a:rPr lang="en-GB" sz="2400" dirty="0" err="1" smtClean="0">
                <a:latin typeface="+mn-lt"/>
              </a:rPr>
              <a:t>ongoing</a:t>
            </a:r>
            <a:r>
              <a:rPr lang="en-GB" sz="2400" dirty="0" smtClean="0">
                <a:latin typeface="+mn-lt"/>
              </a:rPr>
              <a:t> assignment to new authors as an ISNI Registration Agency</a:t>
            </a:r>
          </a:p>
          <a:p>
            <a:pPr marL="400050">
              <a:buClr>
                <a:srgbClr val="2178B5"/>
              </a:buClr>
            </a:pPr>
            <a:r>
              <a:rPr lang="en-GB" sz="2400" dirty="0" smtClean="0">
                <a:latin typeface="+mn-lt"/>
              </a:rPr>
              <a:t>Collaboration with ORCID through </a:t>
            </a:r>
            <a:r>
              <a:rPr lang="en-GB" sz="2400" dirty="0" err="1" smtClean="0">
                <a:latin typeface="+mn-lt"/>
              </a:rPr>
              <a:t>EThOS</a:t>
            </a:r>
            <a:r>
              <a:rPr lang="en-GB" sz="2400" dirty="0" smtClean="0">
                <a:latin typeface="+mn-lt"/>
              </a:rPr>
              <a:t> to promote researcher engagement</a:t>
            </a:r>
          </a:p>
          <a:p>
            <a:pPr marL="400050"/>
            <a:endParaRPr lang="en-GB" altLang="en-US" sz="2400" dirty="0"/>
          </a:p>
          <a:p>
            <a:pPr marL="400050"/>
            <a:endParaRPr lang="en-GB" sz="2400" baseline="30000" dirty="0"/>
          </a:p>
          <a:p>
            <a:pPr marL="0" indent="0">
              <a:buNone/>
            </a:pPr>
            <a:endParaRPr lang="en-GB" sz="2400" baseline="30000" dirty="0" smtClean="0"/>
          </a:p>
        </p:txBody>
      </p:sp>
      <p:pic>
        <p:nvPicPr>
          <p:cNvPr id="4" name="Picture 29" descr="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4384" y="272604"/>
            <a:ext cx="2507416" cy="924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3319" y="1484313"/>
            <a:ext cx="4520769" cy="11525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634208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2760820" y="274638"/>
            <a:ext cx="5925980" cy="1143000"/>
          </a:xfrm>
        </p:spPr>
        <p:txBody>
          <a:bodyPr/>
          <a:lstStyle/>
          <a:p>
            <a:r>
              <a:rPr lang="en-GB" dirty="0" smtClean="0">
                <a:latin typeface="+mj-lt"/>
              </a:rPr>
              <a:t>British library experiences</a:t>
            </a:r>
          </a:p>
        </p:txBody>
      </p:sp>
      <p:sp>
        <p:nvSpPr>
          <p:cNvPr id="17410" name="Rectangle 3"/>
          <p:cNvSpPr>
            <a:spLocks noGrp="1"/>
          </p:cNvSpPr>
          <p:nvPr>
            <p:ph type="body" idx="1"/>
          </p:nvPr>
        </p:nvSpPr>
        <p:spPr>
          <a:xfrm>
            <a:off x="457200" y="2636912"/>
            <a:ext cx="8229600" cy="4221088"/>
          </a:xfrm>
        </p:spPr>
        <p:txBody>
          <a:bodyPr/>
          <a:lstStyle/>
          <a:p>
            <a:pPr marL="400050">
              <a:buClr>
                <a:srgbClr val="2178B5"/>
              </a:buClr>
            </a:pPr>
            <a:r>
              <a:rPr lang="en-GB" sz="2400" dirty="0" smtClean="0">
                <a:latin typeface="+mn-lt"/>
              </a:rPr>
              <a:t>29,000 journals / 30 million articles / 90 million author lines</a:t>
            </a:r>
          </a:p>
          <a:p>
            <a:pPr marL="400050">
              <a:buClr>
                <a:srgbClr val="2178B5"/>
              </a:buClr>
            </a:pPr>
            <a:r>
              <a:rPr lang="en-GB" sz="2400" dirty="0" smtClean="0">
                <a:latin typeface="+mn-lt"/>
              </a:rPr>
              <a:t>228, 666 assigned ISNIs through data matching algorithms</a:t>
            </a:r>
          </a:p>
          <a:p>
            <a:pPr marL="400050">
              <a:buClr>
                <a:srgbClr val="2178B5"/>
              </a:buClr>
            </a:pPr>
            <a:r>
              <a:rPr lang="en-GB" sz="2400" dirty="0" smtClean="0">
                <a:latin typeface="+mn-lt"/>
              </a:rPr>
              <a:t>Pending load into ETOC in house system &amp; exposure on PRIMO</a:t>
            </a:r>
          </a:p>
          <a:p>
            <a:pPr marL="400050">
              <a:buClr>
                <a:srgbClr val="2178B5"/>
              </a:buClr>
            </a:pPr>
            <a:r>
              <a:rPr lang="en-GB" sz="2400" dirty="0" smtClean="0">
                <a:latin typeface="+mn-lt"/>
              </a:rPr>
              <a:t>R&amp;D in Leiden to improve clustering of articles/authors</a:t>
            </a:r>
          </a:p>
          <a:p>
            <a:pPr marL="400050">
              <a:buClr>
                <a:srgbClr val="2178B5"/>
              </a:buClr>
            </a:pPr>
            <a:r>
              <a:rPr lang="en-GB" sz="2400" dirty="0" smtClean="0">
                <a:latin typeface="+mn-lt"/>
              </a:rPr>
              <a:t>Future improvements to database required to re-load un-assigned ETOC data</a:t>
            </a:r>
          </a:p>
          <a:p>
            <a:pPr marL="400050">
              <a:buClr>
                <a:srgbClr val="2178B5"/>
              </a:buClr>
            </a:pPr>
            <a:r>
              <a:rPr lang="en-GB" sz="2400" dirty="0" err="1" smtClean="0">
                <a:latin typeface="+mn-lt"/>
              </a:rPr>
              <a:t>Ongoing</a:t>
            </a:r>
            <a:r>
              <a:rPr lang="en-GB" sz="2400" dirty="0" smtClean="0">
                <a:latin typeface="+mn-lt"/>
              </a:rPr>
              <a:t> assignment?  </a:t>
            </a:r>
          </a:p>
          <a:p>
            <a:pPr marL="800100" lvl="1">
              <a:buClr>
                <a:srgbClr val="2178B5"/>
              </a:buClr>
            </a:pPr>
            <a:r>
              <a:rPr lang="en-GB" sz="2200" dirty="0" smtClean="0">
                <a:latin typeface="+mn-lt"/>
              </a:rPr>
              <a:t>Further batch processes</a:t>
            </a:r>
            <a:endParaRPr lang="en-GB" altLang="en-US" sz="2200" dirty="0">
              <a:latin typeface="+mn-lt"/>
            </a:endParaRPr>
          </a:p>
          <a:p>
            <a:pPr marL="400050"/>
            <a:endParaRPr lang="en-GB" sz="2400" baseline="30000" dirty="0"/>
          </a:p>
          <a:p>
            <a:pPr marL="0" indent="0">
              <a:buNone/>
            </a:pPr>
            <a:endParaRPr lang="en-GB" sz="2400" baseline="30000" dirty="0" smtClean="0"/>
          </a:p>
        </p:txBody>
      </p:sp>
      <p:pic>
        <p:nvPicPr>
          <p:cNvPr id="4" name="Picture 29" descr="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4384" y="272604"/>
            <a:ext cx="2507416" cy="924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60" y="1340768"/>
            <a:ext cx="2794000" cy="95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38204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32117" y="1806527"/>
            <a:ext cx="2827715" cy="4574801"/>
          </a:xfrm>
          <a:noFill/>
          <a:ln w="9525">
            <a:noFill/>
            <a:miter lim="800000"/>
            <a:headEnd/>
            <a:tailEnd/>
          </a:ln>
        </p:spPr>
        <p:txBody>
          <a:bodyPr/>
          <a:lstStyle/>
          <a:p>
            <a:pPr>
              <a:buClr>
                <a:srgbClr val="2178B5"/>
              </a:buClr>
            </a:pPr>
            <a:r>
              <a:rPr lang="fr-FR" sz="2400" dirty="0" smtClean="0">
                <a:latin typeface="+mn-lt"/>
              </a:rPr>
              <a:t>3,553 records </a:t>
            </a:r>
            <a:r>
              <a:rPr lang="fr-FR" sz="2400" dirty="0" err="1" smtClean="0">
                <a:latin typeface="+mn-lt"/>
              </a:rPr>
              <a:t>contributed</a:t>
            </a:r>
            <a:endParaRPr lang="fr-FR" sz="2400" dirty="0" smtClean="0">
              <a:latin typeface="+mn-lt"/>
            </a:endParaRPr>
          </a:p>
          <a:p>
            <a:pPr lvl="1">
              <a:buClr>
                <a:srgbClr val="2178B5"/>
              </a:buClr>
            </a:pPr>
            <a:r>
              <a:rPr lang="fr-FR" sz="2400" dirty="0" err="1" smtClean="0">
                <a:latin typeface="+mn-lt"/>
              </a:rPr>
              <a:t>Sourced</a:t>
            </a:r>
            <a:r>
              <a:rPr lang="fr-FR" sz="2400" dirty="0" smtClean="0">
                <a:latin typeface="+mn-lt"/>
              </a:rPr>
              <a:t> </a:t>
            </a:r>
            <a:r>
              <a:rPr lang="fr-FR" sz="2400" dirty="0" err="1" smtClean="0">
                <a:latin typeface="+mn-lt"/>
              </a:rPr>
              <a:t>from</a:t>
            </a:r>
            <a:r>
              <a:rPr lang="fr-FR" sz="2400" dirty="0" smtClean="0">
                <a:latin typeface="+mn-lt"/>
              </a:rPr>
              <a:t> La </a:t>
            </a:r>
            <a:r>
              <a:rPr lang="fr-FR" sz="2400" dirty="0" err="1" smtClean="0">
                <a:latin typeface="+mn-lt"/>
              </a:rPr>
              <a:t>Trobe</a:t>
            </a:r>
            <a:r>
              <a:rPr lang="fr-FR" sz="2400" dirty="0" smtClean="0">
                <a:latin typeface="+mn-lt"/>
              </a:rPr>
              <a:t> Institution </a:t>
            </a:r>
            <a:r>
              <a:rPr lang="fr-FR" sz="2400" dirty="0" err="1" smtClean="0">
                <a:latin typeface="+mn-lt"/>
              </a:rPr>
              <a:t>Repository</a:t>
            </a:r>
            <a:endParaRPr lang="fr-FR" sz="2400" dirty="0" smtClean="0">
              <a:latin typeface="+mn-lt"/>
            </a:endParaRPr>
          </a:p>
          <a:p>
            <a:pPr lvl="1">
              <a:buClr>
                <a:srgbClr val="2178B5"/>
              </a:buClr>
            </a:pPr>
            <a:r>
              <a:rPr lang="fr-FR" sz="2400" dirty="0" smtClean="0">
                <a:latin typeface="+mn-lt"/>
              </a:rPr>
              <a:t>1,707 </a:t>
            </a:r>
            <a:r>
              <a:rPr lang="fr-FR" sz="2400" dirty="0" err="1" smtClean="0">
                <a:latin typeface="+mn-lt"/>
              </a:rPr>
              <a:t>assigned</a:t>
            </a:r>
            <a:r>
              <a:rPr lang="fr-FR" sz="2400" dirty="0" smtClean="0">
                <a:latin typeface="+mn-lt"/>
              </a:rPr>
              <a:t>, 1846 </a:t>
            </a:r>
            <a:r>
              <a:rPr lang="fr-FR" sz="2400" dirty="0" err="1" smtClean="0">
                <a:latin typeface="+mn-lt"/>
              </a:rPr>
              <a:t>provisional</a:t>
            </a:r>
            <a:r>
              <a:rPr lang="fr-FR" sz="2400" dirty="0" smtClean="0">
                <a:latin typeface="+mn-lt"/>
              </a:rPr>
              <a:t> (101 </a:t>
            </a:r>
            <a:r>
              <a:rPr lang="fr-FR" sz="2400" dirty="0" err="1" smtClean="0">
                <a:latin typeface="+mn-lt"/>
              </a:rPr>
              <a:t>flagged</a:t>
            </a:r>
            <a:r>
              <a:rPr lang="fr-FR" sz="2400" dirty="0" smtClean="0">
                <a:latin typeface="+mn-lt"/>
              </a:rPr>
              <a:t> as possible matches)</a:t>
            </a:r>
            <a:endParaRPr lang="fr-FR" sz="2400" dirty="0">
              <a:latin typeface="+mn-lt"/>
            </a:endParaRPr>
          </a:p>
        </p:txBody>
      </p:sp>
      <p:sp>
        <p:nvSpPr>
          <p:cNvPr id="2" name="Title 1"/>
          <p:cNvSpPr>
            <a:spLocks noGrp="1"/>
          </p:cNvSpPr>
          <p:nvPr>
            <p:ph type="title"/>
          </p:nvPr>
        </p:nvSpPr>
        <p:spPr/>
        <p:txBody>
          <a:bodyPr/>
          <a:lstStyle/>
          <a:p>
            <a:r>
              <a:rPr lang="fr-FR" dirty="0" smtClean="0">
                <a:latin typeface="+mj-lt"/>
              </a:rPr>
              <a:t>La </a:t>
            </a:r>
            <a:r>
              <a:rPr lang="fr-FR" dirty="0" err="1" smtClean="0">
                <a:latin typeface="+mj-lt"/>
              </a:rPr>
              <a:t>Trobe</a:t>
            </a:r>
            <a:r>
              <a:rPr lang="fr-FR" dirty="0" smtClean="0">
                <a:latin typeface="+mj-lt"/>
              </a:rPr>
              <a:t> </a:t>
            </a:r>
            <a:r>
              <a:rPr lang="fr-FR" dirty="0" err="1" smtClean="0">
                <a:latin typeface="+mj-lt"/>
              </a:rPr>
              <a:t>University</a:t>
            </a:r>
            <a:endParaRPr lang="fr-FR" dirty="0">
              <a:latin typeface="+mj-lt"/>
            </a:endParaRPr>
          </a:p>
        </p:txBody>
      </p:sp>
      <p:pic>
        <p:nvPicPr>
          <p:cNvPr id="1027" name="Picture 3"/>
          <p:cNvPicPr>
            <a:picLocks noChangeAspect="1" noChangeArrowheads="1"/>
          </p:cNvPicPr>
          <p:nvPr/>
        </p:nvPicPr>
        <p:blipFill>
          <a:blip r:embed="rId3" cstate="print"/>
          <a:srcRect/>
          <a:stretch>
            <a:fillRect/>
          </a:stretch>
        </p:blipFill>
        <p:spPr bwMode="auto">
          <a:xfrm>
            <a:off x="3059832" y="1698986"/>
            <a:ext cx="7012637" cy="5042382"/>
          </a:xfrm>
          <a:prstGeom prst="rect">
            <a:avLst/>
          </a:prstGeom>
          <a:noFill/>
          <a:ln w="9525">
            <a:noFill/>
            <a:miter lim="800000"/>
            <a:headEnd/>
            <a:tailEnd/>
          </a:ln>
        </p:spPr>
      </p:pic>
      <p:sp>
        <p:nvSpPr>
          <p:cNvPr id="3" name="TextBox 2"/>
          <p:cNvSpPr txBox="1"/>
          <p:nvPr/>
        </p:nvSpPr>
        <p:spPr>
          <a:xfrm>
            <a:off x="6566150" y="5674021"/>
            <a:ext cx="2448272" cy="1015663"/>
          </a:xfrm>
          <a:prstGeom prst="rect">
            <a:avLst/>
          </a:prstGeom>
          <a:solidFill>
            <a:srgbClr val="FFC000"/>
          </a:solidFill>
        </p:spPr>
        <p:txBody>
          <a:bodyPr wrap="square" rtlCol="0">
            <a:spAutoFit/>
          </a:bodyPr>
          <a:lstStyle/>
          <a:p>
            <a:r>
              <a:rPr lang="en-GB" sz="2000" dirty="0" smtClean="0"/>
              <a:t>Cross links with library authority file sources</a:t>
            </a:r>
            <a:endParaRPr lang="en-GB" sz="2000" dirty="0"/>
          </a:p>
        </p:txBody>
      </p:sp>
      <p:pic>
        <p:nvPicPr>
          <p:cNvPr id="6" name="Picture 2"/>
          <p:cNvPicPr>
            <a:picLocks noChangeAspect="1" noChangeArrowheads="1"/>
          </p:cNvPicPr>
          <p:nvPr/>
        </p:nvPicPr>
        <p:blipFill>
          <a:blip r:embed="rId4" cstate="print"/>
          <a:srcRect/>
          <a:stretch>
            <a:fillRect/>
          </a:stretch>
        </p:blipFill>
        <p:spPr bwMode="auto">
          <a:xfrm>
            <a:off x="212725" y="123825"/>
            <a:ext cx="1158875" cy="1173163"/>
          </a:xfrm>
          <a:prstGeom prst="rect">
            <a:avLst/>
          </a:prstGeom>
          <a:noFill/>
          <a:ln w="9525">
            <a:noFill/>
            <a:miter lim="800000"/>
            <a:headEnd/>
            <a:tailEnd/>
          </a:ln>
        </p:spPr>
      </p:pic>
    </p:spTree>
    <p:extLst>
      <p:ext uri="{BB962C8B-B14F-4D97-AF65-F5344CB8AC3E}">
        <p14:creationId xmlns:p14="http://schemas.microsoft.com/office/powerpoint/2010/main" xmlns="" val="19843329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Grp="1"/>
          </p:cNvSpPr>
          <p:nvPr>
            <p:ph type="body" idx="4294967295"/>
          </p:nvPr>
        </p:nvSpPr>
        <p:spPr>
          <a:xfrm>
            <a:off x="468313" y="1700808"/>
            <a:ext cx="8229600" cy="5157192"/>
          </a:xfrm>
          <a:prstGeom prst="rect">
            <a:avLst/>
          </a:prstGeom>
        </p:spPr>
        <p:txBody>
          <a:bodyPr/>
          <a:lstStyle/>
          <a:p>
            <a:pPr>
              <a:buClr>
                <a:srgbClr val="2178B5"/>
              </a:buClr>
            </a:pPr>
            <a:r>
              <a:rPr lang="en-GB" sz="2800" dirty="0" smtClean="0">
                <a:latin typeface="+mn-lt"/>
              </a:rPr>
              <a:t>ISNI signs </a:t>
            </a:r>
            <a:r>
              <a:rPr lang="en-GB" sz="2800" dirty="0" err="1" smtClean="0">
                <a:latin typeface="+mn-lt"/>
              </a:rPr>
              <a:t>MoU</a:t>
            </a:r>
            <a:r>
              <a:rPr lang="en-GB" sz="2800" dirty="0" smtClean="0">
                <a:latin typeface="+mn-lt"/>
              </a:rPr>
              <a:t> with ORCID January 2014</a:t>
            </a:r>
          </a:p>
          <a:p>
            <a:pPr lvl="1">
              <a:buClr>
                <a:srgbClr val="2178B5"/>
              </a:buClr>
            </a:pPr>
            <a:r>
              <a:rPr lang="en-GB" sz="2400" dirty="0" smtClean="0">
                <a:latin typeface="+mn-lt"/>
              </a:rPr>
              <a:t>API lookup from ORCID to ISNI</a:t>
            </a:r>
          </a:p>
          <a:p>
            <a:pPr lvl="1">
              <a:buClr>
                <a:srgbClr val="2178B5"/>
              </a:buClr>
            </a:pPr>
            <a:r>
              <a:rPr lang="en-GB" sz="2400" b="1" dirty="0" smtClean="0">
                <a:latin typeface="+mn-lt"/>
              </a:rPr>
              <a:t>Pilot projects </a:t>
            </a:r>
            <a:r>
              <a:rPr lang="en-GB" sz="2400" dirty="0" smtClean="0">
                <a:latin typeface="+mn-lt"/>
              </a:rPr>
              <a:t>to link ORCID-ISNI IDs</a:t>
            </a:r>
          </a:p>
          <a:p>
            <a:pPr lvl="1">
              <a:buClr>
                <a:srgbClr val="2178B5"/>
              </a:buClr>
            </a:pPr>
            <a:r>
              <a:rPr lang="en-GB" sz="2400" dirty="0" smtClean="0">
                <a:latin typeface="+mn-lt"/>
              </a:rPr>
              <a:t>ISNI can provide institutional IDs</a:t>
            </a:r>
            <a:endParaRPr lang="en-GB" sz="2400" dirty="0">
              <a:latin typeface="+mn-lt"/>
            </a:endParaRPr>
          </a:p>
          <a:p>
            <a:pPr>
              <a:buClr>
                <a:srgbClr val="2178B5"/>
              </a:buClr>
            </a:pPr>
            <a:r>
              <a:rPr lang="en-GB" sz="2800" dirty="0" smtClean="0">
                <a:latin typeface="+mn-lt"/>
              </a:rPr>
              <a:t>ORCID model: researcher self-registration and management of their ID</a:t>
            </a:r>
          </a:p>
          <a:p>
            <a:pPr>
              <a:buClr>
                <a:srgbClr val="2178B5"/>
              </a:buClr>
            </a:pPr>
            <a:r>
              <a:rPr lang="en-GB" sz="2800" dirty="0" smtClean="0">
                <a:latin typeface="+mn-lt"/>
              </a:rPr>
              <a:t>ISNI is focussed on existing datasets, batch assignment </a:t>
            </a:r>
            <a:endParaRPr lang="en-GB" sz="2800" dirty="0">
              <a:latin typeface="+mn-lt"/>
            </a:endParaRPr>
          </a:p>
          <a:p>
            <a:pPr lvl="1">
              <a:buClr>
                <a:srgbClr val="2178B5"/>
              </a:buClr>
            </a:pPr>
            <a:r>
              <a:rPr lang="en-GB" sz="2400" dirty="0" smtClean="0">
                <a:latin typeface="+mn-lt"/>
              </a:rPr>
              <a:t>Linking up databases</a:t>
            </a:r>
          </a:p>
          <a:p>
            <a:pPr lvl="1">
              <a:buClr>
                <a:srgbClr val="2178B5"/>
              </a:buClr>
            </a:pPr>
            <a:r>
              <a:rPr lang="en-GB" sz="2400" dirty="0" smtClean="0">
                <a:latin typeface="+mn-lt"/>
              </a:rPr>
              <a:t>Bridging the data silos</a:t>
            </a:r>
          </a:p>
          <a:p>
            <a:pPr lvl="1">
              <a:buClr>
                <a:srgbClr val="2178B5"/>
              </a:buClr>
            </a:pPr>
            <a:r>
              <a:rPr lang="en-GB" sz="2400" dirty="0" smtClean="0">
                <a:latin typeface="+mn-lt"/>
              </a:rPr>
              <a:t>ORCID bridges the link to researchers themselves</a:t>
            </a:r>
          </a:p>
          <a:p>
            <a:pPr marL="457200" lvl="1" indent="0">
              <a:buClr>
                <a:srgbClr val="2178B5"/>
              </a:buClr>
              <a:buNone/>
            </a:pPr>
            <a:endParaRPr lang="en-GB" sz="2400" dirty="0" smtClean="0"/>
          </a:p>
        </p:txBody>
      </p:sp>
      <p:sp>
        <p:nvSpPr>
          <p:cNvPr id="46082" name="Title 1"/>
          <p:cNvSpPr>
            <a:spLocks/>
          </p:cNvSpPr>
          <p:nvPr/>
        </p:nvSpPr>
        <p:spPr bwMode="auto">
          <a:xfrm>
            <a:off x="3419872" y="272604"/>
            <a:ext cx="5040560" cy="1571724"/>
          </a:xfrm>
          <a:prstGeom prst="rect">
            <a:avLst/>
          </a:prstGeom>
          <a:solidFill>
            <a:schemeClr val="bg1"/>
          </a:solidFill>
          <a:ln w="9525">
            <a:noFill/>
            <a:miter lim="800000"/>
            <a:headEnd/>
            <a:tailEnd/>
          </a:ln>
        </p:spPr>
        <p:txBody>
          <a:bodyPr anchor="ctr"/>
          <a:lstStyle/>
          <a:p>
            <a:r>
              <a:rPr lang="en-GB" sz="4000" b="1" dirty="0" smtClean="0">
                <a:solidFill>
                  <a:srgbClr val="2178B5"/>
                </a:solidFill>
                <a:latin typeface="+mj-lt"/>
              </a:rPr>
              <a:t>Importance of working with other ID systems</a:t>
            </a:r>
            <a:endParaRPr lang="en-GB" sz="4000" b="1" dirty="0">
              <a:solidFill>
                <a:srgbClr val="2178B5"/>
              </a:solidFill>
              <a:latin typeface="+mj-lt"/>
            </a:endParaRPr>
          </a:p>
        </p:txBody>
      </p:sp>
      <p:pic>
        <p:nvPicPr>
          <p:cNvPr id="4" name="Picture 29" descr="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4384" y="272604"/>
            <a:ext cx="2291392" cy="708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180789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2771800" y="274638"/>
            <a:ext cx="5915000" cy="1143000"/>
          </a:xfrm>
        </p:spPr>
        <p:txBody>
          <a:bodyPr/>
          <a:lstStyle/>
          <a:p>
            <a:r>
              <a:rPr lang="en-GB" dirty="0" smtClean="0">
                <a:latin typeface="+mj-lt"/>
              </a:rPr>
              <a:t>Can ISNI be the new NACO for libraries?</a:t>
            </a:r>
          </a:p>
        </p:txBody>
      </p:sp>
      <p:sp>
        <p:nvSpPr>
          <p:cNvPr id="17410" name="Rectangle 3"/>
          <p:cNvSpPr>
            <a:spLocks noGrp="1"/>
          </p:cNvSpPr>
          <p:nvPr>
            <p:ph type="body" idx="1"/>
          </p:nvPr>
        </p:nvSpPr>
        <p:spPr>
          <a:xfrm>
            <a:off x="457200" y="1600200"/>
            <a:ext cx="8229600" cy="4900808"/>
          </a:xfrm>
        </p:spPr>
        <p:txBody>
          <a:bodyPr/>
          <a:lstStyle/>
          <a:p>
            <a:pPr defTabSz="115888">
              <a:buClr>
                <a:schemeClr val="hlink"/>
              </a:buClr>
              <a:tabLst>
                <a:tab pos="627063" algn="l"/>
              </a:tabLst>
            </a:pPr>
            <a:r>
              <a:rPr lang="en-GB" altLang="en-US" sz="2800" dirty="0" smtClean="0">
                <a:latin typeface="+mn-lt"/>
              </a:rPr>
              <a:t>For the BL this is our strategic goal</a:t>
            </a:r>
          </a:p>
          <a:p>
            <a:pPr defTabSz="115888">
              <a:buClr>
                <a:schemeClr val="hlink"/>
              </a:buClr>
              <a:tabLst>
                <a:tab pos="627063" algn="l"/>
              </a:tabLst>
            </a:pPr>
            <a:r>
              <a:rPr lang="en-GB" altLang="en-US" sz="2800" dirty="0" smtClean="0">
                <a:latin typeface="+mn-lt"/>
              </a:rPr>
              <a:t>Ideal for data not covered by NACO</a:t>
            </a:r>
          </a:p>
          <a:p>
            <a:pPr defTabSz="115888">
              <a:buClr>
                <a:schemeClr val="hlink"/>
              </a:buClr>
              <a:tabLst>
                <a:tab pos="627063" algn="l"/>
              </a:tabLst>
            </a:pPr>
            <a:r>
              <a:rPr lang="en-GB" altLang="en-US" sz="2800" dirty="0" smtClean="0">
                <a:latin typeface="+mn-lt"/>
              </a:rPr>
              <a:t>Is there scope for loading ISNI to expand coverage of NACO and become integrated with it?</a:t>
            </a:r>
          </a:p>
          <a:p>
            <a:pPr lvl="1" defTabSz="115888">
              <a:buClr>
                <a:schemeClr val="hlink"/>
              </a:buClr>
              <a:tabLst>
                <a:tab pos="627063" algn="l"/>
              </a:tabLst>
            </a:pPr>
            <a:r>
              <a:rPr lang="en-GB" altLang="en-US" sz="2400" dirty="0" smtClean="0">
                <a:latin typeface="+mn-lt"/>
              </a:rPr>
              <a:t>PCC’s NACO </a:t>
            </a:r>
            <a:r>
              <a:rPr lang="en-GB" altLang="en-US" sz="2400" dirty="0" err="1" smtClean="0">
                <a:latin typeface="+mn-lt"/>
              </a:rPr>
              <a:t>lite</a:t>
            </a:r>
            <a:r>
              <a:rPr lang="en-GB" altLang="en-US" sz="2400" dirty="0" smtClean="0">
                <a:latin typeface="+mn-lt"/>
              </a:rPr>
              <a:t>?  </a:t>
            </a:r>
          </a:p>
          <a:p>
            <a:pPr lvl="1" defTabSz="115888">
              <a:buClr>
                <a:schemeClr val="hlink"/>
              </a:buClr>
              <a:tabLst>
                <a:tab pos="627063" algn="l"/>
              </a:tabLst>
            </a:pPr>
            <a:r>
              <a:rPr lang="en-GB" altLang="en-US" sz="2400" dirty="0" smtClean="0">
                <a:latin typeface="+mn-lt"/>
              </a:rPr>
              <a:t>Non-RDA headings but good IDs</a:t>
            </a:r>
          </a:p>
          <a:p>
            <a:pPr defTabSz="115888">
              <a:buClr>
                <a:schemeClr val="hlink"/>
              </a:buClr>
              <a:tabLst>
                <a:tab pos="627063" algn="l"/>
              </a:tabLst>
            </a:pPr>
            <a:r>
              <a:rPr lang="en-GB" altLang="en-US" sz="2800" dirty="0" smtClean="0">
                <a:latin typeface="+mn-lt"/>
              </a:rPr>
              <a:t>Or do they just live side-by side for now?</a:t>
            </a:r>
          </a:p>
          <a:p>
            <a:pPr defTabSz="115888">
              <a:buClr>
                <a:schemeClr val="hlink"/>
              </a:buClr>
              <a:tabLst>
                <a:tab pos="627063" algn="l"/>
              </a:tabLst>
            </a:pPr>
            <a:r>
              <a:rPr lang="en-GB" altLang="en-US" sz="2800" dirty="0" smtClean="0">
                <a:latin typeface="+mn-lt"/>
              </a:rPr>
              <a:t>ISNI needs more libraries and a cooperative model to begin to answer these questions</a:t>
            </a:r>
          </a:p>
          <a:p>
            <a:pPr lvl="1" defTabSz="115888">
              <a:buClr>
                <a:schemeClr val="hlink"/>
              </a:buClr>
              <a:tabLst>
                <a:tab pos="627063" algn="l"/>
              </a:tabLst>
            </a:pPr>
            <a:r>
              <a:rPr lang="en-GB" altLang="en-US" sz="2400" dirty="0" smtClean="0">
                <a:latin typeface="+mn-lt"/>
              </a:rPr>
              <a:t>More national libraries are joining ISNI</a:t>
            </a:r>
          </a:p>
          <a:p>
            <a:pPr marL="400050"/>
            <a:endParaRPr lang="en-GB" sz="2400" baseline="30000" dirty="0"/>
          </a:p>
          <a:p>
            <a:pPr marL="0" indent="0">
              <a:buNone/>
            </a:pPr>
            <a:endParaRPr lang="en-GB" sz="2400" baseline="30000" dirty="0" smtClean="0"/>
          </a:p>
        </p:txBody>
      </p:sp>
      <p:pic>
        <p:nvPicPr>
          <p:cNvPr id="4" name="Picture 29" descr="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4384" y="272604"/>
            <a:ext cx="2507416" cy="924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34901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solidFill>
                  <a:srgbClr val="0070C0"/>
                </a:solidFill>
              </a:rPr>
              <a:t>Same name, different people</a:t>
            </a:r>
            <a:endParaRPr lang="en-US" dirty="0"/>
          </a:p>
        </p:txBody>
      </p:sp>
      <p:sp>
        <p:nvSpPr>
          <p:cNvPr id="3" name="Slide Number Placeholder 2"/>
          <p:cNvSpPr>
            <a:spLocks noGrp="1"/>
          </p:cNvSpPr>
          <p:nvPr>
            <p:ph type="sldNum" sz="quarter" idx="12"/>
          </p:nvPr>
        </p:nvSpPr>
        <p:spPr/>
        <p:txBody>
          <a:bodyPr/>
          <a:lstStyle/>
          <a:p>
            <a:fld id="{6B3AA010-7757-41E0-A212-D41514C97AA5}" type="slidenum">
              <a:rPr lang="en-US" smtClean="0"/>
              <a:pPr/>
              <a:t>5</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304800" y="1295400"/>
            <a:ext cx="4983163" cy="2354263"/>
          </a:xfrm>
          <a:prstGeom prst="rect">
            <a:avLst/>
          </a:prstGeom>
          <a:noFill/>
          <a:ln w="9525">
            <a:noFill/>
            <a:miter lim="800000"/>
            <a:headEnd/>
            <a:tailEnd/>
          </a:ln>
        </p:spPr>
      </p:pic>
      <p:sp>
        <p:nvSpPr>
          <p:cNvPr id="5" name="Rectangle 4"/>
          <p:cNvSpPr/>
          <p:nvPr/>
        </p:nvSpPr>
        <p:spPr>
          <a:xfrm>
            <a:off x="304800" y="3962400"/>
            <a:ext cx="4572000" cy="923330"/>
          </a:xfrm>
          <a:prstGeom prst="rect">
            <a:avLst/>
          </a:prstGeom>
        </p:spPr>
        <p:txBody>
          <a:bodyPr>
            <a:spAutoFit/>
          </a:bodyPr>
          <a:lstStyle/>
          <a:p>
            <a:r>
              <a:rPr lang="en-US" dirty="0" smtClean="0"/>
              <a:t>Conlon, Michael. 1982. </a:t>
            </a:r>
            <a:r>
              <a:rPr lang="en-US" i="1" dirty="0" smtClean="0"/>
              <a:t>Continuously adaptive M-estimation in the linear model</a:t>
            </a:r>
            <a:r>
              <a:rPr lang="en-US" dirty="0" smtClean="0"/>
              <a:t>. Thesis (Ph. D.)--University of Florida, 1982.</a:t>
            </a:r>
            <a:endParaRPr lang="en-US" dirty="0"/>
          </a:p>
        </p:txBody>
      </p:sp>
      <p:pic>
        <p:nvPicPr>
          <p:cNvPr id="2051" name="Picture 3"/>
          <p:cNvPicPr>
            <a:picLocks noChangeAspect="1" noChangeArrowheads="1"/>
          </p:cNvPicPr>
          <p:nvPr/>
        </p:nvPicPr>
        <p:blipFill>
          <a:blip r:embed="rId4" cstate="print"/>
          <a:srcRect/>
          <a:stretch>
            <a:fillRect/>
          </a:stretch>
        </p:blipFill>
        <p:spPr bwMode="auto">
          <a:xfrm>
            <a:off x="5257800" y="1295400"/>
            <a:ext cx="3589337" cy="203517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486400" y="3429000"/>
            <a:ext cx="2338476" cy="1225403"/>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5638800" y="4648200"/>
            <a:ext cx="1836737" cy="655637"/>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3611563" y="5334000"/>
            <a:ext cx="5532437" cy="1012825"/>
          </a:xfrm>
          <a:prstGeom prst="rect">
            <a:avLst/>
          </a:prstGeom>
          <a:noFill/>
          <a:ln w="9525">
            <a:noFill/>
            <a:miter lim="800000"/>
            <a:headEnd/>
            <a:tailEnd/>
          </a:ln>
        </p:spPr>
      </p:pic>
    </p:spTree>
    <p:extLst>
      <p:ext uri="{BB962C8B-B14F-4D97-AF65-F5344CB8AC3E}">
        <p14:creationId xmlns="" xmlns:p14="http://schemas.microsoft.com/office/powerpoint/2010/main" val="3609961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1268760"/>
            <a:ext cx="5410944" cy="844614"/>
          </a:xfrm>
        </p:spPr>
        <p:txBody>
          <a:bodyPr rtlCol="0">
            <a:normAutofit/>
          </a:bodyPr>
          <a:lstStyle/>
          <a:p>
            <a:pPr fontAlgn="auto">
              <a:spcAft>
                <a:spcPts val="0"/>
              </a:spcAft>
              <a:defRPr/>
            </a:pPr>
            <a:r>
              <a:rPr lang="en-GB" sz="4000" b="1" dirty="0" smtClean="0">
                <a:solidFill>
                  <a:srgbClr val="006699"/>
                </a:solidFill>
                <a:effectLst>
                  <a:outerShdw blurRad="38100" dist="38100" dir="2700000" algn="tl">
                    <a:srgbClr val="DDDDDD"/>
                  </a:outerShdw>
                </a:effectLst>
                <a:latin typeface="+mj-lt"/>
                <a:ea typeface="MS PGothic" charset="0"/>
                <a:cs typeface="MS PGothic" charset="0"/>
              </a:rPr>
              <a:t>ISNI Assignment Agency</a:t>
            </a:r>
            <a:endParaRPr lang="en-GB" sz="4000" b="1" dirty="0">
              <a:solidFill>
                <a:srgbClr val="006699"/>
              </a:solidFill>
              <a:effectLst>
                <a:outerShdw blurRad="38100" dist="38100" dir="2700000" algn="tl">
                  <a:srgbClr val="DDDDDD"/>
                </a:outerShdw>
              </a:effectLst>
              <a:latin typeface="+mj-lt"/>
              <a:ea typeface="MS PGothic" charset="0"/>
              <a:cs typeface="MS PGothic" charset="0"/>
            </a:endParaRPr>
          </a:p>
        </p:txBody>
      </p:sp>
      <p:sp>
        <p:nvSpPr>
          <p:cNvPr id="2" name="Content Placeholder 1"/>
          <p:cNvSpPr>
            <a:spLocks noGrp="1"/>
          </p:cNvSpPr>
          <p:nvPr>
            <p:ph idx="1"/>
          </p:nvPr>
        </p:nvSpPr>
        <p:spPr/>
        <p:txBody>
          <a:bodyPr rtlCol="0">
            <a:normAutofit fontScale="92500" lnSpcReduction="20000"/>
          </a:bodyPr>
          <a:lstStyle/>
          <a:p>
            <a:endParaRPr lang="en-GB" dirty="0" smtClean="0"/>
          </a:p>
          <a:p>
            <a:pPr>
              <a:buClr>
                <a:srgbClr val="2178B5"/>
              </a:buClr>
            </a:pPr>
            <a:r>
              <a:rPr lang="en-GB" dirty="0" smtClean="0">
                <a:latin typeface="+mn-lt"/>
              </a:rPr>
              <a:t>Processes </a:t>
            </a:r>
            <a:r>
              <a:rPr lang="en-GB" dirty="0">
                <a:latin typeface="+mn-lt"/>
              </a:rPr>
              <a:t>data algorithmically</a:t>
            </a:r>
          </a:p>
          <a:p>
            <a:pPr>
              <a:buClr>
                <a:srgbClr val="2178B5"/>
              </a:buClr>
            </a:pPr>
            <a:r>
              <a:rPr lang="en-GB" dirty="0" smtClean="0">
                <a:latin typeface="+mn-lt"/>
              </a:rPr>
              <a:t>R&amp;D </a:t>
            </a:r>
            <a:r>
              <a:rPr lang="en-GB" dirty="0">
                <a:latin typeface="+mn-lt"/>
              </a:rPr>
              <a:t>to </a:t>
            </a:r>
            <a:r>
              <a:rPr lang="en-GB" dirty="0" smtClean="0">
                <a:latin typeface="+mn-lt"/>
              </a:rPr>
              <a:t>“get </a:t>
            </a:r>
            <a:r>
              <a:rPr lang="en-GB" dirty="0">
                <a:latin typeface="+mn-lt"/>
              </a:rPr>
              <a:t>the best of the </a:t>
            </a:r>
            <a:r>
              <a:rPr lang="en-GB" dirty="0" smtClean="0">
                <a:latin typeface="+mn-lt"/>
              </a:rPr>
              <a:t>data”</a:t>
            </a:r>
          </a:p>
          <a:p>
            <a:pPr>
              <a:buClr>
                <a:srgbClr val="2178B5"/>
              </a:buClr>
            </a:pPr>
            <a:r>
              <a:rPr lang="en-GB" dirty="0" smtClean="0">
                <a:latin typeface="+mn-lt"/>
              </a:rPr>
              <a:t>Notifications, reports changes to sources</a:t>
            </a:r>
          </a:p>
          <a:p>
            <a:pPr>
              <a:buClr>
                <a:srgbClr val="2178B5"/>
              </a:buClr>
            </a:pPr>
            <a:r>
              <a:rPr lang="en-GB" dirty="0" smtClean="0">
                <a:latin typeface="+mn-lt"/>
              </a:rPr>
              <a:t>Centrally managed hub for diffusion of the ISNI</a:t>
            </a:r>
          </a:p>
          <a:p>
            <a:pPr>
              <a:buClr>
                <a:srgbClr val="2178B5"/>
              </a:buClr>
            </a:pPr>
            <a:r>
              <a:rPr lang="en-GB" dirty="0" smtClean="0">
                <a:latin typeface="+mn-lt"/>
              </a:rPr>
              <a:t>Sources of all data elements tracked and used in reporting/maintaining integrity of the diffused ISNIs</a:t>
            </a:r>
          </a:p>
          <a:p>
            <a:pPr>
              <a:buNone/>
            </a:pPr>
            <a:endParaRPr lang="en-GB" dirty="0" smtClean="0">
              <a:latin typeface="+mn-lt"/>
            </a:endParaRPr>
          </a:p>
          <a:p>
            <a:pPr>
              <a:buNone/>
            </a:pPr>
            <a:r>
              <a:rPr lang="en-GB" dirty="0" smtClean="0">
                <a:latin typeface="+mn-lt"/>
              </a:rPr>
              <a:t>Visit: </a:t>
            </a:r>
            <a:r>
              <a:rPr lang="en-GB" dirty="0" smtClean="0">
                <a:latin typeface="+mn-lt"/>
                <a:hlinkClick r:id="rId3"/>
              </a:rPr>
              <a:t>http://www.isni.org</a:t>
            </a:r>
            <a:endParaRPr lang="en-GB" dirty="0" smtClean="0">
              <a:latin typeface="+mn-lt"/>
            </a:endParaRPr>
          </a:p>
          <a:p>
            <a:endParaRPr lang="en-GB" dirty="0"/>
          </a:p>
        </p:txBody>
      </p:sp>
      <p:sp>
        <p:nvSpPr>
          <p:cNvPr id="4" name="TextBox 3"/>
          <p:cNvSpPr txBox="1"/>
          <p:nvPr/>
        </p:nvSpPr>
        <p:spPr>
          <a:xfrm>
            <a:off x="971600" y="488156"/>
            <a:ext cx="6408712" cy="584775"/>
          </a:xfrm>
          <a:prstGeom prst="rect">
            <a:avLst/>
          </a:prstGeom>
          <a:noFill/>
        </p:spPr>
        <p:txBody>
          <a:bodyPr wrap="square" rtlCol="0">
            <a:spAutoFit/>
          </a:bodyPr>
          <a:lstStyle/>
          <a:p>
            <a:r>
              <a:rPr lang="en-GB" sz="3200" b="1" dirty="0" smtClean="0">
                <a:latin typeface="+mj-lt"/>
              </a:rPr>
              <a:t>A sustainable infrastructure…</a:t>
            </a:r>
            <a:endParaRPr lang="en-GB" sz="3200" b="1" dirty="0">
              <a:latin typeface="+mj-lt"/>
            </a:endParaRPr>
          </a:p>
        </p:txBody>
      </p:sp>
    </p:spTree>
    <p:extLst>
      <p:ext uri="{BB962C8B-B14F-4D97-AF65-F5344CB8AC3E}">
        <p14:creationId xmlns:p14="http://schemas.microsoft.com/office/powerpoint/2010/main" xmlns="" val="12261738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up)">
                                      <p:cBhvr>
                                        <p:cTn id="7" dur="500"/>
                                        <p:tgtEl>
                                          <p:spTgt spid="2">
                                            <p:txEl>
                                              <p:pRg st="1" end="1"/>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up)">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up)">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wipe(up)">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wipe(up)">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wipe(up)">
                                      <p:cBhvr>
                                        <p:cTn id="3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900363" y="237995"/>
            <a:ext cx="5989637" cy="2543305"/>
          </a:xfrm>
        </p:spPr>
        <p:txBody>
          <a:bodyPr/>
          <a:lstStyle/>
          <a:p>
            <a:pPr algn="ctr"/>
            <a:r>
              <a:rPr lang="en-US" sz="5000" dirty="0" smtClean="0">
                <a:latin typeface="+mj-lt"/>
                <a:sym typeface="Symbol"/>
              </a:rPr>
              <a:t>A research library’s perspective</a:t>
            </a:r>
          </a:p>
        </p:txBody>
      </p:sp>
      <p:sp>
        <p:nvSpPr>
          <p:cNvPr id="5" name="Text Placeholder 4"/>
          <p:cNvSpPr>
            <a:spLocks noGrp="1"/>
          </p:cNvSpPr>
          <p:nvPr>
            <p:ph type="body" sz="quarter" idx="15"/>
          </p:nvPr>
        </p:nvSpPr>
        <p:spPr>
          <a:xfrm>
            <a:off x="2900363" y="2781300"/>
            <a:ext cx="5989637" cy="1845185"/>
          </a:xfrm>
        </p:spPr>
        <p:txBody>
          <a:bodyPr/>
          <a:lstStyle/>
          <a:p>
            <a:r>
              <a:rPr lang="en-US" sz="3200" dirty="0" smtClean="0">
                <a:latin typeface="+mn-lt"/>
              </a:rPr>
              <a:t>Philip E. Schreur</a:t>
            </a:r>
          </a:p>
          <a:p>
            <a:r>
              <a:rPr lang="en-US" sz="2400" dirty="0" smtClean="0">
                <a:latin typeface="+mn-lt"/>
              </a:rPr>
              <a:t>Assistant University Librarian </a:t>
            </a:r>
          </a:p>
          <a:p>
            <a:r>
              <a:rPr lang="en-US" sz="2400" dirty="0" smtClean="0">
                <a:latin typeface="+mn-lt"/>
              </a:rPr>
              <a:t>for Technical and Access Services</a:t>
            </a:r>
          </a:p>
          <a:p>
            <a:r>
              <a:rPr lang="en-US" sz="2400" dirty="0" smtClean="0">
                <a:latin typeface="+mn-lt"/>
              </a:rPr>
              <a:t>Stanford University</a:t>
            </a:r>
          </a:p>
          <a:p>
            <a:endParaRPr lang="en-US" sz="2000" dirty="0" smtClean="0">
              <a:latin typeface="+mn-lt"/>
            </a:endParaRPr>
          </a:p>
          <a:p>
            <a:endParaRPr lang="en-US" sz="2000" dirty="0">
              <a:latin typeface="+mn-lt"/>
            </a:endParaRPr>
          </a:p>
        </p:txBody>
      </p:sp>
      <p:sp>
        <p:nvSpPr>
          <p:cNvPr id="7" name="Rectangle 6"/>
          <p:cNvSpPr/>
          <p:nvPr/>
        </p:nvSpPr>
        <p:spPr>
          <a:xfrm>
            <a:off x="3023913" y="4745027"/>
            <a:ext cx="3294553" cy="461665"/>
          </a:xfrm>
          <a:prstGeom prst="rect">
            <a:avLst/>
          </a:prstGeom>
        </p:spPr>
        <p:txBody>
          <a:bodyPr wrap="square">
            <a:spAutoFit/>
          </a:bodyPr>
          <a:lstStyle/>
          <a:p>
            <a:r>
              <a:rPr lang="en-US" sz="2400" dirty="0" smtClean="0">
                <a:hlinkClick r:id="rId3"/>
              </a:rPr>
              <a:t>pschreur@stanford.edu</a:t>
            </a:r>
            <a:endParaRPr lang="en-US" sz="2400" dirty="0"/>
          </a:p>
        </p:txBody>
      </p:sp>
      <p:pic>
        <p:nvPicPr>
          <p:cNvPr id="8" name="Picture 7" descr="Philip Schreur.jpg"/>
          <p:cNvPicPr>
            <a:picLocks noChangeAspect="1"/>
          </p:cNvPicPr>
          <p:nvPr/>
        </p:nvPicPr>
        <p:blipFill>
          <a:blip r:embed="rId4"/>
          <a:stretch>
            <a:fillRect/>
          </a:stretch>
        </p:blipFill>
        <p:spPr>
          <a:xfrm>
            <a:off x="7387956" y="2781300"/>
            <a:ext cx="1311544" cy="2194560"/>
          </a:xfrm>
          <a:prstGeom prst="rect">
            <a:avLst/>
          </a:prstGeom>
        </p:spPr>
      </p:pic>
      <p:pic>
        <p:nvPicPr>
          <p:cNvPr id="6" name="Picture 3"/>
          <p:cNvPicPr>
            <a:picLocks noChangeAspect="1" noChangeArrowheads="1"/>
          </p:cNvPicPr>
          <p:nvPr/>
        </p:nvPicPr>
        <p:blipFill>
          <a:blip r:embed="rId5" cstate="print"/>
          <a:srcRect/>
          <a:stretch>
            <a:fillRect/>
          </a:stretch>
        </p:blipFill>
        <p:spPr bwMode="auto">
          <a:xfrm>
            <a:off x="7505700" y="5206692"/>
            <a:ext cx="1036637" cy="1325563"/>
          </a:xfrm>
          <a:prstGeom prst="rect">
            <a:avLst/>
          </a:prstGeom>
          <a:noFill/>
          <a:ln w="9525">
            <a:noFill/>
            <a:miter lim="800000"/>
            <a:headEnd/>
            <a:tailEnd/>
          </a:ln>
        </p:spPr>
      </p:pic>
    </p:spTree>
    <p:extLst>
      <p:ext uri="{BB962C8B-B14F-4D97-AF65-F5344CB8AC3E}">
        <p14:creationId xmlns="" xmlns:p14="http://schemas.microsoft.com/office/powerpoint/2010/main" val="36124640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3" descr="E:\Users\pschreur\Desktop\image00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2514600"/>
            <a:ext cx="4751715" cy="238680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Identifier vs Authority</a:t>
            </a:r>
            <a:endParaRPr lang="en-US" dirty="0">
              <a:latin typeface="+mj-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782022" y="1691014"/>
            <a:ext cx="5229225" cy="2857500"/>
          </a:xfrm>
        </p:spPr>
      </p:pic>
      <p:sp>
        <p:nvSpPr>
          <p:cNvPr id="5" name="Footer Placeholder 4"/>
          <p:cNvSpPr>
            <a:spLocks noGrp="1"/>
          </p:cNvSpPr>
          <p:nvPr>
            <p:ph type="ftr" sz="quarter" idx="11"/>
          </p:nvPr>
        </p:nvSpPr>
        <p:spPr>
          <a:xfrm>
            <a:off x="457200" y="5536504"/>
            <a:ext cx="7960290" cy="365125"/>
          </a:xfrm>
        </p:spPr>
        <p:txBody>
          <a:bodyPr/>
          <a:lstStyle/>
          <a:p>
            <a:r>
              <a:rPr lang="en-US" dirty="0" smtClean="0">
                <a:hlinkClick r:id="rId4"/>
              </a:rPr>
              <a:t>http://imsgbif.gbif.org/CMS/W_TR_EventDetail.php?image=Thumbnail&amp;recid=185</a:t>
            </a:r>
            <a:endParaRPr lang="en-US" dirty="0" smtClean="0"/>
          </a:p>
          <a:p>
            <a:endParaRPr lang="en-US" dirty="0"/>
          </a:p>
        </p:txBody>
      </p:sp>
    </p:spTree>
    <p:extLst>
      <p:ext uri="{BB962C8B-B14F-4D97-AF65-F5344CB8AC3E}">
        <p14:creationId xmlns:p14="http://schemas.microsoft.com/office/powerpoint/2010/main" xmlns="" val="20382222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SALLIE</a:t>
            </a:r>
            <a:endParaRPr lang="en-US"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503551" y="1600200"/>
            <a:ext cx="6136898" cy="4525963"/>
          </a:xfrm>
        </p:spPr>
      </p:pic>
    </p:spTree>
    <p:extLst>
      <p:ext uri="{BB962C8B-B14F-4D97-AF65-F5344CB8AC3E}">
        <p14:creationId xmlns:p14="http://schemas.microsoft.com/office/powerpoint/2010/main" xmlns="" val="13427506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Stanford Profiles</a:t>
            </a:r>
            <a:endParaRPr lang="en-US" dirty="0">
              <a:latin typeface="+mj-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278790" y="1600200"/>
            <a:ext cx="6586420" cy="4525963"/>
          </a:xfrm>
        </p:spPr>
      </p:pic>
    </p:spTree>
    <p:extLst>
      <p:ext uri="{BB962C8B-B14F-4D97-AF65-F5344CB8AC3E}">
        <p14:creationId xmlns:p14="http://schemas.microsoft.com/office/powerpoint/2010/main" xmlns="" val="24338006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Reconciliation</a:t>
            </a:r>
            <a:endParaRPr lang="en-US" dirty="0">
              <a:latin typeface="+mj-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762000" y="1831181"/>
            <a:ext cx="7620000" cy="4064000"/>
          </a:xfrm>
        </p:spPr>
      </p:pic>
    </p:spTree>
    <p:extLst>
      <p:ext uri="{BB962C8B-B14F-4D97-AF65-F5344CB8AC3E}">
        <p14:creationId xmlns:p14="http://schemas.microsoft.com/office/powerpoint/2010/main" xmlns="" val="17180892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900363" y="237995"/>
            <a:ext cx="5989637" cy="2543305"/>
          </a:xfrm>
        </p:spPr>
        <p:txBody>
          <a:bodyPr/>
          <a:lstStyle/>
          <a:p>
            <a:pPr algn="ctr"/>
            <a:r>
              <a:rPr lang="en-US" sz="5000" dirty="0" smtClean="0">
                <a:latin typeface="+mj-lt"/>
                <a:sym typeface="Symbol"/>
              </a:rPr>
              <a:t>A research information management system perspective</a:t>
            </a:r>
          </a:p>
        </p:txBody>
      </p:sp>
      <p:sp>
        <p:nvSpPr>
          <p:cNvPr id="5" name="Text Placeholder 4"/>
          <p:cNvSpPr>
            <a:spLocks noGrp="1"/>
          </p:cNvSpPr>
          <p:nvPr>
            <p:ph type="body" sz="quarter" idx="15"/>
          </p:nvPr>
        </p:nvSpPr>
        <p:spPr>
          <a:xfrm>
            <a:off x="2900363" y="2781300"/>
            <a:ext cx="5989637" cy="1845185"/>
          </a:xfrm>
        </p:spPr>
        <p:txBody>
          <a:bodyPr/>
          <a:lstStyle/>
          <a:p>
            <a:r>
              <a:rPr lang="en-US" sz="3200" dirty="0" smtClean="0">
                <a:latin typeface="+mn-lt"/>
              </a:rPr>
              <a:t>Daniel Hook</a:t>
            </a:r>
          </a:p>
          <a:p>
            <a:r>
              <a:rPr lang="en-US" sz="2000" dirty="0" smtClean="0">
                <a:latin typeface="+mn-lt"/>
              </a:rPr>
              <a:t>Symplectic LTD</a:t>
            </a:r>
          </a:p>
          <a:p>
            <a:endParaRPr lang="en-US" sz="2000" dirty="0">
              <a:latin typeface="+mn-lt"/>
            </a:endParaRPr>
          </a:p>
        </p:txBody>
      </p:sp>
      <p:sp>
        <p:nvSpPr>
          <p:cNvPr id="7" name="Rectangle 6"/>
          <p:cNvSpPr/>
          <p:nvPr/>
        </p:nvSpPr>
        <p:spPr>
          <a:xfrm>
            <a:off x="2900363" y="4164820"/>
            <a:ext cx="3294553" cy="461665"/>
          </a:xfrm>
          <a:prstGeom prst="rect">
            <a:avLst/>
          </a:prstGeom>
        </p:spPr>
        <p:txBody>
          <a:bodyPr wrap="square">
            <a:spAutoFit/>
          </a:bodyPr>
          <a:lstStyle/>
          <a:p>
            <a:r>
              <a:rPr lang="en-US" sz="2400" dirty="0" smtClean="0">
                <a:hlinkClick r:id="rId3"/>
              </a:rPr>
              <a:t>daniel@symplectic.co.uk</a:t>
            </a:r>
            <a:endParaRPr lang="en-US" sz="2400" dirty="0"/>
          </a:p>
        </p:txBody>
      </p:sp>
      <p:pic>
        <p:nvPicPr>
          <p:cNvPr id="84994" name="Picture 2"/>
          <p:cNvPicPr>
            <a:picLocks noChangeAspect="1" noChangeArrowheads="1"/>
          </p:cNvPicPr>
          <p:nvPr/>
        </p:nvPicPr>
        <p:blipFill>
          <a:blip r:embed="rId4"/>
          <a:srcRect/>
          <a:stretch>
            <a:fillRect/>
          </a:stretch>
        </p:blipFill>
        <p:spPr bwMode="auto">
          <a:xfrm>
            <a:off x="3023913" y="5821361"/>
            <a:ext cx="2392507" cy="656139"/>
          </a:xfrm>
          <a:prstGeom prst="rect">
            <a:avLst/>
          </a:prstGeom>
          <a:noFill/>
          <a:ln w="9525">
            <a:noFill/>
            <a:miter lim="800000"/>
            <a:headEnd/>
            <a:tailEnd/>
          </a:ln>
        </p:spPr>
      </p:pic>
      <p:sp>
        <p:nvSpPr>
          <p:cNvPr id="8" name="TextBox 7"/>
          <p:cNvSpPr txBox="1"/>
          <p:nvPr/>
        </p:nvSpPr>
        <p:spPr>
          <a:xfrm>
            <a:off x="6261100" y="4745027"/>
            <a:ext cx="2450223" cy="369332"/>
          </a:xfrm>
          <a:prstGeom prst="rect">
            <a:avLst/>
          </a:prstGeom>
          <a:noFill/>
        </p:spPr>
        <p:txBody>
          <a:bodyPr wrap="none" rtlCol="0">
            <a:spAutoFit/>
          </a:bodyPr>
          <a:lstStyle/>
          <a:p>
            <a:pPr algn="ctr"/>
            <a:r>
              <a:rPr lang="en-US" dirty="0" smtClean="0">
                <a:latin typeface="Gill Sans Light"/>
                <a:cs typeface="Gill Sans Light"/>
              </a:rPr>
              <a:t>0000-0001-9746-1193</a:t>
            </a:r>
          </a:p>
        </p:txBody>
      </p:sp>
      <p:pic>
        <p:nvPicPr>
          <p:cNvPr id="9" name="Picture 8" descr="Daniel Hook.png"/>
          <p:cNvPicPr>
            <a:picLocks noChangeAspect="1"/>
          </p:cNvPicPr>
          <p:nvPr/>
        </p:nvPicPr>
        <p:blipFill>
          <a:blip r:embed="rId5"/>
          <a:stretch>
            <a:fillRect/>
          </a:stretch>
        </p:blipFill>
        <p:spPr>
          <a:xfrm>
            <a:off x="6768402" y="3028950"/>
            <a:ext cx="1455546" cy="1463167"/>
          </a:xfrm>
          <a:prstGeom prst="rect">
            <a:avLst/>
          </a:prstGeom>
        </p:spPr>
      </p:pic>
    </p:spTree>
    <p:extLst>
      <p:ext uri="{BB962C8B-B14F-4D97-AF65-F5344CB8AC3E}">
        <p14:creationId xmlns="" xmlns:p14="http://schemas.microsoft.com/office/powerpoint/2010/main" val="36124640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967467" y="1794524"/>
            <a:ext cx="7148730" cy="4900881"/>
            <a:chOff x="1084695" y="1403764"/>
            <a:chExt cx="7148730" cy="4900881"/>
          </a:xfrm>
        </p:grpSpPr>
        <p:sp>
          <p:nvSpPr>
            <p:cNvPr id="4" name="Pentagon 3"/>
            <p:cNvSpPr/>
            <p:nvPr/>
          </p:nvSpPr>
          <p:spPr>
            <a:xfrm>
              <a:off x="1084695" y="3107180"/>
              <a:ext cx="2430652" cy="1456178"/>
            </a:xfrm>
            <a:prstGeom prst="homePlat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Gill Sans Light"/>
                  <a:cs typeface="Gill Sans Light"/>
                </a:rPr>
                <a:t>Funder Mandates</a:t>
              </a:r>
              <a:endParaRPr lang="en-US" dirty="0">
                <a:latin typeface="Gill Sans Light"/>
                <a:cs typeface="Gill Sans Light"/>
              </a:endParaRPr>
            </a:p>
          </p:txBody>
        </p:sp>
        <p:sp>
          <p:nvSpPr>
            <p:cNvPr id="5" name="Pentagon 4"/>
            <p:cNvSpPr/>
            <p:nvPr/>
          </p:nvSpPr>
          <p:spPr>
            <a:xfrm flipH="1">
              <a:off x="5935046" y="3107180"/>
              <a:ext cx="2298379" cy="1456178"/>
            </a:xfrm>
            <a:prstGeom prst="homePlate">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Gill Sans Light"/>
                  <a:cs typeface="Gill Sans Light"/>
                </a:rPr>
                <a:t>Collaboration</a:t>
              </a:r>
              <a:endParaRPr lang="en-US" dirty="0">
                <a:latin typeface="Gill Sans Light"/>
                <a:cs typeface="Gill Sans Light"/>
              </a:endParaRPr>
            </a:p>
          </p:txBody>
        </p:sp>
        <p:sp>
          <p:nvSpPr>
            <p:cNvPr id="6" name="Pentagon 5"/>
            <p:cNvSpPr/>
            <p:nvPr/>
          </p:nvSpPr>
          <p:spPr>
            <a:xfrm rot="16200000" flipH="1">
              <a:off x="4138118" y="861795"/>
              <a:ext cx="1244015" cy="2327954"/>
            </a:xfrm>
            <a:prstGeom prst="homePlate">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dirty="0">
                  <a:latin typeface="Gill Sans Light"/>
                  <a:cs typeface="Gill Sans Light"/>
                </a:rPr>
                <a:t>Government / Transparency</a:t>
              </a:r>
            </a:p>
          </p:txBody>
        </p:sp>
        <p:sp>
          <p:nvSpPr>
            <p:cNvPr id="7" name="Pentagon 6"/>
            <p:cNvSpPr/>
            <p:nvPr/>
          </p:nvSpPr>
          <p:spPr>
            <a:xfrm rot="5400000" flipH="1">
              <a:off x="4127167" y="4591153"/>
              <a:ext cx="1265916" cy="2161067"/>
            </a:xfrm>
            <a:prstGeom prst="homePlate">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0" rev="0"/>
                </a:camera>
                <a:lightRig rig="threePt" dir="t"/>
              </a:scene3d>
            </a:bodyPr>
            <a:lstStyle/>
            <a:p>
              <a:pPr algn="ctr"/>
              <a:r>
                <a:rPr lang="en-US" dirty="0" smtClean="0">
                  <a:latin typeface="Gill Sans Light"/>
                  <a:cs typeface="Gill Sans Light"/>
                </a:rPr>
                <a:t>Competition</a:t>
              </a:r>
            </a:p>
          </p:txBody>
        </p:sp>
        <p:pic>
          <p:nvPicPr>
            <p:cNvPr id="8" name="Picture 7" descr="mortarboar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837584" y="2968675"/>
              <a:ext cx="1625600" cy="1625600"/>
            </a:xfrm>
            <a:prstGeom prst="rect">
              <a:avLst/>
            </a:prstGeom>
          </p:spPr>
        </p:pic>
      </p:grpSp>
      <p:sp>
        <p:nvSpPr>
          <p:cNvPr id="9" name="TextBox 8"/>
          <p:cNvSpPr txBox="1"/>
          <p:nvPr/>
        </p:nvSpPr>
        <p:spPr>
          <a:xfrm>
            <a:off x="429846" y="911050"/>
            <a:ext cx="7199407" cy="707886"/>
          </a:xfrm>
          <a:prstGeom prst="rect">
            <a:avLst/>
          </a:prstGeom>
          <a:noFill/>
        </p:spPr>
        <p:txBody>
          <a:bodyPr wrap="none" rtlCol="0">
            <a:spAutoFit/>
          </a:bodyPr>
          <a:lstStyle/>
          <a:p>
            <a:r>
              <a:rPr lang="en-US" sz="2000" dirty="0" smtClean="0">
                <a:latin typeface="Gill Sans Light"/>
                <a:cs typeface="Gill Sans Light"/>
              </a:rPr>
              <a:t>A diversity of internal and external stakeholders are changing the way</a:t>
            </a:r>
            <a:br>
              <a:rPr lang="en-US" sz="2000" dirty="0" smtClean="0">
                <a:latin typeface="Gill Sans Light"/>
                <a:cs typeface="Gill Sans Light"/>
              </a:rPr>
            </a:br>
            <a:r>
              <a:rPr lang="en-US" sz="2000" dirty="0" smtClean="0">
                <a:latin typeface="Gill Sans Light"/>
                <a:cs typeface="Gill Sans Light"/>
              </a:rPr>
              <a:t>that institutions and researchers need to behave…</a:t>
            </a:r>
            <a:endParaRPr lang="en-US" sz="2000" dirty="0">
              <a:latin typeface="Gill Sans Light"/>
              <a:cs typeface="Gill Sans Light"/>
            </a:endParaRPr>
          </a:p>
        </p:txBody>
      </p:sp>
      <p:sp>
        <p:nvSpPr>
          <p:cNvPr id="11" name="TextBox 10"/>
          <p:cNvSpPr txBox="1"/>
          <p:nvPr/>
        </p:nvSpPr>
        <p:spPr>
          <a:xfrm>
            <a:off x="-1" y="270746"/>
            <a:ext cx="5723431" cy="461665"/>
          </a:xfrm>
          <a:prstGeom prst="rect">
            <a:avLst/>
          </a:prstGeom>
          <a:solidFill>
            <a:schemeClr val="accent2"/>
          </a:solidFill>
        </p:spPr>
        <p:txBody>
          <a:bodyPr wrap="square" rtlCol="0">
            <a:spAutoFit/>
          </a:bodyPr>
          <a:lstStyle/>
          <a:p>
            <a:r>
              <a:rPr lang="en-US" sz="2400" dirty="0" smtClean="0">
                <a:solidFill>
                  <a:srgbClr val="FFFFFF"/>
                </a:solidFill>
                <a:latin typeface="Gill Sans Light"/>
                <a:cs typeface="Gill Sans Light"/>
              </a:rPr>
              <a:t>Institutional</a:t>
            </a:r>
            <a:r>
              <a:rPr lang="en-US" sz="2400" dirty="0" smtClean="0">
                <a:latin typeface="Gill Sans Light"/>
                <a:cs typeface="Gill Sans Light"/>
              </a:rPr>
              <a:t> </a:t>
            </a:r>
            <a:r>
              <a:rPr lang="en-US" sz="2400" dirty="0" smtClean="0">
                <a:solidFill>
                  <a:schemeClr val="bg1"/>
                </a:solidFill>
                <a:latin typeface="Gill Sans Light"/>
                <a:cs typeface="Gill Sans Light"/>
              </a:rPr>
              <a:t>pressures are increasing</a:t>
            </a:r>
            <a:endParaRPr lang="en-US" sz="2400" dirty="0">
              <a:solidFill>
                <a:schemeClr val="bg1"/>
              </a:solidFill>
              <a:latin typeface="Gill Sans Light"/>
              <a:cs typeface="Gill Sans Light"/>
            </a:endParaRPr>
          </a:p>
        </p:txBody>
      </p:sp>
    </p:spTree>
    <p:extLst>
      <p:ext uri="{BB962C8B-B14F-4D97-AF65-F5344CB8AC3E}">
        <p14:creationId xmlns="" xmlns:p14="http://schemas.microsoft.com/office/powerpoint/2010/main" val="19558308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6142" y="908254"/>
            <a:ext cx="8797601" cy="1015663"/>
          </a:xfrm>
          <a:prstGeom prst="rect">
            <a:avLst/>
          </a:prstGeom>
          <a:noFill/>
        </p:spPr>
        <p:txBody>
          <a:bodyPr wrap="none" rtlCol="0">
            <a:spAutoFit/>
          </a:bodyPr>
          <a:lstStyle/>
          <a:p>
            <a:r>
              <a:rPr lang="en-US" sz="2000" dirty="0" smtClean="0">
                <a:latin typeface="Gill Sans Light"/>
                <a:cs typeface="Gill Sans Light"/>
              </a:rPr>
              <a:t>An underlying pressure is that in the era of “big data” there is an expectation</a:t>
            </a:r>
          </a:p>
          <a:p>
            <a:r>
              <a:rPr lang="en-US" sz="2000" dirty="0" smtClean="0">
                <a:latin typeface="Gill Sans Light"/>
                <a:cs typeface="Gill Sans Light"/>
              </a:rPr>
              <a:t> of greater transparency not only of research outputs themselves but also </a:t>
            </a:r>
          </a:p>
          <a:p>
            <a:r>
              <a:rPr lang="en-US" sz="2000" dirty="0" smtClean="0">
                <a:latin typeface="Gill Sans Light"/>
                <a:cs typeface="Gill Sans Light"/>
              </a:rPr>
              <a:t>around the  process of doing research…</a:t>
            </a:r>
            <a:endParaRPr lang="en-US" sz="2000" dirty="0">
              <a:latin typeface="Gill Sans Light"/>
              <a:cs typeface="Gill Sans Light"/>
            </a:endParaRPr>
          </a:p>
        </p:txBody>
      </p:sp>
      <p:sp>
        <p:nvSpPr>
          <p:cNvPr id="11" name="TextBox 10"/>
          <p:cNvSpPr txBox="1"/>
          <p:nvPr/>
        </p:nvSpPr>
        <p:spPr>
          <a:xfrm>
            <a:off x="0" y="270746"/>
            <a:ext cx="7436044" cy="461665"/>
          </a:xfrm>
          <a:prstGeom prst="rect">
            <a:avLst/>
          </a:prstGeom>
          <a:solidFill>
            <a:schemeClr val="accent2"/>
          </a:solidFill>
        </p:spPr>
        <p:txBody>
          <a:bodyPr wrap="square" rtlCol="0">
            <a:spAutoFit/>
          </a:bodyPr>
          <a:lstStyle/>
          <a:p>
            <a:r>
              <a:rPr lang="en-US" sz="2400" dirty="0" smtClean="0">
                <a:solidFill>
                  <a:srgbClr val="FFFFFF"/>
                </a:solidFill>
                <a:latin typeface="Gill Sans Light"/>
                <a:cs typeface="Gill Sans Light"/>
              </a:rPr>
              <a:t>More data and more varied data are available</a:t>
            </a:r>
            <a:endParaRPr lang="en-US" sz="2400" dirty="0">
              <a:solidFill>
                <a:schemeClr val="bg1"/>
              </a:solidFill>
              <a:latin typeface="Gill Sans Light"/>
              <a:cs typeface="Gill Sans Light"/>
            </a:endParaRPr>
          </a:p>
        </p:txBody>
      </p:sp>
      <p:sp>
        <p:nvSpPr>
          <p:cNvPr id="12" name="Rectangle 11"/>
          <p:cNvSpPr/>
          <p:nvPr/>
        </p:nvSpPr>
        <p:spPr>
          <a:xfrm>
            <a:off x="477290" y="4841669"/>
            <a:ext cx="6958754" cy="1107996"/>
          </a:xfrm>
          <a:prstGeom prst="rect">
            <a:avLst/>
          </a:prstGeom>
        </p:spPr>
        <p:txBody>
          <a:bodyPr wrap="square">
            <a:spAutoFit/>
          </a:bodyPr>
          <a:lstStyle/>
          <a:p>
            <a:r>
              <a:rPr lang="en-US" sz="2200" dirty="0" smtClean="0">
                <a:latin typeface="Gill Sans Light"/>
                <a:cs typeface="Gill Sans Light"/>
              </a:rPr>
              <a:t>12,000 </a:t>
            </a:r>
            <a:r>
              <a:rPr lang="en-US" sz="2200" dirty="0">
                <a:latin typeface="Gill Sans Light"/>
                <a:cs typeface="Gill Sans Light"/>
              </a:rPr>
              <a:t>new mentions each day on social </a:t>
            </a:r>
            <a:r>
              <a:rPr lang="en-US" sz="2200" dirty="0" smtClean="0">
                <a:latin typeface="Gill Sans Light"/>
                <a:cs typeface="Gill Sans Light"/>
              </a:rPr>
              <a:t>media.  </a:t>
            </a:r>
          </a:p>
          <a:p>
            <a:r>
              <a:rPr lang="en-US" sz="2200" dirty="0" smtClean="0">
                <a:latin typeface="Gill Sans Light"/>
                <a:cs typeface="Gill Sans Light"/>
              </a:rPr>
              <a:t>Each </a:t>
            </a:r>
            <a:r>
              <a:rPr lang="en-US" sz="2200" dirty="0">
                <a:latin typeface="Gill Sans Light"/>
                <a:cs typeface="Gill Sans Light"/>
              </a:rPr>
              <a:t>week 20,000 new articles </a:t>
            </a:r>
            <a:r>
              <a:rPr lang="en-US" sz="2200" dirty="0" smtClean="0">
                <a:latin typeface="Gill Sans Light"/>
                <a:cs typeface="Gill Sans Light"/>
              </a:rPr>
              <a:t>shared…	</a:t>
            </a:r>
          </a:p>
          <a:p>
            <a:r>
              <a:rPr lang="en-US" sz="2200" dirty="0" smtClean="0">
                <a:latin typeface="Gill Sans Light"/>
                <a:cs typeface="Gill Sans Light"/>
              </a:rPr>
              <a:t>			…that’s 1 </a:t>
            </a:r>
            <a:r>
              <a:rPr lang="en-US" sz="2200" dirty="0">
                <a:latin typeface="Gill Sans Light"/>
                <a:cs typeface="Gill Sans Light"/>
              </a:rPr>
              <a:t>mention every 7 seconds!</a:t>
            </a:r>
          </a:p>
        </p:txBody>
      </p:sp>
      <p:sp>
        <p:nvSpPr>
          <p:cNvPr id="13" name="Rectangle 12"/>
          <p:cNvSpPr/>
          <p:nvPr/>
        </p:nvSpPr>
        <p:spPr>
          <a:xfrm>
            <a:off x="477290" y="2081796"/>
            <a:ext cx="8277686" cy="769441"/>
          </a:xfrm>
          <a:prstGeom prst="rect">
            <a:avLst/>
          </a:prstGeom>
        </p:spPr>
        <p:txBody>
          <a:bodyPr wrap="square">
            <a:spAutoFit/>
          </a:bodyPr>
          <a:lstStyle/>
          <a:p>
            <a:r>
              <a:rPr lang="en-US" sz="2200" dirty="0" smtClean="0">
                <a:latin typeface="Gill Sans Light"/>
                <a:cs typeface="Gill Sans Light"/>
              </a:rPr>
              <a:t>The number of articles indexed in PubMed for which free </a:t>
            </a:r>
            <a:r>
              <a:rPr lang="en-US" sz="2200" dirty="0" err="1" smtClean="0">
                <a:latin typeface="Gill Sans Light"/>
                <a:cs typeface="Gill Sans Light"/>
              </a:rPr>
              <a:t>fulltext</a:t>
            </a:r>
            <a:r>
              <a:rPr lang="en-US" sz="2200" dirty="0" smtClean="0">
                <a:latin typeface="Gill Sans Light"/>
                <a:cs typeface="Gill Sans Light"/>
              </a:rPr>
              <a:t> is available within 3 years of publication is now over 800,000</a:t>
            </a:r>
            <a:endParaRPr lang="en-US" sz="2200" dirty="0">
              <a:latin typeface="Gill Sans Light"/>
              <a:cs typeface="Gill Sans Light"/>
            </a:endParaRPr>
          </a:p>
        </p:txBody>
      </p:sp>
      <p:sp>
        <p:nvSpPr>
          <p:cNvPr id="14" name="TextBox 13"/>
          <p:cNvSpPr txBox="1"/>
          <p:nvPr/>
        </p:nvSpPr>
        <p:spPr>
          <a:xfrm>
            <a:off x="4842384" y="2777917"/>
            <a:ext cx="3665073" cy="369332"/>
          </a:xfrm>
          <a:prstGeom prst="rect">
            <a:avLst/>
          </a:prstGeom>
          <a:noFill/>
        </p:spPr>
        <p:txBody>
          <a:bodyPr wrap="none" rtlCol="0">
            <a:spAutoFit/>
          </a:bodyPr>
          <a:lstStyle/>
          <a:p>
            <a:r>
              <a:rPr lang="en-US" i="1" dirty="0" smtClean="0">
                <a:latin typeface="Gill Sans Light"/>
                <a:cs typeface="Gill Sans Light"/>
              </a:rPr>
              <a:t>-- Imaginary Journal of Poetic Economics</a:t>
            </a:r>
            <a:endParaRPr lang="en-US" i="1" dirty="0">
              <a:latin typeface="Gill Sans Light"/>
              <a:cs typeface="Gill Sans Light"/>
            </a:endParaRPr>
          </a:p>
        </p:txBody>
      </p:sp>
      <p:sp>
        <p:nvSpPr>
          <p:cNvPr id="15" name="Rectangle 14"/>
          <p:cNvSpPr/>
          <p:nvPr/>
        </p:nvSpPr>
        <p:spPr>
          <a:xfrm>
            <a:off x="477290" y="3108173"/>
            <a:ext cx="5163536" cy="430887"/>
          </a:xfrm>
          <a:prstGeom prst="rect">
            <a:avLst/>
          </a:prstGeom>
        </p:spPr>
        <p:txBody>
          <a:bodyPr wrap="square">
            <a:spAutoFit/>
          </a:bodyPr>
          <a:lstStyle/>
          <a:p>
            <a:r>
              <a:rPr lang="en-US" sz="2200" dirty="0" smtClean="0">
                <a:latin typeface="Gill Sans Light"/>
                <a:cs typeface="Gill Sans Light"/>
              </a:rPr>
              <a:t>PLOS &gt;100,000 articles</a:t>
            </a:r>
            <a:endParaRPr lang="en-US" sz="2200" dirty="0">
              <a:latin typeface="Gill Sans Light"/>
              <a:cs typeface="Gill Sans Light"/>
            </a:endParaRPr>
          </a:p>
        </p:txBody>
      </p:sp>
      <p:sp>
        <p:nvSpPr>
          <p:cNvPr id="16" name="Rectangle 15"/>
          <p:cNvSpPr/>
          <p:nvPr/>
        </p:nvSpPr>
        <p:spPr>
          <a:xfrm>
            <a:off x="477290" y="3577560"/>
            <a:ext cx="5163536" cy="430887"/>
          </a:xfrm>
          <a:prstGeom prst="rect">
            <a:avLst/>
          </a:prstGeom>
        </p:spPr>
        <p:txBody>
          <a:bodyPr wrap="square">
            <a:spAutoFit/>
          </a:bodyPr>
          <a:lstStyle/>
          <a:p>
            <a:r>
              <a:rPr lang="en-US" sz="2200" dirty="0" err="1" smtClean="0">
                <a:latin typeface="Gill Sans Light"/>
                <a:cs typeface="Gill Sans Light"/>
              </a:rPr>
              <a:t>arXiv</a:t>
            </a:r>
            <a:r>
              <a:rPr lang="en-US" sz="2200" dirty="0" smtClean="0">
                <a:latin typeface="Gill Sans Light"/>
                <a:cs typeface="Gill Sans Light"/>
              </a:rPr>
              <a:t>  &gt;900,000 articles</a:t>
            </a:r>
            <a:endParaRPr lang="en-US" sz="2200" dirty="0">
              <a:latin typeface="Gill Sans Light"/>
              <a:cs typeface="Gill Sans Light"/>
            </a:endParaRPr>
          </a:p>
        </p:txBody>
      </p:sp>
      <p:sp>
        <p:nvSpPr>
          <p:cNvPr id="17" name="Rectangle 16"/>
          <p:cNvSpPr/>
          <p:nvPr/>
        </p:nvSpPr>
        <p:spPr>
          <a:xfrm>
            <a:off x="477290" y="4045378"/>
            <a:ext cx="5481057" cy="430887"/>
          </a:xfrm>
          <a:prstGeom prst="rect">
            <a:avLst/>
          </a:prstGeom>
        </p:spPr>
        <p:txBody>
          <a:bodyPr wrap="square">
            <a:spAutoFit/>
          </a:bodyPr>
          <a:lstStyle/>
          <a:p>
            <a:r>
              <a:rPr lang="en-US" sz="2200" dirty="0" err="1">
                <a:latin typeface="Gill Sans Light"/>
                <a:cs typeface="Gill Sans Light"/>
              </a:rPr>
              <a:t>f</a:t>
            </a:r>
            <a:r>
              <a:rPr lang="en-US" sz="2200" dirty="0" err="1" smtClean="0">
                <a:latin typeface="Gill Sans Light"/>
                <a:cs typeface="Gill Sans Light"/>
              </a:rPr>
              <a:t>igshare</a:t>
            </a:r>
            <a:r>
              <a:rPr lang="en-US" sz="2200" dirty="0" smtClean="0">
                <a:latin typeface="Gill Sans Light"/>
                <a:cs typeface="Gill Sans Light"/>
              </a:rPr>
              <a:t> exceeds &gt;1,500,000 datasets</a:t>
            </a:r>
            <a:endParaRPr lang="en-US" sz="2200" dirty="0">
              <a:latin typeface="Gill Sans Light"/>
              <a:cs typeface="Gill Sans Light"/>
            </a:endParaRPr>
          </a:p>
        </p:txBody>
      </p:sp>
      <p:sp>
        <p:nvSpPr>
          <p:cNvPr id="18" name="TextBox 17"/>
          <p:cNvSpPr txBox="1"/>
          <p:nvPr/>
        </p:nvSpPr>
        <p:spPr>
          <a:xfrm>
            <a:off x="4860998" y="5895955"/>
            <a:ext cx="1159279" cy="369332"/>
          </a:xfrm>
          <a:prstGeom prst="rect">
            <a:avLst/>
          </a:prstGeom>
          <a:noFill/>
        </p:spPr>
        <p:txBody>
          <a:bodyPr wrap="none" rtlCol="0">
            <a:spAutoFit/>
          </a:bodyPr>
          <a:lstStyle/>
          <a:p>
            <a:r>
              <a:rPr lang="en-US" i="1" dirty="0" smtClean="0">
                <a:latin typeface="Gill Sans Light"/>
                <a:cs typeface="Gill Sans Light"/>
              </a:rPr>
              <a:t>-- </a:t>
            </a:r>
            <a:r>
              <a:rPr lang="en-US" i="1" dirty="0" err="1" smtClean="0">
                <a:latin typeface="Gill Sans Light"/>
                <a:cs typeface="Gill Sans Light"/>
              </a:rPr>
              <a:t>Altmetric</a:t>
            </a:r>
            <a:endParaRPr lang="en-US" i="1" dirty="0">
              <a:latin typeface="Gill Sans Light"/>
              <a:cs typeface="Gill Sans Light"/>
            </a:endParaRPr>
          </a:p>
        </p:txBody>
      </p:sp>
    </p:spTree>
    <p:extLst>
      <p:ext uri="{BB962C8B-B14F-4D97-AF65-F5344CB8AC3E}">
        <p14:creationId xmlns="" xmlns:p14="http://schemas.microsoft.com/office/powerpoint/2010/main" val="3042438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US" dirty="0" smtClean="0">
                <a:solidFill>
                  <a:srgbClr val="0070C0"/>
                </a:solidFill>
              </a:rPr>
              <a:t>One researcher may have many profiles or identifiers…</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6</a:t>
            </a:fld>
            <a:endParaRPr lang="en-US"/>
          </a:p>
        </p:txBody>
      </p:sp>
      <p:sp>
        <p:nvSpPr>
          <p:cNvPr id="4" name="TextBox 3"/>
          <p:cNvSpPr txBox="1"/>
          <p:nvPr/>
        </p:nvSpPr>
        <p:spPr>
          <a:xfrm>
            <a:off x="914400" y="1447800"/>
            <a:ext cx="4482317" cy="461665"/>
          </a:xfrm>
          <a:prstGeom prst="rect">
            <a:avLst/>
          </a:prstGeom>
          <a:noFill/>
        </p:spPr>
        <p:txBody>
          <a:bodyPr wrap="none" rtlCol="0">
            <a:spAutoFit/>
          </a:bodyPr>
          <a:lstStyle/>
          <a:p>
            <a:r>
              <a:rPr lang="en-US" sz="2400" dirty="0" smtClean="0">
                <a:latin typeface="Open Sans"/>
              </a:rPr>
              <a:t>(from an email signature block)</a:t>
            </a:r>
            <a:endParaRPr lang="en-US" sz="2400" dirty="0">
              <a:latin typeface="Open Sans"/>
            </a:endParaRPr>
          </a:p>
        </p:txBody>
      </p:sp>
      <p:sp>
        <p:nvSpPr>
          <p:cNvPr id="1026" name="Rectangle 2"/>
          <p:cNvSpPr>
            <a:spLocks noChangeArrowheads="1"/>
          </p:cNvSpPr>
          <p:nvPr/>
        </p:nvSpPr>
        <p:spPr bwMode="auto">
          <a:xfrm>
            <a:off x="533400" y="2070929"/>
            <a:ext cx="8289449"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Profile</a:t>
            </a:r>
            <a:r>
              <a:rPr kumimoji="0" lang="en-US" sz="1600" b="0" i="0" u="none" strike="noStrike" cap="none" normalizeH="0" dirty="0" smtClean="0">
                <a:ln>
                  <a:noFill/>
                </a:ln>
                <a:solidFill>
                  <a:srgbClr val="000080"/>
                </a:solidFill>
                <a:effectLst/>
                <a:latin typeface="Open Sans"/>
                <a:ea typeface="Calibri" pitchFamily="34" charset="0"/>
                <a:cs typeface="Times New Roman" pitchFamily="18" charset="0"/>
              </a:rPr>
              <a:t>s: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3"/>
              </a:rPr>
              <a:t>Academia</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4"/>
              </a:rPr>
              <a:t>Google Scholar</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5"/>
              </a:rPr>
              <a:t>ISNI</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6"/>
              </a:rPr>
              <a:t>Mendeley</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7"/>
              </a:rPr>
              <a:t>MicrosoftAcademic</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8"/>
              </a:rPr>
              <a:t>ORCID</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9"/>
              </a:rPr>
              <a:t>ResearcherID</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10"/>
              </a:rPr>
              <a:t>ResearchGate</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11"/>
              </a:rPr>
              <a:t>Scopus</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12"/>
              </a:rPr>
              <a:t>Slideshare</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hlinkClick r:id="rId13"/>
              </a:rPr>
              <a:t>VIAF</a:t>
            </a:r>
            <a:r>
              <a:rPr kumimoji="0" lang="en-US" sz="1600" b="0" i="0" u="none" strike="noStrike" cap="none" normalizeH="0" baseline="0" dirty="0" smtClean="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smtClean="0">
                <a:ln>
                  <a:noFill/>
                </a:ln>
                <a:solidFill>
                  <a:srgbClr val="000080"/>
                </a:solidFill>
                <a:effectLst/>
                <a:latin typeface="Open Sans"/>
                <a:ea typeface="Calibri" pitchFamily="34" charset="0"/>
                <a:cs typeface="Times New Roman" pitchFamily="18" charset="0"/>
                <a:hlinkClick r:id="rId14"/>
              </a:rPr>
              <a:t>Worldcat</a:t>
            </a:r>
            <a:endParaRPr kumimoji="0" lang="en-US" sz="1600" b="0" i="0" u="none" strike="noStrike" cap="none" normalizeH="0" baseline="0" dirty="0" smtClean="0">
              <a:ln>
                <a:noFill/>
              </a:ln>
              <a:solidFill>
                <a:schemeClr val="tx1"/>
              </a:solidFill>
              <a:effectLst/>
              <a:latin typeface="Open Sans"/>
              <a:cs typeface="Arial" pitchFamily="34" charset="0"/>
            </a:endParaRPr>
          </a:p>
        </p:txBody>
      </p:sp>
      <p:pic>
        <p:nvPicPr>
          <p:cNvPr id="1027" name="Picture 3"/>
          <p:cNvPicPr>
            <a:picLocks noChangeAspect="1" noChangeArrowheads="1"/>
          </p:cNvPicPr>
          <p:nvPr/>
        </p:nvPicPr>
        <p:blipFill>
          <a:blip r:embed="rId15" cstate="print"/>
          <a:srcRect/>
          <a:stretch>
            <a:fillRect/>
          </a:stretch>
        </p:blipFill>
        <p:spPr bwMode="auto">
          <a:xfrm>
            <a:off x="533400" y="2743200"/>
            <a:ext cx="2103437" cy="427037"/>
          </a:xfrm>
          <a:prstGeom prst="rect">
            <a:avLst/>
          </a:prstGeom>
          <a:noFill/>
          <a:ln w="9525">
            <a:noFill/>
            <a:miter lim="800000"/>
            <a:headEnd/>
            <a:tailEnd/>
          </a:ln>
        </p:spPr>
      </p:pic>
      <p:pic>
        <p:nvPicPr>
          <p:cNvPr id="1028" name="Picture 4"/>
          <p:cNvPicPr>
            <a:picLocks noChangeAspect="1" noChangeArrowheads="1"/>
          </p:cNvPicPr>
          <p:nvPr/>
        </p:nvPicPr>
        <p:blipFill>
          <a:blip r:embed="rId16" cstate="print"/>
          <a:srcRect/>
          <a:stretch>
            <a:fillRect/>
          </a:stretch>
        </p:blipFill>
        <p:spPr bwMode="auto">
          <a:xfrm>
            <a:off x="3124200" y="2667000"/>
            <a:ext cx="2378075" cy="1165225"/>
          </a:xfrm>
          <a:prstGeom prst="rect">
            <a:avLst/>
          </a:prstGeom>
          <a:noFill/>
          <a:ln w="9525">
            <a:noFill/>
            <a:miter lim="800000"/>
            <a:headEnd/>
            <a:tailEnd/>
          </a:ln>
        </p:spPr>
      </p:pic>
      <p:pic>
        <p:nvPicPr>
          <p:cNvPr id="1029" name="Picture 5"/>
          <p:cNvPicPr>
            <a:picLocks noChangeAspect="1" noChangeArrowheads="1"/>
          </p:cNvPicPr>
          <p:nvPr/>
        </p:nvPicPr>
        <p:blipFill>
          <a:blip r:embed="rId17" cstate="print"/>
          <a:srcRect/>
          <a:stretch>
            <a:fillRect/>
          </a:stretch>
        </p:blipFill>
        <p:spPr bwMode="auto">
          <a:xfrm>
            <a:off x="5486400" y="2819400"/>
            <a:ext cx="1806575" cy="647700"/>
          </a:xfrm>
          <a:prstGeom prst="rect">
            <a:avLst/>
          </a:prstGeom>
          <a:noFill/>
          <a:ln w="9525">
            <a:noFill/>
            <a:miter lim="800000"/>
            <a:headEnd/>
            <a:tailEnd/>
          </a:ln>
        </p:spPr>
      </p:pic>
      <p:pic>
        <p:nvPicPr>
          <p:cNvPr id="1030" name="Picture 6"/>
          <p:cNvPicPr>
            <a:picLocks noChangeAspect="1" noChangeArrowheads="1"/>
          </p:cNvPicPr>
          <p:nvPr/>
        </p:nvPicPr>
        <p:blipFill>
          <a:blip r:embed="rId18" cstate="print"/>
          <a:srcRect/>
          <a:stretch>
            <a:fillRect/>
          </a:stretch>
        </p:blipFill>
        <p:spPr bwMode="auto">
          <a:xfrm>
            <a:off x="381000" y="3962400"/>
            <a:ext cx="3338513" cy="631825"/>
          </a:xfrm>
          <a:prstGeom prst="rect">
            <a:avLst/>
          </a:prstGeom>
          <a:noFill/>
          <a:ln w="9525">
            <a:noFill/>
            <a:miter lim="800000"/>
            <a:headEnd/>
            <a:tailEnd/>
          </a:ln>
        </p:spPr>
      </p:pic>
      <p:pic>
        <p:nvPicPr>
          <p:cNvPr id="1031" name="Picture 7"/>
          <p:cNvPicPr>
            <a:picLocks noChangeAspect="1" noChangeArrowheads="1"/>
          </p:cNvPicPr>
          <p:nvPr/>
        </p:nvPicPr>
        <p:blipFill>
          <a:blip r:embed="rId19" cstate="print"/>
          <a:srcRect/>
          <a:stretch>
            <a:fillRect/>
          </a:stretch>
        </p:blipFill>
        <p:spPr bwMode="auto">
          <a:xfrm>
            <a:off x="4114800" y="3962400"/>
            <a:ext cx="1463675" cy="723900"/>
          </a:xfrm>
          <a:prstGeom prst="rect">
            <a:avLst/>
          </a:prstGeom>
          <a:noFill/>
          <a:ln w="9525">
            <a:noFill/>
            <a:miter lim="800000"/>
            <a:headEnd/>
            <a:tailEnd/>
          </a:ln>
        </p:spPr>
      </p:pic>
      <p:pic>
        <p:nvPicPr>
          <p:cNvPr id="1032" name="Picture 8"/>
          <p:cNvPicPr>
            <a:picLocks noChangeAspect="1" noChangeArrowheads="1"/>
          </p:cNvPicPr>
          <p:nvPr/>
        </p:nvPicPr>
        <p:blipFill>
          <a:blip r:embed="rId20" cstate="print"/>
          <a:srcRect/>
          <a:stretch>
            <a:fillRect/>
          </a:stretch>
        </p:blipFill>
        <p:spPr bwMode="auto">
          <a:xfrm>
            <a:off x="5943600" y="3886200"/>
            <a:ext cx="2378075" cy="914400"/>
          </a:xfrm>
          <a:prstGeom prst="rect">
            <a:avLst/>
          </a:prstGeom>
          <a:noFill/>
          <a:ln w="9525">
            <a:noFill/>
            <a:miter lim="800000"/>
            <a:headEnd/>
            <a:tailEnd/>
          </a:ln>
        </p:spPr>
      </p:pic>
      <p:pic>
        <p:nvPicPr>
          <p:cNvPr id="1033" name="Picture 9"/>
          <p:cNvPicPr>
            <a:picLocks noChangeAspect="1" noChangeArrowheads="1"/>
          </p:cNvPicPr>
          <p:nvPr/>
        </p:nvPicPr>
        <p:blipFill>
          <a:blip r:embed="rId21" cstate="print"/>
          <a:srcRect/>
          <a:stretch>
            <a:fillRect/>
          </a:stretch>
        </p:blipFill>
        <p:spPr bwMode="auto">
          <a:xfrm>
            <a:off x="381000" y="4876800"/>
            <a:ext cx="1852613" cy="655637"/>
          </a:xfrm>
          <a:prstGeom prst="rect">
            <a:avLst/>
          </a:prstGeom>
          <a:noFill/>
          <a:ln w="9525">
            <a:noFill/>
            <a:miter lim="800000"/>
            <a:headEnd/>
            <a:tailEnd/>
          </a:ln>
        </p:spPr>
      </p:pic>
      <p:pic>
        <p:nvPicPr>
          <p:cNvPr id="1034" name="Picture 10"/>
          <p:cNvPicPr>
            <a:picLocks noChangeAspect="1" noChangeArrowheads="1"/>
          </p:cNvPicPr>
          <p:nvPr/>
        </p:nvPicPr>
        <p:blipFill>
          <a:blip r:embed="rId22" cstate="print"/>
          <a:srcRect/>
          <a:stretch>
            <a:fillRect/>
          </a:stretch>
        </p:blipFill>
        <p:spPr bwMode="auto">
          <a:xfrm>
            <a:off x="2590800" y="4953000"/>
            <a:ext cx="1897063" cy="441325"/>
          </a:xfrm>
          <a:prstGeom prst="rect">
            <a:avLst/>
          </a:prstGeom>
          <a:noFill/>
          <a:ln w="9525">
            <a:noFill/>
            <a:miter lim="800000"/>
            <a:headEnd/>
            <a:tailEnd/>
          </a:ln>
        </p:spPr>
      </p:pic>
      <p:pic>
        <p:nvPicPr>
          <p:cNvPr id="1035" name="Picture 11"/>
          <p:cNvPicPr>
            <a:picLocks noChangeAspect="1" noChangeArrowheads="1"/>
          </p:cNvPicPr>
          <p:nvPr/>
        </p:nvPicPr>
        <p:blipFill>
          <a:blip r:embed="rId23" cstate="print"/>
          <a:srcRect/>
          <a:stretch>
            <a:fillRect/>
          </a:stretch>
        </p:blipFill>
        <p:spPr bwMode="auto">
          <a:xfrm>
            <a:off x="4876800" y="4876800"/>
            <a:ext cx="1485900" cy="312737"/>
          </a:xfrm>
          <a:prstGeom prst="rect">
            <a:avLst/>
          </a:prstGeom>
          <a:noFill/>
          <a:ln w="9525">
            <a:noFill/>
            <a:miter lim="800000"/>
            <a:headEnd/>
            <a:tailEnd/>
          </a:ln>
        </p:spPr>
      </p:pic>
      <p:pic>
        <p:nvPicPr>
          <p:cNvPr id="1036" name="Picture 12"/>
          <p:cNvPicPr>
            <a:picLocks noChangeAspect="1" noChangeArrowheads="1"/>
          </p:cNvPicPr>
          <p:nvPr/>
        </p:nvPicPr>
        <p:blipFill>
          <a:blip r:embed="rId24" cstate="print"/>
          <a:srcRect/>
          <a:stretch>
            <a:fillRect/>
          </a:stretch>
        </p:blipFill>
        <p:spPr bwMode="auto">
          <a:xfrm>
            <a:off x="4800600" y="5181600"/>
            <a:ext cx="1393825" cy="296863"/>
          </a:xfrm>
          <a:prstGeom prst="rect">
            <a:avLst/>
          </a:prstGeom>
          <a:noFill/>
          <a:ln w="9525">
            <a:noFill/>
            <a:miter lim="800000"/>
            <a:headEnd/>
            <a:tailEnd/>
          </a:ln>
        </p:spPr>
      </p:pic>
      <p:pic>
        <p:nvPicPr>
          <p:cNvPr id="1037" name="Picture 13"/>
          <p:cNvPicPr>
            <a:picLocks noChangeAspect="1" noChangeArrowheads="1"/>
          </p:cNvPicPr>
          <p:nvPr/>
        </p:nvPicPr>
        <p:blipFill>
          <a:blip r:embed="rId25" cstate="print"/>
          <a:srcRect/>
          <a:stretch>
            <a:fillRect/>
          </a:stretch>
        </p:blipFill>
        <p:spPr bwMode="auto">
          <a:xfrm>
            <a:off x="6629400" y="4953000"/>
            <a:ext cx="1196975" cy="282575"/>
          </a:xfrm>
          <a:prstGeom prst="rect">
            <a:avLst/>
          </a:prstGeom>
          <a:noFill/>
          <a:ln w="9525">
            <a:noFill/>
            <a:miter lim="800000"/>
            <a:headEnd/>
            <a:tailEnd/>
          </a:ln>
        </p:spPr>
      </p:pic>
      <p:pic>
        <p:nvPicPr>
          <p:cNvPr id="1038" name="Picture 14"/>
          <p:cNvPicPr>
            <a:picLocks noChangeAspect="1" noChangeArrowheads="1"/>
          </p:cNvPicPr>
          <p:nvPr/>
        </p:nvPicPr>
        <p:blipFill>
          <a:blip r:embed="rId26" cstate="print"/>
          <a:srcRect/>
          <a:stretch>
            <a:fillRect/>
          </a:stretch>
        </p:blipFill>
        <p:spPr bwMode="auto">
          <a:xfrm>
            <a:off x="914400" y="5715000"/>
            <a:ext cx="2293937" cy="533400"/>
          </a:xfrm>
          <a:prstGeom prst="rect">
            <a:avLst/>
          </a:prstGeom>
          <a:noFill/>
          <a:ln w="9525">
            <a:noFill/>
            <a:miter lim="800000"/>
            <a:headEnd/>
            <a:tailEnd/>
          </a:ln>
        </p:spPr>
      </p:pic>
      <p:pic>
        <p:nvPicPr>
          <p:cNvPr id="1039" name="Picture 15"/>
          <p:cNvPicPr>
            <a:picLocks noChangeAspect="1" noChangeArrowheads="1"/>
          </p:cNvPicPr>
          <p:nvPr/>
        </p:nvPicPr>
        <p:blipFill>
          <a:blip r:embed="rId27" cstate="print"/>
          <a:srcRect/>
          <a:stretch>
            <a:fillRect/>
          </a:stretch>
        </p:blipFill>
        <p:spPr bwMode="auto">
          <a:xfrm>
            <a:off x="4343400" y="5715000"/>
            <a:ext cx="1973263" cy="677863"/>
          </a:xfrm>
          <a:prstGeom prst="rect">
            <a:avLst/>
          </a:prstGeom>
          <a:noFill/>
          <a:ln w="9525">
            <a:noFill/>
            <a:miter lim="800000"/>
            <a:headEnd/>
            <a:tailEnd/>
          </a:ln>
        </p:spPr>
      </p:pic>
      <p:pic>
        <p:nvPicPr>
          <p:cNvPr id="1041" name="Picture 17" descr="C:\Users\smithyok\AppData\Local\Temp\SNAGHTML670b19.PNG"/>
          <p:cNvPicPr>
            <a:picLocks noChangeAspect="1" noChangeArrowheads="1"/>
          </p:cNvPicPr>
          <p:nvPr/>
        </p:nvPicPr>
        <p:blipFill>
          <a:blip r:embed="rId28" cstate="print"/>
          <a:srcRect/>
          <a:stretch>
            <a:fillRect/>
          </a:stretch>
        </p:blipFill>
        <p:spPr bwMode="auto">
          <a:xfrm>
            <a:off x="3238500" y="6248400"/>
            <a:ext cx="5905500" cy="476250"/>
          </a:xfrm>
          <a:prstGeom prst="rect">
            <a:avLst/>
          </a:prstGeom>
          <a:noFill/>
        </p:spPr>
      </p:pic>
    </p:spTree>
    <p:extLst>
      <p:ext uri="{BB962C8B-B14F-4D97-AF65-F5344CB8AC3E}">
        <p14:creationId xmlns="" xmlns:p14="http://schemas.microsoft.com/office/powerpoint/2010/main" val="62195488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270746"/>
            <a:ext cx="8201025" cy="461665"/>
          </a:xfrm>
          <a:prstGeom prst="rect">
            <a:avLst/>
          </a:prstGeom>
          <a:solidFill>
            <a:schemeClr val="accent2"/>
          </a:solidFill>
        </p:spPr>
        <p:txBody>
          <a:bodyPr wrap="square" rtlCol="0">
            <a:spAutoFit/>
          </a:bodyPr>
          <a:lstStyle/>
          <a:p>
            <a:r>
              <a:rPr lang="en-US" sz="2400" dirty="0" smtClean="0">
                <a:solidFill>
                  <a:srgbClr val="FFFFFF"/>
                </a:solidFill>
                <a:latin typeface="Gill Sans Light"/>
                <a:cs typeface="Gill Sans Light"/>
              </a:rPr>
              <a:t>Increased collaboration poses interesting challenges</a:t>
            </a:r>
            <a:endParaRPr lang="en-US" sz="2400" dirty="0">
              <a:solidFill>
                <a:schemeClr val="bg1"/>
              </a:solidFill>
              <a:latin typeface="Gill Sans Light"/>
              <a:cs typeface="Gill Sans Light"/>
            </a:endParaRPr>
          </a:p>
        </p:txBody>
      </p:sp>
      <p:pic>
        <p:nvPicPr>
          <p:cNvPr id="4" name="Picture 3" descr="497557a.pdf.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53159" y="1250442"/>
            <a:ext cx="3679901" cy="4872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036252" y="1250442"/>
            <a:ext cx="3396032" cy="2677656"/>
          </a:xfrm>
          <a:prstGeom prst="rect">
            <a:avLst/>
          </a:prstGeom>
          <a:noFill/>
        </p:spPr>
        <p:txBody>
          <a:bodyPr wrap="none" rtlCol="0">
            <a:spAutoFit/>
          </a:bodyPr>
          <a:lstStyle/>
          <a:p>
            <a:pPr algn="ctr"/>
            <a:r>
              <a:rPr lang="en-US" sz="2400" dirty="0" smtClean="0">
                <a:latin typeface="Gill Sans Light"/>
                <a:cs typeface="Gill Sans Light"/>
              </a:rPr>
              <a:t>First age - Individual</a:t>
            </a:r>
          </a:p>
          <a:p>
            <a:pPr algn="ctr"/>
            <a:endParaRPr lang="en-US" sz="2400" dirty="0">
              <a:latin typeface="Gill Sans Light"/>
              <a:cs typeface="Gill Sans Light"/>
            </a:endParaRPr>
          </a:p>
          <a:p>
            <a:pPr algn="ctr"/>
            <a:r>
              <a:rPr lang="en-US" sz="2400" dirty="0" smtClean="0">
                <a:latin typeface="Gill Sans Light"/>
                <a:cs typeface="Gill Sans Light"/>
              </a:rPr>
              <a:t>Second age - Institutional</a:t>
            </a:r>
          </a:p>
          <a:p>
            <a:pPr algn="ctr"/>
            <a:endParaRPr lang="en-US" sz="2400" dirty="0">
              <a:latin typeface="Gill Sans Light"/>
              <a:cs typeface="Gill Sans Light"/>
            </a:endParaRPr>
          </a:p>
          <a:p>
            <a:pPr algn="ctr"/>
            <a:r>
              <a:rPr lang="en-US" sz="2400" dirty="0" smtClean="0">
                <a:latin typeface="Gill Sans Light"/>
                <a:cs typeface="Gill Sans Light"/>
              </a:rPr>
              <a:t>Third age -  National</a:t>
            </a:r>
          </a:p>
          <a:p>
            <a:pPr algn="ctr"/>
            <a:endParaRPr lang="en-US" sz="2400" dirty="0">
              <a:latin typeface="Gill Sans Light"/>
              <a:cs typeface="Gill Sans Light"/>
            </a:endParaRPr>
          </a:p>
          <a:p>
            <a:pPr algn="ctr"/>
            <a:r>
              <a:rPr lang="en-US" sz="2400" dirty="0" smtClean="0">
                <a:latin typeface="Gill Sans Light"/>
                <a:cs typeface="Gill Sans Light"/>
              </a:rPr>
              <a:t>Fourth age - International</a:t>
            </a:r>
            <a:endParaRPr lang="en-US" sz="2400" dirty="0">
              <a:latin typeface="Gill Sans Light"/>
              <a:cs typeface="Gill Sans Light"/>
            </a:endParaRPr>
          </a:p>
        </p:txBody>
      </p:sp>
      <p:sp>
        <p:nvSpPr>
          <p:cNvPr id="2" name="TextBox 1"/>
          <p:cNvSpPr txBox="1"/>
          <p:nvPr/>
        </p:nvSpPr>
        <p:spPr>
          <a:xfrm>
            <a:off x="653159" y="6415347"/>
            <a:ext cx="5897218" cy="276999"/>
          </a:xfrm>
          <a:prstGeom prst="rect">
            <a:avLst/>
          </a:prstGeom>
          <a:noFill/>
        </p:spPr>
        <p:txBody>
          <a:bodyPr wrap="square" rtlCol="0">
            <a:spAutoFit/>
          </a:bodyPr>
          <a:lstStyle/>
          <a:p>
            <a:r>
              <a:rPr lang="en-US" sz="1200" dirty="0" smtClean="0"/>
              <a:t>DOI: 10.1038/497557a</a:t>
            </a:r>
            <a:endParaRPr lang="en-US" sz="1200" dirty="0"/>
          </a:p>
        </p:txBody>
      </p:sp>
    </p:spTree>
    <p:extLst>
      <p:ext uri="{BB962C8B-B14F-4D97-AF65-F5344CB8AC3E}">
        <p14:creationId xmlns="" xmlns:p14="http://schemas.microsoft.com/office/powerpoint/2010/main" val="411826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75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75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75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270746"/>
            <a:ext cx="2905125" cy="461665"/>
          </a:xfrm>
          <a:prstGeom prst="rect">
            <a:avLst/>
          </a:prstGeom>
          <a:solidFill>
            <a:schemeClr val="accent2"/>
          </a:solidFill>
        </p:spPr>
        <p:txBody>
          <a:bodyPr wrap="square" rtlCol="0">
            <a:spAutoFit/>
          </a:bodyPr>
          <a:lstStyle/>
          <a:p>
            <a:r>
              <a:rPr lang="en-US" sz="2400" dirty="0" smtClean="0">
                <a:solidFill>
                  <a:srgbClr val="FFFFFF"/>
                </a:solidFill>
                <a:latin typeface="Gill Sans Light"/>
                <a:cs typeface="Gill Sans Light"/>
              </a:rPr>
              <a:t>Open proposals</a:t>
            </a:r>
            <a:endParaRPr lang="en-US" sz="2400" dirty="0">
              <a:solidFill>
                <a:schemeClr val="bg1"/>
              </a:solidFill>
              <a:latin typeface="Gill Sans Light"/>
              <a:cs typeface="Gill Sans Light"/>
            </a:endParaRPr>
          </a:p>
        </p:txBody>
      </p:sp>
      <p:pic>
        <p:nvPicPr>
          <p:cNvPr id="2" name="Picture 1" descr="About_UCSF_Open_Proposals___UCSF_Open_Proposals.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30696" y="1006061"/>
            <a:ext cx="5816600" cy="1168400"/>
          </a:xfrm>
          <a:prstGeom prst="rect">
            <a:avLst/>
          </a:prstGeom>
        </p:spPr>
      </p:pic>
      <p:pic>
        <p:nvPicPr>
          <p:cNvPr id="3" name="Picture 2" descr="About_UCSF_Open_Proposals___UCSF_Open_Proposals.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221371" y="2491685"/>
            <a:ext cx="1828800" cy="3365500"/>
          </a:xfrm>
          <a:prstGeom prst="rect">
            <a:avLst/>
          </a:prstGeom>
        </p:spPr>
      </p:pic>
      <p:sp>
        <p:nvSpPr>
          <p:cNvPr id="6" name="TextBox 5"/>
          <p:cNvSpPr txBox="1"/>
          <p:nvPr/>
        </p:nvSpPr>
        <p:spPr>
          <a:xfrm>
            <a:off x="275052" y="6460435"/>
            <a:ext cx="2775119" cy="276999"/>
          </a:xfrm>
          <a:prstGeom prst="rect">
            <a:avLst/>
          </a:prstGeom>
          <a:noFill/>
        </p:spPr>
        <p:txBody>
          <a:bodyPr wrap="none" rtlCol="0">
            <a:spAutoFit/>
          </a:bodyPr>
          <a:lstStyle/>
          <a:p>
            <a:r>
              <a:rPr lang="en-US" sz="1200" dirty="0" smtClean="0"/>
              <a:t>Source: https://open-</a:t>
            </a:r>
            <a:r>
              <a:rPr lang="en-US" sz="1200" dirty="0" err="1" smtClean="0"/>
              <a:t>proposals.ucsf.edu</a:t>
            </a:r>
            <a:r>
              <a:rPr lang="en-US" sz="1200" dirty="0" smtClean="0"/>
              <a:t>/</a:t>
            </a:r>
            <a:endParaRPr lang="en-US" sz="1200" dirty="0"/>
          </a:p>
        </p:txBody>
      </p:sp>
      <p:pic>
        <p:nvPicPr>
          <p:cNvPr id="7" name="Picture 6" descr="UCSF_Open_Proposals.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989854" y="2403337"/>
            <a:ext cx="4382367" cy="3279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25239298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270746"/>
            <a:ext cx="1304925" cy="461665"/>
          </a:xfrm>
          <a:prstGeom prst="rect">
            <a:avLst/>
          </a:prstGeom>
          <a:solidFill>
            <a:schemeClr val="accent2"/>
          </a:solidFill>
        </p:spPr>
        <p:txBody>
          <a:bodyPr wrap="square" rtlCol="0">
            <a:spAutoFit/>
          </a:bodyPr>
          <a:lstStyle/>
          <a:p>
            <a:r>
              <a:rPr lang="en-US" sz="2400" dirty="0" smtClean="0">
                <a:solidFill>
                  <a:srgbClr val="FFFFFF"/>
                </a:solidFill>
                <a:latin typeface="Gill Sans Light"/>
                <a:cs typeface="Gill Sans Light"/>
              </a:rPr>
              <a:t>Impact</a:t>
            </a:r>
            <a:endParaRPr lang="en-US" sz="2400" dirty="0">
              <a:solidFill>
                <a:schemeClr val="bg1"/>
              </a:solidFill>
              <a:latin typeface="Gill Sans Light"/>
              <a:cs typeface="Gill Sans Light"/>
            </a:endParaRPr>
          </a:p>
        </p:txBody>
      </p:sp>
      <p:pic>
        <p:nvPicPr>
          <p:cNvPr id="2" name="Picture 1" descr="tumblr_mutqz9Oulj1sar0coo1_1280.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96349" y="1143667"/>
            <a:ext cx="3843130" cy="5062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881217" y="1143667"/>
            <a:ext cx="3815205" cy="3970318"/>
          </a:xfrm>
          <a:prstGeom prst="rect">
            <a:avLst/>
          </a:prstGeom>
          <a:noFill/>
        </p:spPr>
        <p:txBody>
          <a:bodyPr wrap="none" rtlCol="0">
            <a:spAutoFit/>
          </a:bodyPr>
          <a:lstStyle/>
          <a:p>
            <a:r>
              <a:rPr lang="en-US" dirty="0" smtClean="0">
                <a:latin typeface="Gill Sans Light"/>
                <a:cs typeface="Gill Sans Light"/>
              </a:rPr>
              <a:t>The new vogue in research evaluation is</a:t>
            </a:r>
            <a:br>
              <a:rPr lang="en-US" dirty="0" smtClean="0">
                <a:latin typeface="Gill Sans Light"/>
                <a:cs typeface="Gill Sans Light"/>
              </a:rPr>
            </a:br>
            <a:r>
              <a:rPr lang="en-US" dirty="0" smtClean="0">
                <a:latin typeface="Gill Sans Light"/>
                <a:cs typeface="Gill Sans Light"/>
              </a:rPr>
              <a:t>“impact”…</a:t>
            </a:r>
          </a:p>
          <a:p>
            <a:endParaRPr lang="en-US" dirty="0">
              <a:latin typeface="Gill Sans Light"/>
              <a:cs typeface="Gill Sans Light"/>
            </a:endParaRPr>
          </a:p>
          <a:p>
            <a:pPr marL="285750" indent="-285750">
              <a:buFont typeface="Arial"/>
              <a:buChar char="•"/>
            </a:pPr>
            <a:r>
              <a:rPr lang="en-US" dirty="0" smtClean="0">
                <a:latin typeface="Gill Sans Light"/>
                <a:cs typeface="Gill Sans Light"/>
              </a:rPr>
              <a:t>Funder/government-led initiatives</a:t>
            </a:r>
            <a:r>
              <a:rPr lang="en-US" dirty="0">
                <a:latin typeface="Gill Sans Light"/>
                <a:cs typeface="Gill Sans Light"/>
              </a:rPr>
              <a:t> </a:t>
            </a:r>
            <a:r>
              <a:rPr lang="en-US" dirty="0" smtClean="0">
                <a:latin typeface="Gill Sans Light"/>
                <a:cs typeface="Gill Sans Light"/>
              </a:rPr>
              <a:t>to </a:t>
            </a:r>
            <a:br>
              <a:rPr lang="en-US" dirty="0" smtClean="0">
                <a:latin typeface="Gill Sans Light"/>
                <a:cs typeface="Gill Sans Light"/>
              </a:rPr>
            </a:br>
            <a:r>
              <a:rPr lang="en-US" dirty="0" smtClean="0">
                <a:latin typeface="Gill Sans Light"/>
                <a:cs typeface="Gill Sans Light"/>
              </a:rPr>
              <a:t>ensure that we are getting value</a:t>
            </a:r>
            <a:br>
              <a:rPr lang="en-US" dirty="0" smtClean="0">
                <a:latin typeface="Gill Sans Light"/>
                <a:cs typeface="Gill Sans Light"/>
              </a:rPr>
            </a:br>
            <a:r>
              <a:rPr lang="en-US" dirty="0" smtClean="0">
                <a:latin typeface="Gill Sans Light"/>
                <a:cs typeface="Gill Sans Light"/>
              </a:rPr>
              <a:t>for the research that gets funded</a:t>
            </a:r>
            <a:br>
              <a:rPr lang="en-US" dirty="0" smtClean="0">
                <a:latin typeface="Gill Sans Light"/>
                <a:cs typeface="Gill Sans Light"/>
              </a:rPr>
            </a:br>
            <a:endParaRPr lang="en-US" dirty="0" smtClean="0">
              <a:latin typeface="Gill Sans Light"/>
              <a:cs typeface="Gill Sans Light"/>
            </a:endParaRPr>
          </a:p>
          <a:p>
            <a:pPr marL="285750" indent="-285750">
              <a:buFont typeface="Arial"/>
              <a:buChar char="•"/>
            </a:pPr>
            <a:r>
              <a:rPr lang="en-US" dirty="0" smtClean="0">
                <a:latin typeface="Gill Sans Light"/>
                <a:cs typeface="Gill Sans Light"/>
              </a:rPr>
              <a:t>In many cases extremely hard to </a:t>
            </a:r>
            <a:br>
              <a:rPr lang="en-US" dirty="0" smtClean="0">
                <a:latin typeface="Gill Sans Light"/>
                <a:cs typeface="Gill Sans Light"/>
              </a:rPr>
            </a:br>
            <a:r>
              <a:rPr lang="en-US" dirty="0" smtClean="0">
                <a:latin typeface="Gill Sans Light"/>
                <a:cs typeface="Gill Sans Light"/>
              </a:rPr>
              <a:t>quantify</a:t>
            </a:r>
            <a:br>
              <a:rPr lang="en-US" dirty="0" smtClean="0">
                <a:latin typeface="Gill Sans Light"/>
                <a:cs typeface="Gill Sans Light"/>
              </a:rPr>
            </a:br>
            <a:endParaRPr lang="en-US" dirty="0" smtClean="0">
              <a:latin typeface="Gill Sans Light"/>
              <a:cs typeface="Gill Sans Light"/>
            </a:endParaRPr>
          </a:p>
          <a:p>
            <a:pPr marL="285750" indent="-285750">
              <a:buFont typeface="Arial"/>
              <a:buChar char="•"/>
            </a:pPr>
            <a:r>
              <a:rPr lang="en-US" dirty="0" smtClean="0">
                <a:latin typeface="Gill Sans Light"/>
                <a:cs typeface="Gill Sans Light"/>
              </a:rPr>
              <a:t>Difficult to track / classify</a:t>
            </a:r>
          </a:p>
          <a:p>
            <a:pPr marL="285750" indent="-285750">
              <a:buFont typeface="Arial"/>
              <a:buChar char="•"/>
            </a:pPr>
            <a:endParaRPr lang="en-US" dirty="0">
              <a:latin typeface="Gill Sans Light"/>
              <a:cs typeface="Gill Sans Light"/>
            </a:endParaRPr>
          </a:p>
          <a:p>
            <a:pPr marL="285750" indent="-285750">
              <a:buFont typeface="Arial"/>
              <a:buChar char="•"/>
            </a:pPr>
            <a:r>
              <a:rPr lang="en-US" dirty="0" smtClean="0">
                <a:latin typeface="Gill Sans Light"/>
                <a:cs typeface="Gill Sans Light"/>
              </a:rPr>
              <a:t>Challenging to get underlying data to</a:t>
            </a:r>
            <a:br>
              <a:rPr lang="en-US" dirty="0" smtClean="0">
                <a:latin typeface="Gill Sans Light"/>
                <a:cs typeface="Gill Sans Light"/>
              </a:rPr>
            </a:br>
            <a:r>
              <a:rPr lang="en-US" dirty="0" smtClean="0">
                <a:latin typeface="Gill Sans Light"/>
                <a:cs typeface="Gill Sans Light"/>
              </a:rPr>
              <a:t>map the pathway to impact</a:t>
            </a:r>
            <a:endParaRPr lang="en-US" dirty="0">
              <a:latin typeface="Gill Sans Light"/>
              <a:cs typeface="Gill Sans Light"/>
            </a:endParaRPr>
          </a:p>
        </p:txBody>
      </p:sp>
    </p:spTree>
    <p:extLst>
      <p:ext uri="{BB962C8B-B14F-4D97-AF65-F5344CB8AC3E}">
        <p14:creationId xmlns="" xmlns:p14="http://schemas.microsoft.com/office/powerpoint/2010/main" val="35442619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270746"/>
            <a:ext cx="7677150" cy="461665"/>
          </a:xfrm>
          <a:prstGeom prst="rect">
            <a:avLst/>
          </a:prstGeom>
          <a:solidFill>
            <a:schemeClr val="accent2"/>
          </a:solidFill>
        </p:spPr>
        <p:txBody>
          <a:bodyPr wrap="square" rtlCol="0">
            <a:spAutoFit/>
          </a:bodyPr>
          <a:lstStyle/>
          <a:p>
            <a:r>
              <a:rPr lang="en-US" sz="2400" dirty="0" smtClean="0">
                <a:solidFill>
                  <a:srgbClr val="FFFFFF"/>
                </a:solidFill>
                <a:latin typeface="Gill Sans Light"/>
                <a:cs typeface="Gill Sans Light"/>
              </a:rPr>
              <a:t>Identifiers are glue for institutions and funder systems</a:t>
            </a:r>
            <a:endParaRPr lang="en-US" sz="2400" dirty="0">
              <a:solidFill>
                <a:schemeClr val="bg1"/>
              </a:solidFill>
              <a:latin typeface="Gill Sans Light"/>
              <a:cs typeface="Gill Sans Light"/>
            </a:endParaRPr>
          </a:p>
        </p:txBody>
      </p:sp>
      <p:sp>
        <p:nvSpPr>
          <p:cNvPr id="2" name="TextBox 1"/>
          <p:cNvSpPr txBox="1"/>
          <p:nvPr/>
        </p:nvSpPr>
        <p:spPr>
          <a:xfrm>
            <a:off x="467761" y="924758"/>
            <a:ext cx="8654933" cy="4247317"/>
          </a:xfrm>
          <a:prstGeom prst="rect">
            <a:avLst/>
          </a:prstGeom>
          <a:noFill/>
        </p:spPr>
        <p:txBody>
          <a:bodyPr wrap="square" rtlCol="0">
            <a:spAutoFit/>
          </a:bodyPr>
          <a:lstStyle/>
          <a:p>
            <a:pPr marL="285750" indent="-285750">
              <a:buFont typeface="Arial"/>
              <a:buChar char="•"/>
            </a:pPr>
            <a:r>
              <a:rPr lang="en-US" dirty="0" smtClean="0">
                <a:latin typeface="Gill Sans Light"/>
                <a:cs typeface="Gill Sans Light"/>
              </a:rPr>
              <a:t>There are now many systems that researchers interact with both inside an </a:t>
            </a:r>
          </a:p>
          <a:p>
            <a:pPr marL="285750" indent="-285750"/>
            <a:r>
              <a:rPr lang="en-US" dirty="0" smtClean="0">
                <a:latin typeface="Gill Sans Light"/>
                <a:cs typeface="Gill Sans Light"/>
              </a:rPr>
              <a:t>     institution and externally.</a:t>
            </a:r>
          </a:p>
          <a:p>
            <a:pPr marL="285750" indent="-285750">
              <a:buFont typeface="Arial"/>
              <a:buChar char="•"/>
            </a:pPr>
            <a:endParaRPr lang="en-US" dirty="0">
              <a:latin typeface="Gill Sans Light"/>
              <a:cs typeface="Gill Sans Light"/>
            </a:endParaRPr>
          </a:p>
          <a:p>
            <a:pPr marL="285750" indent="-285750">
              <a:buFont typeface="Arial"/>
              <a:buChar char="•"/>
            </a:pPr>
            <a:r>
              <a:rPr lang="en-US" dirty="0" smtClean="0">
                <a:latin typeface="Gill Sans Light"/>
                <a:cs typeface="Gill Sans Light"/>
              </a:rPr>
              <a:t>Systems like VIVO and Profiles RNS make linked open data available </a:t>
            </a:r>
            <a:br>
              <a:rPr lang="en-US" dirty="0" smtClean="0">
                <a:latin typeface="Gill Sans Light"/>
                <a:cs typeface="Gill Sans Light"/>
              </a:rPr>
            </a:br>
            <a:r>
              <a:rPr lang="en-US" dirty="0" smtClean="0">
                <a:latin typeface="Gill Sans Light"/>
                <a:cs typeface="Gill Sans Light"/>
              </a:rPr>
              <a:t>– identifiers become critical if these systems are to </a:t>
            </a:r>
            <a:r>
              <a:rPr lang="en-US" dirty="0" err="1" smtClean="0">
                <a:latin typeface="Gill Sans Light"/>
                <a:cs typeface="Gill Sans Light"/>
              </a:rPr>
              <a:t>realise</a:t>
            </a:r>
            <a:r>
              <a:rPr lang="en-US" dirty="0" smtClean="0">
                <a:latin typeface="Gill Sans Light"/>
                <a:cs typeface="Gill Sans Light"/>
              </a:rPr>
              <a:t> their full potential as </a:t>
            </a:r>
            <a:br>
              <a:rPr lang="en-US" dirty="0" smtClean="0">
                <a:latin typeface="Gill Sans Light"/>
                <a:cs typeface="Gill Sans Light"/>
              </a:rPr>
            </a:br>
            <a:r>
              <a:rPr lang="en-US" dirty="0" smtClean="0">
                <a:latin typeface="Gill Sans Light"/>
                <a:cs typeface="Gill Sans Light"/>
              </a:rPr>
              <a:t>trusted assertion authorities.</a:t>
            </a:r>
          </a:p>
          <a:p>
            <a:pPr marL="285750" indent="-285750">
              <a:buFont typeface="Arial"/>
              <a:buChar char="•"/>
            </a:pPr>
            <a:endParaRPr lang="en-US" dirty="0">
              <a:latin typeface="Gill Sans Light"/>
              <a:cs typeface="Gill Sans Light"/>
            </a:endParaRPr>
          </a:p>
          <a:p>
            <a:pPr marL="285750" indent="-285750">
              <a:buFont typeface="Arial"/>
              <a:buChar char="•"/>
            </a:pPr>
            <a:r>
              <a:rPr lang="en-US" dirty="0" smtClean="0">
                <a:latin typeface="Gill Sans Light"/>
                <a:cs typeface="Gill Sans Light"/>
              </a:rPr>
              <a:t>The shear volume of data that’s now available means that machine readable</a:t>
            </a:r>
            <a:br>
              <a:rPr lang="en-US" dirty="0" smtClean="0">
                <a:latin typeface="Gill Sans Light"/>
                <a:cs typeface="Gill Sans Light"/>
              </a:rPr>
            </a:br>
            <a:r>
              <a:rPr lang="en-US" dirty="0" smtClean="0">
                <a:latin typeface="Gill Sans Light"/>
                <a:cs typeface="Gill Sans Light"/>
              </a:rPr>
              <a:t>data structure and unique identifiers are critical for:</a:t>
            </a:r>
            <a:endParaRPr lang="en-US" dirty="0">
              <a:latin typeface="Gill Sans Light"/>
              <a:cs typeface="Gill Sans Light"/>
            </a:endParaRPr>
          </a:p>
          <a:p>
            <a:pPr marL="742950" lvl="1" indent="-285750">
              <a:buFont typeface="Arial"/>
              <a:buChar char="•"/>
            </a:pPr>
            <a:r>
              <a:rPr lang="en-US" dirty="0" smtClean="0">
                <a:latin typeface="Gill Sans Light"/>
                <a:cs typeface="Gill Sans Light"/>
              </a:rPr>
              <a:t>Authentication</a:t>
            </a:r>
          </a:p>
          <a:p>
            <a:pPr marL="742950" lvl="1" indent="-285750">
              <a:buFont typeface="Arial"/>
              <a:buChar char="•"/>
            </a:pPr>
            <a:r>
              <a:rPr lang="en-US" dirty="0" smtClean="0">
                <a:latin typeface="Gill Sans Light"/>
                <a:cs typeface="Gill Sans Light"/>
              </a:rPr>
              <a:t>Validation</a:t>
            </a:r>
          </a:p>
          <a:p>
            <a:pPr marL="742950" lvl="1" indent="-285750">
              <a:buFont typeface="Arial"/>
              <a:buChar char="•"/>
            </a:pPr>
            <a:r>
              <a:rPr lang="en-US" dirty="0" smtClean="0">
                <a:latin typeface="Gill Sans Light"/>
                <a:cs typeface="Gill Sans Light"/>
              </a:rPr>
              <a:t>De-duplication</a:t>
            </a:r>
          </a:p>
          <a:p>
            <a:pPr marL="285750" indent="-285750">
              <a:buFont typeface="Arial"/>
              <a:buChar char="•"/>
            </a:pPr>
            <a:endParaRPr lang="en-US" dirty="0">
              <a:latin typeface="Gill Sans Light"/>
              <a:cs typeface="Gill Sans Light"/>
            </a:endParaRPr>
          </a:p>
          <a:p>
            <a:pPr marL="285750" indent="-285750">
              <a:buFont typeface="Arial"/>
              <a:buChar char="•"/>
            </a:pPr>
            <a:r>
              <a:rPr lang="en-US" dirty="0" smtClean="0">
                <a:latin typeface="Gill Sans Light"/>
                <a:cs typeface="Gill Sans Light"/>
              </a:rPr>
              <a:t>Identifiers provide: the capacity for data to be authenticated, trusted and re-used</a:t>
            </a:r>
          </a:p>
          <a:p>
            <a:pPr marL="285750" indent="-285750"/>
            <a:r>
              <a:rPr lang="en-US" dirty="0" smtClean="0">
                <a:latin typeface="Gill Sans Light"/>
                <a:cs typeface="Gill Sans Light"/>
              </a:rPr>
              <a:t>     at a scale needed for contemporary use cases.</a:t>
            </a:r>
          </a:p>
        </p:txBody>
      </p:sp>
      <p:pic>
        <p:nvPicPr>
          <p:cNvPr id="3" name="Picture 2" descr="Corp-comp-OP-logo16-0.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46370" y="5172075"/>
            <a:ext cx="3897630" cy="1386840"/>
          </a:xfrm>
          <a:prstGeom prst="rect">
            <a:avLst/>
          </a:prstGeom>
        </p:spPr>
      </p:pic>
    </p:spTree>
    <p:extLst>
      <p:ext uri="{BB962C8B-B14F-4D97-AF65-F5344CB8AC3E}">
        <p14:creationId xmlns="" xmlns:p14="http://schemas.microsoft.com/office/powerpoint/2010/main" val="9640235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096015" y="1842107"/>
            <a:ext cx="5486400" cy="627864"/>
          </a:xfrm>
        </p:spPr>
        <p:txBody>
          <a:bodyPr/>
          <a:lstStyle/>
          <a:p>
            <a:r>
              <a:rPr lang="en-US" sz="3200" dirty="0" smtClean="0"/>
              <a:t>Questions? Your plans?</a:t>
            </a:r>
            <a:endParaRPr lang="en-US" sz="3200" dirty="0"/>
          </a:p>
        </p:txBody>
      </p:sp>
      <p:pic>
        <p:nvPicPr>
          <p:cNvPr id="15" name="Picture 2" descr="C:\Users\childree\AppData\Local\Microsoft\Windows\Temporary Internet Files\Content.IE5\0P660GWN\MP900401828[1].jpg"/>
          <p:cNvPicPr>
            <a:picLocks noGrp="1" noChangeAspect="1" noChangeArrowheads="1"/>
          </p:cNvPicPr>
          <p:nvPr>
            <p:ph type="pic" idx="1"/>
          </p:nvPr>
        </p:nvPicPr>
        <p:blipFill>
          <a:blip r:embed="rId3"/>
          <a:srcRect t="11169" b="47202"/>
          <a:stretch>
            <a:fillRect/>
          </a:stretch>
        </p:blipFill>
        <p:spPr bwMode="auto">
          <a:xfrm>
            <a:off x="614849" y="1064712"/>
            <a:ext cx="3330854" cy="2078886"/>
          </a:xfrm>
          <a:prstGeom prst="rect">
            <a:avLst/>
          </a:prstGeom>
          <a:noFill/>
        </p:spPr>
      </p:pic>
      <p:sp>
        <p:nvSpPr>
          <p:cNvPr id="16" name="Text Placeholder 15"/>
          <p:cNvSpPr>
            <a:spLocks noGrp="1"/>
          </p:cNvSpPr>
          <p:nvPr>
            <p:ph type="body" sz="half" idx="2"/>
          </p:nvPr>
        </p:nvSpPr>
        <p:spPr>
          <a:xfrm>
            <a:off x="2831949" y="5851686"/>
            <a:ext cx="5486400" cy="804862"/>
          </a:xfrm>
        </p:spPr>
        <p:txBody>
          <a:bodyPr/>
          <a:lstStyle/>
          <a:p>
            <a:r>
              <a:rPr lang="en-US" sz="3200" dirty="0" smtClean="0">
                <a:hlinkClick r:id="rId4"/>
              </a:rPr>
              <a:t>http://oclc.org/research.html</a:t>
            </a:r>
            <a:endParaRPr lang="en-US" sz="3200" dirty="0" smtClean="0"/>
          </a:p>
          <a:p>
            <a:endParaRPr lang="en-US" dirty="0"/>
          </a:p>
        </p:txBody>
      </p:sp>
      <p:sp>
        <p:nvSpPr>
          <p:cNvPr id="5" name="Rectangle 4"/>
          <p:cNvSpPr/>
          <p:nvPr/>
        </p:nvSpPr>
        <p:spPr>
          <a:xfrm>
            <a:off x="432147" y="3670126"/>
            <a:ext cx="8174299" cy="1938992"/>
          </a:xfrm>
          <a:prstGeom prst="rect">
            <a:avLst/>
          </a:prstGeom>
        </p:spPr>
        <p:txBody>
          <a:bodyPr wrap="square">
            <a:spAutoFit/>
          </a:bodyPr>
          <a:lstStyle/>
          <a:p>
            <a:r>
              <a:rPr lang="en-US" sz="2400" dirty="0" smtClean="0"/>
              <a:t>Laura Dawson: 			</a:t>
            </a:r>
            <a:r>
              <a:rPr lang="en-US" sz="2400" dirty="0" smtClean="0">
                <a:hlinkClick r:id="rId5"/>
              </a:rPr>
              <a:t>Laura.Dawson@bowker.com</a:t>
            </a:r>
            <a:endParaRPr lang="en-US" sz="2400" dirty="0" smtClean="0"/>
          </a:p>
          <a:p>
            <a:r>
              <a:rPr lang="en-US" sz="2400" dirty="0" smtClean="0"/>
              <a:t>Andrew MacEwan: 		 </a:t>
            </a:r>
            <a:r>
              <a:rPr lang="en-GB" sz="2400" dirty="0" smtClean="0">
                <a:hlinkClick r:id="rId6"/>
              </a:rPr>
              <a:t>andrew.macewan@bl.uk</a:t>
            </a:r>
            <a:endParaRPr lang="en-US" sz="2400" dirty="0" smtClean="0"/>
          </a:p>
          <a:p>
            <a:r>
              <a:rPr lang="en-US" sz="2400" dirty="0" smtClean="0"/>
              <a:t>Philip Schreur: 			</a:t>
            </a:r>
            <a:r>
              <a:rPr lang="en-US" sz="2400" dirty="0" smtClean="0">
                <a:hlinkClick r:id="rId7"/>
              </a:rPr>
              <a:t>pschreur@stanford.edu</a:t>
            </a:r>
            <a:endParaRPr lang="en-US" sz="2400" dirty="0" smtClean="0"/>
          </a:p>
          <a:p>
            <a:r>
              <a:rPr lang="en-US" sz="2400" dirty="0" smtClean="0"/>
              <a:t>Daniel Hook:		 		</a:t>
            </a:r>
            <a:r>
              <a:rPr lang="en-US" sz="2400" dirty="0" smtClean="0">
                <a:hlinkClick r:id="rId8"/>
              </a:rPr>
              <a:t>daniel@symplectic.co.uk</a:t>
            </a:r>
            <a:endParaRPr lang="en-US" sz="2400" dirty="0" smtClean="0"/>
          </a:p>
          <a:p>
            <a:r>
              <a:rPr lang="en-US" sz="2400" dirty="0" smtClean="0"/>
              <a:t>Karen Smith-Yoshimura:	</a:t>
            </a:r>
            <a:r>
              <a:rPr lang="en-US" sz="2400" dirty="0" smtClean="0">
                <a:hlinkClick r:id="rId9"/>
              </a:rPr>
              <a:t>smithyok@oclc.org</a:t>
            </a:r>
            <a:endParaRPr lang="en-US" sz="2400" dirty="0" smtClean="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t>Karen Smith-Yoshimura</a:t>
            </a:r>
            <a:endParaRPr lang="en-US" dirty="0"/>
          </a:p>
        </p:txBody>
      </p:sp>
      <p:sp>
        <p:nvSpPr>
          <p:cNvPr id="7" name="Text Placeholder 6"/>
          <p:cNvSpPr>
            <a:spLocks noGrp="1"/>
          </p:cNvSpPr>
          <p:nvPr>
            <p:ph type="body" sz="quarter" idx="11"/>
          </p:nvPr>
        </p:nvSpPr>
        <p:spPr/>
        <p:txBody>
          <a:bodyPr/>
          <a:lstStyle/>
          <a:p>
            <a:r>
              <a:rPr lang="en-US" dirty="0" smtClean="0"/>
              <a:t>Program Officer</a:t>
            </a:r>
            <a:endParaRPr lang="en-US" dirty="0"/>
          </a:p>
        </p:txBody>
      </p:sp>
      <p:sp>
        <p:nvSpPr>
          <p:cNvPr id="8" name="Text Placeholder 7"/>
          <p:cNvSpPr>
            <a:spLocks noGrp="1"/>
          </p:cNvSpPr>
          <p:nvPr>
            <p:ph type="body" sz="quarter" idx="12"/>
          </p:nvPr>
        </p:nvSpPr>
        <p:spPr/>
        <p:txBody>
          <a:bodyPr/>
          <a:lstStyle/>
          <a:p>
            <a:r>
              <a:rPr lang="en-US" dirty="0" smtClean="0">
                <a:hlinkClick r:id="rId2"/>
              </a:rPr>
              <a:t>smithyok@oclc.org</a:t>
            </a:r>
            <a:r>
              <a:rPr lang="en-US" dirty="0" smtClean="0"/>
              <a:t>	</a:t>
            </a:r>
            <a:endParaRPr lang="en-US" dirty="0"/>
          </a:p>
        </p:txBody>
      </p:sp>
      <p:sp>
        <p:nvSpPr>
          <p:cNvPr id="9" name="Text Placeholder 8"/>
          <p:cNvSpPr>
            <a:spLocks noGrp="1"/>
          </p:cNvSpPr>
          <p:nvPr>
            <p:ph type="body" sz="quarter" idx="13"/>
          </p:nvPr>
        </p:nvSpPr>
        <p:spPr/>
        <p:txBody>
          <a:bodyPr/>
          <a:lstStyle/>
          <a:p>
            <a:r>
              <a:rPr lang="en-US" dirty="0" smtClean="0">
                <a:hlinkClick r:id="rId3"/>
              </a:rPr>
              <a:t>@</a:t>
            </a:r>
            <a:r>
              <a:rPr lang="en-US" dirty="0" err="1" smtClean="0">
                <a:hlinkClick r:id="rId3"/>
              </a:rPr>
              <a:t>KarenS_Y</a:t>
            </a:r>
            <a:r>
              <a:rPr lang="en-US" dirty="0" smtClean="0"/>
              <a:t> </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US" dirty="0" smtClean="0">
                <a:solidFill>
                  <a:srgbClr val="0070C0"/>
                </a:solidFill>
              </a:rPr>
              <a:t>Registering Researchers in Authority Files Task Group Members</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7</a:t>
            </a:fld>
            <a:endParaRPr lang="en-US"/>
          </a:p>
        </p:txBody>
      </p:sp>
      <p:sp>
        <p:nvSpPr>
          <p:cNvPr id="6" name="TextBox 5"/>
          <p:cNvSpPr txBox="1"/>
          <p:nvPr/>
        </p:nvSpPr>
        <p:spPr>
          <a:xfrm>
            <a:off x="457200" y="1379577"/>
            <a:ext cx="8229600" cy="5816977"/>
          </a:xfrm>
          <a:prstGeom prst="rect">
            <a:avLst/>
          </a:prstGeom>
          <a:noFill/>
        </p:spPr>
        <p:txBody>
          <a:bodyPr wrap="square" rtlCol="0">
            <a:spAutoFit/>
          </a:bodyPr>
          <a:lstStyle/>
          <a:p>
            <a:pPr>
              <a:buClr>
                <a:srgbClr val="0070C0"/>
              </a:buClr>
              <a:buFont typeface="Arial" pitchFamily="34" charset="0"/>
              <a:buChar char="•"/>
            </a:pPr>
            <a:r>
              <a:rPr lang="en-US" dirty="0" smtClean="0"/>
              <a:t> </a:t>
            </a:r>
            <a:r>
              <a:rPr lang="en-US" sz="2200" dirty="0" smtClean="0"/>
              <a:t>Micah Altman, MIT - </a:t>
            </a:r>
            <a:r>
              <a:rPr lang="en-US" sz="2200" dirty="0" smtClean="0">
                <a:solidFill>
                  <a:srgbClr val="0070C0"/>
                </a:solidFill>
              </a:rPr>
              <a:t>ORCID Board member</a:t>
            </a:r>
          </a:p>
          <a:p>
            <a:pPr>
              <a:buClr>
                <a:srgbClr val="0070C0"/>
              </a:buClr>
              <a:buFont typeface="Arial" pitchFamily="34" charset="0"/>
              <a:buChar char="•"/>
            </a:pPr>
            <a:r>
              <a:rPr lang="en-US" sz="2200" dirty="0" smtClean="0"/>
              <a:t> Michael Conlon, U. Florida – </a:t>
            </a:r>
            <a:r>
              <a:rPr lang="en-US" sz="2200" dirty="0" smtClean="0">
                <a:solidFill>
                  <a:srgbClr val="0070C0"/>
                </a:solidFill>
              </a:rPr>
              <a:t>PI for VIVO</a:t>
            </a:r>
          </a:p>
          <a:p>
            <a:pPr>
              <a:buClr>
                <a:srgbClr val="0070C0"/>
              </a:buClr>
              <a:buFont typeface="Arial" pitchFamily="34" charset="0"/>
              <a:buChar char="•"/>
            </a:pPr>
            <a:r>
              <a:rPr lang="en-US" sz="2200" dirty="0" smtClean="0"/>
              <a:t> Ana Lupe Cristan, Library of Congress – </a:t>
            </a:r>
            <a:r>
              <a:rPr lang="en-US" sz="2200" dirty="0" smtClean="0">
                <a:solidFill>
                  <a:srgbClr val="0070C0"/>
                </a:solidFill>
              </a:rPr>
              <a:t>LC/NACO trainer</a:t>
            </a:r>
          </a:p>
          <a:p>
            <a:pPr>
              <a:buClr>
                <a:srgbClr val="0070C0"/>
              </a:buClr>
              <a:buFont typeface="Arial" pitchFamily="34" charset="0"/>
              <a:buChar char="•"/>
            </a:pPr>
            <a:r>
              <a:rPr lang="en-US" sz="2200" dirty="0" smtClean="0">
                <a:solidFill>
                  <a:srgbClr val="0070C0"/>
                </a:solidFill>
              </a:rPr>
              <a:t> </a:t>
            </a:r>
            <a:r>
              <a:rPr lang="en-US" sz="2200" dirty="0" smtClean="0"/>
              <a:t>Laura Dawson, </a:t>
            </a:r>
            <a:r>
              <a:rPr lang="en-US" sz="2200" dirty="0" err="1" smtClean="0"/>
              <a:t>Bowker</a:t>
            </a:r>
            <a:r>
              <a:rPr lang="en-US" sz="2200" dirty="0" smtClean="0"/>
              <a:t> – </a:t>
            </a:r>
            <a:r>
              <a:rPr lang="en-US" sz="2200" dirty="0" smtClean="0">
                <a:solidFill>
                  <a:srgbClr val="0070C0"/>
                </a:solidFill>
              </a:rPr>
              <a:t>ISNI Board member</a:t>
            </a:r>
          </a:p>
          <a:p>
            <a:pPr>
              <a:buClr>
                <a:srgbClr val="0070C0"/>
              </a:buClr>
              <a:buFont typeface="Arial" pitchFamily="34" charset="0"/>
              <a:buChar char="•"/>
            </a:pPr>
            <a:r>
              <a:rPr lang="en-US" sz="2200" dirty="0" smtClean="0"/>
              <a:t> Joanne Dunham, U. Leicester</a:t>
            </a:r>
          </a:p>
          <a:p>
            <a:pPr>
              <a:buClr>
                <a:srgbClr val="0070C0"/>
              </a:buClr>
              <a:buFont typeface="Arial" pitchFamily="34" charset="0"/>
              <a:buChar char="•"/>
            </a:pPr>
            <a:r>
              <a:rPr lang="en-US" sz="2200" dirty="0" smtClean="0"/>
              <a:t> Amanda Hill, U. Manchester – </a:t>
            </a:r>
            <a:r>
              <a:rPr lang="en-US" sz="2200" dirty="0" smtClean="0">
                <a:solidFill>
                  <a:srgbClr val="0070C0"/>
                </a:solidFill>
              </a:rPr>
              <a:t>UK Names Project</a:t>
            </a:r>
          </a:p>
          <a:p>
            <a:pPr>
              <a:buClr>
                <a:srgbClr val="0070C0"/>
              </a:buClr>
              <a:buFont typeface="Arial" pitchFamily="34" charset="0"/>
              <a:buChar char="•"/>
            </a:pPr>
            <a:r>
              <a:rPr lang="en-US" sz="2200" dirty="0" smtClean="0">
                <a:solidFill>
                  <a:srgbClr val="0070C0"/>
                </a:solidFill>
              </a:rPr>
              <a:t> </a:t>
            </a:r>
            <a:r>
              <a:rPr lang="en-US" sz="2200" dirty="0" smtClean="0"/>
              <a:t>Daniel Hook, </a:t>
            </a:r>
            <a:r>
              <a:rPr lang="en-US" sz="2200" dirty="0" err="1" smtClean="0"/>
              <a:t>Symplectic</a:t>
            </a:r>
            <a:r>
              <a:rPr lang="en-US" sz="2200" dirty="0" smtClean="0"/>
              <a:t> Limited</a:t>
            </a:r>
          </a:p>
          <a:p>
            <a:pPr>
              <a:buClr>
                <a:srgbClr val="0070C0"/>
              </a:buClr>
              <a:buFont typeface="Arial" pitchFamily="34" charset="0"/>
              <a:buChar char="•"/>
            </a:pPr>
            <a:r>
              <a:rPr lang="en-US" sz="2200" dirty="0" smtClean="0"/>
              <a:t> Wolfram Horstmann, U. Oxford</a:t>
            </a:r>
          </a:p>
          <a:p>
            <a:pPr>
              <a:buClr>
                <a:srgbClr val="0070C0"/>
              </a:buClr>
              <a:buFont typeface="Arial" pitchFamily="34" charset="0"/>
              <a:buChar char="•"/>
            </a:pPr>
            <a:r>
              <a:rPr lang="en-US" sz="2200" dirty="0" smtClean="0"/>
              <a:t> Andrew MacEwan, British Library – </a:t>
            </a:r>
            <a:r>
              <a:rPr lang="en-US" sz="2200" dirty="0" smtClean="0">
                <a:solidFill>
                  <a:srgbClr val="0070C0"/>
                </a:solidFill>
              </a:rPr>
              <a:t>ISNI Board member</a:t>
            </a:r>
          </a:p>
          <a:p>
            <a:pPr>
              <a:buClr>
                <a:srgbClr val="0070C0"/>
              </a:buClr>
              <a:buFont typeface="Arial" pitchFamily="34" charset="0"/>
              <a:buChar char="•"/>
            </a:pPr>
            <a:r>
              <a:rPr lang="en-US" sz="2200" dirty="0" smtClean="0">
                <a:solidFill>
                  <a:srgbClr val="0070C0"/>
                </a:solidFill>
              </a:rPr>
              <a:t> </a:t>
            </a:r>
            <a:r>
              <a:rPr lang="en-US" sz="2200" dirty="0" smtClean="0"/>
              <a:t>Philip Schreur, Stanford </a:t>
            </a:r>
            <a:r>
              <a:rPr lang="en-US" sz="2200" dirty="0" smtClean="0">
                <a:solidFill>
                  <a:srgbClr val="0070C0"/>
                </a:solidFill>
              </a:rPr>
              <a:t>– Program for Cooperative Cataloging</a:t>
            </a:r>
          </a:p>
          <a:p>
            <a:pPr>
              <a:buClr>
                <a:srgbClr val="0070C0"/>
              </a:buClr>
              <a:buFont typeface="Arial" pitchFamily="34" charset="0"/>
              <a:buChar char="•"/>
            </a:pPr>
            <a:r>
              <a:rPr lang="en-US" sz="2200" dirty="0" smtClean="0">
                <a:solidFill>
                  <a:srgbClr val="0070C0"/>
                </a:solidFill>
              </a:rPr>
              <a:t> </a:t>
            </a:r>
            <a:r>
              <a:rPr lang="en-US" sz="2200" dirty="0" smtClean="0"/>
              <a:t>Laura Smart, Caltech  </a:t>
            </a:r>
            <a:r>
              <a:rPr lang="en-US" sz="2200" dirty="0" smtClean="0">
                <a:solidFill>
                  <a:srgbClr val="0070C0"/>
                </a:solidFill>
              </a:rPr>
              <a:t>– LC/NACO contributor</a:t>
            </a:r>
          </a:p>
          <a:p>
            <a:pPr>
              <a:buClr>
                <a:srgbClr val="0070C0"/>
              </a:buClr>
              <a:buFont typeface="Arial" pitchFamily="34" charset="0"/>
              <a:buChar char="•"/>
            </a:pPr>
            <a:r>
              <a:rPr lang="en-US" sz="2200" dirty="0" smtClean="0">
                <a:solidFill>
                  <a:srgbClr val="0070C0"/>
                </a:solidFill>
              </a:rPr>
              <a:t> </a:t>
            </a:r>
            <a:r>
              <a:rPr lang="en-US" sz="2200" dirty="0" smtClean="0"/>
              <a:t>Melanie Wacker, Columbia</a:t>
            </a:r>
            <a:r>
              <a:rPr lang="en-US" sz="2200" dirty="0" smtClean="0">
                <a:solidFill>
                  <a:srgbClr val="0070C0"/>
                </a:solidFill>
              </a:rPr>
              <a:t> – LC/NACO contributor</a:t>
            </a:r>
          </a:p>
          <a:p>
            <a:pPr>
              <a:buClr>
                <a:srgbClr val="0070C0"/>
              </a:buClr>
              <a:buFont typeface="Arial" pitchFamily="34" charset="0"/>
              <a:buChar char="•"/>
            </a:pPr>
            <a:r>
              <a:rPr lang="en-US" sz="2200" dirty="0" smtClean="0">
                <a:solidFill>
                  <a:srgbClr val="0070C0"/>
                </a:solidFill>
              </a:rPr>
              <a:t> </a:t>
            </a:r>
            <a:r>
              <a:rPr lang="en-US" sz="2200" dirty="0" smtClean="0"/>
              <a:t>Saskia </a:t>
            </a:r>
            <a:r>
              <a:rPr lang="en-US" sz="2200" dirty="0" err="1" smtClean="0"/>
              <a:t>Woutersen</a:t>
            </a:r>
            <a:r>
              <a:rPr lang="en-US" sz="2200" dirty="0" smtClean="0"/>
              <a:t>, U. Amsterdam</a:t>
            </a:r>
          </a:p>
          <a:p>
            <a:pPr>
              <a:buClr>
                <a:srgbClr val="0070C0"/>
              </a:buClr>
              <a:buFont typeface="Arial" pitchFamily="34" charset="0"/>
              <a:buChar char="•"/>
            </a:pPr>
            <a:endParaRPr lang="en-US" sz="2200" dirty="0" smtClean="0">
              <a:solidFill>
                <a:srgbClr val="0070C0"/>
              </a:solidFill>
            </a:endParaRPr>
          </a:p>
          <a:p>
            <a:pPr>
              <a:buClr>
                <a:srgbClr val="0070C0"/>
              </a:buClr>
              <a:buFont typeface="Arial" pitchFamily="34" charset="0"/>
              <a:buChar char="•"/>
            </a:pPr>
            <a:r>
              <a:rPr lang="en-US" sz="2200" dirty="0" smtClean="0">
                <a:solidFill>
                  <a:srgbClr val="0070C0"/>
                </a:solidFill>
              </a:rPr>
              <a:t> </a:t>
            </a:r>
            <a:r>
              <a:rPr lang="en-US" sz="2200" dirty="0" smtClean="0"/>
              <a:t>Thom Hickey, OCLC Research </a:t>
            </a:r>
            <a:r>
              <a:rPr lang="en-US" sz="2200" dirty="0" smtClean="0">
                <a:solidFill>
                  <a:srgbClr val="0070C0"/>
                </a:solidFill>
              </a:rPr>
              <a:t>– VIAF Council, ORCID Board member</a:t>
            </a:r>
          </a:p>
          <a:p>
            <a:pPr>
              <a:buClr>
                <a:srgbClr val="0070C0"/>
              </a:buClr>
              <a:buFont typeface="Arial" pitchFamily="34" charset="0"/>
              <a:buChar char="•"/>
            </a:pPr>
            <a:r>
              <a:rPr lang="en-US" sz="2200" dirty="0" smtClean="0">
                <a:solidFill>
                  <a:srgbClr val="0070C0"/>
                </a:solidFill>
              </a:rPr>
              <a:t> </a:t>
            </a:r>
            <a:r>
              <a:rPr lang="en-US" sz="2200" dirty="0" smtClean="0"/>
              <a:t>Karen Smith-Yoshimura, OCLC Research </a:t>
            </a:r>
            <a:r>
              <a:rPr lang="en-US" sz="2200" dirty="0" smtClean="0">
                <a:solidFill>
                  <a:srgbClr val="0070C0"/>
                </a:solidFill>
              </a:rPr>
              <a:t>– Facilitator   </a:t>
            </a:r>
          </a:p>
          <a:p>
            <a:endParaRPr lang="en-US" sz="2000" dirty="0">
              <a:solidFill>
                <a:srgbClr val="0070C0"/>
              </a:solidFill>
              <a:latin typeface="Open Sans"/>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solidFill>
                  <a:srgbClr val="0070C0"/>
                </a:solidFill>
              </a:rPr>
              <a:t>Stakeholders &amp; needs</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8</a:t>
            </a:fld>
            <a:endParaRPr lang="en-US"/>
          </a:p>
        </p:txBody>
      </p:sp>
      <p:graphicFrame>
        <p:nvGraphicFramePr>
          <p:cNvPr id="5" name="Table 4"/>
          <p:cNvGraphicFramePr>
            <a:graphicFrameLocks noGrp="1"/>
          </p:cNvGraphicFramePr>
          <p:nvPr/>
        </p:nvGraphicFramePr>
        <p:xfrm>
          <a:off x="990600" y="1218713"/>
          <a:ext cx="7163844" cy="4981670"/>
        </p:xfrm>
        <a:graphic>
          <a:graphicData uri="http://schemas.openxmlformats.org/drawingml/2006/table">
            <a:tbl>
              <a:tblPr/>
              <a:tblGrid>
                <a:gridCol w="2105538"/>
                <a:gridCol w="5058306"/>
              </a:tblGrid>
              <a:tr h="262612">
                <a:tc rowSpan="5">
                  <a:txBody>
                    <a:bodyPr/>
                    <a:lstStyle/>
                    <a:p>
                      <a:pPr algn="l" fontAlgn="ctr"/>
                      <a:r>
                        <a:rPr lang="en-US" sz="1600" b="1" i="0" u="none" strike="noStrike" dirty="0">
                          <a:solidFill>
                            <a:srgbClr val="000000"/>
                          </a:solidFill>
                          <a:latin typeface="+mn-lt"/>
                        </a:rPr>
                        <a:t>Researcher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mn-lt"/>
                        </a:rPr>
                        <a:t>Disseminate research</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endParaRPr lang="en-US"/>
                    </a:p>
                  </a:txBody>
                  <a:tcPr/>
                </a:tc>
                <a:tc>
                  <a:txBody>
                    <a:bodyPr/>
                    <a:lstStyle/>
                    <a:p>
                      <a:pPr algn="l" fontAlgn="b"/>
                      <a:r>
                        <a:rPr lang="en-US" sz="1600" b="0" i="0" u="none" strike="noStrike" dirty="0">
                          <a:solidFill>
                            <a:srgbClr val="000000"/>
                          </a:solidFill>
                          <a:latin typeface="+mn-lt"/>
                        </a:rPr>
                        <a:t>Compile all </a:t>
                      </a:r>
                      <a:r>
                        <a:rPr lang="en-US" sz="1600" b="0" i="0" u="none" strike="noStrike" dirty="0" smtClean="0">
                          <a:solidFill>
                            <a:srgbClr val="000000"/>
                          </a:solidFill>
                          <a:latin typeface="+mn-lt"/>
                        </a:rPr>
                        <a:t>output</a:t>
                      </a:r>
                      <a:endParaRPr lang="en-US" sz="1600" b="0" i="0" u="none" strike="noStrike" dirty="0">
                        <a:solidFill>
                          <a:srgbClr val="000000"/>
                        </a:solidFill>
                        <a:latin typeface="+mn-lt"/>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endParaRPr lang="en-US"/>
                    </a:p>
                  </a:txBody>
                  <a:tcPr/>
                </a:tc>
                <a:tc>
                  <a:txBody>
                    <a:bodyPr/>
                    <a:lstStyle/>
                    <a:p>
                      <a:pPr algn="l" fontAlgn="b"/>
                      <a:r>
                        <a:rPr lang="en-US" sz="1600" b="0" i="0" u="none" strike="noStrike" dirty="0">
                          <a:solidFill>
                            <a:srgbClr val="000000"/>
                          </a:solidFill>
                          <a:latin typeface="+mn-lt"/>
                        </a:rPr>
                        <a:t>Find collaborators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endParaRPr lang="en-US"/>
                    </a:p>
                  </a:txBody>
                  <a:tcPr/>
                </a:tc>
                <a:tc>
                  <a:txBody>
                    <a:bodyPr/>
                    <a:lstStyle/>
                    <a:p>
                      <a:pPr algn="l" fontAlgn="b"/>
                      <a:r>
                        <a:rPr lang="en-US" sz="1600" b="0" i="0" u="none" strike="noStrike" dirty="0">
                          <a:solidFill>
                            <a:srgbClr val="000000"/>
                          </a:solidFill>
                          <a:latin typeface="+mn-lt"/>
                        </a:rPr>
                        <a:t>Ensure network presence correct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pPr algn="l" fontAlgn="ctr"/>
                      <a:endParaRPr lang="en-US" sz="1600" b="0" i="0" u="none" strike="noStrike" dirty="0">
                        <a:solidFill>
                          <a:srgbClr val="000000"/>
                        </a:solidFill>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smtClean="0">
                          <a:solidFill>
                            <a:srgbClr val="000000"/>
                          </a:solidFill>
                          <a:latin typeface="+mn-lt"/>
                        </a:rPr>
                        <a:t>Retrieve</a:t>
                      </a:r>
                      <a:r>
                        <a:rPr lang="en-US" sz="1600" b="0" i="0" u="none" strike="noStrike" baseline="0" dirty="0" smtClean="0">
                          <a:solidFill>
                            <a:srgbClr val="000000"/>
                          </a:solidFill>
                          <a:latin typeface="+mn-lt"/>
                        </a:rPr>
                        <a:t> other’s scholarly output to track a given discipline</a:t>
                      </a:r>
                      <a:endParaRPr lang="en-US" sz="1600" b="0" i="0" u="none" strike="noStrike" dirty="0">
                        <a:solidFill>
                          <a:srgbClr val="000000"/>
                        </a:solidFill>
                        <a:latin typeface="+mn-lt"/>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a:txBody>
                    <a:bodyPr/>
                    <a:lstStyle/>
                    <a:p>
                      <a:pPr algn="l" fontAlgn="b"/>
                      <a:r>
                        <a:rPr lang="en-US" sz="1600" b="1" i="0" u="none" strike="noStrike" dirty="0">
                          <a:solidFill>
                            <a:srgbClr val="000000"/>
                          </a:solidFill>
                          <a:latin typeface="+mn-lt"/>
                        </a:rPr>
                        <a:t>Funder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mn-lt"/>
                        </a:rPr>
                        <a:t>Track </a:t>
                      </a:r>
                      <a:r>
                        <a:rPr lang="en-US" sz="1600" b="0" i="0" u="none" strike="noStrike" dirty="0" smtClean="0">
                          <a:solidFill>
                            <a:srgbClr val="000000"/>
                          </a:solidFill>
                          <a:latin typeface="+mn-lt"/>
                        </a:rPr>
                        <a:t> funded</a:t>
                      </a:r>
                      <a:r>
                        <a:rPr lang="en-US" sz="1600" b="0" i="0" u="none" strike="noStrike" baseline="0" dirty="0" smtClean="0">
                          <a:solidFill>
                            <a:srgbClr val="000000"/>
                          </a:solidFill>
                          <a:latin typeface="+mn-lt"/>
                        </a:rPr>
                        <a:t> r</a:t>
                      </a:r>
                      <a:r>
                        <a:rPr lang="en-US" sz="1600" b="0" i="0" u="none" strike="noStrike" dirty="0" smtClean="0">
                          <a:solidFill>
                            <a:srgbClr val="000000"/>
                          </a:solidFill>
                          <a:latin typeface="+mn-lt"/>
                        </a:rPr>
                        <a:t>esearch outputs</a:t>
                      </a:r>
                      <a:endParaRPr lang="en-US" sz="1600" b="0" i="0" u="none" strike="noStrike" dirty="0">
                        <a:solidFill>
                          <a:srgbClr val="000000"/>
                        </a:solidFill>
                        <a:latin typeface="+mn-lt"/>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7266">
                <a:tc>
                  <a:txBody>
                    <a:bodyPr/>
                    <a:lstStyle/>
                    <a:p>
                      <a:pPr algn="l" fontAlgn="b"/>
                      <a:r>
                        <a:rPr lang="en-US" sz="1600" b="1" i="0" u="none" strike="noStrike" dirty="0">
                          <a:solidFill>
                            <a:srgbClr val="000000"/>
                          </a:solidFill>
                          <a:latin typeface="+mn-lt"/>
                        </a:rPr>
                        <a:t>University administrator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mn-lt"/>
                        </a:rPr>
                        <a:t>Collate intellectual output of their </a:t>
                      </a:r>
                      <a:r>
                        <a:rPr lang="en-US" sz="1600" b="0" i="0" u="none" strike="noStrike" dirty="0" smtClean="0">
                          <a:solidFill>
                            <a:srgbClr val="000000"/>
                          </a:solidFill>
                          <a:latin typeface="+mn-lt"/>
                        </a:rPr>
                        <a:t>researchers to fulfill</a:t>
                      </a:r>
                      <a:r>
                        <a:rPr lang="en-US" sz="1600" b="0" i="0" u="none" strike="noStrike" baseline="0" dirty="0" smtClean="0">
                          <a:solidFill>
                            <a:srgbClr val="000000"/>
                          </a:solidFill>
                          <a:latin typeface="+mn-lt"/>
                        </a:rPr>
                        <a:t> funder or national mandates, internal reporting </a:t>
                      </a:r>
                      <a:endParaRPr lang="en-US" sz="1600" b="0" i="0" u="none" strike="noStrike" dirty="0">
                        <a:solidFill>
                          <a:srgbClr val="000000"/>
                        </a:solidFill>
                        <a:latin typeface="+mn-lt"/>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a:txBody>
                    <a:bodyPr/>
                    <a:lstStyle/>
                    <a:p>
                      <a:pPr algn="l" fontAlgn="b"/>
                      <a:r>
                        <a:rPr lang="en-US" sz="1600" b="1" i="0" u="none" strike="noStrike" dirty="0">
                          <a:solidFill>
                            <a:srgbClr val="000000"/>
                          </a:solidFill>
                          <a:latin typeface="+mn-lt"/>
                        </a:rPr>
                        <a:t>Librarian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smtClean="0">
                          <a:solidFill>
                            <a:srgbClr val="FF0000"/>
                          </a:solidFill>
                          <a:latin typeface="+mn-lt"/>
                        </a:rPr>
                        <a:t>Disambiguate</a:t>
                      </a:r>
                      <a:r>
                        <a:rPr lang="en-US" sz="1600" b="0" i="0" u="none" strike="noStrike" baseline="0" dirty="0" smtClean="0">
                          <a:solidFill>
                            <a:srgbClr val="FF0000"/>
                          </a:solidFill>
                          <a:latin typeface="+mn-lt"/>
                        </a:rPr>
                        <a:t> names</a:t>
                      </a:r>
                      <a:endParaRPr lang="en-US" sz="1600" b="0" i="0" u="none" strike="noStrike" dirty="0">
                        <a:solidFill>
                          <a:srgbClr val="FF0000"/>
                        </a:solidFill>
                        <a:latin typeface="+mn-lt"/>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rowSpan="4">
                  <a:txBody>
                    <a:bodyPr/>
                    <a:lstStyle/>
                    <a:p>
                      <a:pPr algn="l" fontAlgn="ctr"/>
                      <a:r>
                        <a:rPr lang="en-US" sz="1600" b="1" i="0" u="none" strike="noStrike" dirty="0">
                          <a:solidFill>
                            <a:srgbClr val="000000"/>
                          </a:solidFill>
                          <a:latin typeface="+mn-lt"/>
                        </a:rPr>
                        <a:t>Identity management system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mn-lt"/>
                        </a:rPr>
                        <a:t>Associate metadata, output to researcher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endParaRPr lang="en-US"/>
                    </a:p>
                  </a:txBody>
                  <a:tcPr/>
                </a:tc>
                <a:tc>
                  <a:txBody>
                    <a:bodyPr/>
                    <a:lstStyle/>
                    <a:p>
                      <a:pPr algn="l" fontAlgn="b"/>
                      <a:r>
                        <a:rPr lang="en-US" sz="1600" b="0" i="0" u="none" strike="noStrike" dirty="0">
                          <a:solidFill>
                            <a:srgbClr val="FF0000"/>
                          </a:solidFill>
                          <a:latin typeface="+mn-lt"/>
                        </a:rPr>
                        <a:t>Disambiguate names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endParaRPr lang="en-US"/>
                    </a:p>
                  </a:txBody>
                  <a:tcPr/>
                </a:tc>
                <a:tc>
                  <a:txBody>
                    <a:bodyPr/>
                    <a:lstStyle/>
                    <a:p>
                      <a:pPr algn="l" fontAlgn="b"/>
                      <a:r>
                        <a:rPr lang="en-US" sz="1600" b="0" i="0" u="none" strike="noStrike" dirty="0">
                          <a:solidFill>
                            <a:srgbClr val="000000"/>
                          </a:solidFill>
                          <a:latin typeface="+mn-lt"/>
                        </a:rPr>
                        <a:t>Link researcher's multiple identifiers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endParaRPr lang="en-US"/>
                    </a:p>
                  </a:txBody>
                  <a:tcPr/>
                </a:tc>
                <a:tc>
                  <a:txBody>
                    <a:bodyPr/>
                    <a:lstStyle/>
                    <a:p>
                      <a:pPr algn="l" fontAlgn="b"/>
                      <a:r>
                        <a:rPr lang="en-US" sz="1600" b="0" i="0" u="none" strike="noStrike" dirty="0">
                          <a:solidFill>
                            <a:srgbClr val="000000"/>
                          </a:solidFill>
                          <a:latin typeface="+mn-lt"/>
                        </a:rPr>
                        <a:t>Disseminate identifiers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rowSpan="6">
                  <a:txBody>
                    <a:bodyPr/>
                    <a:lstStyle/>
                    <a:p>
                      <a:pPr algn="l" fontAlgn="ctr"/>
                      <a:r>
                        <a:rPr lang="en-US" sz="1600" b="1" i="0" u="none" strike="noStrike" dirty="0" smtClean="0">
                          <a:solidFill>
                            <a:srgbClr val="000000"/>
                          </a:solidFill>
                          <a:latin typeface="+mn-lt"/>
                        </a:rPr>
                        <a:t>Aggregator (includes</a:t>
                      </a:r>
                      <a:r>
                        <a:rPr lang="en-US" sz="1600" b="1" i="0" u="none" strike="noStrike" baseline="0" dirty="0" smtClean="0">
                          <a:solidFill>
                            <a:srgbClr val="000000"/>
                          </a:solidFill>
                          <a:latin typeface="+mn-lt"/>
                        </a:rPr>
                        <a:t> publishers)</a:t>
                      </a:r>
                      <a:endParaRPr lang="en-US" sz="1600" b="1" i="0" u="none" strike="noStrike" dirty="0">
                        <a:solidFill>
                          <a:srgbClr val="000000"/>
                        </a:solidFill>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mn-lt"/>
                        </a:rPr>
                        <a:t>Associate metadata, output to researcher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endParaRPr lang="en-US"/>
                    </a:p>
                  </a:txBody>
                  <a:tcPr/>
                </a:tc>
                <a:tc>
                  <a:txBody>
                    <a:bodyPr/>
                    <a:lstStyle/>
                    <a:p>
                      <a:pPr algn="l" fontAlgn="b"/>
                      <a:r>
                        <a:rPr lang="en-US" sz="1600" b="0" i="0" u="none" strike="noStrike" dirty="0">
                          <a:solidFill>
                            <a:srgbClr val="000000"/>
                          </a:solidFill>
                          <a:latin typeface="+mn-lt"/>
                        </a:rPr>
                        <a:t>Collate intellectual output of each researcher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endParaRPr lang="en-US"/>
                    </a:p>
                  </a:txBody>
                  <a:tcPr/>
                </a:tc>
                <a:tc>
                  <a:txBody>
                    <a:bodyPr/>
                    <a:lstStyle/>
                    <a:p>
                      <a:pPr algn="l" fontAlgn="b"/>
                      <a:r>
                        <a:rPr lang="en-US" sz="1600" b="0" i="0" u="none" strike="noStrike" dirty="0">
                          <a:solidFill>
                            <a:srgbClr val="FF0000"/>
                          </a:solidFill>
                          <a:latin typeface="+mn-lt"/>
                        </a:rPr>
                        <a:t>Disambiguate names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endParaRPr lang="en-US"/>
                    </a:p>
                  </a:txBody>
                  <a:tcPr/>
                </a:tc>
                <a:tc>
                  <a:txBody>
                    <a:bodyPr/>
                    <a:lstStyle/>
                    <a:p>
                      <a:pPr algn="l" fontAlgn="b"/>
                      <a:r>
                        <a:rPr lang="en-US" sz="1600" b="0" i="0" u="none" strike="noStrike" dirty="0">
                          <a:solidFill>
                            <a:srgbClr val="000000"/>
                          </a:solidFill>
                          <a:latin typeface="+mn-lt"/>
                        </a:rPr>
                        <a:t>Link researcher's multiple identifiers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endParaRPr lang="en-US"/>
                    </a:p>
                  </a:txBody>
                  <a:tcPr/>
                </a:tc>
                <a:tc>
                  <a:txBody>
                    <a:bodyPr/>
                    <a:lstStyle/>
                    <a:p>
                      <a:pPr algn="l" fontAlgn="b"/>
                      <a:r>
                        <a:rPr lang="en-US" sz="1600" b="0" i="0" u="none" strike="noStrike" dirty="0">
                          <a:solidFill>
                            <a:srgbClr val="000000"/>
                          </a:solidFill>
                          <a:latin typeface="+mn-lt"/>
                        </a:rPr>
                        <a:t>Track history of researcher's affiliations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12">
                <a:tc vMerge="1">
                  <a:txBody>
                    <a:bodyPr/>
                    <a:lstStyle/>
                    <a:p>
                      <a:endParaRPr lang="en-US"/>
                    </a:p>
                  </a:txBody>
                  <a:tcPr/>
                </a:tc>
                <a:tc>
                  <a:txBody>
                    <a:bodyPr/>
                    <a:lstStyle/>
                    <a:p>
                      <a:pPr algn="l" fontAlgn="b"/>
                      <a:r>
                        <a:rPr lang="en-US" sz="1600" b="0" i="0" u="none" strike="noStrike" dirty="0">
                          <a:solidFill>
                            <a:srgbClr val="000000"/>
                          </a:solidFill>
                          <a:latin typeface="+mn-lt"/>
                        </a:rPr>
                        <a:t>Track &amp; communicate updates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312365931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solidFill>
                  <a:srgbClr val="0070C0"/>
                </a:solidFill>
              </a:rPr>
              <a:t>Systems profiled (20)</a:t>
            </a:r>
            <a:endParaRPr lang="en-US" dirty="0">
              <a:solidFill>
                <a:srgbClr val="0070C0"/>
              </a:solidFill>
            </a:endParaRPr>
          </a:p>
        </p:txBody>
      </p:sp>
      <p:sp>
        <p:nvSpPr>
          <p:cNvPr id="3" name="Slide Number Placeholder 2"/>
          <p:cNvSpPr>
            <a:spLocks noGrp="1"/>
          </p:cNvSpPr>
          <p:nvPr>
            <p:ph type="sldNum" sz="quarter" idx="12"/>
          </p:nvPr>
        </p:nvSpPr>
        <p:spPr/>
        <p:txBody>
          <a:bodyPr/>
          <a:lstStyle/>
          <a:p>
            <a:fld id="{6B3AA010-7757-41E0-A212-D41514C97AA5}" type="slidenum">
              <a:rPr lang="en-US" smtClean="0"/>
              <a:pPr/>
              <a:t>9</a:t>
            </a:fld>
            <a:endParaRPr lang="en-US"/>
          </a:p>
        </p:txBody>
      </p:sp>
      <p:pic>
        <p:nvPicPr>
          <p:cNvPr id="12" name="Picture 5"/>
          <p:cNvPicPr>
            <a:picLocks noChangeAspect="1" noChangeArrowheads="1"/>
          </p:cNvPicPr>
          <p:nvPr/>
        </p:nvPicPr>
        <p:blipFill>
          <a:blip r:embed="rId3" cstate="print"/>
          <a:srcRect/>
          <a:stretch>
            <a:fillRect/>
          </a:stretch>
        </p:blipFill>
        <p:spPr bwMode="auto">
          <a:xfrm>
            <a:off x="2743220" y="2415215"/>
            <a:ext cx="1228146" cy="440474"/>
          </a:xfrm>
          <a:prstGeom prst="rect">
            <a:avLst/>
          </a:prstGeom>
          <a:noFill/>
          <a:ln w="9525">
            <a:noFill/>
            <a:miter lim="800000"/>
            <a:headEnd/>
            <a:tailEnd/>
          </a:ln>
        </p:spPr>
      </p:pic>
      <p:pic>
        <p:nvPicPr>
          <p:cNvPr id="13" name="Picture 8"/>
          <p:cNvPicPr>
            <a:picLocks noChangeAspect="1" noChangeArrowheads="1"/>
          </p:cNvPicPr>
          <p:nvPr/>
        </p:nvPicPr>
        <p:blipFill>
          <a:blip r:embed="rId4" cstate="print"/>
          <a:srcRect/>
          <a:stretch>
            <a:fillRect/>
          </a:stretch>
        </p:blipFill>
        <p:spPr bwMode="auto">
          <a:xfrm>
            <a:off x="5562422" y="2068475"/>
            <a:ext cx="1474141" cy="566977"/>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7504396" y="1589135"/>
            <a:ext cx="1114141" cy="479340"/>
          </a:xfrm>
          <a:prstGeom prst="rect">
            <a:avLst/>
          </a:prstGeom>
          <a:noFill/>
          <a:ln w="9525">
            <a:noFill/>
            <a:miter lim="800000"/>
            <a:headEnd/>
            <a:tailEnd/>
          </a:ln>
        </p:spPr>
      </p:pic>
      <p:pic>
        <p:nvPicPr>
          <p:cNvPr id="16" name="Picture 14"/>
          <p:cNvPicPr>
            <a:picLocks noChangeAspect="1" noChangeArrowheads="1"/>
          </p:cNvPicPr>
          <p:nvPr/>
        </p:nvPicPr>
        <p:blipFill>
          <a:blip r:embed="rId6" cstate="print"/>
          <a:srcRect/>
          <a:stretch>
            <a:fillRect/>
          </a:stretch>
        </p:blipFill>
        <p:spPr bwMode="auto">
          <a:xfrm>
            <a:off x="4457699" y="2855689"/>
            <a:ext cx="2293937" cy="533400"/>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1973283" y="1447800"/>
            <a:ext cx="769937" cy="411163"/>
          </a:xfrm>
          <a:prstGeom prst="rect">
            <a:avLst/>
          </a:prstGeom>
          <a:noFill/>
          <a:ln w="9525">
            <a:noFill/>
            <a:miter lim="800000"/>
            <a:headEnd/>
            <a:tailEnd/>
          </a:ln>
        </p:spPr>
      </p:pic>
      <p:pic>
        <p:nvPicPr>
          <p:cNvPr id="1029" name="Picture 5"/>
          <p:cNvPicPr>
            <a:picLocks noChangeAspect="1" noChangeArrowheads="1"/>
          </p:cNvPicPr>
          <p:nvPr/>
        </p:nvPicPr>
        <p:blipFill>
          <a:blip r:embed="rId8" cstate="print"/>
          <a:srcRect/>
          <a:stretch>
            <a:fillRect/>
          </a:stretch>
        </p:blipFill>
        <p:spPr bwMode="auto">
          <a:xfrm>
            <a:off x="7036563" y="2660744"/>
            <a:ext cx="1836737" cy="723900"/>
          </a:xfrm>
          <a:prstGeom prst="rect">
            <a:avLst/>
          </a:prstGeom>
          <a:noFill/>
          <a:ln w="9525">
            <a:noFill/>
            <a:miter lim="800000"/>
            <a:headEnd/>
            <a:tailEnd/>
          </a:ln>
        </p:spPr>
      </p:pic>
      <p:pic>
        <p:nvPicPr>
          <p:cNvPr id="19" name="Picture 9"/>
          <p:cNvPicPr>
            <a:picLocks noChangeAspect="1" noChangeArrowheads="1"/>
          </p:cNvPicPr>
          <p:nvPr/>
        </p:nvPicPr>
        <p:blipFill>
          <a:blip r:embed="rId9" cstate="print"/>
          <a:srcRect/>
          <a:stretch>
            <a:fillRect/>
          </a:stretch>
        </p:blipFill>
        <p:spPr bwMode="auto">
          <a:xfrm>
            <a:off x="3709987" y="1589135"/>
            <a:ext cx="1852613" cy="655637"/>
          </a:xfrm>
          <a:prstGeom prst="rect">
            <a:avLst/>
          </a:prstGeom>
          <a:noFill/>
          <a:ln w="9525">
            <a:noFill/>
            <a:miter lim="800000"/>
            <a:headEnd/>
            <a:tailEnd/>
          </a:ln>
        </p:spPr>
      </p:pic>
      <p:pic>
        <p:nvPicPr>
          <p:cNvPr id="1030" name="Picture 6"/>
          <p:cNvPicPr>
            <a:picLocks noChangeAspect="1" noChangeArrowheads="1"/>
          </p:cNvPicPr>
          <p:nvPr/>
        </p:nvPicPr>
        <p:blipFill>
          <a:blip r:embed="rId10" cstate="print"/>
          <a:srcRect/>
          <a:stretch>
            <a:fillRect/>
          </a:stretch>
        </p:blipFill>
        <p:spPr bwMode="auto">
          <a:xfrm>
            <a:off x="932233" y="3384644"/>
            <a:ext cx="685800" cy="457200"/>
          </a:xfrm>
          <a:prstGeom prst="rect">
            <a:avLst/>
          </a:prstGeom>
          <a:noFill/>
          <a:ln w="9525">
            <a:noFill/>
            <a:miter lim="800000"/>
            <a:headEnd/>
            <a:tailEnd/>
          </a:ln>
        </p:spPr>
      </p:pic>
      <p:pic>
        <p:nvPicPr>
          <p:cNvPr id="17" name="Picture 3"/>
          <p:cNvPicPr>
            <a:picLocks noChangeAspect="1" noChangeArrowheads="1"/>
          </p:cNvPicPr>
          <p:nvPr/>
        </p:nvPicPr>
        <p:blipFill>
          <a:blip r:embed="rId11" cstate="print"/>
          <a:srcRect/>
          <a:stretch>
            <a:fillRect/>
          </a:stretch>
        </p:blipFill>
        <p:spPr bwMode="auto">
          <a:xfrm>
            <a:off x="1241445" y="4503737"/>
            <a:ext cx="1158875" cy="1127125"/>
          </a:xfrm>
          <a:prstGeom prst="rect">
            <a:avLst/>
          </a:prstGeom>
          <a:noFill/>
          <a:ln w="9525">
            <a:noFill/>
            <a:miter lim="800000"/>
            <a:headEnd/>
            <a:tailEnd/>
          </a:ln>
        </p:spPr>
      </p:pic>
      <p:pic>
        <p:nvPicPr>
          <p:cNvPr id="18" name="Picture 6"/>
          <p:cNvPicPr>
            <a:picLocks noChangeAspect="1" noChangeArrowheads="1"/>
          </p:cNvPicPr>
          <p:nvPr/>
        </p:nvPicPr>
        <p:blipFill>
          <a:blip r:embed="rId12" cstate="print"/>
          <a:srcRect/>
          <a:stretch>
            <a:fillRect/>
          </a:stretch>
        </p:blipFill>
        <p:spPr bwMode="auto">
          <a:xfrm>
            <a:off x="2002035" y="3471008"/>
            <a:ext cx="1969331" cy="373184"/>
          </a:xfrm>
          <a:prstGeom prst="rect">
            <a:avLst/>
          </a:prstGeom>
          <a:noFill/>
          <a:ln w="9525">
            <a:noFill/>
            <a:miter lim="800000"/>
            <a:headEnd/>
            <a:tailEnd/>
          </a:ln>
        </p:spPr>
      </p:pic>
      <p:pic>
        <p:nvPicPr>
          <p:cNvPr id="20" name="Picture 7"/>
          <p:cNvPicPr>
            <a:picLocks noChangeAspect="1" noChangeArrowheads="1"/>
          </p:cNvPicPr>
          <p:nvPr/>
        </p:nvPicPr>
        <p:blipFill>
          <a:blip r:embed="rId13" cstate="print"/>
          <a:srcRect/>
          <a:stretch>
            <a:fillRect/>
          </a:stretch>
        </p:blipFill>
        <p:spPr bwMode="auto">
          <a:xfrm>
            <a:off x="2743220" y="4422775"/>
            <a:ext cx="1455737" cy="609600"/>
          </a:xfrm>
          <a:prstGeom prst="rect">
            <a:avLst/>
          </a:prstGeom>
          <a:noFill/>
          <a:ln w="9525">
            <a:noFill/>
            <a:miter lim="800000"/>
            <a:headEnd/>
            <a:tailEnd/>
          </a:ln>
        </p:spPr>
      </p:pic>
      <p:pic>
        <p:nvPicPr>
          <p:cNvPr id="21" name="Picture 8"/>
          <p:cNvPicPr>
            <a:picLocks noChangeAspect="1" noChangeArrowheads="1"/>
          </p:cNvPicPr>
          <p:nvPr/>
        </p:nvPicPr>
        <p:blipFill>
          <a:blip r:embed="rId14" cstate="print"/>
          <a:srcRect/>
          <a:stretch>
            <a:fillRect/>
          </a:stretch>
        </p:blipFill>
        <p:spPr bwMode="auto">
          <a:xfrm>
            <a:off x="3276600" y="5562600"/>
            <a:ext cx="2065337" cy="1020763"/>
          </a:xfrm>
          <a:prstGeom prst="rect">
            <a:avLst/>
          </a:prstGeom>
          <a:noFill/>
          <a:ln w="9525">
            <a:noFill/>
            <a:miter lim="800000"/>
            <a:headEnd/>
            <a:tailEnd/>
          </a:ln>
        </p:spPr>
      </p:pic>
      <p:pic>
        <p:nvPicPr>
          <p:cNvPr id="22" name="Picture 6"/>
          <p:cNvPicPr>
            <a:picLocks noChangeAspect="1" noChangeArrowheads="1"/>
          </p:cNvPicPr>
          <p:nvPr/>
        </p:nvPicPr>
        <p:blipFill>
          <a:blip r:embed="rId15" cstate="print"/>
          <a:srcRect/>
          <a:stretch>
            <a:fillRect/>
          </a:stretch>
        </p:blipFill>
        <p:spPr bwMode="auto">
          <a:xfrm>
            <a:off x="4784725" y="4762499"/>
            <a:ext cx="1768475" cy="334963"/>
          </a:xfrm>
          <a:prstGeom prst="rect">
            <a:avLst/>
          </a:prstGeom>
          <a:noFill/>
          <a:ln w="9525">
            <a:noFill/>
            <a:miter lim="800000"/>
            <a:headEnd/>
            <a:tailEnd/>
          </a:ln>
        </p:spPr>
      </p:pic>
      <p:pic>
        <p:nvPicPr>
          <p:cNvPr id="23" name="Picture 4"/>
          <p:cNvPicPr>
            <a:picLocks noChangeAspect="1" noChangeArrowheads="1"/>
          </p:cNvPicPr>
          <p:nvPr/>
        </p:nvPicPr>
        <p:blipFill>
          <a:blip r:embed="rId16" cstate="print"/>
          <a:srcRect/>
          <a:stretch>
            <a:fillRect/>
          </a:stretch>
        </p:blipFill>
        <p:spPr bwMode="auto">
          <a:xfrm>
            <a:off x="7036563" y="4148138"/>
            <a:ext cx="2087563" cy="579437"/>
          </a:xfrm>
          <a:prstGeom prst="rect">
            <a:avLst/>
          </a:prstGeom>
          <a:noFill/>
          <a:ln w="9525">
            <a:noFill/>
            <a:miter lim="800000"/>
            <a:headEnd/>
            <a:tailEnd/>
          </a:ln>
        </p:spPr>
      </p:pic>
      <p:pic>
        <p:nvPicPr>
          <p:cNvPr id="25" name="Picture 2"/>
          <p:cNvPicPr>
            <a:picLocks noChangeAspect="1" noChangeArrowheads="1"/>
          </p:cNvPicPr>
          <p:nvPr/>
        </p:nvPicPr>
        <p:blipFill>
          <a:blip r:embed="rId17" cstate="print"/>
          <a:srcRect/>
          <a:stretch>
            <a:fillRect/>
          </a:stretch>
        </p:blipFill>
        <p:spPr bwMode="auto">
          <a:xfrm>
            <a:off x="5977661" y="5501277"/>
            <a:ext cx="2624860" cy="427443"/>
          </a:xfrm>
          <a:prstGeom prst="rect">
            <a:avLst/>
          </a:prstGeom>
          <a:noFill/>
          <a:ln w="9525">
            <a:noFill/>
            <a:miter lim="800000"/>
            <a:headEnd/>
            <a:tailEnd/>
          </a:ln>
        </p:spPr>
      </p:pic>
      <p:pic>
        <p:nvPicPr>
          <p:cNvPr id="26" name="Picture 4"/>
          <p:cNvPicPr>
            <a:picLocks noChangeAspect="1" noChangeArrowheads="1"/>
          </p:cNvPicPr>
          <p:nvPr/>
        </p:nvPicPr>
        <p:blipFill>
          <a:blip r:embed="rId18" cstate="print"/>
          <a:srcRect/>
          <a:stretch>
            <a:fillRect/>
          </a:stretch>
        </p:blipFill>
        <p:spPr bwMode="auto">
          <a:xfrm>
            <a:off x="4754562" y="3562350"/>
            <a:ext cx="2378075" cy="1165225"/>
          </a:xfrm>
          <a:prstGeom prst="rect">
            <a:avLst/>
          </a:prstGeom>
          <a:noFill/>
          <a:ln w="9525">
            <a:noFill/>
            <a:miter lim="800000"/>
            <a:headEnd/>
            <a:tailEnd/>
          </a:ln>
        </p:spPr>
      </p:pic>
      <p:pic>
        <p:nvPicPr>
          <p:cNvPr id="3074" name="Picture 2"/>
          <p:cNvPicPr>
            <a:picLocks noChangeAspect="1" noChangeArrowheads="1"/>
          </p:cNvPicPr>
          <p:nvPr/>
        </p:nvPicPr>
        <p:blipFill>
          <a:blip r:embed="rId19"/>
          <a:srcRect/>
          <a:stretch>
            <a:fillRect/>
          </a:stretch>
        </p:blipFill>
        <p:spPr bwMode="auto">
          <a:xfrm>
            <a:off x="685820" y="5928720"/>
            <a:ext cx="1287463" cy="327025"/>
          </a:xfrm>
          <a:prstGeom prst="rect">
            <a:avLst/>
          </a:prstGeom>
          <a:noFill/>
          <a:ln w="9525">
            <a:noFill/>
            <a:miter lim="800000"/>
            <a:headEnd/>
            <a:tailEnd/>
          </a:ln>
        </p:spPr>
      </p:pic>
      <p:pic>
        <p:nvPicPr>
          <p:cNvPr id="3075" name="Picture 3"/>
          <p:cNvPicPr>
            <a:picLocks noChangeAspect="1" noChangeArrowheads="1"/>
          </p:cNvPicPr>
          <p:nvPr/>
        </p:nvPicPr>
        <p:blipFill>
          <a:blip r:embed="rId20"/>
          <a:srcRect/>
          <a:stretch>
            <a:fillRect/>
          </a:stretch>
        </p:blipFill>
        <p:spPr bwMode="auto">
          <a:xfrm>
            <a:off x="814408" y="3848100"/>
            <a:ext cx="1006475" cy="350837"/>
          </a:xfrm>
          <a:prstGeom prst="rect">
            <a:avLst/>
          </a:prstGeom>
          <a:noFill/>
          <a:ln w="9525">
            <a:noFill/>
            <a:miter lim="800000"/>
            <a:headEnd/>
            <a:tailEnd/>
          </a:ln>
        </p:spPr>
      </p:pic>
      <p:pic>
        <p:nvPicPr>
          <p:cNvPr id="3077" name="Picture 5"/>
          <p:cNvPicPr>
            <a:picLocks noChangeAspect="1" noChangeArrowheads="1"/>
          </p:cNvPicPr>
          <p:nvPr/>
        </p:nvPicPr>
        <p:blipFill>
          <a:blip r:embed="rId21"/>
          <a:srcRect/>
          <a:stretch>
            <a:fillRect/>
          </a:stretch>
        </p:blipFill>
        <p:spPr bwMode="auto">
          <a:xfrm>
            <a:off x="439781" y="2244772"/>
            <a:ext cx="1935163" cy="465137"/>
          </a:xfrm>
          <a:prstGeom prst="rect">
            <a:avLst/>
          </a:prstGeom>
          <a:noFill/>
          <a:ln w="9525">
            <a:noFill/>
            <a:miter lim="800000"/>
            <a:headEnd/>
            <a:tailEnd/>
          </a:ln>
        </p:spPr>
      </p:pic>
      <p:pic>
        <p:nvPicPr>
          <p:cNvPr id="12290" name="Picture 2" descr="C:\Users\smithyok\AppData\Local\Temp\SNAGHTMLf30da95.PNG"/>
          <p:cNvPicPr>
            <a:picLocks noChangeAspect="1" noChangeArrowheads="1"/>
          </p:cNvPicPr>
          <p:nvPr/>
        </p:nvPicPr>
        <p:blipFill>
          <a:blip r:embed="rId22"/>
          <a:srcRect/>
          <a:stretch>
            <a:fillRect/>
          </a:stretch>
        </p:blipFill>
        <p:spPr bwMode="auto">
          <a:xfrm>
            <a:off x="439781" y="2709909"/>
            <a:ext cx="1171575" cy="561975"/>
          </a:xfrm>
          <a:prstGeom prst="rect">
            <a:avLst/>
          </a:prstGeom>
          <a:noFill/>
        </p:spPr>
      </p:pic>
    </p:spTree>
    <p:extLst>
      <p:ext uri="{BB962C8B-B14F-4D97-AF65-F5344CB8AC3E}">
        <p14:creationId xmlns="" xmlns:p14="http://schemas.microsoft.com/office/powerpoint/2010/main" val="123459321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attern Top">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ll Pattern">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attern Bottom">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attern Lef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attern Righ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ark Blue">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6460</TotalTime>
  <Words>5589</Words>
  <Application>Microsoft Office PowerPoint</Application>
  <PresentationFormat>On-screen Show (4:3)</PresentationFormat>
  <Paragraphs>611</Paragraphs>
  <Slides>65</Slides>
  <Notes>56</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65</vt:i4>
      </vt:variant>
    </vt:vector>
  </HeadingPairs>
  <TitlesOfParts>
    <vt:vector size="73" baseType="lpstr">
      <vt:lpstr>Pattern Top</vt:lpstr>
      <vt:lpstr>Full Pattern</vt:lpstr>
      <vt:lpstr>Pattern Bottom</vt:lpstr>
      <vt:lpstr>Pattern Left</vt:lpstr>
      <vt:lpstr>Pattern Right</vt:lpstr>
      <vt:lpstr>Dark Blue</vt:lpstr>
      <vt:lpstr>Title and Sections</vt:lpstr>
      <vt:lpstr>Acrobat Document</vt:lpstr>
      <vt:lpstr>Slide 1</vt:lpstr>
      <vt:lpstr>Slide 2</vt:lpstr>
      <vt:lpstr>Scholarly output impacts the reputation and ranking of the institution</vt:lpstr>
      <vt:lpstr>A scholar may be published under many forms of names</vt:lpstr>
      <vt:lpstr>Same name, different people</vt:lpstr>
      <vt:lpstr>One researcher may have many profiles or identifiers…</vt:lpstr>
      <vt:lpstr>Registering Researchers in Authority Files Task Group Members</vt:lpstr>
      <vt:lpstr>Stakeholders &amp; needs</vt:lpstr>
      <vt:lpstr>Systems profiled (20)</vt:lpstr>
      <vt:lpstr>Slide 10</vt:lpstr>
      <vt:lpstr>Now is More</vt:lpstr>
      <vt:lpstr>Where are researchers?</vt:lpstr>
      <vt:lpstr>Researcher Identifier ≠ Name Authorities</vt:lpstr>
      <vt:lpstr>Slide 14</vt:lpstr>
      <vt:lpstr>Slide 15</vt:lpstr>
      <vt:lpstr>Task group presenters</vt:lpstr>
      <vt:lpstr>Slide 17</vt:lpstr>
      <vt:lpstr>What Is ISNI</vt:lpstr>
      <vt:lpstr>Who is ISNI</vt:lpstr>
      <vt:lpstr>ISNI Organizational Structure</vt:lpstr>
      <vt:lpstr>How Does ISNI Registration Work</vt:lpstr>
      <vt:lpstr>Stage One</vt:lpstr>
      <vt:lpstr>Stage Two</vt:lpstr>
      <vt:lpstr>Stage Three</vt:lpstr>
      <vt:lpstr>Display</vt:lpstr>
      <vt:lpstr>Sample Public ISNI Record</vt:lpstr>
      <vt:lpstr>Slide 27</vt:lpstr>
      <vt:lpstr>Who is using ISNIs?</vt:lpstr>
      <vt:lpstr>Einstein’s Wikipedia Page</vt:lpstr>
      <vt:lpstr>How many names in the ISNI database?</vt:lpstr>
      <vt:lpstr>Use Case: Publisher</vt:lpstr>
      <vt:lpstr>Use Case: Cross-Domain Linking</vt:lpstr>
      <vt:lpstr>Use Case: Cross-Domain Linking</vt:lpstr>
      <vt:lpstr>Data Quality</vt:lpstr>
      <vt:lpstr>Assignment Criteria</vt:lpstr>
      <vt:lpstr>Slide 36</vt:lpstr>
      <vt:lpstr>Outline</vt:lpstr>
      <vt:lpstr>PCC and the future  of authority control </vt:lpstr>
      <vt:lpstr>Slide 39</vt:lpstr>
      <vt:lpstr>Slide 40</vt:lpstr>
      <vt:lpstr>Diffusion into NACO </vt:lpstr>
      <vt:lpstr>NACO-VIAF-ISNI inter</vt:lpstr>
      <vt:lpstr>Extending ISNI assignment in NACO</vt:lpstr>
      <vt:lpstr>ISNI models for cooperation</vt:lpstr>
      <vt:lpstr>British library experiences</vt:lpstr>
      <vt:lpstr>British library experiences</vt:lpstr>
      <vt:lpstr>La Trobe University</vt:lpstr>
      <vt:lpstr>Slide 48</vt:lpstr>
      <vt:lpstr>Can ISNI be the new NACO for libraries?</vt:lpstr>
      <vt:lpstr>ISNI Assignment Agency</vt:lpstr>
      <vt:lpstr>Slide 51</vt:lpstr>
      <vt:lpstr>Slide 52</vt:lpstr>
      <vt:lpstr>Identifier vs Authority</vt:lpstr>
      <vt:lpstr>SALLIE</vt:lpstr>
      <vt:lpstr>Stanford Profiles</vt:lpstr>
      <vt:lpstr>Reconciliation</vt:lpstr>
      <vt:lpstr>Slide 57</vt:lpstr>
      <vt:lpstr>Slide 58</vt:lpstr>
      <vt:lpstr>Slide 59</vt:lpstr>
      <vt:lpstr>Slide 60</vt:lpstr>
      <vt:lpstr>Slide 61</vt:lpstr>
      <vt:lpstr>Slide 62</vt:lpstr>
      <vt:lpstr>Slide 63</vt:lpstr>
      <vt:lpstr>Questions? Your plans?</vt:lpstr>
      <vt:lpstr>Slide 65</vt:lpstr>
    </vt:vector>
  </TitlesOfParts>
  <Company>OCLC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Registering Researchers in Authority Files Webinar</dc:title>
  <dc:subject>OCLC Research</dc:subject>
  <dc:creator>Karen Smith-Yoshimura, Laura Dawson, Daniel Hook, Andrew MacEwan, Philip Schreur</dc:creator>
  <cp:keywords>researcher identifiers, ISNI, ORCID, VIAF, #rrafreport</cp:keywords>
  <dc:description>Presentation for OCLC Research Webinar on 13 November 2014</dc:description>
  <cp:lastModifiedBy>Melissa Renspie</cp:lastModifiedBy>
  <cp:revision>437</cp:revision>
  <cp:lastPrinted>2014-01-22T16:19:00Z</cp:lastPrinted>
  <dcterms:created xsi:type="dcterms:W3CDTF">2013-09-04T15:54:59Z</dcterms:created>
  <dcterms:modified xsi:type="dcterms:W3CDTF">2014-11-13T15:25:30Z</dcterms:modified>
  <cp:category>Presentation</cp:category>
</cp:coreProperties>
</file>