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handoutMasterIdLst>
    <p:handoutMasterId r:id="rId24"/>
  </p:handoutMasterIdLst>
  <p:sldIdLst>
    <p:sldId id="265" r:id="rId2"/>
    <p:sldId id="366" r:id="rId3"/>
    <p:sldId id="286" r:id="rId4"/>
    <p:sldId id="367" r:id="rId5"/>
    <p:sldId id="384" r:id="rId6"/>
    <p:sldId id="385" r:id="rId7"/>
    <p:sldId id="368" r:id="rId8"/>
    <p:sldId id="375" r:id="rId9"/>
    <p:sldId id="378" r:id="rId10"/>
    <p:sldId id="377" r:id="rId11"/>
    <p:sldId id="383" r:id="rId12"/>
    <p:sldId id="365" r:id="rId13"/>
    <p:sldId id="351" r:id="rId14"/>
    <p:sldId id="372" r:id="rId15"/>
    <p:sldId id="371" r:id="rId16"/>
    <p:sldId id="370" r:id="rId17"/>
    <p:sldId id="369" r:id="rId18"/>
    <p:sldId id="373" r:id="rId19"/>
    <p:sldId id="374" r:id="rId20"/>
    <p:sldId id="386" r:id="rId21"/>
    <p:sldId id="344"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11">
          <p15:clr>
            <a:srgbClr val="A4A3A4"/>
          </p15:clr>
        </p15:guide>
        <p15:guide id="2" pos="55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DE6126"/>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22" autoAdjust="0"/>
    <p:restoredTop sz="94434" autoAdjust="0"/>
  </p:normalViewPr>
  <p:slideViewPr>
    <p:cSldViewPr snapToGrid="0" snapToObjects="1">
      <p:cViewPr varScale="1">
        <p:scale>
          <a:sx n="84" d="100"/>
          <a:sy n="84" d="100"/>
        </p:scale>
        <p:origin x="846" y="84"/>
      </p:cViewPr>
      <p:guideLst>
        <p:guide orient="horz" pos="2411"/>
        <p:guide pos="557"/>
      </p:guideLst>
    </p:cSldViewPr>
  </p:slideViewPr>
  <p:notesTextViewPr>
    <p:cViewPr>
      <p:scale>
        <a:sx n="100" d="100"/>
        <a:sy n="100" d="100"/>
      </p:scale>
      <p:origin x="0" y="0"/>
    </p:cViewPr>
  </p:notesTextViewPr>
  <p:sorterViewPr>
    <p:cViewPr varScale="1">
      <p:scale>
        <a:sx n="1" d="1"/>
        <a:sy n="1" d="1"/>
      </p:scale>
      <p:origin x="0" y="-8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Data\My%20Documents\RLG%20Programs\Linked%20Data%20Survey%20Responses%20with%20Contact%20Info.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Linked Data Survey Respondents</a:t>
            </a:r>
          </a:p>
        </c:rich>
      </c:tx>
      <c:layout>
        <c:manualLayout>
          <c:xMode val="edge"/>
          <c:yMode val="edge"/>
          <c:x val="0.20298168993955495"/>
          <c:y val="3.158004409767732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'Responding Institutions Edited'!$A$99:$A$118</c:f>
              <c:strCache>
                <c:ptCount val="20"/>
                <c:pt idx="0">
                  <c:v>USA</c:v>
                </c:pt>
                <c:pt idx="1">
                  <c:v>Spain</c:v>
                </c:pt>
                <c:pt idx="2">
                  <c:v>UK</c:v>
                </c:pt>
                <c:pt idx="3">
                  <c:v>The Netherlands</c:v>
                </c:pt>
                <c:pt idx="4">
                  <c:v>Norway</c:v>
                </c:pt>
                <c:pt idx="5">
                  <c:v>Canada</c:v>
                </c:pt>
                <c:pt idx="6">
                  <c:v>Australia</c:v>
                </c:pt>
                <c:pt idx="7">
                  <c:v>France</c:v>
                </c:pt>
                <c:pt idx="8">
                  <c:v>Germany</c:v>
                </c:pt>
                <c:pt idx="9">
                  <c:v>Italy</c:v>
                </c:pt>
                <c:pt idx="10">
                  <c:v>Switzerland</c:v>
                </c:pt>
                <c:pt idx="11">
                  <c:v>Austria</c:v>
                </c:pt>
                <c:pt idx="12">
                  <c:v>Czech Republic</c:v>
                </c:pt>
                <c:pt idx="13">
                  <c:v>Hungary</c:v>
                </c:pt>
                <c:pt idx="14">
                  <c:v>Ireland</c:v>
                </c:pt>
                <c:pt idx="15">
                  <c:v>Japan</c:v>
                </c:pt>
                <c:pt idx="16">
                  <c:v>Malaysia</c:v>
                </c:pt>
                <c:pt idx="17">
                  <c:v>Portugal</c:v>
                </c:pt>
                <c:pt idx="18">
                  <c:v>Singapore</c:v>
                </c:pt>
                <c:pt idx="19">
                  <c:v>Sweden</c:v>
                </c:pt>
              </c:strCache>
            </c:strRef>
          </c:cat>
          <c:val>
            <c:numRef>
              <c:f>'Responding Institutions Edited'!$B$99:$B$118</c:f>
              <c:numCache>
                <c:formatCode>General</c:formatCode>
                <c:ptCount val="20"/>
                <c:pt idx="0">
                  <c:v>39</c:v>
                </c:pt>
                <c:pt idx="1">
                  <c:v>10</c:v>
                </c:pt>
                <c:pt idx="2">
                  <c:v>9</c:v>
                </c:pt>
                <c:pt idx="3">
                  <c:v>6</c:v>
                </c:pt>
                <c:pt idx="4">
                  <c:v>4</c:v>
                </c:pt>
                <c:pt idx="5">
                  <c:v>3</c:v>
                </c:pt>
                <c:pt idx="6">
                  <c:v>2</c:v>
                </c:pt>
                <c:pt idx="7">
                  <c:v>2</c:v>
                </c:pt>
                <c:pt idx="8">
                  <c:v>2</c:v>
                </c:pt>
                <c:pt idx="9">
                  <c:v>2</c:v>
                </c:pt>
                <c:pt idx="10">
                  <c:v>2</c:v>
                </c:pt>
                <c:pt idx="11">
                  <c:v>1</c:v>
                </c:pt>
                <c:pt idx="12">
                  <c:v>1</c:v>
                </c:pt>
                <c:pt idx="13">
                  <c:v>1</c:v>
                </c:pt>
                <c:pt idx="14">
                  <c:v>1</c:v>
                </c:pt>
                <c:pt idx="15">
                  <c:v>1</c:v>
                </c:pt>
                <c:pt idx="16">
                  <c:v>1</c:v>
                </c:pt>
                <c:pt idx="17">
                  <c:v>1</c:v>
                </c:pt>
                <c:pt idx="18">
                  <c:v>1</c:v>
                </c:pt>
                <c:pt idx="19">
                  <c:v>1</c:v>
                </c:pt>
              </c:numCache>
            </c:numRef>
          </c:val>
          <c:extLst>
            <c:ext xmlns:c16="http://schemas.microsoft.com/office/drawing/2014/chart" uri="{C3380CC4-5D6E-409C-BE32-E72D297353CC}">
              <c16:uniqueId val="{00000000-26DC-4F77-A21E-B2FFC6688B2A}"/>
            </c:ext>
          </c:extLst>
        </c:ser>
        <c:dLbls>
          <c:showLegendKey val="0"/>
          <c:showVal val="0"/>
          <c:showCatName val="0"/>
          <c:showSerName val="0"/>
          <c:showPercent val="0"/>
          <c:showBubbleSize val="0"/>
        </c:dLbls>
        <c:gapWidth val="182"/>
        <c:axId val="122936104"/>
        <c:axId val="122936496"/>
      </c:barChart>
      <c:catAx>
        <c:axId val="1229361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2936496"/>
        <c:crosses val="autoZero"/>
        <c:auto val="1"/>
        <c:lblAlgn val="ctr"/>
        <c:lblOffset val="100"/>
        <c:noMultiLvlLbl val="0"/>
      </c:catAx>
      <c:valAx>
        <c:axId val="1229364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29361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EA7726C-ACAE-124E-B040-09E55DEF4DA0}" type="datetimeFigureOut">
              <a:rPr lang="en-US" smtClean="0"/>
              <a:t>3/6/2017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5010" y="0"/>
            <a:ext cx="2971800" cy="457200"/>
          </a:xfrm>
          <a:prstGeom prst="rect">
            <a:avLst/>
          </a:prstGeom>
        </p:spPr>
        <p:txBody>
          <a:bodyPr vert="horz" lIns="91440" tIns="45720" rIns="91440" bIns="45720" rtlCol="0"/>
          <a:lstStyle>
            <a:lvl1pPr algn="r">
              <a:defRPr sz="1200"/>
            </a:lvl1pPr>
          </a:lstStyle>
          <a:p>
            <a:fld id="{2F9FB55C-3F8D-9441-947B-C67F770235A0}" type="datetimeFigureOut">
              <a:rPr lang="en-US" smtClean="0"/>
              <a:t>3/6/2017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4684"/>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5010" y="8684684"/>
            <a:ext cx="2971800" cy="457200"/>
          </a:xfrm>
          <a:prstGeom prst="rect">
            <a:avLst/>
          </a:prstGeom>
        </p:spPr>
        <p:txBody>
          <a:bodyPr vert="horz" lIns="91440" tIns="45720" rIns="91440" bIns="45720" rtlCol="0" anchor="b"/>
          <a:lstStyle>
            <a:lvl1pPr algn="r">
              <a:defRPr sz="1200"/>
            </a:lvl1pPr>
          </a:lstStyle>
          <a:p>
            <a:fld id="{5D5958B2-8CFD-7C43-B1A8-5462CA51E0EE}" type="slidenum">
              <a:rPr lang="en-US" smtClean="0"/>
              <a:t>‹#›</a:t>
            </a:fld>
            <a:endParaRPr lang="en-US"/>
          </a:p>
        </p:txBody>
      </p:sp>
    </p:spTree>
    <p:extLst>
      <p:ext uri="{BB962C8B-B14F-4D97-AF65-F5344CB8AC3E}">
        <p14:creationId xmlns:p14="http://schemas.microsoft.com/office/powerpoint/2010/main" val="35439013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n.wikipedia.org/wiki/Harvard_University" TargetMode="External"/><Relationship Id="rId7" Type="http://schemas.openxmlformats.org/officeDocument/2006/relationships/hyperlink" Target="https://en.wikipedia.org/wiki/Internet_Archive"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en.wikipedia.org/wiki/Library_of_Congress" TargetMode="External"/><Relationship Id="rId5" Type="http://schemas.openxmlformats.org/officeDocument/2006/relationships/hyperlink" Target="https://en.wikipedia.org/wiki/Digital_Public_Library_of_America#cite_note-O.27Leary.2C_M._2013-1" TargetMode="External"/><Relationship Id="rId4" Type="http://schemas.openxmlformats.org/officeDocument/2006/relationships/hyperlink" Target="https://en.wikipedia.org/wiki/Berkman_Center_for_Internet_&amp;_Society"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dnb.de/EN/lds"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www.dnb.de/EN/entityfacts" TargetMode="External"/><Relationship Id="rId4" Type="http://schemas.openxmlformats.org/officeDocument/2006/relationships/hyperlink" Target="http://www.dnb.de/EN/bibframe"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oclc.org/news/releases/2011/20119.ht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2006, Tim Berners-Lee published a blog post in the</a:t>
            </a:r>
            <a:r>
              <a:rPr lang="en-US" baseline="0" dirty="0"/>
              <a:t> </a:t>
            </a:r>
            <a:r>
              <a:rPr lang="en-US" dirty="0"/>
              <a:t>w3c web space. It</a:t>
            </a:r>
            <a:r>
              <a:rPr lang="en-US" baseline="0" dirty="0"/>
              <a:t> </a:t>
            </a:r>
            <a:r>
              <a:rPr lang="en-US" dirty="0"/>
              <a:t>featured an image that became an icon of the linked data movement: the coffee cup with the five stars</a:t>
            </a:r>
            <a:r>
              <a:rPr lang="en-US" baseline="0" dirty="0"/>
              <a:t>. </a:t>
            </a:r>
            <a:r>
              <a:rPr lang="en-US" dirty="0"/>
              <a:t>It’s also cryptic, but it</a:t>
            </a:r>
            <a:r>
              <a:rPr lang="en-US" baseline="0" dirty="0"/>
              <a:t> touches on deep insights about how information is delivered and consumed. </a:t>
            </a:r>
            <a:endParaRPr lang="en-US" dirty="0"/>
          </a:p>
          <a:p>
            <a:endParaRPr lang="en-US" dirty="0"/>
          </a:p>
          <a:p>
            <a:r>
              <a:rPr lang="en-US" b="1" dirty="0"/>
              <a:t>*The text:</a:t>
            </a:r>
            <a:r>
              <a:rPr lang="en-US" b="1" baseline="0" dirty="0"/>
              <a:t>  </a:t>
            </a:r>
            <a:r>
              <a:rPr lang="en-US" dirty="0"/>
              <a:t>make links to things.</a:t>
            </a:r>
            <a:r>
              <a:rPr lang="en-US" baseline="0" dirty="0"/>
              <a:t> </a:t>
            </a:r>
            <a:r>
              <a:rPr lang="en-US" dirty="0"/>
              <a:t>Use</a:t>
            </a:r>
            <a:r>
              <a:rPr lang="en-US" baseline="0" dirty="0"/>
              <a:t> a special kind of identifier [called a URI] </a:t>
            </a:r>
            <a:r>
              <a:rPr lang="en-US" i="0" baseline="0" dirty="0"/>
              <a:t>to name things; include more URIs so people can discover other things. URIs: </a:t>
            </a:r>
            <a:r>
              <a:rPr lang="en-US" dirty="0"/>
              <a:t>Identifiers</a:t>
            </a:r>
            <a:r>
              <a:rPr lang="en-US" baseline="0" dirty="0"/>
              <a:t> that are persistent, unique, resolved with existing web protocols.</a:t>
            </a:r>
            <a:endParaRPr lang="en-US" i="0" baseline="0" dirty="0"/>
          </a:p>
          <a:p>
            <a:pPr defTabSz="466435">
              <a:defRPr/>
            </a:pPr>
            <a:r>
              <a:rPr lang="en-US" b="1" i="0" baseline="0" dirty="0"/>
              <a:t>*The insight:</a:t>
            </a:r>
            <a:r>
              <a:rPr lang="en-US" i="0" baseline="0" dirty="0"/>
              <a:t> This appears to be describing hypertext, but it is different from the web we know. It is about things in the world. URIs are collection points for information about them. By interacting with the web, we are getting information about objects, and not just reading documents.</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Slide courtesy of OCLC colleague Jean </a:t>
            </a:r>
            <a:r>
              <a:rPr lang="en-US" dirty="0" err="1"/>
              <a:t>Godby</a:t>
            </a:r>
            <a:r>
              <a:rPr lang="en-US" dirty="0"/>
              <a:t>.</a:t>
            </a:r>
          </a:p>
          <a:p>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2</a:t>
            </a:fld>
            <a:endParaRPr lang="en-US"/>
          </a:p>
        </p:txBody>
      </p:sp>
    </p:spTree>
    <p:extLst>
      <p:ext uri="{BB962C8B-B14F-4D97-AF65-F5344CB8AC3E}">
        <p14:creationId xmlns:p14="http://schemas.microsoft.com/office/powerpoint/2010/main" val="3674303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Virtual International Authority File</a:t>
            </a:r>
            <a:r>
              <a:rPr lang="en-US" baseline="0" dirty="0"/>
              <a:t> is the linked data resource consumed most often by respondents to the OCLC Research International Linked Data survey for implementers. It’s also bringing the world “closer together” by aggregating the authority files from 44 different sources in 35 countries. </a:t>
            </a:r>
            <a:r>
              <a:rPr lang="en-US" i="0" baseline="0" dirty="0"/>
              <a:t>&lt;click&gt; </a:t>
            </a:r>
            <a:r>
              <a:rPr lang="en-US" baseline="0" dirty="0"/>
              <a:t> </a:t>
            </a:r>
            <a:r>
              <a:rPr lang="en-US" i="0" baseline="0" dirty="0"/>
              <a:t>47 “expressions” or translations are listed here – you see quite a few Australian flags as the source of the title information. </a:t>
            </a:r>
            <a:r>
              <a:rPr lang="en-US" baseline="0" dirty="0"/>
              <a:t>We’ve supplemented the information about translations of </a:t>
            </a:r>
            <a:r>
              <a:rPr lang="en-US" i="1" baseline="0" dirty="0"/>
              <a:t>The Thorn Birds </a:t>
            </a:r>
            <a:r>
              <a:rPr lang="en-US" i="0" baseline="0" dirty="0"/>
              <a:t>from information extracted from WorldCat (the </a:t>
            </a:r>
            <a:r>
              <a:rPr lang="en-US" i="0" baseline="0" dirty="0" err="1"/>
              <a:t>xR’s</a:t>
            </a:r>
            <a:r>
              <a:rPr lang="en-US" i="0" baseline="0" dirty="0"/>
              <a:t> you see here).  </a:t>
            </a:r>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11</a:t>
            </a:fld>
            <a:endParaRPr lang="en-US"/>
          </a:p>
        </p:txBody>
      </p:sp>
    </p:spTree>
    <p:extLst>
      <p:ext uri="{BB962C8B-B14F-4D97-AF65-F5344CB8AC3E}">
        <p14:creationId xmlns:p14="http://schemas.microsoft.com/office/powerpoint/2010/main" val="938031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Linked data provides a relatively simple means to establish the relationship of a work (with an author) and</a:t>
            </a:r>
            <a:r>
              <a:rPr lang="en-US" sz="1200" b="0" i="0" kern="1200" baseline="0" dirty="0">
                <a:solidFill>
                  <a:schemeClr val="tx1"/>
                </a:solidFill>
                <a:latin typeface="+mn-lt"/>
                <a:ea typeface="+mn-ea"/>
                <a:cs typeface="+mn-cs"/>
              </a:rPr>
              <a:t> its associated </a:t>
            </a:r>
            <a:r>
              <a:rPr lang="en-US" sz="1200" b="0" i="0" kern="1200" dirty="0">
                <a:solidFill>
                  <a:schemeClr val="tx1"/>
                </a:solidFill>
                <a:latin typeface="+mn-lt"/>
                <a:ea typeface="+mn-ea"/>
                <a:cs typeface="+mn-cs"/>
              </a:rPr>
              <a:t> translations (with their respective translators).</a:t>
            </a:r>
            <a:r>
              <a:rPr lang="en-US" sz="1200" b="0" i="0" kern="1200" baseline="0" dirty="0">
                <a:solidFill>
                  <a:schemeClr val="tx1"/>
                </a:solidFill>
                <a:latin typeface="+mn-lt"/>
                <a:ea typeface="+mn-ea"/>
                <a:cs typeface="+mn-cs"/>
              </a:rPr>
              <a:t> This diagram captures the relationship i</a:t>
            </a:r>
            <a:r>
              <a:rPr lang="en-US" dirty="0"/>
              <a:t>n two reciprocal links, one from the original Chinese book (blue box) through its property </a:t>
            </a:r>
            <a:r>
              <a:rPr lang="en-US" i="1" dirty="0" err="1"/>
              <a:t>HasTranslation</a:t>
            </a:r>
            <a:r>
              <a:rPr lang="en-US" dirty="0"/>
              <a:t>  pointing (with blue</a:t>
            </a:r>
            <a:r>
              <a:rPr lang="en-US" baseline="0" dirty="0"/>
              <a:t> arrows) </a:t>
            </a:r>
            <a:r>
              <a:rPr lang="en-US" dirty="0"/>
              <a:t>to each</a:t>
            </a:r>
            <a:r>
              <a:rPr lang="en-US" baseline="0" dirty="0"/>
              <a:t> </a:t>
            </a:r>
            <a:r>
              <a:rPr lang="en-US" dirty="0"/>
              <a:t>translation (red</a:t>
            </a:r>
            <a:r>
              <a:rPr lang="en-US" baseline="0" dirty="0"/>
              <a:t> boxes)</a:t>
            </a:r>
            <a:r>
              <a:rPr lang="en-US" dirty="0"/>
              <a:t>, and one from each</a:t>
            </a:r>
            <a:r>
              <a:rPr lang="en-US" baseline="0" dirty="0"/>
              <a:t> </a:t>
            </a:r>
            <a:r>
              <a:rPr lang="en-US" dirty="0"/>
              <a:t>translation back</a:t>
            </a:r>
            <a:r>
              <a:rPr lang="en-US" baseline="0" dirty="0"/>
              <a:t> to the original Chinese work (red arrows) </a:t>
            </a:r>
            <a:r>
              <a:rPr lang="en-US" dirty="0"/>
              <a:t>through the</a:t>
            </a:r>
            <a:r>
              <a:rPr lang="en-US" baseline="0" dirty="0"/>
              <a:t> </a:t>
            </a:r>
            <a:r>
              <a:rPr lang="en-US" dirty="0"/>
              <a:t>property </a:t>
            </a:r>
            <a:r>
              <a:rPr lang="en-US" i="1" dirty="0" err="1"/>
              <a:t>IsTranslationOf</a:t>
            </a:r>
            <a:r>
              <a:rPr lang="en-US" dirty="0"/>
              <a:t> .</a:t>
            </a:r>
            <a:r>
              <a:rPr lang="en-US" baseline="0" dirty="0"/>
              <a:t>  A work </a:t>
            </a:r>
            <a:r>
              <a:rPr lang="en-US" dirty="0"/>
              <a:t>can have any number of translations, and there can be multiple translations into the same language</a:t>
            </a:r>
            <a:r>
              <a:rPr lang="en-US" baseline="0" dirty="0"/>
              <a:t> which is why identifying the translator is so important.</a:t>
            </a:r>
            <a:endParaRPr lang="en-US" dirty="0"/>
          </a:p>
          <a:p>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12</a:t>
            </a:fld>
            <a:endParaRPr lang="en-US"/>
          </a:p>
        </p:txBody>
      </p:sp>
    </p:spTree>
    <p:extLst>
      <p:ext uri="{BB962C8B-B14F-4D97-AF65-F5344CB8AC3E}">
        <p14:creationId xmlns:p14="http://schemas.microsoft.com/office/powerpoint/2010/main" val="3700548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a few of the </a:t>
            </a:r>
            <a:r>
              <a:rPr lang="en-US" baseline="0" dirty="0"/>
              <a:t>linked data sites mentioned in our International Linked Data Survey for Implementers to try to understand why linked data is interesting to the library community and how mature the efforts are. </a:t>
            </a:r>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13</a:t>
            </a:fld>
            <a:endParaRPr lang="en-US"/>
          </a:p>
        </p:txBody>
      </p:sp>
    </p:spTree>
    <p:extLst>
      <p:ext uri="{BB962C8B-B14F-4D97-AF65-F5344CB8AC3E}">
        <p14:creationId xmlns:p14="http://schemas.microsoft.com/office/powerpoint/2010/main" val="795752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are the countries represented by the 90 institutions which have implemented or are implementing at least one linked data project or service. </a:t>
            </a:r>
            <a:r>
              <a:rPr lang="en-US" dirty="0"/>
              <a:t>US respondents</a:t>
            </a:r>
            <a:r>
              <a:rPr lang="en-US" baseline="0" dirty="0"/>
              <a:t> numbered 39, or 43% of the total.</a:t>
            </a:r>
          </a:p>
          <a:p>
            <a:r>
              <a:rPr lang="en-US" baseline="0" dirty="0"/>
              <a:t>Spain: 10 (11%)</a:t>
            </a:r>
          </a:p>
          <a:p>
            <a:r>
              <a:rPr lang="en-US" baseline="0" dirty="0"/>
              <a:t>UK: 9 (10%)</a:t>
            </a:r>
          </a:p>
          <a:p>
            <a:r>
              <a:rPr lang="en-US" baseline="0" dirty="0"/>
              <a:t>Netherlands: 6 (7%)</a:t>
            </a:r>
          </a:p>
          <a:p>
            <a:r>
              <a:rPr lang="en-US" baseline="0" dirty="0"/>
              <a:t>Australia – 2 (Australian War Memorial and Public Record Office in Victoria)</a:t>
            </a:r>
          </a:p>
          <a:p>
            <a:endParaRPr lang="en-US" baseline="0" dirty="0"/>
          </a:p>
          <a:p>
            <a:r>
              <a:rPr lang="en-US" baseline="0" dirty="0"/>
              <a:t>In the 2015 survey respondents reported a total of 168 linked data projects/services of which 112 were described.</a:t>
            </a:r>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14</a:t>
            </a:fld>
            <a:endParaRPr lang="en-US" dirty="0"/>
          </a:p>
        </p:txBody>
      </p:sp>
    </p:spTree>
    <p:extLst>
      <p:ext uri="{BB962C8B-B14F-4D97-AF65-F5344CB8AC3E}">
        <p14:creationId xmlns:p14="http://schemas.microsoft.com/office/powerpoint/2010/main" val="2118578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integration</a:t>
            </a:r>
          </a:p>
          <a:p>
            <a:r>
              <a:rPr lang="en-US" dirty="0"/>
              <a:t>Aggregates metadata for digital objects from libraries, museums, archives, services across Europe. Built on the </a:t>
            </a:r>
            <a:r>
              <a:rPr lang="en-US" dirty="0" err="1"/>
              <a:t>Europeana</a:t>
            </a:r>
            <a:r>
              <a:rPr lang="en-US" dirty="0"/>
              <a:t> data model , based on semantic web principles. Contextually enriched data. </a:t>
            </a:r>
          </a:p>
          <a:p>
            <a:endParaRPr lang="en-US" dirty="0"/>
          </a:p>
          <a:p>
            <a:r>
              <a:rPr lang="en-US" dirty="0"/>
              <a:t>Success of end-user services such as better support of </a:t>
            </a:r>
            <a:r>
              <a:rPr lang="en-US" dirty="0" err="1"/>
              <a:t>multilinguality</a:t>
            </a:r>
            <a:r>
              <a:rPr lang="en-US" dirty="0"/>
              <a:t>.</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Slide courtesy of OCLC colleague Jean </a:t>
            </a:r>
            <a:r>
              <a:rPr lang="en-US" dirty="0" err="1"/>
              <a:t>Godby</a:t>
            </a:r>
            <a:r>
              <a:rPr lang="en-US" dirty="0"/>
              <a:t>.</a:t>
            </a:r>
          </a:p>
          <a:p>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15</a:t>
            </a:fld>
            <a:endParaRPr lang="en-US"/>
          </a:p>
        </p:txBody>
      </p:sp>
    </p:spTree>
    <p:extLst>
      <p:ext uri="{BB962C8B-B14F-4D97-AF65-F5344CB8AC3E}">
        <p14:creationId xmlns:p14="http://schemas.microsoft.com/office/powerpoint/2010/main" val="2151840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Useful for integration of resources – still experimenting</a:t>
            </a:r>
          </a:p>
          <a:p>
            <a:endParaRPr lang="en-US" dirty="0"/>
          </a:p>
          <a:p>
            <a:r>
              <a:rPr lang="en-US" dirty="0"/>
              <a:t>Began 6 years ago started by </a:t>
            </a:r>
            <a:r>
              <a:rPr lang="en-US" dirty="0">
                <a:hlinkClick r:id="rId3" tooltip="Harvard University"/>
              </a:rPr>
              <a:t>Harvard </a:t>
            </a:r>
            <a:r>
              <a:rPr lang="en-US" dirty="0" err="1">
                <a:hlinkClick r:id="rId3" tooltip="Harvard University"/>
              </a:rPr>
              <a:t>University</a:t>
            </a:r>
            <a:r>
              <a:rPr lang="en-US" dirty="0" err="1"/>
              <a:t>'s</a:t>
            </a:r>
            <a:r>
              <a:rPr lang="en-US" dirty="0" err="1">
                <a:hlinkClick r:id="rId4" tooltip="Berkman Center for Internet &amp; Society"/>
              </a:rPr>
              <a:t>Berkman</a:t>
            </a:r>
            <a:r>
              <a:rPr lang="en-US" dirty="0">
                <a:hlinkClick r:id="rId4" tooltip="Berkman Center for Internet &amp; Society"/>
              </a:rPr>
              <a:t> Center for Internet &amp; Society</a:t>
            </a:r>
            <a:r>
              <a:rPr lang="en-US" dirty="0"/>
              <a:t>  Grant funding by Alfred P. Sloan foundation, US NEH, Gates Foundation</a:t>
            </a:r>
          </a:p>
          <a:p>
            <a:endParaRPr lang="en-US" dirty="0"/>
          </a:p>
          <a:p>
            <a:r>
              <a:rPr lang="en-US" dirty="0"/>
              <a:t>A union catalog for public domain and openly licensed content held by the nation's archives, libraries, museums, and other cultural heritage institutions.</a:t>
            </a:r>
            <a:r>
              <a:rPr lang="en-US" baseline="30000" dirty="0">
                <a:hlinkClick r:id="rId5"/>
              </a:rPr>
              <a:t>[</a:t>
            </a:r>
            <a:r>
              <a:rPr lang="en-US" dirty="0"/>
              <a:t>It aims to unify such disparate sources as the </a:t>
            </a:r>
            <a:r>
              <a:rPr lang="en-US" dirty="0">
                <a:hlinkClick r:id="rId6" tooltip="Library of Congress"/>
              </a:rPr>
              <a:t>Library of Congress</a:t>
            </a:r>
            <a:r>
              <a:rPr lang="en-US" dirty="0"/>
              <a:t>, the </a:t>
            </a:r>
            <a:r>
              <a:rPr lang="en-US" dirty="0">
                <a:hlinkClick r:id="rId7" tooltip="Internet Archive"/>
              </a:rPr>
              <a:t>Internet Archive</a:t>
            </a:r>
            <a:r>
              <a:rPr lang="en-US" dirty="0"/>
              <a:t>, various academic collections, and presumably any other collection that would be meaningful to include.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Slide courtesy of OCLC colleague Jean </a:t>
            </a:r>
            <a:r>
              <a:rPr lang="en-US" dirty="0" err="1"/>
              <a:t>Godby</a:t>
            </a:r>
            <a:r>
              <a:rPr lang="en-US" dirty="0"/>
              <a:t>.</a:t>
            </a:r>
          </a:p>
          <a:p>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16</a:t>
            </a:fld>
            <a:endParaRPr lang="en-US"/>
          </a:p>
        </p:txBody>
      </p:sp>
    </p:spTree>
    <p:extLst>
      <p:ext uri="{BB962C8B-B14F-4D97-AF65-F5344CB8AC3E}">
        <p14:creationId xmlns:p14="http://schemas.microsoft.com/office/powerpoint/2010/main" val="1545262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Diet Library reported on 5 different projects in the 2015 survey. One</a:t>
            </a:r>
            <a:r>
              <a:rPr lang="en-US" baseline="0" dirty="0"/>
              <a:t> was for publishing bibliographic data as linked data, another on publishing authority data as linked data. Another: International Standard Identifier for Libraries and Related Organizations (ISIL) for Japan, and one on Nippon Decimal Classification”, the Japanese standard classification system. This one is to enable c</a:t>
            </a:r>
            <a:r>
              <a:rPr lang="en-US" dirty="0"/>
              <a:t>omprehensive searching of sounds videos, images, web information and other resources related to the Great Kanto earthquake of 2011.</a:t>
            </a:r>
          </a:p>
          <a:p>
            <a:endParaRPr lang="en-US" dirty="0"/>
          </a:p>
          <a:p>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17</a:t>
            </a:fld>
            <a:endParaRPr lang="en-US"/>
          </a:p>
        </p:txBody>
      </p:sp>
    </p:spTree>
    <p:extLst>
      <p:ext uri="{BB962C8B-B14F-4D97-AF65-F5344CB8AC3E}">
        <p14:creationId xmlns:p14="http://schemas.microsoft.com/office/powerpoint/2010/main" val="3488865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German National Library described 4 projects that publish linked data: </a:t>
            </a:r>
            <a:r>
              <a:rPr lang="en-US" sz="1200" u="sng" kern="1200" dirty="0">
                <a:solidFill>
                  <a:schemeClr val="tx1"/>
                </a:solidFill>
                <a:effectLst/>
                <a:latin typeface="+mn-lt"/>
                <a:ea typeface="+mn-ea"/>
                <a:cs typeface="+mn-cs"/>
                <a:hlinkClick r:id="rId3"/>
              </a:rPr>
              <a:t>German National Bibliography</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German Integrated Authority File (GND)</a:t>
            </a:r>
            <a:r>
              <a:rPr lang="en-US" sz="1200" kern="1200" dirty="0">
                <a:solidFill>
                  <a:schemeClr val="tx1"/>
                </a:solidFill>
                <a:effectLst/>
                <a:latin typeface="+mn-lt"/>
                <a:ea typeface="+mn-ea"/>
                <a:cs typeface="+mn-cs"/>
              </a:rPr>
              <a:t>, its </a:t>
            </a:r>
            <a:r>
              <a:rPr lang="en-US" sz="1200" u="sng" kern="1200" dirty="0">
                <a:solidFill>
                  <a:schemeClr val="tx1"/>
                </a:solidFill>
                <a:effectLst/>
                <a:latin typeface="+mn-lt"/>
                <a:ea typeface="+mn-ea"/>
                <a:cs typeface="+mn-cs"/>
                <a:hlinkClick r:id="rId4"/>
              </a:rPr>
              <a:t>BIBFRAME prototype</a:t>
            </a:r>
            <a:r>
              <a:rPr lang="en-US" sz="1200" kern="1200" dirty="0">
                <a:solidFill>
                  <a:schemeClr val="tx1"/>
                </a:solidFill>
                <a:effectLst/>
                <a:latin typeface="+mn-lt"/>
                <a:ea typeface="+mn-ea"/>
                <a:cs typeface="+mn-cs"/>
              </a:rPr>
              <a:t>, and </a:t>
            </a:r>
            <a:r>
              <a:rPr lang="en-US" sz="1200" u="sng" kern="1200" dirty="0">
                <a:solidFill>
                  <a:schemeClr val="tx1"/>
                </a:solidFill>
                <a:effectLst/>
                <a:latin typeface="+mn-lt"/>
                <a:ea typeface="+mn-ea"/>
                <a:cs typeface="+mn-cs"/>
                <a:hlinkClick r:id="rId5"/>
              </a:rPr>
              <a:t>Entity Facts</a:t>
            </a:r>
            <a:r>
              <a:rPr lang="en-US" sz="1200" kern="1200" dirty="0">
                <a:solidFill>
                  <a:schemeClr val="tx1"/>
                </a:solidFill>
                <a:effectLst/>
                <a:latin typeface="+mn-lt"/>
                <a:ea typeface="+mn-ea"/>
                <a:cs typeface="+mn-cs"/>
              </a:rPr>
              <a:t>, shown here. Entity </a:t>
            </a:r>
            <a:r>
              <a:rPr lang="en-US" dirty="0"/>
              <a:t>aggregates</a:t>
            </a:r>
            <a:r>
              <a:rPr lang="en-US" baseline="0" dirty="0"/>
              <a:t> </a:t>
            </a:r>
            <a:r>
              <a:rPr lang="en-US" dirty="0"/>
              <a:t>information about entities from various sources. The information provided is based on the Integrated Authority File (</a:t>
            </a:r>
            <a:r>
              <a:rPr lang="en-US" dirty="0" err="1"/>
              <a:t>Gemeinsame</a:t>
            </a:r>
            <a:r>
              <a:rPr lang="en-US" dirty="0"/>
              <a:t> </a:t>
            </a:r>
            <a:r>
              <a:rPr lang="en-US" dirty="0" err="1"/>
              <a:t>Normdatei</a:t>
            </a:r>
            <a:r>
              <a:rPr lang="en-US" dirty="0"/>
              <a:t>, GND) and merged with other sources such as Wikipedia, VIAF and</a:t>
            </a:r>
            <a:r>
              <a:rPr lang="en-US" baseline="0" dirty="0"/>
              <a:t> </a:t>
            </a:r>
            <a:r>
              <a:rPr lang="en-US" dirty="0"/>
              <a:t> IMDb. The </a:t>
            </a:r>
            <a:r>
              <a:rPr lang="en-US" baseline="0" dirty="0"/>
              <a:t>data model was designed to facilitate reuse by developers without domain knowledge.</a:t>
            </a:r>
            <a:r>
              <a:rPr lang="en-US" dirty="0"/>
              <a:t> </a:t>
            </a:r>
            <a:r>
              <a:rPr lang="en-US" sz="1200" kern="1200" dirty="0">
                <a:solidFill>
                  <a:schemeClr val="tx1"/>
                </a:solidFill>
                <a:effectLst/>
                <a:latin typeface="+mn-lt"/>
                <a:ea typeface="+mn-ea"/>
                <a:cs typeface="+mn-cs"/>
              </a:rPr>
              <a:t>Its  Web interface provides information in German and English</a:t>
            </a:r>
            <a:endParaRPr lang="en-US" dirty="0"/>
          </a:p>
        </p:txBody>
      </p:sp>
      <p:sp>
        <p:nvSpPr>
          <p:cNvPr id="4" name="Slide Number Placeholder 3"/>
          <p:cNvSpPr>
            <a:spLocks noGrp="1"/>
          </p:cNvSpPr>
          <p:nvPr>
            <p:ph type="sldNum" sz="quarter" idx="10"/>
          </p:nvPr>
        </p:nvSpPr>
        <p:spPr/>
        <p:txBody>
          <a:bodyPr/>
          <a:lstStyle/>
          <a:p>
            <a:fld id="{B174C28D-165C-414C-A14C-419695C6A49C}" type="slidenum">
              <a:rPr lang="en-US" smtClean="0"/>
              <a:t>18</a:t>
            </a:fld>
            <a:endParaRPr lang="en-US"/>
          </a:p>
        </p:txBody>
      </p:sp>
    </p:spTree>
    <p:extLst>
      <p:ext uri="{BB962C8B-B14F-4D97-AF65-F5344CB8AC3E}">
        <p14:creationId xmlns:p14="http://schemas.microsoft.com/office/powerpoint/2010/main" val="597211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Pratt Institute reported its Linked Jazz project, which applies Linked</a:t>
            </a:r>
            <a:r>
              <a:rPr lang="en-US" baseline="0" dirty="0"/>
              <a:t> Open Data technologies to digital heritage materials and</a:t>
            </a:r>
            <a:r>
              <a:rPr lang="en-US" dirty="0"/>
              <a:t> ex</a:t>
            </a:r>
            <a:r>
              <a:rPr lang="en-US" baseline="0" dirty="0"/>
              <a:t>plores the implications of linked data in the user experience. It exposes relationships between musicians and enables jazz enthusiasts to make more connections.</a:t>
            </a:r>
          </a:p>
          <a:p>
            <a:endParaRPr lang="en-US" baseline="0" dirty="0"/>
          </a:p>
          <a:p>
            <a:r>
              <a:rPr lang="en-US" baseline="0" dirty="0"/>
              <a:t>It generated new triples from the content of interview transcripts – from the </a:t>
            </a:r>
            <a:r>
              <a:rPr lang="en-US" i="1" baseline="0" dirty="0"/>
              <a:t>data </a:t>
            </a:r>
            <a:r>
              <a:rPr lang="en-US" i="0" baseline="0" dirty="0"/>
              <a:t>rather then converting existing metadata. Transcripts came from </a:t>
            </a:r>
            <a:r>
              <a:rPr lang="en-US" sz="1200" b="0" i="0" kern="1200" dirty="0">
                <a:solidFill>
                  <a:schemeClr val="tx1"/>
                </a:solidFill>
                <a:effectLst/>
                <a:latin typeface="+mn-lt"/>
                <a:ea typeface="+mn-ea"/>
                <a:cs typeface="+mn-cs"/>
              </a:rPr>
              <a:t>Rutgers Institute for Jazz Studies Archives, Smithsonian Jazz Oral Histories, the Hamilton College Jazz Archive, UCLA’s Central Avenue Sounds series, and the University of Michigan’s Nathaniel C. </a:t>
            </a:r>
            <a:r>
              <a:rPr lang="en-US" sz="1200" b="0" i="0" kern="1200" dirty="0" err="1">
                <a:solidFill>
                  <a:schemeClr val="tx1"/>
                </a:solidFill>
                <a:effectLst/>
                <a:latin typeface="+mn-lt"/>
                <a:ea typeface="+mn-ea"/>
                <a:cs typeface="+mn-cs"/>
              </a:rPr>
              <a:t>Standifer</a:t>
            </a:r>
            <a:r>
              <a:rPr lang="en-US" sz="1200" b="0" i="0" kern="1200" dirty="0">
                <a:solidFill>
                  <a:schemeClr val="tx1"/>
                </a:solidFill>
                <a:effectLst/>
                <a:latin typeface="+mn-lt"/>
                <a:ea typeface="+mn-ea"/>
                <a:cs typeface="+mn-cs"/>
              </a:rPr>
              <a:t> Video Archive of Oral History. </a:t>
            </a:r>
            <a:r>
              <a:rPr lang="en-US" i="0" baseline="0" dirty="0"/>
              <a:t> </a:t>
            </a:r>
            <a:r>
              <a:rPr lang="en-US" sz="1200" b="0" i="0" kern="1200" baseline="0" dirty="0">
                <a:solidFill>
                  <a:schemeClr val="tx1"/>
                </a:solidFill>
                <a:effectLst/>
                <a:latin typeface="+mn-lt"/>
                <a:ea typeface="+mn-ea"/>
                <a:cs typeface="+mn-cs"/>
              </a:rPr>
              <a:t>T</a:t>
            </a:r>
            <a:r>
              <a:rPr lang="en-US" sz="1200" b="0" i="0" kern="1200" dirty="0">
                <a:solidFill>
                  <a:schemeClr val="tx1"/>
                </a:solidFill>
                <a:effectLst/>
                <a:latin typeface="+mn-lt"/>
                <a:ea typeface="+mn-ea"/>
                <a:cs typeface="+mn-cs"/>
              </a:rPr>
              <a:t>he first phase of the project</a:t>
            </a:r>
            <a:r>
              <a:rPr lang="en-US" sz="1200" b="0" i="0" kern="1200" baseline="0" dirty="0">
                <a:solidFill>
                  <a:schemeClr val="tx1"/>
                </a:solidFill>
                <a:effectLst/>
                <a:latin typeface="+mn-lt"/>
                <a:ea typeface="+mn-ea"/>
                <a:cs typeface="+mn-cs"/>
              </a:rPr>
              <a:t> was f</a:t>
            </a:r>
            <a:r>
              <a:rPr lang="en-US" sz="1200" b="0" i="0" kern="1200" dirty="0">
                <a:solidFill>
                  <a:schemeClr val="tx1"/>
                </a:solidFill>
                <a:effectLst/>
                <a:latin typeface="+mn-lt"/>
                <a:ea typeface="+mn-ea"/>
                <a:cs typeface="+mn-cs"/>
              </a:rPr>
              <a:t>unded through an</a:t>
            </a:r>
            <a:r>
              <a:rPr lang="en-US" sz="1200" b="0" i="0" u="none" strike="noStrike" kern="1200" dirty="0">
                <a:solidFill>
                  <a:schemeClr val="tx1"/>
                </a:solidFill>
                <a:effectLst/>
                <a:latin typeface="+mn-lt"/>
                <a:ea typeface="+mn-ea"/>
                <a:cs typeface="+mn-cs"/>
                <a:hlinkClick r:id="rId3"/>
              </a:rPr>
              <a:t> </a:t>
            </a:r>
            <a:r>
              <a:rPr lang="en-US" sz="1200" b="0" i="0" kern="1200" dirty="0">
                <a:solidFill>
                  <a:schemeClr val="tx1"/>
                </a:solidFill>
                <a:effectLst/>
                <a:latin typeface="+mn-lt"/>
                <a:ea typeface="+mn-ea"/>
                <a:cs typeface="+mn-cs"/>
                <a:hlinkClick r:id="rId3"/>
              </a:rPr>
              <a:t>OCLC/ALISE Library and Information Science Research</a:t>
            </a:r>
            <a:r>
              <a:rPr lang="en-US" sz="1200" b="0" i="0" kern="1200" dirty="0">
                <a:solidFill>
                  <a:schemeClr val="tx1"/>
                </a:solidFill>
                <a:effectLst/>
                <a:latin typeface="+mn-lt"/>
                <a:ea typeface="+mn-ea"/>
                <a:cs typeface="+mn-cs"/>
              </a:rPr>
              <a:t> grant </a:t>
            </a:r>
          </a:p>
          <a:p>
            <a:endParaRPr lang="en-US" sz="1200" b="0" i="0" kern="1200" baseline="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Slide courtesy of OCLC colleague Jean </a:t>
            </a:r>
            <a:r>
              <a:rPr lang="en-US" dirty="0" err="1"/>
              <a:t>Godby</a:t>
            </a:r>
            <a:r>
              <a:rPr lang="en-US" dirty="0"/>
              <a:t>.</a:t>
            </a:r>
          </a:p>
          <a:p>
            <a:endParaRPr lang="en-US" i="0" baseline="0" dirty="0"/>
          </a:p>
        </p:txBody>
      </p:sp>
      <p:sp>
        <p:nvSpPr>
          <p:cNvPr id="4" name="Slide Number Placeholder 3"/>
          <p:cNvSpPr>
            <a:spLocks noGrp="1"/>
          </p:cNvSpPr>
          <p:nvPr>
            <p:ph type="sldNum" sz="quarter" idx="10"/>
          </p:nvPr>
        </p:nvSpPr>
        <p:spPr/>
        <p:txBody>
          <a:bodyPr/>
          <a:lstStyle/>
          <a:p>
            <a:fld id="{5D5958B2-8CFD-7C43-B1A8-5462CA51E0EE}" type="slidenum">
              <a:rPr lang="en-US" smtClean="0"/>
              <a:t>19</a:t>
            </a:fld>
            <a:endParaRPr lang="en-US"/>
          </a:p>
        </p:txBody>
      </p:sp>
    </p:spTree>
    <p:extLst>
      <p:ext uri="{BB962C8B-B14F-4D97-AF65-F5344CB8AC3E}">
        <p14:creationId xmlns:p14="http://schemas.microsoft.com/office/powerpoint/2010/main" val="4289369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20</a:t>
            </a:fld>
            <a:endParaRPr lang="en-US"/>
          </a:p>
        </p:txBody>
      </p:sp>
    </p:spTree>
    <p:extLst>
      <p:ext uri="{BB962C8B-B14F-4D97-AF65-F5344CB8AC3E}">
        <p14:creationId xmlns:p14="http://schemas.microsoft.com/office/powerpoint/2010/main" val="2856587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courtesy of  OCLC colleague Roy Tennant</a:t>
            </a:r>
          </a:p>
        </p:txBody>
      </p:sp>
      <p:sp>
        <p:nvSpPr>
          <p:cNvPr id="4" name="Slide Number Placeholder 3"/>
          <p:cNvSpPr>
            <a:spLocks noGrp="1"/>
          </p:cNvSpPr>
          <p:nvPr>
            <p:ph type="sldNum" sz="quarter" idx="10"/>
          </p:nvPr>
        </p:nvSpPr>
        <p:spPr/>
        <p:txBody>
          <a:bodyPr/>
          <a:lstStyle/>
          <a:p>
            <a:fld id="{5D5958B2-8CFD-7C43-B1A8-5462CA51E0EE}" type="slidenum">
              <a:rPr lang="en-US" smtClean="0"/>
              <a:t>3</a:t>
            </a:fld>
            <a:endParaRPr lang="en-US"/>
          </a:p>
        </p:txBody>
      </p:sp>
    </p:spTree>
    <p:extLst>
      <p:ext uri="{BB962C8B-B14F-4D97-AF65-F5344CB8AC3E}">
        <p14:creationId xmlns:p14="http://schemas.microsoft.com/office/powerpoint/2010/main" val="2673375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21</a:t>
            </a:fld>
            <a:endParaRPr lang="en-US"/>
          </a:p>
        </p:txBody>
      </p:sp>
    </p:spTree>
    <p:extLst>
      <p:ext uri="{BB962C8B-B14F-4D97-AF65-F5344CB8AC3E}">
        <p14:creationId xmlns:p14="http://schemas.microsoft.com/office/powerpoint/2010/main" val="1973308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Karen Coyle</a:t>
            </a:r>
            <a:r>
              <a:rPr lang="en-US" baseline="0" dirty="0"/>
              <a:t> presented in a 2011 </a:t>
            </a:r>
            <a:r>
              <a:rPr lang="en-US" dirty="0"/>
              <a:t>NISO the milestones the library community must achieve to</a:t>
            </a:r>
            <a:r>
              <a:rPr lang="en-US" baseline="0" dirty="0"/>
              <a:t> meet Tim Berners-Lee’s 5 stars.</a:t>
            </a:r>
            <a:endParaRPr lang="en-US" dirty="0"/>
          </a:p>
          <a:p>
            <a:r>
              <a:rPr lang="en-US" dirty="0"/>
              <a:t>The principles illustrated on the coffee cup describe the show progression to get to better and better linked data.</a:t>
            </a:r>
          </a:p>
          <a:p>
            <a:r>
              <a:rPr lang="en-US" dirty="0"/>
              <a:t>But in the library community, data has to attend a “preschool” to get ready for linked data. The milestones that have to be achieved are shown on the right. </a:t>
            </a:r>
          </a:p>
          <a:p>
            <a:endParaRPr lang="en-US" dirty="0"/>
          </a:p>
          <a:p>
            <a:r>
              <a:rPr lang="en-US" dirty="0"/>
              <a:t>Slide courtesy of OCLC colleague Jean </a:t>
            </a:r>
            <a:r>
              <a:rPr lang="en-US" dirty="0" err="1"/>
              <a:t>Godby</a:t>
            </a:r>
            <a:r>
              <a:rPr lang="en-US" dirty="0"/>
              <a:t>.</a:t>
            </a:r>
          </a:p>
        </p:txBody>
      </p:sp>
      <p:sp>
        <p:nvSpPr>
          <p:cNvPr id="4" name="Slide Number Placeholder 3"/>
          <p:cNvSpPr>
            <a:spLocks noGrp="1"/>
          </p:cNvSpPr>
          <p:nvPr>
            <p:ph type="sldNum" sz="quarter" idx="10"/>
          </p:nvPr>
        </p:nvSpPr>
        <p:spPr/>
        <p:txBody>
          <a:bodyPr/>
          <a:lstStyle/>
          <a:p>
            <a:fld id="{5D5958B2-8CFD-7C43-B1A8-5462CA51E0EE}" type="slidenum">
              <a:rPr lang="en-US" smtClean="0"/>
              <a:t>4</a:t>
            </a:fld>
            <a:endParaRPr lang="en-US"/>
          </a:p>
        </p:txBody>
      </p:sp>
    </p:spTree>
    <p:extLst>
      <p:ext uri="{BB962C8B-B14F-4D97-AF65-F5344CB8AC3E}">
        <p14:creationId xmlns:p14="http://schemas.microsoft.com/office/powerpoint/2010/main" val="1152417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Libraries just don’t have the same traffic in the worldwide web.</a:t>
            </a:r>
            <a:r>
              <a:rPr lang="en-US" baseline="0" dirty="0"/>
              <a:t> The National Library of Australia ranks fairly high among library-specific sites (#25, compared to Library of Congress #8), but overall, within just Australia, it’s #502. Globally, it’s #14,152 (as listed on 2017-01-08).</a:t>
            </a:r>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5</a:t>
            </a:fld>
            <a:endParaRPr lang="en-US"/>
          </a:p>
        </p:txBody>
      </p:sp>
    </p:spTree>
    <p:extLst>
      <p:ext uri="{BB962C8B-B14F-4D97-AF65-F5344CB8AC3E}">
        <p14:creationId xmlns:p14="http://schemas.microsoft.com/office/powerpoint/2010/main" val="4267672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colleague Lynn </a:t>
            </a:r>
            <a:r>
              <a:rPr lang="en-US" dirty="0" err="1"/>
              <a:t>Connaway</a:t>
            </a:r>
            <a:r>
              <a:rPr lang="en-US" dirty="0"/>
              <a:t> has conducted  and synthesized</a:t>
            </a:r>
            <a:r>
              <a:rPr lang="en-US" baseline="0" dirty="0"/>
              <a:t> </a:t>
            </a:r>
            <a:r>
              <a:rPr lang="en-US" dirty="0"/>
              <a:t>much research in user studies. From </a:t>
            </a:r>
            <a:r>
              <a:rPr lang="en-US" i="1" dirty="0"/>
              <a:t>The Library</a:t>
            </a:r>
            <a:r>
              <a:rPr lang="en-US" i="1" baseline="0" dirty="0"/>
              <a:t> in the Life of the User: Engaging with People Where They Live and Learn</a:t>
            </a:r>
          </a:p>
          <a:p>
            <a:endParaRPr lang="en-US" i="1" baseline="0" dirty="0"/>
          </a:p>
          <a:p>
            <a:r>
              <a:rPr lang="en-US" dirty="0"/>
              <a:t>Students’ information searches have evolved from browsing books in the stacks to submitting online queries to Google because is quicker.”</a:t>
            </a:r>
          </a:p>
          <a:p>
            <a:endParaRPr lang="en-US" dirty="0"/>
          </a:p>
          <a:p>
            <a:r>
              <a:rPr lang="en-US" dirty="0"/>
              <a:t>“Google is the first choice of Millennials and screenagers.”</a:t>
            </a:r>
          </a:p>
          <a:p>
            <a:endParaRPr lang="en-US" dirty="0"/>
          </a:p>
          <a:p>
            <a:r>
              <a:rPr lang="en-US" dirty="0"/>
              <a:t>“Many information seekers, regardless of demographics, make heavy use of Web information sources, such as Wikipedia and Google.”</a:t>
            </a:r>
          </a:p>
          <a:p>
            <a:endParaRPr lang="en-US" dirty="0"/>
          </a:p>
          <a:p>
            <a:r>
              <a:rPr lang="en-US" dirty="0"/>
              <a:t>“…students’ use of Wikipedia has been compared to a ‘covert, underground learning Black Market’ as its use often is not acknowledged…students</a:t>
            </a:r>
            <a:r>
              <a:rPr lang="en-US" baseline="0" dirty="0"/>
              <a:t> reported citing references in Wikipedia articles, but not the actual Wikipedia articles, because they believed instructors did not value them as much as traditional information sources.”</a:t>
            </a:r>
            <a:endParaRPr lang="en-US" dirty="0"/>
          </a:p>
          <a:p>
            <a:endParaRPr lang="en-US" i="1" dirty="0"/>
          </a:p>
        </p:txBody>
      </p:sp>
      <p:sp>
        <p:nvSpPr>
          <p:cNvPr id="4" name="Slide Number Placeholder 3"/>
          <p:cNvSpPr>
            <a:spLocks noGrp="1"/>
          </p:cNvSpPr>
          <p:nvPr>
            <p:ph type="sldNum" sz="quarter" idx="10"/>
          </p:nvPr>
        </p:nvSpPr>
        <p:spPr/>
        <p:txBody>
          <a:bodyPr/>
          <a:lstStyle/>
          <a:p>
            <a:fld id="{5D5958B2-8CFD-7C43-B1A8-5462CA51E0EE}" type="slidenum">
              <a:rPr lang="en-US" smtClean="0"/>
              <a:t>6</a:t>
            </a:fld>
            <a:endParaRPr lang="en-US"/>
          </a:p>
        </p:txBody>
      </p:sp>
    </p:spTree>
    <p:extLst>
      <p:ext uri="{BB962C8B-B14F-4D97-AF65-F5344CB8AC3E}">
        <p14:creationId xmlns:p14="http://schemas.microsoft.com/office/powerpoint/2010/main" val="1548764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On the left is a search result from Google for ‘The</a:t>
            </a:r>
            <a:r>
              <a:rPr lang="en-US" sz="1200" baseline="0" dirty="0"/>
              <a:t> Thorn Bird</a:t>
            </a:r>
            <a:r>
              <a:rPr lang="en-US" sz="1200" dirty="0"/>
              <a:t>s’. It is a list of documents that contain the phrase ‘the</a:t>
            </a:r>
            <a:r>
              <a:rPr lang="en-US" sz="1200" baseline="0" dirty="0"/>
              <a:t> Thorn Birds</a:t>
            </a:r>
            <a:r>
              <a:rPr lang="en-US" sz="1200"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On the right is a Google knowledge Card. It is something fundamentally different. It is a description of a ‘thing’ called “The Thorn Birds” compiled from a dataset that Google now calls the Knowledge Vault. The result is put into the Knowledge Card we see on the right and contains attributes we might</a:t>
            </a:r>
            <a:r>
              <a:rPr lang="en-US" sz="1200" baseline="0" dirty="0"/>
              <a:t> care about – a short synopsis from Wikipedia, publication date, author, genre, the adaptation (TV series), reviews by Good Reads and Barnes and Noble and links to previewing and buying the book. </a:t>
            </a:r>
            <a:r>
              <a:rPr lang="en-US" sz="1200" dirty="0"/>
              <a:t>This information is present in the web of documents, too, but the user has to dig for it, and often for a long time. It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The Google knowledge vault now contains billions of entities,</a:t>
            </a:r>
            <a:r>
              <a:rPr lang="en-US" sz="1200" baseline="0" dirty="0"/>
              <a:t> integrating information from multiple sources. What’s missing is availability in one’s own local library. Options are presented to </a:t>
            </a:r>
            <a:r>
              <a:rPr lang="en-US" sz="1200" i="1" baseline="0" dirty="0"/>
              <a:t>buy</a:t>
            </a:r>
            <a:r>
              <a:rPr lang="en-US" sz="1200" i="0" baseline="0" dirty="0"/>
              <a:t> and not to </a:t>
            </a:r>
            <a:r>
              <a:rPr lang="en-US" sz="1200" i="1" baseline="0" dirty="0"/>
              <a:t>borrow. </a:t>
            </a:r>
            <a:endParaRPr lang="en-US" sz="1200" dirty="0"/>
          </a:p>
          <a:p>
            <a:endParaRPr lang="en-US" sz="1200" dirty="0"/>
          </a:p>
        </p:txBody>
      </p:sp>
      <p:sp>
        <p:nvSpPr>
          <p:cNvPr id="4" name="Slide Number Placeholder 3"/>
          <p:cNvSpPr>
            <a:spLocks noGrp="1"/>
          </p:cNvSpPr>
          <p:nvPr>
            <p:ph type="sldNum" sz="quarter" idx="10"/>
          </p:nvPr>
        </p:nvSpPr>
        <p:spPr/>
        <p:txBody>
          <a:bodyPr/>
          <a:lstStyle/>
          <a:p>
            <a:fld id="{5D5958B2-8CFD-7C43-B1A8-5462CA51E0EE}" type="slidenum">
              <a:rPr lang="en-US" smtClean="0"/>
              <a:t>7</a:t>
            </a:fld>
            <a:endParaRPr lang="en-US"/>
          </a:p>
        </p:txBody>
      </p:sp>
    </p:spTree>
    <p:extLst>
      <p:ext uri="{BB962C8B-B14F-4D97-AF65-F5344CB8AC3E}">
        <p14:creationId xmlns:p14="http://schemas.microsoft.com/office/powerpoint/2010/main" val="3963728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a:t>
            </a:r>
            <a:r>
              <a:rPr lang="en-US" i="1" baseline="0" dirty="0"/>
              <a:t>Thorn Birds</a:t>
            </a:r>
            <a:r>
              <a:rPr lang="en-US" baseline="0" dirty="0"/>
              <a:t> “quick facts” shown here is from following the Wikipedia link from the Google Knowledge card. Note it also offers a link to the OCLC WorldCat record for this title. From Wikipedia &lt;click&gt; you can go to the Wikidata page – the source for Wikipedia’s in different languages. Here you see there are 23 Wikipedia articles in different languages on </a:t>
            </a:r>
            <a:r>
              <a:rPr lang="en-US" i="1" baseline="0" dirty="0"/>
              <a:t>The Thorn Birds. </a:t>
            </a:r>
            <a:r>
              <a:rPr lang="en-US" i="0" baseline="0" dirty="0"/>
              <a:t> The one in Chinese &lt;click&gt; shows the Author as Colleen </a:t>
            </a:r>
            <a:r>
              <a:rPr lang="en-US" i="0" baseline="0" dirty="0" err="1"/>
              <a:t>McCulough</a:t>
            </a:r>
            <a:r>
              <a:rPr lang="en-US" i="0" baseline="0" dirty="0"/>
              <a:t> (but transliterated in Chinese characters), the original title, and then four translators of this work, three in traditional characters and one in simplified characters. I like the way it highlights the translators of this work.  Much of my work is focused on translations, as that’s how our culture is disseminated to non-English speaking cultures, and how we learn about non-English cultures. And some translators are better than others.</a:t>
            </a:r>
          </a:p>
          <a:p>
            <a:endParaRPr lang="en-US" i="0" baseline="0" dirty="0"/>
          </a:p>
          <a:p>
            <a:r>
              <a:rPr lang="en-US" i="0" baseline="0" dirty="0"/>
              <a:t>Going back to the Wikidata page &lt;click&gt; we see the identifiers again list the same OCLC WorldCat record number shown in the English “Quick facts.”</a:t>
            </a:r>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8</a:t>
            </a:fld>
            <a:endParaRPr lang="en-US"/>
          </a:p>
        </p:txBody>
      </p:sp>
    </p:spTree>
    <p:extLst>
      <p:ext uri="{BB962C8B-B14F-4D97-AF65-F5344CB8AC3E}">
        <p14:creationId xmlns:p14="http://schemas.microsoft.com/office/powerpoint/2010/main" val="1013112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WorldCat record we see when clicking on the Wikidata or English</a:t>
            </a:r>
            <a:r>
              <a:rPr lang="en-US" baseline="0" dirty="0"/>
              <a:t> Wikipedia “quick facts”. We can also access different translations of the work from here – it shows there are 58 Chinese translations of this work in WorldCat, for example.</a:t>
            </a:r>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9</a:t>
            </a:fld>
            <a:endParaRPr lang="en-US"/>
          </a:p>
        </p:txBody>
      </p:sp>
    </p:spTree>
    <p:extLst>
      <p:ext uri="{BB962C8B-B14F-4D97-AF65-F5344CB8AC3E}">
        <p14:creationId xmlns:p14="http://schemas.microsoft.com/office/powerpoint/2010/main" val="1523269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yes, we could borrow this work from a number of libraries located here in Sydney.</a:t>
            </a:r>
          </a:p>
          <a:p>
            <a:endParaRPr lang="en-US" dirty="0"/>
          </a:p>
          <a:p>
            <a:r>
              <a:rPr lang="en-US" dirty="0"/>
              <a:t>But</a:t>
            </a:r>
            <a:r>
              <a:rPr lang="en-US" baseline="0" dirty="0"/>
              <a:t> it takes quite a few clicks to get here. How much more convenient it would be if the Google Knowledge card offered this option to begin with!</a:t>
            </a:r>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10</a:t>
            </a:fld>
            <a:endParaRPr lang="en-US"/>
          </a:p>
        </p:txBody>
      </p:sp>
    </p:spTree>
    <p:extLst>
      <p:ext uri="{BB962C8B-B14F-4D97-AF65-F5344CB8AC3E}">
        <p14:creationId xmlns:p14="http://schemas.microsoft.com/office/powerpoint/2010/main" val="9101571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l="19610" b="29158"/>
          <a:stretch/>
        </p:blipFill>
        <p:spPr>
          <a:xfrm>
            <a:off x="3184539" y="0"/>
            <a:ext cx="5980110" cy="1385363"/>
          </a:xfrm>
          <a:prstGeom prst="rect">
            <a:avLst/>
          </a:prstGeom>
        </p:spPr>
      </p:pic>
      <p:sp>
        <p:nvSpPr>
          <p:cNvPr id="11" name="Rectangle 10"/>
          <p:cNvSpPr/>
          <p:nvPr/>
        </p:nvSpPr>
        <p:spPr>
          <a:xfrm>
            <a:off x="0" y="2"/>
            <a:ext cx="3270249" cy="1385363"/>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2" name="Rectangle 21"/>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1" y="1962170"/>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2483369"/>
            <a:ext cx="7754770" cy="1323439"/>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sp>
        <p:nvSpPr>
          <p:cNvPr id="3" name="Text Placeholder 2"/>
          <p:cNvSpPr>
            <a:spLocks noGrp="1"/>
          </p:cNvSpPr>
          <p:nvPr>
            <p:ph type="body" sz="quarter" idx="17" hasCustomPrompt="1"/>
          </p:nvPr>
        </p:nvSpPr>
        <p:spPr>
          <a:xfrm>
            <a:off x="728694" y="4014387"/>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4" y="4415447"/>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a:t>Speaker Title</a:t>
            </a:r>
          </a:p>
        </p:txBody>
      </p:sp>
      <p:sp>
        <p:nvSpPr>
          <p:cNvPr id="20" name="Rectangle 19"/>
          <p:cNvSpPr/>
          <p:nvPr userDrawn="1"/>
        </p:nvSpPr>
        <p:spPr>
          <a:xfrm>
            <a:off x="3045849" y="2"/>
            <a:ext cx="536743" cy="1385363"/>
          </a:xfrm>
          <a:prstGeom prst="rect">
            <a:avLst/>
          </a:prstGeom>
          <a:solidFill>
            <a:srgbClr val="00AFD7">
              <a:alpha val="5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13"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6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prstGeom prst="rect">
            <a:avLst/>
          </a:prstGeom>
          <a:ln>
            <a:noFill/>
          </a:ln>
        </p:spPr>
        <p:txBody>
          <a:bodyPr tIns="91440" bIns="91440"/>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466681"/>
            <a:ext cx="5486400" cy="4114800"/>
          </a:xfrm>
          <a:prstGeom prst="rect">
            <a:avLst/>
          </a:prstGeo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221244"/>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6179453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5448" y="-94465"/>
            <a:ext cx="9382767" cy="1313180"/>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724B9CD7-19B8-B84F-A9E8-182DDEF56CC5}" type="datetime1">
              <a:rPr lang="en-US" smtClean="0"/>
              <a:pPr>
                <a:defRPr/>
              </a:pPr>
              <a:t>3/6/2017</a:t>
            </a:fld>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a:t>Integrating Researcher Identifiers into University and Library Systems </a:t>
            </a:r>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FD8E85A1-EB6C-44C5-A34F-7B0C654CFF30}" type="slidenum">
              <a:rPr lang="en-US"/>
              <a:pPr>
                <a:defRPr/>
              </a:pPr>
              <a:t>‹#›</a:t>
            </a:fld>
            <a:endParaRPr lang="en-US"/>
          </a:p>
        </p:txBody>
      </p:sp>
    </p:spTree>
    <p:extLst>
      <p:ext uri="{BB962C8B-B14F-4D97-AF65-F5344CB8AC3E}">
        <p14:creationId xmlns:p14="http://schemas.microsoft.com/office/powerpoint/2010/main" val="2490906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489BA43-9C6A-4ED8-9B37-A8A05B0E73F6}" type="datetimeFigureOut">
              <a:rPr lang="en-US" smtClean="0"/>
              <a:pPr/>
              <a:t>3/6/2017</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AFB353C-C2ED-4C78-AA29-8F97A36AF1B2}" type="slidenum">
              <a:rPr lang="en-US" smtClean="0"/>
              <a:pPr/>
              <a:t>‹#›</a:t>
            </a:fld>
            <a:endParaRPr lang="en-US"/>
          </a:p>
        </p:txBody>
      </p:sp>
    </p:spTree>
    <p:extLst>
      <p:ext uri="{BB962C8B-B14F-4D97-AF65-F5344CB8AC3E}">
        <p14:creationId xmlns:p14="http://schemas.microsoft.com/office/powerpoint/2010/main" val="2291870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0" y="1990726"/>
            <a:ext cx="2016125" cy="2571750"/>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846139" y="2833690"/>
            <a:ext cx="2574927"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7" y="2638427"/>
            <a:ext cx="5727699" cy="852172"/>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3986213"/>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987552"/>
            <a:ext cx="5727700" cy="650875"/>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0" y="1990724"/>
            <a:ext cx="161925"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1108081"/>
            <a:ext cx="8174038" cy="692497"/>
          </a:xfrm>
          <a:prstGeom prst="rect">
            <a:avLst/>
          </a:prstGeom>
          <a:ln w="28575" cmpd="sng">
            <a:solidFill>
              <a:srgbClr val="FFFFFF"/>
            </a:solidFill>
          </a:ln>
        </p:spPr>
        <p:txBody>
          <a:bodyPr vert="horz" lIns="274320" tIns="45720" rIns="274320" bIns="9144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850900"/>
            <a:ext cx="265112" cy="600710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850900"/>
            <a:ext cx="265112" cy="543283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65932"/>
            <a:ext cx="743238" cy="24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39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4" name="Text Placeholder 3"/>
          <p:cNvSpPr>
            <a:spLocks noGrp="1"/>
          </p:cNvSpPr>
          <p:nvPr>
            <p:ph type="body" sz="quarter" idx="12" hasCustomPrompt="1"/>
          </p:nvPr>
        </p:nvSpPr>
        <p:spPr>
          <a:xfrm>
            <a:off x="477838" y="1135919"/>
            <a:ext cx="8181975" cy="4475171"/>
          </a:xfrm>
          <a:prstGeom prst="rect">
            <a:avLst/>
          </a:prstGeom>
        </p:spPr>
        <p:txBody>
          <a:bodyPr vert="horz"/>
          <a:lstStyle>
            <a:lvl1pPr marL="342900" indent="-342900">
              <a:buFont typeface="Arial"/>
              <a:buChar char="•"/>
              <a:defRPr sz="2400" baseline="0"/>
            </a:lvl1pPr>
          </a:lstStyle>
          <a:p>
            <a:pPr lvl="0"/>
            <a:r>
              <a:rPr lang="en-US" dirty="0"/>
              <a:t>Click to add copy</a:t>
            </a:r>
          </a:p>
        </p:txBody>
      </p:sp>
      <p:sp>
        <p:nvSpPr>
          <p:cNvPr id="6" name="Text Placeholder 5"/>
          <p:cNvSpPr>
            <a:spLocks noGrp="1"/>
          </p:cNvSpPr>
          <p:nvPr>
            <p:ph type="body" sz="quarter" idx="13" hasCustomPrompt="1"/>
          </p:nvPr>
        </p:nvSpPr>
        <p:spPr>
          <a:xfrm>
            <a:off x="477838" y="220663"/>
            <a:ext cx="8181975" cy="915256"/>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6209" y="6456544"/>
            <a:ext cx="742882" cy="2420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68580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7583490" y="-20638"/>
            <a:ext cx="433387"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7" y="-20638"/>
            <a:ext cx="1127125"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4997709"/>
            <a:ext cx="6153150" cy="954107"/>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28161" y="5411260"/>
            <a:ext cx="5610225" cy="352425"/>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23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pic>
        <p:nvPicPr>
          <p:cNvPr id="12" name="Picture 11" descr="ppt-because-pattern.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46829" y="1"/>
            <a:ext cx="4597172" cy="5850946"/>
          </a:xfrm>
          <a:prstGeom prst="rect">
            <a:avLst/>
          </a:prstGeom>
        </p:spPr>
      </p:pic>
      <p:sp>
        <p:nvSpPr>
          <p:cNvPr id="19" name="Text Placeholder 18"/>
          <p:cNvSpPr>
            <a:spLocks noGrp="1"/>
          </p:cNvSpPr>
          <p:nvPr>
            <p:ph type="body" sz="quarter" idx="10" hasCustomPrompt="1"/>
          </p:nvPr>
        </p:nvSpPr>
        <p:spPr>
          <a:xfrm>
            <a:off x="240428" y="259642"/>
            <a:ext cx="3980966" cy="104140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sp>
        <p:nvSpPr>
          <p:cNvPr id="9" name="Rectangle 8"/>
          <p:cNvSpPr/>
          <p:nvPr userDrawn="1"/>
        </p:nvSpPr>
        <p:spPr>
          <a:xfrm rot="10800000">
            <a:off x="11338" y="5850666"/>
            <a:ext cx="9144000" cy="239713"/>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1321003"/>
            <a:ext cx="3887788" cy="40571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240428" y="1690434"/>
            <a:ext cx="3887788" cy="359027"/>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240428" y="2010978"/>
            <a:ext cx="3887788" cy="305495"/>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06209" y="6456544"/>
            <a:ext cx="742882" cy="2420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479425" y="4983163"/>
            <a:ext cx="603250"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0" name="TextBox 8"/>
          <p:cNvSpPr txBox="1">
            <a:spLocks noChangeArrowheads="1"/>
          </p:cNvSpPr>
          <p:nvPr userDrawn="1"/>
        </p:nvSpPr>
        <p:spPr bwMode="auto">
          <a:xfrm>
            <a:off x="5924929" y="4935538"/>
            <a:ext cx="422275"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dirty="0">
                <a:solidFill>
                  <a:schemeClr val="bg1"/>
                </a:solidFill>
              </a:rPr>
              <a:t>SM</a:t>
            </a:r>
          </a:p>
        </p:txBody>
      </p:sp>
      <p:sp>
        <p:nvSpPr>
          <p:cNvPr id="11" name="Rectangle 10"/>
          <p:cNvSpPr/>
          <p:nvPr userDrawn="1"/>
        </p:nvSpPr>
        <p:spPr>
          <a:xfrm>
            <a:off x="0" y="4827588"/>
            <a:ext cx="635000" cy="6032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8" y="1108606"/>
            <a:ext cx="4177899" cy="1492716"/>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5500"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608544" y="2860151"/>
            <a:ext cx="3887788" cy="405719"/>
          </a:xfrm>
          <a:prstGeom prst="rect">
            <a:avLst/>
          </a:prstGeom>
        </p:spPr>
        <p:txBody>
          <a:bodyPr vert="horz">
            <a:normAutofit/>
          </a:bodyPr>
          <a:lstStyle>
            <a:lvl1pPr marL="0" indent="0">
              <a:buNone/>
              <a:defRPr sz="18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608357" y="3229582"/>
            <a:ext cx="3887788" cy="359027"/>
          </a:xfrm>
          <a:prstGeom prst="rect">
            <a:avLst/>
          </a:prstGeom>
        </p:spPr>
        <p:txBody>
          <a:bodyPr vert="horz">
            <a:normAutofit/>
          </a:bodyPr>
          <a:lstStyle>
            <a:lvl1pPr marL="0" indent="0">
              <a:buNone/>
              <a:defRPr sz="1400"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608357" y="3588611"/>
            <a:ext cx="3887788" cy="305495"/>
          </a:xfrm>
          <a:prstGeom prst="rect">
            <a:avLst/>
          </a:prstGeom>
        </p:spPr>
        <p:txBody>
          <a:bodyPr vert="horz">
            <a:normAutofit/>
          </a:bodyPr>
          <a:lstStyle>
            <a:lvl1pPr marL="0" indent="0">
              <a:buNone/>
              <a:defRPr sz="1400"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0" y="58763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a:t>Event Title</a:t>
            </a:r>
          </a:p>
        </p:txBody>
      </p:sp>
      <p:sp>
        <p:nvSpPr>
          <p:cNvPr id="2" name="Rectangle 1"/>
          <p:cNvSpPr/>
          <p:nvPr userDrawn="1"/>
        </p:nvSpPr>
        <p:spPr>
          <a:xfrm>
            <a:off x="927100" y="4827588"/>
            <a:ext cx="8216900" cy="6032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2000" b="1" dirty="0">
                <a:solidFill>
                  <a:schemeClr val="bg1"/>
                </a:solidFill>
                <a:latin typeface="+mj-lt"/>
              </a:rPr>
              <a:t>Together we make breakthroughs</a:t>
            </a:r>
            <a:r>
              <a:rPr lang="en-US" sz="2000" b="1" baseline="0" dirty="0">
                <a:solidFill>
                  <a:schemeClr val="bg1"/>
                </a:solidFill>
                <a:latin typeface="+mj-lt"/>
              </a:rPr>
              <a:t> possible.</a:t>
            </a:r>
            <a:endParaRPr lang="en-US" sz="2000" b="1" dirty="0">
              <a:solidFill>
                <a:schemeClr val="bg1"/>
              </a:solidFill>
              <a:latin typeface="+mj-lt"/>
            </a:endParaRPr>
          </a:p>
        </p:txBody>
      </p:sp>
      <p:pic>
        <p:nvPicPr>
          <p:cNvPr id="16"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6209" y="6456544"/>
            <a:ext cx="742882" cy="2420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19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5" r:id="rId3"/>
    <p:sldLayoutId id="2147483653" r:id="rId4"/>
    <p:sldLayoutId id="2147483654" r:id="rId5"/>
    <p:sldLayoutId id="2147483658" r:id="rId6"/>
    <p:sldLayoutId id="2147483657" r:id="rId7"/>
    <p:sldLayoutId id="2147483656" r:id="rId8"/>
    <p:sldLayoutId id="2147483659" r:id="rId9"/>
    <p:sldLayoutId id="2147483660" r:id="rId10"/>
    <p:sldLayoutId id="2147483664" r:id="rId11"/>
    <p:sldLayoutId id="2147483665" r:id="rId12"/>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hyperlink" Target="http://www.dnb.de/EN/entityfact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hyperlink" Target="https://linkedjazz.org/" TargetMode="Externa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l="-6000" r="-6000"/>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 y="1962170"/>
            <a:ext cx="4712380" cy="569387"/>
          </a:xfrm>
        </p:spPr>
        <p:txBody>
          <a:bodyPr/>
          <a:lstStyle/>
          <a:p>
            <a:r>
              <a:rPr lang="en-US" dirty="0"/>
              <a:t>ALIA Information Online • 15 February 2017</a:t>
            </a:r>
          </a:p>
        </p:txBody>
      </p:sp>
      <p:sp>
        <p:nvSpPr>
          <p:cNvPr id="3" name="Text Placeholder 2"/>
          <p:cNvSpPr>
            <a:spLocks noGrp="1"/>
          </p:cNvSpPr>
          <p:nvPr>
            <p:ph type="body" sz="quarter" idx="16"/>
          </p:nvPr>
        </p:nvSpPr>
        <p:spPr>
          <a:xfrm>
            <a:off x="779470" y="2483371"/>
            <a:ext cx="8162470" cy="1531014"/>
          </a:xfrm>
          <a:solidFill>
            <a:schemeClr val="bg1"/>
          </a:solidFill>
        </p:spPr>
        <p:txBody>
          <a:bodyPr>
            <a:noAutofit/>
          </a:bodyPr>
          <a:lstStyle/>
          <a:p>
            <a:r>
              <a:rPr lang="en-US" sz="4000" dirty="0"/>
              <a:t>Linked Data—Bringing the World Closer Together </a:t>
            </a:r>
          </a:p>
        </p:txBody>
      </p:sp>
      <p:sp>
        <p:nvSpPr>
          <p:cNvPr id="4" name="Text Placeholder 3"/>
          <p:cNvSpPr>
            <a:spLocks noGrp="1"/>
          </p:cNvSpPr>
          <p:nvPr>
            <p:ph type="body" sz="quarter" idx="17"/>
          </p:nvPr>
        </p:nvSpPr>
        <p:spPr>
          <a:xfrm>
            <a:off x="728694" y="4161620"/>
            <a:ext cx="4733027" cy="584775"/>
          </a:xfrm>
        </p:spPr>
        <p:txBody>
          <a:bodyPr/>
          <a:lstStyle/>
          <a:p>
            <a:r>
              <a:rPr lang="en-US" sz="3200" dirty="0"/>
              <a:t>Karen Smith-Yoshimura</a:t>
            </a:r>
          </a:p>
        </p:txBody>
      </p:sp>
      <p:sp>
        <p:nvSpPr>
          <p:cNvPr id="5" name="Text Placeholder 4"/>
          <p:cNvSpPr>
            <a:spLocks noGrp="1"/>
          </p:cNvSpPr>
          <p:nvPr>
            <p:ph type="body" sz="quarter" idx="18"/>
          </p:nvPr>
        </p:nvSpPr>
        <p:spPr>
          <a:xfrm>
            <a:off x="779470" y="4684402"/>
            <a:ext cx="4032642" cy="307777"/>
          </a:xfrm>
        </p:spPr>
        <p:txBody>
          <a:bodyPr/>
          <a:lstStyle/>
          <a:p>
            <a:r>
              <a:rPr lang="en-US" dirty="0"/>
              <a:t>Senior Program Officer, OCLC Research</a:t>
            </a:r>
          </a:p>
        </p:txBody>
      </p:sp>
    </p:spTree>
    <p:extLst>
      <p:ext uri="{BB962C8B-B14F-4D97-AF65-F5344CB8AC3E}">
        <p14:creationId xmlns:p14="http://schemas.microsoft.com/office/powerpoint/2010/main" val="1993636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40844"/>
            <a:ext cx="9662997" cy="5204911"/>
          </a:xfrm>
          <a:prstGeom prst="rect">
            <a:avLst/>
          </a:prstGeom>
        </p:spPr>
      </p:pic>
    </p:spTree>
    <p:extLst>
      <p:ext uri="{BB962C8B-B14F-4D97-AF65-F5344CB8AC3E}">
        <p14:creationId xmlns:p14="http://schemas.microsoft.com/office/powerpoint/2010/main" val="2993074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724809" cy="1988992"/>
          </a:xfrm>
          <a:prstGeom prst="rect">
            <a:avLst/>
          </a:prstGeom>
        </p:spPr>
      </p:pic>
      <p:pic>
        <p:nvPicPr>
          <p:cNvPr id="4" name="Picture 3"/>
          <p:cNvPicPr>
            <a:picLocks noChangeAspect="1"/>
          </p:cNvPicPr>
          <p:nvPr/>
        </p:nvPicPr>
        <p:blipFill>
          <a:blip r:embed="rId4"/>
          <a:stretch>
            <a:fillRect/>
          </a:stretch>
        </p:blipFill>
        <p:spPr>
          <a:xfrm>
            <a:off x="3036147" y="0"/>
            <a:ext cx="5951736" cy="23806943"/>
          </a:xfrm>
          <a:prstGeom prst="rect">
            <a:avLst/>
          </a:prstGeom>
        </p:spPr>
      </p:pic>
    </p:spTree>
    <p:extLst>
      <p:ext uri="{BB962C8B-B14F-4D97-AF65-F5344CB8AC3E}">
        <p14:creationId xmlns:p14="http://schemas.microsoft.com/office/powerpoint/2010/main" val="284522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0 0 L 0 -0.25 E" pathEditMode="relative" ptsTypes="">
                                      <p:cBhvr>
                                        <p:cTn id="10"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593" name="Group 48"/>
          <p:cNvGrpSpPr>
            <a:grpSpLocks/>
          </p:cNvGrpSpPr>
          <p:nvPr/>
        </p:nvGrpSpPr>
        <p:grpSpPr bwMode="auto">
          <a:xfrm>
            <a:off x="838200" y="2760368"/>
            <a:ext cx="2514600" cy="938213"/>
            <a:chOff x="914400" y="2743200"/>
            <a:chExt cx="2514600" cy="938719"/>
          </a:xfrm>
        </p:grpSpPr>
        <p:sp>
          <p:nvSpPr>
            <p:cNvPr id="7" name="TextBox 6"/>
            <p:cNvSpPr txBox="1"/>
            <p:nvPr/>
          </p:nvSpPr>
          <p:spPr>
            <a:xfrm>
              <a:off x="914400" y="2743200"/>
              <a:ext cx="2514600" cy="938719"/>
            </a:xfrm>
            <a:prstGeom prst="rect">
              <a:avLst/>
            </a:prstGeom>
            <a:solidFill>
              <a:schemeClr val="bg1"/>
            </a:solidFill>
            <a:ln w="19050" cmpd="sng">
              <a:solidFill>
                <a:srgbClr val="FF0000"/>
              </a:solidFill>
            </a:ln>
            <a:effectLst>
              <a:outerShdw blurRad="50800" dist="38100" dir="2700000" algn="tl" rotWithShape="0">
                <a:prstClr val="black">
                  <a:alpha val="40000"/>
                </a:prstClr>
              </a:outerShdw>
            </a:effectLst>
          </p:spPr>
          <p:txBody>
            <a:bodyPr>
              <a:spAutoFit/>
            </a:bodyPr>
            <a:lstStyle/>
            <a:p>
              <a:pPr>
                <a:tabLst>
                  <a:tab pos="1033463" algn="l"/>
                </a:tabLst>
                <a:defRPr/>
              </a:pPr>
              <a:r>
                <a:rPr lang="en-US" sz="1100" dirty="0">
                  <a:latin typeface="Arial" pitchFamily="34" charset="0"/>
                  <a:cs typeface="Arial" pitchFamily="34" charset="0"/>
                </a:rPr>
                <a:t>Title:	Journey to the West</a:t>
              </a:r>
            </a:p>
            <a:p>
              <a:pPr>
                <a:tabLst>
                  <a:tab pos="1033463" algn="l"/>
                </a:tabLst>
                <a:defRPr/>
              </a:pPr>
              <a:r>
                <a:rPr lang="en-US" sz="1100" dirty="0">
                  <a:latin typeface="Arial" pitchFamily="34" charset="0"/>
                  <a:cs typeface="Arial" pitchFamily="34" charset="0"/>
                </a:rPr>
                <a:t>Language:	English</a:t>
              </a:r>
            </a:p>
            <a:p>
              <a:pPr>
                <a:tabLst>
                  <a:tab pos="1033463" algn="l"/>
                </a:tabLst>
                <a:defRPr/>
              </a:pPr>
              <a:r>
                <a:rPr lang="en-US" sz="1100" dirty="0">
                  <a:latin typeface="Arial" pitchFamily="34" charset="0"/>
                  <a:cs typeface="Arial" pitchFamily="34" charset="0"/>
                </a:rPr>
                <a:t>Translator:	Anthony C. Yu</a:t>
              </a:r>
            </a:p>
            <a:p>
              <a:pPr>
                <a:tabLst>
                  <a:tab pos="1033463" algn="l"/>
                </a:tabLst>
                <a:defRPr/>
              </a:pPr>
              <a:r>
                <a:rPr lang="en-US" sz="1100" dirty="0">
                  <a:latin typeface="Arial" pitchFamily="34" charset="0"/>
                  <a:cs typeface="Arial" pitchFamily="34" charset="0"/>
                </a:rPr>
                <a:t>Date:	1977</a:t>
              </a:r>
            </a:p>
            <a:p>
              <a:pPr>
                <a:defRPr/>
              </a:pPr>
              <a:r>
                <a:rPr lang="en-US" sz="1100" dirty="0">
                  <a:latin typeface="Arial" pitchFamily="34" charset="0"/>
                  <a:cs typeface="Arial" pitchFamily="34" charset="0"/>
                </a:rPr>
                <a:t>IsTranslationOf:</a:t>
              </a:r>
            </a:p>
          </p:txBody>
        </p:sp>
        <p:sp>
          <p:nvSpPr>
            <p:cNvPr id="64" name="Oval 63"/>
            <p:cNvSpPr/>
            <p:nvPr/>
          </p:nvSpPr>
          <p:spPr>
            <a:xfrm>
              <a:off x="2057400" y="3505611"/>
              <a:ext cx="76200" cy="76241"/>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10594" name="Group 151"/>
          <p:cNvGrpSpPr>
            <a:grpSpLocks/>
          </p:cNvGrpSpPr>
          <p:nvPr/>
        </p:nvGrpSpPr>
        <p:grpSpPr bwMode="auto">
          <a:xfrm>
            <a:off x="990600" y="4208168"/>
            <a:ext cx="2514600" cy="938213"/>
            <a:chOff x="914400" y="2743200"/>
            <a:chExt cx="2514600" cy="938719"/>
          </a:xfrm>
        </p:grpSpPr>
        <p:sp>
          <p:nvSpPr>
            <p:cNvPr id="154" name="TextBox 153"/>
            <p:cNvSpPr txBox="1"/>
            <p:nvPr/>
          </p:nvSpPr>
          <p:spPr>
            <a:xfrm>
              <a:off x="914400" y="2743200"/>
              <a:ext cx="2514600" cy="938719"/>
            </a:xfrm>
            <a:prstGeom prst="rect">
              <a:avLst/>
            </a:prstGeom>
            <a:solidFill>
              <a:schemeClr val="bg1"/>
            </a:solidFill>
            <a:ln w="19050" cmpd="sng">
              <a:solidFill>
                <a:srgbClr val="FF0000"/>
              </a:solidFill>
            </a:ln>
            <a:effectLst>
              <a:outerShdw blurRad="50800" dist="38100" dir="2700000" algn="tl" rotWithShape="0">
                <a:prstClr val="black">
                  <a:alpha val="40000"/>
                </a:prstClr>
              </a:outerShdw>
            </a:effectLst>
          </p:spPr>
          <p:txBody>
            <a:bodyPr>
              <a:spAutoFit/>
            </a:bodyPr>
            <a:lstStyle/>
            <a:p>
              <a:pPr>
                <a:tabLst>
                  <a:tab pos="1033463" algn="l"/>
                </a:tabLst>
                <a:defRPr/>
              </a:pPr>
              <a:r>
                <a:rPr lang="en-US" sz="1100" dirty="0">
                  <a:latin typeface="Arial" pitchFamily="34" charset="0"/>
                  <a:cs typeface="Arial" pitchFamily="34" charset="0"/>
                </a:rPr>
                <a:t>Title:	Journey to the West</a:t>
              </a:r>
            </a:p>
            <a:p>
              <a:pPr>
                <a:tabLst>
                  <a:tab pos="1033463" algn="l"/>
                </a:tabLst>
                <a:defRPr/>
              </a:pPr>
              <a:r>
                <a:rPr lang="en-US" sz="1100" dirty="0">
                  <a:latin typeface="Arial" pitchFamily="34" charset="0"/>
                  <a:cs typeface="Arial" pitchFamily="34" charset="0"/>
                </a:rPr>
                <a:t>Language:	English</a:t>
              </a:r>
            </a:p>
            <a:p>
              <a:pPr>
                <a:tabLst>
                  <a:tab pos="1033463" algn="l"/>
                </a:tabLst>
                <a:defRPr/>
              </a:pPr>
              <a:r>
                <a:rPr lang="en-US" sz="1100" dirty="0">
                  <a:latin typeface="Arial" pitchFamily="34" charset="0"/>
                  <a:cs typeface="Arial" pitchFamily="34" charset="0"/>
                </a:rPr>
                <a:t>Translator:	W. J. F. Jenner</a:t>
              </a:r>
            </a:p>
            <a:p>
              <a:pPr>
                <a:tabLst>
                  <a:tab pos="1033463" algn="l"/>
                </a:tabLst>
                <a:defRPr/>
              </a:pPr>
              <a:r>
                <a:rPr lang="en-US" sz="1100" dirty="0">
                  <a:latin typeface="Arial" pitchFamily="34" charset="0"/>
                  <a:cs typeface="Arial" pitchFamily="34" charset="0"/>
                </a:rPr>
                <a:t>Date:	1982-1984</a:t>
              </a:r>
            </a:p>
            <a:p>
              <a:pPr>
                <a:defRPr/>
              </a:pPr>
              <a:r>
                <a:rPr lang="en-US" sz="1100" dirty="0">
                  <a:latin typeface="Arial" pitchFamily="34" charset="0"/>
                  <a:cs typeface="Arial" pitchFamily="34" charset="0"/>
                </a:rPr>
                <a:t>IsTranslationOf:</a:t>
              </a:r>
            </a:p>
          </p:txBody>
        </p:sp>
        <p:sp>
          <p:nvSpPr>
            <p:cNvPr id="155" name="Oval 154"/>
            <p:cNvSpPr/>
            <p:nvPr/>
          </p:nvSpPr>
          <p:spPr>
            <a:xfrm>
              <a:off x="2057400" y="3505611"/>
              <a:ext cx="76200" cy="76241"/>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10595" name="Group 218"/>
          <p:cNvGrpSpPr>
            <a:grpSpLocks/>
          </p:cNvGrpSpPr>
          <p:nvPr/>
        </p:nvGrpSpPr>
        <p:grpSpPr bwMode="auto">
          <a:xfrm>
            <a:off x="2133600" y="1007768"/>
            <a:ext cx="3733800" cy="1358900"/>
            <a:chOff x="2057400" y="838200"/>
            <a:chExt cx="3733800" cy="1358900"/>
          </a:xfrm>
        </p:grpSpPr>
        <p:grpSp>
          <p:nvGrpSpPr>
            <p:cNvPr id="110615" name="Group 55"/>
            <p:cNvGrpSpPr>
              <a:grpSpLocks/>
            </p:cNvGrpSpPr>
            <p:nvPr/>
          </p:nvGrpSpPr>
          <p:grpSpPr bwMode="auto">
            <a:xfrm>
              <a:off x="2057400" y="838200"/>
              <a:ext cx="3733800" cy="1323439"/>
              <a:chOff x="457200" y="685800"/>
              <a:chExt cx="3733800" cy="1323439"/>
            </a:xfrm>
          </p:grpSpPr>
          <p:sp>
            <p:nvSpPr>
              <p:cNvPr id="2" name="TextBox 1"/>
              <p:cNvSpPr txBox="1"/>
              <p:nvPr/>
            </p:nvSpPr>
            <p:spPr>
              <a:xfrm>
                <a:off x="457200" y="685800"/>
                <a:ext cx="3733800" cy="1323975"/>
              </a:xfrm>
              <a:prstGeom prst="rect">
                <a:avLst/>
              </a:prstGeom>
              <a:solidFill>
                <a:schemeClr val="bg1"/>
              </a:solidFill>
              <a:ln w="38100">
                <a:solidFill>
                  <a:schemeClr val="accent1"/>
                </a:solidFill>
              </a:ln>
              <a:effectLst>
                <a:outerShdw blurRad="50800" dist="38100" dir="2700000" algn="tl" rotWithShape="0">
                  <a:prstClr val="black">
                    <a:alpha val="40000"/>
                  </a:prstClr>
                </a:outerShdw>
              </a:effectLst>
            </p:spPr>
            <p:txBody>
              <a:bodyPr>
                <a:spAutoFit/>
              </a:bodyPr>
              <a:lstStyle>
                <a:lvl1pPr eaLnBrk="0" hangingPunct="0">
                  <a:tabLst>
                    <a:tab pos="1604963" algn="l"/>
                  </a:tabLst>
                  <a:defRPr sz="2400">
                    <a:solidFill>
                      <a:schemeClr val="tx1"/>
                    </a:solidFill>
                    <a:latin typeface="Arial" charset="0"/>
                    <a:ea typeface="ＭＳ Ｐゴシック" charset="0"/>
                    <a:cs typeface="ＭＳ Ｐゴシック" charset="0"/>
                  </a:defRPr>
                </a:lvl1pPr>
                <a:lvl2pPr marL="742950" indent="-285750" eaLnBrk="0" hangingPunct="0">
                  <a:tabLst>
                    <a:tab pos="1604963" algn="l"/>
                  </a:tabLst>
                  <a:defRPr sz="2400">
                    <a:solidFill>
                      <a:schemeClr val="tx1"/>
                    </a:solidFill>
                    <a:latin typeface="Arial" charset="0"/>
                    <a:ea typeface="ＭＳ Ｐゴシック" charset="0"/>
                  </a:defRPr>
                </a:lvl2pPr>
                <a:lvl3pPr marL="1143000" indent="-228600" eaLnBrk="0" hangingPunct="0">
                  <a:tabLst>
                    <a:tab pos="1604963" algn="l"/>
                  </a:tabLst>
                  <a:defRPr sz="2400">
                    <a:solidFill>
                      <a:schemeClr val="tx1"/>
                    </a:solidFill>
                    <a:latin typeface="Arial" charset="0"/>
                    <a:ea typeface="ＭＳ Ｐゴシック" charset="0"/>
                  </a:defRPr>
                </a:lvl3pPr>
                <a:lvl4pPr marL="1600200" indent="-228600" eaLnBrk="0" hangingPunct="0">
                  <a:tabLst>
                    <a:tab pos="1604963" algn="l"/>
                  </a:tabLst>
                  <a:defRPr sz="2400">
                    <a:solidFill>
                      <a:schemeClr val="tx1"/>
                    </a:solidFill>
                    <a:latin typeface="Arial" charset="0"/>
                    <a:ea typeface="ＭＳ Ｐゴシック" charset="0"/>
                  </a:defRPr>
                </a:lvl4pPr>
                <a:lvl5pPr marL="2057400" indent="-228600" eaLnBrk="0" hangingPunct="0">
                  <a:tabLst>
                    <a:tab pos="16049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6049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6049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6049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604963" algn="l"/>
                  </a:tabLst>
                  <a:defRPr sz="2400">
                    <a:solidFill>
                      <a:schemeClr val="tx1"/>
                    </a:solidFill>
                    <a:latin typeface="Arial" charset="0"/>
                    <a:ea typeface="ＭＳ Ｐゴシック" charset="0"/>
                  </a:defRPr>
                </a:lvl9pPr>
              </a:lstStyle>
              <a:p>
                <a:pPr eaLnBrk="1" hangingPunct="1">
                  <a:defRPr/>
                </a:pPr>
                <a:r>
                  <a:rPr lang="en-US" altLang="ja-JP" sz="1600" b="1">
                    <a:latin typeface="Arial Unicode MS" charset="0"/>
                    <a:cs typeface="Arial Unicode MS" charset="0"/>
                  </a:rPr>
                  <a:t>Title:	</a:t>
                </a:r>
                <a:r>
                  <a:rPr lang="ja-JP" altLang="en-US" sz="1600" b="1">
                    <a:latin typeface="Arial Unicode MS" charset="0"/>
                    <a:cs typeface="Arial Unicode MS" charset="0"/>
                  </a:rPr>
                  <a:t>西遊記</a:t>
                </a:r>
                <a:endParaRPr lang="en-US" altLang="ja-JP" sz="1600" b="1">
                  <a:latin typeface="Arial Unicode MS" charset="0"/>
                  <a:cs typeface="Arial Unicode MS" charset="0"/>
                </a:endParaRPr>
              </a:p>
              <a:p>
                <a:pPr eaLnBrk="1" hangingPunct="1">
                  <a:defRPr/>
                </a:pPr>
                <a:r>
                  <a:rPr lang="en-US" altLang="ja-JP" sz="1600" b="1">
                    <a:latin typeface="Arial Unicode MS" charset="0"/>
                    <a:cs typeface="Arial Unicode MS" charset="0"/>
                  </a:rPr>
                  <a:t>Language:	Chinese</a:t>
                </a:r>
              </a:p>
              <a:p>
                <a:pPr eaLnBrk="1" hangingPunct="1">
                  <a:defRPr/>
                </a:pPr>
                <a:r>
                  <a:rPr lang="en-US" altLang="ja-JP" sz="1600" b="1">
                    <a:latin typeface="Arial Unicode MS" charset="0"/>
                    <a:cs typeface="Arial Unicode MS" charset="0"/>
                  </a:rPr>
                  <a:t>Author:	</a:t>
                </a:r>
                <a:r>
                  <a:rPr lang="ja-JP" altLang="en-US" sz="1600">
                    <a:latin typeface="Arial Unicode MS" charset="0"/>
                    <a:cs typeface="Arial Unicode MS" charset="0"/>
                  </a:rPr>
                  <a:t>吳承恩</a:t>
                </a:r>
                <a:endParaRPr lang="en-US" altLang="ja-JP" sz="1600" b="1">
                  <a:latin typeface="Arial Unicode MS" charset="0"/>
                  <a:cs typeface="Arial Unicode MS" charset="0"/>
                </a:endParaRPr>
              </a:p>
              <a:p>
                <a:pPr eaLnBrk="1" hangingPunct="1">
                  <a:defRPr/>
                </a:pPr>
                <a:r>
                  <a:rPr lang="en-US" altLang="ja-JP" sz="1600" b="1">
                    <a:latin typeface="Arial Unicode MS" charset="0"/>
                    <a:cs typeface="Arial Unicode MS" charset="0"/>
                  </a:rPr>
                  <a:t>Created:	1592</a:t>
                </a:r>
              </a:p>
              <a:p>
                <a:pPr eaLnBrk="1" hangingPunct="1">
                  <a:defRPr/>
                </a:pPr>
                <a:r>
                  <a:rPr lang="en-US" sz="1600" b="1">
                    <a:latin typeface="Arial Unicode MS" charset="0"/>
                    <a:cs typeface="Arial Unicode MS" charset="0"/>
                  </a:rPr>
                  <a:t>HasTranslation:</a:t>
                </a:r>
                <a:endParaRPr lang="en-US" sz="1600">
                  <a:latin typeface="Arial Unicode MS" charset="0"/>
                  <a:cs typeface="Arial Unicode MS" charset="0"/>
                </a:endParaRPr>
              </a:p>
            </p:txBody>
          </p:sp>
          <p:sp>
            <p:nvSpPr>
              <p:cNvPr id="5" name="Oval 4"/>
              <p:cNvSpPr/>
              <p:nvPr/>
            </p:nvSpPr>
            <p:spPr>
              <a:xfrm>
                <a:off x="2203450" y="1768475"/>
                <a:ext cx="139700" cy="13970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9" name="Oval 58"/>
              <p:cNvSpPr/>
              <p:nvPr/>
            </p:nvSpPr>
            <p:spPr>
              <a:xfrm>
                <a:off x="2606675" y="1768475"/>
                <a:ext cx="139700" cy="13970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0" name="Oval 59"/>
              <p:cNvSpPr/>
              <p:nvPr/>
            </p:nvSpPr>
            <p:spPr>
              <a:xfrm>
                <a:off x="3009900" y="1768475"/>
                <a:ext cx="139700" cy="13970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1" name="Oval 60"/>
              <p:cNvSpPr/>
              <p:nvPr/>
            </p:nvSpPr>
            <p:spPr>
              <a:xfrm>
                <a:off x="3413125" y="1768475"/>
                <a:ext cx="139700" cy="13970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2" name="Oval 61"/>
              <p:cNvSpPr/>
              <p:nvPr/>
            </p:nvSpPr>
            <p:spPr>
              <a:xfrm>
                <a:off x="3816350" y="1768475"/>
                <a:ext cx="139700" cy="13970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10616" name="Group 217"/>
            <p:cNvGrpSpPr>
              <a:grpSpLocks/>
            </p:cNvGrpSpPr>
            <p:nvPr/>
          </p:nvGrpSpPr>
          <p:grpSpPr bwMode="auto">
            <a:xfrm>
              <a:off x="3898900" y="2057400"/>
              <a:ext cx="1739900" cy="139700"/>
              <a:chOff x="3898900" y="2057400"/>
              <a:chExt cx="1739900" cy="139700"/>
            </a:xfrm>
          </p:grpSpPr>
          <p:sp>
            <p:nvSpPr>
              <p:cNvPr id="158" name="Oval 157"/>
              <p:cNvSpPr/>
              <p:nvPr/>
            </p:nvSpPr>
            <p:spPr>
              <a:xfrm>
                <a:off x="5499100" y="2057400"/>
                <a:ext cx="139700" cy="1397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9" name="Oval 158"/>
              <p:cNvSpPr/>
              <p:nvPr/>
            </p:nvSpPr>
            <p:spPr>
              <a:xfrm>
                <a:off x="5099050" y="2057400"/>
                <a:ext cx="139700" cy="1397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0" name="Oval 159"/>
              <p:cNvSpPr/>
              <p:nvPr/>
            </p:nvSpPr>
            <p:spPr>
              <a:xfrm>
                <a:off x="4699000" y="2057400"/>
                <a:ext cx="139700" cy="1397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1" name="Oval 160"/>
              <p:cNvSpPr/>
              <p:nvPr/>
            </p:nvSpPr>
            <p:spPr>
              <a:xfrm>
                <a:off x="4298950" y="2057400"/>
                <a:ext cx="139700" cy="1397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2" name="Oval 161"/>
              <p:cNvSpPr/>
              <p:nvPr/>
            </p:nvSpPr>
            <p:spPr>
              <a:xfrm>
                <a:off x="3898900" y="2057400"/>
                <a:ext cx="139700" cy="1397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grpSp>
        <p:nvGrpSpPr>
          <p:cNvPr id="110596" name="Group 133"/>
          <p:cNvGrpSpPr>
            <a:grpSpLocks/>
          </p:cNvGrpSpPr>
          <p:nvPr/>
        </p:nvGrpSpPr>
        <p:grpSpPr bwMode="auto">
          <a:xfrm>
            <a:off x="1752600" y="5708356"/>
            <a:ext cx="2514600" cy="938212"/>
            <a:chOff x="914400" y="2743200"/>
            <a:chExt cx="2514600" cy="938719"/>
          </a:xfrm>
        </p:grpSpPr>
        <p:sp>
          <p:nvSpPr>
            <p:cNvPr id="136" name="TextBox 135"/>
            <p:cNvSpPr txBox="1"/>
            <p:nvPr/>
          </p:nvSpPr>
          <p:spPr>
            <a:xfrm>
              <a:off x="914400" y="2743200"/>
              <a:ext cx="2514600" cy="938719"/>
            </a:xfrm>
            <a:prstGeom prst="rect">
              <a:avLst/>
            </a:prstGeom>
            <a:solidFill>
              <a:schemeClr val="bg1"/>
            </a:solidFill>
            <a:ln w="19050" cmpd="sng">
              <a:solidFill>
                <a:srgbClr val="FF0000"/>
              </a:solidFill>
            </a:ln>
            <a:effectLst>
              <a:outerShdw blurRad="50800" dist="38100" dir="2700000" algn="tl" rotWithShape="0">
                <a:prstClr val="black">
                  <a:alpha val="40000"/>
                </a:prstClr>
              </a:outerShdw>
            </a:effectLst>
          </p:spPr>
          <p:txBody>
            <a:bodyPr>
              <a:spAutoFit/>
            </a:bodyPr>
            <a:lstStyle/>
            <a:p>
              <a:pPr>
                <a:tabLst>
                  <a:tab pos="1033463" algn="l"/>
                </a:tabLst>
                <a:defRPr/>
              </a:pPr>
              <a:r>
                <a:rPr lang="en-US" sz="1100" dirty="0">
                  <a:latin typeface="Arial" pitchFamily="34" charset="0"/>
                  <a:cs typeface="Arial" pitchFamily="34" charset="0"/>
                </a:rPr>
                <a:t>Title:	</a:t>
              </a:r>
              <a:r>
                <a:rPr lang="vi-VN" sz="1100" dirty="0">
                  <a:latin typeface="Arial" pitchFamily="34" charset="0"/>
                  <a:cs typeface="Arial" pitchFamily="34" charset="0"/>
                </a:rPr>
                <a:t>Tây du ký bình khảo</a:t>
              </a:r>
              <a:endParaRPr lang="en-US" sz="1100" dirty="0">
                <a:latin typeface="Arial" pitchFamily="34" charset="0"/>
                <a:cs typeface="Arial" pitchFamily="34" charset="0"/>
              </a:endParaRPr>
            </a:p>
            <a:p>
              <a:pPr>
                <a:tabLst>
                  <a:tab pos="1033463" algn="l"/>
                </a:tabLst>
                <a:defRPr/>
              </a:pPr>
              <a:r>
                <a:rPr lang="en-US" sz="1100" dirty="0">
                  <a:latin typeface="Arial" pitchFamily="34" charset="0"/>
                  <a:cs typeface="Arial" pitchFamily="34" charset="0"/>
                </a:rPr>
                <a:t>Language:	Vietnamese</a:t>
              </a:r>
            </a:p>
            <a:p>
              <a:pPr>
                <a:tabLst>
                  <a:tab pos="1033463" algn="l"/>
                </a:tabLst>
                <a:defRPr/>
              </a:pPr>
              <a:r>
                <a:rPr lang="en-US" sz="1100" dirty="0">
                  <a:latin typeface="Arial" pitchFamily="34" charset="0"/>
                  <a:cs typeface="Arial" pitchFamily="34" charset="0"/>
                </a:rPr>
                <a:t>Translator:	Phan Quân</a:t>
              </a:r>
            </a:p>
            <a:p>
              <a:pPr>
                <a:tabLst>
                  <a:tab pos="1033463" algn="l"/>
                </a:tabLst>
                <a:defRPr/>
              </a:pPr>
              <a:r>
                <a:rPr lang="en-US" sz="1100" dirty="0">
                  <a:latin typeface="Arial" pitchFamily="34" charset="0"/>
                  <a:cs typeface="Arial" pitchFamily="34" charset="0"/>
                </a:rPr>
                <a:t>Date:	1980</a:t>
              </a:r>
            </a:p>
            <a:p>
              <a:pPr>
                <a:defRPr/>
              </a:pPr>
              <a:r>
                <a:rPr lang="en-US" sz="1100" dirty="0">
                  <a:latin typeface="Arial" pitchFamily="34" charset="0"/>
                  <a:cs typeface="Arial" pitchFamily="34" charset="0"/>
                </a:rPr>
                <a:t>IsTranslationOf:</a:t>
              </a:r>
            </a:p>
          </p:txBody>
        </p:sp>
        <p:sp>
          <p:nvSpPr>
            <p:cNvPr id="137" name="Oval 136"/>
            <p:cNvSpPr/>
            <p:nvPr/>
          </p:nvSpPr>
          <p:spPr>
            <a:xfrm>
              <a:off x="2057400" y="3505612"/>
              <a:ext cx="76200" cy="76241"/>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10597" name="Group 139"/>
          <p:cNvGrpSpPr>
            <a:grpSpLocks/>
          </p:cNvGrpSpPr>
          <p:nvPr/>
        </p:nvGrpSpPr>
        <p:grpSpPr bwMode="auto">
          <a:xfrm>
            <a:off x="5410200" y="5327356"/>
            <a:ext cx="2514600" cy="938212"/>
            <a:chOff x="914400" y="2743200"/>
            <a:chExt cx="2514600" cy="938719"/>
          </a:xfrm>
        </p:grpSpPr>
        <p:sp>
          <p:nvSpPr>
            <p:cNvPr id="142" name="TextBox 141"/>
            <p:cNvSpPr txBox="1"/>
            <p:nvPr/>
          </p:nvSpPr>
          <p:spPr>
            <a:xfrm>
              <a:off x="914400" y="2743200"/>
              <a:ext cx="2514600" cy="938719"/>
            </a:xfrm>
            <a:prstGeom prst="rect">
              <a:avLst/>
            </a:prstGeom>
            <a:solidFill>
              <a:schemeClr val="bg1"/>
            </a:solidFill>
            <a:ln w="19050" cmpd="sng">
              <a:solidFill>
                <a:srgbClr val="FF0000"/>
              </a:solidFill>
            </a:ln>
            <a:effectLst>
              <a:outerShdw blurRad="50800" dist="38100" dir="2700000" algn="tl" rotWithShape="0">
                <a:prstClr val="black">
                  <a:alpha val="40000"/>
                </a:prstClr>
              </a:outerShdw>
            </a:effectLst>
          </p:spPr>
          <p:txBody>
            <a:bodyPr>
              <a:spAutoFit/>
            </a:bodyPr>
            <a:lstStyle/>
            <a:p>
              <a:pPr>
                <a:tabLst>
                  <a:tab pos="1033463" algn="l"/>
                </a:tabLst>
                <a:defRPr/>
              </a:pPr>
              <a:r>
                <a:rPr lang="en-US" sz="1100" dirty="0">
                  <a:latin typeface="Arial" pitchFamily="34" charset="0"/>
                  <a:cs typeface="Arial" pitchFamily="34" charset="0"/>
                </a:rPr>
                <a:t>Title:	</a:t>
              </a:r>
              <a:r>
                <a:rPr lang="ja-JP" altLang="en-US" sz="1100" dirty="0">
                  <a:latin typeface="Arial" pitchFamily="34" charset="0"/>
                  <a:cs typeface="Arial" pitchFamily="34" charset="0"/>
                </a:rPr>
                <a:t>西遊記</a:t>
              </a:r>
              <a:endParaRPr lang="en-US" sz="1100" dirty="0">
                <a:latin typeface="Arial" pitchFamily="34" charset="0"/>
                <a:cs typeface="Arial" pitchFamily="34" charset="0"/>
              </a:endParaRPr>
            </a:p>
            <a:p>
              <a:pPr>
                <a:tabLst>
                  <a:tab pos="1033463" algn="l"/>
                </a:tabLst>
                <a:defRPr/>
              </a:pPr>
              <a:r>
                <a:rPr lang="en-US" sz="1100" dirty="0">
                  <a:latin typeface="Arial" pitchFamily="34" charset="0"/>
                  <a:cs typeface="Arial" pitchFamily="34" charset="0"/>
                </a:rPr>
                <a:t>Language:	Japanese</a:t>
              </a:r>
            </a:p>
            <a:p>
              <a:pPr>
                <a:tabLst>
                  <a:tab pos="1033463" algn="l"/>
                </a:tabLst>
                <a:defRPr/>
              </a:pPr>
              <a:r>
                <a:rPr lang="en-US" sz="1100" dirty="0">
                  <a:latin typeface="Arial" pitchFamily="34" charset="0"/>
                  <a:cs typeface="Arial" pitchFamily="34" charset="0"/>
                </a:rPr>
                <a:t>Translator:	</a:t>
              </a:r>
              <a:r>
                <a:rPr lang="ja-JP" altLang="en-US" sz="1100" dirty="0">
                  <a:latin typeface="Arial" pitchFamily="34" charset="0"/>
                  <a:cs typeface="Arial" pitchFamily="34" charset="0"/>
                </a:rPr>
                <a:t>中野美代子</a:t>
              </a:r>
              <a:endParaRPr lang="en-US" sz="1100" dirty="0">
                <a:latin typeface="Arial" pitchFamily="34" charset="0"/>
                <a:cs typeface="Arial" pitchFamily="34" charset="0"/>
              </a:endParaRPr>
            </a:p>
            <a:p>
              <a:pPr>
                <a:tabLst>
                  <a:tab pos="1033463" algn="l"/>
                </a:tabLst>
                <a:defRPr/>
              </a:pPr>
              <a:r>
                <a:rPr lang="en-US" sz="1100" dirty="0">
                  <a:latin typeface="Arial" pitchFamily="34" charset="0"/>
                  <a:cs typeface="Arial" pitchFamily="34" charset="0"/>
                </a:rPr>
                <a:t>Date:	1986</a:t>
              </a:r>
            </a:p>
            <a:p>
              <a:pPr>
                <a:defRPr/>
              </a:pPr>
              <a:r>
                <a:rPr lang="en-US" sz="1100" dirty="0">
                  <a:latin typeface="Arial" pitchFamily="34" charset="0"/>
                  <a:cs typeface="Arial" pitchFamily="34" charset="0"/>
                </a:rPr>
                <a:t>IsTranslationOf:</a:t>
              </a:r>
            </a:p>
          </p:txBody>
        </p:sp>
        <p:sp>
          <p:nvSpPr>
            <p:cNvPr id="143" name="Oval 142"/>
            <p:cNvSpPr/>
            <p:nvPr/>
          </p:nvSpPr>
          <p:spPr>
            <a:xfrm>
              <a:off x="2057400" y="3505612"/>
              <a:ext cx="76200" cy="76241"/>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10598" name="Group 145"/>
          <p:cNvGrpSpPr>
            <a:grpSpLocks/>
          </p:cNvGrpSpPr>
          <p:nvPr/>
        </p:nvGrpSpPr>
        <p:grpSpPr bwMode="auto">
          <a:xfrm>
            <a:off x="5867400" y="3750968"/>
            <a:ext cx="2514600" cy="938213"/>
            <a:chOff x="914400" y="2743200"/>
            <a:chExt cx="2514600" cy="938719"/>
          </a:xfrm>
        </p:grpSpPr>
        <p:sp>
          <p:nvSpPr>
            <p:cNvPr id="148" name="TextBox 147"/>
            <p:cNvSpPr txBox="1"/>
            <p:nvPr/>
          </p:nvSpPr>
          <p:spPr>
            <a:xfrm>
              <a:off x="914400" y="2743200"/>
              <a:ext cx="2514600" cy="938719"/>
            </a:xfrm>
            <a:prstGeom prst="rect">
              <a:avLst/>
            </a:prstGeom>
            <a:solidFill>
              <a:schemeClr val="bg1"/>
            </a:solidFill>
            <a:ln w="19050" cmpd="sng">
              <a:solidFill>
                <a:srgbClr val="FF0000"/>
              </a:solidFill>
            </a:ln>
            <a:effectLst>
              <a:outerShdw blurRad="50800" dist="38100" dir="2700000" algn="tl" rotWithShape="0">
                <a:prstClr val="black">
                  <a:alpha val="40000"/>
                </a:prstClr>
              </a:outerShdw>
            </a:effectLst>
          </p:spPr>
          <p:txBody>
            <a:bodyPr>
              <a:spAutoFit/>
            </a:bodyPr>
            <a:lstStyle/>
            <a:p>
              <a:pPr>
                <a:tabLst>
                  <a:tab pos="1033463" algn="l"/>
                </a:tabLst>
                <a:defRPr/>
              </a:pPr>
              <a:r>
                <a:rPr lang="en-US" sz="1100" dirty="0">
                  <a:latin typeface="Arial" pitchFamily="34" charset="0"/>
                  <a:cs typeface="Arial" pitchFamily="34" charset="0"/>
                </a:rPr>
                <a:t>Title:	Pilgerfahrt</a:t>
              </a:r>
            </a:p>
            <a:p>
              <a:pPr>
                <a:tabLst>
                  <a:tab pos="1033463" algn="l"/>
                </a:tabLst>
                <a:defRPr/>
              </a:pPr>
              <a:r>
                <a:rPr lang="en-US" sz="1100" dirty="0">
                  <a:latin typeface="Arial" pitchFamily="34" charset="0"/>
                  <a:cs typeface="Arial" pitchFamily="34" charset="0"/>
                </a:rPr>
                <a:t>Language:	German</a:t>
              </a:r>
            </a:p>
            <a:p>
              <a:pPr>
                <a:tabLst>
                  <a:tab pos="1033463" algn="l"/>
                </a:tabLst>
                <a:defRPr/>
              </a:pPr>
              <a:r>
                <a:rPr lang="en-US" sz="1100" dirty="0">
                  <a:latin typeface="Arial" pitchFamily="34" charset="0"/>
                  <a:cs typeface="Arial" pitchFamily="34" charset="0"/>
                </a:rPr>
                <a:t>Translator:	Georgette Boner Date:	1983</a:t>
              </a:r>
            </a:p>
            <a:p>
              <a:pPr>
                <a:defRPr/>
              </a:pPr>
              <a:r>
                <a:rPr lang="en-US" sz="1100" dirty="0">
                  <a:latin typeface="Arial" pitchFamily="34" charset="0"/>
                  <a:cs typeface="Arial" pitchFamily="34" charset="0"/>
                </a:rPr>
                <a:t>IsTranslationOf:</a:t>
              </a:r>
            </a:p>
          </p:txBody>
        </p:sp>
        <p:sp>
          <p:nvSpPr>
            <p:cNvPr id="149" name="Oval 148"/>
            <p:cNvSpPr/>
            <p:nvPr/>
          </p:nvSpPr>
          <p:spPr>
            <a:xfrm>
              <a:off x="2057400" y="3505611"/>
              <a:ext cx="76200" cy="76241"/>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12" name="Elbow Connector 11"/>
          <p:cNvCxnSpPr>
            <a:stCxn id="5" idx="4"/>
            <a:endCxn id="7" idx="3"/>
          </p:cNvCxnSpPr>
          <p:nvPr/>
        </p:nvCxnSpPr>
        <p:spPr>
          <a:xfrm rot="5400000">
            <a:off x="3151187" y="2431756"/>
            <a:ext cx="1000125" cy="596900"/>
          </a:xfrm>
          <a:prstGeom prst="bentConnector2">
            <a:avLst/>
          </a:prstGeom>
          <a:ln w="9525" cmpd="sng">
            <a:prstDash val="sysDash"/>
            <a:tailEnd type="triangle" w="med" len="med"/>
          </a:ln>
        </p:spPr>
        <p:style>
          <a:lnRef idx="2">
            <a:schemeClr val="accent1"/>
          </a:lnRef>
          <a:fillRef idx="0">
            <a:schemeClr val="accent1"/>
          </a:fillRef>
          <a:effectRef idx="1">
            <a:schemeClr val="accent1"/>
          </a:effectRef>
          <a:fontRef idx="minor">
            <a:schemeClr val="tx1"/>
          </a:fontRef>
        </p:style>
      </p:cxnSp>
      <p:cxnSp>
        <p:nvCxnSpPr>
          <p:cNvPr id="72" name="Elbow Connector 71"/>
          <p:cNvCxnSpPr>
            <a:stCxn id="64" idx="4"/>
            <a:endCxn id="162" idx="4"/>
          </p:cNvCxnSpPr>
          <p:nvPr/>
        </p:nvCxnSpPr>
        <p:spPr>
          <a:xfrm rot="5400000" flipH="1" flipV="1">
            <a:off x="2416175" y="1969793"/>
            <a:ext cx="1231900" cy="2025650"/>
          </a:xfrm>
          <a:prstGeom prst="bentConnector3">
            <a:avLst>
              <a:gd name="adj1" fmla="val -18557"/>
            </a:avLst>
          </a:prstGeom>
          <a:ln w="9525" cmpd="sng">
            <a:solidFill>
              <a:srgbClr val="FF0000"/>
            </a:solidFill>
            <a:prstDash val="sysDash"/>
            <a:tailEnd type="triangle" w="med" len="med"/>
          </a:ln>
        </p:spPr>
        <p:style>
          <a:lnRef idx="2">
            <a:schemeClr val="accent1"/>
          </a:lnRef>
          <a:fillRef idx="0">
            <a:schemeClr val="accent1"/>
          </a:fillRef>
          <a:effectRef idx="1">
            <a:schemeClr val="accent1"/>
          </a:effectRef>
          <a:fontRef idx="minor">
            <a:schemeClr val="tx1"/>
          </a:fontRef>
        </p:style>
      </p:cxnSp>
      <p:cxnSp>
        <p:nvCxnSpPr>
          <p:cNvPr id="138" name="Elbow Connector 137"/>
          <p:cNvCxnSpPr>
            <a:stCxn id="60" idx="4"/>
            <a:endCxn id="136" idx="3"/>
          </p:cNvCxnSpPr>
          <p:nvPr/>
        </p:nvCxnSpPr>
        <p:spPr>
          <a:xfrm rot="5400000">
            <a:off x="2538412" y="3958931"/>
            <a:ext cx="3946525" cy="488950"/>
          </a:xfrm>
          <a:prstGeom prst="bentConnector2">
            <a:avLst/>
          </a:prstGeom>
          <a:ln w="9525" cmpd="sng">
            <a:prstDash val="sysDash"/>
            <a:tailEnd type="triangle" w="med" len="med"/>
          </a:ln>
        </p:spPr>
        <p:style>
          <a:lnRef idx="2">
            <a:schemeClr val="accent1"/>
          </a:lnRef>
          <a:fillRef idx="0">
            <a:schemeClr val="accent1"/>
          </a:fillRef>
          <a:effectRef idx="1">
            <a:schemeClr val="accent1"/>
          </a:effectRef>
          <a:fontRef idx="minor">
            <a:schemeClr val="tx1"/>
          </a:fontRef>
        </p:style>
      </p:cxnSp>
      <p:cxnSp>
        <p:nvCxnSpPr>
          <p:cNvPr id="139" name="Elbow Connector 138"/>
          <p:cNvCxnSpPr>
            <a:stCxn id="137" idx="4"/>
            <a:endCxn id="160" idx="4"/>
          </p:cNvCxnSpPr>
          <p:nvPr/>
        </p:nvCxnSpPr>
        <p:spPr>
          <a:xfrm rot="5400000" flipH="1" flipV="1">
            <a:off x="1799431" y="3500937"/>
            <a:ext cx="4179888" cy="1911350"/>
          </a:xfrm>
          <a:prstGeom prst="bentConnector3">
            <a:avLst>
              <a:gd name="adj1" fmla="val -5470"/>
            </a:avLst>
          </a:prstGeom>
          <a:ln w="9525" cmpd="sng">
            <a:solidFill>
              <a:srgbClr val="FF0000"/>
            </a:solidFill>
            <a:prstDash val="sysDash"/>
            <a:tailEnd type="triangle" w="med" len="med"/>
          </a:ln>
        </p:spPr>
        <p:style>
          <a:lnRef idx="2">
            <a:schemeClr val="accent1"/>
          </a:lnRef>
          <a:fillRef idx="0">
            <a:schemeClr val="accent1"/>
          </a:fillRef>
          <a:effectRef idx="1">
            <a:schemeClr val="accent1"/>
          </a:effectRef>
          <a:fontRef idx="minor">
            <a:schemeClr val="tx1"/>
          </a:fontRef>
        </p:style>
      </p:cxnSp>
      <p:cxnSp>
        <p:nvCxnSpPr>
          <p:cNvPr id="144" name="Elbow Connector 143"/>
          <p:cNvCxnSpPr>
            <a:stCxn id="61" idx="4"/>
            <a:endCxn id="142" idx="1"/>
          </p:cNvCxnSpPr>
          <p:nvPr/>
        </p:nvCxnSpPr>
        <p:spPr>
          <a:xfrm rot="16200000" flipH="1">
            <a:off x="3502025" y="3887493"/>
            <a:ext cx="3565525" cy="250825"/>
          </a:xfrm>
          <a:prstGeom prst="bentConnector2">
            <a:avLst/>
          </a:prstGeom>
          <a:ln w="9525" cmpd="sng">
            <a:prstDash val="sysDash"/>
            <a:tailEnd type="triangle" w="med" len="med"/>
          </a:ln>
        </p:spPr>
        <p:style>
          <a:lnRef idx="2">
            <a:schemeClr val="accent1"/>
          </a:lnRef>
          <a:fillRef idx="0">
            <a:schemeClr val="accent1"/>
          </a:fillRef>
          <a:effectRef idx="1">
            <a:schemeClr val="accent1"/>
          </a:effectRef>
          <a:fontRef idx="minor">
            <a:schemeClr val="tx1"/>
          </a:fontRef>
        </p:style>
      </p:cxnSp>
      <p:cxnSp>
        <p:nvCxnSpPr>
          <p:cNvPr id="145" name="Elbow Connector 144"/>
          <p:cNvCxnSpPr>
            <a:stCxn id="143" idx="4"/>
            <a:endCxn id="159" idx="4"/>
          </p:cNvCxnSpPr>
          <p:nvPr/>
        </p:nvCxnSpPr>
        <p:spPr>
          <a:xfrm rot="5400000" flipH="1">
            <a:off x="4018756" y="3593012"/>
            <a:ext cx="3798888" cy="1346200"/>
          </a:xfrm>
          <a:prstGeom prst="bentConnector3">
            <a:avLst>
              <a:gd name="adj1" fmla="val -6018"/>
            </a:avLst>
          </a:prstGeom>
          <a:ln w="9525" cmpd="sng">
            <a:solidFill>
              <a:srgbClr val="FF0000"/>
            </a:solidFill>
            <a:prstDash val="sysDash"/>
            <a:tailEnd type="triangle" w="med" len="med"/>
          </a:ln>
        </p:spPr>
        <p:style>
          <a:lnRef idx="2">
            <a:schemeClr val="accent1"/>
          </a:lnRef>
          <a:fillRef idx="0">
            <a:schemeClr val="accent1"/>
          </a:fillRef>
          <a:effectRef idx="1">
            <a:schemeClr val="accent1"/>
          </a:effectRef>
          <a:fontRef idx="minor">
            <a:schemeClr val="tx1"/>
          </a:fontRef>
        </p:style>
      </p:cxnSp>
      <p:cxnSp>
        <p:nvCxnSpPr>
          <p:cNvPr id="150" name="Elbow Connector 149"/>
          <p:cNvCxnSpPr>
            <a:stCxn id="62" idx="4"/>
            <a:endCxn id="148" idx="1"/>
          </p:cNvCxnSpPr>
          <p:nvPr/>
        </p:nvCxnSpPr>
        <p:spPr>
          <a:xfrm rot="16200000" flipH="1">
            <a:off x="4719637" y="3073106"/>
            <a:ext cx="1990725" cy="304800"/>
          </a:xfrm>
          <a:prstGeom prst="bentConnector2">
            <a:avLst/>
          </a:prstGeom>
          <a:ln w="9525" cmpd="sng">
            <a:prstDash val="sysDash"/>
            <a:tailEnd type="triangle" w="med" len="med"/>
          </a:ln>
        </p:spPr>
        <p:style>
          <a:lnRef idx="2">
            <a:schemeClr val="accent1"/>
          </a:lnRef>
          <a:fillRef idx="0">
            <a:schemeClr val="accent1"/>
          </a:fillRef>
          <a:effectRef idx="1">
            <a:schemeClr val="accent1"/>
          </a:effectRef>
          <a:fontRef idx="minor">
            <a:schemeClr val="tx1"/>
          </a:fontRef>
        </p:style>
      </p:cxnSp>
      <p:cxnSp>
        <p:nvCxnSpPr>
          <p:cNvPr id="151" name="Elbow Connector 150"/>
          <p:cNvCxnSpPr>
            <a:stCxn id="149" idx="4"/>
            <a:endCxn id="158" idx="4"/>
          </p:cNvCxnSpPr>
          <p:nvPr/>
        </p:nvCxnSpPr>
        <p:spPr>
          <a:xfrm rot="5400000" flipH="1">
            <a:off x="5235575" y="2776243"/>
            <a:ext cx="2222500" cy="1403350"/>
          </a:xfrm>
          <a:prstGeom prst="bentConnector3">
            <a:avLst>
              <a:gd name="adj1" fmla="val -10286"/>
            </a:avLst>
          </a:prstGeom>
          <a:ln w="9525" cmpd="sng">
            <a:solidFill>
              <a:srgbClr val="FF0000"/>
            </a:solidFill>
            <a:prstDash val="sysDash"/>
            <a:tailEnd type="triangle" w="med" len="med"/>
          </a:ln>
        </p:spPr>
        <p:style>
          <a:lnRef idx="2">
            <a:schemeClr val="accent1"/>
          </a:lnRef>
          <a:fillRef idx="0">
            <a:schemeClr val="accent1"/>
          </a:fillRef>
          <a:effectRef idx="1">
            <a:schemeClr val="accent1"/>
          </a:effectRef>
          <a:fontRef idx="minor">
            <a:schemeClr val="tx1"/>
          </a:fontRef>
        </p:style>
      </p:cxnSp>
      <p:cxnSp>
        <p:nvCxnSpPr>
          <p:cNvPr id="156" name="Elbow Connector 155"/>
          <p:cNvCxnSpPr>
            <a:stCxn id="59" idx="4"/>
            <a:endCxn id="154" idx="3"/>
          </p:cNvCxnSpPr>
          <p:nvPr/>
        </p:nvCxnSpPr>
        <p:spPr>
          <a:xfrm rot="5400000">
            <a:off x="2705100" y="3030243"/>
            <a:ext cx="2447925" cy="847725"/>
          </a:xfrm>
          <a:prstGeom prst="bentConnector2">
            <a:avLst/>
          </a:prstGeom>
          <a:ln w="9525" cmpd="sng">
            <a:prstDash val="sysDash"/>
            <a:tailEnd type="triangle" w="med" len="med"/>
          </a:ln>
        </p:spPr>
        <p:style>
          <a:lnRef idx="2">
            <a:schemeClr val="accent1"/>
          </a:lnRef>
          <a:fillRef idx="0">
            <a:schemeClr val="accent1"/>
          </a:fillRef>
          <a:effectRef idx="1">
            <a:schemeClr val="accent1"/>
          </a:effectRef>
          <a:fontRef idx="minor">
            <a:schemeClr val="tx1"/>
          </a:fontRef>
        </p:style>
      </p:cxnSp>
      <p:cxnSp>
        <p:nvCxnSpPr>
          <p:cNvPr id="157" name="Elbow Connector 156"/>
          <p:cNvCxnSpPr>
            <a:stCxn id="155" idx="4"/>
            <a:endCxn id="161" idx="4"/>
          </p:cNvCxnSpPr>
          <p:nvPr/>
        </p:nvCxnSpPr>
        <p:spPr>
          <a:xfrm rot="5400000" flipH="1" flipV="1">
            <a:off x="1968500" y="2569868"/>
            <a:ext cx="2679700" cy="2273300"/>
          </a:xfrm>
          <a:prstGeom prst="bentConnector3">
            <a:avLst>
              <a:gd name="adj1" fmla="val -8531"/>
            </a:avLst>
          </a:prstGeom>
          <a:ln w="9525" cmpd="sng">
            <a:solidFill>
              <a:srgbClr val="FF0000"/>
            </a:solidFill>
            <a:prstDash val="sysDash"/>
            <a:tailEnd type="triangle" w="med" len="med"/>
          </a:ln>
        </p:spPr>
        <p:style>
          <a:lnRef idx="2">
            <a:schemeClr val="accent1"/>
          </a:lnRef>
          <a:fillRef idx="0">
            <a:schemeClr val="accent1"/>
          </a:fillRef>
          <a:effectRef idx="1">
            <a:schemeClr val="accent1"/>
          </a:effectRef>
          <a:fontRef idx="minor">
            <a:schemeClr val="tx1"/>
          </a:fontRef>
        </p:style>
      </p:cxnSp>
      <p:sp>
        <p:nvSpPr>
          <p:cNvPr id="43" name="Text Placeholder 2"/>
          <p:cNvSpPr txBox="1">
            <a:spLocks/>
          </p:cNvSpPr>
          <p:nvPr/>
        </p:nvSpPr>
        <p:spPr>
          <a:xfrm>
            <a:off x="420686" y="208511"/>
            <a:ext cx="8181975" cy="91525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b="1" dirty="0">
                <a:solidFill>
                  <a:schemeClr val="tx2"/>
                </a:solidFill>
              </a:rPr>
              <a:t>Offering the right translation</a:t>
            </a:r>
          </a:p>
        </p:txBody>
      </p:sp>
    </p:spTree>
    <p:extLst>
      <p:ext uri="{BB962C8B-B14F-4D97-AF65-F5344CB8AC3E}">
        <p14:creationId xmlns:p14="http://schemas.microsoft.com/office/powerpoint/2010/main" val="12410687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5259" y="1108081"/>
            <a:ext cx="8174038" cy="1246495"/>
          </a:xfrm>
        </p:spPr>
        <p:txBody>
          <a:bodyPr/>
          <a:lstStyle/>
          <a:p>
            <a:r>
              <a:rPr lang="en-US" dirty="0"/>
              <a:t>OCLC’s 2015 International Linked Data survey</a:t>
            </a:r>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7099550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02888" y="444746"/>
            <a:ext cx="7037075" cy="984885"/>
          </a:xfrm>
          <a:prstGeom prst="rect">
            <a:avLst/>
          </a:prstGeom>
          <a:ln>
            <a:noFill/>
          </a:ln>
        </p:spPr>
        <p:txBody>
          <a:bodyP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300" dirty="0">
                <a:solidFill>
                  <a:srgbClr val="1F497D"/>
                </a:solidFill>
              </a:rPr>
              <a:t>Geographic breakdown of 90 responding institutions </a:t>
            </a:r>
          </a:p>
        </p:txBody>
      </p:sp>
      <p:sp>
        <p:nvSpPr>
          <p:cNvPr id="4" name="TextBox 3"/>
          <p:cNvSpPr txBox="1"/>
          <p:nvPr/>
        </p:nvSpPr>
        <p:spPr>
          <a:xfrm>
            <a:off x="6577120" y="2686341"/>
            <a:ext cx="1947969" cy="830997"/>
          </a:xfrm>
          <a:prstGeom prst="rect">
            <a:avLst/>
          </a:prstGeom>
          <a:noFill/>
        </p:spPr>
        <p:txBody>
          <a:bodyPr wrap="none" rtlCol="0">
            <a:spAutoFit/>
          </a:bodyPr>
          <a:lstStyle/>
          <a:p>
            <a:r>
              <a:rPr lang="en-US" sz="2400" dirty="0"/>
              <a:t>20 countries </a:t>
            </a:r>
          </a:p>
          <a:p>
            <a:r>
              <a:rPr lang="en-US" sz="2400" dirty="0"/>
              <a:t>represented</a:t>
            </a:r>
          </a:p>
        </p:txBody>
      </p:sp>
      <p:graphicFrame>
        <p:nvGraphicFramePr>
          <p:cNvPr id="5" name="Chart 4"/>
          <p:cNvGraphicFramePr>
            <a:graphicFrameLocks/>
          </p:cNvGraphicFramePr>
          <p:nvPr>
            <p:extLst>
              <p:ext uri="{D42A27DB-BD31-4B8C-83A1-F6EECF244321}">
                <p14:modId xmlns:p14="http://schemas.microsoft.com/office/powerpoint/2010/main" val="915230012"/>
              </p:ext>
            </p:extLst>
          </p:nvPr>
        </p:nvGraphicFramePr>
        <p:xfrm>
          <a:off x="802888" y="1527718"/>
          <a:ext cx="5341434" cy="44158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5394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9519"/>
            <a:ext cx="9144000" cy="5198962"/>
          </a:xfrm>
          <a:prstGeom prst="rect">
            <a:avLst/>
          </a:prstGeom>
        </p:spPr>
      </p:pic>
    </p:spTree>
    <p:extLst>
      <p:ext uri="{BB962C8B-B14F-4D97-AF65-F5344CB8AC3E}">
        <p14:creationId xmlns:p14="http://schemas.microsoft.com/office/powerpoint/2010/main" val="859262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748"/>
            <a:ext cx="9144000" cy="6664504"/>
          </a:xfrm>
          <a:prstGeom prst="rect">
            <a:avLst/>
          </a:prstGeom>
        </p:spPr>
      </p:pic>
    </p:spTree>
    <p:extLst>
      <p:ext uri="{BB962C8B-B14F-4D97-AF65-F5344CB8AC3E}">
        <p14:creationId xmlns:p14="http://schemas.microsoft.com/office/powerpoint/2010/main" val="2236346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613" y="0"/>
            <a:ext cx="7800153"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0406"/>
            <a:ext cx="9144000" cy="58571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082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91220" y="-80314"/>
            <a:ext cx="7729636" cy="7369559"/>
          </a:xfrm>
          <a:prstGeom prst="rect">
            <a:avLst/>
          </a:prstGeom>
        </p:spPr>
      </p:pic>
      <p:sp>
        <p:nvSpPr>
          <p:cNvPr id="3" name="TextBox 2"/>
          <p:cNvSpPr txBox="1"/>
          <p:nvPr/>
        </p:nvSpPr>
        <p:spPr>
          <a:xfrm>
            <a:off x="3159457" y="3604465"/>
            <a:ext cx="2675797" cy="300082"/>
          </a:xfrm>
          <a:prstGeom prst="rect">
            <a:avLst/>
          </a:prstGeom>
          <a:noFill/>
        </p:spPr>
        <p:txBody>
          <a:bodyPr wrap="none" rtlCol="0">
            <a:spAutoFit/>
          </a:bodyPr>
          <a:lstStyle/>
          <a:p>
            <a:r>
              <a:rPr lang="en-US" sz="1350" dirty="0">
                <a:hlinkClick r:id="rId4"/>
              </a:rPr>
              <a:t>http://www.dnb.de/EN/entityfacts</a:t>
            </a:r>
            <a:endParaRPr lang="en-US" sz="1350" dirty="0"/>
          </a:p>
        </p:txBody>
      </p:sp>
    </p:spTree>
    <p:extLst>
      <p:ext uri="{BB962C8B-B14F-4D97-AF65-F5344CB8AC3E}">
        <p14:creationId xmlns:p14="http://schemas.microsoft.com/office/powerpoint/2010/main" val="326909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4.72222E-6 -6.17284E-7 L 4.72222E-6 -0.25 " pathEditMode="relative" rAng="0" ptsTypes="AA">
                                      <p:cBhvr>
                                        <p:cTn id="6" dur="2000" fill="hold"/>
                                        <p:tgtEl>
                                          <p:spTgt spid="2"/>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1241" y="837849"/>
            <a:ext cx="6858000" cy="367581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1241" y="1722300"/>
            <a:ext cx="6621518" cy="4147070"/>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4690243" y="1468385"/>
            <a:ext cx="1627369" cy="276999"/>
          </a:xfrm>
          <a:prstGeom prst="rect">
            <a:avLst/>
          </a:prstGeom>
          <a:noFill/>
        </p:spPr>
        <p:txBody>
          <a:bodyPr wrap="none" rtlCol="0">
            <a:spAutoFit/>
          </a:bodyPr>
          <a:lstStyle/>
          <a:p>
            <a:r>
              <a:rPr lang="en-US" sz="1200" dirty="0">
                <a:hlinkClick r:id="rId5"/>
              </a:rPr>
              <a:t>https://linkedjazz.org</a:t>
            </a:r>
            <a:r>
              <a:rPr lang="en-US" sz="1200" dirty="0"/>
              <a:t>/</a:t>
            </a:r>
          </a:p>
        </p:txBody>
      </p:sp>
    </p:spTree>
    <p:extLst>
      <p:ext uri="{BB962C8B-B14F-4D97-AF65-F5344CB8AC3E}">
        <p14:creationId xmlns:p14="http://schemas.microsoft.com/office/powerpoint/2010/main" val="71057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PNG"/>
          <p:cNvPicPr>
            <a:picLocks noChangeAspect="1"/>
          </p:cNvPicPr>
          <p:nvPr/>
        </p:nvPicPr>
        <p:blipFill>
          <a:blip r:embed="rId3" cstate="print"/>
          <a:stretch>
            <a:fillRect/>
          </a:stretch>
        </p:blipFill>
        <p:spPr>
          <a:xfrm>
            <a:off x="-4418" y="1446903"/>
            <a:ext cx="5052733" cy="5389582"/>
          </a:xfrm>
          <a:prstGeom prst="rect">
            <a:avLst/>
          </a:prstGeom>
          <a:ln>
            <a:noFill/>
          </a:ln>
          <a:effectLst>
            <a:outerShdw blurRad="292100" dist="139700" dir="2700000" algn="tl" rotWithShape="0">
              <a:srgbClr val="333333">
                <a:alpha val="65000"/>
              </a:srgbClr>
            </a:outerShdw>
          </a:effectLst>
        </p:spPr>
      </p:pic>
      <p:sp>
        <p:nvSpPr>
          <p:cNvPr id="3" name="Rounded Rectangular Callout 2"/>
          <p:cNvSpPr/>
          <p:nvPr/>
        </p:nvSpPr>
        <p:spPr>
          <a:xfrm>
            <a:off x="4070529" y="152400"/>
            <a:ext cx="4862456" cy="2188938"/>
          </a:xfrm>
          <a:prstGeom prst="wedgeRoundRectCallout">
            <a:avLst>
              <a:gd name="adj1" fmla="val -41189"/>
              <a:gd name="adj2" fmla="val 78668"/>
              <a:gd name="adj3" fmla="val 16667"/>
            </a:avLst>
          </a:prstGeom>
          <a:solidFill>
            <a:srgbClr val="0070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“The Semantic Web isn’t about putting data on the web. It is about making links, so that a person or machine can explore the web of data.”</a:t>
            </a:r>
          </a:p>
          <a:p>
            <a:pPr algn="ctr"/>
            <a:r>
              <a:rPr lang="en-US" sz="2400" dirty="0"/>
              <a:t>- </a:t>
            </a:r>
            <a:r>
              <a:rPr lang="en-US" sz="2000" dirty="0"/>
              <a:t>Tim Berners-Lee, 2006-07-27</a:t>
            </a:r>
          </a:p>
        </p:txBody>
      </p:sp>
    </p:spTree>
    <p:extLst>
      <p:ext uri="{BB962C8B-B14F-4D97-AF65-F5344CB8AC3E}">
        <p14:creationId xmlns:p14="http://schemas.microsoft.com/office/powerpoint/2010/main" val="162783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sz="3200" dirty="0"/>
              <a:t>Linked data can bring the world closer together through a worldwide </a:t>
            </a:r>
            <a:r>
              <a:rPr lang="en-US" sz="3200" i="1" dirty="0"/>
              <a:t>web of data</a:t>
            </a:r>
            <a:endParaRPr lang="en-US" sz="3200" dirty="0"/>
          </a:p>
          <a:p>
            <a:r>
              <a:rPr lang="en-US" sz="3200" dirty="0"/>
              <a:t>It will likely take years for library data to be ingested in the websites where information seekers live and learn</a:t>
            </a:r>
          </a:p>
          <a:p>
            <a:r>
              <a:rPr lang="is-IS" sz="3200" dirty="0"/>
              <a:t>Library data can help bridge the world across both domains and languages through more linked and actionable data</a:t>
            </a:r>
          </a:p>
          <a:p>
            <a:r>
              <a:rPr lang="is-IS" sz="3200" dirty="0"/>
              <a:t>And that’s a </a:t>
            </a:r>
            <a:r>
              <a:rPr lang="is-IS" sz="3200" b="1" i="1" dirty="0">
                <a:solidFill>
                  <a:srgbClr val="FF0000"/>
                </a:solidFill>
              </a:rPr>
              <a:t>Good Thing</a:t>
            </a:r>
            <a:endParaRPr lang="en-US" sz="3200" b="1" i="1" dirty="0">
              <a:solidFill>
                <a:srgbClr val="FF0000"/>
              </a:solidFill>
            </a:endParaRPr>
          </a:p>
        </p:txBody>
      </p:sp>
      <p:sp>
        <p:nvSpPr>
          <p:cNvPr id="3" name="Text Placeholder 2"/>
          <p:cNvSpPr>
            <a:spLocks noGrp="1"/>
          </p:cNvSpPr>
          <p:nvPr>
            <p:ph type="body" sz="quarter" idx="13"/>
          </p:nvPr>
        </p:nvSpPr>
        <p:spPr/>
        <p:txBody>
          <a:bodyPr/>
          <a:lstStyle/>
          <a:p>
            <a:r>
              <a:rPr lang="en-US" dirty="0"/>
              <a:t>Summary Remarks</a:t>
            </a:r>
            <a:endParaRPr lang="en-US" dirty="0">
              <a:solidFill>
                <a:srgbClr val="FF0000"/>
              </a:solidFill>
            </a:endParaRPr>
          </a:p>
        </p:txBody>
      </p:sp>
    </p:spTree>
    <p:extLst>
      <p:ext uri="{BB962C8B-B14F-4D97-AF65-F5344CB8AC3E}">
        <p14:creationId xmlns:p14="http://schemas.microsoft.com/office/powerpoint/2010/main" val="36451708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31838" y="1108606"/>
            <a:ext cx="4777491" cy="1492716"/>
          </a:xfrm>
        </p:spPr>
        <p:txBody>
          <a:bodyPr/>
          <a:lstStyle/>
          <a:p>
            <a:r>
              <a:rPr lang="en-US" dirty="0"/>
              <a:t>Thank you!</a:t>
            </a:r>
          </a:p>
        </p:txBody>
      </p:sp>
      <p:sp>
        <p:nvSpPr>
          <p:cNvPr id="3" name="Text Placeholder 2"/>
          <p:cNvSpPr>
            <a:spLocks noGrp="1"/>
          </p:cNvSpPr>
          <p:nvPr>
            <p:ph type="body" sz="quarter" idx="11"/>
          </p:nvPr>
        </p:nvSpPr>
        <p:spPr>
          <a:xfrm>
            <a:off x="608543" y="2860151"/>
            <a:ext cx="4505897" cy="405719"/>
          </a:xfrm>
        </p:spPr>
        <p:txBody>
          <a:bodyPr>
            <a:noAutofit/>
          </a:bodyPr>
          <a:lstStyle/>
          <a:p>
            <a:r>
              <a:rPr lang="en-US" sz="2800" dirty="0"/>
              <a:t>Karen Smith-Yoshimura</a:t>
            </a:r>
          </a:p>
        </p:txBody>
      </p:sp>
      <p:sp>
        <p:nvSpPr>
          <p:cNvPr id="5" name="Text Placeholder 4"/>
          <p:cNvSpPr>
            <a:spLocks noGrp="1"/>
          </p:cNvSpPr>
          <p:nvPr>
            <p:ph type="body" sz="quarter" idx="13"/>
          </p:nvPr>
        </p:nvSpPr>
        <p:spPr>
          <a:xfrm>
            <a:off x="608357" y="3433271"/>
            <a:ext cx="3887788" cy="305495"/>
          </a:xfrm>
        </p:spPr>
        <p:txBody>
          <a:bodyPr>
            <a:noAutofit/>
          </a:bodyPr>
          <a:lstStyle/>
          <a:p>
            <a:r>
              <a:rPr lang="en-US" sz="1800" dirty="0"/>
              <a:t>@</a:t>
            </a:r>
            <a:r>
              <a:rPr lang="en-US" sz="1800" dirty="0" err="1"/>
              <a:t>KarenS_Y</a:t>
            </a:r>
            <a:endParaRPr lang="en-US" sz="1800" dirty="0"/>
          </a:p>
          <a:p>
            <a:r>
              <a:rPr lang="en-US" sz="1800" dirty="0"/>
              <a:t>smithyok@oclc.org</a:t>
            </a:r>
          </a:p>
        </p:txBody>
      </p:sp>
      <p:sp>
        <p:nvSpPr>
          <p:cNvPr id="6" name="Text Placeholder 5"/>
          <p:cNvSpPr>
            <a:spLocks noGrp="1"/>
          </p:cNvSpPr>
          <p:nvPr>
            <p:ph type="body" sz="quarter" idx="14"/>
          </p:nvPr>
        </p:nvSpPr>
        <p:spPr>
          <a:xfrm>
            <a:off x="0" y="587632"/>
            <a:ext cx="4757980" cy="520974"/>
          </a:xfrm>
        </p:spPr>
        <p:txBody>
          <a:bodyPr/>
          <a:lstStyle/>
          <a:p>
            <a:r>
              <a:rPr lang="en-US" sz="1800" dirty="0"/>
              <a:t>ALIA Information Online • 15 Feb 2017</a:t>
            </a:r>
          </a:p>
        </p:txBody>
      </p:sp>
      <p:sp>
        <p:nvSpPr>
          <p:cNvPr id="7" name="Rectangle 6"/>
          <p:cNvSpPr/>
          <p:nvPr/>
        </p:nvSpPr>
        <p:spPr>
          <a:xfrm>
            <a:off x="1084753" y="5936336"/>
            <a:ext cx="5377764" cy="623248"/>
          </a:xfrm>
          <a:prstGeom prst="rect">
            <a:avLst/>
          </a:prstGeom>
        </p:spPr>
        <p:txBody>
          <a:bodyPr wrap="square" anchor="ctr">
            <a:spAutoFit/>
          </a:bodyPr>
          <a:lstStyle/>
          <a:p>
            <a:pPr lvl="0" defTabSz="914400">
              <a:defRPr/>
            </a:pPr>
            <a:r>
              <a:rPr lang="en-US" sz="750" kern="1200" dirty="0">
                <a:solidFill>
                  <a:srgbClr val="787D83"/>
                </a:solidFill>
                <a:effectLst/>
                <a:latin typeface="+mn-lt"/>
                <a:ea typeface="+mn-ea"/>
                <a:cs typeface="+mn-cs"/>
              </a:rPr>
              <a:t>©2017 OCLC. This work is licensed under a Creative Commons Attribution 4.0 International License. Suggested attribution: “This work uses content </a:t>
            </a:r>
            <a:r>
              <a:rPr lang="en-US" sz="750" dirty="0">
                <a:solidFill>
                  <a:srgbClr val="787D83"/>
                </a:solidFill>
              </a:rPr>
              <a:t>from ‘</a:t>
            </a:r>
            <a:r>
              <a:rPr lang="en-US" sz="750" dirty="0">
                <a:solidFill>
                  <a:srgbClr val="787D83"/>
                </a:solidFill>
              </a:rPr>
              <a:t>Linked Data - Bringing the World Closer Together</a:t>
            </a:r>
            <a:r>
              <a:rPr lang="en-US" sz="750" dirty="0">
                <a:solidFill>
                  <a:srgbClr val="787D83"/>
                </a:solidFill>
              </a:rPr>
              <a:t>”’ </a:t>
            </a:r>
            <a:r>
              <a:rPr lang="en-US" sz="750" kern="1200" dirty="0">
                <a:solidFill>
                  <a:srgbClr val="787D83"/>
                </a:solidFill>
                <a:effectLst/>
                <a:latin typeface="+mn-lt"/>
                <a:ea typeface="+mn-ea"/>
                <a:cs typeface="+mn-cs"/>
              </a:rPr>
              <a:t>© OCLC, by </a:t>
            </a:r>
            <a:r>
              <a:rPr lang="en-US" sz="750" dirty="0">
                <a:solidFill>
                  <a:srgbClr val="787D83"/>
                </a:solidFill>
              </a:rPr>
              <a:t>Karen Smith-</a:t>
            </a:r>
            <a:r>
              <a:rPr lang="en-US" sz="750" dirty="0" err="1">
                <a:solidFill>
                  <a:srgbClr val="787D83"/>
                </a:solidFill>
              </a:rPr>
              <a:t>Yochimura</a:t>
            </a:r>
            <a:r>
              <a:rPr lang="en-US" sz="750" dirty="0">
                <a:solidFill>
                  <a:srgbClr val="787D83"/>
                </a:solidFill>
              </a:rPr>
              <a:t>, </a:t>
            </a:r>
            <a:r>
              <a:rPr lang="en-US" sz="750" kern="1200" dirty="0">
                <a:solidFill>
                  <a:srgbClr val="787D83"/>
                </a:solidFill>
                <a:effectLst/>
                <a:latin typeface="+mn-lt"/>
                <a:ea typeface="+mn-ea"/>
                <a:cs typeface="+mn-cs"/>
              </a:rPr>
              <a:t>used under a Creative Commons Attribution 4.0 International License: http://creativecommons.org/licenses/by/4.0/.”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kern="1200" baseline="0" dirty="0">
              <a:solidFill>
                <a:schemeClr val="bg1">
                  <a:lumMod val="65000"/>
                </a:schemeClr>
              </a:solidFill>
              <a:latin typeface="+mn-lt"/>
              <a:ea typeface="Open Sans" pitchFamily="34" charset="0"/>
              <a:cs typeface="Open Sans" pitchFamily="34" charset="0"/>
            </a:endParaRPr>
          </a:p>
        </p:txBody>
      </p:sp>
      <p:pic>
        <p:nvPicPr>
          <p:cNvPr id="10" name="Picture 2"/>
          <p:cNvPicPr>
            <a:picLocks noChangeAspect="1" noChangeArrowheads="1"/>
          </p:cNvPicPr>
          <p:nvPr/>
        </p:nvPicPr>
        <p:blipFill>
          <a:blip r:embed="rId3" cstate="print"/>
          <a:srcRect/>
          <a:stretch>
            <a:fillRect/>
          </a:stretch>
        </p:blipFill>
        <p:spPr bwMode="auto">
          <a:xfrm>
            <a:off x="5566098" y="1945294"/>
            <a:ext cx="3825875" cy="2568575"/>
          </a:xfrm>
          <a:prstGeom prst="rect">
            <a:avLst/>
          </a:prstGeom>
          <a:noFill/>
          <a:ln w="9525">
            <a:noFill/>
            <a:miter lim="800000"/>
            <a:headEnd/>
            <a:tailEnd/>
          </a:ln>
        </p:spPr>
      </p:pic>
      <p:pic>
        <p:nvPicPr>
          <p:cNvPr id="11" name="Picture 10"/>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427387" y="5962290"/>
            <a:ext cx="608901" cy="324648"/>
          </a:xfrm>
          <a:prstGeom prst="rect">
            <a:avLst/>
          </a:prstGeom>
        </p:spPr>
      </p:pic>
    </p:spTree>
    <p:extLst>
      <p:ext uri="{BB962C8B-B14F-4D97-AF65-F5344CB8AC3E}">
        <p14:creationId xmlns:p14="http://schemas.microsoft.com/office/powerpoint/2010/main" val="3829261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77837" y="852584"/>
            <a:ext cx="8181975" cy="4475171"/>
          </a:xfrm>
        </p:spPr>
        <p:txBody>
          <a:bodyPr/>
          <a:lstStyle/>
          <a:p>
            <a:r>
              <a:rPr lang="en-US" sz="2800" dirty="0">
                <a:latin typeface="Arial" charset="0"/>
                <a:ea typeface="ＭＳ Ｐゴシック" charset="0"/>
              </a:rPr>
              <a:t>A collection of text strings…</a:t>
            </a:r>
          </a:p>
          <a:p>
            <a:r>
              <a:rPr lang="en-US" sz="2800" dirty="0">
                <a:latin typeface="Arial" charset="0"/>
                <a:ea typeface="ＭＳ Ｐゴシック" charset="0"/>
              </a:rPr>
              <a:t>Taken from the piece itself…</a:t>
            </a:r>
          </a:p>
          <a:p>
            <a:r>
              <a:rPr lang="en-US" sz="2800" dirty="0">
                <a:latin typeface="Arial" charset="0"/>
                <a:ea typeface="ＭＳ Ｐゴシック" charset="0"/>
              </a:rPr>
              <a:t>Sometimes “enhanced” with inferred parentheticals (e.g., [1975] )…</a:t>
            </a:r>
          </a:p>
          <a:p>
            <a:r>
              <a:rPr lang="en-US" sz="2800" dirty="0">
                <a:latin typeface="Arial" charset="0"/>
                <a:ea typeface="ＭＳ Ｐゴシック" charset="0"/>
              </a:rPr>
              <a:t>Or additional statements not on the piece (e.g., subject headings)</a:t>
            </a:r>
          </a:p>
          <a:p>
            <a:r>
              <a:rPr lang="en-US" sz="2800" dirty="0">
                <a:latin typeface="Arial" charset="0"/>
                <a:ea typeface="ＭＳ Ｐゴシック" charset="0"/>
              </a:rPr>
              <a:t>Punctuation, which may or may not be present, is used (</a:t>
            </a:r>
            <a:r>
              <a:rPr lang="en-US" sz="2800" i="1" dirty="0">
                <a:latin typeface="Arial" charset="0"/>
                <a:ea typeface="ＭＳ Ｐゴシック" charset="0"/>
              </a:rPr>
              <a:t>inconsistently</a:t>
            </a:r>
            <a:r>
              <a:rPr lang="en-US" sz="2800" dirty="0">
                <a:latin typeface="Arial" charset="0"/>
                <a:ea typeface="ＭＳ Ｐゴシック" charset="0"/>
              </a:rPr>
              <a:t>) for structure</a:t>
            </a:r>
          </a:p>
          <a:p>
            <a:r>
              <a:rPr lang="en-US" sz="2800" i="1" dirty="0">
                <a:latin typeface="Arial" charset="0"/>
                <a:ea typeface="ＭＳ Ｐゴシック" charset="0"/>
              </a:rPr>
              <a:t>Mostly uncontrolled and only loosely connected to anything else</a:t>
            </a:r>
          </a:p>
          <a:p>
            <a:r>
              <a:rPr lang="en-US" sz="2800" i="1" dirty="0">
                <a:solidFill>
                  <a:srgbClr val="FF0000"/>
                </a:solidFill>
                <a:latin typeface="Arial" charset="0"/>
                <a:ea typeface="ＭＳ Ｐゴシック" charset="0"/>
              </a:rPr>
              <a:t>Designed for description rather than discovery</a:t>
            </a:r>
          </a:p>
        </p:txBody>
      </p:sp>
      <p:sp>
        <p:nvSpPr>
          <p:cNvPr id="3" name="Text Placeholder 2"/>
          <p:cNvSpPr>
            <a:spLocks noGrp="1"/>
          </p:cNvSpPr>
          <p:nvPr>
            <p:ph type="body" sz="quarter" idx="13"/>
          </p:nvPr>
        </p:nvSpPr>
        <p:spPr/>
        <p:txBody>
          <a:bodyPr/>
          <a:lstStyle/>
          <a:p>
            <a:r>
              <a:rPr lang="en-US" sz="4000" dirty="0"/>
              <a:t>W</a:t>
            </a:r>
            <a:r>
              <a:rPr lang="en-US" sz="4000" dirty="0">
                <a:solidFill>
                  <a:srgbClr val="1F497D"/>
                </a:solidFill>
              </a:rPr>
              <a:t>hat</a:t>
            </a:r>
            <a:r>
              <a:rPr lang="en-US" sz="4000" dirty="0"/>
              <a:t> we have to work with</a:t>
            </a:r>
          </a:p>
        </p:txBody>
      </p:sp>
    </p:spTree>
    <p:extLst>
      <p:ext uri="{BB962C8B-B14F-4D97-AF65-F5344CB8AC3E}">
        <p14:creationId xmlns:p14="http://schemas.microsoft.com/office/powerpoint/2010/main" val="15830521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304800" y="228600"/>
            <a:ext cx="8610600" cy="9953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defTabSz="914400" eaLnBrk="0" fontAlgn="base" hangingPunct="0">
              <a:spcBef>
                <a:spcPct val="0"/>
              </a:spcBef>
              <a:spcAft>
                <a:spcPct val="0"/>
              </a:spcAft>
              <a:defRPr/>
            </a:pPr>
            <a:r>
              <a:rPr lang="en-US" sz="4000" kern="0" dirty="0">
                <a:solidFill>
                  <a:srgbClr val="1F497D"/>
                </a:solidFill>
                <a:latin typeface="+mj-lt"/>
                <a:cs typeface="Arial" charset="0"/>
              </a:rPr>
              <a:t>Making library data linkable: principles</a:t>
            </a:r>
          </a:p>
        </p:txBody>
      </p:sp>
      <p:sp>
        <p:nvSpPr>
          <p:cNvPr id="3" name="5-Point Star 2"/>
          <p:cNvSpPr/>
          <p:nvPr/>
        </p:nvSpPr>
        <p:spPr bwMode="auto">
          <a:xfrm>
            <a:off x="6096000" y="1828800"/>
            <a:ext cx="508000" cy="320885"/>
          </a:xfrm>
          <a:prstGeom prst="star5">
            <a:avLst/>
          </a:prstGeom>
          <a:solidFill>
            <a:srgbClr val="2178B5"/>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defTabSz="914400" fontAlgn="base">
              <a:lnSpc>
                <a:spcPct val="120000"/>
              </a:lnSpc>
              <a:spcBef>
                <a:spcPct val="50000"/>
              </a:spcBef>
              <a:spcAft>
                <a:spcPct val="0"/>
              </a:spcAft>
            </a:pPr>
            <a:r>
              <a:rPr lang="en-US" sz="2400" b="1" dirty="0">
                <a:solidFill>
                  <a:srgbClr val="000000"/>
                </a:solidFill>
                <a:cs typeface="Arial" charset="0"/>
              </a:rPr>
              <a:t>  </a:t>
            </a:r>
          </a:p>
        </p:txBody>
      </p:sp>
      <p:pic>
        <p:nvPicPr>
          <p:cNvPr id="4" name="Picture 3" descr="Capture.PNG"/>
          <p:cNvPicPr>
            <a:picLocks noChangeAspect="1"/>
          </p:cNvPicPr>
          <p:nvPr/>
        </p:nvPicPr>
        <p:blipFill>
          <a:blip r:embed="rId3" cstate="print"/>
          <a:stretch>
            <a:fillRect/>
          </a:stretch>
        </p:blipFill>
        <p:spPr>
          <a:xfrm>
            <a:off x="-76200" y="1371004"/>
            <a:ext cx="4001059" cy="4267796"/>
          </a:xfrm>
          <a:prstGeom prst="rect">
            <a:avLst/>
          </a:prstGeom>
        </p:spPr>
      </p:pic>
      <p:grpSp>
        <p:nvGrpSpPr>
          <p:cNvPr id="5" name="Group 4"/>
          <p:cNvGrpSpPr/>
          <p:nvPr/>
        </p:nvGrpSpPr>
        <p:grpSpPr>
          <a:xfrm>
            <a:off x="3962400" y="914400"/>
            <a:ext cx="5181600" cy="5474732"/>
            <a:chOff x="3962400" y="914400"/>
            <a:chExt cx="5181600" cy="5474732"/>
          </a:xfrm>
        </p:grpSpPr>
        <p:sp>
          <p:nvSpPr>
            <p:cNvPr id="6" name="TextBox 5"/>
            <p:cNvSpPr txBox="1"/>
            <p:nvPr/>
          </p:nvSpPr>
          <p:spPr>
            <a:xfrm>
              <a:off x="6451500" y="6019800"/>
              <a:ext cx="2692500" cy="369332"/>
            </a:xfrm>
            <a:prstGeom prst="rect">
              <a:avLst/>
            </a:prstGeom>
            <a:noFill/>
          </p:spPr>
          <p:txBody>
            <a:bodyPr wrap="square" rtlCol="0">
              <a:spAutoFit/>
            </a:bodyPr>
            <a:lstStyle/>
            <a:p>
              <a:pPr defTabSz="914400" fontAlgn="base">
                <a:spcBef>
                  <a:spcPct val="0"/>
                </a:spcBef>
                <a:spcAft>
                  <a:spcPct val="0"/>
                </a:spcAft>
              </a:pPr>
              <a:r>
                <a:rPr lang="en-US" dirty="0">
                  <a:solidFill>
                    <a:srgbClr val="FFFFFF">
                      <a:lumMod val="65000"/>
                    </a:srgbClr>
                  </a:solidFill>
                  <a:latin typeface="Verdana" pitchFamily="34" charset="0"/>
                  <a:cs typeface="Arial" charset="0"/>
                </a:rPr>
                <a:t>Source: Karen Coyle</a:t>
              </a:r>
            </a:p>
          </p:txBody>
        </p:sp>
        <p:grpSp>
          <p:nvGrpSpPr>
            <p:cNvPr id="7" name="Group 6"/>
            <p:cNvGrpSpPr/>
            <p:nvPr/>
          </p:nvGrpSpPr>
          <p:grpSpPr>
            <a:xfrm>
              <a:off x="3962400" y="914400"/>
              <a:ext cx="4953000" cy="5181600"/>
              <a:chOff x="3962400" y="914400"/>
              <a:chExt cx="4953000" cy="5181600"/>
            </a:xfrm>
            <a:effectLst/>
          </p:grpSpPr>
          <p:sp>
            <p:nvSpPr>
              <p:cNvPr id="8" name="Content Placeholder 2"/>
              <p:cNvSpPr txBox="1">
                <a:spLocks/>
              </p:cNvSpPr>
              <p:nvPr/>
            </p:nvSpPr>
            <p:spPr bwMode="auto">
              <a:xfrm>
                <a:off x="3962400" y="914400"/>
                <a:ext cx="4953000" cy="5181600"/>
              </a:xfrm>
              <a:prstGeom prst="rect">
                <a:avLst/>
              </a:prstGeom>
              <a:solidFill>
                <a:schemeClr val="bg1">
                  <a:lumMod val="95000"/>
                </a:schemeClr>
              </a:solidFill>
              <a:ln w="9525">
                <a:noFill/>
                <a:miter lim="800000"/>
                <a:headEnd/>
                <a:tailEnd/>
              </a:ln>
              <a:effectLst>
                <a:outerShdw blurRad="50800" dist="38100" dir="10800000" algn="r" rotWithShape="0">
                  <a:prstClr val="black">
                    <a:alpha val="40000"/>
                  </a:prstClr>
                </a:outerShdw>
              </a:effectLst>
            </p:spPr>
            <p:txBody>
              <a:bodyPr vert="horz" wrap="square" lIns="0" tIns="0" rIns="0" bIns="0" numCol="1" anchor="t" anchorCtr="0" compatLnSpc="1">
                <a:prstTxWarp prst="textNoShape">
                  <a:avLst/>
                </a:prstTxWarp>
              </a:bodyPr>
              <a:lstStyle/>
              <a:p>
                <a:pPr marL="231775" indent="-219075" defTabSz="914400" eaLnBrk="0" fontAlgn="base" hangingPunct="0">
                  <a:spcBef>
                    <a:spcPct val="0"/>
                  </a:spcBef>
                  <a:spcAft>
                    <a:spcPts val="600"/>
                  </a:spcAft>
                  <a:buClr>
                    <a:srgbClr val="2178B5"/>
                  </a:buClr>
                  <a:buFont typeface="Arial" pitchFamily="34" charset="0"/>
                  <a:buNone/>
                  <a:defRPr/>
                </a:pPr>
                <a:r>
                  <a:rPr lang="en-US" sz="2400" kern="0" dirty="0">
                    <a:solidFill>
                      <a:srgbClr val="000000"/>
                    </a:solidFill>
                    <a:cs typeface="Arial" charset="0"/>
                  </a:rPr>
                  <a:t> </a:t>
                </a:r>
              </a:p>
              <a:p>
                <a:pPr marL="231775" indent="-219075" algn="ctr" defTabSz="914400" eaLnBrk="0" fontAlgn="base" hangingPunct="0">
                  <a:spcBef>
                    <a:spcPct val="0"/>
                  </a:spcBef>
                  <a:spcAft>
                    <a:spcPts val="600"/>
                  </a:spcAft>
                  <a:buClr>
                    <a:srgbClr val="2178B5"/>
                  </a:buClr>
                  <a:buFont typeface="Arial" pitchFamily="34" charset="0"/>
                  <a:buNone/>
                  <a:defRPr/>
                </a:pPr>
                <a:r>
                  <a:rPr lang="en-US" sz="2800" kern="0" dirty="0">
                    <a:solidFill>
                      <a:srgbClr val="000000"/>
                    </a:solidFill>
                    <a:cs typeface="Arial" charset="0"/>
                  </a:rPr>
                  <a:t>Data, not text</a:t>
                </a:r>
              </a:p>
              <a:p>
                <a:pPr marL="231775" indent="-219075" algn="ctr" defTabSz="914400" eaLnBrk="0" fontAlgn="base" hangingPunct="0">
                  <a:spcBef>
                    <a:spcPct val="0"/>
                  </a:spcBef>
                  <a:spcAft>
                    <a:spcPts val="600"/>
                  </a:spcAft>
                  <a:buClr>
                    <a:srgbClr val="2178B5"/>
                  </a:buClr>
                  <a:buFont typeface="Arial" pitchFamily="34" charset="0"/>
                  <a:buNone/>
                  <a:defRPr/>
                </a:pPr>
                <a:endParaRPr lang="en-US" sz="2800" kern="0" dirty="0">
                  <a:solidFill>
                    <a:srgbClr val="000000"/>
                  </a:solidFill>
                  <a:cs typeface="Arial" charset="0"/>
                </a:endParaRPr>
              </a:p>
              <a:p>
                <a:pPr marL="231775" indent="-219075" algn="ctr" defTabSz="914400" eaLnBrk="0" fontAlgn="base" hangingPunct="0">
                  <a:spcBef>
                    <a:spcPct val="0"/>
                  </a:spcBef>
                  <a:spcAft>
                    <a:spcPts val="600"/>
                  </a:spcAft>
                  <a:buClr>
                    <a:srgbClr val="2178B5"/>
                  </a:buClr>
                  <a:buFont typeface="Arial" pitchFamily="34" charset="0"/>
                  <a:buNone/>
                  <a:defRPr/>
                </a:pPr>
                <a:r>
                  <a:rPr lang="en-US" sz="2800" kern="0" dirty="0">
                    <a:solidFill>
                      <a:srgbClr val="000000"/>
                    </a:solidFill>
                    <a:cs typeface="Arial" charset="0"/>
                  </a:rPr>
                  <a:t> Identifiers, not strings</a:t>
                </a:r>
              </a:p>
              <a:p>
                <a:pPr marL="231775" indent="-219075" algn="ctr" defTabSz="914400" eaLnBrk="0" fontAlgn="base" hangingPunct="0">
                  <a:spcBef>
                    <a:spcPct val="0"/>
                  </a:spcBef>
                  <a:spcAft>
                    <a:spcPts val="600"/>
                  </a:spcAft>
                  <a:buClr>
                    <a:srgbClr val="2178B5"/>
                  </a:buClr>
                  <a:buFont typeface="Arial" pitchFamily="34" charset="0"/>
                  <a:buNone/>
                  <a:defRPr/>
                </a:pPr>
                <a:endParaRPr lang="en-US" sz="2800" kern="0" dirty="0">
                  <a:solidFill>
                    <a:srgbClr val="000000"/>
                  </a:solidFill>
                  <a:cs typeface="Arial" charset="0"/>
                </a:endParaRPr>
              </a:p>
              <a:p>
                <a:pPr marL="231775" indent="-219075" algn="ctr" defTabSz="914400" eaLnBrk="0" fontAlgn="base" hangingPunct="0">
                  <a:spcBef>
                    <a:spcPct val="0"/>
                  </a:spcBef>
                  <a:spcAft>
                    <a:spcPts val="600"/>
                  </a:spcAft>
                  <a:buClr>
                    <a:srgbClr val="2178B5"/>
                  </a:buClr>
                  <a:buFont typeface="Arial" pitchFamily="34" charset="0"/>
                  <a:buNone/>
                  <a:defRPr/>
                </a:pPr>
                <a:r>
                  <a:rPr lang="en-US" sz="2800" kern="0" dirty="0">
                    <a:solidFill>
                      <a:srgbClr val="000000"/>
                    </a:solidFill>
                    <a:cs typeface="Arial" charset="0"/>
                  </a:rPr>
                  <a:t>Statements, not records</a:t>
                </a:r>
              </a:p>
              <a:p>
                <a:pPr marL="231775" indent="-219075" algn="ctr" defTabSz="914400" eaLnBrk="0" fontAlgn="base" hangingPunct="0">
                  <a:spcBef>
                    <a:spcPct val="0"/>
                  </a:spcBef>
                  <a:spcAft>
                    <a:spcPts val="600"/>
                  </a:spcAft>
                  <a:buClr>
                    <a:srgbClr val="2178B5"/>
                  </a:buClr>
                  <a:buFont typeface="Arial" pitchFamily="34" charset="0"/>
                  <a:buNone/>
                  <a:defRPr/>
                </a:pPr>
                <a:endParaRPr lang="en-US" sz="2800" kern="0" dirty="0">
                  <a:solidFill>
                    <a:srgbClr val="000000"/>
                  </a:solidFill>
                  <a:cs typeface="Arial" charset="0"/>
                </a:endParaRPr>
              </a:p>
              <a:p>
                <a:pPr marL="231775" indent="-219075" algn="ctr" defTabSz="914400" eaLnBrk="0" fontAlgn="base" hangingPunct="0">
                  <a:spcBef>
                    <a:spcPct val="0"/>
                  </a:spcBef>
                  <a:spcAft>
                    <a:spcPts val="600"/>
                  </a:spcAft>
                  <a:buClr>
                    <a:srgbClr val="2178B5"/>
                  </a:buClr>
                  <a:buFont typeface="Arial" pitchFamily="34" charset="0"/>
                  <a:buNone/>
                  <a:defRPr/>
                </a:pPr>
                <a:r>
                  <a:rPr lang="en-US" sz="2800" kern="0" dirty="0">
                    <a:solidFill>
                      <a:srgbClr val="000000"/>
                    </a:solidFill>
                    <a:cs typeface="Arial" charset="0"/>
                  </a:rPr>
                  <a:t>Machine-readable schemas</a:t>
                </a:r>
              </a:p>
              <a:p>
                <a:pPr marL="231775" indent="-219075" algn="ctr" defTabSz="914400" eaLnBrk="0" fontAlgn="base" hangingPunct="0">
                  <a:spcBef>
                    <a:spcPct val="0"/>
                  </a:spcBef>
                  <a:spcAft>
                    <a:spcPts val="600"/>
                  </a:spcAft>
                  <a:buClr>
                    <a:srgbClr val="2178B5"/>
                  </a:buClr>
                  <a:buFont typeface="Arial" pitchFamily="34" charset="0"/>
                  <a:buNone/>
                  <a:defRPr/>
                </a:pPr>
                <a:r>
                  <a:rPr lang="en-US" sz="2800" kern="0" dirty="0">
                    <a:solidFill>
                      <a:srgbClr val="000000"/>
                    </a:solidFill>
                    <a:cs typeface="Arial" charset="0"/>
                  </a:rPr>
                  <a:t> </a:t>
                </a:r>
              </a:p>
              <a:p>
                <a:pPr marL="231775" indent="-219075" algn="ctr" defTabSz="914400" eaLnBrk="0" fontAlgn="base" hangingPunct="0">
                  <a:spcBef>
                    <a:spcPct val="0"/>
                  </a:spcBef>
                  <a:spcAft>
                    <a:spcPts val="600"/>
                  </a:spcAft>
                  <a:buClr>
                    <a:srgbClr val="2178B5"/>
                  </a:buClr>
                  <a:buFont typeface="Arial" pitchFamily="34" charset="0"/>
                  <a:buNone/>
                  <a:defRPr/>
                </a:pPr>
                <a:r>
                  <a:rPr lang="en-US" sz="2800" kern="0" dirty="0">
                    <a:solidFill>
                      <a:srgbClr val="000000"/>
                    </a:solidFill>
                    <a:cs typeface="Arial" charset="0"/>
                  </a:rPr>
                  <a:t>Machine-readable lists</a:t>
                </a:r>
              </a:p>
              <a:p>
                <a:pPr marL="231775" indent="-219075" defTabSz="914400" eaLnBrk="0" fontAlgn="base" hangingPunct="0">
                  <a:spcBef>
                    <a:spcPct val="0"/>
                  </a:spcBef>
                  <a:spcAft>
                    <a:spcPts val="600"/>
                  </a:spcAft>
                  <a:buClr>
                    <a:srgbClr val="2178B5"/>
                  </a:buClr>
                  <a:buFont typeface="Arial" pitchFamily="34" charset="0"/>
                  <a:buNone/>
                  <a:defRPr/>
                </a:pPr>
                <a:endParaRPr lang="en-US" sz="2400" kern="0" dirty="0">
                  <a:solidFill>
                    <a:srgbClr val="000000"/>
                  </a:solidFill>
                  <a:cs typeface="Arial" charset="0"/>
                </a:endParaRPr>
              </a:p>
              <a:p>
                <a:pPr marL="231775" indent="-219075" defTabSz="914400" eaLnBrk="0" fontAlgn="base" hangingPunct="0">
                  <a:spcBef>
                    <a:spcPct val="0"/>
                  </a:spcBef>
                  <a:spcAft>
                    <a:spcPts val="600"/>
                  </a:spcAft>
                  <a:buClr>
                    <a:srgbClr val="2178B5"/>
                  </a:buClr>
                  <a:buFont typeface="Arial" pitchFamily="34" charset="0"/>
                  <a:buNone/>
                  <a:defRPr/>
                </a:pPr>
                <a:endParaRPr lang="en-US" sz="2400" kern="0" dirty="0">
                  <a:solidFill>
                    <a:srgbClr val="000000"/>
                  </a:solidFill>
                  <a:cs typeface="Arial" charset="0"/>
                </a:endParaRPr>
              </a:p>
            </p:txBody>
          </p:sp>
          <p:grpSp>
            <p:nvGrpSpPr>
              <p:cNvPr id="9" name="Group 8"/>
              <p:cNvGrpSpPr/>
              <p:nvPr/>
            </p:nvGrpSpPr>
            <p:grpSpPr>
              <a:xfrm>
                <a:off x="5638800" y="4953000"/>
                <a:ext cx="1600200" cy="381000"/>
                <a:chOff x="4724400" y="5715000"/>
                <a:chExt cx="1600200" cy="381000"/>
              </a:xfrm>
            </p:grpSpPr>
            <p:sp>
              <p:nvSpPr>
                <p:cNvPr id="23" name="5-Point Star 22"/>
                <p:cNvSpPr/>
                <p:nvPr/>
              </p:nvSpPr>
              <p:spPr bwMode="auto">
                <a:xfrm>
                  <a:off x="4724400" y="5715000"/>
                  <a:ext cx="381000" cy="381000"/>
                </a:xfrm>
                <a:prstGeom prst="star5">
                  <a:avLst/>
                </a:prstGeom>
                <a:solidFill>
                  <a:srgbClr val="FFC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defTabSz="914400" fontAlgn="base">
                    <a:lnSpc>
                      <a:spcPct val="120000"/>
                    </a:lnSpc>
                    <a:spcBef>
                      <a:spcPct val="50000"/>
                    </a:spcBef>
                    <a:spcAft>
                      <a:spcPct val="0"/>
                    </a:spcAft>
                  </a:pPr>
                  <a:endParaRPr lang="en-US" sz="2400" b="1">
                    <a:solidFill>
                      <a:srgbClr val="000000"/>
                    </a:solidFill>
                    <a:cs typeface="Arial" charset="0"/>
                  </a:endParaRPr>
                </a:p>
              </p:txBody>
            </p:sp>
            <p:sp>
              <p:nvSpPr>
                <p:cNvPr id="24" name="5-Point Star 23"/>
                <p:cNvSpPr/>
                <p:nvPr/>
              </p:nvSpPr>
              <p:spPr bwMode="auto">
                <a:xfrm>
                  <a:off x="5029200" y="5715000"/>
                  <a:ext cx="381000" cy="381000"/>
                </a:xfrm>
                <a:prstGeom prst="star5">
                  <a:avLst/>
                </a:prstGeom>
                <a:solidFill>
                  <a:srgbClr val="FFC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defTabSz="914400" fontAlgn="base">
                    <a:lnSpc>
                      <a:spcPct val="120000"/>
                    </a:lnSpc>
                    <a:spcBef>
                      <a:spcPct val="50000"/>
                    </a:spcBef>
                    <a:spcAft>
                      <a:spcPct val="0"/>
                    </a:spcAft>
                  </a:pPr>
                  <a:endParaRPr lang="en-US" sz="2400" b="1">
                    <a:solidFill>
                      <a:srgbClr val="000000"/>
                    </a:solidFill>
                    <a:cs typeface="Arial" charset="0"/>
                  </a:endParaRPr>
                </a:p>
              </p:txBody>
            </p:sp>
            <p:sp>
              <p:nvSpPr>
                <p:cNvPr id="25" name="5-Point Star 24"/>
                <p:cNvSpPr/>
                <p:nvPr/>
              </p:nvSpPr>
              <p:spPr bwMode="auto">
                <a:xfrm>
                  <a:off x="5334000" y="5715000"/>
                  <a:ext cx="381000" cy="381000"/>
                </a:xfrm>
                <a:prstGeom prst="star5">
                  <a:avLst/>
                </a:prstGeom>
                <a:solidFill>
                  <a:srgbClr val="FFC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defTabSz="914400" fontAlgn="base">
                    <a:lnSpc>
                      <a:spcPct val="120000"/>
                    </a:lnSpc>
                    <a:spcBef>
                      <a:spcPct val="50000"/>
                    </a:spcBef>
                    <a:spcAft>
                      <a:spcPct val="0"/>
                    </a:spcAft>
                  </a:pPr>
                  <a:endParaRPr lang="en-US" sz="2400" b="1">
                    <a:solidFill>
                      <a:srgbClr val="000000"/>
                    </a:solidFill>
                    <a:cs typeface="Arial" charset="0"/>
                  </a:endParaRPr>
                </a:p>
              </p:txBody>
            </p:sp>
            <p:sp>
              <p:nvSpPr>
                <p:cNvPr id="26" name="5-Point Star 25"/>
                <p:cNvSpPr/>
                <p:nvPr/>
              </p:nvSpPr>
              <p:spPr bwMode="auto">
                <a:xfrm>
                  <a:off x="5638800" y="5715000"/>
                  <a:ext cx="381000" cy="381000"/>
                </a:xfrm>
                <a:prstGeom prst="star5">
                  <a:avLst/>
                </a:prstGeom>
                <a:solidFill>
                  <a:srgbClr val="FFC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defTabSz="914400" fontAlgn="base">
                    <a:lnSpc>
                      <a:spcPct val="120000"/>
                    </a:lnSpc>
                    <a:spcBef>
                      <a:spcPct val="50000"/>
                    </a:spcBef>
                    <a:spcAft>
                      <a:spcPct val="0"/>
                    </a:spcAft>
                  </a:pPr>
                  <a:r>
                    <a:rPr lang="en-US" sz="2400" b="1" dirty="0">
                      <a:solidFill>
                        <a:srgbClr val="000000"/>
                      </a:solidFill>
                      <a:cs typeface="Arial" charset="0"/>
                    </a:rPr>
                    <a:t>    </a:t>
                  </a:r>
                </a:p>
              </p:txBody>
            </p:sp>
            <p:sp>
              <p:nvSpPr>
                <p:cNvPr id="27" name="5-Point Star 26"/>
                <p:cNvSpPr/>
                <p:nvPr/>
              </p:nvSpPr>
              <p:spPr bwMode="auto">
                <a:xfrm>
                  <a:off x="5943600" y="5715000"/>
                  <a:ext cx="381000" cy="381000"/>
                </a:xfrm>
                <a:prstGeom prst="star5">
                  <a:avLst/>
                </a:prstGeom>
                <a:solidFill>
                  <a:srgbClr val="FFC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defTabSz="914400" fontAlgn="base">
                    <a:lnSpc>
                      <a:spcPct val="120000"/>
                    </a:lnSpc>
                    <a:spcBef>
                      <a:spcPct val="50000"/>
                    </a:spcBef>
                    <a:spcAft>
                      <a:spcPct val="0"/>
                    </a:spcAft>
                  </a:pPr>
                  <a:endParaRPr lang="en-US" sz="2400" b="1">
                    <a:solidFill>
                      <a:srgbClr val="000000"/>
                    </a:solidFill>
                    <a:cs typeface="Arial" charset="0"/>
                  </a:endParaRPr>
                </a:p>
              </p:txBody>
            </p:sp>
          </p:grpSp>
          <p:grpSp>
            <p:nvGrpSpPr>
              <p:cNvPr id="10" name="Group 9"/>
              <p:cNvGrpSpPr/>
              <p:nvPr/>
            </p:nvGrpSpPr>
            <p:grpSpPr>
              <a:xfrm>
                <a:off x="5791200" y="3978951"/>
                <a:ext cx="1295400" cy="381000"/>
                <a:chOff x="4894289" y="3873709"/>
                <a:chExt cx="1295400" cy="381000"/>
              </a:xfrm>
            </p:grpSpPr>
            <p:sp>
              <p:nvSpPr>
                <p:cNvPr id="19" name="5-Point Star 18"/>
                <p:cNvSpPr/>
                <p:nvPr/>
              </p:nvSpPr>
              <p:spPr bwMode="auto">
                <a:xfrm>
                  <a:off x="4894289" y="3873709"/>
                  <a:ext cx="381000" cy="381000"/>
                </a:xfrm>
                <a:prstGeom prst="star5">
                  <a:avLst/>
                </a:prstGeom>
                <a:solidFill>
                  <a:srgbClr val="FFC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defTabSz="914400" fontAlgn="base">
                    <a:lnSpc>
                      <a:spcPct val="120000"/>
                    </a:lnSpc>
                    <a:spcBef>
                      <a:spcPct val="50000"/>
                    </a:spcBef>
                    <a:spcAft>
                      <a:spcPct val="0"/>
                    </a:spcAft>
                  </a:pPr>
                  <a:endParaRPr lang="en-US" sz="2400" b="1">
                    <a:solidFill>
                      <a:srgbClr val="000000"/>
                    </a:solidFill>
                    <a:cs typeface="Arial" charset="0"/>
                  </a:endParaRPr>
                </a:p>
              </p:txBody>
            </p:sp>
            <p:sp>
              <p:nvSpPr>
                <p:cNvPr id="20" name="5-Point Star 19"/>
                <p:cNvSpPr/>
                <p:nvPr/>
              </p:nvSpPr>
              <p:spPr bwMode="auto">
                <a:xfrm>
                  <a:off x="5199089" y="3873709"/>
                  <a:ext cx="381000" cy="381000"/>
                </a:xfrm>
                <a:prstGeom prst="star5">
                  <a:avLst/>
                </a:prstGeom>
                <a:solidFill>
                  <a:srgbClr val="FFC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defTabSz="914400" fontAlgn="base">
                    <a:lnSpc>
                      <a:spcPct val="120000"/>
                    </a:lnSpc>
                    <a:spcBef>
                      <a:spcPct val="50000"/>
                    </a:spcBef>
                    <a:spcAft>
                      <a:spcPct val="0"/>
                    </a:spcAft>
                  </a:pPr>
                  <a:endParaRPr lang="en-US" sz="2400" b="1">
                    <a:solidFill>
                      <a:srgbClr val="000000"/>
                    </a:solidFill>
                    <a:cs typeface="Arial" charset="0"/>
                  </a:endParaRPr>
                </a:p>
              </p:txBody>
            </p:sp>
            <p:sp>
              <p:nvSpPr>
                <p:cNvPr id="21" name="5-Point Star 20"/>
                <p:cNvSpPr/>
                <p:nvPr/>
              </p:nvSpPr>
              <p:spPr bwMode="auto">
                <a:xfrm>
                  <a:off x="5503889" y="3873709"/>
                  <a:ext cx="381000" cy="381000"/>
                </a:xfrm>
                <a:prstGeom prst="star5">
                  <a:avLst/>
                </a:prstGeom>
                <a:solidFill>
                  <a:srgbClr val="FFC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defTabSz="914400" fontAlgn="base">
                    <a:lnSpc>
                      <a:spcPct val="120000"/>
                    </a:lnSpc>
                    <a:spcBef>
                      <a:spcPct val="50000"/>
                    </a:spcBef>
                    <a:spcAft>
                      <a:spcPct val="0"/>
                    </a:spcAft>
                  </a:pPr>
                  <a:endParaRPr lang="en-US" sz="2400" b="1">
                    <a:solidFill>
                      <a:srgbClr val="000000"/>
                    </a:solidFill>
                    <a:cs typeface="Arial" charset="0"/>
                  </a:endParaRPr>
                </a:p>
              </p:txBody>
            </p:sp>
            <p:sp>
              <p:nvSpPr>
                <p:cNvPr id="22" name="5-Point Star 21"/>
                <p:cNvSpPr/>
                <p:nvPr/>
              </p:nvSpPr>
              <p:spPr bwMode="auto">
                <a:xfrm>
                  <a:off x="5808689" y="3873709"/>
                  <a:ext cx="381000" cy="381000"/>
                </a:xfrm>
                <a:prstGeom prst="star5">
                  <a:avLst/>
                </a:prstGeom>
                <a:solidFill>
                  <a:srgbClr val="FFC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defTabSz="914400" fontAlgn="base">
                    <a:lnSpc>
                      <a:spcPct val="120000"/>
                    </a:lnSpc>
                    <a:spcBef>
                      <a:spcPct val="50000"/>
                    </a:spcBef>
                    <a:spcAft>
                      <a:spcPct val="0"/>
                    </a:spcAft>
                  </a:pPr>
                  <a:r>
                    <a:rPr lang="en-US" sz="2400" b="1" dirty="0">
                      <a:solidFill>
                        <a:srgbClr val="000000"/>
                      </a:solidFill>
                      <a:cs typeface="Arial" charset="0"/>
                    </a:rPr>
                    <a:t>    </a:t>
                  </a:r>
                </a:p>
              </p:txBody>
            </p:sp>
          </p:grpSp>
          <p:grpSp>
            <p:nvGrpSpPr>
              <p:cNvPr id="11" name="Group 10"/>
              <p:cNvGrpSpPr/>
              <p:nvPr/>
            </p:nvGrpSpPr>
            <p:grpSpPr>
              <a:xfrm>
                <a:off x="5943600" y="3004903"/>
                <a:ext cx="990600" cy="381000"/>
                <a:chOff x="4789357" y="2929328"/>
                <a:chExt cx="990600" cy="381000"/>
              </a:xfrm>
            </p:grpSpPr>
            <p:sp>
              <p:nvSpPr>
                <p:cNvPr id="16" name="5-Point Star 15"/>
                <p:cNvSpPr/>
                <p:nvPr/>
              </p:nvSpPr>
              <p:spPr bwMode="auto">
                <a:xfrm>
                  <a:off x="4789357" y="2929328"/>
                  <a:ext cx="381000" cy="381000"/>
                </a:xfrm>
                <a:prstGeom prst="star5">
                  <a:avLst/>
                </a:prstGeom>
                <a:solidFill>
                  <a:srgbClr val="FFC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defTabSz="914400" fontAlgn="base">
                    <a:lnSpc>
                      <a:spcPct val="120000"/>
                    </a:lnSpc>
                    <a:spcBef>
                      <a:spcPct val="50000"/>
                    </a:spcBef>
                    <a:spcAft>
                      <a:spcPct val="0"/>
                    </a:spcAft>
                  </a:pPr>
                  <a:endParaRPr lang="en-US" sz="2400" b="1">
                    <a:solidFill>
                      <a:srgbClr val="000000"/>
                    </a:solidFill>
                    <a:cs typeface="Arial" charset="0"/>
                  </a:endParaRPr>
                </a:p>
              </p:txBody>
            </p:sp>
            <p:sp>
              <p:nvSpPr>
                <p:cNvPr id="17" name="5-Point Star 16"/>
                <p:cNvSpPr/>
                <p:nvPr/>
              </p:nvSpPr>
              <p:spPr bwMode="auto">
                <a:xfrm>
                  <a:off x="5094157" y="2929328"/>
                  <a:ext cx="381000" cy="381000"/>
                </a:xfrm>
                <a:prstGeom prst="star5">
                  <a:avLst/>
                </a:prstGeom>
                <a:solidFill>
                  <a:srgbClr val="FFC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defTabSz="914400" fontAlgn="base">
                    <a:lnSpc>
                      <a:spcPct val="120000"/>
                    </a:lnSpc>
                    <a:spcBef>
                      <a:spcPct val="50000"/>
                    </a:spcBef>
                    <a:spcAft>
                      <a:spcPct val="0"/>
                    </a:spcAft>
                  </a:pPr>
                  <a:endParaRPr lang="en-US" sz="2400" b="1">
                    <a:solidFill>
                      <a:srgbClr val="000000"/>
                    </a:solidFill>
                    <a:cs typeface="Arial" charset="0"/>
                  </a:endParaRPr>
                </a:p>
              </p:txBody>
            </p:sp>
            <p:sp>
              <p:nvSpPr>
                <p:cNvPr id="18" name="5-Point Star 17"/>
                <p:cNvSpPr/>
                <p:nvPr/>
              </p:nvSpPr>
              <p:spPr bwMode="auto">
                <a:xfrm>
                  <a:off x="5398957" y="2929328"/>
                  <a:ext cx="381000" cy="381000"/>
                </a:xfrm>
                <a:prstGeom prst="star5">
                  <a:avLst/>
                </a:prstGeom>
                <a:solidFill>
                  <a:srgbClr val="FFC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defTabSz="914400" fontAlgn="base">
                    <a:lnSpc>
                      <a:spcPct val="120000"/>
                    </a:lnSpc>
                    <a:spcBef>
                      <a:spcPct val="50000"/>
                    </a:spcBef>
                    <a:spcAft>
                      <a:spcPct val="0"/>
                    </a:spcAft>
                  </a:pPr>
                  <a:endParaRPr lang="en-US" sz="2400" b="1">
                    <a:solidFill>
                      <a:srgbClr val="000000"/>
                    </a:solidFill>
                    <a:cs typeface="Arial" charset="0"/>
                  </a:endParaRPr>
                </a:p>
              </p:txBody>
            </p:sp>
          </p:grpSp>
          <p:grpSp>
            <p:nvGrpSpPr>
              <p:cNvPr id="12" name="Group 11"/>
              <p:cNvGrpSpPr/>
              <p:nvPr/>
            </p:nvGrpSpPr>
            <p:grpSpPr>
              <a:xfrm>
                <a:off x="6096000" y="2030855"/>
                <a:ext cx="685800" cy="381000"/>
                <a:chOff x="4804347" y="1895007"/>
                <a:chExt cx="685800" cy="381000"/>
              </a:xfrm>
            </p:grpSpPr>
            <p:sp>
              <p:nvSpPr>
                <p:cNvPr id="14" name="5-Point Star 13"/>
                <p:cNvSpPr/>
                <p:nvPr/>
              </p:nvSpPr>
              <p:spPr bwMode="auto">
                <a:xfrm>
                  <a:off x="4804347" y="1895007"/>
                  <a:ext cx="381000" cy="381000"/>
                </a:xfrm>
                <a:prstGeom prst="star5">
                  <a:avLst/>
                </a:prstGeom>
                <a:solidFill>
                  <a:srgbClr val="FFC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defTabSz="914400" fontAlgn="base">
                    <a:lnSpc>
                      <a:spcPct val="120000"/>
                    </a:lnSpc>
                    <a:spcBef>
                      <a:spcPct val="50000"/>
                    </a:spcBef>
                    <a:spcAft>
                      <a:spcPct val="0"/>
                    </a:spcAft>
                  </a:pPr>
                  <a:endParaRPr lang="en-US" sz="2400" b="1">
                    <a:solidFill>
                      <a:srgbClr val="000000"/>
                    </a:solidFill>
                    <a:cs typeface="Arial" charset="0"/>
                  </a:endParaRPr>
                </a:p>
              </p:txBody>
            </p:sp>
            <p:sp>
              <p:nvSpPr>
                <p:cNvPr id="15" name="5-Point Star 14"/>
                <p:cNvSpPr/>
                <p:nvPr/>
              </p:nvSpPr>
              <p:spPr bwMode="auto">
                <a:xfrm>
                  <a:off x="5109147" y="1895007"/>
                  <a:ext cx="381000" cy="381000"/>
                </a:xfrm>
                <a:prstGeom prst="star5">
                  <a:avLst/>
                </a:prstGeom>
                <a:solidFill>
                  <a:srgbClr val="FFC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defTabSz="914400" fontAlgn="base">
                    <a:lnSpc>
                      <a:spcPct val="120000"/>
                    </a:lnSpc>
                    <a:spcBef>
                      <a:spcPct val="50000"/>
                    </a:spcBef>
                    <a:spcAft>
                      <a:spcPct val="0"/>
                    </a:spcAft>
                  </a:pPr>
                  <a:endParaRPr lang="en-US" sz="2400" b="1">
                    <a:solidFill>
                      <a:srgbClr val="000000"/>
                    </a:solidFill>
                    <a:cs typeface="Arial" charset="0"/>
                  </a:endParaRPr>
                </a:p>
              </p:txBody>
            </p:sp>
          </p:grpSp>
          <p:sp>
            <p:nvSpPr>
              <p:cNvPr id="13" name="5-Point Star 12"/>
              <p:cNvSpPr/>
              <p:nvPr/>
            </p:nvSpPr>
            <p:spPr bwMode="auto">
              <a:xfrm>
                <a:off x="6248400" y="1066800"/>
                <a:ext cx="381000" cy="371007"/>
              </a:xfrm>
              <a:prstGeom prst="star5">
                <a:avLst/>
              </a:prstGeom>
              <a:solidFill>
                <a:srgbClr val="FFC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defTabSz="914400" fontAlgn="base">
                  <a:lnSpc>
                    <a:spcPct val="120000"/>
                  </a:lnSpc>
                  <a:spcBef>
                    <a:spcPct val="50000"/>
                  </a:spcBef>
                  <a:spcAft>
                    <a:spcPct val="0"/>
                  </a:spcAft>
                </a:pPr>
                <a:endParaRPr lang="en-US" sz="2400" b="1">
                  <a:solidFill>
                    <a:srgbClr val="000000"/>
                  </a:solidFill>
                  <a:cs typeface="Arial" charset="0"/>
                </a:endParaRPr>
              </a:p>
            </p:txBody>
          </p:sp>
        </p:grpSp>
      </p:grpSp>
    </p:spTree>
    <p:extLst>
      <p:ext uri="{BB962C8B-B14F-4D97-AF65-F5344CB8AC3E}">
        <p14:creationId xmlns:p14="http://schemas.microsoft.com/office/powerpoint/2010/main" val="2430126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1445" y="278780"/>
            <a:ext cx="3253968" cy="707886"/>
          </a:xfrm>
          <a:prstGeom prst="rect">
            <a:avLst/>
          </a:prstGeom>
          <a:noFill/>
        </p:spPr>
        <p:txBody>
          <a:bodyPr wrap="none" rtlCol="0">
            <a:spAutoFit/>
          </a:bodyPr>
          <a:lstStyle/>
          <a:p>
            <a:r>
              <a:rPr lang="en-US" sz="4000" dirty="0">
                <a:solidFill>
                  <a:srgbClr val="1F497D"/>
                </a:solidFill>
                <a:latin typeface="+mj-lt"/>
              </a:rPr>
              <a:t>Top Websites</a:t>
            </a:r>
          </a:p>
        </p:txBody>
      </p:sp>
      <p:sp>
        <p:nvSpPr>
          <p:cNvPr id="4" name="TextBox 3"/>
          <p:cNvSpPr txBox="1"/>
          <p:nvPr/>
        </p:nvSpPr>
        <p:spPr>
          <a:xfrm>
            <a:off x="591754" y="1438508"/>
            <a:ext cx="3063659" cy="3805337"/>
          </a:xfrm>
          <a:prstGeom prst="rect">
            <a:avLst/>
          </a:prstGeom>
          <a:noFill/>
        </p:spPr>
        <p:txBody>
          <a:bodyPr wrap="none" rtlCol="0">
            <a:spAutoFit/>
          </a:bodyPr>
          <a:lstStyle/>
          <a:p>
            <a:r>
              <a:rPr lang="en-US" sz="3600" u="sng" dirty="0">
                <a:solidFill>
                  <a:srgbClr val="1F497D"/>
                </a:solidFill>
              </a:rPr>
              <a:t>Global</a:t>
            </a:r>
          </a:p>
          <a:p>
            <a:endParaRPr lang="en-US" sz="3600" u="sng" dirty="0">
              <a:solidFill>
                <a:srgbClr val="1F497D"/>
              </a:solidFill>
            </a:endParaRPr>
          </a:p>
          <a:p>
            <a:pPr marL="514350" indent="-514350">
              <a:buFont typeface="+mj-lt"/>
              <a:buAutoNum type="arabicPeriod"/>
            </a:pPr>
            <a:r>
              <a:rPr lang="en-US" sz="2800" dirty="0"/>
              <a:t>Google.com</a:t>
            </a:r>
          </a:p>
          <a:p>
            <a:pPr marL="514350" indent="-514350">
              <a:buFont typeface="+mj-lt"/>
              <a:buAutoNum type="arabicPeriod"/>
            </a:pPr>
            <a:r>
              <a:rPr lang="en-US" sz="2800" dirty="0"/>
              <a:t>Youtube.com</a:t>
            </a:r>
          </a:p>
          <a:p>
            <a:pPr marL="514350" indent="-514350">
              <a:buFont typeface="+mj-lt"/>
              <a:buAutoNum type="arabicPeriod"/>
            </a:pPr>
            <a:r>
              <a:rPr lang="en-US" sz="2800" dirty="0"/>
              <a:t>Facebook.com</a:t>
            </a:r>
          </a:p>
          <a:p>
            <a:pPr marL="514350" indent="-514350">
              <a:buFont typeface="+mj-lt"/>
              <a:buAutoNum type="arabicPeriod"/>
            </a:pPr>
            <a:r>
              <a:rPr lang="en-US" sz="2800" dirty="0"/>
              <a:t>Baidu.com</a:t>
            </a:r>
          </a:p>
          <a:p>
            <a:pPr marL="514350" indent="-514350">
              <a:buFont typeface="+mj-lt"/>
              <a:buAutoNum type="arabicPeriod"/>
            </a:pPr>
            <a:r>
              <a:rPr lang="en-US" sz="2800" dirty="0"/>
              <a:t>Yahoo.com</a:t>
            </a:r>
          </a:p>
          <a:p>
            <a:pPr marL="514350" indent="-514350">
              <a:buFont typeface="+mj-lt"/>
              <a:buAutoNum type="arabicPeriod"/>
            </a:pPr>
            <a:r>
              <a:rPr lang="en-US" sz="2800" dirty="0"/>
              <a:t>Wikipedia.org</a:t>
            </a:r>
          </a:p>
          <a:p>
            <a:pPr marL="228600" indent="-228600">
              <a:buFont typeface="+mj-lt"/>
              <a:buAutoNum type="arabicPeriod"/>
            </a:pPr>
            <a:endParaRPr lang="en-US" sz="128" u="sng" dirty="0">
              <a:solidFill>
                <a:srgbClr val="1F497D"/>
              </a:solidFill>
            </a:endParaRPr>
          </a:p>
        </p:txBody>
      </p:sp>
      <p:sp>
        <p:nvSpPr>
          <p:cNvPr id="5" name="TextBox 4"/>
          <p:cNvSpPr txBox="1"/>
          <p:nvPr/>
        </p:nvSpPr>
        <p:spPr>
          <a:xfrm>
            <a:off x="4847803" y="1445943"/>
            <a:ext cx="3143809" cy="3805337"/>
          </a:xfrm>
          <a:prstGeom prst="rect">
            <a:avLst/>
          </a:prstGeom>
          <a:noFill/>
        </p:spPr>
        <p:txBody>
          <a:bodyPr wrap="none" rtlCol="0">
            <a:spAutoFit/>
          </a:bodyPr>
          <a:lstStyle/>
          <a:p>
            <a:r>
              <a:rPr lang="en-US" sz="3600" u="sng" dirty="0">
                <a:solidFill>
                  <a:srgbClr val="1F497D"/>
                </a:solidFill>
              </a:rPr>
              <a:t>Australia</a:t>
            </a:r>
          </a:p>
          <a:p>
            <a:endParaRPr lang="en-US" sz="3600" u="sng" dirty="0">
              <a:solidFill>
                <a:srgbClr val="1F497D"/>
              </a:solidFill>
            </a:endParaRPr>
          </a:p>
          <a:p>
            <a:pPr marL="514350" indent="-514350">
              <a:buFont typeface="+mj-lt"/>
              <a:buAutoNum type="arabicPeriod"/>
            </a:pPr>
            <a:r>
              <a:rPr lang="en-US" sz="2800" dirty="0"/>
              <a:t>Google.com.au</a:t>
            </a:r>
          </a:p>
          <a:p>
            <a:pPr marL="514350" indent="-514350">
              <a:buFont typeface="+mj-lt"/>
              <a:buAutoNum type="arabicPeriod"/>
            </a:pPr>
            <a:r>
              <a:rPr lang="en-US" sz="2800" dirty="0"/>
              <a:t>Youtube.com</a:t>
            </a:r>
          </a:p>
          <a:p>
            <a:pPr marL="514350" indent="-514350">
              <a:buFont typeface="+mj-lt"/>
              <a:buAutoNum type="arabicPeriod"/>
            </a:pPr>
            <a:r>
              <a:rPr lang="en-US" sz="2800" dirty="0"/>
              <a:t>Google.com</a:t>
            </a:r>
          </a:p>
          <a:p>
            <a:pPr marL="514350" indent="-514350">
              <a:buFont typeface="+mj-lt"/>
              <a:buAutoNum type="arabicPeriod"/>
            </a:pPr>
            <a:r>
              <a:rPr lang="en-US" sz="2800" dirty="0"/>
              <a:t>Facebook.com</a:t>
            </a:r>
          </a:p>
          <a:p>
            <a:pPr marL="514350" indent="-514350">
              <a:buFont typeface="+mj-lt"/>
              <a:buAutoNum type="arabicPeriod"/>
            </a:pPr>
            <a:r>
              <a:rPr lang="en-US" sz="2800" dirty="0"/>
              <a:t>Ebay.com.au</a:t>
            </a:r>
          </a:p>
          <a:p>
            <a:pPr marL="514350" indent="-514350">
              <a:buFont typeface="+mj-lt"/>
              <a:buAutoNum type="arabicPeriod"/>
            </a:pPr>
            <a:r>
              <a:rPr lang="en-US" sz="2800" dirty="0"/>
              <a:t>Wikipedia.org</a:t>
            </a:r>
          </a:p>
          <a:p>
            <a:pPr marL="228600" indent="-228600">
              <a:buFont typeface="+mj-lt"/>
              <a:buAutoNum type="arabicPeriod"/>
            </a:pPr>
            <a:endParaRPr lang="en-US" sz="128" u="sng" dirty="0">
              <a:solidFill>
                <a:srgbClr val="1F497D"/>
              </a:solidFill>
            </a:endParaRPr>
          </a:p>
        </p:txBody>
      </p:sp>
      <p:sp>
        <p:nvSpPr>
          <p:cNvPr id="6" name="TextBox 5"/>
          <p:cNvSpPr txBox="1"/>
          <p:nvPr/>
        </p:nvSpPr>
        <p:spPr>
          <a:xfrm>
            <a:off x="4847803" y="5742878"/>
            <a:ext cx="3068469" cy="584775"/>
          </a:xfrm>
          <a:prstGeom prst="rect">
            <a:avLst/>
          </a:prstGeom>
          <a:noFill/>
          <a:ln w="38100">
            <a:solidFill>
              <a:srgbClr val="1F497D"/>
            </a:solidFill>
          </a:ln>
        </p:spPr>
        <p:txBody>
          <a:bodyPr wrap="none" rtlCol="0">
            <a:spAutoFit/>
          </a:bodyPr>
          <a:lstStyle/>
          <a:p>
            <a:r>
              <a:rPr lang="en-US" sz="3200" dirty="0"/>
              <a:t>nla.gov.au #502</a:t>
            </a:r>
          </a:p>
        </p:txBody>
      </p:sp>
      <p:sp>
        <p:nvSpPr>
          <p:cNvPr id="7" name="TextBox 6"/>
          <p:cNvSpPr txBox="1"/>
          <p:nvPr/>
        </p:nvSpPr>
        <p:spPr>
          <a:xfrm>
            <a:off x="156856" y="6292851"/>
            <a:ext cx="2735044" cy="461665"/>
          </a:xfrm>
          <a:prstGeom prst="rect">
            <a:avLst/>
          </a:prstGeom>
          <a:noFill/>
        </p:spPr>
        <p:txBody>
          <a:bodyPr wrap="none" rtlCol="0">
            <a:spAutoFit/>
          </a:bodyPr>
          <a:lstStyle/>
          <a:p>
            <a:r>
              <a:rPr lang="en-US" sz="2400" dirty="0">
                <a:solidFill>
                  <a:schemeClr val="bg1">
                    <a:lumMod val="50000"/>
                  </a:schemeClr>
                </a:solidFill>
              </a:rPr>
              <a:t>Source: alexa.com</a:t>
            </a:r>
          </a:p>
        </p:txBody>
      </p:sp>
    </p:spTree>
    <p:extLst>
      <p:ext uri="{BB962C8B-B14F-4D97-AF65-F5344CB8AC3E}">
        <p14:creationId xmlns:p14="http://schemas.microsoft.com/office/powerpoint/2010/main" val="391131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4332" y="1159727"/>
            <a:ext cx="261610" cy="369332"/>
          </a:xfrm>
          <a:prstGeom prst="rect">
            <a:avLst/>
          </a:prstGeom>
          <a:noFill/>
        </p:spPr>
        <p:txBody>
          <a:bodyPr wrap="none" rtlCol="0">
            <a:spAutoFit/>
          </a:bodyPr>
          <a:lstStyle/>
          <a:p>
            <a:r>
              <a:rPr lang="en-US" dirty="0"/>
              <a:t>“</a:t>
            </a:r>
          </a:p>
        </p:txBody>
      </p:sp>
      <p:pic>
        <p:nvPicPr>
          <p:cNvPr id="3" name="Picture 2"/>
          <p:cNvPicPr>
            <a:picLocks noChangeAspect="1"/>
          </p:cNvPicPr>
          <p:nvPr/>
        </p:nvPicPr>
        <p:blipFill>
          <a:blip r:embed="rId3"/>
          <a:stretch>
            <a:fillRect/>
          </a:stretch>
        </p:blipFill>
        <p:spPr>
          <a:xfrm>
            <a:off x="1032188" y="842948"/>
            <a:ext cx="3132091" cy="4008467"/>
          </a:xfrm>
          <a:prstGeom prst="rect">
            <a:avLst/>
          </a:prstGeom>
        </p:spPr>
      </p:pic>
      <p:pic>
        <p:nvPicPr>
          <p:cNvPr id="6" name="Picture 5"/>
          <p:cNvPicPr>
            <a:picLocks noChangeAspect="1"/>
          </p:cNvPicPr>
          <p:nvPr/>
        </p:nvPicPr>
        <p:blipFill>
          <a:blip r:embed="rId4"/>
          <a:stretch>
            <a:fillRect/>
          </a:stretch>
        </p:blipFill>
        <p:spPr>
          <a:xfrm>
            <a:off x="4572000" y="842948"/>
            <a:ext cx="3139712" cy="4054191"/>
          </a:xfrm>
          <a:prstGeom prst="rect">
            <a:avLst/>
          </a:prstGeom>
        </p:spPr>
      </p:pic>
      <p:sp>
        <p:nvSpPr>
          <p:cNvPr id="7" name="TextBox 6"/>
          <p:cNvSpPr txBox="1"/>
          <p:nvPr/>
        </p:nvSpPr>
        <p:spPr>
          <a:xfrm>
            <a:off x="348290" y="5051503"/>
            <a:ext cx="8447420" cy="1661993"/>
          </a:xfrm>
          <a:prstGeom prst="rect">
            <a:avLst/>
          </a:prstGeom>
          <a:noFill/>
        </p:spPr>
        <p:txBody>
          <a:bodyPr wrap="square" rtlCol="0">
            <a:spAutoFit/>
          </a:bodyPr>
          <a:lstStyle/>
          <a:p>
            <a:r>
              <a:rPr lang="en-US" sz="2800" dirty="0"/>
              <a:t>“</a:t>
            </a:r>
            <a:r>
              <a:rPr lang="en-US" sz="2800" i="1" dirty="0"/>
              <a:t>Many information seekers, regardless of </a:t>
            </a:r>
          </a:p>
          <a:p>
            <a:r>
              <a:rPr lang="en-US" sz="2800" i="1" dirty="0"/>
              <a:t>demographics, make heavy use of … Wikipedia and </a:t>
            </a:r>
          </a:p>
          <a:p>
            <a:r>
              <a:rPr lang="en-US" sz="2800" i="1" dirty="0"/>
              <a:t>Google</a:t>
            </a:r>
            <a:r>
              <a:rPr lang="en-US" sz="2800" dirty="0"/>
              <a:t>.”</a:t>
            </a:r>
          </a:p>
          <a:p>
            <a:endParaRPr lang="en-US" dirty="0"/>
          </a:p>
        </p:txBody>
      </p:sp>
    </p:spTree>
    <p:extLst>
      <p:ext uri="{BB962C8B-B14F-4D97-AF65-F5344CB8AC3E}">
        <p14:creationId xmlns:p14="http://schemas.microsoft.com/office/powerpoint/2010/main" val="198697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3307" y="0"/>
            <a:ext cx="9777307" cy="8489416"/>
          </a:xfrm>
          <a:prstGeom prst="rect">
            <a:avLst/>
          </a:prstGeom>
        </p:spPr>
      </p:pic>
      <p:sp>
        <p:nvSpPr>
          <p:cNvPr id="3" name="Rectangle 2"/>
          <p:cNvSpPr/>
          <p:nvPr/>
        </p:nvSpPr>
        <p:spPr>
          <a:xfrm>
            <a:off x="99035" y="808537"/>
            <a:ext cx="5365062" cy="7811356"/>
          </a:xfrm>
          <a:prstGeom prst="rect">
            <a:avLst/>
          </a:prstGeom>
          <a:solidFill>
            <a:srgbClr val="E8E8E8">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196439" y="6262286"/>
            <a:ext cx="2804992" cy="369332"/>
          </a:xfrm>
          <a:prstGeom prst="rect">
            <a:avLst/>
          </a:prstGeom>
          <a:solidFill>
            <a:schemeClr val="bg1"/>
          </a:solidFill>
          <a:ln>
            <a:solidFill>
              <a:srgbClr val="2178B5"/>
            </a:solidFill>
          </a:ln>
        </p:spPr>
        <p:txBody>
          <a:bodyPr wrap="square" rtlCol="0">
            <a:spAutoFit/>
          </a:bodyPr>
          <a:lstStyle/>
          <a:p>
            <a:r>
              <a:rPr lang="en-US" dirty="0">
                <a:solidFill>
                  <a:srgbClr val="0070C0"/>
                </a:solidFill>
              </a:rPr>
              <a:t>Embed library option here</a:t>
            </a:r>
          </a:p>
        </p:txBody>
      </p:sp>
      <p:sp>
        <p:nvSpPr>
          <p:cNvPr id="5" name="Oval 4"/>
          <p:cNvSpPr/>
          <p:nvPr/>
        </p:nvSpPr>
        <p:spPr>
          <a:xfrm>
            <a:off x="5464097" y="5842083"/>
            <a:ext cx="3851352" cy="1209739"/>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91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3021" y="1012958"/>
            <a:ext cx="9510584" cy="4559137"/>
          </a:xfrm>
          <a:prstGeom prst="rect">
            <a:avLst/>
          </a:prstGeom>
        </p:spPr>
      </p:pic>
      <p:pic>
        <p:nvPicPr>
          <p:cNvPr id="4" name="Picture 3"/>
          <p:cNvPicPr>
            <a:picLocks noChangeAspect="1"/>
          </p:cNvPicPr>
          <p:nvPr/>
        </p:nvPicPr>
        <p:blipFill>
          <a:blip r:embed="rId4"/>
          <a:stretch>
            <a:fillRect/>
          </a:stretch>
        </p:blipFill>
        <p:spPr>
          <a:xfrm>
            <a:off x="171146" y="5467270"/>
            <a:ext cx="7018628" cy="1844200"/>
          </a:xfrm>
          <a:prstGeom prst="rect">
            <a:avLst/>
          </a:prstGeom>
        </p:spPr>
      </p:pic>
      <p:pic>
        <p:nvPicPr>
          <p:cNvPr id="6" name="Picture 5"/>
          <p:cNvPicPr>
            <a:picLocks noChangeAspect="1"/>
          </p:cNvPicPr>
          <p:nvPr/>
        </p:nvPicPr>
        <p:blipFill>
          <a:blip r:embed="rId5"/>
          <a:stretch>
            <a:fillRect/>
          </a:stretch>
        </p:blipFill>
        <p:spPr>
          <a:xfrm>
            <a:off x="2369995" y="89210"/>
            <a:ext cx="2392887" cy="5669771"/>
          </a:xfrm>
          <a:prstGeom prst="rect">
            <a:avLst/>
          </a:prstGeom>
        </p:spPr>
      </p:pic>
      <p:pic>
        <p:nvPicPr>
          <p:cNvPr id="3" name="Picture 2"/>
          <p:cNvPicPr>
            <a:picLocks noChangeAspect="1"/>
          </p:cNvPicPr>
          <p:nvPr/>
        </p:nvPicPr>
        <p:blipFill>
          <a:blip r:embed="rId6"/>
          <a:stretch>
            <a:fillRect/>
          </a:stretch>
        </p:blipFill>
        <p:spPr>
          <a:xfrm>
            <a:off x="4932530" y="1094898"/>
            <a:ext cx="2735817" cy="4290432"/>
          </a:xfrm>
          <a:prstGeom prst="rect">
            <a:avLst/>
          </a:prstGeom>
        </p:spPr>
      </p:pic>
      <p:sp>
        <p:nvSpPr>
          <p:cNvPr id="5" name="Oval Callout 4"/>
          <p:cNvSpPr/>
          <p:nvPr/>
        </p:nvSpPr>
        <p:spPr>
          <a:xfrm>
            <a:off x="6961731" y="1520951"/>
            <a:ext cx="2065038" cy="905725"/>
          </a:xfrm>
          <a:prstGeom prst="wedgeEllipseCallout">
            <a:avLst>
              <a:gd name="adj1" fmla="val -58301"/>
              <a:gd name="adj2" fmla="val 2625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Translators</a:t>
            </a:r>
          </a:p>
        </p:txBody>
      </p:sp>
    </p:spTree>
    <p:extLst>
      <p:ext uri="{BB962C8B-B14F-4D97-AF65-F5344CB8AC3E}">
        <p14:creationId xmlns:p14="http://schemas.microsoft.com/office/powerpoint/2010/main" val="408165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0" presetClass="exit" presetSubtype="0" fill="hold" nodeType="after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5585" y="243608"/>
            <a:ext cx="9289585" cy="5342083"/>
          </a:xfrm>
          <a:prstGeom prst="rect">
            <a:avLst/>
          </a:prstGeom>
        </p:spPr>
      </p:pic>
      <p:sp>
        <p:nvSpPr>
          <p:cNvPr id="4" name="Oval 3"/>
          <p:cNvSpPr/>
          <p:nvPr/>
        </p:nvSpPr>
        <p:spPr>
          <a:xfrm>
            <a:off x="5202621" y="2869324"/>
            <a:ext cx="2412124" cy="740979"/>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217493" y="2581173"/>
            <a:ext cx="1646063" cy="3871295"/>
          </a:xfrm>
          <a:prstGeom prst="rect">
            <a:avLst/>
          </a:prstGeom>
          <a:ln w="28575">
            <a:solidFill>
              <a:schemeClr val="accent2">
                <a:lumMod val="60000"/>
                <a:lumOff val="40000"/>
              </a:schemeClr>
            </a:solidFill>
          </a:ln>
        </p:spPr>
      </p:pic>
    </p:spTree>
    <p:extLst>
      <p:ext uri="{BB962C8B-B14F-4D97-AF65-F5344CB8AC3E}">
        <p14:creationId xmlns:p14="http://schemas.microsoft.com/office/powerpoint/2010/main" val="137879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aster_Slides_V2">
  <a:themeElements>
    <a:clrScheme name="Custom 2">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F6BE00"/>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33995</TotalTime>
  <Words>2111</Words>
  <Application>Microsoft Office PowerPoint</Application>
  <PresentationFormat>On-screen Show (4:3)</PresentationFormat>
  <Paragraphs>185</Paragraphs>
  <Slides>21</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 Unicode MS</vt:lpstr>
      <vt:lpstr>ＭＳ Ｐゴシック</vt:lpstr>
      <vt:lpstr>Arial</vt:lpstr>
      <vt:lpstr>Calibri</vt:lpstr>
      <vt:lpstr>Open Sans</vt:lpstr>
      <vt:lpstr>Verdana</vt:lpstr>
      <vt:lpstr>Wingdings</vt:lpstr>
      <vt:lpstr>Master_Slides_V2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Linked Data - Bringing the World Closer Together</dc:title>
  <dc:creator>smithyok@oclc.org</dc:creator>
  <cp:keywords>#lodlam; oclcresearch; linked data</cp:keywords>
  <dc:description>Presented at the ALIA Information Online 2017 Conference, 15 February 2017 by OCLC Research’s Senior Program Officer, Karen Smith-Yoshimura. The internet has already provided us the means to access information from around the world in different languages. But to date, most of this information is in separate silos, including the resources curated by libraries and other cultural heritage institutions. When we do a Google search, we’re usually presented with a long list of Web documents with overlapping (and sometimes contradictory) content. We’ve become familiar with the worldwide “web of documents”, but not a worldwide “web of data”.
Google’s Knowledge Cards (usually on the right side of a result set) offer a glimpse of linked data’s promise by integrating information mined from billions of Web documents to produce simple and actionable displays about “Things” (or entities) underlying our search requests. We won’t find the library perspective represented much, given that our data is confined to silos in a format not comprehensible to the semantic Web. Let’s imagine how library information and resources could be integrated into these Knowledge Cards, exposing the relationships among works, translations and their creators that libraries have diligently documented over the decades and including the services libraries offer. Using some examples from the 2014 and 2015 International Linked Data Surveys for Implementers conducted by OCLC Research, we can envision a future where our data is linked to a worldwide web of data, bridging the world across both domains and languages.
</dc:description>
  <cp:lastModifiedBy>McNicol,Jeanette</cp:lastModifiedBy>
  <cp:revision>240</cp:revision>
  <cp:lastPrinted>2016-11-02T21:16:09Z</cp:lastPrinted>
  <dcterms:created xsi:type="dcterms:W3CDTF">2015-04-17T19:58:50Z</dcterms:created>
  <dcterms:modified xsi:type="dcterms:W3CDTF">2017-03-06T21:49:07Z</dcterms:modified>
</cp:coreProperties>
</file>