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65" r:id="rId2"/>
    <p:sldId id="425" r:id="rId3"/>
    <p:sldId id="428" r:id="rId4"/>
    <p:sldId id="400" r:id="rId5"/>
    <p:sldId id="401" r:id="rId6"/>
    <p:sldId id="417" r:id="rId7"/>
    <p:sldId id="418" r:id="rId8"/>
    <p:sldId id="424" r:id="rId9"/>
    <p:sldId id="422" r:id="rId10"/>
    <p:sldId id="404" r:id="rId11"/>
    <p:sldId id="426" r:id="rId12"/>
    <p:sldId id="397" r:id="rId13"/>
    <p:sldId id="412" r:id="rId14"/>
    <p:sldId id="420" r:id="rId15"/>
    <p:sldId id="392" r:id="rId16"/>
    <p:sldId id="393" r:id="rId17"/>
    <p:sldId id="415" r:id="rId18"/>
    <p:sldId id="427" r:id="rId19"/>
    <p:sldId id="416" r:id="rId20"/>
    <p:sldId id="421" r:id="rId21"/>
    <p:sldId id="411" r:id="rId22"/>
    <p:sldId id="398" r:id="rId23"/>
    <p:sldId id="423" r:id="rId24"/>
    <p:sldId id="399" r:id="rId25"/>
    <p:sldId id="34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11">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clrMru>
    <a:srgbClr val="1F497D"/>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01" autoAdjust="0"/>
    <p:restoredTop sz="80186" autoAdjust="0"/>
  </p:normalViewPr>
  <p:slideViewPr>
    <p:cSldViewPr snapToGrid="0" snapToObjects="1">
      <p:cViewPr varScale="1">
        <p:scale>
          <a:sx n="58" d="100"/>
          <a:sy n="58" d="100"/>
        </p:scale>
        <p:origin x="648" y="72"/>
      </p:cViewPr>
      <p:guideLst>
        <p:guide orient="horz" pos="2411"/>
        <p:guide pos="557"/>
      </p:guideLst>
    </p:cSldViewPr>
  </p:slideViewPr>
  <p:notesTextViewPr>
    <p:cViewPr>
      <p:scale>
        <a:sx n="100" d="100"/>
        <a:sy n="100" d="100"/>
      </p:scale>
      <p:origin x="0" y="0"/>
    </p:cViewPr>
  </p:notesTextViewPr>
  <p:sorterViewPr>
    <p:cViewPr varScale="1">
      <p:scale>
        <a:sx n="1" d="1"/>
        <a:sy n="1" d="1"/>
      </p:scale>
      <p:origin x="0" y="-69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Worksheet%20in%20KSS%20Multilingual%20Bib%20Structure%20ALA%20Las%20Vegas%202014-06.pptx%20(Read-Only)"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sheet%20in%20KSS%20Multilingual%20Bib%20Structure%20ALA%20Las%20Vegas%202014-06.pptx%20(Read-Only)"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Data\My%20Documents\RLG%20Programs\Wikipedia%20languages%20stats%202017-05-31.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https://insideoclc-my.sharepoint.com/personal/smithyok_oclc_org/Documents/Programs/Wikipedia%20languages%20stats%202017-05-31.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Data\My%20Documents\RLG%20Programs\Wikipedia%20languages%20stats%202017-05-3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a:t>Languages</a:t>
            </a:r>
          </a:p>
        </c:rich>
      </c:tx>
      <c:layout>
        <c:manualLayout>
          <c:xMode val="edge"/>
          <c:yMode val="edge"/>
          <c:x val="0.19677130228987705"/>
          <c:y val="0.83154470636294298"/>
        </c:manualLayout>
      </c:layout>
      <c:overlay val="0"/>
      <c:spPr>
        <a:noFill/>
        <a:ln w="25400">
          <a:noFill/>
        </a:ln>
      </c:spPr>
    </c:title>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spPr>
        <a:noFill/>
        <a:ln w="25400">
          <a:noFill/>
        </a:ln>
      </c:spPr>
    </c:plotArea>
    <c:plotVisOnly val="1"/>
    <c:dispBlanksAs val="zero"/>
    <c:showDLblsOverMax val="0"/>
  </c:chart>
  <c:spPr>
    <a:noFill/>
    <a:ln w="3175">
      <a:noFill/>
      <a:prstDash val="solid"/>
    </a:ln>
  </c:spPr>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a:t>Languages</a:t>
            </a:r>
          </a:p>
        </c:rich>
      </c:tx>
      <c:layout>
        <c:manualLayout>
          <c:xMode val="edge"/>
          <c:yMode val="edge"/>
          <c:x val="0.19677130228987705"/>
          <c:y val="0.83154470636294298"/>
        </c:manualLayout>
      </c:layout>
      <c:overlay val="0"/>
      <c:spPr>
        <a:noFill/>
        <a:ln w="25400">
          <a:noFill/>
        </a:ln>
      </c:spPr>
    </c:title>
    <c:autoTitleDeleted val="0"/>
    <c:view3D>
      <c:rotX val="30"/>
      <c:rotY val="0"/>
      <c:rAngAx val="0"/>
    </c:view3D>
    <c:floor>
      <c:thickness val="0"/>
    </c:floor>
    <c:sideWall>
      <c:thickness val="0"/>
    </c:sideWall>
    <c:backWall>
      <c:thickness val="0"/>
    </c:backWall>
    <c:plotArea>
      <c:layout>
        <c:manualLayout>
          <c:layoutTarget val="inner"/>
          <c:xMode val="edge"/>
          <c:yMode val="edge"/>
          <c:x val="2.9983202324052313E-2"/>
          <c:y val="0.17834083620403776"/>
          <c:w val="0.71459414666507703"/>
          <c:h val="0.77934820102807179"/>
        </c:manualLayout>
      </c:layout>
      <c:pie3DChart>
        <c:varyColors val="1"/>
        <c:dLbls>
          <c:showLegendKey val="0"/>
          <c:showVal val="0"/>
          <c:showCatName val="0"/>
          <c:showSerName val="0"/>
          <c:showPercent val="0"/>
          <c:showBubbleSize val="0"/>
          <c:showLeaderLines val="0"/>
        </c:dLbls>
      </c:pie3DChart>
      <c:spPr>
        <a:noFill/>
        <a:ln w="25400">
          <a:noFill/>
        </a:ln>
      </c:spPr>
    </c:plotArea>
    <c:legend>
      <c:legendPos val="r"/>
      <c:layout>
        <c:manualLayout>
          <c:xMode val="edge"/>
          <c:yMode val="edge"/>
          <c:x val="0.74429374516028468"/>
          <c:y val="4.0457327433546672E-2"/>
          <c:w val="0.21668830221948104"/>
          <c:h val="0.95954267256645331"/>
        </c:manualLayout>
      </c:layout>
      <c:overlay val="0"/>
      <c:spPr>
        <a:noFill/>
        <a:ln w="25400">
          <a:noFill/>
        </a:ln>
      </c:spPr>
      <c:txPr>
        <a:bodyPr/>
        <a:lstStyle/>
        <a:p>
          <a:pPr>
            <a:defRPr sz="1400"/>
          </a:pPr>
          <a:endParaRPr lang="en-US"/>
        </a:p>
      </c:txPr>
    </c:legend>
    <c:plotVisOnly val="1"/>
    <c:dispBlanksAs val="zero"/>
    <c:showDLblsOverMax val="0"/>
  </c:chart>
  <c:spPr>
    <a:noFill/>
    <a:ln w="3175">
      <a:noFill/>
      <a:prstDash val="solid"/>
    </a:ln>
  </c:spPr>
  <c:txPr>
    <a:bodyPr/>
    <a:lstStyle/>
    <a:p>
      <a:pPr>
        <a:defRPr sz="1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cat>
            <c:strRef>
              <c:f>'WorldCat Languages 2017-04'!$C$1:$C$11</c:f>
              <c:strCache>
                <c:ptCount val="11"/>
                <c:pt idx="0">
                  <c:v>English</c:v>
                </c:pt>
                <c:pt idx="1">
                  <c:v>German</c:v>
                </c:pt>
                <c:pt idx="2">
                  <c:v>French</c:v>
                </c:pt>
                <c:pt idx="3">
                  <c:v>Spanish</c:v>
                </c:pt>
                <c:pt idx="4">
                  <c:v>Chinese</c:v>
                </c:pt>
                <c:pt idx="5">
                  <c:v>Japanese</c:v>
                </c:pt>
                <c:pt idx="6">
                  <c:v>Italian</c:v>
                </c:pt>
                <c:pt idx="7">
                  <c:v>Dutch</c:v>
                </c:pt>
                <c:pt idx="8">
                  <c:v>Russian</c:v>
                </c:pt>
                <c:pt idx="9">
                  <c:v>Latin</c:v>
                </c:pt>
                <c:pt idx="10">
                  <c:v>476 others</c:v>
                </c:pt>
              </c:strCache>
            </c:strRef>
          </c:cat>
          <c:val>
            <c:numRef>
              <c:f>'WorldCat Languages 2017-04'!$D$1:$D$11</c:f>
            </c:numRef>
          </c:val>
          <c:extLst>
            <c:ext xmlns:c16="http://schemas.microsoft.com/office/drawing/2014/chart" uri="{C3380CC4-5D6E-409C-BE32-E72D297353CC}">
              <c16:uniqueId val="{00000000-60E1-4319-9AAE-1CDA2E654E44}"/>
            </c:ext>
          </c:extLst>
        </c:ser>
        <c:ser>
          <c:idx val="1"/>
          <c:order val="1"/>
          <c:cat>
            <c:strRef>
              <c:f>'WorldCat Languages 2017-04'!$C$1:$C$11</c:f>
              <c:strCache>
                <c:ptCount val="11"/>
                <c:pt idx="0">
                  <c:v>English</c:v>
                </c:pt>
                <c:pt idx="1">
                  <c:v>German</c:v>
                </c:pt>
                <c:pt idx="2">
                  <c:v>French</c:v>
                </c:pt>
                <c:pt idx="3">
                  <c:v>Spanish</c:v>
                </c:pt>
                <c:pt idx="4">
                  <c:v>Chinese</c:v>
                </c:pt>
                <c:pt idx="5">
                  <c:v>Japanese</c:v>
                </c:pt>
                <c:pt idx="6">
                  <c:v>Italian</c:v>
                </c:pt>
                <c:pt idx="7">
                  <c:v>Dutch</c:v>
                </c:pt>
                <c:pt idx="8">
                  <c:v>Russian</c:v>
                </c:pt>
                <c:pt idx="9">
                  <c:v>Latin</c:v>
                </c:pt>
                <c:pt idx="10">
                  <c:v>476 others</c:v>
                </c:pt>
              </c:strCache>
            </c:strRef>
          </c:cat>
          <c:val>
            <c:numRef>
              <c:f>'WorldCat Languages 2017-04'!$E$1:$E$11</c:f>
            </c:numRef>
          </c:val>
          <c:extLst>
            <c:ext xmlns:c16="http://schemas.microsoft.com/office/drawing/2014/chart" uri="{C3380CC4-5D6E-409C-BE32-E72D297353CC}">
              <c16:uniqueId val="{00000001-60E1-4319-9AAE-1CDA2E654E44}"/>
            </c:ext>
          </c:extLst>
        </c:ser>
        <c:ser>
          <c:idx val="2"/>
          <c:order val="2"/>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3-60E1-4319-9AAE-1CDA2E654E4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5-60E1-4319-9AAE-1CDA2E654E44}"/>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7-60E1-4319-9AAE-1CDA2E654E4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9-60E1-4319-9AAE-1CDA2E654E44}"/>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B-60E1-4319-9AAE-1CDA2E654E44}"/>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D-60E1-4319-9AAE-1CDA2E654E44}"/>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60E1-4319-9AAE-1CDA2E654E44}"/>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60E1-4319-9AAE-1CDA2E654E44}"/>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60E1-4319-9AAE-1CDA2E654E44}"/>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60E1-4319-9AAE-1CDA2E654E44}"/>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7-60E1-4319-9AAE-1CDA2E654E44}"/>
              </c:ext>
            </c:extLst>
          </c:dPt>
          <c:cat>
            <c:strRef>
              <c:f>'WorldCat Languages 2017-04'!$C$1:$C$11</c:f>
              <c:strCache>
                <c:ptCount val="11"/>
                <c:pt idx="0">
                  <c:v>English</c:v>
                </c:pt>
                <c:pt idx="1">
                  <c:v>German</c:v>
                </c:pt>
                <c:pt idx="2">
                  <c:v>French</c:v>
                </c:pt>
                <c:pt idx="3">
                  <c:v>Spanish</c:v>
                </c:pt>
                <c:pt idx="4">
                  <c:v>Chinese</c:v>
                </c:pt>
                <c:pt idx="5">
                  <c:v>Japanese</c:v>
                </c:pt>
                <c:pt idx="6">
                  <c:v>Italian</c:v>
                </c:pt>
                <c:pt idx="7">
                  <c:v>Dutch</c:v>
                </c:pt>
                <c:pt idx="8">
                  <c:v>Russian</c:v>
                </c:pt>
                <c:pt idx="9">
                  <c:v>Latin</c:v>
                </c:pt>
                <c:pt idx="10">
                  <c:v>476 others</c:v>
                </c:pt>
              </c:strCache>
            </c:strRef>
          </c:cat>
          <c:val>
            <c:numRef>
              <c:f>'WorldCat Languages 2017-04'!$F$1:$F$11</c:f>
              <c:numCache>
                <c:formatCode>0%</c:formatCode>
                <c:ptCount val="11"/>
                <c:pt idx="0">
                  <c:v>0.38612507875578966</c:v>
                </c:pt>
                <c:pt idx="1">
                  <c:v>0.12583166761191794</c:v>
                </c:pt>
                <c:pt idx="2">
                  <c:v>9.128869298819621E-2</c:v>
                </c:pt>
                <c:pt idx="3">
                  <c:v>4.7618665595396625E-2</c:v>
                </c:pt>
                <c:pt idx="4">
                  <c:v>3.1971384722783033E-2</c:v>
                </c:pt>
                <c:pt idx="5">
                  <c:v>2.7094417762309163E-2</c:v>
                </c:pt>
                <c:pt idx="6">
                  <c:v>2.5656512656171481E-2</c:v>
                </c:pt>
                <c:pt idx="7">
                  <c:v>1.6708457384288711E-2</c:v>
                </c:pt>
                <c:pt idx="8">
                  <c:v>1.5243954184836509E-2</c:v>
                </c:pt>
                <c:pt idx="9">
                  <c:v>1.3151598876960558E-2</c:v>
                </c:pt>
                <c:pt idx="10">
                  <c:v>0.21930956946135011</c:v>
                </c:pt>
              </c:numCache>
            </c:numRef>
          </c:val>
          <c:extLst>
            <c:ext xmlns:c16="http://schemas.microsoft.com/office/drawing/2014/chart" uri="{C3380CC4-5D6E-409C-BE32-E72D297353CC}">
              <c16:uniqueId val="{00000018-60E1-4319-9AAE-1CDA2E654E44}"/>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78742180337494505"/>
          <c:y val="2.1812934302752378E-2"/>
          <c:w val="0.20182547087207908"/>
          <c:h val="0.9781870656972475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'[Wikipedia languages stats 2017-05-31.xlsx]WorldCat Language of Cataloging'!$A$1</c:f>
              <c:strCache>
                <c:ptCount val="1"/>
                <c:pt idx="0">
                  <c:v>English</c:v>
                </c:pt>
              </c:strCache>
            </c:strRef>
          </c:tx>
          <c:spPr>
            <a:solidFill>
              <a:schemeClr val="accent1"/>
            </a:solidFill>
            <a:ln>
              <a:noFill/>
            </a:ln>
            <a:effectLst/>
          </c:spPr>
          <c:invertIfNegative val="0"/>
          <c:val>
            <c:numRef>
              <c:f>'[Wikipedia languages stats 2017-05-31.xlsx]WorldCat Language of Cataloging'!$B$1</c:f>
              <c:numCache>
                <c:formatCode>#,##0</c:formatCode>
                <c:ptCount val="1"/>
                <c:pt idx="0">
                  <c:v>159272621</c:v>
                </c:pt>
              </c:numCache>
            </c:numRef>
          </c:val>
          <c:extLst>
            <c:ext xmlns:c16="http://schemas.microsoft.com/office/drawing/2014/chart" uri="{C3380CC4-5D6E-409C-BE32-E72D297353CC}">
              <c16:uniqueId val="{00000000-C6FF-4564-AADE-564F1658D682}"/>
            </c:ext>
          </c:extLst>
        </c:ser>
        <c:ser>
          <c:idx val="1"/>
          <c:order val="1"/>
          <c:tx>
            <c:strRef>
              <c:f>'[Wikipedia languages stats 2017-05-31.xlsx]WorldCat Language of Cataloging'!$A$2</c:f>
              <c:strCache>
                <c:ptCount val="1"/>
                <c:pt idx="0">
                  <c:v>German</c:v>
                </c:pt>
              </c:strCache>
            </c:strRef>
          </c:tx>
          <c:spPr>
            <a:solidFill>
              <a:schemeClr val="accent2"/>
            </a:solidFill>
            <a:ln>
              <a:noFill/>
            </a:ln>
            <a:effectLst/>
          </c:spPr>
          <c:invertIfNegative val="0"/>
          <c:val>
            <c:numRef>
              <c:f>'[Wikipedia languages stats 2017-05-31.xlsx]WorldCat Language of Cataloging'!$B$2</c:f>
              <c:numCache>
                <c:formatCode>#,##0</c:formatCode>
                <c:ptCount val="1"/>
                <c:pt idx="0">
                  <c:v>69168301</c:v>
                </c:pt>
              </c:numCache>
            </c:numRef>
          </c:val>
          <c:extLst>
            <c:ext xmlns:c16="http://schemas.microsoft.com/office/drawing/2014/chart" uri="{C3380CC4-5D6E-409C-BE32-E72D297353CC}">
              <c16:uniqueId val="{00000001-C6FF-4564-AADE-564F1658D682}"/>
            </c:ext>
          </c:extLst>
        </c:ser>
        <c:ser>
          <c:idx val="2"/>
          <c:order val="2"/>
          <c:tx>
            <c:strRef>
              <c:f>'[Wikipedia languages stats 2017-05-31.xlsx]WorldCat Language of Cataloging'!$A$3</c:f>
              <c:strCache>
                <c:ptCount val="1"/>
                <c:pt idx="0">
                  <c:v>French</c:v>
                </c:pt>
              </c:strCache>
            </c:strRef>
          </c:tx>
          <c:spPr>
            <a:solidFill>
              <a:schemeClr val="accent3"/>
            </a:solidFill>
            <a:ln>
              <a:noFill/>
            </a:ln>
            <a:effectLst/>
          </c:spPr>
          <c:invertIfNegative val="0"/>
          <c:val>
            <c:numRef>
              <c:f>'[Wikipedia languages stats 2017-05-31.xlsx]WorldCat Language of Cataloging'!$B$3</c:f>
              <c:numCache>
                <c:formatCode>#,##0</c:formatCode>
                <c:ptCount val="1"/>
                <c:pt idx="0">
                  <c:v>34539617</c:v>
                </c:pt>
              </c:numCache>
            </c:numRef>
          </c:val>
          <c:extLst>
            <c:ext xmlns:c16="http://schemas.microsoft.com/office/drawing/2014/chart" uri="{C3380CC4-5D6E-409C-BE32-E72D297353CC}">
              <c16:uniqueId val="{00000002-C6FF-4564-AADE-564F1658D682}"/>
            </c:ext>
          </c:extLst>
        </c:ser>
        <c:ser>
          <c:idx val="3"/>
          <c:order val="3"/>
          <c:tx>
            <c:strRef>
              <c:f>'[Wikipedia languages stats 2017-05-31.xlsx]WorldCat Language of Cataloging'!$A$4</c:f>
              <c:strCache>
                <c:ptCount val="1"/>
                <c:pt idx="0">
                  <c:v>Dutch</c:v>
                </c:pt>
              </c:strCache>
            </c:strRef>
          </c:tx>
          <c:spPr>
            <a:solidFill>
              <a:schemeClr val="accent4"/>
            </a:solidFill>
            <a:ln>
              <a:noFill/>
            </a:ln>
            <a:effectLst/>
          </c:spPr>
          <c:invertIfNegative val="0"/>
          <c:val>
            <c:numRef>
              <c:f>'[Wikipedia languages stats 2017-05-31.xlsx]WorldCat Language of Cataloging'!$B$4</c:f>
              <c:numCache>
                <c:formatCode>#,##0</c:formatCode>
                <c:ptCount val="1"/>
                <c:pt idx="0">
                  <c:v>15035531</c:v>
                </c:pt>
              </c:numCache>
            </c:numRef>
          </c:val>
          <c:extLst>
            <c:ext xmlns:c16="http://schemas.microsoft.com/office/drawing/2014/chart" uri="{C3380CC4-5D6E-409C-BE32-E72D297353CC}">
              <c16:uniqueId val="{00000003-C6FF-4564-AADE-564F1658D682}"/>
            </c:ext>
          </c:extLst>
        </c:ser>
        <c:ser>
          <c:idx val="4"/>
          <c:order val="4"/>
          <c:tx>
            <c:strRef>
              <c:f>'[Wikipedia languages stats 2017-05-31.xlsx]WorldCat Language of Cataloging'!$A$5</c:f>
              <c:strCache>
                <c:ptCount val="1"/>
                <c:pt idx="0">
                  <c:v>Spanish</c:v>
                </c:pt>
              </c:strCache>
            </c:strRef>
          </c:tx>
          <c:spPr>
            <a:solidFill>
              <a:schemeClr val="accent5"/>
            </a:solidFill>
            <a:ln>
              <a:noFill/>
            </a:ln>
            <a:effectLst/>
          </c:spPr>
          <c:invertIfNegative val="0"/>
          <c:val>
            <c:numRef>
              <c:f>'[Wikipedia languages stats 2017-05-31.xlsx]WorldCat Language of Cataloging'!$B$5</c:f>
              <c:numCache>
                <c:formatCode>#,##0</c:formatCode>
                <c:ptCount val="1"/>
                <c:pt idx="0">
                  <c:v>13189881</c:v>
                </c:pt>
              </c:numCache>
            </c:numRef>
          </c:val>
          <c:extLst>
            <c:ext xmlns:c16="http://schemas.microsoft.com/office/drawing/2014/chart" uri="{C3380CC4-5D6E-409C-BE32-E72D297353CC}">
              <c16:uniqueId val="{00000004-C6FF-4564-AADE-564F1658D682}"/>
            </c:ext>
          </c:extLst>
        </c:ser>
        <c:ser>
          <c:idx val="5"/>
          <c:order val="5"/>
          <c:tx>
            <c:strRef>
              <c:f>'[Wikipedia languages stats 2017-05-31.xlsx]WorldCat Language of Cataloging'!$A$6</c:f>
              <c:strCache>
                <c:ptCount val="1"/>
                <c:pt idx="0">
                  <c:v>Danish</c:v>
                </c:pt>
              </c:strCache>
            </c:strRef>
          </c:tx>
          <c:spPr>
            <a:solidFill>
              <a:schemeClr val="accent6"/>
            </a:solidFill>
            <a:ln>
              <a:noFill/>
            </a:ln>
            <a:effectLst/>
          </c:spPr>
          <c:invertIfNegative val="0"/>
          <c:val>
            <c:numRef>
              <c:f>'[Wikipedia languages stats 2017-05-31.xlsx]WorldCat Language of Cataloging'!$B$6</c:f>
              <c:numCache>
                <c:formatCode>#,##0</c:formatCode>
                <c:ptCount val="1"/>
                <c:pt idx="0">
                  <c:v>12121655</c:v>
                </c:pt>
              </c:numCache>
            </c:numRef>
          </c:val>
          <c:extLst>
            <c:ext xmlns:c16="http://schemas.microsoft.com/office/drawing/2014/chart" uri="{C3380CC4-5D6E-409C-BE32-E72D297353CC}">
              <c16:uniqueId val="{00000005-C6FF-4564-AADE-564F1658D682}"/>
            </c:ext>
          </c:extLst>
        </c:ser>
        <c:ser>
          <c:idx val="6"/>
          <c:order val="6"/>
          <c:tx>
            <c:strRef>
              <c:f>'[Wikipedia languages stats 2017-05-31.xlsx]WorldCat Language of Cataloging'!$A$7</c:f>
              <c:strCache>
                <c:ptCount val="1"/>
                <c:pt idx="0">
                  <c:v>Swedish</c:v>
                </c:pt>
              </c:strCache>
            </c:strRef>
          </c:tx>
          <c:spPr>
            <a:solidFill>
              <a:schemeClr val="accent1">
                <a:lumMod val="60000"/>
              </a:schemeClr>
            </a:solidFill>
            <a:ln>
              <a:noFill/>
            </a:ln>
            <a:effectLst/>
          </c:spPr>
          <c:invertIfNegative val="0"/>
          <c:val>
            <c:numRef>
              <c:f>'[Wikipedia languages stats 2017-05-31.xlsx]WorldCat Language of Cataloging'!$B$7</c:f>
              <c:numCache>
                <c:formatCode>#,##0</c:formatCode>
                <c:ptCount val="1"/>
                <c:pt idx="0">
                  <c:v>8368504</c:v>
                </c:pt>
              </c:numCache>
            </c:numRef>
          </c:val>
          <c:extLst>
            <c:ext xmlns:c16="http://schemas.microsoft.com/office/drawing/2014/chart" uri="{C3380CC4-5D6E-409C-BE32-E72D297353CC}">
              <c16:uniqueId val="{00000006-C6FF-4564-AADE-564F1658D682}"/>
            </c:ext>
          </c:extLst>
        </c:ser>
        <c:ser>
          <c:idx val="7"/>
          <c:order val="7"/>
          <c:tx>
            <c:strRef>
              <c:f>'[Wikipedia languages stats 2017-05-31.xlsx]WorldCat Language of Cataloging'!$A$8</c:f>
              <c:strCache>
                <c:ptCount val="1"/>
                <c:pt idx="0">
                  <c:v>Italian</c:v>
                </c:pt>
              </c:strCache>
            </c:strRef>
          </c:tx>
          <c:spPr>
            <a:solidFill>
              <a:schemeClr val="accent2">
                <a:lumMod val="60000"/>
              </a:schemeClr>
            </a:solidFill>
            <a:ln>
              <a:noFill/>
            </a:ln>
            <a:effectLst/>
          </c:spPr>
          <c:invertIfNegative val="0"/>
          <c:val>
            <c:numRef>
              <c:f>'[Wikipedia languages stats 2017-05-31.xlsx]WorldCat Language of Cataloging'!$B$8</c:f>
              <c:numCache>
                <c:formatCode>#,##0</c:formatCode>
                <c:ptCount val="1"/>
                <c:pt idx="0">
                  <c:v>7728386</c:v>
                </c:pt>
              </c:numCache>
            </c:numRef>
          </c:val>
          <c:extLst>
            <c:ext xmlns:c16="http://schemas.microsoft.com/office/drawing/2014/chart" uri="{C3380CC4-5D6E-409C-BE32-E72D297353CC}">
              <c16:uniqueId val="{00000007-C6FF-4564-AADE-564F1658D682}"/>
            </c:ext>
          </c:extLst>
        </c:ser>
        <c:ser>
          <c:idx val="8"/>
          <c:order val="8"/>
          <c:tx>
            <c:strRef>
              <c:f>'[Wikipedia languages stats 2017-05-31.xlsx]WorldCat Language of Cataloging'!$A$9</c:f>
              <c:strCache>
                <c:ptCount val="1"/>
                <c:pt idx="0">
                  <c:v>Chinese</c:v>
                </c:pt>
              </c:strCache>
            </c:strRef>
          </c:tx>
          <c:spPr>
            <a:solidFill>
              <a:schemeClr val="accent3">
                <a:lumMod val="60000"/>
              </a:schemeClr>
            </a:solidFill>
            <a:ln>
              <a:noFill/>
            </a:ln>
            <a:effectLst/>
          </c:spPr>
          <c:invertIfNegative val="0"/>
          <c:val>
            <c:numRef>
              <c:f>'[Wikipedia languages stats 2017-05-31.xlsx]WorldCat Language of Cataloging'!$B$9</c:f>
              <c:numCache>
                <c:formatCode>#,##0</c:formatCode>
                <c:ptCount val="1"/>
                <c:pt idx="0">
                  <c:v>6565106</c:v>
                </c:pt>
              </c:numCache>
            </c:numRef>
          </c:val>
          <c:extLst>
            <c:ext xmlns:c16="http://schemas.microsoft.com/office/drawing/2014/chart" uri="{C3380CC4-5D6E-409C-BE32-E72D297353CC}">
              <c16:uniqueId val="{00000008-C6FF-4564-AADE-564F1658D682}"/>
            </c:ext>
          </c:extLst>
        </c:ser>
        <c:ser>
          <c:idx val="9"/>
          <c:order val="9"/>
          <c:tx>
            <c:strRef>
              <c:f>'[Wikipedia languages stats 2017-05-31.xlsx]WorldCat Language of Cataloging'!$A$10</c:f>
              <c:strCache>
                <c:ptCount val="1"/>
                <c:pt idx="0">
                  <c:v>Japanese</c:v>
                </c:pt>
              </c:strCache>
            </c:strRef>
          </c:tx>
          <c:spPr>
            <a:solidFill>
              <a:schemeClr val="accent4">
                <a:lumMod val="60000"/>
              </a:schemeClr>
            </a:solidFill>
            <a:ln>
              <a:noFill/>
            </a:ln>
            <a:effectLst/>
          </c:spPr>
          <c:invertIfNegative val="0"/>
          <c:val>
            <c:numRef>
              <c:f>'[Wikipedia languages stats 2017-05-31.xlsx]WorldCat Language of Cataloging'!$B$10</c:f>
              <c:numCache>
                <c:formatCode>#,##0</c:formatCode>
                <c:ptCount val="1"/>
                <c:pt idx="0">
                  <c:v>5965748</c:v>
                </c:pt>
              </c:numCache>
            </c:numRef>
          </c:val>
          <c:extLst>
            <c:ext xmlns:c16="http://schemas.microsoft.com/office/drawing/2014/chart" uri="{C3380CC4-5D6E-409C-BE32-E72D297353CC}">
              <c16:uniqueId val="{00000009-C6FF-4564-AADE-564F1658D682}"/>
            </c:ext>
          </c:extLst>
        </c:ser>
        <c:dLbls>
          <c:showLegendKey val="0"/>
          <c:showVal val="0"/>
          <c:showCatName val="0"/>
          <c:showSerName val="0"/>
          <c:showPercent val="0"/>
          <c:showBubbleSize val="0"/>
        </c:dLbls>
        <c:gapWidth val="219"/>
        <c:overlap val="-27"/>
        <c:axId val="171240840"/>
        <c:axId val="171237928"/>
      </c:barChart>
      <c:catAx>
        <c:axId val="171240840"/>
        <c:scaling>
          <c:orientation val="minMax"/>
        </c:scaling>
        <c:delete val="1"/>
        <c:axPos val="b"/>
        <c:numFmt formatCode="General" sourceLinked="1"/>
        <c:majorTickMark val="none"/>
        <c:minorTickMark val="none"/>
        <c:tickLblPos val="nextTo"/>
        <c:crossAx val="171237928"/>
        <c:crosses val="autoZero"/>
        <c:auto val="1"/>
        <c:lblAlgn val="ctr"/>
        <c:lblOffset val="100"/>
        <c:noMultiLvlLbl val="0"/>
      </c:catAx>
      <c:valAx>
        <c:axId val="171237928"/>
        <c:scaling>
          <c:orientation val="minMax"/>
          <c:max val="16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240840"/>
        <c:crosses val="autoZero"/>
        <c:crossBetween val="between"/>
      </c:valAx>
      <c:spPr>
        <a:noFill/>
        <a:ln>
          <a:noFill/>
        </a:ln>
        <a:effectLst/>
      </c:spPr>
    </c:plotArea>
    <c:legend>
      <c:legendPos val="b"/>
      <c:layout>
        <c:manualLayout>
          <c:xMode val="edge"/>
          <c:yMode val="edge"/>
          <c:x val="6.6844336976834063E-4"/>
          <c:y val="0.83492091928548173"/>
          <c:w val="0.97626295175650479"/>
          <c:h val="0.141237131649932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1" baseline="0" dirty="0">
                <a:solidFill>
                  <a:srgbClr val="1F497D"/>
                </a:solidFill>
                <a:latin typeface="Arial" panose="020B0604020202020204" pitchFamily="34" charset="0"/>
              </a:rPr>
              <a:t>Wikipedia languages</a:t>
            </a:r>
          </a:p>
        </c:rich>
      </c:tx>
      <c:layout>
        <c:manualLayout>
          <c:xMode val="edge"/>
          <c:yMode val="edge"/>
          <c:x val="0.29218255045705493"/>
          <c:y val="1.48367952522255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1E6-4DB8-AC5C-AD9CE69C6FB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1E6-4DB8-AC5C-AD9CE69C6FB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1E6-4DB8-AC5C-AD9CE69C6FB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1E6-4DB8-AC5C-AD9CE69C6FBA}"/>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01E6-4DB8-AC5C-AD9CE69C6FBA}"/>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01E6-4DB8-AC5C-AD9CE69C6FBA}"/>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01E6-4DB8-AC5C-AD9CE69C6FBA}"/>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01E6-4DB8-AC5C-AD9CE69C6FBA}"/>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01E6-4DB8-AC5C-AD9CE69C6FBA}"/>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01E6-4DB8-AC5C-AD9CE69C6FBA}"/>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01E6-4DB8-AC5C-AD9CE69C6FBA}"/>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7-01E6-4DB8-AC5C-AD9CE69C6FBA}"/>
              </c:ext>
            </c:extLst>
          </c:dPt>
          <c:dPt>
            <c:idx val="12"/>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9-01E6-4DB8-AC5C-AD9CE69C6FBA}"/>
              </c:ext>
            </c:extLst>
          </c:dPt>
          <c:dPt>
            <c:idx val="13"/>
            <c:bubble3D val="0"/>
            <c:spPr>
              <a:solidFill>
                <a:schemeClr val="accent2">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B-01E6-4DB8-AC5C-AD9CE69C6FBA}"/>
              </c:ext>
            </c:extLst>
          </c:dPt>
          <c:dPt>
            <c:idx val="14"/>
            <c:bubble3D val="0"/>
            <c:spPr>
              <a:solidFill>
                <a:schemeClr val="accent3">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D-01E6-4DB8-AC5C-AD9CE69C6FBA}"/>
              </c:ext>
            </c:extLst>
          </c:dPt>
          <c:dPt>
            <c:idx val="15"/>
            <c:bubble3D val="0"/>
            <c:spPr>
              <a:solidFill>
                <a:schemeClr val="accent4">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F-01E6-4DB8-AC5C-AD9CE69C6FBA}"/>
              </c:ext>
            </c:extLst>
          </c:dPt>
          <c:cat>
            <c:strRef>
              <c:f>Sheet1!$A$1:$A$16</c:f>
              <c:strCache>
                <c:ptCount val="16"/>
                <c:pt idx="0">
                  <c:v>English</c:v>
                </c:pt>
                <c:pt idx="1">
                  <c:v>Cebuano</c:v>
                </c:pt>
                <c:pt idx="2">
                  <c:v>Swedish</c:v>
                </c:pt>
                <c:pt idx="3">
                  <c:v>German</c:v>
                </c:pt>
                <c:pt idx="4">
                  <c:v>Dutch</c:v>
                </c:pt>
                <c:pt idx="5">
                  <c:v>French</c:v>
                </c:pt>
                <c:pt idx="6">
                  <c:v>Russian</c:v>
                </c:pt>
                <c:pt idx="7">
                  <c:v>Italian</c:v>
                </c:pt>
                <c:pt idx="8">
                  <c:v>Spanish</c:v>
                </c:pt>
                <c:pt idx="9">
                  <c:v>Waray-Waray</c:v>
                </c:pt>
                <c:pt idx="10">
                  <c:v>Polish</c:v>
                </c:pt>
                <c:pt idx="11">
                  <c:v>Vietnamese</c:v>
                </c:pt>
                <c:pt idx="12">
                  <c:v>Japanese</c:v>
                </c:pt>
                <c:pt idx="13">
                  <c:v>Portuguese</c:v>
                </c:pt>
                <c:pt idx="14">
                  <c:v>Chinese</c:v>
                </c:pt>
                <c:pt idx="15">
                  <c:v>All other 279 languages</c:v>
                </c:pt>
              </c:strCache>
            </c:strRef>
          </c:cat>
          <c:val>
            <c:numRef>
              <c:f>Sheet1!$B$1:$B$16</c:f>
              <c:numCache>
                <c:formatCode>#,##0</c:formatCode>
                <c:ptCount val="16"/>
                <c:pt idx="0">
                  <c:v>5415705</c:v>
                </c:pt>
                <c:pt idx="1">
                  <c:v>4561442</c:v>
                </c:pt>
                <c:pt idx="2">
                  <c:v>3787889</c:v>
                </c:pt>
                <c:pt idx="3">
                  <c:v>2066749</c:v>
                </c:pt>
                <c:pt idx="4">
                  <c:v>1902903</c:v>
                </c:pt>
                <c:pt idx="5">
                  <c:v>1875006</c:v>
                </c:pt>
                <c:pt idx="6">
                  <c:v>1397304</c:v>
                </c:pt>
                <c:pt idx="7">
                  <c:v>1360068</c:v>
                </c:pt>
                <c:pt idx="8">
                  <c:v>1337158</c:v>
                </c:pt>
                <c:pt idx="9">
                  <c:v>1262555</c:v>
                </c:pt>
                <c:pt idx="10">
                  <c:v>1225055</c:v>
                </c:pt>
                <c:pt idx="11">
                  <c:v>1156941</c:v>
                </c:pt>
                <c:pt idx="12">
                  <c:v>1062678</c:v>
                </c:pt>
                <c:pt idx="13">
                  <c:v>969704</c:v>
                </c:pt>
                <c:pt idx="14">
                  <c:v>943775</c:v>
                </c:pt>
                <c:pt idx="15">
                  <c:v>14620487</c:v>
                </c:pt>
              </c:numCache>
            </c:numRef>
          </c:val>
          <c:extLst>
            <c:ext xmlns:c16="http://schemas.microsoft.com/office/drawing/2014/chart" uri="{C3380CC4-5D6E-409C-BE32-E72D297353CC}">
              <c16:uniqueId val="{00000020-01E6-4DB8-AC5C-AD9CE69C6FBA}"/>
            </c:ext>
          </c:extLst>
        </c:ser>
        <c:ser>
          <c:idx val="1"/>
          <c:order val="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22-01E6-4DB8-AC5C-AD9CE69C6FB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24-01E6-4DB8-AC5C-AD9CE69C6FB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26-01E6-4DB8-AC5C-AD9CE69C6FB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28-01E6-4DB8-AC5C-AD9CE69C6FBA}"/>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2A-01E6-4DB8-AC5C-AD9CE69C6FBA}"/>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2C-01E6-4DB8-AC5C-AD9CE69C6FBA}"/>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E-01E6-4DB8-AC5C-AD9CE69C6FBA}"/>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0-01E6-4DB8-AC5C-AD9CE69C6FBA}"/>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2-01E6-4DB8-AC5C-AD9CE69C6FBA}"/>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4-01E6-4DB8-AC5C-AD9CE69C6FBA}"/>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6-01E6-4DB8-AC5C-AD9CE69C6FBA}"/>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8-01E6-4DB8-AC5C-AD9CE69C6FBA}"/>
              </c:ext>
            </c:extLst>
          </c:dPt>
          <c:dPt>
            <c:idx val="12"/>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A-01E6-4DB8-AC5C-AD9CE69C6FBA}"/>
              </c:ext>
            </c:extLst>
          </c:dPt>
          <c:dPt>
            <c:idx val="13"/>
            <c:bubble3D val="0"/>
            <c:spPr>
              <a:solidFill>
                <a:schemeClr val="accent2">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C-01E6-4DB8-AC5C-AD9CE69C6FBA}"/>
              </c:ext>
            </c:extLst>
          </c:dPt>
          <c:dPt>
            <c:idx val="14"/>
            <c:bubble3D val="0"/>
            <c:spPr>
              <a:solidFill>
                <a:schemeClr val="accent3">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E-01E6-4DB8-AC5C-AD9CE69C6FBA}"/>
              </c:ext>
            </c:extLst>
          </c:dPt>
          <c:dPt>
            <c:idx val="15"/>
            <c:bubble3D val="0"/>
            <c:spPr>
              <a:solidFill>
                <a:schemeClr val="accent4">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0-01E6-4DB8-AC5C-AD9CE69C6FBA}"/>
              </c:ext>
            </c:extLst>
          </c:dPt>
          <c:cat>
            <c:strRef>
              <c:f>Sheet1!$A$1:$A$16</c:f>
              <c:strCache>
                <c:ptCount val="16"/>
                <c:pt idx="0">
                  <c:v>English</c:v>
                </c:pt>
                <c:pt idx="1">
                  <c:v>Cebuano</c:v>
                </c:pt>
                <c:pt idx="2">
                  <c:v>Swedish</c:v>
                </c:pt>
                <c:pt idx="3">
                  <c:v>German</c:v>
                </c:pt>
                <c:pt idx="4">
                  <c:v>Dutch</c:v>
                </c:pt>
                <c:pt idx="5">
                  <c:v>French</c:v>
                </c:pt>
                <c:pt idx="6">
                  <c:v>Russian</c:v>
                </c:pt>
                <c:pt idx="7">
                  <c:v>Italian</c:v>
                </c:pt>
                <c:pt idx="8">
                  <c:v>Spanish</c:v>
                </c:pt>
                <c:pt idx="9">
                  <c:v>Waray-Waray</c:v>
                </c:pt>
                <c:pt idx="10">
                  <c:v>Polish</c:v>
                </c:pt>
                <c:pt idx="11">
                  <c:v>Vietnamese</c:v>
                </c:pt>
                <c:pt idx="12">
                  <c:v>Japanese</c:v>
                </c:pt>
                <c:pt idx="13">
                  <c:v>Portuguese</c:v>
                </c:pt>
                <c:pt idx="14">
                  <c:v>Chinese</c:v>
                </c:pt>
                <c:pt idx="15">
                  <c:v>All other 279 languages</c:v>
                </c:pt>
              </c:strCache>
            </c:strRef>
          </c:cat>
          <c:val>
            <c:numRef>
              <c:f>Sheet1!$C$1:$C$16</c:f>
              <c:numCache>
                <c:formatCode>#,##0</c:formatCode>
                <c:ptCount val="16"/>
                <c:pt idx="0">
                  <c:v>44945419</c:v>
                </c:pt>
                <c:pt idx="1">
                  <c:v>44945419</c:v>
                </c:pt>
                <c:pt idx="2">
                  <c:v>44945419</c:v>
                </c:pt>
                <c:pt idx="3">
                  <c:v>44945419</c:v>
                </c:pt>
                <c:pt idx="4">
                  <c:v>44945419</c:v>
                </c:pt>
                <c:pt idx="5">
                  <c:v>44945419</c:v>
                </c:pt>
                <c:pt idx="6">
                  <c:v>44945419</c:v>
                </c:pt>
                <c:pt idx="7">
                  <c:v>44945419</c:v>
                </c:pt>
                <c:pt idx="8">
                  <c:v>44945419</c:v>
                </c:pt>
                <c:pt idx="9">
                  <c:v>44945419</c:v>
                </c:pt>
                <c:pt idx="10">
                  <c:v>44945419</c:v>
                </c:pt>
                <c:pt idx="11">
                  <c:v>44945419</c:v>
                </c:pt>
                <c:pt idx="12">
                  <c:v>44945419</c:v>
                </c:pt>
                <c:pt idx="13">
                  <c:v>44945419</c:v>
                </c:pt>
                <c:pt idx="14">
                  <c:v>44945419</c:v>
                </c:pt>
                <c:pt idx="15">
                  <c:v>44945419</c:v>
                </c:pt>
              </c:numCache>
            </c:numRef>
          </c:val>
          <c:extLst>
            <c:ext xmlns:c16="http://schemas.microsoft.com/office/drawing/2014/chart" uri="{C3380CC4-5D6E-409C-BE32-E72D297353CC}">
              <c16:uniqueId val="{00000041-01E6-4DB8-AC5C-AD9CE69C6FBA}"/>
            </c:ext>
          </c:extLst>
        </c:ser>
        <c:ser>
          <c:idx val="2"/>
          <c:order val="2"/>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43-01E6-4DB8-AC5C-AD9CE69C6FB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45-01E6-4DB8-AC5C-AD9CE69C6FB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47-01E6-4DB8-AC5C-AD9CE69C6FB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49-01E6-4DB8-AC5C-AD9CE69C6FBA}"/>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4B-01E6-4DB8-AC5C-AD9CE69C6FBA}"/>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4D-01E6-4DB8-AC5C-AD9CE69C6FBA}"/>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F-01E6-4DB8-AC5C-AD9CE69C6FBA}"/>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1-01E6-4DB8-AC5C-AD9CE69C6FBA}"/>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3-01E6-4DB8-AC5C-AD9CE69C6FBA}"/>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5-01E6-4DB8-AC5C-AD9CE69C6FBA}"/>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7-01E6-4DB8-AC5C-AD9CE69C6FBA}"/>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9-01E6-4DB8-AC5C-AD9CE69C6FBA}"/>
              </c:ext>
            </c:extLst>
          </c:dPt>
          <c:dPt>
            <c:idx val="12"/>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B-01E6-4DB8-AC5C-AD9CE69C6FBA}"/>
              </c:ext>
            </c:extLst>
          </c:dPt>
          <c:dPt>
            <c:idx val="13"/>
            <c:bubble3D val="0"/>
            <c:spPr>
              <a:solidFill>
                <a:schemeClr val="accent2">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D-01E6-4DB8-AC5C-AD9CE69C6FBA}"/>
              </c:ext>
            </c:extLst>
          </c:dPt>
          <c:dPt>
            <c:idx val="14"/>
            <c:bubble3D val="0"/>
            <c:spPr>
              <a:solidFill>
                <a:schemeClr val="accent3">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F-01E6-4DB8-AC5C-AD9CE69C6FBA}"/>
              </c:ext>
            </c:extLst>
          </c:dPt>
          <c:dPt>
            <c:idx val="15"/>
            <c:bubble3D val="0"/>
            <c:spPr>
              <a:solidFill>
                <a:schemeClr val="accent4">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61-01E6-4DB8-AC5C-AD9CE69C6FBA}"/>
              </c:ext>
            </c:extLst>
          </c:dPt>
          <c:cat>
            <c:strRef>
              <c:f>Sheet1!$A$1:$A$16</c:f>
              <c:strCache>
                <c:ptCount val="16"/>
                <c:pt idx="0">
                  <c:v>English</c:v>
                </c:pt>
                <c:pt idx="1">
                  <c:v>Cebuano</c:v>
                </c:pt>
                <c:pt idx="2">
                  <c:v>Swedish</c:v>
                </c:pt>
                <c:pt idx="3">
                  <c:v>German</c:v>
                </c:pt>
                <c:pt idx="4">
                  <c:v>Dutch</c:v>
                </c:pt>
                <c:pt idx="5">
                  <c:v>French</c:v>
                </c:pt>
                <c:pt idx="6">
                  <c:v>Russian</c:v>
                </c:pt>
                <c:pt idx="7">
                  <c:v>Italian</c:v>
                </c:pt>
                <c:pt idx="8">
                  <c:v>Spanish</c:v>
                </c:pt>
                <c:pt idx="9">
                  <c:v>Waray-Waray</c:v>
                </c:pt>
                <c:pt idx="10">
                  <c:v>Polish</c:v>
                </c:pt>
                <c:pt idx="11">
                  <c:v>Vietnamese</c:v>
                </c:pt>
                <c:pt idx="12">
                  <c:v>Japanese</c:v>
                </c:pt>
                <c:pt idx="13">
                  <c:v>Portuguese</c:v>
                </c:pt>
                <c:pt idx="14">
                  <c:v>Chinese</c:v>
                </c:pt>
                <c:pt idx="15">
                  <c:v>All other 279 languages</c:v>
                </c:pt>
              </c:strCache>
            </c:strRef>
          </c:cat>
          <c:val>
            <c:numRef>
              <c:f>Sheet1!$D$1:$D$16</c:f>
              <c:numCache>
                <c:formatCode>0%</c:formatCode>
                <c:ptCount val="16"/>
                <c:pt idx="0">
                  <c:v>0.12049514990615617</c:v>
                </c:pt>
                <c:pt idx="1">
                  <c:v>0.10148847427587671</c:v>
                </c:pt>
                <c:pt idx="2">
                  <c:v>8.4277532266414074E-2</c:v>
                </c:pt>
                <c:pt idx="3">
                  <c:v>4.5983529489401355E-2</c:v>
                </c:pt>
                <c:pt idx="4">
                  <c:v>4.2338085667863061E-2</c:v>
                </c:pt>
                <c:pt idx="5">
                  <c:v>4.1717399497377031E-2</c:v>
                </c:pt>
                <c:pt idx="6">
                  <c:v>3.1088908082045025E-2</c:v>
                </c:pt>
                <c:pt idx="7">
                  <c:v>3.0260436553055606E-2</c:v>
                </c:pt>
                <c:pt idx="8">
                  <c:v>2.9750707185530967E-2</c:v>
                </c:pt>
                <c:pt idx="9">
                  <c:v>2.8090849481234116E-2</c:v>
                </c:pt>
                <c:pt idx="10">
                  <c:v>2.7256504161191599E-2</c:v>
                </c:pt>
                <c:pt idx="11">
                  <c:v>2.5741021571074909E-2</c:v>
                </c:pt>
                <c:pt idx="12">
                  <c:v>2.3643744426990434E-2</c:v>
                </c:pt>
                <c:pt idx="13">
                  <c:v>2.1575146512706891E-2</c:v>
                </c:pt>
                <c:pt idx="14">
                  <c:v>2.0998246784616693E-2</c:v>
                </c:pt>
                <c:pt idx="15">
                  <c:v>0.32529426413846535</c:v>
                </c:pt>
              </c:numCache>
            </c:numRef>
          </c:val>
          <c:extLst>
            <c:ext xmlns:c16="http://schemas.microsoft.com/office/drawing/2014/chart" uri="{C3380CC4-5D6E-409C-BE32-E72D297353CC}">
              <c16:uniqueId val="{00000062-01E6-4DB8-AC5C-AD9CE69C6FBA}"/>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A7726C-ACAE-124E-B040-09E55DEF4DA0}" type="datetimeFigureOut">
              <a:rPr lang="en-US" smtClean="0"/>
              <a:t>7/3/2017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5010" y="0"/>
            <a:ext cx="2971800" cy="457200"/>
          </a:xfrm>
          <a:prstGeom prst="rect">
            <a:avLst/>
          </a:prstGeom>
        </p:spPr>
        <p:txBody>
          <a:bodyPr vert="horz" lIns="91440" tIns="45720" rIns="91440" bIns="45720" rtlCol="0"/>
          <a:lstStyle>
            <a:lvl1pPr algn="r">
              <a:defRPr sz="1200"/>
            </a:lvl1pPr>
          </a:lstStyle>
          <a:p>
            <a:fld id="{2F9FB55C-3F8D-9441-947B-C67F770235A0}" type="datetimeFigureOut">
              <a:rPr lang="en-US" smtClean="0"/>
              <a:t>7/3/2017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010" y="8684684"/>
            <a:ext cx="2971800" cy="457200"/>
          </a:xfrm>
          <a:prstGeom prst="rect">
            <a:avLst/>
          </a:prstGeom>
        </p:spPr>
        <p:txBody>
          <a:bodyPr vert="horz" lIns="91440" tIns="45720" rIns="91440" bIns="45720" rtlCol="0" anchor="b"/>
          <a:lstStyle>
            <a:lvl1pPr algn="r">
              <a:defRPr sz="1200"/>
            </a:lvl1pPr>
          </a:lstStyle>
          <a:p>
            <a:fld id="{5D5958B2-8CFD-7C43-B1A8-5462CA51E0EE}" type="slidenum">
              <a:rPr lang="en-US" smtClean="0"/>
              <a:t>‹#›</a:t>
            </a:fld>
            <a:endParaRPr lang="en-US"/>
          </a:p>
        </p:txBody>
      </p:sp>
    </p:spTree>
    <p:extLst>
      <p:ext uri="{BB962C8B-B14F-4D97-AF65-F5344CB8AC3E}">
        <p14:creationId xmlns:p14="http://schemas.microsoft.com/office/powerpoint/2010/main" val="35439013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5958B2-8CFD-7C43-B1A8-5462CA51E0EE}" type="slidenum">
              <a:rPr lang="en-US" smtClean="0"/>
              <a:t>1</a:t>
            </a:fld>
            <a:endParaRPr lang="en-US"/>
          </a:p>
        </p:txBody>
      </p:sp>
    </p:spTree>
    <p:extLst>
      <p:ext uri="{BB962C8B-B14F-4D97-AF65-F5344CB8AC3E}">
        <p14:creationId xmlns:p14="http://schemas.microsoft.com/office/powerpoint/2010/main" val="353928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Works containing the world’s cultural and knowledge heritage are shared by being translated. The most important works will have </a:t>
            </a:r>
            <a:r>
              <a:rPr lang="en-US" dirty="0"/>
              <a:t>multiple translations into the same language. Some</a:t>
            </a:r>
            <a:r>
              <a:rPr lang="en-US" baseline="0" dirty="0"/>
              <a:t> translations are better than others and so it is very important to identify the translator of each.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When we </a:t>
            </a:r>
            <a:r>
              <a:rPr lang="en-US" baseline="0" dirty="0" err="1"/>
              <a:t>datamine</a:t>
            </a:r>
            <a:r>
              <a:rPr lang="en-US" baseline="0" dirty="0"/>
              <a:t> WorldCat records, we often have to parse the information in the statement of responsibility to identify the translator. We can then distinguish translations into the same language by translator, as shown in this excerpt from a VIAF display for Loti’s </a:t>
            </a:r>
            <a:r>
              <a:rPr lang="en-US" sz="1200" b="0" i="0" kern="1200" dirty="0" err="1">
                <a:solidFill>
                  <a:schemeClr val="tx1"/>
                </a:solidFill>
                <a:effectLst/>
                <a:latin typeface="+mn-lt"/>
                <a:ea typeface="+mn-ea"/>
                <a:cs typeface="+mn-cs"/>
              </a:rPr>
              <a:t>Pêcheur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d'Islande</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with multiple translations into Spanish, Swedish and Vietnamese (the translator is in the column on the right).</a:t>
            </a:r>
            <a:endParaRPr lang="en-US" dirty="0"/>
          </a:p>
          <a:p>
            <a:endParaRPr lang="en-US" dirty="0"/>
          </a:p>
        </p:txBody>
      </p:sp>
      <p:sp>
        <p:nvSpPr>
          <p:cNvPr id="4" name="Slide Number Placeholder 3"/>
          <p:cNvSpPr>
            <a:spLocks noGrp="1"/>
          </p:cNvSpPr>
          <p:nvPr>
            <p:ph type="sldNum" sz="quarter" idx="10"/>
          </p:nvPr>
        </p:nvSpPr>
        <p:spPr/>
        <p:txBody>
          <a:bodyPr/>
          <a:lstStyle/>
          <a:p>
            <a:fld id="{7716CA95-698B-43A8-BEDA-0058C00A7358}" type="slidenum">
              <a:rPr lang="en-US" smtClean="0"/>
              <a:t>12</a:t>
            </a:fld>
            <a:endParaRPr lang="en-US"/>
          </a:p>
        </p:txBody>
      </p:sp>
    </p:spTree>
    <p:extLst>
      <p:ext uri="{BB962C8B-B14F-4D97-AF65-F5344CB8AC3E}">
        <p14:creationId xmlns:p14="http://schemas.microsoft.com/office/powerpoint/2010/main" val="2379554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10"/>
          </p:nvPr>
        </p:nvSpPr>
        <p:spPr/>
        <p:txBody>
          <a:bodyPr/>
          <a:lstStyle/>
          <a:p>
            <a:fld id="{7716CA95-698B-43A8-BEDA-0058C00A7358}" type="slidenum">
              <a:rPr lang="en-US" smtClean="0"/>
              <a:t>13</a:t>
            </a:fld>
            <a:endParaRPr lang="en-US"/>
          </a:p>
        </p:txBody>
      </p:sp>
    </p:spTree>
    <p:extLst>
      <p:ext uri="{BB962C8B-B14F-4D97-AF65-F5344CB8AC3E}">
        <p14:creationId xmlns:p14="http://schemas.microsoft.com/office/powerpoint/2010/main" val="3424195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language of cataloging in a record also can indicate the language of the free-text fields such as summaries.</a:t>
            </a:r>
          </a:p>
          <a:p>
            <a:endParaRPr lang="en-US" baseline="0" dirty="0"/>
          </a:p>
          <a:p>
            <a:r>
              <a:rPr lang="en-US" baseline="0" dirty="0"/>
              <a:t>Slide from Janifer </a:t>
            </a:r>
            <a:r>
              <a:rPr lang="en-US" baseline="0" dirty="0" err="1"/>
              <a:t>Gatenby</a:t>
            </a:r>
            <a:r>
              <a:rPr lang="en-US" baseline="0" dirty="0"/>
              <a:t>, OCLC</a:t>
            </a:r>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15</a:t>
            </a:fld>
            <a:endParaRPr lang="en-US"/>
          </a:p>
        </p:txBody>
      </p:sp>
    </p:spTree>
    <p:extLst>
      <p:ext uri="{BB962C8B-B14F-4D97-AF65-F5344CB8AC3E}">
        <p14:creationId xmlns:p14="http://schemas.microsoft.com/office/powerpoint/2010/main" val="29256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 when we transform these summary text strings into linked</a:t>
            </a:r>
            <a:r>
              <a:rPr lang="en-US" baseline="0" dirty="0"/>
              <a:t> data</a:t>
            </a:r>
            <a:r>
              <a:rPr lang="en-US" dirty="0"/>
              <a:t> we can provide language tags, allowing us to present information in the preferred language and script of the user.</a:t>
            </a:r>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16</a:t>
            </a:fld>
            <a:endParaRPr lang="en-US"/>
          </a:p>
        </p:txBody>
      </p:sp>
    </p:spTree>
    <p:extLst>
      <p:ext uri="{BB962C8B-B14F-4D97-AF65-F5344CB8AC3E}">
        <p14:creationId xmlns:p14="http://schemas.microsoft.com/office/powerpoint/2010/main" val="1159985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rely on the metadata in WorldCat to identify translations of works. But it’s often</a:t>
            </a:r>
            <a:r>
              <a:rPr lang="en-US" baseline="0" dirty="0"/>
              <a:t> not easy. In this first record, there is no indication what the original language was, or the original title. And although </a:t>
            </a:r>
            <a:r>
              <a:rPr lang="en-US" baseline="0" dirty="0" err="1"/>
              <a:t>Chiodi</a:t>
            </a:r>
            <a:r>
              <a:rPr lang="en-US" baseline="0" dirty="0"/>
              <a:t> is identified as a translator in the statement of responsibility, the added entry incorrectly identifies him as an author. &lt;click&gt; This is a much richer record for a later translation, also by </a:t>
            </a:r>
            <a:r>
              <a:rPr lang="en-US" baseline="0" dirty="0" err="1"/>
              <a:t>Chiodi</a:t>
            </a:r>
            <a:r>
              <a:rPr lang="en-US" baseline="0" dirty="0"/>
              <a:t>. Here the original language is identified, as well as the original title. There is an added entry for </a:t>
            </a:r>
            <a:r>
              <a:rPr lang="en-US" baseline="0" dirty="0" err="1"/>
              <a:t>Chiodi</a:t>
            </a:r>
            <a:r>
              <a:rPr lang="en-US" baseline="0" dirty="0"/>
              <a:t>, correctly identified as the translator.</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long as </a:t>
            </a:r>
            <a:r>
              <a:rPr lang="en-US" sz="1200" i="1" kern="1200" dirty="0">
                <a:solidFill>
                  <a:schemeClr val="tx1"/>
                </a:solidFill>
                <a:effectLst/>
                <a:latin typeface="+mn-lt"/>
                <a:ea typeface="+mn-ea"/>
                <a:cs typeface="+mn-cs"/>
              </a:rPr>
              <a:t>some</a:t>
            </a:r>
            <a:r>
              <a:rPr lang="en-US" sz="1200" kern="1200" dirty="0">
                <a:solidFill>
                  <a:schemeClr val="tx1"/>
                </a:solidFill>
                <a:effectLst/>
                <a:latin typeface="+mn-lt"/>
                <a:ea typeface="+mn-ea"/>
                <a:cs typeface="+mn-cs"/>
              </a:rPr>
              <a:t> records accurately reflect this information, then we can assert the correct relationships for the records that lack the information. However, there are many translations where we are not able to do this from WorldCat alone. </a:t>
            </a:r>
          </a:p>
          <a:p>
            <a:endParaRPr lang="en-US" dirty="0"/>
          </a:p>
        </p:txBody>
      </p:sp>
      <p:sp>
        <p:nvSpPr>
          <p:cNvPr id="4" name="Slide Number Placeholder 3"/>
          <p:cNvSpPr>
            <a:spLocks noGrp="1"/>
          </p:cNvSpPr>
          <p:nvPr>
            <p:ph type="sldNum" sz="quarter" idx="10"/>
          </p:nvPr>
        </p:nvSpPr>
        <p:spPr/>
        <p:txBody>
          <a:bodyPr/>
          <a:lstStyle/>
          <a:p>
            <a:fld id="{5D5958B2-8CFD-7C43-B1A8-5462CA51E0EE}" type="slidenum">
              <a:rPr lang="en-US" smtClean="0"/>
              <a:t>17</a:t>
            </a:fld>
            <a:endParaRPr lang="en-US"/>
          </a:p>
        </p:txBody>
      </p:sp>
    </p:spTree>
    <p:extLst>
      <p:ext uri="{BB962C8B-B14F-4D97-AF65-F5344CB8AC3E}">
        <p14:creationId xmlns:p14="http://schemas.microsoft.com/office/powerpoint/2010/main" val="1544618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Many of the non-English languages are written in different character sets. </a:t>
            </a:r>
            <a:r>
              <a:rPr lang="en-US" baseline="0" dirty="0"/>
              <a:t> For some of the top languages represented in WorldCat, we have good representation of that language’s writing system such as for Chinese and Japanese. But for others, like Russian and Hindi, the works are represented only by transliterations which can hinder the ability of readers of those languages to find and identify the works they’re interested 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[Titles displayed in original script: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Korean hangul: </a:t>
            </a:r>
            <a:r>
              <a:rPr lang="en-US" sz="1200" b="0" i="0" kern="1200" dirty="0">
                <a:solidFill>
                  <a:schemeClr val="tx1"/>
                </a:solidFill>
                <a:effectLst/>
                <a:latin typeface="+mn-lt"/>
                <a:ea typeface="+mn-ea"/>
                <a:cs typeface="+mn-cs"/>
              </a:rPr>
              <a:t>Hong </a:t>
            </a:r>
            <a:r>
              <a:rPr lang="en-US" sz="1200" b="0" i="0" kern="1200" dirty="0" err="1">
                <a:solidFill>
                  <a:schemeClr val="tx1"/>
                </a:solidFill>
                <a:effectLst/>
                <a:latin typeface="+mn-lt"/>
                <a:ea typeface="+mn-ea"/>
                <a:cs typeface="+mn-cs"/>
              </a:rPr>
              <a:t>Kiltong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chŏn</a:t>
            </a:r>
            <a:r>
              <a:rPr lang="en-US" sz="1200" b="0" i="0" kern="1200" dirty="0">
                <a:solidFill>
                  <a:schemeClr val="tx1"/>
                </a:solidFill>
                <a:effectLst/>
                <a:latin typeface="+mn-lt"/>
                <a:ea typeface="+mn-ea"/>
                <a:cs typeface="+mn-cs"/>
              </a:rPr>
              <a:t> or The Story of Hong </a:t>
            </a:r>
            <a:r>
              <a:rPr lang="en-US" sz="1200" b="0" i="0" kern="1200" dirty="0" err="1">
                <a:solidFill>
                  <a:schemeClr val="tx1"/>
                </a:solidFill>
                <a:effectLst/>
                <a:latin typeface="+mn-lt"/>
                <a:ea typeface="+mn-ea"/>
                <a:cs typeface="+mn-cs"/>
              </a:rPr>
              <a:t>Gildong</a:t>
            </a: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Greek: The Iliad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Arabic: </a:t>
            </a:r>
            <a:r>
              <a:rPr lang="en-US" sz="1200" i="1" dirty="0" err="1">
                <a:latin typeface="Arial" pitchFamily="34" charset="0"/>
                <a:cs typeface="Arial" pitchFamily="34" charset="0"/>
              </a:rPr>
              <a:t>Midaq</a:t>
            </a:r>
            <a:r>
              <a:rPr lang="en-US" sz="1200" i="1" dirty="0">
                <a:latin typeface="Arial" pitchFamily="34" charset="0"/>
                <a:cs typeface="Arial" pitchFamily="34" charset="0"/>
              </a:rPr>
              <a:t> Alley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a:latin typeface="Arial" pitchFamily="34" charset="0"/>
                <a:cs typeface="Arial" pitchFamily="34" charset="0"/>
              </a:rPr>
              <a:t>Russian:</a:t>
            </a:r>
            <a:r>
              <a:rPr lang="en-US" sz="1200" i="0" baseline="0" dirty="0">
                <a:latin typeface="Arial" pitchFamily="34" charset="0"/>
                <a:cs typeface="Arial" pitchFamily="34" charset="0"/>
              </a:rPr>
              <a:t> </a:t>
            </a:r>
            <a:r>
              <a:rPr lang="en-US" sz="1200" b="0" i="1" kern="1200" dirty="0" err="1">
                <a:solidFill>
                  <a:schemeClr val="tx1"/>
                </a:solidFill>
                <a:effectLst/>
                <a:latin typeface="+mn-lt"/>
                <a:ea typeface="+mn-ea"/>
                <a:cs typeface="+mn-cs"/>
              </a:rPr>
              <a:t>Voyna</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i</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mir</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or</a:t>
            </a:r>
            <a:r>
              <a:rPr lang="en-US" sz="1200" b="0" i="0" kern="1200" baseline="0" dirty="0">
                <a:solidFill>
                  <a:schemeClr val="tx1"/>
                </a:solidFill>
                <a:effectLst/>
                <a:latin typeface="+mn-lt"/>
                <a:ea typeface="+mn-ea"/>
                <a:cs typeface="+mn-cs"/>
              </a:rPr>
              <a:t> War and Peace</a:t>
            </a:r>
            <a:endParaRPr lang="en-US" sz="1200" i="0"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Yiddish: </a:t>
            </a:r>
            <a:r>
              <a:rPr lang="en-US" sz="1200" b="0" i="1" kern="1200" dirty="0">
                <a:solidFill>
                  <a:schemeClr val="tx1"/>
                </a:solidFill>
                <a:effectLst/>
                <a:latin typeface="+mn-lt"/>
                <a:ea typeface="+mn-ea"/>
                <a:cs typeface="+mn-cs"/>
              </a:rPr>
              <a:t>Der </a:t>
            </a:r>
            <a:r>
              <a:rPr lang="en-US" sz="1200" b="0" i="1" kern="1200" dirty="0" err="1">
                <a:solidFill>
                  <a:schemeClr val="tx1"/>
                </a:solidFill>
                <a:effectLst/>
                <a:latin typeface="+mn-lt"/>
                <a:ea typeface="+mn-ea"/>
                <a:cs typeface="+mn-cs"/>
              </a:rPr>
              <a:t>baʻal-tšwbah</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or</a:t>
            </a:r>
            <a:r>
              <a:rPr lang="en-US" sz="1200" b="0" i="0" kern="1200" baseline="0" dirty="0">
                <a:solidFill>
                  <a:schemeClr val="tx1"/>
                </a:solidFill>
                <a:effectLst/>
                <a:latin typeface="+mn-lt"/>
                <a:ea typeface="+mn-ea"/>
                <a:cs typeface="+mn-cs"/>
              </a:rPr>
              <a:t> </a:t>
            </a:r>
            <a:r>
              <a:rPr lang="en-US" baseline="0" dirty="0"/>
              <a:t>The Penitent  (by </a:t>
            </a:r>
            <a:r>
              <a:rPr lang="en-US" sz="1200" dirty="0">
                <a:latin typeface="Arial" pitchFamily="34" charset="0"/>
                <a:cs typeface="Arial" pitchFamily="34" charset="0"/>
              </a:rPr>
              <a:t>Isaac </a:t>
            </a:r>
            <a:r>
              <a:rPr lang="en-US" sz="1200" dirty="0" err="1">
                <a:latin typeface="Arial" pitchFamily="34" charset="0"/>
                <a:cs typeface="Arial" pitchFamily="34" charset="0"/>
              </a:rPr>
              <a:t>Bashevis</a:t>
            </a:r>
            <a:r>
              <a:rPr lang="en-US" sz="1200" dirty="0">
                <a:latin typeface="Arial" pitchFamily="34" charset="0"/>
                <a:cs typeface="Arial" pitchFamily="34" charset="0"/>
              </a:rPr>
              <a:t> Singer)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pitchFamily="34" charset="0"/>
                <a:cs typeface="Arial" pitchFamily="34" charset="0"/>
              </a:rPr>
              <a:t>Chinese: </a:t>
            </a:r>
            <a:r>
              <a:rPr lang="en-US" sz="1200" baseline="0" dirty="0" err="1">
                <a:latin typeface="Arial" pitchFamily="34" charset="0"/>
                <a:cs typeface="Arial" pitchFamily="34" charset="0"/>
              </a:rPr>
              <a:t>Hongloumeng</a:t>
            </a:r>
            <a:r>
              <a:rPr lang="en-US" sz="1200" baseline="0" dirty="0">
                <a:latin typeface="Arial" pitchFamily="34" charset="0"/>
                <a:cs typeface="Arial" pitchFamily="34" charset="0"/>
              </a:rPr>
              <a:t> or Dream of the Red Chamber</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Thai: </a:t>
            </a:r>
            <a:r>
              <a:rPr lang="en-US" sz="1200" b="0" i="0" kern="1200" dirty="0" err="1">
                <a:solidFill>
                  <a:schemeClr val="tx1"/>
                </a:solidFill>
                <a:effectLst/>
                <a:latin typeface="+mn-lt"/>
                <a:ea typeface="+mn-ea"/>
                <a:cs typeface="+mn-cs"/>
              </a:rPr>
              <a:t>Phra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Aphai</a:t>
            </a:r>
            <a:r>
              <a:rPr lang="en-US" sz="1200" b="0" i="0" kern="1200" dirty="0">
                <a:solidFill>
                  <a:schemeClr val="tx1"/>
                </a:solidFill>
                <a:effectLst/>
                <a:latin typeface="+mn-lt"/>
                <a:ea typeface="+mn-ea"/>
                <a:cs typeface="+mn-cs"/>
              </a:rPr>
              <a:t> Mani</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Japanese (kanji): </a:t>
            </a:r>
            <a:r>
              <a:rPr lang="en-US" sz="1200" b="0" i="1" kern="1200" baseline="0" dirty="0" err="1">
                <a:solidFill>
                  <a:schemeClr val="tx1"/>
                </a:solidFill>
                <a:effectLst/>
                <a:latin typeface="+mn-lt"/>
                <a:ea typeface="+mn-ea"/>
                <a:cs typeface="+mn-cs"/>
              </a:rPr>
              <a:t>Genji</a:t>
            </a:r>
            <a:r>
              <a:rPr lang="en-US" sz="1200" b="0" i="1" kern="1200" baseline="0" dirty="0">
                <a:solidFill>
                  <a:schemeClr val="tx1"/>
                </a:solidFill>
                <a:effectLst/>
                <a:latin typeface="+mn-lt"/>
                <a:ea typeface="+mn-ea"/>
                <a:cs typeface="+mn-cs"/>
              </a:rPr>
              <a:t> </a:t>
            </a:r>
            <a:r>
              <a:rPr lang="en-US" sz="1200" b="0" i="1" kern="1200" baseline="0" dirty="0" err="1">
                <a:solidFill>
                  <a:schemeClr val="tx1"/>
                </a:solidFill>
                <a:effectLst/>
                <a:latin typeface="+mn-lt"/>
                <a:ea typeface="+mn-ea"/>
                <a:cs typeface="+mn-cs"/>
              </a:rPr>
              <a:t>Monogatari</a:t>
            </a:r>
            <a:r>
              <a:rPr lang="en-US" sz="1200" b="0"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or The Tale of </a:t>
            </a:r>
            <a:r>
              <a:rPr lang="en-US" sz="1200" b="0" i="0" kern="1200" baseline="0" dirty="0" err="1">
                <a:solidFill>
                  <a:schemeClr val="tx1"/>
                </a:solidFill>
                <a:effectLst/>
                <a:latin typeface="+mn-lt"/>
                <a:ea typeface="+mn-ea"/>
                <a:cs typeface="+mn-cs"/>
              </a:rPr>
              <a:t>Genji</a:t>
            </a: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D5958B2-8CFD-7C43-B1A8-5462CA51E0EE}" type="slidenum">
              <a:rPr lang="en-US" smtClean="0"/>
              <a:t>18</a:t>
            </a:fld>
            <a:endParaRPr lang="en-US"/>
          </a:p>
        </p:txBody>
      </p:sp>
    </p:spTree>
    <p:extLst>
      <p:ext uri="{BB962C8B-B14F-4D97-AF65-F5344CB8AC3E}">
        <p14:creationId xmlns:p14="http://schemas.microsoft.com/office/powerpoint/2010/main" val="4069869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31 May 2017, there were just</a:t>
            </a:r>
            <a:r>
              <a:rPr lang="en-US" baseline="0" dirty="0"/>
              <a:t> under 45 million Wikipedia articles in total. English-language articles are #1 – but still only 12% of the total. Cebuano is number 2 followed by Swedish, German and Dutch. After the top 15 languages listed here, the other 279 languages represent 33% of all Wikipedia articles. Although Wikidata (the source of all the different Wikipedia languages) has only 180K book titles represented, the ones that are there are the ones that have multiple translations – and record the original scripts of works and translations that may be represented in WorldCat only by romanization.</a:t>
            </a:r>
            <a:endParaRPr lang="en-US" dirty="0"/>
          </a:p>
        </p:txBody>
      </p:sp>
      <p:sp>
        <p:nvSpPr>
          <p:cNvPr id="4" name="Slide Number Placeholder 3"/>
          <p:cNvSpPr>
            <a:spLocks noGrp="1"/>
          </p:cNvSpPr>
          <p:nvPr>
            <p:ph type="sldNum" sz="quarter" idx="10"/>
          </p:nvPr>
        </p:nvSpPr>
        <p:spPr/>
        <p:txBody>
          <a:bodyPr/>
          <a:lstStyle/>
          <a:p>
            <a:fld id="{5D5958B2-8CFD-7C43-B1A8-5462CA51E0EE}" type="slidenum">
              <a:rPr lang="en-US" smtClean="0"/>
              <a:t>19</a:t>
            </a:fld>
            <a:endParaRPr lang="en-US"/>
          </a:p>
        </p:txBody>
      </p:sp>
    </p:spTree>
    <p:extLst>
      <p:ext uri="{BB962C8B-B14F-4D97-AF65-F5344CB8AC3E}">
        <p14:creationId xmlns:p14="http://schemas.microsoft.com/office/powerpoint/2010/main" val="957379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Wikidata page for Heidegger’s </a:t>
            </a:r>
            <a:r>
              <a:rPr lang="en-US" i="1" baseline="0" dirty="0"/>
              <a:t>Sein und </a:t>
            </a:r>
            <a:r>
              <a:rPr lang="en-US" i="1" baseline="0" dirty="0" err="1"/>
              <a:t>Zeit</a:t>
            </a:r>
            <a:r>
              <a:rPr lang="en-US" i="0" baseline="0" dirty="0"/>
              <a:t> includes the labels for each translation in the writing system of that language. The “quick facts” are included in some of the Wikipedia pages, including the date of the original publication, the original title (in the original script) and sometimes a few translators.</a:t>
            </a:r>
          </a:p>
          <a:p>
            <a:endParaRPr lang="en-US" i="0" baseline="0" dirty="0"/>
          </a:p>
          <a:p>
            <a:r>
              <a:rPr lang="en-US" i="0" baseline="0" dirty="0"/>
              <a:t>We can enrich the information we extract from WorldCat by including the original scripts of translations that are in WorldCat only in romanized form, and find translations that lack the original title but are represented on the Wikidata page. But WorldCat has far more titles – and more translators identified – than Wikidata does.</a:t>
            </a:r>
            <a:endParaRPr lang="en-US" dirty="0"/>
          </a:p>
        </p:txBody>
      </p:sp>
      <p:sp>
        <p:nvSpPr>
          <p:cNvPr id="4" name="Slide Number Placeholder 3"/>
          <p:cNvSpPr>
            <a:spLocks noGrp="1"/>
          </p:cNvSpPr>
          <p:nvPr>
            <p:ph type="sldNum" sz="quarter" idx="10"/>
          </p:nvPr>
        </p:nvSpPr>
        <p:spPr/>
        <p:txBody>
          <a:bodyPr/>
          <a:lstStyle/>
          <a:p>
            <a:fld id="{5D5958B2-8CFD-7C43-B1A8-5462CA51E0EE}" type="slidenum">
              <a:rPr lang="en-US" smtClean="0"/>
              <a:t>20</a:t>
            </a:fld>
            <a:endParaRPr lang="en-US"/>
          </a:p>
        </p:txBody>
      </p:sp>
    </p:spTree>
    <p:extLst>
      <p:ext uri="{BB962C8B-B14F-4D97-AF65-F5344CB8AC3E}">
        <p14:creationId xmlns:p14="http://schemas.microsoft.com/office/powerpoint/2010/main" val="1368938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The relationship of a work (with an author) and</a:t>
            </a:r>
            <a:r>
              <a:rPr lang="en-US" sz="1200" b="0" i="0" kern="1200" baseline="0" dirty="0">
                <a:solidFill>
                  <a:schemeClr val="tx1"/>
                </a:solidFill>
                <a:latin typeface="+mn-lt"/>
                <a:ea typeface="+mn-ea"/>
                <a:cs typeface="+mn-cs"/>
              </a:rPr>
              <a:t> its associated </a:t>
            </a:r>
            <a:r>
              <a:rPr lang="en-US" sz="1200" b="0" i="0" kern="1200" dirty="0">
                <a:solidFill>
                  <a:schemeClr val="tx1"/>
                </a:solidFill>
                <a:latin typeface="+mn-lt"/>
                <a:ea typeface="+mn-ea"/>
                <a:cs typeface="+mn-cs"/>
              </a:rPr>
              <a:t> translations (with their respective translators) is relatively straight-forward.</a:t>
            </a:r>
            <a:r>
              <a:rPr lang="en-US" sz="1200" b="0" i="0" kern="1200" baseline="0" dirty="0">
                <a:solidFill>
                  <a:schemeClr val="tx1"/>
                </a:solidFill>
                <a:latin typeface="+mn-lt"/>
                <a:ea typeface="+mn-ea"/>
                <a:cs typeface="+mn-cs"/>
              </a:rPr>
              <a:t> This diagram shows the original German book in the blue box and each translation in the red boxes. Each translation points back to the original German work (red arrows)</a:t>
            </a:r>
            <a:r>
              <a:rPr lang="en-US" baseline="0" dirty="0"/>
              <a:t> </a:t>
            </a:r>
            <a:r>
              <a:rPr lang="en-US" dirty="0"/>
              <a:t>through the</a:t>
            </a:r>
            <a:r>
              <a:rPr lang="en-US" baseline="0" dirty="0"/>
              <a:t> </a:t>
            </a:r>
            <a:r>
              <a:rPr lang="en-US" dirty="0"/>
              <a:t>property </a:t>
            </a:r>
            <a:r>
              <a:rPr lang="en-US" i="1" dirty="0" err="1"/>
              <a:t>IsTranslationOf</a:t>
            </a:r>
            <a:r>
              <a:rPr lang="en-US" dirty="0"/>
              <a:t> .</a:t>
            </a:r>
            <a:r>
              <a:rPr lang="en-US" baseline="0" dirty="0"/>
              <a:t>  A work </a:t>
            </a:r>
            <a:r>
              <a:rPr lang="en-US" dirty="0"/>
              <a:t>can have any number of translations, and there can be multiple translations into the same language</a:t>
            </a:r>
            <a:r>
              <a:rPr lang="en-US" baseline="0" dirty="0"/>
              <a:t> which is why identifying the translator is so important. In this case, we see two Korean translations, a 1972 translation, with two translators,  written in both </a:t>
            </a:r>
            <a:r>
              <a:rPr lang="en-US" i="1" baseline="0" dirty="0"/>
              <a:t>hangul</a:t>
            </a:r>
            <a:r>
              <a:rPr lang="en-US" i="0" baseline="0" dirty="0"/>
              <a:t> and </a:t>
            </a:r>
            <a:r>
              <a:rPr lang="en-US" i="1" baseline="0" dirty="0" err="1"/>
              <a:t>hanja</a:t>
            </a:r>
            <a:r>
              <a:rPr lang="en-US" i="0" baseline="0" dirty="0"/>
              <a:t>,  and a later 1989 translation written in </a:t>
            </a:r>
            <a:r>
              <a:rPr lang="en-US" i="1" baseline="0" dirty="0"/>
              <a:t>hangul</a:t>
            </a:r>
            <a:r>
              <a:rPr lang="en-US" i="0" baseline="0" dirty="0"/>
              <a:t> only.</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21</a:t>
            </a:fld>
            <a:endParaRPr lang="en-US"/>
          </a:p>
        </p:txBody>
      </p:sp>
    </p:spTree>
    <p:extLst>
      <p:ext uri="{BB962C8B-B14F-4D97-AF65-F5344CB8AC3E}">
        <p14:creationId xmlns:p14="http://schemas.microsoft.com/office/powerpoint/2010/main" val="1334616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leverage all the work done by the OCLC cooperative we</a:t>
            </a:r>
            <a:r>
              <a:rPr lang="en-US" baseline="0" dirty="0"/>
              <a:t> want to share the relationships we’ve established between original works and their associated translations with the semantic Web. Here is a sample markup of an original Chinese work written by Gao Xingjian, a Chinese Nobel Prize laureate for literature, and one of the translations of his work into English. We marked this up with schema.org; there were two new terms we proposed, since accepted as a bib extension, shown here: translator and </a:t>
            </a:r>
            <a:r>
              <a:rPr lang="en-US" baseline="0" dirty="0" err="1"/>
              <a:t>translationOfWork</a:t>
            </a:r>
            <a:r>
              <a:rPr lang="en-US" baseline="0" dirty="0"/>
              <a:t>. We are also exploring using ISO-defined script differentiators for simplified and traditional Chinese characters, “</a:t>
            </a:r>
            <a:r>
              <a:rPr lang="en-US" baseline="0" dirty="0" err="1"/>
              <a:t>hant</a:t>
            </a:r>
            <a:r>
              <a:rPr lang="en-US" baseline="0" dirty="0"/>
              <a:t>” here for traditional and “</a:t>
            </a:r>
            <a:r>
              <a:rPr lang="en-US" baseline="0" dirty="0" err="1"/>
              <a:t>hans</a:t>
            </a:r>
            <a:r>
              <a:rPr lang="en-US" baseline="0" dirty="0"/>
              <a:t>” for simplified.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716CA95-698B-43A8-BEDA-0058C00A7358}" type="slidenum">
              <a:rPr lang="en-US" smtClean="0"/>
              <a:t>22</a:t>
            </a:fld>
            <a:endParaRPr lang="en-US"/>
          </a:p>
        </p:txBody>
      </p:sp>
    </p:spTree>
    <p:extLst>
      <p:ext uri="{BB962C8B-B14F-4D97-AF65-F5344CB8AC3E}">
        <p14:creationId xmlns:p14="http://schemas.microsoft.com/office/powerpoint/2010/main" val="2773373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have been focusing on the content that is most likely to be of interest to the most people – translations. </a:t>
            </a:r>
          </a:p>
          <a:p>
            <a:r>
              <a:rPr lang="en-GB" dirty="0"/>
              <a:t>The cream of the world’s cultural and knowledge heritage is shared by being translated – it’s how we learn about other cultures and how other cultures learn about us.  WorldCat contains many rich cataloguing records for these translations</a:t>
            </a:r>
            <a:endParaRPr lang="en-US" dirty="0"/>
          </a:p>
        </p:txBody>
      </p:sp>
      <p:sp>
        <p:nvSpPr>
          <p:cNvPr id="4" name="Slide Number Placeholder 3"/>
          <p:cNvSpPr>
            <a:spLocks noGrp="1"/>
          </p:cNvSpPr>
          <p:nvPr>
            <p:ph type="sldNum" sz="quarter" idx="10"/>
          </p:nvPr>
        </p:nvSpPr>
        <p:spPr/>
        <p:txBody>
          <a:bodyPr/>
          <a:lstStyle/>
          <a:p>
            <a:fld id="{5D5958B2-8CFD-7C43-B1A8-5462CA51E0EE}" type="slidenum">
              <a:rPr lang="en-US" smtClean="0"/>
              <a:t>3</a:t>
            </a:fld>
            <a:endParaRPr lang="en-US"/>
          </a:p>
        </p:txBody>
      </p:sp>
    </p:spTree>
    <p:extLst>
      <p:ext uri="{BB962C8B-B14F-4D97-AF65-F5344CB8AC3E}">
        <p14:creationId xmlns:p14="http://schemas.microsoft.com/office/powerpoint/2010/main" val="962664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Linked data offers us not only the opportunity</a:t>
            </a:r>
            <a:r>
              <a:rPr lang="en-US" baseline="0" dirty="0"/>
              <a:t> to represent authors, translators, and titles by identifiers rather than by text strings but also take advantage of other linked data resources to enrich our own datasets. We see a mutual benefit between WorldCat and Wikidata.</a:t>
            </a:r>
            <a:endParaRPr lang="en-US" dirty="0"/>
          </a:p>
        </p:txBody>
      </p:sp>
      <p:sp>
        <p:nvSpPr>
          <p:cNvPr id="4" name="Slide Number Placeholder 3"/>
          <p:cNvSpPr>
            <a:spLocks noGrp="1"/>
          </p:cNvSpPr>
          <p:nvPr>
            <p:ph type="sldNum" sz="quarter" idx="10"/>
          </p:nvPr>
        </p:nvSpPr>
        <p:spPr/>
        <p:txBody>
          <a:bodyPr/>
          <a:lstStyle/>
          <a:p>
            <a:fld id="{5D5958B2-8CFD-7C43-B1A8-5462CA51E0EE}" type="slidenum">
              <a:rPr lang="en-US" smtClean="0"/>
              <a:t>23</a:t>
            </a:fld>
            <a:endParaRPr lang="en-US"/>
          </a:p>
        </p:txBody>
      </p:sp>
    </p:spTree>
    <p:extLst>
      <p:ext uri="{BB962C8B-B14F-4D97-AF65-F5344CB8AC3E}">
        <p14:creationId xmlns:p14="http://schemas.microsoft.com/office/powerpoint/2010/main" val="1490182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16CA95-698B-43A8-BEDA-0058C00A7358}" type="slidenum">
              <a:rPr lang="en-US" smtClean="0"/>
              <a:t>24</a:t>
            </a:fld>
            <a:endParaRPr lang="en-US"/>
          </a:p>
        </p:txBody>
      </p:sp>
    </p:spTree>
    <p:extLst>
      <p:ext uri="{BB962C8B-B14F-4D97-AF65-F5344CB8AC3E}">
        <p14:creationId xmlns:p14="http://schemas.microsoft.com/office/powerpoint/2010/main" val="1936704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958B2-8CFD-7C43-B1A8-5462CA51E0EE}" type="slidenum">
              <a:rPr lang="en-US" smtClean="0"/>
              <a:t>25</a:t>
            </a:fld>
            <a:endParaRPr lang="en-US"/>
          </a:p>
        </p:txBody>
      </p:sp>
    </p:spTree>
    <p:extLst>
      <p:ext uri="{BB962C8B-B14F-4D97-AF65-F5344CB8AC3E}">
        <p14:creationId xmlns:p14="http://schemas.microsoft.com/office/powerpoint/2010/main" val="1973308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Virtual International Authority File,</a:t>
            </a:r>
            <a:r>
              <a:rPr lang="en-GB" baseline="0" dirty="0"/>
              <a:t> an aggregation of authority records from over 40 agencies worldwide,  identifies 45 million unique persons. When we </a:t>
            </a:r>
            <a:r>
              <a:rPr lang="en-GB" baseline="0" dirty="0" err="1"/>
              <a:t>datamined</a:t>
            </a:r>
            <a:r>
              <a:rPr lang="en-GB" baseline="0" dirty="0"/>
              <a:t> WorldCat in 2013, only 7% had written works that have been translated into at least one other language. Only 7,000 have had their works translated into 10 or more languages. This is the “short head” of works that have the most impact on readers worldwide. The numbers may well have changed over the last four years, but it’s still likely that fewer than 10% of all written works have been translated into at least one language.</a:t>
            </a:r>
          </a:p>
          <a:p>
            <a:endParaRPr lang="en-GB" baseline="0" dirty="0"/>
          </a:p>
          <a:p>
            <a:r>
              <a:rPr lang="en-GB" baseline="0" dirty="0"/>
              <a:t> I’ve listed here a few sample authors of classics and Nobel Prize laureates of literature and the number of languages their works have been </a:t>
            </a:r>
            <a:r>
              <a:rPr lang="en-GB" baseline="0"/>
              <a:t>translated into.</a:t>
            </a:r>
            <a:endParaRPr lang="en-GB" dirty="0"/>
          </a:p>
          <a:p>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4</a:t>
            </a:fld>
            <a:endParaRPr lang="en-US"/>
          </a:p>
        </p:txBody>
      </p:sp>
    </p:spTree>
    <p:extLst>
      <p:ext uri="{BB962C8B-B14F-4D97-AF65-F5344CB8AC3E}">
        <p14:creationId xmlns:p14="http://schemas.microsoft.com/office/powerpoint/2010/main" val="4001390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 here’s one</a:t>
            </a:r>
            <a:r>
              <a:rPr lang="en-US" baseline="0" dirty="0"/>
              <a:t> title written by each of those authors – in the original language and script. Likely you’ve heard of all or most of them?  But probably in English (click).</a:t>
            </a:r>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5</a:t>
            </a:fld>
            <a:endParaRPr lang="en-US"/>
          </a:p>
        </p:txBody>
      </p:sp>
    </p:spTree>
    <p:extLst>
      <p:ext uri="{BB962C8B-B14F-4D97-AF65-F5344CB8AC3E}">
        <p14:creationId xmlns:p14="http://schemas.microsoft.com/office/powerpoint/2010/main" val="3599363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WorldCat Identities</a:t>
            </a:r>
            <a:r>
              <a:rPr lang="en-US" baseline="0" dirty="0"/>
              <a:t> offers profiles of individual authors represented in WorldCat. I’m showing here the publication timelines for four of the authors we included in our multilingual dataset. These represent </a:t>
            </a:r>
            <a:r>
              <a:rPr lang="en-US" i="1" baseline="0" dirty="0"/>
              <a:t>all</a:t>
            </a:r>
            <a:r>
              <a:rPr lang="en-US" i="0" baseline="0" dirty="0"/>
              <a:t> works by </a:t>
            </a:r>
            <a:r>
              <a:rPr lang="en-US" i="1" baseline="0" dirty="0"/>
              <a:t>and about</a:t>
            </a:r>
            <a:r>
              <a:rPr lang="en-US" i="0" baseline="0" dirty="0"/>
              <a:t> the author in all languages, including reprints and editions published after the author’s death. These give an indication of the impact an author has across time.</a:t>
            </a:r>
            <a:endParaRPr lang="en-US" dirty="0"/>
          </a:p>
        </p:txBody>
      </p:sp>
      <p:sp>
        <p:nvSpPr>
          <p:cNvPr id="4" name="Slide Number Placeholder 3"/>
          <p:cNvSpPr>
            <a:spLocks noGrp="1"/>
          </p:cNvSpPr>
          <p:nvPr>
            <p:ph type="sldNum" sz="quarter" idx="10"/>
          </p:nvPr>
        </p:nvSpPr>
        <p:spPr/>
        <p:txBody>
          <a:bodyPr/>
          <a:lstStyle/>
          <a:p>
            <a:fld id="{5D5958B2-8CFD-7C43-B1A8-5462CA51E0EE}" type="slidenum">
              <a:rPr lang="en-US" smtClean="0"/>
              <a:t>6</a:t>
            </a:fld>
            <a:endParaRPr lang="en-US"/>
          </a:p>
        </p:txBody>
      </p:sp>
    </p:spTree>
    <p:extLst>
      <p:ext uri="{BB962C8B-B14F-4D97-AF65-F5344CB8AC3E}">
        <p14:creationId xmlns:p14="http://schemas.microsoft.com/office/powerpoint/2010/main" val="1461446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multiple</a:t>
            </a:r>
            <a:r>
              <a:rPr lang="en-US" baseline="0" dirty="0"/>
              <a:t> languages an author’s work may is published in, no surprised that the way the author’s name is represented in text strings will vary. The Virtual International Authority File, aggregating the preferred forms of names from over 40 different resources, provides a unique identifier for each entity. In a linked data environment, we can refer to Martin Heidegger with a VIAF identifier, and the label displayed can be according to local preferences.</a:t>
            </a:r>
          </a:p>
          <a:p>
            <a:endParaRPr lang="en-US" baseline="0" dirty="0"/>
          </a:p>
          <a:p>
            <a:r>
              <a:rPr lang="en-US" baseline="0" dirty="0"/>
              <a:t>VIAF was listed as the top linked data resource used by libraries in the 2015 International Linked Data Survey for Implementers, conducted by OCLC Research.</a:t>
            </a:r>
            <a:endParaRPr lang="en-US" dirty="0"/>
          </a:p>
        </p:txBody>
      </p:sp>
      <p:sp>
        <p:nvSpPr>
          <p:cNvPr id="4" name="Slide Number Placeholder 3"/>
          <p:cNvSpPr>
            <a:spLocks noGrp="1"/>
          </p:cNvSpPr>
          <p:nvPr>
            <p:ph type="sldNum" sz="quarter" idx="10"/>
          </p:nvPr>
        </p:nvSpPr>
        <p:spPr/>
        <p:txBody>
          <a:bodyPr/>
          <a:lstStyle/>
          <a:p>
            <a:fld id="{5D5958B2-8CFD-7C43-B1A8-5462CA51E0EE}" type="slidenum">
              <a:rPr lang="en-US" smtClean="0"/>
              <a:t>8</a:t>
            </a:fld>
            <a:endParaRPr lang="en-US"/>
          </a:p>
        </p:txBody>
      </p:sp>
    </p:spTree>
    <p:extLst>
      <p:ext uri="{BB962C8B-B14F-4D97-AF65-F5344CB8AC3E}">
        <p14:creationId xmlns:p14="http://schemas.microsoft.com/office/powerpoint/2010/main" val="2567962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Thanks</a:t>
            </a:r>
            <a:r>
              <a:rPr lang="en-GB" baseline="0" dirty="0"/>
              <a:t> to the contributions of OCLC members world-wide, we have rich multilingual content in WorldCat that we can leverage. </a:t>
            </a:r>
            <a:r>
              <a:rPr lang="en-GB" dirty="0"/>
              <a:t>There are almost 400</a:t>
            </a:r>
            <a:r>
              <a:rPr lang="en-GB" baseline="0" dirty="0"/>
              <a:t> </a:t>
            </a:r>
            <a:r>
              <a:rPr lang="en-GB" dirty="0"/>
              <a:t>million records in WorldCat today representing</a:t>
            </a:r>
            <a:r>
              <a:rPr lang="en-GB" baseline="0" dirty="0"/>
              <a:t> holdings of the world’s libraries. – and more than half  (61%) are in languages other than English.</a:t>
            </a:r>
            <a:endParaRPr lang="en-GB" dirty="0"/>
          </a:p>
          <a:p>
            <a:endParaRPr lang="en-US" dirty="0"/>
          </a:p>
        </p:txBody>
      </p:sp>
      <p:sp>
        <p:nvSpPr>
          <p:cNvPr id="4" name="Slide Number Placeholder 3"/>
          <p:cNvSpPr>
            <a:spLocks noGrp="1"/>
          </p:cNvSpPr>
          <p:nvPr>
            <p:ph type="sldNum" sz="quarter" idx="10"/>
          </p:nvPr>
        </p:nvSpPr>
        <p:spPr/>
        <p:txBody>
          <a:bodyPr/>
          <a:lstStyle/>
          <a:p>
            <a:fld id="{7716CA95-698B-43A8-BEDA-0058C00A7358}" type="slidenum">
              <a:rPr lang="en-US" smtClean="0"/>
              <a:t>9</a:t>
            </a:fld>
            <a:endParaRPr lang="en-US"/>
          </a:p>
        </p:txBody>
      </p:sp>
    </p:spTree>
    <p:extLst>
      <p:ext uri="{BB962C8B-B14F-4D97-AF65-F5344CB8AC3E}">
        <p14:creationId xmlns:p14="http://schemas.microsoft.com/office/powerpoint/2010/main" val="2162370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UNESCO</a:t>
            </a:r>
            <a:r>
              <a:rPr lang="en-US" baseline="0" dirty="0"/>
              <a:t> has also been interested in identifying and aggregating translations world-wide for an “international bibliography of translations”  – they have been at it for 85 years! Their database represents entries contributed from UNESCO members since 1979 and contains 2 million entries.</a:t>
            </a:r>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10</a:t>
            </a:fld>
            <a:endParaRPr lang="en-US"/>
          </a:p>
        </p:txBody>
      </p:sp>
    </p:spTree>
    <p:extLst>
      <p:ext uri="{BB962C8B-B14F-4D97-AF65-F5344CB8AC3E}">
        <p14:creationId xmlns:p14="http://schemas.microsoft.com/office/powerpoint/2010/main" val="888820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Yet</a:t>
            </a:r>
            <a:r>
              <a:rPr lang="en-US" baseline="0" dirty="0"/>
              <a:t> when we compare the results for a specific work, like Pierre Loti’s </a:t>
            </a:r>
            <a:r>
              <a:rPr lang="en-US" i="1" baseline="0" dirty="0" err="1"/>
              <a:t>Pêcheur</a:t>
            </a:r>
            <a:r>
              <a:rPr lang="en-US" i="1" baseline="0" dirty="0"/>
              <a:t> </a:t>
            </a:r>
            <a:r>
              <a:rPr lang="en-US" i="1" baseline="0" dirty="0" err="1"/>
              <a:t>d’Islande</a:t>
            </a:r>
            <a:r>
              <a:rPr lang="en-US" i="0" baseline="0" dirty="0"/>
              <a:t> we can see that the contributions OCLC member libraries have made, through WorldCat, are far greater that all the work invested so far by the UNESCO member states. The UNESCO database shows translations of Loti’s work in only give languages, English, German, Spanish, Swedish and </a:t>
            </a:r>
            <a:r>
              <a:rPr lang="en-US" i="0" baseline="0" dirty="0" err="1"/>
              <a:t>Ukranian</a:t>
            </a:r>
            <a:r>
              <a:rPr lang="en-US" i="0" baseline="0" dirty="0"/>
              <a:t>  –libraries’ contributions to WorldCat have documented translations in 34 languages. </a:t>
            </a:r>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11</a:t>
            </a:fld>
            <a:endParaRPr lang="en-US"/>
          </a:p>
        </p:txBody>
      </p:sp>
    </p:spTree>
    <p:extLst>
      <p:ext uri="{BB962C8B-B14F-4D97-AF65-F5344CB8AC3E}">
        <p14:creationId xmlns:p14="http://schemas.microsoft.com/office/powerpoint/2010/main" val="1918519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l="19610" b="29158"/>
          <a:stretch/>
        </p:blipFill>
        <p:spPr>
          <a:xfrm>
            <a:off x="3184539" y="0"/>
            <a:ext cx="5980110" cy="1385363"/>
          </a:xfrm>
          <a:prstGeom prst="rect">
            <a:avLst/>
          </a:prstGeom>
        </p:spPr>
      </p:pic>
      <p:sp>
        <p:nvSpPr>
          <p:cNvPr id="11" name="Rectangle 10"/>
          <p:cNvSpPr/>
          <p:nvPr/>
        </p:nvSpPr>
        <p:spPr>
          <a:xfrm>
            <a:off x="0" y="2"/>
            <a:ext cx="3270249" cy="1385363"/>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2" name="Rectangle 21"/>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1" y="1962170"/>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2483369"/>
            <a:ext cx="7754770" cy="1323439"/>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sp>
        <p:nvSpPr>
          <p:cNvPr id="3" name="Text Placeholder 2"/>
          <p:cNvSpPr>
            <a:spLocks noGrp="1"/>
          </p:cNvSpPr>
          <p:nvPr>
            <p:ph type="body" sz="quarter" idx="17" hasCustomPrompt="1"/>
          </p:nvPr>
        </p:nvSpPr>
        <p:spPr>
          <a:xfrm>
            <a:off x="728694" y="4014387"/>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4" y="4415447"/>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20" name="Rectangle 19"/>
          <p:cNvSpPr/>
          <p:nvPr userDrawn="1"/>
        </p:nvSpPr>
        <p:spPr>
          <a:xfrm>
            <a:off x="3045849" y="2"/>
            <a:ext cx="536743" cy="1385363"/>
          </a:xfrm>
          <a:prstGeom prst="rect">
            <a:avLst/>
          </a:prstGeom>
          <a:solidFill>
            <a:srgbClr val="00AFD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13"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prstGeom prst="rect">
            <a:avLst/>
          </a:prstGeom>
          <a:ln>
            <a:noFill/>
          </a:ln>
        </p:spPr>
        <p:txBody>
          <a:bodyPr tIns="91440" bIns="91440"/>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466681"/>
            <a:ext cx="5486400" cy="4114800"/>
          </a:xfrm>
          <a:prstGeom prst="rect">
            <a:avLst/>
          </a:prstGeo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221244"/>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6179453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489BA43-9C6A-4ED8-9B37-A8A05B0E73F6}" type="datetimeFigureOut">
              <a:rPr lang="en-US" smtClean="0"/>
              <a:pPr/>
              <a:t>7/3/2017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AFB353C-C2ED-4C78-AA29-8F97A36AF1B2}" type="slidenum">
              <a:rPr lang="en-US" smtClean="0"/>
              <a:pPr/>
              <a:t>‹#›</a:t>
            </a:fld>
            <a:endParaRPr lang="en-US"/>
          </a:p>
        </p:txBody>
      </p:sp>
    </p:spTree>
    <p:extLst>
      <p:ext uri="{BB962C8B-B14F-4D97-AF65-F5344CB8AC3E}">
        <p14:creationId xmlns:p14="http://schemas.microsoft.com/office/powerpoint/2010/main" val="2291870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6" name="Text Placeholder 5"/>
          <p:cNvSpPr>
            <a:spLocks noGrp="1"/>
          </p:cNvSpPr>
          <p:nvPr>
            <p:ph type="body" sz="quarter" idx="13" hasCustomPrompt="1"/>
          </p:nvPr>
        </p:nvSpPr>
        <p:spPr>
          <a:xfrm>
            <a:off x="340786" y="457739"/>
            <a:ext cx="8439148" cy="915256"/>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6422993"/>
            <a:ext cx="687170"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4"/>
          <p:cNvSpPr txBox="1">
            <a:spLocks/>
          </p:cNvSpPr>
          <p:nvPr userDrawn="1"/>
        </p:nvSpPr>
        <p:spPr>
          <a:xfrm>
            <a:off x="5279" y="6384425"/>
            <a:ext cx="2181486"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chemeClr val="bg1">
                    <a:alpha val="50000"/>
                  </a:scheme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286072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lank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28600" y="6369627"/>
            <a:ext cx="1397000" cy="259773"/>
          </a:xfrm>
          <a:prstGeom prst="rect">
            <a:avLst/>
          </a:prstGeom>
        </p:spPr>
      </p:pic>
    </p:spTree>
    <p:extLst>
      <p:ext uri="{BB962C8B-B14F-4D97-AF65-F5344CB8AC3E}">
        <p14:creationId xmlns:p14="http://schemas.microsoft.com/office/powerpoint/2010/main" val="226642776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15448" y="-94465"/>
            <a:ext cx="9382767" cy="131318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2741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0" y="1990726"/>
            <a:ext cx="2016125"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846139" y="2833690"/>
            <a:ext cx="2574927"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7" y="2638427"/>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3986213"/>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987552"/>
            <a:ext cx="5727700" cy="650875"/>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0" y="1990724"/>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110808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850900"/>
            <a:ext cx="265112" cy="600710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850900"/>
            <a:ext cx="265112" cy="543283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65932"/>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4" name="Text Placeholder 3"/>
          <p:cNvSpPr>
            <a:spLocks noGrp="1"/>
          </p:cNvSpPr>
          <p:nvPr>
            <p:ph type="body" sz="quarter" idx="12" hasCustomPrompt="1"/>
          </p:nvPr>
        </p:nvSpPr>
        <p:spPr>
          <a:xfrm>
            <a:off x="477838" y="1135919"/>
            <a:ext cx="8181975" cy="4475171"/>
          </a:xfrm>
          <a:prstGeom prst="rect">
            <a:avLst/>
          </a:prstGeom>
        </p:spPr>
        <p:txBody>
          <a:bodyPr vert="horz"/>
          <a:lstStyle>
            <a:lvl1pPr marL="342900" indent="-342900">
              <a:buFont typeface="Arial"/>
              <a:buChar char="•"/>
              <a:defRPr sz="2400" baseline="0"/>
            </a:lvl1pPr>
          </a:lstStyle>
          <a:p>
            <a:pPr lvl="0"/>
            <a:r>
              <a:rPr lang="en-US" dirty="0"/>
              <a:t>Click to add copy</a:t>
            </a:r>
          </a:p>
        </p:txBody>
      </p:sp>
      <p:sp>
        <p:nvSpPr>
          <p:cNvPr id="6" name="Text Placeholder 5"/>
          <p:cNvSpPr>
            <a:spLocks noGrp="1"/>
          </p:cNvSpPr>
          <p:nvPr>
            <p:ph type="body" sz="quarter" idx="13" hasCustomPrompt="1"/>
          </p:nvPr>
        </p:nvSpPr>
        <p:spPr>
          <a:xfrm>
            <a:off x="477838" y="220663"/>
            <a:ext cx="8181975" cy="915256"/>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6209" y="6456544"/>
            <a:ext cx="742882" cy="242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80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0" y="-20638"/>
            <a:ext cx="433387"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7" y="-20638"/>
            <a:ext cx="1127125"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4997709"/>
            <a:ext cx="6153150" cy="954107"/>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28161" y="5411260"/>
            <a:ext cx="5610225" cy="352425"/>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pic>
        <p:nvPicPr>
          <p:cNvPr id="12" name="Picture 11" descr="ppt-because-pattern.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46829" y="1"/>
            <a:ext cx="4597172" cy="5850946"/>
          </a:xfrm>
          <a:prstGeom prst="rect">
            <a:avLst/>
          </a:prstGeom>
        </p:spPr>
      </p:pic>
      <p:sp>
        <p:nvSpPr>
          <p:cNvPr id="19" name="Text Placeholder 18"/>
          <p:cNvSpPr>
            <a:spLocks noGrp="1"/>
          </p:cNvSpPr>
          <p:nvPr>
            <p:ph type="body" sz="quarter" idx="10" hasCustomPrompt="1"/>
          </p:nvPr>
        </p:nvSpPr>
        <p:spPr>
          <a:xfrm>
            <a:off x="240428" y="259642"/>
            <a:ext cx="3980966" cy="104140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sp>
        <p:nvSpPr>
          <p:cNvPr id="9" name="Rectangle 8"/>
          <p:cNvSpPr/>
          <p:nvPr userDrawn="1"/>
        </p:nvSpPr>
        <p:spPr>
          <a:xfrm rot="10800000">
            <a:off x="11338" y="5850666"/>
            <a:ext cx="9144000" cy="239713"/>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1321003"/>
            <a:ext cx="3887788" cy="40571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690434"/>
            <a:ext cx="3887788" cy="359027"/>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2010978"/>
            <a:ext cx="3887788" cy="305495"/>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06209" y="6456544"/>
            <a:ext cx="742882" cy="242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9425" y="4983163"/>
            <a:ext cx="603250"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0" name="TextBox 8"/>
          <p:cNvSpPr txBox="1">
            <a:spLocks noChangeArrowheads="1"/>
          </p:cNvSpPr>
          <p:nvPr userDrawn="1"/>
        </p:nvSpPr>
        <p:spPr bwMode="auto">
          <a:xfrm>
            <a:off x="5924929" y="4935538"/>
            <a:ext cx="422275" cy="18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4827588"/>
            <a:ext cx="635000" cy="6032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8" y="1108606"/>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08544" y="2860151"/>
            <a:ext cx="3887788" cy="40571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08357" y="3229582"/>
            <a:ext cx="3887788" cy="359027"/>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08357" y="3588611"/>
            <a:ext cx="3887788" cy="305495"/>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0" y="58763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sp>
        <p:nvSpPr>
          <p:cNvPr id="2" name="Rectangle 1"/>
          <p:cNvSpPr/>
          <p:nvPr userDrawn="1"/>
        </p:nvSpPr>
        <p:spPr>
          <a:xfrm>
            <a:off x="927100" y="4827588"/>
            <a:ext cx="8216900" cy="6032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000" b="1" dirty="0">
                <a:solidFill>
                  <a:schemeClr val="bg1"/>
                </a:solidFill>
                <a:latin typeface="+mj-lt"/>
              </a:rPr>
              <a:t>Together we make breakthroughs</a:t>
            </a:r>
            <a:r>
              <a:rPr lang="en-US" sz="2000" b="1" baseline="0" dirty="0">
                <a:solidFill>
                  <a:schemeClr val="bg1"/>
                </a:solidFill>
                <a:latin typeface="+mj-lt"/>
              </a:rPr>
              <a:t> possible.</a:t>
            </a:r>
            <a:endParaRPr lang="en-US" sz="2000" b="1" dirty="0">
              <a:solidFill>
                <a:schemeClr val="bg1"/>
              </a:solidFill>
              <a:latin typeface="+mj-lt"/>
            </a:endParaRPr>
          </a:p>
        </p:txBody>
      </p:sp>
      <p:pic>
        <p:nvPicPr>
          <p:cNvPr id="16"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6209" y="6456544"/>
            <a:ext cx="742882" cy="242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 id="2147483653" r:id="rId4"/>
    <p:sldLayoutId id="2147483654" r:id="rId5"/>
    <p:sldLayoutId id="2147483658" r:id="rId6"/>
    <p:sldLayoutId id="2147483657" r:id="rId7"/>
    <p:sldLayoutId id="2147483656" r:id="rId8"/>
    <p:sldLayoutId id="2147483659" r:id="rId9"/>
    <p:sldLayoutId id="2147483660" r:id="rId10"/>
    <p:sldLayoutId id="2147483665" r:id="rId11"/>
    <p:sldLayoutId id="2147483666" r:id="rId12"/>
    <p:sldLayoutId id="2147483667" r:id="rId13"/>
    <p:sldLayoutId id="2147483669" r:id="rId1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asa.gov/image-feature/africa-and-europe-from-a-million-miles-away"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experiment.worldcat.org/entity/work/data/1215997.html" TargetMode="External"/><Relationship Id="rId7" Type="http://schemas.openxmlformats.org/officeDocument/2006/relationships/hyperlink" Target="http://viaf.org/viaf/81663420/"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hyperlink" Target="http://viaf.org/viaf/102266649" TargetMode="External"/><Relationship Id="rId5" Type="http://schemas.openxmlformats.org/officeDocument/2006/relationships/hyperlink" Target="http://experiment.worldcat.org/entity/work/data/145209748.html" TargetMode="External"/><Relationship Id="rId4" Type="http://schemas.openxmlformats.org/officeDocument/2006/relationships/hyperlink" Target="http://viaf.org/viaf/102266649/"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hyperlink" Target="https://hangingtogether.org/?p=3426"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worldcat.org/identities/"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orldcat.org/identities/" TargetMode="Externa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2000"/>
            <a:lum/>
          </a:blip>
          <a:srcRect/>
          <a:stretch>
            <a:fillRect l="-6000" r="-6000"/>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 y="1962170"/>
            <a:ext cx="4848250" cy="569387"/>
          </a:xfrm>
        </p:spPr>
        <p:txBody>
          <a:bodyPr/>
          <a:lstStyle/>
          <a:p>
            <a:r>
              <a:rPr lang="en-US" dirty="0"/>
              <a:t>Visualizing Digital Humanities • 21 June 2017</a:t>
            </a:r>
          </a:p>
        </p:txBody>
      </p:sp>
      <p:sp>
        <p:nvSpPr>
          <p:cNvPr id="3" name="Text Placeholder 2"/>
          <p:cNvSpPr>
            <a:spLocks noGrp="1"/>
          </p:cNvSpPr>
          <p:nvPr>
            <p:ph type="body" sz="quarter" idx="16"/>
          </p:nvPr>
        </p:nvSpPr>
        <p:spPr>
          <a:xfrm>
            <a:off x="779470" y="2483371"/>
            <a:ext cx="8162470" cy="1531014"/>
          </a:xfrm>
          <a:solidFill>
            <a:schemeClr val="bg1"/>
          </a:solidFill>
        </p:spPr>
        <p:txBody>
          <a:bodyPr>
            <a:noAutofit/>
          </a:bodyPr>
          <a:lstStyle/>
          <a:p>
            <a:pPr algn="ctr"/>
            <a:r>
              <a:rPr lang="en-US" sz="4000" dirty="0"/>
              <a:t>Challenges of Multilingualism</a:t>
            </a:r>
          </a:p>
        </p:txBody>
      </p:sp>
      <p:sp>
        <p:nvSpPr>
          <p:cNvPr id="4" name="Text Placeholder 3"/>
          <p:cNvSpPr>
            <a:spLocks noGrp="1"/>
          </p:cNvSpPr>
          <p:nvPr>
            <p:ph type="body" sz="quarter" idx="17"/>
          </p:nvPr>
        </p:nvSpPr>
        <p:spPr>
          <a:xfrm>
            <a:off x="728694" y="4161620"/>
            <a:ext cx="4733027" cy="584775"/>
          </a:xfrm>
        </p:spPr>
        <p:txBody>
          <a:bodyPr/>
          <a:lstStyle/>
          <a:p>
            <a:r>
              <a:rPr lang="en-US" sz="3200" dirty="0"/>
              <a:t>Karen Smith-Yoshimura</a:t>
            </a:r>
          </a:p>
        </p:txBody>
      </p:sp>
      <p:sp>
        <p:nvSpPr>
          <p:cNvPr id="5" name="Text Placeholder 4"/>
          <p:cNvSpPr>
            <a:spLocks noGrp="1"/>
          </p:cNvSpPr>
          <p:nvPr>
            <p:ph type="body" sz="quarter" idx="18"/>
          </p:nvPr>
        </p:nvSpPr>
        <p:spPr>
          <a:xfrm>
            <a:off x="779470" y="4684402"/>
            <a:ext cx="4032642" cy="307777"/>
          </a:xfrm>
        </p:spPr>
        <p:txBody>
          <a:bodyPr/>
          <a:lstStyle/>
          <a:p>
            <a:r>
              <a:rPr lang="en-US" dirty="0"/>
              <a:t>Senior Program Officer, OCLC Research</a:t>
            </a:r>
          </a:p>
        </p:txBody>
      </p:sp>
    </p:spTree>
    <p:extLst>
      <p:ext uri="{BB962C8B-B14F-4D97-AF65-F5344CB8AC3E}">
        <p14:creationId xmlns:p14="http://schemas.microsoft.com/office/powerpoint/2010/main" val="1993636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solidFill>
                  <a:srgbClr val="1F497D"/>
                </a:solidFill>
              </a:rPr>
              <a:t>UNESCO Translation Database</a:t>
            </a:r>
          </a:p>
        </p:txBody>
      </p:sp>
      <p:pic>
        <p:nvPicPr>
          <p:cNvPr id="4" name="Picture 2"/>
          <p:cNvPicPr>
            <a:picLocks noChangeAspect="1" noChangeArrowheads="1"/>
          </p:cNvPicPr>
          <p:nvPr/>
        </p:nvPicPr>
        <p:blipFill>
          <a:blip r:embed="rId3"/>
          <a:srcRect/>
          <a:stretch>
            <a:fillRect/>
          </a:stretch>
        </p:blipFill>
        <p:spPr bwMode="auto">
          <a:xfrm>
            <a:off x="183243" y="1598014"/>
            <a:ext cx="8699500" cy="47307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4114800"/>
            <a:ext cx="3663778" cy="1200329"/>
          </a:xfrm>
          <a:prstGeom prst="rect">
            <a:avLst/>
          </a:prstGeom>
          <a:noFill/>
        </p:spPr>
        <p:txBody>
          <a:bodyPr wrap="square" rtlCol="0">
            <a:spAutoFit/>
          </a:bodyPr>
          <a:lstStyle/>
          <a:p>
            <a:r>
              <a:rPr lang="en-US" dirty="0">
                <a:latin typeface="Arial" pitchFamily="34" charset="0"/>
                <a:cs typeface="Arial" pitchFamily="34" charset="0"/>
              </a:rPr>
              <a:t>The UNESCO database has translations in only 5 languages of </a:t>
            </a:r>
            <a:r>
              <a:rPr lang="en-US" dirty="0"/>
              <a:t>Loti’s </a:t>
            </a:r>
            <a:r>
              <a:rPr lang="en-US" i="1" dirty="0" err="1"/>
              <a:t>Pêcheur</a:t>
            </a:r>
            <a:r>
              <a:rPr lang="en-US" i="1" dirty="0"/>
              <a:t> </a:t>
            </a:r>
            <a:r>
              <a:rPr lang="en-US" i="1" dirty="0" err="1"/>
              <a:t>d’Islande</a:t>
            </a:r>
            <a:endParaRPr lang="ja-JP" altLang="en-US" i="1" dirty="0">
              <a:ea typeface="Arial Unicode MS" pitchFamily="34" charset="-128"/>
              <a:cs typeface="Arial Unicode MS" pitchFamily="34" charset="-128"/>
            </a:endParaRPr>
          </a:p>
          <a:p>
            <a:endParaRPr lang="en-US" dirty="0"/>
          </a:p>
        </p:txBody>
      </p:sp>
      <p:pic>
        <p:nvPicPr>
          <p:cNvPr id="2" name="Picture 1"/>
          <p:cNvPicPr>
            <a:picLocks noChangeAspect="1"/>
          </p:cNvPicPr>
          <p:nvPr/>
        </p:nvPicPr>
        <p:blipFill>
          <a:blip r:embed="rId3"/>
          <a:stretch>
            <a:fillRect/>
          </a:stretch>
        </p:blipFill>
        <p:spPr>
          <a:xfrm>
            <a:off x="0" y="-100912"/>
            <a:ext cx="11903472" cy="3779848"/>
          </a:xfrm>
          <a:prstGeom prst="rect">
            <a:avLst/>
          </a:prstGeom>
        </p:spPr>
      </p:pic>
      <p:pic>
        <p:nvPicPr>
          <p:cNvPr id="3" name="Picture 4" descr="C:\Users\smithyok\AppData\Local\Temp\SNAGHTML702d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407" y="587463"/>
            <a:ext cx="5261532" cy="6182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2192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mithyok\AppData\Local\Temp\SNAGHTML1671b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221" y="1424880"/>
            <a:ext cx="6565143" cy="38404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981" y="1001361"/>
            <a:ext cx="2680542" cy="1815882"/>
          </a:xfrm>
          <a:prstGeom prst="rect">
            <a:avLst/>
          </a:prstGeom>
          <a:noFill/>
        </p:spPr>
        <p:txBody>
          <a:bodyPr wrap="none" rtlCol="0">
            <a:spAutoFit/>
          </a:bodyPr>
          <a:lstStyle/>
          <a:p>
            <a:r>
              <a:rPr lang="en-US" sz="2800" b="1" dirty="0">
                <a:solidFill>
                  <a:srgbClr val="1F497D"/>
                </a:solidFill>
                <a:latin typeface="+mj-lt"/>
              </a:rPr>
              <a:t>Distinguishing</a:t>
            </a:r>
          </a:p>
          <a:p>
            <a:r>
              <a:rPr lang="en-US" sz="2800" b="1" dirty="0">
                <a:solidFill>
                  <a:srgbClr val="1F497D"/>
                </a:solidFill>
                <a:latin typeface="+mj-lt"/>
              </a:rPr>
              <a:t>translations </a:t>
            </a:r>
          </a:p>
          <a:p>
            <a:r>
              <a:rPr lang="en-US" sz="2800" b="1" dirty="0">
                <a:solidFill>
                  <a:srgbClr val="1F497D"/>
                </a:solidFill>
                <a:latin typeface="+mj-lt"/>
              </a:rPr>
              <a:t>into same</a:t>
            </a:r>
          </a:p>
          <a:p>
            <a:r>
              <a:rPr lang="en-US" sz="2800" b="1" dirty="0">
                <a:solidFill>
                  <a:srgbClr val="1F497D"/>
                </a:solidFill>
                <a:latin typeface="+mj-lt"/>
              </a:rPr>
              <a:t>language</a:t>
            </a:r>
          </a:p>
        </p:txBody>
      </p:sp>
    </p:spTree>
    <p:extLst>
      <p:ext uri="{BB962C8B-B14F-4D97-AF65-F5344CB8AC3E}">
        <p14:creationId xmlns:p14="http://schemas.microsoft.com/office/powerpoint/2010/main" val="288445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solidFill>
                  <a:srgbClr val="1F497D"/>
                </a:solidFill>
              </a:rPr>
              <a:t>Language of cataloging</a:t>
            </a:r>
            <a:endParaRPr lang="en-US" dirty="0"/>
          </a:p>
        </p:txBody>
      </p:sp>
      <p:pic>
        <p:nvPicPr>
          <p:cNvPr id="8" name="Picture 7"/>
          <p:cNvPicPr>
            <a:picLocks noChangeAspect="1"/>
          </p:cNvPicPr>
          <p:nvPr/>
        </p:nvPicPr>
        <p:blipFill>
          <a:blip r:embed="rId3"/>
          <a:stretch>
            <a:fillRect/>
          </a:stretch>
        </p:blipFill>
        <p:spPr>
          <a:xfrm>
            <a:off x="6024455" y="183495"/>
            <a:ext cx="2537680" cy="823031"/>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2720945122"/>
              </p:ext>
            </p:extLst>
          </p:nvPr>
        </p:nvGraphicFramePr>
        <p:xfrm>
          <a:off x="622961" y="1432001"/>
          <a:ext cx="8257992" cy="37287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7926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77838" y="220663"/>
            <a:ext cx="8181975" cy="13701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dirty="0">
                <a:solidFill>
                  <a:srgbClr val="1F497D"/>
                </a:solidFill>
                <a:latin typeface="+mj-lt"/>
              </a:rPr>
              <a:t>Language of cataloging and subject headings	</a:t>
            </a:r>
            <a:endParaRPr lang="en-US" sz="3600" dirty="0">
              <a:latin typeface="+mj-lt"/>
            </a:endParaRPr>
          </a:p>
        </p:txBody>
      </p:sp>
      <p:sp>
        <p:nvSpPr>
          <p:cNvPr id="3" name="TextBox 2"/>
          <p:cNvSpPr txBox="1"/>
          <p:nvPr/>
        </p:nvSpPr>
        <p:spPr>
          <a:xfrm>
            <a:off x="789140" y="2242159"/>
            <a:ext cx="6317755" cy="584775"/>
          </a:xfrm>
          <a:prstGeom prst="rect">
            <a:avLst/>
          </a:prstGeom>
          <a:noFill/>
        </p:spPr>
        <p:txBody>
          <a:bodyPr wrap="none" rtlCol="0">
            <a:spAutoFit/>
          </a:bodyPr>
          <a:lstStyle/>
          <a:p>
            <a:r>
              <a:rPr lang="en-US" sz="3200" dirty="0" err="1"/>
              <a:t>Filosofía</a:t>
            </a:r>
            <a:r>
              <a:rPr lang="en-US" sz="3200" dirty="0"/>
              <a:t> </a:t>
            </a:r>
            <a:r>
              <a:rPr lang="en-US" sz="3200" dirty="0" err="1"/>
              <a:t>alemana</a:t>
            </a:r>
            <a:r>
              <a:rPr lang="en-US" sz="3200" dirty="0"/>
              <a:t> [</a:t>
            </a:r>
            <a:r>
              <a:rPr lang="en-US" sz="3200" dirty="0">
                <a:solidFill>
                  <a:srgbClr val="1F497D"/>
                </a:solidFill>
              </a:rPr>
              <a:t>@</a:t>
            </a:r>
            <a:r>
              <a:rPr lang="en-US" sz="3200" dirty="0" err="1">
                <a:solidFill>
                  <a:srgbClr val="1F497D"/>
                </a:solidFill>
              </a:rPr>
              <a:t>es</a:t>
            </a:r>
            <a:r>
              <a:rPr lang="en-US" sz="3200" dirty="0"/>
              <a:t>, Spanish]</a:t>
            </a:r>
          </a:p>
        </p:txBody>
      </p:sp>
      <p:sp>
        <p:nvSpPr>
          <p:cNvPr id="4" name="Rectangle 3"/>
          <p:cNvSpPr/>
          <p:nvPr/>
        </p:nvSpPr>
        <p:spPr>
          <a:xfrm>
            <a:off x="559911" y="1534624"/>
            <a:ext cx="6401111" cy="584775"/>
          </a:xfrm>
          <a:prstGeom prst="rect">
            <a:avLst/>
          </a:prstGeom>
          <a:ln w="38100">
            <a:solidFill>
              <a:srgbClr val="00B0F0"/>
            </a:solidFill>
          </a:ln>
        </p:spPr>
        <p:txBody>
          <a:bodyPr wrap="none">
            <a:spAutoFit/>
          </a:bodyPr>
          <a:lstStyle/>
          <a:p>
            <a:r>
              <a:rPr lang="en-US" sz="3200" i="1" dirty="0">
                <a:solidFill>
                  <a:srgbClr val="1F497D"/>
                </a:solidFill>
              </a:rPr>
              <a:t>Sein und </a:t>
            </a:r>
            <a:r>
              <a:rPr lang="en-US" sz="3200" i="1" dirty="0" err="1">
                <a:solidFill>
                  <a:srgbClr val="1F497D"/>
                </a:solidFill>
              </a:rPr>
              <a:t>Zeit</a:t>
            </a:r>
            <a:r>
              <a:rPr lang="en-US" sz="3200" i="1" dirty="0">
                <a:solidFill>
                  <a:srgbClr val="1F497D"/>
                </a:solidFill>
              </a:rPr>
              <a:t> </a:t>
            </a:r>
            <a:r>
              <a:rPr lang="en-US" sz="3200" dirty="0"/>
              <a:t>by Martin Heidegger</a:t>
            </a:r>
          </a:p>
        </p:txBody>
      </p:sp>
      <p:sp>
        <p:nvSpPr>
          <p:cNvPr id="5" name="TextBox 4"/>
          <p:cNvSpPr txBox="1"/>
          <p:nvPr/>
        </p:nvSpPr>
        <p:spPr>
          <a:xfrm>
            <a:off x="789140" y="2839460"/>
            <a:ext cx="4972836" cy="1569660"/>
          </a:xfrm>
          <a:prstGeom prst="rect">
            <a:avLst/>
          </a:prstGeom>
          <a:noFill/>
        </p:spPr>
        <p:txBody>
          <a:bodyPr wrap="none" rtlCol="0">
            <a:spAutoFit/>
          </a:bodyPr>
          <a:lstStyle/>
          <a:p>
            <a:r>
              <a:rPr lang="en-US" sz="3200" dirty="0" err="1"/>
              <a:t>Fundamentalontologie</a:t>
            </a:r>
            <a:r>
              <a:rPr lang="en-US" sz="3200" dirty="0"/>
              <a:t>. </a:t>
            </a:r>
          </a:p>
          <a:p>
            <a:r>
              <a:rPr lang="en-US" sz="3200" dirty="0" err="1"/>
              <a:t>Ontologie</a:t>
            </a:r>
            <a:r>
              <a:rPr lang="en-US" sz="3200" dirty="0"/>
              <a:t>. [</a:t>
            </a:r>
            <a:r>
              <a:rPr lang="en-US" sz="3200" dirty="0">
                <a:solidFill>
                  <a:srgbClr val="1F497D"/>
                </a:solidFill>
              </a:rPr>
              <a:t>@de</a:t>
            </a:r>
            <a:r>
              <a:rPr lang="en-US" sz="3200" dirty="0"/>
              <a:t>, German]</a:t>
            </a:r>
          </a:p>
          <a:p>
            <a:endParaRPr lang="en-US" sz="3200" dirty="0"/>
          </a:p>
        </p:txBody>
      </p:sp>
      <p:sp>
        <p:nvSpPr>
          <p:cNvPr id="6" name="TextBox 5"/>
          <p:cNvSpPr txBox="1"/>
          <p:nvPr/>
        </p:nvSpPr>
        <p:spPr>
          <a:xfrm>
            <a:off x="789140" y="4039438"/>
            <a:ext cx="5142737" cy="584775"/>
          </a:xfrm>
          <a:prstGeom prst="rect">
            <a:avLst/>
          </a:prstGeom>
          <a:noFill/>
        </p:spPr>
        <p:txBody>
          <a:bodyPr wrap="square" rtlCol="0">
            <a:spAutoFit/>
          </a:bodyPr>
          <a:lstStyle/>
          <a:p>
            <a:r>
              <a:rPr lang="ja-JP" altLang="en-US" sz="3200" dirty="0">
                <a:latin typeface="Arial Unicode MS" panose="020B0604020202020204" pitchFamily="34" charset="-128"/>
                <a:ea typeface="Arial Unicode MS" panose="020B0604020202020204" pitchFamily="34" charset="-128"/>
                <a:cs typeface="Arial Unicode MS" panose="020B0604020202020204" pitchFamily="34" charset="-128"/>
              </a:rPr>
              <a:t>哲学思想</a:t>
            </a:r>
            <a:r>
              <a:rPr lang="ja-JP" altLang="en-US" sz="3200" dirty="0"/>
              <a:t> </a:t>
            </a:r>
            <a:r>
              <a:rPr lang="en-US" altLang="ja-JP" sz="3200" dirty="0"/>
              <a:t>[</a:t>
            </a:r>
            <a:r>
              <a:rPr lang="en-US" altLang="ja-JP" sz="3200" dirty="0">
                <a:solidFill>
                  <a:srgbClr val="1F497D"/>
                </a:solidFill>
              </a:rPr>
              <a:t>@</a:t>
            </a:r>
            <a:r>
              <a:rPr lang="en-US" altLang="ja-JP" sz="3200" dirty="0" err="1">
                <a:solidFill>
                  <a:srgbClr val="1F497D"/>
                </a:solidFill>
              </a:rPr>
              <a:t>zh</a:t>
            </a:r>
            <a:r>
              <a:rPr lang="en-US" altLang="ja-JP" sz="3200" dirty="0"/>
              <a:t>, Chinese]</a:t>
            </a:r>
            <a:endParaRPr lang="en-US" sz="3200" dirty="0"/>
          </a:p>
        </p:txBody>
      </p:sp>
      <p:pic>
        <p:nvPicPr>
          <p:cNvPr id="7" name="Picture 6"/>
          <p:cNvPicPr>
            <a:picLocks noChangeAspect="1"/>
          </p:cNvPicPr>
          <p:nvPr/>
        </p:nvPicPr>
        <p:blipFill>
          <a:blip r:embed="rId2"/>
          <a:stretch>
            <a:fillRect/>
          </a:stretch>
        </p:blipFill>
        <p:spPr>
          <a:xfrm>
            <a:off x="7301271" y="903903"/>
            <a:ext cx="1524132" cy="2430991"/>
          </a:xfrm>
          <a:prstGeom prst="rect">
            <a:avLst/>
          </a:prstGeom>
        </p:spPr>
      </p:pic>
    </p:spTree>
    <p:extLst>
      <p:ext uri="{BB962C8B-B14F-4D97-AF65-F5344CB8AC3E}">
        <p14:creationId xmlns:p14="http://schemas.microsoft.com/office/powerpoint/2010/main" val="342900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srcRect/>
          <a:stretch>
            <a:fillRect/>
          </a:stretch>
        </p:blipFill>
        <p:spPr bwMode="auto">
          <a:xfrm>
            <a:off x="2702381" y="3888862"/>
            <a:ext cx="5135165" cy="2736056"/>
          </a:xfrm>
          <a:prstGeom prst="rect">
            <a:avLst/>
          </a:prstGeom>
          <a:noFill/>
          <a:ln w="9525">
            <a:noFill/>
            <a:miter lim="800000"/>
            <a:headEnd/>
            <a:tailEnd/>
          </a:ln>
        </p:spPr>
      </p:pic>
      <p:pic>
        <p:nvPicPr>
          <p:cNvPr id="6" name="Picture 5"/>
          <p:cNvPicPr>
            <a:picLocks noChangeAspect="1" noChangeArrowheads="1"/>
          </p:cNvPicPr>
          <p:nvPr/>
        </p:nvPicPr>
        <p:blipFill>
          <a:blip r:embed="rId4"/>
          <a:srcRect/>
          <a:stretch>
            <a:fillRect/>
          </a:stretch>
        </p:blipFill>
        <p:spPr bwMode="auto">
          <a:xfrm>
            <a:off x="1143000" y="961663"/>
            <a:ext cx="5085160" cy="3050381"/>
          </a:xfrm>
          <a:prstGeom prst="rect">
            <a:avLst/>
          </a:prstGeom>
          <a:noFill/>
          <a:ln w="9525">
            <a:noFill/>
            <a:miter lim="800000"/>
            <a:headEnd/>
            <a:tailEnd/>
          </a:ln>
        </p:spPr>
      </p:pic>
      <p:sp>
        <p:nvSpPr>
          <p:cNvPr id="5" name="Rectangle 4"/>
          <p:cNvSpPr/>
          <p:nvPr/>
        </p:nvSpPr>
        <p:spPr>
          <a:xfrm>
            <a:off x="3567538" y="3999093"/>
            <a:ext cx="236084" cy="232172"/>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w="38100">
                <a:solidFill>
                  <a:schemeClr val="tx1"/>
                </a:solidFill>
              </a:ln>
              <a:noFill/>
              <a:effectLst>
                <a:glow rad="139700">
                  <a:schemeClr val="accent5">
                    <a:satMod val="175000"/>
                    <a:alpha val="40000"/>
                  </a:schemeClr>
                </a:glow>
              </a:effectLst>
            </a:endParaRPr>
          </a:p>
        </p:txBody>
      </p:sp>
      <p:sp>
        <p:nvSpPr>
          <p:cNvPr id="2" name="TextBox 1"/>
          <p:cNvSpPr txBox="1"/>
          <p:nvPr/>
        </p:nvSpPr>
        <p:spPr>
          <a:xfrm>
            <a:off x="5134570" y="1771649"/>
            <a:ext cx="4009431" cy="1077218"/>
          </a:xfrm>
          <a:prstGeom prst="rect">
            <a:avLst/>
          </a:prstGeom>
          <a:noFill/>
        </p:spPr>
        <p:txBody>
          <a:bodyPr wrap="none" rtlCol="0">
            <a:spAutoFit/>
          </a:bodyPr>
          <a:lstStyle/>
          <a:p>
            <a:r>
              <a:rPr lang="en-US" sz="3200" dirty="0">
                <a:solidFill>
                  <a:srgbClr val="1F497D"/>
                </a:solidFill>
                <a:latin typeface="+mj-lt"/>
              </a:rPr>
              <a:t>Leveraging language</a:t>
            </a:r>
          </a:p>
          <a:p>
            <a:r>
              <a:rPr lang="en-US" sz="3200" dirty="0">
                <a:solidFill>
                  <a:srgbClr val="1F497D"/>
                </a:solidFill>
                <a:latin typeface="+mj-lt"/>
              </a:rPr>
              <a:t>of cataloging</a:t>
            </a:r>
          </a:p>
        </p:txBody>
      </p:sp>
    </p:spTree>
    <p:extLst>
      <p:ext uri="{BB962C8B-B14F-4D97-AF65-F5344CB8AC3E}">
        <p14:creationId xmlns:p14="http://schemas.microsoft.com/office/powerpoint/2010/main" val="4111393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srcRect/>
          <a:stretch>
            <a:fillRect/>
          </a:stretch>
        </p:blipFill>
        <p:spPr bwMode="auto">
          <a:xfrm>
            <a:off x="2702381" y="3836048"/>
            <a:ext cx="5135165" cy="2736056"/>
          </a:xfrm>
          <a:prstGeom prst="rect">
            <a:avLst/>
          </a:prstGeom>
          <a:noFill/>
          <a:ln w="9525">
            <a:noFill/>
            <a:miter lim="800000"/>
            <a:headEnd/>
            <a:tailEnd/>
          </a:ln>
        </p:spPr>
      </p:pic>
      <p:pic>
        <p:nvPicPr>
          <p:cNvPr id="6" name="Picture 5"/>
          <p:cNvPicPr>
            <a:picLocks noChangeAspect="1" noChangeArrowheads="1"/>
          </p:cNvPicPr>
          <p:nvPr/>
        </p:nvPicPr>
        <p:blipFill>
          <a:blip r:embed="rId4"/>
          <a:srcRect/>
          <a:stretch>
            <a:fillRect/>
          </a:stretch>
        </p:blipFill>
        <p:spPr bwMode="auto">
          <a:xfrm>
            <a:off x="1143000" y="830601"/>
            <a:ext cx="5085160" cy="3050381"/>
          </a:xfrm>
          <a:prstGeom prst="rect">
            <a:avLst/>
          </a:prstGeom>
          <a:noFill/>
          <a:ln w="9525">
            <a:noFill/>
            <a:miter lim="800000"/>
            <a:headEnd/>
            <a:tailEnd/>
          </a:ln>
        </p:spPr>
      </p:pic>
      <p:pic>
        <p:nvPicPr>
          <p:cNvPr id="1028" name="Picture 4" descr="C:\Users\smithyok\AppData\Local\Temp\SNAGHTML4a0f0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5433" y="3434954"/>
            <a:ext cx="6136481" cy="464345"/>
          </a:xfrm>
          <a:prstGeom prst="rect">
            <a:avLst/>
          </a:prstGeom>
          <a:noFill/>
          <a:ln w="28575">
            <a:solidFill>
              <a:srgbClr val="FF0000"/>
            </a:solidFill>
          </a:ln>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7445829" y="3667126"/>
            <a:ext cx="236084" cy="232172"/>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w="38100">
                <a:solidFill>
                  <a:schemeClr val="tx1"/>
                </a:solidFill>
              </a:ln>
              <a:noFill/>
              <a:effectLst>
                <a:glow rad="139700">
                  <a:schemeClr val="accent5">
                    <a:satMod val="175000"/>
                    <a:alpha val="40000"/>
                  </a:schemeClr>
                </a:glow>
              </a:effectLst>
            </a:endParaRPr>
          </a:p>
        </p:txBody>
      </p:sp>
      <p:sp>
        <p:nvSpPr>
          <p:cNvPr id="7" name="Down Arrow 6"/>
          <p:cNvSpPr/>
          <p:nvPr/>
        </p:nvSpPr>
        <p:spPr>
          <a:xfrm>
            <a:off x="7465899" y="3008989"/>
            <a:ext cx="236084" cy="626438"/>
          </a:xfrm>
          <a:prstGeom prst="down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p:nvPicPr>
        <p:blipFill>
          <a:blip r:embed="rId6"/>
          <a:stretch>
            <a:fillRect/>
          </a:stretch>
        </p:blipFill>
        <p:spPr>
          <a:xfrm>
            <a:off x="1646326" y="4137175"/>
            <a:ext cx="6261896" cy="1154302"/>
          </a:xfrm>
          <a:prstGeom prst="rect">
            <a:avLst/>
          </a:prstGeom>
          <a:ln w="28575">
            <a:solidFill>
              <a:srgbClr val="FF0000"/>
            </a:solidFill>
          </a:ln>
          <a:effectLst>
            <a:glow rad="228600">
              <a:schemeClr val="accent3">
                <a:satMod val="175000"/>
                <a:alpha val="40000"/>
              </a:schemeClr>
            </a:glow>
          </a:effectLst>
        </p:spPr>
      </p:pic>
      <p:sp>
        <p:nvSpPr>
          <p:cNvPr id="11" name="Rectangle 10"/>
          <p:cNvSpPr/>
          <p:nvPr/>
        </p:nvSpPr>
        <p:spPr>
          <a:xfrm>
            <a:off x="5552905" y="5052747"/>
            <a:ext cx="236084" cy="232172"/>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w="38100">
                <a:solidFill>
                  <a:schemeClr val="tx1"/>
                </a:solidFill>
              </a:ln>
              <a:noFill/>
              <a:effectLst>
                <a:glow rad="139700">
                  <a:schemeClr val="accent5">
                    <a:satMod val="175000"/>
                    <a:alpha val="40000"/>
                  </a:schemeClr>
                </a:glow>
              </a:effectLst>
            </a:endParaRPr>
          </a:p>
        </p:txBody>
      </p:sp>
      <p:sp>
        <p:nvSpPr>
          <p:cNvPr id="12" name="Rectangle 11"/>
          <p:cNvSpPr/>
          <p:nvPr/>
        </p:nvSpPr>
        <p:spPr>
          <a:xfrm>
            <a:off x="1183959" y="3042774"/>
            <a:ext cx="4763931" cy="364661"/>
          </a:xfrm>
          <a:prstGeom prst="rect">
            <a:avLst/>
          </a:prstGeom>
          <a:solidFill>
            <a:srgbClr val="E8E8E8">
              <a:alpha val="80000"/>
            </a:srgbClr>
          </a:solidFill>
          <a:ln>
            <a:noFill/>
          </a:ln>
          <a:effectLst>
            <a:reflection stA="0" endPos="65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ectangle 12"/>
          <p:cNvSpPr>
            <a:spLocks noChangeAspect="1"/>
          </p:cNvSpPr>
          <p:nvPr/>
        </p:nvSpPr>
        <p:spPr>
          <a:xfrm>
            <a:off x="1116184" y="940770"/>
            <a:ext cx="4899481" cy="1660839"/>
          </a:xfrm>
          <a:prstGeom prst="rect">
            <a:avLst/>
          </a:prstGeom>
          <a:solidFill>
            <a:srgbClr val="E8E8E8">
              <a:alpha val="80000"/>
            </a:srgbClr>
          </a:solidFill>
          <a:ln>
            <a:noFill/>
          </a:ln>
          <a:effectLst>
            <a:reflection stA="0" endPos="65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Left Arrow 15"/>
          <p:cNvSpPr/>
          <p:nvPr/>
        </p:nvSpPr>
        <p:spPr>
          <a:xfrm>
            <a:off x="6015664" y="5066989"/>
            <a:ext cx="955221" cy="224489"/>
          </a:xfrm>
          <a:prstGeom prst="lef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extBox 1"/>
          <p:cNvSpPr txBox="1"/>
          <p:nvPr/>
        </p:nvSpPr>
        <p:spPr>
          <a:xfrm>
            <a:off x="7969809" y="3306849"/>
            <a:ext cx="851515" cy="584775"/>
          </a:xfrm>
          <a:prstGeom prst="rect">
            <a:avLst/>
          </a:prstGeom>
          <a:noFill/>
        </p:spPr>
        <p:txBody>
          <a:bodyPr wrap="none" rtlCol="0">
            <a:spAutoFit/>
          </a:bodyPr>
          <a:lstStyle/>
          <a:p>
            <a:r>
              <a:rPr lang="en-US" sz="3200" dirty="0">
                <a:solidFill>
                  <a:srgbClr val="1F497D"/>
                </a:solidFill>
              </a:rPr>
              <a:t>@</a:t>
            </a:r>
            <a:r>
              <a:rPr lang="en-US" sz="3200" dirty="0" err="1">
                <a:solidFill>
                  <a:srgbClr val="1F497D"/>
                </a:solidFill>
              </a:rPr>
              <a:t>fr</a:t>
            </a:r>
            <a:endParaRPr lang="en-US" sz="3200" dirty="0">
              <a:solidFill>
                <a:srgbClr val="1F497D"/>
              </a:solidFill>
            </a:endParaRPr>
          </a:p>
        </p:txBody>
      </p:sp>
      <p:sp>
        <p:nvSpPr>
          <p:cNvPr id="14" name="TextBox 13"/>
          <p:cNvSpPr txBox="1"/>
          <p:nvPr/>
        </p:nvSpPr>
        <p:spPr>
          <a:xfrm>
            <a:off x="7959013" y="4452717"/>
            <a:ext cx="1056700" cy="584775"/>
          </a:xfrm>
          <a:prstGeom prst="rect">
            <a:avLst/>
          </a:prstGeom>
          <a:noFill/>
        </p:spPr>
        <p:txBody>
          <a:bodyPr wrap="none" rtlCol="0">
            <a:spAutoFit/>
          </a:bodyPr>
          <a:lstStyle/>
          <a:p>
            <a:r>
              <a:rPr lang="en-US" sz="3200" dirty="0">
                <a:solidFill>
                  <a:srgbClr val="1F497D"/>
                </a:solidFill>
              </a:rPr>
              <a:t>@</a:t>
            </a:r>
            <a:r>
              <a:rPr lang="en-US" sz="3200" dirty="0" err="1">
                <a:solidFill>
                  <a:srgbClr val="1F497D"/>
                </a:solidFill>
              </a:rPr>
              <a:t>en</a:t>
            </a:r>
            <a:endParaRPr lang="en-US" sz="3200" dirty="0">
              <a:solidFill>
                <a:srgbClr val="1F497D"/>
              </a:solidFill>
            </a:endParaRPr>
          </a:p>
        </p:txBody>
      </p:sp>
    </p:spTree>
    <p:extLst>
      <p:ext uri="{BB962C8B-B14F-4D97-AF65-F5344CB8AC3E}">
        <p14:creationId xmlns:p14="http://schemas.microsoft.com/office/powerpoint/2010/main" val="2508913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195147" y="185110"/>
            <a:ext cx="5023624" cy="2651760"/>
          </a:xfrm>
          <a:prstGeom prst="rect">
            <a:avLst/>
          </a:prstGeom>
        </p:spPr>
      </p:pic>
      <p:pic>
        <p:nvPicPr>
          <p:cNvPr id="3" name="Picture 2"/>
          <p:cNvPicPr/>
          <p:nvPr/>
        </p:nvPicPr>
        <p:blipFill>
          <a:blip r:embed="rId4"/>
          <a:stretch>
            <a:fillRect/>
          </a:stretch>
        </p:blipFill>
        <p:spPr>
          <a:xfrm>
            <a:off x="3038708" y="867727"/>
            <a:ext cx="5943600" cy="5122545"/>
          </a:xfrm>
          <a:prstGeom prst="rect">
            <a:avLst/>
          </a:prstGeom>
        </p:spPr>
      </p:pic>
      <p:sp>
        <p:nvSpPr>
          <p:cNvPr id="4" name="TextBox 3"/>
          <p:cNvSpPr txBox="1"/>
          <p:nvPr/>
        </p:nvSpPr>
        <p:spPr>
          <a:xfrm>
            <a:off x="233390" y="3071446"/>
            <a:ext cx="2473569" cy="2031325"/>
          </a:xfrm>
          <a:prstGeom prst="rect">
            <a:avLst/>
          </a:prstGeom>
          <a:noFill/>
        </p:spPr>
        <p:txBody>
          <a:bodyPr wrap="square" rtlCol="0">
            <a:spAutoFit/>
          </a:bodyPr>
          <a:lstStyle/>
          <a:p>
            <a:pPr marL="285750" indent="-285750">
              <a:buFont typeface="Arial" panose="020B0604020202020204" pitchFamily="34" charset="0"/>
              <a:buChar char="•"/>
            </a:pPr>
            <a:r>
              <a:rPr lang="en-US" dirty="0"/>
              <a:t>No original language</a:t>
            </a:r>
          </a:p>
          <a:p>
            <a:pPr marL="285750" indent="-285750">
              <a:buFont typeface="Arial" panose="020B0604020202020204" pitchFamily="34" charset="0"/>
              <a:buChar char="•"/>
            </a:pPr>
            <a:r>
              <a:rPr lang="en-US" dirty="0"/>
              <a:t>No original title</a:t>
            </a:r>
          </a:p>
          <a:p>
            <a:pPr marL="285750" indent="-285750">
              <a:buFont typeface="Arial" panose="020B0604020202020204" pitchFamily="34" charset="0"/>
              <a:buChar char="•"/>
            </a:pPr>
            <a:r>
              <a:rPr lang="en-US" dirty="0" err="1"/>
              <a:t>Chiodi</a:t>
            </a:r>
            <a:r>
              <a:rPr lang="en-US" dirty="0"/>
              <a:t> translator, not author</a:t>
            </a:r>
          </a:p>
          <a:p>
            <a:endParaRPr lang="en-US" dirty="0"/>
          </a:p>
          <a:p>
            <a:endParaRPr lang="en-US" dirty="0"/>
          </a:p>
        </p:txBody>
      </p:sp>
    </p:spTree>
    <p:extLst>
      <p:ext uri="{BB962C8B-B14F-4D97-AF65-F5344CB8AC3E}">
        <p14:creationId xmlns:p14="http://schemas.microsoft.com/office/powerpoint/2010/main" val="277117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130422" y="382791"/>
            <a:ext cx="8439148" cy="99287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solidFill>
                  <a:srgbClr val="1F497D"/>
                </a:solidFill>
                <a:latin typeface="+mj-lt"/>
              </a:rPr>
              <a:t>Many languages in WorldCat written in non-Latin scripts </a:t>
            </a:r>
            <a:endParaRPr lang="en-US" b="1" i="1" dirty="0">
              <a:solidFill>
                <a:srgbClr val="1F497D"/>
              </a:solidFill>
              <a:latin typeface="+mj-lt"/>
            </a:endParaRPr>
          </a:p>
        </p:txBody>
      </p:sp>
      <p:pic>
        <p:nvPicPr>
          <p:cNvPr id="3" name="Picture 2"/>
          <p:cNvPicPr>
            <a:picLocks noChangeAspect="1"/>
          </p:cNvPicPr>
          <p:nvPr/>
        </p:nvPicPr>
        <p:blipFill>
          <a:blip r:embed="rId3"/>
          <a:stretch>
            <a:fillRect/>
          </a:stretch>
        </p:blipFill>
        <p:spPr>
          <a:xfrm>
            <a:off x="340787" y="1582196"/>
            <a:ext cx="3101609" cy="3711262"/>
          </a:xfrm>
          <a:prstGeom prst="rect">
            <a:avLst/>
          </a:prstGeom>
        </p:spPr>
      </p:pic>
      <p:sp>
        <p:nvSpPr>
          <p:cNvPr id="4" name="TextBox 3"/>
          <p:cNvSpPr txBox="1"/>
          <p:nvPr/>
        </p:nvSpPr>
        <p:spPr>
          <a:xfrm>
            <a:off x="5337494" y="1714951"/>
            <a:ext cx="2031325" cy="646331"/>
          </a:xfrm>
          <a:prstGeom prst="rect">
            <a:avLst/>
          </a:prstGeom>
          <a:noFill/>
        </p:spPr>
        <p:txBody>
          <a:bodyPr wrap="none" rtlCol="0">
            <a:spAutoFit/>
          </a:bodyPr>
          <a:lstStyle/>
          <a:p>
            <a:r>
              <a:rPr lang="ko-KR" altLang="en-US" sz="3600" b="1" dirty="0">
                <a:solidFill>
                  <a:srgbClr val="00B0F0"/>
                </a:solidFill>
                <a:latin typeface="Arial Unicode MS" panose="020B0604020202020204" pitchFamily="34" charset="-128"/>
                <a:ea typeface="Arial Unicode MS" panose="020B0604020202020204" pitchFamily="34" charset="-128"/>
                <a:cs typeface="Arial Unicode MS" panose="020B0604020202020204" pitchFamily="34" charset="-128"/>
              </a:rPr>
              <a:t>홍길동전</a:t>
            </a:r>
            <a:endParaRPr lang="en-US" sz="3600" dirty="0">
              <a:solidFill>
                <a:srgbClr val="00B0F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TextBox 4"/>
          <p:cNvSpPr txBox="1"/>
          <p:nvPr/>
        </p:nvSpPr>
        <p:spPr>
          <a:xfrm>
            <a:off x="3838556" y="2361282"/>
            <a:ext cx="2514600" cy="646331"/>
          </a:xfrm>
          <a:prstGeom prst="rect">
            <a:avLst/>
          </a:prstGeom>
          <a:noFill/>
        </p:spPr>
        <p:txBody>
          <a:bodyPr wrap="square" rtlCol="0">
            <a:spAutoFit/>
          </a:bodyPr>
          <a:lstStyle/>
          <a:p>
            <a:r>
              <a:rPr lang="el-GR" sz="3600" dirty="0">
                <a:solidFill>
                  <a:schemeClr val="accent5">
                    <a:lumMod val="75000"/>
                  </a:schemeClr>
                </a:solidFill>
              </a:rPr>
              <a:t>Ιλιάδα</a:t>
            </a:r>
            <a:endParaRPr lang="en-US" sz="3600" dirty="0">
              <a:solidFill>
                <a:schemeClr val="accent5">
                  <a:lumMod val="75000"/>
                </a:schemeClr>
              </a:solidFill>
            </a:endParaRPr>
          </a:p>
        </p:txBody>
      </p:sp>
      <p:sp>
        <p:nvSpPr>
          <p:cNvPr id="6" name="TextBox 5"/>
          <p:cNvSpPr txBox="1"/>
          <p:nvPr/>
        </p:nvSpPr>
        <p:spPr>
          <a:xfrm>
            <a:off x="7341980" y="2083309"/>
            <a:ext cx="906274" cy="2978764"/>
          </a:xfrm>
          <a:prstGeom prst="rect">
            <a:avLst/>
          </a:prstGeom>
          <a:noFill/>
        </p:spPr>
        <p:txBody>
          <a:bodyPr vert="wordArtVert" wrap="none" rtlCol="0">
            <a:spAutoFit/>
          </a:bodyPr>
          <a:lstStyle/>
          <a:p>
            <a:r>
              <a:rPr lang="ja-JP" altLang="en-US" sz="3600" dirty="0">
                <a:solidFill>
                  <a:srgbClr val="FF0000"/>
                </a:solidFill>
                <a:latin typeface="Arial Unicode MS" pitchFamily="34" charset="-128"/>
                <a:ea typeface="Arial Unicode MS" pitchFamily="34" charset="-128"/>
                <a:cs typeface="Arial Unicode MS" pitchFamily="34" charset="-128"/>
              </a:rPr>
              <a:t>源氏物語</a:t>
            </a:r>
            <a:endParaRPr lang="en-US" sz="3600" dirty="0">
              <a:solidFill>
                <a:srgbClr val="FF0000"/>
              </a:solidFill>
              <a:latin typeface="Arial Unicode MS" pitchFamily="34" charset="-128"/>
              <a:ea typeface="Arial Unicode MS" pitchFamily="34" charset="-128"/>
              <a:cs typeface="Arial Unicode MS" pitchFamily="34" charset="-128"/>
            </a:endParaRPr>
          </a:p>
        </p:txBody>
      </p:sp>
      <p:sp>
        <p:nvSpPr>
          <p:cNvPr id="7" name="TextBox 6"/>
          <p:cNvSpPr txBox="1"/>
          <p:nvPr/>
        </p:nvSpPr>
        <p:spPr>
          <a:xfrm>
            <a:off x="4701764" y="2926360"/>
            <a:ext cx="2819400" cy="646331"/>
          </a:xfrm>
          <a:prstGeom prst="rect">
            <a:avLst/>
          </a:prstGeom>
          <a:noFill/>
        </p:spPr>
        <p:txBody>
          <a:bodyPr wrap="square" rtlCol="0">
            <a:spAutoFit/>
          </a:bodyPr>
          <a:lstStyle/>
          <a:p>
            <a:r>
              <a:rPr lang="ar-AE" sz="3600" i="1" dirty="0">
                <a:solidFill>
                  <a:schemeClr val="accent4"/>
                </a:solidFill>
                <a:latin typeface="Arial Unicode MS" pitchFamily="34" charset="-128"/>
                <a:ea typeface="Arial Unicode MS" pitchFamily="34" charset="-128"/>
                <a:cs typeface="Arial Unicode MS" pitchFamily="34" charset="-128"/>
              </a:rPr>
              <a:t>زقاق المدق</a:t>
            </a:r>
            <a:endParaRPr lang="en-US" sz="3600" dirty="0">
              <a:solidFill>
                <a:schemeClr val="accent4"/>
              </a:solidFill>
              <a:latin typeface="Arial Unicode MS" pitchFamily="34" charset="-128"/>
              <a:ea typeface="Arial Unicode MS" pitchFamily="34" charset="-128"/>
              <a:cs typeface="Arial Unicode MS" pitchFamily="34" charset="-128"/>
            </a:endParaRPr>
          </a:p>
        </p:txBody>
      </p:sp>
      <p:sp>
        <p:nvSpPr>
          <p:cNvPr id="8" name="TextBox 7"/>
          <p:cNvSpPr txBox="1"/>
          <p:nvPr/>
        </p:nvSpPr>
        <p:spPr>
          <a:xfrm>
            <a:off x="3838556" y="3700837"/>
            <a:ext cx="2818400" cy="584775"/>
          </a:xfrm>
          <a:prstGeom prst="rect">
            <a:avLst/>
          </a:prstGeom>
          <a:noFill/>
        </p:spPr>
        <p:txBody>
          <a:bodyPr wrap="none" rtlCol="0">
            <a:spAutoFit/>
          </a:bodyPr>
          <a:lstStyle/>
          <a:p>
            <a:r>
              <a:rPr lang="az-Cyrl-AZ" sz="3200" dirty="0">
                <a:solidFill>
                  <a:schemeClr val="accent3"/>
                </a:solidFill>
                <a:latin typeface="Arial Unicode MS" pitchFamily="34" charset="-128"/>
                <a:ea typeface="Arial Unicode MS" pitchFamily="34" charset="-128"/>
                <a:cs typeface="Arial Unicode MS" pitchFamily="34" charset="-128"/>
              </a:rPr>
              <a:t>Война и миръ</a:t>
            </a:r>
            <a:endParaRPr lang="en-US" sz="3200" dirty="0">
              <a:solidFill>
                <a:schemeClr val="accent3"/>
              </a:solidFill>
              <a:latin typeface="Arial Unicode MS" pitchFamily="34" charset="-128"/>
              <a:ea typeface="Arial Unicode MS" pitchFamily="34" charset="-128"/>
              <a:cs typeface="Arial Unicode MS" pitchFamily="34" charset="-128"/>
            </a:endParaRPr>
          </a:p>
        </p:txBody>
      </p:sp>
      <p:sp>
        <p:nvSpPr>
          <p:cNvPr id="9" name="TextBox 8"/>
          <p:cNvSpPr txBox="1"/>
          <p:nvPr/>
        </p:nvSpPr>
        <p:spPr>
          <a:xfrm>
            <a:off x="3868074" y="4221196"/>
            <a:ext cx="2885726" cy="584775"/>
          </a:xfrm>
          <a:prstGeom prst="rect">
            <a:avLst/>
          </a:prstGeom>
          <a:noFill/>
          <a:ln w="0">
            <a:noFill/>
          </a:ln>
        </p:spPr>
        <p:txBody>
          <a:bodyPr wrap="none" rtlCol="0">
            <a:spAutoFit/>
          </a:bodyPr>
          <a:lstStyle/>
          <a:p>
            <a:r>
              <a:rPr lang="he-IL" sz="3200" b="1" dirty="0">
                <a:solidFill>
                  <a:srgbClr val="0070C0"/>
                </a:solidFill>
                <a:latin typeface="Arial Unicode MS" pitchFamily="34" charset="-128"/>
                <a:ea typeface="Arial Unicode MS" pitchFamily="34" charset="-128"/>
                <a:cs typeface="Arial Unicode MS" pitchFamily="34" charset="-128"/>
              </a:rPr>
              <a:t>דער בעל-תשובה</a:t>
            </a:r>
            <a:endParaRPr lang="en-US" sz="3200" dirty="0">
              <a:solidFill>
                <a:srgbClr val="0070C0"/>
              </a:solidFill>
              <a:latin typeface="Arial Unicode MS" pitchFamily="34" charset="-128"/>
              <a:ea typeface="Arial Unicode MS" pitchFamily="34" charset="-128"/>
              <a:cs typeface="Arial Unicode MS" pitchFamily="34" charset="-128"/>
            </a:endParaRPr>
          </a:p>
        </p:txBody>
      </p:sp>
      <p:sp>
        <p:nvSpPr>
          <p:cNvPr id="10" name="TextBox 9"/>
          <p:cNvSpPr txBox="1"/>
          <p:nvPr/>
        </p:nvSpPr>
        <p:spPr>
          <a:xfrm>
            <a:off x="3858064" y="4870582"/>
            <a:ext cx="1569660" cy="646331"/>
          </a:xfrm>
          <a:prstGeom prst="rect">
            <a:avLst/>
          </a:prstGeom>
          <a:noFill/>
        </p:spPr>
        <p:txBody>
          <a:bodyPr wrap="none" rtlCol="0">
            <a:spAutoFit/>
          </a:bodyPr>
          <a:lstStyle/>
          <a:p>
            <a:r>
              <a:rPr lang="ja-JP" altLang="en-US" sz="3600" dirty="0">
                <a:solidFill>
                  <a:srgbClr val="FF0000"/>
                </a:solidFill>
                <a:latin typeface="Arial Unicode MS" pitchFamily="34" charset="-128"/>
                <a:ea typeface="Arial Unicode MS" pitchFamily="34" charset="-128"/>
                <a:cs typeface="Arial Unicode MS" pitchFamily="34" charset="-128"/>
              </a:rPr>
              <a:t>紅樓夢</a:t>
            </a:r>
            <a:endParaRPr lang="en-US" sz="3600" dirty="0">
              <a:solidFill>
                <a:srgbClr val="FF0000"/>
              </a:solidFill>
              <a:latin typeface="Arial Unicode MS" pitchFamily="34" charset="-128"/>
              <a:ea typeface="Arial Unicode MS" pitchFamily="34" charset="-128"/>
              <a:cs typeface="Arial Unicode MS" pitchFamily="34" charset="-128"/>
            </a:endParaRPr>
          </a:p>
        </p:txBody>
      </p:sp>
      <p:sp>
        <p:nvSpPr>
          <p:cNvPr id="11" name="TextBox 10"/>
          <p:cNvSpPr txBox="1"/>
          <p:nvPr/>
        </p:nvSpPr>
        <p:spPr>
          <a:xfrm>
            <a:off x="5532953" y="4941606"/>
            <a:ext cx="2441694" cy="646331"/>
          </a:xfrm>
          <a:prstGeom prst="rect">
            <a:avLst/>
          </a:prstGeom>
          <a:noFill/>
        </p:spPr>
        <p:txBody>
          <a:bodyPr wrap="none" rtlCol="0">
            <a:spAutoFit/>
          </a:bodyPr>
          <a:lstStyle/>
          <a:p>
            <a:r>
              <a:rPr lang="th-TH" sz="3600" b="1" dirty="0">
                <a:solidFill>
                  <a:srgbClr val="1F497D"/>
                </a:solidFill>
                <a:latin typeface="Arial Unicode MS" panose="020B0604020202020204" pitchFamily="34" charset="-128"/>
                <a:ea typeface="Arial Unicode MS" panose="020B0604020202020204" pitchFamily="34" charset="-128"/>
                <a:cs typeface="Arial Unicode MS" panose="020B0604020202020204" pitchFamily="34" charset="-128"/>
              </a:rPr>
              <a:t>พระอภัยมณี</a:t>
            </a:r>
            <a:endParaRPr lang="en-US" sz="3600" dirty="0">
              <a:solidFill>
                <a:srgbClr val="1F497D"/>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8551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678259950"/>
              </p:ext>
            </p:extLst>
          </p:nvPr>
        </p:nvGraphicFramePr>
        <p:xfrm>
          <a:off x="-99989" y="504221"/>
          <a:ext cx="9723120" cy="51358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57808" y="5844209"/>
            <a:ext cx="1954381" cy="369332"/>
          </a:xfrm>
          <a:prstGeom prst="rect">
            <a:avLst/>
          </a:prstGeom>
          <a:noFill/>
        </p:spPr>
        <p:txBody>
          <a:bodyPr wrap="none" rtlCol="0">
            <a:spAutoFit/>
          </a:bodyPr>
          <a:lstStyle/>
          <a:p>
            <a:r>
              <a:rPr lang="en-US" dirty="0"/>
              <a:t>As of 2017-05-31</a:t>
            </a:r>
          </a:p>
        </p:txBody>
      </p:sp>
    </p:spTree>
    <p:extLst>
      <p:ext uri="{BB962C8B-B14F-4D97-AF65-F5344CB8AC3E}">
        <p14:creationId xmlns:p14="http://schemas.microsoft.com/office/powerpoint/2010/main" val="288797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7839" y="1135920"/>
            <a:ext cx="4663122" cy="2690646"/>
          </a:xfrm>
        </p:spPr>
        <p:txBody>
          <a:bodyPr/>
          <a:lstStyle/>
          <a:p>
            <a:r>
              <a:rPr lang="en-US" sz="2800" dirty="0"/>
              <a:t>Different writing systems, different transliterations</a:t>
            </a:r>
          </a:p>
          <a:p>
            <a:r>
              <a:rPr lang="en-US" sz="2800" dirty="0"/>
              <a:t>Metadata not always good enough</a:t>
            </a:r>
          </a:p>
          <a:p>
            <a:r>
              <a:rPr lang="en-US" sz="2800" dirty="0"/>
              <a:t>Linked data opportunities</a:t>
            </a:r>
          </a:p>
        </p:txBody>
      </p:sp>
      <p:sp>
        <p:nvSpPr>
          <p:cNvPr id="3" name="Text Placeholder 2"/>
          <p:cNvSpPr>
            <a:spLocks noGrp="1"/>
          </p:cNvSpPr>
          <p:nvPr>
            <p:ph type="body" sz="quarter" idx="13"/>
          </p:nvPr>
        </p:nvSpPr>
        <p:spPr/>
        <p:txBody>
          <a:bodyPr/>
          <a:lstStyle/>
          <a:p>
            <a:r>
              <a:rPr lang="en-US" dirty="0"/>
              <a:t>Challenges</a:t>
            </a:r>
          </a:p>
        </p:txBody>
      </p:sp>
      <p:sp>
        <p:nvSpPr>
          <p:cNvPr id="4" name="TextBox 3"/>
          <p:cNvSpPr txBox="1"/>
          <p:nvPr/>
        </p:nvSpPr>
        <p:spPr>
          <a:xfrm>
            <a:off x="1601083" y="4978400"/>
            <a:ext cx="5724644" cy="646331"/>
          </a:xfrm>
          <a:prstGeom prst="rect">
            <a:avLst/>
          </a:prstGeom>
          <a:noFill/>
        </p:spPr>
        <p:txBody>
          <a:bodyPr wrap="none" rtlCol="0">
            <a:spAutoFit/>
          </a:bodyPr>
          <a:lstStyle/>
          <a:p>
            <a:r>
              <a:rPr lang="en-US" sz="3600" dirty="0">
                <a:solidFill>
                  <a:srgbClr val="FF0000"/>
                </a:solidFill>
              </a:rPr>
              <a:t>Why focus on translations?</a:t>
            </a:r>
          </a:p>
        </p:txBody>
      </p:sp>
      <p:pic>
        <p:nvPicPr>
          <p:cNvPr id="5" name="Picture 4"/>
          <p:cNvPicPr>
            <a:picLocks noChangeAspect="1"/>
          </p:cNvPicPr>
          <p:nvPr/>
        </p:nvPicPr>
        <p:blipFill>
          <a:blip r:embed="rId2"/>
          <a:stretch>
            <a:fillRect/>
          </a:stretch>
        </p:blipFill>
        <p:spPr>
          <a:xfrm>
            <a:off x="4977785" y="667526"/>
            <a:ext cx="4166215" cy="3627434"/>
          </a:xfrm>
          <a:prstGeom prst="rect">
            <a:avLst/>
          </a:prstGeom>
        </p:spPr>
      </p:pic>
      <p:sp>
        <p:nvSpPr>
          <p:cNvPr id="6" name="TextBox 5"/>
          <p:cNvSpPr txBox="1"/>
          <p:nvPr/>
        </p:nvSpPr>
        <p:spPr>
          <a:xfrm>
            <a:off x="3606800" y="4301136"/>
            <a:ext cx="5674502" cy="276999"/>
          </a:xfrm>
          <a:prstGeom prst="rect">
            <a:avLst/>
          </a:prstGeom>
          <a:noFill/>
        </p:spPr>
        <p:txBody>
          <a:bodyPr wrap="none" rtlCol="0">
            <a:spAutoFit/>
          </a:bodyPr>
          <a:lstStyle/>
          <a:p>
            <a:r>
              <a:rPr lang="en-US" sz="1200" dirty="0">
                <a:hlinkClick r:id="rId3"/>
              </a:rPr>
              <a:t>https://www.nasa.gov/image-feature/africa-and-europe-from-a-million-miles-away</a:t>
            </a:r>
            <a:endParaRPr lang="en-US" sz="1200" dirty="0"/>
          </a:p>
        </p:txBody>
      </p:sp>
    </p:spTree>
    <p:extLst>
      <p:ext uri="{BB962C8B-B14F-4D97-AF65-F5344CB8AC3E}">
        <p14:creationId xmlns:p14="http://schemas.microsoft.com/office/powerpoint/2010/main" val="156880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5665313" y="113569"/>
            <a:ext cx="2773680" cy="6004560"/>
          </a:xfrm>
          <a:prstGeom prst="rect">
            <a:avLst/>
          </a:prstGeom>
        </p:spPr>
      </p:pic>
      <p:pic>
        <p:nvPicPr>
          <p:cNvPr id="3" name="Picture 2"/>
          <p:cNvPicPr>
            <a:picLocks noChangeAspect="1"/>
          </p:cNvPicPr>
          <p:nvPr/>
        </p:nvPicPr>
        <p:blipFill>
          <a:blip r:embed="rId4"/>
          <a:stretch>
            <a:fillRect/>
          </a:stretch>
        </p:blipFill>
        <p:spPr>
          <a:xfrm>
            <a:off x="502057" y="113569"/>
            <a:ext cx="1851820" cy="5502117"/>
          </a:xfrm>
          <a:prstGeom prst="rect">
            <a:avLst/>
          </a:prstGeom>
        </p:spPr>
      </p:pic>
      <p:pic>
        <p:nvPicPr>
          <p:cNvPr id="4" name="Picture 3"/>
          <p:cNvPicPr>
            <a:picLocks noChangeAspect="1"/>
          </p:cNvPicPr>
          <p:nvPr/>
        </p:nvPicPr>
        <p:blipFill>
          <a:blip r:embed="rId5"/>
          <a:stretch>
            <a:fillRect/>
          </a:stretch>
        </p:blipFill>
        <p:spPr>
          <a:xfrm>
            <a:off x="2522781" y="113569"/>
            <a:ext cx="2720576" cy="1684166"/>
          </a:xfrm>
          <a:prstGeom prst="rect">
            <a:avLst/>
          </a:prstGeom>
        </p:spPr>
      </p:pic>
      <p:pic>
        <p:nvPicPr>
          <p:cNvPr id="5" name="Picture 4"/>
          <p:cNvPicPr>
            <a:picLocks noChangeAspect="1"/>
          </p:cNvPicPr>
          <p:nvPr/>
        </p:nvPicPr>
        <p:blipFill>
          <a:blip r:embed="rId6"/>
          <a:stretch>
            <a:fillRect/>
          </a:stretch>
        </p:blipFill>
        <p:spPr>
          <a:xfrm>
            <a:off x="2892383" y="1520965"/>
            <a:ext cx="1981372" cy="5136325"/>
          </a:xfrm>
          <a:prstGeom prst="rect">
            <a:avLst/>
          </a:prstGeom>
        </p:spPr>
      </p:pic>
      <p:sp>
        <p:nvSpPr>
          <p:cNvPr id="7" name="Oval Callout 6"/>
          <p:cNvSpPr/>
          <p:nvPr/>
        </p:nvSpPr>
        <p:spPr>
          <a:xfrm>
            <a:off x="4421816" y="319617"/>
            <a:ext cx="2065038" cy="905725"/>
          </a:xfrm>
          <a:prstGeom prst="wedgeEllipseCallout">
            <a:avLst>
              <a:gd name="adj1" fmla="val -58301"/>
              <a:gd name="adj2" fmla="val 2625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Translators</a:t>
            </a:r>
          </a:p>
        </p:txBody>
      </p:sp>
      <p:pic>
        <p:nvPicPr>
          <p:cNvPr id="8" name="Picture 7"/>
          <p:cNvPicPr>
            <a:picLocks noChangeAspect="1"/>
          </p:cNvPicPr>
          <p:nvPr/>
        </p:nvPicPr>
        <p:blipFill>
          <a:blip r:embed="rId7"/>
          <a:stretch>
            <a:fillRect/>
          </a:stretch>
        </p:blipFill>
        <p:spPr>
          <a:xfrm>
            <a:off x="7278412" y="0"/>
            <a:ext cx="1836579" cy="1409822"/>
          </a:xfrm>
          <a:prstGeom prst="rect">
            <a:avLst/>
          </a:prstGeom>
        </p:spPr>
      </p:pic>
    </p:spTree>
    <p:extLst>
      <p:ext uri="{BB962C8B-B14F-4D97-AF65-F5344CB8AC3E}">
        <p14:creationId xmlns:p14="http://schemas.microsoft.com/office/powerpoint/2010/main" val="294851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8"/>
          <p:cNvGrpSpPr/>
          <p:nvPr/>
        </p:nvGrpSpPr>
        <p:grpSpPr>
          <a:xfrm>
            <a:off x="408381" y="1873114"/>
            <a:ext cx="1885950" cy="938719"/>
            <a:chOff x="476604" y="2405939"/>
            <a:chExt cx="2514600" cy="1251625"/>
          </a:xfrm>
        </p:grpSpPr>
        <p:sp>
          <p:nvSpPr>
            <p:cNvPr id="7" name="TextBox 6"/>
            <p:cNvSpPr txBox="1"/>
            <p:nvPr/>
          </p:nvSpPr>
          <p:spPr>
            <a:xfrm>
              <a:off x="476604" y="2405939"/>
              <a:ext cx="2514600" cy="1251625"/>
            </a:xfrm>
            <a:prstGeom prst="rect">
              <a:avLst/>
            </a:prstGeom>
            <a:solidFill>
              <a:schemeClr val="bg1"/>
            </a:solidFill>
            <a:ln w="19050" cmpd="sng">
              <a:solidFill>
                <a:srgbClr val="FF0000"/>
              </a:solidFill>
            </a:ln>
            <a:effectLst>
              <a:outerShdw blurRad="50800" dist="38100" dir="2700000" algn="tl" rotWithShape="0">
                <a:prstClr val="black">
                  <a:alpha val="40000"/>
                </a:prstClr>
              </a:outerShdw>
            </a:effectLst>
          </p:spPr>
          <p:txBody>
            <a:bodyPr wrap="square" rtlCol="0">
              <a:spAutoFit/>
            </a:bodyPr>
            <a:lstStyle/>
            <a:p>
              <a:pPr>
                <a:tabLst>
                  <a:tab pos="775097" algn="l"/>
                </a:tabLst>
              </a:pPr>
              <a:r>
                <a:rPr lang="en-US" sz="1100" dirty="0">
                  <a:cs typeface="Arial" pitchFamily="34" charset="0"/>
                </a:rPr>
                <a:t>Title:	</a:t>
              </a:r>
              <a:r>
                <a:rPr lang="ko-KR" altLang="en-US" sz="1100" dirty="0"/>
                <a:t>존재 와 시간 </a:t>
              </a:r>
              <a:r>
                <a:rPr lang="en-US" sz="1100" dirty="0">
                  <a:cs typeface="Arial" pitchFamily="34" charset="0"/>
                </a:rPr>
                <a:t>Language:	Korean</a:t>
              </a:r>
            </a:p>
            <a:p>
              <a:pPr>
                <a:tabLst>
                  <a:tab pos="775097" algn="l"/>
                </a:tabLst>
              </a:pPr>
              <a:r>
                <a:rPr lang="en-US" sz="1100" dirty="0">
                  <a:cs typeface="Arial" pitchFamily="34" charset="0"/>
                </a:rPr>
                <a:t>Translator:	</a:t>
              </a:r>
              <a:r>
                <a:rPr lang="ko-KR" altLang="en-US" sz="1100" dirty="0"/>
                <a:t>전 양범</a:t>
              </a:r>
              <a:endParaRPr lang="en-US" sz="1100" dirty="0">
                <a:cs typeface="Arial" pitchFamily="34" charset="0"/>
              </a:endParaRPr>
            </a:p>
            <a:p>
              <a:pPr>
                <a:tabLst>
                  <a:tab pos="775097" algn="l"/>
                </a:tabLst>
              </a:pPr>
              <a:r>
                <a:rPr lang="en-US" sz="1100" dirty="0">
                  <a:cs typeface="Arial" pitchFamily="34" charset="0"/>
                </a:rPr>
                <a:t>Date:	1989</a:t>
              </a:r>
            </a:p>
            <a:p>
              <a:r>
                <a:rPr lang="en-US" sz="1100" dirty="0">
                  <a:cs typeface="Arial" pitchFamily="34" charset="0"/>
                </a:rPr>
                <a:t>IsTranslationOf:</a:t>
              </a:r>
            </a:p>
          </p:txBody>
        </p:sp>
        <p:sp>
          <p:nvSpPr>
            <p:cNvPr id="64" name="Oval 63"/>
            <p:cNvSpPr/>
            <p:nvPr/>
          </p:nvSpPr>
          <p:spPr>
            <a:xfrm>
              <a:off x="2057400" y="3505200"/>
              <a:ext cx="76200" cy="76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4" name="Group 151"/>
          <p:cNvGrpSpPr/>
          <p:nvPr/>
        </p:nvGrpSpPr>
        <p:grpSpPr>
          <a:xfrm>
            <a:off x="708153" y="3090357"/>
            <a:ext cx="1885950" cy="938719"/>
            <a:chOff x="251629" y="2521303"/>
            <a:chExt cx="2514600" cy="1251625"/>
          </a:xfrm>
        </p:grpSpPr>
        <p:sp>
          <p:nvSpPr>
            <p:cNvPr id="154" name="TextBox 153"/>
            <p:cNvSpPr txBox="1"/>
            <p:nvPr/>
          </p:nvSpPr>
          <p:spPr>
            <a:xfrm>
              <a:off x="251629" y="2521303"/>
              <a:ext cx="2514600" cy="1251625"/>
            </a:xfrm>
            <a:prstGeom prst="rect">
              <a:avLst/>
            </a:prstGeom>
            <a:solidFill>
              <a:schemeClr val="bg1"/>
            </a:solidFill>
            <a:ln w="19050" cmpd="sng">
              <a:solidFill>
                <a:srgbClr val="FF0000"/>
              </a:solidFill>
            </a:ln>
            <a:effectLst>
              <a:outerShdw blurRad="50800" dist="38100" dir="2700000" algn="tl" rotWithShape="0">
                <a:prstClr val="black">
                  <a:alpha val="40000"/>
                </a:prstClr>
              </a:outerShdw>
            </a:effectLst>
          </p:spPr>
          <p:txBody>
            <a:bodyPr wrap="square" rtlCol="0">
              <a:spAutoFit/>
            </a:bodyPr>
            <a:lstStyle/>
            <a:p>
              <a:pPr>
                <a:tabLst>
                  <a:tab pos="775097" algn="l"/>
                </a:tabLst>
              </a:pPr>
              <a:r>
                <a:rPr lang="en-US" sz="1100" dirty="0">
                  <a:cs typeface="Arial" pitchFamily="34" charset="0"/>
                </a:rPr>
                <a:t>Title:	</a:t>
              </a:r>
              <a:r>
                <a:rPr lang="ja-JP" altLang="en-US" sz="1100" dirty="0"/>
                <a:t> 存在</a:t>
              </a:r>
              <a:r>
                <a:rPr lang="ko-KR" altLang="en-US" sz="1100" dirty="0"/>
                <a:t>와</a:t>
              </a:r>
              <a:r>
                <a:rPr lang="ja-JP" altLang="en-US" sz="1100" dirty="0"/>
                <a:t>時間</a:t>
              </a:r>
              <a:endParaRPr lang="en-US" sz="1100" dirty="0">
                <a:cs typeface="Arial" pitchFamily="34" charset="0"/>
              </a:endParaRPr>
            </a:p>
            <a:p>
              <a:pPr>
                <a:tabLst>
                  <a:tab pos="775097" algn="l"/>
                </a:tabLst>
              </a:pPr>
              <a:r>
                <a:rPr lang="en-US" sz="1100" dirty="0">
                  <a:cs typeface="Arial" pitchFamily="34" charset="0"/>
                </a:rPr>
                <a:t>Language:	Korean</a:t>
              </a:r>
            </a:p>
            <a:p>
              <a:pPr>
                <a:tabLst>
                  <a:tab pos="775097" algn="l"/>
                </a:tabLst>
              </a:pPr>
              <a:r>
                <a:rPr lang="en-US" sz="1100" dirty="0">
                  <a:cs typeface="Arial" pitchFamily="34" charset="0"/>
                </a:rPr>
                <a:t>Translator:	</a:t>
              </a:r>
              <a:r>
                <a:rPr lang="ja-JP" altLang="en-US" sz="1100" dirty="0"/>
                <a:t>鄭明五</a:t>
              </a:r>
              <a:r>
                <a:rPr lang="en-US" altLang="ja-JP" sz="1100" dirty="0"/>
                <a:t>, </a:t>
              </a:r>
              <a:r>
                <a:rPr lang="ja-JP" altLang="en-US" sz="1100" dirty="0"/>
                <a:t>鄭淳喆</a:t>
              </a:r>
              <a:endParaRPr lang="en-US" sz="1100" dirty="0">
                <a:cs typeface="Arial" pitchFamily="34" charset="0"/>
              </a:endParaRPr>
            </a:p>
            <a:p>
              <a:pPr>
                <a:tabLst>
                  <a:tab pos="775097" algn="l"/>
                </a:tabLst>
              </a:pPr>
              <a:r>
                <a:rPr lang="en-US" sz="1100" dirty="0">
                  <a:cs typeface="Arial" pitchFamily="34" charset="0"/>
                </a:rPr>
                <a:t>Date:	1972</a:t>
              </a:r>
            </a:p>
            <a:p>
              <a:r>
                <a:rPr lang="en-US" sz="1100" dirty="0">
                  <a:cs typeface="Arial" pitchFamily="34" charset="0"/>
                </a:rPr>
                <a:t>IsTranslationOf:</a:t>
              </a:r>
            </a:p>
          </p:txBody>
        </p:sp>
        <p:sp>
          <p:nvSpPr>
            <p:cNvPr id="155" name="Oval 154"/>
            <p:cNvSpPr/>
            <p:nvPr/>
          </p:nvSpPr>
          <p:spPr>
            <a:xfrm>
              <a:off x="2057400" y="3505200"/>
              <a:ext cx="76200" cy="76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8" name="Group 55"/>
          <p:cNvGrpSpPr/>
          <p:nvPr/>
        </p:nvGrpSpPr>
        <p:grpSpPr>
          <a:xfrm>
            <a:off x="2840234" y="772814"/>
            <a:ext cx="3366602" cy="1569660"/>
            <a:chOff x="457200" y="685800"/>
            <a:chExt cx="3733800" cy="2092879"/>
          </a:xfrm>
        </p:grpSpPr>
        <p:sp>
          <p:nvSpPr>
            <p:cNvPr id="2" name="TextBox 1"/>
            <p:cNvSpPr txBox="1"/>
            <p:nvPr/>
          </p:nvSpPr>
          <p:spPr>
            <a:xfrm>
              <a:off x="457200" y="685800"/>
              <a:ext cx="3733800" cy="2092879"/>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tabLst>
                  <a:tab pos="1203722" algn="l"/>
                </a:tabLst>
              </a:pPr>
              <a:r>
                <a:rPr lang="en-US" altLang="ja-JP" sz="1600" b="1" dirty="0">
                  <a:latin typeface="Arial Unicode MS" pitchFamily="34" charset="-128"/>
                  <a:ea typeface="Arial Unicode MS" pitchFamily="34" charset="-128"/>
                  <a:cs typeface="Arial Unicode MS" pitchFamily="34" charset="-128"/>
                </a:rPr>
                <a:t>Title:	</a:t>
              </a:r>
              <a:r>
                <a:rPr lang="en-US" altLang="ja-JP" sz="1600" b="1" i="1" dirty="0">
                  <a:latin typeface="Arial Unicode MS" pitchFamily="34" charset="-128"/>
                  <a:ea typeface="Arial Unicode MS" pitchFamily="34" charset="-128"/>
                  <a:cs typeface="Arial Unicode MS" pitchFamily="34" charset="-128"/>
                </a:rPr>
                <a:t>Sein und </a:t>
              </a:r>
              <a:r>
                <a:rPr lang="en-US" altLang="ja-JP" sz="1600" b="1" i="1" dirty="0" err="1">
                  <a:latin typeface="Arial Unicode MS" pitchFamily="34" charset="-128"/>
                  <a:ea typeface="Arial Unicode MS" pitchFamily="34" charset="-128"/>
                  <a:cs typeface="Arial Unicode MS" pitchFamily="34" charset="-128"/>
                </a:rPr>
                <a:t>Zeit</a:t>
              </a:r>
              <a:endParaRPr lang="en-US" altLang="ja-JP" sz="1600" b="1" dirty="0">
                <a:latin typeface="Arial Unicode MS" pitchFamily="34" charset="-128"/>
                <a:ea typeface="Arial Unicode MS" pitchFamily="34" charset="-128"/>
                <a:cs typeface="Arial Unicode MS" pitchFamily="34" charset="-128"/>
              </a:endParaRPr>
            </a:p>
            <a:p>
              <a:pPr>
                <a:tabLst>
                  <a:tab pos="1203722" algn="l"/>
                </a:tabLst>
              </a:pPr>
              <a:r>
                <a:rPr lang="en-US" altLang="ja-JP" sz="1600" b="1" dirty="0">
                  <a:latin typeface="Arial Unicode MS" pitchFamily="34" charset="-128"/>
                  <a:ea typeface="Arial Unicode MS" pitchFamily="34" charset="-128"/>
                  <a:cs typeface="Arial Unicode MS" pitchFamily="34" charset="-128"/>
                </a:rPr>
                <a:t>Language:	German</a:t>
              </a:r>
            </a:p>
            <a:p>
              <a:pPr>
                <a:tabLst>
                  <a:tab pos="1203722" algn="l"/>
                </a:tabLst>
              </a:pPr>
              <a:r>
                <a:rPr lang="en-US" altLang="ja-JP" sz="1600" b="1" dirty="0">
                  <a:latin typeface="Arial Unicode MS" pitchFamily="34" charset="-128"/>
                  <a:ea typeface="Arial Unicode MS" pitchFamily="34" charset="-128"/>
                  <a:cs typeface="Arial Unicode MS" pitchFamily="34" charset="-128"/>
                </a:rPr>
                <a:t>Author:	Martin Heidegger</a:t>
              </a:r>
            </a:p>
            <a:p>
              <a:pPr>
                <a:tabLst>
                  <a:tab pos="1203722" algn="l"/>
                </a:tabLst>
              </a:pPr>
              <a:r>
                <a:rPr lang="en-US" altLang="ja-JP" sz="1600" b="1" dirty="0">
                  <a:latin typeface="Arial Unicode MS" pitchFamily="34" charset="-128"/>
                  <a:ea typeface="Arial Unicode MS" pitchFamily="34" charset="-128"/>
                  <a:cs typeface="Arial Unicode MS" pitchFamily="34" charset="-128"/>
                </a:rPr>
                <a:t>Created:	1927</a:t>
              </a:r>
            </a:p>
            <a:p>
              <a:pPr>
                <a:tabLst>
                  <a:tab pos="1203722" algn="l"/>
                </a:tabLst>
              </a:pPr>
              <a:r>
                <a:rPr lang="en-US" sz="1600" b="1" dirty="0">
                  <a:latin typeface="Arial Unicode MS" pitchFamily="34" charset="-128"/>
                  <a:ea typeface="Arial Unicode MS" pitchFamily="34" charset="-128"/>
                  <a:cs typeface="Arial Unicode MS" pitchFamily="34" charset="-128"/>
                </a:rPr>
                <a:t>HasTranslation:</a:t>
              </a:r>
              <a:endParaRPr lang="en-US" sz="1600" dirty="0">
                <a:latin typeface="Arial Unicode MS" pitchFamily="34" charset="-128"/>
                <a:ea typeface="Arial Unicode MS" pitchFamily="34" charset="-128"/>
                <a:cs typeface="Arial Unicode MS" pitchFamily="34" charset="-128"/>
              </a:endParaRPr>
            </a:p>
          </p:txBody>
        </p:sp>
        <p:sp>
          <p:nvSpPr>
            <p:cNvPr id="5" name="Oval 4"/>
            <p:cNvSpPr/>
            <p:nvPr/>
          </p:nvSpPr>
          <p:spPr>
            <a:xfrm>
              <a:off x="1841239" y="2545815"/>
              <a:ext cx="152120" cy="18288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9" name="Oval 58"/>
            <p:cNvSpPr/>
            <p:nvPr/>
          </p:nvSpPr>
          <p:spPr>
            <a:xfrm>
              <a:off x="2162256" y="2545814"/>
              <a:ext cx="152120" cy="18288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0" name="Oval 59"/>
            <p:cNvSpPr/>
            <p:nvPr/>
          </p:nvSpPr>
          <p:spPr>
            <a:xfrm>
              <a:off x="2524567" y="2545812"/>
              <a:ext cx="152120" cy="18288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1" name="Oval 60"/>
            <p:cNvSpPr/>
            <p:nvPr/>
          </p:nvSpPr>
          <p:spPr>
            <a:xfrm>
              <a:off x="2855611" y="2545811"/>
              <a:ext cx="152120" cy="18288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2" name="Oval 61"/>
            <p:cNvSpPr/>
            <p:nvPr/>
          </p:nvSpPr>
          <p:spPr>
            <a:xfrm>
              <a:off x="3160926" y="2545810"/>
              <a:ext cx="152120" cy="18288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9" name="Group 217"/>
          <p:cNvGrpSpPr/>
          <p:nvPr/>
        </p:nvGrpSpPr>
        <p:grpSpPr>
          <a:xfrm>
            <a:off x="4098756" y="2355630"/>
            <a:ext cx="1304925" cy="104775"/>
            <a:chOff x="3898900" y="2057400"/>
            <a:chExt cx="1739900" cy="139700"/>
          </a:xfrm>
        </p:grpSpPr>
        <p:sp>
          <p:nvSpPr>
            <p:cNvPr id="158" name="Oval 157"/>
            <p:cNvSpPr/>
            <p:nvPr/>
          </p:nvSpPr>
          <p:spPr>
            <a:xfrm>
              <a:off x="5499100" y="2057400"/>
              <a:ext cx="139700" cy="1397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9" name="Oval 158"/>
            <p:cNvSpPr/>
            <p:nvPr/>
          </p:nvSpPr>
          <p:spPr>
            <a:xfrm>
              <a:off x="5099050" y="2057400"/>
              <a:ext cx="139700" cy="1397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0" name="Oval 159"/>
            <p:cNvSpPr/>
            <p:nvPr/>
          </p:nvSpPr>
          <p:spPr>
            <a:xfrm>
              <a:off x="4699000" y="2057400"/>
              <a:ext cx="139700" cy="1397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1" name="Oval 160"/>
            <p:cNvSpPr/>
            <p:nvPr/>
          </p:nvSpPr>
          <p:spPr>
            <a:xfrm>
              <a:off x="4298950" y="2057400"/>
              <a:ext cx="139700" cy="1397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2" name="Oval 161"/>
            <p:cNvSpPr/>
            <p:nvPr/>
          </p:nvSpPr>
          <p:spPr>
            <a:xfrm>
              <a:off x="3898900" y="2057400"/>
              <a:ext cx="139700" cy="1397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136" name="TextBox 135"/>
          <p:cNvSpPr txBox="1"/>
          <p:nvPr/>
        </p:nvSpPr>
        <p:spPr>
          <a:xfrm>
            <a:off x="1897372" y="4436102"/>
            <a:ext cx="2512212" cy="1107996"/>
          </a:xfrm>
          <a:prstGeom prst="rect">
            <a:avLst/>
          </a:prstGeom>
          <a:solidFill>
            <a:schemeClr val="bg1"/>
          </a:solidFill>
          <a:ln w="19050" cmpd="sng">
            <a:solidFill>
              <a:srgbClr val="FF0000"/>
            </a:solidFill>
          </a:ln>
          <a:effectLst>
            <a:outerShdw blurRad="50800" dist="38100" dir="2700000" algn="tl" rotWithShape="0">
              <a:prstClr val="black">
                <a:alpha val="40000"/>
              </a:prstClr>
            </a:outerShdw>
          </a:effectLst>
        </p:spPr>
        <p:txBody>
          <a:bodyPr wrap="square" rtlCol="0">
            <a:spAutoFit/>
          </a:bodyPr>
          <a:lstStyle/>
          <a:p>
            <a:pPr>
              <a:tabLst>
                <a:tab pos="775097" algn="l"/>
              </a:tabLst>
            </a:pPr>
            <a:r>
              <a:rPr lang="en-US" sz="1100" dirty="0">
                <a:latin typeface="Arial" pitchFamily="34" charset="0"/>
                <a:cs typeface="Arial" pitchFamily="34" charset="0"/>
              </a:rPr>
              <a:t>Title:	</a:t>
            </a:r>
            <a:r>
              <a:rPr lang="az-Cyrl-AZ" sz="1100" dirty="0">
                <a:latin typeface="Arial" panose="020B0604020202020204" pitchFamily="34" charset="0"/>
                <a:cs typeface="Arial" panose="020B0604020202020204" pitchFamily="34" charset="0"/>
              </a:rPr>
              <a:t>Время и бытие</a:t>
            </a:r>
            <a:endParaRPr lang="en-US" sz="1100" dirty="0">
              <a:latin typeface="Arial" pitchFamily="34" charset="0"/>
              <a:cs typeface="Arial" pitchFamily="34" charset="0"/>
            </a:endParaRPr>
          </a:p>
          <a:p>
            <a:pPr>
              <a:tabLst>
                <a:tab pos="775097" algn="l"/>
              </a:tabLst>
            </a:pPr>
            <a:r>
              <a:rPr lang="en-US" sz="1100" dirty="0">
                <a:latin typeface="Arial" pitchFamily="34" charset="0"/>
                <a:cs typeface="Arial" pitchFamily="34" charset="0"/>
              </a:rPr>
              <a:t>Language:	Russian</a:t>
            </a:r>
          </a:p>
          <a:p>
            <a:pPr>
              <a:tabLst>
                <a:tab pos="775097" algn="l"/>
              </a:tabLst>
            </a:pPr>
            <a:r>
              <a:rPr lang="en-US" sz="1100" dirty="0">
                <a:latin typeface="Arial" pitchFamily="34" charset="0"/>
                <a:cs typeface="Arial" pitchFamily="34" charset="0"/>
              </a:rPr>
              <a:t>Translator:	</a:t>
            </a:r>
            <a:r>
              <a:rPr lang="az-Cyrl-AZ" sz="1100" dirty="0">
                <a:latin typeface="Arial" panose="020B0604020202020204" pitchFamily="34" charset="0"/>
                <a:cs typeface="Arial" panose="020B0604020202020204" pitchFamily="34" charset="0"/>
              </a:rPr>
              <a:t>Владимир Вениамович</a:t>
            </a:r>
            <a:endParaRPr lang="en-US" sz="1100" dirty="0">
              <a:latin typeface="Arial" panose="020B0604020202020204" pitchFamily="34" charset="0"/>
              <a:cs typeface="Arial" panose="020B0604020202020204" pitchFamily="34" charset="0"/>
            </a:endParaRPr>
          </a:p>
          <a:p>
            <a:pPr>
              <a:tabLst>
                <a:tab pos="775097" algn="l"/>
              </a:tabLst>
            </a:pPr>
            <a:r>
              <a:rPr lang="en-US" sz="1100" dirty="0">
                <a:latin typeface="Arial" panose="020B0604020202020204" pitchFamily="34" charset="0"/>
                <a:cs typeface="Arial" panose="020B0604020202020204" pitchFamily="34" charset="0"/>
              </a:rPr>
              <a:t>	</a:t>
            </a:r>
            <a:r>
              <a:rPr lang="az-Cyrl-AZ" sz="1100" dirty="0">
                <a:latin typeface="Arial" panose="020B0604020202020204" pitchFamily="34" charset="0"/>
                <a:cs typeface="Arial" panose="020B0604020202020204" pitchFamily="34" charset="0"/>
              </a:rPr>
              <a:t>Бибихин</a:t>
            </a:r>
            <a:endParaRPr lang="en-US" sz="1100" dirty="0">
              <a:latin typeface="Arial" pitchFamily="34" charset="0"/>
              <a:cs typeface="Arial" pitchFamily="34" charset="0"/>
            </a:endParaRPr>
          </a:p>
          <a:p>
            <a:pPr>
              <a:tabLst>
                <a:tab pos="775097" algn="l"/>
              </a:tabLst>
            </a:pPr>
            <a:r>
              <a:rPr lang="en-US" sz="1100" dirty="0">
                <a:latin typeface="Arial" pitchFamily="34" charset="0"/>
                <a:cs typeface="Arial" pitchFamily="34" charset="0"/>
              </a:rPr>
              <a:t>Date:	1993</a:t>
            </a:r>
          </a:p>
          <a:p>
            <a:r>
              <a:rPr lang="en-US" sz="1100" dirty="0">
                <a:latin typeface="Arial" pitchFamily="34" charset="0"/>
                <a:cs typeface="Arial" pitchFamily="34" charset="0"/>
              </a:rPr>
              <a:t>IsTranslationOf:</a:t>
            </a:r>
          </a:p>
        </p:txBody>
      </p:sp>
      <p:sp>
        <p:nvSpPr>
          <p:cNvPr id="137" name="Oval 136"/>
          <p:cNvSpPr/>
          <p:nvPr/>
        </p:nvSpPr>
        <p:spPr>
          <a:xfrm>
            <a:off x="3186431" y="5415125"/>
            <a:ext cx="57150" cy="5715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11" name="Group 139"/>
          <p:cNvGrpSpPr/>
          <p:nvPr/>
        </p:nvGrpSpPr>
        <p:grpSpPr>
          <a:xfrm>
            <a:off x="5354040" y="4638468"/>
            <a:ext cx="1885950" cy="938719"/>
            <a:chOff x="1768512" y="2772409"/>
            <a:chExt cx="2514600" cy="1251625"/>
          </a:xfrm>
        </p:grpSpPr>
        <p:sp>
          <p:nvSpPr>
            <p:cNvPr id="142" name="TextBox 141"/>
            <p:cNvSpPr txBox="1"/>
            <p:nvPr/>
          </p:nvSpPr>
          <p:spPr>
            <a:xfrm>
              <a:off x="1768512" y="2772409"/>
              <a:ext cx="2514600" cy="1251625"/>
            </a:xfrm>
            <a:prstGeom prst="rect">
              <a:avLst/>
            </a:prstGeom>
            <a:solidFill>
              <a:schemeClr val="bg1"/>
            </a:solidFill>
            <a:ln w="19050" cmpd="sng">
              <a:solidFill>
                <a:srgbClr val="FF0000"/>
              </a:solidFill>
            </a:ln>
            <a:effectLst>
              <a:outerShdw blurRad="50800" dist="38100" dir="2700000" algn="tl" rotWithShape="0">
                <a:prstClr val="black">
                  <a:alpha val="40000"/>
                </a:prstClr>
              </a:outerShdw>
            </a:effectLst>
          </p:spPr>
          <p:txBody>
            <a:bodyPr wrap="square" rtlCol="0">
              <a:spAutoFit/>
            </a:bodyPr>
            <a:lstStyle/>
            <a:p>
              <a:pPr>
                <a:tabLst>
                  <a:tab pos="775097" algn="l"/>
                </a:tabLst>
              </a:pPr>
              <a:r>
                <a:rPr lang="en-US" sz="1100" dirty="0">
                  <a:cs typeface="Arial" pitchFamily="34" charset="0"/>
                </a:rPr>
                <a:t>Title:	</a:t>
              </a:r>
              <a:r>
                <a:rPr lang="ja-JP" altLang="en-US" sz="1100" dirty="0"/>
                <a:t>存在と時間</a:t>
              </a:r>
              <a:endParaRPr lang="en-US" sz="1100" dirty="0">
                <a:cs typeface="Arial" pitchFamily="34" charset="0"/>
              </a:endParaRPr>
            </a:p>
            <a:p>
              <a:pPr>
                <a:tabLst>
                  <a:tab pos="775097" algn="l"/>
                </a:tabLst>
              </a:pPr>
              <a:r>
                <a:rPr lang="en-US" sz="1100" dirty="0">
                  <a:cs typeface="Arial" pitchFamily="34" charset="0"/>
                </a:rPr>
                <a:t>Language:	Japanese</a:t>
              </a:r>
            </a:p>
            <a:p>
              <a:pPr>
                <a:tabLst>
                  <a:tab pos="775097" algn="l"/>
                </a:tabLst>
              </a:pPr>
              <a:r>
                <a:rPr lang="en-US" sz="1100" dirty="0">
                  <a:cs typeface="Arial" pitchFamily="34" charset="0"/>
                </a:rPr>
                <a:t>Translator:	</a:t>
              </a:r>
              <a:r>
                <a:rPr lang="ja-JP" altLang="en-US" sz="1100" dirty="0"/>
                <a:t>細谷貞雄</a:t>
              </a:r>
              <a:endParaRPr lang="en-US" sz="1100" dirty="0">
                <a:cs typeface="Arial" pitchFamily="34" charset="0"/>
              </a:endParaRPr>
            </a:p>
            <a:p>
              <a:pPr>
                <a:tabLst>
                  <a:tab pos="775097" algn="l"/>
                </a:tabLst>
              </a:pPr>
              <a:r>
                <a:rPr lang="en-US" sz="1100" dirty="0">
                  <a:cs typeface="Arial" pitchFamily="34" charset="0"/>
                </a:rPr>
                <a:t>Date:	1997</a:t>
              </a:r>
            </a:p>
            <a:p>
              <a:r>
                <a:rPr lang="en-US" sz="1100" dirty="0">
                  <a:cs typeface="Arial" pitchFamily="34" charset="0"/>
                </a:rPr>
                <a:t>IsTranslationOf:</a:t>
              </a:r>
            </a:p>
          </p:txBody>
        </p:sp>
        <p:sp>
          <p:nvSpPr>
            <p:cNvPr id="143" name="Oval 142"/>
            <p:cNvSpPr/>
            <p:nvPr/>
          </p:nvSpPr>
          <p:spPr>
            <a:xfrm>
              <a:off x="3344087" y="3850090"/>
              <a:ext cx="73152" cy="73152"/>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13" name="Group 145"/>
          <p:cNvGrpSpPr/>
          <p:nvPr/>
        </p:nvGrpSpPr>
        <p:grpSpPr>
          <a:xfrm>
            <a:off x="5540397" y="3058002"/>
            <a:ext cx="2284313" cy="938719"/>
            <a:chOff x="902823" y="2373946"/>
            <a:chExt cx="3045751" cy="1251626"/>
          </a:xfrm>
        </p:grpSpPr>
        <p:sp>
          <p:nvSpPr>
            <p:cNvPr id="148" name="TextBox 147"/>
            <p:cNvSpPr txBox="1"/>
            <p:nvPr/>
          </p:nvSpPr>
          <p:spPr>
            <a:xfrm>
              <a:off x="902823" y="2373946"/>
              <a:ext cx="3045751" cy="1251626"/>
            </a:xfrm>
            <a:prstGeom prst="rect">
              <a:avLst/>
            </a:prstGeom>
            <a:solidFill>
              <a:schemeClr val="bg1"/>
            </a:solidFill>
            <a:ln w="19050" cmpd="sng">
              <a:solidFill>
                <a:srgbClr val="FF0000"/>
              </a:solidFill>
            </a:ln>
            <a:effectLst>
              <a:outerShdw blurRad="50800" dist="38100" dir="2700000" algn="tl" rotWithShape="0">
                <a:prstClr val="black">
                  <a:alpha val="40000"/>
                </a:prstClr>
              </a:outerShdw>
            </a:effectLst>
          </p:spPr>
          <p:txBody>
            <a:bodyPr wrap="square" rtlCol="0">
              <a:spAutoFit/>
            </a:bodyPr>
            <a:lstStyle/>
            <a:p>
              <a:pPr>
                <a:tabLst>
                  <a:tab pos="775097" algn="l"/>
                </a:tabLst>
              </a:pPr>
              <a:r>
                <a:rPr lang="en-US" sz="1100" dirty="0">
                  <a:latin typeface="Arial" pitchFamily="34" charset="0"/>
                  <a:cs typeface="Arial" pitchFamily="34" charset="0"/>
                </a:rPr>
                <a:t>Title:	Being and Time</a:t>
              </a:r>
            </a:p>
            <a:p>
              <a:pPr>
                <a:tabLst>
                  <a:tab pos="775097" algn="l"/>
                </a:tabLst>
              </a:pPr>
              <a:r>
                <a:rPr lang="en-US" sz="1100" dirty="0">
                  <a:latin typeface="Arial" pitchFamily="34" charset="0"/>
                  <a:cs typeface="Arial" pitchFamily="34" charset="0"/>
                </a:rPr>
                <a:t>Language:	English</a:t>
              </a:r>
            </a:p>
            <a:p>
              <a:pPr>
                <a:tabLst>
                  <a:tab pos="775097" algn="l"/>
                </a:tabLst>
              </a:pPr>
              <a:r>
                <a:rPr lang="en-US" sz="1100" dirty="0">
                  <a:latin typeface="Arial" pitchFamily="34" charset="0"/>
                  <a:cs typeface="Arial" pitchFamily="34" charset="0"/>
                </a:rPr>
                <a:t>Translator:	Joan </a:t>
              </a:r>
              <a:r>
                <a:rPr lang="en-US" sz="1100" dirty="0" err="1">
                  <a:latin typeface="Arial" pitchFamily="34" charset="0"/>
                  <a:cs typeface="Arial" pitchFamily="34" charset="0"/>
                </a:rPr>
                <a:t>Stambaugh</a:t>
              </a:r>
              <a:endParaRPr lang="en-US" sz="1100" dirty="0">
                <a:latin typeface="Arial" pitchFamily="34" charset="0"/>
                <a:cs typeface="Arial" pitchFamily="34" charset="0"/>
              </a:endParaRPr>
            </a:p>
            <a:p>
              <a:pPr>
                <a:tabLst>
                  <a:tab pos="775097" algn="l"/>
                </a:tabLst>
              </a:pPr>
              <a:r>
                <a:rPr lang="en-US" sz="1100" dirty="0">
                  <a:latin typeface="Arial" pitchFamily="34" charset="0"/>
                  <a:cs typeface="Arial" pitchFamily="34" charset="0"/>
                </a:rPr>
                <a:t>Date:	2010</a:t>
              </a:r>
            </a:p>
            <a:p>
              <a:r>
                <a:rPr lang="en-US" sz="1100" dirty="0">
                  <a:latin typeface="Arial" pitchFamily="34" charset="0"/>
                  <a:cs typeface="Arial" pitchFamily="34" charset="0"/>
                </a:rPr>
                <a:t>IsTranslationOf:</a:t>
              </a:r>
            </a:p>
          </p:txBody>
        </p:sp>
        <p:sp>
          <p:nvSpPr>
            <p:cNvPr id="149" name="Oval 148"/>
            <p:cNvSpPr/>
            <p:nvPr/>
          </p:nvSpPr>
          <p:spPr>
            <a:xfrm flipH="1" flipV="1">
              <a:off x="2581439" y="3415775"/>
              <a:ext cx="73152" cy="73152"/>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cxnSp>
        <p:nvCxnSpPr>
          <p:cNvPr id="72" name="Elbow Connector 71"/>
          <p:cNvCxnSpPr>
            <a:stCxn id="64" idx="4"/>
            <a:endCxn id="162" idx="4"/>
          </p:cNvCxnSpPr>
          <p:nvPr/>
        </p:nvCxnSpPr>
        <p:spPr>
          <a:xfrm rot="5400000" flipH="1" flipV="1">
            <a:off x="2739695" y="1343262"/>
            <a:ext cx="294305" cy="2528591"/>
          </a:xfrm>
          <a:prstGeom prst="bentConnector3">
            <a:avLst>
              <a:gd name="adj1" fmla="val -77675"/>
            </a:avLst>
          </a:prstGeom>
          <a:ln w="9525" cmpd="sng">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39" name="Elbow Connector 138"/>
          <p:cNvCxnSpPr>
            <a:stCxn id="137" idx="4"/>
            <a:endCxn id="160" idx="4"/>
          </p:cNvCxnSpPr>
          <p:nvPr/>
        </p:nvCxnSpPr>
        <p:spPr>
          <a:xfrm rot="5400000" flipH="1" flipV="1">
            <a:off x="2477177" y="3198234"/>
            <a:ext cx="3011870" cy="1536212"/>
          </a:xfrm>
          <a:prstGeom prst="bentConnector3">
            <a:avLst>
              <a:gd name="adj1" fmla="val -5692"/>
            </a:avLst>
          </a:prstGeom>
          <a:ln w="9525" cmpd="sng">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45" name="Elbow Connector 144"/>
          <p:cNvCxnSpPr>
            <a:stCxn id="143" idx="5"/>
          </p:cNvCxnSpPr>
          <p:nvPr/>
        </p:nvCxnSpPr>
        <p:spPr>
          <a:xfrm rot="5400000" flipH="1">
            <a:off x="4310774" y="3221782"/>
            <a:ext cx="3019992" cy="1523561"/>
          </a:xfrm>
          <a:prstGeom prst="bentConnector3">
            <a:avLst>
              <a:gd name="adj1" fmla="val -7836"/>
            </a:avLst>
          </a:prstGeom>
          <a:ln w="9525" cmpd="sng">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51" name="Elbow Connector 150"/>
          <p:cNvCxnSpPr/>
          <p:nvPr/>
        </p:nvCxnSpPr>
        <p:spPr>
          <a:xfrm rot="16200000" flipV="1">
            <a:off x="5379818" y="2431879"/>
            <a:ext cx="1431183" cy="1488233"/>
          </a:xfrm>
          <a:prstGeom prst="bentConnector3">
            <a:avLst>
              <a:gd name="adj1" fmla="val -41670"/>
            </a:avLst>
          </a:prstGeom>
          <a:ln w="9525" cmpd="sng">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57" name="Elbow Connector 156"/>
          <p:cNvCxnSpPr>
            <a:stCxn id="155" idx="4"/>
            <a:endCxn id="161" idx="4"/>
          </p:cNvCxnSpPr>
          <p:nvPr/>
        </p:nvCxnSpPr>
        <p:spPr>
          <a:xfrm rot="5400000" flipH="1" flipV="1">
            <a:off x="2558606" y="1992855"/>
            <a:ext cx="1425025" cy="2360126"/>
          </a:xfrm>
          <a:prstGeom prst="bentConnector3">
            <a:avLst>
              <a:gd name="adj1" fmla="val -16042"/>
            </a:avLst>
          </a:prstGeom>
          <a:ln w="9525" cmpd="sng">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rot="16200000">
            <a:off x="3684761" y="3869696"/>
            <a:ext cx="1911101" cy="261610"/>
          </a:xfrm>
          <a:prstGeom prst="rect">
            <a:avLst/>
          </a:prstGeom>
          <a:noFill/>
        </p:spPr>
        <p:txBody>
          <a:bodyPr wrap="none" rtlCol="0">
            <a:spAutoFit/>
          </a:bodyPr>
          <a:lstStyle/>
          <a:p>
            <a:r>
              <a:rPr lang="en-US" sz="1100" dirty="0" err="1"/>
              <a:t>schema:translationOfWork</a:t>
            </a:r>
            <a:endParaRPr lang="en-US" sz="1050" dirty="0"/>
          </a:p>
        </p:txBody>
      </p:sp>
    </p:spTree>
    <p:extLst>
      <p:ext uri="{BB962C8B-B14F-4D97-AF65-F5344CB8AC3E}">
        <p14:creationId xmlns:p14="http://schemas.microsoft.com/office/powerpoint/2010/main" val="38748765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870354"/>
            <a:ext cx="8439148" cy="686442"/>
          </a:xfrm>
        </p:spPr>
        <p:txBody>
          <a:bodyPr/>
          <a:lstStyle/>
          <a:p>
            <a:r>
              <a:rPr lang="en-US" dirty="0"/>
              <a:t>Markup for the semantic web</a:t>
            </a:r>
          </a:p>
        </p:txBody>
      </p:sp>
      <p:sp>
        <p:nvSpPr>
          <p:cNvPr id="3" name="Rectangle 1"/>
          <p:cNvSpPr>
            <a:spLocks noChangeArrowheads="1"/>
          </p:cNvSpPr>
          <p:nvPr/>
        </p:nvSpPr>
        <p:spPr bwMode="auto">
          <a:xfrm>
            <a:off x="0" y="1036097"/>
            <a:ext cx="8915400" cy="50727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defTabSz="914400" fontAlgn="base">
              <a:spcBef>
                <a:spcPct val="0"/>
              </a:spcBef>
              <a:spcAft>
                <a:spcPct val="0"/>
              </a:spcAft>
            </a:pPr>
            <a:r>
              <a:rPr lang="en-US" dirty="0">
                <a:latin typeface="Arial" pitchFamily="34" charset="0"/>
                <a:ea typeface="Calibri" pitchFamily="34" charset="0"/>
                <a:cs typeface="Arial" pitchFamily="34" charset="0"/>
              </a:rPr>
              <a:t># Original Work (in Chinese)</a:t>
            </a:r>
            <a:endParaRPr lang="en-US" dirty="0">
              <a:latin typeface="Arial" pitchFamily="34" charset="0"/>
              <a:cs typeface="Arial" pitchFamily="34" charset="0"/>
            </a:endParaRPr>
          </a:p>
          <a:p>
            <a:pPr defTabSz="914400" eaLnBrk="0" fontAlgn="base" hangingPunct="0">
              <a:spcBef>
                <a:spcPct val="0"/>
              </a:spcBef>
              <a:spcAft>
                <a:spcPct val="0"/>
              </a:spcAft>
            </a:pPr>
            <a:r>
              <a:rPr lang="en-US" dirty="0">
                <a:latin typeface="Arial" pitchFamily="34" charset="0"/>
                <a:ea typeface="Calibri" pitchFamily="34" charset="0"/>
                <a:cs typeface="Arial" pitchFamily="34" charset="0"/>
              </a:rPr>
              <a:t>&lt;</a:t>
            </a:r>
            <a:r>
              <a:rPr lang="en-US" dirty="0">
                <a:latin typeface="Arial" pitchFamily="34" charset="0"/>
                <a:ea typeface="Calibri" pitchFamily="34" charset="0"/>
                <a:cs typeface="Arial" pitchFamily="34" charset="0"/>
                <a:hlinkClick r:id="rId3"/>
              </a:rPr>
              <a:t>http://worldcat.org/entity/work/id/1215997</a:t>
            </a:r>
            <a:r>
              <a:rPr lang="en-US" dirty="0">
                <a:latin typeface="Arial" pitchFamily="34" charset="0"/>
                <a:ea typeface="Calibri" pitchFamily="34" charset="0"/>
                <a:cs typeface="Arial" pitchFamily="34" charset="0"/>
              </a:rPr>
              <a:t>&gt;</a:t>
            </a:r>
            <a:endParaRPr lang="en-US" dirty="0">
              <a:latin typeface="Arial" pitchFamily="34" charset="0"/>
              <a:cs typeface="Arial" pitchFamily="34" charset="0"/>
            </a:endParaRPr>
          </a:p>
          <a:p>
            <a:pPr defTabSz="914400" eaLnBrk="0" fontAlgn="base" hangingPunct="0">
              <a:spcBef>
                <a:spcPct val="0"/>
              </a:spcBef>
              <a:spcAft>
                <a:spcPct val="0"/>
              </a:spcAft>
            </a:pPr>
            <a:r>
              <a:rPr lang="en-US" dirty="0">
                <a:latin typeface="Arial" pitchFamily="34" charset="0"/>
                <a:ea typeface="Calibri" pitchFamily="34" charset="0"/>
                <a:cs typeface="Arial" pitchFamily="34" charset="0"/>
              </a:rPr>
              <a:t>     	a </a:t>
            </a:r>
            <a:r>
              <a:rPr lang="en-US" dirty="0" err="1">
                <a:latin typeface="Arial" pitchFamily="34" charset="0"/>
                <a:ea typeface="Calibri" pitchFamily="34" charset="0"/>
                <a:cs typeface="Arial" pitchFamily="34" charset="0"/>
              </a:rPr>
              <a:t>schema:CreativeWork</a:t>
            </a:r>
            <a:r>
              <a:rPr lang="en-US" dirty="0">
                <a:latin typeface="Arial" pitchFamily="34" charset="0"/>
                <a:ea typeface="Calibri" pitchFamily="34" charset="0"/>
                <a:cs typeface="Arial" pitchFamily="34" charset="0"/>
              </a:rPr>
              <a:t>;</a:t>
            </a:r>
            <a:endParaRPr lang="en-US" dirty="0">
              <a:latin typeface="Arial" pitchFamily="34" charset="0"/>
              <a:cs typeface="Arial" pitchFamily="34" charset="0"/>
            </a:endParaRPr>
          </a:p>
          <a:p>
            <a:pPr eaLnBrk="0" fontAlgn="base" hangingPunct="0">
              <a:spcBef>
                <a:spcPct val="0"/>
              </a:spcBef>
              <a:spcAft>
                <a:spcPct val="0"/>
              </a:spcAft>
            </a:pPr>
            <a:r>
              <a:rPr lang="en-US" dirty="0">
                <a:latin typeface="Arial" pitchFamily="34" charset="0"/>
                <a:ea typeface="Calibri" pitchFamily="34" charset="0"/>
                <a:cs typeface="Arial" pitchFamily="34" charset="0"/>
              </a:rPr>
              <a:t>	       		</a:t>
            </a:r>
            <a:r>
              <a:rPr lang="en-US" dirty="0" err="1">
                <a:latin typeface="Arial" pitchFamily="34" charset="0"/>
                <a:ea typeface="Calibri" pitchFamily="34" charset="0"/>
                <a:cs typeface="Arial" pitchFamily="34" charset="0"/>
              </a:rPr>
              <a:t>schema:creator</a:t>
            </a:r>
            <a:r>
              <a:rPr lang="en-US" dirty="0">
                <a:latin typeface="Arial" pitchFamily="34" charset="0"/>
                <a:ea typeface="Calibri" pitchFamily="34" charset="0"/>
                <a:cs typeface="Arial" pitchFamily="34" charset="0"/>
              </a:rPr>
              <a:t>  &lt;</a:t>
            </a:r>
            <a:r>
              <a:rPr lang="en-US" dirty="0">
                <a:latin typeface="Arial" pitchFamily="34" charset="0"/>
                <a:ea typeface="Calibri" pitchFamily="34" charset="0"/>
                <a:cs typeface="Arial" pitchFamily="34" charset="0"/>
                <a:hlinkClick r:id="rId4"/>
              </a:rPr>
              <a:t>http://viaf.org/viaf/102266649</a:t>
            </a:r>
            <a:r>
              <a:rPr lang="en-US" dirty="0">
                <a:latin typeface="Arial" pitchFamily="34" charset="0"/>
                <a:ea typeface="Calibri" pitchFamily="34" charset="0"/>
                <a:cs typeface="Arial" pitchFamily="34" charset="0"/>
              </a:rPr>
              <a:t>&gt; ; # "</a:t>
            </a:r>
            <a:r>
              <a:rPr lang="en-US" dirty="0" err="1">
                <a:latin typeface="Arial" pitchFamily="34" charset="0"/>
                <a:ea typeface="Calibri" pitchFamily="34" charset="0"/>
                <a:cs typeface="Arial" pitchFamily="34" charset="0"/>
              </a:rPr>
              <a:t>Gao</a:t>
            </a:r>
            <a:r>
              <a:rPr lang="en-US" dirty="0">
                <a:latin typeface="Arial" pitchFamily="34" charset="0"/>
                <a:ea typeface="Calibri" pitchFamily="34" charset="0"/>
                <a:cs typeface="Arial" pitchFamily="34" charset="0"/>
              </a:rPr>
              <a:t>, Xingjian”</a:t>
            </a:r>
            <a:endParaRPr lang="en-US" dirty="0">
              <a:latin typeface="Arial" pitchFamily="34" charset="0"/>
              <a:cs typeface="Arial" pitchFamily="34" charset="0"/>
            </a:endParaRPr>
          </a:p>
          <a:p>
            <a:pPr defTabSz="914400" eaLnBrk="0" fontAlgn="base" hangingPunct="0">
              <a:spcBef>
                <a:spcPct val="0"/>
              </a:spcBef>
              <a:spcAft>
                <a:spcPct val="0"/>
              </a:spcAft>
            </a:pPr>
            <a:r>
              <a:rPr lang="en-US" dirty="0">
                <a:latin typeface="Arial" pitchFamily="34" charset="0"/>
                <a:ea typeface="Calibri" pitchFamily="34" charset="0"/>
                <a:cs typeface="Arial" pitchFamily="34" charset="0"/>
              </a:rPr>
              <a:t>	        </a:t>
            </a:r>
            <a:r>
              <a:rPr lang="en-US" dirty="0" err="1">
                <a:latin typeface="Arial" pitchFamily="34" charset="0"/>
                <a:ea typeface="Calibri" pitchFamily="34" charset="0"/>
                <a:cs typeface="Arial" pitchFamily="34" charset="0"/>
              </a:rPr>
              <a:t>schema:inLanguage</a:t>
            </a:r>
            <a:r>
              <a:rPr lang="en-US" dirty="0">
                <a:latin typeface="Arial" pitchFamily="34" charset="0"/>
                <a:ea typeface="Calibri" pitchFamily="34" charset="0"/>
                <a:cs typeface="Arial" pitchFamily="34" charset="0"/>
              </a:rPr>
              <a:t> "</a:t>
            </a:r>
            <a:r>
              <a:rPr lang="en-US" dirty="0" err="1">
                <a:latin typeface="Arial" pitchFamily="34" charset="0"/>
                <a:ea typeface="Calibri" pitchFamily="34" charset="0"/>
                <a:cs typeface="Arial" pitchFamily="34" charset="0"/>
              </a:rPr>
              <a:t>zh</a:t>
            </a:r>
            <a:r>
              <a:rPr lang="en-US" dirty="0">
                <a:latin typeface="Arial" pitchFamily="34" charset="0"/>
                <a:ea typeface="Calibri" pitchFamily="34" charset="0"/>
                <a:cs typeface="Arial" pitchFamily="34" charset="0"/>
              </a:rPr>
              <a:t>";</a:t>
            </a:r>
            <a:endParaRPr lang="en-US" dirty="0">
              <a:latin typeface="Arial" pitchFamily="34" charset="0"/>
              <a:cs typeface="Arial" pitchFamily="34" charset="0"/>
            </a:endParaRPr>
          </a:p>
          <a:p>
            <a:pPr defTabSz="914400" eaLnBrk="0" fontAlgn="base" hangingPunct="0">
              <a:spcBef>
                <a:spcPct val="0"/>
              </a:spcBef>
              <a:spcAft>
                <a:spcPct val="0"/>
              </a:spcAft>
            </a:pPr>
            <a:r>
              <a:rPr lang="en-US" dirty="0">
                <a:latin typeface="Arial" pitchFamily="34" charset="0"/>
                <a:ea typeface="Calibri" pitchFamily="34" charset="0"/>
                <a:cs typeface="Arial" pitchFamily="34" charset="0"/>
              </a:rPr>
              <a:t>	        </a:t>
            </a:r>
            <a:r>
              <a:rPr lang="en-US" dirty="0" err="1">
                <a:latin typeface="Arial" pitchFamily="34" charset="0"/>
                <a:ea typeface="Calibri" pitchFamily="34" charset="0"/>
                <a:cs typeface="Arial" pitchFamily="34" charset="0"/>
              </a:rPr>
              <a:t>schema:name</a:t>
            </a:r>
            <a:r>
              <a:rPr lang="en-US" dirty="0">
                <a:latin typeface="Arial" pitchFamily="34" charset="0"/>
                <a:ea typeface="Calibri" pitchFamily="34" charset="0"/>
                <a:cs typeface="Arial" pitchFamily="34" charset="0"/>
              </a:rPr>
              <a:t> "</a:t>
            </a:r>
            <a:r>
              <a:rPr lang="en-US" dirty="0" err="1">
                <a:latin typeface="Arial" pitchFamily="34" charset="0"/>
                <a:ea typeface="Calibri" pitchFamily="34" charset="0"/>
                <a:cs typeface="Arial" pitchFamily="34" charset="0"/>
              </a:rPr>
              <a:t>靈山</a:t>
            </a:r>
            <a:r>
              <a:rPr lang="en-US" dirty="0">
                <a:latin typeface="Arial" pitchFamily="34" charset="0"/>
                <a:ea typeface="Calibri" pitchFamily="34" charset="0"/>
                <a:cs typeface="Arial" pitchFamily="34" charset="0"/>
              </a:rPr>
              <a:t>"@</a:t>
            </a:r>
            <a:r>
              <a:rPr lang="en-US" dirty="0" err="1">
                <a:latin typeface="Arial" pitchFamily="34" charset="0"/>
                <a:ea typeface="Calibri" pitchFamily="34" charset="0"/>
                <a:cs typeface="Arial" pitchFamily="34" charset="0"/>
              </a:rPr>
              <a:t>zh</a:t>
            </a:r>
            <a:r>
              <a:rPr lang="en-US" dirty="0" err="1">
                <a:solidFill>
                  <a:srgbClr val="FF0000"/>
                </a:solidFill>
                <a:latin typeface="Arial" pitchFamily="34" charset="0"/>
                <a:ea typeface="Calibri" pitchFamily="34" charset="0"/>
                <a:cs typeface="Arial" pitchFamily="34" charset="0"/>
              </a:rPr>
              <a:t>-hant</a:t>
            </a:r>
            <a:r>
              <a:rPr lang="en-US" dirty="0">
                <a:latin typeface="Arial" pitchFamily="34" charset="0"/>
                <a:ea typeface="Calibri" pitchFamily="34" charset="0"/>
                <a:cs typeface="Arial" pitchFamily="34" charset="0"/>
              </a:rPr>
              <a:t>	.</a:t>
            </a:r>
            <a:endParaRPr lang="en-US" dirty="0">
              <a:latin typeface="Arial" pitchFamily="34" charset="0"/>
              <a:cs typeface="Arial" pitchFamily="34" charset="0"/>
            </a:endParaRPr>
          </a:p>
          <a:p>
            <a:pPr defTabSz="914400" eaLnBrk="0" fontAlgn="base" hangingPunct="0">
              <a:spcBef>
                <a:spcPct val="0"/>
              </a:spcBef>
              <a:spcAft>
                <a:spcPct val="0"/>
              </a:spcAft>
            </a:pPr>
            <a:r>
              <a:rPr lang="en-US" dirty="0">
                <a:latin typeface="Arial" pitchFamily="34" charset="0"/>
                <a:ea typeface="Calibri" pitchFamily="34" charset="0"/>
                <a:cs typeface="Arial" pitchFamily="34" charset="0"/>
              </a:rPr>
              <a:t># Translated Work (in English)</a:t>
            </a:r>
            <a:endParaRPr lang="en-US" dirty="0">
              <a:latin typeface="Arial" pitchFamily="34" charset="0"/>
              <a:cs typeface="Arial" pitchFamily="34" charset="0"/>
            </a:endParaRPr>
          </a:p>
          <a:p>
            <a:pPr defTabSz="914400" eaLnBrk="0" fontAlgn="base" hangingPunct="0">
              <a:spcBef>
                <a:spcPct val="0"/>
              </a:spcBef>
              <a:spcAft>
                <a:spcPct val="0"/>
              </a:spcAft>
            </a:pPr>
            <a:r>
              <a:rPr lang="en-US" dirty="0">
                <a:latin typeface="Arial" pitchFamily="34" charset="0"/>
                <a:ea typeface="Calibri" pitchFamily="34" charset="0"/>
                <a:cs typeface="Arial" pitchFamily="34" charset="0"/>
              </a:rPr>
              <a:t>&lt;</a:t>
            </a:r>
            <a:r>
              <a:rPr lang="en-US" dirty="0">
                <a:latin typeface="Arial" pitchFamily="34" charset="0"/>
                <a:ea typeface="Calibri" pitchFamily="34" charset="0"/>
                <a:cs typeface="Arial" pitchFamily="34" charset="0"/>
                <a:hlinkClick r:id="rId5"/>
              </a:rPr>
              <a:t>http://worldcat.org/entity/work/id/145209748&gt;</a:t>
            </a:r>
            <a:endParaRPr lang="en-US" dirty="0">
              <a:latin typeface="Arial" pitchFamily="34" charset="0"/>
              <a:cs typeface="Arial" pitchFamily="34" charset="0"/>
            </a:endParaRPr>
          </a:p>
          <a:p>
            <a:pPr defTabSz="914400" eaLnBrk="0" fontAlgn="base" hangingPunct="0">
              <a:spcBef>
                <a:spcPct val="0"/>
              </a:spcBef>
              <a:spcAft>
                <a:spcPct val="0"/>
              </a:spcAft>
            </a:pPr>
            <a:r>
              <a:rPr lang="en-US" dirty="0">
                <a:latin typeface="Arial" pitchFamily="34" charset="0"/>
                <a:ea typeface="Calibri" pitchFamily="34" charset="0"/>
                <a:cs typeface="Arial" pitchFamily="34" charset="0"/>
              </a:rPr>
              <a:t>	a </a:t>
            </a:r>
            <a:r>
              <a:rPr lang="en-US" dirty="0" err="1">
                <a:latin typeface="Arial" pitchFamily="34" charset="0"/>
                <a:ea typeface="Calibri" pitchFamily="34" charset="0"/>
                <a:cs typeface="Arial" pitchFamily="34" charset="0"/>
              </a:rPr>
              <a:t>schema:CreativeWork</a:t>
            </a:r>
            <a:r>
              <a:rPr lang="en-US" dirty="0">
                <a:latin typeface="Arial" pitchFamily="34" charset="0"/>
                <a:ea typeface="Calibri" pitchFamily="34" charset="0"/>
                <a:cs typeface="Arial" pitchFamily="34" charset="0"/>
              </a:rPr>
              <a:t>;</a:t>
            </a:r>
            <a:endParaRPr lang="en-US" dirty="0">
              <a:latin typeface="Arial" pitchFamily="34" charset="0"/>
              <a:cs typeface="Arial" pitchFamily="34" charset="0"/>
            </a:endParaRPr>
          </a:p>
          <a:p>
            <a:pPr defTabSz="914400" eaLnBrk="0" fontAlgn="base" hangingPunct="0">
              <a:spcBef>
                <a:spcPct val="0"/>
              </a:spcBef>
              <a:spcAft>
                <a:spcPct val="0"/>
              </a:spcAft>
            </a:pPr>
            <a:r>
              <a:rPr lang="en-US" dirty="0">
                <a:latin typeface="Arial" pitchFamily="34" charset="0"/>
                <a:ea typeface="Calibri" pitchFamily="34" charset="0"/>
                <a:cs typeface="Arial" pitchFamily="34" charset="0"/>
              </a:rPr>
              <a:t>	        </a:t>
            </a:r>
            <a:r>
              <a:rPr lang="en-US" dirty="0" err="1">
                <a:latin typeface="Arial" pitchFamily="34" charset="0"/>
                <a:ea typeface="Calibri" pitchFamily="34" charset="0"/>
                <a:cs typeface="Arial" pitchFamily="34" charset="0"/>
              </a:rPr>
              <a:t>schema:creator</a:t>
            </a:r>
            <a:r>
              <a:rPr lang="en-US" dirty="0">
                <a:latin typeface="Arial" pitchFamily="34" charset="0"/>
                <a:ea typeface="Calibri" pitchFamily="34" charset="0"/>
                <a:cs typeface="Arial" pitchFamily="34" charset="0"/>
              </a:rPr>
              <a:t>  &lt;</a:t>
            </a:r>
            <a:r>
              <a:rPr lang="en-US" dirty="0">
                <a:latin typeface="Arial" pitchFamily="34" charset="0"/>
                <a:ea typeface="Calibri" pitchFamily="34" charset="0"/>
                <a:cs typeface="Arial" pitchFamily="34" charset="0"/>
                <a:hlinkClick r:id="rId6"/>
              </a:rPr>
              <a:t>http://viaf.org/viaf/102266649</a:t>
            </a:r>
            <a:r>
              <a:rPr lang="en-US" dirty="0">
                <a:latin typeface="Arial" pitchFamily="34" charset="0"/>
                <a:ea typeface="Calibri" pitchFamily="34" charset="0"/>
                <a:cs typeface="Arial" pitchFamily="34" charset="0"/>
              </a:rPr>
              <a:t>&gt; ; # "</a:t>
            </a:r>
            <a:r>
              <a:rPr lang="en-US" dirty="0" err="1">
                <a:latin typeface="Arial" pitchFamily="34" charset="0"/>
                <a:ea typeface="Calibri" pitchFamily="34" charset="0"/>
                <a:cs typeface="Arial" pitchFamily="34" charset="0"/>
              </a:rPr>
              <a:t>Gao</a:t>
            </a:r>
            <a:r>
              <a:rPr lang="en-US" dirty="0">
                <a:latin typeface="Arial" pitchFamily="34" charset="0"/>
                <a:ea typeface="Calibri" pitchFamily="34" charset="0"/>
                <a:cs typeface="Arial" pitchFamily="34" charset="0"/>
              </a:rPr>
              <a:t>, Xingjian“ </a:t>
            </a:r>
            <a:endParaRPr lang="en-US" dirty="0">
              <a:latin typeface="Arial" pitchFamily="34" charset="0"/>
              <a:cs typeface="Arial" pitchFamily="34" charset="0"/>
            </a:endParaRPr>
          </a:p>
          <a:p>
            <a:pPr defTabSz="914400" eaLnBrk="0" fontAlgn="base" hangingPunct="0">
              <a:spcBef>
                <a:spcPct val="0"/>
              </a:spcBef>
              <a:spcAft>
                <a:spcPct val="0"/>
              </a:spcAft>
            </a:pPr>
            <a:r>
              <a:rPr lang="en-US" dirty="0">
                <a:latin typeface="Arial" pitchFamily="34" charset="0"/>
                <a:ea typeface="Calibri" pitchFamily="34" charset="0"/>
                <a:cs typeface="Arial" pitchFamily="34" charset="0"/>
              </a:rPr>
              <a:t>	        </a:t>
            </a:r>
            <a:r>
              <a:rPr lang="en-US" dirty="0">
                <a:solidFill>
                  <a:srgbClr val="FF0000"/>
                </a:solidFill>
                <a:latin typeface="Arial" pitchFamily="34" charset="0"/>
                <a:ea typeface="Calibri" pitchFamily="34" charset="0"/>
                <a:cs typeface="Arial" pitchFamily="34" charset="0"/>
              </a:rPr>
              <a:t>schema: translator </a:t>
            </a:r>
            <a:r>
              <a:rPr lang="en-US" dirty="0">
                <a:latin typeface="Arial" pitchFamily="34" charset="0"/>
                <a:ea typeface="Calibri" pitchFamily="34" charset="0"/>
                <a:cs typeface="Arial" pitchFamily="34" charset="0"/>
              </a:rPr>
              <a:t>&lt;</a:t>
            </a:r>
            <a:r>
              <a:rPr lang="en-US" dirty="0">
                <a:latin typeface="Arial" pitchFamily="34" charset="0"/>
                <a:ea typeface="Calibri" pitchFamily="34" charset="0"/>
                <a:cs typeface="Arial" pitchFamily="34" charset="0"/>
                <a:hlinkClick r:id="rId7"/>
              </a:rPr>
              <a:t>http://viaf.org/viaf/81663420</a:t>
            </a:r>
            <a:r>
              <a:rPr lang="en-US" dirty="0">
                <a:latin typeface="Arial" pitchFamily="34" charset="0"/>
                <a:ea typeface="Calibri" pitchFamily="34" charset="0"/>
                <a:cs typeface="Arial" pitchFamily="34" charset="0"/>
              </a:rPr>
              <a:t>&gt; ; # "Lee, Mabel"</a:t>
            </a:r>
            <a:endParaRPr lang="en-US" dirty="0">
              <a:latin typeface="Arial" pitchFamily="34" charset="0"/>
              <a:cs typeface="Arial" pitchFamily="34" charset="0"/>
            </a:endParaRPr>
          </a:p>
          <a:p>
            <a:pPr defTabSz="914400" eaLnBrk="0" fontAlgn="base" hangingPunct="0">
              <a:spcBef>
                <a:spcPct val="0"/>
              </a:spcBef>
              <a:spcAft>
                <a:spcPct val="0"/>
              </a:spcAft>
            </a:pPr>
            <a:r>
              <a:rPr lang="en-US" dirty="0">
                <a:latin typeface="Arial" pitchFamily="34" charset="0"/>
                <a:ea typeface="Calibri" pitchFamily="34" charset="0"/>
                <a:cs typeface="Arial" pitchFamily="34" charset="0"/>
              </a:rPr>
              <a:t>	        </a:t>
            </a:r>
            <a:r>
              <a:rPr lang="en-US" dirty="0" err="1">
                <a:latin typeface="Arial" pitchFamily="34" charset="0"/>
                <a:ea typeface="Calibri" pitchFamily="34" charset="0"/>
                <a:cs typeface="Arial" pitchFamily="34" charset="0"/>
              </a:rPr>
              <a:t>schema:inLanguage</a:t>
            </a:r>
            <a:r>
              <a:rPr lang="en-US" dirty="0">
                <a:latin typeface="Arial" pitchFamily="34" charset="0"/>
                <a:ea typeface="Calibri" pitchFamily="34" charset="0"/>
                <a:cs typeface="Arial" pitchFamily="34" charset="0"/>
              </a:rPr>
              <a:t> "en";</a:t>
            </a:r>
            <a:endParaRPr lang="en-US" dirty="0">
              <a:latin typeface="Arial" pitchFamily="34" charset="0"/>
              <a:cs typeface="Arial" pitchFamily="34" charset="0"/>
            </a:endParaRPr>
          </a:p>
          <a:p>
            <a:pPr defTabSz="914400" eaLnBrk="0" fontAlgn="base" hangingPunct="0">
              <a:spcBef>
                <a:spcPct val="0"/>
              </a:spcBef>
              <a:spcAft>
                <a:spcPct val="0"/>
              </a:spcAft>
            </a:pPr>
            <a:r>
              <a:rPr lang="en-US" dirty="0">
                <a:latin typeface="Arial" pitchFamily="34" charset="0"/>
                <a:ea typeface="Calibri" pitchFamily="34" charset="0"/>
                <a:cs typeface="Arial" pitchFamily="34" charset="0"/>
              </a:rPr>
              <a:t>	        </a:t>
            </a:r>
            <a:r>
              <a:rPr lang="en-US" dirty="0" err="1">
                <a:latin typeface="Arial" pitchFamily="34" charset="0"/>
                <a:ea typeface="Calibri" pitchFamily="34" charset="0"/>
                <a:cs typeface="Arial" pitchFamily="34" charset="0"/>
              </a:rPr>
              <a:t>schema:name</a:t>
            </a:r>
            <a:r>
              <a:rPr lang="en-US" dirty="0">
                <a:latin typeface="Arial" pitchFamily="34" charset="0"/>
                <a:ea typeface="Calibri" pitchFamily="34" charset="0"/>
                <a:cs typeface="Arial" pitchFamily="34" charset="0"/>
              </a:rPr>
              <a:t> "Soul Mountain"@en ;</a:t>
            </a:r>
          </a:p>
          <a:p>
            <a:pPr defTabSz="914400" eaLnBrk="0" fontAlgn="base" hangingPunct="0">
              <a:spcBef>
                <a:spcPct val="0"/>
              </a:spcBef>
              <a:spcAft>
                <a:spcPct val="0"/>
              </a:spcAft>
            </a:pPr>
            <a:r>
              <a:rPr lang="en-US" dirty="0">
                <a:latin typeface="Arial" pitchFamily="34" charset="0"/>
                <a:ea typeface="Calibri" pitchFamily="34" charset="0"/>
                <a:cs typeface="Arial" pitchFamily="34" charset="0"/>
              </a:rPr>
              <a:t>	        </a:t>
            </a:r>
            <a:r>
              <a:rPr lang="en-US" dirty="0" err="1">
                <a:solidFill>
                  <a:srgbClr val="FF0000"/>
                </a:solidFill>
                <a:latin typeface="Arial" pitchFamily="34" charset="0"/>
                <a:ea typeface="Calibri" pitchFamily="34" charset="0"/>
                <a:cs typeface="Arial" pitchFamily="34" charset="0"/>
              </a:rPr>
              <a:t>schema:translationOfWork</a:t>
            </a:r>
            <a:r>
              <a:rPr lang="en-US" dirty="0">
                <a:solidFill>
                  <a:srgbClr val="FF0000"/>
                </a:solidFill>
                <a:latin typeface="Arial" pitchFamily="34" charset="0"/>
                <a:ea typeface="Calibri" pitchFamily="34" charset="0"/>
                <a:cs typeface="Arial" pitchFamily="34" charset="0"/>
              </a:rPr>
              <a:t> </a:t>
            </a:r>
            <a:r>
              <a:rPr lang="en-US" dirty="0">
                <a:latin typeface="Arial" pitchFamily="34" charset="0"/>
                <a:ea typeface="Calibri" pitchFamily="34" charset="0"/>
                <a:cs typeface="Arial" pitchFamily="34" charset="0"/>
              </a:rPr>
              <a:t>&lt;</a:t>
            </a:r>
            <a:r>
              <a:rPr lang="en-US" dirty="0">
                <a:latin typeface="Arial" pitchFamily="34" charset="0"/>
                <a:ea typeface="Calibri" pitchFamily="34" charset="0"/>
                <a:cs typeface="Arial" pitchFamily="34" charset="0"/>
                <a:hlinkClick r:id="rId3"/>
              </a:rPr>
              <a:t>http://worldcat.org/entity/work/id/1215997</a:t>
            </a:r>
            <a:r>
              <a:rPr lang="en-US" dirty="0">
                <a:latin typeface="Arial" pitchFamily="34" charset="0"/>
                <a:ea typeface="Calibri" pitchFamily="34" charset="0"/>
                <a:cs typeface="Arial" pitchFamily="34" charset="0"/>
              </a:rPr>
              <a:t>&gt; </a:t>
            </a:r>
            <a:endParaRPr lang="en-US" dirty="0">
              <a:latin typeface="Arial" pitchFamily="34" charset="0"/>
              <a:cs typeface="Arial" pitchFamily="34" charset="0"/>
            </a:endParaRPr>
          </a:p>
        </p:txBody>
      </p:sp>
    </p:spTree>
    <p:extLst>
      <p:ext uri="{BB962C8B-B14F-4D97-AF65-F5344CB8AC3E}">
        <p14:creationId xmlns:p14="http://schemas.microsoft.com/office/powerpoint/2010/main" val="43960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a:spLocks noChangeAspect="1"/>
          </p:cNvSpPr>
          <p:nvPr/>
        </p:nvSpPr>
        <p:spPr>
          <a:xfrm>
            <a:off x="454527" y="1685534"/>
            <a:ext cx="2881451" cy="338328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solidFill>
            </a:endParaRPr>
          </a:p>
        </p:txBody>
      </p:sp>
      <p:sp>
        <p:nvSpPr>
          <p:cNvPr id="6" name="Rounded Rectangle 5"/>
          <p:cNvSpPr>
            <a:spLocks noChangeAspect="1"/>
          </p:cNvSpPr>
          <p:nvPr/>
        </p:nvSpPr>
        <p:spPr>
          <a:xfrm>
            <a:off x="5226471" y="1677055"/>
            <a:ext cx="2908430" cy="338328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charset="0"/>
              <a:buChar char="•"/>
            </a:pPr>
            <a:endParaRPr lang="en-US" dirty="0">
              <a:solidFill>
                <a:schemeClr val="tx1"/>
              </a:solidFill>
            </a:endParaRPr>
          </a:p>
        </p:txBody>
      </p:sp>
      <p:sp>
        <p:nvSpPr>
          <p:cNvPr id="7" name="Rectangle 6"/>
          <p:cNvSpPr/>
          <p:nvPr/>
        </p:nvSpPr>
        <p:spPr>
          <a:xfrm>
            <a:off x="828547" y="1841485"/>
            <a:ext cx="1774781" cy="523220"/>
          </a:xfrm>
          <a:prstGeom prst="rect">
            <a:avLst/>
          </a:prstGeom>
        </p:spPr>
        <p:txBody>
          <a:bodyPr wrap="none">
            <a:spAutoFit/>
          </a:bodyPr>
          <a:lstStyle/>
          <a:p>
            <a:r>
              <a:rPr lang="en-US" sz="2800" dirty="0"/>
              <a:t>Work sets</a:t>
            </a:r>
          </a:p>
        </p:txBody>
      </p:sp>
      <p:sp>
        <p:nvSpPr>
          <p:cNvPr id="8" name="Rectangle 7"/>
          <p:cNvSpPr/>
          <p:nvPr/>
        </p:nvSpPr>
        <p:spPr>
          <a:xfrm>
            <a:off x="549183" y="2346122"/>
            <a:ext cx="2333510" cy="2585323"/>
          </a:xfrm>
          <a:prstGeom prst="rect">
            <a:avLst/>
          </a:prstGeom>
        </p:spPr>
        <p:txBody>
          <a:bodyPr wrap="square">
            <a:spAutoFit/>
          </a:bodyPr>
          <a:lstStyle/>
          <a:p>
            <a:pPr marL="214313" indent="-214313">
              <a:buFont typeface="Arial" charset="0"/>
              <a:buChar char="•"/>
            </a:pPr>
            <a:r>
              <a:rPr lang="en-US" dirty="0"/>
              <a:t>Series</a:t>
            </a:r>
          </a:p>
          <a:p>
            <a:pPr marL="214313" indent="-214313">
              <a:buFont typeface="Arial" charset="0"/>
              <a:buChar char="•"/>
            </a:pPr>
            <a:r>
              <a:rPr lang="en-US" dirty="0"/>
              <a:t>Editions</a:t>
            </a:r>
          </a:p>
          <a:p>
            <a:pPr marL="214313" indent="-214313">
              <a:buFont typeface="Arial" charset="0"/>
              <a:buChar char="•"/>
            </a:pPr>
            <a:r>
              <a:rPr lang="en-US" dirty="0"/>
              <a:t>Translations</a:t>
            </a:r>
          </a:p>
          <a:p>
            <a:pPr marL="214313" indent="-214313">
              <a:buFont typeface="Arial" charset="0"/>
              <a:buChar char="•"/>
            </a:pPr>
            <a:r>
              <a:rPr lang="en-US" dirty="0"/>
              <a:t>Publishers</a:t>
            </a:r>
          </a:p>
          <a:p>
            <a:pPr marL="214313" indent="-214313">
              <a:buFont typeface="Arial" charset="0"/>
              <a:buChar char="•"/>
            </a:pPr>
            <a:r>
              <a:rPr lang="en-US" dirty="0"/>
              <a:t>Subjects </a:t>
            </a:r>
          </a:p>
          <a:p>
            <a:pPr marL="214313" indent="-214313">
              <a:buFont typeface="Arial" charset="0"/>
              <a:buChar char="•"/>
            </a:pPr>
            <a:r>
              <a:rPr lang="en-US" dirty="0"/>
              <a:t>Classifications </a:t>
            </a:r>
          </a:p>
          <a:p>
            <a:pPr marL="214313" indent="-214313">
              <a:buFont typeface="Arial" charset="0"/>
              <a:buChar char="•"/>
            </a:pPr>
            <a:r>
              <a:rPr lang="en-US" dirty="0"/>
              <a:t>Materials</a:t>
            </a:r>
          </a:p>
          <a:p>
            <a:pPr marL="214313" indent="-214313">
              <a:buFont typeface="Arial" charset="0"/>
              <a:buChar char="•"/>
            </a:pPr>
            <a:r>
              <a:rPr lang="en-US" dirty="0"/>
              <a:t>Library holdings</a:t>
            </a:r>
          </a:p>
          <a:p>
            <a:pPr marL="214313" indent="-214313">
              <a:buFont typeface="Arial" charset="0"/>
              <a:buChar char="•"/>
            </a:pPr>
            <a:r>
              <a:rPr lang="mr-IN" dirty="0"/>
              <a:t>…</a:t>
            </a:r>
            <a:endParaRPr lang="en-US" dirty="0"/>
          </a:p>
        </p:txBody>
      </p:sp>
      <p:sp>
        <p:nvSpPr>
          <p:cNvPr id="9" name="Rectangle 8"/>
          <p:cNvSpPr/>
          <p:nvPr/>
        </p:nvSpPr>
        <p:spPr>
          <a:xfrm>
            <a:off x="5412681" y="1846439"/>
            <a:ext cx="2722220" cy="523220"/>
          </a:xfrm>
          <a:prstGeom prst="rect">
            <a:avLst/>
          </a:prstGeom>
        </p:spPr>
        <p:txBody>
          <a:bodyPr wrap="none">
            <a:spAutoFit/>
          </a:bodyPr>
          <a:lstStyle/>
          <a:p>
            <a:r>
              <a:rPr lang="en-US" sz="2800" dirty="0"/>
              <a:t>Book instances</a:t>
            </a:r>
          </a:p>
        </p:txBody>
      </p:sp>
      <p:sp>
        <p:nvSpPr>
          <p:cNvPr id="10" name="TextBox 9"/>
          <p:cNvSpPr txBox="1"/>
          <p:nvPr/>
        </p:nvSpPr>
        <p:spPr>
          <a:xfrm>
            <a:off x="5924811" y="5812077"/>
            <a:ext cx="3061479" cy="369332"/>
          </a:xfrm>
          <a:prstGeom prst="rect">
            <a:avLst/>
          </a:prstGeom>
          <a:noFill/>
        </p:spPr>
        <p:txBody>
          <a:bodyPr wrap="none" rtlCol="0">
            <a:spAutoFit/>
          </a:bodyPr>
          <a:lstStyle/>
          <a:p>
            <a:r>
              <a:rPr lang="en-US" dirty="0"/>
              <a:t>Courtesy of </a:t>
            </a:r>
            <a:r>
              <a:rPr lang="en-US" dirty="0" err="1"/>
              <a:t>Shenghui</a:t>
            </a:r>
            <a:r>
              <a:rPr lang="en-US" dirty="0"/>
              <a:t> Wang</a:t>
            </a:r>
          </a:p>
        </p:txBody>
      </p:sp>
      <p:sp>
        <p:nvSpPr>
          <p:cNvPr id="11" name="Rectangle 10"/>
          <p:cNvSpPr/>
          <p:nvPr/>
        </p:nvSpPr>
        <p:spPr>
          <a:xfrm>
            <a:off x="5412680" y="2413338"/>
            <a:ext cx="2722221" cy="2308324"/>
          </a:xfrm>
          <a:prstGeom prst="rect">
            <a:avLst/>
          </a:prstGeom>
        </p:spPr>
        <p:txBody>
          <a:bodyPr wrap="square">
            <a:spAutoFit/>
          </a:bodyPr>
          <a:lstStyle/>
          <a:p>
            <a:pPr marL="214313" indent="-214313">
              <a:buFont typeface="Arial" charset="0"/>
              <a:buChar char="•"/>
            </a:pPr>
            <a:r>
              <a:rPr lang="en-US" dirty="0"/>
              <a:t>Multilingual labels</a:t>
            </a:r>
          </a:p>
          <a:p>
            <a:pPr marL="214313" indent="-214313">
              <a:buFont typeface="Arial" charset="0"/>
              <a:buChar char="•"/>
            </a:pPr>
            <a:r>
              <a:rPr lang="en-US" dirty="0"/>
              <a:t>First publication date</a:t>
            </a:r>
          </a:p>
          <a:p>
            <a:pPr marL="214313" indent="-214313">
              <a:buFont typeface="Arial" charset="0"/>
              <a:buChar char="•"/>
            </a:pPr>
            <a:r>
              <a:rPr lang="en-US" dirty="0"/>
              <a:t>Original language and script of work</a:t>
            </a:r>
          </a:p>
          <a:p>
            <a:pPr marL="214313" indent="-214313">
              <a:buFont typeface="Arial" charset="0"/>
              <a:buChar char="•"/>
            </a:pPr>
            <a:r>
              <a:rPr lang="en-US" dirty="0"/>
              <a:t>First line</a:t>
            </a:r>
          </a:p>
          <a:p>
            <a:pPr marL="214313" indent="-214313">
              <a:buFont typeface="Arial" charset="0"/>
              <a:buChar char="•"/>
            </a:pPr>
            <a:r>
              <a:rPr lang="en-US" dirty="0"/>
              <a:t>Freebase ID</a:t>
            </a:r>
          </a:p>
          <a:p>
            <a:pPr marL="214313" indent="-214313">
              <a:buFont typeface="Arial" charset="0"/>
              <a:buChar char="•"/>
            </a:pPr>
            <a:r>
              <a:rPr lang="en-US" dirty="0" err="1"/>
              <a:t>MusicBrainz</a:t>
            </a:r>
            <a:r>
              <a:rPr lang="en-US" dirty="0"/>
              <a:t> work ID</a:t>
            </a:r>
          </a:p>
          <a:p>
            <a:pPr marL="214313" indent="-214313">
              <a:buFont typeface="Arial" charset="0"/>
              <a:buChar char="•"/>
            </a:pPr>
            <a:r>
              <a:rPr lang="mr-IN" dirty="0"/>
              <a:t>…</a:t>
            </a:r>
            <a:endParaRPr lang="en-US" dirty="0"/>
          </a:p>
        </p:txBody>
      </p:sp>
      <p:pic>
        <p:nvPicPr>
          <p:cNvPr id="12" name="Picture 11"/>
          <p:cNvPicPr>
            <a:picLocks noChangeAspect="1"/>
          </p:cNvPicPr>
          <p:nvPr/>
        </p:nvPicPr>
        <p:blipFill>
          <a:blip r:embed="rId3"/>
          <a:stretch>
            <a:fillRect/>
          </a:stretch>
        </p:blipFill>
        <p:spPr>
          <a:xfrm>
            <a:off x="-46073" y="0"/>
            <a:ext cx="3882650" cy="1259237"/>
          </a:xfrm>
          <a:prstGeom prst="rect">
            <a:avLst/>
          </a:prstGeom>
        </p:spPr>
      </p:pic>
      <p:pic>
        <p:nvPicPr>
          <p:cNvPr id="13" name="Picture 12"/>
          <p:cNvPicPr>
            <a:picLocks noChangeAspect="1"/>
          </p:cNvPicPr>
          <p:nvPr/>
        </p:nvPicPr>
        <p:blipFill>
          <a:blip r:embed="rId4"/>
          <a:stretch>
            <a:fillRect/>
          </a:stretch>
        </p:blipFill>
        <p:spPr>
          <a:xfrm>
            <a:off x="6163229" y="-48248"/>
            <a:ext cx="1836579" cy="1409822"/>
          </a:xfrm>
          <a:prstGeom prst="rect">
            <a:avLst/>
          </a:prstGeom>
        </p:spPr>
      </p:pic>
      <p:sp>
        <p:nvSpPr>
          <p:cNvPr id="14" name="Left Arrow 13"/>
          <p:cNvSpPr/>
          <p:nvPr/>
        </p:nvSpPr>
        <p:spPr>
          <a:xfrm>
            <a:off x="3246347" y="2443797"/>
            <a:ext cx="2069756" cy="241544"/>
          </a:xfrm>
          <a:prstGeom prst="leftArrow">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TextBox 14"/>
          <p:cNvSpPr txBox="1"/>
          <p:nvPr/>
        </p:nvSpPr>
        <p:spPr>
          <a:xfrm>
            <a:off x="3068902" y="1002387"/>
            <a:ext cx="2416046" cy="1200329"/>
          </a:xfrm>
          <a:prstGeom prst="rect">
            <a:avLst/>
          </a:prstGeom>
          <a:noFill/>
        </p:spPr>
        <p:txBody>
          <a:bodyPr wrap="none" rtlCol="0">
            <a:spAutoFit/>
          </a:bodyPr>
          <a:lstStyle/>
          <a:p>
            <a:pPr algn="ctr"/>
            <a:r>
              <a:rPr lang="en-US" dirty="0"/>
              <a:t>Multilingual labels</a:t>
            </a:r>
          </a:p>
          <a:p>
            <a:pPr algn="ctr"/>
            <a:r>
              <a:rPr lang="en-US" dirty="0"/>
              <a:t>Other identifiers</a:t>
            </a:r>
          </a:p>
          <a:p>
            <a:pPr algn="ctr"/>
            <a:r>
              <a:rPr lang="en-US" dirty="0"/>
              <a:t>Common descriptions</a:t>
            </a:r>
          </a:p>
          <a:p>
            <a:pPr algn="ctr"/>
            <a:r>
              <a:rPr lang="en-US" dirty="0"/>
              <a:t>Original scripts</a:t>
            </a:r>
            <a:endParaRPr lang="en-US" sz="1050" dirty="0"/>
          </a:p>
        </p:txBody>
      </p:sp>
      <p:sp>
        <p:nvSpPr>
          <p:cNvPr id="16" name="Right Arrow 15"/>
          <p:cNvSpPr/>
          <p:nvPr/>
        </p:nvSpPr>
        <p:spPr>
          <a:xfrm>
            <a:off x="3112809" y="4022467"/>
            <a:ext cx="2069756" cy="228027"/>
          </a:xfrm>
          <a:prstGeom prst="rightArrow">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TextBox 16"/>
          <p:cNvSpPr txBox="1"/>
          <p:nvPr/>
        </p:nvSpPr>
        <p:spPr>
          <a:xfrm>
            <a:off x="2603328" y="4791560"/>
            <a:ext cx="3506088" cy="1200329"/>
          </a:xfrm>
          <a:prstGeom prst="rect">
            <a:avLst/>
          </a:prstGeom>
          <a:noFill/>
        </p:spPr>
        <p:txBody>
          <a:bodyPr wrap="none" rtlCol="0">
            <a:spAutoFit/>
          </a:bodyPr>
          <a:lstStyle/>
          <a:p>
            <a:pPr algn="ctr"/>
            <a:r>
              <a:rPr lang="en-US" dirty="0"/>
              <a:t>Work ID</a:t>
            </a:r>
          </a:p>
          <a:p>
            <a:pPr algn="ctr"/>
            <a:r>
              <a:rPr lang="en-US" dirty="0"/>
              <a:t>Richer bibliographic descriptions</a:t>
            </a:r>
          </a:p>
          <a:p>
            <a:pPr algn="ctr"/>
            <a:r>
              <a:rPr lang="en-US" dirty="0"/>
              <a:t>Translations </a:t>
            </a:r>
          </a:p>
          <a:p>
            <a:pPr algn="ctr"/>
            <a:r>
              <a:rPr lang="en-US" dirty="0"/>
              <a:t>Library related identifiers</a:t>
            </a:r>
          </a:p>
        </p:txBody>
      </p:sp>
    </p:spTree>
    <p:extLst>
      <p:ext uri="{BB962C8B-B14F-4D97-AF65-F5344CB8AC3E}">
        <p14:creationId xmlns:p14="http://schemas.microsoft.com/office/powerpoint/2010/main" val="370553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76664" y="1324290"/>
            <a:ext cx="5256450" cy="4115218"/>
          </a:xfrm>
        </p:spPr>
        <p:txBody>
          <a:bodyPr/>
          <a:lstStyle/>
          <a:p>
            <a:r>
              <a:rPr lang="en-US" dirty="0"/>
              <a:t>WorldCat has more translations than any other resource.</a:t>
            </a:r>
          </a:p>
          <a:p>
            <a:r>
              <a:rPr lang="en-US" dirty="0"/>
              <a:t>We can tag data elements from different languages of cataloging.</a:t>
            </a:r>
          </a:p>
          <a:p>
            <a:r>
              <a:rPr lang="en-US" dirty="0"/>
              <a:t>We can ingest data from other linked data sources to present information in the preferred language and script of the user and associate translations to the original work.</a:t>
            </a:r>
          </a:p>
          <a:p>
            <a:endParaRPr lang="en-US" dirty="0"/>
          </a:p>
        </p:txBody>
      </p:sp>
      <p:sp>
        <p:nvSpPr>
          <p:cNvPr id="3" name="Text Placeholder 2"/>
          <p:cNvSpPr>
            <a:spLocks noGrp="1"/>
          </p:cNvSpPr>
          <p:nvPr>
            <p:ph type="body" sz="quarter" idx="13"/>
          </p:nvPr>
        </p:nvSpPr>
        <p:spPr/>
        <p:txBody>
          <a:bodyPr/>
          <a:lstStyle/>
          <a:p>
            <a:r>
              <a:rPr lang="en-US" dirty="0"/>
              <a:t>Meeting the challenges</a:t>
            </a:r>
          </a:p>
        </p:txBody>
      </p:sp>
      <p:pic>
        <p:nvPicPr>
          <p:cNvPr id="5" name="Picture 2"/>
          <p:cNvPicPr>
            <a:picLocks noChangeAspect="1" noChangeArrowheads="1"/>
          </p:cNvPicPr>
          <p:nvPr/>
        </p:nvPicPr>
        <p:blipFill>
          <a:blip r:embed="rId3" cstate="print"/>
          <a:srcRect/>
          <a:stretch>
            <a:fillRect/>
          </a:stretch>
        </p:blipFill>
        <p:spPr bwMode="auto">
          <a:xfrm>
            <a:off x="5597237" y="2333172"/>
            <a:ext cx="3291840" cy="2210040"/>
          </a:xfrm>
          <a:prstGeom prst="rect">
            <a:avLst/>
          </a:prstGeom>
          <a:noFill/>
          <a:ln w="9525">
            <a:noFill/>
            <a:miter lim="800000"/>
            <a:headEnd/>
            <a:tailEnd/>
          </a:ln>
        </p:spPr>
      </p:pic>
    </p:spTree>
    <p:extLst>
      <p:ext uri="{BB962C8B-B14F-4D97-AF65-F5344CB8AC3E}">
        <p14:creationId xmlns:p14="http://schemas.microsoft.com/office/powerpoint/2010/main" val="378147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31838" y="1108606"/>
            <a:ext cx="4777491" cy="1492716"/>
          </a:xfrm>
        </p:spPr>
        <p:txBody>
          <a:bodyPr/>
          <a:lstStyle/>
          <a:p>
            <a:r>
              <a:rPr lang="en-US" dirty="0"/>
              <a:t>Thank you!</a:t>
            </a:r>
          </a:p>
        </p:txBody>
      </p:sp>
      <p:sp>
        <p:nvSpPr>
          <p:cNvPr id="3" name="Text Placeholder 2"/>
          <p:cNvSpPr>
            <a:spLocks noGrp="1"/>
          </p:cNvSpPr>
          <p:nvPr>
            <p:ph type="body" sz="quarter" idx="11"/>
          </p:nvPr>
        </p:nvSpPr>
        <p:spPr>
          <a:xfrm>
            <a:off x="608543" y="2860151"/>
            <a:ext cx="4505897" cy="405719"/>
          </a:xfrm>
        </p:spPr>
        <p:txBody>
          <a:bodyPr>
            <a:noAutofit/>
          </a:bodyPr>
          <a:lstStyle/>
          <a:p>
            <a:r>
              <a:rPr lang="en-US" sz="2800" dirty="0"/>
              <a:t>Karen Smith-Yoshimura</a:t>
            </a:r>
          </a:p>
        </p:txBody>
      </p:sp>
      <p:sp>
        <p:nvSpPr>
          <p:cNvPr id="5" name="Text Placeholder 4"/>
          <p:cNvSpPr>
            <a:spLocks noGrp="1"/>
          </p:cNvSpPr>
          <p:nvPr>
            <p:ph type="body" sz="quarter" idx="13"/>
          </p:nvPr>
        </p:nvSpPr>
        <p:spPr>
          <a:xfrm>
            <a:off x="608357" y="3433271"/>
            <a:ext cx="3887788" cy="305495"/>
          </a:xfrm>
        </p:spPr>
        <p:txBody>
          <a:bodyPr>
            <a:noAutofit/>
          </a:bodyPr>
          <a:lstStyle/>
          <a:p>
            <a:r>
              <a:rPr lang="en-US" sz="1800" dirty="0"/>
              <a:t>@</a:t>
            </a:r>
            <a:r>
              <a:rPr lang="en-US" sz="1800" dirty="0" err="1"/>
              <a:t>KarenS_Y</a:t>
            </a:r>
            <a:endParaRPr lang="en-US" sz="1800" dirty="0"/>
          </a:p>
          <a:p>
            <a:r>
              <a:rPr lang="en-US" sz="1800" dirty="0"/>
              <a:t>smithyok@oclc.org</a:t>
            </a:r>
          </a:p>
        </p:txBody>
      </p:sp>
      <p:sp>
        <p:nvSpPr>
          <p:cNvPr id="6" name="Text Placeholder 5"/>
          <p:cNvSpPr>
            <a:spLocks noGrp="1"/>
          </p:cNvSpPr>
          <p:nvPr>
            <p:ph type="body" sz="quarter" idx="14"/>
          </p:nvPr>
        </p:nvSpPr>
        <p:spPr>
          <a:xfrm>
            <a:off x="0" y="533988"/>
            <a:ext cx="5664820" cy="867930"/>
          </a:xfrm>
        </p:spPr>
        <p:txBody>
          <a:bodyPr/>
          <a:lstStyle/>
          <a:p>
            <a:r>
              <a:rPr lang="en-US" sz="1800" dirty="0"/>
              <a:t>Challenges of Multilingualism</a:t>
            </a:r>
          </a:p>
          <a:p>
            <a:r>
              <a:rPr lang="en-US" sz="1800" dirty="0"/>
              <a:t>Visualizing Digital Humanities• 21 June 2017</a:t>
            </a:r>
          </a:p>
        </p:txBody>
      </p:sp>
      <p:sp>
        <p:nvSpPr>
          <p:cNvPr id="7" name="Rectangle 6"/>
          <p:cNvSpPr/>
          <p:nvPr/>
        </p:nvSpPr>
        <p:spPr>
          <a:xfrm>
            <a:off x="1084753" y="5936336"/>
            <a:ext cx="5377764" cy="623248"/>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50" kern="1200" dirty="0">
                <a:solidFill>
                  <a:srgbClr val="787D83"/>
                </a:solidFill>
                <a:effectLst/>
                <a:latin typeface="+mn-lt"/>
                <a:ea typeface="+mn-ea"/>
                <a:cs typeface="+mn-cs"/>
              </a:rPr>
              <a:t>©2017 OCLC. This work is licensed under a Creative Commons Attribution 4.0 International License. Suggested attribution: “This work uses content from “Data Designed for Discovery” © OCLC, used under a Creative Commons Attribution 4.0 International License: http://creativecommons.org/licenses/by/4.0/.”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kern="1200" baseline="0" dirty="0">
              <a:solidFill>
                <a:schemeClr val="bg1">
                  <a:lumMod val="65000"/>
                </a:schemeClr>
              </a:solidFill>
              <a:latin typeface="+mn-lt"/>
              <a:ea typeface="Open Sans" pitchFamily="34" charset="0"/>
              <a:cs typeface="Open Sans"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5566098" y="1945294"/>
            <a:ext cx="3825875" cy="2568575"/>
          </a:xfrm>
          <a:prstGeom prst="rect">
            <a:avLst/>
          </a:prstGeom>
          <a:noFill/>
          <a:ln w="9525">
            <a:noFill/>
            <a:miter lim="800000"/>
            <a:headEnd/>
            <a:tailEnd/>
          </a:ln>
        </p:spPr>
      </p:pic>
      <p:pic>
        <p:nvPicPr>
          <p:cNvPr id="11" name="Picture 10"/>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427387" y="5962290"/>
            <a:ext cx="608901" cy="324648"/>
          </a:xfrm>
          <a:prstGeom prst="rect">
            <a:avLst/>
          </a:prstGeom>
        </p:spPr>
      </p:pic>
    </p:spTree>
    <p:extLst>
      <p:ext uri="{BB962C8B-B14F-4D97-AF65-F5344CB8AC3E}">
        <p14:creationId xmlns:p14="http://schemas.microsoft.com/office/powerpoint/2010/main" val="3829261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000" dirty="0">
                <a:solidFill>
                  <a:srgbClr val="1F497D"/>
                </a:solidFill>
                <a:latin typeface="+mj-lt"/>
              </a:rPr>
              <a:t>Why focus on translations?</a:t>
            </a:r>
          </a:p>
        </p:txBody>
      </p:sp>
      <p:sp>
        <p:nvSpPr>
          <p:cNvPr id="3" name="TextBox 2"/>
          <p:cNvSpPr txBox="1"/>
          <p:nvPr/>
        </p:nvSpPr>
        <p:spPr>
          <a:xfrm>
            <a:off x="571623" y="1662238"/>
            <a:ext cx="3798277" cy="3200400"/>
          </a:xfrm>
          <a:prstGeom prst="rect">
            <a:avLst/>
          </a:prstGeom>
          <a:noFill/>
          <a:ln w="28575">
            <a:solidFill>
              <a:srgbClr val="00B0F0"/>
            </a:solidFill>
          </a:ln>
        </p:spPr>
        <p:txBody>
          <a:bodyPr wrap="square" rtlCol="0">
            <a:spAutoFit/>
          </a:bodyPr>
          <a:lstStyle/>
          <a:p>
            <a:r>
              <a:rPr lang="en-US" sz="3600" u="sng" dirty="0">
                <a:solidFill>
                  <a:srgbClr val="1F497D"/>
                </a:solidFill>
              </a:rPr>
              <a:t>For Developers:</a:t>
            </a:r>
          </a:p>
          <a:p>
            <a:endParaRPr lang="en-US" sz="3600" dirty="0"/>
          </a:p>
          <a:p>
            <a:r>
              <a:rPr lang="en-US" sz="3200" dirty="0"/>
              <a:t>Present information in the preferred language &amp;</a:t>
            </a:r>
          </a:p>
          <a:p>
            <a:r>
              <a:rPr lang="en-US" sz="3200" dirty="0"/>
              <a:t>script of the user </a:t>
            </a:r>
          </a:p>
        </p:txBody>
      </p:sp>
      <p:sp>
        <p:nvSpPr>
          <p:cNvPr id="4" name="TextBox 3"/>
          <p:cNvSpPr txBox="1"/>
          <p:nvPr/>
        </p:nvSpPr>
        <p:spPr>
          <a:xfrm>
            <a:off x="4756761" y="1662238"/>
            <a:ext cx="3798277" cy="3200400"/>
          </a:xfrm>
          <a:prstGeom prst="rect">
            <a:avLst/>
          </a:prstGeom>
          <a:noFill/>
          <a:ln w="28575">
            <a:solidFill>
              <a:srgbClr val="00B0F0"/>
            </a:solidFill>
          </a:ln>
        </p:spPr>
        <p:txBody>
          <a:bodyPr wrap="square" rtlCol="0">
            <a:spAutoFit/>
          </a:bodyPr>
          <a:lstStyle/>
          <a:p>
            <a:r>
              <a:rPr lang="en-US" sz="3600" u="sng" dirty="0">
                <a:solidFill>
                  <a:srgbClr val="1F497D"/>
                </a:solidFill>
              </a:rPr>
              <a:t>For Academics:</a:t>
            </a:r>
          </a:p>
          <a:p>
            <a:endParaRPr lang="en-US" sz="3600" dirty="0"/>
          </a:p>
          <a:p>
            <a:r>
              <a:rPr lang="en-US" sz="3200" dirty="0"/>
              <a:t>Understand information sharing across cultures</a:t>
            </a:r>
          </a:p>
        </p:txBody>
      </p:sp>
    </p:spTree>
    <p:extLst>
      <p:ext uri="{BB962C8B-B14F-4D97-AF65-F5344CB8AC3E}">
        <p14:creationId xmlns:p14="http://schemas.microsoft.com/office/powerpoint/2010/main" val="207011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srcRect l="1485" t="499" r="1244" b="558"/>
          <a:stretch/>
        </p:blipFill>
        <p:spPr bwMode="auto">
          <a:xfrm>
            <a:off x="5204518" y="371429"/>
            <a:ext cx="3939482" cy="4434741"/>
          </a:xfrm>
          <a:prstGeom prst="rect">
            <a:avLst/>
          </a:prstGeom>
          <a:noFill/>
          <a:ln w="9525">
            <a:noFill/>
            <a:miter lim="800000"/>
            <a:headEnd/>
            <a:tailEnd/>
          </a:ln>
          <a:effectLst/>
        </p:spPr>
      </p:pic>
      <p:sp>
        <p:nvSpPr>
          <p:cNvPr id="3" name="TextBox 2"/>
          <p:cNvSpPr txBox="1"/>
          <p:nvPr/>
        </p:nvSpPr>
        <p:spPr>
          <a:xfrm>
            <a:off x="-1" y="783771"/>
            <a:ext cx="5322277" cy="5201424"/>
          </a:xfrm>
          <a:prstGeom prst="rect">
            <a:avLst/>
          </a:prstGeom>
          <a:noFill/>
        </p:spPr>
        <p:txBody>
          <a:bodyPr wrap="square" rtlCol="0">
            <a:spAutoFit/>
          </a:bodyPr>
          <a:lstStyle/>
          <a:p>
            <a:endParaRPr lang="en-US" sz="2800" dirty="0">
              <a:latin typeface="Arial" pitchFamily="34" charset="0"/>
              <a:cs typeface="Arial" pitchFamily="34" charset="0"/>
            </a:endParaRPr>
          </a:p>
          <a:p>
            <a:r>
              <a:rPr lang="en-US" sz="2800" dirty="0">
                <a:latin typeface="Arial" pitchFamily="34" charset="0"/>
                <a:cs typeface="Arial" pitchFamily="34" charset="0"/>
              </a:rPr>
              <a:t>Leo Tolstoy: </a:t>
            </a:r>
            <a:r>
              <a:rPr lang="en-US" sz="2800" dirty="0">
                <a:solidFill>
                  <a:schemeClr val="tx2">
                    <a:lumMod val="60000"/>
                    <a:lumOff val="40000"/>
                  </a:schemeClr>
                </a:solidFill>
                <a:latin typeface="Arial" pitchFamily="34" charset="0"/>
                <a:cs typeface="Arial" pitchFamily="34" charset="0"/>
              </a:rPr>
              <a:t>97</a:t>
            </a:r>
            <a:r>
              <a:rPr lang="en-US" sz="2800" dirty="0">
                <a:latin typeface="Arial" pitchFamily="34" charset="0"/>
                <a:cs typeface="Arial" pitchFamily="34" charset="0"/>
              </a:rPr>
              <a:t> languages</a:t>
            </a:r>
          </a:p>
          <a:p>
            <a:r>
              <a:rPr lang="en-US" sz="2800" dirty="0">
                <a:latin typeface="Arial" pitchFamily="34" charset="0"/>
                <a:cs typeface="Arial" pitchFamily="34" charset="0"/>
              </a:rPr>
              <a:t>Rabindranath Tagore: </a:t>
            </a:r>
            <a:r>
              <a:rPr lang="en-US" sz="2800" dirty="0">
                <a:solidFill>
                  <a:schemeClr val="tx2">
                    <a:lumMod val="60000"/>
                    <a:lumOff val="40000"/>
                  </a:schemeClr>
                </a:solidFill>
                <a:latin typeface="Arial" pitchFamily="34" charset="0"/>
                <a:cs typeface="Arial" pitchFamily="34" charset="0"/>
              </a:rPr>
              <a:t>93</a:t>
            </a:r>
          </a:p>
          <a:p>
            <a:r>
              <a:rPr lang="en-US" sz="2800" dirty="0">
                <a:latin typeface="Arial" pitchFamily="34" charset="0"/>
                <a:cs typeface="Arial" pitchFamily="34" charset="0"/>
              </a:rPr>
              <a:t>Homer: </a:t>
            </a:r>
            <a:r>
              <a:rPr lang="en-US" sz="2800" dirty="0">
                <a:solidFill>
                  <a:schemeClr val="tx2">
                    <a:lumMod val="60000"/>
                    <a:lumOff val="40000"/>
                  </a:schemeClr>
                </a:solidFill>
                <a:latin typeface="Arial" pitchFamily="34" charset="0"/>
                <a:cs typeface="Arial" pitchFamily="34" charset="0"/>
              </a:rPr>
              <a:t>84</a:t>
            </a:r>
            <a:r>
              <a:rPr lang="en-US" sz="2800" dirty="0">
                <a:latin typeface="Arial" pitchFamily="34" charset="0"/>
                <a:cs typeface="Arial" pitchFamily="34" charset="0"/>
              </a:rPr>
              <a:t> languages</a:t>
            </a:r>
          </a:p>
          <a:p>
            <a:r>
              <a:rPr lang="en-US" sz="2800" dirty="0">
                <a:latin typeface="Arial" pitchFamily="34" charset="0"/>
                <a:cs typeface="Arial" pitchFamily="34" charset="0"/>
              </a:rPr>
              <a:t>Mahatma Gandhi: </a:t>
            </a:r>
            <a:r>
              <a:rPr lang="en-US" sz="2800" dirty="0">
                <a:solidFill>
                  <a:schemeClr val="tx2">
                    <a:lumMod val="60000"/>
                    <a:lumOff val="40000"/>
                  </a:schemeClr>
                </a:solidFill>
                <a:latin typeface="Arial" pitchFamily="34" charset="0"/>
                <a:cs typeface="Arial" pitchFamily="34" charset="0"/>
              </a:rPr>
              <a:t>52</a:t>
            </a:r>
            <a:r>
              <a:rPr lang="en-US" sz="2800" dirty="0">
                <a:latin typeface="Arial" pitchFamily="34" charset="0"/>
                <a:cs typeface="Arial" pitchFamily="34" charset="0"/>
              </a:rPr>
              <a:t> languages</a:t>
            </a:r>
          </a:p>
          <a:p>
            <a:r>
              <a:rPr lang="en-US" sz="2800" dirty="0">
                <a:latin typeface="Arial" pitchFamily="34" charset="0"/>
                <a:cs typeface="Arial" pitchFamily="34" charset="0"/>
              </a:rPr>
              <a:t>Isaac </a:t>
            </a:r>
            <a:r>
              <a:rPr lang="en-US" sz="2800" dirty="0" err="1">
                <a:latin typeface="Arial" pitchFamily="34" charset="0"/>
                <a:cs typeface="Arial" pitchFamily="34" charset="0"/>
              </a:rPr>
              <a:t>Bashevis</a:t>
            </a:r>
            <a:r>
              <a:rPr lang="en-US" sz="2800" dirty="0">
                <a:latin typeface="Arial" pitchFamily="34" charset="0"/>
                <a:cs typeface="Arial" pitchFamily="34" charset="0"/>
              </a:rPr>
              <a:t> Singer: </a:t>
            </a:r>
            <a:r>
              <a:rPr lang="en-US" sz="2800" dirty="0">
                <a:solidFill>
                  <a:schemeClr val="tx2">
                    <a:lumMod val="60000"/>
                    <a:lumOff val="40000"/>
                  </a:schemeClr>
                </a:solidFill>
                <a:latin typeface="Arial" pitchFamily="34" charset="0"/>
                <a:cs typeface="Arial" pitchFamily="34" charset="0"/>
              </a:rPr>
              <a:t>52</a:t>
            </a:r>
            <a:endParaRPr lang="en-US" sz="2400" dirty="0">
              <a:solidFill>
                <a:schemeClr val="tx2">
                  <a:lumMod val="60000"/>
                  <a:lumOff val="40000"/>
                </a:schemeClr>
              </a:solidFill>
              <a:latin typeface="Arial" pitchFamily="34" charset="0"/>
              <a:cs typeface="Arial" pitchFamily="34" charset="0"/>
            </a:endParaRPr>
          </a:p>
          <a:p>
            <a:r>
              <a:rPr lang="vi-VN" sz="2800" dirty="0">
                <a:latin typeface="Arial" pitchFamily="34" charset="0"/>
                <a:cs typeface="Arial" pitchFamily="34" charset="0"/>
              </a:rPr>
              <a:t>Najīb</a:t>
            </a:r>
            <a:r>
              <a:rPr lang="en-US" sz="2800" dirty="0">
                <a:latin typeface="Arial" pitchFamily="34" charset="0"/>
                <a:cs typeface="Arial" pitchFamily="34" charset="0"/>
              </a:rPr>
              <a:t> </a:t>
            </a:r>
            <a:r>
              <a:rPr lang="vi-VN" sz="2800" dirty="0">
                <a:latin typeface="Arial" pitchFamily="34" charset="0"/>
                <a:cs typeface="Arial" pitchFamily="34" charset="0"/>
              </a:rPr>
              <a:t>Maḥfūẓ</a:t>
            </a:r>
            <a:r>
              <a:rPr lang="en-US" sz="2800" dirty="0">
                <a:latin typeface="Arial" pitchFamily="34" charset="0"/>
                <a:cs typeface="Arial" pitchFamily="34" charset="0"/>
              </a:rPr>
              <a:t>: </a:t>
            </a:r>
            <a:r>
              <a:rPr lang="en-US" sz="2800" dirty="0">
                <a:solidFill>
                  <a:schemeClr val="tx2">
                    <a:lumMod val="60000"/>
                    <a:lumOff val="40000"/>
                  </a:schemeClr>
                </a:solidFill>
                <a:latin typeface="Arial" pitchFamily="34" charset="0"/>
                <a:cs typeface="Arial" pitchFamily="34" charset="0"/>
              </a:rPr>
              <a:t>47</a:t>
            </a:r>
            <a:r>
              <a:rPr lang="en-US" sz="2800" dirty="0">
                <a:latin typeface="Arial" pitchFamily="34" charset="0"/>
                <a:cs typeface="Arial" pitchFamily="34" charset="0"/>
              </a:rPr>
              <a:t> </a:t>
            </a:r>
            <a:r>
              <a:rPr lang="en-US" sz="2400" dirty="0">
                <a:latin typeface="Arial" pitchFamily="34" charset="0"/>
                <a:cs typeface="Arial" pitchFamily="34" charset="0"/>
              </a:rPr>
              <a:t>languages</a:t>
            </a:r>
          </a:p>
          <a:p>
            <a:r>
              <a:rPr lang="en-US" sz="2800" dirty="0">
                <a:latin typeface="Arial" pitchFamily="34" charset="0"/>
                <a:cs typeface="Arial" pitchFamily="34" charset="0"/>
              </a:rPr>
              <a:t>Cao </a:t>
            </a:r>
            <a:r>
              <a:rPr lang="en-US" sz="2800" dirty="0" err="1">
                <a:latin typeface="Arial" pitchFamily="34" charset="0"/>
                <a:cs typeface="Arial" pitchFamily="34" charset="0"/>
              </a:rPr>
              <a:t>Xueqin</a:t>
            </a:r>
            <a:r>
              <a:rPr lang="en-US" sz="2800" dirty="0">
                <a:latin typeface="Arial" pitchFamily="34" charset="0"/>
                <a:cs typeface="Arial" pitchFamily="34" charset="0"/>
              </a:rPr>
              <a:t>: </a:t>
            </a:r>
            <a:r>
              <a:rPr lang="en-US" sz="2800" dirty="0">
                <a:solidFill>
                  <a:schemeClr val="tx2">
                    <a:lumMod val="60000"/>
                    <a:lumOff val="40000"/>
                  </a:schemeClr>
                </a:solidFill>
                <a:latin typeface="Arial" pitchFamily="34" charset="0"/>
                <a:cs typeface="Arial" pitchFamily="34" charset="0"/>
              </a:rPr>
              <a:t>27</a:t>
            </a:r>
            <a:r>
              <a:rPr lang="en-US" sz="2800" dirty="0">
                <a:latin typeface="Arial" pitchFamily="34" charset="0"/>
                <a:cs typeface="Arial" pitchFamily="34" charset="0"/>
              </a:rPr>
              <a:t> </a:t>
            </a:r>
            <a:r>
              <a:rPr lang="en-US" sz="2400" dirty="0">
                <a:latin typeface="Arial" pitchFamily="34" charset="0"/>
                <a:cs typeface="Arial" pitchFamily="34" charset="0"/>
              </a:rPr>
              <a:t>languages</a:t>
            </a:r>
          </a:p>
          <a:p>
            <a:r>
              <a:rPr lang="en-US" sz="2800" dirty="0" err="1">
                <a:latin typeface="Arial" pitchFamily="34" charset="0"/>
                <a:cs typeface="Arial" pitchFamily="34" charset="0"/>
              </a:rPr>
              <a:t>Murasaki</a:t>
            </a:r>
            <a:r>
              <a:rPr lang="en-US" sz="2800" dirty="0">
                <a:latin typeface="Arial" pitchFamily="34" charset="0"/>
                <a:cs typeface="Arial" pitchFamily="34" charset="0"/>
              </a:rPr>
              <a:t> </a:t>
            </a:r>
            <a:r>
              <a:rPr lang="en-US" sz="2800" dirty="0" err="1">
                <a:latin typeface="Arial" pitchFamily="34" charset="0"/>
                <a:cs typeface="Arial" pitchFamily="34" charset="0"/>
              </a:rPr>
              <a:t>Shikabu</a:t>
            </a:r>
            <a:r>
              <a:rPr lang="en-US" sz="2800" dirty="0">
                <a:latin typeface="Arial" pitchFamily="34" charset="0"/>
                <a:cs typeface="Arial" pitchFamily="34" charset="0"/>
              </a:rPr>
              <a:t>: </a:t>
            </a:r>
            <a:r>
              <a:rPr lang="en-US" sz="2800" dirty="0">
                <a:solidFill>
                  <a:schemeClr val="tx2">
                    <a:lumMod val="60000"/>
                    <a:lumOff val="40000"/>
                  </a:schemeClr>
                </a:solidFill>
                <a:latin typeface="Arial" pitchFamily="34" charset="0"/>
                <a:cs typeface="Arial" pitchFamily="34" charset="0"/>
              </a:rPr>
              <a:t>21</a:t>
            </a:r>
            <a:r>
              <a:rPr lang="en-US" sz="2400" dirty="0">
                <a:latin typeface="Arial" pitchFamily="34" charset="0"/>
                <a:cs typeface="Arial" pitchFamily="34" charset="0"/>
              </a:rPr>
              <a:t> languages</a:t>
            </a:r>
          </a:p>
          <a:p>
            <a:endParaRPr lang="vi-VN" sz="2400" dirty="0">
              <a:latin typeface="Arial" pitchFamily="34" charset="0"/>
              <a:cs typeface="Arial" pitchFamily="34" charset="0"/>
            </a:endParaRPr>
          </a:p>
          <a:p>
            <a:endParaRPr lang="en-US" sz="2800" dirty="0">
              <a:latin typeface="Arial" pitchFamily="34" charset="0"/>
              <a:cs typeface="Arial" pitchFamily="34" charset="0"/>
            </a:endParaRPr>
          </a:p>
          <a:p>
            <a:endParaRPr lang="en-US" sz="2800" dirty="0">
              <a:latin typeface="Arial" pitchFamily="34" charset="0"/>
              <a:cs typeface="Arial" pitchFamily="34" charset="0"/>
            </a:endParaRPr>
          </a:p>
        </p:txBody>
      </p:sp>
      <p:sp>
        <p:nvSpPr>
          <p:cNvPr id="4" name="TextBox 3"/>
          <p:cNvSpPr txBox="1"/>
          <p:nvPr/>
        </p:nvSpPr>
        <p:spPr>
          <a:xfrm>
            <a:off x="676894" y="102167"/>
            <a:ext cx="3238259" cy="769441"/>
          </a:xfrm>
          <a:prstGeom prst="rect">
            <a:avLst/>
          </a:prstGeom>
          <a:noFill/>
        </p:spPr>
        <p:txBody>
          <a:bodyPr wrap="none" rtlCol="0">
            <a:spAutoFit/>
          </a:bodyPr>
          <a:lstStyle/>
          <a:p>
            <a:r>
              <a:rPr lang="en-US" sz="4400" dirty="0">
                <a:solidFill>
                  <a:srgbClr val="1F497D"/>
                </a:solidFill>
                <a:latin typeface="+mj-lt"/>
              </a:rPr>
              <a:t>Translations</a:t>
            </a:r>
          </a:p>
        </p:txBody>
      </p:sp>
      <p:sp>
        <p:nvSpPr>
          <p:cNvPr id="2" name="TextBox 1"/>
          <p:cNvSpPr txBox="1"/>
          <p:nvPr/>
        </p:nvSpPr>
        <p:spPr>
          <a:xfrm>
            <a:off x="5106390" y="5498123"/>
            <a:ext cx="3672800" cy="923330"/>
          </a:xfrm>
          <a:prstGeom prst="rect">
            <a:avLst/>
          </a:prstGeom>
          <a:noFill/>
        </p:spPr>
        <p:txBody>
          <a:bodyPr wrap="none" rtlCol="0">
            <a:spAutoFit/>
          </a:bodyPr>
          <a:lstStyle/>
          <a:p>
            <a:r>
              <a:rPr lang="en-US" dirty="0" err="1">
                <a:hlinkClick r:id="rId4"/>
              </a:rPr>
              <a:t>HangingTogether</a:t>
            </a:r>
            <a:r>
              <a:rPr lang="en-US" dirty="0"/>
              <a:t>, 2013-11-12</a:t>
            </a:r>
          </a:p>
          <a:p>
            <a:r>
              <a:rPr lang="en-US" dirty="0"/>
              <a:t>[By January 2017, person clusters</a:t>
            </a:r>
          </a:p>
          <a:p>
            <a:r>
              <a:rPr lang="en-US" dirty="0"/>
              <a:t>have increased to 45 million]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2514600" cy="646331"/>
          </a:xfrm>
          <a:prstGeom prst="rect">
            <a:avLst/>
          </a:prstGeom>
          <a:noFill/>
        </p:spPr>
        <p:txBody>
          <a:bodyPr wrap="square" rtlCol="0">
            <a:spAutoFit/>
          </a:bodyPr>
          <a:lstStyle/>
          <a:p>
            <a:r>
              <a:rPr lang="el-GR" sz="3600" dirty="0">
                <a:solidFill>
                  <a:schemeClr val="accent5">
                    <a:lumMod val="75000"/>
                  </a:schemeClr>
                </a:solidFill>
              </a:rPr>
              <a:t>Ιλιάδα</a:t>
            </a:r>
            <a:endParaRPr lang="en-US" sz="3600" dirty="0">
              <a:solidFill>
                <a:schemeClr val="accent5">
                  <a:lumMod val="75000"/>
                </a:schemeClr>
              </a:solidFill>
            </a:endParaRPr>
          </a:p>
        </p:txBody>
      </p:sp>
      <p:sp>
        <p:nvSpPr>
          <p:cNvPr id="3" name="TextBox 2"/>
          <p:cNvSpPr txBox="1"/>
          <p:nvPr/>
        </p:nvSpPr>
        <p:spPr>
          <a:xfrm>
            <a:off x="609600" y="1214735"/>
            <a:ext cx="1366080" cy="461665"/>
          </a:xfrm>
          <a:prstGeom prst="rect">
            <a:avLst/>
          </a:prstGeom>
          <a:noFill/>
        </p:spPr>
        <p:txBody>
          <a:bodyPr wrap="none" rtlCol="0">
            <a:spAutoFit/>
          </a:bodyPr>
          <a:lstStyle/>
          <a:p>
            <a:r>
              <a:rPr lang="en-US" sz="2400" i="1" dirty="0">
                <a:latin typeface="Arial" pitchFamily="34" charset="0"/>
                <a:cs typeface="Arial" pitchFamily="34" charset="0"/>
              </a:rPr>
              <a:t>The Iliad</a:t>
            </a:r>
          </a:p>
        </p:txBody>
      </p:sp>
      <p:sp>
        <p:nvSpPr>
          <p:cNvPr id="4" name="TextBox 3"/>
          <p:cNvSpPr txBox="1"/>
          <p:nvPr/>
        </p:nvSpPr>
        <p:spPr>
          <a:xfrm>
            <a:off x="3429000" y="990600"/>
            <a:ext cx="1569660" cy="646331"/>
          </a:xfrm>
          <a:prstGeom prst="rect">
            <a:avLst/>
          </a:prstGeom>
          <a:noFill/>
        </p:spPr>
        <p:txBody>
          <a:bodyPr wrap="none" rtlCol="0">
            <a:spAutoFit/>
          </a:bodyPr>
          <a:lstStyle/>
          <a:p>
            <a:r>
              <a:rPr lang="ja-JP" altLang="en-US" sz="3600">
                <a:solidFill>
                  <a:srgbClr val="FF0000"/>
                </a:solidFill>
                <a:latin typeface="Arial Unicode MS" pitchFamily="34" charset="-128"/>
                <a:ea typeface="Arial Unicode MS" pitchFamily="34" charset="-128"/>
                <a:cs typeface="Arial Unicode MS" pitchFamily="34" charset="-128"/>
              </a:rPr>
              <a:t>紅樓夢</a:t>
            </a:r>
            <a:endParaRPr lang="en-US" sz="3600" dirty="0">
              <a:solidFill>
                <a:srgbClr val="FF0000"/>
              </a:solidFill>
              <a:latin typeface="Arial Unicode MS" pitchFamily="34" charset="-128"/>
              <a:ea typeface="Arial Unicode MS" pitchFamily="34" charset="-128"/>
              <a:cs typeface="Arial Unicode MS" pitchFamily="34" charset="-128"/>
            </a:endParaRPr>
          </a:p>
        </p:txBody>
      </p:sp>
      <p:sp>
        <p:nvSpPr>
          <p:cNvPr id="5" name="TextBox 4"/>
          <p:cNvSpPr txBox="1"/>
          <p:nvPr/>
        </p:nvSpPr>
        <p:spPr>
          <a:xfrm>
            <a:off x="2743200" y="1676400"/>
            <a:ext cx="3967753" cy="461665"/>
          </a:xfrm>
          <a:prstGeom prst="rect">
            <a:avLst/>
          </a:prstGeom>
          <a:noFill/>
        </p:spPr>
        <p:txBody>
          <a:bodyPr wrap="none" rtlCol="0">
            <a:spAutoFit/>
          </a:bodyPr>
          <a:lstStyle/>
          <a:p>
            <a:r>
              <a:rPr lang="en-US" sz="2400" i="1" dirty="0">
                <a:latin typeface="Arial" pitchFamily="34" charset="0"/>
                <a:cs typeface="Arial" pitchFamily="34" charset="0"/>
              </a:rPr>
              <a:t>Dream of the Red Chamber</a:t>
            </a:r>
          </a:p>
        </p:txBody>
      </p:sp>
      <p:sp>
        <p:nvSpPr>
          <p:cNvPr id="6" name="TextBox 5"/>
          <p:cNvSpPr txBox="1"/>
          <p:nvPr/>
        </p:nvSpPr>
        <p:spPr>
          <a:xfrm>
            <a:off x="914400" y="3606225"/>
            <a:ext cx="2818400" cy="584775"/>
          </a:xfrm>
          <a:prstGeom prst="rect">
            <a:avLst/>
          </a:prstGeom>
          <a:noFill/>
        </p:spPr>
        <p:txBody>
          <a:bodyPr wrap="none" rtlCol="0">
            <a:spAutoFit/>
          </a:bodyPr>
          <a:lstStyle/>
          <a:p>
            <a:r>
              <a:rPr lang="az-Cyrl-AZ" sz="3200" dirty="0">
                <a:solidFill>
                  <a:srgbClr val="7030A0"/>
                </a:solidFill>
                <a:latin typeface="Arial Unicode MS" pitchFamily="34" charset="-128"/>
                <a:ea typeface="Arial Unicode MS" pitchFamily="34" charset="-128"/>
                <a:cs typeface="Arial Unicode MS" pitchFamily="34" charset="-128"/>
              </a:rPr>
              <a:t>Война и миръ</a:t>
            </a:r>
            <a:endParaRPr lang="en-US" sz="3200" dirty="0">
              <a:solidFill>
                <a:srgbClr val="7030A0"/>
              </a:solidFill>
              <a:latin typeface="Arial Unicode MS" pitchFamily="34" charset="-128"/>
              <a:ea typeface="Arial Unicode MS" pitchFamily="34" charset="-128"/>
              <a:cs typeface="Arial Unicode MS" pitchFamily="34" charset="-128"/>
            </a:endParaRPr>
          </a:p>
        </p:txBody>
      </p:sp>
      <p:sp>
        <p:nvSpPr>
          <p:cNvPr id="7" name="TextBox 6"/>
          <p:cNvSpPr txBox="1"/>
          <p:nvPr/>
        </p:nvSpPr>
        <p:spPr>
          <a:xfrm>
            <a:off x="1127536" y="4191000"/>
            <a:ext cx="2301464" cy="461665"/>
          </a:xfrm>
          <a:prstGeom prst="rect">
            <a:avLst/>
          </a:prstGeom>
          <a:noFill/>
        </p:spPr>
        <p:txBody>
          <a:bodyPr wrap="square" rtlCol="0">
            <a:spAutoFit/>
          </a:bodyPr>
          <a:lstStyle/>
          <a:p>
            <a:r>
              <a:rPr lang="en-US" sz="2400" i="1" dirty="0">
                <a:latin typeface="Arial" pitchFamily="34" charset="0"/>
                <a:cs typeface="Arial" pitchFamily="34" charset="0"/>
              </a:rPr>
              <a:t>War and Peace</a:t>
            </a:r>
          </a:p>
        </p:txBody>
      </p:sp>
      <p:sp>
        <p:nvSpPr>
          <p:cNvPr id="8" name="TextBox 7"/>
          <p:cNvSpPr txBox="1"/>
          <p:nvPr/>
        </p:nvSpPr>
        <p:spPr>
          <a:xfrm>
            <a:off x="3292064" y="2438400"/>
            <a:ext cx="2101857" cy="646331"/>
          </a:xfrm>
          <a:prstGeom prst="rect">
            <a:avLst/>
          </a:prstGeom>
          <a:noFill/>
        </p:spPr>
        <p:txBody>
          <a:bodyPr wrap="none" rtlCol="0">
            <a:spAutoFit/>
          </a:bodyPr>
          <a:lstStyle/>
          <a:p>
            <a:r>
              <a:rPr lang="as-IN" sz="3600" dirty="0">
                <a:solidFill>
                  <a:schemeClr val="accent6">
                    <a:lumMod val="75000"/>
                  </a:schemeClr>
                </a:solidFill>
                <a:latin typeface="Arial Unicode MS" pitchFamily="34" charset="-128"/>
                <a:ea typeface="Arial Unicode MS" pitchFamily="34" charset="-128"/>
                <a:cs typeface="Arial Unicode MS" pitchFamily="34" charset="-128"/>
              </a:rPr>
              <a:t>ঘরে বাইরে</a:t>
            </a:r>
            <a:endParaRPr lang="en-US" sz="3600" dirty="0">
              <a:solidFill>
                <a:schemeClr val="accent6">
                  <a:lumMod val="75000"/>
                </a:schemeClr>
              </a:solidFill>
              <a:latin typeface="Arial Unicode MS" pitchFamily="34" charset="-128"/>
              <a:ea typeface="Arial Unicode MS" pitchFamily="34" charset="-128"/>
              <a:cs typeface="Arial Unicode MS" pitchFamily="34" charset="-128"/>
            </a:endParaRPr>
          </a:p>
        </p:txBody>
      </p:sp>
      <p:sp>
        <p:nvSpPr>
          <p:cNvPr id="9" name="TextBox 8"/>
          <p:cNvSpPr txBox="1"/>
          <p:nvPr/>
        </p:nvSpPr>
        <p:spPr>
          <a:xfrm>
            <a:off x="2655492" y="2976531"/>
            <a:ext cx="3624710" cy="461665"/>
          </a:xfrm>
          <a:prstGeom prst="rect">
            <a:avLst/>
          </a:prstGeom>
          <a:noFill/>
        </p:spPr>
        <p:txBody>
          <a:bodyPr wrap="none" rtlCol="0">
            <a:spAutoFit/>
          </a:bodyPr>
          <a:lstStyle/>
          <a:p>
            <a:r>
              <a:rPr lang="en-US" sz="2400" i="1" dirty="0">
                <a:latin typeface="Arial" pitchFamily="34" charset="0"/>
                <a:cs typeface="Arial" pitchFamily="34" charset="0"/>
              </a:rPr>
              <a:t>The Home and the World</a:t>
            </a:r>
          </a:p>
        </p:txBody>
      </p:sp>
      <p:sp>
        <p:nvSpPr>
          <p:cNvPr id="10" name="TextBox 9"/>
          <p:cNvSpPr txBox="1"/>
          <p:nvPr/>
        </p:nvSpPr>
        <p:spPr>
          <a:xfrm>
            <a:off x="914400" y="4876800"/>
            <a:ext cx="6346609" cy="646331"/>
          </a:xfrm>
          <a:prstGeom prst="rect">
            <a:avLst/>
          </a:prstGeom>
          <a:noFill/>
        </p:spPr>
        <p:txBody>
          <a:bodyPr wrap="none" rtlCol="0">
            <a:spAutoFit/>
          </a:bodyPr>
          <a:lstStyle/>
          <a:p>
            <a:r>
              <a:rPr lang="gu-IN" sz="3600" i="1" dirty="0">
                <a:solidFill>
                  <a:schemeClr val="accent3">
                    <a:lumMod val="75000"/>
                  </a:schemeClr>
                </a:solidFill>
              </a:rPr>
              <a:t>સત્યના પ્રયોગો અથવા આત્મકથા</a:t>
            </a:r>
            <a:endParaRPr lang="en-US" sz="3600" dirty="0">
              <a:solidFill>
                <a:schemeClr val="accent3">
                  <a:lumMod val="75000"/>
                </a:schemeClr>
              </a:solidFill>
              <a:latin typeface="Arial Unicode MS" pitchFamily="34" charset="-128"/>
              <a:ea typeface="Arial Unicode MS" pitchFamily="34" charset="-128"/>
              <a:cs typeface="Arial Unicode MS" pitchFamily="34" charset="-128"/>
            </a:endParaRPr>
          </a:p>
        </p:txBody>
      </p:sp>
      <p:sp>
        <p:nvSpPr>
          <p:cNvPr id="11" name="TextBox 10"/>
          <p:cNvSpPr txBox="1"/>
          <p:nvPr/>
        </p:nvSpPr>
        <p:spPr>
          <a:xfrm>
            <a:off x="1351345" y="5410200"/>
            <a:ext cx="5565563" cy="830997"/>
          </a:xfrm>
          <a:prstGeom prst="rect">
            <a:avLst/>
          </a:prstGeom>
          <a:noFill/>
        </p:spPr>
        <p:txBody>
          <a:bodyPr wrap="none" rtlCol="0">
            <a:spAutoFit/>
          </a:bodyPr>
          <a:lstStyle/>
          <a:p>
            <a:r>
              <a:rPr lang="en-US" sz="2400" i="1" dirty="0">
                <a:latin typeface="Arial" pitchFamily="34" charset="0"/>
                <a:cs typeface="Arial" pitchFamily="34" charset="0"/>
              </a:rPr>
              <a:t>The Story of My Experiments with Truth</a:t>
            </a:r>
          </a:p>
          <a:p>
            <a:r>
              <a:rPr lang="en-US" sz="2400" i="1" dirty="0">
                <a:latin typeface="Arial" pitchFamily="34" charset="0"/>
                <a:cs typeface="Arial" pitchFamily="34" charset="0"/>
              </a:rPr>
              <a:t>           [Gandhi autobiography]</a:t>
            </a:r>
          </a:p>
        </p:txBody>
      </p:sp>
      <p:sp>
        <p:nvSpPr>
          <p:cNvPr id="12" name="TextBox 11"/>
          <p:cNvSpPr txBox="1"/>
          <p:nvPr/>
        </p:nvSpPr>
        <p:spPr>
          <a:xfrm>
            <a:off x="7239000" y="228600"/>
            <a:ext cx="906274" cy="2978764"/>
          </a:xfrm>
          <a:prstGeom prst="rect">
            <a:avLst/>
          </a:prstGeom>
          <a:noFill/>
        </p:spPr>
        <p:txBody>
          <a:bodyPr vert="wordArtVert" wrap="none" rtlCol="0">
            <a:spAutoFit/>
          </a:bodyPr>
          <a:lstStyle/>
          <a:p>
            <a:r>
              <a:rPr lang="ja-JP" altLang="en-US" sz="3600">
                <a:solidFill>
                  <a:srgbClr val="FF0000"/>
                </a:solidFill>
                <a:latin typeface="Arial Unicode MS" pitchFamily="34" charset="-128"/>
                <a:ea typeface="Arial Unicode MS" pitchFamily="34" charset="-128"/>
                <a:cs typeface="Arial Unicode MS" pitchFamily="34" charset="-128"/>
              </a:rPr>
              <a:t>源氏物語</a:t>
            </a:r>
            <a:endParaRPr lang="en-US" sz="3600" dirty="0">
              <a:solidFill>
                <a:srgbClr val="FF0000"/>
              </a:solidFill>
              <a:latin typeface="Arial Unicode MS" pitchFamily="34" charset="-128"/>
              <a:ea typeface="Arial Unicode MS" pitchFamily="34" charset="-128"/>
              <a:cs typeface="Arial Unicode MS" pitchFamily="34" charset="-128"/>
            </a:endParaRPr>
          </a:p>
        </p:txBody>
      </p:sp>
      <p:sp>
        <p:nvSpPr>
          <p:cNvPr id="13" name="Rectangle 12"/>
          <p:cNvSpPr/>
          <p:nvPr/>
        </p:nvSpPr>
        <p:spPr>
          <a:xfrm>
            <a:off x="6479350" y="3119735"/>
            <a:ext cx="2517612" cy="461665"/>
          </a:xfrm>
          <a:prstGeom prst="rect">
            <a:avLst/>
          </a:prstGeom>
        </p:spPr>
        <p:txBody>
          <a:bodyPr vert="horz" wrap="none">
            <a:spAutoFit/>
          </a:bodyPr>
          <a:lstStyle/>
          <a:p>
            <a:r>
              <a:rPr lang="en-US" sz="2400" i="1" dirty="0">
                <a:latin typeface="Arial" pitchFamily="34" charset="0"/>
                <a:cs typeface="Arial" pitchFamily="34" charset="0"/>
              </a:rPr>
              <a:t>The Tale of </a:t>
            </a:r>
            <a:r>
              <a:rPr lang="en-US" sz="2400" i="1" dirty="0" err="1">
                <a:latin typeface="Arial" pitchFamily="34" charset="0"/>
                <a:cs typeface="Arial" pitchFamily="34" charset="0"/>
              </a:rPr>
              <a:t>Genji</a:t>
            </a:r>
            <a:endParaRPr lang="en-US" sz="2400" i="1" dirty="0">
              <a:latin typeface="Arial" pitchFamily="34" charset="0"/>
              <a:cs typeface="Arial" pitchFamily="34" charset="0"/>
            </a:endParaRPr>
          </a:p>
        </p:txBody>
      </p:sp>
      <p:sp>
        <p:nvSpPr>
          <p:cNvPr id="14" name="TextBox 13"/>
          <p:cNvSpPr txBox="1"/>
          <p:nvPr/>
        </p:nvSpPr>
        <p:spPr>
          <a:xfrm>
            <a:off x="4467847" y="3606225"/>
            <a:ext cx="2885726" cy="584775"/>
          </a:xfrm>
          <a:prstGeom prst="rect">
            <a:avLst/>
          </a:prstGeom>
          <a:noFill/>
          <a:ln w="0">
            <a:noFill/>
          </a:ln>
        </p:spPr>
        <p:txBody>
          <a:bodyPr wrap="none" rtlCol="0">
            <a:spAutoFit/>
          </a:bodyPr>
          <a:lstStyle/>
          <a:p>
            <a:r>
              <a:rPr lang="he-IL" sz="3200" b="1" dirty="0">
                <a:solidFill>
                  <a:srgbClr val="0070C0"/>
                </a:solidFill>
                <a:latin typeface="Arial Unicode MS" pitchFamily="34" charset="-128"/>
                <a:ea typeface="Arial Unicode MS" pitchFamily="34" charset="-128"/>
                <a:cs typeface="Arial Unicode MS" pitchFamily="34" charset="-128"/>
              </a:rPr>
              <a:t>דער בעל-תשובה</a:t>
            </a:r>
            <a:endParaRPr lang="en-US" sz="3200" dirty="0">
              <a:solidFill>
                <a:srgbClr val="0070C0"/>
              </a:solidFill>
              <a:latin typeface="Arial Unicode MS" pitchFamily="34" charset="-128"/>
              <a:ea typeface="Arial Unicode MS" pitchFamily="34" charset="-128"/>
              <a:cs typeface="Arial Unicode MS" pitchFamily="34" charset="-128"/>
            </a:endParaRPr>
          </a:p>
        </p:txBody>
      </p:sp>
      <p:sp>
        <p:nvSpPr>
          <p:cNvPr id="15" name="TextBox 14"/>
          <p:cNvSpPr txBox="1"/>
          <p:nvPr/>
        </p:nvSpPr>
        <p:spPr>
          <a:xfrm>
            <a:off x="4780616" y="4191000"/>
            <a:ext cx="1930337" cy="461665"/>
          </a:xfrm>
          <a:prstGeom prst="rect">
            <a:avLst/>
          </a:prstGeom>
          <a:noFill/>
        </p:spPr>
        <p:txBody>
          <a:bodyPr wrap="none" rtlCol="0">
            <a:spAutoFit/>
          </a:bodyPr>
          <a:lstStyle/>
          <a:p>
            <a:r>
              <a:rPr lang="en-US" sz="2400" i="1" dirty="0">
                <a:latin typeface="Arial" pitchFamily="34" charset="0"/>
                <a:cs typeface="Arial" pitchFamily="34" charset="0"/>
              </a:rPr>
              <a:t>The Penitent</a:t>
            </a:r>
          </a:p>
        </p:txBody>
      </p:sp>
      <p:sp>
        <p:nvSpPr>
          <p:cNvPr id="16" name="TextBox 15"/>
          <p:cNvSpPr txBox="1"/>
          <p:nvPr/>
        </p:nvSpPr>
        <p:spPr>
          <a:xfrm>
            <a:off x="304800" y="1981200"/>
            <a:ext cx="2819400" cy="646331"/>
          </a:xfrm>
          <a:prstGeom prst="rect">
            <a:avLst/>
          </a:prstGeom>
          <a:noFill/>
        </p:spPr>
        <p:txBody>
          <a:bodyPr wrap="square" rtlCol="0">
            <a:spAutoFit/>
          </a:bodyPr>
          <a:lstStyle/>
          <a:p>
            <a:r>
              <a:rPr lang="ar-AE" sz="3600" i="1" dirty="0">
                <a:solidFill>
                  <a:srgbClr val="00B050"/>
                </a:solidFill>
                <a:latin typeface="Arial Unicode MS" pitchFamily="34" charset="-128"/>
                <a:ea typeface="Arial Unicode MS" pitchFamily="34" charset="-128"/>
                <a:cs typeface="Arial Unicode MS" pitchFamily="34" charset="-128"/>
              </a:rPr>
              <a:t>زقاق المدق</a:t>
            </a:r>
            <a:endParaRPr lang="en-US" sz="3600" dirty="0">
              <a:solidFill>
                <a:srgbClr val="00B050"/>
              </a:solidFill>
              <a:latin typeface="Arial Unicode MS" pitchFamily="34" charset="-128"/>
              <a:ea typeface="Arial Unicode MS" pitchFamily="34" charset="-128"/>
              <a:cs typeface="Arial Unicode MS" pitchFamily="34" charset="-128"/>
            </a:endParaRPr>
          </a:p>
        </p:txBody>
      </p:sp>
      <p:sp>
        <p:nvSpPr>
          <p:cNvPr id="17" name="TextBox 16"/>
          <p:cNvSpPr txBox="1"/>
          <p:nvPr/>
        </p:nvSpPr>
        <p:spPr>
          <a:xfrm>
            <a:off x="381000" y="2514600"/>
            <a:ext cx="1766637" cy="461665"/>
          </a:xfrm>
          <a:prstGeom prst="rect">
            <a:avLst/>
          </a:prstGeom>
          <a:noFill/>
        </p:spPr>
        <p:txBody>
          <a:bodyPr wrap="none" rtlCol="0">
            <a:spAutoFit/>
          </a:bodyPr>
          <a:lstStyle/>
          <a:p>
            <a:r>
              <a:rPr lang="en-US" sz="2400" i="1" dirty="0" err="1">
                <a:latin typeface="Arial" pitchFamily="34" charset="0"/>
                <a:cs typeface="Arial" pitchFamily="34" charset="0"/>
              </a:rPr>
              <a:t>Midaq</a:t>
            </a:r>
            <a:r>
              <a:rPr lang="en-US" sz="2400" i="1" dirty="0">
                <a:latin typeface="Arial" pitchFamily="34" charset="0"/>
                <a:cs typeface="Arial" pitchFamily="34" charset="0"/>
              </a:rPr>
              <a:t> Alley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6453" y="437321"/>
            <a:ext cx="8672312" cy="2720576"/>
          </a:xfrm>
          <a:prstGeom prst="rect">
            <a:avLst/>
          </a:prstGeom>
        </p:spPr>
      </p:pic>
      <p:sp>
        <p:nvSpPr>
          <p:cNvPr id="3" name="TextBox 2"/>
          <p:cNvSpPr txBox="1"/>
          <p:nvPr/>
        </p:nvSpPr>
        <p:spPr>
          <a:xfrm>
            <a:off x="136453" y="263243"/>
            <a:ext cx="3211135" cy="646331"/>
          </a:xfrm>
          <a:prstGeom prst="rect">
            <a:avLst/>
          </a:prstGeom>
          <a:noFill/>
        </p:spPr>
        <p:txBody>
          <a:bodyPr wrap="none" rtlCol="0">
            <a:spAutoFit/>
          </a:bodyPr>
          <a:lstStyle/>
          <a:p>
            <a:r>
              <a:rPr lang="en-US" b="1" dirty="0">
                <a:solidFill>
                  <a:srgbClr val="1F497D"/>
                </a:solidFill>
                <a:latin typeface="+mj-lt"/>
              </a:rPr>
              <a:t>René Descartes, 1596-1650 </a:t>
            </a:r>
          </a:p>
          <a:p>
            <a:endParaRPr lang="en-US" dirty="0"/>
          </a:p>
        </p:txBody>
      </p:sp>
      <p:pic>
        <p:nvPicPr>
          <p:cNvPr id="4" name="Picture 3"/>
          <p:cNvPicPr>
            <a:picLocks noChangeAspect="1"/>
          </p:cNvPicPr>
          <p:nvPr/>
        </p:nvPicPr>
        <p:blipFill>
          <a:blip r:embed="rId4"/>
          <a:stretch>
            <a:fillRect/>
          </a:stretch>
        </p:blipFill>
        <p:spPr>
          <a:xfrm>
            <a:off x="270137" y="3566375"/>
            <a:ext cx="8603726" cy="2667231"/>
          </a:xfrm>
          <a:prstGeom prst="rect">
            <a:avLst/>
          </a:prstGeom>
        </p:spPr>
      </p:pic>
      <p:sp>
        <p:nvSpPr>
          <p:cNvPr id="5" name="TextBox 4"/>
          <p:cNvSpPr txBox="1"/>
          <p:nvPr/>
        </p:nvSpPr>
        <p:spPr>
          <a:xfrm>
            <a:off x="270137" y="3350340"/>
            <a:ext cx="3352264" cy="646331"/>
          </a:xfrm>
          <a:prstGeom prst="rect">
            <a:avLst/>
          </a:prstGeom>
          <a:noFill/>
        </p:spPr>
        <p:txBody>
          <a:bodyPr wrap="none" rtlCol="0">
            <a:spAutoFit/>
          </a:bodyPr>
          <a:lstStyle/>
          <a:p>
            <a:r>
              <a:rPr lang="en-US" b="1" dirty="0">
                <a:solidFill>
                  <a:srgbClr val="1F497D"/>
                </a:solidFill>
                <a:latin typeface="+mj-lt"/>
              </a:rPr>
              <a:t>Martin Heidegger, 1889-1976 </a:t>
            </a:r>
          </a:p>
          <a:p>
            <a:endParaRPr lang="en-US" dirty="0"/>
          </a:p>
        </p:txBody>
      </p:sp>
      <p:sp>
        <p:nvSpPr>
          <p:cNvPr id="6" name="TextBox 5"/>
          <p:cNvSpPr txBox="1"/>
          <p:nvPr/>
        </p:nvSpPr>
        <p:spPr>
          <a:xfrm>
            <a:off x="5436704" y="263243"/>
            <a:ext cx="2416046" cy="369332"/>
          </a:xfrm>
          <a:prstGeom prst="rect">
            <a:avLst/>
          </a:prstGeom>
          <a:noFill/>
        </p:spPr>
        <p:txBody>
          <a:bodyPr wrap="none" rtlCol="0">
            <a:spAutoFit/>
          </a:bodyPr>
          <a:lstStyle/>
          <a:p>
            <a:r>
              <a:rPr lang="en-US" dirty="0">
                <a:hlinkClick r:id="rId5"/>
              </a:rPr>
              <a:t>worldcat.org/identities</a:t>
            </a:r>
            <a:endParaRPr lang="en-US" dirty="0"/>
          </a:p>
        </p:txBody>
      </p:sp>
      <p:sp>
        <p:nvSpPr>
          <p:cNvPr id="7" name="TextBox 6"/>
          <p:cNvSpPr txBox="1"/>
          <p:nvPr/>
        </p:nvSpPr>
        <p:spPr>
          <a:xfrm>
            <a:off x="5017385" y="856387"/>
            <a:ext cx="3698448" cy="369332"/>
          </a:xfrm>
          <a:prstGeom prst="rect">
            <a:avLst/>
          </a:prstGeom>
          <a:noFill/>
        </p:spPr>
        <p:txBody>
          <a:bodyPr wrap="none" rtlCol="0">
            <a:spAutoFit/>
          </a:bodyPr>
          <a:lstStyle/>
          <a:p>
            <a:r>
              <a:rPr lang="en-US" dirty="0"/>
              <a:t>[24K publications in 24 languages]</a:t>
            </a:r>
          </a:p>
        </p:txBody>
      </p:sp>
      <p:sp>
        <p:nvSpPr>
          <p:cNvPr id="8" name="TextBox 7"/>
          <p:cNvSpPr txBox="1"/>
          <p:nvPr/>
        </p:nvSpPr>
        <p:spPr>
          <a:xfrm>
            <a:off x="5017384" y="3939320"/>
            <a:ext cx="3698448" cy="369332"/>
          </a:xfrm>
          <a:prstGeom prst="rect">
            <a:avLst/>
          </a:prstGeom>
          <a:noFill/>
        </p:spPr>
        <p:txBody>
          <a:bodyPr wrap="none" rtlCol="0">
            <a:spAutoFit/>
          </a:bodyPr>
          <a:lstStyle/>
          <a:p>
            <a:r>
              <a:rPr lang="en-US" dirty="0"/>
              <a:t>[26K publications in 17 languages]</a:t>
            </a:r>
          </a:p>
        </p:txBody>
      </p:sp>
    </p:spTree>
    <p:extLst>
      <p:ext uri="{BB962C8B-B14F-4D97-AF65-F5344CB8AC3E}">
        <p14:creationId xmlns:p14="http://schemas.microsoft.com/office/powerpoint/2010/main" val="203418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6453" y="263243"/>
            <a:ext cx="3223959" cy="646331"/>
          </a:xfrm>
          <a:prstGeom prst="rect">
            <a:avLst/>
          </a:prstGeom>
          <a:noFill/>
        </p:spPr>
        <p:txBody>
          <a:bodyPr wrap="none" rtlCol="0">
            <a:spAutoFit/>
          </a:bodyPr>
          <a:lstStyle/>
          <a:p>
            <a:r>
              <a:rPr lang="en-US" b="1" dirty="0">
                <a:solidFill>
                  <a:srgbClr val="1F497D"/>
                </a:solidFill>
                <a:latin typeface="+mj-lt"/>
              </a:rPr>
              <a:t>Michel Foucault, 1926-1984 </a:t>
            </a:r>
          </a:p>
          <a:p>
            <a:endParaRPr lang="en-US" dirty="0"/>
          </a:p>
        </p:txBody>
      </p:sp>
      <p:sp>
        <p:nvSpPr>
          <p:cNvPr id="5" name="TextBox 4"/>
          <p:cNvSpPr txBox="1"/>
          <p:nvPr/>
        </p:nvSpPr>
        <p:spPr>
          <a:xfrm>
            <a:off x="148206" y="3248645"/>
            <a:ext cx="2890535" cy="646331"/>
          </a:xfrm>
          <a:prstGeom prst="rect">
            <a:avLst/>
          </a:prstGeom>
          <a:noFill/>
        </p:spPr>
        <p:txBody>
          <a:bodyPr wrap="none" rtlCol="0">
            <a:spAutoFit/>
          </a:bodyPr>
          <a:lstStyle/>
          <a:p>
            <a:r>
              <a:rPr lang="en-US" b="1" dirty="0">
                <a:solidFill>
                  <a:srgbClr val="1F497D"/>
                </a:solidFill>
                <a:latin typeface="+mj-lt"/>
              </a:rPr>
              <a:t>Stephen Hawking, 1942- </a:t>
            </a:r>
          </a:p>
          <a:p>
            <a:endParaRPr lang="en-US" dirty="0"/>
          </a:p>
        </p:txBody>
      </p:sp>
      <p:sp>
        <p:nvSpPr>
          <p:cNvPr id="6" name="TextBox 5"/>
          <p:cNvSpPr txBox="1"/>
          <p:nvPr/>
        </p:nvSpPr>
        <p:spPr>
          <a:xfrm>
            <a:off x="5436704" y="263243"/>
            <a:ext cx="2416046" cy="369332"/>
          </a:xfrm>
          <a:prstGeom prst="rect">
            <a:avLst/>
          </a:prstGeom>
          <a:noFill/>
        </p:spPr>
        <p:txBody>
          <a:bodyPr wrap="none" rtlCol="0">
            <a:spAutoFit/>
          </a:bodyPr>
          <a:lstStyle/>
          <a:p>
            <a:r>
              <a:rPr lang="en-US" dirty="0">
                <a:hlinkClick r:id="rId2"/>
              </a:rPr>
              <a:t>worldcat.org/identities</a:t>
            </a:r>
            <a:endParaRPr lang="en-US" dirty="0"/>
          </a:p>
        </p:txBody>
      </p:sp>
      <p:pic>
        <p:nvPicPr>
          <p:cNvPr id="7" name="Picture 6"/>
          <p:cNvPicPr>
            <a:picLocks noChangeAspect="1"/>
          </p:cNvPicPr>
          <p:nvPr/>
        </p:nvPicPr>
        <p:blipFill>
          <a:blip r:embed="rId3"/>
          <a:stretch>
            <a:fillRect/>
          </a:stretch>
        </p:blipFill>
        <p:spPr>
          <a:xfrm>
            <a:off x="148206" y="557239"/>
            <a:ext cx="8847587" cy="2720576"/>
          </a:xfrm>
          <a:prstGeom prst="rect">
            <a:avLst/>
          </a:prstGeom>
        </p:spPr>
      </p:pic>
      <p:pic>
        <p:nvPicPr>
          <p:cNvPr id="8" name="Picture 7"/>
          <p:cNvPicPr>
            <a:picLocks noChangeAspect="1"/>
          </p:cNvPicPr>
          <p:nvPr/>
        </p:nvPicPr>
        <p:blipFill>
          <a:blip r:embed="rId4"/>
          <a:stretch>
            <a:fillRect/>
          </a:stretch>
        </p:blipFill>
        <p:spPr>
          <a:xfrm>
            <a:off x="182103" y="3525777"/>
            <a:ext cx="8961897" cy="2804403"/>
          </a:xfrm>
          <a:prstGeom prst="rect">
            <a:avLst/>
          </a:prstGeom>
        </p:spPr>
      </p:pic>
      <p:sp>
        <p:nvSpPr>
          <p:cNvPr id="9" name="TextBox 8"/>
          <p:cNvSpPr txBox="1"/>
          <p:nvPr/>
        </p:nvSpPr>
        <p:spPr>
          <a:xfrm>
            <a:off x="5017384" y="909574"/>
            <a:ext cx="3698448" cy="369332"/>
          </a:xfrm>
          <a:prstGeom prst="rect">
            <a:avLst/>
          </a:prstGeom>
          <a:noFill/>
        </p:spPr>
        <p:txBody>
          <a:bodyPr wrap="none" rtlCol="0">
            <a:spAutoFit/>
          </a:bodyPr>
          <a:lstStyle/>
          <a:p>
            <a:r>
              <a:rPr lang="en-US" dirty="0"/>
              <a:t>[14K publications in 15 languages]</a:t>
            </a:r>
          </a:p>
        </p:txBody>
      </p:sp>
      <p:sp>
        <p:nvSpPr>
          <p:cNvPr id="10" name="TextBox 9"/>
          <p:cNvSpPr txBox="1"/>
          <p:nvPr/>
        </p:nvSpPr>
        <p:spPr>
          <a:xfrm>
            <a:off x="4795503" y="3907937"/>
            <a:ext cx="3570208" cy="369332"/>
          </a:xfrm>
          <a:prstGeom prst="rect">
            <a:avLst/>
          </a:prstGeom>
          <a:noFill/>
        </p:spPr>
        <p:txBody>
          <a:bodyPr wrap="none" rtlCol="0">
            <a:spAutoFit/>
          </a:bodyPr>
          <a:lstStyle/>
          <a:p>
            <a:r>
              <a:rPr lang="en-US" dirty="0"/>
              <a:t>[4K publications in 28 languages]</a:t>
            </a:r>
          </a:p>
        </p:txBody>
      </p:sp>
    </p:spTree>
    <p:extLst>
      <p:ext uri="{BB962C8B-B14F-4D97-AF65-F5344CB8AC3E}">
        <p14:creationId xmlns:p14="http://schemas.microsoft.com/office/powerpoint/2010/main" val="131600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6653" y="674131"/>
            <a:ext cx="4793395" cy="5509737"/>
          </a:xfrm>
          <a:prstGeom prst="rect">
            <a:avLst/>
          </a:prstGeom>
        </p:spPr>
      </p:pic>
      <p:pic>
        <p:nvPicPr>
          <p:cNvPr id="3" name="Picture 2"/>
          <p:cNvPicPr>
            <a:picLocks noChangeAspect="1"/>
          </p:cNvPicPr>
          <p:nvPr/>
        </p:nvPicPr>
        <p:blipFill>
          <a:blip r:embed="rId4"/>
          <a:stretch>
            <a:fillRect/>
          </a:stretch>
        </p:blipFill>
        <p:spPr>
          <a:xfrm>
            <a:off x="3279973" y="289585"/>
            <a:ext cx="4907705" cy="579170"/>
          </a:xfrm>
          <a:prstGeom prst="rect">
            <a:avLst/>
          </a:prstGeom>
        </p:spPr>
      </p:pic>
      <p:sp>
        <p:nvSpPr>
          <p:cNvPr id="4" name="Left Arrow 3"/>
          <p:cNvSpPr/>
          <p:nvPr/>
        </p:nvSpPr>
        <p:spPr>
          <a:xfrm>
            <a:off x="3138770" y="5692607"/>
            <a:ext cx="2069756" cy="241544"/>
          </a:xfrm>
          <a:prstGeom prst="leftArrow">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TextBox 4"/>
          <p:cNvSpPr txBox="1"/>
          <p:nvPr/>
        </p:nvSpPr>
        <p:spPr>
          <a:xfrm>
            <a:off x="5086109" y="4345747"/>
            <a:ext cx="3864253" cy="1200329"/>
          </a:xfrm>
          <a:prstGeom prst="rect">
            <a:avLst/>
          </a:prstGeom>
          <a:noFill/>
          <a:ln w="28575">
            <a:solidFill>
              <a:srgbClr val="00B0F0"/>
            </a:solidFill>
          </a:ln>
        </p:spPr>
        <p:txBody>
          <a:bodyPr wrap="square" rtlCol="0">
            <a:spAutoFit/>
          </a:bodyPr>
          <a:lstStyle/>
          <a:p>
            <a:r>
              <a:rPr lang="en-US" sz="2400" dirty="0"/>
              <a:t>One VIAF identifier clusters over 40 sources for the same entity</a:t>
            </a:r>
          </a:p>
        </p:txBody>
      </p:sp>
      <p:sp>
        <p:nvSpPr>
          <p:cNvPr id="6" name="TextBox 5"/>
          <p:cNvSpPr txBox="1"/>
          <p:nvPr/>
        </p:nvSpPr>
        <p:spPr>
          <a:xfrm>
            <a:off x="5000048" y="1086990"/>
            <a:ext cx="3826689" cy="646331"/>
          </a:xfrm>
          <a:prstGeom prst="rect">
            <a:avLst/>
          </a:prstGeom>
          <a:noFill/>
        </p:spPr>
        <p:txBody>
          <a:bodyPr wrap="none" rtlCol="0">
            <a:spAutoFit/>
          </a:bodyPr>
          <a:lstStyle/>
          <a:p>
            <a:r>
              <a:rPr lang="en-US" sz="3600" dirty="0">
                <a:solidFill>
                  <a:srgbClr val="1F497D"/>
                </a:solidFill>
                <a:latin typeface="+mj-lt"/>
              </a:rPr>
              <a:t>Things not strings</a:t>
            </a:r>
          </a:p>
        </p:txBody>
      </p:sp>
    </p:spTree>
    <p:extLst>
      <p:ext uri="{BB962C8B-B14F-4D97-AF65-F5344CB8AC3E}">
        <p14:creationId xmlns:p14="http://schemas.microsoft.com/office/powerpoint/2010/main" val="57848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85121" y="1373430"/>
            <a:ext cx="3747563" cy="3356378"/>
          </a:xfrm>
        </p:spPr>
        <p:txBody>
          <a:bodyPr/>
          <a:lstStyle/>
          <a:p>
            <a:pPr lvl="0" fontAlgn="base">
              <a:spcAft>
                <a:spcPct val="0"/>
              </a:spcAft>
              <a:buFont typeface="Arial" pitchFamily="34" charset="0"/>
              <a:buChar char="•"/>
              <a:defRPr/>
            </a:pPr>
            <a:r>
              <a:rPr lang="en-GB" dirty="0">
                <a:ea typeface="ＭＳ Ｐゴシック" pitchFamily="-84" charset="-128"/>
              </a:rPr>
              <a:t>Resources in nearly all languages</a:t>
            </a:r>
          </a:p>
          <a:p>
            <a:pPr lvl="0" fontAlgn="base">
              <a:spcAft>
                <a:spcPct val="0"/>
              </a:spcAft>
              <a:buFont typeface="Arial" pitchFamily="34" charset="0"/>
              <a:buChar char="•"/>
              <a:defRPr/>
            </a:pPr>
            <a:r>
              <a:rPr lang="en-GB" dirty="0">
                <a:ea typeface="ＭＳ Ｐゴシック" pitchFamily="-84" charset="-128"/>
              </a:rPr>
              <a:t>More than 2.5 billion holdings contributed by libraries worldwide</a:t>
            </a:r>
          </a:p>
          <a:p>
            <a:pPr lvl="0" fontAlgn="base">
              <a:spcAft>
                <a:spcPct val="0"/>
              </a:spcAft>
              <a:buFont typeface="Arial" pitchFamily="34" charset="0"/>
              <a:buChar char="•"/>
              <a:defRPr/>
            </a:pPr>
            <a:r>
              <a:rPr lang="en-GB" dirty="0">
                <a:ea typeface="ＭＳ Ｐゴシック" pitchFamily="-84" charset="-128"/>
              </a:rPr>
              <a:t>More than half the database is for works not in English</a:t>
            </a:r>
          </a:p>
          <a:p>
            <a:pPr marL="0" indent="0">
              <a:buNone/>
            </a:pPr>
            <a:endParaRPr lang="en-US" dirty="0"/>
          </a:p>
        </p:txBody>
      </p:sp>
      <p:sp>
        <p:nvSpPr>
          <p:cNvPr id="3" name="Text Placeholder 2"/>
          <p:cNvSpPr>
            <a:spLocks noGrp="1"/>
          </p:cNvSpPr>
          <p:nvPr>
            <p:ph type="body" sz="quarter" idx="13"/>
          </p:nvPr>
        </p:nvSpPr>
        <p:spPr/>
        <p:txBody>
          <a:bodyPr/>
          <a:lstStyle/>
          <a:p>
            <a:r>
              <a:rPr lang="en-US" dirty="0">
                <a:solidFill>
                  <a:srgbClr val="1F497D"/>
                </a:solidFill>
              </a:rPr>
              <a:t>WorldCat</a:t>
            </a:r>
            <a:r>
              <a:rPr lang="en-US" dirty="0"/>
              <a:t> today</a:t>
            </a:r>
          </a:p>
        </p:txBody>
      </p:sp>
      <p:graphicFrame>
        <p:nvGraphicFramePr>
          <p:cNvPr id="4" name="Chart 3"/>
          <p:cNvGraphicFramePr>
            <a:graphicFrameLocks noGrp="1"/>
          </p:cNvGraphicFramePr>
          <p:nvPr>
            <p:extLst>
              <p:ext uri="{D42A27DB-BD31-4B8C-83A1-F6EECF244321}">
                <p14:modId xmlns:p14="http://schemas.microsoft.com/office/powerpoint/2010/main" val="2493515233"/>
              </p:ext>
            </p:extLst>
          </p:nvPr>
        </p:nvGraphicFramePr>
        <p:xfrm>
          <a:off x="4242522" y="1203285"/>
          <a:ext cx="4773008" cy="39020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noGrp="1"/>
          </p:cNvGraphicFramePr>
          <p:nvPr>
            <p:extLst>
              <p:ext uri="{D42A27DB-BD31-4B8C-83A1-F6EECF244321}">
                <p14:modId xmlns:p14="http://schemas.microsoft.com/office/powerpoint/2010/main" val="1267736024"/>
              </p:ext>
            </p:extLst>
          </p:nvPr>
        </p:nvGraphicFramePr>
        <p:xfrm>
          <a:off x="3932684" y="1200554"/>
          <a:ext cx="5082846" cy="39020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1588862904"/>
              </p:ext>
            </p:extLst>
          </p:nvPr>
        </p:nvGraphicFramePr>
        <p:xfrm>
          <a:off x="3707704" y="1440179"/>
          <a:ext cx="5436296" cy="4396949"/>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4947781" y="4966465"/>
            <a:ext cx="2345514" cy="584775"/>
          </a:xfrm>
          <a:prstGeom prst="rect">
            <a:avLst/>
          </a:prstGeom>
          <a:noFill/>
        </p:spPr>
        <p:txBody>
          <a:bodyPr wrap="none" rtlCol="0">
            <a:spAutoFit/>
          </a:bodyPr>
          <a:lstStyle/>
          <a:p>
            <a:r>
              <a:rPr lang="en-US" sz="3200" b="1" dirty="0"/>
              <a:t>Languages</a:t>
            </a:r>
          </a:p>
        </p:txBody>
      </p:sp>
      <p:pic>
        <p:nvPicPr>
          <p:cNvPr id="12" name="Picture 11"/>
          <p:cNvPicPr>
            <a:picLocks noChangeAspect="1"/>
          </p:cNvPicPr>
          <p:nvPr/>
        </p:nvPicPr>
        <p:blipFill>
          <a:blip r:embed="rId6"/>
          <a:stretch>
            <a:fillRect/>
          </a:stretch>
        </p:blipFill>
        <p:spPr>
          <a:xfrm>
            <a:off x="6024455" y="183495"/>
            <a:ext cx="2537680" cy="823031"/>
          </a:xfrm>
          <a:prstGeom prst="rect">
            <a:avLst/>
          </a:prstGeom>
        </p:spPr>
      </p:pic>
      <p:sp>
        <p:nvSpPr>
          <p:cNvPr id="5" name="TextBox 4"/>
          <p:cNvSpPr txBox="1"/>
          <p:nvPr/>
        </p:nvSpPr>
        <p:spPr>
          <a:xfrm>
            <a:off x="5202440" y="5719211"/>
            <a:ext cx="1223412" cy="369332"/>
          </a:xfrm>
          <a:prstGeom prst="rect">
            <a:avLst/>
          </a:prstGeom>
          <a:noFill/>
        </p:spPr>
        <p:txBody>
          <a:bodyPr wrap="none" rtlCol="0">
            <a:spAutoFit/>
          </a:bodyPr>
          <a:lstStyle/>
          <a:p>
            <a:r>
              <a:rPr lang="en-US" dirty="0"/>
              <a:t>April 2017</a:t>
            </a:r>
          </a:p>
        </p:txBody>
      </p:sp>
    </p:spTree>
    <p:extLst>
      <p:ext uri="{BB962C8B-B14F-4D97-AF65-F5344CB8AC3E}">
        <p14:creationId xmlns:p14="http://schemas.microsoft.com/office/powerpoint/2010/main" val="368712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ster_Slides_V2">
  <a:themeElements>
    <a:clrScheme name="Custom 2">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F6BE00"/>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34581</TotalTime>
  <Words>2249</Words>
  <Application>Microsoft Office PowerPoint</Application>
  <PresentationFormat>On-screen Show (4:3)</PresentationFormat>
  <Paragraphs>251</Paragraphs>
  <Slides>25</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 Unicode MS</vt:lpstr>
      <vt:lpstr>굴림</vt:lpstr>
      <vt:lpstr>ＭＳ Ｐゴシック</vt:lpstr>
      <vt:lpstr>Arial</vt:lpstr>
      <vt:lpstr>Calibri</vt:lpstr>
      <vt:lpstr>Mangal</vt:lpstr>
      <vt:lpstr>Open Sans</vt:lpstr>
      <vt:lpstr>Shruti</vt:lpstr>
      <vt:lpstr>Wingdings</vt:lpstr>
      <vt:lpstr>Master_Slides_V2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UNESCO Translation Database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of Multilingualism</dc:title>
  <dc:creator>smithyok@oclc.org</dc:creator>
  <cp:keywords>#oclcresearch; translations; worldcat; data extractioin; linked data; Wikidata; OCLC research</cp:keywords>
  <dc:description>Presentation given at the Visualizing Digital Humanities workshop hosted by the Lorentz Center, University of Leiden 19-23 June, 2017.  It focuses on translations as that is how we learn about other cultures, and other cultures learn about us. It summarizes OCLC Research’s exploration of enriching WorldCat records with data extracted from a third-party linked data resource, Wikidata, to associate translations to the original work.</dc:description>
  <cp:lastModifiedBy>McNicol,Jeanette</cp:lastModifiedBy>
  <cp:revision>290</cp:revision>
  <cp:lastPrinted>2016-11-02T21:16:09Z</cp:lastPrinted>
  <dcterms:created xsi:type="dcterms:W3CDTF">2015-04-17T19:58:50Z</dcterms:created>
  <dcterms:modified xsi:type="dcterms:W3CDTF">2017-07-03T19:06:16Z</dcterms:modified>
</cp:coreProperties>
</file>