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738" r:id="rId2"/>
    <p:sldMasterId id="2147483763" r:id="rId3"/>
    <p:sldMasterId id="2147483769" r:id="rId4"/>
    <p:sldMasterId id="2147483775" r:id="rId5"/>
    <p:sldMasterId id="2147483662" r:id="rId6"/>
    <p:sldMasterId id="2147483746" r:id="rId7"/>
  </p:sldMasterIdLst>
  <p:notesMasterIdLst>
    <p:notesMasterId r:id="rId33"/>
  </p:notesMasterIdLst>
  <p:handoutMasterIdLst>
    <p:handoutMasterId r:id="rId34"/>
  </p:handoutMasterIdLst>
  <p:sldIdLst>
    <p:sldId id="256" r:id="rId8"/>
    <p:sldId id="385" r:id="rId9"/>
    <p:sldId id="314" r:id="rId10"/>
    <p:sldId id="379" r:id="rId11"/>
    <p:sldId id="351" r:id="rId12"/>
    <p:sldId id="369" r:id="rId13"/>
    <p:sldId id="380" r:id="rId14"/>
    <p:sldId id="374" r:id="rId15"/>
    <p:sldId id="370" r:id="rId16"/>
    <p:sldId id="384" r:id="rId17"/>
    <p:sldId id="371" r:id="rId18"/>
    <p:sldId id="381" r:id="rId19"/>
    <p:sldId id="352" r:id="rId20"/>
    <p:sldId id="349" r:id="rId21"/>
    <p:sldId id="382" r:id="rId22"/>
    <p:sldId id="383" r:id="rId23"/>
    <p:sldId id="336" r:id="rId24"/>
    <p:sldId id="348" r:id="rId25"/>
    <p:sldId id="376" r:id="rId26"/>
    <p:sldId id="375" r:id="rId27"/>
    <p:sldId id="378" r:id="rId28"/>
    <p:sldId id="334" r:id="rId29"/>
    <p:sldId id="377" r:id="rId30"/>
    <p:sldId id="311" r:id="rId31"/>
    <p:sldId id="289" r:id="rId32"/>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Carl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2178B5"/>
    <a:srgbClr val="BDB1D9"/>
    <a:srgbClr val="0070C0"/>
    <a:srgbClr val="455560"/>
    <a:srgbClr val="C4161C"/>
    <a:srgbClr val="144363"/>
    <a:srgbClr val="164D72"/>
    <a:srgbClr val="18547D"/>
    <a:srgbClr val="0E2B3F"/>
    <a:srgbClr val="112F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76812" autoAdjust="0"/>
  </p:normalViewPr>
  <p:slideViewPr>
    <p:cSldViewPr snapToGrid="0" snapToObjects="1">
      <p:cViewPr varScale="1">
        <p:scale>
          <a:sx n="56" d="100"/>
          <a:sy n="56" d="100"/>
        </p:scale>
        <p:origin x="2010"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2" d="100"/>
          <a:sy n="52" d="100"/>
        </p:scale>
        <p:origin x="2650" y="53"/>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FE4CAC7A-5073-6D4E-BFCB-18D2E718F4BD}" type="datetimeFigureOut">
              <a:rPr lang="en-US" smtClean="0"/>
              <a:pPr/>
              <a:t>5/8/2015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52059FF-A96D-944B-8115-47E1146D3D55}" type="slidenum">
              <a:rPr lang="en-US" smtClean="0"/>
              <a:pPr/>
              <a:t>‹#›</a:t>
            </a:fld>
            <a:endParaRPr lang="en-US"/>
          </a:p>
        </p:txBody>
      </p:sp>
    </p:spTree>
    <p:extLst>
      <p:ext uri="{BB962C8B-B14F-4D97-AF65-F5344CB8AC3E}">
        <p14:creationId xmlns:p14="http://schemas.microsoft.com/office/powerpoint/2010/main" val="655759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7E23EFB5-7455-3C48-9E46-49127EBCEC2F}" type="datetimeFigureOut">
              <a:rPr lang="en-US" smtClean="0"/>
              <a:pPr/>
              <a:t>5/8/2015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F896307-7DAF-5642-9DCB-6041360F1C6E}" type="slidenum">
              <a:rPr lang="en-US" smtClean="0"/>
              <a:pPr/>
              <a:t>‹#›</a:t>
            </a:fld>
            <a:endParaRPr lang="en-US"/>
          </a:p>
        </p:txBody>
      </p:sp>
    </p:spTree>
    <p:extLst>
      <p:ext uri="{BB962C8B-B14F-4D97-AF65-F5344CB8AC3E}">
        <p14:creationId xmlns:p14="http://schemas.microsoft.com/office/powerpoint/2010/main" val="203270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cla.co.uk/" TargetMode="External"/><Relationship Id="rId13" Type="http://schemas.openxmlformats.org/officeDocument/2006/relationships/hyperlink" Target="http://www.editeur.org/" TargetMode="External"/><Relationship Id="rId18" Type="http://schemas.openxmlformats.org/officeDocument/2006/relationships/hyperlink" Target="http://www.magazinemedia.eu/" TargetMode="External"/><Relationship Id="rId26" Type="http://schemas.openxmlformats.org/officeDocument/2006/relationships/hyperlink" Target="http://www.hachette.com/en/" TargetMode="External"/><Relationship Id="rId39" Type="http://schemas.openxmlformats.org/officeDocument/2006/relationships/hyperlink" Target="http://www.pearson.com/" TargetMode="External"/><Relationship Id="rId3" Type="http://schemas.openxmlformats.org/officeDocument/2006/relationships/hyperlink" Target="http://www.associatednewspapers.com/" TargetMode="External"/><Relationship Id="rId21" Type="http://schemas.openxmlformats.org/officeDocument/2006/relationships/hyperlink" Target="http://www.evartists.org/" TargetMode="External"/><Relationship Id="rId34" Type="http://schemas.openxmlformats.org/officeDocument/2006/relationships/hyperlink" Target="http://www.jfb.be/" TargetMode="External"/><Relationship Id="rId42" Type="http://schemas.openxmlformats.org/officeDocument/2006/relationships/hyperlink" Target="http://www.reedelsevier.com/" TargetMode="External"/><Relationship Id="rId47" Type="http://schemas.openxmlformats.org/officeDocument/2006/relationships/hyperlink" Target="http://www.unidadeditorial.com/" TargetMode="External"/><Relationship Id="rId7" Type="http://schemas.openxmlformats.org/officeDocument/2006/relationships/hyperlink" Target="http://www.copyright.com/" TargetMode="External"/><Relationship Id="rId12" Type="http://schemas.openxmlformats.org/officeDocument/2006/relationships/hyperlink" Target="http://www.digimarc.com/" TargetMode="External"/><Relationship Id="rId17" Type="http://schemas.openxmlformats.org/officeDocument/2006/relationships/hyperlink" Target="http://www.europa-distribution.org/" TargetMode="External"/><Relationship Id="rId25" Type="http://schemas.openxmlformats.org/officeDocument/2006/relationships/hyperlink" Target="http://www.gruppoespresso.it/" TargetMode="External"/><Relationship Id="rId33" Type="http://schemas.openxmlformats.org/officeDocument/2006/relationships/hyperlink" Target="http://www.itv.com/" TargetMode="External"/><Relationship Id="rId38" Type="http://schemas.openxmlformats.org/officeDocument/2006/relationships/hyperlink" Target="http://www.nla.co.uk/" TargetMode="External"/><Relationship Id="rId46" Type="http://schemas.openxmlformats.org/officeDocument/2006/relationships/hyperlink" Target="http://www.udl.es/" TargetMode="External"/><Relationship Id="rId2" Type="http://schemas.openxmlformats.org/officeDocument/2006/relationships/slide" Target="../slides/slide15.xml"/><Relationship Id="rId16" Type="http://schemas.openxmlformats.org/officeDocument/2006/relationships/hyperlink" Target="http://www.emimusicpub.com/" TargetMode="External"/><Relationship Id="rId20" Type="http://schemas.openxmlformats.org/officeDocument/2006/relationships/hyperlink" Target="http://www.epceurope.eu/" TargetMode="External"/><Relationship Id="rId29" Type="http://schemas.openxmlformats.org/officeDocument/2006/relationships/hyperlink" Target="http://www.ifrro.org/" TargetMode="External"/><Relationship Id="rId41" Type="http://schemas.openxmlformats.org/officeDocument/2006/relationships/hyperlink" Target="http://www.useplus.com/" TargetMode="External"/><Relationship Id="rId1" Type="http://schemas.openxmlformats.org/officeDocument/2006/relationships/notesMaster" Target="../notesMasters/notesMaster1.xml"/><Relationship Id="rId6" Type="http://schemas.openxmlformats.org/officeDocument/2006/relationships/hyperlink" Target="http://www.commonrights.com/" TargetMode="External"/><Relationship Id="rId11" Type="http://schemas.openxmlformats.org/officeDocument/2006/relationships/hyperlink" Target="http://www.ddex.net/" TargetMode="External"/><Relationship Id="rId24" Type="http://schemas.openxmlformats.org/officeDocument/2006/relationships/hyperlink" Target="http://corp.editoraglobo.globo.com/" TargetMode="External"/><Relationship Id="rId32" Type="http://schemas.openxmlformats.org/officeDocument/2006/relationships/hyperlink" Target="http://www.iprlicense.com/" TargetMode="External"/><Relationship Id="rId37" Type="http://schemas.openxmlformats.org/officeDocument/2006/relationships/hyperlink" Target="http://www.newsinternational.co.uk/" TargetMode="External"/><Relationship Id="rId40" Type="http://schemas.openxmlformats.org/officeDocument/2006/relationships/hyperlink" Target="http://www.pls.org.uk/" TargetMode="External"/><Relationship Id="rId45" Type="http://schemas.openxmlformats.org/officeDocument/2006/relationships/hyperlink" Target="http://www.stm-assoc.org/" TargetMode="External"/><Relationship Id="rId5" Type="http://schemas.openxmlformats.org/officeDocument/2006/relationships/hyperlink" Target="http://www.cepic.org/" TargetMode="External"/><Relationship Id="rId15" Type="http://schemas.openxmlformats.org/officeDocument/2006/relationships/hyperlink" Target="http://www.microgen.com/uk-en/" TargetMode="External"/><Relationship Id="rId23" Type="http://schemas.openxmlformats.org/officeDocument/2006/relationships/hyperlink" Target="http://www.fep-fee.eu/" TargetMode="External"/><Relationship Id="rId28" Type="http://schemas.openxmlformats.org/officeDocument/2006/relationships/hyperlink" Target="http://www.ifpi.org/" TargetMode="External"/><Relationship Id="rId36" Type="http://schemas.openxmlformats.org/officeDocument/2006/relationships/hyperlink" Target="http://www.microsoft.com/" TargetMode="External"/><Relationship Id="rId10" Type="http://schemas.openxmlformats.org/officeDocument/2006/relationships/hyperlink" Target="http://pro-f.dk/" TargetMode="External"/><Relationship Id="rId19" Type="http://schemas.openxmlformats.org/officeDocument/2006/relationships/hyperlink" Target="http://www.enpa.be/" TargetMode="External"/><Relationship Id="rId31" Type="http://schemas.openxmlformats.org/officeDocument/2006/relationships/hyperlink" Target="http://www.internationalpublishers.org/" TargetMode="External"/><Relationship Id="rId44" Type="http://schemas.openxmlformats.org/officeDocument/2006/relationships/hyperlink" Target="http://www.rtlgroup.com/" TargetMode="External"/><Relationship Id="rId4" Type="http://schemas.openxmlformats.org/officeDocument/2006/relationships/hyperlink" Target="http://www.axelspringer.de/" TargetMode="External"/><Relationship Id="rId9" Type="http://schemas.openxmlformats.org/officeDocument/2006/relationships/hyperlink" Target="http://www.criteriamx.com/" TargetMode="External"/><Relationship Id="rId14" Type="http://schemas.openxmlformats.org/officeDocument/2006/relationships/hyperlink" Target="http://www.movielabs.com/" TargetMode="External"/><Relationship Id="rId22" Type="http://schemas.openxmlformats.org/officeDocument/2006/relationships/hyperlink" Target="http://www.europeanwriters.eu/" TargetMode="External"/><Relationship Id="rId27" Type="http://schemas.openxmlformats.org/officeDocument/2006/relationships/hyperlink" Target="http://www.doi.org/" TargetMode="External"/><Relationship Id="rId30" Type="http://schemas.openxmlformats.org/officeDocument/2006/relationships/hyperlink" Target="http://www.iptc.org/site/Home/" TargetMode="External"/><Relationship Id="rId35" Type="http://schemas.openxmlformats.org/officeDocument/2006/relationships/hyperlink" Target="http://www.laurencekaye.com/" TargetMode="External"/><Relationship Id="rId43" Type="http://schemas.openxmlformats.org/officeDocument/2006/relationships/hyperlink" Target="http://www.rightscom.com/" TargetMode="External"/><Relationship Id="rId48" Type="http://schemas.openxmlformats.org/officeDocument/2006/relationships/hyperlink" Target="http://www.vivereconsulting.co.u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bunchecenter.ucla.ed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a:t>
            </a:fld>
            <a:endParaRPr lang="en-US"/>
          </a:p>
        </p:txBody>
      </p:sp>
    </p:spTree>
    <p:extLst>
      <p:ext uri="{BB962C8B-B14F-4D97-AF65-F5344CB8AC3E}">
        <p14:creationId xmlns:p14="http://schemas.microsoft.com/office/powerpoint/2010/main" val="257938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a:buNone/>
            </a:pPr>
            <a:r>
              <a:rPr lang="fr-FR" dirty="0" smtClean="0"/>
              <a:t>ISNI</a:t>
            </a:r>
            <a:r>
              <a:rPr lang="fr-FR" baseline="0" dirty="0" smtClean="0"/>
              <a:t> sources are </a:t>
            </a:r>
            <a:r>
              <a:rPr lang="fr-FR" baseline="0" dirty="0" err="1" smtClean="0"/>
              <a:t>from</a:t>
            </a:r>
            <a:r>
              <a:rPr lang="fr-FR" baseline="0" dirty="0" smtClean="0"/>
              <a:t> m</a:t>
            </a:r>
            <a:r>
              <a:rPr lang="fr-FR" dirty="0" smtClean="0"/>
              <a:t>ultiple </a:t>
            </a:r>
            <a:r>
              <a:rPr lang="fr-FR" dirty="0" err="1" smtClean="0"/>
              <a:t>domains</a:t>
            </a:r>
            <a:r>
              <a:rPr lang="fr-FR" dirty="0" smtClean="0"/>
              <a:t>, not </a:t>
            </a:r>
            <a:r>
              <a:rPr lang="fr-FR" dirty="0" err="1" smtClean="0"/>
              <a:t>just</a:t>
            </a:r>
            <a:r>
              <a:rPr lang="fr-FR" dirty="0" smtClean="0"/>
              <a:t> the </a:t>
            </a:r>
            <a:r>
              <a:rPr lang="fr-FR" dirty="0" err="1" smtClean="0"/>
              <a:t>library</a:t>
            </a:r>
            <a:r>
              <a:rPr lang="fr-FR" dirty="0" smtClean="0"/>
              <a:t>/archives/</a:t>
            </a:r>
            <a:r>
              <a:rPr lang="fr-FR" dirty="0" err="1" smtClean="0"/>
              <a:t>museums</a:t>
            </a:r>
            <a:r>
              <a:rPr lang="fr-FR" dirty="0" smtClean="0"/>
              <a:t> </a:t>
            </a:r>
            <a:r>
              <a:rPr lang="fr-FR" dirty="0" err="1" smtClean="0"/>
              <a:t>sector</a:t>
            </a:r>
            <a:r>
              <a:rPr lang="fr-FR" dirty="0" smtClean="0"/>
              <a:t> </a:t>
            </a:r>
            <a:r>
              <a:rPr lang="fr-FR" dirty="0" err="1" smtClean="0"/>
              <a:t>that</a:t>
            </a:r>
            <a:r>
              <a:rPr lang="fr-FR" baseline="0" dirty="0" smtClean="0"/>
              <a:t> </a:t>
            </a:r>
            <a:r>
              <a:rPr lang="fr-FR" baseline="0" dirty="0" err="1" smtClean="0"/>
              <a:t>feed</a:t>
            </a:r>
            <a:r>
              <a:rPr lang="fr-FR" baseline="0" dirty="0" smtClean="0"/>
              <a:t> </a:t>
            </a:r>
            <a:r>
              <a:rPr lang="fr-FR" baseline="0" dirty="0" err="1" smtClean="0"/>
              <a:t>into</a:t>
            </a:r>
            <a:r>
              <a:rPr lang="fr-FR" baseline="0" dirty="0" smtClean="0"/>
              <a:t> national </a:t>
            </a:r>
            <a:r>
              <a:rPr lang="fr-FR" baseline="0" dirty="0" err="1" smtClean="0"/>
              <a:t>authority</a:t>
            </a:r>
            <a:r>
              <a:rPr lang="fr-FR" baseline="0" dirty="0" smtClean="0"/>
              <a:t> files.</a:t>
            </a:r>
            <a:endParaRPr lang="fr-FR" dirty="0" smtClean="0"/>
          </a:p>
          <a:p>
            <a:pPr marL="174913" indent="-174913">
              <a:buFont typeface="Arial"/>
              <a:buChar char="•"/>
            </a:pPr>
            <a:endParaRPr lang="fr-FR" dirty="0" smtClean="0"/>
          </a:p>
          <a:p>
            <a:r>
              <a:rPr lang="en-GB" baseline="0" dirty="0" smtClean="0"/>
              <a:t>ISNI Slides from Janifer </a:t>
            </a:r>
            <a:r>
              <a:rPr lang="en-GB" baseline="0" dirty="0" err="1" smtClean="0"/>
              <a:t>Gatenby</a:t>
            </a:r>
            <a:r>
              <a:rPr lang="en-GB" baseline="0" dirty="0" smtClean="0"/>
              <a:t>, OCLC-Leiden office</a:t>
            </a:r>
          </a:p>
          <a:p>
            <a:endParaRPr lang="en-GB" dirty="0" smtClean="0"/>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pPr>
              <a:defRPr/>
            </a:pPr>
            <a:fld id="{C17A2DC3-F03F-46CD-AF45-C9773EAE9721}" type="slidenum">
              <a:rPr lang="en-GB" smtClean="0"/>
              <a:pPr>
                <a:defRPr/>
              </a:pPr>
              <a:t>10</a:t>
            </a:fld>
            <a:endParaRPr lang="en-GB"/>
          </a:p>
        </p:txBody>
      </p:sp>
    </p:spTree>
    <p:extLst>
      <p:ext uri="{BB962C8B-B14F-4D97-AF65-F5344CB8AC3E}">
        <p14:creationId xmlns:p14="http://schemas.microsoft.com/office/powerpoint/2010/main" val="384395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 list of non VIAF ISNI sources and the numbers of links from those sources to VIAF</a:t>
            </a:r>
            <a:r>
              <a:rPr lang="en-GB" baseline="0" dirty="0" smtClean="0"/>
              <a:t> clusters = 7.3 million.  The numbers of links from ISNI sources to VIAF sources is over 27.7 million.</a:t>
            </a:r>
            <a:endParaRPr lang="en-GB"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extLst>
      <p:ext uri="{BB962C8B-B14F-4D97-AF65-F5344CB8AC3E}">
        <p14:creationId xmlns:p14="http://schemas.microsoft.com/office/powerpoint/2010/main" val="2413023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 sources contributing to</a:t>
            </a:r>
            <a:r>
              <a:rPr lang="en-US" baseline="0" dirty="0" smtClean="0"/>
              <a:t> VIAF has its own identifier, so VIAF can be viewed as an “ID aggregator”.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13</a:t>
            </a:fld>
            <a:endParaRPr lang="en-US"/>
          </a:p>
        </p:txBody>
      </p:sp>
    </p:spTree>
    <p:extLst>
      <p:ext uri="{BB962C8B-B14F-4D97-AF65-F5344CB8AC3E}">
        <p14:creationId xmlns:p14="http://schemas.microsoft.com/office/powerpoint/2010/main" val="225736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ISNI identifier is on the Wikidata page for the </a:t>
            </a:r>
            <a:r>
              <a:rPr lang="en-US" baseline="0" dirty="0" err="1" smtClean="0"/>
              <a:t>Bibliothèque</a:t>
            </a:r>
            <a:r>
              <a:rPr lang="en-US" baseline="0" dirty="0" smtClean="0"/>
              <a:t> </a:t>
            </a:r>
            <a:r>
              <a:rPr lang="en-US" baseline="0" dirty="0" err="1" smtClean="0"/>
              <a:t>nationale</a:t>
            </a:r>
            <a:r>
              <a:rPr lang="en-US" baseline="0" dirty="0" smtClean="0"/>
              <a:t> de France.  That same identifier is then on the English Wikipedia page and the Korean one. This is an example of diffusing identifiers across both domains and languages.</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14</a:t>
            </a:fld>
            <a:endParaRPr lang="en-US"/>
          </a:p>
        </p:txBody>
      </p:sp>
    </p:spTree>
    <p:extLst>
      <p:ext uri="{BB962C8B-B14F-4D97-AF65-F5344CB8AC3E}">
        <p14:creationId xmlns:p14="http://schemas.microsoft.com/office/powerpoint/2010/main" val="1034278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ISNI</a:t>
            </a:r>
            <a:r>
              <a:rPr lang="en-GB" baseline="0" dirty="0" smtClean="0">
                <a:solidFill>
                  <a:schemeClr val="tx1"/>
                </a:solidFill>
              </a:rPr>
              <a:t> makes available to the public 8.88 million identities.  Among these identities it has created 27.71 million links.  These links do not count the links between VIAF sub sources; i.e. they are really valuable links because they are likely to lead to different information</a:t>
            </a:r>
            <a:endParaRPr lang="en-GB" dirty="0" smtClean="0"/>
          </a:p>
          <a:p>
            <a:endParaRPr lang="en-GB" dirty="0" smtClean="0"/>
          </a:p>
          <a:p>
            <a:r>
              <a:rPr lang="en-GB" dirty="0" smtClean="0"/>
              <a:t>ORCID – is a self registering ID system for researchers.  During the registration process researchers</a:t>
            </a:r>
            <a:r>
              <a:rPr lang="en-GB" baseline="0" dirty="0" smtClean="0"/>
              <a:t> can access ISNI to import their ISNI and metadata.</a:t>
            </a:r>
          </a:p>
          <a:p>
            <a:endParaRPr lang="en-GB" baseline="0" dirty="0" smtClean="0"/>
          </a:p>
          <a:p>
            <a:r>
              <a:rPr lang="en-GB" baseline="0" dirty="0" smtClean="0"/>
              <a:t>The Linked Content Coalition http://www.linkedcontentcoalition.org/ </a:t>
            </a:r>
          </a:p>
          <a:p>
            <a:r>
              <a:rPr lang="nl-NL" b="1" dirty="0" smtClean="0"/>
              <a:t>LCC Forum </a:t>
            </a:r>
            <a:r>
              <a:rPr lang="nl-NL" b="1" dirty="0" err="1" smtClean="0"/>
              <a:t>Members</a:t>
            </a:r>
            <a:endParaRPr lang="nl-NL" b="1" dirty="0" smtClean="0"/>
          </a:p>
          <a:p>
            <a:r>
              <a:rPr lang="nl-NL" dirty="0" smtClean="0">
                <a:hlinkClick r:id="rId3"/>
              </a:rPr>
              <a:t>​</a:t>
            </a:r>
            <a:r>
              <a:rPr lang="nl-NL" dirty="0" err="1" smtClean="0">
                <a:hlinkClick r:id="rId3"/>
              </a:rPr>
              <a:t>Associated</a:t>
            </a:r>
            <a:r>
              <a:rPr lang="nl-NL" dirty="0" smtClean="0">
                <a:hlinkClick r:id="rId3"/>
              </a:rPr>
              <a:t> </a:t>
            </a:r>
            <a:r>
              <a:rPr lang="nl-NL" dirty="0" err="1" smtClean="0">
                <a:hlinkClick r:id="rId3"/>
              </a:rPr>
              <a:t>Newspapers</a:t>
            </a:r>
            <a:r>
              <a:rPr lang="nl-NL" dirty="0" smtClean="0">
                <a:hlinkClick r:id="rId3"/>
              </a:rPr>
              <a:t>​</a:t>
            </a:r>
            <a:endParaRPr lang="nl-NL" dirty="0" smtClean="0"/>
          </a:p>
          <a:p>
            <a:r>
              <a:rPr lang="nl-NL" dirty="0" smtClean="0">
                <a:hlinkClick r:id="rId4"/>
              </a:rPr>
              <a:t>Axel Springer​</a:t>
            </a:r>
            <a:endParaRPr lang="nl-NL" dirty="0" smtClean="0"/>
          </a:p>
          <a:p>
            <a:r>
              <a:rPr lang="nl-NL" dirty="0" err="1" smtClean="0">
                <a:hlinkClick r:id="rId5"/>
              </a:rPr>
              <a:t>Coordination</a:t>
            </a:r>
            <a:r>
              <a:rPr lang="nl-NL" dirty="0" smtClean="0">
                <a:hlinkClick r:id="rId5"/>
              </a:rPr>
              <a:t> of </a:t>
            </a:r>
            <a:r>
              <a:rPr lang="nl-NL" dirty="0" err="1" smtClean="0">
                <a:hlinkClick r:id="rId5"/>
              </a:rPr>
              <a:t>European</a:t>
            </a:r>
            <a:r>
              <a:rPr lang="nl-NL" dirty="0" smtClean="0">
                <a:hlinkClick r:id="rId5"/>
              </a:rPr>
              <a:t> Picture </a:t>
            </a:r>
            <a:r>
              <a:rPr lang="nl-NL" dirty="0" err="1" smtClean="0">
                <a:hlinkClick r:id="rId5"/>
              </a:rPr>
              <a:t>Agencies</a:t>
            </a:r>
            <a:r>
              <a:rPr lang="nl-NL" dirty="0" smtClean="0">
                <a:hlinkClick r:id="rId5"/>
              </a:rPr>
              <a:t> Stock</a:t>
            </a:r>
            <a:r>
              <a:rPr lang="nl-NL" dirty="0" smtClean="0"/>
              <a:t>​</a:t>
            </a:r>
            <a:r>
              <a:rPr lang="nl-NL" dirty="0" smtClean="0">
                <a:hlinkClick r:id="rId5"/>
              </a:rPr>
              <a:t>, </a:t>
            </a:r>
            <a:r>
              <a:rPr lang="nl-NL" dirty="0" err="1" smtClean="0">
                <a:hlinkClick r:id="rId5"/>
              </a:rPr>
              <a:t>Press</a:t>
            </a:r>
            <a:r>
              <a:rPr lang="nl-NL" dirty="0" smtClean="0">
                <a:hlinkClick r:id="rId5"/>
              </a:rPr>
              <a:t> and </a:t>
            </a:r>
            <a:r>
              <a:rPr lang="nl-NL" dirty="0" err="1" smtClean="0">
                <a:hlinkClick r:id="rId5"/>
              </a:rPr>
              <a:t>Heritage</a:t>
            </a:r>
            <a:r>
              <a:rPr lang="nl-NL" dirty="0" smtClean="0">
                <a:hlinkClick r:id="rId5"/>
              </a:rPr>
              <a:t> (CEPIC)</a:t>
            </a:r>
            <a:endParaRPr lang="nl-NL" dirty="0" smtClean="0"/>
          </a:p>
          <a:p>
            <a:r>
              <a:rPr lang="nl-NL" dirty="0" err="1" smtClean="0">
                <a:hlinkClick r:id="rId6"/>
              </a:rPr>
              <a:t>Common</a:t>
            </a:r>
            <a:r>
              <a:rPr lang="nl-NL" dirty="0" smtClean="0">
                <a:hlinkClick r:id="rId6"/>
              </a:rPr>
              <a:t> </a:t>
            </a:r>
            <a:r>
              <a:rPr lang="nl-NL" dirty="0" err="1" smtClean="0">
                <a:hlinkClick r:id="rId6"/>
              </a:rPr>
              <a:t>Rights</a:t>
            </a:r>
            <a:endParaRPr lang="nl-NL" dirty="0" smtClean="0"/>
          </a:p>
          <a:p>
            <a:r>
              <a:rPr lang="nl-NL" dirty="0" smtClean="0">
                <a:hlinkClick r:id="rId7"/>
              </a:rPr>
              <a:t>Copyright </a:t>
            </a:r>
            <a:r>
              <a:rPr lang="nl-NL" dirty="0" err="1" smtClean="0">
                <a:hlinkClick r:id="rId7"/>
              </a:rPr>
              <a:t>Clearance</a:t>
            </a:r>
            <a:r>
              <a:rPr lang="nl-NL" dirty="0" smtClean="0">
                <a:hlinkClick r:id="rId7"/>
              </a:rPr>
              <a:t> Centre</a:t>
            </a:r>
            <a:endParaRPr lang="nl-NL" dirty="0" smtClean="0"/>
          </a:p>
          <a:p>
            <a:r>
              <a:rPr lang="nl-NL" dirty="0" smtClean="0">
                <a:hlinkClick r:id="rId8"/>
              </a:rPr>
              <a:t>Copyright </a:t>
            </a:r>
            <a:r>
              <a:rPr lang="nl-NL" dirty="0" err="1" smtClean="0">
                <a:hlinkClick r:id="rId8"/>
              </a:rPr>
              <a:t>Licensing</a:t>
            </a:r>
            <a:r>
              <a:rPr lang="nl-NL" dirty="0" smtClean="0">
                <a:hlinkClick r:id="rId8"/>
              </a:rPr>
              <a:t> </a:t>
            </a:r>
            <a:r>
              <a:rPr lang="nl-NL" dirty="0" err="1" smtClean="0">
                <a:hlinkClick r:id="rId8"/>
              </a:rPr>
              <a:t>Agency</a:t>
            </a:r>
            <a:endParaRPr lang="nl-NL" dirty="0" smtClean="0"/>
          </a:p>
          <a:p>
            <a:r>
              <a:rPr lang="nl-NL" dirty="0" smtClean="0">
                <a:hlinkClick r:id="rId9"/>
              </a:rPr>
              <a:t>Criteria Media Exchange</a:t>
            </a:r>
            <a:endParaRPr lang="nl-NL" dirty="0" smtClean="0"/>
          </a:p>
          <a:p>
            <a:r>
              <a:rPr lang="nl-NL" dirty="0" err="1" smtClean="0">
                <a:hlinkClick r:id="rId10"/>
              </a:rPr>
              <a:t>Danish</a:t>
            </a:r>
            <a:r>
              <a:rPr lang="nl-NL" dirty="0" smtClean="0">
                <a:hlinkClick r:id="rId10"/>
              </a:rPr>
              <a:t> Producers </a:t>
            </a:r>
            <a:r>
              <a:rPr lang="nl-NL" dirty="0" err="1" smtClean="0">
                <a:hlinkClick r:id="rId10"/>
              </a:rPr>
              <a:t>Association</a:t>
            </a:r>
            <a:endParaRPr lang="nl-NL" dirty="0" smtClean="0"/>
          </a:p>
          <a:p>
            <a:r>
              <a:rPr lang="nl-NL" dirty="0" smtClean="0">
                <a:hlinkClick r:id="rId11"/>
              </a:rPr>
              <a:t>DDEX</a:t>
            </a:r>
            <a:endParaRPr lang="nl-NL" dirty="0" smtClean="0"/>
          </a:p>
          <a:p>
            <a:r>
              <a:rPr lang="nl-NL" dirty="0" err="1" smtClean="0">
                <a:hlinkClick r:id="rId12"/>
              </a:rPr>
              <a:t>Digimarc</a:t>
            </a:r>
            <a:endParaRPr lang="nl-NL" dirty="0" smtClean="0"/>
          </a:p>
          <a:p>
            <a:r>
              <a:rPr lang="nl-NL" dirty="0" err="1" smtClean="0">
                <a:hlinkClick r:id="rId13"/>
              </a:rPr>
              <a:t>EditEUR</a:t>
            </a:r>
            <a:endParaRPr lang="nl-NL" dirty="0" smtClean="0"/>
          </a:p>
          <a:p>
            <a:r>
              <a:rPr lang="nl-NL" dirty="0" err="1" smtClean="0">
                <a:hlinkClick r:id="rId14"/>
              </a:rPr>
              <a:t>MovieLabs</a:t>
            </a:r>
            <a:endParaRPr lang="nl-NL" dirty="0" smtClean="0"/>
          </a:p>
          <a:p>
            <a:r>
              <a:rPr lang="nl-NL" dirty="0" err="1" smtClean="0">
                <a:hlinkClick r:id="rId15"/>
              </a:rPr>
              <a:t>Microgen</a:t>
            </a:r>
            <a:endParaRPr lang="nl-NL" dirty="0" smtClean="0"/>
          </a:p>
          <a:p>
            <a:r>
              <a:rPr lang="nl-NL" dirty="0" smtClean="0">
                <a:hlinkClick r:id="rId16"/>
              </a:rPr>
              <a:t>EMI Music </a:t>
            </a:r>
            <a:r>
              <a:rPr lang="nl-NL" dirty="0" err="1" smtClean="0">
                <a:hlinkClick r:id="rId16"/>
              </a:rPr>
              <a:t>Publishing</a:t>
            </a:r>
            <a:endParaRPr lang="nl-NL" dirty="0" smtClean="0"/>
          </a:p>
          <a:p>
            <a:r>
              <a:rPr lang="nl-NL" dirty="0" smtClean="0">
                <a:hlinkClick r:id="rId17"/>
              </a:rPr>
              <a:t>Europa Distribution</a:t>
            </a:r>
            <a:endParaRPr lang="nl-NL" dirty="0" smtClean="0"/>
          </a:p>
          <a:p>
            <a:r>
              <a:rPr lang="nl-NL" dirty="0" err="1" smtClean="0">
                <a:hlinkClick r:id="rId18"/>
              </a:rPr>
              <a:t>European</a:t>
            </a:r>
            <a:r>
              <a:rPr lang="nl-NL" dirty="0" smtClean="0">
                <a:hlinkClick r:id="rId18"/>
              </a:rPr>
              <a:t> Magazine Media </a:t>
            </a:r>
            <a:r>
              <a:rPr lang="nl-NL" dirty="0" err="1" smtClean="0">
                <a:hlinkClick r:id="rId18"/>
              </a:rPr>
              <a:t>Association</a:t>
            </a:r>
            <a:r>
              <a:rPr lang="nl-NL" dirty="0" smtClean="0">
                <a:hlinkClick r:id="rId18"/>
              </a:rPr>
              <a:t> (EMMA)</a:t>
            </a:r>
            <a:endParaRPr lang="nl-NL" dirty="0" smtClean="0"/>
          </a:p>
          <a:p>
            <a:r>
              <a:rPr lang="nl-NL" dirty="0" err="1" smtClean="0">
                <a:hlinkClick r:id="rId19"/>
              </a:rPr>
              <a:t>European</a:t>
            </a:r>
            <a:r>
              <a:rPr lang="nl-NL" dirty="0" smtClean="0">
                <a:hlinkClick r:id="rId19"/>
              </a:rPr>
              <a:t> </a:t>
            </a:r>
            <a:r>
              <a:rPr lang="nl-NL" dirty="0" err="1" smtClean="0">
                <a:hlinkClick r:id="rId19"/>
              </a:rPr>
              <a:t>Newspaper</a:t>
            </a:r>
            <a:r>
              <a:rPr lang="nl-NL" dirty="0" smtClean="0">
                <a:hlinkClick r:id="rId19"/>
              </a:rPr>
              <a:t> </a:t>
            </a:r>
            <a:r>
              <a:rPr lang="nl-NL" dirty="0" err="1" smtClean="0">
                <a:hlinkClick r:id="rId19"/>
              </a:rPr>
              <a:t>Publishers</a:t>
            </a:r>
            <a:r>
              <a:rPr lang="nl-NL" dirty="0" smtClean="0">
                <a:hlinkClick r:id="rId19"/>
              </a:rPr>
              <a:t> </a:t>
            </a:r>
            <a:r>
              <a:rPr lang="nl-NL" dirty="0" err="1" smtClean="0">
                <a:hlinkClick r:id="rId19"/>
              </a:rPr>
              <a:t>Association</a:t>
            </a:r>
            <a:r>
              <a:rPr lang="nl-NL" dirty="0" smtClean="0">
                <a:hlinkClick r:id="rId19"/>
              </a:rPr>
              <a:t> (ENPA)</a:t>
            </a:r>
            <a:endParaRPr lang="nl-NL" dirty="0" smtClean="0"/>
          </a:p>
          <a:p>
            <a:r>
              <a:rPr lang="nl-NL" dirty="0" err="1" smtClean="0">
                <a:hlinkClick r:id="rId20"/>
              </a:rPr>
              <a:t>European</a:t>
            </a:r>
            <a:r>
              <a:rPr lang="nl-NL" dirty="0" smtClean="0">
                <a:hlinkClick r:id="rId20"/>
              </a:rPr>
              <a:t> </a:t>
            </a:r>
            <a:r>
              <a:rPr lang="nl-NL" dirty="0" err="1" smtClean="0">
                <a:hlinkClick r:id="rId20"/>
              </a:rPr>
              <a:t>Publishers</a:t>
            </a:r>
            <a:r>
              <a:rPr lang="nl-NL" dirty="0" smtClean="0">
                <a:hlinkClick r:id="rId20"/>
              </a:rPr>
              <a:t> </a:t>
            </a:r>
            <a:r>
              <a:rPr lang="nl-NL" dirty="0" err="1" smtClean="0">
                <a:hlinkClick r:id="rId20"/>
              </a:rPr>
              <a:t>Council</a:t>
            </a:r>
            <a:r>
              <a:rPr lang="nl-NL" dirty="0" smtClean="0">
                <a:hlinkClick r:id="rId20"/>
              </a:rPr>
              <a:t> (EPC)</a:t>
            </a:r>
            <a:endParaRPr lang="nl-NL" dirty="0" smtClean="0"/>
          </a:p>
          <a:p>
            <a:r>
              <a:rPr lang="nl-NL" dirty="0" err="1" smtClean="0">
                <a:hlinkClick r:id="rId21"/>
              </a:rPr>
              <a:t>European</a:t>
            </a:r>
            <a:r>
              <a:rPr lang="nl-NL" dirty="0" smtClean="0">
                <a:hlinkClick r:id="rId21"/>
              </a:rPr>
              <a:t> Visual </a:t>
            </a:r>
            <a:r>
              <a:rPr lang="nl-NL" dirty="0" err="1" smtClean="0">
                <a:hlinkClick r:id="rId21"/>
              </a:rPr>
              <a:t>Artists</a:t>
            </a:r>
            <a:r>
              <a:rPr lang="nl-NL" dirty="0" smtClean="0">
                <a:hlinkClick r:id="rId21"/>
              </a:rPr>
              <a:t> (EVA)​</a:t>
            </a:r>
            <a:endParaRPr lang="nl-NL" dirty="0" smtClean="0"/>
          </a:p>
          <a:p>
            <a:r>
              <a:rPr lang="nl-NL" dirty="0" err="1" smtClean="0">
                <a:hlinkClick r:id="rId22"/>
              </a:rPr>
              <a:t>European</a:t>
            </a:r>
            <a:r>
              <a:rPr lang="nl-NL" dirty="0" smtClean="0">
                <a:hlinkClick r:id="rId22"/>
              </a:rPr>
              <a:t> </a:t>
            </a:r>
            <a:r>
              <a:rPr lang="nl-NL" dirty="0" err="1" smtClean="0">
                <a:hlinkClick r:id="rId22"/>
              </a:rPr>
              <a:t>Writers</a:t>
            </a:r>
            <a:r>
              <a:rPr lang="nl-NL" dirty="0" smtClean="0">
                <a:hlinkClick r:id="rId22"/>
              </a:rPr>
              <a:t> </a:t>
            </a:r>
            <a:r>
              <a:rPr lang="nl-NL" dirty="0" err="1" smtClean="0">
                <a:hlinkClick r:id="rId22"/>
              </a:rPr>
              <a:t>Council</a:t>
            </a:r>
            <a:r>
              <a:rPr lang="nl-NL" dirty="0" smtClean="0">
                <a:hlinkClick r:id="rId22"/>
              </a:rPr>
              <a:t> (EWC)</a:t>
            </a:r>
            <a:endParaRPr lang="nl-NL" dirty="0" smtClean="0"/>
          </a:p>
          <a:p>
            <a:r>
              <a:rPr lang="nl-NL" dirty="0" smtClean="0"/>
              <a:t>​​</a:t>
            </a:r>
            <a:r>
              <a:rPr lang="nl-NL" dirty="0" err="1" smtClean="0">
                <a:hlinkClick r:id="rId23"/>
              </a:rPr>
              <a:t>Federation</a:t>
            </a:r>
            <a:r>
              <a:rPr lang="nl-NL" dirty="0" smtClean="0">
                <a:hlinkClick r:id="rId23"/>
              </a:rPr>
              <a:t> of </a:t>
            </a:r>
            <a:r>
              <a:rPr lang="nl-NL" dirty="0" err="1" smtClean="0">
                <a:hlinkClick r:id="rId23"/>
              </a:rPr>
              <a:t>European</a:t>
            </a:r>
            <a:r>
              <a:rPr lang="nl-NL" dirty="0" smtClean="0">
                <a:hlinkClick r:id="rId23"/>
              </a:rPr>
              <a:t> </a:t>
            </a:r>
            <a:r>
              <a:rPr lang="nl-NL" dirty="0" err="1" smtClean="0">
                <a:hlinkClick r:id="rId23"/>
              </a:rPr>
              <a:t>Publishers</a:t>
            </a:r>
            <a:r>
              <a:rPr lang="nl-NL" dirty="0" smtClean="0">
                <a:hlinkClick r:id="rId23"/>
              </a:rPr>
              <a:t> (FEP)</a:t>
            </a:r>
            <a:endParaRPr lang="nl-NL" dirty="0" smtClean="0"/>
          </a:p>
          <a:p>
            <a:r>
              <a:rPr lang="nl-NL" dirty="0" err="1" smtClean="0">
                <a:hlinkClick r:id="rId24"/>
              </a:rPr>
              <a:t>Organizações</a:t>
            </a:r>
            <a:r>
              <a:rPr lang="nl-NL" dirty="0" smtClean="0">
                <a:hlinkClick r:id="rId24"/>
              </a:rPr>
              <a:t> </a:t>
            </a:r>
            <a:r>
              <a:rPr lang="nl-NL" dirty="0" err="1" smtClean="0">
                <a:hlinkClick r:id="rId24"/>
              </a:rPr>
              <a:t>Globo</a:t>
            </a:r>
            <a:r>
              <a:rPr lang="nl-NL" dirty="0" smtClean="0">
                <a:hlinkClick r:id="rId24"/>
              </a:rPr>
              <a:t>​​</a:t>
            </a:r>
            <a:endParaRPr lang="nl-NL" dirty="0" smtClean="0"/>
          </a:p>
          <a:p>
            <a:r>
              <a:rPr lang="nl-NL" dirty="0" smtClean="0"/>
              <a:t/>
            </a:r>
            <a:br>
              <a:rPr lang="nl-NL" dirty="0" smtClean="0"/>
            </a:br>
            <a:r>
              <a:rPr lang="nl-NL" dirty="0" smtClean="0"/>
              <a:t> </a:t>
            </a:r>
          </a:p>
          <a:p>
            <a:r>
              <a:rPr lang="nl-NL" dirty="0" err="1" smtClean="0">
                <a:hlinkClick r:id="rId25"/>
              </a:rPr>
              <a:t>Gruppo</a:t>
            </a:r>
            <a:r>
              <a:rPr lang="nl-NL" dirty="0" smtClean="0">
                <a:hlinkClick r:id="rId25"/>
              </a:rPr>
              <a:t> Espresso</a:t>
            </a:r>
            <a:endParaRPr lang="nl-NL" dirty="0" smtClean="0"/>
          </a:p>
          <a:p>
            <a:r>
              <a:rPr lang="nl-NL" dirty="0" err="1" smtClean="0">
                <a:hlinkClick r:id="rId26"/>
              </a:rPr>
              <a:t>Hachette</a:t>
            </a:r>
            <a:r>
              <a:rPr lang="nl-NL" dirty="0" smtClean="0">
                <a:hlinkClick r:id="rId26"/>
              </a:rPr>
              <a:t> </a:t>
            </a:r>
            <a:r>
              <a:rPr lang="nl-NL" dirty="0" err="1" smtClean="0">
                <a:hlinkClick r:id="rId26"/>
              </a:rPr>
              <a:t>Livre</a:t>
            </a:r>
            <a:endParaRPr lang="nl-NL" dirty="0" smtClean="0"/>
          </a:p>
          <a:p>
            <a:r>
              <a:rPr lang="nl-NL" dirty="0" smtClean="0">
                <a:hlinkClick r:id="rId27"/>
              </a:rPr>
              <a:t>International DOI Foundation</a:t>
            </a:r>
            <a:endParaRPr lang="nl-NL" dirty="0" smtClean="0"/>
          </a:p>
          <a:p>
            <a:r>
              <a:rPr lang="nl-NL" dirty="0" smtClean="0">
                <a:hlinkClick r:id="rId28"/>
              </a:rPr>
              <a:t>International </a:t>
            </a:r>
            <a:r>
              <a:rPr lang="nl-NL" dirty="0" err="1" smtClean="0">
                <a:hlinkClick r:id="rId28"/>
              </a:rPr>
              <a:t>Federation</a:t>
            </a:r>
            <a:r>
              <a:rPr lang="nl-NL" dirty="0" smtClean="0">
                <a:hlinkClick r:id="rId28"/>
              </a:rPr>
              <a:t> of the </a:t>
            </a:r>
            <a:r>
              <a:rPr lang="nl-NL" dirty="0" err="1" smtClean="0">
                <a:hlinkClick r:id="rId28"/>
              </a:rPr>
              <a:t>Phonographic</a:t>
            </a:r>
            <a:r>
              <a:rPr lang="nl-NL" dirty="0" smtClean="0">
                <a:hlinkClick r:id="rId28"/>
              </a:rPr>
              <a:t> </a:t>
            </a:r>
            <a:r>
              <a:rPr lang="nl-NL" dirty="0" err="1" smtClean="0">
                <a:hlinkClick r:id="rId28"/>
              </a:rPr>
              <a:t>Industry</a:t>
            </a:r>
            <a:r>
              <a:rPr lang="nl-NL" dirty="0" smtClean="0">
                <a:hlinkClick r:id="rId28"/>
              </a:rPr>
              <a:t> (IFPI)</a:t>
            </a:r>
            <a:endParaRPr lang="nl-NL" dirty="0" smtClean="0"/>
          </a:p>
          <a:p>
            <a:r>
              <a:rPr lang="nl-NL" dirty="0" smtClean="0">
                <a:hlinkClick r:id="rId29"/>
              </a:rPr>
              <a:t>International </a:t>
            </a:r>
            <a:r>
              <a:rPr lang="nl-NL" dirty="0" err="1" smtClean="0">
                <a:hlinkClick r:id="rId29"/>
              </a:rPr>
              <a:t>Federation</a:t>
            </a:r>
            <a:r>
              <a:rPr lang="nl-NL" dirty="0" smtClean="0">
                <a:hlinkClick r:id="rId29"/>
              </a:rPr>
              <a:t> of </a:t>
            </a:r>
            <a:r>
              <a:rPr lang="nl-NL" dirty="0" err="1" smtClean="0">
                <a:hlinkClick r:id="rId29"/>
              </a:rPr>
              <a:t>Reproduction</a:t>
            </a:r>
            <a:r>
              <a:rPr lang="nl-NL" dirty="0" smtClean="0">
                <a:hlinkClick r:id="rId29"/>
              </a:rPr>
              <a:t> </a:t>
            </a:r>
            <a:r>
              <a:rPr lang="nl-NL" dirty="0" err="1" smtClean="0">
                <a:hlinkClick r:id="rId29"/>
              </a:rPr>
              <a:t>Rights</a:t>
            </a:r>
            <a:r>
              <a:rPr lang="nl-NL" dirty="0" smtClean="0">
                <a:hlinkClick r:id="rId29"/>
              </a:rPr>
              <a:t> Organisations (IFRRO)</a:t>
            </a:r>
            <a:endParaRPr lang="nl-NL" dirty="0" smtClean="0"/>
          </a:p>
          <a:p>
            <a:r>
              <a:rPr lang="nl-NL" dirty="0" smtClean="0">
                <a:hlinkClick r:id="rId30"/>
              </a:rPr>
              <a:t>International </a:t>
            </a:r>
            <a:r>
              <a:rPr lang="nl-NL" dirty="0" err="1" smtClean="0">
                <a:hlinkClick r:id="rId30"/>
              </a:rPr>
              <a:t>Press</a:t>
            </a:r>
            <a:r>
              <a:rPr lang="nl-NL" dirty="0" smtClean="0">
                <a:hlinkClick r:id="rId30"/>
              </a:rPr>
              <a:t> Telecommunications </a:t>
            </a:r>
            <a:r>
              <a:rPr lang="nl-NL" dirty="0" err="1" smtClean="0">
                <a:hlinkClick r:id="rId30"/>
              </a:rPr>
              <a:t>Council</a:t>
            </a:r>
            <a:r>
              <a:rPr lang="nl-NL" dirty="0" smtClean="0">
                <a:hlinkClick r:id="rId30"/>
              </a:rPr>
              <a:t> (IPTC)</a:t>
            </a:r>
            <a:endParaRPr lang="nl-NL" dirty="0" smtClean="0"/>
          </a:p>
          <a:p>
            <a:r>
              <a:rPr lang="nl-NL" dirty="0" smtClean="0">
                <a:hlinkClick r:id="rId31"/>
              </a:rPr>
              <a:t>International </a:t>
            </a:r>
            <a:r>
              <a:rPr lang="nl-NL" dirty="0" err="1" smtClean="0">
                <a:hlinkClick r:id="rId31"/>
              </a:rPr>
              <a:t>Publishers</a:t>
            </a:r>
            <a:r>
              <a:rPr lang="nl-NL" dirty="0" smtClean="0">
                <a:hlinkClick r:id="rId31"/>
              </a:rPr>
              <a:t> </a:t>
            </a:r>
            <a:r>
              <a:rPr lang="nl-NL" dirty="0" err="1" smtClean="0">
                <a:hlinkClick r:id="rId31"/>
              </a:rPr>
              <a:t>Association</a:t>
            </a:r>
            <a:r>
              <a:rPr lang="nl-NL" dirty="0" smtClean="0">
                <a:hlinkClick r:id="rId31"/>
              </a:rPr>
              <a:t> (IPA)</a:t>
            </a:r>
            <a:endParaRPr lang="nl-NL" dirty="0" smtClean="0"/>
          </a:p>
          <a:p>
            <a:r>
              <a:rPr lang="nl-NL" dirty="0" smtClean="0">
                <a:hlinkClick r:id="rId32"/>
              </a:rPr>
              <a:t>IPR </a:t>
            </a:r>
            <a:r>
              <a:rPr lang="nl-NL" dirty="0" err="1" smtClean="0">
                <a:hlinkClick r:id="rId32"/>
              </a:rPr>
              <a:t>License</a:t>
            </a:r>
            <a:r>
              <a:rPr lang="nl-NL" dirty="0" smtClean="0">
                <a:hlinkClick r:id="rId32"/>
              </a:rPr>
              <a:t> </a:t>
            </a:r>
            <a:endParaRPr lang="nl-NL" dirty="0" smtClean="0"/>
          </a:p>
          <a:p>
            <a:r>
              <a:rPr lang="nl-NL" dirty="0" smtClean="0">
                <a:hlinkClick r:id="rId33"/>
              </a:rPr>
              <a:t>ITV</a:t>
            </a:r>
            <a:r>
              <a:rPr lang="nl-NL" dirty="0" smtClean="0"/>
              <a:t> </a:t>
            </a:r>
          </a:p>
          <a:p>
            <a:r>
              <a:rPr lang="nl-NL" dirty="0" err="1" smtClean="0">
                <a:hlinkClick r:id="rId34"/>
              </a:rPr>
              <a:t>Journaux</a:t>
            </a:r>
            <a:r>
              <a:rPr lang="nl-NL" dirty="0" smtClean="0">
                <a:hlinkClick r:id="rId34"/>
              </a:rPr>
              <a:t> </a:t>
            </a:r>
            <a:r>
              <a:rPr lang="nl-NL" dirty="0" err="1" smtClean="0">
                <a:hlinkClick r:id="rId34"/>
              </a:rPr>
              <a:t>Francophones</a:t>
            </a:r>
            <a:r>
              <a:rPr lang="nl-NL" dirty="0" smtClean="0">
                <a:hlinkClick r:id="rId34"/>
              </a:rPr>
              <a:t> </a:t>
            </a:r>
            <a:r>
              <a:rPr lang="nl-NL" dirty="0" err="1" smtClean="0">
                <a:hlinkClick r:id="rId34"/>
              </a:rPr>
              <a:t>Belges</a:t>
            </a:r>
            <a:endParaRPr lang="nl-NL" dirty="0" smtClean="0"/>
          </a:p>
          <a:p>
            <a:r>
              <a:rPr lang="nl-NL" dirty="0" smtClean="0">
                <a:hlinkClick r:id="rId35"/>
              </a:rPr>
              <a:t>Laurence Kaye </a:t>
            </a:r>
            <a:r>
              <a:rPr lang="nl-NL" dirty="0" err="1" smtClean="0">
                <a:hlinkClick r:id="rId35"/>
              </a:rPr>
              <a:t>Solicitors</a:t>
            </a:r>
            <a:endParaRPr lang="nl-NL" dirty="0" smtClean="0"/>
          </a:p>
          <a:p>
            <a:r>
              <a:rPr lang="nl-NL" dirty="0" smtClean="0">
                <a:hlinkClick r:id="rId36"/>
              </a:rPr>
              <a:t>Microsoft</a:t>
            </a:r>
            <a:endParaRPr lang="nl-NL" dirty="0" smtClean="0"/>
          </a:p>
          <a:p>
            <a:r>
              <a:rPr lang="nl-NL" dirty="0" smtClean="0">
                <a:hlinkClick r:id="rId37"/>
              </a:rPr>
              <a:t>News International</a:t>
            </a:r>
            <a:endParaRPr lang="nl-NL" dirty="0" smtClean="0"/>
          </a:p>
          <a:p>
            <a:r>
              <a:rPr lang="nl-NL" dirty="0" err="1" smtClean="0">
                <a:hlinkClick r:id="rId38"/>
              </a:rPr>
              <a:t>Newspaper</a:t>
            </a:r>
            <a:r>
              <a:rPr lang="nl-NL" dirty="0" smtClean="0">
                <a:hlinkClick r:id="rId38"/>
              </a:rPr>
              <a:t> </a:t>
            </a:r>
            <a:r>
              <a:rPr lang="nl-NL" dirty="0" err="1" smtClean="0">
                <a:hlinkClick r:id="rId38"/>
              </a:rPr>
              <a:t>Licensing</a:t>
            </a:r>
            <a:r>
              <a:rPr lang="nl-NL" dirty="0" smtClean="0">
                <a:hlinkClick r:id="rId38"/>
              </a:rPr>
              <a:t> </a:t>
            </a:r>
            <a:r>
              <a:rPr lang="nl-NL" dirty="0" err="1" smtClean="0">
                <a:hlinkClick r:id="rId38"/>
              </a:rPr>
              <a:t>Agency</a:t>
            </a:r>
            <a:r>
              <a:rPr lang="nl-NL" dirty="0" smtClean="0">
                <a:hlinkClick r:id="rId38"/>
              </a:rPr>
              <a:t> (NLA)</a:t>
            </a:r>
            <a:endParaRPr lang="nl-NL" dirty="0" smtClean="0"/>
          </a:p>
          <a:p>
            <a:r>
              <a:rPr lang="nl-NL" dirty="0" err="1" smtClean="0">
                <a:hlinkClick r:id="rId39"/>
              </a:rPr>
              <a:t>Pearson</a:t>
            </a:r>
            <a:endParaRPr lang="nl-NL" dirty="0" smtClean="0"/>
          </a:p>
          <a:p>
            <a:r>
              <a:rPr lang="nl-NL" dirty="0" smtClean="0">
                <a:hlinkClick r:id="rId40"/>
              </a:rPr>
              <a:t>PLS</a:t>
            </a:r>
            <a:endParaRPr lang="nl-NL" dirty="0" smtClean="0"/>
          </a:p>
          <a:p>
            <a:r>
              <a:rPr lang="nl-NL" dirty="0" smtClean="0">
                <a:hlinkClick r:id="rId41"/>
              </a:rPr>
              <a:t>Plus </a:t>
            </a:r>
            <a:r>
              <a:rPr lang="nl-NL" dirty="0" err="1" smtClean="0">
                <a:hlinkClick r:id="rId41"/>
              </a:rPr>
              <a:t>Coalition</a:t>
            </a:r>
            <a:endParaRPr lang="nl-NL" dirty="0" smtClean="0"/>
          </a:p>
          <a:p>
            <a:r>
              <a:rPr lang="nl-NL" dirty="0" smtClean="0">
                <a:hlinkClick r:id="rId42"/>
              </a:rPr>
              <a:t>Reed </a:t>
            </a:r>
            <a:r>
              <a:rPr lang="nl-NL" dirty="0" err="1" smtClean="0">
                <a:hlinkClick r:id="rId42"/>
              </a:rPr>
              <a:t>Elsevier</a:t>
            </a:r>
            <a:endParaRPr lang="nl-NL" dirty="0" smtClean="0"/>
          </a:p>
          <a:p>
            <a:r>
              <a:rPr lang="nl-NL" dirty="0" err="1" smtClean="0">
                <a:hlinkClick r:id="rId43"/>
              </a:rPr>
              <a:t>Rightscom</a:t>
            </a:r>
            <a:endParaRPr lang="nl-NL" dirty="0" smtClean="0"/>
          </a:p>
          <a:p>
            <a:r>
              <a:rPr lang="nl-NL" dirty="0" smtClean="0">
                <a:hlinkClick r:id="rId44"/>
              </a:rPr>
              <a:t>RTL </a:t>
            </a:r>
            <a:r>
              <a:rPr lang="nl-NL" dirty="0" err="1" smtClean="0">
                <a:hlinkClick r:id="rId44"/>
              </a:rPr>
              <a:t>group</a:t>
            </a:r>
            <a:endParaRPr lang="nl-NL" dirty="0" smtClean="0"/>
          </a:p>
          <a:p>
            <a:r>
              <a:rPr lang="nl-NL" dirty="0" smtClean="0">
                <a:hlinkClick r:id="rId45"/>
              </a:rPr>
              <a:t>International </a:t>
            </a:r>
            <a:r>
              <a:rPr lang="nl-NL" dirty="0" err="1" smtClean="0">
                <a:hlinkClick r:id="rId45"/>
              </a:rPr>
              <a:t>Association</a:t>
            </a:r>
            <a:r>
              <a:rPr lang="nl-NL" dirty="0" smtClean="0">
                <a:hlinkClick r:id="rId45"/>
              </a:rPr>
              <a:t> of </a:t>
            </a:r>
            <a:r>
              <a:rPr lang="nl-NL" dirty="0" err="1" smtClean="0">
                <a:hlinkClick r:id="rId45"/>
              </a:rPr>
              <a:t>Scientific</a:t>
            </a:r>
            <a:r>
              <a:rPr lang="nl-NL" dirty="0" smtClean="0">
                <a:hlinkClick r:id="rId45"/>
              </a:rPr>
              <a:t>, </a:t>
            </a:r>
            <a:r>
              <a:rPr lang="nl-NL" dirty="0" err="1" smtClean="0">
                <a:hlinkClick r:id="rId45"/>
              </a:rPr>
              <a:t>Technical</a:t>
            </a:r>
            <a:r>
              <a:rPr lang="nl-NL" dirty="0" smtClean="0">
                <a:hlinkClick r:id="rId45"/>
              </a:rPr>
              <a:t> &amp; </a:t>
            </a:r>
            <a:r>
              <a:rPr lang="nl-NL" dirty="0" err="1" smtClean="0">
                <a:hlinkClick r:id="rId45"/>
              </a:rPr>
              <a:t>Medical</a:t>
            </a:r>
            <a:r>
              <a:rPr lang="nl-NL" dirty="0" smtClean="0">
                <a:hlinkClick r:id="rId45"/>
              </a:rPr>
              <a:t> </a:t>
            </a:r>
            <a:r>
              <a:rPr lang="nl-NL" dirty="0" err="1" smtClean="0">
                <a:hlinkClick r:id="rId45"/>
              </a:rPr>
              <a:t>Publishers</a:t>
            </a:r>
            <a:r>
              <a:rPr lang="nl-NL" dirty="0" smtClean="0">
                <a:hlinkClick r:id="rId45"/>
              </a:rPr>
              <a:t> (STM)</a:t>
            </a:r>
            <a:endParaRPr lang="nl-NL" dirty="0" smtClean="0"/>
          </a:p>
          <a:p>
            <a:r>
              <a:rPr lang="nl-NL" dirty="0" err="1" smtClean="0">
                <a:hlinkClick r:id="rId46"/>
              </a:rPr>
              <a:t>Universitat</a:t>
            </a:r>
            <a:r>
              <a:rPr lang="nl-NL" dirty="0" smtClean="0">
                <a:hlinkClick r:id="rId46"/>
              </a:rPr>
              <a:t> de </a:t>
            </a:r>
            <a:r>
              <a:rPr lang="nl-NL" dirty="0" err="1" smtClean="0">
                <a:hlinkClick r:id="rId46"/>
              </a:rPr>
              <a:t>Lleida</a:t>
            </a:r>
            <a:endParaRPr lang="nl-NL" dirty="0" smtClean="0"/>
          </a:p>
          <a:p>
            <a:r>
              <a:rPr lang="nl-NL" dirty="0" err="1" smtClean="0">
                <a:hlinkClick r:id="rId47"/>
              </a:rPr>
              <a:t>Unidad</a:t>
            </a:r>
            <a:r>
              <a:rPr lang="nl-NL" dirty="0" smtClean="0">
                <a:hlinkClick r:id="rId47"/>
              </a:rPr>
              <a:t> </a:t>
            </a:r>
            <a:r>
              <a:rPr lang="nl-NL" dirty="0" err="1" smtClean="0">
                <a:hlinkClick r:id="rId47"/>
              </a:rPr>
              <a:t>Editorial</a:t>
            </a:r>
            <a:endParaRPr lang="nl-NL" dirty="0" smtClean="0"/>
          </a:p>
          <a:p>
            <a:r>
              <a:rPr lang="nl-NL" dirty="0" err="1" smtClean="0">
                <a:hlinkClick r:id="rId48"/>
              </a:rPr>
              <a:t>Vivere</a:t>
            </a:r>
            <a:r>
              <a:rPr lang="nl-NL" dirty="0" smtClean="0">
                <a:hlinkClick r:id="rId48"/>
              </a:rPr>
              <a:t>  </a:t>
            </a:r>
            <a:r>
              <a:rPr lang="nl-NL" dirty="0" err="1" smtClean="0">
                <a:hlinkClick r:id="rId48"/>
              </a:rPr>
              <a:t>Consulting</a:t>
            </a:r>
            <a:endParaRPr lang="nl-NL" dirty="0" smtClean="0"/>
          </a:p>
          <a:p>
            <a:endParaRPr lang="en-GB"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extLst>
      <p:ext uri="{BB962C8B-B14F-4D97-AF65-F5344CB8AC3E}">
        <p14:creationId xmlns:p14="http://schemas.microsoft.com/office/powerpoint/2010/main" val="3545492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tx1"/>
                </a:solidFill>
              </a:rPr>
              <a:t>For batch loading, ISNI assignment is not guaranteed.</a:t>
            </a:r>
          </a:p>
          <a:p>
            <a:r>
              <a:rPr lang="en-GB" baseline="0" dirty="0" smtClean="0">
                <a:solidFill>
                  <a:schemeClr val="tx1"/>
                </a:solidFill>
              </a:rPr>
              <a:t>Criteria for assignment:  2 or more independent sources or 3 VIAF sources, or the name is unique.  Unique name assignment requires the forenames to be complete (i.e. not initials), and the metadata to not be sparse.  Some sources whose data is trusted to be fully differentiated and </a:t>
            </a:r>
            <a:r>
              <a:rPr lang="en-GB" baseline="0" dirty="0" err="1" smtClean="0">
                <a:solidFill>
                  <a:schemeClr val="tx1"/>
                </a:solidFill>
              </a:rPr>
              <a:t>deduplicated</a:t>
            </a:r>
            <a:r>
              <a:rPr lang="en-GB" baseline="0" dirty="0" smtClean="0">
                <a:solidFill>
                  <a:schemeClr val="tx1"/>
                </a:solidFill>
              </a:rPr>
              <a:t> are used as base data and single source assignment.</a:t>
            </a:r>
          </a:p>
          <a:p>
            <a:endParaRPr lang="en-GB" baseline="0" dirty="0" smtClean="0">
              <a:solidFill>
                <a:schemeClr val="tx1"/>
              </a:solidFill>
            </a:endParaRPr>
          </a:p>
          <a:p>
            <a:r>
              <a:rPr lang="en-GB" baseline="0" dirty="0" smtClean="0">
                <a:solidFill>
                  <a:schemeClr val="tx1"/>
                </a:solidFill>
              </a:rPr>
              <a:t>For online assignment applications ISNI assignment is assured providing that the data passes the sparseness test and an assertion is made that the database has already been searched.</a:t>
            </a:r>
          </a:p>
          <a:p>
            <a:endParaRPr lang="en-GB" baseline="0" dirty="0" smtClean="0"/>
          </a:p>
          <a:p>
            <a:r>
              <a:rPr lang="en-GB" baseline="0" dirty="0" smtClean="0"/>
              <a:t>Slide from Janifer </a:t>
            </a:r>
            <a:r>
              <a:rPr lang="en-GB" baseline="0" dirty="0" err="1" smtClean="0"/>
              <a:t>Gatenby</a:t>
            </a:r>
            <a:r>
              <a:rPr lang="en-GB" baseline="0" dirty="0" smtClean="0"/>
              <a:t>, OCLC-Leiden office</a:t>
            </a:r>
          </a:p>
          <a:p>
            <a:endParaRPr lang="en-GB" dirty="0"/>
          </a:p>
        </p:txBody>
      </p:sp>
      <p:sp>
        <p:nvSpPr>
          <p:cNvPr id="4" name="Slide Number Placeholder 3"/>
          <p:cNvSpPr>
            <a:spLocks noGrp="1"/>
          </p:cNvSpPr>
          <p:nvPr>
            <p:ph type="sldNum" sz="quarter" idx="10"/>
          </p:nvPr>
        </p:nvSpPr>
        <p:spPr/>
        <p:txBody>
          <a:bodyPr/>
          <a:lstStyle/>
          <a:p>
            <a:pPr>
              <a:defRPr/>
            </a:pPr>
            <a:fld id="{C17A2DC3-F03F-46CD-AF45-C9773EAE9721}" type="slidenum">
              <a:rPr lang="en-GB" smtClean="0"/>
              <a:pPr>
                <a:defRPr/>
              </a:pPr>
              <a:t>16</a:t>
            </a:fld>
            <a:endParaRPr lang="en-GB"/>
          </a:p>
        </p:txBody>
      </p:sp>
    </p:spTree>
    <p:extLst>
      <p:ext uri="{BB962C8B-B14F-4D97-AF65-F5344CB8AC3E}">
        <p14:creationId xmlns:p14="http://schemas.microsoft.com/office/powerpoint/2010/main" val="3557437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members of the OCLC Research Representing</a:t>
            </a:r>
            <a:r>
              <a:rPr lang="en-US" baseline="0" dirty="0" smtClean="0"/>
              <a:t> Organizations in ISNI  </a:t>
            </a:r>
            <a:r>
              <a:rPr lang="en-US" dirty="0" smtClean="0"/>
              <a:t>Task Group which I facilitate.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17</a:t>
            </a:fld>
            <a:endParaRPr lang="en-US"/>
          </a:p>
        </p:txBody>
      </p:sp>
    </p:spTree>
    <p:extLst>
      <p:ext uri="{BB962C8B-B14F-4D97-AF65-F5344CB8AC3E}">
        <p14:creationId xmlns:p14="http://schemas.microsoft.com/office/powerpoint/2010/main" val="3084442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ISNI</a:t>
            </a:r>
            <a:r>
              <a:rPr lang="en-US" baseline="0" dirty="0" smtClean="0"/>
              <a:t> has a set of organizational relationships recommended by the NISO Institutional Identifiers Working Group. In looking at the use cases, our working group recommended additional ones shown here.</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18</a:t>
            </a:fld>
            <a:endParaRPr lang="en-US"/>
          </a:p>
        </p:txBody>
      </p:sp>
    </p:spTree>
    <p:extLst>
      <p:ext uri="{BB962C8B-B14F-4D97-AF65-F5344CB8AC3E}">
        <p14:creationId xmlns:p14="http://schemas.microsoft.com/office/powerpoint/2010/main" val="2185138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19</a:t>
            </a:fld>
            <a:endParaRPr lang="en-US"/>
          </a:p>
        </p:txBody>
      </p:sp>
    </p:spTree>
    <p:extLst>
      <p:ext uri="{BB962C8B-B14F-4D97-AF65-F5344CB8AC3E}">
        <p14:creationId xmlns:p14="http://schemas.microsoft.com/office/powerpoint/2010/main" val="372734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partial ISNI database result set showing various departments at the University of Minnesota. Which departments are represented, and which ones are not, depends completely on the sources used.  Departments are most likely to change over time – is this level of granularity needed? If so, will institutions invest the effort in maintaining them?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20</a:t>
            </a:fld>
            <a:endParaRPr lang="en-US"/>
          </a:p>
        </p:txBody>
      </p:sp>
    </p:spTree>
    <p:extLst>
      <p:ext uri="{BB962C8B-B14F-4D97-AF65-F5344CB8AC3E}">
        <p14:creationId xmlns:p14="http://schemas.microsoft.com/office/powerpoint/2010/main" val="299854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a:t>
            </a:fld>
            <a:endParaRPr lang="en-US"/>
          </a:p>
        </p:txBody>
      </p:sp>
    </p:spTree>
    <p:extLst>
      <p:ext uri="{BB962C8B-B14F-4D97-AF65-F5344CB8AC3E}">
        <p14:creationId xmlns:p14="http://schemas.microsoft.com/office/powerpoint/2010/main" val="419442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Peter Fletcher’s example for the use case of a metadata specialist adding ISNIs to authority records. In this case, the highlighted “related name” is most similar to </a:t>
            </a:r>
            <a:r>
              <a:rPr lang="en-US" sz="1200" kern="1200" dirty="0" smtClean="0">
                <a:solidFill>
                  <a:schemeClr val="tx1"/>
                </a:solidFill>
                <a:effectLst/>
                <a:latin typeface="+mn-lt"/>
                <a:ea typeface="+mn-ea"/>
                <a:cs typeface="+mn-cs"/>
              </a:rPr>
              <a:t>the current form in the National Authority file is: </a:t>
            </a:r>
            <a:r>
              <a:rPr lang="en-US" sz="1200" b="1" kern="1200" dirty="0" smtClean="0">
                <a:solidFill>
                  <a:schemeClr val="tx1"/>
                </a:solidFill>
                <a:effectLst/>
                <a:latin typeface="+mn-lt"/>
                <a:ea typeface="+mn-ea"/>
                <a:cs typeface="+mn-cs"/>
              </a:rPr>
              <a:t>Ralph J. Bunche Center for African American Studies at UCLA</a:t>
            </a:r>
            <a:r>
              <a:rPr lang="en-US" sz="1200" kern="1200" dirty="0" smtClean="0">
                <a:solidFill>
                  <a:schemeClr val="tx1"/>
                </a:solidFill>
                <a:effectLst/>
                <a:latin typeface="+mn-lt"/>
                <a:ea typeface="+mn-ea"/>
                <a:cs typeface="+mn-cs"/>
              </a:rPr>
              <a:t> which is how the Center wishes to be identified according to: </a:t>
            </a:r>
            <a:r>
              <a:rPr lang="en-US" sz="1200" u="sng" kern="1200" dirty="0" smtClean="0">
                <a:solidFill>
                  <a:schemeClr val="tx1"/>
                </a:solidFill>
                <a:effectLst/>
                <a:latin typeface="+mn-lt"/>
                <a:ea typeface="+mn-ea"/>
                <a:cs typeface="+mn-cs"/>
                <a:hlinkClick r:id="rId3"/>
              </a:rPr>
              <a:t>http://www.bunchecenter.ucla.edu/</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case where the key parts of the name in the current NAF heading and how the Center appears to the public, “</a:t>
            </a:r>
            <a:r>
              <a:rPr lang="en-US" sz="1200" kern="1200" dirty="0" err="1" smtClean="0">
                <a:solidFill>
                  <a:schemeClr val="tx1"/>
                </a:solidFill>
                <a:effectLst/>
                <a:latin typeface="+mn-lt"/>
                <a:ea typeface="+mn-ea"/>
                <a:cs typeface="+mn-cs"/>
              </a:rPr>
              <a:t>bunche</a:t>
            </a:r>
            <a:r>
              <a:rPr lang="en-US" sz="1200" kern="1200" dirty="0" smtClean="0">
                <a:solidFill>
                  <a:schemeClr val="tx1"/>
                </a:solidFill>
                <a:effectLst/>
                <a:latin typeface="+mn-lt"/>
                <a:ea typeface="+mn-ea"/>
                <a:cs typeface="+mn-cs"/>
              </a:rPr>
              <a:t> center”, are not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apparent. This could interfere with quickly and efficiently enabling a cataloger or metadata specialist to readily identify the ISNI record with the actual Center and record the correct ISNI in an authority record. </a:t>
            </a:r>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21</a:t>
            </a:fld>
            <a:endParaRPr lang="en-US"/>
          </a:p>
        </p:txBody>
      </p:sp>
    </p:spTree>
    <p:extLst>
      <p:ext uri="{BB962C8B-B14F-4D97-AF65-F5344CB8AC3E}">
        <p14:creationId xmlns:p14="http://schemas.microsoft.com/office/powerpoint/2010/main" val="1871082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Diagram created by Jing Wang</a:t>
            </a:r>
            <a:r>
              <a:rPr lang="en-US" baseline="0" dirty="0" smtClean="0"/>
              <a:t> of</a:t>
            </a:r>
            <a:r>
              <a:rPr lang="en-US" dirty="0" smtClean="0"/>
              <a:t> Johns Hopkins, in support of a use case to identify</a:t>
            </a:r>
            <a:r>
              <a:rPr lang="en-US" baseline="0" dirty="0" smtClean="0"/>
              <a:t> researcher affiliations by ISNI organizational identifiers in publications. It illustrates the need for a verify affiliation service.</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22</a:t>
            </a:fld>
            <a:endParaRPr lang="en-US"/>
          </a:p>
        </p:txBody>
      </p:sp>
    </p:spTree>
    <p:extLst>
      <p:ext uri="{BB962C8B-B14F-4D97-AF65-F5344CB8AC3E}">
        <p14:creationId xmlns:p14="http://schemas.microsoft.com/office/powerpoint/2010/main" val="1513830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23</a:t>
            </a:fld>
            <a:endParaRPr lang="en-US"/>
          </a:p>
        </p:txBody>
      </p:sp>
    </p:spTree>
    <p:extLst>
      <p:ext uri="{BB962C8B-B14F-4D97-AF65-F5344CB8AC3E}">
        <p14:creationId xmlns:p14="http://schemas.microsoft.com/office/powerpoint/2010/main" val="281513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are three university rankings issued annually, </a:t>
            </a:r>
            <a:r>
              <a:rPr lang="en-US" dirty="0" smtClean="0"/>
              <a:t>rankings that are of particular importance to research libraries. Some universities even incorporate</a:t>
            </a:r>
            <a:r>
              <a:rPr lang="en-US" baseline="0" dirty="0" smtClean="0"/>
              <a:t> raising their ranking in their strategic plans. All three use citations as a factor in determining the rankings, and thus rely on correctly identifying the affiliations of the authors.  National authority files generally include organizations as </a:t>
            </a:r>
            <a:r>
              <a:rPr lang="en-US" i="1" baseline="0" dirty="0" smtClean="0"/>
              <a:t>authors </a:t>
            </a:r>
            <a:r>
              <a:rPr lang="en-US" i="0" baseline="0" dirty="0" smtClean="0"/>
              <a:t>or </a:t>
            </a:r>
            <a:r>
              <a:rPr lang="en-US" i="1" baseline="0" dirty="0" smtClean="0"/>
              <a:t>subjects</a:t>
            </a:r>
            <a:r>
              <a:rPr lang="en-US" i="0" baseline="0" dirty="0" smtClean="0"/>
              <a:t>, not as affiliations of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a:t>
            </a:fld>
            <a:endParaRPr lang="en-US"/>
          </a:p>
        </p:txBody>
      </p:sp>
    </p:spTree>
    <p:extLst>
      <p:ext uri="{BB962C8B-B14F-4D97-AF65-F5344CB8AC3E}">
        <p14:creationId xmlns:p14="http://schemas.microsoft.com/office/powerpoint/2010/main" val="274867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current work on organizational identifiers is an outgrowth of the previous work we did with another OCLC Research Library Partners task group on researcher identifiers. That report, </a:t>
            </a:r>
            <a:r>
              <a:rPr lang="en-US" i="1" baseline="0" dirty="0" smtClean="0"/>
              <a:t>Registering Researchers in Authority Files</a:t>
            </a:r>
            <a:r>
              <a:rPr lang="en-US" i="0" baseline="0" dirty="0" smtClean="0"/>
              <a:t>, was published last year.  In discussing the report with the Partnership, it became clear that organizational identifiers were equally important to fulfill some of the needs and use cases.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4</a:t>
            </a:fld>
            <a:endParaRPr lang="en-US"/>
          </a:p>
        </p:txBody>
      </p:sp>
    </p:spTree>
    <p:extLst>
      <p:ext uri="{BB962C8B-B14F-4D97-AF65-F5344CB8AC3E}">
        <p14:creationId xmlns:p14="http://schemas.microsoft.com/office/powerpoint/2010/main" val="108958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Relying on text strings is unreliable for matching. Even in English, we may refer to the </a:t>
            </a:r>
            <a:r>
              <a:rPr lang="en-US" dirty="0" err="1" smtClean="0"/>
              <a:t>BnF</a:t>
            </a:r>
            <a:r>
              <a:rPr lang="en-US" dirty="0" smtClean="0"/>
              <a:t> several ways. But text</a:t>
            </a:r>
            <a:r>
              <a:rPr lang="en-US" baseline="0" dirty="0" smtClean="0"/>
              <a:t> strings for the “thing”,  will differ greatly across languages.</a:t>
            </a:r>
          </a:p>
          <a:p>
            <a:endParaRPr lang="en-US" baseline="0" dirty="0" smtClean="0"/>
          </a:p>
          <a:p>
            <a:r>
              <a:rPr lang="en-US" baseline="0" dirty="0" smtClean="0"/>
              <a:t>This is the same issue as we have with personal names (people may use initials, use middle names or not, have nicknames and may have their names represented in different languages.) But organizations are more complex...</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5</a:t>
            </a:fld>
            <a:endParaRPr lang="en-US"/>
          </a:p>
        </p:txBody>
      </p:sp>
    </p:spTree>
    <p:extLst>
      <p:ext uri="{BB962C8B-B14F-4D97-AF65-F5344CB8AC3E}">
        <p14:creationId xmlns:p14="http://schemas.microsoft.com/office/powerpoint/2010/main" val="177985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locations or countries may also change names over time, adding to the complexity.</a:t>
            </a:r>
          </a:p>
          <a:p>
            <a:endParaRPr lang="en-US" baseline="0" dirty="0" smtClean="0"/>
          </a:p>
          <a:p>
            <a:r>
              <a:rPr lang="en-US" baseline="0" dirty="0" smtClean="0"/>
              <a:t>Publishers tend to focus on the units that subscribe to their publications, which can result in uneven representation of departments or schools within a university.</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6</a:t>
            </a:fld>
            <a:endParaRPr lang="en-US"/>
          </a:p>
        </p:txBody>
      </p:sp>
    </p:spTree>
    <p:extLst>
      <p:ext uri="{BB962C8B-B14F-4D97-AF65-F5344CB8AC3E}">
        <p14:creationId xmlns:p14="http://schemas.microsoft.com/office/powerpoint/2010/main" val="425941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 Trobe</a:t>
            </a:r>
            <a:r>
              <a:rPr lang="en-US" baseline="0" dirty="0" smtClean="0"/>
              <a:t> University is a current example of a massive restructuring. Here, the staff stay where they are but their affiliations are changing around them.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7</a:t>
            </a:fld>
            <a:endParaRPr lang="en-US"/>
          </a:p>
        </p:txBody>
      </p:sp>
    </p:spTree>
    <p:extLst>
      <p:ext uri="{BB962C8B-B14F-4D97-AF65-F5344CB8AC3E}">
        <p14:creationId xmlns:p14="http://schemas.microsoft.com/office/powerpoint/2010/main" val="359141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Jisc-CASRAI-UK </a:t>
            </a:r>
            <a:r>
              <a:rPr lang="en-US" dirty="0" err="1" smtClean="0"/>
              <a:t>Organisational</a:t>
            </a:r>
            <a:r>
              <a:rPr lang="en-US" dirty="0" smtClean="0"/>
              <a:t> Identifiers Working Group did its investigation</a:t>
            </a:r>
            <a:r>
              <a:rPr lang="en-US" baseline="0" dirty="0" smtClean="0"/>
              <a:t> in around the same time frame as ours. The were tasked to look at which organizational IDs should be implemented in the UK higher education sector. They did a landscape review, a survey and developed “user stories” in lieu of use cases.</a:t>
            </a:r>
            <a:endParaRPr lang="en-US" dirty="0" smtClean="0"/>
          </a:p>
          <a:p>
            <a:endParaRPr lang="en-US" dirty="0" smtClean="0"/>
          </a:p>
          <a:p>
            <a:r>
              <a:rPr lang="en-US" dirty="0" smtClean="0"/>
              <a:t>The full quotation:</a:t>
            </a:r>
            <a:r>
              <a:rPr lang="en-US" baseline="0" dirty="0" smtClean="0"/>
              <a:t> </a:t>
            </a:r>
          </a:p>
          <a:p>
            <a:endParaRPr lang="en-US" baseline="0" dirty="0" smtClean="0"/>
          </a:p>
          <a:p>
            <a:r>
              <a:rPr lang="en-US" dirty="0" smtClean="0"/>
              <a:t>The conclusion of the review was that while one single candidate would not fulfil all the </a:t>
            </a:r>
          </a:p>
          <a:p>
            <a:r>
              <a:rPr lang="en-US" dirty="0" smtClean="0"/>
              <a:t>criteria, it would be useful to separate the infrastructure element (the provision and </a:t>
            </a:r>
          </a:p>
          <a:p>
            <a:r>
              <a:rPr lang="en-US" dirty="0" smtClean="0"/>
              <a:t>maintenance of the </a:t>
            </a:r>
            <a:r>
              <a:rPr lang="en-US" dirty="0" err="1" smtClean="0"/>
              <a:t>OrgID</a:t>
            </a:r>
            <a:r>
              <a:rPr lang="en-US" dirty="0" smtClean="0"/>
              <a:t> itself) and the service element (the services offered both to</a:t>
            </a:r>
          </a:p>
          <a:p>
            <a:r>
              <a:rPr lang="en-US" dirty="0" smtClean="0"/>
              <a:t> registrants and to end users of the services). The most desirable vision for the future would </a:t>
            </a:r>
          </a:p>
          <a:p>
            <a:r>
              <a:rPr lang="en-US" dirty="0" smtClean="0"/>
              <a:t>be for ISNI to emerge as a strong, sustainable and internationally well supported baseline or, </a:t>
            </a:r>
          </a:p>
          <a:p>
            <a:r>
              <a:rPr lang="en-US" dirty="0" smtClean="0"/>
              <a:t>in their own words, “bridging” ID with a few commercial players, and perhaps some </a:t>
            </a:r>
          </a:p>
          <a:p>
            <a:r>
              <a:rPr lang="en-US" dirty="0" smtClean="0"/>
              <a:t>non-commercial ones such as the British Library and HEFCE, acting as registration agencies </a:t>
            </a:r>
          </a:p>
          <a:p>
            <a:r>
              <a:rPr lang="en-US" dirty="0" smtClean="0"/>
              <a:t>and holding crosswalks or equivalence tables to their own IDs.</a:t>
            </a:r>
          </a:p>
          <a:p>
            <a:endParaRPr lang="en-US" dirty="0" smtClean="0"/>
          </a:p>
          <a:p>
            <a:r>
              <a:rPr lang="en-US" sz="1200" b="0" i="0" kern="1200" dirty="0" smtClean="0">
                <a:solidFill>
                  <a:schemeClr val="tx1"/>
                </a:solidFill>
                <a:effectLst/>
                <a:latin typeface="+mn-lt"/>
                <a:ea typeface="+mn-ea"/>
                <a:cs typeface="+mn-cs"/>
              </a:rPr>
              <a:t>The Consortia Advancing Standards in Research Administration Information (CASRAI) is an international non-profit dedicated to reducing the administrative burden on researchers and improving business intelligence capacity of research institutions and funders. </a:t>
            </a:r>
            <a:endParaRPr lang="en-US" dirty="0" smtClean="0"/>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8</a:t>
            </a:fld>
            <a:endParaRPr lang="en-US"/>
          </a:p>
        </p:txBody>
      </p:sp>
    </p:spTree>
    <p:extLst>
      <p:ext uri="{BB962C8B-B14F-4D97-AF65-F5344CB8AC3E}">
        <p14:creationId xmlns:p14="http://schemas.microsoft.com/office/powerpoint/2010/main" val="4247548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one sense, working with organizational identifiers is easier than researcher IDs, where there are dozens of different identifiers in use. ISNI identifiers are already being diffused across</a:t>
            </a:r>
            <a:r>
              <a:rPr lang="en-US" baseline="0" dirty="0" smtClean="0"/>
              <a:t> different domains, including Wikidata (from which the identifiers are embedded in many different language </a:t>
            </a:r>
            <a:r>
              <a:rPr lang="en-US" baseline="0" dirty="0" err="1" smtClean="0"/>
              <a:t>Wikipedias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9</a:t>
            </a:fld>
            <a:endParaRPr lang="en-US"/>
          </a:p>
        </p:txBody>
      </p:sp>
    </p:spTree>
    <p:extLst>
      <p:ext uri="{BB962C8B-B14F-4D97-AF65-F5344CB8AC3E}">
        <p14:creationId xmlns:p14="http://schemas.microsoft.com/office/powerpoint/2010/main" val="426701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061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79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4" name="Rectangle 13"/>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52880" y="0"/>
            <a:ext cx="2062480" cy="6872124"/>
          </a:xfrm>
          <a:prstGeom prst="rect">
            <a:avLst/>
          </a:prstGeom>
        </p:spPr>
      </p:pic>
      <p:pic>
        <p:nvPicPr>
          <p:cNvPr id="5" name="Picture 4" descr="teacher-du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653276" cy="6872124"/>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306552" y="0"/>
            <a:ext cx="1653276" cy="6872124"/>
          </a:xfrm>
          <a:prstGeom prst="rect">
            <a:avLst/>
          </a:prstGeom>
        </p:spPr>
      </p:pic>
      <p:sp>
        <p:nvSpPr>
          <p:cNvPr id="7" name="Rectangle 6"/>
          <p:cNvSpPr/>
          <p:nvPr userDrawn="1"/>
        </p:nvSpPr>
        <p:spPr>
          <a:xfrm>
            <a:off x="-1" y="3418524"/>
            <a:ext cx="9144000" cy="1508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3762015"/>
            <a:ext cx="9144000" cy="707886"/>
          </a:xfrm>
          <a:prstGeom prst="rect">
            <a:avLst/>
          </a:prstGeom>
          <a:noFill/>
        </p:spPr>
        <p:txBody>
          <a:bodyPr wrap="square" rtlCol="0">
            <a:spAutoFit/>
          </a:bodyPr>
          <a:lstStyle/>
          <a:p>
            <a:pPr algn="ctr"/>
            <a:r>
              <a:rPr lang="en-US" sz="4000" dirty="0" smtClean="0">
                <a:solidFill>
                  <a:schemeClr val="bg1"/>
                </a:solidFill>
                <a:latin typeface="Calibri Light"/>
                <a:cs typeface="Calibri Light"/>
              </a:rPr>
              <a:t>Explore. Share. Magnify.</a:t>
            </a:r>
            <a:endParaRPr lang="en-US" sz="4000" dirty="0">
              <a:solidFill>
                <a:schemeClr val="bg1"/>
              </a:solidFill>
              <a:latin typeface="Calibri Light"/>
              <a:cs typeface="Calibri Light"/>
            </a:endParaRPr>
          </a:p>
        </p:txBody>
      </p:sp>
      <p:sp>
        <p:nvSpPr>
          <p:cNvPr id="15" name="Text Placeholder 14"/>
          <p:cNvSpPr>
            <a:spLocks noGrp="1"/>
          </p:cNvSpPr>
          <p:nvPr>
            <p:ph type="body" sz="quarter" idx="10" hasCustomPrompt="1"/>
          </p:nvPr>
        </p:nvSpPr>
        <p:spPr>
          <a:xfrm>
            <a:off x="5374640" y="482150"/>
            <a:ext cx="3179763" cy="461665"/>
          </a:xfrm>
          <a:prstGeom prst="rect">
            <a:avLst/>
          </a:prstGeom>
        </p:spPr>
        <p:txBody>
          <a:bodyPr vert="horz" anchor="b" anchorCtr="0">
            <a:spAutoFit/>
          </a:bodyPr>
          <a:lstStyle>
            <a:lvl1pPr marL="0" indent="0">
              <a:buNone/>
              <a:defRPr sz="2400" b="1">
                <a:latin typeface="+mn-lt"/>
              </a:defRPr>
            </a:lvl1pPr>
          </a:lstStyle>
          <a:p>
            <a:pPr lvl="0"/>
            <a:r>
              <a:rPr lang="en-US" dirty="0" smtClean="0"/>
              <a:t>Presenter Name</a:t>
            </a:r>
            <a:endParaRPr lang="en-US" dirty="0"/>
          </a:p>
        </p:txBody>
      </p:sp>
      <p:sp>
        <p:nvSpPr>
          <p:cNvPr id="16" name="Text Placeholder 14"/>
          <p:cNvSpPr>
            <a:spLocks noGrp="1"/>
          </p:cNvSpPr>
          <p:nvPr>
            <p:ph type="body" sz="quarter" idx="11" hasCustomPrompt="1"/>
          </p:nvPr>
        </p:nvSpPr>
        <p:spPr>
          <a:xfrm>
            <a:off x="5374640" y="888734"/>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Presenter Title</a:t>
            </a:r>
            <a:endParaRPr lang="en-US" dirty="0"/>
          </a:p>
        </p:txBody>
      </p:sp>
      <p:sp>
        <p:nvSpPr>
          <p:cNvPr id="17" name="Text Placeholder 14"/>
          <p:cNvSpPr>
            <a:spLocks noGrp="1"/>
          </p:cNvSpPr>
          <p:nvPr>
            <p:ph type="body" sz="quarter" idx="12" hasCustomPrompt="1"/>
          </p:nvPr>
        </p:nvSpPr>
        <p:spPr>
          <a:xfrm>
            <a:off x="5374640" y="1625875"/>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E-mail Address</a:t>
            </a:r>
            <a:endParaRPr lang="en-US" dirty="0"/>
          </a:p>
        </p:txBody>
      </p:sp>
      <p:sp>
        <p:nvSpPr>
          <p:cNvPr id="18" name="Text Placeholder 14"/>
          <p:cNvSpPr>
            <a:spLocks noGrp="1"/>
          </p:cNvSpPr>
          <p:nvPr>
            <p:ph type="body" sz="quarter" idx="13" hasCustomPrompt="1"/>
          </p:nvPr>
        </p:nvSpPr>
        <p:spPr>
          <a:xfrm>
            <a:off x="5374640" y="1995207"/>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@Twitter</a:t>
            </a:r>
            <a:endParaRPr lang="en-US" dirty="0"/>
          </a:p>
        </p:txBody>
      </p:sp>
      <p:pic>
        <p:nvPicPr>
          <p:cNvPr id="19" name="Picture 18" descr="OCLC-RESEARCH_H_MB.png"/>
          <p:cNvPicPr>
            <a:picLocks noChangeAspect="1"/>
          </p:cNvPicPr>
          <p:nvPr userDrawn="1"/>
        </p:nvPicPr>
        <p:blipFill>
          <a:blip r:embed="rId6"/>
          <a:stretch>
            <a:fillRect/>
          </a:stretch>
        </p:blipFill>
        <p:spPr>
          <a:xfrm>
            <a:off x="5349239" y="5518592"/>
            <a:ext cx="2372355" cy="782021"/>
          </a:xfrm>
          <a:prstGeom prst="rect">
            <a:avLst/>
          </a:prstGeom>
        </p:spPr>
      </p:pic>
    </p:spTree>
    <p:extLst>
      <p:ext uri="{BB962C8B-B14F-4D97-AF65-F5344CB8AC3E}">
        <p14:creationId xmlns:p14="http://schemas.microsoft.com/office/powerpoint/2010/main" val="278356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24B9CD7-19B8-B84F-A9E8-182DDEF56CC5}" type="datetime1">
              <a:rPr lang="en-US" smtClean="0"/>
              <a:pPr>
                <a:defRPr/>
              </a:pPr>
              <a:t>5/8/2015</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Integrating Researcher Identifiers into University and Library Systems </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8E85A1-EB6C-44C5-A34F-7B0C654CFF3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1"/>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5" y="6400801"/>
            <a:ext cx="1269211" cy="294325"/>
          </a:xfrm>
          <a:prstGeom prst="rect">
            <a:avLst/>
          </a:prstGeom>
        </p:spPr>
        <p:txBody>
          <a:bodyPr/>
          <a:lstStyle/>
          <a:p>
            <a:fld id="{793BC21B-894E-AB42-B567-820E81E1B58F}" type="datetimeFigureOut">
              <a:rPr lang="en-US" smtClean="0"/>
              <a:pPr/>
              <a:t>5/8/2015</a:t>
            </a:fld>
            <a:endParaRPr lang="en-US" dirty="0"/>
          </a:p>
        </p:txBody>
      </p:sp>
      <p:sp>
        <p:nvSpPr>
          <p:cNvPr id="5" name="Footer Placeholder 4"/>
          <p:cNvSpPr>
            <a:spLocks noGrp="1"/>
          </p:cNvSpPr>
          <p:nvPr>
            <p:ph type="ftr" sz="quarter" idx="11"/>
          </p:nvPr>
        </p:nvSpPr>
        <p:spPr>
          <a:xfrm>
            <a:off x="4038600" y="6400801"/>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1"/>
            <a:ext cx="571419" cy="294325"/>
          </a:xfrm>
          <a:prstGeom prst="rect">
            <a:avLst/>
          </a:prstGeom>
        </p:spPr>
        <p:txBody>
          <a:bodyPr/>
          <a:lstStyle/>
          <a:p>
            <a:fld id="{818857F2-102E-5148-ADF3-C396FE20EBDD}" type="slidenum">
              <a:rPr lang="en-US" smtClean="0"/>
              <a:pPr/>
              <a:t>‹#›</a:t>
            </a:fld>
            <a:endParaRPr lang="en-US" dirty="0"/>
          </a:p>
        </p:txBody>
      </p:sp>
      <p:grpSp>
        <p:nvGrpSpPr>
          <p:cNvPr id="7" name="Group 7"/>
          <p:cNvGrpSpPr/>
          <p:nvPr userDrawn="1"/>
        </p:nvGrpSpPr>
        <p:grpSpPr>
          <a:xfrm>
            <a:off x="0" y="1"/>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239184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5" y="6400801"/>
            <a:ext cx="1269211" cy="294325"/>
          </a:xfrm>
          <a:prstGeom prst="rect">
            <a:avLst/>
          </a:prstGeom>
        </p:spPr>
        <p:txBody>
          <a:bodyPr/>
          <a:lstStyle/>
          <a:p>
            <a:fld id="{793BC21B-894E-AB42-B567-820E81E1B58F}" type="datetimeFigureOut">
              <a:rPr lang="en-US" smtClean="0"/>
              <a:pPr/>
              <a:t>5/8/2015</a:t>
            </a:fld>
            <a:endParaRPr lang="en-US" dirty="0"/>
          </a:p>
        </p:txBody>
      </p:sp>
      <p:sp>
        <p:nvSpPr>
          <p:cNvPr id="5" name="Footer Placeholder 4"/>
          <p:cNvSpPr>
            <a:spLocks noGrp="1"/>
          </p:cNvSpPr>
          <p:nvPr>
            <p:ph type="ftr" sz="quarter" idx="11"/>
          </p:nvPr>
        </p:nvSpPr>
        <p:spPr>
          <a:xfrm>
            <a:off x="4038600" y="6400801"/>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1"/>
            <a:ext cx="571419"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1"/>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1"/>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4874576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654405" y="6400801"/>
            <a:ext cx="1269211" cy="294325"/>
          </a:xfrm>
          <a:prstGeom prst="rect">
            <a:avLst/>
          </a:prstGeom>
          <a:ln/>
        </p:spPr>
        <p:txBody>
          <a:bodyPr/>
          <a:lstStyle>
            <a:lvl1pPr>
              <a:defRPr/>
            </a:lvl1pPr>
          </a:lstStyle>
          <a:p>
            <a:pPr>
              <a:defRPr/>
            </a:pPr>
            <a:endParaRPr lang="fr-FR"/>
          </a:p>
        </p:txBody>
      </p:sp>
      <p:sp>
        <p:nvSpPr>
          <p:cNvPr id="3" name="Rectangle 5"/>
          <p:cNvSpPr>
            <a:spLocks noGrp="1" noChangeArrowheads="1"/>
          </p:cNvSpPr>
          <p:nvPr>
            <p:ph type="ftr" sz="quarter" idx="11"/>
          </p:nvPr>
        </p:nvSpPr>
        <p:spPr>
          <a:xfrm>
            <a:off x="4038600" y="6400801"/>
            <a:ext cx="2466093" cy="294325"/>
          </a:xfrm>
          <a:prstGeom prst="rect">
            <a:avLst/>
          </a:prstGeom>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xfrm>
            <a:off x="8115381" y="6400801"/>
            <a:ext cx="571419" cy="294325"/>
          </a:xfrm>
          <a:prstGeom prst="rect">
            <a:avLst/>
          </a:prstGeom>
          <a:ln/>
        </p:spPr>
        <p:txBody>
          <a:bodyPr/>
          <a:lstStyle>
            <a:lvl1pPr>
              <a:defRPr/>
            </a:lvl1pPr>
          </a:lstStyle>
          <a:p>
            <a:pPr>
              <a:defRPr/>
            </a:pPr>
            <a:fld id="{17DEA630-D9C1-44A3-8C49-D853FA5AFA53}" type="slidenum">
              <a:rPr lang="fr-FR"/>
              <a:pPr>
                <a:defRPr/>
              </a:pPr>
              <a:t>‹#›</a:t>
            </a:fld>
            <a:endParaRPr lang="fr-FR"/>
          </a:p>
        </p:txBody>
      </p:sp>
    </p:spTree>
    <p:extLst>
      <p:ext uri="{BB962C8B-B14F-4D97-AF65-F5344CB8AC3E}">
        <p14:creationId xmlns:p14="http://schemas.microsoft.com/office/powerpoint/2010/main" val="102652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068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63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086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279280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0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27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3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776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23649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0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27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3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776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23649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9554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0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20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45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prstGeom prst="rect">
            <a:avLst/>
          </a:prstGeo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1361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414969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93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ation Title - Sha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07270" cy="6858000"/>
          </a:xfrm>
          <a:prstGeom prst="rect">
            <a:avLst/>
          </a:prstGeom>
        </p:spPr>
      </p:pic>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pic>
        <p:nvPicPr>
          <p:cNvPr id="12" name="Picture 11" descr="OCLC-RESEARCH_H_MB.png"/>
          <p:cNvPicPr>
            <a:picLocks noChangeAspect="1"/>
          </p:cNvPicPr>
          <p:nvPr userDrawn="1"/>
        </p:nvPicPr>
        <p:blipFill>
          <a:blip r:embed="rId4"/>
          <a:stretch>
            <a:fillRect/>
          </a:stretch>
        </p:blipFill>
        <p:spPr>
          <a:xfrm>
            <a:off x="2798865" y="5651119"/>
            <a:ext cx="2763732" cy="911036"/>
          </a:xfrm>
          <a:prstGeom prst="rect">
            <a:avLst/>
          </a:prstGeom>
        </p:spPr>
      </p:pic>
    </p:spTree>
    <p:extLst>
      <p:ext uri="{BB962C8B-B14F-4D97-AF65-F5344CB8AC3E}">
        <p14:creationId xmlns:p14="http://schemas.microsoft.com/office/powerpoint/2010/main" val="4694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Title - Explo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pic>
        <p:nvPicPr>
          <p:cNvPr id="14" name="Picture 13" descr="explore-title.psd"/>
          <p:cNvPicPr>
            <a:picLocks noChangeAspect="1"/>
          </p:cNvPicPr>
          <p:nvPr userDrawn="1"/>
        </p:nvPicPr>
        <p:blipFill rotWithShape="1">
          <a:blip r:embed="rId3">
            <a:extLst>
              <a:ext uri="{28A0092B-C50C-407E-A947-70E740481C1C}">
                <a14:useLocalDpi xmlns:a14="http://schemas.microsoft.com/office/drawing/2010/main" val="0"/>
              </a:ext>
            </a:extLst>
          </a:blip>
          <a:srcRect r="70393"/>
          <a:stretch/>
        </p:blipFill>
        <p:spPr>
          <a:xfrm>
            <a:off x="0" y="0"/>
            <a:ext cx="2707270" cy="6858000"/>
          </a:xfrm>
          <a:prstGeom prst="rect">
            <a:avLst/>
          </a:prstGeom>
        </p:spPr>
      </p:pic>
      <p:pic>
        <p:nvPicPr>
          <p:cNvPr id="13" name="Picture 12" descr="OCLC-RESEARCH_H_MB.png"/>
          <p:cNvPicPr>
            <a:picLocks noChangeAspect="1"/>
          </p:cNvPicPr>
          <p:nvPr userDrawn="1"/>
        </p:nvPicPr>
        <p:blipFill>
          <a:blip r:embed="rId4"/>
          <a:stretch>
            <a:fillRect/>
          </a:stretch>
        </p:blipFill>
        <p:spPr>
          <a:xfrm>
            <a:off x="2798865" y="5651119"/>
            <a:ext cx="2763732" cy="911036"/>
          </a:xfrm>
          <a:prstGeom prst="rect">
            <a:avLst/>
          </a:prstGeom>
        </p:spPr>
      </p:pic>
    </p:spTree>
    <p:extLst>
      <p:ext uri="{BB962C8B-B14F-4D97-AF65-F5344CB8AC3E}">
        <p14:creationId xmlns:p14="http://schemas.microsoft.com/office/powerpoint/2010/main" val="199151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ation Title - Magnif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pic>
        <p:nvPicPr>
          <p:cNvPr id="14" name="Picture 13" descr="explore-title.psd"/>
          <p:cNvPicPr>
            <a:picLocks noChangeAspect="1"/>
          </p:cNvPicPr>
          <p:nvPr userDrawn="1"/>
        </p:nvPicPr>
        <p:blipFill rotWithShape="1">
          <a:blip r:embed="rId3">
            <a:extLst>
              <a:ext uri="{28A0092B-C50C-407E-A947-70E740481C1C}">
                <a14:useLocalDpi xmlns:a14="http://schemas.microsoft.com/office/drawing/2010/main" val="0"/>
              </a:ext>
            </a:extLst>
          </a:blip>
          <a:srcRect r="70393"/>
          <a:stretch/>
        </p:blipFill>
        <p:spPr>
          <a:xfrm>
            <a:off x="0" y="0"/>
            <a:ext cx="2707270" cy="6858000"/>
          </a:xfrm>
          <a:prstGeom prst="rect">
            <a:avLst/>
          </a:prstGeom>
        </p:spPr>
      </p:pic>
      <p:pic>
        <p:nvPicPr>
          <p:cNvPr id="2" name="Picture 1" descr="blue-magnify-background_v4.psd"/>
          <p:cNvPicPr>
            <a:picLocks noChangeAspect="1"/>
          </p:cNvPicPr>
          <p:nvPr userDrawn="1"/>
        </p:nvPicPr>
        <p:blipFill rotWithShape="1">
          <a:blip r:embed="rId4">
            <a:extLst>
              <a:ext uri="{28A0092B-C50C-407E-A947-70E740481C1C}">
                <a14:useLocalDpi xmlns:a14="http://schemas.microsoft.com/office/drawing/2010/main" val="0"/>
              </a:ext>
            </a:extLst>
          </a:blip>
          <a:srcRect r="70393"/>
          <a:stretch/>
        </p:blipFill>
        <p:spPr>
          <a:xfrm>
            <a:off x="0" y="0"/>
            <a:ext cx="2707270" cy="6858000"/>
          </a:xfrm>
          <a:prstGeom prst="rect">
            <a:avLst/>
          </a:prstGeom>
        </p:spPr>
      </p:pic>
      <p:pic>
        <p:nvPicPr>
          <p:cNvPr id="11" name="Picture 10" descr="OCLC-RESEARCH_H_MB.png"/>
          <p:cNvPicPr>
            <a:picLocks noChangeAspect="1"/>
          </p:cNvPicPr>
          <p:nvPr userDrawn="1"/>
        </p:nvPicPr>
        <p:blipFill>
          <a:blip r:embed="rId5"/>
          <a:stretch>
            <a:fillRect/>
          </a:stretch>
        </p:blipFill>
        <p:spPr>
          <a:xfrm>
            <a:off x="2798865" y="5651119"/>
            <a:ext cx="2763732" cy="911036"/>
          </a:xfrm>
          <a:prstGeom prst="rect">
            <a:avLst/>
          </a:prstGeom>
        </p:spPr>
      </p:pic>
    </p:spTree>
    <p:extLst>
      <p:ext uri="{BB962C8B-B14F-4D97-AF65-F5344CB8AC3E}">
        <p14:creationId xmlns:p14="http://schemas.microsoft.com/office/powerpoint/2010/main" val="218761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2508209208"/>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8497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ection Title: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419A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889877"/>
            <a:ext cx="7772400" cy="748923"/>
          </a:xfrm>
          <a:prstGeom prst="rect">
            <a:avLst/>
          </a:prstGeom>
          <a:ln>
            <a:noFill/>
          </a:ln>
        </p:spPr>
        <p:txBody>
          <a:bodyPr lIns="91440" tIns="91440" rIns="91440" bIns="91440" anchor="t" anchorCtr="0">
            <a:spAutoFit/>
          </a:bodyPr>
          <a:lstStyle>
            <a:lvl1pPr algn="l">
              <a:defRPr sz="4000" b="0" cap="all">
                <a:solidFill>
                  <a:schemeClr val="bg1"/>
                </a:solidFill>
                <a:latin typeface="+mn-lt"/>
              </a:defRPr>
            </a:lvl1pPr>
          </a:lstStyle>
          <a:p>
            <a:r>
              <a:rPr lang="en-US" dirty="0" smtClean="0"/>
              <a:t>Sub-section title goes here</a:t>
            </a:r>
            <a:endParaRPr lang="en-US" dirty="0"/>
          </a:p>
        </p:txBody>
      </p:sp>
      <p:sp>
        <p:nvSpPr>
          <p:cNvPr id="9" name="Text Placeholder 2"/>
          <p:cNvSpPr>
            <a:spLocks noGrp="1"/>
          </p:cNvSpPr>
          <p:nvPr>
            <p:ph type="body" idx="1" hasCustomPrompt="1"/>
          </p:nvPr>
        </p:nvSpPr>
        <p:spPr>
          <a:xfrm>
            <a:off x="722313" y="1375304"/>
            <a:ext cx="7772400" cy="1500187"/>
          </a:xfrm>
          <a:prstGeom prst="rect">
            <a:avLst/>
          </a:prstGeom>
        </p:spPr>
        <p:txBody>
          <a:bodyPr anchor="b"/>
          <a:lstStyle>
            <a:lvl1pPr marL="0" indent="0">
              <a:buNone/>
              <a:defRPr sz="2000">
                <a:solidFill>
                  <a:schemeClr val="accent3">
                    <a:lumMod val="20000"/>
                    <a:lumOff val="8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title goes here</a:t>
            </a:r>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1528935247"/>
      </p:ext>
    </p:extLst>
  </p:cSld>
  <p:clrMapOvr>
    <a:masterClrMapping/>
  </p:clrMapOvr>
  <p:transition spd="slow">
    <p:push/>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2701874427"/>
      </p:ext>
    </p:extLst>
  </p:cSld>
  <p:clrMapOvr>
    <a:masterClrMapping/>
  </p:clrMapOvr>
  <p:transition spd="slow">
    <p:push/>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1082287534"/>
      </p:ext>
    </p:extLst>
  </p:cSld>
  <p:clrMapOvr>
    <a:masterClrMapping/>
  </p:clrMapOvr>
  <p:transition spd="slow">
    <p:push/>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3081844508"/>
      </p:ext>
    </p:extLst>
  </p:cSld>
  <p:clrMapOvr>
    <a:masterClrMapping/>
  </p:clrMapOvr>
  <p:transition spd="slow">
    <p:push/>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ub-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889877"/>
            <a:ext cx="7772400" cy="748923"/>
          </a:xfrm>
          <a:prstGeom prst="rect">
            <a:avLst/>
          </a:prstGeom>
          <a:ln>
            <a:noFill/>
          </a:ln>
        </p:spPr>
        <p:txBody>
          <a:bodyPr lIns="91440" tIns="91440" rIns="91440" bIns="91440" anchor="t" anchorCtr="0">
            <a:spAutoFit/>
          </a:bodyPr>
          <a:lstStyle>
            <a:lvl1pPr algn="l">
              <a:defRPr sz="4000" b="0" cap="all">
                <a:solidFill>
                  <a:schemeClr val="bg1"/>
                </a:solidFill>
                <a:latin typeface="+mn-lt"/>
              </a:defRPr>
            </a:lvl1pPr>
          </a:lstStyle>
          <a:p>
            <a:r>
              <a:rPr lang="en-US" dirty="0" smtClean="0"/>
              <a:t>Sub-section title goes here</a:t>
            </a:r>
            <a:endParaRPr lang="en-US" dirty="0"/>
          </a:p>
        </p:txBody>
      </p:sp>
      <p:sp>
        <p:nvSpPr>
          <p:cNvPr id="9" name="Text Placeholder 2"/>
          <p:cNvSpPr>
            <a:spLocks noGrp="1"/>
          </p:cNvSpPr>
          <p:nvPr>
            <p:ph type="body" idx="1" hasCustomPrompt="1"/>
          </p:nvPr>
        </p:nvSpPr>
        <p:spPr>
          <a:xfrm>
            <a:off x="722313" y="1375304"/>
            <a:ext cx="7772400" cy="1500187"/>
          </a:xfrm>
          <a:prstGeom prst="rect">
            <a:avLst/>
          </a:prstGeom>
        </p:spPr>
        <p:txBody>
          <a:bodyPr anchor="b"/>
          <a:lstStyle>
            <a:lvl1pPr marL="0" indent="0">
              <a:buNone/>
              <a:defRPr sz="2000">
                <a:solidFill>
                  <a:schemeClr val="accent6">
                    <a:lumMod val="20000"/>
                    <a:lumOff val="8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title goes here</a:t>
            </a:r>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1350829185"/>
      </p:ext>
    </p:extLst>
  </p:cSld>
  <p:clrMapOvr>
    <a:masterClrMapping/>
  </p:clrMapOvr>
  <p:transition spd="slow">
    <p:push/>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4" name="Rectangle 13"/>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52880" y="0"/>
            <a:ext cx="2062480" cy="6872124"/>
          </a:xfrm>
          <a:prstGeom prst="rect">
            <a:avLst/>
          </a:prstGeom>
        </p:spPr>
      </p:pic>
      <p:pic>
        <p:nvPicPr>
          <p:cNvPr id="5" name="Picture 4" descr="teacher-du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653276" cy="6872124"/>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306552" y="0"/>
            <a:ext cx="1653276" cy="6872124"/>
          </a:xfrm>
          <a:prstGeom prst="rect">
            <a:avLst/>
          </a:prstGeom>
        </p:spPr>
      </p:pic>
      <p:sp>
        <p:nvSpPr>
          <p:cNvPr id="7" name="Rectangle 6"/>
          <p:cNvSpPr/>
          <p:nvPr userDrawn="1"/>
        </p:nvSpPr>
        <p:spPr>
          <a:xfrm>
            <a:off x="-1" y="3418524"/>
            <a:ext cx="9144000" cy="1508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3762015"/>
            <a:ext cx="9144000" cy="707886"/>
          </a:xfrm>
          <a:prstGeom prst="rect">
            <a:avLst/>
          </a:prstGeom>
          <a:noFill/>
        </p:spPr>
        <p:txBody>
          <a:bodyPr wrap="square" rtlCol="0">
            <a:spAutoFit/>
          </a:bodyPr>
          <a:lstStyle/>
          <a:p>
            <a:pPr algn="ctr"/>
            <a:r>
              <a:rPr lang="en-US" sz="4000" dirty="0" smtClean="0">
                <a:solidFill>
                  <a:schemeClr val="bg1"/>
                </a:solidFill>
                <a:latin typeface="Calibri Light"/>
                <a:cs typeface="Calibri Light"/>
              </a:rPr>
              <a:t>Explore. Share. Magnify.</a:t>
            </a:r>
            <a:endParaRPr lang="en-US" sz="4000" dirty="0">
              <a:solidFill>
                <a:schemeClr val="bg1"/>
              </a:solidFill>
              <a:latin typeface="Calibri Light"/>
              <a:cs typeface="Calibri Light"/>
            </a:endParaRPr>
          </a:p>
        </p:txBody>
      </p:sp>
      <p:sp>
        <p:nvSpPr>
          <p:cNvPr id="15" name="Text Placeholder 14"/>
          <p:cNvSpPr>
            <a:spLocks noGrp="1"/>
          </p:cNvSpPr>
          <p:nvPr>
            <p:ph type="body" sz="quarter" idx="10" hasCustomPrompt="1"/>
          </p:nvPr>
        </p:nvSpPr>
        <p:spPr>
          <a:xfrm>
            <a:off x="5374640" y="482150"/>
            <a:ext cx="3179763" cy="461665"/>
          </a:xfrm>
          <a:prstGeom prst="rect">
            <a:avLst/>
          </a:prstGeom>
        </p:spPr>
        <p:txBody>
          <a:bodyPr vert="horz" anchor="b" anchorCtr="0">
            <a:spAutoFit/>
          </a:bodyPr>
          <a:lstStyle>
            <a:lvl1pPr marL="0" indent="0">
              <a:buNone/>
              <a:defRPr sz="2400" b="1">
                <a:latin typeface="+mn-lt"/>
              </a:defRPr>
            </a:lvl1pPr>
          </a:lstStyle>
          <a:p>
            <a:pPr lvl="0"/>
            <a:r>
              <a:rPr lang="en-US" dirty="0" smtClean="0"/>
              <a:t>Presenter Name</a:t>
            </a:r>
            <a:endParaRPr lang="en-US" dirty="0"/>
          </a:p>
        </p:txBody>
      </p:sp>
      <p:sp>
        <p:nvSpPr>
          <p:cNvPr id="16" name="Text Placeholder 14"/>
          <p:cNvSpPr>
            <a:spLocks noGrp="1"/>
          </p:cNvSpPr>
          <p:nvPr>
            <p:ph type="body" sz="quarter" idx="11" hasCustomPrompt="1"/>
          </p:nvPr>
        </p:nvSpPr>
        <p:spPr>
          <a:xfrm>
            <a:off x="5374640" y="888734"/>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Presenter Title</a:t>
            </a:r>
            <a:endParaRPr lang="en-US" dirty="0"/>
          </a:p>
        </p:txBody>
      </p:sp>
      <p:sp>
        <p:nvSpPr>
          <p:cNvPr id="17" name="Text Placeholder 14"/>
          <p:cNvSpPr>
            <a:spLocks noGrp="1"/>
          </p:cNvSpPr>
          <p:nvPr>
            <p:ph type="body" sz="quarter" idx="12" hasCustomPrompt="1"/>
          </p:nvPr>
        </p:nvSpPr>
        <p:spPr>
          <a:xfrm>
            <a:off x="5374640" y="1625875"/>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E-mail Address</a:t>
            </a:r>
            <a:endParaRPr lang="en-US" dirty="0"/>
          </a:p>
        </p:txBody>
      </p:sp>
      <p:sp>
        <p:nvSpPr>
          <p:cNvPr id="18" name="Text Placeholder 14"/>
          <p:cNvSpPr>
            <a:spLocks noGrp="1"/>
          </p:cNvSpPr>
          <p:nvPr>
            <p:ph type="body" sz="quarter" idx="13" hasCustomPrompt="1"/>
          </p:nvPr>
        </p:nvSpPr>
        <p:spPr>
          <a:xfrm>
            <a:off x="5374640" y="1995207"/>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@Twitter</a:t>
            </a:r>
            <a:endParaRPr lang="en-US" dirty="0"/>
          </a:p>
        </p:txBody>
      </p:sp>
      <p:pic>
        <p:nvPicPr>
          <p:cNvPr id="19" name="Picture 18" descr="OCLC-RESEARCH_H_MB.png"/>
          <p:cNvPicPr>
            <a:picLocks noChangeAspect="1"/>
          </p:cNvPicPr>
          <p:nvPr userDrawn="1"/>
        </p:nvPicPr>
        <p:blipFill>
          <a:blip r:embed="rId6"/>
          <a:stretch>
            <a:fillRect/>
          </a:stretch>
        </p:blipFill>
        <p:spPr>
          <a:xfrm>
            <a:off x="5349239" y="5518592"/>
            <a:ext cx="2372355" cy="782021"/>
          </a:xfrm>
          <a:prstGeom prst="rect">
            <a:avLst/>
          </a:prstGeom>
        </p:spPr>
      </p:pic>
    </p:spTree>
    <p:extLst>
      <p:ext uri="{BB962C8B-B14F-4D97-AF65-F5344CB8AC3E}">
        <p14:creationId xmlns:p14="http://schemas.microsoft.com/office/powerpoint/2010/main" val="278356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Blank with Title Color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75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82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8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190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31066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9.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0.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340794333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2">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CLC-RESEARCH_H_MB.png"/>
          <p:cNvPicPr>
            <a:picLocks noChangeAspect="1"/>
          </p:cNvPicPr>
          <p:nvPr/>
        </p:nvPicPr>
        <p:blipFill>
          <a:blip r:embed="rId13"/>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41183926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4" r:id="rId4"/>
    <p:sldLayoutId id="2147483745" r:id="rId5"/>
    <p:sldLayoutId id="2147483793" r:id="rId6"/>
    <p:sldLayoutId id="2147483794" r:id="rId7"/>
    <p:sldLayoutId id="2147483799" r:id="rId8"/>
    <p:sldLayoutId id="2147483800" r:id="rId9"/>
    <p:sldLayoutId id="214748380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294713437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135942648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135942648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2178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483740"/>
          </a:xfrm>
          <a:prstGeom prst="rect">
            <a:avLst/>
          </a:prstGeom>
          <a:gradFill flip="none" rotWithShape="1">
            <a:gsLst>
              <a:gs pos="30000">
                <a:schemeClr val="tx1">
                  <a:alpha val="70000"/>
                </a:schemeClr>
              </a:gs>
              <a:gs pos="100000">
                <a:schemeClr val="tx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125943" y="-94465"/>
            <a:ext cx="9393262" cy="1313180"/>
          </a:xfrm>
          <a:prstGeom prst="rect">
            <a:avLst/>
          </a:prstGeom>
          <a:ln w="12700" cap="rnd" cmpd="sng">
            <a:gradFill flip="none" rotWithShape="1">
              <a:gsLst>
                <a:gs pos="0">
                  <a:schemeClr val="bg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pic>
        <p:nvPicPr>
          <p:cNvPr id="11" name="Picture 10" descr="OCLC-RESEARCH_H_RV_MD.png"/>
          <p:cNvPicPr>
            <a:picLocks noChangeAspect="1"/>
          </p:cNvPicPr>
          <p:nvPr/>
        </p:nvPicPr>
        <p:blipFill>
          <a:blip r:embed="rId7"/>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411174252"/>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71" r:id="rId3"/>
    <p:sldLayoutId id="2147483721" r:id="rId4"/>
    <p:sldLayoutId id="214748366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FFFFFF"/>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rgbClr val="FFFFFF"/>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rgbClr val="FFFFFF"/>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rgbClr val="FFFFFF"/>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rgbClr val="FFFFFF"/>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036303"/>
      </p:ext>
    </p:extLst>
  </p:cSld>
  <p:clrMap bg1="lt1" tx1="dk1" bg2="lt2" tx2="dk2" accent1="accent1" accent2="accent2" accent3="accent3" accent4="accent4" accent5="accent5" accent6="accent6" hlink="hlink" folHlink="folHlink"/>
  <p:sldLayoutIdLst>
    <p:sldLayoutId id="2147483747" r:id="rId1"/>
    <p:sldLayoutId id="2147483790" r:id="rId2"/>
    <p:sldLayoutId id="2147483791" r:id="rId3"/>
    <p:sldLayoutId id="2147483755" r:id="rId4"/>
    <p:sldLayoutId id="2147483756" r:id="rId5"/>
    <p:sldLayoutId id="2147483754" r:id="rId6"/>
    <p:sldLayoutId id="2147483782" r:id="rId7"/>
    <p:sldLayoutId id="2147483783" r:id="rId8"/>
    <p:sldLayoutId id="2147483748" r:id="rId9"/>
    <p:sldLayoutId id="2147483753" r:id="rId10"/>
    <p:sldLayoutId id="214748379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id.loc.gov/authorities/names/n79054596" TargetMode="External"/><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hyperlink" Target="wikidata.org/wiki/Q219563" TargetMode="External"/><Relationship Id="rId5" Type="http://schemas.openxmlformats.org/officeDocument/2006/relationships/hyperlink" Target="viaf.org/viaf/154911632" TargetMode="External"/><Relationship Id="rId4" Type="http://schemas.openxmlformats.org/officeDocument/2006/relationships/hyperlink" Target="isni.org/isni/000000012298665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hyperlink" Target="http://isni.org/searc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41.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hyperlink" Target="http://www.isni.org/content/oclc-research-partners-task-force-representing-organizations-isni" TargetMode="External"/><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KarenS_Y" TargetMode="External"/><Relationship Id="rId2" Type="http://schemas.openxmlformats.org/officeDocument/2006/relationships/hyperlink" Target="mailto:smithyok@oclc.org"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jisccasraipilot.jiscinvolve.org/wp/"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smtClean="0"/>
              <a:t>CNI Spring 2015 Membership Meeting, Seattle WA</a:t>
            </a:r>
            <a:endParaRPr lang="en-US" sz="2000" dirty="0"/>
          </a:p>
        </p:txBody>
      </p:sp>
      <p:sp>
        <p:nvSpPr>
          <p:cNvPr id="3" name="Text Placeholder 2"/>
          <p:cNvSpPr>
            <a:spLocks noGrp="1"/>
          </p:cNvSpPr>
          <p:nvPr>
            <p:ph type="body" sz="quarter" idx="12"/>
          </p:nvPr>
        </p:nvSpPr>
        <p:spPr/>
        <p:txBody>
          <a:bodyPr/>
          <a:lstStyle/>
          <a:p>
            <a:r>
              <a:rPr lang="en-US" sz="2800" dirty="0" smtClean="0">
                <a:latin typeface="+mn-lt"/>
              </a:rPr>
              <a:t>Karen Smith-Yoshimura</a:t>
            </a:r>
            <a:endParaRPr lang="en-US" sz="2800" dirty="0">
              <a:latin typeface="+mn-lt"/>
            </a:endParaRPr>
          </a:p>
        </p:txBody>
      </p:sp>
      <p:sp>
        <p:nvSpPr>
          <p:cNvPr id="4" name="Text Placeholder 3"/>
          <p:cNvSpPr>
            <a:spLocks noGrp="1"/>
          </p:cNvSpPr>
          <p:nvPr>
            <p:ph type="body" sz="quarter" idx="14"/>
          </p:nvPr>
        </p:nvSpPr>
        <p:spPr/>
        <p:txBody>
          <a:bodyPr/>
          <a:lstStyle/>
          <a:p>
            <a:endParaRPr lang="en-US" sz="4800" dirty="0" smtClean="0"/>
          </a:p>
          <a:p>
            <a:pPr algn="ctr"/>
            <a:r>
              <a:rPr lang="en-US" sz="5000" dirty="0" smtClean="0">
                <a:latin typeface="+mj-lt"/>
                <a:sym typeface="Symbol"/>
              </a:rPr>
              <a:t>Challenges Presented by Organizational IDs </a:t>
            </a:r>
          </a:p>
          <a:p>
            <a:endParaRPr lang="en-US" dirty="0"/>
          </a:p>
        </p:txBody>
      </p:sp>
      <p:sp>
        <p:nvSpPr>
          <p:cNvPr id="5" name="Text Placeholder 4"/>
          <p:cNvSpPr>
            <a:spLocks noGrp="1"/>
          </p:cNvSpPr>
          <p:nvPr>
            <p:ph type="body" sz="quarter" idx="15"/>
          </p:nvPr>
        </p:nvSpPr>
        <p:spPr/>
        <p:txBody>
          <a:bodyPr/>
          <a:lstStyle/>
          <a:p>
            <a:r>
              <a:rPr lang="en-US" sz="2400" dirty="0" smtClean="0">
                <a:latin typeface="+mn-lt"/>
              </a:rPr>
              <a:t>Program Officer</a:t>
            </a:r>
            <a:endParaRPr lang="en-US" sz="2400" dirty="0">
              <a:latin typeface="+mn-lt"/>
            </a:endParaRPr>
          </a:p>
        </p:txBody>
      </p:sp>
    </p:spTree>
    <p:extLst>
      <p:ext uri="{BB962C8B-B14F-4D97-AF65-F5344CB8AC3E}">
        <p14:creationId xmlns:p14="http://schemas.microsoft.com/office/powerpoint/2010/main" val="36124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Title 1"/>
          <p:cNvSpPr txBox="1">
            <a:spLocks/>
          </p:cNvSpPr>
          <p:nvPr/>
        </p:nvSpPr>
        <p:spPr>
          <a:xfrm>
            <a:off x="5940449" y="-99392"/>
            <a:ext cx="3593637" cy="88235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smtClean="0">
                <a:solidFill>
                  <a:srgbClr val="006699"/>
                </a:solidFill>
                <a:effectLst>
                  <a:outerShdw blurRad="38100" dist="38100" dir="2700000" algn="tl">
                    <a:srgbClr val="DDDDDD"/>
                  </a:outerShdw>
                </a:effectLst>
                <a:latin typeface="Calibri" charset="0"/>
                <a:ea typeface="MS PGothic" charset="0"/>
                <a:cs typeface="MS PGothic" charset="0"/>
              </a:rPr>
              <a:t>bridging-domains </a:t>
            </a:r>
            <a:endParaRPr lang="en-US" sz="3000" b="1" dirty="0">
              <a:solidFill>
                <a:srgbClr val="006699"/>
              </a:solidFill>
              <a:effectLst>
                <a:outerShdw blurRad="38100" dist="38100" dir="2700000" algn="tl">
                  <a:srgbClr val="DDDDDD"/>
                </a:outerShdw>
              </a:effectLst>
              <a:latin typeface="Calibri" charset="0"/>
              <a:ea typeface="MS PGothic" charset="0"/>
              <a:cs typeface="MS PGothic" charset="0"/>
            </a:endParaRPr>
          </a:p>
        </p:txBody>
      </p:sp>
      <p:sp>
        <p:nvSpPr>
          <p:cNvPr id="2" name="Étoile à 32 branches 1"/>
          <p:cNvSpPr/>
          <p:nvPr/>
        </p:nvSpPr>
        <p:spPr>
          <a:xfrm>
            <a:off x="1475656" y="1512168"/>
            <a:ext cx="6696744" cy="4608512"/>
          </a:xfrm>
          <a:prstGeom prst="star32">
            <a:avLst>
              <a:gd name="adj" fmla="val 0"/>
            </a:avLst>
          </a:prstGeom>
          <a:solidFill>
            <a:schemeClr val="accent1">
              <a:lumMod val="20000"/>
              <a:lumOff val="80000"/>
              <a:alpha val="62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Cloud 52"/>
          <p:cNvSpPr/>
          <p:nvPr/>
        </p:nvSpPr>
        <p:spPr>
          <a:xfrm>
            <a:off x="2555776" y="4293096"/>
            <a:ext cx="6769347" cy="2808312"/>
          </a:xfrm>
          <a:prstGeom prst="cloud">
            <a:avLst/>
          </a:prstGeom>
          <a:solidFill>
            <a:srgbClr val="BDB1D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Cloud 51"/>
          <p:cNvSpPr/>
          <p:nvPr/>
        </p:nvSpPr>
        <p:spPr>
          <a:xfrm>
            <a:off x="6300788" y="2324827"/>
            <a:ext cx="2843212" cy="2492896"/>
          </a:xfrm>
          <a:prstGeom prst="cloud">
            <a:avLst/>
          </a:prstGeom>
          <a:solidFill>
            <a:schemeClr val="accent3">
              <a:lumMod val="40000"/>
              <a:lumOff val="6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 name="Cloud 50"/>
          <p:cNvSpPr/>
          <p:nvPr/>
        </p:nvSpPr>
        <p:spPr>
          <a:xfrm>
            <a:off x="-319634" y="2789325"/>
            <a:ext cx="3888432" cy="3384375"/>
          </a:xfrm>
          <a:prstGeom prst="cloud">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Cloud 48"/>
          <p:cNvSpPr/>
          <p:nvPr/>
        </p:nvSpPr>
        <p:spPr>
          <a:xfrm>
            <a:off x="2195736" y="432048"/>
            <a:ext cx="4968551" cy="2376487"/>
          </a:xfrm>
          <a:prstGeom prst="cloud">
            <a:avLst/>
          </a:prstGeom>
          <a:solidFill>
            <a:schemeClr val="accent3">
              <a:lumMod val="40000"/>
              <a:lumOff val="6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0" name="Cloud 49"/>
          <p:cNvSpPr/>
          <p:nvPr/>
        </p:nvSpPr>
        <p:spPr>
          <a:xfrm rot="801286">
            <a:off x="6012160" y="836712"/>
            <a:ext cx="3384375" cy="2132856"/>
          </a:xfrm>
          <a:prstGeom prst="cloud">
            <a:avLst/>
          </a:prstGeom>
          <a:solidFill>
            <a:schemeClr val="accent1">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Cloud 47"/>
          <p:cNvSpPr/>
          <p:nvPr/>
        </p:nvSpPr>
        <p:spPr>
          <a:xfrm>
            <a:off x="-108520" y="864096"/>
            <a:ext cx="3024336" cy="2132856"/>
          </a:xfrm>
          <a:prstGeom prst="cloud">
            <a:avLst/>
          </a:prstGeom>
          <a:solidFill>
            <a:schemeClr val="accent1">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29" name="TextBox 6"/>
          <p:cNvSpPr txBox="1">
            <a:spLocks noChangeArrowheads="1"/>
          </p:cNvSpPr>
          <p:nvPr/>
        </p:nvSpPr>
        <p:spPr bwMode="auto">
          <a:xfrm>
            <a:off x="811167" y="3888655"/>
            <a:ext cx="1943894" cy="1015663"/>
          </a:xfrm>
          <a:prstGeom prst="rect">
            <a:avLst/>
          </a:prstGeom>
          <a:noFill/>
          <a:ln w="9525">
            <a:noFill/>
            <a:miter lim="800000"/>
            <a:headEnd/>
            <a:tailEnd/>
          </a:ln>
        </p:spPr>
        <p:txBody>
          <a:bodyPr wrap="square">
            <a:spAutoFit/>
          </a:bodyPr>
          <a:lstStyle/>
          <a:p>
            <a:r>
              <a:rPr lang="en-GB" altLang="zh-TW" sz="2000" b="1" dirty="0" smtClean="0">
                <a:latin typeface="Calibri" pitchFamily="34" charset="0"/>
              </a:rPr>
              <a:t>Libraries, Archives and Museums</a:t>
            </a:r>
            <a:endParaRPr lang="en-GB" sz="2000" b="1" dirty="0">
              <a:latin typeface="Calibri" pitchFamily="34" charset="0"/>
            </a:endParaRPr>
          </a:p>
        </p:txBody>
      </p:sp>
      <p:sp>
        <p:nvSpPr>
          <p:cNvPr id="5131" name="TextBox 9"/>
          <p:cNvSpPr txBox="1">
            <a:spLocks noChangeArrowheads="1"/>
          </p:cNvSpPr>
          <p:nvPr/>
        </p:nvSpPr>
        <p:spPr bwMode="auto">
          <a:xfrm>
            <a:off x="3419920" y="1264234"/>
            <a:ext cx="2016125" cy="400110"/>
          </a:xfrm>
          <a:prstGeom prst="rect">
            <a:avLst/>
          </a:prstGeom>
          <a:noFill/>
          <a:ln w="9525">
            <a:noFill/>
            <a:miter lim="800000"/>
            <a:headEnd/>
            <a:tailEnd/>
          </a:ln>
        </p:spPr>
        <p:txBody>
          <a:bodyPr>
            <a:spAutoFit/>
          </a:bodyPr>
          <a:lstStyle/>
          <a:p>
            <a:pPr algn="ctr"/>
            <a:r>
              <a:rPr lang="en-GB" altLang="zh-TW" sz="2000" b="1" dirty="0">
                <a:latin typeface="Calibri" pitchFamily="34" charset="0"/>
              </a:rPr>
              <a:t>Text Rights</a:t>
            </a:r>
            <a:endParaRPr lang="en-GB" sz="2000" b="1" dirty="0">
              <a:latin typeface="Calibri" pitchFamily="34" charset="0"/>
            </a:endParaRPr>
          </a:p>
        </p:txBody>
      </p:sp>
      <p:sp>
        <p:nvSpPr>
          <p:cNvPr id="5133" name="TextBox 13"/>
          <p:cNvSpPr txBox="1">
            <a:spLocks noChangeArrowheads="1"/>
          </p:cNvSpPr>
          <p:nvPr/>
        </p:nvSpPr>
        <p:spPr bwMode="auto">
          <a:xfrm>
            <a:off x="7275687" y="1638682"/>
            <a:ext cx="1441450" cy="707886"/>
          </a:xfrm>
          <a:prstGeom prst="rect">
            <a:avLst/>
          </a:prstGeom>
          <a:noFill/>
          <a:ln w="9525">
            <a:noFill/>
            <a:miter lim="800000"/>
            <a:headEnd/>
            <a:tailEnd/>
          </a:ln>
        </p:spPr>
        <p:txBody>
          <a:bodyPr>
            <a:spAutoFit/>
          </a:bodyPr>
          <a:lstStyle/>
          <a:p>
            <a:r>
              <a:rPr lang="en-GB" altLang="zh-TW" sz="2000" b="1" dirty="0">
                <a:latin typeface="Calibri" pitchFamily="34" charset="0"/>
              </a:rPr>
              <a:t>Music Rights</a:t>
            </a:r>
            <a:endParaRPr lang="en-GB" sz="2000" b="1" dirty="0">
              <a:latin typeface="Calibri" pitchFamily="34" charset="0"/>
            </a:endParaRPr>
          </a:p>
        </p:txBody>
      </p:sp>
      <p:sp>
        <p:nvSpPr>
          <p:cNvPr id="5135" name="TextBox 15"/>
          <p:cNvSpPr txBox="1">
            <a:spLocks noChangeArrowheads="1"/>
          </p:cNvSpPr>
          <p:nvPr/>
        </p:nvSpPr>
        <p:spPr bwMode="auto">
          <a:xfrm>
            <a:off x="503535" y="1626302"/>
            <a:ext cx="1800225" cy="400110"/>
          </a:xfrm>
          <a:prstGeom prst="rect">
            <a:avLst/>
          </a:prstGeom>
          <a:noFill/>
          <a:ln w="9525">
            <a:noFill/>
            <a:miter lim="800000"/>
            <a:headEnd/>
            <a:tailEnd/>
          </a:ln>
        </p:spPr>
        <p:txBody>
          <a:bodyPr>
            <a:spAutoFit/>
          </a:bodyPr>
          <a:lstStyle/>
          <a:p>
            <a:r>
              <a:rPr lang="en-GB" altLang="zh-TW" sz="2000" b="1" dirty="0">
                <a:latin typeface="Calibri" pitchFamily="34" charset="0"/>
              </a:rPr>
              <a:t>Trade Sources</a:t>
            </a:r>
            <a:endParaRPr lang="en-GB" sz="2000" b="1" dirty="0">
              <a:latin typeface="Calibri" pitchFamily="34" charset="0"/>
            </a:endParaRPr>
          </a:p>
        </p:txBody>
      </p:sp>
      <p:sp>
        <p:nvSpPr>
          <p:cNvPr id="5139" name="TextBox 19"/>
          <p:cNvSpPr txBox="1">
            <a:spLocks noChangeArrowheads="1"/>
          </p:cNvSpPr>
          <p:nvPr/>
        </p:nvSpPr>
        <p:spPr bwMode="auto">
          <a:xfrm>
            <a:off x="6916912" y="3413908"/>
            <a:ext cx="1800225" cy="400110"/>
          </a:xfrm>
          <a:prstGeom prst="rect">
            <a:avLst/>
          </a:prstGeom>
          <a:noFill/>
          <a:ln w="9525">
            <a:noFill/>
            <a:miter lim="800000"/>
            <a:headEnd/>
            <a:tailEnd/>
          </a:ln>
        </p:spPr>
        <p:txBody>
          <a:bodyPr>
            <a:spAutoFit/>
          </a:bodyPr>
          <a:lstStyle/>
          <a:p>
            <a:r>
              <a:rPr lang="en-GB" altLang="zh-TW" sz="2000" b="1" dirty="0">
                <a:latin typeface="Calibri" pitchFamily="34" charset="0"/>
              </a:rPr>
              <a:t>Encyclopaedias</a:t>
            </a:r>
            <a:endParaRPr lang="en-GB" sz="2000" b="1" dirty="0">
              <a:latin typeface="Calibri" pitchFamily="34" charset="0"/>
            </a:endParaRPr>
          </a:p>
        </p:txBody>
      </p:sp>
      <p:sp>
        <p:nvSpPr>
          <p:cNvPr id="5140" name="TextBox 20"/>
          <p:cNvSpPr txBox="1">
            <a:spLocks noChangeArrowheads="1"/>
          </p:cNvSpPr>
          <p:nvPr/>
        </p:nvSpPr>
        <p:spPr bwMode="auto">
          <a:xfrm>
            <a:off x="3995637" y="4855616"/>
            <a:ext cx="3168650" cy="1508105"/>
          </a:xfrm>
          <a:prstGeom prst="rect">
            <a:avLst/>
          </a:prstGeom>
          <a:noFill/>
          <a:ln w="9525">
            <a:noFill/>
            <a:miter lim="800000"/>
            <a:headEnd/>
            <a:tailEnd/>
          </a:ln>
        </p:spPr>
        <p:txBody>
          <a:bodyPr>
            <a:spAutoFit/>
          </a:bodyPr>
          <a:lstStyle/>
          <a:p>
            <a:r>
              <a:rPr lang="en-GB" altLang="zh-TW" sz="2000" b="1" dirty="0">
                <a:latin typeface="Calibri" pitchFamily="34" charset="0"/>
              </a:rPr>
              <a:t>Researchers &amp; </a:t>
            </a:r>
            <a:r>
              <a:rPr lang="en-GB" altLang="zh-TW" sz="2000" b="1" dirty="0" smtClean="0">
                <a:latin typeface="Calibri" pitchFamily="34" charset="0"/>
              </a:rPr>
              <a:t>Professional</a:t>
            </a:r>
          </a:p>
          <a:p>
            <a:r>
              <a:rPr lang="en-GB" b="1" dirty="0" smtClean="0">
                <a:latin typeface="Calibri" pitchFamily="34" charset="0"/>
              </a:rPr>
              <a:t>     Granting organisations</a:t>
            </a:r>
          </a:p>
          <a:p>
            <a:r>
              <a:rPr lang="en-GB" b="1" dirty="0" smtClean="0">
                <a:latin typeface="Calibri" pitchFamily="34" charset="0"/>
              </a:rPr>
              <a:t>     Professional  Societies</a:t>
            </a:r>
          </a:p>
          <a:p>
            <a:r>
              <a:rPr lang="en-GB" b="1" dirty="0" smtClean="0">
                <a:latin typeface="Calibri" pitchFamily="34" charset="0"/>
              </a:rPr>
              <a:t>     Article databases</a:t>
            </a:r>
          </a:p>
          <a:p>
            <a:r>
              <a:rPr lang="en-GB" b="1" dirty="0" smtClean="0">
                <a:latin typeface="Calibri" pitchFamily="34" charset="0"/>
              </a:rPr>
              <a:t>     Theses databases</a:t>
            </a:r>
            <a:endParaRPr lang="en-GB" b="1" dirty="0">
              <a:latin typeface="Calibri" pitchFamily="34" charset="0"/>
            </a:endParaRPr>
          </a:p>
        </p:txBody>
      </p:sp>
      <p:sp>
        <p:nvSpPr>
          <p:cNvPr id="54" name="Title 1"/>
          <p:cNvSpPr txBox="1">
            <a:spLocks/>
          </p:cNvSpPr>
          <p:nvPr/>
        </p:nvSpPr>
        <p:spPr>
          <a:xfrm>
            <a:off x="0" y="-27384"/>
            <a:ext cx="2411760" cy="882352"/>
          </a:xfrm>
          <a:prstGeom prst="rect">
            <a:avLst/>
          </a:prstGeom>
          <a:solidFill>
            <a:schemeClr val="bg1"/>
          </a:solidFill>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006699"/>
                </a:solidFill>
                <a:effectLst>
                  <a:outerShdw blurRad="38100" dist="38100" dir="2700000" algn="tl">
                    <a:srgbClr val="DDDDDD"/>
                  </a:outerShdw>
                </a:effectLst>
                <a:latin typeface="Calibri" charset="0"/>
                <a:ea typeface="MS PGothic" charset="0"/>
                <a:cs typeface="MS PGothic" charset="0"/>
              </a:rPr>
              <a:t>cross-domain </a:t>
            </a:r>
            <a:endParaRPr lang="en-US" b="1" dirty="0">
              <a:solidFill>
                <a:srgbClr val="006699"/>
              </a:solidFill>
              <a:effectLst>
                <a:outerShdw blurRad="38100" dist="38100" dir="2700000" algn="tl">
                  <a:srgbClr val="DDDDDD"/>
                </a:outerShdw>
              </a:effectLst>
              <a:latin typeface="Calibri" charset="0"/>
              <a:ea typeface="MS PGothic" charset="0"/>
              <a:cs typeface="MS PGothic" charset="0"/>
            </a:endParaRPr>
          </a:p>
        </p:txBody>
      </p:sp>
      <p:pic>
        <p:nvPicPr>
          <p:cNvPr id="57" name="Picture 29"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a:xfrm>
            <a:off x="3419872" y="3240361"/>
            <a:ext cx="2343657" cy="864096"/>
          </a:xfrm>
          <a:prstGeom prst="rect">
            <a:avLst/>
          </a:prstGeom>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051090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2" grpId="0" animBg="1"/>
      <p:bldP spid="51" grpId="0" animBg="1"/>
      <p:bldP spid="49" grpId="0" animBg="1"/>
      <p:bldP spid="50" grpId="0" animBg="1"/>
      <p:bldP spid="48" grpId="0" animBg="1"/>
      <p:bldP spid="5129" grpId="0"/>
      <p:bldP spid="5131" grpId="0"/>
      <p:bldP spid="5133" grpId="0"/>
      <p:bldP spid="5135" grpId="0"/>
      <p:bldP spid="5139" grpId="0"/>
      <p:bldP spid="514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Group 513"/>
          <p:cNvGraphicFramePr>
            <a:graphicFrameLocks noGrp="1"/>
          </p:cNvGraphicFramePr>
          <p:nvPr/>
        </p:nvGraphicFramePr>
        <p:xfrm>
          <a:off x="571500" y="2140712"/>
          <a:ext cx="3733800" cy="2691638"/>
        </p:xfrm>
        <a:graphic>
          <a:graphicData uri="http://schemas.openxmlformats.org/drawingml/2006/table">
            <a:tbl>
              <a:tblPr/>
              <a:tblGrid>
                <a:gridCol w="2678596"/>
                <a:gridCol w="1055204"/>
              </a:tblGrid>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RIGHTS MANAGEMENT</a:t>
                      </a:r>
                    </a:p>
                  </a:txBody>
                  <a:tcP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Access Copyright, Canada</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ACCE</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Authors’ Guild</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AGLD</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Authors’ Licensing and Collecting Society, UK</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ALCS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964">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Centrum Dienstverlening Auteurs- en aanverwante Rechten, Netherlands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CEDA</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fr-FR"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Centro </a:t>
                      </a:r>
                      <a:r>
                        <a:rPr kumimoji="0" lang="fr-FR"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Esp</a:t>
                      </a:r>
                      <a:r>
                        <a:rPr kumimoji="0" lang="fr-FR" altLang="zh-CN" sz="1200" b="0" i="0" u="none" strike="noStrike" kern="1200" cap="none" normalizeH="0" baseline="0" dirty="0" err="1" smtClean="0">
                          <a:ln>
                            <a:noFill/>
                          </a:ln>
                          <a:solidFill>
                            <a:schemeClr val="tx1"/>
                          </a:solidFill>
                          <a:effectLst/>
                          <a:latin typeface="Calibri" pitchFamily="34" charset="0"/>
                          <a:ea typeface="SimSun" pitchFamily="2" charset="-122"/>
                          <a:cs typeface="Times New Roman" pitchFamily="18" charset="0"/>
                        </a:rPr>
                        <a:t>añol</a:t>
                      </a:r>
                      <a:r>
                        <a:rPr kumimoji="0" lang="fr-FR" altLang="zh-CN" sz="1200" b="0" i="0" u="none" strike="noStrike" kern="1200"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fr-FR"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de </a:t>
                      </a:r>
                      <a:r>
                        <a:rPr kumimoji="0" lang="fr-FR"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Derechos</a:t>
                      </a:r>
                      <a:r>
                        <a:rPr kumimoji="0" lang="fr-FR"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fr-FR" altLang="zh-CN" sz="1200" b="0" i="0" u="none" strike="noStrike" kern="1200" cap="none" normalizeH="0" baseline="0" dirty="0" err="1" smtClean="0">
                          <a:ln>
                            <a:noFill/>
                          </a:ln>
                          <a:solidFill>
                            <a:schemeClr val="tx1"/>
                          </a:solidFill>
                          <a:effectLst/>
                          <a:latin typeface="Calibri" pitchFamily="34" charset="0"/>
                          <a:ea typeface="SimSun" pitchFamily="2" charset="-122"/>
                          <a:cs typeface="Times New Roman" pitchFamily="18" charset="0"/>
                        </a:rPr>
                        <a:t>Reprográficos</a:t>
                      </a:r>
                      <a:endParaRPr kumimoji="0" lang="fr-FR" altLang="zh-CN" sz="1200" b="0" i="0" u="none" strike="noStrike" kern="1200"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fr-FR" altLang="zh-CN" sz="1200" b="0" i="0" u="none" strike="noStrike" kern="1200" cap="none" normalizeH="0" baseline="0" dirty="0" smtClean="0">
                          <a:ln>
                            <a:noFill/>
                          </a:ln>
                          <a:solidFill>
                            <a:schemeClr val="tx1"/>
                          </a:solidFill>
                          <a:effectLst/>
                          <a:latin typeface="Calibri" pitchFamily="34" charset="0"/>
                          <a:ea typeface="SimSun" pitchFamily="2" charset="-122"/>
                          <a:cs typeface="Times New Roman" pitchFamily="18" charset="0"/>
                        </a:rPr>
                        <a:t>CEDR</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Irish</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Copyright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Licensing</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Agency</a:t>
                      </a:r>
                      <a:endPar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ICLA</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Prolitteris</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Switzerland</a:t>
                      </a:r>
                      <a:endPar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PROL</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defRPr/>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VG WORT,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Germany</a:t>
                      </a:r>
                      <a:endParaRPr kumimoji="0" lang="nl-NL" altLang="zh-CN" sz="28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p>
                      <a:pPr marL="0" marR="0" lvl="0" indent="0" algn="r" defTabSz="914400" rtl="0" eaLnBrk="0" fontAlgn="base" latinLnBrk="0" hangingPunct="0">
                        <a:lnSpc>
                          <a:spcPct val="70000"/>
                        </a:lnSpc>
                        <a:spcBef>
                          <a:spcPct val="0"/>
                        </a:spcBef>
                        <a:spcAft>
                          <a:spcPct val="0"/>
                        </a:spcAft>
                        <a:buClrTx/>
                        <a:buSzTx/>
                        <a:buFontTx/>
                        <a:buNone/>
                        <a:tabLst/>
                      </a:pPr>
                      <a:endPar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VGWO</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Table 2"/>
          <p:cNvGraphicFramePr>
            <a:graphicFrameLocks noGrp="1"/>
          </p:cNvGraphicFramePr>
          <p:nvPr/>
        </p:nvGraphicFramePr>
        <p:xfrm>
          <a:off x="5029200" y="762000"/>
          <a:ext cx="3733800" cy="1388872"/>
        </p:xfrm>
        <a:graphic>
          <a:graphicData uri="http://schemas.openxmlformats.org/drawingml/2006/table">
            <a:tbl>
              <a:tblPr/>
              <a:tblGrid>
                <a:gridCol w="2678596"/>
                <a:gridCol w="1055204"/>
              </a:tblGrid>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MUSIC</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American Musicological Society</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AMS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British Library Sound Archive</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BLSA</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International Performers’ Database Association</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IPDA</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MusicBrainz</a:t>
                      </a:r>
                      <a:endPar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MUBZ</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nvGraphicFramePr>
        <p:xfrm>
          <a:off x="5029200" y="2459775"/>
          <a:ext cx="3733800" cy="3471672"/>
        </p:xfrm>
        <a:graphic>
          <a:graphicData uri="http://schemas.openxmlformats.org/drawingml/2006/table">
            <a:tbl>
              <a:tblPr/>
              <a:tblGrid>
                <a:gridCol w="2678596"/>
                <a:gridCol w="1055204"/>
              </a:tblGrid>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RESEARCHERS AND PROFESSIONALS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endPar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American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Musicological</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Society</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AMS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British Library Theses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BRTH</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Digital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Author</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identifier</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Netherlands</a:t>
                      </a:r>
                      <a:endPar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DAI</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Jisc Names Project, UK</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JNAM</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La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Trobe</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University</a:t>
                      </a:r>
                      <a:endPar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AU:VLU</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Modern Languages Association</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MLA</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OCLC Theses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OCLCT</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ORCID and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DataCite</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Interoperability</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Network</a:t>
                      </a:r>
                      <a:endPar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ODIN</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AuthorClaim</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and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RePec</a:t>
                      </a:r>
                      <a:endPar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OPENL</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Proquest</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Theses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PROQ</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Scholar Universe, Proquest</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SCHU</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Electronic tables of content</a:t>
                      </a:r>
                    </a:p>
                  </a:txBody>
                  <a:tcPr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ZETO</a:t>
                      </a:r>
                    </a:p>
                  </a:txBody>
                  <a:tcPr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5" name="Table 4"/>
          <p:cNvGraphicFramePr>
            <a:graphicFrameLocks noGrp="1"/>
          </p:cNvGraphicFramePr>
          <p:nvPr/>
        </p:nvGraphicFramePr>
        <p:xfrm>
          <a:off x="557433" y="4853354"/>
          <a:ext cx="3733800" cy="1301750"/>
        </p:xfrm>
        <a:graphic>
          <a:graphicData uri="http://schemas.openxmlformats.org/drawingml/2006/table">
            <a:tbl>
              <a:tblPr/>
              <a:tblGrid>
                <a:gridCol w="2678596"/>
                <a:gridCol w="1055204"/>
              </a:tblGrid>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ORGANISATIONS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Boekenbank</a:t>
                      </a: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Belgium</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BOEK</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Bowker Publishers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BOWP</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Publishers Licensing Society, UK</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PLS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Ringgold</a:t>
                      </a:r>
                      <a:endPar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RING</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571500" y="762000"/>
          <a:ext cx="3733800" cy="1215644"/>
        </p:xfrm>
        <a:graphic>
          <a:graphicData uri="http://schemas.openxmlformats.org/drawingml/2006/table">
            <a:tbl>
              <a:tblPr/>
              <a:tblGrid>
                <a:gridCol w="2678596"/>
                <a:gridCol w="1055204"/>
              </a:tblGrid>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GENERAL SOURCES</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Bowker Books in Print</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BOWKER</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The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European</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Library (48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national</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libraries</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TEL</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Virtual</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International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Authority</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File (33 </a:t>
                      </a:r>
                      <a:r>
                        <a:rPr kumimoji="0" lang="nl-NL" altLang="zh-CN" sz="1200" b="0"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libraries</a:t>
                      </a: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70000"/>
                        </a:lnSpc>
                        <a:spcBef>
                          <a:spcPct val="0"/>
                        </a:spcBef>
                        <a:spcAft>
                          <a:spcPct val="0"/>
                        </a:spcAft>
                        <a:buClrTx/>
                        <a:buSzTx/>
                        <a:buFontTx/>
                        <a:buNone/>
                        <a:tabLst/>
                      </a:pPr>
                      <a:r>
                        <a:rPr kumimoji="0" lang="nl-NL" altLang="zh-CN"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VIAF</a:t>
                      </a: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2438400" y="184666"/>
            <a:ext cx="4572000" cy="461665"/>
          </a:xfrm>
          <a:prstGeom prst="rect">
            <a:avLst/>
          </a:prstGeom>
          <a:noFill/>
        </p:spPr>
        <p:txBody>
          <a:bodyPr wrap="square" rtlCol="0">
            <a:spAutoFit/>
          </a:bodyPr>
          <a:lstStyle/>
          <a:p>
            <a:r>
              <a:rPr lang="en-GB" sz="2400" dirty="0" smtClean="0">
                <a:solidFill>
                  <a:srgbClr val="2178B5"/>
                </a:solidFill>
              </a:rPr>
              <a:t>Current ISNI Sources …and growing</a:t>
            </a:r>
            <a:endParaRPr lang="en-GB" sz="2400" dirty="0">
              <a:solidFill>
                <a:srgbClr val="2178B5"/>
              </a:solidFill>
            </a:endParaRPr>
          </a:p>
        </p:txBody>
      </p:sp>
      <p:pic>
        <p:nvPicPr>
          <p:cNvPr id="8" name="Picture 29" descr="logo"/>
          <p:cNvPicPr>
            <a:picLocks noChangeAspect="1" noChangeArrowheads="1"/>
          </p:cNvPicPr>
          <p:nvPr/>
        </p:nvPicPr>
        <p:blipFill>
          <a:blip r:embed="rId2" cstate="print"/>
          <a:srcRect/>
          <a:stretch>
            <a:fillRect/>
          </a:stretch>
        </p:blipFill>
        <p:spPr>
          <a:xfrm>
            <a:off x="0" y="0"/>
            <a:ext cx="1463040" cy="539416"/>
          </a:xfrm>
          <a:prstGeom prst="rect">
            <a:avLst/>
          </a:prstGeom>
          <a:effectLst>
            <a:outerShdw blurRad="292100" dist="139700" dir="2700000" algn="tl" rotWithShape="0">
              <a:srgbClr val="333333">
                <a:alpha val="65000"/>
              </a:srgbClr>
            </a:outerShdw>
          </a:effectLst>
          <a:extLst/>
        </p:spPr>
      </p:pic>
      <p:sp>
        <p:nvSpPr>
          <p:cNvPr id="10" name="Rectangle 9"/>
          <p:cNvSpPr/>
          <p:nvPr/>
        </p:nvSpPr>
        <p:spPr>
          <a:xfrm>
            <a:off x="5162843" y="-196947"/>
            <a:ext cx="3981157" cy="113948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fr-FR" sz="12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0" y="2362200"/>
            <a:ext cx="3048000" cy="92333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dirty="0" smtClean="0"/>
              <a:t>Links from Current Non-VIAF sources to VIAF clusters =</a:t>
            </a:r>
          </a:p>
          <a:p>
            <a:pPr algn="ctr"/>
            <a:r>
              <a:rPr lang="en-GB" dirty="0" smtClean="0"/>
              <a:t>7.4 million</a:t>
            </a:r>
            <a:endParaRPr lang="en-GB" dirty="0"/>
          </a:p>
        </p:txBody>
      </p:sp>
      <p:sp>
        <p:nvSpPr>
          <p:cNvPr id="4" name="TextBox 3"/>
          <p:cNvSpPr txBox="1"/>
          <p:nvPr/>
        </p:nvSpPr>
        <p:spPr>
          <a:xfrm>
            <a:off x="5334000" y="3810000"/>
            <a:ext cx="3048000" cy="646331"/>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dirty="0" smtClean="0"/>
              <a:t>VIAF source links to ISNI =  &gt; 27.7 million</a:t>
            </a:r>
            <a:endParaRPr lang="en-GB" dirty="0"/>
          </a:p>
        </p:txBody>
      </p:sp>
      <p:pic>
        <p:nvPicPr>
          <p:cNvPr id="20481" name="Picture 1"/>
          <p:cNvPicPr>
            <a:picLocks noChangeAspect="1" noChangeArrowheads="1"/>
          </p:cNvPicPr>
          <p:nvPr/>
        </p:nvPicPr>
        <p:blipFill>
          <a:blip r:embed="rId3"/>
          <a:srcRect/>
          <a:stretch>
            <a:fillRect/>
          </a:stretch>
        </p:blipFill>
        <p:spPr bwMode="auto">
          <a:xfrm>
            <a:off x="478586" y="10235"/>
            <a:ext cx="2833957" cy="6847765"/>
          </a:xfrm>
          <a:prstGeom prst="rect">
            <a:avLst/>
          </a:prstGeom>
          <a:noFill/>
          <a:ln w="9525">
            <a:noFill/>
            <a:miter lim="800000"/>
            <a:headEnd/>
            <a:tailEnd/>
          </a:ln>
        </p:spPr>
      </p:pic>
      <p:sp>
        <p:nvSpPr>
          <p:cNvPr id="2" name="TextBox 1"/>
          <p:cNvSpPr txBox="1"/>
          <p:nvPr/>
        </p:nvSpPr>
        <p:spPr>
          <a:xfrm>
            <a:off x="3497943" y="472497"/>
            <a:ext cx="5486182" cy="646331"/>
          </a:xfrm>
          <a:prstGeom prst="rect">
            <a:avLst/>
          </a:prstGeom>
          <a:noFill/>
        </p:spPr>
        <p:txBody>
          <a:bodyPr wrap="none" rtlCol="0">
            <a:spAutoFit/>
          </a:bodyPr>
          <a:lstStyle/>
          <a:p>
            <a:r>
              <a:rPr lang="en-US" sz="3600" dirty="0" smtClean="0">
                <a:solidFill>
                  <a:srgbClr val="2178B5"/>
                </a:solidFill>
              </a:rPr>
              <a:t>Links between ISNI and VIAF</a:t>
            </a:r>
            <a:endParaRPr lang="en-US" sz="3600" dirty="0">
              <a:solidFill>
                <a:srgbClr val="2178B5"/>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smtClean="0">
                <a:solidFill>
                  <a:srgbClr val="0070C0"/>
                </a:solidFill>
              </a:rPr>
              <a:t>VIAF Aggregates IDs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13</a:t>
            </a:fld>
            <a:endParaRPr lang="en-US"/>
          </a:p>
        </p:txBody>
      </p:sp>
      <p:pic>
        <p:nvPicPr>
          <p:cNvPr id="4" name="Picture 3"/>
          <p:cNvPicPr>
            <a:picLocks noChangeAspect="1"/>
          </p:cNvPicPr>
          <p:nvPr/>
        </p:nvPicPr>
        <p:blipFill>
          <a:blip r:embed="rId3"/>
          <a:stretch>
            <a:fillRect/>
          </a:stretch>
        </p:blipFill>
        <p:spPr>
          <a:xfrm>
            <a:off x="365326" y="1443871"/>
            <a:ext cx="5829805" cy="2751058"/>
          </a:xfrm>
          <a:prstGeom prst="rect">
            <a:avLst/>
          </a:prstGeom>
        </p:spPr>
      </p:pic>
      <p:pic>
        <p:nvPicPr>
          <p:cNvPr id="6" name="Picture 5"/>
          <p:cNvPicPr>
            <a:picLocks noChangeAspect="1"/>
          </p:cNvPicPr>
          <p:nvPr/>
        </p:nvPicPr>
        <p:blipFill>
          <a:blip r:embed="rId4"/>
          <a:stretch>
            <a:fillRect/>
          </a:stretch>
        </p:blipFill>
        <p:spPr>
          <a:xfrm>
            <a:off x="4754724" y="2760126"/>
            <a:ext cx="3596952" cy="2941575"/>
          </a:xfrm>
          <a:prstGeom prst="rect">
            <a:avLst/>
          </a:prstGeom>
        </p:spPr>
      </p:pic>
    </p:spTree>
    <p:extLst>
      <p:ext uri="{BB962C8B-B14F-4D97-AF65-F5344CB8AC3E}">
        <p14:creationId xmlns:p14="http://schemas.microsoft.com/office/powerpoint/2010/main" val="34770445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2392" y="154174"/>
            <a:ext cx="6591871" cy="1699407"/>
          </a:xfrm>
          <a:prstGeom prst="rect">
            <a:avLst/>
          </a:prstGeom>
        </p:spPr>
      </p:pic>
      <p:pic>
        <p:nvPicPr>
          <p:cNvPr id="5" name="Picture 4"/>
          <p:cNvPicPr>
            <a:picLocks noChangeAspect="1"/>
          </p:cNvPicPr>
          <p:nvPr/>
        </p:nvPicPr>
        <p:blipFill>
          <a:blip r:embed="rId4"/>
          <a:stretch>
            <a:fillRect/>
          </a:stretch>
        </p:blipFill>
        <p:spPr>
          <a:xfrm>
            <a:off x="2197464" y="2050198"/>
            <a:ext cx="4168501" cy="464860"/>
          </a:xfrm>
          <a:prstGeom prst="rect">
            <a:avLst/>
          </a:prstGeom>
          <a:solidFill>
            <a:schemeClr val="accent1"/>
          </a:solidFill>
          <a:ln w="12700">
            <a:solidFill>
              <a:schemeClr val="tx1"/>
            </a:solidFill>
          </a:ln>
        </p:spPr>
      </p:pic>
      <p:pic>
        <p:nvPicPr>
          <p:cNvPr id="6" name="Picture 5"/>
          <p:cNvPicPr>
            <a:picLocks noChangeAspect="1"/>
          </p:cNvPicPr>
          <p:nvPr/>
        </p:nvPicPr>
        <p:blipFill>
          <a:blip r:embed="rId5"/>
          <a:stretch>
            <a:fillRect/>
          </a:stretch>
        </p:blipFill>
        <p:spPr>
          <a:xfrm>
            <a:off x="360246" y="2570047"/>
            <a:ext cx="1630821" cy="1539373"/>
          </a:xfrm>
          <a:prstGeom prst="rect">
            <a:avLst/>
          </a:prstGeom>
        </p:spPr>
      </p:pic>
      <p:pic>
        <p:nvPicPr>
          <p:cNvPr id="7" name="Picture 6"/>
          <p:cNvPicPr>
            <a:picLocks noChangeAspect="1"/>
          </p:cNvPicPr>
          <p:nvPr/>
        </p:nvPicPr>
        <p:blipFill>
          <a:blip r:embed="rId6"/>
          <a:stretch>
            <a:fillRect/>
          </a:stretch>
        </p:blipFill>
        <p:spPr>
          <a:xfrm>
            <a:off x="2197464" y="2985372"/>
            <a:ext cx="6673961" cy="708721"/>
          </a:xfrm>
          <a:prstGeom prst="rect">
            <a:avLst/>
          </a:prstGeom>
        </p:spPr>
      </p:pic>
      <p:pic>
        <p:nvPicPr>
          <p:cNvPr id="8" name="Picture 7"/>
          <p:cNvPicPr>
            <a:picLocks noChangeAspect="1"/>
          </p:cNvPicPr>
          <p:nvPr/>
        </p:nvPicPr>
        <p:blipFill>
          <a:blip r:embed="rId7"/>
          <a:stretch>
            <a:fillRect/>
          </a:stretch>
        </p:blipFill>
        <p:spPr>
          <a:xfrm>
            <a:off x="379850" y="4254277"/>
            <a:ext cx="1524132" cy="1501270"/>
          </a:xfrm>
          <a:prstGeom prst="rect">
            <a:avLst/>
          </a:prstGeom>
        </p:spPr>
      </p:pic>
      <p:pic>
        <p:nvPicPr>
          <p:cNvPr id="9" name="Picture 8"/>
          <p:cNvPicPr>
            <a:picLocks/>
          </p:cNvPicPr>
          <p:nvPr/>
        </p:nvPicPr>
        <p:blipFill>
          <a:blip r:embed="rId8"/>
          <a:stretch>
            <a:fillRect/>
          </a:stretch>
        </p:blipFill>
        <p:spPr>
          <a:xfrm>
            <a:off x="2197464" y="4808756"/>
            <a:ext cx="6766560" cy="392311"/>
          </a:xfrm>
          <a:prstGeom prst="rect">
            <a:avLst/>
          </a:prstGeom>
        </p:spPr>
      </p:pic>
      <p:sp>
        <p:nvSpPr>
          <p:cNvPr id="10" name="Title 1"/>
          <p:cNvSpPr txBox="1">
            <a:spLocks/>
          </p:cNvSpPr>
          <p:nvPr/>
        </p:nvSpPr>
        <p:spPr>
          <a:xfrm>
            <a:off x="-238767" y="5900404"/>
            <a:ext cx="9382767" cy="1313180"/>
          </a:xfrm>
          <a:prstGeom prst="rect">
            <a:avLst/>
          </a:prstGeom>
          <a:ln>
            <a:noFill/>
          </a:ln>
        </p:spPr>
        <p:txBody>
          <a:bodyPr>
            <a:normAutofit/>
          </a:bodyPr>
          <a:lst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a:lstStyle>
          <a:p>
            <a:r>
              <a:rPr lang="en-US" dirty="0" smtClean="0">
                <a:solidFill>
                  <a:srgbClr val="0070C0"/>
                </a:solidFill>
              </a:rPr>
              <a:t>Wikidata disseminates IDs</a:t>
            </a:r>
            <a:endParaRPr lang="en-US" dirty="0">
              <a:solidFill>
                <a:srgbClr val="0070C0"/>
              </a:solidFill>
            </a:endParaRPr>
          </a:p>
        </p:txBody>
      </p:sp>
    </p:spTree>
    <p:extLst>
      <p:ext uri="{BB962C8B-B14F-4D97-AF65-F5344CB8AC3E}">
        <p14:creationId xmlns:p14="http://schemas.microsoft.com/office/powerpoint/2010/main" val="279070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807721"/>
            <a:ext cx="7940040" cy="5471159"/>
          </a:xfrm>
        </p:spPr>
        <p:txBody>
          <a:bodyPr/>
          <a:lstStyle/>
          <a:p>
            <a:endParaRPr lang="en-GB" dirty="0" smtClean="0"/>
          </a:p>
          <a:p>
            <a:r>
              <a:rPr lang="en-GB" dirty="0" smtClean="0"/>
              <a:t>8.88 million assigned ISNIs (was 1 million 2 years ago)</a:t>
            </a:r>
          </a:p>
          <a:p>
            <a:r>
              <a:rPr lang="en-GB" dirty="0" smtClean="0"/>
              <a:t>27.71 million links;  ISNI persistent URI</a:t>
            </a:r>
          </a:p>
          <a:p>
            <a:r>
              <a:rPr lang="en-GB" dirty="0" smtClean="0"/>
              <a:t>ORCID Registration process is accessing ISNI</a:t>
            </a:r>
          </a:p>
          <a:p>
            <a:r>
              <a:rPr lang="en-GB" dirty="0" smtClean="0"/>
              <a:t>Linked Content Coalition names ISNI as # 1 strategy</a:t>
            </a:r>
          </a:p>
          <a:p>
            <a:endParaRPr lang="en-GB" sz="2000" dirty="0" smtClean="0"/>
          </a:p>
          <a:p>
            <a:endParaRPr lang="en-GB" sz="2000" dirty="0" smtClean="0"/>
          </a:p>
          <a:p>
            <a:endParaRPr lang="en-GB" sz="2000" dirty="0" smtClean="0"/>
          </a:p>
          <a:p>
            <a:pPr>
              <a:buNone/>
            </a:pPr>
            <a:endParaRPr lang="en-GB"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1108732575"/>
              </p:ext>
            </p:extLst>
          </p:nvPr>
        </p:nvGraphicFramePr>
        <p:xfrm>
          <a:off x="722035" y="3670300"/>
          <a:ext cx="7400108" cy="2287503"/>
        </p:xfrm>
        <a:graphic>
          <a:graphicData uri="http://schemas.openxmlformats.org/drawingml/2006/table">
            <a:tbl>
              <a:tblPr firstRow="1" bandRow="1">
                <a:tableStyleId>{5C22544A-7EE6-4342-B048-85BDC9FD1C3A}</a:tableStyleId>
              </a:tblPr>
              <a:tblGrid>
                <a:gridCol w="637940"/>
                <a:gridCol w="2141182"/>
                <a:gridCol w="1469572"/>
                <a:gridCol w="1714500"/>
                <a:gridCol w="1436914"/>
              </a:tblGrid>
              <a:tr h="433303">
                <a:tc>
                  <a:txBody>
                    <a:bodyPr/>
                    <a:lstStyle/>
                    <a:p>
                      <a:endParaRPr lang="en-GB" dirty="0"/>
                    </a:p>
                  </a:txBody>
                  <a:tcPr/>
                </a:tc>
                <a:tc>
                  <a:txBody>
                    <a:bodyPr/>
                    <a:lstStyle/>
                    <a:p>
                      <a:pPr algn="r"/>
                      <a:endParaRPr lang="en-GB" dirty="0"/>
                    </a:p>
                  </a:txBody>
                  <a:tcPr/>
                </a:tc>
                <a:tc>
                  <a:txBody>
                    <a:bodyPr/>
                    <a:lstStyle/>
                    <a:p>
                      <a:pPr algn="r"/>
                      <a:r>
                        <a:rPr lang="en-GB" dirty="0" smtClean="0"/>
                        <a:t>Databases</a:t>
                      </a:r>
                      <a:endParaRPr lang="en-GB" dirty="0"/>
                    </a:p>
                  </a:txBody>
                  <a:tcPr/>
                </a:tc>
                <a:tc>
                  <a:txBody>
                    <a:bodyPr/>
                    <a:lstStyle/>
                    <a:p>
                      <a:pPr algn="r"/>
                      <a:r>
                        <a:rPr lang="en-GB" dirty="0" smtClean="0"/>
                        <a:t>Assigned</a:t>
                      </a:r>
                      <a:endParaRPr lang="en-GB" dirty="0"/>
                    </a:p>
                  </a:txBody>
                  <a:tcPr/>
                </a:tc>
                <a:tc>
                  <a:txBody>
                    <a:bodyPr/>
                    <a:lstStyle/>
                    <a:p>
                      <a:pPr algn="r"/>
                      <a:r>
                        <a:rPr lang="en-GB" dirty="0" smtClean="0"/>
                        <a:t>Links</a:t>
                      </a:r>
                      <a:endParaRPr lang="en-GB" dirty="0"/>
                    </a:p>
                  </a:txBody>
                  <a:tcPr/>
                </a:tc>
              </a:tr>
              <a:tr h="370840">
                <a:tc>
                  <a:txBody>
                    <a:bodyPr/>
                    <a:lstStyle/>
                    <a:p>
                      <a:endParaRPr lang="en-GB" dirty="0"/>
                    </a:p>
                  </a:txBody>
                  <a:tcPr/>
                </a:tc>
                <a:tc>
                  <a:txBody>
                    <a:bodyPr/>
                    <a:lstStyle/>
                    <a:p>
                      <a:pPr algn="r"/>
                      <a:r>
                        <a:rPr lang="en-GB" dirty="0" smtClean="0"/>
                        <a:t>Research</a:t>
                      </a:r>
                      <a:endParaRPr lang="en-GB" dirty="0"/>
                    </a:p>
                  </a:txBody>
                  <a:tcPr/>
                </a:tc>
                <a:tc>
                  <a:txBody>
                    <a:bodyPr/>
                    <a:lstStyle/>
                    <a:p>
                      <a:pPr algn="r"/>
                      <a:r>
                        <a:rPr lang="en-GB" dirty="0" smtClean="0"/>
                        <a:t>12</a:t>
                      </a:r>
                      <a:endParaRPr lang="en-GB" dirty="0"/>
                    </a:p>
                  </a:txBody>
                  <a:tcPr/>
                </a:tc>
                <a:tc>
                  <a:txBody>
                    <a:bodyPr/>
                    <a:lstStyle/>
                    <a:p>
                      <a:pPr algn="r"/>
                      <a:r>
                        <a:rPr lang="en-GB" dirty="0" smtClean="0"/>
                        <a:t>2,557,156</a:t>
                      </a:r>
                      <a:endParaRPr lang="en-GB" dirty="0"/>
                    </a:p>
                  </a:txBody>
                  <a:tcPr/>
                </a:tc>
                <a:tc>
                  <a:txBody>
                    <a:bodyPr/>
                    <a:lstStyle/>
                    <a:p>
                      <a:pPr algn="r"/>
                      <a:r>
                        <a:rPr lang="en-GB" dirty="0" smtClean="0"/>
                        <a:t>6,638,980</a:t>
                      </a:r>
                      <a:endParaRPr lang="en-GB" dirty="0"/>
                    </a:p>
                  </a:txBody>
                  <a:tcPr/>
                </a:tc>
              </a:tr>
              <a:tr h="370840">
                <a:tc>
                  <a:txBody>
                    <a:bodyPr/>
                    <a:lstStyle/>
                    <a:p>
                      <a:endParaRPr lang="en-GB"/>
                    </a:p>
                  </a:txBody>
                  <a:tcPr/>
                </a:tc>
                <a:tc>
                  <a:txBody>
                    <a:bodyPr/>
                    <a:lstStyle/>
                    <a:p>
                      <a:pPr algn="r"/>
                      <a:r>
                        <a:rPr lang="en-GB" dirty="0" smtClean="0"/>
                        <a:t>Text rights</a:t>
                      </a:r>
                      <a:endParaRPr lang="en-GB" dirty="0"/>
                    </a:p>
                  </a:txBody>
                  <a:tcPr/>
                </a:tc>
                <a:tc>
                  <a:txBody>
                    <a:bodyPr/>
                    <a:lstStyle/>
                    <a:p>
                      <a:pPr algn="r"/>
                      <a:r>
                        <a:rPr lang="en-GB" dirty="0" smtClean="0"/>
                        <a:t>7</a:t>
                      </a:r>
                      <a:endParaRPr lang="en-GB" dirty="0"/>
                    </a:p>
                  </a:txBody>
                  <a:tcPr/>
                </a:tc>
                <a:tc>
                  <a:txBody>
                    <a:bodyPr/>
                    <a:lstStyle/>
                    <a:p>
                      <a:pPr algn="r"/>
                      <a:r>
                        <a:rPr lang="en-GB" dirty="0" smtClean="0"/>
                        <a:t>132,381</a:t>
                      </a:r>
                      <a:endParaRPr lang="en-GB" dirty="0"/>
                    </a:p>
                  </a:txBody>
                  <a:tcPr/>
                </a:tc>
                <a:tc>
                  <a:txBody>
                    <a:bodyPr/>
                    <a:lstStyle/>
                    <a:p>
                      <a:pPr algn="r"/>
                      <a:r>
                        <a:rPr lang="en-GB" dirty="0" smtClean="0"/>
                        <a:t>746,667</a:t>
                      </a:r>
                      <a:endParaRPr lang="en-GB" dirty="0"/>
                    </a:p>
                  </a:txBody>
                  <a:tcPr/>
                </a:tc>
              </a:tr>
              <a:tr h="370840">
                <a:tc>
                  <a:txBody>
                    <a:bodyPr/>
                    <a:lstStyle/>
                    <a:p>
                      <a:endParaRPr lang="en-GB"/>
                    </a:p>
                  </a:txBody>
                  <a:tcPr/>
                </a:tc>
                <a:tc>
                  <a:txBody>
                    <a:bodyPr/>
                    <a:lstStyle/>
                    <a:p>
                      <a:pPr algn="r"/>
                      <a:r>
                        <a:rPr lang="en-GB" dirty="0" smtClean="0"/>
                        <a:t>Music</a:t>
                      </a:r>
                      <a:endParaRPr lang="en-GB" dirty="0"/>
                    </a:p>
                  </a:txBody>
                  <a:tcPr/>
                </a:tc>
                <a:tc>
                  <a:txBody>
                    <a:bodyPr/>
                    <a:lstStyle/>
                    <a:p>
                      <a:pPr algn="r"/>
                      <a:r>
                        <a:rPr lang="en-GB" dirty="0" smtClean="0"/>
                        <a:t>5</a:t>
                      </a:r>
                      <a:endParaRPr lang="en-GB" dirty="0"/>
                    </a:p>
                  </a:txBody>
                  <a:tcPr/>
                </a:tc>
                <a:tc>
                  <a:txBody>
                    <a:bodyPr/>
                    <a:lstStyle/>
                    <a:p>
                      <a:pPr algn="r"/>
                      <a:r>
                        <a:rPr lang="en-GB" dirty="0" smtClean="0"/>
                        <a:t>317,546</a:t>
                      </a:r>
                      <a:endParaRPr lang="en-GB" dirty="0"/>
                    </a:p>
                  </a:txBody>
                  <a:tcPr/>
                </a:tc>
                <a:tc>
                  <a:txBody>
                    <a:bodyPr/>
                    <a:lstStyle/>
                    <a:p>
                      <a:pPr algn="r"/>
                      <a:r>
                        <a:rPr lang="en-GB" dirty="0" smtClean="0"/>
                        <a:t>471,839</a:t>
                      </a:r>
                      <a:endParaRPr lang="en-GB" dirty="0"/>
                    </a:p>
                  </a:txBody>
                  <a:tcPr/>
                </a:tc>
              </a:tr>
              <a:tr h="370840">
                <a:tc>
                  <a:txBody>
                    <a:bodyPr/>
                    <a:lstStyle/>
                    <a:p>
                      <a:endParaRPr lang="en-GB"/>
                    </a:p>
                  </a:txBody>
                  <a:tcPr/>
                </a:tc>
                <a:tc>
                  <a:txBody>
                    <a:bodyPr/>
                    <a:lstStyle/>
                    <a:p>
                      <a:pPr algn="r"/>
                      <a:r>
                        <a:rPr lang="en-GB" dirty="0" smtClean="0"/>
                        <a:t>Libraries</a:t>
                      </a:r>
                      <a:r>
                        <a:rPr lang="en-GB" baseline="0" dirty="0" smtClean="0"/>
                        <a:t> &amp; trade</a:t>
                      </a:r>
                      <a:endParaRPr lang="en-GB" dirty="0"/>
                    </a:p>
                  </a:txBody>
                  <a:tcPr/>
                </a:tc>
                <a:tc>
                  <a:txBody>
                    <a:bodyPr/>
                    <a:lstStyle/>
                    <a:p>
                      <a:pPr algn="r"/>
                      <a:r>
                        <a:rPr lang="en-GB" dirty="0" smtClean="0"/>
                        <a:t>3</a:t>
                      </a:r>
                      <a:endParaRPr lang="en-GB" dirty="0"/>
                    </a:p>
                  </a:txBody>
                  <a:tcPr/>
                </a:tc>
                <a:tc>
                  <a:txBody>
                    <a:bodyPr/>
                    <a:lstStyle/>
                    <a:p>
                      <a:pPr algn="r"/>
                      <a:r>
                        <a:rPr lang="en-GB" dirty="0" smtClean="0"/>
                        <a:t>7.5</a:t>
                      </a:r>
                      <a:r>
                        <a:rPr lang="en-GB" baseline="0" dirty="0" smtClean="0"/>
                        <a:t> </a:t>
                      </a:r>
                      <a:r>
                        <a:rPr lang="en-GB" dirty="0" smtClean="0"/>
                        <a:t>million</a:t>
                      </a:r>
                      <a:endParaRPr lang="en-GB" dirty="0"/>
                    </a:p>
                  </a:txBody>
                  <a:tcPr/>
                </a:tc>
                <a:tc>
                  <a:txBody>
                    <a:bodyPr/>
                    <a:lstStyle/>
                    <a:p>
                      <a:pPr algn="r"/>
                      <a:r>
                        <a:rPr lang="en-GB" dirty="0" smtClean="0"/>
                        <a:t>19.77 million</a:t>
                      </a:r>
                      <a:endParaRPr lang="en-GB" dirty="0"/>
                    </a:p>
                  </a:txBody>
                  <a:tcPr/>
                </a:tc>
              </a:tr>
              <a:tr h="370840">
                <a:tc>
                  <a:txBody>
                    <a:bodyPr/>
                    <a:lstStyle/>
                    <a:p>
                      <a:endParaRPr lang="en-GB" dirty="0"/>
                    </a:p>
                  </a:txBody>
                  <a:tcPr/>
                </a:tc>
                <a:tc>
                  <a:txBody>
                    <a:bodyPr/>
                    <a:lstStyle/>
                    <a:p>
                      <a:pPr algn="r"/>
                      <a:r>
                        <a:rPr lang="en-GB" dirty="0" smtClean="0"/>
                        <a:t>Organisations</a:t>
                      </a:r>
                      <a:endParaRPr lang="en-GB" dirty="0"/>
                    </a:p>
                  </a:txBody>
                  <a:tcPr/>
                </a:tc>
                <a:tc>
                  <a:txBody>
                    <a:bodyPr/>
                    <a:lstStyle/>
                    <a:p>
                      <a:pPr algn="r"/>
                      <a:r>
                        <a:rPr lang="en-GB" dirty="0" smtClean="0"/>
                        <a:t>3</a:t>
                      </a:r>
                      <a:endParaRPr lang="en-GB" dirty="0"/>
                    </a:p>
                  </a:txBody>
                  <a:tcPr/>
                </a:tc>
                <a:tc>
                  <a:txBody>
                    <a:bodyPr/>
                    <a:lstStyle/>
                    <a:p>
                      <a:pPr algn="r"/>
                      <a:r>
                        <a:rPr lang="en-GB" dirty="0" smtClean="0"/>
                        <a:t>476,</a:t>
                      </a:r>
                      <a:r>
                        <a:rPr lang="en-GB" baseline="0" dirty="0" smtClean="0"/>
                        <a:t> 196</a:t>
                      </a:r>
                      <a:endParaRPr lang="en-GB" dirty="0"/>
                    </a:p>
                  </a:txBody>
                  <a:tcPr/>
                </a:tc>
                <a:tc>
                  <a:txBody>
                    <a:bodyPr/>
                    <a:lstStyle/>
                    <a:p>
                      <a:pPr algn="r"/>
                      <a:r>
                        <a:rPr lang="en-GB" dirty="0" smtClean="0"/>
                        <a:t>108,772</a:t>
                      </a:r>
                      <a:endParaRPr lang="en-GB" dirty="0"/>
                    </a:p>
                  </a:txBody>
                  <a:tcPr/>
                </a:tc>
              </a:tr>
            </a:tbl>
          </a:graphicData>
        </a:graphic>
      </p:graphicFrame>
      <p:sp>
        <p:nvSpPr>
          <p:cNvPr id="7" name="Action Button: Document 6">
            <a:hlinkClick r:id="" action="ppaction://noaction" highlightClick="1"/>
          </p:cNvPr>
          <p:cNvSpPr/>
          <p:nvPr/>
        </p:nvSpPr>
        <p:spPr>
          <a:xfrm>
            <a:off x="771243" y="4553203"/>
            <a:ext cx="288032" cy="288032"/>
          </a:xfrm>
          <a:prstGeom prst="actionButton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p:cNvSpPr/>
          <p:nvPr/>
        </p:nvSpPr>
        <p:spPr>
          <a:xfrm>
            <a:off x="653515" y="3969499"/>
            <a:ext cx="487506" cy="584775"/>
          </a:xfrm>
          <a:prstGeom prst="rect">
            <a:avLst/>
          </a:prstGeom>
        </p:spPr>
        <p:txBody>
          <a:bodyPr wrap="square">
            <a:spAutoFit/>
          </a:bodyPr>
          <a:lstStyle/>
          <a:p>
            <a:r>
              <a:rPr lang="en-GB" sz="3200" dirty="0" smtClean="0">
                <a:latin typeface="Webdings" pitchFamily="18" charset="2"/>
              </a:rPr>
              <a:t>ì</a:t>
            </a:r>
            <a:endParaRPr lang="nl-NL" sz="3200" dirty="0" smtClean="0">
              <a:latin typeface="Webdings" pitchFamily="18" charset="2"/>
            </a:endParaRPr>
          </a:p>
        </p:txBody>
      </p:sp>
      <p:pic>
        <p:nvPicPr>
          <p:cNvPr id="9" name="Picture 5"/>
          <p:cNvPicPr>
            <a:picLocks noChangeAspect="1" noChangeArrowheads="1"/>
          </p:cNvPicPr>
          <p:nvPr/>
        </p:nvPicPr>
        <p:blipFill>
          <a:blip r:embed="rId3" cstate="print"/>
          <a:srcRect/>
          <a:stretch>
            <a:fillRect/>
          </a:stretch>
        </p:blipFill>
        <p:spPr bwMode="auto">
          <a:xfrm>
            <a:off x="683995" y="4859883"/>
            <a:ext cx="457618" cy="372517"/>
          </a:xfrm>
          <a:prstGeom prst="rect">
            <a:avLst/>
          </a:prstGeom>
          <a:noFill/>
          <a:ln w="9525">
            <a:noFill/>
            <a:miter lim="800000"/>
            <a:headEnd/>
            <a:tailEnd/>
          </a:ln>
        </p:spPr>
      </p:pic>
      <p:pic>
        <p:nvPicPr>
          <p:cNvPr id="10" name="Picture 8"/>
          <p:cNvPicPr>
            <a:picLocks noChangeAspect="1" noChangeArrowheads="1"/>
          </p:cNvPicPr>
          <p:nvPr/>
        </p:nvPicPr>
        <p:blipFill>
          <a:blip r:embed="rId4" cstate="print"/>
          <a:srcRect/>
          <a:stretch>
            <a:fillRect/>
          </a:stretch>
        </p:blipFill>
        <p:spPr bwMode="auto">
          <a:xfrm>
            <a:off x="695043" y="5240491"/>
            <a:ext cx="414674" cy="367283"/>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711558" y="5610889"/>
            <a:ext cx="421957" cy="353899"/>
          </a:xfrm>
          <a:prstGeom prst="rect">
            <a:avLst/>
          </a:prstGeom>
          <a:noFill/>
          <a:ln w="9525">
            <a:noFill/>
            <a:miter lim="800000"/>
            <a:headEnd/>
            <a:tailEnd/>
          </a:ln>
        </p:spPr>
      </p:pic>
      <p:sp>
        <p:nvSpPr>
          <p:cNvPr id="6" name="TextBox 5"/>
          <p:cNvSpPr txBox="1"/>
          <p:nvPr/>
        </p:nvSpPr>
        <p:spPr>
          <a:xfrm>
            <a:off x="2307772" y="484555"/>
            <a:ext cx="4789453" cy="646331"/>
          </a:xfrm>
          <a:prstGeom prst="rect">
            <a:avLst/>
          </a:prstGeom>
          <a:noFill/>
        </p:spPr>
        <p:txBody>
          <a:bodyPr wrap="none" rtlCol="0">
            <a:spAutoFit/>
          </a:bodyPr>
          <a:lstStyle/>
          <a:p>
            <a:r>
              <a:rPr lang="en-US" sz="3600" dirty="0" smtClean="0">
                <a:solidFill>
                  <a:srgbClr val="2178B5"/>
                </a:solidFill>
              </a:rPr>
              <a:t> Status as of March 2015</a:t>
            </a:r>
            <a:endParaRPr lang="en-US" sz="3600" dirty="0">
              <a:solidFill>
                <a:srgbClr val="2178B5"/>
              </a:solidFill>
            </a:endParaRPr>
          </a:p>
        </p:txBody>
      </p:sp>
      <p:pic>
        <p:nvPicPr>
          <p:cNvPr id="12" name="Picture 29" descr="logo"/>
          <p:cNvPicPr>
            <a:picLocks noChangeAspect="1" noChangeArrowheads="1"/>
          </p:cNvPicPr>
          <p:nvPr/>
        </p:nvPicPr>
        <p:blipFill>
          <a:blip r:embed="rId6" cstate="print"/>
          <a:srcRect/>
          <a:stretch>
            <a:fillRect/>
          </a:stretch>
        </p:blipFill>
        <p:spPr>
          <a:xfrm>
            <a:off x="97497" y="360964"/>
            <a:ext cx="2088232" cy="769922"/>
          </a:xfrm>
          <a:prstGeom prst="rect">
            <a:avLst/>
          </a:prstGeom>
          <a:effectLst>
            <a:outerShdw blurRad="292100" dist="139700" dir="2700000" algn="tl" rotWithShape="0">
              <a:srgbClr val="333333">
                <a:alpha val="65000"/>
              </a:srgbClr>
            </a:outerShdw>
          </a:effectLs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n 4"/>
          <p:cNvSpPr/>
          <p:nvPr/>
        </p:nvSpPr>
        <p:spPr>
          <a:xfrm>
            <a:off x="1219200" y="2780928"/>
            <a:ext cx="3136776" cy="2592288"/>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Provisional: Unassigned</a:t>
            </a:r>
          </a:p>
          <a:p>
            <a:pPr algn="ctr"/>
            <a:r>
              <a:rPr lang="en-GB" b="1" dirty="0" smtClean="0">
                <a:solidFill>
                  <a:schemeClr val="tx1"/>
                </a:solidFill>
              </a:rPr>
              <a:t>9,544,260</a:t>
            </a:r>
            <a:endParaRPr lang="en-GB" b="1" dirty="0">
              <a:solidFill>
                <a:schemeClr val="tx1"/>
              </a:solidFill>
            </a:endParaRPr>
          </a:p>
        </p:txBody>
      </p:sp>
      <p:sp>
        <p:nvSpPr>
          <p:cNvPr id="4" name="Can 3"/>
          <p:cNvSpPr/>
          <p:nvPr/>
        </p:nvSpPr>
        <p:spPr>
          <a:xfrm>
            <a:off x="1219200" y="2132856"/>
            <a:ext cx="3136776" cy="1296144"/>
          </a:xfrm>
          <a:prstGeom prst="ca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Provisional: Possible</a:t>
            </a:r>
          </a:p>
          <a:p>
            <a:pPr algn="ctr"/>
            <a:r>
              <a:rPr lang="en-GB" b="1" dirty="0" smtClean="0">
                <a:solidFill>
                  <a:schemeClr val="tx1"/>
                </a:solidFill>
              </a:rPr>
              <a:t>779,386</a:t>
            </a:r>
            <a:endParaRPr lang="en-GB" b="1" dirty="0">
              <a:solidFill>
                <a:schemeClr val="tx1"/>
              </a:solidFill>
            </a:endParaRPr>
          </a:p>
        </p:txBody>
      </p:sp>
      <p:sp>
        <p:nvSpPr>
          <p:cNvPr id="3" name="Can 2"/>
          <p:cNvSpPr/>
          <p:nvPr/>
        </p:nvSpPr>
        <p:spPr>
          <a:xfrm>
            <a:off x="1219200" y="1196752"/>
            <a:ext cx="3136776" cy="129614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Assigned</a:t>
            </a:r>
          </a:p>
          <a:p>
            <a:pPr algn="ctr"/>
            <a:r>
              <a:rPr lang="en-GB" b="1" dirty="0" smtClean="0"/>
              <a:t>8.88 million</a:t>
            </a:r>
            <a:endParaRPr lang="en-GB" b="1" dirty="0"/>
          </a:p>
        </p:txBody>
      </p:sp>
      <p:graphicFrame>
        <p:nvGraphicFramePr>
          <p:cNvPr id="7" name="Table 6"/>
          <p:cNvGraphicFramePr>
            <a:graphicFrameLocks noGrp="1"/>
          </p:cNvGraphicFramePr>
          <p:nvPr>
            <p:extLst>
              <p:ext uri="{D42A27DB-BD31-4B8C-83A1-F6EECF244321}">
                <p14:modId xmlns:p14="http://schemas.microsoft.com/office/powerpoint/2010/main" val="2432773752"/>
              </p:ext>
            </p:extLst>
          </p:nvPr>
        </p:nvGraphicFramePr>
        <p:xfrm>
          <a:off x="4543865" y="2443767"/>
          <a:ext cx="4332849" cy="2804160"/>
        </p:xfrm>
        <a:graphic>
          <a:graphicData uri="http://schemas.openxmlformats.org/drawingml/2006/table">
            <a:tbl>
              <a:tblPr firstRow="1" bandRow="1">
                <a:tableStyleId>{F5AB1C69-6EDB-4FF4-983F-18BD219EF322}</a:tableStyleId>
              </a:tblPr>
              <a:tblGrid>
                <a:gridCol w="2838763"/>
                <a:gridCol w="1494086"/>
              </a:tblGrid>
              <a:tr h="370840">
                <a:tc gridSpan="2">
                  <a:txBody>
                    <a:bodyPr/>
                    <a:lstStyle/>
                    <a:p>
                      <a:pPr algn="ctr"/>
                      <a:r>
                        <a:rPr lang="en-GB" dirty="0" smtClean="0">
                          <a:solidFill>
                            <a:schemeClr val="bg1"/>
                          </a:solidFill>
                          <a:latin typeface="+mn-lt"/>
                        </a:rPr>
                        <a:t>Assigned ISNIs March</a:t>
                      </a:r>
                      <a:r>
                        <a:rPr lang="en-GB" baseline="0" dirty="0" smtClean="0">
                          <a:solidFill>
                            <a:schemeClr val="bg1"/>
                          </a:solidFill>
                          <a:latin typeface="+mn-lt"/>
                        </a:rPr>
                        <a:t> </a:t>
                      </a:r>
                      <a:r>
                        <a:rPr lang="en-GB" dirty="0" smtClean="0">
                          <a:solidFill>
                            <a:schemeClr val="bg1"/>
                          </a:solidFill>
                          <a:latin typeface="+mn-lt"/>
                        </a:rPr>
                        <a:t>2015</a:t>
                      </a:r>
                      <a:endParaRPr lang="en-GB" dirty="0">
                        <a:solidFill>
                          <a:schemeClr val="bg1"/>
                        </a:solidFill>
                        <a:latin typeface="+mn-lt"/>
                      </a:endParaRPr>
                    </a:p>
                  </a:txBody>
                  <a:tcPr>
                    <a:solidFill>
                      <a:srgbClr val="0B7CCB"/>
                    </a:solidFill>
                  </a:tcPr>
                </a:tc>
                <a:tc hMerge="1">
                  <a:txBody>
                    <a:bodyPr/>
                    <a:lstStyle/>
                    <a:p>
                      <a:pPr algn="r"/>
                      <a:endParaRPr lang="en-GB" dirty="0"/>
                    </a:p>
                  </a:txBody>
                  <a:tcPr/>
                </a:tc>
              </a:tr>
              <a:tr h="370840">
                <a:tc>
                  <a:txBody>
                    <a:bodyPr/>
                    <a:lstStyle/>
                    <a:p>
                      <a:pPr algn="r"/>
                      <a:r>
                        <a:rPr lang="en-GB" sz="1600" dirty="0" smtClean="0">
                          <a:latin typeface="+mn-lt"/>
                        </a:rPr>
                        <a:t>VIAF + non</a:t>
                      </a:r>
                      <a:r>
                        <a:rPr lang="en-GB" sz="1600" baseline="0" dirty="0" smtClean="0">
                          <a:latin typeface="+mn-lt"/>
                        </a:rPr>
                        <a:t> VIAF</a:t>
                      </a:r>
                      <a:r>
                        <a:rPr lang="en-GB" sz="1600" dirty="0" smtClean="0">
                          <a:latin typeface="+mn-lt"/>
                        </a:rPr>
                        <a:t> sources</a:t>
                      </a:r>
                      <a:endParaRPr lang="en-GB" sz="1600" dirty="0">
                        <a:latin typeface="+mn-lt"/>
                      </a:endParaRPr>
                    </a:p>
                  </a:txBody>
                  <a:tcPr/>
                </a:tc>
                <a:tc>
                  <a:txBody>
                    <a:bodyPr/>
                    <a:lstStyle/>
                    <a:p>
                      <a:pPr algn="r" fontAlgn="b"/>
                      <a:r>
                        <a:rPr lang="nl-NL" sz="1600" b="0" i="0" u="none" strike="noStrike" dirty="0" smtClean="0">
                          <a:solidFill>
                            <a:srgbClr val="000000"/>
                          </a:solidFill>
                          <a:latin typeface="+mn-lt"/>
                        </a:rPr>
                        <a:t>5,231,919 </a:t>
                      </a:r>
                      <a:endParaRPr lang="nl-NL" sz="1600" b="0" i="0" u="none" strike="noStrike" dirty="0">
                        <a:solidFill>
                          <a:srgbClr val="000000"/>
                        </a:solidFill>
                        <a:latin typeface="+mn-lt"/>
                      </a:endParaRPr>
                    </a:p>
                  </a:txBody>
                  <a:tcPr marL="9525" marR="9525" marT="9525" marB="0" anchor="b"/>
                </a:tc>
              </a:tr>
              <a:tr h="370840">
                <a:tc>
                  <a:txBody>
                    <a:bodyPr/>
                    <a:lstStyle/>
                    <a:p>
                      <a:pPr algn="r"/>
                      <a:r>
                        <a:rPr lang="en-GB" sz="1600" dirty="0" smtClean="0">
                          <a:latin typeface="+mn-lt"/>
                        </a:rPr>
                        <a:t>3+ VIAF</a:t>
                      </a:r>
                      <a:r>
                        <a:rPr lang="en-GB" sz="1600" baseline="0" dirty="0" smtClean="0">
                          <a:latin typeface="+mn-lt"/>
                        </a:rPr>
                        <a:t> sources</a:t>
                      </a:r>
                      <a:endParaRPr lang="en-GB" sz="1600" dirty="0">
                        <a:latin typeface="+mn-lt"/>
                      </a:endParaRPr>
                    </a:p>
                  </a:txBody>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nl-NL" sz="1600" b="0" i="0" u="none" strike="noStrike" dirty="0" smtClean="0">
                          <a:solidFill>
                            <a:srgbClr val="000000"/>
                          </a:solidFill>
                          <a:latin typeface="+mn-lt"/>
                        </a:rPr>
                        <a:t>294,954</a:t>
                      </a:r>
                    </a:p>
                  </a:txBody>
                  <a:tcPr marL="9525" marR="9525" marT="9525" marB="0" anchor="b"/>
                </a:tc>
              </a:tr>
              <a:tr h="370840">
                <a:tc>
                  <a:txBody>
                    <a:bodyPr/>
                    <a:lstStyle/>
                    <a:p>
                      <a:pPr algn="r"/>
                      <a:r>
                        <a:rPr lang="en-GB" sz="1600" dirty="0" smtClean="0">
                          <a:latin typeface="+mn-lt"/>
                        </a:rPr>
                        <a:t>2+  sources</a:t>
                      </a:r>
                      <a:r>
                        <a:rPr lang="en-GB" sz="1600" baseline="0" dirty="0" smtClean="0">
                          <a:latin typeface="+mn-lt"/>
                        </a:rPr>
                        <a:t> </a:t>
                      </a:r>
                      <a:r>
                        <a:rPr lang="en-GB" sz="1200" baseline="0" dirty="0" smtClean="0">
                          <a:latin typeface="+mn-lt"/>
                        </a:rPr>
                        <a:t>(not VIAF)</a:t>
                      </a:r>
                      <a:endParaRPr lang="en-GB" sz="1200" dirty="0">
                        <a:latin typeface="+mn-lt"/>
                      </a:endParaRPr>
                    </a:p>
                  </a:txBody>
                  <a:tcPr/>
                </a:tc>
                <a:tc>
                  <a:txBody>
                    <a:bodyPr/>
                    <a:lstStyle/>
                    <a:p>
                      <a:pPr algn="r" fontAlgn="b"/>
                      <a:r>
                        <a:rPr lang="nl-NL" sz="1600" b="0" i="0" u="none" strike="noStrike" dirty="0" smtClean="0">
                          <a:solidFill>
                            <a:srgbClr val="000000"/>
                          </a:solidFill>
                          <a:latin typeface="+mn-lt"/>
                        </a:rPr>
                        <a:t>304,326</a:t>
                      </a:r>
                      <a:endParaRPr lang="nl-NL" sz="1600" b="0" i="0" u="none" strike="noStrike" dirty="0">
                        <a:solidFill>
                          <a:srgbClr val="000000"/>
                        </a:solidFill>
                        <a:latin typeface="+mn-lt"/>
                      </a:endParaRPr>
                    </a:p>
                  </a:txBody>
                  <a:tcPr marL="9525" marR="9525" marT="9525" marB="0" anchor="b"/>
                </a:tc>
              </a:tr>
              <a:tr h="370840">
                <a:tc>
                  <a:txBody>
                    <a:bodyPr/>
                    <a:lstStyle/>
                    <a:p>
                      <a:pPr algn="r"/>
                      <a:r>
                        <a:rPr lang="en-GB" sz="1600" dirty="0" smtClean="0">
                          <a:latin typeface="+mn-lt"/>
                        </a:rPr>
                        <a:t>Unique name</a:t>
                      </a:r>
                      <a:endParaRPr lang="en-GB" sz="1600" dirty="0">
                        <a:latin typeface="+mn-lt"/>
                      </a:endParaRPr>
                    </a:p>
                  </a:txBody>
                  <a:tcPr/>
                </a:tc>
                <a:tc>
                  <a:txBody>
                    <a:bodyPr/>
                    <a:lstStyle/>
                    <a:p>
                      <a:pPr algn="r" fontAlgn="b"/>
                      <a:r>
                        <a:rPr lang="nl-NL" sz="1600" b="0" i="0" u="none" strike="noStrike" dirty="0" smtClean="0">
                          <a:solidFill>
                            <a:srgbClr val="000000"/>
                          </a:solidFill>
                          <a:latin typeface="+mn-lt"/>
                        </a:rPr>
                        <a:t>2,635,417</a:t>
                      </a:r>
                      <a:endParaRPr lang="nl-NL" sz="1600" b="0" i="0" u="none" strike="noStrike" dirty="0">
                        <a:solidFill>
                          <a:srgbClr val="000000"/>
                        </a:solidFill>
                        <a:latin typeface="+mn-lt"/>
                      </a:endParaRPr>
                    </a:p>
                  </a:txBody>
                  <a:tcPr marL="9525" marR="9525" marT="9525" marB="0" anchor="b"/>
                </a:tc>
              </a:tr>
              <a:tr h="370840">
                <a:tc>
                  <a:txBody>
                    <a:bodyPr/>
                    <a:lstStyle/>
                    <a:p>
                      <a:pPr algn="r"/>
                      <a:r>
                        <a:rPr lang="en-GB" sz="1600" dirty="0" smtClean="0">
                          <a:latin typeface="+mn-lt"/>
                        </a:rPr>
                        <a:t>Trusted single source (</a:t>
                      </a:r>
                      <a:r>
                        <a:rPr lang="en-GB" sz="1200" dirty="0" smtClean="0">
                          <a:latin typeface="+mn-lt"/>
                        </a:rPr>
                        <a:t>JISC, BOEK, RING</a:t>
                      </a:r>
                      <a:r>
                        <a:rPr lang="en-GB" sz="1600" dirty="0" smtClean="0">
                          <a:latin typeface="+mn-lt"/>
                        </a:rPr>
                        <a:t>)</a:t>
                      </a:r>
                      <a:endParaRPr lang="en-GB" sz="1600" dirty="0">
                        <a:latin typeface="+mn-lt"/>
                      </a:endParaRPr>
                    </a:p>
                  </a:txBody>
                  <a:tcPr/>
                </a:tc>
                <a:tc>
                  <a:txBody>
                    <a:bodyPr/>
                    <a:lstStyle/>
                    <a:p>
                      <a:pPr algn="r" fontAlgn="b"/>
                      <a:r>
                        <a:rPr lang="nl-NL" sz="1600" b="0" i="0" u="none" strike="noStrike" dirty="0" smtClean="0">
                          <a:solidFill>
                            <a:srgbClr val="000000"/>
                          </a:solidFill>
                          <a:latin typeface="+mn-lt"/>
                        </a:rPr>
                        <a:t>342,194</a:t>
                      </a:r>
                      <a:endParaRPr lang="nl-NL" sz="1600" b="0" i="0" u="none" strike="noStrike" dirty="0">
                        <a:solidFill>
                          <a:srgbClr val="000000"/>
                        </a:solidFill>
                        <a:latin typeface="+mn-lt"/>
                      </a:endParaRPr>
                    </a:p>
                  </a:txBody>
                  <a:tcPr marL="9525" marR="9525" marT="9525" marB="0" anchor="b"/>
                </a:tc>
              </a:tr>
              <a:tr h="370840">
                <a:tc>
                  <a:txBody>
                    <a:bodyPr/>
                    <a:lstStyle/>
                    <a:p>
                      <a:pPr algn="r"/>
                      <a:r>
                        <a:rPr lang="en-GB" sz="1600" dirty="0" smtClean="0">
                          <a:latin typeface="+mn-lt"/>
                        </a:rPr>
                        <a:t>Total</a:t>
                      </a:r>
                      <a:endParaRPr lang="en-GB" sz="1600" dirty="0">
                        <a:latin typeface="+mn-lt"/>
                      </a:endParaRPr>
                    </a:p>
                  </a:txBody>
                  <a:tcPr/>
                </a:tc>
                <a:tc>
                  <a:txBody>
                    <a:bodyPr/>
                    <a:lstStyle/>
                    <a:p>
                      <a:pPr algn="r" fontAlgn="b"/>
                      <a:r>
                        <a:rPr lang="nl-NL" sz="1600" b="0" i="0" u="none" strike="noStrike" dirty="0" smtClean="0">
                          <a:solidFill>
                            <a:srgbClr val="000000"/>
                          </a:solidFill>
                          <a:latin typeface="+mn-lt"/>
                        </a:rPr>
                        <a:t>8,881,353</a:t>
                      </a:r>
                      <a:endParaRPr lang="nl-NL" sz="1600" b="0" i="0" u="none" strike="noStrike" dirty="0">
                        <a:solidFill>
                          <a:srgbClr val="000000"/>
                        </a:solidFill>
                        <a:latin typeface="+mn-lt"/>
                      </a:endParaRPr>
                    </a:p>
                  </a:txBody>
                  <a:tcPr marL="9525" marR="9525" marT="9525" marB="0" anchor="b"/>
                </a:tc>
              </a:tr>
            </a:tbl>
          </a:graphicData>
        </a:graphic>
      </p:graphicFrame>
      <p:pic>
        <p:nvPicPr>
          <p:cNvPr id="8" name="Picture 29" descr="logo"/>
          <p:cNvPicPr>
            <a:picLocks noChangeAspect="1" noChangeArrowheads="1"/>
          </p:cNvPicPr>
          <p:nvPr/>
        </p:nvPicPr>
        <p:blipFill>
          <a:blip r:embed="rId3" cstate="print"/>
          <a:srcRect/>
          <a:stretch>
            <a:fillRect/>
          </a:stretch>
        </p:blipFill>
        <p:spPr>
          <a:xfrm>
            <a:off x="0" y="0"/>
            <a:ext cx="2088232" cy="769922"/>
          </a:xfrm>
          <a:prstGeom prst="rect">
            <a:avLst/>
          </a:prstGeom>
          <a:effectLst>
            <a:outerShdw blurRad="292100" dist="139700" dir="2700000" algn="tl" rotWithShape="0">
              <a:srgbClr val="333333">
                <a:alpha val="65000"/>
              </a:srgbClr>
            </a:outerShdw>
          </a:effectLst>
          <a:extLst/>
        </p:spPr>
      </p:pic>
      <p:sp>
        <p:nvSpPr>
          <p:cNvPr id="11" name="TextBox 10"/>
          <p:cNvSpPr txBox="1"/>
          <p:nvPr/>
        </p:nvSpPr>
        <p:spPr>
          <a:xfrm>
            <a:off x="4488765" y="1148367"/>
            <a:ext cx="1828799" cy="1295400"/>
          </a:xfrm>
          <a:prstGeom prst="rect">
            <a:avLst/>
          </a:prstGeom>
          <a:noFill/>
        </p:spPr>
        <p:txBody>
          <a:bodyPr vert="horz" wrap="square" rtlCol="0">
            <a:noAutofit/>
          </a:bodyPr>
          <a:lstStyle/>
          <a:p>
            <a:r>
              <a:rPr lang="en-GB" dirty="0" smtClean="0"/>
              <a:t>Authoritative,</a:t>
            </a:r>
          </a:p>
          <a:p>
            <a:r>
              <a:rPr lang="en-GB" dirty="0" smtClean="0"/>
              <a:t>Unique, </a:t>
            </a:r>
          </a:p>
          <a:p>
            <a:r>
              <a:rPr lang="en-GB" dirty="0" smtClean="0"/>
              <a:t>Trustful, </a:t>
            </a:r>
          </a:p>
          <a:p>
            <a:r>
              <a:rPr lang="en-GB" dirty="0" smtClean="0"/>
              <a:t>Persistent</a:t>
            </a:r>
            <a:endParaRPr lang="en-GB" dirty="0"/>
          </a:p>
        </p:txBody>
      </p:sp>
      <p:sp>
        <p:nvSpPr>
          <p:cNvPr id="9" name="TextBox 8"/>
          <p:cNvSpPr txBox="1"/>
          <p:nvPr/>
        </p:nvSpPr>
        <p:spPr>
          <a:xfrm>
            <a:off x="6252304" y="1280159"/>
            <a:ext cx="2336411" cy="1295400"/>
          </a:xfrm>
          <a:prstGeom prst="rect">
            <a:avLst/>
          </a:prstGeom>
          <a:noFill/>
        </p:spPr>
        <p:txBody>
          <a:bodyPr vert="horz" wrap="square" rtlCol="0">
            <a:noAutofit/>
          </a:bodyPr>
          <a:lstStyle/>
          <a:p>
            <a:r>
              <a:rPr lang="en-GB" dirty="0" smtClean="0"/>
              <a:t>8.41 million persons</a:t>
            </a:r>
          </a:p>
          <a:p>
            <a:r>
              <a:rPr lang="en-GB" dirty="0" smtClean="0"/>
              <a:t>476,196 organisations</a:t>
            </a:r>
            <a:endParaRPr lang="en-GB" dirty="0"/>
          </a:p>
        </p:txBody>
      </p:sp>
      <p:cxnSp>
        <p:nvCxnSpPr>
          <p:cNvPr id="10" name="Connecteur droit avec flèche 8"/>
          <p:cNvCxnSpPr/>
          <p:nvPr/>
        </p:nvCxnSpPr>
        <p:spPr>
          <a:xfrm flipV="1">
            <a:off x="533400" y="1280159"/>
            <a:ext cx="0" cy="3816424"/>
          </a:xfrm>
          <a:prstGeom prst="straightConnector1">
            <a:avLst/>
          </a:prstGeom>
          <a:ln w="203200" cap="flat" cmpd="sng">
            <a:gradFill flip="none" rotWithShape="1">
              <a:gsLst>
                <a:gs pos="62000">
                  <a:schemeClr val="accent3"/>
                </a:gs>
                <a:gs pos="100000">
                  <a:prstClr val="white"/>
                </a:gs>
              </a:gsLst>
              <a:path path="circle">
                <a:fillToRect l="100000" t="100000"/>
              </a:path>
              <a:tileRect r="-100000" b="-100000"/>
            </a:gradFill>
            <a:round/>
            <a:tailEnd type="arrow"/>
          </a:ln>
          <a:effectLst>
            <a:outerShdw dir="2700000" sx="0" sy="0" algn="tl"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12" name="ZoneTexte 10"/>
          <p:cNvSpPr txBox="1">
            <a:spLocks noChangeArrowheads="1"/>
          </p:cNvSpPr>
          <p:nvPr/>
        </p:nvSpPr>
        <p:spPr bwMode="auto">
          <a:xfrm>
            <a:off x="0" y="911859"/>
            <a:ext cx="16573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fr-FR" dirty="0"/>
              <a:t>+ % confidence</a:t>
            </a:r>
          </a:p>
        </p:txBody>
      </p:sp>
      <p:sp>
        <p:nvSpPr>
          <p:cNvPr id="13" name="ZoneTexte 12"/>
          <p:cNvSpPr txBox="1">
            <a:spLocks noChangeArrowheads="1"/>
          </p:cNvSpPr>
          <p:nvPr/>
        </p:nvSpPr>
        <p:spPr bwMode="auto">
          <a:xfrm>
            <a:off x="96838" y="5397157"/>
            <a:ext cx="15605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fr-FR" dirty="0"/>
              <a:t>- % confidence</a:t>
            </a:r>
          </a:p>
        </p:txBody>
      </p:sp>
    </p:spTree>
    <p:extLst>
      <p:ext uri="{BB962C8B-B14F-4D97-AF65-F5344CB8AC3E}">
        <p14:creationId xmlns:p14="http://schemas.microsoft.com/office/powerpoint/2010/main" val="32282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r>
              <a:rPr lang="en-US" sz="3200" dirty="0" smtClean="0">
                <a:solidFill>
                  <a:srgbClr val="0070C0"/>
                </a:solidFill>
              </a:rPr>
              <a:t>Representing Organizations in ISNI Task Group</a:t>
            </a: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17</a:t>
            </a:fld>
            <a:endParaRPr lang="en-US"/>
          </a:p>
        </p:txBody>
      </p:sp>
      <p:sp>
        <p:nvSpPr>
          <p:cNvPr id="6" name="TextBox 5"/>
          <p:cNvSpPr txBox="1"/>
          <p:nvPr/>
        </p:nvSpPr>
        <p:spPr>
          <a:xfrm>
            <a:off x="341392" y="1089164"/>
            <a:ext cx="8469086" cy="5632311"/>
          </a:xfrm>
          <a:prstGeom prst="rect">
            <a:avLst/>
          </a:prstGeom>
          <a:noFill/>
        </p:spPr>
        <p:txBody>
          <a:bodyPr wrap="square" rtlCol="0">
            <a:spAutoFit/>
          </a:bodyPr>
          <a:lstStyle/>
          <a:p>
            <a:pPr>
              <a:buClr>
                <a:srgbClr val="0070C0"/>
              </a:buClr>
              <a:buFont typeface="Arial" pitchFamily="34" charset="0"/>
              <a:buChar char="•"/>
            </a:pPr>
            <a:r>
              <a:rPr lang="en-US" dirty="0" smtClean="0"/>
              <a:t> </a:t>
            </a:r>
            <a:r>
              <a:rPr lang="en-US" sz="2000" dirty="0" smtClean="0"/>
              <a:t>Grace Agnew, Rutgers – </a:t>
            </a:r>
            <a:r>
              <a:rPr lang="en-US" sz="2000" dirty="0" smtClean="0">
                <a:solidFill>
                  <a:srgbClr val="0070C0"/>
                </a:solidFill>
              </a:rPr>
              <a:t>former co-chair of NISO I2 Working Group</a:t>
            </a:r>
          </a:p>
          <a:p>
            <a:pPr>
              <a:buClr>
                <a:srgbClr val="0070C0"/>
              </a:buClr>
              <a:buFont typeface="Arial" pitchFamily="34" charset="0"/>
              <a:buChar char="•"/>
            </a:pPr>
            <a:r>
              <a:rPr lang="en-US" sz="2000" dirty="0" smtClean="0"/>
              <a:t> Christopher Brown, Jisc – </a:t>
            </a:r>
            <a:r>
              <a:rPr lang="en-US" sz="2000" dirty="0" smtClean="0">
                <a:solidFill>
                  <a:srgbClr val="0070C0"/>
                </a:solidFill>
              </a:rPr>
              <a:t>chair of Jisc-CASRAI-UK </a:t>
            </a:r>
            <a:r>
              <a:rPr lang="en-US" sz="2000" dirty="0" err="1" smtClean="0">
                <a:solidFill>
                  <a:srgbClr val="0070C0"/>
                </a:solidFill>
              </a:rPr>
              <a:t>Organisational</a:t>
            </a:r>
            <a:r>
              <a:rPr lang="en-US" sz="2000" dirty="0" smtClean="0">
                <a:solidFill>
                  <a:srgbClr val="0070C0"/>
                </a:solidFill>
              </a:rPr>
              <a:t> Identifiers WG</a:t>
            </a:r>
          </a:p>
          <a:p>
            <a:pPr>
              <a:buClr>
                <a:srgbClr val="0070C0"/>
              </a:buClr>
              <a:buFont typeface="Arial" pitchFamily="34" charset="0"/>
              <a:buChar char="•"/>
            </a:pPr>
            <a:r>
              <a:rPr lang="en-US" sz="2000" dirty="0" smtClean="0">
                <a:solidFill>
                  <a:srgbClr val="0070C0"/>
                </a:solidFill>
              </a:rPr>
              <a:t> </a:t>
            </a:r>
            <a:r>
              <a:rPr lang="en-US" sz="2000" dirty="0" smtClean="0"/>
              <a:t>Kate Byrne, U. New South Wales</a:t>
            </a:r>
          </a:p>
          <a:p>
            <a:pPr>
              <a:buClr>
                <a:srgbClr val="0070C0"/>
              </a:buClr>
              <a:buFont typeface="Arial" pitchFamily="34" charset="0"/>
              <a:buChar char="•"/>
            </a:pPr>
            <a:r>
              <a:rPr lang="en-US" sz="2000" dirty="0"/>
              <a:t> </a:t>
            </a:r>
            <a:r>
              <a:rPr lang="en-US" sz="2000" dirty="0" smtClean="0"/>
              <a:t>Matthew Carruthers, U. Michigan</a:t>
            </a:r>
          </a:p>
          <a:p>
            <a:pPr>
              <a:buClr>
                <a:srgbClr val="0070C0"/>
              </a:buClr>
              <a:buFont typeface="Arial" pitchFamily="34" charset="0"/>
              <a:buChar char="•"/>
            </a:pPr>
            <a:r>
              <a:rPr lang="en-US" sz="2000" dirty="0"/>
              <a:t> </a:t>
            </a:r>
            <a:r>
              <a:rPr lang="en-US" sz="2000" dirty="0" smtClean="0"/>
              <a:t>Chiat Naun Chew, Cornell</a:t>
            </a:r>
          </a:p>
          <a:p>
            <a:pPr>
              <a:buClr>
                <a:srgbClr val="0070C0"/>
              </a:buClr>
              <a:buFont typeface="Arial" pitchFamily="34" charset="0"/>
              <a:buChar char="•"/>
            </a:pPr>
            <a:r>
              <a:rPr lang="en-US" sz="2000" dirty="0" smtClean="0"/>
              <a:t> </a:t>
            </a:r>
            <a:r>
              <a:rPr lang="en-US" sz="2000" dirty="0"/>
              <a:t> </a:t>
            </a:r>
            <a:r>
              <a:rPr lang="en-US" sz="2000" dirty="0" smtClean="0"/>
              <a:t>Peter Fletcher, UCLA – </a:t>
            </a:r>
            <a:r>
              <a:rPr lang="en-US" sz="2000" dirty="0" smtClean="0">
                <a:solidFill>
                  <a:srgbClr val="0070C0"/>
                </a:solidFill>
              </a:rPr>
              <a:t>Co-leader of UCLA’s International Team</a:t>
            </a:r>
          </a:p>
          <a:p>
            <a:pPr>
              <a:buClr>
                <a:srgbClr val="0070C0"/>
              </a:buClr>
              <a:buFont typeface="Arial" pitchFamily="34" charset="0"/>
              <a:buChar char="•"/>
            </a:pPr>
            <a:r>
              <a:rPr lang="en-US" sz="2000" dirty="0" smtClean="0">
                <a:solidFill>
                  <a:srgbClr val="0070C0"/>
                </a:solidFill>
              </a:rPr>
              <a:t> </a:t>
            </a:r>
            <a:r>
              <a:rPr lang="en-US" sz="2000" dirty="0"/>
              <a:t> </a:t>
            </a:r>
            <a:r>
              <a:rPr lang="en-US" sz="2000" dirty="0" smtClean="0"/>
              <a:t>Stephen Hearn, U. Minnesota</a:t>
            </a:r>
          </a:p>
          <a:p>
            <a:pPr>
              <a:buClr>
                <a:srgbClr val="0070C0"/>
              </a:buClr>
              <a:buFont typeface="Arial" pitchFamily="34" charset="0"/>
              <a:buChar char="•"/>
            </a:pPr>
            <a:r>
              <a:rPr lang="en-US" sz="2000" dirty="0" smtClean="0"/>
              <a:t> Xiaoli Li, U. California, Davis</a:t>
            </a:r>
          </a:p>
          <a:p>
            <a:pPr>
              <a:buClr>
                <a:srgbClr val="0070C0"/>
              </a:buClr>
              <a:buFont typeface="Arial" pitchFamily="34" charset="0"/>
              <a:buChar char="•"/>
            </a:pPr>
            <a:r>
              <a:rPr lang="en-US" sz="2000" dirty="0" smtClean="0"/>
              <a:t> Shu Liu, U. California, Irvine</a:t>
            </a:r>
            <a:endParaRPr lang="en-US" sz="2000" dirty="0" smtClean="0">
              <a:solidFill>
                <a:srgbClr val="0070C0"/>
              </a:solidFill>
            </a:endParaRPr>
          </a:p>
          <a:p>
            <a:pPr>
              <a:buClr>
                <a:srgbClr val="0070C0"/>
              </a:buClr>
              <a:buFont typeface="Arial" pitchFamily="34" charset="0"/>
              <a:buChar char="•"/>
            </a:pPr>
            <a:r>
              <a:rPr lang="en-US" sz="2000" dirty="0" smtClean="0">
                <a:solidFill>
                  <a:srgbClr val="0070C0"/>
                </a:solidFill>
              </a:rPr>
              <a:t> </a:t>
            </a:r>
            <a:r>
              <a:rPr lang="en-US" sz="2000" dirty="0" smtClean="0"/>
              <a:t>Marina Muilwijk, Utrecht University </a:t>
            </a:r>
            <a:endParaRPr lang="en-US" sz="2000" dirty="0">
              <a:solidFill>
                <a:srgbClr val="0070C0"/>
              </a:solidFill>
            </a:endParaRPr>
          </a:p>
          <a:p>
            <a:pPr>
              <a:buClr>
                <a:srgbClr val="0070C0"/>
              </a:buClr>
              <a:buFont typeface="Arial" pitchFamily="34" charset="0"/>
              <a:buChar char="•"/>
            </a:pPr>
            <a:r>
              <a:rPr lang="en-US" sz="2000" dirty="0" smtClean="0">
                <a:solidFill>
                  <a:srgbClr val="0070C0"/>
                </a:solidFill>
              </a:rPr>
              <a:t> </a:t>
            </a:r>
            <a:r>
              <a:rPr lang="en-US" sz="2000" dirty="0" smtClean="0"/>
              <a:t>John Riemer, UCLA  </a:t>
            </a:r>
            <a:r>
              <a:rPr lang="en-US" sz="2000" dirty="0" smtClean="0">
                <a:solidFill>
                  <a:srgbClr val="0070C0"/>
                </a:solidFill>
              </a:rPr>
              <a:t>– former chair, Program for Cooperative Cataloging</a:t>
            </a:r>
          </a:p>
          <a:p>
            <a:pPr>
              <a:buClr>
                <a:srgbClr val="0070C0"/>
              </a:buClr>
              <a:buFont typeface="Arial" pitchFamily="34" charset="0"/>
              <a:buChar char="•"/>
            </a:pPr>
            <a:r>
              <a:rPr lang="en-US" sz="2000" dirty="0" smtClean="0">
                <a:solidFill>
                  <a:srgbClr val="0070C0"/>
                </a:solidFill>
              </a:rPr>
              <a:t> </a:t>
            </a:r>
            <a:r>
              <a:rPr lang="en-US" sz="2000" dirty="0" smtClean="0"/>
              <a:t>Roderick Sadler, La Trobe University</a:t>
            </a:r>
            <a:r>
              <a:rPr lang="en-US" sz="2000" dirty="0" smtClean="0">
                <a:solidFill>
                  <a:srgbClr val="0070C0"/>
                </a:solidFill>
              </a:rPr>
              <a:t> </a:t>
            </a:r>
          </a:p>
          <a:p>
            <a:pPr>
              <a:buClr>
                <a:srgbClr val="0070C0"/>
              </a:buClr>
              <a:buFont typeface="Arial" pitchFamily="34" charset="0"/>
              <a:buChar char="•"/>
            </a:pPr>
            <a:r>
              <a:rPr lang="en-US" sz="2000" dirty="0" smtClean="0">
                <a:solidFill>
                  <a:srgbClr val="0070C0"/>
                </a:solidFill>
              </a:rPr>
              <a:t> </a:t>
            </a:r>
            <a:r>
              <a:rPr lang="en-US" sz="2000" dirty="0" smtClean="0"/>
              <a:t>Jing Wang, Johns Hopkins University</a:t>
            </a:r>
          </a:p>
          <a:p>
            <a:pPr>
              <a:buClr>
                <a:srgbClr val="0070C0"/>
              </a:buClr>
              <a:buFont typeface="Arial" pitchFamily="34" charset="0"/>
              <a:buChar char="•"/>
            </a:pPr>
            <a:r>
              <a:rPr lang="en-US" sz="2000" dirty="0"/>
              <a:t> </a:t>
            </a:r>
            <a:r>
              <a:rPr lang="en-US" sz="2000" dirty="0" smtClean="0"/>
              <a:t>Glen Wiley, U. Miami</a:t>
            </a:r>
          </a:p>
          <a:p>
            <a:pPr>
              <a:buClr>
                <a:srgbClr val="0070C0"/>
              </a:buClr>
              <a:buFont typeface="Arial" pitchFamily="34" charset="0"/>
              <a:buChar char="•"/>
            </a:pPr>
            <a:r>
              <a:rPr lang="en-US" sz="2000" dirty="0"/>
              <a:t> </a:t>
            </a:r>
            <a:r>
              <a:rPr lang="en-US" sz="2000" dirty="0" smtClean="0"/>
              <a:t>Kayla Willey, Brigham Young University</a:t>
            </a:r>
          </a:p>
          <a:p>
            <a:pPr>
              <a:buClr>
                <a:srgbClr val="0070C0"/>
              </a:buClr>
              <a:buFont typeface="Arial" pitchFamily="34" charset="0"/>
              <a:buChar char="•"/>
            </a:pPr>
            <a:endParaRPr lang="en-US" sz="2000" dirty="0" smtClean="0">
              <a:solidFill>
                <a:srgbClr val="0070C0"/>
              </a:solidFill>
            </a:endParaRPr>
          </a:p>
          <a:p>
            <a:pPr>
              <a:buClr>
                <a:srgbClr val="0070C0"/>
              </a:buClr>
              <a:buFont typeface="Arial" pitchFamily="34" charset="0"/>
              <a:buChar char="•"/>
            </a:pPr>
            <a:r>
              <a:rPr lang="en-US" sz="2000" dirty="0" smtClean="0">
                <a:solidFill>
                  <a:srgbClr val="0070C0"/>
                </a:solidFill>
              </a:rPr>
              <a:t> </a:t>
            </a:r>
            <a:r>
              <a:rPr lang="en-US" sz="2000" dirty="0" smtClean="0"/>
              <a:t>Janifer </a:t>
            </a:r>
            <a:r>
              <a:rPr lang="en-US" sz="2000" dirty="0" err="1" smtClean="0"/>
              <a:t>Gatenby</a:t>
            </a:r>
            <a:r>
              <a:rPr lang="en-US" sz="2000" dirty="0" smtClean="0"/>
              <a:t>, Boaz Nadav Manes, OCLC-Leiden </a:t>
            </a:r>
            <a:r>
              <a:rPr lang="en-US" sz="2000" dirty="0">
                <a:solidFill>
                  <a:srgbClr val="0070C0"/>
                </a:solidFill>
              </a:rPr>
              <a:t>– </a:t>
            </a:r>
            <a:r>
              <a:rPr lang="en-US" sz="2000" dirty="0" smtClean="0">
                <a:solidFill>
                  <a:srgbClr val="0070C0"/>
                </a:solidFill>
              </a:rPr>
              <a:t>ISNI team</a:t>
            </a:r>
            <a:endParaRPr lang="en-US" sz="2000" dirty="0" smtClean="0"/>
          </a:p>
          <a:p>
            <a:pPr>
              <a:buClr>
                <a:srgbClr val="0070C0"/>
              </a:buClr>
              <a:buFont typeface="Arial" pitchFamily="34" charset="0"/>
              <a:buChar char="•"/>
            </a:pPr>
            <a:r>
              <a:rPr lang="en-US" sz="2000" dirty="0">
                <a:solidFill>
                  <a:srgbClr val="0070C0"/>
                </a:solidFill>
                <a:latin typeface="Open Sans"/>
              </a:rPr>
              <a:t> </a:t>
            </a:r>
            <a:r>
              <a:rPr lang="en-US" sz="2000" dirty="0" smtClean="0"/>
              <a:t>Karen Smith-Yoshimura</a:t>
            </a:r>
            <a:r>
              <a:rPr lang="en-US" sz="2000" dirty="0" smtClean="0">
                <a:solidFill>
                  <a:srgbClr val="0070C0"/>
                </a:solidFill>
                <a:latin typeface="Open Sans"/>
              </a:rPr>
              <a:t>, </a:t>
            </a:r>
            <a:r>
              <a:rPr lang="en-US" sz="2000" dirty="0" smtClean="0"/>
              <a:t>OCLC Research </a:t>
            </a:r>
            <a:r>
              <a:rPr lang="en-US" sz="2000" dirty="0">
                <a:solidFill>
                  <a:srgbClr val="0070C0"/>
                </a:solidFill>
              </a:rPr>
              <a:t>– </a:t>
            </a:r>
            <a:r>
              <a:rPr lang="en-US" sz="2000" dirty="0" smtClean="0">
                <a:solidFill>
                  <a:srgbClr val="0070C0"/>
                </a:solidFill>
              </a:rPr>
              <a:t>facilitator</a:t>
            </a:r>
            <a:endParaRPr lang="en-US" sz="2000" dirty="0">
              <a:solidFill>
                <a:srgbClr val="0070C0"/>
              </a:solidFill>
              <a:latin typeface="Open San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599"/>
            <a:ext cx="8458200" cy="1143000"/>
          </a:xfrm>
        </p:spPr>
        <p:txBody>
          <a:bodyPr/>
          <a:lstStyle/>
          <a:p>
            <a:pPr algn="ctr"/>
            <a:r>
              <a:rPr lang="en-US" dirty="0" smtClean="0">
                <a:solidFill>
                  <a:srgbClr val="0070C0"/>
                </a:solidFill>
                <a:latin typeface="+mj-lt"/>
              </a:rPr>
              <a:t>ISNI Organizational Relationships</a:t>
            </a:r>
            <a:endParaRPr lang="en-US" dirty="0">
              <a:solidFill>
                <a:srgbClr val="0070C0"/>
              </a:solidFill>
              <a:latin typeface="+mj-lt"/>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18</a:t>
            </a:fld>
            <a:endParaRPr lang="en-US"/>
          </a:p>
        </p:txBody>
      </p:sp>
      <p:sp>
        <p:nvSpPr>
          <p:cNvPr id="4" name="TextBox 3"/>
          <p:cNvSpPr txBox="1"/>
          <p:nvPr/>
        </p:nvSpPr>
        <p:spPr>
          <a:xfrm>
            <a:off x="566058" y="1001486"/>
            <a:ext cx="4674934" cy="3477875"/>
          </a:xfrm>
          <a:prstGeom prst="rect">
            <a:avLst/>
          </a:prstGeom>
          <a:noFill/>
        </p:spPr>
        <p:txBody>
          <a:bodyPr wrap="none" rtlCol="0">
            <a:spAutoFit/>
          </a:bodyPr>
          <a:lstStyle/>
          <a:p>
            <a:r>
              <a:rPr lang="en-US" sz="2000" dirty="0" err="1"/>
              <a:t>IsMemberOf</a:t>
            </a:r>
            <a:endParaRPr lang="en-US" sz="2000" dirty="0"/>
          </a:p>
          <a:p>
            <a:r>
              <a:rPr lang="en-US" sz="2000" dirty="0" err="1"/>
              <a:t>hasMember</a:t>
            </a:r>
            <a:endParaRPr lang="en-US" sz="2000" dirty="0"/>
          </a:p>
          <a:p>
            <a:r>
              <a:rPr lang="en-US" sz="2000" dirty="0" err="1"/>
              <a:t>isUnitOf</a:t>
            </a:r>
            <a:endParaRPr lang="en-US" sz="2000" dirty="0"/>
          </a:p>
          <a:p>
            <a:r>
              <a:rPr lang="en-US" sz="2000" dirty="0" err="1"/>
              <a:t>hasUnit</a:t>
            </a:r>
            <a:endParaRPr lang="en-US" sz="2000" dirty="0"/>
          </a:p>
          <a:p>
            <a:r>
              <a:rPr lang="en-US" sz="2000" dirty="0" err="1"/>
              <a:t>isSupersededBy</a:t>
            </a:r>
            <a:endParaRPr lang="en-US" sz="2000" dirty="0"/>
          </a:p>
          <a:p>
            <a:r>
              <a:rPr lang="en-US" sz="2000" dirty="0"/>
              <a:t>supersedes</a:t>
            </a:r>
          </a:p>
          <a:p>
            <a:r>
              <a:rPr lang="en-US" sz="2000" dirty="0" err="1"/>
              <a:t>isAffiliatedWith</a:t>
            </a:r>
            <a:r>
              <a:rPr lang="en-US" sz="2000" dirty="0"/>
              <a:t> (e.g. an institution, a band)</a:t>
            </a:r>
          </a:p>
          <a:p>
            <a:r>
              <a:rPr lang="en-US" sz="2000" dirty="0" err="1"/>
              <a:t>isRelatedTo</a:t>
            </a:r>
            <a:endParaRPr lang="en-US" sz="2000" dirty="0"/>
          </a:p>
          <a:p>
            <a:r>
              <a:rPr lang="en-US" sz="2000" dirty="0"/>
              <a:t>see also from</a:t>
            </a:r>
          </a:p>
          <a:p>
            <a:r>
              <a:rPr lang="en-US" sz="2000" dirty="0" smtClean="0"/>
              <a:t>   </a:t>
            </a:r>
            <a:r>
              <a:rPr lang="en-US" sz="2000" dirty="0" err="1" smtClean="0"/>
              <a:t>formerName</a:t>
            </a:r>
            <a:endParaRPr lang="en-US" sz="2000" dirty="0"/>
          </a:p>
          <a:p>
            <a:r>
              <a:rPr lang="en-US" sz="2000" dirty="0" smtClean="0"/>
              <a:t>   </a:t>
            </a:r>
            <a:r>
              <a:rPr lang="en-US" sz="2000" dirty="0" err="1" smtClean="0"/>
              <a:t>laterName</a:t>
            </a:r>
            <a:endParaRPr lang="en-US" sz="2000" dirty="0"/>
          </a:p>
        </p:txBody>
      </p:sp>
      <p:sp>
        <p:nvSpPr>
          <p:cNvPr id="5" name="TextBox 4"/>
          <p:cNvSpPr txBox="1"/>
          <p:nvPr/>
        </p:nvSpPr>
        <p:spPr>
          <a:xfrm>
            <a:off x="566058" y="4609937"/>
            <a:ext cx="7765142" cy="1692771"/>
          </a:xfrm>
          <a:prstGeom prst="rect">
            <a:avLst/>
          </a:prstGeom>
          <a:noFill/>
        </p:spPr>
        <p:txBody>
          <a:bodyPr wrap="square" rtlCol="0">
            <a:spAutoFit/>
          </a:bodyPr>
          <a:lstStyle/>
          <a:p>
            <a:r>
              <a:rPr lang="en-US" sz="2400" dirty="0" smtClean="0">
                <a:solidFill>
                  <a:srgbClr val="2178B5"/>
                </a:solidFill>
              </a:rPr>
              <a:t>Recommendations to add: </a:t>
            </a:r>
          </a:p>
          <a:p>
            <a:pPr marL="342900" indent="-342900">
              <a:buFont typeface="Arial" panose="020B0604020202020204" pitchFamily="34" charset="0"/>
              <a:buChar char="•"/>
            </a:pPr>
            <a:r>
              <a:rPr lang="en-US" sz="2000" dirty="0" smtClean="0">
                <a:solidFill>
                  <a:srgbClr val="2178B5"/>
                </a:solidFill>
              </a:rPr>
              <a:t>“</a:t>
            </a:r>
            <a:r>
              <a:rPr lang="en-US" sz="2000" dirty="0" err="1" smtClean="0">
                <a:solidFill>
                  <a:srgbClr val="2178B5"/>
                </a:solidFill>
              </a:rPr>
              <a:t>isHostedBy</a:t>
            </a:r>
            <a:r>
              <a:rPr lang="en-US" sz="2000" dirty="0" smtClean="0">
                <a:solidFill>
                  <a:srgbClr val="2178B5"/>
                </a:solidFill>
              </a:rPr>
              <a:t>” and “Hosts” (</a:t>
            </a:r>
            <a:r>
              <a:rPr lang="en-US" sz="2000" dirty="0" err="1" smtClean="0">
                <a:solidFill>
                  <a:srgbClr val="2178B5"/>
                </a:solidFill>
              </a:rPr>
              <a:t>e.g</a:t>
            </a:r>
            <a:r>
              <a:rPr lang="en-US" sz="2000" dirty="0" smtClean="0">
                <a:solidFill>
                  <a:srgbClr val="2178B5"/>
                </a:solidFill>
              </a:rPr>
              <a:t>, </a:t>
            </a:r>
            <a:r>
              <a:rPr lang="en-US" sz="2000" dirty="0" err="1" smtClean="0">
                <a:solidFill>
                  <a:srgbClr val="2178B5"/>
                </a:solidFill>
              </a:rPr>
              <a:t>Hathi</a:t>
            </a:r>
            <a:r>
              <a:rPr lang="en-US" sz="2000" dirty="0" smtClean="0">
                <a:solidFill>
                  <a:srgbClr val="2178B5"/>
                </a:solidFill>
              </a:rPr>
              <a:t> Trust)</a:t>
            </a:r>
          </a:p>
          <a:p>
            <a:pPr marL="342900" indent="-342900">
              <a:buFont typeface="Arial" panose="020B0604020202020204" pitchFamily="34" charset="0"/>
              <a:buChar char="•"/>
            </a:pPr>
            <a:r>
              <a:rPr lang="en-US" sz="2000" dirty="0" smtClean="0">
                <a:solidFill>
                  <a:srgbClr val="2178B5"/>
                </a:solidFill>
              </a:rPr>
              <a:t>“Acquired” and “acquired by”</a:t>
            </a:r>
          </a:p>
          <a:p>
            <a:pPr marL="342900" indent="-342900">
              <a:buFont typeface="Arial" panose="020B0604020202020204" pitchFamily="34" charset="0"/>
              <a:buChar char="•"/>
            </a:pPr>
            <a:r>
              <a:rPr lang="en-US" sz="2000" dirty="0" smtClean="0">
                <a:solidFill>
                  <a:srgbClr val="2178B5"/>
                </a:solidFill>
              </a:rPr>
              <a:t>“</a:t>
            </a:r>
            <a:r>
              <a:rPr lang="en-US" sz="2000" dirty="0" err="1" smtClean="0">
                <a:solidFill>
                  <a:srgbClr val="2178B5"/>
                </a:solidFill>
              </a:rPr>
              <a:t>isGovernedBy</a:t>
            </a:r>
            <a:r>
              <a:rPr lang="en-US" sz="2000" dirty="0" smtClean="0">
                <a:solidFill>
                  <a:srgbClr val="2178B5"/>
                </a:solidFill>
              </a:rPr>
              <a:t>”, “governs” (e.g., state-wide repositories)</a:t>
            </a:r>
          </a:p>
          <a:p>
            <a:pPr marL="342900" indent="-342900">
              <a:buFont typeface="Arial" panose="020B0604020202020204" pitchFamily="34" charset="0"/>
              <a:buChar char="•"/>
            </a:pPr>
            <a:r>
              <a:rPr lang="en-US" sz="2000" dirty="0" smtClean="0">
                <a:solidFill>
                  <a:srgbClr val="2178B5"/>
                </a:solidFill>
              </a:rPr>
              <a:t>“</a:t>
            </a:r>
            <a:r>
              <a:rPr lang="en-US" sz="2000" dirty="0" err="1" smtClean="0">
                <a:solidFill>
                  <a:srgbClr val="2178B5"/>
                </a:solidFill>
              </a:rPr>
              <a:t>isPartneredWith</a:t>
            </a:r>
            <a:r>
              <a:rPr lang="en-US" sz="2000" dirty="0" smtClean="0">
                <a:solidFill>
                  <a:srgbClr val="2178B5"/>
                </a:solidFill>
              </a:rPr>
              <a:t>”</a:t>
            </a:r>
            <a:endParaRPr lang="en-US" sz="2000" dirty="0">
              <a:solidFill>
                <a:srgbClr val="2178B5"/>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599"/>
            <a:ext cx="8458200" cy="1143000"/>
          </a:xfrm>
        </p:spPr>
        <p:txBody>
          <a:bodyPr/>
          <a:lstStyle/>
          <a:p>
            <a:pPr algn="ctr"/>
            <a:r>
              <a:rPr lang="en-US" dirty="0" smtClean="0">
                <a:solidFill>
                  <a:srgbClr val="0070C0"/>
                </a:solidFill>
                <a:latin typeface="+mj-lt"/>
              </a:rPr>
              <a:t>Recommendations for ISNI</a:t>
            </a:r>
            <a:endParaRPr lang="en-US" dirty="0">
              <a:solidFill>
                <a:srgbClr val="0070C0"/>
              </a:solidFill>
              <a:latin typeface="+mj-lt"/>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19</a:t>
            </a:fld>
            <a:endParaRPr lang="en-US"/>
          </a:p>
        </p:txBody>
      </p:sp>
      <p:sp>
        <p:nvSpPr>
          <p:cNvPr id="4" name="TextBox 3"/>
          <p:cNvSpPr txBox="1"/>
          <p:nvPr/>
        </p:nvSpPr>
        <p:spPr>
          <a:xfrm>
            <a:off x="587829" y="1095828"/>
            <a:ext cx="7765142" cy="4278094"/>
          </a:xfrm>
          <a:prstGeom prst="rect">
            <a:avLst/>
          </a:prstGeom>
          <a:noFill/>
        </p:spPr>
        <p:txBody>
          <a:bodyPr wrap="square" rtlCol="0">
            <a:spAutoFit/>
          </a:bodyPr>
          <a:lstStyle/>
          <a:p>
            <a:pPr marL="342900" indent="-342900">
              <a:buClr>
                <a:srgbClr val="2178B5"/>
              </a:buClr>
              <a:buFont typeface="Arial" panose="020B0604020202020204" pitchFamily="34" charset="0"/>
              <a:buChar char="•"/>
            </a:pPr>
            <a:r>
              <a:rPr lang="en-US" sz="2800" dirty="0" smtClean="0"/>
              <a:t>Indicate the organization’s own preferred form of name</a:t>
            </a:r>
          </a:p>
          <a:p>
            <a:pPr marL="342900" indent="-342900">
              <a:buClr>
                <a:srgbClr val="2178B5"/>
              </a:buClr>
              <a:buFont typeface="Arial" panose="020B0604020202020204" pitchFamily="34" charset="0"/>
              <a:buChar char="•"/>
            </a:pPr>
            <a:r>
              <a:rPr lang="en-US" sz="2800" dirty="0" smtClean="0"/>
              <a:t>Display relationship types</a:t>
            </a:r>
          </a:p>
          <a:p>
            <a:pPr marL="342900" indent="-342900">
              <a:buClr>
                <a:srgbClr val="2178B5"/>
              </a:buClr>
              <a:buFont typeface="Arial" panose="020B0604020202020204" pitchFamily="34" charset="0"/>
              <a:buChar char="•"/>
            </a:pPr>
            <a:r>
              <a:rPr lang="en-US" sz="2800" dirty="0" smtClean="0"/>
              <a:t>Create end user input form for organizations</a:t>
            </a:r>
          </a:p>
          <a:p>
            <a:pPr marL="342900" indent="-342900">
              <a:buClr>
                <a:srgbClr val="2178B5"/>
              </a:buClr>
              <a:buFont typeface="Arial" panose="020B0604020202020204" pitchFamily="34" charset="0"/>
              <a:buChar char="•"/>
            </a:pPr>
            <a:r>
              <a:rPr lang="en-US" sz="2800" dirty="0" smtClean="0"/>
              <a:t>ISNIs for Organizations outreach document </a:t>
            </a:r>
          </a:p>
          <a:p>
            <a:pPr marL="342900" indent="-342900">
              <a:buClr>
                <a:srgbClr val="2178B5"/>
              </a:buClr>
              <a:buFont typeface="Arial" panose="020B0604020202020204" pitchFamily="34" charset="0"/>
              <a:buChar char="•"/>
            </a:pPr>
            <a:r>
              <a:rPr lang="en-US" sz="2800" dirty="0" smtClean="0"/>
              <a:t>Engage organizations to maintain their public identity</a:t>
            </a:r>
          </a:p>
          <a:p>
            <a:pPr marL="342900" indent="-342900">
              <a:buClr>
                <a:srgbClr val="2178B5"/>
              </a:buClr>
              <a:buFont typeface="Arial" panose="020B0604020202020204" pitchFamily="34" charset="0"/>
              <a:buChar char="•"/>
            </a:pPr>
            <a:r>
              <a:rPr lang="en-US" sz="2800" dirty="0" smtClean="0"/>
              <a:t>Encourage organizations to collaborate with ISNI Quality Team to diffuse corrections</a:t>
            </a:r>
          </a:p>
          <a:p>
            <a:endParaRPr lang="en-US" sz="2000" dirty="0"/>
          </a:p>
        </p:txBody>
      </p:sp>
    </p:spTree>
    <p:extLst>
      <p:ext uri="{BB962C8B-B14F-4D97-AF65-F5344CB8AC3E}">
        <p14:creationId xmlns:p14="http://schemas.microsoft.com/office/powerpoint/2010/main" val="3422323655"/>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pPr/>
              <a:t>2</a:t>
            </a:fld>
            <a:endParaRPr lang="en-US"/>
          </a:p>
        </p:txBody>
      </p:sp>
      <p:sp>
        <p:nvSpPr>
          <p:cNvPr id="4" name="TextBox 3"/>
          <p:cNvSpPr txBox="1"/>
          <p:nvPr/>
        </p:nvSpPr>
        <p:spPr>
          <a:xfrm>
            <a:off x="597919" y="304798"/>
            <a:ext cx="7862089" cy="1077218"/>
          </a:xfrm>
          <a:prstGeom prst="rect">
            <a:avLst/>
          </a:prstGeom>
          <a:noFill/>
        </p:spPr>
        <p:txBody>
          <a:bodyPr wrap="none" rtlCol="0">
            <a:spAutoFit/>
          </a:bodyPr>
          <a:lstStyle/>
          <a:p>
            <a:r>
              <a:rPr lang="en-US" sz="3200" dirty="0" smtClean="0"/>
              <a:t>Organizational Identifier: A unique, persistent </a:t>
            </a:r>
          </a:p>
          <a:p>
            <a:r>
              <a:rPr lang="en-US" sz="3200" dirty="0" smtClean="0"/>
              <a:t>and public URI pointing to an organized body.</a:t>
            </a:r>
            <a:endParaRPr lang="en-US" sz="3200" dirty="0"/>
          </a:p>
        </p:txBody>
      </p:sp>
      <p:sp>
        <p:nvSpPr>
          <p:cNvPr id="8" name="Rectangle 3"/>
          <p:cNvSpPr>
            <a:spLocks noChangeArrowheads="1"/>
          </p:cNvSpPr>
          <p:nvPr/>
        </p:nvSpPr>
        <p:spPr bwMode="auto">
          <a:xfrm>
            <a:off x="666676" y="1019647"/>
            <a:ext cx="619727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2800" dirty="0" smtClean="0"/>
          </a:p>
          <a:p>
            <a:pPr defTabSz="914400" eaLnBrk="0" fontAlgn="base" hangingPunct="0">
              <a:spcBef>
                <a:spcPct val="0"/>
              </a:spcBef>
              <a:spcAft>
                <a:spcPct val="0"/>
              </a:spcAft>
            </a:pPr>
            <a:r>
              <a:rPr lang="en-US" sz="2800" dirty="0" smtClean="0"/>
              <a:t>Examples:</a:t>
            </a:r>
          </a:p>
          <a:p>
            <a:pPr defTabSz="914400" eaLnBrk="0" fontAlgn="base" hangingPunct="0">
              <a:spcBef>
                <a:spcPct val="0"/>
              </a:spcBef>
              <a:spcAft>
                <a:spcPct val="0"/>
              </a:spcAft>
            </a:pPr>
            <a:endParaRPr kumimoji="0" lang="en-US" altLang="en-US" sz="2800" b="0" i="0" u="none" strike="noStrike" cap="none" normalizeH="0" baseline="0" dirty="0" smtClean="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hlinkClick r:id="rId3" action="ppaction://hlinkfile"/>
              </a:rPr>
              <a:t>id.loc.gov/authorities/names/n79054596</a:t>
            </a:r>
            <a:endParaRPr kumimoji="0" lang="en-US" altLang="en-US" sz="2800" b="0" i="0" u="none" strike="noStrike" cap="none" normalizeH="0" baseline="0" dirty="0" smtClean="0">
              <a:ln>
                <a:noFill/>
              </a:ln>
              <a:solidFill>
                <a:srgbClr val="000000"/>
              </a:solidFill>
              <a:effectLst/>
            </a:endParaRPr>
          </a:p>
          <a:p>
            <a:pPr lvl="0" defTabSz="914400" eaLnBrk="0" fontAlgn="base" hangingPunct="0">
              <a:spcBef>
                <a:spcPct val="0"/>
              </a:spcBef>
              <a:spcAft>
                <a:spcPct val="0"/>
              </a:spcAft>
            </a:pPr>
            <a:r>
              <a:rPr lang="en-US" sz="2800" dirty="0">
                <a:hlinkClick r:id="rId4" action="ppaction://hlinkfile"/>
              </a:rPr>
              <a:t>isni.org/</a:t>
            </a:r>
            <a:r>
              <a:rPr lang="en-US" sz="2800" dirty="0" err="1">
                <a:hlinkClick r:id="rId4" action="ppaction://hlinkfile"/>
              </a:rPr>
              <a:t>isni</a:t>
            </a:r>
            <a:r>
              <a:rPr lang="en-US" sz="2800" dirty="0">
                <a:hlinkClick r:id="rId4" action="ppaction://hlinkfile"/>
              </a:rPr>
              <a:t>/0000000122986657</a:t>
            </a:r>
            <a:endParaRPr lang="en-US" sz="2800" dirty="0"/>
          </a:p>
          <a:p>
            <a:pPr defTabSz="914400" eaLnBrk="0" fontAlgn="base" hangingPunct="0">
              <a:spcBef>
                <a:spcPct val="0"/>
              </a:spcBef>
              <a:spcAft>
                <a:spcPct val="0"/>
              </a:spcAft>
            </a:pPr>
            <a:r>
              <a:rPr lang="en-US" sz="2800" dirty="0" smtClean="0">
                <a:hlinkClick r:id="rId5" action="ppaction://hlinkfile"/>
              </a:rPr>
              <a:t>viaf.org/</a:t>
            </a:r>
            <a:r>
              <a:rPr lang="en-US" sz="2800" dirty="0" err="1" smtClean="0">
                <a:hlinkClick r:id="rId5" action="ppaction://hlinkfile"/>
              </a:rPr>
              <a:t>viaf</a:t>
            </a:r>
            <a:r>
              <a:rPr lang="en-US" sz="2800" dirty="0" smtClean="0">
                <a:hlinkClick r:id="rId5" action="ppaction://hlinkfile"/>
              </a:rPr>
              <a:t>/154911632</a:t>
            </a:r>
            <a:endParaRPr lang="en-US" sz="2800" dirty="0"/>
          </a:p>
          <a:p>
            <a:pPr lvl="0" defTabSz="914400" eaLnBrk="0" fontAlgn="base" hangingPunct="0">
              <a:spcBef>
                <a:spcPct val="0"/>
              </a:spcBef>
              <a:spcAft>
                <a:spcPct val="0"/>
              </a:spcAft>
            </a:pPr>
            <a:r>
              <a:rPr lang="en-US" altLang="en-US" sz="2800" dirty="0" smtClean="0">
                <a:solidFill>
                  <a:srgbClr val="000000"/>
                </a:solidFill>
                <a:hlinkClick r:id="rId6" action="ppaction://hlinkfile"/>
              </a:rPr>
              <a:t>wikidata.org/wiki/Q219563</a:t>
            </a:r>
            <a:endParaRPr kumimoji="0" lang="en-US" altLang="en-US" sz="2800" b="0" i="0" u="none" strike="noStrike" cap="none" normalizeH="0" baseline="0" dirty="0" smtClean="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rPr>
              <a:t> </a:t>
            </a:r>
          </a:p>
        </p:txBody>
      </p:sp>
      <p:sp>
        <p:nvSpPr>
          <p:cNvPr id="9" name="TextBox 8"/>
          <p:cNvSpPr txBox="1"/>
          <p:nvPr/>
        </p:nvSpPr>
        <p:spPr>
          <a:xfrm>
            <a:off x="3695507" y="4297467"/>
            <a:ext cx="1398140" cy="523220"/>
          </a:xfrm>
          <a:prstGeom prst="rect">
            <a:avLst/>
          </a:prstGeom>
          <a:noFill/>
        </p:spPr>
        <p:txBody>
          <a:bodyPr wrap="none" rtlCol="0">
            <a:spAutoFit/>
          </a:bodyPr>
          <a:lstStyle/>
          <a:p>
            <a:r>
              <a:rPr lang="en-US" sz="2800" dirty="0" smtClean="0"/>
              <a:t>Identify:</a:t>
            </a:r>
            <a:endParaRPr lang="en-US" sz="2800" dirty="0"/>
          </a:p>
        </p:txBody>
      </p:sp>
      <p:pic>
        <p:nvPicPr>
          <p:cNvPr id="10" name="Picture 9"/>
          <p:cNvPicPr>
            <a:picLocks noChangeAspect="1"/>
          </p:cNvPicPr>
          <p:nvPr/>
        </p:nvPicPr>
        <p:blipFill>
          <a:blip r:embed="rId7"/>
          <a:stretch>
            <a:fillRect/>
          </a:stretch>
        </p:blipFill>
        <p:spPr>
          <a:xfrm>
            <a:off x="5584235" y="4143225"/>
            <a:ext cx="1585097" cy="1799086"/>
          </a:xfrm>
          <a:prstGeom prst="rect">
            <a:avLst/>
          </a:prstGeom>
        </p:spPr>
      </p:pic>
    </p:spTree>
    <p:extLst>
      <p:ext uri="{BB962C8B-B14F-4D97-AF65-F5344CB8AC3E}">
        <p14:creationId xmlns:p14="http://schemas.microsoft.com/office/powerpoint/2010/main" val="110384304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pPr/>
              <a:t>20</a:t>
            </a:fld>
            <a:endParaRPr lang="en-US" dirty="0"/>
          </a:p>
        </p:txBody>
      </p:sp>
      <p:pic>
        <p:nvPicPr>
          <p:cNvPr id="7" name="Picture 6"/>
          <p:cNvPicPr>
            <a:picLocks noChangeAspect="1"/>
          </p:cNvPicPr>
          <p:nvPr/>
        </p:nvPicPr>
        <p:blipFill>
          <a:blip r:embed="rId3"/>
          <a:stretch>
            <a:fillRect/>
          </a:stretch>
        </p:blipFill>
        <p:spPr>
          <a:xfrm>
            <a:off x="697674" y="441903"/>
            <a:ext cx="6500423" cy="5509737"/>
          </a:xfrm>
          <a:prstGeom prst="rect">
            <a:avLst/>
          </a:prstGeom>
        </p:spPr>
      </p:pic>
      <p:sp>
        <p:nvSpPr>
          <p:cNvPr id="2" name="TextBox 1"/>
          <p:cNvSpPr txBox="1"/>
          <p:nvPr/>
        </p:nvSpPr>
        <p:spPr>
          <a:xfrm>
            <a:off x="2844121" y="5987018"/>
            <a:ext cx="2874890" cy="738664"/>
          </a:xfrm>
          <a:prstGeom prst="rect">
            <a:avLst/>
          </a:prstGeom>
          <a:noFill/>
        </p:spPr>
        <p:txBody>
          <a:bodyPr wrap="none" rtlCol="0">
            <a:spAutoFit/>
          </a:bodyPr>
          <a:lstStyle/>
          <a:p>
            <a:r>
              <a:rPr lang="en-US" sz="2400" dirty="0">
                <a:hlinkClick r:id="rId4"/>
              </a:rPr>
              <a:t>http://</a:t>
            </a:r>
            <a:r>
              <a:rPr lang="en-US" sz="2400" dirty="0" smtClean="0">
                <a:hlinkClick r:id="rId4"/>
              </a:rPr>
              <a:t>isni.org/search</a:t>
            </a:r>
            <a:endParaRPr lang="en-US" sz="2400" dirty="0" smtClean="0"/>
          </a:p>
          <a:p>
            <a:endParaRPr lang="en-US" dirty="0"/>
          </a:p>
        </p:txBody>
      </p:sp>
    </p:spTree>
    <p:extLst>
      <p:ext uri="{BB962C8B-B14F-4D97-AF65-F5344CB8AC3E}">
        <p14:creationId xmlns:p14="http://schemas.microsoft.com/office/powerpoint/2010/main" val="1557321644"/>
      </p:ext>
    </p:extLst>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pPr/>
              <a:t>21</a:t>
            </a:fld>
            <a:endParaRPr lang="en-US"/>
          </a:p>
        </p:txBody>
      </p:sp>
      <p:pic>
        <p:nvPicPr>
          <p:cNvPr id="2" name="Picture 1"/>
          <p:cNvPicPr>
            <a:picLocks noChangeAspect="1"/>
          </p:cNvPicPr>
          <p:nvPr/>
        </p:nvPicPr>
        <p:blipFill>
          <a:blip r:embed="rId3"/>
          <a:stretch>
            <a:fillRect/>
          </a:stretch>
        </p:blipFill>
        <p:spPr>
          <a:xfrm>
            <a:off x="0" y="262616"/>
            <a:ext cx="9202481" cy="5762820"/>
          </a:xfrm>
          <a:prstGeom prst="rect">
            <a:avLst/>
          </a:prstGeom>
        </p:spPr>
      </p:pic>
    </p:spTree>
    <p:extLst>
      <p:ext uri="{BB962C8B-B14F-4D97-AF65-F5344CB8AC3E}">
        <p14:creationId xmlns:p14="http://schemas.microsoft.com/office/powerpoint/2010/main" val="833391813"/>
      </p:ext>
    </p:extLst>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98" name="Acrobat Document" r:id="rId4" imgW="0" imgH="0" progId="AcroExch.Document.11">
                  <p:embed/>
                </p:oleObj>
              </mc:Choice>
              <mc:Fallback>
                <p:oleObj name="Acrobat Document" r:id="rId4" imgW="0" imgH="0" progId="AcroExch.Document.11">
                  <p:embed/>
                  <p:pic>
                    <p:nvPicPr>
                      <p:cNvPr id="0"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575045" y="308758"/>
            <a:ext cx="6956904" cy="1323439"/>
          </a:xfrm>
          <a:prstGeom prst="rect">
            <a:avLst/>
          </a:prstGeom>
        </p:spPr>
        <p:txBody>
          <a:bodyPr wrap="none">
            <a:spAutoFit/>
          </a:bodyPr>
          <a:lstStyle/>
          <a:p>
            <a:r>
              <a:rPr lang="en-US" sz="4000" dirty="0" smtClean="0">
                <a:solidFill>
                  <a:srgbClr val="2178B5"/>
                </a:solidFill>
              </a:rPr>
              <a:t>Need for verify </a:t>
            </a:r>
            <a:r>
              <a:rPr lang="en-US" sz="4000" dirty="0">
                <a:solidFill>
                  <a:srgbClr val="2178B5"/>
                </a:solidFill>
              </a:rPr>
              <a:t>affiliation service</a:t>
            </a:r>
          </a:p>
          <a:p>
            <a:endParaRPr lang="en-US" sz="4000" dirty="0">
              <a:latin typeface="+mj-lt"/>
            </a:endParaRPr>
          </a:p>
        </p:txBody>
      </p:sp>
      <p:pic>
        <p:nvPicPr>
          <p:cNvPr id="5" name="Picture 4" descr="analysis of publication data.png"/>
          <p:cNvPicPr>
            <a:picLocks noChangeAspect="1"/>
          </p:cNvPicPr>
          <p:nvPr/>
        </p:nvPicPr>
        <p:blipFill>
          <a:blip r:embed="rId5" cstate="print"/>
          <a:stretch>
            <a:fillRect/>
          </a:stretch>
        </p:blipFill>
        <p:spPr>
          <a:xfrm>
            <a:off x="695831" y="1313543"/>
            <a:ext cx="7752337" cy="49135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599"/>
            <a:ext cx="8458200" cy="1143000"/>
          </a:xfrm>
        </p:spPr>
        <p:txBody>
          <a:bodyPr/>
          <a:lstStyle/>
          <a:p>
            <a:pPr algn="ctr"/>
            <a:r>
              <a:rPr lang="en-US" dirty="0" smtClean="0">
                <a:solidFill>
                  <a:srgbClr val="0070C0"/>
                </a:solidFill>
                <a:latin typeface="+mj-lt"/>
              </a:rPr>
              <a:t>Issues</a:t>
            </a:r>
            <a:endParaRPr lang="en-US" dirty="0">
              <a:solidFill>
                <a:srgbClr val="0070C0"/>
              </a:solidFill>
              <a:latin typeface="+mj-lt"/>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23</a:t>
            </a:fld>
            <a:endParaRPr lang="en-US"/>
          </a:p>
        </p:txBody>
      </p:sp>
      <p:sp>
        <p:nvSpPr>
          <p:cNvPr id="4" name="TextBox 3"/>
          <p:cNvSpPr txBox="1"/>
          <p:nvPr/>
        </p:nvSpPr>
        <p:spPr>
          <a:xfrm>
            <a:off x="566058" y="1001486"/>
            <a:ext cx="7765142" cy="4585871"/>
          </a:xfrm>
          <a:prstGeom prst="rect">
            <a:avLst/>
          </a:prstGeom>
          <a:noFill/>
        </p:spPr>
        <p:txBody>
          <a:bodyPr wrap="square" rtlCol="0">
            <a:spAutoFit/>
          </a:bodyPr>
          <a:lstStyle/>
          <a:p>
            <a:pPr marL="342900" indent="-342900">
              <a:buClr>
                <a:srgbClr val="2178B5"/>
              </a:buClr>
              <a:buFont typeface="Arial" panose="020B0604020202020204" pitchFamily="34" charset="0"/>
              <a:buChar char="•"/>
            </a:pPr>
            <a:r>
              <a:rPr lang="en-US" sz="2800" dirty="0" smtClean="0"/>
              <a:t>What level of granularity is needed? </a:t>
            </a:r>
          </a:p>
          <a:p>
            <a:pPr marL="342900" indent="-342900">
              <a:buClr>
                <a:srgbClr val="2178B5"/>
              </a:buClr>
              <a:buFont typeface="Arial" panose="020B0604020202020204" pitchFamily="34" charset="0"/>
              <a:buChar char="•"/>
            </a:pPr>
            <a:r>
              <a:rPr lang="en-US" sz="2800" dirty="0" smtClean="0"/>
              <a:t>Who has responsibility to indicate “preferred name” for an institution? </a:t>
            </a:r>
          </a:p>
          <a:p>
            <a:pPr marL="342900" indent="-342900">
              <a:buClr>
                <a:srgbClr val="2178B5"/>
              </a:buClr>
              <a:buFont typeface="Arial" panose="020B0604020202020204" pitchFamily="34" charset="0"/>
              <a:buChar char="•"/>
            </a:pPr>
            <a:r>
              <a:rPr lang="en-US" sz="2800" dirty="0" smtClean="0"/>
              <a:t>How to encourage use of organizational ISNIs by publishers?</a:t>
            </a:r>
          </a:p>
          <a:p>
            <a:pPr marL="342900" indent="-342900">
              <a:buClr>
                <a:srgbClr val="2178B5"/>
              </a:buClr>
              <a:buFont typeface="Arial" panose="020B0604020202020204" pitchFamily="34" charset="0"/>
              <a:buChar char="•"/>
            </a:pPr>
            <a:r>
              <a:rPr lang="en-US" sz="2800" dirty="0" smtClean="0"/>
              <a:t>How to better reconcile name variants and related identities from different perspectives?</a:t>
            </a:r>
          </a:p>
          <a:p>
            <a:pPr marL="342900" indent="-342900">
              <a:buClr>
                <a:srgbClr val="2178B5"/>
              </a:buClr>
              <a:buFont typeface="Arial" panose="020B0604020202020204" pitchFamily="34" charset="0"/>
              <a:buChar char="•"/>
            </a:pPr>
            <a:r>
              <a:rPr lang="en-US" sz="2800" dirty="0" smtClean="0"/>
              <a:t>How to encourage services to build on organizational ISNIs, or crosswalk to them?</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552224652"/>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92288" y="4340574"/>
            <a:ext cx="5486400" cy="627864"/>
          </a:xfrm>
        </p:spPr>
        <p:txBody>
          <a:bodyPr/>
          <a:lstStyle/>
          <a:p>
            <a:r>
              <a:rPr lang="en-US" sz="3200" dirty="0" smtClean="0"/>
              <a:t>Questions?</a:t>
            </a:r>
            <a:endParaRPr lang="en-US" sz="3200" dirty="0"/>
          </a:p>
        </p:txBody>
      </p:sp>
      <p:pic>
        <p:nvPicPr>
          <p:cNvPr id="15" name="Picture 2" descr="C:\Users\childree\AppData\Local\Microsoft\Windows\Temporary Internet Files\Content.IE5\0P660GWN\MP900401828[1].jpg"/>
          <p:cNvPicPr>
            <a:picLocks noGrp="1" noChangeAspect="1" noChangeArrowheads="1"/>
          </p:cNvPicPr>
          <p:nvPr>
            <p:ph type="pic" idx="1"/>
          </p:nvPr>
        </p:nvPicPr>
        <p:blipFill>
          <a:blip r:embed="rId2"/>
          <a:srcRect t="11169" b="47202"/>
          <a:stretch>
            <a:fillRect/>
          </a:stretch>
        </p:blipFill>
        <p:spPr bwMode="auto">
          <a:xfrm>
            <a:off x="1792288" y="661012"/>
            <a:ext cx="5486400" cy="3424260"/>
          </a:xfrm>
          <a:prstGeom prst="rect">
            <a:avLst/>
          </a:prstGeom>
          <a:noFill/>
        </p:spPr>
      </p:pic>
      <p:sp>
        <p:nvSpPr>
          <p:cNvPr id="16" name="Text Placeholder 15"/>
          <p:cNvSpPr>
            <a:spLocks noGrp="1"/>
          </p:cNvSpPr>
          <p:nvPr>
            <p:ph type="body" sz="half" idx="2"/>
          </p:nvPr>
        </p:nvSpPr>
        <p:spPr>
          <a:xfrm>
            <a:off x="116115" y="4355158"/>
            <a:ext cx="9027886" cy="804862"/>
          </a:xfrm>
        </p:spPr>
        <p:txBody>
          <a:bodyPr/>
          <a:lstStyle/>
          <a:p>
            <a:r>
              <a:rPr lang="en-US" sz="3200" dirty="0"/>
              <a:t> </a:t>
            </a:r>
          </a:p>
          <a:p>
            <a:r>
              <a:rPr lang="en-US" sz="3200" u="sng" dirty="0">
                <a:hlinkClick r:id="rId3"/>
              </a:rPr>
              <a:t>http://www.isni.org/content/oclc-research-partners-task-force-representing-organizations-isni</a:t>
            </a:r>
            <a:endParaRPr lang="en-US" sz="3200" dirty="0"/>
          </a:p>
          <a:p>
            <a:endParaRPr lang="en-US" sz="32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Karen Smith-Yoshimura</a:t>
            </a:r>
            <a:endParaRPr lang="en-US" dirty="0"/>
          </a:p>
        </p:txBody>
      </p:sp>
      <p:sp>
        <p:nvSpPr>
          <p:cNvPr id="7" name="Text Placeholder 6"/>
          <p:cNvSpPr>
            <a:spLocks noGrp="1"/>
          </p:cNvSpPr>
          <p:nvPr>
            <p:ph type="body" sz="quarter" idx="11"/>
          </p:nvPr>
        </p:nvSpPr>
        <p:spPr/>
        <p:txBody>
          <a:bodyPr/>
          <a:lstStyle/>
          <a:p>
            <a:r>
              <a:rPr lang="en-US" dirty="0" smtClean="0"/>
              <a:t>Program Officer</a:t>
            </a:r>
            <a:endParaRPr lang="en-US" dirty="0"/>
          </a:p>
        </p:txBody>
      </p:sp>
      <p:sp>
        <p:nvSpPr>
          <p:cNvPr id="8" name="Text Placeholder 7"/>
          <p:cNvSpPr>
            <a:spLocks noGrp="1"/>
          </p:cNvSpPr>
          <p:nvPr>
            <p:ph type="body" sz="quarter" idx="12"/>
          </p:nvPr>
        </p:nvSpPr>
        <p:spPr/>
        <p:txBody>
          <a:bodyPr/>
          <a:lstStyle/>
          <a:p>
            <a:r>
              <a:rPr lang="en-US" dirty="0" smtClean="0">
                <a:hlinkClick r:id="rId2"/>
              </a:rPr>
              <a:t>smithyok@oclc.org</a:t>
            </a:r>
            <a:r>
              <a:rPr lang="en-US" dirty="0" smtClean="0"/>
              <a:t>	</a:t>
            </a:r>
            <a:endParaRPr lang="en-US" dirty="0"/>
          </a:p>
        </p:txBody>
      </p:sp>
      <p:sp>
        <p:nvSpPr>
          <p:cNvPr id="9" name="Text Placeholder 8"/>
          <p:cNvSpPr>
            <a:spLocks noGrp="1"/>
          </p:cNvSpPr>
          <p:nvPr>
            <p:ph type="body" sz="quarter" idx="13"/>
          </p:nvPr>
        </p:nvSpPr>
        <p:spPr/>
        <p:txBody>
          <a:bodyPr/>
          <a:lstStyle/>
          <a:p>
            <a:r>
              <a:rPr lang="en-US" dirty="0" smtClean="0">
                <a:hlinkClick r:id="rId3"/>
              </a:rPr>
              <a:t>@</a:t>
            </a:r>
            <a:r>
              <a:rPr lang="en-US" dirty="0" err="1" smtClean="0">
                <a:hlinkClick r:id="rId3"/>
              </a:rPr>
              <a:t>KarenS_Y</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dirty="0" smtClean="0">
                <a:solidFill>
                  <a:srgbClr val="0070C0"/>
                </a:solidFill>
              </a:rPr>
              <a:t>Scholarly output impacts the reputation and ranking of the institution</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a:t>
            </a:fld>
            <a:endParaRPr lang="en-US"/>
          </a:p>
        </p:txBody>
      </p:sp>
      <p:sp>
        <p:nvSpPr>
          <p:cNvPr id="4" name="Rectangle 3"/>
          <p:cNvSpPr/>
          <p:nvPr/>
        </p:nvSpPr>
        <p:spPr>
          <a:xfrm>
            <a:off x="762000" y="2667000"/>
            <a:ext cx="4572000" cy="923330"/>
          </a:xfrm>
          <a:prstGeom prst="rect">
            <a:avLst/>
          </a:prstGeom>
        </p:spPr>
        <p:txBody>
          <a:bodyPr>
            <a:spAutoFit/>
          </a:bodyPr>
          <a:lstStyle/>
          <a:p>
            <a:r>
              <a:rPr lang="en-US" dirty="0" smtClean="0"/>
              <a:t>We initially use </a:t>
            </a:r>
            <a:r>
              <a:rPr lang="en-US" i="1" dirty="0" err="1" smtClean="0"/>
              <a:t>bibliometric</a:t>
            </a:r>
            <a:r>
              <a:rPr lang="en-US" i="1" dirty="0" smtClean="0"/>
              <a:t> analysis</a:t>
            </a:r>
            <a:r>
              <a:rPr lang="en-US" dirty="0" smtClean="0"/>
              <a:t> to look at the top institutions, by publications and citation count for the past ten years…</a:t>
            </a:r>
            <a:endParaRPr lang="en-US" dirty="0"/>
          </a:p>
        </p:txBody>
      </p:sp>
      <p:pic>
        <p:nvPicPr>
          <p:cNvPr id="34819" name="Picture 3"/>
          <p:cNvPicPr>
            <a:picLocks noChangeAspect="1" noChangeArrowheads="1"/>
          </p:cNvPicPr>
          <p:nvPr/>
        </p:nvPicPr>
        <p:blipFill>
          <a:blip r:embed="rId3" cstate="print"/>
          <a:srcRect/>
          <a:stretch>
            <a:fillRect/>
          </a:stretch>
        </p:blipFill>
        <p:spPr bwMode="auto">
          <a:xfrm>
            <a:off x="762000" y="3733800"/>
            <a:ext cx="3009900" cy="968375"/>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3810000" y="3733800"/>
            <a:ext cx="4786313" cy="892175"/>
          </a:xfrm>
          <a:prstGeom prst="rect">
            <a:avLst/>
          </a:prstGeom>
          <a:noFill/>
          <a:ln w="9525">
            <a:noFill/>
            <a:miter lim="800000"/>
            <a:headEnd/>
            <a:tailEnd/>
          </a:ln>
        </p:spPr>
      </p:pic>
      <p:sp>
        <p:nvSpPr>
          <p:cNvPr id="8" name="Rectangle 7"/>
          <p:cNvSpPr/>
          <p:nvPr/>
        </p:nvSpPr>
        <p:spPr>
          <a:xfrm>
            <a:off x="381000" y="4800600"/>
            <a:ext cx="3352800" cy="1200329"/>
          </a:xfrm>
          <a:prstGeom prst="rect">
            <a:avLst/>
          </a:prstGeom>
        </p:spPr>
        <p:txBody>
          <a:bodyPr wrap="square">
            <a:spAutoFit/>
          </a:bodyPr>
          <a:lstStyle/>
          <a:p>
            <a:r>
              <a:rPr lang="en-US" dirty="0" smtClean="0"/>
              <a:t>Universities are ranked by several indicators of academic or research performance, including… highly cited researchers…</a:t>
            </a:r>
            <a:endParaRPr lang="en-US" dirty="0"/>
          </a:p>
        </p:txBody>
      </p:sp>
      <p:pic>
        <p:nvPicPr>
          <p:cNvPr id="34821" name="Picture 5"/>
          <p:cNvPicPr>
            <a:picLocks noChangeAspect="1" noChangeArrowheads="1"/>
          </p:cNvPicPr>
          <p:nvPr/>
        </p:nvPicPr>
        <p:blipFill>
          <a:blip r:embed="rId5" cstate="print"/>
          <a:srcRect/>
          <a:stretch>
            <a:fillRect/>
          </a:stretch>
        </p:blipFill>
        <p:spPr bwMode="auto">
          <a:xfrm>
            <a:off x="914400" y="1676400"/>
            <a:ext cx="3605213" cy="1006475"/>
          </a:xfrm>
          <a:prstGeom prst="rect">
            <a:avLst/>
          </a:prstGeom>
          <a:noFill/>
          <a:ln w="9525">
            <a:noFill/>
            <a:miter lim="800000"/>
            <a:headEnd/>
            <a:tailEnd/>
          </a:ln>
        </p:spPr>
      </p:pic>
      <p:sp>
        <p:nvSpPr>
          <p:cNvPr id="10" name="Rectangle 9"/>
          <p:cNvSpPr/>
          <p:nvPr/>
        </p:nvSpPr>
        <p:spPr>
          <a:xfrm>
            <a:off x="3886200" y="4876800"/>
            <a:ext cx="4572000" cy="646331"/>
          </a:xfrm>
          <a:prstGeom prst="rect">
            <a:avLst/>
          </a:prstGeom>
        </p:spPr>
        <p:txBody>
          <a:bodyPr>
            <a:spAutoFit/>
          </a:bodyPr>
          <a:lstStyle/>
          <a:p>
            <a:r>
              <a:rPr lang="en-US" dirty="0" smtClean="0"/>
              <a:t>Citations… are the best understood and most widely accepted measure of research strength.</a:t>
            </a:r>
            <a:endParaRPr lang="en-US" dirty="0"/>
          </a:p>
        </p:txBody>
      </p:sp>
    </p:spTree>
    <p:extLst>
      <p:ext uri="{BB962C8B-B14F-4D97-AF65-F5344CB8AC3E}">
        <p14:creationId xmlns:p14="http://schemas.microsoft.com/office/powerpoint/2010/main" val="11479217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smtClean="0">
                <a:solidFill>
                  <a:srgbClr val="0070C0"/>
                </a:solidFill>
              </a:rPr>
              <a:t>Organizational IDs: </a:t>
            </a:r>
            <a:r>
              <a:rPr lang="en-US" dirty="0">
                <a:solidFill>
                  <a:srgbClr val="0070C0"/>
                </a:solidFill>
              </a:rPr>
              <a:t>U</a:t>
            </a:r>
            <a:r>
              <a:rPr lang="en-US" dirty="0" smtClean="0">
                <a:solidFill>
                  <a:srgbClr val="0070C0"/>
                </a:solidFill>
              </a:rPr>
              <a:t>se cases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4</a:t>
            </a:fld>
            <a:endParaRPr lang="en-US"/>
          </a:p>
        </p:txBody>
      </p:sp>
      <p:sp>
        <p:nvSpPr>
          <p:cNvPr id="5" name="TextBox 4"/>
          <p:cNvSpPr txBox="1"/>
          <p:nvPr/>
        </p:nvSpPr>
        <p:spPr>
          <a:xfrm>
            <a:off x="3611118" y="1369997"/>
            <a:ext cx="5532882" cy="3785652"/>
          </a:xfrm>
          <a:prstGeom prst="rect">
            <a:avLst/>
          </a:prstGeom>
          <a:noFill/>
        </p:spPr>
        <p:txBody>
          <a:bodyPr wrap="square" rtlCol="0">
            <a:spAutoFit/>
          </a:bodyPr>
          <a:lstStyle/>
          <a:p>
            <a:pPr marL="342900" indent="-342900">
              <a:buClr>
                <a:srgbClr val="2178B5"/>
              </a:buClr>
              <a:buFont typeface="Arial" panose="020B0604020202020204" pitchFamily="34" charset="0"/>
              <a:buChar char="•"/>
            </a:pPr>
            <a:r>
              <a:rPr lang="en-US" sz="2400" dirty="0" smtClean="0"/>
              <a:t>Institutions want to track </a:t>
            </a:r>
            <a:r>
              <a:rPr lang="en-US" sz="2400" i="1" dirty="0" smtClean="0"/>
              <a:t>all</a:t>
            </a:r>
            <a:r>
              <a:rPr lang="en-US" sz="2400" dirty="0" smtClean="0"/>
              <a:t> their scholarly output</a:t>
            </a:r>
          </a:p>
          <a:p>
            <a:pPr marL="342900" indent="-342900">
              <a:buClr>
                <a:srgbClr val="2178B5"/>
              </a:buClr>
              <a:buFont typeface="Arial" panose="020B0604020202020204" pitchFamily="34" charset="0"/>
              <a:buChar char="•"/>
            </a:pPr>
            <a:r>
              <a:rPr lang="en-US" sz="2400" dirty="0" smtClean="0"/>
              <a:t>Track research groups which may comprise staff from multiple institutions</a:t>
            </a:r>
          </a:p>
          <a:p>
            <a:pPr marL="342900" indent="-342900">
              <a:buClr>
                <a:srgbClr val="2178B5"/>
              </a:buClr>
              <a:buFont typeface="Arial" panose="020B0604020202020204" pitchFamily="34" charset="0"/>
              <a:buChar char="•"/>
            </a:pPr>
            <a:r>
              <a:rPr lang="en-US" sz="2400" dirty="0" smtClean="0"/>
              <a:t>National reporting</a:t>
            </a:r>
          </a:p>
          <a:p>
            <a:pPr marL="342900" indent="-342900">
              <a:buClr>
                <a:srgbClr val="2178B5"/>
              </a:buClr>
              <a:buFont typeface="Arial" panose="020B0604020202020204" pitchFamily="34" charset="0"/>
              <a:buChar char="•"/>
            </a:pPr>
            <a:r>
              <a:rPr lang="en-US" sz="2400" dirty="0" smtClean="0"/>
              <a:t>Funding tracking</a:t>
            </a:r>
          </a:p>
          <a:p>
            <a:pPr marL="342900" indent="-342900">
              <a:buClr>
                <a:srgbClr val="2178B5"/>
              </a:buClr>
              <a:buFont typeface="Arial" panose="020B0604020202020204" pitchFamily="34" charset="0"/>
              <a:buChar char="•"/>
            </a:pPr>
            <a:r>
              <a:rPr lang="en-US" sz="2400" dirty="0" smtClean="0"/>
              <a:t>Disambiguate researchers’ names by affiliation</a:t>
            </a:r>
          </a:p>
          <a:p>
            <a:pPr marL="342900" indent="-342900">
              <a:buClr>
                <a:srgbClr val="2178B5"/>
              </a:buClr>
              <a:buFont typeface="Arial" panose="020B0604020202020204" pitchFamily="34" charset="0"/>
              <a:buChar char="•"/>
            </a:pPr>
            <a:r>
              <a:rPr lang="en-US" sz="2400" dirty="0" smtClean="0"/>
              <a:t>Correctly identify researchers’ affiliations in publications</a:t>
            </a:r>
          </a:p>
        </p:txBody>
      </p:sp>
      <p:pic>
        <p:nvPicPr>
          <p:cNvPr id="6" name="Picture 2"/>
          <p:cNvPicPr>
            <a:picLocks noChangeAspect="1" noChangeArrowheads="1"/>
          </p:cNvPicPr>
          <p:nvPr/>
        </p:nvPicPr>
        <p:blipFill>
          <a:blip r:embed="rId3"/>
          <a:srcRect/>
          <a:stretch>
            <a:fillRect/>
          </a:stretch>
        </p:blipFill>
        <p:spPr bwMode="auto">
          <a:xfrm>
            <a:off x="113855" y="1060787"/>
            <a:ext cx="3497263" cy="4579937"/>
          </a:xfrm>
          <a:prstGeom prst="rect">
            <a:avLst/>
          </a:prstGeom>
          <a:noFill/>
          <a:ln w="9525">
            <a:noFill/>
            <a:miter lim="800000"/>
            <a:headEnd/>
            <a:tailEnd/>
          </a:ln>
        </p:spPr>
      </p:pic>
      <p:sp>
        <p:nvSpPr>
          <p:cNvPr id="4" name="TextBox 3"/>
          <p:cNvSpPr txBox="1"/>
          <p:nvPr/>
        </p:nvSpPr>
        <p:spPr>
          <a:xfrm>
            <a:off x="292326" y="5840965"/>
            <a:ext cx="8567217" cy="800219"/>
          </a:xfrm>
          <a:prstGeom prst="rect">
            <a:avLst/>
          </a:prstGeom>
          <a:noFill/>
        </p:spPr>
        <p:txBody>
          <a:bodyPr wrap="none" rtlCol="0">
            <a:spAutoFit/>
          </a:bodyPr>
          <a:lstStyle/>
          <a:p>
            <a:pPr algn="ctr"/>
            <a:r>
              <a:rPr lang="en-US" sz="2400" dirty="0"/>
              <a:t>Many institutions unaware they </a:t>
            </a:r>
            <a:r>
              <a:rPr lang="en-US" sz="2400" i="1" dirty="0"/>
              <a:t>already have</a:t>
            </a:r>
            <a:r>
              <a:rPr lang="en-US" sz="2400" dirty="0"/>
              <a:t> an identifier assigned</a:t>
            </a:r>
          </a:p>
          <a:p>
            <a:endParaRPr lang="en-US" sz="2200" dirty="0"/>
          </a:p>
        </p:txBody>
      </p:sp>
    </p:spTree>
    <p:extLst>
      <p:ext uri="{BB962C8B-B14F-4D97-AF65-F5344CB8AC3E}">
        <p14:creationId xmlns:p14="http://schemas.microsoft.com/office/powerpoint/2010/main" val="1417184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smtClean="0">
                <a:solidFill>
                  <a:srgbClr val="0070C0"/>
                </a:solidFill>
              </a:rPr>
              <a:t>Why things not strings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5</a:t>
            </a:fld>
            <a:endParaRPr lang="en-US"/>
          </a:p>
        </p:txBody>
      </p:sp>
      <p:sp>
        <p:nvSpPr>
          <p:cNvPr id="5" name="TextBox 4"/>
          <p:cNvSpPr txBox="1"/>
          <p:nvPr/>
        </p:nvSpPr>
        <p:spPr>
          <a:xfrm>
            <a:off x="746128" y="1045029"/>
            <a:ext cx="4662302" cy="2062103"/>
          </a:xfrm>
          <a:prstGeom prst="rect">
            <a:avLst/>
          </a:prstGeom>
          <a:noFill/>
        </p:spPr>
        <p:txBody>
          <a:bodyPr wrap="none" rtlCol="0">
            <a:spAutoFit/>
          </a:bodyPr>
          <a:lstStyle/>
          <a:p>
            <a:r>
              <a:rPr lang="en-US" sz="3200" dirty="0" smtClean="0"/>
              <a:t>English text may refer to:</a:t>
            </a:r>
            <a:endParaRPr lang="en-US" sz="2400" dirty="0" smtClean="0"/>
          </a:p>
          <a:p>
            <a:pPr marL="342900" indent="-342900">
              <a:buClr>
                <a:srgbClr val="2178B5"/>
              </a:buClr>
              <a:buFont typeface="Arial" panose="020B0604020202020204" pitchFamily="34" charset="0"/>
              <a:buChar char="•"/>
            </a:pPr>
            <a:r>
              <a:rPr lang="en-US" sz="2400" dirty="0" err="1" smtClean="0"/>
              <a:t>Bibliothèque</a:t>
            </a:r>
            <a:r>
              <a:rPr lang="en-US" sz="2400" dirty="0" smtClean="0"/>
              <a:t> </a:t>
            </a:r>
            <a:r>
              <a:rPr lang="en-US" sz="2400" dirty="0" err="1" smtClean="0"/>
              <a:t>nationale</a:t>
            </a:r>
            <a:r>
              <a:rPr lang="en-US" sz="2400" dirty="0" smtClean="0"/>
              <a:t> de France</a:t>
            </a:r>
          </a:p>
          <a:p>
            <a:pPr marL="342900" indent="-342900">
              <a:buClr>
                <a:srgbClr val="2178B5"/>
              </a:buClr>
              <a:buFont typeface="Arial" panose="020B0604020202020204" pitchFamily="34" charset="0"/>
              <a:buChar char="•"/>
            </a:pPr>
            <a:r>
              <a:rPr lang="en-US" sz="2400" dirty="0" err="1" smtClean="0"/>
              <a:t>BnF</a:t>
            </a:r>
            <a:endParaRPr lang="en-US" sz="2400" dirty="0" smtClean="0"/>
          </a:p>
          <a:p>
            <a:pPr marL="342900" indent="-342900">
              <a:buClr>
                <a:srgbClr val="2178B5"/>
              </a:buClr>
              <a:buFont typeface="Arial" panose="020B0604020202020204" pitchFamily="34" charset="0"/>
              <a:buChar char="•"/>
            </a:pPr>
            <a:r>
              <a:rPr lang="en-US" sz="2400" dirty="0" smtClean="0"/>
              <a:t>National Library of France</a:t>
            </a:r>
            <a:endParaRPr lang="en-US" sz="2400" dirty="0"/>
          </a:p>
          <a:p>
            <a:endParaRPr lang="en-US" sz="2400" dirty="0"/>
          </a:p>
        </p:txBody>
      </p:sp>
      <p:sp>
        <p:nvSpPr>
          <p:cNvPr id="4" name="TextBox 3"/>
          <p:cNvSpPr txBox="1"/>
          <p:nvPr/>
        </p:nvSpPr>
        <p:spPr>
          <a:xfrm>
            <a:off x="746128" y="2953743"/>
            <a:ext cx="6442405" cy="3170099"/>
          </a:xfrm>
          <a:prstGeom prst="rect">
            <a:avLst/>
          </a:prstGeom>
          <a:noFill/>
        </p:spPr>
        <p:txBody>
          <a:bodyPr wrap="none" rtlCol="0">
            <a:spAutoFit/>
          </a:bodyPr>
          <a:lstStyle/>
          <a:p>
            <a:r>
              <a:rPr lang="en-US" sz="3200" dirty="0" smtClean="0"/>
              <a:t>Texts in other languages may refer to:</a:t>
            </a:r>
          </a:p>
          <a:p>
            <a:pPr marL="457200" indent="-457200">
              <a:buClr>
                <a:srgbClr val="2178B5"/>
              </a:buClr>
              <a:buFont typeface="Arial" panose="020B0604020202020204" pitchFamily="34" charset="0"/>
              <a:buChar char="•"/>
            </a:pPr>
            <a:r>
              <a:rPr lang="zh-TW"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法國國家圖書</a:t>
            </a:r>
            <a:r>
              <a:rPr lang="zh-TW" alt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館</a:t>
            </a:r>
            <a:endParaRPr lang="en-US" altLang="zh-TW"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buClr>
                <a:srgbClr val="2178B5"/>
              </a:buClr>
              <a:buFont typeface="Arial" panose="020B0604020202020204" pitchFamily="34" charset="0"/>
              <a:buChar char="•"/>
            </a:pPr>
            <a:r>
              <a:rPr lang="ar-AE" sz="2400" dirty="0"/>
              <a:t>مكتبة فرنسا </a:t>
            </a:r>
            <a:r>
              <a:rPr lang="ar-AE" sz="2400" dirty="0" smtClean="0"/>
              <a:t>الوطنية</a:t>
            </a:r>
            <a:endParaRPr lang="en-US" sz="2400" dirty="0" smtClean="0"/>
          </a:p>
          <a:p>
            <a:pPr marL="457200" indent="-457200">
              <a:buClr>
                <a:srgbClr val="2178B5"/>
              </a:buClr>
              <a:buFont typeface="Arial" panose="020B0604020202020204" pitchFamily="34" charset="0"/>
              <a:buChar char="•"/>
            </a:pPr>
            <a:r>
              <a:rPr lang="el-GR" sz="2400" dirty="0"/>
              <a:t>Εθνική Βιβλιοθήκη της </a:t>
            </a:r>
            <a:r>
              <a:rPr lang="el-GR" sz="2400" dirty="0" smtClean="0"/>
              <a:t>Γαλλίας</a:t>
            </a:r>
            <a:endParaRPr lang="en-US" sz="2400" dirty="0" smtClean="0"/>
          </a:p>
          <a:p>
            <a:pPr marL="457200" indent="-457200">
              <a:buClr>
                <a:srgbClr val="2178B5"/>
              </a:buClr>
              <a:buFont typeface="Arial" panose="020B0604020202020204" pitchFamily="34" charset="0"/>
              <a:buChar char="•"/>
            </a:pPr>
            <a:r>
              <a:rPr lang="he-IL" sz="2400" dirty="0">
                <a:latin typeface="Arial Unicode MS" panose="020B0604020202020204" pitchFamily="34" charset="-128"/>
                <a:ea typeface="Arial Unicode MS" panose="020B0604020202020204" pitchFamily="34" charset="-128"/>
                <a:cs typeface="Arial Unicode MS" panose="020B0604020202020204" pitchFamily="34" charset="-128"/>
              </a:rPr>
              <a:t>הספרייה הלאומית של </a:t>
            </a:r>
            <a:r>
              <a:rPr lang="he-IL" sz="2400" dirty="0" smtClean="0">
                <a:latin typeface="Arial Unicode MS" panose="020B0604020202020204" pitchFamily="34" charset="-128"/>
                <a:ea typeface="Arial Unicode MS" panose="020B0604020202020204" pitchFamily="34" charset="-128"/>
                <a:cs typeface="Arial Unicode MS" panose="020B0604020202020204" pitchFamily="34" charset="-128"/>
              </a:rPr>
              <a:t>צרפת</a:t>
            </a: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buClr>
                <a:srgbClr val="2178B5"/>
              </a:buClr>
              <a:buFont typeface="Arial" panose="020B0604020202020204" pitchFamily="34" charset="0"/>
              <a:buChar char="•"/>
            </a:pPr>
            <a:r>
              <a:rPr lang="ja-JP"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フランス国立図書</a:t>
            </a:r>
            <a:r>
              <a:rPr lang="ja-JP" alt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館</a:t>
            </a:r>
            <a:endParaRPr lang="en-US" altLang="ja-JP"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buClr>
                <a:srgbClr val="2178B5"/>
              </a:buClr>
              <a:buFont typeface="Arial" panose="020B0604020202020204" pitchFamily="34" charset="0"/>
              <a:buChar char="•"/>
            </a:pPr>
            <a:r>
              <a:rPr lang="ko-KR"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프랑스 국립도서관</a:t>
            </a: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buClr>
                <a:srgbClr val="2178B5"/>
              </a:buClr>
              <a:buFont typeface="Arial" panose="020B0604020202020204" pitchFamily="34" charset="0"/>
              <a:buChar char="•"/>
            </a:pPr>
            <a:r>
              <a:rPr lang="az-Cyrl-AZ" sz="2400" dirty="0">
                <a:latin typeface="Arial Unicode MS" panose="020B0604020202020204" pitchFamily="34" charset="-128"/>
                <a:ea typeface="Arial Unicode MS" panose="020B0604020202020204" pitchFamily="34" charset="-128"/>
                <a:cs typeface="Arial Unicode MS" panose="020B0604020202020204" pitchFamily="34" charset="-128"/>
              </a:rPr>
              <a:t>Национальная библиотека Франции</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73337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smtClean="0">
                <a:solidFill>
                  <a:srgbClr val="0070C0"/>
                </a:solidFill>
              </a:rPr>
              <a:t>Special challenges with organizations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6</a:t>
            </a:fld>
            <a:endParaRPr lang="en-US"/>
          </a:p>
        </p:txBody>
      </p:sp>
      <p:sp>
        <p:nvSpPr>
          <p:cNvPr id="5" name="TextBox 4"/>
          <p:cNvSpPr txBox="1"/>
          <p:nvPr/>
        </p:nvSpPr>
        <p:spPr>
          <a:xfrm>
            <a:off x="653143" y="1654629"/>
            <a:ext cx="7707086" cy="4708981"/>
          </a:xfrm>
          <a:prstGeom prst="rect">
            <a:avLst/>
          </a:prstGeom>
          <a:noFill/>
        </p:spPr>
        <p:txBody>
          <a:bodyPr wrap="square" rtlCol="0">
            <a:spAutoFit/>
          </a:bodyPr>
          <a:lstStyle/>
          <a:p>
            <a:pPr marL="342900" indent="-342900">
              <a:buClr>
                <a:srgbClr val="2178B5"/>
              </a:buClr>
              <a:buFont typeface="Arial" panose="020B0604020202020204" pitchFamily="34" charset="0"/>
              <a:buChar char="•"/>
            </a:pPr>
            <a:r>
              <a:rPr lang="en-US" sz="2800" dirty="0" smtClean="0"/>
              <a:t>They merge, they split</a:t>
            </a:r>
          </a:p>
          <a:p>
            <a:pPr marL="342900" indent="-342900">
              <a:buClr>
                <a:srgbClr val="2178B5"/>
              </a:buClr>
              <a:buFont typeface="Arial" panose="020B0604020202020204" pitchFamily="34" charset="0"/>
              <a:buChar char="•"/>
            </a:pPr>
            <a:r>
              <a:rPr lang="en-US" sz="2800" dirty="0"/>
              <a:t>They acquire/are acquired</a:t>
            </a:r>
          </a:p>
          <a:p>
            <a:pPr marL="342900" indent="-342900">
              <a:buClr>
                <a:srgbClr val="2178B5"/>
              </a:buClr>
              <a:buFont typeface="Arial" panose="020B0604020202020204" pitchFamily="34" charset="0"/>
              <a:buChar char="•"/>
            </a:pPr>
            <a:r>
              <a:rPr lang="en-US" sz="2800" dirty="0" smtClean="0"/>
              <a:t>They can have multiple departments, schools</a:t>
            </a:r>
          </a:p>
          <a:p>
            <a:pPr marL="342900" indent="-342900">
              <a:buClr>
                <a:srgbClr val="2178B5"/>
              </a:buClr>
              <a:buFont typeface="Arial" panose="020B0604020202020204" pitchFamily="34" charset="0"/>
              <a:buChar char="•"/>
            </a:pPr>
            <a:r>
              <a:rPr lang="en-US" sz="2800" dirty="0" smtClean="0"/>
              <a:t>Have hierarchies that may change over time</a:t>
            </a:r>
          </a:p>
          <a:p>
            <a:pPr marL="342900" indent="-342900">
              <a:buClr>
                <a:srgbClr val="2178B5"/>
              </a:buClr>
              <a:buFont typeface="Arial" panose="020B0604020202020204" pitchFamily="34" charset="0"/>
              <a:buChar char="•"/>
            </a:pPr>
            <a:r>
              <a:rPr lang="en-US" sz="2800" dirty="0"/>
              <a:t>May have multiple hierarchies</a:t>
            </a:r>
            <a:endParaRPr lang="en-US" sz="2800" dirty="0" smtClean="0"/>
          </a:p>
          <a:p>
            <a:pPr marL="342900" indent="-342900">
              <a:buClr>
                <a:srgbClr val="2178B5"/>
              </a:buClr>
              <a:buFont typeface="Arial" panose="020B0604020202020204" pitchFamily="34" charset="0"/>
              <a:buChar char="•"/>
            </a:pPr>
            <a:r>
              <a:rPr lang="en-US" sz="2800" dirty="0" smtClean="0"/>
              <a:t>Branches in multiple locations or countries</a:t>
            </a:r>
          </a:p>
          <a:p>
            <a:pPr marL="342900" indent="-342900">
              <a:buClr>
                <a:srgbClr val="2178B5"/>
              </a:buClr>
              <a:buFont typeface="Arial" panose="020B0604020202020204" pitchFamily="34" charset="0"/>
              <a:buChar char="•"/>
            </a:pPr>
            <a:r>
              <a:rPr lang="en-US" sz="2800" dirty="0" smtClean="0"/>
              <a:t>Often unclear when a name change represents a new organization</a:t>
            </a:r>
          </a:p>
          <a:p>
            <a:pPr marL="342900" indent="-342900">
              <a:buClr>
                <a:srgbClr val="2178B5"/>
              </a:buClr>
              <a:buFont typeface="Arial" panose="020B0604020202020204" pitchFamily="34" charset="0"/>
              <a:buChar char="•"/>
            </a:pPr>
            <a:r>
              <a:rPr lang="en-US" sz="2800" dirty="0" smtClean="0"/>
              <a:t>Different stakeholders’ perspectives</a:t>
            </a:r>
          </a:p>
          <a:p>
            <a:endParaRPr lang="en-US" sz="2400" dirty="0" smtClean="0"/>
          </a:p>
          <a:p>
            <a:pPr marL="342900" indent="-342900">
              <a:buFont typeface="Arial" panose="020B0604020202020204" pitchFamily="34" charset="0"/>
              <a:buChar char="•"/>
            </a:pPr>
            <a:endParaRPr lang="en-US" sz="2400" dirty="0"/>
          </a:p>
        </p:txBody>
      </p:sp>
      <p:pic>
        <p:nvPicPr>
          <p:cNvPr id="7" name="Picture 2"/>
          <p:cNvPicPr>
            <a:picLocks noChangeAspect="1" noChangeArrowheads="1"/>
          </p:cNvPicPr>
          <p:nvPr/>
        </p:nvPicPr>
        <p:blipFill>
          <a:blip r:embed="rId3"/>
          <a:srcRect/>
          <a:stretch>
            <a:fillRect/>
          </a:stretch>
        </p:blipFill>
        <p:spPr bwMode="auto">
          <a:xfrm>
            <a:off x="4081543" y="941486"/>
            <a:ext cx="850285" cy="713143"/>
          </a:xfrm>
          <a:prstGeom prst="rect">
            <a:avLst/>
          </a:prstGeom>
          <a:noFill/>
          <a:ln w="9525">
            <a:noFill/>
            <a:miter lim="800000"/>
            <a:headEnd/>
            <a:tailEnd/>
          </a:ln>
        </p:spPr>
      </p:pic>
    </p:spTree>
    <p:extLst>
      <p:ext uri="{BB962C8B-B14F-4D97-AF65-F5344CB8AC3E}">
        <p14:creationId xmlns:p14="http://schemas.microsoft.com/office/powerpoint/2010/main" val="4168286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pPr/>
              <a:t>7</a:t>
            </a:fld>
            <a:endParaRPr lang="en-US"/>
          </a:p>
        </p:txBody>
      </p:sp>
      <p:sp>
        <p:nvSpPr>
          <p:cNvPr id="4" name="TextBox 3"/>
          <p:cNvSpPr txBox="1"/>
          <p:nvPr/>
        </p:nvSpPr>
        <p:spPr>
          <a:xfrm>
            <a:off x="1736202" y="832969"/>
            <a:ext cx="6376233" cy="646331"/>
          </a:xfrm>
          <a:prstGeom prst="rect">
            <a:avLst/>
          </a:prstGeom>
          <a:noFill/>
        </p:spPr>
        <p:txBody>
          <a:bodyPr wrap="none" rtlCol="0">
            <a:spAutoFit/>
          </a:bodyPr>
          <a:lstStyle/>
          <a:p>
            <a:r>
              <a:rPr lang="en-US" sz="3600" dirty="0" smtClean="0">
                <a:solidFill>
                  <a:srgbClr val="2178B5"/>
                </a:solidFill>
              </a:rPr>
              <a:t>La Trobe University Restructuring</a:t>
            </a:r>
            <a:endParaRPr lang="en-US" sz="3600" dirty="0">
              <a:solidFill>
                <a:srgbClr val="2178B5"/>
              </a:solidFill>
            </a:endParaRPr>
          </a:p>
        </p:txBody>
      </p:sp>
      <p:sp>
        <p:nvSpPr>
          <p:cNvPr id="5" name="TextBox 4"/>
          <p:cNvSpPr txBox="1"/>
          <p:nvPr/>
        </p:nvSpPr>
        <p:spPr>
          <a:xfrm>
            <a:off x="386786" y="1594571"/>
            <a:ext cx="5046563" cy="3785652"/>
          </a:xfrm>
          <a:prstGeom prst="rect">
            <a:avLst/>
          </a:prstGeom>
          <a:noFill/>
          <a:ln>
            <a:solidFill>
              <a:srgbClr val="2178B5"/>
            </a:solidFill>
          </a:ln>
        </p:spPr>
        <p:txBody>
          <a:bodyPr wrap="square" rtlCol="0">
            <a:spAutoFit/>
          </a:bodyPr>
          <a:lstStyle/>
          <a:p>
            <a:r>
              <a:rPr lang="en-US" sz="3200" dirty="0" smtClean="0"/>
              <a:t>5 faculties:</a:t>
            </a:r>
          </a:p>
          <a:p>
            <a:endParaRPr lang="en-US" sz="3200" dirty="0"/>
          </a:p>
          <a:p>
            <a:pPr marL="342900" lvl="0" indent="-342900">
              <a:buClr>
                <a:srgbClr val="2178B5"/>
              </a:buClr>
              <a:buFont typeface="Arial" panose="020B0604020202020204" pitchFamily="34" charset="0"/>
              <a:buChar char="•"/>
            </a:pPr>
            <a:r>
              <a:rPr lang="en-US" sz="2000" dirty="0"/>
              <a:t>Faculty of Business, </a:t>
            </a:r>
            <a:r>
              <a:rPr lang="en-US" sz="2000" dirty="0" smtClean="0"/>
              <a:t>Economics and Law</a:t>
            </a:r>
          </a:p>
          <a:p>
            <a:pPr marL="342900" indent="-342900">
              <a:buClr>
                <a:srgbClr val="2178B5"/>
              </a:buClr>
              <a:buFont typeface="Arial" panose="020B0604020202020204" pitchFamily="34" charset="0"/>
              <a:buChar char="•"/>
            </a:pPr>
            <a:r>
              <a:rPr lang="en-US" sz="2000" dirty="0"/>
              <a:t>Faculty of Education</a:t>
            </a:r>
          </a:p>
          <a:p>
            <a:pPr marL="342900" indent="-342900">
              <a:buClr>
                <a:srgbClr val="2178B5"/>
              </a:buClr>
              <a:buFont typeface="Arial" panose="020B0604020202020204" pitchFamily="34" charset="0"/>
              <a:buChar char="•"/>
            </a:pPr>
            <a:r>
              <a:rPr lang="en-US" sz="2000" dirty="0"/>
              <a:t>Faculty of Health Sciences</a:t>
            </a:r>
          </a:p>
          <a:p>
            <a:pPr marL="342900" indent="-342900">
              <a:buClr>
                <a:srgbClr val="2178B5"/>
              </a:buClr>
              <a:buFont typeface="Arial" panose="020B0604020202020204" pitchFamily="34" charset="0"/>
              <a:buChar char="•"/>
            </a:pPr>
            <a:r>
              <a:rPr lang="en-US" sz="2000" dirty="0"/>
              <a:t>Faculty of Humanities and Social Sciences</a:t>
            </a:r>
          </a:p>
          <a:p>
            <a:pPr marL="342900" indent="-342900">
              <a:buClr>
                <a:srgbClr val="2178B5"/>
              </a:buClr>
              <a:buFont typeface="Arial" panose="020B0604020202020204" pitchFamily="34" charset="0"/>
              <a:buChar char="•"/>
            </a:pPr>
            <a:r>
              <a:rPr lang="en-US" sz="2000" dirty="0"/>
              <a:t>Faculty of Science, Technology and Engineering</a:t>
            </a:r>
          </a:p>
          <a:p>
            <a:pPr lvl="0"/>
            <a:endParaRPr lang="en-US" sz="2400" dirty="0"/>
          </a:p>
          <a:p>
            <a:endParaRPr lang="en-US" sz="3200" dirty="0"/>
          </a:p>
        </p:txBody>
      </p:sp>
      <p:sp>
        <p:nvSpPr>
          <p:cNvPr id="6" name="Right Arrow 5"/>
          <p:cNvSpPr/>
          <p:nvPr/>
        </p:nvSpPr>
        <p:spPr>
          <a:xfrm>
            <a:off x="5567423" y="3223548"/>
            <a:ext cx="717630" cy="3703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419127" y="1761609"/>
            <a:ext cx="2481072" cy="2923877"/>
          </a:xfrm>
          <a:prstGeom prst="rect">
            <a:avLst/>
          </a:prstGeom>
          <a:noFill/>
          <a:ln>
            <a:solidFill>
              <a:srgbClr val="2178B5"/>
            </a:solidFill>
          </a:ln>
        </p:spPr>
        <p:txBody>
          <a:bodyPr wrap="square" rtlCol="0">
            <a:spAutoFit/>
          </a:bodyPr>
          <a:lstStyle/>
          <a:p>
            <a:r>
              <a:rPr lang="en-US" sz="3200" dirty="0" smtClean="0"/>
              <a:t>2 colleges:</a:t>
            </a:r>
          </a:p>
          <a:p>
            <a:endParaRPr lang="en-US" sz="3200" dirty="0"/>
          </a:p>
          <a:p>
            <a:pPr marL="342900" indent="-342900">
              <a:buClr>
                <a:srgbClr val="2178B5"/>
              </a:buClr>
              <a:buFont typeface="Arial" panose="020B0604020202020204" pitchFamily="34" charset="0"/>
              <a:buChar char="•"/>
            </a:pPr>
            <a:r>
              <a:rPr lang="en-US" sz="2000" dirty="0"/>
              <a:t>College of Science, Health and </a:t>
            </a:r>
            <a:r>
              <a:rPr lang="en-US" sz="2000" dirty="0" smtClean="0"/>
              <a:t>Engineering</a:t>
            </a:r>
          </a:p>
          <a:p>
            <a:pPr marL="342900" indent="-342900">
              <a:buClr>
                <a:srgbClr val="2178B5"/>
              </a:buClr>
              <a:buFont typeface="Arial" panose="020B0604020202020204" pitchFamily="34" charset="0"/>
              <a:buChar char="•"/>
            </a:pPr>
            <a:r>
              <a:rPr lang="en-US" sz="2000" dirty="0"/>
              <a:t>College of Arts, Social Sciences and Commerce</a:t>
            </a:r>
          </a:p>
        </p:txBody>
      </p:sp>
      <p:pic>
        <p:nvPicPr>
          <p:cNvPr id="9" name="Picture 8"/>
          <p:cNvPicPr>
            <a:picLocks noChangeAspect="1"/>
          </p:cNvPicPr>
          <p:nvPr/>
        </p:nvPicPr>
        <p:blipFill>
          <a:blip r:embed="rId3"/>
          <a:stretch>
            <a:fillRect/>
          </a:stretch>
        </p:blipFill>
        <p:spPr>
          <a:xfrm>
            <a:off x="151388" y="40420"/>
            <a:ext cx="2758679" cy="792549"/>
          </a:xfrm>
          <a:prstGeom prst="rect">
            <a:avLst/>
          </a:prstGeom>
        </p:spPr>
      </p:pic>
      <p:pic>
        <p:nvPicPr>
          <p:cNvPr id="10" name="Picture 9"/>
          <p:cNvPicPr>
            <a:picLocks noChangeAspect="1"/>
          </p:cNvPicPr>
          <p:nvPr/>
        </p:nvPicPr>
        <p:blipFill>
          <a:blip r:embed="rId4"/>
          <a:stretch>
            <a:fillRect/>
          </a:stretch>
        </p:blipFill>
        <p:spPr>
          <a:xfrm>
            <a:off x="6050052" y="4961102"/>
            <a:ext cx="2636748" cy="1760373"/>
          </a:xfrm>
          <a:prstGeom prst="rect">
            <a:avLst/>
          </a:prstGeom>
        </p:spPr>
      </p:pic>
    </p:spTree>
    <p:extLst>
      <p:ext uri="{BB962C8B-B14F-4D97-AF65-F5344CB8AC3E}">
        <p14:creationId xmlns:p14="http://schemas.microsoft.com/office/powerpoint/2010/main" val="2965079354"/>
      </p:ext>
    </p:extLst>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dirty="0" smtClean="0">
                <a:solidFill>
                  <a:srgbClr val="0070C0"/>
                </a:solidFill>
              </a:rPr>
              <a:t>Jisc-CASRAI-UK </a:t>
            </a:r>
            <a:r>
              <a:rPr lang="en-US" dirty="0" err="1" smtClean="0">
                <a:solidFill>
                  <a:srgbClr val="0070C0"/>
                </a:solidFill>
              </a:rPr>
              <a:t>Organisational</a:t>
            </a:r>
            <a:r>
              <a:rPr lang="en-US" dirty="0" smtClean="0">
                <a:solidFill>
                  <a:srgbClr val="0070C0"/>
                </a:solidFill>
              </a:rPr>
              <a:t> Identifiers Working Group</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8</a:t>
            </a:fld>
            <a:endParaRPr lang="en-US"/>
          </a:p>
        </p:txBody>
      </p:sp>
      <p:sp>
        <p:nvSpPr>
          <p:cNvPr id="4" name="TextBox 3"/>
          <p:cNvSpPr txBox="1"/>
          <p:nvPr/>
        </p:nvSpPr>
        <p:spPr>
          <a:xfrm>
            <a:off x="493724" y="1502676"/>
            <a:ext cx="8425305" cy="3046988"/>
          </a:xfrm>
          <a:prstGeom prst="rect">
            <a:avLst/>
          </a:prstGeom>
          <a:noFill/>
        </p:spPr>
        <p:txBody>
          <a:bodyPr wrap="square" rtlCol="0">
            <a:spAutoFit/>
          </a:bodyPr>
          <a:lstStyle/>
          <a:p>
            <a:r>
              <a:rPr lang="en-US" sz="2400" dirty="0" smtClean="0"/>
              <a:t>…”it </a:t>
            </a:r>
            <a:r>
              <a:rPr lang="en-US" sz="2400" dirty="0"/>
              <a:t>would be useful to separate the infrastructure element (the provision and </a:t>
            </a:r>
            <a:r>
              <a:rPr lang="en-US" sz="2400" dirty="0" smtClean="0"/>
              <a:t>maintenance </a:t>
            </a:r>
            <a:r>
              <a:rPr lang="en-US" sz="2400" dirty="0"/>
              <a:t>of the </a:t>
            </a:r>
            <a:r>
              <a:rPr lang="en-US" sz="2400" dirty="0" err="1"/>
              <a:t>OrgID</a:t>
            </a:r>
            <a:r>
              <a:rPr lang="en-US" sz="2400" dirty="0"/>
              <a:t> itself) and the service element (the services offered both </a:t>
            </a:r>
            <a:r>
              <a:rPr lang="en-US" sz="2400" dirty="0" smtClean="0"/>
              <a:t>to </a:t>
            </a:r>
            <a:r>
              <a:rPr lang="en-US" sz="2400" dirty="0"/>
              <a:t>registrants and to end users of the services</a:t>
            </a:r>
            <a:r>
              <a:rPr lang="en-US" sz="2400" dirty="0" smtClean="0"/>
              <a:t>).”</a:t>
            </a:r>
          </a:p>
          <a:p>
            <a:endParaRPr lang="en-US" sz="2400" dirty="0"/>
          </a:p>
          <a:p>
            <a:r>
              <a:rPr lang="en-US" sz="2400" dirty="0" smtClean="0"/>
              <a:t>“ </a:t>
            </a:r>
            <a:r>
              <a:rPr lang="en-US" sz="2400" dirty="0"/>
              <a:t>The most desirable vision for the future would </a:t>
            </a:r>
            <a:r>
              <a:rPr lang="en-US" sz="2400" dirty="0" smtClean="0"/>
              <a:t>be </a:t>
            </a:r>
            <a:r>
              <a:rPr lang="en-US" sz="2400" dirty="0"/>
              <a:t>for ISNI to emerge as a strong, sustainable and internationally well supported baseline </a:t>
            </a:r>
            <a:r>
              <a:rPr lang="en-US" sz="2400" dirty="0" smtClean="0"/>
              <a:t>or… ‘bridging’ ID…”</a:t>
            </a:r>
            <a:endParaRPr lang="en-US" sz="2400" dirty="0"/>
          </a:p>
        </p:txBody>
      </p:sp>
      <p:sp>
        <p:nvSpPr>
          <p:cNvPr id="6" name="TextBox 5"/>
          <p:cNvSpPr txBox="1"/>
          <p:nvPr/>
        </p:nvSpPr>
        <p:spPr>
          <a:xfrm>
            <a:off x="1338676" y="4659372"/>
            <a:ext cx="7261314" cy="2062103"/>
          </a:xfrm>
          <a:prstGeom prst="rect">
            <a:avLst/>
          </a:prstGeom>
          <a:noFill/>
        </p:spPr>
        <p:txBody>
          <a:bodyPr wrap="square" rtlCol="0">
            <a:spAutoFit/>
          </a:bodyPr>
          <a:lstStyle/>
          <a:p>
            <a:r>
              <a:rPr lang="en-US" sz="2400" dirty="0" smtClean="0"/>
              <a:t>“Institutions </a:t>
            </a:r>
            <a:r>
              <a:rPr lang="en-US" sz="2400" dirty="0"/>
              <a:t>and others needing to register and use </a:t>
            </a:r>
            <a:r>
              <a:rPr lang="en-US" sz="2400" dirty="0" err="1"/>
              <a:t>OrgIds</a:t>
            </a:r>
            <a:r>
              <a:rPr lang="en-US" sz="2400" dirty="0"/>
              <a:t> should </a:t>
            </a:r>
            <a:r>
              <a:rPr lang="en-US" sz="2400" dirty="0" smtClean="0"/>
              <a:t>use  </a:t>
            </a:r>
            <a:r>
              <a:rPr lang="en-US" sz="2400" dirty="0"/>
              <a:t>a solution which relies on and feeds the minimum data set curated by ISNI</a:t>
            </a:r>
            <a:r>
              <a:rPr lang="en-US" sz="2400" dirty="0" smtClean="0"/>
              <a:t>.”</a:t>
            </a:r>
          </a:p>
          <a:p>
            <a:endParaRPr lang="en-US" dirty="0"/>
          </a:p>
          <a:p>
            <a:r>
              <a:rPr lang="en-US" sz="2000" dirty="0">
                <a:hlinkClick r:id="rId3"/>
              </a:rPr>
              <a:t>http://jisccasraipilot.jiscinvolve.org/wp</a:t>
            </a:r>
            <a:r>
              <a:rPr lang="en-US" sz="2000" dirty="0" smtClean="0">
                <a:hlinkClick r:id="rId3"/>
              </a:rPr>
              <a:t>/</a:t>
            </a:r>
            <a:endParaRPr lang="en-US" sz="2000" dirty="0" smtClean="0"/>
          </a:p>
          <a:p>
            <a:endParaRPr lang="en-US" dirty="0"/>
          </a:p>
        </p:txBody>
      </p:sp>
      <p:pic>
        <p:nvPicPr>
          <p:cNvPr id="5" name="Picture 4"/>
          <p:cNvPicPr>
            <a:picLocks noChangeAspect="1"/>
          </p:cNvPicPr>
          <p:nvPr/>
        </p:nvPicPr>
        <p:blipFill>
          <a:blip r:embed="rId4"/>
          <a:stretch>
            <a:fillRect/>
          </a:stretch>
        </p:blipFill>
        <p:spPr>
          <a:xfrm>
            <a:off x="6824376" y="783315"/>
            <a:ext cx="1775614" cy="609653"/>
          </a:xfrm>
          <a:prstGeom prst="rect">
            <a:avLst/>
          </a:prstGeom>
        </p:spPr>
      </p:pic>
      <p:pic>
        <p:nvPicPr>
          <p:cNvPr id="7" name="Picture 6"/>
          <p:cNvPicPr>
            <a:picLocks noChangeAspect="1"/>
          </p:cNvPicPr>
          <p:nvPr/>
        </p:nvPicPr>
        <p:blipFill>
          <a:blip r:embed="rId5"/>
          <a:stretch>
            <a:fillRect/>
          </a:stretch>
        </p:blipFill>
        <p:spPr>
          <a:xfrm>
            <a:off x="578047" y="859369"/>
            <a:ext cx="876376" cy="480102"/>
          </a:xfrm>
          <a:prstGeom prst="rect">
            <a:avLst/>
          </a:prstGeom>
        </p:spPr>
      </p:pic>
    </p:spTree>
    <p:extLst>
      <p:ext uri="{BB962C8B-B14F-4D97-AF65-F5344CB8AC3E}">
        <p14:creationId xmlns:p14="http://schemas.microsoft.com/office/powerpoint/2010/main" val="3137838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smtClean="0">
                <a:solidFill>
                  <a:srgbClr val="0070C0"/>
                </a:solidFill>
              </a:rPr>
              <a:t>ISNI for Organizational Identifiers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9</a:t>
            </a:fld>
            <a:endParaRPr lang="en-US"/>
          </a:p>
        </p:txBody>
      </p:sp>
      <p:sp>
        <p:nvSpPr>
          <p:cNvPr id="5" name="TextBox 4"/>
          <p:cNvSpPr txBox="1"/>
          <p:nvPr/>
        </p:nvSpPr>
        <p:spPr>
          <a:xfrm>
            <a:off x="725714" y="2517824"/>
            <a:ext cx="7678057" cy="2246769"/>
          </a:xfrm>
          <a:prstGeom prst="rect">
            <a:avLst/>
          </a:prstGeom>
          <a:noFill/>
        </p:spPr>
        <p:txBody>
          <a:bodyPr wrap="square" rtlCol="0">
            <a:spAutoFit/>
          </a:bodyPr>
          <a:lstStyle/>
          <a:p>
            <a:pPr marL="342900" indent="-342900">
              <a:buClr>
                <a:srgbClr val="2178B5"/>
              </a:buClr>
              <a:buFont typeface="Arial" panose="020B0604020202020204" pitchFamily="34" charset="0"/>
              <a:buChar char="•"/>
            </a:pPr>
            <a:r>
              <a:rPr lang="en-US" sz="2800" dirty="0" smtClean="0"/>
              <a:t>ORCID uses ISNIs for organizations</a:t>
            </a:r>
          </a:p>
          <a:p>
            <a:pPr marL="342900" indent="-342900">
              <a:buClr>
                <a:srgbClr val="2178B5"/>
              </a:buClr>
              <a:buFont typeface="Arial" panose="020B0604020202020204" pitchFamily="34" charset="0"/>
              <a:buChar char="•"/>
            </a:pPr>
            <a:r>
              <a:rPr lang="en-US" sz="2800" dirty="0" smtClean="0"/>
              <a:t>Links to and from Virtual International Authority File (VIAF)</a:t>
            </a:r>
          </a:p>
          <a:p>
            <a:pPr marL="342900" indent="-342900">
              <a:buClr>
                <a:srgbClr val="2178B5"/>
              </a:buClr>
              <a:buFont typeface="Arial" panose="020B0604020202020204" pitchFamily="34" charset="0"/>
              <a:buChar char="•"/>
            </a:pPr>
            <a:r>
              <a:rPr lang="en-US" sz="2800" dirty="0" smtClean="0"/>
              <a:t>Links in Wikidata </a:t>
            </a:r>
          </a:p>
          <a:p>
            <a:pPr>
              <a:buClr>
                <a:srgbClr val="2178B5"/>
              </a:buClr>
            </a:pPr>
            <a:endParaRPr lang="en-US" sz="2800" dirty="0" smtClean="0"/>
          </a:p>
        </p:txBody>
      </p:sp>
      <p:sp>
        <p:nvSpPr>
          <p:cNvPr id="7" name="TextBox 6"/>
          <p:cNvSpPr txBox="1"/>
          <p:nvPr/>
        </p:nvSpPr>
        <p:spPr>
          <a:xfrm>
            <a:off x="200118" y="1434822"/>
            <a:ext cx="8486682" cy="1077218"/>
          </a:xfrm>
          <a:prstGeom prst="rect">
            <a:avLst/>
          </a:prstGeom>
          <a:noFill/>
        </p:spPr>
        <p:txBody>
          <a:bodyPr wrap="none" rtlCol="0">
            <a:spAutoFit/>
          </a:bodyPr>
          <a:lstStyle/>
          <a:p>
            <a:r>
              <a:rPr lang="en-US" sz="3200" dirty="0"/>
              <a:t>479,196 organizations represented by public ISNIs</a:t>
            </a:r>
          </a:p>
          <a:p>
            <a:endParaRPr lang="en-US" sz="3200" dirty="0"/>
          </a:p>
        </p:txBody>
      </p:sp>
    </p:spTree>
    <p:extLst>
      <p:ext uri="{BB962C8B-B14F-4D97-AF65-F5344CB8AC3E}">
        <p14:creationId xmlns:p14="http://schemas.microsoft.com/office/powerpoint/2010/main" val="28103896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attern Top">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ttern">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ttern Bottom">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ttern Lef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attern Righ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ark Blue">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6482</TotalTime>
  <Words>2440</Words>
  <Application>Microsoft Office PowerPoint</Application>
  <PresentationFormat>On-screen Show (4:3)</PresentationFormat>
  <Paragraphs>411</Paragraphs>
  <Slides>25</Slides>
  <Notes>22</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25</vt:i4>
      </vt:variant>
    </vt:vector>
  </HeadingPairs>
  <TitlesOfParts>
    <vt:vector size="45" baseType="lpstr">
      <vt:lpstr>Arial Unicode MS</vt:lpstr>
      <vt:lpstr>ＭＳ Ｐゴシック</vt:lpstr>
      <vt:lpstr>ＭＳ Ｐゴシック</vt:lpstr>
      <vt:lpstr>新細明體</vt:lpstr>
      <vt:lpstr>SimSun</vt:lpstr>
      <vt:lpstr>Arial</vt:lpstr>
      <vt:lpstr>Calibri</vt:lpstr>
      <vt:lpstr>Calibri Light</vt:lpstr>
      <vt:lpstr>Open Sans</vt:lpstr>
      <vt:lpstr>Symbol</vt:lpstr>
      <vt:lpstr>Times New Roman</vt:lpstr>
      <vt:lpstr>Webdings</vt:lpstr>
      <vt:lpstr>Pattern Top</vt:lpstr>
      <vt:lpstr>Full Pattern</vt:lpstr>
      <vt:lpstr>Pattern Bottom</vt:lpstr>
      <vt:lpstr>Pattern Left</vt:lpstr>
      <vt:lpstr>Pattern Right</vt:lpstr>
      <vt:lpstr>Dark Blue</vt:lpstr>
      <vt:lpstr>Title and Sections</vt:lpstr>
      <vt:lpstr>Acrobat Document</vt:lpstr>
      <vt:lpstr>PowerPoint Presentation</vt:lpstr>
      <vt:lpstr>PowerPoint Presentation</vt:lpstr>
      <vt:lpstr>Scholarly output impacts the reputation and ranking of the institution</vt:lpstr>
      <vt:lpstr>Organizational IDs: Use cases</vt:lpstr>
      <vt:lpstr>Why things not strings</vt:lpstr>
      <vt:lpstr>Special challenges with organizations</vt:lpstr>
      <vt:lpstr>PowerPoint Presentation</vt:lpstr>
      <vt:lpstr>Jisc-CASRAI-UK Organisational Identifiers Working Group</vt:lpstr>
      <vt:lpstr>ISNI for Organizational Identifiers</vt:lpstr>
      <vt:lpstr>PowerPoint Presentation</vt:lpstr>
      <vt:lpstr>PowerPoint Presentation</vt:lpstr>
      <vt:lpstr>PowerPoint Presentation</vt:lpstr>
      <vt:lpstr>VIAF Aggregates IDs</vt:lpstr>
      <vt:lpstr>PowerPoint Presentation</vt:lpstr>
      <vt:lpstr>PowerPoint Presentation</vt:lpstr>
      <vt:lpstr>PowerPoint Presentation</vt:lpstr>
      <vt:lpstr>Representing Organizations in ISNI Task Group</vt:lpstr>
      <vt:lpstr>ISNI Organizational Relationships</vt:lpstr>
      <vt:lpstr>Recommendations for ISNI</vt:lpstr>
      <vt:lpstr>PowerPoint Presentation</vt:lpstr>
      <vt:lpstr>PowerPoint Presentation</vt:lpstr>
      <vt:lpstr>PowerPoint Presentation</vt:lpstr>
      <vt:lpstr>Issues</vt:lpstr>
      <vt:lpstr>Questions?</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Presented by Organizational Identifiers</dc:title>
  <dc:subject>OCLC Research</dc:subject>
  <dc:creator>Karen Smith-Yoshimura</dc:creator>
  <cp:keywords>organizations, identifiers, ISNI</cp:keywords>
  <dc:description>Presented at the CNI Spring Membership Meeting, 14 April 2015, Seattle, Washington (USA)</dc:description>
  <cp:lastModifiedBy>McNicol,Jeanette</cp:lastModifiedBy>
  <cp:revision>448</cp:revision>
  <cp:lastPrinted>2015-04-08T19:30:08Z</cp:lastPrinted>
  <dcterms:created xsi:type="dcterms:W3CDTF">2013-09-04T15:54:59Z</dcterms:created>
  <dcterms:modified xsi:type="dcterms:W3CDTF">2015-05-08T21:11:19Z</dcterms:modified>
  <cp:category>Presentation</cp:category>
</cp:coreProperties>
</file>