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90" r:id="rId6"/>
    <p:sldMasterId id="2147483703" r:id="rId7"/>
  </p:sldMasterIdLst>
  <p:notesMasterIdLst>
    <p:notesMasterId r:id="rId38"/>
  </p:notesMasterIdLst>
  <p:handoutMasterIdLst>
    <p:handoutMasterId r:id="rId39"/>
  </p:handoutMasterIdLst>
  <p:sldIdLst>
    <p:sldId id="256" r:id="rId8"/>
    <p:sldId id="313" r:id="rId9"/>
    <p:sldId id="273" r:id="rId10"/>
    <p:sldId id="308" r:id="rId11"/>
    <p:sldId id="321" r:id="rId12"/>
    <p:sldId id="322" r:id="rId13"/>
    <p:sldId id="297" r:id="rId14"/>
    <p:sldId id="292" r:id="rId15"/>
    <p:sldId id="315" r:id="rId16"/>
    <p:sldId id="295" r:id="rId17"/>
    <p:sldId id="316" r:id="rId18"/>
    <p:sldId id="293" r:id="rId19"/>
    <p:sldId id="298" r:id="rId20"/>
    <p:sldId id="307" r:id="rId21"/>
    <p:sldId id="310" r:id="rId22"/>
    <p:sldId id="317" r:id="rId23"/>
    <p:sldId id="299" r:id="rId24"/>
    <p:sldId id="300" r:id="rId25"/>
    <p:sldId id="318" r:id="rId26"/>
    <p:sldId id="301" r:id="rId27"/>
    <p:sldId id="319" r:id="rId28"/>
    <p:sldId id="302" r:id="rId29"/>
    <p:sldId id="303" r:id="rId30"/>
    <p:sldId id="304" r:id="rId31"/>
    <p:sldId id="305" r:id="rId32"/>
    <p:sldId id="306" r:id="rId33"/>
    <p:sldId id="296" r:id="rId34"/>
    <p:sldId id="272" r:id="rId35"/>
    <p:sldId id="323" r:id="rId36"/>
    <p:sldId id="269" r:id="rId37"/>
  </p:sldIdLst>
  <p:sldSz cx="9144000" cy="6858000" type="screen4x3"/>
  <p:notesSz cx="6858000" cy="9144000"/>
  <p:custDataLst>
    <p:tags r:id="rId40"/>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8B5"/>
    <a:srgbClr val="0066FF"/>
    <a:srgbClr val="3399FF"/>
    <a:srgbClr val="E69426"/>
    <a:srgbClr val="419A3C"/>
    <a:srgbClr val="FF7600"/>
    <a:srgbClr val="5F4894"/>
    <a:srgbClr val="7D2553"/>
    <a:srgbClr val="A9316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692" autoAdjust="0"/>
    <p:restoredTop sz="75907" autoAdjust="0"/>
  </p:normalViewPr>
  <p:slideViewPr>
    <p:cSldViewPr>
      <p:cViewPr>
        <p:scale>
          <a:sx n="100" d="100"/>
          <a:sy n="100" d="100"/>
        </p:scale>
        <p:origin x="-798" y="432"/>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a:p>
        </p:txBody>
      </p:sp>
    </p:spTree>
    <p:extLst>
      <p:ext uri="{BB962C8B-B14F-4D97-AF65-F5344CB8AC3E}">
        <p14:creationId xmlns="" xmlns:p14="http://schemas.microsoft.com/office/powerpoint/2010/main" val="101854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a:p>
        </p:txBody>
      </p:sp>
    </p:spTree>
    <p:extLst>
      <p:ext uri="{BB962C8B-B14F-4D97-AF65-F5344CB8AC3E}">
        <p14:creationId xmlns="" xmlns:p14="http://schemas.microsoft.com/office/powerpoint/2010/main" val="9517311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18</a:t>
            </a:fld>
            <a:endParaRPr lang="en-US"/>
          </a:p>
        </p:txBody>
      </p:sp>
    </p:spTree>
    <p:extLst>
      <p:ext uri="{BB962C8B-B14F-4D97-AF65-F5344CB8AC3E}">
        <p14:creationId xmlns="" xmlns:p14="http://schemas.microsoft.com/office/powerpoint/2010/main" val="72968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28</a:t>
            </a:fld>
            <a:endParaRPr lang="en-US"/>
          </a:p>
        </p:txBody>
      </p:sp>
    </p:spTree>
    <p:extLst>
      <p:ext uri="{BB962C8B-B14F-4D97-AF65-F5344CB8AC3E}">
        <p14:creationId xmlns="" xmlns:p14="http://schemas.microsoft.com/office/powerpoint/2010/main" val="23753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a:t>
            </a:fld>
            <a:endParaRPr lang="en-US" dirty="0"/>
          </a:p>
        </p:txBody>
      </p:sp>
    </p:spTree>
    <p:extLst>
      <p:ext uri="{BB962C8B-B14F-4D97-AF65-F5344CB8AC3E}">
        <p14:creationId xmlns="" xmlns:p14="http://schemas.microsoft.com/office/powerpoint/2010/main" val="249298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a:t>
            </a:fld>
            <a:endParaRPr lang="en-US" dirty="0"/>
          </a:p>
        </p:txBody>
      </p:sp>
    </p:spTree>
    <p:extLst>
      <p:ext uri="{BB962C8B-B14F-4D97-AF65-F5344CB8AC3E}">
        <p14:creationId xmlns="" xmlns:p14="http://schemas.microsoft.com/office/powerpoint/2010/main" val="104985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a:t>
            </a:fld>
            <a:endParaRPr lang="en-US" dirty="0"/>
          </a:p>
        </p:txBody>
      </p:sp>
    </p:spTree>
    <p:extLst>
      <p:ext uri="{BB962C8B-B14F-4D97-AF65-F5344CB8AC3E}">
        <p14:creationId xmlns="" xmlns:p14="http://schemas.microsoft.com/office/powerpoint/2010/main" val="190149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6</a:t>
            </a:fld>
            <a:endParaRPr lang="en-US"/>
          </a:p>
        </p:txBody>
      </p:sp>
    </p:spTree>
    <p:extLst>
      <p:ext uri="{BB962C8B-B14F-4D97-AF65-F5344CB8AC3E}">
        <p14:creationId xmlns="" xmlns:p14="http://schemas.microsoft.com/office/powerpoint/2010/main" val="363040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584B1-56B6-48AC-A7DF-57A6F0F52393}" type="slidenum">
              <a:rPr lang="en-US"/>
              <a:pPr/>
              <a:t>8</a:t>
            </a:fld>
            <a:endParaRPr lang="en-US"/>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12</a:t>
            </a:fld>
            <a:endParaRPr lang="en-US"/>
          </a:p>
        </p:txBody>
      </p:sp>
    </p:spTree>
    <p:extLst>
      <p:ext uri="{BB962C8B-B14F-4D97-AF65-F5344CB8AC3E}">
        <p14:creationId xmlns="" xmlns:p14="http://schemas.microsoft.com/office/powerpoint/2010/main" val="2855931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17</a:t>
            </a:fld>
            <a:endParaRPr lang="en-US"/>
          </a:p>
        </p:txBody>
      </p:sp>
    </p:spTree>
    <p:extLst>
      <p:ext uri="{BB962C8B-B14F-4D97-AF65-F5344CB8AC3E}">
        <p14:creationId xmlns="" xmlns:p14="http://schemas.microsoft.com/office/powerpoint/2010/main" val="3880878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
        <p:nvSpPr>
          <p:cNvPr id="16" name="TextBox 15"/>
          <p:cNvSpPr txBox="1"/>
          <p:nvPr userDrawn="1"/>
        </p:nvSpPr>
        <p:spPr>
          <a:xfrm>
            <a:off x="990600" y="2133601"/>
            <a:ext cx="1447800" cy="762000"/>
          </a:xfrm>
          <a:prstGeom prst="rect">
            <a:avLst/>
          </a:prstGeom>
          <a:solidFill>
            <a:srgbClr val="2178B5"/>
          </a:solidFill>
        </p:spPr>
        <p:txBody>
          <a:bodyPr wrap="square" rtlCol="0">
            <a:spAutoFit/>
          </a:bodyPr>
          <a:lstStyle/>
          <a:p>
            <a:pPr algn="ctr">
              <a:lnSpc>
                <a:spcPct val="100000"/>
              </a:lnSpc>
              <a:spcBef>
                <a:spcPts val="0"/>
              </a:spcBef>
            </a:pPr>
            <a:r>
              <a:rPr lang="en-US" dirty="0" smtClean="0">
                <a:solidFill>
                  <a:schemeClr val="bg1"/>
                </a:solidFill>
                <a:latin typeface="+mj-lt"/>
              </a:rPr>
              <a:t>OCLC</a:t>
            </a:r>
          </a:p>
          <a:p>
            <a:pPr algn="ctr">
              <a:lnSpc>
                <a:spcPct val="100000"/>
              </a:lnSpc>
              <a:spcBef>
                <a:spcPts val="0"/>
              </a:spcBef>
            </a:pPr>
            <a:r>
              <a:rPr lang="en-US" sz="2000" dirty="0" smtClean="0">
                <a:solidFill>
                  <a:schemeClr val="bg1"/>
                </a:solidFill>
                <a:latin typeface="+mj-lt"/>
              </a:rPr>
              <a:t>Research</a:t>
            </a:r>
            <a:endParaRPr lang="en-US" sz="2000" dirty="0">
              <a:solidFill>
                <a:schemeClr val="bg1"/>
              </a:solidFill>
              <a:latin typeface="+mj-l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2178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ACF11-CEB7-4EB7-BEDE-DDA810DED8BB}"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CB5F2-D024-45D9-A2C0-0D98F7D9BC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hree Peopl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914400" y="1219200"/>
            <a:ext cx="2209800" cy="2514600"/>
          </a:xfrm>
          <a:solidFill>
            <a:schemeClr val="bg1"/>
          </a:solidFill>
          <a:effectLst>
            <a:outerShdw blurRad="127000" algn="ctr" rotWithShape="0">
              <a:prstClr val="black">
                <a:alpha val="65000"/>
              </a:prstClr>
            </a:outerShdw>
          </a:effectLst>
        </p:spPr>
        <p:txBody>
          <a:bodyPr/>
          <a:lstStyle>
            <a:lvl1pPr>
              <a:buNone/>
              <a:defRPr/>
            </a:lvl1pPr>
          </a:lstStyle>
          <a:p>
            <a:r>
              <a:rPr lang="en-US" dirty="0" smtClean="0"/>
              <a:t>Click icon to add picture</a:t>
            </a:r>
            <a:endParaRPr lang="en-US" dirty="0"/>
          </a:p>
        </p:txBody>
      </p:sp>
      <p:sp>
        <p:nvSpPr>
          <p:cNvPr id="9" name="Picture Placeholder 6"/>
          <p:cNvSpPr>
            <a:spLocks noGrp="1"/>
          </p:cNvSpPr>
          <p:nvPr>
            <p:ph type="pic" sz="quarter" idx="11"/>
          </p:nvPr>
        </p:nvSpPr>
        <p:spPr>
          <a:xfrm>
            <a:off x="3467100" y="1219200"/>
            <a:ext cx="2209800" cy="2514600"/>
          </a:xfrm>
          <a:solidFill>
            <a:schemeClr val="bg1"/>
          </a:solidFill>
          <a:effectLst>
            <a:outerShdw blurRad="127000" algn="ctr" rotWithShape="0">
              <a:prstClr val="black">
                <a:alpha val="65000"/>
              </a:prstClr>
            </a:outerShdw>
          </a:effectLst>
        </p:spPr>
        <p:txBody>
          <a:bodyPr/>
          <a:lstStyle>
            <a:lvl1pPr>
              <a:buNone/>
              <a:defRPr/>
            </a:lvl1pPr>
          </a:lstStyle>
          <a:p>
            <a:r>
              <a:rPr lang="en-US" dirty="0" smtClean="0"/>
              <a:t>Click icon to add picture</a:t>
            </a:r>
            <a:endParaRPr lang="en-US" dirty="0"/>
          </a:p>
        </p:txBody>
      </p:sp>
      <p:sp>
        <p:nvSpPr>
          <p:cNvPr id="10" name="Picture Placeholder 6"/>
          <p:cNvSpPr>
            <a:spLocks noGrp="1"/>
          </p:cNvSpPr>
          <p:nvPr>
            <p:ph type="pic" sz="quarter" idx="12"/>
          </p:nvPr>
        </p:nvSpPr>
        <p:spPr>
          <a:xfrm>
            <a:off x="6019800" y="1219200"/>
            <a:ext cx="2209800" cy="2514600"/>
          </a:xfrm>
          <a:solidFill>
            <a:schemeClr val="bg1"/>
          </a:solidFill>
          <a:effectLst>
            <a:outerShdw blurRad="127000" algn="ctr" rotWithShape="0">
              <a:prstClr val="black">
                <a:alpha val="65000"/>
              </a:prstClr>
            </a:outerShdw>
          </a:effectLst>
        </p:spPr>
        <p:txBody>
          <a:bodyPr/>
          <a:lstStyle>
            <a:lvl1pPr>
              <a:buNone/>
              <a:defRPr/>
            </a:lvl1pPr>
          </a:lstStyle>
          <a:p>
            <a:r>
              <a:rPr lang="en-US" dirty="0" smtClean="0"/>
              <a:t>Click icon to add picture</a:t>
            </a:r>
            <a:endParaRPr lang="en-US" dirty="0"/>
          </a:p>
        </p:txBody>
      </p:sp>
      <p:sp>
        <p:nvSpPr>
          <p:cNvPr id="14" name="Text Placeholder 13"/>
          <p:cNvSpPr>
            <a:spLocks noGrp="1"/>
          </p:cNvSpPr>
          <p:nvPr>
            <p:ph type="body" sz="quarter" idx="13" hasCustomPrompt="1"/>
          </p:nvPr>
        </p:nvSpPr>
        <p:spPr>
          <a:xfrm>
            <a:off x="914400" y="388620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2" name="Text Placeholder 13"/>
          <p:cNvSpPr>
            <a:spLocks noGrp="1"/>
          </p:cNvSpPr>
          <p:nvPr>
            <p:ph type="body" sz="quarter" idx="14" hasCustomPrompt="1"/>
          </p:nvPr>
        </p:nvSpPr>
        <p:spPr>
          <a:xfrm>
            <a:off x="3475028" y="388620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3" name="Text Placeholder 13"/>
          <p:cNvSpPr>
            <a:spLocks noGrp="1"/>
          </p:cNvSpPr>
          <p:nvPr>
            <p:ph type="body" sz="quarter" idx="15" hasCustomPrompt="1"/>
          </p:nvPr>
        </p:nvSpPr>
        <p:spPr>
          <a:xfrm>
            <a:off x="6026522" y="388620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ct val="100000"/>
                </a:lnSpc>
                <a:spcBef>
                  <a:spcPts val="0"/>
                </a:spcBef>
                <a:spcAft>
                  <a:spcPts val="0"/>
                </a:spcAft>
              </a:pPr>
              <a:endParaRPr lang="en-US" sz="1800" b="0" dirty="0">
                <a:solidFill>
                  <a:prstClr val="white"/>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ct val="100000"/>
                </a:lnSpc>
                <a:spcBef>
                  <a:spcPts val="0"/>
                </a:spcBef>
                <a:spcAft>
                  <a:spcPts val="0"/>
                </a:spcAft>
              </a:pPr>
              <a:endParaRPr lang="en-US" sz="1800" b="0" dirty="0">
                <a:solidFill>
                  <a:prstClr val="white"/>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rgbClr val="409A3C"/>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
        <p:nvSpPr>
          <p:cNvPr id="16" name="TextBox 15"/>
          <p:cNvSpPr txBox="1"/>
          <p:nvPr userDrawn="1"/>
        </p:nvSpPr>
        <p:spPr>
          <a:xfrm>
            <a:off x="990600" y="2133601"/>
            <a:ext cx="1447800" cy="762000"/>
          </a:xfrm>
          <a:prstGeom prst="rect">
            <a:avLst/>
          </a:prstGeom>
          <a:solidFill>
            <a:srgbClr val="2178B5"/>
          </a:solidFill>
        </p:spPr>
        <p:txBody>
          <a:bodyPr wrap="square" rtlCol="0">
            <a:spAutoFit/>
          </a:bodyPr>
          <a:lstStyle/>
          <a:p>
            <a:pPr algn="ctr">
              <a:lnSpc>
                <a:spcPct val="100000"/>
              </a:lnSpc>
              <a:spcBef>
                <a:spcPts val="0"/>
              </a:spcBef>
            </a:pPr>
            <a:r>
              <a:rPr lang="en-US" dirty="0" smtClean="0">
                <a:solidFill>
                  <a:srgbClr val="FFFFFF"/>
                </a:solidFill>
                <a:latin typeface="Trebuchet MS"/>
              </a:rPr>
              <a:t>OCLC</a:t>
            </a:r>
          </a:p>
          <a:p>
            <a:pPr algn="ctr">
              <a:lnSpc>
                <a:spcPct val="100000"/>
              </a:lnSpc>
              <a:spcBef>
                <a:spcPts val="0"/>
              </a:spcBef>
            </a:pPr>
            <a:r>
              <a:rPr lang="en-US" sz="2000" dirty="0" smtClean="0">
                <a:solidFill>
                  <a:srgbClr val="FFFFFF"/>
                </a:solidFill>
                <a:latin typeface="Trebuchet MS"/>
              </a:rPr>
              <a:t>Research</a:t>
            </a:r>
            <a:endParaRPr lang="en-US" sz="2000" dirty="0">
              <a:solidFill>
                <a:srgbClr val="FFFFFF"/>
              </a:solidFill>
              <a:latin typeface="Trebuchet MS"/>
            </a:endParaRPr>
          </a:p>
        </p:txBody>
      </p:sp>
    </p:spTree>
    <p:extLst>
      <p:ext uri="{BB962C8B-B14F-4D97-AF65-F5344CB8AC3E}">
        <p14:creationId xmlns="" xmlns:p14="http://schemas.microsoft.com/office/powerpoint/2010/main" val="5269861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2178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499742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611950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221571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058776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extLst>
      <p:ext uri="{BB962C8B-B14F-4D97-AF65-F5344CB8AC3E}">
        <p14:creationId xmlns="" xmlns:p14="http://schemas.microsoft.com/office/powerpoint/2010/main" val="3723184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8491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extLst>
      <p:ext uri="{BB962C8B-B14F-4D97-AF65-F5344CB8AC3E}">
        <p14:creationId xmlns="" xmlns:p14="http://schemas.microsoft.com/office/powerpoint/2010/main" val="2759779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extLst>
      <p:ext uri="{BB962C8B-B14F-4D97-AF65-F5344CB8AC3E}">
        <p14:creationId xmlns="" xmlns:p14="http://schemas.microsoft.com/office/powerpoint/2010/main" val="4188668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extLst>
      <p:ext uri="{BB962C8B-B14F-4D97-AF65-F5344CB8AC3E}">
        <p14:creationId xmlns="" xmlns:p14="http://schemas.microsoft.com/office/powerpoint/2010/main" val="215541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27462"/>
          </a:xfrm>
          <a:prstGeom prst="rect">
            <a:avLst/>
          </a:prstGeom>
          <a:noFill/>
        </p:spPr>
        <p:txBody>
          <a:bodyPr wrap="square" rtlCol="0">
            <a:spAutoFit/>
          </a:bodyPr>
          <a:lstStyle/>
          <a:p>
            <a:pPr algn="l"/>
            <a:r>
              <a:rPr lang="en-US" sz="1400" dirty="0" smtClean="0">
                <a:solidFill>
                  <a:schemeClr val="bg1"/>
                </a:solidFill>
              </a:rPr>
              <a:t>Putting "Special" in the "Collective Collection"</a:t>
            </a:r>
            <a:endParaRPr lang="en-US" sz="1400" dirty="0">
              <a:solidFill>
                <a:schemeClr val="bg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Presentation name</a:t>
            </a:r>
            <a:endParaRPr lang="en-US" sz="1400" dirty="0">
              <a:solidFill>
                <a:schemeClr val="tx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4" r:id="rId8"/>
    <p:sldLayoutId id="2147483675" r:id="rId9"/>
    <p:sldLayoutId id="2147483676" r:id="rId10"/>
  </p:sldLayoutIdLst>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F0DACF11-CEB7-4EB7-BEDE-DDA810DED8BB}" type="datetimeFigureOut">
              <a:rPr lang="en-US" b="0" smtClean="0">
                <a:solidFill>
                  <a:prstClr val="black">
                    <a:tint val="75000"/>
                  </a:prstClr>
                </a:solidFill>
                <a:latin typeface="Calibri"/>
              </a:rPr>
              <a:pPr fontAlgn="auto">
                <a:lnSpc>
                  <a:spcPct val="100000"/>
                </a:lnSpc>
                <a:spcBef>
                  <a:spcPts val="0"/>
                </a:spcBef>
                <a:spcAft>
                  <a:spcPts val="0"/>
                </a:spcAft>
              </a:pPr>
              <a:t>2/11/2013</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4F1CB5F2-D024-45D9-A2C0-0D98F7D9BC80}" type="slidenum">
              <a:rPr lang="en-US" b="0" smtClean="0">
                <a:solidFill>
                  <a:prstClr val="black">
                    <a:tint val="75000"/>
                  </a:prstClr>
                </a:solidFill>
                <a:latin typeface="Calibri"/>
              </a:rPr>
              <a:pPr fontAlgn="auto">
                <a:lnSpc>
                  <a:spcPct val="100000"/>
                </a:lnSpc>
                <a:spcBef>
                  <a:spcPts val="0"/>
                </a:spcBef>
                <a:spcAft>
                  <a:spcPts val="0"/>
                </a:spcAft>
              </a:pPr>
              <a:t>‹#›</a:t>
            </a:fld>
            <a:endParaRPr lang="en-US" b="0"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27462"/>
          </a:xfrm>
          <a:prstGeom prst="rect">
            <a:avLst/>
          </a:prstGeom>
          <a:noFill/>
        </p:spPr>
        <p:txBody>
          <a:bodyPr wrap="square" rtlCol="0">
            <a:spAutoFit/>
          </a:bodyPr>
          <a:lstStyle/>
          <a:p>
            <a:r>
              <a:rPr lang="en-US" sz="1400" dirty="0" smtClean="0">
                <a:solidFill>
                  <a:srgbClr val="FFFFFF"/>
                </a:solidFill>
              </a:rPr>
              <a:t>Putting "Special" in the "Collective Collection"</a:t>
            </a:r>
            <a:endParaRPr lang="en-US" sz="1400" dirty="0">
              <a:solidFill>
                <a:srgbClr val="FFFFFF"/>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rgbClr val="FFFFFF"/>
                </a:solidFill>
              </a:rPr>
              <a:pPr algn="r"/>
              <a:t>‹#›</a:t>
            </a:fld>
            <a:endParaRPr lang="en-US" sz="1400" dirty="0">
              <a:solidFill>
                <a:srgbClr val="FFFFFF"/>
              </a:solidFill>
            </a:endParaRPr>
          </a:p>
        </p:txBody>
      </p:sp>
    </p:spTree>
    <p:extLst>
      <p:ext uri="{BB962C8B-B14F-4D97-AF65-F5344CB8AC3E}">
        <p14:creationId xmlns="" xmlns:p14="http://schemas.microsoft.com/office/powerpoint/2010/main" val="1614766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clc.org/resources/research/presentations/lavoie/20070604-rlgpapm.ppt" TargetMode="External"/><Relationship Id="rId2" Type="http://schemas.openxmlformats.org/officeDocument/2006/relationships/hyperlink" Target="http://www.oclc.org/research/publications/library/2012/2012-05.pdf" TargetMode="External"/><Relationship Id="rId1" Type="http://schemas.openxmlformats.org/officeDocument/2006/relationships/slideLayout" Target="../slideLayouts/slideLayout7.xml"/><Relationship Id="rId4" Type="http://schemas.openxmlformats.org/officeDocument/2006/relationships/hyperlink" Target="http://www.oclc.org/resources/research/publications/library/2008/2008-02.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200400" y="685800"/>
            <a:ext cx="5570537" cy="1751012"/>
          </a:xfrm>
        </p:spPr>
        <p:txBody>
          <a:bodyPr/>
          <a:lstStyle/>
          <a:p>
            <a:pPr algn="ctr"/>
            <a:r>
              <a:rPr lang="en-US" sz="3600" dirty="0" smtClean="0"/>
              <a:t>Putting “Special”</a:t>
            </a:r>
            <a:br>
              <a:rPr lang="en-US" sz="3600" dirty="0" smtClean="0"/>
            </a:br>
            <a:r>
              <a:rPr lang="en-US" sz="3600" dirty="0" smtClean="0"/>
              <a:t>in the </a:t>
            </a:r>
            <a:br>
              <a:rPr lang="en-US" sz="3600" dirty="0" smtClean="0"/>
            </a:br>
            <a:r>
              <a:rPr lang="en-US" sz="3600" dirty="0" smtClean="0"/>
              <a:t>“Collective Collection”</a:t>
            </a:r>
            <a:endParaRPr lang="en-US" sz="2800" dirty="0"/>
          </a:p>
        </p:txBody>
      </p:sp>
      <p:sp>
        <p:nvSpPr>
          <p:cNvPr id="4" name="Rectangle 3"/>
          <p:cNvSpPr>
            <a:spLocks noGrp="1" noChangeArrowheads="1"/>
          </p:cNvSpPr>
          <p:nvPr>
            <p:ph type="subTitle" idx="1"/>
          </p:nvPr>
        </p:nvSpPr>
        <p:spPr>
          <a:xfrm>
            <a:off x="3200400" y="3352800"/>
            <a:ext cx="4198937" cy="3124200"/>
          </a:xfrm>
        </p:spPr>
        <p:txBody>
          <a:bodyPr tIns="45720" bIns="45720"/>
          <a:lstStyle>
            <a:lvl1pPr marL="0" indent="12700">
              <a:spcBef>
                <a:spcPct val="0"/>
              </a:spcBef>
              <a:defRPr/>
            </a:lvl1pPr>
          </a:lstStyle>
          <a:p>
            <a:r>
              <a:rPr lang="en-US" dirty="0" smtClean="0"/>
              <a:t>New-York Historical Society</a:t>
            </a:r>
          </a:p>
          <a:p>
            <a:r>
              <a:rPr lang="en-US" dirty="0" smtClean="0"/>
              <a:t>24 January 2013</a:t>
            </a:r>
          </a:p>
          <a:p>
            <a:endParaRPr lang="en-US" dirty="0" smtClean="0"/>
          </a:p>
          <a:p>
            <a:pPr>
              <a:spcAft>
                <a:spcPts val="600"/>
              </a:spcAft>
            </a:pPr>
            <a:r>
              <a:rPr lang="en-US" sz="1800" dirty="0"/>
              <a:t>f</a:t>
            </a:r>
            <a:r>
              <a:rPr lang="en-US" sz="1800" dirty="0" smtClean="0"/>
              <a:t>acilitated by</a:t>
            </a:r>
          </a:p>
          <a:p>
            <a:pPr>
              <a:spcAft>
                <a:spcPts val="600"/>
              </a:spcAft>
            </a:pPr>
            <a:r>
              <a:rPr lang="en-US" sz="1800" dirty="0" smtClean="0"/>
              <a:t>Jennifer Schaffner</a:t>
            </a:r>
          </a:p>
          <a:p>
            <a:pPr>
              <a:spcAft>
                <a:spcPts val="600"/>
              </a:spcAft>
            </a:pPr>
            <a:r>
              <a:rPr lang="en-US" sz="1800" dirty="0" smtClean="0"/>
              <a:t>Program Officer</a:t>
            </a:r>
          </a:p>
          <a:p>
            <a:pPr>
              <a:spcAft>
                <a:spcPts val="600"/>
              </a:spcAft>
            </a:pPr>
            <a:r>
              <a:rPr lang="en-US" sz="1800" dirty="0" smtClean="0"/>
              <a:t>OCLC Research Library Partnership</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4900" y="4953000"/>
            <a:ext cx="6934200" cy="1166923"/>
          </a:xfrm>
          <a:prstGeom prst="rect">
            <a:avLst/>
          </a:prstGeom>
          <a:noFill/>
        </p:spPr>
        <p:txBody>
          <a:bodyPr wrap="square" rtlCol="0">
            <a:spAutoFit/>
          </a:bodyPr>
          <a:lstStyle/>
          <a:p>
            <a:r>
              <a:rPr lang="en-US" sz="2000" dirty="0" smtClean="0"/>
              <a:t>“One of the findings of the custom collection overlap studies we have done is that </a:t>
            </a:r>
            <a:r>
              <a:rPr lang="en-US" sz="2000" i="1" dirty="0" smtClean="0"/>
              <a:t>rareness is common</a:t>
            </a:r>
            <a:r>
              <a:rPr lang="en-US" sz="2000" dirty="0" smtClean="0"/>
              <a:t>: there are low overlap levels between collections.”</a:t>
            </a:r>
            <a:endParaRPr lang="en-US" sz="2000" dirty="0"/>
          </a:p>
        </p:txBody>
      </p:sp>
      <p:sp>
        <p:nvSpPr>
          <p:cNvPr id="4" name="Title 1"/>
          <p:cNvSpPr txBox="1">
            <a:spLocks/>
          </p:cNvSpPr>
          <p:nvPr/>
        </p:nvSpPr>
        <p:spPr>
          <a:xfrm>
            <a:off x="434977" y="452440"/>
            <a:ext cx="8023223" cy="995360"/>
          </a:xfrm>
          <a:prstGeom prst="rect">
            <a:avLst/>
          </a:prstGeom>
          <a:solidFill>
            <a:schemeClr val="bg1"/>
          </a:solidFill>
        </p:spPr>
        <p:txBody>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r>
              <a:rPr lang="en-US" dirty="0" smtClean="0"/>
              <a:t>Print: Rareness is Common in NYARC</a:t>
            </a: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1766888" y="1447800"/>
            <a:ext cx="5610225" cy="3219450"/>
          </a:xfrm>
          <a:prstGeom prst="rect">
            <a:avLst/>
          </a:prstGeom>
          <a:noFill/>
          <a:ln w="9525">
            <a:noFill/>
            <a:miter lim="800000"/>
            <a:headEnd/>
            <a:tailEnd/>
          </a:ln>
        </p:spPr>
      </p:pic>
    </p:spTree>
    <p:extLst>
      <p:ext uri="{BB962C8B-B14F-4D97-AF65-F5344CB8AC3E}">
        <p14:creationId xmlns="" xmlns:p14="http://schemas.microsoft.com/office/powerpoint/2010/main" val="778900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4977" y="2057400"/>
            <a:ext cx="8023223" cy="995360"/>
          </a:xfrm>
          <a:prstGeom prst="rect">
            <a:avLst/>
          </a:prstGeom>
        </p:spPr>
        <p:txBody>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algn="ctr"/>
            <a:r>
              <a:rPr lang="en-US" dirty="0" smtClean="0"/>
              <a:t>Curating the Collective Collection:</a:t>
            </a:r>
            <a:br>
              <a:rPr lang="en-US" dirty="0" smtClean="0"/>
            </a:br>
            <a:r>
              <a:rPr lang="en-US" dirty="0" smtClean="0"/>
              <a:t/>
            </a:r>
            <a:br>
              <a:rPr lang="en-US" dirty="0" smtClean="0"/>
            </a:br>
            <a:r>
              <a:rPr lang="en-US" dirty="0" smtClean="0"/>
              <a:t>By Geography</a:t>
            </a:r>
            <a:endParaRPr lang="en-US" dirty="0"/>
          </a:p>
        </p:txBody>
      </p:sp>
    </p:spTree>
    <p:extLst>
      <p:ext uri="{BB962C8B-B14F-4D97-AF65-F5344CB8AC3E}">
        <p14:creationId xmlns="" xmlns:p14="http://schemas.microsoft.com/office/powerpoint/2010/main" val="3977395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19772" y="381000"/>
            <a:ext cx="7704456" cy="5715000"/>
          </a:xfrm>
          <a:prstGeom prst="rect">
            <a:avLst/>
          </a:prstGeom>
          <a:noFill/>
          <a:ln w="1270">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4977" y="1905000"/>
            <a:ext cx="8023223" cy="995360"/>
          </a:xfrm>
          <a:prstGeom prst="rect">
            <a:avLst/>
          </a:prstGeom>
        </p:spPr>
        <p:txBody>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algn="ctr"/>
            <a:r>
              <a:rPr lang="en-US" dirty="0" smtClean="0"/>
              <a:t>Curating the Collective Collection:</a:t>
            </a:r>
            <a:br>
              <a:rPr lang="en-US" dirty="0" smtClean="0"/>
            </a:br>
            <a:r>
              <a:rPr lang="en-US" dirty="0" smtClean="0"/>
              <a:t/>
            </a:r>
            <a:br>
              <a:rPr lang="en-US" dirty="0" smtClean="0"/>
            </a:br>
            <a:r>
              <a:rPr lang="en-US" dirty="0" smtClean="0"/>
              <a:t>Corpus of Digitized ‘Books’</a:t>
            </a:r>
            <a:endParaRPr lang="en-US" dirty="0"/>
          </a:p>
        </p:txBody>
      </p:sp>
    </p:spTree>
    <p:extLst>
      <p:ext uri="{BB962C8B-B14F-4D97-AF65-F5344CB8AC3E}">
        <p14:creationId xmlns="" xmlns:p14="http://schemas.microsoft.com/office/powerpoint/2010/main" val="2921406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200025" y="290513"/>
            <a:ext cx="8742363" cy="6276975"/>
          </a:xfrm>
          <a:prstGeom prst="rect">
            <a:avLst/>
          </a:prstGeom>
          <a:noFill/>
          <a:ln w="9525">
            <a:noFill/>
            <a:miter lim="800000"/>
            <a:headEnd/>
            <a:tailEnd/>
          </a:ln>
        </p:spPr>
      </p:pic>
    </p:spTree>
    <p:extLst>
      <p:ext uri="{BB962C8B-B14F-4D97-AF65-F5344CB8AC3E}">
        <p14:creationId xmlns="" xmlns:p14="http://schemas.microsoft.com/office/powerpoint/2010/main" val="116951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185738" y="266700"/>
            <a:ext cx="8770937" cy="6324600"/>
          </a:xfrm>
          <a:prstGeom prst="rect">
            <a:avLst/>
          </a:prstGeom>
          <a:noFill/>
          <a:ln w="9525">
            <a:noFill/>
            <a:miter lim="800000"/>
            <a:headEnd/>
            <a:tailEnd/>
          </a:ln>
        </p:spPr>
      </p:pic>
    </p:spTree>
    <p:extLst>
      <p:ext uri="{BB962C8B-B14F-4D97-AF65-F5344CB8AC3E}">
        <p14:creationId xmlns="" xmlns:p14="http://schemas.microsoft.com/office/powerpoint/2010/main" val="3485322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4977" y="1981200"/>
            <a:ext cx="8023223" cy="995360"/>
          </a:xfrm>
          <a:prstGeom prst="rect">
            <a:avLst/>
          </a:prstGeom>
        </p:spPr>
        <p:txBody>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algn="ctr"/>
            <a:r>
              <a:rPr lang="en-US" dirty="0" smtClean="0"/>
              <a:t>Curating the Collective Collection:</a:t>
            </a:r>
            <a:br>
              <a:rPr lang="en-US" dirty="0" smtClean="0"/>
            </a:br>
            <a:r>
              <a:rPr lang="en-US" dirty="0" smtClean="0"/>
              <a:t/>
            </a:r>
            <a:br>
              <a:rPr lang="en-US" dirty="0" smtClean="0"/>
            </a:br>
            <a:r>
              <a:rPr lang="en-US" dirty="0" smtClean="0"/>
              <a:t>Academic Libraries</a:t>
            </a:r>
            <a:endParaRPr lang="en-US" dirty="0"/>
          </a:p>
        </p:txBody>
      </p:sp>
    </p:spTree>
    <p:extLst>
      <p:ext uri="{BB962C8B-B14F-4D97-AF65-F5344CB8AC3E}">
        <p14:creationId xmlns="" xmlns:p14="http://schemas.microsoft.com/office/powerpoint/2010/main" val="3223240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1038960" y="381000"/>
            <a:ext cx="7066080" cy="5486400"/>
          </a:xfrm>
          <a:prstGeom prst="rect">
            <a:avLst/>
          </a:prstGeom>
          <a:noFill/>
          <a:ln w="9525">
            <a:noFill/>
            <a:miter lim="800000"/>
            <a:headEnd/>
            <a:tailEnd/>
          </a:ln>
        </p:spPr>
      </p:pic>
    </p:spTree>
    <p:extLst>
      <p:ext uri="{BB962C8B-B14F-4D97-AF65-F5344CB8AC3E}">
        <p14:creationId xmlns="" xmlns:p14="http://schemas.microsoft.com/office/powerpoint/2010/main" val="460402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1140057" y="361950"/>
            <a:ext cx="6936906" cy="5429250"/>
          </a:xfrm>
          <a:prstGeom prst="rect">
            <a:avLst/>
          </a:prstGeom>
          <a:noFill/>
          <a:ln w="9525">
            <a:noFill/>
            <a:miter lim="800000"/>
            <a:headEnd/>
            <a:tailEnd/>
          </a:ln>
        </p:spPr>
      </p:pic>
    </p:spTree>
    <p:extLst>
      <p:ext uri="{BB962C8B-B14F-4D97-AF65-F5344CB8AC3E}">
        <p14:creationId xmlns="" xmlns:p14="http://schemas.microsoft.com/office/powerpoint/2010/main" val="3149707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676400"/>
            <a:ext cx="8023223" cy="995360"/>
          </a:xfrm>
          <a:prstGeom prst="rect">
            <a:avLst/>
          </a:prstGeom>
        </p:spPr>
        <p:txBody>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algn="ctr"/>
            <a:r>
              <a:rPr lang="en-US" dirty="0" smtClean="0"/>
              <a:t>Curating the Collective Collection:</a:t>
            </a:r>
            <a:br>
              <a:rPr lang="en-US" dirty="0" smtClean="0"/>
            </a:br>
            <a:r>
              <a:rPr lang="en-US" dirty="0" smtClean="0"/>
              <a:t/>
            </a:r>
            <a:br>
              <a:rPr lang="en-US" dirty="0" smtClean="0"/>
            </a:br>
            <a:r>
              <a:rPr lang="en-US" dirty="0" smtClean="0"/>
              <a:t>Special Collections</a:t>
            </a:r>
          </a:p>
          <a:p>
            <a:pPr algn="ctr"/>
            <a:r>
              <a:rPr lang="en-US" dirty="0" smtClean="0"/>
              <a:t>In an Academic Institution</a:t>
            </a:r>
            <a:endParaRPr lang="en-US" dirty="0"/>
          </a:p>
        </p:txBody>
      </p:sp>
    </p:spTree>
    <p:extLst>
      <p:ext uri="{BB962C8B-B14F-4D97-AF65-F5344CB8AC3E}">
        <p14:creationId xmlns="" xmlns:p14="http://schemas.microsoft.com/office/powerpoint/2010/main" val="2574209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47983"/>
            <a:ext cx="6248400" cy="1169551"/>
          </a:xfrm>
          <a:prstGeom prst="rect">
            <a:avLst/>
          </a:prstGeom>
        </p:spPr>
        <p:txBody>
          <a:bodyPr wrap="square">
            <a:spAutoFit/>
          </a:bodyPr>
          <a:lstStyle/>
          <a:p>
            <a:pPr>
              <a:lnSpc>
                <a:spcPct val="150000"/>
              </a:lnSpc>
            </a:pPr>
            <a:r>
              <a:rPr lang="en-US" dirty="0"/>
              <a:t>Why would anyone in special collections care about the "collective collection"?</a:t>
            </a:r>
          </a:p>
        </p:txBody>
      </p:sp>
    </p:spTree>
    <p:extLst>
      <p:ext uri="{BB962C8B-B14F-4D97-AF65-F5344CB8AC3E}">
        <p14:creationId xmlns="" xmlns:p14="http://schemas.microsoft.com/office/powerpoint/2010/main" val="2218710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1135287" y="381000"/>
            <a:ext cx="6873427" cy="5486400"/>
          </a:xfrm>
          <a:prstGeom prst="rect">
            <a:avLst/>
          </a:prstGeom>
          <a:noFill/>
          <a:ln w="9525">
            <a:noFill/>
            <a:miter lim="800000"/>
            <a:headEnd/>
            <a:tailEnd/>
          </a:ln>
        </p:spPr>
      </p:pic>
    </p:spTree>
    <p:extLst>
      <p:ext uri="{BB962C8B-B14F-4D97-AF65-F5344CB8AC3E}">
        <p14:creationId xmlns="" xmlns:p14="http://schemas.microsoft.com/office/powerpoint/2010/main" val="213651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7377" y="1905000"/>
            <a:ext cx="8023223" cy="995360"/>
          </a:xfrm>
          <a:prstGeom prst="rect">
            <a:avLst/>
          </a:prstGeom>
        </p:spPr>
        <p:txBody>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algn="ctr"/>
            <a:r>
              <a:rPr lang="en-US" dirty="0" smtClean="0"/>
              <a:t>Curating the Collective Collection:</a:t>
            </a:r>
            <a:br>
              <a:rPr lang="en-US" dirty="0" smtClean="0"/>
            </a:br>
            <a:r>
              <a:rPr lang="en-US" dirty="0" smtClean="0"/>
              <a:t/>
            </a:r>
            <a:br>
              <a:rPr lang="en-US" dirty="0" smtClean="0"/>
            </a:br>
            <a:r>
              <a:rPr lang="en-US" dirty="0" smtClean="0"/>
              <a:t>Independent Research Libraries</a:t>
            </a:r>
            <a:endParaRPr lang="en-US" dirty="0"/>
          </a:p>
        </p:txBody>
      </p:sp>
    </p:spTree>
    <p:extLst>
      <p:ext uri="{BB962C8B-B14F-4D97-AF65-F5344CB8AC3E}">
        <p14:creationId xmlns="" xmlns:p14="http://schemas.microsoft.com/office/powerpoint/2010/main" val="563525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886818" y="304800"/>
            <a:ext cx="7370365" cy="5486400"/>
          </a:xfrm>
          <a:prstGeom prst="rect">
            <a:avLst/>
          </a:prstGeom>
          <a:noFill/>
          <a:ln w="9525">
            <a:noFill/>
            <a:miter lim="800000"/>
            <a:headEnd/>
            <a:tailEnd/>
          </a:ln>
        </p:spPr>
      </p:pic>
    </p:spTree>
    <p:extLst>
      <p:ext uri="{BB962C8B-B14F-4D97-AF65-F5344CB8AC3E}">
        <p14:creationId xmlns="" xmlns:p14="http://schemas.microsoft.com/office/powerpoint/2010/main" val="1522701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38200" y="304800"/>
            <a:ext cx="7464250" cy="5486400"/>
          </a:xfrm>
          <a:prstGeom prst="rect">
            <a:avLst/>
          </a:prstGeom>
          <a:noFill/>
          <a:ln w="9525">
            <a:noFill/>
            <a:miter lim="800000"/>
            <a:headEnd/>
            <a:tailEnd/>
          </a:ln>
        </p:spPr>
      </p:pic>
    </p:spTree>
    <p:extLst>
      <p:ext uri="{BB962C8B-B14F-4D97-AF65-F5344CB8AC3E}">
        <p14:creationId xmlns="" xmlns:p14="http://schemas.microsoft.com/office/powerpoint/2010/main" val="2139229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754051" y="381000"/>
            <a:ext cx="7635898" cy="5486400"/>
          </a:xfrm>
          <a:prstGeom prst="rect">
            <a:avLst/>
          </a:prstGeom>
          <a:noFill/>
          <a:ln w="9525">
            <a:noFill/>
            <a:miter lim="800000"/>
            <a:headEnd/>
            <a:tailEnd/>
          </a:ln>
        </p:spPr>
      </p:pic>
    </p:spTree>
    <p:extLst>
      <p:ext uri="{BB962C8B-B14F-4D97-AF65-F5344CB8AC3E}">
        <p14:creationId xmlns="" xmlns:p14="http://schemas.microsoft.com/office/powerpoint/2010/main" val="141327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83763" y="381000"/>
            <a:ext cx="7176474" cy="5486400"/>
          </a:xfrm>
          <a:prstGeom prst="rect">
            <a:avLst/>
          </a:prstGeom>
          <a:noFill/>
          <a:ln w="9525">
            <a:noFill/>
            <a:miter lim="800000"/>
            <a:headEnd/>
            <a:tailEnd/>
          </a:ln>
        </p:spPr>
      </p:pic>
    </p:spTree>
    <p:extLst>
      <p:ext uri="{BB962C8B-B14F-4D97-AF65-F5344CB8AC3E}">
        <p14:creationId xmlns="" xmlns:p14="http://schemas.microsoft.com/office/powerpoint/2010/main" val="3716073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771795" y="390525"/>
            <a:ext cx="7600410" cy="5486400"/>
          </a:xfrm>
          <a:prstGeom prst="rect">
            <a:avLst/>
          </a:prstGeom>
          <a:noFill/>
          <a:ln w="9525">
            <a:noFill/>
            <a:miter lim="800000"/>
            <a:headEnd/>
            <a:tailEnd/>
          </a:ln>
        </p:spPr>
      </p:pic>
    </p:spTree>
    <p:extLst>
      <p:ext uri="{BB962C8B-B14F-4D97-AF65-F5344CB8AC3E}">
        <p14:creationId xmlns="" xmlns:p14="http://schemas.microsoft.com/office/powerpoint/2010/main" val="603654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14400" y="685799"/>
            <a:ext cx="7324660" cy="5562601"/>
            <a:chOff x="1209740" y="457199"/>
            <a:chExt cx="7324660" cy="5562601"/>
          </a:xfrm>
        </p:grpSpPr>
        <p:pic>
          <p:nvPicPr>
            <p:cNvPr id="34" name="Picture 2"/>
            <p:cNvPicPr>
              <a:picLocks noChangeAspect="1" noChangeArrowheads="1"/>
            </p:cNvPicPr>
            <p:nvPr/>
          </p:nvPicPr>
          <p:blipFill>
            <a:blip r:embed="rId2" cstate="print"/>
            <a:srcRect/>
            <a:stretch>
              <a:fillRect/>
            </a:stretch>
          </p:blipFill>
          <p:spPr bwMode="auto">
            <a:xfrm>
              <a:off x="1209740" y="3048000"/>
              <a:ext cx="3286060" cy="2301264"/>
            </a:xfrm>
            <a:prstGeom prst="rect">
              <a:avLst/>
            </a:prstGeom>
            <a:noFill/>
            <a:ln w="9525">
              <a:noFill/>
              <a:miter lim="800000"/>
              <a:headEnd/>
              <a:tailEnd/>
            </a:ln>
          </p:spPr>
        </p:pic>
        <p:pic>
          <p:nvPicPr>
            <p:cNvPr id="35" name="Picture 8"/>
            <p:cNvPicPr>
              <a:picLocks noChangeAspect="1" noChangeArrowheads="1"/>
            </p:cNvPicPr>
            <p:nvPr/>
          </p:nvPicPr>
          <p:blipFill>
            <a:blip r:embed="rId3" cstate="print"/>
            <a:srcRect/>
            <a:stretch>
              <a:fillRect/>
            </a:stretch>
          </p:blipFill>
          <p:spPr bwMode="auto">
            <a:xfrm>
              <a:off x="2514600" y="5410200"/>
              <a:ext cx="4114800" cy="438150"/>
            </a:xfrm>
            <a:prstGeom prst="rect">
              <a:avLst/>
            </a:prstGeom>
            <a:noFill/>
            <a:ln w="9525">
              <a:noFill/>
              <a:miter lim="800000"/>
              <a:headEnd/>
              <a:tailEnd/>
            </a:ln>
          </p:spPr>
        </p:pic>
        <p:pic>
          <p:nvPicPr>
            <p:cNvPr id="36" name="Picture 10"/>
            <p:cNvPicPr>
              <a:picLocks noChangeAspect="1" noChangeArrowheads="1"/>
            </p:cNvPicPr>
            <p:nvPr/>
          </p:nvPicPr>
          <p:blipFill>
            <a:blip r:embed="rId4" cstate="print"/>
            <a:srcRect/>
            <a:stretch>
              <a:fillRect/>
            </a:stretch>
          </p:blipFill>
          <p:spPr bwMode="auto">
            <a:xfrm>
              <a:off x="6648450" y="5791200"/>
              <a:ext cx="1885950" cy="228600"/>
            </a:xfrm>
            <a:prstGeom prst="rect">
              <a:avLst/>
            </a:prstGeom>
            <a:noFill/>
            <a:ln w="9525">
              <a:noFill/>
              <a:miter lim="800000"/>
              <a:headEnd/>
              <a:tailEnd/>
            </a:ln>
          </p:spPr>
        </p:pic>
        <p:pic>
          <p:nvPicPr>
            <p:cNvPr id="37" name="Picture 11"/>
            <p:cNvPicPr>
              <a:picLocks noChangeAspect="1" noChangeArrowheads="1"/>
            </p:cNvPicPr>
            <p:nvPr/>
          </p:nvPicPr>
          <p:blipFill>
            <a:blip r:embed="rId5" cstate="print"/>
            <a:srcRect/>
            <a:stretch>
              <a:fillRect/>
            </a:stretch>
          </p:blipFill>
          <p:spPr bwMode="auto">
            <a:xfrm>
              <a:off x="1219200" y="457200"/>
              <a:ext cx="3291840" cy="2326833"/>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4724401" y="457199"/>
              <a:ext cx="3276599" cy="2217040"/>
            </a:xfrm>
            <a:prstGeom prst="rect">
              <a:avLst/>
            </a:prstGeom>
            <a:noFill/>
            <a:ln w="9525">
              <a:noFill/>
              <a:miter lim="800000"/>
              <a:headEnd/>
              <a:tailEnd/>
            </a:ln>
          </p:spPr>
        </p:pic>
        <p:pic>
          <p:nvPicPr>
            <p:cNvPr id="39" name="Picture 13"/>
            <p:cNvPicPr>
              <a:picLocks noChangeAspect="1" noChangeArrowheads="1"/>
            </p:cNvPicPr>
            <p:nvPr/>
          </p:nvPicPr>
          <p:blipFill>
            <a:blip r:embed="rId7" cstate="print"/>
            <a:srcRect/>
            <a:stretch>
              <a:fillRect/>
            </a:stretch>
          </p:blipFill>
          <p:spPr bwMode="auto">
            <a:xfrm>
              <a:off x="4724400" y="3048000"/>
              <a:ext cx="3325534" cy="2286000"/>
            </a:xfrm>
            <a:prstGeom prst="rect">
              <a:avLst/>
            </a:prstGeom>
            <a:noFill/>
            <a:ln w="9525">
              <a:noFill/>
              <a:miter lim="800000"/>
              <a:headEnd/>
              <a:tailEnd/>
            </a:ln>
          </p:spPr>
        </p:pic>
      </p:grpSp>
    </p:spTree>
    <p:extLst>
      <p:ext uri="{BB962C8B-B14F-4D97-AF65-F5344CB8AC3E}">
        <p14:creationId xmlns="" xmlns:p14="http://schemas.microsoft.com/office/powerpoint/2010/main" val="3099241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differently</a:t>
            </a:r>
            <a:endParaRPr lang="en-US" dirty="0"/>
          </a:p>
        </p:txBody>
      </p:sp>
      <p:sp>
        <p:nvSpPr>
          <p:cNvPr id="3" name="Content Placeholder 2"/>
          <p:cNvSpPr>
            <a:spLocks noGrp="1"/>
          </p:cNvSpPr>
          <p:nvPr>
            <p:ph idx="1"/>
          </p:nvPr>
        </p:nvSpPr>
        <p:spPr>
          <a:xfrm>
            <a:off x="457200" y="838200"/>
            <a:ext cx="8458200" cy="4343400"/>
          </a:xfrm>
        </p:spPr>
        <p:txBody>
          <a:bodyPr/>
          <a:lstStyle/>
          <a:p>
            <a:r>
              <a:rPr lang="en-US" dirty="0" smtClean="0"/>
              <a:t>the “collective collection” isn’t complete without special collections</a:t>
            </a:r>
          </a:p>
          <a:p>
            <a:pPr lvl="1"/>
            <a:r>
              <a:rPr lang="en-US" dirty="0"/>
              <a:t>h</a:t>
            </a:r>
            <a:r>
              <a:rPr lang="en-US" dirty="0" smtClean="0"/>
              <a:t>ow </a:t>
            </a:r>
            <a:r>
              <a:rPr lang="en-US" dirty="0"/>
              <a:t>do comprehensive academic </a:t>
            </a:r>
            <a:r>
              <a:rPr lang="en-US" dirty="0" smtClean="0"/>
              <a:t>and research special </a:t>
            </a:r>
            <a:r>
              <a:rPr lang="en-US" dirty="0"/>
              <a:t>collections </a:t>
            </a:r>
            <a:r>
              <a:rPr lang="en-US" dirty="0" smtClean="0"/>
              <a:t>see </a:t>
            </a:r>
            <a:r>
              <a:rPr lang="en-US" dirty="0"/>
              <a:t>themselves in the new collections </a:t>
            </a:r>
            <a:r>
              <a:rPr lang="en-US" dirty="0" smtClean="0"/>
              <a:t>ecosystem?</a:t>
            </a:r>
          </a:p>
          <a:p>
            <a:pPr lvl="1"/>
            <a:r>
              <a:rPr lang="en-US" dirty="0"/>
              <a:t>c</a:t>
            </a:r>
            <a:r>
              <a:rPr lang="en-US" dirty="0" smtClean="0"/>
              <a:t>ollecting in the margins?</a:t>
            </a:r>
          </a:p>
          <a:p>
            <a:pPr marL="469900" lvl="1" indent="0">
              <a:buNone/>
            </a:pPr>
            <a:endParaRPr lang="en-US" sz="800" dirty="0" smtClean="0"/>
          </a:p>
          <a:p>
            <a:r>
              <a:rPr lang="en-US" dirty="0"/>
              <a:t>r</a:t>
            </a:r>
            <a:r>
              <a:rPr lang="en-US" dirty="0" smtClean="0"/>
              <a:t>esearch (“I can get you whatever you need…”)</a:t>
            </a:r>
            <a:endParaRPr lang="en-US" dirty="0"/>
          </a:p>
          <a:p>
            <a:pPr lvl="1"/>
            <a:r>
              <a:rPr lang="en-US" dirty="0" smtClean="0"/>
              <a:t>can </a:t>
            </a:r>
            <a:r>
              <a:rPr lang="en-US" dirty="0"/>
              <a:t>special collections more effectively serve the research community through </a:t>
            </a:r>
            <a:r>
              <a:rPr lang="en-US" dirty="0" smtClean="0"/>
              <a:t>collaborations</a:t>
            </a:r>
            <a:r>
              <a:rPr lang="en-US" dirty="0"/>
              <a:t>?</a:t>
            </a:r>
          </a:p>
          <a:p>
            <a:pPr lvl="1"/>
            <a:r>
              <a:rPr lang="en-US" dirty="0"/>
              <a:t>r</a:t>
            </a:r>
            <a:r>
              <a:rPr lang="en-US" dirty="0" smtClean="0"/>
              <a:t>egional collaborations</a:t>
            </a:r>
            <a:r>
              <a:rPr lang="en-US" dirty="0"/>
              <a:t>?</a:t>
            </a:r>
          </a:p>
          <a:p>
            <a:pPr lvl="1"/>
            <a:r>
              <a:rPr lang="en-US" dirty="0" smtClean="0"/>
              <a:t>discipline</a:t>
            </a:r>
            <a:r>
              <a:rPr lang="en-US" dirty="0"/>
              <a:t>-</a:t>
            </a:r>
            <a:r>
              <a:rPr lang="en-US" dirty="0" smtClean="0"/>
              <a:t>specific special collections management? </a:t>
            </a:r>
            <a:endParaRPr lang="en-US" dirty="0"/>
          </a:p>
          <a:p>
            <a:endParaRPr lang="en-US" sz="800" dirty="0"/>
          </a:p>
          <a:p>
            <a:r>
              <a:rPr lang="en-US" dirty="0"/>
              <a:t>r</a:t>
            </a:r>
            <a:r>
              <a:rPr lang="en-US" dirty="0" smtClean="0"/>
              <a:t>isks</a:t>
            </a:r>
          </a:p>
          <a:p>
            <a:pPr lvl="1"/>
            <a:r>
              <a:rPr lang="en-US" dirty="0"/>
              <a:t>d</a:t>
            </a:r>
            <a:r>
              <a:rPr lang="en-US" dirty="0" smtClean="0"/>
              <a:t>o </a:t>
            </a:r>
            <a:r>
              <a:rPr lang="en-US" dirty="0"/>
              <a:t>library directors have changing expectations of special collections</a:t>
            </a:r>
            <a:r>
              <a:rPr lang="en-US" dirty="0" smtClean="0"/>
              <a:t>?</a:t>
            </a:r>
          </a:p>
          <a:p>
            <a:pPr lvl="1"/>
            <a:r>
              <a:rPr lang="en-US" dirty="0"/>
              <a:t>w</a:t>
            </a:r>
            <a:r>
              <a:rPr lang="en-US" dirty="0" smtClean="0"/>
              <a:t>hat are the risks of sitting it out? of taking a seat at the table?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25740"/>
            <a:ext cx="6553200" cy="5152180"/>
          </a:xfrm>
          <a:prstGeom prst="rect">
            <a:avLst/>
          </a:prstGeom>
          <a:noFill/>
        </p:spPr>
        <p:txBody>
          <a:bodyPr wrap="square" rtlCol="0">
            <a:spAutoFit/>
          </a:bodyPr>
          <a:lstStyle/>
          <a:p>
            <a:pPr marL="114300" indent="-114300" algn="ctr">
              <a:spcBef>
                <a:spcPts val="1200"/>
              </a:spcBef>
              <a:spcAft>
                <a:spcPts val="1200"/>
              </a:spcAft>
            </a:pPr>
            <a:r>
              <a:rPr lang="en-US" sz="3200" dirty="0" smtClean="0">
                <a:solidFill>
                  <a:srgbClr val="2178B5"/>
                </a:solidFill>
                <a:latin typeface="+mj-lt"/>
                <a:ea typeface="+mj-ea"/>
                <a:cs typeface="+mj-cs"/>
              </a:rPr>
              <a:t>Sources Referenced</a:t>
            </a:r>
          </a:p>
          <a:p>
            <a:pPr marL="114300" indent="-114300">
              <a:spcBef>
                <a:spcPts val="1200"/>
              </a:spcBef>
              <a:spcAft>
                <a:spcPts val="1200"/>
              </a:spcAft>
              <a:buFont typeface="Arial" pitchFamily="34" charset="0"/>
              <a:buChar char="•"/>
            </a:pPr>
            <a:r>
              <a:rPr lang="en-US" sz="1600" b="0" dirty="0" smtClean="0"/>
              <a:t>Brian Lavoie, Constance </a:t>
            </a:r>
            <a:r>
              <a:rPr lang="en-US" sz="1600" b="0" dirty="0" err="1" smtClean="0"/>
              <a:t>Malpas</a:t>
            </a:r>
            <a:r>
              <a:rPr lang="en-US" sz="1600" b="0" dirty="0" smtClean="0"/>
              <a:t> and JD </a:t>
            </a:r>
            <a:r>
              <a:rPr lang="en-US" sz="1600" b="0" dirty="0" err="1" smtClean="0"/>
              <a:t>Shipengrover</a:t>
            </a:r>
            <a:r>
              <a:rPr lang="en-US" sz="1600" b="0" dirty="0" smtClean="0"/>
              <a:t>. 2012. </a:t>
            </a:r>
            <a:r>
              <a:rPr lang="en-US" sz="1600" b="0" i="1" dirty="0" smtClean="0"/>
              <a:t>Print Management at "Mega-scale": A Regional Perspective on Print Book Collections in North America</a:t>
            </a:r>
            <a:r>
              <a:rPr lang="en-US" sz="1600" b="0" dirty="0" smtClean="0"/>
              <a:t>. Dublin, Ohio: OCLC Research. </a:t>
            </a:r>
            <a:r>
              <a:rPr lang="en-US" sz="1600" b="0" dirty="0" smtClean="0">
                <a:hlinkClick r:id="rId2"/>
              </a:rPr>
              <a:t>http://www.oclc.org/research/publications/library/2012/2012-05.pdf</a:t>
            </a:r>
            <a:r>
              <a:rPr lang="en-US" sz="1600" b="0" dirty="0" smtClean="0"/>
              <a:t>.</a:t>
            </a:r>
          </a:p>
          <a:p>
            <a:pPr marL="114300" indent="-114300">
              <a:spcBef>
                <a:spcPts val="1200"/>
              </a:spcBef>
              <a:spcAft>
                <a:spcPts val="1200"/>
              </a:spcAft>
              <a:buFont typeface="Arial" pitchFamily="34" charset="0"/>
              <a:buChar char="•"/>
            </a:pPr>
            <a:r>
              <a:rPr lang="en-US" sz="1600" b="0" dirty="0" smtClean="0"/>
              <a:t>Brian Lavoie. 2007. </a:t>
            </a:r>
            <a:r>
              <a:rPr lang="en-US" sz="1600" b="0" i="1" dirty="0" smtClean="0"/>
              <a:t>Prospecting in the Library Data Mines. </a:t>
            </a:r>
            <a:r>
              <a:rPr lang="en-US" sz="1600" b="0" dirty="0" smtClean="0">
                <a:hlinkClick r:id="rId3"/>
              </a:rPr>
              <a:t>http://www.oclc.org/resources/research/presentations/lavoie/20070604-rlgpapm.ppt</a:t>
            </a:r>
            <a:r>
              <a:rPr lang="en-US" sz="1600" b="0" dirty="0" smtClean="0"/>
              <a:t>.</a:t>
            </a:r>
          </a:p>
          <a:p>
            <a:pPr marL="114300" indent="-114300">
              <a:spcBef>
                <a:spcPts val="1200"/>
              </a:spcBef>
              <a:spcAft>
                <a:spcPts val="1200"/>
              </a:spcAft>
              <a:buFont typeface="Arial" pitchFamily="34" charset="0"/>
              <a:buChar char="•"/>
            </a:pPr>
            <a:r>
              <a:rPr lang="en-US" sz="1600" b="0" dirty="0" smtClean="0"/>
              <a:t>Brian Lavoie and Günter </a:t>
            </a:r>
            <a:r>
              <a:rPr lang="en-US" sz="1600" b="0" dirty="0" err="1" smtClean="0"/>
              <a:t>Waibel</a:t>
            </a:r>
            <a:r>
              <a:rPr lang="en-US" sz="1600" b="0" dirty="0" smtClean="0"/>
              <a:t>. 2008</a:t>
            </a:r>
            <a:r>
              <a:rPr lang="en-US" sz="1600" b="0" i="1" dirty="0" smtClean="0"/>
              <a:t>. An Art Resource in New York: The Collective Collection of the NYARC Art Museum Libraries</a:t>
            </a:r>
            <a:r>
              <a:rPr lang="en-US" sz="1600" b="0" dirty="0" smtClean="0"/>
              <a:t>. </a:t>
            </a:r>
            <a:r>
              <a:rPr lang="en-US" sz="1600" b="0" dirty="0" smtClean="0">
                <a:hlinkClick r:id="rId4"/>
              </a:rPr>
              <a:t>http://www.oclc.org/resources/research/publications/library/2008/2008-02.pdf</a:t>
            </a:r>
            <a:r>
              <a:rPr lang="en-US" sz="1600" b="0"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914400" y="1371600"/>
            <a:ext cx="7620000" cy="4495800"/>
          </a:xfrm>
        </p:spPr>
        <p:txBody>
          <a:bodyPr/>
          <a:lstStyle/>
          <a:p>
            <a:pPr>
              <a:lnSpc>
                <a:spcPct val="150000"/>
              </a:lnSpc>
            </a:pPr>
            <a:r>
              <a:rPr lang="en-US" sz="2200" dirty="0" smtClean="0"/>
              <a:t>The </a:t>
            </a:r>
            <a:r>
              <a:rPr lang="en-US" sz="2200" dirty="0"/>
              <a:t>"collective collection" is a term used to express increasingly widespread reliance on digital and shared print repositories, as well as interdependent approaches to collection management. Research libraries generally are developing an ecosystem focused on free and licensed digital materials, print collections (retention of which is being reevaluated), shared print agreements, regional consortia, and resource sharing</a:t>
            </a:r>
            <a:r>
              <a:rPr lang="en-US" sz="2200" dirty="0" smtClean="0"/>
              <a:t>.</a:t>
            </a:r>
            <a:endParaRPr lang="en-US" sz="2200" dirty="0"/>
          </a:p>
        </p:txBody>
      </p:sp>
      <p:sp>
        <p:nvSpPr>
          <p:cNvPr id="4" name="Title 1"/>
          <p:cNvSpPr txBox="1">
            <a:spLocks/>
          </p:cNvSpPr>
          <p:nvPr/>
        </p:nvSpPr>
        <p:spPr bwMode="auto">
          <a:xfrm>
            <a:off x="0" y="381000"/>
            <a:ext cx="9144000"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a:lnSpc>
                <a:spcPct val="150000"/>
              </a:lnSpc>
            </a:pPr>
            <a:r>
              <a:rPr lang="en-US" sz="2800" dirty="0" smtClean="0"/>
              <a:t>     Environment of the “collective collection” </a:t>
            </a:r>
            <a:br>
              <a:rPr lang="en-US" sz="2800" dirty="0" smtClean="0"/>
            </a:b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1177" y="1214440"/>
            <a:ext cx="8023223" cy="995360"/>
          </a:xfrm>
          <a:prstGeom prst="rect">
            <a:avLst/>
          </a:prstGeom>
        </p:spPr>
        <p:txBody>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algn="ctr">
              <a:spcAft>
                <a:spcPts val="3000"/>
              </a:spcAft>
            </a:pPr>
            <a:r>
              <a:rPr lang="en-US" dirty="0" smtClean="0"/>
              <a:t>keep in touch…</a:t>
            </a:r>
            <a:br>
              <a:rPr lang="en-US" dirty="0" smtClean="0"/>
            </a:br>
            <a:endParaRPr lang="en-US" dirty="0" smtClean="0"/>
          </a:p>
          <a:p>
            <a:pPr algn="ctr">
              <a:spcAft>
                <a:spcPts val="3000"/>
              </a:spcAft>
            </a:pPr>
            <a:r>
              <a:rPr lang="en-US" dirty="0" err="1" smtClean="0"/>
              <a:t>jennifer_schaffner@oclc.org</a:t>
            </a:r>
            <a:endParaRPr lang="en-US" dirty="0"/>
          </a:p>
          <a:p>
            <a:pPr algn="ctr"/>
            <a:r>
              <a:rPr lang="en-US" dirty="0" err="1" smtClean="0"/>
              <a:t>merrilee_proffitt@oclc.org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70188"/>
            <a:ext cx="8001000" cy="5383012"/>
          </a:xfrm>
          <a:prstGeom prst="rect">
            <a:avLst/>
          </a:prstGeom>
        </p:spPr>
        <p:txBody>
          <a:bodyPr wrap="square">
            <a:spAutoFit/>
          </a:bodyPr>
          <a:lstStyle/>
          <a:p>
            <a:pPr marL="285750" indent="-285750">
              <a:buFont typeface="Arial"/>
              <a:buChar char="•"/>
            </a:pPr>
            <a:r>
              <a:rPr lang="en-US" sz="1800" b="0" dirty="0"/>
              <a:t>How do comprehensive academic library collections and subject-specific collections—such as those of independent research libraries and their close kin—see themselves in the new collections environment?</a:t>
            </a:r>
          </a:p>
          <a:p>
            <a:pPr marL="285750" indent="-285750">
              <a:buFont typeface="Arial"/>
              <a:buChar char="•"/>
            </a:pPr>
            <a:r>
              <a:rPr lang="en-US" sz="1800" b="0" dirty="0"/>
              <a:t>Do library directors have changing expectations of special collections?</a:t>
            </a:r>
          </a:p>
          <a:p>
            <a:pPr marL="285750" indent="-285750">
              <a:buFont typeface="Arial"/>
              <a:buChar char="•"/>
            </a:pPr>
            <a:r>
              <a:rPr lang="en-US" sz="1800" b="0" dirty="0"/>
              <a:t>Should curators adapt their collecting policies to take collective approaches into account?</a:t>
            </a:r>
          </a:p>
          <a:p>
            <a:pPr marL="285750" indent="-285750">
              <a:buFont typeface="Arial"/>
              <a:buChar char="•"/>
            </a:pPr>
            <a:r>
              <a:rPr lang="en-US" sz="1800" b="0" dirty="0" smtClean="0"/>
              <a:t>Should </a:t>
            </a:r>
            <a:r>
              <a:rPr lang="en-US" sz="1800" b="0" dirty="0"/>
              <a:t>we formulate regional special collections collaborations?</a:t>
            </a:r>
          </a:p>
          <a:p>
            <a:pPr marL="285750" indent="-285750">
              <a:buFont typeface="Arial"/>
              <a:buChar char="•"/>
            </a:pPr>
            <a:r>
              <a:rPr lang="en-US" sz="1800" b="0" dirty="0" smtClean="0"/>
              <a:t>Can special collections more effectively serve the research community through collaborative ? </a:t>
            </a:r>
          </a:p>
          <a:p>
            <a:pPr marL="285750" indent="-285750">
              <a:buFont typeface="Arial"/>
              <a:buChar char="•"/>
            </a:pPr>
            <a:r>
              <a:rPr lang="en-US" sz="1800" b="0" dirty="0" smtClean="0"/>
              <a:t>When appetites are whet by surrogates, is it inevitable that more researchers will want to see the original materials?</a:t>
            </a:r>
          </a:p>
          <a:p>
            <a:pPr marL="285750" indent="-285750">
              <a:buFont typeface="Arial"/>
              <a:buChar char="•"/>
            </a:pPr>
            <a:r>
              <a:rPr lang="en-US" sz="1800" b="0" dirty="0" smtClean="0"/>
              <a:t>Are new approaches to public services suggested?</a:t>
            </a:r>
          </a:p>
          <a:p>
            <a:pPr marL="285750" indent="-285750">
              <a:buFont typeface="Arial"/>
              <a:buChar char="•"/>
            </a:pPr>
            <a:endParaRPr lang="en-US" sz="1800" dirty="0"/>
          </a:p>
        </p:txBody>
      </p:sp>
      <p:sp>
        <p:nvSpPr>
          <p:cNvPr id="3" name="Title 1"/>
          <p:cNvSpPr txBox="1">
            <a:spLocks/>
          </p:cNvSpPr>
          <p:nvPr/>
        </p:nvSpPr>
        <p:spPr>
          <a:xfrm>
            <a:off x="434977" y="300040"/>
            <a:ext cx="8023223" cy="995360"/>
          </a:xfrm>
          <a:prstGeom prst="rect">
            <a:avLst/>
          </a:prstGeom>
        </p:spPr>
        <p:txBody>
          <a:bodyPr/>
          <a:lstStyle/>
          <a:p>
            <a:pPr lvl="0">
              <a:lnSpc>
                <a:spcPct val="100000"/>
              </a:lnSpc>
              <a:spcBef>
                <a:spcPct val="0"/>
              </a:spcBef>
            </a:pPr>
            <a:r>
              <a:rPr lang="en-US" sz="3200" kern="0" dirty="0" smtClean="0">
                <a:solidFill>
                  <a:srgbClr val="2178B5"/>
                </a:solidFill>
              </a:rPr>
              <a:t>Participate or sit it out?</a:t>
            </a:r>
            <a:endParaRPr lang="en-US" sz="3200" kern="0" dirty="0">
              <a:solidFill>
                <a:srgbClr val="2178B5"/>
              </a:solidFill>
            </a:endParaRPr>
          </a:p>
        </p:txBody>
      </p:sp>
    </p:spTree>
    <p:extLst>
      <p:ext uri="{BB962C8B-B14F-4D97-AF65-F5344CB8AC3E}">
        <p14:creationId xmlns="" xmlns:p14="http://schemas.microsoft.com/office/powerpoint/2010/main" val="382915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289049" y="2319336"/>
            <a:ext cx="7702551" cy="4691064"/>
          </a:xfrm>
        </p:spPr>
        <p:txBody>
          <a:bodyPr/>
          <a:lstStyle/>
          <a:p>
            <a:r>
              <a:rPr lang="en-US" dirty="0" smtClean="0"/>
              <a:t>…collective print collections</a:t>
            </a:r>
          </a:p>
          <a:p>
            <a:r>
              <a:rPr lang="en-US" dirty="0" smtClean="0"/>
              <a:t>…collective discipline-specific or subject collections </a:t>
            </a:r>
          </a:p>
          <a:p>
            <a:r>
              <a:rPr lang="en-US" dirty="0" smtClean="0"/>
              <a:t>…collective regional collections</a:t>
            </a:r>
          </a:p>
          <a:p>
            <a:r>
              <a:rPr lang="en-US" dirty="0" smtClean="0"/>
              <a:t>…collective corpus of digitized books</a:t>
            </a:r>
          </a:p>
          <a:p>
            <a:pPr lvl="1"/>
            <a:r>
              <a:rPr lang="en-US" dirty="0" smtClean="0"/>
              <a:t> academic library collections</a:t>
            </a:r>
          </a:p>
          <a:p>
            <a:pPr lvl="1"/>
            <a:r>
              <a:rPr lang="en-US" dirty="0" smtClean="0"/>
              <a:t>academic special collections</a:t>
            </a:r>
          </a:p>
          <a:p>
            <a:pPr lvl="1"/>
            <a:r>
              <a:rPr lang="en-US" dirty="0"/>
              <a:t>i</a:t>
            </a:r>
            <a:r>
              <a:rPr lang="en-US" dirty="0" smtClean="0"/>
              <a:t>ndependent research library collections</a:t>
            </a:r>
          </a:p>
          <a:p>
            <a:endParaRPr lang="en-US" dirty="0"/>
          </a:p>
        </p:txBody>
      </p:sp>
      <p:sp>
        <p:nvSpPr>
          <p:cNvPr id="4" name="Title 1"/>
          <p:cNvSpPr txBox="1">
            <a:spLocks/>
          </p:cNvSpPr>
          <p:nvPr/>
        </p:nvSpPr>
        <p:spPr bwMode="auto">
          <a:xfrm>
            <a:off x="457200" y="909640"/>
            <a:ext cx="8610600"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marL="514350" indent="-514350">
              <a:buAutoNum type="arabicPeriod"/>
            </a:pPr>
            <a:r>
              <a:rPr lang="en-US" sz="2800" dirty="0" smtClean="0"/>
              <a:t>definition of ‘curating the collective collection’</a:t>
            </a:r>
          </a:p>
          <a:p>
            <a:pPr marL="514350" indent="-514350"/>
            <a:endParaRPr lang="en-US" sz="1000" dirty="0" smtClean="0"/>
          </a:p>
          <a:p>
            <a:r>
              <a:rPr lang="en-US" sz="2800" dirty="0" smtClean="0"/>
              <a:t>2. data for curating…</a:t>
            </a:r>
            <a:endParaRPr lang="en-US" sz="2800" dirty="0"/>
          </a:p>
        </p:txBody>
      </p:sp>
      <p:sp>
        <p:nvSpPr>
          <p:cNvPr id="5" name="Title 1"/>
          <p:cNvSpPr txBox="1">
            <a:spLocks/>
          </p:cNvSpPr>
          <p:nvPr/>
        </p:nvSpPr>
        <p:spPr bwMode="auto">
          <a:xfrm>
            <a:off x="533400" y="5176840"/>
            <a:ext cx="8763000"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endParaRPr lang="en-US" sz="1200" dirty="0"/>
          </a:p>
          <a:p>
            <a:r>
              <a:rPr lang="en-US" sz="2800" dirty="0" smtClean="0"/>
              <a:t>3. discussion</a:t>
            </a:r>
          </a:p>
        </p:txBody>
      </p:sp>
    </p:spTree>
    <p:extLst>
      <p:ext uri="{BB962C8B-B14F-4D97-AF65-F5344CB8AC3E}">
        <p14:creationId xmlns="" xmlns:p14="http://schemas.microsoft.com/office/powerpoint/2010/main" val="993374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29000" y="2286000"/>
            <a:ext cx="5257800" cy="3900123"/>
          </a:xfrm>
          <a:prstGeom prst="rect">
            <a:avLst/>
          </a:prstGeom>
          <a:noFill/>
          <a:ln w="1270">
            <a:noFill/>
            <a:miter lim="800000"/>
            <a:headEnd/>
            <a:tailEnd/>
          </a:ln>
          <a:effectLst/>
        </p:spPr>
      </p:pic>
      <p:sp>
        <p:nvSpPr>
          <p:cNvPr id="2" name="Title 1"/>
          <p:cNvSpPr>
            <a:spLocks noGrp="1"/>
          </p:cNvSpPr>
          <p:nvPr>
            <p:ph type="title"/>
          </p:nvPr>
        </p:nvSpPr>
        <p:spPr>
          <a:xfrm>
            <a:off x="358777" y="376240"/>
            <a:ext cx="8709023" cy="995360"/>
          </a:xfrm>
        </p:spPr>
        <p:txBody>
          <a:bodyPr/>
          <a:lstStyle/>
          <a:p>
            <a:r>
              <a:rPr lang="en-US" dirty="0" smtClean="0"/>
              <a:t>Definition?</a:t>
            </a:r>
            <a:endParaRPr lang="en-US" dirty="0"/>
          </a:p>
        </p:txBody>
      </p:sp>
      <p:sp>
        <p:nvSpPr>
          <p:cNvPr id="3" name="Content Placeholder 2"/>
          <p:cNvSpPr>
            <a:spLocks noGrp="1"/>
          </p:cNvSpPr>
          <p:nvPr>
            <p:ph idx="1"/>
          </p:nvPr>
        </p:nvSpPr>
        <p:spPr>
          <a:xfrm>
            <a:off x="381000" y="990600"/>
            <a:ext cx="8229599" cy="4953000"/>
          </a:xfrm>
        </p:spPr>
        <p:txBody>
          <a:bodyPr/>
          <a:lstStyle/>
          <a:p>
            <a:pPr marL="12700" indent="0">
              <a:lnSpc>
                <a:spcPct val="150000"/>
              </a:lnSpc>
              <a:buNone/>
            </a:pPr>
            <a:r>
              <a:rPr lang="en-US" i="1" dirty="0" smtClean="0"/>
              <a:t>Collective collection: </a:t>
            </a:r>
            <a:r>
              <a:rPr lang="en-US" dirty="0" smtClean="0"/>
              <a:t>The combined holdings of a group of institutions, excluding duplicate holdings.</a:t>
            </a:r>
          </a:p>
          <a:p>
            <a:pPr marL="12700" indent="0">
              <a:lnSpc>
                <a:spcPct val="150000"/>
              </a:lnSpc>
              <a:buNone/>
            </a:pPr>
            <a:r>
              <a:rPr lang="en-US" dirty="0" smtClean="0"/>
              <a:t>This yields </a:t>
            </a:r>
            <a:r>
              <a:rPr lang="en-US" u="sng" dirty="0" smtClean="0"/>
              <a:t>the virtual </a:t>
            </a:r>
          </a:p>
          <a:p>
            <a:pPr marL="12700" indent="0">
              <a:lnSpc>
                <a:spcPct val="150000"/>
              </a:lnSpc>
              <a:buNone/>
            </a:pPr>
            <a:r>
              <a:rPr lang="en-US" u="sng" dirty="0" smtClean="0"/>
              <a:t>collection of distinct </a:t>
            </a:r>
          </a:p>
          <a:p>
            <a:pPr marL="12700" indent="0">
              <a:lnSpc>
                <a:spcPct val="150000"/>
              </a:lnSpc>
              <a:buNone/>
            </a:pPr>
            <a:r>
              <a:rPr lang="en-US" u="sng" dirty="0" smtClean="0"/>
              <a:t>publications</a:t>
            </a:r>
            <a:r>
              <a:rPr lang="en-US" dirty="0" smtClean="0"/>
              <a:t> that are </a:t>
            </a:r>
          </a:p>
          <a:p>
            <a:pPr marL="12700" indent="0">
              <a:lnSpc>
                <a:spcPct val="150000"/>
              </a:lnSpc>
              <a:buNone/>
            </a:pPr>
            <a:r>
              <a:rPr lang="en-US" dirty="0" smtClean="0"/>
              <a:t>held across the </a:t>
            </a:r>
            <a:br>
              <a:rPr lang="en-US" dirty="0" smtClean="0"/>
            </a:br>
            <a:r>
              <a:rPr lang="en-US" dirty="0" smtClean="0"/>
              <a:t>collections of the </a:t>
            </a:r>
            <a:br>
              <a:rPr lang="en-US" dirty="0" smtClean="0"/>
            </a:br>
            <a:r>
              <a:rPr lang="en-US" dirty="0" smtClean="0"/>
              <a:t>institutions in the group.</a:t>
            </a:r>
            <a:endParaRPr lang="en-US" dirty="0"/>
          </a:p>
        </p:txBody>
      </p:sp>
    </p:spTree>
    <p:extLst>
      <p:ext uri="{BB962C8B-B14F-4D97-AF65-F5344CB8AC3E}">
        <p14:creationId xmlns="" xmlns:p14="http://schemas.microsoft.com/office/powerpoint/2010/main" val="2125923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2205040"/>
            <a:ext cx="8023223" cy="995360"/>
          </a:xfrm>
        </p:spPr>
        <p:txBody>
          <a:bodyPr/>
          <a:lstStyle/>
          <a:p>
            <a:pPr algn="ctr"/>
            <a:r>
              <a:rPr lang="en-US" dirty="0" smtClean="0"/>
              <a:t>Curating the Collective Collection:</a:t>
            </a:r>
            <a:br>
              <a:rPr lang="en-US" dirty="0" smtClean="0"/>
            </a:br>
            <a:r>
              <a:rPr lang="en-US" dirty="0" smtClean="0"/>
              <a:t/>
            </a:r>
            <a:br>
              <a:rPr lang="en-US" dirty="0" smtClean="0"/>
            </a:br>
            <a:r>
              <a:rPr lang="en-US" dirty="0" smtClean="0"/>
              <a:t>Print</a:t>
            </a:r>
            <a:endParaRPr lang="en-US" dirty="0"/>
          </a:p>
        </p:txBody>
      </p:sp>
    </p:spTree>
    <p:extLst>
      <p:ext uri="{BB962C8B-B14F-4D97-AF65-F5344CB8AC3E}">
        <p14:creationId xmlns="" xmlns:p14="http://schemas.microsoft.com/office/powerpoint/2010/main" val="412098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Text Box 3"/>
          <p:cNvSpPr txBox="1">
            <a:spLocks noChangeArrowheads="1"/>
          </p:cNvSpPr>
          <p:nvPr/>
        </p:nvSpPr>
        <p:spPr bwMode="auto">
          <a:xfrm>
            <a:off x="533400" y="334962"/>
            <a:ext cx="6418263" cy="666849"/>
          </a:xfrm>
          <a:prstGeom prst="rect">
            <a:avLst/>
          </a:prstGeom>
          <a:noFill/>
          <a:ln w="15875" algn="ctr">
            <a:noFill/>
            <a:miter lim="800000"/>
            <a:headEnd/>
            <a:tailEnd/>
          </a:ln>
          <a:effectLst/>
        </p:spPr>
        <p:txBody>
          <a:bodyPr wrap="square">
            <a:spAutoFit/>
          </a:bodyPr>
          <a:lstStyle/>
          <a:p>
            <a:r>
              <a:rPr lang="en-US" sz="3200" dirty="0" smtClean="0">
                <a:solidFill>
                  <a:srgbClr val="2178B5"/>
                </a:solidFill>
              </a:rPr>
              <a:t>Print: Rareness </a:t>
            </a:r>
            <a:r>
              <a:rPr lang="en-US" sz="3200" dirty="0">
                <a:solidFill>
                  <a:srgbClr val="2178B5"/>
                </a:solidFill>
              </a:rPr>
              <a:t>is </a:t>
            </a:r>
            <a:r>
              <a:rPr lang="en-US" sz="3200" dirty="0" smtClean="0">
                <a:solidFill>
                  <a:srgbClr val="2178B5"/>
                </a:solidFill>
              </a:rPr>
              <a:t>Common</a:t>
            </a:r>
            <a:endParaRPr lang="en-US" sz="3200" dirty="0">
              <a:solidFill>
                <a:srgbClr val="2178B5"/>
              </a:solidFill>
            </a:endParaRPr>
          </a:p>
        </p:txBody>
      </p:sp>
      <p:pic>
        <p:nvPicPr>
          <p:cNvPr id="1028" name="Picture 4"/>
          <p:cNvPicPr>
            <a:picLocks noChangeAspect="1" noChangeArrowheads="1"/>
          </p:cNvPicPr>
          <p:nvPr/>
        </p:nvPicPr>
        <p:blipFill>
          <a:blip r:embed="rId3" cstate="print"/>
          <a:srcRect/>
          <a:stretch>
            <a:fillRect/>
          </a:stretch>
        </p:blipFill>
        <p:spPr bwMode="auto">
          <a:xfrm>
            <a:off x="589346" y="1219199"/>
            <a:ext cx="7965309" cy="490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4977" y="1981200"/>
            <a:ext cx="8023223" cy="995360"/>
          </a:xfrm>
          <a:prstGeom prst="rect">
            <a:avLst/>
          </a:prstGeom>
        </p:spPr>
        <p:txBody>
          <a:bodyPr/>
          <a:lst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a:lstStyle>
          <a:p>
            <a:pPr algn="ctr"/>
            <a:r>
              <a:rPr lang="en-US" dirty="0" smtClean="0"/>
              <a:t>Curating the Collective Collection:</a:t>
            </a:r>
            <a:br>
              <a:rPr lang="en-US" dirty="0" smtClean="0"/>
            </a:br>
            <a:r>
              <a:rPr lang="en-US" dirty="0" smtClean="0"/>
              <a:t/>
            </a:r>
            <a:br>
              <a:rPr lang="en-US" dirty="0" smtClean="0"/>
            </a:br>
            <a:r>
              <a:rPr lang="en-US" dirty="0" smtClean="0"/>
              <a:t>By Discipline or Subject</a:t>
            </a:r>
            <a:endParaRPr lang="en-US" dirty="0"/>
          </a:p>
        </p:txBody>
      </p:sp>
    </p:spTree>
    <p:extLst>
      <p:ext uri="{BB962C8B-B14F-4D97-AF65-F5344CB8AC3E}">
        <p14:creationId xmlns="" xmlns:p14="http://schemas.microsoft.com/office/powerpoint/2010/main" val="24999484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3.xml><?xml version="1.0" encoding="utf-8"?>
<ds:datastoreItem xmlns:ds="http://schemas.openxmlformats.org/officeDocument/2006/customXml" ds:itemID="{E3632341-1B23-4F20-9825-B34EBA9434A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35388</TotalTime>
  <Words>557</Words>
  <Application>Microsoft Office PowerPoint</Application>
  <PresentationFormat>On-screen Show (4:3)</PresentationFormat>
  <Paragraphs>80</Paragraphs>
  <Slides>30</Slides>
  <Notes>11</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OCCL Blue "light" template</vt:lpstr>
      <vt:lpstr>OCLC orange "light" template</vt:lpstr>
      <vt:lpstr>1_Office Theme</vt:lpstr>
      <vt:lpstr>1_OCCL Blue "light" template</vt:lpstr>
      <vt:lpstr>Putting “Special” in the  “Collective Collection”</vt:lpstr>
      <vt:lpstr>Slide 2</vt:lpstr>
      <vt:lpstr>Slide 3</vt:lpstr>
      <vt:lpstr>Slide 4</vt:lpstr>
      <vt:lpstr>Agenda</vt:lpstr>
      <vt:lpstr>Definition?</vt:lpstr>
      <vt:lpstr>Curating the Collective Collection:  Print</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Thinking differently</vt:lpstr>
      <vt:lpstr>Slide 29</vt:lpstr>
      <vt:lpstr>Slide 30</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"Special" in the "Collective Collection"</dc:title>
  <dc:subject>Special Collections</dc:subject>
  <dc:creator>Jennifer Schaffner</dc:creator>
  <cp:keywords>Jennifer Schaffner, HathiTrust, special collections, digital curation , mobilizing unique materials</cp:keywords>
  <cp:lastModifiedBy>mcnicolj</cp:lastModifiedBy>
  <cp:revision>1995</cp:revision>
  <dcterms:created xsi:type="dcterms:W3CDTF">2010-02-12T18:16:22Z</dcterms:created>
  <dcterms:modified xsi:type="dcterms:W3CDTF">2013-02-11T22:52:11Z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