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3"/>
  </p:notesMasterIdLst>
  <p:sldIdLst>
    <p:sldId id="256" r:id="rId3"/>
    <p:sldId id="264" r:id="rId4"/>
    <p:sldId id="257" r:id="rId5"/>
    <p:sldId id="258" r:id="rId6"/>
    <p:sldId id="260" r:id="rId7"/>
    <p:sldId id="261" r:id="rId8"/>
    <p:sldId id="266" r:id="rId9"/>
    <p:sldId id="262" r:id="rId10"/>
    <p:sldId id="267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5507" autoAdjust="0"/>
  </p:normalViewPr>
  <p:slideViewPr>
    <p:cSldViewPr snapToGrid="0">
      <p:cViewPr varScale="1">
        <p:scale>
          <a:sx n="87" d="100"/>
          <a:sy n="87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55B78-1BB0-45F2-BEFA-9DA1EB61B4D5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A6F9D-8564-4D75-9929-70CBB3170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67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A6F9D-8564-4D75-9929-70CBB31707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86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A6F9D-8564-4D75-9929-70CBB31707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42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A6F9D-8564-4D75-9929-70CBB31707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A6F9D-8564-4D75-9929-70CBB31707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9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95" b="48278"/>
          <a:stretch/>
        </p:blipFill>
        <p:spPr>
          <a:xfrm>
            <a:off x="4218519" y="4"/>
            <a:ext cx="7973480" cy="141341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3"/>
            <a:ext cx="4254500" cy="141342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3" y="1773169"/>
            <a:ext cx="4601901" cy="6513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457200" tIns="137160" rIns="274320" bIns="182880">
            <a:sp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33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33" dirty="0">
                <a:solidFill>
                  <a:schemeClr val="bg1"/>
                </a:solidFill>
                <a:cs typeface="Arial" charset="0"/>
              </a:rPr>
              <a:t>Event Location • June 25, 2015 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39293" y="2469870"/>
            <a:ext cx="10339693" cy="1646364"/>
          </a:xfrm>
          <a:prstGeom prst="rect">
            <a:avLst/>
          </a:prstGeom>
          <a:ln w="101600" cmpd="sng">
            <a:solidFill>
              <a:schemeClr val="accent2"/>
            </a:solidFill>
            <a:miter lim="800000"/>
          </a:ln>
        </p:spPr>
        <p:txBody>
          <a:bodyPr vert="horz" wrap="square" lIns="457200" tIns="274320" rIns="457200" bIns="274320">
            <a:normAutofit/>
          </a:bodyPr>
          <a:lstStyle>
            <a:lvl1pPr marL="0" indent="0" algn="l">
              <a:spcBef>
                <a:spcPts val="0"/>
              </a:spcBef>
              <a:buNone/>
              <a:defRPr sz="5867" b="1" baseline="0">
                <a:ln w="0" cmpd="sng">
                  <a:noFill/>
                </a:ln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Place title here</a:t>
            </a: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971592" y="4275963"/>
            <a:ext cx="2451953" cy="502766"/>
          </a:xfrm>
          <a:prstGeom prst="rect">
            <a:avLst/>
          </a:prstGeom>
        </p:spPr>
        <p:txBody>
          <a:bodyPr vert="horz" wrap="none" lIns="0">
            <a:sp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/>
            </a:lvl2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71594" y="4818452"/>
            <a:ext cx="1819631" cy="410369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>
              <a:buNone/>
              <a:defRPr sz="2267" b="0"/>
            </a:lvl1pPr>
            <a:lvl2pPr marL="609585" indent="0">
              <a:buNone/>
              <a:defRPr/>
            </a:lvl2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82534" y="1"/>
            <a:ext cx="594257" cy="1413420"/>
          </a:xfrm>
          <a:prstGeom prst="rect">
            <a:avLst/>
          </a:prstGeom>
          <a:solidFill>
            <a:srgbClr val="00AFD7">
              <a:alpha val="6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7039" y="6384425"/>
            <a:ext cx="2908648" cy="3924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alpha val="50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rPr>
              <a:t>Confidential. Not for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66231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0571" y="259643"/>
            <a:ext cx="5307955" cy="1041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Closing Message</a:t>
            </a:r>
          </a:p>
        </p:txBody>
      </p:sp>
      <p:sp>
        <p:nvSpPr>
          <p:cNvPr id="9" name="Rectangle 8"/>
          <p:cNvSpPr/>
          <p:nvPr/>
        </p:nvSpPr>
        <p:spPr>
          <a:xfrm rot="10800000">
            <a:off x="15117" y="5850668"/>
            <a:ext cx="12192000" cy="239713"/>
          </a:xfrm>
          <a:prstGeom prst="rect">
            <a:avLst/>
          </a:prstGeom>
          <a:solidFill>
            <a:srgbClr val="00AFD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20820" y="1321005"/>
            <a:ext cx="5183717" cy="4057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20571" y="1690435"/>
            <a:ext cx="5183717" cy="3590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67" b="0" baseline="0"/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20571" y="2010979"/>
            <a:ext cx="5183717" cy="3054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67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Contact</a:t>
            </a:r>
          </a:p>
        </p:txBody>
      </p:sp>
      <p:pic>
        <p:nvPicPr>
          <p:cNvPr id="10" name="Picture 26" descr="OCLC_H_PMS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2566" y="6347609"/>
            <a:ext cx="964583" cy="3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pt-because-pattern.psd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2439" y="2"/>
            <a:ext cx="6129563" cy="5850665"/>
          </a:xfrm>
          <a:prstGeom prst="rect">
            <a:avLst/>
          </a:prstGeom>
        </p:spPr>
      </p:pic>
      <p:sp>
        <p:nvSpPr>
          <p:cNvPr id="12" name="Footer Placeholder 4"/>
          <p:cNvSpPr txBox="1">
            <a:spLocks/>
          </p:cNvSpPr>
          <p:nvPr/>
        </p:nvSpPr>
        <p:spPr>
          <a:xfrm>
            <a:off x="7039" y="6384425"/>
            <a:ext cx="2908648" cy="3924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ysClr val="windowText" lastClr="000000">
                    <a:alpha val="50000"/>
                  </a:sysClr>
                </a:solidFill>
                <a:effectLst/>
                <a:latin typeface="Arial" charset="0"/>
                <a:ea typeface="Arial" charset="0"/>
                <a:cs typeface="Arial" charset="0"/>
              </a:rPr>
              <a:t>Confidential. Not for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00720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636253" y="5149331"/>
            <a:ext cx="810295" cy="389467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7899907" y="4935539"/>
            <a:ext cx="5630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SM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938917"/>
            <a:ext cx="846667" cy="810295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975786" y="1108608"/>
            <a:ext cx="5229124" cy="1682448"/>
          </a:xfrm>
          <a:prstGeom prst="rect">
            <a:avLst/>
          </a:prstGeom>
          <a:ln w="101600" cmpd="sng">
            <a:solidFill>
              <a:srgbClr val="236192"/>
            </a:solidFill>
            <a:miter lim="800000"/>
          </a:ln>
        </p:spPr>
        <p:txBody>
          <a:bodyPr vert="horz" wrap="none" lIns="548640" tIns="274320" rIns="457200" bIns="274320">
            <a:spAutoFit/>
          </a:bodyPr>
          <a:lstStyle>
            <a:lvl1pPr marL="0" indent="0" algn="l">
              <a:spcBef>
                <a:spcPts val="0"/>
              </a:spcBef>
              <a:buNone/>
              <a:defRPr sz="7333" b="1" baseline="0">
                <a:ln w="0" cmpd="sng">
                  <a:noFill/>
                </a:ln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931002" y="3196723"/>
            <a:ext cx="5183717" cy="4057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4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930752" y="3584169"/>
            <a:ext cx="5183717" cy="3590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67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930752" y="3943199"/>
            <a:ext cx="5183717" cy="3054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67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Speaker Contact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" y="416590"/>
            <a:ext cx="4906433" cy="668966"/>
          </a:xfrm>
          <a:prstGeom prst="rect">
            <a:avLst/>
          </a:prstGeom>
          <a:solidFill>
            <a:srgbClr val="236192"/>
          </a:solidFill>
        </p:spPr>
        <p:txBody>
          <a:bodyPr vert="horz" wrap="square" lIns="640080" tIns="91440" bIns="164592">
            <a:spAutoFit/>
          </a:bodyPr>
          <a:lstStyle>
            <a:lvl1pPr marL="0" indent="0"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Title</a:t>
            </a:r>
          </a:p>
        </p:txBody>
      </p:sp>
      <p:pic>
        <p:nvPicPr>
          <p:cNvPr id="16" name="Picture 15" descr="ppt-because-tag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133" y="4938917"/>
            <a:ext cx="10955859" cy="810295"/>
          </a:xfrm>
          <a:prstGeom prst="rect">
            <a:avLst/>
          </a:prstGeom>
        </p:spPr>
      </p:pic>
      <p:sp>
        <p:nvSpPr>
          <p:cNvPr id="17" name="Footer Placeholder 4"/>
          <p:cNvSpPr txBox="1">
            <a:spLocks/>
          </p:cNvSpPr>
          <p:nvPr/>
        </p:nvSpPr>
        <p:spPr>
          <a:xfrm>
            <a:off x="7039" y="6384425"/>
            <a:ext cx="2908648" cy="3924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ysClr val="windowText" lastClr="000000">
                    <a:alpha val="50000"/>
                  </a:sysClr>
                </a:solidFill>
                <a:effectLst/>
                <a:latin typeface="Arial" charset="0"/>
                <a:ea typeface="Arial" charset="0"/>
                <a:cs typeface="Arial" charset="0"/>
              </a:rPr>
              <a:t>Confidential. Not for distribution.</a:t>
            </a:r>
          </a:p>
        </p:txBody>
      </p:sp>
      <p:pic>
        <p:nvPicPr>
          <p:cNvPr id="19" name="Picture 26" descr="OCLC_H_PMS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2566" y="6347609"/>
            <a:ext cx="964583" cy="3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03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21F814-4536-4FF9-9510-25146C39AC0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2C9532-4150-4E69-A789-4A6E798D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3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21F814-4536-4FF9-9510-25146C39AC0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2C9532-4150-4E69-A789-4A6E798D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17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21F814-4536-4FF9-9510-25146C39AC0F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2C9532-4150-4E69-A789-4A6E798D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39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95" b="48278"/>
          <a:stretch/>
        </p:blipFill>
        <p:spPr>
          <a:xfrm>
            <a:off x="4218519" y="4"/>
            <a:ext cx="7973480" cy="1413417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3"/>
            <a:ext cx="4254500" cy="141342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3" y="1773169"/>
            <a:ext cx="4601901" cy="6513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457200" tIns="137160" rIns="274320" bIns="182880">
            <a:sp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33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33" dirty="0">
                <a:solidFill>
                  <a:schemeClr val="bg1"/>
                </a:solidFill>
                <a:cs typeface="Arial" charset="0"/>
              </a:rPr>
              <a:t>Event Location • June 25, 2015 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39293" y="2469870"/>
            <a:ext cx="10339693" cy="1646364"/>
          </a:xfrm>
          <a:prstGeom prst="rect">
            <a:avLst/>
          </a:prstGeom>
          <a:ln w="101600" cmpd="sng">
            <a:solidFill>
              <a:schemeClr val="accent2"/>
            </a:solidFill>
            <a:miter lim="800000"/>
          </a:ln>
        </p:spPr>
        <p:txBody>
          <a:bodyPr vert="horz" wrap="square" lIns="457200" tIns="274320" rIns="457200" bIns="274320">
            <a:normAutofit/>
          </a:bodyPr>
          <a:lstStyle>
            <a:lvl1pPr marL="0" indent="0" algn="l">
              <a:spcBef>
                <a:spcPts val="0"/>
              </a:spcBef>
              <a:buNone/>
              <a:defRPr sz="5867" b="1" baseline="0">
                <a:ln w="0" cmpd="sng">
                  <a:noFill/>
                </a:ln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Place title here</a:t>
            </a:r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971592" y="4275963"/>
            <a:ext cx="2451953" cy="502766"/>
          </a:xfrm>
          <a:prstGeom prst="rect">
            <a:avLst/>
          </a:prstGeom>
        </p:spPr>
        <p:txBody>
          <a:bodyPr vert="horz" wrap="none" lIns="0">
            <a:sp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/>
            </a:lvl2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71594" y="4818452"/>
            <a:ext cx="1819631" cy="410369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>
              <a:buNone/>
              <a:defRPr sz="2267" b="0"/>
            </a:lvl1pPr>
            <a:lvl2pPr marL="609585" indent="0">
              <a:buNone/>
              <a:defRPr/>
            </a:lvl2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4182534" y="1"/>
            <a:ext cx="594257" cy="1413420"/>
          </a:xfrm>
          <a:prstGeom prst="rect">
            <a:avLst/>
          </a:prstGeom>
          <a:solidFill>
            <a:srgbClr val="00AFD7">
              <a:alpha val="6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4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76869" y="1990726"/>
            <a:ext cx="2688167" cy="2571751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867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699030" y="2686581"/>
            <a:ext cx="2574927" cy="1176867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55078" y="2764533"/>
            <a:ext cx="7636932" cy="85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55067" y="3616704"/>
            <a:ext cx="7636933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55067" y="1987552"/>
            <a:ext cx="7636933" cy="65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176869" y="1990724"/>
            <a:ext cx="215900" cy="2571752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76869" y="550911"/>
            <a:ext cx="2688167" cy="2571751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867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699030" y="1246767"/>
            <a:ext cx="2574927" cy="1176867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55078" y="1324718"/>
            <a:ext cx="7636932" cy="85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55067" y="2176889"/>
            <a:ext cx="7636933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55067" y="547737"/>
            <a:ext cx="7636933" cy="65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176869" y="550909"/>
            <a:ext cx="215900" cy="2571752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176869" y="3595110"/>
            <a:ext cx="2688167" cy="2571751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867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-699030" y="4290965"/>
            <a:ext cx="2574927" cy="1176867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55078" y="4368917"/>
            <a:ext cx="7636932" cy="85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55067" y="5221088"/>
            <a:ext cx="7636933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555067" y="3591936"/>
            <a:ext cx="7636933" cy="65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176869" y="3595108"/>
            <a:ext cx="215900" cy="2571752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49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F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20346" y="1108082"/>
            <a:ext cx="10898717" cy="830997"/>
          </a:xfrm>
          <a:prstGeom prst="rect">
            <a:avLst/>
          </a:prstGeom>
          <a:ln w="28575" cmpd="sng">
            <a:solidFill>
              <a:srgbClr val="FFFFFF"/>
            </a:solidFill>
          </a:ln>
        </p:spPr>
        <p:txBody>
          <a:bodyPr vert="horz" lIns="274320" tIns="45720" rIns="274320" bIns="45720">
            <a:sp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 b="1" i="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800" b="1" dirty="0">
                <a:solidFill>
                  <a:schemeClr val="bg1"/>
                </a:solidFill>
                <a:cs typeface="Arial" charset="0"/>
              </a:rPr>
              <a:t>NEW SECTION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34951" y="850901"/>
            <a:ext cx="353483" cy="6007100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    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215941" y="850902"/>
            <a:ext cx="353483" cy="5432839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    </a:t>
            </a: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84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54382" y="1372996"/>
            <a:ext cx="11252197" cy="4475171"/>
          </a:xfrm>
          <a:prstGeom prst="rect">
            <a:avLst/>
          </a:prstGeom>
        </p:spPr>
        <p:txBody>
          <a:bodyPr vert="horz"/>
          <a:lstStyle>
            <a:lvl1pPr marL="457189" indent="-457189">
              <a:buFont typeface="Arial"/>
              <a:buChar char="•"/>
              <a:defRPr sz="3200" baseline="0"/>
            </a:lvl1pPr>
          </a:lstStyle>
          <a:p>
            <a:pPr lvl="0"/>
            <a:r>
              <a:rPr lang="en-US" dirty="0"/>
              <a:t>Click to add copy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54382" y="457739"/>
            <a:ext cx="11252197" cy="9152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58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76869" y="1990726"/>
            <a:ext cx="2688167" cy="2571751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867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5400000">
            <a:off x="-699030" y="2686581"/>
            <a:ext cx="2574927" cy="1176867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55078" y="2764533"/>
            <a:ext cx="7636932" cy="85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555067" y="3616704"/>
            <a:ext cx="7636933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55067" y="1987552"/>
            <a:ext cx="7636933" cy="65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176869" y="1990724"/>
            <a:ext cx="215900" cy="2571752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7039" y="6384425"/>
            <a:ext cx="2908648" cy="3924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ysClr val="windowText" lastClr="000000">
                    <a:alpha val="50000"/>
                  </a:sysClr>
                </a:solidFill>
                <a:effectLst/>
                <a:latin typeface="Arial" charset="0"/>
                <a:ea typeface="Arial" charset="0"/>
                <a:cs typeface="Arial" charset="0"/>
              </a:rPr>
              <a:t>Confidential. Not for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34473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54382" y="457739"/>
            <a:ext cx="11252197" cy="9152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34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77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2566" y="6347609"/>
            <a:ext cx="964583" cy="3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56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85800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2533" baseline="0">
                <a:sym typeface="Wingdings"/>
              </a:defRPr>
            </a:lvl1pPr>
            <a:lvl2pPr marL="609585" indent="0">
              <a:buNone/>
              <a:defRPr sz="3200"/>
            </a:lvl2pPr>
          </a:lstStyle>
          <a:p>
            <a:pPr lvl="1"/>
            <a:r>
              <a:rPr lang="en-US" dirty="0"/>
              <a:t>Drag and drop photo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0111322" y="-20638"/>
            <a:ext cx="577849" cy="6899276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689172" y="-20638"/>
            <a:ext cx="1502833" cy="6899276"/>
          </a:xfrm>
          <a:prstGeom prst="rect">
            <a:avLst/>
          </a:prstGeom>
          <a:solidFill>
            <a:schemeClr val="accent1"/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-18815" y="4997709"/>
            <a:ext cx="8204200" cy="954107"/>
          </a:xfrm>
          <a:prstGeom prst="rect">
            <a:avLst/>
          </a:prstGeom>
          <a:solidFill>
            <a:schemeClr val="bg1"/>
          </a:solidFill>
        </p:spPr>
        <p:txBody>
          <a:bodyPr vert="horz" lIns="640080"/>
          <a:lstStyle>
            <a:lvl1pPr marL="0" indent="0">
              <a:buNone/>
              <a:defRPr sz="32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Persons Name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3223" y="5447286"/>
            <a:ext cx="7480300" cy="3524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Persons Title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50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0571" y="259643"/>
            <a:ext cx="5307955" cy="1041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Closing Message</a:t>
            </a:r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15117" y="5850668"/>
            <a:ext cx="12192000" cy="239713"/>
          </a:xfrm>
          <a:prstGeom prst="rect">
            <a:avLst/>
          </a:prstGeom>
          <a:solidFill>
            <a:srgbClr val="00AFD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20820" y="1321005"/>
            <a:ext cx="5183717" cy="4057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20571" y="1690435"/>
            <a:ext cx="5183717" cy="3590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67" b="0" baseline="0"/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20571" y="2010979"/>
            <a:ext cx="5183717" cy="3054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67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Contact</a:t>
            </a:r>
          </a:p>
        </p:txBody>
      </p:sp>
      <p:pic>
        <p:nvPicPr>
          <p:cNvPr id="10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2566" y="6347609"/>
            <a:ext cx="964583" cy="3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pt-because-pattern.psd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2439" y="2"/>
            <a:ext cx="6129563" cy="585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6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636253" y="5149331"/>
            <a:ext cx="810295" cy="389467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0" name="TextBox 8"/>
          <p:cNvSpPr txBox="1">
            <a:spLocks noChangeArrowheads="1"/>
          </p:cNvSpPr>
          <p:nvPr userDrawn="1"/>
        </p:nvSpPr>
        <p:spPr bwMode="auto">
          <a:xfrm>
            <a:off x="7899907" y="4935539"/>
            <a:ext cx="5630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SM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938917"/>
            <a:ext cx="846667" cy="810295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975786" y="1108608"/>
            <a:ext cx="5229124" cy="1682448"/>
          </a:xfrm>
          <a:prstGeom prst="rect">
            <a:avLst/>
          </a:prstGeom>
          <a:ln w="101600" cmpd="sng">
            <a:solidFill>
              <a:srgbClr val="236192"/>
            </a:solidFill>
            <a:miter lim="800000"/>
          </a:ln>
        </p:spPr>
        <p:txBody>
          <a:bodyPr vert="horz" wrap="none" lIns="548640" tIns="274320" rIns="457200" bIns="274320">
            <a:spAutoFit/>
          </a:bodyPr>
          <a:lstStyle>
            <a:lvl1pPr marL="0" indent="0" algn="l">
              <a:spcBef>
                <a:spcPts val="0"/>
              </a:spcBef>
              <a:buNone/>
              <a:defRPr sz="7333" b="1" baseline="0">
                <a:ln w="0" cmpd="sng">
                  <a:noFill/>
                </a:ln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931002" y="3196723"/>
            <a:ext cx="5183717" cy="4057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4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930752" y="3584169"/>
            <a:ext cx="5183717" cy="3590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67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930752" y="3943199"/>
            <a:ext cx="5183717" cy="3054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67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Speaker Contact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" y="416590"/>
            <a:ext cx="4906433" cy="668966"/>
          </a:xfrm>
          <a:prstGeom prst="rect">
            <a:avLst/>
          </a:prstGeom>
          <a:solidFill>
            <a:srgbClr val="236192"/>
          </a:solidFill>
        </p:spPr>
        <p:txBody>
          <a:bodyPr vert="horz" wrap="square" lIns="640080" tIns="91440" bIns="164592">
            <a:spAutoFit/>
          </a:bodyPr>
          <a:lstStyle>
            <a:lvl1pPr marL="0" indent="0"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Title</a:t>
            </a:r>
          </a:p>
        </p:txBody>
      </p:sp>
      <p:pic>
        <p:nvPicPr>
          <p:cNvPr id="16" name="Picture 15" descr="ppt-because-tag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133" y="4938917"/>
            <a:ext cx="10955859" cy="810295"/>
          </a:xfrm>
          <a:prstGeom prst="rect">
            <a:avLst/>
          </a:prstGeom>
        </p:spPr>
      </p:pic>
      <p:pic>
        <p:nvPicPr>
          <p:cNvPr id="17" name="Picture 26" descr="OCLC_H_PMS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2566" y="6347609"/>
            <a:ext cx="964583" cy="3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90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76869" y="550911"/>
            <a:ext cx="2688167" cy="2571751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867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5400000">
            <a:off x="-699030" y="1246767"/>
            <a:ext cx="2574927" cy="1176867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55078" y="1324718"/>
            <a:ext cx="7636932" cy="85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555067" y="2176889"/>
            <a:ext cx="7636933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55067" y="547737"/>
            <a:ext cx="7636933" cy="65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176869" y="550909"/>
            <a:ext cx="215900" cy="2571752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176869" y="3595110"/>
            <a:ext cx="2688167" cy="2571751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867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5400000">
            <a:off x="-699030" y="4290965"/>
            <a:ext cx="2574927" cy="1176867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55078" y="4368917"/>
            <a:ext cx="7636932" cy="85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555067" y="5221088"/>
            <a:ext cx="7636933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555067" y="3591936"/>
            <a:ext cx="7636933" cy="65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176869" y="3595108"/>
            <a:ext cx="215900" cy="2571752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18" name="Footer Placeholder 4"/>
          <p:cNvSpPr txBox="1">
            <a:spLocks/>
          </p:cNvSpPr>
          <p:nvPr/>
        </p:nvSpPr>
        <p:spPr>
          <a:xfrm>
            <a:off x="7039" y="6384425"/>
            <a:ext cx="2908648" cy="3924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ysClr val="windowText" lastClr="000000">
                    <a:alpha val="50000"/>
                  </a:sysClr>
                </a:solidFill>
                <a:effectLst/>
                <a:latin typeface="Arial" charset="0"/>
                <a:ea typeface="Arial" charset="0"/>
                <a:cs typeface="Arial" charset="0"/>
              </a:rPr>
              <a:t>Confidential. Not for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42769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F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20346" y="1108082"/>
            <a:ext cx="10898717" cy="830997"/>
          </a:xfrm>
          <a:prstGeom prst="rect">
            <a:avLst/>
          </a:prstGeom>
          <a:ln w="28575" cmpd="sng">
            <a:solidFill>
              <a:srgbClr val="FFFFFF"/>
            </a:solidFill>
          </a:ln>
        </p:spPr>
        <p:txBody>
          <a:bodyPr vert="horz" lIns="274320" tIns="45720" rIns="274320" bIns="45720">
            <a:sp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 b="1" i="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800" b="1" dirty="0">
                <a:solidFill>
                  <a:schemeClr val="bg1"/>
                </a:solidFill>
                <a:cs typeface="Arial" charset="0"/>
              </a:rPr>
              <a:t>NEW SECTION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34951" y="850901"/>
            <a:ext cx="353483" cy="5432840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    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215941" y="850902"/>
            <a:ext cx="353483" cy="5432839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    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7039" y="6384425"/>
            <a:ext cx="2908648" cy="3924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alpha val="50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rPr>
              <a:t>Confidential. Not for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61505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54382" y="1372996"/>
            <a:ext cx="11252197" cy="4475171"/>
          </a:xfrm>
          <a:prstGeom prst="rect">
            <a:avLst/>
          </a:prstGeom>
        </p:spPr>
        <p:txBody>
          <a:bodyPr vert="horz"/>
          <a:lstStyle>
            <a:lvl1pPr marL="457189" indent="-457189">
              <a:buFont typeface="Arial"/>
              <a:buChar char="•"/>
              <a:defRPr sz="3200" baseline="0"/>
            </a:lvl1pPr>
          </a:lstStyle>
          <a:p>
            <a:pPr lvl="0"/>
            <a:r>
              <a:rPr lang="en-US" dirty="0"/>
              <a:t>Click to add copy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54382" y="457739"/>
            <a:ext cx="11252197" cy="9152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7039" y="6384425"/>
            <a:ext cx="2908648" cy="3924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alpha val="50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rPr>
              <a:t>Confidential. Not for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37792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54382" y="457739"/>
            <a:ext cx="11252197" cy="9152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7039" y="6384425"/>
            <a:ext cx="2908648" cy="3924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alpha val="50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rPr>
              <a:t>Confidential. Not for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00418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7039" y="6384425"/>
            <a:ext cx="2908648" cy="3924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alpha val="50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rPr>
              <a:t>Confidential. Not for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307121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 descr="OCLC_H_PMS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2566" y="6347609"/>
            <a:ext cx="964583" cy="3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4"/>
          <p:cNvSpPr txBox="1">
            <a:spLocks/>
          </p:cNvSpPr>
          <p:nvPr/>
        </p:nvSpPr>
        <p:spPr>
          <a:xfrm>
            <a:off x="7039" y="6384425"/>
            <a:ext cx="2908648" cy="3924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ysClr val="windowText" lastClr="000000">
                    <a:alpha val="50000"/>
                  </a:sysClr>
                </a:solidFill>
                <a:effectLst/>
                <a:latin typeface="Arial" charset="0"/>
                <a:ea typeface="Arial" charset="0"/>
                <a:cs typeface="Arial" charset="0"/>
              </a:rPr>
              <a:t>Confidential. Not for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409598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85800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2533" baseline="0">
                <a:sym typeface="Wingdings"/>
              </a:defRPr>
            </a:lvl1pPr>
            <a:lvl2pPr marL="609585" indent="0">
              <a:buNone/>
              <a:defRPr sz="3200"/>
            </a:lvl2pPr>
          </a:lstStyle>
          <a:p>
            <a:pPr lvl="1"/>
            <a:r>
              <a:rPr lang="en-US" dirty="0"/>
              <a:t>Drag and drop photo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0111322" y="-20638"/>
            <a:ext cx="577849" cy="6899276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689172" y="-20638"/>
            <a:ext cx="1502833" cy="6899276"/>
          </a:xfrm>
          <a:prstGeom prst="rect">
            <a:avLst/>
          </a:prstGeom>
          <a:solidFill>
            <a:schemeClr val="accent1"/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-18815" y="4997709"/>
            <a:ext cx="8204200" cy="954107"/>
          </a:xfrm>
          <a:prstGeom prst="rect">
            <a:avLst/>
          </a:prstGeom>
          <a:solidFill>
            <a:schemeClr val="bg1"/>
          </a:solidFill>
        </p:spPr>
        <p:txBody>
          <a:bodyPr vert="horz" lIns="640080"/>
          <a:lstStyle>
            <a:lvl1pPr marL="0" indent="0">
              <a:buNone/>
              <a:defRPr sz="32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Persons Name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3223" y="5447286"/>
            <a:ext cx="7480300" cy="3524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Persons Title</a:t>
            </a: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7039" y="6384425"/>
            <a:ext cx="2908648" cy="3924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ysClr val="windowText" lastClr="000000">
                    <a:alpha val="50000"/>
                  </a:sysClr>
                </a:solidFill>
                <a:effectLst/>
                <a:latin typeface="Arial" charset="0"/>
                <a:ea typeface="Arial" charset="0"/>
                <a:cs typeface="Arial" charset="0"/>
              </a:rPr>
              <a:t>Confidential. Not for distribution.</a:t>
            </a:r>
          </a:p>
        </p:txBody>
      </p:sp>
    </p:spTree>
    <p:extLst>
      <p:ext uri="{BB962C8B-B14F-4D97-AF65-F5344CB8AC3E}">
        <p14:creationId xmlns:p14="http://schemas.microsoft.com/office/powerpoint/2010/main" val="292490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53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36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hyperlink" Target="https://pixabay.com/en/padlock-unlocked-lock-key-gold-16688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" y="1773169"/>
            <a:ext cx="5037276" cy="651397"/>
          </a:xfrm>
        </p:spPr>
        <p:txBody>
          <a:bodyPr/>
          <a:lstStyle/>
          <a:p>
            <a:r>
              <a:rPr lang="en-US" dirty="0"/>
              <a:t>August 4, Archives &amp; Records 2016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039293" y="2469870"/>
            <a:ext cx="5647257" cy="164636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Open Up Your Finding Aids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971592" y="4275963"/>
            <a:ext cx="4968668" cy="502766"/>
          </a:xfrm>
        </p:spPr>
        <p:txBody>
          <a:bodyPr/>
          <a:lstStyle/>
          <a:p>
            <a:r>
              <a:rPr lang="en-US" dirty="0"/>
              <a:t>Merrilee Proffitt @</a:t>
            </a:r>
            <a:r>
              <a:rPr lang="en-US" dirty="0" err="1"/>
              <a:t>merrileeiam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971594" y="4818452"/>
            <a:ext cx="5333704" cy="395045"/>
          </a:xfrm>
        </p:spPr>
        <p:txBody>
          <a:bodyPr/>
          <a:lstStyle/>
          <a:p>
            <a:r>
              <a:rPr lang="en-US" dirty="0"/>
              <a:t>Senior Program Officer, OCLC Research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0" y="0"/>
            <a:ext cx="387377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D0D2F2-3390-41F0-B9EC-35BC1FFFC8D8}"/>
              </a:ext>
            </a:extLst>
          </p:cNvPr>
          <p:cNvSpPr txBox="1"/>
          <p:nvPr/>
        </p:nvSpPr>
        <p:spPr>
          <a:xfrm>
            <a:off x="9275944" y="6611779"/>
            <a:ext cx="16417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Photo by Merrilee Proffitt</a:t>
            </a:r>
          </a:p>
        </p:txBody>
      </p:sp>
    </p:spTree>
    <p:extLst>
      <p:ext uri="{BB962C8B-B14F-4D97-AF65-F5344CB8AC3E}">
        <p14:creationId xmlns:p14="http://schemas.microsoft.com/office/powerpoint/2010/main" val="382250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Let’s unlock things together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Merrilee Proffitt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OCLC Research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@</a:t>
            </a:r>
            <a:r>
              <a:rPr lang="en-US" dirty="0" err="1"/>
              <a:t>merrileeiam</a:t>
            </a:r>
            <a:r>
              <a:rPr lang="en-US" dirty="0"/>
              <a:t> proffitm@oclc.org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51207" y="2438854"/>
            <a:ext cx="4775304" cy="3214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637" y="5623827"/>
            <a:ext cx="4062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4"/>
              </a:rPr>
              <a:t>https://pixabay.com/en/padlock-unlocked-lock-key-gold-166882/</a:t>
            </a:r>
            <a:r>
              <a:rPr lang="en-US" sz="1000" dirty="0"/>
              <a:t> cc-0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665" y="6219352"/>
            <a:ext cx="762066" cy="457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70731" y="6272482"/>
            <a:ext cx="9088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©2016 OCLC. This work is licensed under a Creative Commons Attribution 4.0 International License. Suggested attribution: “This work uses content from ‘Open Up Your Finding Aids’ © OCLC, used under a Creative Commons Attribution 4.0 International License: http://creativecommons.org/licenses/by/4.0/.” </a:t>
            </a:r>
          </a:p>
        </p:txBody>
      </p:sp>
    </p:spTree>
    <p:extLst>
      <p:ext uri="{BB962C8B-B14F-4D97-AF65-F5344CB8AC3E}">
        <p14:creationId xmlns:p14="http://schemas.microsoft.com/office/powerpoint/2010/main" val="320122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 problem for </a:t>
            </a:r>
            <a:r>
              <a:rPr lang="en-US" dirty="0" err="1"/>
              <a:t>archivegrid</a:t>
            </a:r>
            <a:endParaRPr lang="en-US" dirty="0"/>
          </a:p>
          <a:p>
            <a:r>
              <a:rPr lang="en-US" dirty="0"/>
              <a:t>Formed a working group to look at the problem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61"/>
          <a:stretch/>
        </p:blipFill>
        <p:spPr>
          <a:xfrm>
            <a:off x="308113" y="94422"/>
            <a:ext cx="9159944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024" y="1105314"/>
            <a:ext cx="9839325" cy="64960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7497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Reuse by aggregators or researchers</a:t>
            </a:r>
          </a:p>
          <a:p>
            <a:pPr lvl="1"/>
            <a:r>
              <a:rPr lang="en-US" sz="2400" dirty="0"/>
              <a:t>Obtaining permission for use of finding aids puts a burden both on those asking permission and gaining permission</a:t>
            </a:r>
          </a:p>
          <a:p>
            <a:pPr lvl="1"/>
            <a:r>
              <a:rPr lang="en-US" sz="2400" dirty="0"/>
              <a:t>Downstream reuse is also inhibited</a:t>
            </a:r>
          </a:p>
          <a:p>
            <a:r>
              <a:rPr lang="en-US" dirty="0"/>
              <a:t>Reuse of text in finding aids for other purposes (case in point: Wikipedia)</a:t>
            </a:r>
          </a:p>
          <a:p>
            <a:r>
              <a:rPr lang="en-US" dirty="0"/>
              <a:t>Discovery of collections</a:t>
            </a:r>
          </a:p>
          <a:p>
            <a:pPr lvl="1"/>
            <a:r>
              <a:rPr lang="en-US" sz="2400" dirty="0"/>
              <a:t>Wider use and reuse of our finding aids will lead to greater exposure of collection descriptions and downstream discovery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Closed finding aids inhibit…</a:t>
            </a:r>
          </a:p>
        </p:txBody>
      </p:sp>
    </p:spTree>
    <p:extLst>
      <p:ext uri="{BB962C8B-B14F-4D97-AF65-F5344CB8AC3E}">
        <p14:creationId xmlns:p14="http://schemas.microsoft.com/office/powerpoint/2010/main" val="362162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Educating archivists about the problems of having finding aids without clear rights statements (and the problems of unopen finding aids)</a:t>
            </a:r>
          </a:p>
          <a:p>
            <a:r>
              <a:rPr lang="en-US" dirty="0"/>
              <a:t>If you want to “open up” – how? Talking points for colleagues / decision makers</a:t>
            </a:r>
          </a:p>
          <a:p>
            <a:r>
              <a:rPr lang="en-US" dirty="0"/>
              <a:t>Encoding rights statements in EAD</a:t>
            </a:r>
          </a:p>
          <a:p>
            <a:pPr lvl="1"/>
            <a:r>
              <a:rPr lang="en-US" sz="2400" dirty="0"/>
              <a:t>Need for machine readable rights statements and a place to put them (!)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Challenges in “opening up”</a:t>
            </a:r>
          </a:p>
        </p:txBody>
      </p:sp>
    </p:spTree>
    <p:extLst>
      <p:ext uri="{BB962C8B-B14F-4D97-AF65-F5344CB8AC3E}">
        <p14:creationId xmlns:p14="http://schemas.microsoft.com/office/powerpoint/2010/main" val="324777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401" y="112017"/>
            <a:ext cx="5497902" cy="71415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774" y="1758978"/>
            <a:ext cx="4175005" cy="54262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67985" y="1321356"/>
            <a:ext cx="535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http://www.bluetoad.com/publication/?i=293827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UCLA case study</a:t>
            </a:r>
          </a:p>
        </p:txBody>
      </p:sp>
    </p:spTree>
    <p:extLst>
      <p:ext uri="{BB962C8B-B14F-4D97-AF65-F5344CB8AC3E}">
        <p14:creationId xmlns:p14="http://schemas.microsoft.com/office/powerpoint/2010/main" val="389222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Get buy in from higher ups if needed</a:t>
            </a:r>
          </a:p>
          <a:p>
            <a:r>
              <a:rPr lang="en-US" dirty="0"/>
              <a:t>Work with technical staff to implement a solution</a:t>
            </a:r>
          </a:p>
          <a:p>
            <a:pPr lvl="1"/>
            <a:r>
              <a:rPr lang="en-US" sz="2800" dirty="0"/>
              <a:t>Remove copyright statements from website (usually generated by a stylesheet)</a:t>
            </a:r>
          </a:p>
          <a:p>
            <a:pPr lvl="1"/>
            <a:r>
              <a:rPr lang="en-US" sz="2800" dirty="0"/>
              <a:t>For finding aids, replace © with an open license statement</a:t>
            </a:r>
          </a:p>
          <a:p>
            <a:pPr lvl="2"/>
            <a:r>
              <a:rPr lang="en-US" sz="2267" dirty="0"/>
              <a:t>Creative Commons and for more exotic edge cases rightsstatements.org</a:t>
            </a:r>
          </a:p>
          <a:p>
            <a:pPr lvl="1"/>
            <a:r>
              <a:rPr lang="en-US" sz="2800" dirty="0"/>
              <a:t>There is no place for rights statements in EAD – be consistent and wait for a solution (EAD 3.1?)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Fixing the problem</a:t>
            </a:r>
          </a:p>
        </p:txBody>
      </p:sp>
    </p:spTree>
    <p:extLst>
      <p:ext uri="{BB962C8B-B14F-4D97-AF65-F5344CB8AC3E}">
        <p14:creationId xmlns:p14="http://schemas.microsoft.com/office/powerpoint/2010/main" val="198252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4382" y="1372996"/>
            <a:ext cx="11604268" cy="447517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cs typeface="Courier New" panose="02070309020205020404" pitchFamily="49" charset="0"/>
              </a:rPr>
              <a:t>In</a:t>
            </a:r>
            <a:r>
              <a:rPr lang="en-US" sz="2800" dirty="0"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&lt;control&gt; </a:t>
            </a:r>
            <a:r>
              <a:rPr lang="en-US" dirty="0"/>
              <a:t>roughly parallel in structure with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languagedeclaration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rightsdeclaration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&lt;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rightsinfo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&lt;p&gt;...&lt;/p&gt;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&lt;/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rightsinfo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&lt;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rightsinfo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&gt;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&lt;p&gt;...&lt;/p&gt;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&lt;/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rightsinfo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rightsdeclaration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Proposal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1150" y="2687251"/>
            <a:ext cx="6753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Attributes: </a:t>
            </a:r>
          </a:p>
          <a:p>
            <a:r>
              <a:rPr lang="en-US" sz="2400" dirty="0"/>
              <a:t>IDENTIFIER with a URI  </a:t>
            </a:r>
          </a:p>
          <a:p>
            <a:r>
              <a:rPr lang="en-US" sz="2400" dirty="0"/>
              <a:t>TYPE attribute (license vs copyright statements)</a:t>
            </a:r>
          </a:p>
        </p:txBody>
      </p:sp>
    </p:spTree>
    <p:extLst>
      <p:ext uri="{BB962C8B-B14F-4D97-AF65-F5344CB8AC3E}">
        <p14:creationId xmlns:p14="http://schemas.microsoft.com/office/powerpoint/2010/main" val="241361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Not just words, but code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CC-BY</a:t>
            </a:r>
          </a:p>
          <a:p>
            <a:pPr marL="0" indent="0">
              <a:buNone/>
            </a:pPr>
            <a:r>
              <a:rPr lang="en-US" dirty="0"/>
              <a:t>Attribution 2.0 Generic (CC BY 2.0)?</a:t>
            </a:r>
          </a:p>
          <a:p>
            <a:pPr marL="0" indent="0">
              <a:buNone/>
            </a:pPr>
            <a:r>
              <a:rPr lang="en-US" dirty="0"/>
              <a:t>Attribution 4.0 International 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http://creativecommons.org/licenses/by/3.0/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Fixing the problem</a:t>
            </a:r>
          </a:p>
        </p:txBody>
      </p:sp>
    </p:spTree>
    <p:extLst>
      <p:ext uri="{BB962C8B-B14F-4D97-AF65-F5344CB8AC3E}">
        <p14:creationId xmlns:p14="http://schemas.microsoft.com/office/powerpoint/2010/main" val="14547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Professional statement on rights information</a:t>
            </a:r>
          </a:p>
          <a:p>
            <a:r>
              <a:rPr lang="en-US" dirty="0"/>
              <a:t>…for finding aids and other forms of metadata</a:t>
            </a:r>
          </a:p>
          <a:p>
            <a:r>
              <a:rPr lang="en-US" dirty="0"/>
              <a:t>…for digitized materials that are clearly out of copyright</a:t>
            </a:r>
          </a:p>
          <a:p>
            <a:r>
              <a:rPr lang="en-US" dirty="0"/>
              <a:t>…for our professional literature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Fixing the problem</a:t>
            </a:r>
          </a:p>
        </p:txBody>
      </p:sp>
    </p:spTree>
    <p:extLst>
      <p:ext uri="{BB962C8B-B14F-4D97-AF65-F5344CB8AC3E}">
        <p14:creationId xmlns:p14="http://schemas.microsoft.com/office/powerpoint/2010/main" val="70130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fidential">
  <a:themeElements>
    <a:clrScheme name="Custom 4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E87722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nconfidential">
  <a:themeElements>
    <a:clrScheme name="Custom 4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E87722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OCLC PowerPoint Template 16x9 V2</Template>
  <TotalTime>1658</TotalTime>
  <Words>419</Words>
  <Application>Microsoft Office PowerPoint</Application>
  <PresentationFormat>Widescreen</PresentationFormat>
  <Paragraphs>60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Courier New</vt:lpstr>
      <vt:lpstr>Wingdings</vt:lpstr>
      <vt:lpstr>Confidential</vt:lpstr>
      <vt:lpstr>Nonconfidential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Up Your Finding Aids</dc:title>
  <dc:creator>Proffitt,Merrilee</dc:creator>
  <dc:description>Presented at ARCHIVES*RECORDS 2016 on 4 August, Atlanta, Georgia (USA)</dc:description>
  <cp:lastModifiedBy>McNicol,Jeanette</cp:lastModifiedBy>
  <cp:revision>27</cp:revision>
  <dcterms:created xsi:type="dcterms:W3CDTF">2015-08-21T13:06:23Z</dcterms:created>
  <dcterms:modified xsi:type="dcterms:W3CDTF">2018-06-07T20:09:11Z</dcterms:modified>
</cp:coreProperties>
</file>