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3" r:id="rId2"/>
  </p:sldMasterIdLst>
  <p:notesMasterIdLst>
    <p:notesMasterId r:id="rId25"/>
  </p:notesMasterIdLst>
  <p:handoutMasterIdLst>
    <p:handoutMasterId r:id="rId26"/>
  </p:handoutMasterIdLst>
  <p:sldIdLst>
    <p:sldId id="402" r:id="rId3"/>
    <p:sldId id="412" r:id="rId4"/>
    <p:sldId id="413" r:id="rId5"/>
    <p:sldId id="483" r:id="rId6"/>
    <p:sldId id="484" r:id="rId7"/>
    <p:sldId id="418" r:id="rId8"/>
    <p:sldId id="486" r:id="rId9"/>
    <p:sldId id="444" r:id="rId10"/>
    <p:sldId id="465" r:id="rId11"/>
    <p:sldId id="458" r:id="rId12"/>
    <p:sldId id="424" r:id="rId13"/>
    <p:sldId id="490" r:id="rId14"/>
    <p:sldId id="478" r:id="rId15"/>
    <p:sldId id="482" r:id="rId16"/>
    <p:sldId id="474" r:id="rId17"/>
    <p:sldId id="475" r:id="rId18"/>
    <p:sldId id="489" r:id="rId19"/>
    <p:sldId id="479" r:id="rId20"/>
    <p:sldId id="487" r:id="rId21"/>
    <p:sldId id="480" r:id="rId22"/>
    <p:sldId id="488" r:id="rId23"/>
    <p:sldId id="423" r:id="rId24"/>
  </p:sldIdLst>
  <p:sldSz cx="9144000" cy="6858000" type="screen4x3"/>
  <p:notesSz cx="7019925" cy="9305925"/>
  <p:embeddedFontLst>
    <p:embeddedFont>
      <p:font typeface="Trebuchet MS" panose="020B0603020202020204" pitchFamily="34" charset="0"/>
      <p:regular r:id="rId27"/>
      <p:bold r:id="rId28"/>
      <p:italic r:id="rId29"/>
      <p:boldItalic r:id="rId30"/>
    </p:embeddedFont>
    <p:embeddedFont>
      <p:font typeface="Open Sans Semibold" panose="020B0604020202020204" charset="0"/>
      <p:bold r:id="rId31"/>
      <p:boldItalic r:id="rId32"/>
    </p:embeddedFont>
    <p:embeddedFont>
      <p:font typeface="Calibri" panose="020F0502020204030204" pitchFamily="34" charset="0"/>
      <p:regular r:id="rId33"/>
      <p:bold r:id="rId34"/>
      <p:italic r:id="rId35"/>
      <p:boldItalic r:id="rId36"/>
    </p:embeddedFont>
    <p:embeddedFont>
      <p:font typeface="Segoe UI" panose="020B0502040204020203" pitchFamily="34" charset="0"/>
      <p:regular r:id="rId37"/>
      <p:bold r:id="rId38"/>
      <p:italic r:id="rId39"/>
      <p:boldItalic r:id="rId40"/>
    </p:embeddedFont>
    <p:embeddedFont>
      <p:font typeface="Open Sans" panose="020B0604020202020204" charset="0"/>
      <p:regular r:id="rId41"/>
      <p:bold r:id="rId42"/>
      <p:italic r:id="rId43"/>
      <p:boldItalic r:id="rId44"/>
    </p:embeddedFont>
    <p:embeddedFont>
      <p:font typeface="SimSun" panose="02010600030101010101" pitchFamily="2" charset="-122"/>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31">
          <p15:clr>
            <a:srgbClr val="A4A3A4"/>
          </p15:clr>
        </p15:guide>
        <p15:guide id="4" pos="221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85" autoAdjust="0"/>
    <p:restoredTop sz="40567" autoAdjust="0"/>
  </p:normalViewPr>
  <p:slideViewPr>
    <p:cSldViewPr>
      <p:cViewPr varScale="1">
        <p:scale>
          <a:sx n="35" d="100"/>
          <a:sy n="35" d="100"/>
        </p:scale>
        <p:origin x="2213" y="34"/>
      </p:cViewPr>
      <p:guideLst>
        <p:guide orient="horz" pos="2160"/>
        <p:guide pos="2880"/>
      </p:guideLst>
    </p:cSldViewPr>
  </p:slideViewPr>
  <p:outlineViewPr>
    <p:cViewPr>
      <p:scale>
        <a:sx n="33" d="100"/>
        <a:sy n="33" d="100"/>
      </p:scale>
      <p:origin x="0" y="-2021"/>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2004" y="-102"/>
      </p:cViewPr>
      <p:guideLst>
        <p:guide orient="horz" pos="2880"/>
        <p:guide pos="2160"/>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842675385916027"/>
          <c:y val="0.40074485648971275"/>
          <c:w val="0.30728533933258451"/>
          <c:h val="0.27754804842942993"/>
        </c:manualLayout>
      </c:layout>
      <c:pieChart>
        <c:varyColors val="1"/>
        <c:ser>
          <c:idx val="0"/>
          <c:order val="0"/>
          <c:tx>
            <c:strRef>
              <c:f>Sheet1!$B$1</c:f>
              <c:strCache>
                <c:ptCount val="1"/>
                <c:pt idx="0">
                  <c:v>OCLC Research Library Partners</c:v>
                </c:pt>
              </c:strCache>
            </c:strRef>
          </c:tx>
          <c:spPr>
            <a:solidFill>
              <a:srgbClr val="497CB6"/>
            </a:solidFill>
          </c:spPr>
          <c:dPt>
            <c:idx val="1"/>
            <c:bubble3D val="0"/>
            <c:spPr>
              <a:solidFill>
                <a:srgbClr val="A4BEDB"/>
              </a:solidFill>
            </c:spPr>
          </c:dPt>
          <c:dPt>
            <c:idx val="2"/>
            <c:bubble3D val="0"/>
            <c:spPr>
              <a:solidFill>
                <a:srgbClr val="A8316F"/>
              </a:solidFill>
            </c:spPr>
          </c:dPt>
          <c:dPt>
            <c:idx val="3"/>
            <c:bubble3D val="0"/>
            <c:spPr>
              <a:solidFill>
                <a:srgbClr val="409A3C"/>
              </a:solidFill>
            </c:spPr>
          </c:dPt>
          <c:dLbls>
            <c:dLbl>
              <c:idx val="0"/>
              <c:layout>
                <c:manualLayout>
                  <c:x val="6.7043728908886643E-2"/>
                  <c:y val="-9.1926170519007838E-2"/>
                </c:manualLayout>
              </c:layout>
              <c:tx>
                <c:rich>
                  <a:bodyPr/>
                  <a:lstStyle/>
                  <a:p>
                    <a:r>
                      <a:rPr lang="en-US" sz="1600" b="1" dirty="0" smtClean="0">
                        <a:latin typeface="+mj-lt"/>
                      </a:rPr>
                      <a:t>128 </a:t>
                    </a:r>
                    <a:r>
                      <a:rPr lang="en-US" sz="1600" b="1" baseline="0" dirty="0" smtClean="0">
                        <a:latin typeface="+mj-lt"/>
                      </a:rPr>
                      <a:t>(</a:t>
                    </a:r>
                    <a:r>
                      <a:rPr lang="en-US" sz="1600" b="1" dirty="0" smtClean="0">
                        <a:latin typeface="+mj-lt"/>
                      </a:rPr>
                      <a:t>75%)</a:t>
                    </a:r>
                    <a:endParaRPr lang="en-US" sz="1600" b="1" dirty="0">
                      <a:latin typeface="+mj-lt"/>
                    </a:endParaRPr>
                  </a:p>
                </c:rich>
              </c:tx>
              <c:showLegendKey val="0"/>
              <c:showVal val="1"/>
              <c:showCatName val="0"/>
              <c:showSerName val="0"/>
              <c:showPercent val="1"/>
              <c:showBubbleSize val="0"/>
              <c:extLst>
                <c:ext xmlns:c15="http://schemas.microsoft.com/office/drawing/2012/chart" uri="{CE6537A1-D6FC-4f65-9D91-7224C49458BB}">
                  <c15:layout/>
                </c:ext>
              </c:extLst>
            </c:dLbl>
            <c:dLbl>
              <c:idx val="1"/>
              <c:layout>
                <c:manualLayout>
                  <c:x val="-4.8316206236932238E-3"/>
                  <c:y val="1.6229785792904926E-2"/>
                </c:manualLayout>
              </c:layout>
              <c:tx>
                <c:rich>
                  <a:bodyPr/>
                  <a:lstStyle/>
                  <a:p>
                    <a:r>
                      <a:rPr lang="en-US" sz="1600" b="1" dirty="0" smtClean="0">
                        <a:latin typeface="+mj-lt"/>
                      </a:rPr>
                      <a:t>28 (17%)</a:t>
                    </a:r>
                    <a:endParaRPr lang="en-US" sz="1600" b="1" dirty="0">
                      <a:latin typeface="+mj-lt"/>
                    </a:endParaRPr>
                  </a:p>
                </c:rich>
              </c:tx>
              <c:showLegendKey val="0"/>
              <c:showVal val="1"/>
              <c:showCatName val="0"/>
              <c:showSerName val="0"/>
              <c:showPercent val="1"/>
              <c:showBubbleSize val="0"/>
              <c:extLst>
                <c:ext xmlns:c15="http://schemas.microsoft.com/office/drawing/2012/chart" uri="{CE6537A1-D6FC-4f65-9D91-7224C49458BB}">
                  <c15:layout>
                    <c:manualLayout>
                      <c:w val="0.23018350460429735"/>
                      <c:h val="5.7526881720430106E-2"/>
                    </c:manualLayout>
                  </c15:layout>
                </c:ext>
              </c:extLst>
            </c:dLbl>
            <c:dLbl>
              <c:idx val="2"/>
              <c:layout>
                <c:manualLayout>
                  <c:x val="-1.8033720361226021E-2"/>
                  <c:y val="-1.3833079332825441E-2"/>
                </c:manualLayout>
              </c:layout>
              <c:tx>
                <c:rich>
                  <a:bodyPr/>
                  <a:lstStyle/>
                  <a:p>
                    <a:r>
                      <a:rPr lang="en-US" sz="1600" b="1" dirty="0" smtClean="0">
                        <a:latin typeface="+mj-lt"/>
                      </a:rPr>
                      <a:t>2 (1%)</a:t>
                    </a:r>
                    <a:endParaRPr lang="en-US" sz="1600" b="1" dirty="0">
                      <a:latin typeface="+mj-lt"/>
                    </a:endParaRPr>
                  </a:p>
                </c:rich>
              </c:tx>
              <c:showLegendKey val="0"/>
              <c:showVal val="1"/>
              <c:showCatName val="0"/>
              <c:showSerName val="0"/>
              <c:showPercent val="1"/>
              <c:showBubbleSize val="0"/>
              <c:extLst>
                <c:ext xmlns:c15="http://schemas.microsoft.com/office/drawing/2012/chart" uri="{CE6537A1-D6FC-4f65-9D91-7224C49458BB}">
                  <c15:layout/>
                </c:ext>
              </c:extLst>
            </c:dLbl>
            <c:dLbl>
              <c:idx val="3"/>
              <c:layout>
                <c:manualLayout>
                  <c:x val="0.157551321709786"/>
                  <c:y val="-5.2988739310812112E-3"/>
                </c:manualLayout>
              </c:layout>
              <c:tx>
                <c:rich>
                  <a:bodyPr/>
                  <a:lstStyle/>
                  <a:p>
                    <a:r>
                      <a:rPr lang="en-US" sz="1600" b="1" dirty="0" smtClean="0">
                        <a:latin typeface="+mj-lt"/>
                      </a:rPr>
                      <a:t>12 (7%)</a:t>
                    </a:r>
                    <a:endParaRPr lang="en-US" sz="1600" b="1" dirty="0">
                      <a:latin typeface="+mj-lt"/>
                    </a:endParaRPr>
                  </a:p>
                </c:rich>
              </c:tx>
              <c:showLegendKey val="0"/>
              <c:showVal val="1"/>
              <c:showCatName val="0"/>
              <c:showSerName val="0"/>
              <c:showPercent val="1"/>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1"/>
            <c:showBubbleSize val="0"/>
            <c:showLeaderLines val="1"/>
            <c:extLst>
              <c:ext xmlns:c15="http://schemas.microsoft.com/office/drawing/2012/chart" uri="{CE6537A1-D6FC-4f65-9D91-7224C49458BB}"/>
            </c:extLst>
          </c:dLbls>
          <c:cat>
            <c:strRef>
              <c:f>Sheet1!$A$2:$A$5</c:f>
              <c:strCache>
                <c:ptCount val="4"/>
                <c:pt idx="0">
                  <c:v>Americas</c:v>
                </c:pt>
                <c:pt idx="1">
                  <c:v>Europe - Middle East</c:v>
                </c:pt>
                <c:pt idx="2">
                  <c:v>Asia-Pacific</c:v>
                </c:pt>
                <c:pt idx="3">
                  <c:v>Australia-New Zealand</c:v>
                </c:pt>
              </c:strCache>
            </c:strRef>
          </c:cat>
          <c:val>
            <c:numRef>
              <c:f>Sheet1!$B$2:$B$5</c:f>
              <c:numCache>
                <c:formatCode>General</c:formatCode>
                <c:ptCount val="4"/>
                <c:pt idx="0">
                  <c:v>128</c:v>
                </c:pt>
                <c:pt idx="1">
                  <c:v>28</c:v>
                </c:pt>
                <c:pt idx="2">
                  <c:v>2</c:v>
                </c:pt>
                <c:pt idx="3">
                  <c:v>12</c:v>
                </c:pt>
              </c:numCache>
            </c:numRef>
          </c:val>
        </c:ser>
        <c:dLbls>
          <c:showLegendKey val="0"/>
          <c:showVal val="0"/>
          <c:showCatName val="0"/>
          <c:showSerName val="0"/>
          <c:showPercent val="1"/>
          <c:showBubbleSize val="0"/>
          <c:showLeaderLines val="1"/>
        </c:dLbls>
        <c:firstSliceAng val="0"/>
      </c:pieChart>
    </c:plotArea>
    <c:legend>
      <c:legendPos val="b"/>
      <c:legendEntry>
        <c:idx val="0"/>
        <c:txPr>
          <a:bodyPr/>
          <a:lstStyle/>
          <a:p>
            <a:pPr>
              <a:defRPr sz="1200" b="1">
                <a:latin typeface="+mj-lt"/>
              </a:defRPr>
            </a:pPr>
            <a:endParaRPr lang="en-US"/>
          </a:p>
        </c:txPr>
      </c:legendEntry>
      <c:legendEntry>
        <c:idx val="1"/>
        <c:txPr>
          <a:bodyPr/>
          <a:lstStyle/>
          <a:p>
            <a:pPr>
              <a:defRPr sz="1200" b="1">
                <a:latin typeface="+mj-lt"/>
              </a:defRPr>
            </a:pPr>
            <a:endParaRPr lang="en-US"/>
          </a:p>
        </c:txPr>
      </c:legendEntry>
      <c:legendEntry>
        <c:idx val="2"/>
        <c:txPr>
          <a:bodyPr/>
          <a:lstStyle/>
          <a:p>
            <a:pPr>
              <a:defRPr sz="1200" b="1">
                <a:latin typeface="+mj-lt"/>
              </a:defRPr>
            </a:pPr>
            <a:endParaRPr lang="en-US"/>
          </a:p>
        </c:txPr>
      </c:legendEntry>
      <c:legendEntry>
        <c:idx val="3"/>
        <c:txPr>
          <a:bodyPr/>
          <a:lstStyle/>
          <a:p>
            <a:pPr>
              <a:defRPr sz="1200" b="1">
                <a:latin typeface="+mj-lt"/>
              </a:defRPr>
            </a:pPr>
            <a:endParaRPr lang="en-US"/>
          </a:p>
        </c:txPr>
      </c:legendEntry>
      <c:layout>
        <c:manualLayout>
          <c:xMode val="edge"/>
          <c:yMode val="edge"/>
          <c:x val="0.23533876062102421"/>
          <c:y val="0.75861442722885752"/>
          <c:w val="0.74348458561323749"/>
          <c:h val="0.19329713826094339"/>
        </c:manualLayout>
      </c:layout>
      <c:overlay val="0"/>
      <c:txPr>
        <a:bodyPr/>
        <a:lstStyle/>
        <a:p>
          <a:pPr>
            <a:defRPr sz="14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00588CA0-556C-48FF-86E2-FF35850D4988}" type="datetimeFigureOut">
              <a:rPr lang="en-US" smtClean="0"/>
              <a:pPr/>
              <a:t>12/2/2014</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F6D6B667-2232-4724-A11E-410F123D3A13}" type="slidenum">
              <a:rPr lang="en-US" smtClean="0"/>
              <a:pPr/>
              <a:t>‹#›</a:t>
            </a:fld>
            <a:endParaRPr lang="en-US"/>
          </a:p>
        </p:txBody>
      </p:sp>
    </p:spTree>
    <p:extLst>
      <p:ext uri="{BB962C8B-B14F-4D97-AF65-F5344CB8AC3E}">
        <p14:creationId xmlns:p14="http://schemas.microsoft.com/office/powerpoint/2010/main" val="1711330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0348C6BD-D8CF-43CE-9A0D-DA4E77A4F016}" type="datetimeFigureOut">
              <a:rPr lang="en-US" smtClean="0"/>
              <a:pPr/>
              <a:t>12/2/2014</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931E8577-7E78-41DF-96AC-A776B0057BBB}" type="slidenum">
              <a:rPr lang="en-US" smtClean="0"/>
              <a:pPr/>
              <a:t>‹#›</a:t>
            </a:fld>
            <a:endParaRPr lang="en-US"/>
          </a:p>
        </p:txBody>
      </p:sp>
    </p:spTree>
    <p:extLst>
      <p:ext uri="{BB962C8B-B14F-4D97-AF65-F5344CB8AC3E}">
        <p14:creationId xmlns:p14="http://schemas.microsoft.com/office/powerpoint/2010/main" val="287247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Merrilee</a:t>
            </a:r>
            <a:r>
              <a:rPr lang="en-US" baseline="0" dirty="0" smtClean="0"/>
              <a:t> welcome</a:t>
            </a:r>
          </a:p>
          <a:p>
            <a:r>
              <a:rPr lang="en-US" baseline="0" dirty="0" smtClean="0"/>
              <a:t>Dennis welcome. </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a:t>
            </a:fld>
            <a:endParaRPr lang="en-US"/>
          </a:p>
        </p:txBody>
      </p:sp>
    </p:spTree>
    <p:extLst>
      <p:ext uri="{BB962C8B-B14F-4D97-AF65-F5344CB8AC3E}">
        <p14:creationId xmlns:p14="http://schemas.microsoft.com/office/powerpoint/2010/main" val="3993013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dirty="0" smtClean="0"/>
              <a:t>Merrilee</a:t>
            </a:r>
          </a:p>
          <a:p>
            <a:pPr defTabSz="932871">
              <a:defRPr/>
            </a:pPr>
            <a:r>
              <a:rPr lang="en-US" dirty="0" smtClean="0"/>
              <a:t>OCLC Research recently launched a project to explore trends and characteristics shaping the scholarly record as we know it today.</a:t>
            </a:r>
          </a:p>
          <a:p>
            <a:pPr defTabSz="932871">
              <a:defRPr/>
            </a:pPr>
            <a:endParaRPr lang="en-US" dirty="0" smtClean="0"/>
          </a:p>
          <a:p>
            <a:pPr defTabSz="932871">
              <a:defRPr/>
            </a:pPr>
            <a:r>
              <a:rPr lang="en-US" dirty="0" smtClean="0"/>
              <a:t>This project has developed a high-level framework that provides a “big picture” view of the scholarly record in terms of categories of materials and stakeholder roles.</a:t>
            </a:r>
          </a:p>
          <a:p>
            <a:pPr defTabSz="932871">
              <a:defRPr/>
            </a:pPr>
            <a:endParaRPr lang="en-US" dirty="0" smtClean="0"/>
          </a:p>
          <a:p>
            <a:pPr defTabSz="932871">
              <a:defRPr/>
            </a:pPr>
            <a:r>
              <a:rPr lang="en-US" dirty="0" smtClean="0"/>
              <a:t>It is intended to be useful for application in any disciplinary setting, and across a wide range of domains in terms of both strategic planning and policy discussions touching on the scholarly record.</a:t>
            </a:r>
          </a:p>
          <a:p>
            <a:pPr defTabSz="932871">
              <a:defRPr/>
            </a:pPr>
            <a:endParaRPr lang="en-US" dirty="0" smtClean="0"/>
          </a:p>
          <a:p>
            <a:pPr defTabSz="932871">
              <a:defRPr/>
            </a:pPr>
            <a:r>
              <a:rPr lang="en-US" dirty="0" smtClean="0"/>
              <a:t>The key benefit from the framework is that it can be used as a common reference point around which to organize discussions about the scholarly record and related issues, both within and across stakeholder domains. Of course, libraries are one of those important stakeholders. </a:t>
            </a:r>
          </a:p>
          <a:p>
            <a:pPr defTabSz="932871">
              <a:defRPr/>
            </a:pPr>
            <a:endParaRPr lang="en-US" dirty="0" smtClean="0"/>
          </a:p>
          <a:p>
            <a:pPr defTabSz="932871">
              <a:defRPr/>
            </a:pPr>
            <a:endParaRPr lang="en-US" dirty="0" smtClean="0"/>
          </a:p>
          <a:p>
            <a:pPr defTabSz="932871">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10</a:t>
            </a:fld>
            <a:endParaRPr lang="en-US"/>
          </a:p>
        </p:txBody>
      </p:sp>
    </p:spTree>
    <p:extLst>
      <p:ext uri="{BB962C8B-B14F-4D97-AF65-F5344CB8AC3E}">
        <p14:creationId xmlns:p14="http://schemas.microsoft.com/office/powerpoint/2010/main" val="601181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Merrilee</a:t>
            </a:r>
          </a:p>
          <a:p>
            <a:pPr defTabSz="932871">
              <a:defRPr/>
            </a:pPr>
            <a:r>
              <a:rPr lang="en-US" dirty="0" smtClean="0"/>
              <a:t>The report which I hope you’ve seen came out in June, and in order to get feedback on future directions, we are holding a series of free workshops. The first one was in June, in Amsterdam, and upcoming workshops co-sponsored by OCLC Research, the Coalition for Networked Information (CNI), and partner institutions, builds on the framework presented in the report.</a:t>
            </a:r>
          </a:p>
          <a:p>
            <a:pPr defTabSz="932871">
              <a:defRPr/>
            </a:pPr>
            <a:endParaRPr lang="en-US" dirty="0" smtClean="0"/>
          </a:p>
          <a:p>
            <a:r>
              <a:rPr lang="en-US" dirty="0" smtClean="0"/>
              <a:t>In the Washington DC workshop. Brian Lavoie, Cliff Lynch, Herbert Van de Sompel, and Daniel Hook (</a:t>
            </a:r>
            <a:r>
              <a:rPr lang="en-US" dirty="0" err="1" smtClean="0"/>
              <a:t>figshare</a:t>
            </a:r>
            <a:r>
              <a:rPr lang="en-US" dirty="0" smtClean="0"/>
              <a:t> and </a:t>
            </a:r>
            <a:r>
              <a:rPr lang="en-US" dirty="0" err="1" smtClean="0"/>
              <a:t>Symplectic</a:t>
            </a:r>
            <a:r>
              <a:rPr lang="en-US" dirty="0" smtClean="0"/>
              <a:t>) will be speaking and </a:t>
            </a:r>
            <a:r>
              <a:rPr lang="en-US" dirty="0" smtClean="0"/>
              <a:t>OCLC Research staff </a:t>
            </a:r>
            <a:r>
              <a:rPr lang="en-US" dirty="0" smtClean="0"/>
              <a:t>will lead </a:t>
            </a:r>
            <a:r>
              <a:rPr lang="en-US" dirty="0" smtClean="0"/>
              <a:t>discussion groups. By June we hope to have developed a concrete list of next steps we can take within the research library community. I hope you will plan to attend one of these workshops, or look for outcomes soon. </a:t>
            </a:r>
          </a:p>
          <a:p>
            <a:endParaRPr lang="en-US" dirty="0" smtClean="0"/>
          </a:p>
        </p:txBody>
      </p:sp>
      <p:sp>
        <p:nvSpPr>
          <p:cNvPr id="4" name="Slide Number Placeholder 3"/>
          <p:cNvSpPr>
            <a:spLocks noGrp="1"/>
          </p:cNvSpPr>
          <p:nvPr>
            <p:ph type="sldNum" sz="quarter" idx="10"/>
          </p:nvPr>
        </p:nvSpPr>
        <p:spPr/>
        <p:txBody>
          <a:bodyPr/>
          <a:lstStyle/>
          <a:p>
            <a:fld id="{931E8577-7E78-41DF-96AC-A776B0057BBB}" type="slidenum">
              <a:rPr lang="en-US" smtClean="0"/>
              <a:pPr/>
              <a:t>11</a:t>
            </a:fld>
            <a:endParaRPr lang="en-US"/>
          </a:p>
        </p:txBody>
      </p:sp>
    </p:spTree>
    <p:extLst>
      <p:ext uri="{BB962C8B-B14F-4D97-AF65-F5344CB8AC3E}">
        <p14:creationId xmlns:p14="http://schemas.microsoft.com/office/powerpoint/2010/main" val="975699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Merrilee</a:t>
            </a:r>
          </a:p>
          <a:p>
            <a:r>
              <a:rPr lang="en-US" dirty="0" smtClean="0"/>
              <a:t>Longstanding and very active</a:t>
            </a:r>
            <a:r>
              <a:rPr lang="en-US" baseline="0" dirty="0" smtClean="0"/>
              <a:t> group ably lead by Karen Smith-Yoshimura with a long track record of notable and useful outputs. A short list of these includes…</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12</a:t>
            </a:fld>
            <a:endParaRPr lang="en-US"/>
          </a:p>
        </p:txBody>
      </p:sp>
    </p:spTree>
    <p:extLst>
      <p:ext uri="{BB962C8B-B14F-4D97-AF65-F5344CB8AC3E}">
        <p14:creationId xmlns:p14="http://schemas.microsoft.com/office/powerpoint/2010/main" val="3371402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Merrilee</a:t>
            </a:r>
          </a:p>
          <a:p>
            <a:r>
              <a:rPr lang="en-US" dirty="0" smtClean="0"/>
              <a:t>The OCLC Research Organizations in ISNI Task Group is a current example. It arose from the OCLC Research Library Partners Metadata Managers Focus Group’s discussions on researcher identifiers last June (the draft RRAF report was used as the basis of discussion along with a question set about focus group members’ plans for researcher identifiers) – which turned into concerns about the “institutional affiliations” of researchers, and how those institutions, and particularly </a:t>
            </a:r>
            <a:r>
              <a:rPr lang="en-US" i="1" dirty="0" smtClean="0"/>
              <a:t>their</a:t>
            </a:r>
            <a:r>
              <a:rPr lang="en-US" dirty="0" smtClean="0"/>
              <a:t> institutions, were represented in ISNI. The organizational identifiers are particularly important because ORCID also uses the ISNI organizational identifiers, and ISNIs show up in </a:t>
            </a:r>
            <a:r>
              <a:rPr lang="en-US" dirty="0" err="1" smtClean="0"/>
              <a:t>Wikidata</a:t>
            </a:r>
            <a:r>
              <a:rPr lang="en-US" dirty="0" smtClean="0"/>
              <a:t>, yet many institutions aren’t even aware that they have ISNI identifiers.</a:t>
            </a:r>
          </a:p>
          <a:p>
            <a:r>
              <a:rPr lang="en-US" dirty="0" smtClean="0"/>
              <a:t> </a:t>
            </a:r>
          </a:p>
          <a:p>
            <a:r>
              <a:rPr lang="en-US" dirty="0" smtClean="0"/>
              <a:t>A call for volunteers went out on the OCLC Research Library Partners Metadata Management Interest Group and we are now holding regular WebEx sessions with our ISNI colleagues in Leiden. </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13</a:t>
            </a:fld>
            <a:endParaRPr lang="en-US"/>
          </a:p>
        </p:txBody>
      </p:sp>
    </p:spTree>
    <p:extLst>
      <p:ext uri="{BB962C8B-B14F-4D97-AF65-F5344CB8AC3E}">
        <p14:creationId xmlns:p14="http://schemas.microsoft.com/office/powerpoint/2010/main" val="180381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Merrilee </a:t>
            </a:r>
          </a:p>
          <a:p>
            <a:r>
              <a:rPr lang="en-US" dirty="0" smtClean="0"/>
              <a:t>If your organization has recently undergone a reorganization, you are not alone. Over the last few years, we thought we were seeing an uptick in reorgs and so decided to investigate. Jim </a:t>
            </a:r>
            <a:r>
              <a:rPr lang="en-US" dirty="0" err="1" smtClean="0"/>
              <a:t>Michalko</a:t>
            </a:r>
            <a:r>
              <a:rPr lang="en-US" dirty="0" smtClean="0"/>
              <a:t> took the lead on this work and gathered feedback from 65 institutions in the OCLC Research Library Partnership and conducted interviews with a subset of those, in order to find out if structure indeed follows strategy. </a:t>
            </a:r>
            <a:r>
              <a:rPr lang="en-US" dirty="0" smtClean="0"/>
              <a:t>Some</a:t>
            </a:r>
            <a:r>
              <a:rPr lang="en-US" baseline="0" dirty="0" smtClean="0"/>
              <a:t> highlights: </a:t>
            </a:r>
            <a:r>
              <a:rPr lang="en-US" dirty="0" smtClean="0"/>
              <a:t>Almost </a:t>
            </a:r>
            <a:r>
              <a:rPr lang="en-US" dirty="0" smtClean="0"/>
              <a:t>all institutions interviewed were undertaking restructuring based on a changes external to the library, such as new constituencies and expectations. Organizations are orienting themselves to be more user centered, and to align themselves with a new direction taken by the university. We see many libraries bringing in skill sets beyond those normally found in the library package. Many institutions charged a senior position with helping to run a portion of a regional or national service. Other similarities: all had a lot of communication about restructuring. Jim presented on his work at our June 2014 meeting and will do a series of blog posts </a:t>
            </a:r>
            <a:r>
              <a:rPr lang="en-US" dirty="0" smtClean="0"/>
              <a:t>as well as a webinar on </a:t>
            </a:r>
            <a:r>
              <a:rPr lang="en-US" dirty="0" smtClean="0"/>
              <a:t>this work and findings so stay tuned for that. </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14</a:t>
            </a:fld>
            <a:endParaRPr lang="en-US"/>
          </a:p>
        </p:txBody>
      </p:sp>
    </p:spTree>
    <p:extLst>
      <p:ext uri="{BB962C8B-B14F-4D97-AF65-F5344CB8AC3E}">
        <p14:creationId xmlns:p14="http://schemas.microsoft.com/office/powerpoint/2010/main" val="1183877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311997" y="4420315"/>
            <a:ext cx="6161934" cy="4187700"/>
          </a:xfrm>
          <a:prstGeom prst="rect">
            <a:avLst/>
          </a:prstGeom>
        </p:spPr>
        <p:txBody>
          <a:bodyPr lIns="91416" tIns="91416" rIns="91416" bIns="91416" anchor="ctr" anchorCtr="0">
            <a:noAutofit/>
          </a:bodyPr>
          <a:lstStyle/>
          <a:p>
            <a:r>
              <a:rPr lang="en-US" dirty="0" smtClean="0"/>
              <a:t>Dennis</a:t>
            </a:r>
          </a:p>
          <a:p>
            <a:endParaRPr lang="en-US" dirty="0" smtClean="0"/>
          </a:p>
          <a:p>
            <a:r>
              <a:rPr lang="en-US" dirty="0" smtClean="0"/>
              <a:t>SHARES is a resource sharing consortium made up exclusively of members of the OCLC Research Library Partnership.  It’s  a benefit of being a partner; there is no additional fee to be part of it.  SHARES has been going strong for about 30 years now,  in one form or another.  It is like most resource sharing groups in that participants send library materials back and forth among themselves, and they also extend reciprocal onsite access benefits to each others’ staff and patrons.  It’s also different from other resource sharing groups, in a number of ways.  One, it’s quite diverse as far the as types, sizes, and locations of the types of libraries.  The collections represented are some of the richest and deepest in the world.  And the level of trust that has built up among this smallish band of institutions  is quite extraordinary.  The cornerstone of the SHARES agreement is that those who join  will consider each and every request from a SHARES partner.  They may decline to lend, but they will at least consider each request, even those for items not traditionally sent out through interlibrary loan.  And they will make exceptions  and do special favors when they can.   It’s where you go to get the really hard-to-get stuff.  For years SHARES members have been pushing the envelope, always striving for more sharing, wider access, fewer obstacles.  SHARES is all about getting to yes as often as possible.</a:t>
            </a:r>
            <a:endParaRPr dirty="0"/>
          </a:p>
        </p:txBody>
      </p:sp>
    </p:spTree>
    <p:extLst>
      <p:ext uri="{BB962C8B-B14F-4D97-AF65-F5344CB8AC3E}">
        <p14:creationId xmlns:p14="http://schemas.microsoft.com/office/powerpoint/2010/main" val="2305725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Dennis</a:t>
            </a:r>
          </a:p>
          <a:p>
            <a:endParaRPr lang="en-US" dirty="0" smtClean="0"/>
          </a:p>
          <a:p>
            <a:r>
              <a:rPr lang="en-US" dirty="0" smtClean="0"/>
              <a:t>SHARES is also a working laboratory, where interlibrary loan experts come together with OCLC Research to help establish new and better ways of doing things.  Research projects from recent years that have involved SHARES staff  -- and that have benefited the library community beyond the Partnership and SHARES  --  include a “greening ILL practices study” performed by environmental impact consultants.  These consultants studied the ILL processes at several SHARES ILL units and, working with OCLC ILL lending data, were able to calculate the greenhouse gas emission per book loaned per mile for each of the units.  From there it was a simple step to correlate specific</a:t>
            </a:r>
            <a:r>
              <a:rPr lang="en-US" baseline="0" dirty="0" smtClean="0"/>
              <a:t> processes with a larger or smaller impact on the environment</a:t>
            </a:r>
            <a:r>
              <a:rPr lang="en-US" dirty="0" smtClean="0"/>
              <a:t>.  </a:t>
            </a:r>
          </a:p>
          <a:p>
            <a:endParaRPr lang="en-US" dirty="0" smtClean="0"/>
          </a:p>
          <a:p>
            <a:r>
              <a:rPr lang="en-US" dirty="0" smtClean="0"/>
              <a:t>We also did a project that brought together special collections and interlibrary loan staff within institutions to think</a:t>
            </a:r>
            <a:r>
              <a:rPr lang="en-US" baseline="0" dirty="0" smtClean="0"/>
              <a:t> </a:t>
            </a:r>
            <a:r>
              <a:rPr lang="en-US" dirty="0" smtClean="0"/>
              <a:t>about new ways of considering outside requests to borrow special collections material, leading some libraries to completely redesign some of their work flows and staffing patterns, cross-training</a:t>
            </a:r>
            <a:r>
              <a:rPr lang="en-US" baseline="0" dirty="0" smtClean="0"/>
              <a:t> staff and sharing high-end equipment</a:t>
            </a:r>
            <a:r>
              <a:rPr lang="en-US" dirty="0" smtClean="0"/>
              <a:t>.  One outcome of that project was a decision-making guide that models work flows based primarily on an institution’s tolerance level for risk.  Not everything in special collections</a:t>
            </a:r>
            <a:r>
              <a:rPr lang="en-US" baseline="0" dirty="0" smtClean="0"/>
              <a:t> is equally special, and some things can be processed and loaned with receiving the super deluxe treatment where every step is handled by a highly-trained specialist.  </a:t>
            </a:r>
          </a:p>
          <a:p>
            <a:endParaRPr lang="en-US" baseline="0" dirty="0" smtClean="0"/>
          </a:p>
          <a:p>
            <a:r>
              <a:rPr lang="en-US" dirty="0" smtClean="0"/>
              <a:t>Most recently  a group of SHARES experts is working with me and an OCLC Research scientist to create an interlibrary loan cost calculator.  In a world where the most recent ILL cost studies are ten years old, this tool will allow folks to enter cost and transactional data from their own ILL operations, learn their own unit costs, compare the results with those of their peers, and see what impact belonging to s certain consortium or using a certain resource sharing model has on average unit costs.  Our goal is to have libraries update their data year after year and use the tool as a sort of ongoing real-time ILL cost study.  The tool should be open for business by April or so.</a:t>
            </a:r>
          </a:p>
        </p:txBody>
      </p:sp>
      <p:sp>
        <p:nvSpPr>
          <p:cNvPr id="4" name="Slide Number Placeholder 3"/>
          <p:cNvSpPr>
            <a:spLocks noGrp="1"/>
          </p:cNvSpPr>
          <p:nvPr>
            <p:ph type="sldNum" sz="quarter" idx="10"/>
          </p:nvPr>
        </p:nvSpPr>
        <p:spPr/>
        <p:txBody>
          <a:bodyPr/>
          <a:lstStyle/>
          <a:p>
            <a:fld id="{6F896307-7DAF-5642-9DCB-6041360F1C6E}" type="slidenum">
              <a:rPr lang="en-US" smtClean="0"/>
              <a:pPr/>
              <a:t>16</a:t>
            </a:fld>
            <a:endParaRPr lang="en-US"/>
          </a:p>
        </p:txBody>
      </p:sp>
    </p:spTree>
    <p:extLst>
      <p:ext uri="{BB962C8B-B14F-4D97-AF65-F5344CB8AC3E}">
        <p14:creationId xmlns:p14="http://schemas.microsoft.com/office/powerpoint/2010/main" val="2914846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Dennis</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17</a:t>
            </a:fld>
            <a:endParaRPr lang="en-US"/>
          </a:p>
        </p:txBody>
      </p:sp>
    </p:spTree>
    <p:extLst>
      <p:ext uri="{BB962C8B-B14F-4D97-AF65-F5344CB8AC3E}">
        <p14:creationId xmlns:p14="http://schemas.microsoft.com/office/powerpoint/2010/main" val="3685492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smtClean="0"/>
              <a:t>Merrilee</a:t>
            </a:r>
          </a:p>
          <a:p>
            <a:pPr fontAlgn="base"/>
            <a:r>
              <a:rPr lang="en-US" dirty="0" smtClean="0"/>
              <a:t>Each year we hold a meeting for our </a:t>
            </a:r>
            <a:r>
              <a:rPr lang="en-US" dirty="0" smtClean="0"/>
              <a:t>partners </a:t>
            </a:r>
            <a:r>
              <a:rPr lang="en-US" dirty="0" smtClean="0"/>
              <a:t>to gather together to discuss and learn about topics we think are of high interest to many of our colleagues. Past meeting topics have included the future of special collections and looking at a diverse range of emerging distinctive services in a research library context. This year we’ll be taking a look at Research information management which we see as a newly emerging suite of services offered by a variety of campus stakeholders who share a goal of collecting and making more visible intelligence about their institution’s research activity.   </a:t>
            </a:r>
          </a:p>
          <a:p>
            <a:pPr fontAlgn="base"/>
            <a:endParaRPr lang="en-US" dirty="0" smtClean="0"/>
          </a:p>
          <a:p>
            <a:pPr fontAlgn="base"/>
            <a:r>
              <a:rPr lang="en-US" dirty="0" smtClean="0"/>
              <a:t>I’m giving you a heads up about this meeting because I hope you and your colleagues will attend but also because I wanted to tell you about our planning process. We came up with two proposed topics for this years meeting and we asked for input from the OCLC Research Library Partnership Representatives – those staff that are designated as the organizational contact for the OCLC RLP. We asked for feedback on date, location, and topic and the choice was clear – the majority of our partners wanted to hear about research information management. We are continuing to poll a subset of partners who are in the San Francisco Bay area on the meeting as it evolves, using them as a </a:t>
            </a:r>
            <a:r>
              <a:rPr lang="en-US" dirty="0" err="1" smtClean="0"/>
              <a:t>testbed</a:t>
            </a:r>
            <a:r>
              <a:rPr lang="en-US" dirty="0" smtClean="0"/>
              <a:t> for ideas about the program. If this is a topic that interests you, and if you would like to give us feedback, please let us know. And for those of you who have already contributed, thank you!</a:t>
            </a:r>
          </a:p>
        </p:txBody>
      </p:sp>
      <p:sp>
        <p:nvSpPr>
          <p:cNvPr id="4" name="Slide Number Placeholder 3"/>
          <p:cNvSpPr>
            <a:spLocks noGrp="1"/>
          </p:cNvSpPr>
          <p:nvPr>
            <p:ph type="sldNum" sz="quarter" idx="10"/>
          </p:nvPr>
        </p:nvSpPr>
        <p:spPr/>
        <p:txBody>
          <a:bodyPr/>
          <a:lstStyle/>
          <a:p>
            <a:fld id="{931E8577-7E78-41DF-96AC-A776B0057BBB}" type="slidenum">
              <a:rPr lang="en-US" smtClean="0"/>
              <a:pPr/>
              <a:t>18</a:t>
            </a:fld>
            <a:endParaRPr lang="en-US"/>
          </a:p>
        </p:txBody>
      </p:sp>
    </p:spTree>
    <p:extLst>
      <p:ext uri="{BB962C8B-B14F-4D97-AF65-F5344CB8AC3E}">
        <p14:creationId xmlns:p14="http://schemas.microsoft.com/office/powerpoint/2010/main" val="2898092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Merrilee</a:t>
            </a:r>
          </a:p>
          <a:p>
            <a:r>
              <a:rPr lang="en-US" dirty="0" smtClean="0"/>
              <a:t>Here is a</a:t>
            </a:r>
            <a:r>
              <a:rPr lang="en-US" baseline="0" dirty="0" smtClean="0"/>
              <a:t> roster of our current working groups, advisory groups, </a:t>
            </a:r>
            <a:r>
              <a:rPr lang="en-US" baseline="0" dirty="0" smtClean="0"/>
              <a:t>etc. </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19</a:t>
            </a:fld>
            <a:endParaRPr lang="en-US"/>
          </a:p>
        </p:txBody>
      </p:sp>
    </p:spTree>
    <p:extLst>
      <p:ext uri="{BB962C8B-B14F-4D97-AF65-F5344CB8AC3E}">
        <p14:creationId xmlns:p14="http://schemas.microsoft.com/office/powerpoint/2010/main" val="4007969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Dennis</a:t>
            </a:r>
          </a:p>
          <a:p>
            <a:r>
              <a:rPr lang="en-US" dirty="0" smtClean="0"/>
              <a:t>Locations and offices</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a:t>
            </a:fld>
            <a:endParaRPr lang="en-US"/>
          </a:p>
        </p:txBody>
      </p:sp>
    </p:spTree>
    <p:extLst>
      <p:ext uri="{BB962C8B-B14F-4D97-AF65-F5344CB8AC3E}">
        <p14:creationId xmlns:p14="http://schemas.microsoft.com/office/powerpoint/2010/main" val="2869361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Dennis</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20</a:t>
            </a:fld>
            <a:endParaRPr lang="en-US"/>
          </a:p>
        </p:txBody>
      </p:sp>
    </p:spTree>
    <p:extLst>
      <p:ext uri="{BB962C8B-B14F-4D97-AF65-F5344CB8AC3E}">
        <p14:creationId xmlns:p14="http://schemas.microsoft.com/office/powerpoint/2010/main" val="496391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Dennis</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21</a:t>
            </a:fld>
            <a:endParaRPr lang="en-US"/>
          </a:p>
        </p:txBody>
      </p:sp>
    </p:spTree>
    <p:extLst>
      <p:ext uri="{BB962C8B-B14F-4D97-AF65-F5344CB8AC3E}">
        <p14:creationId xmlns:p14="http://schemas.microsoft.com/office/powerpoint/2010/main" val="1815382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together now!</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22</a:t>
            </a:fld>
            <a:endParaRPr lang="en-US"/>
          </a:p>
        </p:txBody>
      </p:sp>
    </p:spTree>
    <p:extLst>
      <p:ext uri="{BB962C8B-B14F-4D97-AF65-F5344CB8AC3E}">
        <p14:creationId xmlns:p14="http://schemas.microsoft.com/office/powerpoint/2010/main" val="4280243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Dennis</a:t>
            </a:r>
          </a:p>
          <a:p>
            <a:r>
              <a:rPr lang="en-US" baseline="0" dirty="0" smtClean="0"/>
              <a:t>Highlight many institutions from Australia (quickest growing segment), smaller schools (Occidental, Vassar, Haverford) as examples of diversity</a:t>
            </a:r>
          </a:p>
        </p:txBody>
      </p:sp>
      <p:sp>
        <p:nvSpPr>
          <p:cNvPr id="4" name="Slide Number Placeholder 3"/>
          <p:cNvSpPr>
            <a:spLocks noGrp="1"/>
          </p:cNvSpPr>
          <p:nvPr>
            <p:ph type="sldNum" sz="quarter" idx="10"/>
          </p:nvPr>
        </p:nvSpPr>
        <p:spPr/>
        <p:txBody>
          <a:bodyPr/>
          <a:lstStyle/>
          <a:p>
            <a:fld id="{931E8577-7E78-41DF-96AC-A776B0057BBB}" type="slidenum">
              <a:rPr lang="en-US" smtClean="0"/>
              <a:pPr/>
              <a:t>3</a:t>
            </a:fld>
            <a:endParaRPr lang="en-US"/>
          </a:p>
        </p:txBody>
      </p:sp>
    </p:spTree>
    <p:extLst>
      <p:ext uri="{BB962C8B-B14F-4D97-AF65-F5344CB8AC3E}">
        <p14:creationId xmlns:p14="http://schemas.microsoft.com/office/powerpoint/2010/main" val="1744447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Merrilee</a:t>
            </a:r>
          </a:p>
          <a:p>
            <a:r>
              <a:rPr lang="en-US" dirty="0" smtClean="0"/>
              <a:t>One of the questions we get</a:t>
            </a:r>
            <a:r>
              <a:rPr lang="en-US" baseline="0" dirty="0" smtClean="0"/>
              <a:t> most frequently from partners and others is how do we come up with projects?</a:t>
            </a:r>
          </a:p>
          <a:p>
            <a:r>
              <a:rPr lang="en-US" baseline="0" dirty="0" smtClean="0"/>
              <a:t>We spend a lot of time listening – as active professionals at meetings and conferences, reading </a:t>
            </a:r>
            <a:r>
              <a:rPr lang="en-US" baseline="0" dirty="0" err="1" smtClean="0"/>
              <a:t>listservs</a:t>
            </a:r>
            <a:r>
              <a:rPr lang="en-US" baseline="0" dirty="0" smtClean="0"/>
              <a:t>. We try to pay attention to what shared, high priority community needs are. When we do see a need, we don’t necessarily jump on board to provide a solution – we try to carefully choose projects where our skills are a good match. </a:t>
            </a:r>
          </a:p>
          <a:p>
            <a:endParaRPr lang="en-US" baseline="0" dirty="0" smtClean="0"/>
          </a:p>
          <a:p>
            <a:r>
              <a:rPr lang="en-US" baseline="0" dirty="0" smtClean="0"/>
              <a:t>Once we do launch a project, it can take a number of different forms. We may form a working group or launch a task group. We may poll the partnership to get further information. We may conduct a survey or do a literature review in order to refine a direction. </a:t>
            </a:r>
          </a:p>
          <a:p>
            <a:endParaRPr lang="en-US" baseline="0" dirty="0" smtClean="0"/>
          </a:p>
          <a:p>
            <a:r>
              <a:rPr lang="en-US" baseline="0" dirty="0" smtClean="0"/>
              <a:t>Of course like any organization with limited resources, we can’t do everything and we need to make choices.  We always ask ourselves, will this project have impact. </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4</a:t>
            </a:fld>
            <a:endParaRPr lang="en-US"/>
          </a:p>
        </p:txBody>
      </p:sp>
    </p:spTree>
    <p:extLst>
      <p:ext uri="{BB962C8B-B14F-4D97-AF65-F5344CB8AC3E}">
        <p14:creationId xmlns:p14="http://schemas.microsoft.com/office/powerpoint/2010/main" val="333710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Merrilee</a:t>
            </a:r>
          </a:p>
          <a:p>
            <a:r>
              <a:rPr lang="en-US" dirty="0" smtClean="0"/>
              <a:t>These are the filters we use to determine</a:t>
            </a:r>
            <a:r>
              <a:rPr lang="en-US" baseline="0" dirty="0" smtClean="0"/>
              <a:t> whether and what kind of impact a piece of work might have. </a:t>
            </a:r>
          </a:p>
          <a:p>
            <a:r>
              <a:rPr lang="en-US" baseline="0" dirty="0" smtClean="0"/>
              <a:t>A given project need not meet all these criteria for impact but when work rises to the level where we can say yes to more than a handful of these, we know we have a clear winner. </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5</a:t>
            </a:fld>
            <a:endParaRPr lang="en-US"/>
          </a:p>
        </p:txBody>
      </p:sp>
    </p:spTree>
    <p:extLst>
      <p:ext uri="{BB962C8B-B14F-4D97-AF65-F5344CB8AC3E}">
        <p14:creationId xmlns:p14="http://schemas.microsoft.com/office/powerpoint/2010/main" val="13904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Merrilee</a:t>
            </a:r>
          </a:p>
          <a:p>
            <a:r>
              <a:rPr lang="en-US" dirty="0" smtClean="0"/>
              <a:t>We are going to spend the reminder</a:t>
            </a:r>
            <a:r>
              <a:rPr lang="en-US" baseline="0" dirty="0" smtClean="0"/>
              <a:t> of our time giving some recent examples of our work, hoping to show some different patterns of both engagement and project lifecycle. </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6</a:t>
            </a:fld>
            <a:endParaRPr lang="en-US"/>
          </a:p>
        </p:txBody>
      </p:sp>
    </p:spTree>
    <p:extLst>
      <p:ext uri="{BB962C8B-B14F-4D97-AF65-F5344CB8AC3E}">
        <p14:creationId xmlns:p14="http://schemas.microsoft.com/office/powerpoint/2010/main" val="4007969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3" y="4420314"/>
            <a:ext cx="5615940" cy="4885611"/>
          </a:xfrm>
        </p:spPr>
        <p:txBody>
          <a:bodyPr>
            <a:normAutofit/>
          </a:bodyPr>
          <a:lstStyle/>
          <a:p>
            <a:r>
              <a:rPr lang="en-US" dirty="0" smtClean="0"/>
              <a:t>Dennis</a:t>
            </a:r>
          </a:p>
          <a:p>
            <a:endParaRPr lang="en-US" dirty="0" smtClean="0"/>
          </a:p>
          <a:p>
            <a:r>
              <a:rPr lang="en-US" dirty="0" smtClean="0"/>
              <a:t>Our</a:t>
            </a:r>
            <a:r>
              <a:rPr lang="en-US" baseline="0" dirty="0" smtClean="0"/>
              <a:t> Born Digital cycle of work is a</a:t>
            </a:r>
            <a:r>
              <a:rPr lang="en-US" dirty="0" smtClean="0"/>
              <a:t> perfect example of how Research develops</a:t>
            </a:r>
            <a:r>
              <a:rPr lang="en-US" baseline="0" dirty="0" smtClean="0"/>
              <a:t> projects and collaborates with staff at Partnership institutions.</a:t>
            </a:r>
          </a:p>
          <a:p>
            <a:endParaRPr lang="en-US" baseline="0" dirty="0" smtClean="0"/>
          </a:p>
          <a:p>
            <a:r>
              <a:rPr lang="en-US" baseline="0" dirty="0" smtClean="0"/>
              <a:t>Back in 2010, our fellow program officer Ricky Erway noticed that the phrase “born digital” was being tossed around a lot in the libraries and archives community, and wasn’t all that clear what people were talking about when they said “born digital.”  So Ricky and I shot a video where she wandered around our office asking colleagues what they meant when they used the phrase.  Turns out that, to them, “born digital” could mean everything from electronic records to digital documents to harvested Web content to art, photos, and music.</a:t>
            </a:r>
          </a:p>
          <a:p>
            <a:endParaRPr lang="en-US" baseline="0" dirty="0" smtClean="0"/>
          </a:p>
          <a:p>
            <a:r>
              <a:rPr lang="en-US" baseline="0" dirty="0" smtClean="0"/>
              <a:t>The video was the first ever made for the OCLC Research YouTube channel and spawned blog posts and an informal position paper on the same topic.</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31E8577-7E78-41DF-96AC-A776B0057BBB}" type="slidenum">
              <a:rPr lang="en-US" smtClean="0"/>
              <a:pPr/>
              <a:t>7</a:t>
            </a:fld>
            <a:endParaRPr lang="en-US"/>
          </a:p>
        </p:txBody>
      </p:sp>
    </p:spTree>
    <p:extLst>
      <p:ext uri="{BB962C8B-B14F-4D97-AF65-F5344CB8AC3E}">
        <p14:creationId xmlns:p14="http://schemas.microsoft.com/office/powerpoint/2010/main" val="1906439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871">
              <a:defRPr/>
            </a:pPr>
            <a:r>
              <a:rPr lang="en-US" dirty="0" smtClean="0">
                <a:latin typeface="+mj-lt"/>
              </a:rPr>
              <a:t>Dennis</a:t>
            </a:r>
          </a:p>
          <a:p>
            <a:pPr defTabSz="932871">
              <a:defRPr/>
            </a:pPr>
            <a:endParaRPr lang="en-US" dirty="0" smtClean="0">
              <a:latin typeface="+mj-lt"/>
            </a:endParaRPr>
          </a:p>
          <a:p>
            <a:pPr defTabSz="951715">
              <a:defRPr/>
            </a:pPr>
            <a:r>
              <a:rPr lang="en-US" dirty="0" smtClean="0"/>
              <a:t>Around that same time another fellow program officer, Jackie Dooley, was writing up the results of an epic survey of North American archives and special collections, which soon after was re-done in the UK and Ireland.  This survey was designed as a follow-up to the 1998 ARL survey that led directly to many high-profile efforts to expose hidden collections.  Our 2010 survey results pointed toward three major action items having to do with digitization.  Notice that third bullet point down there – create a no-expertise-needed program for management of born digital archival materials.</a:t>
            </a:r>
          </a:p>
          <a:p>
            <a:pPr defTabSz="951715">
              <a:defRPr/>
            </a:pPr>
            <a:endParaRPr lang="en-US" dirty="0" smtClean="0"/>
          </a:p>
          <a:p>
            <a:pPr defTabSz="951715">
              <a:defRPr/>
            </a:pPr>
            <a:endParaRPr lang="en-US" dirty="0" smtClean="0"/>
          </a:p>
          <a:p>
            <a:pPr defTabSz="951715">
              <a:defRPr/>
            </a:pPr>
            <a:endParaRPr lang="en-US" dirty="0" smtClean="0"/>
          </a:p>
          <a:p>
            <a:pPr eaLnBrk="1" hangingPunct="1"/>
            <a:endParaRPr lang="en-US" dirty="0" smtClean="0"/>
          </a:p>
          <a:p>
            <a:endParaRPr lang="en-US" dirty="0" smtClean="0"/>
          </a:p>
          <a:p>
            <a:pPr defTabSz="932871">
              <a:defRPr/>
            </a:pPr>
            <a:endParaRPr lang="en-US" dirty="0" smtClean="0">
              <a:latin typeface="+mj-lt"/>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8</a:t>
            </a:fld>
            <a:endParaRPr lang="en-US"/>
          </a:p>
        </p:txBody>
      </p:sp>
    </p:spTree>
    <p:extLst>
      <p:ext uri="{BB962C8B-B14F-4D97-AF65-F5344CB8AC3E}">
        <p14:creationId xmlns:p14="http://schemas.microsoft.com/office/powerpoint/2010/main" val="3799466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996" y="4497864"/>
            <a:ext cx="6005936" cy="4187666"/>
          </a:xfrm>
        </p:spPr>
        <p:txBody>
          <a:bodyPr>
            <a:normAutofit/>
          </a:bodyPr>
          <a:lstStyle/>
          <a:p>
            <a:r>
              <a:rPr lang="en-US" i="0" dirty="0" smtClean="0"/>
              <a:t>Dennis</a:t>
            </a:r>
          </a:p>
          <a:p>
            <a:endParaRPr lang="en-US" i="0" dirty="0" smtClean="0"/>
          </a:p>
          <a:p>
            <a:r>
              <a:rPr lang="en-US" i="0" dirty="0" smtClean="0"/>
              <a:t>Back over</a:t>
            </a:r>
            <a:r>
              <a:rPr lang="en-US" i="0" baseline="0" dirty="0" smtClean="0"/>
              <a:t> to Ricky Erway, who knew of a few scattered experts who were already working in this area and saw an opportunity to bring them together with interested parties at Partnership institutions to create some baby steps for getting started on managing born digital archival materials.</a:t>
            </a:r>
            <a:endParaRPr lang="en-US" i="0" dirty="0" smtClean="0"/>
          </a:p>
          <a:p>
            <a:endParaRPr lang="en-US" i="0" dirty="0" smtClean="0"/>
          </a:p>
          <a:p>
            <a:r>
              <a:rPr lang="en-US" i="0" dirty="0" smtClean="0"/>
              <a:t>Over the past three years, Ricky and her various working and advisory</a:t>
            </a:r>
            <a:r>
              <a:rPr lang="en-US" i="0" baseline="0" dirty="0" smtClean="0"/>
              <a:t> groups have created a body of work that guides practitioners from the absolute basics – inventorying and prioritizing – through accessing and preserving born digital material that arrives on media that can be read in-house – to envisioning a network of shared services where those with the necessary equipment take on the task of rescuing born digital content from obsolete media</a:t>
            </a:r>
            <a:r>
              <a:rPr lang="en-US" i="0" dirty="0" smtClean="0"/>
              <a:t>.</a:t>
            </a:r>
          </a:p>
          <a:p>
            <a:endParaRPr lang="en-US" dirty="0" smtClean="0"/>
          </a:p>
          <a:p>
            <a:r>
              <a:rPr lang="en-US" i="0" dirty="0" smtClean="0"/>
              <a:t>So, from humble beginnings -- a video wondering aloud what Born Digital actually means – we have ended</a:t>
            </a:r>
            <a:r>
              <a:rPr lang="en-US" i="0" baseline="0" dirty="0" smtClean="0"/>
              <a:t> up with a </a:t>
            </a:r>
            <a:r>
              <a:rPr lang="en-US" i="0" dirty="0" smtClean="0"/>
              <a:t>series of reports outlining a program for managing born digital materials.</a:t>
            </a:r>
          </a:p>
          <a:p>
            <a:endParaRPr lang="en-US" i="1" dirty="0" smtClean="0"/>
          </a:p>
          <a:p>
            <a:r>
              <a:rPr lang="en-US" dirty="0" smtClean="0"/>
              <a:t>Solid guidance for beginners and experts alike, brought to you by OCLC Research and expert staff at Partnership institutions.</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9</a:t>
            </a:fld>
            <a:endParaRPr lang="en-US"/>
          </a:p>
        </p:txBody>
      </p:sp>
    </p:spTree>
    <p:extLst>
      <p:ext uri="{BB962C8B-B14F-4D97-AF65-F5344CB8AC3E}">
        <p14:creationId xmlns:p14="http://schemas.microsoft.com/office/powerpoint/2010/main" val="29731498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creativecommons.org/licenses/by/3.0/"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creativecommons.org/licenses/by/3.0/"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a:ln>
            <a:noFill/>
          </a:ln>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pic>
        <p:nvPicPr>
          <p:cNvPr id="7"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5456" y="533400"/>
            <a:ext cx="1632944" cy="1752600"/>
          </a:xfrm>
          <a:prstGeom prst="rect">
            <a:avLst/>
          </a:prstGeom>
          <a:noFill/>
          <a:ln w="9525">
            <a:noFill/>
            <a:miter lim="800000"/>
            <a:headEnd/>
            <a:tailEnd/>
          </a:ln>
          <a:effectLst/>
        </p:spPr>
      </p:pic>
      <p:sp>
        <p:nvSpPr>
          <p:cNvPr id="16" name="Text Placeholder 15"/>
          <p:cNvSpPr>
            <a:spLocks noGrp="1"/>
          </p:cNvSpPr>
          <p:nvPr>
            <p:ph type="body" sz="quarter" idx="13" hasCustomPrompt="1"/>
          </p:nvPr>
        </p:nvSpPr>
        <p:spPr>
          <a:xfrm>
            <a:off x="914400" y="4419600"/>
            <a:ext cx="4343400" cy="381000"/>
          </a:xfrm>
          <a:ln>
            <a:noFill/>
          </a:ln>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a:ln>
            <a:noFill/>
          </a:ln>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a:ln>
            <a:noFill/>
          </a:ln>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a:ln>
            <a:noFill/>
          </a:ln>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a:ln>
            <a:noFill/>
          </a:ln>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59328"/>
            <a:ext cx="1676400" cy="34627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3190" y="6359064"/>
            <a:ext cx="1680410" cy="34710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descr="OCLC-RESEARCH_H_M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59328"/>
            <a:ext cx="1676400" cy="34627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3190" y="6359064"/>
            <a:ext cx="1680410" cy="34710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Dark">
    <p:bg>
      <p:bgPr>
        <a:solidFill>
          <a:srgbClr val="646464"/>
        </a:solidFill>
        <a:effectLst/>
      </p:bgPr>
    </p:bg>
    <p:spTree>
      <p:nvGrpSpPr>
        <p:cNvPr id="1" name=""/>
        <p:cNvGrpSpPr/>
        <p:nvPr/>
      </p:nvGrpSpPr>
      <p:grpSpPr>
        <a:xfrm>
          <a:off x="0" y="0"/>
          <a:ext cx="0" cy="0"/>
          <a:chOff x="0" y="0"/>
          <a:chExt cx="0" cy="0"/>
        </a:xfrm>
      </p:grpSpPr>
      <p:pic>
        <p:nvPicPr>
          <p:cNvPr id="6" name="Picture 5" descr="OCLC-R-white-squar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0600" y="762000"/>
            <a:ext cx="1219200" cy="1408670"/>
          </a:xfrm>
          <a:prstGeom prst="rect">
            <a:avLst/>
          </a:prstGeom>
        </p:spPr>
      </p:pic>
      <p:pic>
        <p:nvPicPr>
          <p:cNvPr id="13" name="Picture 1" descr="image003"/>
          <p:cNvPicPr>
            <a:picLocks noChangeAspect="1" noChangeArrowheads="1"/>
          </p:cNvPicPr>
          <p:nvPr userDrawn="1"/>
        </p:nvPicPr>
        <p:blipFill>
          <a:blip r:embed="rId3" cstate="print"/>
          <a:srcRect/>
          <a:stretch>
            <a:fillRect/>
          </a:stretch>
        </p:blipFill>
        <p:spPr bwMode="auto">
          <a:xfrm>
            <a:off x="7239000" y="6324600"/>
            <a:ext cx="1310640" cy="457200"/>
          </a:xfrm>
          <a:prstGeom prst="rect">
            <a:avLst/>
          </a:prstGeom>
          <a:noFill/>
          <a:ln w="9525">
            <a:noFill/>
            <a:miter lim="800000"/>
            <a:headEnd/>
            <a:tailEnd/>
          </a:ln>
        </p:spPr>
      </p:pic>
      <p:sp>
        <p:nvSpPr>
          <p:cNvPr id="14" name="TextBox 13"/>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a:t>
            </a:r>
            <a:r>
              <a:rPr lang="en-US" sz="800" baseline="0" dirty="0" err="1" smtClean="0">
                <a:solidFill>
                  <a:schemeClr val="tx1"/>
                </a:solidFill>
                <a:latin typeface="Open Sans" pitchFamily="34" charset="0"/>
                <a:ea typeface="Open Sans" pitchFamily="34" charset="0"/>
                <a:cs typeface="Open Sans" pitchFamily="34" charset="0"/>
              </a:rPr>
              <a:t>Unported</a:t>
            </a:r>
            <a:r>
              <a:rPr lang="en-US" sz="800" baseline="0" dirty="0" smtClean="0">
                <a:solidFill>
                  <a:schemeClr val="tx1"/>
                </a:solidFill>
                <a:latin typeface="Open Sans" pitchFamily="34" charset="0"/>
                <a:ea typeface="Open Sans" pitchFamily="34" charset="0"/>
                <a:cs typeface="Open Sans" pitchFamily="34" charset="0"/>
              </a:rPr>
              <a:t>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4"/>
              </a:rPr>
              <a:t>http</a:t>
            </a:r>
            <a:r>
              <a:rPr lang="en-US" sz="800" u="sng" kern="1200" dirty="0" smtClean="0">
                <a:solidFill>
                  <a:schemeClr val="bg1"/>
                </a:solidFill>
                <a:latin typeface="Open Sans" charset="0"/>
                <a:ea typeface="Open Sans" charset="0"/>
                <a:cs typeface="Open Sans" charset="0"/>
                <a:hlinkClick r:id="rId4"/>
              </a:rPr>
              <a:t>://</a:t>
            </a:r>
            <a:r>
              <a:rPr lang="en-US" sz="800" u="sng" kern="1200" dirty="0" smtClean="0">
                <a:solidFill>
                  <a:schemeClr val="tx1"/>
                </a:solidFill>
                <a:latin typeface="Open Sans" charset="0"/>
                <a:ea typeface="Open Sans" charset="0"/>
                <a:cs typeface="Open Sans" charset="0"/>
                <a:hlinkClick r:id="rId4"/>
              </a:rPr>
              <a:t>creativecommons.org/licenses/by/3.0/</a:t>
            </a:r>
            <a:r>
              <a:rPr lang="en-US" sz="800" kern="1200" dirty="0" smtClean="0">
                <a:solidFill>
                  <a:schemeClr val="tx1"/>
                </a:solidFill>
                <a:latin typeface="Open Sans" charset="0"/>
                <a:ea typeface="Open Sans" charset="0"/>
                <a:cs typeface="Open Sans" charset="0"/>
                <a:hlinkClick r:id="rId4"/>
              </a:rPr>
              <a:t>” </a:t>
            </a:r>
            <a:endParaRPr lang="en-US" sz="800" dirty="0" smtClean="0">
              <a:solidFill>
                <a:schemeClr val="tx1"/>
              </a:solidFill>
              <a:latin typeface="Open Sans" pitchFamily="34" charset="0"/>
              <a:ea typeface="Open Sans" pitchFamily="34" charset="0"/>
              <a:cs typeface="Open Sans" pitchFamily="34" charset="0"/>
            </a:endParaRPr>
          </a:p>
        </p:txBody>
      </p:sp>
      <p:sp>
        <p:nvSpPr>
          <p:cNvPr id="22" name="TextBox 21"/>
          <p:cNvSpPr txBox="1"/>
          <p:nvPr userDrawn="1"/>
        </p:nvSpPr>
        <p:spPr>
          <a:xfrm>
            <a:off x="914400" y="2590800"/>
            <a:ext cx="5486400" cy="830997"/>
          </a:xfrm>
          <a:prstGeom prst="rect">
            <a:avLst/>
          </a:prstGeom>
          <a:noFill/>
        </p:spPr>
        <p:txBody>
          <a:bodyPr wrap="square" rtlCol="0">
            <a:spAutoFit/>
          </a:bodyPr>
          <a:lstStyle/>
          <a:p>
            <a:r>
              <a:rPr lang="en-US" sz="4800" b="1" i="0" dirty="0" smtClean="0">
                <a:solidFill>
                  <a:schemeClr val="bg1">
                    <a:lumMod val="85000"/>
                  </a:schemeClr>
                </a:solidFill>
                <a:latin typeface="+mj-lt"/>
                <a:ea typeface="Open Sans Semibold" pitchFamily="34" charset="0"/>
                <a:cs typeface="Open Sans Semibold" pitchFamily="34" charset="0"/>
              </a:rPr>
              <a:t>Thank You!</a:t>
            </a:r>
            <a:endParaRPr lang="en-US" sz="4800" b="1" i="0" dirty="0">
              <a:solidFill>
                <a:schemeClr val="bg1">
                  <a:lumMod val="85000"/>
                </a:schemeClr>
              </a:solidFill>
              <a:latin typeface="+mj-lt"/>
              <a:ea typeface="Open Sans Semibold" pitchFamily="34" charset="0"/>
              <a:cs typeface="Open Sans Semibold" pitchFamily="34" charset="0"/>
            </a:endParaRPr>
          </a:p>
        </p:txBody>
      </p:sp>
      <p:sp>
        <p:nvSpPr>
          <p:cNvPr id="24" name="Text Placeholder 23"/>
          <p:cNvSpPr>
            <a:spLocks noGrp="1"/>
          </p:cNvSpPr>
          <p:nvPr>
            <p:ph type="body" sz="quarter" idx="12" hasCustomPrompt="1"/>
          </p:nvPr>
        </p:nvSpPr>
        <p:spPr>
          <a:xfrm>
            <a:off x="990600" y="3505200"/>
            <a:ext cx="5410200" cy="2438400"/>
          </a:xfrm>
          <a:ln>
            <a:noFill/>
          </a:ln>
        </p:spPr>
        <p:txBody>
          <a:bodyPr>
            <a:normAutofit/>
          </a:bodyPr>
          <a:lstStyle>
            <a:lvl1pPr>
              <a:buNone/>
              <a:defRPr sz="1400" baseline="0">
                <a:solidFill>
                  <a:schemeClr val="bg1">
                    <a:lumMod val="85000"/>
                  </a:schemeClr>
                </a:solidFill>
              </a:defRPr>
            </a:lvl1pPr>
          </a:lstStyle>
          <a:p>
            <a:pPr lvl="0"/>
            <a:r>
              <a:rPr lang="en-US" dirty="0" smtClean="0">
                <a:solidFill>
                  <a:schemeClr val="bg1">
                    <a:lumMod val="85000"/>
                  </a:schemeClr>
                </a:solidFill>
              </a:rPr>
              <a:t>Parting slide contact info; name, twitter, email, etc… </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a:ln>
            <a:noFill/>
          </a:ln>
        </p:spPr>
        <p:txBody>
          <a:bodyPr wrap="square" rtlCol="0">
            <a:spAutoFit/>
          </a:bodyPr>
          <a:lstStyle/>
          <a:p>
            <a:r>
              <a:rPr lang="en-US" sz="4800" b="1" i="0" dirty="0" smtClean="0">
                <a:solidFill>
                  <a:srgbClr val="646464"/>
                </a:solidFill>
                <a:latin typeface="+mj-lt"/>
                <a:ea typeface="Open Sans Semibold" pitchFamily="34" charset="0"/>
                <a:cs typeface="Open Sans Semibold" pitchFamily="34" charset="0"/>
              </a:rPr>
              <a:t>Thank You!</a:t>
            </a:r>
            <a:endParaRPr lang="en-US" sz="4800" b="1" i="0" dirty="0">
              <a:solidFill>
                <a:srgbClr val="646464"/>
              </a:solidFill>
              <a:latin typeface="+mj-lt"/>
              <a:ea typeface="Open Sans Semibold" pitchFamily="34" charset="0"/>
              <a:cs typeface="Open Sans Semibold" pitchFamily="34" charset="0"/>
            </a:endParaRPr>
          </a:p>
        </p:txBody>
      </p:sp>
      <p:pic>
        <p:nvPicPr>
          <p:cNvPr id="9"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05456" y="533400"/>
            <a:ext cx="1632944" cy="1752600"/>
          </a:xfrm>
          <a:prstGeom prst="rect">
            <a:avLst/>
          </a:prstGeom>
          <a:noFill/>
          <a:ln w="9525">
            <a:noFill/>
            <a:miter lim="800000"/>
            <a:headEnd/>
            <a:tailEnd/>
          </a:ln>
          <a:effectLst/>
        </p:spPr>
      </p:pic>
      <p:sp>
        <p:nvSpPr>
          <p:cNvPr id="11" name="Text Placeholder 10"/>
          <p:cNvSpPr>
            <a:spLocks noGrp="1"/>
          </p:cNvSpPr>
          <p:nvPr>
            <p:ph type="body" sz="quarter" idx="11" hasCustomPrompt="1"/>
          </p:nvPr>
        </p:nvSpPr>
        <p:spPr>
          <a:xfrm>
            <a:off x="914400" y="3429000"/>
            <a:ext cx="5334000" cy="1981200"/>
          </a:xfrm>
          <a:ln>
            <a:noFill/>
          </a:ln>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a:t>
            </a:r>
            <a:r>
              <a:rPr lang="en-US" sz="800" baseline="0" dirty="0" err="1" smtClean="0">
                <a:solidFill>
                  <a:schemeClr val="tx1"/>
                </a:solidFill>
                <a:latin typeface="Open Sans" pitchFamily="34" charset="0"/>
                <a:ea typeface="Open Sans" pitchFamily="34" charset="0"/>
                <a:cs typeface="Open Sans" pitchFamily="34" charset="0"/>
              </a:rPr>
              <a:t>Unported</a:t>
            </a:r>
            <a:r>
              <a:rPr lang="en-US" sz="800" baseline="0" dirty="0" smtClean="0">
                <a:solidFill>
                  <a:schemeClr val="tx1"/>
                </a:solidFill>
                <a:latin typeface="Open Sans" pitchFamily="34" charset="0"/>
                <a:ea typeface="Open Sans" pitchFamily="34" charset="0"/>
                <a:cs typeface="Open Sans" pitchFamily="34" charset="0"/>
              </a:rPr>
              <a:t>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4"/>
              </a:rPr>
              <a:t>http</a:t>
            </a:r>
            <a:r>
              <a:rPr lang="en-US" sz="800" u="sng" kern="1200" dirty="0" smtClean="0">
                <a:solidFill>
                  <a:schemeClr val="bg1"/>
                </a:solidFill>
                <a:latin typeface="Open Sans" charset="0"/>
                <a:ea typeface="Open Sans" charset="0"/>
                <a:cs typeface="Open Sans" charset="0"/>
                <a:hlinkClick r:id="rId4"/>
              </a:rPr>
              <a:t>://</a:t>
            </a:r>
            <a:r>
              <a:rPr lang="en-US" sz="800" u="sng" kern="1200" dirty="0" smtClean="0">
                <a:solidFill>
                  <a:schemeClr val="tx1"/>
                </a:solidFill>
                <a:latin typeface="Open Sans" charset="0"/>
                <a:ea typeface="Open Sans" charset="0"/>
                <a:cs typeface="Open Sans" charset="0"/>
                <a:hlinkClick r:id="rId4"/>
              </a:rPr>
              <a:t>creativecommons.org/licenses/by/3.0/</a:t>
            </a:r>
            <a:r>
              <a:rPr lang="en-US" sz="800" kern="1200" dirty="0" smtClean="0">
                <a:solidFill>
                  <a:schemeClr val="tx1"/>
                </a:solidFill>
                <a:latin typeface="Open Sans" charset="0"/>
                <a:ea typeface="Open Sans" charset="0"/>
                <a:cs typeface="Open Sans" charset="0"/>
                <a:hlinkClick r:id="rId4"/>
              </a:rPr>
              <a:t>” </a:t>
            </a:r>
            <a:endParaRPr lang="en-US" sz="800" dirty="0" smtClean="0">
              <a:solidFill>
                <a:schemeClr val="tx1"/>
              </a:solidFill>
              <a:latin typeface="Open Sans" pitchFamily="34" charset="0"/>
              <a:ea typeface="Open Sans" pitchFamily="34" charset="0"/>
              <a:cs typeface="Open Sans"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ank You White">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a:ln>
            <a:noFill/>
          </a:ln>
        </p:spPr>
        <p:txBody>
          <a:bodyPr wrap="square" rtlCol="0">
            <a:spAutoFit/>
          </a:bodyPr>
          <a:lstStyle/>
          <a:p>
            <a:r>
              <a:rPr lang="en-US" sz="4800" b="1" i="0" dirty="0" smtClean="0">
                <a:solidFill>
                  <a:srgbClr val="646464"/>
                </a:solidFill>
                <a:latin typeface="+mj-lt"/>
                <a:ea typeface="Open Sans Semibold" pitchFamily="34" charset="0"/>
                <a:cs typeface="Open Sans Semibold" pitchFamily="34" charset="0"/>
              </a:rPr>
              <a:t>Thank You!</a:t>
            </a:r>
            <a:endParaRPr lang="en-US" sz="4800" b="1" i="0" dirty="0">
              <a:solidFill>
                <a:srgbClr val="646464"/>
              </a:solidFill>
              <a:latin typeface="+mj-lt"/>
              <a:ea typeface="Open Sans Semibold" pitchFamily="34" charset="0"/>
              <a:cs typeface="Open Sans Semibold" pitchFamily="34" charset="0"/>
            </a:endParaRPr>
          </a:p>
        </p:txBody>
      </p:sp>
      <p:sp>
        <p:nvSpPr>
          <p:cNvPr id="11" name="Text Placeholder 10"/>
          <p:cNvSpPr>
            <a:spLocks noGrp="1"/>
          </p:cNvSpPr>
          <p:nvPr>
            <p:ph type="body" sz="quarter" idx="11" hasCustomPrompt="1"/>
          </p:nvPr>
        </p:nvSpPr>
        <p:spPr>
          <a:xfrm>
            <a:off x="914400" y="3429000"/>
            <a:ext cx="5334000" cy="1981200"/>
          </a:xfrm>
          <a:ln>
            <a:noFill/>
          </a:ln>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a:t>
            </a:r>
            <a:r>
              <a:rPr lang="en-US" sz="800" baseline="0" dirty="0" err="1" smtClean="0">
                <a:solidFill>
                  <a:schemeClr val="tx1"/>
                </a:solidFill>
                <a:latin typeface="Open Sans" pitchFamily="34" charset="0"/>
                <a:ea typeface="Open Sans" pitchFamily="34" charset="0"/>
                <a:cs typeface="Open Sans" pitchFamily="34" charset="0"/>
              </a:rPr>
              <a:t>Unported</a:t>
            </a:r>
            <a:r>
              <a:rPr lang="en-US" sz="800" baseline="0" dirty="0" smtClean="0">
                <a:solidFill>
                  <a:schemeClr val="tx1"/>
                </a:solidFill>
                <a:latin typeface="Open Sans" pitchFamily="34" charset="0"/>
                <a:ea typeface="Open Sans" pitchFamily="34" charset="0"/>
                <a:cs typeface="Open Sans" pitchFamily="34" charset="0"/>
              </a:rPr>
              <a:t>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3"/>
              </a:rPr>
              <a:t>http</a:t>
            </a:r>
            <a:r>
              <a:rPr lang="en-US" sz="800" u="sng" kern="1200" dirty="0" smtClean="0">
                <a:solidFill>
                  <a:schemeClr val="bg1"/>
                </a:solidFill>
                <a:latin typeface="Open Sans" charset="0"/>
                <a:ea typeface="Open Sans" charset="0"/>
                <a:cs typeface="Open Sans" charset="0"/>
                <a:hlinkClick r:id="rId3"/>
              </a:rPr>
              <a:t>://</a:t>
            </a:r>
            <a:r>
              <a:rPr lang="en-US" sz="800" u="sng" kern="1200" dirty="0" smtClean="0">
                <a:solidFill>
                  <a:schemeClr val="tx1"/>
                </a:solidFill>
                <a:latin typeface="Open Sans" charset="0"/>
                <a:ea typeface="Open Sans" charset="0"/>
                <a:cs typeface="Open Sans" charset="0"/>
                <a:hlinkClick r:id="rId3"/>
              </a:rPr>
              <a:t>creativecommons.org/licenses/by/3.0/</a:t>
            </a:r>
            <a:r>
              <a:rPr lang="en-US" sz="800" kern="1200" dirty="0" smtClean="0">
                <a:solidFill>
                  <a:schemeClr val="tx1"/>
                </a:solidFill>
                <a:latin typeface="Open Sans" charset="0"/>
                <a:ea typeface="Open Sans" charset="0"/>
                <a:cs typeface="Open Sans" charset="0"/>
                <a:hlinkClick r:id="rId3"/>
              </a:rPr>
              <a:t>” </a:t>
            </a:r>
            <a:endParaRPr lang="en-US" sz="800" dirty="0" smtClean="0">
              <a:solidFill>
                <a:schemeClr val="tx1"/>
              </a:solidFill>
              <a:latin typeface="Open Sans" pitchFamily="34" charset="0"/>
              <a:ea typeface="Open Sans" pitchFamily="34" charset="0"/>
              <a:cs typeface="Open Sans" pitchFamily="34" charset="0"/>
            </a:endParaRPr>
          </a:p>
        </p:txBody>
      </p:sp>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8913" y="720694"/>
            <a:ext cx="1250116" cy="1370866"/>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Arial" pitchFamily="34" charset="0"/>
              <a:ea typeface="+mn-ea"/>
              <a:cs typeface="+mn-cs"/>
            </a:endParaRPr>
          </a:p>
        </p:txBody>
      </p:sp>
      <p:sp>
        <p:nvSpPr>
          <p:cNvPr id="4" name="Date Placeholder 3"/>
          <p:cNvSpPr>
            <a:spLocks noGrp="1"/>
          </p:cNvSpPr>
          <p:nvPr>
            <p:ph type="dt" sz="half" idx="10"/>
          </p:nvPr>
        </p:nvSpPr>
        <p:spPr>
          <a:xfrm>
            <a:off x="6654404" y="6400800"/>
            <a:ext cx="1269211" cy="294325"/>
          </a:xfrm>
          <a:prstGeom prst="rect">
            <a:avLst/>
          </a:prstGeom>
        </p:spPr>
        <p:txBody>
          <a:bodyPr/>
          <a:lstStyle>
            <a:lvl1pPr>
              <a:defRPr>
                <a:latin typeface="Arial" pitchFamily="34" charset="0"/>
              </a:defRPr>
            </a:lvl1pPr>
          </a:lstStyle>
          <a:p>
            <a:fld id="{793BC21B-894E-AB42-B567-820E81E1B58F}" type="datetimeFigureOut">
              <a:rPr lang="en-US" smtClean="0"/>
              <a:pPr/>
              <a:t>12/2/2014</a:t>
            </a:fld>
            <a:endParaRPr lang="en-US" dirty="0"/>
          </a:p>
        </p:txBody>
      </p:sp>
      <p:sp>
        <p:nvSpPr>
          <p:cNvPr id="5" name="Footer Placeholder 4"/>
          <p:cNvSpPr>
            <a:spLocks noGrp="1"/>
          </p:cNvSpPr>
          <p:nvPr>
            <p:ph type="ftr" sz="quarter" idx="11"/>
          </p:nvPr>
        </p:nvSpPr>
        <p:spPr>
          <a:xfrm>
            <a:off x="4038600" y="6400800"/>
            <a:ext cx="2466093" cy="294325"/>
          </a:xfrm>
          <a:prstGeom prst="rect">
            <a:avLst/>
          </a:prstGeom>
        </p:spPr>
        <p:txBody>
          <a:bodyPr/>
          <a:lstStyle>
            <a:lvl1pPr>
              <a:defRPr>
                <a:latin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2" cstate="screen">
            <a:alphaModFix amt="30000"/>
          </a:blip>
          <a:srcRect/>
          <a:stretch>
            <a:fillRect/>
          </a:stretch>
        </p:blipFill>
        <p:spPr>
          <a:xfrm>
            <a:off x="5325434" y="2853375"/>
            <a:ext cx="3513766" cy="3395025"/>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mall Head, Text and Content">
    <p:spTree>
      <p:nvGrpSpPr>
        <p:cNvPr id="1" name=""/>
        <p:cNvGrpSpPr/>
        <p:nvPr/>
      </p:nvGrpSpPr>
      <p:grpSpPr>
        <a:xfrm>
          <a:off x="0" y="0"/>
          <a:ext cx="0" cy="0"/>
          <a:chOff x="0" y="0"/>
          <a:chExt cx="0" cy="0"/>
        </a:xfrm>
      </p:grpSpPr>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Arial" pitchFamily="34" charset="0"/>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Arial" pitchFamily="34" charset="0"/>
                <a:ea typeface="+mn-ea"/>
                <a:cs typeface="+mn-cs"/>
              </a:endParaRPr>
            </a:p>
          </p:txBody>
        </p:sp>
      </p:grpSp>
      <p:sp>
        <p:nvSpPr>
          <p:cNvPr id="4" name="Date Placeholder 3"/>
          <p:cNvSpPr>
            <a:spLocks noGrp="1"/>
          </p:cNvSpPr>
          <p:nvPr>
            <p:ph type="dt" sz="half" idx="10"/>
          </p:nvPr>
        </p:nvSpPr>
        <p:spPr>
          <a:xfrm>
            <a:off x="6654404" y="6400800"/>
            <a:ext cx="1269211" cy="294325"/>
          </a:xfrm>
          <a:prstGeom prst="rect">
            <a:avLst/>
          </a:prstGeom>
        </p:spPr>
        <p:txBody>
          <a:bodyPr/>
          <a:lstStyle>
            <a:lvl1pPr>
              <a:defRPr>
                <a:latin typeface="Arial" pitchFamily="34" charset="0"/>
              </a:defRPr>
            </a:lvl1pPr>
          </a:lstStyle>
          <a:p>
            <a:fld id="{793BC21B-894E-AB42-B567-820E81E1B58F}" type="datetimeFigureOut">
              <a:rPr lang="en-US" smtClean="0"/>
              <a:pPr/>
              <a:t>12/2/2014</a:t>
            </a:fld>
            <a:endParaRPr lang="en-US" dirty="0"/>
          </a:p>
        </p:txBody>
      </p:sp>
      <p:sp>
        <p:nvSpPr>
          <p:cNvPr id="5" name="Footer Placeholder 4"/>
          <p:cNvSpPr>
            <a:spLocks noGrp="1"/>
          </p:cNvSpPr>
          <p:nvPr>
            <p:ph type="ftr" sz="quarter" idx="11"/>
          </p:nvPr>
        </p:nvSpPr>
        <p:spPr>
          <a:xfrm>
            <a:off x="4038600" y="6400800"/>
            <a:ext cx="2466093" cy="294325"/>
          </a:xfrm>
          <a:prstGeom prst="rect">
            <a:avLst/>
          </a:prstGeom>
        </p:spPr>
        <p:txBody>
          <a:bodyPr/>
          <a:lstStyle>
            <a:lvl1pPr>
              <a:defRPr>
                <a:latin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tx1"/>
                </a:solidFill>
              </a:defRPr>
            </a:lvl1pPr>
            <a:lvl2pPr>
              <a:defRPr sz="2000">
                <a:solidFill>
                  <a:schemeClr val="tx1"/>
                </a:solidFill>
              </a:defRPr>
            </a:lvl2pPr>
            <a:lvl3pPr marL="914400" indent="-228600">
              <a:defRPr sz="1800">
                <a:solidFill>
                  <a:schemeClr val="tx1"/>
                </a:solidFill>
              </a:defRPr>
            </a:lvl3pPr>
            <a:lvl4pPr>
              <a:defRPr sz="1600">
                <a:solidFill>
                  <a:schemeClr val="tx1"/>
                </a:solidFill>
              </a:defRPr>
            </a:lvl4pPr>
            <a:lvl5pPr>
              <a:defRPr sz="1400">
                <a:solidFill>
                  <a:schemeClr val="tx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654404" y="6400800"/>
            <a:ext cx="1269211" cy="294325"/>
          </a:xfrm>
          <a:prstGeom prst="rect">
            <a:avLst/>
          </a:prstGeom>
        </p:spPr>
        <p:txBody>
          <a:bodyPr/>
          <a:lstStyle>
            <a:lvl1pPr>
              <a:defRPr>
                <a:latin typeface="Arial" pitchFamily="34" charset="0"/>
              </a:defRPr>
            </a:lvl1pPr>
          </a:lstStyle>
          <a:p>
            <a:fld id="{793BC21B-894E-AB42-B567-820E81E1B58F}" type="datetimeFigureOut">
              <a:rPr lang="en-US" smtClean="0"/>
              <a:pPr/>
              <a:t>12/2/2014</a:t>
            </a:fld>
            <a:endParaRPr lang="en-US" dirty="0"/>
          </a:p>
        </p:txBody>
      </p:sp>
      <p:sp>
        <p:nvSpPr>
          <p:cNvPr id="5" name="Footer Placeholder 4"/>
          <p:cNvSpPr>
            <a:spLocks noGrp="1"/>
          </p:cNvSpPr>
          <p:nvPr>
            <p:ph type="ftr" sz="quarter" idx="11"/>
          </p:nvPr>
        </p:nvSpPr>
        <p:spPr>
          <a:xfrm>
            <a:off x="4038600" y="6400800"/>
            <a:ext cx="2466093" cy="294325"/>
          </a:xfrm>
          <a:prstGeom prst="rect">
            <a:avLst/>
          </a:prstGeom>
        </p:spPr>
        <p:txBody>
          <a:bodyPr/>
          <a:lstStyle>
            <a:lvl1pPr>
              <a:defRPr>
                <a:latin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a:ln>
            <a:noFill/>
          </a:ln>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a:ln>
            <a:noFill/>
          </a:ln>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a:ln>
            <a:noFill/>
          </a:ln>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a:ln>
            <a:noFill/>
          </a:ln>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a:ln>
            <a:noFill/>
          </a:ln>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a:ln>
            <a:noFill/>
          </a:ln>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8913" y="720694"/>
            <a:ext cx="1250116" cy="137086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with Content Box Color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59328"/>
            <a:ext cx="1676400" cy="346272"/>
          </a:xfrm>
          <a:prstGeom prst="rect">
            <a:avLst/>
          </a:prstGeom>
        </p:spPr>
      </p:pic>
    </p:spTree>
    <p:extLst>
      <p:ext uri="{BB962C8B-B14F-4D97-AF65-F5344CB8AC3E}">
        <p14:creationId xmlns:p14="http://schemas.microsoft.com/office/powerpoint/2010/main" val="112328499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7054BC-243D-42DA-B0AD-52203A20C996}" type="datetimeFigureOut">
              <a:rPr lang="en-US" smtClean="0"/>
              <a:pPr/>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9545F-ED66-4422-A0E7-57C007B02C5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7054BC-243D-42DA-B0AD-52203A20C996}" type="datetimeFigureOut">
              <a:rPr lang="en-US" smtClean="0"/>
              <a:pPr/>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9545F-ED66-4422-A0E7-57C007B02C5D}"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7054BC-243D-42DA-B0AD-52203A20C996}" type="datetimeFigureOut">
              <a:rPr lang="en-US" smtClean="0"/>
              <a:pPr/>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9545F-ED66-4422-A0E7-57C007B02C5D}"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7054BC-243D-42DA-B0AD-52203A20C996}" type="datetimeFigureOut">
              <a:rPr lang="en-US" smtClean="0"/>
              <a:pPr/>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9545F-ED66-4422-A0E7-57C007B02C5D}"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7054BC-243D-42DA-B0AD-52203A20C996}" type="datetimeFigureOut">
              <a:rPr lang="en-US" smtClean="0"/>
              <a:pPr/>
              <a:t>12/2/2014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C9545F-ED66-4422-A0E7-57C007B02C5D}"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7054BC-243D-42DA-B0AD-52203A20C996}" type="datetimeFigureOut">
              <a:rPr lang="en-US" smtClean="0"/>
              <a:pPr/>
              <a:t>12/2/2014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C9545F-ED66-4422-A0E7-57C007B02C5D}"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7054BC-243D-42DA-B0AD-52203A20C996}" type="datetimeFigureOut">
              <a:rPr lang="en-US" smtClean="0"/>
              <a:pPr/>
              <a:t>12/2/2014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C9545F-ED66-4422-A0E7-57C007B02C5D}"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7054BC-243D-42DA-B0AD-52203A20C996}" type="datetimeFigureOut">
              <a:rPr lang="en-US" smtClean="0"/>
              <a:pPr/>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9545F-ED66-4422-A0E7-57C007B02C5D}"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7054BC-243D-42DA-B0AD-52203A20C996}" type="datetimeFigureOut">
              <a:rPr lang="en-US" smtClean="0"/>
              <a:pPr/>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9545F-ED66-4422-A0E7-57C007B02C5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pPr/>
              <a:t>‹#›</a:t>
            </a:fld>
            <a:endParaRPr lang="en-US"/>
          </a:p>
        </p:txBody>
      </p:sp>
      <p:pic>
        <p:nvPicPr>
          <p:cNvPr id="5" name="Picture 4" descr="OCLC-RESEARCH_H_M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59328"/>
            <a:ext cx="1676400" cy="34627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7054BC-243D-42DA-B0AD-52203A20C996}" type="datetimeFigureOut">
              <a:rPr lang="en-US" smtClean="0"/>
              <a:pPr/>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9545F-ED66-4422-A0E7-57C007B02C5D}"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7054BC-243D-42DA-B0AD-52203A20C996}" type="datetimeFigureOut">
              <a:rPr lang="en-US" smtClean="0"/>
              <a:pPr/>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9545F-ED66-4422-A0E7-57C007B02C5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pPr/>
              <a:t>‹#›</a:t>
            </a:fld>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3190" y="6359064"/>
            <a:ext cx="1680410" cy="34710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descr="OCLC-RESEARCH_H_M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59328"/>
            <a:ext cx="1676400" cy="34627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3190" y="6359064"/>
            <a:ext cx="1680410" cy="34710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gue Dark">
    <p:bg>
      <p:bgPr>
        <a:solidFill>
          <a:srgbClr val="64646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467600" cy="1143000"/>
          </a:xfrm>
        </p:spPr>
        <p:txBody>
          <a:bodyPr/>
          <a:lstStyle>
            <a:lvl1pPr>
              <a:defRPr>
                <a:solidFill>
                  <a:schemeClr val="bg1">
                    <a:lumMod val="85000"/>
                  </a:schemeClr>
                </a:solidFill>
              </a:defRPr>
            </a:lvl1pPr>
          </a:lstStyle>
          <a:p>
            <a:r>
              <a:rPr lang="en-US" dirty="0" smtClean="0"/>
              <a:t>Segue Slide Dark – Add Title</a:t>
            </a:r>
            <a:endParaRPr lang="en-US" dirty="0"/>
          </a:p>
        </p:txBody>
      </p:sp>
      <p:sp>
        <p:nvSpPr>
          <p:cNvPr id="3" name="Slide Number Placeholder 2"/>
          <p:cNvSpPr>
            <a:spLocks noGrp="1"/>
          </p:cNvSpPr>
          <p:nvPr>
            <p:ph type="sldNum" sz="quarter" idx="10"/>
          </p:nvPr>
        </p:nvSpPr>
        <p:spPr/>
        <p:txBody>
          <a:bodyPr/>
          <a:lstStyle>
            <a:lvl1pPr>
              <a:defRPr>
                <a:solidFill>
                  <a:schemeClr val="bg1">
                    <a:lumMod val="85000"/>
                  </a:schemeClr>
                </a:solidFill>
              </a:defRPr>
            </a:lvl1pPr>
          </a:lstStyle>
          <a:p>
            <a:fld id="{6B3AA010-7757-41E0-A212-D41514C97AA5}" type="slidenum">
              <a:rPr lang="en-US" smtClean="0"/>
              <a:pPr/>
              <a:t>‹#›</a:t>
            </a:fld>
            <a:endParaRPr lang="en-US"/>
          </a:p>
        </p:txBody>
      </p:sp>
      <p:pic>
        <p:nvPicPr>
          <p:cNvPr id="5" name="Picture 4" descr="OCLC-R-white-squar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0600" y="762000"/>
            <a:ext cx="1219200" cy="140867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que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543800" cy="1143000"/>
          </a:xfrm>
        </p:spPr>
        <p:txBody>
          <a:bodyPr/>
          <a:lstStyle>
            <a:lvl1pPr>
              <a:defRPr baseline="0"/>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pic>
        <p:nvPicPr>
          <p:cNvPr id="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5456" y="533400"/>
            <a:ext cx="1632944" cy="1752600"/>
          </a:xfrm>
          <a:prstGeom prst="rect">
            <a:avLst/>
          </a:prstGeom>
          <a:noFill/>
          <a:ln w="9525">
            <a:noFill/>
            <a:miter lim="800000"/>
            <a:headEnd/>
            <a:tailEnd/>
          </a:ln>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Content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59328"/>
            <a:ext cx="1676400" cy="34627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a:ln>
            <a:noFill/>
          </a:ln>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646464"/>
                </a:solidFill>
                <a:latin typeface="+mj-lt"/>
                <a:ea typeface="Open Sans" pitchFamily="34" charset="0"/>
                <a:cs typeface="Open Sans" pitchFamily="34" charset="0"/>
              </a:defRPr>
            </a:lvl1pPr>
          </a:lstStyle>
          <a:p>
            <a:fld id="{6B3AA010-7757-41E0-A212-D41514C97A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7" r:id="rId2"/>
    <p:sldLayoutId id="2147483655" r:id="rId3"/>
    <p:sldLayoutId id="2147483668" r:id="rId4"/>
    <p:sldLayoutId id="2147483654" r:id="rId5"/>
    <p:sldLayoutId id="2147483669" r:id="rId6"/>
    <p:sldLayoutId id="2147483656" r:id="rId7"/>
    <p:sldLayoutId id="2147483658" r:id="rId8"/>
    <p:sldLayoutId id="2147483650" r:id="rId9"/>
    <p:sldLayoutId id="2147483659" r:id="rId10"/>
    <p:sldLayoutId id="2147483670" r:id="rId11"/>
    <p:sldLayoutId id="2147483652" r:id="rId12"/>
    <p:sldLayoutId id="2147483671" r:id="rId13"/>
    <p:sldLayoutId id="2147483657" r:id="rId14"/>
    <p:sldLayoutId id="2147483660" r:id="rId15"/>
    <p:sldLayoutId id="2147483666" r:id="rId16"/>
    <p:sldLayoutId id="2147483673" r:id="rId17"/>
    <p:sldLayoutId id="2147483674" r:id="rId18"/>
    <p:sldLayoutId id="2147483675" r:id="rId19"/>
    <p:sldLayoutId id="2147483695" r:id="rId20"/>
  </p:sldLayoutIdLst>
  <p:hf hdr="0" ftr="0" dt="0"/>
  <p:txStyles>
    <p:titleStyle>
      <a:lvl1pPr algn="l" defTabSz="914400" rtl="0" eaLnBrk="1" latinLnBrk="0" hangingPunct="1">
        <a:spcBef>
          <a:spcPct val="0"/>
        </a:spcBef>
        <a:buNone/>
        <a:defRPr sz="4000" b="1" i="0" kern="1200">
          <a:solidFill>
            <a:schemeClr val="tx1"/>
          </a:solidFill>
          <a:latin typeface="Arial"/>
          <a:ea typeface="Open Sans Semibold" pitchFamily="34" charset="0"/>
          <a:cs typeface="Arial"/>
        </a:defRPr>
      </a:lvl1pPr>
    </p:titleStyle>
    <p:bodyStyle>
      <a:lvl1pPr marL="342900" indent="-342900" algn="l" defTabSz="914400" rtl="0" eaLnBrk="1" latinLnBrk="0" hangingPunct="1">
        <a:spcBef>
          <a:spcPct val="20000"/>
        </a:spcBef>
        <a:buFont typeface="Arial" pitchFamily="34" charset="0"/>
        <a:buChar char="•"/>
        <a:defRPr sz="2800" kern="1200">
          <a:solidFill>
            <a:srgbClr val="646464"/>
          </a:solidFill>
          <a:latin typeface="+mj-lt"/>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mj-lt"/>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mj-lt"/>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054BC-243D-42DA-B0AD-52203A20C996}" type="datetimeFigureOut">
              <a:rPr lang="en-US" smtClean="0"/>
              <a:pPr/>
              <a:t>12/2/2014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9545F-ED66-4422-A0E7-57C007B02C5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Merrilee Proffitt and Dennis Massie</a:t>
            </a:r>
            <a:endParaRPr lang="en-US" dirty="0"/>
          </a:p>
        </p:txBody>
      </p:sp>
      <p:sp>
        <p:nvSpPr>
          <p:cNvPr id="4" name="Text Placeholder 3"/>
          <p:cNvSpPr>
            <a:spLocks noGrp="1"/>
          </p:cNvSpPr>
          <p:nvPr>
            <p:ph type="body" sz="quarter" idx="15"/>
          </p:nvPr>
        </p:nvSpPr>
        <p:spPr/>
        <p:txBody>
          <a:bodyPr>
            <a:normAutofit/>
          </a:bodyPr>
          <a:lstStyle/>
          <a:p>
            <a:r>
              <a:rPr lang="en-US" dirty="0" smtClean="0"/>
              <a:t>Program Officers, OCLC Research</a:t>
            </a:r>
            <a:endParaRPr lang="en-US" dirty="0"/>
          </a:p>
        </p:txBody>
      </p:sp>
      <p:sp>
        <p:nvSpPr>
          <p:cNvPr id="5" name="Text Placeholder 4"/>
          <p:cNvSpPr>
            <a:spLocks noGrp="1"/>
          </p:cNvSpPr>
          <p:nvPr>
            <p:ph type="body" sz="quarter" idx="17"/>
          </p:nvPr>
        </p:nvSpPr>
        <p:spPr/>
        <p:txBody>
          <a:bodyPr/>
          <a:lstStyle/>
          <a:p>
            <a:r>
              <a:rPr lang="en-US" dirty="0" smtClean="0"/>
              <a:t>December 2014</a:t>
            </a:r>
            <a:endParaRPr lang="en-US" dirty="0"/>
          </a:p>
        </p:txBody>
      </p:sp>
      <p:sp>
        <p:nvSpPr>
          <p:cNvPr id="8" name="Title 7"/>
          <p:cNvSpPr>
            <a:spLocks noGrp="1"/>
          </p:cNvSpPr>
          <p:nvPr>
            <p:ph type="title"/>
          </p:nvPr>
        </p:nvSpPr>
        <p:spPr>
          <a:xfrm>
            <a:off x="533400" y="2514600"/>
            <a:ext cx="8229600" cy="1143000"/>
          </a:xfrm>
        </p:spPr>
        <p:txBody>
          <a:bodyPr>
            <a:normAutofit fontScale="90000"/>
          </a:bodyPr>
          <a:lstStyle/>
          <a:p>
            <a:pPr>
              <a:spcAft>
                <a:spcPts val="600"/>
              </a:spcAft>
            </a:pPr>
            <a:r>
              <a:rPr lang="en-US" dirty="0" smtClean="0"/>
              <a:t>OCLC Research Library Partnership: how to engage?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4343400"/>
            <a:ext cx="1333500" cy="176212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4343400"/>
            <a:ext cx="1333500" cy="176212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10</a:t>
            </a:fld>
            <a:endParaRPr lang="en-US" dirty="0"/>
          </a:p>
        </p:txBody>
      </p:sp>
      <p:sp>
        <p:nvSpPr>
          <p:cNvPr id="3" name="Title 1"/>
          <p:cNvSpPr txBox="1">
            <a:spLocks/>
          </p:cNvSpPr>
          <p:nvPr/>
        </p:nvSpPr>
        <p:spPr>
          <a:xfrm>
            <a:off x="228600" y="152400"/>
            <a:ext cx="8229600" cy="533400"/>
          </a:xfrm>
          <a:prstGeom prst="rect">
            <a:avLst/>
          </a:prstGeom>
        </p:spPr>
        <p:txBody>
          <a:bodyPr>
            <a:normAutofit fontScale="90000" lnSpcReduction="10000"/>
          </a:bodyPr>
          <a:lstStyle>
            <a:lvl1pPr algn="l" defTabSz="914400" rtl="0" eaLnBrk="1" latinLnBrk="0" hangingPunct="1">
              <a:spcBef>
                <a:spcPct val="0"/>
              </a:spcBef>
              <a:buNone/>
              <a:defRPr sz="4000" b="1" i="0" kern="1200">
                <a:solidFill>
                  <a:schemeClr val="tx1"/>
                </a:solidFill>
                <a:latin typeface="Arial"/>
                <a:ea typeface="Open Sans Semibold" pitchFamily="34" charset="0"/>
                <a:cs typeface="Arial"/>
              </a:defRPr>
            </a:lvl1pPr>
          </a:lstStyle>
          <a:p>
            <a:r>
              <a:rPr lang="en-US" sz="3600" dirty="0"/>
              <a:t>E</a:t>
            </a:r>
            <a:r>
              <a:rPr lang="en-US" sz="3600" dirty="0" smtClean="0"/>
              <a:t>volving </a:t>
            </a:r>
            <a:r>
              <a:rPr lang="en-US" sz="3600" dirty="0"/>
              <a:t>S</a:t>
            </a:r>
            <a:r>
              <a:rPr lang="en-US" sz="3600" dirty="0" smtClean="0"/>
              <a:t>cholarly </a:t>
            </a:r>
            <a:r>
              <a:rPr lang="en-US" sz="3600" dirty="0"/>
              <a:t>R</a:t>
            </a:r>
            <a:r>
              <a:rPr lang="en-US" sz="3600" dirty="0" smtClean="0"/>
              <a:t>ecord</a:t>
            </a:r>
            <a:endParaRPr lang="en-US" sz="3600" dirty="0"/>
          </a:p>
        </p:txBody>
      </p:sp>
      <p:sp>
        <p:nvSpPr>
          <p:cNvPr id="4"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646464"/>
                </a:solidFill>
                <a:latin typeface="+mj-lt"/>
                <a:ea typeface="Open Sans" pitchFamily="34" charset="0"/>
                <a:cs typeface="Open Sans"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3AA010-7757-41E0-A212-D41514C97AA5}" type="slidenum">
              <a:rPr lang="en-US" smtClean="0"/>
              <a:pPr/>
              <a:t>10</a:t>
            </a:fld>
            <a:endParaRPr lang="en-US"/>
          </a:p>
        </p:txBody>
      </p:sp>
      <p:sp>
        <p:nvSpPr>
          <p:cNvPr id="10" name="Rectangle 9"/>
          <p:cNvSpPr/>
          <p:nvPr/>
        </p:nvSpPr>
        <p:spPr>
          <a:xfrm>
            <a:off x="3657600" y="988873"/>
            <a:ext cx="5486400" cy="1754327"/>
          </a:xfrm>
          <a:prstGeom prst="rect">
            <a:avLst/>
          </a:prstGeom>
        </p:spPr>
        <p:txBody>
          <a:bodyPr wrap="square">
            <a:spAutoFit/>
          </a:bodyPr>
          <a:lstStyle/>
          <a:p>
            <a:r>
              <a:rPr lang="en-US" b="1" dirty="0">
                <a:latin typeface="+mj-lt"/>
              </a:rPr>
              <a:t>d</a:t>
            </a:r>
            <a:r>
              <a:rPr lang="en-US" b="1" dirty="0" smtClean="0">
                <a:latin typeface="+mj-lt"/>
              </a:rPr>
              <a:t>evelop framework to:</a:t>
            </a:r>
          </a:p>
          <a:p>
            <a:pPr lvl="1"/>
            <a:r>
              <a:rPr lang="en-US" dirty="0">
                <a:solidFill>
                  <a:srgbClr val="646464"/>
                </a:solidFill>
                <a:latin typeface="+mj-lt"/>
              </a:rPr>
              <a:t>o</a:t>
            </a:r>
            <a:r>
              <a:rPr lang="en-US" dirty="0" smtClean="0">
                <a:solidFill>
                  <a:srgbClr val="646464"/>
                </a:solidFill>
                <a:latin typeface="+mj-lt"/>
              </a:rPr>
              <a:t>rganize discussions about scholarly record</a:t>
            </a:r>
          </a:p>
          <a:p>
            <a:pPr lvl="1"/>
            <a:r>
              <a:rPr lang="en-US" dirty="0" smtClean="0">
                <a:solidFill>
                  <a:srgbClr val="646464"/>
                </a:solidFill>
                <a:latin typeface="+mj-lt"/>
              </a:rPr>
              <a:t>     get “big picture” view</a:t>
            </a:r>
          </a:p>
          <a:p>
            <a:pPr lvl="1"/>
            <a:r>
              <a:rPr lang="en-US" dirty="0" smtClean="0">
                <a:solidFill>
                  <a:srgbClr val="646464"/>
                </a:solidFill>
                <a:latin typeface="+mj-lt"/>
              </a:rPr>
              <a:t>           define materials and stakeholders</a:t>
            </a:r>
          </a:p>
          <a:p>
            <a:pPr lvl="1"/>
            <a:r>
              <a:rPr lang="en-US" dirty="0">
                <a:solidFill>
                  <a:srgbClr val="646464"/>
                </a:solidFill>
                <a:latin typeface="+mj-lt"/>
              </a:rPr>
              <a:t> </a:t>
            </a:r>
            <a:r>
              <a:rPr lang="en-US" dirty="0" smtClean="0">
                <a:solidFill>
                  <a:srgbClr val="646464"/>
                </a:solidFill>
                <a:latin typeface="+mj-lt"/>
              </a:rPr>
              <a:t>              find high-level cross-disciplinary      	                   application; practical use</a:t>
            </a:r>
          </a:p>
        </p:txBody>
      </p:sp>
      <p:sp>
        <p:nvSpPr>
          <p:cNvPr id="11" name="Rectangle 10"/>
          <p:cNvSpPr/>
          <p:nvPr/>
        </p:nvSpPr>
        <p:spPr>
          <a:xfrm>
            <a:off x="228600" y="4417873"/>
            <a:ext cx="4572000" cy="1754327"/>
          </a:xfrm>
          <a:prstGeom prst="rect">
            <a:avLst/>
          </a:prstGeom>
        </p:spPr>
        <p:txBody>
          <a:bodyPr>
            <a:spAutoFit/>
          </a:bodyPr>
          <a:lstStyle/>
          <a:p>
            <a:r>
              <a:rPr lang="en-US" b="1" dirty="0">
                <a:latin typeface="+mj-lt"/>
              </a:rPr>
              <a:t>b</a:t>
            </a:r>
            <a:r>
              <a:rPr lang="en-US" b="1" dirty="0" smtClean="0">
                <a:latin typeface="+mj-lt"/>
              </a:rPr>
              <a:t>enefits:</a:t>
            </a:r>
          </a:p>
          <a:p>
            <a:pPr marL="285750" indent="-285750">
              <a:buFont typeface="Arial"/>
              <a:buChar char="•"/>
            </a:pPr>
            <a:r>
              <a:rPr lang="en-US" dirty="0" smtClean="0">
                <a:solidFill>
                  <a:srgbClr val="404040"/>
                </a:solidFill>
                <a:latin typeface="+mj-lt"/>
              </a:rPr>
              <a:t>organize conversations across domains</a:t>
            </a:r>
          </a:p>
          <a:p>
            <a:pPr marL="285750" indent="-285750">
              <a:buFont typeface="Arial"/>
              <a:buChar char="•"/>
            </a:pPr>
            <a:r>
              <a:rPr lang="en-US" dirty="0" smtClean="0">
                <a:solidFill>
                  <a:srgbClr val="404040"/>
                </a:solidFill>
                <a:latin typeface="+mj-lt"/>
              </a:rPr>
              <a:t>coalesce shared views</a:t>
            </a:r>
          </a:p>
          <a:p>
            <a:pPr marL="285750" indent="-285750">
              <a:buFont typeface="Arial"/>
              <a:buChar char="•"/>
            </a:pPr>
            <a:r>
              <a:rPr lang="en-US" dirty="0" smtClean="0">
                <a:solidFill>
                  <a:srgbClr val="404040"/>
                </a:solidFill>
                <a:latin typeface="+mj-lt"/>
              </a:rPr>
              <a:t>equip libraries, scholars, funders, publishers, scholarly societies, etc.   with resource for strategic planning</a:t>
            </a:r>
          </a:p>
        </p:txBody>
      </p:sp>
      <p:pic>
        <p:nvPicPr>
          <p:cNvPr id="6" name="Picture 6" descr="http://www.ryeng.ca/wp-content/uploads/2013/01/Main-Page-222x3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0" y="2438400"/>
            <a:ext cx="1219200" cy="1647568"/>
          </a:xfrm>
          <a:prstGeom prst="rect">
            <a:avLst/>
          </a:prstGeom>
          <a:noFill/>
        </p:spPr>
      </p:pic>
      <p:pic>
        <p:nvPicPr>
          <p:cNvPr id="5" name="Picture 4" descr="File:Research Journal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6600" y="3048000"/>
            <a:ext cx="1600200" cy="1338850"/>
          </a:xfrm>
          <a:prstGeom prst="rect">
            <a:avLst/>
          </a:prstGeom>
          <a:noFill/>
        </p:spPr>
      </p:pic>
      <p:sp>
        <p:nvSpPr>
          <p:cNvPr id="8" name="TextBox 7"/>
          <p:cNvSpPr txBox="1"/>
          <p:nvPr/>
        </p:nvSpPr>
        <p:spPr>
          <a:xfrm>
            <a:off x="4648200" y="3429001"/>
            <a:ext cx="1981200" cy="1295399"/>
          </a:xfrm>
          <a:prstGeom prst="rect">
            <a:avLst/>
          </a:prstGeom>
          <a:solidFill>
            <a:schemeClr val="tx1"/>
          </a:solidFill>
          <a:ln>
            <a:solidFill>
              <a:schemeClr val="accent1"/>
            </a:solidFill>
          </a:ln>
          <a:effectLst>
            <a:glow rad="63500">
              <a:schemeClr val="accent1">
                <a:satMod val="175000"/>
                <a:alpha val="40000"/>
              </a:schemeClr>
            </a:glow>
          </a:effectLst>
        </p:spPr>
        <p:txBody>
          <a:bodyPr wrap="square" rtlCol="0">
            <a:normAutofit fontScale="55000" lnSpcReduction="20000"/>
          </a:bodyPr>
          <a:lstStyle/>
          <a:p>
            <a:r>
              <a:rPr lang="en-US" sz="1400" b="1" dirty="0" smtClean="0">
                <a:solidFill>
                  <a:srgbClr val="00B050"/>
                </a:solidFill>
                <a:latin typeface="+mj-lt"/>
              </a:rPr>
              <a:t>float gasdev(long *idum) {</a:t>
            </a:r>
          </a:p>
          <a:p>
            <a:r>
              <a:rPr lang="en-US" sz="1400" b="1" dirty="0" smtClean="0">
                <a:solidFill>
                  <a:srgbClr val="00B050"/>
                </a:solidFill>
                <a:latin typeface="+mj-lt"/>
              </a:rPr>
              <a:t>    static int iset = 0;</a:t>
            </a:r>
          </a:p>
          <a:p>
            <a:r>
              <a:rPr lang="en-US" sz="1400" b="1" dirty="0" smtClean="0">
                <a:solidFill>
                  <a:srgbClr val="00B050"/>
                </a:solidFill>
                <a:latin typeface="+mj-lt"/>
              </a:rPr>
              <a:t>    static float gset;</a:t>
            </a:r>
          </a:p>
          <a:p>
            <a:r>
              <a:rPr lang="en-US" sz="1400" b="1" dirty="0" smtClean="0">
                <a:solidFill>
                  <a:srgbClr val="00B050"/>
                </a:solidFill>
                <a:latin typeface="+mj-lt"/>
              </a:rPr>
              <a:t>    float fac, rsq, v1, v2;</a:t>
            </a:r>
          </a:p>
          <a:p>
            <a:r>
              <a:rPr lang="en-US" sz="1400" b="1" dirty="0" smtClean="0">
                <a:solidFill>
                  <a:srgbClr val="00B050"/>
                </a:solidFill>
                <a:latin typeface="+mj-lt"/>
              </a:rPr>
              <a:t>    if (iset == 0) {</a:t>
            </a:r>
          </a:p>
          <a:p>
            <a:r>
              <a:rPr lang="en-US" sz="1400" b="1" dirty="0" smtClean="0">
                <a:solidFill>
                  <a:srgbClr val="00B050"/>
                </a:solidFill>
                <a:latin typeface="+mj-lt"/>
              </a:rPr>
              <a:t>       do {</a:t>
            </a:r>
          </a:p>
          <a:p>
            <a:r>
              <a:rPr lang="en-US" sz="1400" b="1" dirty="0" smtClean="0">
                <a:solidFill>
                  <a:srgbClr val="00B050"/>
                </a:solidFill>
                <a:latin typeface="+mj-lt"/>
              </a:rPr>
              <a:t>	v1 = 2.0*ran1(idum) - 1.0;</a:t>
            </a:r>
          </a:p>
          <a:p>
            <a:r>
              <a:rPr lang="en-US" sz="1400" b="1" dirty="0" smtClean="0">
                <a:solidFill>
                  <a:srgbClr val="00B050"/>
                </a:solidFill>
                <a:latin typeface="+mj-lt"/>
              </a:rPr>
              <a:t>	v2 = 2.0*ran1(idum) - 1.0;</a:t>
            </a:r>
          </a:p>
          <a:p>
            <a:r>
              <a:rPr lang="en-US" sz="1400" b="1" dirty="0" smtClean="0">
                <a:solidFill>
                  <a:srgbClr val="00B050"/>
                </a:solidFill>
                <a:latin typeface="+mj-lt"/>
              </a:rPr>
              <a:t>	rsq = v1*v1 + v2*v2;</a:t>
            </a:r>
            <a:endParaRPr lang="en-US" sz="1400" b="1" dirty="0">
              <a:solidFill>
                <a:srgbClr val="00B050"/>
              </a:solidFill>
              <a:latin typeface="+mj-lt"/>
            </a:endParaRPr>
          </a:p>
        </p:txBody>
      </p:sp>
      <p:sp>
        <p:nvSpPr>
          <p:cNvPr id="7" name="TextBox 6"/>
          <p:cNvSpPr txBox="1"/>
          <p:nvPr/>
        </p:nvSpPr>
        <p:spPr>
          <a:xfrm>
            <a:off x="914400" y="1676400"/>
            <a:ext cx="1600200" cy="1600200"/>
          </a:xfrm>
          <a:prstGeom prst="rect">
            <a:avLst/>
          </a:prstGeom>
          <a:solidFill>
            <a:schemeClr val="accent1"/>
          </a:solidFill>
          <a:ln>
            <a:solidFill>
              <a:schemeClr val="accent1"/>
            </a:solidFill>
          </a:ln>
          <a:effectLst>
            <a:glow rad="63500">
              <a:schemeClr val="accent1">
                <a:satMod val="175000"/>
                <a:alpha val="40000"/>
              </a:schemeClr>
            </a:glow>
          </a:effectLst>
        </p:spPr>
        <p:txBody>
          <a:bodyPr wrap="none" rtlCol="0">
            <a:noAutofit/>
          </a:bodyPr>
          <a:lstStyle/>
          <a:p>
            <a:r>
              <a:rPr lang="en-US" sz="1200" b="1" dirty="0" smtClean="0">
                <a:solidFill>
                  <a:schemeClr val="bg1"/>
                </a:solidFill>
                <a:latin typeface="Arial" pitchFamily="34" charset="0"/>
              </a:rPr>
              <a:t>Date	  $ bn</a:t>
            </a:r>
          </a:p>
          <a:p>
            <a:r>
              <a:rPr lang="en-US" sz="1200" dirty="0" smtClean="0">
                <a:solidFill>
                  <a:schemeClr val="bg1"/>
                </a:solidFill>
                <a:latin typeface="Arial" pitchFamily="34" charset="0"/>
              </a:rPr>
              <a:t>2012-01-01 16289.6</a:t>
            </a:r>
          </a:p>
          <a:p>
            <a:r>
              <a:rPr lang="en-US" sz="1200" dirty="0" smtClean="0">
                <a:solidFill>
                  <a:schemeClr val="bg1"/>
                </a:solidFill>
                <a:latin typeface="Arial" pitchFamily="34" charset="0"/>
              </a:rPr>
              <a:t>2012-04-01 16419.2</a:t>
            </a:r>
          </a:p>
          <a:p>
            <a:r>
              <a:rPr lang="en-US" sz="1200" dirty="0" smtClean="0">
                <a:solidFill>
                  <a:schemeClr val="bg1"/>
                </a:solidFill>
                <a:latin typeface="Arial" pitchFamily="34" charset="0"/>
              </a:rPr>
              <a:t>2012-07-01 16603.7</a:t>
            </a:r>
          </a:p>
          <a:p>
            <a:r>
              <a:rPr lang="en-US" sz="1200" dirty="0" smtClean="0">
                <a:solidFill>
                  <a:schemeClr val="bg1"/>
                </a:solidFill>
                <a:latin typeface="Arial" pitchFamily="34" charset="0"/>
              </a:rPr>
              <a:t>2012-10-01 16677.3</a:t>
            </a:r>
          </a:p>
          <a:p>
            <a:r>
              <a:rPr lang="en-US" sz="1200" dirty="0" smtClean="0">
                <a:solidFill>
                  <a:schemeClr val="bg1"/>
                </a:solidFill>
                <a:latin typeface="Arial" pitchFamily="34" charset="0"/>
              </a:rPr>
              <a:t>2013-01-01 16772.7</a:t>
            </a:r>
          </a:p>
          <a:p>
            <a:r>
              <a:rPr lang="en-US" sz="1200" dirty="0" smtClean="0">
                <a:solidFill>
                  <a:schemeClr val="bg1"/>
                </a:solidFill>
                <a:latin typeface="Arial" pitchFamily="34" charset="0"/>
              </a:rPr>
              <a:t>2013-04-01 16907.9</a:t>
            </a:r>
          </a:p>
          <a:p>
            <a:r>
              <a:rPr lang="en-US" sz="1200" dirty="0" smtClean="0">
                <a:solidFill>
                  <a:schemeClr val="bg1"/>
                </a:solidFill>
                <a:latin typeface="Arial" pitchFamily="34" charset="0"/>
              </a:rPr>
              <a:t>2013-07-01 17175.9</a:t>
            </a:r>
            <a:endParaRPr lang="en-US" sz="1200" dirty="0">
              <a:solidFill>
                <a:schemeClr val="bg1"/>
              </a:solidFill>
              <a:latin typeface="Arial" pitchFamily="34" charset="0"/>
            </a:endParaRPr>
          </a:p>
        </p:txBody>
      </p:sp>
    </p:spTree>
    <p:extLst>
      <p:ext uri="{BB962C8B-B14F-4D97-AF65-F5344CB8AC3E}">
        <p14:creationId xmlns:p14="http://schemas.microsoft.com/office/powerpoint/2010/main" val="28104067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B3AA010-7757-41E0-A212-D41514C97AA5}" type="slidenum">
              <a:rPr lang="en-US" smtClean="0"/>
              <a:pPr/>
              <a:t>11</a:t>
            </a:fld>
            <a:endParaRPr lang="en-US"/>
          </a:p>
        </p:txBody>
      </p:sp>
      <p:sp>
        <p:nvSpPr>
          <p:cNvPr id="4" name="Title 5"/>
          <p:cNvSpPr txBox="1">
            <a:spLocks/>
          </p:cNvSpPr>
          <p:nvPr/>
        </p:nvSpPr>
        <p:spPr>
          <a:xfrm>
            <a:off x="381000" y="1524000"/>
            <a:ext cx="8382000" cy="4724400"/>
          </a:xfrm>
          <a:prstGeom prst="rect">
            <a:avLst/>
          </a:prstGeom>
        </p:spPr>
        <p:txBody>
          <a:bodyPr vert="horz" lIns="91440" tIns="45720" rIns="91440" bIns="45720" rtlCol="0" anchor="ctr">
            <a:normAutofit fontScale="55000" lnSpcReduction="20000"/>
          </a:bodyPr>
          <a:lstStyle/>
          <a:p>
            <a:pPr lvl="0" algn="ctr">
              <a:spcBef>
                <a:spcPct val="0"/>
              </a:spcBef>
              <a:defRPr/>
            </a:pPr>
            <a:r>
              <a:rPr lang="en-US" sz="4000" b="1" dirty="0" smtClean="0">
                <a:solidFill>
                  <a:schemeClr val="tx1">
                    <a:lumMod val="50000"/>
                    <a:lumOff val="50000"/>
                  </a:schemeClr>
                </a:solidFill>
                <a:latin typeface="Arial"/>
                <a:ea typeface="Open Sans Semibold" pitchFamily="34" charset="0"/>
                <a:cs typeface="Arial"/>
              </a:rPr>
              <a:t>10 June 2014</a:t>
            </a:r>
          </a:p>
          <a:p>
            <a:pPr lvl="0" algn="ctr">
              <a:spcBef>
                <a:spcPct val="0"/>
              </a:spcBef>
              <a:defRPr/>
            </a:pPr>
            <a:r>
              <a:rPr lang="en-US" sz="4000" b="1" dirty="0" smtClean="0">
                <a:solidFill>
                  <a:schemeClr val="tx1">
                    <a:lumMod val="50000"/>
                    <a:lumOff val="50000"/>
                  </a:schemeClr>
                </a:solidFill>
                <a:latin typeface="Arial"/>
                <a:ea typeface="Open Sans Semibold" pitchFamily="34" charset="0"/>
                <a:cs typeface="Arial"/>
              </a:rPr>
              <a:t>Amsterdam, Netherlands</a:t>
            </a:r>
          </a:p>
          <a:p>
            <a:pPr lvl="0" algn="ctr">
              <a:spcBef>
                <a:spcPct val="0"/>
              </a:spcBef>
              <a:defRPr/>
            </a:pPr>
            <a:r>
              <a:rPr lang="en-US" sz="4000" i="1" dirty="0" smtClean="0">
                <a:solidFill>
                  <a:schemeClr val="tx1">
                    <a:lumMod val="50000"/>
                    <a:lumOff val="50000"/>
                  </a:schemeClr>
                </a:solidFill>
                <a:latin typeface="Arial"/>
                <a:ea typeface="Open Sans Semibold" pitchFamily="34" charset="0"/>
                <a:cs typeface="Arial"/>
              </a:rPr>
              <a:t>Completed – outcomes online</a:t>
            </a:r>
          </a:p>
          <a:p>
            <a:pPr lvl="0" algn="ctr">
              <a:spcBef>
                <a:spcPct val="0"/>
              </a:spcBef>
              <a:defRPr/>
            </a:pPr>
            <a:endParaRPr lang="en-US" sz="4000" b="1" dirty="0" smtClean="0">
              <a:solidFill>
                <a:schemeClr val="tx1">
                  <a:lumMod val="50000"/>
                  <a:lumOff val="50000"/>
                </a:schemeClr>
              </a:solidFill>
              <a:latin typeface="Arial"/>
              <a:ea typeface="Open Sans Semibold" pitchFamily="34" charset="0"/>
              <a:cs typeface="Arial"/>
            </a:endParaRPr>
          </a:p>
          <a:p>
            <a:pPr lvl="0" algn="ctr">
              <a:spcBef>
                <a:spcPct val="0"/>
              </a:spcBef>
              <a:defRPr/>
            </a:pPr>
            <a:r>
              <a:rPr lang="en-US" sz="4000" b="1" dirty="0" smtClean="0">
                <a:solidFill>
                  <a:schemeClr val="tx1">
                    <a:lumMod val="50000"/>
                    <a:lumOff val="50000"/>
                  </a:schemeClr>
                </a:solidFill>
                <a:latin typeface="Arial"/>
                <a:ea typeface="Open Sans Semibold" pitchFamily="34" charset="0"/>
                <a:cs typeface="Arial"/>
              </a:rPr>
              <a:t>10 </a:t>
            </a:r>
            <a:r>
              <a:rPr lang="en-US" sz="4000" b="1" dirty="0">
                <a:solidFill>
                  <a:schemeClr val="tx1">
                    <a:lumMod val="50000"/>
                    <a:lumOff val="50000"/>
                  </a:schemeClr>
                </a:solidFill>
                <a:latin typeface="Arial"/>
                <a:ea typeface="Open Sans Semibold" pitchFamily="34" charset="0"/>
                <a:cs typeface="Arial"/>
              </a:rPr>
              <a:t>December 2014 </a:t>
            </a:r>
            <a:r>
              <a:rPr lang="en-US" sz="4000" b="1" dirty="0" smtClean="0">
                <a:solidFill>
                  <a:schemeClr val="tx1">
                    <a:lumMod val="50000"/>
                    <a:lumOff val="50000"/>
                  </a:schemeClr>
                </a:solidFill>
                <a:latin typeface="Arial"/>
                <a:ea typeface="Open Sans Semibold" pitchFamily="34" charset="0"/>
                <a:cs typeface="Arial"/>
              </a:rPr>
              <a:t>George </a:t>
            </a:r>
            <a:r>
              <a:rPr lang="en-US" sz="4000" b="1" dirty="0">
                <a:solidFill>
                  <a:schemeClr val="tx1">
                    <a:lumMod val="50000"/>
                    <a:lumOff val="50000"/>
                  </a:schemeClr>
                </a:solidFill>
                <a:latin typeface="Arial"/>
                <a:ea typeface="Open Sans Semibold" pitchFamily="34" charset="0"/>
                <a:cs typeface="Arial"/>
              </a:rPr>
              <a:t>Washington University</a:t>
            </a:r>
          </a:p>
          <a:p>
            <a:pPr lvl="0" algn="ctr">
              <a:spcBef>
                <a:spcPct val="0"/>
              </a:spcBef>
              <a:defRPr/>
            </a:pPr>
            <a:r>
              <a:rPr lang="en-US" sz="4000" b="1" dirty="0" smtClean="0">
                <a:solidFill>
                  <a:schemeClr val="tx1">
                    <a:lumMod val="50000"/>
                    <a:lumOff val="50000"/>
                  </a:schemeClr>
                </a:solidFill>
                <a:latin typeface="Arial"/>
                <a:ea typeface="Open Sans Semibold" pitchFamily="34" charset="0"/>
                <a:cs typeface="Arial"/>
              </a:rPr>
              <a:t>Washington, DC</a:t>
            </a:r>
          </a:p>
          <a:p>
            <a:pPr lvl="0" algn="ctr">
              <a:spcBef>
                <a:spcPct val="0"/>
              </a:spcBef>
              <a:defRPr/>
            </a:pPr>
            <a:r>
              <a:rPr lang="en-US" sz="4000" i="1" dirty="0" smtClean="0">
                <a:solidFill>
                  <a:schemeClr val="tx1">
                    <a:lumMod val="50000"/>
                    <a:lumOff val="50000"/>
                  </a:schemeClr>
                </a:solidFill>
                <a:latin typeface="Arial"/>
                <a:ea typeface="Open Sans Semibold" pitchFamily="34" charset="0"/>
                <a:cs typeface="Arial"/>
              </a:rPr>
              <a:t>Standing room only!</a:t>
            </a:r>
            <a:endParaRPr lang="en-US" sz="4000" i="1" dirty="0">
              <a:solidFill>
                <a:schemeClr val="tx1">
                  <a:lumMod val="50000"/>
                  <a:lumOff val="50000"/>
                </a:schemeClr>
              </a:solidFill>
              <a:latin typeface="Arial"/>
              <a:ea typeface="Open Sans Semibold" pitchFamily="34" charset="0"/>
              <a:cs typeface="Arial"/>
            </a:endParaRPr>
          </a:p>
          <a:p>
            <a:pPr lvl="0" algn="ctr">
              <a:spcBef>
                <a:spcPct val="0"/>
              </a:spcBef>
              <a:defRPr/>
            </a:pPr>
            <a:endParaRPr lang="en-US" sz="4000" b="1" dirty="0">
              <a:solidFill>
                <a:schemeClr val="tx1">
                  <a:lumMod val="50000"/>
                  <a:lumOff val="50000"/>
                </a:schemeClr>
              </a:solidFill>
              <a:latin typeface="Arial"/>
              <a:ea typeface="Open Sans Semibold" pitchFamily="34" charset="0"/>
              <a:cs typeface="Arial"/>
            </a:endParaRPr>
          </a:p>
          <a:p>
            <a:pPr lvl="0" algn="ctr">
              <a:spcBef>
                <a:spcPct val="0"/>
              </a:spcBef>
              <a:defRPr/>
            </a:pPr>
            <a:r>
              <a:rPr lang="en-US" sz="4000" b="1" dirty="0">
                <a:solidFill>
                  <a:schemeClr val="tx1">
                    <a:lumMod val="50000"/>
                    <a:lumOff val="50000"/>
                  </a:schemeClr>
                </a:solidFill>
                <a:latin typeface="Arial"/>
                <a:ea typeface="Open Sans Semibold" pitchFamily="34" charset="0"/>
                <a:cs typeface="Arial"/>
              </a:rPr>
              <a:t>23 March </a:t>
            </a:r>
            <a:r>
              <a:rPr lang="en-US" sz="4000" b="1" dirty="0" smtClean="0">
                <a:solidFill>
                  <a:schemeClr val="tx1">
                    <a:lumMod val="50000"/>
                    <a:lumOff val="50000"/>
                  </a:schemeClr>
                </a:solidFill>
                <a:latin typeface="Arial"/>
                <a:ea typeface="Open Sans Semibold" pitchFamily="34" charset="0"/>
                <a:cs typeface="Arial"/>
              </a:rPr>
              <a:t>2014 Northwestern </a:t>
            </a:r>
            <a:r>
              <a:rPr lang="en-US" sz="4000" b="1" dirty="0">
                <a:solidFill>
                  <a:schemeClr val="tx1">
                    <a:lumMod val="50000"/>
                    <a:lumOff val="50000"/>
                  </a:schemeClr>
                </a:solidFill>
                <a:latin typeface="Arial"/>
                <a:ea typeface="Open Sans Semibold" pitchFamily="34" charset="0"/>
                <a:cs typeface="Arial"/>
              </a:rPr>
              <a:t>University</a:t>
            </a:r>
          </a:p>
          <a:p>
            <a:pPr lvl="0" algn="ctr">
              <a:spcBef>
                <a:spcPct val="0"/>
              </a:spcBef>
              <a:defRPr/>
            </a:pPr>
            <a:r>
              <a:rPr lang="en-US" sz="4000" b="1" dirty="0">
                <a:solidFill>
                  <a:schemeClr val="tx1">
                    <a:lumMod val="50000"/>
                    <a:lumOff val="50000"/>
                  </a:schemeClr>
                </a:solidFill>
                <a:latin typeface="Arial"/>
                <a:ea typeface="Open Sans Semibold" pitchFamily="34" charset="0"/>
                <a:cs typeface="Arial"/>
              </a:rPr>
              <a:t>Evanston, </a:t>
            </a:r>
            <a:r>
              <a:rPr lang="en-US" sz="4000" b="1" dirty="0" smtClean="0">
                <a:solidFill>
                  <a:schemeClr val="tx1">
                    <a:lumMod val="50000"/>
                    <a:lumOff val="50000"/>
                  </a:schemeClr>
                </a:solidFill>
                <a:latin typeface="Arial"/>
                <a:ea typeface="Open Sans Semibold" pitchFamily="34" charset="0"/>
                <a:cs typeface="Arial"/>
              </a:rPr>
              <a:t>Illinois</a:t>
            </a:r>
          </a:p>
          <a:p>
            <a:pPr lvl="0" algn="ctr">
              <a:spcBef>
                <a:spcPct val="0"/>
              </a:spcBef>
              <a:defRPr/>
            </a:pPr>
            <a:r>
              <a:rPr lang="en-US" sz="4000" i="1" dirty="0" smtClean="0">
                <a:solidFill>
                  <a:schemeClr val="tx1">
                    <a:lumMod val="50000"/>
                    <a:lumOff val="50000"/>
                  </a:schemeClr>
                </a:solidFill>
                <a:latin typeface="Arial"/>
                <a:ea typeface="Open Sans Semibold" pitchFamily="34" charset="0"/>
                <a:cs typeface="Arial"/>
              </a:rPr>
              <a:t>Registration open</a:t>
            </a:r>
            <a:endParaRPr lang="en-US" sz="4000" i="1" dirty="0">
              <a:solidFill>
                <a:schemeClr val="tx1">
                  <a:lumMod val="50000"/>
                  <a:lumOff val="50000"/>
                </a:schemeClr>
              </a:solidFill>
              <a:latin typeface="Arial"/>
              <a:ea typeface="Open Sans Semibold" pitchFamily="34" charset="0"/>
              <a:cs typeface="Arial"/>
            </a:endParaRPr>
          </a:p>
          <a:p>
            <a:pPr lvl="0" algn="ctr">
              <a:spcBef>
                <a:spcPct val="0"/>
              </a:spcBef>
              <a:defRPr/>
            </a:pPr>
            <a:endParaRPr lang="en-US" sz="4000" b="1" dirty="0" smtClean="0">
              <a:solidFill>
                <a:schemeClr val="tx1">
                  <a:lumMod val="50000"/>
                  <a:lumOff val="50000"/>
                </a:schemeClr>
              </a:solidFill>
              <a:latin typeface="Arial"/>
              <a:ea typeface="Open Sans Semibold" pitchFamily="34" charset="0"/>
              <a:cs typeface="Arial"/>
            </a:endParaRPr>
          </a:p>
          <a:p>
            <a:pPr lvl="0" algn="ctr">
              <a:spcBef>
                <a:spcPct val="0"/>
              </a:spcBef>
              <a:defRPr/>
            </a:pPr>
            <a:r>
              <a:rPr lang="en-US" sz="4000" b="1" dirty="0" smtClean="0">
                <a:solidFill>
                  <a:schemeClr val="tx1">
                    <a:lumMod val="50000"/>
                    <a:lumOff val="50000"/>
                  </a:schemeClr>
                </a:solidFill>
                <a:latin typeface="Arial"/>
                <a:ea typeface="Open Sans Semibold" pitchFamily="34" charset="0"/>
                <a:cs typeface="Arial"/>
              </a:rPr>
              <a:t>2 </a:t>
            </a:r>
            <a:r>
              <a:rPr lang="en-US" sz="4000" b="1" dirty="0">
                <a:solidFill>
                  <a:schemeClr val="tx1">
                    <a:lumMod val="50000"/>
                    <a:lumOff val="50000"/>
                  </a:schemeClr>
                </a:solidFill>
                <a:latin typeface="Arial"/>
                <a:ea typeface="Open Sans Semibold" pitchFamily="34" charset="0"/>
                <a:cs typeface="Arial"/>
              </a:rPr>
              <a:t>June, </a:t>
            </a:r>
            <a:r>
              <a:rPr lang="en-US" sz="4000" b="1" dirty="0" smtClean="0">
                <a:solidFill>
                  <a:schemeClr val="tx1">
                    <a:lumMod val="50000"/>
                    <a:lumOff val="50000"/>
                  </a:schemeClr>
                </a:solidFill>
                <a:latin typeface="Arial"/>
                <a:ea typeface="Open Sans Semibold" pitchFamily="34" charset="0"/>
                <a:cs typeface="Arial"/>
              </a:rPr>
              <a:t>2015 Sir Francis Drake Hotel</a:t>
            </a:r>
          </a:p>
          <a:p>
            <a:pPr lvl="0" algn="ctr">
              <a:spcBef>
                <a:spcPct val="0"/>
              </a:spcBef>
              <a:defRPr/>
            </a:pPr>
            <a:r>
              <a:rPr lang="en-US" sz="4000" b="1" dirty="0" smtClean="0">
                <a:solidFill>
                  <a:schemeClr val="tx1">
                    <a:lumMod val="50000"/>
                    <a:lumOff val="50000"/>
                  </a:schemeClr>
                </a:solidFill>
                <a:latin typeface="Arial"/>
                <a:ea typeface="Open Sans Semibold" pitchFamily="34" charset="0"/>
                <a:cs typeface="Arial"/>
              </a:rPr>
              <a:t>San Francisco, California</a:t>
            </a:r>
          </a:p>
          <a:p>
            <a:pPr lvl="0" algn="ctr">
              <a:spcBef>
                <a:spcPct val="0"/>
              </a:spcBef>
              <a:defRPr/>
            </a:pPr>
            <a:r>
              <a:rPr lang="en-US" sz="4000" i="1" dirty="0" smtClean="0">
                <a:solidFill>
                  <a:schemeClr val="tx1">
                    <a:lumMod val="50000"/>
                    <a:lumOff val="50000"/>
                  </a:schemeClr>
                </a:solidFill>
                <a:latin typeface="Arial"/>
                <a:ea typeface="Open Sans Semibold" pitchFamily="34" charset="0"/>
                <a:cs typeface="Arial"/>
              </a:rPr>
              <a:t>Registration open</a:t>
            </a:r>
            <a:r>
              <a:rPr lang="en-US" sz="4000" b="1" dirty="0">
                <a:solidFill>
                  <a:schemeClr val="tx1">
                    <a:lumMod val="50000"/>
                    <a:lumOff val="50000"/>
                  </a:schemeClr>
                </a:solidFill>
                <a:latin typeface="Arial"/>
                <a:ea typeface="Open Sans Semibold" pitchFamily="34" charset="0"/>
                <a:cs typeface="Arial"/>
              </a:rPr>
              <a:t/>
            </a:r>
            <a:br>
              <a:rPr lang="en-US" sz="4000" b="1" dirty="0">
                <a:solidFill>
                  <a:schemeClr val="tx1">
                    <a:lumMod val="50000"/>
                    <a:lumOff val="50000"/>
                  </a:schemeClr>
                </a:solidFill>
                <a:latin typeface="Arial"/>
                <a:ea typeface="Open Sans Semibold" pitchFamily="34" charset="0"/>
                <a:cs typeface="Arial"/>
              </a:rPr>
            </a:br>
            <a:endParaRPr kumimoji="0" lang="en-US" sz="4000" b="1" i="0" u="none" strike="noStrike" kern="1200" cap="none" spc="0" normalizeH="0" baseline="0" noProof="0" dirty="0">
              <a:ln>
                <a:noFill/>
              </a:ln>
              <a:solidFill>
                <a:schemeClr val="tx1">
                  <a:lumMod val="50000"/>
                  <a:lumOff val="50000"/>
                </a:schemeClr>
              </a:solidFill>
              <a:effectLst/>
              <a:uLnTx/>
              <a:uFillTx/>
              <a:latin typeface="Arial"/>
              <a:ea typeface="Open Sans Semibold" pitchFamily="34" charset="0"/>
              <a:cs typeface="Arial"/>
            </a:endParaRPr>
          </a:p>
        </p:txBody>
      </p:sp>
      <p:sp>
        <p:nvSpPr>
          <p:cNvPr id="5"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B3AA010-7757-41E0-A212-D41514C97AA5}" type="slidenum">
              <a:rPr kumimoji="0" lang="en-US" sz="1000" b="0" i="0" u="none" strike="noStrike" kern="1200" cap="none" spc="0" normalizeH="0" baseline="0" noProof="0" smtClean="0">
                <a:ln>
                  <a:noFill/>
                </a:ln>
                <a:solidFill>
                  <a:srgbClr val="646464"/>
                </a:solidFill>
                <a:effectLst/>
                <a:uLnTx/>
                <a:uFillTx/>
                <a:latin typeface="+mj-lt"/>
                <a:ea typeface="Open Sans" pitchFamily="34" charset="0"/>
                <a:cs typeface="Open Sans"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646464"/>
              </a:solidFill>
              <a:effectLst/>
              <a:uLnTx/>
              <a:uFillTx/>
              <a:latin typeface="+mj-lt"/>
              <a:ea typeface="Open Sans" pitchFamily="34" charset="0"/>
              <a:cs typeface="Open Sans" pitchFamily="34" charset="0"/>
            </a:endParaRPr>
          </a:p>
        </p:txBody>
      </p:sp>
      <p:sp>
        <p:nvSpPr>
          <p:cNvPr id="7" name="Title 5"/>
          <p:cNvSpPr txBox="1">
            <a:spLocks/>
          </p:cNvSpPr>
          <p:nvPr/>
        </p:nvSpPr>
        <p:spPr>
          <a:xfrm>
            <a:off x="457200" y="38100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Arial"/>
                <a:ea typeface="Open Sans Semibold" pitchFamily="34" charset="0"/>
                <a:cs typeface="Arial"/>
              </a:rPr>
              <a:t>Evolving </a:t>
            </a:r>
            <a:r>
              <a:rPr lang="en-US" sz="2800" b="1" noProof="0" dirty="0">
                <a:latin typeface="Arial"/>
                <a:ea typeface="Open Sans Semibold" pitchFamily="34" charset="0"/>
                <a:cs typeface="Arial"/>
              </a:rPr>
              <a:t>S</a:t>
            </a:r>
            <a:r>
              <a:rPr kumimoji="0" lang="en-US" sz="2800" b="1" i="0" u="none" strike="noStrike" kern="1200" cap="none" spc="0" normalizeH="0" baseline="0" noProof="0" dirty="0" smtClean="0">
                <a:ln>
                  <a:noFill/>
                </a:ln>
                <a:solidFill>
                  <a:schemeClr val="tx1"/>
                </a:solidFill>
                <a:effectLst/>
                <a:uLnTx/>
                <a:uFillTx/>
                <a:latin typeface="Arial"/>
                <a:ea typeface="Open Sans Semibold" pitchFamily="34" charset="0"/>
                <a:cs typeface="Arial"/>
              </a:rPr>
              <a:t>cholarly </a:t>
            </a:r>
            <a:r>
              <a:rPr lang="en-US" sz="2800" b="1" dirty="0" smtClean="0">
                <a:latin typeface="Arial"/>
                <a:ea typeface="Open Sans Semibold" pitchFamily="34" charset="0"/>
                <a:cs typeface="Arial"/>
              </a:rPr>
              <a:t>R</a:t>
            </a:r>
            <a:r>
              <a:rPr kumimoji="0" lang="en-US" sz="2800" b="1" i="0" u="none" strike="noStrike" kern="1200" cap="none" spc="0" normalizeH="0" baseline="0" noProof="0" dirty="0" err="1" smtClean="0">
                <a:ln>
                  <a:noFill/>
                </a:ln>
                <a:solidFill>
                  <a:schemeClr val="tx1"/>
                </a:solidFill>
                <a:effectLst/>
                <a:uLnTx/>
                <a:uFillTx/>
                <a:latin typeface="Arial"/>
                <a:ea typeface="Open Sans Semibold" pitchFamily="34" charset="0"/>
                <a:cs typeface="Arial"/>
              </a:rPr>
              <a:t>ecord</a:t>
            </a:r>
            <a:r>
              <a:rPr lang="en-US" sz="2800" b="1" dirty="0">
                <a:latin typeface="Arial"/>
                <a:ea typeface="Open Sans Semibold" pitchFamily="34" charset="0"/>
                <a:cs typeface="Arial"/>
              </a:rPr>
              <a:t> </a:t>
            </a:r>
            <a:r>
              <a:rPr lang="en-US" sz="2800" b="1" dirty="0" smtClean="0">
                <a:latin typeface="Arial"/>
                <a:ea typeface="Open Sans Semibold" pitchFamily="34" charset="0"/>
                <a:cs typeface="Arial"/>
              </a:rPr>
              <a:t> workshops</a:t>
            </a:r>
            <a:endParaRPr kumimoji="0" lang="en-US" sz="2400" b="1" i="0" u="none" strike="noStrike" kern="1200" cap="none" spc="0" normalizeH="0" baseline="0" noProof="0" dirty="0" smtClean="0">
              <a:ln>
                <a:noFill/>
              </a:ln>
              <a:solidFill>
                <a:schemeClr val="tx1"/>
              </a:solidFill>
              <a:effectLst/>
              <a:uLnTx/>
              <a:uFillTx/>
              <a:latin typeface="Arial"/>
              <a:ea typeface="Open Sans Semibold" pitchFamily="34" charset="0"/>
              <a:cs typeface="Arial"/>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Arial"/>
              <a:ea typeface="Open Sans Semibold" pitchFamily="34" charset="0"/>
              <a:cs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Metadata Managers Focus Group</a:t>
            </a:r>
            <a:endParaRPr lang="en-US" dirty="0"/>
          </a:p>
        </p:txBody>
      </p:sp>
      <p:sp>
        <p:nvSpPr>
          <p:cNvPr id="5" name="Content Placeholder 4"/>
          <p:cNvSpPr>
            <a:spLocks noGrp="1"/>
          </p:cNvSpPr>
          <p:nvPr>
            <p:ph idx="1"/>
          </p:nvPr>
        </p:nvSpPr>
        <p:spPr/>
        <p:txBody>
          <a:bodyPr/>
          <a:lstStyle/>
          <a:p>
            <a:r>
              <a:rPr lang="en-US" dirty="0" smtClean="0"/>
              <a:t>Meets at ALA and virtually</a:t>
            </a:r>
          </a:p>
          <a:p>
            <a:r>
              <a:rPr lang="en-US" dirty="0" smtClean="0"/>
              <a:t>Discusses issues and works towards outcomes and solutions</a:t>
            </a:r>
          </a:p>
          <a:p>
            <a:r>
              <a:rPr lang="en-US" dirty="0" smtClean="0"/>
              <a:t>Outputs include: Social Metadata for Libraries, Archives &amp; Museums Report, Linked Data Survey, Registering Researchers in Authorities Files Report</a:t>
            </a:r>
            <a:endParaRPr lang="en-US" dirty="0"/>
          </a:p>
        </p:txBody>
      </p:sp>
      <p:sp>
        <p:nvSpPr>
          <p:cNvPr id="3" name="Slide Number Placeholder 2"/>
          <p:cNvSpPr>
            <a:spLocks noGrp="1"/>
          </p:cNvSpPr>
          <p:nvPr>
            <p:ph type="sldNum" sz="quarter" idx="12"/>
          </p:nvPr>
        </p:nvSpPr>
        <p:spPr/>
        <p:txBody>
          <a:bodyPr/>
          <a:lstStyle/>
          <a:p>
            <a:fld id="{6B3AA010-7757-41E0-A212-D41514C97AA5}" type="slidenum">
              <a:rPr lang="en-US" smtClean="0"/>
              <a:pPr/>
              <a:t>12</a:t>
            </a:fld>
            <a:endParaRPr lang="en-US"/>
          </a:p>
        </p:txBody>
      </p:sp>
    </p:spTree>
    <p:extLst>
      <p:ext uri="{BB962C8B-B14F-4D97-AF65-F5344CB8AC3E}">
        <p14:creationId xmlns:p14="http://schemas.microsoft.com/office/powerpoint/2010/main" val="4042038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Researcher Identifiers to Organizational Identifiers</a:t>
            </a:r>
            <a:endParaRPr lang="en-US" dirty="0"/>
          </a:p>
        </p:txBody>
      </p:sp>
      <p:sp>
        <p:nvSpPr>
          <p:cNvPr id="3" name="Slide Number Placeholder 2"/>
          <p:cNvSpPr>
            <a:spLocks noGrp="1"/>
          </p:cNvSpPr>
          <p:nvPr>
            <p:ph type="sldNum" sz="quarter" idx="12"/>
          </p:nvPr>
        </p:nvSpPr>
        <p:spPr/>
        <p:txBody>
          <a:bodyPr/>
          <a:lstStyle/>
          <a:p>
            <a:fld id="{6B3AA010-7757-41E0-A212-D41514C97AA5}" type="slidenum">
              <a:rPr lang="en-US" smtClean="0"/>
              <a:pPr/>
              <a:t>13</a:t>
            </a:fld>
            <a:endParaRPr lang="en-US"/>
          </a:p>
        </p:txBody>
      </p:sp>
      <p:pic>
        <p:nvPicPr>
          <p:cNvPr id="5" name="Picture 4"/>
          <p:cNvPicPr>
            <a:picLocks noChangeAspect="1"/>
          </p:cNvPicPr>
          <p:nvPr/>
        </p:nvPicPr>
        <p:blipFill>
          <a:blip r:embed="rId3" cstate="print"/>
          <a:stretch>
            <a:fillRect/>
          </a:stretch>
        </p:blipFill>
        <p:spPr>
          <a:xfrm>
            <a:off x="4191000" y="1510368"/>
            <a:ext cx="4171950" cy="5372733"/>
          </a:xfrm>
          <a:prstGeom prst="rect">
            <a:avLst/>
          </a:prstGeom>
        </p:spPr>
      </p:pic>
      <p:sp>
        <p:nvSpPr>
          <p:cNvPr id="6" name="TextBox 5"/>
          <p:cNvSpPr txBox="1"/>
          <p:nvPr/>
        </p:nvSpPr>
        <p:spPr>
          <a:xfrm>
            <a:off x="457200" y="1676400"/>
            <a:ext cx="3505200" cy="4801314"/>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1">
                    <a:lumMod val="50000"/>
                    <a:lumOff val="50000"/>
                  </a:schemeClr>
                </a:solidFill>
                <a:latin typeface="+mj-lt"/>
              </a:rPr>
              <a:t>Discussion of draft report and actions around researcher identification revealed issues with organizational identifiers</a:t>
            </a:r>
          </a:p>
          <a:p>
            <a:pPr marL="285750" indent="-285750">
              <a:buFont typeface="Arial" panose="020B0604020202020204" pitchFamily="34" charset="0"/>
              <a:buChar char="•"/>
            </a:pPr>
            <a:r>
              <a:rPr lang="en-US" dirty="0">
                <a:solidFill>
                  <a:schemeClr val="tx1">
                    <a:lumMod val="50000"/>
                    <a:lumOff val="50000"/>
                  </a:schemeClr>
                </a:solidFill>
                <a:latin typeface="+mj-lt"/>
              </a:rPr>
              <a:t>OCLC Research Organizations in ISNI Task Group </a:t>
            </a:r>
            <a:endParaRPr lang="en-US" dirty="0" smtClean="0">
              <a:solidFill>
                <a:schemeClr val="tx1">
                  <a:lumMod val="50000"/>
                  <a:lumOff val="50000"/>
                </a:schemeClr>
              </a:solidFill>
              <a:latin typeface="+mj-lt"/>
            </a:endParaRPr>
          </a:p>
          <a:p>
            <a:pPr marL="285750" indent="-285750">
              <a:buFont typeface="Arial" panose="020B0604020202020204" pitchFamily="34" charset="0"/>
              <a:buChar char="•"/>
            </a:pPr>
            <a:r>
              <a:rPr lang="en-US" dirty="0">
                <a:solidFill>
                  <a:schemeClr val="tx1">
                    <a:lumMod val="50000"/>
                    <a:lumOff val="50000"/>
                  </a:schemeClr>
                </a:solidFill>
                <a:latin typeface="+mj-lt"/>
              </a:rPr>
              <a:t>document how organizations should be represented in the ISNI </a:t>
            </a:r>
            <a:r>
              <a:rPr lang="en-US" dirty="0" smtClean="0">
                <a:solidFill>
                  <a:schemeClr val="tx1">
                    <a:lumMod val="50000"/>
                    <a:lumOff val="50000"/>
                  </a:schemeClr>
                </a:solidFill>
                <a:latin typeface="+mj-lt"/>
              </a:rPr>
              <a:t>database</a:t>
            </a:r>
          </a:p>
          <a:p>
            <a:pPr marL="285750" indent="-285750">
              <a:buFont typeface="Arial" panose="020B0604020202020204" pitchFamily="34" charset="0"/>
              <a:buChar char="•"/>
            </a:pPr>
            <a:r>
              <a:rPr lang="en-US" dirty="0">
                <a:solidFill>
                  <a:schemeClr val="tx1">
                    <a:lumMod val="50000"/>
                    <a:lumOff val="50000"/>
                  </a:schemeClr>
                </a:solidFill>
                <a:latin typeface="+mj-lt"/>
              </a:rPr>
              <a:t>A</a:t>
            </a:r>
            <a:r>
              <a:rPr lang="en-US" dirty="0" smtClean="0">
                <a:solidFill>
                  <a:schemeClr val="tx1">
                    <a:lumMod val="50000"/>
                    <a:lumOff val="50000"/>
                  </a:schemeClr>
                </a:solidFill>
                <a:latin typeface="+mj-lt"/>
              </a:rPr>
              <a:t>dvise </a:t>
            </a:r>
            <a:r>
              <a:rPr lang="en-US" dirty="0">
                <a:solidFill>
                  <a:schemeClr val="tx1">
                    <a:lumMod val="50000"/>
                    <a:lumOff val="50000"/>
                  </a:schemeClr>
                </a:solidFill>
                <a:latin typeface="+mj-lt"/>
              </a:rPr>
              <a:t>the OCLC ISNI team </a:t>
            </a:r>
            <a:r>
              <a:rPr lang="en-US" dirty="0" smtClean="0">
                <a:solidFill>
                  <a:schemeClr val="tx1">
                    <a:lumMod val="50000"/>
                    <a:lumOff val="50000"/>
                  </a:schemeClr>
                </a:solidFill>
                <a:latin typeface="+mj-lt"/>
              </a:rPr>
              <a:t>on improving record quality</a:t>
            </a:r>
            <a:r>
              <a:rPr lang="en-US" dirty="0">
                <a:solidFill>
                  <a:schemeClr val="tx1">
                    <a:lumMod val="50000"/>
                    <a:lumOff val="50000"/>
                  </a:schemeClr>
                </a:solidFill>
                <a:latin typeface="+mj-lt"/>
              </a:rPr>
              <a:t>, encoding, completeness, user interface, diffusion and to help better engage the community. </a:t>
            </a:r>
            <a:endParaRPr lang="en-US" dirty="0" smtClean="0">
              <a:solidFill>
                <a:schemeClr val="tx1">
                  <a:lumMod val="50000"/>
                  <a:lumOff val="50000"/>
                </a:schemeClr>
              </a:solidFill>
              <a:latin typeface="+mj-lt"/>
            </a:endParaRPr>
          </a:p>
          <a:p>
            <a:endParaRPr lang="en-US" dirty="0">
              <a:solidFill>
                <a:schemeClr val="tx1">
                  <a:lumMod val="50000"/>
                  <a:lumOff val="50000"/>
                </a:schemeClr>
              </a:solidFill>
            </a:endParaRPr>
          </a:p>
        </p:txBody>
      </p:sp>
    </p:spTree>
    <p:extLst>
      <p:ext uri="{BB962C8B-B14F-4D97-AF65-F5344CB8AC3E}">
        <p14:creationId xmlns:p14="http://schemas.microsoft.com/office/powerpoint/2010/main" val="1743306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Reorganized? Restructured? Process</a:t>
            </a:r>
            <a:endParaRPr lang="en-US" dirty="0"/>
          </a:p>
        </p:txBody>
      </p:sp>
      <p:sp>
        <p:nvSpPr>
          <p:cNvPr id="5" name="Content Placeholder 4"/>
          <p:cNvSpPr>
            <a:spLocks noGrp="1"/>
          </p:cNvSpPr>
          <p:nvPr>
            <p:ph idx="1"/>
          </p:nvPr>
        </p:nvSpPr>
        <p:spPr/>
        <p:txBody>
          <a:bodyPr/>
          <a:lstStyle/>
          <a:p>
            <a:r>
              <a:rPr lang="en-US" dirty="0" smtClean="0"/>
              <a:t>Feedback from 65 Partner Institutions</a:t>
            </a:r>
          </a:p>
          <a:p>
            <a:r>
              <a:rPr lang="en-US" dirty="0" smtClean="0"/>
              <a:t>Interviews with a subset</a:t>
            </a:r>
          </a:p>
          <a:p>
            <a:r>
              <a:rPr lang="en-US" dirty="0" smtClean="0"/>
              <a:t>Presentation at Libraries &amp; Research meeting (June 2014)</a:t>
            </a:r>
          </a:p>
          <a:p>
            <a:r>
              <a:rPr lang="en-US" dirty="0" smtClean="0"/>
              <a:t>Blog postings coming soon</a:t>
            </a:r>
          </a:p>
        </p:txBody>
      </p:sp>
      <p:sp>
        <p:nvSpPr>
          <p:cNvPr id="2" name="Slide Number Placeholder 1"/>
          <p:cNvSpPr>
            <a:spLocks noGrp="1"/>
          </p:cNvSpPr>
          <p:nvPr>
            <p:ph type="sldNum" sz="quarter" idx="12"/>
          </p:nvPr>
        </p:nvSpPr>
        <p:spPr/>
        <p:txBody>
          <a:bodyPr/>
          <a:lstStyle/>
          <a:p>
            <a:fld id="{6B3AA010-7757-41E0-A212-D41514C97AA5}" type="slidenum">
              <a:rPr lang="en-US" smtClean="0"/>
              <a:pPr/>
              <a:t>14</a:t>
            </a:fld>
            <a:endParaRPr lang="en-US" dirty="0"/>
          </a:p>
        </p:txBody>
      </p:sp>
    </p:spTree>
    <p:extLst>
      <p:ext uri="{BB962C8B-B14F-4D97-AF65-F5344CB8AC3E}">
        <p14:creationId xmlns:p14="http://schemas.microsoft.com/office/powerpoint/2010/main" val="12691940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a:buNone/>
            </a:pPr>
            <a:r>
              <a:rPr lang="en-US" dirty="0">
                <a:solidFill>
                  <a:srgbClr val="000000"/>
                </a:solidFill>
              </a:rPr>
              <a:t>Basic SHARES facts and principles</a:t>
            </a:r>
          </a:p>
        </p:txBody>
      </p:sp>
      <p:sp>
        <p:nvSpPr>
          <p:cNvPr id="185" name="Shape 185"/>
          <p:cNvSpPr txBox="1">
            <a:spLocks noGrp="1"/>
          </p:cNvSpPr>
          <p:nvPr>
            <p:ph type="body" idx="1"/>
          </p:nvPr>
        </p:nvSpPr>
        <p:spPr>
          <a:xfrm>
            <a:off x="457200" y="1600200"/>
            <a:ext cx="4038599" cy="4526100"/>
          </a:xfrm>
          <a:prstGeom prst="rect">
            <a:avLst/>
          </a:prstGeom>
        </p:spPr>
        <p:txBody>
          <a:bodyPr lIns="91425" tIns="91425" rIns="91425" bIns="91425" anchor="t" anchorCtr="0">
            <a:noAutofit/>
          </a:bodyPr>
          <a:lstStyle/>
          <a:p>
            <a:pPr marL="457200" lvl="0" indent="-381000" rtl="0">
              <a:spcBef>
                <a:spcPts val="0"/>
              </a:spcBef>
              <a:buClr>
                <a:srgbClr val="646464"/>
              </a:buClr>
              <a:buSzPct val="100000"/>
              <a:buFont typeface="Open Sans"/>
              <a:buChar char="●"/>
            </a:pPr>
            <a:r>
              <a:rPr lang="en-US" dirty="0" smtClean="0">
                <a:solidFill>
                  <a:schemeClr val="dk1"/>
                </a:solidFill>
              </a:rPr>
              <a:t>87 </a:t>
            </a:r>
            <a:r>
              <a:rPr lang="en-US" dirty="0">
                <a:solidFill>
                  <a:schemeClr val="dk1"/>
                </a:solidFill>
              </a:rPr>
              <a:t>institutions</a:t>
            </a:r>
          </a:p>
          <a:p>
            <a:pPr marL="457200" lvl="0" indent="-381000" rtl="0">
              <a:spcBef>
                <a:spcPts val="0"/>
              </a:spcBef>
              <a:buClr>
                <a:srgbClr val="646464"/>
              </a:buClr>
              <a:buSzPct val="100000"/>
              <a:buFont typeface="Open Sans"/>
              <a:buChar char="●"/>
            </a:pPr>
            <a:r>
              <a:rPr lang="en-US" dirty="0" smtClean="0">
                <a:solidFill>
                  <a:schemeClr val="dk1"/>
                </a:solidFill>
              </a:rPr>
              <a:t>118</a:t>
            </a:r>
            <a:r>
              <a:rPr lang="en-US" dirty="0" smtClean="0">
                <a:solidFill>
                  <a:srgbClr val="000000"/>
                </a:solidFill>
              </a:rPr>
              <a:t> libraries </a:t>
            </a:r>
            <a:endParaRPr lang="en-US" dirty="0">
              <a:solidFill>
                <a:srgbClr val="000000"/>
              </a:solidFill>
            </a:endParaRPr>
          </a:p>
          <a:p>
            <a:pPr marL="457200" lvl="0" indent="-381000" rtl="0">
              <a:spcBef>
                <a:spcPts val="0"/>
              </a:spcBef>
              <a:buClr>
                <a:srgbClr val="000000"/>
              </a:buClr>
              <a:buSzPct val="100000"/>
              <a:buFont typeface="Open Sans"/>
              <a:buChar char="●"/>
            </a:pPr>
            <a:r>
              <a:rPr lang="en-US" dirty="0">
                <a:solidFill>
                  <a:srgbClr val="000000"/>
                </a:solidFill>
              </a:rPr>
              <a:t>9 countries</a:t>
            </a:r>
          </a:p>
          <a:p>
            <a:pPr marL="457200" lvl="0" indent="-381000" rtl="0">
              <a:spcBef>
                <a:spcPts val="0"/>
              </a:spcBef>
              <a:buClr>
                <a:srgbClr val="000000"/>
              </a:buClr>
              <a:buSzPct val="100000"/>
              <a:buFont typeface="Open Sans"/>
              <a:buChar char="●"/>
            </a:pPr>
            <a:r>
              <a:rPr lang="en-US" dirty="0">
                <a:solidFill>
                  <a:srgbClr val="000000"/>
                </a:solidFill>
              </a:rPr>
              <a:t>4 continents</a:t>
            </a:r>
          </a:p>
          <a:p>
            <a:endParaRPr dirty="0"/>
          </a:p>
          <a:p>
            <a:pPr marL="457200" lvl="0" indent="-381000" rtl="0">
              <a:spcBef>
                <a:spcPts val="0"/>
              </a:spcBef>
              <a:buClr>
                <a:srgbClr val="000000"/>
              </a:buClr>
              <a:buSzPct val="100000"/>
              <a:buFont typeface="Open Sans"/>
              <a:buChar char="●"/>
            </a:pPr>
            <a:r>
              <a:rPr lang="en-US" dirty="0">
                <a:solidFill>
                  <a:srgbClr val="0070C0"/>
                </a:solidFill>
              </a:rPr>
              <a:t>Self-governing</a:t>
            </a:r>
          </a:p>
          <a:p>
            <a:pPr marL="457200" lvl="0" indent="-381000" rtl="0">
              <a:spcBef>
                <a:spcPts val="0"/>
              </a:spcBef>
              <a:buClr>
                <a:srgbClr val="000000"/>
              </a:buClr>
              <a:buSzPct val="100000"/>
              <a:buFont typeface="Open Sans"/>
              <a:buChar char="●"/>
            </a:pPr>
            <a:r>
              <a:rPr lang="en-US" dirty="0">
                <a:solidFill>
                  <a:srgbClr val="0070C0"/>
                </a:solidFill>
              </a:rPr>
              <a:t>Easy to get started</a:t>
            </a:r>
          </a:p>
          <a:p>
            <a:pPr marL="457200" lvl="0" indent="-381000" rtl="0">
              <a:spcBef>
                <a:spcPts val="0"/>
              </a:spcBef>
              <a:buClr>
                <a:schemeClr val="dk1"/>
              </a:buClr>
              <a:buSzPct val="100000"/>
              <a:buFont typeface="Open Sans"/>
              <a:buChar char="●"/>
            </a:pPr>
            <a:r>
              <a:rPr lang="en-US" dirty="0">
                <a:solidFill>
                  <a:srgbClr val="0070C0"/>
                </a:solidFill>
              </a:rPr>
              <a:t>Academic, museum, law, medical, national, public </a:t>
            </a:r>
          </a:p>
          <a:p>
            <a:endParaRPr dirty="0"/>
          </a:p>
        </p:txBody>
      </p:sp>
      <p:sp>
        <p:nvSpPr>
          <p:cNvPr id="186" name="Shape 186"/>
          <p:cNvSpPr txBox="1">
            <a:spLocks noGrp="1"/>
          </p:cNvSpPr>
          <p:nvPr>
            <p:ph type="body" idx="2"/>
          </p:nvPr>
        </p:nvSpPr>
        <p:spPr>
          <a:xfrm>
            <a:off x="4495800" y="1600200"/>
            <a:ext cx="4343400" cy="4526100"/>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Open Sans"/>
              <a:buChar char="●"/>
            </a:pPr>
            <a:r>
              <a:rPr lang="en-US" sz="3000" dirty="0">
                <a:solidFill>
                  <a:srgbClr val="000000"/>
                </a:solidFill>
              </a:rPr>
              <a:t>SHARES Agreement</a:t>
            </a:r>
          </a:p>
          <a:p>
            <a:pPr marL="914400" lvl="1" indent="-317500" rtl="0">
              <a:spcBef>
                <a:spcPts val="480"/>
              </a:spcBef>
              <a:buClr>
                <a:srgbClr val="000000"/>
              </a:buClr>
              <a:buSzPct val="58333"/>
              <a:buFont typeface="Open Sans"/>
              <a:buChar char="○"/>
            </a:pPr>
            <a:r>
              <a:rPr lang="en-US" dirty="0">
                <a:solidFill>
                  <a:srgbClr val="FF9900"/>
                </a:solidFill>
              </a:rPr>
              <a:t>Consider each request</a:t>
            </a:r>
          </a:p>
          <a:p>
            <a:pPr marL="914400" lvl="1" indent="-320675" rtl="0">
              <a:spcBef>
                <a:spcPts val="480"/>
              </a:spcBef>
              <a:buClr>
                <a:srgbClr val="000000"/>
              </a:buClr>
              <a:buSzPct val="60416"/>
              <a:buFont typeface="Open Sans"/>
              <a:buChar char="○"/>
            </a:pPr>
            <a:r>
              <a:rPr lang="en-US" dirty="0">
                <a:solidFill>
                  <a:srgbClr val="FF9900"/>
                </a:solidFill>
              </a:rPr>
              <a:t>No blanket restrictions</a:t>
            </a:r>
          </a:p>
          <a:p>
            <a:pPr marL="914400" lvl="1" indent="-320675" rtl="0">
              <a:spcBef>
                <a:spcPts val="480"/>
              </a:spcBef>
              <a:buClr>
                <a:srgbClr val="000000"/>
              </a:buClr>
              <a:buSzPct val="60416"/>
              <a:buFont typeface="Open Sans"/>
              <a:buChar char="○"/>
            </a:pPr>
            <a:r>
              <a:rPr lang="en-US" dirty="0">
                <a:solidFill>
                  <a:srgbClr val="FF9900"/>
                </a:solidFill>
              </a:rPr>
              <a:t>Below market rates (via IFM)</a:t>
            </a:r>
          </a:p>
          <a:p>
            <a:pPr marL="914400" lvl="1" indent="-320675" rtl="0">
              <a:spcBef>
                <a:spcPts val="480"/>
              </a:spcBef>
              <a:buClr>
                <a:srgbClr val="000000"/>
              </a:buClr>
              <a:buSzPct val="60416"/>
              <a:buFont typeface="Open Sans"/>
              <a:buChar char="○"/>
            </a:pPr>
            <a:r>
              <a:rPr lang="en-US" dirty="0">
                <a:solidFill>
                  <a:srgbClr val="FF9900"/>
                </a:solidFill>
              </a:rPr>
              <a:t>Expedited delivery</a:t>
            </a:r>
          </a:p>
          <a:p>
            <a:pPr marL="914400" lvl="1" indent="-317500" rtl="0">
              <a:spcBef>
                <a:spcPts val="480"/>
              </a:spcBef>
              <a:buClr>
                <a:srgbClr val="000000"/>
              </a:buClr>
              <a:buSzPct val="58333"/>
              <a:buFont typeface="Open Sans"/>
              <a:buChar char="○"/>
            </a:pPr>
            <a:r>
              <a:rPr lang="en-US" dirty="0">
                <a:solidFill>
                  <a:srgbClr val="FF9900"/>
                </a:solidFill>
              </a:rPr>
              <a:t>Lending </a:t>
            </a:r>
            <a:r>
              <a:rPr lang="en-US" dirty="0" err="1">
                <a:solidFill>
                  <a:srgbClr val="FF9900"/>
                </a:solidFill>
              </a:rPr>
              <a:t>returnables</a:t>
            </a:r>
            <a:r>
              <a:rPr lang="en-US" dirty="0">
                <a:solidFill>
                  <a:srgbClr val="FF9900"/>
                </a:solidFill>
              </a:rPr>
              <a:t> overseas optional</a:t>
            </a:r>
          </a:p>
          <a:p>
            <a:pPr marL="914400" lvl="1" indent="-320675" rtl="0">
              <a:spcBef>
                <a:spcPts val="480"/>
              </a:spcBef>
              <a:buClr>
                <a:srgbClr val="000000"/>
              </a:buClr>
              <a:buSzPct val="60416"/>
              <a:buFont typeface="Open Sans"/>
              <a:buChar char="○"/>
            </a:pPr>
            <a:r>
              <a:rPr lang="en-US" dirty="0">
                <a:solidFill>
                  <a:srgbClr val="FF9900"/>
                </a:solidFill>
              </a:rPr>
              <a:t>Reciprocal onsite access</a:t>
            </a:r>
          </a:p>
          <a:p>
            <a:endParaRPr dirty="0"/>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5577" y="640080"/>
            <a:ext cx="8164286" cy="5499463"/>
          </a:xfrm>
          <a:prstGeom prst="rect">
            <a:avLst/>
          </a:prstGeom>
          <a:noFill/>
          <a:ln w="9525">
            <a:noFill/>
            <a:miter lim="800000"/>
            <a:headEnd/>
            <a:tailEnd/>
          </a:ln>
        </p:spPr>
      </p:pic>
      <p:graphicFrame>
        <p:nvGraphicFramePr>
          <p:cNvPr id="3" name="Content Placeholder 5"/>
          <p:cNvGraphicFramePr>
            <a:graphicFrameLocks/>
          </p:cNvGraphicFramePr>
          <p:nvPr/>
        </p:nvGraphicFramePr>
        <p:xfrm>
          <a:off x="0" y="85770"/>
          <a:ext cx="4267200" cy="6772230"/>
        </p:xfrm>
        <a:graphic>
          <a:graphicData uri="http://schemas.openxmlformats.org/drawingml/2006/table">
            <a:tbl>
              <a:tblPr/>
              <a:tblGrid>
                <a:gridCol w="838117"/>
                <a:gridCol w="939965"/>
                <a:gridCol w="1052283"/>
                <a:gridCol w="1436835"/>
              </a:tblGrid>
              <a:tr h="40053">
                <a:tc>
                  <a:txBody>
                    <a:bodyPr/>
                    <a:lstStyle/>
                    <a:p>
                      <a:pPr marL="0" marR="0" algn="ctr">
                        <a:spcBef>
                          <a:spcPts val="0"/>
                        </a:spcBef>
                        <a:spcAft>
                          <a:spcPts val="0"/>
                        </a:spcAft>
                      </a:pPr>
                      <a:endParaRPr lang="en-US" sz="600" dirty="0">
                        <a:latin typeface="Calibri"/>
                        <a:ea typeface="Calibri"/>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b="1">
                          <a:latin typeface="Calibri"/>
                          <a:ea typeface="Calibri"/>
                          <a:cs typeface="Arial"/>
                        </a:rPr>
                        <a:t>Routine </a:t>
                      </a:r>
                      <a:endParaRPr lang="en-US" sz="800">
                        <a:latin typeface="Trebuchet MS"/>
                        <a:ea typeface="SimSun"/>
                        <a:cs typeface="Arial"/>
                      </a:endParaRPr>
                    </a:p>
                    <a:p>
                      <a:pPr marL="88900" marR="0" indent="-88900" algn="ctr">
                        <a:spcBef>
                          <a:spcPts val="0"/>
                        </a:spcBef>
                        <a:spcAft>
                          <a:spcPts val="0"/>
                        </a:spcAft>
                      </a:pPr>
                      <a:r>
                        <a:rPr lang="en-US" sz="600" b="1">
                          <a:latin typeface="Calibri"/>
                          <a:ea typeface="Calibri"/>
                          <a:cs typeface="Arial"/>
                        </a:rPr>
                        <a:t>Workflow</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b="1">
                          <a:latin typeface="Calibri"/>
                          <a:ea typeface="Calibri"/>
                          <a:cs typeface="Arial"/>
                        </a:rPr>
                        <a:t>Cooperative</a:t>
                      </a:r>
                      <a:endParaRPr lang="en-US" sz="800">
                        <a:latin typeface="Trebuchet MS"/>
                        <a:ea typeface="SimSun"/>
                        <a:cs typeface="Arial"/>
                      </a:endParaRPr>
                    </a:p>
                    <a:p>
                      <a:pPr marL="102870" marR="0" indent="-102870" algn="ctr">
                        <a:spcBef>
                          <a:spcPts val="0"/>
                        </a:spcBef>
                        <a:spcAft>
                          <a:spcPts val="0"/>
                        </a:spcAft>
                      </a:pPr>
                      <a:r>
                        <a:rPr lang="en-US" sz="600" b="1">
                          <a:latin typeface="Calibri"/>
                          <a:ea typeface="Calibri"/>
                          <a:cs typeface="Arial"/>
                        </a:rPr>
                        <a:t>Workflow</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02870" marR="0" indent="-102870" algn="ctr">
                        <a:spcBef>
                          <a:spcPts val="0"/>
                        </a:spcBef>
                        <a:spcAft>
                          <a:spcPts val="0"/>
                        </a:spcAft>
                      </a:pPr>
                      <a:r>
                        <a:rPr lang="en-US" sz="600" b="1">
                          <a:latin typeface="Calibri"/>
                          <a:ea typeface="Calibri"/>
                          <a:cs typeface="Arial"/>
                        </a:rPr>
                        <a:t>Exceptional </a:t>
                      </a:r>
                      <a:endParaRPr lang="en-US" sz="800">
                        <a:latin typeface="Trebuchet MS"/>
                        <a:ea typeface="SimSun"/>
                        <a:cs typeface="Arial"/>
                      </a:endParaRPr>
                    </a:p>
                    <a:p>
                      <a:pPr marL="102870" marR="0" indent="-102870" algn="ctr">
                        <a:spcBef>
                          <a:spcPts val="0"/>
                        </a:spcBef>
                        <a:spcAft>
                          <a:spcPts val="0"/>
                        </a:spcAft>
                      </a:pPr>
                      <a:r>
                        <a:rPr lang="en-US" sz="600" b="1">
                          <a:latin typeface="Calibri"/>
                          <a:ea typeface="Calibri"/>
                          <a:cs typeface="Arial"/>
                        </a:rPr>
                        <a:t>Workflow</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r h="146453">
                <a:tc gridSpan="4">
                  <a:txBody>
                    <a:bodyPr/>
                    <a:lstStyle/>
                    <a:p>
                      <a:pPr marL="0" marR="0" algn="ctr">
                        <a:spcBef>
                          <a:spcPts val="0"/>
                        </a:spcBef>
                        <a:spcAft>
                          <a:spcPts val="0"/>
                        </a:spcAft>
                      </a:pPr>
                      <a:r>
                        <a:rPr lang="en-US" sz="800">
                          <a:latin typeface="Calibri"/>
                          <a:ea typeface="Times New Roman"/>
                          <a:cs typeface="Calibri"/>
                        </a:rPr>
                        <a:t>REVIEW</a:t>
                      </a: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96917">
                <a:tc>
                  <a:txBody>
                    <a:bodyPr/>
                    <a:lstStyle/>
                    <a:p>
                      <a:pPr marL="0" marR="0">
                        <a:spcBef>
                          <a:spcPts val="0"/>
                        </a:spcBef>
                        <a:spcAft>
                          <a:spcPts val="0"/>
                        </a:spcAft>
                      </a:pPr>
                      <a:r>
                        <a:rPr lang="en-US" sz="600" b="1">
                          <a:latin typeface="Calibri"/>
                          <a:ea typeface="Calibri"/>
                          <a:cs typeface="Arial"/>
                        </a:rPr>
                        <a:t>Request</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a:latin typeface="Calibri"/>
                          <a:ea typeface="Calibri"/>
                          <a:cs typeface="Arial"/>
                        </a:rPr>
                        <a:t>Via ILL system</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dirty="0">
                          <a:latin typeface="Calibri"/>
                          <a:ea typeface="Calibri"/>
                          <a:cs typeface="Arial"/>
                        </a:rPr>
                        <a:t>Collaboration between Special Collections (SC) and ILL</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02870" marR="0" indent="-102870" algn="ctr">
                        <a:spcBef>
                          <a:spcPts val="0"/>
                        </a:spcBef>
                        <a:spcAft>
                          <a:spcPts val="0"/>
                        </a:spcAft>
                      </a:pPr>
                      <a:r>
                        <a:rPr lang="en-US" sz="600">
                          <a:latin typeface="Calibri"/>
                          <a:ea typeface="Calibri"/>
                          <a:cs typeface="Arial"/>
                        </a:rPr>
                        <a:t>Directly to SC</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r h="296917">
                <a:tc>
                  <a:txBody>
                    <a:bodyPr/>
                    <a:lstStyle/>
                    <a:p>
                      <a:pPr marL="0" marR="0">
                        <a:spcBef>
                          <a:spcPts val="0"/>
                        </a:spcBef>
                        <a:spcAft>
                          <a:spcPts val="0"/>
                        </a:spcAft>
                      </a:pPr>
                      <a:r>
                        <a:rPr lang="en-US" sz="600" b="1">
                          <a:latin typeface="Calibri"/>
                          <a:ea typeface="Calibri"/>
                          <a:cs typeface="Arial"/>
                        </a:rPr>
                        <a:t>Is material held in a special collection?</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a:latin typeface="Calibri"/>
                          <a:ea typeface="Calibri"/>
                          <a:cs typeface="Arial"/>
                        </a:rPr>
                        <a:t>ILL staff</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a:latin typeface="Calibri"/>
                          <a:ea typeface="Calibri"/>
                          <a:cs typeface="Arial"/>
                        </a:rPr>
                        <a:t>Collaboration between borrowing and lending institutions</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02870" marR="0" indent="-102870" algn="ctr">
                        <a:spcBef>
                          <a:spcPts val="0"/>
                        </a:spcBef>
                        <a:spcAft>
                          <a:spcPts val="0"/>
                        </a:spcAft>
                      </a:pPr>
                      <a:r>
                        <a:rPr lang="en-US" sz="600" dirty="0">
                          <a:latin typeface="Calibri"/>
                          <a:ea typeface="Calibri"/>
                          <a:cs typeface="Arial"/>
                        </a:rPr>
                        <a:t>Lending institution </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r h="395891">
                <a:tc>
                  <a:txBody>
                    <a:bodyPr/>
                    <a:lstStyle/>
                    <a:p>
                      <a:pPr marL="0" marR="0">
                        <a:spcBef>
                          <a:spcPts val="0"/>
                        </a:spcBef>
                        <a:spcAft>
                          <a:spcPts val="0"/>
                        </a:spcAft>
                      </a:pPr>
                      <a:r>
                        <a:rPr lang="en-US" sz="600" b="1">
                          <a:latin typeface="Calibri"/>
                          <a:ea typeface="Calibri"/>
                          <a:cs typeface="Arial"/>
                        </a:rPr>
                        <a:t>Reference Interview</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a:latin typeface="Calibri"/>
                          <a:ea typeface="Calibri"/>
                          <a:cs typeface="Arial"/>
                        </a:rPr>
                        <a:t>At borrowing institution—reference desk and ILL staff </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a:latin typeface="Calibri"/>
                          <a:ea typeface="Calibri"/>
                          <a:cs typeface="Arial"/>
                        </a:rPr>
                        <a:t>Collaboration of ILL and SC staff in both institutions</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600">
                          <a:latin typeface="Calibri"/>
                          <a:ea typeface="Calibri"/>
                          <a:cs typeface="Arial"/>
                        </a:rPr>
                        <a:t>By lending institution—SC staff</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r h="296917">
                <a:tc>
                  <a:txBody>
                    <a:bodyPr/>
                    <a:lstStyle/>
                    <a:p>
                      <a:pPr marL="0" marR="0">
                        <a:spcBef>
                          <a:spcPts val="0"/>
                        </a:spcBef>
                        <a:spcAft>
                          <a:spcPts val="0"/>
                        </a:spcAft>
                      </a:pPr>
                      <a:r>
                        <a:rPr lang="en-US" sz="600" b="1">
                          <a:latin typeface="Calibri"/>
                          <a:ea typeface="Calibri"/>
                          <a:cs typeface="Arial"/>
                        </a:rPr>
                        <a:t>Inter-institutional communication how?</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a:latin typeface="Calibri"/>
                          <a:ea typeface="Calibri"/>
                          <a:cs typeface="Arial"/>
                        </a:rPr>
                        <a:t>ILL system </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a:latin typeface="Calibri"/>
                          <a:ea typeface="Calibri"/>
                          <a:cs typeface="Arial"/>
                        </a:rPr>
                        <a:t>ILL system and email/phone</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600">
                          <a:latin typeface="Calibri"/>
                          <a:ea typeface="Calibri"/>
                          <a:cs typeface="Arial"/>
                        </a:rPr>
                        <a:t>Direct contact between two SC’s </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r h="296917">
                <a:tc>
                  <a:txBody>
                    <a:bodyPr/>
                    <a:lstStyle/>
                    <a:p>
                      <a:pPr marL="0" marR="0">
                        <a:spcBef>
                          <a:spcPts val="0"/>
                        </a:spcBef>
                        <a:spcAft>
                          <a:spcPts val="0"/>
                        </a:spcAft>
                      </a:pPr>
                      <a:r>
                        <a:rPr lang="en-US" sz="600" b="1">
                          <a:latin typeface="Calibri"/>
                          <a:ea typeface="Calibri"/>
                          <a:cs typeface="Arial"/>
                        </a:rPr>
                        <a:t>Internal communication how?</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dirty="0">
                          <a:latin typeface="Calibri"/>
                          <a:ea typeface="Calibri"/>
                          <a:cs typeface="Arial"/>
                        </a:rPr>
                        <a:t>ILL system</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a:latin typeface="Calibri"/>
                          <a:ea typeface="Calibri"/>
                          <a:cs typeface="Arial"/>
                        </a:rPr>
                        <a:t>ILL system and email/phone</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600">
                          <a:latin typeface="Calibri"/>
                          <a:ea typeface="Calibri"/>
                          <a:cs typeface="Arial"/>
                        </a:rPr>
                        <a:t>Direct contact between SC/ILL staff and other departments </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r h="1123604">
                <a:tc>
                  <a:txBody>
                    <a:bodyPr/>
                    <a:lstStyle/>
                    <a:p>
                      <a:pPr marL="0" marR="0">
                        <a:spcBef>
                          <a:spcPts val="0"/>
                        </a:spcBef>
                        <a:spcAft>
                          <a:spcPts val="0"/>
                        </a:spcAft>
                      </a:pPr>
                      <a:r>
                        <a:rPr lang="en-US" sz="600" b="1">
                          <a:latin typeface="Calibri"/>
                          <a:ea typeface="Calibri"/>
                          <a:cs typeface="Arial"/>
                        </a:rPr>
                        <a:t>Stipulate for Research Use?</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dirty="0">
                          <a:latin typeface="Calibri"/>
                          <a:ea typeface="Calibri"/>
                          <a:cs typeface="Arial"/>
                        </a:rPr>
                        <a:t>Implicit</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a:latin typeface="Calibri"/>
                          <a:ea typeface="Calibri"/>
                          <a:cs typeface="Arial"/>
                        </a:rPr>
                        <a:t>Consider emphasizing</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600" dirty="0">
                          <a:latin typeface="Calibri"/>
                          <a:ea typeface="Calibri"/>
                          <a:cs typeface="Arial"/>
                        </a:rPr>
                        <a:t>Explicit criteria</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r h="395891">
                <a:tc>
                  <a:txBody>
                    <a:bodyPr/>
                    <a:lstStyle/>
                    <a:p>
                      <a:pPr marL="0" marR="0">
                        <a:spcBef>
                          <a:spcPts val="0"/>
                        </a:spcBef>
                        <a:spcAft>
                          <a:spcPts val="0"/>
                        </a:spcAft>
                      </a:pPr>
                      <a:r>
                        <a:rPr lang="en-US" sz="600" b="1">
                          <a:latin typeface="Calibri"/>
                          <a:ea typeface="Calibri"/>
                          <a:cs typeface="Arial"/>
                        </a:rPr>
                        <a:t>Reviewing Infrastructure</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a:latin typeface="Calibri"/>
                          <a:ea typeface="Calibri"/>
                          <a:cs typeface="Arial"/>
                        </a:rPr>
                        <a:t>Written guidelines</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dirty="0">
                          <a:latin typeface="Calibri"/>
                          <a:ea typeface="Calibri"/>
                          <a:cs typeface="Arial"/>
                        </a:rPr>
                        <a:t>Collaboration between borrowing and lending departments</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00330" marR="0" indent="-100330" algn="ctr">
                        <a:spcBef>
                          <a:spcPts val="600"/>
                        </a:spcBef>
                        <a:spcAft>
                          <a:spcPts val="600"/>
                        </a:spcAft>
                      </a:pPr>
                      <a:r>
                        <a:rPr lang="en-US" sz="600">
                          <a:latin typeface="Calibri"/>
                          <a:ea typeface="Calibri"/>
                          <a:cs typeface="Arial"/>
                        </a:rPr>
                        <a:t>Elaborate decision tree, multiple staff, institutional level decision</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r h="296917">
                <a:tc>
                  <a:txBody>
                    <a:bodyPr/>
                    <a:lstStyle/>
                    <a:p>
                      <a:pPr marL="0" marR="0">
                        <a:spcBef>
                          <a:spcPts val="0"/>
                        </a:spcBef>
                        <a:spcAft>
                          <a:spcPts val="0"/>
                        </a:spcAft>
                      </a:pPr>
                      <a:r>
                        <a:rPr lang="en-US" sz="600" b="1">
                          <a:latin typeface="Calibri"/>
                          <a:ea typeface="Calibri"/>
                          <a:cs typeface="Arial"/>
                        </a:rPr>
                        <a:t>Mutual disclosure of ILL and SC facilities</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dirty="0">
                          <a:latin typeface="Calibri"/>
                          <a:ea typeface="Calibri"/>
                          <a:cs typeface="Arial"/>
                        </a:rPr>
                        <a:t>We trust you</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dirty="0">
                          <a:latin typeface="Calibri"/>
                          <a:ea typeface="Calibri"/>
                          <a:cs typeface="Arial"/>
                        </a:rPr>
                        <a:t>Approved checklist </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00330" marR="0" indent="-100330" algn="ctr">
                        <a:spcBef>
                          <a:spcPts val="600"/>
                        </a:spcBef>
                        <a:spcAft>
                          <a:spcPts val="600"/>
                        </a:spcAft>
                      </a:pPr>
                      <a:r>
                        <a:rPr lang="en-US" sz="600">
                          <a:latin typeface="Calibri"/>
                          <a:ea typeface="Calibri"/>
                          <a:cs typeface="Arial"/>
                        </a:rPr>
                        <a:t>Facilities report</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r h="296917">
                <a:tc>
                  <a:txBody>
                    <a:bodyPr/>
                    <a:lstStyle/>
                    <a:p>
                      <a:pPr marL="0" marR="0">
                        <a:spcBef>
                          <a:spcPts val="0"/>
                        </a:spcBef>
                        <a:spcAft>
                          <a:spcPts val="0"/>
                        </a:spcAft>
                      </a:pPr>
                      <a:r>
                        <a:rPr lang="en-US" sz="600" b="1">
                          <a:latin typeface="Calibri"/>
                          <a:ea typeface="Calibri"/>
                          <a:cs typeface="Arial"/>
                        </a:rPr>
                        <a:t>Forms</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a:latin typeface="Calibri"/>
                          <a:ea typeface="Calibri"/>
                          <a:cs typeface="Arial"/>
                        </a:rPr>
                        <a:t>ILL transaction work form and IFM</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a:latin typeface="Calibri"/>
                          <a:ea typeface="Calibri"/>
                          <a:cs typeface="Arial"/>
                        </a:rPr>
                        <a:t>Extra insurance and/or forms for special handling</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00330" marR="0" indent="-100330" algn="ctr">
                        <a:spcBef>
                          <a:spcPts val="600"/>
                        </a:spcBef>
                        <a:spcAft>
                          <a:spcPts val="600"/>
                        </a:spcAft>
                      </a:pPr>
                      <a:r>
                        <a:rPr lang="en-US" sz="600">
                          <a:latin typeface="Calibri"/>
                          <a:ea typeface="Calibri"/>
                          <a:cs typeface="Arial"/>
                        </a:rPr>
                        <a:t>Use agreement, insurance forms, art museums loan agreement, etc.</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r h="130532">
                <a:tc gridSpan="4">
                  <a:txBody>
                    <a:bodyPr/>
                    <a:lstStyle/>
                    <a:p>
                      <a:pPr marL="0" marR="0" algn="ctr">
                        <a:spcBef>
                          <a:spcPts val="0"/>
                        </a:spcBef>
                        <a:spcAft>
                          <a:spcPts val="0"/>
                        </a:spcAft>
                      </a:pPr>
                      <a:r>
                        <a:rPr lang="en-US" sz="800">
                          <a:latin typeface="Calibri"/>
                          <a:ea typeface="Times New Roman"/>
                          <a:cs typeface="Calibri"/>
                        </a:rPr>
                        <a:t>DECIDE</a:t>
                      </a: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97943">
                <a:tc>
                  <a:txBody>
                    <a:bodyPr/>
                    <a:lstStyle/>
                    <a:p>
                      <a:pPr marL="0" marR="0">
                        <a:spcBef>
                          <a:spcPts val="0"/>
                        </a:spcBef>
                        <a:spcAft>
                          <a:spcPts val="0"/>
                        </a:spcAft>
                      </a:pPr>
                      <a:r>
                        <a:rPr lang="en-US" sz="600" b="1">
                          <a:latin typeface="Calibri"/>
                          <a:ea typeface="Calibri"/>
                          <a:cs typeface="Arial"/>
                        </a:rPr>
                        <a:t>Decision Maker</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dirty="0">
                          <a:latin typeface="Calibri"/>
                          <a:ea typeface="Calibri"/>
                          <a:cs typeface="Arial"/>
                        </a:rPr>
                        <a:t>ILL staff</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dirty="0">
                          <a:latin typeface="Calibri"/>
                          <a:ea typeface="Calibri"/>
                          <a:cs typeface="Arial"/>
                        </a:rPr>
                        <a:t>ILL and SC consult when necessary </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600">
                          <a:latin typeface="Calibri"/>
                          <a:ea typeface="Calibri"/>
                          <a:cs typeface="Arial"/>
                        </a:rPr>
                        <a:t>SC staff, curator, possibly director</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r h="296917">
                <a:tc>
                  <a:txBody>
                    <a:bodyPr/>
                    <a:lstStyle/>
                    <a:p>
                      <a:pPr marL="0" marR="0">
                        <a:spcBef>
                          <a:spcPts val="0"/>
                        </a:spcBef>
                        <a:spcAft>
                          <a:spcPts val="0"/>
                        </a:spcAft>
                      </a:pPr>
                      <a:r>
                        <a:rPr lang="en-US" sz="600" b="1">
                          <a:latin typeface="Calibri"/>
                          <a:ea typeface="Calibri"/>
                          <a:cs typeface="Arial"/>
                        </a:rPr>
                        <a:t>Original or Surrogate?</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a:latin typeface="Calibri"/>
                          <a:ea typeface="Calibri"/>
                          <a:cs typeface="Arial"/>
                        </a:rPr>
                        <a:t>Surrogate or predetermined originals </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dirty="0">
                          <a:latin typeface="Calibri"/>
                          <a:ea typeface="Calibri"/>
                          <a:cs typeface="Arial"/>
                        </a:rPr>
                        <a:t>Prefer to lend surrogate, consider original </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00330" marR="0" indent="-100330" algn="ctr">
                        <a:spcBef>
                          <a:spcPts val="600"/>
                        </a:spcBef>
                        <a:spcAft>
                          <a:spcPts val="600"/>
                        </a:spcAft>
                      </a:pPr>
                      <a:r>
                        <a:rPr lang="en-US" sz="600">
                          <a:latin typeface="Calibri"/>
                          <a:ea typeface="Calibri"/>
                          <a:cs typeface="Arial"/>
                        </a:rPr>
                        <a:t>Case-by-case consideration</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r h="395891">
                <a:tc>
                  <a:txBody>
                    <a:bodyPr/>
                    <a:lstStyle/>
                    <a:p>
                      <a:pPr marL="0" marR="0">
                        <a:spcBef>
                          <a:spcPts val="0"/>
                        </a:spcBef>
                        <a:spcAft>
                          <a:spcPts val="0"/>
                        </a:spcAft>
                      </a:pPr>
                      <a:r>
                        <a:rPr lang="en-US" sz="600" b="1">
                          <a:latin typeface="Calibri"/>
                          <a:ea typeface="Calibri"/>
                          <a:cs typeface="Arial"/>
                        </a:rPr>
                        <a:t>Published/unpublished?</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a:latin typeface="Calibri"/>
                          <a:ea typeface="Calibri"/>
                          <a:cs typeface="Arial"/>
                        </a:rPr>
                        <a:t>Some published and predetermined unpublished material types</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dirty="0">
                          <a:latin typeface="Calibri"/>
                          <a:ea typeface="Calibri"/>
                          <a:cs typeface="Arial"/>
                        </a:rPr>
                        <a:t>Some published OK. Unpublished material on a case-by-case basis</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02870" marR="0" indent="-102870" algn="ctr">
                        <a:spcBef>
                          <a:spcPts val="0"/>
                        </a:spcBef>
                        <a:spcAft>
                          <a:spcPts val="0"/>
                        </a:spcAft>
                      </a:pPr>
                      <a:r>
                        <a:rPr lang="en-US" sz="600">
                          <a:latin typeface="Calibri"/>
                          <a:ea typeface="Calibri"/>
                          <a:cs typeface="Arial"/>
                        </a:rPr>
                        <a:t>Consider lending published and unpublished materials</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r h="268653">
                <a:tc>
                  <a:txBody>
                    <a:bodyPr/>
                    <a:lstStyle/>
                    <a:p>
                      <a:pPr marL="0" marR="0">
                        <a:spcBef>
                          <a:spcPts val="0"/>
                        </a:spcBef>
                        <a:spcAft>
                          <a:spcPts val="0"/>
                        </a:spcAft>
                      </a:pPr>
                      <a:r>
                        <a:rPr lang="en-US" sz="600" b="1">
                          <a:latin typeface="Calibri"/>
                          <a:ea typeface="Calibri"/>
                          <a:cs typeface="Arial"/>
                        </a:rPr>
                        <a:t>Use Rights</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a:latin typeface="Calibri"/>
                          <a:ea typeface="Calibri"/>
                          <a:cs typeface="Arial"/>
                        </a:rPr>
                        <a:t>Borrower’s responsibility</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dirty="0">
                          <a:latin typeface="Calibri"/>
                          <a:ea typeface="Calibri"/>
                          <a:cs typeface="Arial"/>
                        </a:rPr>
                        <a:t>What any reasonable SC staffer would do</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02870" marR="0" indent="-102870" algn="ctr">
                        <a:spcBef>
                          <a:spcPts val="0"/>
                        </a:spcBef>
                        <a:spcAft>
                          <a:spcPts val="0"/>
                        </a:spcAft>
                      </a:pPr>
                      <a:r>
                        <a:rPr lang="en-US" sz="600" dirty="0">
                          <a:latin typeface="Calibri"/>
                          <a:ea typeface="Calibri"/>
                          <a:cs typeface="Arial"/>
                        </a:rPr>
                        <a:t>Search, monitor and control thoroughly</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r h="296917">
                <a:tc>
                  <a:txBody>
                    <a:bodyPr/>
                    <a:lstStyle/>
                    <a:p>
                      <a:pPr marL="0" marR="0">
                        <a:spcBef>
                          <a:spcPts val="0"/>
                        </a:spcBef>
                        <a:spcAft>
                          <a:spcPts val="0"/>
                        </a:spcAft>
                      </a:pPr>
                      <a:r>
                        <a:rPr lang="en-US" sz="600" b="1">
                          <a:latin typeface="Calibri"/>
                          <a:ea typeface="Calibri"/>
                          <a:cs typeface="Arial"/>
                        </a:rPr>
                        <a:t>Trust and Training</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a:latin typeface="Calibri"/>
                          <a:ea typeface="Calibri"/>
                          <a:cs typeface="Arial"/>
                        </a:rPr>
                        <a:t>ILL training and expertise</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dirty="0">
                          <a:latin typeface="Calibri"/>
                          <a:ea typeface="Calibri"/>
                          <a:cs typeface="Arial"/>
                        </a:rPr>
                        <a:t>ILL and SC cross-training on handling fragile materials</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00330" marR="0" indent="-100330" algn="ctr">
                        <a:spcBef>
                          <a:spcPts val="600"/>
                        </a:spcBef>
                        <a:spcAft>
                          <a:spcPts val="600"/>
                        </a:spcAft>
                      </a:pPr>
                      <a:r>
                        <a:rPr lang="en-US" sz="600">
                          <a:latin typeface="Calibri"/>
                          <a:ea typeface="Calibri"/>
                          <a:cs typeface="Arial"/>
                        </a:rPr>
                        <a:t>SC training and experience only</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r h="130532">
                <a:tc gridSpan="4">
                  <a:txBody>
                    <a:bodyPr/>
                    <a:lstStyle/>
                    <a:p>
                      <a:pPr marL="0" marR="0" algn="ctr">
                        <a:spcBef>
                          <a:spcPts val="0"/>
                        </a:spcBef>
                        <a:spcAft>
                          <a:spcPts val="0"/>
                        </a:spcAft>
                      </a:pPr>
                      <a:r>
                        <a:rPr lang="en-US" sz="800">
                          <a:latin typeface="Calibri"/>
                          <a:ea typeface="Times New Roman"/>
                          <a:cs typeface="Calibri"/>
                        </a:rPr>
                        <a:t>LEND</a:t>
                      </a: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01490">
                <a:tc>
                  <a:txBody>
                    <a:bodyPr/>
                    <a:lstStyle/>
                    <a:p>
                      <a:pPr marL="0" marR="0">
                        <a:spcBef>
                          <a:spcPts val="0"/>
                        </a:spcBef>
                        <a:spcAft>
                          <a:spcPts val="0"/>
                        </a:spcAft>
                      </a:pPr>
                      <a:r>
                        <a:rPr lang="en-US" sz="600" b="1">
                          <a:latin typeface="Calibri"/>
                          <a:ea typeface="Calibri"/>
                          <a:cs typeface="Arial"/>
                        </a:rPr>
                        <a:t>Oversees loan transaction</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a:latin typeface="Calibri"/>
                          <a:ea typeface="Calibri"/>
                          <a:cs typeface="Arial"/>
                        </a:rPr>
                        <a:t>ILL staff</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dirty="0">
                          <a:latin typeface="Calibri"/>
                          <a:ea typeface="Calibri"/>
                          <a:cs typeface="Arial"/>
                        </a:rPr>
                        <a:t>Staff in ILL and SC </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02870" marR="0" indent="-102870" algn="ctr">
                        <a:spcBef>
                          <a:spcPts val="0"/>
                        </a:spcBef>
                        <a:spcAft>
                          <a:spcPts val="0"/>
                        </a:spcAft>
                      </a:pPr>
                      <a:r>
                        <a:rPr lang="en-US" sz="600">
                          <a:latin typeface="Calibri"/>
                          <a:ea typeface="Calibri"/>
                          <a:cs typeface="Arial"/>
                        </a:rPr>
                        <a:t>SC specialists</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r h="296917">
                <a:tc>
                  <a:txBody>
                    <a:bodyPr/>
                    <a:lstStyle/>
                    <a:p>
                      <a:pPr marL="0" marR="0">
                        <a:spcBef>
                          <a:spcPts val="0"/>
                        </a:spcBef>
                        <a:spcAft>
                          <a:spcPts val="0"/>
                        </a:spcAft>
                      </a:pPr>
                      <a:r>
                        <a:rPr lang="en-US" sz="600" b="1">
                          <a:latin typeface="Calibri"/>
                          <a:ea typeface="Calibri"/>
                          <a:cs typeface="Arial"/>
                        </a:rPr>
                        <a:t>Quality Control</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a:latin typeface="Calibri"/>
                          <a:ea typeface="Calibri"/>
                          <a:cs typeface="Arial"/>
                        </a:rPr>
                        <a:t>Usual packager, usual shipper, mailroom or ILL</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dirty="0">
                          <a:latin typeface="Calibri"/>
                          <a:ea typeface="Calibri"/>
                          <a:cs typeface="Arial"/>
                        </a:rPr>
                        <a:t>Special ILL or SC packager</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00330" marR="0" indent="-100330" algn="ctr">
                        <a:spcBef>
                          <a:spcPts val="600"/>
                        </a:spcBef>
                        <a:spcAft>
                          <a:spcPts val="600"/>
                        </a:spcAft>
                      </a:pPr>
                      <a:r>
                        <a:rPr lang="en-US" sz="600">
                          <a:latin typeface="Calibri"/>
                          <a:ea typeface="Calibri"/>
                          <a:cs typeface="Arial"/>
                        </a:rPr>
                        <a:t>SC/preserv staff prepare special supports and deliver with the material</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r h="134326">
                <a:tc gridSpan="4">
                  <a:txBody>
                    <a:bodyPr/>
                    <a:lstStyle/>
                    <a:p>
                      <a:pPr marL="0" marR="0" algn="ctr">
                        <a:spcBef>
                          <a:spcPts val="0"/>
                        </a:spcBef>
                        <a:spcAft>
                          <a:spcPts val="0"/>
                        </a:spcAft>
                      </a:pPr>
                      <a:r>
                        <a:rPr lang="en-US" sz="800" dirty="0">
                          <a:latin typeface="Calibri"/>
                          <a:ea typeface="Times New Roman"/>
                          <a:cs typeface="Calibri"/>
                        </a:rPr>
                        <a:t>RETURN</a:t>
                      </a: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95891">
                <a:tc>
                  <a:txBody>
                    <a:bodyPr/>
                    <a:lstStyle/>
                    <a:p>
                      <a:pPr marL="0" marR="0">
                        <a:spcBef>
                          <a:spcPts val="0"/>
                        </a:spcBef>
                        <a:spcAft>
                          <a:spcPts val="0"/>
                        </a:spcAft>
                      </a:pPr>
                      <a:r>
                        <a:rPr lang="en-US" sz="600" b="1" dirty="0">
                          <a:latin typeface="Calibri"/>
                          <a:ea typeface="Calibri"/>
                          <a:cs typeface="Arial"/>
                        </a:rPr>
                        <a:t>Deliver</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88900" marR="0" indent="-88900" algn="ctr">
                        <a:spcBef>
                          <a:spcPts val="0"/>
                        </a:spcBef>
                        <a:spcAft>
                          <a:spcPts val="0"/>
                        </a:spcAft>
                      </a:pPr>
                      <a:r>
                        <a:rPr lang="en-US" sz="600">
                          <a:latin typeface="Calibri"/>
                          <a:ea typeface="Calibri"/>
                          <a:cs typeface="Arial"/>
                        </a:rPr>
                        <a:t>Usual shipper, with use/handling conditions</a:t>
                      </a:r>
                      <a:endParaRPr lang="en-US" sz="80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02870" marR="0" indent="-102870" algn="ctr">
                        <a:spcBef>
                          <a:spcPts val="0"/>
                        </a:spcBef>
                        <a:spcAft>
                          <a:spcPts val="0"/>
                        </a:spcAft>
                      </a:pPr>
                      <a:r>
                        <a:rPr lang="en-US" sz="600" dirty="0">
                          <a:latin typeface="Calibri"/>
                          <a:ea typeface="Calibri"/>
                          <a:cs typeface="Arial"/>
                        </a:rPr>
                        <a:t>Expedited shipper, extra insurance, special handling instructions</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600" dirty="0">
                          <a:latin typeface="Calibri"/>
                          <a:ea typeface="Calibri"/>
                          <a:cs typeface="Arial"/>
                        </a:rPr>
                        <a:t>Deliver from SC to SC—call me when you get it</a:t>
                      </a:r>
                      <a:endParaRPr lang="en-US" sz="800" dirty="0">
                        <a:latin typeface="Trebuchet MS"/>
                        <a:ea typeface="SimSun"/>
                        <a:cs typeface="Arial"/>
                      </a:endParaRPr>
                    </a:p>
                  </a:txBody>
                  <a:tcPr marL="48647" marR="48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8E"/>
                    </a:solidFill>
                  </a:tcPr>
                </a:tc>
              </a:tr>
            </a:tbl>
          </a:graphicData>
        </a:graphic>
      </p:graphicFrame>
      <p:pic>
        <p:nvPicPr>
          <p:cNvPr id="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7200" y="1"/>
            <a:ext cx="4876800" cy="6858000"/>
          </a:xfrm>
          <a:prstGeom prst="rect">
            <a:avLst/>
          </a:prstGeom>
          <a:noFill/>
          <a:ln w="9525">
            <a:solidFill>
              <a:schemeClr val="accent1">
                <a:lumMod val="75000"/>
              </a:schemeClr>
            </a:solidFill>
            <a:miter lim="800000"/>
            <a:headEnd/>
            <a:tailEnd/>
          </a:ln>
        </p:spPr>
      </p:pic>
      <p:pic>
        <p:nvPicPr>
          <p:cNvPr id="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447800"/>
            <a:ext cx="9677400" cy="14701326"/>
          </a:xfrm>
          <a:prstGeom prst="rect">
            <a:avLst/>
          </a:prstGeom>
          <a:noFill/>
          <a:ln w="28575">
            <a:solidFill>
              <a:schemeClr val="tx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Examples of SHARES engagement opportunities</a:t>
            </a:r>
            <a:endParaRPr lang="en-US" sz="3200" dirty="0"/>
          </a:p>
        </p:txBody>
      </p:sp>
      <p:sp>
        <p:nvSpPr>
          <p:cNvPr id="3" name="Slide Number Placeholder 2"/>
          <p:cNvSpPr>
            <a:spLocks noGrp="1"/>
          </p:cNvSpPr>
          <p:nvPr>
            <p:ph type="sldNum" sz="quarter" idx="12"/>
          </p:nvPr>
        </p:nvSpPr>
        <p:spPr/>
        <p:txBody>
          <a:bodyPr/>
          <a:lstStyle/>
          <a:p>
            <a:fld id="{6B3AA010-7757-41E0-A212-D41514C97AA5}" type="slidenum">
              <a:rPr lang="en-US" smtClean="0"/>
              <a:pPr/>
              <a:t>17</a:t>
            </a:fld>
            <a:endParaRPr lang="en-US"/>
          </a:p>
        </p:txBody>
      </p:sp>
      <p:graphicFrame>
        <p:nvGraphicFramePr>
          <p:cNvPr id="4" name="Table 3"/>
          <p:cNvGraphicFramePr>
            <a:graphicFrameLocks noGrp="1"/>
          </p:cNvGraphicFramePr>
          <p:nvPr/>
        </p:nvGraphicFramePr>
        <p:xfrm>
          <a:off x="762000" y="1752600"/>
          <a:ext cx="7620000" cy="3581400"/>
        </p:xfrm>
        <a:graphic>
          <a:graphicData uri="http://schemas.openxmlformats.org/drawingml/2006/table">
            <a:tbl>
              <a:tblPr firstRow="1" bandRow="1">
                <a:tableStyleId>{5C22544A-7EE6-4342-B048-85BDC9FD1C3A}</a:tableStyleId>
              </a:tblPr>
              <a:tblGrid>
                <a:gridCol w="3359355"/>
                <a:gridCol w="1474839"/>
                <a:gridCol w="1474839"/>
                <a:gridCol w="1310967"/>
              </a:tblGrid>
              <a:tr h="716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lt1"/>
                          </a:solidFill>
                          <a:latin typeface="+mj-lt"/>
                          <a:ea typeface="+mn-ea"/>
                          <a:cs typeface="+mn-cs"/>
                        </a:rPr>
                        <a:t>Advisory or Working Group</a:t>
                      </a:r>
                    </a:p>
                    <a:p>
                      <a:endParaRPr lang="en-US" dirty="0"/>
                    </a:p>
                  </a:txBody>
                  <a:tcPr/>
                </a:tc>
                <a:tc>
                  <a:txBody>
                    <a:bodyPr/>
                    <a:lstStyle/>
                    <a:p>
                      <a:pPr algn="ctr"/>
                      <a:r>
                        <a:rPr lang="en-US" sz="1600" dirty="0" smtClean="0">
                          <a:latin typeface="+mj-lt"/>
                        </a:rPr>
                        <a:t>People</a:t>
                      </a:r>
                      <a:endParaRPr lang="en-US" sz="1600" dirty="0">
                        <a:latin typeface="+mj-lt"/>
                      </a:endParaRPr>
                    </a:p>
                  </a:txBody>
                  <a:tcPr/>
                </a:tc>
                <a:tc>
                  <a:txBody>
                    <a:bodyPr/>
                    <a:lstStyle/>
                    <a:p>
                      <a:pPr algn="ctr"/>
                      <a:r>
                        <a:rPr lang="en-US" sz="1600" dirty="0" smtClean="0">
                          <a:latin typeface="+mj-lt"/>
                        </a:rPr>
                        <a:t>Institutions</a:t>
                      </a:r>
                      <a:endParaRPr lang="en-US" sz="1600" dirty="0">
                        <a:latin typeface="+mj-lt"/>
                      </a:endParaRPr>
                    </a:p>
                  </a:txBody>
                  <a:tcPr/>
                </a:tc>
                <a:tc>
                  <a:txBody>
                    <a:bodyPr/>
                    <a:lstStyle/>
                    <a:p>
                      <a:pPr algn="ctr"/>
                      <a:r>
                        <a:rPr lang="en-US" sz="1600" dirty="0" smtClean="0">
                          <a:latin typeface="+mj-lt"/>
                        </a:rPr>
                        <a:t>Countries</a:t>
                      </a:r>
                      <a:endParaRPr lang="en-US" sz="1600" dirty="0">
                        <a:latin typeface="+mj-lt"/>
                      </a:endParaRPr>
                    </a:p>
                  </a:txBody>
                  <a:tcPr/>
                </a:tc>
              </a:tr>
              <a:tr h="716280">
                <a:tc>
                  <a:txBody>
                    <a:bodyPr/>
                    <a:lstStyle/>
                    <a:p>
                      <a:r>
                        <a:rPr lang="en-US" sz="1600" dirty="0" smtClean="0">
                          <a:latin typeface="+mj-lt"/>
                        </a:rPr>
                        <a:t>SHARES Executive Group</a:t>
                      </a:r>
                      <a:endParaRPr lang="en-US" sz="1600" dirty="0">
                        <a:latin typeface="+mj-lt"/>
                      </a:endParaRPr>
                    </a:p>
                  </a:txBody>
                  <a:tcPr/>
                </a:tc>
                <a:tc>
                  <a:txBody>
                    <a:bodyPr/>
                    <a:lstStyle/>
                    <a:p>
                      <a:pPr algn="ctr"/>
                      <a:r>
                        <a:rPr lang="en-US" sz="1600" dirty="0" smtClean="0">
                          <a:latin typeface="+mj-lt"/>
                        </a:rPr>
                        <a:t>8</a:t>
                      </a:r>
                      <a:endParaRPr lang="en-US" sz="1600" dirty="0">
                        <a:latin typeface="+mj-lt"/>
                      </a:endParaRPr>
                    </a:p>
                  </a:txBody>
                  <a:tcPr/>
                </a:tc>
                <a:tc>
                  <a:txBody>
                    <a:bodyPr/>
                    <a:lstStyle/>
                    <a:p>
                      <a:pPr algn="ctr"/>
                      <a:r>
                        <a:rPr lang="en-US" sz="1600" dirty="0" smtClean="0">
                          <a:latin typeface="+mj-lt"/>
                        </a:rPr>
                        <a:t>8</a:t>
                      </a:r>
                      <a:endParaRPr lang="en-US" sz="1600" dirty="0">
                        <a:latin typeface="+mj-lt"/>
                      </a:endParaRPr>
                    </a:p>
                  </a:txBody>
                  <a:tcPr/>
                </a:tc>
                <a:tc>
                  <a:txBody>
                    <a:bodyPr/>
                    <a:lstStyle/>
                    <a:p>
                      <a:pPr algn="ctr"/>
                      <a:r>
                        <a:rPr lang="en-US" sz="1600" dirty="0" smtClean="0">
                          <a:latin typeface="+mj-lt"/>
                        </a:rPr>
                        <a:t>2</a:t>
                      </a:r>
                      <a:endParaRPr lang="en-US" sz="1600" dirty="0">
                        <a:latin typeface="+mj-lt"/>
                      </a:endParaRPr>
                    </a:p>
                  </a:txBody>
                  <a:tcPr/>
                </a:tc>
              </a:tr>
              <a:tr h="716280">
                <a:tc>
                  <a:txBody>
                    <a:bodyPr/>
                    <a:lstStyle/>
                    <a:p>
                      <a:r>
                        <a:rPr lang="en-US" sz="1600" dirty="0" smtClean="0">
                          <a:latin typeface="+mj-lt"/>
                        </a:rPr>
                        <a:t>SHARES Best Practices Working Group</a:t>
                      </a:r>
                      <a:endParaRPr lang="en-US" sz="1600" dirty="0">
                        <a:latin typeface="+mj-lt"/>
                      </a:endParaRPr>
                    </a:p>
                  </a:txBody>
                  <a:tcPr/>
                </a:tc>
                <a:tc>
                  <a:txBody>
                    <a:bodyPr/>
                    <a:lstStyle/>
                    <a:p>
                      <a:pPr algn="ctr"/>
                      <a:r>
                        <a:rPr lang="en-US" sz="1600" dirty="0" smtClean="0">
                          <a:latin typeface="+mj-lt"/>
                        </a:rPr>
                        <a:t>11</a:t>
                      </a:r>
                      <a:endParaRPr lang="en-US" sz="1600" dirty="0">
                        <a:latin typeface="+mj-lt"/>
                      </a:endParaRPr>
                    </a:p>
                  </a:txBody>
                  <a:tcPr/>
                </a:tc>
                <a:tc>
                  <a:txBody>
                    <a:bodyPr/>
                    <a:lstStyle/>
                    <a:p>
                      <a:pPr algn="ctr"/>
                      <a:r>
                        <a:rPr lang="en-US" sz="1600" dirty="0" smtClean="0">
                          <a:latin typeface="+mj-lt"/>
                        </a:rPr>
                        <a:t>10</a:t>
                      </a:r>
                      <a:endParaRPr lang="en-US" sz="1600" dirty="0">
                        <a:latin typeface="+mj-lt"/>
                      </a:endParaRPr>
                    </a:p>
                  </a:txBody>
                  <a:tcPr/>
                </a:tc>
                <a:tc>
                  <a:txBody>
                    <a:bodyPr/>
                    <a:lstStyle/>
                    <a:p>
                      <a:pPr algn="ctr"/>
                      <a:r>
                        <a:rPr lang="en-US" sz="1600" dirty="0" smtClean="0">
                          <a:latin typeface="+mj-lt"/>
                        </a:rPr>
                        <a:t>3</a:t>
                      </a:r>
                      <a:endParaRPr lang="en-US" sz="1600" dirty="0">
                        <a:latin typeface="+mj-lt"/>
                      </a:endParaRPr>
                    </a:p>
                  </a:txBody>
                  <a:tcPr/>
                </a:tc>
              </a:tr>
              <a:tr h="716280">
                <a:tc>
                  <a:txBody>
                    <a:bodyPr/>
                    <a:lstStyle/>
                    <a:p>
                      <a:r>
                        <a:rPr lang="en-US" sz="1600" dirty="0" smtClean="0">
                          <a:latin typeface="+mj-lt"/>
                        </a:rPr>
                        <a:t>SHARES Shipping and Packaging Task</a:t>
                      </a:r>
                      <a:r>
                        <a:rPr lang="en-US" sz="1600" baseline="0" dirty="0" smtClean="0">
                          <a:latin typeface="+mj-lt"/>
                        </a:rPr>
                        <a:t> Force</a:t>
                      </a:r>
                      <a:endParaRPr lang="en-US" sz="1600" dirty="0">
                        <a:latin typeface="+mj-lt"/>
                      </a:endParaRPr>
                    </a:p>
                  </a:txBody>
                  <a:tcPr/>
                </a:tc>
                <a:tc>
                  <a:txBody>
                    <a:bodyPr/>
                    <a:lstStyle/>
                    <a:p>
                      <a:pPr algn="ctr"/>
                      <a:r>
                        <a:rPr lang="en-US" sz="1600" dirty="0" smtClean="0">
                          <a:latin typeface="+mj-lt"/>
                        </a:rPr>
                        <a:t>9</a:t>
                      </a:r>
                      <a:endParaRPr lang="en-US" sz="1600" dirty="0">
                        <a:latin typeface="+mj-lt"/>
                      </a:endParaRPr>
                    </a:p>
                  </a:txBody>
                  <a:tcPr/>
                </a:tc>
                <a:tc>
                  <a:txBody>
                    <a:bodyPr/>
                    <a:lstStyle/>
                    <a:p>
                      <a:pPr algn="ctr"/>
                      <a:r>
                        <a:rPr lang="en-US" sz="1600" dirty="0" smtClean="0">
                          <a:latin typeface="+mj-lt"/>
                        </a:rPr>
                        <a:t>9</a:t>
                      </a:r>
                      <a:endParaRPr lang="en-US" sz="1600" dirty="0">
                        <a:latin typeface="+mj-lt"/>
                      </a:endParaRPr>
                    </a:p>
                  </a:txBody>
                  <a:tcPr/>
                </a:tc>
                <a:tc>
                  <a:txBody>
                    <a:bodyPr/>
                    <a:lstStyle/>
                    <a:p>
                      <a:pPr algn="ctr"/>
                      <a:r>
                        <a:rPr lang="en-US" sz="1600" dirty="0" smtClean="0">
                          <a:latin typeface="+mj-lt"/>
                        </a:rPr>
                        <a:t>3</a:t>
                      </a:r>
                      <a:endParaRPr lang="en-US" sz="1600" dirty="0">
                        <a:latin typeface="+mj-lt"/>
                      </a:endParaRPr>
                    </a:p>
                  </a:txBody>
                  <a:tcPr/>
                </a:tc>
              </a:tr>
              <a:tr h="716280">
                <a:tc>
                  <a:txBody>
                    <a:bodyPr/>
                    <a:lstStyle/>
                    <a:p>
                      <a:r>
                        <a:rPr lang="en-US" sz="1600" dirty="0" smtClean="0">
                          <a:latin typeface="+mj-lt"/>
                        </a:rPr>
                        <a:t>ILL Cost Calculator Working Group</a:t>
                      </a:r>
                      <a:endParaRPr lang="en-US" sz="1600" dirty="0">
                        <a:latin typeface="+mj-lt"/>
                      </a:endParaRPr>
                    </a:p>
                  </a:txBody>
                  <a:tcPr/>
                </a:tc>
                <a:tc>
                  <a:txBody>
                    <a:bodyPr/>
                    <a:lstStyle/>
                    <a:p>
                      <a:pPr algn="ctr"/>
                      <a:r>
                        <a:rPr lang="en-US" sz="1600" dirty="0" smtClean="0">
                          <a:latin typeface="+mj-lt"/>
                        </a:rPr>
                        <a:t>3</a:t>
                      </a:r>
                      <a:endParaRPr lang="en-US" sz="1600" dirty="0">
                        <a:latin typeface="+mj-lt"/>
                      </a:endParaRPr>
                    </a:p>
                  </a:txBody>
                  <a:tcPr/>
                </a:tc>
                <a:tc>
                  <a:txBody>
                    <a:bodyPr/>
                    <a:lstStyle/>
                    <a:p>
                      <a:pPr algn="ctr"/>
                      <a:r>
                        <a:rPr lang="en-US" sz="1600" dirty="0" smtClean="0">
                          <a:latin typeface="+mj-lt"/>
                        </a:rPr>
                        <a:t>3</a:t>
                      </a:r>
                      <a:endParaRPr lang="en-US" sz="1600" dirty="0">
                        <a:latin typeface="+mj-lt"/>
                      </a:endParaRPr>
                    </a:p>
                  </a:txBody>
                  <a:tcPr/>
                </a:tc>
                <a:tc>
                  <a:txBody>
                    <a:bodyPr/>
                    <a:lstStyle/>
                    <a:p>
                      <a:pPr algn="ctr"/>
                      <a:r>
                        <a:rPr lang="en-US" sz="1600" dirty="0" smtClean="0">
                          <a:latin typeface="+mj-lt"/>
                        </a:rPr>
                        <a:t>2</a:t>
                      </a:r>
                      <a:endParaRPr lang="en-US" sz="1600"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Annual meeting</a:t>
            </a:r>
            <a:endParaRPr lang="en-US" dirty="0"/>
          </a:p>
        </p:txBody>
      </p:sp>
      <p:sp>
        <p:nvSpPr>
          <p:cNvPr id="4" name="Content Placeholder 3"/>
          <p:cNvSpPr>
            <a:spLocks noGrp="1"/>
          </p:cNvSpPr>
          <p:nvPr>
            <p:ph idx="1"/>
          </p:nvPr>
        </p:nvSpPr>
        <p:spPr/>
        <p:txBody>
          <a:bodyPr/>
          <a:lstStyle/>
          <a:p>
            <a:pPr>
              <a:spcBef>
                <a:spcPct val="0"/>
              </a:spcBef>
              <a:defRPr/>
            </a:pPr>
            <a:r>
              <a:rPr lang="en-US" b="1" dirty="0">
                <a:solidFill>
                  <a:schemeClr val="tx1">
                    <a:lumMod val="50000"/>
                    <a:lumOff val="50000"/>
                  </a:schemeClr>
                </a:solidFill>
                <a:ea typeface="Open Sans Semibold" pitchFamily="34" charset="0"/>
                <a:cs typeface="Arial"/>
              </a:rPr>
              <a:t>3</a:t>
            </a:r>
            <a:r>
              <a:rPr lang="en-US" b="1" dirty="0" smtClean="0">
                <a:solidFill>
                  <a:schemeClr val="tx1">
                    <a:lumMod val="50000"/>
                    <a:lumOff val="50000"/>
                  </a:schemeClr>
                </a:solidFill>
                <a:ea typeface="Open Sans Semibold" pitchFamily="34" charset="0"/>
                <a:cs typeface="Arial"/>
              </a:rPr>
              <a:t>-4 June 2015 San Francisco</a:t>
            </a:r>
          </a:p>
          <a:p>
            <a:pPr>
              <a:spcBef>
                <a:spcPct val="0"/>
              </a:spcBef>
              <a:defRPr/>
            </a:pPr>
            <a:r>
              <a:rPr lang="en-US" b="1" dirty="0" smtClean="0">
                <a:solidFill>
                  <a:schemeClr val="tx1">
                    <a:lumMod val="50000"/>
                    <a:lumOff val="50000"/>
                  </a:schemeClr>
                </a:solidFill>
                <a:ea typeface="Open Sans Semibold" pitchFamily="34" charset="0"/>
                <a:cs typeface="Arial"/>
              </a:rPr>
              <a:t>Meeting theme: Research Information Management </a:t>
            </a:r>
          </a:p>
          <a:p>
            <a:pPr lvl="1">
              <a:spcBef>
                <a:spcPct val="0"/>
              </a:spcBef>
              <a:defRPr/>
            </a:pPr>
            <a:r>
              <a:rPr lang="en-US" b="1" dirty="0" smtClean="0">
                <a:solidFill>
                  <a:schemeClr val="tx1">
                    <a:lumMod val="50000"/>
                    <a:lumOff val="50000"/>
                  </a:schemeClr>
                </a:solidFill>
                <a:ea typeface="Open Sans Semibold" pitchFamily="34" charset="0"/>
                <a:cs typeface="Arial"/>
              </a:rPr>
              <a:t>Thanks for YOUR input!</a:t>
            </a:r>
            <a:endParaRPr lang="en-US" b="1" dirty="0">
              <a:solidFill>
                <a:schemeClr val="tx1">
                  <a:lumMod val="50000"/>
                  <a:lumOff val="50000"/>
                </a:schemeClr>
              </a:solidFill>
              <a:ea typeface="Open Sans Semibold" pitchFamily="34" charset="0"/>
              <a:cs typeface="Arial"/>
            </a:endParaRPr>
          </a:p>
          <a:p>
            <a:pPr>
              <a:spcBef>
                <a:spcPct val="0"/>
              </a:spcBef>
              <a:defRPr/>
            </a:pPr>
            <a:endParaRPr lang="en-US" b="1" dirty="0" smtClean="0">
              <a:solidFill>
                <a:schemeClr val="tx1"/>
              </a:solidFill>
              <a:ea typeface="Open Sans Semibold" pitchFamily="34" charset="0"/>
              <a:cs typeface="Arial"/>
            </a:endParaRPr>
          </a:p>
        </p:txBody>
      </p:sp>
      <p:sp>
        <p:nvSpPr>
          <p:cNvPr id="2" name="Slide Number Placeholder 1"/>
          <p:cNvSpPr>
            <a:spLocks noGrp="1"/>
          </p:cNvSpPr>
          <p:nvPr>
            <p:ph type="sldNum" sz="quarter" idx="12"/>
          </p:nvPr>
        </p:nvSpPr>
        <p:spPr/>
        <p:txBody>
          <a:bodyPr/>
          <a:lstStyle/>
          <a:p>
            <a:fld id="{818857F2-102E-5148-ADF3-C396FE20EBDD}" type="slidenum">
              <a:rPr lang="en-US" smtClean="0"/>
              <a:pPr/>
              <a:t>18</a:t>
            </a:fld>
            <a:endParaRPr lang="en-US" dirty="0"/>
          </a:p>
        </p:txBody>
      </p:sp>
    </p:spTree>
    <p:extLst>
      <p:ext uri="{BB962C8B-B14F-4D97-AF65-F5344CB8AC3E}">
        <p14:creationId xmlns:p14="http://schemas.microsoft.com/office/powerpoint/2010/main" val="2681127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19</a:t>
            </a:fld>
            <a:endParaRPr lang="en-US" dirty="0"/>
          </a:p>
        </p:txBody>
      </p:sp>
      <p:sp>
        <p:nvSpPr>
          <p:cNvPr id="3" name="Title 3"/>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dirty="0" smtClean="0">
                <a:latin typeface="Arial"/>
                <a:ea typeface="Open Sans Semibold" pitchFamily="34" charset="0"/>
                <a:cs typeface="Arial"/>
              </a:rPr>
              <a:t>Volunteer; get involved</a:t>
            </a:r>
            <a:endParaRPr kumimoji="0" lang="en-US" sz="4000" b="1" i="0" u="none" strike="noStrike" kern="1200" cap="none" spc="0" normalizeH="0" baseline="0" noProof="0" dirty="0">
              <a:ln>
                <a:noFill/>
              </a:ln>
              <a:solidFill>
                <a:schemeClr val="tx1"/>
              </a:solidFill>
              <a:effectLst/>
              <a:uLnTx/>
              <a:uFillTx/>
              <a:latin typeface="Arial"/>
              <a:ea typeface="Open Sans Semibold" pitchFamily="34" charset="0"/>
              <a:cs typeface="Arial"/>
            </a:endParaRPr>
          </a:p>
        </p:txBody>
      </p:sp>
      <p:sp>
        <p:nvSpPr>
          <p:cNvPr id="4"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818857F2-102E-5148-ADF3-C396FE20EBDD}" type="slidenum">
              <a:rPr kumimoji="0" lang="en-US" sz="1000" b="0" i="0" u="none" strike="noStrike" kern="1200" cap="none" spc="0" normalizeH="0" baseline="0" noProof="0" smtClean="0">
                <a:ln>
                  <a:noFill/>
                </a:ln>
                <a:solidFill>
                  <a:srgbClr val="646464"/>
                </a:solidFill>
                <a:effectLst/>
                <a:uLnTx/>
                <a:uFillTx/>
                <a:latin typeface="+mj-lt"/>
                <a:ea typeface="Open Sans" pitchFamily="34" charset="0"/>
                <a:cs typeface="Open Sans"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646464"/>
              </a:solidFill>
              <a:effectLst/>
              <a:uLnTx/>
              <a:uFillTx/>
              <a:latin typeface="+mj-lt"/>
              <a:ea typeface="Open Sans" pitchFamily="34" charset="0"/>
              <a:cs typeface="Open Sans" pitchFamily="34" charset="0"/>
            </a:endParaRPr>
          </a:p>
        </p:txBody>
      </p:sp>
      <p:graphicFrame>
        <p:nvGraphicFramePr>
          <p:cNvPr id="7" name="Table 6"/>
          <p:cNvGraphicFramePr>
            <a:graphicFrameLocks noGrp="1"/>
          </p:cNvGraphicFramePr>
          <p:nvPr/>
        </p:nvGraphicFramePr>
        <p:xfrm>
          <a:off x="228599" y="1447800"/>
          <a:ext cx="8686801" cy="4800600"/>
        </p:xfrm>
        <a:graphic>
          <a:graphicData uri="http://schemas.openxmlformats.org/drawingml/2006/table">
            <a:tbl>
              <a:tblPr firstRow="1" bandRow="1">
                <a:tableStyleId>{5C22544A-7EE6-4342-B048-85BDC9FD1C3A}</a:tableStyleId>
              </a:tblPr>
              <a:tblGrid>
                <a:gridCol w="4148751"/>
                <a:gridCol w="1677155"/>
                <a:gridCol w="1588883"/>
                <a:gridCol w="1272012"/>
              </a:tblGrid>
              <a:tr h="628415">
                <a:tc>
                  <a:txBody>
                    <a:bodyPr/>
                    <a:lstStyle/>
                    <a:p>
                      <a:r>
                        <a:rPr lang="en-US" dirty="0" smtClean="0">
                          <a:latin typeface="+mj-lt"/>
                        </a:rPr>
                        <a:t>Advisory or Working Group</a:t>
                      </a:r>
                      <a:endParaRPr lang="en-US" dirty="0">
                        <a:latin typeface="+mj-lt"/>
                      </a:endParaRPr>
                    </a:p>
                  </a:txBody>
                  <a:tcPr/>
                </a:tc>
                <a:tc>
                  <a:txBody>
                    <a:bodyPr/>
                    <a:lstStyle/>
                    <a:p>
                      <a:pPr algn="ctr"/>
                      <a:r>
                        <a:rPr lang="en-US" dirty="0" smtClean="0">
                          <a:latin typeface="+mj-lt"/>
                        </a:rPr>
                        <a:t>People</a:t>
                      </a:r>
                      <a:endParaRPr lang="en-US" dirty="0">
                        <a:latin typeface="+mj-lt"/>
                      </a:endParaRPr>
                    </a:p>
                  </a:txBody>
                  <a:tcPr/>
                </a:tc>
                <a:tc>
                  <a:txBody>
                    <a:bodyPr/>
                    <a:lstStyle/>
                    <a:p>
                      <a:pPr algn="ctr"/>
                      <a:r>
                        <a:rPr lang="en-US" dirty="0" smtClean="0">
                          <a:latin typeface="+mj-lt"/>
                        </a:rPr>
                        <a:t>Institutions</a:t>
                      </a:r>
                      <a:endParaRPr lang="en-US" dirty="0">
                        <a:latin typeface="+mj-lt"/>
                      </a:endParaRPr>
                    </a:p>
                  </a:txBody>
                  <a:tcPr/>
                </a:tc>
                <a:tc>
                  <a:txBody>
                    <a:bodyPr/>
                    <a:lstStyle/>
                    <a:p>
                      <a:pPr algn="ctr"/>
                      <a:r>
                        <a:rPr lang="en-US" dirty="0" smtClean="0">
                          <a:latin typeface="+mj-lt"/>
                        </a:rPr>
                        <a:t>Countries</a:t>
                      </a:r>
                      <a:endParaRPr lang="en-US" dirty="0">
                        <a:latin typeface="+mj-lt"/>
                      </a:endParaRPr>
                    </a:p>
                  </a:txBody>
                  <a:tcPr/>
                </a:tc>
              </a:tr>
              <a:tr h="630293">
                <a:tc>
                  <a:txBody>
                    <a:bodyPr/>
                    <a:lstStyle/>
                    <a:p>
                      <a:r>
                        <a:rPr lang="en-US" sz="1600" dirty="0" smtClean="0">
                          <a:latin typeface="+mj-lt"/>
                        </a:rPr>
                        <a:t>Art Museum Library Advisory Group</a:t>
                      </a:r>
                      <a:endParaRPr lang="en-US" sz="1600" dirty="0">
                        <a:latin typeface="+mj-lt"/>
                      </a:endParaRPr>
                    </a:p>
                  </a:txBody>
                  <a:tcPr/>
                </a:tc>
                <a:tc>
                  <a:txBody>
                    <a:bodyPr/>
                    <a:lstStyle/>
                    <a:p>
                      <a:pPr algn="ctr"/>
                      <a:r>
                        <a:rPr lang="en-US" sz="1600" dirty="0" smtClean="0">
                          <a:latin typeface="+mj-lt"/>
                        </a:rPr>
                        <a:t>7</a:t>
                      </a:r>
                      <a:endParaRPr lang="en-US" sz="1600" dirty="0">
                        <a:latin typeface="+mj-lt"/>
                      </a:endParaRPr>
                    </a:p>
                  </a:txBody>
                  <a:tcPr/>
                </a:tc>
                <a:tc>
                  <a:txBody>
                    <a:bodyPr/>
                    <a:lstStyle/>
                    <a:p>
                      <a:pPr algn="ctr"/>
                      <a:r>
                        <a:rPr lang="en-US" sz="1600" dirty="0" smtClean="0">
                          <a:latin typeface="+mj-lt"/>
                        </a:rPr>
                        <a:t>7</a:t>
                      </a:r>
                      <a:endParaRPr lang="en-US" sz="1600" dirty="0">
                        <a:latin typeface="+mj-lt"/>
                      </a:endParaRPr>
                    </a:p>
                  </a:txBody>
                  <a:tcPr/>
                </a:tc>
                <a:tc>
                  <a:txBody>
                    <a:bodyPr/>
                    <a:lstStyle/>
                    <a:p>
                      <a:pPr algn="ctr"/>
                      <a:r>
                        <a:rPr lang="en-US" sz="1600" dirty="0" smtClean="0">
                          <a:latin typeface="+mj-lt"/>
                        </a:rPr>
                        <a:t>1</a:t>
                      </a:r>
                      <a:endParaRPr lang="en-US" sz="1600" dirty="0">
                        <a:latin typeface="+mj-lt"/>
                      </a:endParaRPr>
                    </a:p>
                  </a:txBody>
                  <a:tcPr/>
                </a:tc>
              </a:tr>
              <a:tr h="628415">
                <a:tc>
                  <a:txBody>
                    <a:bodyPr/>
                    <a:lstStyle/>
                    <a:p>
                      <a:r>
                        <a:rPr lang="en-US" sz="1600" dirty="0" smtClean="0">
                          <a:latin typeface="+mj-lt"/>
                        </a:rPr>
                        <a:t>Born Digital Advisors</a:t>
                      </a:r>
                      <a:endParaRPr lang="en-US" sz="1600" dirty="0">
                        <a:latin typeface="+mj-lt"/>
                      </a:endParaRPr>
                    </a:p>
                  </a:txBody>
                  <a:tcPr/>
                </a:tc>
                <a:tc>
                  <a:txBody>
                    <a:bodyPr/>
                    <a:lstStyle/>
                    <a:p>
                      <a:pPr algn="ctr"/>
                      <a:r>
                        <a:rPr lang="en-US" sz="1600" dirty="0" smtClean="0">
                          <a:latin typeface="+mj-lt"/>
                        </a:rPr>
                        <a:t>17</a:t>
                      </a:r>
                      <a:endParaRPr lang="en-US" sz="1600" dirty="0">
                        <a:latin typeface="+mj-lt"/>
                      </a:endParaRPr>
                    </a:p>
                  </a:txBody>
                  <a:tcPr/>
                </a:tc>
                <a:tc>
                  <a:txBody>
                    <a:bodyPr/>
                    <a:lstStyle/>
                    <a:p>
                      <a:pPr algn="ctr"/>
                      <a:r>
                        <a:rPr lang="en-US" sz="1600" dirty="0" smtClean="0">
                          <a:latin typeface="+mj-lt"/>
                        </a:rPr>
                        <a:t>17</a:t>
                      </a:r>
                      <a:endParaRPr lang="en-US" sz="1600" dirty="0">
                        <a:latin typeface="+mj-lt"/>
                      </a:endParaRPr>
                    </a:p>
                  </a:txBody>
                  <a:tcPr/>
                </a:tc>
                <a:tc>
                  <a:txBody>
                    <a:bodyPr/>
                    <a:lstStyle/>
                    <a:p>
                      <a:pPr algn="ctr"/>
                      <a:r>
                        <a:rPr lang="en-US" sz="1600" dirty="0" smtClean="0">
                          <a:latin typeface="+mj-lt"/>
                        </a:rPr>
                        <a:t>2</a:t>
                      </a:r>
                      <a:endParaRPr lang="en-US" sz="1600" dirty="0">
                        <a:latin typeface="+mj-lt"/>
                      </a:endParaRPr>
                    </a:p>
                  </a:txBody>
                  <a:tcPr/>
                </a:tc>
              </a:tr>
              <a:tr h="627477">
                <a:tc>
                  <a:txBody>
                    <a:bodyPr/>
                    <a:lstStyle/>
                    <a:p>
                      <a:r>
                        <a:rPr lang="en-US" sz="1600" dirty="0" smtClean="0">
                          <a:latin typeface="+mj-lt"/>
                        </a:rPr>
                        <a:t>Data </a:t>
                      </a:r>
                      <a:r>
                        <a:rPr lang="en-US" sz="1600" dirty="0" err="1" smtClean="0">
                          <a:latin typeface="+mj-lt"/>
                        </a:rPr>
                        <a:t>Curation</a:t>
                      </a:r>
                      <a:r>
                        <a:rPr lang="en-US" sz="1600" dirty="0" smtClean="0">
                          <a:latin typeface="+mj-lt"/>
                        </a:rPr>
                        <a:t> Building Blocks Working</a:t>
                      </a:r>
                      <a:r>
                        <a:rPr lang="en-US" sz="1600" baseline="0" dirty="0" smtClean="0">
                          <a:latin typeface="+mj-lt"/>
                        </a:rPr>
                        <a:t> Group</a:t>
                      </a:r>
                      <a:endParaRPr lang="en-US" sz="1600" dirty="0">
                        <a:latin typeface="+mj-lt"/>
                      </a:endParaRPr>
                    </a:p>
                  </a:txBody>
                  <a:tcPr/>
                </a:tc>
                <a:tc>
                  <a:txBody>
                    <a:bodyPr/>
                    <a:lstStyle/>
                    <a:p>
                      <a:pPr algn="ctr"/>
                      <a:r>
                        <a:rPr lang="en-US" sz="1600" dirty="0" smtClean="0">
                          <a:latin typeface="+mj-lt"/>
                        </a:rPr>
                        <a:t>10</a:t>
                      </a:r>
                      <a:endParaRPr lang="en-US" sz="1600" dirty="0">
                        <a:latin typeface="+mj-lt"/>
                      </a:endParaRPr>
                    </a:p>
                  </a:txBody>
                  <a:tcPr/>
                </a:tc>
                <a:tc>
                  <a:txBody>
                    <a:bodyPr/>
                    <a:lstStyle/>
                    <a:p>
                      <a:pPr algn="ctr"/>
                      <a:r>
                        <a:rPr lang="en-US" sz="1600" dirty="0" smtClean="0">
                          <a:latin typeface="+mj-lt"/>
                        </a:rPr>
                        <a:t>9</a:t>
                      </a:r>
                      <a:endParaRPr lang="en-US" sz="1600" dirty="0">
                        <a:latin typeface="+mj-lt"/>
                      </a:endParaRPr>
                    </a:p>
                  </a:txBody>
                  <a:tcPr/>
                </a:tc>
                <a:tc>
                  <a:txBody>
                    <a:bodyPr/>
                    <a:lstStyle/>
                    <a:p>
                      <a:pPr algn="ctr"/>
                      <a:r>
                        <a:rPr lang="en-US" sz="1600" dirty="0" smtClean="0">
                          <a:latin typeface="+mj-lt"/>
                        </a:rPr>
                        <a:t>2</a:t>
                      </a:r>
                      <a:endParaRPr lang="en-US" sz="1600" dirty="0">
                        <a:latin typeface="+mj-lt"/>
                      </a:endParaRPr>
                    </a:p>
                  </a:txBody>
                  <a:tcPr/>
                </a:tc>
              </a:tr>
              <a:tr h="628415">
                <a:tc>
                  <a:txBody>
                    <a:bodyPr/>
                    <a:lstStyle/>
                    <a:p>
                      <a:r>
                        <a:rPr lang="en-US" sz="1600" dirty="0" smtClean="0">
                          <a:latin typeface="+mj-lt"/>
                        </a:rPr>
                        <a:t>Data </a:t>
                      </a:r>
                      <a:r>
                        <a:rPr lang="en-US" sz="1600" dirty="0" err="1" smtClean="0">
                          <a:latin typeface="+mj-lt"/>
                        </a:rPr>
                        <a:t>Curation</a:t>
                      </a:r>
                      <a:r>
                        <a:rPr lang="en-US" sz="1600" dirty="0" smtClean="0">
                          <a:latin typeface="+mj-lt"/>
                        </a:rPr>
                        <a:t> Funding Working Group</a:t>
                      </a:r>
                      <a:endParaRPr lang="en-US" sz="1600" dirty="0">
                        <a:latin typeface="+mj-lt"/>
                      </a:endParaRPr>
                    </a:p>
                  </a:txBody>
                  <a:tcPr/>
                </a:tc>
                <a:tc>
                  <a:txBody>
                    <a:bodyPr/>
                    <a:lstStyle/>
                    <a:p>
                      <a:pPr algn="ctr"/>
                      <a:r>
                        <a:rPr lang="en-US" sz="1600" dirty="0" smtClean="0">
                          <a:latin typeface="+mj-lt"/>
                        </a:rPr>
                        <a:t>15</a:t>
                      </a:r>
                      <a:endParaRPr lang="en-US" sz="1600" dirty="0">
                        <a:latin typeface="+mj-lt"/>
                      </a:endParaRPr>
                    </a:p>
                  </a:txBody>
                  <a:tcPr/>
                </a:tc>
                <a:tc>
                  <a:txBody>
                    <a:bodyPr/>
                    <a:lstStyle/>
                    <a:p>
                      <a:pPr algn="ctr"/>
                      <a:r>
                        <a:rPr lang="en-US" sz="1600" dirty="0" smtClean="0">
                          <a:latin typeface="+mj-lt"/>
                        </a:rPr>
                        <a:t>14</a:t>
                      </a:r>
                      <a:endParaRPr lang="en-US" sz="1600" dirty="0">
                        <a:latin typeface="+mj-lt"/>
                      </a:endParaRPr>
                    </a:p>
                  </a:txBody>
                  <a:tcPr/>
                </a:tc>
                <a:tc>
                  <a:txBody>
                    <a:bodyPr/>
                    <a:lstStyle/>
                    <a:p>
                      <a:pPr algn="ctr"/>
                      <a:r>
                        <a:rPr lang="en-US" sz="1600" dirty="0" smtClean="0">
                          <a:latin typeface="+mj-lt"/>
                        </a:rPr>
                        <a:t>3</a:t>
                      </a:r>
                      <a:endParaRPr lang="en-US" sz="1600" dirty="0">
                        <a:latin typeface="+mj-lt"/>
                      </a:endParaRPr>
                    </a:p>
                  </a:txBody>
                  <a:tcPr/>
                </a:tc>
              </a:tr>
              <a:tr h="628415">
                <a:tc>
                  <a:txBody>
                    <a:bodyPr/>
                    <a:lstStyle/>
                    <a:p>
                      <a:r>
                        <a:rPr lang="en-US" sz="1600" kern="1200" dirty="0" smtClean="0">
                          <a:solidFill>
                            <a:schemeClr val="dk1"/>
                          </a:solidFill>
                          <a:latin typeface="+mj-lt"/>
                          <a:ea typeface="+mn-ea"/>
                          <a:cs typeface="+mn-cs"/>
                        </a:rPr>
                        <a:t>Metadata Managers Focus Group</a:t>
                      </a:r>
                      <a:endParaRPr lang="en-US" sz="1600" kern="1200" dirty="0">
                        <a:solidFill>
                          <a:schemeClr val="dk1"/>
                        </a:solidFill>
                        <a:latin typeface="+mj-lt"/>
                        <a:ea typeface="+mn-ea"/>
                        <a:cs typeface="+mn-cs"/>
                      </a:endParaRPr>
                    </a:p>
                  </a:txBody>
                  <a:tcPr/>
                </a:tc>
                <a:tc>
                  <a:txBody>
                    <a:bodyPr/>
                    <a:lstStyle/>
                    <a:p>
                      <a:pPr algn="ctr"/>
                      <a:r>
                        <a:rPr lang="en-US" sz="1600" dirty="0" smtClean="0">
                          <a:latin typeface="+mj-lt"/>
                        </a:rPr>
                        <a:t>87</a:t>
                      </a:r>
                      <a:endParaRPr lang="en-US" sz="1600" dirty="0">
                        <a:latin typeface="+mj-lt"/>
                      </a:endParaRPr>
                    </a:p>
                  </a:txBody>
                  <a:tcPr/>
                </a:tc>
                <a:tc>
                  <a:txBody>
                    <a:bodyPr/>
                    <a:lstStyle/>
                    <a:p>
                      <a:pPr algn="ctr"/>
                      <a:r>
                        <a:rPr lang="en-US" sz="1600" dirty="0" smtClean="0">
                          <a:latin typeface="+mj-lt"/>
                        </a:rPr>
                        <a:t>48</a:t>
                      </a:r>
                      <a:endParaRPr lang="en-US" sz="1600" dirty="0">
                        <a:latin typeface="+mj-lt"/>
                      </a:endParaRPr>
                    </a:p>
                  </a:txBody>
                  <a:tcPr/>
                </a:tc>
                <a:tc>
                  <a:txBody>
                    <a:bodyPr/>
                    <a:lstStyle/>
                    <a:p>
                      <a:pPr algn="ctr"/>
                      <a:r>
                        <a:rPr lang="en-US" sz="1600" dirty="0" smtClean="0">
                          <a:latin typeface="+mj-lt"/>
                        </a:rPr>
                        <a:t>9</a:t>
                      </a:r>
                      <a:endParaRPr lang="en-US" sz="1600" dirty="0">
                        <a:latin typeface="+mj-lt"/>
                      </a:endParaRPr>
                    </a:p>
                  </a:txBody>
                  <a:tcPr/>
                </a:tc>
              </a:tr>
              <a:tr h="628415">
                <a:tc>
                  <a:txBody>
                    <a:bodyPr/>
                    <a:lstStyle/>
                    <a:p>
                      <a:r>
                        <a:rPr lang="en-US" sz="1600" dirty="0" smtClean="0">
                          <a:latin typeface="+mj-lt"/>
                        </a:rPr>
                        <a:t>Organizations in ISNI Task Group</a:t>
                      </a:r>
                      <a:endParaRPr lang="en-US" sz="1600" dirty="0">
                        <a:latin typeface="+mj-lt"/>
                      </a:endParaRPr>
                    </a:p>
                  </a:txBody>
                  <a:tcPr/>
                </a:tc>
                <a:tc>
                  <a:txBody>
                    <a:bodyPr/>
                    <a:lstStyle/>
                    <a:p>
                      <a:pPr algn="ctr"/>
                      <a:r>
                        <a:rPr lang="en-US" sz="1600" dirty="0" smtClean="0">
                          <a:latin typeface="+mj-lt"/>
                        </a:rPr>
                        <a:t>14</a:t>
                      </a:r>
                      <a:endParaRPr lang="en-US" sz="1600" dirty="0">
                        <a:latin typeface="+mj-lt"/>
                      </a:endParaRPr>
                    </a:p>
                  </a:txBody>
                  <a:tcPr/>
                </a:tc>
                <a:tc>
                  <a:txBody>
                    <a:bodyPr/>
                    <a:lstStyle/>
                    <a:p>
                      <a:pPr algn="ctr"/>
                      <a:r>
                        <a:rPr lang="en-US" sz="1600" dirty="0" smtClean="0">
                          <a:latin typeface="+mj-lt"/>
                        </a:rPr>
                        <a:t>13</a:t>
                      </a:r>
                      <a:endParaRPr lang="en-US" sz="1600" dirty="0">
                        <a:latin typeface="+mj-lt"/>
                      </a:endParaRPr>
                    </a:p>
                  </a:txBody>
                  <a:tcPr/>
                </a:tc>
                <a:tc>
                  <a:txBody>
                    <a:bodyPr/>
                    <a:lstStyle/>
                    <a:p>
                      <a:pPr algn="ctr"/>
                      <a:r>
                        <a:rPr lang="en-US" sz="1600" dirty="0" smtClean="0">
                          <a:latin typeface="+mj-lt"/>
                        </a:rPr>
                        <a:t>4</a:t>
                      </a:r>
                      <a:endParaRPr lang="en-US" sz="1600" dirty="0">
                        <a:latin typeface="+mj-lt"/>
                      </a:endParaRPr>
                    </a:p>
                  </a:txBody>
                  <a:tcPr/>
                </a:tc>
              </a:tr>
              <a:tr h="400755">
                <a:tc>
                  <a:txBody>
                    <a:bodyPr/>
                    <a:lstStyle/>
                    <a:p>
                      <a:r>
                        <a:rPr lang="en-US" sz="1600" dirty="0" smtClean="0">
                          <a:latin typeface="+mj-lt"/>
                        </a:rPr>
                        <a:t>Wikipedia Libraries</a:t>
                      </a:r>
                      <a:r>
                        <a:rPr lang="en-US" sz="1600" baseline="0" dirty="0" smtClean="0">
                          <a:latin typeface="+mj-lt"/>
                        </a:rPr>
                        <a:t> Advisory Group</a:t>
                      </a:r>
                      <a:endParaRPr lang="en-US" sz="1600" dirty="0">
                        <a:latin typeface="+mj-lt"/>
                      </a:endParaRPr>
                    </a:p>
                  </a:txBody>
                  <a:tcPr/>
                </a:tc>
                <a:tc>
                  <a:txBody>
                    <a:bodyPr/>
                    <a:lstStyle/>
                    <a:p>
                      <a:pPr algn="ctr"/>
                      <a:r>
                        <a:rPr lang="en-US" sz="1600" dirty="0" smtClean="0">
                          <a:latin typeface="+mj-lt"/>
                        </a:rPr>
                        <a:t>15</a:t>
                      </a:r>
                      <a:endParaRPr lang="en-US" sz="1600" dirty="0">
                        <a:latin typeface="+mj-lt"/>
                      </a:endParaRPr>
                    </a:p>
                  </a:txBody>
                  <a:tcPr/>
                </a:tc>
                <a:tc>
                  <a:txBody>
                    <a:bodyPr/>
                    <a:lstStyle/>
                    <a:p>
                      <a:pPr algn="ctr"/>
                      <a:r>
                        <a:rPr lang="en-US" sz="1600" dirty="0" smtClean="0">
                          <a:latin typeface="+mj-lt"/>
                        </a:rPr>
                        <a:t>10</a:t>
                      </a:r>
                      <a:endParaRPr lang="en-US" sz="1600" dirty="0">
                        <a:latin typeface="+mj-lt"/>
                      </a:endParaRPr>
                    </a:p>
                  </a:txBody>
                  <a:tcPr/>
                </a:tc>
                <a:tc>
                  <a:txBody>
                    <a:bodyPr/>
                    <a:lstStyle/>
                    <a:p>
                      <a:pPr algn="ctr"/>
                      <a:r>
                        <a:rPr lang="en-US" sz="1600" dirty="0" smtClean="0">
                          <a:latin typeface="+mj-lt"/>
                        </a:rPr>
                        <a:t>2</a:t>
                      </a:r>
                      <a:endParaRPr lang="en-US" sz="1600"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90487" y="1452562"/>
            <a:ext cx="8963025" cy="3952875"/>
          </a:xfrm>
          <a:prstGeom prst="rect">
            <a:avLst/>
          </a:prstGeom>
        </p:spPr>
      </p:pic>
      <p:sp>
        <p:nvSpPr>
          <p:cNvPr id="2" name="Slide Number Placeholder 1"/>
          <p:cNvSpPr>
            <a:spLocks noGrp="1"/>
          </p:cNvSpPr>
          <p:nvPr>
            <p:ph type="sldNum" sz="quarter" idx="12"/>
          </p:nvPr>
        </p:nvSpPr>
        <p:spPr/>
        <p:txBody>
          <a:bodyPr/>
          <a:lstStyle/>
          <a:p>
            <a:fld id="{6B3AA010-7757-41E0-A212-D41514C97AA5}" type="slidenum">
              <a:rPr lang="en-US" smtClean="0"/>
              <a:pPr/>
              <a:t>2</a:t>
            </a:fld>
            <a:endParaRPr lang="en-US" dirty="0"/>
          </a:p>
        </p:txBody>
      </p:sp>
      <p:sp>
        <p:nvSpPr>
          <p:cNvPr id="4" name="Title 3"/>
          <p:cNvSpPr txBox="1">
            <a:spLocks/>
          </p:cNvSpPr>
          <p:nvPr/>
        </p:nvSpPr>
        <p:spPr>
          <a:xfrm>
            <a:off x="533400" y="152400"/>
            <a:ext cx="80772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OCLC Research Library Partnership</a:t>
            </a:r>
            <a:br>
              <a:rPr kumimoji="0" lang="en-US" sz="3200" b="1"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br>
            <a:r>
              <a:rPr kumimoji="0" lang="en-US" sz="2800" b="1" i="0" u="none" strike="noStrike" kern="1200" cap="none" spc="0" normalizeH="0" baseline="0" noProof="0" dirty="0" smtClean="0">
                <a:ln>
                  <a:noFill/>
                </a:ln>
                <a:solidFill>
                  <a:schemeClr val="tx1"/>
                </a:solidFill>
                <a:effectLst/>
                <a:uLnTx/>
                <a:uFillTx/>
                <a:latin typeface="+mj-lt"/>
                <a:ea typeface="Segoe UI" pitchFamily="34" charset="0"/>
                <a:cs typeface="Segoe UI" pitchFamily="34" charset="0"/>
              </a:rPr>
              <a:t>November 2014</a:t>
            </a:r>
            <a:endParaRPr kumimoji="0" lang="en-US" sz="2800" b="1" i="0" u="none" strike="noStrike" kern="1200" cap="none" spc="0" normalizeH="0" baseline="0" noProof="0" dirty="0">
              <a:ln>
                <a:noFill/>
              </a:ln>
              <a:solidFill>
                <a:schemeClr val="tx1"/>
              </a:solidFill>
              <a:effectLst/>
              <a:uLnTx/>
              <a:uFillTx/>
              <a:latin typeface="+mj-lt"/>
              <a:ea typeface="Segoe UI" pitchFamily="34" charset="0"/>
              <a:cs typeface="Segoe UI" pitchFamily="34" charset="0"/>
            </a:endParaRPr>
          </a:p>
        </p:txBody>
      </p:sp>
      <p:graphicFrame>
        <p:nvGraphicFramePr>
          <p:cNvPr id="5" name="Chart 4"/>
          <p:cNvGraphicFramePr/>
          <p:nvPr>
            <p:extLst>
              <p:ext uri="{D42A27DB-BD31-4B8C-83A1-F6EECF244321}">
                <p14:modId xmlns:p14="http://schemas.microsoft.com/office/powerpoint/2010/main" val="356495955"/>
              </p:ext>
            </p:extLst>
          </p:nvPr>
        </p:nvGraphicFramePr>
        <p:xfrm>
          <a:off x="1600200" y="2133600"/>
          <a:ext cx="4495800" cy="47244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informed; discuss</a:t>
            </a:r>
            <a:endParaRPr lang="en-US" dirty="0"/>
          </a:p>
        </p:txBody>
      </p:sp>
      <p:sp>
        <p:nvSpPr>
          <p:cNvPr id="3" name="Content Placeholder 2"/>
          <p:cNvSpPr>
            <a:spLocks noGrp="1"/>
          </p:cNvSpPr>
          <p:nvPr>
            <p:ph idx="1"/>
          </p:nvPr>
        </p:nvSpPr>
        <p:spPr>
          <a:xfrm>
            <a:off x="457200" y="1295400"/>
            <a:ext cx="8534400" cy="5257800"/>
          </a:xfrm>
        </p:spPr>
        <p:txBody>
          <a:bodyPr>
            <a:normAutofit fontScale="70000" lnSpcReduction="20000"/>
          </a:bodyPr>
          <a:lstStyle/>
          <a:p>
            <a:r>
              <a:rPr lang="en-US" dirty="0" smtClean="0"/>
              <a:t>OCLC RLP Announce</a:t>
            </a:r>
          </a:p>
          <a:p>
            <a:pPr marL="457200" lvl="1" indent="0">
              <a:buNone/>
            </a:pPr>
            <a:r>
              <a:rPr lang="en-US" sz="2600" dirty="0"/>
              <a:t>W</a:t>
            </a:r>
            <a:r>
              <a:rPr lang="en-US" sz="2600" dirty="0" smtClean="0"/>
              <a:t>eekly announcements. Best way to stay abreast of broad topics</a:t>
            </a:r>
          </a:p>
          <a:p>
            <a:r>
              <a:rPr lang="en-US" dirty="0" smtClean="0"/>
              <a:t>OCLC RLP Europe</a:t>
            </a:r>
          </a:p>
          <a:p>
            <a:pPr marL="457200" lvl="1" indent="0">
              <a:buNone/>
            </a:pPr>
            <a:r>
              <a:rPr lang="en-US" sz="2600" dirty="0" smtClean="0"/>
              <a:t>Similar to Announce, but with a European flair. Infrequent postings.</a:t>
            </a:r>
          </a:p>
          <a:p>
            <a:r>
              <a:rPr lang="en-US" dirty="0" smtClean="0"/>
              <a:t>Metadata Management interest group</a:t>
            </a:r>
          </a:p>
          <a:p>
            <a:pPr marL="457200" lvl="1" indent="0">
              <a:buNone/>
            </a:pPr>
            <a:r>
              <a:rPr lang="en-US" sz="2600" dirty="0" smtClean="0"/>
              <a:t>Discussion list for all staff creating </a:t>
            </a:r>
            <a:r>
              <a:rPr lang="en-US" sz="2600" dirty="0"/>
              <a:t>and using </a:t>
            </a:r>
            <a:r>
              <a:rPr lang="en-US" sz="2600" dirty="0" smtClean="0"/>
              <a:t>metadata; not just for technical services staff.</a:t>
            </a:r>
          </a:p>
          <a:p>
            <a:r>
              <a:rPr lang="en-US" dirty="0" smtClean="0"/>
              <a:t>SHARES-L and SHARES-ILL- L</a:t>
            </a:r>
          </a:p>
          <a:p>
            <a:pPr lvl="1">
              <a:buNone/>
            </a:pPr>
            <a:r>
              <a:rPr lang="en-US" sz="2600" dirty="0" smtClean="0"/>
              <a:t>Two discussion lists regarding the SHARES resource sharing consortium</a:t>
            </a:r>
          </a:p>
          <a:p>
            <a:pPr lvl="1">
              <a:buNone/>
            </a:pPr>
            <a:r>
              <a:rPr lang="en-US" sz="2600" dirty="0" smtClean="0"/>
              <a:t>-- one of general interest, the other for practitioners and their managers </a:t>
            </a:r>
          </a:p>
          <a:p>
            <a:r>
              <a:rPr lang="en-US" dirty="0" smtClean="0"/>
              <a:t>Research Information Management interest group</a:t>
            </a:r>
          </a:p>
          <a:p>
            <a:pPr marL="457200" lvl="1" indent="0">
              <a:buNone/>
            </a:pPr>
            <a:r>
              <a:rPr lang="en-US" sz="2600" dirty="0" smtClean="0"/>
              <a:t>Discussion list for staff with an interest in exploring ways that the library can better support scholarly research</a:t>
            </a:r>
            <a:endParaRPr lang="en-US" sz="2600" dirty="0"/>
          </a:p>
          <a:p>
            <a:r>
              <a:rPr lang="en-US" dirty="0"/>
              <a:t>Primary </a:t>
            </a:r>
            <a:r>
              <a:rPr lang="en-US" dirty="0" smtClean="0"/>
              <a:t>Sources</a:t>
            </a:r>
          </a:p>
          <a:p>
            <a:pPr marL="457200" lvl="1" indent="0">
              <a:buNone/>
            </a:pPr>
            <a:r>
              <a:rPr lang="en-US" sz="2600" dirty="0" smtClean="0"/>
              <a:t>Discussion list for staff </a:t>
            </a:r>
            <a:r>
              <a:rPr lang="en-US" sz="2600" dirty="0"/>
              <a:t>with an interest in </a:t>
            </a:r>
            <a:r>
              <a:rPr lang="en-US" sz="2600" dirty="0" smtClean="0"/>
              <a:t>rare </a:t>
            </a:r>
            <a:r>
              <a:rPr lang="en-US" sz="2600" dirty="0"/>
              <a:t>books, archives, </a:t>
            </a:r>
            <a:r>
              <a:rPr lang="en-US" sz="2600" dirty="0" smtClean="0"/>
              <a:t>and special collections.</a:t>
            </a:r>
            <a:endParaRPr lang="en-US" sz="2600" dirty="0"/>
          </a:p>
          <a:p>
            <a:r>
              <a:rPr lang="en-US" dirty="0" smtClean="0"/>
              <a:t>Art &amp; Architecture</a:t>
            </a:r>
          </a:p>
          <a:p>
            <a:pPr lvl="1">
              <a:buNone/>
            </a:pPr>
            <a:r>
              <a:rPr lang="en-US" dirty="0" smtClean="0"/>
              <a:t> Discussion list for staff with an interest in – you guessed it! – art and architecture.</a:t>
            </a:r>
          </a:p>
          <a:p>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20</a:t>
            </a:fld>
            <a:endParaRPr lang="en-US"/>
          </a:p>
        </p:txBody>
      </p:sp>
    </p:spTree>
    <p:extLst>
      <p:ext uri="{BB962C8B-B14F-4D97-AF65-F5344CB8AC3E}">
        <p14:creationId xmlns:p14="http://schemas.microsoft.com/office/powerpoint/2010/main" val="27588358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21</a:t>
            </a:fld>
            <a:endParaRPr lang="en-US" dirty="0"/>
          </a:p>
        </p:txBody>
      </p:sp>
      <p:pic>
        <p:nvPicPr>
          <p:cNvPr id="67586" name="Picture 2"/>
          <p:cNvPicPr>
            <a:picLocks noChangeAspect="1" noChangeArrowheads="1"/>
          </p:cNvPicPr>
          <p:nvPr/>
        </p:nvPicPr>
        <p:blipFill>
          <a:blip r:embed="rId3" cstate="print"/>
          <a:srcRect l="11000" t="17778" r="25500" b="9663"/>
          <a:stretch>
            <a:fillRect/>
          </a:stretch>
        </p:blipFill>
        <p:spPr bwMode="auto">
          <a:xfrm>
            <a:off x="381000" y="0"/>
            <a:ext cx="87630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1066800" y="3581400"/>
            <a:ext cx="5334000" cy="1981200"/>
          </a:xfrm>
          <a:prstGeom prst="rect">
            <a:avLst/>
          </a:prstGeom>
          <a:ln>
            <a:noFill/>
          </a:ln>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rgbClr val="646464"/>
                </a:solidFill>
                <a:effectLst/>
                <a:uLnTx/>
                <a:uFillTx/>
                <a:latin typeface="+mj-lt"/>
                <a:ea typeface="Open Sans" pitchFamily="34" charset="0"/>
                <a:cs typeface="Open Sans" pitchFamily="34" charset="0"/>
              </a:rPr>
              <a:t>please reach us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dirty="0" smtClean="0">
                <a:solidFill>
                  <a:srgbClr val="646464"/>
                </a:solidFill>
                <a:latin typeface="+mj-lt"/>
                <a:ea typeface="Open Sans" pitchFamily="34" charset="0"/>
                <a:cs typeface="Open Sans" pitchFamily="34" charset="0"/>
              </a:rPr>
              <a:t>massied@oclc.org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rgbClr val="646464"/>
                </a:solidFill>
                <a:effectLst/>
                <a:uLnTx/>
                <a:uFillTx/>
                <a:latin typeface="+mj-lt"/>
                <a:ea typeface="Open Sans" pitchFamily="34" charset="0"/>
                <a:cs typeface="Open Sans" pitchFamily="34" charset="0"/>
              </a:rPr>
              <a:t>proffitm@oclc.org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rgbClr val="646464"/>
              </a:solidFill>
              <a:effectLst/>
              <a:uLnTx/>
              <a:uFillTx/>
              <a:latin typeface="+mj-lt"/>
              <a:ea typeface="Open Sans" pitchFamily="34" charset="0"/>
              <a:cs typeface="Open Sans"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3</a:t>
            </a:fld>
            <a:endParaRPr lang="en-US" dirty="0"/>
          </a:p>
        </p:txBody>
      </p:sp>
      <p:sp>
        <p:nvSpPr>
          <p:cNvPr id="3" name="Title 4"/>
          <p:cNvSpPr txBox="1">
            <a:spLocks/>
          </p:cNvSpPr>
          <p:nvPr/>
        </p:nvSpPr>
        <p:spPr>
          <a:xfrm>
            <a:off x="6858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Arial"/>
                <a:ea typeface="Open Sans Semibold" pitchFamily="34" charset="0"/>
                <a:cs typeface="Arial"/>
              </a:rPr>
              <a:t>OCLC Research Library Partnership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Arial"/>
                <a:ea typeface="Open Sans Semibold" pitchFamily="34" charset="0"/>
                <a:cs typeface="Arial"/>
              </a:rPr>
              <a:t>new affiliations (FY13-FY15)</a:t>
            </a:r>
            <a:endParaRPr kumimoji="0" lang="en-US" sz="3200" b="1" i="0" u="none" strike="noStrike" kern="1200" cap="none" spc="0" normalizeH="0" baseline="0" noProof="0" dirty="0">
              <a:ln>
                <a:noFill/>
              </a:ln>
              <a:solidFill>
                <a:schemeClr val="tx1"/>
              </a:solidFill>
              <a:effectLst/>
              <a:uLnTx/>
              <a:uFillTx/>
              <a:latin typeface="Arial"/>
              <a:ea typeface="Open Sans Semibold" pitchFamily="34" charset="0"/>
              <a:cs typeface="Arial"/>
            </a:endParaRPr>
          </a:p>
        </p:txBody>
      </p:sp>
      <p:graphicFrame>
        <p:nvGraphicFramePr>
          <p:cNvPr id="4" name="Content Placeholder 8"/>
          <p:cNvGraphicFramePr>
            <a:graphicFrameLocks/>
          </p:cNvGraphicFramePr>
          <p:nvPr>
            <p:extLst>
              <p:ext uri="{D42A27DB-BD31-4B8C-83A1-F6EECF244321}">
                <p14:modId xmlns:p14="http://schemas.microsoft.com/office/powerpoint/2010/main" val="2782631910"/>
              </p:ext>
            </p:extLst>
          </p:nvPr>
        </p:nvGraphicFramePr>
        <p:xfrm>
          <a:off x="152399" y="1996440"/>
          <a:ext cx="8839201" cy="2590800"/>
        </p:xfrm>
        <a:graphic>
          <a:graphicData uri="http://schemas.openxmlformats.org/drawingml/2006/table">
            <a:tbl>
              <a:tblPr firstRow="1" bandRow="1">
                <a:tableStyleId>{5C22544A-7EE6-4342-B048-85BDC9FD1C3A}</a:tableStyleId>
              </a:tblPr>
              <a:tblGrid>
                <a:gridCol w="762001"/>
                <a:gridCol w="2895600"/>
                <a:gridCol w="2819400"/>
                <a:gridCol w="2362200"/>
              </a:tblGrid>
              <a:tr h="381000">
                <a:tc>
                  <a:txBody>
                    <a:bodyPr/>
                    <a:lstStyle/>
                    <a:p>
                      <a:endParaRPr lang="en-US" dirty="0">
                        <a:latin typeface="+mj-lt"/>
                      </a:endParaRPr>
                    </a:p>
                  </a:txBody>
                  <a:tcPr anchor="ctr">
                    <a:solidFill>
                      <a:srgbClr val="497CB6"/>
                    </a:solidFill>
                  </a:tcPr>
                </a:tc>
                <a:tc>
                  <a:txBody>
                    <a:bodyPr/>
                    <a:lstStyle/>
                    <a:p>
                      <a:pPr algn="ctr"/>
                      <a:r>
                        <a:rPr lang="en-US" dirty="0" smtClean="0">
                          <a:latin typeface="+mj-lt"/>
                        </a:rPr>
                        <a:t>FY13</a:t>
                      </a:r>
                      <a:endParaRPr lang="en-US" dirty="0">
                        <a:latin typeface="+mj-lt"/>
                      </a:endParaRPr>
                    </a:p>
                  </a:txBody>
                  <a:tcPr anchor="ctr">
                    <a:solidFill>
                      <a:srgbClr val="497CB6"/>
                    </a:solidFill>
                  </a:tcPr>
                </a:tc>
                <a:tc>
                  <a:txBody>
                    <a:bodyPr/>
                    <a:lstStyle/>
                    <a:p>
                      <a:pPr algn="ctr"/>
                      <a:r>
                        <a:rPr lang="en-US" dirty="0" smtClean="0">
                          <a:latin typeface="+mj-lt"/>
                        </a:rPr>
                        <a:t>FY14</a:t>
                      </a:r>
                      <a:endParaRPr lang="en-US" dirty="0">
                        <a:latin typeface="+mj-lt"/>
                      </a:endParaRPr>
                    </a:p>
                  </a:txBody>
                  <a:tcPr anchor="ctr">
                    <a:solidFill>
                      <a:srgbClr val="497CB6"/>
                    </a:solidFill>
                  </a:tcPr>
                </a:tc>
                <a:tc>
                  <a:txBody>
                    <a:bodyPr/>
                    <a:lstStyle/>
                    <a:p>
                      <a:pPr algn="ctr"/>
                      <a:r>
                        <a:rPr lang="en-US" dirty="0" smtClean="0">
                          <a:latin typeface="+mj-lt"/>
                        </a:rPr>
                        <a:t>FY15</a:t>
                      </a:r>
                    </a:p>
                  </a:txBody>
                  <a:tcPr anchor="ctr">
                    <a:solidFill>
                      <a:srgbClr val="497CB6"/>
                    </a:solidFill>
                  </a:tcPr>
                </a:tc>
              </a:tr>
              <a:tr h="2209800">
                <a:tc>
                  <a:txBody>
                    <a:bodyPr/>
                    <a:lstStyle/>
                    <a:p>
                      <a:r>
                        <a:rPr lang="en-US" sz="1200" b="1" dirty="0" smtClean="0">
                          <a:latin typeface="+mj-lt"/>
                        </a:rPr>
                        <a:t>Joined</a:t>
                      </a:r>
                      <a:endParaRPr lang="en-US" sz="1200" b="1" dirty="0">
                        <a:latin typeface="+mj-lt"/>
                      </a:endParaRPr>
                    </a:p>
                  </a:txBody>
                  <a:tcPr>
                    <a:solidFill>
                      <a:srgbClr val="F2F2F2"/>
                    </a:solidFill>
                  </a:tcPr>
                </a:tc>
                <a:tc>
                  <a:txBody>
                    <a:bodyPr/>
                    <a:lstStyle/>
                    <a:p>
                      <a:pPr marL="114300" lvl="0" indent="-114300">
                        <a:buFont typeface="Arial" pitchFamily="34" charset="0"/>
                        <a:buChar char="•"/>
                      </a:pPr>
                      <a:r>
                        <a:rPr lang="en-US" sz="1200" kern="1200" dirty="0" smtClean="0">
                          <a:solidFill>
                            <a:schemeClr val="dk1"/>
                          </a:solidFill>
                          <a:latin typeface="+mj-lt"/>
                          <a:ea typeface="+mn-ea"/>
                          <a:cs typeface="+mn-cs"/>
                        </a:rPr>
                        <a:t>DePaul University</a:t>
                      </a:r>
                    </a:p>
                    <a:p>
                      <a:pPr marL="114300" lvl="0" indent="-114300">
                        <a:buFont typeface="Arial" pitchFamily="34" charset="0"/>
                        <a:buChar char="•"/>
                      </a:pPr>
                      <a:r>
                        <a:rPr lang="en-US" sz="1200" kern="1200" dirty="0" smtClean="0">
                          <a:solidFill>
                            <a:schemeClr val="dk1"/>
                          </a:solidFill>
                          <a:latin typeface="+mj-lt"/>
                          <a:ea typeface="+mn-ea"/>
                          <a:cs typeface="+mn-cs"/>
                        </a:rPr>
                        <a:t>Fordham University</a:t>
                      </a:r>
                    </a:p>
                    <a:p>
                      <a:pPr marL="114300" lvl="0" indent="-114300">
                        <a:buFont typeface="Arial" pitchFamily="34" charset="0"/>
                        <a:buChar char="•"/>
                      </a:pPr>
                      <a:r>
                        <a:rPr lang="en-US" sz="1200" kern="1200" dirty="0" smtClean="0">
                          <a:solidFill>
                            <a:schemeClr val="dk1"/>
                          </a:solidFill>
                          <a:latin typeface="+mj-lt"/>
                          <a:ea typeface="+mn-ea"/>
                          <a:cs typeface="+mn-cs"/>
                        </a:rPr>
                        <a:t>Haverford College</a:t>
                      </a:r>
                    </a:p>
                    <a:p>
                      <a:pPr marL="114300" lvl="0" indent="-114300">
                        <a:buFont typeface="Arial" pitchFamily="34" charset="0"/>
                        <a:buChar char="•"/>
                      </a:pPr>
                      <a:r>
                        <a:rPr lang="en-US" sz="1200" kern="1200" dirty="0" smtClean="0">
                          <a:solidFill>
                            <a:schemeClr val="dk1"/>
                          </a:solidFill>
                          <a:latin typeface="+mj-lt"/>
                          <a:ea typeface="+mn-ea"/>
                          <a:cs typeface="+mn-cs"/>
                        </a:rPr>
                        <a:t>Memorial Sloan-Kettering Cancer Center Library</a:t>
                      </a:r>
                    </a:p>
                    <a:p>
                      <a:pPr marL="114300" lvl="0" indent="-114300">
                        <a:buFont typeface="Arial" pitchFamily="34" charset="0"/>
                        <a:buChar char="•"/>
                      </a:pPr>
                      <a:r>
                        <a:rPr lang="en-US" sz="1200" kern="1200" dirty="0" smtClean="0">
                          <a:solidFill>
                            <a:schemeClr val="dk1"/>
                          </a:solidFill>
                          <a:latin typeface="+mj-lt"/>
                          <a:ea typeface="+mn-ea"/>
                          <a:cs typeface="+mn-cs"/>
                        </a:rPr>
                        <a:t>University of California, Irvine</a:t>
                      </a:r>
                    </a:p>
                    <a:p>
                      <a:pPr marL="114300" lvl="0" indent="-114300">
                        <a:buFont typeface="Arial" pitchFamily="34" charset="0"/>
                        <a:buChar char="•"/>
                      </a:pPr>
                      <a:r>
                        <a:rPr lang="en-US" sz="1200" kern="1200" dirty="0" smtClean="0">
                          <a:solidFill>
                            <a:schemeClr val="dk1"/>
                          </a:solidFill>
                          <a:latin typeface="+mj-lt"/>
                          <a:ea typeface="+mn-ea"/>
                          <a:cs typeface="+mn-cs"/>
                        </a:rPr>
                        <a:t>University of New South Wales</a:t>
                      </a:r>
                    </a:p>
                    <a:p>
                      <a:pPr marL="114300" lvl="0" indent="-114300">
                        <a:buFont typeface="Arial" pitchFamily="34" charset="0"/>
                        <a:buChar char="•"/>
                      </a:pPr>
                      <a:r>
                        <a:rPr lang="en-US" sz="1200" kern="1200" dirty="0" smtClean="0">
                          <a:solidFill>
                            <a:schemeClr val="dk1"/>
                          </a:solidFill>
                          <a:latin typeface="+mj-lt"/>
                          <a:ea typeface="+mn-ea"/>
                          <a:cs typeface="+mn-cs"/>
                        </a:rPr>
                        <a:t>University of Queensland</a:t>
                      </a:r>
                    </a:p>
                    <a:p>
                      <a:pPr marL="114300" lvl="0" indent="-114300">
                        <a:buFont typeface="Arial" pitchFamily="34" charset="0"/>
                        <a:buChar char="•"/>
                      </a:pPr>
                      <a:r>
                        <a:rPr lang="en-US" sz="1200" kern="1200" dirty="0" smtClean="0">
                          <a:solidFill>
                            <a:schemeClr val="dk1"/>
                          </a:solidFill>
                          <a:latin typeface="+mj-lt"/>
                          <a:ea typeface="+mn-ea"/>
                          <a:cs typeface="+mn-cs"/>
                        </a:rPr>
                        <a:t>University of Wisconsin-Madison </a:t>
                      </a:r>
                    </a:p>
                    <a:p>
                      <a:pPr marL="114300" lvl="0" indent="-114300">
                        <a:buFont typeface="Arial" pitchFamily="34" charset="0"/>
                        <a:buChar char="•"/>
                      </a:pPr>
                      <a:r>
                        <a:rPr lang="en-US" sz="1200" kern="1200" dirty="0" smtClean="0">
                          <a:solidFill>
                            <a:schemeClr val="dk1"/>
                          </a:solidFill>
                          <a:latin typeface="+mj-lt"/>
                          <a:ea typeface="+mn-ea"/>
                          <a:cs typeface="+mn-cs"/>
                        </a:rPr>
                        <a:t>Washington University in Saint Louis</a:t>
                      </a:r>
                    </a:p>
                  </a:txBody>
                  <a:tcPr>
                    <a:solidFill>
                      <a:srgbClr val="F2F2F2"/>
                    </a:solidFill>
                  </a:tcPr>
                </a:tc>
                <a:tc>
                  <a:txBody>
                    <a:bodyPr/>
                    <a:lstStyle/>
                    <a:p>
                      <a:pPr marL="114300" lvl="0" indent="-114300">
                        <a:buFont typeface="Arial" pitchFamily="34" charset="0"/>
                        <a:buChar char="•"/>
                      </a:pPr>
                      <a:r>
                        <a:rPr lang="en-US" sz="1200" kern="1200" dirty="0" smtClean="0">
                          <a:solidFill>
                            <a:schemeClr val="dk1"/>
                          </a:solidFill>
                          <a:latin typeface="+mj-lt"/>
                          <a:ea typeface="+mn-ea"/>
                          <a:cs typeface="+mn-cs"/>
                        </a:rPr>
                        <a:t>Australian National University</a:t>
                      </a:r>
                    </a:p>
                    <a:p>
                      <a:pPr marL="114300" lvl="0" indent="-114300">
                        <a:buFont typeface="Arial" pitchFamily="34" charset="0"/>
                        <a:buChar char="•"/>
                      </a:pPr>
                      <a:r>
                        <a:rPr lang="en-US" sz="1200" kern="1200" dirty="0" smtClean="0">
                          <a:solidFill>
                            <a:schemeClr val="dk1"/>
                          </a:solidFill>
                          <a:latin typeface="+mj-lt"/>
                          <a:ea typeface="+mn-ea"/>
                          <a:cs typeface="+mn-cs"/>
                        </a:rPr>
                        <a:t>Montana State University</a:t>
                      </a:r>
                    </a:p>
                    <a:p>
                      <a:pPr marL="114300" lvl="0" indent="-114300">
                        <a:buFont typeface="Arial" pitchFamily="34" charset="0"/>
                        <a:buChar char="•"/>
                      </a:pPr>
                      <a:r>
                        <a:rPr lang="en-US" sz="1200" kern="1200" dirty="0" smtClean="0">
                          <a:solidFill>
                            <a:schemeClr val="dk1"/>
                          </a:solidFill>
                          <a:latin typeface="+mj-lt"/>
                          <a:ea typeface="+mn-ea"/>
                          <a:cs typeface="+mn-cs"/>
                        </a:rPr>
                        <a:t>Occidental College </a:t>
                      </a:r>
                    </a:p>
                    <a:p>
                      <a:pPr marL="114300" lvl="0" indent="-114300">
                        <a:buFont typeface="Arial" pitchFamily="34" charset="0"/>
                        <a:buChar char="•"/>
                      </a:pPr>
                      <a:r>
                        <a:rPr lang="en-US" sz="1200" kern="1200" dirty="0" smtClean="0">
                          <a:solidFill>
                            <a:schemeClr val="dk1"/>
                          </a:solidFill>
                          <a:latin typeface="+mj-lt"/>
                          <a:ea typeface="+mn-ea"/>
                          <a:cs typeface="+mn-cs"/>
                        </a:rPr>
                        <a:t>University of California, Davis</a:t>
                      </a:r>
                    </a:p>
                    <a:p>
                      <a:pPr marL="114300" lvl="0" indent="-114300">
                        <a:buFont typeface="Arial" pitchFamily="34" charset="0"/>
                        <a:buChar char="•"/>
                      </a:pPr>
                      <a:r>
                        <a:rPr lang="en-US" sz="1200" kern="1200" dirty="0" smtClean="0">
                          <a:solidFill>
                            <a:schemeClr val="dk1"/>
                          </a:solidFill>
                          <a:latin typeface="+mj-lt"/>
                          <a:ea typeface="+mn-ea"/>
                          <a:cs typeface="+mn-cs"/>
                        </a:rPr>
                        <a:t>University of California, Riverside</a:t>
                      </a:r>
                    </a:p>
                    <a:p>
                      <a:pPr marL="114300" lvl="0" indent="-114300">
                        <a:buFont typeface="Arial" pitchFamily="34" charset="0"/>
                        <a:buChar char="•"/>
                      </a:pPr>
                      <a:r>
                        <a:rPr lang="en-US" sz="1200" kern="1200" dirty="0" smtClean="0">
                          <a:solidFill>
                            <a:schemeClr val="dk1"/>
                          </a:solidFill>
                          <a:latin typeface="+mj-lt"/>
                          <a:ea typeface="+mn-ea"/>
                          <a:cs typeface="+mn-cs"/>
                        </a:rPr>
                        <a:t>University of Illinois, Urbana Champaign</a:t>
                      </a:r>
                    </a:p>
                    <a:p>
                      <a:pPr marL="114300" lvl="0" indent="-114300">
                        <a:buFont typeface="Arial" pitchFamily="34" charset="0"/>
                        <a:buChar char="•"/>
                      </a:pPr>
                      <a:r>
                        <a:rPr lang="en-US" sz="1200" kern="1200" dirty="0" smtClean="0">
                          <a:solidFill>
                            <a:schemeClr val="dk1"/>
                          </a:solidFill>
                          <a:latin typeface="+mj-lt"/>
                          <a:ea typeface="+mn-ea"/>
                          <a:cs typeface="+mn-cs"/>
                        </a:rPr>
                        <a:t>University of Western Australia</a:t>
                      </a:r>
                    </a:p>
                    <a:p>
                      <a:endParaRPr lang="en-US" dirty="0">
                        <a:latin typeface="+mj-lt"/>
                      </a:endParaRPr>
                    </a:p>
                  </a:txBody>
                  <a:tcPr>
                    <a:solidFill>
                      <a:srgbClr val="F2F2F2"/>
                    </a:solidFill>
                  </a:tcPr>
                </a:tc>
                <a:tc>
                  <a:txBody>
                    <a:bodyPr/>
                    <a:lstStyle/>
                    <a:p>
                      <a:pPr marL="114300" lvl="0" indent="-114300">
                        <a:buFont typeface="Arial" pitchFamily="34" charset="0"/>
                        <a:buChar char="•"/>
                      </a:pPr>
                      <a:r>
                        <a:rPr lang="en-US" sz="1200" kern="1200" dirty="0" smtClean="0">
                          <a:solidFill>
                            <a:schemeClr val="dk1"/>
                          </a:solidFill>
                          <a:latin typeface="+mj-lt"/>
                          <a:ea typeface="+mn-ea"/>
                          <a:cs typeface="+mn-cs"/>
                        </a:rPr>
                        <a:t>Bryn </a:t>
                      </a:r>
                      <a:r>
                        <a:rPr lang="en-US" sz="1200" kern="1200" dirty="0" err="1" smtClean="0">
                          <a:solidFill>
                            <a:schemeClr val="dk1"/>
                          </a:solidFill>
                          <a:latin typeface="+mj-lt"/>
                          <a:ea typeface="+mn-ea"/>
                          <a:cs typeface="+mn-cs"/>
                        </a:rPr>
                        <a:t>Mawr</a:t>
                      </a:r>
                      <a:r>
                        <a:rPr lang="en-US" sz="1200" kern="1200" dirty="0" smtClean="0">
                          <a:solidFill>
                            <a:schemeClr val="dk1"/>
                          </a:solidFill>
                          <a:latin typeface="+mj-lt"/>
                          <a:ea typeface="+mn-ea"/>
                          <a:cs typeface="+mn-cs"/>
                        </a:rPr>
                        <a:t> College</a:t>
                      </a:r>
                    </a:p>
                    <a:p>
                      <a:pPr marL="114300" lvl="0" indent="-114300">
                        <a:buFont typeface="Arial" pitchFamily="34" charset="0"/>
                        <a:buChar char="•"/>
                      </a:pPr>
                      <a:r>
                        <a:rPr lang="en-US" sz="1200" kern="1200" dirty="0" smtClean="0">
                          <a:solidFill>
                            <a:schemeClr val="dk1"/>
                          </a:solidFill>
                          <a:latin typeface="+mj-lt"/>
                          <a:ea typeface="+mn-ea"/>
                          <a:cs typeface="+mn-cs"/>
                        </a:rPr>
                        <a:t>Case Western Reserve University</a:t>
                      </a:r>
                    </a:p>
                    <a:p>
                      <a:pPr marL="114300" indent="-114300">
                        <a:buFont typeface="Arial" pitchFamily="34" charset="0"/>
                        <a:buChar char="•"/>
                      </a:pPr>
                      <a:r>
                        <a:rPr lang="en-US" sz="1200" kern="1200" dirty="0" err="1" smtClean="0">
                          <a:solidFill>
                            <a:schemeClr val="dk1"/>
                          </a:solidFill>
                          <a:latin typeface="+mj-lt"/>
                          <a:ea typeface="+mn-ea"/>
                          <a:cs typeface="+mn-cs"/>
                        </a:rPr>
                        <a:t>Deakin</a:t>
                      </a:r>
                      <a:r>
                        <a:rPr lang="en-US" sz="1200" kern="1200" dirty="0" smtClean="0">
                          <a:solidFill>
                            <a:schemeClr val="dk1"/>
                          </a:solidFill>
                          <a:latin typeface="+mj-lt"/>
                          <a:ea typeface="+mn-ea"/>
                          <a:cs typeface="+mn-cs"/>
                        </a:rPr>
                        <a:t> University</a:t>
                      </a:r>
                    </a:p>
                    <a:p>
                      <a:pPr marL="114300" indent="-114300">
                        <a:buFont typeface="Arial" pitchFamily="34" charset="0"/>
                        <a:buChar char="•"/>
                      </a:pPr>
                      <a:r>
                        <a:rPr lang="en-US" sz="1200" kern="1200" dirty="0" smtClean="0">
                          <a:solidFill>
                            <a:schemeClr val="dk1"/>
                          </a:solidFill>
                          <a:latin typeface="+mj-lt"/>
                          <a:ea typeface="+mn-ea"/>
                          <a:cs typeface="+mn-cs"/>
                        </a:rPr>
                        <a:t>Vassar College</a:t>
                      </a:r>
                    </a:p>
                    <a:p>
                      <a:pPr marL="114300" indent="-114300">
                        <a:buFont typeface="Arial" pitchFamily="34" charset="0"/>
                        <a:buChar char="•"/>
                      </a:pPr>
                      <a:r>
                        <a:rPr lang="en-US" sz="1200" kern="1200" dirty="0" smtClean="0">
                          <a:solidFill>
                            <a:schemeClr val="dk1"/>
                          </a:solidFill>
                          <a:latin typeface="+mj-lt"/>
                          <a:ea typeface="+mn-ea"/>
                          <a:cs typeface="+mn-cs"/>
                        </a:rPr>
                        <a:t>University of Nevada,</a:t>
                      </a:r>
                      <a:r>
                        <a:rPr lang="en-US" sz="1200" kern="1200" baseline="0" dirty="0" smtClean="0">
                          <a:solidFill>
                            <a:schemeClr val="dk1"/>
                          </a:solidFill>
                          <a:latin typeface="+mj-lt"/>
                          <a:ea typeface="+mn-ea"/>
                          <a:cs typeface="+mn-cs"/>
                        </a:rPr>
                        <a:t> Las Vegas</a:t>
                      </a:r>
                      <a:endParaRPr lang="en-US" sz="1200" kern="1200" dirty="0" smtClean="0">
                        <a:solidFill>
                          <a:schemeClr val="dk1"/>
                        </a:solidFill>
                        <a:latin typeface="+mj-lt"/>
                        <a:ea typeface="+mn-ea"/>
                        <a:cs typeface="+mn-cs"/>
                      </a:endParaRPr>
                    </a:p>
                  </a:txBody>
                  <a:tcPr>
                    <a:solidFill>
                      <a:srgbClr val="F2F2F2"/>
                    </a:solid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5257800" cy="685800"/>
          </a:xfrm>
        </p:spPr>
        <p:txBody>
          <a:bodyPr>
            <a:normAutofit fontScale="92500"/>
          </a:bodyPr>
          <a:lstStyle/>
          <a:p>
            <a:r>
              <a:rPr lang="en-US" b="1" dirty="0" smtClean="0"/>
              <a:t>How do we choose projects?</a:t>
            </a:r>
          </a:p>
          <a:p>
            <a:pPr lvl="1"/>
            <a:endParaRPr lang="en-US" dirty="0" smtClean="0"/>
          </a:p>
          <a:p>
            <a:endParaRPr lang="en-US" dirty="0" smtClean="0"/>
          </a:p>
          <a:p>
            <a:pPr>
              <a:buNone/>
            </a:pPr>
            <a:endParaRPr lang="en-US" dirty="0" smtClean="0"/>
          </a:p>
        </p:txBody>
      </p:sp>
      <p:sp>
        <p:nvSpPr>
          <p:cNvPr id="3" name="Slide Number Placeholder 2"/>
          <p:cNvSpPr>
            <a:spLocks noGrp="1"/>
          </p:cNvSpPr>
          <p:nvPr>
            <p:ph type="sldNum" sz="quarter" idx="12"/>
          </p:nvPr>
        </p:nvSpPr>
        <p:spPr/>
        <p:txBody>
          <a:bodyPr/>
          <a:lstStyle/>
          <a:p>
            <a:fld id="{6B3AA010-7757-41E0-A212-D41514C97AA5}" type="slidenum">
              <a:rPr lang="en-US" smtClean="0"/>
              <a:pPr/>
              <a:t>4</a:t>
            </a:fld>
            <a:endParaRPr lang="en-US"/>
          </a:p>
        </p:txBody>
      </p:sp>
      <p:sp>
        <p:nvSpPr>
          <p:cNvPr id="4" name="Content Placeholder 1"/>
          <p:cNvSpPr txBox="1">
            <a:spLocks/>
          </p:cNvSpPr>
          <p:nvPr/>
        </p:nvSpPr>
        <p:spPr>
          <a:xfrm>
            <a:off x="4191000" y="4419600"/>
            <a:ext cx="49530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rPr>
              <a:t>How do we filter?</a:t>
            </a:r>
            <a:endParaRPr kumimoji="0" lang="en-US" sz="2400" b="1"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endParaRPr>
          </a:p>
        </p:txBody>
      </p:sp>
      <p:sp>
        <p:nvSpPr>
          <p:cNvPr id="5" name="Content Placeholder 1"/>
          <p:cNvSpPr txBox="1">
            <a:spLocks/>
          </p:cNvSpPr>
          <p:nvPr/>
        </p:nvSpPr>
        <p:spPr>
          <a:xfrm>
            <a:off x="838200" y="762000"/>
            <a:ext cx="4953000" cy="1371600"/>
          </a:xfrm>
          <a:prstGeom prst="rect">
            <a:avLst/>
          </a:prstGeom>
        </p:spPr>
        <p:txBody>
          <a:bodyPr vert="horz" lIns="91440" tIns="45720" rIns="91440" bIns="45720" rtlCol="0">
            <a:normAutofit/>
          </a:body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rPr>
              <a:t>Listening and participating</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rPr>
              <a:t>Capacities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rPr>
              <a:t>Skills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endParaRPr>
          </a:p>
        </p:txBody>
      </p:sp>
      <p:sp>
        <p:nvSpPr>
          <p:cNvPr id="6" name="Content Placeholder 1"/>
          <p:cNvSpPr txBox="1">
            <a:spLocks/>
          </p:cNvSpPr>
          <p:nvPr/>
        </p:nvSpPr>
        <p:spPr>
          <a:xfrm>
            <a:off x="2590800" y="2286000"/>
            <a:ext cx="4953000" cy="685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rPr>
              <a:t>How do we work?</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endParaRPr>
          </a:p>
        </p:txBody>
      </p:sp>
      <p:sp>
        <p:nvSpPr>
          <p:cNvPr id="7" name="Content Placeholder 1"/>
          <p:cNvSpPr txBox="1">
            <a:spLocks/>
          </p:cNvSpPr>
          <p:nvPr/>
        </p:nvSpPr>
        <p:spPr>
          <a:xfrm>
            <a:off x="2971800" y="2743200"/>
            <a:ext cx="4953000" cy="1371600"/>
          </a:xfrm>
          <a:prstGeom prst="rect">
            <a:avLst/>
          </a:prstGeom>
        </p:spPr>
        <p:txBody>
          <a:bodyPr vert="horz" lIns="91440" tIns="45720" rIns="91440" bIns="45720" rtlCol="0">
            <a:normAutofit fontScale="92500" lnSpcReduction="20000"/>
          </a:body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rPr>
              <a:t>Working groups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solidFill>
                  <a:srgbClr val="646464"/>
                </a:solidFill>
                <a:latin typeface="Open Sans" pitchFamily="34" charset="0"/>
                <a:ea typeface="Open Sans" pitchFamily="34" charset="0"/>
                <a:cs typeface="Open Sans" pitchFamily="34" charset="0"/>
              </a:rPr>
              <a:t>Task forces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solidFill>
                  <a:srgbClr val="646464"/>
                </a:solidFill>
                <a:latin typeface="Open Sans" pitchFamily="34" charset="0"/>
                <a:ea typeface="Open Sans" pitchFamily="34" charset="0"/>
                <a:cs typeface="Open Sans" pitchFamily="34" charset="0"/>
              </a:rPr>
              <a:t>Communities of interest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rPr>
              <a:t>Web</a:t>
            </a:r>
            <a:r>
              <a:rPr kumimoji="0" lang="en-US" sz="2400" b="0" i="0" u="none" strike="noStrike" kern="1200" cap="none" spc="0" normalizeH="0" noProof="0" dirty="0" smtClean="0">
                <a:ln>
                  <a:noFill/>
                </a:ln>
                <a:solidFill>
                  <a:srgbClr val="646464"/>
                </a:solidFill>
                <a:effectLst/>
                <a:uLnTx/>
                <a:uFillTx/>
                <a:latin typeface="Open Sans" pitchFamily="34" charset="0"/>
                <a:ea typeface="Open Sans" pitchFamily="34" charset="0"/>
                <a:cs typeface="Open Sans" pitchFamily="34" charset="0"/>
              </a:rPr>
              <a:t> discussions</a:t>
            </a:r>
            <a:endParaRPr kumimoji="0" lang="en-US" sz="24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endParaRPr>
          </a:p>
        </p:txBody>
      </p:sp>
      <p:sp>
        <p:nvSpPr>
          <p:cNvPr id="9" name="Content Placeholder 1"/>
          <p:cNvSpPr txBox="1">
            <a:spLocks/>
          </p:cNvSpPr>
          <p:nvPr/>
        </p:nvSpPr>
        <p:spPr>
          <a:xfrm>
            <a:off x="4648200" y="4876800"/>
            <a:ext cx="3352800" cy="609600"/>
          </a:xfrm>
          <a:prstGeom prst="rect">
            <a:avLst/>
          </a:prstGeom>
        </p:spPr>
        <p:txBody>
          <a:bodyPr vert="horz" lIns="91440" tIns="45720" rIns="91440" bIns="45720" rtlCol="0">
            <a:normAutofit/>
          </a:body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rPr>
              <a:t>Impact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04606596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rmAutofit/>
          </a:bodyPr>
          <a:lstStyle/>
          <a:p>
            <a:r>
              <a:rPr lang="en-US" dirty="0" smtClean="0"/>
              <a:t>Impact</a:t>
            </a:r>
            <a:endParaRPr lang="en-US" dirty="0"/>
          </a:p>
        </p:txBody>
      </p:sp>
      <p:sp>
        <p:nvSpPr>
          <p:cNvPr id="3" name="Slide Number Placeholder 2"/>
          <p:cNvSpPr>
            <a:spLocks noGrp="1"/>
          </p:cNvSpPr>
          <p:nvPr>
            <p:ph type="sldNum" sz="quarter" idx="12"/>
          </p:nvPr>
        </p:nvSpPr>
        <p:spPr/>
        <p:txBody>
          <a:bodyPr/>
          <a:lstStyle/>
          <a:p>
            <a:fld id="{6B3AA010-7757-41E0-A212-D41514C97AA5}" type="slidenum">
              <a:rPr lang="en-US" smtClean="0"/>
              <a:pPr/>
              <a:t>5</a:t>
            </a:fld>
            <a:endParaRPr lang="en-US"/>
          </a:p>
        </p:txBody>
      </p:sp>
      <p:sp>
        <p:nvSpPr>
          <p:cNvPr id="4" name="Rectangle 3"/>
          <p:cNvSpPr/>
          <p:nvPr/>
        </p:nvSpPr>
        <p:spPr>
          <a:xfrm>
            <a:off x="990600" y="990600"/>
            <a:ext cx="7239000" cy="4930581"/>
          </a:xfrm>
          <a:prstGeom prst="rect">
            <a:avLst/>
          </a:prstGeom>
        </p:spPr>
        <p:txBody>
          <a:bodyPr wrap="square">
            <a:spAutoFit/>
          </a:bodyPr>
          <a:lstStyle/>
          <a:p>
            <a:pPr marL="355600" indent="-342900">
              <a:lnSpc>
                <a:spcPct val="90000"/>
              </a:lnSpc>
              <a:spcAft>
                <a:spcPts val="1600"/>
              </a:spcAft>
              <a:buClr>
                <a:schemeClr val="tx1">
                  <a:lumMod val="50000"/>
                  <a:lumOff val="50000"/>
                </a:schemeClr>
              </a:buClr>
              <a:buFont typeface="Arial" panose="020B0604020202020204" pitchFamily="34" charset="0"/>
              <a:buChar char="•"/>
            </a:pPr>
            <a:r>
              <a:rPr lang="en-US" dirty="0" smtClean="0">
                <a:solidFill>
                  <a:schemeClr val="tx1">
                    <a:lumMod val="50000"/>
                    <a:lumOff val="50000"/>
                  </a:schemeClr>
                </a:solidFill>
                <a:latin typeface="Open Sans" charset="0"/>
                <a:ea typeface="Open Sans" charset="0"/>
                <a:cs typeface="Open Sans" charset="0"/>
              </a:rPr>
              <a:t>Eliminates a redundant effort or process</a:t>
            </a:r>
          </a:p>
          <a:p>
            <a:pPr marL="355600" indent="-342900">
              <a:lnSpc>
                <a:spcPct val="90000"/>
              </a:lnSpc>
              <a:spcAft>
                <a:spcPts val="1600"/>
              </a:spcAft>
              <a:buClr>
                <a:schemeClr val="tx1">
                  <a:lumMod val="50000"/>
                  <a:lumOff val="50000"/>
                </a:schemeClr>
              </a:buClr>
              <a:buFont typeface="Arial" panose="020B0604020202020204" pitchFamily="34" charset="0"/>
              <a:buChar char="•"/>
            </a:pPr>
            <a:r>
              <a:rPr lang="en-US" dirty="0" smtClean="0">
                <a:solidFill>
                  <a:schemeClr val="tx1">
                    <a:lumMod val="50000"/>
                    <a:lumOff val="50000"/>
                  </a:schemeClr>
                </a:solidFill>
                <a:latin typeface="Open Sans" charset="0"/>
                <a:ea typeface="Open Sans" charset="0"/>
                <a:cs typeface="Open Sans" charset="0"/>
              </a:rPr>
              <a:t>Affects system-wide behaviors</a:t>
            </a:r>
          </a:p>
          <a:p>
            <a:pPr marL="355600" indent="-342900">
              <a:lnSpc>
                <a:spcPct val="90000"/>
              </a:lnSpc>
              <a:spcAft>
                <a:spcPts val="1600"/>
              </a:spcAft>
              <a:buClr>
                <a:schemeClr val="tx1">
                  <a:lumMod val="50000"/>
                  <a:lumOff val="50000"/>
                </a:schemeClr>
              </a:buClr>
              <a:buFont typeface="Arial" panose="020B0604020202020204" pitchFamily="34" charset="0"/>
              <a:buChar char="•"/>
            </a:pPr>
            <a:r>
              <a:rPr lang="en-US" dirty="0" smtClean="0">
                <a:solidFill>
                  <a:schemeClr val="tx1">
                    <a:lumMod val="50000"/>
                    <a:lumOff val="50000"/>
                  </a:schemeClr>
                </a:solidFill>
                <a:latin typeface="Open Sans" charset="0"/>
                <a:ea typeface="Open Sans" charset="0"/>
                <a:cs typeface="Open Sans" charset="0"/>
              </a:rPr>
              <a:t>Creates shared capacity</a:t>
            </a:r>
          </a:p>
          <a:p>
            <a:pPr marL="355600" indent="-342900">
              <a:lnSpc>
                <a:spcPct val="90000"/>
              </a:lnSpc>
              <a:spcAft>
                <a:spcPts val="1600"/>
              </a:spcAft>
              <a:buClr>
                <a:schemeClr val="tx1">
                  <a:lumMod val="50000"/>
                  <a:lumOff val="50000"/>
                </a:schemeClr>
              </a:buClr>
              <a:buFont typeface="Arial" panose="020B0604020202020204" pitchFamily="34" charset="0"/>
              <a:buChar char="•"/>
            </a:pPr>
            <a:r>
              <a:rPr lang="en-US" dirty="0" smtClean="0">
                <a:solidFill>
                  <a:schemeClr val="tx1">
                    <a:lumMod val="50000"/>
                    <a:lumOff val="50000"/>
                  </a:schemeClr>
                </a:solidFill>
                <a:latin typeface="Open Sans" charset="0"/>
                <a:ea typeface="Open Sans" charset="0"/>
                <a:cs typeface="Open Sans" charset="0"/>
              </a:rPr>
              <a:t>Changes community economics</a:t>
            </a:r>
          </a:p>
          <a:p>
            <a:pPr marL="355600" indent="-342900">
              <a:lnSpc>
                <a:spcPct val="90000"/>
              </a:lnSpc>
              <a:spcAft>
                <a:spcPts val="1600"/>
              </a:spcAft>
              <a:buClr>
                <a:schemeClr val="tx1">
                  <a:lumMod val="50000"/>
                  <a:lumOff val="50000"/>
                </a:schemeClr>
              </a:buClr>
              <a:buFont typeface="Arial" panose="020B0604020202020204" pitchFamily="34" charset="0"/>
              <a:buChar char="•"/>
            </a:pPr>
            <a:r>
              <a:rPr lang="en-US" dirty="0" smtClean="0">
                <a:solidFill>
                  <a:schemeClr val="tx1">
                    <a:lumMod val="50000"/>
                    <a:lumOff val="50000"/>
                  </a:schemeClr>
                </a:solidFill>
                <a:latin typeface="Open Sans" charset="0"/>
                <a:ea typeface="Open Sans" charset="0"/>
                <a:cs typeface="Open Sans" charset="0"/>
              </a:rPr>
              <a:t>Cuts across cultural sectors</a:t>
            </a:r>
          </a:p>
          <a:p>
            <a:pPr marL="355600" indent="-342900">
              <a:lnSpc>
                <a:spcPct val="90000"/>
              </a:lnSpc>
              <a:spcAft>
                <a:spcPts val="1600"/>
              </a:spcAft>
              <a:buClr>
                <a:schemeClr val="tx1">
                  <a:lumMod val="50000"/>
                  <a:lumOff val="50000"/>
                </a:schemeClr>
              </a:buClr>
              <a:buFont typeface="Arial" panose="020B0604020202020204" pitchFamily="34" charset="0"/>
              <a:buChar char="•"/>
            </a:pPr>
            <a:r>
              <a:rPr lang="en-US" dirty="0" smtClean="0">
                <a:solidFill>
                  <a:schemeClr val="tx1">
                    <a:lumMod val="50000"/>
                    <a:lumOff val="50000"/>
                  </a:schemeClr>
                </a:solidFill>
                <a:latin typeface="Open Sans" charset="0"/>
                <a:ea typeface="Open Sans" charset="0"/>
                <a:cs typeface="Open Sans" charset="0"/>
              </a:rPr>
              <a:t>Transforms something (process, standard, etc.) into a routine</a:t>
            </a:r>
          </a:p>
          <a:p>
            <a:pPr marL="355600" indent="-342900">
              <a:lnSpc>
                <a:spcPct val="90000"/>
              </a:lnSpc>
              <a:spcAft>
                <a:spcPts val="1600"/>
              </a:spcAft>
              <a:buClr>
                <a:schemeClr val="tx1">
                  <a:lumMod val="50000"/>
                  <a:lumOff val="50000"/>
                </a:schemeClr>
              </a:buClr>
              <a:buFont typeface="Arial" panose="020B0604020202020204" pitchFamily="34" charset="0"/>
              <a:buChar char="•"/>
            </a:pPr>
            <a:r>
              <a:rPr lang="en-US" dirty="0" smtClean="0">
                <a:solidFill>
                  <a:schemeClr val="tx1">
                    <a:lumMod val="50000"/>
                    <a:lumOff val="50000"/>
                  </a:schemeClr>
                </a:solidFill>
                <a:latin typeface="Open Sans" charset="0"/>
                <a:ea typeface="Open Sans" charset="0"/>
                <a:cs typeface="Open Sans" charset="0"/>
              </a:rPr>
              <a:t>Translates something (process, standard, etc.) into community terms</a:t>
            </a:r>
          </a:p>
          <a:p>
            <a:pPr marL="355600" indent="-342900">
              <a:lnSpc>
                <a:spcPct val="90000"/>
              </a:lnSpc>
              <a:spcAft>
                <a:spcPts val="1600"/>
              </a:spcAft>
              <a:buClr>
                <a:schemeClr val="tx1">
                  <a:lumMod val="50000"/>
                  <a:lumOff val="50000"/>
                </a:schemeClr>
              </a:buClr>
              <a:buFont typeface="Arial" panose="020B0604020202020204" pitchFamily="34" charset="0"/>
              <a:buChar char="•"/>
            </a:pPr>
            <a:r>
              <a:rPr lang="en-US" dirty="0" smtClean="0">
                <a:solidFill>
                  <a:schemeClr val="tx1">
                    <a:lumMod val="50000"/>
                    <a:lumOff val="50000"/>
                  </a:schemeClr>
                </a:solidFill>
                <a:latin typeface="Open Sans" charset="0"/>
                <a:ea typeface="Open Sans" charset="0"/>
                <a:cs typeface="Open Sans" charset="0"/>
              </a:rPr>
              <a:t>Responds to a known and shared need</a:t>
            </a:r>
          </a:p>
          <a:p>
            <a:pPr marL="355600" indent="-342900">
              <a:lnSpc>
                <a:spcPct val="90000"/>
              </a:lnSpc>
              <a:spcAft>
                <a:spcPts val="1600"/>
              </a:spcAft>
              <a:buClr>
                <a:schemeClr val="tx1">
                  <a:lumMod val="50000"/>
                  <a:lumOff val="50000"/>
                </a:schemeClr>
              </a:buClr>
              <a:buFont typeface="Arial" panose="020B0604020202020204" pitchFamily="34" charset="0"/>
              <a:buChar char="•"/>
            </a:pPr>
            <a:r>
              <a:rPr lang="en-US" dirty="0" smtClean="0">
                <a:solidFill>
                  <a:schemeClr val="tx1">
                    <a:lumMod val="50000"/>
                    <a:lumOff val="50000"/>
                  </a:schemeClr>
                </a:solidFill>
                <a:latin typeface="Open Sans" charset="0"/>
                <a:ea typeface="Open Sans" charset="0"/>
                <a:cs typeface="Open Sans" charset="0"/>
              </a:rPr>
              <a:t>Provides opportunities for engagement</a:t>
            </a:r>
          </a:p>
          <a:p>
            <a:pPr marL="355600" indent="-342900">
              <a:lnSpc>
                <a:spcPct val="90000"/>
              </a:lnSpc>
              <a:spcAft>
                <a:spcPts val="1600"/>
              </a:spcAft>
              <a:buClr>
                <a:schemeClr val="tx1">
                  <a:lumMod val="50000"/>
                  <a:lumOff val="50000"/>
                </a:schemeClr>
              </a:buClr>
              <a:buFont typeface="Arial" panose="020B0604020202020204" pitchFamily="34" charset="0"/>
              <a:buChar char="•"/>
            </a:pPr>
            <a:r>
              <a:rPr lang="en-US" dirty="0" smtClean="0">
                <a:solidFill>
                  <a:schemeClr val="tx1">
                    <a:lumMod val="50000"/>
                    <a:lumOff val="50000"/>
                  </a:schemeClr>
                </a:solidFill>
                <a:latin typeface="Open Sans" charset="0"/>
                <a:ea typeface="Open Sans" charset="0"/>
                <a:cs typeface="Open Sans" charset="0"/>
              </a:rPr>
              <a:t>Total Research investment does not substantially exceed community benefit</a:t>
            </a:r>
          </a:p>
        </p:txBody>
      </p:sp>
    </p:spTree>
    <p:extLst>
      <p:ext uri="{BB962C8B-B14F-4D97-AF65-F5344CB8AC3E}">
        <p14:creationId xmlns:p14="http://schemas.microsoft.com/office/powerpoint/2010/main" val="2713504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smtClean="0"/>
              <a:t>The birth of born digital</a:t>
            </a:r>
          </a:p>
          <a:p>
            <a:r>
              <a:rPr lang="en-US" dirty="0" smtClean="0"/>
              <a:t>The Evolving Scholarly Record</a:t>
            </a:r>
          </a:p>
          <a:p>
            <a:r>
              <a:rPr lang="en-US" dirty="0" smtClean="0"/>
              <a:t>Organizational Identifiers</a:t>
            </a:r>
          </a:p>
          <a:p>
            <a:r>
              <a:rPr lang="en-US" dirty="0" smtClean="0"/>
              <a:t>Restructured, Reorganized?</a:t>
            </a:r>
          </a:p>
          <a:p>
            <a:r>
              <a:rPr lang="en-US" dirty="0" smtClean="0"/>
              <a:t>SHARES</a:t>
            </a:r>
          </a:p>
          <a:p>
            <a:r>
              <a:rPr lang="en-US" dirty="0" smtClean="0"/>
              <a:t>Shaping our annual meeting </a:t>
            </a:r>
          </a:p>
          <a:p>
            <a:endParaRPr lang="en-US" dirty="0"/>
          </a:p>
        </p:txBody>
      </p:sp>
      <p:sp>
        <p:nvSpPr>
          <p:cNvPr id="2" name="Slide Number Placeholder 1"/>
          <p:cNvSpPr>
            <a:spLocks noGrp="1"/>
          </p:cNvSpPr>
          <p:nvPr>
            <p:ph type="sldNum" sz="quarter" idx="12"/>
          </p:nvPr>
        </p:nvSpPr>
        <p:spPr/>
        <p:txBody>
          <a:bodyPr/>
          <a:lstStyle/>
          <a:p>
            <a:fld id="{6B3AA010-7757-41E0-A212-D41514C97AA5}" type="slidenum">
              <a:rPr lang="en-US" smtClean="0"/>
              <a:pPr/>
              <a:t>6</a:t>
            </a:fld>
            <a:endParaRPr lang="en-US" dirty="0"/>
          </a:p>
        </p:txBody>
      </p:sp>
      <p:sp>
        <p:nvSpPr>
          <p:cNvPr id="3" name="Title 3"/>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dirty="0" smtClean="0">
                <a:latin typeface="Arial"/>
                <a:ea typeface="Open Sans Semibold" pitchFamily="34" charset="0"/>
                <a:cs typeface="Arial"/>
              </a:rPr>
              <a:t>Examples of how we work</a:t>
            </a:r>
            <a:endParaRPr kumimoji="0" lang="en-US" sz="4000" b="1" i="0" u="none" strike="noStrike" kern="1200" cap="none" spc="0" normalizeH="0" baseline="0" noProof="0" dirty="0">
              <a:ln>
                <a:noFill/>
              </a:ln>
              <a:solidFill>
                <a:schemeClr val="tx1"/>
              </a:solidFill>
              <a:effectLst/>
              <a:uLnTx/>
              <a:uFillTx/>
              <a:latin typeface="Arial"/>
              <a:ea typeface="Open Sans Semibold" pitchFamily="34" charset="0"/>
              <a:cs typeface="Arial"/>
            </a:endParaRPr>
          </a:p>
        </p:txBody>
      </p:sp>
      <p:sp>
        <p:nvSpPr>
          <p:cNvPr id="4"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818857F2-102E-5148-ADF3-C396FE20EBDD}" type="slidenum">
              <a:rPr kumimoji="0" lang="en-US" sz="1000" b="0" i="0" u="none" strike="noStrike" kern="1200" cap="none" spc="0" normalizeH="0" baseline="0" noProof="0" smtClean="0">
                <a:ln>
                  <a:noFill/>
                </a:ln>
                <a:solidFill>
                  <a:srgbClr val="646464"/>
                </a:solidFill>
                <a:effectLst/>
                <a:uLnTx/>
                <a:uFillTx/>
                <a:latin typeface="+mj-lt"/>
                <a:ea typeface="Open Sans" pitchFamily="34" charset="0"/>
                <a:cs typeface="Open Sans"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646464"/>
              </a:solidFill>
              <a:effectLst/>
              <a:uLnTx/>
              <a:uFillTx/>
              <a:latin typeface="+mj-lt"/>
              <a:ea typeface="Open Sans" pitchFamily="34" charset="0"/>
              <a:cs typeface="Open Sans"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7</a:t>
            </a:fld>
            <a:endParaRPr lang="en-US" dirty="0"/>
          </a:p>
        </p:txBody>
      </p:sp>
      <p:pic>
        <p:nvPicPr>
          <p:cNvPr id="13313" name="Picture 1"/>
          <p:cNvPicPr>
            <a:picLocks noChangeAspect="1" noChangeArrowheads="1"/>
          </p:cNvPicPr>
          <p:nvPr/>
        </p:nvPicPr>
        <p:blipFill>
          <a:blip r:embed="rId3" cstate="print"/>
          <a:srcRect l="9500" t="19555" r="37000" b="9778"/>
          <a:stretch>
            <a:fillRect/>
          </a:stretch>
        </p:blipFill>
        <p:spPr bwMode="auto">
          <a:xfrm>
            <a:off x="609600" y="228600"/>
            <a:ext cx="8153400" cy="6057900"/>
          </a:xfrm>
          <a:prstGeom prst="rect">
            <a:avLst/>
          </a:prstGeom>
          <a:noFill/>
          <a:ln w="9525">
            <a:noFill/>
            <a:miter lim="800000"/>
            <a:headEnd/>
            <a:tailEnd/>
          </a:ln>
        </p:spPr>
      </p:pic>
    </p:spTree>
    <p:extLst>
      <p:ext uri="{BB962C8B-B14F-4D97-AF65-F5344CB8AC3E}">
        <p14:creationId xmlns:p14="http://schemas.microsoft.com/office/powerpoint/2010/main" val="37959488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8</a:t>
            </a:fld>
            <a:endParaRPr lang="en-US" dirty="0"/>
          </a:p>
        </p:txBody>
      </p:sp>
      <p:sp>
        <p:nvSpPr>
          <p:cNvPr id="3" name="Title 1"/>
          <p:cNvSpPr txBox="1">
            <a:spLocks/>
          </p:cNvSpPr>
          <p:nvPr/>
        </p:nvSpPr>
        <p:spPr>
          <a:xfrm>
            <a:off x="434975" y="147638"/>
            <a:ext cx="8328025" cy="995362"/>
          </a:xfrm>
          <a:prstGeom prst="rect">
            <a:avLst/>
          </a:prstGeom>
        </p:spPr>
        <p:txBody>
          <a:bodyPr/>
          <a:lstStyle>
            <a:lvl1pPr algn="l" defTabSz="914400" rtl="0" eaLnBrk="1" latinLnBrk="0" hangingPunct="1">
              <a:spcBef>
                <a:spcPct val="0"/>
              </a:spcBef>
              <a:buNone/>
              <a:defRPr sz="4000" b="1" i="0" kern="1200">
                <a:solidFill>
                  <a:schemeClr val="tx1"/>
                </a:solidFill>
                <a:latin typeface="Arial"/>
                <a:ea typeface="Open Sans Semibold" pitchFamily="34" charset="0"/>
                <a:cs typeface="Arial"/>
              </a:defRPr>
            </a:lvl1pPr>
          </a:lstStyle>
          <a:p>
            <a:endParaRPr lang="en-US" i="1" dirty="0" smtClean="0"/>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4685763" y="1143000"/>
            <a:ext cx="3010437" cy="3886200"/>
          </a:xfrm>
          <a:prstGeom prst="rect">
            <a:avLst/>
          </a:prstGeom>
          <a:ln>
            <a:solidFill>
              <a:schemeClr val="tx1"/>
            </a:solidFill>
          </a:ln>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3600" y="2590800"/>
            <a:ext cx="2933595" cy="3810000"/>
          </a:xfrm>
          <a:prstGeom prst="rect">
            <a:avLst/>
          </a:prstGeom>
          <a:ln w="19050" cmpd="sng">
            <a:solidFill>
              <a:schemeClr val="tx1"/>
            </a:solidFill>
          </a:ln>
        </p:spPr>
      </p:pic>
      <p:sp>
        <p:nvSpPr>
          <p:cNvPr id="8" name="Content Placeholder 2"/>
          <p:cNvSpPr txBox="1">
            <a:spLocks/>
          </p:cNvSpPr>
          <p:nvPr/>
        </p:nvSpPr>
        <p:spPr>
          <a:xfrm>
            <a:off x="424217" y="914400"/>
            <a:ext cx="3919183" cy="3840163"/>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rgbClr val="646464"/>
                </a:solidFill>
                <a:latin typeface="+mj-lt"/>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mj-lt"/>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mj-lt"/>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d</a:t>
            </a:r>
            <a:r>
              <a:rPr lang="en-US" sz="2400" dirty="0" smtClean="0"/>
              <a:t>igitization</a:t>
            </a:r>
          </a:p>
          <a:p>
            <a:pPr lvl="1"/>
            <a:r>
              <a:rPr lang="en-US" sz="2000" dirty="0"/>
              <a:t>d</a:t>
            </a:r>
            <a:r>
              <a:rPr lang="en-US" sz="2000" dirty="0" smtClean="0"/>
              <a:t>evelop models for large scale digitization</a:t>
            </a:r>
          </a:p>
          <a:p>
            <a:pPr marL="469900" lvl="1" indent="0">
              <a:buFont typeface="Arial" pitchFamily="34" charset="0"/>
              <a:buNone/>
            </a:pPr>
            <a:endParaRPr lang="en-US" sz="900" dirty="0" smtClean="0"/>
          </a:p>
          <a:p>
            <a:r>
              <a:rPr lang="en-US" sz="2400" dirty="0"/>
              <a:t>u</a:t>
            </a:r>
            <a:r>
              <a:rPr lang="en-US" sz="2400" dirty="0" smtClean="0"/>
              <a:t>ser services</a:t>
            </a:r>
          </a:p>
          <a:p>
            <a:pPr lvl="1"/>
            <a:r>
              <a:rPr lang="en-US" sz="2000" dirty="0"/>
              <a:t>p</a:t>
            </a:r>
            <a:r>
              <a:rPr lang="en-US" sz="2000" dirty="0" smtClean="0"/>
              <a:t>romote policies that facilitate (rather than inhibit) access</a:t>
            </a:r>
          </a:p>
          <a:p>
            <a:pPr marL="469900" lvl="1" indent="0">
              <a:buFont typeface="Arial" pitchFamily="34" charset="0"/>
              <a:buNone/>
            </a:pPr>
            <a:endParaRPr lang="en-US" sz="900" dirty="0" smtClean="0"/>
          </a:p>
          <a:p>
            <a:r>
              <a:rPr lang="en-US" sz="2400" dirty="0"/>
              <a:t>b</a:t>
            </a:r>
            <a:r>
              <a:rPr lang="en-US" sz="2400" dirty="0" smtClean="0"/>
              <a:t>orn-digital archival materials</a:t>
            </a:r>
          </a:p>
          <a:p>
            <a:pPr lvl="1"/>
            <a:r>
              <a:rPr lang="en-US" sz="2000" dirty="0"/>
              <a:t>c</a:t>
            </a:r>
            <a:r>
              <a:rPr lang="en-US" sz="2000" dirty="0" smtClean="0"/>
              <a:t>reate a no-expertise-needed program for management</a:t>
            </a:r>
          </a:p>
          <a:p>
            <a:endParaRPr lang="en-US" dirty="0" smtClean="0"/>
          </a:p>
        </p:txBody>
      </p:sp>
    </p:spTree>
    <p:extLst>
      <p:ext uri="{BB962C8B-B14F-4D97-AF65-F5344CB8AC3E}">
        <p14:creationId xmlns:p14="http://schemas.microsoft.com/office/powerpoint/2010/main" val="28104067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000" y="6248400"/>
            <a:ext cx="1676400" cy="646331"/>
          </a:xfrm>
          <a:prstGeom prst="rect">
            <a:avLst/>
          </a:prstGeom>
          <a:solidFill>
            <a:schemeClr val="bg1"/>
          </a:solidFill>
        </p:spPr>
        <p:txBody>
          <a:bodyPr wrap="square" rtlCol="0">
            <a:spAutoFit/>
          </a:bodyPr>
          <a:lstStyle/>
          <a:p>
            <a:endParaRPr lang="en-US" dirty="0" smtClean="0"/>
          </a:p>
          <a:p>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52400"/>
            <a:ext cx="6069253" cy="368508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92420" y="228600"/>
            <a:ext cx="5090990" cy="655320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770" y="2133600"/>
            <a:ext cx="3247030" cy="41910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39567" y="3581400"/>
            <a:ext cx="2961033" cy="3810000"/>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09134" y="4800600"/>
            <a:ext cx="2891666" cy="3733800"/>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81800" y="4038600"/>
            <a:ext cx="1828800" cy="1371600"/>
          </a:xfrm>
          <a:prstGeom prst="rect">
            <a:avLst/>
          </a:prstGeom>
        </p:spPr>
      </p:pic>
      <p:pic>
        <p:nvPicPr>
          <p:cNvPr id="9"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7465067" y="5029200"/>
            <a:ext cx="1193505" cy="1600200"/>
          </a:xfrm>
          <a:prstGeom prst="rect">
            <a:avLst/>
          </a:prstGeom>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24600" y="5562600"/>
            <a:ext cx="1181100" cy="1133218"/>
          </a:xfrm>
          <a:prstGeom prst="rect">
            <a:avLst/>
          </a:prstGeom>
        </p:spPr>
      </p:pic>
    </p:spTree>
    <p:extLst>
      <p:ext uri="{BB962C8B-B14F-4D97-AF65-F5344CB8AC3E}">
        <p14:creationId xmlns:p14="http://schemas.microsoft.com/office/powerpoint/2010/main" val="26711883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CLC-Research-Template-2014">
  <a:themeElements>
    <a:clrScheme name="Hyperlink">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00000"/>
      </a:hlink>
      <a:folHlink>
        <a:srgbClr val="FFFFF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OCLC-Research-Template-2014</Template>
  <TotalTime>29118</TotalTime>
  <Words>3186</Words>
  <Application>Microsoft Office PowerPoint</Application>
  <PresentationFormat>On-screen Show (4:3)</PresentationFormat>
  <Paragraphs>431</Paragraphs>
  <Slides>22</Slides>
  <Notes>22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Trebuchet MS</vt:lpstr>
      <vt:lpstr>Open Sans Semibold</vt:lpstr>
      <vt:lpstr>Calibri</vt:lpstr>
      <vt:lpstr>Arial</vt:lpstr>
      <vt:lpstr>Segoe UI</vt:lpstr>
      <vt:lpstr>Times New Roman</vt:lpstr>
      <vt:lpstr>Open Sans</vt:lpstr>
      <vt:lpstr>SimSun</vt:lpstr>
      <vt:lpstr>OCLC-Research-Template-2014</vt:lpstr>
      <vt:lpstr>Custom Design</vt:lpstr>
      <vt:lpstr>OCLC Research Library Partnership: how to engage?</vt:lpstr>
      <vt:lpstr>PowerPoint Presentation</vt:lpstr>
      <vt:lpstr>PowerPoint Presentation</vt:lpstr>
      <vt:lpstr>PowerPoint Presentation</vt:lpstr>
      <vt:lpstr>Impact</vt:lpstr>
      <vt:lpstr>PowerPoint Presentation</vt:lpstr>
      <vt:lpstr>PowerPoint Presentation</vt:lpstr>
      <vt:lpstr>PowerPoint Presentation</vt:lpstr>
      <vt:lpstr>PowerPoint Presentation</vt:lpstr>
      <vt:lpstr>PowerPoint Presentation</vt:lpstr>
      <vt:lpstr>PowerPoint Presentation</vt:lpstr>
      <vt:lpstr>Metadata Managers Focus Group</vt:lpstr>
      <vt:lpstr>From Researcher Identifiers to Organizational Identifiers</vt:lpstr>
      <vt:lpstr>Reorganized? Restructured? Process</vt:lpstr>
      <vt:lpstr>Basic SHARES facts and principles</vt:lpstr>
      <vt:lpstr>PowerPoint Presentation</vt:lpstr>
      <vt:lpstr>Examples of SHARES engagement opportunities</vt:lpstr>
      <vt:lpstr>Annual meeting</vt:lpstr>
      <vt:lpstr>PowerPoint Presentation</vt:lpstr>
      <vt:lpstr>Stay informed; discuss</vt:lpstr>
      <vt:lpstr>PowerPoint Presentation</vt:lpstr>
      <vt:lpstr>PowerPoint Presentation</vt:lpstr>
    </vt:vector>
  </TitlesOfParts>
  <Company>OCLC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engage with the OCLC Research Library Partnership</dc:title>
  <dc:creator>Merrilee Proffitt and Dennis Massie</dc:creator>
  <cp:lastModifiedBy>Proffitt,Merrilee</cp:lastModifiedBy>
  <cp:revision>288</cp:revision>
  <dcterms:created xsi:type="dcterms:W3CDTF">2014-03-15T17:54:08Z</dcterms:created>
  <dcterms:modified xsi:type="dcterms:W3CDTF">2014-12-02T22:48:18Z</dcterms:modified>
</cp:coreProperties>
</file>