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38" r:id="rId2"/>
    <p:sldMasterId id="2147483763" r:id="rId3"/>
    <p:sldMasterId id="2147483769" r:id="rId4"/>
    <p:sldMasterId id="2147483775" r:id="rId5"/>
    <p:sldMasterId id="2147483662" r:id="rId6"/>
    <p:sldMasterId id="2147483746" r:id="rId7"/>
  </p:sldMasterIdLst>
  <p:notesMasterIdLst>
    <p:notesMasterId r:id="rId70"/>
  </p:notesMasterIdLst>
  <p:handoutMasterIdLst>
    <p:handoutMasterId r:id="rId71"/>
  </p:handoutMasterIdLst>
  <p:sldIdLst>
    <p:sldId id="256" r:id="rId8"/>
    <p:sldId id="402" r:id="rId9"/>
    <p:sldId id="418" r:id="rId10"/>
    <p:sldId id="412" r:id="rId11"/>
    <p:sldId id="413" r:id="rId12"/>
    <p:sldId id="414" r:id="rId13"/>
    <p:sldId id="390" r:id="rId14"/>
    <p:sldId id="451" r:id="rId15"/>
    <p:sldId id="452" r:id="rId16"/>
    <p:sldId id="453" r:id="rId17"/>
    <p:sldId id="454" r:id="rId18"/>
    <p:sldId id="455" r:id="rId19"/>
    <p:sldId id="456" r:id="rId20"/>
    <p:sldId id="461" r:id="rId21"/>
    <p:sldId id="458" r:id="rId22"/>
    <p:sldId id="459" r:id="rId23"/>
    <p:sldId id="460" r:id="rId24"/>
    <p:sldId id="389" r:id="rId25"/>
    <p:sldId id="437" r:id="rId26"/>
    <p:sldId id="438" r:id="rId27"/>
    <p:sldId id="439" r:id="rId28"/>
    <p:sldId id="440" r:id="rId29"/>
    <p:sldId id="441" r:id="rId30"/>
    <p:sldId id="442" r:id="rId31"/>
    <p:sldId id="349" r:id="rId32"/>
    <p:sldId id="443" r:id="rId33"/>
    <p:sldId id="446" r:id="rId34"/>
    <p:sldId id="447" r:id="rId35"/>
    <p:sldId id="448" r:id="rId36"/>
    <p:sldId id="449" r:id="rId37"/>
    <p:sldId id="391" r:id="rId38"/>
    <p:sldId id="420" r:id="rId39"/>
    <p:sldId id="421" r:id="rId40"/>
    <p:sldId id="422" r:id="rId41"/>
    <p:sldId id="423" r:id="rId42"/>
    <p:sldId id="424" r:id="rId43"/>
    <p:sldId id="425" r:id="rId44"/>
    <p:sldId id="426" r:id="rId45"/>
    <p:sldId id="427" r:id="rId46"/>
    <p:sldId id="428" r:id="rId47"/>
    <p:sldId id="429" r:id="rId48"/>
    <p:sldId id="430" r:id="rId49"/>
    <p:sldId id="431" r:id="rId50"/>
    <p:sldId id="432" r:id="rId51"/>
    <p:sldId id="433" r:id="rId52"/>
    <p:sldId id="450" r:id="rId53"/>
    <p:sldId id="434" r:id="rId54"/>
    <p:sldId id="435" r:id="rId55"/>
    <p:sldId id="436" r:id="rId56"/>
    <p:sldId id="364" r:id="rId57"/>
    <p:sldId id="404" r:id="rId58"/>
    <p:sldId id="405" r:id="rId59"/>
    <p:sldId id="406" r:id="rId60"/>
    <p:sldId id="407" r:id="rId61"/>
    <p:sldId id="408" r:id="rId62"/>
    <p:sldId id="409" r:id="rId63"/>
    <p:sldId id="410" r:id="rId64"/>
    <p:sldId id="417" r:id="rId65"/>
    <p:sldId id="419" r:id="rId66"/>
    <p:sldId id="416" r:id="rId67"/>
    <p:sldId id="311" r:id="rId68"/>
    <p:sldId id="400"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Carl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178B5"/>
    <a:srgbClr val="0070C0"/>
    <a:srgbClr val="455560"/>
    <a:srgbClr val="C4161C"/>
    <a:srgbClr val="144363"/>
    <a:srgbClr val="164D72"/>
    <a:srgbClr val="18547D"/>
    <a:srgbClr val="0E2B3F"/>
    <a:srgbClr val="112F43"/>
    <a:srgbClr val="14364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74308" autoAdjust="0"/>
  </p:normalViewPr>
  <p:slideViewPr>
    <p:cSldViewPr snapToGrid="0" snapToObjects="1">
      <p:cViewPr>
        <p:scale>
          <a:sx n="70" d="100"/>
          <a:sy n="70" d="100"/>
        </p:scale>
        <p:origin x="-1440"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
    </p:cViewPr>
  </p:sorterViewPr>
  <p:notesViewPr>
    <p:cSldViewPr snapToGrid="0" snapToObjects="1">
      <p:cViewPr varScale="1">
        <p:scale>
          <a:sx n="85" d="100"/>
          <a:sy n="85" d="100"/>
        </p:scale>
        <p:origin x="-386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4CAC7A-5073-6D4E-BFCB-18D2E718F4BD}" type="datetimeFigureOut">
              <a:rPr lang="en-US" smtClean="0"/>
              <a:pPr/>
              <a:t>12/8/2014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2059FF-A96D-944B-8115-47E1146D3D55}" type="slidenum">
              <a:rPr lang="en-US" smtClean="0"/>
              <a:pPr/>
              <a:t>‹#›</a:t>
            </a:fld>
            <a:endParaRPr lang="en-US"/>
          </a:p>
        </p:txBody>
      </p:sp>
    </p:spTree>
    <p:extLst>
      <p:ext uri="{BB962C8B-B14F-4D97-AF65-F5344CB8AC3E}">
        <p14:creationId xmlns:p14="http://schemas.microsoft.com/office/powerpoint/2010/main" xmlns="" val="655759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3EFB5-7455-3C48-9E46-49127EBCEC2F}" type="datetimeFigureOut">
              <a:rPr lang="en-US" smtClean="0"/>
              <a:pPr/>
              <a:t>12/8/2014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96307-7DAF-5642-9DCB-6041360F1C6E}" type="slidenum">
              <a:rPr lang="en-US" smtClean="0"/>
              <a:pPr/>
              <a:t>‹#›</a:t>
            </a:fld>
            <a:endParaRPr lang="en-US"/>
          </a:p>
        </p:txBody>
      </p:sp>
    </p:spTree>
    <p:extLst>
      <p:ext uri="{BB962C8B-B14F-4D97-AF65-F5344CB8AC3E}">
        <p14:creationId xmlns:p14="http://schemas.microsoft.com/office/powerpoint/2010/main" xmlns="" val="203270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lickr.com/photos/documentingtrees/with/131547704/"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en.wikipedia.org/wiki/PageRank" TargetMode="External"/><Relationship Id="rId4" Type="http://schemas.openxmlformats.org/officeDocument/2006/relationships/hyperlink" Target="http://www.flickr.com/photos/documentingtrees/131547704/in/pool-mydesk"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fdc.ufl.edu/derschei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82887550@N00/2757398341/in/photolist-9e3x6U-cTd5mU-6stwFR-a7rMw7-3xE2f-dko2P9-7neYhM-5E6HuR-hafKJC-iPeLTZ-5rdCSX-JV15N-6nTrGX-7X77Ph-fFpUmL-5Bm5CJ-bVnZMb-iPeDo8-2CzJTD-8nphyf-jwxbE5-jwxWKG-ePvqdg-cTd5Ed-4V5jSd-nKWbSy-7vADvF-6bVAwU-fsNXU9-asgLJR-nvuM46-keMcYV-ncSqwv-asjkxm-jwv4BH-2GxT5v-5cEosH-8r78-jwv3ok-jwuLHx-cevQ4L-7sCj8m-bRC4mK-76vqzc-pcPY2-asgFbF-265CrG-doJU67-cCh5hY-a5ppi9"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reativecommons.org/licenses/by-nc/2.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errick.library.miami.edu/cdm/singleitem/collection/umathletics/id/688/rec/29"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lickr.com/photos/liquidnight/6307148485/in/photolist-9pQmVQ-7DsuLz-74d87e-fbTi7E-fbTikf-aSXo4e-6rakbo-ncm1B6-2V9hNd-dQJkWp-5gEam-eUy9h7-e3SrHQ-dKEHha-aBkMvp-38beZG-mq7PF-7sbbYw-8ajgzo-eUy9T7-e3M2kB-6RmmNJ-fbLttN-fbThu9-9hVkTs-6w51bX-aMm65B-iZLEDT-mBHMut-fbThy5-cyt7L-7yTwsu-eiYE8d-26YCn1-fbTicd-dR3jx3-ceka7U-eUdxKa-7TiLS-4JV4Mg-9pQ6pq-2XevxG-giLUCw-jHd8bn-eUmLXT-mZxBe6-mZxA6M-9ComcF-4EUPtp-nrqNFD"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creativecommons.org/licenses/by-nc-sa/2.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Wikipedi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a:t>
            </a:fld>
            <a:endParaRPr lang="en-US"/>
          </a:p>
        </p:txBody>
      </p:sp>
    </p:spTree>
    <p:extLst>
      <p:ext uri="{BB962C8B-B14F-4D97-AF65-F5344CB8AC3E}">
        <p14:creationId xmlns:p14="http://schemas.microsoft.com/office/powerpoint/2010/main" xmlns="" val="242832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doing this as well with any online collection inventories we might have so users can locate the archival collections related to a </a:t>
            </a:r>
            <a:r>
              <a:rPr lang="en-US" dirty="0" err="1" smtClean="0"/>
              <a:t>wikipedia</a:t>
            </a:r>
            <a:r>
              <a:rPr lang="en-US" dirty="0" smtClean="0"/>
              <a:t> article, such</a:t>
            </a:r>
            <a:r>
              <a:rPr lang="en-US" baseline="0" dirty="0" smtClean="0"/>
              <a:t> as this one pointing to our collection of Michael </a:t>
            </a:r>
            <a:r>
              <a:rPr lang="en-US" dirty="0" smtClean="0"/>
              <a:t>O'Shaughnessy, city engineer of San Francisco who developed the </a:t>
            </a:r>
            <a:r>
              <a:rPr lang="en-US" dirty="0" err="1" smtClean="0"/>
              <a:t>Hetch</a:t>
            </a:r>
            <a:r>
              <a:rPr lang="en-US" dirty="0" smtClean="0"/>
              <a:t> </a:t>
            </a:r>
            <a:r>
              <a:rPr lang="en-US" dirty="0" err="1" smtClean="0"/>
              <a:t>Hetchy</a:t>
            </a:r>
            <a:r>
              <a:rPr lang="en-US" dirty="0" smtClean="0"/>
              <a:t> water system.</a:t>
            </a:r>
            <a:endParaRPr lang="en-US" dirty="0"/>
          </a:p>
        </p:txBody>
      </p:sp>
      <p:sp>
        <p:nvSpPr>
          <p:cNvPr id="4" name="Slide Number Placeholder 3"/>
          <p:cNvSpPr>
            <a:spLocks noGrp="1"/>
          </p:cNvSpPr>
          <p:nvPr>
            <p:ph type="sldNum" sz="quarter" idx="10"/>
          </p:nvPr>
        </p:nvSpPr>
        <p:spPr/>
        <p:txBody>
          <a:bodyPr/>
          <a:lstStyle/>
          <a:p>
            <a:fld id="{666DA54A-3EDB-46A2-A699-792D2D9A19A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116330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C17471-3DCA-41E8-86C4-EC2A3DC782E2}" type="slidenum">
              <a:rPr lang="en-US">
                <a:solidFill>
                  <a:prstClr val="black"/>
                </a:solidFill>
              </a:rPr>
              <a:pPr/>
              <a:t>15</a:t>
            </a:fld>
            <a:endParaRPr lang="en-US">
              <a:solidFill>
                <a:prstClr val="black"/>
              </a:solidFill>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pPr defTabSz="914292">
              <a:defRPr/>
            </a:pPr>
            <a:r>
              <a:rPr lang="en-US" dirty="0" smtClean="0"/>
              <a:t>Another way we are reaching out online with our digital content is through </a:t>
            </a:r>
            <a:r>
              <a:rPr lang="en-US" dirty="0" err="1" smtClean="0"/>
              <a:t>wikipedia</a:t>
            </a:r>
            <a:r>
              <a:rPr lang="en-US" dirty="0" smtClean="0"/>
              <a:t>. Many researchers begin</a:t>
            </a:r>
            <a:r>
              <a:rPr lang="en-US" baseline="0" dirty="0" smtClean="0"/>
              <a:t> their research using online tools like </a:t>
            </a:r>
            <a:r>
              <a:rPr lang="en-US" baseline="0" dirty="0" err="1" smtClean="0"/>
              <a:t>wikipedia</a:t>
            </a:r>
            <a:r>
              <a:rPr lang="en-US" baseline="0" dirty="0" smtClean="0"/>
              <a:t>, especially undergrad and k-12 students but surprisingly also faculty and grad students. </a:t>
            </a:r>
          </a:p>
          <a:p>
            <a:pPr defTabSz="914292">
              <a:defRPr/>
            </a:pPr>
            <a:endParaRPr lang="en-US" baseline="0" dirty="0" smtClean="0"/>
          </a:p>
          <a:p>
            <a:pPr defTabSz="914292">
              <a:defRPr/>
            </a:pPr>
            <a:r>
              <a:rPr lang="en-US" dirty="0" smtClean="0"/>
              <a:t>Over the last few years we have been adding links to </a:t>
            </a:r>
            <a:r>
              <a:rPr lang="en-US" dirty="0" err="1" smtClean="0"/>
              <a:t>wikipedia</a:t>
            </a:r>
            <a:r>
              <a:rPr lang="en-US" dirty="0" smtClean="0"/>
              <a:t> articles related to our digital collections. Such as the articles that discuss the private land claim cases in California in 1850s to 1890s. The land cases had associated maps that were used by land owners to establish legal claim to property and represent an important historical record of land ownership in California, and Bancroft</a:t>
            </a:r>
            <a:r>
              <a:rPr lang="en-US" baseline="0" dirty="0" smtClean="0"/>
              <a:t> holds both the cases and the maps.</a:t>
            </a:r>
            <a:endParaRPr lang="en-US" dirty="0" smtClean="0"/>
          </a:p>
          <a:p>
            <a:pPr defTabSz="914292">
              <a:defRPr/>
            </a:pPr>
            <a:endParaRPr lang="en-US" dirty="0" smtClean="0"/>
          </a:p>
          <a:p>
            <a:pPr defTabSz="914292">
              <a:defRPr/>
            </a:pPr>
            <a:r>
              <a:rPr lang="en-US" baseline="0" dirty="0" smtClean="0"/>
              <a:t>The Land case maps are </a:t>
            </a:r>
            <a:r>
              <a:rPr lang="en-US" dirty="0" smtClean="0"/>
              <a:t>among the most heavily used and important historical collections in the</a:t>
            </a:r>
            <a:r>
              <a:rPr lang="en-US" baseline="0" dirty="0" smtClean="0"/>
              <a:t> </a:t>
            </a:r>
            <a:r>
              <a:rPr lang="en-US" dirty="0" smtClean="0"/>
              <a:t>Bancroft</a:t>
            </a:r>
            <a:r>
              <a:rPr lang="en-US" baseline="0" dirty="0" smtClean="0"/>
              <a:t>, which digitized in 2008. So, we added the land case maps that correspond to the Wikipedia article in which the case is discussed. We get 1800 referrals a month on these links alone.</a:t>
            </a:r>
            <a:endParaRPr lang="en-US" dirty="0" smtClean="0"/>
          </a:p>
          <a:p>
            <a:endParaRPr lang="en-US" dirty="0" smtClean="0"/>
          </a:p>
          <a:p>
            <a:r>
              <a:rPr lang="en-US" dirty="0" smtClean="0"/>
              <a:t>Through this site, users who would never be able to nor ever think to come through our doors and see these works</a:t>
            </a:r>
            <a:r>
              <a:rPr lang="en-US" baseline="0" dirty="0" smtClean="0"/>
              <a:t> in person, can now use these important historical records online.</a:t>
            </a:r>
            <a:endParaRPr lang="en-US" dirty="0" smtClean="0"/>
          </a:p>
          <a:p>
            <a:endParaRPr lang="en-US" dirty="0" smtClean="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C29344-F85A-49CC-B506-F2623387193B}" type="slidenum">
              <a:rPr lang="en-US"/>
              <a:pPr/>
              <a:t>16</a:t>
            </a:fld>
            <a:endParaRPr lang="en-US"/>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C29344-F85A-49CC-B506-F2623387193B}" type="slidenum">
              <a:rPr lang="en-US"/>
              <a:pPr/>
              <a:t>17</a:t>
            </a:fld>
            <a:endParaRPr lang="en-US"/>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18</a:t>
            </a:fld>
            <a:endParaRPr lang="en-US"/>
          </a:p>
        </p:txBody>
      </p:sp>
    </p:spTree>
    <p:extLst>
      <p:ext uri="{BB962C8B-B14F-4D97-AF65-F5344CB8AC3E}">
        <p14:creationId xmlns:p14="http://schemas.microsoft.com/office/powerpoint/2010/main" xmlns="" val="176662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 overview of techniques to promote and improve the discoverability of and access to primary resource collections and online materials through search engine optimization (SEO), including writing and/or editing Wikipedia articles. Implementing a few such simple actions can produce a significant impact on accessibility for digital collections, making them more easily discoverable through general web searches.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25</a:t>
            </a:fld>
            <a:endParaRPr lang="en-US"/>
          </a:p>
        </p:txBody>
      </p:sp>
    </p:spTree>
    <p:extLst>
      <p:ext uri="{BB962C8B-B14F-4D97-AF65-F5344CB8AC3E}">
        <p14:creationId xmlns:p14="http://schemas.microsoft.com/office/powerpoint/2010/main" xmlns="" val="308802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xfrm>
            <a:off x="1192696" y="4497049"/>
            <a:ext cx="4547152" cy="254832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2879">
              <a:spcBef>
                <a:spcPct val="0"/>
              </a:spcBef>
            </a:pPr>
            <a:r>
              <a:rPr lang="en-US" dirty="0" smtClean="0"/>
              <a:t>Most library research begins with general online searching and most researchers engage in scholarly research outside of libraries. They are often removed from traditional library social spaces, so librarians have few opportunities to serendipitously intervene and engage in informal training.</a:t>
            </a:r>
          </a:p>
          <a:p>
            <a:pPr defTabSz="912879">
              <a:spcBef>
                <a:spcPct val="0"/>
              </a:spcBef>
            </a:pPr>
            <a:r>
              <a:rPr lang="en-US" dirty="0" smtClean="0"/>
              <a:t>[</a:t>
            </a:r>
            <a:r>
              <a:rPr lang="en-US" dirty="0" err="1" smtClean="0"/>
              <a:t>Flikr</a:t>
            </a:r>
            <a:r>
              <a:rPr lang="en-US" dirty="0" smtClean="0"/>
              <a:t> Creative Commons licensed image from </a:t>
            </a:r>
            <a:r>
              <a:rPr lang="en-US" dirty="0" smtClean="0">
                <a:hlinkClick r:id="rId3" action="ppaction://hlinkfile"/>
              </a:rPr>
              <a:t>*w*</a:t>
            </a:r>
            <a:r>
              <a:rPr lang="en-US" dirty="0" smtClean="0"/>
              <a:t> “my desk” </a:t>
            </a:r>
            <a:r>
              <a:rPr lang="en-US" dirty="0" smtClean="0">
                <a:hlinkClick r:id="rId4"/>
              </a:rPr>
              <a:t>http://www.flickr.com/photos/documentingtrees/131547704/in/pool-mydesk</a:t>
            </a:r>
            <a:r>
              <a:rPr lang="en-US" dirty="0" smtClean="0"/>
              <a:t>].</a:t>
            </a:r>
          </a:p>
          <a:p>
            <a:pPr defTabSz="912879">
              <a:spcBef>
                <a:spcPct val="0"/>
              </a:spcBef>
            </a:pPr>
            <a:endParaRPr lang="en-US" dirty="0" smtClean="0"/>
          </a:p>
          <a:p>
            <a:pPr marL="0" marR="0" lvl="0" indent="0" algn="l" defTabSz="912879" rtl="0" eaLnBrk="1" fontAlgn="auto" latinLnBrk="0" hangingPunct="1">
              <a:lnSpc>
                <a:spcPct val="100000"/>
              </a:lnSpc>
              <a:spcBef>
                <a:spcPct val="0"/>
              </a:spcBef>
              <a:spcAft>
                <a:spcPts val="0"/>
              </a:spcAft>
              <a:buClrTx/>
              <a:buSzTx/>
              <a:buFontTx/>
              <a:buNone/>
              <a:tabLst/>
              <a:defRPr/>
            </a:pPr>
            <a:r>
              <a:rPr lang="en-US" i="1" dirty="0" smtClean="0">
                <a:solidFill>
                  <a:srgbClr val="2178B5"/>
                </a:solidFill>
                <a:latin typeface="+mn-lt"/>
              </a:rPr>
              <a:t>Google</a:t>
            </a:r>
            <a:r>
              <a:rPr lang="en-US" dirty="0" smtClean="0">
                <a:solidFill>
                  <a:srgbClr val="2178B5"/>
                </a:solidFill>
                <a:latin typeface="+mn-lt"/>
              </a:rPr>
              <a:t> is the world’s top internet site. It uses </a:t>
            </a:r>
            <a:r>
              <a:rPr lang="en-US" i="1" dirty="0" smtClean="0">
                <a:solidFill>
                  <a:srgbClr val="2178B5"/>
                </a:solidFill>
                <a:latin typeface="+mn-lt"/>
              </a:rPr>
              <a:t>Wikipedia</a:t>
            </a:r>
            <a:r>
              <a:rPr lang="en-US" dirty="0" smtClean="0">
                <a:solidFill>
                  <a:srgbClr val="2178B5"/>
                </a:solidFill>
                <a:latin typeface="+mn-lt"/>
              </a:rPr>
              <a:t> links as key inputs for its </a:t>
            </a:r>
            <a:r>
              <a:rPr lang="en-US" u="sng" dirty="0" err="1" smtClean="0">
                <a:solidFill>
                  <a:srgbClr val="FF0000"/>
                </a:solidFill>
                <a:latin typeface="+mn-lt"/>
                <a:hlinkClick r:id="rId5"/>
              </a:rPr>
              <a:t>PageRank</a:t>
            </a:r>
            <a:r>
              <a:rPr lang="en-US" dirty="0" smtClean="0">
                <a:solidFill>
                  <a:srgbClr val="FF0000"/>
                </a:solidFill>
                <a:latin typeface="+mn-lt"/>
              </a:rPr>
              <a:t> </a:t>
            </a:r>
            <a:r>
              <a:rPr lang="en-US" dirty="0" smtClean="0">
                <a:solidFill>
                  <a:srgbClr val="2178B5"/>
                </a:solidFill>
                <a:latin typeface="+mn-lt"/>
              </a:rPr>
              <a:t>algorithm.</a:t>
            </a:r>
          </a:p>
          <a:p>
            <a:pPr marL="0" marR="0" lvl="0" indent="0" algn="l" defTabSz="912879" rtl="0" eaLnBrk="1" fontAlgn="auto" latinLnBrk="0" hangingPunct="1">
              <a:lnSpc>
                <a:spcPct val="100000"/>
              </a:lnSpc>
              <a:spcBef>
                <a:spcPct val="0"/>
              </a:spcBef>
              <a:spcAft>
                <a:spcPts val="0"/>
              </a:spcAft>
              <a:buClrTx/>
              <a:buSzTx/>
              <a:buFontTx/>
              <a:buNone/>
              <a:tabLst/>
              <a:defRPr/>
            </a:pPr>
            <a:endParaRPr lang="en-US" dirty="0" smtClean="0">
              <a:solidFill>
                <a:srgbClr val="2178B5"/>
              </a:solidFill>
              <a:latin typeface="+mn-lt"/>
            </a:endParaRPr>
          </a:p>
          <a:p>
            <a:pPr marL="0" marR="0" lvl="0" indent="0" algn="l" defTabSz="912879" rtl="0" eaLnBrk="1" fontAlgn="auto" latinLnBrk="0" hangingPunct="1">
              <a:lnSpc>
                <a:spcPct val="100000"/>
              </a:lnSpc>
              <a:spcBef>
                <a:spcPct val="0"/>
              </a:spcBef>
              <a:spcAft>
                <a:spcPts val="0"/>
              </a:spcAft>
              <a:buClrTx/>
              <a:buSzTx/>
              <a:buFontTx/>
              <a:buNone/>
              <a:tabLst/>
              <a:defRPr/>
            </a:pPr>
            <a:r>
              <a:rPr lang="en-US" dirty="0" smtClean="0">
                <a:solidFill>
                  <a:srgbClr val="2178B5"/>
                </a:solidFill>
                <a:latin typeface="+mn-lt"/>
              </a:rPr>
              <a:t>Enhancing </a:t>
            </a:r>
            <a:r>
              <a:rPr lang="en-US" i="1" dirty="0" smtClean="0">
                <a:solidFill>
                  <a:srgbClr val="2178B5"/>
                </a:solidFill>
                <a:latin typeface="+mn-lt"/>
              </a:rPr>
              <a:t>Wikipedia</a:t>
            </a:r>
            <a:r>
              <a:rPr lang="en-US" dirty="0" smtClean="0">
                <a:solidFill>
                  <a:srgbClr val="2178B5"/>
                </a:solidFill>
                <a:latin typeface="+mn-lt"/>
              </a:rPr>
              <a:t> by adding links to reliable, open access resources improves the quality of search engine results for all.</a:t>
            </a:r>
          </a:p>
          <a:p>
            <a:pPr marL="0" marR="0" lvl="0" indent="0" algn="l" defTabSz="912879" rtl="0" eaLnBrk="1" fontAlgn="auto" latinLnBrk="0" hangingPunct="1">
              <a:lnSpc>
                <a:spcPct val="100000"/>
              </a:lnSpc>
              <a:spcBef>
                <a:spcPct val="0"/>
              </a:spcBef>
              <a:spcAft>
                <a:spcPts val="0"/>
              </a:spcAft>
              <a:buClrTx/>
              <a:buSzTx/>
              <a:buFontTx/>
              <a:buNone/>
              <a:tabLst/>
              <a:defRPr/>
            </a:pPr>
            <a:endParaRPr lang="en-US" dirty="0" smtClean="0">
              <a:solidFill>
                <a:srgbClr val="2178B5"/>
              </a:solidFill>
              <a:latin typeface="+mn-lt"/>
            </a:endParaRPr>
          </a:p>
          <a:p>
            <a:pPr defTabSz="912879">
              <a:spcBef>
                <a:spcPct val="0"/>
              </a:spcBef>
            </a:pPr>
            <a:endParaRPr lang="en-US" dirty="0" smtClean="0"/>
          </a:p>
          <a:p>
            <a:pPr defTabSz="912879">
              <a:spcBef>
                <a:spcPct val="0"/>
              </a:spcBef>
            </a:pPr>
            <a:endParaRPr 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5C76C6-B2B6-4CD6-AA76-731AC8162D7B}"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xmlns="" val="2526918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8DF517-9F4F-4335-A26D-B16DAFAFEE4C}" type="slidenum">
              <a:rPr lang="en-US" smtClean="0"/>
              <a:pPr>
                <a:defRPr/>
              </a:pPr>
              <a:t>27</a:t>
            </a:fld>
            <a:endParaRPr lang="en-US"/>
          </a:p>
        </p:txBody>
      </p:sp>
    </p:spTree>
    <p:extLst>
      <p:ext uri="{BB962C8B-B14F-4D97-AF65-F5344CB8AC3E}">
        <p14:creationId xmlns:p14="http://schemas.microsoft.com/office/powerpoint/2010/main" xmlns="" val="3744016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xfrm>
            <a:off x="1192696" y="4347147"/>
            <a:ext cx="4547152" cy="254832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SEO strategies assist general (naïve or uninitiated), unauthenticated users, off-site (unknown to the curator) in the course of their normal work. They don’t have to know about the collection already. This slide demonstrates the results of a Google search (which doesn’t itself identify the collection by name), with the resulting high placement of the </a:t>
            </a:r>
            <a:r>
              <a:rPr lang="en-US" dirty="0" err="1" smtClean="0"/>
              <a:t>Derscheid</a:t>
            </a:r>
            <a:r>
              <a:rPr lang="en-US" dirty="0" smtClean="0"/>
              <a:t> Collection due to SEO contributions.</a:t>
            </a:r>
          </a:p>
          <a:p>
            <a:pPr>
              <a:spcBef>
                <a:spcPct val="0"/>
              </a:spcBef>
            </a:pPr>
            <a:r>
              <a:rPr lang="en-US" dirty="0" smtClean="0"/>
              <a:t>[Google search results: </a:t>
            </a:r>
            <a:r>
              <a:rPr lang="en-US" u="sng" dirty="0" smtClean="0">
                <a:hlinkClick r:id="rId3"/>
              </a:rPr>
              <a:t>http://www.google.com</a:t>
            </a:r>
            <a:r>
              <a:rPr lang="en-US" u="sng" dirty="0" smtClean="0"/>
              <a:t>]</a:t>
            </a:r>
            <a:endParaRPr 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1012E80-337C-4E7C-B611-0CB7C5E45298}" type="slidenum">
              <a:rPr lang="en-US"/>
              <a:pPr fontAlgn="base">
                <a:spcBef>
                  <a:spcPct val="0"/>
                </a:spcBef>
                <a:spcAft>
                  <a:spcPct val="0"/>
                </a:spcAft>
              </a:pPr>
              <a:t>28</a:t>
            </a:fld>
            <a:endParaRPr lang="en-US"/>
          </a:p>
        </p:txBody>
      </p:sp>
    </p:spTree>
    <p:extLst>
      <p:ext uri="{BB962C8B-B14F-4D97-AF65-F5344CB8AC3E}">
        <p14:creationId xmlns:p14="http://schemas.microsoft.com/office/powerpoint/2010/main" xmlns="" val="266407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p:cNvSpPr>
            <a:spLocks noGrp="1"/>
          </p:cNvSpPr>
          <p:nvPr>
            <p:ph type="body" idx="1"/>
          </p:nvPr>
        </p:nvSpPr>
        <p:spPr bwMode="auto">
          <a:xfrm>
            <a:off x="1192696" y="4347148"/>
            <a:ext cx="4547152" cy="329783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Use a landing page to provide a place for researchers to begin with rich textual content and specific, relevant links to related materials (such as finding aids to describe the contents and their research context). Item level metadata and contextual research resources help alert and attract general online research users, who may not be aware that the collection and its contents are relevant to their own research needs.</a:t>
            </a:r>
          </a:p>
          <a:p>
            <a:pPr>
              <a:spcBef>
                <a:spcPct val="0"/>
              </a:spcBef>
            </a:pPr>
            <a:endParaRPr lang="en-US" dirty="0" smtClean="0"/>
          </a:p>
          <a:p>
            <a:pPr>
              <a:spcBef>
                <a:spcPct val="0"/>
              </a:spcBef>
            </a:pPr>
            <a:r>
              <a:rPr lang="en-US" dirty="0" smtClean="0"/>
              <a:t>[Example of </a:t>
            </a:r>
            <a:r>
              <a:rPr lang="en-US" dirty="0" err="1" smtClean="0"/>
              <a:t>Derscheid</a:t>
            </a:r>
            <a:r>
              <a:rPr lang="en-US" dirty="0" smtClean="0"/>
              <a:t> landing page: </a:t>
            </a:r>
            <a:r>
              <a:rPr lang="en-US" dirty="0" smtClean="0">
                <a:hlinkClick r:id="rId3"/>
              </a:rPr>
              <a:t>http://www.ufdc.ufl.edu/derscheid</a:t>
            </a:r>
            <a:r>
              <a:rPr lang="en-US" dirty="0" smtClean="0"/>
              <a:t>].</a:t>
            </a:r>
          </a:p>
          <a:p>
            <a:pPr>
              <a:spcBef>
                <a:spcPct val="0"/>
              </a:spcBef>
            </a:pPr>
            <a:endParaRPr lang="en-US" dirty="0" smtClean="0"/>
          </a:p>
          <a:p>
            <a:pPr>
              <a:spcBef>
                <a:spcPct val="0"/>
              </a:spcBef>
            </a:pPr>
            <a:endParaRPr 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C6FDA7E-F733-4509-B1F1-127B5B444959}"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xmlns="" val="30416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inspiration for</a:t>
            </a:r>
            <a:r>
              <a:rPr lang="en-US" baseline="0" dirty="0" smtClean="0"/>
              <a:t> this Webinar came from a poll conducted in August this year, where we asked the OCLC Research Library Partners Metadata Management Interest Group whether they assigned staff in metadata services to write and improve Wikipedia articles. Most said no, although a few noted that staff outside metadata services do edit or write Wikipedia articles. We thought we should share the experiences of those who </a:t>
            </a:r>
            <a:r>
              <a:rPr lang="en-US" i="1" baseline="0" dirty="0" smtClean="0"/>
              <a:t>are </a:t>
            </a:r>
            <a:r>
              <a:rPr lang="en-US" i="0" baseline="0" dirty="0" smtClean="0"/>
              <a:t> improving Wikipedia articles with library or archival content.</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a:t>
            </a:fld>
            <a:endParaRPr lang="en-US"/>
          </a:p>
        </p:txBody>
      </p:sp>
    </p:spTree>
    <p:extLst>
      <p:ext uri="{BB962C8B-B14F-4D97-AF65-F5344CB8AC3E}">
        <p14:creationId xmlns:p14="http://schemas.microsoft.com/office/powerpoint/2010/main" xmlns="" val="315469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xfrm>
            <a:off x="1192696" y="4347148"/>
            <a:ext cx="4472609" cy="149901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The impact of employing SEO techniques can be demonstrated with access statistics as reported by the site server. </a:t>
            </a:r>
          </a:p>
          <a:p>
            <a:pPr>
              <a:spcBef>
                <a:spcPct val="0"/>
              </a:spcBef>
            </a:pPr>
            <a:r>
              <a:rPr lang="en-US" dirty="0" smtClean="0"/>
              <a:t>[Log stats publicly available at http://ufdc.ufl.edu/derscheid/usage]</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A295540-D1B3-4830-90AF-731239A84702}"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xmlns="" val="422537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31</a:t>
            </a:fld>
            <a:endParaRPr lang="en-US"/>
          </a:p>
        </p:txBody>
      </p:sp>
    </p:spTree>
    <p:extLst>
      <p:ext uri="{BB962C8B-B14F-4D97-AF65-F5344CB8AC3E}">
        <p14:creationId xmlns:p14="http://schemas.microsoft.com/office/powerpoint/2010/main" xmlns="" val="4226565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F7F7F"/>
                </a:solidFill>
                <a:latin typeface="Cambria"/>
                <a:ea typeface="Helvetica Neue"/>
                <a:cs typeface="Cambria"/>
              </a:rPr>
              <a:t>“</a:t>
            </a:r>
            <a:r>
              <a:rPr lang="en-US" sz="1200" dirty="0" smtClean="0">
                <a:solidFill>
                  <a:srgbClr val="7F7F7F"/>
                </a:solidFill>
                <a:latin typeface="Cambria"/>
                <a:ea typeface="Helvetica Neue"/>
                <a:cs typeface="Cambria"/>
                <a:hlinkClick r:id="rId3"/>
              </a:rPr>
              <a:t>RAMP</a:t>
            </a:r>
            <a:r>
              <a:rPr lang="en-US" sz="1200" dirty="0" smtClean="0">
                <a:solidFill>
                  <a:srgbClr val="7F7F7F"/>
                </a:solidFill>
                <a:latin typeface="Cambria"/>
                <a:ea typeface="Helvetica Neue"/>
                <a:cs typeface="Cambria"/>
              </a:rPr>
              <a:t>” by Carl Spencer is licensed under “</a:t>
            </a:r>
            <a:r>
              <a:rPr lang="en-US" sz="1200" dirty="0" smtClean="0">
                <a:solidFill>
                  <a:srgbClr val="7F7F7F"/>
                </a:solidFill>
                <a:latin typeface="Cambria"/>
                <a:ea typeface="Helvetica Neue"/>
                <a:cs typeface="Cambria"/>
                <a:hlinkClick r:id="rId4"/>
              </a:rPr>
              <a:t>CC BY-NC 2.0</a:t>
            </a:r>
            <a:r>
              <a:rPr lang="en-US" sz="1200" dirty="0" smtClean="0">
                <a:solidFill>
                  <a:srgbClr val="7F7F7F"/>
                </a:solidFill>
                <a:latin typeface="Cambria"/>
                <a:ea typeface="Helvetica Neue"/>
                <a:cs typeface="Cambria"/>
              </a:rPr>
              <a:t>” </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32</a:t>
            </a:fld>
            <a:endParaRPr lang="en-US"/>
          </a:p>
        </p:txBody>
      </p:sp>
    </p:spTree>
    <p:extLst>
      <p:ext uri="{BB962C8B-B14F-4D97-AF65-F5344CB8AC3E}">
        <p14:creationId xmlns:p14="http://schemas.microsoft.com/office/powerpoint/2010/main" xmlns="" val="87864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2" name="Shape 2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293" name="Shape 2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t> </a:t>
            </a:r>
          </a:p>
        </p:txBody>
      </p:sp>
    </p:spTree>
    <p:extLst>
      <p:ext uri="{BB962C8B-B14F-4D97-AF65-F5344CB8AC3E}">
        <p14:creationId xmlns:p14="http://schemas.microsoft.com/office/powerpoint/2010/main" xmlns="" val="868926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F7F7F"/>
                </a:solidFill>
                <a:latin typeface="Cambria"/>
                <a:ea typeface="Helvetica Neue"/>
                <a:cs typeface="Cambria"/>
              </a:rPr>
              <a:t>“</a:t>
            </a:r>
            <a:r>
              <a:rPr lang="en-US" sz="1200" dirty="0" smtClean="0">
                <a:solidFill>
                  <a:srgbClr val="7F7F7F"/>
                </a:solidFill>
                <a:latin typeface="Cambria"/>
                <a:ea typeface="Helvetica Neue"/>
                <a:cs typeface="Cambria"/>
                <a:hlinkClick r:id="rId3"/>
              </a:rPr>
              <a:t>Female Olympic swimmer entering the pool</a:t>
            </a:r>
            <a:r>
              <a:rPr lang="en-US" sz="1200" dirty="0" smtClean="0">
                <a:solidFill>
                  <a:srgbClr val="7F7F7F"/>
                </a:solidFill>
                <a:latin typeface="Cambria"/>
                <a:ea typeface="Helvetica Neue"/>
                <a:cs typeface="Cambria"/>
              </a:rPr>
              <a:t>” by University of Miami Libraries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34</a:t>
            </a:fld>
            <a:endParaRPr lang="en-US"/>
          </a:p>
        </p:txBody>
      </p:sp>
    </p:spTree>
    <p:extLst>
      <p:ext uri="{BB962C8B-B14F-4D97-AF65-F5344CB8AC3E}">
        <p14:creationId xmlns:p14="http://schemas.microsoft.com/office/powerpoint/2010/main" xmlns="" val="2998141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F7F7F"/>
                </a:solidFill>
                <a:latin typeface="Cambria"/>
                <a:ea typeface="Helvetica Neue"/>
                <a:cs typeface="Cambria"/>
              </a:rPr>
              <a:t>“</a:t>
            </a:r>
            <a:r>
              <a:rPr lang="en-US" sz="1200" dirty="0" smtClean="0">
                <a:solidFill>
                  <a:srgbClr val="7F7F7F"/>
                </a:solidFill>
                <a:latin typeface="Cambria"/>
                <a:ea typeface="Helvetica Neue"/>
                <a:cs typeface="Cambria"/>
                <a:hlinkClick r:id="rId3"/>
              </a:rPr>
              <a:t>The Future</a:t>
            </a:r>
            <a:r>
              <a:rPr lang="en-US" sz="1200" dirty="0" smtClean="0">
                <a:solidFill>
                  <a:srgbClr val="7F7F7F"/>
                </a:solidFill>
                <a:latin typeface="Cambria"/>
                <a:ea typeface="Helvetica Neue"/>
                <a:cs typeface="Cambria"/>
              </a:rPr>
              <a:t>” by (OVO)-Artist Unknown is licensed under “</a:t>
            </a:r>
            <a:r>
              <a:rPr lang="en-US" sz="1200" dirty="0" smtClean="0">
                <a:solidFill>
                  <a:srgbClr val="7F7F7F"/>
                </a:solidFill>
                <a:latin typeface="Cambria"/>
                <a:ea typeface="Helvetica Neue"/>
                <a:cs typeface="Cambria"/>
                <a:hlinkClick r:id="rId4"/>
              </a:rPr>
              <a:t>CC BY-NC-SA-2.0</a:t>
            </a:r>
            <a:r>
              <a:rPr lang="en-US" sz="1200" dirty="0" smtClean="0">
                <a:solidFill>
                  <a:srgbClr val="7F7F7F"/>
                </a:solidFill>
                <a:latin typeface="Cambria"/>
                <a:ea typeface="Helvetica Neue"/>
                <a:cs typeface="Cambria"/>
              </a:rPr>
              <a:t>”</a:t>
            </a:r>
          </a:p>
          <a:p>
            <a:endParaRPr lang="en-US" dirty="0" smtClean="0"/>
          </a:p>
          <a:p>
            <a:r>
              <a:rPr lang="en-US" dirty="0" smtClean="0"/>
              <a:t>Acknowledgements:</a:t>
            </a:r>
          </a:p>
          <a:p>
            <a:pPr marL="800100" lvl="1" indent="-342900">
              <a:lnSpc>
                <a:spcPct val="90000"/>
              </a:lnSpc>
              <a:spcBef>
                <a:spcPts val="0"/>
              </a:spcBef>
              <a:buClr>
                <a:srgbClr val="7F7F7F"/>
              </a:buClr>
              <a:buSzPct val="97368"/>
              <a:buFont typeface="Helvetica Neue"/>
              <a:buChar char="▪"/>
            </a:pPr>
            <a:r>
              <a:rPr lang="en-US" dirty="0" smtClean="0">
                <a:solidFill>
                  <a:srgbClr val="7F7F7F"/>
                </a:solidFill>
                <a:latin typeface="Helvetica Neue"/>
                <a:ea typeface="Helvetica Neue"/>
                <a:cs typeface="Helvetica Neue"/>
                <a:sym typeface="Helvetica Neue"/>
              </a:rPr>
              <a:t>Cataloging &amp; Metadata Services</a:t>
            </a:r>
          </a:p>
          <a:p>
            <a:pPr marL="800100" lvl="1" indent="-342900">
              <a:lnSpc>
                <a:spcPct val="90000"/>
              </a:lnSpc>
              <a:spcBef>
                <a:spcPts val="0"/>
              </a:spcBef>
              <a:buClr>
                <a:srgbClr val="7F7F7F"/>
              </a:buClr>
              <a:buSzPct val="97368"/>
              <a:buFont typeface="Helvetica Neue"/>
              <a:buChar char="▪"/>
            </a:pPr>
            <a:r>
              <a:rPr lang="en-US" dirty="0" smtClean="0">
                <a:solidFill>
                  <a:srgbClr val="7F7F7F"/>
                </a:solidFill>
                <a:latin typeface="Helvetica Neue"/>
                <a:ea typeface="Helvetica Neue"/>
                <a:cs typeface="Helvetica Neue"/>
                <a:sym typeface="Helvetica Neue"/>
              </a:rPr>
              <a:t>Web &amp; Emerging Technologies</a:t>
            </a:r>
          </a:p>
          <a:p>
            <a:pPr marL="800100" lvl="1" indent="-342900">
              <a:lnSpc>
                <a:spcPct val="90000"/>
              </a:lnSpc>
              <a:spcBef>
                <a:spcPts val="0"/>
              </a:spcBef>
              <a:buClr>
                <a:srgbClr val="7F7F7F"/>
              </a:buClr>
              <a:buSzPct val="97368"/>
              <a:buFont typeface="Helvetica Neue"/>
              <a:buChar char="▪"/>
            </a:pPr>
            <a:r>
              <a:rPr lang="en-US" dirty="0" smtClean="0">
                <a:solidFill>
                  <a:srgbClr val="7F7F7F"/>
                </a:solidFill>
                <a:latin typeface="Helvetica Neue"/>
                <a:ea typeface="Helvetica Neue"/>
                <a:cs typeface="Helvetica Neue"/>
                <a:sym typeface="Helvetica Neue"/>
              </a:rPr>
              <a:t>Cuban Heritage Collection</a:t>
            </a:r>
          </a:p>
          <a:p>
            <a:pPr marL="800100" lvl="1" indent="-342900">
              <a:lnSpc>
                <a:spcPct val="90000"/>
              </a:lnSpc>
              <a:spcBef>
                <a:spcPts val="0"/>
              </a:spcBef>
              <a:buClr>
                <a:srgbClr val="7F7F7F"/>
              </a:buClr>
              <a:buSzPct val="97368"/>
              <a:buFont typeface="Helvetica Neue"/>
              <a:buChar char="▪"/>
            </a:pPr>
            <a:r>
              <a:rPr lang="en-US" sz="1850" dirty="0" smtClean="0">
                <a:solidFill>
                  <a:srgbClr val="7F7F7F"/>
                </a:solidFill>
                <a:latin typeface="Helvetica Neue"/>
                <a:ea typeface="Helvetica Neue"/>
                <a:cs typeface="Helvetica Neue"/>
                <a:sym typeface="Helvetica Neue"/>
              </a:rPr>
              <a:t>Special</a:t>
            </a:r>
            <a:r>
              <a:rPr lang="en-US" dirty="0" smtClean="0">
                <a:solidFill>
                  <a:srgbClr val="7F7F7F"/>
                </a:solidFill>
                <a:latin typeface="Helvetica Neue"/>
                <a:ea typeface="Helvetica Neue"/>
                <a:cs typeface="Helvetica Neue"/>
                <a:sym typeface="Helvetica Neue"/>
              </a:rPr>
              <a:t> Collections </a:t>
            </a:r>
          </a:p>
          <a:p>
            <a:pPr marL="800100" lvl="1" indent="-342900">
              <a:lnSpc>
                <a:spcPct val="90000"/>
              </a:lnSpc>
              <a:spcBef>
                <a:spcPts val="0"/>
              </a:spcBef>
              <a:buClr>
                <a:srgbClr val="7F7F7F"/>
              </a:buClr>
              <a:buSzPct val="97368"/>
              <a:buFont typeface="Helvetica Neue"/>
              <a:buChar char="▪"/>
            </a:pPr>
            <a:r>
              <a:rPr lang="en-US" dirty="0" smtClean="0">
                <a:solidFill>
                  <a:srgbClr val="7F7F7F"/>
                </a:solidFill>
                <a:latin typeface="Helvetica Neue"/>
                <a:ea typeface="Helvetica Neue"/>
                <a:cs typeface="Helvetica Neue"/>
                <a:sym typeface="Helvetica Neue"/>
              </a:rPr>
              <a:t>University Archives</a:t>
            </a:r>
          </a:p>
          <a:p>
            <a:pPr marL="800100" lvl="1" indent="-342900">
              <a:lnSpc>
                <a:spcPct val="90000"/>
              </a:lnSpc>
              <a:spcBef>
                <a:spcPts val="0"/>
              </a:spcBef>
              <a:buClr>
                <a:srgbClr val="7F7F7F"/>
              </a:buClr>
              <a:buSzPct val="97368"/>
              <a:buFont typeface="Helvetica Neue"/>
              <a:buChar char="▪"/>
            </a:pPr>
            <a:r>
              <a:rPr lang="en-US" dirty="0" smtClean="0">
                <a:solidFill>
                  <a:srgbClr val="7F7F7F"/>
                </a:solidFill>
                <a:latin typeface="Helvetica Neue"/>
                <a:ea typeface="Helvetica Neue"/>
                <a:cs typeface="Helvetica Neue"/>
                <a:sym typeface="Helvetica Neue"/>
              </a:rPr>
              <a:t>Library Communications</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49</a:t>
            </a:fld>
            <a:endParaRPr lang="en-US"/>
          </a:p>
        </p:txBody>
      </p:sp>
    </p:spTree>
    <p:extLst>
      <p:ext uri="{BB962C8B-B14F-4D97-AF65-F5344CB8AC3E}">
        <p14:creationId xmlns:p14="http://schemas.microsoft.com/office/powerpoint/2010/main" xmlns="" val="268895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50</a:t>
            </a:fld>
            <a:endParaRPr lang="en-US"/>
          </a:p>
        </p:txBody>
      </p:sp>
    </p:spTree>
    <p:extLst>
      <p:ext uri="{BB962C8B-B14F-4D97-AF65-F5344CB8AC3E}">
        <p14:creationId xmlns:p14="http://schemas.microsoft.com/office/powerpoint/2010/main" xmlns="" val="3316288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58</a:t>
            </a:fld>
            <a:endParaRPr lang="en-US"/>
          </a:p>
        </p:txBody>
      </p:sp>
    </p:spTree>
    <p:extLst>
      <p:ext uri="{BB962C8B-B14F-4D97-AF65-F5344CB8AC3E}">
        <p14:creationId xmlns:p14="http://schemas.microsoft.com/office/powerpoint/2010/main" xmlns="" val="331628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59</a:t>
            </a:fld>
            <a:endParaRPr lang="en-US"/>
          </a:p>
        </p:txBody>
      </p:sp>
    </p:spTree>
    <p:extLst>
      <p:ext uri="{BB962C8B-B14F-4D97-AF65-F5344CB8AC3E}">
        <p14:creationId xmlns:p14="http://schemas.microsoft.com/office/powerpoint/2010/main" xmlns="" val="2017009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https://en.wikipedia.org/wiki/Wikipedia:GLAM</a:t>
            </a:r>
          </a:p>
          <a:p>
            <a:endParaRPr lang="en-US" dirty="0"/>
          </a:p>
        </p:txBody>
      </p:sp>
      <p:sp>
        <p:nvSpPr>
          <p:cNvPr id="4" name="Slide Number Placeholder 3"/>
          <p:cNvSpPr>
            <a:spLocks noGrp="1"/>
          </p:cNvSpPr>
          <p:nvPr>
            <p:ph type="sldNum" sz="quarter" idx="10"/>
          </p:nvPr>
        </p:nvSpPr>
        <p:spPr/>
        <p:txBody>
          <a:bodyPr/>
          <a:lstStyle/>
          <a:p>
            <a:fld id="{58B670B4-EF36-4558-94FF-FAC328EFF20C}" type="slidenum">
              <a:rPr lang="en-US" smtClean="0"/>
              <a:pPr/>
              <a:t>60</a:t>
            </a:fld>
            <a:endParaRPr lang="en-US"/>
          </a:p>
        </p:txBody>
      </p:sp>
    </p:spTree>
    <p:extLst>
      <p:ext uri="{BB962C8B-B14F-4D97-AF65-F5344CB8AC3E}">
        <p14:creationId xmlns:p14="http://schemas.microsoft.com/office/powerpoint/2010/main" xmlns="" val="213612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But there are challenges for working with such a dispersed, heterogeneous (in terms of interests) and virtual communities</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extLst>
      <p:ext uri="{BB962C8B-B14F-4D97-AF65-F5344CB8AC3E}">
        <p14:creationId xmlns:p14="http://schemas.microsoft.com/office/powerpoint/2010/main" xmlns="" val="3692032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61</a:t>
            </a:fld>
            <a:endParaRPr lang="en-US"/>
          </a:p>
        </p:txBody>
      </p:sp>
    </p:spTree>
    <p:extLst>
      <p:ext uri="{BB962C8B-B14F-4D97-AF65-F5344CB8AC3E}">
        <p14:creationId xmlns:p14="http://schemas.microsoft.com/office/powerpoint/2010/main" xmlns="" val="3348141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62</a:t>
            </a:fld>
            <a:endParaRPr lang="en-US"/>
          </a:p>
        </p:txBody>
      </p:sp>
    </p:spTree>
    <p:extLst>
      <p:ext uri="{BB962C8B-B14F-4D97-AF65-F5344CB8AC3E}">
        <p14:creationId xmlns:p14="http://schemas.microsoft.com/office/powerpoint/2010/main" xmlns="" val="181531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endParaRPr lang="en" u="sng" dirty="0">
              <a:solidFill>
                <a:schemeClr val="hlink"/>
              </a:solidFill>
              <a:hlinkClick r:id="rId3"/>
            </a:endParaRPr>
          </a:p>
        </p:txBody>
      </p:sp>
    </p:spTree>
    <p:extLst>
      <p:ext uri="{BB962C8B-B14F-4D97-AF65-F5344CB8AC3E}">
        <p14:creationId xmlns:p14="http://schemas.microsoft.com/office/powerpoint/2010/main" xmlns="" val="299866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5th largest website, 2000 times as large as encyclopedia britannica’s deluxe edition.</a:t>
            </a:r>
          </a:p>
        </p:txBody>
      </p:sp>
    </p:spTree>
    <p:extLst>
      <p:ext uri="{BB962C8B-B14F-4D97-AF65-F5344CB8AC3E}">
        <p14:creationId xmlns:p14="http://schemas.microsoft.com/office/powerpoint/2010/main" xmlns="" val="417401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will now hear from five show and tellers.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kern="1200" baseline="0" dirty="0" smtClean="0">
                <a:solidFill>
                  <a:schemeClr val="tx1"/>
                </a:solidFill>
                <a:latin typeface="+mn-lt"/>
                <a:ea typeface="+mn-ea"/>
                <a:cs typeface="+mn-cs"/>
              </a:rPr>
              <a:t> Mary Elings </a:t>
            </a:r>
            <a:r>
              <a:rPr lang="en-US" sz="1200" kern="1200" dirty="0" smtClean="0">
                <a:solidFill>
                  <a:schemeClr val="tx1"/>
                </a:solidFill>
                <a:latin typeface="+mn-lt"/>
                <a:ea typeface="+mn-ea"/>
                <a:cs typeface="+mn-cs"/>
              </a:rPr>
              <a:t>is Head of Digital Collections at The Bancroft library on the UC Berkeley campus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managing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 massive digital collection of archival and special collection materials</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leading digital initiatives to increase access and engagement around collection materials, both digital and analog. Mary will demonstrate adding a link to a finding aid in a relevant Wikipedia article.</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 Andra Darlington </a:t>
            </a:r>
            <a:r>
              <a:rPr lang="en-US" sz="1200" kern="1200" dirty="0" smtClean="0">
                <a:solidFill>
                  <a:schemeClr val="tx1"/>
                </a:solidFill>
                <a:latin typeface="+mn-lt"/>
                <a:ea typeface="+mn-ea"/>
                <a:cs typeface="+mn-cs"/>
              </a:rPr>
              <a:t>is Head of Special Collections Management at the Getty Research Institute in Los Angeles. She will describe her department's use of Wikipedia to improve discoverability of collections, and some of the roadblocks they have navigated along the way.</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Daniel A. Reboussin </a:t>
            </a:r>
            <a:r>
              <a:rPr lang="en-US" sz="1200" kern="1200" dirty="0" smtClean="0">
                <a:solidFill>
                  <a:schemeClr val="tx1"/>
                </a:solidFill>
                <a:latin typeface="+mn-lt"/>
                <a:ea typeface="+mn-ea"/>
                <a:cs typeface="+mn-cs"/>
              </a:rPr>
              <a:t>is African Studies Curator at the University of Florida George A. </a:t>
            </a:r>
            <a:r>
              <a:rPr lang="en-US" sz="1200" kern="1200" dirty="0" err="1" smtClean="0">
                <a:solidFill>
                  <a:schemeClr val="tx1"/>
                </a:solidFill>
                <a:latin typeface="+mn-lt"/>
                <a:ea typeface="+mn-ea"/>
                <a:cs typeface="+mn-cs"/>
              </a:rPr>
              <a:t>Smathers</a:t>
            </a:r>
            <a:r>
              <a:rPr lang="en-US" sz="1200" kern="1200" dirty="0" smtClean="0">
                <a:solidFill>
                  <a:schemeClr val="tx1"/>
                </a:solidFill>
                <a:latin typeface="+mn-lt"/>
                <a:ea typeface="+mn-ea"/>
                <a:cs typeface="+mn-cs"/>
              </a:rPr>
              <a:t> Libraries. He was awarded the Center for Research Libraries 2012 Primary Source Award for Access for his work employing search engine optimization techniques to connect scholars with the digital Jean-Marie </a:t>
            </a:r>
            <a:r>
              <a:rPr lang="en-US" sz="1200" kern="1200" dirty="0" err="1" smtClean="0">
                <a:solidFill>
                  <a:schemeClr val="tx1"/>
                </a:solidFill>
                <a:latin typeface="+mn-lt"/>
                <a:ea typeface="+mn-ea"/>
                <a:cs typeface="+mn-cs"/>
              </a:rPr>
              <a:t>Derscheid</a:t>
            </a:r>
            <a:r>
              <a:rPr lang="en-US" sz="1200" kern="1200" dirty="0" smtClean="0">
                <a:solidFill>
                  <a:schemeClr val="tx1"/>
                </a:solidFill>
                <a:latin typeface="+mn-lt"/>
                <a:ea typeface="+mn-ea"/>
                <a:cs typeface="+mn-cs"/>
              </a:rPr>
              <a:t> Collection.</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a:buFont typeface="Arial" pitchFamily="34" charset="0"/>
              <a:buChar char="•"/>
            </a:pPr>
            <a:r>
              <a:rPr lang="en-US" sz="1200" b="1" kern="1200" baseline="0" dirty="0" smtClean="0">
                <a:solidFill>
                  <a:schemeClr val="tx1"/>
                </a:solidFill>
                <a:latin typeface="+mn-lt"/>
                <a:ea typeface="+mn-ea"/>
                <a:cs typeface="+mn-cs"/>
              </a:rPr>
              <a:t> Mairelys Lemus-Rojas </a:t>
            </a:r>
            <a:r>
              <a:rPr lang="en-US" sz="1200" kern="1200" dirty="0" smtClean="0">
                <a:solidFill>
                  <a:schemeClr val="tx1"/>
                </a:solidFill>
                <a:latin typeface="+mn-lt"/>
                <a:ea typeface="+mn-ea"/>
                <a:cs typeface="+mn-cs"/>
              </a:rPr>
              <a:t>joined the faculty of the University of Miami Libraries in August of 2013 as a Cataloging &amp; Metadata Librarian focusing primarily on the Cuban Heritage Collection. The presentation shares the results of a pilot project conducted using the CHC Theater Collections at the University of Miami Libraries</a:t>
            </a:r>
            <a:r>
              <a:rPr lang="en-US" sz="1200" kern="1200" baseline="0" dirty="0" smtClean="0">
                <a:solidFill>
                  <a:schemeClr val="tx1"/>
                </a:solidFill>
                <a:latin typeface="+mn-lt"/>
                <a:ea typeface="+mn-ea"/>
                <a:cs typeface="+mn-cs"/>
              </a:rPr>
              <a:t> and demonstrates</a:t>
            </a:r>
            <a:r>
              <a:rPr lang="en-US" sz="1200" kern="1200" dirty="0" smtClean="0">
                <a:solidFill>
                  <a:schemeClr val="tx1"/>
                </a:solidFill>
                <a:latin typeface="+mn-lt"/>
                <a:ea typeface="+mn-ea"/>
                <a:cs typeface="+mn-cs"/>
              </a:rPr>
              <a:t> the RAMP (Remixing Archival Metadata Project) editor.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1" kern="1200" baseline="0" dirty="0" smtClean="0">
                <a:solidFill>
                  <a:schemeClr val="tx1"/>
                </a:solidFill>
                <a:latin typeface="+mn-lt"/>
                <a:ea typeface="+mn-ea"/>
                <a:cs typeface="+mn-cs"/>
              </a:rPr>
              <a:t> Liz McCarthy </a:t>
            </a:r>
            <a:r>
              <a:rPr lang="en-GB" sz="1200" i="0" kern="1200" dirty="0" smtClean="0">
                <a:solidFill>
                  <a:schemeClr val="tx1"/>
                </a:solidFill>
                <a:latin typeface="+mn-lt"/>
                <a:ea typeface="+mn-ea"/>
                <a:cs typeface="+mn-cs"/>
              </a:rPr>
              <a:t>is the Communications and Social Media Officer at the Bodleian Libraries, University of Oxford, as well as Librarian for the University Museum and Special Collections Services, University of Reading. Liz has worked with the local Wikimedia community to organize </a:t>
            </a:r>
            <a:r>
              <a:rPr lang="en-GB" sz="1200" i="0" kern="1200" dirty="0" err="1" smtClean="0">
                <a:solidFill>
                  <a:schemeClr val="tx1"/>
                </a:solidFill>
                <a:latin typeface="+mn-lt"/>
                <a:ea typeface="+mn-ea"/>
                <a:cs typeface="+mn-cs"/>
              </a:rPr>
              <a:t>editathons</a:t>
            </a:r>
            <a:r>
              <a:rPr lang="en-GB" sz="1200" i="0" kern="1200" dirty="0" smtClean="0">
                <a:solidFill>
                  <a:schemeClr val="tx1"/>
                </a:solidFill>
                <a:latin typeface="+mn-lt"/>
                <a:ea typeface="+mn-ea"/>
                <a:cs typeface="+mn-cs"/>
              </a:rPr>
              <a:t> to use library content to improve Wikipedia and will be sharing her experiences.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7</a:t>
            </a:fld>
            <a:endParaRPr lang="en-US"/>
          </a:p>
        </p:txBody>
      </p:sp>
    </p:spTree>
    <p:extLst>
      <p:ext uri="{BB962C8B-B14F-4D97-AF65-F5344CB8AC3E}">
        <p14:creationId xmlns:p14="http://schemas.microsoft.com/office/powerpoint/2010/main" xmlns="" val="395847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a:t>
            </a:fld>
            <a:endParaRPr lang="en-US"/>
          </a:p>
        </p:txBody>
      </p:sp>
    </p:spTree>
    <p:extLst>
      <p:ext uri="{BB962C8B-B14F-4D97-AF65-F5344CB8AC3E}">
        <p14:creationId xmlns:p14="http://schemas.microsoft.com/office/powerpoint/2010/main" xmlns="" val="3494533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hyperlink" Target="http://creativecommons.org/licenses/by/3.0/"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hyperlink" Target="http://creativecommons.org/licenses/by/3.0/" TargetMode="External"/><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0606150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27946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xmlns=""/>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xmlns=""/>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xmlns=""/>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pic>
        <p:nvPicPr>
          <p:cNvPr id="19" name="Picture 18" descr="OCLC-RESEARCH_H_MB.png"/>
          <p:cNvPicPr>
            <a:picLocks noChangeAspect="1"/>
          </p:cNvPicPr>
          <p:nvPr userDrawn="1"/>
        </p:nvPicPr>
        <p:blipFill>
          <a:blip r:embed="rId6"/>
          <a:stretch>
            <a:fillRect/>
          </a:stretch>
        </p:blipFill>
        <p:spPr>
          <a:xfrm>
            <a:off x="5349239" y="5518592"/>
            <a:ext cx="2372355" cy="782021"/>
          </a:xfrm>
          <a:prstGeom prst="rect">
            <a:avLst/>
          </a:prstGeom>
        </p:spPr>
      </p:pic>
      <p:sp>
        <p:nvSpPr>
          <p:cNvPr id="20" name="TextBox 19"/>
          <p:cNvSpPr txBox="1"/>
          <p:nvPr userDrawn="1"/>
        </p:nvSpPr>
        <p:spPr>
          <a:xfrm>
            <a:off x="86354" y="5838948"/>
            <a:ext cx="4873474" cy="9233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latin typeface="+mn-lt"/>
                <a:ea typeface="+mn-ea"/>
                <a:cs typeface="+mn-cs"/>
              </a:rPr>
              <a:t>©2014 OCLC, Merrilee</a:t>
            </a:r>
            <a:r>
              <a:rPr lang="en-US" sz="900" kern="1200" baseline="0" dirty="0" smtClean="0">
                <a:solidFill>
                  <a:schemeClr val="bg1"/>
                </a:solidFill>
                <a:latin typeface="+mn-lt"/>
                <a:ea typeface="+mn-ea"/>
                <a:cs typeface="+mn-cs"/>
              </a:rPr>
              <a:t> Proffitt</a:t>
            </a:r>
            <a:r>
              <a:rPr lang="en-US" sz="900" kern="1200" dirty="0" smtClean="0">
                <a:solidFill>
                  <a:schemeClr val="bg1"/>
                </a:solidFill>
                <a:latin typeface="+mn-lt"/>
                <a:ea typeface="+mn-ea"/>
                <a:cs typeface="+mn-cs"/>
              </a:rPr>
              <a:t>, Mary</a:t>
            </a:r>
            <a:r>
              <a:rPr lang="en-US" sz="900" kern="1200" baseline="0" dirty="0" smtClean="0">
                <a:solidFill>
                  <a:schemeClr val="bg1"/>
                </a:solidFill>
                <a:latin typeface="+mn-lt"/>
                <a:ea typeface="+mn-ea"/>
                <a:cs typeface="+mn-cs"/>
              </a:rPr>
              <a:t> Elings</a:t>
            </a:r>
            <a:r>
              <a:rPr lang="en-US" sz="900" kern="1200" dirty="0" smtClean="0">
                <a:solidFill>
                  <a:schemeClr val="bg1"/>
                </a:solidFill>
                <a:latin typeface="+mn-lt"/>
                <a:ea typeface="+mn-ea"/>
                <a:cs typeface="+mn-cs"/>
              </a:rPr>
              <a:t>, Andra</a:t>
            </a:r>
            <a:r>
              <a:rPr lang="en-US" sz="900" kern="1200" baseline="0" dirty="0" smtClean="0">
                <a:solidFill>
                  <a:schemeClr val="bg1"/>
                </a:solidFill>
                <a:latin typeface="+mn-lt"/>
                <a:ea typeface="+mn-ea"/>
                <a:cs typeface="+mn-cs"/>
              </a:rPr>
              <a:t> Darlington</a:t>
            </a:r>
            <a:r>
              <a:rPr lang="en-US" sz="900" kern="1200" dirty="0" smtClean="0">
                <a:solidFill>
                  <a:schemeClr val="bg1"/>
                </a:solidFill>
                <a:latin typeface="+mn-lt"/>
                <a:ea typeface="+mn-ea"/>
                <a:cs typeface="+mn-cs"/>
              </a:rPr>
              <a:t>, Daniel</a:t>
            </a:r>
            <a:r>
              <a:rPr lang="en-US" sz="900" kern="1200" baseline="0" dirty="0" smtClean="0">
                <a:solidFill>
                  <a:schemeClr val="bg1"/>
                </a:solidFill>
                <a:latin typeface="+mn-lt"/>
                <a:ea typeface="+mn-ea"/>
                <a:cs typeface="+mn-cs"/>
              </a:rPr>
              <a:t> Reboussin, Mairelys Lemus-Rojas</a:t>
            </a:r>
            <a:r>
              <a:rPr lang="en-US" sz="900" kern="1200" dirty="0" smtClean="0">
                <a:solidFill>
                  <a:schemeClr val="bg1"/>
                </a:solidFill>
                <a:latin typeface="+mn-lt"/>
                <a:ea typeface="+mn-ea"/>
                <a:cs typeface="+mn-cs"/>
              </a:rPr>
              <a:t> and Elizabeth</a:t>
            </a:r>
            <a:r>
              <a:rPr lang="en-US" sz="900" kern="1200" baseline="0" dirty="0" smtClean="0">
                <a:solidFill>
                  <a:schemeClr val="bg1"/>
                </a:solidFill>
                <a:latin typeface="+mn-lt"/>
                <a:ea typeface="+mn-ea"/>
                <a:cs typeface="+mn-cs"/>
              </a:rPr>
              <a:t> McCarthy</a:t>
            </a:r>
            <a:r>
              <a:rPr lang="en-US" sz="900" kern="1200" dirty="0" smtClean="0">
                <a:solidFill>
                  <a:schemeClr val="bg1"/>
                </a:solidFill>
                <a:latin typeface="+mn-lt"/>
                <a:ea typeface="+mn-ea"/>
                <a:cs typeface="+mn-cs"/>
              </a:rPr>
              <a:t>. This work is licensed under a Creative Commons Attribution 3.0 </a:t>
            </a:r>
            <a:r>
              <a:rPr lang="en-US" sz="900" kern="1200" dirty="0" err="1" smtClean="0">
                <a:solidFill>
                  <a:schemeClr val="bg1"/>
                </a:solidFill>
                <a:latin typeface="+mn-lt"/>
                <a:ea typeface="+mn-ea"/>
                <a:cs typeface="+mn-cs"/>
              </a:rPr>
              <a:t>Unported</a:t>
            </a:r>
            <a:r>
              <a:rPr lang="en-US" sz="900" kern="1200" dirty="0" smtClean="0">
                <a:solidFill>
                  <a:schemeClr val="bg1"/>
                </a:solidFill>
                <a:latin typeface="+mn-lt"/>
                <a:ea typeface="+mn-ea"/>
                <a:cs typeface="+mn-cs"/>
              </a:rPr>
              <a:t> License. Suggested attribution: “This work uses content from “Registering Researchers in Authority Files” © OCLC, </a:t>
            </a:r>
            <a:r>
              <a:rPr lang="en-US" sz="900" kern="1200" dirty="0" smtClean="0">
                <a:solidFill>
                  <a:schemeClr val="bg1"/>
                </a:solidFill>
                <a:latin typeface="Arial" charset="0"/>
                <a:ea typeface="+mn-ea"/>
                <a:cs typeface="Arial" charset="0"/>
              </a:rPr>
              <a:t>Mary</a:t>
            </a:r>
            <a:r>
              <a:rPr lang="en-US" sz="900" kern="1200" baseline="0" dirty="0" smtClean="0">
                <a:solidFill>
                  <a:schemeClr val="bg1"/>
                </a:solidFill>
                <a:latin typeface="Arial" charset="0"/>
                <a:ea typeface="+mn-ea"/>
                <a:cs typeface="Arial" charset="0"/>
              </a:rPr>
              <a:t> Elings</a:t>
            </a:r>
            <a:r>
              <a:rPr lang="en-US" sz="900" kern="1200" dirty="0" smtClean="0">
                <a:solidFill>
                  <a:schemeClr val="bg1"/>
                </a:solidFill>
                <a:latin typeface="Arial" charset="0"/>
                <a:ea typeface="+mn-ea"/>
                <a:cs typeface="Arial" charset="0"/>
              </a:rPr>
              <a:t>, Andra</a:t>
            </a:r>
            <a:r>
              <a:rPr lang="en-US" sz="900" kern="1200" baseline="0" dirty="0" smtClean="0">
                <a:solidFill>
                  <a:schemeClr val="bg1"/>
                </a:solidFill>
                <a:latin typeface="Arial" charset="0"/>
                <a:ea typeface="+mn-ea"/>
                <a:cs typeface="Arial" charset="0"/>
              </a:rPr>
              <a:t> Darlington</a:t>
            </a:r>
            <a:r>
              <a:rPr lang="en-US" sz="900" kern="1200" dirty="0" smtClean="0">
                <a:solidFill>
                  <a:schemeClr val="bg1"/>
                </a:solidFill>
                <a:latin typeface="Arial" charset="0"/>
                <a:ea typeface="+mn-ea"/>
                <a:cs typeface="Arial" charset="0"/>
              </a:rPr>
              <a:t>, Daniel</a:t>
            </a:r>
            <a:r>
              <a:rPr lang="en-US" sz="900" kern="1200" baseline="0" dirty="0" smtClean="0">
                <a:solidFill>
                  <a:schemeClr val="bg1"/>
                </a:solidFill>
                <a:latin typeface="Arial" charset="0"/>
                <a:ea typeface="+mn-ea"/>
                <a:cs typeface="Arial" charset="0"/>
              </a:rPr>
              <a:t> Reboussin, Mairelys Lemus-Rojas</a:t>
            </a:r>
            <a:r>
              <a:rPr lang="en-US" sz="900" kern="1200" dirty="0" smtClean="0">
                <a:solidFill>
                  <a:schemeClr val="bg1"/>
                </a:solidFill>
                <a:latin typeface="Arial" charset="0"/>
                <a:ea typeface="+mn-ea"/>
                <a:cs typeface="Arial" charset="0"/>
              </a:rPr>
              <a:t> and Elizabeth</a:t>
            </a:r>
            <a:r>
              <a:rPr lang="en-US" sz="900" kern="1200" baseline="0" dirty="0" smtClean="0">
                <a:solidFill>
                  <a:schemeClr val="bg1"/>
                </a:solidFill>
                <a:latin typeface="Arial" charset="0"/>
                <a:ea typeface="+mn-ea"/>
                <a:cs typeface="Arial" charset="0"/>
              </a:rPr>
              <a:t> McCarthy</a:t>
            </a:r>
            <a:r>
              <a:rPr lang="en-US" sz="900" kern="1200" dirty="0" smtClean="0">
                <a:solidFill>
                  <a:schemeClr val="bg1"/>
                </a:solidFill>
                <a:latin typeface="+mn-lt"/>
                <a:ea typeface="+mn-ea"/>
                <a:cs typeface="+mn-cs"/>
              </a:rPr>
              <a:t>, used under a Creative Commons Attribution license:  </a:t>
            </a:r>
            <a:r>
              <a:rPr lang="en-US" sz="900" u="sng" kern="1200" dirty="0" smtClean="0">
                <a:solidFill>
                  <a:schemeClr val="bg1"/>
                </a:solidFill>
                <a:latin typeface="+mn-lt"/>
                <a:ea typeface="+mn-ea"/>
                <a:cs typeface="+mn-cs"/>
                <a:hlinkClick r:id="rId7"/>
              </a:rPr>
              <a:t>http://creativecommons.org/licenses/by/3.0/” </a:t>
            </a:r>
            <a:endParaRPr lang="en-US" sz="800" dirty="0" smtClean="0">
              <a:solidFill>
                <a:schemeClr val="bg1"/>
              </a:solidFill>
              <a:latin typeface="Open Sans" pitchFamily="34" charset="0"/>
              <a:ea typeface="Open Sans" pitchFamily="34" charset="0"/>
              <a:cs typeface="Open Sans" pitchFamily="34" charset="0"/>
            </a:endParaRPr>
          </a:p>
        </p:txBody>
      </p:sp>
      <p:pic>
        <p:nvPicPr>
          <p:cNvPr id="21" name="Picture 20"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extLst>
      <p:ext uri="{BB962C8B-B14F-4D97-AF65-F5344CB8AC3E}">
        <p14:creationId xmlns:p14="http://schemas.microsoft.com/office/powerpoint/2010/main" xmlns="" val="2783568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400685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48633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508619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7928020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3144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627508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66397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677679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2210759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364944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30432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627508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66397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677679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364944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30432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920559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1545869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36136183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41955418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41496942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29392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0" y="0"/>
            <a:ext cx="2707270"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2" name="Picture 11" descr="OCLC-RESEARCH_H_MB.png"/>
          <p:cNvPicPr>
            <a:picLocks noChangeAspect="1"/>
          </p:cNvPicPr>
          <p:nvPr userDrawn="1"/>
        </p:nvPicPr>
        <p:blipFill>
          <a:blip r:embed="rId4"/>
          <a:stretch>
            <a:fillRect/>
          </a:stretch>
        </p:blipFill>
        <p:spPr>
          <a:xfrm>
            <a:off x="2798865" y="5651119"/>
            <a:ext cx="2763732" cy="911036"/>
          </a:xfrm>
          <a:prstGeom prst="rect">
            <a:avLst/>
          </a:prstGeom>
        </p:spPr>
      </p:pic>
    </p:spTree>
    <p:extLst>
      <p:ext uri="{BB962C8B-B14F-4D97-AF65-F5344CB8AC3E}">
        <p14:creationId xmlns:p14="http://schemas.microsoft.com/office/powerpoint/2010/main" xmlns="" val="4694195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13" name="Picture 12" descr="OCLC-RESEARCH_H_MB.png"/>
          <p:cNvPicPr>
            <a:picLocks noChangeAspect="1"/>
          </p:cNvPicPr>
          <p:nvPr userDrawn="1"/>
        </p:nvPicPr>
        <p:blipFill>
          <a:blip r:embed="rId4"/>
          <a:stretch>
            <a:fillRect/>
          </a:stretch>
        </p:blipFill>
        <p:spPr>
          <a:xfrm>
            <a:off x="2798865" y="5651119"/>
            <a:ext cx="2763732" cy="911036"/>
          </a:xfrm>
          <a:prstGeom prst="rect">
            <a:avLst/>
          </a:prstGeom>
        </p:spPr>
      </p:pic>
    </p:spTree>
    <p:extLst>
      <p:ext uri="{BB962C8B-B14F-4D97-AF65-F5344CB8AC3E}">
        <p14:creationId xmlns:p14="http://schemas.microsoft.com/office/powerpoint/2010/main" xmlns="" val="1991513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11" name="Picture 10" descr="OCLC-RESEARCH_H_MB.png"/>
          <p:cNvPicPr>
            <a:picLocks noChangeAspect="1"/>
          </p:cNvPicPr>
          <p:nvPr userDrawn="1"/>
        </p:nvPicPr>
        <p:blipFill>
          <a:blip r:embed="rId5"/>
          <a:stretch>
            <a:fillRect/>
          </a:stretch>
        </p:blipFill>
        <p:spPr>
          <a:xfrm>
            <a:off x="2798865" y="5651119"/>
            <a:ext cx="2763732" cy="911036"/>
          </a:xfrm>
          <a:prstGeom prst="rect">
            <a:avLst/>
          </a:prstGeom>
        </p:spPr>
      </p:pic>
    </p:spTree>
    <p:extLst>
      <p:ext uri="{BB962C8B-B14F-4D97-AF65-F5344CB8AC3E}">
        <p14:creationId xmlns:p14="http://schemas.microsoft.com/office/powerpoint/2010/main" xmlns="" val="21876124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2508209208"/>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1528935247"/>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2701874427"/>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1082287534"/>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3081844508"/>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8497371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pic>
        <p:nvPicPr>
          <p:cNvPr id="6" name="Picture 5" descr="OCLC-RESEARCH_H_RV_MD.png"/>
          <p:cNvPicPr>
            <a:picLocks noChangeAspect="1"/>
          </p:cNvPicPr>
          <p:nvPr userDrawn="1"/>
        </p:nvPicPr>
        <p:blipFill>
          <a:blip r:embed="rId2"/>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1350829185"/>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xmlns=""/>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xmlns=""/>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xmlns=""/>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pic>
        <p:nvPicPr>
          <p:cNvPr id="19" name="Picture 18" descr="OCLC-RESEARCH_H_MB.png"/>
          <p:cNvPicPr>
            <a:picLocks noChangeAspect="1"/>
          </p:cNvPicPr>
          <p:nvPr userDrawn="1"/>
        </p:nvPicPr>
        <p:blipFill>
          <a:blip r:embed="rId6"/>
          <a:stretch>
            <a:fillRect/>
          </a:stretch>
        </p:blipFill>
        <p:spPr>
          <a:xfrm>
            <a:off x="5349239" y="5518592"/>
            <a:ext cx="2372355" cy="782021"/>
          </a:xfrm>
          <a:prstGeom prst="rect">
            <a:avLst/>
          </a:prstGeom>
        </p:spPr>
      </p:pic>
      <p:sp>
        <p:nvSpPr>
          <p:cNvPr id="20" name="TextBox 19"/>
          <p:cNvSpPr txBox="1"/>
          <p:nvPr userDrawn="1"/>
        </p:nvSpPr>
        <p:spPr>
          <a:xfrm>
            <a:off x="25091" y="6022777"/>
            <a:ext cx="4873474" cy="7848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latin typeface="+mn-lt"/>
                <a:ea typeface="+mn-ea"/>
                <a:cs typeface="+mn-cs"/>
              </a:rPr>
              <a:t>©2014 OCLC, Karen Smith-Yoshimura, Laura Dawson, Andrew </a:t>
            </a:r>
            <a:r>
              <a:rPr lang="en-US" sz="900" kern="1200" dirty="0" err="1" smtClean="0">
                <a:solidFill>
                  <a:schemeClr val="bg1"/>
                </a:solidFill>
                <a:latin typeface="+mn-lt"/>
                <a:ea typeface="+mn-ea"/>
                <a:cs typeface="+mn-cs"/>
              </a:rPr>
              <a:t>MacEwan</a:t>
            </a:r>
            <a:r>
              <a:rPr lang="en-US" sz="900" kern="1200" dirty="0" smtClean="0">
                <a:solidFill>
                  <a:schemeClr val="bg1"/>
                </a:solidFill>
                <a:latin typeface="+mn-lt"/>
                <a:ea typeface="+mn-ea"/>
                <a:cs typeface="+mn-cs"/>
              </a:rPr>
              <a:t>, Philip </a:t>
            </a:r>
            <a:r>
              <a:rPr lang="en-US" sz="900" kern="1200" dirty="0" err="1" smtClean="0">
                <a:solidFill>
                  <a:schemeClr val="bg1"/>
                </a:solidFill>
                <a:latin typeface="+mn-lt"/>
                <a:ea typeface="+mn-ea"/>
                <a:cs typeface="+mn-cs"/>
              </a:rPr>
              <a:t>Schreur</a:t>
            </a:r>
            <a:r>
              <a:rPr lang="en-US" sz="900" kern="1200" dirty="0" smtClean="0">
                <a:solidFill>
                  <a:schemeClr val="bg1"/>
                </a:solidFill>
                <a:latin typeface="+mn-lt"/>
                <a:ea typeface="+mn-ea"/>
                <a:cs typeface="+mn-cs"/>
              </a:rPr>
              <a:t> and Daniel Hook. This work is licensed under a Creative Commons Attribution 3.0 </a:t>
            </a:r>
            <a:r>
              <a:rPr lang="en-US" sz="900" kern="1200" dirty="0" err="1" smtClean="0">
                <a:solidFill>
                  <a:schemeClr val="bg1"/>
                </a:solidFill>
                <a:latin typeface="+mn-lt"/>
                <a:ea typeface="+mn-ea"/>
                <a:cs typeface="+mn-cs"/>
              </a:rPr>
              <a:t>Unported</a:t>
            </a:r>
            <a:r>
              <a:rPr lang="en-US" sz="900" kern="1200" dirty="0" smtClean="0">
                <a:solidFill>
                  <a:schemeClr val="bg1"/>
                </a:solidFill>
                <a:latin typeface="+mn-lt"/>
                <a:ea typeface="+mn-ea"/>
                <a:cs typeface="+mn-cs"/>
              </a:rPr>
              <a:t> License. Suggested attribution: “This work uses content from “Registering Researchers in Authority Files” © OCLC, Laura Dawson, Andrew </a:t>
            </a:r>
            <a:r>
              <a:rPr lang="en-US" sz="900" kern="1200" dirty="0" err="1" smtClean="0">
                <a:solidFill>
                  <a:schemeClr val="bg1"/>
                </a:solidFill>
                <a:latin typeface="+mn-lt"/>
                <a:ea typeface="+mn-ea"/>
                <a:cs typeface="+mn-cs"/>
              </a:rPr>
              <a:t>MacEwan</a:t>
            </a:r>
            <a:r>
              <a:rPr lang="en-US" sz="900" kern="1200" dirty="0" smtClean="0">
                <a:solidFill>
                  <a:schemeClr val="bg1"/>
                </a:solidFill>
                <a:latin typeface="+mn-lt"/>
                <a:ea typeface="+mn-ea"/>
                <a:cs typeface="+mn-cs"/>
              </a:rPr>
              <a:t>, Philip </a:t>
            </a:r>
            <a:r>
              <a:rPr lang="en-US" sz="900" kern="1200" dirty="0" err="1" smtClean="0">
                <a:solidFill>
                  <a:schemeClr val="bg1"/>
                </a:solidFill>
                <a:latin typeface="+mn-lt"/>
                <a:ea typeface="+mn-ea"/>
                <a:cs typeface="+mn-cs"/>
              </a:rPr>
              <a:t>Schreur</a:t>
            </a:r>
            <a:r>
              <a:rPr lang="en-US" sz="900" kern="1200" dirty="0" smtClean="0">
                <a:solidFill>
                  <a:schemeClr val="bg1"/>
                </a:solidFill>
                <a:latin typeface="+mn-lt"/>
                <a:ea typeface="+mn-ea"/>
                <a:cs typeface="+mn-cs"/>
              </a:rPr>
              <a:t> and Daniel Hook, used under a Creative Commons Attribution license:  </a:t>
            </a:r>
            <a:r>
              <a:rPr lang="en-US" sz="900" u="sng" kern="1200" dirty="0" smtClean="0">
                <a:solidFill>
                  <a:schemeClr val="bg1"/>
                </a:solidFill>
                <a:latin typeface="+mn-lt"/>
                <a:ea typeface="+mn-ea"/>
                <a:cs typeface="+mn-cs"/>
                <a:hlinkClick r:id="rId7"/>
              </a:rPr>
              <a:t>http://creativecommons.org/licenses/by/3.0/” </a:t>
            </a:r>
            <a:endParaRPr lang="en-US" sz="800" dirty="0" smtClean="0">
              <a:solidFill>
                <a:schemeClr val="bg1"/>
              </a:solidFill>
              <a:latin typeface="Open Sans" pitchFamily="34" charset="0"/>
              <a:ea typeface="Open Sans" pitchFamily="34" charset="0"/>
              <a:cs typeface="Open Sans" pitchFamily="34" charset="0"/>
            </a:endParaRPr>
          </a:p>
        </p:txBody>
      </p:sp>
      <p:pic>
        <p:nvPicPr>
          <p:cNvPr id="21" name="Picture 20"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extLst>
      <p:ext uri="{BB962C8B-B14F-4D97-AF65-F5344CB8AC3E}">
        <p14:creationId xmlns:p14="http://schemas.microsoft.com/office/powerpoint/2010/main" xmlns="" val="2783568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pull/>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8490568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3A1F096-19CD-489E-9395-754B41CE0BCA}" type="datetimeFigureOut">
              <a:rPr lang="en-US" smtClean="0"/>
              <a:pPr/>
              <a:t>12/8/2014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02DF268-FE37-4DBE-99DA-36E8442D6F70}" type="slidenum">
              <a:rPr lang="en-US" smtClean="0"/>
              <a:pPr/>
              <a:t>‹#›</a:t>
            </a:fld>
            <a:endParaRPr lang="en-US"/>
          </a:p>
        </p:txBody>
      </p:sp>
    </p:spTree>
    <p:extLst>
      <p:ext uri="{BB962C8B-B14F-4D97-AF65-F5344CB8AC3E}">
        <p14:creationId xmlns:p14="http://schemas.microsoft.com/office/powerpoint/2010/main" xmlns="" val="2406294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2700" b="1">
                <a:solidFill>
                  <a:schemeClr val="dk1"/>
                </a:solidFill>
                <a:latin typeface="Arial"/>
                <a:ea typeface="Arial"/>
                <a:cs typeface="Arial"/>
                <a:sym typeface="Arial"/>
              </a:defRPr>
            </a:lvl1pPr>
            <a:lvl2pPr algn="l" rtl="0">
              <a:spcBef>
                <a:spcPts val="0"/>
              </a:spcBef>
              <a:buSzPct val="100000"/>
              <a:buFont typeface="Arial"/>
              <a:buNone/>
              <a:defRPr sz="2700" b="1">
                <a:solidFill>
                  <a:schemeClr val="dk1"/>
                </a:solidFill>
                <a:latin typeface="Arial"/>
                <a:ea typeface="Arial"/>
                <a:cs typeface="Arial"/>
                <a:sym typeface="Arial"/>
              </a:defRPr>
            </a:lvl2pPr>
            <a:lvl3pPr algn="l" rtl="0">
              <a:spcBef>
                <a:spcPts val="0"/>
              </a:spcBef>
              <a:buSzPct val="100000"/>
              <a:buFont typeface="Arial"/>
              <a:buNone/>
              <a:defRPr sz="2700" b="1">
                <a:solidFill>
                  <a:schemeClr val="dk1"/>
                </a:solidFill>
                <a:latin typeface="Arial"/>
                <a:ea typeface="Arial"/>
                <a:cs typeface="Arial"/>
                <a:sym typeface="Arial"/>
              </a:defRPr>
            </a:lvl3pPr>
            <a:lvl4pPr algn="l" rtl="0">
              <a:spcBef>
                <a:spcPts val="0"/>
              </a:spcBef>
              <a:buSzPct val="100000"/>
              <a:buFont typeface="Arial"/>
              <a:buNone/>
              <a:defRPr sz="2700" b="1">
                <a:solidFill>
                  <a:schemeClr val="dk1"/>
                </a:solidFill>
                <a:latin typeface="Arial"/>
                <a:ea typeface="Arial"/>
                <a:cs typeface="Arial"/>
                <a:sym typeface="Arial"/>
              </a:defRPr>
            </a:lvl4pPr>
            <a:lvl5pPr algn="l" rtl="0">
              <a:spcBef>
                <a:spcPts val="0"/>
              </a:spcBef>
              <a:buSzPct val="100000"/>
              <a:buFont typeface="Arial"/>
              <a:buNone/>
              <a:defRPr sz="2700" b="1">
                <a:solidFill>
                  <a:schemeClr val="dk1"/>
                </a:solidFill>
                <a:latin typeface="Arial"/>
                <a:ea typeface="Arial"/>
                <a:cs typeface="Arial"/>
                <a:sym typeface="Arial"/>
              </a:defRPr>
            </a:lvl5pPr>
            <a:lvl6pPr algn="l" rtl="0">
              <a:spcBef>
                <a:spcPts val="0"/>
              </a:spcBef>
              <a:buSzPct val="100000"/>
              <a:buFont typeface="Arial"/>
              <a:buNone/>
              <a:defRPr sz="2700" b="1">
                <a:solidFill>
                  <a:schemeClr val="dk1"/>
                </a:solidFill>
                <a:latin typeface="Arial"/>
                <a:ea typeface="Arial"/>
                <a:cs typeface="Arial"/>
                <a:sym typeface="Arial"/>
              </a:defRPr>
            </a:lvl6pPr>
            <a:lvl7pPr algn="l" rtl="0">
              <a:spcBef>
                <a:spcPts val="0"/>
              </a:spcBef>
              <a:buSzPct val="100000"/>
              <a:buFont typeface="Arial"/>
              <a:buNone/>
              <a:defRPr sz="2700" b="1">
                <a:solidFill>
                  <a:schemeClr val="dk1"/>
                </a:solidFill>
                <a:latin typeface="Arial"/>
                <a:ea typeface="Arial"/>
                <a:cs typeface="Arial"/>
                <a:sym typeface="Arial"/>
              </a:defRPr>
            </a:lvl7pPr>
            <a:lvl8pPr algn="l" rtl="0">
              <a:spcBef>
                <a:spcPts val="0"/>
              </a:spcBef>
              <a:buSzPct val="100000"/>
              <a:buFont typeface="Arial"/>
              <a:buNone/>
              <a:defRPr sz="2700" b="1">
                <a:solidFill>
                  <a:schemeClr val="dk1"/>
                </a:solidFill>
                <a:latin typeface="Arial"/>
                <a:ea typeface="Arial"/>
                <a:cs typeface="Arial"/>
                <a:sym typeface="Arial"/>
              </a:defRPr>
            </a:lvl8pPr>
            <a:lvl9pPr algn="l" rtl="0">
              <a:spcBef>
                <a:spcPts val="0"/>
              </a:spcBef>
              <a:buSzPct val="100000"/>
              <a:buFont typeface="Arial"/>
              <a:buNone/>
              <a:defRPr sz="27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557213" indent="-214313" rtl="0">
              <a:defRPr/>
            </a:lvl2pPr>
            <a:lvl3pPr marL="857250" indent="-171450" rtl="0">
              <a:defRPr/>
            </a:lvl3pPr>
            <a:lvl4pPr marL="1200150" indent="-171450" rtl="0">
              <a:defRPr/>
            </a:lvl4pPr>
            <a:lvl5pPr rtl="0">
              <a:defRPr sz="1350"/>
            </a:lvl5pPr>
            <a:lvl6pPr rtl="0">
              <a:defRPr sz="1350"/>
            </a:lvl6pPr>
            <a:lvl7pPr rtl="0">
              <a:defRPr sz="1350"/>
            </a:lvl7pPr>
            <a:lvl8pPr rtl="0">
              <a:defRPr sz="1350"/>
            </a:lvl8pPr>
            <a:lvl9pPr rtl="0">
              <a:defRPr sz="1350"/>
            </a:lvl9pPr>
          </a:lstStyle>
          <a:p>
            <a:endParaRPr/>
          </a:p>
        </p:txBody>
      </p:sp>
    </p:spTree>
    <p:extLst>
      <p:ext uri="{BB962C8B-B14F-4D97-AF65-F5344CB8AC3E}">
        <p14:creationId xmlns:p14="http://schemas.microsoft.com/office/powerpoint/2010/main" xmlns="" val="2551172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9" name="Shape 12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31" name="Shape 13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ea typeface="Arial"/>
              <a:cs typeface="Arial"/>
              <a:sym typeface="Arial"/>
            </a:endParaRPr>
          </a:p>
        </p:txBody>
      </p:sp>
      <p:sp>
        <p:nvSpPr>
          <p:cNvPr id="132" name="Shape 13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ea typeface="Arial"/>
              <a:cs typeface="Arial"/>
              <a:sym typeface="Arial"/>
            </a:endParaRPr>
          </a:p>
        </p:txBody>
      </p:sp>
      <p:sp>
        <p:nvSpPr>
          <p:cNvPr id="133" name="Shape 133"/>
          <p:cNvSpPr txBox="1">
            <a:spLocks noGrp="1"/>
          </p:cNvSpPr>
          <p:nvPr>
            <p:ph type="sldNum" idx="12"/>
          </p:nvPr>
        </p:nvSpPr>
        <p:spPr>
          <a:xfrm>
            <a:off x="6553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2709871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2ADFC72-A745-443B-A26F-D9E06FD1ADEA}" type="datetimeFigureOut">
              <a:rPr lang="en-US" smtClean="0"/>
              <a:pPr/>
              <a:t>12/8/2014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86E74-D781-4FC9-A1CD-F5A77DCCD4E3}" type="slidenum">
              <a:rPr lang="en-US" smtClean="0"/>
              <a:pPr/>
              <a:t>‹#›</a:t>
            </a:fld>
            <a:endParaRPr lang="en-US"/>
          </a:p>
        </p:txBody>
      </p:sp>
    </p:spTree>
    <p:extLst>
      <p:ext uri="{BB962C8B-B14F-4D97-AF65-F5344CB8AC3E}">
        <p14:creationId xmlns:p14="http://schemas.microsoft.com/office/powerpoint/2010/main" xmlns="" val="1469979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91752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5582959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990829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3190227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3106662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7.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p14="http://schemas.microsoft.com/office/powerpoint/2010/main" xmlns="" val="3407943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8">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8" name="Rectangle 7"/>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OCLC-RESEARCH_H_MB.png"/>
          <p:cNvPicPr>
            <a:picLocks noChangeAspect="1"/>
          </p:cNvPicPr>
          <p:nvPr/>
        </p:nvPicPr>
        <p:blipFill>
          <a:blip r:embed="rId9"/>
          <a:stretch>
            <a:fillRect/>
          </a:stretch>
        </p:blipFill>
        <p:spPr>
          <a:xfrm>
            <a:off x="127005" y="6266066"/>
            <a:ext cx="1450118" cy="478016"/>
          </a:xfrm>
          <a:prstGeom prst="rect">
            <a:avLst/>
          </a:prstGeom>
        </p:spPr>
      </p:pic>
    </p:spTree>
    <p:extLst>
      <p:ext uri="{BB962C8B-B14F-4D97-AF65-F5344CB8AC3E}">
        <p14:creationId xmlns:p14="http://schemas.microsoft.com/office/powerpoint/2010/main" xmlns="" val="4118392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4" r:id="rId4"/>
    <p:sldLayoutId id="2147483745" r:id="rId5"/>
    <p:sldLayoutId id="2147483793" r:id="rId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p14="http://schemas.microsoft.com/office/powerpoint/2010/main" xmlns="" val="2947134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p14="http://schemas.microsoft.com/office/powerpoint/2010/main" xmlns="" val="13594264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CLC-RESEARCH_H_MB.png"/>
          <p:cNvPicPr>
            <a:picLocks noChangeAspect="1"/>
          </p:cNvPicPr>
          <p:nvPr/>
        </p:nvPicPr>
        <p:blipFill>
          <a:blip r:embed="rId8"/>
          <a:stretch>
            <a:fillRect/>
          </a:stretch>
        </p:blipFill>
        <p:spPr>
          <a:xfrm>
            <a:off x="127005" y="6266066"/>
            <a:ext cx="1450118" cy="478016"/>
          </a:xfrm>
          <a:prstGeom prst="rect">
            <a:avLst/>
          </a:prstGeom>
        </p:spPr>
      </p:pic>
    </p:spTree>
    <p:extLst>
      <p:ext uri="{BB962C8B-B14F-4D97-AF65-F5344CB8AC3E}">
        <p14:creationId xmlns:p14="http://schemas.microsoft.com/office/powerpoint/2010/main" xmlns="" val="13594264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laceholder 1"/>
          <p:cNvSpPr>
            <a:spLocks noGrp="1"/>
          </p:cNvSpPr>
          <p:nvPr>
            <p:ph type="title"/>
          </p:nvPr>
        </p:nvSpPr>
        <p:spPr>
          <a:xfrm>
            <a:off x="-125943" y="-94465"/>
            <a:ext cx="9393262" cy="1313180"/>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pic>
        <p:nvPicPr>
          <p:cNvPr id="11" name="Picture 10" descr="OCLC-RESEARCH_H_RV_MD.png"/>
          <p:cNvPicPr>
            <a:picLocks noChangeAspect="1"/>
          </p:cNvPicPr>
          <p:nvPr/>
        </p:nvPicPr>
        <p:blipFill>
          <a:blip r:embed="rId7"/>
          <a:stretch>
            <a:fillRect/>
          </a:stretch>
        </p:blipFill>
        <p:spPr>
          <a:xfrm>
            <a:off x="239340" y="6334818"/>
            <a:ext cx="1511084" cy="311339"/>
          </a:xfrm>
          <a:prstGeom prst="rect">
            <a:avLst/>
          </a:prstGeom>
        </p:spPr>
      </p:pic>
    </p:spTree>
    <p:extLst>
      <p:ext uri="{BB962C8B-B14F-4D97-AF65-F5344CB8AC3E}">
        <p14:creationId xmlns:p14="http://schemas.microsoft.com/office/powerpoint/2010/main" xmlns="" val="411174252"/>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1" r:id="rId3"/>
    <p:sldLayoutId id="2147483721" r:id="rId4"/>
    <p:sldLayoutId id="2147483669"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FFFFFF"/>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2036303"/>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55" r:id="rId4"/>
    <p:sldLayoutId id="2147483756" r:id="rId5"/>
    <p:sldLayoutId id="2147483754" r:id="rId6"/>
    <p:sldLayoutId id="2147483782" r:id="rId7"/>
    <p:sldLayoutId id="2147483783" r:id="rId8"/>
    <p:sldLayoutId id="2147483748" r:id="rId9"/>
    <p:sldLayoutId id="2147483753" r:id="rId10"/>
    <p:sldLayoutId id="2147483798" r:id="rId11"/>
    <p:sldLayoutId id="2147483799" r:id="rId12"/>
    <p:sldLayoutId id="2147483800" r:id="rId13"/>
    <p:sldLayoutId id="2147483801" r:id="rId14"/>
    <p:sldLayoutId id="2147483802" r:id="rId15"/>
    <p:sldLayoutId id="2147483803" r:id="rId1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hyperlink" Target="mailto:ADarlington@getty.edu" TargetMode="Externa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23.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Getty_Research_Institute" TargetMode="External"/><Relationship Id="rId2" Type="http://schemas.openxmlformats.org/officeDocument/2006/relationships/hyperlink" Target="https://en.wikipedia.org/wiki/User:Adarlington" TargetMode="External"/><Relationship Id="rId1" Type="http://schemas.openxmlformats.org/officeDocument/2006/relationships/slideLayout" Target="../slideLayouts/slideLayout44.xml"/><Relationship Id="rId4" Type="http://schemas.openxmlformats.org/officeDocument/2006/relationships/hyperlink" Target="https://en.wikipedia.org/wiki/Wikipedia:GLA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creativecommons.org/" TargetMode="Externa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hyperlink" Target="https://www.wikipedia.org/" TargetMode="External"/><Relationship Id="rId2" Type="http://schemas.openxmlformats.org/officeDocument/2006/relationships/hyperlink" Target="http://hdl.handle.net/10020/cifa" TargetMode="Externa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hyperlink" Target="mailto:danrebo@uflib.ufl.edu"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hyperlink" Target="mailto:m.lemusrojas@miami.edu" TargetMode="External"/><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21.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hyperlink" Target="http://viaf.org" TargetMode="External"/><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hyperlink" Target="WorldCat%20Identiti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hyperlink" Target="http://libguides.miami.edu/chctheater" TargetMode="Externa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hyperlink" Target="https://github.com/UMiamiLibraries/RAMP" TargetMode="Externa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4.xml"/><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hyperlink" Target="mailto:elizabeth.mccarthy@bodleian.ox.ac.uk" TargetMode="Externa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hyperlink" Target="mailto:profittm@oclc.org" TargetMode="External"/><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8" Type="http://schemas.openxmlformats.org/officeDocument/2006/relationships/hyperlink" Target="mailto:m.lemusrojas@miami.edu" TargetMode="External"/><Relationship Id="rId3" Type="http://schemas.openxmlformats.org/officeDocument/2006/relationships/image" Target="../media/image80.jpeg"/><Relationship Id="rId7" Type="http://schemas.openxmlformats.org/officeDocument/2006/relationships/hyperlink" Target="mailto:danrebo@uflib.ufl.edu"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mailto:ADarlington@getty.edu" TargetMode="External"/><Relationship Id="rId5" Type="http://schemas.openxmlformats.org/officeDocument/2006/relationships/hyperlink" Target="mailto:melings@library.berkeley.edu" TargetMode="External"/><Relationship Id="rId10" Type="http://schemas.openxmlformats.org/officeDocument/2006/relationships/hyperlink" Target="mailto:profittm@oclc.org" TargetMode="External"/><Relationship Id="rId4" Type="http://schemas.openxmlformats.org/officeDocument/2006/relationships/hyperlink" Target="http://oclc.org/research.html" TargetMode="External"/><Relationship Id="rId9" Type="http://schemas.openxmlformats.org/officeDocument/2006/relationships/hyperlink" Target="mailto:elizabeth.mccarthy@bodleian.ox.ac.uk"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proffitm@oclc.org"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hyperlink" Target="mailto:melings@library.berkeley.edu" TargetMode="External"/><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000" dirty="0" smtClean="0"/>
              <a:t>OCLC Research Webinar, 8 </a:t>
            </a:r>
            <a:r>
              <a:rPr lang="en-US" sz="2000" smtClean="0"/>
              <a:t>December </a:t>
            </a:r>
            <a:r>
              <a:rPr lang="en-US" sz="2000" smtClean="0"/>
              <a:t>2014</a:t>
            </a:r>
            <a:endParaRPr lang="en-US" sz="2000" dirty="0"/>
          </a:p>
        </p:txBody>
      </p:sp>
      <p:sp>
        <p:nvSpPr>
          <p:cNvPr id="3" name="Text Placeholder 2"/>
          <p:cNvSpPr>
            <a:spLocks noGrp="1"/>
          </p:cNvSpPr>
          <p:nvPr>
            <p:ph type="body" sz="quarter" idx="12"/>
          </p:nvPr>
        </p:nvSpPr>
        <p:spPr>
          <a:xfrm>
            <a:off x="2900363" y="3076575"/>
            <a:ext cx="5989637" cy="351288"/>
          </a:xfrm>
        </p:spPr>
        <p:txBody>
          <a:bodyPr/>
          <a:lstStyle/>
          <a:p>
            <a:r>
              <a:rPr lang="en-US" dirty="0" smtClean="0">
                <a:latin typeface="+mn-lt"/>
              </a:rPr>
              <a:t>Merrilee Proffitt, OCLC Research</a:t>
            </a:r>
            <a:endParaRPr lang="en-US" dirty="0">
              <a:latin typeface="+mn-lt"/>
            </a:endParaRPr>
          </a:p>
        </p:txBody>
      </p:sp>
      <p:sp>
        <p:nvSpPr>
          <p:cNvPr id="4" name="Text Placeholder 3"/>
          <p:cNvSpPr>
            <a:spLocks noGrp="1"/>
          </p:cNvSpPr>
          <p:nvPr>
            <p:ph type="body" sz="quarter" idx="14"/>
          </p:nvPr>
        </p:nvSpPr>
        <p:spPr>
          <a:xfrm>
            <a:off x="2900363" y="927100"/>
            <a:ext cx="5989637" cy="2757037"/>
          </a:xfrm>
        </p:spPr>
        <p:txBody>
          <a:bodyPr/>
          <a:lstStyle/>
          <a:p>
            <a:pPr algn="ctr"/>
            <a:r>
              <a:rPr lang="en-US" sz="5000" dirty="0" smtClean="0">
                <a:latin typeface="+mj-lt"/>
              </a:rPr>
              <a:t>Improving Wikipedia Show and Tell</a:t>
            </a:r>
            <a:endParaRPr lang="en-US" sz="5000" dirty="0" smtClean="0">
              <a:latin typeface="+mj-lt"/>
              <a:sym typeface="Symbol"/>
            </a:endParaRPr>
          </a:p>
        </p:txBody>
      </p:sp>
      <p:sp>
        <p:nvSpPr>
          <p:cNvPr id="5" name="Text Placeholder 4"/>
          <p:cNvSpPr>
            <a:spLocks noGrp="1"/>
          </p:cNvSpPr>
          <p:nvPr>
            <p:ph type="body" sz="quarter" idx="15"/>
          </p:nvPr>
        </p:nvSpPr>
        <p:spPr>
          <a:xfrm>
            <a:off x="2900363" y="3427863"/>
            <a:ext cx="6243637" cy="1858512"/>
          </a:xfrm>
        </p:spPr>
        <p:txBody>
          <a:bodyPr/>
          <a:lstStyle/>
          <a:p>
            <a:r>
              <a:rPr lang="en-US" sz="2000" dirty="0" smtClean="0">
                <a:latin typeface="+mn-lt"/>
              </a:rPr>
              <a:t>Mary Elings, University of California, Berkeley</a:t>
            </a:r>
          </a:p>
          <a:p>
            <a:r>
              <a:rPr lang="en-US" sz="2000" dirty="0" smtClean="0">
                <a:latin typeface="+mn-lt"/>
              </a:rPr>
              <a:t>Andra Darlington, Getty Research Institute </a:t>
            </a:r>
          </a:p>
          <a:p>
            <a:r>
              <a:rPr lang="en-US" sz="2000" dirty="0" smtClean="0">
                <a:latin typeface="+mn-lt"/>
              </a:rPr>
              <a:t>Daniel Reboussin, University of Florida</a:t>
            </a:r>
          </a:p>
          <a:p>
            <a:r>
              <a:rPr lang="en-US" sz="2000" dirty="0" smtClean="0">
                <a:latin typeface="+mn-lt"/>
              </a:rPr>
              <a:t>Mairelys Lemus-Rojas, University of Miami</a:t>
            </a:r>
          </a:p>
          <a:p>
            <a:r>
              <a:rPr lang="en-US" sz="2000" dirty="0" smtClean="0">
                <a:latin typeface="+mn-lt"/>
              </a:rPr>
              <a:t>Elizabeth McCarthy</a:t>
            </a:r>
            <a:r>
              <a:rPr lang="en-US" sz="2000" smtClean="0">
                <a:latin typeface="+mn-lt"/>
              </a:rPr>
              <a:t>, Bodleian, </a:t>
            </a:r>
            <a:r>
              <a:rPr lang="en-US" sz="2000" dirty="0" smtClean="0">
                <a:latin typeface="+mn-lt"/>
              </a:rPr>
              <a:t>University of Oxford</a:t>
            </a:r>
          </a:p>
          <a:p>
            <a:endParaRPr lang="en-US" sz="2000" dirty="0" smtClean="0">
              <a:latin typeface="+mn-lt"/>
            </a:endParaRPr>
          </a:p>
          <a:p>
            <a:endParaRPr lang="en-US" sz="2000" dirty="0" smtClean="0">
              <a:latin typeface="+mn-lt"/>
            </a:endParaRPr>
          </a:p>
          <a:p>
            <a:endParaRPr lang="en-US" sz="2000" dirty="0">
              <a:latin typeface="+mn-lt"/>
            </a:endParaRPr>
          </a:p>
        </p:txBody>
      </p:sp>
      <p:sp>
        <p:nvSpPr>
          <p:cNvPr id="6" name="TextBox 5"/>
          <p:cNvSpPr txBox="1"/>
          <p:nvPr/>
        </p:nvSpPr>
        <p:spPr>
          <a:xfrm>
            <a:off x="6584950" y="5412343"/>
            <a:ext cx="2305050" cy="523220"/>
          </a:xfrm>
          <a:prstGeom prst="rect">
            <a:avLst/>
          </a:prstGeom>
          <a:noFill/>
        </p:spPr>
        <p:txBody>
          <a:bodyPr wrap="square" rtlCol="0">
            <a:spAutoFit/>
          </a:bodyPr>
          <a:lstStyle/>
          <a:p>
            <a:r>
              <a:rPr lang="en-US" sz="2800" b="1" dirty="0" smtClean="0">
                <a:solidFill>
                  <a:srgbClr val="2178B5"/>
                </a:solidFill>
              </a:rPr>
              <a:t>#</a:t>
            </a:r>
            <a:r>
              <a:rPr lang="en-US" sz="2800" b="1" dirty="0" err="1" smtClean="0">
                <a:solidFill>
                  <a:srgbClr val="2178B5"/>
                </a:solidFill>
              </a:rPr>
              <a:t>glamwiki</a:t>
            </a:r>
            <a:endParaRPr lang="en-US" sz="2800" b="1" dirty="0">
              <a:solidFill>
                <a:srgbClr val="2178B5"/>
              </a:solidFill>
            </a:endParaRPr>
          </a:p>
        </p:txBody>
      </p:sp>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0689"/>
            <a:ext cx="5467350" cy="4486274"/>
          </a:xfrm>
        </p:spPr>
        <p:txBody>
          <a:bodyPr>
            <a:noAutofit/>
          </a:bodyPr>
          <a:lstStyle/>
          <a:p>
            <a:pPr>
              <a:buClr>
                <a:srgbClr val="2178B5"/>
              </a:buClr>
            </a:pPr>
            <a:r>
              <a:rPr lang="en-US" sz="3600" dirty="0" smtClean="0">
                <a:latin typeface="+mn-lt"/>
              </a:rPr>
              <a:t>2009 Bancroft launched web initiatives to move archival information into “elsewhere” environments </a:t>
            </a:r>
          </a:p>
          <a:p>
            <a:pPr>
              <a:buClr>
                <a:srgbClr val="2178B5"/>
              </a:buClr>
            </a:pPr>
            <a:r>
              <a:rPr lang="en-US" sz="3600" dirty="0" smtClean="0">
                <a:latin typeface="+mn-lt"/>
              </a:rPr>
              <a:t>Connect collections with users where they are working and playing</a:t>
            </a:r>
            <a:endParaRPr lang="en-US" sz="3600" dirty="0">
              <a:latin typeface="+mn-lt"/>
            </a:endParaRPr>
          </a:p>
        </p:txBody>
      </p:sp>
      <p:pic>
        <p:nvPicPr>
          <p:cNvPr id="3074" name="Picture 2" descr="http://upload.wikimedia.org/wikipedia/commons/3/3f/We_Can_Edi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1828800"/>
            <a:ext cx="2590800" cy="3352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rPr>
              <a:t>We can Wikipedia!</a:t>
            </a:r>
            <a:endParaRPr lang="en-US" dirty="0">
              <a:solidFill>
                <a:srgbClr val="0070C0"/>
              </a:solidFill>
            </a:endParaRPr>
          </a:p>
        </p:txBody>
      </p:sp>
    </p:spTree>
    <p:extLst>
      <p:ext uri="{BB962C8B-B14F-4D97-AF65-F5344CB8AC3E}">
        <p14:creationId xmlns:p14="http://schemas.microsoft.com/office/powerpoint/2010/main" xmlns="" val="1726083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rPr>
              <a:t>Wikipedia project: 2009</a:t>
            </a:r>
            <a:endParaRPr lang="en-US" dirty="0">
              <a:solidFill>
                <a:srgbClr val="0070C0"/>
              </a:solidFill>
            </a:endParaRPr>
          </a:p>
        </p:txBody>
      </p:sp>
      <p:pic>
        <p:nvPicPr>
          <p:cNvPr id="4104" name="Picture 8" descr="http://symetris.ca/sites/default/files/Project_Kick-off.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48261" y="2699657"/>
            <a:ext cx="2746060" cy="23907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p:txBody>
          <a:bodyPr>
            <a:normAutofit/>
          </a:bodyPr>
          <a:lstStyle/>
          <a:p>
            <a:pPr>
              <a:buClr>
                <a:srgbClr val="2178B5"/>
              </a:buClr>
            </a:pPr>
            <a:r>
              <a:rPr lang="en-US" dirty="0" smtClean="0">
                <a:latin typeface="+mn-lt"/>
              </a:rPr>
              <a:t>Phase I: October </a:t>
            </a:r>
            <a:r>
              <a:rPr lang="en-US" dirty="0">
                <a:latin typeface="+mn-lt"/>
              </a:rPr>
              <a:t>2009 to July </a:t>
            </a:r>
            <a:r>
              <a:rPr lang="en-US" dirty="0" smtClean="0">
                <a:latin typeface="+mn-lt"/>
              </a:rPr>
              <a:t>2010</a:t>
            </a:r>
          </a:p>
          <a:p>
            <a:pPr>
              <a:buClr>
                <a:srgbClr val="2178B5"/>
              </a:buClr>
            </a:pPr>
            <a:r>
              <a:rPr lang="en-US" dirty="0" smtClean="0">
                <a:latin typeface="+mn-lt"/>
              </a:rPr>
              <a:t>Goal to add links to </a:t>
            </a:r>
            <a:r>
              <a:rPr lang="en-US" dirty="0">
                <a:latin typeface="+mn-lt"/>
              </a:rPr>
              <a:t>Bancroft finding </a:t>
            </a:r>
            <a:r>
              <a:rPr lang="en-US" dirty="0" smtClean="0">
                <a:latin typeface="+mn-lt"/>
              </a:rPr>
              <a:t>aids</a:t>
            </a:r>
          </a:p>
          <a:p>
            <a:pPr>
              <a:buClr>
                <a:srgbClr val="2178B5"/>
              </a:buClr>
            </a:pPr>
            <a:r>
              <a:rPr lang="en-US" dirty="0" smtClean="0">
                <a:latin typeface="+mn-lt"/>
              </a:rPr>
              <a:t>Prioritized links based on:</a:t>
            </a:r>
          </a:p>
          <a:p>
            <a:pPr lvl="1">
              <a:buClr>
                <a:srgbClr val="2178B5"/>
              </a:buClr>
            </a:pPr>
            <a:r>
              <a:rPr lang="en-US" dirty="0" smtClean="0">
                <a:latin typeface="+mn-lt"/>
              </a:rPr>
              <a:t>Providing substantive content </a:t>
            </a:r>
          </a:p>
          <a:p>
            <a:pPr lvl="1">
              <a:buClr>
                <a:srgbClr val="2178B5"/>
              </a:buClr>
            </a:pPr>
            <a:r>
              <a:rPr lang="en-US" dirty="0" smtClean="0">
                <a:latin typeface="+mn-lt"/>
              </a:rPr>
              <a:t>Relevant articles present on Wikipedia</a:t>
            </a:r>
          </a:p>
          <a:p>
            <a:pPr>
              <a:buClr>
                <a:srgbClr val="2178B5"/>
              </a:buClr>
            </a:pPr>
            <a:r>
              <a:rPr lang="en-US" dirty="0" smtClean="0">
                <a:latin typeface="+mn-lt"/>
              </a:rPr>
              <a:t>Linked finding </a:t>
            </a:r>
            <a:r>
              <a:rPr lang="en-US" smtClean="0">
                <a:latin typeface="+mn-lt"/>
              </a:rPr>
              <a:t>aids both with </a:t>
            </a:r>
            <a:r>
              <a:rPr lang="en-US" dirty="0" smtClean="0">
                <a:latin typeface="+mn-lt"/>
              </a:rPr>
              <a:t>and        without digital objects</a:t>
            </a:r>
            <a:endParaRPr lang="en-US" dirty="0">
              <a:latin typeface="+mn-lt"/>
            </a:endParaRPr>
          </a:p>
        </p:txBody>
      </p:sp>
    </p:spTree>
    <p:extLst>
      <p:ext uri="{BB962C8B-B14F-4D97-AF65-F5344CB8AC3E}">
        <p14:creationId xmlns:p14="http://schemas.microsoft.com/office/powerpoint/2010/main" xmlns="" val="959419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dirty="0" smtClean="0">
                <a:solidFill>
                  <a:srgbClr val="0070C0"/>
                </a:solidFill>
                <a:latin typeface="+mj-lt"/>
              </a:rPr>
              <a:t>What we did</a:t>
            </a:r>
            <a:endParaRPr lang="en-US" dirty="0">
              <a:solidFill>
                <a:srgbClr val="0070C0"/>
              </a:solidFill>
              <a:latin typeface="+mj-lt"/>
            </a:endParaRPr>
          </a:p>
        </p:txBody>
      </p:sp>
      <p:sp>
        <p:nvSpPr>
          <p:cNvPr id="4" name="Content Placeholder 3"/>
          <p:cNvSpPr>
            <a:spLocks noGrp="1"/>
          </p:cNvSpPr>
          <p:nvPr>
            <p:ph idx="1"/>
          </p:nvPr>
        </p:nvSpPr>
        <p:spPr/>
        <p:txBody>
          <a:bodyPr>
            <a:normAutofit lnSpcReduction="10000"/>
          </a:bodyPr>
          <a:lstStyle/>
          <a:p>
            <a:pPr>
              <a:buClr>
                <a:srgbClr val="2178B5"/>
              </a:buClr>
            </a:pPr>
            <a:r>
              <a:rPr lang="en-US" dirty="0" smtClean="0">
                <a:latin typeface="+mn-lt"/>
              </a:rPr>
              <a:t>Researched what others had done</a:t>
            </a:r>
          </a:p>
          <a:p>
            <a:pPr>
              <a:buClr>
                <a:srgbClr val="2178B5"/>
              </a:buClr>
            </a:pPr>
            <a:r>
              <a:rPr lang="en-US" dirty="0" smtClean="0">
                <a:latin typeface="+mn-lt"/>
              </a:rPr>
              <a:t>Learned about the culture, rules,                and practices</a:t>
            </a:r>
          </a:p>
          <a:p>
            <a:pPr>
              <a:buClr>
                <a:srgbClr val="2178B5"/>
              </a:buClr>
            </a:pPr>
            <a:r>
              <a:rPr lang="en-US" dirty="0" smtClean="0">
                <a:latin typeface="+mn-lt"/>
              </a:rPr>
              <a:t>Came up with a plan for metrics</a:t>
            </a:r>
          </a:p>
          <a:p>
            <a:pPr lvl="1">
              <a:buClr>
                <a:srgbClr val="2178B5"/>
              </a:buClr>
            </a:pPr>
            <a:r>
              <a:rPr lang="en-US" dirty="0" smtClean="0">
                <a:latin typeface="+mn-lt"/>
              </a:rPr>
              <a:t>Checking links ex post facto</a:t>
            </a:r>
          </a:p>
          <a:p>
            <a:pPr lvl="1">
              <a:buClr>
                <a:srgbClr val="2178B5"/>
              </a:buClr>
            </a:pPr>
            <a:r>
              <a:rPr lang="en-US" dirty="0" smtClean="0">
                <a:latin typeface="+mn-lt"/>
              </a:rPr>
              <a:t>Monitoring traffic before, during, and after</a:t>
            </a:r>
          </a:p>
          <a:p>
            <a:pPr>
              <a:buClr>
                <a:srgbClr val="2178B5"/>
              </a:buClr>
            </a:pPr>
            <a:r>
              <a:rPr lang="en-US" dirty="0" smtClean="0">
                <a:latin typeface="+mn-lt"/>
              </a:rPr>
              <a:t>Chose a group of materials to link</a:t>
            </a:r>
          </a:p>
          <a:p>
            <a:pPr>
              <a:buClr>
                <a:srgbClr val="2178B5"/>
              </a:buClr>
            </a:pPr>
            <a:r>
              <a:rPr lang="en-US" dirty="0" smtClean="0">
                <a:latin typeface="+mn-lt"/>
              </a:rPr>
              <a:t>Set up personal accounts and got started</a:t>
            </a:r>
            <a:endParaRPr lang="en-US" dirty="0">
              <a:latin typeface="+mn-lt"/>
            </a:endParaRPr>
          </a:p>
        </p:txBody>
      </p:sp>
    </p:spTree>
    <p:extLst>
      <p:ext uri="{BB962C8B-B14F-4D97-AF65-F5344CB8AC3E}">
        <p14:creationId xmlns:p14="http://schemas.microsoft.com/office/powerpoint/2010/main" xmlns="" val="3188403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dirty="0" smtClean="0">
                <a:solidFill>
                  <a:srgbClr val="0070C0"/>
                </a:solidFill>
                <a:latin typeface="+mj-lt"/>
              </a:rPr>
              <a:t>What we did</a:t>
            </a:r>
            <a:endParaRPr lang="en-US" dirty="0">
              <a:solidFill>
                <a:srgbClr val="0070C0"/>
              </a:solidFill>
              <a:latin typeface="+mj-lt"/>
            </a:endParaRPr>
          </a:p>
        </p:txBody>
      </p:sp>
      <p:sp>
        <p:nvSpPr>
          <p:cNvPr id="4" name="Content Placeholder 3"/>
          <p:cNvSpPr>
            <a:spLocks noGrp="1"/>
          </p:cNvSpPr>
          <p:nvPr>
            <p:ph idx="1"/>
          </p:nvPr>
        </p:nvSpPr>
        <p:spPr/>
        <p:txBody>
          <a:bodyPr/>
          <a:lstStyle/>
          <a:p>
            <a:pPr marL="0" indent="0">
              <a:buNone/>
            </a:pPr>
            <a:r>
              <a:rPr lang="en-US" dirty="0">
                <a:latin typeface="+mn-lt"/>
              </a:rPr>
              <a:t>Link format:</a:t>
            </a:r>
          </a:p>
          <a:p>
            <a:pPr marL="457200" lvl="1" indent="0">
              <a:buNone/>
            </a:pPr>
            <a:r>
              <a:rPr lang="en-US" i="1" dirty="0">
                <a:latin typeface="+mn-lt"/>
              </a:rPr>
              <a:t>[Finding aid or collection name] at The Bancroft Library</a:t>
            </a:r>
          </a:p>
          <a:p>
            <a:pPr marL="0" indent="0">
              <a:buNone/>
            </a:pPr>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804" t="29117" r="37153" b="62946"/>
          <a:stretch/>
        </p:blipFill>
        <p:spPr bwMode="auto">
          <a:xfrm>
            <a:off x="464127" y="3733800"/>
            <a:ext cx="8362929" cy="762000"/>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549566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3600" r="3366" b="6181"/>
          <a:stretch/>
        </p:blipFill>
        <p:spPr bwMode="auto">
          <a:xfrm>
            <a:off x="-32359" y="1078282"/>
            <a:ext cx="9083680" cy="4712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rPr>
              <a:t>Finding aids</a:t>
            </a:r>
          </a:p>
          <a:p>
            <a:endParaRPr lang="en-US" sz="3600" b="1" dirty="0">
              <a:solidFill>
                <a:srgbClr val="0070C0"/>
              </a:solidFill>
              <a:latin typeface="Arial Black" panose="020B0A04020102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1669" t="38099" r="8071" b="30951"/>
          <a:stretch/>
        </p:blipFill>
        <p:spPr bwMode="auto">
          <a:xfrm>
            <a:off x="315670" y="4161086"/>
            <a:ext cx="8158998" cy="2359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9962" t="13225" r="20743" b="3175"/>
          <a:stretch/>
        </p:blipFill>
        <p:spPr bwMode="auto">
          <a:xfrm>
            <a:off x="2819400" y="1066800"/>
            <a:ext cx="6325644" cy="5574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98767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1+#ppt_w/2"/>
                                          </p:val>
                                        </p:tav>
                                        <p:tav tm="100000">
                                          <p:val>
                                            <p:strVal val="#ppt_x"/>
                                          </p:val>
                                        </p:tav>
                                      </p:tavLst>
                                    </p:anim>
                                    <p:anim calcmode="lin" valueType="num">
                                      <p:cBhvr additive="base">
                                        <p:cTn id="14"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3" name="Picture 8"/>
          <p:cNvPicPr>
            <a:picLocks noChangeAspect="1" noChangeArrowheads="1"/>
          </p:cNvPicPr>
          <p:nvPr/>
        </p:nvPicPr>
        <p:blipFill>
          <a:blip r:embed="rId3">
            <a:extLst>
              <a:ext uri="{28A0092B-C50C-407E-A947-70E740481C1C}">
                <a14:useLocalDpi xmlns:a14="http://schemas.microsoft.com/office/drawing/2010/main" xmlns="" val="0"/>
              </a:ext>
            </a:extLst>
          </a:blip>
          <a:srcRect l="5035" t="13907" r="8762" b="7074"/>
          <a:stretch>
            <a:fillRect/>
          </a:stretch>
        </p:blipFill>
        <p:spPr bwMode="auto">
          <a:xfrm>
            <a:off x="0" y="1014413"/>
            <a:ext cx="10177463" cy="58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Rectangle 9"/>
          <p:cNvSpPr>
            <a:spLocks noChangeArrowheads="1"/>
          </p:cNvSpPr>
          <p:nvPr/>
        </p:nvSpPr>
        <p:spPr bwMode="auto">
          <a:xfrm>
            <a:off x="1416050" y="6102350"/>
            <a:ext cx="2452688" cy="166688"/>
          </a:xfrm>
          <a:prstGeom prst="rect">
            <a:avLst/>
          </a:prstGeom>
          <a:noFill/>
          <a:ln w="9525">
            <a:solidFill>
              <a:srgbClr val="FF33CC"/>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200">
              <a:solidFill>
                <a:srgbClr val="000000"/>
              </a:solidFill>
              <a:latin typeface="Arial" charset="0"/>
              <a:cs typeface="Arial" charset="0"/>
            </a:endParaRPr>
          </a:p>
        </p:txBody>
      </p:sp>
      <p:pic>
        <p:nvPicPr>
          <p:cNvPr id="1558538"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l="15381" t="13164" r="21123" b="11847"/>
          <a:stretch>
            <a:fillRect/>
          </a:stretch>
        </p:blipFill>
        <p:spPr bwMode="auto">
          <a:xfrm>
            <a:off x="2663825" y="1309688"/>
            <a:ext cx="6480175" cy="478313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rPr>
              <a:t>Digital objects</a:t>
            </a:r>
            <a:endParaRPr lang="en-US" dirty="0">
              <a:solidFill>
                <a:srgbClr val="0070C0"/>
              </a:solidFill>
            </a:endParaRPr>
          </a:p>
        </p:txBody>
      </p:sp>
    </p:spTree>
    <p:extLst>
      <p:ext uri="{BB962C8B-B14F-4D97-AF65-F5344CB8AC3E}">
        <p14:creationId xmlns:p14="http://schemas.microsoft.com/office/powerpoint/2010/main" xmlns="" val="1786223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8538"/>
                                        </p:tgtEl>
                                        <p:attrNameLst>
                                          <p:attrName>style.visibility</p:attrName>
                                        </p:attrNameLst>
                                      </p:cBhvr>
                                      <p:to>
                                        <p:strVal val="visible"/>
                                      </p:to>
                                    </p:set>
                                    <p:animEffect transition="in" filter="fade">
                                      <p:cBhvr>
                                        <p:cTn id="7" dur="1000"/>
                                        <p:tgtEl>
                                          <p:spTgt spid="1558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latin typeface="+mj-lt"/>
              </a:rPr>
              <a:t>What we saw</a:t>
            </a:r>
            <a:endParaRPr lang="en-US" dirty="0">
              <a:solidFill>
                <a:srgbClr val="0070C0"/>
              </a:solidFill>
              <a:latin typeface="+mj-lt"/>
            </a:endParaRPr>
          </a:p>
        </p:txBody>
      </p:sp>
      <p:sp>
        <p:nvSpPr>
          <p:cNvPr id="406531" name="Rectangle 3"/>
          <p:cNvSpPr>
            <a:spLocks noGrp="1" noChangeArrowheads="1"/>
          </p:cNvSpPr>
          <p:nvPr>
            <p:ph idx="1"/>
          </p:nvPr>
        </p:nvSpPr>
        <p:spPr/>
        <p:txBody>
          <a:bodyPr>
            <a:normAutofit/>
          </a:bodyPr>
          <a:lstStyle/>
          <a:p>
            <a:pPr>
              <a:buClr>
                <a:srgbClr val="2178B5"/>
              </a:buClr>
            </a:pPr>
            <a:r>
              <a:rPr lang="en-US" dirty="0" smtClean="0">
                <a:latin typeface="+mn-lt"/>
              </a:rPr>
              <a:t>359 </a:t>
            </a:r>
            <a:r>
              <a:rPr lang="en-US" dirty="0">
                <a:latin typeface="+mn-lt"/>
              </a:rPr>
              <a:t>links to </a:t>
            </a:r>
            <a:r>
              <a:rPr lang="en-US" smtClean="0">
                <a:latin typeface="+mn-lt"/>
              </a:rPr>
              <a:t>online finding aids</a:t>
            </a:r>
            <a:endParaRPr lang="en-US" dirty="0" smtClean="0">
              <a:latin typeface="+mn-lt"/>
            </a:endParaRPr>
          </a:p>
          <a:p>
            <a:pPr>
              <a:buClr>
                <a:srgbClr val="2178B5"/>
              </a:buClr>
            </a:pPr>
            <a:r>
              <a:rPr lang="en-US" dirty="0" smtClean="0">
                <a:latin typeface="+mn-lt"/>
              </a:rPr>
              <a:t>500% increase in traffic from Wikipedia</a:t>
            </a:r>
          </a:p>
          <a:p>
            <a:pPr>
              <a:buClr>
                <a:srgbClr val="2178B5"/>
              </a:buClr>
            </a:pPr>
            <a:r>
              <a:rPr lang="en-US" dirty="0" smtClean="0">
                <a:latin typeface="+mn-lt"/>
              </a:rPr>
              <a:t>37% increase in overall traffic</a:t>
            </a:r>
          </a:p>
          <a:p>
            <a:pPr>
              <a:buClr>
                <a:srgbClr val="2178B5"/>
              </a:buClr>
            </a:pPr>
            <a:r>
              <a:rPr lang="en-US" dirty="0" smtClean="0">
                <a:latin typeface="+mn-lt"/>
              </a:rPr>
              <a:t>Finding aids with digital objects</a:t>
            </a:r>
          </a:p>
          <a:p>
            <a:pPr>
              <a:buClr>
                <a:srgbClr val="2178B5"/>
              </a:buClr>
              <a:buNone/>
            </a:pPr>
            <a:r>
              <a:rPr lang="en-US" dirty="0" smtClean="0">
                <a:latin typeface="+mn-lt"/>
              </a:rPr>
              <a:t>    got 4X more traffic </a:t>
            </a:r>
            <a:r>
              <a:rPr lang="en-US" dirty="0">
                <a:latin typeface="+mn-lt"/>
              </a:rPr>
              <a:t>than </a:t>
            </a:r>
            <a:r>
              <a:rPr lang="en-US" dirty="0" smtClean="0">
                <a:latin typeface="+mn-lt"/>
              </a:rPr>
              <a:t>finding</a:t>
            </a:r>
          </a:p>
          <a:p>
            <a:pPr>
              <a:buClr>
                <a:srgbClr val="2178B5"/>
              </a:buClr>
              <a:buNone/>
            </a:pPr>
            <a:r>
              <a:rPr lang="en-US" dirty="0" smtClean="0">
                <a:latin typeface="+mn-lt"/>
              </a:rPr>
              <a:t>    </a:t>
            </a:r>
            <a:r>
              <a:rPr lang="en-US" dirty="0">
                <a:latin typeface="+mn-lt"/>
              </a:rPr>
              <a:t>aids </a:t>
            </a:r>
            <a:r>
              <a:rPr lang="en-US" dirty="0" smtClean="0">
                <a:latin typeface="+mn-lt"/>
              </a:rPr>
              <a:t>alone </a:t>
            </a:r>
          </a:p>
          <a:p>
            <a:pPr>
              <a:buClr>
                <a:srgbClr val="2178B5"/>
              </a:buClr>
            </a:pPr>
            <a:r>
              <a:rPr lang="en-US" dirty="0" smtClean="0">
                <a:latin typeface="+mn-lt"/>
              </a:rPr>
              <a:t>Edits remained in place</a:t>
            </a:r>
          </a:p>
          <a:p>
            <a:pPr lvl="1" eaLnBrk="1" hangingPunct="1"/>
            <a:endParaRPr lang="en-US" sz="3200" dirty="0"/>
          </a:p>
        </p:txBody>
      </p:sp>
      <p:pic>
        <p:nvPicPr>
          <p:cNvPr id="3076" name="Picture 4" descr="http://fringede.org/wp-content/uploads/2014/07/xray-visi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35485" y="3026228"/>
            <a:ext cx="2299608" cy="24568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00699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latin typeface="+mj-lt"/>
              </a:rPr>
              <a:t>Wikipedia workflow</a:t>
            </a:r>
            <a:endParaRPr lang="en-US" dirty="0">
              <a:solidFill>
                <a:srgbClr val="0070C0"/>
              </a:solidFill>
              <a:latin typeface="+mj-lt"/>
            </a:endParaRPr>
          </a:p>
        </p:txBody>
      </p:sp>
      <p:sp>
        <p:nvSpPr>
          <p:cNvPr id="406531" name="Rectangle 3"/>
          <p:cNvSpPr>
            <a:spLocks noGrp="1" noChangeArrowheads="1"/>
          </p:cNvSpPr>
          <p:nvPr>
            <p:ph idx="1"/>
          </p:nvPr>
        </p:nvSpPr>
        <p:spPr/>
        <p:txBody>
          <a:bodyPr>
            <a:normAutofit/>
          </a:bodyPr>
          <a:lstStyle/>
          <a:p>
            <a:pPr eaLnBrk="1" hangingPunct="1">
              <a:buClr>
                <a:srgbClr val="2178B5"/>
              </a:buClr>
            </a:pPr>
            <a:r>
              <a:rPr lang="en-US" sz="4000" dirty="0" smtClean="0">
                <a:latin typeface="+mn-lt"/>
              </a:rPr>
              <a:t>We add links to new finding aids as part of publishing workflow</a:t>
            </a:r>
          </a:p>
          <a:p>
            <a:pPr eaLnBrk="1" hangingPunct="1">
              <a:buClr>
                <a:srgbClr val="2178B5"/>
              </a:buClr>
            </a:pPr>
            <a:r>
              <a:rPr lang="en-US" sz="4000" dirty="0" smtClean="0">
                <a:latin typeface="+mn-lt"/>
              </a:rPr>
              <a:t>We are “doing less more often” by doing the </a:t>
            </a:r>
            <a:r>
              <a:rPr lang="en-US" sz="4000" dirty="0" smtClean="0">
                <a:solidFill>
                  <a:srgbClr val="0070C0"/>
                </a:solidFill>
                <a:latin typeface="+mn-lt"/>
              </a:rPr>
              <a:t>“</a:t>
            </a:r>
            <a:r>
              <a:rPr lang="en-US" sz="4000" b="1" dirty="0" smtClean="0">
                <a:solidFill>
                  <a:srgbClr val="0070C0"/>
                </a:solidFill>
                <a:latin typeface="+mn-lt"/>
              </a:rPr>
              <a:t>bear</a:t>
            </a:r>
            <a:r>
              <a:rPr lang="en-US" sz="4000" dirty="0" smtClean="0">
                <a:solidFill>
                  <a:srgbClr val="0070C0"/>
                </a:solidFill>
                <a:latin typeface="+mn-lt"/>
              </a:rPr>
              <a:t>” </a:t>
            </a:r>
            <a:r>
              <a:rPr lang="en-US" sz="4000" dirty="0" smtClean="0">
                <a:latin typeface="+mn-lt"/>
              </a:rPr>
              <a:t>minimum</a:t>
            </a:r>
          </a:p>
          <a:p>
            <a:pPr eaLnBrk="1" hangingPunct="1"/>
            <a:endParaRPr lang="en-US" sz="3200" dirty="0" smtClean="0"/>
          </a:p>
          <a:p>
            <a:pPr lvl="1" eaLnBrk="1" hangingPunct="1"/>
            <a:endParaRPr lang="en-US" sz="3200" dirty="0"/>
          </a:p>
        </p:txBody>
      </p:sp>
      <p:pic>
        <p:nvPicPr>
          <p:cNvPr id="7172" name="Picture 4" descr="http://cdn.funcheap.com/wp-content/uploads/2011/08/oski.jpg"/>
          <p:cNvPicPr>
            <a:picLocks noChangeAspect="1" noChangeArrowheads="1"/>
          </p:cNvPicPr>
          <p:nvPr/>
        </p:nvPicPr>
        <p:blipFill>
          <a:blip r:embed="rId3">
            <a:extLst>
              <a:ext uri="{BEBA8EAE-BF5A-486C-A8C5-ECC9F3942E4B}">
                <a14:imgProps xmlns:a14="http://schemas.microsoft.com/office/drawing/2010/main" xmlns="">
                  <a14:imgLayer r:embed="rId4">
                    <a14:imgEffect>
                      <a14:colorTemperature colorTemp="7200"/>
                    </a14:imgEffect>
                  </a14:imgLayer>
                </a14:imgProps>
              </a:ext>
              <a:ext uri="{28A0092B-C50C-407E-A947-70E740481C1C}">
                <a14:useLocalDpi xmlns:a14="http://schemas.microsoft.com/office/drawing/2010/main" xmlns="" val="0"/>
              </a:ext>
            </a:extLst>
          </a:blip>
          <a:srcRect/>
          <a:stretch>
            <a:fillRect/>
          </a:stretch>
        </p:blipFill>
        <p:spPr bwMode="auto">
          <a:xfrm>
            <a:off x="6305549" y="4479653"/>
            <a:ext cx="2463345" cy="1972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3480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5"/>
            <a:ext cx="5989637" cy="2543305"/>
          </a:xfrm>
        </p:spPr>
        <p:txBody>
          <a:bodyPr/>
          <a:lstStyle/>
          <a:p>
            <a:pPr algn="ctr"/>
            <a:r>
              <a:rPr lang="en-US" sz="5000" dirty="0" smtClean="0">
                <a:latin typeface="+mj-lt"/>
                <a:sym typeface="Symbol"/>
              </a:rPr>
              <a:t>Taking Baby Steps and Clearing Wikipedia Hurdles</a:t>
            </a:r>
          </a:p>
        </p:txBody>
      </p:sp>
      <p:sp>
        <p:nvSpPr>
          <p:cNvPr id="5" name="Text Placeholder 4"/>
          <p:cNvSpPr>
            <a:spLocks noGrp="1"/>
          </p:cNvSpPr>
          <p:nvPr>
            <p:ph type="body" sz="quarter" idx="15"/>
          </p:nvPr>
        </p:nvSpPr>
        <p:spPr>
          <a:xfrm>
            <a:off x="2900363" y="2781300"/>
            <a:ext cx="5989637" cy="1845185"/>
          </a:xfrm>
        </p:spPr>
        <p:txBody>
          <a:bodyPr/>
          <a:lstStyle/>
          <a:p>
            <a:r>
              <a:rPr lang="en-US" sz="3200" dirty="0" smtClean="0">
                <a:latin typeface="+mn-lt"/>
              </a:rPr>
              <a:t>Andra Darlington</a:t>
            </a:r>
          </a:p>
          <a:p>
            <a:r>
              <a:rPr lang="en-US" sz="2400" dirty="0" smtClean="0">
                <a:latin typeface="+mn-lt"/>
              </a:rPr>
              <a:t>Getty Research Institute</a:t>
            </a:r>
          </a:p>
          <a:p>
            <a:endParaRPr lang="en-US" sz="2000" dirty="0">
              <a:latin typeface="+mn-lt"/>
            </a:endParaRPr>
          </a:p>
        </p:txBody>
      </p:sp>
      <p:sp>
        <p:nvSpPr>
          <p:cNvPr id="7" name="Rectangle 6"/>
          <p:cNvSpPr/>
          <p:nvPr/>
        </p:nvSpPr>
        <p:spPr>
          <a:xfrm>
            <a:off x="2900363" y="3781425"/>
            <a:ext cx="3294553" cy="461665"/>
          </a:xfrm>
          <a:prstGeom prst="rect">
            <a:avLst/>
          </a:prstGeom>
        </p:spPr>
        <p:txBody>
          <a:bodyPr wrap="square">
            <a:spAutoFit/>
          </a:bodyPr>
          <a:lstStyle/>
          <a:p>
            <a:r>
              <a:rPr lang="en-US" sz="2400" dirty="0" smtClean="0">
                <a:hlinkClick r:id="rId3"/>
              </a:rPr>
              <a:t>ADarlington@getty.edu</a:t>
            </a:r>
            <a:endParaRPr lang="en-US" sz="2400" dirty="0"/>
          </a:p>
        </p:txBody>
      </p:sp>
      <p:pic>
        <p:nvPicPr>
          <p:cNvPr id="3074" name="Picture 2"/>
          <p:cNvPicPr>
            <a:picLocks noChangeAspect="1" noChangeArrowheads="1"/>
          </p:cNvPicPr>
          <p:nvPr/>
        </p:nvPicPr>
        <p:blipFill>
          <a:blip r:embed="rId4"/>
          <a:srcRect/>
          <a:stretch>
            <a:fillRect/>
          </a:stretch>
        </p:blipFill>
        <p:spPr bwMode="auto">
          <a:xfrm>
            <a:off x="2819400" y="4387066"/>
            <a:ext cx="3505200" cy="2332037"/>
          </a:xfrm>
          <a:prstGeom prst="rect">
            <a:avLst/>
          </a:prstGeom>
          <a:noFill/>
          <a:ln w="9525">
            <a:noFill/>
            <a:miter lim="800000"/>
            <a:headEnd/>
            <a:tailEnd/>
          </a:ln>
        </p:spPr>
      </p:pic>
      <p:pic>
        <p:nvPicPr>
          <p:cNvPr id="8" name="Picture 7" descr="Andra Darlington.jpg"/>
          <p:cNvPicPr>
            <a:picLocks noChangeAspect="1"/>
          </p:cNvPicPr>
          <p:nvPr/>
        </p:nvPicPr>
        <p:blipFill>
          <a:blip r:embed="rId5"/>
          <a:stretch>
            <a:fillRect/>
          </a:stretch>
        </p:blipFill>
        <p:spPr>
          <a:xfrm>
            <a:off x="6995212" y="2048530"/>
            <a:ext cx="1686925" cy="2194560"/>
          </a:xfrm>
          <a:prstGeom prst="rect">
            <a:avLst/>
          </a:prstGeom>
        </p:spPr>
      </p:pic>
      <p:pic>
        <p:nvPicPr>
          <p:cNvPr id="10" name="Picture 1" descr="14pt wordmark"/>
          <p:cNvPicPr>
            <a:picLocks noChangeAspect="1" noChangeArrowheads="1"/>
          </p:cNvPicPr>
          <p:nvPr/>
        </p:nvPicPr>
        <p:blipFill rotWithShape="1">
          <a:blip r:embed="rId6" cstate="print"/>
          <a:srcRect r="-3745" b="18010"/>
          <a:stretch/>
        </p:blipFill>
        <p:spPr bwMode="auto">
          <a:xfrm>
            <a:off x="7236296" y="4737918"/>
            <a:ext cx="1296144" cy="1283370"/>
          </a:xfrm>
          <a:prstGeom prst="rect">
            <a:avLst/>
          </a:prstGeom>
          <a:noFill/>
          <a:ln w="9525">
            <a:noFill/>
            <a:miter lim="800000"/>
            <a:headEnd/>
            <a:tailEnd/>
          </a:ln>
        </p:spPr>
      </p:pic>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Hurdles</a:t>
            </a:r>
            <a:endParaRPr lang="en-US" dirty="0">
              <a:latin typeface="+mj-lt"/>
            </a:endParaRPr>
          </a:p>
        </p:txBody>
      </p:sp>
      <p:sp>
        <p:nvSpPr>
          <p:cNvPr id="3" name="Content Placeholder 2"/>
          <p:cNvSpPr>
            <a:spLocks noGrp="1"/>
          </p:cNvSpPr>
          <p:nvPr>
            <p:ph sz="quarter" idx="1"/>
          </p:nvPr>
        </p:nvSpPr>
        <p:spPr/>
        <p:txBody>
          <a:bodyPr/>
          <a:lstStyle/>
          <a:p>
            <a:endParaRPr lang="en-US" dirty="0" smtClean="0"/>
          </a:p>
          <a:p>
            <a:pPr>
              <a:buClr>
                <a:srgbClr val="2178B5"/>
              </a:buClr>
            </a:pPr>
            <a:r>
              <a:rPr lang="en-US" dirty="0" smtClean="0">
                <a:latin typeface="+mn-lt"/>
              </a:rPr>
              <a:t>2011</a:t>
            </a:r>
            <a:r>
              <a:rPr lang="en-US" dirty="0">
                <a:latin typeface="+mn-lt"/>
              </a:rPr>
              <a:t>: Perceived conflict of </a:t>
            </a:r>
            <a:r>
              <a:rPr lang="en-US" dirty="0" smtClean="0">
                <a:latin typeface="+mn-lt"/>
              </a:rPr>
              <a:t>interest</a:t>
            </a:r>
          </a:p>
          <a:p>
            <a:pPr marL="320040" lvl="1" indent="0">
              <a:buNone/>
            </a:pPr>
            <a:r>
              <a:rPr lang="en-US" dirty="0" smtClean="0">
                <a:latin typeface="+mn-lt"/>
              </a:rPr>
              <a:t>	         Users blocked</a:t>
            </a:r>
          </a:p>
          <a:p>
            <a:pPr lvl="1"/>
            <a:endParaRPr lang="en-US" dirty="0" smtClean="0"/>
          </a:p>
          <a:p>
            <a:pPr>
              <a:buClr>
                <a:srgbClr val="2178B5"/>
              </a:buClr>
            </a:pPr>
            <a:r>
              <a:rPr lang="en-US" dirty="0" smtClean="0">
                <a:latin typeface="+mn-lt"/>
              </a:rPr>
              <a:t>2013: Perceived copyright violation</a:t>
            </a:r>
          </a:p>
          <a:p>
            <a:pPr marL="320040" lvl="1" indent="0">
              <a:buNone/>
            </a:pPr>
            <a:r>
              <a:rPr lang="en-US" dirty="0" smtClean="0">
                <a:latin typeface="+mn-lt"/>
              </a:rPr>
              <a:t>	         Text and links deleted</a:t>
            </a:r>
          </a:p>
        </p:txBody>
      </p:sp>
      <p:sp>
        <p:nvSpPr>
          <p:cNvPr id="4" name="Right Arrow 3"/>
          <p:cNvSpPr/>
          <p:nvPr/>
        </p:nvSpPr>
        <p:spPr>
          <a:xfrm>
            <a:off x="1152951" y="3171217"/>
            <a:ext cx="52430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152951" y="4751567"/>
            <a:ext cx="52430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20789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j-lt"/>
              </a:rPr>
              <a:t>Aug 2014 OCLC Research Library Partners Metadata Management Interest Group Poll</a:t>
            </a:r>
            <a:endParaRPr lang="en-US" sz="3600" dirty="0">
              <a:latin typeface="+mj-lt"/>
            </a:endParaRPr>
          </a:p>
        </p:txBody>
      </p:sp>
      <p:sp>
        <p:nvSpPr>
          <p:cNvPr id="3" name="TextBox 2"/>
          <p:cNvSpPr txBox="1"/>
          <p:nvPr/>
        </p:nvSpPr>
        <p:spPr>
          <a:xfrm>
            <a:off x="1314450" y="1676400"/>
            <a:ext cx="6781800" cy="1200329"/>
          </a:xfrm>
          <a:prstGeom prst="rect">
            <a:avLst/>
          </a:prstGeom>
          <a:noFill/>
        </p:spPr>
        <p:txBody>
          <a:bodyPr wrap="square" rtlCol="0">
            <a:spAutoFit/>
          </a:bodyPr>
          <a:lstStyle/>
          <a:p>
            <a:r>
              <a:rPr lang="en-US" dirty="0" smtClean="0"/>
              <a:t> </a:t>
            </a:r>
            <a:r>
              <a:rPr lang="en-US" sz="2400" dirty="0" smtClean="0"/>
              <a:t>Do you assign staff in metadata services to write and improve Wikipedia articles, such as adding links to your local collections?</a:t>
            </a:r>
            <a:endParaRPr lang="en-US" dirty="0"/>
          </a:p>
        </p:txBody>
      </p:sp>
      <p:pic>
        <p:nvPicPr>
          <p:cNvPr id="5" name="Picture 4" descr="MetaMan IG Wikipedia Poll 2014-08.png"/>
          <p:cNvPicPr>
            <a:picLocks noChangeAspect="1"/>
          </p:cNvPicPr>
          <p:nvPr/>
        </p:nvPicPr>
        <p:blipFill>
          <a:blip r:embed="rId3"/>
          <a:stretch>
            <a:fillRect/>
          </a:stretch>
        </p:blipFill>
        <p:spPr>
          <a:xfrm>
            <a:off x="2274185" y="3038475"/>
            <a:ext cx="5500576" cy="3306197"/>
          </a:xfrm>
          <a:prstGeom prst="rect">
            <a:avLst/>
          </a:prstGeom>
        </p:spPr>
      </p:pic>
    </p:spTree>
  </p:cSld>
  <p:clrMapOvr>
    <a:masterClrMapping/>
  </p:clrMapOvr>
  <p:transition>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Solutions</a:t>
            </a:r>
            <a:endParaRPr lang="en-US" dirty="0">
              <a:latin typeface="+mj-lt"/>
            </a:endParaRPr>
          </a:p>
        </p:txBody>
      </p:sp>
      <p:sp>
        <p:nvSpPr>
          <p:cNvPr id="3" name="Content Placeholder 2"/>
          <p:cNvSpPr>
            <a:spLocks noGrp="1"/>
          </p:cNvSpPr>
          <p:nvPr>
            <p:ph sz="quarter" idx="1"/>
          </p:nvPr>
        </p:nvSpPr>
        <p:spPr>
          <a:xfrm>
            <a:off x="914400" y="1447800"/>
            <a:ext cx="7772400" cy="4789512"/>
          </a:xfrm>
        </p:spPr>
        <p:txBody>
          <a:bodyPr>
            <a:normAutofit fontScale="70000" lnSpcReduction="20000"/>
          </a:bodyPr>
          <a:lstStyle/>
          <a:p>
            <a:endParaRPr lang="en-US" sz="3400" dirty="0" smtClean="0"/>
          </a:p>
          <a:p>
            <a:pPr>
              <a:buClr>
                <a:srgbClr val="2178B5"/>
              </a:buClr>
            </a:pPr>
            <a:r>
              <a:rPr lang="en-US" sz="3400" dirty="0" smtClean="0">
                <a:latin typeface="+mn-lt"/>
              </a:rPr>
              <a:t>Conflict of Interest Statement on Wikipedia User Pages</a:t>
            </a:r>
          </a:p>
          <a:p>
            <a:pPr marL="320040" lvl="1" indent="0">
              <a:buNone/>
            </a:pPr>
            <a:endParaRPr lang="en-US" dirty="0" smtClean="0"/>
          </a:p>
          <a:p>
            <a:pPr marL="0" indent="0">
              <a:buNone/>
            </a:pPr>
            <a:r>
              <a:rPr lang="en-US" sz="2800" dirty="0">
                <a:latin typeface="+mn-lt"/>
              </a:rPr>
              <a:t>I, </a:t>
            </a:r>
            <a:r>
              <a:rPr lang="en-US" sz="2800" dirty="0" err="1">
                <a:latin typeface="+mn-lt"/>
                <a:hlinkClick r:id="rId2"/>
              </a:rPr>
              <a:t>User:Adarlington</a:t>
            </a:r>
            <a:r>
              <a:rPr lang="en-US" sz="2800" dirty="0">
                <a:latin typeface="+mn-lt"/>
              </a:rPr>
              <a:t>, am an employee of the </a:t>
            </a:r>
            <a:r>
              <a:rPr lang="en-US" sz="2800" dirty="0">
                <a:latin typeface="+mn-lt"/>
                <a:hlinkClick r:id="rId3" tooltip="Getty Research Institute"/>
              </a:rPr>
              <a:t>Getty Research Institute</a:t>
            </a:r>
            <a:r>
              <a:rPr lang="en-US" sz="2800" dirty="0">
                <a:latin typeface="+mn-lt"/>
              </a:rPr>
              <a:t>, a cultural institution per </a:t>
            </a:r>
            <a:r>
              <a:rPr lang="en-US" sz="2800" dirty="0">
                <a:latin typeface="+mn-lt"/>
                <a:hlinkClick r:id="rId4" tooltip="Wikipedia:GLAM"/>
              </a:rPr>
              <a:t>WP:GLAM</a:t>
            </a:r>
            <a:r>
              <a:rPr lang="en-US" sz="2800" dirty="0">
                <a:latin typeface="+mn-lt"/>
              </a:rPr>
              <a:t> that is dedicated to advancing knowledge and understanding of the visual arts and art history. I will only make edits that are beneficial to the goals of Wikipedia.</a:t>
            </a:r>
          </a:p>
          <a:p>
            <a:pPr marL="0" indent="0">
              <a:buNone/>
            </a:pPr>
            <a:r>
              <a:rPr lang="en-US" sz="2800" dirty="0">
                <a:latin typeface="+mn-lt"/>
              </a:rPr>
              <a:t>When editing articles, I also </a:t>
            </a:r>
            <a:r>
              <a:rPr lang="en-US" sz="2800" dirty="0" smtClean="0">
                <a:latin typeface="+mn-lt"/>
              </a:rPr>
              <a:t>try to improve </a:t>
            </a:r>
            <a:r>
              <a:rPr lang="en-US" sz="2800" dirty="0">
                <a:latin typeface="+mn-lt"/>
              </a:rPr>
              <a:t>access to related primary sources in libraries and archives. I do occasionally insert links to archival resources held by the Getty Research Institute, my employer, when they are pertinent to a topic.</a:t>
            </a:r>
          </a:p>
          <a:p>
            <a:pPr marL="0" indent="0">
              <a:buNone/>
            </a:pPr>
            <a:r>
              <a:rPr lang="en-US" sz="2800" dirty="0">
                <a:latin typeface="+mn-lt"/>
              </a:rPr>
              <a:t>I will modify my editing behavior in response to problems cited by other editors or if my editing conflicts with Wikipedia guidelines. I welcome other editors to contact me via my user talk page if I appear to do anything contrary to Wikipedia etiquette or editorial guidelines. </a:t>
            </a:r>
          </a:p>
          <a:p>
            <a:pPr marL="320040" lvl="1" indent="0">
              <a:buNone/>
            </a:pPr>
            <a:endParaRPr lang="en-US" dirty="0" smtClean="0">
              <a:latin typeface="+mn-lt"/>
            </a:endParaRPr>
          </a:p>
        </p:txBody>
      </p:sp>
    </p:spTree>
    <p:extLst>
      <p:ext uri="{BB962C8B-B14F-4D97-AF65-F5344CB8AC3E}">
        <p14:creationId xmlns:p14="http://schemas.microsoft.com/office/powerpoint/2010/main" xmlns="" val="3219537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Solutions</a:t>
            </a:r>
            <a:endParaRPr lang="en-US" dirty="0">
              <a:latin typeface="+mj-lt"/>
            </a:endParaRPr>
          </a:p>
        </p:txBody>
      </p:sp>
      <p:sp>
        <p:nvSpPr>
          <p:cNvPr id="3" name="Content Placeholder 2"/>
          <p:cNvSpPr>
            <a:spLocks noGrp="1"/>
          </p:cNvSpPr>
          <p:nvPr>
            <p:ph sz="quarter" idx="1"/>
          </p:nvPr>
        </p:nvSpPr>
        <p:spPr>
          <a:xfrm>
            <a:off x="628650" y="1391055"/>
            <a:ext cx="7886700" cy="4351338"/>
          </a:xfrm>
        </p:spPr>
        <p:txBody>
          <a:bodyPr/>
          <a:lstStyle/>
          <a:p>
            <a:endParaRPr lang="en-US" dirty="0" smtClean="0"/>
          </a:p>
          <a:p>
            <a:pPr>
              <a:buClr>
                <a:srgbClr val="2178B5"/>
              </a:buClr>
            </a:pPr>
            <a:r>
              <a:rPr lang="en-US" dirty="0" smtClean="0">
                <a:latin typeface="+mn-lt"/>
              </a:rPr>
              <a:t>Creative Commons license for finding aids</a:t>
            </a:r>
          </a:p>
          <a:p>
            <a:pPr marL="320040" lvl="1" indent="0">
              <a:buNone/>
            </a:pPr>
            <a:r>
              <a:rPr lang="en-US" dirty="0">
                <a:latin typeface="+mn-lt"/>
                <a:hlinkClick r:id="rId2"/>
              </a:rPr>
              <a:t>http://</a:t>
            </a:r>
            <a:r>
              <a:rPr lang="en-US" dirty="0" smtClean="0">
                <a:latin typeface="+mn-lt"/>
                <a:hlinkClick r:id="rId2"/>
              </a:rPr>
              <a:t>creativecommons.org</a:t>
            </a:r>
            <a:r>
              <a:rPr lang="en-US" dirty="0" smtClean="0">
                <a:latin typeface="+mn-lt"/>
              </a:rPr>
              <a:t> </a:t>
            </a:r>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31640" y="3126479"/>
            <a:ext cx="3078486" cy="7345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34999" y="4289672"/>
            <a:ext cx="3075128" cy="1083544"/>
          </a:xfrm>
          <a:prstGeom prst="rect">
            <a:avLst/>
          </a:prstGeom>
        </p:spPr>
      </p:pic>
    </p:spTree>
    <p:extLst>
      <p:ext uri="{BB962C8B-B14F-4D97-AF65-F5344CB8AC3E}">
        <p14:creationId xmlns:p14="http://schemas.microsoft.com/office/powerpoint/2010/main" xmlns="" val="3280056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Current Wikipedia activities</a:t>
            </a:r>
            <a:endParaRPr lang="en-US" dirty="0">
              <a:latin typeface="+mj-lt"/>
            </a:endParaRPr>
          </a:p>
        </p:txBody>
      </p:sp>
      <p:sp>
        <p:nvSpPr>
          <p:cNvPr id="3" name="Content Placeholder 2"/>
          <p:cNvSpPr>
            <a:spLocks noGrp="1"/>
          </p:cNvSpPr>
          <p:nvPr>
            <p:ph sz="quarter" idx="1"/>
          </p:nvPr>
        </p:nvSpPr>
        <p:spPr/>
        <p:txBody>
          <a:bodyPr/>
          <a:lstStyle/>
          <a:p>
            <a:endParaRPr lang="en-US" dirty="0" smtClean="0"/>
          </a:p>
          <a:p>
            <a:pPr>
              <a:buClr>
                <a:srgbClr val="2178B5"/>
              </a:buClr>
            </a:pPr>
            <a:r>
              <a:rPr lang="en-US" dirty="0" smtClean="0">
                <a:latin typeface="+mn-lt"/>
              </a:rPr>
              <a:t>Adding links from articles to finding aids</a:t>
            </a:r>
          </a:p>
          <a:p>
            <a:pPr>
              <a:buClr>
                <a:srgbClr val="2178B5"/>
              </a:buClr>
            </a:pPr>
            <a:r>
              <a:rPr lang="en-US" dirty="0" smtClean="0">
                <a:latin typeface="+mn-lt"/>
              </a:rPr>
              <a:t>Editing articles with additional information from finding aids</a:t>
            </a:r>
          </a:p>
          <a:p>
            <a:pPr>
              <a:buClr>
                <a:srgbClr val="2178B5"/>
              </a:buClr>
            </a:pPr>
            <a:r>
              <a:rPr lang="en-US" dirty="0" smtClean="0">
                <a:latin typeface="+mn-lt"/>
              </a:rPr>
              <a:t>Writing new articles (occasionally)</a:t>
            </a:r>
          </a:p>
          <a:p>
            <a:pPr>
              <a:buClr>
                <a:srgbClr val="2178B5"/>
              </a:buClr>
            </a:pPr>
            <a:r>
              <a:rPr lang="en-US" dirty="0" smtClean="0">
                <a:latin typeface="+mn-lt"/>
              </a:rPr>
              <a:t>Experimenting with RAMP</a:t>
            </a:r>
          </a:p>
          <a:p>
            <a:endParaRPr lang="en-US" dirty="0" smtClean="0"/>
          </a:p>
          <a:p>
            <a:endParaRPr lang="en-US" dirty="0"/>
          </a:p>
        </p:txBody>
      </p:sp>
    </p:spTree>
    <p:extLst>
      <p:ext uri="{BB962C8B-B14F-4D97-AF65-F5344CB8AC3E}">
        <p14:creationId xmlns:p14="http://schemas.microsoft.com/office/powerpoint/2010/main" xmlns="" val="3149390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Looking forward</a:t>
            </a:r>
            <a:endParaRPr lang="en-US" dirty="0">
              <a:latin typeface="+mj-lt"/>
            </a:endParaRPr>
          </a:p>
        </p:txBody>
      </p:sp>
      <p:sp>
        <p:nvSpPr>
          <p:cNvPr id="3" name="Content Placeholder 2"/>
          <p:cNvSpPr>
            <a:spLocks noGrp="1"/>
          </p:cNvSpPr>
          <p:nvPr>
            <p:ph sz="quarter" idx="1"/>
          </p:nvPr>
        </p:nvSpPr>
        <p:spPr>
          <a:xfrm>
            <a:off x="628650" y="1352145"/>
            <a:ext cx="7886700" cy="4779456"/>
          </a:xfrm>
        </p:spPr>
        <p:txBody>
          <a:bodyPr/>
          <a:lstStyle/>
          <a:p>
            <a:pPr marL="0" indent="0">
              <a:buNone/>
            </a:pPr>
            <a:r>
              <a:rPr lang="en-US" sz="3200" dirty="0" smtClean="0">
                <a:latin typeface="+mn-lt"/>
              </a:rPr>
              <a:t>Wikipedia edit-a-thon!</a:t>
            </a:r>
          </a:p>
          <a:p>
            <a:pPr marL="0" indent="0">
              <a:buNone/>
            </a:pPr>
            <a:r>
              <a:rPr lang="en-US" sz="2800" dirty="0" smtClean="0">
                <a:latin typeface="+mn-lt"/>
              </a:rPr>
              <a:t>To be hosted by the Getty Research Institute in partnership with L.A. as Subject in February 2015</a:t>
            </a:r>
            <a:endParaRPr lang="en-US" sz="2800" dirty="0">
              <a:latin typeface="+mn-lt"/>
            </a:endParaRPr>
          </a:p>
        </p:txBody>
      </p:sp>
      <p:pic>
        <p:nvPicPr>
          <p:cNvPr id="4" name="Picture 3"/>
          <p:cNvPicPr>
            <a:picLocks noChangeAspect="1"/>
          </p:cNvPicPr>
          <p:nvPr/>
        </p:nvPicPr>
        <p:blipFill>
          <a:blip r:embed="rId2" cstate="print"/>
          <a:stretch>
            <a:fillRect/>
          </a:stretch>
        </p:blipFill>
        <p:spPr>
          <a:xfrm>
            <a:off x="971600" y="3140968"/>
            <a:ext cx="4176464" cy="2778763"/>
          </a:xfrm>
          <a:prstGeom prst="rect">
            <a:avLst/>
          </a:prstGeom>
        </p:spPr>
      </p:pic>
    </p:spTree>
    <p:extLst>
      <p:ext uri="{BB962C8B-B14F-4D97-AF65-F5344CB8AC3E}">
        <p14:creationId xmlns:p14="http://schemas.microsoft.com/office/powerpoint/2010/main" xmlns="" val="1291440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Demo</a:t>
            </a:r>
            <a:endParaRPr lang="en-US" dirty="0">
              <a:latin typeface="+mj-lt"/>
            </a:endParaRPr>
          </a:p>
        </p:txBody>
      </p:sp>
      <p:sp>
        <p:nvSpPr>
          <p:cNvPr id="3" name="Content Placeholder 2"/>
          <p:cNvSpPr>
            <a:spLocks noGrp="1"/>
          </p:cNvSpPr>
          <p:nvPr>
            <p:ph sz="quarter" idx="1"/>
          </p:nvPr>
        </p:nvSpPr>
        <p:spPr/>
        <p:txBody>
          <a:bodyPr/>
          <a:lstStyle/>
          <a:p>
            <a:endParaRPr lang="en-US" dirty="0" smtClean="0"/>
          </a:p>
          <a:p>
            <a:pPr>
              <a:buClr>
                <a:srgbClr val="2178B5"/>
              </a:buClr>
            </a:pPr>
            <a:r>
              <a:rPr lang="en-US" dirty="0" smtClean="0">
                <a:latin typeface="+mn-lt"/>
              </a:rPr>
              <a:t>GRI Collection Inventories and Finding Aids</a:t>
            </a:r>
          </a:p>
          <a:p>
            <a:pPr marL="0" indent="0">
              <a:buNone/>
            </a:pPr>
            <a:r>
              <a:rPr lang="en-US" dirty="0" smtClean="0"/>
              <a:t>	</a:t>
            </a:r>
            <a:r>
              <a:rPr lang="en-US" dirty="0" smtClean="0">
                <a:latin typeface="+mn-lt"/>
                <a:hlinkClick r:id="rId2"/>
              </a:rPr>
              <a:t>http</a:t>
            </a:r>
            <a:r>
              <a:rPr lang="en-US" dirty="0">
                <a:latin typeface="+mn-lt"/>
                <a:hlinkClick r:id="rId2"/>
              </a:rPr>
              <a:t>://</a:t>
            </a:r>
            <a:r>
              <a:rPr lang="en-US" dirty="0" smtClean="0">
                <a:latin typeface="+mn-lt"/>
                <a:hlinkClick r:id="rId2"/>
              </a:rPr>
              <a:t>hdl.handle.net/10020/cifa</a:t>
            </a:r>
            <a:r>
              <a:rPr lang="en-US" dirty="0" smtClean="0">
                <a:latin typeface="+mn-lt"/>
              </a:rPr>
              <a:t> </a:t>
            </a:r>
          </a:p>
          <a:p>
            <a:endParaRPr lang="en-US" dirty="0" smtClean="0"/>
          </a:p>
          <a:p>
            <a:pPr>
              <a:buClr>
                <a:srgbClr val="2178B5"/>
              </a:buClr>
            </a:pPr>
            <a:r>
              <a:rPr lang="en-US" dirty="0" smtClean="0">
                <a:latin typeface="+mn-lt"/>
              </a:rPr>
              <a:t>Wikipedia</a:t>
            </a:r>
          </a:p>
          <a:p>
            <a:pPr marL="0" indent="0">
              <a:buNone/>
            </a:pPr>
            <a:r>
              <a:rPr lang="en-US" dirty="0">
                <a:latin typeface="+mn-lt"/>
              </a:rPr>
              <a:t>	</a:t>
            </a:r>
            <a:r>
              <a:rPr lang="en-US" dirty="0">
                <a:latin typeface="+mn-lt"/>
                <a:hlinkClick r:id="rId3"/>
              </a:rPr>
              <a:t>https://</a:t>
            </a:r>
            <a:r>
              <a:rPr lang="en-US" dirty="0" smtClean="0">
                <a:latin typeface="+mn-lt"/>
                <a:hlinkClick r:id="rId3"/>
              </a:rPr>
              <a:t>www.wikipedia.org</a:t>
            </a:r>
            <a:r>
              <a:rPr lang="en-US" dirty="0">
                <a:latin typeface="+mn-lt"/>
              </a:rPr>
              <a:t> </a:t>
            </a:r>
            <a:r>
              <a:rPr lang="en-US" dirty="0" smtClean="0">
                <a:latin typeface="+mn-lt"/>
              </a:rPr>
              <a:t> </a:t>
            </a:r>
            <a:endParaRPr lang="en-US" dirty="0">
              <a:latin typeface="+mn-lt"/>
            </a:endParaRPr>
          </a:p>
        </p:txBody>
      </p:sp>
    </p:spTree>
    <p:extLst>
      <p:ext uri="{BB962C8B-B14F-4D97-AF65-F5344CB8AC3E}">
        <p14:creationId xmlns:p14="http://schemas.microsoft.com/office/powerpoint/2010/main" xmlns="" val="1757533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5"/>
            <a:ext cx="5989637" cy="3108325"/>
          </a:xfrm>
        </p:spPr>
        <p:txBody>
          <a:bodyPr/>
          <a:lstStyle/>
          <a:p>
            <a:pPr algn="ctr"/>
            <a:r>
              <a:rPr lang="en-US" sz="5000" dirty="0" smtClean="0">
                <a:latin typeface="+mj-lt"/>
                <a:sym typeface="Symbol"/>
              </a:rPr>
              <a:t>Improving Access to Primary Sources</a:t>
            </a:r>
          </a:p>
        </p:txBody>
      </p:sp>
      <p:sp>
        <p:nvSpPr>
          <p:cNvPr id="5" name="Text Placeholder 4"/>
          <p:cNvSpPr>
            <a:spLocks noGrp="1"/>
          </p:cNvSpPr>
          <p:nvPr>
            <p:ph type="body" sz="quarter" idx="15"/>
          </p:nvPr>
        </p:nvSpPr>
        <p:spPr>
          <a:xfrm>
            <a:off x="3154363" y="3346321"/>
            <a:ext cx="5989637" cy="1225680"/>
          </a:xfrm>
        </p:spPr>
        <p:txBody>
          <a:bodyPr/>
          <a:lstStyle/>
          <a:p>
            <a:r>
              <a:rPr lang="en-US" sz="3200" dirty="0" smtClean="0">
                <a:latin typeface="+mn-lt"/>
              </a:rPr>
              <a:t>Daniel Reboussin </a:t>
            </a:r>
          </a:p>
          <a:p>
            <a:r>
              <a:rPr lang="en-US" sz="2400" dirty="0" smtClean="0">
                <a:latin typeface="+mn-lt"/>
              </a:rPr>
              <a:t>University of Florida</a:t>
            </a:r>
          </a:p>
          <a:p>
            <a:endParaRPr lang="en-US" sz="2000" dirty="0">
              <a:latin typeface="+mn-lt"/>
            </a:endParaRPr>
          </a:p>
        </p:txBody>
      </p:sp>
      <p:sp>
        <p:nvSpPr>
          <p:cNvPr id="7" name="Rectangle 6"/>
          <p:cNvSpPr/>
          <p:nvPr/>
        </p:nvSpPr>
        <p:spPr>
          <a:xfrm>
            <a:off x="3106247" y="4341168"/>
            <a:ext cx="3294553" cy="461665"/>
          </a:xfrm>
          <a:prstGeom prst="rect">
            <a:avLst/>
          </a:prstGeom>
        </p:spPr>
        <p:txBody>
          <a:bodyPr wrap="square">
            <a:spAutoFit/>
          </a:bodyPr>
          <a:lstStyle/>
          <a:p>
            <a:r>
              <a:rPr lang="en-US" sz="2400" dirty="0" smtClean="0">
                <a:hlinkClick r:id="rId3"/>
              </a:rPr>
              <a:t>danrebo@uflib.ufl.edu</a:t>
            </a:r>
            <a:endParaRPr lang="en-US" sz="2400" dirty="0"/>
          </a:p>
        </p:txBody>
      </p:sp>
      <p:pic>
        <p:nvPicPr>
          <p:cNvPr id="22529" name="Picture 1"/>
          <p:cNvPicPr>
            <a:picLocks noChangeAspect="1" noChangeArrowheads="1"/>
          </p:cNvPicPr>
          <p:nvPr/>
        </p:nvPicPr>
        <p:blipFill>
          <a:blip r:embed="rId4"/>
          <a:srcRect/>
          <a:stretch>
            <a:fillRect/>
          </a:stretch>
        </p:blipFill>
        <p:spPr bwMode="auto">
          <a:xfrm>
            <a:off x="2900363" y="5010150"/>
            <a:ext cx="5181600" cy="1676400"/>
          </a:xfrm>
          <a:prstGeom prst="rect">
            <a:avLst/>
          </a:prstGeom>
          <a:noFill/>
          <a:ln w="9525">
            <a:noFill/>
            <a:miter lim="800000"/>
            <a:headEnd/>
            <a:tailEnd/>
          </a:ln>
        </p:spPr>
      </p:pic>
      <p:pic>
        <p:nvPicPr>
          <p:cNvPr id="9" name="Picture 2"/>
          <p:cNvPicPr>
            <a:picLocks noChangeAspect="1" noChangeArrowheads="1"/>
          </p:cNvPicPr>
          <p:nvPr/>
        </p:nvPicPr>
        <p:blipFill>
          <a:blip r:embed="rId5"/>
          <a:srcRect/>
          <a:stretch>
            <a:fillRect/>
          </a:stretch>
        </p:blipFill>
        <p:spPr bwMode="auto">
          <a:xfrm>
            <a:off x="6083407" y="2608273"/>
            <a:ext cx="2924406" cy="2194560"/>
          </a:xfrm>
          <a:prstGeom prst="rect">
            <a:avLst/>
          </a:prstGeom>
          <a:noFill/>
          <a:ln w="9525">
            <a:noFill/>
            <a:miter lim="800000"/>
            <a:headEnd/>
            <a:tailEnd/>
          </a:ln>
        </p:spPr>
      </p:pic>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0"/>
            <a:ext cx="9144000" cy="6858000"/>
          </a:xfrm>
        </p:spPr>
      </p:pic>
      <p:sp>
        <p:nvSpPr>
          <p:cNvPr id="5" name="TextBox 4"/>
          <p:cNvSpPr txBox="1"/>
          <p:nvPr/>
        </p:nvSpPr>
        <p:spPr>
          <a:xfrm>
            <a:off x="281354" y="228600"/>
            <a:ext cx="8862646" cy="584775"/>
          </a:xfrm>
          <a:prstGeom prst="rect">
            <a:avLst/>
          </a:prstGeom>
          <a:solidFill>
            <a:srgbClr val="2178B5"/>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r" fontAlgn="auto">
              <a:spcBef>
                <a:spcPts val="0"/>
              </a:spcBef>
              <a:spcAft>
                <a:spcPts val="0"/>
              </a:spcAft>
              <a:defRPr/>
            </a:pPr>
            <a:r>
              <a:rPr lang="en-US" sz="3200" dirty="0" smtClean="0">
                <a:latin typeface="+mj-lt"/>
                <a:cs typeface="Arial" pitchFamily="34" charset="0"/>
              </a:rPr>
              <a:t>Patrons most often do research outside libraries</a:t>
            </a:r>
            <a:endParaRPr lang="en-US" sz="3200" dirty="0">
              <a:latin typeface="+mj-lt"/>
              <a:cs typeface="Arial" pitchFamily="34" charset="0"/>
            </a:endParaRPr>
          </a:p>
        </p:txBody>
      </p:sp>
    </p:spTree>
  </p:cSld>
  <p:clrMapOvr>
    <a:masterClrMapping/>
  </p:clrMapOvr>
  <p:transition advClick="0" advTm="2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457200" y="990600"/>
            <a:ext cx="8229600" cy="5257800"/>
          </a:xfrm>
          <a:solidFill>
            <a:schemeClr val="bg1">
              <a:alpha val="0"/>
            </a:schemeClr>
          </a:solidFill>
        </p:spPr>
        <p:txBody>
          <a:bodyPr/>
          <a:lstStyle/>
          <a:p>
            <a:pPr marL="0" indent="0">
              <a:spcBef>
                <a:spcPct val="0"/>
              </a:spcBef>
              <a:buFont typeface="Arial" charset="0"/>
              <a:buNone/>
            </a:pPr>
            <a:r>
              <a:rPr lang="en-US" dirty="0" smtClean="0">
                <a:solidFill>
                  <a:srgbClr val="2178B5"/>
                </a:solidFill>
                <a:latin typeface="+mn-lt"/>
                <a:cs typeface="Arial" charset="0"/>
              </a:rPr>
              <a:t>“Search engine optimization (SEO)</a:t>
            </a:r>
          </a:p>
          <a:p>
            <a:pPr marL="0" indent="0">
              <a:spcBef>
                <a:spcPct val="0"/>
              </a:spcBef>
              <a:buFont typeface="Arial" charset="0"/>
              <a:buNone/>
            </a:pPr>
            <a:r>
              <a:rPr lang="en-US" dirty="0" smtClean="0">
                <a:solidFill>
                  <a:srgbClr val="2178B5"/>
                </a:solidFill>
                <a:latin typeface="+mn-lt"/>
                <a:cs typeface="Arial" charset="0"/>
              </a:rPr>
              <a:t>is the craft of elevating web sites or individual web site pages to higher rankings on search engines through programming, marketing, or content acumen.”</a:t>
            </a:r>
          </a:p>
          <a:p>
            <a:pPr marL="0" indent="0">
              <a:buFont typeface="Arial" charset="0"/>
              <a:buNone/>
            </a:pPr>
            <a:endParaRPr lang="en-US" dirty="0" smtClean="0">
              <a:solidFill>
                <a:srgbClr val="C00000"/>
              </a:solidFill>
              <a:latin typeface="Arial" charset="0"/>
              <a:cs typeface="Arial" charset="0"/>
            </a:endParaRPr>
          </a:p>
          <a:p>
            <a:pPr marL="0" indent="0">
              <a:buFont typeface="Arial" charset="0"/>
              <a:buNone/>
            </a:pPr>
            <a:endParaRPr lang="en-US" dirty="0" smtClean="0">
              <a:solidFill>
                <a:srgbClr val="C00000"/>
              </a:solidFill>
              <a:latin typeface="Arial" charset="0"/>
              <a:cs typeface="Arial" charset="0"/>
            </a:endParaRPr>
          </a:p>
          <a:p>
            <a:pPr marL="0" indent="0">
              <a:buFont typeface="Arial" charset="0"/>
              <a:buNone/>
            </a:pPr>
            <a:endParaRPr lang="en-US" dirty="0" smtClean="0">
              <a:solidFill>
                <a:srgbClr val="C00000"/>
              </a:solidFill>
              <a:latin typeface="Arial" charset="0"/>
              <a:cs typeface="Arial" charset="0"/>
            </a:endParaRPr>
          </a:p>
          <a:p>
            <a:pPr marL="0" indent="0">
              <a:spcBef>
                <a:spcPct val="0"/>
              </a:spcBef>
              <a:spcAft>
                <a:spcPts val="600"/>
              </a:spcAft>
              <a:buFont typeface="Arial" charset="0"/>
              <a:buNone/>
            </a:pPr>
            <a:r>
              <a:rPr lang="en-US" sz="2000" dirty="0" smtClean="0">
                <a:solidFill>
                  <a:srgbClr val="2178B5"/>
                </a:solidFill>
                <a:latin typeface="+mn-lt"/>
                <a:cs typeface="Arial" charset="0"/>
              </a:rPr>
              <a:t>Carroll, Nicholas. 2011. “Search Engine Optimization.” </a:t>
            </a:r>
            <a:r>
              <a:rPr lang="en-US" sz="2000" i="1" dirty="0" smtClean="0">
                <a:solidFill>
                  <a:srgbClr val="2178B5"/>
                </a:solidFill>
                <a:latin typeface="+mn-lt"/>
                <a:cs typeface="Arial" charset="0"/>
              </a:rPr>
              <a:t>Encyclopedia of library and information sciences, 3d ed</a:t>
            </a:r>
            <a:r>
              <a:rPr lang="en-US" sz="2000" dirty="0" smtClean="0">
                <a:solidFill>
                  <a:srgbClr val="2178B5"/>
                </a:solidFill>
                <a:latin typeface="+mn-lt"/>
                <a:cs typeface="Arial" charset="0"/>
              </a:rPr>
              <a:t>. Boca Raton, Florida: Taylor and Francis</a:t>
            </a:r>
            <a:r>
              <a:rPr lang="en-US" sz="2000" dirty="0" smtClean="0">
                <a:solidFill>
                  <a:srgbClr val="C00000"/>
                </a:solidFill>
                <a:latin typeface="Arial" charset="0"/>
                <a:cs typeface="Arial" charset="0"/>
              </a:rPr>
              <a:t>.</a:t>
            </a:r>
            <a:endParaRPr lang="en-US" sz="2000" dirty="0" smtClean="0">
              <a:solidFill>
                <a:srgbClr val="C00000"/>
              </a:solidFill>
              <a:latin typeface="Arial" charset="0"/>
              <a:ea typeface="Times New Roman" pitchFamily="18" charset="0"/>
              <a:cs typeface="Arial" charset="0"/>
            </a:endParaRPr>
          </a:p>
        </p:txBody>
      </p:sp>
    </p:spTree>
    <p:extLst>
      <p:ext uri="{BB962C8B-B14F-4D97-AF65-F5344CB8AC3E}">
        <p14:creationId xmlns:p14="http://schemas.microsoft.com/office/powerpoint/2010/main" xmlns="" val="4223197215"/>
      </p:ext>
    </p:extLst>
  </p:cSld>
  <p:clrMapOvr>
    <a:masterClrMapping/>
  </p:clrMapOvr>
  <p:transition advClick="0" advTm="2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19459" name="Content Placeholder 7"/>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0" y="220663"/>
            <a:ext cx="9144000" cy="6637337"/>
          </a:xfrm>
        </p:spPr>
      </p:pic>
      <p:sp>
        <p:nvSpPr>
          <p:cNvPr id="3" name="TextBox 2"/>
          <p:cNvSpPr txBox="1"/>
          <p:nvPr/>
        </p:nvSpPr>
        <p:spPr>
          <a:xfrm>
            <a:off x="5715000" y="685800"/>
            <a:ext cx="3422650" cy="584200"/>
          </a:xfrm>
          <a:prstGeom prst="rect">
            <a:avLst/>
          </a:prstGeom>
          <a:solidFill>
            <a:srgbClr val="2178B5"/>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r" fontAlgn="auto">
              <a:spcBef>
                <a:spcPts val="0"/>
              </a:spcBef>
              <a:spcAft>
                <a:spcPts val="0"/>
              </a:spcAft>
              <a:defRPr/>
            </a:pPr>
            <a:r>
              <a:rPr lang="en-US" sz="3200" dirty="0">
                <a:solidFill>
                  <a:schemeClr val="bg1"/>
                </a:solidFill>
                <a:latin typeface="+mj-lt"/>
                <a:cs typeface="Arial" pitchFamily="34" charset="0"/>
              </a:rPr>
              <a:t>Impact on </a:t>
            </a:r>
            <a:r>
              <a:rPr lang="en-US" sz="3200" dirty="0" smtClean="0">
                <a:solidFill>
                  <a:schemeClr val="bg1"/>
                </a:solidFill>
                <a:latin typeface="+mj-lt"/>
                <a:cs typeface="Arial" pitchFamily="34" charset="0"/>
              </a:rPr>
              <a:t>ranking</a:t>
            </a:r>
            <a:endParaRPr lang="en-US" sz="3200" dirty="0">
              <a:solidFill>
                <a:schemeClr val="bg1"/>
              </a:solidFill>
              <a:latin typeface="+mj-lt"/>
              <a:cs typeface="Arial" pitchFamily="34" charset="0"/>
            </a:endParaRPr>
          </a:p>
        </p:txBody>
      </p:sp>
    </p:spTree>
  </p:cSld>
  <p:clrMapOvr>
    <a:masterClrMapping/>
  </p:clrMapOvr>
  <p:transition advClick="0" advTm="2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UFDC Home - Jean Marie Derscheid - Windows Internet Explorer"/>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900" r="786" b="1338"/>
          <a:stretch>
            <a:fillRect/>
          </a:stretch>
        </p:blipFill>
        <p:spPr>
          <a:xfrm>
            <a:off x="0" y="1068388"/>
            <a:ext cx="9164638" cy="5789612"/>
          </a:xfrm>
        </p:spPr>
      </p:pic>
      <p:sp>
        <p:nvSpPr>
          <p:cNvPr id="2" name="TextBox 1"/>
          <p:cNvSpPr txBox="1"/>
          <p:nvPr/>
        </p:nvSpPr>
        <p:spPr>
          <a:xfrm>
            <a:off x="6477000" y="304800"/>
            <a:ext cx="2667000" cy="584200"/>
          </a:xfrm>
          <a:prstGeom prst="rect">
            <a:avLst/>
          </a:prstGeom>
          <a:solidFill>
            <a:srgbClr val="2178B5"/>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r" fontAlgn="auto">
              <a:spcBef>
                <a:spcPts val="0"/>
              </a:spcBef>
              <a:spcAft>
                <a:spcPts val="0"/>
              </a:spcAft>
              <a:defRPr/>
            </a:pPr>
            <a:r>
              <a:rPr lang="en-US" sz="3200" dirty="0">
                <a:latin typeface="+mj-lt"/>
                <a:cs typeface="Arial" pitchFamily="34" charset="0"/>
              </a:rPr>
              <a:t>Landing </a:t>
            </a:r>
            <a:r>
              <a:rPr lang="en-US" sz="3200" dirty="0" smtClean="0">
                <a:latin typeface="+mj-lt"/>
                <a:cs typeface="Arial" pitchFamily="34" charset="0"/>
              </a:rPr>
              <a:t>page</a:t>
            </a:r>
            <a:endParaRPr lang="en-US" sz="3200" dirty="0">
              <a:latin typeface="+mj-lt"/>
              <a:cs typeface="Arial" pitchFamily="34" charset="0"/>
            </a:endParaRPr>
          </a:p>
        </p:txBody>
      </p:sp>
    </p:spTree>
  </p:cSld>
  <p:clrMapOvr>
    <a:masterClrMapping/>
  </p:clrMapOvr>
  <p:transition advClick="0"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“Discovery happens elsewhere…”</a:t>
            </a:r>
            <a:endParaRPr lang="en-US" dirty="0">
              <a:latin typeface="+mj-lt"/>
            </a:endParaRPr>
          </a:p>
        </p:txBody>
      </p:sp>
      <p:sp>
        <p:nvSpPr>
          <p:cNvPr id="3" name="Content Placeholder 1"/>
          <p:cNvSpPr txBox="1">
            <a:spLocks/>
          </p:cNvSpPr>
          <p:nvPr/>
        </p:nvSpPr>
        <p:spPr>
          <a:xfrm>
            <a:off x="628650" y="1825625"/>
            <a:ext cx="7886700" cy="4351338"/>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err="1" smtClean="0">
                <a:ln>
                  <a:noFill/>
                </a:ln>
                <a:solidFill>
                  <a:schemeClr val="tx1"/>
                </a:solidFill>
                <a:effectLst/>
                <a:uLnTx/>
                <a:uFillTx/>
                <a:latin typeface="+mn-lt"/>
                <a:ea typeface="+mn-ea"/>
                <a:cs typeface="Calibri Light"/>
              </a:rPr>
              <a:t>Lorcan</a:t>
            </a:r>
            <a:r>
              <a:rPr kumimoji="0" lang="en-US" sz="3600" b="0" i="0" u="none" strike="noStrike" kern="1200" cap="none" spc="0" normalizeH="0" baseline="0" noProof="0" dirty="0" smtClean="0">
                <a:ln>
                  <a:noFill/>
                </a:ln>
                <a:solidFill>
                  <a:schemeClr val="tx1"/>
                </a:solidFill>
                <a:effectLst/>
                <a:uLnTx/>
                <a:uFillTx/>
                <a:latin typeface="+mn-lt"/>
                <a:ea typeface="+mn-ea"/>
                <a:cs typeface="Calibri Light"/>
              </a:rPr>
              <a:t> Dempsey, circa 2007</a:t>
            </a:r>
            <a:endParaRPr kumimoji="0" lang="en-US" sz="3600" b="0" i="0" u="none" strike="noStrike" kern="1200" cap="none" spc="0" normalizeH="0" baseline="0" noProof="0" dirty="0">
              <a:ln>
                <a:noFill/>
              </a:ln>
              <a:solidFill>
                <a:schemeClr val="tx1"/>
              </a:solidFill>
              <a:effectLst/>
              <a:uLnTx/>
              <a:uFillTx/>
              <a:latin typeface="+mn-lt"/>
              <a:ea typeface="+mn-ea"/>
              <a:cs typeface="Calibri Light"/>
            </a:endParaRPr>
          </a:p>
        </p:txBody>
      </p:sp>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30752"/>
            <a:ext cx="7391400" cy="6888752"/>
          </a:xfrm>
        </p:spPr>
      </p:pic>
      <p:sp>
        <p:nvSpPr>
          <p:cNvPr id="5" name="TextBox 4"/>
          <p:cNvSpPr txBox="1"/>
          <p:nvPr/>
        </p:nvSpPr>
        <p:spPr>
          <a:xfrm>
            <a:off x="4984173" y="1066800"/>
            <a:ext cx="4184650" cy="646331"/>
          </a:xfrm>
          <a:prstGeom prst="rect">
            <a:avLst/>
          </a:prstGeom>
          <a:solidFill>
            <a:srgbClr val="2178B5"/>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r" fontAlgn="auto">
              <a:spcBef>
                <a:spcPts val="0"/>
              </a:spcBef>
              <a:spcAft>
                <a:spcPts val="0"/>
              </a:spcAft>
              <a:defRPr/>
            </a:pPr>
            <a:r>
              <a:rPr lang="en-US" sz="3600" dirty="0">
                <a:solidFill>
                  <a:schemeClr val="bg1"/>
                </a:solidFill>
                <a:latin typeface="+mj-lt"/>
                <a:cs typeface="Arial" pitchFamily="34" charset="0"/>
              </a:rPr>
              <a:t>Impact on file access </a:t>
            </a:r>
          </a:p>
        </p:txBody>
      </p:sp>
    </p:spTree>
  </p:cSld>
  <p:clrMapOvr>
    <a:masterClrMapping/>
  </p:clrMapOvr>
  <p:transition advClick="0" advTm="2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5"/>
            <a:ext cx="5989637" cy="2543305"/>
          </a:xfrm>
        </p:spPr>
        <p:txBody>
          <a:bodyPr/>
          <a:lstStyle/>
          <a:p>
            <a:pPr algn="ctr"/>
            <a:r>
              <a:rPr lang="en-US" sz="5000" dirty="0" smtClean="0">
                <a:latin typeface="+mj-lt"/>
                <a:sym typeface="Symbol"/>
              </a:rPr>
              <a:t>Using RAMP to Highlight Cuban Theater Collections in Wikipedia</a:t>
            </a:r>
          </a:p>
        </p:txBody>
      </p:sp>
      <p:sp>
        <p:nvSpPr>
          <p:cNvPr id="7" name="Rectangle 6"/>
          <p:cNvSpPr/>
          <p:nvPr/>
        </p:nvSpPr>
        <p:spPr>
          <a:xfrm>
            <a:off x="2900363" y="3809274"/>
            <a:ext cx="3548062" cy="461665"/>
          </a:xfrm>
          <a:prstGeom prst="rect">
            <a:avLst/>
          </a:prstGeom>
        </p:spPr>
        <p:txBody>
          <a:bodyPr wrap="square">
            <a:spAutoFit/>
          </a:bodyPr>
          <a:lstStyle/>
          <a:p>
            <a:r>
              <a:rPr lang="en-US" sz="2400" dirty="0" smtClean="0">
                <a:hlinkClick r:id="rId3"/>
              </a:rPr>
              <a:t>m.lemusrojas@miami.edu</a:t>
            </a:r>
            <a:endParaRPr lang="en-US" sz="2400" dirty="0"/>
          </a:p>
        </p:txBody>
      </p:sp>
      <p:sp>
        <p:nvSpPr>
          <p:cNvPr id="11" name="Text Placeholder 10"/>
          <p:cNvSpPr txBox="1">
            <a:spLocks noGrp="1"/>
          </p:cNvSpPr>
          <p:nvPr>
            <p:ph type="body" sz="quarter" idx="15"/>
          </p:nvPr>
        </p:nvSpPr>
        <p:spPr>
          <a:xfrm>
            <a:off x="2900363" y="2781300"/>
            <a:ext cx="5989637" cy="1027974"/>
          </a:xfrm>
          <a:prstGeom prst="rect">
            <a:avLst/>
          </a:prstGeom>
          <a:noFill/>
        </p:spPr>
        <p:txBody>
          <a:bodyPr wrap="square" rtlCol="0">
            <a:spAutoFit/>
          </a:bodyPr>
          <a:lstStyle/>
          <a:p>
            <a:r>
              <a:rPr lang="en-US" sz="3200" dirty="0" smtClean="0">
                <a:latin typeface="+mn-lt"/>
              </a:rPr>
              <a:t>Mairelys Lemus-Rojas</a:t>
            </a:r>
            <a:r>
              <a:rPr lang="en-US" sz="2800" dirty="0" smtClean="0">
                <a:latin typeface="+mn-lt"/>
              </a:rPr>
              <a:t>, </a:t>
            </a:r>
          </a:p>
          <a:p>
            <a:r>
              <a:rPr lang="en-US" sz="2400" dirty="0" smtClean="0">
                <a:latin typeface="+mn-lt"/>
              </a:rPr>
              <a:t>University of Miami</a:t>
            </a:r>
            <a:endParaRPr lang="en-US" sz="2400" dirty="0">
              <a:latin typeface="+mn-lt"/>
            </a:endParaRPr>
          </a:p>
        </p:txBody>
      </p:sp>
      <p:pic>
        <p:nvPicPr>
          <p:cNvPr id="19458" name="Picture 2"/>
          <p:cNvPicPr>
            <a:picLocks noChangeAspect="1" noChangeArrowheads="1"/>
          </p:cNvPicPr>
          <p:nvPr/>
        </p:nvPicPr>
        <p:blipFill>
          <a:blip r:embed="rId4"/>
          <a:srcRect/>
          <a:stretch>
            <a:fillRect/>
          </a:stretch>
        </p:blipFill>
        <p:spPr bwMode="auto">
          <a:xfrm>
            <a:off x="2709249" y="4807659"/>
            <a:ext cx="3772227" cy="2052092"/>
          </a:xfrm>
          <a:prstGeom prst="rect">
            <a:avLst/>
          </a:prstGeom>
          <a:noFill/>
          <a:ln w="9525">
            <a:noFill/>
            <a:miter lim="800000"/>
            <a:headEnd/>
            <a:tailEnd/>
          </a:ln>
        </p:spPr>
      </p:pic>
      <p:pic>
        <p:nvPicPr>
          <p:cNvPr id="8" name="Picture 7" descr="Mairelys Lemus-Rojas.jpg"/>
          <p:cNvPicPr>
            <a:picLocks noChangeAspect="1"/>
          </p:cNvPicPr>
          <p:nvPr/>
        </p:nvPicPr>
        <p:blipFill>
          <a:blip r:embed="rId5"/>
          <a:stretch>
            <a:fillRect/>
          </a:stretch>
        </p:blipFill>
        <p:spPr>
          <a:xfrm>
            <a:off x="6779111" y="2667000"/>
            <a:ext cx="1524000" cy="1524000"/>
          </a:xfrm>
          <a:prstGeom prst="rect">
            <a:avLst/>
          </a:prstGeom>
        </p:spPr>
      </p:pic>
      <p:pic>
        <p:nvPicPr>
          <p:cNvPr id="1026" name="Picture 2"/>
          <p:cNvPicPr>
            <a:picLocks noChangeAspect="1" noChangeArrowheads="1"/>
          </p:cNvPicPr>
          <p:nvPr/>
        </p:nvPicPr>
        <p:blipFill>
          <a:blip r:embed="rId6"/>
          <a:srcRect/>
          <a:stretch>
            <a:fillRect/>
          </a:stretch>
        </p:blipFill>
        <p:spPr bwMode="auto">
          <a:xfrm>
            <a:off x="6779111" y="4796642"/>
            <a:ext cx="2103437" cy="1524000"/>
          </a:xfrm>
          <a:prstGeom prst="rect">
            <a:avLst/>
          </a:prstGeom>
          <a:noFill/>
          <a:ln w="9525">
            <a:noFill/>
            <a:miter lim="800000"/>
            <a:headEnd/>
            <a:tailEnd/>
          </a:ln>
        </p:spPr>
      </p:pic>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AMP_2757398341_befa6a7d70_o.jpg"/>
          <p:cNvPicPr>
            <a:picLocks noGrp="1" noChangeAspect="1"/>
          </p:cNvPicPr>
          <p:nvPr>
            <p:ph idx="1"/>
          </p:nvPr>
        </p:nvPicPr>
        <p:blipFill>
          <a:blip r:embed="rId3">
            <a:extLst>
              <a:ext uri="{28A0092B-C50C-407E-A947-70E740481C1C}">
                <a14:useLocalDpi xmlns:a14="http://schemas.microsoft.com/office/drawing/2010/main" xmlns="" val="0"/>
              </a:ext>
            </a:extLst>
          </a:blip>
          <a:srcRect t="7581" b="7581"/>
          <a:stretch>
            <a:fillRect/>
          </a:stretch>
        </p:blipFill>
        <p:spPr>
          <a:xfrm>
            <a:off x="0" y="761827"/>
            <a:ext cx="9143010" cy="5028303"/>
          </a:xfrm>
        </p:spPr>
      </p:pic>
      <p:sp>
        <p:nvSpPr>
          <p:cNvPr id="5" name="Title 1"/>
          <p:cNvSpPr txBox="1">
            <a:spLocks/>
          </p:cNvSpPr>
          <p:nvPr/>
        </p:nvSpPr>
        <p:spPr>
          <a:xfrm>
            <a:off x="457200" y="5132260"/>
            <a:ext cx="8723791" cy="1143000"/>
          </a:xfrm>
          <a:prstGeom prst="rect">
            <a:avLst/>
          </a:prstGeom>
          <a:solidFill>
            <a:srgbClr val="2178B5"/>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latin typeface="+mn-lt"/>
                <a:cs typeface="Cambria"/>
              </a:rPr>
              <a:t>Remixing Archival Metadata Project</a:t>
            </a:r>
            <a:endParaRPr lang="en-US" sz="3600" dirty="0">
              <a:solidFill>
                <a:schemeClr val="bg1"/>
              </a:solidFill>
              <a:latin typeface="+mn-lt"/>
              <a:cs typeface="Cambria"/>
            </a:endParaRPr>
          </a:p>
        </p:txBody>
      </p:sp>
    </p:spTree>
    <p:extLst>
      <p:ext uri="{BB962C8B-B14F-4D97-AF65-F5344CB8AC3E}">
        <p14:creationId xmlns:p14="http://schemas.microsoft.com/office/powerpoint/2010/main" xmlns="" val="13879558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7" name="Shape 233"/>
          <p:cNvSpPr txBox="1">
            <a:spLocks noGrp="1"/>
          </p:cNvSpPr>
          <p:nvPr>
            <p:ph type="body" idx="1"/>
          </p:nvPr>
        </p:nvSpPr>
        <p:spPr>
          <a:xfrm>
            <a:off x="667071" y="1416205"/>
            <a:ext cx="7752099" cy="5140712"/>
          </a:xfrm>
          <a:prstGeom prst="rect">
            <a:avLst/>
          </a:prstGeom>
          <a:noFill/>
          <a:ln>
            <a:noFill/>
          </a:ln>
        </p:spPr>
        <p:txBody>
          <a:bodyPr lIns="91425" tIns="45700" rIns="91425" bIns="45700" anchor="t" anchorCtr="0">
            <a:noAutofit/>
          </a:bodyPr>
          <a:lstStyle/>
          <a:p>
            <a:pPr marL="0" lvl="0" indent="0">
              <a:lnSpc>
                <a:spcPct val="90000"/>
              </a:lnSpc>
              <a:spcBef>
                <a:spcPts val="0"/>
              </a:spcBef>
              <a:buNone/>
            </a:pPr>
            <a:endParaRPr lang="en-US" sz="3000" b="1" dirty="0">
              <a:solidFill>
                <a:srgbClr val="76923C"/>
              </a:solidFill>
              <a:latin typeface="Helvetica Neue"/>
              <a:ea typeface="Helvetica Neue"/>
              <a:cs typeface="Helvetica Neue"/>
              <a:sym typeface="Helvetica Neue"/>
            </a:endParaRPr>
          </a:p>
          <a:p>
            <a:pPr marL="0" indent="0">
              <a:lnSpc>
                <a:spcPct val="90000"/>
              </a:lnSpc>
              <a:spcBef>
                <a:spcPts val="0"/>
              </a:spcBef>
              <a:buNone/>
            </a:pPr>
            <a:r>
              <a:rPr lang="en-US" sz="2400" dirty="0">
                <a:latin typeface="+mn-lt"/>
                <a:ea typeface="Helvetica Neue"/>
                <a:cs typeface="Helvetica Neue"/>
                <a:sym typeface="Helvetica Neue"/>
              </a:rPr>
              <a:t>Browser</a:t>
            </a:r>
            <a:r>
              <a:rPr lang="en-US" sz="2400" dirty="0" smtClean="0">
                <a:latin typeface="+mn-lt"/>
                <a:ea typeface="Helvetica Neue"/>
                <a:cs typeface="Helvetica Neue"/>
                <a:sym typeface="Helvetica Neue"/>
              </a:rPr>
              <a:t>-based tool</a:t>
            </a:r>
          </a:p>
          <a:p>
            <a:pPr marL="0" lvl="0" indent="0">
              <a:lnSpc>
                <a:spcPct val="90000"/>
              </a:lnSpc>
              <a:spcBef>
                <a:spcPts val="0"/>
              </a:spcBef>
              <a:buSzPct val="25000"/>
              <a:buNone/>
            </a:pPr>
            <a:endParaRPr lang="en-US" sz="2400" dirty="0" smtClean="0">
              <a:latin typeface="+mn-lt"/>
              <a:ea typeface="Helvetica Neue"/>
              <a:cs typeface="Helvetica Neue"/>
              <a:sym typeface="Helvetica Neue"/>
            </a:endParaRPr>
          </a:p>
          <a:p>
            <a:pPr marL="0" lvl="0" indent="0">
              <a:lnSpc>
                <a:spcPct val="90000"/>
              </a:lnSpc>
              <a:spcBef>
                <a:spcPts val="0"/>
              </a:spcBef>
              <a:buSzPct val="25000"/>
              <a:buNone/>
            </a:pPr>
            <a:r>
              <a:rPr lang="en-US" sz="2400" dirty="0" smtClean="0">
                <a:latin typeface="+mn-lt"/>
                <a:ea typeface="Helvetica Neue"/>
                <a:cs typeface="Helvetica Neue"/>
                <a:sym typeface="Helvetica Neue"/>
              </a:rPr>
              <a:t>Easy </a:t>
            </a:r>
            <a:r>
              <a:rPr lang="en-US" sz="2400" dirty="0">
                <a:latin typeface="+mn-lt"/>
                <a:ea typeface="Helvetica Neue"/>
                <a:cs typeface="Helvetica Neue"/>
                <a:sym typeface="Helvetica Neue"/>
              </a:rPr>
              <a:t>to install and run from your desktop</a:t>
            </a:r>
          </a:p>
          <a:p>
            <a:pPr marL="0" lvl="0" indent="0">
              <a:lnSpc>
                <a:spcPct val="90000"/>
              </a:lnSpc>
              <a:spcBef>
                <a:spcPts val="0"/>
              </a:spcBef>
              <a:buNone/>
            </a:pPr>
            <a:endParaRPr lang="en-US" sz="2400" dirty="0">
              <a:latin typeface="+mn-lt"/>
              <a:ea typeface="Helvetica Neue"/>
              <a:cs typeface="Helvetica Neue"/>
              <a:sym typeface="Helvetica Neue"/>
            </a:endParaRPr>
          </a:p>
          <a:p>
            <a:pPr marL="0" lvl="0" indent="0">
              <a:lnSpc>
                <a:spcPct val="90000"/>
              </a:lnSpc>
              <a:spcBef>
                <a:spcPts val="0"/>
              </a:spcBef>
              <a:buSzPct val="25000"/>
              <a:buNone/>
            </a:pPr>
            <a:r>
              <a:rPr lang="en-US" sz="2400" dirty="0">
                <a:latin typeface="+mn-lt"/>
                <a:ea typeface="Helvetica Neue"/>
                <a:cs typeface="Helvetica Neue"/>
                <a:sym typeface="Helvetica Neue"/>
              </a:rPr>
              <a:t>Derives, creates, and enhances EAC-CPF records</a:t>
            </a:r>
          </a:p>
          <a:p>
            <a:pPr marL="800100" lvl="1" indent="-342900">
              <a:lnSpc>
                <a:spcPct val="90000"/>
              </a:lnSpc>
              <a:spcBef>
                <a:spcPts val="0"/>
              </a:spcBef>
              <a:buClr>
                <a:srgbClr val="2178B5"/>
              </a:buClr>
              <a:buSzPct val="97368"/>
              <a:buFont typeface="Arial" pitchFamily="34" charset="0"/>
              <a:buChar char="•"/>
            </a:pPr>
            <a:r>
              <a:rPr lang="en-US" sz="2400" dirty="0">
                <a:latin typeface="+mn-lt"/>
                <a:ea typeface="Helvetica Neue"/>
                <a:cs typeface="Helvetica Neue"/>
                <a:sym typeface="Helvetica Neue"/>
              </a:rPr>
              <a:t>Extracts relevant data from EAD files</a:t>
            </a:r>
          </a:p>
          <a:p>
            <a:pPr marL="800100" lvl="1" indent="-342900">
              <a:lnSpc>
                <a:spcPct val="90000"/>
              </a:lnSpc>
              <a:spcBef>
                <a:spcPts val="0"/>
              </a:spcBef>
              <a:buClr>
                <a:srgbClr val="2178B5"/>
              </a:buClr>
              <a:buSzPct val="97368"/>
              <a:buFont typeface="Arial" pitchFamily="34" charset="0"/>
              <a:buChar char="•"/>
            </a:pPr>
            <a:r>
              <a:rPr lang="en-US" sz="2400" dirty="0">
                <a:latin typeface="+mn-lt"/>
                <a:ea typeface="Helvetica Neue"/>
                <a:cs typeface="Helvetica Neue"/>
                <a:sym typeface="Helvetica Neue"/>
              </a:rPr>
              <a:t>Pulls in external data from OCLC APIs:</a:t>
            </a:r>
          </a:p>
          <a:p>
            <a:pPr marL="1371600" lvl="1" indent="-457200">
              <a:lnSpc>
                <a:spcPct val="90000"/>
              </a:lnSpc>
              <a:buClr>
                <a:srgbClr val="2178B5"/>
              </a:buClr>
              <a:buSzPct val="97368"/>
              <a:buFont typeface="Calibri" pitchFamily="34" charset="0"/>
              <a:buChar char="–"/>
            </a:pPr>
            <a:r>
              <a:rPr lang="en-US" sz="2400" dirty="0" smtClean="0">
                <a:solidFill>
                  <a:srgbClr val="7F7F7F"/>
                </a:solidFill>
                <a:latin typeface="+mn-lt"/>
                <a:ea typeface="Helvetica Neue"/>
                <a:cs typeface="Helvetica Neue"/>
                <a:sym typeface="Helvetica Neue"/>
                <a:hlinkClick r:id="rId3"/>
              </a:rPr>
              <a:t>Virtual International Authority File</a:t>
            </a:r>
            <a:r>
              <a:rPr lang="en-US" sz="2400" dirty="0" smtClean="0">
                <a:solidFill>
                  <a:srgbClr val="7F7F7F"/>
                </a:solidFill>
                <a:latin typeface="+mn-lt"/>
                <a:ea typeface="Helvetica Neue"/>
                <a:cs typeface="Helvetica Neue"/>
                <a:sym typeface="Helvetica Neue"/>
              </a:rPr>
              <a:t> </a:t>
            </a:r>
            <a:r>
              <a:rPr lang="en-US" sz="2400" dirty="0" smtClean="0">
                <a:latin typeface="+mn-lt"/>
                <a:ea typeface="Helvetica Neue"/>
                <a:cs typeface="Helvetica Neue"/>
                <a:sym typeface="Helvetica Neue"/>
              </a:rPr>
              <a:t>(VIAF)</a:t>
            </a:r>
            <a:endParaRPr lang="en-US" sz="2400" dirty="0">
              <a:latin typeface="+mn-lt"/>
              <a:ea typeface="Helvetica Neue"/>
              <a:cs typeface="Helvetica Neue"/>
              <a:sym typeface="Helvetica Neue"/>
            </a:endParaRPr>
          </a:p>
          <a:p>
            <a:pPr marL="1371600" lvl="2" indent="-457200">
              <a:lnSpc>
                <a:spcPct val="90000"/>
              </a:lnSpc>
              <a:spcBef>
                <a:spcPts val="0"/>
              </a:spcBef>
              <a:buClr>
                <a:srgbClr val="2178B5"/>
              </a:buClr>
              <a:buSzPct val="97368"/>
              <a:buFont typeface="Calibri" pitchFamily="34" charset="0"/>
              <a:buChar char="–"/>
            </a:pPr>
            <a:r>
              <a:rPr lang="en-US" dirty="0" smtClean="0">
                <a:solidFill>
                  <a:srgbClr val="7F7F7F"/>
                </a:solidFill>
                <a:latin typeface="+mn-lt"/>
                <a:ea typeface="Helvetica Neue"/>
                <a:cs typeface="Helvetica Neue"/>
                <a:sym typeface="Helvetica Neue"/>
                <a:hlinkClick r:id="rId4" action="ppaction://hlinkfile"/>
              </a:rPr>
              <a:t>WorldCat Identities</a:t>
            </a:r>
            <a:endParaRPr lang="en-US" dirty="0">
              <a:solidFill>
                <a:srgbClr val="7F7F7F"/>
              </a:solidFill>
              <a:latin typeface="+mn-lt"/>
              <a:ea typeface="Helvetica Neue"/>
              <a:cs typeface="Helvetica Neue"/>
              <a:sym typeface="Helvetica Neue"/>
            </a:endParaRPr>
          </a:p>
          <a:p>
            <a:pPr marL="914400" lvl="2" indent="0">
              <a:lnSpc>
                <a:spcPct val="90000"/>
              </a:lnSpc>
              <a:spcBef>
                <a:spcPts val="0"/>
              </a:spcBef>
              <a:buNone/>
            </a:pPr>
            <a:endParaRPr lang="en-US" sz="1800" dirty="0">
              <a:solidFill>
                <a:srgbClr val="7F7F7F"/>
              </a:solidFill>
              <a:latin typeface="+mn-lt"/>
              <a:ea typeface="Helvetica Neue"/>
              <a:cs typeface="Helvetica Neue"/>
              <a:sym typeface="Helvetica Neue"/>
            </a:endParaRPr>
          </a:p>
          <a:p>
            <a:pPr marL="0" lvl="0" indent="0">
              <a:lnSpc>
                <a:spcPct val="90000"/>
              </a:lnSpc>
              <a:spcBef>
                <a:spcPts val="0"/>
              </a:spcBef>
              <a:buSzPct val="25000"/>
              <a:buNone/>
            </a:pPr>
            <a:r>
              <a:rPr lang="en-US" sz="2400" dirty="0">
                <a:latin typeface="+mn-lt"/>
                <a:ea typeface="Helvetica Neue"/>
                <a:cs typeface="Helvetica Neue"/>
                <a:sym typeface="Helvetica Neue"/>
              </a:rPr>
              <a:t>Transforms EAC-CPF records into wiki markup </a:t>
            </a:r>
          </a:p>
          <a:p>
            <a:pPr marL="800100" lvl="1" indent="-342900">
              <a:lnSpc>
                <a:spcPct val="90000"/>
              </a:lnSpc>
              <a:spcBef>
                <a:spcPts val="0"/>
              </a:spcBef>
              <a:buClr>
                <a:srgbClr val="2178B5"/>
              </a:buClr>
              <a:buSzPct val="97368"/>
              <a:buFont typeface="Arial" pitchFamily="34" charset="0"/>
              <a:buChar char="•"/>
            </a:pPr>
            <a:r>
              <a:rPr lang="en-US" sz="2400" dirty="0">
                <a:latin typeface="+mn-lt"/>
                <a:ea typeface="Helvetica Neue"/>
                <a:cs typeface="Helvetica Neue"/>
                <a:sym typeface="Helvetica Neue"/>
              </a:rPr>
              <a:t>Direct publication to English Wikipedia through its </a:t>
            </a:r>
            <a:r>
              <a:rPr lang="en-US" sz="2400" dirty="0" smtClean="0">
                <a:latin typeface="+mn-lt"/>
                <a:ea typeface="Helvetica Neue"/>
                <a:cs typeface="Helvetica Neue"/>
                <a:sym typeface="Helvetica Neue"/>
              </a:rPr>
              <a:t>API</a:t>
            </a:r>
          </a:p>
          <a:p>
            <a:pPr marL="57150" indent="0">
              <a:lnSpc>
                <a:spcPct val="90000"/>
              </a:lnSpc>
              <a:spcBef>
                <a:spcPts val="0"/>
              </a:spcBef>
              <a:buClr>
                <a:srgbClr val="7F7F7F"/>
              </a:buClr>
              <a:buSzPct val="97368"/>
              <a:buNone/>
            </a:pPr>
            <a:endParaRPr lang="en-US" sz="1850" dirty="0">
              <a:solidFill>
                <a:srgbClr val="7F7F7F"/>
              </a:solidFill>
              <a:latin typeface="Helvetica Neue"/>
              <a:ea typeface="Helvetica Neue"/>
              <a:cs typeface="Helvetica Neue"/>
              <a:sym typeface="Helvetica Neue"/>
            </a:endParaRPr>
          </a:p>
          <a:p>
            <a:pPr marL="57150" indent="0">
              <a:lnSpc>
                <a:spcPct val="90000"/>
              </a:lnSpc>
              <a:spcBef>
                <a:spcPts val="0"/>
              </a:spcBef>
              <a:buClr>
                <a:srgbClr val="7F7F7F"/>
              </a:buClr>
              <a:buSzPct val="97368"/>
              <a:buNone/>
            </a:pPr>
            <a:endParaRPr lang="en-US" sz="1850" dirty="0">
              <a:solidFill>
                <a:srgbClr val="7F7F7F"/>
              </a:solidFill>
              <a:latin typeface="Helvetica Neue"/>
              <a:ea typeface="Helvetica Neue"/>
              <a:cs typeface="Helvetica Neue"/>
              <a:sym typeface="Helvetica Neue"/>
            </a:endParaRPr>
          </a:p>
          <a:p>
            <a:pPr marL="0" marR="0" lvl="0" indent="0" algn="l" rtl="0">
              <a:spcBef>
                <a:spcPts val="220"/>
              </a:spcBef>
              <a:spcAft>
                <a:spcPts val="0"/>
              </a:spcAft>
              <a:buClr>
                <a:schemeClr val="dk1"/>
              </a:buClr>
              <a:buFont typeface="Calibri"/>
              <a:buNone/>
            </a:pPr>
            <a:endParaRPr sz="2000" b="1" i="0" u="none" strike="noStrike" cap="none" baseline="0" dirty="0">
              <a:solidFill>
                <a:srgbClr val="76923C"/>
              </a:solidFill>
              <a:latin typeface="Helvetica Neue"/>
              <a:ea typeface="Helvetica Neue"/>
              <a:cs typeface="Helvetica Neue"/>
              <a:sym typeface="Helvetica Neue"/>
            </a:endParaRPr>
          </a:p>
          <a:p>
            <a:pPr marL="742950" marR="0" lvl="1" indent="-285750" algn="l" rtl="0">
              <a:spcBef>
                <a:spcPts val="400"/>
              </a:spcBef>
              <a:spcAft>
                <a:spcPts val="0"/>
              </a:spcAft>
              <a:buClr>
                <a:srgbClr val="7F7F7F"/>
              </a:buClr>
              <a:buSzPct val="100000"/>
              <a:buFont typeface="Helvetica Neue"/>
              <a:buChar char="▪"/>
            </a:pPr>
            <a:endParaRPr lang="en-US" sz="2000" dirty="0" smtClean="0">
              <a:solidFill>
                <a:srgbClr val="7F7F7F"/>
              </a:solidFill>
              <a:latin typeface="Helvetica Neue"/>
              <a:ea typeface="Helvetica Neue"/>
              <a:cs typeface="Helvetica Neue"/>
              <a:sym typeface="Helvetica Neue"/>
            </a:endParaRPr>
          </a:p>
          <a:p>
            <a:pPr marL="742950" marR="0" lvl="1" indent="-285750" algn="l" rtl="0">
              <a:spcBef>
                <a:spcPts val="400"/>
              </a:spcBef>
              <a:spcAft>
                <a:spcPts val="0"/>
              </a:spcAft>
              <a:buClr>
                <a:srgbClr val="7F7F7F"/>
              </a:buClr>
              <a:buSzPct val="100000"/>
              <a:buFont typeface="Helvetica Neue"/>
              <a:buChar char="▪"/>
            </a:pPr>
            <a:endParaRPr dirty="0"/>
          </a:p>
        </p:txBody>
      </p:sp>
      <p:sp>
        <p:nvSpPr>
          <p:cNvPr id="4" name="Title 1"/>
          <p:cNvSpPr txBox="1">
            <a:spLocks/>
          </p:cNvSpPr>
          <p:nvPr/>
        </p:nvSpPr>
        <p:spPr>
          <a:xfrm>
            <a:off x="-20214" y="343182"/>
            <a:ext cx="9164214" cy="904510"/>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2178B5"/>
                </a:solidFill>
                <a:cs typeface="Cambria"/>
              </a:rPr>
              <a:t>   Remixing Archival Metadata Project</a:t>
            </a:r>
            <a:endParaRPr lang="en-US" dirty="0">
              <a:solidFill>
                <a:srgbClr val="2178B5"/>
              </a:solidFill>
              <a:cs typeface="Cambria"/>
            </a:endParaRPr>
          </a:p>
        </p:txBody>
      </p:sp>
    </p:spTree>
    <p:extLst>
      <p:ext uri="{BB962C8B-B14F-4D97-AF65-F5344CB8AC3E}">
        <p14:creationId xmlns:p14="http://schemas.microsoft.com/office/powerpoint/2010/main" xmlns="" val="3278233142"/>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 Pilot Project</a:t>
            </a:r>
            <a:endParaRPr lang="en-US" dirty="0"/>
          </a:p>
        </p:txBody>
      </p:sp>
      <p:pic>
        <p:nvPicPr>
          <p:cNvPr id="4" name="Content Placeholder 3" descr="Screen Shot 2014-10-06 at 2.20.33 PM.png"/>
          <p:cNvPicPr>
            <a:picLocks noGrp="1" noChangeAspect="1"/>
          </p:cNvPicPr>
          <p:nvPr>
            <p:ph idx="1"/>
          </p:nvPr>
        </p:nvPicPr>
        <p:blipFill>
          <a:blip r:embed="rId3">
            <a:extLst>
              <a:ext uri="{28A0092B-C50C-407E-A947-70E740481C1C}">
                <a14:useLocalDpi xmlns:a14="http://schemas.microsoft.com/office/drawing/2010/main" xmlns="" val="0"/>
              </a:ext>
            </a:extLst>
          </a:blip>
          <a:srcRect l="-62307" r="-62307"/>
          <a:stretch>
            <a:fillRect/>
          </a:stretch>
        </p:blipFill>
        <p:spPr>
          <a:xfrm>
            <a:off x="-2748994" y="-62673"/>
            <a:ext cx="12803823" cy="6920673"/>
          </a:xfrm>
        </p:spPr>
      </p:pic>
      <p:sp>
        <p:nvSpPr>
          <p:cNvPr id="6" name="Title 1"/>
          <p:cNvSpPr txBox="1">
            <a:spLocks/>
          </p:cNvSpPr>
          <p:nvPr/>
        </p:nvSpPr>
        <p:spPr>
          <a:xfrm>
            <a:off x="799886" y="5748200"/>
            <a:ext cx="8384430" cy="1143000"/>
          </a:xfrm>
          <a:prstGeom prst="rect">
            <a:avLst/>
          </a:prstGeom>
          <a:solidFill>
            <a:srgbClr val="2178B5"/>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latin typeface="+mn-lt"/>
                <a:cs typeface="Cambria"/>
              </a:rPr>
              <a:t>Pilot Project: CHC Theater Collections</a:t>
            </a:r>
            <a:endParaRPr lang="en-US" sz="4000" dirty="0">
              <a:solidFill>
                <a:schemeClr val="bg1"/>
              </a:solidFill>
              <a:latin typeface="+mn-lt"/>
              <a:cs typeface="Cambria"/>
            </a:endParaRPr>
          </a:p>
        </p:txBody>
      </p:sp>
    </p:spTree>
    <p:extLst>
      <p:ext uri="{BB962C8B-B14F-4D97-AF65-F5344CB8AC3E}">
        <p14:creationId xmlns:p14="http://schemas.microsoft.com/office/powerpoint/2010/main" xmlns="" val="3882716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P Flowchart_revised_Feb (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56559" y="524107"/>
            <a:ext cx="5517715" cy="7140572"/>
          </a:xfrm>
          <a:prstGeom prst="rect">
            <a:avLst/>
          </a:prstGeom>
        </p:spPr>
      </p:pic>
      <p:sp>
        <p:nvSpPr>
          <p:cNvPr id="6" name="Title 1"/>
          <p:cNvSpPr txBox="1">
            <a:spLocks/>
          </p:cNvSpPr>
          <p:nvPr/>
        </p:nvSpPr>
        <p:spPr>
          <a:xfrm>
            <a:off x="-20214" y="343182"/>
            <a:ext cx="7236642" cy="904510"/>
          </a:xfrm>
          <a:prstGeom prst="rect">
            <a:avLst/>
          </a:prstGeom>
          <a:solidFill>
            <a:srgbClr val="2178B5"/>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dirty="0" smtClean="0">
                <a:solidFill>
                  <a:schemeClr val="bg1"/>
                </a:solidFill>
                <a:cs typeface="Cambria"/>
              </a:rPr>
              <a:t>RAMP Workflow</a:t>
            </a:r>
            <a:endParaRPr lang="en-US" dirty="0">
              <a:solidFill>
                <a:schemeClr val="bg1"/>
              </a:solidFill>
              <a:cs typeface="Cambria"/>
            </a:endParaRPr>
          </a:p>
        </p:txBody>
      </p:sp>
    </p:spTree>
    <p:extLst>
      <p:ext uri="{BB962C8B-B14F-4D97-AF65-F5344CB8AC3E}">
        <p14:creationId xmlns:p14="http://schemas.microsoft.com/office/powerpoint/2010/main" xmlns="" val="673265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33"/>
          <p:cNvSpPr txBox="1">
            <a:spLocks noGrp="1"/>
          </p:cNvSpPr>
          <p:nvPr>
            <p:ph type="body" idx="1"/>
          </p:nvPr>
        </p:nvSpPr>
        <p:spPr>
          <a:xfrm>
            <a:off x="472272" y="1698171"/>
            <a:ext cx="8229600" cy="4525963"/>
          </a:xfrm>
          <a:prstGeom prst="rect">
            <a:avLst/>
          </a:prstGeom>
          <a:noFill/>
          <a:ln>
            <a:noFill/>
          </a:ln>
        </p:spPr>
        <p:txBody>
          <a:bodyPr lIns="91425" tIns="45700" rIns="91425" bIns="45700" anchor="t" anchorCtr="0">
            <a:noAutofit/>
          </a:bodyPr>
          <a:lstStyle/>
          <a:p>
            <a:pPr marL="0" marR="0" lvl="0" indent="0" algn="l" rtl="0">
              <a:spcBef>
                <a:spcPts val="220"/>
              </a:spcBef>
              <a:spcAft>
                <a:spcPts val="0"/>
              </a:spcAft>
              <a:buClr>
                <a:schemeClr val="dk1"/>
              </a:buClr>
              <a:buFont typeface="Calibri"/>
              <a:buNone/>
            </a:pPr>
            <a:endParaRPr sz="2000" b="1" i="0" u="none" strike="noStrike" cap="none" baseline="0" dirty="0">
              <a:solidFill>
                <a:srgbClr val="76923C"/>
              </a:solidFill>
              <a:latin typeface="Helvetica Neue"/>
              <a:ea typeface="Helvetica Neue"/>
              <a:cs typeface="Helvetica Neue"/>
              <a:sym typeface="Helvetica Neue"/>
            </a:endParaRPr>
          </a:p>
          <a:p>
            <a:pPr marL="0" marR="0" lvl="0" indent="0" algn="l" rtl="0">
              <a:spcBef>
                <a:spcPts val="400"/>
              </a:spcBef>
              <a:spcAft>
                <a:spcPts val="0"/>
              </a:spcAft>
              <a:buClr>
                <a:srgbClr val="7F7F7F"/>
              </a:buClr>
              <a:buSzPct val="25000"/>
              <a:buFont typeface="Helvetica Neue"/>
              <a:buNone/>
            </a:pPr>
            <a:r>
              <a:rPr lang="en-US" sz="2000" dirty="0" smtClean="0">
                <a:solidFill>
                  <a:srgbClr val="7F7F7F"/>
                </a:solidFill>
                <a:latin typeface="Helvetica Neue"/>
                <a:ea typeface="Helvetica Neue"/>
                <a:cs typeface="Helvetica Neue"/>
                <a:sym typeface="Helvetica Neue"/>
              </a:rPr>
              <a:t> </a:t>
            </a:r>
            <a:r>
              <a:rPr lang="en-US" dirty="0" smtClean="0">
                <a:latin typeface="+mn-lt"/>
                <a:ea typeface="Helvetica Neue"/>
                <a:cs typeface="Helvetica Neue"/>
                <a:sym typeface="Helvetica Neue"/>
              </a:rPr>
              <a:t>Theater Collections </a:t>
            </a:r>
            <a:r>
              <a:rPr lang="en-US" dirty="0">
                <a:latin typeface="+mn-lt"/>
                <a:ea typeface="Helvetica Neue"/>
                <a:cs typeface="Helvetica Neue"/>
                <a:sym typeface="Helvetica Neue"/>
              </a:rPr>
              <a:t>in the </a:t>
            </a:r>
            <a:r>
              <a:rPr lang="en-US" dirty="0" smtClean="0">
                <a:latin typeface="+mn-lt"/>
                <a:ea typeface="Helvetica Neue"/>
                <a:cs typeface="Helvetica Neue"/>
                <a:sym typeface="Helvetica Neue"/>
              </a:rPr>
              <a:t>Cuban Heritage Collection</a:t>
            </a:r>
            <a:endParaRPr lang="en-US" dirty="0">
              <a:latin typeface="+mn-lt"/>
              <a:ea typeface="Helvetica Neue"/>
              <a:cs typeface="Helvetica Neue"/>
              <a:sym typeface="Helvetica Neue"/>
            </a:endParaRPr>
          </a:p>
          <a:p>
            <a:pPr marL="742950" marR="0" lvl="1" indent="-285750" algn="l" rtl="0">
              <a:spcBef>
                <a:spcPts val="400"/>
              </a:spcBef>
              <a:spcAft>
                <a:spcPts val="0"/>
              </a:spcAft>
              <a:buClr>
                <a:srgbClr val="2178B5"/>
              </a:buClr>
              <a:buSzPct val="100000"/>
              <a:buFont typeface="Arial" pitchFamily="34" charset="0"/>
              <a:buChar char="•"/>
            </a:pPr>
            <a:r>
              <a:rPr lang="en-US" dirty="0" err="1" smtClean="0">
                <a:latin typeface="+mn-lt"/>
                <a:ea typeface="Helvetica Neue"/>
                <a:cs typeface="Helvetica Neue"/>
                <a:sym typeface="Helvetica Neue"/>
              </a:rPr>
              <a:t>LibGuides</a:t>
            </a:r>
            <a:r>
              <a:rPr lang="en-US" dirty="0" smtClean="0">
                <a:latin typeface="+mn-lt"/>
                <a:ea typeface="Helvetica Neue"/>
                <a:cs typeface="Helvetica Neue"/>
                <a:sym typeface="Helvetica Neue"/>
              </a:rPr>
              <a:t>:</a:t>
            </a:r>
            <a:r>
              <a:rPr lang="en-US" dirty="0" smtClean="0">
                <a:solidFill>
                  <a:srgbClr val="7F7F7F"/>
                </a:solidFill>
                <a:latin typeface="+mn-lt"/>
                <a:ea typeface="Helvetica Neue"/>
                <a:cs typeface="Helvetica Neue"/>
                <a:sym typeface="Helvetica Neue"/>
              </a:rPr>
              <a:t> </a:t>
            </a:r>
            <a:r>
              <a:rPr lang="en-US" u="sng" dirty="0" smtClean="0">
                <a:solidFill>
                  <a:schemeClr val="hlink"/>
                </a:solidFill>
                <a:latin typeface="+mn-lt"/>
                <a:ea typeface="Helvetica Neue"/>
                <a:cs typeface="Helvetica Neue"/>
                <a:sym typeface="Helvetica Neue"/>
              </a:rPr>
              <a:t>http</a:t>
            </a:r>
            <a:r>
              <a:rPr lang="en-US" u="sng" dirty="0">
                <a:solidFill>
                  <a:schemeClr val="hlink"/>
                </a:solidFill>
                <a:latin typeface="+mn-lt"/>
                <a:ea typeface="Helvetica Neue"/>
                <a:cs typeface="Helvetica Neue"/>
                <a:sym typeface="Helvetica Neue"/>
              </a:rPr>
              <a:t>://libguides.miami.edu/chctheater</a:t>
            </a:r>
            <a:endParaRPr lang="en-US" u="sng" dirty="0">
              <a:solidFill>
                <a:schemeClr val="hlink"/>
              </a:solidFill>
              <a:latin typeface="+mn-lt"/>
              <a:ea typeface="Helvetica Neue"/>
              <a:cs typeface="Helvetica Neue"/>
              <a:sym typeface="Helvetica Neue"/>
              <a:hlinkClick r:id="rId2"/>
            </a:endParaRPr>
          </a:p>
          <a:p>
            <a:pPr marL="742950" marR="0" lvl="1" indent="-285750" algn="l" rtl="0">
              <a:spcBef>
                <a:spcPts val="400"/>
              </a:spcBef>
              <a:spcAft>
                <a:spcPts val="0"/>
              </a:spcAft>
              <a:buClr>
                <a:srgbClr val="2178B5"/>
              </a:buClr>
              <a:buSzPct val="100000"/>
              <a:buFont typeface="Arial" pitchFamily="34" charset="0"/>
              <a:buChar char="•"/>
            </a:pPr>
            <a:r>
              <a:rPr lang="en-US" dirty="0">
                <a:latin typeface="+mn-lt"/>
                <a:ea typeface="Helvetica Neue"/>
                <a:cs typeface="Helvetica Neue"/>
                <a:sym typeface="Helvetica Neue"/>
              </a:rPr>
              <a:t>32 </a:t>
            </a:r>
            <a:r>
              <a:rPr lang="en-US" dirty="0" smtClean="0">
                <a:latin typeface="+mn-lt"/>
                <a:ea typeface="Helvetica Neue"/>
                <a:cs typeface="Helvetica Neue"/>
                <a:sym typeface="Helvetica Neue"/>
              </a:rPr>
              <a:t>collections total</a:t>
            </a:r>
          </a:p>
          <a:p>
            <a:pPr marL="742950" marR="0" lvl="1" indent="-285750" algn="l" rtl="0">
              <a:spcBef>
                <a:spcPts val="400"/>
              </a:spcBef>
              <a:spcAft>
                <a:spcPts val="0"/>
              </a:spcAft>
              <a:buClr>
                <a:srgbClr val="2178B5"/>
              </a:buClr>
              <a:buSzPct val="100000"/>
              <a:buFont typeface="Arial" pitchFamily="34" charset="0"/>
              <a:buChar char="•"/>
            </a:pPr>
            <a:r>
              <a:rPr lang="en-US" dirty="0" smtClean="0">
                <a:latin typeface="+mn-lt"/>
                <a:ea typeface="Helvetica Neue"/>
                <a:cs typeface="Helvetica Neue"/>
                <a:sym typeface="Helvetica Neue"/>
              </a:rPr>
              <a:t>Wiki pages for 18 collections</a:t>
            </a:r>
            <a:endParaRPr dirty="0">
              <a:latin typeface="+mn-lt"/>
            </a:endParaRPr>
          </a:p>
        </p:txBody>
      </p:sp>
      <p:sp>
        <p:nvSpPr>
          <p:cNvPr id="6" name="Title 1"/>
          <p:cNvSpPr txBox="1">
            <a:spLocks/>
          </p:cNvSpPr>
          <p:nvPr/>
        </p:nvSpPr>
        <p:spPr>
          <a:xfrm>
            <a:off x="-20215" y="343182"/>
            <a:ext cx="8722087" cy="904510"/>
          </a:xfrm>
          <a:prstGeom prst="rect">
            <a:avLst/>
          </a:prstGeom>
          <a:no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sz="8400" dirty="0">
                <a:solidFill>
                  <a:srgbClr val="2178B5"/>
                </a:solidFill>
                <a:cs typeface="Cambria"/>
              </a:rPr>
              <a:t>Pilot Project: CHC Theater Collections</a:t>
            </a:r>
          </a:p>
        </p:txBody>
      </p:sp>
    </p:spTree>
    <p:extLst>
      <p:ext uri="{BB962C8B-B14F-4D97-AF65-F5344CB8AC3E}">
        <p14:creationId xmlns:p14="http://schemas.microsoft.com/office/powerpoint/2010/main" xmlns="" val="17552081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35166" y="5132260"/>
            <a:ext cx="8723791" cy="1143000"/>
          </a:xfrm>
          <a:prstGeom prst="rect">
            <a:avLst/>
          </a:prstGeom>
          <a:solidFill>
            <a:srgbClr val="2178B5"/>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smtClean="0">
                <a:solidFill>
                  <a:schemeClr val="bg1"/>
                </a:solidFill>
                <a:cs typeface="Cambria"/>
              </a:rPr>
              <a:t>RAMP Demo</a:t>
            </a:r>
            <a:endParaRPr lang="en-US" sz="3600" dirty="0">
              <a:solidFill>
                <a:schemeClr val="bg1"/>
              </a:solidFill>
              <a:cs typeface="Cambria"/>
            </a:endParaRPr>
          </a:p>
        </p:txBody>
      </p:sp>
      <p:sp>
        <p:nvSpPr>
          <p:cNvPr id="4" name="Rectangle 3"/>
          <p:cNvSpPr/>
          <p:nvPr/>
        </p:nvSpPr>
        <p:spPr>
          <a:xfrm>
            <a:off x="457200" y="2354094"/>
            <a:ext cx="8190688" cy="1027974"/>
          </a:xfrm>
          <a:prstGeom prst="rect">
            <a:avLst/>
          </a:prstGeom>
        </p:spPr>
        <p:txBody>
          <a:bodyPr wrap="square">
            <a:spAutoFit/>
          </a:bodyPr>
          <a:lstStyle/>
          <a:p>
            <a:pPr lvl="0" defTabSz="914400">
              <a:buClr>
                <a:srgbClr val="7F7F7F"/>
              </a:buClr>
              <a:buSzPct val="25000"/>
            </a:pPr>
            <a:r>
              <a:rPr lang="en-US" sz="3200" b="1" kern="0" dirty="0" smtClean="0">
                <a:ea typeface="Helvetica Neue"/>
                <a:cs typeface="Helvetica Neue"/>
                <a:sym typeface="Helvetica Neue"/>
              </a:rPr>
              <a:t>Detailed installation instructions on </a:t>
            </a:r>
            <a:r>
              <a:rPr lang="en-US" sz="3200" b="1" kern="0" dirty="0" err="1" smtClean="0">
                <a:ea typeface="Helvetica Neue"/>
                <a:cs typeface="Helvetica Neue"/>
                <a:sym typeface="Helvetica Neue"/>
              </a:rPr>
              <a:t>GitHub</a:t>
            </a:r>
            <a:r>
              <a:rPr lang="en-US" sz="3200" b="1" kern="0" dirty="0" smtClean="0">
                <a:ea typeface="Helvetica Neue"/>
                <a:cs typeface="Helvetica Neue"/>
                <a:sym typeface="Helvetica Neue"/>
              </a:rPr>
              <a:t>: </a:t>
            </a:r>
            <a:endParaRPr lang="en-US" sz="3200" kern="0" dirty="0" smtClean="0">
              <a:ea typeface="Helvetica Neue"/>
              <a:cs typeface="Helvetica Neue"/>
              <a:sym typeface="Helvetica Neue"/>
              <a:hlinkClick r:id=""/>
            </a:endParaRPr>
          </a:p>
          <a:p>
            <a:pPr marL="0" lvl="1" defTabSz="914400">
              <a:lnSpc>
                <a:spcPct val="90000"/>
              </a:lnSpc>
              <a:buClr>
                <a:srgbClr val="7F7F7F"/>
              </a:buClr>
              <a:buSzPct val="97368"/>
            </a:pPr>
            <a:r>
              <a:rPr lang="en-US" sz="3200" kern="0" dirty="0" smtClean="0">
                <a:solidFill>
                  <a:srgbClr val="7F7F7F"/>
                </a:solidFill>
                <a:ea typeface="Helvetica Neue"/>
                <a:cs typeface="Helvetica Neue"/>
                <a:sym typeface="Helvetica Neue"/>
                <a:hlinkClick r:id=""/>
              </a:rPr>
              <a:t>https</a:t>
            </a:r>
            <a:r>
              <a:rPr lang="en-US" sz="3200" kern="0" dirty="0" smtClean="0">
                <a:solidFill>
                  <a:srgbClr val="7F7F7F"/>
                </a:solidFill>
                <a:ea typeface="Helvetica Neue"/>
                <a:cs typeface="Helvetica Neue"/>
                <a:sym typeface="Helvetica Neue"/>
                <a:hlinkClick r:id="rId2"/>
              </a:rPr>
              <a:t>://github.com/UMiamiLibraries/RAMP</a:t>
            </a:r>
            <a:endParaRPr lang="en-US" sz="3200" kern="0" dirty="0">
              <a:solidFill>
                <a:srgbClr val="7F7F7F"/>
              </a:solidFill>
              <a:ea typeface="Helvetica Neue"/>
              <a:cs typeface="Helvetica Neue"/>
              <a:sym typeface="Helvetica Neue"/>
            </a:endParaRPr>
          </a:p>
        </p:txBody>
      </p:sp>
    </p:spTree>
    <p:extLst>
      <p:ext uri="{BB962C8B-B14F-4D97-AF65-F5344CB8AC3E}">
        <p14:creationId xmlns:p14="http://schemas.microsoft.com/office/powerpoint/2010/main" xmlns="" val="3523377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5-13 at 8.52.08 AM.png"/>
          <p:cNvPicPr>
            <a:picLocks noChangeAspect="1"/>
          </p:cNvPicPr>
          <p:nvPr/>
        </p:nvPicPr>
        <p:blipFill rotWithShape="1">
          <a:blip r:embed="rId2">
            <a:extLst>
              <a:ext uri="{28A0092B-C50C-407E-A947-70E740481C1C}">
                <a14:useLocalDpi xmlns:a14="http://schemas.microsoft.com/office/drawing/2010/main" xmlns="" val="0"/>
              </a:ext>
            </a:extLst>
          </a:blip>
          <a:srcRect t="12224"/>
          <a:stretch/>
        </p:blipFill>
        <p:spPr>
          <a:xfrm>
            <a:off x="748414" y="1515847"/>
            <a:ext cx="7924238" cy="4347220"/>
          </a:xfrm>
          <a:prstGeom prst="rect">
            <a:avLst/>
          </a:prstGeom>
        </p:spPr>
      </p:pic>
      <p:sp>
        <p:nvSpPr>
          <p:cNvPr id="6" name="Title 1"/>
          <p:cNvSpPr txBox="1">
            <a:spLocks/>
          </p:cNvSpPr>
          <p:nvPr/>
        </p:nvSpPr>
        <p:spPr>
          <a:xfrm>
            <a:off x="-394792" y="454143"/>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2178B5"/>
                </a:solidFill>
                <a:cs typeface="Cambria"/>
              </a:rPr>
              <a:t>        RAMP homepage</a:t>
            </a:r>
            <a:endParaRPr lang="en-US" dirty="0">
              <a:solidFill>
                <a:srgbClr val="2178B5"/>
              </a:solidFill>
              <a:cs typeface="Cambria"/>
            </a:endParaRPr>
          </a:p>
        </p:txBody>
      </p:sp>
    </p:spTree>
    <p:extLst>
      <p:ext uri="{BB962C8B-B14F-4D97-AF65-F5344CB8AC3E}">
        <p14:creationId xmlns:p14="http://schemas.microsoft.com/office/powerpoint/2010/main" xmlns="" val="2438526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13 at 8.56.40 AM.png"/>
          <p:cNvPicPr>
            <a:picLocks noChangeAspect="1"/>
          </p:cNvPicPr>
          <p:nvPr/>
        </p:nvPicPr>
        <p:blipFill rotWithShape="1">
          <a:blip r:embed="rId2">
            <a:extLst>
              <a:ext uri="{28A0092B-C50C-407E-A947-70E740481C1C}">
                <a14:useLocalDpi xmlns:a14="http://schemas.microsoft.com/office/drawing/2010/main" xmlns="" val="0"/>
              </a:ext>
            </a:extLst>
          </a:blip>
          <a:srcRect t="9107"/>
          <a:stretch/>
        </p:blipFill>
        <p:spPr>
          <a:xfrm>
            <a:off x="739579" y="1568939"/>
            <a:ext cx="7646458" cy="4343813"/>
          </a:xfrm>
          <a:prstGeom prst="rect">
            <a:avLst/>
          </a:prstGeom>
        </p:spPr>
      </p:pic>
      <p:sp>
        <p:nvSpPr>
          <p:cNvPr id="6" name="Title 1"/>
          <p:cNvSpPr txBox="1">
            <a:spLocks/>
          </p:cNvSpPr>
          <p:nvPr/>
        </p:nvSpPr>
        <p:spPr>
          <a:xfrm>
            <a:off x="-20214" y="454143"/>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dirty="0" smtClean="0">
                <a:solidFill>
                  <a:srgbClr val="2178B5"/>
                </a:solidFill>
                <a:cs typeface="Cambria"/>
              </a:rPr>
              <a:t>Record selection</a:t>
            </a:r>
            <a:endParaRPr lang="en-US" dirty="0">
              <a:solidFill>
                <a:srgbClr val="2178B5"/>
              </a:solidFill>
              <a:cs typeface="Cambria"/>
            </a:endParaRPr>
          </a:p>
        </p:txBody>
      </p:sp>
    </p:spTree>
    <p:extLst>
      <p:ext uri="{BB962C8B-B14F-4D97-AF65-F5344CB8AC3E}">
        <p14:creationId xmlns:p14="http://schemas.microsoft.com/office/powerpoint/2010/main" xmlns="" val="174737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2178B5"/>
              </a:buClr>
            </a:pPr>
            <a:r>
              <a:rPr lang="en-US" dirty="0" smtClean="0">
                <a:latin typeface="+mn-lt"/>
              </a:rPr>
              <a:t>In order to collaborate, negotiate with… who?</a:t>
            </a:r>
          </a:p>
          <a:p>
            <a:pPr>
              <a:buClr>
                <a:srgbClr val="2178B5"/>
              </a:buClr>
            </a:pPr>
            <a:r>
              <a:rPr lang="en-US" dirty="0" smtClean="0">
                <a:latin typeface="+mn-lt"/>
              </a:rPr>
              <a:t>Community of editors is</a:t>
            </a:r>
          </a:p>
          <a:p>
            <a:pPr lvl="1">
              <a:buClr>
                <a:srgbClr val="2178B5"/>
              </a:buClr>
            </a:pPr>
            <a:r>
              <a:rPr lang="en-US" sz="3200" dirty="0" smtClean="0">
                <a:latin typeface="+mn-lt"/>
              </a:rPr>
              <a:t>Distributed and virtual</a:t>
            </a:r>
          </a:p>
          <a:p>
            <a:pPr lvl="1">
              <a:buClr>
                <a:srgbClr val="2178B5"/>
              </a:buClr>
            </a:pPr>
            <a:r>
              <a:rPr lang="en-US" sz="3200" dirty="0" smtClean="0">
                <a:latin typeface="+mn-lt"/>
              </a:rPr>
              <a:t>Pulled in by heterogeneous interests</a:t>
            </a:r>
          </a:p>
          <a:p>
            <a:pPr>
              <a:buClr>
                <a:srgbClr val="2178B5"/>
              </a:buClr>
            </a:pPr>
            <a:r>
              <a:rPr lang="en-US" dirty="0" smtClean="0">
                <a:latin typeface="+mn-lt"/>
              </a:rPr>
              <a:t>Culture of combating “link spam”</a:t>
            </a:r>
          </a:p>
        </p:txBody>
      </p:sp>
      <p:sp>
        <p:nvSpPr>
          <p:cNvPr id="3" name="Title 2"/>
          <p:cNvSpPr>
            <a:spLocks noGrp="1"/>
          </p:cNvSpPr>
          <p:nvPr>
            <p:ph type="title"/>
          </p:nvPr>
        </p:nvSpPr>
        <p:spPr/>
        <p:txBody>
          <a:bodyPr/>
          <a:lstStyle/>
          <a:p>
            <a:r>
              <a:rPr lang="en-US" dirty="0" smtClean="0">
                <a:latin typeface="+mj-lt"/>
              </a:rPr>
              <a:t>Special challenges</a:t>
            </a:r>
            <a:endParaRPr lang="en-US" dirty="0">
              <a:latin typeface="+mj-lt"/>
            </a:endParaRPr>
          </a:p>
        </p:txBody>
      </p:sp>
    </p:spTree>
    <p:extLst>
      <p:ext uri="{BB962C8B-B14F-4D97-AF65-F5344CB8AC3E}">
        <p14:creationId xmlns:p14="http://schemas.microsoft.com/office/powerpoint/2010/main" xmlns="" val="159033341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13 at 9.05.33 AM.png"/>
          <p:cNvPicPr>
            <a:picLocks noChangeAspect="1"/>
          </p:cNvPicPr>
          <p:nvPr/>
        </p:nvPicPr>
        <p:blipFill rotWithShape="1">
          <a:blip r:embed="rId2">
            <a:extLst>
              <a:ext uri="{28A0092B-C50C-407E-A947-70E740481C1C}">
                <a14:useLocalDpi xmlns:a14="http://schemas.microsoft.com/office/drawing/2010/main" xmlns="" val="0"/>
              </a:ext>
            </a:extLst>
          </a:blip>
          <a:srcRect t="8178"/>
          <a:stretch/>
        </p:blipFill>
        <p:spPr>
          <a:xfrm>
            <a:off x="692154" y="1574012"/>
            <a:ext cx="7316808" cy="4199005"/>
          </a:xfrm>
          <a:prstGeom prst="rect">
            <a:avLst/>
          </a:prstGeom>
        </p:spPr>
      </p:pic>
      <p:sp>
        <p:nvSpPr>
          <p:cNvPr id="6" name="Title 1"/>
          <p:cNvSpPr txBox="1">
            <a:spLocks/>
          </p:cNvSpPr>
          <p:nvPr/>
        </p:nvSpPr>
        <p:spPr>
          <a:xfrm>
            <a:off x="-427838" y="441814"/>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2178B5"/>
                </a:solidFill>
                <a:cs typeface="Cambria"/>
              </a:rPr>
              <a:t>        XML</a:t>
            </a:r>
            <a:endParaRPr lang="en-US" dirty="0">
              <a:solidFill>
                <a:srgbClr val="2178B5"/>
              </a:solidFill>
              <a:cs typeface="Cambria"/>
            </a:endParaRPr>
          </a:p>
        </p:txBody>
      </p:sp>
    </p:spTree>
    <p:extLst>
      <p:ext uri="{BB962C8B-B14F-4D97-AF65-F5344CB8AC3E}">
        <p14:creationId xmlns:p14="http://schemas.microsoft.com/office/powerpoint/2010/main" xmlns="" val="2297225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13 at 9.08.34 AM.png"/>
          <p:cNvPicPr>
            <a:picLocks noChangeAspect="1"/>
          </p:cNvPicPr>
          <p:nvPr/>
        </p:nvPicPr>
        <p:blipFill rotWithShape="1">
          <a:blip r:embed="rId2">
            <a:extLst>
              <a:ext uri="{28A0092B-C50C-407E-A947-70E740481C1C}">
                <a14:useLocalDpi xmlns:a14="http://schemas.microsoft.com/office/drawing/2010/main" xmlns="" val="0"/>
              </a:ext>
            </a:extLst>
          </a:blip>
          <a:srcRect t="9256"/>
          <a:stretch/>
        </p:blipFill>
        <p:spPr>
          <a:xfrm>
            <a:off x="717689" y="1563634"/>
            <a:ext cx="7549582" cy="4281748"/>
          </a:xfrm>
          <a:prstGeom prst="rect">
            <a:avLst/>
          </a:prstGeom>
        </p:spPr>
      </p:pic>
      <p:sp>
        <p:nvSpPr>
          <p:cNvPr id="6" name="Title 1"/>
          <p:cNvSpPr txBox="1">
            <a:spLocks/>
          </p:cNvSpPr>
          <p:nvPr/>
        </p:nvSpPr>
        <p:spPr>
          <a:xfrm>
            <a:off x="-416826" y="441814"/>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2178B5"/>
                </a:solidFill>
                <a:cs typeface="Cambria"/>
              </a:rPr>
              <a:t>        </a:t>
            </a:r>
            <a:r>
              <a:rPr lang="en-US" dirty="0" err="1" smtClean="0">
                <a:solidFill>
                  <a:srgbClr val="2178B5"/>
                </a:solidFill>
                <a:cs typeface="Cambria"/>
              </a:rPr>
              <a:t>WorldCat</a:t>
            </a:r>
            <a:r>
              <a:rPr lang="en-US" dirty="0" smtClean="0">
                <a:solidFill>
                  <a:srgbClr val="2178B5"/>
                </a:solidFill>
                <a:cs typeface="Cambria"/>
              </a:rPr>
              <a:t> Identities</a:t>
            </a:r>
            <a:endParaRPr lang="en-US" dirty="0">
              <a:solidFill>
                <a:srgbClr val="2178B5"/>
              </a:solidFill>
              <a:cs typeface="Cambria"/>
            </a:endParaRPr>
          </a:p>
        </p:txBody>
      </p:sp>
    </p:spTree>
    <p:extLst>
      <p:ext uri="{BB962C8B-B14F-4D97-AF65-F5344CB8AC3E}">
        <p14:creationId xmlns:p14="http://schemas.microsoft.com/office/powerpoint/2010/main" xmlns="" val="1675939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13 at 9.15.30 AM.png"/>
          <p:cNvPicPr>
            <a:picLocks noChangeAspect="1"/>
          </p:cNvPicPr>
          <p:nvPr/>
        </p:nvPicPr>
        <p:blipFill rotWithShape="1">
          <a:blip r:embed="rId2">
            <a:extLst>
              <a:ext uri="{28A0092B-C50C-407E-A947-70E740481C1C}">
                <a14:useLocalDpi xmlns:a14="http://schemas.microsoft.com/office/drawing/2010/main" xmlns="" val="0"/>
              </a:ext>
            </a:extLst>
          </a:blip>
          <a:srcRect t="9016"/>
          <a:stretch/>
        </p:blipFill>
        <p:spPr>
          <a:xfrm>
            <a:off x="720748" y="1591851"/>
            <a:ext cx="7500446" cy="4265095"/>
          </a:xfrm>
          <a:prstGeom prst="rect">
            <a:avLst/>
          </a:prstGeom>
        </p:spPr>
      </p:pic>
      <p:sp>
        <p:nvSpPr>
          <p:cNvPr id="6" name="Title 1"/>
          <p:cNvSpPr txBox="1">
            <a:spLocks/>
          </p:cNvSpPr>
          <p:nvPr/>
        </p:nvSpPr>
        <p:spPr>
          <a:xfrm>
            <a:off x="-20214" y="441814"/>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dirty="0" smtClean="0">
                <a:solidFill>
                  <a:srgbClr val="2178B5"/>
                </a:solidFill>
                <a:cs typeface="Cambria"/>
              </a:rPr>
              <a:t>Wiki markup</a:t>
            </a:r>
            <a:endParaRPr lang="en-US" dirty="0">
              <a:solidFill>
                <a:srgbClr val="2178B5"/>
              </a:solidFill>
              <a:cs typeface="Cambria"/>
            </a:endParaRPr>
          </a:p>
        </p:txBody>
      </p:sp>
    </p:spTree>
    <p:extLst>
      <p:ext uri="{BB962C8B-B14F-4D97-AF65-F5344CB8AC3E}">
        <p14:creationId xmlns:p14="http://schemas.microsoft.com/office/powerpoint/2010/main" xmlns="" val="1679861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13 at 9.20.19 AM.png"/>
          <p:cNvPicPr>
            <a:picLocks noChangeAspect="1"/>
          </p:cNvPicPr>
          <p:nvPr/>
        </p:nvPicPr>
        <p:blipFill rotWithShape="1">
          <a:blip r:embed="rId2">
            <a:extLst>
              <a:ext uri="{28A0092B-C50C-407E-A947-70E740481C1C}">
                <a14:useLocalDpi xmlns:a14="http://schemas.microsoft.com/office/drawing/2010/main" xmlns="" val="0"/>
              </a:ext>
            </a:extLst>
          </a:blip>
          <a:srcRect t="5352" b="2421"/>
          <a:stretch/>
        </p:blipFill>
        <p:spPr>
          <a:xfrm>
            <a:off x="738246" y="1536680"/>
            <a:ext cx="7587084" cy="4373408"/>
          </a:xfrm>
          <a:prstGeom prst="rect">
            <a:avLst/>
          </a:prstGeom>
        </p:spPr>
      </p:pic>
      <p:sp>
        <p:nvSpPr>
          <p:cNvPr id="6" name="Title 1"/>
          <p:cNvSpPr txBox="1">
            <a:spLocks/>
          </p:cNvSpPr>
          <p:nvPr/>
        </p:nvSpPr>
        <p:spPr>
          <a:xfrm>
            <a:off x="-20214" y="451789"/>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dirty="0" smtClean="0">
                <a:solidFill>
                  <a:srgbClr val="2178B5"/>
                </a:solidFill>
                <a:cs typeface="Cambria"/>
              </a:rPr>
              <a:t>Wiki page</a:t>
            </a:r>
            <a:endParaRPr lang="en-US" dirty="0">
              <a:solidFill>
                <a:srgbClr val="2178B5"/>
              </a:solidFill>
              <a:cs typeface="Cambria"/>
            </a:endParaRPr>
          </a:p>
        </p:txBody>
      </p:sp>
    </p:spTree>
    <p:extLst>
      <p:ext uri="{BB962C8B-B14F-4D97-AF65-F5344CB8AC3E}">
        <p14:creationId xmlns:p14="http://schemas.microsoft.com/office/powerpoint/2010/main" xmlns="" val="1921575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1-21 at 6.13.56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19679" y="1463129"/>
            <a:ext cx="8641029" cy="2723282"/>
          </a:xfrm>
          <a:prstGeom prst="rect">
            <a:avLst/>
          </a:prstGeom>
        </p:spPr>
      </p:pic>
      <p:pic>
        <p:nvPicPr>
          <p:cNvPr id="7" name="Picture 6" descr="Screen Shot 2014-11-21 at 6.14.07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3893" y="4517383"/>
            <a:ext cx="8527055" cy="1312466"/>
          </a:xfrm>
          <a:prstGeom prst="rect">
            <a:avLst/>
          </a:prstGeom>
        </p:spPr>
      </p:pic>
      <p:sp>
        <p:nvSpPr>
          <p:cNvPr id="8" name="Title 1"/>
          <p:cNvSpPr txBox="1">
            <a:spLocks/>
          </p:cNvSpPr>
          <p:nvPr/>
        </p:nvSpPr>
        <p:spPr>
          <a:xfrm>
            <a:off x="-20214" y="443962"/>
            <a:ext cx="8958474" cy="904510"/>
          </a:xfrm>
          <a:prstGeom prst="rect">
            <a:avLst/>
          </a:prstGeom>
          <a:noFill/>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sz="5200" dirty="0">
                <a:solidFill>
                  <a:srgbClr val="2178B5"/>
                </a:solidFill>
                <a:cs typeface="Cambria"/>
              </a:rPr>
              <a:t>Pilot Project: External </a:t>
            </a:r>
            <a:r>
              <a:rPr lang="en-US" sz="5200" dirty="0" smtClean="0">
                <a:solidFill>
                  <a:srgbClr val="2178B5"/>
                </a:solidFill>
                <a:cs typeface="Cambria"/>
              </a:rPr>
              <a:t>links </a:t>
            </a:r>
            <a:r>
              <a:rPr lang="en-US" sz="5200" dirty="0">
                <a:solidFill>
                  <a:srgbClr val="2178B5"/>
                </a:solidFill>
                <a:cs typeface="Cambria"/>
              </a:rPr>
              <a:t>e</a:t>
            </a:r>
            <a:r>
              <a:rPr lang="en-US" sz="5200" dirty="0" smtClean="0">
                <a:solidFill>
                  <a:srgbClr val="2178B5"/>
                </a:solidFill>
                <a:cs typeface="Cambria"/>
              </a:rPr>
              <a:t>xample</a:t>
            </a:r>
            <a:endParaRPr lang="en-US" sz="5200" dirty="0">
              <a:solidFill>
                <a:srgbClr val="2178B5"/>
              </a:solidFill>
              <a:cs typeface="Cambria"/>
            </a:endParaRPr>
          </a:p>
        </p:txBody>
      </p:sp>
    </p:spTree>
    <p:extLst>
      <p:ext uri="{BB962C8B-B14F-4D97-AF65-F5344CB8AC3E}">
        <p14:creationId xmlns:p14="http://schemas.microsoft.com/office/powerpoint/2010/main" xmlns="" val="1964798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0125" y="443962"/>
            <a:ext cx="8909721"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rgbClr val="2178B5"/>
                </a:solidFill>
                <a:cs typeface="Cambria"/>
              </a:rPr>
              <a:t> Pilot </a:t>
            </a:r>
            <a:r>
              <a:rPr lang="en-US" sz="4000" dirty="0">
                <a:solidFill>
                  <a:srgbClr val="2178B5"/>
                </a:solidFill>
                <a:cs typeface="Cambria"/>
              </a:rPr>
              <a:t>Project: Rights </a:t>
            </a:r>
            <a:r>
              <a:rPr lang="en-US" sz="4000" dirty="0" smtClean="0">
                <a:solidFill>
                  <a:srgbClr val="2178B5"/>
                </a:solidFill>
                <a:cs typeface="Cambria"/>
              </a:rPr>
              <a:t>statement </a:t>
            </a:r>
            <a:r>
              <a:rPr lang="en-US" sz="4000" dirty="0">
                <a:solidFill>
                  <a:srgbClr val="2178B5"/>
                </a:solidFill>
                <a:cs typeface="Cambria"/>
              </a:rPr>
              <a:t>e</a:t>
            </a:r>
            <a:r>
              <a:rPr lang="en-US" sz="4000" dirty="0" smtClean="0">
                <a:solidFill>
                  <a:srgbClr val="2178B5"/>
                </a:solidFill>
                <a:cs typeface="Cambria"/>
              </a:rPr>
              <a:t>xample</a:t>
            </a:r>
            <a:endParaRPr lang="en-US" sz="4000" dirty="0">
              <a:solidFill>
                <a:srgbClr val="2178B5"/>
              </a:solidFill>
              <a:cs typeface="Cambria"/>
            </a:endParaRPr>
          </a:p>
        </p:txBody>
      </p:sp>
      <p:pic>
        <p:nvPicPr>
          <p:cNvPr id="6" name="Content Placeholder 10" descr="Screen Shot 2014-11-21 at 6.16.47 PM.png"/>
          <p:cNvPicPr>
            <a:picLocks noChangeAspect="1"/>
          </p:cNvPicPr>
          <p:nvPr/>
        </p:nvPicPr>
        <p:blipFill rotWithShape="1">
          <a:blip r:embed="rId2">
            <a:extLst>
              <a:ext uri="{28A0092B-C50C-407E-A947-70E740481C1C}">
                <a14:useLocalDpi xmlns:a14="http://schemas.microsoft.com/office/drawing/2010/main" xmlns="" val="0"/>
              </a:ext>
            </a:extLst>
          </a:blip>
          <a:srcRect l="112" r="-95"/>
          <a:stretch/>
        </p:blipFill>
        <p:spPr>
          <a:xfrm>
            <a:off x="336106" y="2785887"/>
            <a:ext cx="8399163" cy="1305801"/>
          </a:xfrm>
          <a:prstGeom prst="rect">
            <a:avLst/>
          </a:prstGeom>
          <a:noFill/>
          <a:ln>
            <a:noFill/>
          </a:ln>
        </p:spPr>
      </p:pic>
      <p:sp>
        <p:nvSpPr>
          <p:cNvPr id="9" name="Rectangle 8"/>
          <p:cNvSpPr/>
          <p:nvPr/>
        </p:nvSpPr>
        <p:spPr>
          <a:xfrm>
            <a:off x="418639" y="3410325"/>
            <a:ext cx="8404766" cy="68136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133176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395" y="398177"/>
            <a:ext cx="8051955" cy="1325563"/>
          </a:xfrm>
        </p:spPr>
        <p:txBody>
          <a:bodyPr/>
          <a:lstStyle/>
          <a:p>
            <a:r>
              <a:rPr lang="en-US" dirty="0">
                <a:solidFill>
                  <a:srgbClr val="2178B5"/>
                </a:solidFill>
                <a:latin typeface="+mj-lt"/>
                <a:cs typeface="Cambria"/>
              </a:rPr>
              <a:t>UM </a:t>
            </a:r>
            <a:r>
              <a:rPr lang="en-US" dirty="0" smtClean="0">
                <a:solidFill>
                  <a:srgbClr val="2178B5"/>
                </a:solidFill>
                <a:latin typeface="+mj-lt"/>
                <a:cs typeface="Cambria"/>
              </a:rPr>
              <a:t>finding </a:t>
            </a:r>
            <a:r>
              <a:rPr lang="en-US" dirty="0">
                <a:solidFill>
                  <a:srgbClr val="2178B5"/>
                </a:solidFill>
                <a:latin typeface="+mj-lt"/>
                <a:cs typeface="Cambria"/>
              </a:rPr>
              <a:t>a</a:t>
            </a:r>
            <a:r>
              <a:rPr lang="en-US" dirty="0" smtClean="0">
                <a:solidFill>
                  <a:srgbClr val="2178B5"/>
                </a:solidFill>
                <a:latin typeface="+mj-lt"/>
                <a:cs typeface="Cambria"/>
              </a:rPr>
              <a:t>ids</a:t>
            </a:r>
            <a:r>
              <a:rPr lang="en-US" dirty="0">
                <a:solidFill>
                  <a:srgbClr val="2178B5"/>
                </a:solidFill>
                <a:latin typeface="+mj-lt"/>
                <a:cs typeface="Cambria"/>
              </a:rPr>
              <a:t>: Total Web </a:t>
            </a:r>
            <a:r>
              <a:rPr lang="en-US" dirty="0" smtClean="0">
                <a:solidFill>
                  <a:srgbClr val="2178B5"/>
                </a:solidFill>
                <a:latin typeface="+mj-lt"/>
                <a:cs typeface="Cambria"/>
              </a:rPr>
              <a:t>traffic</a:t>
            </a:r>
            <a:endParaRPr lang="en-US" dirty="0">
              <a:solidFill>
                <a:srgbClr val="2178B5"/>
              </a:solidFill>
              <a:latin typeface="+mj-lt"/>
              <a:cs typeface="Cambria"/>
            </a:endParaRPr>
          </a:p>
        </p:txBody>
      </p:sp>
      <p:pic>
        <p:nvPicPr>
          <p:cNvPr id="4" name="Content Placeholder 4" descr="total_referrals.png"/>
          <p:cNvPicPr>
            <a:picLocks noGrp="1" noChangeAspect="1"/>
          </p:cNvPicPr>
          <p:nvPr>
            <p:ph idx="1"/>
          </p:nvPr>
        </p:nvPicPr>
        <p:blipFill>
          <a:blip r:embed="rId2">
            <a:extLst>
              <a:ext uri="{28A0092B-C50C-407E-A947-70E740481C1C}">
                <a14:useLocalDpi xmlns:a14="http://schemas.microsoft.com/office/drawing/2010/main" xmlns="" val="0"/>
              </a:ext>
            </a:extLst>
          </a:blip>
          <a:srcRect l="-2234" r="-2234"/>
          <a:stretch>
            <a:fillRect/>
          </a:stretch>
        </p:blipFill>
        <p:spPr>
          <a:xfrm>
            <a:off x="452378" y="1777507"/>
            <a:ext cx="7886700" cy="4337403"/>
          </a:xfrm>
        </p:spPr>
      </p:pic>
    </p:spTree>
    <p:extLst>
      <p:ext uri="{BB962C8B-B14F-4D97-AF65-F5344CB8AC3E}">
        <p14:creationId xmlns:p14="http://schemas.microsoft.com/office/powerpoint/2010/main" xmlns="" val="519773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591" y="495759"/>
            <a:ext cx="7392318" cy="769441"/>
          </a:xfrm>
          <a:prstGeom prst="rect">
            <a:avLst/>
          </a:prstGeom>
          <a:noFill/>
        </p:spPr>
        <p:txBody>
          <a:bodyPr wrap="square" rtlCol="0">
            <a:spAutoFit/>
          </a:bodyPr>
          <a:lstStyle/>
          <a:p>
            <a:r>
              <a:rPr lang="en-US" sz="4400" dirty="0" smtClean="0">
                <a:solidFill>
                  <a:srgbClr val="2178B5"/>
                </a:solidFill>
                <a:latin typeface="+mj-lt"/>
                <a:ea typeface="+mj-ea"/>
                <a:cs typeface="Cambria"/>
              </a:rPr>
              <a:t>RAMP </a:t>
            </a:r>
            <a:r>
              <a:rPr lang="en-US" sz="4400" dirty="0">
                <a:solidFill>
                  <a:srgbClr val="2178B5"/>
                </a:solidFill>
                <a:latin typeface="+mj-lt"/>
                <a:ea typeface="+mj-ea"/>
                <a:cs typeface="Cambria"/>
              </a:rPr>
              <a:t>p</a:t>
            </a:r>
            <a:r>
              <a:rPr lang="en-US" sz="4400" dirty="0" smtClean="0">
                <a:solidFill>
                  <a:srgbClr val="2178B5"/>
                </a:solidFill>
                <a:latin typeface="+mj-lt"/>
                <a:ea typeface="+mj-ea"/>
                <a:cs typeface="Cambria"/>
              </a:rPr>
              <a:t>ilot pages in context</a:t>
            </a:r>
            <a:endParaRPr lang="en-US" sz="4400" dirty="0">
              <a:solidFill>
                <a:srgbClr val="2178B5"/>
              </a:solidFill>
              <a:latin typeface="+mj-lt"/>
              <a:ea typeface="+mj-ea"/>
              <a:cs typeface="Cambria"/>
            </a:endParaRPr>
          </a:p>
        </p:txBody>
      </p:sp>
      <p:pic>
        <p:nvPicPr>
          <p:cNvPr id="7" name="Content Placeholder 4" descr="percent-ramp-2.png"/>
          <p:cNvPicPr>
            <a:picLocks noGrp="1" noChangeAspect="1"/>
          </p:cNvPicPr>
          <p:nvPr>
            <p:ph idx="1"/>
          </p:nvPr>
        </p:nvPicPr>
        <p:blipFill>
          <a:blip r:embed="rId2">
            <a:extLst>
              <a:ext uri="{28A0092B-C50C-407E-A947-70E740481C1C}">
                <a14:useLocalDpi xmlns:a14="http://schemas.microsoft.com/office/drawing/2010/main" xmlns="" val="0"/>
              </a:ext>
            </a:extLst>
          </a:blip>
          <a:srcRect l="-2308" r="-2308"/>
          <a:stretch>
            <a:fillRect/>
          </a:stretch>
        </p:blipFill>
        <p:spPr>
          <a:xfrm>
            <a:off x="313607" y="1709960"/>
            <a:ext cx="8229600" cy="4525963"/>
          </a:xfrm>
        </p:spPr>
      </p:pic>
    </p:spTree>
    <p:extLst>
      <p:ext uri="{BB962C8B-B14F-4D97-AF65-F5344CB8AC3E}">
        <p14:creationId xmlns:p14="http://schemas.microsoft.com/office/powerpoint/2010/main" xmlns="" val="27449769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21 at 4.57.34 PM.png"/>
          <p:cNvPicPr>
            <a:picLocks noChangeAspect="1"/>
          </p:cNvPicPr>
          <p:nvPr/>
        </p:nvPicPr>
        <p:blipFill rotWithShape="1">
          <a:blip r:embed="rId2">
            <a:extLst>
              <a:ext uri="{28A0092B-C50C-407E-A947-70E740481C1C}">
                <a14:useLocalDpi xmlns:a14="http://schemas.microsoft.com/office/drawing/2010/main" xmlns="" val="0"/>
              </a:ext>
            </a:extLst>
          </a:blip>
          <a:srcRect b="9053"/>
          <a:stretch/>
        </p:blipFill>
        <p:spPr>
          <a:xfrm>
            <a:off x="20157" y="3432161"/>
            <a:ext cx="5402243" cy="3479731"/>
          </a:xfrm>
          <a:prstGeom prst="rect">
            <a:avLst/>
          </a:prstGeom>
        </p:spPr>
      </p:pic>
      <p:sp>
        <p:nvSpPr>
          <p:cNvPr id="9" name="Title 1"/>
          <p:cNvSpPr txBox="1">
            <a:spLocks/>
          </p:cNvSpPr>
          <p:nvPr/>
        </p:nvSpPr>
        <p:spPr>
          <a:xfrm>
            <a:off x="-20214" y="343182"/>
            <a:ext cx="7236642" cy="90451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bg1"/>
                </a:solidFill>
                <a:latin typeface="Cambria"/>
                <a:cs typeface="Cambria"/>
              </a:rPr>
              <a:t>        </a:t>
            </a:r>
            <a:r>
              <a:rPr lang="en-US" dirty="0" smtClean="0">
                <a:solidFill>
                  <a:srgbClr val="2178B5"/>
                </a:solidFill>
                <a:cs typeface="Cambria"/>
              </a:rPr>
              <a:t>Google Knowledge Graph</a:t>
            </a:r>
            <a:endParaRPr lang="en-US" dirty="0">
              <a:solidFill>
                <a:srgbClr val="2178B5"/>
              </a:solidFill>
              <a:cs typeface="Cambria"/>
            </a:endParaRPr>
          </a:p>
        </p:txBody>
      </p:sp>
      <p:pic>
        <p:nvPicPr>
          <p:cNvPr id="3" name="Picture 2" descr="Screen Shot 2014-11-21 at 4.56.1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26549" y="3263270"/>
            <a:ext cx="4017451" cy="3717393"/>
          </a:xfrm>
          <a:prstGeom prst="rect">
            <a:avLst/>
          </a:prstGeom>
        </p:spPr>
      </p:pic>
      <p:pic>
        <p:nvPicPr>
          <p:cNvPr id="6" name="Picture 5" descr="Screen Shot 2014-11-21 at 6.12.54 PM.png"/>
          <p:cNvPicPr>
            <a:picLocks noChangeAspect="1"/>
          </p:cNvPicPr>
          <p:nvPr/>
        </p:nvPicPr>
        <p:blipFill rotWithShape="1">
          <a:blip r:embed="rId4">
            <a:extLst>
              <a:ext uri="{28A0092B-C50C-407E-A947-70E740481C1C}">
                <a14:useLocalDpi xmlns:a14="http://schemas.microsoft.com/office/drawing/2010/main" xmlns="" val="0"/>
              </a:ext>
            </a:extLst>
          </a:blip>
          <a:srcRect l="6048" t="11374" r="15384" b="551"/>
          <a:stretch/>
        </p:blipFill>
        <p:spPr>
          <a:xfrm>
            <a:off x="102055" y="1508249"/>
            <a:ext cx="4979134" cy="1923911"/>
          </a:xfrm>
          <a:prstGeom prst="rect">
            <a:avLst/>
          </a:prstGeom>
        </p:spPr>
      </p:pic>
      <p:sp>
        <p:nvSpPr>
          <p:cNvPr id="5" name="Rectangle 4"/>
          <p:cNvSpPr/>
          <p:nvPr/>
        </p:nvSpPr>
        <p:spPr>
          <a:xfrm>
            <a:off x="102055" y="1643055"/>
            <a:ext cx="4876046" cy="162021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0" name="Picture 9" descr="Screen Shot 2014-11-21 at 6.13.39 P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98610" y="1925123"/>
            <a:ext cx="3848039" cy="1338147"/>
          </a:xfrm>
          <a:prstGeom prst="rect">
            <a:avLst/>
          </a:prstGeom>
        </p:spPr>
      </p:pic>
    </p:spTree>
    <p:extLst>
      <p:ext uri="{BB962C8B-B14F-4D97-AF65-F5344CB8AC3E}">
        <p14:creationId xmlns:p14="http://schemas.microsoft.com/office/powerpoint/2010/main" xmlns="" val="187929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uture will only contain_6307148485_34da995b6f_o.jpg"/>
          <p:cNvPicPr>
            <a:picLocks noGrp="1" noChangeAspect="1"/>
          </p:cNvPicPr>
          <p:nvPr>
            <p:ph idx="1"/>
          </p:nvPr>
        </p:nvPicPr>
        <p:blipFill>
          <a:blip r:embed="rId3">
            <a:extLst>
              <a:ext uri="{28A0092B-C50C-407E-A947-70E740481C1C}">
                <a14:useLocalDpi xmlns:a14="http://schemas.microsoft.com/office/drawing/2010/main" xmlns="" val="0"/>
              </a:ext>
            </a:extLst>
          </a:blip>
          <a:srcRect l="-35835" r="-35835"/>
          <a:stretch>
            <a:fillRect/>
          </a:stretch>
        </p:blipFill>
        <p:spPr>
          <a:xfrm>
            <a:off x="-2193327" y="-525745"/>
            <a:ext cx="13700347" cy="7534664"/>
          </a:xfrm>
        </p:spPr>
      </p:pic>
    </p:spTree>
    <p:extLst>
      <p:ext uri="{BB962C8B-B14F-4D97-AF65-F5344CB8AC3E}">
        <p14:creationId xmlns:p14="http://schemas.microsoft.com/office/powerpoint/2010/main" xmlns="" val="424937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485900" y="758757"/>
            <a:ext cx="6172200" cy="857250"/>
          </a:xfrm>
          <a:prstGeom prst="rect">
            <a:avLst/>
          </a:prstGeom>
        </p:spPr>
        <p:txBody>
          <a:bodyPr vert="horz" lIns="68569" tIns="68569" rIns="68569" bIns="68569" rtlCol="0" anchor="b" anchorCtr="0">
            <a:noAutofit/>
          </a:bodyPr>
          <a:lstStyle/>
          <a:p>
            <a:pPr lvl="0" algn="ctr" rtl="0">
              <a:buNone/>
            </a:pPr>
            <a:r>
              <a:rPr lang="en" sz="4400" dirty="0">
                <a:solidFill>
                  <a:srgbClr val="2178B5"/>
                </a:solidFill>
                <a:latin typeface="+mj-lt"/>
                <a:ea typeface="Trebuchet MS"/>
                <a:cs typeface="Trebuchet MS"/>
                <a:sym typeface="Trebuchet MS"/>
              </a:rPr>
              <a:t>Wikipedia’s mission</a:t>
            </a:r>
          </a:p>
        </p:txBody>
      </p:sp>
      <p:sp>
        <p:nvSpPr>
          <p:cNvPr id="24" name="Shape 24"/>
          <p:cNvSpPr txBox="1">
            <a:spLocks noGrp="1"/>
          </p:cNvSpPr>
          <p:nvPr>
            <p:ph type="body" idx="1"/>
          </p:nvPr>
        </p:nvSpPr>
        <p:spPr>
          <a:xfrm>
            <a:off x="1485900" y="2057400"/>
            <a:ext cx="6172200" cy="3725775"/>
          </a:xfrm>
          <a:prstGeom prst="rect">
            <a:avLst/>
          </a:prstGeom>
        </p:spPr>
        <p:txBody>
          <a:bodyPr vert="horz" lIns="68569" tIns="68569" rIns="68569" bIns="68569" rtlCol="0" anchor="t" anchorCtr="0">
            <a:noAutofit/>
          </a:bodyPr>
          <a:lstStyle/>
          <a:p>
            <a:pPr lvl="0" rtl="0">
              <a:buNone/>
            </a:pPr>
            <a:r>
              <a:rPr lang="en" b="1" dirty="0">
                <a:latin typeface="+mn-lt"/>
                <a:ea typeface="Trebuchet MS"/>
                <a:cs typeface="Trebuchet MS"/>
                <a:sym typeface="Trebuchet MS"/>
              </a:rPr>
              <a:t>Imagine a world in which every person on the planet shares in the sum of all human knowledge.  That is what we’re doing.</a:t>
            </a:r>
          </a:p>
          <a:p>
            <a:endParaRPr dirty="0"/>
          </a:p>
          <a:p>
            <a:endParaRPr dirty="0"/>
          </a:p>
          <a:p>
            <a:endParaRPr dirty="0"/>
          </a:p>
          <a:p>
            <a:endParaRPr dirty="0"/>
          </a:p>
          <a:p>
            <a:endParaRPr dirty="0"/>
          </a:p>
          <a:p>
            <a:pPr lvl="0" rtl="0">
              <a:buNone/>
            </a:pPr>
            <a:r>
              <a:rPr lang="en" dirty="0">
                <a:latin typeface="Trebuchet MS"/>
                <a:ea typeface="Trebuchet MS"/>
                <a:cs typeface="Trebuchet MS"/>
                <a:sym typeface="Trebuchet MS"/>
              </a:rPr>
              <a:t>(for free, in the language of their choice)</a:t>
            </a:r>
          </a:p>
        </p:txBody>
      </p:sp>
      <p:pic>
        <p:nvPicPr>
          <p:cNvPr id="25" name="Shape 25"/>
          <p:cNvPicPr preferRelativeResize="0"/>
          <p:nvPr/>
        </p:nvPicPr>
        <p:blipFill>
          <a:blip r:embed="rId3" cstate="print"/>
          <a:stretch>
            <a:fillRect/>
          </a:stretch>
        </p:blipFill>
        <p:spPr>
          <a:xfrm>
            <a:off x="838463" y="4970379"/>
            <a:ext cx="1786612" cy="1380938"/>
          </a:xfrm>
          <a:prstGeom prst="rect">
            <a:avLst/>
          </a:prstGeom>
        </p:spPr>
      </p:pic>
    </p:spTree>
    <p:extLst>
      <p:ext uri="{BB962C8B-B14F-4D97-AF65-F5344CB8AC3E}">
        <p14:creationId xmlns:p14="http://schemas.microsoft.com/office/powerpoint/2010/main" xmlns="" val="2739983856"/>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6"/>
            <a:ext cx="5989637" cy="1853852"/>
          </a:xfrm>
        </p:spPr>
        <p:txBody>
          <a:bodyPr/>
          <a:lstStyle/>
          <a:p>
            <a:pPr algn="ctr"/>
            <a:r>
              <a:rPr lang="en-US" sz="4400" dirty="0" smtClean="0">
                <a:latin typeface="+mj-lt"/>
                <a:sym typeface="Symbol"/>
              </a:rPr>
              <a:t>Using </a:t>
            </a:r>
            <a:r>
              <a:rPr lang="en-US" sz="4400" dirty="0" err="1" smtClean="0">
                <a:latin typeface="+mj-lt"/>
                <a:sym typeface="Symbol"/>
              </a:rPr>
              <a:t>Editathons</a:t>
            </a:r>
            <a:r>
              <a:rPr lang="en-US" sz="4400" dirty="0" smtClean="0">
                <a:latin typeface="+mj-lt"/>
                <a:sym typeface="Symbol"/>
              </a:rPr>
              <a:t> to Explore Library Content</a:t>
            </a:r>
          </a:p>
        </p:txBody>
      </p:sp>
      <p:sp>
        <p:nvSpPr>
          <p:cNvPr id="5" name="Text Placeholder 4"/>
          <p:cNvSpPr>
            <a:spLocks noGrp="1"/>
          </p:cNvSpPr>
          <p:nvPr>
            <p:ph type="body" sz="quarter" idx="15"/>
          </p:nvPr>
        </p:nvSpPr>
        <p:spPr>
          <a:xfrm>
            <a:off x="2782888" y="2347190"/>
            <a:ext cx="5989637" cy="1101855"/>
          </a:xfrm>
        </p:spPr>
        <p:txBody>
          <a:bodyPr/>
          <a:lstStyle/>
          <a:p>
            <a:r>
              <a:rPr lang="en-US" sz="3200" dirty="0" smtClean="0">
                <a:latin typeface="+mn-lt"/>
              </a:rPr>
              <a:t>Liz McCarthy</a:t>
            </a:r>
          </a:p>
          <a:p>
            <a:r>
              <a:rPr lang="en-US" sz="2400" dirty="0" smtClean="0">
                <a:latin typeface="+mn-lt"/>
              </a:rPr>
              <a:t>Bodleian, University of Oxford</a:t>
            </a:r>
          </a:p>
          <a:p>
            <a:r>
              <a:rPr lang="en-US" sz="2000" dirty="0" smtClean="0">
                <a:latin typeface="+mn-lt"/>
                <a:hlinkClick r:id="rId3"/>
              </a:rPr>
              <a:t>elizabeth.mccarthy@bodleian.ox.ac.uk</a:t>
            </a:r>
            <a:endParaRPr lang="en-US" sz="2000" dirty="0">
              <a:latin typeface="+mn-lt"/>
            </a:endParaRPr>
          </a:p>
        </p:txBody>
      </p:sp>
      <p:pic>
        <p:nvPicPr>
          <p:cNvPr id="6" name="Picture 5" descr="Liz McCarthy.jpg"/>
          <p:cNvPicPr>
            <a:picLocks noChangeAspect="1"/>
          </p:cNvPicPr>
          <p:nvPr/>
        </p:nvPicPr>
        <p:blipFill>
          <a:blip r:embed="rId4"/>
          <a:stretch>
            <a:fillRect/>
          </a:stretch>
        </p:blipFill>
        <p:spPr>
          <a:xfrm>
            <a:off x="6892209" y="1805413"/>
            <a:ext cx="2179620" cy="2194560"/>
          </a:xfrm>
          <a:prstGeom prst="rect">
            <a:avLst/>
          </a:prstGeom>
        </p:spPr>
      </p:pic>
      <p:pic>
        <p:nvPicPr>
          <p:cNvPr id="1026" name="Picture 2"/>
          <p:cNvPicPr>
            <a:picLocks noChangeAspect="1" noChangeArrowheads="1"/>
          </p:cNvPicPr>
          <p:nvPr/>
        </p:nvPicPr>
        <p:blipFill>
          <a:blip r:embed="rId5"/>
          <a:srcRect/>
          <a:stretch>
            <a:fillRect/>
          </a:stretch>
        </p:blipFill>
        <p:spPr bwMode="auto">
          <a:xfrm>
            <a:off x="2782888" y="3753356"/>
            <a:ext cx="2699619" cy="2952244"/>
          </a:xfrm>
          <a:prstGeom prst="rect">
            <a:avLst/>
          </a:prstGeom>
          <a:noFill/>
          <a:ln w="9525">
            <a:no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7421563" y="4257675"/>
            <a:ext cx="1196975" cy="663575"/>
          </a:xfrm>
          <a:prstGeom prst="rect">
            <a:avLst/>
          </a:prstGeom>
          <a:noFill/>
          <a:ln w="9525">
            <a:noFill/>
            <a:miter lim="800000"/>
            <a:headEnd/>
            <a:tailEnd/>
          </a:ln>
        </p:spPr>
      </p:pic>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128" y="1367951"/>
            <a:ext cx="6078168" cy="1451906"/>
          </a:xfrm>
          <a:prstGeom prst="rect">
            <a:avLst/>
          </a:prstGeom>
          <a:noFill/>
        </p:spPr>
        <p:txBody>
          <a:bodyPr wrap="square" lIns="96744" tIns="48372" rIns="96744" bIns="48372" rtlCol="0">
            <a:spAutoFit/>
          </a:bodyPr>
          <a:lstStyle/>
          <a:p>
            <a:r>
              <a:rPr lang="en-US" sz="4400" dirty="0" smtClean="0">
                <a:solidFill>
                  <a:srgbClr val="2178B5"/>
                </a:solidFill>
                <a:latin typeface="+mj-lt"/>
              </a:rPr>
              <a:t>An editathon is:</a:t>
            </a:r>
            <a:endParaRPr lang="en-US" sz="4400" dirty="0">
              <a:solidFill>
                <a:srgbClr val="2178B5"/>
              </a:solidFill>
              <a:latin typeface="+mj-lt"/>
            </a:endParaRPr>
          </a:p>
          <a:p>
            <a:endParaRPr lang="en-US" sz="4400" dirty="0" smtClean="0">
              <a:solidFill>
                <a:srgbClr val="2178B5"/>
              </a:solidFill>
              <a:latin typeface="+mj-lt"/>
            </a:endParaRPr>
          </a:p>
        </p:txBody>
      </p:sp>
      <p:sp>
        <p:nvSpPr>
          <p:cNvPr id="3" name="TextBox 2"/>
          <p:cNvSpPr txBox="1"/>
          <p:nvPr/>
        </p:nvSpPr>
        <p:spPr>
          <a:xfrm>
            <a:off x="669128" y="2184926"/>
            <a:ext cx="7616414" cy="3093381"/>
          </a:xfrm>
          <a:prstGeom prst="rect">
            <a:avLst/>
          </a:prstGeom>
          <a:noFill/>
        </p:spPr>
        <p:txBody>
          <a:bodyPr wrap="square" lIns="96744" tIns="48372" rIns="96744" bIns="48372" rtlCol="0">
            <a:spAutoFit/>
          </a:bodyPr>
          <a:lstStyle/>
          <a:p>
            <a:pPr marL="190440" indent="-190440">
              <a:spcAft>
                <a:spcPts val="1587"/>
              </a:spcAft>
              <a:buClr>
                <a:srgbClr val="2178B5"/>
              </a:buClr>
              <a:buFont typeface="Arial"/>
              <a:buChar char="•"/>
            </a:pPr>
            <a:r>
              <a:rPr lang="en-GB" sz="2800" dirty="0" smtClean="0"/>
              <a:t>a </a:t>
            </a:r>
            <a:r>
              <a:rPr lang="en-GB" sz="2800" dirty="0"/>
              <a:t>scheduled time where people edit Wikipedia </a:t>
            </a:r>
            <a:r>
              <a:rPr lang="en-GB" sz="2800" dirty="0" smtClean="0"/>
              <a:t>together (not necessarily in person!)</a:t>
            </a:r>
            <a:endParaRPr lang="en-GB" sz="2800" dirty="0"/>
          </a:p>
          <a:p>
            <a:pPr marL="190440" indent="-190440">
              <a:spcAft>
                <a:spcPts val="1587"/>
              </a:spcAft>
              <a:buClr>
                <a:srgbClr val="2178B5"/>
              </a:buClr>
              <a:buFont typeface="Arial"/>
              <a:buChar char="•"/>
            </a:pPr>
            <a:r>
              <a:rPr lang="en-GB" sz="2800" dirty="0" smtClean="0"/>
              <a:t>typically </a:t>
            </a:r>
            <a:r>
              <a:rPr lang="en-GB" sz="2800" dirty="0"/>
              <a:t>focused on a specific topic, such as science or women's </a:t>
            </a:r>
            <a:r>
              <a:rPr lang="en-GB" sz="2800" dirty="0" smtClean="0"/>
              <a:t>history</a:t>
            </a:r>
            <a:endParaRPr lang="en-GB" sz="2800" dirty="0"/>
          </a:p>
          <a:p>
            <a:pPr marL="190440" indent="-190440">
              <a:spcAft>
                <a:spcPts val="1587"/>
              </a:spcAft>
              <a:buClr>
                <a:srgbClr val="2178B5"/>
              </a:buClr>
              <a:buFont typeface="Arial"/>
              <a:buChar char="•"/>
            </a:pPr>
            <a:r>
              <a:rPr lang="en-GB" sz="2800" dirty="0" smtClean="0"/>
              <a:t>a </a:t>
            </a:r>
            <a:r>
              <a:rPr lang="en-GB" sz="2800" dirty="0"/>
              <a:t>way to recruit new Wikipedians and teach them how to </a:t>
            </a:r>
            <a:r>
              <a:rPr lang="en-GB" sz="2800" dirty="0" smtClean="0"/>
              <a:t>contribute</a:t>
            </a:r>
            <a:endParaRPr lang="en-GB" sz="2800" dirty="0"/>
          </a:p>
        </p:txBody>
      </p:sp>
    </p:spTree>
    <p:extLst>
      <p:ext uri="{BB962C8B-B14F-4D97-AF65-F5344CB8AC3E}">
        <p14:creationId xmlns:p14="http://schemas.microsoft.com/office/powerpoint/2010/main" xmlns="" val="24296903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128" y="561975"/>
            <a:ext cx="6078168" cy="1005630"/>
          </a:xfrm>
          <a:prstGeom prst="rect">
            <a:avLst/>
          </a:prstGeom>
          <a:noFill/>
        </p:spPr>
        <p:txBody>
          <a:bodyPr wrap="square" lIns="96744" tIns="48372" rIns="96744" bIns="48372" rtlCol="0">
            <a:spAutoFit/>
          </a:bodyPr>
          <a:lstStyle/>
          <a:p>
            <a:r>
              <a:rPr lang="en-US" sz="4400" dirty="0">
                <a:solidFill>
                  <a:srgbClr val="2178B5"/>
                </a:solidFill>
                <a:latin typeface="+mj-lt"/>
              </a:rPr>
              <a:t>Why run an edit-a-thon</a:t>
            </a:r>
            <a:r>
              <a:rPr lang="en-US" sz="4400" dirty="0" smtClean="0">
                <a:solidFill>
                  <a:srgbClr val="2178B5"/>
                </a:solidFill>
                <a:latin typeface="+mj-lt"/>
              </a:rPr>
              <a:t>?</a:t>
            </a:r>
            <a:endParaRPr lang="en-US" sz="4400" dirty="0">
              <a:solidFill>
                <a:srgbClr val="2178B5"/>
              </a:solidFill>
              <a:latin typeface="+mj-lt"/>
            </a:endParaRPr>
          </a:p>
          <a:p>
            <a:endParaRPr lang="en-US" sz="1500" dirty="0" smtClean="0">
              <a:solidFill>
                <a:schemeClr val="bg1"/>
              </a:solidFill>
              <a:latin typeface="FoundrySterling-Book"/>
            </a:endParaRPr>
          </a:p>
        </p:txBody>
      </p:sp>
      <p:sp>
        <p:nvSpPr>
          <p:cNvPr id="3" name="TextBox 2"/>
          <p:cNvSpPr txBox="1"/>
          <p:nvPr/>
        </p:nvSpPr>
        <p:spPr>
          <a:xfrm>
            <a:off x="669128" y="1752600"/>
            <a:ext cx="7616414" cy="4883614"/>
          </a:xfrm>
          <a:prstGeom prst="rect">
            <a:avLst/>
          </a:prstGeom>
          <a:noFill/>
        </p:spPr>
        <p:txBody>
          <a:bodyPr wrap="square" lIns="96744" tIns="48372" rIns="96744" bIns="48372" rtlCol="0">
            <a:spAutoFit/>
          </a:bodyPr>
          <a:lstStyle/>
          <a:p>
            <a:pPr>
              <a:spcAft>
                <a:spcPts val="635"/>
              </a:spcAft>
            </a:pPr>
            <a:r>
              <a:rPr lang="en-GB" sz="2300" dirty="0"/>
              <a:t>1.	It helps build Wikipedia.</a:t>
            </a:r>
          </a:p>
          <a:p>
            <a:pPr marL="483718" indent="-483718">
              <a:spcAft>
                <a:spcPts val="635"/>
              </a:spcAft>
              <a:buAutoNum type="arabicPeriod" startAt="2"/>
            </a:pPr>
            <a:r>
              <a:rPr lang="en-GB" sz="2300" dirty="0" smtClean="0"/>
              <a:t>It </a:t>
            </a:r>
            <a:r>
              <a:rPr lang="en-GB" sz="2300" dirty="0"/>
              <a:t>helps </a:t>
            </a:r>
            <a:r>
              <a:rPr lang="en-GB" sz="2300" dirty="0" smtClean="0"/>
              <a:t>library build </a:t>
            </a:r>
            <a:r>
              <a:rPr lang="en-GB" sz="2300" dirty="0"/>
              <a:t>relationships in the </a:t>
            </a:r>
            <a:r>
              <a:rPr lang="en-GB" sz="2300" dirty="0" smtClean="0"/>
              <a:t>community. </a:t>
            </a:r>
          </a:p>
          <a:p>
            <a:pPr marL="483718" indent="-483718">
              <a:spcAft>
                <a:spcPts val="635"/>
              </a:spcAft>
              <a:buAutoNum type="arabicPeriod" startAt="2"/>
            </a:pPr>
            <a:r>
              <a:rPr lang="en-GB" sz="2300" dirty="0" smtClean="0"/>
              <a:t>It </a:t>
            </a:r>
            <a:r>
              <a:rPr lang="en-GB" sz="2300" dirty="0"/>
              <a:t>helps the Wikipedia and </a:t>
            </a:r>
            <a:r>
              <a:rPr lang="en-GB" sz="2300" dirty="0" smtClean="0"/>
              <a:t>community </a:t>
            </a:r>
            <a:r>
              <a:rPr lang="en-GB" sz="2300" dirty="0"/>
              <a:t>understand the resources the </a:t>
            </a:r>
            <a:r>
              <a:rPr lang="en-GB" sz="2300" dirty="0" smtClean="0"/>
              <a:t>library </a:t>
            </a:r>
            <a:r>
              <a:rPr lang="en-GB" sz="2300" dirty="0"/>
              <a:t>have to </a:t>
            </a:r>
            <a:r>
              <a:rPr lang="en-GB" sz="2300" dirty="0" smtClean="0"/>
              <a:t>offer.</a:t>
            </a:r>
          </a:p>
          <a:p>
            <a:pPr marL="483718" indent="-483718">
              <a:spcAft>
                <a:spcPts val="635"/>
              </a:spcAft>
              <a:buAutoNum type="arabicPeriod" startAt="2"/>
            </a:pPr>
            <a:r>
              <a:rPr lang="en-GB" sz="2300" dirty="0" smtClean="0"/>
              <a:t>It </a:t>
            </a:r>
            <a:r>
              <a:rPr lang="en-GB" sz="2300" dirty="0"/>
              <a:t>helps </a:t>
            </a:r>
            <a:r>
              <a:rPr lang="en-GB" sz="2300" dirty="0" smtClean="0"/>
              <a:t>library extend </a:t>
            </a:r>
            <a:r>
              <a:rPr lang="en-GB" sz="2300" dirty="0"/>
              <a:t>the global reach of </a:t>
            </a:r>
            <a:r>
              <a:rPr lang="en-GB" sz="2300" dirty="0" smtClean="0"/>
              <a:t>collections </a:t>
            </a:r>
            <a:r>
              <a:rPr lang="en-GB" sz="2300" dirty="0"/>
              <a:t>online by increasing the amount of content in the public </a:t>
            </a:r>
            <a:r>
              <a:rPr lang="en-GB" sz="2300" dirty="0" smtClean="0"/>
              <a:t>domain.</a:t>
            </a:r>
            <a:endParaRPr lang="en-GB" sz="2300" dirty="0"/>
          </a:p>
          <a:p>
            <a:pPr>
              <a:spcAft>
                <a:spcPts val="635"/>
              </a:spcAft>
            </a:pPr>
            <a:r>
              <a:rPr lang="en-GB" sz="2300" dirty="0"/>
              <a:t>5.	It is an opportunity for editors to learn from each other.</a:t>
            </a:r>
          </a:p>
          <a:p>
            <a:pPr>
              <a:spcAft>
                <a:spcPts val="635"/>
              </a:spcAft>
            </a:pPr>
            <a:r>
              <a:rPr lang="en-GB" sz="2300" dirty="0"/>
              <a:t>6.	It can convince people to become new Wikipedians.</a:t>
            </a:r>
          </a:p>
          <a:p>
            <a:pPr marL="483718" indent="-483718">
              <a:spcAft>
                <a:spcPts val="635"/>
              </a:spcAft>
              <a:buAutoNum type="arabicPeriod" startAt="7"/>
            </a:pPr>
            <a:r>
              <a:rPr lang="en-GB" sz="2300" dirty="0" smtClean="0"/>
              <a:t>It </a:t>
            </a:r>
            <a:r>
              <a:rPr lang="en-GB" sz="2300" dirty="0"/>
              <a:t>can help new Wikipedians to </a:t>
            </a:r>
            <a:r>
              <a:rPr lang="en-GB" sz="2300" dirty="0" smtClean="0"/>
              <a:t>contribute.</a:t>
            </a:r>
          </a:p>
          <a:p>
            <a:pPr marL="483718" indent="-483718">
              <a:spcAft>
                <a:spcPts val="635"/>
              </a:spcAft>
              <a:buAutoNum type="arabicPeriod" startAt="7"/>
            </a:pPr>
            <a:r>
              <a:rPr lang="en-GB" sz="2300" dirty="0" smtClean="0"/>
              <a:t>It </a:t>
            </a:r>
            <a:r>
              <a:rPr lang="en-GB" sz="2300" dirty="0"/>
              <a:t>is an opportunity to improve the quality of Wikipedia by accessing offline materials and experts.</a:t>
            </a:r>
          </a:p>
        </p:txBody>
      </p:sp>
    </p:spTree>
    <p:extLst>
      <p:ext uri="{BB962C8B-B14F-4D97-AF65-F5344CB8AC3E}">
        <p14:creationId xmlns:p14="http://schemas.microsoft.com/office/powerpoint/2010/main" xmlns="" val="4832577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46600" y="1886925"/>
            <a:ext cx="4621065" cy="306014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5375" y="3823844"/>
            <a:ext cx="5572234" cy="2659562"/>
          </a:xfrm>
          <a:prstGeom prst="rect">
            <a:avLst/>
          </a:prstGeom>
        </p:spPr>
      </p:pic>
      <p:sp>
        <p:nvSpPr>
          <p:cNvPr id="8" name="TextBox 7"/>
          <p:cNvSpPr txBox="1"/>
          <p:nvPr/>
        </p:nvSpPr>
        <p:spPr>
          <a:xfrm>
            <a:off x="276817" y="1886925"/>
            <a:ext cx="3878493" cy="1575016"/>
          </a:xfrm>
          <a:prstGeom prst="rect">
            <a:avLst/>
          </a:prstGeom>
          <a:noFill/>
        </p:spPr>
        <p:txBody>
          <a:bodyPr wrap="square" lIns="96744" tIns="48372" rIns="96744" bIns="48372" rtlCol="0">
            <a:spAutoFit/>
          </a:bodyPr>
          <a:lstStyle/>
          <a:p>
            <a:pPr marL="302324" indent="-302324">
              <a:buClr>
                <a:srgbClr val="2178B5"/>
              </a:buClr>
              <a:buFont typeface="Arial" panose="020B0604020202020204" pitchFamily="34" charset="0"/>
              <a:buChar char="•"/>
            </a:pPr>
            <a:r>
              <a:rPr lang="en-GB" sz="2400" dirty="0" smtClean="0"/>
              <a:t>Digitized library content</a:t>
            </a:r>
          </a:p>
          <a:p>
            <a:pPr marL="302324" indent="-302324">
              <a:buClr>
                <a:srgbClr val="2178B5"/>
              </a:buClr>
              <a:buFont typeface="Arial" panose="020B0604020202020204" pitchFamily="34" charset="0"/>
              <a:buChar char="•"/>
            </a:pPr>
            <a:r>
              <a:rPr lang="en-GB" sz="2400" dirty="0" smtClean="0"/>
              <a:t>16 participants</a:t>
            </a:r>
          </a:p>
          <a:p>
            <a:pPr marL="302324" indent="-302324">
              <a:buClr>
                <a:srgbClr val="2178B5"/>
              </a:buClr>
              <a:buFont typeface="Arial" panose="020B0604020202020204" pitchFamily="34" charset="0"/>
              <a:buChar char="•"/>
            </a:pPr>
            <a:r>
              <a:rPr lang="en-GB" sz="2400" dirty="0" smtClean="0"/>
              <a:t>38 articles improved or created</a:t>
            </a:r>
            <a:endParaRPr lang="en-GB" sz="2400" dirty="0"/>
          </a:p>
        </p:txBody>
      </p:sp>
      <p:sp>
        <p:nvSpPr>
          <p:cNvPr id="9" name="TextBox 8"/>
          <p:cNvSpPr txBox="1"/>
          <p:nvPr/>
        </p:nvSpPr>
        <p:spPr>
          <a:xfrm>
            <a:off x="276817" y="526446"/>
            <a:ext cx="8592290" cy="974852"/>
          </a:xfrm>
          <a:prstGeom prst="rect">
            <a:avLst/>
          </a:prstGeom>
          <a:noFill/>
        </p:spPr>
        <p:txBody>
          <a:bodyPr wrap="square" lIns="96744" tIns="48372" rIns="96744" bIns="48372" rtlCol="0">
            <a:spAutoFit/>
          </a:bodyPr>
          <a:lstStyle/>
          <a:p>
            <a:r>
              <a:rPr lang="en-GB" sz="4200" dirty="0">
                <a:solidFill>
                  <a:srgbClr val="2178B5"/>
                </a:solidFill>
                <a:latin typeface="+mj-lt"/>
              </a:rPr>
              <a:t>Queen Victoria’s Journals (May 2013)</a:t>
            </a:r>
          </a:p>
          <a:p>
            <a:endParaRPr lang="en-US" sz="1500" dirty="0" smtClean="0">
              <a:solidFill>
                <a:schemeClr val="bg1"/>
              </a:solidFill>
              <a:latin typeface="FoundrySterling-Book"/>
            </a:endParaRPr>
          </a:p>
        </p:txBody>
      </p:sp>
    </p:spTree>
    <p:extLst>
      <p:ext uri="{BB962C8B-B14F-4D97-AF65-F5344CB8AC3E}">
        <p14:creationId xmlns:p14="http://schemas.microsoft.com/office/powerpoint/2010/main" xmlns="" val="39035515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17138" y="2362200"/>
            <a:ext cx="3550527" cy="3052344"/>
          </a:xfrm>
          <a:prstGeom prst="rect">
            <a:avLst/>
          </a:prstGeom>
          <a:noFill/>
        </p:spPr>
        <p:txBody>
          <a:bodyPr wrap="square" lIns="96744" tIns="48372" rIns="96744" bIns="48372" rtlCol="0">
            <a:spAutoFit/>
          </a:bodyPr>
          <a:lstStyle/>
          <a:p>
            <a:pPr marL="302324" indent="-302324">
              <a:buClr>
                <a:srgbClr val="2178B5"/>
              </a:buClr>
              <a:buFont typeface="Arial" panose="020B0604020202020204" pitchFamily="34" charset="0"/>
              <a:buChar char="•"/>
            </a:pPr>
            <a:r>
              <a:rPr lang="en-GB" sz="2400" dirty="0" smtClean="0"/>
              <a:t>Digitized library content (Tudor house &amp; history – images and manuscripts)</a:t>
            </a:r>
          </a:p>
          <a:p>
            <a:pPr marL="302324" indent="-302324">
              <a:buClr>
                <a:srgbClr val="2178B5"/>
              </a:buClr>
              <a:buFont typeface="Arial" panose="020B0604020202020204" pitchFamily="34" charset="0"/>
              <a:buChar char="•"/>
            </a:pPr>
            <a:r>
              <a:rPr lang="en-GB" sz="2400" dirty="0" smtClean="0"/>
              <a:t>2 events: one public and one for high schoolers</a:t>
            </a:r>
          </a:p>
          <a:p>
            <a:pPr marL="302324" indent="-302324">
              <a:buClr>
                <a:srgbClr val="2178B5"/>
              </a:buClr>
              <a:buFont typeface="Arial" panose="020B0604020202020204" pitchFamily="34" charset="0"/>
              <a:buChar char="•"/>
            </a:pPr>
            <a:r>
              <a:rPr lang="en-GB" sz="2400" dirty="0" smtClean="0"/>
              <a:t>15 adult participants</a:t>
            </a:r>
          </a:p>
          <a:p>
            <a:pPr marL="302324" indent="-302324">
              <a:buClr>
                <a:srgbClr val="2178B5"/>
              </a:buClr>
              <a:buFont typeface="Arial" panose="020B0604020202020204" pitchFamily="34" charset="0"/>
              <a:buChar char="•"/>
            </a:pPr>
            <a:r>
              <a:rPr lang="en-GB" sz="2400" dirty="0" smtClean="0"/>
              <a:t>30 high schoolers</a:t>
            </a: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1436" y="2058619"/>
            <a:ext cx="5140664" cy="3718960"/>
          </a:xfrm>
          <a:prstGeom prst="rect">
            <a:avLst/>
          </a:prstGeom>
        </p:spPr>
      </p:pic>
      <p:sp>
        <p:nvSpPr>
          <p:cNvPr id="9" name="TextBox 8"/>
          <p:cNvSpPr txBox="1"/>
          <p:nvPr/>
        </p:nvSpPr>
        <p:spPr>
          <a:xfrm>
            <a:off x="375375" y="1013872"/>
            <a:ext cx="8592290" cy="1005630"/>
          </a:xfrm>
          <a:prstGeom prst="rect">
            <a:avLst/>
          </a:prstGeom>
          <a:noFill/>
        </p:spPr>
        <p:txBody>
          <a:bodyPr wrap="square" lIns="96744" tIns="48372" rIns="96744" bIns="48372" rtlCol="0">
            <a:spAutoFit/>
          </a:bodyPr>
          <a:lstStyle/>
          <a:p>
            <a:r>
              <a:rPr lang="en-GB" sz="4400" dirty="0" smtClean="0">
                <a:solidFill>
                  <a:srgbClr val="2178B5"/>
                </a:solidFill>
                <a:latin typeface="+mj-lt"/>
              </a:rPr>
              <a:t>Rycote House (November 2013</a:t>
            </a:r>
            <a:r>
              <a:rPr lang="en-GB" sz="4400" dirty="0">
                <a:solidFill>
                  <a:srgbClr val="2178B5"/>
                </a:solidFill>
                <a:latin typeface="+mj-lt"/>
              </a:rPr>
              <a:t>)</a:t>
            </a:r>
          </a:p>
          <a:p>
            <a:endParaRPr lang="en-US" sz="1500" dirty="0" smtClean="0">
              <a:solidFill>
                <a:schemeClr val="bg1"/>
              </a:solidFill>
              <a:latin typeface="FoundrySterling-Book"/>
            </a:endParaRPr>
          </a:p>
        </p:txBody>
      </p:sp>
    </p:spTree>
    <p:extLst>
      <p:ext uri="{BB962C8B-B14F-4D97-AF65-F5344CB8AC3E}">
        <p14:creationId xmlns:p14="http://schemas.microsoft.com/office/powerpoint/2010/main" xmlns="" val="3183197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5375" y="1013872"/>
            <a:ext cx="8592290" cy="1390350"/>
          </a:xfrm>
          <a:prstGeom prst="rect">
            <a:avLst/>
          </a:prstGeom>
          <a:noFill/>
        </p:spPr>
        <p:txBody>
          <a:bodyPr wrap="square" lIns="96744" tIns="48372" rIns="96744" bIns="48372" rtlCol="0">
            <a:spAutoFit/>
          </a:bodyPr>
          <a:lstStyle/>
          <a:p>
            <a:r>
              <a:rPr lang="en-GB" sz="4200" dirty="0" smtClean="0">
                <a:solidFill>
                  <a:srgbClr val="2178B5"/>
                </a:solidFill>
                <a:latin typeface="+mj-lt"/>
              </a:rPr>
              <a:t>Women in Science (Oct 2013 &amp; 2014)</a:t>
            </a:r>
            <a:endParaRPr lang="en-GB" sz="4200" dirty="0">
              <a:solidFill>
                <a:srgbClr val="2178B5"/>
              </a:solidFill>
              <a:latin typeface="+mj-lt"/>
            </a:endParaRPr>
          </a:p>
          <a:p>
            <a:endParaRPr lang="en-US" sz="4200" dirty="0" smtClean="0">
              <a:solidFill>
                <a:srgbClr val="2178B5"/>
              </a:solidFill>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25776" y="1744487"/>
            <a:ext cx="3087200" cy="4840198"/>
          </a:xfrm>
          <a:prstGeom prst="rect">
            <a:avLst/>
          </a:prstGeom>
        </p:spPr>
      </p:pic>
      <p:sp>
        <p:nvSpPr>
          <p:cNvPr id="6" name="TextBox 5"/>
          <p:cNvSpPr txBox="1"/>
          <p:nvPr/>
        </p:nvSpPr>
        <p:spPr>
          <a:xfrm>
            <a:off x="613423" y="2404222"/>
            <a:ext cx="4337167" cy="3052344"/>
          </a:xfrm>
          <a:prstGeom prst="rect">
            <a:avLst/>
          </a:prstGeom>
          <a:noFill/>
        </p:spPr>
        <p:txBody>
          <a:bodyPr wrap="square" lIns="96744" tIns="48372" rIns="96744" bIns="48372" rtlCol="0">
            <a:spAutoFit/>
          </a:bodyPr>
          <a:lstStyle/>
          <a:p>
            <a:pPr marL="302324" indent="-302324">
              <a:buClr>
                <a:srgbClr val="2178B5"/>
              </a:buClr>
              <a:buFont typeface="Arial" panose="020B0604020202020204" pitchFamily="34" charset="0"/>
              <a:buChar char="•"/>
            </a:pPr>
            <a:r>
              <a:rPr lang="en-GB" sz="2400" dirty="0" smtClean="0"/>
              <a:t>No specific content focus – provided print resources and guidance on online sources</a:t>
            </a:r>
          </a:p>
          <a:p>
            <a:pPr marL="302324" indent="-302324">
              <a:buClr>
                <a:srgbClr val="2178B5"/>
              </a:buClr>
              <a:buFont typeface="Arial" panose="020B0604020202020204" pitchFamily="34" charset="0"/>
              <a:buChar char="•"/>
            </a:pPr>
            <a:r>
              <a:rPr lang="en-GB" sz="2400" dirty="0" smtClean="0"/>
              <a:t>2013: 18 participants, 22 articles improved (7 new articles!)</a:t>
            </a:r>
          </a:p>
          <a:p>
            <a:pPr marL="302324" indent="-302324">
              <a:buClr>
                <a:srgbClr val="2178B5"/>
              </a:buClr>
              <a:buFont typeface="Arial" panose="020B0604020202020204" pitchFamily="34" charset="0"/>
              <a:buChar char="•"/>
            </a:pPr>
            <a:r>
              <a:rPr lang="en-GB" sz="2400" dirty="0" smtClean="0"/>
              <a:t>2014: 24 participants, 18 articles improved</a:t>
            </a:r>
          </a:p>
        </p:txBody>
      </p:sp>
    </p:spTree>
    <p:extLst>
      <p:ext uri="{BB962C8B-B14F-4D97-AF65-F5344CB8AC3E}">
        <p14:creationId xmlns:p14="http://schemas.microsoft.com/office/powerpoint/2010/main" xmlns="" val="4460689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032" y="876300"/>
            <a:ext cx="8674332" cy="774797"/>
          </a:xfrm>
          <a:prstGeom prst="rect">
            <a:avLst/>
          </a:prstGeom>
          <a:noFill/>
        </p:spPr>
        <p:txBody>
          <a:bodyPr wrap="square" lIns="96744" tIns="48372" rIns="96744" bIns="48372" rtlCol="0">
            <a:spAutoFit/>
          </a:bodyPr>
          <a:lstStyle/>
          <a:p>
            <a:r>
              <a:rPr lang="en-US" sz="4400" dirty="0" smtClean="0">
                <a:solidFill>
                  <a:srgbClr val="2178B5"/>
                </a:solidFill>
                <a:latin typeface="+mj-lt"/>
              </a:rPr>
              <a:t>Planning an editathon</a:t>
            </a:r>
          </a:p>
        </p:txBody>
      </p:sp>
      <p:sp>
        <p:nvSpPr>
          <p:cNvPr id="3" name="TextBox 2"/>
          <p:cNvSpPr txBox="1"/>
          <p:nvPr/>
        </p:nvSpPr>
        <p:spPr>
          <a:xfrm>
            <a:off x="466548" y="1934480"/>
            <a:ext cx="7231490" cy="1944348"/>
          </a:xfrm>
          <a:prstGeom prst="rect">
            <a:avLst/>
          </a:prstGeom>
          <a:noFill/>
        </p:spPr>
        <p:txBody>
          <a:bodyPr wrap="square" lIns="96744" tIns="48372" rIns="96744" bIns="48372" rtlCol="0">
            <a:spAutoFit/>
          </a:bodyPr>
          <a:lstStyle/>
          <a:p>
            <a:pPr marL="362788" indent="-362788">
              <a:buClr>
                <a:srgbClr val="2178B5"/>
              </a:buClr>
              <a:buFont typeface="Arial" panose="020B0604020202020204" pitchFamily="34" charset="0"/>
              <a:buChar char="•"/>
            </a:pPr>
            <a:r>
              <a:rPr lang="en-GB" sz="2400" dirty="0" smtClean="0"/>
              <a:t>Format &amp; goals</a:t>
            </a:r>
          </a:p>
          <a:p>
            <a:pPr marL="362788" indent="-362788">
              <a:buClr>
                <a:srgbClr val="2178B5"/>
              </a:buClr>
              <a:buFont typeface="Arial" panose="020B0604020202020204" pitchFamily="34" charset="0"/>
              <a:buChar char="•"/>
            </a:pPr>
            <a:r>
              <a:rPr lang="en-GB" sz="2400" dirty="0" smtClean="0"/>
              <a:t>Venue</a:t>
            </a:r>
          </a:p>
          <a:p>
            <a:pPr marL="362788" indent="-362788">
              <a:buClr>
                <a:srgbClr val="2178B5"/>
              </a:buClr>
              <a:buFont typeface="Arial" panose="020B0604020202020204" pitchFamily="34" charset="0"/>
              <a:buChar char="•"/>
            </a:pPr>
            <a:r>
              <a:rPr lang="en-GB" sz="2400" dirty="0" smtClean="0"/>
              <a:t>Trainers &amp; helpers</a:t>
            </a:r>
          </a:p>
          <a:p>
            <a:pPr marL="362788" indent="-362788">
              <a:buClr>
                <a:srgbClr val="2178B5"/>
              </a:buClr>
              <a:buFont typeface="Arial" panose="020B0604020202020204" pitchFamily="34" charset="0"/>
              <a:buChar char="•"/>
            </a:pPr>
            <a:r>
              <a:rPr lang="en-GB" sz="2400" dirty="0" smtClean="0"/>
              <a:t>Project page on Wikipedia</a:t>
            </a:r>
          </a:p>
          <a:p>
            <a:pPr marL="362788" indent="-362788">
              <a:buClr>
                <a:srgbClr val="2178B5"/>
              </a:buClr>
              <a:buFont typeface="Arial" panose="020B0604020202020204" pitchFamily="34" charset="0"/>
              <a:buChar char="•"/>
            </a:pPr>
            <a:r>
              <a:rPr lang="en-GB" sz="2400" dirty="0" smtClean="0"/>
              <a:t>Advertise!</a:t>
            </a:r>
            <a:endParaRPr lang="en-GB" sz="2400" dirty="0"/>
          </a:p>
        </p:txBody>
      </p:sp>
      <p:pic>
        <p:nvPicPr>
          <p:cNvPr id="4" name="Picture 3" descr="Q:\communications\Media campaigns\Rycote Park\Editathon\rycotewikipedia-morning-smal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70700" y="3929412"/>
            <a:ext cx="6354185" cy="27904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19346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032" y="704199"/>
            <a:ext cx="8674332" cy="774797"/>
          </a:xfrm>
          <a:prstGeom prst="rect">
            <a:avLst/>
          </a:prstGeom>
          <a:noFill/>
        </p:spPr>
        <p:txBody>
          <a:bodyPr wrap="square" lIns="96744" tIns="48372" rIns="96744" bIns="48372" rtlCol="0">
            <a:spAutoFit/>
          </a:bodyPr>
          <a:lstStyle/>
          <a:p>
            <a:r>
              <a:rPr lang="en-US" sz="4400" dirty="0" smtClean="0">
                <a:solidFill>
                  <a:srgbClr val="2178B5"/>
                </a:solidFill>
                <a:latin typeface="+mj-lt"/>
              </a:rPr>
              <a:t>Running an editathon</a:t>
            </a:r>
          </a:p>
        </p:txBody>
      </p:sp>
      <p:sp>
        <p:nvSpPr>
          <p:cNvPr id="3" name="TextBox 2"/>
          <p:cNvSpPr txBox="1"/>
          <p:nvPr/>
        </p:nvSpPr>
        <p:spPr>
          <a:xfrm>
            <a:off x="5809049" y="2933265"/>
            <a:ext cx="2887276" cy="2313680"/>
          </a:xfrm>
          <a:prstGeom prst="rect">
            <a:avLst/>
          </a:prstGeom>
          <a:noFill/>
        </p:spPr>
        <p:txBody>
          <a:bodyPr wrap="square" lIns="96744" tIns="48372" rIns="96744" bIns="48372" rtlCol="0">
            <a:spAutoFit/>
          </a:bodyPr>
          <a:lstStyle/>
          <a:p>
            <a:pPr marL="362788" indent="-362788">
              <a:buClr>
                <a:srgbClr val="2178B5"/>
              </a:buClr>
              <a:buFont typeface="Arial" panose="020B0604020202020204" pitchFamily="34" charset="0"/>
              <a:buChar char="•"/>
            </a:pPr>
            <a:r>
              <a:rPr lang="en-GB" sz="2400" dirty="0" smtClean="0"/>
              <a:t>Training &amp; account creation</a:t>
            </a:r>
          </a:p>
          <a:p>
            <a:pPr marL="362788" indent="-362788">
              <a:buClr>
                <a:srgbClr val="2178B5"/>
              </a:buClr>
              <a:buFont typeface="Arial" panose="020B0604020202020204" pitchFamily="34" charset="0"/>
              <a:buChar char="•"/>
            </a:pPr>
            <a:r>
              <a:rPr lang="en-GB" sz="2400" dirty="0" smtClean="0"/>
              <a:t>Snacks</a:t>
            </a:r>
          </a:p>
          <a:p>
            <a:pPr marL="362788" indent="-362788">
              <a:buClr>
                <a:srgbClr val="2178B5"/>
              </a:buClr>
              <a:buFont typeface="Arial" panose="020B0604020202020204" pitchFamily="34" charset="0"/>
              <a:buChar char="•"/>
            </a:pPr>
            <a:r>
              <a:rPr lang="en-GB" sz="2400" dirty="0" smtClean="0"/>
              <a:t>Friendliness!</a:t>
            </a:r>
          </a:p>
          <a:p>
            <a:pPr marL="362788" indent="-362788">
              <a:buClr>
                <a:srgbClr val="2178B5"/>
              </a:buClr>
              <a:buFont typeface="Arial" panose="020B0604020202020204" pitchFamily="34" charset="0"/>
              <a:buChar char="•"/>
            </a:pPr>
            <a:r>
              <a:rPr lang="en-GB" sz="2400" dirty="0" smtClean="0"/>
              <a:t>Track impact</a:t>
            </a:r>
          </a:p>
          <a:p>
            <a:pPr marL="362788" indent="-362788">
              <a:buClr>
                <a:srgbClr val="2178B5"/>
              </a:buClr>
              <a:buFont typeface="Arial" panose="020B0604020202020204" pitchFamily="34" charset="0"/>
              <a:buChar char="•"/>
            </a:pPr>
            <a:endParaRPr lang="en-GB" sz="2400" dirty="0"/>
          </a:p>
        </p:txBody>
      </p:sp>
      <p:pic>
        <p:nvPicPr>
          <p:cNvPr id="1028" name="Picture 4" descr="Q:\communications\social media\Wikipedia\editathons\ada cake smal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6547" y="2184926"/>
            <a:ext cx="4869654" cy="38732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2248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6"/>
            <a:ext cx="5989637" cy="1853852"/>
          </a:xfrm>
        </p:spPr>
        <p:txBody>
          <a:bodyPr/>
          <a:lstStyle/>
          <a:p>
            <a:pPr algn="ctr"/>
            <a:r>
              <a:rPr lang="en-US" sz="6000" dirty="0" smtClean="0">
                <a:latin typeface="+mj-lt"/>
                <a:sym typeface="Symbol"/>
              </a:rPr>
              <a:t>Tips</a:t>
            </a:r>
          </a:p>
        </p:txBody>
      </p:sp>
      <p:sp>
        <p:nvSpPr>
          <p:cNvPr id="5" name="Text Placeholder 4"/>
          <p:cNvSpPr>
            <a:spLocks noGrp="1"/>
          </p:cNvSpPr>
          <p:nvPr>
            <p:ph type="body" sz="quarter" idx="15"/>
          </p:nvPr>
        </p:nvSpPr>
        <p:spPr>
          <a:xfrm>
            <a:off x="2782888" y="2347190"/>
            <a:ext cx="5989637" cy="1101855"/>
          </a:xfrm>
        </p:spPr>
        <p:txBody>
          <a:bodyPr/>
          <a:lstStyle/>
          <a:p>
            <a:r>
              <a:rPr lang="en-US" sz="3200" dirty="0" smtClean="0">
                <a:latin typeface="+mn-lt"/>
              </a:rPr>
              <a:t>Merrilee Proffitt</a:t>
            </a:r>
          </a:p>
          <a:p>
            <a:r>
              <a:rPr lang="en-US" sz="2800" dirty="0" smtClean="0">
                <a:latin typeface="+mn-lt"/>
                <a:hlinkClick r:id="rId3"/>
              </a:rPr>
              <a:t>profittm@oclc.org</a:t>
            </a:r>
            <a:endParaRPr lang="en-US" sz="2800" dirty="0" smtClean="0">
              <a:latin typeface="+mn-lt"/>
            </a:endParaRPr>
          </a:p>
          <a:p>
            <a:endParaRPr lang="en-US" sz="2800" dirty="0" smtClean="0">
              <a:latin typeface="+mn-lt"/>
            </a:endParaRPr>
          </a:p>
        </p:txBody>
      </p:sp>
      <p:pic>
        <p:nvPicPr>
          <p:cNvPr id="7" name="Picture 6" descr="Merrilee with nara tattoo.jpg"/>
          <p:cNvPicPr>
            <a:picLocks noChangeAspect="1"/>
          </p:cNvPicPr>
          <p:nvPr/>
        </p:nvPicPr>
        <p:blipFill>
          <a:blip r:embed="rId4"/>
          <a:stretch>
            <a:fillRect/>
          </a:stretch>
        </p:blipFill>
        <p:spPr>
          <a:xfrm>
            <a:off x="6227012" y="2077445"/>
            <a:ext cx="2332285" cy="3108960"/>
          </a:xfrm>
          <a:prstGeom prst="rect">
            <a:avLst/>
          </a:prstGeom>
        </p:spPr>
      </p:pic>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78308"/>
          </a:xfrm>
        </p:spPr>
        <p:txBody>
          <a:bodyPr/>
          <a:lstStyle/>
          <a:p>
            <a:r>
              <a:rPr lang="en-US" sz="4000" b="0" dirty="0" smtClean="0">
                <a:solidFill>
                  <a:srgbClr val="2178B5"/>
                </a:solidFill>
                <a:latin typeface="+mj-lt"/>
              </a:rPr>
              <a:t>Tips for overcoming challenges</a:t>
            </a:r>
            <a:endParaRPr lang="en-US" sz="4000" b="0" dirty="0">
              <a:solidFill>
                <a:srgbClr val="2178B5"/>
              </a:solidFill>
              <a:latin typeface="+mj-lt"/>
            </a:endParaRPr>
          </a:p>
        </p:txBody>
      </p:sp>
      <p:sp>
        <p:nvSpPr>
          <p:cNvPr id="3" name="Text Placeholder 2"/>
          <p:cNvSpPr>
            <a:spLocks noGrp="1"/>
          </p:cNvSpPr>
          <p:nvPr>
            <p:ph type="body" idx="1"/>
          </p:nvPr>
        </p:nvSpPr>
        <p:spPr>
          <a:xfrm>
            <a:off x="457200" y="1194099"/>
            <a:ext cx="8229600" cy="5527964"/>
          </a:xfrm>
        </p:spPr>
        <p:txBody>
          <a:bodyPr>
            <a:normAutofit fontScale="77500" lnSpcReduction="20000"/>
          </a:bodyPr>
          <a:lstStyle/>
          <a:p>
            <a:pPr algn="just">
              <a:buClr>
                <a:srgbClr val="2178B5"/>
              </a:buClr>
            </a:pPr>
            <a:r>
              <a:rPr lang="en-US" dirty="0" smtClean="0">
                <a:latin typeface="+mn-lt"/>
              </a:rPr>
              <a:t>Above all else, be transparent about editing</a:t>
            </a:r>
          </a:p>
          <a:p>
            <a:pPr lvl="1" algn="just">
              <a:buClr>
                <a:srgbClr val="2178B5"/>
              </a:buClr>
            </a:pPr>
            <a:r>
              <a:rPr lang="en-US" dirty="0" smtClean="0">
                <a:latin typeface="+mn-lt"/>
              </a:rPr>
              <a:t>Create a conflict of Interest (CIO) statement on your user page</a:t>
            </a:r>
          </a:p>
          <a:p>
            <a:pPr lvl="1" algn="just">
              <a:buClr>
                <a:srgbClr val="2178B5"/>
              </a:buClr>
            </a:pPr>
            <a:r>
              <a:rPr lang="en-US" dirty="0" smtClean="0">
                <a:latin typeface="+mn-lt"/>
              </a:rPr>
              <a:t>Fill out the edit summary – say what you did!</a:t>
            </a:r>
          </a:p>
          <a:p>
            <a:pPr lvl="1" algn="just">
              <a:buClr>
                <a:srgbClr val="2178B5"/>
              </a:buClr>
              <a:buNone/>
            </a:pPr>
            <a:endParaRPr lang="en-US" dirty="0" smtClean="0">
              <a:latin typeface="+mn-lt"/>
            </a:endParaRPr>
          </a:p>
          <a:p>
            <a:pPr lvl="1" algn="just">
              <a:buClr>
                <a:srgbClr val="2178B5"/>
              </a:buClr>
              <a:buNone/>
            </a:pPr>
            <a:endParaRPr lang="en-US" dirty="0" smtClean="0">
              <a:latin typeface="+mn-lt"/>
            </a:endParaRPr>
          </a:p>
          <a:p>
            <a:pPr lvl="1" algn="just">
              <a:buClr>
                <a:srgbClr val="2178B5"/>
              </a:buClr>
              <a:buNone/>
            </a:pPr>
            <a:endParaRPr lang="en-US" dirty="0" smtClean="0">
              <a:latin typeface="+mn-lt"/>
            </a:endParaRPr>
          </a:p>
          <a:p>
            <a:pPr algn="just">
              <a:buClr>
                <a:srgbClr val="2178B5"/>
              </a:buClr>
            </a:pPr>
            <a:r>
              <a:rPr lang="en-US" dirty="0" smtClean="0">
                <a:latin typeface="+mn-lt"/>
              </a:rPr>
              <a:t>Be here to help – don’t act like a link spam machine</a:t>
            </a:r>
          </a:p>
          <a:p>
            <a:pPr lvl="1" algn="just">
              <a:buClr>
                <a:srgbClr val="2178B5"/>
              </a:buClr>
            </a:pPr>
            <a:r>
              <a:rPr lang="en-US" dirty="0" smtClean="0">
                <a:latin typeface="+mn-lt"/>
              </a:rPr>
              <a:t>If you are adding links to your collections, add links to other major collections at other institutions</a:t>
            </a:r>
          </a:p>
          <a:p>
            <a:pPr lvl="1" algn="just">
              <a:buClr>
                <a:srgbClr val="2178B5"/>
              </a:buClr>
            </a:pPr>
            <a:r>
              <a:rPr lang="en-US" dirty="0" smtClean="0">
                <a:latin typeface="+mn-lt"/>
              </a:rPr>
              <a:t>Contribute content, not just links to your collections</a:t>
            </a:r>
          </a:p>
          <a:p>
            <a:pPr algn="just">
              <a:buClr>
                <a:srgbClr val="2178B5"/>
              </a:buClr>
            </a:pPr>
            <a:r>
              <a:rPr lang="en-US" dirty="0" smtClean="0">
                <a:latin typeface="+mn-lt"/>
              </a:rPr>
              <a:t>Become familiar with Wiki community norms</a:t>
            </a:r>
          </a:p>
          <a:p>
            <a:pPr lvl="1" algn="just">
              <a:buClr>
                <a:srgbClr val="2178B5"/>
              </a:buClr>
            </a:pPr>
            <a:r>
              <a:rPr lang="en-US" dirty="0" smtClean="0">
                <a:latin typeface="+mn-lt"/>
              </a:rPr>
              <a:t>Become comfortable with communicating on talk pages</a:t>
            </a:r>
          </a:p>
          <a:p>
            <a:pPr lvl="1" algn="just">
              <a:buClr>
                <a:srgbClr val="2178B5"/>
              </a:buClr>
            </a:pPr>
            <a:r>
              <a:rPr lang="en-US" dirty="0" smtClean="0">
                <a:latin typeface="+mn-lt"/>
              </a:rPr>
              <a:t>If you aren’t sure, ask questions (the talk page is great for this!)</a:t>
            </a:r>
          </a:p>
          <a:p>
            <a:pPr lvl="1" algn="just">
              <a:buClr>
                <a:srgbClr val="2178B5"/>
              </a:buClr>
            </a:pPr>
            <a:r>
              <a:rPr lang="en-US" dirty="0" smtClean="0">
                <a:latin typeface="+mn-lt"/>
              </a:rPr>
              <a:t>If your edits are reverted ask why (and try to understand and improve)</a:t>
            </a:r>
          </a:p>
          <a:p>
            <a:pPr lvl="1" algn="just">
              <a:buClr>
                <a:srgbClr val="2178B5"/>
              </a:buClr>
            </a:pPr>
            <a:r>
              <a:rPr lang="en-US" dirty="0" smtClean="0">
                <a:latin typeface="+mn-lt"/>
              </a:rPr>
              <a:t>But “be bold” – you ARE here to help.</a:t>
            </a:r>
            <a:endParaRPr lang="en-US" dirty="0">
              <a:latin typeface="+mn-lt"/>
            </a:endParaRPr>
          </a:p>
        </p:txBody>
      </p:sp>
      <p:pic>
        <p:nvPicPr>
          <p:cNvPr id="4" name="Picture 3"/>
          <p:cNvPicPr>
            <a:picLocks noChangeAspect="1"/>
          </p:cNvPicPr>
          <p:nvPr/>
        </p:nvPicPr>
        <p:blipFill>
          <a:blip r:embed="rId3"/>
          <a:stretch>
            <a:fillRect/>
          </a:stretch>
        </p:blipFill>
        <p:spPr>
          <a:xfrm>
            <a:off x="1263015" y="2388198"/>
            <a:ext cx="5393531" cy="771525"/>
          </a:xfrm>
          <a:prstGeom prst="rect">
            <a:avLst/>
          </a:prstGeom>
          <a:ln>
            <a:solidFill>
              <a:schemeClr val="tx1"/>
            </a:solidFill>
          </a:ln>
        </p:spPr>
      </p:pic>
    </p:spTree>
    <p:extLst>
      <p:ext uri="{BB962C8B-B14F-4D97-AF65-F5344CB8AC3E}">
        <p14:creationId xmlns:p14="http://schemas.microsoft.com/office/powerpoint/2010/main" xmlns="" val="23134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prstGeom prst="rect">
            <a:avLst/>
          </a:prstGeom>
        </p:spPr>
        <p:txBody>
          <a:bodyPr vert="horz" lIns="68569" tIns="68569" rIns="68569" bIns="68569" rtlCol="0" anchor="b" anchorCtr="0">
            <a:noAutofit/>
          </a:bodyPr>
          <a:lstStyle/>
          <a:p>
            <a:pPr lvl="0" rtl="0">
              <a:buNone/>
            </a:pPr>
            <a:r>
              <a:rPr lang="en" sz="4400" b="0" dirty="0">
                <a:solidFill>
                  <a:srgbClr val="2178B5"/>
                </a:solidFill>
                <a:latin typeface="+mj-lt"/>
                <a:ea typeface="Trebuchet MS"/>
                <a:cs typeface="Trebuchet MS"/>
                <a:sym typeface="Trebuchet MS"/>
              </a:rPr>
              <a:t>Wikipedia’s scale</a:t>
            </a:r>
          </a:p>
        </p:txBody>
      </p:sp>
      <p:sp>
        <p:nvSpPr>
          <p:cNvPr id="31" name="Shape 31"/>
          <p:cNvSpPr txBox="1">
            <a:spLocks noGrp="1"/>
          </p:cNvSpPr>
          <p:nvPr>
            <p:ph type="body" idx="1"/>
          </p:nvPr>
        </p:nvSpPr>
        <p:spPr>
          <a:prstGeom prst="rect">
            <a:avLst/>
          </a:prstGeom>
        </p:spPr>
        <p:txBody>
          <a:bodyPr vert="horz" lIns="68569" tIns="68569" rIns="68569" bIns="68569" rtlCol="0" anchor="t" anchorCtr="0">
            <a:noAutofit/>
          </a:bodyPr>
          <a:lstStyle/>
          <a:p>
            <a:pPr lvl="0" rtl="0">
              <a:buNone/>
            </a:pPr>
            <a:r>
              <a:rPr lang="en" dirty="0">
                <a:latin typeface="+mn-lt"/>
                <a:ea typeface="Trebuchet MS"/>
                <a:cs typeface="Trebuchet MS"/>
                <a:sym typeface="Trebuchet MS"/>
              </a:rPr>
              <a:t>30m articles, 4m English</a:t>
            </a:r>
          </a:p>
          <a:p>
            <a:pPr lvl="0" rtl="0">
              <a:buNone/>
            </a:pPr>
            <a:r>
              <a:rPr lang="en" dirty="0">
                <a:latin typeface="+mn-lt"/>
                <a:ea typeface="Trebuchet MS"/>
                <a:cs typeface="Trebuchet MS"/>
                <a:sym typeface="Trebuchet MS"/>
              </a:rPr>
              <a:t>16 million images</a:t>
            </a:r>
          </a:p>
          <a:p>
            <a:pPr lvl="0" rtl="0">
              <a:buNone/>
            </a:pPr>
            <a:r>
              <a:rPr lang="en" dirty="0" smtClean="0">
                <a:latin typeface="+mn-lt"/>
                <a:ea typeface="Trebuchet MS"/>
                <a:cs typeface="Trebuchet MS"/>
                <a:sym typeface="Trebuchet MS"/>
              </a:rPr>
              <a:t>8000 </a:t>
            </a:r>
            <a:r>
              <a:rPr lang="en" dirty="0">
                <a:latin typeface="+mn-lt"/>
                <a:ea typeface="Trebuchet MS"/>
                <a:cs typeface="Trebuchet MS"/>
                <a:sym typeface="Trebuchet MS"/>
              </a:rPr>
              <a:t>views per second</a:t>
            </a:r>
          </a:p>
          <a:p>
            <a:pPr lvl="0" rtl="0">
              <a:buNone/>
            </a:pPr>
            <a:r>
              <a:rPr lang="en" dirty="0" smtClean="0">
                <a:latin typeface="+mn-lt"/>
                <a:ea typeface="Trebuchet MS"/>
                <a:cs typeface="Trebuchet MS"/>
                <a:sym typeface="Trebuchet MS"/>
              </a:rPr>
              <a:t>500 </a:t>
            </a:r>
            <a:r>
              <a:rPr lang="en" dirty="0">
                <a:latin typeface="+mn-lt"/>
                <a:ea typeface="Trebuchet MS"/>
                <a:cs typeface="Trebuchet MS"/>
                <a:sym typeface="Trebuchet MS"/>
              </a:rPr>
              <a:t>million unique visitors per month</a:t>
            </a:r>
          </a:p>
          <a:p>
            <a:pPr lvl="0" rtl="0">
              <a:buNone/>
            </a:pPr>
            <a:r>
              <a:rPr lang="en" dirty="0">
                <a:latin typeface="+mn-lt"/>
                <a:ea typeface="Trebuchet MS"/>
                <a:cs typeface="Trebuchet MS"/>
                <a:sym typeface="Trebuchet MS"/>
              </a:rPr>
              <a:t>3.7 billion monthly mobile pageviews</a:t>
            </a:r>
          </a:p>
          <a:p>
            <a:pPr lvl="0" rtl="0">
              <a:buNone/>
            </a:pPr>
            <a:r>
              <a:rPr lang="en" dirty="0" smtClean="0">
                <a:latin typeface="+mn-lt"/>
                <a:ea typeface="Trebuchet MS"/>
                <a:cs typeface="Trebuchet MS"/>
                <a:sym typeface="Trebuchet MS"/>
              </a:rPr>
              <a:t>2.1 </a:t>
            </a:r>
            <a:r>
              <a:rPr lang="en" dirty="0">
                <a:latin typeface="+mn-lt"/>
                <a:ea typeface="Trebuchet MS"/>
                <a:cs typeface="Trebuchet MS"/>
                <a:sym typeface="Trebuchet MS"/>
              </a:rPr>
              <a:t>billion edits, 700 million English</a:t>
            </a:r>
          </a:p>
        </p:txBody>
      </p:sp>
      <p:pic>
        <p:nvPicPr>
          <p:cNvPr id="32" name="Shape 32"/>
          <p:cNvPicPr preferRelativeResize="0"/>
          <p:nvPr/>
        </p:nvPicPr>
        <p:blipFill>
          <a:blip r:embed="rId3" cstate="print"/>
          <a:stretch>
            <a:fillRect/>
          </a:stretch>
        </p:blipFill>
        <p:spPr>
          <a:xfrm>
            <a:off x="6470194" y="166333"/>
            <a:ext cx="2630138" cy="1975350"/>
          </a:xfrm>
          <a:prstGeom prst="rect">
            <a:avLst/>
          </a:prstGeom>
        </p:spPr>
      </p:pic>
    </p:spTree>
    <p:extLst>
      <p:ext uri="{BB962C8B-B14F-4D97-AF65-F5344CB8AC3E}">
        <p14:creationId xmlns:p14="http://schemas.microsoft.com/office/powerpoint/2010/main" xmlns="" val="1859347859"/>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smtClean="0">
                <a:solidFill>
                  <a:srgbClr val="2178B5"/>
                </a:solidFill>
                <a:latin typeface="+mj-lt"/>
              </a:rPr>
              <a:t>Finding </a:t>
            </a:r>
            <a:r>
              <a:rPr lang="en-US" sz="4400" b="0" dirty="0" err="1" smtClean="0">
                <a:solidFill>
                  <a:srgbClr val="2178B5"/>
                </a:solidFill>
                <a:latin typeface="+mj-lt"/>
              </a:rPr>
              <a:t>Wikipedians</a:t>
            </a:r>
            <a:endParaRPr lang="en-US" sz="4400" b="0" dirty="0">
              <a:solidFill>
                <a:srgbClr val="2178B5"/>
              </a:solidFill>
              <a:latin typeface="+mj-lt"/>
            </a:endParaRPr>
          </a:p>
        </p:txBody>
      </p:sp>
      <p:sp>
        <p:nvSpPr>
          <p:cNvPr id="3" name="Text Placeholder 2"/>
          <p:cNvSpPr>
            <a:spLocks noGrp="1"/>
          </p:cNvSpPr>
          <p:nvPr>
            <p:ph type="body" idx="1"/>
          </p:nvPr>
        </p:nvSpPr>
        <p:spPr/>
        <p:txBody>
          <a:bodyPr/>
          <a:lstStyle/>
          <a:p>
            <a:pPr>
              <a:buClr>
                <a:srgbClr val="2178B5"/>
              </a:buClr>
            </a:pPr>
            <a:r>
              <a:rPr lang="en-US" dirty="0" smtClean="0">
                <a:latin typeface="+mn-lt"/>
              </a:rPr>
              <a:t>Look for local (or subject) project pages</a:t>
            </a:r>
          </a:p>
          <a:p>
            <a:pPr>
              <a:buClr>
                <a:srgbClr val="2178B5"/>
              </a:buClr>
            </a:pPr>
            <a:r>
              <a:rPr lang="en-US" dirty="0" smtClean="0">
                <a:latin typeface="+mn-lt"/>
              </a:rPr>
              <a:t>Become </a:t>
            </a:r>
            <a:r>
              <a:rPr lang="en-US" dirty="0" err="1" smtClean="0">
                <a:latin typeface="+mn-lt"/>
              </a:rPr>
              <a:t>GLAMorous</a:t>
            </a:r>
            <a:r>
              <a:rPr lang="en-US" dirty="0" smtClean="0">
                <a:latin typeface="+mn-lt"/>
              </a:rPr>
              <a:t> and join GLAM-WIKI</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1803797" y="2926736"/>
            <a:ext cx="5536406" cy="4393406"/>
          </a:xfrm>
          <a:prstGeom prst="rect">
            <a:avLst/>
          </a:prstGeom>
          <a:ln>
            <a:solidFill>
              <a:schemeClr val="tx1"/>
            </a:solidFill>
          </a:ln>
        </p:spPr>
      </p:pic>
    </p:spTree>
    <p:extLst>
      <p:ext uri="{BB962C8B-B14F-4D97-AF65-F5344CB8AC3E}">
        <p14:creationId xmlns:p14="http://schemas.microsoft.com/office/powerpoint/2010/main" xmlns="" val="35488704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096015" y="1842107"/>
            <a:ext cx="5486400" cy="627864"/>
          </a:xfrm>
        </p:spPr>
        <p:txBody>
          <a:bodyPr/>
          <a:lstStyle/>
          <a:p>
            <a:r>
              <a:rPr lang="en-US" sz="3200" dirty="0" smtClean="0"/>
              <a:t>Questions? Your plans?</a:t>
            </a:r>
            <a:endParaRPr lang="en-US" sz="3200" dirty="0"/>
          </a:p>
        </p:txBody>
      </p:sp>
      <p:pic>
        <p:nvPicPr>
          <p:cNvPr id="15" name="Picture 2" descr="C:\Users\childree\AppData\Local\Microsoft\Windows\Temporary Internet Files\Content.IE5\0P660GWN\MP900401828[1].jpg"/>
          <p:cNvPicPr>
            <a:picLocks noGrp="1" noChangeAspect="1" noChangeArrowheads="1"/>
          </p:cNvPicPr>
          <p:nvPr>
            <p:ph type="pic" idx="1"/>
          </p:nvPr>
        </p:nvPicPr>
        <p:blipFill>
          <a:blip r:embed="rId3"/>
          <a:srcRect t="11169" b="47202"/>
          <a:stretch>
            <a:fillRect/>
          </a:stretch>
        </p:blipFill>
        <p:spPr bwMode="auto">
          <a:xfrm>
            <a:off x="614849" y="1064712"/>
            <a:ext cx="3330854" cy="2078886"/>
          </a:xfrm>
          <a:prstGeom prst="rect">
            <a:avLst/>
          </a:prstGeom>
          <a:noFill/>
        </p:spPr>
      </p:pic>
      <p:sp>
        <p:nvSpPr>
          <p:cNvPr id="16" name="Text Placeholder 15"/>
          <p:cNvSpPr>
            <a:spLocks noGrp="1"/>
          </p:cNvSpPr>
          <p:nvPr>
            <p:ph type="body" sz="half" idx="2"/>
          </p:nvPr>
        </p:nvSpPr>
        <p:spPr>
          <a:xfrm>
            <a:off x="2831949" y="5851686"/>
            <a:ext cx="5486400" cy="804862"/>
          </a:xfrm>
        </p:spPr>
        <p:txBody>
          <a:bodyPr/>
          <a:lstStyle/>
          <a:p>
            <a:r>
              <a:rPr lang="en-US" sz="3200" dirty="0" smtClean="0">
                <a:hlinkClick r:id="rId4"/>
              </a:rPr>
              <a:t>http://oclc.org/research.html</a:t>
            </a:r>
            <a:endParaRPr lang="en-US" sz="3200" dirty="0" smtClean="0"/>
          </a:p>
          <a:p>
            <a:endParaRPr lang="en-US" dirty="0"/>
          </a:p>
        </p:txBody>
      </p:sp>
      <p:sp>
        <p:nvSpPr>
          <p:cNvPr id="5" name="Rectangle 4"/>
          <p:cNvSpPr/>
          <p:nvPr/>
        </p:nvSpPr>
        <p:spPr>
          <a:xfrm>
            <a:off x="432147" y="3505200"/>
            <a:ext cx="8174299" cy="2308324"/>
          </a:xfrm>
          <a:prstGeom prst="rect">
            <a:avLst/>
          </a:prstGeom>
        </p:spPr>
        <p:txBody>
          <a:bodyPr wrap="square">
            <a:spAutoFit/>
          </a:bodyPr>
          <a:lstStyle/>
          <a:p>
            <a:r>
              <a:rPr lang="en-US" sz="2400" dirty="0" smtClean="0"/>
              <a:t>Mary Elings: 				</a:t>
            </a:r>
            <a:r>
              <a:rPr lang="en-US" sz="2400" dirty="0" smtClean="0">
                <a:hlinkClick r:id="rId5"/>
              </a:rPr>
              <a:t>melings@library.berkeley.edu</a:t>
            </a:r>
            <a:endParaRPr lang="en-US" sz="2400" dirty="0" smtClean="0"/>
          </a:p>
          <a:p>
            <a:r>
              <a:rPr lang="en-US" sz="2400" dirty="0" smtClean="0"/>
              <a:t>Andra Darlington: 			</a:t>
            </a:r>
            <a:r>
              <a:rPr lang="en-US" sz="2400" dirty="0" smtClean="0">
                <a:hlinkClick r:id="rId6"/>
              </a:rPr>
              <a:t>ADarlington@getty.edu</a:t>
            </a:r>
            <a:endParaRPr lang="en-US" sz="2400" dirty="0" smtClean="0"/>
          </a:p>
          <a:p>
            <a:r>
              <a:rPr lang="en-US" sz="2400" dirty="0" smtClean="0"/>
              <a:t>Daniel Reboussin: 			</a:t>
            </a:r>
            <a:r>
              <a:rPr lang="en-US" sz="2400" dirty="0" smtClean="0">
                <a:hlinkClick r:id="rId7"/>
              </a:rPr>
              <a:t>danrebo@uflib.ufl.edu</a:t>
            </a:r>
            <a:endParaRPr lang="en-US" sz="2400" dirty="0" smtClean="0"/>
          </a:p>
          <a:p>
            <a:r>
              <a:rPr lang="en-US" sz="2400" dirty="0" smtClean="0"/>
              <a:t>Mairelys Lemus-Rojas:	</a:t>
            </a:r>
            <a:r>
              <a:rPr lang="en-US" sz="2400" dirty="0" smtClean="0">
                <a:hlinkClick r:id="rId8"/>
              </a:rPr>
              <a:t>m.lemusrojas@miami.edu</a:t>
            </a:r>
            <a:endParaRPr lang="en-US" sz="2400" dirty="0" smtClean="0"/>
          </a:p>
          <a:p>
            <a:r>
              <a:rPr lang="en-US" sz="2400" dirty="0" smtClean="0"/>
              <a:t>Elizabeth McCarthy:		</a:t>
            </a:r>
            <a:r>
              <a:rPr lang="en-US" sz="2400" dirty="0" smtClean="0">
                <a:hlinkClick r:id="rId9"/>
              </a:rPr>
              <a:t>elizabeth.mccarthy@bodleian.ox.ac.uk</a:t>
            </a:r>
            <a:endParaRPr lang="en-US" sz="2400" dirty="0" smtClean="0"/>
          </a:p>
          <a:p>
            <a:r>
              <a:rPr lang="en-US" sz="2400" dirty="0" smtClean="0"/>
              <a:t>Merrilee Proffitt:			</a:t>
            </a:r>
            <a:r>
              <a:rPr lang="en-US" sz="2400" dirty="0" smtClean="0">
                <a:hlinkClick r:id="rId10"/>
              </a:rPr>
              <a:t>profittm@oclc.org</a:t>
            </a:r>
            <a:endParaRPr lang="en-US" sz="2400" dirty="0" smtClean="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4640" y="359040"/>
            <a:ext cx="3179763" cy="584775"/>
          </a:xfrm>
        </p:spPr>
        <p:txBody>
          <a:bodyPr/>
          <a:lstStyle/>
          <a:p>
            <a:r>
              <a:rPr lang="en-US" sz="3200" dirty="0" smtClean="0"/>
              <a:t>Merrilee Proffitt</a:t>
            </a:r>
            <a:endParaRPr lang="en-US" sz="3200" dirty="0"/>
          </a:p>
        </p:txBody>
      </p:sp>
      <p:sp>
        <p:nvSpPr>
          <p:cNvPr id="7" name="Text Placeholder 6"/>
          <p:cNvSpPr>
            <a:spLocks noGrp="1"/>
          </p:cNvSpPr>
          <p:nvPr>
            <p:ph type="body" sz="quarter" idx="11"/>
          </p:nvPr>
        </p:nvSpPr>
        <p:spPr>
          <a:xfrm>
            <a:off x="5374640" y="888734"/>
            <a:ext cx="3179763" cy="461665"/>
          </a:xfrm>
        </p:spPr>
        <p:txBody>
          <a:bodyPr/>
          <a:lstStyle/>
          <a:p>
            <a:r>
              <a:rPr lang="en-US" sz="2400" dirty="0" smtClean="0"/>
              <a:t>Senior Program Officer</a:t>
            </a:r>
            <a:endParaRPr lang="en-US" sz="2400" dirty="0"/>
          </a:p>
        </p:txBody>
      </p:sp>
      <p:sp>
        <p:nvSpPr>
          <p:cNvPr id="8" name="Text Placeholder 7"/>
          <p:cNvSpPr>
            <a:spLocks noGrp="1"/>
          </p:cNvSpPr>
          <p:nvPr>
            <p:ph type="body" sz="quarter" idx="12"/>
          </p:nvPr>
        </p:nvSpPr>
        <p:spPr>
          <a:xfrm>
            <a:off x="5374640" y="1625875"/>
            <a:ext cx="3179763" cy="461665"/>
          </a:xfrm>
        </p:spPr>
        <p:txBody>
          <a:bodyPr/>
          <a:lstStyle/>
          <a:p>
            <a:r>
              <a:rPr lang="en-US" sz="2400" dirty="0" smtClean="0">
                <a:hlinkClick r:id="rId3"/>
              </a:rPr>
              <a:t>proffitm@oclc.org	</a:t>
            </a:r>
            <a:endParaRPr lang="en-US" sz="2400" dirty="0"/>
          </a:p>
        </p:txBody>
      </p:sp>
      <p:sp>
        <p:nvSpPr>
          <p:cNvPr id="9" name="Text Placeholder 8"/>
          <p:cNvSpPr>
            <a:spLocks noGrp="1"/>
          </p:cNvSpPr>
          <p:nvPr>
            <p:ph type="body" sz="quarter" idx="13"/>
          </p:nvPr>
        </p:nvSpPr>
        <p:spPr>
          <a:xfrm>
            <a:off x="5374640" y="1995207"/>
            <a:ext cx="3179763" cy="904863"/>
          </a:xfrm>
        </p:spPr>
        <p:txBody>
          <a:bodyPr/>
          <a:lstStyle/>
          <a:p>
            <a:r>
              <a:rPr lang="en-US" sz="2400" dirty="0" smtClean="0"/>
              <a:t>@MerrileeIAm</a:t>
            </a:r>
          </a:p>
          <a:p>
            <a:r>
              <a:rPr lang="en-US" sz="2400" dirty="0" smtClean="0"/>
              <a:t>User: Merrilee</a:t>
            </a:r>
            <a:endParaRPr lang="en-US" sz="2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mj-lt"/>
              </a:rPr>
              <a:t>Show and Tellers </a:t>
            </a:r>
            <a:endParaRPr lang="en-US" dirty="0">
              <a:latin typeface="+mj-lt"/>
            </a:endParaRPr>
          </a:p>
        </p:txBody>
      </p:sp>
      <p:sp>
        <p:nvSpPr>
          <p:cNvPr id="4" name="TextBox 3"/>
          <p:cNvSpPr txBox="1"/>
          <p:nvPr/>
        </p:nvSpPr>
        <p:spPr>
          <a:xfrm>
            <a:off x="3381845" y="3200400"/>
            <a:ext cx="2695290" cy="707886"/>
          </a:xfrm>
          <a:prstGeom prst="rect">
            <a:avLst/>
          </a:prstGeom>
          <a:noFill/>
        </p:spPr>
        <p:txBody>
          <a:bodyPr wrap="none" rtlCol="0">
            <a:spAutoFit/>
          </a:bodyPr>
          <a:lstStyle/>
          <a:p>
            <a:r>
              <a:rPr lang="en-US" sz="2000" dirty="0" smtClean="0"/>
              <a:t>Andra Darlington</a:t>
            </a:r>
            <a:endParaRPr lang="en-US" sz="2000" dirty="0" smtClean="0">
              <a:solidFill>
                <a:schemeClr val="tx1"/>
              </a:solidFill>
              <a:latin typeface="+mn-lt"/>
            </a:endParaRPr>
          </a:p>
          <a:p>
            <a:r>
              <a:rPr lang="en-US" sz="2000" dirty="0" smtClean="0"/>
              <a:t>Getty Research Institute</a:t>
            </a:r>
            <a:endParaRPr lang="en-US" sz="2000" dirty="0">
              <a:solidFill>
                <a:schemeClr val="tx1"/>
              </a:solidFill>
              <a:latin typeface="+mn-lt"/>
            </a:endParaRPr>
          </a:p>
        </p:txBody>
      </p:sp>
      <p:sp>
        <p:nvSpPr>
          <p:cNvPr id="6" name="TextBox 5"/>
          <p:cNvSpPr txBox="1"/>
          <p:nvPr/>
        </p:nvSpPr>
        <p:spPr>
          <a:xfrm>
            <a:off x="668730" y="3200400"/>
            <a:ext cx="2676310" cy="1015663"/>
          </a:xfrm>
          <a:prstGeom prst="rect">
            <a:avLst/>
          </a:prstGeom>
          <a:noFill/>
        </p:spPr>
        <p:txBody>
          <a:bodyPr wrap="none" rtlCol="0">
            <a:spAutoFit/>
          </a:bodyPr>
          <a:lstStyle/>
          <a:p>
            <a:r>
              <a:rPr lang="en-US" sz="2000" dirty="0" smtClean="0"/>
              <a:t>Mary Elings,</a:t>
            </a:r>
            <a:endParaRPr lang="en-US" sz="2000" dirty="0" smtClean="0">
              <a:solidFill>
                <a:schemeClr val="tx1"/>
              </a:solidFill>
              <a:latin typeface="+mn-lt"/>
            </a:endParaRPr>
          </a:p>
          <a:p>
            <a:r>
              <a:rPr lang="en-US" sz="2000" dirty="0" smtClean="0"/>
              <a:t>University of California, </a:t>
            </a:r>
          </a:p>
          <a:p>
            <a:r>
              <a:rPr lang="en-US" sz="2000" dirty="0" smtClean="0">
                <a:solidFill>
                  <a:schemeClr val="tx1"/>
                </a:solidFill>
                <a:latin typeface="+mn-lt"/>
              </a:rPr>
              <a:t>Berkeley</a:t>
            </a:r>
            <a:endParaRPr lang="en-US" sz="2000" dirty="0">
              <a:solidFill>
                <a:schemeClr val="tx1"/>
              </a:solidFill>
              <a:latin typeface="+mn-lt"/>
            </a:endParaRPr>
          </a:p>
        </p:txBody>
      </p:sp>
      <p:sp>
        <p:nvSpPr>
          <p:cNvPr id="8" name="TextBox 7"/>
          <p:cNvSpPr txBox="1"/>
          <p:nvPr/>
        </p:nvSpPr>
        <p:spPr>
          <a:xfrm>
            <a:off x="6667344" y="3200400"/>
            <a:ext cx="2280945" cy="707886"/>
          </a:xfrm>
          <a:prstGeom prst="rect">
            <a:avLst/>
          </a:prstGeom>
          <a:noFill/>
        </p:spPr>
        <p:txBody>
          <a:bodyPr wrap="none" rtlCol="0">
            <a:spAutoFit/>
          </a:bodyPr>
          <a:lstStyle/>
          <a:p>
            <a:r>
              <a:rPr lang="en-US" sz="2000" dirty="0" smtClean="0"/>
              <a:t>Daniel Reboussin</a:t>
            </a:r>
            <a:endParaRPr lang="en-US" sz="2000" dirty="0" smtClean="0">
              <a:solidFill>
                <a:schemeClr val="tx1"/>
              </a:solidFill>
              <a:latin typeface="+mn-lt"/>
            </a:endParaRPr>
          </a:p>
          <a:p>
            <a:r>
              <a:rPr lang="en-US" sz="2000" dirty="0" smtClean="0"/>
              <a:t>University of Florida</a:t>
            </a:r>
            <a:endParaRPr lang="en-US" sz="2000" dirty="0">
              <a:solidFill>
                <a:schemeClr val="tx1"/>
              </a:solidFill>
              <a:latin typeface="+mn-lt"/>
            </a:endParaRPr>
          </a:p>
        </p:txBody>
      </p:sp>
      <p:sp>
        <p:nvSpPr>
          <p:cNvPr id="10" name="TextBox 9"/>
          <p:cNvSpPr txBox="1"/>
          <p:nvPr/>
        </p:nvSpPr>
        <p:spPr>
          <a:xfrm>
            <a:off x="6846807" y="4414629"/>
            <a:ext cx="2297193" cy="1015663"/>
          </a:xfrm>
          <a:prstGeom prst="rect">
            <a:avLst/>
          </a:prstGeom>
          <a:noFill/>
        </p:spPr>
        <p:txBody>
          <a:bodyPr wrap="square" rtlCol="0">
            <a:spAutoFit/>
          </a:bodyPr>
          <a:lstStyle/>
          <a:p>
            <a:r>
              <a:rPr lang="en-US" sz="2000" dirty="0" smtClean="0"/>
              <a:t>Liz McCarthy,</a:t>
            </a:r>
          </a:p>
          <a:p>
            <a:r>
              <a:rPr lang="en-US" sz="2000" dirty="0" smtClean="0"/>
              <a:t>Bodleian Libraries, University of Oxford</a:t>
            </a:r>
            <a:endParaRPr lang="en-US" sz="2000" dirty="0"/>
          </a:p>
        </p:txBody>
      </p:sp>
      <p:pic>
        <p:nvPicPr>
          <p:cNvPr id="12" name="Picture 11" descr="Liz McCarthy.jpg"/>
          <p:cNvPicPr>
            <a:picLocks noChangeAspect="1"/>
          </p:cNvPicPr>
          <p:nvPr/>
        </p:nvPicPr>
        <p:blipFill>
          <a:blip r:embed="rId3"/>
          <a:stretch>
            <a:fillRect/>
          </a:stretch>
        </p:blipFill>
        <p:spPr>
          <a:xfrm>
            <a:off x="4621612" y="4216063"/>
            <a:ext cx="2179620" cy="2194560"/>
          </a:xfrm>
          <a:prstGeom prst="rect">
            <a:avLst/>
          </a:prstGeom>
        </p:spPr>
      </p:pic>
      <p:sp>
        <p:nvSpPr>
          <p:cNvPr id="25601" name="Rectangle 1"/>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Box 16"/>
          <p:cNvSpPr txBox="1"/>
          <p:nvPr/>
        </p:nvSpPr>
        <p:spPr>
          <a:xfrm>
            <a:off x="2112456" y="4414629"/>
            <a:ext cx="2538777" cy="707886"/>
          </a:xfrm>
          <a:prstGeom prst="rect">
            <a:avLst/>
          </a:prstGeom>
          <a:noFill/>
        </p:spPr>
        <p:txBody>
          <a:bodyPr wrap="square" rtlCol="0">
            <a:spAutoFit/>
          </a:bodyPr>
          <a:lstStyle/>
          <a:p>
            <a:r>
              <a:rPr lang="en-US" sz="2000" dirty="0" smtClean="0"/>
              <a:t>Mairelys Lemus-Rojas, University of Miami</a:t>
            </a:r>
            <a:endParaRPr lang="en-US" sz="2000" dirty="0"/>
          </a:p>
        </p:txBody>
      </p:sp>
      <p:pic>
        <p:nvPicPr>
          <p:cNvPr id="18" name="Picture 17" descr="Mairelys Lemus-Rojas.jpg"/>
          <p:cNvPicPr>
            <a:picLocks noChangeAspect="1"/>
          </p:cNvPicPr>
          <p:nvPr/>
        </p:nvPicPr>
        <p:blipFill>
          <a:blip r:embed="rId4"/>
          <a:stretch>
            <a:fillRect/>
          </a:stretch>
        </p:blipFill>
        <p:spPr>
          <a:xfrm>
            <a:off x="588456" y="4360515"/>
            <a:ext cx="1524000" cy="1524000"/>
          </a:xfrm>
          <a:prstGeom prst="rect">
            <a:avLst/>
          </a:prstGeom>
        </p:spPr>
      </p:pic>
      <p:pic>
        <p:nvPicPr>
          <p:cNvPr id="19" name="Picture 18" descr="Mary Elings 2014.jpg"/>
          <p:cNvPicPr>
            <a:picLocks noChangeAspect="1"/>
          </p:cNvPicPr>
          <p:nvPr/>
        </p:nvPicPr>
        <p:blipFill>
          <a:blip r:embed="rId5"/>
          <a:stretch>
            <a:fillRect/>
          </a:stretch>
        </p:blipFill>
        <p:spPr>
          <a:xfrm>
            <a:off x="749300" y="942975"/>
            <a:ext cx="1853437" cy="2194560"/>
          </a:xfrm>
          <a:prstGeom prst="rect">
            <a:avLst/>
          </a:prstGeom>
        </p:spPr>
      </p:pic>
      <p:pic>
        <p:nvPicPr>
          <p:cNvPr id="16" name="Picture 15" descr="Andra Darlington.jpg"/>
          <p:cNvPicPr>
            <a:picLocks noChangeAspect="1"/>
          </p:cNvPicPr>
          <p:nvPr/>
        </p:nvPicPr>
        <p:blipFill>
          <a:blip r:embed="rId6"/>
          <a:stretch>
            <a:fillRect/>
          </a:stretch>
        </p:blipFill>
        <p:spPr>
          <a:xfrm>
            <a:off x="3623119" y="942975"/>
            <a:ext cx="1686925" cy="2194560"/>
          </a:xfrm>
          <a:prstGeom prst="rect">
            <a:avLst/>
          </a:prstGeom>
        </p:spPr>
      </p:pic>
      <p:pic>
        <p:nvPicPr>
          <p:cNvPr id="1026" name="Picture 2"/>
          <p:cNvPicPr>
            <a:picLocks noChangeAspect="1" noChangeArrowheads="1"/>
          </p:cNvPicPr>
          <p:nvPr/>
        </p:nvPicPr>
        <p:blipFill>
          <a:blip r:embed="rId7"/>
          <a:srcRect/>
          <a:stretch>
            <a:fillRect/>
          </a:stretch>
        </p:blipFill>
        <p:spPr bwMode="auto">
          <a:xfrm>
            <a:off x="5895367" y="942975"/>
            <a:ext cx="2924406" cy="2194560"/>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900363" y="237996"/>
            <a:ext cx="5989637" cy="1853852"/>
          </a:xfrm>
        </p:spPr>
        <p:txBody>
          <a:bodyPr/>
          <a:lstStyle/>
          <a:p>
            <a:pPr algn="ctr"/>
            <a:r>
              <a:rPr lang="en-US" sz="4400" dirty="0" smtClean="0">
                <a:latin typeface="+mj-lt"/>
                <a:sym typeface="Symbol"/>
              </a:rPr>
              <a:t>Doing the “Bear” Minimum at UC Berkeley</a:t>
            </a:r>
          </a:p>
        </p:txBody>
      </p:sp>
      <p:sp>
        <p:nvSpPr>
          <p:cNvPr id="5" name="Text Placeholder 4"/>
          <p:cNvSpPr>
            <a:spLocks noGrp="1"/>
          </p:cNvSpPr>
          <p:nvPr>
            <p:ph type="body" sz="quarter" idx="15"/>
          </p:nvPr>
        </p:nvSpPr>
        <p:spPr>
          <a:xfrm>
            <a:off x="2659064" y="2228850"/>
            <a:ext cx="4497640" cy="1101855"/>
          </a:xfrm>
        </p:spPr>
        <p:txBody>
          <a:bodyPr/>
          <a:lstStyle/>
          <a:p>
            <a:r>
              <a:rPr lang="en-US" sz="3200" dirty="0" smtClean="0">
                <a:latin typeface="+mn-lt"/>
              </a:rPr>
              <a:t>Mary Elings</a:t>
            </a:r>
          </a:p>
          <a:p>
            <a:r>
              <a:rPr lang="en-US" sz="2800" dirty="0" smtClean="0">
                <a:latin typeface="+mn-lt"/>
                <a:hlinkClick r:id="rId3"/>
              </a:rPr>
              <a:t>melings@library.berkeley.edu</a:t>
            </a:r>
            <a:r>
              <a:rPr lang="en-US" sz="2800" dirty="0" smtClean="0">
                <a:latin typeface="+mn-lt"/>
              </a:rPr>
              <a:t> </a:t>
            </a:r>
          </a:p>
          <a:p>
            <a:endParaRPr lang="en-US" sz="2000" dirty="0" smtClean="0">
              <a:latin typeface="+mn-lt"/>
            </a:endParaRPr>
          </a:p>
          <a:p>
            <a:endParaRPr lang="en-US" sz="2000" dirty="0">
              <a:latin typeface="+mn-lt"/>
            </a:endParaRPr>
          </a:p>
        </p:txBody>
      </p:sp>
      <p:pic>
        <p:nvPicPr>
          <p:cNvPr id="7" name="Picture 6" descr="Mary Elings 2014.jpg"/>
          <p:cNvPicPr>
            <a:picLocks noChangeAspect="1"/>
          </p:cNvPicPr>
          <p:nvPr/>
        </p:nvPicPr>
        <p:blipFill>
          <a:blip r:embed="rId4"/>
          <a:stretch>
            <a:fillRect/>
          </a:stretch>
        </p:blipFill>
        <p:spPr>
          <a:xfrm>
            <a:off x="7036563" y="1903095"/>
            <a:ext cx="1853437" cy="2194560"/>
          </a:xfrm>
          <a:prstGeom prst="rect">
            <a:avLst/>
          </a:prstGeom>
        </p:spPr>
      </p:pic>
      <p:pic>
        <p:nvPicPr>
          <p:cNvPr id="1034" name="Picture 10" descr="http://i332.photobucket.com/albums/m358/ren1969/CalBears.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00062" y="4505052"/>
            <a:ext cx="1726437" cy="20293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O:\My Documents\Documents\Digital Collections\ddata\imageIphone\IMG_0367.jpg"/>
          <p:cNvPicPr>
            <a:picLocks noChangeAspect="1" noChangeArrowheads="1"/>
          </p:cNvPicPr>
          <p:nvPr/>
        </p:nvPicPr>
        <p:blipFill rotWithShape="1">
          <a:blip r:embed="rId6">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4744" t="9880" r="23122" b="38308"/>
          <a:stretch/>
        </p:blipFill>
        <p:spPr bwMode="auto">
          <a:xfrm>
            <a:off x="2900363" y="3568801"/>
            <a:ext cx="3903208" cy="21026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grfx.cstv.com/schools/cal/graphics/auto/Golden_Bear_Launc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82804" y="2133600"/>
            <a:ext cx="2756396"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628650" y="1690689"/>
            <a:ext cx="5619750" cy="4486274"/>
          </a:xfrm>
        </p:spPr>
        <p:txBody>
          <a:bodyPr>
            <a:normAutofit/>
          </a:bodyPr>
          <a:lstStyle/>
          <a:p>
            <a:pPr>
              <a:buClr>
                <a:srgbClr val="2178B5"/>
              </a:buClr>
            </a:pPr>
            <a:r>
              <a:rPr lang="en-US" sz="3600" dirty="0" smtClean="0">
                <a:latin typeface="+mn-lt"/>
              </a:rPr>
              <a:t>“Doing less more often” </a:t>
            </a:r>
            <a:r>
              <a:rPr lang="en-US" sz="3600" dirty="0">
                <a:latin typeface="+mn-lt"/>
              </a:rPr>
              <a:t>(@</a:t>
            </a:r>
            <a:r>
              <a:rPr lang="en-US" sz="3600" dirty="0" err="1" smtClean="0">
                <a:latin typeface="+mn-lt"/>
              </a:rPr>
              <a:t>tjowens</a:t>
            </a:r>
            <a:r>
              <a:rPr lang="en-US" sz="3600" dirty="0" smtClean="0">
                <a:latin typeface="+mn-lt"/>
              </a:rPr>
              <a:t>) gets material in hands of users </a:t>
            </a:r>
          </a:p>
          <a:p>
            <a:pPr>
              <a:buClr>
                <a:srgbClr val="2178B5"/>
              </a:buClr>
            </a:pPr>
            <a:r>
              <a:rPr lang="en-US" sz="3600" dirty="0" smtClean="0">
                <a:latin typeface="+mn-lt"/>
              </a:rPr>
              <a:t>“Bear” minimum = good enough (MPLP tenet)</a:t>
            </a:r>
          </a:p>
        </p:txBody>
      </p:sp>
      <p:sp>
        <p:nvSpPr>
          <p:cNvPr id="7"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rPr>
              <a:t>Why bear minimum?</a:t>
            </a:r>
            <a:endParaRPr lang="en-US" dirty="0">
              <a:solidFill>
                <a:srgbClr val="0070C0"/>
              </a:solidFill>
            </a:endParaRPr>
          </a:p>
        </p:txBody>
      </p:sp>
    </p:spTree>
    <p:extLst>
      <p:ext uri="{BB962C8B-B14F-4D97-AF65-F5344CB8AC3E}">
        <p14:creationId xmlns:p14="http://schemas.microsoft.com/office/powerpoint/2010/main" xmlns="" val="3847373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8181</TotalTime>
  <Words>2252</Words>
  <Application>Microsoft Office PowerPoint</Application>
  <PresentationFormat>On-screen Show (4:3)</PresentationFormat>
  <Paragraphs>336</Paragraphs>
  <Slides>62</Slides>
  <Notes>31</Notes>
  <HiddenSlides>0</HiddenSlides>
  <MMClips>0</MMClips>
  <ScaleCrop>false</ScaleCrop>
  <HeadingPairs>
    <vt:vector size="4" baseType="variant">
      <vt:variant>
        <vt:lpstr>Theme</vt:lpstr>
      </vt:variant>
      <vt:variant>
        <vt:i4>7</vt:i4>
      </vt:variant>
      <vt:variant>
        <vt:lpstr>Slide Titles</vt:lpstr>
      </vt:variant>
      <vt:variant>
        <vt:i4>62</vt:i4>
      </vt:variant>
    </vt:vector>
  </HeadingPairs>
  <TitlesOfParts>
    <vt:vector size="69" baseType="lpstr">
      <vt:lpstr>Pattern Top</vt:lpstr>
      <vt:lpstr>Full Pattern</vt:lpstr>
      <vt:lpstr>Pattern Bottom</vt:lpstr>
      <vt:lpstr>Pattern Left</vt:lpstr>
      <vt:lpstr>Pattern Right</vt:lpstr>
      <vt:lpstr>Dark Blue</vt:lpstr>
      <vt:lpstr>Title and Sections</vt:lpstr>
      <vt:lpstr>Slide 1</vt:lpstr>
      <vt:lpstr>Aug 2014 OCLC Research Library Partners Metadata Management Interest Group Poll</vt:lpstr>
      <vt:lpstr>“Discovery happens elsewhere…”</vt:lpstr>
      <vt:lpstr>Special challenges</vt:lpstr>
      <vt:lpstr>Wikipedia’s mission</vt:lpstr>
      <vt:lpstr>Wikipedia’s scale</vt:lpstr>
      <vt:lpstr>Show and Tellers </vt:lpstr>
      <vt:lpstr>Slide 8</vt:lpstr>
      <vt:lpstr>Slide 9</vt:lpstr>
      <vt:lpstr>Slide 10</vt:lpstr>
      <vt:lpstr>Slide 11</vt:lpstr>
      <vt:lpstr>What we did</vt:lpstr>
      <vt:lpstr>What we did</vt:lpstr>
      <vt:lpstr>Slide 14</vt:lpstr>
      <vt:lpstr>Slide 15</vt:lpstr>
      <vt:lpstr>What we saw</vt:lpstr>
      <vt:lpstr>Wikipedia workflow</vt:lpstr>
      <vt:lpstr>Slide 18</vt:lpstr>
      <vt:lpstr>Hurdles</vt:lpstr>
      <vt:lpstr>Solutions</vt:lpstr>
      <vt:lpstr>Solutions</vt:lpstr>
      <vt:lpstr>Current Wikipedia activities</vt:lpstr>
      <vt:lpstr>Looking forward</vt:lpstr>
      <vt:lpstr>Demo</vt:lpstr>
      <vt:lpstr>Slide 25</vt:lpstr>
      <vt:lpstr>Slide 26</vt:lpstr>
      <vt:lpstr>Slide 27</vt:lpstr>
      <vt:lpstr>Slide 28</vt:lpstr>
      <vt:lpstr>Slide 29</vt:lpstr>
      <vt:lpstr>Slide 30</vt:lpstr>
      <vt:lpstr>Slide 31</vt:lpstr>
      <vt:lpstr>Slide 32</vt:lpstr>
      <vt:lpstr>Slide 33</vt:lpstr>
      <vt:lpstr>UM Pilot Project</vt:lpstr>
      <vt:lpstr>Slide 35</vt:lpstr>
      <vt:lpstr>Slide 36</vt:lpstr>
      <vt:lpstr>Slide 37</vt:lpstr>
      <vt:lpstr>Slide 38</vt:lpstr>
      <vt:lpstr>Slide 39</vt:lpstr>
      <vt:lpstr>Slide 40</vt:lpstr>
      <vt:lpstr>Slide 41</vt:lpstr>
      <vt:lpstr>Slide 42</vt:lpstr>
      <vt:lpstr>Slide 43</vt:lpstr>
      <vt:lpstr>Slide 44</vt:lpstr>
      <vt:lpstr>Slide 45</vt:lpstr>
      <vt:lpstr>UM finding aids: Total Web traffic</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Tips for overcoming challenges</vt:lpstr>
      <vt:lpstr>Finding Wikipedians</vt:lpstr>
      <vt:lpstr>Questions? Your plans?</vt:lpstr>
      <vt:lpstr>Slide 62</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Wikipedia Show and Tell Webinar</dc:title>
  <dc:subject>OCLC Research</dc:subject>
  <dc:creator>Merrilee Proffitt, Mary Elings, Andra Darlington, Daniel Reboussin, Mairelys Lemus-Rojas, Elizabeth McCarthy</dc:creator>
  <cp:keywords>wikipedia, libraries</cp:keywords>
  <dc:description>Presentation for OCLC Research Improving Wikipedia Show and Tell Webinar on 8 December 2014</dc:description>
  <cp:lastModifiedBy>Melissa Renspie</cp:lastModifiedBy>
  <cp:revision>515</cp:revision>
  <cp:lastPrinted>2014-01-22T16:19:00Z</cp:lastPrinted>
  <dcterms:created xsi:type="dcterms:W3CDTF">2013-09-04T15:54:59Z</dcterms:created>
  <dcterms:modified xsi:type="dcterms:W3CDTF">2014-12-08T16:43:31Z</dcterms:modified>
  <cp:category>Presentation</cp:category>
</cp:coreProperties>
</file>