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22"/>
  </p:notesMasterIdLst>
  <p:handoutMasterIdLst>
    <p:handoutMasterId r:id="rId23"/>
  </p:handoutMasterIdLst>
  <p:sldIdLst>
    <p:sldId id="503" r:id="rId5"/>
    <p:sldId id="486" r:id="rId6"/>
    <p:sldId id="487" r:id="rId7"/>
    <p:sldId id="502" r:id="rId8"/>
    <p:sldId id="501" r:id="rId9"/>
    <p:sldId id="499" r:id="rId10"/>
    <p:sldId id="490" r:id="rId11"/>
    <p:sldId id="491" r:id="rId12"/>
    <p:sldId id="497" r:id="rId13"/>
    <p:sldId id="492" r:id="rId14"/>
    <p:sldId id="493" r:id="rId15"/>
    <p:sldId id="494" r:id="rId16"/>
    <p:sldId id="495" r:id="rId17"/>
    <p:sldId id="504" r:id="rId18"/>
    <p:sldId id="505" r:id="rId19"/>
    <p:sldId id="500" r:id="rId20"/>
    <p:sldId id="498" r:id="rId21"/>
  </p:sldIdLst>
  <p:sldSz cx="9144000" cy="6858000" type="screen4x3"/>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key Hawk" initials="ML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5050"/>
    <a:srgbClr val="A9316F"/>
    <a:srgbClr val="419A3C"/>
    <a:srgbClr val="0B7CCB"/>
    <a:srgbClr val="FF7600"/>
    <a:srgbClr val="E18100"/>
    <a:srgbClr val="CCFF66"/>
    <a:srgbClr val="2F416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989" autoAdjust="0"/>
  </p:normalViewPr>
  <p:slideViewPr>
    <p:cSldViewPr snapToObjects="1" showGuides="1">
      <p:cViewPr varScale="1">
        <p:scale>
          <a:sx n="64" d="100"/>
          <a:sy n="64" d="100"/>
        </p:scale>
        <p:origin x="-1476" y="-108"/>
      </p:cViewPr>
      <p:guideLst>
        <p:guide orient="horz" pos="672"/>
        <p:guide/>
      </p:guideLst>
    </p:cSldViewPr>
  </p:slid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D2590B96-037A-504A-977E-B6542BD6CBD5}" type="datetimeFigureOut">
              <a:rPr lang="en-US" smtClean="0"/>
              <a:pPr/>
              <a:t>4/1/2013</a:t>
            </a:fld>
            <a:endParaRPr lang="en-US" dirty="0"/>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982E670E-6968-D546-96D3-BA97EA7DE81D}"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EB5C79E4-531B-094F-B0E0-0AB1940632EE}" type="datetimeFigureOut">
              <a:rPr lang="en-US" smtClean="0"/>
              <a:pPr/>
              <a:t>4/1/2013</a:t>
            </a:fld>
            <a:endParaRPr lang="en-US" dirty="0"/>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dirty="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AE921901-2D7D-404F-83CF-0310337D82A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t>
            </a:r>
            <a:r>
              <a:rPr lang="en-US" baseline="0" dirty="0" smtClean="0"/>
              <a:t> also going to make some observations about attitudes. There are a lot of grumpy librarians out there. They feel imposed on, the don’t see the value of MOOCs. Some have chosen to wait until they are called and are surprisingly, uninvolved, even in the most obvious areas like rights clearance, which I will get to in a moment. Many expressed doubts about the viability of the business models of the various commercial players.  </a:t>
            </a:r>
          </a:p>
          <a:p>
            <a:endParaRPr lang="en-US" baseline="0" dirty="0" smtClean="0"/>
          </a:p>
          <a:p>
            <a:r>
              <a:rPr lang="en-US" baseline="0" dirty="0" smtClean="0"/>
              <a:t>There is good reason for grumpiness. People are being asked to engage with no additional funding, no relief from existing duties, and with no certainty about where new ventures are headed. </a:t>
            </a:r>
          </a:p>
          <a:p>
            <a:endParaRPr lang="en-US" baseline="0" dirty="0" smtClean="0"/>
          </a:p>
          <a:p>
            <a:r>
              <a:rPr lang="en-US" baseline="0" dirty="0" smtClean="0"/>
              <a:t>On the other hand, nearly everyone I spoke to acknowledged that the reason their institution was engaged with a partner was to learn by doing and to gain a leading position by being on the front lines experimenting with technology and pedagogy. </a:t>
            </a:r>
          </a:p>
          <a:p>
            <a:endParaRPr lang="en-US" baseline="0" dirty="0" smtClean="0"/>
          </a:p>
          <a:p>
            <a:r>
              <a:rPr lang="en-US" baseline="0" dirty="0" smtClean="0"/>
              <a:t>I also found some librarians who are embracing the challenge of engaging with online learning. In an environment where academic librarians are casting about for new services they can offer in order to maintain relevance on campus, there are those who are eager to experiment with faculty in new ways, are enthusiastic about the possibilities, eager to learn more, and who are getting engaged both with faculty but also with other service units on campus, such as instructional technology. </a:t>
            </a:r>
          </a:p>
          <a:p>
            <a:endParaRPr lang="en-US" baseline="0" dirty="0" smtClean="0"/>
          </a:p>
          <a:p>
            <a:r>
              <a:rPr lang="en-US" dirty="0" smtClean="0"/>
              <a:t>flickr.com/photos/</a:t>
            </a:r>
          </a:p>
          <a:p>
            <a:r>
              <a:rPr lang="en-US" dirty="0" err="1" smtClean="0"/>
              <a:t>shanegorski</a:t>
            </a:r>
            <a:r>
              <a:rPr lang="en-US" dirty="0" smtClean="0"/>
              <a:t>/3070394453</a:t>
            </a:r>
          </a:p>
          <a:p>
            <a:r>
              <a:rPr lang="en-US" dirty="0" smtClean="0"/>
              <a:t>cc by-</a:t>
            </a:r>
            <a:r>
              <a:rPr lang="en-US" dirty="0" err="1" smtClean="0"/>
              <a:t>nd</a:t>
            </a:r>
            <a:r>
              <a:rPr lang="en-US" dirty="0" smtClean="0"/>
              <a:t> 2.0</a:t>
            </a:r>
          </a:p>
          <a:p>
            <a:endParaRPr lang="en-US" dirty="0" smtClean="0"/>
          </a:p>
        </p:txBody>
      </p:sp>
      <p:sp>
        <p:nvSpPr>
          <p:cNvPr id="4" name="Slide Number Placeholder 3"/>
          <p:cNvSpPr>
            <a:spLocks noGrp="1"/>
          </p:cNvSpPr>
          <p:nvPr>
            <p:ph type="sldNum" sz="quarter" idx="10"/>
          </p:nvPr>
        </p:nvSpPr>
        <p:spPr/>
        <p:txBody>
          <a:bodyPr/>
          <a:lstStyle/>
          <a:p>
            <a:fld id="{AE921901-2D7D-404F-83CF-0310337D82A5}"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Not surprisingly due to the “open” nature of course</a:t>
            </a:r>
            <a:r>
              <a:rPr lang="en-US" baseline="0" dirty="0" smtClean="0"/>
              <a:t> offerings</a:t>
            </a:r>
            <a:r>
              <a:rPr lang="en-US" dirty="0" smtClean="0"/>
              <a:t>,</a:t>
            </a:r>
            <a:r>
              <a:rPr lang="en-US" baseline="0" dirty="0" smtClean="0"/>
              <a:t> most libraries are engaged around clearing copyrighted materials for use in classes. This is important not only because universities have partnerships with commercial entities but also because the courses are being offered to a geographically distributed audience, thus removing fair use as a fallback position.  We learned during our visit with </a:t>
            </a:r>
            <a:r>
              <a:rPr lang="en-US" baseline="0" dirty="0" err="1" smtClean="0"/>
              <a:t>Coursera</a:t>
            </a:r>
            <a:r>
              <a:rPr lang="en-US" baseline="0" dirty="0" smtClean="0"/>
              <a:t> that 70 percent of their audience comes from outside the US – since everything that is in a class is made available online, both campuses and partners are acting with an abundance of caution and making sure that every image, media file, every learning object used in a lecture has been cleared. We also learned that </a:t>
            </a:r>
            <a:r>
              <a:rPr lang="en-US" baseline="0" dirty="0" err="1" smtClean="0"/>
              <a:t>Coursera’s</a:t>
            </a:r>
            <a:r>
              <a:rPr lang="en-US" baseline="0" dirty="0" smtClean="0"/>
              <a:t> ethos is to have everything that is required for course completion must be made freely available to </a:t>
            </a:r>
            <a:r>
              <a:rPr lang="en-US" baseline="0" dirty="0" err="1" smtClean="0"/>
              <a:t>Courserians</a:t>
            </a:r>
            <a:r>
              <a:rPr lang="en-US" baseline="0" dirty="0" smtClean="0"/>
              <a:t> (as they are known) during the duration of the class, so they have to be cleared. This means textbooks, articles, any required reading needs to be cleared. </a:t>
            </a:r>
            <a:r>
              <a:rPr lang="en-US" baseline="0" dirty="0" err="1" smtClean="0"/>
              <a:t>Coursera</a:t>
            </a:r>
            <a:r>
              <a:rPr lang="en-US" baseline="0" dirty="0" smtClean="0"/>
              <a:t> works with faculty where they are most comfortable and don’t encourage them necessarily to find open access substitutes for what they are accustomed to working with. In </a:t>
            </a:r>
            <a:r>
              <a:rPr lang="en-US" baseline="0" dirty="0" err="1" smtClean="0"/>
              <a:t>Coursera</a:t>
            </a:r>
            <a:r>
              <a:rPr lang="en-US" baseline="0" dirty="0" smtClean="0"/>
              <a:t>, the work of clearing materials and gaining permission happens on campus, either in the library or elsewhere. Although </a:t>
            </a:r>
            <a:r>
              <a:rPr lang="en-US" baseline="0" dirty="0" err="1" smtClean="0"/>
              <a:t>Coursera</a:t>
            </a:r>
            <a:r>
              <a:rPr lang="en-US" baseline="0" dirty="0" smtClean="0"/>
              <a:t> does not manage this process directly, they shared with us that on average, it takes 380 hours per class to clear materials. It’s important to note that when materials are cleared for use in </a:t>
            </a:r>
            <a:r>
              <a:rPr lang="en-US" baseline="0" dirty="0" err="1" smtClean="0"/>
              <a:t>Coursera</a:t>
            </a:r>
            <a:r>
              <a:rPr lang="en-US" baseline="0" dirty="0" smtClean="0"/>
              <a:t>, they are not made open access – use is limited to a </a:t>
            </a:r>
            <a:r>
              <a:rPr lang="en-US" baseline="0" dirty="0" err="1" smtClean="0"/>
              <a:t>Coursera</a:t>
            </a:r>
            <a:r>
              <a:rPr lang="en-US" baseline="0" dirty="0" smtClean="0"/>
              <a:t> company wide agreement. I don’t if </a:t>
            </a:r>
            <a:r>
              <a:rPr lang="en-US" baseline="0" dirty="0" err="1" smtClean="0"/>
              <a:t>FutureLearn</a:t>
            </a:r>
            <a:r>
              <a:rPr lang="en-US" baseline="0" dirty="0" smtClean="0"/>
              <a:t> or edX operate similarly but I look forward to finding out. </a:t>
            </a:r>
          </a:p>
          <a:p>
            <a:endParaRPr lang="en-US" baseline="0" dirty="0" smtClean="0"/>
          </a:p>
          <a:p>
            <a:r>
              <a:rPr lang="en-US" baseline="0" dirty="0" smtClean="0"/>
              <a:t>One question is, will continued use of MOOCs create opportunities for advancing the conversation on open access with faculty and underscoring the importance of creating both publications and learning objects that are available under open access licenses? </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Other ways that libraries are getting engaged</a:t>
            </a:r>
            <a:r>
              <a:rPr lang="en-US" baseline="0" dirty="0" smtClean="0"/>
              <a:t> is to explore or at least think about how </a:t>
            </a:r>
            <a:r>
              <a:rPr lang="en-US" dirty="0" smtClean="0"/>
              <a:t>do library resources and research skills fit into MOOCs</a:t>
            </a:r>
            <a:r>
              <a:rPr lang="en-US" baseline="0" dirty="0" smtClean="0"/>
              <a:t>. One of the touted benefits of teaching courses online is the ability to test what is successful and what is not by evaluating the copious data that the providers can generate and analyze. </a:t>
            </a:r>
            <a:r>
              <a:rPr lang="en-US" dirty="0" smtClean="0"/>
              <a:t>What can librarians learn from this</a:t>
            </a:r>
            <a:r>
              <a:rPr lang="en-US" baseline="0" dirty="0" smtClean="0"/>
              <a:t> data? Are there opportunities to improve library instruction</a:t>
            </a:r>
            <a:r>
              <a:rPr lang="en-US" dirty="0" smtClean="0"/>
              <a:t>? As knowledge</a:t>
            </a:r>
            <a:r>
              <a:rPr lang="en-US" baseline="0" dirty="0" smtClean="0"/>
              <a:t> about pedagogy shifts, how can libraries support an improved teaching environment?</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MOOCs </a:t>
            </a:r>
            <a:r>
              <a:rPr lang="en-US" baseline="0" dirty="0" smtClean="0"/>
              <a:t>also allow an opportunities for exploring partnerships on campus. Whether this is a new way to engage with faculty and understand their needs, or an chance to work closely with other units on campus, MOOCs allow others to see libraries in a new light. As part of this, libraries may become involved in the production of courses, as they are some institutions. Another obvious role for libraries is in stewarding the materials used in creating courses, from cataloging to preservation. </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Martha deserves some sort of a medal for her knowledge and creativity</a:t>
            </a:r>
          </a:p>
          <a:p>
            <a:r>
              <a:rPr lang="en-US" dirty="0" err="1" smtClean="0"/>
              <a:t>Chrystie</a:t>
            </a:r>
            <a:r>
              <a:rPr lang="en-US" dirty="0" smtClean="0"/>
              <a:t> for conversations with public libraries</a:t>
            </a:r>
            <a:r>
              <a:rPr lang="en-US" baseline="0" dirty="0" smtClean="0"/>
              <a:t> and designing the interactive portion of our meeting</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closing I’m going stretch</a:t>
            </a:r>
            <a:r>
              <a:rPr lang="en-US" baseline="0" dirty="0" smtClean="0"/>
              <a:t> an analogy for a minute and I hope you’ll bear with me. 3D Printers and Libraries are a topic that are a bit of a hot issue at the moment. People who’ve never even seen a 3D printer have very strong feelings one way or another. MOOCs are like that as well. </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think it’s worth remembering</a:t>
            </a:r>
            <a:r>
              <a:rPr lang="en-US" baseline="0" dirty="0" smtClean="0"/>
              <a:t> that these are really </a:t>
            </a:r>
            <a:r>
              <a:rPr lang="en-US" baseline="0" dirty="0" err="1" smtClean="0"/>
              <a:t>really</a:t>
            </a:r>
            <a:r>
              <a:rPr lang="en-US" baseline="0" dirty="0" smtClean="0"/>
              <a:t> early days with this form of online education. And (as I think we’ve all seen) this is a space in which things are evolving quite rapidly. I think it’s too soon for best practices, or declarations of success or failure. I think it’s a great time for experimentation, for trying things (and abandoning!), and also a great time for sharing the results of that experimentation. We are excited that this meeting is a step in that direction, towards sharing information with one another, and for hearing about how others are experimenting. I’d like to thank ALL of our speakers for being bold and taking those first steps, and for sharing their first impressions and knowledge with us today and tomorrow. We’ve built time into the schedule for discussion and networking, and we hope we’ve provided a space effectively learning and thinking together. </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meeting is the result of an </a:t>
            </a:r>
            <a:r>
              <a:rPr lang="en-US" baseline="0" dirty="0" smtClean="0"/>
              <a:t>I was given in December, following interest on the part of the OCLC board for OCLC to “do something” about MOOCs and libraries. I’m hear to share my learning experience with you. As Jim has outlined, there has been quite a bit of flux and churn around MOOCs and online learning in the press, and in the academy. Of course, I am one of the people who has tried, since December when I got this assignment, to keep up with the issues and developments. In that time, I’ve enrolled in three MOOCs (and competed one!), made dozens of phone calls with those who are active in this area, exchanged </a:t>
            </a:r>
            <a:r>
              <a:rPr lang="en-US" baseline="0" dirty="0" err="1" smtClean="0"/>
              <a:t>hundereds</a:t>
            </a:r>
            <a:r>
              <a:rPr lang="en-US" baseline="0" dirty="0" smtClean="0"/>
              <a:t> of emails. And I’ve read a lot of articles.</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last year was full of news about MOOCs, and opinion pieces about MOOCs,</a:t>
            </a:r>
            <a:r>
              <a:rPr lang="en-US" baseline="0" dirty="0" smtClean="0"/>
              <a:t> both in the academic press</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in the popular</a:t>
            </a:r>
            <a:r>
              <a:rPr lang="en-US" baseline="0" dirty="0" smtClean="0"/>
              <a:t> press. So much so that in November, the New York Times declared 2012 the year of the MOOC.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 why is this important?</a:t>
            </a:r>
            <a:r>
              <a:rPr lang="en-US" baseline="0" dirty="0" smtClean="0"/>
              <a:t> What’s all the fuss? There are many factors, but a primary attraction for institutions is the prospect of lowering the costs of higher education. As you are probably aware, the cost of college has been skyrocketing, and institutions are under fire to find a way to deliver a high quality education while reigning in costs. Online education may be one way of doing this. </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someone who has been trying to keep up, and as</a:t>
            </a:r>
            <a:r>
              <a:rPr lang="en-US" baseline="0" dirty="0" smtClean="0"/>
              <a:t> many of you no doubt know, i</a:t>
            </a:r>
            <a:r>
              <a:rPr lang="en-US" dirty="0" smtClean="0"/>
              <a:t>t’s difficult to keep up with</a:t>
            </a:r>
            <a:r>
              <a:rPr lang="en-US" baseline="0" dirty="0" smtClean="0"/>
              <a:t> press on MOOCs and online education. Just last week, this story broke that the a bill has been introduced in the California Senate to require state funded schools to offer credit for students who have taken an online course if they are unable to take a course on campus because it is overenrolled. For those of you who were paying attention to the state of the union address, you will have noticed that online education got a moment in the sun as a solution to some of the problems plaguing higher </a:t>
            </a:r>
            <a:r>
              <a:rPr lang="en-US" baseline="0" dirty="0" err="1" smtClean="0"/>
              <a:t>ed</a:t>
            </a:r>
            <a:r>
              <a:rPr lang="en-US" baseline="0" dirty="0" smtClean="0"/>
              <a:t> –it’s a little nerve wracking when politicians start to get involved in higher education. </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a:t>
            </a:r>
            <a:r>
              <a:rPr lang="en-US" baseline="0" dirty="0" smtClean="0"/>
              <a:t> for me issues in higher </a:t>
            </a:r>
            <a:r>
              <a:rPr lang="en-US" baseline="0" dirty="0" err="1" smtClean="0"/>
              <a:t>ed</a:t>
            </a:r>
            <a:r>
              <a:rPr lang="en-US" baseline="0" dirty="0" smtClean="0"/>
              <a:t>, and particularly issues around rising tuitions costs is very personal. I’d like to share with you a tale of two girls, my oldest Anne, who is a freshman at NYU this year and my daughter </a:t>
            </a:r>
            <a:r>
              <a:rPr lang="en-US" baseline="0" dirty="0" err="1" smtClean="0"/>
              <a:t>Karydis</a:t>
            </a:r>
            <a:r>
              <a:rPr lang="en-US" baseline="0" dirty="0" smtClean="0"/>
              <a:t>, who just started Kindergarten. We are barely able to afford to send Anne to school (with scholarships and student loans) and I’m fearful about our prospects for our youngest. I was able to put myself through school by working part time in the library. The idea of doing this today is impossible. I will also say that looking at Anne’s residential experience as a </a:t>
            </a:r>
            <a:r>
              <a:rPr lang="en-US" baseline="0" dirty="0" err="1" smtClean="0"/>
              <a:t>humanties</a:t>
            </a:r>
            <a:r>
              <a:rPr lang="en-US" baseline="0" dirty="0" smtClean="0"/>
              <a:t> undergrad at NYU, it is not very different than mine in the 1980s. She emails her papers in and she registers for classes online – in a meeting last week someone observed the number of people in her classes have probably increased. But there’s not much about her residential college experience that’s very different than mine in the 1980s, which is almost shocking given how much other areas of life and work have changed substantially in that time. </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with that personal preamble,</a:t>
            </a:r>
            <a:r>
              <a:rPr lang="en-US" baseline="0" dirty="0" smtClean="0"/>
              <a:t> </a:t>
            </a:r>
            <a:r>
              <a:rPr lang="en-US" dirty="0" smtClean="0"/>
              <a:t>what is the connection between MOOCs and libraries? What’s happening</a:t>
            </a:r>
            <a:r>
              <a:rPr lang="en-US" baseline="0" dirty="0" smtClean="0"/>
              <a:t> now and where are the opportunities? We set out to find out.</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started our investigation</a:t>
            </a:r>
            <a:r>
              <a:rPr lang="en-US" baseline="0" dirty="0" smtClean="0"/>
              <a:t> by attempting to make contact with librarians who are already involved in MOOCs, or who work at institutions who are engaged in partnership with the three main MOOC providers. To give you a sense of how quickly this space is moving, when I started this investigation in December, there were…. In the middle of my investigation, </a:t>
            </a:r>
            <a:r>
              <a:rPr lang="en-US" baseline="0" dirty="0" err="1" smtClean="0"/>
              <a:t>FutureLearn</a:t>
            </a:r>
            <a:r>
              <a:rPr lang="en-US" baseline="0" dirty="0" smtClean="0"/>
              <a:t> was launched by the Open University in the UK, and in February both </a:t>
            </a:r>
            <a:r>
              <a:rPr lang="en-US" baseline="0" dirty="0" err="1" smtClean="0"/>
              <a:t>Coursera</a:t>
            </a:r>
            <a:r>
              <a:rPr lang="en-US" baseline="0" dirty="0" smtClean="0"/>
              <a:t> and edX increased their numbers substantially. </a:t>
            </a:r>
          </a:p>
          <a:p>
            <a:endParaRPr lang="en-US" baseline="0" dirty="0" smtClean="0"/>
          </a:p>
          <a:p>
            <a:r>
              <a:rPr lang="en-US" baseline="0" dirty="0" smtClean="0"/>
              <a:t>Most of what I learned has been from the edX and </a:t>
            </a:r>
            <a:r>
              <a:rPr lang="en-US" baseline="0" dirty="0" err="1" smtClean="0"/>
              <a:t>Coursera</a:t>
            </a:r>
            <a:r>
              <a:rPr lang="en-US" baseline="0" dirty="0" smtClean="0"/>
              <a:t> cohort. </a:t>
            </a:r>
            <a:r>
              <a:rPr lang="en-US" baseline="0" dirty="0" err="1" smtClean="0"/>
              <a:t>FutureLearn</a:t>
            </a:r>
            <a:r>
              <a:rPr lang="en-US" baseline="0" dirty="0" smtClean="0"/>
              <a:t> was still getting underway, but those institutions were delighted that we are doing work in this area, and hope to be able to learn how libraries are already engaged with MOOCs, so this was a useful interaction (Gill Needham attending). I also learned that the edX group has a self-assembled group of librarians. There is nothing similar within the </a:t>
            </a:r>
            <a:r>
              <a:rPr lang="en-US" baseline="0" dirty="0" err="1" smtClean="0"/>
              <a:t>Coursera</a:t>
            </a:r>
            <a:r>
              <a:rPr lang="en-US" baseline="0" dirty="0" smtClean="0"/>
              <a:t> group. </a:t>
            </a:r>
          </a:p>
          <a:p>
            <a:endParaRPr lang="en-US" baseline="0" dirty="0" smtClean="0"/>
          </a:p>
          <a:p>
            <a:r>
              <a:rPr lang="en-US" baseline="0" dirty="0" smtClean="0"/>
              <a:t>I was also part of conversations with a handful of public libraries together with my colleague </a:t>
            </a:r>
            <a:r>
              <a:rPr lang="en-US" baseline="0" dirty="0" err="1" smtClean="0"/>
              <a:t>Chrystie</a:t>
            </a:r>
            <a:r>
              <a:rPr lang="en-US" baseline="0" dirty="0" smtClean="0"/>
              <a:t> Hill. These conversations were real eye openers for me – while many academic institutions at this point are concerned with issues around MOOC production, many public libraries are thinking creatively about MOOC consumption and how MOOCs may fit into the learning lives of the broad and diverse audience that public libraries serve, including home </a:t>
            </a:r>
            <a:r>
              <a:rPr lang="en-US" baseline="0" dirty="0" err="1" smtClean="0"/>
              <a:t>schoolers</a:t>
            </a:r>
            <a:r>
              <a:rPr lang="en-US" baseline="0" dirty="0" smtClean="0"/>
              <a:t>, those returning to college, and how MOOCs may fit into a broad portfolio of materials provided to support a variety of learning objectives. </a:t>
            </a:r>
          </a:p>
          <a:p>
            <a:endParaRPr lang="en-US" baseline="0" dirty="0" smtClean="0"/>
          </a:p>
          <a:p>
            <a:r>
              <a:rPr lang="en-US" baseline="0" dirty="0" smtClean="0"/>
              <a:t>I also visited the </a:t>
            </a:r>
            <a:r>
              <a:rPr lang="en-US" baseline="0" dirty="0" err="1" smtClean="0"/>
              <a:t>Coursera</a:t>
            </a:r>
            <a:r>
              <a:rPr lang="en-US" baseline="0" dirty="0" smtClean="0"/>
              <a:t> offices in Mountain View, very close to the office I work out of in San Mateo California.</a:t>
            </a:r>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Returning</a:t>
            </a:r>
            <a:r>
              <a:rPr lang="en-US" baseline="0" dirty="0" smtClean="0"/>
              <a:t> to academic institutions and what I learned. </a:t>
            </a:r>
            <a:r>
              <a:rPr lang="en-US" dirty="0" smtClean="0"/>
              <a:t>Some </a:t>
            </a:r>
            <a:r>
              <a:rPr lang="en-US" baseline="0" dirty="0" smtClean="0"/>
              <a:t>general impressions – first, online education is nothing new. All the institutions I spoke with had been engaged in online education or some form of distance education for years or even decades (gesture to Open University).  However, previous partnering with MOOCs all online education had either been through extension courses or some programs designed to be given online (think library school!) all of which I would characterize as online </a:t>
            </a:r>
            <a:r>
              <a:rPr lang="en-US" baseline="0" dirty="0" err="1" smtClean="0"/>
              <a:t>ed</a:t>
            </a:r>
            <a:r>
              <a:rPr lang="en-US" baseline="0" dirty="0" smtClean="0"/>
              <a:t> for fees and degrees. In this case numbers were pretty small, and students were considered to be students and usually entitled, even if somewhat uncomfortably, to using campus resources. Other campuses posted recorded lectures online as sort of a public service, but these offered “as is” without attempting to adapt the course for an online audience. MOOC partnerships however are different from these other efforts, both due to numbers and audience, and in terms of working with an outside partner, and in some cases a for profit partner. Also different, I think due to the increasingly high wire nature of the courses – there are many eyeballs on these courses both in terms of students, but also other internal and external stakeholders, critics, etc. </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p:txBody>
          <a:bodyPr/>
          <a:lstStyle/>
          <a:p>
            <a:fld id="{793BC21B-894E-AB42-B567-820E81E1B58F}" type="datetimeFigureOut">
              <a:rPr lang="en-US" smtClean="0"/>
              <a:pPr/>
              <a:t>4/1/2013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4" name="Title 1"/>
          <p:cNvSpPr>
            <a:spLocks noGrp="1"/>
          </p:cNvSpPr>
          <p:nvPr>
            <p:ph type="ctrTitle"/>
          </p:nvPr>
        </p:nvSpPr>
        <p:spPr>
          <a:xfrm>
            <a:off x="685800" y="1523999"/>
            <a:ext cx="7772400" cy="2732725"/>
          </a:xfrm>
        </p:spPr>
        <p:txBody>
          <a:bodyPr wrap="square" tIns="0" bIns="0" anchor="t">
            <a:normAutofit/>
          </a:bodyPr>
          <a:lstStyle>
            <a:lvl1pPr algn="l">
              <a:defRPr sz="6000">
                <a:solidFill>
                  <a:schemeClr val="bg1"/>
                </a:solidFill>
              </a:defRPr>
            </a:lvl1pPr>
          </a:lstStyle>
          <a:p>
            <a:r>
              <a:rPr lang="en-US"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chor="t">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ext Placeholder 15"/>
          <p:cNvSpPr>
            <a:spLocks noGrp="1"/>
          </p:cNvSpPr>
          <p:nvPr>
            <p:ph type="body" sz="quarter" idx="14" hasCustomPrompt="1"/>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r>
              <a:rPr lang="en-US" dirty="0" smtClean="0">
                <a:solidFill>
                  <a:schemeClr val="tx1">
                    <a:lumMod val="65000"/>
                    <a:lumOff val="35000"/>
                  </a:schemeClr>
                </a:solidFill>
                <a:latin typeface="Arial"/>
                <a:cs typeface="Arial"/>
              </a:rPr>
              <a:t>Venue or location, date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Twitter </a:t>
            </a:r>
            <a:r>
              <a:rPr lang="en-US" dirty="0" err="1" smtClean="0">
                <a:solidFill>
                  <a:schemeClr val="tx1">
                    <a:lumMod val="65000"/>
                    <a:lumOff val="35000"/>
                  </a:schemeClr>
                </a:solidFill>
                <a:latin typeface="Arial"/>
                <a:cs typeface="Arial"/>
              </a:rPr>
              <a:t>hashtag</a:t>
            </a:r>
            <a:endParaRPr lang="en-US" dirty="0" smtClean="0">
              <a:solidFill>
                <a:schemeClr val="tx1">
                  <a:lumMod val="65000"/>
                  <a:lumOff val="35000"/>
                </a:schemeClr>
              </a:solidFill>
              <a:latin typeface="Arial"/>
              <a:cs typeface="Arial"/>
            </a:endParaRPr>
          </a:p>
          <a:p>
            <a:pPr lvl="0"/>
            <a:endParaRPr lang="en-US" dirty="0"/>
          </a:p>
        </p:txBody>
      </p:sp>
      <p:sp>
        <p:nvSpPr>
          <p:cNvPr id="17" name="Text Placeholder 15"/>
          <p:cNvSpPr>
            <a:spLocks noGrp="1"/>
          </p:cNvSpPr>
          <p:nvPr>
            <p:ph type="body" sz="quarter" idx="13" hasCustomPrompt="1"/>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r>
              <a:rPr lang="en-US" dirty="0" smtClean="0">
                <a:solidFill>
                  <a:schemeClr val="tx1">
                    <a:lumMod val="65000"/>
                    <a:lumOff val="35000"/>
                  </a:schemeClr>
                </a:solidFill>
                <a:latin typeface="Arial"/>
                <a:cs typeface="Arial"/>
              </a:rPr>
              <a:t>Presenter name</a:t>
            </a:r>
            <a:endParaRPr lang="en-US" dirty="0"/>
          </a:p>
        </p:txBody>
      </p:sp>
      <p:sp>
        <p:nvSpPr>
          <p:cNvPr id="18" name="Text Placeholder 15"/>
          <p:cNvSpPr>
            <a:spLocks noGrp="1"/>
          </p:cNvSpPr>
          <p:nvPr>
            <p:ph type="body" sz="quarter" idx="15" hasCustomPrompt="1"/>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r>
              <a:rPr lang="en-US" dirty="0" smtClean="0">
                <a:solidFill>
                  <a:schemeClr val="tx1">
                    <a:lumMod val="65000"/>
                    <a:lumOff val="35000"/>
                  </a:schemeClr>
                </a:solidFill>
                <a:latin typeface="Arial"/>
                <a:cs typeface="Arial"/>
              </a:rPr>
              <a:t>Title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Organization</a:t>
            </a:r>
          </a:p>
          <a:p>
            <a:r>
              <a:rPr lang="en-US" dirty="0" smtClean="0">
                <a:solidFill>
                  <a:schemeClr val="tx1">
                    <a:lumMod val="65000"/>
                    <a:lumOff val="35000"/>
                  </a:schemeClr>
                </a:solidFill>
                <a:latin typeface="Arial"/>
                <a:cs typeface="Arial"/>
              </a:rPr>
              <a:t>Presenter’s Twitter</a:t>
            </a:r>
            <a:r>
              <a:rPr lang="en-US" baseline="0" dirty="0" smtClean="0">
                <a:solidFill>
                  <a:schemeClr val="tx1">
                    <a:lumMod val="65000"/>
                    <a:lumOff val="35000"/>
                  </a:schemeClr>
                </a:solidFill>
                <a:latin typeface="Arial"/>
                <a:cs typeface="Arial"/>
              </a:rPr>
              <a:t> ID or other info</a:t>
            </a:r>
          </a:p>
        </p:txBody>
      </p:sp>
      <p:pic>
        <p:nvPicPr>
          <p:cNvPr id="19" name="Picture 18" descr="oclclogo-rings-transparent.png"/>
          <p:cNvPicPr>
            <a:picLocks noChangeAspect="1"/>
          </p:cNvPicPr>
          <p:nvPr userDrawn="1"/>
        </p:nvPicPr>
        <p:blipFill>
          <a:blip r:embed="rId2" cstate="screen">
            <a:alphaModFix amt="30000"/>
          </a:blip>
          <a:srcRect/>
          <a:stretch>
            <a:fillRect/>
          </a:stretch>
        </p:blipFill>
        <p:spPr>
          <a:xfrm>
            <a:off x="5325434" y="2853375"/>
            <a:ext cx="3513766" cy="339502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Head and Open Layout">
    <p:spTree>
      <p:nvGrpSpPr>
        <p:cNvPr id="1" name=""/>
        <p:cNvGrpSpPr/>
        <p:nvPr/>
      </p:nvGrpSpPr>
      <p:grpSpPr>
        <a:xfrm>
          <a:off x="0" y="0"/>
          <a:ext cx="0" cy="0"/>
          <a:chOff x="0" y="0"/>
          <a:chExt cx="0" cy="0"/>
        </a:xfrm>
      </p:grpSpPr>
      <p:grpSp>
        <p:nvGrpSpPr>
          <p:cNvPr id="12"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4/1/2013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4/1/2013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ll Head and Big Tex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4/1/2013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anchor="ctr">
            <a:noAutofit/>
          </a:bodyPr>
          <a:lstStyle>
            <a:lvl1pPr marL="0" indent="0" algn="ctr">
              <a:lnSpc>
                <a:spcPct val="100000"/>
              </a:lnSpc>
              <a:spcBef>
                <a:spcPts val="1200"/>
              </a:spcBef>
              <a:buNone/>
              <a:defRPr sz="66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 Head and Big Tex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4/1/2013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66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Text-Blu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p:txBody>
          <a:bodyPr/>
          <a:lstStyle/>
          <a:p>
            <a:fld id="{793BC21B-894E-AB42-B567-820E81E1B58F}" type="datetimeFigureOut">
              <a:rPr lang="en-US" smtClean="0"/>
              <a:pPr/>
              <a:t>4/1/2013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solidFill>
                  <a:srgbClr val="FFFFFF"/>
                </a:soli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ll Head and Char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5"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4/1/2013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ig Head and Conten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BC21B-894E-AB42-B567-820E81E1B58F}" type="datetimeFigureOut">
              <a:rPr lang="en-US" smtClean="0"/>
              <a:pPr/>
              <a:t>4/1/2013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ig Head and Open Layou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3BC21B-894E-AB42-B567-820E81E1B58F}" type="datetimeFigureOut">
              <a:rPr lang="en-US" smtClean="0"/>
              <a:pPr/>
              <a:t>4/1/2013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Text-Whi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4/1/2013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4/1/2013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bg1"/>
                </a:solidFill>
              </a:defRPr>
            </a:lvl1pPr>
            <a:lvl2pPr>
              <a:defRPr sz="2000">
                <a:solidFill>
                  <a:schemeClr val="bg1"/>
                </a:solidFill>
              </a:defRPr>
            </a:lvl2pPr>
            <a:lvl3pPr marL="914400" indent="-228600">
              <a:defRPr sz="1800">
                <a:solidFill>
                  <a:schemeClr val="bg1"/>
                </a:solidFill>
              </a:defRPr>
            </a:lvl3pPr>
            <a:lvl4pPr>
              <a:defRPr sz="16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4/1/2013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4/1/2013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50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4/1/2013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50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4/1/2013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4/1/2013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1" name="Group 11"/>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4/1/2013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4/1/2013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4/1/2013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6">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4/1/2013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4/1/2013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4/1/2013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arge 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lvl1pPr>
              <a:defRPr sz="2800"/>
            </a:lvl1pPr>
            <a:lvl2pPr>
              <a:defRPr sz="2400"/>
            </a:lvl2pPr>
            <a:lvl3pPr>
              <a:defRPr sz="20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4/1/2013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1" name="Group 11"/>
          <p:cNvGrpSpPr/>
          <p:nvPr userDrawn="1"/>
        </p:nvGrpSpPr>
        <p:grpSpPr>
          <a:xfrm>
            <a:off x="0" y="0"/>
            <a:ext cx="9144000" cy="855144"/>
            <a:chOff x="0" y="0"/>
            <a:chExt cx="9144000" cy="855144"/>
          </a:xfrm>
        </p:grpSpPr>
        <p:sp>
          <p:nvSpPr>
            <p:cNvPr id="12" name="Rounded Rectangle 11"/>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4" name="Isosceles Triangle 13"/>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4/1/2013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4/1/2013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4/1/2013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3">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4/1/2013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4/1/2013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4/1/2013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4/1/2013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4/1/2013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4">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Head,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3" name="Rounded Rectangle 12"/>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3"/>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4/1/2013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rgbClr val="CDE5F6"/>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Head and Two Content">
    <p:spTree>
      <p:nvGrpSpPr>
        <p:cNvPr id="1" name=""/>
        <p:cNvGrpSpPr/>
        <p:nvPr/>
      </p:nvGrpSpPr>
      <p:grpSpPr>
        <a:xfrm>
          <a:off x="0" y="0"/>
          <a:ext cx="0" cy="0"/>
          <a:chOff x="0" y="0"/>
          <a:chExt cx="0" cy="0"/>
        </a:xfrm>
      </p:grpSpPr>
      <p:grpSp>
        <p:nvGrpSpPr>
          <p:cNvPr id="2" name="Group 7"/>
          <p:cNvGrpSpPr/>
          <p:nvPr userDrawn="1"/>
        </p:nvGrpSpPr>
        <p:grpSpPr>
          <a:xfrm>
            <a:off x="0" y="0"/>
            <a:ext cx="9144000" cy="1759220"/>
            <a:chOff x="228600" y="228600"/>
            <a:chExt cx="9144000" cy="1759220"/>
          </a:xfrm>
          <a:solidFill>
            <a:srgbClr val="195A88"/>
          </a:solidFill>
        </p:grpSpPr>
        <p:sp>
          <p:nvSpPr>
            <p:cNvPr id="6" name="Rounded Rectangle 5"/>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Isosceles Triangle 6"/>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sz="half" idx="1"/>
          </p:nvPr>
        </p:nvSpPr>
        <p:spPr>
          <a:xfrm>
            <a:off x="714375" y="2000250"/>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14875" y="2000250"/>
            <a:ext cx="3714750"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381000"/>
            <a:ext cx="8229600" cy="914400"/>
          </a:xfrm>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Head, Person Photo and Inf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4/1/2013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a:p>
        </p:txBody>
      </p:sp>
      <p:grpSp>
        <p:nvGrpSpPr>
          <p:cNvPr id="3"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11" name="Picture Placeholder 6"/>
          <p:cNvSpPr>
            <a:spLocks noGrp="1"/>
          </p:cNvSpPr>
          <p:nvPr>
            <p:ph type="pic" sz="quarter" idx="13"/>
          </p:nvPr>
        </p:nvSpPr>
        <p:spPr>
          <a:xfrm>
            <a:off x="914400" y="21336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r>
              <a:rPr lang="en-US" smtClean="0"/>
              <a:t>Click icon to add picture</a:t>
            </a:r>
            <a:endParaRPr lang="en-US"/>
          </a:p>
        </p:txBody>
      </p:sp>
      <p:sp>
        <p:nvSpPr>
          <p:cNvPr id="13" name="Text Placeholder 12"/>
          <p:cNvSpPr>
            <a:spLocks noGrp="1"/>
          </p:cNvSpPr>
          <p:nvPr>
            <p:ph type="body" sz="quarter" idx="14" hasCustomPrompt="1"/>
          </p:nvPr>
        </p:nvSpPr>
        <p:spPr>
          <a:xfrm>
            <a:off x="3429000" y="2133600"/>
            <a:ext cx="5181600" cy="838200"/>
          </a:xfrm>
        </p:spPr>
        <p:txBody>
          <a:bodyPr>
            <a:normAutofit/>
          </a:bodyPr>
          <a:lstStyle>
            <a:lvl1pPr>
              <a:buNone/>
              <a:defRPr sz="4000"/>
            </a:lvl1pPr>
          </a:lstStyle>
          <a:p>
            <a:pPr lvl="0"/>
            <a:r>
              <a:rPr lang="en-US" dirty="0" smtClean="0"/>
              <a:t>Name</a:t>
            </a:r>
            <a:endParaRPr lang="en-US" dirty="0"/>
          </a:p>
        </p:txBody>
      </p:sp>
      <p:sp>
        <p:nvSpPr>
          <p:cNvPr id="14" name="Text Placeholder 12"/>
          <p:cNvSpPr>
            <a:spLocks noGrp="1"/>
          </p:cNvSpPr>
          <p:nvPr>
            <p:ph type="body" sz="quarter" idx="15" hasCustomPrompt="1"/>
          </p:nvPr>
        </p:nvSpPr>
        <p:spPr>
          <a:xfrm>
            <a:off x="3429000" y="2971800"/>
            <a:ext cx="5181600" cy="838200"/>
          </a:xfrm>
        </p:spPr>
        <p:txBody>
          <a:bodyPr>
            <a:normAutofit/>
          </a:bodyPr>
          <a:lstStyle>
            <a:lvl1pPr>
              <a:buNone/>
              <a:defRPr sz="2400"/>
            </a:lvl1pPr>
          </a:lstStyle>
          <a:p>
            <a:pPr lvl="0"/>
            <a:r>
              <a:rPr lang="en-US" dirty="0" smtClean="0"/>
              <a:t>Position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ll Head, Text and Conten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4/1/2013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tx1"/>
                </a:solidFill>
              </a:defRPr>
            </a:lvl1pPr>
            <a:lvl2pPr>
              <a:defRPr sz="2000">
                <a:solidFill>
                  <a:schemeClr val="tx1"/>
                </a:solidFill>
              </a:defRPr>
            </a:lvl2pPr>
            <a:lvl3pPr marL="914400" indent="-228600">
              <a:defRPr sz="1800">
                <a:solidFill>
                  <a:schemeClr val="tx1"/>
                </a:solidFill>
              </a:defRPr>
            </a:lvl3pPr>
            <a:lvl4pPr>
              <a:defRPr sz="1600">
                <a:solidFill>
                  <a:schemeClr val="tx1"/>
                </a:solidFill>
              </a:defRPr>
            </a:lvl4pPr>
            <a:lvl5pPr>
              <a:defRPr sz="1400">
                <a:solidFill>
                  <a:schemeClr val="tx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Head and Three People">
    <p:spTree>
      <p:nvGrpSpPr>
        <p:cNvPr id="1" name=""/>
        <p:cNvGrpSpPr/>
        <p:nvPr/>
      </p:nvGrpSpPr>
      <p:grpSpPr>
        <a:xfrm>
          <a:off x="0" y="0"/>
          <a:ext cx="0" cy="0"/>
          <a:chOff x="0" y="0"/>
          <a:chExt cx="0" cy="0"/>
        </a:xfrm>
      </p:grpSpPr>
      <p:grpSp>
        <p:nvGrpSpPr>
          <p:cNvPr id="2" name="Group 14"/>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17"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9" name="Text Placeholder 18"/>
          <p:cNvSpPr>
            <a:spLocks noGrp="1"/>
          </p:cNvSpPr>
          <p:nvPr>
            <p:ph type="body" sz="quarter" idx="16"/>
          </p:nvPr>
        </p:nvSpPr>
        <p:spPr>
          <a:xfrm>
            <a:off x="914400" y="4876800"/>
            <a:ext cx="7315200" cy="1219200"/>
          </a:xfrm>
        </p:spPr>
        <p:txBody>
          <a:bodyPr anchor="t"/>
          <a:lstStyle>
            <a:lvl1pPr marL="0" indent="0" algn="ctr">
              <a:buNone/>
              <a:defRPr/>
            </a:lvl1pPr>
          </a:lstStyle>
          <a:p>
            <a:pPr lvl="0"/>
            <a:r>
              <a:rPr lang="en-US" smtClean="0"/>
              <a:t>Click to edit Master text styles</a:t>
            </a:r>
          </a:p>
        </p:txBody>
      </p:sp>
      <p:sp>
        <p:nvSpPr>
          <p:cNvPr id="13" name="Picture Placeholder 6"/>
          <p:cNvSpPr>
            <a:spLocks noGrp="1"/>
          </p:cNvSpPr>
          <p:nvPr>
            <p:ph type="pic" sz="quarter" idx="10"/>
          </p:nvPr>
        </p:nvSpPr>
        <p:spPr>
          <a:xfrm>
            <a:off x="9144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r>
              <a:rPr lang="en-US" smtClean="0"/>
              <a:t>Click icon to add picture</a:t>
            </a:r>
            <a:endParaRPr lang="en-US"/>
          </a:p>
        </p:txBody>
      </p:sp>
      <p:sp>
        <p:nvSpPr>
          <p:cNvPr id="18" name="Picture Placeholder 6"/>
          <p:cNvSpPr>
            <a:spLocks noGrp="1"/>
          </p:cNvSpPr>
          <p:nvPr>
            <p:ph type="pic" sz="quarter" idx="11"/>
          </p:nvPr>
        </p:nvSpPr>
        <p:spPr>
          <a:xfrm>
            <a:off x="34671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r>
              <a:rPr lang="en-US" smtClean="0"/>
              <a:t>Click icon to add picture</a:t>
            </a:r>
            <a:endParaRPr lang="en-US"/>
          </a:p>
        </p:txBody>
      </p:sp>
      <p:sp>
        <p:nvSpPr>
          <p:cNvPr id="20" name="Picture Placeholder 6"/>
          <p:cNvSpPr>
            <a:spLocks noGrp="1"/>
          </p:cNvSpPr>
          <p:nvPr>
            <p:ph type="pic" sz="quarter" idx="12"/>
          </p:nvPr>
        </p:nvSpPr>
        <p:spPr>
          <a:xfrm>
            <a:off x="60198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r>
              <a:rPr lang="en-US" smtClean="0"/>
              <a:t>Click icon to add picture</a:t>
            </a:r>
            <a:endParaRPr lang="en-US"/>
          </a:p>
        </p:txBody>
      </p:sp>
      <p:sp>
        <p:nvSpPr>
          <p:cNvPr id="21" name="Text Placeholder 13"/>
          <p:cNvSpPr>
            <a:spLocks noGrp="1"/>
          </p:cNvSpPr>
          <p:nvPr>
            <p:ph type="body" sz="quarter" idx="13" hasCustomPrompt="1"/>
          </p:nvPr>
        </p:nvSpPr>
        <p:spPr>
          <a:xfrm>
            <a:off x="914400" y="4076660"/>
            <a:ext cx="2209800" cy="266740"/>
          </a:xfrm>
        </p:spPr>
        <p:txBody>
          <a:bodyPr vert="horz" wrap="square" lIns="0" tIns="0" rIns="0" bIns="0" rtlCol="0" anchor="t">
            <a:spAutoFit/>
          </a:bodyPr>
          <a:lstStyle>
            <a:lvl1pPr marL="0" indent="0" algn="ctr">
              <a:spcBef>
                <a:spcPts val="2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4" name="Text Placeholder 13"/>
          <p:cNvSpPr>
            <a:spLocks noGrp="1"/>
          </p:cNvSpPr>
          <p:nvPr>
            <p:ph type="body" sz="quarter" idx="14" hasCustomPrompt="1"/>
          </p:nvPr>
        </p:nvSpPr>
        <p:spPr>
          <a:xfrm>
            <a:off x="3475028"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5" name="Text Placeholder 13"/>
          <p:cNvSpPr>
            <a:spLocks noGrp="1"/>
          </p:cNvSpPr>
          <p:nvPr>
            <p:ph type="body" sz="quarter" idx="15" hasCustomPrompt="1"/>
          </p:nvPr>
        </p:nvSpPr>
        <p:spPr>
          <a:xfrm>
            <a:off x="6026522"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Head and Char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4/1/2013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OCLC_H_CMYK.eps"/>
          <p:cNvPicPr>
            <a:picLocks noChangeAspect="1"/>
          </p:cNvPicPr>
          <p:nvPr/>
        </p:nvPicPr>
        <p:blipFill>
          <a:blip r:embed="rId39" cstate="screen"/>
          <a:stretch>
            <a:fillRect/>
          </a:stretch>
        </p:blipFill>
        <p:spPr>
          <a:xfrm>
            <a:off x="239866" y="6400800"/>
            <a:ext cx="903134" cy="294325"/>
          </a:xfrm>
          <a:prstGeom prst="rect">
            <a:avLst/>
          </a:prstGeom>
        </p:spPr>
      </p:pic>
      <p:sp>
        <p:nvSpPr>
          <p:cNvPr id="2" name="Title Placeholder 1"/>
          <p:cNvSpPr>
            <a:spLocks noGrp="1"/>
          </p:cNvSpPr>
          <p:nvPr>
            <p:ph type="title"/>
          </p:nvPr>
        </p:nvSpPr>
        <p:spPr>
          <a:xfrm>
            <a:off x="457200" y="381000"/>
            <a:ext cx="8229600" cy="914400"/>
          </a:xfrm>
          <a:prstGeom prst="rect">
            <a:avLst/>
          </a:prstGeom>
        </p:spPr>
        <p:txBody>
          <a:bodyPr vert="horz" wrap="square"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654404" y="6400800"/>
            <a:ext cx="1269211"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793BC21B-894E-AB42-B567-820E81E1B58F}" type="datetimeFigureOut">
              <a:rPr lang="en-US" smtClean="0"/>
              <a:pPr/>
              <a:t>4/1/2013</a:t>
            </a:fld>
            <a:endParaRPr lang="en-US" dirty="0"/>
          </a:p>
        </p:txBody>
      </p:sp>
      <p:sp>
        <p:nvSpPr>
          <p:cNvPr id="5" name="Footer Placeholder 4"/>
          <p:cNvSpPr>
            <a:spLocks noGrp="1"/>
          </p:cNvSpPr>
          <p:nvPr>
            <p:ph type="ftr" sz="quarter" idx="3"/>
          </p:nvPr>
        </p:nvSpPr>
        <p:spPr>
          <a:xfrm>
            <a:off x="4038600" y="6400800"/>
            <a:ext cx="2466093" cy="294325"/>
          </a:xfrm>
          <a:prstGeom prst="rect">
            <a:avLst/>
          </a:prstGeom>
        </p:spPr>
        <p:txBody>
          <a:bodyPr vert="horz" lIns="91440" tIns="45720" rIns="91440" bIns="45720" rtlCol="0" anchor="ctr"/>
          <a:lstStyle>
            <a:lvl1pPr algn="l">
              <a:defRPr sz="1200" b="0">
                <a:solidFill>
                  <a:schemeClr val="tx1">
                    <a:tint val="75000"/>
                  </a:schemeClr>
                </a:solidFill>
                <a:latin typeface="Myriad Web Pro"/>
                <a:cs typeface="Myriad Web Pro"/>
              </a:defRPr>
            </a:lvl1pPr>
          </a:lstStyle>
          <a:p>
            <a:endParaRPr lang="en-US" dirty="0"/>
          </a:p>
        </p:txBody>
      </p:sp>
      <p:sp>
        <p:nvSpPr>
          <p:cNvPr id="6" name="Slide Number Placeholder 5"/>
          <p:cNvSpPr>
            <a:spLocks noGrp="1"/>
          </p:cNvSpPr>
          <p:nvPr>
            <p:ph type="sldNum" sz="quarter" idx="4"/>
          </p:nvPr>
        </p:nvSpPr>
        <p:spPr>
          <a:xfrm>
            <a:off x="8115381" y="6400800"/>
            <a:ext cx="571418"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818857F2-102E-5148-ADF3-C396FE20EBDD}" type="slidenum">
              <a:rPr lang="en-US" smtClean="0"/>
              <a:pPr/>
              <a:t>‹#›</a:t>
            </a:fld>
            <a:endParaRPr lang="en-US" dirty="0"/>
          </a:p>
        </p:txBody>
      </p:sp>
      <p:sp>
        <p:nvSpPr>
          <p:cNvPr id="9" name="TextBox 8"/>
          <p:cNvSpPr txBox="1"/>
          <p:nvPr/>
        </p:nvSpPr>
        <p:spPr>
          <a:xfrm>
            <a:off x="1166715" y="6431783"/>
            <a:ext cx="2570903" cy="276999"/>
          </a:xfrm>
          <a:prstGeom prst="rect">
            <a:avLst/>
          </a:prstGeom>
          <a:noFill/>
        </p:spPr>
        <p:txBody>
          <a:bodyPr wrap="square" rtlCol="0" anchor="ctr">
            <a:spAutoFit/>
          </a:bodyPr>
          <a:lstStyle/>
          <a:p>
            <a:r>
              <a:rPr lang="en-US" sz="1200" b="0" i="0" dirty="0" smtClean="0">
                <a:solidFill>
                  <a:schemeClr val="tx1">
                    <a:lumMod val="65000"/>
                    <a:lumOff val="35000"/>
                  </a:schemeClr>
                </a:solidFill>
                <a:latin typeface="Tahoma"/>
                <a:cs typeface="Tahoma"/>
              </a:rPr>
              <a:t>The world’s libraries.</a:t>
            </a:r>
            <a:r>
              <a:rPr lang="en-US" sz="1200" b="0" i="0" baseline="0" dirty="0" smtClean="0">
                <a:solidFill>
                  <a:schemeClr val="tx1">
                    <a:lumMod val="65000"/>
                    <a:lumOff val="35000"/>
                  </a:schemeClr>
                </a:solidFill>
                <a:latin typeface="Tahoma"/>
                <a:cs typeface="Tahoma"/>
              </a:rPr>
              <a:t> Connected.</a:t>
            </a:r>
            <a:endParaRPr lang="en-US" sz="1200" b="0" i="0" dirty="0">
              <a:solidFill>
                <a:schemeClr val="tx1">
                  <a:lumMod val="65000"/>
                  <a:lumOff val="35000"/>
                </a:schemeClr>
              </a:solidFill>
              <a:latin typeface="Tahoma"/>
              <a:cs typeface="Tahoma"/>
            </a:endParaRPr>
          </a:p>
        </p:txBody>
      </p:sp>
      <p:cxnSp>
        <p:nvCxnSpPr>
          <p:cNvPr id="11" name="Straight Connector 10"/>
          <p:cNvCxnSpPr/>
          <p:nvPr/>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92" r:id="rId1"/>
    <p:sldLayoutId id="2147483690" r:id="rId2"/>
    <p:sldLayoutId id="2147483687" r:id="rId3"/>
    <p:sldLayoutId id="2147483701" r:id="rId4"/>
    <p:sldLayoutId id="2147483713" r:id="rId5"/>
    <p:sldLayoutId id="2147483731" r:id="rId6"/>
    <p:sldLayoutId id="2147483715" r:id="rId7"/>
    <p:sldLayoutId id="2147483730" r:id="rId8"/>
    <p:sldLayoutId id="2147483707" r:id="rId9"/>
    <p:sldLayoutId id="2147483683" r:id="rId10"/>
    <p:sldLayoutId id="2147483682" r:id="rId11"/>
    <p:sldLayoutId id="2147483709" r:id="rId12"/>
    <p:sldLayoutId id="2147483711" r:id="rId13"/>
    <p:sldLayoutId id="2147483712" r:id="rId14"/>
    <p:sldLayoutId id="2147483703" r:id="rId15"/>
    <p:sldLayoutId id="2147483663" r:id="rId16"/>
    <p:sldLayoutId id="2147483668" r:id="rId17"/>
    <p:sldLayoutId id="2147483710" r:id="rId18"/>
    <p:sldLayoutId id="2147483716" r:id="rId19"/>
    <p:sldLayoutId id="2147483704" r:id="rId20"/>
    <p:sldLayoutId id="2147483705" r:id="rId21"/>
    <p:sldLayoutId id="2147483706" r:id="rId22"/>
    <p:sldLayoutId id="2147483702" r:id="rId23"/>
    <p:sldLayoutId id="2147483724" r:id="rId24"/>
    <p:sldLayoutId id="2147483717" r:id="rId25"/>
    <p:sldLayoutId id="2147483725" r:id="rId26"/>
    <p:sldLayoutId id="2147483721" r:id="rId27"/>
    <p:sldLayoutId id="2147483719" r:id="rId28"/>
    <p:sldLayoutId id="2147483691" r:id="rId29"/>
    <p:sldLayoutId id="2147483723" r:id="rId30"/>
    <p:sldLayoutId id="2147483718" r:id="rId31"/>
    <p:sldLayoutId id="2147483726" r:id="rId32"/>
    <p:sldLayoutId id="2147483722" r:id="rId33"/>
    <p:sldLayoutId id="2147483720" r:id="rId34"/>
    <p:sldLayoutId id="2147483727" r:id="rId35"/>
    <p:sldLayoutId id="2147483728" r:id="rId36"/>
    <p:sldLayoutId id="2147483729" r:id="rId37"/>
  </p:sldLayoutIdLst>
  <p:transition>
    <p:fade/>
  </p:transition>
  <p:timing>
    <p:tnLst>
      <p:par>
        <p:cTn id="1" dur="indefinite" restart="never" nodeType="tmRoot"/>
      </p:par>
    </p:tnLst>
  </p:timing>
  <p:txStyles>
    <p:titleStyle>
      <a:lvl1pPr algn="l" defTabSz="457200" rtl="0" eaLnBrk="1" latinLnBrk="0" hangingPunct="1">
        <a:spcBef>
          <a:spcPct val="0"/>
        </a:spcBef>
        <a:buNone/>
        <a:defRPr sz="4400" b="0" i="0" kern="1200">
          <a:solidFill>
            <a:schemeClr val="accent1"/>
          </a:solidFill>
          <a:latin typeface="+mj-lt"/>
          <a:ea typeface="+mj-ea"/>
          <a:cs typeface="Georgia"/>
        </a:defRPr>
      </a:lvl1pPr>
    </p:titleStyle>
    <p:bodyStyle>
      <a:lvl1pPr marL="233363" indent="-233363" algn="l" defTabSz="457200" rtl="0" eaLnBrk="1" latinLnBrk="0" hangingPunct="1">
        <a:lnSpc>
          <a:spcPct val="110000"/>
        </a:lnSpc>
        <a:spcBef>
          <a:spcPts val="900"/>
        </a:spcBef>
        <a:buClrTx/>
        <a:buFont typeface="Arial"/>
        <a:buChar char="•"/>
        <a:defRPr sz="2400" b="0" i="0" kern="1200">
          <a:solidFill>
            <a:schemeClr val="tx1"/>
          </a:solidFill>
          <a:latin typeface="Arial"/>
          <a:ea typeface="+mn-ea"/>
          <a:cs typeface="Arial"/>
        </a:defRPr>
      </a:lvl1pPr>
      <a:lvl2pPr marL="690563" indent="-233363"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2pPr>
      <a:lvl3pPr marL="11430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3733800"/>
            <a:ext cx="7772400" cy="2362200"/>
          </a:xfrm>
        </p:spPr>
        <p:txBody>
          <a:bodyPr>
            <a:normAutofit fontScale="90000"/>
          </a:bodyPr>
          <a:lstStyle/>
          <a:p>
            <a:r>
              <a:rPr lang="en-US" sz="3600" dirty="0" smtClean="0">
                <a:latin typeface="Segoe UI" pitchFamily="34" charset="0"/>
                <a:ea typeface="Segoe UI" pitchFamily="34" charset="0"/>
                <a:cs typeface="Segoe UI" pitchFamily="34" charset="0"/>
              </a:rPr>
              <a:t/>
            </a:r>
            <a:br>
              <a:rPr lang="en-US" sz="3600" dirty="0" smtClean="0">
                <a:latin typeface="Segoe UI" pitchFamily="34" charset="0"/>
                <a:ea typeface="Segoe UI" pitchFamily="34" charset="0"/>
                <a:cs typeface="Segoe UI" pitchFamily="34" charset="0"/>
              </a:rPr>
            </a:br>
            <a:r>
              <a:rPr lang="en-US" sz="3600" dirty="0" smtClean="0">
                <a:latin typeface="Segoe UI" pitchFamily="34" charset="0"/>
                <a:ea typeface="Segoe UI" pitchFamily="34" charset="0"/>
                <a:cs typeface="Segoe UI" pitchFamily="34" charset="0"/>
              </a:rPr>
              <a:t/>
            </a:r>
            <a:br>
              <a:rPr lang="en-US" sz="3600" dirty="0" smtClean="0">
                <a:latin typeface="Segoe UI" pitchFamily="34" charset="0"/>
                <a:ea typeface="Segoe UI" pitchFamily="34" charset="0"/>
                <a:cs typeface="Segoe UI" pitchFamily="34" charset="0"/>
              </a:rPr>
            </a:br>
            <a:r>
              <a:rPr lang="en-US" sz="3600" dirty="0" smtClean="0">
                <a:latin typeface="Segoe UI" pitchFamily="34" charset="0"/>
                <a:ea typeface="Segoe UI" pitchFamily="34" charset="0"/>
                <a:cs typeface="Segoe UI" pitchFamily="34" charset="0"/>
              </a:rPr>
              <a:t>Merrilee </a:t>
            </a:r>
            <a:r>
              <a:rPr lang="en-US" sz="3600" dirty="0" err="1" smtClean="0">
                <a:latin typeface="Segoe UI" pitchFamily="34" charset="0"/>
                <a:ea typeface="Segoe UI" pitchFamily="34" charset="0"/>
                <a:cs typeface="Segoe UI" pitchFamily="34" charset="0"/>
              </a:rPr>
              <a:t>Proffitt</a:t>
            </a:r>
            <a:r>
              <a:rPr lang="en-US" sz="3600" dirty="0" smtClean="0">
                <a:latin typeface="Segoe UI" pitchFamily="34" charset="0"/>
                <a:ea typeface="Segoe UI" pitchFamily="34" charset="0"/>
                <a:cs typeface="Segoe UI" pitchFamily="34" charset="0"/>
              </a:rPr>
              <a:t>, OCLC Research</a:t>
            </a:r>
            <a:br>
              <a:rPr lang="en-US" sz="3600" dirty="0" smtClean="0">
                <a:latin typeface="Segoe UI" pitchFamily="34" charset="0"/>
                <a:ea typeface="Segoe UI" pitchFamily="34" charset="0"/>
                <a:cs typeface="Segoe UI" pitchFamily="34" charset="0"/>
              </a:rPr>
            </a:br>
            <a:r>
              <a:rPr lang="en-US" sz="3100" dirty="0" smtClean="0">
                <a:latin typeface="Segoe UI" pitchFamily="34" charset="0"/>
                <a:ea typeface="Segoe UI" pitchFamily="34" charset="0"/>
                <a:cs typeface="Segoe UI" pitchFamily="34" charset="0"/>
              </a:rPr>
              <a:t>@</a:t>
            </a:r>
            <a:r>
              <a:rPr lang="en-US" sz="3100" dirty="0" err="1" smtClean="0">
                <a:latin typeface="Segoe UI" pitchFamily="34" charset="0"/>
                <a:ea typeface="Segoe UI" pitchFamily="34" charset="0"/>
                <a:cs typeface="Segoe UI" pitchFamily="34" charset="0"/>
              </a:rPr>
              <a:t>merrileeIam</a:t>
            </a:r>
            <a:r>
              <a:rPr lang="en-US" sz="2800" b="1" dirty="0" smtClean="0">
                <a:latin typeface="Segoe UI" pitchFamily="34" charset="0"/>
                <a:ea typeface="Segoe UI" pitchFamily="34" charset="0"/>
                <a:cs typeface="Segoe UI" pitchFamily="34" charset="0"/>
              </a:rPr>
              <a:t/>
            </a:r>
            <a:br>
              <a:rPr lang="en-US" sz="2800" b="1" dirty="0" smtClean="0">
                <a:latin typeface="Segoe UI" pitchFamily="34" charset="0"/>
                <a:ea typeface="Segoe UI" pitchFamily="34" charset="0"/>
                <a:cs typeface="Segoe UI" pitchFamily="34" charset="0"/>
              </a:rPr>
            </a:br>
            <a:r>
              <a:rPr lang="en-US" sz="2800" b="1" dirty="0" smtClean="0"/>
              <a:t/>
            </a:r>
            <a:br>
              <a:rPr lang="en-US" sz="2800" b="1" dirty="0" smtClean="0"/>
            </a:br>
            <a:endParaRPr lang="en-US" sz="2800" dirty="0"/>
          </a:p>
        </p:txBody>
      </p:sp>
      <p:sp>
        <p:nvSpPr>
          <p:cNvPr id="6" name="TextBox 5"/>
          <p:cNvSpPr txBox="1"/>
          <p:nvPr/>
        </p:nvSpPr>
        <p:spPr>
          <a:xfrm>
            <a:off x="228600" y="381000"/>
            <a:ext cx="3892412" cy="1446550"/>
          </a:xfrm>
          <a:prstGeom prst="rect">
            <a:avLst/>
          </a:prstGeom>
          <a:noFill/>
        </p:spPr>
        <p:txBody>
          <a:bodyPr wrap="none" rtlCol="0">
            <a:spAutoFit/>
          </a:bodyPr>
          <a:lstStyle/>
          <a:p>
            <a:r>
              <a:rPr lang="en-US" sz="8800" dirty="0">
                <a:solidFill>
                  <a:schemeClr val="bg1"/>
                </a:solidFill>
                <a:latin typeface="Segoe UI" pitchFamily="34" charset="0"/>
                <a:ea typeface="Segoe UI" pitchFamily="34" charset="0"/>
                <a:cs typeface="Segoe UI" pitchFamily="34" charset="0"/>
              </a:rPr>
              <a:t>MOOC</a:t>
            </a:r>
            <a:r>
              <a:rPr lang="en-US" sz="4800" dirty="0">
                <a:solidFill>
                  <a:schemeClr val="bg1"/>
                </a:solidFill>
                <a:latin typeface="Segoe UI" pitchFamily="34" charset="0"/>
                <a:ea typeface="Segoe UI" pitchFamily="34" charset="0"/>
                <a:cs typeface="Segoe UI" pitchFamily="34" charset="0"/>
              </a:rPr>
              <a:t>s</a:t>
            </a:r>
          </a:p>
        </p:txBody>
      </p:sp>
      <p:sp>
        <p:nvSpPr>
          <p:cNvPr id="7" name="TextBox 6"/>
          <p:cNvSpPr txBox="1"/>
          <p:nvPr/>
        </p:nvSpPr>
        <p:spPr>
          <a:xfrm>
            <a:off x="3248343" y="795248"/>
            <a:ext cx="5589992" cy="1446550"/>
          </a:xfrm>
          <a:prstGeom prst="rect">
            <a:avLst/>
          </a:prstGeom>
          <a:noFill/>
        </p:spPr>
        <p:txBody>
          <a:bodyPr wrap="none" rtlCol="0">
            <a:spAutoFit/>
          </a:bodyPr>
          <a:lstStyle/>
          <a:p>
            <a:r>
              <a:rPr lang="en-US" sz="8800" dirty="0">
                <a:solidFill>
                  <a:srgbClr val="2178B5"/>
                </a:solidFill>
                <a:latin typeface="Segoe UI" pitchFamily="34" charset="0"/>
                <a:ea typeface="Segoe UI" pitchFamily="34" charset="0"/>
                <a:cs typeface="Segoe UI" pitchFamily="34" charset="0"/>
              </a:rPr>
              <a:t> </a:t>
            </a:r>
            <a:r>
              <a:rPr lang="en-US" sz="4800" dirty="0">
                <a:solidFill>
                  <a:schemeClr val="bg1"/>
                </a:solidFill>
                <a:latin typeface="Segoe UI" pitchFamily="34" charset="0"/>
                <a:ea typeface="Segoe UI" pitchFamily="34" charset="0"/>
                <a:cs typeface="Segoe UI" pitchFamily="34" charset="0"/>
              </a:rPr>
              <a:t>&amp;</a:t>
            </a:r>
            <a:r>
              <a:rPr lang="en-US" sz="8800" dirty="0">
                <a:solidFill>
                  <a:schemeClr val="bg1"/>
                </a:solidFill>
                <a:latin typeface="Segoe UI" pitchFamily="34" charset="0"/>
                <a:ea typeface="Segoe UI" pitchFamily="34" charset="0"/>
                <a:cs typeface="Segoe UI" pitchFamily="34" charset="0"/>
              </a:rPr>
              <a:t> Libraries</a:t>
            </a:r>
          </a:p>
        </p:txBody>
      </p:sp>
      <p:sp>
        <p:nvSpPr>
          <p:cNvPr id="8" name="TextBox 7"/>
          <p:cNvSpPr txBox="1"/>
          <p:nvPr/>
        </p:nvSpPr>
        <p:spPr>
          <a:xfrm>
            <a:off x="1622454" y="2514600"/>
            <a:ext cx="6073746" cy="461665"/>
          </a:xfrm>
          <a:prstGeom prst="rect">
            <a:avLst/>
          </a:prstGeom>
          <a:noFill/>
        </p:spPr>
        <p:txBody>
          <a:bodyPr wrap="square" rtlCol="0">
            <a:spAutoFit/>
          </a:bodyPr>
          <a:lstStyle/>
          <a:p>
            <a:r>
              <a:rPr lang="en-US" sz="2400" dirty="0" smtClean="0">
                <a:solidFill>
                  <a:schemeClr val="bg1"/>
                </a:solidFill>
                <a:latin typeface="Segoe UI" pitchFamily="34" charset="0"/>
                <a:ea typeface="Segoe UI" pitchFamily="34" charset="0"/>
                <a:cs typeface="Segoe UI" pitchFamily="34" charset="0"/>
              </a:rPr>
              <a:t>An overview of the (current) landscape</a:t>
            </a:r>
            <a:r>
              <a:rPr lang="en-US" sz="2400" dirty="0" smtClean="0">
                <a:solidFill>
                  <a:srgbClr val="2178B5"/>
                </a:solidFill>
                <a:latin typeface="Segoe UI" pitchFamily="34" charset="0"/>
                <a:ea typeface="Segoe UI" pitchFamily="34" charset="0"/>
                <a:cs typeface="Segoe UI" pitchFamily="34" charset="0"/>
              </a:rPr>
              <a:t>?</a:t>
            </a:r>
            <a:endParaRPr lang="en-US" sz="2400" dirty="0">
              <a:solidFill>
                <a:srgbClr val="2178B5"/>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rigin_3070394453.jpg"/>
          <p:cNvPicPr>
            <a:picLocks noGrp="1" noChangeAspect="1"/>
          </p:cNvPicPr>
          <p:nvPr>
            <p:ph idx="1"/>
          </p:nvPr>
        </p:nvPicPr>
        <p:blipFill>
          <a:blip r:embed="rId3" cstate="screen"/>
          <a:stretch>
            <a:fillRect/>
          </a:stretch>
        </p:blipFill>
        <p:spPr>
          <a:xfrm>
            <a:off x="3124200" y="1676400"/>
            <a:ext cx="2895600" cy="4346116"/>
          </a:xfrm>
        </p:spPr>
      </p:pic>
      <p:sp>
        <p:nvSpPr>
          <p:cNvPr id="3" name="Title 2"/>
          <p:cNvSpPr>
            <a:spLocks noGrp="1"/>
          </p:cNvSpPr>
          <p:nvPr>
            <p:ph type="title"/>
          </p:nvPr>
        </p:nvSpPr>
        <p:spPr/>
        <p:txBody>
          <a:bodyPr/>
          <a:lstStyle/>
          <a:p>
            <a:r>
              <a:rPr lang="en-US" dirty="0" smtClean="0"/>
              <a:t>MOOCs and Libraries</a:t>
            </a:r>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MOOCs and Libraries</a:t>
            </a:r>
            <a:endParaRPr lang="en-US" dirty="0"/>
          </a:p>
        </p:txBody>
      </p:sp>
      <p:pic>
        <p:nvPicPr>
          <p:cNvPr id="6" name="Content Placeholder 5" descr="origin_3020135683.jpg"/>
          <p:cNvPicPr>
            <a:picLocks noGrp="1" noChangeAspect="1"/>
          </p:cNvPicPr>
          <p:nvPr>
            <p:ph idx="1"/>
          </p:nvPr>
        </p:nvPicPr>
        <p:blipFill>
          <a:blip r:embed="rId3" cstate="screen"/>
          <a:stretch>
            <a:fillRect/>
          </a:stretch>
        </p:blipFill>
        <p:spPr>
          <a:xfrm>
            <a:off x="2733675" y="2172494"/>
            <a:ext cx="3676650" cy="3686175"/>
          </a:xfrm>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rigin_2517189403.jpg"/>
          <p:cNvPicPr>
            <a:picLocks noGrp="1" noChangeAspect="1"/>
          </p:cNvPicPr>
          <p:nvPr>
            <p:ph idx="1"/>
          </p:nvPr>
        </p:nvPicPr>
        <p:blipFill>
          <a:blip r:embed="rId3" cstate="screen"/>
          <a:stretch>
            <a:fillRect/>
          </a:stretch>
        </p:blipFill>
        <p:spPr>
          <a:xfrm>
            <a:off x="2743200" y="1905000"/>
            <a:ext cx="2766676" cy="4221163"/>
          </a:xfrm>
        </p:spPr>
      </p:pic>
      <p:sp>
        <p:nvSpPr>
          <p:cNvPr id="3" name="Title 2"/>
          <p:cNvSpPr>
            <a:spLocks noGrp="1"/>
          </p:cNvSpPr>
          <p:nvPr>
            <p:ph type="title"/>
          </p:nvPr>
        </p:nvSpPr>
        <p:spPr/>
        <p:txBody>
          <a:bodyPr/>
          <a:lstStyle/>
          <a:p>
            <a:r>
              <a:rPr lang="en-US" dirty="0" smtClean="0"/>
              <a:t>MOOCs and Libraries</a:t>
            </a:r>
            <a:endParaRPr lang="en-US" dirty="0"/>
          </a:p>
        </p:txBody>
      </p:sp>
      <p:sp>
        <p:nvSpPr>
          <p:cNvPr id="5" name="TextBox 4"/>
          <p:cNvSpPr txBox="1"/>
          <p:nvPr/>
        </p:nvSpPr>
        <p:spPr>
          <a:xfrm>
            <a:off x="6019800" y="4572000"/>
            <a:ext cx="3124200" cy="923330"/>
          </a:xfrm>
          <a:prstGeom prst="rect">
            <a:avLst/>
          </a:prstGeom>
          <a:noFill/>
        </p:spPr>
        <p:txBody>
          <a:bodyPr wrap="square" rtlCol="0">
            <a:spAutoFit/>
          </a:bodyPr>
          <a:lstStyle/>
          <a:p>
            <a:r>
              <a:rPr lang="en-US" dirty="0" smtClean="0"/>
              <a:t>flickr.com/photos/</a:t>
            </a:r>
            <a:r>
              <a:rPr lang="en-US" dirty="0" err="1" smtClean="0"/>
              <a:t>thorinside</a:t>
            </a:r>
            <a:r>
              <a:rPr lang="en-US" dirty="0" smtClean="0"/>
              <a:t>/</a:t>
            </a:r>
          </a:p>
          <a:p>
            <a:r>
              <a:rPr lang="en-US" dirty="0" smtClean="0"/>
              <a:t>2517189403/</a:t>
            </a:r>
          </a:p>
          <a:p>
            <a:r>
              <a:rPr lang="en-US" dirty="0" smtClean="0"/>
              <a:t>cc by-</a:t>
            </a:r>
            <a:r>
              <a:rPr lang="en-US" dirty="0" err="1" smtClean="0"/>
              <a:t>nc</a:t>
            </a:r>
            <a:r>
              <a:rPr lang="en-US" dirty="0" smtClean="0"/>
              <a:t> 2.0</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rigin_1350940605.jpg"/>
          <p:cNvPicPr>
            <a:picLocks noGrp="1" noChangeAspect="1"/>
          </p:cNvPicPr>
          <p:nvPr>
            <p:ph idx="1"/>
          </p:nvPr>
        </p:nvPicPr>
        <p:blipFill>
          <a:blip r:embed="rId3" cstate="screen"/>
          <a:stretch>
            <a:fillRect/>
          </a:stretch>
        </p:blipFill>
        <p:spPr>
          <a:xfrm>
            <a:off x="228600" y="2256992"/>
            <a:ext cx="3994827" cy="2667001"/>
          </a:xfrm>
        </p:spPr>
      </p:pic>
      <p:sp>
        <p:nvSpPr>
          <p:cNvPr id="3" name="Title 2"/>
          <p:cNvSpPr>
            <a:spLocks noGrp="1"/>
          </p:cNvSpPr>
          <p:nvPr>
            <p:ph type="title"/>
          </p:nvPr>
        </p:nvSpPr>
        <p:spPr/>
        <p:txBody>
          <a:bodyPr/>
          <a:lstStyle/>
          <a:p>
            <a:r>
              <a:rPr lang="en-US" dirty="0" smtClean="0"/>
              <a:t>MOOCs and Libraries</a:t>
            </a:r>
            <a:endParaRPr lang="en-US" dirty="0"/>
          </a:p>
        </p:txBody>
      </p:sp>
      <p:pic>
        <p:nvPicPr>
          <p:cNvPr id="5" name="Picture 4" descr="5424461443_e1c1d4aae5_b.jpg"/>
          <p:cNvPicPr>
            <a:picLocks noChangeAspect="1"/>
          </p:cNvPicPr>
          <p:nvPr/>
        </p:nvPicPr>
        <p:blipFill>
          <a:blip r:embed="rId4" cstate="screen"/>
          <a:stretch>
            <a:fillRect/>
          </a:stretch>
        </p:blipFill>
        <p:spPr>
          <a:xfrm>
            <a:off x="4676508" y="2256993"/>
            <a:ext cx="4010292" cy="2667001"/>
          </a:xfrm>
          <a:prstGeom prst="rect">
            <a:avLst/>
          </a:prstGeom>
        </p:spPr>
      </p:pic>
      <p:sp>
        <p:nvSpPr>
          <p:cNvPr id="6" name="TextBox 5"/>
          <p:cNvSpPr txBox="1"/>
          <p:nvPr/>
        </p:nvSpPr>
        <p:spPr>
          <a:xfrm>
            <a:off x="228600" y="5181600"/>
            <a:ext cx="3994827" cy="1200329"/>
          </a:xfrm>
          <a:prstGeom prst="rect">
            <a:avLst/>
          </a:prstGeom>
          <a:noFill/>
        </p:spPr>
        <p:txBody>
          <a:bodyPr wrap="square" rtlCol="0">
            <a:spAutoFit/>
          </a:bodyPr>
          <a:lstStyle/>
          <a:p>
            <a:r>
              <a:rPr lang="en-US" dirty="0" smtClean="0"/>
              <a:t>flickr.com/photos/9619972@N08/</a:t>
            </a:r>
          </a:p>
          <a:p>
            <a:r>
              <a:rPr lang="en-US" dirty="0" smtClean="0"/>
              <a:t>1350940605</a:t>
            </a:r>
          </a:p>
          <a:p>
            <a:r>
              <a:rPr lang="en-US" dirty="0" smtClean="0"/>
              <a:t>cc by-</a:t>
            </a:r>
            <a:r>
              <a:rPr lang="en-US" dirty="0" err="1" smtClean="0"/>
              <a:t>nc</a:t>
            </a:r>
            <a:r>
              <a:rPr lang="en-US" dirty="0" smtClean="0"/>
              <a:t>-</a:t>
            </a:r>
            <a:r>
              <a:rPr lang="en-US" dirty="0" err="1" smtClean="0"/>
              <a:t>sa</a:t>
            </a:r>
            <a:r>
              <a:rPr lang="en-US" dirty="0" smtClean="0"/>
              <a:t> 2.0</a:t>
            </a:r>
          </a:p>
          <a:p>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Themes for this meeting</a:t>
            </a:r>
          </a:p>
          <a:p>
            <a:pPr lvl="1"/>
            <a:r>
              <a:rPr lang="en-US" dirty="0" smtClean="0"/>
              <a:t>Copyright</a:t>
            </a:r>
          </a:p>
          <a:p>
            <a:pPr lvl="1"/>
            <a:r>
              <a:rPr lang="en-US" dirty="0" smtClean="0"/>
              <a:t>Production</a:t>
            </a:r>
          </a:p>
          <a:p>
            <a:pPr lvl="1"/>
            <a:r>
              <a:rPr lang="en-US" dirty="0" smtClean="0"/>
              <a:t>New opportunities for librarians</a:t>
            </a:r>
          </a:p>
          <a:p>
            <a:pPr lvl="1"/>
            <a:r>
              <a:rPr lang="en-US" dirty="0" smtClean="0"/>
              <a:t>Audience</a:t>
            </a:r>
          </a:p>
          <a:p>
            <a:r>
              <a:rPr lang="en-US" dirty="0" smtClean="0"/>
              <a:t>Opportunities for discussion, input, and interaction</a:t>
            </a:r>
            <a:endParaRPr lang="en-US" dirty="0"/>
          </a:p>
        </p:txBody>
      </p:sp>
      <p:sp>
        <p:nvSpPr>
          <p:cNvPr id="3" name="Title 2"/>
          <p:cNvSpPr>
            <a:spLocks noGrp="1"/>
          </p:cNvSpPr>
          <p:nvPr>
            <p:ph type="title"/>
          </p:nvPr>
        </p:nvSpPr>
        <p:spPr/>
        <p:txBody>
          <a:bodyPr/>
          <a:lstStyle/>
          <a:p>
            <a:r>
              <a:rPr lang="en-US" dirty="0" smtClean="0"/>
              <a:t>MOOCs and Libraries</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Program benefitted from…</a:t>
            </a:r>
          </a:p>
          <a:p>
            <a:pPr lvl="1"/>
            <a:r>
              <a:rPr lang="en-US" dirty="0" smtClean="0"/>
              <a:t>Martha Brogan, Anuradha Vedantham, Shawn Martin, Marjorie Hassen, and Karrie Peterson</a:t>
            </a:r>
          </a:p>
          <a:p>
            <a:pPr lvl="1"/>
            <a:r>
              <a:rPr lang="en-US" dirty="0" err="1" smtClean="0"/>
              <a:t>Chrystie</a:t>
            </a:r>
            <a:r>
              <a:rPr lang="en-US" dirty="0" smtClean="0"/>
              <a:t> Hill</a:t>
            </a:r>
          </a:p>
          <a:p>
            <a:pPr lvl="0"/>
            <a:r>
              <a:rPr lang="en-US" dirty="0" smtClean="0"/>
              <a:t>Organization stars</a:t>
            </a:r>
          </a:p>
          <a:p>
            <a:pPr lvl="1"/>
            <a:r>
              <a:rPr lang="en-US" dirty="0" smtClean="0"/>
              <a:t>Jeanette </a:t>
            </a:r>
            <a:r>
              <a:rPr lang="en-US" dirty="0" err="1" smtClean="0"/>
              <a:t>McNicol</a:t>
            </a:r>
            <a:r>
              <a:rPr lang="en-US" dirty="0" smtClean="0"/>
              <a:t>, Anna Ryan, </a:t>
            </a:r>
            <a:r>
              <a:rPr lang="en-US" dirty="0" err="1" smtClean="0"/>
              <a:t>Aleta</a:t>
            </a:r>
            <a:r>
              <a:rPr lang="en-US" dirty="0" smtClean="0"/>
              <a:t> Arthurs, Melissa </a:t>
            </a:r>
            <a:r>
              <a:rPr lang="en-US" dirty="0" err="1" smtClean="0"/>
              <a:t>Renspie</a:t>
            </a:r>
            <a:r>
              <a:rPr lang="en-US" dirty="0" smtClean="0"/>
              <a:t>, Rich </a:t>
            </a:r>
            <a:r>
              <a:rPr lang="en-US" dirty="0" err="1" smtClean="0"/>
              <a:t>Skopin</a:t>
            </a:r>
            <a:r>
              <a:rPr lang="en-US" dirty="0" smtClean="0"/>
              <a:t>, Chris </a:t>
            </a:r>
            <a:r>
              <a:rPr lang="en-US" dirty="0" err="1" smtClean="0"/>
              <a:t>Martier</a:t>
            </a:r>
            <a:r>
              <a:rPr lang="en-US" dirty="0" smtClean="0"/>
              <a:t>, Dale </a:t>
            </a:r>
            <a:r>
              <a:rPr lang="en-US" dirty="0" err="1" smtClean="0"/>
              <a:t>Musselman</a:t>
            </a:r>
            <a:r>
              <a:rPr lang="en-US" dirty="0" smtClean="0"/>
              <a:t>, Cathy </a:t>
            </a:r>
            <a:r>
              <a:rPr lang="en-US" smtClean="0"/>
              <a:t>De Rosa</a:t>
            </a:r>
            <a:endParaRPr lang="en-US" dirty="0" smtClean="0"/>
          </a:p>
          <a:p>
            <a:endParaRPr lang="en-US" dirty="0"/>
          </a:p>
        </p:txBody>
      </p:sp>
      <p:sp>
        <p:nvSpPr>
          <p:cNvPr id="3" name="Title 2"/>
          <p:cNvSpPr>
            <a:spLocks noGrp="1"/>
          </p:cNvSpPr>
          <p:nvPr>
            <p:ph type="title"/>
          </p:nvPr>
        </p:nvSpPr>
        <p:spPr/>
        <p:txBody>
          <a:bodyPr/>
          <a:lstStyle/>
          <a:p>
            <a:r>
              <a:rPr lang="en-US" dirty="0" smtClean="0"/>
              <a:t>THANK YOU!</a:t>
            </a: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laughingsquid.com/wp-content/uploads/bre-pettis-makerot-20100122-182636.jpg"/>
          <p:cNvPicPr>
            <a:picLocks noChangeAspect="1" noChangeArrowheads="1"/>
          </p:cNvPicPr>
          <p:nvPr/>
        </p:nvPicPr>
        <p:blipFill>
          <a:blip r:embed="rId3"/>
          <a:srcRect/>
          <a:stretch>
            <a:fillRect/>
          </a:stretch>
        </p:blipFill>
        <p:spPr bwMode="auto">
          <a:xfrm>
            <a:off x="2527300" y="152400"/>
            <a:ext cx="4743450" cy="6124575"/>
          </a:xfrm>
          <a:prstGeom prst="rect">
            <a:avLst/>
          </a:prstGeom>
          <a:noFill/>
          <a:ln>
            <a:solidFill>
              <a:schemeClr val="accent1"/>
            </a:solidFill>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527300" y="128587"/>
            <a:ext cx="4743450" cy="6124575"/>
            <a:chOff x="2527300" y="128587"/>
            <a:chExt cx="4743450" cy="6124575"/>
          </a:xfrm>
        </p:grpSpPr>
        <p:pic>
          <p:nvPicPr>
            <p:cNvPr id="69634" name="Picture 2" descr="bre-pettis-makerot-20100122-182636.jpg (498×643)"/>
            <p:cNvPicPr>
              <a:picLocks noChangeAspect="1" noChangeArrowheads="1"/>
            </p:cNvPicPr>
            <p:nvPr/>
          </p:nvPicPr>
          <p:blipFill>
            <a:blip r:embed="rId3"/>
            <a:srcRect/>
            <a:stretch>
              <a:fillRect/>
            </a:stretch>
          </p:blipFill>
          <p:spPr bwMode="auto">
            <a:xfrm>
              <a:off x="2527300" y="128587"/>
              <a:ext cx="4743450" cy="6124575"/>
            </a:xfrm>
            <a:prstGeom prst="rect">
              <a:avLst/>
            </a:prstGeom>
            <a:noFill/>
            <a:ln>
              <a:solidFill>
                <a:schemeClr val="accent1"/>
              </a:solidFill>
            </a:ln>
          </p:spPr>
        </p:pic>
        <p:sp>
          <p:nvSpPr>
            <p:cNvPr id="3" name="TextBox 2"/>
            <p:cNvSpPr txBox="1"/>
            <p:nvPr/>
          </p:nvSpPr>
          <p:spPr>
            <a:xfrm>
              <a:off x="2527300" y="128587"/>
              <a:ext cx="2475358" cy="830997"/>
            </a:xfrm>
            <a:prstGeom prst="rect">
              <a:avLst/>
            </a:prstGeom>
            <a:solidFill>
              <a:schemeClr val="bg1"/>
            </a:solidFill>
          </p:spPr>
          <p:txBody>
            <a:bodyPr wrap="square" rtlCol="0">
              <a:spAutoFit/>
            </a:bodyPr>
            <a:lstStyle/>
            <a:p>
              <a:r>
                <a:rPr lang="en-US" sz="4800" b="1" dirty="0" smtClean="0">
                  <a:solidFill>
                    <a:srgbClr val="FF5050"/>
                  </a:solidFill>
                  <a:latin typeface="Arial Black" pitchFamily="34" charset="0"/>
                </a:rPr>
                <a:t>MOOC:</a:t>
              </a:r>
              <a:endParaRPr lang="en-US" sz="4800" b="1" dirty="0">
                <a:solidFill>
                  <a:srgbClr val="FF5050"/>
                </a:solidFill>
                <a:latin typeface="Arial Black" pitchFamily="34" charset="0"/>
              </a:endParaRPr>
            </a:p>
          </p:txBody>
        </p:sp>
        <p:sp>
          <p:nvSpPr>
            <p:cNvPr id="4" name="TextBox 3"/>
            <p:cNvSpPr txBox="1"/>
            <p:nvPr/>
          </p:nvSpPr>
          <p:spPr>
            <a:xfrm>
              <a:off x="2555898" y="805695"/>
              <a:ext cx="2446760" cy="307777"/>
            </a:xfrm>
            <a:prstGeom prst="rect">
              <a:avLst/>
            </a:prstGeom>
            <a:solidFill>
              <a:schemeClr val="bg1"/>
            </a:solidFill>
          </p:spPr>
          <p:txBody>
            <a:bodyPr wrap="none" rtlCol="0">
              <a:spAutoFit/>
            </a:bodyPr>
            <a:lstStyle/>
            <a:p>
              <a:r>
                <a:rPr lang="en-US" sz="1400" dirty="0" smtClean="0">
                  <a:solidFill>
                    <a:srgbClr val="00B0F0"/>
                  </a:solidFill>
                  <a:latin typeface="Arial Black" pitchFamily="34" charset="0"/>
                </a:rPr>
                <a:t>education on your time</a:t>
              </a:r>
              <a:endParaRPr lang="en-US" sz="1400" dirty="0">
                <a:solidFill>
                  <a:srgbClr val="00B0F0"/>
                </a:solidFill>
                <a:latin typeface="Arial Black" pitchFamily="34" charset="0"/>
              </a:endParaRPr>
            </a:p>
          </p:txBody>
        </p:sp>
      </p:gr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002"/>
          <p:cNvPicPr>
            <a:picLocks noChangeAspect="1" noChangeArrowheads="1"/>
          </p:cNvPicPr>
          <p:nvPr/>
        </p:nvPicPr>
        <p:blipFill>
          <a:blip r:embed="rId3" cstate="screen"/>
          <a:srcRect/>
          <a:stretch>
            <a:fillRect/>
          </a:stretch>
        </p:blipFill>
        <p:spPr bwMode="auto">
          <a:xfrm>
            <a:off x="1447800" y="0"/>
            <a:ext cx="6877787" cy="5943600"/>
          </a:xfrm>
          <a:prstGeom prst="rect">
            <a:avLst/>
          </a:prstGeom>
          <a:noFill/>
          <a:ln w="9525">
            <a:noFill/>
            <a:miter lim="800000"/>
            <a:headEnd/>
            <a:tailEnd/>
          </a:ln>
        </p:spPr>
      </p:pic>
      <p:sp>
        <p:nvSpPr>
          <p:cNvPr id="5" name="TextBox 4"/>
          <p:cNvSpPr txBox="1"/>
          <p:nvPr/>
        </p:nvSpPr>
        <p:spPr>
          <a:xfrm>
            <a:off x="2667000" y="5943600"/>
            <a:ext cx="4419600" cy="369332"/>
          </a:xfrm>
          <a:prstGeom prst="rect">
            <a:avLst/>
          </a:prstGeom>
          <a:noFill/>
        </p:spPr>
        <p:txBody>
          <a:bodyPr wrap="square" rtlCol="0">
            <a:spAutoFit/>
          </a:bodyPr>
          <a:lstStyle/>
          <a:p>
            <a:r>
              <a:rPr lang="en-US" dirty="0" smtClean="0"/>
              <a:t>http://www.downes.ca/presentation/304</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screen"/>
          <a:srcRect/>
          <a:stretch>
            <a:fillRect/>
          </a:stretch>
        </p:blipFill>
        <p:spPr bwMode="auto">
          <a:xfrm>
            <a:off x="1614488" y="119063"/>
            <a:ext cx="5000625" cy="781050"/>
          </a:xfrm>
          <a:prstGeom prst="rect">
            <a:avLst/>
          </a:prstGeom>
          <a:noFill/>
          <a:ln w="9525">
            <a:solidFill>
              <a:schemeClr val="accent1"/>
            </a:solidFill>
            <a:miter lim="800000"/>
            <a:headEnd/>
            <a:tailEnd/>
          </a:ln>
        </p:spPr>
      </p:pic>
      <p:pic>
        <p:nvPicPr>
          <p:cNvPr id="1026" name="Picture 2"/>
          <p:cNvPicPr>
            <a:picLocks noChangeAspect="1" noChangeArrowheads="1"/>
          </p:cNvPicPr>
          <p:nvPr/>
        </p:nvPicPr>
        <p:blipFill>
          <a:blip r:embed="rId4"/>
          <a:srcRect b="10395"/>
          <a:stretch>
            <a:fillRect/>
          </a:stretch>
        </p:blipFill>
        <p:spPr bwMode="auto">
          <a:xfrm>
            <a:off x="1614488" y="900113"/>
            <a:ext cx="5915025" cy="49672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
          <p:cNvGrpSpPr/>
          <p:nvPr/>
        </p:nvGrpSpPr>
        <p:grpSpPr>
          <a:xfrm>
            <a:off x="1905000" y="119063"/>
            <a:ext cx="5762625" cy="5924550"/>
            <a:chOff x="228600" y="228600"/>
            <a:chExt cx="5762625" cy="5924550"/>
          </a:xfrm>
        </p:grpSpPr>
        <p:pic>
          <p:nvPicPr>
            <p:cNvPr id="3" name="Picture 2"/>
            <p:cNvPicPr>
              <a:picLocks noChangeAspect="1" noChangeArrowheads="1"/>
            </p:cNvPicPr>
            <p:nvPr/>
          </p:nvPicPr>
          <p:blipFill>
            <a:blip r:embed="rId3" cstate="screen"/>
            <a:srcRect/>
            <a:stretch>
              <a:fillRect/>
            </a:stretch>
          </p:blipFill>
          <p:spPr bwMode="auto">
            <a:xfrm>
              <a:off x="228600" y="228600"/>
              <a:ext cx="5038725" cy="457200"/>
            </a:xfrm>
            <a:prstGeom prst="rect">
              <a:avLst/>
            </a:prstGeom>
            <a:noFill/>
            <a:ln w="9525">
              <a:solidFill>
                <a:schemeClr val="accent1"/>
              </a:solidFill>
              <a:miter lim="800000"/>
              <a:headEnd/>
              <a:tailEnd/>
            </a:ln>
          </p:spPr>
        </p:pic>
        <p:pic>
          <p:nvPicPr>
            <p:cNvPr id="4" name="Picture 3"/>
            <p:cNvPicPr>
              <a:picLocks noChangeAspect="1" noChangeArrowheads="1"/>
            </p:cNvPicPr>
            <p:nvPr/>
          </p:nvPicPr>
          <p:blipFill>
            <a:blip r:embed="rId4" cstate="screen"/>
            <a:srcRect/>
            <a:stretch>
              <a:fillRect/>
            </a:stretch>
          </p:blipFill>
          <p:spPr bwMode="auto">
            <a:xfrm>
              <a:off x="228600" y="685800"/>
              <a:ext cx="5762625" cy="5467350"/>
            </a:xfrm>
            <a:prstGeom prst="rect">
              <a:avLst/>
            </a:prstGeom>
            <a:noFill/>
            <a:ln w="9525">
              <a:solidFill>
                <a:schemeClr val="accent1"/>
              </a:solid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1371600" y="228600"/>
            <a:ext cx="5953125" cy="56864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1414463" y="514350"/>
            <a:ext cx="6315075" cy="58293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rge_12241420.jpg"/>
          <p:cNvPicPr>
            <a:picLocks noChangeAspect="1"/>
          </p:cNvPicPr>
          <p:nvPr/>
        </p:nvPicPr>
        <p:blipFill>
          <a:blip r:embed="rId3" cstate="screen"/>
          <a:stretch>
            <a:fillRect/>
          </a:stretch>
        </p:blipFill>
        <p:spPr>
          <a:xfrm>
            <a:off x="533400" y="304800"/>
            <a:ext cx="7848600" cy="5227290"/>
          </a:xfrm>
          <a:prstGeom prst="rect">
            <a:avLst/>
          </a:prstGeom>
        </p:spPr>
      </p:pic>
      <p:sp>
        <p:nvSpPr>
          <p:cNvPr id="3" name="TextBox 2"/>
          <p:cNvSpPr txBox="1"/>
          <p:nvPr/>
        </p:nvSpPr>
        <p:spPr>
          <a:xfrm>
            <a:off x="533400" y="5696634"/>
            <a:ext cx="4968155" cy="646331"/>
          </a:xfrm>
          <a:prstGeom prst="rect">
            <a:avLst/>
          </a:prstGeom>
          <a:noFill/>
        </p:spPr>
        <p:txBody>
          <a:bodyPr wrap="none" rtlCol="0">
            <a:spAutoFit/>
          </a:bodyPr>
          <a:lstStyle/>
          <a:p>
            <a:r>
              <a:rPr lang="en-US" dirty="0" smtClean="0"/>
              <a:t>www.flickr.com/photos/thomashawk/12241420 </a:t>
            </a:r>
          </a:p>
          <a:p>
            <a:r>
              <a:rPr lang="en-US" dirty="0" err="1" smtClean="0"/>
              <a:t>ccby</a:t>
            </a:r>
            <a:r>
              <a:rPr lang="en-US" dirty="0" smtClean="0"/>
              <a:t>-</a:t>
            </a:r>
            <a:r>
              <a:rPr lang="en-US" dirty="0" err="1" smtClean="0"/>
              <a:t>nc</a:t>
            </a:r>
            <a:r>
              <a:rPr lang="en-US" dirty="0" smtClean="0"/>
              <a:t> 2.0</a:t>
            </a:r>
            <a:endParaRPr lang="en-US" dirty="0"/>
          </a:p>
        </p:txBody>
      </p:sp>
      <p:sp>
        <p:nvSpPr>
          <p:cNvPr id="4" name="Rectangle 3"/>
          <p:cNvSpPr/>
          <p:nvPr/>
        </p:nvSpPr>
        <p:spPr>
          <a:xfrm>
            <a:off x="1676400" y="2209800"/>
            <a:ext cx="5181600" cy="1169551"/>
          </a:xfrm>
          <a:prstGeom prst="rect">
            <a:avLst/>
          </a:prstGeom>
          <a:noFill/>
        </p:spPr>
        <p:txBody>
          <a:bodyPr wrap="square" lIns="91440" tIns="45720" rIns="91440" bIns="45720">
            <a:spAutoFit/>
          </a:bodyPr>
          <a:lstStyle/>
          <a:p>
            <a:pPr algn="ctr"/>
            <a:r>
              <a:rPr lang="en-US" sz="7000" b="1" cap="none" spc="0" dirty="0" smtClean="0">
                <a:ln w="24500" cmpd="dbl">
                  <a:solidFill>
                    <a:schemeClr val="accent2">
                      <a:shade val="85000"/>
                      <a:satMod val="155000"/>
                    </a:schemeClr>
                  </a:solidFill>
                  <a:prstDash val="solid"/>
                  <a:miter lim="800000"/>
                </a:ln>
                <a:gradFill>
                  <a:gsLst>
                    <a:gs pos="0">
                      <a:srgbClr val="FFF200"/>
                    </a:gs>
                    <a:gs pos="45000">
                      <a:srgbClr val="FF7A00"/>
                    </a:gs>
                    <a:gs pos="70000">
                      <a:srgbClr val="FF0300"/>
                    </a:gs>
                    <a:gs pos="100000">
                      <a:srgbClr val="4D0808"/>
                    </a:gs>
                  </a:gsLst>
                  <a:lin ang="5400000" scaled="0"/>
                </a:gradFill>
                <a:effectLst>
                  <a:outerShdw blurRad="38100" dist="38100" dir="7020000" algn="tl">
                    <a:srgbClr val="000000">
                      <a:alpha val="35000"/>
                    </a:srgbClr>
                  </a:outerShdw>
                </a:effectLst>
              </a:rPr>
              <a:t>MOOCs?</a:t>
            </a:r>
            <a:endParaRPr lang="en-US" sz="7000" b="1" cap="none" spc="0" dirty="0">
              <a:ln w="24500" cmpd="dbl">
                <a:solidFill>
                  <a:schemeClr val="accent2">
                    <a:shade val="85000"/>
                    <a:satMod val="155000"/>
                  </a:schemeClr>
                </a:solidFill>
                <a:prstDash val="solid"/>
                <a:miter lim="800000"/>
              </a:ln>
              <a:gradFill>
                <a:gsLst>
                  <a:gs pos="0">
                    <a:srgbClr val="FFF200"/>
                  </a:gs>
                  <a:gs pos="45000">
                    <a:srgbClr val="FF7A00"/>
                  </a:gs>
                  <a:gs pos="70000">
                    <a:srgbClr val="FF0300"/>
                  </a:gs>
                  <a:gs pos="100000">
                    <a:srgbClr val="4D0808"/>
                  </a:gs>
                </a:gsLst>
                <a:lin ang="5400000" scaled="0"/>
              </a:gradFill>
              <a:effectLst>
                <a:outerShdw blurRad="38100" dist="38100" dir="7020000" algn="tl">
                  <a:srgbClr val="000000">
                    <a:alpha val="35000"/>
                  </a:srgbClr>
                </a:outerShdw>
              </a:effectLst>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MOOCs and Libraries</a:t>
            </a:r>
            <a:endParaRPr lang="en-US" dirty="0"/>
          </a:p>
        </p:txBody>
      </p:sp>
      <p:sp>
        <p:nvSpPr>
          <p:cNvPr id="3" name="Content Placeholder 2"/>
          <p:cNvSpPr>
            <a:spLocks noGrp="1"/>
          </p:cNvSpPr>
          <p:nvPr>
            <p:ph idx="1"/>
          </p:nvPr>
        </p:nvSpPr>
        <p:spPr/>
        <p:txBody>
          <a:bodyPr/>
          <a:lstStyle/>
          <a:p>
            <a:r>
              <a:rPr lang="en-US" dirty="0" smtClean="0"/>
              <a:t>Contacted institutional partners represented in the OCLC Research Library Partnership</a:t>
            </a:r>
          </a:p>
          <a:p>
            <a:pPr lvl="1"/>
            <a:r>
              <a:rPr lang="en-US" dirty="0" err="1" smtClean="0"/>
              <a:t>Coursera</a:t>
            </a:r>
            <a:r>
              <a:rPr lang="en-US" dirty="0" smtClean="0"/>
              <a:t> – 20 of  32 (now 62)</a:t>
            </a:r>
          </a:p>
          <a:p>
            <a:pPr lvl="1"/>
            <a:r>
              <a:rPr lang="en-US" dirty="0" smtClean="0"/>
              <a:t>edX - 2 of 6 (now 12)</a:t>
            </a:r>
          </a:p>
          <a:p>
            <a:pPr lvl="1"/>
            <a:r>
              <a:rPr lang="en-US" dirty="0" err="1" smtClean="0"/>
              <a:t>FutureLearn</a:t>
            </a:r>
            <a:r>
              <a:rPr lang="en-US" dirty="0" smtClean="0"/>
              <a:t> - 4 of 12 (now 17 plus the British Library)</a:t>
            </a:r>
          </a:p>
          <a:p>
            <a:r>
              <a:rPr lang="en-US" dirty="0" smtClean="0"/>
              <a:t>Conversations with Public Libraries</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MOOCs and Libraries</a:t>
            </a:r>
            <a:endParaRPr lang="en-US" dirty="0"/>
          </a:p>
        </p:txBody>
      </p:sp>
      <p:pic>
        <p:nvPicPr>
          <p:cNvPr id="1026" name="Picture 2" descr="http://wordincarnate.files.wordpress.com/2011/08/new-under-sun.jpg"/>
          <p:cNvPicPr>
            <a:picLocks noChangeAspect="1" noChangeArrowheads="1"/>
          </p:cNvPicPr>
          <p:nvPr/>
        </p:nvPicPr>
        <p:blipFill>
          <a:blip r:embed="rId3"/>
          <a:srcRect/>
          <a:stretch>
            <a:fillRect/>
          </a:stretch>
        </p:blipFill>
        <p:spPr bwMode="auto">
          <a:xfrm>
            <a:off x="990601" y="2098431"/>
            <a:ext cx="7282542" cy="3921369"/>
          </a:xfrm>
          <a:prstGeom prst="rect">
            <a:avLst/>
          </a:prstGeom>
          <a:noFill/>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CLC-PPT-Template (1)">
  <a:themeElements>
    <a:clrScheme name="OCLC">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34EA2"/>
      </a:hlink>
      <a:folHlink>
        <a:srgbClr val="A931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C13F594A2FC74EADD29D0AF2FC40B8" ma:contentTypeVersion="0" ma:contentTypeDescription="Create a new document." ma:contentTypeScope="" ma:versionID="f6b9a7984d90970c0d0e973507f2746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4AC843D3-24B5-44CD-B3F2-6FF1341FC0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F666D8B9-669F-4142-B8FC-2F14E25C84FA}">
  <ds:schemaRefs>
    <ds:schemaRef ds:uri="http://schemas.microsoft.com/sharepoint/v3/contenttype/forms"/>
  </ds:schemaRefs>
</ds:datastoreItem>
</file>

<file path=customXml/itemProps3.xml><?xml version="1.0" encoding="utf-8"?>
<ds:datastoreItem xmlns:ds="http://schemas.openxmlformats.org/officeDocument/2006/customXml" ds:itemID="{F7939786-C169-4F7A-810B-4BE8BCB61B43}">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OCLC-PPT-Template (1)</Template>
  <TotalTime>3062</TotalTime>
  <Words>2389</Words>
  <Application>Microsoft Office PowerPoint</Application>
  <PresentationFormat>On-screen Show (4:3)</PresentationFormat>
  <Paragraphs>92</Paragraphs>
  <Slides>17</Slides>
  <Notes>16</Notes>
  <HiddenSlides>3</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OCLC-PPT-Template (1)</vt:lpstr>
      <vt:lpstr>  Merrilee Proffitt, OCLC Research @merrileeIam  </vt:lpstr>
      <vt:lpstr>Slide 2</vt:lpstr>
      <vt:lpstr>Slide 3</vt:lpstr>
      <vt:lpstr>Slide 4</vt:lpstr>
      <vt:lpstr>Slide 5</vt:lpstr>
      <vt:lpstr>Slide 6</vt:lpstr>
      <vt:lpstr>Slide 7</vt:lpstr>
      <vt:lpstr>MOOCs and Libraries</vt:lpstr>
      <vt:lpstr>MOOCs and Libraries</vt:lpstr>
      <vt:lpstr>MOOCs and Libraries</vt:lpstr>
      <vt:lpstr>MOOCs and Libraries</vt:lpstr>
      <vt:lpstr>MOOCs and Libraries</vt:lpstr>
      <vt:lpstr>MOOCs and Libraries</vt:lpstr>
      <vt:lpstr>MOOCs and Libraries</vt:lpstr>
      <vt:lpstr>THANK YOU!</vt:lpstr>
      <vt:lpstr>Slide 16</vt:lpstr>
      <vt:lpstr>Slide 17</vt:lpstr>
    </vt:vector>
  </TitlesOfParts>
  <Company>OCLC</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MOOCs and Libraries: An Overview of the Current Landscape</dc:title>
  <dc:creator>Merrilee Proffitt</dc:creator>
  <dc:description>Presented at MOOCs and Libraries: Massive Opportunity or Overwhelming Challenge?, 18 March 2013, Philadelphia, Pennsylvania (USA)</dc:description>
  <cp:lastModifiedBy>mcnicolj</cp:lastModifiedBy>
  <cp:revision>69</cp:revision>
  <cp:lastPrinted>2012-01-18T22:20:44Z</cp:lastPrinted>
  <dcterms:created xsi:type="dcterms:W3CDTF">2013-01-19T21:51:58Z</dcterms:created>
  <dcterms:modified xsi:type="dcterms:W3CDTF">2013-04-02T01:31:00Z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0x0101009EC13F594A2FC74EADD29D0AF2FC40B8</vt:lpwstr>
  </property>
</Properties>
</file>