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17" r:id="rId5"/>
    <p:sldMasterId id="2147483729" r:id="rId6"/>
  </p:sldMasterIdLst>
  <p:notesMasterIdLst>
    <p:notesMasterId r:id="rId44"/>
  </p:notesMasterIdLst>
  <p:handoutMasterIdLst>
    <p:handoutMasterId r:id="rId45"/>
  </p:handoutMasterIdLst>
  <p:sldIdLst>
    <p:sldId id="323" r:id="rId7"/>
    <p:sldId id="338" r:id="rId8"/>
    <p:sldId id="371" r:id="rId9"/>
    <p:sldId id="349" r:id="rId10"/>
    <p:sldId id="372" r:id="rId11"/>
    <p:sldId id="342" r:id="rId12"/>
    <p:sldId id="353" r:id="rId13"/>
    <p:sldId id="374" r:id="rId14"/>
    <p:sldId id="341" r:id="rId15"/>
    <p:sldId id="365" r:id="rId16"/>
    <p:sldId id="344" r:id="rId17"/>
    <p:sldId id="346" r:id="rId18"/>
    <p:sldId id="347" r:id="rId19"/>
    <p:sldId id="345" r:id="rId20"/>
    <p:sldId id="355" r:id="rId21"/>
    <p:sldId id="356" r:id="rId22"/>
    <p:sldId id="357" r:id="rId23"/>
    <p:sldId id="358" r:id="rId24"/>
    <p:sldId id="388" r:id="rId25"/>
    <p:sldId id="366" r:id="rId26"/>
    <p:sldId id="375" r:id="rId27"/>
    <p:sldId id="376" r:id="rId28"/>
    <p:sldId id="368" r:id="rId29"/>
    <p:sldId id="369" r:id="rId30"/>
    <p:sldId id="370" r:id="rId31"/>
    <p:sldId id="377" r:id="rId32"/>
    <p:sldId id="367" r:id="rId33"/>
    <p:sldId id="379" r:id="rId34"/>
    <p:sldId id="380" r:id="rId35"/>
    <p:sldId id="381" r:id="rId36"/>
    <p:sldId id="382" r:id="rId37"/>
    <p:sldId id="383" r:id="rId38"/>
    <p:sldId id="384" r:id="rId39"/>
    <p:sldId id="385" r:id="rId40"/>
    <p:sldId id="386" r:id="rId41"/>
    <p:sldId id="387" r:id="rId42"/>
    <p:sldId id="335" r:id="rId43"/>
  </p:sldIdLst>
  <p:sldSz cx="9144000" cy="5143500" type="screen16x9"/>
  <p:notesSz cx="7019925" cy="9305925"/>
  <p:defaultTex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Chapman,John" initials="C [6]" lastIdx="1" clrIdx="6">
    <p:extLst/>
  </p:cmAuthor>
  <p:cmAuthor id="1" name="Newell,Sara" initials="N" lastIdx="5" clrIdx="0">
    <p:extLst/>
  </p:cmAuthor>
  <p:cmAuthor id="8" name="Chapman,John" initials="C [6] [2]" lastIdx="1" clrIdx="7">
    <p:extLst/>
  </p:cmAuthor>
  <p:cmAuthor id="2" name="Chapman,John" initials="C" lastIdx="1" clrIdx="1">
    <p:extLst/>
  </p:cmAuthor>
  <p:cmAuthor id="3" name="Chapman,John" initials="C [2]" lastIdx="1" clrIdx="2">
    <p:extLst/>
  </p:cmAuthor>
  <p:cmAuthor id="4" name="Chapman,John" initials="C [3]" lastIdx="1" clrIdx="3">
    <p:extLst/>
  </p:cmAuthor>
  <p:cmAuthor id="5" name="Chapman,John" initials="C [4]" lastIdx="1" clrIdx="4">
    <p:extLst/>
  </p:cmAuthor>
  <p:cmAuthor id="6" name="Chapman,John" initials="C [5]"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097B"/>
    <a:srgbClr val="E3E9FF"/>
    <a:srgbClr val="EAECF0"/>
    <a:srgbClr val="C7EDFC"/>
    <a:srgbClr val="F6F6F6"/>
    <a:srgbClr val="E87820"/>
    <a:srgbClr val="F7BD00"/>
    <a:srgbClr val="F09A0D"/>
    <a:srgbClr val="3BB77B"/>
    <a:srgbClr val="78BE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47" autoAdjust="0"/>
    <p:restoredTop sz="77594" autoAdjust="0"/>
  </p:normalViewPr>
  <p:slideViewPr>
    <p:cSldViewPr snapToGrid="0">
      <p:cViewPr varScale="1">
        <p:scale>
          <a:sx n="93" d="100"/>
          <a:sy n="93" d="100"/>
        </p:scale>
        <p:origin x="173" y="77"/>
      </p:cViewPr>
      <p:guideLst/>
    </p:cSldViewPr>
  </p:slideViewPr>
  <p:outlineViewPr>
    <p:cViewPr>
      <p:scale>
        <a:sx n="33" d="100"/>
        <a:sy n="33" d="100"/>
      </p:scale>
      <p:origin x="0" y="-10224"/>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latin typeface="Arial" charset="0"/>
            </a:endParaRPr>
          </a:p>
        </p:txBody>
      </p:sp>
      <p:sp>
        <p:nvSpPr>
          <p:cNvPr id="3" name="Date Placeholder 2"/>
          <p:cNvSpPr>
            <a:spLocks noGrp="1"/>
          </p:cNvSpPr>
          <p:nvPr>
            <p:ph type="dt" sz="quarter" idx="1"/>
          </p:nvPr>
        </p:nvSpPr>
        <p:spPr>
          <a:xfrm>
            <a:off x="3976333" y="0"/>
            <a:ext cx="3041968" cy="465296"/>
          </a:xfrm>
          <a:prstGeom prst="rect">
            <a:avLst/>
          </a:prstGeom>
        </p:spPr>
        <p:txBody>
          <a:bodyPr vert="horz" lIns="93287" tIns="46644" rIns="93287" bIns="46644" rtlCol="0"/>
          <a:lstStyle>
            <a:lvl1pPr algn="r">
              <a:defRPr sz="1200"/>
            </a:lvl1pPr>
          </a:lstStyle>
          <a:p>
            <a:fld id="{1EA7726C-ACAE-124E-B040-09E55DEF4DA0}" type="datetimeFigureOut">
              <a:rPr lang="en-US" smtClean="0">
                <a:latin typeface="Arial" charset="0"/>
              </a:rPr>
              <a:t>5/16/2018</a:t>
            </a:fld>
            <a:endParaRPr lang="en-US">
              <a:latin typeface="Arial" charset="0"/>
            </a:endParaRPr>
          </a:p>
        </p:txBody>
      </p:sp>
      <p:sp>
        <p:nvSpPr>
          <p:cNvPr id="4" name="Footer Placeholder 3"/>
          <p:cNvSpPr>
            <a:spLocks noGrp="1"/>
          </p:cNvSpPr>
          <p:nvPr>
            <p:ph type="ftr" sz="quarter" idx="2"/>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latin typeface="Arial" charset="0"/>
            </a:endParaRPr>
          </a:p>
        </p:txBody>
      </p:sp>
      <p:sp>
        <p:nvSpPr>
          <p:cNvPr id="5" name="Slide Number Placeholder 4"/>
          <p:cNvSpPr>
            <a:spLocks noGrp="1"/>
          </p:cNvSpPr>
          <p:nvPr>
            <p:ph type="sldNum" sz="quarter" idx="3"/>
          </p:nvPr>
        </p:nvSpPr>
        <p:spPr>
          <a:xfrm>
            <a:off x="3976333" y="8839014"/>
            <a:ext cx="3041968" cy="465296"/>
          </a:xfrm>
          <a:prstGeom prst="rect">
            <a:avLst/>
          </a:prstGeom>
        </p:spPr>
        <p:txBody>
          <a:bodyPr vert="horz" lIns="93287" tIns="46644" rIns="93287" bIns="46644" rtlCol="0" anchor="b"/>
          <a:lstStyle>
            <a:lvl1pPr algn="r">
              <a:defRPr sz="1200"/>
            </a:lvl1pPr>
          </a:lstStyle>
          <a:p>
            <a:fld id="{681C18C3-2E63-8349-A502-4ACA2BEDD3E4}" type="slidenum">
              <a:rPr lang="en-US" smtClean="0">
                <a:latin typeface="Arial" charset="0"/>
              </a:rPr>
              <a:t>‹#›</a:t>
            </a:fld>
            <a:endParaRPr lang="en-US">
              <a:latin typeface="Arial" charset="0"/>
            </a:endParaRPr>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7451"/>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739" y="0"/>
            <a:ext cx="3041968" cy="467451"/>
          </a:xfrm>
          <a:prstGeom prst="rect">
            <a:avLst/>
          </a:prstGeom>
        </p:spPr>
        <p:txBody>
          <a:bodyPr vert="horz" lIns="93287" tIns="46644" rIns="93287" bIns="46644" rtlCol="0"/>
          <a:lstStyle>
            <a:lvl1pPr algn="r">
              <a:defRPr sz="1200"/>
            </a:lvl1pPr>
          </a:lstStyle>
          <a:p>
            <a:fld id="{6A6BD78C-B7E3-A14B-90CC-37897CE30F5C}" type="datetimeFigureOut">
              <a:rPr lang="en-US" smtClean="0"/>
              <a:t>5/16/2018</a:t>
            </a:fld>
            <a:endParaRPr lang="en-US"/>
          </a:p>
        </p:txBody>
      </p:sp>
      <p:sp>
        <p:nvSpPr>
          <p:cNvPr id="4" name="Slide Image Placeholder 3"/>
          <p:cNvSpPr>
            <a:spLocks noGrp="1" noRot="1" noChangeAspect="1"/>
          </p:cNvSpPr>
          <p:nvPr>
            <p:ph type="sldImg" idx="2"/>
          </p:nvPr>
        </p:nvSpPr>
        <p:spPr>
          <a:xfrm>
            <a:off x="719138" y="1163638"/>
            <a:ext cx="5581650" cy="314007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78479"/>
            <a:ext cx="5615940" cy="3664207"/>
          </a:xfrm>
          <a:prstGeom prst="rect">
            <a:avLst/>
          </a:prstGeom>
        </p:spPr>
        <p:txBody>
          <a:bodyPr vert="horz" lIns="93287" tIns="46644" rIns="93287" bIns="466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8477"/>
            <a:ext cx="3041968" cy="467450"/>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739" y="8838477"/>
            <a:ext cx="3041968" cy="467450"/>
          </a:xfrm>
          <a:prstGeom prst="rect">
            <a:avLst/>
          </a:prstGeom>
        </p:spPr>
        <p:txBody>
          <a:bodyPr vert="horz" lIns="93287" tIns="46644" rIns="93287" bIns="46644" rtlCol="0" anchor="b"/>
          <a:lstStyle>
            <a:lvl1pPr algn="r">
              <a:defRPr sz="1200"/>
            </a:lvl1pPr>
          </a:lstStyle>
          <a:p>
            <a:fld id="{3E52A38A-18EA-A54A-A41C-2B70BA912126}" type="slidenum">
              <a:rPr lang="en-US" smtClean="0"/>
              <a:t>‹#›</a:t>
            </a:fld>
            <a:endParaRPr lang="en-US"/>
          </a:p>
        </p:txBody>
      </p:sp>
    </p:spTree>
    <p:extLst>
      <p:ext uri="{BB962C8B-B14F-4D97-AF65-F5344CB8AC3E}">
        <p14:creationId xmlns:p14="http://schemas.microsoft.com/office/powerpoint/2010/main" val="604838008"/>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hdl.handle.net/1813/56343"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2A38A-18EA-A54A-A41C-2B70BA912126}" type="slidenum">
              <a:rPr lang="en-US" smtClean="0"/>
              <a:t>1</a:t>
            </a:fld>
            <a:endParaRPr lang="en-US"/>
          </a:p>
        </p:txBody>
      </p:sp>
    </p:spTree>
    <p:extLst>
      <p:ext uri="{BB962C8B-B14F-4D97-AF65-F5344CB8AC3E}">
        <p14:creationId xmlns:p14="http://schemas.microsoft.com/office/powerpoint/2010/main" val="1181120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3E52A38A-18EA-A54A-A41C-2B70BA912126}" type="slidenum">
              <a:rPr lang="en-US" smtClean="0"/>
              <a:t>12</a:t>
            </a:fld>
            <a:endParaRPr lang="en-US"/>
          </a:p>
        </p:txBody>
      </p:sp>
    </p:spTree>
    <p:extLst>
      <p:ext uri="{BB962C8B-B14F-4D97-AF65-F5344CB8AC3E}">
        <p14:creationId xmlns:p14="http://schemas.microsoft.com/office/powerpoint/2010/main" val="3022076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3E52A38A-18EA-A54A-A41C-2B70BA912126}" type="slidenum">
              <a:rPr lang="en-US" smtClean="0"/>
              <a:t>13</a:t>
            </a:fld>
            <a:endParaRPr lang="en-US"/>
          </a:p>
        </p:txBody>
      </p:sp>
    </p:spTree>
    <p:extLst>
      <p:ext uri="{BB962C8B-B14F-4D97-AF65-F5344CB8AC3E}">
        <p14:creationId xmlns:p14="http://schemas.microsoft.com/office/powerpoint/2010/main" val="2276949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3E52A38A-18EA-A54A-A41C-2B70BA912126}" type="slidenum">
              <a:rPr lang="en-US" smtClean="0"/>
              <a:t>14</a:t>
            </a:fld>
            <a:endParaRPr lang="en-US"/>
          </a:p>
        </p:txBody>
      </p:sp>
    </p:spTree>
    <p:extLst>
      <p:ext uri="{BB962C8B-B14F-4D97-AF65-F5344CB8AC3E}">
        <p14:creationId xmlns:p14="http://schemas.microsoft.com/office/powerpoint/2010/main" val="1787441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3E52A38A-18EA-A54A-A41C-2B70BA912126}" type="slidenum">
              <a:rPr lang="en-US" smtClean="0"/>
              <a:t>19</a:t>
            </a:fld>
            <a:endParaRPr lang="en-US"/>
          </a:p>
        </p:txBody>
      </p:sp>
    </p:spTree>
    <p:extLst>
      <p:ext uri="{BB962C8B-B14F-4D97-AF65-F5344CB8AC3E}">
        <p14:creationId xmlns:p14="http://schemas.microsoft.com/office/powerpoint/2010/main" val="4227326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E1AEA5-C84E-43B7-92A1-8D9EF6C842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5103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2A38A-18EA-A54A-A41C-2B70BA912126}" type="slidenum">
              <a:rPr lang="en-US" smtClean="0"/>
              <a:t>21</a:t>
            </a:fld>
            <a:endParaRPr lang="en-US"/>
          </a:p>
        </p:txBody>
      </p:sp>
    </p:spTree>
    <p:extLst>
      <p:ext uri="{BB962C8B-B14F-4D97-AF65-F5344CB8AC3E}">
        <p14:creationId xmlns:p14="http://schemas.microsoft.com/office/powerpoint/2010/main" val="762971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E1AEA5-C84E-43B7-92A1-8D9EF6C842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353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E1AEA5-C84E-43B7-92A1-8D9EF6C842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2823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E1AEA5-C84E-43B7-92A1-8D9EF6C842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527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E1AEA5-C84E-43B7-92A1-8D9EF6C842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631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3E52A38A-18EA-A54A-A41C-2B70BA912126}" type="slidenum">
              <a:rPr lang="en-US" smtClean="0"/>
              <a:t>2</a:t>
            </a:fld>
            <a:endParaRPr lang="en-US"/>
          </a:p>
        </p:txBody>
      </p:sp>
    </p:spTree>
    <p:extLst>
      <p:ext uri="{BB962C8B-B14F-4D97-AF65-F5344CB8AC3E}">
        <p14:creationId xmlns:p14="http://schemas.microsoft.com/office/powerpoint/2010/main" val="3849730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3E52A38A-18EA-A54A-A41C-2B70BA912126}" type="slidenum">
              <a:rPr lang="en-US" smtClean="0"/>
              <a:t>28</a:t>
            </a:fld>
            <a:endParaRPr lang="en-US"/>
          </a:p>
        </p:txBody>
      </p:sp>
    </p:spTree>
    <p:extLst>
      <p:ext uri="{BB962C8B-B14F-4D97-AF65-F5344CB8AC3E}">
        <p14:creationId xmlns:p14="http://schemas.microsoft.com/office/powerpoint/2010/main" val="100618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Framing in complementary projects… </a:t>
            </a:r>
            <a:endParaRPr/>
          </a:p>
          <a:p>
            <a:pPr marL="0" lvl="0" indent="0">
              <a:spcBef>
                <a:spcPts val="0"/>
              </a:spcBef>
              <a:spcAft>
                <a:spcPts val="0"/>
              </a:spcAft>
              <a:buNone/>
            </a:pPr>
            <a:endParaRPr/>
          </a:p>
          <a:p>
            <a:pPr marL="0" lvl="0" indent="0" rtl="0">
              <a:spcBef>
                <a:spcPts val="0"/>
              </a:spcBef>
              <a:spcAft>
                <a:spcPts val="0"/>
              </a:spcAft>
              <a:buNone/>
            </a:pPr>
            <a:endParaRPr/>
          </a:p>
        </p:txBody>
      </p:sp>
    </p:spTree>
    <p:extLst>
      <p:ext uri="{BB962C8B-B14F-4D97-AF65-F5344CB8AC3E}">
        <p14:creationId xmlns:p14="http://schemas.microsoft.com/office/powerpoint/2010/main" val="1802742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Many institutions have local authorities, including Cornell</a:t>
            </a:r>
            <a:endParaRPr dirty="0"/>
          </a:p>
          <a:p>
            <a:pPr marL="457200" lvl="0" indent="-298450" rtl="0">
              <a:spcBef>
                <a:spcPts val="0"/>
              </a:spcBef>
              <a:spcAft>
                <a:spcPts val="0"/>
              </a:spcAft>
              <a:buSzPts val="1100"/>
              <a:buChar char="-"/>
            </a:pPr>
            <a:r>
              <a:rPr lang="en" dirty="0"/>
              <a:t>These are needed in shared spaces… but there are thresholds for many</a:t>
            </a:r>
            <a:endParaRPr dirty="0"/>
          </a:p>
          <a:p>
            <a:pPr marL="0" lvl="0" indent="0" rtl="0">
              <a:spcBef>
                <a:spcPts val="0"/>
              </a:spcBef>
              <a:spcAft>
                <a:spcPts val="0"/>
              </a:spcAft>
              <a:buNone/>
            </a:pPr>
            <a:endParaRPr dirty="0"/>
          </a:p>
          <a:p>
            <a:pPr marL="0" lvl="0" indent="0" rtl="0">
              <a:spcBef>
                <a:spcPts val="0"/>
              </a:spcBef>
              <a:spcAft>
                <a:spcPts val="0"/>
              </a:spcAft>
              <a:buNone/>
            </a:pPr>
            <a:r>
              <a:rPr lang="en" dirty="0"/>
              <a:t>Cornell has invested heavily in these… </a:t>
            </a:r>
            <a:endParaRPr dirty="0"/>
          </a:p>
          <a:p>
            <a:pPr marL="457200" lvl="0" indent="-298450" rtl="0">
              <a:spcBef>
                <a:spcPts val="0"/>
              </a:spcBef>
              <a:spcAft>
                <a:spcPts val="0"/>
              </a:spcAft>
              <a:buSzPts val="1100"/>
              <a:buChar char="-"/>
            </a:pPr>
            <a:r>
              <a:rPr lang="en" dirty="0"/>
              <a:t>We've </a:t>
            </a:r>
            <a:r>
              <a:rPr lang="en" dirty="0" err="1"/>
              <a:t>backburnered</a:t>
            </a:r>
            <a:r>
              <a:rPr lang="en" dirty="0"/>
              <a:t> a project to support a local Vitro implementation for storing entities (of all sorts) to be used in creating MARC &amp; non-MARC data</a:t>
            </a:r>
            <a:endParaRPr dirty="0"/>
          </a:p>
          <a:p>
            <a:pPr marL="457200" lvl="0" indent="-298450" rtl="0">
              <a:spcBef>
                <a:spcPts val="0"/>
              </a:spcBef>
              <a:spcAft>
                <a:spcPts val="0"/>
              </a:spcAft>
              <a:buSzPts val="1100"/>
              <a:buChar char="-"/>
            </a:pPr>
            <a:r>
              <a:rPr lang="en" dirty="0"/>
              <a:t>With funding from IMLS, we've hosted SLNA-NF, white paper for which is available and will be communicated broadly (</a:t>
            </a:r>
            <a:r>
              <a:rPr lang="en" sz="1050" u="sng" dirty="0">
                <a:solidFill>
                  <a:srgbClr val="0068AC"/>
                </a:solidFill>
                <a:highlight>
                  <a:srgbClr val="FFFFFF"/>
                </a:highlight>
                <a:hlinkClick r:id="rId3"/>
              </a:rPr>
              <a:t>http://hdl.handle.net/1813/56343</a:t>
            </a:r>
            <a:r>
              <a:rPr lang="en" dirty="0"/>
              <a:t>) </a:t>
            </a:r>
            <a:endParaRPr dirty="0"/>
          </a:p>
          <a:p>
            <a:pPr marL="457200" lvl="0" indent="-298450" rtl="0">
              <a:spcBef>
                <a:spcPts val="0"/>
              </a:spcBef>
              <a:spcAft>
                <a:spcPts val="0"/>
              </a:spcAft>
              <a:buSzPts val="1100"/>
              <a:buChar char="-"/>
            </a:pPr>
            <a:r>
              <a:rPr lang="en" dirty="0">
                <a:solidFill>
                  <a:schemeClr val="dk1"/>
                </a:solidFill>
              </a:rPr>
              <a:t>SLNA-NF focus was on established services (ISNI, NACO, VIAF, etc.) but essentially it looks for solutions in the areas of Minimum Viable Specifications, Data Provider Obligations, Workflows and Reconciliation as a Service</a:t>
            </a:r>
            <a:endParaRPr dirty="0"/>
          </a:p>
          <a:p>
            <a:pPr marL="0" lvl="0" indent="0" rtl="0">
              <a:spcBef>
                <a:spcPts val="0"/>
              </a:spcBef>
              <a:spcAft>
                <a:spcPts val="0"/>
              </a:spcAft>
              <a:buNone/>
            </a:pPr>
            <a:endParaRPr dirty="0"/>
          </a:p>
          <a:p>
            <a:pPr marL="0" lvl="0" indent="0" rtl="0">
              <a:spcBef>
                <a:spcPts val="0"/>
              </a:spcBef>
              <a:spcAft>
                <a:spcPts val="0"/>
              </a:spcAft>
              <a:buNone/>
            </a:pPr>
            <a:r>
              <a:rPr lang="en" b="1" dirty="0">
                <a:solidFill>
                  <a:schemeClr val="dk1"/>
                </a:solidFill>
              </a:rPr>
              <a:t>Where can OCLC' Linked Data Prototype fit into this effort?</a:t>
            </a:r>
            <a:endParaRPr dirty="0">
              <a:solidFill>
                <a:schemeClr val="dk1"/>
              </a:solidFill>
            </a:endParaRPr>
          </a:p>
          <a:p>
            <a:pPr marL="457200" lvl="0" indent="-298450" rtl="0">
              <a:spcBef>
                <a:spcPts val="0"/>
              </a:spcBef>
              <a:spcAft>
                <a:spcPts val="0"/>
              </a:spcAft>
              <a:buClr>
                <a:schemeClr val="dk1"/>
              </a:buClr>
              <a:buSzPts val="1100"/>
              <a:buChar char="-"/>
            </a:pPr>
            <a:r>
              <a:rPr lang="en" dirty="0">
                <a:solidFill>
                  <a:schemeClr val="dk1"/>
                </a:solidFill>
              </a:rPr>
              <a:t>IF this Prototype sought to batch-create local authorities, we would not need to mount our own </a:t>
            </a:r>
            <a:r>
              <a:rPr lang="en" dirty="0" err="1">
                <a:solidFill>
                  <a:schemeClr val="dk1"/>
                </a:solidFill>
              </a:rPr>
              <a:t>VitroLib</a:t>
            </a:r>
            <a:r>
              <a:rPr lang="en" dirty="0">
                <a:solidFill>
                  <a:schemeClr val="dk1"/>
                </a:solidFill>
              </a:rPr>
              <a:t> instance for local entity needs</a:t>
            </a:r>
            <a:endParaRPr dirty="0">
              <a:solidFill>
                <a:schemeClr val="dk1"/>
              </a:solidFill>
            </a:endParaRPr>
          </a:p>
          <a:p>
            <a:pPr marL="457200" lvl="0" indent="-298450" rtl="0">
              <a:spcBef>
                <a:spcPts val="0"/>
              </a:spcBef>
              <a:spcAft>
                <a:spcPts val="0"/>
              </a:spcAft>
              <a:buClr>
                <a:schemeClr val="dk1"/>
              </a:buClr>
              <a:buSzPts val="1100"/>
              <a:buChar char="-"/>
            </a:pPr>
            <a:r>
              <a:rPr lang="en" dirty="0" err="1">
                <a:solidFill>
                  <a:schemeClr val="dk1"/>
                </a:solidFill>
              </a:rPr>
              <a:t>RaaS</a:t>
            </a:r>
            <a:r>
              <a:rPr lang="en" dirty="0">
                <a:solidFill>
                  <a:schemeClr val="dk1"/>
                </a:solidFill>
              </a:rPr>
              <a:t> is a major need addressed / raised in the SLNA-NF -- this is in the roadmap for the Prototype</a:t>
            </a:r>
            <a:endParaRPr dirty="0">
              <a:solidFill>
                <a:schemeClr val="dk1"/>
              </a:solidFill>
            </a:endParaRPr>
          </a:p>
          <a:p>
            <a:pPr marL="0" lvl="0" indent="0" rtl="0">
              <a:spcBef>
                <a:spcPts val="0"/>
              </a:spcBef>
              <a:spcAft>
                <a:spcPts val="0"/>
              </a:spcAft>
              <a:buNone/>
            </a:pPr>
            <a:endParaRPr dirty="0"/>
          </a:p>
        </p:txBody>
      </p:sp>
    </p:spTree>
    <p:extLst>
      <p:ext uri="{BB962C8B-B14F-4D97-AF65-F5344CB8AC3E}">
        <p14:creationId xmlns:p14="http://schemas.microsoft.com/office/powerpoint/2010/main" val="32704025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Engagement on PCC pilot for ISNI creation (think NACO lite)</a:t>
            </a:r>
            <a:endParaRPr dirty="0"/>
          </a:p>
          <a:p>
            <a:pPr marL="457200" lvl="0" indent="-298450" rtl="0">
              <a:spcBef>
                <a:spcPts val="0"/>
              </a:spcBef>
              <a:spcAft>
                <a:spcPts val="0"/>
              </a:spcAft>
              <a:buSzPts val="1100"/>
              <a:buChar char="-"/>
            </a:pPr>
            <a:r>
              <a:rPr lang="en" dirty="0"/>
              <a:t>NACO data creation demands more than we want to / can support for the variety of our metadata creation</a:t>
            </a:r>
            <a:endParaRPr dirty="0"/>
          </a:p>
          <a:p>
            <a:pPr marL="457200" lvl="0" indent="-298450" rtl="0">
              <a:spcBef>
                <a:spcPts val="0"/>
              </a:spcBef>
              <a:spcAft>
                <a:spcPts val="0"/>
              </a:spcAft>
              <a:buSzPts val="1100"/>
              <a:buChar char="-"/>
            </a:pPr>
            <a:r>
              <a:rPr lang="en" dirty="0"/>
              <a:t>Cornell is not alone in considering this…</a:t>
            </a:r>
            <a:endParaRPr dirty="0"/>
          </a:p>
          <a:p>
            <a:pPr marL="914400" lvl="1" indent="-298450" rtl="0">
              <a:spcBef>
                <a:spcPts val="0"/>
              </a:spcBef>
              <a:spcAft>
                <a:spcPts val="0"/>
              </a:spcAft>
              <a:buSzPts val="1100"/>
              <a:buChar char="-"/>
            </a:pPr>
            <a:r>
              <a:rPr lang="en" dirty="0"/>
              <a:t>"In initiating an ISNI Registration Agency Membership agreement, the Program for Cooperative Cataloging is undertaking a year-long ISNI pilot (July 2017-July 2018) to develop an understanding of ISNI tools and systems, to create PCC documentation and training for its members, and to put in place member supports for cost-effective scaling of broader PCC involvement in ISNI."</a:t>
            </a:r>
            <a:endParaRPr dirty="0"/>
          </a:p>
          <a:p>
            <a:pPr marL="457200" lvl="0" indent="-298450" rtl="0">
              <a:spcBef>
                <a:spcPts val="0"/>
              </a:spcBef>
              <a:spcAft>
                <a:spcPts val="0"/>
              </a:spcAft>
              <a:buSzPts val="1100"/>
              <a:buChar char="-"/>
            </a:pPr>
            <a:endParaRPr lang="en-US" dirty="0"/>
          </a:p>
          <a:p>
            <a:pPr marL="457200" lvl="0" indent="-298450" rtl="0">
              <a:spcBef>
                <a:spcPts val="0"/>
              </a:spcBef>
              <a:spcAft>
                <a:spcPts val="0"/>
              </a:spcAft>
              <a:buSzPts val="1100"/>
              <a:buChar char="-"/>
            </a:pPr>
            <a:r>
              <a:rPr lang="en" dirty="0"/>
              <a:t>Some concerns about moving forward -- namely: </a:t>
            </a:r>
            <a:endParaRPr dirty="0"/>
          </a:p>
          <a:p>
            <a:pPr marL="914400" lvl="1" indent="-298450" rtl="0">
              <a:spcBef>
                <a:spcPts val="0"/>
              </a:spcBef>
              <a:spcAft>
                <a:spcPts val="0"/>
              </a:spcAft>
              <a:buSzPts val="1100"/>
              <a:buChar char="-"/>
            </a:pPr>
            <a:r>
              <a:rPr lang="en" dirty="0"/>
              <a:t>alignment of content standards with ISNI labels</a:t>
            </a:r>
            <a:endParaRPr dirty="0"/>
          </a:p>
          <a:p>
            <a:pPr marL="914400" lvl="1" indent="-298450" rtl="0">
              <a:spcBef>
                <a:spcPts val="0"/>
              </a:spcBef>
              <a:spcAft>
                <a:spcPts val="0"/>
              </a:spcAft>
              <a:buSzPts val="1100"/>
              <a:buChar char="-"/>
            </a:pPr>
            <a:r>
              <a:rPr lang="en" dirty="0"/>
              <a:t>workflows/tooling not as streamlined as we hoped initially</a:t>
            </a:r>
            <a:endParaRPr dirty="0"/>
          </a:p>
          <a:p>
            <a:pPr marL="0" lvl="0" indent="0" rtl="0">
              <a:spcBef>
                <a:spcPts val="0"/>
              </a:spcBef>
              <a:spcAft>
                <a:spcPts val="0"/>
              </a:spcAft>
              <a:buNone/>
            </a:pPr>
            <a:endParaRPr dirty="0"/>
          </a:p>
          <a:p>
            <a:pPr marL="0" lvl="0" indent="0" rtl="0">
              <a:spcBef>
                <a:spcPts val="0"/>
              </a:spcBef>
              <a:spcAft>
                <a:spcPts val="0"/>
              </a:spcAft>
              <a:buNone/>
            </a:pPr>
            <a:r>
              <a:rPr lang="en" b="1" dirty="0"/>
              <a:t>Where can OCLC' Linked Data Prototype fit into this effort?</a:t>
            </a:r>
            <a:endParaRPr b="1" dirty="0"/>
          </a:p>
          <a:p>
            <a:pPr marL="457200" lvl="0" indent="-298450" rtl="0">
              <a:spcBef>
                <a:spcPts val="0"/>
              </a:spcBef>
              <a:spcAft>
                <a:spcPts val="0"/>
              </a:spcAft>
              <a:buSzPts val="1100"/>
              <a:buChar char="-"/>
            </a:pPr>
            <a:r>
              <a:rPr lang="en" dirty="0"/>
              <a:t>In SOME ways, the Prototype could meet many of the use cases we have in mind for the ISNI pilot… </a:t>
            </a:r>
            <a:endParaRPr dirty="0"/>
          </a:p>
          <a:p>
            <a:pPr marL="914400" lvl="1" indent="-298450" rtl="0">
              <a:spcBef>
                <a:spcPts val="0"/>
              </a:spcBef>
              <a:spcAft>
                <a:spcPts val="0"/>
              </a:spcAft>
              <a:buSzPts val="1100"/>
              <a:buChar char="-"/>
            </a:pPr>
            <a:r>
              <a:rPr lang="en" dirty="0"/>
              <a:t>PARTICULARLY IF an integration happens between OCLC data creation tools &amp; the LD prototype, could consider whether ISNI effort is worthwhile since person and org entities could be created in the Prototype… .</a:t>
            </a:r>
            <a:endParaRPr dirty="0"/>
          </a:p>
          <a:p>
            <a:pPr marL="457200" lvl="0" indent="-298450" rtl="0">
              <a:spcBef>
                <a:spcPts val="0"/>
              </a:spcBef>
              <a:spcAft>
                <a:spcPts val="0"/>
              </a:spcAft>
              <a:buSzPts val="1100"/>
              <a:buChar char="-"/>
            </a:pPr>
            <a:r>
              <a:rPr lang="en" dirty="0"/>
              <a:t>OR -- we could create ISNI but have confidence that reconciliation between ISNI and other aggregators/creators happens</a:t>
            </a:r>
            <a:endParaRPr dirty="0"/>
          </a:p>
          <a:p>
            <a:pPr marL="0" lvl="0" indent="0" rtl="0">
              <a:spcBef>
                <a:spcPts val="0"/>
              </a:spcBef>
              <a:spcAft>
                <a:spcPts val="0"/>
              </a:spcAft>
              <a:buNone/>
            </a:pPr>
            <a:endParaRPr dirty="0"/>
          </a:p>
          <a:p>
            <a:pPr marL="0" lvl="0" indent="0" rtl="0">
              <a:spcBef>
                <a:spcPts val="0"/>
              </a:spcBef>
              <a:spcAft>
                <a:spcPts val="0"/>
              </a:spcAft>
              <a:buNone/>
            </a:pPr>
            <a:r>
              <a:rPr lang="en" dirty="0"/>
              <a:t>Of course, there are </a:t>
            </a:r>
            <a:r>
              <a:rPr lang="en" b="1" dirty="0"/>
              <a:t>advantages to ISNI</a:t>
            </a:r>
            <a:r>
              <a:rPr lang="en" dirty="0"/>
              <a:t>…(e.g.: integration/data synching with other services AND brand recognition) -- however, our goal is to identify the most streamlined approach to creating and sharing data</a:t>
            </a:r>
            <a:endParaRPr dirty="0"/>
          </a:p>
        </p:txBody>
      </p:sp>
    </p:spTree>
    <p:extLst>
      <p:ext uri="{BB962C8B-B14F-4D97-AF65-F5344CB8AC3E}">
        <p14:creationId xmlns:p14="http://schemas.microsoft.com/office/powerpoint/2010/main" val="266048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Relevant work-items:</a:t>
            </a:r>
            <a:endParaRPr/>
          </a:p>
          <a:p>
            <a:pPr marL="457200" lvl="0" indent="-298450" rtl="0">
              <a:spcBef>
                <a:spcPts val="0"/>
              </a:spcBef>
              <a:spcAft>
                <a:spcPts val="0"/>
              </a:spcAft>
              <a:buSzPts val="1100"/>
              <a:buChar char="-"/>
            </a:pPr>
            <a:r>
              <a:rPr lang="en"/>
              <a:t>Native linked data creation -- demands creation of entities, including Works, Agents, etc.</a:t>
            </a:r>
            <a:endParaRPr/>
          </a:p>
          <a:p>
            <a:pPr marL="457200" lvl="0" indent="-298450" rtl="0">
              <a:spcBef>
                <a:spcPts val="0"/>
              </a:spcBef>
              <a:spcAft>
                <a:spcPts val="0"/>
              </a:spcAft>
              <a:buSzPts val="1100"/>
              <a:buChar char="-"/>
            </a:pPr>
            <a:r>
              <a:rPr lang="en"/>
              <a:t>Look-up services extending Question Authorities gem from the Samvera community</a:t>
            </a:r>
            <a:endParaRPr/>
          </a:p>
          <a:p>
            <a:pPr marL="914400" lvl="1" indent="-298450" rtl="0">
              <a:spcBef>
                <a:spcPts val="0"/>
              </a:spcBef>
              <a:spcAft>
                <a:spcPts val="0"/>
              </a:spcAft>
              <a:buSzPts val="1100"/>
              <a:buChar char="-"/>
            </a:pPr>
            <a:r>
              <a:rPr lang="en"/>
              <a:t>Contextual lookups within cataloging tools</a:t>
            </a:r>
            <a:endParaRPr/>
          </a:p>
          <a:p>
            <a:pPr marL="0" lvl="0" indent="0" rtl="0">
              <a:spcBef>
                <a:spcPts val="0"/>
              </a:spcBef>
              <a:spcAft>
                <a:spcPts val="0"/>
              </a:spcAft>
              <a:buNone/>
            </a:pPr>
            <a:endParaRPr/>
          </a:p>
          <a:p>
            <a:pPr marL="0" lvl="0" indent="0" rtl="0">
              <a:spcBef>
                <a:spcPts val="0"/>
              </a:spcBef>
              <a:spcAft>
                <a:spcPts val="0"/>
              </a:spcAft>
              <a:buNone/>
            </a:pPr>
            <a:r>
              <a:rPr lang="en"/>
              <a:t>LD4 looking well beyond traditional library datasets &amp; authorities… </a:t>
            </a:r>
            <a:endParaRPr/>
          </a:p>
          <a:p>
            <a:pPr marL="457200" lvl="0" indent="-298450" rtl="0">
              <a:spcBef>
                <a:spcPts val="0"/>
              </a:spcBef>
              <a:spcAft>
                <a:spcPts val="0"/>
              </a:spcAft>
              <a:buSzPts val="1100"/>
              <a:buChar char="-"/>
            </a:pPr>
            <a:r>
              <a:rPr lang="en"/>
              <a:t>Future work likely to include examination of wikidata and, perhaps, other data sources</a:t>
            </a:r>
            <a:endParaRPr/>
          </a:p>
          <a:p>
            <a:pPr marL="0" lvl="0" indent="0" rtl="0">
              <a:spcBef>
                <a:spcPts val="0"/>
              </a:spcBef>
              <a:spcAft>
                <a:spcPts val="0"/>
              </a:spcAft>
              <a:buNone/>
            </a:pPr>
            <a:endParaRPr/>
          </a:p>
          <a:p>
            <a:pPr marL="0" lvl="0" indent="0" rtl="0">
              <a:spcBef>
                <a:spcPts val="0"/>
              </a:spcBef>
              <a:spcAft>
                <a:spcPts val="0"/>
              </a:spcAft>
              <a:buClr>
                <a:schemeClr val="dk1"/>
              </a:buClr>
              <a:buSzPts val="1100"/>
              <a:buFont typeface="Arial"/>
              <a:buNone/>
            </a:pPr>
            <a:r>
              <a:rPr lang="en" b="1">
                <a:solidFill>
                  <a:schemeClr val="dk1"/>
                </a:solidFill>
              </a:rPr>
              <a:t>Where can OCLC' Linked Data Prototype fit into this effort?</a:t>
            </a:r>
            <a:endParaRPr b="1">
              <a:solidFill>
                <a:schemeClr val="dk1"/>
              </a:solidFill>
            </a:endParaRPr>
          </a:p>
          <a:p>
            <a:pPr marL="457200" lvl="0" indent="-298450" rtl="0">
              <a:spcBef>
                <a:spcPts val="0"/>
              </a:spcBef>
              <a:spcAft>
                <a:spcPts val="0"/>
              </a:spcAft>
              <a:buSzPts val="1100"/>
              <a:buChar char="-"/>
            </a:pPr>
            <a:r>
              <a:rPr lang="en">
                <a:solidFill>
                  <a:schemeClr val="dk1"/>
                </a:solidFill>
              </a:rPr>
              <a:t>OCLC prototype could provide an additional source for data in look-up services</a:t>
            </a:r>
            <a:endParaRPr>
              <a:solidFill>
                <a:schemeClr val="dk1"/>
              </a:solidFill>
            </a:endParaRPr>
          </a:p>
          <a:p>
            <a:pPr marL="457200" lvl="0" indent="-298450" rtl="0">
              <a:spcBef>
                <a:spcPts val="0"/>
              </a:spcBef>
              <a:spcAft>
                <a:spcPts val="0"/>
              </a:spcAft>
              <a:buSzPts val="1100"/>
              <a:buChar char="-"/>
            </a:pPr>
            <a:r>
              <a:rPr lang="en"/>
              <a:t>Contextual look-up services could be extended for Works or other entities in the OCLC LD prototype</a:t>
            </a:r>
            <a:endParaRPr/>
          </a:p>
        </p:txBody>
      </p:sp>
    </p:spTree>
    <p:extLst>
      <p:ext uri="{BB962C8B-B14F-4D97-AF65-F5344CB8AC3E}">
        <p14:creationId xmlns:p14="http://schemas.microsoft.com/office/powerpoint/2010/main" val="4262248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 name="Shape 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LTS pilot to incorporate URIs in our MARC records</a:t>
            </a:r>
            <a:endParaRPr dirty="0"/>
          </a:p>
          <a:p>
            <a:pPr marL="457200" lvl="0" indent="-298450" rtl="0">
              <a:spcBef>
                <a:spcPts val="0"/>
              </a:spcBef>
              <a:spcAft>
                <a:spcPts val="0"/>
              </a:spcAft>
              <a:buSzPts val="1100"/>
              <a:buChar char="-"/>
            </a:pPr>
            <a:r>
              <a:rPr lang="en" dirty="0"/>
              <a:t>Intermediate steps toward LD</a:t>
            </a:r>
            <a:endParaRPr dirty="0"/>
          </a:p>
          <a:p>
            <a:pPr marL="457200" lvl="0" indent="-298450" rtl="0">
              <a:spcBef>
                <a:spcPts val="0"/>
              </a:spcBef>
              <a:spcAft>
                <a:spcPts val="0"/>
              </a:spcAft>
              <a:buSzPts val="1100"/>
              <a:buChar char="-"/>
            </a:pPr>
            <a:r>
              <a:rPr lang="en" dirty="0"/>
              <a:t>Facilitate conversion to RDF</a:t>
            </a:r>
            <a:endParaRPr dirty="0"/>
          </a:p>
          <a:p>
            <a:pPr marL="457200" lvl="0" indent="-298450" rtl="0">
              <a:spcBef>
                <a:spcPts val="0"/>
              </a:spcBef>
              <a:spcAft>
                <a:spcPts val="0"/>
              </a:spcAft>
              <a:buSzPts val="1100"/>
              <a:buChar char="-"/>
            </a:pPr>
            <a:r>
              <a:rPr lang="en" dirty="0"/>
              <a:t>Follows PCC recommendations</a:t>
            </a:r>
            <a:endParaRPr dirty="0"/>
          </a:p>
          <a:p>
            <a:pPr marL="0" lvl="0" indent="0" rtl="0">
              <a:spcBef>
                <a:spcPts val="0"/>
              </a:spcBef>
              <a:spcAft>
                <a:spcPts val="0"/>
              </a:spcAft>
              <a:buNone/>
            </a:pPr>
            <a:endParaRPr lang="en-US" dirty="0">
              <a:solidFill>
                <a:schemeClr val="dk1"/>
              </a:solidFill>
            </a:endParaRPr>
          </a:p>
          <a:p>
            <a:pPr marL="0" lvl="0" indent="0" rtl="0">
              <a:spcBef>
                <a:spcPts val="0"/>
              </a:spcBef>
              <a:spcAft>
                <a:spcPts val="0"/>
              </a:spcAft>
              <a:buNone/>
            </a:pPr>
            <a:r>
              <a:rPr lang="en-US" dirty="0">
                <a:solidFill>
                  <a:schemeClr val="dk1"/>
                </a:solidFill>
              </a:rPr>
              <a:t>One aspect</a:t>
            </a:r>
            <a:r>
              <a:rPr lang="en-US" baseline="0" dirty="0">
                <a:solidFill>
                  <a:schemeClr val="dk1"/>
                </a:solidFill>
              </a:rPr>
              <a:t> of </a:t>
            </a:r>
            <a:r>
              <a:rPr lang="en-US" dirty="0">
                <a:solidFill>
                  <a:schemeClr val="dk1"/>
                </a:solidFill>
              </a:rPr>
              <a:t>w</a:t>
            </a:r>
            <a:r>
              <a:rPr lang="en" dirty="0">
                <a:solidFill>
                  <a:schemeClr val="dk1"/>
                </a:solidFill>
              </a:rPr>
              <a:t>hat's involved:</a:t>
            </a:r>
            <a:endParaRPr dirty="0">
              <a:solidFill>
                <a:schemeClr val="dk1"/>
              </a:solidFill>
            </a:endParaRPr>
          </a:p>
          <a:p>
            <a:pPr marL="457200" lvl="0" indent="-298450" rtl="0">
              <a:spcBef>
                <a:spcPts val="0"/>
              </a:spcBef>
              <a:spcAft>
                <a:spcPts val="0"/>
              </a:spcAft>
              <a:buSzPts val="1100"/>
              <a:buChar char="-"/>
            </a:pPr>
            <a:r>
              <a:rPr lang="en-US" dirty="0">
                <a:solidFill>
                  <a:schemeClr val="dk1"/>
                </a:solidFill>
              </a:rPr>
              <a:t>I</a:t>
            </a:r>
            <a:r>
              <a:rPr lang="en" dirty="0" err="1">
                <a:solidFill>
                  <a:schemeClr val="dk1"/>
                </a:solidFill>
              </a:rPr>
              <a:t>nvestigating</a:t>
            </a:r>
            <a:r>
              <a:rPr lang="en" dirty="0">
                <a:solidFill>
                  <a:schemeClr val="dk1"/>
                </a:solidFill>
              </a:rPr>
              <a:t> a wider array of data sources for entities</a:t>
            </a:r>
            <a:endParaRPr dirty="0">
              <a:solidFill>
                <a:schemeClr val="dk1"/>
              </a:solidFill>
            </a:endParaRPr>
          </a:p>
          <a:p>
            <a:pPr marL="457200" lvl="0" indent="-298450" rtl="0">
              <a:spcBef>
                <a:spcPts val="0"/>
              </a:spcBef>
              <a:spcAft>
                <a:spcPts val="0"/>
              </a:spcAft>
              <a:buSzPts val="1100"/>
              <a:buChar char="-"/>
            </a:pPr>
            <a:r>
              <a:rPr lang="en" dirty="0"/>
              <a:t>Testing data exchange with OCLC -- interesting results, thus far</a:t>
            </a:r>
            <a:endParaRPr dirty="0"/>
          </a:p>
          <a:p>
            <a:pPr marL="0" lvl="0" indent="0" rtl="0">
              <a:spcBef>
                <a:spcPts val="0"/>
              </a:spcBef>
              <a:spcAft>
                <a:spcPts val="0"/>
              </a:spcAft>
              <a:buNone/>
            </a:pPr>
            <a:endParaRPr dirty="0"/>
          </a:p>
          <a:p>
            <a:pPr marL="0" lvl="0" indent="0" rtl="0">
              <a:spcBef>
                <a:spcPts val="0"/>
              </a:spcBef>
              <a:spcAft>
                <a:spcPts val="0"/>
              </a:spcAft>
              <a:buClr>
                <a:schemeClr val="dk1"/>
              </a:buClr>
              <a:buSzPts val="1100"/>
              <a:buFont typeface="Arial"/>
              <a:buNone/>
            </a:pPr>
            <a:r>
              <a:rPr lang="en" b="1" dirty="0">
                <a:solidFill>
                  <a:schemeClr val="dk1"/>
                </a:solidFill>
              </a:rPr>
              <a:t>Where can OCLC' Linked Data Prototype fit into this effort?</a:t>
            </a:r>
            <a:endParaRPr b="1" dirty="0">
              <a:solidFill>
                <a:schemeClr val="dk1"/>
              </a:solidFill>
            </a:endParaRPr>
          </a:p>
          <a:p>
            <a:pPr marL="457200" lvl="0" indent="-298450" rtl="0">
              <a:spcBef>
                <a:spcPts val="0"/>
              </a:spcBef>
              <a:spcAft>
                <a:spcPts val="0"/>
              </a:spcAft>
              <a:buSzPts val="1100"/>
              <a:buChar char="-"/>
            </a:pPr>
            <a:r>
              <a:rPr lang="en" dirty="0"/>
              <a:t>Many of our questions for URIs in MARC surface around data exchange with OCLC</a:t>
            </a:r>
            <a:endParaRPr dirty="0"/>
          </a:p>
          <a:p>
            <a:pPr marL="457200" lvl="0" indent="-298450" rtl="0">
              <a:spcBef>
                <a:spcPts val="0"/>
              </a:spcBef>
              <a:spcAft>
                <a:spcPts val="0"/>
              </a:spcAft>
              <a:buSzPts val="1100"/>
              <a:buChar char="-"/>
            </a:pPr>
            <a:r>
              <a:rPr lang="en" dirty="0"/>
              <a:t>OCLC prototyping linked data services speaks well for the rest of their ecosystem</a:t>
            </a:r>
            <a:endParaRPr dirty="0"/>
          </a:p>
          <a:p>
            <a:pPr marL="914400" lvl="1" indent="-298450" rtl="0">
              <a:spcBef>
                <a:spcPts val="0"/>
              </a:spcBef>
              <a:spcAft>
                <a:spcPts val="0"/>
              </a:spcAft>
              <a:buSzPts val="1100"/>
              <a:buChar char="-"/>
            </a:pPr>
            <a:r>
              <a:rPr lang="en" dirty="0"/>
              <a:t>From CUL understanding: OCLC preferences </a:t>
            </a:r>
            <a:r>
              <a:rPr lang="en" dirty="0" err="1"/>
              <a:t>id.loc.gov</a:t>
            </a:r>
            <a:r>
              <a:rPr lang="en" dirty="0"/>
              <a:t> URIs; if they are in the business of URI minting and management, this could change -- exciting prospect for us</a:t>
            </a:r>
            <a:endParaRPr dirty="0"/>
          </a:p>
        </p:txBody>
      </p:sp>
    </p:spTree>
    <p:extLst>
      <p:ext uri="{BB962C8B-B14F-4D97-AF65-F5344CB8AC3E}">
        <p14:creationId xmlns:p14="http://schemas.microsoft.com/office/powerpoint/2010/main" val="28967570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FOLIO presents new opportunities for creating and managing our authority data</a:t>
            </a:r>
            <a:endParaRPr/>
          </a:p>
          <a:p>
            <a:pPr marL="457200" lvl="0" indent="-298450">
              <a:spcBef>
                <a:spcPts val="0"/>
              </a:spcBef>
              <a:spcAft>
                <a:spcPts val="0"/>
              </a:spcAft>
              <a:buSzPts val="1100"/>
              <a:buChar char="-"/>
            </a:pPr>
            <a:r>
              <a:rPr lang="en"/>
              <a:t>FOLIO is coming together but much development is still underway so there is considerable opportunity here...</a:t>
            </a:r>
            <a:endParaRPr/>
          </a:p>
          <a:p>
            <a:pPr marL="0" lvl="0" indent="0">
              <a:spcBef>
                <a:spcPts val="0"/>
              </a:spcBef>
              <a:spcAft>
                <a:spcPts val="0"/>
              </a:spcAft>
              <a:buNone/>
            </a:pPr>
            <a:endParaRPr/>
          </a:p>
          <a:p>
            <a:pPr marL="0" lvl="0" indent="0" rtl="0">
              <a:spcBef>
                <a:spcPts val="0"/>
              </a:spcBef>
              <a:spcAft>
                <a:spcPts val="0"/>
              </a:spcAft>
              <a:buClr>
                <a:schemeClr val="dk1"/>
              </a:buClr>
              <a:buSzPts val="1100"/>
              <a:buFont typeface="Arial"/>
              <a:buNone/>
            </a:pPr>
            <a:r>
              <a:rPr lang="en" b="1">
                <a:solidFill>
                  <a:schemeClr val="dk1"/>
                </a:solidFill>
              </a:rPr>
              <a:t>Where can OCLC' Linked Data Prototype fit into this effort?</a:t>
            </a:r>
            <a:endParaRPr/>
          </a:p>
          <a:p>
            <a:pPr marL="457200" lvl="0" indent="-298450" rtl="0">
              <a:spcBef>
                <a:spcPts val="0"/>
              </a:spcBef>
              <a:spcAft>
                <a:spcPts val="0"/>
              </a:spcAft>
              <a:buSzPts val="1100"/>
              <a:buChar char="-"/>
            </a:pPr>
            <a:r>
              <a:rPr lang="en"/>
              <a:t>It is unclear where FOLIO and the LD Prototype could fit together… however, if this is an entity creation/dissemination tool incorporated into OCLC services, this could influence workflows around FOLIO, which will all need to be reconsidered from what we do in Voyager</a:t>
            </a:r>
            <a:endParaRPr/>
          </a:p>
        </p:txBody>
      </p:sp>
    </p:spTree>
    <p:extLst>
      <p:ext uri="{BB962C8B-B14F-4D97-AF65-F5344CB8AC3E}">
        <p14:creationId xmlns:p14="http://schemas.microsoft.com/office/powerpoint/2010/main" val="15668542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The aforementioned does not represent comprehensive overview of efforts in this space being enacted by Cornell and our partners institutions</a:t>
            </a:r>
            <a:endParaRPr/>
          </a:p>
          <a:p>
            <a:pPr marL="0" lvl="0" indent="0">
              <a:spcBef>
                <a:spcPts val="0"/>
              </a:spcBef>
              <a:spcAft>
                <a:spcPts val="0"/>
              </a:spcAft>
              <a:buNone/>
            </a:pPr>
            <a:endParaRPr/>
          </a:p>
          <a:p>
            <a:pPr marL="0" lvl="0" indent="0">
              <a:spcBef>
                <a:spcPts val="0"/>
              </a:spcBef>
              <a:spcAft>
                <a:spcPts val="0"/>
              </a:spcAft>
              <a:buNone/>
            </a:pPr>
            <a:r>
              <a:rPr lang="en"/>
              <a:t>What is the larger-picture of the aforementioned complementary efforts?</a:t>
            </a:r>
            <a:endParaRPr/>
          </a:p>
          <a:p>
            <a:pPr marL="457200" lvl="0" indent="-298450" rtl="0">
              <a:spcBef>
                <a:spcPts val="0"/>
              </a:spcBef>
              <a:spcAft>
                <a:spcPts val="0"/>
              </a:spcAft>
              <a:buSzPts val="1100"/>
              <a:buChar char="-"/>
            </a:pPr>
            <a:r>
              <a:rPr lang="en"/>
              <a:t>For both MARC and RDF environments, we need to lower the threshold for entity creation</a:t>
            </a:r>
            <a:endParaRPr/>
          </a:p>
          <a:p>
            <a:pPr marL="914400" lvl="1" indent="-298450" rtl="0">
              <a:spcBef>
                <a:spcPts val="0"/>
              </a:spcBef>
              <a:spcAft>
                <a:spcPts val="0"/>
              </a:spcAft>
              <a:buSzPts val="1100"/>
              <a:buChar char="-"/>
            </a:pPr>
            <a:r>
              <a:rPr lang="en"/>
              <a:t>want / need workflows that are as streamlined as possible… building services into existing/important tooling is one solution to this</a:t>
            </a:r>
            <a:endParaRPr/>
          </a:p>
          <a:p>
            <a:pPr marL="457200" lvl="0" indent="-298450" rtl="0">
              <a:spcBef>
                <a:spcPts val="0"/>
              </a:spcBef>
              <a:spcAft>
                <a:spcPts val="0"/>
              </a:spcAft>
              <a:buSzPts val="1100"/>
              <a:buChar char="-"/>
            </a:pPr>
            <a:r>
              <a:rPr lang="en"/>
              <a:t>In any data conversion, we need to reconcile entities… and we have high hopes / plans for data conversion</a:t>
            </a:r>
            <a:endParaRPr/>
          </a:p>
          <a:p>
            <a:pPr marL="457200" lvl="0" indent="-298450" rtl="0">
              <a:spcBef>
                <a:spcPts val="0"/>
              </a:spcBef>
              <a:spcAft>
                <a:spcPts val="0"/>
              </a:spcAft>
              <a:buSzPts val="1100"/>
              <a:buChar char="-"/>
            </a:pPr>
            <a:r>
              <a:rPr lang="en"/>
              <a:t>Since our efforts are raising questions that could be sobering long-term -- having OCLC deeply engaged in this space should smooth out issues in that area of the ecosystem</a:t>
            </a:r>
            <a:endParaRPr/>
          </a:p>
          <a:p>
            <a:pPr marL="914400" lvl="1" indent="-298450" rtl="0">
              <a:spcBef>
                <a:spcPts val="0"/>
              </a:spcBef>
              <a:spcAft>
                <a:spcPts val="0"/>
              </a:spcAft>
              <a:buSzPts val="1100"/>
              <a:buChar char="-"/>
            </a:pPr>
            <a:r>
              <a:rPr lang="en"/>
              <a:t>E.g.: Records Manager testing whereby only id.loc.gov URIs were retained if/when heading is 'authorized' following inclusion of ISNI URI</a:t>
            </a:r>
            <a:endParaRPr/>
          </a:p>
        </p:txBody>
      </p:sp>
    </p:spTree>
    <p:extLst>
      <p:ext uri="{BB962C8B-B14F-4D97-AF65-F5344CB8AC3E}">
        <p14:creationId xmlns:p14="http://schemas.microsoft.com/office/powerpoint/2010/main" val="22156529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a:solidFill>
                  <a:schemeClr val="dk1"/>
                </a:solidFill>
              </a:rPr>
              <a:t>Finally… why are we bothering with another LD investigation?</a:t>
            </a:r>
            <a:endParaRPr/>
          </a:p>
          <a:p>
            <a:pPr marL="0" lvl="0" indent="0" rtl="0">
              <a:spcBef>
                <a:spcPts val="0"/>
              </a:spcBef>
              <a:spcAft>
                <a:spcPts val="0"/>
              </a:spcAft>
              <a:buNone/>
            </a:pPr>
            <a:endParaRPr/>
          </a:p>
          <a:p>
            <a:pPr marL="0" lvl="0" indent="0" rtl="0">
              <a:spcBef>
                <a:spcPts val="0"/>
              </a:spcBef>
              <a:spcAft>
                <a:spcPts val="0"/>
              </a:spcAft>
              <a:buNone/>
            </a:pPr>
            <a:r>
              <a:rPr lang="en"/>
              <a:t>My opinion: </a:t>
            </a:r>
            <a:endParaRPr/>
          </a:p>
          <a:p>
            <a:pPr marL="457200" lvl="0" indent="-298450" rtl="0">
              <a:spcBef>
                <a:spcPts val="0"/>
              </a:spcBef>
              <a:spcAft>
                <a:spcPts val="0"/>
              </a:spcAft>
              <a:buSzPts val="1100"/>
              <a:buChar char="-"/>
            </a:pPr>
            <a:r>
              <a:rPr lang="en"/>
              <a:t>OCLC is such a major player in the library ecosystem -- and needed for data exchange at least at present and in any hybrid system, we need to engage with them </a:t>
            </a:r>
            <a:r>
              <a:rPr lang="en">
                <a:solidFill>
                  <a:schemeClr val="dk1"/>
                </a:solidFill>
              </a:rPr>
              <a:t>if we want to ensure smooth transitions -- and services built that can leverage their computational and data power</a:t>
            </a:r>
            <a:endParaRPr>
              <a:solidFill>
                <a:schemeClr val="dk1"/>
              </a:solidFill>
            </a:endParaRPr>
          </a:p>
          <a:p>
            <a:pPr marL="0" lvl="0" indent="0" rtl="0">
              <a:spcBef>
                <a:spcPts val="0"/>
              </a:spcBef>
              <a:spcAft>
                <a:spcPts val="0"/>
              </a:spcAft>
              <a:buNone/>
            </a:pPr>
            <a:endParaRPr>
              <a:solidFill>
                <a:schemeClr val="dk1"/>
              </a:solidFill>
            </a:endParaRPr>
          </a:p>
          <a:p>
            <a:pPr marL="0" lvl="0" indent="0" rtl="0">
              <a:spcBef>
                <a:spcPts val="0"/>
              </a:spcBef>
              <a:spcAft>
                <a:spcPts val="0"/>
              </a:spcAft>
              <a:buClr>
                <a:schemeClr val="dk1"/>
              </a:buClr>
              <a:buSzPts val="1100"/>
              <a:buFont typeface="Arial"/>
              <a:buNone/>
            </a:pPr>
            <a:r>
              <a:rPr lang="en">
                <a:solidFill>
                  <a:schemeClr val="dk1"/>
                </a:solidFill>
              </a:rPr>
              <a:t>As potential users of these services, it is important for more institutions to engage with OCLC -- convince them that this is wanted/needed</a:t>
            </a:r>
            <a:endParaRPr>
              <a:solidFill>
                <a:schemeClr val="dk1"/>
              </a:solidFill>
            </a:endParaRPr>
          </a:p>
        </p:txBody>
      </p:sp>
    </p:spTree>
    <p:extLst>
      <p:ext uri="{BB962C8B-B14F-4D97-AF65-F5344CB8AC3E}">
        <p14:creationId xmlns:p14="http://schemas.microsoft.com/office/powerpoint/2010/main" val="13719133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and attention today. </a:t>
            </a:r>
          </a:p>
          <a:p>
            <a:endParaRPr lang="en-US" dirty="0"/>
          </a:p>
          <a:p>
            <a:r>
              <a:rPr lang="en-US" dirty="0"/>
              <a:t>If you would like additional details about my presentation today, please feel free to download our new “OCLC and linked data” paper at </a:t>
            </a:r>
            <a:r>
              <a:rPr lang="en-US" b="1" dirty="0"/>
              <a:t>oc.lc/</a:t>
            </a:r>
            <a:r>
              <a:rPr lang="en-US" b="1" dirty="0" err="1"/>
              <a:t>linkeddatasummary</a:t>
            </a:r>
            <a:r>
              <a:rPr lang="en-US" b="1" dirty="0"/>
              <a:t> </a:t>
            </a:r>
          </a:p>
        </p:txBody>
      </p:sp>
      <p:sp>
        <p:nvSpPr>
          <p:cNvPr id="4" name="Slide Number Placeholder 3"/>
          <p:cNvSpPr>
            <a:spLocks noGrp="1"/>
          </p:cNvSpPr>
          <p:nvPr>
            <p:ph type="sldNum" sz="quarter" idx="10"/>
          </p:nvPr>
        </p:nvSpPr>
        <p:spPr/>
        <p:txBody>
          <a:bodyPr/>
          <a:lstStyle/>
          <a:p>
            <a:fld id="{3E52A38A-18EA-A54A-A41C-2B70BA912126}" type="slidenum">
              <a:rPr lang="en-US" smtClean="0"/>
              <a:t>37</a:t>
            </a:fld>
            <a:endParaRPr lang="en-US"/>
          </a:p>
        </p:txBody>
      </p:sp>
    </p:spTree>
    <p:extLst>
      <p:ext uri="{BB962C8B-B14F-4D97-AF65-F5344CB8AC3E}">
        <p14:creationId xmlns:p14="http://schemas.microsoft.com/office/powerpoint/2010/main" val="1605567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2A38A-18EA-A54A-A41C-2B70BA912126}" type="slidenum">
              <a:rPr lang="en-US" smtClean="0"/>
              <a:t>3</a:t>
            </a:fld>
            <a:endParaRPr lang="en-US"/>
          </a:p>
        </p:txBody>
      </p:sp>
    </p:spTree>
    <p:extLst>
      <p:ext uri="{BB962C8B-B14F-4D97-AF65-F5344CB8AC3E}">
        <p14:creationId xmlns:p14="http://schemas.microsoft.com/office/powerpoint/2010/main" val="967106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150DB2-F013-DA44-80AA-A519AA7DC8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074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3E52A38A-18EA-A54A-A41C-2B70BA912126}" type="slidenum">
              <a:rPr lang="en-US" smtClean="0"/>
              <a:t>6</a:t>
            </a:fld>
            <a:endParaRPr lang="en-US"/>
          </a:p>
        </p:txBody>
      </p:sp>
    </p:spTree>
    <p:extLst>
      <p:ext uri="{BB962C8B-B14F-4D97-AF65-F5344CB8AC3E}">
        <p14:creationId xmlns:p14="http://schemas.microsoft.com/office/powerpoint/2010/main" val="75750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3E52A38A-18EA-A54A-A41C-2B70BA912126}" type="slidenum">
              <a:rPr lang="en-US" smtClean="0"/>
              <a:t>7</a:t>
            </a:fld>
            <a:endParaRPr lang="en-US"/>
          </a:p>
        </p:txBody>
      </p:sp>
    </p:spTree>
    <p:extLst>
      <p:ext uri="{BB962C8B-B14F-4D97-AF65-F5344CB8AC3E}">
        <p14:creationId xmlns:p14="http://schemas.microsoft.com/office/powerpoint/2010/main" val="3748551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What – </a:t>
            </a:r>
          </a:p>
          <a:p>
            <a:endParaRPr lang="en-US" dirty="0">
              <a:cs typeface="Calibri"/>
            </a:endParaRPr>
          </a:p>
          <a:p>
            <a:pPr marL="0" indent="0">
              <a:buNone/>
            </a:pPr>
            <a:r>
              <a:rPr lang="en-US" sz="1200" dirty="0"/>
              <a:t>An </a:t>
            </a:r>
            <a:r>
              <a:rPr lang="en-US" sz="1200" b="1" dirty="0">
                <a:solidFill>
                  <a:srgbClr val="C00000"/>
                </a:solidFill>
              </a:rPr>
              <a:t>Entity Ecosystem</a:t>
            </a:r>
            <a:r>
              <a:rPr lang="en-US" sz="1200" dirty="0"/>
              <a:t> and associated services to:</a:t>
            </a:r>
          </a:p>
          <a:p>
            <a:r>
              <a:rPr lang="en-US" sz="1200" b="1" dirty="0">
                <a:solidFill>
                  <a:srgbClr val="C00000"/>
                </a:solidFill>
              </a:rPr>
              <a:t>Reconcile</a:t>
            </a:r>
            <a:r>
              <a:rPr lang="en-US" sz="1200" b="1" dirty="0"/>
              <a:t> </a:t>
            </a:r>
            <a:r>
              <a:rPr lang="en-US" sz="1200" dirty="0"/>
              <a:t>names for people, organizations, concepts, places, and events against an index based on entities, returning language-tagged headings and persistent identifiers</a:t>
            </a:r>
          </a:p>
          <a:p>
            <a:r>
              <a:rPr lang="en-US" sz="1200" dirty="0"/>
              <a:t>Create, share and edit entity descriptions while also allowing for the contribution of additional contextual relationships between entities, beyond those that can be found by mining structured data in bibliographic and authority data via an </a:t>
            </a:r>
            <a:r>
              <a:rPr lang="en-US" sz="1200" b="1" dirty="0">
                <a:solidFill>
                  <a:srgbClr val="C00000"/>
                </a:solidFill>
              </a:rPr>
              <a:t>Editor</a:t>
            </a:r>
            <a:endParaRPr lang="en-US" sz="1200" dirty="0">
              <a:solidFill>
                <a:srgbClr val="C00000"/>
              </a:solidFill>
            </a:endParaRPr>
          </a:p>
          <a:p>
            <a:endParaRPr lang="en-US" dirty="0">
              <a:cs typeface="Calibri"/>
            </a:endParaRPr>
          </a:p>
        </p:txBody>
      </p:sp>
      <p:sp>
        <p:nvSpPr>
          <p:cNvPr id="4" name="Slide Number Placeholder 3"/>
          <p:cNvSpPr>
            <a:spLocks noGrp="1"/>
          </p:cNvSpPr>
          <p:nvPr>
            <p:ph type="sldNum" sz="quarter" idx="10"/>
          </p:nvPr>
        </p:nvSpPr>
        <p:spPr/>
        <p:txBody>
          <a:bodyPr/>
          <a:lstStyle/>
          <a:p>
            <a:fld id="{3E52A38A-18EA-A54A-A41C-2B70BA912126}" type="slidenum">
              <a:rPr lang="en-US" smtClean="0"/>
              <a:t>9</a:t>
            </a:fld>
            <a:endParaRPr lang="en-US"/>
          </a:p>
        </p:txBody>
      </p:sp>
    </p:spTree>
    <p:extLst>
      <p:ext uri="{BB962C8B-B14F-4D97-AF65-F5344CB8AC3E}">
        <p14:creationId xmlns:p14="http://schemas.microsoft.com/office/powerpoint/2010/main" val="2027120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Bef>
                <a:spcPct val="20000"/>
              </a:spcBef>
              <a:buChar char="•"/>
            </a:pPr>
            <a:r>
              <a:rPr lang="en-US" b="1" dirty="0" err="1"/>
              <a:t>Wikibase</a:t>
            </a:r>
            <a:r>
              <a:rPr lang="en-US" dirty="0"/>
              <a:t> – The </a:t>
            </a:r>
            <a:r>
              <a:rPr lang="en-US" dirty="0" err="1"/>
              <a:t>wikibase</a:t>
            </a:r>
            <a:r>
              <a:rPr lang="en-US" dirty="0"/>
              <a:t> extension to </a:t>
            </a:r>
            <a:r>
              <a:rPr lang="en-US" dirty="0" err="1"/>
              <a:t>MediaWiki</a:t>
            </a:r>
            <a:r>
              <a:rPr lang="en-US" dirty="0"/>
              <a:t> provides the primary user interface for creating and editing items and properties.</a:t>
            </a:r>
          </a:p>
          <a:p>
            <a:pPr marL="342900" indent="-342900">
              <a:spcBef>
                <a:spcPct val="20000"/>
              </a:spcBef>
              <a:buChar char="•"/>
            </a:pPr>
            <a:r>
              <a:rPr lang="en-US" b="1" dirty="0" err="1"/>
              <a:t>Mediawiki</a:t>
            </a:r>
            <a:r>
              <a:rPr lang="en-US" b="1" dirty="0"/>
              <a:t> API</a:t>
            </a:r>
            <a:r>
              <a:rPr lang="en-US" dirty="0"/>
              <a:t> – Search and retrieval based on keyword searching or via entity identifiers.</a:t>
            </a:r>
            <a:endParaRPr lang="en-US" dirty="0">
              <a:cs typeface="Calibri"/>
            </a:endParaRPr>
          </a:p>
          <a:p>
            <a:pPr marL="342900" indent="-342900">
              <a:spcBef>
                <a:spcPct val="20000"/>
              </a:spcBef>
              <a:buChar char="•"/>
            </a:pPr>
            <a:r>
              <a:rPr lang="en-US" b="1" dirty="0"/>
              <a:t>SPARQL Query Service</a:t>
            </a:r>
            <a:r>
              <a:rPr lang="en-US" dirty="0"/>
              <a:t> – A SPARQL Endpoint combined with a user-friendly Query Service interface supports complex and granular queries based on items, properties, and their relationships.</a:t>
            </a:r>
            <a:endParaRPr lang="en-US" dirty="0">
              <a:cs typeface="Calibri"/>
            </a:endParaRPr>
          </a:p>
          <a:p>
            <a:pPr marL="342900" indent="-342900">
              <a:spcBef>
                <a:spcPct val="20000"/>
              </a:spcBef>
              <a:buChar char="•"/>
            </a:pPr>
            <a:r>
              <a:rPr lang="en-US" b="1" dirty="0" err="1"/>
              <a:t>OpenRefine</a:t>
            </a:r>
            <a:r>
              <a:rPr lang="en-US" b="1" dirty="0"/>
              <a:t> API</a:t>
            </a:r>
            <a:r>
              <a:rPr lang="en-US" dirty="0"/>
              <a:t> – </a:t>
            </a:r>
            <a:r>
              <a:rPr lang="en-US" dirty="0" err="1"/>
              <a:t>OpenRefine</a:t>
            </a:r>
            <a:r>
              <a:rPr lang="en-US" dirty="0"/>
              <a:t> is an application for cleaning and reconciling data, using Reconciliation APIs and SPARQL endpoints.</a:t>
            </a:r>
            <a:r>
              <a:rPr lang="en-US" dirty="0">
                <a:cs typeface="Calibri"/>
              </a:rPr>
              <a:t>  We're testing an </a:t>
            </a:r>
            <a:r>
              <a:rPr lang="en-US" dirty="0" err="1">
                <a:cs typeface="Calibri"/>
              </a:rPr>
              <a:t>OpenRefine</a:t>
            </a:r>
            <a:r>
              <a:rPr lang="en-US" dirty="0">
                <a:cs typeface="Calibri"/>
              </a:rPr>
              <a:t>-optimized API, to make it easier for those who use that application to connect to the system and reconcile their data.</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E1AEA5-C84E-43B7-92A1-8D9EF6C842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777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3E52A38A-18EA-A54A-A41C-2B70BA912126}" type="slidenum">
              <a:rPr lang="en-US" smtClean="0"/>
              <a:t>11</a:t>
            </a:fld>
            <a:endParaRPr lang="en-US"/>
          </a:p>
        </p:txBody>
      </p:sp>
    </p:spTree>
    <p:extLst>
      <p:ext uri="{BB962C8B-B14F-4D97-AF65-F5344CB8AC3E}">
        <p14:creationId xmlns:p14="http://schemas.microsoft.com/office/powerpoint/2010/main" val="20548904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tif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90874" y="0"/>
            <a:ext cx="5953126" cy="1060066"/>
          </a:xfrm>
          <a:prstGeom prst="rect">
            <a:avLst/>
          </a:prstGeom>
        </p:spPr>
      </p:pic>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6" name="Text Placeholder 18"/>
          <p:cNvSpPr>
            <a:spLocks noGrp="1"/>
          </p:cNvSpPr>
          <p:nvPr>
            <p:ph type="body" sz="quarter" idx="16" hasCustomPrompt="1"/>
          </p:nvPr>
        </p:nvSpPr>
        <p:spPr>
          <a:xfrm>
            <a:off x="779470" y="1852403"/>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446" cy="400110"/>
          </a:xfrm>
          <a:prstGeom prst="rect">
            <a:avLst/>
          </a:prstGeom>
        </p:spPr>
        <p:txBody>
          <a:bodyPr vert="horz" wrap="none" lIns="0">
            <a:spAutoFit/>
          </a:bodyPr>
          <a:lstStyle>
            <a:lvl1pPr marL="0" indent="0">
              <a:buNone/>
              <a:defRPr sz="2000" b="1"/>
            </a:lvl1pPr>
            <a:lvl2pPr marL="457189" indent="0">
              <a:buNone/>
              <a:defRPr/>
            </a:lvl2pPr>
            <a:lvl5pPr marL="1828754" indent="0">
              <a:buNone/>
              <a:defRPr/>
            </a:lvl5pPr>
          </a:lstStyle>
          <a:p>
            <a:pPr lvl="0"/>
            <a:r>
              <a:rPr lang="en-US"/>
              <a:t>Speaker Name</a:t>
            </a:r>
          </a:p>
        </p:txBody>
      </p:sp>
      <p:sp>
        <p:nvSpPr>
          <p:cNvPr id="17" name="Text Placeholder 2"/>
          <p:cNvSpPr>
            <a:spLocks noGrp="1"/>
          </p:cNvSpPr>
          <p:nvPr>
            <p:ph type="body" sz="quarter" idx="18" hasCustomPrompt="1"/>
          </p:nvPr>
        </p:nvSpPr>
        <p:spPr>
          <a:xfrm>
            <a:off x="728696" y="3613839"/>
            <a:ext cx="1364723" cy="307777"/>
          </a:xfrm>
          <a:prstGeom prst="rect">
            <a:avLst/>
          </a:prstGeom>
        </p:spPr>
        <p:txBody>
          <a:bodyPr vert="horz" wrap="none" lIns="0" tIns="0">
            <a:spAutoFit/>
          </a:bodyPr>
          <a:lstStyle>
            <a:lvl1pPr marL="0" indent="0">
              <a:buNone/>
              <a:defRPr sz="1700" b="0"/>
            </a:lvl1pPr>
            <a:lvl2pPr marL="457189" indent="0">
              <a:buNone/>
              <a:defRPr/>
            </a:lvl2pPr>
            <a:lvl5pPr marL="1828754" indent="0">
              <a:buNone/>
              <a:defRPr/>
            </a:lvl5pPr>
          </a:lstStyle>
          <a:p>
            <a:pPr lvl="0"/>
            <a:r>
              <a:rPr lang="en-US"/>
              <a:t>Speaker Title</a:t>
            </a:r>
          </a:p>
        </p:txBody>
      </p:sp>
      <p:sp>
        <p:nvSpPr>
          <p:cNvPr id="15" name="Rectangle 14"/>
          <p:cNvSpPr/>
          <p:nvPr userDrawn="1"/>
        </p:nvSpPr>
        <p:spPr>
          <a:xfrm>
            <a:off x="3136901" y="1"/>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Footer Placeholder 4"/>
          <p:cNvSpPr txBox="1">
            <a:spLocks/>
          </p:cNvSpPr>
          <p:nvPr userDrawn="1"/>
        </p:nvSpPr>
        <p:spPr>
          <a:xfrm>
            <a:off x="5279" y="4788319"/>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a:solidFill>
                  <a:schemeClr val="bg1">
                    <a:alpha val="50000"/>
                  </a:schemeClr>
                </a:solidFill>
                <a:effectLst/>
                <a:latin typeface="Arial" charset="0"/>
                <a:ea typeface="Arial" charset="0"/>
                <a:cs typeface="Arial" charset="0"/>
              </a:rPr>
              <a:t>Confidential. Not for distribution.</a:t>
            </a:r>
          </a:p>
        </p:txBody>
      </p:sp>
      <p:sp>
        <p:nvSpPr>
          <p:cNvPr id="24" name="Rectangle 23"/>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5" name="Rectangle 24"/>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6" name="Rectangle 25"/>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27"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TextBox 19"/>
          <p:cNvSpPr txBox="1"/>
          <p:nvPr userDrawn="1"/>
        </p:nvSpPr>
        <p:spPr>
          <a:xfrm>
            <a:off x="1" y="1285134"/>
            <a:ext cx="2589140" cy="615553"/>
          </a:xfrm>
          <a:prstGeom prst="rect">
            <a:avLst/>
          </a:prstGeom>
          <a:solidFill>
            <a:schemeClr val="accent2"/>
          </a:solidFill>
        </p:spPr>
        <p:txBody>
          <a:bodyPr wrap="square" lIns="182880" tIns="182880" rIns="91440" bIns="18288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mn-lt"/>
                <a:ea typeface="+mn-ea"/>
                <a:cs typeface="Arial" charset="0"/>
              </a:rPr>
              <a:t>	June 22 – 27, 2017</a:t>
            </a:r>
          </a:p>
        </p:txBody>
      </p:sp>
      <p:pic>
        <p:nvPicPr>
          <p:cNvPr id="5" name="Picture 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0230" y="173088"/>
            <a:ext cx="1370413" cy="694723"/>
          </a:xfrm>
          <a:prstGeom prst="rect">
            <a:avLst/>
          </a:prstGeom>
        </p:spPr>
      </p:pic>
      <p:pic>
        <p:nvPicPr>
          <p:cNvPr id="19" name="Picture 18"/>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647324" y="3389097"/>
            <a:ext cx="931741" cy="1099671"/>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 double text">
    <p:spTree>
      <p:nvGrpSpPr>
        <p:cNvPr id="1" name=""/>
        <p:cNvGrpSpPr/>
        <p:nvPr/>
      </p:nvGrpSpPr>
      <p:grpSpPr>
        <a:xfrm>
          <a:off x="0" y="0"/>
          <a:ext cx="0" cy="0"/>
          <a:chOff x="0" y="0"/>
          <a:chExt cx="0" cy="0"/>
        </a:xfrm>
      </p:grpSpPr>
      <p:cxnSp>
        <p:nvCxnSpPr>
          <p:cNvPr id="29" name="Straight Connector 28"/>
          <p:cNvCxnSpPr/>
          <p:nvPr userDrawn="1"/>
        </p:nvCxnSpPr>
        <p:spPr>
          <a:xfrm>
            <a:off x="4560361" y="1024399"/>
            <a:ext cx="0" cy="3422114"/>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7" name="Text Placeholder 16"/>
          <p:cNvSpPr>
            <a:spLocks noGrp="1"/>
          </p:cNvSpPr>
          <p:nvPr userDrawn="1">
            <p:ph type="body" sz="quarter" idx="15"/>
          </p:nvPr>
        </p:nvSpPr>
        <p:spPr>
          <a:xfrm>
            <a:off x="4745783" y="1032943"/>
            <a:ext cx="4030978" cy="3413570"/>
          </a:xfrm>
          <a:prstGeom prst="rect">
            <a:avLst/>
          </a:prstGeom>
        </p:spPr>
        <p:txBody>
          <a:bodyPr/>
          <a:lstStyle>
            <a:lvl1pPr marL="342900" indent="-342900">
              <a:buFont typeface="Arial" charset="0"/>
              <a:buChar char="•"/>
              <a:defRPr sz="2400"/>
            </a:lvl1pPr>
            <a:lvl2pPr marL="742931" indent="-285743">
              <a:buFont typeface="Arial" charset="0"/>
              <a:buChar char="•"/>
              <a:defRPr sz="2000"/>
            </a:lvl2pPr>
            <a:lvl3pPr>
              <a:defRPr sz="1800"/>
            </a:lvl3pPr>
            <a:lvl4pPr marL="1600160" indent="-228594">
              <a:buFont typeface="Arial" charset="0"/>
              <a:buChar char="•"/>
              <a:defRPr sz="1600"/>
            </a:lvl4pPr>
            <a:lvl5pPr marL="2057348" indent="-228594">
              <a:buFont typeface="Arial"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5"/>
          <p:cNvSpPr>
            <a:spLocks noGrp="1"/>
          </p:cNvSpPr>
          <p:nvPr userDrawn="1">
            <p:ph type="body" sz="quarter" idx="13" hasCustomPrompt="1"/>
          </p:nvPr>
        </p:nvSpPr>
        <p:spPr>
          <a:xfrm>
            <a:off x="340787"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sp>
        <p:nvSpPr>
          <p:cNvPr id="15" name="Text Placeholder 16"/>
          <p:cNvSpPr>
            <a:spLocks noGrp="1"/>
          </p:cNvSpPr>
          <p:nvPr>
            <p:ph type="body" sz="quarter" idx="16"/>
          </p:nvPr>
        </p:nvSpPr>
        <p:spPr>
          <a:xfrm>
            <a:off x="340787" y="1032943"/>
            <a:ext cx="4030979" cy="3413570"/>
          </a:xfrm>
          <a:prstGeom prst="rect">
            <a:avLst/>
          </a:prstGeom>
        </p:spPr>
        <p:txBody>
          <a:bodyPr/>
          <a:lstStyle>
            <a:lvl1pPr marL="342900" indent="-342900">
              <a:buFont typeface="Arial" charset="0"/>
              <a:buChar char="•"/>
              <a:defRPr sz="2400"/>
            </a:lvl1pPr>
            <a:lvl2pPr marL="742931" indent="-285743">
              <a:buFont typeface="Arial" charset="0"/>
              <a:buChar char="•"/>
              <a:defRPr sz="2000"/>
            </a:lvl2pPr>
            <a:lvl3pPr>
              <a:defRPr sz="1800"/>
            </a:lvl3pPr>
            <a:lvl4pPr marL="1600160" indent="-228594">
              <a:buFont typeface="Arial" charset="0"/>
              <a:buChar char="•"/>
              <a:defRPr sz="1600"/>
            </a:lvl4pPr>
            <a:lvl5pPr marL="2057348" indent="-228594">
              <a:buFont typeface="Arial"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1" name="Rectangle 20"/>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22"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04516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2347" y="-161027"/>
            <a:ext cx="9359109" cy="5454921"/>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0005" y="1603656"/>
            <a:ext cx="5125212" cy="1193292"/>
          </a:xfrm>
          <a:prstGeom prst="rect">
            <a:avLst/>
          </a:prstGeom>
        </p:spPr>
      </p:pic>
      <p:sp>
        <p:nvSpPr>
          <p:cNvPr id="8" name="Text Placeholder 20"/>
          <p:cNvSpPr>
            <a:spLocks noGrp="1"/>
          </p:cNvSpPr>
          <p:nvPr>
            <p:ph type="body" sz="quarter" idx="11" hasCustomPrompt="1"/>
          </p:nvPr>
        </p:nvSpPr>
        <p:spPr>
          <a:xfrm>
            <a:off x="290191" y="2865011"/>
            <a:ext cx="3887788" cy="652271"/>
          </a:xfrm>
          <a:prstGeom prst="rect">
            <a:avLst/>
          </a:prstGeom>
        </p:spPr>
        <p:txBody>
          <a:bodyPr vert="horz">
            <a:normAutofit/>
          </a:bodyPr>
          <a:lstStyle>
            <a:lvl1pPr marL="0" indent="0">
              <a:buNone/>
              <a:defRPr sz="1800" b="1" baseline="0">
                <a:solidFill>
                  <a:schemeClr val="bg1"/>
                </a:solidFill>
              </a:defRPr>
            </a:lvl1pPr>
          </a:lstStyle>
          <a:p>
            <a:pPr lvl="0"/>
            <a:r>
              <a:rPr lang="en-US"/>
              <a:t>Speaker Name</a:t>
            </a:r>
          </a:p>
        </p:txBody>
      </p:sp>
      <p:sp>
        <p:nvSpPr>
          <p:cNvPr id="9" name="Text Placeholder 20"/>
          <p:cNvSpPr>
            <a:spLocks noGrp="1"/>
          </p:cNvSpPr>
          <p:nvPr>
            <p:ph type="body" sz="quarter" idx="12" hasCustomPrompt="1"/>
          </p:nvPr>
        </p:nvSpPr>
        <p:spPr>
          <a:xfrm>
            <a:off x="290005" y="3162108"/>
            <a:ext cx="3887788" cy="577205"/>
          </a:xfrm>
          <a:prstGeom prst="rect">
            <a:avLst/>
          </a:prstGeom>
        </p:spPr>
        <p:txBody>
          <a:bodyPr vert="horz">
            <a:normAutofit/>
          </a:bodyPr>
          <a:lstStyle>
            <a:lvl1pPr marL="0" indent="0">
              <a:buNone/>
              <a:defRPr sz="1400" b="0" baseline="0">
                <a:solidFill>
                  <a:schemeClr val="bg1"/>
                </a:solidFill>
              </a:defRPr>
            </a:lvl1pPr>
          </a:lstStyle>
          <a:p>
            <a:pPr lvl="0"/>
            <a:r>
              <a:rPr lang="en-US"/>
              <a:t>Speaker Title</a:t>
            </a:r>
          </a:p>
        </p:txBody>
      </p:sp>
      <p:sp>
        <p:nvSpPr>
          <p:cNvPr id="10" name="Text Placeholder 20"/>
          <p:cNvSpPr>
            <a:spLocks noGrp="1"/>
          </p:cNvSpPr>
          <p:nvPr>
            <p:ph type="body" sz="quarter" idx="13" hasCustomPrompt="1"/>
          </p:nvPr>
        </p:nvSpPr>
        <p:spPr>
          <a:xfrm>
            <a:off x="290005" y="3425473"/>
            <a:ext cx="3887788" cy="491141"/>
          </a:xfrm>
          <a:prstGeom prst="rect">
            <a:avLst/>
          </a:prstGeom>
        </p:spPr>
        <p:txBody>
          <a:bodyPr vert="horz">
            <a:normAutofit/>
          </a:bodyPr>
          <a:lstStyle>
            <a:lvl1pPr marL="0" indent="0">
              <a:buNone/>
              <a:defRPr sz="1400" b="1" baseline="0">
                <a:solidFill>
                  <a:schemeClr val="bg1"/>
                </a:solidFill>
              </a:defRPr>
            </a:lvl1pPr>
          </a:lstStyle>
          <a:p>
            <a:pPr lvl="0"/>
            <a:r>
              <a:rPr lang="en-US"/>
              <a:t>Speaker Contact</a:t>
            </a:r>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11983" y="3739313"/>
            <a:ext cx="992447" cy="117131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5" name="Text Placeholder 46"/>
          <p:cNvSpPr>
            <a:spLocks noGrp="1"/>
          </p:cNvSpPr>
          <p:nvPr>
            <p:ph type="body" sz="quarter" idx="14" hasCustomPrompt="1"/>
          </p:nvPr>
        </p:nvSpPr>
        <p:spPr>
          <a:xfrm>
            <a:off x="3622675" y="4767263"/>
            <a:ext cx="5294313" cy="273844"/>
          </a:xfrm>
          <a:prstGeom prst="rect">
            <a:avLst/>
          </a:prstGeom>
        </p:spPr>
        <p:txBody>
          <a:bodyPr>
            <a:noAutofit/>
          </a:bodyPr>
          <a:lstStyle>
            <a:lvl1pPr marL="0" indent="0" algn="r">
              <a:buNone/>
              <a:defRPr sz="825" baseline="0">
                <a:solidFill>
                  <a:schemeClr val="bg1">
                    <a:lumMod val="65000"/>
                  </a:schemeClr>
                </a:solidFill>
              </a:defRPr>
            </a:lvl1pPr>
          </a:lstStyle>
          <a:p>
            <a:pPr lvl="0"/>
            <a:r>
              <a:rPr lang="en-US"/>
              <a:t>Photo: ‘Name of photo’, Photographer, URL</a:t>
            </a:r>
          </a:p>
        </p:txBody>
      </p:sp>
    </p:spTree>
    <p:extLst>
      <p:ext uri="{BB962C8B-B14F-4D97-AF65-F5344CB8AC3E}">
        <p14:creationId xmlns:p14="http://schemas.microsoft.com/office/powerpoint/2010/main" val="3118562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900">
              <a:solidFill>
                <a:schemeClr val="bg1">
                  <a:alpha val="50000"/>
                </a:schemeClr>
              </a:solidFill>
              <a:effectLst/>
              <a:latin typeface="Arial" charset="0"/>
              <a:ea typeface="Arial" charset="0"/>
              <a:cs typeface="Arial" charset="0"/>
            </a:endParaRPr>
          </a:p>
        </p:txBody>
      </p:sp>
    </p:spTree>
    <p:extLst>
      <p:ext uri="{BB962C8B-B14F-4D97-AF65-F5344CB8AC3E}">
        <p14:creationId xmlns:p14="http://schemas.microsoft.com/office/powerpoint/2010/main" val="207516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8"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900">
              <a:solidFill>
                <a:sysClr val="windowText" lastClr="000000">
                  <a:alpha val="50000"/>
                </a:sysClr>
              </a:solidFill>
              <a:effectLst/>
              <a:latin typeface="Arial" charset="0"/>
              <a:ea typeface="Arial" charset="0"/>
              <a:cs typeface="Arial" charset="0"/>
            </a:endParaRPr>
          </a:p>
        </p:txBody>
      </p:sp>
    </p:spTree>
    <p:extLst>
      <p:ext uri="{BB962C8B-B14F-4D97-AF65-F5344CB8AC3E}">
        <p14:creationId xmlns:p14="http://schemas.microsoft.com/office/powerpoint/2010/main" val="263645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41318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93507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99353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410803"/>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1" y="41318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8" name="Picture Placeholder 8"/>
          <p:cNvSpPr>
            <a:spLocks noGrp="1"/>
          </p:cNvSpPr>
          <p:nvPr>
            <p:ph type="pic" sz="quarter" idx="16"/>
          </p:nvPr>
        </p:nvSpPr>
        <p:spPr>
          <a:xfrm>
            <a:off x="882651" y="269633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11" name="Rectangle 10"/>
          <p:cNvSpPr/>
          <p:nvPr userDrawn="1"/>
        </p:nvSpPr>
        <p:spPr>
          <a:xfrm rot="5400000">
            <a:off x="-524273" y="321822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27668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693952"/>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6" name="Text Placeholder 14"/>
          <p:cNvSpPr>
            <a:spLocks noGrp="1"/>
          </p:cNvSpPr>
          <p:nvPr>
            <p:ph type="body" sz="quarter" idx="19" hasCustomPrompt="1"/>
          </p:nvPr>
        </p:nvSpPr>
        <p:spPr>
          <a:xfrm>
            <a:off x="882651" y="269633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8"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900">
              <a:solidFill>
                <a:sysClr val="windowText" lastClr="000000">
                  <a:alpha val="50000"/>
                </a:sysClr>
              </a:solidFill>
              <a:effectLst/>
              <a:latin typeface="Arial" charset="0"/>
              <a:ea typeface="Arial" charset="0"/>
              <a:cs typeface="Arial" charset="0"/>
            </a:endParaRPr>
          </a:p>
        </p:txBody>
      </p:sp>
    </p:spTree>
    <p:extLst>
      <p:ext uri="{BB962C8B-B14F-4D97-AF65-F5344CB8AC3E}">
        <p14:creationId xmlns:p14="http://schemas.microsoft.com/office/powerpoint/2010/main" val="141674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6"/>
            <a:ext cx="265112" cy="4074630"/>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900">
              <a:solidFill>
                <a:schemeClr val="bg1">
                  <a:alpha val="50000"/>
                </a:schemeClr>
              </a:solidFill>
              <a:effectLst/>
              <a:latin typeface="Arial" charset="0"/>
              <a:ea typeface="Arial" charset="0"/>
              <a:cs typeface="Arial" charset="0"/>
            </a:endParaRPr>
          </a:p>
        </p:txBody>
      </p:sp>
    </p:spTree>
    <p:extLst>
      <p:ext uri="{BB962C8B-B14F-4D97-AF65-F5344CB8AC3E}">
        <p14:creationId xmlns:p14="http://schemas.microsoft.com/office/powerpoint/2010/main" val="296646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4" name="Text Placeholder 3"/>
          <p:cNvSpPr>
            <a:spLocks noGrp="1"/>
          </p:cNvSpPr>
          <p:nvPr>
            <p:ph type="body" sz="quarter" idx="12" hasCustomPrompt="1"/>
          </p:nvPr>
        </p:nvSpPr>
        <p:spPr>
          <a:xfrm>
            <a:off x="340786" y="1029747"/>
            <a:ext cx="8439148" cy="3356378"/>
          </a:xfrm>
          <a:prstGeom prst="rect">
            <a:avLst/>
          </a:prstGeom>
        </p:spPr>
        <p:txBody>
          <a:bodyPr vert="horz"/>
          <a:lstStyle>
            <a:lvl1pPr marL="342900" indent="-342900">
              <a:buFont typeface="Arial"/>
              <a:buChar char="•"/>
              <a:defRPr sz="2400" baseline="0"/>
            </a:lvl1pPr>
          </a:lstStyle>
          <a:p>
            <a:pPr lvl="0"/>
            <a:r>
              <a:rPr lang="en-US"/>
              <a:t>Click to add copy</a:t>
            </a: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900">
              <a:solidFill>
                <a:schemeClr val="bg1">
                  <a:alpha val="50000"/>
                </a:schemeClr>
              </a:solidFill>
              <a:effectLst/>
              <a:latin typeface="Arial" charset="0"/>
              <a:ea typeface="Arial" charset="0"/>
              <a:cs typeface="Arial" charset="0"/>
            </a:endParaRPr>
          </a:p>
        </p:txBody>
      </p:sp>
    </p:spTree>
    <p:extLst>
      <p:ext uri="{BB962C8B-B14F-4D97-AF65-F5344CB8AC3E}">
        <p14:creationId xmlns:p14="http://schemas.microsoft.com/office/powerpoint/2010/main" val="2696070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900">
              <a:solidFill>
                <a:schemeClr val="bg1">
                  <a:alpha val="50000"/>
                </a:schemeClr>
              </a:solidFill>
              <a:effectLst/>
              <a:latin typeface="Arial" charset="0"/>
              <a:ea typeface="Arial" charset="0"/>
              <a:cs typeface="Arial" charset="0"/>
            </a:endParaRPr>
          </a:p>
        </p:txBody>
      </p:sp>
    </p:spTree>
    <p:extLst>
      <p:ext uri="{BB962C8B-B14F-4D97-AF65-F5344CB8AC3E}">
        <p14:creationId xmlns:p14="http://schemas.microsoft.com/office/powerpoint/2010/main" val="231556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900">
              <a:solidFill>
                <a:schemeClr val="bg1">
                  <a:alpha val="50000"/>
                </a:schemeClr>
              </a:solidFill>
              <a:effectLst/>
              <a:latin typeface="Arial" charset="0"/>
              <a:ea typeface="Arial" charset="0"/>
              <a:cs typeface="Arial" charset="0"/>
            </a:endParaRPr>
          </a:p>
        </p:txBody>
      </p:sp>
    </p:spTree>
    <p:extLst>
      <p:ext uri="{BB962C8B-B14F-4D97-AF65-F5344CB8AC3E}">
        <p14:creationId xmlns:p14="http://schemas.microsoft.com/office/powerpoint/2010/main" val="382691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2" y="1493045"/>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2"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3416309" y="2073400"/>
            <a:ext cx="5727699" cy="639129"/>
          </a:xfrm>
          <a:prstGeom prst="rect">
            <a:avLst/>
          </a:prstGeom>
        </p:spPr>
        <p:txBody>
          <a:bodyPr vert="horz">
            <a:normAutofit/>
          </a:bodyPr>
          <a:lstStyle>
            <a:lvl1pPr marL="0" marR="0" indent="0" algn="l" defTabSz="457189"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189"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1"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1" y="1490664"/>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2"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82148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900">
              <a:solidFill>
                <a:sysClr val="windowText" lastClr="000000">
                  <a:alpha val="50000"/>
                </a:sysClr>
              </a:solidFill>
              <a:effectLst/>
              <a:latin typeface="Arial" charset="0"/>
              <a:ea typeface="Arial" charset="0"/>
              <a:cs typeface="Arial" charset="0"/>
            </a:endParaRPr>
          </a:p>
        </p:txBody>
      </p:sp>
    </p:spTree>
    <p:extLst>
      <p:ext uri="{BB962C8B-B14F-4D97-AF65-F5344CB8AC3E}">
        <p14:creationId xmlns:p14="http://schemas.microsoft.com/office/powerpoint/2010/main" val="3932114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900">
              <a:solidFill>
                <a:sysClr val="windowText" lastClr="000000">
                  <a:alpha val="50000"/>
                </a:sysClr>
              </a:solidFill>
              <a:effectLst/>
              <a:latin typeface="Arial" charset="0"/>
              <a:ea typeface="Arial" charset="0"/>
              <a:cs typeface="Arial" charset="0"/>
            </a:endParaRPr>
          </a:p>
        </p:txBody>
      </p:sp>
    </p:spTree>
    <p:extLst>
      <p:ext uri="{BB962C8B-B14F-4D97-AF65-F5344CB8AC3E}">
        <p14:creationId xmlns:p14="http://schemas.microsoft.com/office/powerpoint/2010/main" val="306104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a:t>Closing Message</a:t>
            </a:r>
          </a:p>
        </p:txBody>
      </p:sp>
      <p:sp>
        <p:nvSpPr>
          <p:cNvPr id="9" name="Rectangle 8"/>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ppt-because-pattern.psd"/>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546829" y="1"/>
            <a:ext cx="4597172" cy="4387999"/>
          </a:xfrm>
          <a:prstGeom prst="rect">
            <a:avLst/>
          </a:prstGeom>
        </p:spPr>
      </p:pic>
      <p:sp>
        <p:nvSpPr>
          <p:cNvPr id="12"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900">
              <a:solidFill>
                <a:sysClr val="windowText" lastClr="000000">
                  <a:alpha val="50000"/>
                </a:sysClr>
              </a:solidFill>
              <a:effectLst/>
              <a:latin typeface="Arial" charset="0"/>
              <a:ea typeface="Arial" charset="0"/>
              <a:cs typeface="Arial" charset="0"/>
            </a:endParaRPr>
          </a:p>
        </p:txBody>
      </p:sp>
    </p:spTree>
    <p:extLst>
      <p:ext uri="{BB962C8B-B14F-4D97-AF65-F5344CB8AC3E}">
        <p14:creationId xmlns:p14="http://schemas.microsoft.com/office/powerpoint/2010/main" val="329386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477189" y="3861998"/>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0" name="TextBox 8"/>
          <p:cNvSpPr txBox="1">
            <a:spLocks noChangeArrowheads="1"/>
          </p:cNvSpPr>
          <p:nvPr userDrawn="1"/>
        </p:nvSpPr>
        <p:spPr bwMode="auto">
          <a:xfrm>
            <a:off x="5924930" y="3701654"/>
            <a:ext cx="42227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600">
                <a:solidFill>
                  <a:schemeClr val="bg1"/>
                </a:solidFill>
              </a:rPr>
              <a:t>SM</a:t>
            </a:r>
          </a:p>
        </p:txBody>
      </p:sp>
      <p:sp>
        <p:nvSpPr>
          <p:cNvPr id="11" name="Rectangle 10"/>
          <p:cNvSpPr/>
          <p:nvPr userDrawn="1"/>
        </p:nvSpPr>
        <p:spPr>
          <a:xfrm>
            <a:off x="0" y="3704187"/>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9" y="831455"/>
            <a:ext cx="4180696" cy="1400383"/>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5500" b="1" baseline="0">
                <a:ln w="0" cmpd="sng">
                  <a:noFill/>
                </a:ln>
                <a:solidFill>
                  <a:srgbClr val="236192"/>
                </a:solidFill>
              </a:defRPr>
            </a:lvl1pPr>
          </a:lstStyle>
          <a:p>
            <a:pPr lvl="0"/>
            <a:r>
              <a:rPr lang="en-US"/>
              <a:t>Text Here</a:t>
            </a:r>
          </a:p>
        </p:txBody>
      </p:sp>
      <p:sp>
        <p:nvSpPr>
          <p:cNvPr id="13" name="Text Placeholder 20"/>
          <p:cNvSpPr>
            <a:spLocks noGrp="1"/>
          </p:cNvSpPr>
          <p:nvPr>
            <p:ph type="body" sz="quarter" idx="11" hasCustomPrompt="1"/>
          </p:nvPr>
        </p:nvSpPr>
        <p:spPr>
          <a:xfrm>
            <a:off x="698251" y="2397542"/>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a:t>Speaker Name</a:t>
            </a:r>
          </a:p>
        </p:txBody>
      </p:sp>
      <p:sp>
        <p:nvSpPr>
          <p:cNvPr id="14" name="Text Placeholder 20"/>
          <p:cNvSpPr>
            <a:spLocks noGrp="1"/>
          </p:cNvSpPr>
          <p:nvPr>
            <p:ph type="body" sz="quarter" idx="12" hasCustomPrompt="1"/>
          </p:nvPr>
        </p:nvSpPr>
        <p:spPr>
          <a:xfrm>
            <a:off x="698064" y="2688127"/>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a:t>Speaker Title</a:t>
            </a:r>
          </a:p>
        </p:txBody>
      </p:sp>
      <p:sp>
        <p:nvSpPr>
          <p:cNvPr id="15" name="Text Placeholder 20"/>
          <p:cNvSpPr>
            <a:spLocks noGrp="1"/>
          </p:cNvSpPr>
          <p:nvPr>
            <p:ph type="body" sz="quarter" idx="13" hasCustomPrompt="1"/>
          </p:nvPr>
        </p:nvSpPr>
        <p:spPr>
          <a:xfrm>
            <a:off x="698064" y="2957399"/>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a:t>Speaker Contact</a:t>
            </a:r>
          </a:p>
        </p:txBody>
      </p:sp>
      <p:sp>
        <p:nvSpPr>
          <p:cNvPr id="18" name="Text Placeholder 16"/>
          <p:cNvSpPr>
            <a:spLocks noGrp="1"/>
          </p:cNvSpPr>
          <p:nvPr>
            <p:ph type="body" sz="quarter" idx="14" hasCustomPrompt="1"/>
          </p:nvPr>
        </p:nvSpPr>
        <p:spPr>
          <a:xfrm>
            <a:off x="1" y="31244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a:t>Event Title</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7100" y="3704187"/>
            <a:ext cx="8216894" cy="607721"/>
          </a:xfrm>
          <a:prstGeom prst="rect">
            <a:avLst/>
          </a:prstGeom>
        </p:spPr>
      </p:pic>
      <p:sp>
        <p:nvSpPr>
          <p:cNvPr id="17"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900">
              <a:solidFill>
                <a:sysClr val="windowText" lastClr="000000">
                  <a:alpha val="50000"/>
                </a:sysClr>
              </a:solidFill>
              <a:effectLst/>
              <a:latin typeface="Arial" charset="0"/>
              <a:ea typeface="Arial" charset="0"/>
              <a:cs typeface="Arial" charset="0"/>
            </a:endParaRPr>
          </a:p>
        </p:txBody>
      </p:sp>
      <p:pic>
        <p:nvPicPr>
          <p:cNvPr id="19"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68461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3319857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529034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8854074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3207400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707042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619363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1" name="Text Placeholder 8"/>
          <p:cNvSpPr>
            <a:spLocks noGrp="1"/>
          </p:cNvSpPr>
          <p:nvPr>
            <p:ph type="body" sz="quarter" idx="10" hasCustomPrompt="1"/>
          </p:nvPr>
        </p:nvSpPr>
        <p:spPr>
          <a:xfrm>
            <a:off x="315260" y="831062"/>
            <a:ext cx="8174038" cy="646331"/>
          </a:xfrm>
          <a:prstGeom prst="rect">
            <a:avLst/>
          </a:prstGeom>
          <a:ln w="28575" cmpd="sng">
            <a:solidFill>
              <a:srgbClr val="FFFFFF"/>
            </a:solidFill>
          </a:ln>
        </p:spPr>
        <p:txBody>
          <a:bodyPr vert="horz" lIns="274320" tIns="45720" rIns="274320" bIns="45720">
            <a:spAutoFit/>
          </a:bodyPr>
          <a:lstStyle>
            <a:lvl1pPr marL="0" marR="0" indent="0" algn="l" defTabSz="457189"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en-US" sz="36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4" y="638176"/>
            <a:ext cx="265112" cy="4505325"/>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8411956" y="638177"/>
            <a:ext cx="265112" cy="407462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9888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442449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7574197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816084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059029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349489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Placement 1">
    <p:spTree>
      <p:nvGrpSpPr>
        <p:cNvPr id="1" name=""/>
        <p:cNvGrpSpPr/>
        <p:nvPr/>
      </p:nvGrpSpPr>
      <p:grpSpPr>
        <a:xfrm>
          <a:off x="0" y="0"/>
          <a:ext cx="0" cy="0"/>
          <a:chOff x="0" y="0"/>
          <a:chExt cx="0" cy="0"/>
        </a:xfrm>
      </p:grpSpPr>
      <p:grpSp>
        <p:nvGrpSpPr>
          <p:cNvPr id="14" name="Group 13"/>
          <p:cNvGrpSpPr/>
          <p:nvPr userDrawn="1"/>
        </p:nvGrpSpPr>
        <p:grpSpPr>
          <a:xfrm>
            <a:off x="340787" y="1037608"/>
            <a:ext cx="3516174" cy="3201765"/>
            <a:chOff x="1727201" y="1011973"/>
            <a:chExt cx="3516174" cy="3201765"/>
          </a:xfrm>
        </p:grpSpPr>
        <p:cxnSp>
          <p:nvCxnSpPr>
            <p:cNvPr id="7" name="Straight Connector 6"/>
            <p:cNvCxnSpPr/>
            <p:nvPr userDrawn="1"/>
          </p:nvCxnSpPr>
          <p:spPr>
            <a:xfrm>
              <a:off x="1727201" y="4213738"/>
              <a:ext cx="3516174" cy="0"/>
            </a:xfrm>
            <a:prstGeom prst="line">
              <a:avLst/>
            </a:prstGeom>
            <a:ln w="3175"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a:off x="1727201" y="2612855"/>
              <a:ext cx="3516174" cy="0"/>
            </a:xfrm>
            <a:prstGeom prst="line">
              <a:avLst/>
            </a:prstGeom>
            <a:ln w="3175"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flipV="1">
              <a:off x="1727201" y="1018535"/>
              <a:ext cx="0" cy="3195203"/>
            </a:xfrm>
            <a:prstGeom prst="line">
              <a:avLst/>
            </a:prstGeom>
            <a:ln w="3175"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V="1">
              <a:off x="4071317" y="1018535"/>
              <a:ext cx="0" cy="3195203"/>
            </a:xfrm>
            <a:prstGeom prst="line">
              <a:avLst/>
            </a:prstGeom>
            <a:ln w="3175"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flipV="1">
              <a:off x="2899259" y="1018536"/>
              <a:ext cx="0" cy="3195202"/>
            </a:xfrm>
            <a:prstGeom prst="line">
              <a:avLst/>
            </a:prstGeom>
            <a:ln w="3175"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flipV="1">
              <a:off x="5243375" y="1018535"/>
              <a:ext cx="0" cy="3195203"/>
            </a:xfrm>
            <a:prstGeom prst="line">
              <a:avLst/>
            </a:prstGeom>
            <a:ln w="3175"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1727201" y="3413296"/>
              <a:ext cx="3516174" cy="0"/>
            </a:xfrm>
            <a:prstGeom prst="line">
              <a:avLst/>
            </a:prstGeom>
            <a:ln w="3175"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a:off x="1727201" y="1812414"/>
              <a:ext cx="3516174" cy="0"/>
            </a:xfrm>
            <a:prstGeom prst="line">
              <a:avLst/>
            </a:prstGeom>
            <a:ln w="3175"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userDrawn="1"/>
          </p:nvCxnSpPr>
          <p:spPr>
            <a:xfrm>
              <a:off x="1727201" y="1011973"/>
              <a:ext cx="3516174" cy="0"/>
            </a:xfrm>
            <a:prstGeom prst="line">
              <a:avLst/>
            </a:prstGeom>
            <a:ln w="3175"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sp>
        <p:nvSpPr>
          <p:cNvPr id="17" name="Text Placeholder 16"/>
          <p:cNvSpPr>
            <a:spLocks noGrp="1"/>
          </p:cNvSpPr>
          <p:nvPr>
            <p:ph type="body" sz="quarter" idx="15"/>
          </p:nvPr>
        </p:nvSpPr>
        <p:spPr>
          <a:xfrm>
            <a:off x="4004672" y="1038290"/>
            <a:ext cx="4775792" cy="3200401"/>
          </a:xfrm>
          <a:prstGeom prst="rect">
            <a:avLst/>
          </a:prstGeom>
        </p:spPr>
        <p:txBody>
          <a:bodyPr/>
          <a:lstStyle>
            <a:lvl1pPr marL="0" indent="0">
              <a:buNone/>
              <a:defRPr sz="2400"/>
            </a:lvl1pPr>
            <a:lvl2pPr marL="742931" indent="-285743">
              <a:buFont typeface="Arial" charset="0"/>
              <a:buChar char="•"/>
              <a:defRPr sz="2000"/>
            </a:lvl2pPr>
            <a:lvl3pPr>
              <a:defRPr sz="1800"/>
            </a:lvl3pPr>
            <a:lvl4pPr marL="1600160" indent="-228594">
              <a:buFont typeface="Arial" charset="0"/>
              <a:buChar char="•"/>
              <a:defRPr sz="1600"/>
            </a:lvl4pPr>
            <a:lvl5pPr marL="2057348" indent="-228594">
              <a:buFont typeface="Arial"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5"/>
          <p:cNvSpPr>
            <a:spLocks noGrp="1"/>
          </p:cNvSpPr>
          <p:nvPr>
            <p:ph type="body" sz="quarter" idx="13" hasCustomPrompt="1"/>
          </p:nvPr>
        </p:nvSpPr>
        <p:spPr>
          <a:xfrm>
            <a:off x="340787"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logo slide</a:t>
            </a:r>
          </a:p>
        </p:txBody>
      </p:sp>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22"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340787"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Placeholder 3"/>
          <p:cNvSpPr>
            <a:spLocks noGrp="1"/>
          </p:cNvSpPr>
          <p:nvPr>
            <p:ph type="body" sz="quarter" idx="12"/>
          </p:nvPr>
        </p:nvSpPr>
        <p:spPr>
          <a:xfrm>
            <a:off x="340787" y="1029748"/>
            <a:ext cx="8439148" cy="3356378"/>
          </a:xfrm>
          <a:prstGeom prst="rect">
            <a:avLst/>
          </a:prstGeom>
        </p:spPr>
        <p:txBody>
          <a:bodyPr vert="horz"/>
          <a:lstStyle>
            <a:lvl1pPr marL="342892" indent="-342892">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892" marR="0" lvl="0" indent="-342892" algn="l" defTabSz="457189" rtl="0" eaLnBrk="1" fontAlgn="auto" latinLnBrk="0" hangingPunct="1">
              <a:lnSpc>
                <a:spcPct val="100000"/>
              </a:lnSpc>
              <a:spcBef>
                <a:spcPct val="20000"/>
              </a:spcBef>
              <a:spcAft>
                <a:spcPts val="0"/>
              </a:spcAft>
              <a:buClrTx/>
              <a:buSzTx/>
              <a:tabLst/>
              <a:defRPr/>
            </a:pPr>
            <a:endParaRPr lang="en-US"/>
          </a:p>
        </p:txBody>
      </p:sp>
    </p:spTree>
    <p:extLst>
      <p:ext uri="{BB962C8B-B14F-4D97-AF65-F5344CB8AC3E}">
        <p14:creationId xmlns:p14="http://schemas.microsoft.com/office/powerpoint/2010/main" val="16720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340787"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7845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3459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6"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5" y="4760707"/>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582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pic>
        <p:nvPicPr>
          <p:cNvPr id="6"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5" y="4760707"/>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Picture Placeholder 3"/>
          <p:cNvSpPr>
            <a:spLocks noGrp="1"/>
          </p:cNvSpPr>
          <p:nvPr>
            <p:ph type="pic" sz="quarter" idx="10"/>
          </p:nvPr>
        </p:nvSpPr>
        <p:spPr>
          <a:xfrm>
            <a:off x="2304716" y="492760"/>
            <a:ext cx="4873708" cy="3868234"/>
          </a:xfrm>
          <a:prstGeom prst="rect">
            <a:avLst/>
          </a:prstGeo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endParaRPr lang="en-US"/>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704" r:id="rId1"/>
    <p:sldLayoutId id="2147483664" r:id="rId2"/>
    <p:sldLayoutId id="2147483666" r:id="rId3"/>
    <p:sldLayoutId id="2147483695" r:id="rId4"/>
    <p:sldLayoutId id="2147483653" r:id="rId5"/>
    <p:sldLayoutId id="2147483661" r:id="rId6"/>
    <p:sldLayoutId id="2147483654" r:id="rId7"/>
    <p:sldLayoutId id="2147483658" r:id="rId8"/>
    <p:sldLayoutId id="2147483715" r:id="rId9"/>
    <p:sldLayoutId id="2147483712" r:id="rId10"/>
    <p:sldLayoutId id="2147483690" r:id="rId11"/>
    <p:sldLayoutId id="214748371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30794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163508506"/>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hyperlink" Target="https://www.wikipedia.org/" TargetMode="External"/><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hyperlink" Target="http://wikiba.se/" TargetMode="External"/><Relationship Id="rId5" Type="http://schemas.openxmlformats.org/officeDocument/2006/relationships/hyperlink" Target="https://www.wikidata.org/" TargetMode="External"/><Relationship Id="rId4" Type="http://schemas.openxmlformats.org/officeDocument/2006/relationships/hyperlink" Target="https://www.mediawiki.org/wiki/MediaWiki"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www.projectpassage.org/" TargetMode="External"/><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22.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30.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6.xml"/><Relationship Id="rId5" Type="http://schemas.openxmlformats.org/officeDocument/2006/relationships/image" Target="../media/image40.jp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6.xml"/><Relationship Id="rId5" Type="http://schemas.openxmlformats.org/officeDocument/2006/relationships/image" Target="../media/image42.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6.xml"/><Relationship Id="rId5" Type="http://schemas.openxmlformats.org/officeDocument/2006/relationships/image" Target="../media/image48.gif"/><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6.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38.png"/><Relationship Id="rId4" Type="http://schemas.openxmlformats.org/officeDocument/2006/relationships/hyperlink" Target="http://lod-cloud.ne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195E86-44D8-41EC-835E-D1EAC18DD008}"/>
              </a:ext>
            </a:extLst>
          </p:cNvPr>
          <p:cNvPicPr>
            <a:picLocks noChangeAspect="1"/>
          </p:cNvPicPr>
          <p:nvPr/>
        </p:nvPicPr>
        <p:blipFill rotWithShape="1">
          <a:blip r:embed="rId3"/>
          <a:srcRect t="7810" b="7908"/>
          <a:stretch/>
        </p:blipFill>
        <p:spPr>
          <a:xfrm>
            <a:off x="-9008" y="0"/>
            <a:ext cx="9153008" cy="5143500"/>
          </a:xfrm>
          <a:prstGeom prst="rect">
            <a:avLst/>
          </a:prstGeom>
        </p:spPr>
      </p:pic>
      <p:sp>
        <p:nvSpPr>
          <p:cNvPr id="7" name="Rectangle 6">
            <a:extLst>
              <a:ext uri="{FF2B5EF4-FFF2-40B4-BE49-F238E27FC236}">
                <a16:creationId xmlns:a16="http://schemas.microsoft.com/office/drawing/2014/main" id="{B694B3CB-E808-4187-8AFA-C7A5537E8984}"/>
              </a:ext>
            </a:extLst>
          </p:cNvPr>
          <p:cNvSpPr/>
          <p:nvPr/>
        </p:nvSpPr>
        <p:spPr>
          <a:xfrm>
            <a:off x="-9009" y="1103811"/>
            <a:ext cx="8557263" cy="1750225"/>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3200" dirty="0">
                <a:solidFill>
                  <a:srgbClr val="2255AA"/>
                </a:solidFill>
                <a:latin typeface="Oswald"/>
              </a:rPr>
              <a:t>Prototyping a Linked Data Platform </a:t>
            </a:r>
          </a:p>
          <a:p>
            <a:r>
              <a:rPr lang="en-US" sz="3200" dirty="0">
                <a:solidFill>
                  <a:srgbClr val="2255AA"/>
                </a:solidFill>
                <a:latin typeface="Oswald"/>
              </a:rPr>
              <a:t>for Production Cataloging Workflows</a:t>
            </a:r>
            <a:endParaRPr lang="en-US" sz="3200" b="0" i="0" dirty="0">
              <a:solidFill>
                <a:srgbClr val="C44E00"/>
              </a:solidFill>
              <a:effectLst/>
              <a:latin typeface="Oswald"/>
            </a:endParaRPr>
          </a:p>
        </p:txBody>
      </p:sp>
      <p:sp>
        <p:nvSpPr>
          <p:cNvPr id="10" name="Text Placeholder 36">
            <a:extLst>
              <a:ext uri="{FF2B5EF4-FFF2-40B4-BE49-F238E27FC236}">
                <a16:creationId xmlns:a16="http://schemas.microsoft.com/office/drawing/2014/main" id="{0A621618-DD59-4536-B6D9-9E896AF35505}"/>
              </a:ext>
            </a:extLst>
          </p:cNvPr>
          <p:cNvSpPr txBox="1">
            <a:spLocks/>
          </p:cNvSpPr>
          <p:nvPr/>
        </p:nvSpPr>
        <p:spPr>
          <a:xfrm>
            <a:off x="2097840" y="4100945"/>
            <a:ext cx="7046160" cy="634020"/>
          </a:xfrm>
          <a:prstGeom prst="rect">
            <a:avLst/>
          </a:prstGeom>
          <a:solidFill>
            <a:schemeClr val="bg1">
              <a:lumMod val="75000"/>
            </a:schemeClr>
          </a:solidFill>
        </p:spPr>
        <p:txBody>
          <a:bodyPr vert="horz" wrap="none" lIns="0" anchor="t">
            <a:spAutoFit/>
          </a:bodyPr>
          <a:lst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cs typeface="Arial"/>
              </a:rPr>
              <a:t> Andrew K. Pace, Executive Director, OCLC Research</a:t>
            </a:r>
          </a:p>
          <a:p>
            <a:pPr marL="0" indent="0">
              <a:buNone/>
            </a:pPr>
            <a:r>
              <a:rPr lang="en-US" sz="1600" dirty="0">
                <a:cs typeface="Arial"/>
              </a:rPr>
              <a:t> Jason Kovari, Director of Cataloging &amp; Metadata Services, Cornell University</a:t>
            </a:r>
            <a:endParaRPr lang="en-US" sz="1600" dirty="0"/>
          </a:p>
        </p:txBody>
      </p:sp>
      <p:sp>
        <p:nvSpPr>
          <p:cNvPr id="6" name="Rectangle 5">
            <a:extLst>
              <a:ext uri="{FF2B5EF4-FFF2-40B4-BE49-F238E27FC236}">
                <a16:creationId xmlns:a16="http://schemas.microsoft.com/office/drawing/2014/main" id="{AB97C411-4662-41D1-86A5-2069781B479F}"/>
              </a:ext>
            </a:extLst>
          </p:cNvPr>
          <p:cNvSpPr/>
          <p:nvPr/>
        </p:nvSpPr>
        <p:spPr>
          <a:xfrm>
            <a:off x="6636328" y="2571750"/>
            <a:ext cx="1738745" cy="47625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April 13, 2018</a:t>
            </a:r>
          </a:p>
        </p:txBody>
      </p:sp>
      <p:sp>
        <p:nvSpPr>
          <p:cNvPr id="11" name="Rectangle 10">
            <a:extLst>
              <a:ext uri="{FF2B5EF4-FFF2-40B4-BE49-F238E27FC236}">
                <a16:creationId xmlns:a16="http://schemas.microsoft.com/office/drawing/2014/main" id="{3C79CC97-3D03-4F14-B70D-31AC8AF239AF}"/>
              </a:ext>
            </a:extLst>
          </p:cNvPr>
          <p:cNvSpPr/>
          <p:nvPr/>
        </p:nvSpPr>
        <p:spPr>
          <a:xfrm>
            <a:off x="214746" y="680703"/>
            <a:ext cx="4149436" cy="705394"/>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r>
              <a:rPr lang="en-US" dirty="0"/>
              <a:t>CNI Spring 2018 Membership Meeting</a:t>
            </a:r>
          </a:p>
        </p:txBody>
      </p:sp>
    </p:spTree>
    <p:extLst>
      <p:ext uri="{BB962C8B-B14F-4D97-AF65-F5344CB8AC3E}">
        <p14:creationId xmlns:p14="http://schemas.microsoft.com/office/powerpoint/2010/main" val="253785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89BA7F-09B3-4FBD-88CA-DE17DD69FCC2}"/>
              </a:ext>
            </a:extLst>
          </p:cNvPr>
          <p:cNvSpPr>
            <a:spLocks noGrp="1"/>
          </p:cNvSpPr>
          <p:nvPr>
            <p:ph type="body" sz="quarter" idx="12"/>
          </p:nvPr>
        </p:nvSpPr>
        <p:spPr/>
        <p:txBody>
          <a:bodyPr vert="horz" anchor="t"/>
          <a:lstStyle/>
          <a:p>
            <a:endParaRPr lang="en-US" dirty="0">
              <a:cs typeface="Arial"/>
            </a:endParaRPr>
          </a:p>
          <a:p>
            <a:endParaRPr lang="en-US" dirty="0"/>
          </a:p>
        </p:txBody>
      </p:sp>
      <p:sp>
        <p:nvSpPr>
          <p:cNvPr id="3" name="Text Placeholder 2">
            <a:extLst>
              <a:ext uri="{FF2B5EF4-FFF2-40B4-BE49-F238E27FC236}">
                <a16:creationId xmlns:a16="http://schemas.microsoft.com/office/drawing/2014/main" id="{160728B4-7028-4A8A-8D87-9B30F6DD0A3A}"/>
              </a:ext>
            </a:extLst>
          </p:cNvPr>
          <p:cNvSpPr>
            <a:spLocks noGrp="1"/>
          </p:cNvSpPr>
          <p:nvPr>
            <p:ph type="body" sz="quarter" idx="13"/>
          </p:nvPr>
        </p:nvSpPr>
        <p:spPr/>
        <p:txBody>
          <a:bodyPr/>
          <a:lstStyle/>
          <a:p>
            <a:r>
              <a:rPr lang="en-US" dirty="0"/>
              <a:t>How: A few key technologies</a:t>
            </a:r>
          </a:p>
        </p:txBody>
      </p:sp>
      <p:pic>
        <p:nvPicPr>
          <p:cNvPr id="4" name="Picture 4" descr="SPARQL Query Service logo">
            <a:extLst>
              <a:ext uri="{FF2B5EF4-FFF2-40B4-BE49-F238E27FC236}">
                <a16:creationId xmlns:a16="http://schemas.microsoft.com/office/drawing/2014/main" id="{04ED0A39-0329-4CC7-8217-D00258C71972}"/>
              </a:ext>
            </a:extLst>
          </p:cNvPr>
          <p:cNvPicPr>
            <a:picLocks noChangeAspect="1"/>
          </p:cNvPicPr>
          <p:nvPr/>
        </p:nvPicPr>
        <p:blipFill>
          <a:blip r:embed="rId3"/>
          <a:stretch>
            <a:fillRect/>
          </a:stretch>
        </p:blipFill>
        <p:spPr>
          <a:xfrm>
            <a:off x="4124583" y="3077286"/>
            <a:ext cx="1060545" cy="1060545"/>
          </a:xfrm>
          <a:prstGeom prst="rect">
            <a:avLst/>
          </a:prstGeom>
        </p:spPr>
      </p:pic>
      <p:pic>
        <p:nvPicPr>
          <p:cNvPr id="6" name="Picture 6" descr="Wikibase logo">
            <a:extLst>
              <a:ext uri="{FF2B5EF4-FFF2-40B4-BE49-F238E27FC236}">
                <a16:creationId xmlns:a16="http://schemas.microsoft.com/office/drawing/2014/main" id="{7E710577-5262-4B95-B396-56D7DB403B06}"/>
              </a:ext>
            </a:extLst>
          </p:cNvPr>
          <p:cNvPicPr>
            <a:picLocks noChangeAspect="1"/>
          </p:cNvPicPr>
          <p:nvPr/>
        </p:nvPicPr>
        <p:blipFill>
          <a:blip r:embed="rId4"/>
          <a:stretch>
            <a:fillRect/>
          </a:stretch>
        </p:blipFill>
        <p:spPr>
          <a:xfrm>
            <a:off x="5085065" y="1296008"/>
            <a:ext cx="1782455" cy="1198160"/>
          </a:xfrm>
          <a:prstGeom prst="rect">
            <a:avLst/>
          </a:prstGeom>
        </p:spPr>
      </p:pic>
      <p:pic>
        <p:nvPicPr>
          <p:cNvPr id="8" name="Picture 8" descr="OpenRefine logo&#10;">
            <a:extLst>
              <a:ext uri="{FF2B5EF4-FFF2-40B4-BE49-F238E27FC236}">
                <a16:creationId xmlns:a16="http://schemas.microsoft.com/office/drawing/2014/main" id="{67AA074D-F929-4F01-A79A-E694EE1298E4}"/>
              </a:ext>
            </a:extLst>
          </p:cNvPr>
          <p:cNvPicPr>
            <a:picLocks noChangeAspect="1"/>
          </p:cNvPicPr>
          <p:nvPr/>
        </p:nvPicPr>
        <p:blipFill>
          <a:blip r:embed="rId5"/>
          <a:stretch>
            <a:fillRect/>
          </a:stretch>
        </p:blipFill>
        <p:spPr>
          <a:xfrm>
            <a:off x="957049" y="2703110"/>
            <a:ext cx="1907275" cy="1434721"/>
          </a:xfrm>
          <a:prstGeom prst="rect">
            <a:avLst/>
          </a:prstGeom>
        </p:spPr>
      </p:pic>
      <p:pic>
        <p:nvPicPr>
          <p:cNvPr id="10" name="Picture 10" descr="Mediawiki Logo">
            <a:extLst>
              <a:ext uri="{FF2B5EF4-FFF2-40B4-BE49-F238E27FC236}">
                <a16:creationId xmlns:a16="http://schemas.microsoft.com/office/drawing/2014/main" id="{7717AF7E-2202-4DF4-AB52-73FFA643C4C1}"/>
              </a:ext>
            </a:extLst>
          </p:cNvPr>
          <p:cNvPicPr>
            <a:picLocks noChangeAspect="1"/>
          </p:cNvPicPr>
          <p:nvPr/>
        </p:nvPicPr>
        <p:blipFill>
          <a:blip r:embed="rId6"/>
          <a:stretch>
            <a:fillRect/>
          </a:stretch>
        </p:blipFill>
        <p:spPr>
          <a:xfrm>
            <a:off x="1623947" y="1125428"/>
            <a:ext cx="1711089" cy="1694029"/>
          </a:xfrm>
          <a:prstGeom prst="rect">
            <a:avLst/>
          </a:prstGeom>
        </p:spPr>
      </p:pic>
      <p:grpSp>
        <p:nvGrpSpPr>
          <p:cNvPr id="7" name="Group 6">
            <a:extLst>
              <a:ext uri="{FF2B5EF4-FFF2-40B4-BE49-F238E27FC236}">
                <a16:creationId xmlns:a16="http://schemas.microsoft.com/office/drawing/2014/main" id="{2C48EE0A-9615-41B7-8023-91C1DDEC1429}"/>
              </a:ext>
            </a:extLst>
          </p:cNvPr>
          <p:cNvGrpSpPr/>
          <p:nvPr/>
        </p:nvGrpSpPr>
        <p:grpSpPr>
          <a:xfrm>
            <a:off x="6349360" y="2847412"/>
            <a:ext cx="1266341" cy="1475085"/>
            <a:chOff x="6349360" y="2847412"/>
            <a:chExt cx="1266341" cy="1475085"/>
          </a:xfrm>
        </p:grpSpPr>
        <p:pic>
          <p:nvPicPr>
            <p:cNvPr id="9" name="Picture 5" descr="Pywikibot Logo">
              <a:extLst>
                <a:ext uri="{FF2B5EF4-FFF2-40B4-BE49-F238E27FC236}">
                  <a16:creationId xmlns:a16="http://schemas.microsoft.com/office/drawing/2014/main" id="{13BC0EB6-33B3-4C0A-9B56-30720911E2F7}"/>
                </a:ext>
              </a:extLst>
            </p:cNvPr>
            <p:cNvPicPr>
              <a:picLocks noChangeAspect="1"/>
            </p:cNvPicPr>
            <p:nvPr/>
          </p:nvPicPr>
          <p:blipFill>
            <a:blip r:embed="rId7"/>
            <a:stretch>
              <a:fillRect/>
            </a:stretch>
          </p:blipFill>
          <p:spPr>
            <a:xfrm>
              <a:off x="6349360" y="2847412"/>
              <a:ext cx="1266341" cy="1266341"/>
            </a:xfrm>
            <a:prstGeom prst="rect">
              <a:avLst/>
            </a:prstGeom>
          </p:spPr>
        </p:pic>
        <p:sp>
          <p:nvSpPr>
            <p:cNvPr id="5" name="Rectangle 4">
              <a:extLst>
                <a:ext uri="{FF2B5EF4-FFF2-40B4-BE49-F238E27FC236}">
                  <a16:creationId xmlns:a16="http://schemas.microsoft.com/office/drawing/2014/main" id="{43513D5C-DB48-49E0-849D-375EB36728B3}"/>
                </a:ext>
              </a:extLst>
            </p:cNvPr>
            <p:cNvSpPr/>
            <p:nvPr/>
          </p:nvSpPr>
          <p:spPr>
            <a:xfrm>
              <a:off x="6425952" y="3953165"/>
              <a:ext cx="1189749" cy="369332"/>
            </a:xfrm>
            <a:prstGeom prst="rect">
              <a:avLst/>
            </a:prstGeom>
          </p:spPr>
          <p:txBody>
            <a:bodyPr wrap="none">
              <a:spAutoFit/>
            </a:bodyPr>
            <a:lstStyle/>
            <a:p>
              <a:r>
                <a:rPr lang="en-US" dirty="0">
                  <a:solidFill>
                    <a:srgbClr val="000000"/>
                  </a:solidFill>
                  <a:latin typeface="Linux Libertine"/>
                </a:rPr>
                <a:t>Pywikibot</a:t>
              </a:r>
            </a:p>
          </p:txBody>
        </p:sp>
      </p:grpSp>
    </p:spTree>
    <p:extLst>
      <p:ext uri="{BB962C8B-B14F-4D97-AF65-F5344CB8AC3E}">
        <p14:creationId xmlns:p14="http://schemas.microsoft.com/office/powerpoint/2010/main" val="356840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797FC8-DA0D-0E42-928C-127FD6BA7A77}"/>
              </a:ext>
            </a:extLst>
          </p:cNvPr>
          <p:cNvSpPr>
            <a:spLocks noGrp="1"/>
          </p:cNvSpPr>
          <p:nvPr>
            <p:ph type="body" sz="quarter" idx="12"/>
          </p:nvPr>
        </p:nvSpPr>
        <p:spPr/>
        <p:txBody>
          <a:bodyPr/>
          <a:lstStyle/>
          <a:p>
            <a:r>
              <a:rPr lang="en-US">
                <a:hlinkClick r:id="rId3"/>
              </a:rPr>
              <a:t>Wikipedia</a:t>
            </a:r>
            <a:r>
              <a:rPr lang="en-US"/>
              <a:t> – a multilingual web-based free-content encyclopedia</a:t>
            </a:r>
          </a:p>
          <a:p>
            <a:r>
              <a:rPr lang="en-US">
                <a:highlight>
                  <a:srgbClr val="FFFF00"/>
                </a:highlight>
                <a:hlinkClick r:id="rId4"/>
              </a:rPr>
              <a:t>MediaWiki</a:t>
            </a:r>
            <a:r>
              <a:rPr lang="en-US">
                <a:highlight>
                  <a:srgbClr val="FFFF00"/>
                </a:highlight>
              </a:rPr>
              <a:t> - a free and open-source wiki software</a:t>
            </a:r>
          </a:p>
          <a:p>
            <a:r>
              <a:rPr lang="en-US">
                <a:hlinkClick r:id="rId5"/>
              </a:rPr>
              <a:t>Wikidata.org</a:t>
            </a:r>
            <a:r>
              <a:rPr lang="en-US"/>
              <a:t> - a collaboratively edited structured dataset used by Wikimedia sister projects and others</a:t>
            </a:r>
            <a:endParaRPr lang="en-US">
              <a:hlinkClick r:id="rId6"/>
            </a:endParaRPr>
          </a:p>
          <a:p>
            <a:r>
              <a:rPr lang="en-US">
                <a:highlight>
                  <a:srgbClr val="FFFF00"/>
                </a:highlight>
                <a:hlinkClick r:id="rId6"/>
              </a:rPr>
              <a:t>Wikibase</a:t>
            </a:r>
            <a:r>
              <a:rPr lang="en-US">
                <a:highlight>
                  <a:srgbClr val="FFFF00"/>
                </a:highlight>
              </a:rPr>
              <a:t> - a </a:t>
            </a:r>
            <a:r>
              <a:rPr lang="en-US" err="1">
                <a:highlight>
                  <a:srgbClr val="FFFF00"/>
                </a:highlight>
              </a:rPr>
              <a:t>MediaWiki</a:t>
            </a:r>
            <a:r>
              <a:rPr lang="en-US">
                <a:highlight>
                  <a:srgbClr val="FFFF00"/>
                </a:highlight>
              </a:rPr>
              <a:t> extension to store and manage structured data</a:t>
            </a:r>
          </a:p>
        </p:txBody>
      </p:sp>
      <p:sp>
        <p:nvSpPr>
          <p:cNvPr id="14" name="Text Placeholder 2">
            <a:extLst>
              <a:ext uri="{FF2B5EF4-FFF2-40B4-BE49-F238E27FC236}">
                <a16:creationId xmlns:a16="http://schemas.microsoft.com/office/drawing/2014/main" id="{EAC73D74-B864-9F4B-9056-5B86FE99C5E0}"/>
              </a:ext>
            </a:extLst>
          </p:cNvPr>
          <p:cNvSpPr>
            <a:spLocks noGrp="1"/>
          </p:cNvSpPr>
          <p:nvPr>
            <p:ph type="body" sz="quarter" idx="13"/>
          </p:nvPr>
        </p:nvSpPr>
        <p:spPr>
          <a:xfrm>
            <a:off x="340786" y="343304"/>
            <a:ext cx="8439148" cy="686442"/>
          </a:xfrm>
        </p:spPr>
        <p:txBody>
          <a:bodyPr/>
          <a:lstStyle/>
          <a:p>
            <a:r>
              <a:rPr lang="en-US"/>
              <a:t>How: Disambiguating Wiki*</a:t>
            </a:r>
          </a:p>
        </p:txBody>
      </p:sp>
    </p:spTree>
    <p:extLst>
      <p:ext uri="{BB962C8B-B14F-4D97-AF65-F5344CB8AC3E}">
        <p14:creationId xmlns:p14="http://schemas.microsoft.com/office/powerpoint/2010/main" val="2729710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EF0B44-67B0-8B4C-B6C1-DE7E191D162B}"/>
              </a:ext>
            </a:extLst>
          </p:cNvPr>
          <p:cNvSpPr>
            <a:spLocks noGrp="1"/>
          </p:cNvSpPr>
          <p:nvPr>
            <p:ph type="body" sz="quarter" idx="12"/>
          </p:nvPr>
        </p:nvSpPr>
        <p:spPr/>
        <p:txBody>
          <a:bodyPr/>
          <a:lstStyle/>
          <a:p>
            <a:r>
              <a:rPr lang="en-US" sz="2000"/>
              <a:t>Search/Autosuggest/APIs</a:t>
            </a:r>
          </a:p>
          <a:p>
            <a:r>
              <a:rPr lang="en-US" sz="2000"/>
              <a:t>Multilingual UI</a:t>
            </a:r>
          </a:p>
          <a:p>
            <a:r>
              <a:rPr lang="en-US" sz="2000" err="1"/>
              <a:t>Wikitext</a:t>
            </a:r>
            <a:r>
              <a:rPr lang="en-US" sz="2000"/>
              <a:t> editor</a:t>
            </a:r>
          </a:p>
          <a:p>
            <a:r>
              <a:rPr lang="en-US" sz="2000"/>
              <a:t>Change history</a:t>
            </a:r>
          </a:p>
          <a:p>
            <a:r>
              <a:rPr lang="en-US" sz="2000"/>
              <a:t>Discussion pages</a:t>
            </a:r>
          </a:p>
          <a:p>
            <a:r>
              <a:rPr lang="en-US" sz="2000"/>
              <a:t>Users and rights</a:t>
            </a:r>
          </a:p>
          <a:p>
            <a:r>
              <a:rPr lang="en-US" sz="2000" err="1"/>
              <a:t>Watchlists</a:t>
            </a:r>
            <a:endParaRPr lang="en-US" sz="2000"/>
          </a:p>
          <a:p>
            <a:r>
              <a:rPr lang="en-US" sz="2000"/>
              <a:t>Maintenance reports</a:t>
            </a:r>
          </a:p>
          <a:p>
            <a:r>
              <a:rPr lang="en-US" sz="2000"/>
              <a:t>Etc.</a:t>
            </a:r>
          </a:p>
        </p:txBody>
      </p:sp>
      <p:sp>
        <p:nvSpPr>
          <p:cNvPr id="3" name="Text Placeholder 2">
            <a:extLst>
              <a:ext uri="{FF2B5EF4-FFF2-40B4-BE49-F238E27FC236}">
                <a16:creationId xmlns:a16="http://schemas.microsoft.com/office/drawing/2014/main" id="{77767517-318C-224C-92CB-C46D37490AA1}"/>
              </a:ext>
            </a:extLst>
          </p:cNvPr>
          <p:cNvSpPr>
            <a:spLocks noGrp="1"/>
          </p:cNvSpPr>
          <p:nvPr>
            <p:ph type="body" sz="quarter" idx="13"/>
          </p:nvPr>
        </p:nvSpPr>
        <p:spPr/>
        <p:txBody>
          <a:bodyPr/>
          <a:lstStyle/>
          <a:p>
            <a:r>
              <a:rPr lang="en-US"/>
              <a:t>How: </a:t>
            </a:r>
            <a:r>
              <a:rPr lang="en-US" err="1"/>
              <a:t>MediaWiki</a:t>
            </a:r>
            <a:r>
              <a:rPr lang="en-US"/>
              <a:t> Features</a:t>
            </a:r>
          </a:p>
        </p:txBody>
      </p:sp>
    </p:spTree>
    <p:extLst>
      <p:ext uri="{BB962C8B-B14F-4D97-AF65-F5344CB8AC3E}">
        <p14:creationId xmlns:p14="http://schemas.microsoft.com/office/powerpoint/2010/main" val="416422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EF0B44-67B0-8B4C-B6C1-DE7E191D162B}"/>
              </a:ext>
            </a:extLst>
          </p:cNvPr>
          <p:cNvSpPr>
            <a:spLocks noGrp="1"/>
          </p:cNvSpPr>
          <p:nvPr>
            <p:ph type="body" sz="quarter" idx="12"/>
          </p:nvPr>
        </p:nvSpPr>
        <p:spPr/>
        <p:txBody>
          <a:bodyPr/>
          <a:lstStyle/>
          <a:p>
            <a:r>
              <a:rPr lang="en-US" sz="2000"/>
              <a:t>Search/Autosuggest/APIs/</a:t>
            </a:r>
            <a:r>
              <a:rPr lang="en-US" sz="2000">
                <a:highlight>
                  <a:srgbClr val="FFFF00"/>
                </a:highlight>
              </a:rPr>
              <a:t>Linked Data/SPARQL</a:t>
            </a:r>
          </a:p>
          <a:p>
            <a:r>
              <a:rPr lang="en-US" sz="2000"/>
              <a:t>Multilingual UI</a:t>
            </a:r>
          </a:p>
          <a:p>
            <a:r>
              <a:rPr lang="en-US" sz="2000">
                <a:highlight>
                  <a:srgbClr val="FFFF00"/>
                </a:highlight>
              </a:rPr>
              <a:t>Structured data</a:t>
            </a:r>
            <a:r>
              <a:rPr lang="en-US" sz="2000"/>
              <a:t> editor</a:t>
            </a:r>
          </a:p>
          <a:p>
            <a:r>
              <a:rPr lang="en-US" sz="2000"/>
              <a:t>Change history</a:t>
            </a:r>
          </a:p>
          <a:p>
            <a:r>
              <a:rPr lang="en-US" sz="2000"/>
              <a:t>Discussion pages</a:t>
            </a:r>
          </a:p>
          <a:p>
            <a:r>
              <a:rPr lang="en-US" sz="2000"/>
              <a:t>Users and rights</a:t>
            </a:r>
          </a:p>
          <a:p>
            <a:r>
              <a:rPr lang="en-US" sz="2000" err="1"/>
              <a:t>Watchlists</a:t>
            </a:r>
            <a:endParaRPr lang="en-US" sz="2000"/>
          </a:p>
          <a:p>
            <a:r>
              <a:rPr lang="en-US" sz="2000"/>
              <a:t>Maintenance reports</a:t>
            </a:r>
          </a:p>
          <a:p>
            <a:r>
              <a:rPr lang="en-US" sz="2000"/>
              <a:t>Etc.</a:t>
            </a:r>
          </a:p>
        </p:txBody>
      </p:sp>
      <p:sp>
        <p:nvSpPr>
          <p:cNvPr id="3" name="Text Placeholder 2">
            <a:extLst>
              <a:ext uri="{FF2B5EF4-FFF2-40B4-BE49-F238E27FC236}">
                <a16:creationId xmlns:a16="http://schemas.microsoft.com/office/drawing/2014/main" id="{77767517-318C-224C-92CB-C46D37490AA1}"/>
              </a:ext>
            </a:extLst>
          </p:cNvPr>
          <p:cNvSpPr>
            <a:spLocks noGrp="1"/>
          </p:cNvSpPr>
          <p:nvPr>
            <p:ph type="body" sz="quarter" idx="13"/>
          </p:nvPr>
        </p:nvSpPr>
        <p:spPr/>
        <p:txBody>
          <a:bodyPr/>
          <a:lstStyle/>
          <a:p>
            <a:r>
              <a:rPr lang="en-US"/>
              <a:t>How: </a:t>
            </a:r>
            <a:r>
              <a:rPr lang="en-US" err="1"/>
              <a:t>MediaWiki+</a:t>
            </a:r>
            <a:r>
              <a:rPr lang="en-US" err="1">
                <a:highlight>
                  <a:srgbClr val="FFFF00"/>
                </a:highlight>
              </a:rPr>
              <a:t>Wikibase</a:t>
            </a:r>
            <a:r>
              <a:rPr lang="en-US"/>
              <a:t> Features</a:t>
            </a:r>
          </a:p>
        </p:txBody>
      </p:sp>
    </p:spTree>
    <p:extLst>
      <p:ext uri="{BB962C8B-B14F-4D97-AF65-F5344CB8AC3E}">
        <p14:creationId xmlns:p14="http://schemas.microsoft.com/office/powerpoint/2010/main" val="3270072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6F9CEB-2347-3544-BBC6-1938395C6ED3}"/>
              </a:ext>
            </a:extLst>
          </p:cNvPr>
          <p:cNvSpPr>
            <a:spLocks noGrp="1"/>
          </p:cNvSpPr>
          <p:nvPr>
            <p:ph type="body" sz="quarter" idx="12"/>
          </p:nvPr>
        </p:nvSpPr>
        <p:spPr/>
        <p:txBody>
          <a:bodyPr/>
          <a:lstStyle/>
          <a:p>
            <a:r>
              <a:rPr lang="en-US"/>
              <a:t>Open source</a:t>
            </a:r>
          </a:p>
          <a:p>
            <a:r>
              <a:rPr lang="en-US"/>
              <a:t>An all-purpose data model that takes knowledge diversity, sources, and multilingual usage seriously</a:t>
            </a:r>
          </a:p>
          <a:p>
            <a:r>
              <a:rPr lang="en-US"/>
              <a:t>Collaborative – can be read and edited by both humans and machines</a:t>
            </a:r>
          </a:p>
          <a:p>
            <a:r>
              <a:rPr lang="en-US"/>
              <a:t>User-defined properties</a:t>
            </a:r>
          </a:p>
          <a:p>
            <a:r>
              <a:rPr lang="en-US"/>
              <a:t>Version history</a:t>
            </a:r>
          </a:p>
        </p:txBody>
      </p:sp>
      <p:sp>
        <p:nvSpPr>
          <p:cNvPr id="3" name="Text Placeholder 2">
            <a:extLst>
              <a:ext uri="{FF2B5EF4-FFF2-40B4-BE49-F238E27FC236}">
                <a16:creationId xmlns:a16="http://schemas.microsoft.com/office/drawing/2014/main" id="{35237316-B705-AF43-9BE7-8E9D5216E104}"/>
              </a:ext>
            </a:extLst>
          </p:cNvPr>
          <p:cNvSpPr>
            <a:spLocks noGrp="1"/>
          </p:cNvSpPr>
          <p:nvPr>
            <p:ph type="body" sz="quarter" idx="13"/>
          </p:nvPr>
        </p:nvSpPr>
        <p:spPr/>
        <p:txBody>
          <a:bodyPr/>
          <a:lstStyle/>
          <a:p>
            <a:r>
              <a:rPr lang="en-US"/>
              <a:t>How: </a:t>
            </a:r>
            <a:r>
              <a:rPr lang="en-US" err="1"/>
              <a:t>Wikibase</a:t>
            </a:r>
            <a:r>
              <a:rPr lang="en-US"/>
              <a:t> advantages</a:t>
            </a:r>
          </a:p>
        </p:txBody>
      </p:sp>
    </p:spTree>
    <p:extLst>
      <p:ext uri="{BB962C8B-B14F-4D97-AF65-F5344CB8AC3E}">
        <p14:creationId xmlns:p14="http://schemas.microsoft.com/office/powerpoint/2010/main" val="75095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B22D4B-FB4F-47EC-ACC2-EDF17504888B}"/>
              </a:ext>
            </a:extLst>
          </p:cNvPr>
          <p:cNvSpPr>
            <a:spLocks noGrp="1"/>
          </p:cNvSpPr>
          <p:nvPr>
            <p:ph type="body" sz="quarter" idx="12"/>
          </p:nvPr>
        </p:nvSpPr>
        <p:spPr/>
        <p:txBody>
          <a:bodyPr/>
          <a:lstStyle/>
          <a:p>
            <a:r>
              <a:rPr lang="en-US" sz="1800" b="1" dirty="0">
                <a:solidFill>
                  <a:srgbClr val="C00000"/>
                </a:solidFill>
                <a:cs typeface="Calibri"/>
              </a:rPr>
              <a:t>Entity</a:t>
            </a:r>
            <a:r>
              <a:rPr lang="en-US" sz="1800" dirty="0">
                <a:cs typeface="Calibri"/>
              </a:rPr>
              <a:t> – the content of a page in the system that represents an </a:t>
            </a:r>
            <a:r>
              <a:rPr lang="en-US" sz="1800" b="1" dirty="0">
                <a:solidFill>
                  <a:srgbClr val="C00000"/>
                </a:solidFill>
                <a:cs typeface="Calibri"/>
              </a:rPr>
              <a:t>item</a:t>
            </a:r>
            <a:r>
              <a:rPr lang="en-US" sz="1800" dirty="0">
                <a:cs typeface="Calibri"/>
              </a:rPr>
              <a:t> or a </a:t>
            </a:r>
            <a:r>
              <a:rPr lang="en-US" sz="1800" b="1" dirty="0">
                <a:solidFill>
                  <a:srgbClr val="C00000"/>
                </a:solidFill>
                <a:cs typeface="Calibri"/>
              </a:rPr>
              <a:t>property</a:t>
            </a:r>
            <a:r>
              <a:rPr lang="en-US" sz="1800" dirty="0">
                <a:cs typeface="Calibri"/>
              </a:rPr>
              <a:t>.</a:t>
            </a:r>
            <a:endParaRPr lang="en-US" sz="1800" dirty="0"/>
          </a:p>
          <a:p>
            <a:r>
              <a:rPr lang="en-US" sz="1800" b="1" dirty="0">
                <a:solidFill>
                  <a:srgbClr val="C00000"/>
                </a:solidFill>
                <a:cs typeface="Calibri"/>
              </a:rPr>
              <a:t>Item</a:t>
            </a:r>
            <a:r>
              <a:rPr lang="en-US" sz="1800" dirty="0">
                <a:cs typeface="Calibri"/>
              </a:rPr>
              <a:t> -- a real-world object, concept, or event that is given a unique system identifier together with information about it.  E.g., the book titled “Sense and Sensibility” by Jane Austen is an item entity.</a:t>
            </a:r>
          </a:p>
          <a:p>
            <a:pPr lvl="1"/>
            <a:r>
              <a:rPr lang="en-US" sz="1800" dirty="0">
                <a:cs typeface="Calibri"/>
              </a:rPr>
              <a:t>Items include an identifying "fingerprint" of labels, descriptions, and aliases. The main data part of an item is the list of </a:t>
            </a:r>
            <a:r>
              <a:rPr lang="en-US" sz="1800" b="1" dirty="0">
                <a:solidFill>
                  <a:srgbClr val="C00000"/>
                </a:solidFill>
                <a:cs typeface="Calibri"/>
              </a:rPr>
              <a:t>statements</a:t>
            </a:r>
            <a:r>
              <a:rPr lang="en-US" sz="1800" dirty="0">
                <a:cs typeface="Calibri"/>
              </a:rPr>
              <a:t> about the item. </a:t>
            </a:r>
          </a:p>
          <a:p>
            <a:r>
              <a:rPr lang="en-US" sz="1800" b="1" dirty="0">
                <a:solidFill>
                  <a:srgbClr val="C00000"/>
                </a:solidFill>
                <a:cs typeface="Calibri"/>
              </a:rPr>
              <a:t>Property</a:t>
            </a:r>
            <a:r>
              <a:rPr lang="en-US" sz="1800" dirty="0">
                <a:cs typeface="Calibri"/>
              </a:rPr>
              <a:t> -- each statement on an item page links to a property, and assigns the property one or more values. E.g., “author” is a property entity.</a:t>
            </a:r>
          </a:p>
          <a:p>
            <a:pPr lvl="1"/>
            <a:r>
              <a:rPr lang="en-US" sz="1800" dirty="0">
                <a:cs typeface="Calibri"/>
              </a:rPr>
              <a:t>Property entity pages specify the property's assigned datatype and other </a:t>
            </a:r>
            <a:r>
              <a:rPr lang="en-US" sz="1800" b="1" dirty="0">
                <a:solidFill>
                  <a:srgbClr val="C00000"/>
                </a:solidFill>
                <a:cs typeface="Calibri"/>
              </a:rPr>
              <a:t>statements</a:t>
            </a:r>
            <a:r>
              <a:rPr lang="en-US" sz="1800" dirty="0">
                <a:cs typeface="Calibri"/>
              </a:rPr>
              <a:t>.  </a:t>
            </a:r>
            <a:endParaRPr lang="en-US" sz="1800" dirty="0"/>
          </a:p>
        </p:txBody>
      </p:sp>
      <p:sp>
        <p:nvSpPr>
          <p:cNvPr id="3" name="Text Placeholder 2">
            <a:extLst>
              <a:ext uri="{FF2B5EF4-FFF2-40B4-BE49-F238E27FC236}">
                <a16:creationId xmlns:a16="http://schemas.microsoft.com/office/drawing/2014/main" id="{FC0B0E02-A30B-4395-82B2-2CEC395FDC4C}"/>
              </a:ext>
            </a:extLst>
          </p:cNvPr>
          <p:cNvSpPr>
            <a:spLocks noGrp="1"/>
          </p:cNvSpPr>
          <p:nvPr>
            <p:ph type="body" sz="quarter" idx="13"/>
          </p:nvPr>
        </p:nvSpPr>
        <p:spPr/>
        <p:txBody>
          <a:bodyPr/>
          <a:lstStyle/>
          <a:p>
            <a:r>
              <a:rPr lang="en-US" dirty="0">
                <a:cs typeface="Calibri Light"/>
              </a:rPr>
              <a:t>A few key terms</a:t>
            </a:r>
            <a:endParaRPr lang="en-US" dirty="0"/>
          </a:p>
        </p:txBody>
      </p:sp>
    </p:spTree>
    <p:extLst>
      <p:ext uri="{BB962C8B-B14F-4D97-AF65-F5344CB8AC3E}">
        <p14:creationId xmlns:p14="http://schemas.microsoft.com/office/powerpoint/2010/main" val="68690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5C830C-3994-40B4-A458-63C528861BC9}"/>
              </a:ext>
            </a:extLst>
          </p:cNvPr>
          <p:cNvSpPr>
            <a:spLocks noGrp="1"/>
          </p:cNvSpPr>
          <p:nvPr>
            <p:ph type="body" sz="quarter" idx="12"/>
          </p:nvPr>
        </p:nvSpPr>
        <p:spPr/>
        <p:txBody>
          <a:bodyPr/>
          <a:lstStyle/>
          <a:p>
            <a:r>
              <a:rPr lang="en-US" sz="1800" b="1" dirty="0">
                <a:solidFill>
                  <a:srgbClr val="C00000"/>
                </a:solidFill>
                <a:cs typeface="Calibri"/>
              </a:rPr>
              <a:t>Statement</a:t>
            </a:r>
            <a:r>
              <a:rPr lang="en-US" sz="1800" b="1" dirty="0">
                <a:cs typeface="Calibri"/>
              </a:rPr>
              <a:t> -- </a:t>
            </a:r>
            <a:r>
              <a:rPr lang="en-US" sz="1800" dirty="0">
                <a:cs typeface="Calibri"/>
              </a:rPr>
              <a:t> a piece of data about an item, recorded on the item's page. </a:t>
            </a:r>
          </a:p>
          <a:p>
            <a:pPr lvl="1"/>
            <a:r>
              <a:rPr lang="en-US" sz="1800" dirty="0">
                <a:cs typeface="Calibri"/>
              </a:rPr>
              <a:t>A statement consists of a </a:t>
            </a:r>
            <a:r>
              <a:rPr lang="en-US" sz="1800" b="1" dirty="0">
                <a:solidFill>
                  <a:srgbClr val="C00000"/>
                </a:solidFill>
                <a:cs typeface="Calibri"/>
              </a:rPr>
              <a:t>claim</a:t>
            </a:r>
            <a:r>
              <a:rPr lang="en-US" sz="1800" dirty="0">
                <a:cs typeface="Calibri"/>
              </a:rPr>
              <a:t>, and may be augmented with references (giving the source for the claim) and a rank (used to distinguish between several claims containing the same property). </a:t>
            </a:r>
          </a:p>
          <a:p>
            <a:r>
              <a:rPr lang="en-US" sz="1800" b="1" dirty="0">
                <a:solidFill>
                  <a:srgbClr val="C00000"/>
                </a:solidFill>
                <a:cs typeface="Calibri"/>
              </a:rPr>
              <a:t>Claim</a:t>
            </a:r>
            <a:r>
              <a:rPr lang="en-US" sz="1800" dirty="0">
                <a:cs typeface="Calibri"/>
              </a:rPr>
              <a:t> -- a piece of data about the entity on whose page the claim appears. </a:t>
            </a:r>
          </a:p>
          <a:p>
            <a:pPr lvl="1"/>
            <a:r>
              <a:rPr lang="en-US" sz="1800" dirty="0">
                <a:cs typeface="Calibri"/>
              </a:rPr>
              <a:t>A claim consists of a property (such as “author") and either a value (e.g., “Jane Austen") or one of the special cases "no value" and "unknown value". A claim can have qualifiers, such as temporal qualifiers saying that the claim is valid within a specific time frame. </a:t>
            </a:r>
          </a:p>
        </p:txBody>
      </p:sp>
      <p:sp>
        <p:nvSpPr>
          <p:cNvPr id="3" name="Text Placeholder 2">
            <a:extLst>
              <a:ext uri="{FF2B5EF4-FFF2-40B4-BE49-F238E27FC236}">
                <a16:creationId xmlns:a16="http://schemas.microsoft.com/office/drawing/2014/main" id="{EC5D8279-9731-4FA4-B23B-A4CEBA1C1648}"/>
              </a:ext>
            </a:extLst>
          </p:cNvPr>
          <p:cNvSpPr>
            <a:spLocks noGrp="1"/>
          </p:cNvSpPr>
          <p:nvPr>
            <p:ph type="body" sz="quarter" idx="13"/>
          </p:nvPr>
        </p:nvSpPr>
        <p:spPr/>
        <p:txBody>
          <a:bodyPr/>
          <a:lstStyle/>
          <a:p>
            <a:r>
              <a:rPr lang="en-US" dirty="0"/>
              <a:t>A few key terms</a:t>
            </a:r>
          </a:p>
        </p:txBody>
      </p:sp>
    </p:spTree>
    <p:extLst>
      <p:ext uri="{BB962C8B-B14F-4D97-AF65-F5344CB8AC3E}">
        <p14:creationId xmlns:p14="http://schemas.microsoft.com/office/powerpoint/2010/main" val="150287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A screenshot of a social media post&#10;&#10;Description generated with very high confidence">
            <a:extLst>
              <a:ext uri="{FF2B5EF4-FFF2-40B4-BE49-F238E27FC236}">
                <a16:creationId xmlns:a16="http://schemas.microsoft.com/office/drawing/2014/main" id="{F472F089-C3BE-4BA9-B69E-A1B1E79FA12B}"/>
              </a:ext>
            </a:extLst>
          </p:cNvPr>
          <p:cNvPicPr>
            <a:picLocks noChangeAspect="1"/>
          </p:cNvPicPr>
          <p:nvPr/>
        </p:nvPicPr>
        <p:blipFill>
          <a:blip r:embed="rId2"/>
          <a:stretch>
            <a:fillRect/>
          </a:stretch>
        </p:blipFill>
        <p:spPr>
          <a:xfrm>
            <a:off x="1646594" y="140743"/>
            <a:ext cx="5752256" cy="4646326"/>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62503221-C5B1-4C67-8F12-58E14FED7BD4}"/>
              </a:ext>
            </a:extLst>
          </p:cNvPr>
          <p:cNvPicPr>
            <a:picLocks noChangeAspect="1"/>
          </p:cNvPicPr>
          <p:nvPr/>
        </p:nvPicPr>
        <p:blipFill>
          <a:blip r:embed="rId3"/>
          <a:stretch>
            <a:fillRect/>
          </a:stretch>
        </p:blipFill>
        <p:spPr>
          <a:xfrm>
            <a:off x="1996982" y="210710"/>
            <a:ext cx="612648" cy="120863"/>
          </a:xfrm>
          <a:prstGeom prst="rect">
            <a:avLst/>
          </a:prstGeom>
        </p:spPr>
      </p:pic>
    </p:spTree>
    <p:extLst>
      <p:ext uri="{BB962C8B-B14F-4D97-AF65-F5344CB8AC3E}">
        <p14:creationId xmlns:p14="http://schemas.microsoft.com/office/powerpoint/2010/main" val="358700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A screenshot of a social media post&#10;&#10;Description generated with very high confidence">
            <a:extLst>
              <a:ext uri="{FF2B5EF4-FFF2-40B4-BE49-F238E27FC236}">
                <a16:creationId xmlns:a16="http://schemas.microsoft.com/office/drawing/2014/main" id="{F472F089-C3BE-4BA9-B69E-A1B1E79FA12B}"/>
              </a:ext>
            </a:extLst>
          </p:cNvPr>
          <p:cNvPicPr>
            <a:picLocks noChangeAspect="1"/>
          </p:cNvPicPr>
          <p:nvPr/>
        </p:nvPicPr>
        <p:blipFill>
          <a:blip r:embed="rId2"/>
          <a:stretch>
            <a:fillRect/>
          </a:stretch>
        </p:blipFill>
        <p:spPr>
          <a:xfrm>
            <a:off x="1646594" y="140743"/>
            <a:ext cx="5752256" cy="4646326"/>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60A97413-9D4A-4493-8991-010EBCCAACCF}"/>
              </a:ext>
            </a:extLst>
          </p:cNvPr>
          <p:cNvSpPr txBox="1"/>
          <p:nvPr/>
        </p:nvSpPr>
        <p:spPr>
          <a:xfrm>
            <a:off x="231541" y="272470"/>
            <a:ext cx="1176929"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a:ea typeface="+mn-ea"/>
                <a:cs typeface="+mn-cs"/>
              </a:rPr>
              <a:t>Item</a:t>
            </a:r>
            <a:r>
              <a:rPr kumimoji="0" lang="en-US" sz="1800" b="0" i="0" u="none" strike="noStrike" kern="1200" cap="none" spc="0" normalizeH="0" baseline="0" noProof="0" dirty="0">
                <a:ln>
                  <a:noFill/>
                </a:ln>
                <a:solidFill>
                  <a:srgbClr val="C00000"/>
                </a:solidFill>
                <a:effectLst/>
                <a:uLnTx/>
                <a:uFillTx/>
                <a:latin typeface="Arial"/>
                <a:ea typeface="+mn-ea"/>
                <a:cs typeface="Calibri"/>
              </a:rPr>
              <a:t> URL</a:t>
            </a:r>
          </a:p>
        </p:txBody>
      </p:sp>
      <p:cxnSp>
        <p:nvCxnSpPr>
          <p:cNvPr id="17" name="Straight Arrow Connector 16">
            <a:extLst>
              <a:ext uri="{FF2B5EF4-FFF2-40B4-BE49-F238E27FC236}">
                <a16:creationId xmlns:a16="http://schemas.microsoft.com/office/drawing/2014/main" id="{C9B0816F-7C2E-4482-9A2F-E6E8624D9CBE}"/>
              </a:ext>
            </a:extLst>
          </p:cNvPr>
          <p:cNvCxnSpPr>
            <a:cxnSpLocks/>
            <a:stCxn id="6" idx="3"/>
          </p:cNvCxnSpPr>
          <p:nvPr/>
        </p:nvCxnSpPr>
        <p:spPr>
          <a:xfrm flipV="1">
            <a:off x="1408470" y="280621"/>
            <a:ext cx="319951" cy="17651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611E66E-2057-4403-A91D-ABBF83724EAE}"/>
              </a:ext>
            </a:extLst>
          </p:cNvPr>
          <p:cNvPicPr>
            <a:picLocks noChangeAspect="1"/>
          </p:cNvPicPr>
          <p:nvPr/>
        </p:nvPicPr>
        <p:blipFill>
          <a:blip r:embed="rId3"/>
          <a:stretch>
            <a:fillRect/>
          </a:stretch>
        </p:blipFill>
        <p:spPr>
          <a:xfrm>
            <a:off x="1996982" y="210710"/>
            <a:ext cx="612648" cy="120863"/>
          </a:xfrm>
          <a:prstGeom prst="rect">
            <a:avLst/>
          </a:prstGeom>
        </p:spPr>
      </p:pic>
      <p:sp>
        <p:nvSpPr>
          <p:cNvPr id="8" name="TextBox 7">
            <a:extLst>
              <a:ext uri="{FF2B5EF4-FFF2-40B4-BE49-F238E27FC236}">
                <a16:creationId xmlns:a16="http://schemas.microsoft.com/office/drawing/2014/main" id="{9320037B-F521-46A0-9E55-F75C0A5E0996}"/>
              </a:ext>
            </a:extLst>
          </p:cNvPr>
          <p:cNvSpPr txBox="1"/>
          <p:nvPr/>
        </p:nvSpPr>
        <p:spPr>
          <a:xfrm>
            <a:off x="3410658" y="607473"/>
            <a:ext cx="1597439"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a:ea typeface="+mn-ea"/>
                <a:cs typeface="+mn-cs"/>
              </a:rPr>
              <a:t>Item</a:t>
            </a:r>
            <a:r>
              <a:rPr kumimoji="0" lang="en-US" sz="1800" b="0" i="0" u="none" strike="noStrike" kern="1200" cap="none" spc="0" normalizeH="0" baseline="0" noProof="0" dirty="0">
                <a:ln>
                  <a:noFill/>
                </a:ln>
                <a:solidFill>
                  <a:srgbClr val="C00000"/>
                </a:solidFill>
                <a:effectLst/>
                <a:uLnTx/>
                <a:uFillTx/>
                <a:latin typeface="Arial"/>
                <a:ea typeface="+mn-ea"/>
                <a:cs typeface="Calibri"/>
              </a:rPr>
              <a:t> Identifier</a:t>
            </a:r>
            <a:endParaRPr kumimoji="0" lang="en-US" sz="1800" b="0" i="0" u="none" strike="noStrike" kern="1200" cap="none" spc="0" normalizeH="0" baseline="0" noProof="0" dirty="0">
              <a:ln>
                <a:noFill/>
              </a:ln>
              <a:solidFill>
                <a:srgbClr val="C00000"/>
              </a:solidFill>
              <a:effectLst/>
              <a:uLnTx/>
              <a:uFillTx/>
              <a:latin typeface="Arial"/>
              <a:ea typeface="+mn-ea"/>
              <a:cs typeface="+mn-cs"/>
            </a:endParaRPr>
          </a:p>
        </p:txBody>
      </p:sp>
      <p:cxnSp>
        <p:nvCxnSpPr>
          <p:cNvPr id="9" name="Straight Arrow Connector 8">
            <a:extLst>
              <a:ext uri="{FF2B5EF4-FFF2-40B4-BE49-F238E27FC236}">
                <a16:creationId xmlns:a16="http://schemas.microsoft.com/office/drawing/2014/main" id="{DDE6AF1D-D956-4C62-A5DF-7BE07A2953F7}"/>
              </a:ext>
            </a:extLst>
          </p:cNvPr>
          <p:cNvCxnSpPr>
            <a:cxnSpLocks/>
            <a:stCxn id="8" idx="1"/>
          </p:cNvCxnSpPr>
          <p:nvPr/>
        </p:nvCxnSpPr>
        <p:spPr>
          <a:xfrm flipH="1" flipV="1">
            <a:off x="3146612" y="376314"/>
            <a:ext cx="264046" cy="41582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DCC17EC-EAFB-4CD2-90A1-A1F73E3FD0BF}"/>
              </a:ext>
            </a:extLst>
          </p:cNvPr>
          <p:cNvSpPr/>
          <p:nvPr/>
        </p:nvSpPr>
        <p:spPr>
          <a:xfrm>
            <a:off x="2940820" y="140743"/>
            <a:ext cx="431702" cy="235571"/>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TextBox 10">
            <a:extLst>
              <a:ext uri="{FF2B5EF4-FFF2-40B4-BE49-F238E27FC236}">
                <a16:creationId xmlns:a16="http://schemas.microsoft.com/office/drawing/2014/main" id="{BE6473DE-9C89-4F1E-B75A-9BFF0F03C29A}"/>
              </a:ext>
            </a:extLst>
          </p:cNvPr>
          <p:cNvSpPr txBox="1"/>
          <p:nvPr/>
        </p:nvSpPr>
        <p:spPr>
          <a:xfrm>
            <a:off x="614951" y="607922"/>
            <a:ext cx="793519"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a:ea typeface="+mn-ea"/>
                <a:cs typeface="Calibri"/>
              </a:rPr>
              <a:t>Label</a:t>
            </a:r>
          </a:p>
        </p:txBody>
      </p:sp>
      <p:sp>
        <p:nvSpPr>
          <p:cNvPr id="12" name="TextBox 11">
            <a:extLst>
              <a:ext uri="{FF2B5EF4-FFF2-40B4-BE49-F238E27FC236}">
                <a16:creationId xmlns:a16="http://schemas.microsoft.com/office/drawing/2014/main" id="{6F2EEF4C-4F24-4083-8E80-B4455B896442}"/>
              </a:ext>
            </a:extLst>
          </p:cNvPr>
          <p:cNvSpPr txBox="1"/>
          <p:nvPr/>
        </p:nvSpPr>
        <p:spPr>
          <a:xfrm>
            <a:off x="41513" y="915286"/>
            <a:ext cx="13716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a:ea typeface="+mn-ea"/>
                <a:cs typeface="Calibri"/>
              </a:rPr>
              <a:t>Description</a:t>
            </a:r>
          </a:p>
        </p:txBody>
      </p:sp>
      <p:sp>
        <p:nvSpPr>
          <p:cNvPr id="13" name="TextBox 12">
            <a:extLst>
              <a:ext uri="{FF2B5EF4-FFF2-40B4-BE49-F238E27FC236}">
                <a16:creationId xmlns:a16="http://schemas.microsoft.com/office/drawing/2014/main" id="{9ECA96DF-AE94-4A50-83BF-7D9AC888B355}"/>
              </a:ext>
            </a:extLst>
          </p:cNvPr>
          <p:cNvSpPr txBox="1"/>
          <p:nvPr/>
        </p:nvSpPr>
        <p:spPr>
          <a:xfrm>
            <a:off x="427399" y="1222650"/>
            <a:ext cx="985714"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a:ea typeface="+mn-ea"/>
                <a:cs typeface="Calibri"/>
              </a:rPr>
              <a:t>Aliases</a:t>
            </a:r>
          </a:p>
        </p:txBody>
      </p:sp>
      <p:cxnSp>
        <p:nvCxnSpPr>
          <p:cNvPr id="14" name="Straight Arrow Connector 13">
            <a:extLst>
              <a:ext uri="{FF2B5EF4-FFF2-40B4-BE49-F238E27FC236}">
                <a16:creationId xmlns:a16="http://schemas.microsoft.com/office/drawing/2014/main" id="{B3FFA536-A5DE-42E1-A261-684B81F4AF3F}"/>
              </a:ext>
            </a:extLst>
          </p:cNvPr>
          <p:cNvCxnSpPr>
            <a:cxnSpLocks/>
            <a:stCxn id="11" idx="3"/>
          </p:cNvCxnSpPr>
          <p:nvPr/>
        </p:nvCxnSpPr>
        <p:spPr>
          <a:xfrm flipV="1">
            <a:off x="1408470" y="513105"/>
            <a:ext cx="316896" cy="27948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1584534-13FA-4FC1-A8D2-6489BF2D486E}"/>
              </a:ext>
            </a:extLst>
          </p:cNvPr>
          <p:cNvCxnSpPr>
            <a:cxnSpLocks/>
            <a:stCxn id="12" idx="3"/>
          </p:cNvCxnSpPr>
          <p:nvPr/>
        </p:nvCxnSpPr>
        <p:spPr>
          <a:xfrm flipV="1">
            <a:off x="1413113" y="760987"/>
            <a:ext cx="312253" cy="33896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29DE05A-77AB-4B93-9ED7-3577D31FD83D}"/>
              </a:ext>
            </a:extLst>
          </p:cNvPr>
          <p:cNvCxnSpPr>
            <a:cxnSpLocks/>
            <a:stCxn id="13" idx="3"/>
          </p:cNvCxnSpPr>
          <p:nvPr/>
        </p:nvCxnSpPr>
        <p:spPr>
          <a:xfrm flipV="1">
            <a:off x="1413113" y="943374"/>
            <a:ext cx="548651" cy="46394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B7A1670-AF11-4691-B530-D44CCACE72DC}"/>
              </a:ext>
            </a:extLst>
          </p:cNvPr>
          <p:cNvSpPr txBox="1"/>
          <p:nvPr/>
        </p:nvSpPr>
        <p:spPr>
          <a:xfrm>
            <a:off x="7398850" y="1033620"/>
            <a:ext cx="1685292" cy="95410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Arial"/>
                <a:ea typeface="+mn-ea"/>
                <a:cs typeface="Calibri"/>
              </a:rPr>
              <a:t>Additional labels, descriptions, and aliases, in other languages.</a:t>
            </a:r>
          </a:p>
        </p:txBody>
      </p:sp>
      <p:sp>
        <p:nvSpPr>
          <p:cNvPr id="19" name="TextBox 18">
            <a:extLst>
              <a:ext uri="{FF2B5EF4-FFF2-40B4-BE49-F238E27FC236}">
                <a16:creationId xmlns:a16="http://schemas.microsoft.com/office/drawing/2014/main" id="{4483670C-0242-4B5B-91D1-C36812F7AE2C}"/>
              </a:ext>
            </a:extLst>
          </p:cNvPr>
          <p:cNvSpPr txBox="1"/>
          <p:nvPr/>
        </p:nvSpPr>
        <p:spPr>
          <a:xfrm>
            <a:off x="234073" y="2292975"/>
            <a:ext cx="1077982"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a:ea typeface="+mn-ea"/>
                <a:cs typeface="Calibri"/>
              </a:rPr>
              <a:t>Property</a:t>
            </a:r>
          </a:p>
        </p:txBody>
      </p:sp>
      <p:sp>
        <p:nvSpPr>
          <p:cNvPr id="20" name="TextBox 19">
            <a:extLst>
              <a:ext uri="{FF2B5EF4-FFF2-40B4-BE49-F238E27FC236}">
                <a16:creationId xmlns:a16="http://schemas.microsoft.com/office/drawing/2014/main" id="{F5026D90-D1B2-4E43-AD7D-5A6F4E5DE6FA}"/>
              </a:ext>
            </a:extLst>
          </p:cNvPr>
          <p:cNvSpPr txBox="1"/>
          <p:nvPr/>
        </p:nvSpPr>
        <p:spPr>
          <a:xfrm>
            <a:off x="466388" y="2917197"/>
            <a:ext cx="845667"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a:ea typeface="+mn-ea"/>
                <a:cs typeface="Calibri"/>
              </a:rPr>
              <a:t>Value</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1" name="TextBox 20">
            <a:extLst>
              <a:ext uri="{FF2B5EF4-FFF2-40B4-BE49-F238E27FC236}">
                <a16:creationId xmlns:a16="http://schemas.microsoft.com/office/drawing/2014/main" id="{3F16E0DE-E71D-43CA-81E5-B1E145B4A205}"/>
              </a:ext>
            </a:extLst>
          </p:cNvPr>
          <p:cNvSpPr txBox="1"/>
          <p:nvPr/>
        </p:nvSpPr>
        <p:spPr>
          <a:xfrm>
            <a:off x="582721" y="2618635"/>
            <a:ext cx="732841"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a:ea typeface="+mn-ea"/>
                <a:cs typeface="Calibri"/>
              </a:rPr>
              <a:t>Rank</a:t>
            </a:r>
          </a:p>
        </p:txBody>
      </p:sp>
      <p:cxnSp>
        <p:nvCxnSpPr>
          <p:cNvPr id="22" name="Straight Arrow Connector 21">
            <a:extLst>
              <a:ext uri="{FF2B5EF4-FFF2-40B4-BE49-F238E27FC236}">
                <a16:creationId xmlns:a16="http://schemas.microsoft.com/office/drawing/2014/main" id="{574D33FD-0ED4-4F34-B7E7-C9C7D59BA8CA}"/>
              </a:ext>
            </a:extLst>
          </p:cNvPr>
          <p:cNvCxnSpPr>
            <a:cxnSpLocks/>
            <a:stCxn id="19" idx="3"/>
          </p:cNvCxnSpPr>
          <p:nvPr/>
        </p:nvCxnSpPr>
        <p:spPr>
          <a:xfrm>
            <a:off x="1312055" y="2477641"/>
            <a:ext cx="433095" cy="12269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ED9A801-8E4D-47A4-9E36-224589D8D5BE}"/>
              </a:ext>
            </a:extLst>
          </p:cNvPr>
          <p:cNvCxnSpPr>
            <a:cxnSpLocks/>
            <a:stCxn id="21" idx="3"/>
          </p:cNvCxnSpPr>
          <p:nvPr/>
        </p:nvCxnSpPr>
        <p:spPr>
          <a:xfrm flipV="1">
            <a:off x="1315562" y="2600339"/>
            <a:ext cx="1562109" cy="20296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B53EAC1-E685-412E-80F8-464B87BED8FB}"/>
              </a:ext>
            </a:extLst>
          </p:cNvPr>
          <p:cNvCxnSpPr>
            <a:cxnSpLocks/>
            <a:stCxn id="20" idx="3"/>
          </p:cNvCxnSpPr>
          <p:nvPr/>
        </p:nvCxnSpPr>
        <p:spPr>
          <a:xfrm flipV="1">
            <a:off x="1312055" y="2673580"/>
            <a:ext cx="1743117" cy="42828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617A01C-838D-4506-819F-8084128DC53E}"/>
              </a:ext>
            </a:extLst>
          </p:cNvPr>
          <p:cNvSpPr txBox="1"/>
          <p:nvPr/>
        </p:nvSpPr>
        <p:spPr>
          <a:xfrm>
            <a:off x="7415579" y="2511272"/>
            <a:ext cx="1319630" cy="30777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Arial"/>
                <a:ea typeface="+mn-ea"/>
                <a:cs typeface="Calibri"/>
              </a:rPr>
              <a:t>Statement</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26" name="TextBox 25">
            <a:extLst>
              <a:ext uri="{FF2B5EF4-FFF2-40B4-BE49-F238E27FC236}">
                <a16:creationId xmlns:a16="http://schemas.microsoft.com/office/drawing/2014/main" id="{5EE8D1CC-DA4F-4E36-8CC2-86D32E6D253B}"/>
              </a:ext>
            </a:extLst>
          </p:cNvPr>
          <p:cNvSpPr txBox="1"/>
          <p:nvPr/>
        </p:nvSpPr>
        <p:spPr>
          <a:xfrm>
            <a:off x="2434819" y="3492667"/>
            <a:ext cx="806163"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a:ea typeface="+mn-ea"/>
                <a:cs typeface="Calibri"/>
              </a:rPr>
              <a:t>Claim</a:t>
            </a:r>
          </a:p>
        </p:txBody>
      </p:sp>
      <p:sp>
        <p:nvSpPr>
          <p:cNvPr id="27" name="Rectangle 26">
            <a:extLst>
              <a:ext uri="{FF2B5EF4-FFF2-40B4-BE49-F238E27FC236}">
                <a16:creationId xmlns:a16="http://schemas.microsoft.com/office/drawing/2014/main" id="{E73E3038-9E76-46AC-A599-48B44AA88564}"/>
              </a:ext>
            </a:extLst>
          </p:cNvPr>
          <p:cNvSpPr/>
          <p:nvPr/>
        </p:nvSpPr>
        <p:spPr>
          <a:xfrm>
            <a:off x="1687437" y="3113136"/>
            <a:ext cx="2287513" cy="173393"/>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28" name="Straight Arrow Connector 27">
            <a:extLst>
              <a:ext uri="{FF2B5EF4-FFF2-40B4-BE49-F238E27FC236}">
                <a16:creationId xmlns:a16="http://schemas.microsoft.com/office/drawing/2014/main" id="{A507D7D8-A000-47E6-8C69-161DEEFB606F}"/>
              </a:ext>
            </a:extLst>
          </p:cNvPr>
          <p:cNvCxnSpPr>
            <a:cxnSpLocks/>
            <a:stCxn id="26" idx="0"/>
            <a:endCxn id="27" idx="2"/>
          </p:cNvCxnSpPr>
          <p:nvPr/>
        </p:nvCxnSpPr>
        <p:spPr>
          <a:xfrm flipH="1" flipV="1">
            <a:off x="2831194" y="3286529"/>
            <a:ext cx="6707" cy="20613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377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22FA97-FE9A-46E1-927B-5DB2B7C25CFC}"/>
              </a:ext>
            </a:extLst>
          </p:cNvPr>
          <p:cNvSpPr>
            <a:spLocks noGrp="1"/>
          </p:cNvSpPr>
          <p:nvPr>
            <p:ph type="body" sz="quarter" idx="10"/>
          </p:nvPr>
        </p:nvSpPr>
        <p:spPr/>
        <p:txBody>
          <a:bodyPr/>
          <a:lstStyle/>
          <a:p>
            <a:r>
              <a:rPr lang="en-US" dirty="0"/>
              <a:t>Functional use cases</a:t>
            </a:r>
          </a:p>
        </p:txBody>
      </p:sp>
      <p:sp>
        <p:nvSpPr>
          <p:cNvPr id="3" name="Text Placeholder 2">
            <a:extLst>
              <a:ext uri="{FF2B5EF4-FFF2-40B4-BE49-F238E27FC236}">
                <a16:creationId xmlns:a16="http://schemas.microsoft.com/office/drawing/2014/main" id="{26C54DEB-7F91-42AE-8361-5EC261D8633F}"/>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7E0F3FD6-07FC-4C6D-847D-E1CE4066BCAB}"/>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971628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E7D069E-E96B-48EA-89C1-01C43BC1AB5D}"/>
              </a:ext>
            </a:extLst>
          </p:cNvPr>
          <p:cNvSpPr>
            <a:spLocks noGrp="1"/>
          </p:cNvSpPr>
          <p:nvPr>
            <p:ph type="body" sz="quarter" idx="12"/>
          </p:nvPr>
        </p:nvSpPr>
        <p:spPr/>
        <p:txBody>
          <a:bodyPr/>
          <a:lstStyle/>
          <a:p>
            <a:r>
              <a:rPr lang="en-US" dirty="0"/>
              <a:t>OCLC: Why another linked data project?</a:t>
            </a:r>
          </a:p>
          <a:p>
            <a:r>
              <a:rPr lang="en-US" dirty="0"/>
              <a:t>OCLC: What is it?</a:t>
            </a:r>
          </a:p>
          <a:p>
            <a:r>
              <a:rPr lang="en-US" dirty="0"/>
              <a:t>OCLC: Who is building it?</a:t>
            </a:r>
          </a:p>
          <a:p>
            <a:r>
              <a:rPr lang="en-US" dirty="0"/>
              <a:t>OCLC: How are we building it?</a:t>
            </a:r>
          </a:p>
          <a:p>
            <a:r>
              <a:rPr lang="en-US" dirty="0"/>
              <a:t>Cornell: Why are we participating?</a:t>
            </a:r>
          </a:p>
          <a:p>
            <a:r>
              <a:rPr lang="en-US" dirty="0"/>
              <a:t>Cornell: What use cases are we testing?</a:t>
            </a:r>
          </a:p>
          <a:p>
            <a:r>
              <a:rPr lang="en-US" dirty="0"/>
              <a:t>Cornell: How could these services be potentially used?</a:t>
            </a:r>
          </a:p>
        </p:txBody>
      </p:sp>
      <p:sp>
        <p:nvSpPr>
          <p:cNvPr id="2" name="Text Placeholder 1">
            <a:extLst>
              <a:ext uri="{FF2B5EF4-FFF2-40B4-BE49-F238E27FC236}">
                <a16:creationId xmlns:a16="http://schemas.microsoft.com/office/drawing/2014/main" id="{A62D990C-CFDF-4BEC-80B0-226394CCD9BE}"/>
              </a:ext>
            </a:extLst>
          </p:cNvPr>
          <p:cNvSpPr>
            <a:spLocks noGrp="1"/>
          </p:cNvSpPr>
          <p:nvPr>
            <p:ph type="body" sz="quarter" idx="13"/>
          </p:nvPr>
        </p:nvSpPr>
        <p:spPr>
          <a:xfrm>
            <a:off x="247134" y="341728"/>
            <a:ext cx="8439148" cy="686442"/>
          </a:xfrm>
        </p:spPr>
        <p:txBody>
          <a:bodyPr vert="horz" anchor="t"/>
          <a:lstStyle/>
          <a:p>
            <a:r>
              <a:rPr lang="en-US" sz="3200" b="0" dirty="0">
                <a:latin typeface="Arial" panose="020B0604020202020204" pitchFamily="34" charset="0"/>
                <a:cs typeface="Arial" panose="020B0604020202020204" pitchFamily="34" charset="0"/>
              </a:rPr>
              <a:t>Agenda</a:t>
            </a:r>
            <a:endParaRPr lang="en-US" dirty="0">
              <a:solidFill>
                <a:schemeClr val="tx1"/>
              </a:solidFill>
            </a:endParaRPr>
          </a:p>
        </p:txBody>
      </p:sp>
      <p:sp>
        <p:nvSpPr>
          <p:cNvPr id="3" name="TextBox 2">
            <a:extLst>
              <a:ext uri="{FF2B5EF4-FFF2-40B4-BE49-F238E27FC236}">
                <a16:creationId xmlns:a16="http://schemas.microsoft.com/office/drawing/2014/main" id="{D9614D47-8465-4669-BE0A-15F9F1EA3B72}"/>
              </a:ext>
            </a:extLst>
          </p:cNvPr>
          <p:cNvSpPr txBox="1"/>
          <p:nvPr/>
        </p:nvSpPr>
        <p:spPr>
          <a:xfrm>
            <a:off x="5380264" y="1714500"/>
            <a:ext cx="3493324" cy="369332"/>
          </a:xfrm>
          <a:prstGeom prst="rect">
            <a:avLst/>
          </a:prstGeom>
          <a:noFill/>
        </p:spPr>
        <p:txBody>
          <a:bodyPr wrap="square" rtlCol="0">
            <a:spAutoFit/>
          </a:bodyPr>
          <a:lstStyle/>
          <a:p>
            <a:r>
              <a:rPr lang="en-US" dirty="0">
                <a:solidFill>
                  <a:schemeClr val="accent6">
                    <a:lumMod val="75000"/>
                  </a:schemeClr>
                </a:solidFill>
              </a:rPr>
              <a:t>http://oc.lc/linkeddatasummary</a:t>
            </a:r>
          </a:p>
        </p:txBody>
      </p:sp>
    </p:spTree>
    <p:extLst>
      <p:ext uri="{BB962C8B-B14F-4D97-AF65-F5344CB8AC3E}">
        <p14:creationId xmlns:p14="http://schemas.microsoft.com/office/powerpoint/2010/main" val="1540492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16E17C-D9F4-41B5-B345-EF100657B17A}"/>
              </a:ext>
            </a:extLst>
          </p:cNvPr>
          <p:cNvSpPr>
            <a:spLocks noGrp="1"/>
          </p:cNvSpPr>
          <p:nvPr>
            <p:ph type="body" sz="quarter" idx="12"/>
          </p:nvPr>
        </p:nvSpPr>
        <p:spPr/>
        <p:txBody>
          <a:bodyPr vert="horz" anchor="t"/>
          <a:lstStyle/>
          <a:p>
            <a:r>
              <a:rPr lang="en-US" dirty="0">
                <a:cs typeface="Calibri"/>
              </a:rPr>
              <a:t>For manual creation and editing of entities,  </a:t>
            </a:r>
          </a:p>
          <a:p>
            <a:pPr marL="0" indent="0">
              <a:buNone/>
            </a:pPr>
            <a:r>
              <a:rPr lang="en-US" b="1" dirty="0">
                <a:solidFill>
                  <a:srgbClr val="C00000"/>
                </a:solidFill>
                <a:cs typeface="Calibri"/>
              </a:rPr>
              <a:t>	</a:t>
            </a:r>
            <a:r>
              <a:rPr lang="en-US" b="1" dirty="0" err="1">
                <a:solidFill>
                  <a:srgbClr val="C00000"/>
                </a:solidFill>
                <a:cs typeface="Calibri"/>
              </a:rPr>
              <a:t>Wikibase</a:t>
            </a:r>
            <a:r>
              <a:rPr lang="en-US" dirty="0">
                <a:solidFill>
                  <a:srgbClr val="C00000"/>
                </a:solidFill>
                <a:cs typeface="Calibri"/>
              </a:rPr>
              <a:t> </a:t>
            </a:r>
            <a:r>
              <a:rPr lang="en-US" dirty="0">
                <a:cs typeface="Calibri"/>
              </a:rPr>
              <a:t>is the default technology.  </a:t>
            </a:r>
          </a:p>
          <a:p>
            <a:r>
              <a:rPr lang="en-US" dirty="0">
                <a:cs typeface="Calibri"/>
              </a:rPr>
              <a:t>It has a powerful and well-tested set of features that speed the data entry process and assist with quality control and data integrity.</a:t>
            </a:r>
            <a:endParaRPr lang="en-US" dirty="0">
              <a:cs typeface="Arial"/>
            </a:endParaRPr>
          </a:p>
          <a:p>
            <a:pPr marL="0" indent="0">
              <a:buNone/>
            </a:pPr>
            <a:endParaRPr lang="en-US" dirty="0">
              <a:cs typeface="Arial"/>
              <a:hlinkClick r:id="rId3"/>
            </a:endParaRPr>
          </a:p>
        </p:txBody>
      </p:sp>
      <p:sp>
        <p:nvSpPr>
          <p:cNvPr id="3" name="Text Placeholder 2">
            <a:extLst>
              <a:ext uri="{FF2B5EF4-FFF2-40B4-BE49-F238E27FC236}">
                <a16:creationId xmlns:a16="http://schemas.microsoft.com/office/drawing/2014/main" id="{E28E1355-631F-4502-B3A9-AEEAAFEF1930}"/>
              </a:ext>
            </a:extLst>
          </p:cNvPr>
          <p:cNvSpPr>
            <a:spLocks noGrp="1"/>
          </p:cNvSpPr>
          <p:nvPr>
            <p:ph type="body" sz="quarter" idx="13"/>
          </p:nvPr>
        </p:nvSpPr>
        <p:spPr/>
        <p:txBody>
          <a:bodyPr/>
          <a:lstStyle/>
          <a:p>
            <a:r>
              <a:rPr lang="en-US" dirty="0">
                <a:cs typeface="Calibri Light"/>
              </a:rPr>
              <a:t>Use case: Manual data entry</a:t>
            </a:r>
            <a:endParaRPr lang="en-US" dirty="0"/>
          </a:p>
        </p:txBody>
      </p:sp>
      <p:pic>
        <p:nvPicPr>
          <p:cNvPr id="4" name="Picture 4" descr="Wikibase UI editing screenshot snippet">
            <a:extLst>
              <a:ext uri="{FF2B5EF4-FFF2-40B4-BE49-F238E27FC236}">
                <a16:creationId xmlns:a16="http://schemas.microsoft.com/office/drawing/2014/main" id="{0474B7E4-61F0-4D3D-99C0-E07B564CBDFA}"/>
              </a:ext>
            </a:extLst>
          </p:cNvPr>
          <p:cNvPicPr>
            <a:picLocks noChangeAspect="1"/>
          </p:cNvPicPr>
          <p:nvPr/>
        </p:nvPicPr>
        <p:blipFill>
          <a:blip r:embed="rId4"/>
          <a:stretch>
            <a:fillRect/>
          </a:stretch>
        </p:blipFill>
        <p:spPr>
          <a:xfrm>
            <a:off x="4103716" y="3059049"/>
            <a:ext cx="4676218" cy="1327076"/>
          </a:xfrm>
          <a:prstGeom prst="rect">
            <a:avLst/>
          </a:prstGeom>
          <a:ln>
            <a:noFill/>
          </a:ln>
          <a:effectLst>
            <a:outerShdw blurRad="292100" dist="139700" dir="2700000" algn="tl" rotWithShape="0">
              <a:srgbClr val="333333">
                <a:alpha val="65000"/>
              </a:srgbClr>
            </a:outerShdw>
          </a:effectLst>
        </p:spPr>
      </p:pic>
      <p:pic>
        <p:nvPicPr>
          <p:cNvPr id="6" name="Picture 6" descr="Wikibase logo">
            <a:extLst>
              <a:ext uri="{FF2B5EF4-FFF2-40B4-BE49-F238E27FC236}">
                <a16:creationId xmlns:a16="http://schemas.microsoft.com/office/drawing/2014/main" id="{56EC55FC-20B9-49CF-88C7-6B3CBA2CFD8A}"/>
              </a:ext>
            </a:extLst>
          </p:cNvPr>
          <p:cNvPicPr>
            <a:picLocks noChangeAspect="1"/>
          </p:cNvPicPr>
          <p:nvPr/>
        </p:nvPicPr>
        <p:blipFill>
          <a:blip r:embed="rId5"/>
          <a:stretch>
            <a:fillRect/>
          </a:stretch>
        </p:blipFill>
        <p:spPr>
          <a:xfrm>
            <a:off x="7492984" y="492399"/>
            <a:ext cx="1279535" cy="862880"/>
          </a:xfrm>
          <a:prstGeom prst="rect">
            <a:avLst/>
          </a:prstGeom>
        </p:spPr>
      </p:pic>
    </p:spTree>
    <p:extLst>
      <p:ext uri="{BB962C8B-B14F-4D97-AF65-F5344CB8AC3E}">
        <p14:creationId xmlns:p14="http://schemas.microsoft.com/office/powerpoint/2010/main" val="296821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C7D1BA-DB85-4520-8569-7B71821EB443}"/>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86FB293B-7E21-4B91-B3CD-45EE3396493E}"/>
              </a:ext>
            </a:extLst>
          </p:cNvPr>
          <p:cNvSpPr>
            <a:spLocks noGrp="1"/>
          </p:cNvSpPr>
          <p:nvPr>
            <p:ph type="body" sz="quarter" idx="13"/>
          </p:nvPr>
        </p:nvSpPr>
        <p:spPr/>
        <p:txBody>
          <a:bodyPr/>
          <a:lstStyle/>
          <a:p>
            <a:endParaRPr lang="en-US"/>
          </a:p>
        </p:txBody>
      </p:sp>
      <p:pic>
        <p:nvPicPr>
          <p:cNvPr id="5" name="Picture 4">
            <a:extLst>
              <a:ext uri="{FF2B5EF4-FFF2-40B4-BE49-F238E27FC236}">
                <a16:creationId xmlns:a16="http://schemas.microsoft.com/office/drawing/2014/main" id="{90FDBBD9-5E5A-4405-8D74-15805AE89360}"/>
              </a:ext>
            </a:extLst>
          </p:cNvPr>
          <p:cNvPicPr>
            <a:picLocks noChangeAspect="1"/>
          </p:cNvPicPr>
          <p:nvPr/>
        </p:nvPicPr>
        <p:blipFill>
          <a:blip r:embed="rId3"/>
          <a:stretch>
            <a:fillRect/>
          </a:stretch>
        </p:blipFill>
        <p:spPr>
          <a:xfrm>
            <a:off x="0" y="0"/>
            <a:ext cx="9144000" cy="4667820"/>
          </a:xfrm>
          <a:prstGeom prst="rect">
            <a:avLst/>
          </a:prstGeom>
        </p:spPr>
      </p:pic>
      <p:sp>
        <p:nvSpPr>
          <p:cNvPr id="6" name="Rectangle 5">
            <a:extLst>
              <a:ext uri="{FF2B5EF4-FFF2-40B4-BE49-F238E27FC236}">
                <a16:creationId xmlns:a16="http://schemas.microsoft.com/office/drawing/2014/main" id="{944854BB-D3C0-4F12-8789-32F9049F0C26}"/>
              </a:ext>
            </a:extLst>
          </p:cNvPr>
          <p:cNvSpPr/>
          <p:nvPr/>
        </p:nvSpPr>
        <p:spPr>
          <a:xfrm>
            <a:off x="0" y="0"/>
            <a:ext cx="1173480" cy="563880"/>
          </a:xfrm>
          <a:prstGeom prst="rect">
            <a:avLst/>
          </a:prstGeom>
          <a:solidFill>
            <a:srgbClr val="C7ED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20F8758D-6F29-4DAE-BBD6-0CE73F32587B}"/>
              </a:ext>
            </a:extLst>
          </p:cNvPr>
          <p:cNvPicPr>
            <a:picLocks noChangeAspect="1"/>
          </p:cNvPicPr>
          <p:nvPr/>
        </p:nvPicPr>
        <p:blipFill>
          <a:blip r:embed="rId4"/>
          <a:stretch>
            <a:fillRect/>
          </a:stretch>
        </p:blipFill>
        <p:spPr>
          <a:xfrm>
            <a:off x="1707422" y="468060"/>
            <a:ext cx="777240" cy="153334"/>
          </a:xfrm>
          <a:prstGeom prst="rect">
            <a:avLst/>
          </a:prstGeom>
        </p:spPr>
      </p:pic>
      <p:pic>
        <p:nvPicPr>
          <p:cNvPr id="12" name="Picture 11">
            <a:extLst>
              <a:ext uri="{FF2B5EF4-FFF2-40B4-BE49-F238E27FC236}">
                <a16:creationId xmlns:a16="http://schemas.microsoft.com/office/drawing/2014/main" id="{E82185F3-BF54-412B-9670-CFDB6758D96C}"/>
              </a:ext>
            </a:extLst>
          </p:cNvPr>
          <p:cNvPicPr>
            <a:picLocks noChangeAspect="1"/>
          </p:cNvPicPr>
          <p:nvPr/>
        </p:nvPicPr>
        <p:blipFill rotWithShape="1">
          <a:blip r:embed="rId5"/>
          <a:srcRect l="13833" t="35925" r="28250" b="8562"/>
          <a:stretch/>
        </p:blipFill>
        <p:spPr>
          <a:xfrm>
            <a:off x="2484662" y="1226820"/>
            <a:ext cx="5295900" cy="2689860"/>
          </a:xfrm>
          <a:prstGeom prst="rect">
            <a:avLst/>
          </a:prstGeom>
        </p:spPr>
      </p:pic>
    </p:spTree>
    <p:extLst>
      <p:ext uri="{BB962C8B-B14F-4D97-AF65-F5344CB8AC3E}">
        <p14:creationId xmlns:p14="http://schemas.microsoft.com/office/powerpoint/2010/main" val="4136207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897E08-56CB-485D-A3B0-945E36A5F4EC}"/>
              </a:ext>
            </a:extLst>
          </p:cNvPr>
          <p:cNvPicPr>
            <a:picLocks noChangeAspect="1"/>
          </p:cNvPicPr>
          <p:nvPr/>
        </p:nvPicPr>
        <p:blipFill>
          <a:blip r:embed="rId2"/>
          <a:stretch>
            <a:fillRect/>
          </a:stretch>
        </p:blipFill>
        <p:spPr>
          <a:xfrm>
            <a:off x="0" y="0"/>
            <a:ext cx="9144000" cy="4582305"/>
          </a:xfrm>
          <a:prstGeom prst="rect">
            <a:avLst/>
          </a:prstGeom>
        </p:spPr>
      </p:pic>
      <p:sp>
        <p:nvSpPr>
          <p:cNvPr id="6" name="Rectangle 5">
            <a:extLst>
              <a:ext uri="{FF2B5EF4-FFF2-40B4-BE49-F238E27FC236}">
                <a16:creationId xmlns:a16="http://schemas.microsoft.com/office/drawing/2014/main" id="{2E5EEAD0-3958-48BF-908E-C28403E81111}"/>
              </a:ext>
            </a:extLst>
          </p:cNvPr>
          <p:cNvSpPr/>
          <p:nvPr/>
        </p:nvSpPr>
        <p:spPr>
          <a:xfrm>
            <a:off x="0" y="0"/>
            <a:ext cx="1173480" cy="563880"/>
          </a:xfrm>
          <a:prstGeom prst="rect">
            <a:avLst/>
          </a:prstGeom>
          <a:solidFill>
            <a:srgbClr val="C7ED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02071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063E16-BDA9-4F0B-B19D-2B3FBC82FBC7}"/>
              </a:ext>
            </a:extLst>
          </p:cNvPr>
          <p:cNvSpPr>
            <a:spLocks noGrp="1"/>
          </p:cNvSpPr>
          <p:nvPr>
            <p:ph type="body" sz="quarter" idx="12"/>
          </p:nvPr>
        </p:nvSpPr>
        <p:spPr>
          <a:xfrm>
            <a:off x="356026" y="1029747"/>
            <a:ext cx="6518908" cy="3371618"/>
          </a:xfrm>
        </p:spPr>
        <p:txBody>
          <a:bodyPr vert="horz" anchor="t"/>
          <a:lstStyle/>
          <a:p>
            <a:pPr marL="0" indent="0">
              <a:buNone/>
            </a:pPr>
            <a:r>
              <a:rPr lang="en-US" dirty="0">
                <a:cs typeface="Calibri"/>
              </a:rPr>
              <a:t>Searching for entities as you type is supported by the </a:t>
            </a:r>
            <a:r>
              <a:rPr lang="en-US" b="1" dirty="0" err="1">
                <a:solidFill>
                  <a:srgbClr val="C00000"/>
                </a:solidFill>
                <a:cs typeface="Calibri"/>
              </a:rPr>
              <a:t>Mediawiki</a:t>
            </a:r>
            <a:r>
              <a:rPr lang="en-US" b="1" dirty="0">
                <a:solidFill>
                  <a:srgbClr val="C00000"/>
                </a:solidFill>
                <a:cs typeface="Calibri"/>
              </a:rPr>
              <a:t> API</a:t>
            </a:r>
            <a:r>
              <a:rPr lang="en-US" dirty="0">
                <a:cs typeface="Calibri"/>
              </a:rPr>
              <a:t>.  This feature is found in both the prototype UI and in the SPARQL Query Service UI. </a:t>
            </a:r>
            <a:endParaRPr lang="en-US" dirty="0">
              <a:cs typeface="Arial"/>
            </a:endParaRPr>
          </a:p>
        </p:txBody>
      </p:sp>
      <p:sp>
        <p:nvSpPr>
          <p:cNvPr id="3" name="Text Placeholder 2">
            <a:extLst>
              <a:ext uri="{FF2B5EF4-FFF2-40B4-BE49-F238E27FC236}">
                <a16:creationId xmlns:a16="http://schemas.microsoft.com/office/drawing/2014/main" id="{BCE11E8E-7FC5-4551-88AF-1F38D0BC6C84}"/>
              </a:ext>
            </a:extLst>
          </p:cNvPr>
          <p:cNvSpPr>
            <a:spLocks noGrp="1"/>
          </p:cNvSpPr>
          <p:nvPr>
            <p:ph type="body" sz="quarter" idx="13"/>
          </p:nvPr>
        </p:nvSpPr>
        <p:spPr/>
        <p:txBody>
          <a:bodyPr/>
          <a:lstStyle/>
          <a:p>
            <a:r>
              <a:rPr lang="en-US" dirty="0"/>
              <a:t>Use case: Autosuggest</a:t>
            </a:r>
          </a:p>
        </p:txBody>
      </p:sp>
      <p:pic>
        <p:nvPicPr>
          <p:cNvPr id="5" name="Picture 7" descr="Wikibase UI Editing entity lookup">
            <a:extLst>
              <a:ext uri="{FF2B5EF4-FFF2-40B4-BE49-F238E27FC236}">
                <a16:creationId xmlns:a16="http://schemas.microsoft.com/office/drawing/2014/main" id="{2FAF0984-27A9-4F4B-B57C-95F1595D9E63}"/>
              </a:ext>
            </a:extLst>
          </p:cNvPr>
          <p:cNvPicPr>
            <a:picLocks noChangeAspect="1"/>
          </p:cNvPicPr>
          <p:nvPr/>
        </p:nvPicPr>
        <p:blipFill>
          <a:blip r:embed="rId3"/>
          <a:stretch>
            <a:fillRect/>
          </a:stretch>
        </p:blipFill>
        <p:spPr>
          <a:xfrm>
            <a:off x="181185" y="2571750"/>
            <a:ext cx="5391443" cy="1946910"/>
          </a:xfrm>
          <a:prstGeom prst="rect">
            <a:avLst/>
          </a:prstGeom>
          <a:ln>
            <a:noFill/>
          </a:ln>
          <a:effectLst>
            <a:outerShdw blurRad="292100" dist="139700" dir="2700000" algn="tl" rotWithShape="0">
              <a:srgbClr val="333333">
                <a:alpha val="65000"/>
              </a:srgbClr>
            </a:outerShdw>
          </a:effectLst>
        </p:spPr>
      </p:pic>
      <p:pic>
        <p:nvPicPr>
          <p:cNvPr id="8" name="Picture 10" descr="Mediawiki Logo">
            <a:extLst>
              <a:ext uri="{FF2B5EF4-FFF2-40B4-BE49-F238E27FC236}">
                <a16:creationId xmlns:a16="http://schemas.microsoft.com/office/drawing/2014/main" id="{7DDA7802-10BF-470B-A687-09CCDBBA536D}"/>
              </a:ext>
            </a:extLst>
          </p:cNvPr>
          <p:cNvPicPr>
            <a:picLocks noChangeAspect="1"/>
          </p:cNvPicPr>
          <p:nvPr/>
        </p:nvPicPr>
        <p:blipFill>
          <a:blip r:embed="rId4"/>
          <a:stretch>
            <a:fillRect/>
          </a:stretch>
        </p:blipFill>
        <p:spPr>
          <a:xfrm>
            <a:off x="7424265" y="287228"/>
            <a:ext cx="1162449" cy="1145389"/>
          </a:xfrm>
          <a:prstGeom prst="rect">
            <a:avLst/>
          </a:prstGeom>
        </p:spPr>
      </p:pic>
      <p:pic>
        <p:nvPicPr>
          <p:cNvPr id="4" name="Picture 11" descr="SPARQL Query Service UI Autosuggest Entity Lookup">
            <a:extLst>
              <a:ext uri="{FF2B5EF4-FFF2-40B4-BE49-F238E27FC236}">
                <a16:creationId xmlns:a16="http://schemas.microsoft.com/office/drawing/2014/main" id="{F2C65856-F8AA-410C-ABEE-9FCBF300AE4C}"/>
              </a:ext>
            </a:extLst>
          </p:cNvPr>
          <p:cNvPicPr>
            <a:picLocks noChangeAspect="1"/>
          </p:cNvPicPr>
          <p:nvPr/>
        </p:nvPicPr>
        <p:blipFill>
          <a:blip r:embed="rId5"/>
          <a:stretch>
            <a:fillRect/>
          </a:stretch>
        </p:blipFill>
        <p:spPr>
          <a:xfrm>
            <a:off x="3071827" y="2246508"/>
            <a:ext cx="3694733" cy="2347695"/>
          </a:xfrm>
          <a:prstGeom prst="rect">
            <a:avLst/>
          </a:prstGeom>
          <a:ln>
            <a:noFill/>
          </a:ln>
          <a:effectLst>
            <a:outerShdw blurRad="292100" dist="139700" dir="2700000" algn="tl" rotWithShape="0">
              <a:srgbClr val="333333">
                <a:alpha val="65000"/>
              </a:srgbClr>
            </a:outerShdw>
          </a:effectLst>
        </p:spPr>
      </p:pic>
      <p:pic>
        <p:nvPicPr>
          <p:cNvPr id="6" name="Picture 5" descr="Wikibase Search UI Autosuggest&#10;">
            <a:extLst>
              <a:ext uri="{FF2B5EF4-FFF2-40B4-BE49-F238E27FC236}">
                <a16:creationId xmlns:a16="http://schemas.microsoft.com/office/drawing/2014/main" id="{C382CC08-7473-4813-9BB2-296E42E71E67}"/>
              </a:ext>
            </a:extLst>
          </p:cNvPr>
          <p:cNvPicPr>
            <a:picLocks noChangeAspect="1"/>
          </p:cNvPicPr>
          <p:nvPr/>
        </p:nvPicPr>
        <p:blipFill>
          <a:blip r:embed="rId6"/>
          <a:stretch>
            <a:fillRect/>
          </a:stretch>
        </p:blipFill>
        <p:spPr>
          <a:xfrm>
            <a:off x="6162299" y="1785935"/>
            <a:ext cx="2523932" cy="32688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929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376F4E-3812-4C49-B7EB-D18D9BCF17D8}"/>
              </a:ext>
            </a:extLst>
          </p:cNvPr>
          <p:cNvSpPr>
            <a:spLocks noGrp="1"/>
          </p:cNvSpPr>
          <p:nvPr>
            <p:ph type="body" sz="quarter" idx="12"/>
          </p:nvPr>
        </p:nvSpPr>
        <p:spPr>
          <a:xfrm>
            <a:off x="340787" y="1029747"/>
            <a:ext cx="4315034" cy="3356378"/>
          </a:xfrm>
        </p:spPr>
        <p:txBody>
          <a:bodyPr vert="horz" anchor="t"/>
          <a:lstStyle/>
          <a:p>
            <a:pPr marL="0" indent="0">
              <a:buNone/>
            </a:pPr>
            <a:r>
              <a:rPr lang="en-US" sz="2000" dirty="0">
                <a:cs typeface="Calibri"/>
              </a:rPr>
              <a:t>SPARQL (pronounced "sparkle") is an RDF query language … a semantic query language for databases. The prototype provides a </a:t>
            </a:r>
            <a:r>
              <a:rPr lang="en-US" sz="2000" b="1" dirty="0">
                <a:solidFill>
                  <a:srgbClr val="C00000"/>
                </a:solidFill>
                <a:cs typeface="Calibri"/>
              </a:rPr>
              <a:t>SPARQL endpoint</a:t>
            </a:r>
            <a:r>
              <a:rPr lang="en-US" sz="2000" dirty="0">
                <a:cs typeface="Calibri"/>
              </a:rPr>
              <a:t>, including a user-friendly interface for constructing queries. With SPARQL you can extract any kind of data, with a query composed of logical combinations of triples. </a:t>
            </a:r>
            <a:endParaRPr lang="en-US" sz="2000" dirty="0">
              <a:cs typeface="Arial"/>
            </a:endParaRPr>
          </a:p>
        </p:txBody>
      </p:sp>
      <p:sp>
        <p:nvSpPr>
          <p:cNvPr id="3" name="Text Placeholder 2">
            <a:extLst>
              <a:ext uri="{FF2B5EF4-FFF2-40B4-BE49-F238E27FC236}">
                <a16:creationId xmlns:a16="http://schemas.microsoft.com/office/drawing/2014/main" id="{285CB10A-9C02-4E06-B81D-AAAF354BB483}"/>
              </a:ext>
            </a:extLst>
          </p:cNvPr>
          <p:cNvSpPr>
            <a:spLocks noGrp="1"/>
          </p:cNvSpPr>
          <p:nvPr>
            <p:ph type="body" sz="quarter" idx="13"/>
          </p:nvPr>
        </p:nvSpPr>
        <p:spPr/>
        <p:txBody>
          <a:bodyPr/>
          <a:lstStyle/>
          <a:p>
            <a:r>
              <a:rPr lang="en-US" dirty="0"/>
              <a:t>Use case: Complex queries</a:t>
            </a:r>
          </a:p>
        </p:txBody>
      </p:sp>
      <p:sp>
        <p:nvSpPr>
          <p:cNvPr id="4" name="TextBox 3">
            <a:extLst>
              <a:ext uri="{FF2B5EF4-FFF2-40B4-BE49-F238E27FC236}">
                <a16:creationId xmlns:a16="http://schemas.microsoft.com/office/drawing/2014/main" id="{16A32C31-B884-4CBB-B527-BE9068B68296}"/>
              </a:ext>
            </a:extLst>
          </p:cNvPr>
          <p:cNvSpPr txBox="1"/>
          <p:nvPr/>
        </p:nvSpPr>
        <p:spPr>
          <a:xfrm>
            <a:off x="4560360" y="4113752"/>
            <a:ext cx="4583429"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Calibri"/>
              </a:rPr>
              <a:t>In this example SPARQL query, items describing people born between 1800 and 1880, but without a specified death date, are listed.</a:t>
            </a:r>
          </a:p>
        </p:txBody>
      </p:sp>
      <p:pic>
        <p:nvPicPr>
          <p:cNvPr id="5" name="Picture 5" descr="SPARQL Query Service UI">
            <a:extLst>
              <a:ext uri="{FF2B5EF4-FFF2-40B4-BE49-F238E27FC236}">
                <a16:creationId xmlns:a16="http://schemas.microsoft.com/office/drawing/2014/main" id="{474F0231-51E4-4381-AFA5-302D9EC4E954}"/>
              </a:ext>
            </a:extLst>
          </p:cNvPr>
          <p:cNvPicPr>
            <a:picLocks noChangeAspect="1"/>
          </p:cNvPicPr>
          <p:nvPr/>
        </p:nvPicPr>
        <p:blipFill>
          <a:blip r:embed="rId3"/>
          <a:stretch>
            <a:fillRect/>
          </a:stretch>
        </p:blipFill>
        <p:spPr>
          <a:xfrm>
            <a:off x="4874685" y="1580813"/>
            <a:ext cx="4830426" cy="2532939"/>
          </a:xfrm>
          <a:prstGeom prst="rect">
            <a:avLst/>
          </a:prstGeom>
          <a:ln>
            <a:noFill/>
          </a:ln>
          <a:effectLst>
            <a:outerShdw blurRad="292100" dist="139700" dir="2700000" algn="tl" rotWithShape="0">
              <a:srgbClr val="333333">
                <a:alpha val="65000"/>
              </a:srgbClr>
            </a:outerShdw>
          </a:effectLst>
        </p:spPr>
      </p:pic>
      <p:pic>
        <p:nvPicPr>
          <p:cNvPr id="7" name="Picture 4" descr="SPARQL Query Service logo">
            <a:extLst>
              <a:ext uri="{FF2B5EF4-FFF2-40B4-BE49-F238E27FC236}">
                <a16:creationId xmlns:a16="http://schemas.microsoft.com/office/drawing/2014/main" id="{685162E6-0AB8-4770-B6E6-ED65C0FDF5CF}"/>
              </a:ext>
            </a:extLst>
          </p:cNvPr>
          <p:cNvPicPr>
            <a:picLocks noChangeAspect="1"/>
          </p:cNvPicPr>
          <p:nvPr/>
        </p:nvPicPr>
        <p:blipFill>
          <a:blip r:embed="rId4"/>
          <a:stretch>
            <a:fillRect/>
          </a:stretch>
        </p:blipFill>
        <p:spPr>
          <a:xfrm>
            <a:off x="7721221" y="341934"/>
            <a:ext cx="1060545" cy="1060545"/>
          </a:xfrm>
          <a:prstGeom prst="rect">
            <a:avLst/>
          </a:prstGeom>
        </p:spPr>
      </p:pic>
    </p:spTree>
    <p:extLst>
      <p:ext uri="{BB962C8B-B14F-4D97-AF65-F5344CB8AC3E}">
        <p14:creationId xmlns:p14="http://schemas.microsoft.com/office/powerpoint/2010/main" val="157889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OpenRefine UI and Reconciliation API">
            <a:extLst>
              <a:ext uri="{FF2B5EF4-FFF2-40B4-BE49-F238E27FC236}">
                <a16:creationId xmlns:a16="http://schemas.microsoft.com/office/drawing/2014/main" id="{E403B809-D11B-4163-8407-207FE0CDF516}"/>
              </a:ext>
            </a:extLst>
          </p:cNvPr>
          <p:cNvPicPr>
            <a:picLocks noChangeAspect="1"/>
          </p:cNvPicPr>
          <p:nvPr/>
        </p:nvPicPr>
        <p:blipFill>
          <a:blip r:embed="rId3"/>
          <a:stretch>
            <a:fillRect/>
          </a:stretch>
        </p:blipFill>
        <p:spPr>
          <a:xfrm>
            <a:off x="5914560" y="2302287"/>
            <a:ext cx="2857755" cy="1962835"/>
          </a:xfrm>
          <a:prstGeom prst="rect">
            <a:avLst/>
          </a:prstGeom>
          <a:ln>
            <a:noFill/>
          </a:ln>
          <a:effectLst>
            <a:outerShdw blurRad="292100" dist="139700" dir="2700000" algn="tl" rotWithShape="0">
              <a:srgbClr val="333333">
                <a:alpha val="65000"/>
              </a:srgbClr>
            </a:outerShdw>
          </a:effectLst>
        </p:spPr>
      </p:pic>
      <p:sp>
        <p:nvSpPr>
          <p:cNvPr id="2" name="Text Placeholder 1">
            <a:extLst>
              <a:ext uri="{FF2B5EF4-FFF2-40B4-BE49-F238E27FC236}">
                <a16:creationId xmlns:a16="http://schemas.microsoft.com/office/drawing/2014/main" id="{96A6335D-5AEE-468C-8A36-CE24515BF326}"/>
              </a:ext>
            </a:extLst>
          </p:cNvPr>
          <p:cNvSpPr>
            <a:spLocks noGrp="1"/>
          </p:cNvSpPr>
          <p:nvPr>
            <p:ph type="body" sz="quarter" idx="12"/>
          </p:nvPr>
        </p:nvSpPr>
        <p:spPr>
          <a:xfrm>
            <a:off x="340786" y="1029746"/>
            <a:ext cx="5644378" cy="3431417"/>
          </a:xfrm>
        </p:spPr>
        <p:txBody>
          <a:bodyPr/>
          <a:lstStyle/>
          <a:p>
            <a:r>
              <a:rPr lang="en-US" sz="2000" dirty="0">
                <a:cs typeface="Calibri"/>
              </a:rPr>
              <a:t>Reconciling strings to a ranked list of potential entities is a key use case to be supported.</a:t>
            </a:r>
          </a:p>
          <a:p>
            <a:r>
              <a:rPr lang="en-US" sz="2000" dirty="0">
                <a:cs typeface="Calibri"/>
              </a:rPr>
              <a:t>We are testing an </a:t>
            </a:r>
            <a:r>
              <a:rPr lang="en-US" sz="2000" b="1" dirty="0" err="1">
                <a:solidFill>
                  <a:srgbClr val="C00000"/>
                </a:solidFill>
                <a:cs typeface="Calibri"/>
              </a:rPr>
              <a:t>OpenRefine</a:t>
            </a:r>
            <a:r>
              <a:rPr lang="en-US" sz="2000" b="1" dirty="0">
                <a:solidFill>
                  <a:srgbClr val="C00000"/>
                </a:solidFill>
                <a:cs typeface="Calibri"/>
              </a:rPr>
              <a:t>-optimized</a:t>
            </a:r>
            <a:r>
              <a:rPr lang="en-US" sz="2000" dirty="0">
                <a:cs typeface="Calibri"/>
              </a:rPr>
              <a:t> </a:t>
            </a:r>
            <a:r>
              <a:rPr lang="en-US" sz="2000" b="1" dirty="0">
                <a:solidFill>
                  <a:srgbClr val="C00000"/>
                </a:solidFill>
                <a:cs typeface="Calibri"/>
              </a:rPr>
              <a:t>Reconciliation API </a:t>
            </a:r>
            <a:r>
              <a:rPr lang="en-US" sz="2000" dirty="0">
                <a:cs typeface="Calibri"/>
              </a:rPr>
              <a:t>endpoint for this use case.</a:t>
            </a:r>
          </a:p>
          <a:p>
            <a:r>
              <a:rPr lang="en-US" sz="2000" dirty="0">
                <a:cs typeface="Calibri"/>
              </a:rPr>
              <a:t>The Reconciliation API uses the prototype’s </a:t>
            </a:r>
            <a:r>
              <a:rPr lang="en-US" sz="2000" b="1" dirty="0" err="1">
                <a:solidFill>
                  <a:srgbClr val="C00000"/>
                </a:solidFill>
                <a:cs typeface="Calibri"/>
              </a:rPr>
              <a:t>Mediawiki</a:t>
            </a:r>
            <a:r>
              <a:rPr lang="en-US" sz="2000" b="1" dirty="0">
                <a:solidFill>
                  <a:srgbClr val="C00000"/>
                </a:solidFill>
                <a:cs typeface="Calibri"/>
              </a:rPr>
              <a:t> API </a:t>
            </a:r>
            <a:r>
              <a:rPr lang="en-US" sz="2000" dirty="0">
                <a:cs typeface="Calibri"/>
              </a:rPr>
              <a:t>and </a:t>
            </a:r>
            <a:r>
              <a:rPr lang="en-US" sz="2000" b="1" dirty="0">
                <a:solidFill>
                  <a:srgbClr val="C00000"/>
                </a:solidFill>
                <a:cs typeface="Calibri"/>
              </a:rPr>
              <a:t>SPARQL endpoint </a:t>
            </a:r>
            <a:r>
              <a:rPr lang="en-US" sz="2000" dirty="0">
                <a:cs typeface="Calibri"/>
              </a:rPr>
              <a:t>in a hybrid tandem to find and rank matches.</a:t>
            </a:r>
          </a:p>
        </p:txBody>
      </p:sp>
      <p:sp>
        <p:nvSpPr>
          <p:cNvPr id="3" name="Text Placeholder 2">
            <a:extLst>
              <a:ext uri="{FF2B5EF4-FFF2-40B4-BE49-F238E27FC236}">
                <a16:creationId xmlns:a16="http://schemas.microsoft.com/office/drawing/2014/main" id="{BB4288B8-7FDE-49BE-BFD4-BF1D38BADB96}"/>
              </a:ext>
            </a:extLst>
          </p:cNvPr>
          <p:cNvSpPr>
            <a:spLocks noGrp="1"/>
          </p:cNvSpPr>
          <p:nvPr>
            <p:ph type="body" sz="quarter" idx="13"/>
          </p:nvPr>
        </p:nvSpPr>
        <p:spPr/>
        <p:txBody>
          <a:bodyPr/>
          <a:lstStyle/>
          <a:p>
            <a:r>
              <a:rPr lang="en-US" dirty="0">
                <a:cs typeface="Calibri Light"/>
              </a:rPr>
              <a:t>Use case: Reconciliation</a:t>
            </a:r>
            <a:endParaRPr lang="en-US" dirty="0"/>
          </a:p>
        </p:txBody>
      </p:sp>
      <p:pic>
        <p:nvPicPr>
          <p:cNvPr id="6" name="Picture 8" descr="OpenRefine logo&#10;">
            <a:extLst>
              <a:ext uri="{FF2B5EF4-FFF2-40B4-BE49-F238E27FC236}">
                <a16:creationId xmlns:a16="http://schemas.microsoft.com/office/drawing/2014/main" id="{E18DE1B9-D7EB-4587-8EBA-248462547AB8}"/>
              </a:ext>
            </a:extLst>
          </p:cNvPr>
          <p:cNvPicPr>
            <a:picLocks noChangeAspect="1"/>
          </p:cNvPicPr>
          <p:nvPr/>
        </p:nvPicPr>
        <p:blipFill>
          <a:blip r:embed="rId4"/>
          <a:stretch>
            <a:fillRect/>
          </a:stretch>
        </p:blipFill>
        <p:spPr>
          <a:xfrm>
            <a:off x="6870169" y="-1990"/>
            <a:ext cx="1907275" cy="1434721"/>
          </a:xfrm>
          <a:prstGeom prst="rect">
            <a:avLst/>
          </a:prstGeom>
        </p:spPr>
      </p:pic>
      <p:sp>
        <p:nvSpPr>
          <p:cNvPr id="7" name="Rectangle 6">
            <a:extLst>
              <a:ext uri="{FF2B5EF4-FFF2-40B4-BE49-F238E27FC236}">
                <a16:creationId xmlns:a16="http://schemas.microsoft.com/office/drawing/2014/main" id="{97A2941B-261B-40EE-9BD1-AB85A53EB3FC}"/>
              </a:ext>
            </a:extLst>
          </p:cNvPr>
          <p:cNvSpPr/>
          <p:nvPr/>
        </p:nvSpPr>
        <p:spPr>
          <a:xfrm>
            <a:off x="6870169" y="3177540"/>
            <a:ext cx="490751" cy="320040"/>
          </a:xfrm>
          <a:prstGeom prst="rect">
            <a:avLst/>
          </a:prstGeom>
          <a:solidFill>
            <a:srgbClr val="E3E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3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15FA31-44D9-406B-B55D-203783113BC9}"/>
              </a:ext>
            </a:extLst>
          </p:cNvPr>
          <p:cNvPicPr>
            <a:picLocks noChangeAspect="1"/>
          </p:cNvPicPr>
          <p:nvPr/>
        </p:nvPicPr>
        <p:blipFill>
          <a:blip r:embed="rId2"/>
          <a:stretch>
            <a:fillRect/>
          </a:stretch>
        </p:blipFill>
        <p:spPr>
          <a:xfrm>
            <a:off x="0" y="0"/>
            <a:ext cx="9144000" cy="4740316"/>
          </a:xfrm>
          <a:prstGeom prst="rect">
            <a:avLst/>
          </a:prstGeom>
        </p:spPr>
      </p:pic>
    </p:spTree>
    <p:extLst>
      <p:ext uri="{BB962C8B-B14F-4D97-AF65-F5344CB8AC3E}">
        <p14:creationId xmlns:p14="http://schemas.microsoft.com/office/powerpoint/2010/main" val="51583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ABB87C-26C6-4F23-A7AE-88095705F71F}"/>
              </a:ext>
            </a:extLst>
          </p:cNvPr>
          <p:cNvSpPr>
            <a:spLocks noGrp="1"/>
          </p:cNvSpPr>
          <p:nvPr>
            <p:ph type="body" sz="quarter" idx="12"/>
          </p:nvPr>
        </p:nvSpPr>
        <p:spPr/>
        <p:txBody>
          <a:bodyPr vert="horz" anchor="t"/>
          <a:lstStyle/>
          <a:p>
            <a:r>
              <a:rPr lang="en-US" dirty="0">
                <a:cs typeface="Calibri"/>
              </a:rPr>
              <a:t>For batch loading new items and properties, and subsequent batch updates and deletions, OCLC staff use </a:t>
            </a:r>
            <a:r>
              <a:rPr lang="en-US" b="1" dirty="0">
                <a:solidFill>
                  <a:srgbClr val="C00000"/>
                </a:solidFill>
                <a:cs typeface="Calibri"/>
              </a:rPr>
              <a:t>Pywikibot</a:t>
            </a:r>
            <a:r>
              <a:rPr lang="en-US" dirty="0">
                <a:cs typeface="Calibri"/>
              </a:rPr>
              <a:t>.  </a:t>
            </a:r>
            <a:endParaRPr lang="en-US" dirty="0">
              <a:cs typeface="Arial"/>
            </a:endParaRPr>
          </a:p>
          <a:p>
            <a:r>
              <a:rPr lang="en-US" dirty="0">
                <a:cs typeface="Calibri"/>
              </a:rPr>
              <a:t>It is a Python library and collection of scripts that automate work on </a:t>
            </a:r>
            <a:r>
              <a:rPr lang="en-US" dirty="0" err="1">
                <a:cs typeface="Calibri"/>
              </a:rPr>
              <a:t>MediaWiki</a:t>
            </a:r>
            <a:r>
              <a:rPr lang="en-US" dirty="0">
                <a:cs typeface="Calibri"/>
              </a:rPr>
              <a:t> sites. Originally designed for Wikipedia, it is now used throughout the Wikimedia Foundation's projects and on many other wikis.</a:t>
            </a:r>
          </a:p>
          <a:p>
            <a:endParaRPr lang="en-US" dirty="0"/>
          </a:p>
        </p:txBody>
      </p:sp>
      <p:sp>
        <p:nvSpPr>
          <p:cNvPr id="3" name="Text Placeholder 2">
            <a:extLst>
              <a:ext uri="{FF2B5EF4-FFF2-40B4-BE49-F238E27FC236}">
                <a16:creationId xmlns:a16="http://schemas.microsoft.com/office/drawing/2014/main" id="{8B3C15C8-59CC-4E9D-B33C-D20E4FCF6822}"/>
              </a:ext>
            </a:extLst>
          </p:cNvPr>
          <p:cNvSpPr>
            <a:spLocks noGrp="1"/>
          </p:cNvSpPr>
          <p:nvPr>
            <p:ph type="body" sz="quarter" idx="13"/>
          </p:nvPr>
        </p:nvSpPr>
        <p:spPr/>
        <p:txBody>
          <a:bodyPr/>
          <a:lstStyle/>
          <a:p>
            <a:r>
              <a:rPr lang="en-US" dirty="0"/>
              <a:t>Use case: Batch loading</a:t>
            </a:r>
          </a:p>
        </p:txBody>
      </p:sp>
      <p:pic>
        <p:nvPicPr>
          <p:cNvPr id="4" name="Picture 5" descr="Pywikibot Logo">
            <a:extLst>
              <a:ext uri="{FF2B5EF4-FFF2-40B4-BE49-F238E27FC236}">
                <a16:creationId xmlns:a16="http://schemas.microsoft.com/office/drawing/2014/main" id="{1A4BA275-9289-48AD-89BD-C6EEC3D08526}"/>
              </a:ext>
            </a:extLst>
          </p:cNvPr>
          <p:cNvPicPr>
            <a:picLocks noChangeAspect="1"/>
          </p:cNvPicPr>
          <p:nvPr/>
        </p:nvPicPr>
        <p:blipFill>
          <a:blip r:embed="rId3"/>
          <a:stretch>
            <a:fillRect/>
          </a:stretch>
        </p:blipFill>
        <p:spPr>
          <a:xfrm>
            <a:off x="7514014" y="170844"/>
            <a:ext cx="1266341" cy="1266341"/>
          </a:xfrm>
          <a:prstGeom prst="rect">
            <a:avLst/>
          </a:prstGeom>
        </p:spPr>
      </p:pic>
    </p:spTree>
    <p:extLst>
      <p:ext uri="{BB962C8B-B14F-4D97-AF65-F5344CB8AC3E}">
        <p14:creationId xmlns:p14="http://schemas.microsoft.com/office/powerpoint/2010/main" val="296240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9CC26C-01AE-41C6-A077-293FBE5EDC93}"/>
              </a:ext>
            </a:extLst>
          </p:cNvPr>
          <p:cNvSpPr txBox="1">
            <a:spLocks/>
          </p:cNvSpPr>
          <p:nvPr/>
        </p:nvSpPr>
        <p:spPr>
          <a:xfrm>
            <a:off x="249449" y="247987"/>
            <a:ext cx="8439148" cy="686442"/>
          </a:xfrm>
          <a:prstGeom prst="rect">
            <a:avLst/>
          </a:prstGeom>
        </p:spPr>
        <p:txBody>
          <a:bodyPr anchor="t"/>
          <a:lst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4000" b="1">
              <a:solidFill>
                <a:schemeClr val="tx2"/>
              </a:solidFill>
              <a:cs typeface="Arial"/>
            </a:endParaRPr>
          </a:p>
        </p:txBody>
      </p:sp>
      <p:sp>
        <p:nvSpPr>
          <p:cNvPr id="6" name="Text Placeholder 2">
            <a:extLst>
              <a:ext uri="{FF2B5EF4-FFF2-40B4-BE49-F238E27FC236}">
                <a16:creationId xmlns:a16="http://schemas.microsoft.com/office/drawing/2014/main" id="{74D40DD0-5BC6-4A1B-B529-3FD074ACF1E5}"/>
              </a:ext>
            </a:extLst>
          </p:cNvPr>
          <p:cNvSpPr txBox="1">
            <a:spLocks/>
          </p:cNvSpPr>
          <p:nvPr/>
        </p:nvSpPr>
        <p:spPr>
          <a:xfrm>
            <a:off x="310408" y="1203175"/>
            <a:ext cx="5861791" cy="3599345"/>
          </a:xfrm>
          <a:prstGeom prst="rect">
            <a:avLst/>
          </a:prstGeom>
          <a:noFill/>
        </p:spPr>
        <p:txBody>
          <a:bodyPr anchor="t"/>
          <a:lst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342265" indent="-342265"/>
            <a:endParaRPr lang="en-US" sz="2400">
              <a:cs typeface="Arial"/>
            </a:endParaRPr>
          </a:p>
        </p:txBody>
      </p:sp>
      <p:graphicFrame>
        <p:nvGraphicFramePr>
          <p:cNvPr id="2" name="Table 3">
            <a:extLst>
              <a:ext uri="{FF2B5EF4-FFF2-40B4-BE49-F238E27FC236}">
                <a16:creationId xmlns:a16="http://schemas.microsoft.com/office/drawing/2014/main" id="{3638A3F8-242C-4AA0-9A78-6DB0051222FE}"/>
              </a:ext>
            </a:extLst>
          </p:cNvPr>
          <p:cNvGraphicFramePr>
            <a:graphicFrameLocks noGrp="1"/>
          </p:cNvGraphicFramePr>
          <p:nvPr>
            <p:extLst>
              <p:ext uri="{D42A27DB-BD31-4B8C-83A1-F6EECF244321}">
                <p14:modId xmlns:p14="http://schemas.microsoft.com/office/powerpoint/2010/main" val="1121237096"/>
              </p:ext>
            </p:extLst>
          </p:nvPr>
        </p:nvGraphicFramePr>
        <p:xfrm>
          <a:off x="145676" y="50426"/>
          <a:ext cx="8933342" cy="4994013"/>
        </p:xfrm>
        <a:graphic>
          <a:graphicData uri="http://schemas.openxmlformats.org/drawingml/2006/table">
            <a:tbl>
              <a:tblPr firstRow="1" bandRow="1">
                <a:tableStyleId>{5C22544A-7EE6-4342-B048-85BDC9FD1C3A}</a:tableStyleId>
              </a:tblPr>
              <a:tblGrid>
                <a:gridCol w="4466671">
                  <a:extLst>
                    <a:ext uri="{9D8B030D-6E8A-4147-A177-3AD203B41FA5}">
                      <a16:colId xmlns:a16="http://schemas.microsoft.com/office/drawing/2014/main" val="585203646"/>
                    </a:ext>
                  </a:extLst>
                </a:gridCol>
                <a:gridCol w="4466671">
                  <a:extLst>
                    <a:ext uri="{9D8B030D-6E8A-4147-A177-3AD203B41FA5}">
                      <a16:colId xmlns:a16="http://schemas.microsoft.com/office/drawing/2014/main" val="1623104886"/>
                    </a:ext>
                  </a:extLst>
                </a:gridCol>
              </a:tblGrid>
              <a:tr h="357451">
                <a:tc>
                  <a:txBody>
                    <a:bodyPr/>
                    <a:lstStyle/>
                    <a:p>
                      <a:pPr>
                        <a:buNone/>
                      </a:pPr>
                      <a:r>
                        <a:rPr lang="en-US" sz="1600" dirty="0"/>
                        <a:t>Lessons Learned and concerns so far</a:t>
                      </a:r>
                    </a:p>
                  </a:txBody>
                  <a:tcPr/>
                </a:tc>
                <a:tc>
                  <a:txBody>
                    <a:bodyPr/>
                    <a:lstStyle/>
                    <a:p>
                      <a:pPr>
                        <a:buNone/>
                      </a:pPr>
                      <a:r>
                        <a:rPr lang="en-US" sz="1600"/>
                        <a:t>Next Steps</a:t>
                      </a:r>
                    </a:p>
                  </a:txBody>
                  <a:tcPr/>
                </a:tc>
                <a:extLst>
                  <a:ext uri="{0D108BD9-81ED-4DB2-BD59-A6C34878D82A}">
                    <a16:rowId xmlns:a16="http://schemas.microsoft.com/office/drawing/2014/main" val="4224508866"/>
                  </a:ext>
                </a:extLst>
              </a:tr>
              <a:tr h="706185">
                <a:tc>
                  <a:txBody>
                    <a:bodyPr/>
                    <a:lstStyle/>
                    <a:p>
                      <a:pPr lvl="0" algn="l">
                        <a:buNone/>
                      </a:pPr>
                      <a:r>
                        <a:rPr lang="en-US" sz="1600" b="0" i="0" u="none" strike="noStrike" noProof="0">
                          <a:solidFill>
                            <a:srgbClr val="000000"/>
                          </a:solidFill>
                          <a:latin typeface="Arial"/>
                        </a:rPr>
                        <a:t>The </a:t>
                      </a:r>
                      <a:r>
                        <a:rPr lang="en-US" sz="1600" b="0" i="0" u="none" strike="noStrike" noProof="0" err="1">
                          <a:solidFill>
                            <a:srgbClr val="000000"/>
                          </a:solidFill>
                          <a:latin typeface="Arial"/>
                        </a:rPr>
                        <a:t>Mediawiki</a:t>
                      </a:r>
                      <a:r>
                        <a:rPr lang="en-US" sz="1600" b="0" i="0" u="none" strike="noStrike" noProof="0">
                          <a:solidFill>
                            <a:srgbClr val="000000"/>
                          </a:solidFill>
                          <a:latin typeface="Arial"/>
                        </a:rPr>
                        <a:t>-based API is not sufficient for reconciliation</a:t>
                      </a:r>
                      <a:endParaRPr lang="en-US" sz="1600"/>
                    </a:p>
                  </a:txBody>
                  <a:tcPr/>
                </a:tc>
                <a:tc>
                  <a:txBody>
                    <a:bodyPr/>
                    <a:lstStyle/>
                    <a:p>
                      <a:pPr lvl="0" algn="l">
                        <a:buNone/>
                      </a:pPr>
                      <a:r>
                        <a:rPr lang="en-US" sz="1600" b="0" i="0" u="none" strike="noStrike" noProof="0">
                          <a:solidFill>
                            <a:srgbClr val="000000"/>
                          </a:solidFill>
                          <a:latin typeface="Arial"/>
                        </a:rPr>
                        <a:t>Provide an </a:t>
                      </a:r>
                      <a:r>
                        <a:rPr lang="en-US" sz="1600" b="0" i="0" u="none" strike="noStrike" noProof="0" err="1">
                          <a:solidFill>
                            <a:srgbClr val="000000"/>
                          </a:solidFill>
                          <a:latin typeface="Arial"/>
                        </a:rPr>
                        <a:t>OpenRefine</a:t>
                      </a:r>
                      <a:r>
                        <a:rPr lang="en-US" sz="1600" b="0" i="0" u="none" strike="noStrike" noProof="0">
                          <a:solidFill>
                            <a:srgbClr val="000000"/>
                          </a:solidFill>
                          <a:latin typeface="Arial"/>
                        </a:rPr>
                        <a:t> API for matching by class and properties</a:t>
                      </a:r>
                      <a:endParaRPr lang="en-US" sz="1600"/>
                    </a:p>
                  </a:txBody>
                  <a:tcPr/>
                </a:tc>
                <a:extLst>
                  <a:ext uri="{0D108BD9-81ED-4DB2-BD59-A6C34878D82A}">
                    <a16:rowId xmlns:a16="http://schemas.microsoft.com/office/drawing/2014/main" val="3222046720"/>
                  </a:ext>
                </a:extLst>
              </a:tr>
              <a:tr h="844084">
                <a:tc>
                  <a:txBody>
                    <a:bodyPr/>
                    <a:lstStyle/>
                    <a:p>
                      <a:pPr lvl="0" algn="l">
                        <a:buNone/>
                      </a:pPr>
                      <a:r>
                        <a:rPr lang="en-US" sz="1600" dirty="0"/>
                        <a:t>The prototype data model for dates is capable but not user friendly</a:t>
                      </a:r>
                    </a:p>
                    <a:p>
                      <a:pPr lvl="0">
                        <a:buNone/>
                      </a:pPr>
                      <a:endParaRPr lang="en-US" sz="1600" dirty="0"/>
                    </a:p>
                  </a:txBody>
                  <a:tcPr/>
                </a:tc>
                <a:tc>
                  <a:txBody>
                    <a:bodyPr/>
                    <a:lstStyle/>
                    <a:p>
                      <a:pPr lvl="0" algn="l">
                        <a:buNone/>
                      </a:pPr>
                      <a:r>
                        <a:rPr lang="en-US" sz="1600" b="0" i="0" u="none" strike="noStrike" noProof="0">
                          <a:solidFill>
                            <a:srgbClr val="000000"/>
                          </a:solidFill>
                          <a:latin typeface="Arial"/>
                        </a:rPr>
                        <a:t>Document techniques for entering dates, mapping to LC's EDTF patterns</a:t>
                      </a:r>
                      <a:endParaRPr lang="en-US" sz="1600"/>
                    </a:p>
                  </a:txBody>
                  <a:tcPr/>
                </a:tc>
                <a:extLst>
                  <a:ext uri="{0D108BD9-81ED-4DB2-BD59-A6C34878D82A}">
                    <a16:rowId xmlns:a16="http://schemas.microsoft.com/office/drawing/2014/main" val="3982841868"/>
                  </a:ext>
                </a:extLst>
              </a:tr>
              <a:tr h="819523">
                <a:tc>
                  <a:txBody>
                    <a:bodyPr/>
                    <a:lstStyle/>
                    <a:p>
                      <a:pPr lvl="0" algn="l">
                        <a:buNone/>
                      </a:pPr>
                      <a:r>
                        <a:rPr lang="en-US" sz="1600" b="0" i="0" u="none" strike="noStrike" noProof="0" dirty="0">
                          <a:solidFill>
                            <a:srgbClr val="000000"/>
                          </a:solidFill>
                          <a:latin typeface="Arial"/>
                        </a:rPr>
                        <a:t>The prototype UI doesn't highlight connections to more information on the web</a:t>
                      </a:r>
                      <a:endParaRPr lang="en-US" sz="1600" dirty="0"/>
                    </a:p>
                  </a:txBody>
                  <a:tcPr/>
                </a:tc>
                <a:tc>
                  <a:txBody>
                    <a:bodyPr/>
                    <a:lstStyle/>
                    <a:p>
                      <a:pPr lvl="0" algn="l">
                        <a:buNone/>
                      </a:pPr>
                      <a:r>
                        <a:rPr lang="en-US" sz="1600" dirty="0"/>
                        <a:t>Prototype a UI that uses system data to connect to </a:t>
                      </a:r>
                      <a:r>
                        <a:rPr lang="en-US" sz="1600" dirty="0" err="1"/>
                        <a:t>Dbpedia</a:t>
                      </a:r>
                      <a:r>
                        <a:rPr lang="en-US" sz="1600" dirty="0"/>
                        <a:t>, </a:t>
                      </a:r>
                      <a:r>
                        <a:rPr lang="en-US" sz="1600" dirty="0" err="1"/>
                        <a:t>Geonames</a:t>
                      </a:r>
                      <a:r>
                        <a:rPr lang="en-US" sz="1600" dirty="0"/>
                        <a:t>, etc.</a:t>
                      </a:r>
                    </a:p>
                  </a:txBody>
                  <a:tcPr/>
                </a:tc>
                <a:extLst>
                  <a:ext uri="{0D108BD9-81ED-4DB2-BD59-A6C34878D82A}">
                    <a16:rowId xmlns:a16="http://schemas.microsoft.com/office/drawing/2014/main" val="3139706680"/>
                  </a:ext>
                </a:extLst>
              </a:tr>
              <a:tr h="924146">
                <a:tc>
                  <a:txBody>
                    <a:bodyPr/>
                    <a:lstStyle/>
                    <a:p>
                      <a:pPr lvl="0" algn="l">
                        <a:buNone/>
                      </a:pPr>
                      <a:r>
                        <a:rPr lang="en-US" sz="1600" b="0" i="0" u="none" strike="noStrike" noProof="0">
                          <a:solidFill>
                            <a:srgbClr val="000000"/>
                          </a:solidFill>
                          <a:latin typeface="Arial"/>
                        </a:rPr>
                        <a:t>Autosuggested links aren't working well for personal names in indirect order</a:t>
                      </a:r>
                      <a:endParaRPr lang="en-US" sz="1600"/>
                    </a:p>
                  </a:txBody>
                  <a:tcPr/>
                </a:tc>
                <a:tc>
                  <a:txBody>
                    <a:bodyPr/>
                    <a:lstStyle/>
                    <a:p>
                      <a:pPr lvl="0" algn="l">
                        <a:buNone/>
                      </a:pPr>
                      <a:r>
                        <a:rPr lang="en-US" sz="1600"/>
                        <a:t>Add more aliases to the </a:t>
                      </a:r>
                      <a:r>
                        <a:rPr lang="en-US" sz="1600" err="1"/>
                        <a:t>Wikibase</a:t>
                      </a:r>
                      <a:r>
                        <a:rPr lang="en-US" sz="1600"/>
                        <a:t> to improve autosuggest matching, based on headings in VIAF</a:t>
                      </a:r>
                    </a:p>
                  </a:txBody>
                  <a:tcPr/>
                </a:tc>
                <a:extLst>
                  <a:ext uri="{0D108BD9-81ED-4DB2-BD59-A6C34878D82A}">
                    <a16:rowId xmlns:a16="http://schemas.microsoft.com/office/drawing/2014/main" val="4284297355"/>
                  </a:ext>
                </a:extLst>
              </a:tr>
              <a:tr h="671312">
                <a:tc>
                  <a:txBody>
                    <a:bodyPr/>
                    <a:lstStyle/>
                    <a:p>
                      <a:pPr lvl="0" algn="l">
                        <a:buNone/>
                      </a:pPr>
                      <a:r>
                        <a:rPr lang="en-US" sz="1600" b="0" i="0" u="none" strike="noStrike" noProof="0" dirty="0">
                          <a:solidFill>
                            <a:srgbClr val="000000"/>
                          </a:solidFill>
                          <a:latin typeface="Arial"/>
                        </a:rPr>
                        <a:t>It's not yet clear how to handle creative works and editions in the prototype</a:t>
                      </a:r>
                      <a:endParaRPr lang="en-US" sz="1600" dirty="0"/>
                    </a:p>
                  </a:txBody>
                  <a:tcPr/>
                </a:tc>
                <a:tc>
                  <a:txBody>
                    <a:bodyPr/>
                    <a:lstStyle/>
                    <a:p>
                      <a:pPr lvl="0" algn="l">
                        <a:buNone/>
                      </a:pPr>
                      <a:r>
                        <a:rPr lang="en-US" sz="1600" dirty="0"/>
                        <a:t>Provide guidance and examples, beginning with works and translations</a:t>
                      </a:r>
                    </a:p>
                  </a:txBody>
                  <a:tcPr/>
                </a:tc>
                <a:extLst>
                  <a:ext uri="{0D108BD9-81ED-4DB2-BD59-A6C34878D82A}">
                    <a16:rowId xmlns:a16="http://schemas.microsoft.com/office/drawing/2014/main" val="3026618623"/>
                  </a:ext>
                </a:extLst>
              </a:tr>
              <a:tr h="671312">
                <a:tc>
                  <a:txBody>
                    <a:bodyPr/>
                    <a:lstStyle/>
                    <a:p>
                      <a:pPr lvl="0" algn="l">
                        <a:buNone/>
                      </a:pPr>
                      <a:r>
                        <a:rPr lang="en-US" sz="1600" dirty="0"/>
                        <a:t>Will </a:t>
                      </a:r>
                      <a:r>
                        <a:rPr lang="en-US" sz="1600" dirty="0" err="1"/>
                        <a:t>Wikibase</a:t>
                      </a:r>
                      <a:r>
                        <a:rPr lang="en-US" sz="1600" dirty="0"/>
                        <a:t> / </a:t>
                      </a:r>
                      <a:r>
                        <a:rPr lang="en-US" sz="1600" dirty="0" err="1"/>
                        <a:t>Wikidata</a:t>
                      </a:r>
                      <a:r>
                        <a:rPr lang="en-US" sz="1600" dirty="0"/>
                        <a:t> scale to billions of entities?</a:t>
                      </a:r>
                    </a:p>
                  </a:txBody>
                  <a:tcPr/>
                </a:tc>
                <a:tc>
                  <a:txBody>
                    <a:bodyPr/>
                    <a:lstStyle/>
                    <a:p>
                      <a:pPr lvl="0" algn="l">
                        <a:buNone/>
                      </a:pPr>
                      <a:r>
                        <a:rPr lang="en-US" sz="1600" dirty="0"/>
                        <a:t>Fruitful discussions with Wikimedia Deutschland started </a:t>
                      </a:r>
                    </a:p>
                  </a:txBody>
                  <a:tcPr/>
                </a:tc>
                <a:extLst>
                  <a:ext uri="{0D108BD9-81ED-4DB2-BD59-A6C34878D82A}">
                    <a16:rowId xmlns:a16="http://schemas.microsoft.com/office/drawing/2014/main" val="2245047974"/>
                  </a:ext>
                </a:extLst>
              </a:tr>
            </a:tbl>
          </a:graphicData>
        </a:graphic>
      </p:graphicFrame>
    </p:spTree>
    <p:extLst>
      <p:ext uri="{BB962C8B-B14F-4D97-AF65-F5344CB8AC3E}">
        <p14:creationId xmlns:p14="http://schemas.microsoft.com/office/powerpoint/2010/main" val="275991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body" idx="1"/>
          </p:nvPr>
        </p:nvSpPr>
        <p:spPr>
          <a:xfrm>
            <a:off x="311700" y="1646700"/>
            <a:ext cx="8520600" cy="29223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sz="2400">
              <a:solidFill>
                <a:srgbClr val="000000"/>
              </a:solidFill>
            </a:endParaRPr>
          </a:p>
          <a:p>
            <a:pPr marL="457200" lvl="0" indent="0" algn="ctr" rtl="0">
              <a:spcBef>
                <a:spcPts val="1600"/>
              </a:spcBef>
              <a:spcAft>
                <a:spcPts val="0"/>
              </a:spcAft>
              <a:buNone/>
            </a:pPr>
            <a:r>
              <a:rPr lang="en" sz="3000">
                <a:solidFill>
                  <a:srgbClr val="000000"/>
                </a:solidFill>
              </a:rPr>
              <a:t>The Why:</a:t>
            </a:r>
            <a:endParaRPr sz="3000">
              <a:solidFill>
                <a:srgbClr val="000000"/>
              </a:solidFill>
            </a:endParaRPr>
          </a:p>
          <a:p>
            <a:pPr marL="457200" lvl="0" indent="0" algn="ctr" rtl="0">
              <a:spcBef>
                <a:spcPts val="1600"/>
              </a:spcBef>
              <a:spcAft>
                <a:spcPts val="1600"/>
              </a:spcAft>
              <a:buNone/>
            </a:pPr>
            <a:r>
              <a:rPr lang="en" sz="3000">
                <a:solidFill>
                  <a:srgbClr val="000000"/>
                </a:solidFill>
              </a:rPr>
              <a:t>Cornell's Motivations and Potential Uses</a:t>
            </a:r>
            <a:endParaRPr sz="3000">
              <a:solidFill>
                <a:srgbClr val="000000"/>
              </a:solidFill>
            </a:endParaRPr>
          </a:p>
        </p:txBody>
      </p:sp>
      <p:pic>
        <p:nvPicPr>
          <p:cNvPr id="55" name="Shape 55"/>
          <p:cNvPicPr preferRelativeResize="0"/>
          <p:nvPr/>
        </p:nvPicPr>
        <p:blipFill>
          <a:blip r:embed="rId3">
            <a:alphaModFix/>
          </a:blip>
          <a:stretch>
            <a:fillRect/>
          </a:stretch>
        </p:blipFill>
        <p:spPr>
          <a:xfrm>
            <a:off x="311700" y="292625"/>
            <a:ext cx="1122650" cy="1122650"/>
          </a:xfrm>
          <a:prstGeom prst="rect">
            <a:avLst/>
          </a:prstGeom>
          <a:noFill/>
          <a:ln>
            <a:noFill/>
          </a:ln>
        </p:spPr>
      </p:pic>
    </p:spTree>
    <p:extLst>
      <p:ext uri="{BB962C8B-B14F-4D97-AF65-F5344CB8AC3E}">
        <p14:creationId xmlns:p14="http://schemas.microsoft.com/office/powerpoint/2010/main" val="2256517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64FA57D-21BB-4BB6-80A4-FC569287F530}"/>
              </a:ext>
            </a:extLst>
          </p:cNvPr>
          <p:cNvGrpSpPr/>
          <p:nvPr/>
        </p:nvGrpSpPr>
        <p:grpSpPr>
          <a:xfrm>
            <a:off x="3176779" y="2415776"/>
            <a:ext cx="1291590" cy="1023536"/>
            <a:chOff x="3176779" y="2415776"/>
            <a:chExt cx="1291590" cy="1023536"/>
          </a:xfrm>
        </p:grpSpPr>
        <p:pic>
          <p:nvPicPr>
            <p:cNvPr id="1026" name="Picture 2" descr="Image result for sisyphus">
              <a:extLst>
                <a:ext uri="{FF2B5EF4-FFF2-40B4-BE49-F238E27FC236}">
                  <a16:creationId xmlns:a16="http://schemas.microsoft.com/office/drawing/2014/main" id="{69FFF0F3-CCF8-4166-BD3B-EB145ECF6A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656268">
              <a:off x="3176779" y="2761227"/>
              <a:ext cx="1291590" cy="678085"/>
            </a:xfrm>
            <a:prstGeom prst="triangle">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linked data">
              <a:extLst>
                <a:ext uri="{FF2B5EF4-FFF2-40B4-BE49-F238E27FC236}">
                  <a16:creationId xmlns:a16="http://schemas.microsoft.com/office/drawing/2014/main" id="{86108F46-8383-44BD-A8C9-9CC1806FB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8364" y="2415776"/>
              <a:ext cx="728103" cy="554810"/>
            </a:xfrm>
            <a:prstGeom prst="ellipse">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2" name="Text Placeholder 1">
            <a:extLst>
              <a:ext uri="{FF2B5EF4-FFF2-40B4-BE49-F238E27FC236}">
                <a16:creationId xmlns:a16="http://schemas.microsoft.com/office/drawing/2014/main" id="{75C2F875-ED9E-4B17-8366-38D42D43F191}"/>
              </a:ext>
            </a:extLst>
          </p:cNvPr>
          <p:cNvSpPr>
            <a:spLocks noGrp="1"/>
          </p:cNvSpPr>
          <p:nvPr>
            <p:ph type="body" sz="quarter" idx="13"/>
          </p:nvPr>
        </p:nvSpPr>
        <p:spPr>
          <a:xfrm>
            <a:off x="174768" y="138896"/>
            <a:ext cx="8439148" cy="686442"/>
          </a:xfrm>
        </p:spPr>
        <p:txBody>
          <a:bodyPr/>
          <a:lstStyle/>
          <a:p>
            <a:r>
              <a:rPr lang="en-US" sz="2800" dirty="0"/>
              <a:t>Gartner Hype Cycle of Emerging Technologies</a:t>
            </a:r>
          </a:p>
        </p:txBody>
      </p:sp>
      <p:pic>
        <p:nvPicPr>
          <p:cNvPr id="4" name="Picture 3">
            <a:extLst>
              <a:ext uri="{FF2B5EF4-FFF2-40B4-BE49-F238E27FC236}">
                <a16:creationId xmlns:a16="http://schemas.microsoft.com/office/drawing/2014/main" id="{093C69D9-E449-46A7-B7BA-A246F15F6850}"/>
              </a:ext>
            </a:extLst>
          </p:cNvPr>
          <p:cNvPicPr>
            <a:picLocks noChangeAspect="1"/>
          </p:cNvPicPr>
          <p:nvPr/>
        </p:nvPicPr>
        <p:blipFill>
          <a:blip r:embed="rId5">
            <a:duotone>
              <a:prstClr val="black"/>
              <a:schemeClr val="accent2">
                <a:tint val="45000"/>
                <a:satMod val="400000"/>
              </a:schemeClr>
            </a:duotone>
            <a:extLst>
              <a:ext uri="{BEBA8EAE-BF5A-486C-A8C5-ECC9F3942E4B}">
                <a14:imgProps xmlns:a14="http://schemas.microsoft.com/office/drawing/2010/main">
                  <a14:imgLayer r:embed="rId6">
                    <a14:imgEffect>
                      <a14:colorTemperature colorTemp="4700"/>
                    </a14:imgEffect>
                    <a14:imgEffect>
                      <a14:saturation sat="33000"/>
                    </a14:imgEffect>
                  </a14:imgLayer>
                </a14:imgProps>
              </a:ext>
            </a:extLst>
          </a:blip>
          <a:stretch>
            <a:fillRect/>
          </a:stretch>
        </p:blipFill>
        <p:spPr>
          <a:xfrm>
            <a:off x="1482022" y="982510"/>
            <a:ext cx="5618434" cy="3651982"/>
          </a:xfrm>
          <a:prstGeom prst="rect">
            <a:avLst/>
          </a:prstGeom>
        </p:spPr>
      </p:pic>
      <p:sp>
        <p:nvSpPr>
          <p:cNvPr id="5" name="Arrow: Right 4">
            <a:extLst>
              <a:ext uri="{FF2B5EF4-FFF2-40B4-BE49-F238E27FC236}">
                <a16:creationId xmlns:a16="http://schemas.microsoft.com/office/drawing/2014/main" id="{206F0882-E83F-467E-8DEB-7A6201D910B3}"/>
              </a:ext>
            </a:extLst>
          </p:cNvPr>
          <p:cNvSpPr/>
          <p:nvPr/>
        </p:nvSpPr>
        <p:spPr>
          <a:xfrm>
            <a:off x="2126673" y="3221182"/>
            <a:ext cx="1246909" cy="686442"/>
          </a:xfrm>
          <a:prstGeom prst="right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t>Linked Data 2017</a:t>
            </a:r>
          </a:p>
        </p:txBody>
      </p:sp>
      <p:sp>
        <p:nvSpPr>
          <p:cNvPr id="6" name="Arrow: Right 5">
            <a:extLst>
              <a:ext uri="{FF2B5EF4-FFF2-40B4-BE49-F238E27FC236}">
                <a16:creationId xmlns:a16="http://schemas.microsoft.com/office/drawing/2014/main" id="{D430E905-C618-4AD9-9BC0-50FDBA883789}"/>
              </a:ext>
            </a:extLst>
          </p:cNvPr>
          <p:cNvSpPr/>
          <p:nvPr/>
        </p:nvSpPr>
        <p:spPr>
          <a:xfrm>
            <a:off x="1004455" y="1141456"/>
            <a:ext cx="1246909" cy="686442"/>
          </a:xfrm>
          <a:prstGeom prst="right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t>Linked Data 2015</a:t>
            </a:r>
          </a:p>
        </p:txBody>
      </p:sp>
      <p:sp>
        <p:nvSpPr>
          <p:cNvPr id="7" name="Arrow: Left 6">
            <a:extLst>
              <a:ext uri="{FF2B5EF4-FFF2-40B4-BE49-F238E27FC236}">
                <a16:creationId xmlns:a16="http://schemas.microsoft.com/office/drawing/2014/main" id="{78E0ADFB-6699-44A7-B2FB-91D1F96F59A3}"/>
              </a:ext>
            </a:extLst>
          </p:cNvPr>
          <p:cNvSpPr/>
          <p:nvPr/>
        </p:nvSpPr>
        <p:spPr>
          <a:xfrm>
            <a:off x="4291239" y="2639290"/>
            <a:ext cx="1728561" cy="581891"/>
          </a:xfrm>
          <a:prstGeom prst="left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t>Linked Data 2018?</a:t>
            </a:r>
          </a:p>
        </p:txBody>
      </p:sp>
      <p:sp>
        <p:nvSpPr>
          <p:cNvPr id="8" name="Arrow: Left 7">
            <a:extLst>
              <a:ext uri="{FF2B5EF4-FFF2-40B4-BE49-F238E27FC236}">
                <a16:creationId xmlns:a16="http://schemas.microsoft.com/office/drawing/2014/main" id="{8095B82E-0B3E-4F53-8BD8-B3BA77A258F5}"/>
              </a:ext>
            </a:extLst>
          </p:cNvPr>
          <p:cNvSpPr/>
          <p:nvPr/>
        </p:nvSpPr>
        <p:spPr>
          <a:xfrm>
            <a:off x="6646512" y="2024495"/>
            <a:ext cx="1728561" cy="581891"/>
          </a:xfrm>
          <a:prstGeom prst="left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t>Linked Data 2020?</a:t>
            </a:r>
          </a:p>
        </p:txBody>
      </p:sp>
    </p:spTree>
    <p:extLst>
      <p:ext uri="{BB962C8B-B14F-4D97-AF65-F5344CB8AC3E}">
        <p14:creationId xmlns:p14="http://schemas.microsoft.com/office/powerpoint/2010/main" val="120180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1+#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2" presetClass="entr" presetSubtype="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dissolv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Shape 60"/>
          <p:cNvSpPr txBox="1">
            <a:spLocks noGrp="1"/>
          </p:cNvSpPr>
          <p:nvPr>
            <p:ph type="body" idx="1"/>
          </p:nvPr>
        </p:nvSpPr>
        <p:spPr>
          <a:xfrm>
            <a:off x="311700" y="1646700"/>
            <a:ext cx="5878500" cy="29223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sz="2400">
              <a:solidFill>
                <a:srgbClr val="000000"/>
              </a:solidFill>
            </a:endParaRPr>
          </a:p>
          <a:p>
            <a:pPr marL="457200" lvl="0" indent="-381000" algn="l" rtl="0">
              <a:spcBef>
                <a:spcPts val="0"/>
              </a:spcBef>
              <a:spcAft>
                <a:spcPts val="0"/>
              </a:spcAft>
              <a:buClr>
                <a:srgbClr val="000000"/>
              </a:buClr>
              <a:buSzPts val="2400"/>
              <a:buChar char="-"/>
            </a:pPr>
            <a:r>
              <a:rPr lang="en" sz="2400">
                <a:solidFill>
                  <a:srgbClr val="000000"/>
                </a:solidFill>
              </a:rPr>
              <a:t>Local authority management system</a:t>
            </a:r>
            <a:endParaRPr sz="2400">
              <a:solidFill>
                <a:srgbClr val="000000"/>
              </a:solidFill>
            </a:endParaRPr>
          </a:p>
          <a:p>
            <a:pPr marL="0" lvl="0" indent="0" algn="l" rtl="0">
              <a:spcBef>
                <a:spcPts val="0"/>
              </a:spcBef>
              <a:spcAft>
                <a:spcPts val="0"/>
              </a:spcAft>
              <a:buNone/>
            </a:pPr>
            <a:endParaRPr sz="2400">
              <a:solidFill>
                <a:srgbClr val="000000"/>
              </a:solidFill>
            </a:endParaRPr>
          </a:p>
          <a:p>
            <a:pPr marL="457200" lvl="0" indent="-381000" algn="l" rtl="0">
              <a:spcBef>
                <a:spcPts val="0"/>
              </a:spcBef>
              <a:spcAft>
                <a:spcPts val="0"/>
              </a:spcAft>
              <a:buClr>
                <a:srgbClr val="000000"/>
              </a:buClr>
              <a:buSzPts val="2400"/>
              <a:buChar char="-"/>
            </a:pPr>
            <a:r>
              <a:rPr lang="en" sz="2400">
                <a:solidFill>
                  <a:srgbClr val="000000"/>
                </a:solidFill>
              </a:rPr>
              <a:t>National Strategy for Shareable Local Name Authorities National Forum</a:t>
            </a:r>
            <a:endParaRPr sz="2400">
              <a:solidFill>
                <a:srgbClr val="000000"/>
              </a:solidFill>
            </a:endParaRPr>
          </a:p>
        </p:txBody>
      </p:sp>
      <p:pic>
        <p:nvPicPr>
          <p:cNvPr id="61" name="Shape 61"/>
          <p:cNvPicPr preferRelativeResize="0"/>
          <p:nvPr/>
        </p:nvPicPr>
        <p:blipFill>
          <a:blip r:embed="rId3">
            <a:alphaModFix/>
          </a:blip>
          <a:stretch>
            <a:fillRect/>
          </a:stretch>
        </p:blipFill>
        <p:spPr>
          <a:xfrm>
            <a:off x="311700" y="292625"/>
            <a:ext cx="1122650" cy="1122650"/>
          </a:xfrm>
          <a:prstGeom prst="rect">
            <a:avLst/>
          </a:prstGeom>
          <a:noFill/>
          <a:ln>
            <a:noFill/>
          </a:ln>
        </p:spPr>
      </p:pic>
      <p:sp>
        <p:nvSpPr>
          <p:cNvPr id="62" name="Shape 62"/>
          <p:cNvSpPr txBox="1">
            <a:spLocks noGrp="1"/>
          </p:cNvSpPr>
          <p:nvPr>
            <p:ph type="body" idx="1"/>
          </p:nvPr>
        </p:nvSpPr>
        <p:spPr>
          <a:xfrm>
            <a:off x="311700" y="4286975"/>
            <a:ext cx="8520600" cy="51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a:solidFill>
                  <a:srgbClr val="000000"/>
                </a:solidFill>
              </a:rPr>
              <a:t>Local entities</a:t>
            </a:r>
            <a:endParaRPr sz="2600">
              <a:solidFill>
                <a:srgbClr val="000000"/>
              </a:solidFill>
            </a:endParaRPr>
          </a:p>
          <a:p>
            <a:pPr marL="457200" lvl="0" indent="0" rtl="0">
              <a:spcBef>
                <a:spcPts val="1600"/>
              </a:spcBef>
              <a:spcAft>
                <a:spcPts val="1600"/>
              </a:spcAft>
              <a:buNone/>
            </a:pPr>
            <a:endParaRPr sz="2400">
              <a:solidFill>
                <a:srgbClr val="000000"/>
              </a:solidFill>
            </a:endParaRPr>
          </a:p>
        </p:txBody>
      </p:sp>
      <p:sp>
        <p:nvSpPr>
          <p:cNvPr id="63" name="Shape 63"/>
          <p:cNvSpPr txBox="1">
            <a:spLocks noGrp="1"/>
          </p:cNvSpPr>
          <p:nvPr>
            <p:ph type="title"/>
          </p:nvPr>
        </p:nvSpPr>
        <p:spPr>
          <a:xfrm>
            <a:off x="924025" y="445025"/>
            <a:ext cx="7908600" cy="572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3000"/>
              <a:t>Motivation : Complementary Effort #1</a:t>
            </a:r>
            <a:endParaRPr sz="3000"/>
          </a:p>
        </p:txBody>
      </p:sp>
      <p:cxnSp>
        <p:nvCxnSpPr>
          <p:cNvPr id="64" name="Shape 64"/>
          <p:cNvCxnSpPr/>
          <p:nvPr/>
        </p:nvCxnSpPr>
        <p:spPr>
          <a:xfrm rot="10800000" flipH="1">
            <a:off x="1768525" y="1009150"/>
            <a:ext cx="6923100" cy="11100"/>
          </a:xfrm>
          <a:prstGeom prst="straightConnector1">
            <a:avLst/>
          </a:prstGeom>
          <a:noFill/>
          <a:ln w="9525" cap="flat" cmpd="sng">
            <a:solidFill>
              <a:srgbClr val="990000"/>
            </a:solidFill>
            <a:prstDash val="solid"/>
            <a:round/>
            <a:headEnd type="none" w="med" len="med"/>
            <a:tailEnd type="none" w="med" len="med"/>
          </a:ln>
        </p:spPr>
      </p:cxnSp>
      <p:pic>
        <p:nvPicPr>
          <p:cNvPr id="65" name="Shape 65"/>
          <p:cNvPicPr preferRelativeResize="0"/>
          <p:nvPr/>
        </p:nvPicPr>
        <p:blipFill rotWithShape="1">
          <a:blip r:embed="rId4">
            <a:alphaModFix/>
          </a:blip>
          <a:srcRect r="66365"/>
          <a:stretch/>
        </p:blipFill>
        <p:spPr>
          <a:xfrm>
            <a:off x="6248300" y="2050125"/>
            <a:ext cx="1236650" cy="561975"/>
          </a:xfrm>
          <a:prstGeom prst="rect">
            <a:avLst/>
          </a:prstGeom>
          <a:noFill/>
          <a:ln>
            <a:noFill/>
          </a:ln>
        </p:spPr>
      </p:pic>
      <p:pic>
        <p:nvPicPr>
          <p:cNvPr id="66" name="Shape 66"/>
          <p:cNvPicPr preferRelativeResize="0"/>
          <p:nvPr/>
        </p:nvPicPr>
        <p:blipFill>
          <a:blip r:embed="rId5">
            <a:alphaModFix/>
          </a:blip>
          <a:stretch>
            <a:fillRect/>
          </a:stretch>
        </p:blipFill>
        <p:spPr>
          <a:xfrm>
            <a:off x="6248300" y="2944698"/>
            <a:ext cx="2219450" cy="1009675"/>
          </a:xfrm>
          <a:prstGeom prst="rect">
            <a:avLst/>
          </a:prstGeom>
          <a:noFill/>
          <a:ln>
            <a:noFill/>
          </a:ln>
        </p:spPr>
      </p:pic>
    </p:spTree>
    <p:extLst>
      <p:ext uri="{BB962C8B-B14F-4D97-AF65-F5344CB8AC3E}">
        <p14:creationId xmlns:p14="http://schemas.microsoft.com/office/powerpoint/2010/main" val="22026170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Shape 71"/>
          <p:cNvPicPr preferRelativeResize="0"/>
          <p:nvPr/>
        </p:nvPicPr>
        <p:blipFill rotWithShape="1">
          <a:blip r:embed="rId3">
            <a:alphaModFix/>
          </a:blip>
          <a:srcRect b="15290"/>
          <a:stretch/>
        </p:blipFill>
        <p:spPr>
          <a:xfrm>
            <a:off x="540300" y="1265700"/>
            <a:ext cx="5400575" cy="2877600"/>
          </a:xfrm>
          <a:prstGeom prst="rect">
            <a:avLst/>
          </a:prstGeom>
          <a:noFill/>
          <a:ln>
            <a:noFill/>
          </a:ln>
        </p:spPr>
      </p:pic>
      <p:sp>
        <p:nvSpPr>
          <p:cNvPr id="72" name="Shape 72"/>
          <p:cNvSpPr txBox="1">
            <a:spLocks noGrp="1"/>
          </p:cNvSpPr>
          <p:nvPr>
            <p:ph type="title"/>
          </p:nvPr>
        </p:nvSpPr>
        <p:spPr>
          <a:xfrm>
            <a:off x="924025" y="445025"/>
            <a:ext cx="7908600" cy="572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3000"/>
              <a:t>Motivation : Complementary Effort #2</a:t>
            </a:r>
            <a:endParaRPr sz="3000"/>
          </a:p>
        </p:txBody>
      </p:sp>
      <p:sp>
        <p:nvSpPr>
          <p:cNvPr id="73" name="Shape 73"/>
          <p:cNvSpPr txBox="1">
            <a:spLocks noGrp="1"/>
          </p:cNvSpPr>
          <p:nvPr>
            <p:ph type="body" idx="1"/>
          </p:nvPr>
        </p:nvSpPr>
        <p:spPr>
          <a:xfrm>
            <a:off x="311700" y="4286975"/>
            <a:ext cx="8520600" cy="51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a:solidFill>
                  <a:srgbClr val="000000"/>
                </a:solidFill>
              </a:rPr>
              <a:t>Minting person and organization identities</a:t>
            </a:r>
            <a:endParaRPr sz="2600">
              <a:solidFill>
                <a:srgbClr val="000000"/>
              </a:solidFill>
            </a:endParaRPr>
          </a:p>
          <a:p>
            <a:pPr marL="457200" lvl="0" indent="0" rtl="0">
              <a:spcBef>
                <a:spcPts val="1600"/>
              </a:spcBef>
              <a:spcAft>
                <a:spcPts val="1600"/>
              </a:spcAft>
              <a:buNone/>
            </a:pPr>
            <a:endParaRPr sz="2400">
              <a:solidFill>
                <a:srgbClr val="000000"/>
              </a:solidFill>
            </a:endParaRPr>
          </a:p>
        </p:txBody>
      </p:sp>
      <p:pic>
        <p:nvPicPr>
          <p:cNvPr id="74" name="Shape 74"/>
          <p:cNvPicPr preferRelativeResize="0"/>
          <p:nvPr/>
        </p:nvPicPr>
        <p:blipFill>
          <a:blip r:embed="rId4">
            <a:alphaModFix/>
          </a:blip>
          <a:stretch>
            <a:fillRect/>
          </a:stretch>
        </p:blipFill>
        <p:spPr>
          <a:xfrm>
            <a:off x="311700" y="292625"/>
            <a:ext cx="1122650" cy="1122650"/>
          </a:xfrm>
          <a:prstGeom prst="rect">
            <a:avLst/>
          </a:prstGeom>
          <a:noFill/>
          <a:ln>
            <a:noFill/>
          </a:ln>
        </p:spPr>
      </p:pic>
      <p:cxnSp>
        <p:nvCxnSpPr>
          <p:cNvPr id="75" name="Shape 75"/>
          <p:cNvCxnSpPr/>
          <p:nvPr/>
        </p:nvCxnSpPr>
        <p:spPr>
          <a:xfrm rot="10800000" flipH="1">
            <a:off x="1768525" y="1009150"/>
            <a:ext cx="6923100" cy="11100"/>
          </a:xfrm>
          <a:prstGeom prst="straightConnector1">
            <a:avLst/>
          </a:prstGeom>
          <a:noFill/>
          <a:ln w="9525" cap="flat" cmpd="sng">
            <a:solidFill>
              <a:srgbClr val="990000"/>
            </a:solidFill>
            <a:prstDash val="solid"/>
            <a:round/>
            <a:headEnd type="none" w="med" len="med"/>
            <a:tailEnd type="none" w="med" len="med"/>
          </a:ln>
        </p:spPr>
      </p:cxnSp>
      <p:pic>
        <p:nvPicPr>
          <p:cNvPr id="76" name="Shape 76"/>
          <p:cNvPicPr preferRelativeResize="0"/>
          <p:nvPr/>
        </p:nvPicPr>
        <p:blipFill>
          <a:blip r:embed="rId5">
            <a:alphaModFix/>
          </a:blip>
          <a:stretch>
            <a:fillRect/>
          </a:stretch>
        </p:blipFill>
        <p:spPr>
          <a:xfrm>
            <a:off x="5729100" y="2073175"/>
            <a:ext cx="3364450" cy="1301950"/>
          </a:xfrm>
          <a:prstGeom prst="rect">
            <a:avLst/>
          </a:prstGeom>
          <a:noFill/>
          <a:ln>
            <a:noFill/>
          </a:ln>
        </p:spPr>
      </p:pic>
      <p:sp>
        <p:nvSpPr>
          <p:cNvPr id="77" name="Shape 77"/>
          <p:cNvSpPr/>
          <p:nvPr/>
        </p:nvSpPr>
        <p:spPr>
          <a:xfrm>
            <a:off x="4509337" y="2254463"/>
            <a:ext cx="778325" cy="964825"/>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0" i="0" u="none" strike="noStrike" kern="0" cap="none" spc="0" normalizeH="0" baseline="0" noProof="0">
                <a:ln w="9525" cap="flat" cmpd="sng">
                  <a:solidFill>
                    <a:srgbClr val="595959"/>
                  </a:solidFill>
                  <a:prstDash val="solid"/>
                  <a:round/>
                  <a:headEnd type="none" w="sm" len="sm"/>
                  <a:tailEnd type="none" w="sm" len="sm"/>
                </a:ln>
                <a:noFill/>
                <a:effectLst/>
                <a:uLnTx/>
                <a:uFillTx/>
                <a:latin typeface="Arial"/>
                <a:cs typeface="Arial"/>
                <a:sym typeface="Arial"/>
              </a:rPr>
              <a:t>&amp;</a:t>
            </a:r>
          </a:p>
        </p:txBody>
      </p:sp>
    </p:spTree>
    <p:extLst>
      <p:ext uri="{BB962C8B-B14F-4D97-AF65-F5344CB8AC3E}">
        <p14:creationId xmlns:p14="http://schemas.microsoft.com/office/powerpoint/2010/main" val="12252476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Shape 82"/>
          <p:cNvPicPr preferRelativeResize="0"/>
          <p:nvPr/>
        </p:nvPicPr>
        <p:blipFill>
          <a:blip r:embed="rId3">
            <a:alphaModFix/>
          </a:blip>
          <a:stretch>
            <a:fillRect/>
          </a:stretch>
        </p:blipFill>
        <p:spPr>
          <a:xfrm>
            <a:off x="311700" y="292625"/>
            <a:ext cx="1122650" cy="1122650"/>
          </a:xfrm>
          <a:prstGeom prst="rect">
            <a:avLst/>
          </a:prstGeom>
          <a:noFill/>
          <a:ln>
            <a:noFill/>
          </a:ln>
        </p:spPr>
      </p:pic>
      <p:pic>
        <p:nvPicPr>
          <p:cNvPr id="83" name="Shape 83"/>
          <p:cNvPicPr preferRelativeResize="0"/>
          <p:nvPr/>
        </p:nvPicPr>
        <p:blipFill>
          <a:blip r:embed="rId4">
            <a:alphaModFix/>
          </a:blip>
          <a:stretch>
            <a:fillRect/>
          </a:stretch>
        </p:blipFill>
        <p:spPr>
          <a:xfrm>
            <a:off x="5505949" y="1939650"/>
            <a:ext cx="3323501" cy="1550950"/>
          </a:xfrm>
          <a:prstGeom prst="rect">
            <a:avLst/>
          </a:prstGeom>
          <a:noFill/>
          <a:ln>
            <a:noFill/>
          </a:ln>
        </p:spPr>
      </p:pic>
      <p:pic>
        <p:nvPicPr>
          <p:cNvPr id="84" name="Shape 84"/>
          <p:cNvPicPr preferRelativeResize="0"/>
          <p:nvPr/>
        </p:nvPicPr>
        <p:blipFill>
          <a:blip r:embed="rId5">
            <a:alphaModFix/>
          </a:blip>
          <a:stretch>
            <a:fillRect/>
          </a:stretch>
        </p:blipFill>
        <p:spPr>
          <a:xfrm>
            <a:off x="357950" y="1863450"/>
            <a:ext cx="3250323" cy="1589838"/>
          </a:xfrm>
          <a:prstGeom prst="rect">
            <a:avLst/>
          </a:prstGeom>
          <a:noFill/>
          <a:ln>
            <a:noFill/>
          </a:ln>
        </p:spPr>
      </p:pic>
      <p:sp>
        <p:nvSpPr>
          <p:cNvPr id="85" name="Shape 85"/>
          <p:cNvSpPr txBox="1">
            <a:spLocks noGrp="1"/>
          </p:cNvSpPr>
          <p:nvPr>
            <p:ph type="body" idx="1"/>
          </p:nvPr>
        </p:nvSpPr>
        <p:spPr>
          <a:xfrm>
            <a:off x="311700" y="4286975"/>
            <a:ext cx="8520600" cy="51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a:solidFill>
                  <a:srgbClr val="000000"/>
                </a:solidFill>
              </a:rPr>
              <a:t>Look-up services within cataloging environments</a:t>
            </a:r>
            <a:endParaRPr sz="2600">
              <a:solidFill>
                <a:srgbClr val="000000"/>
              </a:solidFill>
            </a:endParaRPr>
          </a:p>
          <a:p>
            <a:pPr marL="457200" lvl="0" indent="0" rtl="0">
              <a:spcBef>
                <a:spcPts val="1600"/>
              </a:spcBef>
              <a:spcAft>
                <a:spcPts val="1600"/>
              </a:spcAft>
              <a:buNone/>
            </a:pPr>
            <a:endParaRPr sz="2400">
              <a:solidFill>
                <a:srgbClr val="000000"/>
              </a:solidFill>
            </a:endParaRPr>
          </a:p>
        </p:txBody>
      </p:sp>
      <p:sp>
        <p:nvSpPr>
          <p:cNvPr id="86" name="Shape 86"/>
          <p:cNvSpPr txBox="1">
            <a:spLocks noGrp="1"/>
          </p:cNvSpPr>
          <p:nvPr>
            <p:ph type="title"/>
          </p:nvPr>
        </p:nvSpPr>
        <p:spPr>
          <a:xfrm>
            <a:off x="924025" y="445025"/>
            <a:ext cx="7908600" cy="572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3000"/>
              <a:t>Motivation : Complementary Effort #3</a:t>
            </a:r>
            <a:endParaRPr sz="3000"/>
          </a:p>
        </p:txBody>
      </p:sp>
      <p:cxnSp>
        <p:nvCxnSpPr>
          <p:cNvPr id="87" name="Shape 87"/>
          <p:cNvCxnSpPr/>
          <p:nvPr/>
        </p:nvCxnSpPr>
        <p:spPr>
          <a:xfrm rot="10800000" flipH="1">
            <a:off x="1768525" y="1009150"/>
            <a:ext cx="6923100" cy="11100"/>
          </a:xfrm>
          <a:prstGeom prst="straightConnector1">
            <a:avLst/>
          </a:prstGeom>
          <a:noFill/>
          <a:ln w="9525" cap="flat" cmpd="sng">
            <a:solidFill>
              <a:srgbClr val="990000"/>
            </a:solidFill>
            <a:prstDash val="solid"/>
            <a:round/>
            <a:headEnd type="none" w="med" len="med"/>
            <a:tailEnd type="none" w="med" len="med"/>
          </a:ln>
        </p:spPr>
      </p:cxnSp>
      <p:pic>
        <p:nvPicPr>
          <p:cNvPr id="88" name="Shape 88"/>
          <p:cNvPicPr preferRelativeResize="0"/>
          <p:nvPr/>
        </p:nvPicPr>
        <p:blipFill rotWithShape="1">
          <a:blip r:embed="rId6">
            <a:alphaModFix/>
          </a:blip>
          <a:srcRect t="10170" b="18206"/>
          <a:stretch/>
        </p:blipFill>
        <p:spPr>
          <a:xfrm>
            <a:off x="3562238" y="1254225"/>
            <a:ext cx="1905000" cy="1364400"/>
          </a:xfrm>
          <a:prstGeom prst="rect">
            <a:avLst/>
          </a:prstGeom>
          <a:noFill/>
          <a:ln>
            <a:noFill/>
          </a:ln>
        </p:spPr>
      </p:pic>
      <p:pic>
        <p:nvPicPr>
          <p:cNvPr id="89" name="Shape 89"/>
          <p:cNvPicPr preferRelativeResize="0"/>
          <p:nvPr/>
        </p:nvPicPr>
        <p:blipFill>
          <a:blip r:embed="rId7">
            <a:alphaModFix/>
          </a:blip>
          <a:stretch>
            <a:fillRect/>
          </a:stretch>
        </p:blipFill>
        <p:spPr>
          <a:xfrm>
            <a:off x="3893725" y="3213489"/>
            <a:ext cx="1356550" cy="622099"/>
          </a:xfrm>
          <a:prstGeom prst="rect">
            <a:avLst/>
          </a:prstGeom>
          <a:noFill/>
          <a:ln>
            <a:noFill/>
          </a:ln>
        </p:spPr>
      </p:pic>
    </p:spTree>
    <p:extLst>
      <p:ext uri="{BB962C8B-B14F-4D97-AF65-F5344CB8AC3E}">
        <p14:creationId xmlns:p14="http://schemas.microsoft.com/office/powerpoint/2010/main" val="20415052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Shape 94"/>
          <p:cNvPicPr preferRelativeResize="0"/>
          <p:nvPr/>
        </p:nvPicPr>
        <p:blipFill>
          <a:blip r:embed="rId3">
            <a:alphaModFix/>
          </a:blip>
          <a:stretch>
            <a:fillRect/>
          </a:stretch>
        </p:blipFill>
        <p:spPr>
          <a:xfrm>
            <a:off x="311700" y="292625"/>
            <a:ext cx="1122650" cy="1122650"/>
          </a:xfrm>
          <a:prstGeom prst="rect">
            <a:avLst/>
          </a:prstGeom>
          <a:noFill/>
          <a:ln>
            <a:noFill/>
          </a:ln>
        </p:spPr>
      </p:pic>
      <p:pic>
        <p:nvPicPr>
          <p:cNvPr id="95" name="Shape 95"/>
          <p:cNvPicPr preferRelativeResize="0"/>
          <p:nvPr/>
        </p:nvPicPr>
        <p:blipFill rotWithShape="1">
          <a:blip r:embed="rId4">
            <a:alphaModFix/>
          </a:blip>
          <a:srcRect t="8312" r="6129" b="12741"/>
          <a:stretch/>
        </p:blipFill>
        <p:spPr>
          <a:xfrm>
            <a:off x="3641485" y="1415025"/>
            <a:ext cx="5502516" cy="2788175"/>
          </a:xfrm>
          <a:prstGeom prst="rect">
            <a:avLst/>
          </a:prstGeom>
          <a:noFill/>
          <a:ln>
            <a:noFill/>
          </a:ln>
        </p:spPr>
      </p:pic>
      <p:pic>
        <p:nvPicPr>
          <p:cNvPr id="96" name="Shape 96"/>
          <p:cNvPicPr preferRelativeResize="0"/>
          <p:nvPr/>
        </p:nvPicPr>
        <p:blipFill rotWithShape="1">
          <a:blip r:embed="rId5">
            <a:alphaModFix/>
          </a:blip>
          <a:srcRect r="75429"/>
          <a:stretch/>
        </p:blipFill>
        <p:spPr>
          <a:xfrm>
            <a:off x="805325" y="2428888"/>
            <a:ext cx="1441225" cy="1266975"/>
          </a:xfrm>
          <a:prstGeom prst="rect">
            <a:avLst/>
          </a:prstGeom>
          <a:noFill/>
          <a:ln>
            <a:noFill/>
          </a:ln>
        </p:spPr>
      </p:pic>
      <p:sp>
        <p:nvSpPr>
          <p:cNvPr id="97" name="Shape 97"/>
          <p:cNvSpPr txBox="1">
            <a:spLocks noGrp="1"/>
          </p:cNvSpPr>
          <p:nvPr>
            <p:ph type="body" idx="1"/>
          </p:nvPr>
        </p:nvSpPr>
        <p:spPr>
          <a:xfrm>
            <a:off x="311700" y="4286975"/>
            <a:ext cx="8520600" cy="51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a:solidFill>
                  <a:srgbClr val="000000"/>
                </a:solidFill>
              </a:rPr>
              <a:t>URIs in MARC records</a:t>
            </a:r>
            <a:endParaRPr sz="2600">
              <a:solidFill>
                <a:srgbClr val="000000"/>
              </a:solidFill>
            </a:endParaRPr>
          </a:p>
          <a:p>
            <a:pPr marL="457200" lvl="0" indent="0" rtl="0">
              <a:spcBef>
                <a:spcPts val="1600"/>
              </a:spcBef>
              <a:spcAft>
                <a:spcPts val="1600"/>
              </a:spcAft>
              <a:buNone/>
            </a:pPr>
            <a:endParaRPr sz="2400">
              <a:solidFill>
                <a:srgbClr val="000000"/>
              </a:solidFill>
            </a:endParaRPr>
          </a:p>
        </p:txBody>
      </p:sp>
      <p:sp>
        <p:nvSpPr>
          <p:cNvPr id="98" name="Shape 98"/>
          <p:cNvSpPr txBox="1">
            <a:spLocks noGrp="1"/>
          </p:cNvSpPr>
          <p:nvPr>
            <p:ph type="title"/>
          </p:nvPr>
        </p:nvSpPr>
        <p:spPr>
          <a:xfrm>
            <a:off x="924025" y="445025"/>
            <a:ext cx="7908600" cy="572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3000"/>
              <a:t>Motivation : Complementary Effort #4</a:t>
            </a:r>
            <a:endParaRPr sz="3000"/>
          </a:p>
        </p:txBody>
      </p:sp>
      <p:cxnSp>
        <p:nvCxnSpPr>
          <p:cNvPr id="99" name="Shape 99"/>
          <p:cNvCxnSpPr/>
          <p:nvPr/>
        </p:nvCxnSpPr>
        <p:spPr>
          <a:xfrm rot="10800000" flipH="1">
            <a:off x="1768525" y="1009150"/>
            <a:ext cx="6923100" cy="11100"/>
          </a:xfrm>
          <a:prstGeom prst="straightConnector1">
            <a:avLst/>
          </a:prstGeom>
          <a:noFill/>
          <a:ln w="9525" cap="flat" cmpd="sng">
            <a:solidFill>
              <a:srgbClr val="990000"/>
            </a:solidFill>
            <a:prstDash val="solid"/>
            <a:round/>
            <a:headEnd type="none" w="med" len="med"/>
            <a:tailEnd type="none" w="med" len="med"/>
          </a:ln>
        </p:spPr>
      </p:cxnSp>
      <p:sp>
        <p:nvSpPr>
          <p:cNvPr id="100" name="Shape 100"/>
          <p:cNvSpPr/>
          <p:nvPr/>
        </p:nvSpPr>
        <p:spPr>
          <a:xfrm>
            <a:off x="2969762" y="2579963"/>
            <a:ext cx="778325" cy="964825"/>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0" i="0" u="none" strike="noStrike" kern="0" cap="none" spc="0" normalizeH="0" baseline="0" noProof="0">
                <a:ln w="9525" cap="flat" cmpd="sng">
                  <a:solidFill>
                    <a:srgbClr val="595959"/>
                  </a:solidFill>
                  <a:prstDash val="solid"/>
                  <a:round/>
                  <a:headEnd type="none" w="sm" len="sm"/>
                  <a:tailEnd type="none" w="sm" len="sm"/>
                </a:ln>
                <a:noFill/>
                <a:effectLst/>
                <a:uLnTx/>
                <a:uFillTx/>
                <a:latin typeface="Arial"/>
                <a:cs typeface="Arial"/>
                <a:sym typeface="Arial"/>
              </a:rPr>
              <a:t>&amp;</a:t>
            </a:r>
          </a:p>
        </p:txBody>
      </p:sp>
    </p:spTree>
    <p:extLst>
      <p:ext uri="{BB962C8B-B14F-4D97-AF65-F5344CB8AC3E}">
        <p14:creationId xmlns:p14="http://schemas.microsoft.com/office/powerpoint/2010/main" val="4194146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Shape 105"/>
          <p:cNvPicPr preferRelativeResize="0"/>
          <p:nvPr/>
        </p:nvPicPr>
        <p:blipFill>
          <a:blip r:embed="rId3">
            <a:alphaModFix/>
          </a:blip>
          <a:stretch>
            <a:fillRect/>
          </a:stretch>
        </p:blipFill>
        <p:spPr>
          <a:xfrm>
            <a:off x="311700" y="292625"/>
            <a:ext cx="1122650" cy="1122650"/>
          </a:xfrm>
          <a:prstGeom prst="rect">
            <a:avLst/>
          </a:prstGeom>
          <a:noFill/>
          <a:ln>
            <a:noFill/>
          </a:ln>
        </p:spPr>
      </p:pic>
      <p:pic>
        <p:nvPicPr>
          <p:cNvPr id="106" name="Shape 106"/>
          <p:cNvPicPr preferRelativeResize="0"/>
          <p:nvPr/>
        </p:nvPicPr>
        <p:blipFill>
          <a:blip r:embed="rId4">
            <a:alphaModFix/>
          </a:blip>
          <a:stretch>
            <a:fillRect/>
          </a:stretch>
        </p:blipFill>
        <p:spPr>
          <a:xfrm>
            <a:off x="1809750" y="1219925"/>
            <a:ext cx="5524500" cy="3067050"/>
          </a:xfrm>
          <a:prstGeom prst="rect">
            <a:avLst/>
          </a:prstGeom>
          <a:noFill/>
          <a:ln>
            <a:noFill/>
          </a:ln>
        </p:spPr>
      </p:pic>
      <p:sp>
        <p:nvSpPr>
          <p:cNvPr id="107" name="Shape 107"/>
          <p:cNvSpPr txBox="1">
            <a:spLocks noGrp="1"/>
          </p:cNvSpPr>
          <p:nvPr>
            <p:ph type="body" idx="1"/>
          </p:nvPr>
        </p:nvSpPr>
        <p:spPr>
          <a:xfrm>
            <a:off x="311700" y="4286975"/>
            <a:ext cx="8520600" cy="51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a:solidFill>
                  <a:srgbClr val="000000"/>
                </a:solidFill>
              </a:rPr>
              <a:t>New ILS affords new opportunities</a:t>
            </a:r>
            <a:endParaRPr sz="2600">
              <a:solidFill>
                <a:srgbClr val="000000"/>
              </a:solidFill>
            </a:endParaRPr>
          </a:p>
          <a:p>
            <a:pPr marL="457200" lvl="0" indent="0" rtl="0">
              <a:spcBef>
                <a:spcPts val="1600"/>
              </a:spcBef>
              <a:spcAft>
                <a:spcPts val="1600"/>
              </a:spcAft>
              <a:buNone/>
            </a:pPr>
            <a:endParaRPr sz="2400">
              <a:solidFill>
                <a:srgbClr val="000000"/>
              </a:solidFill>
            </a:endParaRPr>
          </a:p>
        </p:txBody>
      </p:sp>
      <p:sp>
        <p:nvSpPr>
          <p:cNvPr id="108" name="Shape 108"/>
          <p:cNvSpPr txBox="1">
            <a:spLocks noGrp="1"/>
          </p:cNvSpPr>
          <p:nvPr>
            <p:ph type="title"/>
          </p:nvPr>
        </p:nvSpPr>
        <p:spPr>
          <a:xfrm>
            <a:off x="924025" y="445025"/>
            <a:ext cx="7908600" cy="572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3000"/>
              <a:t>Motivation : Complementary Effort #5</a:t>
            </a:r>
            <a:endParaRPr sz="3000"/>
          </a:p>
        </p:txBody>
      </p:sp>
      <p:cxnSp>
        <p:nvCxnSpPr>
          <p:cNvPr id="109" name="Shape 109"/>
          <p:cNvCxnSpPr/>
          <p:nvPr/>
        </p:nvCxnSpPr>
        <p:spPr>
          <a:xfrm rot="10800000" flipH="1">
            <a:off x="1768525" y="1009150"/>
            <a:ext cx="6923100" cy="11100"/>
          </a:xfrm>
          <a:prstGeom prst="straightConnector1">
            <a:avLst/>
          </a:prstGeom>
          <a:noFill/>
          <a:ln w="9525" cap="flat" cmpd="sng">
            <a:solidFill>
              <a:srgbClr val="990000"/>
            </a:solidFill>
            <a:prstDash val="solid"/>
            <a:round/>
            <a:headEnd type="none" w="med" len="med"/>
            <a:tailEnd type="none" w="med" len="med"/>
          </a:ln>
        </p:spPr>
      </p:cxnSp>
    </p:spTree>
    <p:extLst>
      <p:ext uri="{BB962C8B-B14F-4D97-AF65-F5344CB8AC3E}">
        <p14:creationId xmlns:p14="http://schemas.microsoft.com/office/powerpoint/2010/main" val="30788577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1543900" y="445025"/>
            <a:ext cx="7288500" cy="572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3000"/>
              <a:t>Hopes &amp; Dreams</a:t>
            </a:r>
            <a:endParaRPr sz="3000"/>
          </a:p>
        </p:txBody>
      </p:sp>
      <p:pic>
        <p:nvPicPr>
          <p:cNvPr id="115" name="Shape 115"/>
          <p:cNvPicPr preferRelativeResize="0"/>
          <p:nvPr/>
        </p:nvPicPr>
        <p:blipFill>
          <a:blip r:embed="rId3">
            <a:alphaModFix/>
          </a:blip>
          <a:stretch>
            <a:fillRect/>
          </a:stretch>
        </p:blipFill>
        <p:spPr>
          <a:xfrm>
            <a:off x="311700" y="292625"/>
            <a:ext cx="1122650" cy="1122650"/>
          </a:xfrm>
          <a:prstGeom prst="rect">
            <a:avLst/>
          </a:prstGeom>
          <a:noFill/>
          <a:ln>
            <a:noFill/>
          </a:ln>
        </p:spPr>
      </p:pic>
      <p:sp>
        <p:nvSpPr>
          <p:cNvPr id="116" name="Shape 116"/>
          <p:cNvSpPr txBox="1">
            <a:spLocks noGrp="1"/>
          </p:cNvSpPr>
          <p:nvPr>
            <p:ph type="body" idx="1"/>
          </p:nvPr>
        </p:nvSpPr>
        <p:spPr>
          <a:xfrm>
            <a:off x="311700" y="1646700"/>
            <a:ext cx="8520600" cy="29223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800">
                <a:solidFill>
                  <a:srgbClr val="000000"/>
                </a:solidFill>
              </a:rPr>
              <a:t>Low-threshold entity creation</a:t>
            </a:r>
            <a:endParaRPr sz="2800">
              <a:solidFill>
                <a:srgbClr val="000000"/>
              </a:solidFill>
            </a:endParaRPr>
          </a:p>
          <a:p>
            <a:pPr marL="0" lvl="0" indent="0" rtl="0">
              <a:spcBef>
                <a:spcPts val="1600"/>
              </a:spcBef>
              <a:spcAft>
                <a:spcPts val="0"/>
              </a:spcAft>
              <a:buClr>
                <a:schemeClr val="dk1"/>
              </a:buClr>
              <a:buSzPts val="1100"/>
              <a:buFont typeface="Arial"/>
              <a:buNone/>
            </a:pPr>
            <a:r>
              <a:rPr lang="en" sz="2800">
                <a:solidFill>
                  <a:schemeClr val="dk1"/>
                </a:solidFill>
              </a:rPr>
              <a:t>Streamlining workflows across processes</a:t>
            </a:r>
            <a:endParaRPr sz="2800">
              <a:solidFill>
                <a:srgbClr val="000000"/>
              </a:solidFill>
            </a:endParaRPr>
          </a:p>
          <a:p>
            <a:pPr marL="0" lvl="0" indent="0">
              <a:spcBef>
                <a:spcPts val="1600"/>
              </a:spcBef>
              <a:spcAft>
                <a:spcPts val="0"/>
              </a:spcAft>
              <a:buNone/>
            </a:pPr>
            <a:r>
              <a:rPr lang="en" sz="2800">
                <a:solidFill>
                  <a:srgbClr val="000000"/>
                </a:solidFill>
              </a:rPr>
              <a:t>Reconciliation services in MARC-2-RDF conversion</a:t>
            </a:r>
            <a:endParaRPr sz="2800">
              <a:solidFill>
                <a:srgbClr val="000000"/>
              </a:solidFill>
            </a:endParaRPr>
          </a:p>
          <a:p>
            <a:pPr marL="0" lvl="0" indent="0">
              <a:spcBef>
                <a:spcPts val="1600"/>
              </a:spcBef>
              <a:spcAft>
                <a:spcPts val="0"/>
              </a:spcAft>
              <a:buNone/>
            </a:pPr>
            <a:r>
              <a:rPr lang="en" sz="2800">
                <a:solidFill>
                  <a:srgbClr val="000000"/>
                </a:solidFill>
              </a:rPr>
              <a:t>Data exchange questions in LD environment</a:t>
            </a:r>
            <a:endParaRPr sz="2800">
              <a:solidFill>
                <a:srgbClr val="000000"/>
              </a:solidFill>
            </a:endParaRPr>
          </a:p>
          <a:p>
            <a:pPr marL="0" lvl="0" indent="0" rtl="0">
              <a:spcBef>
                <a:spcPts val="1600"/>
              </a:spcBef>
              <a:spcAft>
                <a:spcPts val="1600"/>
              </a:spcAft>
              <a:buNone/>
            </a:pPr>
            <a:endParaRPr>
              <a:solidFill>
                <a:srgbClr val="000000"/>
              </a:solidFill>
            </a:endParaRPr>
          </a:p>
        </p:txBody>
      </p:sp>
      <p:cxnSp>
        <p:nvCxnSpPr>
          <p:cNvPr id="117" name="Shape 117"/>
          <p:cNvCxnSpPr/>
          <p:nvPr/>
        </p:nvCxnSpPr>
        <p:spPr>
          <a:xfrm rot="10800000" flipH="1">
            <a:off x="1768525" y="1009150"/>
            <a:ext cx="6923100" cy="11100"/>
          </a:xfrm>
          <a:prstGeom prst="straightConnector1">
            <a:avLst/>
          </a:prstGeom>
          <a:noFill/>
          <a:ln w="9525" cap="flat" cmpd="sng">
            <a:solidFill>
              <a:srgbClr val="990000"/>
            </a:solidFill>
            <a:prstDash val="solid"/>
            <a:round/>
            <a:headEnd type="none" w="med" len="med"/>
            <a:tailEnd type="none" w="med" len="med"/>
          </a:ln>
        </p:spPr>
      </p:cxnSp>
    </p:spTree>
    <p:extLst>
      <p:ext uri="{BB962C8B-B14F-4D97-AF65-F5344CB8AC3E}">
        <p14:creationId xmlns:p14="http://schemas.microsoft.com/office/powerpoint/2010/main" val="35335803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1543900" y="445025"/>
            <a:ext cx="7288500" cy="572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3000"/>
              <a:t>Finally...</a:t>
            </a:r>
            <a:endParaRPr sz="3000"/>
          </a:p>
        </p:txBody>
      </p:sp>
      <p:pic>
        <p:nvPicPr>
          <p:cNvPr id="123" name="Shape 123"/>
          <p:cNvPicPr preferRelativeResize="0"/>
          <p:nvPr/>
        </p:nvPicPr>
        <p:blipFill>
          <a:blip r:embed="rId3">
            <a:alphaModFix/>
          </a:blip>
          <a:stretch>
            <a:fillRect/>
          </a:stretch>
        </p:blipFill>
        <p:spPr>
          <a:xfrm>
            <a:off x="311700" y="292625"/>
            <a:ext cx="1122650" cy="1122650"/>
          </a:xfrm>
          <a:prstGeom prst="rect">
            <a:avLst/>
          </a:prstGeom>
          <a:noFill/>
          <a:ln>
            <a:noFill/>
          </a:ln>
        </p:spPr>
      </p:pic>
      <p:sp>
        <p:nvSpPr>
          <p:cNvPr id="124" name="Shape 124"/>
          <p:cNvSpPr txBox="1">
            <a:spLocks noGrp="1"/>
          </p:cNvSpPr>
          <p:nvPr>
            <p:ph type="body" idx="1"/>
          </p:nvPr>
        </p:nvSpPr>
        <p:spPr>
          <a:xfrm>
            <a:off x="311700" y="1646700"/>
            <a:ext cx="8520600" cy="2922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endParaRPr sz="2400">
              <a:solidFill>
                <a:srgbClr val="000000"/>
              </a:solidFill>
            </a:endParaRPr>
          </a:p>
          <a:p>
            <a:pPr marL="0" lvl="0" indent="0" algn="r" rtl="0">
              <a:spcBef>
                <a:spcPts val="1600"/>
              </a:spcBef>
              <a:spcAft>
                <a:spcPts val="0"/>
              </a:spcAft>
              <a:buNone/>
            </a:pPr>
            <a:endParaRPr sz="2400">
              <a:solidFill>
                <a:srgbClr val="000000"/>
              </a:solidFill>
            </a:endParaRPr>
          </a:p>
          <a:p>
            <a:pPr marL="0" lvl="0" indent="0" algn="ctr" rtl="0">
              <a:spcBef>
                <a:spcPts val="0"/>
              </a:spcBef>
              <a:spcAft>
                <a:spcPts val="0"/>
              </a:spcAft>
              <a:buNone/>
            </a:pPr>
            <a:r>
              <a:rPr lang="en" sz="2800">
                <a:solidFill>
                  <a:srgbClr val="000000"/>
                </a:solidFill>
              </a:rPr>
              <a:t>What's in it for us (condensed)?</a:t>
            </a:r>
            <a:endParaRPr sz="2800">
              <a:solidFill>
                <a:srgbClr val="000000"/>
              </a:solidFill>
            </a:endParaRPr>
          </a:p>
          <a:p>
            <a:pPr marL="0" lvl="0" indent="0" rtl="0">
              <a:spcBef>
                <a:spcPts val="1600"/>
              </a:spcBef>
              <a:spcAft>
                <a:spcPts val="1600"/>
              </a:spcAft>
              <a:buNone/>
            </a:pPr>
            <a:endParaRPr>
              <a:solidFill>
                <a:srgbClr val="000000"/>
              </a:solidFill>
            </a:endParaRPr>
          </a:p>
        </p:txBody>
      </p:sp>
      <p:cxnSp>
        <p:nvCxnSpPr>
          <p:cNvPr id="125" name="Shape 125"/>
          <p:cNvCxnSpPr/>
          <p:nvPr/>
        </p:nvCxnSpPr>
        <p:spPr>
          <a:xfrm rot="10800000" flipH="1">
            <a:off x="1768525" y="1009150"/>
            <a:ext cx="6923100" cy="11100"/>
          </a:xfrm>
          <a:prstGeom prst="straightConnector1">
            <a:avLst/>
          </a:prstGeom>
          <a:noFill/>
          <a:ln w="9525" cap="flat" cmpd="sng">
            <a:solidFill>
              <a:srgbClr val="990000"/>
            </a:solidFill>
            <a:prstDash val="solid"/>
            <a:round/>
            <a:headEnd type="none" w="med" len="med"/>
            <a:tailEnd type="none" w="med" len="med"/>
          </a:ln>
        </p:spPr>
      </p:cxnSp>
    </p:spTree>
    <p:extLst>
      <p:ext uri="{BB962C8B-B14F-4D97-AF65-F5344CB8AC3E}">
        <p14:creationId xmlns:p14="http://schemas.microsoft.com/office/powerpoint/2010/main" val="40040751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F7F198-F736-418D-A651-F7E1909C6E39}"/>
              </a:ext>
            </a:extLst>
          </p:cNvPr>
          <p:cNvSpPr>
            <a:spLocks noGrp="1"/>
          </p:cNvSpPr>
          <p:nvPr>
            <p:ph type="body" sz="quarter" idx="4294967295"/>
          </p:nvPr>
        </p:nvSpPr>
        <p:spPr>
          <a:xfrm>
            <a:off x="217714" y="1112777"/>
            <a:ext cx="8439150" cy="687388"/>
          </a:xfrm>
          <a:prstGeom prst="rect">
            <a:avLst/>
          </a:prstGeom>
        </p:spPr>
        <p:txBody>
          <a:bodyPr/>
          <a:lstStyle/>
          <a:p>
            <a:pPr marL="0" indent="0">
              <a:buNone/>
            </a:pPr>
            <a:r>
              <a:rPr lang="en-US" sz="4000" dirty="0"/>
              <a:t>Questions?</a:t>
            </a:r>
          </a:p>
        </p:txBody>
      </p:sp>
      <p:pic>
        <p:nvPicPr>
          <p:cNvPr id="4" name="Picture 3">
            <a:extLst>
              <a:ext uri="{FF2B5EF4-FFF2-40B4-BE49-F238E27FC236}">
                <a16:creationId xmlns:a16="http://schemas.microsoft.com/office/drawing/2014/main" id="{E5AA2723-3FEA-4CB2-BF6E-317A073084E6}"/>
              </a:ext>
            </a:extLst>
          </p:cNvPr>
          <p:cNvPicPr>
            <a:picLocks noChangeAspect="1"/>
          </p:cNvPicPr>
          <p:nvPr/>
        </p:nvPicPr>
        <p:blipFill>
          <a:blip r:embed="rId3"/>
          <a:stretch>
            <a:fillRect/>
          </a:stretch>
        </p:blipFill>
        <p:spPr>
          <a:xfrm>
            <a:off x="3082004" y="-241300"/>
            <a:ext cx="5937225" cy="5236633"/>
          </a:xfrm>
          <a:prstGeom prst="rect">
            <a:avLst/>
          </a:prstGeom>
        </p:spPr>
      </p:pic>
      <p:sp>
        <p:nvSpPr>
          <p:cNvPr id="3" name="Rectangle 2">
            <a:extLst>
              <a:ext uri="{FF2B5EF4-FFF2-40B4-BE49-F238E27FC236}">
                <a16:creationId xmlns:a16="http://schemas.microsoft.com/office/drawing/2014/main" id="{1777A24C-676A-45CE-B6AB-2973ECFD2F3F}"/>
              </a:ext>
            </a:extLst>
          </p:cNvPr>
          <p:cNvSpPr/>
          <p:nvPr/>
        </p:nvSpPr>
        <p:spPr>
          <a:xfrm>
            <a:off x="3115733" y="-245533"/>
            <a:ext cx="922867" cy="12752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1F6B74E-400D-414D-85D2-0F736A25AB0D}"/>
              </a:ext>
            </a:extLst>
          </p:cNvPr>
          <p:cNvSpPr/>
          <p:nvPr/>
        </p:nvSpPr>
        <p:spPr>
          <a:xfrm>
            <a:off x="0" y="4404836"/>
            <a:ext cx="4729169" cy="738664"/>
          </a:xfrm>
          <a:prstGeom prst="rect">
            <a:avLst/>
          </a:prstGeom>
        </p:spPr>
        <p:txBody>
          <a:bodyPr wrap="square">
            <a:spAutoFit/>
          </a:bodyPr>
          <a:lstStyle/>
          <a:p>
            <a:r>
              <a:rPr lang="en-US" sz="1050" b="1" dirty="0">
                <a:latin typeface="medium-content-sans-serif-font"/>
              </a:rPr>
              <a:t>Massive Linked Open Data Cloud (Reference Database), under-exploited by Publishers.</a:t>
            </a:r>
            <a:r>
              <a:rPr lang="en-US" sz="1050" dirty="0">
                <a:latin typeface="medium-content-sans-serif-font"/>
              </a:rPr>
              <a:t> (Linking Open Data cloud diagram 2017–08–22, CC-BY-SA by </a:t>
            </a:r>
            <a:r>
              <a:rPr lang="en-US" sz="1050" dirty="0" err="1">
                <a:latin typeface="medium-content-sans-serif-font"/>
              </a:rPr>
              <a:t>Andrejs</a:t>
            </a:r>
            <a:r>
              <a:rPr lang="en-US" sz="1050" dirty="0">
                <a:latin typeface="medium-content-sans-serif-font"/>
              </a:rPr>
              <a:t> Abele, John P. McCrae, Paul </a:t>
            </a:r>
            <a:r>
              <a:rPr lang="en-US" sz="1050" dirty="0" err="1">
                <a:latin typeface="medium-content-sans-serif-font"/>
              </a:rPr>
              <a:t>Buitelaar</a:t>
            </a:r>
            <a:r>
              <a:rPr lang="en-US" sz="1050" dirty="0">
                <a:latin typeface="medium-content-sans-serif-font"/>
              </a:rPr>
              <a:t>, Anja </a:t>
            </a:r>
            <a:r>
              <a:rPr lang="en-US" sz="1050" dirty="0" err="1">
                <a:latin typeface="medium-content-sans-serif-font"/>
              </a:rPr>
              <a:t>Jentzsch</a:t>
            </a:r>
            <a:r>
              <a:rPr lang="en-US" sz="1050" dirty="0">
                <a:latin typeface="medium-content-sans-serif-font"/>
              </a:rPr>
              <a:t>, and Richard </a:t>
            </a:r>
            <a:r>
              <a:rPr lang="en-US" sz="1050" dirty="0" err="1">
                <a:latin typeface="medium-content-sans-serif-font"/>
              </a:rPr>
              <a:t>Cyganiak</a:t>
            </a:r>
            <a:r>
              <a:rPr lang="en-US" sz="1050" dirty="0">
                <a:latin typeface="medium-content-sans-serif-font"/>
              </a:rPr>
              <a:t>. </a:t>
            </a:r>
            <a:r>
              <a:rPr lang="en-US" sz="1050" dirty="0">
                <a:latin typeface="medium-content-sans-serif-font"/>
                <a:hlinkClick r:id="rId4"/>
              </a:rPr>
              <a:t>http://lod-cloud.net/</a:t>
            </a:r>
            <a:r>
              <a:rPr lang="en-US" sz="1050" dirty="0">
                <a:latin typeface="medium-content-sans-serif-font"/>
              </a:rPr>
              <a:t>)</a:t>
            </a:r>
            <a:endParaRPr lang="en-US" sz="1050" dirty="0"/>
          </a:p>
        </p:txBody>
      </p:sp>
      <p:pic>
        <p:nvPicPr>
          <p:cNvPr id="7" name="Shape 123">
            <a:extLst>
              <a:ext uri="{FF2B5EF4-FFF2-40B4-BE49-F238E27FC236}">
                <a16:creationId xmlns:a16="http://schemas.microsoft.com/office/drawing/2014/main" id="{07B16DEE-72E4-4925-B39B-56DBCDA642B9}"/>
              </a:ext>
            </a:extLst>
          </p:cNvPr>
          <p:cNvPicPr preferRelativeResize="0"/>
          <p:nvPr/>
        </p:nvPicPr>
        <p:blipFill>
          <a:blip r:embed="rId5">
            <a:alphaModFix/>
          </a:blip>
          <a:stretch>
            <a:fillRect/>
          </a:stretch>
        </p:blipFill>
        <p:spPr>
          <a:xfrm>
            <a:off x="7569750" y="4690707"/>
            <a:ext cx="431250" cy="385529"/>
          </a:xfrm>
          <a:prstGeom prst="rect">
            <a:avLst/>
          </a:prstGeom>
          <a:noFill/>
          <a:ln>
            <a:noFill/>
          </a:ln>
        </p:spPr>
      </p:pic>
      <p:sp>
        <p:nvSpPr>
          <p:cNvPr id="5" name="TextBox 4">
            <a:extLst>
              <a:ext uri="{FF2B5EF4-FFF2-40B4-BE49-F238E27FC236}">
                <a16:creationId xmlns:a16="http://schemas.microsoft.com/office/drawing/2014/main" id="{234A3D12-A979-45B5-B88B-61ACAC82BC4D}"/>
              </a:ext>
            </a:extLst>
          </p:cNvPr>
          <p:cNvSpPr txBox="1"/>
          <p:nvPr/>
        </p:nvSpPr>
        <p:spPr>
          <a:xfrm>
            <a:off x="312420" y="2137655"/>
            <a:ext cx="2217420" cy="1569660"/>
          </a:xfrm>
          <a:prstGeom prst="rect">
            <a:avLst/>
          </a:prstGeom>
          <a:noFill/>
        </p:spPr>
        <p:txBody>
          <a:bodyPr wrap="square" rtlCol="0">
            <a:spAutoFit/>
          </a:bodyPr>
          <a:lstStyle/>
          <a:p>
            <a:r>
              <a:rPr lang="en-US" sz="1600" dirty="0"/>
              <a:t>Jason Kovari</a:t>
            </a:r>
          </a:p>
          <a:p>
            <a:r>
              <a:rPr lang="fi-FI" sz="1600" dirty="0"/>
              <a:t>jak473@cornell.edu</a:t>
            </a:r>
            <a:endParaRPr lang="en-US" sz="1600" dirty="0"/>
          </a:p>
          <a:p>
            <a:endParaRPr lang="en-US" sz="1600" dirty="0"/>
          </a:p>
          <a:p>
            <a:r>
              <a:rPr lang="en-US" sz="1600" dirty="0"/>
              <a:t>Andrew K. Pace</a:t>
            </a:r>
          </a:p>
          <a:p>
            <a:r>
              <a:rPr lang="en-US" sz="1600" dirty="0"/>
              <a:t>pacea@oclc.org</a:t>
            </a:r>
          </a:p>
          <a:p>
            <a:endParaRPr lang="en-US" sz="1600" dirty="0"/>
          </a:p>
        </p:txBody>
      </p:sp>
    </p:spTree>
    <p:extLst>
      <p:ext uri="{BB962C8B-B14F-4D97-AF65-F5344CB8AC3E}">
        <p14:creationId xmlns:p14="http://schemas.microsoft.com/office/powerpoint/2010/main" val="185699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F1CD15-52A8-4AA8-A894-E6F75DF15D1C}"/>
              </a:ext>
            </a:extLst>
          </p:cNvPr>
          <p:cNvSpPr>
            <a:spLocks noGrp="1"/>
          </p:cNvSpPr>
          <p:nvPr>
            <p:ph type="body" sz="quarter" idx="13"/>
          </p:nvPr>
        </p:nvSpPr>
        <p:spPr>
          <a:xfrm>
            <a:off x="256278" y="73917"/>
            <a:ext cx="8439148" cy="686442"/>
          </a:xfrm>
        </p:spPr>
        <p:txBody>
          <a:bodyPr/>
          <a:lstStyle/>
          <a:p>
            <a:r>
              <a:rPr lang="en-US" sz="3200" b="0">
                <a:latin typeface="Arial" panose="020B0604020202020204" pitchFamily="34" charset="0"/>
                <a:cs typeface="Arial" panose="020B0604020202020204" pitchFamily="34" charset="0"/>
              </a:rPr>
              <a:t>Why?--Efficient, impactful workflows</a:t>
            </a:r>
          </a:p>
        </p:txBody>
      </p:sp>
      <p:sp>
        <p:nvSpPr>
          <p:cNvPr id="3" name="TextBox 2">
            <a:extLst>
              <a:ext uri="{FF2B5EF4-FFF2-40B4-BE49-F238E27FC236}">
                <a16:creationId xmlns:a16="http://schemas.microsoft.com/office/drawing/2014/main" id="{2586B6CB-FEE4-4650-BA54-BC06C23D05B3}"/>
              </a:ext>
            </a:extLst>
          </p:cNvPr>
          <p:cNvSpPr txBox="1"/>
          <p:nvPr/>
        </p:nvSpPr>
        <p:spPr>
          <a:xfrm>
            <a:off x="682241" y="1172559"/>
            <a:ext cx="2693774" cy="27007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000000"/>
                </a:solidFill>
                <a:effectLst/>
                <a:uLnTx/>
                <a:uFillTx/>
                <a:latin typeface="Arial"/>
                <a:ea typeface="+mn-ea"/>
                <a:cs typeface="+mn-cs"/>
              </a:rPr>
              <a:t>           </a:t>
            </a:r>
            <a:r>
              <a:rPr kumimoji="0" lang="en-US" sz="2700" b="0" i="0" u="none" strike="noStrike" kern="1200" cap="none" spc="0" normalizeH="0" baseline="0" noProof="0">
                <a:ln>
                  <a:noFill/>
                </a:ln>
                <a:solidFill>
                  <a:srgbClr val="00AFD7"/>
                </a:solidFill>
                <a:effectLst/>
                <a:uLnTx/>
                <a:uFillTx/>
                <a:latin typeface="Arial"/>
                <a:ea typeface="+mn-ea"/>
                <a:cs typeface="+mn-cs"/>
              </a:rPr>
              <a:t>Today</a:t>
            </a:r>
            <a:r>
              <a:rPr kumimoji="0" lang="en-US" sz="2700" b="1" i="0" u="none" strike="noStrike" kern="1200" cap="none" spc="0" normalizeH="0" baseline="0" noProof="0">
                <a:ln>
                  <a:noFill/>
                </a:ln>
                <a:solidFill>
                  <a:srgbClr val="000000"/>
                </a:solidFill>
                <a:effectLst/>
                <a:uLnTx/>
                <a:uFillTx/>
                <a:latin typeface="Arial"/>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750" b="1" i="0" u="none" strike="noStrike" kern="1200" cap="none" spc="0" normalizeH="0" baseline="0" noProof="0">
              <a:ln>
                <a:noFill/>
              </a:ln>
              <a:solidFill>
                <a:srgbClr val="000000"/>
              </a:solidFill>
              <a:effectLst/>
              <a:uLnTx/>
              <a:uFillTx/>
              <a:latin typeface="Arial"/>
              <a:ea typeface="+mn-ea"/>
              <a:cs typeface="+mn-cs"/>
            </a:endParaRPr>
          </a:p>
          <a:p>
            <a:pPr marL="171450" indent="-171450">
              <a:buFontTx/>
              <a:buChar char="-"/>
            </a:pPr>
            <a:r>
              <a:rPr lang="en-US">
                <a:solidFill>
                  <a:srgbClr val="000000"/>
                </a:solidFill>
              </a:rPr>
              <a:t>Searching</a:t>
            </a: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Copy cataloging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Original cataloging </a:t>
            </a:r>
          </a:p>
          <a:p>
            <a:pPr marL="172641" marR="0" lvl="2"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Authorities</a:t>
            </a:r>
          </a:p>
          <a:p>
            <a:pPr marL="172641" marR="0" lvl="2"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000000"/>
                </a:solidFill>
                <a:effectLst/>
                <a:uLnTx/>
                <a:uFillTx/>
                <a:latin typeface="Arial"/>
                <a:ea typeface="+mn-ea"/>
                <a:cs typeface="+mn-cs"/>
              </a:rPr>
              <a:t>   </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2050" name="Picture 2" descr="Image result for internet web icon">
            <a:extLst>
              <a:ext uri="{FF2B5EF4-FFF2-40B4-BE49-F238E27FC236}">
                <a16:creationId xmlns:a16="http://schemas.microsoft.com/office/drawing/2014/main" id="{0C29599C-9DC5-48EE-B42B-DFBF54437709}"/>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9133" y="907986"/>
            <a:ext cx="712434" cy="7124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F35EE04-76A1-420C-9F10-7DD4EA389406}"/>
              </a:ext>
            </a:extLst>
          </p:cNvPr>
          <p:cNvSpPr txBox="1"/>
          <p:nvPr/>
        </p:nvSpPr>
        <p:spPr>
          <a:xfrm>
            <a:off x="5248709" y="1184822"/>
            <a:ext cx="3446717" cy="27758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000000"/>
                </a:solidFill>
                <a:effectLst/>
                <a:uLnTx/>
                <a:uFillTx/>
                <a:latin typeface="Arial"/>
                <a:ea typeface="+mn-ea"/>
                <a:cs typeface="+mn-cs"/>
              </a:rPr>
              <a:t>          </a:t>
            </a:r>
            <a:r>
              <a:rPr kumimoji="0" lang="en-US" sz="2700" b="0" i="0" u="none" strike="noStrike" kern="1200" cap="none" spc="0" normalizeH="0" baseline="0" noProof="0">
                <a:ln>
                  <a:noFill/>
                </a:ln>
                <a:solidFill>
                  <a:srgbClr val="00AFD7"/>
                </a:solidFill>
                <a:effectLst/>
                <a:uLnTx/>
                <a:uFillTx/>
                <a:latin typeface="Arial"/>
                <a:ea typeface="+mn-ea"/>
                <a:cs typeface="+mn-cs"/>
              </a:rPr>
              <a:t>In the future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788" b="1" i="0" u="none" strike="noStrike" kern="1200" cap="none" spc="0" normalizeH="0" baseline="0" noProof="0">
              <a:ln>
                <a:noFill/>
              </a:ln>
              <a:solidFill>
                <a:srgbClr val="000000"/>
              </a:solidFill>
              <a:effectLst/>
              <a:uLnTx/>
              <a:uFillTx/>
              <a:latin typeface="Arial"/>
              <a:ea typeface="+mn-ea"/>
              <a:cs typeface="+mn-cs"/>
            </a:endParaRPr>
          </a:p>
          <a:p>
            <a:pPr marL="171450" indent="-171450">
              <a:buFontTx/>
              <a:buChar char="-"/>
            </a:pPr>
            <a:r>
              <a:rPr lang="en-US">
                <a:solidFill>
                  <a:srgbClr val="000000"/>
                </a:solidFill>
              </a:rPr>
              <a:t>Amplified searching</a:t>
            </a:r>
          </a:p>
          <a:p>
            <a:pPr marR="0" lvl="0" algn="l" defTabSz="4572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Adding relationships</a:t>
            </a:r>
          </a:p>
          <a:p>
            <a:pPr marL="172641"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Entity management</a:t>
            </a: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Library-sourced vocabularies</a:t>
            </a: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2052" name="Picture 4" descr="Image result for search for people, places and things icon">
            <a:extLst>
              <a:ext uri="{FF2B5EF4-FFF2-40B4-BE49-F238E27FC236}">
                <a16:creationId xmlns:a16="http://schemas.microsoft.com/office/drawing/2014/main" id="{1109DBBE-AF31-4836-9589-DA1C13474B6D}"/>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20562" y="979029"/>
            <a:ext cx="641391" cy="64139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double right arrow">
            <a:extLst>
              <a:ext uri="{FF2B5EF4-FFF2-40B4-BE49-F238E27FC236}">
                <a16:creationId xmlns:a16="http://schemas.microsoft.com/office/drawing/2014/main" id="{2E27B016-5CA2-4936-8577-F067B7F43C60}"/>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3376015" y="1898125"/>
            <a:ext cx="1428120" cy="1428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560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2BC992-04A1-45B7-AD5C-2CC17787FE0D}"/>
              </a:ext>
            </a:extLst>
          </p:cNvPr>
          <p:cNvSpPr>
            <a:spLocks noGrp="1"/>
          </p:cNvSpPr>
          <p:nvPr>
            <p:ph type="body" sz="quarter" idx="13"/>
          </p:nvPr>
        </p:nvSpPr>
        <p:spPr/>
        <p:txBody>
          <a:bodyPr/>
          <a:lstStyle/>
          <a:p>
            <a:r>
              <a:rPr lang="en-US" dirty="0"/>
              <a:t>A project vision statement</a:t>
            </a:r>
          </a:p>
        </p:txBody>
      </p:sp>
      <p:sp>
        <p:nvSpPr>
          <p:cNvPr id="3" name="Text Placeholder 2">
            <a:extLst>
              <a:ext uri="{FF2B5EF4-FFF2-40B4-BE49-F238E27FC236}">
                <a16:creationId xmlns:a16="http://schemas.microsoft.com/office/drawing/2014/main" id="{BD11AE65-E6F5-4A3D-9032-E180E598A7B6}"/>
              </a:ext>
            </a:extLst>
          </p:cNvPr>
          <p:cNvSpPr txBox="1">
            <a:spLocks/>
          </p:cNvSpPr>
          <p:nvPr/>
        </p:nvSpPr>
        <p:spPr>
          <a:xfrm>
            <a:off x="651300" y="1047841"/>
            <a:ext cx="7875479" cy="3047817"/>
          </a:xfrm>
          <a:prstGeom prst="rect">
            <a:avLst/>
          </a:prstGeom>
        </p:spPr>
        <p:txBody>
          <a:bodyPr/>
          <a:lst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i="1" dirty="0"/>
              <a:t>Work with our members through a foundational shift in the collaborative work of libraries, communities of practice, and end-users—dramatically improving efficiency, embracing the inclusive, diverse, and earnest OCLC membership, and empowering a new and trusted knowledge work enabled by the web.</a:t>
            </a:r>
          </a:p>
        </p:txBody>
      </p:sp>
    </p:spTree>
    <p:extLst>
      <p:ext uri="{BB962C8B-B14F-4D97-AF65-F5344CB8AC3E}">
        <p14:creationId xmlns:p14="http://schemas.microsoft.com/office/powerpoint/2010/main" val="3109775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647F7F-0C79-496B-93DB-C007AF632362}"/>
              </a:ext>
            </a:extLst>
          </p:cNvPr>
          <p:cNvSpPr>
            <a:spLocks noGrp="1"/>
          </p:cNvSpPr>
          <p:nvPr>
            <p:ph type="body" sz="quarter" idx="12"/>
          </p:nvPr>
        </p:nvSpPr>
        <p:spPr>
          <a:xfrm>
            <a:off x="340785" y="963072"/>
            <a:ext cx="4599605" cy="3356378"/>
          </a:xfrm>
        </p:spPr>
        <p:txBody>
          <a:bodyPr/>
          <a:lstStyle/>
          <a:p>
            <a:pPr marL="0" indent="0">
              <a:buNone/>
            </a:pPr>
            <a:r>
              <a:rPr lang="en-US" dirty="0"/>
              <a:t>Phase I Partners </a:t>
            </a:r>
            <a:r>
              <a:rPr lang="en-US" sz="1800" dirty="0"/>
              <a:t>(Dec ’17 - Apr ‘18)</a:t>
            </a:r>
            <a:endParaRPr lang="en-US" dirty="0"/>
          </a:p>
          <a:p>
            <a:pPr lvl="1"/>
            <a:r>
              <a:rPr lang="en-US" sz="2000" b="1" dirty="0"/>
              <a:t>Cornell University</a:t>
            </a:r>
          </a:p>
          <a:p>
            <a:pPr lvl="1"/>
            <a:r>
              <a:rPr lang="en-US" sz="2000" b="1" dirty="0"/>
              <a:t>University of California, Davis</a:t>
            </a:r>
          </a:p>
        </p:txBody>
      </p:sp>
      <p:sp>
        <p:nvSpPr>
          <p:cNvPr id="3" name="Text Placeholder 2">
            <a:extLst>
              <a:ext uri="{FF2B5EF4-FFF2-40B4-BE49-F238E27FC236}">
                <a16:creationId xmlns:a16="http://schemas.microsoft.com/office/drawing/2014/main" id="{CF38D50D-EAC2-46CC-9FF6-879C988FA7FF}"/>
              </a:ext>
            </a:extLst>
          </p:cNvPr>
          <p:cNvSpPr>
            <a:spLocks noGrp="1"/>
          </p:cNvSpPr>
          <p:nvPr>
            <p:ph type="body" sz="quarter" idx="13"/>
          </p:nvPr>
        </p:nvSpPr>
        <p:spPr>
          <a:xfrm>
            <a:off x="262532" y="137608"/>
            <a:ext cx="8439148" cy="686442"/>
          </a:xfrm>
        </p:spPr>
        <p:txBody>
          <a:bodyPr vert="horz" anchor="t"/>
          <a:lstStyle/>
          <a:p>
            <a:r>
              <a:rPr lang="en-US" dirty="0"/>
              <a:t>Who</a:t>
            </a:r>
          </a:p>
        </p:txBody>
      </p:sp>
      <p:sp>
        <p:nvSpPr>
          <p:cNvPr id="4" name="Text Placeholder 1">
            <a:extLst>
              <a:ext uri="{FF2B5EF4-FFF2-40B4-BE49-F238E27FC236}">
                <a16:creationId xmlns:a16="http://schemas.microsoft.com/office/drawing/2014/main" id="{EB4F780D-A318-4811-842E-C62C9A5A69A4}"/>
              </a:ext>
            </a:extLst>
          </p:cNvPr>
          <p:cNvSpPr txBox="1">
            <a:spLocks/>
          </p:cNvSpPr>
          <p:nvPr/>
        </p:nvSpPr>
        <p:spPr>
          <a:xfrm>
            <a:off x="4482106" y="221384"/>
            <a:ext cx="4681102" cy="3356378"/>
          </a:xfrm>
          <a:prstGeom prst="rect">
            <a:avLst/>
          </a:prstGeom>
        </p:spPr>
        <p:txBody>
          <a:bodyPr vert="horz" anchor="t"/>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t>Phase II Partners (!!!!)  (May ‘18 – Sep ‘18)</a:t>
            </a:r>
          </a:p>
          <a:p>
            <a:pPr lvl="1"/>
            <a:r>
              <a:rPr lang="en-US" sz="1500" dirty="0"/>
              <a:t>American University</a:t>
            </a:r>
          </a:p>
          <a:p>
            <a:pPr lvl="1"/>
            <a:r>
              <a:rPr lang="en-US" sz="1500" dirty="0"/>
              <a:t>Brigham Young University</a:t>
            </a:r>
          </a:p>
          <a:p>
            <a:pPr lvl="1"/>
            <a:r>
              <a:rPr lang="en-US" sz="1500" dirty="0"/>
              <a:t>Cleveland Public Library </a:t>
            </a:r>
          </a:p>
          <a:p>
            <a:pPr lvl="1"/>
            <a:r>
              <a:rPr lang="en-US" sz="1500" dirty="0"/>
              <a:t>Harvard University</a:t>
            </a:r>
            <a:endParaRPr lang="en-US" sz="1500" dirty="0">
              <a:cs typeface="Arial"/>
            </a:endParaRPr>
          </a:p>
          <a:p>
            <a:pPr lvl="1"/>
            <a:r>
              <a:rPr lang="en-US" sz="1500" dirty="0"/>
              <a:t>Michigan State University</a:t>
            </a:r>
          </a:p>
          <a:p>
            <a:pPr lvl="1"/>
            <a:r>
              <a:rPr lang="en-US" sz="1500" dirty="0"/>
              <a:t>National Library of Medicine</a:t>
            </a:r>
          </a:p>
          <a:p>
            <a:pPr lvl="1"/>
            <a:r>
              <a:rPr lang="en-US" sz="1500" dirty="0"/>
              <a:t>North Carolina State University</a:t>
            </a:r>
          </a:p>
          <a:p>
            <a:pPr lvl="1"/>
            <a:r>
              <a:rPr lang="en-US" sz="1500" dirty="0"/>
              <a:t>Northwestern University</a:t>
            </a:r>
          </a:p>
          <a:p>
            <a:pPr lvl="1"/>
            <a:r>
              <a:rPr lang="en-US" sz="1500" dirty="0"/>
              <a:t>Princeton University</a:t>
            </a:r>
          </a:p>
          <a:p>
            <a:pPr lvl="1"/>
            <a:r>
              <a:rPr lang="en-US" sz="1500" dirty="0"/>
              <a:t>Smithsonian Library</a:t>
            </a:r>
          </a:p>
          <a:p>
            <a:pPr lvl="1"/>
            <a:r>
              <a:rPr lang="en-US" sz="1500" dirty="0"/>
              <a:t>Temple University</a:t>
            </a:r>
          </a:p>
          <a:p>
            <a:pPr lvl="1"/>
            <a:r>
              <a:rPr lang="en-US" sz="1500" dirty="0"/>
              <a:t>University of Minnesota</a:t>
            </a:r>
          </a:p>
          <a:p>
            <a:pPr lvl="1"/>
            <a:r>
              <a:rPr lang="en-US" sz="1500" dirty="0"/>
              <a:t>University of New Hampshire</a:t>
            </a:r>
          </a:p>
          <a:p>
            <a:pPr lvl="1"/>
            <a:r>
              <a:rPr lang="en-US" sz="1500" dirty="0">
                <a:cs typeface="Arial"/>
              </a:rPr>
              <a:t>Yale University</a:t>
            </a:r>
          </a:p>
        </p:txBody>
      </p:sp>
      <p:grpSp>
        <p:nvGrpSpPr>
          <p:cNvPr id="14" name="Group 13">
            <a:extLst>
              <a:ext uri="{FF2B5EF4-FFF2-40B4-BE49-F238E27FC236}">
                <a16:creationId xmlns:a16="http://schemas.microsoft.com/office/drawing/2014/main" id="{FFBEA04E-6180-4185-8FC3-C0CB1E62C101}"/>
              </a:ext>
            </a:extLst>
          </p:cNvPr>
          <p:cNvGrpSpPr/>
          <p:nvPr/>
        </p:nvGrpSpPr>
        <p:grpSpPr>
          <a:xfrm>
            <a:off x="922020" y="2240280"/>
            <a:ext cx="3185159" cy="2354580"/>
            <a:chOff x="330169" y="2571750"/>
            <a:chExt cx="2285844" cy="2001783"/>
          </a:xfrm>
        </p:grpSpPr>
        <p:grpSp>
          <p:nvGrpSpPr>
            <p:cNvPr id="5" name="Group 4">
              <a:extLst>
                <a:ext uri="{FF2B5EF4-FFF2-40B4-BE49-F238E27FC236}">
                  <a16:creationId xmlns:a16="http://schemas.microsoft.com/office/drawing/2014/main" id="{A9AE95B3-CA13-41A7-9A26-51DCB5EFFF30}"/>
                </a:ext>
              </a:extLst>
            </p:cNvPr>
            <p:cNvGrpSpPr/>
            <p:nvPr/>
          </p:nvGrpSpPr>
          <p:grpSpPr>
            <a:xfrm>
              <a:off x="330169" y="3445600"/>
              <a:ext cx="1121315" cy="1127932"/>
              <a:chOff x="3299321" y="650678"/>
              <a:chExt cx="1808018" cy="2078181"/>
            </a:xfrm>
          </p:grpSpPr>
          <p:sp>
            <p:nvSpPr>
              <p:cNvPr id="12" name="Hexagon 11">
                <a:extLst>
                  <a:ext uri="{FF2B5EF4-FFF2-40B4-BE49-F238E27FC236}">
                    <a16:creationId xmlns:a16="http://schemas.microsoft.com/office/drawing/2014/main" id="{A55BB8A5-B650-4041-8267-3C26BE81C51A}"/>
                  </a:ext>
                </a:extLst>
              </p:cNvPr>
              <p:cNvSpPr/>
              <p:nvPr/>
            </p:nvSpPr>
            <p:spPr>
              <a:xfrm rot="5400000">
                <a:off x="3164239" y="785760"/>
                <a:ext cx="2078181" cy="1808018"/>
              </a:xfrm>
              <a:prstGeom prst="hexagon">
                <a:avLst>
                  <a:gd name="adj" fmla="val 25000"/>
                  <a:gd name="vf" fmla="val 115470"/>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Hexagon 4">
                <a:extLst>
                  <a:ext uri="{FF2B5EF4-FFF2-40B4-BE49-F238E27FC236}">
                    <a16:creationId xmlns:a16="http://schemas.microsoft.com/office/drawing/2014/main" id="{7AECD881-C6E7-4633-894D-C8A12116D4CF}"/>
                  </a:ext>
                </a:extLst>
              </p:cNvPr>
              <p:cNvSpPr txBox="1"/>
              <p:nvPr/>
            </p:nvSpPr>
            <p:spPr>
              <a:xfrm>
                <a:off x="3581070" y="974529"/>
                <a:ext cx="1244518" cy="14304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1400" kern="1200" dirty="0"/>
                  <a:t>OCLC Global Technolo-gies</a:t>
                </a:r>
              </a:p>
            </p:txBody>
          </p:sp>
        </p:grpSp>
        <p:grpSp>
          <p:nvGrpSpPr>
            <p:cNvPr id="6" name="Group 5">
              <a:extLst>
                <a:ext uri="{FF2B5EF4-FFF2-40B4-BE49-F238E27FC236}">
                  <a16:creationId xmlns:a16="http://schemas.microsoft.com/office/drawing/2014/main" id="{2A5B3232-E6CE-4C25-93B5-9D64C23A9166}"/>
                </a:ext>
              </a:extLst>
            </p:cNvPr>
            <p:cNvGrpSpPr/>
            <p:nvPr/>
          </p:nvGrpSpPr>
          <p:grpSpPr>
            <a:xfrm>
              <a:off x="890829" y="2571750"/>
              <a:ext cx="1180528" cy="1127932"/>
              <a:chOff x="2319251" y="2414639"/>
              <a:chExt cx="1808018" cy="2078181"/>
            </a:xfrm>
          </p:grpSpPr>
          <p:sp>
            <p:nvSpPr>
              <p:cNvPr id="10" name="Hexagon 9">
                <a:extLst>
                  <a:ext uri="{FF2B5EF4-FFF2-40B4-BE49-F238E27FC236}">
                    <a16:creationId xmlns:a16="http://schemas.microsoft.com/office/drawing/2014/main" id="{395D7BD8-EDFA-487C-8C86-D9C4BC4191CE}"/>
                  </a:ext>
                </a:extLst>
              </p:cNvPr>
              <p:cNvSpPr/>
              <p:nvPr/>
            </p:nvSpPr>
            <p:spPr>
              <a:xfrm rot="5400000">
                <a:off x="2184169" y="2549721"/>
                <a:ext cx="2078181" cy="1808018"/>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Hexagon 6">
                <a:extLst>
                  <a:ext uri="{FF2B5EF4-FFF2-40B4-BE49-F238E27FC236}">
                    <a16:creationId xmlns:a16="http://schemas.microsoft.com/office/drawing/2014/main" id="{BE37B499-B926-4551-9825-573C648FDD49}"/>
                  </a:ext>
                </a:extLst>
              </p:cNvPr>
              <p:cNvSpPr txBox="1"/>
              <p:nvPr/>
            </p:nvSpPr>
            <p:spPr>
              <a:xfrm>
                <a:off x="2601000" y="2738490"/>
                <a:ext cx="1244518" cy="14304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1400" kern="1200" dirty="0"/>
                  <a:t>OCLC Research</a:t>
                </a:r>
              </a:p>
            </p:txBody>
          </p:sp>
        </p:grpSp>
        <p:grpSp>
          <p:nvGrpSpPr>
            <p:cNvPr id="7" name="Group 6">
              <a:extLst>
                <a:ext uri="{FF2B5EF4-FFF2-40B4-BE49-F238E27FC236}">
                  <a16:creationId xmlns:a16="http://schemas.microsoft.com/office/drawing/2014/main" id="{7620D3F6-5213-4F83-B41F-2489B456A2E0}"/>
                </a:ext>
              </a:extLst>
            </p:cNvPr>
            <p:cNvGrpSpPr/>
            <p:nvPr/>
          </p:nvGrpSpPr>
          <p:grpSpPr>
            <a:xfrm>
              <a:off x="1494697" y="3445600"/>
              <a:ext cx="1121316" cy="1127933"/>
              <a:chOff x="4271910" y="2414639"/>
              <a:chExt cx="1808018" cy="2078181"/>
            </a:xfrm>
          </p:grpSpPr>
          <p:sp>
            <p:nvSpPr>
              <p:cNvPr id="8" name="Hexagon 7">
                <a:extLst>
                  <a:ext uri="{FF2B5EF4-FFF2-40B4-BE49-F238E27FC236}">
                    <a16:creationId xmlns:a16="http://schemas.microsoft.com/office/drawing/2014/main" id="{63117764-1C98-4B8D-A5E0-DB67F6D57884}"/>
                  </a:ext>
                </a:extLst>
              </p:cNvPr>
              <p:cNvSpPr/>
              <p:nvPr/>
            </p:nvSpPr>
            <p:spPr>
              <a:xfrm rot="5400000">
                <a:off x="4136828" y="2549721"/>
                <a:ext cx="2078181" cy="1808018"/>
              </a:xfrm>
              <a:prstGeom prst="hexagon">
                <a:avLst>
                  <a:gd name="adj" fmla="val 25000"/>
                  <a:gd name="vf" fmla="val 115470"/>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Hexagon 8">
                <a:extLst>
                  <a:ext uri="{FF2B5EF4-FFF2-40B4-BE49-F238E27FC236}">
                    <a16:creationId xmlns:a16="http://schemas.microsoft.com/office/drawing/2014/main" id="{E7D91CDB-473B-437B-AB7C-D5C3E8C6986E}"/>
                  </a:ext>
                </a:extLst>
              </p:cNvPr>
              <p:cNvSpPr txBox="1"/>
              <p:nvPr/>
            </p:nvSpPr>
            <p:spPr>
              <a:xfrm>
                <a:off x="4553659" y="2738490"/>
                <a:ext cx="1244518" cy="14304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400" kern="1200" dirty="0"/>
                  <a:t>OCLC Global Product Management</a:t>
                </a:r>
              </a:p>
            </p:txBody>
          </p:sp>
        </p:grpSp>
      </p:grpSp>
    </p:spTree>
    <p:extLst>
      <p:ext uri="{BB962C8B-B14F-4D97-AF65-F5344CB8AC3E}">
        <p14:creationId xmlns:p14="http://schemas.microsoft.com/office/powerpoint/2010/main" val="114429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22FA97-FE9A-46E1-927B-5DB2B7C25CFC}"/>
              </a:ext>
            </a:extLst>
          </p:cNvPr>
          <p:cNvSpPr>
            <a:spLocks noGrp="1"/>
          </p:cNvSpPr>
          <p:nvPr>
            <p:ph type="body" sz="quarter" idx="10"/>
          </p:nvPr>
        </p:nvSpPr>
        <p:spPr/>
        <p:txBody>
          <a:bodyPr/>
          <a:lstStyle/>
          <a:p>
            <a:r>
              <a:rPr lang="en-US" dirty="0"/>
              <a:t>What &amp; HOW</a:t>
            </a:r>
          </a:p>
        </p:txBody>
      </p:sp>
      <p:sp>
        <p:nvSpPr>
          <p:cNvPr id="3" name="Text Placeholder 2">
            <a:extLst>
              <a:ext uri="{FF2B5EF4-FFF2-40B4-BE49-F238E27FC236}">
                <a16:creationId xmlns:a16="http://schemas.microsoft.com/office/drawing/2014/main" id="{26C54DEB-7F91-42AE-8361-5EC261D8633F}"/>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7E0F3FD6-07FC-4C6D-847D-E1CE4066BCAB}"/>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40756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D6007E-FA45-684F-8047-A19F32446F5A}"/>
              </a:ext>
            </a:extLst>
          </p:cNvPr>
          <p:cNvSpPr>
            <a:spLocks noGrp="1"/>
          </p:cNvSpPr>
          <p:nvPr>
            <p:ph type="body" sz="quarter" idx="13"/>
          </p:nvPr>
        </p:nvSpPr>
        <p:spPr>
          <a:xfrm>
            <a:off x="256966" y="149451"/>
            <a:ext cx="8439148" cy="686442"/>
          </a:xfrm>
        </p:spPr>
        <p:txBody>
          <a:bodyPr/>
          <a:lstStyle/>
          <a:p>
            <a:r>
              <a:rPr lang="en-US" dirty="0"/>
              <a:t>What</a:t>
            </a:r>
          </a:p>
        </p:txBody>
      </p:sp>
      <p:sp>
        <p:nvSpPr>
          <p:cNvPr id="3" name="Text Placeholder 2">
            <a:extLst>
              <a:ext uri="{FF2B5EF4-FFF2-40B4-BE49-F238E27FC236}">
                <a16:creationId xmlns:a16="http://schemas.microsoft.com/office/drawing/2014/main" id="{D283C3C6-4786-024A-81A6-2CAE88F9DFEC}"/>
              </a:ext>
            </a:extLst>
          </p:cNvPr>
          <p:cNvSpPr>
            <a:spLocks noGrp="1"/>
          </p:cNvSpPr>
          <p:nvPr>
            <p:ph type="body" sz="quarter" idx="12"/>
          </p:nvPr>
        </p:nvSpPr>
        <p:spPr>
          <a:xfrm>
            <a:off x="378886" y="835893"/>
            <a:ext cx="8589853" cy="3707791"/>
          </a:xfrm>
        </p:spPr>
        <p:txBody>
          <a:bodyPr/>
          <a:lstStyle/>
          <a:p>
            <a:r>
              <a:rPr lang="en-US" dirty="0"/>
              <a:t>Develop an Entity Ecosystem that facilitates:</a:t>
            </a:r>
          </a:p>
          <a:p>
            <a:pPr lvl="1"/>
            <a:r>
              <a:rPr lang="en-US" dirty="0"/>
              <a:t>Creation and editing of new entities</a:t>
            </a:r>
          </a:p>
          <a:p>
            <a:pPr lvl="1"/>
            <a:r>
              <a:rPr lang="en-US" dirty="0"/>
              <a:t>Connecting entities to the Web</a:t>
            </a:r>
          </a:p>
          <a:p>
            <a:r>
              <a:rPr lang="en-US" dirty="0"/>
              <a:t>Build a community of users who can:</a:t>
            </a:r>
          </a:p>
          <a:p>
            <a:pPr lvl="1"/>
            <a:r>
              <a:rPr lang="en-US" dirty="0"/>
              <a:t>Create/Curate data in the ecosystem</a:t>
            </a:r>
          </a:p>
          <a:p>
            <a:pPr lvl="1"/>
            <a:r>
              <a:rPr lang="en-US" dirty="0"/>
              <a:t>Imagine/propose workflow uses </a:t>
            </a:r>
          </a:p>
          <a:p>
            <a:r>
              <a:rPr lang="en-US" dirty="0"/>
              <a:t>Provide services to:</a:t>
            </a:r>
          </a:p>
          <a:p>
            <a:pPr lvl="1"/>
            <a:r>
              <a:rPr lang="en-US" dirty="0"/>
              <a:t>Reconcile data</a:t>
            </a:r>
          </a:p>
          <a:p>
            <a:pPr lvl="1"/>
            <a:r>
              <a:rPr lang="en-US" dirty="0"/>
              <a:t>Explore the data</a:t>
            </a:r>
          </a:p>
          <a:p>
            <a:pPr lvl="1"/>
            <a:endParaRPr lang="en-US" dirty="0"/>
          </a:p>
        </p:txBody>
      </p:sp>
    </p:spTree>
    <p:extLst>
      <p:ext uri="{BB962C8B-B14F-4D97-AF65-F5344CB8AC3E}">
        <p14:creationId xmlns:p14="http://schemas.microsoft.com/office/powerpoint/2010/main" val="14330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51">
            <a:extLst>
              <a:ext uri="{FF2B5EF4-FFF2-40B4-BE49-F238E27FC236}">
                <a16:creationId xmlns:a16="http://schemas.microsoft.com/office/drawing/2014/main" id="{83F731FD-9927-4726-9C53-929B53C76962}"/>
              </a:ext>
            </a:extLst>
          </p:cNvPr>
          <p:cNvSpPr/>
          <p:nvPr/>
        </p:nvSpPr>
        <p:spPr>
          <a:xfrm>
            <a:off x="226706" y="676369"/>
            <a:ext cx="3768000" cy="3908793"/>
          </a:xfrm>
          <a:prstGeom prst="rect">
            <a:avLst/>
          </a:prstGeom>
          <a:solidFill>
            <a:srgbClr val="D8E2F3"/>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a:solidFill>
                  <a:srgbClr val="0F243E"/>
                </a:solidFill>
                <a:latin typeface="Arial"/>
                <a:ea typeface="Arial"/>
                <a:cs typeface="Arial"/>
                <a:sym typeface="Arial"/>
              </a:rPr>
              <a:t>RECONCILER</a:t>
            </a:r>
            <a:endParaRPr/>
          </a:p>
        </p:txBody>
      </p:sp>
      <p:sp>
        <p:nvSpPr>
          <p:cNvPr id="5" name="Shape 152">
            <a:extLst>
              <a:ext uri="{FF2B5EF4-FFF2-40B4-BE49-F238E27FC236}">
                <a16:creationId xmlns:a16="http://schemas.microsoft.com/office/drawing/2014/main" id="{66B1CBC5-C5B9-4473-9A79-EA0D981D4098}"/>
              </a:ext>
            </a:extLst>
          </p:cNvPr>
          <p:cNvSpPr/>
          <p:nvPr/>
        </p:nvSpPr>
        <p:spPr>
          <a:xfrm>
            <a:off x="2333510" y="1058422"/>
            <a:ext cx="1064400" cy="10644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b="1">
                <a:solidFill>
                  <a:srgbClr val="FFFFFF"/>
                </a:solidFill>
              </a:rPr>
              <a:t> </a:t>
            </a:r>
            <a:r>
              <a:rPr lang="en-US" sz="1200" b="1">
                <a:solidFill>
                  <a:srgbClr val="FFFFFF"/>
                </a:solidFill>
                <a:latin typeface="Arial"/>
                <a:ea typeface="Arial"/>
                <a:cs typeface="Arial"/>
                <a:sym typeface="Arial"/>
              </a:rPr>
              <a:t>INDEX</a:t>
            </a:r>
            <a:endParaRPr/>
          </a:p>
        </p:txBody>
      </p:sp>
      <p:sp>
        <p:nvSpPr>
          <p:cNvPr id="6" name="Shape 153">
            <a:extLst>
              <a:ext uri="{FF2B5EF4-FFF2-40B4-BE49-F238E27FC236}">
                <a16:creationId xmlns:a16="http://schemas.microsoft.com/office/drawing/2014/main" id="{E01CA90E-2D56-4BA2-BF92-065BE87E2829}"/>
              </a:ext>
            </a:extLst>
          </p:cNvPr>
          <p:cNvSpPr/>
          <p:nvPr/>
        </p:nvSpPr>
        <p:spPr>
          <a:xfrm>
            <a:off x="2030666" y="2346781"/>
            <a:ext cx="1760400" cy="523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rgbClr val="FFFFFF"/>
                </a:solidFill>
              </a:rPr>
              <a:t>RECONCILIATION</a:t>
            </a:r>
            <a:endParaRPr sz="1200">
              <a:solidFill>
                <a:srgbClr val="FFFFFF"/>
              </a:solidFill>
            </a:endParaRPr>
          </a:p>
          <a:p>
            <a:pPr marL="0" marR="0" lvl="0" indent="0" algn="ctr" rtl="0">
              <a:spcBef>
                <a:spcPts val="0"/>
              </a:spcBef>
              <a:spcAft>
                <a:spcPts val="0"/>
              </a:spcAft>
              <a:buNone/>
            </a:pPr>
            <a:r>
              <a:rPr lang="en-US" sz="1200">
                <a:solidFill>
                  <a:srgbClr val="FFFFFF"/>
                </a:solidFill>
                <a:latin typeface="Arial"/>
                <a:ea typeface="Arial"/>
                <a:cs typeface="Arial"/>
                <a:sym typeface="Arial"/>
              </a:rPr>
              <a:t>API</a:t>
            </a:r>
            <a:endParaRPr sz="1200"/>
          </a:p>
        </p:txBody>
      </p:sp>
      <p:sp>
        <p:nvSpPr>
          <p:cNvPr id="7" name="Shape 154">
            <a:extLst>
              <a:ext uri="{FF2B5EF4-FFF2-40B4-BE49-F238E27FC236}">
                <a16:creationId xmlns:a16="http://schemas.microsoft.com/office/drawing/2014/main" id="{BCEB022D-69FB-412C-973A-7F35EC6E4DA4}"/>
              </a:ext>
            </a:extLst>
          </p:cNvPr>
          <p:cNvSpPr/>
          <p:nvPr/>
        </p:nvSpPr>
        <p:spPr>
          <a:xfrm>
            <a:off x="2690847" y="3604991"/>
            <a:ext cx="1100100" cy="3549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rgbClr val="FFFFFF"/>
                </a:solidFill>
                <a:latin typeface="Arial"/>
                <a:ea typeface="Arial"/>
                <a:cs typeface="Arial"/>
                <a:sym typeface="Arial"/>
              </a:rPr>
              <a:t>BATCH</a:t>
            </a:r>
            <a:endParaRPr/>
          </a:p>
        </p:txBody>
      </p:sp>
      <p:sp>
        <p:nvSpPr>
          <p:cNvPr id="8" name="Shape 155">
            <a:extLst>
              <a:ext uri="{FF2B5EF4-FFF2-40B4-BE49-F238E27FC236}">
                <a16:creationId xmlns:a16="http://schemas.microsoft.com/office/drawing/2014/main" id="{61C7955A-BFDE-4ADF-987D-2DF81E22DA50}"/>
              </a:ext>
            </a:extLst>
          </p:cNvPr>
          <p:cNvSpPr txBox="1"/>
          <p:nvPr/>
        </p:nvSpPr>
        <p:spPr>
          <a:xfrm>
            <a:off x="2690846" y="4662082"/>
            <a:ext cx="1446659" cy="446280"/>
          </a:xfrm>
          <a:prstGeom prst="rect">
            <a:avLst/>
          </a:prstGeom>
          <a:no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rgbClr val="000000"/>
                </a:solidFill>
                <a:latin typeface="Arial"/>
                <a:ea typeface="Arial"/>
                <a:cs typeface="Arial"/>
                <a:sym typeface="Arial"/>
              </a:rPr>
              <a:t>Local Bibliographic and Authority Data</a:t>
            </a:r>
            <a:endParaRPr/>
          </a:p>
        </p:txBody>
      </p:sp>
      <p:pic>
        <p:nvPicPr>
          <p:cNvPr id="9" name="Shape 156" descr="WorldCat logo">
            <a:extLst>
              <a:ext uri="{FF2B5EF4-FFF2-40B4-BE49-F238E27FC236}">
                <a16:creationId xmlns:a16="http://schemas.microsoft.com/office/drawing/2014/main" id="{20DF2C86-B4C1-465B-B1EF-B2C508820BCE}"/>
              </a:ext>
            </a:extLst>
          </p:cNvPr>
          <p:cNvPicPr preferRelativeResize="0"/>
          <p:nvPr/>
        </p:nvPicPr>
        <p:blipFill rotWithShape="1">
          <a:blip r:embed="rId3">
            <a:alphaModFix/>
          </a:blip>
          <a:srcRect/>
          <a:stretch/>
        </p:blipFill>
        <p:spPr>
          <a:xfrm>
            <a:off x="1084945" y="2128995"/>
            <a:ext cx="1109590" cy="309517"/>
          </a:xfrm>
          <a:prstGeom prst="rect">
            <a:avLst/>
          </a:prstGeom>
          <a:noFill/>
          <a:ln>
            <a:noFill/>
          </a:ln>
        </p:spPr>
      </p:pic>
      <p:sp>
        <p:nvSpPr>
          <p:cNvPr id="10" name="Shape 157">
            <a:extLst>
              <a:ext uri="{FF2B5EF4-FFF2-40B4-BE49-F238E27FC236}">
                <a16:creationId xmlns:a16="http://schemas.microsoft.com/office/drawing/2014/main" id="{DA72C50F-5335-44EE-A143-1870674FB080}"/>
              </a:ext>
            </a:extLst>
          </p:cNvPr>
          <p:cNvSpPr txBox="1"/>
          <p:nvPr/>
        </p:nvSpPr>
        <p:spPr>
          <a:xfrm>
            <a:off x="1083620" y="1915861"/>
            <a:ext cx="973200" cy="246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rgbClr val="000000"/>
                </a:solidFill>
                <a:latin typeface="Arial"/>
                <a:ea typeface="Arial"/>
                <a:cs typeface="Arial"/>
                <a:sym typeface="Arial"/>
              </a:rPr>
              <a:t>RANKING BY</a:t>
            </a:r>
            <a:endParaRPr/>
          </a:p>
        </p:txBody>
      </p:sp>
      <p:cxnSp>
        <p:nvCxnSpPr>
          <p:cNvPr id="11" name="Shape 158">
            <a:extLst>
              <a:ext uri="{FF2B5EF4-FFF2-40B4-BE49-F238E27FC236}">
                <a16:creationId xmlns:a16="http://schemas.microsoft.com/office/drawing/2014/main" id="{C4C997E4-C978-4D50-95C5-ADE11C5511FD}"/>
              </a:ext>
            </a:extLst>
          </p:cNvPr>
          <p:cNvCxnSpPr>
            <a:stCxn id="10" idx="0"/>
            <a:endCxn id="5" idx="2"/>
          </p:cNvCxnSpPr>
          <p:nvPr/>
        </p:nvCxnSpPr>
        <p:spPr>
          <a:xfrm rot="-5400000">
            <a:off x="1789220" y="1371661"/>
            <a:ext cx="325200" cy="763200"/>
          </a:xfrm>
          <a:prstGeom prst="curvedConnector2">
            <a:avLst/>
          </a:prstGeom>
          <a:noFill/>
          <a:ln w="9525" cap="flat" cmpd="sng">
            <a:solidFill>
              <a:schemeClr val="accent1"/>
            </a:solidFill>
            <a:prstDash val="solid"/>
            <a:miter lim="800000"/>
            <a:headEnd type="none" w="sm" len="sm"/>
            <a:tailEnd type="triangle" w="med" len="med"/>
          </a:ln>
        </p:spPr>
      </p:cxnSp>
      <p:cxnSp>
        <p:nvCxnSpPr>
          <p:cNvPr id="12" name="Shape 159">
            <a:extLst>
              <a:ext uri="{FF2B5EF4-FFF2-40B4-BE49-F238E27FC236}">
                <a16:creationId xmlns:a16="http://schemas.microsoft.com/office/drawing/2014/main" id="{58D0DE28-72F9-4E78-89A5-4C5007E1464E}"/>
              </a:ext>
            </a:extLst>
          </p:cNvPr>
          <p:cNvCxnSpPr>
            <a:stCxn id="6" idx="0"/>
            <a:endCxn id="5" idx="5"/>
          </p:cNvCxnSpPr>
          <p:nvPr/>
        </p:nvCxnSpPr>
        <p:spPr>
          <a:xfrm rot="-5400000">
            <a:off x="2886566" y="1991281"/>
            <a:ext cx="379800" cy="331200"/>
          </a:xfrm>
          <a:prstGeom prst="curvedConnector3">
            <a:avLst>
              <a:gd name="adj1" fmla="val 29467"/>
            </a:avLst>
          </a:prstGeom>
          <a:noFill/>
          <a:ln w="9525" cap="flat" cmpd="sng">
            <a:solidFill>
              <a:schemeClr val="accent1"/>
            </a:solidFill>
            <a:prstDash val="solid"/>
            <a:miter lim="800000"/>
            <a:headEnd type="triangle" w="med" len="med"/>
            <a:tailEnd type="triangle" w="med" len="med"/>
          </a:ln>
        </p:spPr>
      </p:cxnSp>
      <p:cxnSp>
        <p:nvCxnSpPr>
          <p:cNvPr id="13" name="Shape 160">
            <a:extLst>
              <a:ext uri="{FF2B5EF4-FFF2-40B4-BE49-F238E27FC236}">
                <a16:creationId xmlns:a16="http://schemas.microsoft.com/office/drawing/2014/main" id="{801AD3BC-822E-4981-8F07-55E3A0721DE7}"/>
              </a:ext>
            </a:extLst>
          </p:cNvPr>
          <p:cNvCxnSpPr>
            <a:stCxn id="6" idx="2"/>
            <a:endCxn id="41" idx="1"/>
          </p:cNvCxnSpPr>
          <p:nvPr/>
        </p:nvCxnSpPr>
        <p:spPr>
          <a:xfrm rot="-5400000" flipH="1">
            <a:off x="3233516" y="2547331"/>
            <a:ext cx="581400" cy="1226700"/>
          </a:xfrm>
          <a:prstGeom prst="curvedConnector2">
            <a:avLst/>
          </a:prstGeom>
          <a:noFill/>
          <a:ln w="9525" cap="flat" cmpd="sng">
            <a:solidFill>
              <a:schemeClr val="accent1"/>
            </a:solidFill>
            <a:prstDash val="solid"/>
            <a:miter lim="800000"/>
            <a:headEnd type="triangle" w="med" len="med"/>
            <a:tailEnd type="triangle" w="med" len="med"/>
          </a:ln>
        </p:spPr>
      </p:cxnSp>
      <p:cxnSp>
        <p:nvCxnSpPr>
          <p:cNvPr id="14" name="Shape 162">
            <a:extLst>
              <a:ext uri="{FF2B5EF4-FFF2-40B4-BE49-F238E27FC236}">
                <a16:creationId xmlns:a16="http://schemas.microsoft.com/office/drawing/2014/main" id="{6F709146-22AA-4B0C-BA8D-44095E36A2AE}"/>
              </a:ext>
            </a:extLst>
          </p:cNvPr>
          <p:cNvCxnSpPr>
            <a:cxnSpLocks/>
            <a:stCxn id="8" idx="0"/>
            <a:endCxn id="7" idx="2"/>
          </p:cNvCxnSpPr>
          <p:nvPr/>
        </p:nvCxnSpPr>
        <p:spPr>
          <a:xfrm rot="16200000" flipV="1">
            <a:off x="2976442" y="4224347"/>
            <a:ext cx="702191" cy="173279"/>
          </a:xfrm>
          <a:prstGeom prst="curvedConnector3">
            <a:avLst>
              <a:gd name="adj1" fmla="val 50000"/>
            </a:avLst>
          </a:prstGeom>
          <a:noFill/>
          <a:ln w="9525" cap="flat" cmpd="sng">
            <a:solidFill>
              <a:schemeClr val="accent1"/>
            </a:solidFill>
            <a:prstDash val="solid"/>
            <a:miter lim="800000"/>
            <a:headEnd type="triangle" w="med" len="med"/>
            <a:tailEnd type="triangle" w="med" len="med"/>
          </a:ln>
        </p:spPr>
      </p:cxnSp>
      <p:cxnSp>
        <p:nvCxnSpPr>
          <p:cNvPr id="15" name="Shape 163">
            <a:extLst>
              <a:ext uri="{FF2B5EF4-FFF2-40B4-BE49-F238E27FC236}">
                <a16:creationId xmlns:a16="http://schemas.microsoft.com/office/drawing/2014/main" id="{BC161343-6BF6-48E8-B134-40F468ECA30E}"/>
              </a:ext>
            </a:extLst>
          </p:cNvPr>
          <p:cNvCxnSpPr>
            <a:stCxn id="6" idx="2"/>
            <a:endCxn id="7" idx="0"/>
          </p:cNvCxnSpPr>
          <p:nvPr/>
        </p:nvCxnSpPr>
        <p:spPr>
          <a:xfrm rot="-5400000" flipH="1">
            <a:off x="2708366" y="3072481"/>
            <a:ext cx="735000" cy="330000"/>
          </a:xfrm>
          <a:prstGeom prst="curvedConnector3">
            <a:avLst>
              <a:gd name="adj1" fmla="val 50001"/>
            </a:avLst>
          </a:prstGeom>
          <a:noFill/>
          <a:ln w="9525" cap="flat" cmpd="sng">
            <a:solidFill>
              <a:schemeClr val="accent1"/>
            </a:solidFill>
            <a:prstDash val="solid"/>
            <a:miter lim="800000"/>
            <a:headEnd type="triangle" w="med" len="med"/>
            <a:tailEnd type="triangle" w="med" len="med"/>
          </a:ln>
        </p:spPr>
      </p:cxnSp>
      <p:cxnSp>
        <p:nvCxnSpPr>
          <p:cNvPr id="16" name="Shape 164">
            <a:extLst>
              <a:ext uri="{FF2B5EF4-FFF2-40B4-BE49-F238E27FC236}">
                <a16:creationId xmlns:a16="http://schemas.microsoft.com/office/drawing/2014/main" id="{5D4A595B-6330-4D70-A72A-2BA61BF8AB0D}"/>
              </a:ext>
            </a:extLst>
          </p:cNvPr>
          <p:cNvCxnSpPr>
            <a:endCxn id="5" idx="6"/>
          </p:cNvCxnSpPr>
          <p:nvPr/>
        </p:nvCxnSpPr>
        <p:spPr>
          <a:xfrm rot="10800000">
            <a:off x="3397910" y="1590622"/>
            <a:ext cx="1046400" cy="883800"/>
          </a:xfrm>
          <a:prstGeom prst="curvedConnector3">
            <a:avLst>
              <a:gd name="adj1" fmla="val 50000"/>
            </a:avLst>
          </a:prstGeom>
          <a:noFill/>
          <a:ln w="9525" cap="flat" cmpd="sng">
            <a:solidFill>
              <a:schemeClr val="accent1"/>
            </a:solidFill>
            <a:prstDash val="solid"/>
            <a:miter lim="800000"/>
            <a:headEnd type="none" w="sm" len="sm"/>
            <a:tailEnd type="triangle" w="med" len="med"/>
          </a:ln>
        </p:spPr>
      </p:cxnSp>
      <p:sp>
        <p:nvSpPr>
          <p:cNvPr id="17" name="Shape 165">
            <a:extLst>
              <a:ext uri="{FF2B5EF4-FFF2-40B4-BE49-F238E27FC236}">
                <a16:creationId xmlns:a16="http://schemas.microsoft.com/office/drawing/2014/main" id="{4C1FD38F-273A-4620-B772-91DF018CDE19}"/>
              </a:ext>
            </a:extLst>
          </p:cNvPr>
          <p:cNvSpPr/>
          <p:nvPr/>
        </p:nvSpPr>
        <p:spPr>
          <a:xfrm>
            <a:off x="5647953" y="676369"/>
            <a:ext cx="3262200" cy="3908793"/>
          </a:xfrm>
          <a:prstGeom prst="rect">
            <a:avLst/>
          </a:prstGeom>
          <a:solidFill>
            <a:srgbClr val="D9EAD3"/>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a:solidFill>
                  <a:srgbClr val="525252"/>
                </a:solidFill>
                <a:latin typeface="Arial"/>
                <a:ea typeface="Arial"/>
                <a:cs typeface="Arial"/>
                <a:sym typeface="Arial"/>
              </a:rPr>
              <a:t>EDITOR</a:t>
            </a:r>
            <a:endParaRPr/>
          </a:p>
        </p:txBody>
      </p:sp>
      <p:grpSp>
        <p:nvGrpSpPr>
          <p:cNvPr id="18" name="Shape 166">
            <a:extLst>
              <a:ext uri="{FF2B5EF4-FFF2-40B4-BE49-F238E27FC236}">
                <a16:creationId xmlns:a16="http://schemas.microsoft.com/office/drawing/2014/main" id="{6CEEB25B-CFF1-465E-BBCF-9DB2D5FBA122}"/>
              </a:ext>
            </a:extLst>
          </p:cNvPr>
          <p:cNvGrpSpPr/>
          <p:nvPr/>
        </p:nvGrpSpPr>
        <p:grpSpPr>
          <a:xfrm>
            <a:off x="5883181" y="3584531"/>
            <a:ext cx="1173600" cy="902534"/>
            <a:chOff x="5805594" y="2327330"/>
            <a:chExt cx="1173600" cy="902534"/>
          </a:xfrm>
        </p:grpSpPr>
        <p:sp>
          <p:nvSpPr>
            <p:cNvPr id="19" name="Shape 167">
              <a:extLst>
                <a:ext uri="{FF2B5EF4-FFF2-40B4-BE49-F238E27FC236}">
                  <a16:creationId xmlns:a16="http://schemas.microsoft.com/office/drawing/2014/main" id="{766E795A-92BE-478E-88EC-A74ED10A4EA0}"/>
                </a:ext>
              </a:extLst>
            </p:cNvPr>
            <p:cNvSpPr/>
            <p:nvPr/>
          </p:nvSpPr>
          <p:spPr>
            <a:xfrm>
              <a:off x="5805595" y="2455264"/>
              <a:ext cx="1160100" cy="774600"/>
            </a:xfrm>
            <a:prstGeom prst="rect">
              <a:avLst/>
            </a:prstGeom>
            <a:solidFill>
              <a:srgbClr val="F2F2F2"/>
            </a:solidFill>
            <a:ln w="12700" cap="flat" cmpd="sng">
              <a:solidFill>
                <a:srgbClr val="38761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20" name="Shape 168">
              <a:extLst>
                <a:ext uri="{FF2B5EF4-FFF2-40B4-BE49-F238E27FC236}">
                  <a16:creationId xmlns:a16="http://schemas.microsoft.com/office/drawing/2014/main" id="{686F8FAC-9800-4DD4-938C-62BA6C3026CB}"/>
                </a:ext>
              </a:extLst>
            </p:cNvPr>
            <p:cNvSpPr/>
            <p:nvPr/>
          </p:nvSpPr>
          <p:spPr>
            <a:xfrm>
              <a:off x="5805594" y="2327330"/>
              <a:ext cx="1173600" cy="132900"/>
            </a:xfrm>
            <a:prstGeom prst="rect">
              <a:avLst/>
            </a:prstGeom>
            <a:solidFill>
              <a:srgbClr val="38761D"/>
            </a:solidFill>
            <a:ln w="9525" cap="flat" cmpd="sng">
              <a:solidFill>
                <a:srgbClr val="38761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a:solidFill>
                    <a:srgbClr val="FFFFFF"/>
                  </a:solidFill>
                  <a:latin typeface="Arial"/>
                  <a:ea typeface="Arial"/>
                  <a:cs typeface="Arial"/>
                  <a:sym typeface="Arial"/>
                </a:rPr>
                <a:t>UI</a:t>
              </a:r>
              <a:endParaRPr/>
            </a:p>
          </p:txBody>
        </p:sp>
        <p:sp>
          <p:nvSpPr>
            <p:cNvPr id="21" name="Shape 169">
              <a:extLst>
                <a:ext uri="{FF2B5EF4-FFF2-40B4-BE49-F238E27FC236}">
                  <a16:creationId xmlns:a16="http://schemas.microsoft.com/office/drawing/2014/main" id="{001CEABD-391B-4DF4-81F5-CD84D2A190B0}"/>
                </a:ext>
              </a:extLst>
            </p:cNvPr>
            <p:cNvSpPr/>
            <p:nvPr/>
          </p:nvSpPr>
          <p:spPr>
            <a:xfrm>
              <a:off x="5901130" y="2523503"/>
              <a:ext cx="546000" cy="150000"/>
            </a:xfrm>
            <a:prstGeom prst="rect">
              <a:avLst/>
            </a:prstGeom>
            <a:solidFill>
              <a:schemeClr val="lt1"/>
            </a:solidFill>
            <a:ln w="12700" cap="flat" cmpd="sng">
              <a:solidFill>
                <a:srgbClr val="38761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22" name="Shape 170">
              <a:extLst>
                <a:ext uri="{FF2B5EF4-FFF2-40B4-BE49-F238E27FC236}">
                  <a16:creationId xmlns:a16="http://schemas.microsoft.com/office/drawing/2014/main" id="{D5F23700-48C2-498C-A41A-4CEBB9C0571E}"/>
                </a:ext>
              </a:extLst>
            </p:cNvPr>
            <p:cNvSpPr/>
            <p:nvPr/>
          </p:nvSpPr>
          <p:spPr>
            <a:xfrm>
              <a:off x="5901130" y="2774266"/>
              <a:ext cx="546000" cy="150000"/>
            </a:xfrm>
            <a:prstGeom prst="rect">
              <a:avLst/>
            </a:prstGeom>
            <a:solidFill>
              <a:schemeClr val="lt1"/>
            </a:solidFill>
            <a:ln w="12700" cap="flat" cmpd="sng">
              <a:solidFill>
                <a:srgbClr val="38761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23" name="Shape 171">
              <a:extLst>
                <a:ext uri="{FF2B5EF4-FFF2-40B4-BE49-F238E27FC236}">
                  <a16:creationId xmlns:a16="http://schemas.microsoft.com/office/drawing/2014/main" id="{C77C0704-A2CF-45EA-B9F9-C60948386946}"/>
                </a:ext>
              </a:extLst>
            </p:cNvPr>
            <p:cNvSpPr/>
            <p:nvPr/>
          </p:nvSpPr>
          <p:spPr>
            <a:xfrm>
              <a:off x="5901130" y="2988358"/>
              <a:ext cx="546000" cy="150000"/>
            </a:xfrm>
            <a:prstGeom prst="rect">
              <a:avLst/>
            </a:prstGeom>
            <a:solidFill>
              <a:schemeClr val="lt1"/>
            </a:solidFill>
            <a:ln w="12700" cap="flat" cmpd="sng">
              <a:solidFill>
                <a:srgbClr val="38761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24" name="Shape 172">
              <a:extLst>
                <a:ext uri="{FF2B5EF4-FFF2-40B4-BE49-F238E27FC236}">
                  <a16:creationId xmlns:a16="http://schemas.microsoft.com/office/drawing/2014/main" id="{0C33CEE4-D418-4192-AC36-E5688FA47B80}"/>
                </a:ext>
              </a:extLst>
            </p:cNvPr>
            <p:cNvSpPr/>
            <p:nvPr/>
          </p:nvSpPr>
          <p:spPr>
            <a:xfrm>
              <a:off x="6542575" y="2535431"/>
              <a:ext cx="341100" cy="163800"/>
            </a:xfrm>
            <a:prstGeom prst="roundRect">
              <a:avLst>
                <a:gd name="adj" fmla="val 16667"/>
              </a:avLst>
            </a:prstGeom>
            <a:solidFill>
              <a:srgbClr val="38761D"/>
            </a:solidFill>
            <a:ln w="9525" cap="flat" cmpd="sng">
              <a:solidFill>
                <a:srgbClr val="38761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grpSp>
      <p:sp>
        <p:nvSpPr>
          <p:cNvPr id="25" name="Shape 173">
            <a:extLst>
              <a:ext uri="{FF2B5EF4-FFF2-40B4-BE49-F238E27FC236}">
                <a16:creationId xmlns:a16="http://schemas.microsoft.com/office/drawing/2014/main" id="{668F6256-B4D9-40CA-8A12-2348F2C0ED34}"/>
              </a:ext>
            </a:extLst>
          </p:cNvPr>
          <p:cNvSpPr/>
          <p:nvPr/>
        </p:nvSpPr>
        <p:spPr>
          <a:xfrm>
            <a:off x="5851169" y="1243046"/>
            <a:ext cx="1205700" cy="433500"/>
          </a:xfrm>
          <a:prstGeom prst="rect">
            <a:avLst/>
          </a:prstGeom>
          <a:solidFill>
            <a:srgbClr val="3876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a:solidFill>
                  <a:srgbClr val="FFFFFF"/>
                </a:solidFill>
                <a:latin typeface="Arial"/>
                <a:ea typeface="Arial"/>
                <a:cs typeface="Arial"/>
                <a:sym typeface="Arial"/>
              </a:rPr>
              <a:t>DUPLICATE DETECTION</a:t>
            </a:r>
            <a:endParaRPr/>
          </a:p>
        </p:txBody>
      </p:sp>
      <p:cxnSp>
        <p:nvCxnSpPr>
          <p:cNvPr id="26" name="Shape 174">
            <a:extLst>
              <a:ext uri="{FF2B5EF4-FFF2-40B4-BE49-F238E27FC236}">
                <a16:creationId xmlns:a16="http://schemas.microsoft.com/office/drawing/2014/main" id="{5F62B35C-5763-40AD-9EB8-2D20E43E59BC}"/>
              </a:ext>
            </a:extLst>
          </p:cNvPr>
          <p:cNvCxnSpPr>
            <a:stCxn id="40" idx="2"/>
            <a:endCxn id="41" idx="3"/>
          </p:cNvCxnSpPr>
          <p:nvPr/>
        </p:nvCxnSpPr>
        <p:spPr>
          <a:xfrm rot="5400000">
            <a:off x="5812116" y="2563081"/>
            <a:ext cx="581400" cy="1195200"/>
          </a:xfrm>
          <a:prstGeom prst="curvedConnector2">
            <a:avLst/>
          </a:prstGeom>
          <a:noFill/>
          <a:ln w="9525" cap="flat" cmpd="sng">
            <a:solidFill>
              <a:srgbClr val="38761D"/>
            </a:solidFill>
            <a:prstDash val="solid"/>
            <a:miter lim="800000"/>
            <a:headEnd type="triangle" w="med" len="med"/>
            <a:tailEnd type="triangle" w="med" len="med"/>
          </a:ln>
        </p:spPr>
      </p:cxnSp>
      <p:cxnSp>
        <p:nvCxnSpPr>
          <p:cNvPr id="27" name="Shape 176">
            <a:extLst>
              <a:ext uri="{FF2B5EF4-FFF2-40B4-BE49-F238E27FC236}">
                <a16:creationId xmlns:a16="http://schemas.microsoft.com/office/drawing/2014/main" id="{B0D47ADB-D6CB-4A6D-AB74-6525CD44427A}"/>
              </a:ext>
            </a:extLst>
          </p:cNvPr>
          <p:cNvCxnSpPr>
            <a:stCxn id="40" idx="0"/>
            <a:endCxn id="25" idx="2"/>
          </p:cNvCxnSpPr>
          <p:nvPr/>
        </p:nvCxnSpPr>
        <p:spPr>
          <a:xfrm rot="5400000" flipH="1">
            <a:off x="6242166" y="1888531"/>
            <a:ext cx="670200" cy="246300"/>
          </a:xfrm>
          <a:prstGeom prst="curvedConnector3">
            <a:avLst>
              <a:gd name="adj1" fmla="val 50009"/>
            </a:avLst>
          </a:prstGeom>
          <a:noFill/>
          <a:ln w="9525" cap="flat" cmpd="sng">
            <a:solidFill>
              <a:srgbClr val="38761D"/>
            </a:solidFill>
            <a:prstDash val="solid"/>
            <a:miter lim="800000"/>
            <a:headEnd type="triangle" w="med" len="med"/>
            <a:tailEnd type="triangle" w="med" len="med"/>
          </a:ln>
        </p:spPr>
      </p:cxnSp>
      <p:cxnSp>
        <p:nvCxnSpPr>
          <p:cNvPr id="28" name="Shape 177">
            <a:extLst>
              <a:ext uri="{FF2B5EF4-FFF2-40B4-BE49-F238E27FC236}">
                <a16:creationId xmlns:a16="http://schemas.microsoft.com/office/drawing/2014/main" id="{ACDB4F01-5B97-4B55-8F81-EEAFA25C750C}"/>
              </a:ext>
            </a:extLst>
          </p:cNvPr>
          <p:cNvCxnSpPr>
            <a:stCxn id="20" idx="0"/>
            <a:endCxn id="40" idx="2"/>
          </p:cNvCxnSpPr>
          <p:nvPr/>
        </p:nvCxnSpPr>
        <p:spPr>
          <a:xfrm rot="-5400000">
            <a:off x="6227881" y="3112031"/>
            <a:ext cx="714600" cy="230400"/>
          </a:xfrm>
          <a:prstGeom prst="curvedConnector3">
            <a:avLst>
              <a:gd name="adj1" fmla="val 49996"/>
            </a:avLst>
          </a:prstGeom>
          <a:noFill/>
          <a:ln w="9525" cap="flat" cmpd="sng">
            <a:solidFill>
              <a:srgbClr val="38761D"/>
            </a:solidFill>
            <a:prstDash val="solid"/>
            <a:miter lim="800000"/>
            <a:headEnd type="none" w="sm" len="sm"/>
            <a:tailEnd type="triangle" w="med" len="med"/>
          </a:ln>
        </p:spPr>
      </p:cxnSp>
      <p:sp>
        <p:nvSpPr>
          <p:cNvPr id="29" name="Shape 178">
            <a:extLst>
              <a:ext uri="{FF2B5EF4-FFF2-40B4-BE49-F238E27FC236}">
                <a16:creationId xmlns:a16="http://schemas.microsoft.com/office/drawing/2014/main" id="{2331789A-BB39-4592-B7C9-DC563F9F51F7}"/>
              </a:ext>
            </a:extLst>
          </p:cNvPr>
          <p:cNvSpPr/>
          <p:nvPr/>
        </p:nvSpPr>
        <p:spPr>
          <a:xfrm>
            <a:off x="7308821" y="1458901"/>
            <a:ext cx="1374300" cy="562800"/>
          </a:xfrm>
          <a:prstGeom prst="rect">
            <a:avLst/>
          </a:prstGeom>
          <a:solidFill>
            <a:srgbClr val="3876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a:solidFill>
                  <a:srgbClr val="FFFFFF"/>
                </a:solidFill>
                <a:latin typeface="Arial"/>
                <a:ea typeface="Arial"/>
                <a:cs typeface="Arial"/>
                <a:sym typeface="Arial"/>
              </a:rPr>
              <a:t>WORLDCAT CREATIVE WORK ASSOCIATION</a:t>
            </a:r>
            <a:endParaRPr/>
          </a:p>
        </p:txBody>
      </p:sp>
      <p:cxnSp>
        <p:nvCxnSpPr>
          <p:cNvPr id="30" name="Shape 179">
            <a:extLst>
              <a:ext uri="{FF2B5EF4-FFF2-40B4-BE49-F238E27FC236}">
                <a16:creationId xmlns:a16="http://schemas.microsoft.com/office/drawing/2014/main" id="{C8032A28-C5F1-44DA-8CC3-7B99FD498631}"/>
              </a:ext>
            </a:extLst>
          </p:cNvPr>
          <p:cNvCxnSpPr>
            <a:stCxn id="40" idx="3"/>
            <a:endCxn id="29" idx="2"/>
          </p:cNvCxnSpPr>
          <p:nvPr/>
        </p:nvCxnSpPr>
        <p:spPr>
          <a:xfrm rot="10800000" flipH="1">
            <a:off x="7530066" y="2021581"/>
            <a:ext cx="465900" cy="586800"/>
          </a:xfrm>
          <a:prstGeom prst="curvedConnector2">
            <a:avLst/>
          </a:prstGeom>
          <a:noFill/>
          <a:ln w="9525" cap="flat" cmpd="sng">
            <a:solidFill>
              <a:srgbClr val="38761D"/>
            </a:solidFill>
            <a:prstDash val="solid"/>
            <a:miter lim="800000"/>
            <a:headEnd type="triangle" w="med" len="med"/>
            <a:tailEnd type="triangle" w="med" len="med"/>
          </a:ln>
        </p:spPr>
      </p:cxnSp>
      <p:cxnSp>
        <p:nvCxnSpPr>
          <p:cNvPr id="31" name="Shape 180">
            <a:extLst>
              <a:ext uri="{FF2B5EF4-FFF2-40B4-BE49-F238E27FC236}">
                <a16:creationId xmlns:a16="http://schemas.microsoft.com/office/drawing/2014/main" id="{BE3AF725-CE50-48F9-89C9-B2908803838E}"/>
              </a:ext>
            </a:extLst>
          </p:cNvPr>
          <p:cNvCxnSpPr>
            <a:stCxn id="25" idx="1"/>
            <a:endCxn id="6" idx="3"/>
          </p:cNvCxnSpPr>
          <p:nvPr/>
        </p:nvCxnSpPr>
        <p:spPr>
          <a:xfrm flipH="1">
            <a:off x="3791069" y="1459796"/>
            <a:ext cx="2060100" cy="1148700"/>
          </a:xfrm>
          <a:prstGeom prst="curvedConnector3">
            <a:avLst>
              <a:gd name="adj1" fmla="val 50000"/>
            </a:avLst>
          </a:prstGeom>
          <a:noFill/>
          <a:ln w="9525" cap="flat" cmpd="sng">
            <a:solidFill>
              <a:srgbClr val="38761D"/>
            </a:solidFill>
            <a:prstDash val="solid"/>
            <a:miter lim="800000"/>
            <a:headEnd type="none" w="sm" len="sm"/>
            <a:tailEnd type="triangle" w="med" len="med"/>
          </a:ln>
        </p:spPr>
      </p:cxnSp>
      <p:sp>
        <p:nvSpPr>
          <p:cNvPr id="32" name="Shape 181">
            <a:extLst>
              <a:ext uri="{FF2B5EF4-FFF2-40B4-BE49-F238E27FC236}">
                <a16:creationId xmlns:a16="http://schemas.microsoft.com/office/drawing/2014/main" id="{40B73913-BAC4-41D0-ABE2-7E9ACF7627C4}"/>
              </a:ext>
            </a:extLst>
          </p:cNvPr>
          <p:cNvSpPr/>
          <p:nvPr/>
        </p:nvSpPr>
        <p:spPr>
          <a:xfrm>
            <a:off x="4218466" y="2160781"/>
            <a:ext cx="1205700" cy="895200"/>
          </a:xfrm>
          <a:prstGeom prst="can">
            <a:avLst>
              <a:gd name="adj" fmla="val 25000"/>
            </a:avLst>
          </a:prstGeom>
          <a:solidFill>
            <a:srgbClr val="7030A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1">
                <a:solidFill>
                  <a:srgbClr val="FFFFFF"/>
                </a:solidFill>
              </a:rPr>
              <a:t>ENTITY</a:t>
            </a:r>
            <a:endParaRPr sz="1051">
              <a:solidFill>
                <a:srgbClr val="FFFFFF"/>
              </a:solidFill>
            </a:endParaRPr>
          </a:p>
          <a:p>
            <a:pPr marL="0" marR="0" lvl="0" indent="0" algn="ctr" rtl="0">
              <a:spcBef>
                <a:spcPts val="0"/>
              </a:spcBef>
              <a:spcAft>
                <a:spcPts val="0"/>
              </a:spcAft>
              <a:buNone/>
            </a:pPr>
            <a:r>
              <a:rPr lang="en-US" sz="1051">
                <a:solidFill>
                  <a:srgbClr val="FFFFFF"/>
                </a:solidFill>
              </a:rPr>
              <a:t>ECOSYSTEM</a:t>
            </a:r>
            <a:endParaRPr sz="1051">
              <a:solidFill>
                <a:srgbClr val="FFFFFF"/>
              </a:solidFill>
            </a:endParaRPr>
          </a:p>
        </p:txBody>
      </p:sp>
      <p:grpSp>
        <p:nvGrpSpPr>
          <p:cNvPr id="33" name="Shape 184">
            <a:extLst>
              <a:ext uri="{FF2B5EF4-FFF2-40B4-BE49-F238E27FC236}">
                <a16:creationId xmlns:a16="http://schemas.microsoft.com/office/drawing/2014/main" id="{97488A40-A857-425A-83FF-D0E8AF994E96}"/>
              </a:ext>
            </a:extLst>
          </p:cNvPr>
          <p:cNvGrpSpPr/>
          <p:nvPr/>
        </p:nvGrpSpPr>
        <p:grpSpPr>
          <a:xfrm>
            <a:off x="1421802" y="3604981"/>
            <a:ext cx="1173600" cy="902534"/>
            <a:chOff x="5805594" y="2327330"/>
            <a:chExt cx="1173600" cy="902534"/>
          </a:xfrm>
        </p:grpSpPr>
        <p:sp>
          <p:nvSpPr>
            <p:cNvPr id="34" name="Shape 185">
              <a:extLst>
                <a:ext uri="{FF2B5EF4-FFF2-40B4-BE49-F238E27FC236}">
                  <a16:creationId xmlns:a16="http://schemas.microsoft.com/office/drawing/2014/main" id="{2C949B81-510E-45AC-872A-6BC25050FAC4}"/>
                </a:ext>
              </a:extLst>
            </p:cNvPr>
            <p:cNvSpPr/>
            <p:nvPr/>
          </p:nvSpPr>
          <p:spPr>
            <a:xfrm>
              <a:off x="5805595" y="2455264"/>
              <a:ext cx="1160100" cy="774600"/>
            </a:xfrm>
            <a:prstGeom prst="rect">
              <a:avLst/>
            </a:prstGeom>
            <a:solidFill>
              <a:srgbClr val="F2F2F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35" name="Shape 186">
              <a:extLst>
                <a:ext uri="{FF2B5EF4-FFF2-40B4-BE49-F238E27FC236}">
                  <a16:creationId xmlns:a16="http://schemas.microsoft.com/office/drawing/2014/main" id="{0909BBCF-8774-41E8-B3BF-B4A02CF931BE}"/>
                </a:ext>
              </a:extLst>
            </p:cNvPr>
            <p:cNvSpPr/>
            <p:nvPr/>
          </p:nvSpPr>
          <p:spPr>
            <a:xfrm>
              <a:off x="5805594" y="2327330"/>
              <a:ext cx="1173600" cy="132900"/>
            </a:xfrm>
            <a:prstGeom prst="rect">
              <a:avLst/>
            </a:prstGeom>
            <a:solidFill>
              <a:srgbClr val="4F81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a:solidFill>
                    <a:srgbClr val="FFFFFF"/>
                  </a:solidFill>
                  <a:latin typeface="Arial"/>
                  <a:ea typeface="Arial"/>
                  <a:cs typeface="Arial"/>
                  <a:sym typeface="Arial"/>
                </a:rPr>
                <a:t>UI</a:t>
              </a:r>
              <a:endParaRPr/>
            </a:p>
          </p:txBody>
        </p:sp>
        <p:sp>
          <p:nvSpPr>
            <p:cNvPr id="36" name="Shape 187">
              <a:extLst>
                <a:ext uri="{FF2B5EF4-FFF2-40B4-BE49-F238E27FC236}">
                  <a16:creationId xmlns:a16="http://schemas.microsoft.com/office/drawing/2014/main" id="{F715A371-B239-47CF-8A78-864732EE5A94}"/>
                </a:ext>
              </a:extLst>
            </p:cNvPr>
            <p:cNvSpPr/>
            <p:nvPr/>
          </p:nvSpPr>
          <p:spPr>
            <a:xfrm>
              <a:off x="5901130" y="2523503"/>
              <a:ext cx="546000" cy="1500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37" name="Shape 188">
              <a:extLst>
                <a:ext uri="{FF2B5EF4-FFF2-40B4-BE49-F238E27FC236}">
                  <a16:creationId xmlns:a16="http://schemas.microsoft.com/office/drawing/2014/main" id="{07083501-AA44-47E5-8C49-B38350FF9C18}"/>
                </a:ext>
              </a:extLst>
            </p:cNvPr>
            <p:cNvSpPr/>
            <p:nvPr/>
          </p:nvSpPr>
          <p:spPr>
            <a:xfrm>
              <a:off x="5901130" y="2774266"/>
              <a:ext cx="546000" cy="1500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38" name="Shape 189">
              <a:extLst>
                <a:ext uri="{FF2B5EF4-FFF2-40B4-BE49-F238E27FC236}">
                  <a16:creationId xmlns:a16="http://schemas.microsoft.com/office/drawing/2014/main" id="{FA521DE5-6EB8-4FAD-AABC-068224FF95DF}"/>
                </a:ext>
              </a:extLst>
            </p:cNvPr>
            <p:cNvSpPr/>
            <p:nvPr/>
          </p:nvSpPr>
          <p:spPr>
            <a:xfrm>
              <a:off x="5901130" y="2988358"/>
              <a:ext cx="546000" cy="1500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39" name="Shape 190">
              <a:extLst>
                <a:ext uri="{FF2B5EF4-FFF2-40B4-BE49-F238E27FC236}">
                  <a16:creationId xmlns:a16="http://schemas.microsoft.com/office/drawing/2014/main" id="{FB673CE2-23B1-4AB4-ACD4-3C12E8CAE671}"/>
                </a:ext>
              </a:extLst>
            </p:cNvPr>
            <p:cNvSpPr/>
            <p:nvPr/>
          </p:nvSpPr>
          <p:spPr>
            <a:xfrm>
              <a:off x="6542575" y="2535431"/>
              <a:ext cx="341100" cy="163800"/>
            </a:xfrm>
            <a:prstGeom prst="roundRect">
              <a:avLst>
                <a:gd name="adj" fmla="val 16667"/>
              </a:avLst>
            </a:prstGeom>
            <a:solidFill>
              <a:srgbClr val="4F81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grpSp>
      <p:sp>
        <p:nvSpPr>
          <p:cNvPr id="40" name="Shape 175">
            <a:extLst>
              <a:ext uri="{FF2B5EF4-FFF2-40B4-BE49-F238E27FC236}">
                <a16:creationId xmlns:a16="http://schemas.microsoft.com/office/drawing/2014/main" id="{FA456244-FD75-4FBE-9639-A43B14225182}"/>
              </a:ext>
            </a:extLst>
          </p:cNvPr>
          <p:cNvSpPr/>
          <p:nvPr/>
        </p:nvSpPr>
        <p:spPr>
          <a:xfrm>
            <a:off x="5870766" y="2346781"/>
            <a:ext cx="1659300" cy="523200"/>
          </a:xfrm>
          <a:prstGeom prst="rect">
            <a:avLst/>
          </a:prstGeom>
          <a:solidFill>
            <a:srgbClr val="3876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rgbClr val="FFFFFF"/>
                </a:solidFill>
              </a:rPr>
              <a:t>MINTING / EDITING</a:t>
            </a:r>
            <a:endParaRPr sz="1200">
              <a:solidFill>
                <a:srgbClr val="FFFFFF"/>
              </a:solidFill>
            </a:endParaRPr>
          </a:p>
          <a:p>
            <a:pPr marL="0" marR="0" lvl="0" indent="0" algn="ctr" rtl="0">
              <a:spcBef>
                <a:spcPts val="0"/>
              </a:spcBef>
              <a:spcAft>
                <a:spcPts val="0"/>
              </a:spcAft>
              <a:buNone/>
            </a:pPr>
            <a:r>
              <a:rPr lang="en-US" sz="1200">
                <a:solidFill>
                  <a:srgbClr val="FFFFFF"/>
                </a:solidFill>
                <a:latin typeface="Arial"/>
                <a:ea typeface="Arial"/>
                <a:cs typeface="Arial"/>
                <a:sym typeface="Arial"/>
              </a:rPr>
              <a:t>API</a:t>
            </a:r>
            <a:endParaRPr sz="1200"/>
          </a:p>
        </p:txBody>
      </p:sp>
      <p:sp>
        <p:nvSpPr>
          <p:cNvPr id="41" name="Shape 161">
            <a:extLst>
              <a:ext uri="{FF2B5EF4-FFF2-40B4-BE49-F238E27FC236}">
                <a16:creationId xmlns:a16="http://schemas.microsoft.com/office/drawing/2014/main" id="{7A83C2EE-C188-431B-B065-32334E03501E}"/>
              </a:ext>
            </a:extLst>
          </p:cNvPr>
          <p:cNvSpPr/>
          <p:nvPr/>
        </p:nvSpPr>
        <p:spPr>
          <a:xfrm>
            <a:off x="4137506" y="3199002"/>
            <a:ext cx="1367700" cy="504900"/>
          </a:xfrm>
          <a:prstGeom prst="rect">
            <a:avLst/>
          </a:prstGeom>
          <a:solidFill>
            <a:srgbClr val="D5A6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a:solidFill>
                  <a:srgbClr val="FFFFFF"/>
                </a:solidFill>
                <a:latin typeface="Arial"/>
                <a:ea typeface="Arial"/>
                <a:cs typeface="Arial"/>
                <a:sym typeface="Arial"/>
              </a:rPr>
              <a:t>AUTHENTICATION &amp; AUTHORIZATION</a:t>
            </a:r>
            <a:endParaRPr/>
          </a:p>
        </p:txBody>
      </p:sp>
      <p:cxnSp>
        <p:nvCxnSpPr>
          <p:cNvPr id="42" name="Shape 191">
            <a:extLst>
              <a:ext uri="{FF2B5EF4-FFF2-40B4-BE49-F238E27FC236}">
                <a16:creationId xmlns:a16="http://schemas.microsoft.com/office/drawing/2014/main" id="{2143E941-0C18-4605-B1E4-1F44AE0BA89E}"/>
              </a:ext>
            </a:extLst>
          </p:cNvPr>
          <p:cNvCxnSpPr>
            <a:stCxn id="40" idx="1"/>
            <a:endCxn id="32" idx="4"/>
          </p:cNvCxnSpPr>
          <p:nvPr/>
        </p:nvCxnSpPr>
        <p:spPr>
          <a:xfrm flipH="1">
            <a:off x="5424066" y="2608381"/>
            <a:ext cx="446700" cy="600"/>
          </a:xfrm>
          <a:prstGeom prst="curvedConnector3">
            <a:avLst>
              <a:gd name="adj1" fmla="val 49989"/>
            </a:avLst>
          </a:prstGeom>
          <a:noFill/>
          <a:ln w="9525" cap="flat" cmpd="sng">
            <a:solidFill>
              <a:schemeClr val="accent3"/>
            </a:solidFill>
            <a:prstDash val="solid"/>
            <a:miter lim="800000"/>
            <a:headEnd type="triangle" w="med" len="med"/>
            <a:tailEnd type="triangle" w="med" len="med"/>
          </a:ln>
        </p:spPr>
      </p:cxnSp>
      <p:sp>
        <p:nvSpPr>
          <p:cNvPr id="43" name="Shape 192">
            <a:extLst>
              <a:ext uri="{FF2B5EF4-FFF2-40B4-BE49-F238E27FC236}">
                <a16:creationId xmlns:a16="http://schemas.microsoft.com/office/drawing/2014/main" id="{3E6E7CDB-0819-4925-8601-905BF0DAC58C}"/>
              </a:ext>
            </a:extLst>
          </p:cNvPr>
          <p:cNvSpPr/>
          <p:nvPr/>
        </p:nvSpPr>
        <p:spPr>
          <a:xfrm>
            <a:off x="7279070" y="2991447"/>
            <a:ext cx="1374300" cy="562800"/>
          </a:xfrm>
          <a:prstGeom prst="rect">
            <a:avLst/>
          </a:prstGeom>
          <a:solidFill>
            <a:srgbClr val="3876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a:solidFill>
                  <a:srgbClr val="FFFFFF"/>
                </a:solidFill>
                <a:latin typeface="Arial"/>
                <a:ea typeface="Arial"/>
                <a:cs typeface="Arial"/>
                <a:sym typeface="Arial"/>
              </a:rPr>
              <a:t>ENTITY to ENTITY RELATOR</a:t>
            </a:r>
            <a:endParaRPr/>
          </a:p>
        </p:txBody>
      </p:sp>
      <p:cxnSp>
        <p:nvCxnSpPr>
          <p:cNvPr id="44" name="Shape 193">
            <a:extLst>
              <a:ext uri="{FF2B5EF4-FFF2-40B4-BE49-F238E27FC236}">
                <a16:creationId xmlns:a16="http://schemas.microsoft.com/office/drawing/2014/main" id="{5568C35C-FF7A-46CC-A6A4-D81A20572FD4}"/>
              </a:ext>
            </a:extLst>
          </p:cNvPr>
          <p:cNvCxnSpPr>
            <a:stCxn id="40" idx="3"/>
            <a:endCxn id="43" idx="0"/>
          </p:cNvCxnSpPr>
          <p:nvPr/>
        </p:nvCxnSpPr>
        <p:spPr>
          <a:xfrm>
            <a:off x="7530066" y="2608381"/>
            <a:ext cx="436200" cy="383100"/>
          </a:xfrm>
          <a:prstGeom prst="curvedConnector2">
            <a:avLst/>
          </a:prstGeom>
          <a:noFill/>
          <a:ln w="9525" cap="flat" cmpd="sng">
            <a:solidFill>
              <a:srgbClr val="38761D"/>
            </a:solidFill>
            <a:prstDash val="solid"/>
            <a:miter lim="800000"/>
            <a:headEnd type="triangle" w="med" len="med"/>
            <a:tailEnd type="triangle" w="med" len="med"/>
          </a:ln>
        </p:spPr>
      </p:cxnSp>
      <p:cxnSp>
        <p:nvCxnSpPr>
          <p:cNvPr id="45" name="Shape 194">
            <a:extLst>
              <a:ext uri="{FF2B5EF4-FFF2-40B4-BE49-F238E27FC236}">
                <a16:creationId xmlns:a16="http://schemas.microsoft.com/office/drawing/2014/main" id="{A3891DF6-9B86-4177-8698-A7B7394DC35F}"/>
              </a:ext>
            </a:extLst>
          </p:cNvPr>
          <p:cNvCxnSpPr>
            <a:cxnSpLocks/>
            <a:stCxn id="6" idx="2"/>
            <a:endCxn id="35" idx="0"/>
          </p:cNvCxnSpPr>
          <p:nvPr/>
        </p:nvCxnSpPr>
        <p:spPr>
          <a:xfrm rot="5400000">
            <a:off x="2092234" y="2786349"/>
            <a:ext cx="735000" cy="902264"/>
          </a:xfrm>
          <a:prstGeom prst="curvedConnector3">
            <a:avLst>
              <a:gd name="adj1" fmla="val 50000"/>
            </a:avLst>
          </a:prstGeom>
          <a:noFill/>
          <a:ln w="9525" cap="flat" cmpd="sng">
            <a:solidFill>
              <a:schemeClr val="accent1"/>
            </a:solidFill>
            <a:prstDash val="solid"/>
            <a:miter lim="800000"/>
            <a:headEnd type="triangle" w="med" len="med"/>
            <a:tailEnd type="triangle" w="med" len="med"/>
          </a:ln>
        </p:spPr>
      </p:cxnSp>
      <p:sp>
        <p:nvSpPr>
          <p:cNvPr id="46" name="Shape 195">
            <a:extLst>
              <a:ext uri="{FF2B5EF4-FFF2-40B4-BE49-F238E27FC236}">
                <a16:creationId xmlns:a16="http://schemas.microsoft.com/office/drawing/2014/main" id="{C460A329-0039-46BB-9934-F902BD219E00}"/>
              </a:ext>
            </a:extLst>
          </p:cNvPr>
          <p:cNvSpPr txBox="1"/>
          <p:nvPr/>
        </p:nvSpPr>
        <p:spPr>
          <a:xfrm>
            <a:off x="226706" y="4614296"/>
            <a:ext cx="1446658" cy="446280"/>
          </a:xfrm>
          <a:prstGeom prst="rect">
            <a:avLst/>
          </a:prstGeom>
          <a:no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rgbClr val="000000"/>
                </a:solidFill>
                <a:latin typeface="Arial"/>
                <a:ea typeface="Arial"/>
                <a:cs typeface="Arial"/>
                <a:sym typeface="Arial"/>
              </a:rPr>
              <a:t>External </a:t>
            </a:r>
            <a:endParaRPr dirty="0"/>
          </a:p>
          <a:p>
            <a:pPr marL="0" marR="0" lvl="0" indent="0" algn="l" rtl="0">
              <a:spcBef>
                <a:spcPts val="0"/>
              </a:spcBef>
              <a:spcAft>
                <a:spcPts val="0"/>
              </a:spcAft>
              <a:buNone/>
            </a:pPr>
            <a:r>
              <a:rPr lang="en-US" sz="1000" dirty="0">
                <a:solidFill>
                  <a:srgbClr val="000000"/>
                </a:solidFill>
                <a:latin typeface="Arial"/>
                <a:ea typeface="Arial"/>
                <a:cs typeface="Arial"/>
                <a:sym typeface="Arial"/>
              </a:rPr>
              <a:t>Client Applications</a:t>
            </a:r>
            <a:endParaRPr dirty="0"/>
          </a:p>
        </p:txBody>
      </p:sp>
      <p:cxnSp>
        <p:nvCxnSpPr>
          <p:cNvPr id="47" name="Shape 196">
            <a:extLst>
              <a:ext uri="{FF2B5EF4-FFF2-40B4-BE49-F238E27FC236}">
                <a16:creationId xmlns:a16="http://schemas.microsoft.com/office/drawing/2014/main" id="{1BB2E710-C70B-4A49-89EB-72CA684D3AA0}"/>
              </a:ext>
            </a:extLst>
          </p:cNvPr>
          <p:cNvCxnSpPr>
            <a:cxnSpLocks/>
            <a:stCxn id="46" idx="0"/>
            <a:endCxn id="6" idx="1"/>
          </p:cNvCxnSpPr>
          <p:nvPr/>
        </p:nvCxnSpPr>
        <p:spPr>
          <a:xfrm rot="5400000" flipH="1" flipV="1">
            <a:off x="487393" y="3071024"/>
            <a:ext cx="2005915" cy="1080631"/>
          </a:xfrm>
          <a:prstGeom prst="curvedConnector2">
            <a:avLst/>
          </a:prstGeom>
          <a:noFill/>
          <a:ln w="9525" cap="flat" cmpd="sng">
            <a:solidFill>
              <a:schemeClr val="accent1"/>
            </a:solidFill>
            <a:prstDash val="solid"/>
            <a:miter lim="800000"/>
            <a:headEnd type="triangle" w="med" len="med"/>
            <a:tailEnd type="triangle" w="med" len="med"/>
          </a:ln>
        </p:spPr>
      </p:cxnSp>
      <p:sp>
        <p:nvSpPr>
          <p:cNvPr id="48" name="Shape 197">
            <a:extLst>
              <a:ext uri="{FF2B5EF4-FFF2-40B4-BE49-F238E27FC236}">
                <a16:creationId xmlns:a16="http://schemas.microsoft.com/office/drawing/2014/main" id="{C0D3810A-938A-4583-B5FD-1FD6A0877CD5}"/>
              </a:ext>
            </a:extLst>
          </p:cNvPr>
          <p:cNvSpPr txBox="1"/>
          <p:nvPr/>
        </p:nvSpPr>
        <p:spPr>
          <a:xfrm>
            <a:off x="7463494" y="4617742"/>
            <a:ext cx="1512866" cy="442834"/>
          </a:xfrm>
          <a:prstGeom prst="rect">
            <a:avLst/>
          </a:prstGeom>
          <a:solidFill>
            <a:schemeClr val="bg1"/>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rgbClr val="000000"/>
                </a:solidFill>
                <a:latin typeface="Arial"/>
                <a:ea typeface="Arial"/>
                <a:cs typeface="Arial"/>
                <a:sym typeface="Arial"/>
              </a:rPr>
              <a:t>External </a:t>
            </a:r>
            <a:endParaRPr dirty="0"/>
          </a:p>
          <a:p>
            <a:pPr marL="0" marR="0" lvl="0" indent="0" algn="l" rtl="0">
              <a:spcBef>
                <a:spcPts val="0"/>
              </a:spcBef>
              <a:spcAft>
                <a:spcPts val="0"/>
              </a:spcAft>
              <a:buNone/>
            </a:pPr>
            <a:r>
              <a:rPr lang="en-US" sz="1000" dirty="0">
                <a:solidFill>
                  <a:srgbClr val="000000"/>
                </a:solidFill>
                <a:latin typeface="Arial"/>
                <a:ea typeface="Arial"/>
                <a:cs typeface="Arial"/>
                <a:sym typeface="Arial"/>
              </a:rPr>
              <a:t>Client Applications</a:t>
            </a:r>
            <a:endParaRPr dirty="0"/>
          </a:p>
        </p:txBody>
      </p:sp>
      <p:cxnSp>
        <p:nvCxnSpPr>
          <p:cNvPr id="49" name="Shape 198">
            <a:extLst>
              <a:ext uri="{FF2B5EF4-FFF2-40B4-BE49-F238E27FC236}">
                <a16:creationId xmlns:a16="http://schemas.microsoft.com/office/drawing/2014/main" id="{53D65549-A21D-40AE-B83B-62C4F5623DF4}"/>
              </a:ext>
            </a:extLst>
          </p:cNvPr>
          <p:cNvCxnSpPr>
            <a:cxnSpLocks/>
            <a:stCxn id="48" idx="0"/>
            <a:endCxn id="40" idx="2"/>
          </p:cNvCxnSpPr>
          <p:nvPr/>
        </p:nvCxnSpPr>
        <p:spPr>
          <a:xfrm rot="16200000" flipV="1">
            <a:off x="6586292" y="2984106"/>
            <a:ext cx="1747761" cy="1519511"/>
          </a:xfrm>
          <a:prstGeom prst="curvedConnector3">
            <a:avLst>
              <a:gd name="adj1" fmla="val 50000"/>
            </a:avLst>
          </a:prstGeom>
          <a:noFill/>
          <a:ln w="9525" cap="flat" cmpd="sng">
            <a:solidFill>
              <a:srgbClr val="38761D"/>
            </a:solidFill>
            <a:prstDash val="solid"/>
            <a:miter lim="800000"/>
            <a:headEnd type="none" w="sm" len="sm"/>
            <a:tailEnd type="triangle" w="med" len="med"/>
          </a:ln>
        </p:spPr>
      </p:cxnSp>
      <p:pic>
        <p:nvPicPr>
          <p:cNvPr id="56" name="Picture 55">
            <a:extLst>
              <a:ext uri="{FF2B5EF4-FFF2-40B4-BE49-F238E27FC236}">
                <a16:creationId xmlns:a16="http://schemas.microsoft.com/office/drawing/2014/main" id="{1802B64A-900A-4636-9DAD-05E27CAB2894}"/>
              </a:ext>
            </a:extLst>
          </p:cNvPr>
          <p:cNvPicPr>
            <a:picLocks noChangeAspect="1"/>
          </p:cNvPicPr>
          <p:nvPr/>
        </p:nvPicPr>
        <p:blipFill>
          <a:blip r:embed="rId4"/>
          <a:stretch>
            <a:fillRect/>
          </a:stretch>
        </p:blipFill>
        <p:spPr>
          <a:xfrm>
            <a:off x="0" y="-103413"/>
            <a:ext cx="8626588" cy="963251"/>
          </a:xfrm>
          <a:prstGeom prst="rect">
            <a:avLst/>
          </a:prstGeom>
        </p:spPr>
      </p:pic>
    </p:spTree>
    <p:extLst>
      <p:ext uri="{BB962C8B-B14F-4D97-AF65-F5344CB8AC3E}">
        <p14:creationId xmlns:p14="http://schemas.microsoft.com/office/powerpoint/2010/main" val="1699180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CLC Template" id="{3080169B-1E5B-8B4A-8D37-33B36B558B91}" vid="{CFFAE844-8C7C-F94D-B603-645045500C6A}"/>
    </a:ext>
  </a:ext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E5E18206F30604D8C72713BC37C7121" ma:contentTypeVersion="63" ma:contentTypeDescription="Create a new document." ma:contentTypeScope="" ma:versionID="0031833208e652ec674e03630ef57929">
  <xsd:schema xmlns:xsd="http://www.w3.org/2001/XMLSchema" xmlns:xs="http://www.w3.org/2001/XMLSchema" xmlns:p="http://schemas.microsoft.com/office/2006/metadata/properties" xmlns:ns2="c908eeb5-9d00-41e0-9796-81e9ccc774c3" xmlns:ns3="9b9db491-4385-45f1-9eb7-7d00055b11bb" targetNamespace="http://schemas.microsoft.com/office/2006/metadata/properties" ma:root="true" ma:fieldsID="8dd6b7e438eed5f2ff8b2ac683f8c5cb" ns2:_="" ns3:_="">
    <xsd:import namespace="c908eeb5-9d00-41e0-9796-81e9ccc774c3"/>
    <xsd:import namespace="9b9db491-4385-45f1-9eb7-7d00055b11b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8eeb5-9d00-41e0-9796-81e9ccc774c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b9db491-4385-45f1-9eb7-7d00055b11bb"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5F8081-E4B0-4ACB-86C3-2F58A415E77B}">
  <ds:schemaRefs>
    <ds:schemaRef ds:uri="http://schemas.microsoft.com/sharepoint/v3/contenttype/forms"/>
  </ds:schemaRefs>
</ds:datastoreItem>
</file>

<file path=customXml/itemProps2.xml><?xml version="1.0" encoding="utf-8"?>
<ds:datastoreItem xmlns:ds="http://schemas.openxmlformats.org/officeDocument/2006/customXml" ds:itemID="{E7E988F0-95B4-4FCA-A550-26E1636850FD}">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9b9db491-4385-45f1-9eb7-7d00055b11bb"/>
    <ds:schemaRef ds:uri="c908eeb5-9d00-41e0-9796-81e9ccc774c3"/>
    <ds:schemaRef ds:uri="http://www.w3.org/XML/1998/namespace"/>
  </ds:schemaRefs>
</ds:datastoreItem>
</file>

<file path=customXml/itemProps3.xml><?xml version="1.0" encoding="utf-8"?>
<ds:datastoreItem xmlns:ds="http://schemas.openxmlformats.org/officeDocument/2006/customXml" ds:itemID="{EA88444B-A5CC-4F0E-900E-BE9AA19367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08eeb5-9d00-41e0-9796-81e9ccc774c3"/>
    <ds:schemaRef ds:uri="9b9db491-4385-45f1-9eb7-7d00055b11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5835</TotalTime>
  <Words>2116</Words>
  <Application>Microsoft Office PowerPoint</Application>
  <PresentationFormat>On-screen Show (16:9)</PresentationFormat>
  <Paragraphs>323</Paragraphs>
  <Slides>37</Slides>
  <Notes>29</Notes>
  <HiddenSlides>0</HiddenSlides>
  <MMClips>0</MMClips>
  <ScaleCrop>false</ScaleCrop>
  <HeadingPairs>
    <vt:vector size="4" baseType="variant">
      <vt:variant>
        <vt:lpstr>Theme</vt:lpstr>
      </vt:variant>
      <vt:variant>
        <vt:i4>3</vt:i4>
      </vt:variant>
      <vt:variant>
        <vt:lpstr>Slide Titles</vt:lpstr>
      </vt:variant>
      <vt:variant>
        <vt:i4>37</vt:i4>
      </vt:variant>
    </vt:vector>
  </HeadingPairs>
  <TitlesOfParts>
    <vt:vector size="40" baseType="lpstr">
      <vt:lpstr>Nonconfidential</vt:lpstr>
      <vt:lpstr>Confidential</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Motivation : Complementary Effort #1</vt:lpstr>
      <vt:lpstr>Motivation : Complementary Effort #2</vt:lpstr>
      <vt:lpstr>Motivation : Complementary Effort #3</vt:lpstr>
      <vt:lpstr>Motivation : Complementary Effort #4</vt:lpstr>
      <vt:lpstr>Motivation : Complementary Effort #5</vt:lpstr>
      <vt:lpstr>Hopes &amp; Dreams</vt:lpstr>
      <vt:lpstr>Finally...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Pace,Andrew</dc:creator>
  <cp:lastModifiedBy>Pace,Andrew</cp:lastModifiedBy>
  <cp:revision>59</cp:revision>
  <dcterms:modified xsi:type="dcterms:W3CDTF">2018-05-16T12:07:58Z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0x010100EE5E18206F30604D8C72713BC37C7121</vt:lpwstr>
  </property>
</Properties>
</file>