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7" r:id="rId5"/>
    <p:sldMasterId id="2147483730" r:id="rId6"/>
    <p:sldMasterId id="2147483746" r:id="rId7"/>
  </p:sldMasterIdLst>
  <p:notesMasterIdLst>
    <p:notesMasterId r:id="rId64"/>
  </p:notesMasterIdLst>
  <p:handoutMasterIdLst>
    <p:handoutMasterId r:id="rId65"/>
  </p:handoutMasterIdLst>
  <p:sldIdLst>
    <p:sldId id="323" r:id="rId8"/>
    <p:sldId id="338" r:id="rId9"/>
    <p:sldId id="395" r:id="rId10"/>
    <p:sldId id="437" r:id="rId11"/>
    <p:sldId id="439" r:id="rId12"/>
    <p:sldId id="400" r:id="rId13"/>
    <p:sldId id="414" r:id="rId14"/>
    <p:sldId id="385" r:id="rId15"/>
    <p:sldId id="415" r:id="rId16"/>
    <p:sldId id="417" r:id="rId17"/>
    <p:sldId id="401" r:id="rId18"/>
    <p:sldId id="402" r:id="rId19"/>
    <p:sldId id="418" r:id="rId20"/>
    <p:sldId id="419" r:id="rId21"/>
    <p:sldId id="435" r:id="rId22"/>
    <p:sldId id="436" r:id="rId23"/>
    <p:sldId id="405" r:id="rId24"/>
    <p:sldId id="421" r:id="rId25"/>
    <p:sldId id="386" r:id="rId26"/>
    <p:sldId id="387" r:id="rId27"/>
    <p:sldId id="388" r:id="rId28"/>
    <p:sldId id="389" r:id="rId29"/>
    <p:sldId id="390" r:id="rId30"/>
    <p:sldId id="394" r:id="rId31"/>
    <p:sldId id="441" r:id="rId32"/>
    <p:sldId id="423" r:id="rId33"/>
    <p:sldId id="425" r:id="rId34"/>
    <p:sldId id="424" r:id="rId35"/>
    <p:sldId id="371" r:id="rId36"/>
    <p:sldId id="438" r:id="rId37"/>
    <p:sldId id="349" r:id="rId38"/>
    <p:sldId id="372" r:id="rId39"/>
    <p:sldId id="426" r:id="rId40"/>
    <p:sldId id="353" r:id="rId41"/>
    <p:sldId id="374" r:id="rId42"/>
    <p:sldId id="341" r:id="rId43"/>
    <p:sldId id="365" r:id="rId44"/>
    <p:sldId id="344" r:id="rId45"/>
    <p:sldId id="346" r:id="rId46"/>
    <p:sldId id="347" r:id="rId47"/>
    <p:sldId id="345" r:id="rId48"/>
    <p:sldId id="357" r:id="rId49"/>
    <p:sldId id="358" r:id="rId50"/>
    <p:sldId id="366" r:id="rId51"/>
    <p:sldId id="375" r:id="rId52"/>
    <p:sldId id="376" r:id="rId53"/>
    <p:sldId id="368" r:id="rId54"/>
    <p:sldId id="369" r:id="rId55"/>
    <p:sldId id="370" r:id="rId56"/>
    <p:sldId id="377" r:id="rId57"/>
    <p:sldId id="367" r:id="rId58"/>
    <p:sldId id="442" r:id="rId59"/>
    <p:sldId id="432" r:id="rId60"/>
    <p:sldId id="427" r:id="rId61"/>
    <p:sldId id="433" r:id="rId62"/>
    <p:sldId id="335" r:id="rId63"/>
  </p:sldIdLst>
  <p:sldSz cx="9144000" cy="5143500" type="screen16x9"/>
  <p:notesSz cx="7019925" cy="9305925"/>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apman,John" initials="C [6]" lastIdx="1" clrIdx="6">
    <p:extLst/>
  </p:cmAuthor>
  <p:cmAuthor id="1" name="Newell,Sara" initials="N" lastIdx="5" clrIdx="0">
    <p:extLst/>
  </p:cmAuthor>
  <p:cmAuthor id="8" name="Chapman,John" initials="C [6] [2]" lastIdx="1" clrIdx="7">
    <p:extLst/>
  </p:cmAuthor>
  <p:cmAuthor id="2" name="Chapman,John" initials="C" lastIdx="1" clrIdx="1">
    <p:extLst/>
  </p:cmAuthor>
  <p:cmAuthor id="3" name="Chapman,John" initials="C [2]" lastIdx="1" clrIdx="2">
    <p:extLst/>
  </p:cmAuthor>
  <p:cmAuthor id="4" name="Chapman,John" initials="C [3]" lastIdx="1" clrIdx="3">
    <p:extLst/>
  </p:cmAuthor>
  <p:cmAuthor id="5" name="Chapman,John" initials="C [4]" lastIdx="1" clrIdx="4">
    <p:extLst/>
  </p:cmAuthor>
  <p:cmAuthor id="6" name="Chapman,John" initials="C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97B"/>
    <a:srgbClr val="E3E9FF"/>
    <a:srgbClr val="EAECF0"/>
    <a:srgbClr val="C7EDFC"/>
    <a:srgbClr val="F6F6F6"/>
    <a:srgbClr val="E87820"/>
    <a:srgbClr val="F7BD00"/>
    <a:srgbClr val="F09A0D"/>
    <a:srgbClr val="3BB77B"/>
    <a:srgbClr val="78BE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47" autoAdjust="0"/>
    <p:restoredTop sz="74292" autoAdjust="0"/>
  </p:normalViewPr>
  <p:slideViewPr>
    <p:cSldViewPr snapToGrid="0">
      <p:cViewPr varScale="1">
        <p:scale>
          <a:sx n="89" d="100"/>
          <a:sy n="89" d="100"/>
        </p:scale>
        <p:origin x="874" y="101"/>
      </p:cViewPr>
      <p:guideLst/>
    </p:cSldViewPr>
  </p:slideViewPr>
  <p:outlineViewPr>
    <p:cViewPr>
      <p:scale>
        <a:sx n="33" d="100"/>
        <a:sy n="33" d="100"/>
      </p:scale>
      <p:origin x="0" y="-1022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hyperlink" Target="http://experiment.worldcat.org/entity/work/data/369081611" TargetMode="External"/><Relationship Id="rId7" Type="http://schemas.openxmlformats.org/officeDocument/2006/relationships/image" Target="../media/image23.PNG"/><Relationship Id="rId2" Type="http://schemas.openxmlformats.org/officeDocument/2006/relationships/hyperlink" Target="http://viaf.org/viaf/75121530" TargetMode="External"/><Relationship Id="rId1" Type="http://schemas.openxmlformats.org/officeDocument/2006/relationships/hyperlink" Target="https://www.wikidata.org/wiki/Q937"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id.loc.gov/authorities/subjects/sh85101653.html"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hyperlink" Target="http://viaf.org/viaf/75121530" TargetMode="External"/><Relationship Id="rId1" Type="http://schemas.openxmlformats.org/officeDocument/2006/relationships/hyperlink" Target="https://www.wikidata.org/wiki/Q937" TargetMode="External"/><Relationship Id="rId6" Type="http://schemas.openxmlformats.org/officeDocument/2006/relationships/hyperlink" Target="http://id.loc.gov/authorities/subjects/sh85101653.html" TargetMode="External"/><Relationship Id="rId5" Type="http://schemas.openxmlformats.org/officeDocument/2006/relationships/image" Target="../media/image22.PNG"/><Relationship Id="rId4" Type="http://schemas.openxmlformats.org/officeDocument/2006/relationships/hyperlink" Target="http://experiment.worldcat.org/entity/work/data/369081611"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CDD17-7281-4E81-B093-CBF48DAC3AB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2F0B2E9-8A40-43DE-BAAE-6E9F80D52084}">
      <dgm:prSet phldrT="[Text]"/>
      <dgm:spPr>
        <a:solidFill>
          <a:schemeClr val="bg2">
            <a:lumMod val="75000"/>
          </a:schemeClr>
        </a:solidFill>
        <a:ln>
          <a:noFill/>
        </a:ln>
      </dgm:spPr>
      <dgm:t>
        <a:bodyPr/>
        <a:lstStyle/>
        <a:p>
          <a:r>
            <a:rPr lang="en-US" b="0">
              <a:solidFill>
                <a:schemeClr val="bg1"/>
              </a:solidFill>
            </a:rPr>
            <a:t>Albert Einstein   </a:t>
          </a:r>
        </a:p>
        <a:p>
          <a:r>
            <a:rPr lang="en-US">
              <a:solidFill>
                <a:schemeClr val="accent6">
                  <a:lumMod val="75000"/>
                </a:schemeClr>
              </a:solidFill>
            </a:rPr>
            <a:t>Person</a:t>
          </a:r>
        </a:p>
      </dgm:t>
    </dgm:pt>
    <dgm:pt modelId="{AF60C0B6-7599-463F-B250-ABEDC116A743}" type="parTrans" cxnId="{3B8E41B0-31AE-492D-8A93-B8CE926EC92D}">
      <dgm:prSet/>
      <dgm:spPr/>
      <dgm:t>
        <a:bodyPr/>
        <a:lstStyle/>
        <a:p>
          <a:endParaRPr lang="en-US"/>
        </a:p>
      </dgm:t>
    </dgm:pt>
    <dgm:pt modelId="{31CD855A-4886-44CB-8494-CFAAAD17C5CF}" type="sibTrans" cxnId="{3B8E41B0-31AE-492D-8A93-B8CE926EC92D}">
      <dgm:prSet/>
      <dgm:spPr/>
      <dgm:t>
        <a:bodyPr/>
        <a:lstStyle/>
        <a:p>
          <a:endParaRPr lang="en-US"/>
        </a:p>
      </dgm:t>
    </dgm:pt>
    <dgm:pt modelId="{F7F99705-E0DD-4680-9434-550D07B6E58B}">
      <dgm:prSet phldrT="[Text]"/>
      <dgm:spPr>
        <a:solidFill>
          <a:schemeClr val="bg2">
            <a:lumMod val="75000"/>
          </a:schemeClr>
        </a:solidFill>
      </dgm:spPr>
      <dgm:t>
        <a:bodyPr/>
        <a:lstStyle/>
        <a:p>
          <a:r>
            <a:rPr lang="en-US" b="0" i="1">
              <a:solidFill>
                <a:schemeClr val="bg1"/>
              </a:solidFill>
            </a:rPr>
            <a:t>Relativity: The Special and General Theory</a:t>
          </a:r>
        </a:p>
        <a:p>
          <a:r>
            <a:rPr lang="en-US" b="0" i="0">
              <a:solidFill>
                <a:schemeClr val="accent6">
                  <a:lumMod val="75000"/>
                </a:schemeClr>
              </a:solidFill>
            </a:rPr>
            <a:t>Work</a:t>
          </a:r>
        </a:p>
      </dgm:t>
    </dgm:pt>
    <dgm:pt modelId="{799C194A-3AF3-4EE9-9645-EFB312CB5EE4}" type="parTrans" cxnId="{9864077B-4611-4267-8258-C47D3A2B8BD5}">
      <dgm:prSet/>
      <dgm:spPr/>
      <dgm:t>
        <a:bodyPr/>
        <a:lstStyle/>
        <a:p>
          <a:endParaRPr lang="en-US"/>
        </a:p>
      </dgm:t>
    </dgm:pt>
    <dgm:pt modelId="{78C7E9FF-C130-4418-A71C-DBB94E94CAFC}" type="sibTrans" cxnId="{9864077B-4611-4267-8258-C47D3A2B8BD5}">
      <dgm:prSet/>
      <dgm:spPr/>
      <dgm:t>
        <a:bodyPr/>
        <a:lstStyle/>
        <a:p>
          <a:endParaRPr lang="en-US"/>
        </a:p>
      </dgm:t>
    </dgm:pt>
    <dgm:pt modelId="{965851F4-D491-4A0E-8075-808929C4CC40}">
      <dgm:prSet phldrT="[Text]"/>
      <dgm:spPr>
        <a:solidFill>
          <a:schemeClr val="bg2">
            <a:lumMod val="75000"/>
          </a:schemeClr>
        </a:solidFill>
      </dgm:spPr>
      <dgm:t>
        <a:bodyPr/>
        <a:lstStyle/>
        <a:p>
          <a:r>
            <a:rPr lang="en-US" b="0">
              <a:solidFill>
                <a:schemeClr val="bg1"/>
              </a:solidFill>
            </a:rPr>
            <a:t>   Physics</a:t>
          </a:r>
        </a:p>
        <a:p>
          <a:r>
            <a:rPr lang="en-US" b="0">
              <a:solidFill>
                <a:schemeClr val="bg1"/>
              </a:solidFill>
            </a:rPr>
            <a:t>   </a:t>
          </a:r>
          <a:r>
            <a:rPr lang="en-US" b="0">
              <a:solidFill>
                <a:schemeClr val="accent6">
                  <a:lumMod val="75000"/>
                </a:schemeClr>
              </a:solidFill>
            </a:rPr>
            <a:t>Concept</a:t>
          </a:r>
        </a:p>
      </dgm:t>
    </dgm:pt>
    <dgm:pt modelId="{95F644E9-2543-40EF-972A-A14918DD7C00}" type="parTrans" cxnId="{5DE0CEDC-9ED8-4805-AD49-85934A876B5A}">
      <dgm:prSet/>
      <dgm:spPr/>
      <dgm:t>
        <a:bodyPr/>
        <a:lstStyle/>
        <a:p>
          <a:endParaRPr lang="en-US"/>
        </a:p>
      </dgm:t>
    </dgm:pt>
    <dgm:pt modelId="{547B2669-07C4-40AF-93A3-CFDFE26DEB79}" type="sibTrans" cxnId="{5DE0CEDC-9ED8-4805-AD49-85934A876B5A}">
      <dgm:prSet/>
      <dgm:spPr/>
      <dgm:t>
        <a:bodyPr/>
        <a:lstStyle/>
        <a:p>
          <a:endParaRPr lang="en-US"/>
        </a:p>
      </dgm:t>
    </dgm:pt>
    <dgm:pt modelId="{4B16E958-7E43-4EF2-8961-5312267FF89D}" type="pres">
      <dgm:prSet presAssocID="{43ECDD17-7281-4E81-B093-CBF48DAC3AB4}" presName="Name0" presStyleCnt="0">
        <dgm:presLayoutVars>
          <dgm:chMax val="7"/>
          <dgm:chPref val="7"/>
          <dgm:dir/>
        </dgm:presLayoutVars>
      </dgm:prSet>
      <dgm:spPr/>
    </dgm:pt>
    <dgm:pt modelId="{F42166F4-DDA3-4A2D-9EC1-4275D9B356B4}" type="pres">
      <dgm:prSet presAssocID="{43ECDD17-7281-4E81-B093-CBF48DAC3AB4}" presName="Name1" presStyleCnt="0"/>
      <dgm:spPr/>
    </dgm:pt>
    <dgm:pt modelId="{7695D14F-8623-460F-8192-0466AE08B6D1}" type="pres">
      <dgm:prSet presAssocID="{43ECDD17-7281-4E81-B093-CBF48DAC3AB4}" presName="cycle" presStyleCnt="0"/>
      <dgm:spPr/>
    </dgm:pt>
    <dgm:pt modelId="{ED2C7FCE-EFBC-4FE9-93F2-E3D6C313611A}" type="pres">
      <dgm:prSet presAssocID="{43ECDD17-7281-4E81-B093-CBF48DAC3AB4}" presName="srcNode" presStyleLbl="node1" presStyleIdx="0" presStyleCnt="3"/>
      <dgm:spPr/>
    </dgm:pt>
    <dgm:pt modelId="{86F01C09-3AE2-4CE9-B7AC-2B315F0C5560}" type="pres">
      <dgm:prSet presAssocID="{43ECDD17-7281-4E81-B093-CBF48DAC3AB4}" presName="conn" presStyleLbl="parChTrans1D2" presStyleIdx="0" presStyleCnt="1" custLinFactNeighborY="-5363"/>
      <dgm:spPr/>
    </dgm:pt>
    <dgm:pt modelId="{A83A96A5-F028-41A5-9DB7-7DCCD0B36377}" type="pres">
      <dgm:prSet presAssocID="{43ECDD17-7281-4E81-B093-CBF48DAC3AB4}" presName="extraNode" presStyleLbl="node1" presStyleIdx="0" presStyleCnt="3"/>
      <dgm:spPr/>
    </dgm:pt>
    <dgm:pt modelId="{00346786-FD01-453D-9996-D55D389ADAFF}" type="pres">
      <dgm:prSet presAssocID="{43ECDD17-7281-4E81-B093-CBF48DAC3AB4}" presName="dstNode" presStyleLbl="node1" presStyleIdx="0" presStyleCnt="3"/>
      <dgm:spPr/>
    </dgm:pt>
    <dgm:pt modelId="{A72AD162-16C9-497B-A5C6-FABFBED1E21B}" type="pres">
      <dgm:prSet presAssocID="{82F0B2E9-8A40-43DE-BAAE-6E9F80D52084}" presName="text_1" presStyleLbl="node1" presStyleIdx="0" presStyleCnt="3" custLinFactNeighborX="936" custLinFactNeighborY="-80792">
        <dgm:presLayoutVars>
          <dgm:bulletEnabled val="1"/>
        </dgm:presLayoutVars>
      </dgm:prSet>
      <dgm:spPr/>
    </dgm:pt>
    <dgm:pt modelId="{7B1D7E49-D494-4276-8AAF-970BFF4BE19D}" type="pres">
      <dgm:prSet presAssocID="{82F0B2E9-8A40-43DE-BAAE-6E9F80D52084}" presName="accent_1" presStyleCnt="0"/>
      <dgm:spPr/>
    </dgm:pt>
    <dgm:pt modelId="{D43966D6-09C0-44EB-9900-A5BDA5A6A5EA}" type="pres">
      <dgm:prSet presAssocID="{82F0B2E9-8A40-43DE-BAAE-6E9F80D52084}" presName="accentRepeatNode" presStyleLbl="solidFgAcc1" presStyleIdx="0" presStyleCnt="3" custLinFactNeighborY="-2889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4C590E4-7253-43D3-A87F-3E484D4F6C96}" type="pres">
      <dgm:prSet presAssocID="{F7F99705-E0DD-4680-9434-550D07B6E58B}" presName="text_2" presStyleLbl="node1" presStyleIdx="1" presStyleCnt="3" custScaleX="102251" custScaleY="97527" custLinFactNeighborX="-141" custLinFactNeighborY="-45020">
        <dgm:presLayoutVars>
          <dgm:bulletEnabled val="1"/>
        </dgm:presLayoutVars>
      </dgm:prSet>
      <dgm:spPr/>
    </dgm:pt>
    <dgm:pt modelId="{6DCCF107-50FA-4CF4-8871-9E98C621631E}" type="pres">
      <dgm:prSet presAssocID="{F7F99705-E0DD-4680-9434-550D07B6E58B}" presName="accent_2" presStyleCnt="0"/>
      <dgm:spPr/>
    </dgm:pt>
    <dgm:pt modelId="{C23E9FF5-8049-4213-88C3-B7810D91F1C8}" type="pres">
      <dgm:prSet presAssocID="{F7F99705-E0DD-4680-9434-550D07B6E58B}" presName="accentRepeatNode" presStyleLbl="solidFgAcc1" presStyleIdx="1" presStyleCnt="3" custLinFactNeighborY="-28891"/>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2DA8FF4-D56D-4AEE-8499-8A757EC795EE}" type="pres">
      <dgm:prSet presAssocID="{965851F4-D491-4A0E-8075-808929C4CC40}" presName="text_3" presStyleLbl="node1" presStyleIdx="2" presStyleCnt="3" custScaleX="105066" custScaleY="84029" custLinFactNeighborX="-1062" custLinFactNeighborY="-4937">
        <dgm:presLayoutVars>
          <dgm:bulletEnabled val="1"/>
        </dgm:presLayoutVars>
      </dgm:prSet>
      <dgm:spPr/>
    </dgm:pt>
    <dgm:pt modelId="{A59D4CFA-358B-4FF5-8081-714D5EEF1AEA}" type="pres">
      <dgm:prSet presAssocID="{965851F4-D491-4A0E-8075-808929C4CC40}" presName="accent_3" presStyleCnt="0"/>
      <dgm:spPr/>
    </dgm:pt>
    <dgm:pt modelId="{1880A5FD-3CAC-448E-AC4F-D7E9C16A4DF6}" type="pres">
      <dgm:prSet presAssocID="{965851F4-D491-4A0E-8075-808929C4CC40}" presName="accentRepeatNode" presStyleLbl="solidFgAcc1" presStyleIdx="2" presStyleCnt="3" custLinFactNeighborY="-28891"/>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E42FCE07-5CF3-6443-BC89-F3E1A49E9F25}" type="presOf" srcId="{43ECDD17-7281-4E81-B093-CBF48DAC3AB4}" destId="{4B16E958-7E43-4EF2-8961-5312267FF89D}" srcOrd="0" destOrd="0" presId="urn:microsoft.com/office/officeart/2008/layout/VerticalCurvedList"/>
    <dgm:cxn modelId="{3B885713-974A-954E-B48D-06C40B2EFA91}" type="presOf" srcId="{F7F99705-E0DD-4680-9434-550D07B6E58B}" destId="{44C590E4-7253-43D3-A87F-3E484D4F6C96}" srcOrd="0" destOrd="0" presId="urn:microsoft.com/office/officeart/2008/layout/VerticalCurvedList"/>
    <dgm:cxn modelId="{094CC821-8119-7848-A41F-4D6B5D2B7398}" type="presOf" srcId="{965851F4-D491-4A0E-8075-808929C4CC40}" destId="{F2DA8FF4-D56D-4AEE-8499-8A757EC795EE}" srcOrd="0" destOrd="0" presId="urn:microsoft.com/office/officeart/2008/layout/VerticalCurvedList"/>
    <dgm:cxn modelId="{FC85B542-4D73-2F48-8712-440B64D97E3B}" type="presOf" srcId="{82F0B2E9-8A40-43DE-BAAE-6E9F80D52084}" destId="{A72AD162-16C9-497B-A5C6-FABFBED1E21B}" srcOrd="0" destOrd="0" presId="urn:microsoft.com/office/officeart/2008/layout/VerticalCurvedList"/>
    <dgm:cxn modelId="{9864077B-4611-4267-8258-C47D3A2B8BD5}" srcId="{43ECDD17-7281-4E81-B093-CBF48DAC3AB4}" destId="{F7F99705-E0DD-4680-9434-550D07B6E58B}" srcOrd="1" destOrd="0" parTransId="{799C194A-3AF3-4EE9-9645-EFB312CB5EE4}" sibTransId="{78C7E9FF-C130-4418-A71C-DBB94E94CAFC}"/>
    <dgm:cxn modelId="{3B8E41B0-31AE-492D-8A93-B8CE926EC92D}" srcId="{43ECDD17-7281-4E81-B093-CBF48DAC3AB4}" destId="{82F0B2E9-8A40-43DE-BAAE-6E9F80D52084}" srcOrd="0" destOrd="0" parTransId="{AF60C0B6-7599-463F-B250-ABEDC116A743}" sibTransId="{31CD855A-4886-44CB-8494-CFAAAD17C5CF}"/>
    <dgm:cxn modelId="{5DE0CEDC-9ED8-4805-AD49-85934A876B5A}" srcId="{43ECDD17-7281-4E81-B093-CBF48DAC3AB4}" destId="{965851F4-D491-4A0E-8075-808929C4CC40}" srcOrd="2" destOrd="0" parTransId="{95F644E9-2543-40EF-972A-A14918DD7C00}" sibTransId="{547B2669-07C4-40AF-93A3-CFDFE26DEB79}"/>
    <dgm:cxn modelId="{D6C7FEE9-770F-5C41-979E-7AA0EB2FEFAB}" type="presOf" srcId="{31CD855A-4886-44CB-8494-CFAAAD17C5CF}" destId="{86F01C09-3AE2-4CE9-B7AC-2B315F0C5560}" srcOrd="0" destOrd="0" presId="urn:microsoft.com/office/officeart/2008/layout/VerticalCurvedList"/>
    <dgm:cxn modelId="{31A84312-7D74-B24E-82D4-26EDF8CE7564}" type="presParOf" srcId="{4B16E958-7E43-4EF2-8961-5312267FF89D}" destId="{F42166F4-DDA3-4A2D-9EC1-4275D9B356B4}" srcOrd="0" destOrd="0" presId="urn:microsoft.com/office/officeart/2008/layout/VerticalCurvedList"/>
    <dgm:cxn modelId="{40785B44-037B-C04D-A7E3-10E01B6F56AE}" type="presParOf" srcId="{F42166F4-DDA3-4A2D-9EC1-4275D9B356B4}" destId="{7695D14F-8623-460F-8192-0466AE08B6D1}" srcOrd="0" destOrd="0" presId="urn:microsoft.com/office/officeart/2008/layout/VerticalCurvedList"/>
    <dgm:cxn modelId="{4CBF5EF4-A998-5143-AEB4-8ED2B94487B2}" type="presParOf" srcId="{7695D14F-8623-460F-8192-0466AE08B6D1}" destId="{ED2C7FCE-EFBC-4FE9-93F2-E3D6C313611A}" srcOrd="0" destOrd="0" presId="urn:microsoft.com/office/officeart/2008/layout/VerticalCurvedList"/>
    <dgm:cxn modelId="{F3CC3241-48AF-8B48-B5E6-2E07FA1B2FEB}" type="presParOf" srcId="{7695D14F-8623-460F-8192-0466AE08B6D1}" destId="{86F01C09-3AE2-4CE9-B7AC-2B315F0C5560}" srcOrd="1" destOrd="0" presId="urn:microsoft.com/office/officeart/2008/layout/VerticalCurvedList"/>
    <dgm:cxn modelId="{B1A2736B-DAF2-714A-B695-8516520E68D8}" type="presParOf" srcId="{7695D14F-8623-460F-8192-0466AE08B6D1}" destId="{A83A96A5-F028-41A5-9DB7-7DCCD0B36377}" srcOrd="2" destOrd="0" presId="urn:microsoft.com/office/officeart/2008/layout/VerticalCurvedList"/>
    <dgm:cxn modelId="{8782D4FA-941C-E346-92B9-B125AEDDF2FC}" type="presParOf" srcId="{7695D14F-8623-460F-8192-0466AE08B6D1}" destId="{00346786-FD01-453D-9996-D55D389ADAFF}" srcOrd="3" destOrd="0" presId="urn:microsoft.com/office/officeart/2008/layout/VerticalCurvedList"/>
    <dgm:cxn modelId="{83DC692E-6FB9-0F4B-8A42-F0723F1E9491}" type="presParOf" srcId="{F42166F4-DDA3-4A2D-9EC1-4275D9B356B4}" destId="{A72AD162-16C9-497B-A5C6-FABFBED1E21B}" srcOrd="1" destOrd="0" presId="urn:microsoft.com/office/officeart/2008/layout/VerticalCurvedList"/>
    <dgm:cxn modelId="{599522CC-C190-AE44-8CB1-8C5F19D4D168}" type="presParOf" srcId="{F42166F4-DDA3-4A2D-9EC1-4275D9B356B4}" destId="{7B1D7E49-D494-4276-8AAF-970BFF4BE19D}" srcOrd="2" destOrd="0" presId="urn:microsoft.com/office/officeart/2008/layout/VerticalCurvedList"/>
    <dgm:cxn modelId="{5CCBE732-E932-A04C-A8D0-380647EE7EE9}" type="presParOf" srcId="{7B1D7E49-D494-4276-8AAF-970BFF4BE19D}" destId="{D43966D6-09C0-44EB-9900-A5BDA5A6A5EA}" srcOrd="0" destOrd="0" presId="urn:microsoft.com/office/officeart/2008/layout/VerticalCurvedList"/>
    <dgm:cxn modelId="{9EC491A5-1266-7044-B053-B7D02041C9FF}" type="presParOf" srcId="{F42166F4-DDA3-4A2D-9EC1-4275D9B356B4}" destId="{44C590E4-7253-43D3-A87F-3E484D4F6C96}" srcOrd="3" destOrd="0" presId="urn:microsoft.com/office/officeart/2008/layout/VerticalCurvedList"/>
    <dgm:cxn modelId="{C112DF75-A20B-8E48-B6D4-973D592C40D9}" type="presParOf" srcId="{F42166F4-DDA3-4A2D-9EC1-4275D9B356B4}" destId="{6DCCF107-50FA-4CF4-8871-9E98C621631E}" srcOrd="4" destOrd="0" presId="urn:microsoft.com/office/officeart/2008/layout/VerticalCurvedList"/>
    <dgm:cxn modelId="{46A6C76E-B38B-E14D-AC1A-78322A3E34A4}" type="presParOf" srcId="{6DCCF107-50FA-4CF4-8871-9E98C621631E}" destId="{C23E9FF5-8049-4213-88C3-B7810D91F1C8}" srcOrd="0" destOrd="0" presId="urn:microsoft.com/office/officeart/2008/layout/VerticalCurvedList"/>
    <dgm:cxn modelId="{8E93A472-2DBF-1843-9D98-FD83DE597A60}" type="presParOf" srcId="{F42166F4-DDA3-4A2D-9EC1-4275D9B356B4}" destId="{F2DA8FF4-D56D-4AEE-8499-8A757EC795EE}" srcOrd="5" destOrd="0" presId="urn:microsoft.com/office/officeart/2008/layout/VerticalCurvedList"/>
    <dgm:cxn modelId="{7C1696E9-6CA8-6944-A309-F6B390E6CF0B}" type="presParOf" srcId="{F42166F4-DDA3-4A2D-9EC1-4275D9B356B4}" destId="{A59D4CFA-358B-4FF5-8081-714D5EEF1AEA}" srcOrd="6" destOrd="0" presId="urn:microsoft.com/office/officeart/2008/layout/VerticalCurvedList"/>
    <dgm:cxn modelId="{F8DEB1AE-4B49-3E46-A74F-C7172164069A}" type="presParOf" srcId="{A59D4CFA-358B-4FF5-8081-714D5EEF1AEA}" destId="{1880A5FD-3CAC-448E-AC4F-D7E9C16A4D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ECDD17-7281-4E81-B093-CBF48DAC3AB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2F0B2E9-8A40-43DE-BAAE-6E9F80D52084}">
      <dgm:prSet phldrT="[Text]"/>
      <dgm:spPr>
        <a:solidFill>
          <a:schemeClr val="bg2">
            <a:lumMod val="75000"/>
          </a:schemeClr>
        </a:solidFill>
        <a:ln>
          <a:noFill/>
        </a:ln>
      </dgm:spPr>
      <dgm:t>
        <a:bodyPr/>
        <a:lstStyle/>
        <a:p>
          <a:r>
            <a:rPr lang="en-US" b="0">
              <a:solidFill>
                <a:schemeClr val="bg1"/>
              </a:solidFill>
              <a:hlinkClick xmlns:r="http://schemas.openxmlformats.org/officeDocument/2006/relationships" r:id="rId1"/>
            </a:rPr>
            <a:t>https://www.wikidata.org/wiki/Q937</a:t>
          </a:r>
          <a:r>
            <a:rPr lang="en-US" b="0">
              <a:solidFill>
                <a:schemeClr val="bg1"/>
              </a:solidFill>
            </a:rPr>
            <a:t> and </a:t>
          </a:r>
          <a:r>
            <a:rPr lang="en-US" b="0">
              <a:solidFill>
                <a:schemeClr val="bg1"/>
              </a:solidFill>
              <a:hlinkClick xmlns:r="http://schemas.openxmlformats.org/officeDocument/2006/relationships" r:id="rId2"/>
            </a:rPr>
            <a:t>http://viaf.org/viaf/75121530</a:t>
          </a:r>
          <a:endParaRPr lang="en-US" b="0">
            <a:solidFill>
              <a:schemeClr val="bg1"/>
            </a:solidFill>
          </a:endParaRPr>
        </a:p>
        <a:p>
          <a:r>
            <a:rPr lang="en-US" b="0" err="1">
              <a:solidFill>
                <a:schemeClr val="accent6">
                  <a:lumMod val="75000"/>
                </a:schemeClr>
              </a:solidFill>
            </a:rPr>
            <a:t>Wikidata</a:t>
          </a:r>
          <a:r>
            <a:rPr lang="en-US" b="0">
              <a:solidFill>
                <a:schemeClr val="accent6">
                  <a:lumMod val="75000"/>
                </a:schemeClr>
              </a:solidFill>
            </a:rPr>
            <a:t> and VIAF</a:t>
          </a:r>
        </a:p>
      </dgm:t>
    </dgm:pt>
    <dgm:pt modelId="{AF60C0B6-7599-463F-B250-ABEDC116A743}" type="parTrans" cxnId="{3B8E41B0-31AE-492D-8A93-B8CE926EC92D}">
      <dgm:prSet/>
      <dgm:spPr/>
      <dgm:t>
        <a:bodyPr/>
        <a:lstStyle/>
        <a:p>
          <a:endParaRPr lang="en-US"/>
        </a:p>
      </dgm:t>
    </dgm:pt>
    <dgm:pt modelId="{31CD855A-4886-44CB-8494-CFAAAD17C5CF}" type="sibTrans" cxnId="{3B8E41B0-31AE-492D-8A93-B8CE926EC92D}">
      <dgm:prSet/>
      <dgm:spPr/>
      <dgm:t>
        <a:bodyPr/>
        <a:lstStyle/>
        <a:p>
          <a:endParaRPr lang="en-US"/>
        </a:p>
      </dgm:t>
    </dgm:pt>
    <dgm:pt modelId="{F7F99705-E0DD-4680-9434-550D07B6E58B}">
      <dgm:prSet phldrT="[Text]"/>
      <dgm:spPr>
        <a:solidFill>
          <a:schemeClr val="bg2">
            <a:lumMod val="75000"/>
          </a:schemeClr>
        </a:solidFill>
      </dgm:spPr>
      <dgm:t>
        <a:bodyPr/>
        <a:lstStyle/>
        <a:p>
          <a:r>
            <a:rPr lang="en-US" b="0" i="0">
              <a:solidFill>
                <a:schemeClr val="bg1"/>
              </a:solidFill>
              <a:hlinkClick xmlns:r="http://schemas.openxmlformats.org/officeDocument/2006/relationships" r:id="rId3"/>
            </a:rPr>
            <a:t>http://</a:t>
          </a:r>
          <a:r>
            <a:rPr lang="en-US" b="0" i="0">
              <a:solidFill>
                <a:schemeClr val="accent5">
                  <a:lumMod val="40000"/>
                  <a:lumOff val="60000"/>
                </a:schemeClr>
              </a:solidFill>
              <a:hlinkClick xmlns:r="http://schemas.openxmlformats.org/officeDocument/2006/relationships" r:id="rId3"/>
            </a:rPr>
            <a:t>experiment.worldcat.org/entity/work</a:t>
          </a:r>
          <a:r>
            <a:rPr lang="en-US" b="0" i="0">
              <a:solidFill>
                <a:schemeClr val="bg1"/>
              </a:solidFill>
              <a:hlinkClick xmlns:r="http://schemas.openxmlformats.org/officeDocument/2006/relationships" r:id="rId3"/>
            </a:rPr>
            <a:t>/data/369081611</a:t>
          </a:r>
          <a:endParaRPr lang="en-US" b="0" i="0">
            <a:solidFill>
              <a:schemeClr val="bg1"/>
            </a:solidFill>
          </a:endParaRPr>
        </a:p>
        <a:p>
          <a:r>
            <a:rPr lang="en-US" b="0" i="0" err="1">
              <a:solidFill>
                <a:schemeClr val="accent6">
                  <a:lumMod val="75000"/>
                </a:schemeClr>
              </a:solidFill>
            </a:rPr>
            <a:t>WorldCat</a:t>
          </a:r>
          <a:r>
            <a:rPr lang="en-US" b="0" i="0">
              <a:solidFill>
                <a:schemeClr val="accent6">
                  <a:lumMod val="75000"/>
                </a:schemeClr>
              </a:solidFill>
            </a:rPr>
            <a:t> Works</a:t>
          </a:r>
        </a:p>
      </dgm:t>
    </dgm:pt>
    <dgm:pt modelId="{799C194A-3AF3-4EE9-9645-EFB312CB5EE4}" type="parTrans" cxnId="{9864077B-4611-4267-8258-C47D3A2B8BD5}">
      <dgm:prSet/>
      <dgm:spPr/>
      <dgm:t>
        <a:bodyPr/>
        <a:lstStyle/>
        <a:p>
          <a:endParaRPr lang="en-US"/>
        </a:p>
      </dgm:t>
    </dgm:pt>
    <dgm:pt modelId="{78C7E9FF-C130-4418-A71C-DBB94E94CAFC}" type="sibTrans" cxnId="{9864077B-4611-4267-8258-C47D3A2B8BD5}">
      <dgm:prSet/>
      <dgm:spPr/>
      <dgm:t>
        <a:bodyPr/>
        <a:lstStyle/>
        <a:p>
          <a:endParaRPr lang="en-US"/>
        </a:p>
      </dgm:t>
    </dgm:pt>
    <dgm:pt modelId="{965851F4-D491-4A0E-8075-808929C4CC40}">
      <dgm:prSet phldrT="[Text]"/>
      <dgm:spPr>
        <a:solidFill>
          <a:schemeClr val="bg2">
            <a:lumMod val="75000"/>
          </a:schemeClr>
        </a:solidFill>
      </dgm:spPr>
      <dgm:t>
        <a:bodyPr/>
        <a:lstStyle/>
        <a:p>
          <a:r>
            <a:rPr lang="en-US" b="0">
              <a:solidFill>
                <a:schemeClr val="bg1"/>
              </a:solidFill>
              <a:hlinkClick xmlns:r="http://schemas.openxmlformats.org/officeDocument/2006/relationships" r:id="rId4"/>
            </a:rPr>
            <a:t> </a:t>
          </a:r>
          <a:r>
            <a:rPr lang="en-US" b="0" u="sng">
              <a:solidFill>
                <a:schemeClr val="bg1"/>
              </a:solidFill>
              <a:hlinkClick xmlns:r="http://schemas.openxmlformats.org/officeDocument/2006/relationships" r:id="rId4"/>
            </a:rPr>
            <a:t> </a:t>
          </a:r>
          <a:r>
            <a:rPr lang="en-US" b="0">
              <a:solidFill>
                <a:schemeClr val="bg1"/>
              </a:solidFill>
              <a:hlinkClick xmlns:r="http://schemas.openxmlformats.org/officeDocument/2006/relationships" r:id="rId4"/>
            </a:rPr>
            <a:t>http://</a:t>
          </a:r>
          <a:r>
            <a:rPr lang="en-US" b="0">
              <a:solidFill>
                <a:schemeClr val="accent5">
                  <a:lumMod val="40000"/>
                  <a:lumOff val="60000"/>
                </a:schemeClr>
              </a:solidFill>
              <a:hlinkClick xmlns:r="http://schemas.openxmlformats.org/officeDocument/2006/relationships" r:id="rId4"/>
            </a:rPr>
            <a:t>id.loc.gov/authorities/subjects</a:t>
          </a:r>
          <a:r>
            <a:rPr lang="en-US" b="0">
              <a:solidFill>
                <a:schemeClr val="bg1"/>
              </a:solidFill>
              <a:hlinkClick xmlns:r="http://schemas.openxmlformats.org/officeDocument/2006/relationships" r:id="rId4"/>
            </a:rPr>
            <a:t>/sh85101653.html</a:t>
          </a:r>
          <a:endParaRPr lang="en-US" b="0">
            <a:solidFill>
              <a:schemeClr val="bg1"/>
            </a:solidFill>
          </a:endParaRPr>
        </a:p>
        <a:p>
          <a:r>
            <a:rPr lang="en-US" b="0">
              <a:solidFill>
                <a:schemeClr val="accent6">
                  <a:lumMod val="75000"/>
                </a:schemeClr>
              </a:solidFill>
            </a:rPr>
            <a:t>  Library of Congress Subject Headings</a:t>
          </a:r>
        </a:p>
      </dgm:t>
    </dgm:pt>
    <dgm:pt modelId="{95F644E9-2543-40EF-972A-A14918DD7C00}" type="parTrans" cxnId="{5DE0CEDC-9ED8-4805-AD49-85934A876B5A}">
      <dgm:prSet/>
      <dgm:spPr/>
      <dgm:t>
        <a:bodyPr/>
        <a:lstStyle/>
        <a:p>
          <a:endParaRPr lang="en-US"/>
        </a:p>
      </dgm:t>
    </dgm:pt>
    <dgm:pt modelId="{547B2669-07C4-40AF-93A3-CFDFE26DEB79}" type="sibTrans" cxnId="{5DE0CEDC-9ED8-4805-AD49-85934A876B5A}">
      <dgm:prSet/>
      <dgm:spPr/>
      <dgm:t>
        <a:bodyPr/>
        <a:lstStyle/>
        <a:p>
          <a:endParaRPr lang="en-US"/>
        </a:p>
      </dgm:t>
    </dgm:pt>
    <dgm:pt modelId="{4B16E958-7E43-4EF2-8961-5312267FF89D}" type="pres">
      <dgm:prSet presAssocID="{43ECDD17-7281-4E81-B093-CBF48DAC3AB4}" presName="Name0" presStyleCnt="0">
        <dgm:presLayoutVars>
          <dgm:chMax val="7"/>
          <dgm:chPref val="7"/>
          <dgm:dir/>
        </dgm:presLayoutVars>
      </dgm:prSet>
      <dgm:spPr/>
    </dgm:pt>
    <dgm:pt modelId="{F42166F4-DDA3-4A2D-9EC1-4275D9B356B4}" type="pres">
      <dgm:prSet presAssocID="{43ECDD17-7281-4E81-B093-CBF48DAC3AB4}" presName="Name1" presStyleCnt="0"/>
      <dgm:spPr/>
    </dgm:pt>
    <dgm:pt modelId="{7695D14F-8623-460F-8192-0466AE08B6D1}" type="pres">
      <dgm:prSet presAssocID="{43ECDD17-7281-4E81-B093-CBF48DAC3AB4}" presName="cycle" presStyleCnt="0"/>
      <dgm:spPr/>
    </dgm:pt>
    <dgm:pt modelId="{ED2C7FCE-EFBC-4FE9-93F2-E3D6C313611A}" type="pres">
      <dgm:prSet presAssocID="{43ECDD17-7281-4E81-B093-CBF48DAC3AB4}" presName="srcNode" presStyleLbl="node1" presStyleIdx="0" presStyleCnt="3"/>
      <dgm:spPr/>
    </dgm:pt>
    <dgm:pt modelId="{86F01C09-3AE2-4CE9-B7AC-2B315F0C5560}" type="pres">
      <dgm:prSet presAssocID="{43ECDD17-7281-4E81-B093-CBF48DAC3AB4}" presName="conn" presStyleLbl="parChTrans1D2" presStyleIdx="0" presStyleCnt="1" custLinFactNeighborX="-128" custLinFactNeighborY="-2884"/>
      <dgm:spPr/>
    </dgm:pt>
    <dgm:pt modelId="{A83A96A5-F028-41A5-9DB7-7DCCD0B36377}" type="pres">
      <dgm:prSet presAssocID="{43ECDD17-7281-4E81-B093-CBF48DAC3AB4}" presName="extraNode" presStyleLbl="node1" presStyleIdx="0" presStyleCnt="3"/>
      <dgm:spPr/>
    </dgm:pt>
    <dgm:pt modelId="{00346786-FD01-453D-9996-D55D389ADAFF}" type="pres">
      <dgm:prSet presAssocID="{43ECDD17-7281-4E81-B093-CBF48DAC3AB4}" presName="dstNode" presStyleLbl="node1" presStyleIdx="0" presStyleCnt="3"/>
      <dgm:spPr/>
    </dgm:pt>
    <dgm:pt modelId="{A72AD162-16C9-497B-A5C6-FABFBED1E21B}" type="pres">
      <dgm:prSet presAssocID="{82F0B2E9-8A40-43DE-BAAE-6E9F80D52084}" presName="text_1" presStyleLbl="node1" presStyleIdx="0" presStyleCnt="3" custLinFactNeighborX="819" custLinFactNeighborY="-33184">
        <dgm:presLayoutVars>
          <dgm:bulletEnabled val="1"/>
        </dgm:presLayoutVars>
      </dgm:prSet>
      <dgm:spPr/>
    </dgm:pt>
    <dgm:pt modelId="{7B1D7E49-D494-4276-8AAF-970BFF4BE19D}" type="pres">
      <dgm:prSet presAssocID="{82F0B2E9-8A40-43DE-BAAE-6E9F80D52084}" presName="accent_1" presStyleCnt="0"/>
      <dgm:spPr/>
    </dgm:pt>
    <dgm:pt modelId="{D43966D6-09C0-44EB-9900-A5BDA5A6A5EA}" type="pres">
      <dgm:prSet presAssocID="{82F0B2E9-8A40-43DE-BAAE-6E9F80D52084}" presName="accentRepeatNode" presStyleLbl="solidFgAcc1" presStyleIdx="0" presStyleCnt="3" custLinFactNeighborX="-688" custLinFactNeighborY="-15538"/>
      <dgm:spPr>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44C590E4-7253-43D3-A87F-3E484D4F6C96}" type="pres">
      <dgm:prSet presAssocID="{F7F99705-E0DD-4680-9434-550D07B6E58B}" presName="text_2" presStyleLbl="node1" presStyleIdx="1" presStyleCnt="3" custScaleX="102251" custScaleY="97527" custLinFactNeighborX="-264" custLinFactNeighborY="-28330">
        <dgm:presLayoutVars>
          <dgm:bulletEnabled val="1"/>
        </dgm:presLayoutVars>
      </dgm:prSet>
      <dgm:spPr/>
    </dgm:pt>
    <dgm:pt modelId="{6DCCF107-50FA-4CF4-8871-9E98C621631E}" type="pres">
      <dgm:prSet presAssocID="{F7F99705-E0DD-4680-9434-550D07B6E58B}" presName="accent_2" presStyleCnt="0"/>
      <dgm:spPr/>
    </dgm:pt>
    <dgm:pt modelId="{C23E9FF5-8049-4213-88C3-B7810D91F1C8}" type="pres">
      <dgm:prSet presAssocID="{F7F99705-E0DD-4680-9434-550D07B6E58B}" presName="accentRepeatNode" presStyleLbl="solidFgAcc1" presStyleIdx="1" presStyleCnt="3" custLinFactNeighborX="-688" custLinFactNeighborY="-15538"/>
      <dgm:spPr>
        <a:blipFill dpi="0" rotWithShape="0">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F2DA8FF4-D56D-4AEE-8499-8A757EC795EE}" type="pres">
      <dgm:prSet presAssocID="{965851F4-D491-4A0E-8075-808929C4CC40}" presName="text_3" presStyleLbl="node1" presStyleIdx="2" presStyleCnt="3" custScaleX="105066" custScaleY="84029" custLinFactNeighborX="-1179" custLinFactNeighborY="11753">
        <dgm:presLayoutVars>
          <dgm:bulletEnabled val="1"/>
        </dgm:presLayoutVars>
      </dgm:prSet>
      <dgm:spPr/>
    </dgm:pt>
    <dgm:pt modelId="{A59D4CFA-358B-4FF5-8081-714D5EEF1AEA}" type="pres">
      <dgm:prSet presAssocID="{965851F4-D491-4A0E-8075-808929C4CC40}" presName="accent_3" presStyleCnt="0"/>
      <dgm:spPr/>
    </dgm:pt>
    <dgm:pt modelId="{1880A5FD-3CAC-448E-AC4F-D7E9C16A4DF6}" type="pres">
      <dgm:prSet presAssocID="{965851F4-D491-4A0E-8075-808929C4CC40}" presName="accentRepeatNode" presStyleLbl="solidFgAcc1" presStyleIdx="2" presStyleCnt="3" custLinFactNeighborX="-688" custLinFactNeighborY="-15538"/>
      <dgm:spPr>
        <a:blipFill dpi="0" rotWithShape="0">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pt>
  </dgm:ptLst>
  <dgm:cxnLst>
    <dgm:cxn modelId="{E6C78C04-2A9A-FF48-8ED8-D9DD6AB28350}" type="presOf" srcId="{43ECDD17-7281-4E81-B093-CBF48DAC3AB4}" destId="{4B16E958-7E43-4EF2-8961-5312267FF89D}" srcOrd="0" destOrd="0" presId="urn:microsoft.com/office/officeart/2008/layout/VerticalCurvedList"/>
    <dgm:cxn modelId="{526D631D-1AB2-AF48-8099-7DE967010091}" type="presOf" srcId="{F7F99705-E0DD-4680-9434-550D07B6E58B}" destId="{44C590E4-7253-43D3-A87F-3E484D4F6C96}" srcOrd="0" destOrd="0" presId="urn:microsoft.com/office/officeart/2008/layout/VerticalCurvedList"/>
    <dgm:cxn modelId="{CEF71C39-C883-C64C-A907-0BCE900F0E02}" type="presOf" srcId="{965851F4-D491-4A0E-8075-808929C4CC40}" destId="{F2DA8FF4-D56D-4AEE-8499-8A757EC795EE}" srcOrd="0" destOrd="0" presId="urn:microsoft.com/office/officeart/2008/layout/VerticalCurvedList"/>
    <dgm:cxn modelId="{9864077B-4611-4267-8258-C47D3A2B8BD5}" srcId="{43ECDD17-7281-4E81-B093-CBF48DAC3AB4}" destId="{F7F99705-E0DD-4680-9434-550D07B6E58B}" srcOrd="1" destOrd="0" parTransId="{799C194A-3AF3-4EE9-9645-EFB312CB5EE4}" sibTransId="{78C7E9FF-C130-4418-A71C-DBB94E94CAFC}"/>
    <dgm:cxn modelId="{175F107E-C26E-DB45-8E24-30F1EBB230A0}" type="presOf" srcId="{82F0B2E9-8A40-43DE-BAAE-6E9F80D52084}" destId="{A72AD162-16C9-497B-A5C6-FABFBED1E21B}" srcOrd="0" destOrd="0" presId="urn:microsoft.com/office/officeart/2008/layout/VerticalCurvedList"/>
    <dgm:cxn modelId="{3B8E41B0-31AE-492D-8A93-B8CE926EC92D}" srcId="{43ECDD17-7281-4E81-B093-CBF48DAC3AB4}" destId="{82F0B2E9-8A40-43DE-BAAE-6E9F80D52084}" srcOrd="0" destOrd="0" parTransId="{AF60C0B6-7599-463F-B250-ABEDC116A743}" sibTransId="{31CD855A-4886-44CB-8494-CFAAAD17C5CF}"/>
    <dgm:cxn modelId="{8C7DD5B7-986C-B043-BB35-2111C82FC96D}" type="presOf" srcId="{31CD855A-4886-44CB-8494-CFAAAD17C5CF}" destId="{86F01C09-3AE2-4CE9-B7AC-2B315F0C5560}" srcOrd="0" destOrd="0" presId="urn:microsoft.com/office/officeart/2008/layout/VerticalCurvedList"/>
    <dgm:cxn modelId="{5DE0CEDC-9ED8-4805-AD49-85934A876B5A}" srcId="{43ECDD17-7281-4E81-B093-CBF48DAC3AB4}" destId="{965851F4-D491-4A0E-8075-808929C4CC40}" srcOrd="2" destOrd="0" parTransId="{95F644E9-2543-40EF-972A-A14918DD7C00}" sibTransId="{547B2669-07C4-40AF-93A3-CFDFE26DEB79}"/>
    <dgm:cxn modelId="{6921FC20-F283-2946-A0D1-B76FC6F48630}" type="presParOf" srcId="{4B16E958-7E43-4EF2-8961-5312267FF89D}" destId="{F42166F4-DDA3-4A2D-9EC1-4275D9B356B4}" srcOrd="0" destOrd="0" presId="urn:microsoft.com/office/officeart/2008/layout/VerticalCurvedList"/>
    <dgm:cxn modelId="{8CDB1CBA-AF50-2742-B4F1-53716758FA87}" type="presParOf" srcId="{F42166F4-DDA3-4A2D-9EC1-4275D9B356B4}" destId="{7695D14F-8623-460F-8192-0466AE08B6D1}" srcOrd="0" destOrd="0" presId="urn:microsoft.com/office/officeart/2008/layout/VerticalCurvedList"/>
    <dgm:cxn modelId="{F85DB724-A9BE-9C4F-A995-E9A461C0A1DE}" type="presParOf" srcId="{7695D14F-8623-460F-8192-0466AE08B6D1}" destId="{ED2C7FCE-EFBC-4FE9-93F2-E3D6C313611A}" srcOrd="0" destOrd="0" presId="urn:microsoft.com/office/officeart/2008/layout/VerticalCurvedList"/>
    <dgm:cxn modelId="{962D7C38-4985-B743-9F94-47974E5C83BF}" type="presParOf" srcId="{7695D14F-8623-460F-8192-0466AE08B6D1}" destId="{86F01C09-3AE2-4CE9-B7AC-2B315F0C5560}" srcOrd="1" destOrd="0" presId="urn:microsoft.com/office/officeart/2008/layout/VerticalCurvedList"/>
    <dgm:cxn modelId="{E9065878-F83D-254E-8CFD-0370A583EF11}" type="presParOf" srcId="{7695D14F-8623-460F-8192-0466AE08B6D1}" destId="{A83A96A5-F028-41A5-9DB7-7DCCD0B36377}" srcOrd="2" destOrd="0" presId="urn:microsoft.com/office/officeart/2008/layout/VerticalCurvedList"/>
    <dgm:cxn modelId="{2C051B6F-E374-3A44-AB33-3E82EA84F122}" type="presParOf" srcId="{7695D14F-8623-460F-8192-0466AE08B6D1}" destId="{00346786-FD01-453D-9996-D55D389ADAFF}" srcOrd="3" destOrd="0" presId="urn:microsoft.com/office/officeart/2008/layout/VerticalCurvedList"/>
    <dgm:cxn modelId="{B492A90D-F35D-8E41-8723-3FE9EB412FBF}" type="presParOf" srcId="{F42166F4-DDA3-4A2D-9EC1-4275D9B356B4}" destId="{A72AD162-16C9-497B-A5C6-FABFBED1E21B}" srcOrd="1" destOrd="0" presId="urn:microsoft.com/office/officeart/2008/layout/VerticalCurvedList"/>
    <dgm:cxn modelId="{C5A1F4C1-41D7-2640-8036-BC7E0949A4AF}" type="presParOf" srcId="{F42166F4-DDA3-4A2D-9EC1-4275D9B356B4}" destId="{7B1D7E49-D494-4276-8AAF-970BFF4BE19D}" srcOrd="2" destOrd="0" presId="urn:microsoft.com/office/officeart/2008/layout/VerticalCurvedList"/>
    <dgm:cxn modelId="{D1D337D7-B039-4348-841B-46847DFE7D00}" type="presParOf" srcId="{7B1D7E49-D494-4276-8AAF-970BFF4BE19D}" destId="{D43966D6-09C0-44EB-9900-A5BDA5A6A5EA}" srcOrd="0" destOrd="0" presId="urn:microsoft.com/office/officeart/2008/layout/VerticalCurvedList"/>
    <dgm:cxn modelId="{E56EDB14-7856-F041-9456-2047612B2239}" type="presParOf" srcId="{F42166F4-DDA3-4A2D-9EC1-4275D9B356B4}" destId="{44C590E4-7253-43D3-A87F-3E484D4F6C96}" srcOrd="3" destOrd="0" presId="urn:microsoft.com/office/officeart/2008/layout/VerticalCurvedList"/>
    <dgm:cxn modelId="{9C427467-253B-8744-B2E6-8CE24BCC0A05}" type="presParOf" srcId="{F42166F4-DDA3-4A2D-9EC1-4275D9B356B4}" destId="{6DCCF107-50FA-4CF4-8871-9E98C621631E}" srcOrd="4" destOrd="0" presId="urn:microsoft.com/office/officeart/2008/layout/VerticalCurvedList"/>
    <dgm:cxn modelId="{A6E34060-9C3A-1A41-BB77-52167598F1A0}" type="presParOf" srcId="{6DCCF107-50FA-4CF4-8871-9E98C621631E}" destId="{C23E9FF5-8049-4213-88C3-B7810D91F1C8}" srcOrd="0" destOrd="0" presId="urn:microsoft.com/office/officeart/2008/layout/VerticalCurvedList"/>
    <dgm:cxn modelId="{2834E1E1-8ACC-514A-9608-4A1F2947D24F}" type="presParOf" srcId="{F42166F4-DDA3-4A2D-9EC1-4275D9B356B4}" destId="{F2DA8FF4-D56D-4AEE-8499-8A757EC795EE}" srcOrd="5" destOrd="0" presId="urn:microsoft.com/office/officeart/2008/layout/VerticalCurvedList"/>
    <dgm:cxn modelId="{0CD5D880-570D-F841-8189-B146925CC51C}" type="presParOf" srcId="{F42166F4-DDA3-4A2D-9EC1-4275D9B356B4}" destId="{A59D4CFA-358B-4FF5-8081-714D5EEF1AEA}" srcOrd="6" destOrd="0" presId="urn:microsoft.com/office/officeart/2008/layout/VerticalCurvedList"/>
    <dgm:cxn modelId="{D0A441F0-D5F4-8A40-83C9-3E8C43188487}" type="presParOf" srcId="{A59D4CFA-358B-4FF5-8081-714D5EEF1AEA}" destId="{1880A5FD-3CAC-448E-AC4F-D7E9C16A4D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01C09-3AE2-4CE9-B7AC-2B315F0C5560}">
      <dsp:nvSpPr>
        <dsp:cNvPr id="0" name=""/>
        <dsp:cNvSpPr/>
      </dsp:nvSpPr>
      <dsp:spPr>
        <a:xfrm>
          <a:off x="-4629227" y="-989217"/>
          <a:ext cx="5424921" cy="5424921"/>
        </a:xfrm>
        <a:prstGeom prst="blockArc">
          <a:avLst>
            <a:gd name="adj1" fmla="val 18900000"/>
            <a:gd name="adj2" fmla="val 2700000"/>
            <a:gd name="adj3" fmla="val 3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AD162-16C9-497B-A5C6-FABFBED1E21B}">
      <dsp:nvSpPr>
        <dsp:cNvPr id="0" name=""/>
        <dsp:cNvSpPr/>
      </dsp:nvSpPr>
      <dsp:spPr>
        <a:xfrm>
          <a:off x="540478" y="0"/>
          <a:ext cx="5938410" cy="805672"/>
        </a:xfrm>
        <a:prstGeom prst="rect">
          <a:avLst/>
        </a:prstGeom>
        <a:solidFill>
          <a:schemeClr val="bg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5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kern="1200">
              <a:solidFill>
                <a:schemeClr val="bg1"/>
              </a:solidFill>
            </a:rPr>
            <a:t>Albert Einstein   </a:t>
          </a:r>
        </a:p>
        <a:p>
          <a:pPr marL="0" lvl="0" indent="0" algn="l" defTabSz="800100">
            <a:lnSpc>
              <a:spcPct val="90000"/>
            </a:lnSpc>
            <a:spcBef>
              <a:spcPct val="0"/>
            </a:spcBef>
            <a:spcAft>
              <a:spcPct val="35000"/>
            </a:spcAft>
            <a:buNone/>
          </a:pPr>
          <a:r>
            <a:rPr lang="en-US" sz="1800" kern="1200">
              <a:solidFill>
                <a:schemeClr val="accent6">
                  <a:lumMod val="75000"/>
                </a:schemeClr>
              </a:solidFill>
            </a:rPr>
            <a:t>Person</a:t>
          </a:r>
        </a:p>
      </dsp:txBody>
      <dsp:txXfrm>
        <a:off x="540478" y="0"/>
        <a:ext cx="5938410" cy="805672"/>
      </dsp:txXfrm>
    </dsp:sp>
    <dsp:sp modelId="{D43966D6-09C0-44EB-9900-A5BDA5A6A5EA}">
      <dsp:nvSpPr>
        <dsp:cNvPr id="0" name=""/>
        <dsp:cNvSpPr/>
      </dsp:nvSpPr>
      <dsp:spPr>
        <a:xfrm>
          <a:off x="-18650" y="11168"/>
          <a:ext cx="1007091" cy="1007091"/>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590E4-7253-43D3-A87F-3E484D4F6C96}">
      <dsp:nvSpPr>
        <dsp:cNvPr id="0" name=""/>
        <dsp:cNvSpPr/>
      </dsp:nvSpPr>
      <dsp:spPr>
        <a:xfrm>
          <a:off x="706255" y="1258593"/>
          <a:ext cx="5772629" cy="785748"/>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5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1" kern="1200">
              <a:solidFill>
                <a:schemeClr val="bg1"/>
              </a:solidFill>
            </a:rPr>
            <a:t>Relativity: The Special and General Theory</a:t>
          </a:r>
        </a:p>
        <a:p>
          <a:pPr marL="0" lvl="0" indent="0" algn="l" defTabSz="800100">
            <a:lnSpc>
              <a:spcPct val="90000"/>
            </a:lnSpc>
            <a:spcBef>
              <a:spcPct val="0"/>
            </a:spcBef>
            <a:spcAft>
              <a:spcPct val="35000"/>
            </a:spcAft>
            <a:buNone/>
          </a:pPr>
          <a:r>
            <a:rPr lang="en-US" sz="1800" b="0" i="0" kern="1200">
              <a:solidFill>
                <a:schemeClr val="accent6">
                  <a:lumMod val="75000"/>
                </a:schemeClr>
              </a:solidFill>
            </a:rPr>
            <a:t>Work</a:t>
          </a:r>
        </a:p>
      </dsp:txBody>
      <dsp:txXfrm>
        <a:off x="706255" y="1258593"/>
        <a:ext cx="5772629" cy="785748"/>
      </dsp:txXfrm>
    </dsp:sp>
    <dsp:sp modelId="{C23E9FF5-8049-4213-88C3-B7810D91F1C8}">
      <dsp:nvSpPr>
        <dsp:cNvPr id="0" name=""/>
        <dsp:cNvSpPr/>
      </dsp:nvSpPr>
      <dsp:spPr>
        <a:xfrm>
          <a:off x="274211" y="1219677"/>
          <a:ext cx="1007091" cy="1007091"/>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DA8FF4-D56D-4AEE-8499-8A757EC795EE}">
      <dsp:nvSpPr>
        <dsp:cNvPr id="0" name=""/>
        <dsp:cNvSpPr/>
      </dsp:nvSpPr>
      <dsp:spPr>
        <a:xfrm>
          <a:off x="271408" y="2844415"/>
          <a:ext cx="6239250" cy="676998"/>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5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kern="1200">
              <a:solidFill>
                <a:schemeClr val="bg1"/>
              </a:solidFill>
            </a:rPr>
            <a:t>   Physics</a:t>
          </a:r>
        </a:p>
        <a:p>
          <a:pPr marL="0" lvl="0" indent="0" algn="l" defTabSz="800100">
            <a:lnSpc>
              <a:spcPct val="90000"/>
            </a:lnSpc>
            <a:spcBef>
              <a:spcPct val="0"/>
            </a:spcBef>
            <a:spcAft>
              <a:spcPct val="35000"/>
            </a:spcAft>
            <a:buNone/>
          </a:pPr>
          <a:r>
            <a:rPr lang="en-US" sz="1800" b="0" kern="1200">
              <a:solidFill>
                <a:schemeClr val="bg1"/>
              </a:solidFill>
            </a:rPr>
            <a:t>   </a:t>
          </a:r>
          <a:r>
            <a:rPr lang="en-US" sz="1800" b="0" kern="1200">
              <a:solidFill>
                <a:schemeClr val="accent6">
                  <a:lumMod val="75000"/>
                </a:schemeClr>
              </a:solidFill>
            </a:rPr>
            <a:t>Concept</a:t>
          </a:r>
        </a:p>
      </dsp:txBody>
      <dsp:txXfrm>
        <a:off x="271408" y="2844415"/>
        <a:ext cx="6239250" cy="676998"/>
      </dsp:txXfrm>
    </dsp:sp>
    <dsp:sp modelId="{1880A5FD-3CAC-448E-AC4F-D7E9C16A4DF6}">
      <dsp:nvSpPr>
        <dsp:cNvPr id="0" name=""/>
        <dsp:cNvSpPr/>
      </dsp:nvSpPr>
      <dsp:spPr>
        <a:xfrm>
          <a:off x="-18650" y="2428187"/>
          <a:ext cx="1007091" cy="1007091"/>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01C09-3AE2-4CE9-B7AC-2B315F0C5560}">
      <dsp:nvSpPr>
        <dsp:cNvPr id="0" name=""/>
        <dsp:cNvSpPr/>
      </dsp:nvSpPr>
      <dsp:spPr>
        <a:xfrm>
          <a:off x="-4629227" y="-854733"/>
          <a:ext cx="5424921" cy="5424921"/>
        </a:xfrm>
        <a:prstGeom prst="blockArc">
          <a:avLst>
            <a:gd name="adj1" fmla="val 18900000"/>
            <a:gd name="adj2" fmla="val 2700000"/>
            <a:gd name="adj3" fmla="val 3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AD162-16C9-497B-A5C6-FABFBED1E21B}">
      <dsp:nvSpPr>
        <dsp:cNvPr id="0" name=""/>
        <dsp:cNvSpPr/>
      </dsp:nvSpPr>
      <dsp:spPr>
        <a:xfrm>
          <a:off x="533530" y="135481"/>
          <a:ext cx="5938410" cy="805672"/>
        </a:xfrm>
        <a:prstGeom prst="rect">
          <a:avLst/>
        </a:prstGeom>
        <a:solidFill>
          <a:schemeClr val="bg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503" tIns="38100" rIns="38100" bIns="38100" numCol="1" spcCol="1270" anchor="ctr" anchorCtr="0">
          <a:noAutofit/>
        </a:bodyPr>
        <a:lstStyle/>
        <a:p>
          <a:pPr marL="0" lvl="0" indent="0" algn="l" defTabSz="666750">
            <a:lnSpc>
              <a:spcPct val="90000"/>
            </a:lnSpc>
            <a:spcBef>
              <a:spcPct val="0"/>
            </a:spcBef>
            <a:spcAft>
              <a:spcPct val="35000"/>
            </a:spcAft>
            <a:buNone/>
          </a:pPr>
          <a:r>
            <a:rPr lang="en-US" sz="1500" b="0" kern="1200">
              <a:solidFill>
                <a:schemeClr val="bg1"/>
              </a:solidFill>
              <a:hlinkClick xmlns:r="http://schemas.openxmlformats.org/officeDocument/2006/relationships" r:id="rId1"/>
            </a:rPr>
            <a:t>https://www.wikidata.org/wiki/Q937</a:t>
          </a:r>
          <a:r>
            <a:rPr lang="en-US" sz="1500" b="0" kern="1200">
              <a:solidFill>
                <a:schemeClr val="bg1"/>
              </a:solidFill>
            </a:rPr>
            <a:t> and </a:t>
          </a:r>
          <a:r>
            <a:rPr lang="en-US" sz="1500" b="0" kern="1200">
              <a:solidFill>
                <a:schemeClr val="bg1"/>
              </a:solidFill>
              <a:hlinkClick xmlns:r="http://schemas.openxmlformats.org/officeDocument/2006/relationships" r:id="rId2"/>
            </a:rPr>
            <a:t>http://viaf.org/viaf/75121530</a:t>
          </a:r>
          <a:endParaRPr lang="en-US" sz="1500" b="0" kern="1200">
            <a:solidFill>
              <a:schemeClr val="bg1"/>
            </a:solidFill>
          </a:endParaRPr>
        </a:p>
        <a:p>
          <a:pPr marL="0" lvl="0" indent="0" algn="l" defTabSz="666750">
            <a:lnSpc>
              <a:spcPct val="90000"/>
            </a:lnSpc>
            <a:spcBef>
              <a:spcPct val="0"/>
            </a:spcBef>
            <a:spcAft>
              <a:spcPct val="35000"/>
            </a:spcAft>
            <a:buNone/>
          </a:pPr>
          <a:r>
            <a:rPr lang="en-US" sz="1500" b="0" kern="1200" err="1">
              <a:solidFill>
                <a:schemeClr val="accent6">
                  <a:lumMod val="75000"/>
                </a:schemeClr>
              </a:solidFill>
            </a:rPr>
            <a:t>Wikidata</a:t>
          </a:r>
          <a:r>
            <a:rPr lang="en-US" sz="1500" b="0" kern="1200">
              <a:solidFill>
                <a:schemeClr val="accent6">
                  <a:lumMod val="75000"/>
                </a:schemeClr>
              </a:solidFill>
            </a:rPr>
            <a:t> and VIAF</a:t>
          </a:r>
        </a:p>
      </dsp:txBody>
      <dsp:txXfrm>
        <a:off x="533530" y="135481"/>
        <a:ext cx="5938410" cy="805672"/>
      </dsp:txXfrm>
    </dsp:sp>
    <dsp:sp modelId="{D43966D6-09C0-44EB-9900-A5BDA5A6A5EA}">
      <dsp:nvSpPr>
        <dsp:cNvPr id="0" name=""/>
        <dsp:cNvSpPr/>
      </dsp:nvSpPr>
      <dsp:spPr>
        <a:xfrm>
          <a:off x="-18650" y="145645"/>
          <a:ext cx="1007091" cy="1007091"/>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590E4-7253-43D3-A87F-3E484D4F6C96}">
      <dsp:nvSpPr>
        <dsp:cNvPr id="0" name=""/>
        <dsp:cNvSpPr/>
      </dsp:nvSpPr>
      <dsp:spPr>
        <a:xfrm>
          <a:off x="699311" y="1393060"/>
          <a:ext cx="5772629" cy="785748"/>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503" tIns="38100" rIns="38100" bIns="38100" numCol="1" spcCol="1270" anchor="ctr" anchorCtr="0">
          <a:noAutofit/>
        </a:bodyPr>
        <a:lstStyle/>
        <a:p>
          <a:pPr marL="0" lvl="0" indent="0" algn="l" defTabSz="666750">
            <a:lnSpc>
              <a:spcPct val="90000"/>
            </a:lnSpc>
            <a:spcBef>
              <a:spcPct val="0"/>
            </a:spcBef>
            <a:spcAft>
              <a:spcPct val="35000"/>
            </a:spcAft>
            <a:buNone/>
          </a:pPr>
          <a:r>
            <a:rPr lang="en-US" sz="1500" b="0" i="0" kern="1200">
              <a:solidFill>
                <a:schemeClr val="bg1"/>
              </a:solidFill>
              <a:hlinkClick xmlns:r="http://schemas.openxmlformats.org/officeDocument/2006/relationships" r:id="rId4"/>
            </a:rPr>
            <a:t>http://</a:t>
          </a:r>
          <a:r>
            <a:rPr lang="en-US" sz="1500" b="0" i="0" kern="1200">
              <a:solidFill>
                <a:schemeClr val="accent5">
                  <a:lumMod val="40000"/>
                  <a:lumOff val="60000"/>
                </a:schemeClr>
              </a:solidFill>
              <a:hlinkClick xmlns:r="http://schemas.openxmlformats.org/officeDocument/2006/relationships" r:id="rId4"/>
            </a:rPr>
            <a:t>experiment.worldcat.org/entity/work</a:t>
          </a:r>
          <a:r>
            <a:rPr lang="en-US" sz="1500" b="0" i="0" kern="1200">
              <a:solidFill>
                <a:schemeClr val="bg1"/>
              </a:solidFill>
              <a:hlinkClick xmlns:r="http://schemas.openxmlformats.org/officeDocument/2006/relationships" r:id="rId4"/>
            </a:rPr>
            <a:t>/data/369081611</a:t>
          </a:r>
          <a:endParaRPr lang="en-US" sz="1500" b="0" i="0" kern="1200">
            <a:solidFill>
              <a:schemeClr val="bg1"/>
            </a:solidFill>
          </a:endParaRPr>
        </a:p>
        <a:p>
          <a:pPr marL="0" lvl="0" indent="0" algn="l" defTabSz="666750">
            <a:lnSpc>
              <a:spcPct val="90000"/>
            </a:lnSpc>
            <a:spcBef>
              <a:spcPct val="0"/>
            </a:spcBef>
            <a:spcAft>
              <a:spcPct val="35000"/>
            </a:spcAft>
            <a:buNone/>
          </a:pPr>
          <a:r>
            <a:rPr lang="en-US" sz="1500" b="0" i="0" kern="1200" err="1">
              <a:solidFill>
                <a:schemeClr val="accent6">
                  <a:lumMod val="75000"/>
                </a:schemeClr>
              </a:solidFill>
            </a:rPr>
            <a:t>WorldCat</a:t>
          </a:r>
          <a:r>
            <a:rPr lang="en-US" sz="1500" b="0" i="0" kern="1200">
              <a:solidFill>
                <a:schemeClr val="accent6">
                  <a:lumMod val="75000"/>
                </a:schemeClr>
              </a:solidFill>
            </a:rPr>
            <a:t> Works</a:t>
          </a:r>
        </a:p>
      </dsp:txBody>
      <dsp:txXfrm>
        <a:off x="699311" y="1393060"/>
        <a:ext cx="5772629" cy="785748"/>
      </dsp:txXfrm>
    </dsp:sp>
    <dsp:sp modelId="{C23E9FF5-8049-4213-88C3-B7810D91F1C8}">
      <dsp:nvSpPr>
        <dsp:cNvPr id="0" name=""/>
        <dsp:cNvSpPr/>
      </dsp:nvSpPr>
      <dsp:spPr>
        <a:xfrm>
          <a:off x="267282" y="1354154"/>
          <a:ext cx="1007091" cy="1007091"/>
        </a:xfrm>
        <a:prstGeom prst="ellipse">
          <a:avLst/>
        </a:prstGeom>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DA8FF4-D56D-4AEE-8499-8A757EC795EE}">
      <dsp:nvSpPr>
        <dsp:cNvPr id="0" name=""/>
        <dsp:cNvSpPr/>
      </dsp:nvSpPr>
      <dsp:spPr>
        <a:xfrm>
          <a:off x="264460" y="2978882"/>
          <a:ext cx="6239250" cy="676998"/>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503" tIns="38100" rIns="38100" bIns="38100" numCol="1" spcCol="1270" anchor="ctr" anchorCtr="0">
          <a:noAutofit/>
        </a:bodyPr>
        <a:lstStyle/>
        <a:p>
          <a:pPr marL="0" lvl="0" indent="0" algn="l" defTabSz="666750">
            <a:lnSpc>
              <a:spcPct val="90000"/>
            </a:lnSpc>
            <a:spcBef>
              <a:spcPct val="0"/>
            </a:spcBef>
            <a:spcAft>
              <a:spcPct val="35000"/>
            </a:spcAft>
            <a:buNone/>
          </a:pPr>
          <a:r>
            <a:rPr lang="en-US" sz="1500" b="0" kern="1200">
              <a:solidFill>
                <a:schemeClr val="bg1"/>
              </a:solidFill>
              <a:hlinkClick xmlns:r="http://schemas.openxmlformats.org/officeDocument/2006/relationships" r:id="rId6"/>
            </a:rPr>
            <a:t> </a:t>
          </a:r>
          <a:r>
            <a:rPr lang="en-US" sz="1500" b="0" u="sng" kern="1200">
              <a:solidFill>
                <a:schemeClr val="bg1"/>
              </a:solidFill>
              <a:hlinkClick xmlns:r="http://schemas.openxmlformats.org/officeDocument/2006/relationships" r:id="rId6"/>
            </a:rPr>
            <a:t> </a:t>
          </a:r>
          <a:r>
            <a:rPr lang="en-US" sz="1500" b="0" kern="1200">
              <a:solidFill>
                <a:schemeClr val="bg1"/>
              </a:solidFill>
              <a:hlinkClick xmlns:r="http://schemas.openxmlformats.org/officeDocument/2006/relationships" r:id="rId6"/>
            </a:rPr>
            <a:t>http://</a:t>
          </a:r>
          <a:r>
            <a:rPr lang="en-US" sz="1500" b="0" kern="1200">
              <a:solidFill>
                <a:schemeClr val="accent5">
                  <a:lumMod val="40000"/>
                  <a:lumOff val="60000"/>
                </a:schemeClr>
              </a:solidFill>
              <a:hlinkClick xmlns:r="http://schemas.openxmlformats.org/officeDocument/2006/relationships" r:id="rId6"/>
            </a:rPr>
            <a:t>id.loc.gov/authorities/subjects</a:t>
          </a:r>
          <a:r>
            <a:rPr lang="en-US" sz="1500" b="0" kern="1200">
              <a:solidFill>
                <a:schemeClr val="bg1"/>
              </a:solidFill>
              <a:hlinkClick xmlns:r="http://schemas.openxmlformats.org/officeDocument/2006/relationships" r:id="rId6"/>
            </a:rPr>
            <a:t>/sh85101653.html</a:t>
          </a:r>
          <a:endParaRPr lang="en-US" sz="1500" b="0" kern="1200">
            <a:solidFill>
              <a:schemeClr val="bg1"/>
            </a:solidFill>
          </a:endParaRPr>
        </a:p>
        <a:p>
          <a:pPr marL="0" lvl="0" indent="0" algn="l" defTabSz="666750">
            <a:lnSpc>
              <a:spcPct val="90000"/>
            </a:lnSpc>
            <a:spcBef>
              <a:spcPct val="0"/>
            </a:spcBef>
            <a:spcAft>
              <a:spcPct val="35000"/>
            </a:spcAft>
            <a:buNone/>
          </a:pPr>
          <a:r>
            <a:rPr lang="en-US" sz="1500" b="0" kern="1200">
              <a:solidFill>
                <a:schemeClr val="accent6">
                  <a:lumMod val="75000"/>
                </a:schemeClr>
              </a:solidFill>
            </a:rPr>
            <a:t>  Library of Congress Subject Headings</a:t>
          </a:r>
        </a:p>
      </dsp:txBody>
      <dsp:txXfrm>
        <a:off x="264460" y="2978882"/>
        <a:ext cx="6239250" cy="676998"/>
      </dsp:txXfrm>
    </dsp:sp>
    <dsp:sp modelId="{1880A5FD-3CAC-448E-AC4F-D7E9C16A4DF6}">
      <dsp:nvSpPr>
        <dsp:cNvPr id="0" name=""/>
        <dsp:cNvSpPr/>
      </dsp:nvSpPr>
      <dsp:spPr>
        <a:xfrm>
          <a:off x="-18650" y="2562663"/>
          <a:ext cx="1007091" cy="1007091"/>
        </a:xfrm>
        <a:prstGeom prst="ellipse">
          <a:avLst/>
        </a:prstGeom>
        <a:blipFill dpi="0" rotWithShape="0">
          <a:blip xmlns:r="http://schemas.openxmlformats.org/officeDocument/2006/relationships" r:embed="rId7">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latin typeface="Arial" charset="0"/>
            </a:endParaRPr>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latin typeface="Arial" charset="0"/>
              </a:rPr>
              <a:t>5/16/2018</a:t>
            </a:fld>
            <a:endParaRPr lang="en-US">
              <a:latin typeface="Arial" charset="0"/>
            </a:endParaRPr>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latin typeface="Arial" charset="0"/>
            </a:endParaRPr>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latin typeface="Arial" charset="0"/>
              </a:rPr>
              <a:t>‹#›</a:t>
            </a:fld>
            <a:endParaRPr lang="en-US">
              <a:latin typeface="Arial" charset="0"/>
            </a:endParaRPr>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6A6BD78C-B7E3-A14B-90CC-37897CE30F5C}" type="datetimeFigureOut">
              <a:rPr lang="en-US" smtClean="0"/>
              <a:t>5/16/2018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8477"/>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7"/>
            <a:ext cx="3041968" cy="467450"/>
          </a:xfrm>
          <a:prstGeom prst="rect">
            <a:avLst/>
          </a:prstGeom>
        </p:spPr>
        <p:txBody>
          <a:bodyPr vert="horz" lIns="93287" tIns="46644" rIns="93287" bIns="46644" rtlCol="0" anchor="b"/>
          <a:lstStyle>
            <a:lvl1pPr algn="r">
              <a:defRPr sz="1200"/>
            </a:lvl1pPr>
          </a:lstStyle>
          <a:p>
            <a:fld id="{3E52A38A-18EA-A54A-A41C-2B70BA912126}" type="slidenum">
              <a:rPr lang="en-US" smtClean="0"/>
              <a:t>‹#›</a:t>
            </a:fld>
            <a:endParaRPr lang="en-US"/>
          </a:p>
        </p:txBody>
      </p:sp>
    </p:spTree>
    <p:extLst>
      <p:ext uri="{BB962C8B-B14F-4D97-AF65-F5344CB8AC3E}">
        <p14:creationId xmlns:p14="http://schemas.microsoft.com/office/powerpoint/2010/main" val="604838008"/>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viaf.org/" TargetMode="External"/><Relationship Id="rId7" Type="http://schemas.openxmlformats.org/officeDocument/2006/relationships/hyperlink" Target="http://www.isni.org/"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freebase.com/" TargetMode="External"/><Relationship Id="rId5" Type="http://schemas.openxmlformats.org/officeDocument/2006/relationships/hyperlink" Target="http://dbpedia.org/About" TargetMode="External"/><Relationship Id="rId4" Type="http://schemas.openxmlformats.org/officeDocument/2006/relationships/hyperlink" Target="http://id.loc.gov/authorities/names.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2A38A-18EA-A54A-A41C-2B70BA912126}" type="slidenum">
              <a:rPr lang="en-US" smtClean="0"/>
              <a:t>1</a:t>
            </a:fld>
            <a:endParaRPr lang="en-US"/>
          </a:p>
        </p:txBody>
      </p:sp>
    </p:spTree>
    <p:extLst>
      <p:ext uri="{BB962C8B-B14F-4D97-AF65-F5344CB8AC3E}">
        <p14:creationId xmlns:p14="http://schemas.microsoft.com/office/powerpoint/2010/main" val="1181120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96307-7DAF-5642-9DCB-6041360F1C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483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2A38A-18EA-A54A-A41C-2B70BA912126}" type="slidenum">
              <a:rPr lang="en-US" smtClean="0"/>
              <a:t>17</a:t>
            </a:fld>
            <a:endParaRPr lang="en-US"/>
          </a:p>
        </p:txBody>
      </p:sp>
    </p:spTree>
    <p:extLst>
      <p:ext uri="{BB962C8B-B14F-4D97-AF65-F5344CB8AC3E}">
        <p14:creationId xmlns:p14="http://schemas.microsoft.com/office/powerpoint/2010/main" val="393818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593" y="3378340"/>
            <a:ext cx="7444740" cy="2938484"/>
          </a:xfrm>
        </p:spPr>
        <p:txBody>
          <a:bodyPr/>
          <a:lstStyle/>
          <a:p>
            <a:pPr lvl="0">
              <a:defRPr/>
            </a:pPr>
            <a:r>
              <a:rPr lang="en-US" dirty="0"/>
              <a:t>This view is consistent with OCLC ‘s public position on linked data. In September 2017, OCLC published the strongest public statement in support of linked data to date.  Because of our experience to date, we understand some of the challenges and have learned some important lessons. But because of the technical successes we have already witnessed, plus the sense that the library community’s current standards are bumping up against intractable problems, we at OCLC are formally committed to the view that linked data will become the de-facto standard. And we are working to make it so. </a:t>
            </a:r>
          </a:p>
          <a:p>
            <a:r>
              <a:rPr lang="en-US" dirty="0"/>
              <a:t>We now have a better understanding of the more nuanced environment required to move research to production. It’s much more complex than a set of legacy datasets that can be converted to a new format. That complexity includes the realization that MARC will be part of our data landscape for the foreseeable future. </a:t>
            </a:r>
          </a:p>
        </p:txBody>
      </p:sp>
      <p:sp>
        <p:nvSpPr>
          <p:cNvPr id="4" name="Slide Number Placeholder 3"/>
          <p:cNvSpPr>
            <a:spLocks noGrp="1"/>
          </p:cNvSpPr>
          <p:nvPr>
            <p:ph type="sldNum" sz="quarter" idx="10"/>
          </p:nvPr>
        </p:nvSpPr>
        <p:spPr/>
        <p:txBody>
          <a:bodyPr/>
          <a:lstStyle/>
          <a:p>
            <a:fld id="{299D7421-AD5D-46DA-91F4-10FFFF42BEC0}" type="slidenum">
              <a:rPr lang="en-US" smtClean="0"/>
              <a:t>18</a:t>
            </a:fld>
            <a:endParaRPr lang="en-US"/>
          </a:p>
        </p:txBody>
      </p:sp>
    </p:spTree>
    <p:extLst>
      <p:ext uri="{BB962C8B-B14F-4D97-AF65-F5344CB8AC3E}">
        <p14:creationId xmlns:p14="http://schemas.microsoft.com/office/powerpoint/2010/main" val="3450173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19</a:t>
            </a:fld>
            <a:endParaRPr lang="en-US" dirty="0"/>
          </a:p>
        </p:txBody>
      </p:sp>
    </p:spTree>
    <p:extLst>
      <p:ext uri="{BB962C8B-B14F-4D97-AF65-F5344CB8AC3E}">
        <p14:creationId xmlns:p14="http://schemas.microsoft.com/office/powerpoint/2010/main" val="193557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March 2010 the </a:t>
            </a:r>
            <a:r>
              <a:rPr lang="en-US" sz="1200" b="0" i="0" kern="1200" dirty="0" err="1">
                <a:solidFill>
                  <a:schemeClr val="tx1"/>
                </a:solidFill>
                <a:effectLst/>
                <a:latin typeface="+mn-lt"/>
                <a:ea typeface="+mn-ea"/>
                <a:cs typeface="+mn-cs"/>
              </a:rPr>
              <a:t>hbz</a:t>
            </a:r>
            <a:r>
              <a:rPr lang="en-US" sz="1200" b="0" i="0" kern="1200" dirty="0">
                <a:solidFill>
                  <a:schemeClr val="tx1"/>
                </a:solidFill>
                <a:effectLst/>
                <a:latin typeface="+mn-lt"/>
                <a:ea typeface="+mn-ea"/>
                <a:cs typeface="+mn-cs"/>
              </a:rPr>
              <a:t>, several Cologne-based libraries and the Library Centre of Rhineland-Palatinate started an open data initiative as the first German institutions to release library catalog data into the public domain. ” In November 2013 the </a:t>
            </a:r>
            <a:r>
              <a:rPr lang="en-US" sz="1200" b="0" i="0" kern="1200" dirty="0" err="1">
                <a:solidFill>
                  <a:schemeClr val="tx1"/>
                </a:solidFill>
                <a:effectLst/>
                <a:latin typeface="+mn-lt"/>
                <a:ea typeface="+mn-ea"/>
                <a:cs typeface="+mn-cs"/>
              </a:rPr>
              <a:t>hbz</a:t>
            </a:r>
            <a:r>
              <a:rPr lang="en-US" sz="1200" b="0" i="0" kern="1200" dirty="0">
                <a:solidFill>
                  <a:schemeClr val="tx1"/>
                </a:solidFill>
                <a:effectLst/>
                <a:latin typeface="+mn-lt"/>
                <a:ea typeface="+mn-ea"/>
                <a:cs typeface="+mn-cs"/>
              </a:rPr>
              <a:t> launched a linked open data API via its service </a:t>
            </a:r>
            <a:r>
              <a:rPr lang="en-US" sz="1200" b="0" i="0" kern="1200" dirty="0" err="1">
                <a:solidFill>
                  <a:schemeClr val="tx1"/>
                </a:solidFill>
                <a:effectLst/>
                <a:latin typeface="+mn-lt"/>
                <a:ea typeface="+mn-ea"/>
                <a:cs typeface="+mn-cs"/>
              </a:rPr>
              <a:t>lobid</a:t>
            </a:r>
            <a:r>
              <a:rPr lang="en-US" sz="1200" b="0" i="0" kern="1200" dirty="0">
                <a:solidFill>
                  <a:schemeClr val="tx1"/>
                </a:solidFill>
                <a:effectLst/>
                <a:latin typeface="+mn-lt"/>
                <a:ea typeface="+mn-ea"/>
                <a:cs typeface="+mn-cs"/>
              </a:rPr>
              <a:t>. This API provides access to different kinds of data:</a:t>
            </a:r>
          </a:p>
          <a:p>
            <a:r>
              <a:rPr lang="en-US" sz="1200" b="0" i="0" kern="1200" dirty="0">
                <a:solidFill>
                  <a:schemeClr val="tx1"/>
                </a:solidFill>
                <a:effectLst/>
                <a:latin typeface="+mn-lt"/>
                <a:ea typeface="+mn-ea"/>
                <a:cs typeface="+mn-cs"/>
              </a:rPr>
              <a:t>- _bibliographic data_ from the </a:t>
            </a:r>
            <a:r>
              <a:rPr lang="en-US" sz="1200" b="0" i="0" kern="1200" dirty="0" err="1">
                <a:solidFill>
                  <a:schemeClr val="tx1"/>
                </a:solidFill>
                <a:effectLst/>
                <a:latin typeface="+mn-lt"/>
                <a:ea typeface="+mn-ea"/>
                <a:cs typeface="+mn-cs"/>
              </a:rPr>
              <a:t>hbz</a:t>
            </a:r>
            <a:r>
              <a:rPr lang="en-US" sz="1200" b="0" i="0" kern="1200" dirty="0">
                <a:solidFill>
                  <a:schemeClr val="tx1"/>
                </a:solidFill>
                <a:effectLst/>
                <a:latin typeface="+mn-lt"/>
                <a:ea typeface="+mn-ea"/>
                <a:cs typeface="+mn-cs"/>
              </a:rPr>
              <a:t> union catalogue with 20 million records and 45 million holdings</a:t>
            </a:r>
          </a:p>
          <a:p>
            <a:r>
              <a:rPr lang="en-US" sz="1200" b="0" i="0" kern="1200" dirty="0">
                <a:solidFill>
                  <a:schemeClr val="tx1"/>
                </a:solidFill>
                <a:effectLst/>
                <a:latin typeface="+mn-lt"/>
                <a:ea typeface="+mn-ea"/>
                <a:cs typeface="+mn-cs"/>
              </a:rPr>
              <a:t>- _authority data_ from the German Integrated Authority File (</a:t>
            </a:r>
            <a:r>
              <a:rPr lang="en-US" sz="1200" b="0" i="0" kern="1200" dirty="0" err="1">
                <a:solidFill>
                  <a:schemeClr val="tx1"/>
                </a:solidFill>
                <a:effectLst/>
                <a:latin typeface="+mn-lt"/>
                <a:ea typeface="+mn-ea"/>
                <a:cs typeface="+mn-cs"/>
              </a:rPr>
              <a:t>Gemeinsame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Normdatei</a:t>
            </a:r>
            <a:r>
              <a:rPr lang="en-US" sz="1200" b="0" i="0" kern="1200" dirty="0">
                <a:solidFill>
                  <a:schemeClr val="tx1"/>
                </a:solidFill>
                <a:effectLst/>
                <a:latin typeface="+mn-lt"/>
                <a:ea typeface="+mn-ea"/>
                <a:cs typeface="+mn-cs"/>
              </a:rPr>
              <a:t>, GND) with subject headings, persons, corporate bodies, events, places and works</a:t>
            </a:r>
          </a:p>
          <a:p>
            <a:pPr marL="171450" indent="-171450">
              <a:buFontTx/>
              <a:buChar char="-"/>
            </a:pPr>
            <a:r>
              <a:rPr lang="en-US" sz="1200" b="0" i="0" kern="1200" dirty="0">
                <a:solidFill>
                  <a:schemeClr val="tx1"/>
                </a:solidFill>
                <a:effectLst/>
                <a:latin typeface="+mn-lt"/>
                <a:ea typeface="+mn-ea"/>
                <a:cs typeface="+mn-cs"/>
              </a:rPr>
              <a:t>_address data_ on libraries and related institutions, taken from the German ISIL registry and the MARC organization codes data base.”</a:t>
            </a:r>
          </a:p>
          <a:p>
            <a:pPr marL="171450" indent="-171450">
              <a:buFontTx/>
              <a:buChar char="-"/>
            </a:pPr>
            <a:endParaRPr lang="en-US"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is one of the larger published linked data sources with 1 – 5 billion triples.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9D7421-AD5D-46DA-91F4-10FFFF42BEC0}" type="slidenum">
              <a:rPr lang="en-US" smtClean="0"/>
              <a:t>20</a:t>
            </a:fld>
            <a:endParaRPr lang="en-US" dirty="0"/>
          </a:p>
        </p:txBody>
      </p:sp>
    </p:spTree>
    <p:extLst>
      <p:ext uri="{BB962C8B-B14F-4D97-AF65-F5344CB8AC3E}">
        <p14:creationId xmlns:p14="http://schemas.microsoft.com/office/powerpoint/2010/main" val="440157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North Carolina State University’s “Organization Name Linked Data”. “</a:t>
            </a:r>
            <a:r>
              <a:rPr lang="en-US" sz="1200" b="0" i="0" kern="1200" dirty="0">
                <a:solidFill>
                  <a:schemeClr val="tx1"/>
                </a:solidFill>
                <a:effectLst/>
                <a:latin typeface="+mn-lt"/>
                <a:ea typeface="+mn-ea"/>
                <a:cs typeface="+mn-cs"/>
              </a:rPr>
              <a:t>Where possible, Acquisitions &amp; Discovery staff created links to descriptions of the same organization in other linked data sources, including the </a:t>
            </a:r>
            <a:r>
              <a:rPr lang="en-US" sz="1200" b="0" i="0" kern="1200" dirty="0">
                <a:solidFill>
                  <a:schemeClr val="tx1"/>
                </a:solidFill>
                <a:effectLst/>
                <a:latin typeface="+mn-lt"/>
                <a:ea typeface="+mn-ea"/>
                <a:cs typeface="+mn-cs"/>
                <a:hlinkClick r:id="rId3"/>
              </a:rPr>
              <a:t>Virtual International Authority File (VIAF)</a:t>
            </a:r>
            <a:r>
              <a:rPr lang="en-US" sz="1200" b="0" i="0" kern="1200" dirty="0">
                <a:solidFill>
                  <a:schemeClr val="tx1"/>
                </a:solidFill>
                <a:effectLst/>
                <a:latin typeface="+mn-lt"/>
                <a:ea typeface="+mn-ea"/>
                <a:cs typeface="+mn-cs"/>
              </a:rPr>
              <a:t>, the </a:t>
            </a:r>
            <a:r>
              <a:rPr lang="en-US" sz="1200" b="0" i="0" kern="1200" dirty="0">
                <a:solidFill>
                  <a:schemeClr val="tx1"/>
                </a:solidFill>
                <a:effectLst/>
                <a:latin typeface="+mn-lt"/>
                <a:ea typeface="+mn-ea"/>
                <a:cs typeface="+mn-cs"/>
                <a:hlinkClick r:id="rId4"/>
              </a:rPr>
              <a:t>Library of Congress Name Authority File (LCNAF)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hlinkClick r:id="rId5"/>
              </a:rPr>
              <a:t>Dbpedia</a:t>
            </a:r>
            <a:r>
              <a:rPr lang="en-US" sz="1200" b="0" i="0" kern="1200" dirty="0" err="1">
                <a:solidFill>
                  <a:schemeClr val="tx1"/>
                </a:solidFill>
                <a:effectLst/>
                <a:latin typeface="+mn-lt"/>
                <a:ea typeface="+mn-ea"/>
                <a:cs typeface="+mn-cs"/>
              </a:rPr>
              <a:t>,</a:t>
            </a:r>
            <a:r>
              <a:rPr lang="en-US" sz="1200" b="0" i="0" kern="1200" dirty="0" err="1">
                <a:solidFill>
                  <a:schemeClr val="tx1"/>
                </a:solidFill>
                <a:effectLst/>
                <a:latin typeface="+mn-lt"/>
                <a:ea typeface="+mn-ea"/>
                <a:cs typeface="+mn-cs"/>
                <a:hlinkClick r:id="rId6"/>
              </a:rPr>
              <a:t>Freebase</a:t>
            </a:r>
            <a:r>
              <a:rPr lang="en-US" sz="1200" b="0" i="0" kern="120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hlinkClick r:id="rId7"/>
              </a:rPr>
              <a:t>International Standard Name Identifier (ISNI)</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21</a:t>
            </a:fld>
            <a:endParaRPr lang="en-US" dirty="0"/>
          </a:p>
        </p:txBody>
      </p:sp>
    </p:spTree>
    <p:extLst>
      <p:ext uri="{BB962C8B-B14F-4D97-AF65-F5344CB8AC3E}">
        <p14:creationId xmlns:p14="http://schemas.microsoft.com/office/powerpoint/2010/main" val="2616113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Springer is the only publisher to respond to our survey. The</a:t>
            </a:r>
            <a:r>
              <a:rPr lang="en-US" baseline="0" dirty="0"/>
              <a:t> description of its linked data project:</a:t>
            </a:r>
          </a:p>
          <a:p>
            <a:endParaRPr lang="en-US" baseline="0" dirty="0"/>
          </a:p>
          <a:p>
            <a:r>
              <a:rPr lang="en-US" dirty="0"/>
              <a:t>"In this project we make data about scientific conferences available as Linked Open data. The availability of such a dataset will contribute to the broader goals of publishing the scholarly data as LOD:</a:t>
            </a:r>
          </a:p>
          <a:p>
            <a:r>
              <a:rPr lang="en-US" dirty="0"/>
              <a:t>– accessible science: data about publications, authors, topics, and conferences should be easy to explore;</a:t>
            </a:r>
          </a:p>
          <a:p>
            <a:r>
              <a:rPr lang="en-US" dirty="0"/>
              <a:t>– transparent science: the data on productivity and impact of authors, research institutions, and conferences should be open and easy to analyze.”</a:t>
            </a:r>
          </a:p>
        </p:txBody>
      </p:sp>
      <p:sp>
        <p:nvSpPr>
          <p:cNvPr id="4" name="Slide Number Placeholder 3"/>
          <p:cNvSpPr>
            <a:spLocks noGrp="1"/>
          </p:cNvSpPr>
          <p:nvPr>
            <p:ph type="sldNum" sz="quarter" idx="10"/>
          </p:nvPr>
        </p:nvSpPr>
        <p:spPr/>
        <p:txBody>
          <a:bodyPr/>
          <a:lstStyle/>
          <a:p>
            <a:fld id="{299D7421-AD5D-46DA-91F4-10FFFF42BEC0}" type="slidenum">
              <a:rPr lang="en-US" smtClean="0"/>
              <a:t>22</a:t>
            </a:fld>
            <a:endParaRPr lang="en-US" dirty="0"/>
          </a:p>
        </p:txBody>
      </p:sp>
    </p:spTree>
    <p:extLst>
      <p:ext uri="{BB962C8B-B14F-4D97-AF65-F5344CB8AC3E}">
        <p14:creationId xmlns:p14="http://schemas.microsoft.com/office/powerpoint/2010/main" val="3528691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British Library</a:t>
            </a:r>
            <a:r>
              <a:rPr lang="en-US" baseline="0" dirty="0"/>
              <a:t> was one of the first to make its national bibliography available as linked open data, exposing it in bulk. It is considered successful as it has been selected for the UK National Information Infrastructure and its data model has been influential.</a:t>
            </a:r>
          </a:p>
          <a:p>
            <a:endParaRPr lang="en-US" baseline="0" dirty="0"/>
          </a:p>
          <a:p>
            <a:r>
              <a:rPr lang="en-US" baseline="0" dirty="0"/>
              <a:t>Note that it includes links to both the ISNI and VIAF identifiers for this entity. The end of the page also shows the SPARQL query to retrieve the result that people can modify and re-run.</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23</a:t>
            </a:fld>
            <a:endParaRPr lang="en-US" dirty="0"/>
          </a:p>
        </p:txBody>
      </p:sp>
    </p:spTree>
    <p:extLst>
      <p:ext uri="{BB962C8B-B14F-4D97-AF65-F5344CB8AC3E}">
        <p14:creationId xmlns:p14="http://schemas.microsoft.com/office/powerpoint/2010/main" val="11239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Pratt Institute reported its Linked Jazz project, which applies Linked</a:t>
            </a:r>
            <a:r>
              <a:rPr lang="en-US" baseline="0" dirty="0"/>
              <a:t> Open Data technologies to digital heritage materials and</a:t>
            </a:r>
            <a:r>
              <a:rPr lang="en-US" dirty="0"/>
              <a:t> ex</a:t>
            </a:r>
            <a:r>
              <a:rPr lang="en-US" baseline="0" dirty="0"/>
              <a:t>plores the implications of linked data in the user experience. It exposes relationships between musicians and enables jazz enthusiasts to make more connections.</a:t>
            </a:r>
          </a:p>
          <a:p>
            <a:endParaRPr lang="en-US" baseline="0" dirty="0"/>
          </a:p>
          <a:p>
            <a:r>
              <a:rPr lang="en-US" baseline="0" dirty="0"/>
              <a:t>It generated new triples from the content of interview transcripts – from the </a:t>
            </a:r>
            <a:r>
              <a:rPr lang="en-US" i="1" baseline="0" dirty="0"/>
              <a:t>data </a:t>
            </a:r>
            <a:r>
              <a:rPr lang="en-US" i="0" baseline="0" dirty="0"/>
              <a:t>rather then converting existing metadata. Transcripts came from </a:t>
            </a:r>
            <a:r>
              <a:rPr lang="en-US" sz="1200" b="0" i="0" kern="1200" dirty="0">
                <a:solidFill>
                  <a:schemeClr val="tx1"/>
                </a:solidFill>
                <a:effectLst/>
                <a:latin typeface="+mn-lt"/>
                <a:ea typeface="+mn-ea"/>
                <a:cs typeface="+mn-cs"/>
              </a:rPr>
              <a:t>Rutgers Institute for Jazz Studies Archives, Smithsonian Jazz Oral Histories, the Hamilton College Jazz Archive, UCLA’s Central Avenue Sounds series, and the University of Michigan’s Nathaniel C. </a:t>
            </a:r>
            <a:r>
              <a:rPr lang="en-US" sz="1200" b="0" i="0" kern="1200" dirty="0" err="1">
                <a:solidFill>
                  <a:schemeClr val="tx1"/>
                </a:solidFill>
                <a:effectLst/>
                <a:latin typeface="+mn-lt"/>
                <a:ea typeface="+mn-ea"/>
                <a:cs typeface="+mn-cs"/>
              </a:rPr>
              <a:t>Standifer</a:t>
            </a:r>
            <a:r>
              <a:rPr lang="en-US" sz="1200" b="0" i="0" kern="1200" dirty="0">
                <a:solidFill>
                  <a:schemeClr val="tx1"/>
                </a:solidFill>
                <a:effectLst/>
                <a:latin typeface="+mn-lt"/>
                <a:ea typeface="+mn-ea"/>
                <a:cs typeface="+mn-cs"/>
              </a:rPr>
              <a:t> Video Archive of Oral History. </a:t>
            </a:r>
            <a:r>
              <a:rPr lang="en-US" i="0" baseline="0" dirty="0"/>
              <a:t> </a:t>
            </a:r>
          </a:p>
          <a:p>
            <a:endParaRPr lang="en-US" i="0" baseline="0" dirty="0"/>
          </a:p>
          <a:p>
            <a:r>
              <a:rPr lang="en-US" i="0" baseline="0" dirty="0"/>
              <a:t>Slide from Jean </a:t>
            </a:r>
            <a:r>
              <a:rPr lang="en-US" i="0" baseline="0" dirty="0" err="1"/>
              <a:t>Godby</a:t>
            </a:r>
            <a:r>
              <a:rPr lang="en-US" i="0" baseline="0" dirty="0"/>
              <a:t>, OCLC Research</a:t>
            </a:r>
            <a:endParaRPr lang="en-US" baseline="0" dirty="0"/>
          </a:p>
        </p:txBody>
      </p:sp>
      <p:sp>
        <p:nvSpPr>
          <p:cNvPr id="4" name="Slide Number Placeholder 3"/>
          <p:cNvSpPr>
            <a:spLocks noGrp="1"/>
          </p:cNvSpPr>
          <p:nvPr>
            <p:ph type="sldNum" sz="quarter" idx="10"/>
          </p:nvPr>
        </p:nvSpPr>
        <p:spPr/>
        <p:txBody>
          <a:bodyPr/>
          <a:lstStyle/>
          <a:p>
            <a:fld id="{5D5958B2-8CFD-7C43-B1A8-5462CA51E0EE}" type="slidenum">
              <a:rPr lang="en-US" smtClean="0"/>
              <a:t>24</a:t>
            </a:fld>
            <a:endParaRPr lang="en-US"/>
          </a:p>
        </p:txBody>
      </p:sp>
    </p:spTree>
    <p:extLst>
      <p:ext uri="{BB962C8B-B14F-4D97-AF65-F5344CB8AC3E}">
        <p14:creationId xmlns:p14="http://schemas.microsoft.com/office/powerpoint/2010/main" val="1303159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this point you are probably thinking</a:t>
            </a:r>
            <a:r>
              <a:rPr lang="en-US" baseline="0" dirty="0"/>
              <a:t> “I have never heard of any of those datasets and I could barely even read the names of the ones on the periphery. So again, why?”.  Let’s take a micro look at this Cloud. If you data is linked to other data which is linked back to your data you can create a “web” (pun intended). Linking allows your data to not just be on the Web but more importantly be OF the Web.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2A0382-108B-44E8-9359-F6DB75336F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0663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2</a:t>
            </a:fld>
            <a:endParaRPr lang="en-US"/>
          </a:p>
        </p:txBody>
      </p:sp>
    </p:spTree>
    <p:extLst>
      <p:ext uri="{BB962C8B-B14F-4D97-AF65-F5344CB8AC3E}">
        <p14:creationId xmlns:p14="http://schemas.microsoft.com/office/powerpoint/2010/main" val="3849730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26</a:t>
            </a:fld>
            <a:endParaRPr lang="en-US"/>
          </a:p>
        </p:txBody>
      </p:sp>
    </p:spTree>
    <p:extLst>
      <p:ext uri="{BB962C8B-B14F-4D97-AF65-F5344CB8AC3E}">
        <p14:creationId xmlns:p14="http://schemas.microsoft.com/office/powerpoint/2010/main" val="3634461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2A38A-18EA-A54A-A41C-2B70BA912126}" type="slidenum">
              <a:rPr lang="en-US" smtClean="0"/>
              <a:t>27</a:t>
            </a:fld>
            <a:endParaRPr lang="en-US"/>
          </a:p>
        </p:txBody>
      </p:sp>
    </p:spTree>
    <p:extLst>
      <p:ext uri="{BB962C8B-B14F-4D97-AF65-F5344CB8AC3E}">
        <p14:creationId xmlns:p14="http://schemas.microsoft.com/office/powerpoint/2010/main" val="3532304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3E52A38A-18EA-A54A-A41C-2B70BA912126}" type="slidenum">
              <a:rPr lang="en-US" smtClean="0"/>
              <a:t>28</a:t>
            </a:fld>
            <a:endParaRPr lang="en-US"/>
          </a:p>
        </p:txBody>
      </p:sp>
    </p:spTree>
    <p:extLst>
      <p:ext uri="{BB962C8B-B14F-4D97-AF65-F5344CB8AC3E}">
        <p14:creationId xmlns:p14="http://schemas.microsoft.com/office/powerpoint/2010/main" val="408316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2A38A-18EA-A54A-A41C-2B70BA912126}" type="slidenum">
              <a:rPr lang="en-US" smtClean="0"/>
              <a:t>29</a:t>
            </a:fld>
            <a:endParaRPr lang="en-US"/>
          </a:p>
        </p:txBody>
      </p:sp>
    </p:spTree>
    <p:extLst>
      <p:ext uri="{BB962C8B-B14F-4D97-AF65-F5344CB8AC3E}">
        <p14:creationId xmlns:p14="http://schemas.microsoft.com/office/powerpoint/2010/main" val="967106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30</a:t>
            </a:fld>
            <a:endParaRPr lang="en-US"/>
          </a:p>
        </p:txBody>
      </p:sp>
    </p:spTree>
    <p:extLst>
      <p:ext uri="{BB962C8B-B14F-4D97-AF65-F5344CB8AC3E}">
        <p14:creationId xmlns:p14="http://schemas.microsoft.com/office/powerpoint/2010/main" val="3679039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150DB2-F013-DA44-80AA-A519AA7DC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074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33</a:t>
            </a:fld>
            <a:endParaRPr lang="en-US"/>
          </a:p>
        </p:txBody>
      </p:sp>
    </p:spTree>
    <p:extLst>
      <p:ext uri="{BB962C8B-B14F-4D97-AF65-F5344CB8AC3E}">
        <p14:creationId xmlns:p14="http://schemas.microsoft.com/office/powerpoint/2010/main" val="1287655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34</a:t>
            </a:fld>
            <a:endParaRPr lang="en-US"/>
          </a:p>
        </p:txBody>
      </p:sp>
    </p:spTree>
    <p:extLst>
      <p:ext uri="{BB962C8B-B14F-4D97-AF65-F5344CB8AC3E}">
        <p14:creationId xmlns:p14="http://schemas.microsoft.com/office/powerpoint/2010/main" val="3748551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 </a:t>
            </a:r>
          </a:p>
          <a:p>
            <a:endParaRPr lang="en-US" dirty="0">
              <a:cs typeface="Calibri"/>
            </a:endParaRPr>
          </a:p>
          <a:p>
            <a:pPr marL="0" indent="0">
              <a:buNone/>
            </a:pPr>
            <a:r>
              <a:rPr lang="en-US" sz="1200" dirty="0"/>
              <a:t>An </a:t>
            </a:r>
            <a:r>
              <a:rPr lang="en-US" sz="1200" b="1" dirty="0">
                <a:solidFill>
                  <a:srgbClr val="C00000"/>
                </a:solidFill>
              </a:rPr>
              <a:t>Entity Ecosystem</a:t>
            </a:r>
            <a:r>
              <a:rPr lang="en-US" sz="1200" dirty="0"/>
              <a:t> and associated services to:</a:t>
            </a:r>
          </a:p>
          <a:p>
            <a:r>
              <a:rPr lang="en-US" sz="1200" b="1" dirty="0">
                <a:solidFill>
                  <a:srgbClr val="C00000"/>
                </a:solidFill>
              </a:rPr>
              <a:t>Reconcile</a:t>
            </a:r>
            <a:r>
              <a:rPr lang="en-US" sz="1200" b="1" dirty="0"/>
              <a:t> </a:t>
            </a:r>
            <a:r>
              <a:rPr lang="en-US" sz="1200" dirty="0"/>
              <a:t>names for people, organizations, concepts, places, and events against an index based on entities, returning language-tagged headings and persistent identifiers</a:t>
            </a:r>
          </a:p>
          <a:p>
            <a:r>
              <a:rPr lang="en-US" sz="1200" dirty="0"/>
              <a:t>Create, share and edit entity descriptions while also allowing for the contribution of additional contextual relationships between entities, beyond those that can be found by mining structured data in bibliographic and authority data via an </a:t>
            </a:r>
            <a:r>
              <a:rPr lang="en-US" sz="1200" b="1" dirty="0">
                <a:solidFill>
                  <a:srgbClr val="C00000"/>
                </a:solidFill>
              </a:rPr>
              <a:t>Editor</a:t>
            </a:r>
            <a:endParaRPr lang="en-US" sz="1200" dirty="0">
              <a:solidFill>
                <a:srgbClr val="C00000"/>
              </a:solidFill>
            </a:endParaRPr>
          </a:p>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36</a:t>
            </a:fld>
            <a:endParaRPr lang="en-US"/>
          </a:p>
        </p:txBody>
      </p:sp>
    </p:spTree>
    <p:extLst>
      <p:ext uri="{BB962C8B-B14F-4D97-AF65-F5344CB8AC3E}">
        <p14:creationId xmlns:p14="http://schemas.microsoft.com/office/powerpoint/2010/main" val="2027120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ct val="20000"/>
              </a:spcBef>
              <a:buChar char="•"/>
            </a:pPr>
            <a:r>
              <a:rPr lang="en-US" b="1" dirty="0" err="1"/>
              <a:t>Wikibase</a:t>
            </a:r>
            <a:r>
              <a:rPr lang="en-US" dirty="0"/>
              <a:t> – The </a:t>
            </a:r>
            <a:r>
              <a:rPr lang="en-US" dirty="0" err="1"/>
              <a:t>wikibase</a:t>
            </a:r>
            <a:r>
              <a:rPr lang="en-US" dirty="0"/>
              <a:t> extension to </a:t>
            </a:r>
            <a:r>
              <a:rPr lang="en-US" dirty="0" err="1"/>
              <a:t>MediaWiki</a:t>
            </a:r>
            <a:r>
              <a:rPr lang="en-US" dirty="0"/>
              <a:t> provides the primary user interface for creating and editing items and properties.</a:t>
            </a:r>
          </a:p>
          <a:p>
            <a:pPr marL="342900" indent="-342900">
              <a:spcBef>
                <a:spcPct val="20000"/>
              </a:spcBef>
              <a:buChar char="•"/>
            </a:pPr>
            <a:r>
              <a:rPr lang="en-US" b="1" dirty="0" err="1"/>
              <a:t>Mediawiki</a:t>
            </a:r>
            <a:r>
              <a:rPr lang="en-US" b="1" dirty="0"/>
              <a:t> API</a:t>
            </a:r>
            <a:r>
              <a:rPr lang="en-US" dirty="0"/>
              <a:t> – Search and retrieval based on keyword searching or via entity identifiers.</a:t>
            </a:r>
            <a:endParaRPr lang="en-US" dirty="0">
              <a:cs typeface="Calibri"/>
            </a:endParaRPr>
          </a:p>
          <a:p>
            <a:pPr marL="342900" indent="-342900">
              <a:spcBef>
                <a:spcPct val="20000"/>
              </a:spcBef>
              <a:buChar char="•"/>
            </a:pPr>
            <a:r>
              <a:rPr lang="en-US" b="1" dirty="0"/>
              <a:t>SPARQL Query Service</a:t>
            </a:r>
            <a:r>
              <a:rPr lang="en-US" dirty="0"/>
              <a:t> – A SPARQL Endpoint combined with a user-friendly Query Service interface supports complex and granular queries based on items, properties, and their relationships.</a:t>
            </a:r>
            <a:endParaRPr lang="en-US" dirty="0">
              <a:cs typeface="Calibri"/>
            </a:endParaRPr>
          </a:p>
          <a:p>
            <a:pPr marL="342900" indent="-342900">
              <a:spcBef>
                <a:spcPct val="20000"/>
              </a:spcBef>
              <a:buChar char="•"/>
            </a:pPr>
            <a:r>
              <a:rPr lang="en-US" b="1" dirty="0" err="1"/>
              <a:t>OpenRefine</a:t>
            </a:r>
            <a:r>
              <a:rPr lang="en-US" b="1" dirty="0"/>
              <a:t> API</a:t>
            </a:r>
            <a:r>
              <a:rPr lang="en-US" dirty="0"/>
              <a:t> – </a:t>
            </a:r>
            <a:r>
              <a:rPr lang="en-US" dirty="0" err="1"/>
              <a:t>OpenRefine</a:t>
            </a:r>
            <a:r>
              <a:rPr lang="en-US" dirty="0"/>
              <a:t> is an application for cleaning and reconciling data, using Reconciliation APIs and SPARQL endpoints.</a:t>
            </a:r>
            <a:r>
              <a:rPr lang="en-US" dirty="0">
                <a:cs typeface="Calibri"/>
              </a:rPr>
              <a:t>  We're testing an </a:t>
            </a:r>
            <a:r>
              <a:rPr lang="en-US" dirty="0" err="1">
                <a:cs typeface="Calibri"/>
              </a:rPr>
              <a:t>OpenRefine</a:t>
            </a:r>
            <a:r>
              <a:rPr lang="en-US" dirty="0">
                <a:cs typeface="Calibri"/>
              </a:rPr>
              <a:t>-optimized API, to make it easier for those who use that application to connect to the system and reconcile their data.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777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52991-BCE8-4967-85EB-32B9350CC052}" type="slidenum">
              <a:rPr lang="en-US">
                <a:solidFill>
                  <a:prstClr val="black"/>
                </a:solidFill>
              </a:rPr>
              <a:pPr/>
              <a:t>5</a:t>
            </a:fld>
            <a:endParaRPr lang="en-US" dirty="0">
              <a:solidFill>
                <a:prstClr val="black"/>
              </a:solidFill>
            </a:endParaRPr>
          </a:p>
        </p:txBody>
      </p:sp>
      <p:sp>
        <p:nvSpPr>
          <p:cNvPr id="321538" name="Rectangle 2"/>
          <p:cNvSpPr>
            <a:spLocks noGrp="1" noRot="1" noChangeAspect="1" noChangeArrowheads="1" noTextEdit="1"/>
          </p:cNvSpPr>
          <p:nvPr>
            <p:ph type="sldImg"/>
          </p:nvPr>
        </p:nvSpPr>
        <p:spPr>
          <a:xfrm>
            <a:off x="1144588" y="720725"/>
            <a:ext cx="4565650" cy="2568575"/>
          </a:xfrm>
          <a:ln/>
        </p:spPr>
      </p:sp>
      <p:sp>
        <p:nvSpPr>
          <p:cNvPr id="3215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45685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38</a:t>
            </a:fld>
            <a:endParaRPr lang="en-US"/>
          </a:p>
        </p:txBody>
      </p:sp>
    </p:spTree>
    <p:extLst>
      <p:ext uri="{BB962C8B-B14F-4D97-AF65-F5344CB8AC3E}">
        <p14:creationId xmlns:p14="http://schemas.microsoft.com/office/powerpoint/2010/main" val="2054890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39</a:t>
            </a:fld>
            <a:endParaRPr lang="en-US"/>
          </a:p>
        </p:txBody>
      </p:sp>
    </p:spTree>
    <p:extLst>
      <p:ext uri="{BB962C8B-B14F-4D97-AF65-F5344CB8AC3E}">
        <p14:creationId xmlns:p14="http://schemas.microsoft.com/office/powerpoint/2010/main" val="3022076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40</a:t>
            </a:fld>
            <a:endParaRPr lang="en-US"/>
          </a:p>
        </p:txBody>
      </p:sp>
    </p:spTree>
    <p:extLst>
      <p:ext uri="{BB962C8B-B14F-4D97-AF65-F5344CB8AC3E}">
        <p14:creationId xmlns:p14="http://schemas.microsoft.com/office/powerpoint/2010/main" val="2276949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41</a:t>
            </a:fld>
            <a:endParaRPr lang="en-US"/>
          </a:p>
        </p:txBody>
      </p:sp>
    </p:spTree>
    <p:extLst>
      <p:ext uri="{BB962C8B-B14F-4D97-AF65-F5344CB8AC3E}">
        <p14:creationId xmlns:p14="http://schemas.microsoft.com/office/powerpoint/2010/main" val="1787441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103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2A38A-18EA-A54A-A41C-2B70BA912126}" type="slidenum">
              <a:rPr lang="en-US" smtClean="0"/>
              <a:t>45</a:t>
            </a:fld>
            <a:endParaRPr lang="en-US"/>
          </a:p>
        </p:txBody>
      </p:sp>
    </p:spTree>
    <p:extLst>
      <p:ext uri="{BB962C8B-B14F-4D97-AF65-F5344CB8AC3E}">
        <p14:creationId xmlns:p14="http://schemas.microsoft.com/office/powerpoint/2010/main" val="762971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necessary to demo this at this point.  It would have been seen in the previous </a:t>
            </a:r>
            <a:r>
              <a:rPr lang="en-US" dirty="0" err="1"/>
              <a:t>Wikibase</a:t>
            </a:r>
            <a:r>
              <a:rPr lang="en-US" dirty="0"/>
              <a:t> UI demo and could be again in the SPARQL Query Service demo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353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Query UI, things to demo:</a:t>
            </a:r>
          </a:p>
          <a:p>
            <a:endParaRPr lang="en-US" dirty="0"/>
          </a:p>
          <a:p>
            <a:pPr marL="171450" indent="-171450">
              <a:buFont typeface="Arial" panose="020B0604020202020204" pitchFamily="34" charset="0"/>
              <a:buChar char="•"/>
            </a:pPr>
            <a:r>
              <a:rPr lang="en-US" dirty="0"/>
              <a:t>From the examples list select the simple query to search for people</a:t>
            </a:r>
          </a:p>
          <a:p>
            <a:pPr marL="171450" indent="-171450">
              <a:buFont typeface="Arial" panose="020B0604020202020204" pitchFamily="34" charset="0"/>
              <a:buChar char="•"/>
            </a:pPr>
            <a:r>
              <a:rPr lang="en-US" dirty="0"/>
              <a:t>Use the autosuggest to show how to change the query to search for dogs, or cats</a:t>
            </a:r>
          </a:p>
          <a:p>
            <a:pPr marL="171450" indent="-171450">
              <a:buFont typeface="Arial" panose="020B0604020202020204" pitchFamily="34" charset="0"/>
              <a:buChar char="•"/>
            </a:pPr>
            <a:r>
              <a:rPr lang="en-US" dirty="0"/>
              <a:t>Use the autosuggest to show QA uses (people born between 1800 and 1880 that lack a death date)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823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OpenRefine?  Because it is popular, powerful, and ubiquitous.  Though it might not be as commonly used with those managing MARC data?  Something for us to learn more about.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527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to demo here but taking a look at the </a:t>
            </a:r>
            <a:r>
              <a:rPr lang="en-US" dirty="0" err="1"/>
              <a:t>ClaimAdder</a:t>
            </a:r>
            <a:r>
              <a:rPr lang="en-US" dirty="0"/>
              <a:t> updates is a way to also show </a:t>
            </a:r>
            <a:r>
              <a:rPr lang="en-US" dirty="0" err="1"/>
              <a:t>Wikibase</a:t>
            </a:r>
            <a:r>
              <a:rPr lang="en-US" dirty="0"/>
              <a:t> UI history pages, undo options, etc.</a:t>
            </a:r>
          </a:p>
          <a:p>
            <a:endParaRPr lang="en-US" dirty="0"/>
          </a:p>
          <a:p>
            <a:r>
              <a:rPr lang="en-US" dirty="0"/>
              <a:t>Note that we have not yet investigated, but plan to look at, other batch loading processes, including OpenRefine and </a:t>
            </a:r>
            <a:r>
              <a:rPr lang="en-US" dirty="0" err="1"/>
              <a:t>QuickStatements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631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400">
              <a:defRPr/>
            </a:pPr>
            <a:r>
              <a:rPr lang="en-US" kern="1200" baseline="0" dirty="0">
                <a:effectLst/>
                <a:latin typeface="+mn-lt"/>
                <a:ea typeface="+mn-ea"/>
                <a:cs typeface="+mn-cs"/>
              </a:rPr>
              <a:t>The information OCLC and libraries has about “works” is very useful in a lot of different contexts. A work, in this sense, represents the kind of natural, instinctual way we refer to books, articles, art, music, etc. When we say, “I need to read The Raven,” we know what that means. That’s a work. Because </a:t>
            </a:r>
            <a:r>
              <a:rPr lang="en-US" kern="1200" baseline="0" dirty="0" err="1">
                <a:effectLst/>
                <a:latin typeface="+mn-lt"/>
                <a:ea typeface="+mn-ea"/>
                <a:cs typeface="+mn-cs"/>
              </a:rPr>
              <a:t>WorldCat</a:t>
            </a:r>
            <a:r>
              <a:rPr lang="en-US" kern="1200" baseline="0" dirty="0">
                <a:effectLst/>
                <a:latin typeface="+mn-lt"/>
                <a:ea typeface="+mn-ea"/>
                <a:cs typeface="+mn-cs"/>
              </a:rPr>
              <a:t> has so much metadata on so many works, we can associate a work with people, places, events, organizations and concepts. When we do that, it makes that library data useful in a lot more contexts, for a lot more partners. Like publishers</a:t>
            </a:r>
            <a:r>
              <a:rPr lang="en-US" b="1" kern="1200" baseline="0" dirty="0">
                <a:effectLst/>
                <a:latin typeface="+mn-lt"/>
                <a:ea typeface="+mn-ea"/>
                <a:cs typeface="+mn-cs"/>
              </a:rPr>
              <a:t> represented in libraries.</a:t>
            </a:r>
            <a:r>
              <a:rPr lang="en-US" b="1" dirty="0"/>
              <a:t> </a:t>
            </a:r>
            <a:endParaRPr lang="en-US" sz="1200" b="1" kern="1200" baseline="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9461DB-BFE5-3A49-97F3-B754FD4611AA}" type="slidenum">
              <a:rPr lang="en-US" smtClean="0"/>
              <a:t>7</a:t>
            </a:fld>
            <a:endParaRPr lang="en-US"/>
          </a:p>
        </p:txBody>
      </p:sp>
    </p:spTree>
    <p:extLst>
      <p:ext uri="{BB962C8B-B14F-4D97-AF65-F5344CB8AC3E}">
        <p14:creationId xmlns:p14="http://schemas.microsoft.com/office/powerpoint/2010/main" val="2839221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33045" indent="-233045">
              <a:buAutoNum type="arabicPeriod"/>
            </a:pPr>
            <a:r>
              <a:rPr lang="en-US" dirty="0"/>
              <a:t>Library data is special</a:t>
            </a:r>
            <a:endParaRPr lang="en-US" dirty="0">
              <a:cs typeface="Calibri"/>
            </a:endParaRPr>
          </a:p>
          <a:p>
            <a:pPr marL="233045" indent="-233045">
              <a:buAutoNum type="arabicPeriod"/>
            </a:pPr>
            <a:r>
              <a:rPr lang="en-US" dirty="0"/>
              <a:t>Conversation is continual regarding how we do things</a:t>
            </a:r>
            <a:r>
              <a:rPr lang="en-US" dirty="0">
                <a:cs typeface="Calibri"/>
              </a:rPr>
              <a:t> now, how we could do things, and moving away from current constraints/Endeavor like this represents a paradigm shift and requires adaptive change (everyone gets to change their behavior) - small project with transformative results.</a:t>
            </a:r>
          </a:p>
        </p:txBody>
      </p:sp>
      <p:sp>
        <p:nvSpPr>
          <p:cNvPr id="4" name="Slide Number Placeholder 3"/>
          <p:cNvSpPr>
            <a:spLocks noGrp="1"/>
          </p:cNvSpPr>
          <p:nvPr>
            <p:ph type="sldNum" sz="quarter" idx="10"/>
          </p:nvPr>
        </p:nvSpPr>
        <p:spPr/>
        <p:txBody>
          <a:bodyPr/>
          <a:lstStyle/>
          <a:p>
            <a:fld id="{3E52A38A-18EA-A54A-A41C-2B70BA912126}" type="slidenum">
              <a:rPr lang="en-US" smtClean="0"/>
              <a:t>52</a:t>
            </a:fld>
            <a:endParaRPr lang="en-US"/>
          </a:p>
        </p:txBody>
      </p:sp>
    </p:spTree>
    <p:extLst>
      <p:ext uri="{BB962C8B-B14F-4D97-AF65-F5344CB8AC3E}">
        <p14:creationId xmlns:p14="http://schemas.microsoft.com/office/powerpoint/2010/main" val="3136243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53</a:t>
            </a:fld>
            <a:endParaRPr lang="en-US"/>
          </a:p>
        </p:txBody>
      </p:sp>
    </p:spTree>
    <p:extLst>
      <p:ext uri="{BB962C8B-B14F-4D97-AF65-F5344CB8AC3E}">
        <p14:creationId xmlns:p14="http://schemas.microsoft.com/office/powerpoint/2010/main" val="3045972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 today. </a:t>
            </a:r>
          </a:p>
          <a:p>
            <a:endParaRPr lang="en-US" dirty="0"/>
          </a:p>
          <a:p>
            <a:r>
              <a:rPr lang="en-US" dirty="0"/>
              <a:t>If you would like additional details about my presentation today, please feel free to download our new “OCLC and linked data” paper at </a:t>
            </a:r>
            <a:r>
              <a:rPr lang="en-US" b="1" dirty="0"/>
              <a:t>oc.lc/</a:t>
            </a:r>
            <a:r>
              <a:rPr lang="en-US" b="1" dirty="0" err="1"/>
              <a:t>linkeddatasummary</a:t>
            </a:r>
            <a:r>
              <a:rPr lang="en-US" b="1" dirty="0"/>
              <a:t> </a:t>
            </a:r>
          </a:p>
        </p:txBody>
      </p:sp>
      <p:sp>
        <p:nvSpPr>
          <p:cNvPr id="4" name="Slide Number Placeholder 3"/>
          <p:cNvSpPr>
            <a:spLocks noGrp="1"/>
          </p:cNvSpPr>
          <p:nvPr>
            <p:ph type="sldNum" sz="quarter" idx="10"/>
          </p:nvPr>
        </p:nvSpPr>
        <p:spPr/>
        <p:txBody>
          <a:bodyPr/>
          <a:lstStyle/>
          <a:p>
            <a:fld id="{3E52A38A-18EA-A54A-A41C-2B70BA912126}" type="slidenum">
              <a:rPr lang="en-US" smtClean="0"/>
              <a:t>56</a:t>
            </a:fld>
            <a:endParaRPr lang="en-US"/>
          </a:p>
        </p:txBody>
      </p:sp>
    </p:spTree>
    <p:extLst>
      <p:ext uri="{BB962C8B-B14F-4D97-AF65-F5344CB8AC3E}">
        <p14:creationId xmlns:p14="http://schemas.microsoft.com/office/powerpoint/2010/main" val="160556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OCLC colleague Roy Tennant</a:t>
            </a:r>
          </a:p>
        </p:txBody>
      </p:sp>
      <p:sp>
        <p:nvSpPr>
          <p:cNvPr id="4" name="Slide Number Placeholder 3"/>
          <p:cNvSpPr>
            <a:spLocks noGrp="1"/>
          </p:cNvSpPr>
          <p:nvPr>
            <p:ph type="sldNum" sz="quarter" idx="10"/>
          </p:nvPr>
        </p:nvSpPr>
        <p:spPr/>
        <p:txBody>
          <a:bodyPr/>
          <a:lstStyle/>
          <a:p>
            <a:fld id="{5D5958B2-8CFD-7C43-B1A8-5462CA51E0EE}" type="slidenum">
              <a:rPr lang="en-US" smtClean="0"/>
              <a:t>8</a:t>
            </a:fld>
            <a:endParaRPr lang="en-US"/>
          </a:p>
        </p:txBody>
      </p:sp>
    </p:spTree>
    <p:extLst>
      <p:ext uri="{BB962C8B-B14F-4D97-AF65-F5344CB8AC3E}">
        <p14:creationId xmlns:p14="http://schemas.microsoft.com/office/powerpoint/2010/main" val="365076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https://en.wikipedia.org/wiki/Linked_data</a:t>
            </a:r>
          </a:p>
          <a:p>
            <a:endParaRPr lang="en-US" baseline="0" dirty="0"/>
          </a:p>
          <a:p>
            <a:r>
              <a:rPr lang="en-US" baseline="0" dirty="0"/>
              <a:t>Principles are by Tim Berners-Lee (see source above for full citation)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35E6FC-CCC7-F34C-83D9-78C7523946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289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2A38A-18EA-A54A-A41C-2B70BA912126}" type="slidenum">
              <a:rPr lang="en-US" smtClean="0"/>
              <a:t>12</a:t>
            </a:fld>
            <a:endParaRPr lang="en-US"/>
          </a:p>
        </p:txBody>
      </p:sp>
    </p:spTree>
    <p:extLst>
      <p:ext uri="{BB962C8B-B14F-4D97-AF65-F5344CB8AC3E}">
        <p14:creationId xmlns:p14="http://schemas.microsoft.com/office/powerpoint/2010/main" val="2220630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a:t>
            </a:r>
            <a:r>
              <a:rPr lang="en-US" baseline="0"/>
              <a:t> the goal of linked data is to produce machine-understandable knowledge about things we are interested in.</a:t>
            </a:r>
            <a:endParaRPr lang="en-US"/>
          </a:p>
          <a:p>
            <a:r>
              <a:rPr lang="en-US" baseline="0"/>
              <a:t>As librarians, we can jumpstart this process by upgrading the descriptions of things that librarians have always collected information about…authors, works, subjects. </a:t>
            </a:r>
          </a:p>
          <a:p>
            <a:endParaRPr lang="en-US" baseline="0"/>
          </a:p>
          <a:p>
            <a:r>
              <a:rPr lang="en-US" baseline="0"/>
              <a:t>Albert Einstein is the author of the book with the title Relativity: The special and general Theory</a:t>
            </a:r>
          </a:p>
          <a:p>
            <a:r>
              <a:rPr lang="en-US" baseline="0"/>
              <a:t>The book with the title Relativity: The special and general Theory is about Physics</a:t>
            </a:r>
          </a:p>
          <a:p>
            <a:r>
              <a:rPr lang="en-US" baseline="0"/>
              <a:t>These statements have the same form: [subject] [relationship] [object or predicate]</a:t>
            </a:r>
          </a:p>
          <a:p>
            <a:r>
              <a:rPr lang="en-US" baseline="0"/>
              <a:t>These are “triples,” which can be expressed in RDF, the language of linked data.</a:t>
            </a:r>
          </a:p>
        </p:txBody>
      </p:sp>
      <p:sp>
        <p:nvSpPr>
          <p:cNvPr id="4" name="Slide Number Placeholder 3"/>
          <p:cNvSpPr>
            <a:spLocks noGrp="1"/>
          </p:cNvSpPr>
          <p:nvPr>
            <p:ph type="sldNum" sz="quarter" idx="10"/>
          </p:nvPr>
        </p:nvSpPr>
        <p:spPr/>
        <p:txBody>
          <a:bodyPr/>
          <a:lstStyle/>
          <a:p>
            <a:fld id="{5D5958B2-8CFD-7C43-B1A8-5462CA51E0EE}" type="slidenum">
              <a:rPr lang="en-US" smtClean="0"/>
              <a:t>13</a:t>
            </a:fld>
            <a:endParaRPr lang="en-US"/>
          </a:p>
        </p:txBody>
      </p:sp>
    </p:spTree>
    <p:extLst>
      <p:ext uri="{BB962C8B-B14F-4D97-AF65-F5344CB8AC3E}">
        <p14:creationId xmlns:p14="http://schemas.microsoft.com/office/powerpoint/2010/main" val="242144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What’s new and different about linked data.</a:t>
            </a:r>
          </a:p>
          <a:p>
            <a:pPr marL="228600" indent="-228600">
              <a:buAutoNum type="arabicPeriod"/>
            </a:pPr>
            <a:r>
              <a:rPr lang="en-US" baseline="0"/>
              <a:t>URIs – a web location that is unique in the world and persistent.</a:t>
            </a:r>
          </a:p>
          <a:p>
            <a:pPr marL="228600" indent="-228600">
              <a:buAutoNum type="arabicPeriod"/>
            </a:pPr>
            <a:r>
              <a:rPr lang="en-US" baseline="0"/>
              <a:t>When referenced, they provide information about things.</a:t>
            </a:r>
          </a:p>
          <a:p>
            <a:pPr marL="228600" indent="-228600">
              <a:buAutoNum type="arabicPeriod"/>
            </a:pPr>
            <a:r>
              <a:rPr lang="en-US" baseline="0"/>
              <a:t>They may include links to other sources of information (VIAF &amp; </a:t>
            </a:r>
            <a:r>
              <a:rPr lang="en-US" baseline="0" err="1"/>
              <a:t>Wikidata</a:t>
            </a:r>
            <a:r>
              <a:rPr lang="en-US" baseline="0"/>
              <a:t> both provide information about Albert Einstein…reinforcing and complementary.</a:t>
            </a:r>
          </a:p>
          <a:p>
            <a:pPr marL="228600" indent="-228600">
              <a:buAutoNum type="arabicPeriod"/>
            </a:pPr>
            <a:r>
              <a:rPr lang="en-US" baseline="0"/>
              <a:t>Make machine-understandable statements that link the sources of information. “Triples” – &lt;Albert Einstein&gt; &lt;is the author of&gt; &lt;The General Theory of Relativity&gt; </a:t>
            </a:r>
            <a:endParaRPr lang="en-US"/>
          </a:p>
        </p:txBody>
      </p:sp>
      <p:sp>
        <p:nvSpPr>
          <p:cNvPr id="4" name="Slide Number Placeholder 3"/>
          <p:cNvSpPr>
            <a:spLocks noGrp="1"/>
          </p:cNvSpPr>
          <p:nvPr>
            <p:ph type="sldNum" sz="quarter" idx="10"/>
          </p:nvPr>
        </p:nvSpPr>
        <p:spPr/>
        <p:txBody>
          <a:bodyPr/>
          <a:lstStyle/>
          <a:p>
            <a:fld id="{5D5958B2-8CFD-7C43-B1A8-5462CA51E0EE}" type="slidenum">
              <a:rPr lang="en-US" smtClean="0"/>
              <a:t>14</a:t>
            </a:fld>
            <a:endParaRPr lang="en-US"/>
          </a:p>
        </p:txBody>
      </p:sp>
    </p:spTree>
    <p:extLst>
      <p:ext uri="{BB962C8B-B14F-4D97-AF65-F5344CB8AC3E}">
        <p14:creationId xmlns:p14="http://schemas.microsoft.com/office/powerpoint/2010/main" val="1375524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jpg"/><Relationship Id="rId5" Type="http://schemas.microsoft.com/office/2007/relationships/hdphoto" Target="../media/hdphoto1.wdp"/><Relationship Id="rId4" Type="http://schemas.openxmlformats.org/officeDocument/2006/relationships/image" Target="../media/image1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4.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90874" y="0"/>
            <a:ext cx="5953126" cy="1060066"/>
          </a:xfrm>
          <a:prstGeom prst="rect">
            <a:avLst/>
          </a:prstGeom>
        </p:spPr>
      </p:pic>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a:t>Speaker Name</a:t>
            </a:r>
          </a:p>
        </p:txBody>
      </p:sp>
      <p:sp>
        <p:nvSpPr>
          <p:cNvPr id="17" name="Text Placeholder 2"/>
          <p:cNvSpPr>
            <a:spLocks noGrp="1"/>
          </p:cNvSpPr>
          <p:nvPr>
            <p:ph type="body" sz="quarter" idx="18" hasCustomPrompt="1"/>
          </p:nvPr>
        </p:nvSpPr>
        <p:spPr>
          <a:xfrm>
            <a:off x="728696" y="3613839"/>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a:t>Speaker Title</a:t>
            </a:r>
          </a:p>
        </p:txBody>
      </p:sp>
      <p:sp>
        <p:nvSpPr>
          <p:cNvPr id="15" name="Rectangle 14"/>
          <p:cNvSpPr/>
          <p:nvPr userDrawn="1"/>
        </p:nvSpPr>
        <p:spPr>
          <a:xfrm>
            <a:off x="3136901" y="1"/>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Footer Placeholder 4"/>
          <p:cNvSpPr txBox="1">
            <a:spLocks/>
          </p:cNvSpPr>
          <p:nvPr userDrawn="1"/>
        </p:nvSpPr>
        <p:spPr>
          <a:xfrm>
            <a:off x="5279" y="4788319"/>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a:solidFill>
                  <a:schemeClr val="bg1">
                    <a:alpha val="50000"/>
                  </a:schemeClr>
                </a:solidFill>
                <a:effectLst/>
                <a:latin typeface="Arial" charset="0"/>
                <a:ea typeface="Arial" charset="0"/>
                <a:cs typeface="Arial" charset="0"/>
              </a:rPr>
              <a:t>Confidential. Not for distribution.</a:t>
            </a:r>
          </a:p>
        </p:txBody>
      </p:sp>
      <p:sp>
        <p:nvSpPr>
          <p:cNvPr id="24" name="Rectangle 23"/>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5" name="Rectangle 24"/>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6" name="Rectangle 25"/>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27"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userDrawn="1"/>
        </p:nvSpPr>
        <p:spPr>
          <a:xfrm>
            <a:off x="1" y="1285134"/>
            <a:ext cx="2589140" cy="615553"/>
          </a:xfrm>
          <a:prstGeom prst="rect">
            <a:avLst/>
          </a:prstGeom>
          <a:solidFill>
            <a:schemeClr val="accent2"/>
          </a:solidFill>
        </p:spPr>
        <p:txBody>
          <a:bodyPr wrap="square" lIns="182880" tIns="182880" rIns="91440" bIns="18288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n-lt"/>
                <a:ea typeface="+mn-ea"/>
                <a:cs typeface="Arial" charset="0"/>
              </a:rPr>
              <a:t>	June 22 – 27, 2017</a:t>
            </a:r>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0230" y="173088"/>
            <a:ext cx="1370413" cy="694723"/>
          </a:xfrm>
          <a:prstGeom prst="rect">
            <a:avLst/>
          </a:prstGeom>
        </p:spPr>
      </p:pic>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47324" y="3389097"/>
            <a:ext cx="931741" cy="109967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4560361" y="1024399"/>
            <a:ext cx="0" cy="3422114"/>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4745783" y="1032943"/>
            <a:ext cx="4030978"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userDrawn="1">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5" name="Text Placeholder 16"/>
          <p:cNvSpPr>
            <a:spLocks noGrp="1"/>
          </p:cNvSpPr>
          <p:nvPr>
            <p:ph type="body" sz="quarter" idx="16"/>
          </p:nvPr>
        </p:nvSpPr>
        <p:spPr>
          <a:xfrm>
            <a:off x="340787" y="1032943"/>
            <a:ext cx="4030979"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0451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2347" y="-161027"/>
            <a:ext cx="9359109" cy="5454921"/>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005" y="1603656"/>
            <a:ext cx="5125212" cy="1193292"/>
          </a:xfrm>
          <a:prstGeom prst="rect">
            <a:avLst/>
          </a:prstGeom>
        </p:spPr>
      </p:pic>
      <p:sp>
        <p:nvSpPr>
          <p:cNvPr id="8" name="Text Placeholder 20"/>
          <p:cNvSpPr>
            <a:spLocks noGrp="1"/>
          </p:cNvSpPr>
          <p:nvPr>
            <p:ph type="body" sz="quarter" idx="11" hasCustomPrompt="1"/>
          </p:nvPr>
        </p:nvSpPr>
        <p:spPr>
          <a:xfrm>
            <a:off x="290191" y="2865011"/>
            <a:ext cx="3887788" cy="652271"/>
          </a:xfrm>
          <a:prstGeom prst="rect">
            <a:avLst/>
          </a:prstGeom>
        </p:spPr>
        <p:txBody>
          <a:bodyPr vert="horz">
            <a:normAutofit/>
          </a:bodyPr>
          <a:lstStyle>
            <a:lvl1pPr marL="0" indent="0">
              <a:buNone/>
              <a:defRPr sz="1800" b="1" baseline="0">
                <a:solidFill>
                  <a:schemeClr val="bg1"/>
                </a:solidFill>
              </a:defRPr>
            </a:lvl1pPr>
          </a:lstStyle>
          <a:p>
            <a:pPr lvl="0"/>
            <a:r>
              <a:rPr lang="en-US"/>
              <a:t>Speaker Name</a:t>
            </a:r>
          </a:p>
        </p:txBody>
      </p:sp>
      <p:sp>
        <p:nvSpPr>
          <p:cNvPr id="9" name="Text Placeholder 20"/>
          <p:cNvSpPr>
            <a:spLocks noGrp="1"/>
          </p:cNvSpPr>
          <p:nvPr>
            <p:ph type="body" sz="quarter" idx="12" hasCustomPrompt="1"/>
          </p:nvPr>
        </p:nvSpPr>
        <p:spPr>
          <a:xfrm>
            <a:off x="290005" y="3162108"/>
            <a:ext cx="3887788" cy="577205"/>
          </a:xfrm>
          <a:prstGeom prst="rect">
            <a:avLst/>
          </a:prstGeom>
        </p:spPr>
        <p:txBody>
          <a:bodyPr vert="horz">
            <a:normAutofit/>
          </a:bodyPr>
          <a:lstStyle>
            <a:lvl1pPr marL="0" indent="0">
              <a:buNone/>
              <a:defRPr sz="1400" b="0" baseline="0">
                <a:solidFill>
                  <a:schemeClr val="bg1"/>
                </a:solidFill>
              </a:defRPr>
            </a:lvl1pPr>
          </a:lstStyle>
          <a:p>
            <a:pPr lvl="0"/>
            <a:r>
              <a:rPr lang="en-US"/>
              <a:t>Speaker Title</a:t>
            </a:r>
          </a:p>
        </p:txBody>
      </p:sp>
      <p:sp>
        <p:nvSpPr>
          <p:cNvPr id="10" name="Text Placeholder 20"/>
          <p:cNvSpPr>
            <a:spLocks noGrp="1"/>
          </p:cNvSpPr>
          <p:nvPr>
            <p:ph type="body" sz="quarter" idx="13" hasCustomPrompt="1"/>
          </p:nvPr>
        </p:nvSpPr>
        <p:spPr>
          <a:xfrm>
            <a:off x="290005" y="3425473"/>
            <a:ext cx="3887788" cy="491141"/>
          </a:xfrm>
          <a:prstGeom prst="rect">
            <a:avLst/>
          </a:prstGeom>
        </p:spPr>
        <p:txBody>
          <a:bodyPr vert="horz">
            <a:normAutofit/>
          </a:bodyPr>
          <a:lstStyle>
            <a:lvl1pPr marL="0" indent="0">
              <a:buNone/>
              <a:defRPr sz="1400" b="1" baseline="0">
                <a:solidFill>
                  <a:schemeClr val="bg1"/>
                </a:solidFill>
              </a:defRPr>
            </a:lvl1pPr>
          </a:lstStyle>
          <a:p>
            <a:pPr lvl="0"/>
            <a:r>
              <a:rPr lang="en-US"/>
              <a:t>Speaker Contact</a:t>
            </a: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11983" y="3739313"/>
            <a:ext cx="992447" cy="117131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ext Placeholder 46"/>
          <p:cNvSpPr>
            <a:spLocks noGrp="1"/>
          </p:cNvSpPr>
          <p:nvPr>
            <p:ph type="body" sz="quarter" idx="14" hasCustomPrompt="1"/>
          </p:nvPr>
        </p:nvSpPr>
        <p:spPr>
          <a:xfrm>
            <a:off x="3622675" y="4767263"/>
            <a:ext cx="5294313" cy="273844"/>
          </a:xfrm>
          <a:prstGeom prst="rect">
            <a:avLst/>
          </a:prstGeom>
        </p:spPr>
        <p:txBody>
          <a:bodyPr>
            <a:noAutofit/>
          </a:bodyPr>
          <a:lstStyle>
            <a:lvl1pPr marL="0" indent="0" algn="r">
              <a:buNone/>
              <a:defRPr sz="825" baseline="0">
                <a:solidFill>
                  <a:schemeClr val="bg1">
                    <a:lumMod val="65000"/>
                  </a:schemeClr>
                </a:solidFill>
              </a:defRPr>
            </a:lvl1pPr>
          </a:lstStyle>
          <a:p>
            <a:pPr lvl="0"/>
            <a:r>
              <a:rPr lang="en-US"/>
              <a:t>Photo: ‘Name of photo’, Photographer, URL</a:t>
            </a:r>
          </a:p>
        </p:txBody>
      </p:sp>
    </p:spTree>
    <p:extLst>
      <p:ext uri="{BB962C8B-B14F-4D97-AF65-F5344CB8AC3E}">
        <p14:creationId xmlns:p14="http://schemas.microsoft.com/office/powerpoint/2010/main" val="3118562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489BA43-9C6A-4ED8-9B37-A8A05B0E73F6}" type="datetimeFigureOut">
              <a:rPr lang="en-US" smtClean="0"/>
              <a:pPr/>
              <a:t>5/16/2018</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7AFB353C-C2ED-4C78-AA29-8F97A36AF1B2}" type="slidenum">
              <a:rPr lang="en-US" smtClean="0"/>
              <a:pPr/>
              <a:t>‹#›</a:t>
            </a:fld>
            <a:endParaRPr lang="en-US"/>
          </a:p>
        </p:txBody>
      </p:sp>
    </p:spTree>
    <p:extLst>
      <p:ext uri="{BB962C8B-B14F-4D97-AF65-F5344CB8AC3E}">
        <p14:creationId xmlns:p14="http://schemas.microsoft.com/office/powerpoint/2010/main" val="1001345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0751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26364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141674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96646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69607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31556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1493045"/>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2"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3416309" y="2073400"/>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2"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382691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93211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06104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46829" y="1"/>
            <a:ext cx="4597172" cy="4387999"/>
          </a:xfrm>
          <a:prstGeom prst="rect">
            <a:avLst/>
          </a:prstGeom>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29386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1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84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283946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28451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1852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4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794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315260" y="831062"/>
            <a:ext cx="8174038" cy="646331"/>
          </a:xfrm>
          <a:prstGeom prst="rect">
            <a:avLst/>
          </a:prstGeom>
          <a:ln w="28575" cmpd="sng">
            <a:solidFill>
              <a:srgbClr val="FFFFFF"/>
            </a:solidFill>
          </a:ln>
        </p:spPr>
        <p:txBody>
          <a:bodyPr vert="horz" lIns="274320" tIns="45720" rIns="274320" bIns="45720">
            <a:sp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4" y="638176"/>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7"/>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13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29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93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0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b="6982"/>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57200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359585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48" y="-70849"/>
            <a:ext cx="9382767" cy="984885"/>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724B9CD7-19B8-B84F-A9E8-182DDEF56CC5}" type="datetime1">
              <a:rPr lang="en-US" smtClean="0"/>
              <a:pPr>
                <a:defRPr/>
              </a:pPr>
              <a:t>5/16/2018</a:t>
            </a:fld>
            <a:endParaRPr lang="en-US"/>
          </a:p>
        </p:txBody>
      </p:sp>
      <p:sp>
        <p:nvSpPr>
          <p:cNvPr id="4"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r>
              <a:rPr lang="en-US"/>
              <a:t>Integrating Researcher Identifiers into University and Library Systems </a:t>
            </a:r>
          </a:p>
        </p:txBody>
      </p:sp>
      <p:sp>
        <p:nvSpPr>
          <p:cNvPr id="5"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FD8E85A1-EB6C-44C5-A34F-7B0C654CFF30}" type="slidenum">
              <a:rPr lang="en-US"/>
              <a:pPr>
                <a:defRPr/>
              </a:pPr>
              <a:t>‹#›</a:t>
            </a:fld>
            <a:endParaRPr lang="en-US"/>
          </a:p>
        </p:txBody>
      </p:sp>
    </p:spTree>
    <p:extLst>
      <p:ext uri="{BB962C8B-B14F-4D97-AF65-F5344CB8AC3E}">
        <p14:creationId xmlns:p14="http://schemas.microsoft.com/office/powerpoint/2010/main" val="154599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1" y="4800600"/>
            <a:ext cx="1268413" cy="220266"/>
          </a:xfrm>
          <a:prstGeom prst="rect">
            <a:avLst/>
          </a:prstGeom>
        </p:spPr>
        <p:txBody>
          <a:bodyPr/>
          <a:lstStyle>
            <a:lvl1pPr>
              <a:defRPr/>
            </a:lvl1pPr>
          </a:lstStyle>
          <a:p>
            <a:pPr>
              <a:defRPr/>
            </a:pPr>
            <a:fld id="{08B21C51-FE55-C64F-A801-C15C4523E03F}" type="datetime1">
              <a:rPr lang="en-US"/>
              <a:pPr>
                <a:defRPr/>
              </a:pPr>
              <a:t>5/16/2018</a:t>
            </a:fld>
            <a:endParaRPr lang="en-US"/>
          </a:p>
        </p:txBody>
      </p:sp>
      <p:sp>
        <p:nvSpPr>
          <p:cNvPr id="3" name="Footer Placeholder 4"/>
          <p:cNvSpPr>
            <a:spLocks noGrp="1"/>
          </p:cNvSpPr>
          <p:nvPr>
            <p:ph type="ftr" sz="quarter" idx="11"/>
          </p:nvPr>
        </p:nvSpPr>
        <p:spPr>
          <a:xfrm>
            <a:off x="4038600" y="4800600"/>
            <a:ext cx="2465388" cy="220266"/>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115300" y="4800600"/>
            <a:ext cx="571500" cy="220266"/>
          </a:xfrm>
          <a:prstGeom prst="rect">
            <a:avLst/>
          </a:prstGeom>
        </p:spPr>
        <p:txBody>
          <a:bodyPr/>
          <a:lstStyle>
            <a:lvl1pPr>
              <a:defRPr/>
            </a:lvl1pPr>
          </a:lstStyle>
          <a:p>
            <a:pPr>
              <a:defRPr/>
            </a:pPr>
            <a:fld id="{66BD36A9-F636-D446-A644-A5AE5812B6A2}" type="slidenum">
              <a:rPr lang="en-US"/>
              <a:pPr>
                <a:defRPr/>
              </a:pPr>
              <a:t>‹#›</a:t>
            </a:fld>
            <a:endParaRPr lang="en-US"/>
          </a:p>
        </p:txBody>
      </p:sp>
    </p:spTree>
    <p:extLst>
      <p:ext uri="{BB962C8B-B14F-4D97-AF65-F5344CB8AC3E}">
        <p14:creationId xmlns:p14="http://schemas.microsoft.com/office/powerpoint/2010/main" val="296231305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6BFE0E8B-8C2C-43D1-8A3B-246466032394}" type="datetimeFigureOut">
              <a:rPr lang="en-US" smtClean="0"/>
              <a:t>5/16/2018</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1EC33F3A-D196-4D8B-AA26-572FC2CE245E}" type="slidenum">
              <a:rPr lang="en-US" smtClean="0"/>
              <a:t>‹#›</a:t>
            </a:fld>
            <a:endParaRPr lang="en-US"/>
          </a:p>
        </p:txBody>
      </p:sp>
    </p:spTree>
    <p:extLst>
      <p:ext uri="{BB962C8B-B14F-4D97-AF65-F5344CB8AC3E}">
        <p14:creationId xmlns:p14="http://schemas.microsoft.com/office/powerpoint/2010/main" val="3280032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mall Title Ba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p>
            <a:fld id="{FF83ADE6-1885-42BF-8E0A-7EBA656E0139}" type="datetime1">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solidFill>
                <a:prstClr val="black">
                  <a:tint val="75000"/>
                </a:prstClr>
              </a:solidFill>
            </a:endParaRPr>
          </a:p>
        </p:txBody>
      </p:sp>
      <p:sp>
        <p:nvSpPr>
          <p:cNvPr id="2" name="Title 1"/>
          <p:cNvSpPr>
            <a:spLocks noGrp="1"/>
          </p:cNvSpPr>
          <p:nvPr>
            <p:ph type="title"/>
          </p:nvPr>
        </p:nvSpPr>
        <p:spPr>
          <a:xfrm>
            <a:off x="152400" y="0"/>
            <a:ext cx="8534400" cy="457200"/>
          </a:xfrm>
        </p:spPr>
        <p:txBody>
          <a:bodyPr lIns="0" rIns="0">
            <a:noAutofit/>
          </a:bodyPr>
          <a:lstStyle>
            <a:lvl1pPr algn="l">
              <a:defRPr sz="15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635230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Placement 1">
    <p:spTree>
      <p:nvGrpSpPr>
        <p:cNvPr id="1" name=""/>
        <p:cNvGrpSpPr/>
        <p:nvPr/>
      </p:nvGrpSpPr>
      <p:grpSpPr>
        <a:xfrm>
          <a:off x="0" y="0"/>
          <a:ext cx="0" cy="0"/>
          <a:chOff x="0" y="0"/>
          <a:chExt cx="0" cy="0"/>
        </a:xfrm>
      </p:grpSpPr>
      <p:grpSp>
        <p:nvGrpSpPr>
          <p:cNvPr id="14" name="Group 13"/>
          <p:cNvGrpSpPr/>
          <p:nvPr userDrawn="1"/>
        </p:nvGrpSpPr>
        <p:grpSpPr>
          <a:xfrm>
            <a:off x="340787" y="1037608"/>
            <a:ext cx="3516174" cy="3201765"/>
            <a:chOff x="1727201" y="1011973"/>
            <a:chExt cx="3516174" cy="3201765"/>
          </a:xfrm>
        </p:grpSpPr>
        <p:cxnSp>
          <p:nvCxnSpPr>
            <p:cNvPr id="7" name="Straight Connector 6"/>
            <p:cNvCxnSpPr/>
            <p:nvPr userDrawn="1"/>
          </p:nvCxnSpPr>
          <p:spPr>
            <a:xfrm>
              <a:off x="1727201" y="4213738"/>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1727201" y="2612855"/>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V="1">
              <a:off x="1727201" y="1018535"/>
              <a:ext cx="0" cy="3195203"/>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4071317" y="1018535"/>
              <a:ext cx="0" cy="3195203"/>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2899259" y="1018536"/>
              <a:ext cx="0" cy="3195202"/>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5243375" y="1018535"/>
              <a:ext cx="0" cy="3195203"/>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727201" y="3413296"/>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727201" y="1812414"/>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userDrawn="1"/>
          </p:nvCxnSpPr>
          <p:spPr>
            <a:xfrm>
              <a:off x="1727201" y="1011973"/>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17" name="Text Placeholder 16"/>
          <p:cNvSpPr>
            <a:spLocks noGrp="1"/>
          </p:cNvSpPr>
          <p:nvPr>
            <p:ph type="body" sz="quarter" idx="15"/>
          </p:nvPr>
        </p:nvSpPr>
        <p:spPr>
          <a:xfrm>
            <a:off x="4004672" y="1038290"/>
            <a:ext cx="4775792" cy="3200401"/>
          </a:xfrm>
          <a:prstGeom prst="rect">
            <a:avLst/>
          </a:prstGeom>
        </p:spPr>
        <p:txBody>
          <a:bodyPr/>
          <a:lstStyle>
            <a:lvl1pPr marL="0" indent="0">
              <a:buNone/>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logo slide</a:t>
            </a:r>
          </a:p>
        </p:txBody>
      </p:sp>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1" y="2"/>
            <a:ext cx="3270249" cy="1039022"/>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039022"/>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36" name="Text Placeholder 35"/>
          <p:cNvSpPr>
            <a:spLocks noGrp="1"/>
          </p:cNvSpPr>
          <p:nvPr>
            <p:ph type="body" sz="quarter" idx="12" hasCustomPrompt="1"/>
          </p:nvPr>
        </p:nvSpPr>
        <p:spPr>
          <a:xfrm>
            <a:off x="1" y="1471628"/>
            <a:ext cx="2909130" cy="507831"/>
          </a:xfrm>
          <a:prstGeom prst="rect">
            <a:avLst/>
          </a:prstGeom>
          <a:solidFill>
            <a:schemeClr val="accent2"/>
          </a:solidFill>
          <a:ln>
            <a:noFill/>
          </a:ln>
        </p:spPr>
        <p:txBody>
          <a:bodyPr vert="horz" wrap="none" lIns="457200" tIns="137160" rIns="274320" bIns="182880">
            <a:spAutoFit/>
          </a:bodyPr>
          <a:lstStyle>
            <a:lvl1pPr marL="0" marR="0" indent="0" algn="l" defTabSz="342900" rtl="0" eaLnBrk="1" fontAlgn="auto" latinLnBrk="0" hangingPunct="1">
              <a:lnSpc>
                <a:spcPct val="100000"/>
              </a:lnSpc>
              <a:spcBef>
                <a:spcPts val="0"/>
              </a:spcBef>
              <a:spcAft>
                <a:spcPts val="0"/>
              </a:spcAft>
              <a:buClrTx/>
              <a:buSzTx/>
              <a:buFontTx/>
              <a:buNone/>
              <a:tabLst/>
              <a:defRPr sz="1200" baseline="0">
                <a:ln>
                  <a:noFill/>
                </a:ln>
                <a:solidFill>
                  <a:schemeClr val="bg1"/>
                </a:solidFill>
                <a:effectLst/>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62527"/>
            <a:ext cx="7754770" cy="99257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33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010790"/>
            <a:ext cx="1421223" cy="323165"/>
          </a:xfrm>
          <a:prstGeom prst="rect">
            <a:avLst/>
          </a:prstGeom>
        </p:spPr>
        <p:txBody>
          <a:bodyPr vert="horz" wrap="none" lIns="0">
            <a:spAutoFit/>
          </a:bodyPr>
          <a:lstStyle>
            <a:lvl1pPr marL="0" indent="0">
              <a:buNone/>
              <a:defRPr sz="1500" b="1"/>
            </a:lvl1pPr>
            <a:lvl2pPr marL="342900" indent="0">
              <a:buNone/>
              <a:defRPr/>
            </a:lvl2pPr>
            <a:lvl5pPr marL="13716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311586"/>
            <a:ext cx="1048300" cy="242374"/>
          </a:xfrm>
          <a:prstGeom prst="rect">
            <a:avLst/>
          </a:prstGeom>
        </p:spPr>
        <p:txBody>
          <a:bodyPr vert="horz" wrap="none" lIns="0" tIns="0">
            <a:spAutoFit/>
          </a:bodyPr>
          <a:lstStyle>
            <a:lvl1pPr marL="0" indent="0">
              <a:buNone/>
              <a:defRPr sz="1275" b="0"/>
            </a:lvl1pPr>
            <a:lvl2pPr marL="342900" indent="0">
              <a:buNone/>
              <a:defRPr/>
            </a:lvl2pPr>
            <a:lvl5pPr marL="1371600" indent="0">
              <a:buNone/>
              <a:defRPr/>
            </a:lvl5pPr>
          </a:lstStyle>
          <a:p>
            <a:pPr lvl="0"/>
            <a:r>
              <a:rPr lang="en-US"/>
              <a:t>Speaker Title</a:t>
            </a:r>
          </a:p>
        </p:txBody>
      </p:sp>
      <p:sp>
        <p:nvSpPr>
          <p:cNvPr id="20" name="Rectangle 19"/>
          <p:cNvSpPr/>
          <p:nvPr userDrawn="1"/>
        </p:nvSpPr>
        <p:spPr>
          <a:xfrm>
            <a:off x="3045850" y="2"/>
            <a:ext cx="536743" cy="1039022"/>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Tree>
    <p:extLst>
      <p:ext uri="{BB962C8B-B14F-4D97-AF65-F5344CB8AC3E}">
        <p14:creationId xmlns:p14="http://schemas.microsoft.com/office/powerpoint/2010/main" val="29673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05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3" name="Text Placeholder 12"/>
          <p:cNvSpPr>
            <a:spLocks noGrp="1"/>
          </p:cNvSpPr>
          <p:nvPr>
            <p:ph type="body" sz="quarter" idx="12" hasCustomPrompt="1"/>
          </p:nvPr>
        </p:nvSpPr>
        <p:spPr>
          <a:xfrm>
            <a:off x="3416308" y="1978820"/>
            <a:ext cx="5727699" cy="639129"/>
          </a:xfrm>
          <a:prstGeom prst="rect">
            <a:avLst/>
          </a:prstGeom>
        </p:spPr>
        <p:txBody>
          <a:bodyPr vert="horz">
            <a:normAutofit/>
          </a:bodyPr>
          <a:lstStyle>
            <a:lvl1pPr marL="0" marR="0" indent="0" algn="l" defTabSz="342900" rtl="0" eaLnBrk="1" fontAlgn="auto" latinLnBrk="0" hangingPunct="1">
              <a:lnSpc>
                <a:spcPct val="100000"/>
              </a:lnSpc>
              <a:spcBef>
                <a:spcPct val="0"/>
              </a:spcBef>
              <a:spcAft>
                <a:spcPts val="0"/>
              </a:spcAft>
              <a:buClrTx/>
              <a:buSzTx/>
              <a:buFont typeface="Arial"/>
              <a:buNone/>
              <a:tabLst/>
              <a:defRPr sz="1800" b="0" i="0"/>
            </a:lvl1pPr>
          </a:lstStyle>
          <a:p>
            <a:pPr marL="0" marR="0" lvl="0" indent="0" algn="l" defTabSz="342900" rtl="0" eaLnBrk="1" fontAlgn="auto" latinLnBrk="0" hangingPunct="1">
              <a:lnSpc>
                <a:spcPct val="100000"/>
              </a:lnSpc>
              <a:spcBef>
                <a:spcPct val="0"/>
              </a:spcBef>
              <a:spcAft>
                <a:spcPts val="0"/>
              </a:spcAft>
              <a:buClrTx/>
              <a:buSzTx/>
              <a:buFont typeface="Arial"/>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989660"/>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27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84151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11" name="Text Placeholder 8"/>
          <p:cNvSpPr>
            <a:spLocks noGrp="1"/>
          </p:cNvSpPr>
          <p:nvPr>
            <p:ph type="body" sz="quarter" idx="10" hasCustomPrompt="1"/>
          </p:nvPr>
        </p:nvSpPr>
        <p:spPr>
          <a:xfrm>
            <a:off x="315259" y="831061"/>
            <a:ext cx="8174038" cy="553998"/>
          </a:xfrm>
          <a:prstGeom prst="rect">
            <a:avLst/>
          </a:prstGeom>
          <a:ln w="28575" cmpd="sng">
            <a:solidFill>
              <a:srgbClr val="FFFFFF"/>
            </a:solidFill>
          </a:ln>
        </p:spPr>
        <p:txBody>
          <a:bodyPr vert="horz" lIns="274320" tIns="45720" rIns="274320" bIns="91440">
            <a:sp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2700" b="1" i="0" cap="all" baseline="0">
                <a:solidFill>
                  <a:schemeClr val="bg1"/>
                </a:solidFill>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sz="2700" b="1">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spTree>
    <p:extLst>
      <p:ext uri="{BB962C8B-B14F-4D97-AF65-F5344CB8AC3E}">
        <p14:creationId xmlns:p14="http://schemas.microsoft.com/office/powerpoint/2010/main" val="80232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9" y="851940"/>
            <a:ext cx="8181975" cy="3356378"/>
          </a:xfrm>
          <a:prstGeom prst="rect">
            <a:avLst/>
          </a:prstGeom>
        </p:spPr>
        <p:txBody>
          <a:bodyPr vert="horz"/>
          <a:lstStyle>
            <a:lvl1pPr marL="257175" indent="-257175">
              <a:buFont typeface="Arial"/>
              <a:buChar char="•"/>
              <a:defRPr sz="1800" baseline="0"/>
            </a:lvl1pPr>
          </a:lstStyle>
          <a:p>
            <a:pPr lvl="0"/>
            <a:r>
              <a:rPr lang="en-US"/>
              <a:t>Click to add copy</a:t>
            </a:r>
          </a:p>
        </p:txBody>
      </p:sp>
      <p:sp>
        <p:nvSpPr>
          <p:cNvPr id="6" name="Text Placeholder 5"/>
          <p:cNvSpPr>
            <a:spLocks noGrp="1"/>
          </p:cNvSpPr>
          <p:nvPr>
            <p:ph type="body" sz="quarter" idx="13" hasCustomPrompt="1"/>
          </p:nvPr>
        </p:nvSpPr>
        <p:spPr>
          <a:xfrm>
            <a:off x="477839" y="165497"/>
            <a:ext cx="8181975" cy="686442"/>
          </a:xfrm>
          <a:prstGeom prst="rect">
            <a:avLst/>
          </a:prstGeom>
        </p:spPr>
        <p:txBody>
          <a:bodyPr vert="horz"/>
          <a:lstStyle>
            <a:lvl1pPr marL="0" indent="0">
              <a:buNone/>
              <a:defRPr sz="2700" b="1" baseline="0">
                <a:solidFill>
                  <a:schemeClr val="tx2"/>
                </a:solidFill>
              </a:defRPr>
            </a:lvl1pPr>
          </a:lstStyle>
          <a:p>
            <a:pPr lvl="0"/>
            <a:r>
              <a:rPr lang="en-US"/>
              <a:t>Title of slide</a:t>
            </a:r>
          </a:p>
        </p:txBody>
      </p:sp>
    </p:spTree>
    <p:extLst>
      <p:ext uri="{BB962C8B-B14F-4D97-AF65-F5344CB8AC3E}">
        <p14:creationId xmlns:p14="http://schemas.microsoft.com/office/powerpoint/2010/main" val="373266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657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4842409"/>
            <a:ext cx="742882" cy="18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274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425" baseline="0">
                <a:sym typeface="Wingdings"/>
              </a:defRPr>
            </a:lvl1pPr>
            <a:lvl2pPr marL="342900" indent="0">
              <a:buNone/>
              <a:defRPr sz="18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18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28162" y="4058445"/>
            <a:ext cx="5610225" cy="264319"/>
          </a:xfrm>
          <a:prstGeom prst="rect">
            <a:avLst/>
          </a:prstGeom>
        </p:spPr>
        <p:txBody>
          <a:bodyPr vert="horz"/>
          <a:lstStyle>
            <a:lvl1pPr marL="0" indent="0">
              <a:buNone/>
              <a:defRPr sz="1350" b="0" baseline="0">
                <a:solidFill>
                  <a:schemeClr val="tx1"/>
                </a:solidFill>
              </a:defRPr>
            </a:lvl1pPr>
          </a:lstStyle>
          <a:p>
            <a:pPr lvl="0"/>
            <a:r>
              <a:rPr lang="en-US"/>
              <a:t>Persons Title</a:t>
            </a: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0405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4388210"/>
          </a:xfrm>
          <a:prstGeom prst="rect">
            <a:avLst/>
          </a:prstGeom>
        </p:spPr>
      </p:pic>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2400" b="1" baseline="0">
                <a:solidFill>
                  <a:srgbClr val="236192"/>
                </a:solidFill>
              </a:defRPr>
            </a:lvl1pPr>
          </a:lstStyle>
          <a:p>
            <a:pPr lvl="0"/>
            <a:r>
              <a:rPr lang="en-US"/>
              <a:t>Closing Message</a:t>
            </a:r>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4711305"/>
            <a:ext cx="1125537"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35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05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050" b="1" baseline="0">
                <a:solidFill>
                  <a:srgbClr val="236192"/>
                </a:solidFill>
              </a:defRPr>
            </a:lvl1pPr>
          </a:lstStyle>
          <a:p>
            <a:pPr lvl="0"/>
            <a:r>
              <a:rPr lang="en-US"/>
              <a:t>Speaker Contact</a:t>
            </a:r>
          </a:p>
        </p:txBody>
      </p:sp>
    </p:spTree>
    <p:extLst>
      <p:ext uri="{BB962C8B-B14F-4D97-AF65-F5344CB8AC3E}">
        <p14:creationId xmlns:p14="http://schemas.microsoft.com/office/powerpoint/2010/main" val="304255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554831" y="3700860"/>
            <a:ext cx="452438"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4470640"/>
            <a:ext cx="1498090" cy="366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30" y="3701654"/>
            <a:ext cx="422275" cy="161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450">
                <a:solidFill>
                  <a:schemeClr val="bg1"/>
                </a:solidFill>
              </a:rPr>
              <a:t>SM</a:t>
            </a:r>
          </a:p>
        </p:txBody>
      </p:sp>
      <p:sp>
        <p:nvSpPr>
          <p:cNvPr id="11" name="Rectangle 10"/>
          <p:cNvSpPr/>
          <p:nvPr userDrawn="1"/>
        </p:nvSpPr>
        <p:spPr>
          <a:xfrm>
            <a:off x="0" y="3620691"/>
            <a:ext cx="635000" cy="452438"/>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2" name="Text Placeholder 18"/>
          <p:cNvSpPr>
            <a:spLocks noGrp="1"/>
          </p:cNvSpPr>
          <p:nvPr>
            <p:ph type="body" sz="quarter" idx="10" hasCustomPrompt="1"/>
          </p:nvPr>
        </p:nvSpPr>
        <p:spPr>
          <a:xfrm>
            <a:off x="731839" y="831455"/>
            <a:ext cx="3390544" cy="1281120"/>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4125"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08544" y="2145114"/>
            <a:ext cx="3887788" cy="304289"/>
          </a:xfrm>
          <a:prstGeom prst="rect">
            <a:avLst/>
          </a:prstGeom>
        </p:spPr>
        <p:txBody>
          <a:bodyPr vert="horz">
            <a:normAutofit/>
          </a:bodyPr>
          <a:lstStyle>
            <a:lvl1pPr marL="0" indent="0">
              <a:buNone/>
              <a:defRPr sz="135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08357" y="2422187"/>
            <a:ext cx="3887788" cy="269270"/>
          </a:xfrm>
          <a:prstGeom prst="rect">
            <a:avLst/>
          </a:prstGeom>
        </p:spPr>
        <p:txBody>
          <a:bodyPr vert="horz">
            <a:normAutofit/>
          </a:bodyPr>
          <a:lstStyle>
            <a:lvl1pPr marL="0" indent="0">
              <a:buNone/>
              <a:defRPr sz="105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08357" y="2691459"/>
            <a:ext cx="3887788" cy="229121"/>
          </a:xfrm>
          <a:prstGeom prst="rect">
            <a:avLst/>
          </a:prstGeom>
        </p:spPr>
        <p:txBody>
          <a:bodyPr vert="horz">
            <a:normAutofit/>
          </a:bodyPr>
          <a:lstStyle>
            <a:lvl1pPr marL="0" indent="0">
              <a:buNone/>
              <a:defRPr sz="105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440724"/>
            <a:ext cx="3679825" cy="489365"/>
          </a:xfrm>
          <a:prstGeom prst="rect">
            <a:avLst/>
          </a:prstGeom>
          <a:solidFill>
            <a:srgbClr val="236192"/>
          </a:solidFill>
        </p:spPr>
        <p:txBody>
          <a:bodyPr vert="horz" wrap="square" lIns="640080" tIns="91440" bIns="164592">
            <a:spAutoFit/>
          </a:bodyPr>
          <a:lstStyle>
            <a:lvl1pPr marL="0" indent="0">
              <a:buNone/>
              <a:defRPr sz="1500" baseline="0">
                <a:solidFill>
                  <a:schemeClr val="bg1"/>
                </a:solidFill>
              </a:defRPr>
            </a:lvl1pPr>
          </a:lstStyle>
          <a:p>
            <a:pPr lvl="0"/>
            <a:r>
              <a:rPr lang="en-US"/>
              <a:t>Event Title</a:t>
            </a:r>
          </a:p>
        </p:txBody>
      </p:sp>
      <p:sp>
        <p:nvSpPr>
          <p:cNvPr id="2" name="Rectangle 1"/>
          <p:cNvSpPr/>
          <p:nvPr userDrawn="1"/>
        </p:nvSpPr>
        <p:spPr>
          <a:xfrm>
            <a:off x="927100" y="3620691"/>
            <a:ext cx="8216900" cy="45243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500" b="1">
                <a:solidFill>
                  <a:schemeClr val="bg1"/>
                </a:solidFill>
                <a:latin typeface="+mj-lt"/>
              </a:rPr>
              <a:t>Together we make breakthroughs</a:t>
            </a:r>
            <a:r>
              <a:rPr lang="en-US" sz="1500" b="1" baseline="0">
                <a:solidFill>
                  <a:schemeClr val="bg1"/>
                </a:solidFill>
                <a:latin typeface="+mj-lt"/>
              </a:rPr>
              <a:t> possible.</a:t>
            </a:r>
            <a:endParaRPr lang="en-US" sz="1500" b="1">
              <a:solidFill>
                <a:schemeClr val="bg1"/>
              </a:solidFill>
              <a:latin typeface="+mj-lt"/>
            </a:endParaRPr>
          </a:p>
        </p:txBody>
      </p:sp>
    </p:spTree>
    <p:extLst>
      <p:ext uri="{BB962C8B-B14F-4D97-AF65-F5344CB8AC3E}">
        <p14:creationId xmlns:p14="http://schemas.microsoft.com/office/powerpoint/2010/main" val="277281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490879"/>
            <a:ext cx="5486400" cy="350096"/>
          </a:xfrm>
          <a:prstGeom prst="rect">
            <a:avLst/>
          </a:prstGeom>
          <a:ln>
            <a:noFill/>
          </a:ln>
        </p:spPr>
        <p:txBody>
          <a:bodyPr tIns="91440" bIns="91440"/>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350011"/>
            <a:ext cx="5486400" cy="3086100"/>
          </a:xfrm>
          <a:prstGeom prst="rect">
            <a:avLst/>
          </a:prstGeo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391593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1574574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3"/>
          <p:cNvSpPr>
            <a:spLocks noGrp="1"/>
          </p:cNvSpPr>
          <p:nvPr>
            <p:ph type="body" sz="quarter" idx="12"/>
          </p:nvPr>
        </p:nvSpPr>
        <p:spPr>
          <a:xfrm>
            <a:off x="340787" y="1029748"/>
            <a:ext cx="8439148" cy="3356378"/>
          </a:xfrm>
          <a:prstGeom prst="rect">
            <a:avLst/>
          </a:prstGeom>
        </p:spPr>
        <p:txBody>
          <a:bodyPr vert="horz"/>
          <a:lstStyle>
            <a:lvl1pPr marL="342892" indent="-342892">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892" marR="0" lvl="0" indent="-342892" algn="l" defTabSz="457189"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1" y="4800600"/>
            <a:ext cx="1268413" cy="220266"/>
          </a:xfrm>
          <a:prstGeom prst="rect">
            <a:avLst/>
          </a:prstGeom>
        </p:spPr>
        <p:txBody>
          <a:bodyPr/>
          <a:lstStyle>
            <a:lvl1pPr>
              <a:defRPr/>
            </a:lvl1pPr>
          </a:lstStyle>
          <a:p>
            <a:pPr>
              <a:defRPr/>
            </a:pPr>
            <a:fld id="{08B21C51-FE55-C64F-A801-C15C4523E03F}" type="datetime1">
              <a:rPr lang="en-US"/>
              <a:pPr>
                <a:defRPr/>
              </a:pPr>
              <a:t>5/16/2018</a:t>
            </a:fld>
            <a:endParaRPr lang="en-US"/>
          </a:p>
        </p:txBody>
      </p:sp>
      <p:sp>
        <p:nvSpPr>
          <p:cNvPr id="3" name="Footer Placeholder 4"/>
          <p:cNvSpPr>
            <a:spLocks noGrp="1"/>
          </p:cNvSpPr>
          <p:nvPr>
            <p:ph type="ftr" sz="quarter" idx="11"/>
          </p:nvPr>
        </p:nvSpPr>
        <p:spPr>
          <a:xfrm>
            <a:off x="4038600" y="4800600"/>
            <a:ext cx="2465388" cy="220266"/>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115300" y="4800600"/>
            <a:ext cx="571500" cy="220266"/>
          </a:xfrm>
          <a:prstGeom prst="rect">
            <a:avLst/>
          </a:prstGeom>
        </p:spPr>
        <p:txBody>
          <a:bodyPr/>
          <a:lstStyle>
            <a:lvl1pPr>
              <a:defRPr/>
            </a:lvl1pPr>
          </a:lstStyle>
          <a:p>
            <a:pPr>
              <a:defRPr/>
            </a:pPr>
            <a:fld id="{66BD36A9-F636-D446-A644-A5AE5812B6A2}" type="slidenum">
              <a:rPr lang="en-US"/>
              <a:pPr>
                <a:defRPr/>
              </a:pPr>
              <a:t>‹#›</a:t>
            </a:fld>
            <a:endParaRPr lang="en-US"/>
          </a:p>
        </p:txBody>
      </p:sp>
    </p:spTree>
    <p:extLst>
      <p:ext uri="{BB962C8B-B14F-4D97-AF65-F5344CB8AC3E}">
        <p14:creationId xmlns:p14="http://schemas.microsoft.com/office/powerpoint/2010/main" val="40295451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48" y="-70849"/>
            <a:ext cx="9382767" cy="984885"/>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724B9CD7-19B8-B84F-A9E8-182DDEF56CC5}" type="datetime1">
              <a:rPr lang="en-US" smtClean="0"/>
              <a:pPr>
                <a:defRPr/>
              </a:pPr>
              <a:t>5/16/2018</a:t>
            </a:fld>
            <a:endParaRPr lang="en-US"/>
          </a:p>
        </p:txBody>
      </p:sp>
      <p:sp>
        <p:nvSpPr>
          <p:cNvPr id="4"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r>
              <a:rPr lang="en-US"/>
              <a:t>Integrating Researcher Identifiers into University and Library Systems </a:t>
            </a:r>
          </a:p>
        </p:txBody>
      </p:sp>
      <p:sp>
        <p:nvSpPr>
          <p:cNvPr id="5"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FD8E85A1-EB6C-44C5-A34F-7B0C654CFF30}" type="slidenum">
              <a:rPr lang="en-US"/>
              <a:pPr>
                <a:defRPr/>
              </a:pPr>
              <a:t>‹#›</a:t>
            </a:fld>
            <a:endParaRPr lang="en-US"/>
          </a:p>
        </p:txBody>
      </p:sp>
    </p:spTree>
    <p:extLst>
      <p:ext uri="{BB962C8B-B14F-4D97-AF65-F5344CB8AC3E}">
        <p14:creationId xmlns:p14="http://schemas.microsoft.com/office/powerpoint/2010/main" val="158112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Picture Placeholder 3"/>
          <p:cNvSpPr>
            <a:spLocks noGrp="1"/>
          </p:cNvSpPr>
          <p:nvPr>
            <p:ph type="pic" sz="quarter" idx="10"/>
          </p:nvPr>
        </p:nvSpPr>
        <p:spPr>
          <a:xfrm>
            <a:off x="2304716" y="492760"/>
            <a:ext cx="4873708" cy="386823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704" r:id="rId1"/>
    <p:sldLayoutId id="2147483664" r:id="rId2"/>
    <p:sldLayoutId id="2147483666" r:id="rId3"/>
    <p:sldLayoutId id="2147483695" r:id="rId4"/>
    <p:sldLayoutId id="2147483653" r:id="rId5"/>
    <p:sldLayoutId id="2147483661" r:id="rId6"/>
    <p:sldLayoutId id="2147483654" r:id="rId7"/>
    <p:sldLayoutId id="2147483658" r:id="rId8"/>
    <p:sldLayoutId id="2147483715" r:id="rId9"/>
    <p:sldLayoutId id="2147483712" r:id="rId10"/>
    <p:sldLayoutId id="2147483690" r:id="rId11"/>
    <p:sldLayoutId id="2147483716" r:id="rId12"/>
    <p:sldLayoutId id="214748372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30794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47980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59" r:id="rId1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37156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Uniform_resource_identifier" TargetMode="External"/><Relationship Id="rId7" Type="http://schemas.openxmlformats.org/officeDocument/2006/relationships/hyperlink" Target="https://en.wikipedia.org/wiki/SPARQL" TargetMode="Externa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hyperlink" Target="https://en.wikipedia.org/wiki/Resource_Description_Framework" TargetMode="External"/><Relationship Id="rId5" Type="http://schemas.openxmlformats.org/officeDocument/2006/relationships/hyperlink" Target="https://en.wikipedia.org/wiki/Dereferenceable_Uniform_Resource_Identifier" TargetMode="External"/><Relationship Id="rId4" Type="http://schemas.openxmlformats.org/officeDocument/2006/relationships/hyperlink" Target="https://en.wikipedia.org/wiki/Hypertext_Transfer_Protoco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data.bnf.fr" TargetMode="External"/><Relationship Id="rId7" Type="http://schemas.openxmlformats.org/officeDocument/2006/relationships/image" Target="../media/image31.png"/><Relationship Id="rId2" Type="http://schemas.openxmlformats.org/officeDocument/2006/relationships/hyperlink" Target="http://id.loc.gov/" TargetMode="Externa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oc.lc/linkeddatasummary" TargetMode="Externa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www.lib.ncsu.edu/ld/onld/"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bnb.data.bl.u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linkedjazz.org/" TargetMode="Externa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hyperlink" Target="http://lod-cloud.net/"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hyperlink" Target="https://www.wikipedia.org/"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hyperlink" Target="http://wikiba.se/" TargetMode="External"/><Relationship Id="rId5" Type="http://schemas.openxmlformats.org/officeDocument/2006/relationships/hyperlink" Target="https://www.wikidata.org/" TargetMode="External"/><Relationship Id="rId4" Type="http://schemas.openxmlformats.org/officeDocument/2006/relationships/hyperlink" Target="https://www.mediawiki.org/wiki/MediaWiki"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hyperlink" Target="http://www.projectpassage.org/" TargetMode="External"/><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hyperlink" Target="http://query.projectpassage.org/" TargetMode="External"/><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hyperlink" Target="mailto:pacea@oclc.org" TargetMode="External"/><Relationship Id="rId4" Type="http://schemas.openxmlformats.org/officeDocument/2006/relationships/hyperlink" Target="http://lod-cloud.ne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195E86-44D8-41EC-835E-D1EAC18DD008}"/>
              </a:ext>
            </a:extLst>
          </p:cNvPr>
          <p:cNvPicPr>
            <a:picLocks noChangeAspect="1"/>
          </p:cNvPicPr>
          <p:nvPr/>
        </p:nvPicPr>
        <p:blipFill rotWithShape="1">
          <a:blip r:embed="rId3"/>
          <a:srcRect t="7810" b="7908"/>
          <a:stretch/>
        </p:blipFill>
        <p:spPr>
          <a:xfrm>
            <a:off x="-9008" y="0"/>
            <a:ext cx="9153008" cy="5143500"/>
          </a:xfrm>
          <a:prstGeom prst="rect">
            <a:avLst/>
          </a:prstGeom>
        </p:spPr>
      </p:pic>
      <p:sp>
        <p:nvSpPr>
          <p:cNvPr id="7" name="Rectangle 6">
            <a:extLst>
              <a:ext uri="{FF2B5EF4-FFF2-40B4-BE49-F238E27FC236}">
                <a16:creationId xmlns:a16="http://schemas.microsoft.com/office/drawing/2014/main" id="{B694B3CB-E808-4187-8AFA-C7A5537E8984}"/>
              </a:ext>
            </a:extLst>
          </p:cNvPr>
          <p:cNvSpPr/>
          <p:nvPr/>
        </p:nvSpPr>
        <p:spPr>
          <a:xfrm>
            <a:off x="-9009" y="1103811"/>
            <a:ext cx="8557263" cy="175022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rgbClr val="2255AA"/>
                </a:solidFill>
                <a:latin typeface="Oswald"/>
              </a:rPr>
              <a:t>  Linked Data Reality Check</a:t>
            </a:r>
            <a:endParaRPr lang="en-US" sz="3200" b="0" i="0" dirty="0">
              <a:solidFill>
                <a:srgbClr val="C44E00"/>
              </a:solidFill>
              <a:effectLst/>
              <a:latin typeface="Oswald"/>
            </a:endParaRPr>
          </a:p>
        </p:txBody>
      </p:sp>
      <p:sp>
        <p:nvSpPr>
          <p:cNvPr id="10" name="Text Placeholder 36">
            <a:extLst>
              <a:ext uri="{FF2B5EF4-FFF2-40B4-BE49-F238E27FC236}">
                <a16:creationId xmlns:a16="http://schemas.microsoft.com/office/drawing/2014/main" id="{0A621618-DD59-4536-B6D9-9E896AF35505}"/>
              </a:ext>
            </a:extLst>
          </p:cNvPr>
          <p:cNvSpPr txBox="1">
            <a:spLocks/>
          </p:cNvSpPr>
          <p:nvPr/>
        </p:nvSpPr>
        <p:spPr>
          <a:xfrm>
            <a:off x="3787846" y="3983421"/>
            <a:ext cx="5353260" cy="338554"/>
          </a:xfrm>
          <a:prstGeom prst="rect">
            <a:avLst/>
          </a:prstGeom>
          <a:solidFill>
            <a:schemeClr val="bg1">
              <a:lumMod val="75000"/>
            </a:schemeClr>
          </a:solidFill>
        </p:spPr>
        <p:txBody>
          <a:bodyPr vert="horz" wrap="none" lIns="0" anchor="t">
            <a:spAutoFit/>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cs typeface="Arial"/>
              </a:rPr>
              <a:t>Andrew K. Pace, Executive Director, OCLC Research       </a:t>
            </a:r>
          </a:p>
        </p:txBody>
      </p:sp>
      <p:sp>
        <p:nvSpPr>
          <p:cNvPr id="6" name="Rectangle 5">
            <a:extLst>
              <a:ext uri="{FF2B5EF4-FFF2-40B4-BE49-F238E27FC236}">
                <a16:creationId xmlns:a16="http://schemas.microsoft.com/office/drawing/2014/main" id="{AB97C411-4662-41D1-86A5-2069781B479F}"/>
              </a:ext>
            </a:extLst>
          </p:cNvPr>
          <p:cNvSpPr/>
          <p:nvPr/>
        </p:nvSpPr>
        <p:spPr>
          <a:xfrm>
            <a:off x="6636328" y="2571750"/>
            <a:ext cx="1738745" cy="47625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April 18, 2018</a:t>
            </a:r>
          </a:p>
        </p:txBody>
      </p:sp>
      <p:sp>
        <p:nvSpPr>
          <p:cNvPr id="11" name="Rectangle 10">
            <a:extLst>
              <a:ext uri="{FF2B5EF4-FFF2-40B4-BE49-F238E27FC236}">
                <a16:creationId xmlns:a16="http://schemas.microsoft.com/office/drawing/2014/main" id="{3C79CC97-3D03-4F14-B70D-31AC8AF239AF}"/>
              </a:ext>
            </a:extLst>
          </p:cNvPr>
          <p:cNvSpPr/>
          <p:nvPr/>
        </p:nvSpPr>
        <p:spPr>
          <a:xfrm>
            <a:off x="214746" y="680703"/>
            <a:ext cx="4149436" cy="70539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t>CNI Spring 2018 Membership Meeting</a:t>
            </a:r>
          </a:p>
        </p:txBody>
      </p:sp>
      <p:pic>
        <p:nvPicPr>
          <p:cNvPr id="2" name="Picture 1">
            <a:extLst>
              <a:ext uri="{FF2B5EF4-FFF2-40B4-BE49-F238E27FC236}">
                <a16:creationId xmlns:a16="http://schemas.microsoft.com/office/drawing/2014/main" id="{CFF42224-6FA7-43A1-9D00-4EDABA1ACD66}"/>
              </a:ext>
            </a:extLst>
          </p:cNvPr>
          <p:cNvPicPr>
            <a:picLocks noChangeAspect="1"/>
          </p:cNvPicPr>
          <p:nvPr/>
        </p:nvPicPr>
        <p:blipFill>
          <a:blip r:embed="rId4"/>
          <a:stretch>
            <a:fillRect/>
          </a:stretch>
        </p:blipFill>
        <p:spPr>
          <a:xfrm>
            <a:off x="1282064" y="2392490"/>
            <a:ext cx="3850005" cy="992393"/>
          </a:xfrm>
          <a:prstGeom prst="rect">
            <a:avLst/>
          </a:prstGeom>
        </p:spPr>
      </p:pic>
    </p:spTree>
    <p:extLst>
      <p:ext uri="{BB962C8B-B14F-4D97-AF65-F5344CB8AC3E}">
        <p14:creationId xmlns:p14="http://schemas.microsoft.com/office/powerpoint/2010/main" val="25378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Quick Definitions</a:t>
            </a:r>
          </a:p>
        </p:txBody>
      </p:sp>
      <p:sp>
        <p:nvSpPr>
          <p:cNvPr id="5" name="Rectangle 3"/>
          <p:cNvSpPr>
            <a:spLocks noChangeArrowheads="1"/>
          </p:cNvSpPr>
          <p:nvPr/>
        </p:nvSpPr>
        <p:spPr bwMode="auto">
          <a:xfrm>
            <a:off x="573213" y="1086057"/>
            <a:ext cx="6790477"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700" dirty="0"/>
              <a:t>entity</a:t>
            </a:r>
          </a:p>
          <a:p>
            <a:r>
              <a:rPr lang="en-US" dirty="0"/>
              <a:t>/ˈ</a:t>
            </a:r>
            <a:r>
              <a:rPr lang="en-US" dirty="0" err="1"/>
              <a:t>ɛntɪti</a:t>
            </a:r>
            <a:r>
              <a:rPr lang="en-US" dirty="0"/>
              <a:t>/</a:t>
            </a:r>
          </a:p>
          <a:p>
            <a:r>
              <a:rPr lang="en-US" sz="1500" i="1" dirty="0"/>
              <a:t>noun</a:t>
            </a:r>
          </a:p>
          <a:p>
            <a:pPr lvl="1"/>
            <a:r>
              <a:rPr lang="en-US" dirty="0"/>
              <a:t>a thing with distinct and independent existence.</a:t>
            </a:r>
          </a:p>
        </p:txBody>
      </p:sp>
      <p:sp>
        <p:nvSpPr>
          <p:cNvPr id="6" name="Rectangle 5"/>
          <p:cNvSpPr>
            <a:spLocks noChangeArrowheads="1"/>
          </p:cNvSpPr>
          <p:nvPr/>
        </p:nvSpPr>
        <p:spPr bwMode="auto">
          <a:xfrm>
            <a:off x="573213" y="2655717"/>
            <a:ext cx="7517841"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700" dirty="0"/>
              <a:t>relationship</a:t>
            </a:r>
          </a:p>
          <a:p>
            <a:r>
              <a:rPr lang="en-US" dirty="0"/>
              <a:t>/</a:t>
            </a:r>
            <a:r>
              <a:rPr lang="en-US" dirty="0" err="1"/>
              <a:t>rɪˈleɪʃ</a:t>
            </a:r>
            <a:r>
              <a:rPr lang="en-US" dirty="0"/>
              <a:t>(ə)</a:t>
            </a:r>
            <a:r>
              <a:rPr lang="en-US" dirty="0" err="1"/>
              <a:t>nʃɪp</a:t>
            </a:r>
            <a:r>
              <a:rPr lang="en-US" dirty="0"/>
              <a:t>/</a:t>
            </a:r>
          </a:p>
          <a:p>
            <a:r>
              <a:rPr lang="en-US" sz="1500" i="1" dirty="0"/>
              <a:t>noun</a:t>
            </a:r>
          </a:p>
          <a:p>
            <a:pPr lvl="1"/>
            <a:r>
              <a:rPr lang="en-US" dirty="0"/>
              <a:t>the way in which two or more people or things are connected</a:t>
            </a:r>
            <a:r>
              <a:rPr lang="en-US" sz="1350" dirty="0"/>
              <a:t> </a:t>
            </a:r>
          </a:p>
        </p:txBody>
      </p:sp>
    </p:spTree>
    <p:extLst>
      <p:ext uri="{BB962C8B-B14F-4D97-AF65-F5344CB8AC3E}">
        <p14:creationId xmlns:p14="http://schemas.microsoft.com/office/powerpoint/2010/main" val="13046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Linked Data design principles</a:t>
            </a:r>
          </a:p>
        </p:txBody>
      </p:sp>
      <p:sp>
        <p:nvSpPr>
          <p:cNvPr id="3" name="Text Placeholder 2"/>
          <p:cNvSpPr>
            <a:spLocks noGrp="1"/>
          </p:cNvSpPr>
          <p:nvPr>
            <p:ph type="body" sz="quarter" idx="14"/>
          </p:nvPr>
        </p:nvSpPr>
        <p:spPr/>
        <p:txBody>
          <a:bodyPr/>
          <a:lstStyle/>
          <a:p>
            <a:pPr marL="0" indent="0">
              <a:buNone/>
            </a:pPr>
            <a:r>
              <a:rPr lang="en-US" sz="2400" dirty="0"/>
              <a:t>Linked data is a method for publishing data such that is can be interlinked with other data and use for semantic queries</a:t>
            </a:r>
          </a:p>
          <a:p>
            <a:r>
              <a:rPr lang="en-US" sz="2000" dirty="0"/>
              <a:t>Use </a:t>
            </a:r>
            <a:r>
              <a:rPr lang="en-US" sz="2000" dirty="0">
                <a:hlinkClick r:id="rId3" tooltip="Uniform resource identifier"/>
              </a:rPr>
              <a:t>URIs</a:t>
            </a:r>
            <a:r>
              <a:rPr lang="en-US" sz="2000" dirty="0"/>
              <a:t> to name (identify) things.</a:t>
            </a:r>
          </a:p>
          <a:p>
            <a:r>
              <a:rPr lang="en-US" sz="2000" dirty="0"/>
              <a:t>Use </a:t>
            </a:r>
            <a:r>
              <a:rPr lang="en-US" sz="2000" dirty="0">
                <a:hlinkClick r:id="rId4" tooltip="Hypertext Transfer Protocol"/>
              </a:rPr>
              <a:t>HTTP</a:t>
            </a:r>
            <a:r>
              <a:rPr lang="en-US" sz="2000" dirty="0"/>
              <a:t> URIs so that these things can be looked up (interpreted, "</a:t>
            </a:r>
            <a:r>
              <a:rPr lang="en-US" sz="2000" dirty="0">
                <a:hlinkClick r:id="rId5" tooltip="Dereferenceable Uniform Resource Identifier"/>
              </a:rPr>
              <a:t>dereferenced</a:t>
            </a:r>
            <a:r>
              <a:rPr lang="en-US" sz="2000" dirty="0"/>
              <a:t>").</a:t>
            </a:r>
          </a:p>
          <a:p>
            <a:r>
              <a:rPr lang="en-US" sz="2000" dirty="0"/>
              <a:t>Provide useful information about what a name identifies when it's looked up, using open standards such as </a:t>
            </a:r>
            <a:r>
              <a:rPr lang="en-US" sz="2000" dirty="0">
                <a:hlinkClick r:id="rId6" tooltip="Resource Description Framework"/>
              </a:rPr>
              <a:t>RDF</a:t>
            </a:r>
            <a:r>
              <a:rPr lang="en-US" sz="2000" dirty="0"/>
              <a:t>, </a:t>
            </a:r>
            <a:r>
              <a:rPr lang="en-US" sz="2000" dirty="0">
                <a:hlinkClick r:id="rId7" tooltip="SPARQL"/>
              </a:rPr>
              <a:t>SPARQL</a:t>
            </a:r>
            <a:r>
              <a:rPr lang="en-US" sz="2000" dirty="0"/>
              <a:t>, etc.</a:t>
            </a:r>
          </a:p>
          <a:p>
            <a:r>
              <a:rPr lang="en-US" sz="2000" dirty="0"/>
              <a:t>Refer to other things using their HTTP URI-based names when publishing data on the Web.</a:t>
            </a:r>
          </a:p>
          <a:p>
            <a:endParaRPr lang="en-US" dirty="0"/>
          </a:p>
        </p:txBody>
      </p:sp>
    </p:spTree>
    <p:extLst>
      <p:ext uri="{BB962C8B-B14F-4D97-AF65-F5344CB8AC3E}">
        <p14:creationId xmlns:p14="http://schemas.microsoft.com/office/powerpoint/2010/main" val="174534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Linked Data triples</a:t>
            </a:r>
          </a:p>
        </p:txBody>
      </p:sp>
      <p:sp>
        <p:nvSpPr>
          <p:cNvPr id="3" name="Text Placeholder 2"/>
          <p:cNvSpPr>
            <a:spLocks noGrp="1"/>
          </p:cNvSpPr>
          <p:nvPr>
            <p:ph type="body" sz="quarter" idx="14"/>
          </p:nvPr>
        </p:nvSpPr>
        <p:spPr>
          <a:xfrm>
            <a:off x="341313" y="1030288"/>
            <a:ext cx="8439150" cy="1755825"/>
          </a:xfrm>
        </p:spPr>
        <p:txBody>
          <a:bodyPr/>
          <a:lstStyle/>
          <a:p>
            <a:r>
              <a:rPr lang="en-US" dirty="0"/>
              <a:t>Subject (URI or blank node)</a:t>
            </a:r>
          </a:p>
          <a:p>
            <a:r>
              <a:rPr lang="en-US" dirty="0"/>
              <a:t>Predicate (URI)</a:t>
            </a:r>
          </a:p>
          <a:p>
            <a:r>
              <a:rPr lang="en-US" dirty="0"/>
              <a:t>Object (URI, literal or blank node)</a:t>
            </a:r>
          </a:p>
        </p:txBody>
      </p:sp>
      <p:sp>
        <p:nvSpPr>
          <p:cNvPr id="4" name="Oval 3"/>
          <p:cNvSpPr/>
          <p:nvPr/>
        </p:nvSpPr>
        <p:spPr>
          <a:xfrm>
            <a:off x="1562465" y="2706571"/>
            <a:ext cx="1528010" cy="80611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Subject</a:t>
            </a:r>
          </a:p>
        </p:txBody>
      </p:sp>
      <p:sp>
        <p:nvSpPr>
          <p:cNvPr id="5" name="Oval 4"/>
          <p:cNvSpPr/>
          <p:nvPr/>
        </p:nvSpPr>
        <p:spPr>
          <a:xfrm>
            <a:off x="5458290" y="2706569"/>
            <a:ext cx="1528010" cy="80611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Object</a:t>
            </a:r>
          </a:p>
        </p:txBody>
      </p:sp>
      <p:cxnSp>
        <p:nvCxnSpPr>
          <p:cNvPr id="7" name="Straight Arrow Connector 6"/>
          <p:cNvCxnSpPr>
            <a:stCxn id="4" idx="6"/>
          </p:cNvCxnSpPr>
          <p:nvPr/>
        </p:nvCxnSpPr>
        <p:spPr>
          <a:xfrm>
            <a:off x="3090475" y="3109629"/>
            <a:ext cx="236781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92914" y="2730955"/>
            <a:ext cx="11592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Predicate</a:t>
            </a:r>
          </a:p>
        </p:txBody>
      </p:sp>
      <p:sp>
        <p:nvSpPr>
          <p:cNvPr id="6" name="TextBox 5">
            <a:extLst>
              <a:ext uri="{FF2B5EF4-FFF2-40B4-BE49-F238E27FC236}">
                <a16:creationId xmlns:a16="http://schemas.microsoft.com/office/drawing/2014/main" id="{7F85AEE3-A539-4F50-985C-411BB5C2FCFE}"/>
              </a:ext>
            </a:extLst>
          </p:cNvPr>
          <p:cNvSpPr txBox="1"/>
          <p:nvPr/>
        </p:nvSpPr>
        <p:spPr>
          <a:xfrm>
            <a:off x="1447800" y="3607555"/>
            <a:ext cx="6248400" cy="369332"/>
          </a:xfrm>
          <a:prstGeom prst="rect">
            <a:avLst/>
          </a:prstGeom>
          <a:noFill/>
        </p:spPr>
        <p:txBody>
          <a:bodyPr wrap="square" rtlCol="0">
            <a:spAutoFit/>
          </a:bodyPr>
          <a:lstStyle/>
          <a:p>
            <a:r>
              <a:rPr lang="en-US" dirty="0"/>
              <a:t>Andrew Pace’s             blog            is called Hectic Pace.</a:t>
            </a:r>
          </a:p>
        </p:txBody>
      </p:sp>
      <p:sp>
        <p:nvSpPr>
          <p:cNvPr id="9" name="Rectangle 8">
            <a:extLst>
              <a:ext uri="{FF2B5EF4-FFF2-40B4-BE49-F238E27FC236}">
                <a16:creationId xmlns:a16="http://schemas.microsoft.com/office/drawing/2014/main" id="{9268BC11-5B92-4A1F-BB16-836EBEF9CDAB}"/>
              </a:ext>
            </a:extLst>
          </p:cNvPr>
          <p:cNvSpPr/>
          <p:nvPr/>
        </p:nvSpPr>
        <p:spPr>
          <a:xfrm>
            <a:off x="574328" y="4065783"/>
            <a:ext cx="2392001" cy="307777"/>
          </a:xfrm>
          <a:prstGeom prst="rect">
            <a:avLst/>
          </a:prstGeom>
        </p:spPr>
        <p:txBody>
          <a:bodyPr wrap="none">
            <a:spAutoFit/>
          </a:bodyPr>
          <a:lstStyle/>
          <a:p>
            <a:pPr fontAlgn="base"/>
            <a:r>
              <a:rPr lang="en-US" sz="1400" dirty="0">
                <a:solidFill>
                  <a:srgbClr val="000000"/>
                </a:solidFill>
                <a:highlight>
                  <a:srgbClr val="FFFF00"/>
                </a:highlight>
              </a:rPr>
              <a:t>http://viaf.org/viaf/14128447</a:t>
            </a:r>
          </a:p>
        </p:txBody>
      </p:sp>
      <p:sp>
        <p:nvSpPr>
          <p:cNvPr id="10" name="Rectangle 9">
            <a:extLst>
              <a:ext uri="{FF2B5EF4-FFF2-40B4-BE49-F238E27FC236}">
                <a16:creationId xmlns:a16="http://schemas.microsoft.com/office/drawing/2014/main" id="{14A5962C-9D4A-45CF-8232-BB68B02BD456}"/>
              </a:ext>
            </a:extLst>
          </p:cNvPr>
          <p:cNvSpPr/>
          <p:nvPr/>
        </p:nvSpPr>
        <p:spPr>
          <a:xfrm>
            <a:off x="3053513" y="4065784"/>
            <a:ext cx="2313454" cy="307777"/>
          </a:xfrm>
          <a:prstGeom prst="rect">
            <a:avLst/>
          </a:prstGeom>
        </p:spPr>
        <p:txBody>
          <a:bodyPr wrap="none">
            <a:spAutoFit/>
          </a:bodyPr>
          <a:lstStyle/>
          <a:p>
            <a:r>
              <a:rPr lang="en-US" sz="1400" dirty="0">
                <a:highlight>
                  <a:srgbClr val="00FFFF"/>
                </a:highlight>
              </a:rPr>
              <a:t>http://xmlns.com/foaf/spec/</a:t>
            </a:r>
          </a:p>
        </p:txBody>
      </p:sp>
      <p:sp>
        <p:nvSpPr>
          <p:cNvPr id="11" name="Rectangle 10">
            <a:extLst>
              <a:ext uri="{FF2B5EF4-FFF2-40B4-BE49-F238E27FC236}">
                <a16:creationId xmlns:a16="http://schemas.microsoft.com/office/drawing/2014/main" id="{E812BFE7-0CC5-44DE-B278-CD5D42CF9E88}"/>
              </a:ext>
            </a:extLst>
          </p:cNvPr>
          <p:cNvSpPr/>
          <p:nvPr/>
        </p:nvSpPr>
        <p:spPr>
          <a:xfrm>
            <a:off x="5541335" y="4051058"/>
            <a:ext cx="2305183" cy="307777"/>
          </a:xfrm>
          <a:prstGeom prst="rect">
            <a:avLst/>
          </a:prstGeom>
        </p:spPr>
        <p:txBody>
          <a:bodyPr wrap="none">
            <a:spAutoFit/>
          </a:bodyPr>
          <a:lstStyle/>
          <a:p>
            <a:r>
              <a:rPr lang="en-US" sz="1400" dirty="0">
                <a:highlight>
                  <a:srgbClr val="00FF00"/>
                </a:highlight>
              </a:rPr>
              <a:t>http://www.hecticpace.com</a:t>
            </a:r>
          </a:p>
        </p:txBody>
      </p:sp>
    </p:spTree>
    <p:extLst>
      <p:ext uri="{BB962C8B-B14F-4D97-AF65-F5344CB8AC3E}">
        <p14:creationId xmlns:p14="http://schemas.microsoft.com/office/powerpoint/2010/main" val="16776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04908940"/>
              </p:ext>
            </p:extLst>
          </p:nvPr>
        </p:nvGraphicFramePr>
        <p:xfrm>
          <a:off x="1276414" y="854758"/>
          <a:ext cx="6553139" cy="4028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p:cNvCxnSpPr>
            <a:cxnSpLocks/>
          </p:cNvCxnSpPr>
          <p:nvPr/>
        </p:nvCxnSpPr>
        <p:spPr>
          <a:xfrm>
            <a:off x="4270248" y="1673860"/>
            <a:ext cx="0" cy="406893"/>
          </a:xfrm>
          <a:prstGeom prst="straightConnector1">
            <a:avLst/>
          </a:prstGeom>
          <a:ln w="381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270248" y="2924762"/>
            <a:ext cx="0" cy="726948"/>
          </a:xfrm>
          <a:prstGeom prst="straightConnector1">
            <a:avLst/>
          </a:prstGeom>
          <a:ln w="381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96720" y="1619088"/>
            <a:ext cx="1058303" cy="461665"/>
          </a:xfrm>
          <a:prstGeom prst="rect">
            <a:avLst/>
          </a:prstGeom>
          <a:noFill/>
        </p:spPr>
        <p:txBody>
          <a:bodyPr wrap="none" rtlCol="0">
            <a:spAutoFit/>
          </a:bodyPr>
          <a:lstStyle/>
          <a:p>
            <a:r>
              <a:rPr lang="en-US" sz="2400">
                <a:solidFill>
                  <a:schemeClr val="bg1">
                    <a:lumMod val="50000"/>
                  </a:schemeClr>
                </a:solidFill>
              </a:rPr>
              <a:t>author</a:t>
            </a:r>
          </a:p>
        </p:txBody>
      </p:sp>
      <p:sp>
        <p:nvSpPr>
          <p:cNvPr id="10" name="TextBox 9"/>
          <p:cNvSpPr txBox="1"/>
          <p:nvPr/>
        </p:nvSpPr>
        <p:spPr>
          <a:xfrm>
            <a:off x="4395897" y="3062748"/>
            <a:ext cx="955711" cy="461665"/>
          </a:xfrm>
          <a:prstGeom prst="rect">
            <a:avLst/>
          </a:prstGeom>
          <a:noFill/>
        </p:spPr>
        <p:txBody>
          <a:bodyPr wrap="none" rtlCol="0">
            <a:spAutoFit/>
          </a:bodyPr>
          <a:lstStyle/>
          <a:p>
            <a:r>
              <a:rPr lang="en-US" sz="2400" dirty="0">
                <a:solidFill>
                  <a:schemeClr val="bg1">
                    <a:lumMod val="50000"/>
                  </a:schemeClr>
                </a:solidFill>
              </a:rPr>
              <a:t>about</a:t>
            </a:r>
          </a:p>
        </p:txBody>
      </p:sp>
      <p:sp>
        <p:nvSpPr>
          <p:cNvPr id="12" name="Title 1"/>
          <p:cNvSpPr txBox="1">
            <a:spLocks/>
          </p:cNvSpPr>
          <p:nvPr/>
        </p:nvSpPr>
        <p:spPr>
          <a:xfrm>
            <a:off x="1056415" y="-90803"/>
            <a:ext cx="7037075" cy="9848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300">
              <a:solidFill>
                <a:schemeClr val="tx2"/>
              </a:solidFill>
            </a:endParaRPr>
          </a:p>
        </p:txBody>
      </p:sp>
      <p:sp>
        <p:nvSpPr>
          <p:cNvPr id="13" name="Title 1"/>
          <p:cNvSpPr txBox="1">
            <a:spLocks/>
          </p:cNvSpPr>
          <p:nvPr/>
        </p:nvSpPr>
        <p:spPr>
          <a:xfrm>
            <a:off x="752277" y="216194"/>
            <a:ext cx="8112311" cy="9848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s-IS" sz="2400" dirty="0">
                <a:solidFill>
                  <a:schemeClr val="tx2"/>
                </a:solidFill>
              </a:rPr>
              <a:t>Triples can.....establish relationships with other entities...</a:t>
            </a:r>
            <a:endParaRPr lang="en-US" sz="2400" dirty="0">
              <a:solidFill>
                <a:schemeClr val="tx2"/>
              </a:solidFill>
            </a:endParaRPr>
          </a:p>
        </p:txBody>
      </p:sp>
    </p:spTree>
    <p:extLst>
      <p:ext uri="{BB962C8B-B14F-4D97-AF65-F5344CB8AC3E}">
        <p14:creationId xmlns:p14="http://schemas.microsoft.com/office/powerpoint/2010/main" val="2077816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5798513"/>
              </p:ext>
            </p:extLst>
          </p:nvPr>
        </p:nvGraphicFramePr>
        <p:xfrm>
          <a:off x="1276414" y="710819"/>
          <a:ext cx="6553139" cy="4028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p:cNvCxnSpPr>
            <a:cxnSpLocks/>
          </p:cNvCxnSpPr>
          <p:nvPr/>
        </p:nvCxnSpPr>
        <p:spPr>
          <a:xfrm>
            <a:off x="4270248" y="1529921"/>
            <a:ext cx="0" cy="563649"/>
          </a:xfrm>
          <a:prstGeom prst="straightConnector1">
            <a:avLst/>
          </a:prstGeom>
          <a:ln w="381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a:off x="4270248" y="2915565"/>
            <a:ext cx="0" cy="743569"/>
          </a:xfrm>
          <a:prstGeom prst="straightConnector1">
            <a:avLst/>
          </a:prstGeom>
          <a:ln w="381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96720" y="1580912"/>
            <a:ext cx="1058303" cy="461665"/>
          </a:xfrm>
          <a:prstGeom prst="rect">
            <a:avLst/>
          </a:prstGeom>
          <a:noFill/>
        </p:spPr>
        <p:txBody>
          <a:bodyPr wrap="none" rtlCol="0">
            <a:spAutoFit/>
          </a:bodyPr>
          <a:lstStyle/>
          <a:p>
            <a:r>
              <a:rPr lang="en-US" sz="2400" dirty="0">
                <a:solidFill>
                  <a:schemeClr val="bg1">
                    <a:lumMod val="50000"/>
                  </a:schemeClr>
                </a:solidFill>
              </a:rPr>
              <a:t>author</a:t>
            </a:r>
          </a:p>
        </p:txBody>
      </p:sp>
      <p:sp>
        <p:nvSpPr>
          <p:cNvPr id="10" name="TextBox 9"/>
          <p:cNvSpPr txBox="1"/>
          <p:nvPr/>
        </p:nvSpPr>
        <p:spPr>
          <a:xfrm>
            <a:off x="4396720" y="3046106"/>
            <a:ext cx="955711" cy="461665"/>
          </a:xfrm>
          <a:prstGeom prst="rect">
            <a:avLst/>
          </a:prstGeom>
          <a:noFill/>
        </p:spPr>
        <p:txBody>
          <a:bodyPr wrap="none" rtlCol="0">
            <a:spAutoFit/>
          </a:bodyPr>
          <a:lstStyle/>
          <a:p>
            <a:r>
              <a:rPr lang="en-US" sz="2400">
                <a:solidFill>
                  <a:schemeClr val="bg1">
                    <a:lumMod val="50000"/>
                  </a:schemeClr>
                </a:solidFill>
              </a:rPr>
              <a:t>about</a:t>
            </a:r>
          </a:p>
        </p:txBody>
      </p:sp>
      <p:sp>
        <p:nvSpPr>
          <p:cNvPr id="12" name="Title 1"/>
          <p:cNvSpPr txBox="1">
            <a:spLocks/>
          </p:cNvSpPr>
          <p:nvPr/>
        </p:nvSpPr>
        <p:spPr>
          <a:xfrm>
            <a:off x="1034445" y="36753"/>
            <a:ext cx="7037075" cy="9848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a:solidFill>
                  <a:schemeClr val="tx2"/>
                </a:solidFill>
              </a:rPr>
              <a:t>…with </a:t>
            </a:r>
            <a:r>
              <a:rPr lang="en-US" sz="2400" i="1">
                <a:solidFill>
                  <a:schemeClr val="tx2"/>
                </a:solidFill>
              </a:rPr>
              <a:t>actionable links</a:t>
            </a:r>
            <a:endParaRPr lang="en-US" sz="2400">
              <a:solidFill>
                <a:schemeClr val="tx2"/>
              </a:solidFill>
            </a:endParaRPr>
          </a:p>
        </p:txBody>
      </p:sp>
    </p:spTree>
    <p:extLst>
      <p:ext uri="{BB962C8B-B14F-4D97-AF65-F5344CB8AC3E}">
        <p14:creationId xmlns:p14="http://schemas.microsoft.com/office/powerpoint/2010/main" val="1301554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020302" y="641978"/>
            <a:ext cx="5109299" cy="3968921"/>
          </a:xfrm>
          <a:prstGeom prst="rect">
            <a:avLst/>
          </a:prstGeom>
          <a:solidFill>
            <a:schemeClr val="bg2"/>
          </a:solidFill>
          <a:ln>
            <a:noFill/>
          </a:ln>
          <a:effectLst>
            <a:outerShdw blurRad="50800" dist="203200" dir="2700000" algn="tl" rotWithShape="0">
              <a:schemeClr val="bg1">
                <a:lumMod val="50000"/>
                <a:alpha val="40000"/>
              </a:scheme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sp>
        <p:nvSpPr>
          <p:cNvPr id="3" name="Oval 2"/>
          <p:cNvSpPr/>
          <p:nvPr/>
        </p:nvSpPr>
        <p:spPr>
          <a:xfrm>
            <a:off x="3154810" y="2014540"/>
            <a:ext cx="2368340" cy="2368340"/>
          </a:xfrm>
          <a:prstGeom prst="ellipse">
            <a:avLst/>
          </a:prstGeom>
          <a:solidFill>
            <a:schemeClr val="bg1"/>
          </a:solidFill>
          <a:ln w="57150">
            <a:solidFill>
              <a:srgbClr val="A9316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sp>
        <p:nvSpPr>
          <p:cNvPr id="4" name="TextBox 3"/>
          <p:cNvSpPr txBox="1"/>
          <p:nvPr/>
        </p:nvSpPr>
        <p:spPr>
          <a:xfrm>
            <a:off x="1117308" y="2815640"/>
            <a:ext cx="2065630" cy="646331"/>
          </a:xfrm>
          <a:prstGeom prst="rect">
            <a:avLst/>
          </a:prstGeom>
          <a:noFill/>
        </p:spPr>
        <p:txBody>
          <a:bodyPr wrap="none" rtlCol="0">
            <a:spAutoFit/>
          </a:bodyPr>
          <a:lstStyle/>
          <a:p>
            <a:pPr algn="ctr" defTabSz="342900"/>
            <a:r>
              <a:rPr lang="en-US" dirty="0">
                <a:solidFill>
                  <a:srgbClr val="000000"/>
                </a:solidFill>
                <a:latin typeface="Arial"/>
              </a:rPr>
              <a:t>WorldCat Catalog:</a:t>
            </a:r>
          </a:p>
          <a:p>
            <a:pPr algn="ctr" defTabSz="342900"/>
            <a:r>
              <a:rPr lang="en-US" dirty="0">
                <a:solidFill>
                  <a:srgbClr val="000000"/>
                </a:solidFill>
                <a:latin typeface="Arial"/>
              </a:rPr>
              <a:t>15 billion triples</a:t>
            </a:r>
          </a:p>
        </p:txBody>
      </p:sp>
      <p:sp>
        <p:nvSpPr>
          <p:cNvPr id="6" name="TextBox 5"/>
          <p:cNvSpPr txBox="1"/>
          <p:nvPr/>
        </p:nvSpPr>
        <p:spPr>
          <a:xfrm>
            <a:off x="216159" y="899827"/>
            <a:ext cx="2311036" cy="646331"/>
          </a:xfrm>
          <a:prstGeom prst="rect">
            <a:avLst/>
          </a:prstGeom>
          <a:noFill/>
        </p:spPr>
        <p:txBody>
          <a:bodyPr wrap="square" rtlCol="0">
            <a:spAutoFit/>
          </a:bodyPr>
          <a:lstStyle/>
          <a:p>
            <a:pPr algn="ctr" defTabSz="342900"/>
            <a:r>
              <a:rPr lang="en-US" dirty="0">
                <a:solidFill>
                  <a:srgbClr val="000000"/>
                </a:solidFill>
                <a:latin typeface="Arial"/>
              </a:rPr>
              <a:t>WorldCat Works: </a:t>
            </a:r>
          </a:p>
          <a:p>
            <a:pPr algn="ctr" defTabSz="342900"/>
            <a:r>
              <a:rPr lang="en-US" dirty="0">
                <a:solidFill>
                  <a:srgbClr val="000000"/>
                </a:solidFill>
                <a:latin typeface="Arial"/>
              </a:rPr>
              <a:t>5 billion RDF triples</a:t>
            </a:r>
          </a:p>
        </p:txBody>
      </p:sp>
      <p:sp>
        <p:nvSpPr>
          <p:cNvPr id="7" name="Oval 6"/>
          <p:cNvSpPr/>
          <p:nvPr/>
        </p:nvSpPr>
        <p:spPr>
          <a:xfrm>
            <a:off x="5640306" y="2635720"/>
            <a:ext cx="1400792" cy="1460452"/>
          </a:xfrm>
          <a:prstGeom prst="ellipse">
            <a:avLst/>
          </a:prstGeom>
          <a:solidFill>
            <a:schemeClr val="bg1"/>
          </a:solidFill>
          <a:ln w="57150">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sp>
        <p:nvSpPr>
          <p:cNvPr id="12" name="TextBox 11"/>
          <p:cNvSpPr txBox="1"/>
          <p:nvPr/>
        </p:nvSpPr>
        <p:spPr>
          <a:xfrm>
            <a:off x="1180670" y="3740094"/>
            <a:ext cx="1223413" cy="923330"/>
          </a:xfrm>
          <a:prstGeom prst="rect">
            <a:avLst/>
          </a:prstGeom>
          <a:noFill/>
        </p:spPr>
        <p:txBody>
          <a:bodyPr wrap="none" rtlCol="0">
            <a:spAutoFit/>
          </a:bodyPr>
          <a:lstStyle/>
          <a:p>
            <a:pPr algn="ctr" defTabSz="342900"/>
            <a:r>
              <a:rPr lang="en-US" dirty="0">
                <a:solidFill>
                  <a:srgbClr val="000000"/>
                </a:solidFill>
                <a:latin typeface="Arial"/>
              </a:rPr>
              <a:t>FAST:</a:t>
            </a:r>
          </a:p>
          <a:p>
            <a:pPr algn="ctr" defTabSz="342900"/>
            <a:r>
              <a:rPr lang="en-US" dirty="0">
                <a:solidFill>
                  <a:srgbClr val="000000"/>
                </a:solidFill>
                <a:latin typeface="Arial"/>
              </a:rPr>
              <a:t>23 million </a:t>
            </a:r>
          </a:p>
          <a:p>
            <a:pPr algn="ctr" defTabSz="342900"/>
            <a:r>
              <a:rPr lang="en-US" dirty="0">
                <a:solidFill>
                  <a:srgbClr val="000000"/>
                </a:solidFill>
                <a:latin typeface="Arial"/>
              </a:rPr>
              <a:t>triples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660" y="2833077"/>
            <a:ext cx="1597021" cy="714751"/>
          </a:xfrm>
          <a:prstGeom prst="rect">
            <a:avLst/>
          </a:prstGeom>
          <a:effectLst>
            <a:softEdge rad="63500"/>
          </a:effectLst>
        </p:spPr>
      </p:pic>
      <p:sp>
        <p:nvSpPr>
          <p:cNvPr id="5" name="Oval 4"/>
          <p:cNvSpPr/>
          <p:nvPr/>
        </p:nvSpPr>
        <p:spPr>
          <a:xfrm>
            <a:off x="2361328" y="1132642"/>
            <a:ext cx="1719347" cy="1719347"/>
          </a:xfrm>
          <a:prstGeom prst="ellipse">
            <a:avLst/>
          </a:prstGeom>
          <a:solidFill>
            <a:schemeClr val="bg1"/>
          </a:solidFill>
          <a:ln w="57150">
            <a:solidFill>
              <a:schemeClr val="tx2"/>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399" y="1703565"/>
            <a:ext cx="1046862" cy="468526"/>
          </a:xfrm>
          <a:prstGeom prst="rect">
            <a:avLst/>
          </a:prstGeom>
          <a:effectLst>
            <a:softEdge rad="63500"/>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070" y="2834242"/>
            <a:ext cx="983477" cy="1020149"/>
          </a:xfrm>
          <a:prstGeom prst="rect">
            <a:avLst/>
          </a:prstGeom>
          <a:effectLst>
            <a:softEdge rad="63500"/>
          </a:effectLst>
        </p:spPr>
      </p:pic>
      <p:sp>
        <p:nvSpPr>
          <p:cNvPr id="8" name="TextBox 7"/>
          <p:cNvSpPr txBox="1"/>
          <p:nvPr/>
        </p:nvSpPr>
        <p:spPr>
          <a:xfrm>
            <a:off x="6973026" y="3014044"/>
            <a:ext cx="2634071" cy="369332"/>
          </a:xfrm>
          <a:prstGeom prst="rect">
            <a:avLst/>
          </a:prstGeom>
          <a:noFill/>
        </p:spPr>
        <p:txBody>
          <a:bodyPr wrap="square" rtlCol="0">
            <a:spAutoFit/>
          </a:bodyPr>
          <a:lstStyle/>
          <a:p>
            <a:pPr defTabSz="342900"/>
            <a:r>
              <a:rPr lang="en-US" dirty="0">
                <a:solidFill>
                  <a:srgbClr val="000000"/>
                </a:solidFill>
                <a:latin typeface="Arial"/>
              </a:rPr>
              <a:t>VIAF: 2 billion triples</a:t>
            </a:r>
          </a:p>
        </p:txBody>
      </p:sp>
      <p:sp>
        <p:nvSpPr>
          <p:cNvPr id="11" name="Oval 10"/>
          <p:cNvSpPr/>
          <p:nvPr/>
        </p:nvSpPr>
        <p:spPr>
          <a:xfrm>
            <a:off x="2434907" y="3654365"/>
            <a:ext cx="845752" cy="801471"/>
          </a:xfrm>
          <a:prstGeom prst="ellipse">
            <a:avLst/>
          </a:prstGeom>
          <a:solidFill>
            <a:schemeClr val="bg1"/>
          </a:solidFill>
          <a:ln w="571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289" y="3757882"/>
            <a:ext cx="428425" cy="512020"/>
          </a:xfrm>
          <a:prstGeom prst="rect">
            <a:avLst/>
          </a:prstGeom>
          <a:ln>
            <a:noFill/>
          </a:ln>
          <a:effectLst>
            <a:softEdge rad="63500"/>
          </a:effectLst>
        </p:spPr>
      </p:pic>
      <p:sp>
        <p:nvSpPr>
          <p:cNvPr id="10" name="TextBox 9"/>
          <p:cNvSpPr txBox="1"/>
          <p:nvPr/>
        </p:nvSpPr>
        <p:spPr>
          <a:xfrm>
            <a:off x="5336045" y="1235734"/>
            <a:ext cx="2954017" cy="369332"/>
          </a:xfrm>
          <a:prstGeom prst="rect">
            <a:avLst/>
          </a:prstGeom>
          <a:noFill/>
        </p:spPr>
        <p:txBody>
          <a:bodyPr wrap="square" rtlCol="0">
            <a:spAutoFit/>
          </a:bodyPr>
          <a:lstStyle/>
          <a:p>
            <a:pPr algn="ctr" defTabSz="342900"/>
            <a:r>
              <a:rPr lang="en-US" dirty="0">
                <a:solidFill>
                  <a:srgbClr val="000000"/>
                </a:solidFill>
                <a:latin typeface="Arial"/>
              </a:rPr>
              <a:t>ISNI: 10-50 million triples</a:t>
            </a:r>
          </a:p>
        </p:txBody>
      </p:sp>
      <p:sp>
        <p:nvSpPr>
          <p:cNvPr id="20" name="Oval 19"/>
          <p:cNvSpPr/>
          <p:nvPr/>
        </p:nvSpPr>
        <p:spPr>
          <a:xfrm>
            <a:off x="4490293" y="1189279"/>
            <a:ext cx="845752" cy="801471"/>
          </a:xfrm>
          <a:prstGeom prst="ellipse">
            <a:avLst/>
          </a:prstGeom>
          <a:solidFill>
            <a:schemeClr val="bg1"/>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5344" y="1473182"/>
            <a:ext cx="495650" cy="233664"/>
          </a:xfrm>
          <a:prstGeom prst="rect">
            <a:avLst/>
          </a:prstGeom>
        </p:spPr>
      </p:pic>
      <p:sp>
        <p:nvSpPr>
          <p:cNvPr id="19" name="Text Placeholder 18">
            <a:extLst>
              <a:ext uri="{FF2B5EF4-FFF2-40B4-BE49-F238E27FC236}">
                <a16:creationId xmlns:a16="http://schemas.microsoft.com/office/drawing/2014/main" id="{8CDAFF8F-529C-44A4-88DA-59A9FCE040E4}"/>
              </a:ext>
            </a:extLst>
          </p:cNvPr>
          <p:cNvSpPr>
            <a:spLocks noGrp="1"/>
          </p:cNvSpPr>
          <p:nvPr>
            <p:ph type="body" sz="quarter" idx="13"/>
          </p:nvPr>
        </p:nvSpPr>
        <p:spPr>
          <a:xfrm>
            <a:off x="119406" y="86992"/>
            <a:ext cx="8439148" cy="686442"/>
          </a:xfrm>
        </p:spPr>
        <p:txBody>
          <a:bodyPr/>
          <a:lstStyle/>
          <a:p>
            <a:r>
              <a:rPr lang="en-US" dirty="0">
                <a:solidFill>
                  <a:srgbClr val="1F497D"/>
                </a:solidFill>
              </a:rPr>
              <a:t>OCLC’s linked data resources</a:t>
            </a:r>
            <a:endParaRPr lang="en-US" dirty="0"/>
          </a:p>
        </p:txBody>
      </p:sp>
    </p:spTree>
    <p:extLst>
      <p:ext uri="{BB962C8B-B14F-4D97-AF65-F5344CB8AC3E}">
        <p14:creationId xmlns:p14="http://schemas.microsoft.com/office/powerpoint/2010/main" val="35061091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4A7D91-1929-4E34-A861-0FC7AF9892B8}"/>
              </a:ext>
            </a:extLst>
          </p:cNvPr>
          <p:cNvSpPr>
            <a:spLocks noGrp="1"/>
          </p:cNvSpPr>
          <p:nvPr>
            <p:ph type="body" sz="quarter" idx="12"/>
          </p:nvPr>
        </p:nvSpPr>
        <p:spPr>
          <a:xfrm>
            <a:off x="477839" y="1165219"/>
            <a:ext cx="8181975" cy="3356378"/>
          </a:xfrm>
        </p:spPr>
        <p:txBody>
          <a:bodyPr>
            <a:normAutofit fontScale="62500" lnSpcReduction="20000"/>
          </a:bodyPr>
          <a:lstStyle/>
          <a:p>
            <a:r>
              <a:rPr lang="en-US" sz="2600" b="1" dirty="0"/>
              <a:t>Library of Congress (</a:t>
            </a:r>
            <a:r>
              <a:rPr lang="en-US" sz="2600" b="1" dirty="0">
                <a:hlinkClick r:id="rId2"/>
              </a:rPr>
              <a:t>id.loc.gov</a:t>
            </a:r>
            <a:r>
              <a:rPr lang="en-US" sz="2600" b="1" dirty="0"/>
              <a:t>)</a:t>
            </a:r>
          </a:p>
          <a:p>
            <a:pPr lvl="1"/>
            <a:r>
              <a:rPr lang="en-US" sz="2200" dirty="0"/>
              <a:t>Enables developers to interact with vocabularies found in data &amp; standards promulgated by LC as linked data.</a:t>
            </a:r>
          </a:p>
          <a:p>
            <a:pPr lvl="1"/>
            <a:r>
              <a:rPr lang="en-US" sz="2200" dirty="0"/>
              <a:t>100,000+ requests/day; 100-500 million triples</a:t>
            </a:r>
          </a:p>
          <a:p>
            <a:r>
              <a:rPr lang="en-US" sz="2600" b="1" dirty="0"/>
              <a:t>Getty Art &amp; Architecture Thesaurus</a:t>
            </a:r>
          </a:p>
          <a:p>
            <a:pPr lvl="1"/>
            <a:r>
              <a:rPr lang="en-US" sz="2200" dirty="0"/>
              <a:t>A structured vocabulary for generic concepts related to art and architecture.</a:t>
            </a:r>
          </a:p>
          <a:p>
            <a:pPr lvl="1"/>
            <a:r>
              <a:rPr lang="en-US" sz="2200" dirty="0"/>
              <a:t>100,000+ requests/day 100-500 million triples</a:t>
            </a:r>
          </a:p>
          <a:p>
            <a:r>
              <a:rPr lang="en-US" sz="2600" b="1" dirty="0" err="1"/>
              <a:t>Bibliothèque</a:t>
            </a:r>
            <a:r>
              <a:rPr lang="en-US" sz="2600" b="1" dirty="0"/>
              <a:t> </a:t>
            </a:r>
            <a:r>
              <a:rPr lang="en-US" sz="2600" b="1" dirty="0" err="1"/>
              <a:t>nationale</a:t>
            </a:r>
            <a:r>
              <a:rPr lang="en-US" sz="2600" b="1" dirty="0"/>
              <a:t> de France (</a:t>
            </a:r>
            <a:r>
              <a:rPr lang="en-US" sz="2600" b="1" dirty="0">
                <a:solidFill>
                  <a:srgbClr val="1F497D"/>
                </a:solidFill>
                <a:hlinkClick r:id="rId3" action="ppaction://hlinkfile"/>
              </a:rPr>
              <a:t>data.bnf.fr</a:t>
            </a:r>
            <a:r>
              <a:rPr lang="en-US" sz="2600" b="1" dirty="0">
                <a:solidFill>
                  <a:srgbClr val="1F497D"/>
                </a:solidFill>
              </a:rPr>
              <a:t>)</a:t>
            </a:r>
          </a:p>
          <a:p>
            <a:pPr lvl="1"/>
            <a:r>
              <a:rPr lang="en-US" sz="2200" dirty="0"/>
              <a:t>Data produced by the </a:t>
            </a:r>
            <a:r>
              <a:rPr lang="en-US" sz="2200" dirty="0" err="1"/>
              <a:t>Bibliothèque</a:t>
            </a:r>
            <a:r>
              <a:rPr lang="en-US" sz="2200" dirty="0"/>
              <a:t> </a:t>
            </a:r>
            <a:r>
              <a:rPr lang="en-US" sz="2200" dirty="0" err="1"/>
              <a:t>nationale</a:t>
            </a:r>
            <a:r>
              <a:rPr lang="en-US" sz="2200" dirty="0"/>
              <a:t> de France more useful on the Web.</a:t>
            </a:r>
          </a:p>
          <a:p>
            <a:pPr lvl="1"/>
            <a:r>
              <a:rPr lang="en-US" sz="2200" dirty="0"/>
              <a:t>10,000 – 50,000 requests/day; 100-500 million triples</a:t>
            </a:r>
          </a:p>
          <a:p>
            <a:r>
              <a:rPr lang="en-US" sz="2600" b="1" dirty="0"/>
              <a:t>Deutsche National </a:t>
            </a:r>
            <a:r>
              <a:rPr lang="en-US" sz="2600" b="1" dirty="0" err="1"/>
              <a:t>Bibliothek</a:t>
            </a:r>
            <a:endParaRPr lang="en-US" sz="2600" b="1" dirty="0"/>
          </a:p>
          <a:p>
            <a:pPr lvl="1"/>
            <a:r>
              <a:rPr lang="en-US" sz="2000" dirty="0"/>
              <a:t>Publishes authority and bibliographic data in RDF to make the data accessible to the semantic Web community with no need to know library-specific metadata schemes.</a:t>
            </a:r>
          </a:p>
          <a:p>
            <a:pPr lvl="1"/>
            <a:r>
              <a:rPr lang="en-US" sz="2000" dirty="0"/>
              <a:t>100-500 million triples</a:t>
            </a:r>
          </a:p>
          <a:p>
            <a:r>
              <a:rPr lang="en-US" sz="2600" b="1" dirty="0"/>
              <a:t>Linked Data for Libraries</a:t>
            </a:r>
            <a:r>
              <a:rPr lang="en-US" sz="2600" dirty="0"/>
              <a:t>!! (https://www.ld4l.org/)</a:t>
            </a:r>
          </a:p>
          <a:p>
            <a:endParaRPr lang="en-US" sz="2000" dirty="0"/>
          </a:p>
          <a:p>
            <a:endParaRPr lang="en-US" dirty="0"/>
          </a:p>
          <a:p>
            <a:pPr lvl="1"/>
            <a:endParaRPr lang="en-US" dirty="0"/>
          </a:p>
          <a:p>
            <a:pPr lvl="1"/>
            <a:endParaRPr lang="en-US" dirty="0"/>
          </a:p>
          <a:p>
            <a:pPr lvl="1"/>
            <a:endParaRPr lang="en-US" dirty="0"/>
          </a:p>
          <a:p>
            <a:endParaRPr lang="en-US" dirty="0"/>
          </a:p>
        </p:txBody>
      </p:sp>
      <p:sp>
        <p:nvSpPr>
          <p:cNvPr id="5" name="Title 1">
            <a:extLst>
              <a:ext uri="{FF2B5EF4-FFF2-40B4-BE49-F238E27FC236}">
                <a16:creationId xmlns:a16="http://schemas.microsoft.com/office/drawing/2014/main" id="{FCA713B1-166D-4EA2-9F43-D03D155E7D26}"/>
              </a:ext>
            </a:extLst>
          </p:cNvPr>
          <p:cNvSpPr>
            <a:spLocks noGrp="1"/>
          </p:cNvSpPr>
          <p:nvPr>
            <p:ph type="body" sz="quarter" idx="13"/>
          </p:nvPr>
        </p:nvSpPr>
        <p:spPr/>
        <p:txBody>
          <a:bodyPr/>
          <a:lstStyle/>
          <a:p>
            <a:r>
              <a:rPr lang="en-US" dirty="0">
                <a:solidFill>
                  <a:srgbClr val="1F497D"/>
                </a:solidFill>
              </a:rPr>
              <a:t>Triples, triples, everywhere!!!</a:t>
            </a:r>
            <a:endParaRPr lang="en-US" sz="2000" dirty="0">
              <a:solidFill>
                <a:srgbClr val="1F497D"/>
              </a:solidFill>
            </a:endParaRPr>
          </a:p>
          <a:p>
            <a:r>
              <a:rPr lang="en-US" sz="2000" dirty="0">
                <a:solidFill>
                  <a:srgbClr val="1F497D"/>
                </a:solidFill>
              </a:rPr>
              <a:t>Other library-related linked data resources</a:t>
            </a:r>
          </a:p>
        </p:txBody>
      </p:sp>
      <p:pic>
        <p:nvPicPr>
          <p:cNvPr id="6" name="Picture 5">
            <a:extLst>
              <a:ext uri="{FF2B5EF4-FFF2-40B4-BE49-F238E27FC236}">
                <a16:creationId xmlns:a16="http://schemas.microsoft.com/office/drawing/2014/main" id="{1F0E4772-5A90-4670-989C-8DB56D6376C6}"/>
              </a:ext>
            </a:extLst>
          </p:cNvPr>
          <p:cNvPicPr>
            <a:picLocks noChangeAspect="1"/>
          </p:cNvPicPr>
          <p:nvPr/>
        </p:nvPicPr>
        <p:blipFill>
          <a:blip r:embed="rId4"/>
          <a:stretch>
            <a:fillRect/>
          </a:stretch>
        </p:blipFill>
        <p:spPr>
          <a:xfrm>
            <a:off x="4373813" y="1059849"/>
            <a:ext cx="1297418" cy="377223"/>
          </a:xfrm>
          <a:prstGeom prst="rect">
            <a:avLst/>
          </a:prstGeom>
        </p:spPr>
      </p:pic>
      <p:pic>
        <p:nvPicPr>
          <p:cNvPr id="7" name="Picture 6">
            <a:extLst>
              <a:ext uri="{FF2B5EF4-FFF2-40B4-BE49-F238E27FC236}">
                <a16:creationId xmlns:a16="http://schemas.microsoft.com/office/drawing/2014/main" id="{DFBD1C35-EFAE-4CE6-95B5-63B02496354F}"/>
              </a:ext>
            </a:extLst>
          </p:cNvPr>
          <p:cNvPicPr>
            <a:picLocks noChangeAspect="1"/>
          </p:cNvPicPr>
          <p:nvPr/>
        </p:nvPicPr>
        <p:blipFill>
          <a:blip r:embed="rId5"/>
          <a:stretch>
            <a:fillRect/>
          </a:stretch>
        </p:blipFill>
        <p:spPr>
          <a:xfrm>
            <a:off x="5081443" y="1818276"/>
            <a:ext cx="3347165" cy="407401"/>
          </a:xfrm>
          <a:prstGeom prst="rect">
            <a:avLst/>
          </a:prstGeom>
        </p:spPr>
      </p:pic>
      <p:pic>
        <p:nvPicPr>
          <p:cNvPr id="8" name="Picture 7">
            <a:extLst>
              <a:ext uri="{FF2B5EF4-FFF2-40B4-BE49-F238E27FC236}">
                <a16:creationId xmlns:a16="http://schemas.microsoft.com/office/drawing/2014/main" id="{759F397D-242A-460C-AF28-0AEE484A1267}"/>
              </a:ext>
            </a:extLst>
          </p:cNvPr>
          <p:cNvPicPr>
            <a:picLocks noChangeAspect="1"/>
          </p:cNvPicPr>
          <p:nvPr/>
        </p:nvPicPr>
        <p:blipFill>
          <a:blip r:embed="rId6"/>
          <a:stretch>
            <a:fillRect/>
          </a:stretch>
        </p:blipFill>
        <p:spPr>
          <a:xfrm>
            <a:off x="5376571" y="2606881"/>
            <a:ext cx="2189035" cy="280059"/>
          </a:xfrm>
          <a:prstGeom prst="rect">
            <a:avLst/>
          </a:prstGeom>
        </p:spPr>
      </p:pic>
      <p:pic>
        <p:nvPicPr>
          <p:cNvPr id="9" name="Picture 8">
            <a:extLst>
              <a:ext uri="{FF2B5EF4-FFF2-40B4-BE49-F238E27FC236}">
                <a16:creationId xmlns:a16="http://schemas.microsoft.com/office/drawing/2014/main" id="{FAB1DB33-5AAE-43F8-96CB-F1BF7C5DE71E}"/>
              </a:ext>
            </a:extLst>
          </p:cNvPr>
          <p:cNvPicPr>
            <a:picLocks noChangeAspect="1"/>
          </p:cNvPicPr>
          <p:nvPr/>
        </p:nvPicPr>
        <p:blipFill>
          <a:blip r:embed="rId7"/>
          <a:stretch>
            <a:fillRect/>
          </a:stretch>
        </p:blipFill>
        <p:spPr>
          <a:xfrm>
            <a:off x="7840671" y="2921393"/>
            <a:ext cx="965919" cy="622989"/>
          </a:xfrm>
          <a:prstGeom prst="rect">
            <a:avLst/>
          </a:prstGeom>
        </p:spPr>
      </p:pic>
      <p:pic>
        <p:nvPicPr>
          <p:cNvPr id="10" name="Picture 9">
            <a:extLst>
              <a:ext uri="{FF2B5EF4-FFF2-40B4-BE49-F238E27FC236}">
                <a16:creationId xmlns:a16="http://schemas.microsoft.com/office/drawing/2014/main" id="{9FCB1557-CFAA-4769-97E7-5FD4669A4F99}"/>
              </a:ext>
            </a:extLst>
          </p:cNvPr>
          <p:cNvPicPr>
            <a:picLocks noChangeAspect="1"/>
          </p:cNvPicPr>
          <p:nvPr/>
        </p:nvPicPr>
        <p:blipFill>
          <a:blip r:embed="rId8"/>
          <a:stretch>
            <a:fillRect/>
          </a:stretch>
        </p:blipFill>
        <p:spPr>
          <a:xfrm>
            <a:off x="5722509" y="4041552"/>
            <a:ext cx="1497157" cy="753671"/>
          </a:xfrm>
          <a:prstGeom prst="rect">
            <a:avLst/>
          </a:prstGeom>
        </p:spPr>
      </p:pic>
    </p:spTree>
    <p:extLst>
      <p:ext uri="{BB962C8B-B14F-4D97-AF65-F5344CB8AC3E}">
        <p14:creationId xmlns:p14="http://schemas.microsoft.com/office/powerpoint/2010/main" val="161777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D3E3CA4-C413-48C4-818D-69402B59BCB0}"/>
              </a:ext>
            </a:extLst>
          </p:cNvPr>
          <p:cNvSpPr>
            <a:spLocks noGrp="1"/>
          </p:cNvSpPr>
          <p:nvPr>
            <p:ph type="body" sz="quarter" idx="13"/>
          </p:nvPr>
        </p:nvSpPr>
        <p:spPr>
          <a:xfrm>
            <a:off x="341313" y="452116"/>
            <a:ext cx="3307819" cy="452033"/>
          </a:xfrm>
        </p:spPr>
        <p:txBody>
          <a:bodyPr/>
          <a:lstStyle/>
          <a:p>
            <a:r>
              <a:rPr lang="en-US" sz="2800" dirty="0"/>
              <a:t>BIBRAME basics</a:t>
            </a:r>
          </a:p>
        </p:txBody>
      </p:sp>
      <p:sp>
        <p:nvSpPr>
          <p:cNvPr id="5" name="Text Placeholder 2">
            <a:extLst>
              <a:ext uri="{FF2B5EF4-FFF2-40B4-BE49-F238E27FC236}">
                <a16:creationId xmlns:a16="http://schemas.microsoft.com/office/drawing/2014/main" id="{9F6698DF-70C7-4011-8AA7-E74C92E38E6A}"/>
              </a:ext>
            </a:extLst>
          </p:cNvPr>
          <p:cNvSpPr txBox="1">
            <a:spLocks/>
          </p:cNvSpPr>
          <p:nvPr/>
        </p:nvSpPr>
        <p:spPr>
          <a:xfrm>
            <a:off x="341313" y="1030288"/>
            <a:ext cx="3824922" cy="3317875"/>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Schema maintained by the Library of Congress</a:t>
            </a:r>
          </a:p>
          <a:p>
            <a:r>
              <a:rPr lang="en-US" sz="2000" dirty="0"/>
              <a:t>General model for expressing and connecting bibliographic data</a:t>
            </a:r>
          </a:p>
          <a:p>
            <a:r>
              <a:rPr lang="en-US" sz="2000" dirty="0"/>
              <a:t>Foundation for the future of bibliographic description, both on the web, and in the broader networked world</a:t>
            </a:r>
          </a:p>
          <a:p>
            <a:r>
              <a:rPr lang="en-US" sz="2000" dirty="0"/>
              <a:t>Successor to MARC 21</a:t>
            </a:r>
          </a:p>
        </p:txBody>
      </p:sp>
      <p:sp>
        <p:nvSpPr>
          <p:cNvPr id="6" name="Text Placeholder 4">
            <a:extLst>
              <a:ext uri="{FF2B5EF4-FFF2-40B4-BE49-F238E27FC236}">
                <a16:creationId xmlns:a16="http://schemas.microsoft.com/office/drawing/2014/main" id="{D98BEBDF-3E84-40BB-B995-523C0238560F}"/>
              </a:ext>
            </a:extLst>
          </p:cNvPr>
          <p:cNvSpPr txBox="1">
            <a:spLocks/>
          </p:cNvSpPr>
          <p:nvPr/>
        </p:nvSpPr>
        <p:spPr>
          <a:xfrm>
            <a:off x="4484689" y="452116"/>
            <a:ext cx="3824922" cy="686442"/>
          </a:xfrm>
          <a:prstGeom prst="rect">
            <a:avLst/>
          </a:prstGeom>
        </p:spPr>
        <p:txBody>
          <a:bodyPr vert="horz"/>
          <a:lstStyle>
            <a:lvl1pPr marL="0" indent="0" algn="l" defTabSz="457189" rtl="0" eaLnBrk="1" latinLnBrk="0" hangingPunct="1">
              <a:spcBef>
                <a:spcPct val="20000"/>
              </a:spcBef>
              <a:buFont typeface="Arial"/>
              <a:buNone/>
              <a:defRPr sz="3600" b="1" kern="1200" baseline="0">
                <a:solidFill>
                  <a:schemeClr val="tx2"/>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schema.org basics</a:t>
            </a:r>
          </a:p>
        </p:txBody>
      </p:sp>
      <p:sp>
        <p:nvSpPr>
          <p:cNvPr id="7" name="Text Placeholder 5">
            <a:extLst>
              <a:ext uri="{FF2B5EF4-FFF2-40B4-BE49-F238E27FC236}">
                <a16:creationId xmlns:a16="http://schemas.microsoft.com/office/drawing/2014/main" id="{3BCA295E-0D36-408D-9F28-3A737678E623}"/>
              </a:ext>
            </a:extLst>
          </p:cNvPr>
          <p:cNvSpPr txBox="1">
            <a:spLocks/>
          </p:cNvSpPr>
          <p:nvPr/>
        </p:nvSpPr>
        <p:spPr>
          <a:xfrm>
            <a:off x="4376103" y="1030288"/>
            <a:ext cx="4421187" cy="3317875"/>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Joint effort of major search engines</a:t>
            </a:r>
          </a:p>
          <a:p>
            <a:r>
              <a:rPr lang="en-US" sz="2000" dirty="0"/>
              <a:t>Provides a common schema for general use</a:t>
            </a:r>
          </a:p>
          <a:p>
            <a:pPr lvl="1"/>
            <a:r>
              <a:rPr lang="en-US" sz="2000" dirty="0"/>
              <a:t>Extensions for some types of resources</a:t>
            </a:r>
          </a:p>
          <a:p>
            <a:pPr lvl="1"/>
            <a:r>
              <a:rPr lang="en-US" sz="2000" dirty="0"/>
              <a:t>Communities can propose community-specific extensions</a:t>
            </a:r>
          </a:p>
          <a:p>
            <a:r>
              <a:rPr lang="en-US" sz="2000" dirty="0"/>
              <a:t>Enjoying rapid adoption</a:t>
            </a:r>
          </a:p>
          <a:p>
            <a:endParaRPr lang="en-US" sz="2000" dirty="0"/>
          </a:p>
          <a:p>
            <a:endParaRPr lang="en-US" sz="2000" dirty="0"/>
          </a:p>
          <a:p>
            <a:endParaRPr lang="en-US" sz="2000" dirty="0"/>
          </a:p>
        </p:txBody>
      </p:sp>
      <p:pic>
        <p:nvPicPr>
          <p:cNvPr id="1026" name="Picture 2" descr="Image result for library of congress logo">
            <a:extLst>
              <a:ext uri="{FF2B5EF4-FFF2-40B4-BE49-F238E27FC236}">
                <a16:creationId xmlns:a16="http://schemas.microsoft.com/office/drawing/2014/main" id="{00E1EC3B-EF17-4598-B48C-9D544332B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543" y="390209"/>
            <a:ext cx="526287" cy="6400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oc2interactive.com/wp-content/uploads/2013/09/4682.Bing-logo-orange-RGB.jpg">
            <a:extLst>
              <a:ext uri="{FF2B5EF4-FFF2-40B4-BE49-F238E27FC236}">
                <a16:creationId xmlns:a16="http://schemas.microsoft.com/office/drawing/2014/main" id="{9D4F414C-FE89-48C7-8738-6BC6E12C3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7097" y="471408"/>
            <a:ext cx="605028" cy="2322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kinja-img.com/gawker-media/image/upload/s--pEKSmwzm--/c_scale,fl_progressive,q_80,w_800/1414228815325188681.jpg">
            <a:extLst>
              <a:ext uri="{FF2B5EF4-FFF2-40B4-BE49-F238E27FC236}">
                <a16:creationId xmlns:a16="http://schemas.microsoft.com/office/drawing/2014/main" id="{B6483EB2-64E4-471F-B0A7-942823D53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977" y="144217"/>
            <a:ext cx="596247" cy="327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underconsideration.com/brandnew/archives/yahoo_logo_detail.png">
            <a:extLst>
              <a:ext uri="{FF2B5EF4-FFF2-40B4-BE49-F238E27FC236}">
                <a16:creationId xmlns:a16="http://schemas.microsoft.com/office/drawing/2014/main" id="{BC88C6A5-840B-4660-8E55-1934AA1DC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7893" y="818288"/>
            <a:ext cx="871116" cy="2180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upload.wikimedia.org/wikipedia/commons/thumb/9/91/Yandex_logo_en.svg/2000px-Yandex_logo_en.svg.png">
            <a:extLst>
              <a:ext uri="{FF2B5EF4-FFF2-40B4-BE49-F238E27FC236}">
                <a16:creationId xmlns:a16="http://schemas.microsoft.com/office/drawing/2014/main" id="{F65DAAF7-1B2C-400F-BB0B-F4209FEFED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7973" y="1138558"/>
            <a:ext cx="643451" cy="25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43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5F592-B444-4507-9A57-80E6B137639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1179220" y="162204"/>
            <a:ext cx="6821780" cy="3105851"/>
          </a:xfrm>
          <a:prstGeom prst="rect">
            <a:avLst/>
          </a:prstGeom>
          <a:ln>
            <a:noFill/>
          </a:ln>
          <a:effectLst>
            <a:outerShdw blurRad="292100" dist="139700" dir="2700000" algn="tl" rotWithShape="0">
              <a:srgbClr val="333333">
                <a:alpha val="65000"/>
              </a:srgbClr>
            </a:outerShdw>
          </a:effectLst>
        </p:spPr>
      </p:pic>
      <p:sp>
        <p:nvSpPr>
          <p:cNvPr id="4" name="Rectangle: Rounded Corners 3">
            <a:extLst>
              <a:ext uri="{FF2B5EF4-FFF2-40B4-BE49-F238E27FC236}">
                <a16:creationId xmlns:a16="http://schemas.microsoft.com/office/drawing/2014/main" id="{C5BDB9DD-C7B0-4D1C-B2F8-8AA5C0A3B7DC}"/>
              </a:ext>
            </a:extLst>
          </p:cNvPr>
          <p:cNvSpPr/>
          <p:nvPr/>
        </p:nvSpPr>
        <p:spPr>
          <a:xfrm>
            <a:off x="1179220" y="1821657"/>
            <a:ext cx="6666633" cy="2774249"/>
          </a:xfrm>
          <a:prstGeom prst="roundRect">
            <a:avLst/>
          </a:prstGeom>
          <a:solidFill>
            <a:schemeClr val="tx2"/>
          </a:solid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350" dirty="0"/>
          </a:p>
          <a:p>
            <a:r>
              <a:rPr lang="en-US" sz="2700" dirty="0"/>
              <a:t>“While we believe that linked data representations will eventually become </a:t>
            </a:r>
            <a:r>
              <a:rPr lang="en-US" sz="2700" dirty="0">
                <a:solidFill>
                  <a:schemeClr val="accent5"/>
                </a:solidFill>
              </a:rPr>
              <a:t>the de facto standard</a:t>
            </a:r>
            <a:r>
              <a:rPr lang="en-US" sz="2700" dirty="0"/>
              <a:t>, we also believe that </a:t>
            </a:r>
            <a:r>
              <a:rPr lang="en-US" sz="2700" dirty="0">
                <a:solidFill>
                  <a:schemeClr val="accent5"/>
                </a:solidFill>
              </a:rPr>
              <a:t>MARC will continue </a:t>
            </a:r>
            <a:r>
              <a:rPr lang="en-US" sz="2700" dirty="0"/>
              <a:t>to be used by the library community for many years to come.”</a:t>
            </a:r>
          </a:p>
          <a:p>
            <a:endParaRPr lang="en-US" sz="1350" dirty="0"/>
          </a:p>
        </p:txBody>
      </p:sp>
      <p:sp>
        <p:nvSpPr>
          <p:cNvPr id="3" name="TextBox 2">
            <a:extLst>
              <a:ext uri="{FF2B5EF4-FFF2-40B4-BE49-F238E27FC236}">
                <a16:creationId xmlns:a16="http://schemas.microsoft.com/office/drawing/2014/main" id="{8662B802-B027-4B7B-8D91-26FB0DE87145}"/>
              </a:ext>
            </a:extLst>
          </p:cNvPr>
          <p:cNvSpPr txBox="1"/>
          <p:nvPr/>
        </p:nvSpPr>
        <p:spPr>
          <a:xfrm>
            <a:off x="5317067" y="237066"/>
            <a:ext cx="2912534" cy="369332"/>
          </a:xfrm>
          <a:prstGeom prst="rect">
            <a:avLst/>
          </a:prstGeom>
          <a:noFill/>
        </p:spPr>
        <p:txBody>
          <a:bodyPr wrap="square" rtlCol="0">
            <a:spAutoFit/>
          </a:bodyPr>
          <a:lstStyle/>
          <a:p>
            <a:r>
              <a:rPr lang="en-US" dirty="0">
                <a:hlinkClick r:id="rId5" action="ppaction://hlinkfile"/>
              </a:rPr>
              <a:t>oc.lc/</a:t>
            </a:r>
            <a:r>
              <a:rPr lang="en-US" dirty="0" err="1">
                <a:hlinkClick r:id="rId5" action="ppaction://hlinkfile"/>
              </a:rPr>
              <a:t>linkeddatasummary</a:t>
            </a:r>
            <a:endParaRPr lang="en-US" dirty="0"/>
          </a:p>
        </p:txBody>
      </p:sp>
    </p:spTree>
    <p:extLst>
      <p:ext uri="{BB962C8B-B14F-4D97-AF65-F5344CB8AC3E}">
        <p14:creationId xmlns:p14="http://schemas.microsoft.com/office/powerpoint/2010/main" val="43161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5582" y="831061"/>
            <a:ext cx="8243454" cy="1200329"/>
          </a:xfrm>
        </p:spPr>
        <p:txBody>
          <a:bodyPr/>
          <a:lstStyle/>
          <a:p>
            <a:r>
              <a:rPr lang="en-US" dirty="0"/>
              <a:t>Some examples In production </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71528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7D069E-E96B-48EA-89C1-01C43BC1AB5D}"/>
              </a:ext>
            </a:extLst>
          </p:cNvPr>
          <p:cNvSpPr>
            <a:spLocks noGrp="1"/>
          </p:cNvSpPr>
          <p:nvPr>
            <p:ph type="body" sz="quarter" idx="12"/>
          </p:nvPr>
        </p:nvSpPr>
        <p:spPr>
          <a:xfrm>
            <a:off x="340787" y="1029748"/>
            <a:ext cx="8253378" cy="3356378"/>
          </a:xfrm>
        </p:spPr>
        <p:txBody>
          <a:bodyPr/>
          <a:lstStyle/>
          <a:p>
            <a:r>
              <a:rPr lang="en-US" sz="2800" dirty="0"/>
              <a:t>Linked Data Primer</a:t>
            </a:r>
          </a:p>
          <a:p>
            <a:r>
              <a:rPr lang="en-US" sz="2800" dirty="0"/>
              <a:t>Linked Data and OCLC</a:t>
            </a:r>
          </a:p>
          <a:p>
            <a:r>
              <a:rPr lang="en-US" sz="2800" dirty="0"/>
              <a:t>Linked Data and Libraries</a:t>
            </a:r>
          </a:p>
          <a:p>
            <a:r>
              <a:rPr lang="en-US" sz="2800" dirty="0"/>
              <a:t>Linked Data Reality Check</a:t>
            </a:r>
          </a:p>
          <a:p>
            <a:r>
              <a:rPr lang="en-US" sz="2800" dirty="0"/>
              <a:t>A New Linked Data Prototype—OCLC, Libraries, and Wikimedia: Why, Who, What, &amp; How?</a:t>
            </a:r>
          </a:p>
        </p:txBody>
      </p:sp>
      <p:sp>
        <p:nvSpPr>
          <p:cNvPr id="2" name="Text Placeholder 1">
            <a:extLst>
              <a:ext uri="{FF2B5EF4-FFF2-40B4-BE49-F238E27FC236}">
                <a16:creationId xmlns:a16="http://schemas.microsoft.com/office/drawing/2014/main" id="{A62D990C-CFDF-4BEC-80B0-226394CCD9BE}"/>
              </a:ext>
            </a:extLst>
          </p:cNvPr>
          <p:cNvSpPr>
            <a:spLocks noGrp="1"/>
          </p:cNvSpPr>
          <p:nvPr>
            <p:ph type="body" sz="quarter" idx="13"/>
          </p:nvPr>
        </p:nvSpPr>
        <p:spPr>
          <a:xfrm>
            <a:off x="247134" y="341728"/>
            <a:ext cx="8439148" cy="686442"/>
          </a:xfrm>
        </p:spPr>
        <p:txBody>
          <a:bodyPr vert="horz" anchor="t"/>
          <a:lstStyle/>
          <a:p>
            <a:r>
              <a:rPr lang="en-US" sz="3200" b="0" dirty="0">
                <a:latin typeface="Arial" panose="020B0604020202020204" pitchFamily="34" charset="0"/>
                <a:cs typeface="Arial" panose="020B0604020202020204" pitchFamily="34" charset="0"/>
              </a:rPr>
              <a:t>Agenda</a:t>
            </a:r>
            <a:endParaRPr lang="en-US" dirty="0">
              <a:solidFill>
                <a:schemeClr val="tx1"/>
              </a:solidFill>
            </a:endParaRPr>
          </a:p>
        </p:txBody>
      </p:sp>
    </p:spTree>
    <p:extLst>
      <p:ext uri="{BB962C8B-B14F-4D97-AF65-F5344CB8AC3E}">
        <p14:creationId xmlns:p14="http://schemas.microsoft.com/office/powerpoint/2010/main" val="154049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0890" y="643069"/>
            <a:ext cx="6429563" cy="3953946"/>
          </a:xfrm>
          <a:prstGeom prst="rect">
            <a:avLst/>
          </a:prstGeom>
        </p:spPr>
      </p:pic>
      <p:pic>
        <p:nvPicPr>
          <p:cNvPr id="3" name="Picture 2"/>
          <p:cNvPicPr>
            <a:picLocks noChangeAspect="1"/>
          </p:cNvPicPr>
          <p:nvPr/>
        </p:nvPicPr>
        <p:blipFill>
          <a:blip r:embed="rId4"/>
          <a:stretch>
            <a:fillRect/>
          </a:stretch>
        </p:blipFill>
        <p:spPr>
          <a:xfrm>
            <a:off x="7113698" y="124765"/>
            <a:ext cx="1943269" cy="743015"/>
          </a:xfrm>
          <a:prstGeom prst="rect">
            <a:avLst/>
          </a:prstGeom>
        </p:spPr>
      </p:pic>
      <p:sp>
        <p:nvSpPr>
          <p:cNvPr id="6" name="Rectangle 5"/>
          <p:cNvSpPr/>
          <p:nvPr/>
        </p:nvSpPr>
        <p:spPr>
          <a:xfrm>
            <a:off x="200890" y="181404"/>
            <a:ext cx="6767945" cy="461665"/>
          </a:xfrm>
          <a:prstGeom prst="rect">
            <a:avLst/>
          </a:prstGeom>
        </p:spPr>
        <p:txBody>
          <a:bodyPr wrap="square">
            <a:spAutoFit/>
          </a:bodyPr>
          <a:lstStyle/>
          <a:p>
            <a:r>
              <a:rPr lang="en-US" sz="2400" dirty="0">
                <a:solidFill>
                  <a:srgbClr val="1F497D"/>
                </a:solidFill>
                <a:latin typeface="+mj-lt"/>
              </a:rPr>
              <a:t>North Rhine-Westphalian Library Service Center</a:t>
            </a:r>
          </a:p>
        </p:txBody>
      </p:sp>
      <p:sp>
        <p:nvSpPr>
          <p:cNvPr id="4" name="TextBox 3">
            <a:extLst>
              <a:ext uri="{FF2B5EF4-FFF2-40B4-BE49-F238E27FC236}">
                <a16:creationId xmlns:a16="http://schemas.microsoft.com/office/drawing/2014/main" id="{2556E3CE-DA78-4D3B-86DC-C5BBB9E05F3F}"/>
              </a:ext>
            </a:extLst>
          </p:cNvPr>
          <p:cNvSpPr txBox="1"/>
          <p:nvPr/>
        </p:nvSpPr>
        <p:spPr>
          <a:xfrm>
            <a:off x="5511800" y="1104734"/>
            <a:ext cx="3632200" cy="923330"/>
          </a:xfrm>
          <a:prstGeom prst="rect">
            <a:avLst/>
          </a:prstGeom>
          <a:solidFill>
            <a:schemeClr val="accent5">
              <a:lumMod val="20000"/>
              <a:lumOff val="80000"/>
            </a:schemeClr>
          </a:solidFill>
        </p:spPr>
        <p:txBody>
          <a:bodyPr wrap="square" rtlCol="0">
            <a:spAutoFit/>
          </a:bodyPr>
          <a:lstStyle/>
          <a:p>
            <a:r>
              <a:rPr lang="en-US" dirty="0"/>
              <a:t>Bibliographic &amp; Authority Data from Cologne-based libraries in Germany</a:t>
            </a:r>
          </a:p>
        </p:txBody>
      </p:sp>
    </p:spTree>
    <p:extLst>
      <p:ext uri="{BB962C8B-B14F-4D97-AF65-F5344CB8AC3E}">
        <p14:creationId xmlns:p14="http://schemas.microsoft.com/office/powerpoint/2010/main" val="165855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0977" y="431830"/>
            <a:ext cx="2074725" cy="377223"/>
          </a:xfrm>
          <a:prstGeom prst="rect">
            <a:avLst/>
          </a:prstGeom>
        </p:spPr>
      </p:pic>
      <p:pic>
        <p:nvPicPr>
          <p:cNvPr id="3" name="Picture 2"/>
          <p:cNvPicPr>
            <a:picLocks noChangeAspect="1"/>
          </p:cNvPicPr>
          <p:nvPr/>
        </p:nvPicPr>
        <p:blipFill>
          <a:blip r:embed="rId4"/>
          <a:stretch>
            <a:fillRect/>
          </a:stretch>
        </p:blipFill>
        <p:spPr>
          <a:xfrm>
            <a:off x="4063618" y="431830"/>
            <a:ext cx="3296756" cy="4354915"/>
          </a:xfrm>
          <a:prstGeom prst="rect">
            <a:avLst/>
          </a:prstGeom>
        </p:spPr>
      </p:pic>
      <p:pic>
        <p:nvPicPr>
          <p:cNvPr id="4" name="Picture 3"/>
          <p:cNvPicPr>
            <a:picLocks noChangeAspect="1"/>
          </p:cNvPicPr>
          <p:nvPr/>
        </p:nvPicPr>
        <p:blipFill>
          <a:blip r:embed="rId5"/>
          <a:stretch>
            <a:fillRect/>
          </a:stretch>
        </p:blipFill>
        <p:spPr>
          <a:xfrm>
            <a:off x="4063618" y="0"/>
            <a:ext cx="2920618" cy="520110"/>
          </a:xfrm>
          <a:prstGeom prst="rect">
            <a:avLst/>
          </a:prstGeom>
        </p:spPr>
      </p:pic>
      <p:sp>
        <p:nvSpPr>
          <p:cNvPr id="5" name="TextBox 4"/>
          <p:cNvSpPr txBox="1"/>
          <p:nvPr/>
        </p:nvSpPr>
        <p:spPr>
          <a:xfrm>
            <a:off x="1258577" y="1193992"/>
            <a:ext cx="2560381" cy="300082"/>
          </a:xfrm>
          <a:prstGeom prst="rect">
            <a:avLst/>
          </a:prstGeom>
          <a:noFill/>
        </p:spPr>
        <p:txBody>
          <a:bodyPr wrap="none" rtlCol="0">
            <a:spAutoFit/>
          </a:bodyPr>
          <a:lstStyle/>
          <a:p>
            <a:r>
              <a:rPr lang="en-US" sz="1350" dirty="0">
                <a:hlinkClick r:id="rId6"/>
              </a:rPr>
              <a:t>http://www.lib.ncsu.edu/ld/onld/</a:t>
            </a:r>
            <a:endParaRPr lang="en-US" sz="1350" dirty="0"/>
          </a:p>
        </p:txBody>
      </p:sp>
      <p:sp>
        <p:nvSpPr>
          <p:cNvPr id="6" name="TextBox 5">
            <a:extLst>
              <a:ext uri="{FF2B5EF4-FFF2-40B4-BE49-F238E27FC236}">
                <a16:creationId xmlns:a16="http://schemas.microsoft.com/office/drawing/2014/main" id="{1A5829EA-24AB-4545-A396-E987F39DAD33}"/>
              </a:ext>
            </a:extLst>
          </p:cNvPr>
          <p:cNvSpPr txBox="1"/>
          <p:nvPr/>
        </p:nvSpPr>
        <p:spPr>
          <a:xfrm>
            <a:off x="0" y="2958934"/>
            <a:ext cx="3632200" cy="1477328"/>
          </a:xfrm>
          <a:prstGeom prst="rect">
            <a:avLst/>
          </a:prstGeom>
          <a:solidFill>
            <a:schemeClr val="accent5">
              <a:lumMod val="20000"/>
              <a:lumOff val="80000"/>
            </a:schemeClr>
          </a:solidFill>
        </p:spPr>
        <p:txBody>
          <a:bodyPr wrap="square" rtlCol="0">
            <a:spAutoFit/>
          </a:bodyPr>
          <a:lstStyle/>
          <a:p>
            <a:r>
              <a:rPr lang="en-US" dirty="0"/>
              <a:t>Organization name data presented as linked data from NCSU Libraries: brings together VIAD, LCNAF, ISNI, and </a:t>
            </a:r>
            <a:r>
              <a:rPr lang="en-US" dirty="0" err="1"/>
              <a:t>Dbpedia</a:t>
            </a:r>
            <a:r>
              <a:rPr lang="en-US" dirty="0"/>
              <a:t> Freebase</a:t>
            </a:r>
          </a:p>
        </p:txBody>
      </p:sp>
    </p:spTree>
    <p:extLst>
      <p:ext uri="{BB962C8B-B14F-4D97-AF65-F5344CB8AC3E}">
        <p14:creationId xmlns:p14="http://schemas.microsoft.com/office/powerpoint/2010/main" val="348822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6581" y="89613"/>
            <a:ext cx="4547953" cy="4466324"/>
          </a:xfrm>
          <a:prstGeom prst="rect">
            <a:avLst/>
          </a:prstGeom>
        </p:spPr>
      </p:pic>
      <p:sp>
        <p:nvSpPr>
          <p:cNvPr id="3" name="TextBox 2">
            <a:extLst>
              <a:ext uri="{FF2B5EF4-FFF2-40B4-BE49-F238E27FC236}">
                <a16:creationId xmlns:a16="http://schemas.microsoft.com/office/drawing/2014/main" id="{D398ED67-481A-4AEB-B504-9374DAC3DB54}"/>
              </a:ext>
            </a:extLst>
          </p:cNvPr>
          <p:cNvSpPr txBox="1"/>
          <p:nvPr/>
        </p:nvSpPr>
        <p:spPr>
          <a:xfrm>
            <a:off x="5511800" y="1104734"/>
            <a:ext cx="3632200" cy="646331"/>
          </a:xfrm>
          <a:prstGeom prst="rect">
            <a:avLst/>
          </a:prstGeom>
          <a:solidFill>
            <a:schemeClr val="accent5">
              <a:lumMod val="20000"/>
              <a:lumOff val="80000"/>
            </a:schemeClr>
          </a:solidFill>
        </p:spPr>
        <p:txBody>
          <a:bodyPr wrap="square" rtlCol="0">
            <a:spAutoFit/>
          </a:bodyPr>
          <a:lstStyle/>
          <a:p>
            <a:r>
              <a:rPr lang="en-US" dirty="0"/>
              <a:t>Springer: linked data related to scientific conferences</a:t>
            </a:r>
          </a:p>
        </p:txBody>
      </p:sp>
    </p:spTree>
    <p:extLst>
      <p:ext uri="{BB962C8B-B14F-4D97-AF65-F5344CB8AC3E}">
        <p14:creationId xmlns:p14="http://schemas.microsoft.com/office/powerpoint/2010/main" val="381047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mithyok\AppData\Local\Temp\SNAGHTMLe2f9f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523" y="62334"/>
            <a:ext cx="5706891" cy="56070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20148" y="564874"/>
            <a:ext cx="1704313" cy="300082"/>
          </a:xfrm>
          <a:prstGeom prst="rect">
            <a:avLst/>
          </a:prstGeom>
          <a:noFill/>
        </p:spPr>
        <p:txBody>
          <a:bodyPr wrap="none" rtlCol="0">
            <a:spAutoFit/>
          </a:bodyPr>
          <a:lstStyle/>
          <a:p>
            <a:r>
              <a:rPr lang="en-US" sz="1350" dirty="0">
                <a:hlinkClick r:id="rId4"/>
              </a:rPr>
              <a:t>http://bnb.data.bl.uk</a:t>
            </a:r>
            <a:endParaRPr lang="en-US" sz="1350" dirty="0"/>
          </a:p>
        </p:txBody>
      </p:sp>
      <p:sp>
        <p:nvSpPr>
          <p:cNvPr id="4" name="TextBox 3">
            <a:extLst>
              <a:ext uri="{FF2B5EF4-FFF2-40B4-BE49-F238E27FC236}">
                <a16:creationId xmlns:a16="http://schemas.microsoft.com/office/drawing/2014/main" id="{9A463B13-BBE0-4CAF-9AB6-5E00ED30D3C7}"/>
              </a:ext>
            </a:extLst>
          </p:cNvPr>
          <p:cNvSpPr txBox="1"/>
          <p:nvPr/>
        </p:nvSpPr>
        <p:spPr>
          <a:xfrm>
            <a:off x="-10624" y="3043601"/>
            <a:ext cx="3632200" cy="923330"/>
          </a:xfrm>
          <a:prstGeom prst="rect">
            <a:avLst/>
          </a:prstGeom>
          <a:solidFill>
            <a:schemeClr val="accent5">
              <a:lumMod val="20000"/>
              <a:lumOff val="80000"/>
            </a:schemeClr>
          </a:solidFill>
        </p:spPr>
        <p:txBody>
          <a:bodyPr wrap="square" rtlCol="0">
            <a:spAutoFit/>
          </a:bodyPr>
          <a:lstStyle/>
          <a:p>
            <a:r>
              <a:rPr lang="en-US" dirty="0"/>
              <a:t>BL was among the first to make its national bibliography available as Linked Open Data</a:t>
            </a:r>
          </a:p>
        </p:txBody>
      </p:sp>
    </p:spTree>
    <p:extLst>
      <p:ext uri="{BB962C8B-B14F-4D97-AF65-F5344CB8AC3E}">
        <p14:creationId xmlns:p14="http://schemas.microsoft.com/office/powerpoint/2010/main" val="424208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E-6 1.23457E-6 L 2.5E-6 -0.25 " pathEditMode="relative" rAng="0" ptsTypes="AA">
                                      <p:cBhvr>
                                        <p:cTn id="6" dur="2000" fill="hold"/>
                                        <p:tgtEl>
                                          <p:spTgt spid="307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241" y="-19401"/>
            <a:ext cx="6858000" cy="36758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429" y="928253"/>
            <a:ext cx="5933141" cy="3715938"/>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690242" y="611134"/>
            <a:ext cx="1627369" cy="276999"/>
          </a:xfrm>
          <a:prstGeom prst="rect">
            <a:avLst/>
          </a:prstGeom>
          <a:noFill/>
        </p:spPr>
        <p:txBody>
          <a:bodyPr wrap="none" rtlCol="0">
            <a:spAutoFit/>
          </a:bodyPr>
          <a:lstStyle/>
          <a:p>
            <a:r>
              <a:rPr lang="en-US" sz="1200" dirty="0">
                <a:hlinkClick r:id="rId5"/>
              </a:rPr>
              <a:t>https://linkedjazz.org</a:t>
            </a:r>
            <a:r>
              <a:rPr lang="en-US" sz="1200" dirty="0"/>
              <a:t>/</a:t>
            </a:r>
          </a:p>
        </p:txBody>
      </p:sp>
      <p:sp>
        <p:nvSpPr>
          <p:cNvPr id="5" name="TextBox 4">
            <a:extLst>
              <a:ext uri="{FF2B5EF4-FFF2-40B4-BE49-F238E27FC236}">
                <a16:creationId xmlns:a16="http://schemas.microsoft.com/office/drawing/2014/main" id="{2346EC3E-234E-4F42-9FD9-3A17353DDF8E}"/>
              </a:ext>
            </a:extLst>
          </p:cNvPr>
          <p:cNvSpPr txBox="1"/>
          <p:nvPr/>
        </p:nvSpPr>
        <p:spPr>
          <a:xfrm>
            <a:off x="5511800" y="3458467"/>
            <a:ext cx="3632200" cy="1477328"/>
          </a:xfrm>
          <a:prstGeom prst="rect">
            <a:avLst/>
          </a:prstGeom>
          <a:solidFill>
            <a:schemeClr val="accent5">
              <a:lumMod val="20000"/>
              <a:lumOff val="80000"/>
            </a:schemeClr>
          </a:solidFill>
        </p:spPr>
        <p:txBody>
          <a:bodyPr wrap="square" rtlCol="0">
            <a:spAutoFit/>
          </a:bodyPr>
          <a:lstStyle/>
          <a:p>
            <a:r>
              <a:rPr lang="en-US" dirty="0"/>
              <a:t>Pratt Institute: Linked Jazz</a:t>
            </a:r>
          </a:p>
          <a:p>
            <a:r>
              <a:rPr lang="en-US" dirty="0"/>
              <a:t>Digital heritage materials exploring the implications of linked data in end user experience.</a:t>
            </a:r>
          </a:p>
        </p:txBody>
      </p:sp>
    </p:spTree>
    <p:extLst>
      <p:ext uri="{BB962C8B-B14F-4D97-AF65-F5344CB8AC3E}">
        <p14:creationId xmlns:p14="http://schemas.microsoft.com/office/powerpoint/2010/main" val="71057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133774" y="-5594"/>
            <a:ext cx="1427347" cy="1427347"/>
          </a:xfrm>
          <a:prstGeom prst="rect">
            <a:avLst/>
          </a:prstGeom>
        </p:spPr>
      </p:pic>
      <p:sp>
        <p:nvSpPr>
          <p:cNvPr id="2" name="Text Placeholder 1"/>
          <p:cNvSpPr>
            <a:spLocks noGrp="1"/>
          </p:cNvSpPr>
          <p:nvPr>
            <p:ph type="body" sz="quarter" idx="12"/>
          </p:nvPr>
        </p:nvSpPr>
        <p:spPr>
          <a:xfrm>
            <a:off x="416509" y="893561"/>
            <a:ext cx="2717265" cy="3356378"/>
          </a:xfrm>
        </p:spPr>
        <p:txBody>
          <a:bodyPr/>
          <a:lstStyle/>
          <a:p>
            <a:pPr marL="214313" indent="-214313">
              <a:buFont typeface="Arial" charset="0"/>
              <a:buChar char="•"/>
            </a:pPr>
            <a:r>
              <a:rPr lang="en-US" sz="2000" dirty="0"/>
              <a:t>It is </a:t>
            </a:r>
            <a:r>
              <a:rPr lang="en-US" sz="2000" b="1" dirty="0"/>
              <a:t>NOT</a:t>
            </a:r>
            <a:r>
              <a:rPr lang="en-US" sz="2000" dirty="0"/>
              <a:t> good enough to just be on the Web. You need to also be part of the Web</a:t>
            </a:r>
          </a:p>
          <a:p>
            <a:pPr marL="214313" indent="-214313">
              <a:buFont typeface="Arial" charset="0"/>
              <a:buChar char="•"/>
            </a:pPr>
            <a:r>
              <a:rPr lang="en-US" sz="2000" dirty="0"/>
              <a:t>That means linking!!</a:t>
            </a:r>
          </a:p>
          <a:p>
            <a:pPr marL="214313" indent="-214313">
              <a:buFont typeface="Arial" charset="0"/>
              <a:buChar char="•"/>
            </a:pPr>
            <a:r>
              <a:rPr lang="en-US" sz="2000" dirty="0"/>
              <a:t>Linked Data does just that – links your data to other data on the Web</a:t>
            </a:r>
          </a:p>
          <a:p>
            <a:endParaRPr lang="en-US" sz="2000" dirty="0"/>
          </a:p>
        </p:txBody>
      </p:sp>
      <p:sp>
        <p:nvSpPr>
          <p:cNvPr id="3" name="Text Placeholder 2"/>
          <p:cNvSpPr>
            <a:spLocks noGrp="1"/>
          </p:cNvSpPr>
          <p:nvPr>
            <p:ph type="body" sz="quarter" idx="13"/>
          </p:nvPr>
        </p:nvSpPr>
        <p:spPr/>
        <p:txBody>
          <a:bodyPr/>
          <a:lstStyle/>
          <a:p>
            <a:r>
              <a:rPr lang="en-US" dirty="0"/>
              <a:t>So.. why again?</a:t>
            </a:r>
          </a:p>
        </p:txBody>
      </p:sp>
      <p:grpSp>
        <p:nvGrpSpPr>
          <p:cNvPr id="4" name="Group 3"/>
          <p:cNvGrpSpPr/>
          <p:nvPr/>
        </p:nvGrpSpPr>
        <p:grpSpPr>
          <a:xfrm>
            <a:off x="3966882" y="554691"/>
            <a:ext cx="3481954" cy="3868179"/>
            <a:chOff x="4777274" y="510073"/>
            <a:chExt cx="6767800" cy="6123992"/>
          </a:xfrm>
        </p:grpSpPr>
        <p:grpSp>
          <p:nvGrpSpPr>
            <p:cNvPr id="5" name="Group 4"/>
            <p:cNvGrpSpPr/>
            <p:nvPr/>
          </p:nvGrpSpPr>
          <p:grpSpPr>
            <a:xfrm>
              <a:off x="4777274" y="510073"/>
              <a:ext cx="6767800" cy="6052457"/>
              <a:chOff x="382555" y="528734"/>
              <a:chExt cx="6767800" cy="6052457"/>
            </a:xfrm>
          </p:grpSpPr>
          <p:sp>
            <p:nvSpPr>
              <p:cNvPr id="9" name="Can 8"/>
              <p:cNvSpPr/>
              <p:nvPr/>
            </p:nvSpPr>
            <p:spPr>
              <a:xfrm>
                <a:off x="382555" y="1772816"/>
                <a:ext cx="1828800" cy="2276669"/>
              </a:xfrm>
              <a:prstGeom prst="can">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342900"/>
                <a:r>
                  <a:rPr lang="en-US" sz="1350" dirty="0">
                    <a:solidFill>
                      <a:prstClr val="white"/>
                    </a:solidFill>
                    <a:latin typeface="Arial"/>
                  </a:rPr>
                  <a:t>Your Data</a:t>
                </a:r>
              </a:p>
            </p:txBody>
          </p:sp>
          <p:sp>
            <p:nvSpPr>
              <p:cNvPr id="10" name="Can 9"/>
              <p:cNvSpPr/>
              <p:nvPr/>
            </p:nvSpPr>
            <p:spPr>
              <a:xfrm>
                <a:off x="5237583" y="5262466"/>
                <a:ext cx="1912772" cy="1318725"/>
              </a:xfrm>
              <a:prstGeom prst="can">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342900"/>
                <a:r>
                  <a:rPr lang="en-US" sz="1350" dirty="0" err="1">
                    <a:solidFill>
                      <a:prstClr val="white"/>
                    </a:solidFill>
                    <a:latin typeface="Arial"/>
                  </a:rPr>
                  <a:t>WikiData</a:t>
                </a:r>
                <a:endParaRPr lang="en-US" sz="1350" dirty="0">
                  <a:solidFill>
                    <a:prstClr val="white"/>
                  </a:solidFill>
                  <a:latin typeface="Arial"/>
                </a:endParaRPr>
              </a:p>
            </p:txBody>
          </p:sp>
          <p:sp>
            <p:nvSpPr>
              <p:cNvPr id="11" name="Can 10"/>
              <p:cNvSpPr/>
              <p:nvPr/>
            </p:nvSpPr>
            <p:spPr>
              <a:xfrm>
                <a:off x="5166049" y="2911150"/>
                <a:ext cx="1611085" cy="1318726"/>
              </a:xfrm>
              <a:prstGeom prst="can">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342900"/>
                <a:r>
                  <a:rPr lang="en-US" sz="1350" dirty="0">
                    <a:solidFill>
                      <a:prstClr val="white"/>
                    </a:solidFill>
                    <a:latin typeface="Arial"/>
                  </a:rPr>
                  <a:t>Music </a:t>
                </a:r>
                <a:r>
                  <a:rPr lang="en-US" sz="1350" dirty="0" err="1">
                    <a:solidFill>
                      <a:prstClr val="white"/>
                    </a:solidFill>
                    <a:latin typeface="Arial"/>
                  </a:rPr>
                  <a:t>Brainz</a:t>
                </a:r>
                <a:endParaRPr lang="en-US" sz="1350" dirty="0">
                  <a:solidFill>
                    <a:prstClr val="white"/>
                  </a:solidFill>
                  <a:latin typeface="Arial"/>
                </a:endParaRPr>
              </a:p>
            </p:txBody>
          </p:sp>
          <p:sp>
            <p:nvSpPr>
              <p:cNvPr id="12" name="Can 11"/>
              <p:cNvSpPr/>
              <p:nvPr/>
            </p:nvSpPr>
            <p:spPr>
              <a:xfrm>
                <a:off x="5237584" y="528734"/>
                <a:ext cx="1611085" cy="1318726"/>
              </a:xfrm>
              <a:prstGeom prst="can">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342900"/>
                <a:r>
                  <a:rPr lang="en-US" sz="1350" dirty="0">
                    <a:solidFill>
                      <a:prstClr val="white"/>
                    </a:solidFill>
                    <a:latin typeface="Arial"/>
                  </a:rPr>
                  <a:t>IMDB</a:t>
                </a:r>
              </a:p>
            </p:txBody>
          </p:sp>
          <p:cxnSp>
            <p:nvCxnSpPr>
              <p:cNvPr id="13" name="Straight Arrow Connector 12"/>
              <p:cNvCxnSpPr>
                <a:stCxn id="6" idx="4"/>
              </p:cNvCxnSpPr>
              <p:nvPr/>
            </p:nvCxnSpPr>
            <p:spPr>
              <a:xfrm flipV="1">
                <a:off x="2211355" y="1380931"/>
                <a:ext cx="2954694" cy="15302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cxnSpLocks/>
                <a:stCxn id="6" idx="4"/>
                <a:endCxn id="10" idx="2"/>
              </p:cNvCxnSpPr>
              <p:nvPr/>
            </p:nvCxnSpPr>
            <p:spPr>
              <a:xfrm>
                <a:off x="2295329" y="5728996"/>
                <a:ext cx="2942253" cy="1928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6" idx="4"/>
                <a:endCxn id="8" idx="2"/>
              </p:cNvCxnSpPr>
              <p:nvPr/>
            </p:nvCxnSpPr>
            <p:spPr>
              <a:xfrm>
                <a:off x="2211355" y="2911151"/>
                <a:ext cx="3026229" cy="30106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6" name="Can 5"/>
            <p:cNvSpPr/>
            <p:nvPr/>
          </p:nvSpPr>
          <p:spPr>
            <a:xfrm>
              <a:off x="4777274" y="4786604"/>
              <a:ext cx="1912775" cy="1847461"/>
            </a:xfrm>
            <a:prstGeom prst="can">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342900"/>
              <a:r>
                <a:rPr lang="en-US" sz="1350" dirty="0">
                  <a:solidFill>
                    <a:prstClr val="white"/>
                  </a:solidFill>
                  <a:latin typeface="Arial"/>
                </a:rPr>
                <a:t>Other Guy’s</a:t>
              </a:r>
            </a:p>
            <a:p>
              <a:pPr algn="ctr" defTabSz="342900"/>
              <a:r>
                <a:rPr lang="en-US" sz="1350" dirty="0">
                  <a:solidFill>
                    <a:prstClr val="white"/>
                  </a:solidFill>
                  <a:latin typeface="Arial"/>
                </a:rPr>
                <a:t>Data</a:t>
              </a:r>
            </a:p>
          </p:txBody>
        </p:sp>
        <p:cxnSp>
          <p:nvCxnSpPr>
            <p:cNvPr id="7" name="Straight Arrow Connector 6"/>
            <p:cNvCxnSpPr>
              <a:endCxn id="6" idx="3"/>
            </p:cNvCxnSpPr>
            <p:nvPr/>
          </p:nvCxnSpPr>
          <p:spPr>
            <a:xfrm flipH="1" flipV="1">
              <a:off x="5691674" y="4030824"/>
              <a:ext cx="41988" cy="7557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a:endCxn id="8" idx="2"/>
            </p:cNvCxnSpPr>
            <p:nvPr/>
          </p:nvCxnSpPr>
          <p:spPr>
            <a:xfrm>
              <a:off x="6690049" y="5710335"/>
              <a:ext cx="2942254" cy="1928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80374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22FA97-FE9A-46E1-927B-5DB2B7C25CFC}"/>
              </a:ext>
            </a:extLst>
          </p:cNvPr>
          <p:cNvSpPr>
            <a:spLocks noGrp="1"/>
          </p:cNvSpPr>
          <p:nvPr>
            <p:ph type="body" sz="quarter" idx="10"/>
          </p:nvPr>
        </p:nvSpPr>
        <p:spPr/>
        <p:txBody>
          <a:bodyPr/>
          <a:lstStyle/>
          <a:p>
            <a:r>
              <a:rPr lang="en-US" dirty="0"/>
              <a:t>Reality check time</a:t>
            </a:r>
          </a:p>
        </p:txBody>
      </p:sp>
      <p:sp>
        <p:nvSpPr>
          <p:cNvPr id="3" name="Text Placeholder 2">
            <a:extLst>
              <a:ext uri="{FF2B5EF4-FFF2-40B4-BE49-F238E27FC236}">
                <a16:creationId xmlns:a16="http://schemas.microsoft.com/office/drawing/2014/main" id="{26C54DEB-7F91-42AE-8361-5EC261D8633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7E0F3FD6-07FC-4C6D-847D-E1CE4066BCA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9567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461D44-B4AB-441F-9FEA-2E6A2791F66B}"/>
              </a:ext>
            </a:extLst>
          </p:cNvPr>
          <p:cNvSpPr>
            <a:spLocks noGrp="1"/>
          </p:cNvSpPr>
          <p:nvPr>
            <p:ph type="body" sz="quarter" idx="13"/>
          </p:nvPr>
        </p:nvSpPr>
        <p:spPr/>
        <p:txBody>
          <a:bodyPr/>
          <a:lstStyle/>
          <a:p>
            <a:r>
              <a:rPr lang="en-US" dirty="0"/>
              <a:t>“MARC Must Die”</a:t>
            </a:r>
          </a:p>
        </p:txBody>
      </p:sp>
      <p:sp>
        <p:nvSpPr>
          <p:cNvPr id="3" name="Text Placeholder 2">
            <a:extLst>
              <a:ext uri="{FF2B5EF4-FFF2-40B4-BE49-F238E27FC236}">
                <a16:creationId xmlns:a16="http://schemas.microsoft.com/office/drawing/2014/main" id="{E7D9FB67-35BF-4F7D-9948-E3EF21FCDF33}"/>
              </a:ext>
            </a:extLst>
          </p:cNvPr>
          <p:cNvSpPr>
            <a:spLocks noGrp="1"/>
          </p:cNvSpPr>
          <p:nvPr>
            <p:ph type="body" sz="quarter" idx="12"/>
          </p:nvPr>
        </p:nvSpPr>
        <p:spPr>
          <a:xfrm>
            <a:off x="340787" y="1029748"/>
            <a:ext cx="4339798" cy="3356378"/>
          </a:xfrm>
        </p:spPr>
        <p:txBody>
          <a:bodyPr/>
          <a:lstStyle/>
          <a:p>
            <a:r>
              <a:rPr lang="en-US" dirty="0"/>
              <a:t>Rumors of MARC’s death are greatly exaggerated</a:t>
            </a:r>
          </a:p>
          <a:p>
            <a:r>
              <a:rPr lang="en-US" dirty="0"/>
              <a:t>Roy’s assertion is still correct!!!!</a:t>
            </a:r>
          </a:p>
        </p:txBody>
      </p:sp>
      <p:pic>
        <p:nvPicPr>
          <p:cNvPr id="4" name="Picture 3">
            <a:extLst>
              <a:ext uri="{FF2B5EF4-FFF2-40B4-BE49-F238E27FC236}">
                <a16:creationId xmlns:a16="http://schemas.microsoft.com/office/drawing/2014/main" id="{E3B3C593-A7B0-4CB8-9F47-AD024B5B540D}"/>
              </a:ext>
            </a:extLst>
          </p:cNvPr>
          <p:cNvPicPr>
            <a:picLocks noChangeAspect="1"/>
          </p:cNvPicPr>
          <p:nvPr/>
        </p:nvPicPr>
        <p:blipFill>
          <a:blip r:embed="rId3"/>
          <a:stretch>
            <a:fillRect/>
          </a:stretch>
        </p:blipFill>
        <p:spPr>
          <a:xfrm>
            <a:off x="4920746" y="757374"/>
            <a:ext cx="3834634" cy="3624365"/>
          </a:xfrm>
          <a:prstGeom prst="rect">
            <a:avLst/>
          </a:prstGeom>
        </p:spPr>
      </p:pic>
      <p:pic>
        <p:nvPicPr>
          <p:cNvPr id="2050" name="Picture 2" descr="Image result for roy tennant">
            <a:extLst>
              <a:ext uri="{FF2B5EF4-FFF2-40B4-BE49-F238E27FC236}">
                <a16:creationId xmlns:a16="http://schemas.microsoft.com/office/drawing/2014/main" id="{DD448829-C60F-4AE6-B3C2-5CB393B9E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648" y="2839641"/>
            <a:ext cx="1542098" cy="15420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oy tennant">
            <a:extLst>
              <a:ext uri="{FF2B5EF4-FFF2-40B4-BE49-F238E27FC236}">
                <a16:creationId xmlns:a16="http://schemas.microsoft.com/office/drawing/2014/main" id="{1B08C891-D9FB-4A58-95A1-95666C1DDA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57" b="23773"/>
          <a:stretch/>
        </p:blipFill>
        <p:spPr bwMode="auto">
          <a:xfrm>
            <a:off x="7261115" y="2839640"/>
            <a:ext cx="1542098" cy="154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27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F6B74E-400D-414D-85D2-0F736A25AB0D}"/>
              </a:ext>
            </a:extLst>
          </p:cNvPr>
          <p:cNvSpPr/>
          <p:nvPr/>
        </p:nvSpPr>
        <p:spPr>
          <a:xfrm>
            <a:off x="124770" y="3751988"/>
            <a:ext cx="3468179" cy="938719"/>
          </a:xfrm>
          <a:prstGeom prst="rect">
            <a:avLst/>
          </a:prstGeom>
        </p:spPr>
        <p:txBody>
          <a:bodyPr wrap="square">
            <a:spAutoFit/>
          </a:bodyPr>
          <a:lstStyle/>
          <a:p>
            <a:r>
              <a:rPr lang="en-US" sz="1100" b="1" dirty="0">
                <a:latin typeface="medium-content-sans-serif-font"/>
              </a:rPr>
              <a:t>Massive Linked Open Data Cloud (Reference Database), under-exploited by Publishers.</a:t>
            </a:r>
            <a:r>
              <a:rPr lang="en-US" sz="1100" dirty="0">
                <a:latin typeface="medium-content-sans-serif-font"/>
              </a:rPr>
              <a:t> (Linking Open Data cloud diagram 2017–08–22, CC-BY-SA by </a:t>
            </a:r>
            <a:r>
              <a:rPr lang="en-US" sz="1100" dirty="0" err="1">
                <a:latin typeface="medium-content-sans-serif-font"/>
              </a:rPr>
              <a:t>Andrejs</a:t>
            </a:r>
            <a:r>
              <a:rPr lang="en-US" sz="1100" dirty="0">
                <a:latin typeface="medium-content-sans-serif-font"/>
              </a:rPr>
              <a:t> Abele, John P. McCrae, Paul </a:t>
            </a:r>
            <a:r>
              <a:rPr lang="en-US" sz="1100" dirty="0" err="1">
                <a:latin typeface="medium-content-sans-serif-font"/>
              </a:rPr>
              <a:t>Buitelaar</a:t>
            </a:r>
            <a:r>
              <a:rPr lang="en-US" sz="1100" dirty="0">
                <a:latin typeface="medium-content-sans-serif-font"/>
              </a:rPr>
              <a:t>, Anja </a:t>
            </a:r>
            <a:r>
              <a:rPr lang="en-US" sz="1100" dirty="0" err="1">
                <a:latin typeface="medium-content-sans-serif-font"/>
              </a:rPr>
              <a:t>Jentzsch</a:t>
            </a:r>
            <a:r>
              <a:rPr lang="en-US" sz="1100" dirty="0">
                <a:latin typeface="medium-content-sans-serif-font"/>
              </a:rPr>
              <a:t>, and Richard </a:t>
            </a:r>
            <a:r>
              <a:rPr lang="en-US" sz="1100" dirty="0" err="1">
                <a:latin typeface="medium-content-sans-serif-font"/>
              </a:rPr>
              <a:t>Cyganiak</a:t>
            </a:r>
            <a:r>
              <a:rPr lang="en-US" sz="1100" dirty="0">
                <a:latin typeface="medium-content-sans-serif-font"/>
              </a:rPr>
              <a:t>. </a:t>
            </a:r>
            <a:r>
              <a:rPr lang="en-US" sz="1100" dirty="0">
                <a:latin typeface="medium-content-sans-serif-font"/>
                <a:hlinkClick r:id="rId3"/>
              </a:rPr>
              <a:t>http://lod-cloud.net/</a:t>
            </a:r>
            <a:r>
              <a:rPr lang="en-US" sz="1100" dirty="0">
                <a:latin typeface="medium-content-sans-serif-font"/>
              </a:rPr>
              <a:t>)</a:t>
            </a:r>
            <a:endParaRPr lang="en-US" sz="1100" dirty="0"/>
          </a:p>
        </p:txBody>
      </p:sp>
      <p:sp>
        <p:nvSpPr>
          <p:cNvPr id="7" name="Text Placeholder 6">
            <a:extLst>
              <a:ext uri="{FF2B5EF4-FFF2-40B4-BE49-F238E27FC236}">
                <a16:creationId xmlns:a16="http://schemas.microsoft.com/office/drawing/2014/main" id="{673B1C1C-44AC-4EC7-9A24-8EDCA3FBADC3}"/>
              </a:ext>
            </a:extLst>
          </p:cNvPr>
          <p:cNvSpPr>
            <a:spLocks noGrp="1"/>
          </p:cNvSpPr>
          <p:nvPr>
            <p:ph type="body" sz="quarter" idx="13"/>
          </p:nvPr>
        </p:nvSpPr>
        <p:spPr>
          <a:xfrm>
            <a:off x="124771" y="329450"/>
            <a:ext cx="8439148" cy="686442"/>
          </a:xfrm>
        </p:spPr>
        <p:txBody>
          <a:bodyPr/>
          <a:lstStyle/>
          <a:p>
            <a:r>
              <a:rPr lang="en-US" dirty="0"/>
              <a:t>Relative Impact</a:t>
            </a:r>
          </a:p>
        </p:txBody>
      </p:sp>
      <p:pic>
        <p:nvPicPr>
          <p:cNvPr id="3074" name="Picture 2" descr="Image result for linked data">
            <a:extLst>
              <a:ext uri="{FF2B5EF4-FFF2-40B4-BE49-F238E27FC236}">
                <a16:creationId xmlns:a16="http://schemas.microsoft.com/office/drawing/2014/main" id="{72D72DF1-7351-42E5-BCEC-AFC454495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937" y="594554"/>
            <a:ext cx="4920431" cy="375198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A0E77B0-437E-4BAC-9F80-04BC9B88F9E5}"/>
              </a:ext>
            </a:extLst>
          </p:cNvPr>
          <p:cNvSpPr/>
          <p:nvPr/>
        </p:nvSpPr>
        <p:spPr>
          <a:xfrm>
            <a:off x="5576707" y="2234539"/>
            <a:ext cx="402646" cy="39581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4403CB-70E7-4E4E-A477-500464C2B5CF}"/>
              </a:ext>
            </a:extLst>
          </p:cNvPr>
          <p:cNvSpPr txBox="1"/>
          <p:nvPr/>
        </p:nvSpPr>
        <p:spPr>
          <a:xfrm>
            <a:off x="281020" y="1737608"/>
            <a:ext cx="1820333" cy="646331"/>
          </a:xfrm>
          <a:prstGeom prst="rect">
            <a:avLst/>
          </a:prstGeom>
          <a:noFill/>
        </p:spPr>
        <p:txBody>
          <a:bodyPr wrap="square" rtlCol="0">
            <a:spAutoFit/>
          </a:bodyPr>
          <a:lstStyle/>
          <a:p>
            <a:r>
              <a:rPr lang="en-US" dirty="0"/>
              <a:t>Linked Data Diagram – 2014</a:t>
            </a:r>
          </a:p>
        </p:txBody>
      </p:sp>
      <p:sp>
        <p:nvSpPr>
          <p:cNvPr id="11" name="TextBox 10">
            <a:extLst>
              <a:ext uri="{FF2B5EF4-FFF2-40B4-BE49-F238E27FC236}">
                <a16:creationId xmlns:a16="http://schemas.microsoft.com/office/drawing/2014/main" id="{98EB6C5C-23CE-4369-BA6B-ACF3A41BD317}"/>
              </a:ext>
            </a:extLst>
          </p:cNvPr>
          <p:cNvSpPr txBox="1"/>
          <p:nvPr/>
        </p:nvSpPr>
        <p:spPr>
          <a:xfrm>
            <a:off x="281020" y="2630356"/>
            <a:ext cx="1820333" cy="646331"/>
          </a:xfrm>
          <a:prstGeom prst="rect">
            <a:avLst/>
          </a:prstGeom>
          <a:noFill/>
        </p:spPr>
        <p:txBody>
          <a:bodyPr wrap="square" rtlCol="0">
            <a:spAutoFit/>
          </a:bodyPr>
          <a:lstStyle/>
          <a:p>
            <a:r>
              <a:rPr lang="en-US" dirty="0"/>
              <a:t>Linked Data Diagram – 2017</a:t>
            </a:r>
          </a:p>
        </p:txBody>
      </p:sp>
      <p:pic>
        <p:nvPicPr>
          <p:cNvPr id="4" name="Picture 3">
            <a:extLst>
              <a:ext uri="{FF2B5EF4-FFF2-40B4-BE49-F238E27FC236}">
                <a16:creationId xmlns:a16="http://schemas.microsoft.com/office/drawing/2014/main" id="{E5AA2723-3FEA-4CB2-BF6E-317A073084E6}"/>
              </a:ext>
            </a:extLst>
          </p:cNvPr>
          <p:cNvPicPr>
            <a:picLocks noChangeAspect="1"/>
          </p:cNvPicPr>
          <p:nvPr/>
        </p:nvPicPr>
        <p:blipFill rotWithShape="1">
          <a:blip r:embed="rId5"/>
          <a:srcRect b="2340"/>
          <a:stretch/>
        </p:blipFill>
        <p:spPr>
          <a:xfrm>
            <a:off x="3711482" y="40217"/>
            <a:ext cx="5405419" cy="4656022"/>
          </a:xfrm>
          <a:prstGeom prst="rect">
            <a:avLst/>
          </a:prstGeom>
          <a:solidFill>
            <a:schemeClr val="bg1"/>
          </a:solidFill>
        </p:spPr>
      </p:pic>
      <p:sp>
        <p:nvSpPr>
          <p:cNvPr id="12" name="Oval 11">
            <a:extLst>
              <a:ext uri="{FF2B5EF4-FFF2-40B4-BE49-F238E27FC236}">
                <a16:creationId xmlns:a16="http://schemas.microsoft.com/office/drawing/2014/main" id="{F5CF6D4E-A79C-4B16-9085-2D8E5C4E1456}"/>
              </a:ext>
            </a:extLst>
          </p:cNvPr>
          <p:cNvSpPr/>
          <p:nvPr/>
        </p:nvSpPr>
        <p:spPr>
          <a:xfrm>
            <a:off x="7117640" y="1775643"/>
            <a:ext cx="121359" cy="12882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89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0"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53E47D-B5BB-46DF-8BEA-8EC8E18A9C74}"/>
              </a:ext>
            </a:extLst>
          </p:cNvPr>
          <p:cNvGrpSpPr/>
          <p:nvPr/>
        </p:nvGrpSpPr>
        <p:grpSpPr>
          <a:xfrm>
            <a:off x="3105453" y="2130664"/>
            <a:ext cx="1291590" cy="1355673"/>
            <a:chOff x="10061549" y="2024495"/>
            <a:chExt cx="1291590" cy="1355673"/>
          </a:xfrm>
        </p:grpSpPr>
        <p:grpSp>
          <p:nvGrpSpPr>
            <p:cNvPr id="9" name="Group 8">
              <a:extLst>
                <a:ext uri="{FF2B5EF4-FFF2-40B4-BE49-F238E27FC236}">
                  <a16:creationId xmlns:a16="http://schemas.microsoft.com/office/drawing/2014/main" id="{AF349878-ED6E-4D22-B734-F5C4E795617E}"/>
                </a:ext>
              </a:extLst>
            </p:cNvPr>
            <p:cNvGrpSpPr/>
            <p:nvPr/>
          </p:nvGrpSpPr>
          <p:grpSpPr>
            <a:xfrm>
              <a:off x="10061549" y="2024495"/>
              <a:ext cx="1291590" cy="1355673"/>
              <a:chOff x="10678246" y="2086330"/>
              <a:chExt cx="1291590" cy="1355673"/>
            </a:xfrm>
          </p:grpSpPr>
          <p:pic>
            <p:nvPicPr>
              <p:cNvPr id="1026" name="Picture 2" descr="Image result for sisyphus">
                <a:extLst>
                  <a:ext uri="{FF2B5EF4-FFF2-40B4-BE49-F238E27FC236}">
                    <a16:creationId xmlns:a16="http://schemas.microsoft.com/office/drawing/2014/main" id="{69FFF0F3-CCF8-4166-BD3B-EB145ECF6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56268">
                <a:off x="10678246" y="2763918"/>
                <a:ext cx="1291590" cy="678085"/>
              </a:xfrm>
              <a:prstGeom prst="triangl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7F2C25F-7963-4FBA-8AB3-A7210B521B27}"/>
                  </a:ext>
                </a:extLst>
              </p:cNvPr>
              <p:cNvPicPr>
                <a:picLocks noChangeAspect="1"/>
              </p:cNvPicPr>
              <p:nvPr/>
            </p:nvPicPr>
            <p:blipFill rotWithShape="1">
              <a:blip r:embed="rId4"/>
              <a:srcRect b="2340"/>
              <a:stretch/>
            </p:blipFill>
            <p:spPr>
              <a:xfrm>
                <a:off x="10891989" y="2086330"/>
                <a:ext cx="979733" cy="843905"/>
              </a:xfrm>
              <a:prstGeom prst="ellipse">
                <a:avLst/>
              </a:prstGeom>
              <a:solidFill>
                <a:schemeClr val="bg1"/>
              </a:solidFill>
            </p:spPr>
          </p:pic>
        </p:grpSp>
        <p:sp>
          <p:nvSpPr>
            <p:cNvPr id="10" name="Rectangle 9">
              <a:extLst>
                <a:ext uri="{FF2B5EF4-FFF2-40B4-BE49-F238E27FC236}">
                  <a16:creationId xmlns:a16="http://schemas.microsoft.com/office/drawing/2014/main" id="{7485F49A-5026-4F1E-B98A-056D9081CFEE}"/>
                </a:ext>
              </a:extLst>
            </p:cNvPr>
            <p:cNvSpPr/>
            <p:nvPr/>
          </p:nvSpPr>
          <p:spPr>
            <a:xfrm>
              <a:off x="10219266" y="2024495"/>
              <a:ext cx="228600" cy="2107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ext Placeholder 1">
            <a:extLst>
              <a:ext uri="{FF2B5EF4-FFF2-40B4-BE49-F238E27FC236}">
                <a16:creationId xmlns:a16="http://schemas.microsoft.com/office/drawing/2014/main" id="{75C2F875-ED9E-4B17-8366-38D42D43F191}"/>
              </a:ext>
            </a:extLst>
          </p:cNvPr>
          <p:cNvSpPr>
            <a:spLocks noGrp="1"/>
          </p:cNvSpPr>
          <p:nvPr>
            <p:ph type="body" sz="quarter" idx="13"/>
          </p:nvPr>
        </p:nvSpPr>
        <p:spPr>
          <a:xfrm>
            <a:off x="174768" y="138896"/>
            <a:ext cx="8439148" cy="686442"/>
          </a:xfrm>
        </p:spPr>
        <p:txBody>
          <a:bodyPr/>
          <a:lstStyle/>
          <a:p>
            <a:r>
              <a:rPr lang="en-US" sz="2800" dirty="0"/>
              <a:t>Gartner Hype Cycle of Emerging Technologies</a:t>
            </a:r>
          </a:p>
        </p:txBody>
      </p:sp>
      <p:pic>
        <p:nvPicPr>
          <p:cNvPr id="4" name="Picture 3">
            <a:extLst>
              <a:ext uri="{FF2B5EF4-FFF2-40B4-BE49-F238E27FC236}">
                <a16:creationId xmlns:a16="http://schemas.microsoft.com/office/drawing/2014/main" id="{093C69D9-E449-46A7-B7BA-A246F15F6850}"/>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33000"/>
                    </a14:imgEffect>
                  </a14:imgLayer>
                </a14:imgProps>
              </a:ext>
            </a:extLst>
          </a:blip>
          <a:stretch>
            <a:fillRect/>
          </a:stretch>
        </p:blipFill>
        <p:spPr>
          <a:xfrm>
            <a:off x="1482022" y="982510"/>
            <a:ext cx="5618434" cy="3651982"/>
          </a:xfrm>
          <a:prstGeom prst="rect">
            <a:avLst/>
          </a:prstGeom>
        </p:spPr>
      </p:pic>
      <p:sp>
        <p:nvSpPr>
          <p:cNvPr id="5" name="Arrow: Right 4">
            <a:extLst>
              <a:ext uri="{FF2B5EF4-FFF2-40B4-BE49-F238E27FC236}">
                <a16:creationId xmlns:a16="http://schemas.microsoft.com/office/drawing/2014/main" id="{206F0882-E83F-467E-8DEB-7A6201D910B3}"/>
              </a:ext>
            </a:extLst>
          </p:cNvPr>
          <p:cNvSpPr/>
          <p:nvPr/>
        </p:nvSpPr>
        <p:spPr>
          <a:xfrm>
            <a:off x="1645021" y="3221182"/>
            <a:ext cx="1728561" cy="686442"/>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Linked Data in Libraries (2017)</a:t>
            </a:r>
          </a:p>
        </p:txBody>
      </p:sp>
      <p:sp>
        <p:nvSpPr>
          <p:cNvPr id="6" name="Arrow: Right 5">
            <a:extLst>
              <a:ext uri="{FF2B5EF4-FFF2-40B4-BE49-F238E27FC236}">
                <a16:creationId xmlns:a16="http://schemas.microsoft.com/office/drawing/2014/main" id="{D430E905-C618-4AD9-9BC0-50FDBA883789}"/>
              </a:ext>
            </a:extLst>
          </p:cNvPr>
          <p:cNvSpPr/>
          <p:nvPr/>
        </p:nvSpPr>
        <p:spPr>
          <a:xfrm>
            <a:off x="465667" y="1141456"/>
            <a:ext cx="1785697" cy="686442"/>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Linked Data in Libraries (2015)</a:t>
            </a:r>
          </a:p>
        </p:txBody>
      </p:sp>
      <p:sp>
        <p:nvSpPr>
          <p:cNvPr id="7" name="Arrow: Left 6">
            <a:extLst>
              <a:ext uri="{FF2B5EF4-FFF2-40B4-BE49-F238E27FC236}">
                <a16:creationId xmlns:a16="http://schemas.microsoft.com/office/drawing/2014/main" id="{78E0ADFB-6699-44A7-B2FB-91D1F96F59A3}"/>
              </a:ext>
            </a:extLst>
          </p:cNvPr>
          <p:cNvSpPr/>
          <p:nvPr/>
        </p:nvSpPr>
        <p:spPr>
          <a:xfrm>
            <a:off x="4291239" y="2639290"/>
            <a:ext cx="1728561" cy="581891"/>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Linked Data in Libraries 2018?</a:t>
            </a:r>
          </a:p>
        </p:txBody>
      </p:sp>
      <p:sp>
        <p:nvSpPr>
          <p:cNvPr id="8" name="Arrow: Left 7">
            <a:extLst>
              <a:ext uri="{FF2B5EF4-FFF2-40B4-BE49-F238E27FC236}">
                <a16:creationId xmlns:a16="http://schemas.microsoft.com/office/drawing/2014/main" id="{8095B82E-0B3E-4F53-8BD8-B3BA77A258F5}"/>
              </a:ext>
            </a:extLst>
          </p:cNvPr>
          <p:cNvSpPr/>
          <p:nvPr/>
        </p:nvSpPr>
        <p:spPr>
          <a:xfrm>
            <a:off x="6646512" y="2024495"/>
            <a:ext cx="1728561" cy="581891"/>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Linked Data in Libraries 2020?</a:t>
            </a:r>
          </a:p>
        </p:txBody>
      </p:sp>
    </p:spTree>
    <p:extLst>
      <p:ext uri="{BB962C8B-B14F-4D97-AF65-F5344CB8AC3E}">
        <p14:creationId xmlns:p14="http://schemas.microsoft.com/office/powerpoint/2010/main" val="120180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Linked Data</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pic>
        <p:nvPicPr>
          <p:cNvPr id="6146" name="Picture 2" descr="http://community.gbif.org/pg/photos/thumbnail/21614/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9313" y="1936034"/>
            <a:ext cx="1967179" cy="214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5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22FA97-FE9A-46E1-927B-5DB2B7C25CFC}"/>
              </a:ext>
            </a:extLst>
          </p:cNvPr>
          <p:cNvSpPr>
            <a:spLocks noGrp="1"/>
          </p:cNvSpPr>
          <p:nvPr>
            <p:ph type="body" sz="quarter" idx="10"/>
          </p:nvPr>
        </p:nvSpPr>
        <p:spPr>
          <a:xfrm>
            <a:off x="315260" y="831062"/>
            <a:ext cx="8174038" cy="584775"/>
          </a:xfrm>
        </p:spPr>
        <p:txBody>
          <a:bodyPr/>
          <a:lstStyle/>
          <a:p>
            <a:r>
              <a:rPr lang="en-US" sz="3200" dirty="0"/>
              <a:t>A new Linked data prototype…</a:t>
            </a:r>
          </a:p>
        </p:txBody>
      </p:sp>
      <p:sp>
        <p:nvSpPr>
          <p:cNvPr id="3" name="Text Placeholder 2">
            <a:extLst>
              <a:ext uri="{FF2B5EF4-FFF2-40B4-BE49-F238E27FC236}">
                <a16:creationId xmlns:a16="http://schemas.microsoft.com/office/drawing/2014/main" id="{26C54DEB-7F91-42AE-8361-5EC261D8633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7E0F3FD6-07FC-4C6D-847D-E1CE4066BCA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480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1CD15-52A8-4AA8-A894-E6F75DF15D1C}"/>
              </a:ext>
            </a:extLst>
          </p:cNvPr>
          <p:cNvSpPr>
            <a:spLocks noGrp="1"/>
          </p:cNvSpPr>
          <p:nvPr>
            <p:ph type="body" sz="quarter" idx="13"/>
          </p:nvPr>
        </p:nvSpPr>
        <p:spPr>
          <a:xfrm>
            <a:off x="256278" y="73917"/>
            <a:ext cx="8439148" cy="686442"/>
          </a:xfrm>
        </p:spPr>
        <p:txBody>
          <a:bodyPr/>
          <a:lstStyle/>
          <a:p>
            <a:r>
              <a:rPr lang="en-US" sz="3200" b="0">
                <a:latin typeface="Arial" panose="020B0604020202020204" pitchFamily="34" charset="0"/>
                <a:cs typeface="Arial" panose="020B0604020202020204" pitchFamily="34" charset="0"/>
              </a:rPr>
              <a:t>Why?--Efficient, impactful workflows</a:t>
            </a:r>
          </a:p>
        </p:txBody>
      </p:sp>
      <p:sp>
        <p:nvSpPr>
          <p:cNvPr id="3" name="TextBox 2">
            <a:extLst>
              <a:ext uri="{FF2B5EF4-FFF2-40B4-BE49-F238E27FC236}">
                <a16:creationId xmlns:a16="http://schemas.microsoft.com/office/drawing/2014/main" id="{2586B6CB-FEE4-4650-BA54-BC06C23D05B3}"/>
              </a:ext>
            </a:extLst>
          </p:cNvPr>
          <p:cNvSpPr txBox="1"/>
          <p:nvPr/>
        </p:nvSpPr>
        <p:spPr>
          <a:xfrm>
            <a:off x="682241" y="1172559"/>
            <a:ext cx="2693774" cy="27007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rial"/>
                <a:ea typeface="+mn-ea"/>
                <a:cs typeface="+mn-cs"/>
              </a:rPr>
              <a:t>           </a:t>
            </a:r>
            <a:r>
              <a:rPr kumimoji="0" lang="en-US" sz="2700" b="0" i="0" u="none" strike="noStrike" kern="1200" cap="none" spc="0" normalizeH="0" baseline="0" noProof="0" dirty="0">
                <a:ln>
                  <a:noFill/>
                </a:ln>
                <a:solidFill>
                  <a:srgbClr val="00AFD7"/>
                </a:solidFill>
                <a:effectLst/>
                <a:uLnTx/>
                <a:uFillTx/>
                <a:latin typeface="Arial"/>
                <a:ea typeface="+mn-ea"/>
                <a:cs typeface="+mn-cs"/>
              </a:rPr>
              <a:t>Today</a:t>
            </a:r>
            <a:r>
              <a:rPr kumimoji="0" lang="en-US" sz="27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Copy cataloging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Original cataloging </a:t>
            </a:r>
          </a:p>
          <a:p>
            <a:pPr marL="172641" marR="0" lvl="2"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Authorities</a:t>
            </a:r>
          </a:p>
          <a:p>
            <a:pPr marL="171450" lvl="0" indent="-171450">
              <a:buFontTx/>
              <a:buChar char="-"/>
            </a:pPr>
            <a:endParaRPr lang="en-US" dirty="0">
              <a:solidFill>
                <a:srgbClr val="000000"/>
              </a:solidFill>
            </a:endParaRPr>
          </a:p>
          <a:p>
            <a:pPr marL="171450" lvl="0" indent="-171450">
              <a:buFontTx/>
              <a:buChar char="-"/>
            </a:pPr>
            <a:r>
              <a:rPr lang="en-US" dirty="0">
                <a:solidFill>
                  <a:srgbClr val="000000"/>
                </a:solidFill>
              </a:rPr>
              <a:t>Searching</a:t>
            </a:r>
          </a:p>
          <a:p>
            <a:pPr marR="0" lvl="0" algn="l" defTabSz="457200" rtl="0" eaLnBrk="1" fontAlgn="auto" latinLnBrk="0" hangingPunct="1">
              <a:lnSpc>
                <a:spcPct val="100000"/>
              </a:lnSpc>
              <a:spcBef>
                <a:spcPts val="0"/>
              </a:spcBef>
              <a:spcAft>
                <a:spcPts val="0"/>
              </a:spcAft>
              <a:buClrTx/>
              <a:buSzTx/>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050" name="Picture 2" descr="Image result for internet web icon">
            <a:extLst>
              <a:ext uri="{FF2B5EF4-FFF2-40B4-BE49-F238E27FC236}">
                <a16:creationId xmlns:a16="http://schemas.microsoft.com/office/drawing/2014/main" id="{0C29599C-9DC5-48EE-B42B-DFBF5443770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9133" y="907986"/>
            <a:ext cx="712434" cy="7124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35EE04-76A1-420C-9F10-7DD4EA389406}"/>
              </a:ext>
            </a:extLst>
          </p:cNvPr>
          <p:cNvSpPr txBox="1"/>
          <p:nvPr/>
        </p:nvSpPr>
        <p:spPr>
          <a:xfrm>
            <a:off x="5248709" y="1184822"/>
            <a:ext cx="3446717" cy="27758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rial"/>
                <a:ea typeface="+mn-ea"/>
                <a:cs typeface="+mn-cs"/>
              </a:rPr>
              <a:t>          </a:t>
            </a:r>
            <a:r>
              <a:rPr kumimoji="0" lang="en-US" sz="2700" b="0" i="0" u="none" strike="noStrike" kern="1200" cap="none" spc="0" normalizeH="0" baseline="0" noProof="0" dirty="0">
                <a:ln>
                  <a:noFill/>
                </a:ln>
                <a:solidFill>
                  <a:srgbClr val="00AFD7"/>
                </a:solidFill>
                <a:effectLst/>
                <a:uLnTx/>
                <a:uFillTx/>
                <a:latin typeface="Arial"/>
                <a:ea typeface="+mn-ea"/>
                <a:cs typeface="+mn-cs"/>
              </a:rPr>
              <a:t>In the future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Adding relationships</a:t>
            </a:r>
          </a:p>
          <a:p>
            <a:pPr marL="172641"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Entity management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Library-sourced vocabularies</a:t>
            </a:r>
          </a:p>
          <a:p>
            <a:pPr marL="171450" indent="-171450" defTabSz="457200">
              <a:buFontTx/>
              <a:buChar char="-"/>
              <a:defRPr/>
            </a:pPr>
            <a:endParaRPr lang="en-US" dirty="0">
              <a:solidFill>
                <a:srgbClr val="000000"/>
              </a:solidFill>
            </a:endParaRPr>
          </a:p>
          <a:p>
            <a:pPr marL="171450" indent="-171450" defTabSz="457200">
              <a:buFontTx/>
              <a:buChar char="-"/>
              <a:defRPr/>
            </a:pPr>
            <a:r>
              <a:rPr lang="en-US" dirty="0">
                <a:solidFill>
                  <a:srgbClr val="000000"/>
                </a:solidFill>
              </a:rPr>
              <a:t>Amplified searching</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052" name="Picture 4" descr="Image result for search for people, places and things icon">
            <a:extLst>
              <a:ext uri="{FF2B5EF4-FFF2-40B4-BE49-F238E27FC236}">
                <a16:creationId xmlns:a16="http://schemas.microsoft.com/office/drawing/2014/main" id="{1109DBBE-AF31-4836-9589-DA1C13474B6D}"/>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20562" y="979029"/>
            <a:ext cx="641391" cy="6413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double right arrow">
            <a:extLst>
              <a:ext uri="{FF2B5EF4-FFF2-40B4-BE49-F238E27FC236}">
                <a16:creationId xmlns:a16="http://schemas.microsoft.com/office/drawing/2014/main" id="{2E27B016-5CA2-4936-8577-F067B7F43C60}"/>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376015" y="1898125"/>
            <a:ext cx="1428120" cy="142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56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2BC992-04A1-45B7-AD5C-2CC17787FE0D}"/>
              </a:ext>
            </a:extLst>
          </p:cNvPr>
          <p:cNvSpPr>
            <a:spLocks noGrp="1"/>
          </p:cNvSpPr>
          <p:nvPr>
            <p:ph type="body" sz="quarter" idx="13"/>
          </p:nvPr>
        </p:nvSpPr>
        <p:spPr/>
        <p:txBody>
          <a:bodyPr/>
          <a:lstStyle/>
          <a:p>
            <a:r>
              <a:rPr lang="en-US" dirty="0"/>
              <a:t>An project vision statement</a:t>
            </a:r>
          </a:p>
        </p:txBody>
      </p:sp>
      <p:sp>
        <p:nvSpPr>
          <p:cNvPr id="3" name="Text Placeholder 2">
            <a:extLst>
              <a:ext uri="{FF2B5EF4-FFF2-40B4-BE49-F238E27FC236}">
                <a16:creationId xmlns:a16="http://schemas.microsoft.com/office/drawing/2014/main" id="{BD11AE65-E6F5-4A3D-9032-E180E598A7B6}"/>
              </a:ext>
            </a:extLst>
          </p:cNvPr>
          <p:cNvSpPr txBox="1">
            <a:spLocks/>
          </p:cNvSpPr>
          <p:nvPr/>
        </p:nvSpPr>
        <p:spPr>
          <a:xfrm>
            <a:off x="651300" y="1047841"/>
            <a:ext cx="7875479" cy="3047817"/>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i="1" dirty="0"/>
              <a:t>Work with our members through a foundational shift in the collaborative work of libraries, communities of practice, and end-users—dramatically improving efficiency, embracing the inclusive, diverse, and earnest OCLC membership, and empowering a new and trusted knowledge work enabled by the web.</a:t>
            </a:r>
          </a:p>
        </p:txBody>
      </p:sp>
    </p:spTree>
    <p:extLst>
      <p:ext uri="{BB962C8B-B14F-4D97-AF65-F5344CB8AC3E}">
        <p14:creationId xmlns:p14="http://schemas.microsoft.com/office/powerpoint/2010/main" val="310977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47F7F-0C79-496B-93DB-C007AF632362}"/>
              </a:ext>
            </a:extLst>
          </p:cNvPr>
          <p:cNvSpPr>
            <a:spLocks noGrp="1"/>
          </p:cNvSpPr>
          <p:nvPr>
            <p:ph type="body" sz="quarter" idx="12"/>
          </p:nvPr>
        </p:nvSpPr>
        <p:spPr>
          <a:xfrm>
            <a:off x="340785" y="963072"/>
            <a:ext cx="4599605" cy="3356378"/>
          </a:xfrm>
        </p:spPr>
        <p:txBody>
          <a:bodyPr/>
          <a:lstStyle/>
          <a:p>
            <a:pPr marL="0" indent="0">
              <a:buNone/>
            </a:pPr>
            <a:r>
              <a:rPr lang="en-US" dirty="0"/>
              <a:t>Phase I Partners </a:t>
            </a:r>
            <a:r>
              <a:rPr lang="en-US" sz="1800" dirty="0"/>
              <a:t>(Dec ’17 - Apr ‘18)</a:t>
            </a:r>
            <a:endParaRPr lang="en-US" dirty="0"/>
          </a:p>
          <a:p>
            <a:pPr lvl="1"/>
            <a:r>
              <a:rPr lang="en-US" sz="2000" b="1" dirty="0"/>
              <a:t>Cornell University</a:t>
            </a:r>
          </a:p>
          <a:p>
            <a:pPr lvl="1"/>
            <a:r>
              <a:rPr lang="en-US" sz="2000" b="1" dirty="0"/>
              <a:t>University of California, Davis</a:t>
            </a:r>
          </a:p>
        </p:txBody>
      </p:sp>
      <p:sp>
        <p:nvSpPr>
          <p:cNvPr id="3" name="Text Placeholder 2">
            <a:extLst>
              <a:ext uri="{FF2B5EF4-FFF2-40B4-BE49-F238E27FC236}">
                <a16:creationId xmlns:a16="http://schemas.microsoft.com/office/drawing/2014/main" id="{CF38D50D-EAC2-46CC-9FF6-879C988FA7FF}"/>
              </a:ext>
            </a:extLst>
          </p:cNvPr>
          <p:cNvSpPr>
            <a:spLocks noGrp="1"/>
          </p:cNvSpPr>
          <p:nvPr>
            <p:ph type="body" sz="quarter" idx="13"/>
          </p:nvPr>
        </p:nvSpPr>
        <p:spPr>
          <a:xfrm>
            <a:off x="262532" y="137608"/>
            <a:ext cx="8439148" cy="686442"/>
          </a:xfrm>
        </p:spPr>
        <p:txBody>
          <a:bodyPr vert="horz" anchor="t"/>
          <a:lstStyle/>
          <a:p>
            <a:r>
              <a:rPr lang="en-US" dirty="0"/>
              <a:t>Who</a:t>
            </a:r>
          </a:p>
        </p:txBody>
      </p:sp>
      <p:sp>
        <p:nvSpPr>
          <p:cNvPr id="4" name="Text Placeholder 1">
            <a:extLst>
              <a:ext uri="{FF2B5EF4-FFF2-40B4-BE49-F238E27FC236}">
                <a16:creationId xmlns:a16="http://schemas.microsoft.com/office/drawing/2014/main" id="{EB4F780D-A318-4811-842E-C62C9A5A69A4}"/>
              </a:ext>
            </a:extLst>
          </p:cNvPr>
          <p:cNvSpPr txBox="1">
            <a:spLocks/>
          </p:cNvSpPr>
          <p:nvPr/>
        </p:nvSpPr>
        <p:spPr>
          <a:xfrm>
            <a:off x="4482106" y="221384"/>
            <a:ext cx="4681102" cy="3356378"/>
          </a:xfrm>
          <a:prstGeom prst="rect">
            <a:avLst/>
          </a:prstGeom>
        </p:spPr>
        <p:txBody>
          <a:bodyPr vert="horz" anchor="t"/>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Phase II Partners (!!!!)  (May ‘18 – Sep ‘18)</a:t>
            </a:r>
          </a:p>
          <a:p>
            <a:pPr lvl="1"/>
            <a:r>
              <a:rPr lang="en-US" sz="1500" dirty="0"/>
              <a:t>American University</a:t>
            </a:r>
          </a:p>
          <a:p>
            <a:pPr lvl="1"/>
            <a:r>
              <a:rPr lang="en-US" sz="1500" dirty="0"/>
              <a:t>Brigham Young University</a:t>
            </a:r>
          </a:p>
          <a:p>
            <a:pPr lvl="1"/>
            <a:r>
              <a:rPr lang="en-US" sz="1500" dirty="0"/>
              <a:t>Cleveland Public Library </a:t>
            </a:r>
          </a:p>
          <a:p>
            <a:pPr lvl="1"/>
            <a:r>
              <a:rPr lang="en-US" sz="1500" dirty="0"/>
              <a:t>Harvard University</a:t>
            </a:r>
            <a:endParaRPr lang="en-US" sz="1500" dirty="0">
              <a:cs typeface="Arial"/>
            </a:endParaRPr>
          </a:p>
          <a:p>
            <a:pPr lvl="1"/>
            <a:r>
              <a:rPr lang="en-US" sz="1500" dirty="0"/>
              <a:t>Michigan State University</a:t>
            </a:r>
          </a:p>
          <a:p>
            <a:pPr lvl="1"/>
            <a:r>
              <a:rPr lang="en-US" sz="1500" dirty="0"/>
              <a:t>National Library of Medicine</a:t>
            </a:r>
          </a:p>
          <a:p>
            <a:pPr lvl="1"/>
            <a:r>
              <a:rPr lang="en-US" sz="1500" dirty="0"/>
              <a:t>North Carolina State University</a:t>
            </a:r>
          </a:p>
          <a:p>
            <a:pPr lvl="1"/>
            <a:r>
              <a:rPr lang="en-US" sz="1500" dirty="0"/>
              <a:t>Northwestern University</a:t>
            </a:r>
          </a:p>
          <a:p>
            <a:pPr lvl="1"/>
            <a:r>
              <a:rPr lang="en-US" sz="1500" dirty="0"/>
              <a:t>Princeton University</a:t>
            </a:r>
          </a:p>
          <a:p>
            <a:pPr lvl="1"/>
            <a:r>
              <a:rPr lang="en-US" sz="1500" dirty="0"/>
              <a:t>Smithsonian Library</a:t>
            </a:r>
          </a:p>
          <a:p>
            <a:pPr lvl="1"/>
            <a:r>
              <a:rPr lang="en-US" sz="1500" dirty="0"/>
              <a:t>Temple University</a:t>
            </a:r>
          </a:p>
          <a:p>
            <a:pPr lvl="1"/>
            <a:r>
              <a:rPr lang="en-US" sz="1500" dirty="0"/>
              <a:t>University of Minnesota</a:t>
            </a:r>
          </a:p>
          <a:p>
            <a:pPr lvl="1"/>
            <a:r>
              <a:rPr lang="en-US" sz="1500" dirty="0"/>
              <a:t>University of New Hampshire</a:t>
            </a:r>
          </a:p>
          <a:p>
            <a:pPr lvl="1"/>
            <a:r>
              <a:rPr lang="en-US" sz="1500" dirty="0">
                <a:cs typeface="Arial"/>
              </a:rPr>
              <a:t>Yale University</a:t>
            </a:r>
          </a:p>
        </p:txBody>
      </p:sp>
      <p:grpSp>
        <p:nvGrpSpPr>
          <p:cNvPr id="14" name="Group 13">
            <a:extLst>
              <a:ext uri="{FF2B5EF4-FFF2-40B4-BE49-F238E27FC236}">
                <a16:creationId xmlns:a16="http://schemas.microsoft.com/office/drawing/2014/main" id="{FFBEA04E-6180-4185-8FC3-C0CB1E62C101}"/>
              </a:ext>
            </a:extLst>
          </p:cNvPr>
          <p:cNvGrpSpPr/>
          <p:nvPr/>
        </p:nvGrpSpPr>
        <p:grpSpPr>
          <a:xfrm>
            <a:off x="922020" y="2240280"/>
            <a:ext cx="3185159" cy="2354580"/>
            <a:chOff x="330169" y="2571750"/>
            <a:chExt cx="2285844" cy="2001783"/>
          </a:xfrm>
        </p:grpSpPr>
        <p:grpSp>
          <p:nvGrpSpPr>
            <p:cNvPr id="5" name="Group 4">
              <a:extLst>
                <a:ext uri="{FF2B5EF4-FFF2-40B4-BE49-F238E27FC236}">
                  <a16:creationId xmlns:a16="http://schemas.microsoft.com/office/drawing/2014/main" id="{A9AE95B3-CA13-41A7-9A26-51DCB5EFFF30}"/>
                </a:ext>
              </a:extLst>
            </p:cNvPr>
            <p:cNvGrpSpPr/>
            <p:nvPr/>
          </p:nvGrpSpPr>
          <p:grpSpPr>
            <a:xfrm>
              <a:off x="330169" y="3445600"/>
              <a:ext cx="1121315" cy="1127932"/>
              <a:chOff x="3299321" y="650678"/>
              <a:chExt cx="1808018" cy="2078181"/>
            </a:xfrm>
          </p:grpSpPr>
          <p:sp>
            <p:nvSpPr>
              <p:cNvPr id="12" name="Hexagon 11">
                <a:extLst>
                  <a:ext uri="{FF2B5EF4-FFF2-40B4-BE49-F238E27FC236}">
                    <a16:creationId xmlns:a16="http://schemas.microsoft.com/office/drawing/2014/main" id="{A55BB8A5-B650-4041-8267-3C26BE81C51A}"/>
                  </a:ext>
                </a:extLst>
              </p:cNvPr>
              <p:cNvSpPr/>
              <p:nvPr/>
            </p:nvSpPr>
            <p:spPr>
              <a:xfrm rot="5400000">
                <a:off x="3164239" y="785760"/>
                <a:ext cx="2078181" cy="1808018"/>
              </a:xfrm>
              <a:prstGeom prst="hexagon">
                <a:avLst>
                  <a:gd name="adj" fmla="val 25000"/>
                  <a:gd name="vf" fmla="val 11547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Hexagon 4">
                <a:extLst>
                  <a:ext uri="{FF2B5EF4-FFF2-40B4-BE49-F238E27FC236}">
                    <a16:creationId xmlns:a16="http://schemas.microsoft.com/office/drawing/2014/main" id="{7AECD881-C6E7-4633-894D-C8A12116D4CF}"/>
                  </a:ext>
                </a:extLst>
              </p:cNvPr>
              <p:cNvSpPr txBox="1"/>
              <p:nvPr/>
            </p:nvSpPr>
            <p:spPr>
              <a:xfrm>
                <a:off x="3581070" y="974529"/>
                <a:ext cx="1244518" cy="1430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t>OCLC Global </a:t>
                </a:r>
                <a:r>
                  <a:rPr lang="en-US" sz="1400" kern="1200" dirty="0" err="1"/>
                  <a:t>Technolo-gies</a:t>
                </a:r>
                <a:endParaRPr lang="en-US" sz="1400" kern="1200" dirty="0"/>
              </a:p>
            </p:txBody>
          </p:sp>
        </p:grpSp>
        <p:grpSp>
          <p:nvGrpSpPr>
            <p:cNvPr id="6" name="Group 5">
              <a:extLst>
                <a:ext uri="{FF2B5EF4-FFF2-40B4-BE49-F238E27FC236}">
                  <a16:creationId xmlns:a16="http://schemas.microsoft.com/office/drawing/2014/main" id="{2A5B3232-E6CE-4C25-93B5-9D64C23A9166}"/>
                </a:ext>
              </a:extLst>
            </p:cNvPr>
            <p:cNvGrpSpPr/>
            <p:nvPr/>
          </p:nvGrpSpPr>
          <p:grpSpPr>
            <a:xfrm>
              <a:off x="890829" y="2571750"/>
              <a:ext cx="1180528" cy="1127932"/>
              <a:chOff x="2319251" y="2414639"/>
              <a:chExt cx="1808018" cy="2078181"/>
            </a:xfrm>
          </p:grpSpPr>
          <p:sp>
            <p:nvSpPr>
              <p:cNvPr id="10" name="Hexagon 9">
                <a:extLst>
                  <a:ext uri="{FF2B5EF4-FFF2-40B4-BE49-F238E27FC236}">
                    <a16:creationId xmlns:a16="http://schemas.microsoft.com/office/drawing/2014/main" id="{395D7BD8-EDFA-487C-8C86-D9C4BC4191CE}"/>
                  </a:ext>
                </a:extLst>
              </p:cNvPr>
              <p:cNvSpPr/>
              <p:nvPr/>
            </p:nvSpPr>
            <p:spPr>
              <a:xfrm rot="5400000">
                <a:off x="2184169" y="2549721"/>
                <a:ext cx="2078181" cy="180801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Hexagon 6">
                <a:extLst>
                  <a:ext uri="{FF2B5EF4-FFF2-40B4-BE49-F238E27FC236}">
                    <a16:creationId xmlns:a16="http://schemas.microsoft.com/office/drawing/2014/main" id="{BE37B499-B926-4551-9825-573C648FDD49}"/>
                  </a:ext>
                </a:extLst>
              </p:cNvPr>
              <p:cNvSpPr txBox="1"/>
              <p:nvPr/>
            </p:nvSpPr>
            <p:spPr>
              <a:xfrm>
                <a:off x="2601000" y="2738490"/>
                <a:ext cx="1244518" cy="1430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t>OCLC Research</a:t>
                </a:r>
              </a:p>
            </p:txBody>
          </p:sp>
        </p:grpSp>
        <p:grpSp>
          <p:nvGrpSpPr>
            <p:cNvPr id="7" name="Group 6">
              <a:extLst>
                <a:ext uri="{FF2B5EF4-FFF2-40B4-BE49-F238E27FC236}">
                  <a16:creationId xmlns:a16="http://schemas.microsoft.com/office/drawing/2014/main" id="{7620D3F6-5213-4F83-B41F-2489B456A2E0}"/>
                </a:ext>
              </a:extLst>
            </p:cNvPr>
            <p:cNvGrpSpPr/>
            <p:nvPr/>
          </p:nvGrpSpPr>
          <p:grpSpPr>
            <a:xfrm>
              <a:off x="1494697" y="3445600"/>
              <a:ext cx="1121316" cy="1127933"/>
              <a:chOff x="4271910" y="2414639"/>
              <a:chExt cx="1808018" cy="2078181"/>
            </a:xfrm>
          </p:grpSpPr>
          <p:sp>
            <p:nvSpPr>
              <p:cNvPr id="8" name="Hexagon 7">
                <a:extLst>
                  <a:ext uri="{FF2B5EF4-FFF2-40B4-BE49-F238E27FC236}">
                    <a16:creationId xmlns:a16="http://schemas.microsoft.com/office/drawing/2014/main" id="{63117764-1C98-4B8D-A5E0-DB67F6D57884}"/>
                  </a:ext>
                </a:extLst>
              </p:cNvPr>
              <p:cNvSpPr/>
              <p:nvPr/>
            </p:nvSpPr>
            <p:spPr>
              <a:xfrm rot="5400000">
                <a:off x="4136828" y="2549721"/>
                <a:ext cx="2078181" cy="1808018"/>
              </a:xfrm>
              <a:prstGeom prst="hexagon">
                <a:avLst>
                  <a:gd name="adj" fmla="val 25000"/>
                  <a:gd name="vf" fmla="val 11547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Hexagon 8">
                <a:extLst>
                  <a:ext uri="{FF2B5EF4-FFF2-40B4-BE49-F238E27FC236}">
                    <a16:creationId xmlns:a16="http://schemas.microsoft.com/office/drawing/2014/main" id="{E7D91CDB-473B-437B-AB7C-D5C3E8C6986E}"/>
                  </a:ext>
                </a:extLst>
              </p:cNvPr>
              <p:cNvSpPr txBox="1"/>
              <p:nvPr/>
            </p:nvSpPr>
            <p:spPr>
              <a:xfrm>
                <a:off x="4553659" y="2738490"/>
                <a:ext cx="1244518" cy="1430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400" kern="1200" dirty="0"/>
                  <a:t>OCLC Global Product Management</a:t>
                </a:r>
              </a:p>
            </p:txBody>
          </p:sp>
        </p:grpSp>
      </p:grpSp>
    </p:spTree>
    <p:extLst>
      <p:ext uri="{BB962C8B-B14F-4D97-AF65-F5344CB8AC3E}">
        <p14:creationId xmlns:p14="http://schemas.microsoft.com/office/powerpoint/2010/main" val="425666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22FA97-FE9A-46E1-927B-5DB2B7C25CFC}"/>
              </a:ext>
            </a:extLst>
          </p:cNvPr>
          <p:cNvSpPr>
            <a:spLocks noGrp="1"/>
          </p:cNvSpPr>
          <p:nvPr>
            <p:ph type="body" sz="quarter" idx="10"/>
          </p:nvPr>
        </p:nvSpPr>
        <p:spPr/>
        <p:txBody>
          <a:bodyPr/>
          <a:lstStyle/>
          <a:p>
            <a:r>
              <a:rPr lang="en-US" dirty="0"/>
              <a:t>What &amp; HOW</a:t>
            </a:r>
          </a:p>
        </p:txBody>
      </p:sp>
      <p:sp>
        <p:nvSpPr>
          <p:cNvPr id="3" name="Text Placeholder 2">
            <a:extLst>
              <a:ext uri="{FF2B5EF4-FFF2-40B4-BE49-F238E27FC236}">
                <a16:creationId xmlns:a16="http://schemas.microsoft.com/office/drawing/2014/main" id="{26C54DEB-7F91-42AE-8361-5EC261D8633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7E0F3FD6-07FC-4C6D-847D-E1CE4066BCA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0756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6007E-FA45-684F-8047-A19F32446F5A}"/>
              </a:ext>
            </a:extLst>
          </p:cNvPr>
          <p:cNvSpPr>
            <a:spLocks noGrp="1"/>
          </p:cNvSpPr>
          <p:nvPr>
            <p:ph type="body" sz="quarter" idx="13"/>
          </p:nvPr>
        </p:nvSpPr>
        <p:spPr>
          <a:xfrm>
            <a:off x="256966" y="149451"/>
            <a:ext cx="8439148" cy="686442"/>
          </a:xfrm>
        </p:spPr>
        <p:txBody>
          <a:bodyPr/>
          <a:lstStyle/>
          <a:p>
            <a:r>
              <a:rPr lang="en-US" dirty="0"/>
              <a:t>What</a:t>
            </a:r>
          </a:p>
        </p:txBody>
      </p:sp>
      <p:sp>
        <p:nvSpPr>
          <p:cNvPr id="3" name="Text Placeholder 2">
            <a:extLst>
              <a:ext uri="{FF2B5EF4-FFF2-40B4-BE49-F238E27FC236}">
                <a16:creationId xmlns:a16="http://schemas.microsoft.com/office/drawing/2014/main" id="{D283C3C6-4786-024A-81A6-2CAE88F9DFEC}"/>
              </a:ext>
            </a:extLst>
          </p:cNvPr>
          <p:cNvSpPr>
            <a:spLocks noGrp="1"/>
          </p:cNvSpPr>
          <p:nvPr>
            <p:ph type="body" sz="quarter" idx="12"/>
          </p:nvPr>
        </p:nvSpPr>
        <p:spPr>
          <a:xfrm>
            <a:off x="378886" y="835893"/>
            <a:ext cx="8589853" cy="3707791"/>
          </a:xfrm>
        </p:spPr>
        <p:txBody>
          <a:bodyPr/>
          <a:lstStyle/>
          <a:p>
            <a:r>
              <a:rPr lang="en-US" dirty="0"/>
              <a:t>Develop an Entity Ecosystem that facilitates:</a:t>
            </a:r>
          </a:p>
          <a:p>
            <a:pPr lvl="1"/>
            <a:r>
              <a:rPr lang="en-US" dirty="0"/>
              <a:t>Creation and editing of new entities</a:t>
            </a:r>
          </a:p>
          <a:p>
            <a:pPr lvl="1"/>
            <a:r>
              <a:rPr lang="en-US" dirty="0"/>
              <a:t>Connecting entities to the Web</a:t>
            </a:r>
          </a:p>
          <a:p>
            <a:r>
              <a:rPr lang="en-US" dirty="0"/>
              <a:t>Build a community of users who can:</a:t>
            </a:r>
          </a:p>
          <a:p>
            <a:pPr lvl="1"/>
            <a:r>
              <a:rPr lang="en-US" dirty="0"/>
              <a:t>Create/Curate data in the ecosystem</a:t>
            </a:r>
          </a:p>
          <a:p>
            <a:pPr lvl="1"/>
            <a:r>
              <a:rPr lang="en-US" dirty="0"/>
              <a:t>Imagine/propose workflow uses </a:t>
            </a:r>
          </a:p>
          <a:p>
            <a:r>
              <a:rPr lang="en-US" dirty="0"/>
              <a:t>Provide services to:</a:t>
            </a:r>
          </a:p>
          <a:p>
            <a:pPr lvl="1"/>
            <a:r>
              <a:rPr lang="en-US" dirty="0"/>
              <a:t>Reconcile data</a:t>
            </a:r>
          </a:p>
          <a:p>
            <a:pPr lvl="1"/>
            <a:r>
              <a:rPr lang="en-US" dirty="0"/>
              <a:t>Explore the data</a:t>
            </a:r>
          </a:p>
          <a:p>
            <a:pPr lvl="1"/>
            <a:endParaRPr lang="en-US" dirty="0"/>
          </a:p>
        </p:txBody>
      </p:sp>
    </p:spTree>
    <p:extLst>
      <p:ext uri="{BB962C8B-B14F-4D97-AF65-F5344CB8AC3E}">
        <p14:creationId xmlns:p14="http://schemas.microsoft.com/office/powerpoint/2010/main" val="14330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1">
            <a:extLst>
              <a:ext uri="{FF2B5EF4-FFF2-40B4-BE49-F238E27FC236}">
                <a16:creationId xmlns:a16="http://schemas.microsoft.com/office/drawing/2014/main" id="{83F731FD-9927-4726-9C53-929B53C76962}"/>
              </a:ext>
            </a:extLst>
          </p:cNvPr>
          <p:cNvSpPr/>
          <p:nvPr/>
        </p:nvSpPr>
        <p:spPr>
          <a:xfrm>
            <a:off x="226706" y="676369"/>
            <a:ext cx="3768000" cy="3908793"/>
          </a:xfrm>
          <a:prstGeom prst="rect">
            <a:avLst/>
          </a:prstGeom>
          <a:solidFill>
            <a:srgbClr val="D8E2F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F243E"/>
                </a:solidFill>
                <a:latin typeface="Arial"/>
                <a:ea typeface="Arial"/>
                <a:cs typeface="Arial"/>
                <a:sym typeface="Arial"/>
              </a:rPr>
              <a:t>RECONCILER</a:t>
            </a:r>
            <a:endParaRPr/>
          </a:p>
        </p:txBody>
      </p:sp>
      <p:sp>
        <p:nvSpPr>
          <p:cNvPr id="5" name="Shape 152">
            <a:extLst>
              <a:ext uri="{FF2B5EF4-FFF2-40B4-BE49-F238E27FC236}">
                <a16:creationId xmlns:a16="http://schemas.microsoft.com/office/drawing/2014/main" id="{66B1CBC5-C5B9-4473-9A79-EA0D981D4098}"/>
              </a:ext>
            </a:extLst>
          </p:cNvPr>
          <p:cNvSpPr/>
          <p:nvPr/>
        </p:nvSpPr>
        <p:spPr>
          <a:xfrm>
            <a:off x="2333510" y="1058422"/>
            <a:ext cx="1064400" cy="106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1">
                <a:solidFill>
                  <a:srgbClr val="FFFFFF"/>
                </a:solidFill>
              </a:rPr>
              <a:t> </a:t>
            </a:r>
            <a:r>
              <a:rPr lang="en-US" sz="1200" b="1">
                <a:solidFill>
                  <a:srgbClr val="FFFFFF"/>
                </a:solidFill>
                <a:latin typeface="Arial"/>
                <a:ea typeface="Arial"/>
                <a:cs typeface="Arial"/>
                <a:sym typeface="Arial"/>
              </a:rPr>
              <a:t>INDEX</a:t>
            </a:r>
            <a:endParaRPr/>
          </a:p>
        </p:txBody>
      </p:sp>
      <p:sp>
        <p:nvSpPr>
          <p:cNvPr id="6" name="Shape 153">
            <a:extLst>
              <a:ext uri="{FF2B5EF4-FFF2-40B4-BE49-F238E27FC236}">
                <a16:creationId xmlns:a16="http://schemas.microsoft.com/office/drawing/2014/main" id="{E01CA90E-2D56-4BA2-BF92-065BE87E2829}"/>
              </a:ext>
            </a:extLst>
          </p:cNvPr>
          <p:cNvSpPr/>
          <p:nvPr/>
        </p:nvSpPr>
        <p:spPr>
          <a:xfrm>
            <a:off x="2030666" y="2346781"/>
            <a:ext cx="1760400" cy="523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rPr>
              <a:t>RECONCILIATION</a:t>
            </a:r>
            <a:endParaRPr sz="1200">
              <a:solidFill>
                <a:srgbClr val="FFFFFF"/>
              </a:solidFill>
            </a:endParaRPr>
          </a:p>
          <a:p>
            <a:pPr marL="0" marR="0" lvl="0" indent="0" algn="ctr" rtl="0">
              <a:spcBef>
                <a:spcPts val="0"/>
              </a:spcBef>
              <a:spcAft>
                <a:spcPts val="0"/>
              </a:spcAft>
              <a:buNone/>
            </a:pPr>
            <a:r>
              <a:rPr lang="en-US" sz="1200">
                <a:solidFill>
                  <a:srgbClr val="FFFFFF"/>
                </a:solidFill>
                <a:latin typeface="Arial"/>
                <a:ea typeface="Arial"/>
                <a:cs typeface="Arial"/>
                <a:sym typeface="Arial"/>
              </a:rPr>
              <a:t>API</a:t>
            </a:r>
            <a:endParaRPr sz="1200"/>
          </a:p>
        </p:txBody>
      </p:sp>
      <p:sp>
        <p:nvSpPr>
          <p:cNvPr id="7" name="Shape 154">
            <a:extLst>
              <a:ext uri="{FF2B5EF4-FFF2-40B4-BE49-F238E27FC236}">
                <a16:creationId xmlns:a16="http://schemas.microsoft.com/office/drawing/2014/main" id="{BCEB022D-69FB-412C-973A-7F35EC6E4DA4}"/>
              </a:ext>
            </a:extLst>
          </p:cNvPr>
          <p:cNvSpPr/>
          <p:nvPr/>
        </p:nvSpPr>
        <p:spPr>
          <a:xfrm>
            <a:off x="2690847" y="3604991"/>
            <a:ext cx="1100100" cy="354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latin typeface="Arial"/>
                <a:ea typeface="Arial"/>
                <a:cs typeface="Arial"/>
                <a:sym typeface="Arial"/>
              </a:rPr>
              <a:t>BATCH</a:t>
            </a:r>
            <a:endParaRPr/>
          </a:p>
        </p:txBody>
      </p:sp>
      <p:sp>
        <p:nvSpPr>
          <p:cNvPr id="8" name="Shape 155">
            <a:extLst>
              <a:ext uri="{FF2B5EF4-FFF2-40B4-BE49-F238E27FC236}">
                <a16:creationId xmlns:a16="http://schemas.microsoft.com/office/drawing/2014/main" id="{61C7955A-BFDE-4ADF-987D-2DF81E22DA50}"/>
              </a:ext>
            </a:extLst>
          </p:cNvPr>
          <p:cNvSpPr txBox="1"/>
          <p:nvPr/>
        </p:nvSpPr>
        <p:spPr>
          <a:xfrm>
            <a:off x="2690846" y="4662082"/>
            <a:ext cx="1446659" cy="44628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Local Bibliographic and Authority Data</a:t>
            </a:r>
            <a:endParaRPr/>
          </a:p>
        </p:txBody>
      </p:sp>
      <p:pic>
        <p:nvPicPr>
          <p:cNvPr id="9" name="Shape 156" descr="WorldCat logo">
            <a:extLst>
              <a:ext uri="{FF2B5EF4-FFF2-40B4-BE49-F238E27FC236}">
                <a16:creationId xmlns:a16="http://schemas.microsoft.com/office/drawing/2014/main" id="{20DF2C86-B4C1-465B-B1EF-B2C508820BCE}"/>
              </a:ext>
            </a:extLst>
          </p:cNvPr>
          <p:cNvPicPr preferRelativeResize="0"/>
          <p:nvPr/>
        </p:nvPicPr>
        <p:blipFill rotWithShape="1">
          <a:blip r:embed="rId3">
            <a:alphaModFix/>
          </a:blip>
          <a:srcRect/>
          <a:stretch/>
        </p:blipFill>
        <p:spPr>
          <a:xfrm>
            <a:off x="1084945" y="2128995"/>
            <a:ext cx="1109590" cy="309517"/>
          </a:xfrm>
          <a:prstGeom prst="rect">
            <a:avLst/>
          </a:prstGeom>
          <a:noFill/>
          <a:ln>
            <a:noFill/>
          </a:ln>
        </p:spPr>
      </p:pic>
      <p:sp>
        <p:nvSpPr>
          <p:cNvPr id="10" name="Shape 157">
            <a:extLst>
              <a:ext uri="{FF2B5EF4-FFF2-40B4-BE49-F238E27FC236}">
                <a16:creationId xmlns:a16="http://schemas.microsoft.com/office/drawing/2014/main" id="{DA72C50F-5335-44EE-A143-1870674FB080}"/>
              </a:ext>
            </a:extLst>
          </p:cNvPr>
          <p:cNvSpPr txBox="1"/>
          <p:nvPr/>
        </p:nvSpPr>
        <p:spPr>
          <a:xfrm>
            <a:off x="1083620" y="1915861"/>
            <a:ext cx="9732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RANKING BY</a:t>
            </a:r>
            <a:endParaRPr/>
          </a:p>
        </p:txBody>
      </p:sp>
      <p:cxnSp>
        <p:nvCxnSpPr>
          <p:cNvPr id="11" name="Shape 158">
            <a:extLst>
              <a:ext uri="{FF2B5EF4-FFF2-40B4-BE49-F238E27FC236}">
                <a16:creationId xmlns:a16="http://schemas.microsoft.com/office/drawing/2014/main" id="{C4C997E4-C978-4D50-95C5-ADE11C5511FD}"/>
              </a:ext>
            </a:extLst>
          </p:cNvPr>
          <p:cNvCxnSpPr>
            <a:stCxn id="10" idx="0"/>
            <a:endCxn id="5" idx="2"/>
          </p:cNvCxnSpPr>
          <p:nvPr/>
        </p:nvCxnSpPr>
        <p:spPr>
          <a:xfrm rot="-5400000">
            <a:off x="1789220" y="1371661"/>
            <a:ext cx="325200" cy="763200"/>
          </a:xfrm>
          <a:prstGeom prst="curvedConnector2">
            <a:avLst/>
          </a:prstGeom>
          <a:noFill/>
          <a:ln w="9525" cap="flat" cmpd="sng">
            <a:solidFill>
              <a:schemeClr val="accent1"/>
            </a:solidFill>
            <a:prstDash val="solid"/>
            <a:miter lim="800000"/>
            <a:headEnd type="none" w="sm" len="sm"/>
            <a:tailEnd type="triangle" w="med" len="med"/>
          </a:ln>
        </p:spPr>
      </p:cxnSp>
      <p:cxnSp>
        <p:nvCxnSpPr>
          <p:cNvPr id="12" name="Shape 159">
            <a:extLst>
              <a:ext uri="{FF2B5EF4-FFF2-40B4-BE49-F238E27FC236}">
                <a16:creationId xmlns:a16="http://schemas.microsoft.com/office/drawing/2014/main" id="{58D0DE28-72F9-4E78-89A5-4C5007E1464E}"/>
              </a:ext>
            </a:extLst>
          </p:cNvPr>
          <p:cNvCxnSpPr>
            <a:stCxn id="6" idx="0"/>
            <a:endCxn id="5" idx="5"/>
          </p:cNvCxnSpPr>
          <p:nvPr/>
        </p:nvCxnSpPr>
        <p:spPr>
          <a:xfrm rot="-5400000">
            <a:off x="2886566" y="1991281"/>
            <a:ext cx="379800" cy="331200"/>
          </a:xfrm>
          <a:prstGeom prst="curvedConnector3">
            <a:avLst>
              <a:gd name="adj1" fmla="val 29467"/>
            </a:avLst>
          </a:prstGeom>
          <a:noFill/>
          <a:ln w="9525" cap="flat" cmpd="sng">
            <a:solidFill>
              <a:schemeClr val="accent1"/>
            </a:solidFill>
            <a:prstDash val="solid"/>
            <a:miter lim="800000"/>
            <a:headEnd type="triangle" w="med" len="med"/>
            <a:tailEnd type="triangle" w="med" len="med"/>
          </a:ln>
        </p:spPr>
      </p:cxnSp>
      <p:cxnSp>
        <p:nvCxnSpPr>
          <p:cNvPr id="13" name="Shape 160">
            <a:extLst>
              <a:ext uri="{FF2B5EF4-FFF2-40B4-BE49-F238E27FC236}">
                <a16:creationId xmlns:a16="http://schemas.microsoft.com/office/drawing/2014/main" id="{801AD3BC-822E-4981-8F07-55E3A0721DE7}"/>
              </a:ext>
            </a:extLst>
          </p:cNvPr>
          <p:cNvCxnSpPr>
            <a:stCxn id="6" idx="2"/>
            <a:endCxn id="41" idx="1"/>
          </p:cNvCxnSpPr>
          <p:nvPr/>
        </p:nvCxnSpPr>
        <p:spPr>
          <a:xfrm rot="-5400000" flipH="1">
            <a:off x="3233516" y="2547331"/>
            <a:ext cx="581400" cy="1226700"/>
          </a:xfrm>
          <a:prstGeom prst="curvedConnector2">
            <a:avLst/>
          </a:prstGeom>
          <a:noFill/>
          <a:ln w="9525" cap="flat" cmpd="sng">
            <a:solidFill>
              <a:schemeClr val="accent1"/>
            </a:solidFill>
            <a:prstDash val="solid"/>
            <a:miter lim="800000"/>
            <a:headEnd type="triangle" w="med" len="med"/>
            <a:tailEnd type="triangle" w="med" len="med"/>
          </a:ln>
        </p:spPr>
      </p:cxnSp>
      <p:cxnSp>
        <p:nvCxnSpPr>
          <p:cNvPr id="14" name="Shape 162">
            <a:extLst>
              <a:ext uri="{FF2B5EF4-FFF2-40B4-BE49-F238E27FC236}">
                <a16:creationId xmlns:a16="http://schemas.microsoft.com/office/drawing/2014/main" id="{6F709146-22AA-4B0C-BA8D-44095E36A2AE}"/>
              </a:ext>
            </a:extLst>
          </p:cNvPr>
          <p:cNvCxnSpPr>
            <a:cxnSpLocks/>
            <a:stCxn id="8" idx="0"/>
            <a:endCxn id="7" idx="2"/>
          </p:cNvCxnSpPr>
          <p:nvPr/>
        </p:nvCxnSpPr>
        <p:spPr>
          <a:xfrm rot="16200000" flipV="1">
            <a:off x="2976442" y="4224347"/>
            <a:ext cx="702191" cy="173279"/>
          </a:xfrm>
          <a:prstGeom prst="curvedConnector3">
            <a:avLst>
              <a:gd name="adj1" fmla="val 50000"/>
            </a:avLst>
          </a:prstGeom>
          <a:noFill/>
          <a:ln w="9525" cap="flat" cmpd="sng">
            <a:solidFill>
              <a:schemeClr val="accent1"/>
            </a:solidFill>
            <a:prstDash val="solid"/>
            <a:miter lim="800000"/>
            <a:headEnd type="triangle" w="med" len="med"/>
            <a:tailEnd type="triangle" w="med" len="med"/>
          </a:ln>
        </p:spPr>
      </p:cxnSp>
      <p:cxnSp>
        <p:nvCxnSpPr>
          <p:cNvPr id="15" name="Shape 163">
            <a:extLst>
              <a:ext uri="{FF2B5EF4-FFF2-40B4-BE49-F238E27FC236}">
                <a16:creationId xmlns:a16="http://schemas.microsoft.com/office/drawing/2014/main" id="{BC161343-6BF6-48E8-B134-40F468ECA30E}"/>
              </a:ext>
            </a:extLst>
          </p:cNvPr>
          <p:cNvCxnSpPr>
            <a:stCxn id="6" idx="2"/>
            <a:endCxn id="7" idx="0"/>
          </p:cNvCxnSpPr>
          <p:nvPr/>
        </p:nvCxnSpPr>
        <p:spPr>
          <a:xfrm rot="-5400000" flipH="1">
            <a:off x="2708366" y="3072481"/>
            <a:ext cx="735000" cy="330000"/>
          </a:xfrm>
          <a:prstGeom prst="curvedConnector3">
            <a:avLst>
              <a:gd name="adj1" fmla="val 50001"/>
            </a:avLst>
          </a:prstGeom>
          <a:noFill/>
          <a:ln w="9525" cap="flat" cmpd="sng">
            <a:solidFill>
              <a:schemeClr val="accent1"/>
            </a:solidFill>
            <a:prstDash val="solid"/>
            <a:miter lim="800000"/>
            <a:headEnd type="triangle" w="med" len="med"/>
            <a:tailEnd type="triangle" w="med" len="med"/>
          </a:ln>
        </p:spPr>
      </p:cxnSp>
      <p:cxnSp>
        <p:nvCxnSpPr>
          <p:cNvPr id="16" name="Shape 164">
            <a:extLst>
              <a:ext uri="{FF2B5EF4-FFF2-40B4-BE49-F238E27FC236}">
                <a16:creationId xmlns:a16="http://schemas.microsoft.com/office/drawing/2014/main" id="{5D4A595B-6330-4D70-A72A-2BA61BF8AB0D}"/>
              </a:ext>
            </a:extLst>
          </p:cNvPr>
          <p:cNvCxnSpPr>
            <a:endCxn id="5" idx="6"/>
          </p:cNvCxnSpPr>
          <p:nvPr/>
        </p:nvCxnSpPr>
        <p:spPr>
          <a:xfrm rot="10800000">
            <a:off x="3397910" y="1590622"/>
            <a:ext cx="1046400" cy="883800"/>
          </a:xfrm>
          <a:prstGeom prst="curvedConnector3">
            <a:avLst>
              <a:gd name="adj1" fmla="val 50000"/>
            </a:avLst>
          </a:prstGeom>
          <a:noFill/>
          <a:ln w="9525" cap="flat" cmpd="sng">
            <a:solidFill>
              <a:schemeClr val="accent1"/>
            </a:solidFill>
            <a:prstDash val="solid"/>
            <a:miter lim="800000"/>
            <a:headEnd type="none" w="sm" len="sm"/>
            <a:tailEnd type="triangle" w="med" len="med"/>
          </a:ln>
        </p:spPr>
      </p:cxnSp>
      <p:sp>
        <p:nvSpPr>
          <p:cNvPr id="17" name="Shape 165">
            <a:extLst>
              <a:ext uri="{FF2B5EF4-FFF2-40B4-BE49-F238E27FC236}">
                <a16:creationId xmlns:a16="http://schemas.microsoft.com/office/drawing/2014/main" id="{4C1FD38F-273A-4620-B772-91DF018CDE19}"/>
              </a:ext>
            </a:extLst>
          </p:cNvPr>
          <p:cNvSpPr/>
          <p:nvPr/>
        </p:nvSpPr>
        <p:spPr>
          <a:xfrm>
            <a:off x="5647953" y="676369"/>
            <a:ext cx="3262200" cy="3908793"/>
          </a:xfrm>
          <a:prstGeom prst="rect">
            <a:avLst/>
          </a:prstGeom>
          <a:solidFill>
            <a:srgbClr val="D9EAD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525252"/>
                </a:solidFill>
                <a:latin typeface="Arial"/>
                <a:ea typeface="Arial"/>
                <a:cs typeface="Arial"/>
                <a:sym typeface="Arial"/>
              </a:rPr>
              <a:t>EDITOR</a:t>
            </a:r>
            <a:endParaRPr/>
          </a:p>
        </p:txBody>
      </p:sp>
      <p:grpSp>
        <p:nvGrpSpPr>
          <p:cNvPr id="18" name="Shape 166">
            <a:extLst>
              <a:ext uri="{FF2B5EF4-FFF2-40B4-BE49-F238E27FC236}">
                <a16:creationId xmlns:a16="http://schemas.microsoft.com/office/drawing/2014/main" id="{6CEEB25B-CFF1-465E-BBCF-9DB2D5FBA122}"/>
              </a:ext>
            </a:extLst>
          </p:cNvPr>
          <p:cNvGrpSpPr/>
          <p:nvPr/>
        </p:nvGrpSpPr>
        <p:grpSpPr>
          <a:xfrm>
            <a:off x="5883181" y="3584531"/>
            <a:ext cx="1173600" cy="902534"/>
            <a:chOff x="5805594" y="2327330"/>
            <a:chExt cx="1173600" cy="902534"/>
          </a:xfrm>
        </p:grpSpPr>
        <p:sp>
          <p:nvSpPr>
            <p:cNvPr id="19" name="Shape 167">
              <a:extLst>
                <a:ext uri="{FF2B5EF4-FFF2-40B4-BE49-F238E27FC236}">
                  <a16:creationId xmlns:a16="http://schemas.microsoft.com/office/drawing/2014/main" id="{766E795A-92BE-478E-88EC-A74ED10A4EA0}"/>
                </a:ext>
              </a:extLst>
            </p:cNvPr>
            <p:cNvSpPr/>
            <p:nvPr/>
          </p:nvSpPr>
          <p:spPr>
            <a:xfrm>
              <a:off x="5805595" y="2455264"/>
              <a:ext cx="1160100" cy="774600"/>
            </a:xfrm>
            <a:prstGeom prst="rect">
              <a:avLst/>
            </a:prstGeom>
            <a:solidFill>
              <a:srgbClr val="F2F2F2"/>
            </a:solidFill>
            <a:ln w="1270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0" name="Shape 168">
              <a:extLst>
                <a:ext uri="{FF2B5EF4-FFF2-40B4-BE49-F238E27FC236}">
                  <a16:creationId xmlns:a16="http://schemas.microsoft.com/office/drawing/2014/main" id="{686F8FAC-9800-4DD4-938C-62BA6C3026CB}"/>
                </a:ext>
              </a:extLst>
            </p:cNvPr>
            <p:cNvSpPr/>
            <p:nvPr/>
          </p:nvSpPr>
          <p:spPr>
            <a:xfrm>
              <a:off x="5805594" y="2327330"/>
              <a:ext cx="1173600" cy="132900"/>
            </a:xfrm>
            <a:prstGeom prst="rect">
              <a:avLst/>
            </a:prstGeom>
            <a:solidFill>
              <a:srgbClr val="38761D"/>
            </a:solidFill>
            <a:ln w="9525" cap="flat" cmpd="sng">
              <a:solidFill>
                <a:srgbClr val="3876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UI</a:t>
              </a:r>
              <a:endParaRPr/>
            </a:p>
          </p:txBody>
        </p:sp>
        <p:sp>
          <p:nvSpPr>
            <p:cNvPr id="21" name="Shape 169">
              <a:extLst>
                <a:ext uri="{FF2B5EF4-FFF2-40B4-BE49-F238E27FC236}">
                  <a16:creationId xmlns:a16="http://schemas.microsoft.com/office/drawing/2014/main" id="{001CEABD-391B-4DF4-81F5-CD84D2A190B0}"/>
                </a:ext>
              </a:extLst>
            </p:cNvPr>
            <p:cNvSpPr/>
            <p:nvPr/>
          </p:nvSpPr>
          <p:spPr>
            <a:xfrm>
              <a:off x="5901130" y="2523503"/>
              <a:ext cx="546000" cy="150000"/>
            </a:xfrm>
            <a:prstGeom prst="rect">
              <a:avLst/>
            </a:prstGeom>
            <a:solidFill>
              <a:schemeClr val="lt1"/>
            </a:solidFill>
            <a:ln w="1270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2" name="Shape 170">
              <a:extLst>
                <a:ext uri="{FF2B5EF4-FFF2-40B4-BE49-F238E27FC236}">
                  <a16:creationId xmlns:a16="http://schemas.microsoft.com/office/drawing/2014/main" id="{D5F23700-48C2-498C-A41A-4CEBB9C0571E}"/>
                </a:ext>
              </a:extLst>
            </p:cNvPr>
            <p:cNvSpPr/>
            <p:nvPr/>
          </p:nvSpPr>
          <p:spPr>
            <a:xfrm>
              <a:off x="5901130" y="2774266"/>
              <a:ext cx="546000" cy="150000"/>
            </a:xfrm>
            <a:prstGeom prst="rect">
              <a:avLst/>
            </a:prstGeom>
            <a:solidFill>
              <a:schemeClr val="lt1"/>
            </a:solidFill>
            <a:ln w="1270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3" name="Shape 171">
              <a:extLst>
                <a:ext uri="{FF2B5EF4-FFF2-40B4-BE49-F238E27FC236}">
                  <a16:creationId xmlns:a16="http://schemas.microsoft.com/office/drawing/2014/main" id="{C77C0704-A2CF-45EA-B9F9-C60948386946}"/>
                </a:ext>
              </a:extLst>
            </p:cNvPr>
            <p:cNvSpPr/>
            <p:nvPr/>
          </p:nvSpPr>
          <p:spPr>
            <a:xfrm>
              <a:off x="5901130" y="2988358"/>
              <a:ext cx="546000" cy="150000"/>
            </a:xfrm>
            <a:prstGeom prst="rect">
              <a:avLst/>
            </a:prstGeom>
            <a:solidFill>
              <a:schemeClr val="lt1"/>
            </a:solidFill>
            <a:ln w="1270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4" name="Shape 172">
              <a:extLst>
                <a:ext uri="{FF2B5EF4-FFF2-40B4-BE49-F238E27FC236}">
                  <a16:creationId xmlns:a16="http://schemas.microsoft.com/office/drawing/2014/main" id="{0C33CEE4-D418-4192-AC36-E5688FA47B80}"/>
                </a:ext>
              </a:extLst>
            </p:cNvPr>
            <p:cNvSpPr/>
            <p:nvPr/>
          </p:nvSpPr>
          <p:spPr>
            <a:xfrm>
              <a:off x="6542575" y="2535431"/>
              <a:ext cx="341100" cy="163800"/>
            </a:xfrm>
            <a:prstGeom prst="roundRect">
              <a:avLst>
                <a:gd name="adj" fmla="val 16667"/>
              </a:avLst>
            </a:prstGeom>
            <a:solidFill>
              <a:srgbClr val="38761D"/>
            </a:solidFill>
            <a:ln w="9525" cap="flat" cmpd="sng">
              <a:solidFill>
                <a:srgbClr val="3876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grpSp>
      <p:sp>
        <p:nvSpPr>
          <p:cNvPr id="25" name="Shape 173">
            <a:extLst>
              <a:ext uri="{FF2B5EF4-FFF2-40B4-BE49-F238E27FC236}">
                <a16:creationId xmlns:a16="http://schemas.microsoft.com/office/drawing/2014/main" id="{668F6256-B4D9-40CA-8A12-2348F2C0ED34}"/>
              </a:ext>
            </a:extLst>
          </p:cNvPr>
          <p:cNvSpPr/>
          <p:nvPr/>
        </p:nvSpPr>
        <p:spPr>
          <a:xfrm>
            <a:off x="5851169" y="1243046"/>
            <a:ext cx="1205700" cy="43350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DUPLICATE DETECTION</a:t>
            </a:r>
            <a:endParaRPr/>
          </a:p>
        </p:txBody>
      </p:sp>
      <p:cxnSp>
        <p:nvCxnSpPr>
          <p:cNvPr id="26" name="Shape 174">
            <a:extLst>
              <a:ext uri="{FF2B5EF4-FFF2-40B4-BE49-F238E27FC236}">
                <a16:creationId xmlns:a16="http://schemas.microsoft.com/office/drawing/2014/main" id="{5F62B35C-5763-40AD-9EB8-2D20E43E59BC}"/>
              </a:ext>
            </a:extLst>
          </p:cNvPr>
          <p:cNvCxnSpPr>
            <a:stCxn id="40" idx="2"/>
            <a:endCxn id="41" idx="3"/>
          </p:cNvCxnSpPr>
          <p:nvPr/>
        </p:nvCxnSpPr>
        <p:spPr>
          <a:xfrm rot="5400000">
            <a:off x="5812116" y="2563081"/>
            <a:ext cx="581400" cy="1195200"/>
          </a:xfrm>
          <a:prstGeom prst="curvedConnector2">
            <a:avLst/>
          </a:prstGeom>
          <a:noFill/>
          <a:ln w="9525" cap="flat" cmpd="sng">
            <a:solidFill>
              <a:srgbClr val="38761D"/>
            </a:solidFill>
            <a:prstDash val="solid"/>
            <a:miter lim="800000"/>
            <a:headEnd type="triangle" w="med" len="med"/>
            <a:tailEnd type="triangle" w="med" len="med"/>
          </a:ln>
        </p:spPr>
      </p:cxnSp>
      <p:cxnSp>
        <p:nvCxnSpPr>
          <p:cNvPr id="27" name="Shape 176">
            <a:extLst>
              <a:ext uri="{FF2B5EF4-FFF2-40B4-BE49-F238E27FC236}">
                <a16:creationId xmlns:a16="http://schemas.microsoft.com/office/drawing/2014/main" id="{B0D47ADB-D6CB-4A6D-AB74-6525CD44427A}"/>
              </a:ext>
            </a:extLst>
          </p:cNvPr>
          <p:cNvCxnSpPr>
            <a:stCxn id="40" idx="0"/>
            <a:endCxn id="25" idx="2"/>
          </p:cNvCxnSpPr>
          <p:nvPr/>
        </p:nvCxnSpPr>
        <p:spPr>
          <a:xfrm rot="5400000" flipH="1">
            <a:off x="6242166" y="1888531"/>
            <a:ext cx="670200" cy="246300"/>
          </a:xfrm>
          <a:prstGeom prst="curvedConnector3">
            <a:avLst>
              <a:gd name="adj1" fmla="val 50009"/>
            </a:avLst>
          </a:prstGeom>
          <a:noFill/>
          <a:ln w="9525" cap="flat" cmpd="sng">
            <a:solidFill>
              <a:srgbClr val="38761D"/>
            </a:solidFill>
            <a:prstDash val="solid"/>
            <a:miter lim="800000"/>
            <a:headEnd type="triangle" w="med" len="med"/>
            <a:tailEnd type="triangle" w="med" len="med"/>
          </a:ln>
        </p:spPr>
      </p:cxnSp>
      <p:cxnSp>
        <p:nvCxnSpPr>
          <p:cNvPr id="28" name="Shape 177">
            <a:extLst>
              <a:ext uri="{FF2B5EF4-FFF2-40B4-BE49-F238E27FC236}">
                <a16:creationId xmlns:a16="http://schemas.microsoft.com/office/drawing/2014/main" id="{ACDB4F01-5B97-4B55-8F81-EEAFA25C750C}"/>
              </a:ext>
            </a:extLst>
          </p:cNvPr>
          <p:cNvCxnSpPr>
            <a:stCxn id="20" idx="0"/>
            <a:endCxn id="40" idx="2"/>
          </p:cNvCxnSpPr>
          <p:nvPr/>
        </p:nvCxnSpPr>
        <p:spPr>
          <a:xfrm rot="-5400000">
            <a:off x="6227881" y="3112031"/>
            <a:ext cx="714600" cy="230400"/>
          </a:xfrm>
          <a:prstGeom prst="curvedConnector3">
            <a:avLst>
              <a:gd name="adj1" fmla="val 49996"/>
            </a:avLst>
          </a:prstGeom>
          <a:noFill/>
          <a:ln w="9525" cap="flat" cmpd="sng">
            <a:solidFill>
              <a:srgbClr val="38761D"/>
            </a:solidFill>
            <a:prstDash val="solid"/>
            <a:miter lim="800000"/>
            <a:headEnd type="none" w="sm" len="sm"/>
            <a:tailEnd type="triangle" w="med" len="med"/>
          </a:ln>
        </p:spPr>
      </p:cxnSp>
      <p:sp>
        <p:nvSpPr>
          <p:cNvPr id="29" name="Shape 178">
            <a:extLst>
              <a:ext uri="{FF2B5EF4-FFF2-40B4-BE49-F238E27FC236}">
                <a16:creationId xmlns:a16="http://schemas.microsoft.com/office/drawing/2014/main" id="{2331789A-BB39-4592-B7C9-DC563F9F51F7}"/>
              </a:ext>
            </a:extLst>
          </p:cNvPr>
          <p:cNvSpPr/>
          <p:nvPr/>
        </p:nvSpPr>
        <p:spPr>
          <a:xfrm>
            <a:off x="7308821" y="1458901"/>
            <a:ext cx="1374300" cy="56280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WORLDCAT CREATIVE WORK ASSOCIATION</a:t>
            </a:r>
            <a:endParaRPr/>
          </a:p>
        </p:txBody>
      </p:sp>
      <p:cxnSp>
        <p:nvCxnSpPr>
          <p:cNvPr id="30" name="Shape 179">
            <a:extLst>
              <a:ext uri="{FF2B5EF4-FFF2-40B4-BE49-F238E27FC236}">
                <a16:creationId xmlns:a16="http://schemas.microsoft.com/office/drawing/2014/main" id="{C8032A28-C5F1-44DA-8CC3-7B99FD498631}"/>
              </a:ext>
            </a:extLst>
          </p:cNvPr>
          <p:cNvCxnSpPr>
            <a:stCxn id="40" idx="3"/>
            <a:endCxn id="29" idx="2"/>
          </p:cNvCxnSpPr>
          <p:nvPr/>
        </p:nvCxnSpPr>
        <p:spPr>
          <a:xfrm rot="10800000" flipH="1">
            <a:off x="7530066" y="2021581"/>
            <a:ext cx="465900" cy="586800"/>
          </a:xfrm>
          <a:prstGeom prst="curvedConnector2">
            <a:avLst/>
          </a:prstGeom>
          <a:noFill/>
          <a:ln w="9525" cap="flat" cmpd="sng">
            <a:solidFill>
              <a:srgbClr val="38761D"/>
            </a:solidFill>
            <a:prstDash val="solid"/>
            <a:miter lim="800000"/>
            <a:headEnd type="triangle" w="med" len="med"/>
            <a:tailEnd type="triangle" w="med" len="med"/>
          </a:ln>
        </p:spPr>
      </p:cxnSp>
      <p:cxnSp>
        <p:nvCxnSpPr>
          <p:cNvPr id="31" name="Shape 180">
            <a:extLst>
              <a:ext uri="{FF2B5EF4-FFF2-40B4-BE49-F238E27FC236}">
                <a16:creationId xmlns:a16="http://schemas.microsoft.com/office/drawing/2014/main" id="{BE3AF725-CE50-48F9-89C9-B2908803838E}"/>
              </a:ext>
            </a:extLst>
          </p:cNvPr>
          <p:cNvCxnSpPr>
            <a:stCxn id="25" idx="1"/>
            <a:endCxn id="6" idx="3"/>
          </p:cNvCxnSpPr>
          <p:nvPr/>
        </p:nvCxnSpPr>
        <p:spPr>
          <a:xfrm flipH="1">
            <a:off x="3791069" y="1459796"/>
            <a:ext cx="2060100" cy="1148700"/>
          </a:xfrm>
          <a:prstGeom prst="curvedConnector3">
            <a:avLst>
              <a:gd name="adj1" fmla="val 50000"/>
            </a:avLst>
          </a:prstGeom>
          <a:noFill/>
          <a:ln w="9525" cap="flat" cmpd="sng">
            <a:solidFill>
              <a:srgbClr val="38761D"/>
            </a:solidFill>
            <a:prstDash val="solid"/>
            <a:miter lim="800000"/>
            <a:headEnd type="none" w="sm" len="sm"/>
            <a:tailEnd type="triangle" w="med" len="med"/>
          </a:ln>
        </p:spPr>
      </p:cxnSp>
      <p:sp>
        <p:nvSpPr>
          <p:cNvPr id="32" name="Shape 181">
            <a:extLst>
              <a:ext uri="{FF2B5EF4-FFF2-40B4-BE49-F238E27FC236}">
                <a16:creationId xmlns:a16="http://schemas.microsoft.com/office/drawing/2014/main" id="{40B73913-BAC4-41D0-ABE2-7E9ACF7627C4}"/>
              </a:ext>
            </a:extLst>
          </p:cNvPr>
          <p:cNvSpPr/>
          <p:nvPr/>
        </p:nvSpPr>
        <p:spPr>
          <a:xfrm>
            <a:off x="4218466" y="2160781"/>
            <a:ext cx="1205700" cy="895200"/>
          </a:xfrm>
          <a:prstGeom prst="can">
            <a:avLst>
              <a:gd name="adj" fmla="val 25000"/>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1">
                <a:solidFill>
                  <a:srgbClr val="FFFFFF"/>
                </a:solidFill>
              </a:rPr>
              <a:t>ENTITY</a:t>
            </a:r>
            <a:endParaRPr sz="1051">
              <a:solidFill>
                <a:srgbClr val="FFFFFF"/>
              </a:solidFill>
            </a:endParaRPr>
          </a:p>
          <a:p>
            <a:pPr marL="0" marR="0" lvl="0" indent="0" algn="ctr" rtl="0">
              <a:spcBef>
                <a:spcPts val="0"/>
              </a:spcBef>
              <a:spcAft>
                <a:spcPts val="0"/>
              </a:spcAft>
              <a:buNone/>
            </a:pPr>
            <a:r>
              <a:rPr lang="en-US" sz="1051">
                <a:solidFill>
                  <a:srgbClr val="FFFFFF"/>
                </a:solidFill>
              </a:rPr>
              <a:t>ECOSYSTEM</a:t>
            </a:r>
            <a:endParaRPr sz="1051">
              <a:solidFill>
                <a:srgbClr val="FFFFFF"/>
              </a:solidFill>
            </a:endParaRPr>
          </a:p>
        </p:txBody>
      </p:sp>
      <p:grpSp>
        <p:nvGrpSpPr>
          <p:cNvPr id="33" name="Shape 184">
            <a:extLst>
              <a:ext uri="{FF2B5EF4-FFF2-40B4-BE49-F238E27FC236}">
                <a16:creationId xmlns:a16="http://schemas.microsoft.com/office/drawing/2014/main" id="{97488A40-A857-425A-83FF-D0E8AF994E96}"/>
              </a:ext>
            </a:extLst>
          </p:cNvPr>
          <p:cNvGrpSpPr/>
          <p:nvPr/>
        </p:nvGrpSpPr>
        <p:grpSpPr>
          <a:xfrm>
            <a:off x="1421802" y="3604981"/>
            <a:ext cx="1173600" cy="902534"/>
            <a:chOff x="5805594" y="2327330"/>
            <a:chExt cx="1173600" cy="902534"/>
          </a:xfrm>
        </p:grpSpPr>
        <p:sp>
          <p:nvSpPr>
            <p:cNvPr id="34" name="Shape 185">
              <a:extLst>
                <a:ext uri="{FF2B5EF4-FFF2-40B4-BE49-F238E27FC236}">
                  <a16:creationId xmlns:a16="http://schemas.microsoft.com/office/drawing/2014/main" id="{2C949B81-510E-45AC-872A-6BC25050FAC4}"/>
                </a:ext>
              </a:extLst>
            </p:cNvPr>
            <p:cNvSpPr/>
            <p:nvPr/>
          </p:nvSpPr>
          <p:spPr>
            <a:xfrm>
              <a:off x="5805595" y="2455264"/>
              <a:ext cx="1160100" cy="774600"/>
            </a:xfrm>
            <a:prstGeom prst="rect">
              <a:avLst/>
            </a:prstGeom>
            <a:solidFill>
              <a:srgbClr val="F2F2F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5" name="Shape 186">
              <a:extLst>
                <a:ext uri="{FF2B5EF4-FFF2-40B4-BE49-F238E27FC236}">
                  <a16:creationId xmlns:a16="http://schemas.microsoft.com/office/drawing/2014/main" id="{0909BBCF-8774-41E8-B3BF-B4A02CF931BE}"/>
                </a:ext>
              </a:extLst>
            </p:cNvPr>
            <p:cNvSpPr/>
            <p:nvPr/>
          </p:nvSpPr>
          <p:spPr>
            <a:xfrm>
              <a:off x="5805594" y="2327330"/>
              <a:ext cx="1173600" cy="132900"/>
            </a:xfrm>
            <a:prstGeom prst="rect">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UI</a:t>
              </a:r>
              <a:endParaRPr/>
            </a:p>
          </p:txBody>
        </p:sp>
        <p:sp>
          <p:nvSpPr>
            <p:cNvPr id="36" name="Shape 187">
              <a:extLst>
                <a:ext uri="{FF2B5EF4-FFF2-40B4-BE49-F238E27FC236}">
                  <a16:creationId xmlns:a16="http://schemas.microsoft.com/office/drawing/2014/main" id="{F715A371-B239-47CF-8A78-864732EE5A94}"/>
                </a:ext>
              </a:extLst>
            </p:cNvPr>
            <p:cNvSpPr/>
            <p:nvPr/>
          </p:nvSpPr>
          <p:spPr>
            <a:xfrm>
              <a:off x="5901130" y="2523503"/>
              <a:ext cx="546000" cy="1500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7" name="Shape 188">
              <a:extLst>
                <a:ext uri="{FF2B5EF4-FFF2-40B4-BE49-F238E27FC236}">
                  <a16:creationId xmlns:a16="http://schemas.microsoft.com/office/drawing/2014/main" id="{07083501-AA44-47E5-8C49-B38350FF9C18}"/>
                </a:ext>
              </a:extLst>
            </p:cNvPr>
            <p:cNvSpPr/>
            <p:nvPr/>
          </p:nvSpPr>
          <p:spPr>
            <a:xfrm>
              <a:off x="5901130" y="2774266"/>
              <a:ext cx="546000" cy="1500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8" name="Shape 189">
              <a:extLst>
                <a:ext uri="{FF2B5EF4-FFF2-40B4-BE49-F238E27FC236}">
                  <a16:creationId xmlns:a16="http://schemas.microsoft.com/office/drawing/2014/main" id="{FA521DE5-6EB8-4FAD-AABC-068224FF95DF}"/>
                </a:ext>
              </a:extLst>
            </p:cNvPr>
            <p:cNvSpPr/>
            <p:nvPr/>
          </p:nvSpPr>
          <p:spPr>
            <a:xfrm>
              <a:off x="5901130" y="2988358"/>
              <a:ext cx="546000" cy="1500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9" name="Shape 190">
              <a:extLst>
                <a:ext uri="{FF2B5EF4-FFF2-40B4-BE49-F238E27FC236}">
                  <a16:creationId xmlns:a16="http://schemas.microsoft.com/office/drawing/2014/main" id="{FB673CE2-23B1-4AB4-ACD4-3C12E8CAE671}"/>
                </a:ext>
              </a:extLst>
            </p:cNvPr>
            <p:cNvSpPr/>
            <p:nvPr/>
          </p:nvSpPr>
          <p:spPr>
            <a:xfrm>
              <a:off x="6542575" y="2535431"/>
              <a:ext cx="341100" cy="163800"/>
            </a:xfrm>
            <a:prstGeom prst="roundRect">
              <a:avLst>
                <a:gd name="adj" fmla="val 16667"/>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grpSp>
      <p:sp>
        <p:nvSpPr>
          <p:cNvPr id="40" name="Shape 175">
            <a:extLst>
              <a:ext uri="{FF2B5EF4-FFF2-40B4-BE49-F238E27FC236}">
                <a16:creationId xmlns:a16="http://schemas.microsoft.com/office/drawing/2014/main" id="{FA456244-FD75-4FBE-9639-A43B14225182}"/>
              </a:ext>
            </a:extLst>
          </p:cNvPr>
          <p:cNvSpPr/>
          <p:nvPr/>
        </p:nvSpPr>
        <p:spPr>
          <a:xfrm>
            <a:off x="5870766" y="2346781"/>
            <a:ext cx="1659300" cy="52320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rPr>
              <a:t>MINTING / EDITING</a:t>
            </a:r>
            <a:endParaRPr sz="1200">
              <a:solidFill>
                <a:srgbClr val="FFFFFF"/>
              </a:solidFill>
            </a:endParaRPr>
          </a:p>
          <a:p>
            <a:pPr marL="0" marR="0" lvl="0" indent="0" algn="ctr" rtl="0">
              <a:spcBef>
                <a:spcPts val="0"/>
              </a:spcBef>
              <a:spcAft>
                <a:spcPts val="0"/>
              </a:spcAft>
              <a:buNone/>
            </a:pPr>
            <a:r>
              <a:rPr lang="en-US" sz="1200">
                <a:solidFill>
                  <a:srgbClr val="FFFFFF"/>
                </a:solidFill>
                <a:latin typeface="Arial"/>
                <a:ea typeface="Arial"/>
                <a:cs typeface="Arial"/>
                <a:sym typeface="Arial"/>
              </a:rPr>
              <a:t>API</a:t>
            </a:r>
            <a:endParaRPr sz="1200"/>
          </a:p>
        </p:txBody>
      </p:sp>
      <p:sp>
        <p:nvSpPr>
          <p:cNvPr id="41" name="Shape 161">
            <a:extLst>
              <a:ext uri="{FF2B5EF4-FFF2-40B4-BE49-F238E27FC236}">
                <a16:creationId xmlns:a16="http://schemas.microsoft.com/office/drawing/2014/main" id="{7A83C2EE-C188-431B-B065-32334E03501E}"/>
              </a:ext>
            </a:extLst>
          </p:cNvPr>
          <p:cNvSpPr/>
          <p:nvPr/>
        </p:nvSpPr>
        <p:spPr>
          <a:xfrm>
            <a:off x="4137506" y="3199002"/>
            <a:ext cx="1367700" cy="504900"/>
          </a:xfrm>
          <a:prstGeom prst="rect">
            <a:avLst/>
          </a:prstGeom>
          <a:solidFill>
            <a:srgbClr val="D5A6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AUTHENTICATION &amp; AUTHORIZATION</a:t>
            </a:r>
            <a:endParaRPr/>
          </a:p>
        </p:txBody>
      </p:sp>
      <p:cxnSp>
        <p:nvCxnSpPr>
          <p:cNvPr id="42" name="Shape 191">
            <a:extLst>
              <a:ext uri="{FF2B5EF4-FFF2-40B4-BE49-F238E27FC236}">
                <a16:creationId xmlns:a16="http://schemas.microsoft.com/office/drawing/2014/main" id="{2143E941-0C18-4605-B1E4-1F44AE0BA89E}"/>
              </a:ext>
            </a:extLst>
          </p:cNvPr>
          <p:cNvCxnSpPr>
            <a:stCxn id="40" idx="1"/>
            <a:endCxn id="32" idx="4"/>
          </p:cNvCxnSpPr>
          <p:nvPr/>
        </p:nvCxnSpPr>
        <p:spPr>
          <a:xfrm flipH="1">
            <a:off x="5424066" y="2608381"/>
            <a:ext cx="446700" cy="600"/>
          </a:xfrm>
          <a:prstGeom prst="curvedConnector3">
            <a:avLst>
              <a:gd name="adj1" fmla="val 49989"/>
            </a:avLst>
          </a:prstGeom>
          <a:noFill/>
          <a:ln w="9525" cap="flat" cmpd="sng">
            <a:solidFill>
              <a:schemeClr val="accent3"/>
            </a:solidFill>
            <a:prstDash val="solid"/>
            <a:miter lim="800000"/>
            <a:headEnd type="triangle" w="med" len="med"/>
            <a:tailEnd type="triangle" w="med" len="med"/>
          </a:ln>
        </p:spPr>
      </p:cxnSp>
      <p:sp>
        <p:nvSpPr>
          <p:cNvPr id="43" name="Shape 192">
            <a:extLst>
              <a:ext uri="{FF2B5EF4-FFF2-40B4-BE49-F238E27FC236}">
                <a16:creationId xmlns:a16="http://schemas.microsoft.com/office/drawing/2014/main" id="{3E6E7CDB-0819-4925-8601-905BF0DAC58C}"/>
              </a:ext>
            </a:extLst>
          </p:cNvPr>
          <p:cNvSpPr/>
          <p:nvPr/>
        </p:nvSpPr>
        <p:spPr>
          <a:xfrm>
            <a:off x="7279070" y="2991447"/>
            <a:ext cx="1374300" cy="56280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ENTITY to ENTITY RELATOR</a:t>
            </a:r>
            <a:endParaRPr/>
          </a:p>
        </p:txBody>
      </p:sp>
      <p:cxnSp>
        <p:nvCxnSpPr>
          <p:cNvPr id="44" name="Shape 193">
            <a:extLst>
              <a:ext uri="{FF2B5EF4-FFF2-40B4-BE49-F238E27FC236}">
                <a16:creationId xmlns:a16="http://schemas.microsoft.com/office/drawing/2014/main" id="{5568C35C-FF7A-46CC-A6A4-D81A20572FD4}"/>
              </a:ext>
            </a:extLst>
          </p:cNvPr>
          <p:cNvCxnSpPr>
            <a:stCxn id="40" idx="3"/>
            <a:endCxn id="43" idx="0"/>
          </p:cNvCxnSpPr>
          <p:nvPr/>
        </p:nvCxnSpPr>
        <p:spPr>
          <a:xfrm>
            <a:off x="7530066" y="2608381"/>
            <a:ext cx="436200" cy="383100"/>
          </a:xfrm>
          <a:prstGeom prst="curvedConnector2">
            <a:avLst/>
          </a:prstGeom>
          <a:noFill/>
          <a:ln w="9525" cap="flat" cmpd="sng">
            <a:solidFill>
              <a:srgbClr val="38761D"/>
            </a:solidFill>
            <a:prstDash val="solid"/>
            <a:miter lim="800000"/>
            <a:headEnd type="triangle" w="med" len="med"/>
            <a:tailEnd type="triangle" w="med" len="med"/>
          </a:ln>
        </p:spPr>
      </p:cxnSp>
      <p:cxnSp>
        <p:nvCxnSpPr>
          <p:cNvPr id="45" name="Shape 194">
            <a:extLst>
              <a:ext uri="{FF2B5EF4-FFF2-40B4-BE49-F238E27FC236}">
                <a16:creationId xmlns:a16="http://schemas.microsoft.com/office/drawing/2014/main" id="{A3891DF6-9B86-4177-8698-A7B7394DC35F}"/>
              </a:ext>
            </a:extLst>
          </p:cNvPr>
          <p:cNvCxnSpPr>
            <a:cxnSpLocks/>
            <a:stCxn id="6" idx="2"/>
            <a:endCxn id="35" idx="0"/>
          </p:cNvCxnSpPr>
          <p:nvPr/>
        </p:nvCxnSpPr>
        <p:spPr>
          <a:xfrm rot="5400000">
            <a:off x="2092234" y="2786349"/>
            <a:ext cx="735000" cy="902264"/>
          </a:xfrm>
          <a:prstGeom prst="curvedConnector3">
            <a:avLst>
              <a:gd name="adj1" fmla="val 50000"/>
            </a:avLst>
          </a:prstGeom>
          <a:noFill/>
          <a:ln w="9525" cap="flat" cmpd="sng">
            <a:solidFill>
              <a:schemeClr val="accent1"/>
            </a:solidFill>
            <a:prstDash val="solid"/>
            <a:miter lim="800000"/>
            <a:headEnd type="triangle" w="med" len="med"/>
            <a:tailEnd type="triangle" w="med" len="med"/>
          </a:ln>
        </p:spPr>
      </p:cxnSp>
      <p:sp>
        <p:nvSpPr>
          <p:cNvPr id="46" name="Shape 195">
            <a:extLst>
              <a:ext uri="{FF2B5EF4-FFF2-40B4-BE49-F238E27FC236}">
                <a16:creationId xmlns:a16="http://schemas.microsoft.com/office/drawing/2014/main" id="{C460A329-0039-46BB-9934-F902BD219E00}"/>
              </a:ext>
            </a:extLst>
          </p:cNvPr>
          <p:cNvSpPr txBox="1"/>
          <p:nvPr/>
        </p:nvSpPr>
        <p:spPr>
          <a:xfrm>
            <a:off x="226706" y="4614296"/>
            <a:ext cx="1446658" cy="44628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rgbClr val="000000"/>
                </a:solidFill>
                <a:latin typeface="Arial"/>
                <a:ea typeface="Arial"/>
                <a:cs typeface="Arial"/>
                <a:sym typeface="Arial"/>
              </a:rPr>
              <a:t>External </a:t>
            </a:r>
            <a:endParaRPr dirty="0"/>
          </a:p>
          <a:p>
            <a:pPr marL="0" marR="0" lvl="0" indent="0" algn="l" rtl="0">
              <a:spcBef>
                <a:spcPts val="0"/>
              </a:spcBef>
              <a:spcAft>
                <a:spcPts val="0"/>
              </a:spcAft>
              <a:buNone/>
            </a:pPr>
            <a:r>
              <a:rPr lang="en-US" sz="1000" dirty="0">
                <a:solidFill>
                  <a:srgbClr val="000000"/>
                </a:solidFill>
                <a:latin typeface="Arial"/>
                <a:ea typeface="Arial"/>
                <a:cs typeface="Arial"/>
                <a:sym typeface="Arial"/>
              </a:rPr>
              <a:t>Client Applications</a:t>
            </a:r>
            <a:endParaRPr dirty="0"/>
          </a:p>
        </p:txBody>
      </p:sp>
      <p:cxnSp>
        <p:nvCxnSpPr>
          <p:cNvPr id="47" name="Shape 196">
            <a:extLst>
              <a:ext uri="{FF2B5EF4-FFF2-40B4-BE49-F238E27FC236}">
                <a16:creationId xmlns:a16="http://schemas.microsoft.com/office/drawing/2014/main" id="{1BB2E710-C70B-4A49-89EB-72CA684D3AA0}"/>
              </a:ext>
            </a:extLst>
          </p:cNvPr>
          <p:cNvCxnSpPr>
            <a:cxnSpLocks/>
            <a:stCxn id="46" idx="0"/>
            <a:endCxn id="6" idx="1"/>
          </p:cNvCxnSpPr>
          <p:nvPr/>
        </p:nvCxnSpPr>
        <p:spPr>
          <a:xfrm rot="5400000" flipH="1" flipV="1">
            <a:off x="487393" y="3071024"/>
            <a:ext cx="2005915" cy="1080631"/>
          </a:xfrm>
          <a:prstGeom prst="curvedConnector2">
            <a:avLst/>
          </a:prstGeom>
          <a:noFill/>
          <a:ln w="9525" cap="flat" cmpd="sng">
            <a:solidFill>
              <a:schemeClr val="accent1"/>
            </a:solidFill>
            <a:prstDash val="solid"/>
            <a:miter lim="800000"/>
            <a:headEnd type="triangle" w="med" len="med"/>
            <a:tailEnd type="triangle" w="med" len="med"/>
          </a:ln>
        </p:spPr>
      </p:cxnSp>
      <p:sp>
        <p:nvSpPr>
          <p:cNvPr id="48" name="Shape 197">
            <a:extLst>
              <a:ext uri="{FF2B5EF4-FFF2-40B4-BE49-F238E27FC236}">
                <a16:creationId xmlns:a16="http://schemas.microsoft.com/office/drawing/2014/main" id="{C0D3810A-938A-4583-B5FD-1FD6A0877CD5}"/>
              </a:ext>
            </a:extLst>
          </p:cNvPr>
          <p:cNvSpPr txBox="1"/>
          <p:nvPr/>
        </p:nvSpPr>
        <p:spPr>
          <a:xfrm>
            <a:off x="7463494" y="4617742"/>
            <a:ext cx="1512866" cy="442834"/>
          </a:xfrm>
          <a:prstGeom prst="rect">
            <a:avLst/>
          </a:prstGeom>
          <a:solidFill>
            <a:schemeClr val="bg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rgbClr val="000000"/>
                </a:solidFill>
                <a:latin typeface="Arial"/>
                <a:ea typeface="Arial"/>
                <a:cs typeface="Arial"/>
                <a:sym typeface="Arial"/>
              </a:rPr>
              <a:t>External </a:t>
            </a:r>
            <a:endParaRPr dirty="0"/>
          </a:p>
          <a:p>
            <a:pPr marL="0" marR="0" lvl="0" indent="0" algn="l" rtl="0">
              <a:spcBef>
                <a:spcPts val="0"/>
              </a:spcBef>
              <a:spcAft>
                <a:spcPts val="0"/>
              </a:spcAft>
              <a:buNone/>
            </a:pPr>
            <a:r>
              <a:rPr lang="en-US" sz="1000" dirty="0">
                <a:solidFill>
                  <a:srgbClr val="000000"/>
                </a:solidFill>
                <a:latin typeface="Arial"/>
                <a:ea typeface="Arial"/>
                <a:cs typeface="Arial"/>
                <a:sym typeface="Arial"/>
              </a:rPr>
              <a:t>Client Applications</a:t>
            </a:r>
            <a:endParaRPr dirty="0"/>
          </a:p>
        </p:txBody>
      </p:sp>
      <p:cxnSp>
        <p:nvCxnSpPr>
          <p:cNvPr id="49" name="Shape 198">
            <a:extLst>
              <a:ext uri="{FF2B5EF4-FFF2-40B4-BE49-F238E27FC236}">
                <a16:creationId xmlns:a16="http://schemas.microsoft.com/office/drawing/2014/main" id="{53D65549-A21D-40AE-B83B-62C4F5623DF4}"/>
              </a:ext>
            </a:extLst>
          </p:cNvPr>
          <p:cNvCxnSpPr>
            <a:cxnSpLocks/>
            <a:stCxn id="48" idx="0"/>
            <a:endCxn id="40" idx="2"/>
          </p:cNvCxnSpPr>
          <p:nvPr/>
        </p:nvCxnSpPr>
        <p:spPr>
          <a:xfrm rot="16200000" flipV="1">
            <a:off x="6586292" y="2984106"/>
            <a:ext cx="1747761" cy="1519511"/>
          </a:xfrm>
          <a:prstGeom prst="curvedConnector3">
            <a:avLst>
              <a:gd name="adj1" fmla="val 50000"/>
            </a:avLst>
          </a:prstGeom>
          <a:noFill/>
          <a:ln w="9525" cap="flat" cmpd="sng">
            <a:solidFill>
              <a:srgbClr val="38761D"/>
            </a:solidFill>
            <a:prstDash val="solid"/>
            <a:miter lim="800000"/>
            <a:headEnd type="none" w="sm" len="sm"/>
            <a:tailEnd type="triangle" w="med" len="med"/>
          </a:ln>
        </p:spPr>
      </p:cxnSp>
      <p:pic>
        <p:nvPicPr>
          <p:cNvPr id="56" name="Picture 55">
            <a:extLst>
              <a:ext uri="{FF2B5EF4-FFF2-40B4-BE49-F238E27FC236}">
                <a16:creationId xmlns:a16="http://schemas.microsoft.com/office/drawing/2014/main" id="{1802B64A-900A-4636-9DAD-05E27CAB2894}"/>
              </a:ext>
            </a:extLst>
          </p:cNvPr>
          <p:cNvPicPr>
            <a:picLocks noChangeAspect="1"/>
          </p:cNvPicPr>
          <p:nvPr/>
        </p:nvPicPr>
        <p:blipFill>
          <a:blip r:embed="rId4"/>
          <a:stretch>
            <a:fillRect/>
          </a:stretch>
        </p:blipFill>
        <p:spPr>
          <a:xfrm>
            <a:off x="0" y="-103413"/>
            <a:ext cx="8626588" cy="963251"/>
          </a:xfrm>
          <a:prstGeom prst="rect">
            <a:avLst/>
          </a:prstGeom>
        </p:spPr>
      </p:pic>
    </p:spTree>
    <p:extLst>
      <p:ext uri="{BB962C8B-B14F-4D97-AF65-F5344CB8AC3E}">
        <p14:creationId xmlns:p14="http://schemas.microsoft.com/office/powerpoint/2010/main" val="169918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89BA7F-09B3-4FBD-88CA-DE17DD69FCC2}"/>
              </a:ext>
            </a:extLst>
          </p:cNvPr>
          <p:cNvSpPr>
            <a:spLocks noGrp="1"/>
          </p:cNvSpPr>
          <p:nvPr>
            <p:ph type="body" sz="quarter" idx="12"/>
          </p:nvPr>
        </p:nvSpPr>
        <p:spPr/>
        <p:txBody>
          <a:bodyPr vert="horz" anchor="t"/>
          <a:lstStyle/>
          <a:p>
            <a:endParaRPr lang="en-US" dirty="0">
              <a:cs typeface="Arial"/>
            </a:endParaRPr>
          </a:p>
          <a:p>
            <a:endParaRPr lang="en-US" dirty="0"/>
          </a:p>
        </p:txBody>
      </p:sp>
      <p:sp>
        <p:nvSpPr>
          <p:cNvPr id="3" name="Text Placeholder 2">
            <a:extLst>
              <a:ext uri="{FF2B5EF4-FFF2-40B4-BE49-F238E27FC236}">
                <a16:creationId xmlns:a16="http://schemas.microsoft.com/office/drawing/2014/main" id="{160728B4-7028-4A8A-8D87-9B30F6DD0A3A}"/>
              </a:ext>
            </a:extLst>
          </p:cNvPr>
          <p:cNvSpPr>
            <a:spLocks noGrp="1"/>
          </p:cNvSpPr>
          <p:nvPr>
            <p:ph type="body" sz="quarter" idx="13"/>
          </p:nvPr>
        </p:nvSpPr>
        <p:spPr/>
        <p:txBody>
          <a:bodyPr/>
          <a:lstStyle/>
          <a:p>
            <a:r>
              <a:rPr lang="en-US" dirty="0"/>
              <a:t>How: A few key technologies</a:t>
            </a:r>
          </a:p>
        </p:txBody>
      </p:sp>
      <p:pic>
        <p:nvPicPr>
          <p:cNvPr id="4" name="Picture 4" descr="SPARQL Query Service logo">
            <a:extLst>
              <a:ext uri="{FF2B5EF4-FFF2-40B4-BE49-F238E27FC236}">
                <a16:creationId xmlns:a16="http://schemas.microsoft.com/office/drawing/2014/main" id="{04ED0A39-0329-4CC7-8217-D00258C71972}"/>
              </a:ext>
            </a:extLst>
          </p:cNvPr>
          <p:cNvPicPr>
            <a:picLocks noChangeAspect="1"/>
          </p:cNvPicPr>
          <p:nvPr/>
        </p:nvPicPr>
        <p:blipFill>
          <a:blip r:embed="rId3"/>
          <a:stretch>
            <a:fillRect/>
          </a:stretch>
        </p:blipFill>
        <p:spPr>
          <a:xfrm>
            <a:off x="4124583" y="3077286"/>
            <a:ext cx="1060545" cy="1060545"/>
          </a:xfrm>
          <a:prstGeom prst="rect">
            <a:avLst/>
          </a:prstGeom>
        </p:spPr>
      </p:pic>
      <p:pic>
        <p:nvPicPr>
          <p:cNvPr id="6" name="Picture 6" descr="Wikibase logo">
            <a:extLst>
              <a:ext uri="{FF2B5EF4-FFF2-40B4-BE49-F238E27FC236}">
                <a16:creationId xmlns:a16="http://schemas.microsoft.com/office/drawing/2014/main" id="{7E710577-5262-4B95-B396-56D7DB403B06}"/>
              </a:ext>
            </a:extLst>
          </p:cNvPr>
          <p:cNvPicPr>
            <a:picLocks noChangeAspect="1"/>
          </p:cNvPicPr>
          <p:nvPr/>
        </p:nvPicPr>
        <p:blipFill>
          <a:blip r:embed="rId4"/>
          <a:stretch>
            <a:fillRect/>
          </a:stretch>
        </p:blipFill>
        <p:spPr>
          <a:xfrm>
            <a:off x="5085065" y="1296008"/>
            <a:ext cx="1782455" cy="1198160"/>
          </a:xfrm>
          <a:prstGeom prst="rect">
            <a:avLst/>
          </a:prstGeom>
        </p:spPr>
      </p:pic>
      <p:pic>
        <p:nvPicPr>
          <p:cNvPr id="8" name="Picture 8" descr="OpenRefine logo&#10;">
            <a:extLst>
              <a:ext uri="{FF2B5EF4-FFF2-40B4-BE49-F238E27FC236}">
                <a16:creationId xmlns:a16="http://schemas.microsoft.com/office/drawing/2014/main" id="{67AA074D-F929-4F01-A79A-E694EE1298E4}"/>
              </a:ext>
            </a:extLst>
          </p:cNvPr>
          <p:cNvPicPr>
            <a:picLocks noChangeAspect="1"/>
          </p:cNvPicPr>
          <p:nvPr/>
        </p:nvPicPr>
        <p:blipFill>
          <a:blip r:embed="rId5"/>
          <a:stretch>
            <a:fillRect/>
          </a:stretch>
        </p:blipFill>
        <p:spPr>
          <a:xfrm>
            <a:off x="957049" y="2703110"/>
            <a:ext cx="1907275" cy="1434721"/>
          </a:xfrm>
          <a:prstGeom prst="rect">
            <a:avLst/>
          </a:prstGeom>
        </p:spPr>
      </p:pic>
      <p:pic>
        <p:nvPicPr>
          <p:cNvPr id="10" name="Picture 10" descr="Mediawiki Logo">
            <a:extLst>
              <a:ext uri="{FF2B5EF4-FFF2-40B4-BE49-F238E27FC236}">
                <a16:creationId xmlns:a16="http://schemas.microsoft.com/office/drawing/2014/main" id="{7717AF7E-2202-4DF4-AB52-73FFA643C4C1}"/>
              </a:ext>
            </a:extLst>
          </p:cNvPr>
          <p:cNvPicPr>
            <a:picLocks noChangeAspect="1"/>
          </p:cNvPicPr>
          <p:nvPr/>
        </p:nvPicPr>
        <p:blipFill>
          <a:blip r:embed="rId6"/>
          <a:stretch>
            <a:fillRect/>
          </a:stretch>
        </p:blipFill>
        <p:spPr>
          <a:xfrm>
            <a:off x="1623947" y="1125428"/>
            <a:ext cx="1711089" cy="1694029"/>
          </a:xfrm>
          <a:prstGeom prst="rect">
            <a:avLst/>
          </a:prstGeom>
        </p:spPr>
      </p:pic>
      <p:grpSp>
        <p:nvGrpSpPr>
          <p:cNvPr id="7" name="Group 6">
            <a:extLst>
              <a:ext uri="{FF2B5EF4-FFF2-40B4-BE49-F238E27FC236}">
                <a16:creationId xmlns:a16="http://schemas.microsoft.com/office/drawing/2014/main" id="{2C48EE0A-9615-41B7-8023-91C1DDEC1429}"/>
              </a:ext>
            </a:extLst>
          </p:cNvPr>
          <p:cNvGrpSpPr/>
          <p:nvPr/>
        </p:nvGrpSpPr>
        <p:grpSpPr>
          <a:xfrm>
            <a:off x="6349360" y="2847412"/>
            <a:ext cx="1266341" cy="1475085"/>
            <a:chOff x="6349360" y="2847412"/>
            <a:chExt cx="1266341" cy="1475085"/>
          </a:xfrm>
        </p:grpSpPr>
        <p:pic>
          <p:nvPicPr>
            <p:cNvPr id="9" name="Picture 5" descr="Pywikibot Logo">
              <a:extLst>
                <a:ext uri="{FF2B5EF4-FFF2-40B4-BE49-F238E27FC236}">
                  <a16:creationId xmlns:a16="http://schemas.microsoft.com/office/drawing/2014/main" id="{13BC0EB6-33B3-4C0A-9B56-30720911E2F7}"/>
                </a:ext>
              </a:extLst>
            </p:cNvPr>
            <p:cNvPicPr>
              <a:picLocks noChangeAspect="1"/>
            </p:cNvPicPr>
            <p:nvPr/>
          </p:nvPicPr>
          <p:blipFill>
            <a:blip r:embed="rId7"/>
            <a:stretch>
              <a:fillRect/>
            </a:stretch>
          </p:blipFill>
          <p:spPr>
            <a:xfrm>
              <a:off x="6349360" y="2847412"/>
              <a:ext cx="1266341" cy="1266341"/>
            </a:xfrm>
            <a:prstGeom prst="rect">
              <a:avLst/>
            </a:prstGeom>
          </p:spPr>
        </p:pic>
        <p:sp>
          <p:nvSpPr>
            <p:cNvPr id="5" name="Rectangle 4">
              <a:extLst>
                <a:ext uri="{FF2B5EF4-FFF2-40B4-BE49-F238E27FC236}">
                  <a16:creationId xmlns:a16="http://schemas.microsoft.com/office/drawing/2014/main" id="{43513D5C-DB48-49E0-849D-375EB36728B3}"/>
                </a:ext>
              </a:extLst>
            </p:cNvPr>
            <p:cNvSpPr/>
            <p:nvPr/>
          </p:nvSpPr>
          <p:spPr>
            <a:xfrm>
              <a:off x="6425952" y="3953165"/>
              <a:ext cx="1189749" cy="369332"/>
            </a:xfrm>
            <a:prstGeom prst="rect">
              <a:avLst/>
            </a:prstGeom>
          </p:spPr>
          <p:txBody>
            <a:bodyPr wrap="none">
              <a:spAutoFit/>
            </a:bodyPr>
            <a:lstStyle/>
            <a:p>
              <a:r>
                <a:rPr lang="en-US" dirty="0">
                  <a:solidFill>
                    <a:srgbClr val="000000"/>
                  </a:solidFill>
                  <a:latin typeface="Linux Libertine"/>
                </a:rPr>
                <a:t>Pywikibot</a:t>
              </a:r>
            </a:p>
          </p:txBody>
        </p:sp>
      </p:grpSp>
    </p:spTree>
    <p:extLst>
      <p:ext uri="{BB962C8B-B14F-4D97-AF65-F5344CB8AC3E}">
        <p14:creationId xmlns:p14="http://schemas.microsoft.com/office/powerpoint/2010/main" val="356840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797FC8-DA0D-0E42-928C-127FD6BA7A77}"/>
              </a:ext>
            </a:extLst>
          </p:cNvPr>
          <p:cNvSpPr>
            <a:spLocks noGrp="1"/>
          </p:cNvSpPr>
          <p:nvPr>
            <p:ph type="body" sz="quarter" idx="12"/>
          </p:nvPr>
        </p:nvSpPr>
        <p:spPr/>
        <p:txBody>
          <a:bodyPr/>
          <a:lstStyle/>
          <a:p>
            <a:r>
              <a:rPr lang="en-US">
                <a:hlinkClick r:id="rId3"/>
              </a:rPr>
              <a:t>Wikipedia</a:t>
            </a:r>
            <a:r>
              <a:rPr lang="en-US"/>
              <a:t> – a multilingual web-based free-content encyclopedia</a:t>
            </a:r>
          </a:p>
          <a:p>
            <a:r>
              <a:rPr lang="en-US">
                <a:highlight>
                  <a:srgbClr val="FFFF00"/>
                </a:highlight>
                <a:hlinkClick r:id="rId4"/>
              </a:rPr>
              <a:t>MediaWiki</a:t>
            </a:r>
            <a:r>
              <a:rPr lang="en-US">
                <a:highlight>
                  <a:srgbClr val="FFFF00"/>
                </a:highlight>
              </a:rPr>
              <a:t> - a free and open-source wiki software</a:t>
            </a:r>
          </a:p>
          <a:p>
            <a:r>
              <a:rPr lang="en-US">
                <a:hlinkClick r:id="rId5"/>
              </a:rPr>
              <a:t>Wikidata.org</a:t>
            </a:r>
            <a:r>
              <a:rPr lang="en-US"/>
              <a:t> - a collaboratively edited structured dataset used by Wikimedia sister projects and others</a:t>
            </a:r>
            <a:endParaRPr lang="en-US">
              <a:hlinkClick r:id="rId6"/>
            </a:endParaRPr>
          </a:p>
          <a:p>
            <a:r>
              <a:rPr lang="en-US">
                <a:highlight>
                  <a:srgbClr val="FFFF00"/>
                </a:highlight>
                <a:hlinkClick r:id="rId6"/>
              </a:rPr>
              <a:t>Wikibase</a:t>
            </a:r>
            <a:r>
              <a:rPr lang="en-US">
                <a:highlight>
                  <a:srgbClr val="FFFF00"/>
                </a:highlight>
              </a:rPr>
              <a:t> - a </a:t>
            </a:r>
            <a:r>
              <a:rPr lang="en-US" err="1">
                <a:highlight>
                  <a:srgbClr val="FFFF00"/>
                </a:highlight>
              </a:rPr>
              <a:t>MediaWiki</a:t>
            </a:r>
            <a:r>
              <a:rPr lang="en-US">
                <a:highlight>
                  <a:srgbClr val="FFFF00"/>
                </a:highlight>
              </a:rPr>
              <a:t> extension to store and manage structured data</a:t>
            </a:r>
          </a:p>
        </p:txBody>
      </p:sp>
      <p:sp>
        <p:nvSpPr>
          <p:cNvPr id="14" name="Text Placeholder 2">
            <a:extLst>
              <a:ext uri="{FF2B5EF4-FFF2-40B4-BE49-F238E27FC236}">
                <a16:creationId xmlns:a16="http://schemas.microsoft.com/office/drawing/2014/main" id="{EAC73D74-B864-9F4B-9056-5B86FE99C5E0}"/>
              </a:ext>
            </a:extLst>
          </p:cNvPr>
          <p:cNvSpPr>
            <a:spLocks noGrp="1"/>
          </p:cNvSpPr>
          <p:nvPr>
            <p:ph type="body" sz="quarter" idx="13"/>
          </p:nvPr>
        </p:nvSpPr>
        <p:spPr>
          <a:xfrm>
            <a:off x="340786" y="343304"/>
            <a:ext cx="8439148" cy="686442"/>
          </a:xfrm>
        </p:spPr>
        <p:txBody>
          <a:bodyPr/>
          <a:lstStyle/>
          <a:p>
            <a:r>
              <a:rPr lang="en-US"/>
              <a:t>How: Disambiguating Wiki*</a:t>
            </a:r>
          </a:p>
        </p:txBody>
      </p:sp>
    </p:spTree>
    <p:extLst>
      <p:ext uri="{BB962C8B-B14F-4D97-AF65-F5344CB8AC3E}">
        <p14:creationId xmlns:p14="http://schemas.microsoft.com/office/powerpoint/2010/main" val="272971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EF0B44-67B0-8B4C-B6C1-DE7E191D162B}"/>
              </a:ext>
            </a:extLst>
          </p:cNvPr>
          <p:cNvSpPr>
            <a:spLocks noGrp="1"/>
          </p:cNvSpPr>
          <p:nvPr>
            <p:ph type="body" sz="quarter" idx="12"/>
          </p:nvPr>
        </p:nvSpPr>
        <p:spPr/>
        <p:txBody>
          <a:bodyPr/>
          <a:lstStyle/>
          <a:p>
            <a:r>
              <a:rPr lang="en-US" sz="2000"/>
              <a:t>Search/Autosuggest/APIs</a:t>
            </a:r>
          </a:p>
          <a:p>
            <a:r>
              <a:rPr lang="en-US" sz="2000"/>
              <a:t>Multilingual UI</a:t>
            </a:r>
          </a:p>
          <a:p>
            <a:r>
              <a:rPr lang="en-US" sz="2000" err="1"/>
              <a:t>Wikitext</a:t>
            </a:r>
            <a:r>
              <a:rPr lang="en-US" sz="2000"/>
              <a:t> editor</a:t>
            </a:r>
          </a:p>
          <a:p>
            <a:r>
              <a:rPr lang="en-US" sz="2000"/>
              <a:t>Change history</a:t>
            </a:r>
          </a:p>
          <a:p>
            <a:r>
              <a:rPr lang="en-US" sz="2000"/>
              <a:t>Discussion pages</a:t>
            </a:r>
          </a:p>
          <a:p>
            <a:r>
              <a:rPr lang="en-US" sz="2000"/>
              <a:t>Users and rights</a:t>
            </a:r>
          </a:p>
          <a:p>
            <a:r>
              <a:rPr lang="en-US" sz="2000" err="1"/>
              <a:t>Watchlists</a:t>
            </a:r>
            <a:endParaRPr lang="en-US" sz="2000"/>
          </a:p>
          <a:p>
            <a:r>
              <a:rPr lang="en-US" sz="2000"/>
              <a:t>Maintenance reports</a:t>
            </a:r>
          </a:p>
          <a:p>
            <a:r>
              <a:rPr lang="en-US" sz="2000"/>
              <a:t>Etc.</a:t>
            </a:r>
          </a:p>
        </p:txBody>
      </p:sp>
      <p:sp>
        <p:nvSpPr>
          <p:cNvPr id="3" name="Text Placeholder 2">
            <a:extLst>
              <a:ext uri="{FF2B5EF4-FFF2-40B4-BE49-F238E27FC236}">
                <a16:creationId xmlns:a16="http://schemas.microsoft.com/office/drawing/2014/main" id="{77767517-318C-224C-92CB-C46D37490AA1}"/>
              </a:ext>
            </a:extLst>
          </p:cNvPr>
          <p:cNvSpPr>
            <a:spLocks noGrp="1"/>
          </p:cNvSpPr>
          <p:nvPr>
            <p:ph type="body" sz="quarter" idx="13"/>
          </p:nvPr>
        </p:nvSpPr>
        <p:spPr/>
        <p:txBody>
          <a:bodyPr/>
          <a:lstStyle/>
          <a:p>
            <a:r>
              <a:rPr lang="en-US"/>
              <a:t>How: </a:t>
            </a:r>
            <a:r>
              <a:rPr lang="en-US" err="1"/>
              <a:t>MediaWiki</a:t>
            </a:r>
            <a:r>
              <a:rPr lang="en-US"/>
              <a:t> Features</a:t>
            </a:r>
          </a:p>
        </p:txBody>
      </p:sp>
    </p:spTree>
    <p:extLst>
      <p:ext uri="{BB962C8B-B14F-4D97-AF65-F5344CB8AC3E}">
        <p14:creationId xmlns:p14="http://schemas.microsoft.com/office/powerpoint/2010/main" val="416422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261431-A86E-457F-99AB-D61AB04D2BE0}"/>
              </a:ext>
            </a:extLst>
          </p:cNvPr>
          <p:cNvSpPr>
            <a:spLocks noGrp="1"/>
          </p:cNvSpPr>
          <p:nvPr>
            <p:ph type="body" sz="quarter" idx="13"/>
          </p:nvPr>
        </p:nvSpPr>
        <p:spPr/>
        <p:txBody>
          <a:bodyPr/>
          <a:lstStyle/>
          <a:p>
            <a:r>
              <a:rPr lang="en-US" dirty="0"/>
              <a:t>Problem statement</a:t>
            </a:r>
          </a:p>
        </p:txBody>
      </p:sp>
      <p:sp>
        <p:nvSpPr>
          <p:cNvPr id="3" name="Text Placeholder 2">
            <a:extLst>
              <a:ext uri="{FF2B5EF4-FFF2-40B4-BE49-F238E27FC236}">
                <a16:creationId xmlns:a16="http://schemas.microsoft.com/office/drawing/2014/main" id="{57FBFB9D-9056-4894-83F2-BA200F10475B}"/>
              </a:ext>
            </a:extLst>
          </p:cNvPr>
          <p:cNvSpPr>
            <a:spLocks noGrp="1"/>
          </p:cNvSpPr>
          <p:nvPr>
            <p:ph type="body" sz="quarter" idx="14"/>
          </p:nvPr>
        </p:nvSpPr>
        <p:spPr/>
        <p:txBody>
          <a:bodyPr/>
          <a:lstStyle/>
          <a:p>
            <a:pPr marL="0" indent="0">
              <a:buNone/>
            </a:pPr>
            <a:r>
              <a:rPr lang="en-US" sz="4000" dirty="0"/>
              <a:t>The library community’s foundational bibliographic standard is no longer sufficient to take advantage of the tremendous opportunities offered by the web.</a:t>
            </a:r>
          </a:p>
        </p:txBody>
      </p:sp>
    </p:spTree>
    <p:extLst>
      <p:ext uri="{BB962C8B-B14F-4D97-AF65-F5344CB8AC3E}">
        <p14:creationId xmlns:p14="http://schemas.microsoft.com/office/powerpoint/2010/main" val="362443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EF0B44-67B0-8B4C-B6C1-DE7E191D162B}"/>
              </a:ext>
            </a:extLst>
          </p:cNvPr>
          <p:cNvSpPr>
            <a:spLocks noGrp="1"/>
          </p:cNvSpPr>
          <p:nvPr>
            <p:ph type="body" sz="quarter" idx="12"/>
          </p:nvPr>
        </p:nvSpPr>
        <p:spPr/>
        <p:txBody>
          <a:bodyPr/>
          <a:lstStyle/>
          <a:p>
            <a:r>
              <a:rPr lang="en-US" sz="2000"/>
              <a:t>Search/Autosuggest/APIs/</a:t>
            </a:r>
            <a:r>
              <a:rPr lang="en-US" sz="2000">
                <a:highlight>
                  <a:srgbClr val="FFFF00"/>
                </a:highlight>
              </a:rPr>
              <a:t>Linked Data/SPARQL</a:t>
            </a:r>
          </a:p>
          <a:p>
            <a:r>
              <a:rPr lang="en-US" sz="2000"/>
              <a:t>Multilingual UI</a:t>
            </a:r>
          </a:p>
          <a:p>
            <a:r>
              <a:rPr lang="en-US" sz="2000">
                <a:highlight>
                  <a:srgbClr val="FFFF00"/>
                </a:highlight>
              </a:rPr>
              <a:t>Structured data</a:t>
            </a:r>
            <a:r>
              <a:rPr lang="en-US" sz="2000"/>
              <a:t> editor</a:t>
            </a:r>
          </a:p>
          <a:p>
            <a:r>
              <a:rPr lang="en-US" sz="2000"/>
              <a:t>Change history</a:t>
            </a:r>
          </a:p>
          <a:p>
            <a:r>
              <a:rPr lang="en-US" sz="2000"/>
              <a:t>Discussion pages</a:t>
            </a:r>
          </a:p>
          <a:p>
            <a:r>
              <a:rPr lang="en-US" sz="2000"/>
              <a:t>Users and rights</a:t>
            </a:r>
          </a:p>
          <a:p>
            <a:r>
              <a:rPr lang="en-US" sz="2000" err="1"/>
              <a:t>Watchlists</a:t>
            </a:r>
            <a:endParaRPr lang="en-US" sz="2000"/>
          </a:p>
          <a:p>
            <a:r>
              <a:rPr lang="en-US" sz="2000"/>
              <a:t>Maintenance reports</a:t>
            </a:r>
          </a:p>
          <a:p>
            <a:r>
              <a:rPr lang="en-US" sz="2000"/>
              <a:t>Etc.</a:t>
            </a:r>
          </a:p>
        </p:txBody>
      </p:sp>
      <p:sp>
        <p:nvSpPr>
          <p:cNvPr id="3" name="Text Placeholder 2">
            <a:extLst>
              <a:ext uri="{FF2B5EF4-FFF2-40B4-BE49-F238E27FC236}">
                <a16:creationId xmlns:a16="http://schemas.microsoft.com/office/drawing/2014/main" id="{77767517-318C-224C-92CB-C46D37490AA1}"/>
              </a:ext>
            </a:extLst>
          </p:cNvPr>
          <p:cNvSpPr>
            <a:spLocks noGrp="1"/>
          </p:cNvSpPr>
          <p:nvPr>
            <p:ph type="body" sz="quarter" idx="13"/>
          </p:nvPr>
        </p:nvSpPr>
        <p:spPr/>
        <p:txBody>
          <a:bodyPr/>
          <a:lstStyle/>
          <a:p>
            <a:r>
              <a:rPr lang="en-US"/>
              <a:t>How: </a:t>
            </a:r>
            <a:r>
              <a:rPr lang="en-US" err="1"/>
              <a:t>MediaWiki+</a:t>
            </a:r>
            <a:r>
              <a:rPr lang="en-US" err="1">
                <a:highlight>
                  <a:srgbClr val="FFFF00"/>
                </a:highlight>
              </a:rPr>
              <a:t>Wikibase</a:t>
            </a:r>
            <a:r>
              <a:rPr lang="en-US"/>
              <a:t> Features</a:t>
            </a:r>
          </a:p>
        </p:txBody>
      </p:sp>
    </p:spTree>
    <p:extLst>
      <p:ext uri="{BB962C8B-B14F-4D97-AF65-F5344CB8AC3E}">
        <p14:creationId xmlns:p14="http://schemas.microsoft.com/office/powerpoint/2010/main" val="327007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F9CEB-2347-3544-BBC6-1938395C6ED3}"/>
              </a:ext>
            </a:extLst>
          </p:cNvPr>
          <p:cNvSpPr>
            <a:spLocks noGrp="1"/>
          </p:cNvSpPr>
          <p:nvPr>
            <p:ph type="body" sz="quarter" idx="12"/>
          </p:nvPr>
        </p:nvSpPr>
        <p:spPr/>
        <p:txBody>
          <a:bodyPr/>
          <a:lstStyle/>
          <a:p>
            <a:r>
              <a:rPr lang="en-US"/>
              <a:t>Open source</a:t>
            </a:r>
          </a:p>
          <a:p>
            <a:r>
              <a:rPr lang="en-US"/>
              <a:t>An all-purpose data model that takes knowledge diversity, sources, and multilingual usage seriously</a:t>
            </a:r>
          </a:p>
          <a:p>
            <a:r>
              <a:rPr lang="en-US"/>
              <a:t>Collaborative – can be read and edited by both humans and machines</a:t>
            </a:r>
          </a:p>
          <a:p>
            <a:r>
              <a:rPr lang="en-US"/>
              <a:t>User-defined properties</a:t>
            </a:r>
          </a:p>
          <a:p>
            <a:r>
              <a:rPr lang="en-US"/>
              <a:t>Version history</a:t>
            </a:r>
          </a:p>
        </p:txBody>
      </p:sp>
      <p:sp>
        <p:nvSpPr>
          <p:cNvPr id="3" name="Text Placeholder 2">
            <a:extLst>
              <a:ext uri="{FF2B5EF4-FFF2-40B4-BE49-F238E27FC236}">
                <a16:creationId xmlns:a16="http://schemas.microsoft.com/office/drawing/2014/main" id="{35237316-B705-AF43-9BE7-8E9D5216E104}"/>
              </a:ext>
            </a:extLst>
          </p:cNvPr>
          <p:cNvSpPr>
            <a:spLocks noGrp="1"/>
          </p:cNvSpPr>
          <p:nvPr>
            <p:ph type="body" sz="quarter" idx="13"/>
          </p:nvPr>
        </p:nvSpPr>
        <p:spPr/>
        <p:txBody>
          <a:bodyPr/>
          <a:lstStyle/>
          <a:p>
            <a:r>
              <a:rPr lang="en-US"/>
              <a:t>How: </a:t>
            </a:r>
            <a:r>
              <a:rPr lang="en-US" err="1"/>
              <a:t>Wikibase</a:t>
            </a:r>
            <a:r>
              <a:rPr lang="en-US"/>
              <a:t> advantages</a:t>
            </a:r>
          </a:p>
        </p:txBody>
      </p:sp>
    </p:spTree>
    <p:extLst>
      <p:ext uri="{BB962C8B-B14F-4D97-AF65-F5344CB8AC3E}">
        <p14:creationId xmlns:p14="http://schemas.microsoft.com/office/powerpoint/2010/main" val="75095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A screenshot of a social media post&#10;&#10;Description generated with very high confidence">
            <a:extLst>
              <a:ext uri="{FF2B5EF4-FFF2-40B4-BE49-F238E27FC236}">
                <a16:creationId xmlns:a16="http://schemas.microsoft.com/office/drawing/2014/main" id="{F472F089-C3BE-4BA9-B69E-A1B1E79FA12B}"/>
              </a:ext>
            </a:extLst>
          </p:cNvPr>
          <p:cNvPicPr>
            <a:picLocks noChangeAspect="1"/>
          </p:cNvPicPr>
          <p:nvPr/>
        </p:nvPicPr>
        <p:blipFill>
          <a:blip r:embed="rId2"/>
          <a:stretch>
            <a:fillRect/>
          </a:stretch>
        </p:blipFill>
        <p:spPr>
          <a:xfrm>
            <a:off x="1646594" y="140743"/>
            <a:ext cx="5752256" cy="464632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2503221-C5B1-4C67-8F12-58E14FED7BD4}"/>
              </a:ext>
            </a:extLst>
          </p:cNvPr>
          <p:cNvPicPr>
            <a:picLocks noChangeAspect="1"/>
          </p:cNvPicPr>
          <p:nvPr/>
        </p:nvPicPr>
        <p:blipFill>
          <a:blip r:embed="rId3"/>
          <a:stretch>
            <a:fillRect/>
          </a:stretch>
        </p:blipFill>
        <p:spPr>
          <a:xfrm>
            <a:off x="1996982" y="210710"/>
            <a:ext cx="612648" cy="120863"/>
          </a:xfrm>
          <a:prstGeom prst="rect">
            <a:avLst/>
          </a:prstGeom>
        </p:spPr>
      </p:pic>
    </p:spTree>
    <p:extLst>
      <p:ext uri="{BB962C8B-B14F-4D97-AF65-F5344CB8AC3E}">
        <p14:creationId xmlns:p14="http://schemas.microsoft.com/office/powerpoint/2010/main" val="358700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A screenshot of a social media post&#10;&#10;Description generated with very high confidence">
            <a:extLst>
              <a:ext uri="{FF2B5EF4-FFF2-40B4-BE49-F238E27FC236}">
                <a16:creationId xmlns:a16="http://schemas.microsoft.com/office/drawing/2014/main" id="{F472F089-C3BE-4BA9-B69E-A1B1E79FA12B}"/>
              </a:ext>
            </a:extLst>
          </p:cNvPr>
          <p:cNvPicPr>
            <a:picLocks noChangeAspect="1"/>
          </p:cNvPicPr>
          <p:nvPr/>
        </p:nvPicPr>
        <p:blipFill>
          <a:blip r:embed="rId2"/>
          <a:stretch>
            <a:fillRect/>
          </a:stretch>
        </p:blipFill>
        <p:spPr>
          <a:xfrm>
            <a:off x="1646594" y="140743"/>
            <a:ext cx="5752256" cy="464632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0A97413-9D4A-4493-8991-010EBCCAACCF}"/>
              </a:ext>
            </a:extLst>
          </p:cNvPr>
          <p:cNvSpPr txBox="1"/>
          <p:nvPr/>
        </p:nvSpPr>
        <p:spPr>
          <a:xfrm>
            <a:off x="231541" y="272470"/>
            <a:ext cx="11769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mn-cs"/>
              </a:rPr>
              <a:t>Item</a:t>
            </a:r>
            <a:r>
              <a:rPr kumimoji="0" lang="en-US" sz="1800" b="0" i="0" u="none" strike="noStrike" kern="1200" cap="none" spc="0" normalizeH="0" baseline="0" noProof="0" dirty="0">
                <a:ln>
                  <a:noFill/>
                </a:ln>
                <a:solidFill>
                  <a:srgbClr val="C00000"/>
                </a:solidFill>
                <a:effectLst/>
                <a:uLnTx/>
                <a:uFillTx/>
                <a:latin typeface="Arial"/>
                <a:ea typeface="+mn-ea"/>
                <a:cs typeface="Calibri"/>
              </a:rPr>
              <a:t> URL</a:t>
            </a:r>
          </a:p>
        </p:txBody>
      </p:sp>
      <p:cxnSp>
        <p:nvCxnSpPr>
          <p:cNvPr id="17" name="Straight Arrow Connector 16">
            <a:extLst>
              <a:ext uri="{FF2B5EF4-FFF2-40B4-BE49-F238E27FC236}">
                <a16:creationId xmlns:a16="http://schemas.microsoft.com/office/drawing/2014/main" id="{C9B0816F-7C2E-4482-9A2F-E6E8624D9CBE}"/>
              </a:ext>
            </a:extLst>
          </p:cNvPr>
          <p:cNvCxnSpPr>
            <a:cxnSpLocks/>
            <a:stCxn id="6" idx="3"/>
          </p:cNvCxnSpPr>
          <p:nvPr/>
        </p:nvCxnSpPr>
        <p:spPr>
          <a:xfrm flipV="1">
            <a:off x="1408470" y="280621"/>
            <a:ext cx="319951" cy="1765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611E66E-2057-4403-A91D-ABBF83724EAE}"/>
              </a:ext>
            </a:extLst>
          </p:cNvPr>
          <p:cNvPicPr>
            <a:picLocks noChangeAspect="1"/>
          </p:cNvPicPr>
          <p:nvPr/>
        </p:nvPicPr>
        <p:blipFill>
          <a:blip r:embed="rId3"/>
          <a:stretch>
            <a:fillRect/>
          </a:stretch>
        </p:blipFill>
        <p:spPr>
          <a:xfrm>
            <a:off x="1996982" y="210710"/>
            <a:ext cx="612648" cy="120863"/>
          </a:xfrm>
          <a:prstGeom prst="rect">
            <a:avLst/>
          </a:prstGeom>
        </p:spPr>
      </p:pic>
      <p:sp>
        <p:nvSpPr>
          <p:cNvPr id="8" name="TextBox 7">
            <a:extLst>
              <a:ext uri="{FF2B5EF4-FFF2-40B4-BE49-F238E27FC236}">
                <a16:creationId xmlns:a16="http://schemas.microsoft.com/office/drawing/2014/main" id="{9320037B-F521-46A0-9E55-F75C0A5E0996}"/>
              </a:ext>
            </a:extLst>
          </p:cNvPr>
          <p:cNvSpPr txBox="1"/>
          <p:nvPr/>
        </p:nvSpPr>
        <p:spPr>
          <a:xfrm>
            <a:off x="3410658" y="607473"/>
            <a:ext cx="159743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mn-cs"/>
              </a:rPr>
              <a:t>Item</a:t>
            </a:r>
            <a:r>
              <a:rPr kumimoji="0" lang="en-US" sz="1800" b="0" i="0" u="none" strike="noStrike" kern="1200" cap="none" spc="0" normalizeH="0" baseline="0" noProof="0" dirty="0">
                <a:ln>
                  <a:noFill/>
                </a:ln>
                <a:solidFill>
                  <a:srgbClr val="C00000"/>
                </a:solidFill>
                <a:effectLst/>
                <a:uLnTx/>
                <a:uFillTx/>
                <a:latin typeface="Arial"/>
                <a:ea typeface="+mn-ea"/>
                <a:cs typeface="Calibri"/>
              </a:rPr>
              <a:t> Identifier</a:t>
            </a:r>
            <a:endParaRPr kumimoji="0" lang="en-US" sz="1800" b="0" i="0" u="none" strike="noStrike" kern="1200" cap="none" spc="0" normalizeH="0" baseline="0" noProof="0" dirty="0">
              <a:ln>
                <a:noFill/>
              </a:ln>
              <a:solidFill>
                <a:srgbClr val="C00000"/>
              </a:solidFill>
              <a:effectLst/>
              <a:uLnTx/>
              <a:uFillTx/>
              <a:latin typeface="Arial"/>
              <a:ea typeface="+mn-ea"/>
              <a:cs typeface="+mn-cs"/>
            </a:endParaRPr>
          </a:p>
        </p:txBody>
      </p:sp>
      <p:cxnSp>
        <p:nvCxnSpPr>
          <p:cNvPr id="9" name="Straight Arrow Connector 8">
            <a:extLst>
              <a:ext uri="{FF2B5EF4-FFF2-40B4-BE49-F238E27FC236}">
                <a16:creationId xmlns:a16="http://schemas.microsoft.com/office/drawing/2014/main" id="{DDE6AF1D-D956-4C62-A5DF-7BE07A2953F7}"/>
              </a:ext>
            </a:extLst>
          </p:cNvPr>
          <p:cNvCxnSpPr>
            <a:cxnSpLocks/>
            <a:stCxn id="8" idx="1"/>
          </p:cNvCxnSpPr>
          <p:nvPr/>
        </p:nvCxnSpPr>
        <p:spPr>
          <a:xfrm flipH="1" flipV="1">
            <a:off x="3146612" y="376314"/>
            <a:ext cx="264046" cy="41582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DCC17EC-EAFB-4CD2-90A1-A1F73E3FD0BF}"/>
              </a:ext>
            </a:extLst>
          </p:cNvPr>
          <p:cNvSpPr/>
          <p:nvPr/>
        </p:nvSpPr>
        <p:spPr>
          <a:xfrm>
            <a:off x="2940820" y="140743"/>
            <a:ext cx="431702" cy="235571"/>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BE6473DE-9C89-4F1E-B75A-9BFF0F03C29A}"/>
              </a:ext>
            </a:extLst>
          </p:cNvPr>
          <p:cNvSpPr txBox="1"/>
          <p:nvPr/>
        </p:nvSpPr>
        <p:spPr>
          <a:xfrm>
            <a:off x="614951" y="607922"/>
            <a:ext cx="79351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Label</a:t>
            </a:r>
          </a:p>
        </p:txBody>
      </p:sp>
      <p:sp>
        <p:nvSpPr>
          <p:cNvPr id="12" name="TextBox 11">
            <a:extLst>
              <a:ext uri="{FF2B5EF4-FFF2-40B4-BE49-F238E27FC236}">
                <a16:creationId xmlns:a16="http://schemas.microsoft.com/office/drawing/2014/main" id="{6F2EEF4C-4F24-4083-8E80-B4455B896442}"/>
              </a:ext>
            </a:extLst>
          </p:cNvPr>
          <p:cNvSpPr txBox="1"/>
          <p:nvPr/>
        </p:nvSpPr>
        <p:spPr>
          <a:xfrm>
            <a:off x="41513" y="915286"/>
            <a:ext cx="13716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Description</a:t>
            </a:r>
          </a:p>
        </p:txBody>
      </p:sp>
      <p:sp>
        <p:nvSpPr>
          <p:cNvPr id="13" name="TextBox 12">
            <a:extLst>
              <a:ext uri="{FF2B5EF4-FFF2-40B4-BE49-F238E27FC236}">
                <a16:creationId xmlns:a16="http://schemas.microsoft.com/office/drawing/2014/main" id="{9ECA96DF-AE94-4A50-83BF-7D9AC888B355}"/>
              </a:ext>
            </a:extLst>
          </p:cNvPr>
          <p:cNvSpPr txBox="1"/>
          <p:nvPr/>
        </p:nvSpPr>
        <p:spPr>
          <a:xfrm>
            <a:off x="427399" y="1222650"/>
            <a:ext cx="98571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Aliases</a:t>
            </a:r>
          </a:p>
        </p:txBody>
      </p:sp>
      <p:cxnSp>
        <p:nvCxnSpPr>
          <p:cNvPr id="14" name="Straight Arrow Connector 13">
            <a:extLst>
              <a:ext uri="{FF2B5EF4-FFF2-40B4-BE49-F238E27FC236}">
                <a16:creationId xmlns:a16="http://schemas.microsoft.com/office/drawing/2014/main" id="{B3FFA536-A5DE-42E1-A261-684B81F4AF3F}"/>
              </a:ext>
            </a:extLst>
          </p:cNvPr>
          <p:cNvCxnSpPr>
            <a:cxnSpLocks/>
            <a:stCxn id="11" idx="3"/>
          </p:cNvCxnSpPr>
          <p:nvPr/>
        </p:nvCxnSpPr>
        <p:spPr>
          <a:xfrm flipV="1">
            <a:off x="1408470" y="513105"/>
            <a:ext cx="316896" cy="2794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1584534-13FA-4FC1-A8D2-6489BF2D486E}"/>
              </a:ext>
            </a:extLst>
          </p:cNvPr>
          <p:cNvCxnSpPr>
            <a:cxnSpLocks/>
            <a:stCxn id="12" idx="3"/>
          </p:cNvCxnSpPr>
          <p:nvPr/>
        </p:nvCxnSpPr>
        <p:spPr>
          <a:xfrm flipV="1">
            <a:off x="1413113" y="760987"/>
            <a:ext cx="312253" cy="33896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9DE05A-77AB-4B93-9ED7-3577D31FD83D}"/>
              </a:ext>
            </a:extLst>
          </p:cNvPr>
          <p:cNvCxnSpPr>
            <a:cxnSpLocks/>
            <a:stCxn id="13" idx="3"/>
          </p:cNvCxnSpPr>
          <p:nvPr/>
        </p:nvCxnSpPr>
        <p:spPr>
          <a:xfrm flipV="1">
            <a:off x="1413113" y="943374"/>
            <a:ext cx="548651" cy="4639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7A1670-AF11-4691-B530-D44CCACE72DC}"/>
              </a:ext>
            </a:extLst>
          </p:cNvPr>
          <p:cNvSpPr txBox="1"/>
          <p:nvPr/>
        </p:nvSpPr>
        <p:spPr>
          <a:xfrm>
            <a:off x="7398850" y="1033620"/>
            <a:ext cx="1685292"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a:ea typeface="+mn-ea"/>
                <a:cs typeface="Calibri"/>
              </a:rPr>
              <a:t>Additional labels, descriptions, and aliases, in other languages.</a:t>
            </a:r>
          </a:p>
        </p:txBody>
      </p:sp>
      <p:sp>
        <p:nvSpPr>
          <p:cNvPr id="19" name="TextBox 18">
            <a:extLst>
              <a:ext uri="{FF2B5EF4-FFF2-40B4-BE49-F238E27FC236}">
                <a16:creationId xmlns:a16="http://schemas.microsoft.com/office/drawing/2014/main" id="{4483670C-0242-4B5B-91D1-C36812F7AE2C}"/>
              </a:ext>
            </a:extLst>
          </p:cNvPr>
          <p:cNvSpPr txBox="1"/>
          <p:nvPr/>
        </p:nvSpPr>
        <p:spPr>
          <a:xfrm>
            <a:off x="234073" y="2292975"/>
            <a:ext cx="1077982"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Property</a:t>
            </a:r>
          </a:p>
        </p:txBody>
      </p:sp>
      <p:sp>
        <p:nvSpPr>
          <p:cNvPr id="20" name="TextBox 19">
            <a:extLst>
              <a:ext uri="{FF2B5EF4-FFF2-40B4-BE49-F238E27FC236}">
                <a16:creationId xmlns:a16="http://schemas.microsoft.com/office/drawing/2014/main" id="{F5026D90-D1B2-4E43-AD7D-5A6F4E5DE6FA}"/>
              </a:ext>
            </a:extLst>
          </p:cNvPr>
          <p:cNvSpPr txBox="1"/>
          <p:nvPr/>
        </p:nvSpPr>
        <p:spPr>
          <a:xfrm>
            <a:off x="466388" y="2917197"/>
            <a:ext cx="845667"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Value</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3F16E0DE-E71D-43CA-81E5-B1E145B4A205}"/>
              </a:ext>
            </a:extLst>
          </p:cNvPr>
          <p:cNvSpPr txBox="1"/>
          <p:nvPr/>
        </p:nvSpPr>
        <p:spPr>
          <a:xfrm>
            <a:off x="582721" y="2618635"/>
            <a:ext cx="73284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Rank</a:t>
            </a:r>
          </a:p>
        </p:txBody>
      </p:sp>
      <p:cxnSp>
        <p:nvCxnSpPr>
          <p:cNvPr id="22" name="Straight Arrow Connector 21">
            <a:extLst>
              <a:ext uri="{FF2B5EF4-FFF2-40B4-BE49-F238E27FC236}">
                <a16:creationId xmlns:a16="http://schemas.microsoft.com/office/drawing/2014/main" id="{574D33FD-0ED4-4F34-B7E7-C9C7D59BA8CA}"/>
              </a:ext>
            </a:extLst>
          </p:cNvPr>
          <p:cNvCxnSpPr>
            <a:cxnSpLocks/>
            <a:stCxn id="19" idx="3"/>
          </p:cNvCxnSpPr>
          <p:nvPr/>
        </p:nvCxnSpPr>
        <p:spPr>
          <a:xfrm>
            <a:off x="1312055" y="2477641"/>
            <a:ext cx="433095" cy="12269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ED9A801-8E4D-47A4-9E36-224589D8D5BE}"/>
              </a:ext>
            </a:extLst>
          </p:cNvPr>
          <p:cNvCxnSpPr>
            <a:cxnSpLocks/>
            <a:stCxn id="21" idx="3"/>
          </p:cNvCxnSpPr>
          <p:nvPr/>
        </p:nvCxnSpPr>
        <p:spPr>
          <a:xfrm flipV="1">
            <a:off x="1315562" y="2600339"/>
            <a:ext cx="1562109" cy="2029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53EAC1-E685-412E-80F8-464B87BED8FB}"/>
              </a:ext>
            </a:extLst>
          </p:cNvPr>
          <p:cNvCxnSpPr>
            <a:cxnSpLocks/>
            <a:stCxn id="20" idx="3"/>
          </p:cNvCxnSpPr>
          <p:nvPr/>
        </p:nvCxnSpPr>
        <p:spPr>
          <a:xfrm flipV="1">
            <a:off x="1312055" y="2673580"/>
            <a:ext cx="1743117" cy="4282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617A01C-838D-4506-819F-8084128DC53E}"/>
              </a:ext>
            </a:extLst>
          </p:cNvPr>
          <p:cNvSpPr txBox="1"/>
          <p:nvPr/>
        </p:nvSpPr>
        <p:spPr>
          <a:xfrm>
            <a:off x="7415579" y="2511272"/>
            <a:ext cx="1319630"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a:ea typeface="+mn-ea"/>
                <a:cs typeface="Calibri"/>
              </a:rPr>
              <a:t>Statement</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id="{5EE8D1CC-DA4F-4E36-8CC2-86D32E6D253B}"/>
              </a:ext>
            </a:extLst>
          </p:cNvPr>
          <p:cNvSpPr txBox="1"/>
          <p:nvPr/>
        </p:nvSpPr>
        <p:spPr>
          <a:xfrm>
            <a:off x="2434819" y="3492667"/>
            <a:ext cx="80616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Claim</a:t>
            </a:r>
          </a:p>
        </p:txBody>
      </p:sp>
      <p:sp>
        <p:nvSpPr>
          <p:cNvPr id="27" name="Rectangle 26">
            <a:extLst>
              <a:ext uri="{FF2B5EF4-FFF2-40B4-BE49-F238E27FC236}">
                <a16:creationId xmlns:a16="http://schemas.microsoft.com/office/drawing/2014/main" id="{E73E3038-9E76-46AC-A599-48B44AA88564}"/>
              </a:ext>
            </a:extLst>
          </p:cNvPr>
          <p:cNvSpPr/>
          <p:nvPr/>
        </p:nvSpPr>
        <p:spPr>
          <a:xfrm>
            <a:off x="1687437" y="3113136"/>
            <a:ext cx="2287513" cy="173393"/>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8" name="Straight Arrow Connector 27">
            <a:extLst>
              <a:ext uri="{FF2B5EF4-FFF2-40B4-BE49-F238E27FC236}">
                <a16:creationId xmlns:a16="http://schemas.microsoft.com/office/drawing/2014/main" id="{A507D7D8-A000-47E6-8C69-161DEEFB606F}"/>
              </a:ext>
            </a:extLst>
          </p:cNvPr>
          <p:cNvCxnSpPr>
            <a:cxnSpLocks/>
            <a:stCxn id="26" idx="0"/>
            <a:endCxn id="27" idx="2"/>
          </p:cNvCxnSpPr>
          <p:nvPr/>
        </p:nvCxnSpPr>
        <p:spPr>
          <a:xfrm flipH="1" flipV="1">
            <a:off x="2831194" y="3286529"/>
            <a:ext cx="6707" cy="20613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77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p:bldP spid="12" grpId="0"/>
      <p:bldP spid="13" grpId="0"/>
      <p:bldP spid="18" grpId="0"/>
      <p:bldP spid="19" grpId="0"/>
      <p:bldP spid="20" grpId="0"/>
      <p:bldP spid="21" grpId="0"/>
      <p:bldP spid="25" grpId="0"/>
      <p:bldP spid="26" grpId="0"/>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16E17C-D9F4-41B5-B345-EF100657B17A}"/>
              </a:ext>
            </a:extLst>
          </p:cNvPr>
          <p:cNvSpPr>
            <a:spLocks noGrp="1"/>
          </p:cNvSpPr>
          <p:nvPr>
            <p:ph type="body" sz="quarter" idx="12"/>
          </p:nvPr>
        </p:nvSpPr>
        <p:spPr/>
        <p:txBody>
          <a:bodyPr vert="horz" anchor="t"/>
          <a:lstStyle/>
          <a:p>
            <a:r>
              <a:rPr lang="en-US" dirty="0">
                <a:cs typeface="Calibri"/>
              </a:rPr>
              <a:t>For manual creation and editing of entities,  </a:t>
            </a:r>
          </a:p>
          <a:p>
            <a:pPr marL="0" indent="0">
              <a:buNone/>
            </a:pPr>
            <a:r>
              <a:rPr lang="en-US" b="1" dirty="0">
                <a:solidFill>
                  <a:srgbClr val="C00000"/>
                </a:solidFill>
                <a:cs typeface="Calibri"/>
              </a:rPr>
              <a:t>	</a:t>
            </a:r>
            <a:r>
              <a:rPr lang="en-US" b="1" dirty="0" err="1">
                <a:solidFill>
                  <a:srgbClr val="C00000"/>
                </a:solidFill>
                <a:cs typeface="Calibri"/>
              </a:rPr>
              <a:t>Wikibase</a:t>
            </a:r>
            <a:r>
              <a:rPr lang="en-US" dirty="0">
                <a:solidFill>
                  <a:srgbClr val="C00000"/>
                </a:solidFill>
                <a:cs typeface="Calibri"/>
              </a:rPr>
              <a:t> </a:t>
            </a:r>
            <a:r>
              <a:rPr lang="en-US" dirty="0">
                <a:cs typeface="Calibri"/>
              </a:rPr>
              <a:t>is the default technology.  </a:t>
            </a:r>
          </a:p>
          <a:p>
            <a:r>
              <a:rPr lang="en-US" dirty="0">
                <a:cs typeface="Calibri"/>
              </a:rPr>
              <a:t>It has a powerful and well-tested set of features that speed the data entry process and assist with quality control and data integrity.</a:t>
            </a:r>
            <a:endParaRPr lang="en-US" dirty="0">
              <a:cs typeface="Arial"/>
            </a:endParaRPr>
          </a:p>
          <a:p>
            <a:pPr marL="0" indent="0">
              <a:buNone/>
            </a:pPr>
            <a:endParaRPr lang="en-US" dirty="0">
              <a:cs typeface="Arial"/>
              <a:hlinkClick r:id="rId3"/>
            </a:endParaRPr>
          </a:p>
        </p:txBody>
      </p:sp>
      <p:sp>
        <p:nvSpPr>
          <p:cNvPr id="3" name="Text Placeholder 2">
            <a:extLst>
              <a:ext uri="{FF2B5EF4-FFF2-40B4-BE49-F238E27FC236}">
                <a16:creationId xmlns:a16="http://schemas.microsoft.com/office/drawing/2014/main" id="{E28E1355-631F-4502-B3A9-AEEAAFEF1930}"/>
              </a:ext>
            </a:extLst>
          </p:cNvPr>
          <p:cNvSpPr>
            <a:spLocks noGrp="1"/>
          </p:cNvSpPr>
          <p:nvPr>
            <p:ph type="body" sz="quarter" idx="13"/>
          </p:nvPr>
        </p:nvSpPr>
        <p:spPr/>
        <p:txBody>
          <a:bodyPr/>
          <a:lstStyle/>
          <a:p>
            <a:r>
              <a:rPr lang="en-US" dirty="0">
                <a:cs typeface="Calibri Light"/>
              </a:rPr>
              <a:t>Use case: Manual data entry</a:t>
            </a:r>
            <a:endParaRPr lang="en-US" dirty="0"/>
          </a:p>
        </p:txBody>
      </p:sp>
      <p:pic>
        <p:nvPicPr>
          <p:cNvPr id="4" name="Picture 4" descr="Wikibase UI editing screenshot snippet">
            <a:extLst>
              <a:ext uri="{FF2B5EF4-FFF2-40B4-BE49-F238E27FC236}">
                <a16:creationId xmlns:a16="http://schemas.microsoft.com/office/drawing/2014/main" id="{0474B7E4-61F0-4D3D-99C0-E07B564CBDFA}"/>
              </a:ext>
            </a:extLst>
          </p:cNvPr>
          <p:cNvPicPr>
            <a:picLocks noChangeAspect="1"/>
          </p:cNvPicPr>
          <p:nvPr/>
        </p:nvPicPr>
        <p:blipFill>
          <a:blip r:embed="rId4"/>
          <a:stretch>
            <a:fillRect/>
          </a:stretch>
        </p:blipFill>
        <p:spPr>
          <a:xfrm>
            <a:off x="4103716" y="3059049"/>
            <a:ext cx="4676218" cy="1327076"/>
          </a:xfrm>
          <a:prstGeom prst="rect">
            <a:avLst/>
          </a:prstGeom>
          <a:ln>
            <a:noFill/>
          </a:ln>
          <a:effectLst>
            <a:outerShdw blurRad="292100" dist="139700" dir="2700000" algn="tl" rotWithShape="0">
              <a:srgbClr val="333333">
                <a:alpha val="65000"/>
              </a:srgbClr>
            </a:outerShdw>
          </a:effectLst>
        </p:spPr>
      </p:pic>
      <p:pic>
        <p:nvPicPr>
          <p:cNvPr id="6" name="Picture 6" descr="Wikibase logo">
            <a:extLst>
              <a:ext uri="{FF2B5EF4-FFF2-40B4-BE49-F238E27FC236}">
                <a16:creationId xmlns:a16="http://schemas.microsoft.com/office/drawing/2014/main" id="{56EC55FC-20B9-49CF-88C7-6B3CBA2CFD8A}"/>
              </a:ext>
            </a:extLst>
          </p:cNvPr>
          <p:cNvPicPr>
            <a:picLocks noChangeAspect="1"/>
          </p:cNvPicPr>
          <p:nvPr/>
        </p:nvPicPr>
        <p:blipFill>
          <a:blip r:embed="rId5"/>
          <a:stretch>
            <a:fillRect/>
          </a:stretch>
        </p:blipFill>
        <p:spPr>
          <a:xfrm>
            <a:off x="7492984" y="492399"/>
            <a:ext cx="1279535" cy="862880"/>
          </a:xfrm>
          <a:prstGeom prst="rect">
            <a:avLst/>
          </a:prstGeom>
        </p:spPr>
      </p:pic>
    </p:spTree>
    <p:extLst>
      <p:ext uri="{BB962C8B-B14F-4D97-AF65-F5344CB8AC3E}">
        <p14:creationId xmlns:p14="http://schemas.microsoft.com/office/powerpoint/2010/main" val="296821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C7D1BA-DB85-4520-8569-7B71821EB443}"/>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86FB293B-7E21-4B91-B3CD-45EE3396493E}"/>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90FDBBD9-5E5A-4405-8D74-15805AE89360}"/>
              </a:ext>
            </a:extLst>
          </p:cNvPr>
          <p:cNvPicPr>
            <a:picLocks noChangeAspect="1"/>
          </p:cNvPicPr>
          <p:nvPr/>
        </p:nvPicPr>
        <p:blipFill>
          <a:blip r:embed="rId3"/>
          <a:stretch>
            <a:fillRect/>
          </a:stretch>
        </p:blipFill>
        <p:spPr>
          <a:xfrm>
            <a:off x="0" y="0"/>
            <a:ext cx="9144000" cy="4667820"/>
          </a:xfrm>
          <a:prstGeom prst="rect">
            <a:avLst/>
          </a:prstGeom>
        </p:spPr>
      </p:pic>
      <p:sp>
        <p:nvSpPr>
          <p:cNvPr id="6" name="Rectangle 5">
            <a:extLst>
              <a:ext uri="{FF2B5EF4-FFF2-40B4-BE49-F238E27FC236}">
                <a16:creationId xmlns:a16="http://schemas.microsoft.com/office/drawing/2014/main" id="{944854BB-D3C0-4F12-8789-32F9049F0C26}"/>
              </a:ext>
            </a:extLst>
          </p:cNvPr>
          <p:cNvSpPr/>
          <p:nvPr/>
        </p:nvSpPr>
        <p:spPr>
          <a:xfrm>
            <a:off x="0" y="0"/>
            <a:ext cx="1173480" cy="563880"/>
          </a:xfrm>
          <a:prstGeom prst="rect">
            <a:avLst/>
          </a:prstGeom>
          <a:solidFill>
            <a:srgbClr val="C7ED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0F8758D-6F29-4DAE-BBD6-0CE73F32587B}"/>
              </a:ext>
            </a:extLst>
          </p:cNvPr>
          <p:cNvPicPr>
            <a:picLocks noChangeAspect="1"/>
          </p:cNvPicPr>
          <p:nvPr/>
        </p:nvPicPr>
        <p:blipFill>
          <a:blip r:embed="rId4"/>
          <a:stretch>
            <a:fillRect/>
          </a:stretch>
        </p:blipFill>
        <p:spPr>
          <a:xfrm>
            <a:off x="1707422" y="468060"/>
            <a:ext cx="777240" cy="153334"/>
          </a:xfrm>
          <a:prstGeom prst="rect">
            <a:avLst/>
          </a:prstGeom>
        </p:spPr>
      </p:pic>
      <p:pic>
        <p:nvPicPr>
          <p:cNvPr id="12" name="Picture 11">
            <a:extLst>
              <a:ext uri="{FF2B5EF4-FFF2-40B4-BE49-F238E27FC236}">
                <a16:creationId xmlns:a16="http://schemas.microsoft.com/office/drawing/2014/main" id="{E82185F3-BF54-412B-9670-CFDB6758D96C}"/>
              </a:ext>
            </a:extLst>
          </p:cNvPr>
          <p:cNvPicPr>
            <a:picLocks noChangeAspect="1"/>
          </p:cNvPicPr>
          <p:nvPr/>
        </p:nvPicPr>
        <p:blipFill rotWithShape="1">
          <a:blip r:embed="rId5"/>
          <a:srcRect l="13833" t="35925" r="28250" b="8562"/>
          <a:stretch/>
        </p:blipFill>
        <p:spPr>
          <a:xfrm>
            <a:off x="3585329" y="1845580"/>
            <a:ext cx="5295900" cy="2689860"/>
          </a:xfrm>
          <a:prstGeom prst="rect">
            <a:avLst/>
          </a:prstGeom>
        </p:spPr>
      </p:pic>
    </p:spTree>
    <p:extLst>
      <p:ext uri="{BB962C8B-B14F-4D97-AF65-F5344CB8AC3E}">
        <p14:creationId xmlns:p14="http://schemas.microsoft.com/office/powerpoint/2010/main" val="413620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97E08-56CB-485D-A3B0-945E36A5F4EC}"/>
              </a:ext>
            </a:extLst>
          </p:cNvPr>
          <p:cNvPicPr>
            <a:picLocks noChangeAspect="1"/>
          </p:cNvPicPr>
          <p:nvPr/>
        </p:nvPicPr>
        <p:blipFill>
          <a:blip r:embed="rId2"/>
          <a:stretch>
            <a:fillRect/>
          </a:stretch>
        </p:blipFill>
        <p:spPr>
          <a:xfrm>
            <a:off x="0" y="0"/>
            <a:ext cx="9144000" cy="4582305"/>
          </a:xfrm>
          <a:prstGeom prst="rect">
            <a:avLst/>
          </a:prstGeom>
        </p:spPr>
      </p:pic>
      <p:sp>
        <p:nvSpPr>
          <p:cNvPr id="6" name="Rectangle 5">
            <a:extLst>
              <a:ext uri="{FF2B5EF4-FFF2-40B4-BE49-F238E27FC236}">
                <a16:creationId xmlns:a16="http://schemas.microsoft.com/office/drawing/2014/main" id="{2E5EEAD0-3958-48BF-908E-C28403E81111}"/>
              </a:ext>
            </a:extLst>
          </p:cNvPr>
          <p:cNvSpPr/>
          <p:nvPr/>
        </p:nvSpPr>
        <p:spPr>
          <a:xfrm>
            <a:off x="0" y="0"/>
            <a:ext cx="1173480" cy="563880"/>
          </a:xfrm>
          <a:prstGeom prst="rect">
            <a:avLst/>
          </a:prstGeom>
          <a:solidFill>
            <a:srgbClr val="C7ED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07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63E16-BDA9-4F0B-B19D-2B3FBC82FBC7}"/>
              </a:ext>
            </a:extLst>
          </p:cNvPr>
          <p:cNvSpPr>
            <a:spLocks noGrp="1"/>
          </p:cNvSpPr>
          <p:nvPr>
            <p:ph type="body" sz="quarter" idx="12"/>
          </p:nvPr>
        </p:nvSpPr>
        <p:spPr>
          <a:xfrm>
            <a:off x="356026" y="1029747"/>
            <a:ext cx="6518908" cy="3371618"/>
          </a:xfrm>
        </p:spPr>
        <p:txBody>
          <a:bodyPr vert="horz" anchor="t"/>
          <a:lstStyle/>
          <a:p>
            <a:pPr marL="0" indent="0">
              <a:buNone/>
            </a:pPr>
            <a:r>
              <a:rPr lang="en-US" dirty="0">
                <a:cs typeface="Calibri"/>
              </a:rPr>
              <a:t>Searching for entities as you type is supported by the </a:t>
            </a:r>
            <a:r>
              <a:rPr lang="en-US" b="1" dirty="0" err="1">
                <a:solidFill>
                  <a:srgbClr val="C00000"/>
                </a:solidFill>
                <a:cs typeface="Calibri"/>
              </a:rPr>
              <a:t>Mediawiki</a:t>
            </a:r>
            <a:r>
              <a:rPr lang="en-US" b="1" dirty="0">
                <a:solidFill>
                  <a:srgbClr val="C00000"/>
                </a:solidFill>
                <a:cs typeface="Calibri"/>
              </a:rPr>
              <a:t> API</a:t>
            </a:r>
            <a:r>
              <a:rPr lang="en-US" dirty="0">
                <a:cs typeface="Calibri"/>
              </a:rPr>
              <a:t>.  This feature is found in both the prototype UI and in the SPARQL Query Service UI. </a:t>
            </a:r>
            <a:endParaRPr lang="en-US" dirty="0">
              <a:cs typeface="Arial"/>
            </a:endParaRPr>
          </a:p>
        </p:txBody>
      </p:sp>
      <p:sp>
        <p:nvSpPr>
          <p:cNvPr id="3" name="Text Placeholder 2">
            <a:extLst>
              <a:ext uri="{FF2B5EF4-FFF2-40B4-BE49-F238E27FC236}">
                <a16:creationId xmlns:a16="http://schemas.microsoft.com/office/drawing/2014/main" id="{BCE11E8E-7FC5-4551-88AF-1F38D0BC6C84}"/>
              </a:ext>
            </a:extLst>
          </p:cNvPr>
          <p:cNvSpPr>
            <a:spLocks noGrp="1"/>
          </p:cNvSpPr>
          <p:nvPr>
            <p:ph type="body" sz="quarter" idx="13"/>
          </p:nvPr>
        </p:nvSpPr>
        <p:spPr/>
        <p:txBody>
          <a:bodyPr/>
          <a:lstStyle/>
          <a:p>
            <a:r>
              <a:rPr lang="en-US" dirty="0"/>
              <a:t>Use case: Autosuggest</a:t>
            </a:r>
          </a:p>
        </p:txBody>
      </p:sp>
      <p:pic>
        <p:nvPicPr>
          <p:cNvPr id="5" name="Picture 7" descr="Wikibase UI Editing entity lookup">
            <a:extLst>
              <a:ext uri="{FF2B5EF4-FFF2-40B4-BE49-F238E27FC236}">
                <a16:creationId xmlns:a16="http://schemas.microsoft.com/office/drawing/2014/main" id="{2FAF0984-27A9-4F4B-B57C-95F1595D9E63}"/>
              </a:ext>
            </a:extLst>
          </p:cNvPr>
          <p:cNvPicPr>
            <a:picLocks noChangeAspect="1"/>
          </p:cNvPicPr>
          <p:nvPr/>
        </p:nvPicPr>
        <p:blipFill>
          <a:blip r:embed="rId3"/>
          <a:stretch>
            <a:fillRect/>
          </a:stretch>
        </p:blipFill>
        <p:spPr>
          <a:xfrm>
            <a:off x="181185" y="2571750"/>
            <a:ext cx="5391443" cy="1946910"/>
          </a:xfrm>
          <a:prstGeom prst="rect">
            <a:avLst/>
          </a:prstGeom>
          <a:ln>
            <a:noFill/>
          </a:ln>
          <a:effectLst>
            <a:outerShdw blurRad="292100" dist="139700" dir="2700000" algn="tl" rotWithShape="0">
              <a:srgbClr val="333333">
                <a:alpha val="65000"/>
              </a:srgbClr>
            </a:outerShdw>
          </a:effectLst>
        </p:spPr>
      </p:pic>
      <p:pic>
        <p:nvPicPr>
          <p:cNvPr id="8" name="Picture 10" descr="Mediawiki Logo">
            <a:extLst>
              <a:ext uri="{FF2B5EF4-FFF2-40B4-BE49-F238E27FC236}">
                <a16:creationId xmlns:a16="http://schemas.microsoft.com/office/drawing/2014/main" id="{7DDA7802-10BF-470B-A687-09CCDBBA536D}"/>
              </a:ext>
            </a:extLst>
          </p:cNvPr>
          <p:cNvPicPr>
            <a:picLocks noChangeAspect="1"/>
          </p:cNvPicPr>
          <p:nvPr/>
        </p:nvPicPr>
        <p:blipFill>
          <a:blip r:embed="rId4"/>
          <a:stretch>
            <a:fillRect/>
          </a:stretch>
        </p:blipFill>
        <p:spPr>
          <a:xfrm>
            <a:off x="7424265" y="287228"/>
            <a:ext cx="1162449" cy="1145389"/>
          </a:xfrm>
          <a:prstGeom prst="rect">
            <a:avLst/>
          </a:prstGeom>
        </p:spPr>
      </p:pic>
      <p:pic>
        <p:nvPicPr>
          <p:cNvPr id="4" name="Picture 11" descr="SPARQL Query Service UI Autosuggest Entity Lookup">
            <a:extLst>
              <a:ext uri="{FF2B5EF4-FFF2-40B4-BE49-F238E27FC236}">
                <a16:creationId xmlns:a16="http://schemas.microsoft.com/office/drawing/2014/main" id="{F2C65856-F8AA-410C-ABEE-9FCBF300AE4C}"/>
              </a:ext>
            </a:extLst>
          </p:cNvPr>
          <p:cNvPicPr>
            <a:picLocks noChangeAspect="1"/>
          </p:cNvPicPr>
          <p:nvPr/>
        </p:nvPicPr>
        <p:blipFill>
          <a:blip r:embed="rId5"/>
          <a:stretch>
            <a:fillRect/>
          </a:stretch>
        </p:blipFill>
        <p:spPr>
          <a:xfrm>
            <a:off x="3071827" y="2246508"/>
            <a:ext cx="3694733" cy="2347695"/>
          </a:xfrm>
          <a:prstGeom prst="rect">
            <a:avLst/>
          </a:prstGeom>
          <a:ln>
            <a:noFill/>
          </a:ln>
          <a:effectLst>
            <a:outerShdw blurRad="292100" dist="139700" dir="2700000" algn="tl" rotWithShape="0">
              <a:srgbClr val="333333">
                <a:alpha val="65000"/>
              </a:srgbClr>
            </a:outerShdw>
          </a:effectLst>
        </p:spPr>
      </p:pic>
      <p:pic>
        <p:nvPicPr>
          <p:cNvPr id="6" name="Picture 5" descr="Wikibase Search UI Autosuggest&#10;">
            <a:extLst>
              <a:ext uri="{FF2B5EF4-FFF2-40B4-BE49-F238E27FC236}">
                <a16:creationId xmlns:a16="http://schemas.microsoft.com/office/drawing/2014/main" id="{C382CC08-7473-4813-9BB2-296E42E71E67}"/>
              </a:ext>
            </a:extLst>
          </p:cNvPr>
          <p:cNvPicPr>
            <a:picLocks noChangeAspect="1"/>
          </p:cNvPicPr>
          <p:nvPr/>
        </p:nvPicPr>
        <p:blipFill>
          <a:blip r:embed="rId6"/>
          <a:stretch>
            <a:fillRect/>
          </a:stretch>
        </p:blipFill>
        <p:spPr>
          <a:xfrm>
            <a:off x="6162299" y="1785935"/>
            <a:ext cx="2523932" cy="3268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92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76F4E-3812-4C49-B7EB-D18D9BCF17D8}"/>
              </a:ext>
            </a:extLst>
          </p:cNvPr>
          <p:cNvSpPr>
            <a:spLocks noGrp="1"/>
          </p:cNvSpPr>
          <p:nvPr>
            <p:ph type="body" sz="quarter" idx="12"/>
          </p:nvPr>
        </p:nvSpPr>
        <p:spPr>
          <a:xfrm>
            <a:off x="340787" y="1029747"/>
            <a:ext cx="4315034" cy="3356378"/>
          </a:xfrm>
        </p:spPr>
        <p:txBody>
          <a:bodyPr vert="horz" anchor="t"/>
          <a:lstStyle/>
          <a:p>
            <a:pPr marL="0" indent="0">
              <a:buNone/>
            </a:pPr>
            <a:r>
              <a:rPr lang="en-US" sz="2000" dirty="0">
                <a:cs typeface="Calibri"/>
              </a:rPr>
              <a:t>SPARQL (pronounced "sparkle") is an RDF query language … a semantic query language for databases. The prototype provides a </a:t>
            </a:r>
            <a:r>
              <a:rPr lang="en-US" sz="2000" b="1" dirty="0">
                <a:solidFill>
                  <a:srgbClr val="C00000"/>
                </a:solidFill>
                <a:cs typeface="Calibri"/>
              </a:rPr>
              <a:t>SPARQL endpoint</a:t>
            </a:r>
            <a:r>
              <a:rPr lang="en-US" sz="2000" dirty="0">
                <a:cs typeface="Calibri"/>
              </a:rPr>
              <a:t>, including a </a:t>
            </a:r>
            <a:r>
              <a:rPr lang="en-US" sz="2000" dirty="0">
                <a:cs typeface="Calibri"/>
                <a:hlinkClick r:id="rId3"/>
              </a:rPr>
              <a:t>user-friendly interface </a:t>
            </a:r>
            <a:r>
              <a:rPr lang="en-US" sz="2000" dirty="0">
                <a:cs typeface="Calibri"/>
              </a:rPr>
              <a:t>for constructing queries. With SPARQL you can extract any kind of data, with a query composed of logical combinations of triples. </a:t>
            </a:r>
            <a:endParaRPr lang="en-US" sz="2000" dirty="0">
              <a:cs typeface="Arial"/>
            </a:endParaRPr>
          </a:p>
        </p:txBody>
      </p:sp>
      <p:sp>
        <p:nvSpPr>
          <p:cNvPr id="3" name="Text Placeholder 2">
            <a:extLst>
              <a:ext uri="{FF2B5EF4-FFF2-40B4-BE49-F238E27FC236}">
                <a16:creationId xmlns:a16="http://schemas.microsoft.com/office/drawing/2014/main" id="{285CB10A-9C02-4E06-B81D-AAAF354BB483}"/>
              </a:ext>
            </a:extLst>
          </p:cNvPr>
          <p:cNvSpPr>
            <a:spLocks noGrp="1"/>
          </p:cNvSpPr>
          <p:nvPr>
            <p:ph type="body" sz="quarter" idx="13"/>
          </p:nvPr>
        </p:nvSpPr>
        <p:spPr/>
        <p:txBody>
          <a:bodyPr/>
          <a:lstStyle/>
          <a:p>
            <a:r>
              <a:rPr lang="en-US" dirty="0"/>
              <a:t>Use case: Complex queries</a:t>
            </a:r>
          </a:p>
        </p:txBody>
      </p:sp>
      <p:sp>
        <p:nvSpPr>
          <p:cNvPr id="4" name="TextBox 3">
            <a:extLst>
              <a:ext uri="{FF2B5EF4-FFF2-40B4-BE49-F238E27FC236}">
                <a16:creationId xmlns:a16="http://schemas.microsoft.com/office/drawing/2014/main" id="{16A32C31-B884-4CBB-B527-BE9068B68296}"/>
              </a:ext>
            </a:extLst>
          </p:cNvPr>
          <p:cNvSpPr txBox="1"/>
          <p:nvPr/>
        </p:nvSpPr>
        <p:spPr>
          <a:xfrm>
            <a:off x="4560360" y="4113752"/>
            <a:ext cx="4583429"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Calibri"/>
              </a:rPr>
              <a:t>In this example SPARQL query, items describing people born between 1800 and 1880, but without a specified death date, are listed.</a:t>
            </a:r>
          </a:p>
        </p:txBody>
      </p:sp>
      <p:pic>
        <p:nvPicPr>
          <p:cNvPr id="5" name="Picture 5" descr="SPARQL Query Service UI">
            <a:extLst>
              <a:ext uri="{FF2B5EF4-FFF2-40B4-BE49-F238E27FC236}">
                <a16:creationId xmlns:a16="http://schemas.microsoft.com/office/drawing/2014/main" id="{474F0231-51E4-4381-AFA5-302D9EC4E954}"/>
              </a:ext>
            </a:extLst>
          </p:cNvPr>
          <p:cNvPicPr>
            <a:picLocks noChangeAspect="1"/>
          </p:cNvPicPr>
          <p:nvPr/>
        </p:nvPicPr>
        <p:blipFill>
          <a:blip r:embed="rId4"/>
          <a:stretch>
            <a:fillRect/>
          </a:stretch>
        </p:blipFill>
        <p:spPr>
          <a:xfrm>
            <a:off x="4874685" y="1580813"/>
            <a:ext cx="4830426" cy="2532939"/>
          </a:xfrm>
          <a:prstGeom prst="rect">
            <a:avLst/>
          </a:prstGeom>
          <a:ln>
            <a:noFill/>
          </a:ln>
          <a:effectLst>
            <a:outerShdw blurRad="292100" dist="139700" dir="2700000" algn="tl" rotWithShape="0">
              <a:srgbClr val="333333">
                <a:alpha val="65000"/>
              </a:srgbClr>
            </a:outerShdw>
          </a:effectLst>
        </p:spPr>
      </p:pic>
      <p:pic>
        <p:nvPicPr>
          <p:cNvPr id="7" name="Picture 4" descr="SPARQL Query Service logo">
            <a:extLst>
              <a:ext uri="{FF2B5EF4-FFF2-40B4-BE49-F238E27FC236}">
                <a16:creationId xmlns:a16="http://schemas.microsoft.com/office/drawing/2014/main" id="{685162E6-0AB8-4770-B6E6-ED65C0FDF5CF}"/>
              </a:ext>
            </a:extLst>
          </p:cNvPr>
          <p:cNvPicPr>
            <a:picLocks noChangeAspect="1"/>
          </p:cNvPicPr>
          <p:nvPr/>
        </p:nvPicPr>
        <p:blipFill>
          <a:blip r:embed="rId5"/>
          <a:stretch>
            <a:fillRect/>
          </a:stretch>
        </p:blipFill>
        <p:spPr>
          <a:xfrm>
            <a:off x="7721221" y="341934"/>
            <a:ext cx="1060545" cy="1060545"/>
          </a:xfrm>
          <a:prstGeom prst="rect">
            <a:avLst/>
          </a:prstGeom>
        </p:spPr>
      </p:pic>
    </p:spTree>
    <p:extLst>
      <p:ext uri="{BB962C8B-B14F-4D97-AF65-F5344CB8AC3E}">
        <p14:creationId xmlns:p14="http://schemas.microsoft.com/office/powerpoint/2010/main" val="15788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OpenRefine UI and Reconciliation API">
            <a:extLst>
              <a:ext uri="{FF2B5EF4-FFF2-40B4-BE49-F238E27FC236}">
                <a16:creationId xmlns:a16="http://schemas.microsoft.com/office/drawing/2014/main" id="{E403B809-D11B-4163-8407-207FE0CDF516}"/>
              </a:ext>
            </a:extLst>
          </p:cNvPr>
          <p:cNvPicPr>
            <a:picLocks noChangeAspect="1"/>
          </p:cNvPicPr>
          <p:nvPr/>
        </p:nvPicPr>
        <p:blipFill>
          <a:blip r:embed="rId3"/>
          <a:stretch>
            <a:fillRect/>
          </a:stretch>
        </p:blipFill>
        <p:spPr>
          <a:xfrm>
            <a:off x="5914560" y="2302287"/>
            <a:ext cx="2857755" cy="1962835"/>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96A6335D-5AEE-468C-8A36-CE24515BF326}"/>
              </a:ext>
            </a:extLst>
          </p:cNvPr>
          <p:cNvSpPr>
            <a:spLocks noGrp="1"/>
          </p:cNvSpPr>
          <p:nvPr>
            <p:ph type="body" sz="quarter" idx="12"/>
          </p:nvPr>
        </p:nvSpPr>
        <p:spPr>
          <a:xfrm>
            <a:off x="340786" y="1029746"/>
            <a:ext cx="5644378" cy="3431417"/>
          </a:xfrm>
        </p:spPr>
        <p:txBody>
          <a:bodyPr/>
          <a:lstStyle/>
          <a:p>
            <a:r>
              <a:rPr lang="en-US" sz="2000" dirty="0">
                <a:cs typeface="Calibri"/>
              </a:rPr>
              <a:t>Reconciling strings to a ranked list of potential entities is a key use case to be supported.</a:t>
            </a:r>
          </a:p>
          <a:p>
            <a:r>
              <a:rPr lang="en-US" sz="2000" dirty="0">
                <a:cs typeface="Calibri"/>
              </a:rPr>
              <a:t>We are testing an </a:t>
            </a:r>
            <a:r>
              <a:rPr lang="en-US" sz="2000" b="1" dirty="0" err="1">
                <a:solidFill>
                  <a:srgbClr val="C00000"/>
                </a:solidFill>
                <a:cs typeface="Calibri"/>
              </a:rPr>
              <a:t>OpenRefine</a:t>
            </a:r>
            <a:r>
              <a:rPr lang="en-US" sz="2000" b="1" dirty="0">
                <a:solidFill>
                  <a:srgbClr val="C00000"/>
                </a:solidFill>
                <a:cs typeface="Calibri"/>
              </a:rPr>
              <a:t>-optimized</a:t>
            </a:r>
            <a:r>
              <a:rPr lang="en-US" sz="2000" dirty="0">
                <a:cs typeface="Calibri"/>
              </a:rPr>
              <a:t> </a:t>
            </a:r>
            <a:r>
              <a:rPr lang="en-US" sz="2000" b="1" dirty="0">
                <a:solidFill>
                  <a:srgbClr val="C00000"/>
                </a:solidFill>
                <a:cs typeface="Calibri"/>
              </a:rPr>
              <a:t>Reconciliation API </a:t>
            </a:r>
            <a:r>
              <a:rPr lang="en-US" sz="2000" dirty="0">
                <a:cs typeface="Calibri"/>
              </a:rPr>
              <a:t>endpoint for this use case.</a:t>
            </a:r>
          </a:p>
          <a:p>
            <a:r>
              <a:rPr lang="en-US" sz="2000" dirty="0">
                <a:cs typeface="Calibri"/>
              </a:rPr>
              <a:t>The Reconciliation API uses the prototype’s </a:t>
            </a:r>
            <a:r>
              <a:rPr lang="en-US" sz="2000" b="1" dirty="0" err="1">
                <a:solidFill>
                  <a:srgbClr val="C00000"/>
                </a:solidFill>
                <a:cs typeface="Calibri"/>
              </a:rPr>
              <a:t>Mediawiki</a:t>
            </a:r>
            <a:r>
              <a:rPr lang="en-US" sz="2000" b="1" dirty="0">
                <a:solidFill>
                  <a:srgbClr val="C00000"/>
                </a:solidFill>
                <a:cs typeface="Calibri"/>
              </a:rPr>
              <a:t> API </a:t>
            </a:r>
            <a:r>
              <a:rPr lang="en-US" sz="2000" dirty="0">
                <a:cs typeface="Calibri"/>
              </a:rPr>
              <a:t>and </a:t>
            </a:r>
            <a:r>
              <a:rPr lang="en-US" sz="2000" b="1" dirty="0">
                <a:solidFill>
                  <a:srgbClr val="C00000"/>
                </a:solidFill>
                <a:cs typeface="Calibri"/>
              </a:rPr>
              <a:t>SPARQL endpoint </a:t>
            </a:r>
            <a:r>
              <a:rPr lang="en-US" sz="2000" dirty="0">
                <a:cs typeface="Calibri"/>
              </a:rPr>
              <a:t>in a hybrid tandem to find and rank matches.</a:t>
            </a:r>
          </a:p>
        </p:txBody>
      </p:sp>
      <p:sp>
        <p:nvSpPr>
          <p:cNvPr id="3" name="Text Placeholder 2">
            <a:extLst>
              <a:ext uri="{FF2B5EF4-FFF2-40B4-BE49-F238E27FC236}">
                <a16:creationId xmlns:a16="http://schemas.microsoft.com/office/drawing/2014/main" id="{BB4288B8-7FDE-49BE-BFD4-BF1D38BADB96}"/>
              </a:ext>
            </a:extLst>
          </p:cNvPr>
          <p:cNvSpPr>
            <a:spLocks noGrp="1"/>
          </p:cNvSpPr>
          <p:nvPr>
            <p:ph type="body" sz="quarter" idx="13"/>
          </p:nvPr>
        </p:nvSpPr>
        <p:spPr/>
        <p:txBody>
          <a:bodyPr/>
          <a:lstStyle/>
          <a:p>
            <a:r>
              <a:rPr lang="en-US" dirty="0">
                <a:cs typeface="Calibri Light"/>
              </a:rPr>
              <a:t>Use case: Reconciliation</a:t>
            </a:r>
            <a:endParaRPr lang="en-US" dirty="0"/>
          </a:p>
        </p:txBody>
      </p:sp>
      <p:pic>
        <p:nvPicPr>
          <p:cNvPr id="6" name="Picture 8" descr="OpenRefine logo&#10;">
            <a:extLst>
              <a:ext uri="{FF2B5EF4-FFF2-40B4-BE49-F238E27FC236}">
                <a16:creationId xmlns:a16="http://schemas.microsoft.com/office/drawing/2014/main" id="{E18DE1B9-D7EB-4587-8EBA-248462547AB8}"/>
              </a:ext>
            </a:extLst>
          </p:cNvPr>
          <p:cNvPicPr>
            <a:picLocks noChangeAspect="1"/>
          </p:cNvPicPr>
          <p:nvPr/>
        </p:nvPicPr>
        <p:blipFill>
          <a:blip r:embed="rId4"/>
          <a:stretch>
            <a:fillRect/>
          </a:stretch>
        </p:blipFill>
        <p:spPr>
          <a:xfrm>
            <a:off x="6870169" y="-1990"/>
            <a:ext cx="1907275" cy="1434721"/>
          </a:xfrm>
          <a:prstGeom prst="rect">
            <a:avLst/>
          </a:prstGeom>
        </p:spPr>
      </p:pic>
      <p:sp>
        <p:nvSpPr>
          <p:cNvPr id="7" name="Rectangle 6">
            <a:extLst>
              <a:ext uri="{FF2B5EF4-FFF2-40B4-BE49-F238E27FC236}">
                <a16:creationId xmlns:a16="http://schemas.microsoft.com/office/drawing/2014/main" id="{97A2941B-261B-40EE-9BD1-AB85A53EB3FC}"/>
              </a:ext>
            </a:extLst>
          </p:cNvPr>
          <p:cNvSpPr/>
          <p:nvPr/>
        </p:nvSpPr>
        <p:spPr>
          <a:xfrm>
            <a:off x="6870169" y="3177540"/>
            <a:ext cx="490751" cy="320040"/>
          </a:xfrm>
          <a:prstGeom prst="rect">
            <a:avLst/>
          </a:prstGeom>
          <a:solidFill>
            <a:srgbClr val="E3E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6" name="Picture 4"/>
          <p:cNvPicPr>
            <a:picLocks noChangeAspect="1" noChangeArrowheads="1"/>
          </p:cNvPicPr>
          <p:nvPr/>
        </p:nvPicPr>
        <p:blipFill>
          <a:blip r:embed="rId3" cstate="print"/>
          <a:srcRect/>
          <a:stretch>
            <a:fillRect/>
          </a:stretch>
        </p:blipFill>
        <p:spPr bwMode="auto">
          <a:xfrm>
            <a:off x="1506389" y="1314450"/>
            <a:ext cx="6229350" cy="3331369"/>
          </a:xfrm>
          <a:prstGeom prst="rect">
            <a:avLst/>
          </a:prstGeom>
          <a:noFill/>
          <a:ln w="9525">
            <a:noFill/>
            <a:miter lim="800000"/>
            <a:headEnd/>
            <a:tailEnd/>
          </a:ln>
          <a:effectLst/>
        </p:spPr>
      </p:pic>
      <p:sp>
        <p:nvSpPr>
          <p:cNvPr id="315397" name="Oval 5"/>
          <p:cNvSpPr>
            <a:spLocks noChangeArrowheads="1"/>
          </p:cNvSpPr>
          <p:nvPr/>
        </p:nvSpPr>
        <p:spPr bwMode="auto">
          <a:xfrm>
            <a:off x="4400550" y="3875484"/>
            <a:ext cx="342900" cy="285750"/>
          </a:xfrm>
          <a:prstGeom prst="ellipse">
            <a:avLst/>
          </a:prstGeom>
          <a:solidFill>
            <a:schemeClr val="bg1"/>
          </a:solidFill>
          <a:ln w="9525">
            <a:solidFill>
              <a:schemeClr val="tx1"/>
            </a:solidFill>
            <a:round/>
            <a:headEnd/>
            <a:tailEnd/>
          </a:ln>
          <a:effectLst/>
        </p:spPr>
        <p:txBody>
          <a:bodyPr wrap="none" anchor="ctr"/>
          <a:lstStyle/>
          <a:p>
            <a:endParaRPr lang="en-US" sz="1350" dirty="0">
              <a:solidFill>
                <a:prstClr val="black"/>
              </a:solidFill>
            </a:endParaRPr>
          </a:p>
        </p:txBody>
      </p:sp>
      <p:sp>
        <p:nvSpPr>
          <p:cNvPr id="2" name="Text Placeholder 1">
            <a:extLst>
              <a:ext uri="{FF2B5EF4-FFF2-40B4-BE49-F238E27FC236}">
                <a16:creationId xmlns:a16="http://schemas.microsoft.com/office/drawing/2014/main" id="{8C8A6C54-A02C-461D-86DC-B811D9735807}"/>
              </a:ext>
            </a:extLst>
          </p:cNvPr>
          <p:cNvSpPr>
            <a:spLocks noGrp="1"/>
          </p:cNvSpPr>
          <p:nvPr>
            <p:ph type="body" sz="quarter" idx="13"/>
          </p:nvPr>
        </p:nvSpPr>
        <p:spPr/>
        <p:txBody>
          <a:bodyPr/>
          <a:lstStyle/>
          <a:p>
            <a:r>
              <a:rPr lang="en-US" sz="2800" dirty="0"/>
              <a:t>Libraries rock the world…but they also rest on their laurels</a:t>
            </a:r>
          </a:p>
        </p:txBody>
      </p:sp>
    </p:spTree>
    <p:extLst>
      <p:ext uri="{BB962C8B-B14F-4D97-AF65-F5344CB8AC3E}">
        <p14:creationId xmlns:p14="http://schemas.microsoft.com/office/powerpoint/2010/main" val="19520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15396"/>
                                        </p:tgtEl>
                                        <p:attrNameLst>
                                          <p:attrName>style.visibility</p:attrName>
                                        </p:attrNameLst>
                                      </p:cBhvr>
                                      <p:to>
                                        <p:strVal val="visible"/>
                                      </p:to>
                                    </p:set>
                                    <p:anim calcmode="lin" valueType="num">
                                      <p:cBhvr>
                                        <p:cTn id="7" dur="500" fill="hold"/>
                                        <p:tgtEl>
                                          <p:spTgt spid="315396"/>
                                        </p:tgtEl>
                                        <p:attrNameLst>
                                          <p:attrName>ppt_w</p:attrName>
                                        </p:attrNameLst>
                                      </p:cBhvr>
                                      <p:tavLst>
                                        <p:tav tm="0">
                                          <p:val>
                                            <p:fltVal val="0"/>
                                          </p:val>
                                        </p:tav>
                                        <p:tav tm="100000">
                                          <p:val>
                                            <p:strVal val="#ppt_w"/>
                                          </p:val>
                                        </p:tav>
                                      </p:tavLst>
                                    </p:anim>
                                    <p:anim calcmode="lin" valueType="num">
                                      <p:cBhvr>
                                        <p:cTn id="8" dur="500" fill="hold"/>
                                        <p:tgtEl>
                                          <p:spTgt spid="31539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15397"/>
                                        </p:tgtEl>
                                        <p:attrNameLst>
                                          <p:attrName>style.visibility</p:attrName>
                                        </p:attrNameLst>
                                      </p:cBhvr>
                                      <p:to>
                                        <p:strVal val="visible"/>
                                      </p:to>
                                    </p:set>
                                    <p:animEffect transition="in" filter="wipe(down)">
                                      <p:cBhvr>
                                        <p:cTn id="13" dur="580">
                                          <p:stCondLst>
                                            <p:cond delay="0"/>
                                          </p:stCondLst>
                                        </p:cTn>
                                        <p:tgtEl>
                                          <p:spTgt spid="315397"/>
                                        </p:tgtEl>
                                      </p:cBhvr>
                                    </p:animEffect>
                                    <p:anim calcmode="lin" valueType="num">
                                      <p:cBhvr>
                                        <p:cTn id="14" dur="1822" tmFilter="0,0; 0.14,0.36; 0.43,0.73; 0.71,0.91; 1.0,1.0">
                                          <p:stCondLst>
                                            <p:cond delay="0"/>
                                          </p:stCondLst>
                                        </p:cTn>
                                        <p:tgtEl>
                                          <p:spTgt spid="31539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1539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1539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1539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15397"/>
                                        </p:tgtEl>
                                        <p:attrNameLst>
                                          <p:attrName>ppt_y</p:attrName>
                                        </p:attrNameLst>
                                      </p:cBhvr>
                                      <p:tavLst>
                                        <p:tav tm="0" fmla="#ppt_y-sin(pi*$)/81">
                                          <p:val>
                                            <p:fltVal val="0"/>
                                          </p:val>
                                        </p:tav>
                                        <p:tav tm="100000">
                                          <p:val>
                                            <p:fltVal val="1"/>
                                          </p:val>
                                        </p:tav>
                                      </p:tavLst>
                                    </p:anim>
                                    <p:animScale>
                                      <p:cBhvr>
                                        <p:cTn id="19" dur="26">
                                          <p:stCondLst>
                                            <p:cond delay="650"/>
                                          </p:stCondLst>
                                        </p:cTn>
                                        <p:tgtEl>
                                          <p:spTgt spid="315397"/>
                                        </p:tgtEl>
                                      </p:cBhvr>
                                      <p:to x="100000" y="60000"/>
                                    </p:animScale>
                                    <p:animScale>
                                      <p:cBhvr>
                                        <p:cTn id="20" dur="166" decel="50000">
                                          <p:stCondLst>
                                            <p:cond delay="676"/>
                                          </p:stCondLst>
                                        </p:cTn>
                                        <p:tgtEl>
                                          <p:spTgt spid="315397"/>
                                        </p:tgtEl>
                                      </p:cBhvr>
                                      <p:to x="100000" y="100000"/>
                                    </p:animScale>
                                    <p:animScale>
                                      <p:cBhvr>
                                        <p:cTn id="21" dur="26">
                                          <p:stCondLst>
                                            <p:cond delay="1312"/>
                                          </p:stCondLst>
                                        </p:cTn>
                                        <p:tgtEl>
                                          <p:spTgt spid="315397"/>
                                        </p:tgtEl>
                                      </p:cBhvr>
                                      <p:to x="100000" y="80000"/>
                                    </p:animScale>
                                    <p:animScale>
                                      <p:cBhvr>
                                        <p:cTn id="22" dur="166" decel="50000">
                                          <p:stCondLst>
                                            <p:cond delay="1338"/>
                                          </p:stCondLst>
                                        </p:cTn>
                                        <p:tgtEl>
                                          <p:spTgt spid="315397"/>
                                        </p:tgtEl>
                                      </p:cBhvr>
                                      <p:to x="100000" y="100000"/>
                                    </p:animScale>
                                    <p:animScale>
                                      <p:cBhvr>
                                        <p:cTn id="23" dur="26">
                                          <p:stCondLst>
                                            <p:cond delay="1642"/>
                                          </p:stCondLst>
                                        </p:cTn>
                                        <p:tgtEl>
                                          <p:spTgt spid="315397"/>
                                        </p:tgtEl>
                                      </p:cBhvr>
                                      <p:to x="100000" y="90000"/>
                                    </p:animScale>
                                    <p:animScale>
                                      <p:cBhvr>
                                        <p:cTn id="24" dur="166" decel="50000">
                                          <p:stCondLst>
                                            <p:cond delay="1668"/>
                                          </p:stCondLst>
                                        </p:cTn>
                                        <p:tgtEl>
                                          <p:spTgt spid="315397"/>
                                        </p:tgtEl>
                                      </p:cBhvr>
                                      <p:to x="100000" y="100000"/>
                                    </p:animScale>
                                    <p:animScale>
                                      <p:cBhvr>
                                        <p:cTn id="25" dur="26">
                                          <p:stCondLst>
                                            <p:cond delay="1808"/>
                                          </p:stCondLst>
                                        </p:cTn>
                                        <p:tgtEl>
                                          <p:spTgt spid="315397"/>
                                        </p:tgtEl>
                                      </p:cBhvr>
                                      <p:to x="100000" y="95000"/>
                                    </p:animScale>
                                    <p:animScale>
                                      <p:cBhvr>
                                        <p:cTn id="26" dur="166" decel="50000">
                                          <p:stCondLst>
                                            <p:cond delay="1834"/>
                                          </p:stCondLst>
                                        </p:cTn>
                                        <p:tgtEl>
                                          <p:spTgt spid="31539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5FA31-44D9-406B-B55D-203783113BC9}"/>
              </a:ext>
            </a:extLst>
          </p:cNvPr>
          <p:cNvPicPr>
            <a:picLocks noChangeAspect="1"/>
          </p:cNvPicPr>
          <p:nvPr/>
        </p:nvPicPr>
        <p:blipFill>
          <a:blip r:embed="rId2"/>
          <a:stretch>
            <a:fillRect/>
          </a:stretch>
        </p:blipFill>
        <p:spPr>
          <a:xfrm>
            <a:off x="0" y="0"/>
            <a:ext cx="9144000" cy="4740316"/>
          </a:xfrm>
          <a:prstGeom prst="rect">
            <a:avLst/>
          </a:prstGeom>
        </p:spPr>
      </p:pic>
    </p:spTree>
    <p:extLst>
      <p:ext uri="{BB962C8B-B14F-4D97-AF65-F5344CB8AC3E}">
        <p14:creationId xmlns:p14="http://schemas.microsoft.com/office/powerpoint/2010/main" val="51583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ABB87C-26C6-4F23-A7AE-88095705F71F}"/>
              </a:ext>
            </a:extLst>
          </p:cNvPr>
          <p:cNvSpPr>
            <a:spLocks noGrp="1"/>
          </p:cNvSpPr>
          <p:nvPr>
            <p:ph type="body" sz="quarter" idx="12"/>
          </p:nvPr>
        </p:nvSpPr>
        <p:spPr/>
        <p:txBody>
          <a:bodyPr vert="horz" anchor="t"/>
          <a:lstStyle/>
          <a:p>
            <a:r>
              <a:rPr lang="en-US" dirty="0">
                <a:cs typeface="Calibri"/>
              </a:rPr>
              <a:t>For batch loading new items and properties, and subsequent batch updates and deletions, OCLC staff use </a:t>
            </a:r>
            <a:r>
              <a:rPr lang="en-US" b="1" dirty="0">
                <a:solidFill>
                  <a:srgbClr val="C00000"/>
                </a:solidFill>
                <a:cs typeface="Calibri"/>
              </a:rPr>
              <a:t>Pywikibot</a:t>
            </a:r>
            <a:r>
              <a:rPr lang="en-US" dirty="0">
                <a:cs typeface="Calibri"/>
              </a:rPr>
              <a:t>.  </a:t>
            </a:r>
            <a:endParaRPr lang="en-US" dirty="0">
              <a:cs typeface="Arial"/>
            </a:endParaRPr>
          </a:p>
          <a:p>
            <a:r>
              <a:rPr lang="en-US" dirty="0">
                <a:cs typeface="Calibri"/>
              </a:rPr>
              <a:t>It is a Python library and collection of scripts that automate work on </a:t>
            </a:r>
            <a:r>
              <a:rPr lang="en-US" dirty="0" err="1">
                <a:cs typeface="Calibri"/>
              </a:rPr>
              <a:t>MediaWiki</a:t>
            </a:r>
            <a:r>
              <a:rPr lang="en-US" dirty="0">
                <a:cs typeface="Calibri"/>
              </a:rPr>
              <a:t> sites. Originally designed for Wikipedia, it is now used throughout the Wikimedia Foundation's projects and on many other wikis.</a:t>
            </a:r>
          </a:p>
          <a:p>
            <a:endParaRPr lang="en-US" dirty="0"/>
          </a:p>
        </p:txBody>
      </p:sp>
      <p:sp>
        <p:nvSpPr>
          <p:cNvPr id="3" name="Text Placeholder 2">
            <a:extLst>
              <a:ext uri="{FF2B5EF4-FFF2-40B4-BE49-F238E27FC236}">
                <a16:creationId xmlns:a16="http://schemas.microsoft.com/office/drawing/2014/main" id="{8B3C15C8-59CC-4E9D-B33C-D20E4FCF6822}"/>
              </a:ext>
            </a:extLst>
          </p:cNvPr>
          <p:cNvSpPr>
            <a:spLocks noGrp="1"/>
          </p:cNvSpPr>
          <p:nvPr>
            <p:ph type="body" sz="quarter" idx="13"/>
          </p:nvPr>
        </p:nvSpPr>
        <p:spPr/>
        <p:txBody>
          <a:bodyPr/>
          <a:lstStyle/>
          <a:p>
            <a:r>
              <a:rPr lang="en-US" dirty="0"/>
              <a:t>Use case: Batch loading</a:t>
            </a:r>
          </a:p>
        </p:txBody>
      </p:sp>
      <p:pic>
        <p:nvPicPr>
          <p:cNvPr id="4" name="Picture 5" descr="Pywikibot Logo">
            <a:extLst>
              <a:ext uri="{FF2B5EF4-FFF2-40B4-BE49-F238E27FC236}">
                <a16:creationId xmlns:a16="http://schemas.microsoft.com/office/drawing/2014/main" id="{1A4BA275-9289-48AD-89BD-C6EEC3D08526}"/>
              </a:ext>
            </a:extLst>
          </p:cNvPr>
          <p:cNvPicPr>
            <a:picLocks noChangeAspect="1"/>
          </p:cNvPicPr>
          <p:nvPr/>
        </p:nvPicPr>
        <p:blipFill>
          <a:blip r:embed="rId3"/>
          <a:stretch>
            <a:fillRect/>
          </a:stretch>
        </p:blipFill>
        <p:spPr>
          <a:xfrm>
            <a:off x="7514014" y="170844"/>
            <a:ext cx="1266341" cy="1266341"/>
          </a:xfrm>
          <a:prstGeom prst="rect">
            <a:avLst/>
          </a:prstGeom>
        </p:spPr>
      </p:pic>
    </p:spTree>
    <p:extLst>
      <p:ext uri="{BB962C8B-B14F-4D97-AF65-F5344CB8AC3E}">
        <p14:creationId xmlns:p14="http://schemas.microsoft.com/office/powerpoint/2010/main" val="296240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9CC26C-01AE-41C6-A077-293FBE5EDC93}"/>
              </a:ext>
            </a:extLst>
          </p:cNvPr>
          <p:cNvSpPr txBox="1">
            <a:spLocks/>
          </p:cNvSpPr>
          <p:nvPr/>
        </p:nvSpPr>
        <p:spPr>
          <a:xfrm>
            <a:off x="249449" y="247987"/>
            <a:ext cx="8439148" cy="686442"/>
          </a:xfrm>
          <a:prstGeom prst="rect">
            <a:avLst/>
          </a:prstGeom>
        </p:spPr>
        <p:txBody>
          <a:bodyPr anchor="t"/>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4000" b="1">
              <a:solidFill>
                <a:schemeClr val="tx2"/>
              </a:solidFill>
              <a:cs typeface="Arial"/>
            </a:endParaRPr>
          </a:p>
        </p:txBody>
      </p:sp>
      <p:sp>
        <p:nvSpPr>
          <p:cNvPr id="6" name="Text Placeholder 2">
            <a:extLst>
              <a:ext uri="{FF2B5EF4-FFF2-40B4-BE49-F238E27FC236}">
                <a16:creationId xmlns:a16="http://schemas.microsoft.com/office/drawing/2014/main" id="{74D40DD0-5BC6-4A1B-B529-3FD074ACF1E5}"/>
              </a:ext>
            </a:extLst>
          </p:cNvPr>
          <p:cNvSpPr txBox="1">
            <a:spLocks/>
          </p:cNvSpPr>
          <p:nvPr/>
        </p:nvSpPr>
        <p:spPr>
          <a:xfrm>
            <a:off x="310408" y="1203175"/>
            <a:ext cx="5861791" cy="3599345"/>
          </a:xfrm>
          <a:prstGeom prst="rect">
            <a:avLst/>
          </a:prstGeom>
          <a:noFill/>
        </p:spPr>
        <p:txBody>
          <a:bodyPr anchor="t"/>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265" indent="-342265"/>
            <a:endParaRPr lang="en-US" sz="2400">
              <a:cs typeface="Arial"/>
            </a:endParaRPr>
          </a:p>
        </p:txBody>
      </p:sp>
      <p:graphicFrame>
        <p:nvGraphicFramePr>
          <p:cNvPr id="2" name="Table 3">
            <a:extLst>
              <a:ext uri="{FF2B5EF4-FFF2-40B4-BE49-F238E27FC236}">
                <a16:creationId xmlns:a16="http://schemas.microsoft.com/office/drawing/2014/main" id="{3638A3F8-242C-4AA0-9A78-6DB0051222FE}"/>
              </a:ext>
            </a:extLst>
          </p:cNvPr>
          <p:cNvGraphicFramePr>
            <a:graphicFrameLocks noGrp="1"/>
          </p:cNvGraphicFramePr>
          <p:nvPr>
            <p:extLst/>
          </p:nvPr>
        </p:nvGraphicFramePr>
        <p:xfrm>
          <a:off x="145676" y="50426"/>
          <a:ext cx="8933342" cy="4994013"/>
        </p:xfrm>
        <a:graphic>
          <a:graphicData uri="http://schemas.openxmlformats.org/drawingml/2006/table">
            <a:tbl>
              <a:tblPr firstRow="1" bandRow="1">
                <a:tableStyleId>{5C22544A-7EE6-4342-B048-85BDC9FD1C3A}</a:tableStyleId>
              </a:tblPr>
              <a:tblGrid>
                <a:gridCol w="4466671">
                  <a:extLst>
                    <a:ext uri="{9D8B030D-6E8A-4147-A177-3AD203B41FA5}">
                      <a16:colId xmlns:a16="http://schemas.microsoft.com/office/drawing/2014/main" val="585203646"/>
                    </a:ext>
                  </a:extLst>
                </a:gridCol>
                <a:gridCol w="4466671">
                  <a:extLst>
                    <a:ext uri="{9D8B030D-6E8A-4147-A177-3AD203B41FA5}">
                      <a16:colId xmlns:a16="http://schemas.microsoft.com/office/drawing/2014/main" val="1623104886"/>
                    </a:ext>
                  </a:extLst>
                </a:gridCol>
              </a:tblGrid>
              <a:tr h="357451">
                <a:tc>
                  <a:txBody>
                    <a:bodyPr/>
                    <a:lstStyle/>
                    <a:p>
                      <a:pPr>
                        <a:buNone/>
                      </a:pPr>
                      <a:r>
                        <a:rPr lang="en-US" sz="1600" dirty="0"/>
                        <a:t>Lessons Learned and concerns so far</a:t>
                      </a:r>
                    </a:p>
                  </a:txBody>
                  <a:tcPr/>
                </a:tc>
                <a:tc>
                  <a:txBody>
                    <a:bodyPr/>
                    <a:lstStyle/>
                    <a:p>
                      <a:pPr>
                        <a:buNone/>
                      </a:pPr>
                      <a:r>
                        <a:rPr lang="en-US" sz="1600"/>
                        <a:t>Next Steps</a:t>
                      </a:r>
                    </a:p>
                  </a:txBody>
                  <a:tcPr/>
                </a:tc>
                <a:extLst>
                  <a:ext uri="{0D108BD9-81ED-4DB2-BD59-A6C34878D82A}">
                    <a16:rowId xmlns:a16="http://schemas.microsoft.com/office/drawing/2014/main" val="4224508866"/>
                  </a:ext>
                </a:extLst>
              </a:tr>
              <a:tr h="706185">
                <a:tc>
                  <a:txBody>
                    <a:bodyPr/>
                    <a:lstStyle/>
                    <a:p>
                      <a:pPr lvl="0" algn="l">
                        <a:buNone/>
                      </a:pPr>
                      <a:r>
                        <a:rPr lang="en-US" sz="1600" b="0" i="0" u="none" strike="noStrike" noProof="0">
                          <a:solidFill>
                            <a:srgbClr val="000000"/>
                          </a:solidFill>
                          <a:latin typeface="Arial"/>
                        </a:rPr>
                        <a:t>The </a:t>
                      </a:r>
                      <a:r>
                        <a:rPr lang="en-US" sz="1600" b="0" i="0" u="none" strike="noStrike" noProof="0" err="1">
                          <a:solidFill>
                            <a:srgbClr val="000000"/>
                          </a:solidFill>
                          <a:latin typeface="Arial"/>
                        </a:rPr>
                        <a:t>Mediawiki</a:t>
                      </a:r>
                      <a:r>
                        <a:rPr lang="en-US" sz="1600" b="0" i="0" u="none" strike="noStrike" noProof="0">
                          <a:solidFill>
                            <a:srgbClr val="000000"/>
                          </a:solidFill>
                          <a:latin typeface="Arial"/>
                        </a:rPr>
                        <a:t>-based API is not sufficient for reconciliation</a:t>
                      </a:r>
                      <a:endParaRPr lang="en-US" sz="1600"/>
                    </a:p>
                  </a:txBody>
                  <a:tcPr/>
                </a:tc>
                <a:tc>
                  <a:txBody>
                    <a:bodyPr/>
                    <a:lstStyle/>
                    <a:p>
                      <a:pPr lvl="0" algn="l">
                        <a:buNone/>
                      </a:pPr>
                      <a:r>
                        <a:rPr lang="en-US" sz="1600" b="0" i="0" u="none" strike="noStrike" noProof="0">
                          <a:solidFill>
                            <a:srgbClr val="000000"/>
                          </a:solidFill>
                          <a:latin typeface="Arial"/>
                        </a:rPr>
                        <a:t>Provide an </a:t>
                      </a:r>
                      <a:r>
                        <a:rPr lang="en-US" sz="1600" b="0" i="0" u="none" strike="noStrike" noProof="0" err="1">
                          <a:solidFill>
                            <a:srgbClr val="000000"/>
                          </a:solidFill>
                          <a:latin typeface="Arial"/>
                        </a:rPr>
                        <a:t>OpenRefine</a:t>
                      </a:r>
                      <a:r>
                        <a:rPr lang="en-US" sz="1600" b="0" i="0" u="none" strike="noStrike" noProof="0">
                          <a:solidFill>
                            <a:srgbClr val="000000"/>
                          </a:solidFill>
                          <a:latin typeface="Arial"/>
                        </a:rPr>
                        <a:t> API for matching by class and properties</a:t>
                      </a:r>
                      <a:endParaRPr lang="en-US" sz="1600"/>
                    </a:p>
                  </a:txBody>
                  <a:tcPr/>
                </a:tc>
                <a:extLst>
                  <a:ext uri="{0D108BD9-81ED-4DB2-BD59-A6C34878D82A}">
                    <a16:rowId xmlns:a16="http://schemas.microsoft.com/office/drawing/2014/main" val="3222046720"/>
                  </a:ext>
                </a:extLst>
              </a:tr>
              <a:tr h="844084">
                <a:tc>
                  <a:txBody>
                    <a:bodyPr/>
                    <a:lstStyle/>
                    <a:p>
                      <a:pPr lvl="0" algn="l">
                        <a:buNone/>
                      </a:pPr>
                      <a:r>
                        <a:rPr lang="en-US" sz="1600" dirty="0"/>
                        <a:t>The prototype data model for dates is capable but not user friendly</a:t>
                      </a:r>
                    </a:p>
                    <a:p>
                      <a:pPr lvl="0">
                        <a:buNone/>
                      </a:pPr>
                      <a:endParaRPr lang="en-US" sz="1600" dirty="0"/>
                    </a:p>
                  </a:txBody>
                  <a:tcPr/>
                </a:tc>
                <a:tc>
                  <a:txBody>
                    <a:bodyPr/>
                    <a:lstStyle/>
                    <a:p>
                      <a:pPr lvl="0" algn="l">
                        <a:buNone/>
                      </a:pPr>
                      <a:r>
                        <a:rPr lang="en-US" sz="1600" b="0" i="0" u="none" strike="noStrike" noProof="0">
                          <a:solidFill>
                            <a:srgbClr val="000000"/>
                          </a:solidFill>
                          <a:latin typeface="Arial"/>
                        </a:rPr>
                        <a:t>Document techniques for entering dates, mapping to LC's EDTF patterns</a:t>
                      </a:r>
                      <a:endParaRPr lang="en-US" sz="1600"/>
                    </a:p>
                  </a:txBody>
                  <a:tcPr/>
                </a:tc>
                <a:extLst>
                  <a:ext uri="{0D108BD9-81ED-4DB2-BD59-A6C34878D82A}">
                    <a16:rowId xmlns:a16="http://schemas.microsoft.com/office/drawing/2014/main" val="3982841868"/>
                  </a:ext>
                </a:extLst>
              </a:tr>
              <a:tr h="819523">
                <a:tc>
                  <a:txBody>
                    <a:bodyPr/>
                    <a:lstStyle/>
                    <a:p>
                      <a:pPr lvl="0" algn="l">
                        <a:buNone/>
                      </a:pPr>
                      <a:r>
                        <a:rPr lang="en-US" sz="1600" b="0" i="0" u="none" strike="noStrike" noProof="0" dirty="0">
                          <a:solidFill>
                            <a:srgbClr val="000000"/>
                          </a:solidFill>
                          <a:latin typeface="Arial"/>
                        </a:rPr>
                        <a:t>The prototype UI doesn't highlight connections to more information on the web</a:t>
                      </a:r>
                      <a:endParaRPr lang="en-US" sz="1600" dirty="0"/>
                    </a:p>
                  </a:txBody>
                  <a:tcPr/>
                </a:tc>
                <a:tc>
                  <a:txBody>
                    <a:bodyPr/>
                    <a:lstStyle/>
                    <a:p>
                      <a:pPr lvl="0" algn="l">
                        <a:buNone/>
                      </a:pPr>
                      <a:r>
                        <a:rPr lang="en-US" sz="1600" dirty="0"/>
                        <a:t>Prototype a UI that uses system data to connect to </a:t>
                      </a:r>
                      <a:r>
                        <a:rPr lang="en-US" sz="1600" dirty="0" err="1"/>
                        <a:t>Dbpedia</a:t>
                      </a:r>
                      <a:r>
                        <a:rPr lang="en-US" sz="1600" dirty="0"/>
                        <a:t>, </a:t>
                      </a:r>
                      <a:r>
                        <a:rPr lang="en-US" sz="1600" dirty="0" err="1"/>
                        <a:t>Geonames</a:t>
                      </a:r>
                      <a:r>
                        <a:rPr lang="en-US" sz="1600" dirty="0"/>
                        <a:t>, etc.</a:t>
                      </a:r>
                    </a:p>
                  </a:txBody>
                  <a:tcPr/>
                </a:tc>
                <a:extLst>
                  <a:ext uri="{0D108BD9-81ED-4DB2-BD59-A6C34878D82A}">
                    <a16:rowId xmlns:a16="http://schemas.microsoft.com/office/drawing/2014/main" val="3139706680"/>
                  </a:ext>
                </a:extLst>
              </a:tr>
              <a:tr h="924146">
                <a:tc>
                  <a:txBody>
                    <a:bodyPr/>
                    <a:lstStyle/>
                    <a:p>
                      <a:pPr lvl="0" algn="l">
                        <a:buNone/>
                      </a:pPr>
                      <a:r>
                        <a:rPr lang="en-US" sz="1600" b="0" i="0" u="none" strike="noStrike" noProof="0">
                          <a:solidFill>
                            <a:srgbClr val="000000"/>
                          </a:solidFill>
                          <a:latin typeface="Arial"/>
                        </a:rPr>
                        <a:t>Autosuggested links aren't working well for personal names in indirect order</a:t>
                      </a:r>
                      <a:endParaRPr lang="en-US" sz="1600"/>
                    </a:p>
                  </a:txBody>
                  <a:tcPr/>
                </a:tc>
                <a:tc>
                  <a:txBody>
                    <a:bodyPr/>
                    <a:lstStyle/>
                    <a:p>
                      <a:pPr lvl="0" algn="l">
                        <a:buNone/>
                      </a:pPr>
                      <a:r>
                        <a:rPr lang="en-US" sz="1600"/>
                        <a:t>Add more aliases to the </a:t>
                      </a:r>
                      <a:r>
                        <a:rPr lang="en-US" sz="1600" err="1"/>
                        <a:t>Wikibase</a:t>
                      </a:r>
                      <a:r>
                        <a:rPr lang="en-US" sz="1600"/>
                        <a:t> to improve autosuggest matching, based on headings in VIAF</a:t>
                      </a:r>
                    </a:p>
                  </a:txBody>
                  <a:tcPr/>
                </a:tc>
                <a:extLst>
                  <a:ext uri="{0D108BD9-81ED-4DB2-BD59-A6C34878D82A}">
                    <a16:rowId xmlns:a16="http://schemas.microsoft.com/office/drawing/2014/main" val="4284297355"/>
                  </a:ext>
                </a:extLst>
              </a:tr>
              <a:tr h="671312">
                <a:tc>
                  <a:txBody>
                    <a:bodyPr/>
                    <a:lstStyle/>
                    <a:p>
                      <a:pPr lvl="0" algn="l">
                        <a:buNone/>
                      </a:pPr>
                      <a:r>
                        <a:rPr lang="en-US" sz="1600" b="0" i="0" u="none" strike="noStrike" noProof="0" dirty="0">
                          <a:solidFill>
                            <a:srgbClr val="000000"/>
                          </a:solidFill>
                          <a:latin typeface="Arial"/>
                        </a:rPr>
                        <a:t>It's not yet clear how to handle creative works and editions in the prototype</a:t>
                      </a:r>
                      <a:endParaRPr lang="en-US" sz="1600" dirty="0"/>
                    </a:p>
                  </a:txBody>
                  <a:tcPr/>
                </a:tc>
                <a:tc>
                  <a:txBody>
                    <a:bodyPr/>
                    <a:lstStyle/>
                    <a:p>
                      <a:pPr lvl="0" algn="l">
                        <a:buNone/>
                      </a:pPr>
                      <a:r>
                        <a:rPr lang="en-US" sz="1600" dirty="0"/>
                        <a:t>Provide guidance and examples, beginning with works and translations</a:t>
                      </a:r>
                    </a:p>
                  </a:txBody>
                  <a:tcPr/>
                </a:tc>
                <a:extLst>
                  <a:ext uri="{0D108BD9-81ED-4DB2-BD59-A6C34878D82A}">
                    <a16:rowId xmlns:a16="http://schemas.microsoft.com/office/drawing/2014/main" val="3026618623"/>
                  </a:ext>
                </a:extLst>
              </a:tr>
              <a:tr h="671312">
                <a:tc>
                  <a:txBody>
                    <a:bodyPr/>
                    <a:lstStyle/>
                    <a:p>
                      <a:pPr lvl="0" algn="l">
                        <a:buNone/>
                      </a:pPr>
                      <a:r>
                        <a:rPr lang="en-US" sz="1600" dirty="0"/>
                        <a:t>Will </a:t>
                      </a:r>
                      <a:r>
                        <a:rPr lang="en-US" sz="1600" dirty="0" err="1"/>
                        <a:t>Wikibase</a:t>
                      </a:r>
                      <a:r>
                        <a:rPr lang="en-US" sz="1600" dirty="0"/>
                        <a:t> / </a:t>
                      </a:r>
                      <a:r>
                        <a:rPr lang="en-US" sz="1600" dirty="0" err="1"/>
                        <a:t>Wikidata</a:t>
                      </a:r>
                      <a:r>
                        <a:rPr lang="en-US" sz="1600" dirty="0"/>
                        <a:t> scale to billions of entities?</a:t>
                      </a:r>
                    </a:p>
                  </a:txBody>
                  <a:tcPr/>
                </a:tc>
                <a:tc>
                  <a:txBody>
                    <a:bodyPr/>
                    <a:lstStyle/>
                    <a:p>
                      <a:pPr lvl="0" algn="l">
                        <a:buNone/>
                      </a:pPr>
                      <a:r>
                        <a:rPr lang="en-US" sz="1600" dirty="0"/>
                        <a:t>Fruitful discussions with Wikimedia Deutschland started </a:t>
                      </a:r>
                    </a:p>
                  </a:txBody>
                  <a:tcPr/>
                </a:tc>
                <a:extLst>
                  <a:ext uri="{0D108BD9-81ED-4DB2-BD59-A6C34878D82A}">
                    <a16:rowId xmlns:a16="http://schemas.microsoft.com/office/drawing/2014/main" val="2245047974"/>
                  </a:ext>
                </a:extLst>
              </a:tr>
            </a:tbl>
          </a:graphicData>
        </a:graphic>
      </p:graphicFrame>
    </p:spTree>
    <p:extLst>
      <p:ext uri="{BB962C8B-B14F-4D97-AF65-F5344CB8AC3E}">
        <p14:creationId xmlns:p14="http://schemas.microsoft.com/office/powerpoint/2010/main" val="1484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22FA97-FE9A-46E1-927B-5DB2B7C25CFC}"/>
              </a:ext>
            </a:extLst>
          </p:cNvPr>
          <p:cNvSpPr>
            <a:spLocks noGrp="1"/>
          </p:cNvSpPr>
          <p:nvPr>
            <p:ph type="body" sz="quarter" idx="10"/>
          </p:nvPr>
        </p:nvSpPr>
        <p:spPr/>
        <p:txBody>
          <a:bodyPr/>
          <a:lstStyle/>
          <a:p>
            <a:r>
              <a:rPr lang="en-US" dirty="0"/>
              <a:t>OK, ANDREW…STILL, SO WHAT?</a:t>
            </a:r>
          </a:p>
        </p:txBody>
      </p:sp>
      <p:sp>
        <p:nvSpPr>
          <p:cNvPr id="3" name="Text Placeholder 2">
            <a:extLst>
              <a:ext uri="{FF2B5EF4-FFF2-40B4-BE49-F238E27FC236}">
                <a16:creationId xmlns:a16="http://schemas.microsoft.com/office/drawing/2014/main" id="{26C54DEB-7F91-42AE-8361-5EC261D8633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7E0F3FD6-07FC-4C6D-847D-E1CE4066BCA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50801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75402" y="197247"/>
            <a:ext cx="4791790" cy="686442"/>
          </a:xfrm>
        </p:spPr>
        <p:txBody>
          <a:bodyPr/>
          <a:lstStyle/>
          <a:p>
            <a:r>
              <a:rPr lang="en-US" sz="2800" b="0" dirty="0"/>
              <a:t>Linked Data Discovery</a:t>
            </a:r>
          </a:p>
        </p:txBody>
      </p:sp>
      <p:pic>
        <p:nvPicPr>
          <p:cNvPr id="5" name="Picture 4">
            <a:extLst>
              <a:ext uri="{FF2B5EF4-FFF2-40B4-BE49-F238E27FC236}">
                <a16:creationId xmlns:a16="http://schemas.microsoft.com/office/drawing/2014/main" id="{1518D047-92D0-4F92-9AA8-3820769864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2" y="3222118"/>
            <a:ext cx="5332950" cy="3448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15366" cy="323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3785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4D82C-1D07-4945-8975-4BAAE9E8A08F}"/>
              </a:ext>
            </a:extLst>
          </p:cNvPr>
          <p:cNvSpPr>
            <a:spLocks noGrp="1"/>
          </p:cNvSpPr>
          <p:nvPr>
            <p:ph type="body" sz="quarter" idx="12"/>
          </p:nvPr>
        </p:nvSpPr>
        <p:spPr>
          <a:xfrm>
            <a:off x="281519" y="1242483"/>
            <a:ext cx="8439148" cy="1806286"/>
          </a:xfrm>
        </p:spPr>
        <p:txBody>
          <a:bodyPr/>
          <a:lstStyle/>
          <a:p>
            <a:r>
              <a:rPr lang="en-US" dirty="0"/>
              <a:t>Evolving practices in knowledge work</a:t>
            </a:r>
          </a:p>
          <a:p>
            <a:r>
              <a:rPr lang="en-US" dirty="0"/>
              <a:t>Increasing the efficiency of library workflows</a:t>
            </a:r>
          </a:p>
          <a:p>
            <a:r>
              <a:rPr lang="en-US" dirty="0"/>
              <a:t>Next-generation search and discovery</a:t>
            </a:r>
          </a:p>
        </p:txBody>
      </p:sp>
      <p:sp>
        <p:nvSpPr>
          <p:cNvPr id="3" name="Text Placeholder 2">
            <a:extLst>
              <a:ext uri="{FF2B5EF4-FFF2-40B4-BE49-F238E27FC236}">
                <a16:creationId xmlns:a16="http://schemas.microsoft.com/office/drawing/2014/main" id="{45AFB4C6-C458-47E3-A457-AF02DD87773F}"/>
              </a:ext>
            </a:extLst>
          </p:cNvPr>
          <p:cNvSpPr>
            <a:spLocks noGrp="1"/>
          </p:cNvSpPr>
          <p:nvPr>
            <p:ph type="body" sz="quarter" idx="13"/>
          </p:nvPr>
        </p:nvSpPr>
        <p:spPr/>
        <p:txBody>
          <a:bodyPr/>
          <a:lstStyle/>
          <a:p>
            <a:r>
              <a:rPr lang="en-US" dirty="0"/>
              <a:t>At the end of the day…</a:t>
            </a:r>
          </a:p>
        </p:txBody>
      </p:sp>
      <p:sp>
        <p:nvSpPr>
          <p:cNvPr id="4" name="Rectangle 3">
            <a:extLst>
              <a:ext uri="{FF2B5EF4-FFF2-40B4-BE49-F238E27FC236}">
                <a16:creationId xmlns:a16="http://schemas.microsoft.com/office/drawing/2014/main" id="{53ACD9AA-A79B-4D4D-9F9A-DB13AECF96F9}"/>
              </a:ext>
            </a:extLst>
          </p:cNvPr>
          <p:cNvSpPr/>
          <p:nvPr/>
        </p:nvSpPr>
        <p:spPr>
          <a:xfrm>
            <a:off x="221484" y="3300852"/>
            <a:ext cx="8836500" cy="1200329"/>
          </a:xfrm>
          <a:prstGeom prst="rect">
            <a:avLst/>
          </a:prstGeom>
          <a:solidFill>
            <a:schemeClr val="accent5">
              <a:lumMod val="20000"/>
              <a:lumOff val="80000"/>
            </a:schemeClr>
          </a:solidFill>
        </p:spPr>
        <p:txBody>
          <a:bodyPr wrap="square">
            <a:spAutoFit/>
          </a:bodyPr>
          <a:lstStyle/>
          <a:p>
            <a:r>
              <a:rPr lang="en-US" i="1" dirty="0"/>
              <a:t>Work with our members through a foundational shift in the collaborative work of libraries, communities of practice, and end-users—dramatically improving efficiency, embracing the inclusive, diverse, and earnest OCLC membership, and empowering a new and trusted knowledge work enabled by the web.</a:t>
            </a:r>
          </a:p>
        </p:txBody>
      </p:sp>
    </p:spTree>
    <p:extLst>
      <p:ext uri="{BB962C8B-B14F-4D97-AF65-F5344CB8AC3E}">
        <p14:creationId xmlns:p14="http://schemas.microsoft.com/office/powerpoint/2010/main" val="310189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7F198-F736-418D-A651-F7E1909C6E39}"/>
              </a:ext>
            </a:extLst>
          </p:cNvPr>
          <p:cNvSpPr>
            <a:spLocks noGrp="1"/>
          </p:cNvSpPr>
          <p:nvPr>
            <p:ph type="body" sz="quarter" idx="13"/>
          </p:nvPr>
        </p:nvSpPr>
        <p:spPr>
          <a:xfrm>
            <a:off x="124771" y="614237"/>
            <a:ext cx="8439148" cy="686442"/>
          </a:xfrm>
        </p:spPr>
        <p:txBody>
          <a:bodyPr/>
          <a:lstStyle/>
          <a:p>
            <a:r>
              <a:rPr lang="en-US" sz="4000" dirty="0"/>
              <a:t>Questions?</a:t>
            </a:r>
          </a:p>
        </p:txBody>
      </p:sp>
      <p:pic>
        <p:nvPicPr>
          <p:cNvPr id="4" name="Picture 3">
            <a:extLst>
              <a:ext uri="{FF2B5EF4-FFF2-40B4-BE49-F238E27FC236}">
                <a16:creationId xmlns:a16="http://schemas.microsoft.com/office/drawing/2014/main" id="{E5AA2723-3FEA-4CB2-BF6E-317A073084E6}"/>
              </a:ext>
            </a:extLst>
          </p:cNvPr>
          <p:cNvPicPr>
            <a:picLocks noChangeAspect="1"/>
          </p:cNvPicPr>
          <p:nvPr/>
        </p:nvPicPr>
        <p:blipFill>
          <a:blip r:embed="rId3"/>
          <a:stretch>
            <a:fillRect/>
          </a:stretch>
        </p:blipFill>
        <p:spPr>
          <a:xfrm>
            <a:off x="3082004" y="-241300"/>
            <a:ext cx="5937225" cy="5236633"/>
          </a:xfrm>
          <a:prstGeom prst="rect">
            <a:avLst/>
          </a:prstGeom>
        </p:spPr>
      </p:pic>
      <p:sp>
        <p:nvSpPr>
          <p:cNvPr id="3" name="Rectangle 2">
            <a:extLst>
              <a:ext uri="{FF2B5EF4-FFF2-40B4-BE49-F238E27FC236}">
                <a16:creationId xmlns:a16="http://schemas.microsoft.com/office/drawing/2014/main" id="{1777A24C-676A-45CE-B6AB-2973ECFD2F3F}"/>
              </a:ext>
            </a:extLst>
          </p:cNvPr>
          <p:cNvSpPr/>
          <p:nvPr/>
        </p:nvSpPr>
        <p:spPr>
          <a:xfrm>
            <a:off x="3115733" y="-245533"/>
            <a:ext cx="922867" cy="1275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1F6B74E-400D-414D-85D2-0F736A25AB0D}"/>
              </a:ext>
            </a:extLst>
          </p:cNvPr>
          <p:cNvSpPr/>
          <p:nvPr/>
        </p:nvSpPr>
        <p:spPr>
          <a:xfrm>
            <a:off x="124771" y="3751988"/>
            <a:ext cx="3676762" cy="938719"/>
          </a:xfrm>
          <a:prstGeom prst="rect">
            <a:avLst/>
          </a:prstGeom>
        </p:spPr>
        <p:txBody>
          <a:bodyPr wrap="square">
            <a:spAutoFit/>
          </a:bodyPr>
          <a:lstStyle/>
          <a:p>
            <a:r>
              <a:rPr lang="en-US" sz="1100" b="1" dirty="0">
                <a:latin typeface="medium-content-sans-serif-font"/>
              </a:rPr>
              <a:t>Massive Linked Open Data Cloud (Reference Database), under-exploited by Publishers.</a:t>
            </a:r>
            <a:r>
              <a:rPr lang="en-US" sz="1100" dirty="0">
                <a:latin typeface="medium-content-sans-serif-font"/>
              </a:rPr>
              <a:t> (Linking Open Data cloud diagram 2017–08–22, CC-BY-SA by </a:t>
            </a:r>
            <a:r>
              <a:rPr lang="en-US" sz="1100" dirty="0" err="1">
                <a:latin typeface="medium-content-sans-serif-font"/>
              </a:rPr>
              <a:t>Andrejs</a:t>
            </a:r>
            <a:r>
              <a:rPr lang="en-US" sz="1100" dirty="0">
                <a:latin typeface="medium-content-sans-serif-font"/>
              </a:rPr>
              <a:t> Abele, John P. McCrae, Paul </a:t>
            </a:r>
            <a:r>
              <a:rPr lang="en-US" sz="1100" dirty="0" err="1">
                <a:latin typeface="medium-content-sans-serif-font"/>
              </a:rPr>
              <a:t>Buitelaar</a:t>
            </a:r>
            <a:r>
              <a:rPr lang="en-US" sz="1100" dirty="0">
                <a:latin typeface="medium-content-sans-serif-font"/>
              </a:rPr>
              <a:t>, Anja </a:t>
            </a:r>
            <a:r>
              <a:rPr lang="en-US" sz="1100" dirty="0" err="1">
                <a:latin typeface="medium-content-sans-serif-font"/>
              </a:rPr>
              <a:t>Jentzsch</a:t>
            </a:r>
            <a:r>
              <a:rPr lang="en-US" sz="1100" dirty="0">
                <a:latin typeface="medium-content-sans-serif-font"/>
              </a:rPr>
              <a:t>, and Richard </a:t>
            </a:r>
            <a:r>
              <a:rPr lang="en-US" sz="1100" dirty="0" err="1">
                <a:latin typeface="medium-content-sans-serif-font"/>
              </a:rPr>
              <a:t>Cyganiak</a:t>
            </a:r>
            <a:r>
              <a:rPr lang="en-US" sz="1100" dirty="0">
                <a:latin typeface="medium-content-sans-serif-font"/>
              </a:rPr>
              <a:t>. </a:t>
            </a:r>
            <a:r>
              <a:rPr lang="en-US" sz="1100" dirty="0">
                <a:latin typeface="medium-content-sans-serif-font"/>
                <a:hlinkClick r:id="rId4"/>
              </a:rPr>
              <a:t>http://lod-cloud.net/</a:t>
            </a:r>
            <a:r>
              <a:rPr lang="en-US" sz="1100" dirty="0">
                <a:latin typeface="medium-content-sans-serif-font"/>
              </a:rPr>
              <a:t>)</a:t>
            </a:r>
            <a:endParaRPr lang="en-US" sz="1100" dirty="0"/>
          </a:p>
        </p:txBody>
      </p:sp>
      <p:sp>
        <p:nvSpPr>
          <p:cNvPr id="5" name="TextBox 4">
            <a:extLst>
              <a:ext uri="{FF2B5EF4-FFF2-40B4-BE49-F238E27FC236}">
                <a16:creationId xmlns:a16="http://schemas.microsoft.com/office/drawing/2014/main" id="{3A27DD85-B27C-4229-A72C-A1011C9B3270}"/>
              </a:ext>
            </a:extLst>
          </p:cNvPr>
          <p:cNvSpPr txBox="1"/>
          <p:nvPr/>
        </p:nvSpPr>
        <p:spPr>
          <a:xfrm>
            <a:off x="194733" y="1915351"/>
            <a:ext cx="2404534" cy="923330"/>
          </a:xfrm>
          <a:prstGeom prst="rect">
            <a:avLst/>
          </a:prstGeom>
          <a:noFill/>
        </p:spPr>
        <p:txBody>
          <a:bodyPr wrap="square" rtlCol="0">
            <a:spAutoFit/>
          </a:bodyPr>
          <a:lstStyle/>
          <a:p>
            <a:r>
              <a:rPr lang="en-US" dirty="0"/>
              <a:t>Andrew K. Pace</a:t>
            </a:r>
          </a:p>
          <a:p>
            <a:r>
              <a:rPr lang="en-US" dirty="0">
                <a:hlinkClick r:id="rId5"/>
              </a:rPr>
              <a:t>pacea@oclc.org</a:t>
            </a:r>
            <a:endParaRPr lang="en-US" dirty="0"/>
          </a:p>
          <a:p>
            <a:r>
              <a:rPr lang="en-US" dirty="0"/>
              <a:t>@</a:t>
            </a:r>
            <a:r>
              <a:rPr lang="en-US" dirty="0" err="1"/>
              <a:t>andrewkpace</a:t>
            </a:r>
            <a:endParaRPr lang="en-US" dirty="0"/>
          </a:p>
        </p:txBody>
      </p:sp>
    </p:spTree>
    <p:extLst>
      <p:ext uri="{BB962C8B-B14F-4D97-AF65-F5344CB8AC3E}">
        <p14:creationId xmlns:p14="http://schemas.microsoft.com/office/powerpoint/2010/main" val="18569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Linked Data basics</a:t>
            </a:r>
          </a:p>
        </p:txBody>
      </p:sp>
      <p:sp>
        <p:nvSpPr>
          <p:cNvPr id="6" name="Text Placeholder 5"/>
          <p:cNvSpPr>
            <a:spLocks noGrp="1"/>
          </p:cNvSpPr>
          <p:nvPr>
            <p:ph type="body" sz="quarter" idx="14"/>
          </p:nvPr>
        </p:nvSpPr>
        <p:spPr/>
        <p:txBody>
          <a:bodyPr/>
          <a:lstStyle/>
          <a:p>
            <a:r>
              <a:rPr lang="en-US" sz="3200" dirty="0"/>
              <a:t>First elaborated in a </a:t>
            </a:r>
          </a:p>
          <a:p>
            <a:pPr marL="0" indent="0">
              <a:buNone/>
            </a:pPr>
            <a:r>
              <a:rPr lang="en-US" sz="3200" dirty="0"/>
              <a:t>   2006 design document by Tim Berners-Lee</a:t>
            </a:r>
          </a:p>
          <a:p>
            <a:r>
              <a:rPr lang="en-US" sz="3200" dirty="0"/>
              <a:t>A set of common practices for exposing data on the Web in way that:</a:t>
            </a:r>
          </a:p>
          <a:p>
            <a:pPr lvl="1"/>
            <a:r>
              <a:rPr lang="en-US" sz="2600" dirty="0"/>
              <a:t>Allows many parties to participate in a Web of data</a:t>
            </a:r>
          </a:p>
          <a:p>
            <a:pPr lvl="1"/>
            <a:r>
              <a:rPr lang="en-US" sz="2600" dirty="0"/>
              <a:t>Fosters creating connections in a Web of data</a:t>
            </a:r>
          </a:p>
          <a:p>
            <a:pPr lvl="1"/>
            <a:r>
              <a:rPr lang="en-US" sz="2600" dirty="0"/>
              <a:t>Produces new knowledge and added value</a:t>
            </a:r>
          </a:p>
          <a:p>
            <a:endParaRPr lang="en-US" sz="3200" dirty="0"/>
          </a:p>
        </p:txBody>
      </p:sp>
      <p:sp>
        <p:nvSpPr>
          <p:cNvPr id="4" name="Rounded Rectangular Callout 2">
            <a:extLst>
              <a:ext uri="{FF2B5EF4-FFF2-40B4-BE49-F238E27FC236}">
                <a16:creationId xmlns:a16="http://schemas.microsoft.com/office/drawing/2014/main" id="{80DC9985-65D5-4555-9467-D84138B83E78}"/>
              </a:ext>
            </a:extLst>
          </p:cNvPr>
          <p:cNvSpPr/>
          <p:nvPr/>
        </p:nvSpPr>
        <p:spPr>
          <a:xfrm>
            <a:off x="5380460" y="40675"/>
            <a:ext cx="3646842" cy="1641704"/>
          </a:xfrm>
          <a:prstGeom prst="wedgeRoundRectCallout">
            <a:avLst>
              <a:gd name="adj1" fmla="val -75106"/>
              <a:gd name="adj2" fmla="val 51616"/>
              <a:gd name="adj3" fmla="val 16667"/>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 Semantic Web isn’t about putting data on the web. It is about making links, so that a person or machine can explore the web of data.”</a:t>
            </a:r>
          </a:p>
          <a:p>
            <a:pPr algn="ctr"/>
            <a:r>
              <a:rPr lang="en-US" dirty="0"/>
              <a:t>- </a:t>
            </a:r>
            <a:r>
              <a:rPr lang="en-US" sz="1500" dirty="0"/>
              <a:t>Tim Berners-Lee, 2006-07-27</a:t>
            </a:r>
          </a:p>
        </p:txBody>
      </p:sp>
    </p:spTree>
    <p:extLst>
      <p:ext uri="{BB962C8B-B14F-4D97-AF65-F5344CB8AC3E}">
        <p14:creationId xmlns:p14="http://schemas.microsoft.com/office/powerpoint/2010/main" val="301594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exagon 33"/>
          <p:cNvSpPr/>
          <p:nvPr/>
        </p:nvSpPr>
        <p:spPr>
          <a:xfrm>
            <a:off x="3496644" y="1779652"/>
            <a:ext cx="2152922" cy="1855967"/>
          </a:xfrm>
          <a:prstGeom prst="hexagon">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noFill/>
            </a:endParaRPr>
          </a:p>
        </p:txBody>
      </p:sp>
      <p:sp>
        <p:nvSpPr>
          <p:cNvPr id="32" name="Rectangle 31"/>
          <p:cNvSpPr/>
          <p:nvPr/>
        </p:nvSpPr>
        <p:spPr>
          <a:xfrm rot="10800000">
            <a:off x="3904575" y="1748514"/>
            <a:ext cx="67741" cy="1865868"/>
          </a:xfrm>
          <a:prstGeom prst="rect">
            <a:avLst/>
          </a:prstGeom>
          <a:gradFill>
            <a:gsLst>
              <a:gs pos="12000">
                <a:srgbClr val="7030A0"/>
              </a:gs>
              <a:gs pos="81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1" name="Rectangle 30"/>
          <p:cNvSpPr/>
          <p:nvPr/>
        </p:nvSpPr>
        <p:spPr>
          <a:xfrm rot="8812995">
            <a:off x="4514390" y="1660262"/>
            <a:ext cx="74459" cy="2121984"/>
          </a:xfrm>
          <a:prstGeom prst="rect">
            <a:avLst/>
          </a:prstGeom>
          <a:gradFill>
            <a:gsLst>
              <a:gs pos="6000">
                <a:srgbClr val="508016"/>
              </a:gs>
              <a:gs pos="85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Rectangle 29"/>
          <p:cNvSpPr/>
          <p:nvPr/>
        </p:nvSpPr>
        <p:spPr>
          <a:xfrm rot="7072874">
            <a:off x="4748519" y="1317404"/>
            <a:ext cx="71946" cy="1867927"/>
          </a:xfrm>
          <a:prstGeom prst="rect">
            <a:avLst/>
          </a:prstGeom>
          <a:gradFill>
            <a:gsLst>
              <a:gs pos="5000">
                <a:schemeClr val="accent5"/>
              </a:gs>
              <a:gs pos="91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Hexagon 2"/>
          <p:cNvSpPr/>
          <p:nvPr/>
        </p:nvSpPr>
        <p:spPr>
          <a:xfrm>
            <a:off x="3494413" y="1781374"/>
            <a:ext cx="2152922" cy="1855967"/>
          </a:xfrm>
          <a:prstGeom prst="hexagon">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noFill/>
            </a:endParaRPr>
          </a:p>
        </p:txBody>
      </p:sp>
      <p:sp>
        <p:nvSpPr>
          <p:cNvPr id="7" name="TextBox 6"/>
          <p:cNvSpPr txBox="1"/>
          <p:nvPr/>
        </p:nvSpPr>
        <p:spPr>
          <a:xfrm>
            <a:off x="2546480" y="1372968"/>
            <a:ext cx="1281121" cy="715581"/>
          </a:xfrm>
          <a:prstGeom prst="rect">
            <a:avLst/>
          </a:prstGeom>
          <a:noFill/>
        </p:spPr>
        <p:txBody>
          <a:bodyPr wrap="square" rtlCol="0">
            <a:spAutoFit/>
          </a:bodyPr>
          <a:lstStyle/>
          <a:p>
            <a:pPr algn="ctr"/>
            <a:r>
              <a:rPr lang="en-US" sz="4050">
                <a:solidFill>
                  <a:schemeClr val="accent1"/>
                </a:solidFill>
                <a:latin typeface="Arial" panose="020B0604020202020204" pitchFamily="34" charset="0"/>
                <a:cs typeface="Arial" panose="020B0604020202020204" pitchFamily="34" charset="0"/>
              </a:rPr>
              <a:t>work</a:t>
            </a:r>
          </a:p>
        </p:txBody>
      </p:sp>
      <p:sp>
        <p:nvSpPr>
          <p:cNvPr id="19" name="TextBox 18"/>
          <p:cNvSpPr txBox="1"/>
          <p:nvPr/>
        </p:nvSpPr>
        <p:spPr>
          <a:xfrm>
            <a:off x="5314306" y="1598946"/>
            <a:ext cx="736099" cy="369332"/>
          </a:xfrm>
          <a:prstGeom prst="rect">
            <a:avLst/>
          </a:prstGeom>
          <a:noFill/>
        </p:spPr>
        <p:txBody>
          <a:bodyPr wrap="square" rtlCol="0">
            <a:spAutoFit/>
          </a:bodyPr>
          <a:lstStyle/>
          <a:p>
            <a:pPr algn="ctr"/>
            <a:r>
              <a:rPr lang="en-US">
                <a:solidFill>
                  <a:schemeClr val="accent2"/>
                </a:solidFill>
                <a:latin typeface="Arial" panose="020B0604020202020204" pitchFamily="34" charset="0"/>
                <a:cs typeface="Arial" panose="020B0604020202020204" pitchFamily="34" charset="0"/>
              </a:rPr>
              <a:t>place</a:t>
            </a:r>
          </a:p>
        </p:txBody>
      </p:sp>
      <p:sp>
        <p:nvSpPr>
          <p:cNvPr id="20" name="TextBox 19"/>
          <p:cNvSpPr txBox="1"/>
          <p:nvPr/>
        </p:nvSpPr>
        <p:spPr>
          <a:xfrm>
            <a:off x="2541969" y="2538210"/>
            <a:ext cx="889987" cy="369332"/>
          </a:xfrm>
          <a:prstGeom prst="rect">
            <a:avLst/>
          </a:prstGeom>
          <a:noFill/>
        </p:spPr>
        <p:txBody>
          <a:bodyPr wrap="square" rtlCol="0">
            <a:spAutoFit/>
          </a:bodyPr>
          <a:lstStyle/>
          <a:p>
            <a:r>
              <a:rPr lang="en-US">
                <a:solidFill>
                  <a:schemeClr val="accent6"/>
                </a:solidFill>
                <a:latin typeface="Arial" panose="020B0604020202020204" pitchFamily="34" charset="0"/>
                <a:cs typeface="Arial" panose="020B0604020202020204" pitchFamily="34" charset="0"/>
              </a:rPr>
              <a:t>person</a:t>
            </a:r>
          </a:p>
        </p:txBody>
      </p:sp>
      <p:sp>
        <p:nvSpPr>
          <p:cNvPr id="21" name="TextBox 20"/>
          <p:cNvSpPr txBox="1"/>
          <p:nvPr/>
        </p:nvSpPr>
        <p:spPr>
          <a:xfrm>
            <a:off x="5821390" y="2536396"/>
            <a:ext cx="748923" cy="369332"/>
          </a:xfrm>
          <a:prstGeom prst="rect">
            <a:avLst/>
          </a:prstGeom>
          <a:noFill/>
        </p:spPr>
        <p:txBody>
          <a:bodyPr wrap="square" rtlCol="0">
            <a:spAutoFit/>
          </a:bodyPr>
          <a:lstStyle/>
          <a:p>
            <a:r>
              <a:rPr lang="en-US">
                <a:solidFill>
                  <a:schemeClr val="accent5"/>
                </a:solidFill>
                <a:latin typeface="Arial" panose="020B0604020202020204" pitchFamily="34" charset="0"/>
                <a:cs typeface="Arial" panose="020B0604020202020204" pitchFamily="34" charset="0"/>
              </a:rPr>
              <a:t>event</a:t>
            </a:r>
          </a:p>
        </p:txBody>
      </p:sp>
      <p:sp>
        <p:nvSpPr>
          <p:cNvPr id="22" name="TextBox 21"/>
          <p:cNvSpPr txBox="1"/>
          <p:nvPr/>
        </p:nvSpPr>
        <p:spPr>
          <a:xfrm>
            <a:off x="5332256" y="3465771"/>
            <a:ext cx="992580" cy="369332"/>
          </a:xfrm>
          <a:prstGeom prst="rect">
            <a:avLst/>
          </a:prstGeom>
          <a:noFill/>
        </p:spPr>
        <p:txBody>
          <a:bodyPr wrap="square" rtlCol="0">
            <a:spAutoFit/>
          </a:bodyPr>
          <a:lstStyle/>
          <a:p>
            <a:pPr algn="ctr"/>
            <a:r>
              <a:rPr lang="en-US">
                <a:solidFill>
                  <a:srgbClr val="508016"/>
                </a:solidFill>
                <a:latin typeface="Arial" panose="020B0604020202020204" pitchFamily="34" charset="0"/>
                <a:cs typeface="Arial" panose="020B0604020202020204" pitchFamily="34" charset="0"/>
              </a:rPr>
              <a:t>concept</a:t>
            </a:r>
          </a:p>
        </p:txBody>
      </p:sp>
      <p:sp>
        <p:nvSpPr>
          <p:cNvPr id="23" name="TextBox 22"/>
          <p:cNvSpPr txBox="1"/>
          <p:nvPr/>
        </p:nvSpPr>
        <p:spPr>
          <a:xfrm>
            <a:off x="2404516" y="3455291"/>
            <a:ext cx="1441421" cy="369332"/>
          </a:xfrm>
          <a:prstGeom prst="rect">
            <a:avLst/>
          </a:prstGeom>
          <a:noFill/>
        </p:spPr>
        <p:txBody>
          <a:bodyPr wrap="square" rtlCol="0">
            <a:spAutoFit/>
          </a:bodyPr>
          <a:lstStyle/>
          <a:p>
            <a:pPr algn="ctr"/>
            <a:r>
              <a:rPr lang="en-US">
                <a:solidFill>
                  <a:srgbClr val="7030A0"/>
                </a:solidFill>
                <a:latin typeface="Arial" panose="020B0604020202020204" pitchFamily="34" charset="0"/>
                <a:cs typeface="Arial" panose="020B0604020202020204" pitchFamily="34" charset="0"/>
              </a:rPr>
              <a:t>organization</a:t>
            </a:r>
          </a:p>
        </p:txBody>
      </p:sp>
      <p:sp>
        <p:nvSpPr>
          <p:cNvPr id="11" name="Rectangle 10"/>
          <p:cNvSpPr/>
          <p:nvPr/>
        </p:nvSpPr>
        <p:spPr>
          <a:xfrm rot="1569093">
            <a:off x="3681454" y="1782234"/>
            <a:ext cx="66866" cy="937450"/>
          </a:xfrm>
          <a:prstGeom prst="rect">
            <a:avLst/>
          </a:prstGeom>
          <a:gradFill>
            <a:gsLst>
              <a:gs pos="14000">
                <a:schemeClr val="accent1"/>
              </a:gs>
              <a:gs pos="84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Rectangle 24"/>
          <p:cNvSpPr/>
          <p:nvPr/>
        </p:nvSpPr>
        <p:spPr>
          <a:xfrm rot="16200000">
            <a:off x="4525067" y="1222808"/>
            <a:ext cx="66965" cy="1118378"/>
          </a:xfrm>
          <a:prstGeom prst="rect">
            <a:avLst/>
          </a:prstGeom>
          <a:gradFill>
            <a:gsLst>
              <a:gs pos="13000">
                <a:schemeClr val="accent1"/>
              </a:gs>
              <a:gs pos="79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Oval 4"/>
          <p:cNvSpPr/>
          <p:nvPr/>
        </p:nvSpPr>
        <p:spPr>
          <a:xfrm>
            <a:off x="3839760" y="1678986"/>
            <a:ext cx="229281" cy="22928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Oval 12"/>
          <p:cNvSpPr/>
          <p:nvPr/>
        </p:nvSpPr>
        <p:spPr>
          <a:xfrm>
            <a:off x="5066852" y="1678986"/>
            <a:ext cx="229281" cy="2292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Oval 14"/>
          <p:cNvSpPr/>
          <p:nvPr/>
        </p:nvSpPr>
        <p:spPr>
          <a:xfrm>
            <a:off x="5532692" y="2594714"/>
            <a:ext cx="229281" cy="22928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Oval 15"/>
          <p:cNvSpPr/>
          <p:nvPr/>
        </p:nvSpPr>
        <p:spPr>
          <a:xfrm>
            <a:off x="3379771" y="2594714"/>
            <a:ext cx="229281" cy="22928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Oval 16"/>
          <p:cNvSpPr/>
          <p:nvPr/>
        </p:nvSpPr>
        <p:spPr>
          <a:xfrm>
            <a:off x="3825064" y="3510444"/>
            <a:ext cx="229281" cy="22928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Oval 17"/>
          <p:cNvSpPr/>
          <p:nvPr/>
        </p:nvSpPr>
        <p:spPr>
          <a:xfrm>
            <a:off x="5066852" y="3531404"/>
            <a:ext cx="229281" cy="229281"/>
          </a:xfrm>
          <a:prstGeom prst="ellipse">
            <a:avLst/>
          </a:prstGeom>
          <a:solidFill>
            <a:srgbClr val="508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quarter" idx="13"/>
          </p:nvPr>
        </p:nvSpPr>
        <p:spPr/>
        <p:txBody>
          <a:bodyPr/>
          <a:lstStyle/>
          <a:p>
            <a:r>
              <a:rPr lang="en-US"/>
              <a:t>Aspirations</a:t>
            </a:r>
          </a:p>
        </p:txBody>
      </p:sp>
    </p:spTree>
    <p:extLst>
      <p:ext uri="{BB962C8B-B14F-4D97-AF65-F5344CB8AC3E}">
        <p14:creationId xmlns:p14="http://schemas.microsoft.com/office/powerpoint/2010/main" val="399536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25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1250"/>
                                        <p:tgtEl>
                                          <p:spTgt spid="3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125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1250"/>
                                        <p:tgtEl>
                                          <p:spTgt spid="3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11"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11205" y="815001"/>
            <a:ext cx="8817462" cy="3356378"/>
          </a:xfrm>
        </p:spPr>
        <p:txBody>
          <a:bodyPr/>
          <a:lstStyle/>
          <a:p>
            <a:r>
              <a:rPr lang="en-US" sz="2200" dirty="0">
                <a:latin typeface="Arial" charset="0"/>
                <a:ea typeface="ＭＳ Ｐゴシック" charset="0"/>
              </a:rPr>
              <a:t>A collection of text strings…</a:t>
            </a:r>
          </a:p>
          <a:p>
            <a:r>
              <a:rPr lang="en-US" sz="2200" dirty="0">
                <a:latin typeface="Arial" charset="0"/>
                <a:ea typeface="ＭＳ Ｐゴシック" charset="0"/>
              </a:rPr>
              <a:t>Taken from the piece itself…</a:t>
            </a:r>
          </a:p>
          <a:p>
            <a:r>
              <a:rPr lang="en-US" sz="2200" dirty="0">
                <a:latin typeface="Arial" charset="0"/>
                <a:ea typeface="ＭＳ Ｐゴシック" charset="0"/>
              </a:rPr>
              <a:t>Sometimes “enhanced” with inferred parentheticals (e.g., [1975])</a:t>
            </a:r>
          </a:p>
          <a:p>
            <a:r>
              <a:rPr lang="en-US" sz="2200" dirty="0">
                <a:latin typeface="Arial" charset="0"/>
                <a:ea typeface="ＭＳ Ｐゴシック" charset="0"/>
              </a:rPr>
              <a:t>Or additional statements not on the piece (e.g., subject headings)</a:t>
            </a:r>
          </a:p>
          <a:p>
            <a:r>
              <a:rPr lang="en-US" sz="2200" dirty="0">
                <a:latin typeface="Arial" charset="0"/>
                <a:ea typeface="ＭＳ Ｐゴシック" charset="0"/>
              </a:rPr>
              <a:t>Punctuation, which may or may not be present, is used (</a:t>
            </a:r>
            <a:r>
              <a:rPr lang="en-US" sz="2200" i="1" dirty="0">
                <a:latin typeface="Arial" charset="0"/>
                <a:ea typeface="ＭＳ Ｐゴシック" charset="0"/>
              </a:rPr>
              <a:t>inconsistently</a:t>
            </a:r>
            <a:r>
              <a:rPr lang="en-US" sz="2200" dirty="0">
                <a:latin typeface="Arial" charset="0"/>
                <a:ea typeface="ＭＳ Ｐゴシック" charset="0"/>
              </a:rPr>
              <a:t>) for structure</a:t>
            </a:r>
          </a:p>
          <a:p>
            <a:r>
              <a:rPr lang="en-US" sz="2200" i="1" dirty="0">
                <a:latin typeface="Arial" charset="0"/>
                <a:ea typeface="ＭＳ Ｐゴシック" charset="0"/>
              </a:rPr>
              <a:t>Mostly uncontrolled and only loosely connected to anything else</a:t>
            </a:r>
          </a:p>
          <a:p>
            <a:r>
              <a:rPr lang="en-US" sz="2200" i="1" dirty="0">
                <a:solidFill>
                  <a:srgbClr val="FF0000"/>
                </a:solidFill>
                <a:latin typeface="Arial" charset="0"/>
                <a:ea typeface="ＭＳ Ｐゴシック" charset="0"/>
              </a:rPr>
              <a:t>Designed for description rather than discovery</a:t>
            </a:r>
          </a:p>
        </p:txBody>
      </p:sp>
      <p:sp>
        <p:nvSpPr>
          <p:cNvPr id="3" name="Text Placeholder 2"/>
          <p:cNvSpPr>
            <a:spLocks noGrp="1"/>
          </p:cNvSpPr>
          <p:nvPr>
            <p:ph type="body" sz="quarter" idx="13"/>
          </p:nvPr>
        </p:nvSpPr>
        <p:spPr>
          <a:xfrm>
            <a:off x="216096" y="128559"/>
            <a:ext cx="8439148" cy="686442"/>
          </a:xfrm>
        </p:spPr>
        <p:txBody>
          <a:bodyPr/>
          <a:lstStyle/>
          <a:p>
            <a:r>
              <a:rPr lang="en-US" sz="3000" dirty="0"/>
              <a:t>W</a:t>
            </a:r>
            <a:r>
              <a:rPr lang="en-US" sz="3000" dirty="0">
                <a:solidFill>
                  <a:srgbClr val="1F497D"/>
                </a:solidFill>
              </a:rPr>
              <a:t>hat</a:t>
            </a:r>
            <a:r>
              <a:rPr lang="en-US" sz="3000" dirty="0"/>
              <a:t> we have to work with</a:t>
            </a:r>
          </a:p>
        </p:txBody>
      </p:sp>
    </p:spTree>
    <p:extLst>
      <p:ext uri="{BB962C8B-B14F-4D97-AF65-F5344CB8AC3E}">
        <p14:creationId xmlns:p14="http://schemas.microsoft.com/office/powerpoint/2010/main" val="15830521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D78F5-390A-4DA2-992E-9DA17F8E0E2E}"/>
              </a:ext>
            </a:extLst>
          </p:cNvPr>
          <p:cNvPicPr>
            <a:picLocks noChangeAspect="1"/>
          </p:cNvPicPr>
          <p:nvPr/>
        </p:nvPicPr>
        <p:blipFill>
          <a:blip r:embed="rId2"/>
          <a:stretch>
            <a:fillRect/>
          </a:stretch>
        </p:blipFill>
        <p:spPr>
          <a:xfrm>
            <a:off x="2789511" y="657225"/>
            <a:ext cx="3896363" cy="3979069"/>
          </a:xfrm>
          <a:prstGeom prst="rect">
            <a:avLst/>
          </a:prstGeom>
        </p:spPr>
      </p:pic>
      <p:sp>
        <p:nvSpPr>
          <p:cNvPr id="4" name="Text Placeholder 3">
            <a:extLst>
              <a:ext uri="{FF2B5EF4-FFF2-40B4-BE49-F238E27FC236}">
                <a16:creationId xmlns:a16="http://schemas.microsoft.com/office/drawing/2014/main" id="{EDF402D3-0AB4-4610-B3F1-CA5ED88AE9EB}"/>
              </a:ext>
            </a:extLst>
          </p:cNvPr>
          <p:cNvSpPr>
            <a:spLocks noGrp="1"/>
          </p:cNvSpPr>
          <p:nvPr>
            <p:ph type="body" sz="quarter" idx="13"/>
          </p:nvPr>
        </p:nvSpPr>
        <p:spPr>
          <a:xfrm>
            <a:off x="223023" y="163985"/>
            <a:ext cx="8439148" cy="686442"/>
          </a:xfrm>
        </p:spPr>
        <p:txBody>
          <a:bodyPr/>
          <a:lstStyle/>
          <a:p>
            <a:r>
              <a:rPr lang="en-US" sz="3000" dirty="0"/>
              <a:t>From records to Linked data</a:t>
            </a:r>
          </a:p>
        </p:txBody>
      </p:sp>
    </p:spTree>
    <p:extLst>
      <p:ext uri="{BB962C8B-B14F-4D97-AF65-F5344CB8AC3E}">
        <p14:creationId xmlns:p14="http://schemas.microsoft.com/office/powerpoint/2010/main" val="2812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LC Template" id="{3080169B-1E5B-8B4A-8D37-33B36B558B91}" vid="{CFFAE844-8C7C-F94D-B603-645045500C6A}"/>
    </a:ext>
  </a:extLst>
</a:theme>
</file>

<file path=ppt/theme/theme3.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3" ma:contentTypeDescription="Create a new document." ma:contentTypeScope="" ma:versionID="0031833208e652ec674e03630ef57929">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8dd6b7e438eed5f2ff8b2ac683f8c5cb"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E988F0-95B4-4FCA-A550-26E1636850FD}">
  <ds:schemaRefs>
    <ds:schemaRef ds:uri="http://schemas.openxmlformats.org/package/2006/metadata/core-properties"/>
    <ds:schemaRef ds:uri="http://purl.org/dc/elements/1.1/"/>
    <ds:schemaRef ds:uri="http://schemas.microsoft.com/office/2006/metadata/properties"/>
    <ds:schemaRef ds:uri="c908eeb5-9d00-41e0-9796-81e9ccc774c3"/>
    <ds:schemaRef ds:uri="http://purl.org/dc/terms/"/>
    <ds:schemaRef ds:uri="9b9db491-4385-45f1-9eb7-7d00055b11bb"/>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A88444B-A5CC-4F0E-900E-BE9AA19367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9b9db491-4385-45f1-9eb7-7d00055b1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6869</TotalTime>
  <Words>3187</Words>
  <Application>Microsoft Office PowerPoint</Application>
  <PresentationFormat>On-screen Show (16:9)</PresentationFormat>
  <Paragraphs>434</Paragraphs>
  <Slides>56</Slides>
  <Notes>42</Notes>
  <HiddenSlides>0</HiddenSlides>
  <MMClips>0</MMClips>
  <ScaleCrop>false</ScaleCrop>
  <HeadingPairs>
    <vt:vector size="4" baseType="variant">
      <vt:variant>
        <vt:lpstr>Theme</vt:lpstr>
      </vt:variant>
      <vt:variant>
        <vt:i4>4</vt:i4>
      </vt:variant>
      <vt:variant>
        <vt:lpstr>Slide Titles</vt:lpstr>
      </vt:variant>
      <vt:variant>
        <vt:i4>56</vt:i4>
      </vt:variant>
    </vt:vector>
  </HeadingPairs>
  <TitlesOfParts>
    <vt:vector size="60" baseType="lpstr">
      <vt:lpstr>Nonconfidential</vt:lpstr>
      <vt:lpstr>Confidential</vt:lpstr>
      <vt:lpstr>Master_Slides_V2</vt:lpstr>
      <vt:lpstr>1_Master_Slides_V2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Pace,Andrew</dc:creator>
  <cp:lastModifiedBy>Pace,Andrew</cp:lastModifiedBy>
  <cp:revision>82</cp:revision>
  <dcterms:modified xsi:type="dcterms:W3CDTF">2018-05-16T12:09:02Z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