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29"/>
  </p:notesMasterIdLst>
  <p:handoutMasterIdLst>
    <p:handoutMasterId r:id="rId30"/>
  </p:handoutMasterIdLst>
  <p:sldIdLst>
    <p:sldId id="270" r:id="rId6"/>
    <p:sldId id="277" r:id="rId7"/>
    <p:sldId id="278" r:id="rId8"/>
    <p:sldId id="279" r:id="rId9"/>
    <p:sldId id="281" r:id="rId10"/>
    <p:sldId id="283" r:id="rId11"/>
    <p:sldId id="284" r:id="rId12"/>
    <p:sldId id="285" r:id="rId13"/>
    <p:sldId id="286" r:id="rId14"/>
    <p:sldId id="288" r:id="rId15"/>
    <p:sldId id="289" r:id="rId16"/>
    <p:sldId id="292" r:id="rId17"/>
    <p:sldId id="294" r:id="rId18"/>
    <p:sldId id="300" r:id="rId19"/>
    <p:sldId id="302" r:id="rId20"/>
    <p:sldId id="303" r:id="rId21"/>
    <p:sldId id="305" r:id="rId22"/>
    <p:sldId id="306" r:id="rId23"/>
    <p:sldId id="311" r:id="rId24"/>
    <p:sldId id="312" r:id="rId25"/>
    <p:sldId id="313" r:id="rId26"/>
    <p:sldId id="314" r:id="rId27"/>
    <p:sldId id="275" r:id="rId28"/>
  </p:sldIdLst>
  <p:sldSz cx="9144000" cy="5143500" type="screen16x9"/>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8">
          <p15:clr>
            <a:srgbClr val="A4A3A4"/>
          </p15:clr>
        </p15:guide>
        <p15:guide id="2" pos="55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703A"/>
    <a:srgbClr val="F6BE00"/>
    <a:srgbClr val="8A1B61"/>
    <a:srgbClr val="AE2373"/>
    <a:srgbClr val="BC0E83"/>
    <a:srgbClr val="FEBA12"/>
    <a:srgbClr val="DE6126"/>
    <a:srgbClr val="5E6262"/>
    <a:srgbClr val="171D2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330" autoAdjust="0"/>
    <p:restoredTop sz="75712" autoAdjust="0"/>
  </p:normalViewPr>
  <p:slideViewPr>
    <p:cSldViewPr snapToGrid="0" snapToObjects="1">
      <p:cViewPr varScale="1">
        <p:scale>
          <a:sx n="66" d="100"/>
          <a:sy n="66" d="100"/>
        </p:scale>
        <p:origin x="1524" y="60"/>
      </p:cViewPr>
      <p:guideLst>
        <p:guide orient="horz" pos="1808"/>
        <p:guide pos="557"/>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35"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Public Libraries</c:v>
                </c:pt>
              </c:strCache>
            </c:strRef>
          </c:tx>
          <c:spPr>
            <a:solidFill>
              <a:schemeClr val="accent1"/>
            </a:solidFill>
            <a:ln>
              <a:noFill/>
            </a:ln>
            <a:effectLst/>
          </c:spPr>
          <c:invertIfNegative val="0"/>
          <c:dPt>
            <c:idx val="2"/>
            <c:invertIfNegative val="0"/>
            <c:bubble3D val="0"/>
            <c:spPr>
              <a:solidFill>
                <a:schemeClr val="accent1"/>
              </a:solidFill>
              <a:ln>
                <a:noFill/>
              </a:ln>
              <a:effectLst/>
            </c:spPr>
            <c:extLst>
              <c:ext xmlns:c16="http://schemas.microsoft.com/office/drawing/2014/chart" uri="{C3380CC4-5D6E-409C-BE32-E72D297353CC}">
                <c16:uniqueId val="{00000001-A47B-463A-9D61-5D55C50FEF74}"/>
              </c:ext>
            </c:extLst>
          </c:dPt>
          <c:dPt>
            <c:idx val="3"/>
            <c:invertIfNegative val="0"/>
            <c:bubble3D val="0"/>
            <c:spPr>
              <a:solidFill>
                <a:srgbClr val="FFC000"/>
              </a:solidFill>
              <a:ln>
                <a:noFill/>
              </a:ln>
              <a:effectLst/>
            </c:spPr>
            <c:extLst>
              <c:ext xmlns:c16="http://schemas.microsoft.com/office/drawing/2014/chart" uri="{C3380CC4-5D6E-409C-BE32-E72D297353CC}">
                <c16:uniqueId val="{00000003-A47B-463A-9D61-5D55C50FEF7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Copyright (risk assessment)</c:v>
                </c:pt>
                <c:pt idx="1">
                  <c:v>Digital Directions</c:v>
                </c:pt>
                <c:pt idx="2">
                  <c:v>Metadata Best Practices</c:v>
                </c:pt>
                <c:pt idx="3">
                  <c:v>Imaging Best Practices</c:v>
                </c:pt>
                <c:pt idx="4">
                  <c:v>Software Training</c:v>
                </c:pt>
                <c:pt idx="5">
                  <c:v>Don't Know</c:v>
                </c:pt>
              </c:strCache>
            </c:strRef>
          </c:cat>
          <c:val>
            <c:numRef>
              <c:f>Sheet1!$B$2:$B$7</c:f>
              <c:numCache>
                <c:formatCode>0%</c:formatCode>
                <c:ptCount val="6"/>
                <c:pt idx="0">
                  <c:v>0.47099999999999997</c:v>
                </c:pt>
                <c:pt idx="1">
                  <c:v>0.39</c:v>
                </c:pt>
                <c:pt idx="2">
                  <c:v>0.52</c:v>
                </c:pt>
                <c:pt idx="3">
                  <c:v>0.56000000000000005</c:v>
                </c:pt>
                <c:pt idx="4">
                  <c:v>0.31</c:v>
                </c:pt>
                <c:pt idx="5">
                  <c:v>0.31</c:v>
                </c:pt>
              </c:numCache>
            </c:numRef>
          </c:val>
          <c:extLst>
            <c:ext xmlns:c16="http://schemas.microsoft.com/office/drawing/2014/chart" uri="{C3380CC4-5D6E-409C-BE32-E72D297353CC}">
              <c16:uniqueId val="{00000004-A47B-463A-9D61-5D55C50FEF74}"/>
            </c:ext>
          </c:extLst>
        </c:ser>
        <c:dLbls>
          <c:dLblPos val="outEnd"/>
          <c:showLegendKey val="0"/>
          <c:showVal val="1"/>
          <c:showCatName val="0"/>
          <c:showSerName val="0"/>
          <c:showPercent val="0"/>
          <c:showBubbleSize val="0"/>
        </c:dLbls>
        <c:gapWidth val="219"/>
        <c:overlap val="-27"/>
        <c:axId val="400761512"/>
        <c:axId val="400761904"/>
      </c:barChart>
      <c:catAx>
        <c:axId val="400761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00761904"/>
        <c:crosses val="autoZero"/>
        <c:auto val="1"/>
        <c:lblAlgn val="ctr"/>
        <c:lblOffset val="100"/>
        <c:noMultiLvlLbl val="0"/>
      </c:catAx>
      <c:valAx>
        <c:axId val="4007619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007615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370663132726069E-2"/>
          <c:y val="2.2780779140212072E-2"/>
          <c:w val="0.90682463925537737"/>
          <c:h val="0.78185512283106318"/>
        </c:manualLayout>
      </c:layout>
      <c:barChart>
        <c:barDir val="col"/>
        <c:grouping val="clustered"/>
        <c:varyColors val="0"/>
        <c:ser>
          <c:idx val="0"/>
          <c:order val="0"/>
          <c:tx>
            <c:strRef>
              <c:f>Sheet1!$B$1</c:f>
              <c:strCache>
                <c:ptCount val="1"/>
                <c:pt idx="0">
                  <c:v>At least 50%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Paid Staff</c:v>
                </c:pt>
                <c:pt idx="1">
                  <c:v>Contractors</c:v>
                </c:pt>
              </c:strCache>
            </c:strRef>
          </c:cat>
          <c:val>
            <c:numRef>
              <c:f>Sheet1!$B$2:$B$3</c:f>
              <c:numCache>
                <c:formatCode>0%</c:formatCode>
                <c:ptCount val="2"/>
                <c:pt idx="0">
                  <c:v>0.38700000000000001</c:v>
                </c:pt>
                <c:pt idx="1">
                  <c:v>0.246</c:v>
                </c:pt>
              </c:numCache>
            </c:numRef>
          </c:val>
          <c:extLst>
            <c:ext xmlns:c16="http://schemas.microsoft.com/office/drawing/2014/chart" uri="{C3380CC4-5D6E-409C-BE32-E72D297353CC}">
              <c16:uniqueId val="{00000000-133D-4619-BFCE-87D8725073B5}"/>
            </c:ext>
          </c:extLst>
        </c:ser>
        <c:ser>
          <c:idx val="1"/>
          <c:order val="1"/>
          <c:tx>
            <c:strRef>
              <c:f>Sheet1!$C$1</c:f>
              <c:strCache>
                <c:ptCount val="1"/>
                <c:pt idx="0">
                  <c:v>At least 90%</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Paid Staff</c:v>
                </c:pt>
                <c:pt idx="1">
                  <c:v>Contractors</c:v>
                </c:pt>
              </c:strCache>
            </c:strRef>
          </c:cat>
          <c:val>
            <c:numRef>
              <c:f>Sheet1!$C$2:$C$3</c:f>
              <c:numCache>
                <c:formatCode>0%</c:formatCode>
                <c:ptCount val="2"/>
                <c:pt idx="0">
                  <c:v>0.24099999999999999</c:v>
                </c:pt>
                <c:pt idx="1">
                  <c:v>0.11799999999999999</c:v>
                </c:pt>
              </c:numCache>
            </c:numRef>
          </c:val>
          <c:extLst>
            <c:ext xmlns:c16="http://schemas.microsoft.com/office/drawing/2014/chart" uri="{C3380CC4-5D6E-409C-BE32-E72D297353CC}">
              <c16:uniqueId val="{00000001-133D-4619-BFCE-87D8725073B5}"/>
            </c:ext>
          </c:extLst>
        </c:ser>
        <c:dLbls>
          <c:dLblPos val="outEnd"/>
          <c:showLegendKey val="0"/>
          <c:showVal val="1"/>
          <c:showCatName val="0"/>
          <c:showSerName val="0"/>
          <c:showPercent val="0"/>
          <c:showBubbleSize val="0"/>
        </c:dLbls>
        <c:gapWidth val="219"/>
        <c:overlap val="-27"/>
        <c:axId val="338102256"/>
        <c:axId val="440157880"/>
      </c:barChart>
      <c:catAx>
        <c:axId val="338102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0157880"/>
        <c:crosses val="autoZero"/>
        <c:auto val="1"/>
        <c:lblAlgn val="ctr"/>
        <c:lblOffset val="100"/>
        <c:noMultiLvlLbl val="0"/>
      </c:catAx>
      <c:valAx>
        <c:axId val="4401578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381022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State Libraries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Yes</c:v>
                </c:pt>
                <c:pt idx="1">
                  <c:v>Draft</c:v>
                </c:pt>
                <c:pt idx="2">
                  <c:v>Under Discussion</c:v>
                </c:pt>
                <c:pt idx="3">
                  <c:v>Vendor Provided</c:v>
                </c:pt>
                <c:pt idx="4">
                  <c:v>No</c:v>
                </c:pt>
                <c:pt idx="5">
                  <c:v>Don't Know</c:v>
                </c:pt>
              </c:strCache>
            </c:strRef>
          </c:cat>
          <c:val>
            <c:numRef>
              <c:f>Sheet1!$B$2:$B$7</c:f>
              <c:numCache>
                <c:formatCode>0%</c:formatCode>
                <c:ptCount val="6"/>
                <c:pt idx="0">
                  <c:v>9.8000000000000004E-2</c:v>
                </c:pt>
                <c:pt idx="1">
                  <c:v>0.122</c:v>
                </c:pt>
                <c:pt idx="2">
                  <c:v>0.46300000000000002</c:v>
                </c:pt>
                <c:pt idx="3">
                  <c:v>0.17100000000000001</c:v>
                </c:pt>
                <c:pt idx="4">
                  <c:v>0.122</c:v>
                </c:pt>
                <c:pt idx="5">
                  <c:v>2.4E-2</c:v>
                </c:pt>
              </c:numCache>
            </c:numRef>
          </c:val>
          <c:extLst>
            <c:ext xmlns:c16="http://schemas.microsoft.com/office/drawing/2014/chart" uri="{C3380CC4-5D6E-409C-BE32-E72D297353CC}">
              <c16:uniqueId val="{00000000-C7C1-4C28-AF9E-7751B53E93F3}"/>
            </c:ext>
          </c:extLst>
        </c:ser>
        <c:ser>
          <c:idx val="1"/>
          <c:order val="1"/>
          <c:tx>
            <c:strRef>
              <c:f>Sheet1!$C$1</c:f>
              <c:strCache>
                <c:ptCount val="1"/>
                <c:pt idx="0">
                  <c:v>Public Libraries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Yes</c:v>
                </c:pt>
                <c:pt idx="1">
                  <c:v>Draft</c:v>
                </c:pt>
                <c:pt idx="2">
                  <c:v>Under Discussion</c:v>
                </c:pt>
                <c:pt idx="3">
                  <c:v>Vendor Provided</c:v>
                </c:pt>
                <c:pt idx="4">
                  <c:v>No</c:v>
                </c:pt>
                <c:pt idx="5">
                  <c:v>Don't Know</c:v>
                </c:pt>
              </c:strCache>
            </c:strRef>
          </c:cat>
          <c:val>
            <c:numRef>
              <c:f>Sheet1!$C$2:$C$7</c:f>
              <c:numCache>
                <c:formatCode>0%</c:formatCode>
                <c:ptCount val="6"/>
                <c:pt idx="0">
                  <c:v>4.2000000000000003E-2</c:v>
                </c:pt>
                <c:pt idx="1">
                  <c:v>1.4E-2</c:v>
                </c:pt>
                <c:pt idx="2">
                  <c:v>0.22800000000000001</c:v>
                </c:pt>
                <c:pt idx="3">
                  <c:v>8.5999999999999993E-2</c:v>
                </c:pt>
                <c:pt idx="4">
                  <c:v>0.59499999999999997</c:v>
                </c:pt>
                <c:pt idx="5">
                  <c:v>3.5000000000000003E-2</c:v>
                </c:pt>
              </c:numCache>
            </c:numRef>
          </c:val>
          <c:extLst>
            <c:ext xmlns:c16="http://schemas.microsoft.com/office/drawing/2014/chart" uri="{C3380CC4-5D6E-409C-BE32-E72D297353CC}">
              <c16:uniqueId val="{00000001-C7C1-4C28-AF9E-7751B53E93F3}"/>
            </c:ext>
          </c:extLst>
        </c:ser>
        <c:dLbls>
          <c:dLblPos val="outEnd"/>
          <c:showLegendKey val="0"/>
          <c:showVal val="1"/>
          <c:showCatName val="0"/>
          <c:showSerName val="0"/>
          <c:showPercent val="0"/>
          <c:showBubbleSize val="0"/>
        </c:dLbls>
        <c:gapWidth val="219"/>
        <c:overlap val="-27"/>
        <c:axId val="561779888"/>
        <c:axId val="561796616"/>
      </c:barChart>
      <c:catAx>
        <c:axId val="561779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61796616"/>
        <c:crosses val="autoZero"/>
        <c:auto val="1"/>
        <c:lblAlgn val="ctr"/>
        <c:lblOffset val="100"/>
        <c:noMultiLvlLbl val="0"/>
      </c:catAx>
      <c:valAx>
        <c:axId val="5617966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617798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State Libraries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Scanning</c:v>
                </c:pt>
                <c:pt idx="1">
                  <c:v>Describing</c:v>
                </c:pt>
                <c:pt idx="2">
                  <c:v>Transcribing</c:v>
                </c:pt>
                <c:pt idx="3">
                  <c:v>Selecting</c:v>
                </c:pt>
                <c:pt idx="4">
                  <c:v>Don't Do</c:v>
                </c:pt>
              </c:strCache>
            </c:strRef>
          </c:cat>
          <c:val>
            <c:numRef>
              <c:f>Sheet1!$B$2:$B$6</c:f>
              <c:numCache>
                <c:formatCode>0%</c:formatCode>
                <c:ptCount val="5"/>
                <c:pt idx="0">
                  <c:v>0.214</c:v>
                </c:pt>
                <c:pt idx="1">
                  <c:v>0.35699999999999998</c:v>
                </c:pt>
                <c:pt idx="2">
                  <c:v>0.26200000000000001</c:v>
                </c:pt>
                <c:pt idx="3">
                  <c:v>0.19</c:v>
                </c:pt>
                <c:pt idx="4">
                  <c:v>0.57099999999999995</c:v>
                </c:pt>
              </c:numCache>
            </c:numRef>
          </c:val>
          <c:extLst>
            <c:ext xmlns:c16="http://schemas.microsoft.com/office/drawing/2014/chart" uri="{C3380CC4-5D6E-409C-BE32-E72D297353CC}">
              <c16:uniqueId val="{00000000-43BC-4CBF-AE6C-DECC561FA2B7}"/>
            </c:ext>
          </c:extLst>
        </c:ser>
        <c:ser>
          <c:idx val="1"/>
          <c:order val="1"/>
          <c:tx>
            <c:strRef>
              <c:f>Sheet1!$C$1</c:f>
              <c:strCache>
                <c:ptCount val="1"/>
                <c:pt idx="0">
                  <c:v>Public Libraries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Scanning</c:v>
                </c:pt>
                <c:pt idx="1">
                  <c:v>Describing</c:v>
                </c:pt>
                <c:pt idx="2">
                  <c:v>Transcribing</c:v>
                </c:pt>
                <c:pt idx="3">
                  <c:v>Selecting</c:v>
                </c:pt>
                <c:pt idx="4">
                  <c:v>Don't Do</c:v>
                </c:pt>
              </c:strCache>
            </c:strRef>
          </c:cat>
          <c:val>
            <c:numRef>
              <c:f>Sheet1!$C$2:$C$6</c:f>
              <c:numCache>
                <c:formatCode>0%</c:formatCode>
                <c:ptCount val="5"/>
                <c:pt idx="0">
                  <c:v>0.192</c:v>
                </c:pt>
                <c:pt idx="1">
                  <c:v>0.13400000000000001</c:v>
                </c:pt>
                <c:pt idx="2">
                  <c:v>8.5999999999999993E-2</c:v>
                </c:pt>
                <c:pt idx="3">
                  <c:v>5.7000000000000002E-2</c:v>
                </c:pt>
                <c:pt idx="4">
                  <c:v>0.435</c:v>
                </c:pt>
              </c:numCache>
            </c:numRef>
          </c:val>
          <c:extLst>
            <c:ext xmlns:c16="http://schemas.microsoft.com/office/drawing/2014/chart" uri="{C3380CC4-5D6E-409C-BE32-E72D297353CC}">
              <c16:uniqueId val="{00000001-43BC-4CBF-AE6C-DECC561FA2B7}"/>
            </c:ext>
          </c:extLst>
        </c:ser>
        <c:dLbls>
          <c:showLegendKey val="0"/>
          <c:showVal val="0"/>
          <c:showCatName val="0"/>
          <c:showSerName val="0"/>
          <c:showPercent val="0"/>
          <c:showBubbleSize val="0"/>
        </c:dLbls>
        <c:gapWidth val="219"/>
        <c:overlap val="-27"/>
        <c:axId val="486381840"/>
        <c:axId val="486382168"/>
      </c:barChart>
      <c:catAx>
        <c:axId val="486381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86382168"/>
        <c:crosses val="autoZero"/>
        <c:auto val="1"/>
        <c:lblAlgn val="ctr"/>
        <c:lblOffset val="100"/>
        <c:noMultiLvlLbl val="0"/>
      </c:catAx>
      <c:valAx>
        <c:axId val="4863821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863818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State Libraries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Library website</c:v>
                </c:pt>
                <c:pt idx="1">
                  <c:v>Social media</c:v>
                </c:pt>
                <c:pt idx="2">
                  <c:v>Newsletter</c:v>
                </c:pt>
                <c:pt idx="3">
                  <c:v>Other</c:v>
                </c:pt>
                <c:pt idx="4">
                  <c:v>We don't publicize</c:v>
                </c:pt>
              </c:strCache>
            </c:strRef>
          </c:cat>
          <c:val>
            <c:numRef>
              <c:f>Sheet1!$B$2:$B$6</c:f>
              <c:numCache>
                <c:formatCode>0%</c:formatCode>
                <c:ptCount val="5"/>
                <c:pt idx="0">
                  <c:v>0.86</c:v>
                </c:pt>
                <c:pt idx="1">
                  <c:v>0.76700000000000002</c:v>
                </c:pt>
                <c:pt idx="2">
                  <c:v>0.46500000000000002</c:v>
                </c:pt>
                <c:pt idx="3">
                  <c:v>0.39500000000000002</c:v>
                </c:pt>
                <c:pt idx="4">
                  <c:v>7.0000000000000007E-2</c:v>
                </c:pt>
              </c:numCache>
            </c:numRef>
          </c:val>
          <c:extLst>
            <c:ext xmlns:c16="http://schemas.microsoft.com/office/drawing/2014/chart" uri="{C3380CC4-5D6E-409C-BE32-E72D297353CC}">
              <c16:uniqueId val="{00000000-862B-4377-910F-11594FF0CD5D}"/>
            </c:ext>
          </c:extLst>
        </c:ser>
        <c:ser>
          <c:idx val="1"/>
          <c:order val="1"/>
          <c:tx>
            <c:strRef>
              <c:f>Sheet1!$C$1</c:f>
              <c:strCache>
                <c:ptCount val="1"/>
                <c:pt idx="0">
                  <c:v>Public Libraries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Library website</c:v>
                </c:pt>
                <c:pt idx="1">
                  <c:v>Social media</c:v>
                </c:pt>
                <c:pt idx="2">
                  <c:v>Newsletter</c:v>
                </c:pt>
                <c:pt idx="3">
                  <c:v>Other</c:v>
                </c:pt>
                <c:pt idx="4">
                  <c:v>We don't publicize</c:v>
                </c:pt>
              </c:strCache>
            </c:strRef>
          </c:cat>
          <c:val>
            <c:numRef>
              <c:f>Sheet1!$C$2:$C$6</c:f>
              <c:numCache>
                <c:formatCode>0%</c:formatCode>
                <c:ptCount val="5"/>
                <c:pt idx="0">
                  <c:v>0.69499999999999995</c:v>
                </c:pt>
                <c:pt idx="1">
                  <c:v>0.52</c:v>
                </c:pt>
                <c:pt idx="2">
                  <c:v>0.34300000000000003</c:v>
                </c:pt>
                <c:pt idx="3">
                  <c:v>0.252</c:v>
                </c:pt>
                <c:pt idx="4">
                  <c:v>0.192</c:v>
                </c:pt>
              </c:numCache>
            </c:numRef>
          </c:val>
          <c:extLst>
            <c:ext xmlns:c16="http://schemas.microsoft.com/office/drawing/2014/chart" uri="{C3380CC4-5D6E-409C-BE32-E72D297353CC}">
              <c16:uniqueId val="{00000001-862B-4377-910F-11594FF0CD5D}"/>
            </c:ext>
          </c:extLst>
        </c:ser>
        <c:dLbls>
          <c:dLblPos val="outEnd"/>
          <c:showLegendKey val="0"/>
          <c:showVal val="1"/>
          <c:showCatName val="0"/>
          <c:showSerName val="0"/>
          <c:showPercent val="0"/>
          <c:showBubbleSize val="0"/>
        </c:dLbls>
        <c:gapWidth val="219"/>
        <c:overlap val="-27"/>
        <c:axId val="621333136"/>
        <c:axId val="621332152"/>
      </c:barChart>
      <c:catAx>
        <c:axId val="621333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21332152"/>
        <c:crosses val="autoZero"/>
        <c:auto val="1"/>
        <c:lblAlgn val="ctr"/>
        <c:lblOffset val="100"/>
        <c:noMultiLvlLbl val="0"/>
      </c:catAx>
      <c:valAx>
        <c:axId val="621332152"/>
        <c:scaling>
          <c:orientation val="minMax"/>
          <c:max val="0.9"/>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213331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AA6AC5-DBE6-48CE-B1F2-F916DCC463F3}"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A42B0F83-4205-4F1D-BEDF-7E7A280350D5}">
      <dgm:prSet/>
      <dgm:spPr/>
      <dgm:t>
        <a:bodyPr/>
        <a:lstStyle/>
        <a:p>
          <a:pPr rtl="0"/>
          <a:r>
            <a:rPr lang="en-US" baseline="0"/>
            <a:t>identify the extent to which public libraries have or have not digitized unique collections, </a:t>
          </a:r>
          <a:endParaRPr lang="en-US"/>
        </a:p>
      </dgm:t>
    </dgm:pt>
    <dgm:pt modelId="{5B7F173B-8BCA-4437-B642-21676051E24A}" type="parTrans" cxnId="{7F2BF239-AB5E-408E-B6F7-955B89E0351A}">
      <dgm:prSet/>
      <dgm:spPr/>
      <dgm:t>
        <a:bodyPr/>
        <a:lstStyle/>
        <a:p>
          <a:endParaRPr lang="en-US"/>
        </a:p>
      </dgm:t>
    </dgm:pt>
    <dgm:pt modelId="{8B098BFE-47D2-4301-9C6C-AA6CB83A5066}" type="sibTrans" cxnId="{7F2BF239-AB5E-408E-B6F7-955B89E0351A}">
      <dgm:prSet/>
      <dgm:spPr/>
      <dgm:t>
        <a:bodyPr/>
        <a:lstStyle/>
        <a:p>
          <a:endParaRPr lang="en-US"/>
        </a:p>
      </dgm:t>
    </dgm:pt>
    <dgm:pt modelId="{FFCDAB68-9B4F-4574-A092-B02104B283E2}">
      <dgm:prSet/>
      <dgm:spPr/>
      <dgm:t>
        <a:bodyPr/>
        <a:lstStyle/>
        <a:p>
          <a:pPr rtl="0"/>
          <a:r>
            <a:rPr lang="en-US" baseline="0"/>
            <a:t>the obstacles that prevent digitization, </a:t>
          </a:r>
          <a:endParaRPr lang="en-US"/>
        </a:p>
      </dgm:t>
    </dgm:pt>
    <dgm:pt modelId="{3F6EE022-D214-466F-A904-5EF3E9FB702C}" type="parTrans" cxnId="{EBD76BF8-09DB-48A6-A777-F2A289C24DB7}">
      <dgm:prSet/>
      <dgm:spPr/>
      <dgm:t>
        <a:bodyPr/>
        <a:lstStyle/>
        <a:p>
          <a:endParaRPr lang="en-US"/>
        </a:p>
      </dgm:t>
    </dgm:pt>
    <dgm:pt modelId="{AE25AC2B-E067-4B15-93EB-A906F1F61828}" type="sibTrans" cxnId="{EBD76BF8-09DB-48A6-A777-F2A289C24DB7}">
      <dgm:prSet/>
      <dgm:spPr/>
      <dgm:t>
        <a:bodyPr/>
        <a:lstStyle/>
        <a:p>
          <a:endParaRPr lang="en-US"/>
        </a:p>
      </dgm:t>
    </dgm:pt>
    <dgm:pt modelId="{8E4AEA26-FF1A-437C-B4C2-61C1E0FB2B35}">
      <dgm:prSet/>
      <dgm:spPr/>
      <dgm:t>
        <a:bodyPr/>
        <a:lstStyle/>
        <a:p>
          <a:pPr rtl="0"/>
          <a:r>
            <a:rPr lang="en-US" baseline="0"/>
            <a:t>and the opportunities and partnerships that can accelerate digitization activities</a:t>
          </a:r>
          <a:endParaRPr lang="en-US"/>
        </a:p>
      </dgm:t>
    </dgm:pt>
    <dgm:pt modelId="{8D269358-636B-45DA-BC7D-BB6350D510FE}" type="parTrans" cxnId="{7DC84429-BEDE-4152-9953-D2EDC73F6BE0}">
      <dgm:prSet/>
      <dgm:spPr/>
      <dgm:t>
        <a:bodyPr/>
        <a:lstStyle/>
        <a:p>
          <a:endParaRPr lang="en-US"/>
        </a:p>
      </dgm:t>
    </dgm:pt>
    <dgm:pt modelId="{D0304FAA-ED14-44FD-88EE-461EBFAF5C9E}" type="sibTrans" cxnId="{7DC84429-BEDE-4152-9953-D2EDC73F6BE0}">
      <dgm:prSet/>
      <dgm:spPr/>
      <dgm:t>
        <a:bodyPr/>
        <a:lstStyle/>
        <a:p>
          <a:endParaRPr lang="en-US"/>
        </a:p>
      </dgm:t>
    </dgm:pt>
    <dgm:pt modelId="{435C2503-59F0-4B75-9DD4-5F37522A1D5D}" type="pres">
      <dgm:prSet presAssocID="{22AA6AC5-DBE6-48CE-B1F2-F916DCC463F3}" presName="diagram" presStyleCnt="0">
        <dgm:presLayoutVars>
          <dgm:dir/>
          <dgm:resizeHandles val="exact"/>
        </dgm:presLayoutVars>
      </dgm:prSet>
      <dgm:spPr/>
    </dgm:pt>
    <dgm:pt modelId="{079D90C6-5FD0-44FF-85F2-0205056F3580}" type="pres">
      <dgm:prSet presAssocID="{A42B0F83-4205-4F1D-BEDF-7E7A280350D5}" presName="node" presStyleLbl="node1" presStyleIdx="0" presStyleCnt="3">
        <dgm:presLayoutVars>
          <dgm:bulletEnabled val="1"/>
        </dgm:presLayoutVars>
      </dgm:prSet>
      <dgm:spPr/>
    </dgm:pt>
    <dgm:pt modelId="{FAFE7DF1-F176-41A2-A7EE-18DD120BCE9F}" type="pres">
      <dgm:prSet presAssocID="{8B098BFE-47D2-4301-9C6C-AA6CB83A5066}" presName="sibTrans" presStyleCnt="0"/>
      <dgm:spPr/>
    </dgm:pt>
    <dgm:pt modelId="{3A717F9E-FA25-4120-9E56-312BC8BE1DE7}" type="pres">
      <dgm:prSet presAssocID="{FFCDAB68-9B4F-4574-A092-B02104B283E2}" presName="node" presStyleLbl="node1" presStyleIdx="1" presStyleCnt="3">
        <dgm:presLayoutVars>
          <dgm:bulletEnabled val="1"/>
        </dgm:presLayoutVars>
      </dgm:prSet>
      <dgm:spPr/>
    </dgm:pt>
    <dgm:pt modelId="{174D2CE4-BCBD-49A5-A3BD-0131039876FC}" type="pres">
      <dgm:prSet presAssocID="{AE25AC2B-E067-4B15-93EB-A906F1F61828}" presName="sibTrans" presStyleCnt="0"/>
      <dgm:spPr/>
    </dgm:pt>
    <dgm:pt modelId="{476380CC-9056-4B5E-B06C-66E43681871C}" type="pres">
      <dgm:prSet presAssocID="{8E4AEA26-FF1A-437C-B4C2-61C1E0FB2B35}" presName="node" presStyleLbl="node1" presStyleIdx="2" presStyleCnt="3">
        <dgm:presLayoutVars>
          <dgm:bulletEnabled val="1"/>
        </dgm:presLayoutVars>
      </dgm:prSet>
      <dgm:spPr/>
    </dgm:pt>
  </dgm:ptLst>
  <dgm:cxnLst>
    <dgm:cxn modelId="{16DB9F0D-8108-4F3A-8CA0-E4E59784F0BC}" type="presOf" srcId="{8E4AEA26-FF1A-437C-B4C2-61C1E0FB2B35}" destId="{476380CC-9056-4B5E-B06C-66E43681871C}" srcOrd="0" destOrd="0" presId="urn:microsoft.com/office/officeart/2005/8/layout/default"/>
    <dgm:cxn modelId="{34E1D828-19EE-4E24-945E-C1A6603493F5}" type="presOf" srcId="{22AA6AC5-DBE6-48CE-B1F2-F916DCC463F3}" destId="{435C2503-59F0-4B75-9DD4-5F37522A1D5D}" srcOrd="0" destOrd="0" presId="urn:microsoft.com/office/officeart/2005/8/layout/default"/>
    <dgm:cxn modelId="{7DC84429-BEDE-4152-9953-D2EDC73F6BE0}" srcId="{22AA6AC5-DBE6-48CE-B1F2-F916DCC463F3}" destId="{8E4AEA26-FF1A-437C-B4C2-61C1E0FB2B35}" srcOrd="2" destOrd="0" parTransId="{8D269358-636B-45DA-BC7D-BB6350D510FE}" sibTransId="{D0304FAA-ED14-44FD-88EE-461EBFAF5C9E}"/>
    <dgm:cxn modelId="{701FF734-6EC5-43C6-AEBE-35CAF45EC7E0}" type="presOf" srcId="{FFCDAB68-9B4F-4574-A092-B02104B283E2}" destId="{3A717F9E-FA25-4120-9E56-312BC8BE1DE7}" srcOrd="0" destOrd="0" presId="urn:microsoft.com/office/officeart/2005/8/layout/default"/>
    <dgm:cxn modelId="{7F2BF239-AB5E-408E-B6F7-955B89E0351A}" srcId="{22AA6AC5-DBE6-48CE-B1F2-F916DCC463F3}" destId="{A42B0F83-4205-4F1D-BEDF-7E7A280350D5}" srcOrd="0" destOrd="0" parTransId="{5B7F173B-8BCA-4437-B642-21676051E24A}" sibTransId="{8B098BFE-47D2-4301-9C6C-AA6CB83A5066}"/>
    <dgm:cxn modelId="{2440E0A8-FBE3-4C97-9DA4-DBEDEB8BDC61}" type="presOf" srcId="{A42B0F83-4205-4F1D-BEDF-7E7A280350D5}" destId="{079D90C6-5FD0-44FF-85F2-0205056F3580}" srcOrd="0" destOrd="0" presId="urn:microsoft.com/office/officeart/2005/8/layout/default"/>
    <dgm:cxn modelId="{EBD76BF8-09DB-48A6-A777-F2A289C24DB7}" srcId="{22AA6AC5-DBE6-48CE-B1F2-F916DCC463F3}" destId="{FFCDAB68-9B4F-4574-A092-B02104B283E2}" srcOrd="1" destOrd="0" parTransId="{3F6EE022-D214-466F-A904-5EF3E9FB702C}" sibTransId="{AE25AC2B-E067-4B15-93EB-A906F1F61828}"/>
    <dgm:cxn modelId="{01B39C2C-4549-4355-BE2A-405887045FAA}" type="presParOf" srcId="{435C2503-59F0-4B75-9DD4-5F37522A1D5D}" destId="{079D90C6-5FD0-44FF-85F2-0205056F3580}" srcOrd="0" destOrd="0" presId="urn:microsoft.com/office/officeart/2005/8/layout/default"/>
    <dgm:cxn modelId="{C65946A5-6153-4E0D-8B4F-EB5CD80591BF}" type="presParOf" srcId="{435C2503-59F0-4B75-9DD4-5F37522A1D5D}" destId="{FAFE7DF1-F176-41A2-A7EE-18DD120BCE9F}" srcOrd="1" destOrd="0" presId="urn:microsoft.com/office/officeart/2005/8/layout/default"/>
    <dgm:cxn modelId="{5C5E2D50-05FD-479F-84E9-C0479982E2F4}" type="presParOf" srcId="{435C2503-59F0-4B75-9DD4-5F37522A1D5D}" destId="{3A717F9E-FA25-4120-9E56-312BC8BE1DE7}" srcOrd="2" destOrd="0" presId="urn:microsoft.com/office/officeart/2005/8/layout/default"/>
    <dgm:cxn modelId="{A955372D-B3F3-49BF-A776-17D6AD82728F}" type="presParOf" srcId="{435C2503-59F0-4B75-9DD4-5F37522A1D5D}" destId="{174D2CE4-BCBD-49A5-A3BD-0131039876FC}" srcOrd="3" destOrd="0" presId="urn:microsoft.com/office/officeart/2005/8/layout/default"/>
    <dgm:cxn modelId="{B3B3D732-124E-4E93-A324-44381D64A1BC}" type="presParOf" srcId="{435C2503-59F0-4B75-9DD4-5F37522A1D5D}" destId="{476380CC-9056-4B5E-B06C-66E43681871C}"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9D90C6-5FD0-44FF-85F2-0205056F3580}">
      <dsp:nvSpPr>
        <dsp:cNvPr id="0" name=""/>
        <dsp:cNvSpPr/>
      </dsp:nvSpPr>
      <dsp:spPr>
        <a:xfrm>
          <a:off x="0" y="887018"/>
          <a:ext cx="2637233" cy="158234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kern="1200" baseline="0"/>
            <a:t>identify the extent to which public libraries have or have not digitized unique collections, </a:t>
          </a:r>
          <a:endParaRPr lang="en-US" sz="2100" kern="1200"/>
        </a:p>
      </dsp:txBody>
      <dsp:txXfrm>
        <a:off x="0" y="887018"/>
        <a:ext cx="2637233" cy="1582340"/>
      </dsp:txXfrm>
    </dsp:sp>
    <dsp:sp modelId="{3A717F9E-FA25-4120-9E56-312BC8BE1DE7}">
      <dsp:nvSpPr>
        <dsp:cNvPr id="0" name=""/>
        <dsp:cNvSpPr/>
      </dsp:nvSpPr>
      <dsp:spPr>
        <a:xfrm>
          <a:off x="2900957" y="887018"/>
          <a:ext cx="2637233" cy="1582340"/>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kern="1200" baseline="0"/>
            <a:t>the obstacles that prevent digitization, </a:t>
          </a:r>
          <a:endParaRPr lang="en-US" sz="2100" kern="1200"/>
        </a:p>
      </dsp:txBody>
      <dsp:txXfrm>
        <a:off x="2900957" y="887018"/>
        <a:ext cx="2637233" cy="1582340"/>
      </dsp:txXfrm>
    </dsp:sp>
    <dsp:sp modelId="{476380CC-9056-4B5E-B06C-66E43681871C}">
      <dsp:nvSpPr>
        <dsp:cNvPr id="0" name=""/>
        <dsp:cNvSpPr/>
      </dsp:nvSpPr>
      <dsp:spPr>
        <a:xfrm>
          <a:off x="5801914" y="887018"/>
          <a:ext cx="2637233" cy="1582340"/>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kern="1200" baseline="0"/>
            <a:t>and the opportunities and partnerships that can accelerate digitization activities</a:t>
          </a:r>
          <a:endParaRPr lang="en-US" sz="2100" kern="1200"/>
        </a:p>
      </dsp:txBody>
      <dsp:txXfrm>
        <a:off x="5801914" y="887018"/>
        <a:ext cx="2637233" cy="158234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1EA7726C-ACAE-124E-B040-09E55DEF4DA0}" type="datetimeFigureOut">
              <a:rPr lang="en-US" smtClean="0"/>
              <a:t>11/20/2017</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681C18C3-2E63-8349-A502-4ACA2BEDD3E4}" type="slidenum">
              <a:rPr lang="en-US" smtClean="0"/>
              <a:t>‹#›</a:t>
            </a:fld>
            <a:endParaRPr lang="en-US"/>
          </a:p>
        </p:txBody>
      </p:sp>
    </p:spTree>
    <p:extLst>
      <p:ext uri="{BB962C8B-B14F-4D97-AF65-F5344CB8AC3E}">
        <p14:creationId xmlns:p14="http://schemas.microsoft.com/office/powerpoint/2010/main" val="8611898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FF8CA59C-26AF-6346-A5CF-41ECEFF79957}" type="datetimeFigureOut">
              <a:rPr lang="en-US" smtClean="0"/>
              <a:t>11/20/2017</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34E242FB-C156-A14A-9F52-74F252AEF9C7}" type="slidenum">
              <a:rPr lang="en-US" smtClean="0"/>
              <a:t>‹#›</a:t>
            </a:fld>
            <a:endParaRPr lang="en-US"/>
          </a:p>
        </p:txBody>
      </p:sp>
    </p:spTree>
    <p:extLst>
      <p:ext uri="{BB962C8B-B14F-4D97-AF65-F5344CB8AC3E}">
        <p14:creationId xmlns:p14="http://schemas.microsoft.com/office/powerpoint/2010/main" val="12445900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report was released earlier this year and the data for the report was collected in 2016. You can download the full report online</a:t>
            </a:r>
          </a:p>
        </p:txBody>
      </p:sp>
      <p:sp>
        <p:nvSpPr>
          <p:cNvPr id="4" name="Slide Number Placeholder 3"/>
          <p:cNvSpPr>
            <a:spLocks noGrp="1"/>
          </p:cNvSpPr>
          <p:nvPr>
            <p:ph type="sldNum" sz="quarter" idx="10"/>
          </p:nvPr>
        </p:nvSpPr>
        <p:spPr/>
        <p:txBody>
          <a:bodyPr/>
          <a:lstStyle/>
          <a:p>
            <a:fld id="{D8822701-8035-4C7A-B893-71087C802FE4}" type="slidenum">
              <a:rPr lang="en-US" smtClean="0"/>
              <a:t>2</a:t>
            </a:fld>
            <a:endParaRPr lang="en-US"/>
          </a:p>
        </p:txBody>
      </p:sp>
    </p:spTree>
    <p:extLst>
      <p:ext uri="{BB962C8B-B14F-4D97-AF65-F5344CB8AC3E}">
        <p14:creationId xmlns:p14="http://schemas.microsoft.com/office/powerpoint/2010/main" val="20870733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two most popular items, across library size were photographs and newspapers. </a:t>
            </a:r>
          </a:p>
        </p:txBody>
      </p:sp>
      <p:sp>
        <p:nvSpPr>
          <p:cNvPr id="4" name="Slide Number Placeholder 3"/>
          <p:cNvSpPr>
            <a:spLocks noGrp="1"/>
          </p:cNvSpPr>
          <p:nvPr>
            <p:ph type="sldNum" sz="quarter" idx="10"/>
          </p:nvPr>
        </p:nvSpPr>
        <p:spPr/>
        <p:txBody>
          <a:bodyPr/>
          <a:lstStyle/>
          <a:p>
            <a:fld id="{D8822701-8035-4C7A-B893-71087C802FE4}" type="slidenum">
              <a:rPr lang="en-US" smtClean="0"/>
              <a:t>11</a:t>
            </a:fld>
            <a:endParaRPr lang="en-US"/>
          </a:p>
        </p:txBody>
      </p:sp>
    </p:spTree>
    <p:extLst>
      <p:ext uri="{BB962C8B-B14F-4D97-AF65-F5344CB8AC3E}">
        <p14:creationId xmlns:p14="http://schemas.microsoft.com/office/powerpoint/2010/main" val="37907157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a:t>
            </a:r>
            <a:r>
              <a:rPr lang="en-US" baseline="0" dirty="0"/>
              <a:t> won’t be a surprise to anyone that funding and staff time are seen as major barriers. Including them in the survey is a requirement because it’s going to come up, but I always want to say, “excluding funding and staff time…what are your biggest barriers.” But then we wouldn’t have the data that show these are As you’ll see later, similar concerns are raised at the state library level as well.</a:t>
            </a:r>
          </a:p>
          <a:p>
            <a:endParaRPr lang="en-US" baseline="0" dirty="0"/>
          </a:p>
          <a:p>
            <a:pPr defTabSz="932781">
              <a:defRPr/>
            </a:pPr>
            <a:r>
              <a:rPr lang="en-US" baseline="0" dirty="0"/>
              <a:t>Rights management issues shows up as the most relevant minor barrier, and when we asked about the types of rights being assigned to digital content in a later question, 22% of the responders replied “Don’t know.”, which indicates that there is an opportunity for education around rights and permissions for content. </a:t>
            </a:r>
            <a:endParaRPr lang="en-US" dirty="0"/>
          </a:p>
          <a:p>
            <a:endParaRPr lang="en-US" dirty="0"/>
          </a:p>
        </p:txBody>
      </p:sp>
      <p:sp>
        <p:nvSpPr>
          <p:cNvPr id="4" name="Slide Number Placeholder 3"/>
          <p:cNvSpPr>
            <a:spLocks noGrp="1"/>
          </p:cNvSpPr>
          <p:nvPr>
            <p:ph type="sldNum" sz="quarter" idx="10"/>
          </p:nvPr>
        </p:nvSpPr>
        <p:spPr/>
        <p:txBody>
          <a:bodyPr/>
          <a:lstStyle/>
          <a:p>
            <a:fld id="{D8822701-8035-4C7A-B893-71087C802FE4}" type="slidenum">
              <a:rPr lang="en-US" smtClean="0"/>
              <a:t>12</a:t>
            </a:fld>
            <a:endParaRPr lang="en-US"/>
          </a:p>
        </p:txBody>
      </p:sp>
    </p:spTree>
    <p:extLst>
      <p:ext uri="{BB962C8B-B14F-4D97-AF65-F5344CB8AC3E}">
        <p14:creationId xmlns:p14="http://schemas.microsoft.com/office/powerpoint/2010/main" val="20651226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Training was one of those barriers and we looked more closely at the issue of the kinds of training that might be most beneficial. Best practices for Imaging and Metadata surfaced as</a:t>
            </a:r>
            <a:r>
              <a:rPr lang="en-US" baseline="0" dirty="0"/>
              <a:t> training topics that could help libraries better digitize their collections. </a:t>
            </a:r>
          </a:p>
          <a:p>
            <a:endParaRPr lang="en-US" baseline="0" dirty="0"/>
          </a:p>
          <a:p>
            <a:r>
              <a:rPr lang="en-US" baseline="0" dirty="0"/>
              <a:t>I mentioned at the beginning that we looked at data from five different sizes of libraries and all of that information is provided in the data files that are available for you to download and review. Looking at the breakdown by size, there was a consistent growth in the interest in Copyright or risk assessment training as library size increased. And remember that issues around rights management was the largest minor barrier reported by libraries. Only 42% of the Very Small libraries selected that as an area that would be helpful, versus 72% of Very Large libraries. The larger the library, the more concerned they are with risk assessment. </a:t>
            </a:r>
            <a:endParaRPr lang="en-US" dirty="0"/>
          </a:p>
        </p:txBody>
      </p:sp>
      <p:sp>
        <p:nvSpPr>
          <p:cNvPr id="4" name="Slide Number Placeholder 3"/>
          <p:cNvSpPr>
            <a:spLocks noGrp="1"/>
          </p:cNvSpPr>
          <p:nvPr>
            <p:ph type="sldNum" sz="quarter" idx="10"/>
          </p:nvPr>
        </p:nvSpPr>
        <p:spPr/>
        <p:txBody>
          <a:bodyPr/>
          <a:lstStyle/>
          <a:p>
            <a:fld id="{D8822701-8035-4C7A-B893-71087C802FE4}" type="slidenum">
              <a:rPr lang="en-US" smtClean="0"/>
              <a:t>13</a:t>
            </a:fld>
            <a:endParaRPr lang="en-US"/>
          </a:p>
        </p:txBody>
      </p:sp>
    </p:spTree>
    <p:extLst>
      <p:ext uri="{BB962C8B-B14F-4D97-AF65-F5344CB8AC3E}">
        <p14:creationId xmlns:p14="http://schemas.microsoft.com/office/powerpoint/2010/main" val="21952914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0000"/>
                </a:solidFill>
                <a:latin typeface="Arial" panose="020B0604020202020204" pitchFamily="34" charset="0"/>
              </a:rPr>
              <a:t>Overall, the least common staffing options are paid (6.9%) and unpaid (11.5%) students or interns. </a:t>
            </a:r>
            <a:endParaRPr lang="en-US" dirty="0"/>
          </a:p>
        </p:txBody>
      </p:sp>
      <p:sp>
        <p:nvSpPr>
          <p:cNvPr id="4" name="Slide Number Placeholder 3"/>
          <p:cNvSpPr>
            <a:spLocks noGrp="1"/>
          </p:cNvSpPr>
          <p:nvPr>
            <p:ph type="sldNum" sz="quarter" idx="10"/>
          </p:nvPr>
        </p:nvSpPr>
        <p:spPr/>
        <p:txBody>
          <a:bodyPr/>
          <a:lstStyle/>
          <a:p>
            <a:fld id="{D8822701-8035-4C7A-B893-71087C802FE4}" type="slidenum">
              <a:rPr lang="en-US" smtClean="0"/>
              <a:t>14</a:t>
            </a:fld>
            <a:endParaRPr lang="en-US"/>
          </a:p>
        </p:txBody>
      </p:sp>
    </p:spTree>
    <p:extLst>
      <p:ext uri="{BB962C8B-B14F-4D97-AF65-F5344CB8AC3E}">
        <p14:creationId xmlns:p14="http://schemas.microsoft.com/office/powerpoint/2010/main" val="17868915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781">
              <a:defRPr/>
            </a:pPr>
            <a:r>
              <a:rPr lang="en-US" dirty="0"/>
              <a:t>Optional presentation of the same data. Just the weighted averages for publics and states.</a:t>
            </a:r>
          </a:p>
          <a:p>
            <a:pPr defTabSz="932781">
              <a:defRPr/>
            </a:pPr>
            <a:r>
              <a:rPr lang="en-US" dirty="0"/>
              <a:t>Preference?</a:t>
            </a:r>
          </a:p>
          <a:p>
            <a:pPr defTabSz="932781">
              <a:defRPr/>
            </a:pPr>
            <a:endParaRPr lang="en-US" dirty="0"/>
          </a:p>
          <a:p>
            <a:pPr defTabSz="932781">
              <a:defRPr/>
            </a:pPr>
            <a:r>
              <a:rPr lang="en-US" dirty="0"/>
              <a:t>We also asked if</a:t>
            </a:r>
            <a:r>
              <a:rPr lang="en-US" baseline="0" dirty="0"/>
              <a:t> those libraries that have recently been digitizing had a </a:t>
            </a:r>
            <a:r>
              <a:rPr lang="en-US" dirty="0"/>
              <a:t>long-term digital preservation strategy that guards against the loss of data and files. This has</a:t>
            </a:r>
            <a:r>
              <a:rPr lang="en-US" baseline="0" dirty="0"/>
              <a:t> surfaced as one of the biggest opportunities and needs – how do we get libraries to think about this and protect their investments. The smallest libraries are least likely to have a strategy in place – but “No”, was the most popular answer for libraries of all sizes. State libraries were more likely to be in the “under discussion” category. They are moving towards a strategy, but don’t have it in place.</a:t>
            </a:r>
            <a:endParaRPr lang="en-US" dirty="0"/>
          </a:p>
          <a:p>
            <a:pPr defTabSz="932781">
              <a:defRPr/>
            </a:pPr>
            <a:endParaRPr lang="en-US" dirty="0"/>
          </a:p>
        </p:txBody>
      </p:sp>
      <p:sp>
        <p:nvSpPr>
          <p:cNvPr id="4" name="Slide Number Placeholder 3"/>
          <p:cNvSpPr>
            <a:spLocks noGrp="1"/>
          </p:cNvSpPr>
          <p:nvPr>
            <p:ph type="sldNum" sz="quarter" idx="10"/>
          </p:nvPr>
        </p:nvSpPr>
        <p:spPr/>
        <p:txBody>
          <a:bodyPr/>
          <a:lstStyle/>
          <a:p>
            <a:fld id="{D8822701-8035-4C7A-B893-71087C802FE4}" type="slidenum">
              <a:rPr lang="en-US" smtClean="0"/>
              <a:t>15</a:t>
            </a:fld>
            <a:endParaRPr lang="en-US"/>
          </a:p>
        </p:txBody>
      </p:sp>
    </p:spTree>
    <p:extLst>
      <p:ext uri="{BB962C8B-B14F-4D97-AF65-F5344CB8AC3E}">
        <p14:creationId xmlns:p14="http://schemas.microsoft.com/office/powerpoint/2010/main" val="8714075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state library survey,</a:t>
            </a:r>
            <a:r>
              <a:rPr lang="en-US" baseline="0" dirty="0"/>
              <a:t> a total of 48 responses received.</a:t>
            </a:r>
            <a:endParaRPr lang="en-US" dirty="0"/>
          </a:p>
        </p:txBody>
      </p:sp>
      <p:sp>
        <p:nvSpPr>
          <p:cNvPr id="4" name="Slide Number Placeholder 3"/>
          <p:cNvSpPr>
            <a:spLocks noGrp="1"/>
          </p:cNvSpPr>
          <p:nvPr>
            <p:ph type="sldNum" sz="quarter" idx="10"/>
          </p:nvPr>
        </p:nvSpPr>
        <p:spPr/>
        <p:txBody>
          <a:bodyPr/>
          <a:lstStyle/>
          <a:p>
            <a:fld id="{D8822701-8035-4C7A-B893-71087C802FE4}" type="slidenum">
              <a:rPr lang="en-US" smtClean="0"/>
              <a:t>16</a:t>
            </a:fld>
            <a:endParaRPr lang="en-US"/>
          </a:p>
        </p:txBody>
      </p:sp>
    </p:spTree>
    <p:extLst>
      <p:ext uri="{BB962C8B-B14F-4D97-AF65-F5344CB8AC3E}">
        <p14:creationId xmlns:p14="http://schemas.microsoft.com/office/powerpoint/2010/main" val="17660352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781">
              <a:defRPr/>
            </a:pPr>
            <a:r>
              <a:rPr lang="en-US" dirty="0"/>
              <a:t>The</a:t>
            </a:r>
            <a:r>
              <a:rPr lang="en-US" baseline="0" dirty="0"/>
              <a:t> responses regarding the inclusion of digitization activities in strategic and LSTA plans were very closely aligned. LSTA – Library Services and Technology Act funds are provided to the states through IMLS and the reason that we were interested in the inclusion of digitization in the LSTA plans is that those funds are often used for statewide initiatives or investments that have broad appeal or benefit. And now the states have access to this data and can see what their peers are doing and what models might work for them. </a:t>
            </a:r>
            <a:endParaRPr lang="en-US" dirty="0"/>
          </a:p>
        </p:txBody>
      </p:sp>
      <p:sp>
        <p:nvSpPr>
          <p:cNvPr id="4" name="Slide Number Placeholder 3"/>
          <p:cNvSpPr>
            <a:spLocks noGrp="1"/>
          </p:cNvSpPr>
          <p:nvPr>
            <p:ph type="sldNum" sz="quarter" idx="10"/>
          </p:nvPr>
        </p:nvSpPr>
        <p:spPr/>
        <p:txBody>
          <a:bodyPr/>
          <a:lstStyle/>
          <a:p>
            <a:fld id="{D8822701-8035-4C7A-B893-71087C802FE4}" type="slidenum">
              <a:rPr lang="en-US" smtClean="0"/>
              <a:t>17</a:t>
            </a:fld>
            <a:endParaRPr lang="en-US"/>
          </a:p>
        </p:txBody>
      </p:sp>
    </p:spTree>
    <p:extLst>
      <p:ext uri="{BB962C8B-B14F-4D97-AF65-F5344CB8AC3E}">
        <p14:creationId xmlns:p14="http://schemas.microsoft.com/office/powerpoint/2010/main" val="40930879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781">
              <a:defRPr/>
            </a:pPr>
            <a:r>
              <a:rPr lang="en-US" dirty="0"/>
              <a:t>The top responses</a:t>
            </a:r>
            <a:r>
              <a:rPr lang="en-US" baseline="0" dirty="0"/>
              <a:t> for roles identified for state libraries in digitizing collections. </a:t>
            </a:r>
            <a:endParaRPr lang="en-US" dirty="0"/>
          </a:p>
        </p:txBody>
      </p:sp>
      <p:sp>
        <p:nvSpPr>
          <p:cNvPr id="4" name="Slide Number Placeholder 3"/>
          <p:cNvSpPr>
            <a:spLocks noGrp="1"/>
          </p:cNvSpPr>
          <p:nvPr>
            <p:ph type="sldNum" sz="quarter" idx="10"/>
          </p:nvPr>
        </p:nvSpPr>
        <p:spPr/>
        <p:txBody>
          <a:bodyPr/>
          <a:lstStyle/>
          <a:p>
            <a:fld id="{D8822701-8035-4C7A-B893-71087C802FE4}" type="slidenum">
              <a:rPr lang="en-US" smtClean="0"/>
              <a:t>18</a:t>
            </a:fld>
            <a:endParaRPr lang="en-US"/>
          </a:p>
        </p:txBody>
      </p:sp>
    </p:spTree>
    <p:extLst>
      <p:ext uri="{BB962C8B-B14F-4D97-AF65-F5344CB8AC3E}">
        <p14:creationId xmlns:p14="http://schemas.microsoft.com/office/powerpoint/2010/main" val="15819587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chart also compares the public and state library responses, and it looks at how the public is engaged in digitization activities. Let’s face it, we know that working with volunteers or the public in general isn’t always a slam dunk, easy win. BUT, there is a lot of opportunity to engage them in a range of activities. The vast majority of respondents in both public and state libraries are NOT engaging the public to help in these activities. If you have been doing this, and doing it successfully, let us know and we can share that experience to give other libraries the confidence to pursue this type of engagement with the public. </a:t>
            </a:r>
          </a:p>
        </p:txBody>
      </p:sp>
      <p:sp>
        <p:nvSpPr>
          <p:cNvPr id="4" name="Slide Number Placeholder 3"/>
          <p:cNvSpPr>
            <a:spLocks noGrp="1"/>
          </p:cNvSpPr>
          <p:nvPr>
            <p:ph type="sldNum" sz="quarter" idx="10"/>
          </p:nvPr>
        </p:nvSpPr>
        <p:spPr/>
        <p:txBody>
          <a:bodyPr/>
          <a:lstStyle/>
          <a:p>
            <a:fld id="{D8822701-8035-4C7A-B893-71087C802FE4}" type="slidenum">
              <a:rPr lang="en-US" smtClean="0"/>
              <a:t>19</a:t>
            </a:fld>
            <a:endParaRPr lang="en-US"/>
          </a:p>
        </p:txBody>
      </p:sp>
    </p:spTree>
    <p:extLst>
      <p:ext uri="{BB962C8B-B14F-4D97-AF65-F5344CB8AC3E}">
        <p14:creationId xmlns:p14="http://schemas.microsoft.com/office/powerpoint/2010/main" val="23106293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 we wanted to see how state and public libraries were getting out the word about their collections. Most use their library website or a method like social media. But 7% of the state libraries and 19% of the publics are not publicizing the content at all. And this is not a case of, “if you build it, they will come.” You need to build it, promote it, share it, and keep tweaking it. There could be reasons that the library chooses not to promote, but we also think that some help in building awareness and marketing would be helpful. </a:t>
            </a:r>
          </a:p>
        </p:txBody>
      </p:sp>
      <p:sp>
        <p:nvSpPr>
          <p:cNvPr id="4" name="Slide Number Placeholder 3"/>
          <p:cNvSpPr>
            <a:spLocks noGrp="1"/>
          </p:cNvSpPr>
          <p:nvPr>
            <p:ph type="sldNum" sz="quarter" idx="10"/>
          </p:nvPr>
        </p:nvSpPr>
        <p:spPr/>
        <p:txBody>
          <a:bodyPr/>
          <a:lstStyle/>
          <a:p>
            <a:fld id="{D8822701-8035-4C7A-B893-71087C802FE4}" type="slidenum">
              <a:rPr lang="en-US" smtClean="0"/>
              <a:t>20</a:t>
            </a:fld>
            <a:endParaRPr lang="en-US"/>
          </a:p>
        </p:txBody>
      </p:sp>
    </p:spTree>
    <p:extLst>
      <p:ext uri="{BB962C8B-B14F-4D97-AF65-F5344CB8AC3E}">
        <p14:creationId xmlns:p14="http://schemas.microsoft.com/office/powerpoint/2010/main" val="2555992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822701-8035-4C7A-B893-71087C802FE4}" type="slidenum">
              <a:rPr lang="en-US" smtClean="0"/>
              <a:t>3</a:t>
            </a:fld>
            <a:endParaRPr lang="en-US"/>
          </a:p>
        </p:txBody>
      </p:sp>
    </p:spTree>
    <p:extLst>
      <p:ext uri="{BB962C8B-B14F-4D97-AF65-F5344CB8AC3E}">
        <p14:creationId xmlns:p14="http://schemas.microsoft.com/office/powerpoint/2010/main" val="38192706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822701-8035-4C7A-B893-71087C802FE4}" type="slidenum">
              <a:rPr lang="en-US" smtClean="0"/>
              <a:t>21</a:t>
            </a:fld>
            <a:endParaRPr lang="en-US"/>
          </a:p>
        </p:txBody>
      </p:sp>
    </p:spTree>
    <p:extLst>
      <p:ext uri="{BB962C8B-B14F-4D97-AF65-F5344CB8AC3E}">
        <p14:creationId xmlns:p14="http://schemas.microsoft.com/office/powerpoint/2010/main" val="15886691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822701-8035-4C7A-B893-71087C802FE4}" type="slidenum">
              <a:rPr lang="en-US" smtClean="0"/>
              <a:t>22</a:t>
            </a:fld>
            <a:endParaRPr lang="en-US"/>
          </a:p>
        </p:txBody>
      </p:sp>
    </p:spTree>
    <p:extLst>
      <p:ext uri="{BB962C8B-B14F-4D97-AF65-F5344CB8AC3E}">
        <p14:creationId xmlns:p14="http://schemas.microsoft.com/office/powerpoint/2010/main" val="1859478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is an IMLS-funded project that builds on work from 2011, that focused on a convening in Los Angeles hosted by Martin Gomez, the former City Librarian. That project brought together leaders and players to an in-person convening to talk about what libraries can do to advance digitization efforts. Participants at the convening included state and public libraries, universities and representatives from digital libraries, as well as organizations such as OCLC and Lyrasis, and funding organizations. Part of that effort included a survey with 230 responses, but we saw an opportunity and a need to dig into the survey more deeply and get data about different library sizes to highlight what differences exist and what possibilities and opportunities could be pursued. </a:t>
            </a:r>
          </a:p>
        </p:txBody>
      </p:sp>
      <p:sp>
        <p:nvSpPr>
          <p:cNvPr id="4" name="Slide Number Placeholder 3"/>
          <p:cNvSpPr>
            <a:spLocks noGrp="1"/>
          </p:cNvSpPr>
          <p:nvPr>
            <p:ph type="sldNum" sz="quarter" idx="10"/>
          </p:nvPr>
        </p:nvSpPr>
        <p:spPr/>
        <p:txBody>
          <a:bodyPr/>
          <a:lstStyle/>
          <a:p>
            <a:fld id="{D8822701-8035-4C7A-B893-71087C802FE4}" type="slidenum">
              <a:rPr lang="en-US" smtClean="0"/>
              <a:t>4</a:t>
            </a:fld>
            <a:endParaRPr lang="en-US"/>
          </a:p>
        </p:txBody>
      </p:sp>
    </p:spTree>
    <p:extLst>
      <p:ext uri="{BB962C8B-B14F-4D97-AF65-F5344CB8AC3E}">
        <p14:creationId xmlns:p14="http://schemas.microsoft.com/office/powerpoint/2010/main" val="3575766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781">
              <a:defRPr/>
            </a:pPr>
            <a:r>
              <a:rPr lang="en-US" dirty="0"/>
              <a:t>Randomly selected libraries from the IMLS dataset.</a:t>
            </a:r>
          </a:p>
          <a:p>
            <a:pPr defTabSz="932781">
              <a:defRPr/>
            </a:pPr>
            <a:r>
              <a:rPr lang="en-US" dirty="0"/>
              <a:t>Received a 20% or higher response rate for all categories except for the Very Small libraries which was 18%</a:t>
            </a:r>
          </a:p>
          <a:p>
            <a:pPr defTabSz="932781">
              <a:defRPr/>
            </a:pPr>
            <a:r>
              <a:rPr lang="en-US" dirty="0"/>
              <a:t>We had</a:t>
            </a:r>
            <a:r>
              <a:rPr lang="en-US" baseline="0" dirty="0"/>
              <a:t> </a:t>
            </a:r>
            <a:r>
              <a:rPr lang="en-US" dirty="0"/>
              <a:t>responses from all 50 states.</a:t>
            </a:r>
          </a:p>
          <a:p>
            <a:pPr defTabSz="932781">
              <a:defRPr/>
            </a:pPr>
            <a:endParaRPr lang="en-US" dirty="0"/>
          </a:p>
          <a:p>
            <a:pPr defTabSz="932781">
              <a:defRPr/>
            </a:pPr>
            <a:r>
              <a:rPr lang="en-US" dirty="0"/>
              <a:t>Let me offer my thanks up now for everyone who takes these surveys. It helps the field, the more we know and we can point to evidence about needs and barriers, the more we can tailor requests on behalf of entire groups to try and advance the field. </a:t>
            </a:r>
          </a:p>
          <a:p>
            <a:pPr defTabSz="932781">
              <a:defRPr/>
            </a:pPr>
            <a:endParaRPr lang="en-US" dirty="0"/>
          </a:p>
          <a:p>
            <a:pPr defTabSz="932781">
              <a:defRPr/>
            </a:pPr>
            <a:endParaRPr lang="en-US" dirty="0"/>
          </a:p>
          <a:p>
            <a:endParaRPr lang="en-US" dirty="0"/>
          </a:p>
        </p:txBody>
      </p:sp>
      <p:sp>
        <p:nvSpPr>
          <p:cNvPr id="4" name="Slide Number Placeholder 3"/>
          <p:cNvSpPr>
            <a:spLocks noGrp="1"/>
          </p:cNvSpPr>
          <p:nvPr>
            <p:ph type="sldNum" sz="quarter" idx="10"/>
          </p:nvPr>
        </p:nvSpPr>
        <p:spPr/>
        <p:txBody>
          <a:bodyPr/>
          <a:lstStyle/>
          <a:p>
            <a:fld id="{D8822701-8035-4C7A-B893-71087C802FE4}" type="slidenum">
              <a:rPr lang="en-US" smtClean="0"/>
              <a:t>5</a:t>
            </a:fld>
            <a:endParaRPr lang="en-US"/>
          </a:p>
        </p:txBody>
      </p:sp>
    </p:spTree>
    <p:extLst>
      <p:ext uri="{BB962C8B-B14F-4D97-AF65-F5344CB8AC3E}">
        <p14:creationId xmlns:p14="http://schemas.microsoft.com/office/powerpoint/2010/main" val="5108579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numbers were used to weight the national statistics for the survey.</a:t>
            </a:r>
          </a:p>
        </p:txBody>
      </p:sp>
      <p:sp>
        <p:nvSpPr>
          <p:cNvPr id="4" name="Slide Number Placeholder 3"/>
          <p:cNvSpPr>
            <a:spLocks noGrp="1"/>
          </p:cNvSpPr>
          <p:nvPr>
            <p:ph type="sldNum" sz="quarter" idx="10"/>
          </p:nvPr>
        </p:nvSpPr>
        <p:spPr/>
        <p:txBody>
          <a:bodyPr/>
          <a:lstStyle/>
          <a:p>
            <a:fld id="{D8822701-8035-4C7A-B893-71087C802FE4}" type="slidenum">
              <a:rPr lang="en-US" smtClean="0"/>
              <a:t>6</a:t>
            </a:fld>
            <a:endParaRPr lang="en-US"/>
          </a:p>
        </p:txBody>
      </p:sp>
    </p:spTree>
    <p:extLst>
      <p:ext uri="{BB962C8B-B14F-4D97-AF65-F5344CB8AC3E}">
        <p14:creationId xmlns:p14="http://schemas.microsoft.com/office/powerpoint/2010/main" val="11744859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all but the Very Small libraries, the</a:t>
            </a:r>
            <a:r>
              <a:rPr lang="en-US" baseline="0" dirty="0"/>
              <a:t> highest responses was that libraries are “Currently engaged in digitization activities or have been in the last three years”. </a:t>
            </a:r>
          </a:p>
          <a:p>
            <a:r>
              <a:rPr lang="en-US" baseline="0" dirty="0"/>
              <a:t>For the Very Small libraries, this was even higher than we expected to see, which may have also be related to who chose to respond to the survey. The idea of completing a survey on digitization may have skewed responses.</a:t>
            </a:r>
          </a:p>
          <a:p>
            <a:endParaRPr lang="en-US" baseline="0" dirty="0"/>
          </a:p>
          <a:p>
            <a:r>
              <a:rPr lang="en-US" baseline="0" dirty="0"/>
              <a:t>This is an example of the depth of information that we have, some of the other slides will just sum up the information at the national level, but the ability to show this at the library size is definitely there. </a:t>
            </a:r>
            <a:endParaRPr lang="en-US" dirty="0"/>
          </a:p>
        </p:txBody>
      </p:sp>
      <p:sp>
        <p:nvSpPr>
          <p:cNvPr id="4" name="Slide Number Placeholder 3"/>
          <p:cNvSpPr>
            <a:spLocks noGrp="1"/>
          </p:cNvSpPr>
          <p:nvPr>
            <p:ph type="sldNum" sz="quarter" idx="10"/>
          </p:nvPr>
        </p:nvSpPr>
        <p:spPr/>
        <p:txBody>
          <a:bodyPr/>
          <a:lstStyle/>
          <a:p>
            <a:fld id="{D8822701-8035-4C7A-B893-71087C802FE4}" type="slidenum">
              <a:rPr lang="en-US" smtClean="0"/>
              <a:t>7</a:t>
            </a:fld>
            <a:endParaRPr lang="en-US"/>
          </a:p>
        </p:txBody>
      </p:sp>
    </p:spTree>
    <p:extLst>
      <p:ext uri="{BB962C8B-B14F-4D97-AF65-F5344CB8AC3E}">
        <p14:creationId xmlns:p14="http://schemas.microsoft.com/office/powerpoint/2010/main" val="32826917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Reading through the comments in the survey was really interesting, and while much of it is anecdotal, it does help to tell more of the story of how library staff feel about digitization projects.  This respondent really sees digitization as a positive activity, worth pursuing and that it has an impact in their community. </a:t>
            </a:r>
          </a:p>
          <a:p>
            <a:endParaRPr lang="en-US" dirty="0"/>
          </a:p>
        </p:txBody>
      </p:sp>
      <p:sp>
        <p:nvSpPr>
          <p:cNvPr id="4" name="Slide Number Placeholder 3"/>
          <p:cNvSpPr>
            <a:spLocks noGrp="1"/>
          </p:cNvSpPr>
          <p:nvPr>
            <p:ph type="sldNum" sz="quarter" idx="10"/>
          </p:nvPr>
        </p:nvSpPr>
        <p:spPr/>
        <p:txBody>
          <a:bodyPr/>
          <a:lstStyle/>
          <a:p>
            <a:fld id="{D8822701-8035-4C7A-B893-71087C802FE4}" type="slidenum">
              <a:rPr lang="en-US" smtClean="0"/>
              <a:t>8</a:t>
            </a:fld>
            <a:endParaRPr lang="en-US"/>
          </a:p>
        </p:txBody>
      </p:sp>
    </p:spTree>
    <p:extLst>
      <p:ext uri="{BB962C8B-B14F-4D97-AF65-F5344CB8AC3E}">
        <p14:creationId xmlns:p14="http://schemas.microsoft.com/office/powerpoint/2010/main" val="30711411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question about having a digitization strategy was only asked of libraries that are currently digitizing or have digitized in the past three years. Very few libraries have an approved strategy – they are just getting it done! Now, maybe that’s how they approach all projects in the library…no formal strategy in place. But formation of a strategy is clear way to help scope a project and your expectations, and I do recommend them for projects. But 67% of these libraries disagree with me (it’s not the first time!)</a:t>
            </a:r>
          </a:p>
        </p:txBody>
      </p:sp>
      <p:sp>
        <p:nvSpPr>
          <p:cNvPr id="4" name="Slide Number Placeholder 3"/>
          <p:cNvSpPr>
            <a:spLocks noGrp="1"/>
          </p:cNvSpPr>
          <p:nvPr>
            <p:ph type="sldNum" sz="quarter" idx="10"/>
          </p:nvPr>
        </p:nvSpPr>
        <p:spPr/>
        <p:txBody>
          <a:bodyPr/>
          <a:lstStyle/>
          <a:p>
            <a:fld id="{D8822701-8035-4C7A-B893-71087C802FE4}" type="slidenum">
              <a:rPr lang="en-US" smtClean="0"/>
              <a:t>9</a:t>
            </a:fld>
            <a:endParaRPr lang="en-US"/>
          </a:p>
        </p:txBody>
      </p:sp>
    </p:spTree>
    <p:extLst>
      <p:ext uri="{BB962C8B-B14F-4D97-AF65-F5344CB8AC3E}">
        <p14:creationId xmlns:p14="http://schemas.microsoft.com/office/powerpoint/2010/main" val="25810547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question that we asked of every respondent – regardless of their digitization efforts. We tailored the question to say that we were interested in locally-significant materials, things that other libraries weren’t likely to have. We wanted to know if they even had things that could be digitized.</a:t>
            </a:r>
          </a:p>
          <a:p>
            <a:endParaRPr lang="en-US" dirty="0"/>
          </a:p>
          <a:p>
            <a:r>
              <a:rPr lang="en-US" dirty="0"/>
              <a:t>And 92% of libraries reported that they did have these materials in their collections. </a:t>
            </a:r>
          </a:p>
          <a:p>
            <a:endParaRPr lang="en-US" dirty="0"/>
          </a:p>
        </p:txBody>
      </p:sp>
      <p:sp>
        <p:nvSpPr>
          <p:cNvPr id="4" name="Slide Number Placeholder 3"/>
          <p:cNvSpPr>
            <a:spLocks noGrp="1"/>
          </p:cNvSpPr>
          <p:nvPr>
            <p:ph type="sldNum" sz="quarter" idx="10"/>
          </p:nvPr>
        </p:nvSpPr>
        <p:spPr/>
        <p:txBody>
          <a:bodyPr/>
          <a:lstStyle/>
          <a:p>
            <a:fld id="{D8822701-8035-4C7A-B893-71087C802FE4}" type="slidenum">
              <a:rPr lang="en-US" smtClean="0"/>
              <a:t>10</a:t>
            </a:fld>
            <a:endParaRPr lang="en-US"/>
          </a:p>
        </p:txBody>
      </p:sp>
    </p:spTree>
    <p:extLst>
      <p:ext uri="{BB962C8B-B14F-4D97-AF65-F5344CB8AC3E}">
        <p14:creationId xmlns:p14="http://schemas.microsoft.com/office/powerpoint/2010/main" val="22759326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t="2062" b="63310"/>
          <a:stretch/>
        </p:blipFill>
        <p:spPr>
          <a:xfrm>
            <a:off x="0" y="151415"/>
            <a:ext cx="9144000" cy="1781146"/>
          </a:xfrm>
          <a:prstGeom prst="rect">
            <a:avLst/>
          </a:prstGeom>
        </p:spPr>
      </p:pic>
      <p:sp>
        <p:nvSpPr>
          <p:cNvPr id="32" name="Text Placeholder 17"/>
          <p:cNvSpPr>
            <a:spLocks noGrp="1"/>
          </p:cNvSpPr>
          <p:nvPr>
            <p:ph type="body" sz="quarter" idx="12" hasCustomPrompt="1"/>
          </p:nvPr>
        </p:nvSpPr>
        <p:spPr>
          <a:xfrm>
            <a:off x="452713" y="2315531"/>
            <a:ext cx="7815262" cy="1401763"/>
          </a:xfrm>
          <a:prstGeom prst="rect">
            <a:avLst/>
          </a:prstGeom>
        </p:spPr>
        <p:txBody>
          <a:bodyPr lIns="0"/>
          <a:lstStyle>
            <a:lvl1pPr marL="0" indent="0">
              <a:buNone/>
              <a:defRPr sz="4000" b="1">
                <a:solidFill>
                  <a:schemeClr val="accent3"/>
                </a:solidFill>
              </a:defRPr>
            </a:lvl1pPr>
          </a:lstStyle>
          <a:p>
            <a:pPr lvl="0"/>
            <a:r>
              <a:rPr lang="en-US" dirty="0"/>
              <a:t>Title of presentation goes here and it can be two lines long</a:t>
            </a:r>
          </a:p>
        </p:txBody>
      </p:sp>
      <p:sp>
        <p:nvSpPr>
          <p:cNvPr id="33" name="Text Placeholder 24"/>
          <p:cNvSpPr>
            <a:spLocks noGrp="1"/>
          </p:cNvSpPr>
          <p:nvPr>
            <p:ph type="body" sz="quarter" idx="13" hasCustomPrompt="1"/>
          </p:nvPr>
        </p:nvSpPr>
        <p:spPr>
          <a:xfrm>
            <a:off x="452438" y="3749092"/>
            <a:ext cx="7815262" cy="627062"/>
          </a:xfrm>
          <a:prstGeom prst="rect">
            <a:avLst/>
          </a:prstGeom>
        </p:spPr>
        <p:txBody>
          <a:bodyPr lIns="0"/>
          <a:lstStyle>
            <a:lvl1pPr marL="0" indent="0">
              <a:buNone/>
              <a:defRPr sz="1600" b="1" cap="all" spc="20" baseline="0">
                <a:solidFill>
                  <a:schemeClr val="accent5"/>
                </a:solidFill>
              </a:defRPr>
            </a:lvl1pPr>
          </a:lstStyle>
          <a:p>
            <a:pPr lvl="0"/>
            <a:r>
              <a:rPr lang="en-US" dirty="0"/>
              <a:t>JANE SMITH, NAME OF ORGANIZATION</a:t>
            </a:r>
          </a:p>
        </p:txBody>
      </p:sp>
      <p:pic>
        <p:nvPicPr>
          <p:cNvPr id="39" name="Picture 38"/>
          <p:cNvPicPr>
            <a:picLocks noChangeAspect="1"/>
          </p:cNvPicPr>
          <p:nvPr userDrawn="1"/>
        </p:nvPicPr>
        <p:blipFill rotWithShape="1">
          <a:blip r:embed="rId3"/>
          <a:srcRect l="-925" t="2220" r="42168" b="25809"/>
          <a:stretch/>
        </p:blipFill>
        <p:spPr>
          <a:xfrm>
            <a:off x="420013" y="309318"/>
            <a:ext cx="2203167" cy="1454790"/>
          </a:xfrm>
          <a:prstGeom prst="rect">
            <a:avLst/>
          </a:prstGeom>
        </p:spPr>
      </p:pic>
      <p:grpSp>
        <p:nvGrpSpPr>
          <p:cNvPr id="3" name="Group 2"/>
          <p:cNvGrpSpPr/>
          <p:nvPr userDrawn="1"/>
        </p:nvGrpSpPr>
        <p:grpSpPr>
          <a:xfrm>
            <a:off x="0" y="1272"/>
            <a:ext cx="9144000" cy="105844"/>
            <a:chOff x="0" y="5071353"/>
            <a:chExt cx="9144000" cy="72958"/>
          </a:xfrm>
        </p:grpSpPr>
        <p:sp>
          <p:nvSpPr>
            <p:cNvPr id="43" name="Rectangle 42"/>
            <p:cNvSpPr/>
            <p:nvPr userDrawn="1"/>
          </p:nvSpPr>
          <p:spPr>
            <a:xfrm>
              <a:off x="0" y="5071353"/>
              <a:ext cx="2209800" cy="72958"/>
            </a:xfrm>
            <a:prstGeom prst="rect">
              <a:avLst/>
            </a:prstGeom>
            <a:solidFill>
              <a:srgbClr val="AE237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44" name="Rectangle 43"/>
            <p:cNvSpPr/>
            <p:nvPr userDrawn="1"/>
          </p:nvSpPr>
          <p:spPr>
            <a:xfrm>
              <a:off x="2209800" y="5071353"/>
              <a:ext cx="1060450" cy="72958"/>
            </a:xfrm>
            <a:prstGeom prst="rect">
              <a:avLst/>
            </a:prstGeom>
            <a:solidFill>
              <a:srgbClr val="D2703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45" name="Rectangle 44"/>
            <p:cNvSpPr/>
            <p:nvPr userDrawn="1"/>
          </p:nvSpPr>
          <p:spPr>
            <a:xfrm>
              <a:off x="3270250" y="5071353"/>
              <a:ext cx="5873750" cy="72958"/>
            </a:xfrm>
            <a:prstGeom prst="rect">
              <a:avLst/>
            </a:prstGeom>
            <a:solidFill>
              <a:srgbClr val="F6BE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grpSp>
      <p:pic>
        <p:nvPicPr>
          <p:cNvPr id="2" name="Picture 1"/>
          <p:cNvPicPr>
            <a:picLocks noChangeAspect="1"/>
          </p:cNvPicPr>
          <p:nvPr userDrawn="1"/>
        </p:nvPicPr>
        <p:blipFill>
          <a:blip r:embed="rId4"/>
          <a:stretch>
            <a:fillRect/>
          </a:stretch>
        </p:blipFill>
        <p:spPr>
          <a:xfrm>
            <a:off x="5994531" y="344778"/>
            <a:ext cx="2885873" cy="1404782"/>
          </a:xfrm>
          <a:prstGeom prst="rect">
            <a:avLst/>
          </a:prstGeom>
        </p:spPr>
      </p:pic>
      <p:pic>
        <p:nvPicPr>
          <p:cNvPr id="12" name="Picture 26" descr="OCLC_H_PMS.eps"/>
          <p:cNvPicPr>
            <a:picLocks noChangeAspect="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8065903" y="4665694"/>
            <a:ext cx="858624" cy="2856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peaker Intro">
    <p:spTree>
      <p:nvGrpSpPr>
        <p:cNvPr id="1" name=""/>
        <p:cNvGrpSpPr/>
        <p:nvPr/>
      </p:nvGrpSpPr>
      <p:grpSpPr>
        <a:xfrm>
          <a:off x="0" y="0"/>
          <a:ext cx="0" cy="0"/>
          <a:chOff x="0" y="0"/>
          <a:chExt cx="0" cy="0"/>
        </a:xfrm>
      </p:grpSpPr>
      <p:sp>
        <p:nvSpPr>
          <p:cNvPr id="13" name="Picture Placeholder 8"/>
          <p:cNvSpPr>
            <a:spLocks noGrp="1"/>
          </p:cNvSpPr>
          <p:nvPr>
            <p:ph type="pic" sz="quarter" idx="10" hasCustomPrompt="1"/>
          </p:nvPr>
        </p:nvSpPr>
        <p:spPr>
          <a:xfrm>
            <a:off x="1114447" y="1386766"/>
            <a:ext cx="1761082" cy="1831948"/>
          </a:xfrm>
          <a:prstGeom prst="ellipse">
            <a:avLst/>
          </a:prstGeom>
        </p:spPr>
        <p:txBody>
          <a:bodyPr vert="horz" anchor="ctr" anchorCtr="0"/>
          <a:lstStyle>
            <a:lvl1pPr marL="0" indent="0" algn="ctr">
              <a:spcBef>
                <a:spcPts val="0"/>
              </a:spcBef>
              <a:buNone/>
              <a:defRPr sz="1400" baseline="0">
                <a:solidFill>
                  <a:schemeClr val="tx1"/>
                </a:solidFill>
                <a:latin typeface="+mn-lt"/>
              </a:defRPr>
            </a:lvl1pPr>
          </a:lstStyle>
          <a:p>
            <a:r>
              <a:rPr lang="en-US" dirty="0"/>
              <a:t>Place Speaker </a:t>
            </a:r>
            <a:br>
              <a:rPr lang="en-US" dirty="0"/>
            </a:br>
            <a:r>
              <a:rPr lang="en-US" dirty="0"/>
              <a:t>Photo Here</a:t>
            </a:r>
          </a:p>
        </p:txBody>
      </p:sp>
      <p:sp>
        <p:nvSpPr>
          <p:cNvPr id="17" name="Text Placeholder 12"/>
          <p:cNvSpPr>
            <a:spLocks noGrp="1"/>
          </p:cNvSpPr>
          <p:nvPr>
            <p:ph type="body" sz="quarter" idx="12" hasCustomPrompt="1"/>
          </p:nvPr>
        </p:nvSpPr>
        <p:spPr>
          <a:xfrm>
            <a:off x="3090843" y="2327578"/>
            <a:ext cx="5030269" cy="639129"/>
          </a:xfrm>
          <a:prstGeom prst="rect">
            <a:avLst/>
          </a:prstGeom>
        </p:spPr>
        <p:txBody>
          <a:bodyPr vert="horz" lIns="0" tIns="0" rIns="182880">
            <a:normAutofit/>
          </a:bodyPr>
          <a:lstStyle>
            <a:lvl1pPr marL="0" marR="0" indent="0" algn="l" defTabSz="457200" rtl="0" eaLnBrk="1" fontAlgn="auto" latinLnBrk="0" hangingPunct="1">
              <a:lnSpc>
                <a:spcPct val="100000"/>
              </a:lnSpc>
              <a:spcBef>
                <a:spcPct val="0"/>
              </a:spcBef>
              <a:spcAft>
                <a:spcPts val="0"/>
              </a:spcAft>
              <a:buClrTx/>
              <a:buSzTx/>
              <a:buFont typeface="Arial"/>
              <a:buNone/>
              <a:tabLst/>
              <a:defRPr sz="2400" b="0" i="0" baseline="0"/>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dirty="0">
                <a:ln>
                  <a:noFill/>
                </a:ln>
                <a:solidFill>
                  <a:srgbClr val="000000">
                    <a:lumMod val="85000"/>
                    <a:lumOff val="15000"/>
                  </a:srgbClr>
                </a:solidFill>
                <a:effectLst/>
                <a:uLnTx/>
                <a:uFillTx/>
                <a:latin typeface="+mn-lt"/>
                <a:ea typeface="ＭＳ Ｐゴシック" charset="0"/>
                <a:cs typeface="Arial"/>
              </a:rPr>
              <a:t>Speaker Position, Speaker Title</a:t>
            </a:r>
          </a:p>
        </p:txBody>
      </p:sp>
      <p:sp>
        <p:nvSpPr>
          <p:cNvPr id="26" name="Text Placeholder 2"/>
          <p:cNvSpPr>
            <a:spLocks noGrp="1"/>
          </p:cNvSpPr>
          <p:nvPr>
            <p:ph type="body" sz="quarter" idx="13" hasCustomPrompt="1"/>
          </p:nvPr>
        </p:nvSpPr>
        <p:spPr>
          <a:xfrm>
            <a:off x="3090835" y="1791337"/>
            <a:ext cx="5030277" cy="488156"/>
          </a:xfrm>
          <a:prstGeom prst="rect">
            <a:avLst/>
          </a:prstGeom>
        </p:spPr>
        <p:txBody>
          <a:bodyPr vert="horz" lIns="0" rIns="182880" bIns="0" anchor="b" anchorCtr="0"/>
          <a:lstStyle>
            <a:lvl1pPr marL="0" indent="0">
              <a:buNone/>
              <a:defRPr sz="3600" b="1" baseline="0">
                <a:solidFill>
                  <a:schemeClr val="accent3"/>
                </a:solidFill>
              </a:defRPr>
            </a:lvl1pPr>
          </a:lstStyle>
          <a:p>
            <a:pPr lvl="0"/>
            <a:r>
              <a:rPr lang="en-US" dirty="0"/>
              <a:t>Speaker Name</a:t>
            </a:r>
          </a:p>
        </p:txBody>
      </p:sp>
      <p:grpSp>
        <p:nvGrpSpPr>
          <p:cNvPr id="11" name="Group 10"/>
          <p:cNvGrpSpPr/>
          <p:nvPr userDrawn="1"/>
        </p:nvGrpSpPr>
        <p:grpSpPr>
          <a:xfrm>
            <a:off x="0" y="1272"/>
            <a:ext cx="9144000" cy="105844"/>
            <a:chOff x="0" y="5071353"/>
            <a:chExt cx="9144000" cy="72958"/>
          </a:xfrm>
        </p:grpSpPr>
        <p:sp>
          <p:nvSpPr>
            <p:cNvPr id="12" name="Rectangle 11"/>
            <p:cNvSpPr/>
            <p:nvPr userDrawn="1"/>
          </p:nvSpPr>
          <p:spPr>
            <a:xfrm>
              <a:off x="0" y="5071353"/>
              <a:ext cx="2209800" cy="72958"/>
            </a:xfrm>
            <a:prstGeom prst="rect">
              <a:avLst/>
            </a:prstGeom>
            <a:solidFill>
              <a:srgbClr val="AE237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0" name="Rectangle 19"/>
            <p:cNvSpPr/>
            <p:nvPr userDrawn="1"/>
          </p:nvSpPr>
          <p:spPr>
            <a:xfrm>
              <a:off x="2209800" y="5071353"/>
              <a:ext cx="1060450" cy="72958"/>
            </a:xfrm>
            <a:prstGeom prst="rect">
              <a:avLst/>
            </a:prstGeom>
            <a:solidFill>
              <a:srgbClr val="D2703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1" name="Rectangle 20"/>
            <p:cNvSpPr/>
            <p:nvPr userDrawn="1"/>
          </p:nvSpPr>
          <p:spPr>
            <a:xfrm>
              <a:off x="3270250" y="5071353"/>
              <a:ext cx="5873750" cy="72958"/>
            </a:xfrm>
            <a:prstGeom prst="rect">
              <a:avLst/>
            </a:prstGeom>
            <a:solidFill>
              <a:srgbClr val="F6BE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grpSp>
      <p:pic>
        <p:nvPicPr>
          <p:cNvPr id="15"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065903" y="4691820"/>
            <a:ext cx="858624" cy="2856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 name="Picture 15"/>
          <p:cNvPicPr>
            <a:picLocks noChangeAspect="1"/>
          </p:cNvPicPr>
          <p:nvPr userDrawn="1"/>
        </p:nvPicPr>
        <p:blipFill>
          <a:blip r:embed="rId3"/>
          <a:stretch>
            <a:fillRect/>
          </a:stretch>
        </p:blipFill>
        <p:spPr>
          <a:xfrm>
            <a:off x="177899" y="4687949"/>
            <a:ext cx="2449105" cy="293403"/>
          </a:xfrm>
          <a:prstGeom prst="rect">
            <a:avLst/>
          </a:prstGeom>
        </p:spPr>
      </p:pic>
    </p:spTree>
    <p:extLst>
      <p:ext uri="{BB962C8B-B14F-4D97-AF65-F5344CB8AC3E}">
        <p14:creationId xmlns:p14="http://schemas.microsoft.com/office/powerpoint/2010/main" val="3237085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New Section">
    <p:spTree>
      <p:nvGrpSpPr>
        <p:cNvPr id="1" name=""/>
        <p:cNvGrpSpPr/>
        <p:nvPr/>
      </p:nvGrpSpPr>
      <p:grpSpPr>
        <a:xfrm>
          <a:off x="0" y="0"/>
          <a:ext cx="0" cy="0"/>
          <a:chOff x="0" y="0"/>
          <a:chExt cx="0" cy="0"/>
        </a:xfrm>
      </p:grpSpPr>
      <p:sp>
        <p:nvSpPr>
          <p:cNvPr id="3" name="Rectangle 2"/>
          <p:cNvSpPr/>
          <p:nvPr userDrawn="1"/>
        </p:nvSpPr>
        <p:spPr>
          <a:xfrm>
            <a:off x="0" y="138112"/>
            <a:ext cx="9144000" cy="500538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ext Placeholder 5"/>
          <p:cNvSpPr>
            <a:spLocks noGrp="1"/>
          </p:cNvSpPr>
          <p:nvPr>
            <p:ph type="body" sz="quarter" idx="10" hasCustomPrompt="1"/>
          </p:nvPr>
        </p:nvSpPr>
        <p:spPr>
          <a:xfrm>
            <a:off x="774914" y="782961"/>
            <a:ext cx="7377193" cy="3138110"/>
          </a:xfrm>
          <a:prstGeom prst="rect">
            <a:avLst/>
          </a:prstGeom>
        </p:spPr>
        <p:txBody>
          <a:bodyPr bIns="365760" anchor="ctr" anchorCtr="0"/>
          <a:lstStyle>
            <a:lvl1pPr marL="0" indent="0">
              <a:buNone/>
              <a:defRPr sz="5400" baseline="0">
                <a:solidFill>
                  <a:schemeClr val="bg1"/>
                </a:solidFill>
              </a:defRPr>
            </a:lvl1pPr>
          </a:lstStyle>
          <a:p>
            <a:pPr lvl="0"/>
            <a:r>
              <a:rPr lang="en-US" dirty="0"/>
              <a:t>Section title goes here</a:t>
            </a:r>
          </a:p>
        </p:txBody>
      </p:sp>
      <p:grpSp>
        <p:nvGrpSpPr>
          <p:cNvPr id="11" name="Group 10"/>
          <p:cNvGrpSpPr/>
          <p:nvPr userDrawn="1"/>
        </p:nvGrpSpPr>
        <p:grpSpPr>
          <a:xfrm>
            <a:off x="0" y="1272"/>
            <a:ext cx="9144000" cy="105844"/>
            <a:chOff x="0" y="5071353"/>
            <a:chExt cx="9144000" cy="72958"/>
          </a:xfrm>
        </p:grpSpPr>
        <p:sp>
          <p:nvSpPr>
            <p:cNvPr id="12" name="Rectangle 11"/>
            <p:cNvSpPr/>
            <p:nvPr userDrawn="1"/>
          </p:nvSpPr>
          <p:spPr>
            <a:xfrm>
              <a:off x="0" y="5071353"/>
              <a:ext cx="2209800" cy="72958"/>
            </a:xfrm>
            <a:prstGeom prst="rect">
              <a:avLst/>
            </a:prstGeom>
            <a:solidFill>
              <a:srgbClr val="AE237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4" name="Rectangle 13"/>
            <p:cNvSpPr/>
            <p:nvPr userDrawn="1"/>
          </p:nvSpPr>
          <p:spPr>
            <a:xfrm>
              <a:off x="2209800" y="5071353"/>
              <a:ext cx="1060450" cy="72958"/>
            </a:xfrm>
            <a:prstGeom prst="rect">
              <a:avLst/>
            </a:prstGeom>
            <a:solidFill>
              <a:srgbClr val="D2703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5" name="Rectangle 14"/>
            <p:cNvSpPr/>
            <p:nvPr userDrawn="1"/>
          </p:nvSpPr>
          <p:spPr>
            <a:xfrm>
              <a:off x="3270250" y="5071353"/>
              <a:ext cx="5873750" cy="72958"/>
            </a:xfrm>
            <a:prstGeom prst="rect">
              <a:avLst/>
            </a:prstGeom>
            <a:solidFill>
              <a:srgbClr val="F6BE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grpSp>
      <p:pic>
        <p:nvPicPr>
          <p:cNvPr id="16" name="Picture 15"/>
          <p:cNvPicPr>
            <a:picLocks noChangeAspect="1"/>
          </p:cNvPicPr>
          <p:nvPr userDrawn="1"/>
        </p:nvPicPr>
        <p:blipFill>
          <a:blip r:embed="rId2"/>
          <a:stretch>
            <a:fillRect/>
          </a:stretch>
        </p:blipFill>
        <p:spPr>
          <a:xfrm>
            <a:off x="177898" y="4684077"/>
            <a:ext cx="2449105" cy="293404"/>
          </a:xfrm>
          <a:prstGeom prst="rect">
            <a:avLst/>
          </a:prstGeom>
        </p:spPr>
      </p:pic>
      <p:pic>
        <p:nvPicPr>
          <p:cNvPr id="17" name="Picture 16"/>
          <p:cNvPicPr>
            <a:picLocks noChangeAspect="1"/>
          </p:cNvPicPr>
          <p:nvPr userDrawn="1"/>
        </p:nvPicPr>
        <p:blipFill>
          <a:blip r:embed="rId3"/>
          <a:stretch>
            <a:fillRect/>
          </a:stretch>
        </p:blipFill>
        <p:spPr>
          <a:xfrm>
            <a:off x="8065903" y="4696658"/>
            <a:ext cx="851535" cy="278130"/>
          </a:xfrm>
          <a:prstGeom prst="rect">
            <a:avLst/>
          </a:prstGeom>
        </p:spPr>
      </p:pic>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Bullet">
    <p:spTree>
      <p:nvGrpSpPr>
        <p:cNvPr id="1" name=""/>
        <p:cNvGrpSpPr/>
        <p:nvPr/>
      </p:nvGrpSpPr>
      <p:grpSpPr>
        <a:xfrm>
          <a:off x="0" y="0"/>
          <a:ext cx="0" cy="0"/>
          <a:chOff x="0" y="0"/>
          <a:chExt cx="0" cy="0"/>
        </a:xfrm>
      </p:grpSpPr>
      <p:sp>
        <p:nvSpPr>
          <p:cNvPr id="6" name="Text Placeholder 5"/>
          <p:cNvSpPr>
            <a:spLocks noGrp="1"/>
          </p:cNvSpPr>
          <p:nvPr>
            <p:ph type="body" sz="quarter" idx="13" hasCustomPrompt="1"/>
          </p:nvPr>
        </p:nvSpPr>
        <p:spPr>
          <a:xfrm>
            <a:off x="340786" y="343304"/>
            <a:ext cx="8439148" cy="686442"/>
          </a:xfrm>
          <a:prstGeom prst="rect">
            <a:avLst/>
          </a:prstGeom>
        </p:spPr>
        <p:txBody>
          <a:bodyPr vert="horz"/>
          <a:lstStyle>
            <a:lvl1pPr marL="0" indent="0">
              <a:buNone/>
              <a:defRPr sz="3600" b="1" baseline="0">
                <a:solidFill>
                  <a:srgbClr val="8A1B61"/>
                </a:solidFill>
              </a:defRPr>
            </a:lvl1pPr>
          </a:lstStyle>
          <a:p>
            <a:pPr lvl="0"/>
            <a:r>
              <a:rPr lang="en-US" dirty="0"/>
              <a:t>Title of slide</a:t>
            </a:r>
          </a:p>
        </p:txBody>
      </p:sp>
      <p:sp>
        <p:nvSpPr>
          <p:cNvPr id="10" name="Text Placeholder 3"/>
          <p:cNvSpPr>
            <a:spLocks noGrp="1"/>
          </p:cNvSpPr>
          <p:nvPr>
            <p:ph type="body" sz="quarter" idx="12"/>
          </p:nvPr>
        </p:nvSpPr>
        <p:spPr>
          <a:xfrm>
            <a:off x="340786" y="1029747"/>
            <a:ext cx="8439148" cy="3141659"/>
          </a:xfrm>
          <a:prstGeom prst="rect">
            <a:avLst/>
          </a:prstGeom>
        </p:spPr>
        <p:txBody>
          <a:bodyPr vert="horz"/>
          <a:lstStyle>
            <a:lvl1pPr marL="342900" indent="-342900">
              <a:buFont typeface="Arial"/>
              <a:buChar char="•"/>
              <a:defRPr sz="2400" baseline="0"/>
            </a:lvl1pPr>
            <a:lvl2pPr>
              <a:defRPr sz="2000"/>
            </a:lvl2pPr>
            <a:lvl3pPr>
              <a:defRPr sz="1800"/>
            </a:lvl3pPr>
            <a:lvl4pPr>
              <a:buFont typeface="Arial" charset="0"/>
              <a:buChar char="•"/>
              <a:defRPr sz="1600"/>
            </a:lvl4pPr>
            <a:lvl5pPr>
              <a:buFont typeface="Arial" charset="0"/>
              <a:buChar char="•"/>
              <a:defRPr sz="1400"/>
            </a:lvl5pPr>
            <a:lvl6pPr>
              <a:defRPr sz="1400"/>
            </a:lvl6pPr>
            <a:lvl7pPr>
              <a:defRPr sz="1200"/>
            </a:lvl7pPr>
            <a:lvl8pPr>
              <a:defRPr sz="1100"/>
            </a:lvl8pPr>
            <a:lvl9pPr>
              <a:defRPr sz="1100"/>
            </a:lvl9pPr>
          </a:lstStyle>
          <a:p>
            <a:pPr marL="342900" marR="0" lvl="0" indent="-342900" algn="l" defTabSz="457200" rtl="0" eaLnBrk="1" fontAlgn="auto" latinLnBrk="0" hangingPunct="1">
              <a:lnSpc>
                <a:spcPct val="100000"/>
              </a:lnSpc>
              <a:spcBef>
                <a:spcPct val="20000"/>
              </a:spcBef>
              <a:spcAft>
                <a:spcPts val="0"/>
              </a:spcAft>
              <a:buClrTx/>
              <a:buSzTx/>
              <a:tabLst/>
              <a:defRPr/>
            </a:pPr>
            <a:endParaRPr lang="en-US" dirty="0"/>
          </a:p>
        </p:txBody>
      </p:sp>
      <p:grpSp>
        <p:nvGrpSpPr>
          <p:cNvPr id="12" name="Group 11"/>
          <p:cNvGrpSpPr/>
          <p:nvPr userDrawn="1"/>
        </p:nvGrpSpPr>
        <p:grpSpPr>
          <a:xfrm>
            <a:off x="0" y="1272"/>
            <a:ext cx="9144000" cy="105844"/>
            <a:chOff x="0" y="5071353"/>
            <a:chExt cx="9144000" cy="72958"/>
          </a:xfrm>
        </p:grpSpPr>
        <p:sp>
          <p:nvSpPr>
            <p:cNvPr id="13" name="Rectangle 12"/>
            <p:cNvSpPr/>
            <p:nvPr userDrawn="1"/>
          </p:nvSpPr>
          <p:spPr>
            <a:xfrm>
              <a:off x="0" y="5071353"/>
              <a:ext cx="2209800" cy="72958"/>
            </a:xfrm>
            <a:prstGeom prst="rect">
              <a:avLst/>
            </a:prstGeom>
            <a:solidFill>
              <a:srgbClr val="AE237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6" name="Rectangle 15"/>
            <p:cNvSpPr/>
            <p:nvPr userDrawn="1"/>
          </p:nvSpPr>
          <p:spPr>
            <a:xfrm>
              <a:off x="2209800" y="5071353"/>
              <a:ext cx="1060450" cy="72958"/>
            </a:xfrm>
            <a:prstGeom prst="rect">
              <a:avLst/>
            </a:prstGeom>
            <a:solidFill>
              <a:srgbClr val="D2703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9" name="Rectangle 18"/>
            <p:cNvSpPr/>
            <p:nvPr userDrawn="1"/>
          </p:nvSpPr>
          <p:spPr>
            <a:xfrm>
              <a:off x="3270250" y="5071353"/>
              <a:ext cx="5873750" cy="72958"/>
            </a:xfrm>
            <a:prstGeom prst="rect">
              <a:avLst/>
            </a:prstGeom>
            <a:solidFill>
              <a:srgbClr val="F6BE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grpSp>
      <p:pic>
        <p:nvPicPr>
          <p:cNvPr id="11"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065903" y="4691820"/>
            <a:ext cx="858624" cy="2856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 name="Picture 16"/>
          <p:cNvPicPr>
            <a:picLocks noChangeAspect="1"/>
          </p:cNvPicPr>
          <p:nvPr userDrawn="1"/>
        </p:nvPicPr>
        <p:blipFill>
          <a:blip r:embed="rId3"/>
          <a:stretch>
            <a:fillRect/>
          </a:stretch>
        </p:blipFill>
        <p:spPr>
          <a:xfrm>
            <a:off x="177899" y="4687949"/>
            <a:ext cx="2449105" cy="293403"/>
          </a:xfrm>
          <a:prstGeom prst="rect">
            <a:avLst/>
          </a:prstGeom>
        </p:spPr>
      </p:pic>
    </p:spTree>
    <p:extLst>
      <p:ext uri="{BB962C8B-B14F-4D97-AF65-F5344CB8AC3E}">
        <p14:creationId xmlns:p14="http://schemas.microsoft.com/office/powerpoint/2010/main" val="1672074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Blank">
    <p:spTree>
      <p:nvGrpSpPr>
        <p:cNvPr id="1" name=""/>
        <p:cNvGrpSpPr/>
        <p:nvPr/>
      </p:nvGrpSpPr>
      <p:grpSpPr>
        <a:xfrm>
          <a:off x="0" y="0"/>
          <a:ext cx="0" cy="0"/>
          <a:chOff x="0" y="0"/>
          <a:chExt cx="0" cy="0"/>
        </a:xfrm>
      </p:grpSpPr>
      <p:pic>
        <p:nvPicPr>
          <p:cNvPr id="6"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065903" y="4691820"/>
            <a:ext cx="858624" cy="2856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6"/>
          <p:cNvPicPr>
            <a:picLocks noChangeAspect="1"/>
          </p:cNvPicPr>
          <p:nvPr userDrawn="1"/>
        </p:nvPicPr>
        <p:blipFill>
          <a:blip r:embed="rId3"/>
          <a:stretch>
            <a:fillRect/>
          </a:stretch>
        </p:blipFill>
        <p:spPr>
          <a:xfrm>
            <a:off x="177899" y="4687949"/>
            <a:ext cx="2449105" cy="293403"/>
          </a:xfrm>
          <a:prstGeom prst="rect">
            <a:avLst/>
          </a:prstGeom>
        </p:spPr>
      </p:pic>
    </p:spTree>
    <p:extLst>
      <p:ext uri="{BB962C8B-B14F-4D97-AF65-F5344CB8AC3E}">
        <p14:creationId xmlns:p14="http://schemas.microsoft.com/office/powerpoint/2010/main" val="2458256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22" name="Picture 21"/>
          <p:cNvPicPr>
            <a:picLocks noChangeAspect="1"/>
          </p:cNvPicPr>
          <p:nvPr userDrawn="1"/>
        </p:nvPicPr>
        <p:blipFill rotWithShape="1">
          <a:blip r:embed="rId2">
            <a:extLst>
              <a:ext uri="{28A0092B-C50C-407E-A947-70E740481C1C}">
                <a14:useLocalDpi xmlns:a14="http://schemas.microsoft.com/office/drawing/2010/main" val="0"/>
              </a:ext>
            </a:extLst>
          </a:blip>
          <a:srcRect t="2062" b="63310"/>
          <a:stretch/>
        </p:blipFill>
        <p:spPr>
          <a:xfrm>
            <a:off x="0" y="151415"/>
            <a:ext cx="9144000" cy="1781146"/>
          </a:xfrm>
          <a:prstGeom prst="rect">
            <a:avLst/>
          </a:prstGeom>
        </p:spPr>
      </p:pic>
      <p:sp>
        <p:nvSpPr>
          <p:cNvPr id="12" name="Text Placeholder 6"/>
          <p:cNvSpPr>
            <a:spLocks noGrp="1"/>
          </p:cNvSpPr>
          <p:nvPr>
            <p:ph type="body" sz="quarter" idx="10" hasCustomPrompt="1"/>
          </p:nvPr>
        </p:nvSpPr>
        <p:spPr>
          <a:xfrm>
            <a:off x="446881" y="2512262"/>
            <a:ext cx="3525837" cy="463413"/>
          </a:xfrm>
          <a:prstGeom prst="rect">
            <a:avLst/>
          </a:prstGeom>
        </p:spPr>
        <p:txBody>
          <a:bodyPr lIns="0"/>
          <a:lstStyle>
            <a:lvl1pPr marL="0" indent="0">
              <a:buNone/>
              <a:defRPr sz="2800" b="1">
                <a:solidFill>
                  <a:schemeClr val="accent3"/>
                </a:solidFill>
              </a:defRPr>
            </a:lvl1pPr>
          </a:lstStyle>
          <a:p>
            <a:pPr lvl="0"/>
            <a:r>
              <a:rPr lang="en-US" dirty="0"/>
              <a:t>Jane Smith</a:t>
            </a:r>
          </a:p>
        </p:txBody>
      </p:sp>
      <p:sp>
        <p:nvSpPr>
          <p:cNvPr id="13" name="Text Placeholder 40"/>
          <p:cNvSpPr>
            <a:spLocks noGrp="1"/>
          </p:cNvSpPr>
          <p:nvPr>
            <p:ph type="body" sz="quarter" idx="16" hasCustomPrompt="1"/>
          </p:nvPr>
        </p:nvSpPr>
        <p:spPr>
          <a:xfrm>
            <a:off x="446881" y="2991175"/>
            <a:ext cx="3525837" cy="402956"/>
          </a:xfrm>
          <a:prstGeom prst="rect">
            <a:avLst/>
          </a:prstGeom>
        </p:spPr>
        <p:txBody>
          <a:bodyPr lIns="0"/>
          <a:lstStyle>
            <a:lvl1pPr marL="0" indent="0">
              <a:spcBef>
                <a:spcPts val="0"/>
              </a:spcBef>
              <a:buNone/>
              <a:defRPr sz="1400" b="1" cap="all" spc="20" baseline="0"/>
            </a:lvl1pPr>
          </a:lstStyle>
          <a:p>
            <a:pPr lvl="0"/>
            <a:r>
              <a:rPr lang="en-US"/>
              <a:t>NAME OF ORGANIZATION</a:t>
            </a:r>
            <a:endParaRPr lang="en-US" dirty="0"/>
          </a:p>
        </p:txBody>
      </p:sp>
      <p:sp>
        <p:nvSpPr>
          <p:cNvPr id="14" name="Text Placeholder 43"/>
          <p:cNvSpPr>
            <a:spLocks noGrp="1"/>
          </p:cNvSpPr>
          <p:nvPr>
            <p:ph type="body" sz="quarter" idx="17" hasCustomPrompt="1"/>
          </p:nvPr>
        </p:nvSpPr>
        <p:spPr>
          <a:xfrm>
            <a:off x="446880" y="3409629"/>
            <a:ext cx="3525837" cy="811212"/>
          </a:xfrm>
          <a:prstGeom prst="rect">
            <a:avLst/>
          </a:prstGeom>
        </p:spPr>
        <p:txBody>
          <a:bodyPr lIns="0"/>
          <a:lstStyle>
            <a:lvl1pPr marL="0" indent="0">
              <a:buNone/>
              <a:defRPr sz="1400">
                <a:solidFill>
                  <a:schemeClr val="tx1">
                    <a:lumMod val="50000"/>
                    <a:lumOff val="50000"/>
                  </a:schemeClr>
                </a:solidFill>
              </a:defRPr>
            </a:lvl1pPr>
          </a:lstStyle>
          <a:p>
            <a:pPr lvl="0"/>
            <a:r>
              <a:rPr lang="en-US" dirty="0" err="1"/>
              <a:t>email@address.org</a:t>
            </a:r>
            <a:endParaRPr lang="en-US" dirty="0"/>
          </a:p>
          <a:p>
            <a:pPr lvl="0"/>
            <a:r>
              <a:rPr lang="en-US" dirty="0"/>
              <a:t>@</a:t>
            </a:r>
            <a:r>
              <a:rPr lang="en-US" dirty="0" err="1"/>
              <a:t>twitteraccount</a:t>
            </a:r>
            <a:endParaRPr lang="en-US" dirty="0"/>
          </a:p>
        </p:txBody>
      </p:sp>
      <p:sp>
        <p:nvSpPr>
          <p:cNvPr id="15" name="Text Placeholder 6"/>
          <p:cNvSpPr>
            <a:spLocks noGrp="1"/>
          </p:cNvSpPr>
          <p:nvPr>
            <p:ph type="body" sz="quarter" idx="18" hasCustomPrompt="1"/>
          </p:nvPr>
        </p:nvSpPr>
        <p:spPr>
          <a:xfrm>
            <a:off x="4644339" y="2512262"/>
            <a:ext cx="3525837" cy="463413"/>
          </a:xfrm>
          <a:prstGeom prst="rect">
            <a:avLst/>
          </a:prstGeom>
        </p:spPr>
        <p:txBody>
          <a:bodyPr lIns="0"/>
          <a:lstStyle>
            <a:lvl1pPr marL="0" indent="0">
              <a:buNone/>
              <a:defRPr sz="2800" b="1">
                <a:solidFill>
                  <a:schemeClr val="accent3"/>
                </a:solidFill>
              </a:defRPr>
            </a:lvl1pPr>
          </a:lstStyle>
          <a:p>
            <a:pPr lvl="0"/>
            <a:r>
              <a:rPr lang="en-US" dirty="0"/>
              <a:t>Jane Smith</a:t>
            </a:r>
          </a:p>
        </p:txBody>
      </p:sp>
      <p:sp>
        <p:nvSpPr>
          <p:cNvPr id="16" name="Text Placeholder 40"/>
          <p:cNvSpPr>
            <a:spLocks noGrp="1"/>
          </p:cNvSpPr>
          <p:nvPr>
            <p:ph type="body" sz="quarter" idx="19" hasCustomPrompt="1"/>
          </p:nvPr>
        </p:nvSpPr>
        <p:spPr>
          <a:xfrm>
            <a:off x="4644339" y="2991175"/>
            <a:ext cx="3525837" cy="402956"/>
          </a:xfrm>
          <a:prstGeom prst="rect">
            <a:avLst/>
          </a:prstGeom>
        </p:spPr>
        <p:txBody>
          <a:bodyPr lIns="0"/>
          <a:lstStyle>
            <a:lvl1pPr marL="0" indent="0">
              <a:spcBef>
                <a:spcPts val="0"/>
              </a:spcBef>
              <a:buNone/>
              <a:defRPr sz="1400" b="1" cap="all" spc="20" baseline="0"/>
            </a:lvl1pPr>
          </a:lstStyle>
          <a:p>
            <a:pPr lvl="0"/>
            <a:r>
              <a:rPr lang="en-US"/>
              <a:t>NAME OF ORGANIZATION</a:t>
            </a:r>
            <a:endParaRPr lang="en-US" dirty="0"/>
          </a:p>
        </p:txBody>
      </p:sp>
      <p:sp>
        <p:nvSpPr>
          <p:cNvPr id="17" name="Text Placeholder 43"/>
          <p:cNvSpPr>
            <a:spLocks noGrp="1"/>
          </p:cNvSpPr>
          <p:nvPr>
            <p:ph type="body" sz="quarter" idx="20" hasCustomPrompt="1"/>
          </p:nvPr>
        </p:nvSpPr>
        <p:spPr>
          <a:xfrm>
            <a:off x="4644338" y="3409629"/>
            <a:ext cx="3525837" cy="811212"/>
          </a:xfrm>
          <a:prstGeom prst="rect">
            <a:avLst/>
          </a:prstGeom>
        </p:spPr>
        <p:txBody>
          <a:bodyPr lIns="0"/>
          <a:lstStyle>
            <a:lvl1pPr marL="0" indent="0">
              <a:buNone/>
              <a:defRPr sz="1400">
                <a:solidFill>
                  <a:schemeClr val="tx1">
                    <a:lumMod val="50000"/>
                    <a:lumOff val="50000"/>
                  </a:schemeClr>
                </a:solidFill>
              </a:defRPr>
            </a:lvl1pPr>
          </a:lstStyle>
          <a:p>
            <a:pPr lvl="0"/>
            <a:r>
              <a:rPr lang="en-US" dirty="0" err="1"/>
              <a:t>email@address.org</a:t>
            </a:r>
            <a:endParaRPr lang="en-US" dirty="0"/>
          </a:p>
          <a:p>
            <a:pPr lvl="0"/>
            <a:r>
              <a:rPr lang="en-US" dirty="0"/>
              <a:t>@</a:t>
            </a:r>
            <a:r>
              <a:rPr lang="en-US" dirty="0" err="1"/>
              <a:t>twitteraccount</a:t>
            </a:r>
            <a:endParaRPr lang="en-US" dirty="0"/>
          </a:p>
        </p:txBody>
      </p:sp>
      <p:grpSp>
        <p:nvGrpSpPr>
          <p:cNvPr id="24" name="Group 23"/>
          <p:cNvGrpSpPr/>
          <p:nvPr userDrawn="1"/>
        </p:nvGrpSpPr>
        <p:grpSpPr>
          <a:xfrm>
            <a:off x="0" y="1272"/>
            <a:ext cx="9144000" cy="105844"/>
            <a:chOff x="0" y="5071353"/>
            <a:chExt cx="9144000" cy="72958"/>
          </a:xfrm>
        </p:grpSpPr>
        <p:sp>
          <p:nvSpPr>
            <p:cNvPr id="25" name="Rectangle 24"/>
            <p:cNvSpPr/>
            <p:nvPr userDrawn="1"/>
          </p:nvSpPr>
          <p:spPr>
            <a:xfrm>
              <a:off x="0" y="5071353"/>
              <a:ext cx="2209800" cy="72958"/>
            </a:xfrm>
            <a:prstGeom prst="rect">
              <a:avLst/>
            </a:prstGeom>
            <a:solidFill>
              <a:srgbClr val="AE237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6" name="Rectangle 25"/>
            <p:cNvSpPr/>
            <p:nvPr userDrawn="1"/>
          </p:nvSpPr>
          <p:spPr>
            <a:xfrm>
              <a:off x="2209800" y="5071353"/>
              <a:ext cx="1060450" cy="72958"/>
            </a:xfrm>
            <a:prstGeom prst="rect">
              <a:avLst/>
            </a:prstGeom>
            <a:solidFill>
              <a:srgbClr val="D2703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7" name="Rectangle 26"/>
            <p:cNvSpPr/>
            <p:nvPr userDrawn="1"/>
          </p:nvSpPr>
          <p:spPr>
            <a:xfrm>
              <a:off x="3270250" y="5071353"/>
              <a:ext cx="5873750" cy="72958"/>
            </a:xfrm>
            <a:prstGeom prst="rect">
              <a:avLst/>
            </a:prstGeom>
            <a:solidFill>
              <a:srgbClr val="F6BE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grpSp>
      <p:pic>
        <p:nvPicPr>
          <p:cNvPr id="19" name="Picture 26" descr="OCLC_H_PMS.eps"/>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065903" y="4691820"/>
            <a:ext cx="858624" cy="2856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 name="Picture 19"/>
          <p:cNvPicPr>
            <a:picLocks noChangeAspect="1"/>
          </p:cNvPicPr>
          <p:nvPr userDrawn="1"/>
        </p:nvPicPr>
        <p:blipFill>
          <a:blip r:embed="rId4"/>
          <a:stretch>
            <a:fillRect/>
          </a:stretch>
        </p:blipFill>
        <p:spPr>
          <a:xfrm>
            <a:off x="177899" y="4687949"/>
            <a:ext cx="2449105" cy="293403"/>
          </a:xfrm>
          <a:prstGeom prst="rect">
            <a:avLst/>
          </a:prstGeom>
        </p:spPr>
      </p:pic>
      <p:sp>
        <p:nvSpPr>
          <p:cNvPr id="21" name="TextBox 20"/>
          <p:cNvSpPr txBox="1"/>
          <p:nvPr userDrawn="1"/>
        </p:nvSpPr>
        <p:spPr>
          <a:xfrm>
            <a:off x="446880" y="470260"/>
            <a:ext cx="6574971" cy="1107996"/>
          </a:xfrm>
          <a:prstGeom prst="rect">
            <a:avLst/>
          </a:prstGeom>
          <a:noFill/>
        </p:spPr>
        <p:txBody>
          <a:bodyPr wrap="square" lIns="0" rtlCol="0">
            <a:spAutoFit/>
          </a:bodyPr>
          <a:lstStyle/>
          <a:p>
            <a:r>
              <a:rPr lang="en-US" sz="6600" b="1" dirty="0">
                <a:solidFill>
                  <a:schemeClr val="bg1"/>
                </a:solidFill>
              </a:rPr>
              <a:t>Thank you</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New Section">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AFD7"/>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Text Placeholder 8"/>
          <p:cNvSpPr>
            <a:spLocks noGrp="1"/>
          </p:cNvSpPr>
          <p:nvPr>
            <p:ph type="body" sz="quarter" idx="10" hasCustomPrompt="1"/>
          </p:nvPr>
        </p:nvSpPr>
        <p:spPr>
          <a:xfrm>
            <a:off x="315259" y="831061"/>
            <a:ext cx="8174038" cy="646331"/>
          </a:xfrm>
          <a:prstGeom prst="rect">
            <a:avLst/>
          </a:prstGeom>
          <a:ln w="28575" cmpd="sng">
            <a:solidFill>
              <a:srgbClr val="FFFFFF"/>
            </a:solidFill>
          </a:ln>
        </p:spPr>
        <p:txBody>
          <a:bodyPr vert="horz" lIns="274320" tIns="45720" rIns="274320" bIns="45720">
            <a:sp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600" b="1" i="0" cap="all" baseline="0">
                <a:solidFill>
                  <a:schemeClr val="bg1"/>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600" b="1" dirty="0">
                <a:solidFill>
                  <a:schemeClr val="bg1"/>
                </a:solidFill>
                <a:cs typeface="Arial" charset="0"/>
              </a:rPr>
              <a:t>NEW SECTION TITLE</a:t>
            </a:r>
          </a:p>
        </p:txBody>
      </p:sp>
      <p:sp>
        <p:nvSpPr>
          <p:cNvPr id="4" name="Text Placeholder 3"/>
          <p:cNvSpPr>
            <a:spLocks noGrp="1"/>
          </p:cNvSpPr>
          <p:nvPr>
            <p:ph type="body" sz="quarter" idx="11" hasCustomPrompt="1"/>
          </p:nvPr>
        </p:nvSpPr>
        <p:spPr>
          <a:xfrm>
            <a:off x="176213" y="638175"/>
            <a:ext cx="265112" cy="4505325"/>
          </a:xfrm>
          <a:prstGeom prst="rect">
            <a:avLst/>
          </a:prstGeom>
          <a:solidFill>
            <a:srgbClr val="00AFD7"/>
          </a:solidFill>
        </p:spPr>
        <p:txBody>
          <a:bodyPr vert="horz"/>
          <a:lstStyle>
            <a:lvl1pPr marL="0" indent="0">
              <a:buNone/>
              <a:defRPr baseline="0"/>
            </a:lvl1pPr>
          </a:lstStyle>
          <a:p>
            <a:pPr lvl="0"/>
            <a:r>
              <a:rPr lang="en-US" dirty="0"/>
              <a:t>     </a:t>
            </a:r>
          </a:p>
        </p:txBody>
      </p:sp>
      <p:sp>
        <p:nvSpPr>
          <p:cNvPr id="12" name="Text Placeholder 3"/>
          <p:cNvSpPr>
            <a:spLocks noGrp="1"/>
          </p:cNvSpPr>
          <p:nvPr>
            <p:ph type="body" sz="quarter" idx="12" hasCustomPrompt="1"/>
          </p:nvPr>
        </p:nvSpPr>
        <p:spPr>
          <a:xfrm>
            <a:off x="8411956" y="638176"/>
            <a:ext cx="265112" cy="4074629"/>
          </a:xfrm>
          <a:prstGeom prst="rect">
            <a:avLst/>
          </a:prstGeom>
          <a:solidFill>
            <a:srgbClr val="00AFD7"/>
          </a:solidFill>
        </p:spPr>
        <p:txBody>
          <a:bodyPr vert="horz"/>
          <a:lstStyle>
            <a:lvl1pPr marL="0" indent="0">
              <a:buNone/>
              <a:defRPr baseline="0"/>
            </a:lvl1pPr>
          </a:lstStyle>
          <a:p>
            <a:pPr lvl="0"/>
            <a:r>
              <a:rPr lang="en-US" dirty="0"/>
              <a:t>     </a:t>
            </a:r>
          </a:p>
        </p:txBody>
      </p:sp>
    </p:spTree>
    <p:extLst>
      <p:ext uri="{BB962C8B-B14F-4D97-AF65-F5344CB8AC3E}">
        <p14:creationId xmlns:p14="http://schemas.microsoft.com/office/powerpoint/2010/main" val="3176552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0395708"/>
      </p:ext>
    </p:extLst>
  </p:cSld>
  <p:clrMap bg1="lt1" tx1="dk1" bg2="lt2" tx2="dk2" accent1="accent1" accent2="accent2" accent3="accent3" accent4="accent4" accent5="accent5" accent6="accent6" hlink="hlink" folHlink="folHlink"/>
  <p:sldLayoutIdLst>
    <p:sldLayoutId id="2147483678" r:id="rId1"/>
    <p:sldLayoutId id="2147483652" r:id="rId2"/>
    <p:sldLayoutId id="2147483684" r:id="rId3"/>
    <p:sldLayoutId id="2147483653" r:id="rId4"/>
    <p:sldLayoutId id="2147483658" r:id="rId5"/>
    <p:sldLayoutId id="2147483679" r:id="rId6"/>
    <p:sldLayoutId id="2147483687" r:id="rId7"/>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a:t>Advancing the National Digital Platform: Survey Findings</a:t>
            </a:r>
          </a:p>
        </p:txBody>
      </p:sp>
      <p:sp>
        <p:nvSpPr>
          <p:cNvPr id="3" name="Text Placeholder 2"/>
          <p:cNvSpPr>
            <a:spLocks noGrp="1"/>
          </p:cNvSpPr>
          <p:nvPr>
            <p:ph type="body" sz="quarter" idx="13"/>
          </p:nvPr>
        </p:nvSpPr>
        <p:spPr>
          <a:xfrm>
            <a:off x="452713" y="3736050"/>
            <a:ext cx="7815262" cy="627062"/>
          </a:xfrm>
        </p:spPr>
        <p:txBody>
          <a:bodyPr/>
          <a:lstStyle/>
          <a:p>
            <a:r>
              <a:rPr lang="en-US" dirty="0"/>
              <a:t>Kendra </a:t>
            </a:r>
            <a:r>
              <a:rPr lang="en-US" dirty="0" err="1"/>
              <a:t>morgan</a:t>
            </a:r>
            <a:r>
              <a:rPr lang="en-US" dirty="0"/>
              <a:t>, </a:t>
            </a:r>
            <a:r>
              <a:rPr lang="en-US" dirty="0" err="1"/>
              <a:t>oclc</a:t>
            </a:r>
            <a:endParaRPr lang="en-US" dirty="0"/>
          </a:p>
        </p:txBody>
      </p:sp>
    </p:spTree>
    <p:extLst>
      <p:ext uri="{BB962C8B-B14F-4D97-AF65-F5344CB8AC3E}">
        <p14:creationId xmlns:p14="http://schemas.microsoft.com/office/powerpoint/2010/main" val="1340130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CE491F4-D379-40A5-A145-AB4003FA79D4}"/>
              </a:ext>
            </a:extLst>
          </p:cNvPr>
          <p:cNvSpPr>
            <a:spLocks noGrp="1"/>
          </p:cNvSpPr>
          <p:nvPr>
            <p:ph type="body" sz="quarter" idx="13"/>
          </p:nvPr>
        </p:nvSpPr>
        <p:spPr/>
        <p:txBody>
          <a:bodyPr/>
          <a:lstStyle/>
          <a:p>
            <a:r>
              <a:rPr lang="en-US" dirty="0"/>
              <a:t>Materials in the collection</a:t>
            </a:r>
          </a:p>
        </p:txBody>
      </p:sp>
      <p:sp>
        <p:nvSpPr>
          <p:cNvPr id="4" name="TextBox 3"/>
          <p:cNvSpPr txBox="1"/>
          <p:nvPr/>
        </p:nvSpPr>
        <p:spPr>
          <a:xfrm>
            <a:off x="569627" y="1202133"/>
            <a:ext cx="3814996" cy="3416320"/>
          </a:xfrm>
          <a:prstGeom prst="rect">
            <a:avLst/>
          </a:prstGeom>
          <a:noFill/>
        </p:spPr>
        <p:txBody>
          <a:bodyPr wrap="square" rtlCol="0">
            <a:spAutoFit/>
          </a:bodyPr>
          <a:lstStyle/>
          <a:p>
            <a:pPr marL="285750" indent="-285750">
              <a:buFont typeface="Arial" panose="020B0604020202020204" pitchFamily="34" charset="0"/>
              <a:buChar char="•"/>
            </a:pPr>
            <a:r>
              <a:rPr lang="en-US" sz="2400" dirty="0"/>
              <a:t>Photographs</a:t>
            </a:r>
          </a:p>
          <a:p>
            <a:pPr marL="285750" indent="-285750">
              <a:buFont typeface="Arial" panose="020B0604020202020204" pitchFamily="34" charset="0"/>
              <a:buChar char="•"/>
            </a:pPr>
            <a:r>
              <a:rPr lang="en-US" sz="2400" dirty="0"/>
              <a:t>Letters, diaries, scrapbooks</a:t>
            </a:r>
          </a:p>
          <a:p>
            <a:pPr marL="285750" indent="-285750">
              <a:buFont typeface="Arial" panose="020B0604020202020204" pitchFamily="34" charset="0"/>
              <a:buChar char="•"/>
            </a:pPr>
            <a:r>
              <a:rPr lang="en-US" sz="2400" dirty="0"/>
              <a:t>Newspapers (including clippings)</a:t>
            </a:r>
          </a:p>
          <a:p>
            <a:pPr marL="285750" indent="-285750">
              <a:buFont typeface="Arial" panose="020B0604020202020204" pitchFamily="34" charset="0"/>
              <a:buChar char="•"/>
            </a:pPr>
            <a:r>
              <a:rPr lang="en-US" sz="2400" dirty="0"/>
              <a:t>Official, local records</a:t>
            </a:r>
          </a:p>
          <a:p>
            <a:pPr marL="285750" indent="-285750">
              <a:buFont typeface="Arial" panose="020B0604020202020204" pitchFamily="34" charset="0"/>
              <a:buChar char="•"/>
            </a:pPr>
            <a:r>
              <a:rPr lang="en-US" sz="2400" dirty="0"/>
              <a:t>Audio recordings</a:t>
            </a:r>
          </a:p>
          <a:p>
            <a:pPr marL="285750" indent="-285750">
              <a:buFont typeface="Arial" panose="020B0604020202020204" pitchFamily="34" charset="0"/>
              <a:buChar char="•"/>
            </a:pPr>
            <a:r>
              <a:rPr lang="en-US" sz="2400" dirty="0"/>
              <a:t>Video recordings</a:t>
            </a:r>
          </a:p>
          <a:p>
            <a:pPr marL="285750" indent="-285750">
              <a:buFont typeface="Arial" panose="020B0604020202020204" pitchFamily="34" charset="0"/>
              <a:buChar char="•"/>
            </a:pPr>
            <a:r>
              <a:rPr lang="en-US" sz="2400" dirty="0"/>
              <a:t>Microfilm/fiche</a:t>
            </a:r>
          </a:p>
        </p:txBody>
      </p:sp>
      <p:sp>
        <p:nvSpPr>
          <p:cNvPr id="12" name="TextBox 11"/>
          <p:cNvSpPr txBox="1"/>
          <p:nvPr/>
        </p:nvSpPr>
        <p:spPr>
          <a:xfrm>
            <a:off x="5074171" y="1202133"/>
            <a:ext cx="3814996" cy="3323987"/>
          </a:xfrm>
          <a:prstGeom prst="rect">
            <a:avLst/>
          </a:prstGeom>
          <a:noFill/>
        </p:spPr>
        <p:txBody>
          <a:bodyPr wrap="square" rtlCol="0">
            <a:spAutoFit/>
          </a:bodyPr>
          <a:lstStyle/>
          <a:p>
            <a:pPr marL="285750" indent="-285750">
              <a:buFont typeface="Arial" panose="020B0604020202020204" pitchFamily="34" charset="0"/>
              <a:buChar char="•"/>
            </a:pPr>
            <a:r>
              <a:rPr lang="en-US" sz="2400" dirty="0"/>
              <a:t>Maps/cartographic materials</a:t>
            </a:r>
          </a:p>
          <a:p>
            <a:pPr marL="285750" indent="-285750">
              <a:buFont typeface="Arial" panose="020B0604020202020204" pitchFamily="34" charset="0"/>
              <a:buChar char="•"/>
            </a:pPr>
            <a:r>
              <a:rPr lang="en-US" sz="2400" dirty="0"/>
              <a:t>Books/</a:t>
            </a:r>
            <a:r>
              <a:rPr lang="en-US" sz="2400" dirty="0" err="1"/>
              <a:t>monographics</a:t>
            </a:r>
            <a:endParaRPr lang="en-US" sz="2400" dirty="0"/>
          </a:p>
          <a:p>
            <a:pPr marL="285750" indent="-285750">
              <a:buFont typeface="Arial" panose="020B0604020202020204" pitchFamily="34" charset="0"/>
              <a:buChar char="•"/>
            </a:pPr>
            <a:r>
              <a:rPr lang="en-US" sz="2400" dirty="0"/>
              <a:t>Findings aids</a:t>
            </a:r>
          </a:p>
          <a:p>
            <a:pPr marL="285750" indent="-285750">
              <a:buFont typeface="Arial" panose="020B0604020202020204" pitchFamily="34" charset="0"/>
              <a:buChar char="•"/>
            </a:pPr>
            <a:r>
              <a:rPr lang="en-US" sz="2400" dirty="0"/>
              <a:t>Born-digital</a:t>
            </a:r>
          </a:p>
          <a:p>
            <a:pPr marL="285750" indent="-285750">
              <a:buFont typeface="Arial" panose="020B0604020202020204" pitchFamily="34" charset="0"/>
              <a:buChar char="•"/>
            </a:pPr>
            <a:r>
              <a:rPr lang="en-US" sz="2400" dirty="0"/>
              <a:t>Other</a:t>
            </a:r>
          </a:p>
          <a:p>
            <a:pPr marL="285750" indent="-285750">
              <a:buFont typeface="Arial" panose="020B0604020202020204" pitchFamily="34" charset="0"/>
              <a:buChar char="•"/>
            </a:pPr>
            <a:r>
              <a:rPr lang="en-US" sz="2400" dirty="0"/>
              <a:t>We have none of these items</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036055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535FE45-7E19-4E2F-BAC3-8A6E4786470B}"/>
              </a:ext>
            </a:extLst>
          </p:cNvPr>
          <p:cNvSpPr>
            <a:spLocks noGrp="1"/>
          </p:cNvSpPr>
          <p:nvPr>
            <p:ph type="body" sz="quarter" idx="13"/>
          </p:nvPr>
        </p:nvSpPr>
        <p:spPr/>
        <p:txBody>
          <a:bodyPr/>
          <a:lstStyle/>
          <a:p>
            <a:r>
              <a:rPr lang="en-US" dirty="0"/>
              <a:t>Materials in the collection</a:t>
            </a:r>
          </a:p>
        </p:txBody>
      </p:sp>
      <p:pic>
        <p:nvPicPr>
          <p:cNvPr id="5" name="Picture 4"/>
          <p:cNvPicPr>
            <a:picLocks noChangeAspect="1"/>
          </p:cNvPicPr>
          <p:nvPr/>
        </p:nvPicPr>
        <p:blipFill>
          <a:blip r:embed="rId3"/>
          <a:stretch>
            <a:fillRect/>
          </a:stretch>
        </p:blipFill>
        <p:spPr>
          <a:xfrm>
            <a:off x="6781791" y="819369"/>
            <a:ext cx="2338930" cy="3063083"/>
          </a:xfrm>
          <a:prstGeom prst="rect">
            <a:avLst/>
          </a:prstGeom>
        </p:spPr>
      </p:pic>
      <p:pic>
        <p:nvPicPr>
          <p:cNvPr id="6" name="Picture 5"/>
          <p:cNvPicPr>
            <a:picLocks noChangeAspect="1"/>
          </p:cNvPicPr>
          <p:nvPr/>
        </p:nvPicPr>
        <p:blipFill rotWithShape="1">
          <a:blip r:embed="rId4"/>
          <a:srcRect r="18076"/>
          <a:stretch/>
        </p:blipFill>
        <p:spPr>
          <a:xfrm>
            <a:off x="3585879" y="1361870"/>
            <a:ext cx="2759218" cy="3222649"/>
          </a:xfrm>
          <a:prstGeom prst="rect">
            <a:avLst/>
          </a:prstGeom>
        </p:spPr>
      </p:pic>
      <p:cxnSp>
        <p:nvCxnSpPr>
          <p:cNvPr id="10" name="Straight Connector 9"/>
          <p:cNvCxnSpPr/>
          <p:nvPr/>
        </p:nvCxnSpPr>
        <p:spPr>
          <a:xfrm>
            <a:off x="3345180" y="1097280"/>
            <a:ext cx="0" cy="3326503"/>
          </a:xfrm>
          <a:prstGeom prst="line">
            <a:avLst/>
          </a:prstGeom>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p:nvPicPr>
        <p:blipFill>
          <a:blip r:embed="rId5"/>
          <a:stretch>
            <a:fillRect/>
          </a:stretch>
        </p:blipFill>
        <p:spPr>
          <a:xfrm>
            <a:off x="637082" y="3920628"/>
            <a:ext cx="2099286" cy="569623"/>
          </a:xfrm>
          <a:prstGeom prst="rect">
            <a:avLst/>
          </a:prstGeom>
        </p:spPr>
      </p:pic>
      <p:pic>
        <p:nvPicPr>
          <p:cNvPr id="3" name="Picture 2"/>
          <p:cNvPicPr>
            <a:picLocks noChangeAspect="1"/>
          </p:cNvPicPr>
          <p:nvPr/>
        </p:nvPicPr>
        <p:blipFill rotWithShape="1">
          <a:blip r:embed="rId6"/>
          <a:srcRect r="17121"/>
          <a:stretch/>
        </p:blipFill>
        <p:spPr>
          <a:xfrm>
            <a:off x="276684" y="1200492"/>
            <a:ext cx="2700383" cy="2684299"/>
          </a:xfrm>
          <a:prstGeom prst="rect">
            <a:avLst/>
          </a:prstGeom>
        </p:spPr>
      </p:pic>
    </p:spTree>
    <p:extLst>
      <p:ext uri="{BB962C8B-B14F-4D97-AF65-F5344CB8AC3E}">
        <p14:creationId xmlns:p14="http://schemas.microsoft.com/office/powerpoint/2010/main" val="625768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EACDB1F-D332-43B4-BD99-F1E5F368C154}"/>
              </a:ext>
            </a:extLst>
          </p:cNvPr>
          <p:cNvSpPr>
            <a:spLocks noGrp="1"/>
          </p:cNvSpPr>
          <p:nvPr>
            <p:ph type="body" sz="quarter" idx="13"/>
          </p:nvPr>
        </p:nvSpPr>
        <p:spPr/>
        <p:txBody>
          <a:bodyPr/>
          <a:lstStyle/>
          <a:p>
            <a:r>
              <a:rPr lang="en-US" dirty="0"/>
              <a:t>Barriers to library efforts</a:t>
            </a:r>
          </a:p>
        </p:txBody>
      </p:sp>
      <p:graphicFrame>
        <p:nvGraphicFramePr>
          <p:cNvPr id="5" name="Table 4"/>
          <p:cNvGraphicFramePr>
            <a:graphicFrameLocks noGrp="1"/>
          </p:cNvGraphicFramePr>
          <p:nvPr>
            <p:extLst/>
          </p:nvPr>
        </p:nvGraphicFramePr>
        <p:xfrm>
          <a:off x="91438" y="1273095"/>
          <a:ext cx="8843554" cy="2666020"/>
        </p:xfrm>
        <a:graphic>
          <a:graphicData uri="http://schemas.openxmlformats.org/drawingml/2006/table">
            <a:tbl>
              <a:tblPr firstRow="1" bandRow="1">
                <a:tableStyleId>{E8B1032C-EA38-4F05-BA0D-38AFFFC7BED3}</a:tableStyleId>
              </a:tblPr>
              <a:tblGrid>
                <a:gridCol w="980278">
                  <a:extLst>
                    <a:ext uri="{9D8B030D-6E8A-4147-A177-3AD203B41FA5}">
                      <a16:colId xmlns:a16="http://schemas.microsoft.com/office/drawing/2014/main" val="20000"/>
                    </a:ext>
                  </a:extLst>
                </a:gridCol>
                <a:gridCol w="1310546">
                  <a:extLst>
                    <a:ext uri="{9D8B030D-6E8A-4147-A177-3AD203B41FA5}">
                      <a16:colId xmlns:a16="http://schemas.microsoft.com/office/drawing/2014/main" val="20001"/>
                    </a:ext>
                  </a:extLst>
                </a:gridCol>
                <a:gridCol w="1192892">
                  <a:extLst>
                    <a:ext uri="{9D8B030D-6E8A-4147-A177-3AD203B41FA5}">
                      <a16:colId xmlns:a16="http://schemas.microsoft.com/office/drawing/2014/main" val="20002"/>
                    </a:ext>
                  </a:extLst>
                </a:gridCol>
                <a:gridCol w="1289154">
                  <a:extLst>
                    <a:ext uri="{9D8B030D-6E8A-4147-A177-3AD203B41FA5}">
                      <a16:colId xmlns:a16="http://schemas.microsoft.com/office/drawing/2014/main" val="20003"/>
                    </a:ext>
                  </a:extLst>
                </a:gridCol>
                <a:gridCol w="1449592">
                  <a:extLst>
                    <a:ext uri="{9D8B030D-6E8A-4147-A177-3AD203B41FA5}">
                      <a16:colId xmlns:a16="http://schemas.microsoft.com/office/drawing/2014/main" val="20004"/>
                    </a:ext>
                  </a:extLst>
                </a:gridCol>
                <a:gridCol w="1310546">
                  <a:extLst>
                    <a:ext uri="{9D8B030D-6E8A-4147-A177-3AD203B41FA5}">
                      <a16:colId xmlns:a16="http://schemas.microsoft.com/office/drawing/2014/main" val="20005"/>
                    </a:ext>
                  </a:extLst>
                </a:gridCol>
                <a:gridCol w="1310546">
                  <a:extLst>
                    <a:ext uri="{9D8B030D-6E8A-4147-A177-3AD203B41FA5}">
                      <a16:colId xmlns:a16="http://schemas.microsoft.com/office/drawing/2014/main" val="20006"/>
                    </a:ext>
                  </a:extLst>
                </a:gridCol>
              </a:tblGrid>
              <a:tr h="962792">
                <a:tc>
                  <a:txBody>
                    <a:bodyPr/>
                    <a:lstStyle/>
                    <a:p>
                      <a:endParaRPr lang="en-US" sz="1200" b="0" dirty="0"/>
                    </a:p>
                  </a:txBody>
                  <a:tcPr/>
                </a:tc>
                <a:tc>
                  <a:txBody>
                    <a:bodyPr/>
                    <a:lstStyle/>
                    <a:p>
                      <a:r>
                        <a:rPr lang="en-US" sz="1400" dirty="0"/>
                        <a:t>Inadequate technology</a:t>
                      </a:r>
                      <a:r>
                        <a:rPr lang="en-US" sz="1400" baseline="0" dirty="0"/>
                        <a:t> or equipment</a:t>
                      </a:r>
                      <a:endParaRPr lang="en-US" sz="1400" b="0" dirty="0"/>
                    </a:p>
                  </a:txBody>
                  <a:tcPr/>
                </a:tc>
                <a:tc>
                  <a:txBody>
                    <a:bodyPr/>
                    <a:lstStyle/>
                    <a:p>
                      <a:r>
                        <a:rPr lang="en-US" sz="1400" dirty="0"/>
                        <a:t>Insufficient staff time</a:t>
                      </a:r>
                      <a:endParaRPr lang="en-US" sz="1400" b="0" dirty="0"/>
                    </a:p>
                  </a:txBody>
                  <a:tcPr/>
                </a:tc>
                <a:tc>
                  <a:txBody>
                    <a:bodyPr/>
                    <a:lstStyle/>
                    <a:p>
                      <a:r>
                        <a:rPr lang="en-US" sz="1400" dirty="0"/>
                        <a:t>Insufficient training/</a:t>
                      </a:r>
                      <a:br>
                        <a:rPr lang="en-US" sz="1400" dirty="0"/>
                      </a:br>
                      <a:r>
                        <a:rPr lang="en-US" sz="1400" dirty="0"/>
                        <a:t>expertise</a:t>
                      </a:r>
                      <a:endParaRPr lang="en-US" sz="1400" b="0" dirty="0"/>
                    </a:p>
                  </a:txBody>
                  <a:tcPr/>
                </a:tc>
                <a:tc>
                  <a:txBody>
                    <a:bodyPr/>
                    <a:lstStyle/>
                    <a:p>
                      <a:r>
                        <a:rPr lang="en-US" sz="1400" dirty="0"/>
                        <a:t>Lack of experience applying/</a:t>
                      </a:r>
                      <a:br>
                        <a:rPr lang="en-US" sz="1400" dirty="0"/>
                      </a:br>
                      <a:r>
                        <a:rPr lang="en-US" sz="1400" dirty="0"/>
                        <a:t>administering grants</a:t>
                      </a:r>
                      <a:endParaRPr lang="en-US" sz="1400" b="0" dirty="0"/>
                    </a:p>
                  </a:txBody>
                  <a:tcPr/>
                </a:tc>
                <a:tc>
                  <a:txBody>
                    <a:bodyPr/>
                    <a:lstStyle/>
                    <a:p>
                      <a:r>
                        <a:rPr lang="en-US" sz="1400" dirty="0"/>
                        <a:t>Rights management issues</a:t>
                      </a:r>
                      <a:endParaRPr lang="en-US" sz="1400" b="0" dirty="0"/>
                    </a:p>
                  </a:txBody>
                  <a:tcPr/>
                </a:tc>
                <a:tc>
                  <a:txBody>
                    <a:bodyPr/>
                    <a:lstStyle/>
                    <a:p>
                      <a:r>
                        <a:rPr lang="en-US" sz="1400" dirty="0"/>
                        <a:t>Insufficient ongoing funds (outside of grants)</a:t>
                      </a:r>
                      <a:endParaRPr lang="en-US" sz="1400" b="0" dirty="0"/>
                    </a:p>
                  </a:txBody>
                  <a:tcPr/>
                </a:tc>
                <a:extLst>
                  <a:ext uri="{0D108BD9-81ED-4DB2-BD59-A6C34878D82A}">
                    <a16:rowId xmlns:a16="http://schemas.microsoft.com/office/drawing/2014/main" val="10000"/>
                  </a:ext>
                </a:extLst>
              </a:tr>
              <a:tr h="433850">
                <a:tc>
                  <a:txBody>
                    <a:bodyPr/>
                    <a:lstStyle/>
                    <a:p>
                      <a:r>
                        <a:rPr lang="en-US" dirty="0"/>
                        <a:t>Major</a:t>
                      </a:r>
                    </a:p>
                  </a:txBody>
                  <a:tcPr/>
                </a:tc>
                <a:tc>
                  <a:txBody>
                    <a:bodyPr/>
                    <a:lstStyle/>
                    <a:p>
                      <a:pPr algn="ctr"/>
                      <a:r>
                        <a:rPr lang="en-US" dirty="0"/>
                        <a:t>54%</a:t>
                      </a:r>
                      <a:endParaRPr lang="en-US" b="0" dirty="0"/>
                    </a:p>
                  </a:txBody>
                  <a:tcPr/>
                </a:tc>
                <a:tc>
                  <a:txBody>
                    <a:bodyPr/>
                    <a:lstStyle/>
                    <a:p>
                      <a:pPr algn="ctr"/>
                      <a:r>
                        <a:rPr lang="en-US" dirty="0"/>
                        <a:t>75%</a:t>
                      </a:r>
                      <a:endParaRPr lang="en-US" b="1" dirty="0">
                        <a:solidFill>
                          <a:srgbClr val="FF0000"/>
                        </a:solidFill>
                      </a:endParaRPr>
                    </a:p>
                  </a:txBody>
                  <a:tcPr/>
                </a:tc>
                <a:tc>
                  <a:txBody>
                    <a:bodyPr/>
                    <a:lstStyle/>
                    <a:p>
                      <a:pPr algn="ctr"/>
                      <a:r>
                        <a:rPr lang="en-US" dirty="0"/>
                        <a:t>57%</a:t>
                      </a:r>
                      <a:endParaRPr lang="en-US" b="0" dirty="0"/>
                    </a:p>
                  </a:txBody>
                  <a:tcPr/>
                </a:tc>
                <a:tc>
                  <a:txBody>
                    <a:bodyPr/>
                    <a:lstStyle/>
                    <a:p>
                      <a:pPr algn="ctr"/>
                      <a:r>
                        <a:rPr lang="en-US" dirty="0"/>
                        <a:t>24%</a:t>
                      </a:r>
                      <a:endParaRPr lang="en-US" b="0" dirty="0"/>
                    </a:p>
                  </a:txBody>
                  <a:tcPr/>
                </a:tc>
                <a:tc>
                  <a:txBody>
                    <a:bodyPr/>
                    <a:lstStyle/>
                    <a:p>
                      <a:pPr algn="ctr"/>
                      <a:r>
                        <a:rPr lang="en-US" dirty="0"/>
                        <a:t>24%</a:t>
                      </a:r>
                      <a:endParaRPr lang="en-US" b="0" dirty="0"/>
                    </a:p>
                  </a:txBody>
                  <a:tcPr/>
                </a:tc>
                <a:tc>
                  <a:txBody>
                    <a:bodyPr/>
                    <a:lstStyle/>
                    <a:p>
                      <a:pPr algn="ctr"/>
                      <a:r>
                        <a:rPr lang="en-US" dirty="0"/>
                        <a:t>67%</a:t>
                      </a:r>
                      <a:endParaRPr lang="en-US" b="1" dirty="0">
                        <a:solidFill>
                          <a:srgbClr val="FF0000"/>
                        </a:solidFill>
                      </a:endParaRPr>
                    </a:p>
                  </a:txBody>
                  <a:tcPr/>
                </a:tc>
                <a:extLst>
                  <a:ext uri="{0D108BD9-81ED-4DB2-BD59-A6C34878D82A}">
                    <a16:rowId xmlns:a16="http://schemas.microsoft.com/office/drawing/2014/main" val="10001"/>
                  </a:ext>
                </a:extLst>
              </a:tr>
              <a:tr h="433850">
                <a:tc>
                  <a:txBody>
                    <a:bodyPr/>
                    <a:lstStyle/>
                    <a:p>
                      <a:r>
                        <a:rPr lang="en-US" dirty="0"/>
                        <a:t>Minor</a:t>
                      </a:r>
                    </a:p>
                  </a:txBody>
                  <a:tcPr/>
                </a:tc>
                <a:tc>
                  <a:txBody>
                    <a:bodyPr/>
                    <a:lstStyle/>
                    <a:p>
                      <a:pPr algn="ctr"/>
                      <a:r>
                        <a:rPr lang="en-US" dirty="0"/>
                        <a:t>30%</a:t>
                      </a:r>
                      <a:endParaRPr lang="en-US" b="0" dirty="0"/>
                    </a:p>
                  </a:txBody>
                  <a:tcPr/>
                </a:tc>
                <a:tc>
                  <a:txBody>
                    <a:bodyPr/>
                    <a:lstStyle/>
                    <a:p>
                      <a:pPr algn="ctr"/>
                      <a:r>
                        <a:rPr lang="en-US" dirty="0"/>
                        <a:t>20%</a:t>
                      </a:r>
                      <a:endParaRPr lang="en-US" b="0" dirty="0"/>
                    </a:p>
                  </a:txBody>
                  <a:tcPr/>
                </a:tc>
                <a:tc>
                  <a:txBody>
                    <a:bodyPr/>
                    <a:lstStyle/>
                    <a:p>
                      <a:pPr algn="ctr"/>
                      <a:r>
                        <a:rPr lang="en-US" dirty="0"/>
                        <a:t>32%</a:t>
                      </a:r>
                      <a:endParaRPr lang="en-US" b="0" dirty="0"/>
                    </a:p>
                  </a:txBody>
                  <a:tcPr/>
                </a:tc>
                <a:tc>
                  <a:txBody>
                    <a:bodyPr/>
                    <a:lstStyle/>
                    <a:p>
                      <a:pPr algn="ctr"/>
                      <a:r>
                        <a:rPr lang="en-US" dirty="0"/>
                        <a:t>42%</a:t>
                      </a:r>
                      <a:endParaRPr lang="en-US" b="0" dirty="0"/>
                    </a:p>
                  </a:txBody>
                  <a:tcPr/>
                </a:tc>
                <a:tc>
                  <a:txBody>
                    <a:bodyPr/>
                    <a:lstStyle/>
                    <a:p>
                      <a:pPr algn="ctr"/>
                      <a:r>
                        <a:rPr lang="en-US" dirty="0"/>
                        <a:t>51%</a:t>
                      </a:r>
                      <a:endParaRPr lang="en-US" b="1" dirty="0">
                        <a:solidFill>
                          <a:srgbClr val="FF0000"/>
                        </a:solidFill>
                      </a:endParaRPr>
                    </a:p>
                  </a:txBody>
                  <a:tcPr/>
                </a:tc>
                <a:tc>
                  <a:txBody>
                    <a:bodyPr/>
                    <a:lstStyle/>
                    <a:p>
                      <a:pPr algn="ctr"/>
                      <a:r>
                        <a:rPr lang="en-US" dirty="0"/>
                        <a:t>24%</a:t>
                      </a:r>
                      <a:endParaRPr lang="en-US" b="0" dirty="0"/>
                    </a:p>
                  </a:txBody>
                  <a:tcPr/>
                </a:tc>
                <a:extLst>
                  <a:ext uri="{0D108BD9-81ED-4DB2-BD59-A6C34878D82A}">
                    <a16:rowId xmlns:a16="http://schemas.microsoft.com/office/drawing/2014/main" val="10002"/>
                  </a:ext>
                </a:extLst>
              </a:tr>
              <a:tr h="433850">
                <a:tc>
                  <a:txBody>
                    <a:bodyPr/>
                    <a:lstStyle/>
                    <a:p>
                      <a:r>
                        <a:rPr lang="en-US" dirty="0"/>
                        <a:t>Not</a:t>
                      </a:r>
                      <a:r>
                        <a:rPr lang="en-US" baseline="0" dirty="0"/>
                        <a:t> a barrier</a:t>
                      </a:r>
                      <a:endParaRPr lang="en-US" dirty="0"/>
                    </a:p>
                  </a:txBody>
                  <a:tcPr/>
                </a:tc>
                <a:tc>
                  <a:txBody>
                    <a:bodyPr/>
                    <a:lstStyle/>
                    <a:p>
                      <a:pPr algn="ctr"/>
                      <a:r>
                        <a:rPr lang="en-US" dirty="0"/>
                        <a:t>16%</a:t>
                      </a:r>
                      <a:endParaRPr lang="en-US" b="0" dirty="0"/>
                    </a:p>
                  </a:txBody>
                  <a:tcPr/>
                </a:tc>
                <a:tc>
                  <a:txBody>
                    <a:bodyPr/>
                    <a:lstStyle/>
                    <a:p>
                      <a:pPr algn="ctr"/>
                      <a:r>
                        <a:rPr lang="en-US" dirty="0"/>
                        <a:t>5%</a:t>
                      </a:r>
                      <a:endParaRPr lang="en-US" b="0" dirty="0"/>
                    </a:p>
                  </a:txBody>
                  <a:tcPr/>
                </a:tc>
                <a:tc>
                  <a:txBody>
                    <a:bodyPr/>
                    <a:lstStyle/>
                    <a:p>
                      <a:pPr algn="ctr"/>
                      <a:r>
                        <a:rPr lang="en-US" dirty="0"/>
                        <a:t>11%</a:t>
                      </a:r>
                      <a:endParaRPr lang="en-US" b="0" dirty="0"/>
                    </a:p>
                  </a:txBody>
                  <a:tcPr/>
                </a:tc>
                <a:tc>
                  <a:txBody>
                    <a:bodyPr/>
                    <a:lstStyle/>
                    <a:p>
                      <a:pPr algn="ctr"/>
                      <a:r>
                        <a:rPr lang="en-US" dirty="0"/>
                        <a:t>34%</a:t>
                      </a:r>
                      <a:endParaRPr lang="en-US" b="0" dirty="0"/>
                    </a:p>
                  </a:txBody>
                  <a:tcPr/>
                </a:tc>
                <a:tc>
                  <a:txBody>
                    <a:bodyPr/>
                    <a:lstStyle/>
                    <a:p>
                      <a:pPr algn="ctr"/>
                      <a:r>
                        <a:rPr lang="en-US" dirty="0"/>
                        <a:t>26%</a:t>
                      </a:r>
                      <a:endParaRPr lang="en-US" b="0" dirty="0"/>
                    </a:p>
                  </a:txBody>
                  <a:tcPr/>
                </a:tc>
                <a:tc>
                  <a:txBody>
                    <a:bodyPr/>
                    <a:lstStyle/>
                    <a:p>
                      <a:pPr algn="ctr"/>
                      <a:r>
                        <a:rPr lang="en-US" dirty="0"/>
                        <a:t>9%</a:t>
                      </a:r>
                      <a:endParaRPr lang="en-US" b="0" dirty="0"/>
                    </a:p>
                  </a:txBody>
                  <a:tcPr/>
                </a:tc>
                <a:extLst>
                  <a:ext uri="{0D108BD9-81ED-4DB2-BD59-A6C34878D82A}">
                    <a16:rowId xmlns:a16="http://schemas.microsoft.com/office/drawing/2014/main" val="10003"/>
                  </a:ext>
                </a:extLst>
              </a:tr>
            </a:tbl>
          </a:graphicData>
        </a:graphic>
      </p:graphicFrame>
      <p:sp>
        <p:nvSpPr>
          <p:cNvPr id="2" name="Rectangle 1"/>
          <p:cNvSpPr/>
          <p:nvPr/>
        </p:nvSpPr>
        <p:spPr>
          <a:xfrm>
            <a:off x="7611533" y="1273095"/>
            <a:ext cx="1323459" cy="2666020"/>
          </a:xfrm>
          <a:prstGeom prst="rect">
            <a:avLst/>
          </a:prstGeom>
          <a:solidFill>
            <a:srgbClr val="FFFF00">
              <a:alpha val="37000"/>
            </a:srgb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2379133" y="1273095"/>
            <a:ext cx="1202265" cy="2666020"/>
          </a:xfrm>
          <a:prstGeom prst="rect">
            <a:avLst/>
          </a:prstGeom>
          <a:solidFill>
            <a:srgbClr val="FFFF00">
              <a:alpha val="37000"/>
            </a:srgb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3589865" y="2426678"/>
            <a:ext cx="1261535" cy="443522"/>
          </a:xfrm>
          <a:prstGeom prst="rect">
            <a:avLst/>
          </a:prstGeom>
          <a:solidFill>
            <a:srgbClr val="FFFF00">
              <a:alpha val="37000"/>
            </a:srgb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6324597" y="2870200"/>
            <a:ext cx="1286936" cy="443522"/>
          </a:xfrm>
          <a:prstGeom prst="rect">
            <a:avLst/>
          </a:prstGeom>
          <a:solidFill>
            <a:srgbClr val="FFFF00">
              <a:alpha val="37000"/>
            </a:srgb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917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56CF2A2-7713-4E77-9A5A-93415300F730}"/>
              </a:ext>
            </a:extLst>
          </p:cNvPr>
          <p:cNvSpPr>
            <a:spLocks noGrp="1"/>
          </p:cNvSpPr>
          <p:nvPr>
            <p:ph type="body" sz="quarter" idx="13"/>
          </p:nvPr>
        </p:nvSpPr>
        <p:spPr/>
        <p:txBody>
          <a:bodyPr/>
          <a:lstStyle/>
          <a:p>
            <a:r>
              <a:rPr lang="en-US" dirty="0"/>
              <a:t>Training</a:t>
            </a:r>
          </a:p>
        </p:txBody>
      </p:sp>
      <p:graphicFrame>
        <p:nvGraphicFramePr>
          <p:cNvPr id="21" name="Chart 20"/>
          <p:cNvGraphicFramePr/>
          <p:nvPr>
            <p:extLst/>
          </p:nvPr>
        </p:nvGraphicFramePr>
        <p:xfrm>
          <a:off x="778599" y="914400"/>
          <a:ext cx="7884634" cy="368935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5411449" y="268069"/>
            <a:ext cx="3368485" cy="646331"/>
          </a:xfrm>
          <a:prstGeom prst="rect">
            <a:avLst/>
          </a:prstGeom>
          <a:noFill/>
          <a:ln w="41275">
            <a:solidFill>
              <a:schemeClr val="accent3"/>
            </a:solidFill>
          </a:ln>
        </p:spPr>
        <p:txBody>
          <a:bodyPr wrap="square" rtlCol="0">
            <a:spAutoFit/>
          </a:bodyPr>
          <a:lstStyle/>
          <a:p>
            <a:pPr marL="285750" indent="-285750">
              <a:buFont typeface="Arial" panose="020B0604020202020204" pitchFamily="34" charset="0"/>
              <a:buChar char="•"/>
            </a:pPr>
            <a:r>
              <a:rPr lang="en-US" dirty="0"/>
              <a:t>Very Small Libraries – 42%</a:t>
            </a:r>
          </a:p>
          <a:p>
            <a:pPr marL="285750" indent="-285750">
              <a:buFont typeface="Arial" panose="020B0604020202020204" pitchFamily="34" charset="0"/>
              <a:buChar char="•"/>
            </a:pPr>
            <a:r>
              <a:rPr lang="en-US" dirty="0"/>
              <a:t>Very Large Libraries – 72%</a:t>
            </a:r>
          </a:p>
        </p:txBody>
      </p:sp>
      <p:cxnSp>
        <p:nvCxnSpPr>
          <p:cNvPr id="5" name="Straight Arrow Connector 4"/>
          <p:cNvCxnSpPr/>
          <p:nvPr/>
        </p:nvCxnSpPr>
        <p:spPr>
          <a:xfrm flipH="1">
            <a:off x="2263515" y="614597"/>
            <a:ext cx="3147934" cy="929390"/>
          </a:xfrm>
          <a:prstGeom prst="straightConnector1">
            <a:avLst/>
          </a:prstGeom>
          <a:ln w="53975">
            <a:solidFill>
              <a:schemeClr val="accent3"/>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58934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729648F-CF0F-4435-BF80-50C9F49F5A7A}"/>
              </a:ext>
            </a:extLst>
          </p:cNvPr>
          <p:cNvSpPr>
            <a:spLocks noGrp="1"/>
          </p:cNvSpPr>
          <p:nvPr>
            <p:ph type="body" sz="quarter" idx="13"/>
          </p:nvPr>
        </p:nvSpPr>
        <p:spPr/>
        <p:txBody>
          <a:bodyPr/>
          <a:lstStyle/>
          <a:p>
            <a:r>
              <a:rPr lang="en-US" dirty="0"/>
              <a:t>Getting it done</a:t>
            </a:r>
          </a:p>
          <a:p>
            <a:endParaRPr lang="en-US" dirty="0"/>
          </a:p>
        </p:txBody>
      </p:sp>
      <p:graphicFrame>
        <p:nvGraphicFramePr>
          <p:cNvPr id="7" name="Chart 6"/>
          <p:cNvGraphicFramePr/>
          <p:nvPr>
            <p:extLst/>
          </p:nvPr>
        </p:nvGraphicFramePr>
        <p:xfrm>
          <a:off x="644577" y="1029746"/>
          <a:ext cx="7053882" cy="37268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40828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7D55F8-50B5-43FB-A6F7-9FD3A125AFB0}"/>
              </a:ext>
            </a:extLst>
          </p:cNvPr>
          <p:cNvSpPr>
            <a:spLocks noGrp="1"/>
          </p:cNvSpPr>
          <p:nvPr>
            <p:ph type="body" sz="quarter" idx="13"/>
          </p:nvPr>
        </p:nvSpPr>
        <p:spPr/>
        <p:txBody>
          <a:bodyPr/>
          <a:lstStyle/>
          <a:p>
            <a:r>
              <a:rPr lang="en-US" dirty="0"/>
              <a:t>Digital preservation strategy?</a:t>
            </a:r>
          </a:p>
          <a:p>
            <a:endParaRPr lang="en-US" dirty="0"/>
          </a:p>
        </p:txBody>
      </p:sp>
      <p:graphicFrame>
        <p:nvGraphicFramePr>
          <p:cNvPr id="7" name="Chart 6"/>
          <p:cNvGraphicFramePr/>
          <p:nvPr>
            <p:extLst/>
          </p:nvPr>
        </p:nvGraphicFramePr>
        <p:xfrm>
          <a:off x="719528" y="951874"/>
          <a:ext cx="7592518" cy="36518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11557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a:t>State library survey</a:t>
            </a:r>
          </a:p>
        </p:txBody>
      </p:sp>
    </p:spTree>
    <p:extLst>
      <p:ext uri="{BB962C8B-B14F-4D97-AF65-F5344CB8AC3E}">
        <p14:creationId xmlns:p14="http://schemas.microsoft.com/office/powerpoint/2010/main" val="2233297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575501B-85E0-4259-BD56-1458AFC3E0BE}"/>
              </a:ext>
            </a:extLst>
          </p:cNvPr>
          <p:cNvSpPr>
            <a:spLocks noGrp="1"/>
          </p:cNvSpPr>
          <p:nvPr>
            <p:ph type="body" sz="quarter" idx="13"/>
          </p:nvPr>
        </p:nvSpPr>
        <p:spPr>
          <a:xfrm>
            <a:off x="340786" y="343304"/>
            <a:ext cx="8803214" cy="686442"/>
          </a:xfrm>
        </p:spPr>
        <p:txBody>
          <a:bodyPr/>
          <a:lstStyle/>
          <a:p>
            <a:r>
              <a:rPr lang="en-US" dirty="0"/>
              <a:t>Digitization in the Strategic/LSTA Plan?</a:t>
            </a:r>
          </a:p>
          <a:p>
            <a:endParaRPr lang="en-US" dirty="0"/>
          </a:p>
        </p:txBody>
      </p:sp>
      <p:graphicFrame>
        <p:nvGraphicFramePr>
          <p:cNvPr id="5" name="Table 4"/>
          <p:cNvGraphicFramePr>
            <a:graphicFrameLocks noGrp="1"/>
          </p:cNvGraphicFramePr>
          <p:nvPr>
            <p:extLst/>
          </p:nvPr>
        </p:nvGraphicFramePr>
        <p:xfrm>
          <a:off x="560440" y="1236224"/>
          <a:ext cx="7521675" cy="3151806"/>
        </p:xfrm>
        <a:graphic>
          <a:graphicData uri="http://schemas.openxmlformats.org/drawingml/2006/table">
            <a:tbl>
              <a:tblPr firstRow="1" bandRow="1">
                <a:tableStyleId>{5DA37D80-6434-44D0-A028-1B22A696006F}</a:tableStyleId>
              </a:tblPr>
              <a:tblGrid>
                <a:gridCol w="5481899">
                  <a:extLst>
                    <a:ext uri="{9D8B030D-6E8A-4147-A177-3AD203B41FA5}">
                      <a16:colId xmlns:a16="http://schemas.microsoft.com/office/drawing/2014/main" val="20000"/>
                    </a:ext>
                  </a:extLst>
                </a:gridCol>
                <a:gridCol w="1019888">
                  <a:extLst>
                    <a:ext uri="{9D8B030D-6E8A-4147-A177-3AD203B41FA5}">
                      <a16:colId xmlns:a16="http://schemas.microsoft.com/office/drawing/2014/main" val="20001"/>
                    </a:ext>
                  </a:extLst>
                </a:gridCol>
                <a:gridCol w="1019888">
                  <a:extLst>
                    <a:ext uri="{9D8B030D-6E8A-4147-A177-3AD203B41FA5}">
                      <a16:colId xmlns:a16="http://schemas.microsoft.com/office/drawing/2014/main" val="20002"/>
                    </a:ext>
                  </a:extLst>
                </a:gridCol>
              </a:tblGrid>
              <a:tr h="376266">
                <a:tc>
                  <a:txBody>
                    <a:bodyPr/>
                    <a:lstStyle/>
                    <a:p>
                      <a:r>
                        <a:rPr lang="en-US" sz="1600" dirty="0"/>
                        <a:t>Response</a:t>
                      </a:r>
                      <a:endParaRPr lang="en-US" sz="1600" b="1" dirty="0"/>
                    </a:p>
                  </a:txBody>
                  <a:tcPr/>
                </a:tc>
                <a:tc>
                  <a:txBody>
                    <a:bodyPr/>
                    <a:lstStyle/>
                    <a:p>
                      <a:r>
                        <a:rPr lang="en-US" sz="1600" dirty="0"/>
                        <a:t>SLA</a:t>
                      </a:r>
                      <a:endParaRPr lang="en-US" sz="1600" b="1" dirty="0"/>
                    </a:p>
                  </a:txBody>
                  <a:tcPr/>
                </a:tc>
                <a:tc>
                  <a:txBody>
                    <a:bodyPr/>
                    <a:lstStyle/>
                    <a:p>
                      <a:r>
                        <a:rPr lang="en-US" sz="1600" dirty="0"/>
                        <a:t>LSTA</a:t>
                      </a:r>
                      <a:endParaRPr lang="en-US" sz="1600" b="1" dirty="0"/>
                    </a:p>
                  </a:txBody>
                  <a:tcPr/>
                </a:tc>
                <a:extLst>
                  <a:ext uri="{0D108BD9-81ED-4DB2-BD59-A6C34878D82A}">
                    <a16:rowId xmlns:a16="http://schemas.microsoft.com/office/drawing/2014/main" val="10000"/>
                  </a:ext>
                </a:extLst>
              </a:tr>
              <a:tr h="457820">
                <a:tc>
                  <a:txBody>
                    <a:bodyPr/>
                    <a:lstStyle/>
                    <a:p>
                      <a:r>
                        <a:rPr lang="en-US" sz="2000" dirty="0"/>
                        <a:t>Yes, in the current plan</a:t>
                      </a:r>
                    </a:p>
                  </a:txBody>
                  <a:tcPr/>
                </a:tc>
                <a:tc>
                  <a:txBody>
                    <a:bodyPr/>
                    <a:lstStyle/>
                    <a:p>
                      <a:pPr algn="ctr"/>
                      <a:r>
                        <a:rPr lang="en-US" sz="2000" dirty="0"/>
                        <a:t>29%</a:t>
                      </a:r>
                      <a:endParaRPr lang="en-US" sz="2000" b="0" dirty="0"/>
                    </a:p>
                  </a:txBody>
                  <a:tcPr/>
                </a:tc>
                <a:tc>
                  <a:txBody>
                    <a:bodyPr/>
                    <a:lstStyle/>
                    <a:p>
                      <a:pPr algn="ctr"/>
                      <a:r>
                        <a:rPr lang="en-US" sz="2000" dirty="0"/>
                        <a:t>33%</a:t>
                      </a:r>
                      <a:endParaRPr lang="en-US" sz="2000" b="0" dirty="0"/>
                    </a:p>
                  </a:txBody>
                  <a:tcPr/>
                </a:tc>
                <a:extLst>
                  <a:ext uri="{0D108BD9-81ED-4DB2-BD59-A6C34878D82A}">
                    <a16:rowId xmlns:a16="http://schemas.microsoft.com/office/drawing/2014/main" val="10001"/>
                  </a:ext>
                </a:extLst>
              </a:tr>
              <a:tr h="457820">
                <a:tc>
                  <a:txBody>
                    <a:bodyPr/>
                    <a:lstStyle/>
                    <a:p>
                      <a:r>
                        <a:rPr lang="en-US" sz="2000" dirty="0"/>
                        <a:t>Yes,</a:t>
                      </a:r>
                      <a:r>
                        <a:rPr lang="en-US" sz="2000" baseline="0" dirty="0"/>
                        <a:t> and we also plan to include them in the next plan</a:t>
                      </a:r>
                      <a:endParaRPr lang="en-US" sz="2000" dirty="0"/>
                    </a:p>
                  </a:txBody>
                  <a:tcPr/>
                </a:tc>
                <a:tc>
                  <a:txBody>
                    <a:bodyPr/>
                    <a:lstStyle/>
                    <a:p>
                      <a:pPr algn="ctr"/>
                      <a:r>
                        <a:rPr lang="en-US" sz="2000" dirty="0"/>
                        <a:t>44%</a:t>
                      </a:r>
                      <a:endParaRPr lang="en-US" sz="2000" b="0" dirty="0"/>
                    </a:p>
                  </a:txBody>
                  <a:tcPr/>
                </a:tc>
                <a:tc>
                  <a:txBody>
                    <a:bodyPr/>
                    <a:lstStyle/>
                    <a:p>
                      <a:pPr algn="ctr"/>
                      <a:r>
                        <a:rPr lang="en-US" sz="2000" dirty="0"/>
                        <a:t>48%</a:t>
                      </a:r>
                      <a:endParaRPr lang="en-US" sz="2000" b="0" dirty="0"/>
                    </a:p>
                  </a:txBody>
                  <a:tcPr/>
                </a:tc>
                <a:extLst>
                  <a:ext uri="{0D108BD9-81ED-4DB2-BD59-A6C34878D82A}">
                    <a16:rowId xmlns:a16="http://schemas.microsoft.com/office/drawing/2014/main" val="10002"/>
                  </a:ext>
                </a:extLst>
              </a:tr>
              <a:tr h="457820">
                <a:tc>
                  <a:txBody>
                    <a:bodyPr/>
                    <a:lstStyle/>
                    <a:p>
                      <a:r>
                        <a:rPr lang="en-US" sz="2000" dirty="0"/>
                        <a:t>No</a:t>
                      </a:r>
                    </a:p>
                  </a:txBody>
                  <a:tcPr/>
                </a:tc>
                <a:tc>
                  <a:txBody>
                    <a:bodyPr/>
                    <a:lstStyle/>
                    <a:p>
                      <a:pPr algn="ctr"/>
                      <a:r>
                        <a:rPr lang="en-US" sz="2000" dirty="0"/>
                        <a:t>10%</a:t>
                      </a:r>
                      <a:endParaRPr lang="en-US" sz="2000" b="0" dirty="0"/>
                    </a:p>
                  </a:txBody>
                  <a:tcPr/>
                </a:tc>
                <a:tc>
                  <a:txBody>
                    <a:bodyPr/>
                    <a:lstStyle/>
                    <a:p>
                      <a:pPr algn="ctr"/>
                      <a:r>
                        <a:rPr lang="en-US" sz="2000" dirty="0"/>
                        <a:t>6%</a:t>
                      </a:r>
                      <a:endParaRPr lang="en-US" sz="2000" b="0" dirty="0"/>
                    </a:p>
                  </a:txBody>
                  <a:tcPr/>
                </a:tc>
                <a:extLst>
                  <a:ext uri="{0D108BD9-81ED-4DB2-BD59-A6C34878D82A}">
                    <a16:rowId xmlns:a16="http://schemas.microsoft.com/office/drawing/2014/main" val="10003"/>
                  </a:ext>
                </a:extLst>
              </a:tr>
              <a:tr h="457820">
                <a:tc>
                  <a:txBody>
                    <a:bodyPr/>
                    <a:lstStyle/>
                    <a:p>
                      <a:r>
                        <a:rPr lang="en-US" sz="2000" dirty="0"/>
                        <a:t>Not currently, but we plan to include them in the next strategic plan</a:t>
                      </a:r>
                    </a:p>
                  </a:txBody>
                  <a:tcPr/>
                </a:tc>
                <a:tc>
                  <a:txBody>
                    <a:bodyPr/>
                    <a:lstStyle/>
                    <a:p>
                      <a:pPr algn="ctr"/>
                      <a:r>
                        <a:rPr lang="en-US" sz="2000" dirty="0"/>
                        <a:t>12%</a:t>
                      </a:r>
                      <a:endParaRPr lang="en-US" sz="2000" b="0" dirty="0"/>
                    </a:p>
                  </a:txBody>
                  <a:tcPr/>
                </a:tc>
                <a:tc>
                  <a:txBody>
                    <a:bodyPr/>
                    <a:lstStyle/>
                    <a:p>
                      <a:pPr algn="ctr"/>
                      <a:r>
                        <a:rPr lang="en-US" sz="2000" dirty="0"/>
                        <a:t>8%</a:t>
                      </a:r>
                      <a:endParaRPr lang="en-US" sz="2000" b="0" dirty="0"/>
                    </a:p>
                  </a:txBody>
                  <a:tcPr/>
                </a:tc>
                <a:extLst>
                  <a:ext uri="{0D108BD9-81ED-4DB2-BD59-A6C34878D82A}">
                    <a16:rowId xmlns:a16="http://schemas.microsoft.com/office/drawing/2014/main" val="10004"/>
                  </a:ext>
                </a:extLst>
              </a:tr>
              <a:tr h="457820">
                <a:tc>
                  <a:txBody>
                    <a:bodyPr/>
                    <a:lstStyle/>
                    <a:p>
                      <a:r>
                        <a:rPr lang="en-US" sz="2000" dirty="0"/>
                        <a:t>Don’t know</a:t>
                      </a:r>
                    </a:p>
                  </a:txBody>
                  <a:tcPr/>
                </a:tc>
                <a:tc>
                  <a:txBody>
                    <a:bodyPr/>
                    <a:lstStyle/>
                    <a:p>
                      <a:pPr algn="ctr"/>
                      <a:r>
                        <a:rPr lang="en-US" sz="2000" dirty="0"/>
                        <a:t>4%</a:t>
                      </a:r>
                      <a:endParaRPr lang="en-US" sz="2000" b="0" dirty="0"/>
                    </a:p>
                  </a:txBody>
                  <a:tcPr/>
                </a:tc>
                <a:tc>
                  <a:txBody>
                    <a:bodyPr/>
                    <a:lstStyle/>
                    <a:p>
                      <a:pPr algn="ctr"/>
                      <a:r>
                        <a:rPr lang="en-US" sz="2000" dirty="0"/>
                        <a:t>4%</a:t>
                      </a:r>
                      <a:endParaRPr lang="en-US" sz="2000" b="0"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921433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45DA6A-0CCC-4398-816A-84487ADDAEB0}"/>
              </a:ext>
            </a:extLst>
          </p:cNvPr>
          <p:cNvSpPr>
            <a:spLocks noGrp="1"/>
          </p:cNvSpPr>
          <p:nvPr>
            <p:ph type="body" sz="quarter" idx="13"/>
          </p:nvPr>
        </p:nvSpPr>
        <p:spPr/>
        <p:txBody>
          <a:bodyPr/>
          <a:lstStyle/>
          <a:p>
            <a:r>
              <a:rPr lang="en-US" dirty="0"/>
              <a:t>Roles that states play in digitization</a:t>
            </a:r>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278868349"/>
              </p:ext>
            </p:extLst>
          </p:nvPr>
        </p:nvGraphicFramePr>
        <p:xfrm>
          <a:off x="294064" y="999621"/>
          <a:ext cx="8532592" cy="3593871"/>
        </p:xfrm>
        <a:graphic>
          <a:graphicData uri="http://schemas.openxmlformats.org/drawingml/2006/table">
            <a:tbl>
              <a:tblPr firstRow="1" bandRow="1">
                <a:tableStyleId>{ED083AE6-46FA-4A59-8FB0-9F97EB10719F}</a:tableStyleId>
              </a:tblPr>
              <a:tblGrid>
                <a:gridCol w="7802605">
                  <a:extLst>
                    <a:ext uri="{9D8B030D-6E8A-4147-A177-3AD203B41FA5}">
                      <a16:colId xmlns:a16="http://schemas.microsoft.com/office/drawing/2014/main" val="20000"/>
                    </a:ext>
                  </a:extLst>
                </a:gridCol>
                <a:gridCol w="729987">
                  <a:extLst>
                    <a:ext uri="{9D8B030D-6E8A-4147-A177-3AD203B41FA5}">
                      <a16:colId xmlns:a16="http://schemas.microsoft.com/office/drawing/2014/main" val="20001"/>
                    </a:ext>
                  </a:extLst>
                </a:gridCol>
              </a:tblGrid>
              <a:tr h="446487">
                <a:tc>
                  <a:txBody>
                    <a:bodyPr/>
                    <a:lstStyle/>
                    <a:p>
                      <a:r>
                        <a:rPr lang="en-US" sz="1600" dirty="0"/>
                        <a:t>Response</a:t>
                      </a:r>
                      <a:endParaRPr lang="en-US" sz="1600" b="1" dirty="0"/>
                    </a:p>
                  </a:txBody>
                  <a:tcPr/>
                </a:tc>
                <a:tc>
                  <a:txBody>
                    <a:bodyPr/>
                    <a:lstStyle/>
                    <a:p>
                      <a:r>
                        <a:rPr lang="en-US" sz="1600" dirty="0"/>
                        <a:t>%</a:t>
                      </a:r>
                      <a:endParaRPr lang="en-US" sz="1600" b="1" dirty="0"/>
                    </a:p>
                  </a:txBody>
                  <a:tcPr/>
                </a:tc>
                <a:extLst>
                  <a:ext uri="{0D108BD9-81ED-4DB2-BD59-A6C34878D82A}">
                    <a16:rowId xmlns:a16="http://schemas.microsoft.com/office/drawing/2014/main" val="10000"/>
                  </a:ext>
                </a:extLst>
              </a:tr>
              <a:tr h="759536">
                <a:tc>
                  <a:txBody>
                    <a:bodyPr/>
                    <a:lstStyle/>
                    <a:p>
                      <a:r>
                        <a:rPr lang="en-US" sz="1800" dirty="0"/>
                        <a:t>There is a division/department of the agency that digitizes unique, locally significant materials that are part of the state library’s collection. </a:t>
                      </a:r>
                    </a:p>
                  </a:txBody>
                  <a:tcPr/>
                </a:tc>
                <a:tc>
                  <a:txBody>
                    <a:bodyPr/>
                    <a:lstStyle/>
                    <a:p>
                      <a:pPr algn="ctr"/>
                      <a:r>
                        <a:rPr lang="en-US" sz="1800" dirty="0"/>
                        <a:t>73%</a:t>
                      </a:r>
                      <a:endParaRPr lang="en-US" sz="1800" b="0" dirty="0"/>
                    </a:p>
                  </a:txBody>
                  <a:tcPr/>
                </a:tc>
                <a:extLst>
                  <a:ext uri="{0D108BD9-81ED-4DB2-BD59-A6C34878D82A}">
                    <a16:rowId xmlns:a16="http://schemas.microsoft.com/office/drawing/2014/main" val="10001"/>
                  </a:ext>
                </a:extLst>
              </a:tr>
              <a:tr h="543261">
                <a:tc>
                  <a:txBody>
                    <a:bodyPr/>
                    <a:lstStyle/>
                    <a:p>
                      <a:r>
                        <a:rPr lang="en-US" sz="1800" dirty="0"/>
                        <a:t>We collaborate with another agency or organization on digitization efforts. </a:t>
                      </a:r>
                    </a:p>
                  </a:txBody>
                  <a:tcPr/>
                </a:tc>
                <a:tc>
                  <a:txBody>
                    <a:bodyPr/>
                    <a:lstStyle/>
                    <a:p>
                      <a:pPr algn="ctr"/>
                      <a:r>
                        <a:rPr lang="en-US" sz="1800" dirty="0"/>
                        <a:t>73%</a:t>
                      </a:r>
                      <a:endParaRPr lang="en-US" sz="1800" b="0" dirty="0"/>
                    </a:p>
                  </a:txBody>
                  <a:tcPr/>
                </a:tc>
                <a:extLst>
                  <a:ext uri="{0D108BD9-81ED-4DB2-BD59-A6C34878D82A}">
                    <a16:rowId xmlns:a16="http://schemas.microsoft.com/office/drawing/2014/main" val="10002"/>
                  </a:ext>
                </a:extLst>
              </a:tr>
              <a:tr h="759536">
                <a:tc>
                  <a:txBody>
                    <a:bodyPr/>
                    <a:lstStyle/>
                    <a:p>
                      <a:r>
                        <a:rPr lang="en-US" sz="1800" dirty="0"/>
                        <a:t>We advise and support public libraries in their efforts to digitize their unique collections. </a:t>
                      </a:r>
                    </a:p>
                  </a:txBody>
                  <a:tcPr/>
                </a:tc>
                <a:tc>
                  <a:txBody>
                    <a:bodyPr/>
                    <a:lstStyle/>
                    <a:p>
                      <a:pPr algn="ctr"/>
                      <a:r>
                        <a:rPr lang="en-US" sz="1800" dirty="0"/>
                        <a:t>67%</a:t>
                      </a:r>
                      <a:endParaRPr lang="en-US" sz="1800" b="0" dirty="0"/>
                    </a:p>
                  </a:txBody>
                  <a:tcPr/>
                </a:tc>
                <a:extLst>
                  <a:ext uri="{0D108BD9-81ED-4DB2-BD59-A6C34878D82A}">
                    <a16:rowId xmlns:a16="http://schemas.microsoft.com/office/drawing/2014/main" val="10003"/>
                  </a:ext>
                </a:extLst>
              </a:tr>
              <a:tr h="1085051">
                <a:tc>
                  <a:txBody>
                    <a:bodyPr/>
                    <a:lstStyle/>
                    <a:p>
                      <a:r>
                        <a:rPr lang="en-US" sz="1800" dirty="0"/>
                        <a:t>There is a division/department of the agency that digitizes unique, locally significant materials that come from other organizations (county records, public libraries, etc.) </a:t>
                      </a:r>
                    </a:p>
                  </a:txBody>
                  <a:tcPr/>
                </a:tc>
                <a:tc>
                  <a:txBody>
                    <a:bodyPr/>
                    <a:lstStyle/>
                    <a:p>
                      <a:pPr algn="ctr"/>
                      <a:r>
                        <a:rPr lang="en-US" sz="1800" dirty="0"/>
                        <a:t>44%</a:t>
                      </a:r>
                      <a:endParaRPr lang="en-US" sz="1800" b="0"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086922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7728DA2-674C-4EED-85CD-88E00EEE25D6}"/>
              </a:ext>
            </a:extLst>
          </p:cNvPr>
          <p:cNvSpPr>
            <a:spLocks noGrp="1"/>
          </p:cNvSpPr>
          <p:nvPr>
            <p:ph type="body" sz="quarter" idx="13"/>
          </p:nvPr>
        </p:nvSpPr>
        <p:spPr/>
        <p:txBody>
          <a:bodyPr/>
          <a:lstStyle/>
          <a:p>
            <a:r>
              <a:rPr lang="en-US" dirty="0"/>
              <a:t>Engaging the public in dig. activities</a:t>
            </a:r>
          </a:p>
          <a:p>
            <a:endParaRPr lang="en-US" dirty="0"/>
          </a:p>
        </p:txBody>
      </p:sp>
      <p:graphicFrame>
        <p:nvGraphicFramePr>
          <p:cNvPr id="6" name="Chart 5"/>
          <p:cNvGraphicFramePr/>
          <p:nvPr>
            <p:extLst/>
          </p:nvPr>
        </p:nvGraphicFramePr>
        <p:xfrm>
          <a:off x="831954" y="1236688"/>
          <a:ext cx="7315200" cy="35094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76404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dirty="0"/>
              <a:t>Report released, January 2017</a:t>
            </a:r>
          </a:p>
        </p:txBody>
      </p:sp>
      <p:pic>
        <p:nvPicPr>
          <p:cNvPr id="5" name="Picture 4"/>
          <p:cNvPicPr>
            <a:picLocks noChangeAspect="1"/>
          </p:cNvPicPr>
          <p:nvPr/>
        </p:nvPicPr>
        <p:blipFill>
          <a:blip r:embed="rId3"/>
          <a:stretch>
            <a:fillRect/>
          </a:stretch>
        </p:blipFill>
        <p:spPr>
          <a:xfrm>
            <a:off x="1693889" y="969785"/>
            <a:ext cx="5588364" cy="3481276"/>
          </a:xfrm>
          <a:prstGeom prst="rect">
            <a:avLst/>
          </a:prstGeom>
        </p:spPr>
      </p:pic>
      <p:sp>
        <p:nvSpPr>
          <p:cNvPr id="2" name="TextBox 1"/>
          <p:cNvSpPr txBox="1"/>
          <p:nvPr/>
        </p:nvSpPr>
        <p:spPr>
          <a:xfrm>
            <a:off x="3275350" y="4708210"/>
            <a:ext cx="5868649" cy="400110"/>
          </a:xfrm>
          <a:prstGeom prst="rect">
            <a:avLst/>
          </a:prstGeom>
          <a:noFill/>
        </p:spPr>
        <p:txBody>
          <a:bodyPr wrap="square" rtlCol="0">
            <a:spAutoFit/>
          </a:bodyPr>
          <a:lstStyle/>
          <a:p>
            <a:r>
              <a:rPr lang="en-US" sz="2000" dirty="0">
                <a:solidFill>
                  <a:schemeClr val="bg1"/>
                </a:solidFill>
              </a:rPr>
              <a:t>http://oc.lc/advancing-national-digital-platform</a:t>
            </a:r>
          </a:p>
        </p:txBody>
      </p:sp>
    </p:spTree>
    <p:extLst>
      <p:ext uri="{BB962C8B-B14F-4D97-AF65-F5344CB8AC3E}">
        <p14:creationId xmlns:p14="http://schemas.microsoft.com/office/powerpoint/2010/main" val="4032264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88B1CD3-D1B4-4AE6-8E1C-510642172E9F}"/>
              </a:ext>
            </a:extLst>
          </p:cNvPr>
          <p:cNvSpPr>
            <a:spLocks noGrp="1"/>
          </p:cNvSpPr>
          <p:nvPr>
            <p:ph type="body" sz="quarter" idx="13"/>
          </p:nvPr>
        </p:nvSpPr>
        <p:spPr/>
        <p:txBody>
          <a:bodyPr/>
          <a:lstStyle/>
          <a:p>
            <a:r>
              <a:rPr lang="en-US" dirty="0"/>
              <a:t>Marketing</a:t>
            </a:r>
          </a:p>
          <a:p>
            <a:endParaRPr lang="en-US" dirty="0"/>
          </a:p>
        </p:txBody>
      </p:sp>
      <p:graphicFrame>
        <p:nvGraphicFramePr>
          <p:cNvPr id="8" name="Chart 7"/>
          <p:cNvGraphicFramePr/>
          <p:nvPr>
            <p:extLst>
              <p:ext uri="{D42A27DB-BD31-4B8C-83A1-F6EECF244321}">
                <p14:modId xmlns:p14="http://schemas.microsoft.com/office/powerpoint/2010/main" val="1956381397"/>
              </p:ext>
            </p:extLst>
          </p:nvPr>
        </p:nvGraphicFramePr>
        <p:xfrm>
          <a:off x="1056807" y="1029745"/>
          <a:ext cx="7037711" cy="372077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6261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a:t>Recommendations for getting smarter…</a:t>
            </a:r>
          </a:p>
        </p:txBody>
      </p:sp>
    </p:spTree>
    <p:extLst>
      <p:ext uri="{BB962C8B-B14F-4D97-AF65-F5344CB8AC3E}">
        <p14:creationId xmlns:p14="http://schemas.microsoft.com/office/powerpoint/2010/main" val="538214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b="1" dirty="0"/>
              <a:t>Look at your state data </a:t>
            </a:r>
            <a:r>
              <a:rPr lang="en-US" dirty="0"/>
              <a:t>for specific findings that can support your local needs. The data can be sorted by state.</a:t>
            </a:r>
          </a:p>
          <a:p>
            <a:r>
              <a:rPr lang="en-US" dirty="0"/>
              <a:t>Increase sharing of digital content to </a:t>
            </a:r>
            <a:r>
              <a:rPr lang="en-US" b="1" dirty="0"/>
              <a:t>national or regional repositories</a:t>
            </a:r>
            <a:r>
              <a:rPr lang="en-US" dirty="0"/>
              <a:t>. Awareness.</a:t>
            </a:r>
          </a:p>
          <a:p>
            <a:r>
              <a:rPr lang="en-US" b="1" dirty="0"/>
              <a:t>Provide training opportunities</a:t>
            </a:r>
            <a:r>
              <a:rPr lang="en-US" dirty="0"/>
              <a:t>. People need help on a range of skills, knowledge and abilities.</a:t>
            </a:r>
          </a:p>
          <a:p>
            <a:r>
              <a:rPr lang="en-US" b="1" dirty="0"/>
              <a:t>Promote content</a:t>
            </a:r>
            <a:r>
              <a:rPr lang="en-US" dirty="0"/>
              <a:t>. Market and increase awareness.</a:t>
            </a:r>
          </a:p>
          <a:p>
            <a:r>
              <a:rPr lang="en-US" dirty="0"/>
              <a:t>Long-term </a:t>
            </a:r>
            <a:r>
              <a:rPr lang="en-US" b="1" dirty="0"/>
              <a:t>strategic and digital preservation planning</a:t>
            </a:r>
            <a:r>
              <a:rPr lang="en-US" dirty="0"/>
              <a:t>. </a:t>
            </a:r>
          </a:p>
        </p:txBody>
      </p:sp>
      <p:sp>
        <p:nvSpPr>
          <p:cNvPr id="3" name="Text Placeholder 2"/>
          <p:cNvSpPr>
            <a:spLocks noGrp="1"/>
          </p:cNvSpPr>
          <p:nvPr>
            <p:ph type="body" sz="quarter" idx="13"/>
          </p:nvPr>
        </p:nvSpPr>
        <p:spPr/>
        <p:txBody>
          <a:bodyPr/>
          <a:lstStyle/>
          <a:p>
            <a:r>
              <a:rPr lang="en-US" dirty="0"/>
              <a:t>Recommendations</a:t>
            </a:r>
          </a:p>
        </p:txBody>
      </p:sp>
    </p:spTree>
    <p:extLst>
      <p:ext uri="{BB962C8B-B14F-4D97-AF65-F5344CB8AC3E}">
        <p14:creationId xmlns:p14="http://schemas.microsoft.com/office/powerpoint/2010/main" val="2777905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p:txBody>
          <a:bodyPr/>
          <a:lstStyle/>
          <a:p>
            <a:r>
              <a:rPr lang="en-US" dirty="0"/>
              <a:t>Kendra Morgan</a:t>
            </a:r>
          </a:p>
        </p:txBody>
      </p:sp>
      <p:sp>
        <p:nvSpPr>
          <p:cNvPr id="10" name="Text Placeholder 9"/>
          <p:cNvSpPr>
            <a:spLocks noGrp="1"/>
          </p:cNvSpPr>
          <p:nvPr>
            <p:ph type="body" sz="quarter" idx="16"/>
          </p:nvPr>
        </p:nvSpPr>
        <p:spPr/>
        <p:txBody>
          <a:bodyPr/>
          <a:lstStyle/>
          <a:p>
            <a:r>
              <a:rPr lang="en-US" dirty="0"/>
              <a:t>OCLC</a:t>
            </a:r>
          </a:p>
        </p:txBody>
      </p:sp>
      <p:sp>
        <p:nvSpPr>
          <p:cNvPr id="11" name="Text Placeholder 10"/>
          <p:cNvSpPr>
            <a:spLocks noGrp="1"/>
          </p:cNvSpPr>
          <p:nvPr>
            <p:ph type="body" sz="quarter" idx="17"/>
          </p:nvPr>
        </p:nvSpPr>
        <p:spPr/>
        <p:txBody>
          <a:bodyPr/>
          <a:lstStyle/>
          <a:p>
            <a:r>
              <a:rPr lang="en-US" dirty="0"/>
              <a:t>morgank@oclc.org</a:t>
            </a:r>
          </a:p>
        </p:txBody>
      </p:sp>
    </p:spTree>
    <p:extLst>
      <p:ext uri="{BB962C8B-B14F-4D97-AF65-F5344CB8AC3E}">
        <p14:creationId xmlns:p14="http://schemas.microsoft.com/office/powerpoint/2010/main" val="834237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p:txBody>
          <a:bodyPr/>
          <a:lstStyle/>
          <a:p>
            <a:r>
              <a:rPr lang="en-US" dirty="0"/>
              <a:t>DPLA</a:t>
            </a:r>
          </a:p>
          <a:p>
            <a:r>
              <a:rPr lang="en-US" dirty="0"/>
              <a:t>OCLC</a:t>
            </a:r>
          </a:p>
          <a:p>
            <a:r>
              <a:rPr lang="en-US" dirty="0"/>
              <a:t>Public Library Association</a:t>
            </a:r>
          </a:p>
          <a:p>
            <a:r>
              <a:rPr lang="en-US" dirty="0"/>
              <a:t>Association for Library Collections &amp; Technical Services</a:t>
            </a:r>
          </a:p>
          <a:p>
            <a:r>
              <a:rPr lang="en-US" dirty="0"/>
              <a:t>Chief Officers of State Library Agencies</a:t>
            </a:r>
          </a:p>
          <a:p>
            <a:endParaRPr lang="en-US" dirty="0"/>
          </a:p>
          <a:p>
            <a:pPr marL="0" indent="0">
              <a:buNone/>
            </a:pPr>
            <a:r>
              <a:rPr lang="en-US" dirty="0"/>
              <a:t>Funded by the Institute of Museum and Library Services (grant award LG-72-15-0197-15)</a:t>
            </a:r>
          </a:p>
        </p:txBody>
      </p:sp>
      <p:sp>
        <p:nvSpPr>
          <p:cNvPr id="7" name="Text Placeholder 6"/>
          <p:cNvSpPr>
            <a:spLocks noGrp="1"/>
          </p:cNvSpPr>
          <p:nvPr>
            <p:ph type="body" sz="quarter" idx="13"/>
          </p:nvPr>
        </p:nvSpPr>
        <p:spPr/>
        <p:txBody>
          <a:bodyPr/>
          <a:lstStyle/>
          <a:p>
            <a:r>
              <a:rPr lang="en-US" dirty="0"/>
              <a:t>Project Partners</a:t>
            </a:r>
          </a:p>
        </p:txBody>
      </p:sp>
    </p:spTree>
    <p:extLst>
      <p:ext uri="{BB962C8B-B14F-4D97-AF65-F5344CB8AC3E}">
        <p14:creationId xmlns:p14="http://schemas.microsoft.com/office/powerpoint/2010/main" val="2709328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nvPr>
        </p:nvGraphicFramePr>
        <p:xfrm>
          <a:off x="340786" y="1029747"/>
          <a:ext cx="8439148" cy="33563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 Placeholder 6"/>
          <p:cNvSpPr>
            <a:spLocks noGrp="1"/>
          </p:cNvSpPr>
          <p:nvPr>
            <p:ph type="body" sz="quarter" idx="13"/>
          </p:nvPr>
        </p:nvSpPr>
        <p:spPr/>
        <p:txBody>
          <a:bodyPr/>
          <a:lstStyle/>
          <a:p>
            <a:r>
              <a:rPr lang="en-US" dirty="0"/>
              <a:t>Project intent</a:t>
            </a:r>
          </a:p>
        </p:txBody>
      </p:sp>
    </p:spTree>
    <p:extLst>
      <p:ext uri="{BB962C8B-B14F-4D97-AF65-F5344CB8AC3E}">
        <p14:creationId xmlns:p14="http://schemas.microsoft.com/office/powerpoint/2010/main" val="256744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dirty="0"/>
              <a:t>Survey overview</a:t>
            </a:r>
          </a:p>
        </p:txBody>
      </p:sp>
      <p:sp>
        <p:nvSpPr>
          <p:cNvPr id="7" name="TextBox 6"/>
          <p:cNvSpPr txBox="1"/>
          <p:nvPr/>
        </p:nvSpPr>
        <p:spPr>
          <a:xfrm>
            <a:off x="237549" y="1194727"/>
            <a:ext cx="3988146" cy="2554545"/>
          </a:xfrm>
          <a:prstGeom prst="rect">
            <a:avLst/>
          </a:prstGeom>
          <a:noFill/>
        </p:spPr>
        <p:txBody>
          <a:bodyPr wrap="square" rtlCol="0">
            <a:spAutoFit/>
          </a:bodyPr>
          <a:lstStyle/>
          <a:p>
            <a:pPr marL="285750" indent="-285750">
              <a:buFont typeface="Arial" panose="020B0604020202020204" pitchFamily="34" charset="0"/>
              <a:buChar char="•"/>
            </a:pPr>
            <a:r>
              <a:rPr lang="en-US" sz="2000" dirty="0"/>
              <a:t>Public library survey: </a:t>
            </a:r>
          </a:p>
          <a:p>
            <a:pPr marL="742950" lvl="1" indent="-285750">
              <a:buFont typeface="Arial" panose="020B0604020202020204" pitchFamily="34" charset="0"/>
              <a:buChar char="•"/>
            </a:pPr>
            <a:r>
              <a:rPr lang="en-US" sz="2000" dirty="0"/>
              <a:t>Distributed to 3,800+ public libraries. </a:t>
            </a:r>
          </a:p>
          <a:p>
            <a:pPr marL="742950" lvl="1" indent="-285750">
              <a:buFont typeface="Arial" panose="020B0604020202020204" pitchFamily="34" charset="0"/>
              <a:buChar char="•"/>
            </a:pPr>
            <a:r>
              <a:rPr lang="en-US" sz="2000" dirty="0"/>
              <a:t>E-mail and direct mail requests to library directors.</a:t>
            </a:r>
          </a:p>
          <a:p>
            <a:pPr marL="742950" lvl="1" indent="-285750">
              <a:buFont typeface="Arial" panose="020B0604020202020204" pitchFamily="34" charset="0"/>
              <a:buChar char="•"/>
            </a:pPr>
            <a:r>
              <a:rPr lang="en-US" sz="2000" dirty="0"/>
              <a:t>Received 769 responses.</a:t>
            </a:r>
          </a:p>
          <a:p>
            <a:endParaRPr lang="en-US" sz="2000" dirty="0"/>
          </a:p>
        </p:txBody>
      </p:sp>
      <p:sp>
        <p:nvSpPr>
          <p:cNvPr id="8" name="TextBox 7"/>
          <p:cNvSpPr txBox="1"/>
          <p:nvPr/>
        </p:nvSpPr>
        <p:spPr>
          <a:xfrm>
            <a:off x="4328933" y="1194727"/>
            <a:ext cx="3988146" cy="1323439"/>
          </a:xfrm>
          <a:prstGeom prst="rect">
            <a:avLst/>
          </a:prstGeom>
          <a:noFill/>
        </p:spPr>
        <p:txBody>
          <a:bodyPr wrap="square" rtlCol="0">
            <a:spAutoFit/>
          </a:bodyPr>
          <a:lstStyle/>
          <a:p>
            <a:pPr marL="285750" indent="-285750">
              <a:buFont typeface="Arial" panose="020B0604020202020204" pitchFamily="34" charset="0"/>
              <a:buChar char="•"/>
            </a:pPr>
            <a:r>
              <a:rPr lang="en-US" sz="2000" dirty="0"/>
              <a:t>State library survey: </a:t>
            </a:r>
          </a:p>
          <a:p>
            <a:pPr marL="742950" lvl="1" indent="-285750">
              <a:buFont typeface="Arial" panose="020B0604020202020204" pitchFamily="34" charset="0"/>
              <a:buChar char="•"/>
            </a:pPr>
            <a:r>
              <a:rPr lang="en-US" sz="2000" dirty="0"/>
              <a:t>Distributed via COSLA mailing list to all chiefs. </a:t>
            </a:r>
          </a:p>
          <a:p>
            <a:pPr marL="742950" lvl="1" indent="-285750">
              <a:buFont typeface="Arial" panose="020B0604020202020204" pitchFamily="34" charset="0"/>
              <a:buChar char="•"/>
            </a:pPr>
            <a:r>
              <a:rPr lang="en-US" sz="2000" dirty="0"/>
              <a:t>Received 47 responses.</a:t>
            </a:r>
          </a:p>
        </p:txBody>
      </p:sp>
      <p:sp>
        <p:nvSpPr>
          <p:cNvPr id="9" name="TextBox 8"/>
          <p:cNvSpPr txBox="1"/>
          <p:nvPr/>
        </p:nvSpPr>
        <p:spPr>
          <a:xfrm>
            <a:off x="0" y="3903161"/>
            <a:ext cx="9150453" cy="369332"/>
          </a:xfrm>
          <a:prstGeom prst="rect">
            <a:avLst/>
          </a:prstGeom>
          <a:noFill/>
        </p:spPr>
        <p:txBody>
          <a:bodyPr wrap="square" rtlCol="0">
            <a:spAutoFit/>
          </a:bodyPr>
          <a:lstStyle/>
          <a:p>
            <a:r>
              <a:rPr lang="en-US" b="1" dirty="0"/>
              <a:t>All raw data </a:t>
            </a:r>
            <a:r>
              <a:rPr lang="en-US" dirty="0"/>
              <a:t>except for contact information for the respondents</a:t>
            </a:r>
            <a:r>
              <a:rPr lang="en-US" b="1" dirty="0"/>
              <a:t> is publicly available. </a:t>
            </a:r>
          </a:p>
        </p:txBody>
      </p:sp>
    </p:spTree>
    <p:extLst>
      <p:ext uri="{BB962C8B-B14F-4D97-AF65-F5344CB8AC3E}">
        <p14:creationId xmlns:p14="http://schemas.microsoft.com/office/powerpoint/2010/main" val="1921694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016162F-9795-45B3-B837-B6FAAD1281B4}"/>
              </a:ext>
            </a:extLst>
          </p:cNvPr>
          <p:cNvSpPr>
            <a:spLocks noGrp="1"/>
          </p:cNvSpPr>
          <p:nvPr>
            <p:ph type="body" sz="quarter" idx="13"/>
          </p:nvPr>
        </p:nvSpPr>
        <p:spPr/>
        <p:txBody>
          <a:bodyPr/>
          <a:lstStyle/>
          <a:p>
            <a:r>
              <a:rPr lang="en-US" dirty="0"/>
              <a:t>Survey category sizes</a:t>
            </a:r>
          </a:p>
        </p:txBody>
      </p:sp>
      <p:graphicFrame>
        <p:nvGraphicFramePr>
          <p:cNvPr id="5" name="Table 4"/>
          <p:cNvGraphicFramePr>
            <a:graphicFrameLocks noGrp="1"/>
          </p:cNvGraphicFramePr>
          <p:nvPr>
            <p:extLst/>
          </p:nvPr>
        </p:nvGraphicFramePr>
        <p:xfrm>
          <a:off x="1807770" y="1198171"/>
          <a:ext cx="5987114" cy="3098340"/>
        </p:xfrm>
        <a:graphic>
          <a:graphicData uri="http://schemas.openxmlformats.org/drawingml/2006/table">
            <a:tbl>
              <a:tblPr firstRow="1" bandRow="1">
                <a:tableStyleId>{284E427A-3D55-4303-BF80-6455036E1DE7}</a:tableStyleId>
              </a:tblPr>
              <a:tblGrid>
                <a:gridCol w="1580524">
                  <a:extLst>
                    <a:ext uri="{9D8B030D-6E8A-4147-A177-3AD203B41FA5}">
                      <a16:colId xmlns:a16="http://schemas.microsoft.com/office/drawing/2014/main" val="20000"/>
                    </a:ext>
                  </a:extLst>
                </a:gridCol>
                <a:gridCol w="2960040">
                  <a:extLst>
                    <a:ext uri="{9D8B030D-6E8A-4147-A177-3AD203B41FA5}">
                      <a16:colId xmlns:a16="http://schemas.microsoft.com/office/drawing/2014/main" val="20001"/>
                    </a:ext>
                  </a:extLst>
                </a:gridCol>
                <a:gridCol w="1446550">
                  <a:extLst>
                    <a:ext uri="{9D8B030D-6E8A-4147-A177-3AD203B41FA5}">
                      <a16:colId xmlns:a16="http://schemas.microsoft.com/office/drawing/2014/main" val="358188452"/>
                    </a:ext>
                  </a:extLst>
                </a:gridCol>
              </a:tblGrid>
              <a:tr h="381418">
                <a:tc>
                  <a:txBody>
                    <a:bodyPr/>
                    <a:lstStyle/>
                    <a:p>
                      <a:r>
                        <a:rPr lang="en-US" sz="1400" dirty="0"/>
                        <a:t>Library Size</a:t>
                      </a:r>
                      <a:endParaRPr lang="en-US" sz="1400" b="0" dirty="0"/>
                    </a:p>
                  </a:txBody>
                  <a:tcPr/>
                </a:tc>
                <a:tc>
                  <a:txBody>
                    <a:bodyPr/>
                    <a:lstStyle/>
                    <a:p>
                      <a:r>
                        <a:rPr lang="en-US" sz="1400" dirty="0"/>
                        <a:t>Population</a:t>
                      </a:r>
                      <a:r>
                        <a:rPr lang="en-US" sz="1400" baseline="0" dirty="0"/>
                        <a:t> LSA </a:t>
                      </a:r>
                      <a:br>
                        <a:rPr lang="en-US" sz="1400" baseline="0" dirty="0"/>
                      </a:br>
                      <a:r>
                        <a:rPr lang="en-US" sz="1400" baseline="0" dirty="0"/>
                        <a:t>(IMLS data)</a:t>
                      </a:r>
                      <a:endParaRPr lang="en-US" sz="1400" b="0" dirty="0"/>
                    </a:p>
                  </a:txBody>
                  <a:tcPr/>
                </a:tc>
                <a:tc>
                  <a:txBody>
                    <a:bodyPr/>
                    <a:lstStyle/>
                    <a:p>
                      <a:r>
                        <a:rPr lang="en-US" sz="1400" b="1" dirty="0"/>
                        <a:t>% of Libraries</a:t>
                      </a:r>
                    </a:p>
                  </a:txBody>
                  <a:tcPr/>
                </a:tc>
                <a:extLst>
                  <a:ext uri="{0D108BD9-81ED-4DB2-BD59-A6C34878D82A}">
                    <a16:rowId xmlns:a16="http://schemas.microsoft.com/office/drawing/2014/main" val="10000"/>
                  </a:ext>
                </a:extLst>
              </a:tr>
              <a:tr h="516036">
                <a:tc>
                  <a:txBody>
                    <a:bodyPr/>
                    <a:lstStyle/>
                    <a:p>
                      <a:r>
                        <a:rPr lang="en-US" sz="2000" dirty="0"/>
                        <a:t>Very small</a:t>
                      </a:r>
                    </a:p>
                  </a:txBody>
                  <a:tcPr/>
                </a:tc>
                <a:tc>
                  <a:txBody>
                    <a:bodyPr/>
                    <a:lstStyle/>
                    <a:p>
                      <a:pPr algn="r"/>
                      <a:r>
                        <a:rPr lang="en-US" sz="2000" dirty="0"/>
                        <a:t>0 –</a:t>
                      </a:r>
                      <a:r>
                        <a:rPr lang="en-US" sz="2000" baseline="0" dirty="0"/>
                        <a:t> 9,999</a:t>
                      </a:r>
                      <a:endParaRPr lang="en-US" sz="2000" b="0" dirty="0"/>
                    </a:p>
                  </a:txBody>
                  <a:tcPr/>
                </a:tc>
                <a:tc>
                  <a:txBody>
                    <a:bodyPr/>
                    <a:lstStyle/>
                    <a:p>
                      <a:pPr algn="r"/>
                      <a:r>
                        <a:rPr lang="en-US" sz="2000" b="0" dirty="0"/>
                        <a:t>58%</a:t>
                      </a:r>
                    </a:p>
                  </a:txBody>
                  <a:tcPr/>
                </a:tc>
                <a:extLst>
                  <a:ext uri="{0D108BD9-81ED-4DB2-BD59-A6C34878D82A}">
                    <a16:rowId xmlns:a16="http://schemas.microsoft.com/office/drawing/2014/main" val="10001"/>
                  </a:ext>
                </a:extLst>
              </a:tr>
              <a:tr h="516036">
                <a:tc>
                  <a:txBody>
                    <a:bodyPr/>
                    <a:lstStyle/>
                    <a:p>
                      <a:r>
                        <a:rPr lang="en-US" sz="2000" dirty="0"/>
                        <a:t>Small</a:t>
                      </a:r>
                    </a:p>
                  </a:txBody>
                  <a:tcPr/>
                </a:tc>
                <a:tc>
                  <a:txBody>
                    <a:bodyPr/>
                    <a:lstStyle/>
                    <a:p>
                      <a:pPr algn="r"/>
                      <a:r>
                        <a:rPr lang="en-US" sz="2000" dirty="0"/>
                        <a:t>10,000</a:t>
                      </a:r>
                      <a:r>
                        <a:rPr lang="en-US" sz="2000" baseline="0" dirty="0"/>
                        <a:t> – 24,999</a:t>
                      </a:r>
                      <a:endParaRPr lang="en-US" sz="2000" dirty="0"/>
                    </a:p>
                  </a:txBody>
                  <a:tcPr/>
                </a:tc>
                <a:tc>
                  <a:txBody>
                    <a:bodyPr/>
                    <a:lstStyle/>
                    <a:p>
                      <a:pPr algn="r"/>
                      <a:r>
                        <a:rPr lang="en-US" sz="2000" dirty="0"/>
                        <a:t>19%</a:t>
                      </a:r>
                    </a:p>
                  </a:txBody>
                  <a:tcPr/>
                </a:tc>
                <a:extLst>
                  <a:ext uri="{0D108BD9-81ED-4DB2-BD59-A6C34878D82A}">
                    <a16:rowId xmlns:a16="http://schemas.microsoft.com/office/drawing/2014/main" val="10002"/>
                  </a:ext>
                </a:extLst>
              </a:tr>
              <a:tr h="516036">
                <a:tc>
                  <a:txBody>
                    <a:bodyPr/>
                    <a:lstStyle/>
                    <a:p>
                      <a:r>
                        <a:rPr lang="en-US" sz="2000" dirty="0"/>
                        <a:t>Medium</a:t>
                      </a:r>
                    </a:p>
                  </a:txBody>
                  <a:tcPr/>
                </a:tc>
                <a:tc>
                  <a:txBody>
                    <a:bodyPr/>
                    <a:lstStyle/>
                    <a:p>
                      <a:pPr algn="r"/>
                      <a:r>
                        <a:rPr lang="en-US" sz="2000" dirty="0"/>
                        <a:t>25,000</a:t>
                      </a:r>
                      <a:r>
                        <a:rPr lang="en-US" sz="2000" baseline="0" dirty="0"/>
                        <a:t> – 99,999</a:t>
                      </a:r>
                      <a:endParaRPr lang="en-US" sz="2000" dirty="0"/>
                    </a:p>
                  </a:txBody>
                  <a:tcPr/>
                </a:tc>
                <a:tc>
                  <a:txBody>
                    <a:bodyPr/>
                    <a:lstStyle/>
                    <a:p>
                      <a:pPr algn="r"/>
                      <a:r>
                        <a:rPr lang="en-US" sz="2000" dirty="0"/>
                        <a:t>17%</a:t>
                      </a:r>
                    </a:p>
                  </a:txBody>
                  <a:tcPr/>
                </a:tc>
                <a:extLst>
                  <a:ext uri="{0D108BD9-81ED-4DB2-BD59-A6C34878D82A}">
                    <a16:rowId xmlns:a16="http://schemas.microsoft.com/office/drawing/2014/main" val="10003"/>
                  </a:ext>
                </a:extLst>
              </a:tr>
              <a:tr h="516036">
                <a:tc>
                  <a:txBody>
                    <a:bodyPr/>
                    <a:lstStyle/>
                    <a:p>
                      <a:r>
                        <a:rPr lang="en-US" sz="2000" dirty="0"/>
                        <a:t>Large</a:t>
                      </a:r>
                    </a:p>
                  </a:txBody>
                  <a:tcPr/>
                </a:tc>
                <a:tc>
                  <a:txBody>
                    <a:bodyPr/>
                    <a:lstStyle/>
                    <a:p>
                      <a:pPr algn="r"/>
                      <a:r>
                        <a:rPr lang="en-US" sz="2000" dirty="0"/>
                        <a:t>100,000 – 449,999</a:t>
                      </a:r>
                    </a:p>
                  </a:txBody>
                  <a:tcPr/>
                </a:tc>
                <a:tc>
                  <a:txBody>
                    <a:bodyPr/>
                    <a:lstStyle/>
                    <a:p>
                      <a:pPr algn="r"/>
                      <a:r>
                        <a:rPr lang="en-US" sz="2000" dirty="0"/>
                        <a:t>5%</a:t>
                      </a:r>
                    </a:p>
                  </a:txBody>
                  <a:tcPr/>
                </a:tc>
                <a:extLst>
                  <a:ext uri="{0D108BD9-81ED-4DB2-BD59-A6C34878D82A}">
                    <a16:rowId xmlns:a16="http://schemas.microsoft.com/office/drawing/2014/main" val="10004"/>
                  </a:ext>
                </a:extLst>
              </a:tr>
              <a:tr h="516036">
                <a:tc>
                  <a:txBody>
                    <a:bodyPr/>
                    <a:lstStyle/>
                    <a:p>
                      <a:r>
                        <a:rPr lang="en-US" sz="2000" dirty="0"/>
                        <a:t>Very large</a:t>
                      </a:r>
                    </a:p>
                  </a:txBody>
                  <a:tcPr/>
                </a:tc>
                <a:tc>
                  <a:txBody>
                    <a:bodyPr/>
                    <a:lstStyle/>
                    <a:p>
                      <a:pPr algn="r"/>
                      <a:r>
                        <a:rPr lang="en-US" sz="2000" dirty="0"/>
                        <a:t>450,000+</a:t>
                      </a:r>
                    </a:p>
                  </a:txBody>
                  <a:tcPr/>
                </a:tc>
                <a:tc>
                  <a:txBody>
                    <a:bodyPr/>
                    <a:lstStyle/>
                    <a:p>
                      <a:pPr algn="r"/>
                      <a:r>
                        <a:rPr lang="en-US" sz="2000" dirty="0"/>
                        <a:t>1%</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671756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8333DB-0AAD-40F7-9F83-B14F604231CF}"/>
              </a:ext>
            </a:extLst>
          </p:cNvPr>
          <p:cNvSpPr>
            <a:spLocks noGrp="1"/>
          </p:cNvSpPr>
          <p:nvPr>
            <p:ph type="body" sz="quarter" idx="13"/>
          </p:nvPr>
        </p:nvSpPr>
        <p:spPr/>
        <p:txBody>
          <a:bodyPr/>
          <a:lstStyle/>
          <a:p>
            <a:r>
              <a:rPr lang="en-US" dirty="0"/>
              <a:t>Status of Digitization Activities</a:t>
            </a:r>
          </a:p>
        </p:txBody>
      </p:sp>
      <p:graphicFrame>
        <p:nvGraphicFramePr>
          <p:cNvPr id="5" name="Table 4"/>
          <p:cNvGraphicFramePr>
            <a:graphicFrameLocks noGrp="1"/>
          </p:cNvGraphicFramePr>
          <p:nvPr>
            <p:extLst>
              <p:ext uri="{D42A27DB-BD31-4B8C-83A1-F6EECF244321}">
                <p14:modId xmlns:p14="http://schemas.microsoft.com/office/powerpoint/2010/main" val="2320484408"/>
              </p:ext>
            </p:extLst>
          </p:nvPr>
        </p:nvGraphicFramePr>
        <p:xfrm>
          <a:off x="138582" y="1010400"/>
          <a:ext cx="8843556" cy="3565892"/>
        </p:xfrm>
        <a:graphic>
          <a:graphicData uri="http://schemas.openxmlformats.org/drawingml/2006/table">
            <a:tbl>
              <a:tblPr firstRow="1" bandRow="1">
                <a:tableStyleId>{BDBED569-4797-4DF1-A0F4-6AAB3CD982D8}</a:tableStyleId>
              </a:tblPr>
              <a:tblGrid>
                <a:gridCol w="1473926">
                  <a:extLst>
                    <a:ext uri="{9D8B030D-6E8A-4147-A177-3AD203B41FA5}">
                      <a16:colId xmlns:a16="http://schemas.microsoft.com/office/drawing/2014/main" val="20000"/>
                    </a:ext>
                  </a:extLst>
                </a:gridCol>
                <a:gridCol w="1348049">
                  <a:extLst>
                    <a:ext uri="{9D8B030D-6E8A-4147-A177-3AD203B41FA5}">
                      <a16:colId xmlns:a16="http://schemas.microsoft.com/office/drawing/2014/main" val="20001"/>
                    </a:ext>
                  </a:extLst>
                </a:gridCol>
                <a:gridCol w="1599803">
                  <a:extLst>
                    <a:ext uri="{9D8B030D-6E8A-4147-A177-3AD203B41FA5}">
                      <a16:colId xmlns:a16="http://schemas.microsoft.com/office/drawing/2014/main" val="20002"/>
                    </a:ext>
                  </a:extLst>
                </a:gridCol>
                <a:gridCol w="1585607">
                  <a:extLst>
                    <a:ext uri="{9D8B030D-6E8A-4147-A177-3AD203B41FA5}">
                      <a16:colId xmlns:a16="http://schemas.microsoft.com/office/drawing/2014/main" val="20003"/>
                    </a:ext>
                  </a:extLst>
                </a:gridCol>
                <a:gridCol w="1469036">
                  <a:extLst>
                    <a:ext uri="{9D8B030D-6E8A-4147-A177-3AD203B41FA5}">
                      <a16:colId xmlns:a16="http://schemas.microsoft.com/office/drawing/2014/main" val="20004"/>
                    </a:ext>
                  </a:extLst>
                </a:gridCol>
                <a:gridCol w="1367135">
                  <a:extLst>
                    <a:ext uri="{9D8B030D-6E8A-4147-A177-3AD203B41FA5}">
                      <a16:colId xmlns:a16="http://schemas.microsoft.com/office/drawing/2014/main" val="20005"/>
                    </a:ext>
                  </a:extLst>
                </a:gridCol>
              </a:tblGrid>
              <a:tr h="962792">
                <a:tc>
                  <a:txBody>
                    <a:bodyPr/>
                    <a:lstStyle/>
                    <a:p>
                      <a:endParaRPr lang="en-US" sz="1400" b="0" dirty="0"/>
                    </a:p>
                  </a:txBody>
                  <a:tcPr/>
                </a:tc>
                <a:tc>
                  <a:txBody>
                    <a:bodyPr/>
                    <a:lstStyle/>
                    <a:p>
                      <a:r>
                        <a:rPr lang="en-US" sz="1400" dirty="0"/>
                        <a:t>Never and no plans to start</a:t>
                      </a:r>
                      <a:endParaRPr lang="en-US" sz="1400" b="0" dirty="0"/>
                    </a:p>
                  </a:txBody>
                  <a:tcPr/>
                </a:tc>
                <a:tc>
                  <a:txBody>
                    <a:bodyPr/>
                    <a:lstStyle/>
                    <a:p>
                      <a:r>
                        <a:rPr lang="en-US" sz="1400" dirty="0"/>
                        <a:t>Never, but plan to start in the next 12 months</a:t>
                      </a:r>
                      <a:endParaRPr lang="en-US" sz="1400" b="0" dirty="0"/>
                    </a:p>
                  </a:txBody>
                  <a:tcPr/>
                </a:tc>
                <a:tc>
                  <a:txBody>
                    <a:bodyPr/>
                    <a:lstStyle/>
                    <a:p>
                      <a:r>
                        <a:rPr lang="en-US" sz="1400" dirty="0"/>
                        <a:t>Currently engaged or have been in the last three years</a:t>
                      </a:r>
                      <a:endParaRPr lang="en-US" sz="1400" b="0" dirty="0"/>
                    </a:p>
                  </a:txBody>
                  <a:tcPr/>
                </a:tc>
                <a:tc>
                  <a:txBody>
                    <a:bodyPr/>
                    <a:lstStyle/>
                    <a:p>
                      <a:r>
                        <a:rPr lang="en-US" sz="1400" dirty="0"/>
                        <a:t>Did some</a:t>
                      </a:r>
                      <a:r>
                        <a:rPr lang="en-US" sz="1400" baseline="0" dirty="0"/>
                        <a:t> more than three years ago</a:t>
                      </a:r>
                      <a:endParaRPr lang="en-US" sz="1400" b="0" dirty="0"/>
                    </a:p>
                  </a:txBody>
                  <a:tcPr/>
                </a:tc>
                <a:tc>
                  <a:txBody>
                    <a:bodyPr/>
                    <a:lstStyle/>
                    <a:p>
                      <a:r>
                        <a:rPr lang="en-US" sz="1400" dirty="0"/>
                        <a:t>Completed</a:t>
                      </a:r>
                      <a:r>
                        <a:rPr lang="en-US" sz="1400" baseline="0" dirty="0"/>
                        <a:t> all digitization</a:t>
                      </a:r>
                      <a:endParaRPr lang="en-US" sz="1400" b="0" dirty="0"/>
                    </a:p>
                  </a:txBody>
                  <a:tcPr/>
                </a:tc>
                <a:extLst>
                  <a:ext uri="{0D108BD9-81ED-4DB2-BD59-A6C34878D82A}">
                    <a16:rowId xmlns:a16="http://schemas.microsoft.com/office/drawing/2014/main" val="10000"/>
                  </a:ext>
                </a:extLst>
              </a:tr>
              <a:tr h="433850">
                <a:tc>
                  <a:txBody>
                    <a:bodyPr/>
                    <a:lstStyle/>
                    <a:p>
                      <a:r>
                        <a:rPr lang="en-US" sz="2000" dirty="0"/>
                        <a:t>Very small</a:t>
                      </a:r>
                    </a:p>
                  </a:txBody>
                  <a:tcPr/>
                </a:tc>
                <a:tc>
                  <a:txBody>
                    <a:bodyPr/>
                    <a:lstStyle/>
                    <a:p>
                      <a:pPr algn="ctr"/>
                      <a:r>
                        <a:rPr lang="en-US" sz="2000" dirty="0"/>
                        <a:t>39%</a:t>
                      </a:r>
                      <a:endParaRPr lang="en-US" sz="2000" b="1" dirty="0"/>
                    </a:p>
                  </a:txBody>
                  <a:tcPr/>
                </a:tc>
                <a:tc>
                  <a:txBody>
                    <a:bodyPr/>
                    <a:lstStyle/>
                    <a:p>
                      <a:pPr algn="ctr"/>
                      <a:r>
                        <a:rPr lang="en-US" sz="2000" dirty="0"/>
                        <a:t>23%</a:t>
                      </a:r>
                    </a:p>
                  </a:txBody>
                  <a:tcPr/>
                </a:tc>
                <a:tc>
                  <a:txBody>
                    <a:bodyPr/>
                    <a:lstStyle/>
                    <a:p>
                      <a:pPr algn="ctr"/>
                      <a:r>
                        <a:rPr lang="en-US" sz="2000" dirty="0"/>
                        <a:t>28%</a:t>
                      </a:r>
                    </a:p>
                  </a:txBody>
                  <a:tcPr/>
                </a:tc>
                <a:tc>
                  <a:txBody>
                    <a:bodyPr/>
                    <a:lstStyle/>
                    <a:p>
                      <a:pPr algn="ctr"/>
                      <a:r>
                        <a:rPr lang="en-US" sz="2000" dirty="0"/>
                        <a:t>9%</a:t>
                      </a:r>
                    </a:p>
                  </a:txBody>
                  <a:tcPr/>
                </a:tc>
                <a:tc>
                  <a:txBody>
                    <a:bodyPr/>
                    <a:lstStyle/>
                    <a:p>
                      <a:pPr algn="ctr"/>
                      <a:r>
                        <a:rPr lang="en-US" sz="2000" dirty="0"/>
                        <a:t>.3%</a:t>
                      </a:r>
                    </a:p>
                  </a:txBody>
                  <a:tcPr/>
                </a:tc>
                <a:extLst>
                  <a:ext uri="{0D108BD9-81ED-4DB2-BD59-A6C34878D82A}">
                    <a16:rowId xmlns:a16="http://schemas.microsoft.com/office/drawing/2014/main" val="10001"/>
                  </a:ext>
                </a:extLst>
              </a:tr>
              <a:tr h="433850">
                <a:tc>
                  <a:txBody>
                    <a:bodyPr/>
                    <a:lstStyle/>
                    <a:p>
                      <a:r>
                        <a:rPr lang="en-US" sz="2000" dirty="0"/>
                        <a:t>Small</a:t>
                      </a:r>
                    </a:p>
                  </a:txBody>
                  <a:tcPr/>
                </a:tc>
                <a:tc>
                  <a:txBody>
                    <a:bodyPr/>
                    <a:lstStyle/>
                    <a:p>
                      <a:pPr algn="ctr"/>
                      <a:r>
                        <a:rPr lang="en-US" sz="2000" dirty="0"/>
                        <a:t>24%</a:t>
                      </a:r>
                    </a:p>
                  </a:txBody>
                  <a:tcPr/>
                </a:tc>
                <a:tc>
                  <a:txBody>
                    <a:bodyPr/>
                    <a:lstStyle/>
                    <a:p>
                      <a:pPr algn="ctr"/>
                      <a:r>
                        <a:rPr lang="en-US" sz="2000" dirty="0"/>
                        <a:t>23%</a:t>
                      </a:r>
                    </a:p>
                  </a:txBody>
                  <a:tcPr/>
                </a:tc>
                <a:tc>
                  <a:txBody>
                    <a:bodyPr/>
                    <a:lstStyle/>
                    <a:p>
                      <a:pPr algn="ctr"/>
                      <a:r>
                        <a:rPr lang="en-US" sz="2000" dirty="0"/>
                        <a:t>42%</a:t>
                      </a:r>
                      <a:endParaRPr lang="en-US" sz="2000" b="1" dirty="0"/>
                    </a:p>
                  </a:txBody>
                  <a:tcPr/>
                </a:tc>
                <a:tc>
                  <a:txBody>
                    <a:bodyPr/>
                    <a:lstStyle/>
                    <a:p>
                      <a:pPr algn="ctr"/>
                      <a:r>
                        <a:rPr lang="en-US" sz="2000" dirty="0"/>
                        <a:t>10%</a:t>
                      </a:r>
                    </a:p>
                  </a:txBody>
                  <a:tcPr/>
                </a:tc>
                <a:tc>
                  <a:txBody>
                    <a:bodyPr/>
                    <a:lstStyle/>
                    <a:p>
                      <a:pPr algn="ctr"/>
                      <a:r>
                        <a:rPr lang="en-US" sz="2000" dirty="0"/>
                        <a:t>1%</a:t>
                      </a:r>
                    </a:p>
                  </a:txBody>
                  <a:tcPr/>
                </a:tc>
                <a:extLst>
                  <a:ext uri="{0D108BD9-81ED-4DB2-BD59-A6C34878D82A}">
                    <a16:rowId xmlns:a16="http://schemas.microsoft.com/office/drawing/2014/main" val="10002"/>
                  </a:ext>
                </a:extLst>
              </a:tr>
              <a:tr h="433850">
                <a:tc>
                  <a:txBody>
                    <a:bodyPr/>
                    <a:lstStyle/>
                    <a:p>
                      <a:r>
                        <a:rPr lang="en-US" sz="2000" dirty="0"/>
                        <a:t>Medium</a:t>
                      </a:r>
                    </a:p>
                  </a:txBody>
                  <a:tcPr/>
                </a:tc>
                <a:tc>
                  <a:txBody>
                    <a:bodyPr/>
                    <a:lstStyle/>
                    <a:p>
                      <a:pPr algn="ctr"/>
                      <a:r>
                        <a:rPr lang="en-US" sz="2000" dirty="0"/>
                        <a:t>19%</a:t>
                      </a:r>
                    </a:p>
                  </a:txBody>
                  <a:tcPr/>
                </a:tc>
                <a:tc>
                  <a:txBody>
                    <a:bodyPr/>
                    <a:lstStyle/>
                    <a:p>
                      <a:pPr algn="ctr"/>
                      <a:r>
                        <a:rPr lang="en-US" sz="2000" dirty="0"/>
                        <a:t>19%</a:t>
                      </a:r>
                    </a:p>
                  </a:txBody>
                  <a:tcPr/>
                </a:tc>
                <a:tc>
                  <a:txBody>
                    <a:bodyPr/>
                    <a:lstStyle/>
                    <a:p>
                      <a:pPr algn="ctr"/>
                      <a:r>
                        <a:rPr lang="en-US" sz="2000" dirty="0"/>
                        <a:t>53%</a:t>
                      </a:r>
                      <a:endParaRPr lang="en-US" sz="2000" b="1" dirty="0"/>
                    </a:p>
                  </a:txBody>
                  <a:tcPr/>
                </a:tc>
                <a:tc>
                  <a:txBody>
                    <a:bodyPr/>
                    <a:lstStyle/>
                    <a:p>
                      <a:pPr algn="ctr"/>
                      <a:r>
                        <a:rPr lang="en-US" sz="2000" dirty="0"/>
                        <a:t>8%</a:t>
                      </a:r>
                    </a:p>
                  </a:txBody>
                  <a:tcPr/>
                </a:tc>
                <a:tc>
                  <a:txBody>
                    <a:bodyPr/>
                    <a:lstStyle/>
                    <a:p>
                      <a:pPr algn="ctr"/>
                      <a:endParaRPr lang="en-US" sz="2000" dirty="0"/>
                    </a:p>
                  </a:txBody>
                  <a:tcPr/>
                </a:tc>
                <a:extLst>
                  <a:ext uri="{0D108BD9-81ED-4DB2-BD59-A6C34878D82A}">
                    <a16:rowId xmlns:a16="http://schemas.microsoft.com/office/drawing/2014/main" val="10003"/>
                  </a:ext>
                </a:extLst>
              </a:tr>
              <a:tr h="433850">
                <a:tc>
                  <a:txBody>
                    <a:bodyPr/>
                    <a:lstStyle/>
                    <a:p>
                      <a:r>
                        <a:rPr lang="en-US" sz="2000" dirty="0"/>
                        <a:t>Large</a:t>
                      </a:r>
                    </a:p>
                  </a:txBody>
                  <a:tcPr/>
                </a:tc>
                <a:tc>
                  <a:txBody>
                    <a:bodyPr/>
                    <a:lstStyle/>
                    <a:p>
                      <a:pPr algn="ctr"/>
                      <a:r>
                        <a:rPr lang="en-US" sz="2000" dirty="0"/>
                        <a:t>10%</a:t>
                      </a:r>
                    </a:p>
                  </a:txBody>
                  <a:tcPr/>
                </a:tc>
                <a:tc>
                  <a:txBody>
                    <a:bodyPr/>
                    <a:lstStyle/>
                    <a:p>
                      <a:pPr algn="ctr"/>
                      <a:r>
                        <a:rPr lang="en-US" sz="2000" dirty="0"/>
                        <a:t>10%</a:t>
                      </a:r>
                    </a:p>
                  </a:txBody>
                  <a:tcPr/>
                </a:tc>
                <a:tc>
                  <a:txBody>
                    <a:bodyPr/>
                    <a:lstStyle/>
                    <a:p>
                      <a:pPr algn="ctr"/>
                      <a:r>
                        <a:rPr lang="en-US" sz="2000" dirty="0"/>
                        <a:t>66%</a:t>
                      </a:r>
                      <a:endParaRPr lang="en-US" sz="2000" b="1" dirty="0"/>
                    </a:p>
                  </a:txBody>
                  <a:tcPr/>
                </a:tc>
                <a:tc>
                  <a:txBody>
                    <a:bodyPr/>
                    <a:lstStyle/>
                    <a:p>
                      <a:pPr algn="ctr"/>
                      <a:r>
                        <a:rPr lang="en-US" sz="2000" dirty="0"/>
                        <a:t>14%</a:t>
                      </a:r>
                    </a:p>
                  </a:txBody>
                  <a:tcPr/>
                </a:tc>
                <a:tc>
                  <a:txBody>
                    <a:bodyPr/>
                    <a:lstStyle/>
                    <a:p>
                      <a:pPr algn="ctr"/>
                      <a:r>
                        <a:rPr lang="en-US" sz="2000" dirty="0"/>
                        <a:t>1%</a:t>
                      </a:r>
                    </a:p>
                  </a:txBody>
                  <a:tcPr/>
                </a:tc>
                <a:extLst>
                  <a:ext uri="{0D108BD9-81ED-4DB2-BD59-A6C34878D82A}">
                    <a16:rowId xmlns:a16="http://schemas.microsoft.com/office/drawing/2014/main" val="10004"/>
                  </a:ext>
                </a:extLst>
              </a:tr>
              <a:tr h="433850">
                <a:tc>
                  <a:txBody>
                    <a:bodyPr/>
                    <a:lstStyle/>
                    <a:p>
                      <a:r>
                        <a:rPr lang="en-US" sz="2000" dirty="0"/>
                        <a:t>Very large</a:t>
                      </a:r>
                    </a:p>
                  </a:txBody>
                  <a:tcPr/>
                </a:tc>
                <a:tc>
                  <a:txBody>
                    <a:bodyPr/>
                    <a:lstStyle/>
                    <a:p>
                      <a:pPr algn="ctr"/>
                      <a:r>
                        <a:rPr lang="en-US" sz="2000" dirty="0"/>
                        <a:t>3%</a:t>
                      </a:r>
                    </a:p>
                  </a:txBody>
                  <a:tcPr/>
                </a:tc>
                <a:tc>
                  <a:txBody>
                    <a:bodyPr/>
                    <a:lstStyle/>
                    <a:p>
                      <a:pPr algn="ctr"/>
                      <a:r>
                        <a:rPr lang="en-US" sz="2000" dirty="0"/>
                        <a:t>3%</a:t>
                      </a:r>
                    </a:p>
                  </a:txBody>
                  <a:tcPr/>
                </a:tc>
                <a:tc>
                  <a:txBody>
                    <a:bodyPr/>
                    <a:lstStyle/>
                    <a:p>
                      <a:pPr algn="ctr"/>
                      <a:r>
                        <a:rPr lang="en-US" sz="2000" dirty="0"/>
                        <a:t>81%</a:t>
                      </a:r>
                      <a:endParaRPr lang="en-US" sz="2000" b="1" dirty="0"/>
                    </a:p>
                  </a:txBody>
                  <a:tcPr/>
                </a:tc>
                <a:tc>
                  <a:txBody>
                    <a:bodyPr/>
                    <a:lstStyle/>
                    <a:p>
                      <a:pPr algn="ctr"/>
                      <a:r>
                        <a:rPr lang="en-US" sz="2000" dirty="0"/>
                        <a:t>13%</a:t>
                      </a:r>
                    </a:p>
                  </a:txBody>
                  <a:tcPr/>
                </a:tc>
                <a:tc>
                  <a:txBody>
                    <a:bodyPr/>
                    <a:lstStyle/>
                    <a:p>
                      <a:pPr algn="ctr"/>
                      <a:endParaRPr lang="en-US" sz="2000" dirty="0"/>
                    </a:p>
                  </a:txBody>
                  <a:tcPr/>
                </a:tc>
                <a:extLst>
                  <a:ext uri="{0D108BD9-81ED-4DB2-BD59-A6C34878D82A}">
                    <a16:rowId xmlns:a16="http://schemas.microsoft.com/office/drawing/2014/main" val="10005"/>
                  </a:ext>
                </a:extLst>
              </a:tr>
              <a:tr h="433850">
                <a:tc>
                  <a:txBody>
                    <a:bodyPr/>
                    <a:lstStyle/>
                    <a:p>
                      <a:r>
                        <a:rPr lang="en-US" sz="2000" dirty="0"/>
                        <a:t>Nationally</a:t>
                      </a:r>
                    </a:p>
                  </a:txBody>
                  <a:tcPr/>
                </a:tc>
                <a:tc>
                  <a:txBody>
                    <a:bodyPr/>
                    <a:lstStyle/>
                    <a:p>
                      <a:pPr algn="ctr"/>
                      <a:r>
                        <a:rPr lang="en-US" sz="2000" dirty="0"/>
                        <a:t>31%</a:t>
                      </a:r>
                    </a:p>
                  </a:txBody>
                  <a:tcPr/>
                </a:tc>
                <a:tc>
                  <a:txBody>
                    <a:bodyPr/>
                    <a:lstStyle/>
                    <a:p>
                      <a:pPr algn="ctr"/>
                      <a:r>
                        <a:rPr lang="en-US" sz="2000" dirty="0"/>
                        <a:t>22%</a:t>
                      </a:r>
                    </a:p>
                  </a:txBody>
                  <a:tcPr/>
                </a:tc>
                <a:tc>
                  <a:txBody>
                    <a:bodyPr/>
                    <a:lstStyle/>
                    <a:p>
                      <a:pPr algn="ctr"/>
                      <a:r>
                        <a:rPr lang="en-US" sz="2000" dirty="0"/>
                        <a:t>38%</a:t>
                      </a:r>
                      <a:endParaRPr lang="en-US" sz="2000" b="0" dirty="0"/>
                    </a:p>
                  </a:txBody>
                  <a:tcPr/>
                </a:tc>
                <a:tc>
                  <a:txBody>
                    <a:bodyPr/>
                    <a:lstStyle/>
                    <a:p>
                      <a:pPr algn="ctr"/>
                      <a:r>
                        <a:rPr lang="en-US" sz="2000" dirty="0"/>
                        <a:t>10%</a:t>
                      </a:r>
                    </a:p>
                  </a:txBody>
                  <a:tcPr/>
                </a:tc>
                <a:tc>
                  <a:txBody>
                    <a:bodyPr/>
                    <a:lstStyle/>
                    <a:p>
                      <a:pPr algn="ctr"/>
                      <a:r>
                        <a:rPr lang="en-US" sz="2000" dirty="0"/>
                        <a:t>.3%</a:t>
                      </a:r>
                    </a:p>
                  </a:txBody>
                  <a:tcPr/>
                </a:tc>
                <a:extLst>
                  <a:ext uri="{0D108BD9-81ED-4DB2-BD59-A6C34878D82A}">
                    <a16:rowId xmlns:a16="http://schemas.microsoft.com/office/drawing/2014/main" val="589651677"/>
                  </a:ext>
                </a:extLst>
              </a:tr>
            </a:tbl>
          </a:graphicData>
        </a:graphic>
      </p:graphicFrame>
    </p:spTree>
    <p:extLst>
      <p:ext uri="{BB962C8B-B14F-4D97-AF65-F5344CB8AC3E}">
        <p14:creationId xmlns:p14="http://schemas.microsoft.com/office/powerpoint/2010/main" val="323950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38E9ABA-FF13-490E-8570-3DDE079F2212}"/>
              </a:ext>
            </a:extLst>
          </p:cNvPr>
          <p:cNvSpPr>
            <a:spLocks noGrp="1"/>
          </p:cNvSpPr>
          <p:nvPr>
            <p:ph type="body" sz="quarter" idx="10"/>
          </p:nvPr>
        </p:nvSpPr>
        <p:spPr>
          <a:xfrm>
            <a:off x="176645" y="602673"/>
            <a:ext cx="8769927" cy="4260273"/>
          </a:xfrm>
        </p:spPr>
        <p:txBody>
          <a:bodyPr/>
          <a:lstStyle/>
          <a:p>
            <a:pPr marR="0" lvl="0" algn="ctr">
              <a:lnSpc>
                <a:spcPct val="115000"/>
              </a:lnSpc>
              <a:spcBef>
                <a:spcPts val="0"/>
              </a:spcBef>
              <a:spcAft>
                <a:spcPts val="0"/>
              </a:spcAft>
            </a:pPr>
            <a:r>
              <a:rPr lang="en-US" sz="3600" i="1" dirty="0">
                <a:latin typeface="Candara" panose="020E0502030303020204" pitchFamily="34" charset="0"/>
              </a:rPr>
              <a:t>We have invested considerable funds and staff time to digitizing local collections and making them available to the public. This has heightened our profile in the community and generated additional donations of materials. </a:t>
            </a:r>
            <a:endParaRPr lang="en-US" sz="3600" i="1" dirty="0">
              <a:latin typeface="Book Antiqua" panose="02040602050305030304" pitchFamily="18" charset="0"/>
            </a:endParaRPr>
          </a:p>
          <a:p>
            <a:pPr marR="0" lvl="0" algn="ctr">
              <a:lnSpc>
                <a:spcPct val="115000"/>
              </a:lnSpc>
              <a:spcBef>
                <a:spcPts val="0"/>
              </a:spcBef>
              <a:spcAft>
                <a:spcPts val="0"/>
              </a:spcAft>
            </a:pPr>
            <a:endParaRPr lang="en-US" sz="2000" dirty="0">
              <a:latin typeface="Candara" panose="020E0502030303020204" pitchFamily="34" charset="0"/>
            </a:endParaRPr>
          </a:p>
          <a:p>
            <a:pPr marR="0" lvl="0" algn="ctr">
              <a:lnSpc>
                <a:spcPct val="115000"/>
              </a:lnSpc>
              <a:spcBef>
                <a:spcPts val="0"/>
              </a:spcBef>
              <a:spcAft>
                <a:spcPts val="0"/>
              </a:spcAft>
            </a:pPr>
            <a:r>
              <a:rPr lang="en-US" sz="2000" dirty="0">
                <a:latin typeface="Candara" panose="020E0502030303020204" pitchFamily="34" charset="0"/>
              </a:rPr>
              <a:t>Public library currently digitizing.</a:t>
            </a:r>
          </a:p>
        </p:txBody>
      </p:sp>
    </p:spTree>
    <p:extLst>
      <p:ext uri="{BB962C8B-B14F-4D97-AF65-F5344CB8AC3E}">
        <p14:creationId xmlns:p14="http://schemas.microsoft.com/office/powerpoint/2010/main" val="2667784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7CF29D9-0ADF-4572-ACB5-C97950B87FDF}"/>
              </a:ext>
            </a:extLst>
          </p:cNvPr>
          <p:cNvSpPr>
            <a:spLocks noGrp="1"/>
          </p:cNvSpPr>
          <p:nvPr>
            <p:ph type="body" sz="quarter" idx="13"/>
          </p:nvPr>
        </p:nvSpPr>
        <p:spPr/>
        <p:txBody>
          <a:bodyPr/>
          <a:lstStyle/>
          <a:p>
            <a:r>
              <a:rPr lang="en-US" dirty="0"/>
              <a:t>Status of Digitization Strategy</a:t>
            </a:r>
          </a:p>
        </p:txBody>
      </p:sp>
      <p:pic>
        <p:nvPicPr>
          <p:cNvPr id="3" name="Picture 2"/>
          <p:cNvPicPr>
            <a:picLocks noChangeAspect="1"/>
          </p:cNvPicPr>
          <p:nvPr/>
        </p:nvPicPr>
        <p:blipFill>
          <a:blip r:embed="rId3"/>
          <a:stretch>
            <a:fillRect/>
          </a:stretch>
        </p:blipFill>
        <p:spPr>
          <a:xfrm>
            <a:off x="1142603" y="1105289"/>
            <a:ext cx="6835514" cy="3455246"/>
          </a:xfrm>
          <a:prstGeom prst="rect">
            <a:avLst/>
          </a:prstGeom>
        </p:spPr>
      </p:pic>
    </p:spTree>
    <p:extLst>
      <p:ext uri="{BB962C8B-B14F-4D97-AF65-F5344CB8AC3E}">
        <p14:creationId xmlns:p14="http://schemas.microsoft.com/office/powerpoint/2010/main" val="1831307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onfidential">
  <a:themeElements>
    <a:clrScheme name="Custom 4">
      <a:dk1>
        <a:srgbClr val="000000"/>
      </a:dk1>
      <a:lt1>
        <a:sysClr val="window" lastClr="FFFFFF"/>
      </a:lt1>
      <a:dk2>
        <a:srgbClr val="1F497D"/>
      </a:dk2>
      <a:lt2>
        <a:srgbClr val="EEECE1"/>
      </a:lt2>
      <a:accent1>
        <a:srgbClr val="00AFD7"/>
      </a:accent1>
      <a:accent2>
        <a:srgbClr val="236192"/>
      </a:accent2>
      <a:accent3>
        <a:srgbClr val="8A1B61"/>
      </a:accent3>
      <a:accent4>
        <a:srgbClr val="007749"/>
      </a:accent4>
      <a:accent5>
        <a:srgbClr val="E87722"/>
      </a:accent5>
      <a:accent6>
        <a:srgbClr val="AE2573"/>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haredContentType xmlns="Microsoft.SharePoint.Taxonomy.ContentTypeSync" SourceId="e1e867eb-0ccf-46b3-a8be-678a344b5681" ContentTypeId="0x0101" PreviousValue="false"/>
</file>

<file path=customXml/item3.xml><?xml version="1.0" encoding="utf-8"?>
<ct:contentTypeSchema xmlns:ct="http://schemas.microsoft.com/office/2006/metadata/contentType" xmlns:ma="http://schemas.microsoft.com/office/2006/metadata/properties/metaAttributes" ct:_="" ma:_="" ma:contentTypeName="Document" ma:contentTypeID="0x010100FD71B451663D6B44AE6DCC7C6AB176E8" ma:contentTypeVersion="8" ma:contentTypeDescription="Create a new document." ma:contentTypeScope="" ma:versionID="3a2ae71048db61c1a7114b21da84ed40">
  <xsd:schema xmlns:xsd="http://www.w3.org/2001/XMLSchema" xmlns:xs="http://www.w3.org/2001/XMLSchema" xmlns:p="http://schemas.microsoft.com/office/2006/metadata/properties" xmlns:ns2="6b67d80f-331f-4b51-b18e-81b8c101c29d" xmlns:ns3="1e61f529-8f22-46c7-a76f-bf56c3f12971" xmlns:ns4="6b635b33-491e-4f67-8652-f0e5e26ec45a" targetNamespace="http://schemas.microsoft.com/office/2006/metadata/properties" ma:root="true" ma:fieldsID="1ffb3361b5b3b5d780c77e8c7d2692db" ns2:_="" ns3:_="" ns4:_="">
    <xsd:import namespace="6b67d80f-331f-4b51-b18e-81b8c101c29d"/>
    <xsd:import namespace="1e61f529-8f22-46c7-a76f-bf56c3f12971"/>
    <xsd:import namespace="6b635b33-491e-4f67-8652-f0e5e26ec45a"/>
    <xsd:element name="properties">
      <xsd:complexType>
        <xsd:sequence>
          <xsd:element name="documentManagement">
            <xsd:complexType>
              <xsd:all>
                <xsd:element ref="ns2:SharedWithUsers" minOccurs="0"/>
                <xsd:element ref="ns2:SharedWithDetails" minOccurs="0"/>
                <xsd:element ref="ns3:LastSharedByUser" minOccurs="0"/>
                <xsd:element ref="ns3:LastSharedByTime" minOccurs="0"/>
                <xsd:element ref="ns4:MediaServiceMetadata" minOccurs="0"/>
                <xsd:element ref="ns4:MediaServiceFastMetadata" minOccurs="0"/>
                <xsd:element ref="ns4:MediaServiceDateTaken" minOccurs="0"/>
                <xsd:element ref="ns4: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67d80f-331f-4b51-b18e-81b8c101c29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e61f529-8f22-46c7-a76f-bf56c3f12971" elementFormDefault="qualified">
    <xsd:import namespace="http://schemas.microsoft.com/office/2006/documentManagement/types"/>
    <xsd:import namespace="http://schemas.microsoft.com/office/infopath/2007/PartnerControls"/>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6b635b33-491e-4f67-8652-f0e5e26ec45a"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SharedWithUsers xmlns="6b67d80f-331f-4b51-b18e-81b8c101c29d">
      <UserInfo>
        <DisplayName>Bailey,Pam</DisplayName>
        <AccountId>767</AccountId>
        <AccountType/>
      </UserInfo>
    </SharedWithUsers>
  </documentManagement>
</p:properties>
</file>

<file path=customXml/itemProps1.xml><?xml version="1.0" encoding="utf-8"?>
<ds:datastoreItem xmlns:ds="http://schemas.openxmlformats.org/officeDocument/2006/customXml" ds:itemID="{595F8081-E4B0-4ACB-86C3-2F58A415E77B}">
  <ds:schemaRefs>
    <ds:schemaRef ds:uri="http://schemas.microsoft.com/sharepoint/v3/contenttype/forms"/>
  </ds:schemaRefs>
</ds:datastoreItem>
</file>

<file path=customXml/itemProps2.xml><?xml version="1.0" encoding="utf-8"?>
<ds:datastoreItem xmlns:ds="http://schemas.openxmlformats.org/officeDocument/2006/customXml" ds:itemID="{0F593AE6-1AD2-44A9-9585-67BB81296102}">
  <ds:schemaRefs>
    <ds:schemaRef ds:uri="Microsoft.SharePoint.Taxonomy.ContentTypeSync"/>
  </ds:schemaRefs>
</ds:datastoreItem>
</file>

<file path=customXml/itemProps3.xml><?xml version="1.0" encoding="utf-8"?>
<ds:datastoreItem xmlns:ds="http://schemas.openxmlformats.org/officeDocument/2006/customXml" ds:itemID="{BFD74C85-6CE0-4EB9-83EA-9B5B61A015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67d80f-331f-4b51-b18e-81b8c101c29d"/>
    <ds:schemaRef ds:uri="1e61f529-8f22-46c7-a76f-bf56c3f12971"/>
    <ds:schemaRef ds:uri="6b635b33-491e-4f67-8652-f0e5e26ec4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E7E988F0-95B4-4FCA-A550-26E1636850FD}">
  <ds:schemaRefs>
    <ds:schemaRef ds:uri="1e61f529-8f22-46c7-a76f-bf56c3f12971"/>
    <ds:schemaRef ds:uri="http://purl.org/dc/terms/"/>
    <ds:schemaRef ds:uri="http://schemas.openxmlformats.org/package/2006/metadata/core-properties"/>
    <ds:schemaRef ds:uri="http://schemas.microsoft.com/office/2006/documentManagement/types"/>
    <ds:schemaRef ds:uri="6b635b33-491e-4f67-8652-f0e5e26ec45a"/>
    <ds:schemaRef ds:uri="6b67d80f-331f-4b51-b18e-81b8c101c29d"/>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12532</TotalTime>
  <Words>2183</Words>
  <Application>Microsoft Office PowerPoint</Application>
  <PresentationFormat>On-screen Show (16:9)</PresentationFormat>
  <Paragraphs>235</Paragraphs>
  <Slides>23</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ＭＳ Ｐゴシック</vt:lpstr>
      <vt:lpstr>Arial</vt:lpstr>
      <vt:lpstr>Book Antiqua</vt:lpstr>
      <vt:lpstr>Calibri</vt:lpstr>
      <vt:lpstr>Candara</vt:lpstr>
      <vt:lpstr>Confidential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oclc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Advancing the National Digital Platform: Survey Findings</dc:title>
  <dc:creator>Kendra Morgan</dc:creator>
  <cp:lastModifiedBy>Confer,Patrick</cp:lastModifiedBy>
  <cp:revision>204</cp:revision>
  <dcterms:created xsi:type="dcterms:W3CDTF">2015-04-17T19:58:50Z</dcterms:created>
  <dcterms:modified xsi:type="dcterms:W3CDTF">2017-11-20T10:11:18Z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0x010100FD71B451663D6B44AE6DCC7C6AB176E8</vt:lpwstr>
  </property>
</Properties>
</file>