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41"/>
  </p:notesMasterIdLst>
  <p:handoutMasterIdLst>
    <p:handoutMasterId r:id="rId42"/>
  </p:handoutMasterIdLst>
  <p:sldIdLst>
    <p:sldId id="265" r:id="rId5"/>
    <p:sldId id="299" r:id="rId6"/>
    <p:sldId id="311" r:id="rId7"/>
    <p:sldId id="289" r:id="rId8"/>
    <p:sldId id="259" r:id="rId9"/>
    <p:sldId id="291" r:id="rId10"/>
    <p:sldId id="269" r:id="rId11"/>
    <p:sldId id="267" r:id="rId12"/>
    <p:sldId id="297" r:id="rId13"/>
    <p:sldId id="295" r:id="rId14"/>
    <p:sldId id="288" r:id="rId15"/>
    <p:sldId id="312" r:id="rId16"/>
    <p:sldId id="294" r:id="rId17"/>
    <p:sldId id="310" r:id="rId18"/>
    <p:sldId id="270" r:id="rId19"/>
    <p:sldId id="309" r:id="rId20"/>
    <p:sldId id="298" r:id="rId21"/>
    <p:sldId id="293" r:id="rId22"/>
    <p:sldId id="296" r:id="rId23"/>
    <p:sldId id="301" r:id="rId24"/>
    <p:sldId id="302" r:id="rId25"/>
    <p:sldId id="280" r:id="rId26"/>
    <p:sldId id="306" r:id="rId27"/>
    <p:sldId id="277" r:id="rId28"/>
    <p:sldId id="274" r:id="rId29"/>
    <p:sldId id="292" r:id="rId30"/>
    <p:sldId id="273" r:id="rId31"/>
    <p:sldId id="278" r:id="rId32"/>
    <p:sldId id="287" r:id="rId33"/>
    <p:sldId id="290" r:id="rId34"/>
    <p:sldId id="305" r:id="rId35"/>
    <p:sldId id="284" r:id="rId36"/>
    <p:sldId id="303" r:id="rId37"/>
    <p:sldId id="304" r:id="rId38"/>
    <p:sldId id="279" r:id="rId39"/>
    <p:sldId id="266" r:id="rId40"/>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70259" autoAdjust="0"/>
  </p:normalViewPr>
  <p:slideViewPr>
    <p:cSldViewPr snapToGrid="0" snapToObjects="1">
      <p:cViewPr varScale="1">
        <p:scale>
          <a:sx n="63" d="100"/>
          <a:sy n="63" d="100"/>
        </p:scale>
        <p:origin x="1308" y="48"/>
      </p:cViewPr>
      <p:guideLst>
        <p:guide orient="horz" pos="1808"/>
        <p:guide pos="557"/>
      </p:guideLst>
    </p:cSldViewPr>
  </p:slideViewPr>
  <p:notesTextViewPr>
    <p:cViewPr>
      <p:scale>
        <a:sx n="100" d="100"/>
        <a:sy n="100" d="100"/>
      </p:scale>
      <p:origin x="0" y="0"/>
    </p:cViewPr>
  </p:notesTextViewPr>
  <p:notesViewPr>
    <p:cSldViewPr snapToGrid="0" snapToObjects="1">
      <p:cViewPr varScale="1">
        <p:scale>
          <a:sx n="92" d="100"/>
          <a:sy n="92" d="100"/>
        </p:scale>
        <p:origin x="102" y="5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F317-4C32-A9F6-2BFC75BD7499}"/>
              </c:ext>
            </c:extLst>
          </c:dPt>
          <c:dPt>
            <c:idx val="1"/>
            <c:bubble3D val="0"/>
            <c:spPr>
              <a:solidFill>
                <a:schemeClr val="accent2"/>
              </a:solidFill>
              <a:ln>
                <a:noFill/>
              </a:ln>
              <a:effectLst/>
            </c:spPr>
            <c:extLst>
              <c:ext xmlns:c16="http://schemas.microsoft.com/office/drawing/2014/chart" uri="{C3380CC4-5D6E-409C-BE32-E72D297353CC}">
                <c16:uniqueId val="{00000003-F317-4C32-A9F6-2BFC75BD7499}"/>
              </c:ext>
            </c:extLst>
          </c:dPt>
          <c:dPt>
            <c:idx val="2"/>
            <c:bubble3D val="0"/>
            <c:spPr>
              <a:solidFill>
                <a:schemeClr val="accent3"/>
              </a:solidFill>
              <a:ln>
                <a:noFill/>
              </a:ln>
              <a:effectLst/>
            </c:spPr>
            <c:extLst>
              <c:ext xmlns:c16="http://schemas.microsoft.com/office/drawing/2014/chart" uri="{C3380CC4-5D6E-409C-BE32-E72D297353CC}">
                <c16:uniqueId val="{00000005-F317-4C32-A9F6-2BFC75BD7499}"/>
              </c:ext>
            </c:extLst>
          </c:dPt>
          <c:dPt>
            <c:idx val="3"/>
            <c:bubble3D val="0"/>
            <c:spPr>
              <a:solidFill>
                <a:schemeClr val="accent4"/>
              </a:solidFill>
              <a:ln>
                <a:noFill/>
              </a:ln>
              <a:effectLst/>
            </c:spPr>
            <c:extLst>
              <c:ext xmlns:c16="http://schemas.microsoft.com/office/drawing/2014/chart" uri="{C3380CC4-5D6E-409C-BE32-E72D297353CC}">
                <c16:uniqueId val="{00000007-F317-4C32-A9F6-2BFC75BD7499}"/>
              </c:ext>
            </c:extLst>
          </c:dPt>
          <c:dPt>
            <c:idx val="4"/>
            <c:bubble3D val="0"/>
            <c:spPr>
              <a:solidFill>
                <a:schemeClr val="accent5"/>
              </a:solidFill>
              <a:ln>
                <a:noFill/>
              </a:ln>
              <a:effectLst/>
            </c:spPr>
            <c:extLst>
              <c:ext xmlns:c16="http://schemas.microsoft.com/office/drawing/2014/chart" uri="{C3380CC4-5D6E-409C-BE32-E72D297353CC}">
                <c16:uniqueId val="{00000009-F317-4C32-A9F6-2BFC75BD7499}"/>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DCCE096-DB32-4846-8617-92BBE730FECA}" type="CATEGORYNAME">
                      <a:rPr lang="en-US"/>
                      <a:pPr>
                        <a:defRPr/>
                      </a:pPr>
                      <a:t>[CATEGORY NAME]</a:t>
                    </a:fld>
                    <a:r>
                      <a:rPr lang="en-US"/>
                      <a:t>, </a:t>
                    </a:r>
                    <a:fld id="{86567F90-7EAB-4D3C-9863-6ABD5FF0FB72}" type="PERCENTAGE">
                      <a:rPr lang="en-US"/>
                      <a:pPr>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17-4C32-A9F6-2BFC75BD7499}"/>
                </c:ext>
              </c:extLst>
            </c:dLbl>
            <c:dLbl>
              <c:idx val="1"/>
              <c:layout>
                <c:manualLayout>
                  <c:x val="8.6001176921769468E-3"/>
                  <c:y val="5.392249664327616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A69CDC1-BA66-4DF1-8C99-958E0C33EA3E}" type="CATEGORYNAME">
                      <a:rPr lang="en-US"/>
                      <a:pPr>
                        <a:defRPr>
                          <a:solidFill>
                            <a:schemeClr val="accent1"/>
                          </a:solidFill>
                        </a:defRPr>
                      </a:pPr>
                      <a:t>[CATEGORY NAME]</a:t>
                    </a:fld>
                    <a:r>
                      <a:rPr lang="en-US"/>
                      <a:t>, </a:t>
                    </a:r>
                    <a:fld id="{9C0055BC-E44D-40C4-81B2-BAC552266045}" type="PERCENTAGE">
                      <a:rPr lang="en-US"/>
                      <a:pPr>
                        <a:defRPr>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119097079342446"/>
                      <c:h val="0.1550586627451607"/>
                    </c:manualLayout>
                  </c15:layout>
                  <c15:dlblFieldTable/>
                  <c15:showDataLabelsRange val="0"/>
                </c:ext>
                <c:ext xmlns:c16="http://schemas.microsoft.com/office/drawing/2014/chart" uri="{C3380CC4-5D6E-409C-BE32-E72D297353CC}">
                  <c16:uniqueId val="{00000003-F317-4C32-A9F6-2BFC75BD7499}"/>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E86106DF-81FA-4AE4-BC31-2A23EB59A07C}" type="CATEGORYNAME">
                      <a:rPr lang="en-US"/>
                      <a:pPr>
                        <a:defRPr>
                          <a:solidFill>
                            <a:schemeClr val="accent1"/>
                          </a:solidFill>
                        </a:defRPr>
                      </a:pPr>
                      <a:t>[CATEGORY NAME]</a:t>
                    </a:fld>
                    <a:r>
                      <a:rPr lang="en-US"/>
                      <a:t>, </a:t>
                    </a:r>
                    <a:fld id="{66CC28B3-8698-4C39-91EE-0F1C6CB57501}" type="PERCENTAGE">
                      <a:rPr lang="en-US"/>
                      <a:pPr>
                        <a:defRPr>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17-4C32-A9F6-2BFC75BD7499}"/>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6D35A97-A59F-4D47-ACE6-1CF152002B49}" type="CATEGORYNAME">
                      <a:rPr lang="en-US"/>
                      <a:pPr>
                        <a:defRPr>
                          <a:solidFill>
                            <a:schemeClr val="accent1"/>
                          </a:solidFill>
                        </a:defRPr>
                      </a:pPr>
                      <a:t>[CATEGORY NAME]</a:t>
                    </a:fld>
                    <a:r>
                      <a:rPr lang="en-US"/>
                      <a:t>, </a:t>
                    </a:r>
                    <a:fld id="{246AF11D-6528-4D0A-9E89-F4021E94820F}" type="PERCENTAGE">
                      <a:rPr lang="en-US"/>
                      <a:pPr>
                        <a:defRPr>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17-4C32-A9F6-2BFC75BD7499}"/>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F317-4C32-A9F6-2BFC75BD749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Yes, and the library participates in it</c:v>
                </c:pt>
                <c:pt idx="1">
                  <c:v>Yes, but the library doesn't participate in it</c:v>
                </c:pt>
                <c:pt idx="2">
                  <c:v>Not currently, but one is in development</c:v>
                </c:pt>
                <c:pt idx="3">
                  <c:v>No</c:v>
                </c:pt>
                <c:pt idx="4">
                  <c:v>Don't know</c:v>
                </c:pt>
              </c:strCache>
            </c:strRef>
          </c:cat>
          <c:val>
            <c:numRef>
              <c:f>Sheet1!$B$2:$B$6</c:f>
              <c:numCache>
                <c:formatCode>General</c:formatCode>
                <c:ptCount val="5"/>
                <c:pt idx="0">
                  <c:v>8</c:v>
                </c:pt>
                <c:pt idx="1">
                  <c:v>11</c:v>
                </c:pt>
                <c:pt idx="2">
                  <c:v>3</c:v>
                </c:pt>
                <c:pt idx="3">
                  <c:v>4</c:v>
                </c:pt>
                <c:pt idx="4">
                  <c:v>74</c:v>
                </c:pt>
              </c:numCache>
            </c:numRef>
          </c:val>
          <c:extLst>
            <c:ext xmlns:c16="http://schemas.microsoft.com/office/drawing/2014/chart" uri="{C3380CC4-5D6E-409C-BE32-E72D297353CC}">
              <c16:uniqueId val="{0000000A-F317-4C32-A9F6-2BFC75BD7499}"/>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7604986876646E-2"/>
          <c:y val="0.16592199803149604"/>
          <c:w val="0.87831906167979001"/>
          <c:h val="0.70492249015748032"/>
        </c:manualLayout>
      </c:layout>
      <c:barChart>
        <c:barDir val="bar"/>
        <c:grouping val="clustered"/>
        <c:varyColors val="0"/>
        <c:ser>
          <c:idx val="0"/>
          <c:order val="0"/>
          <c:tx>
            <c:strRef>
              <c:f>Sheet1!$B$1</c:f>
              <c:strCache>
                <c:ptCount val="1"/>
                <c:pt idx="0">
                  <c:v>State Libraries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Patron Demand</c:v>
                </c:pt>
                <c:pt idx="1">
                  <c:v>Ease of Digitization</c:v>
                </c:pt>
                <c:pt idx="2">
                  <c:v>Preservation Purposes</c:v>
                </c:pt>
                <c:pt idx="3">
                  <c:v>Historical Significance</c:v>
                </c:pt>
              </c:strCache>
            </c:strRef>
          </c:cat>
          <c:val>
            <c:numRef>
              <c:f>Sheet1!$B$2:$B$5</c:f>
              <c:numCache>
                <c:formatCode>0.0%</c:formatCode>
                <c:ptCount val="4"/>
                <c:pt idx="0">
                  <c:v>0.76200000000000001</c:v>
                </c:pt>
                <c:pt idx="1">
                  <c:v>0.64300000000000002</c:v>
                </c:pt>
                <c:pt idx="2">
                  <c:v>0.73799999999999999</c:v>
                </c:pt>
                <c:pt idx="3">
                  <c:v>0.97599999999999998</c:v>
                </c:pt>
              </c:numCache>
            </c:numRef>
          </c:val>
          <c:extLst>
            <c:ext xmlns:c16="http://schemas.microsoft.com/office/drawing/2014/chart" uri="{C3380CC4-5D6E-409C-BE32-E72D297353CC}">
              <c16:uniqueId val="{00000000-6CCD-4EC4-BFE2-E3923DC8A8A2}"/>
            </c:ext>
          </c:extLst>
        </c:ser>
        <c:ser>
          <c:idx val="1"/>
          <c:order val="1"/>
          <c:tx>
            <c:strRef>
              <c:f>Sheet1!$C$1</c:f>
              <c:strCache>
                <c:ptCount val="1"/>
                <c:pt idx="0">
                  <c:v>Public Libraries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Patron Demand</c:v>
                </c:pt>
                <c:pt idx="1">
                  <c:v>Ease of Digitization</c:v>
                </c:pt>
                <c:pt idx="2">
                  <c:v>Preservation Purposes</c:v>
                </c:pt>
                <c:pt idx="3">
                  <c:v>Historical Significance</c:v>
                </c:pt>
              </c:strCache>
            </c:strRef>
          </c:cat>
          <c:val>
            <c:numRef>
              <c:f>Sheet1!$C$2:$C$5</c:f>
              <c:numCache>
                <c:formatCode>0.0%</c:formatCode>
                <c:ptCount val="4"/>
                <c:pt idx="0">
                  <c:v>0.44800000000000001</c:v>
                </c:pt>
                <c:pt idx="1">
                  <c:v>0.47499999999999998</c:v>
                </c:pt>
                <c:pt idx="2">
                  <c:v>0.70199999999999996</c:v>
                </c:pt>
                <c:pt idx="3">
                  <c:v>0.83</c:v>
                </c:pt>
              </c:numCache>
            </c:numRef>
          </c:val>
          <c:extLst>
            <c:ext xmlns:c16="http://schemas.microsoft.com/office/drawing/2014/chart" uri="{C3380CC4-5D6E-409C-BE32-E72D297353CC}">
              <c16:uniqueId val="{00000001-6CCD-4EC4-BFE2-E3923DC8A8A2}"/>
            </c:ext>
          </c:extLst>
        </c:ser>
        <c:dLbls>
          <c:dLblPos val="inEnd"/>
          <c:showLegendKey val="0"/>
          <c:showVal val="1"/>
          <c:showCatName val="0"/>
          <c:showSerName val="0"/>
          <c:showPercent val="0"/>
          <c:showBubbleSize val="0"/>
        </c:dLbls>
        <c:gapWidth val="65"/>
        <c:axId val="463126832"/>
        <c:axId val="463127160"/>
      </c:barChart>
      <c:catAx>
        <c:axId val="4631268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63127160"/>
        <c:crosses val="autoZero"/>
        <c:auto val="1"/>
        <c:lblAlgn val="ctr"/>
        <c:lblOffset val="100"/>
        <c:noMultiLvlLbl val="0"/>
      </c:catAx>
      <c:valAx>
        <c:axId val="463127160"/>
        <c:scaling>
          <c:orientation val="minMax"/>
          <c:max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63126832"/>
        <c:crosses val="autoZero"/>
        <c:crossBetween val="between"/>
        <c:majorUnit val="0.2"/>
      </c:valAx>
      <c:spPr>
        <a:noFill/>
        <a:ln>
          <a:noFill/>
        </a:ln>
        <a:effectLst/>
      </c:spPr>
    </c:plotArea>
    <c:legend>
      <c:legendPos val="r"/>
      <c:layout>
        <c:manualLayout>
          <c:xMode val="edge"/>
          <c:yMode val="edge"/>
          <c:x val="0.83206857943451229"/>
          <c:y val="0.62096083658120937"/>
          <c:w val="0.16793142056548768"/>
          <c:h val="0.123232395074880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0663132726069E-2"/>
          <c:y val="2.2780779140212072E-2"/>
          <c:w val="0.90682463925537737"/>
          <c:h val="0.78185512283106318"/>
        </c:manualLayout>
      </c:layout>
      <c:barChart>
        <c:barDir val="col"/>
        <c:grouping val="clustered"/>
        <c:varyColors val="0"/>
        <c:ser>
          <c:idx val="0"/>
          <c:order val="0"/>
          <c:tx>
            <c:strRef>
              <c:f>Sheet1!$B$1</c:f>
              <c:strCache>
                <c:ptCount val="1"/>
                <c:pt idx="0">
                  <c:v>At least 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Paid Staff</c:v>
                </c:pt>
                <c:pt idx="1">
                  <c:v>Contractors</c:v>
                </c:pt>
              </c:strCache>
            </c:strRef>
          </c:cat>
          <c:val>
            <c:numRef>
              <c:f>Sheet1!$B$2:$B$3</c:f>
              <c:numCache>
                <c:formatCode>0%</c:formatCode>
                <c:ptCount val="2"/>
                <c:pt idx="0">
                  <c:v>0.38700000000000001</c:v>
                </c:pt>
                <c:pt idx="1">
                  <c:v>0.246</c:v>
                </c:pt>
              </c:numCache>
            </c:numRef>
          </c:val>
          <c:extLst>
            <c:ext xmlns:c16="http://schemas.microsoft.com/office/drawing/2014/chart" uri="{C3380CC4-5D6E-409C-BE32-E72D297353CC}">
              <c16:uniqueId val="{00000000-133D-4619-BFCE-87D8725073B5}"/>
            </c:ext>
          </c:extLst>
        </c:ser>
        <c:ser>
          <c:idx val="1"/>
          <c:order val="1"/>
          <c:tx>
            <c:strRef>
              <c:f>Sheet1!$C$1</c:f>
              <c:strCache>
                <c:ptCount val="1"/>
                <c:pt idx="0">
                  <c:v>At least 90%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Paid Staff</c:v>
                </c:pt>
                <c:pt idx="1">
                  <c:v>Contractors</c:v>
                </c:pt>
              </c:strCache>
            </c:strRef>
          </c:cat>
          <c:val>
            <c:numRef>
              <c:f>Sheet1!$C$2:$C$3</c:f>
              <c:numCache>
                <c:formatCode>0%</c:formatCode>
                <c:ptCount val="2"/>
                <c:pt idx="0">
                  <c:v>0.24099999999999999</c:v>
                </c:pt>
                <c:pt idx="1">
                  <c:v>0.11799999999999999</c:v>
                </c:pt>
              </c:numCache>
            </c:numRef>
          </c:val>
          <c:extLst>
            <c:ext xmlns:c16="http://schemas.microsoft.com/office/drawing/2014/chart" uri="{C3380CC4-5D6E-409C-BE32-E72D297353CC}">
              <c16:uniqueId val="{00000001-133D-4619-BFCE-87D8725073B5}"/>
            </c:ext>
          </c:extLst>
        </c:ser>
        <c:dLbls>
          <c:dLblPos val="outEnd"/>
          <c:showLegendKey val="0"/>
          <c:showVal val="1"/>
          <c:showCatName val="0"/>
          <c:showSerName val="0"/>
          <c:showPercent val="0"/>
          <c:showBubbleSize val="0"/>
        </c:dLbls>
        <c:gapWidth val="219"/>
        <c:overlap val="-27"/>
        <c:axId val="338102256"/>
        <c:axId val="440157880"/>
      </c:barChart>
      <c:catAx>
        <c:axId val="33810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157880"/>
        <c:crosses val="autoZero"/>
        <c:auto val="1"/>
        <c:lblAlgn val="ctr"/>
        <c:lblOffset val="100"/>
        <c:noMultiLvlLbl val="0"/>
      </c:catAx>
      <c:valAx>
        <c:axId val="440157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10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Libraries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c:v>
                </c:pt>
                <c:pt idx="1">
                  <c:v>Draft</c:v>
                </c:pt>
                <c:pt idx="2">
                  <c:v>Under Discussion</c:v>
                </c:pt>
                <c:pt idx="3">
                  <c:v>Vendor Provided</c:v>
                </c:pt>
                <c:pt idx="4">
                  <c:v>No</c:v>
                </c:pt>
                <c:pt idx="5">
                  <c:v>Don't Know</c:v>
                </c:pt>
              </c:strCache>
            </c:strRef>
          </c:cat>
          <c:val>
            <c:numRef>
              <c:f>Sheet1!$B$2:$B$7</c:f>
              <c:numCache>
                <c:formatCode>0%</c:formatCode>
                <c:ptCount val="6"/>
                <c:pt idx="0">
                  <c:v>9.8000000000000004E-2</c:v>
                </c:pt>
                <c:pt idx="1">
                  <c:v>0.122</c:v>
                </c:pt>
                <c:pt idx="2">
                  <c:v>0.46300000000000002</c:v>
                </c:pt>
                <c:pt idx="3">
                  <c:v>0.17100000000000001</c:v>
                </c:pt>
                <c:pt idx="4">
                  <c:v>0.122</c:v>
                </c:pt>
                <c:pt idx="5">
                  <c:v>2.4E-2</c:v>
                </c:pt>
              </c:numCache>
            </c:numRef>
          </c:val>
          <c:extLst>
            <c:ext xmlns:c16="http://schemas.microsoft.com/office/drawing/2014/chart" uri="{C3380CC4-5D6E-409C-BE32-E72D297353CC}">
              <c16:uniqueId val="{00000000-C7C1-4C28-AF9E-7751B53E93F3}"/>
            </c:ext>
          </c:extLst>
        </c:ser>
        <c:ser>
          <c:idx val="1"/>
          <c:order val="1"/>
          <c:tx>
            <c:strRef>
              <c:f>Sheet1!$C$1</c:f>
              <c:strCache>
                <c:ptCount val="1"/>
                <c:pt idx="0">
                  <c:v>Public Libraries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c:v>
                </c:pt>
                <c:pt idx="1">
                  <c:v>Draft</c:v>
                </c:pt>
                <c:pt idx="2">
                  <c:v>Under Discussion</c:v>
                </c:pt>
                <c:pt idx="3">
                  <c:v>Vendor Provided</c:v>
                </c:pt>
                <c:pt idx="4">
                  <c:v>No</c:v>
                </c:pt>
                <c:pt idx="5">
                  <c:v>Don't Know</c:v>
                </c:pt>
              </c:strCache>
            </c:strRef>
          </c:cat>
          <c:val>
            <c:numRef>
              <c:f>Sheet1!$C$2:$C$7</c:f>
              <c:numCache>
                <c:formatCode>0%</c:formatCode>
                <c:ptCount val="6"/>
                <c:pt idx="0">
                  <c:v>4.2000000000000003E-2</c:v>
                </c:pt>
                <c:pt idx="1">
                  <c:v>1.4E-2</c:v>
                </c:pt>
                <c:pt idx="2">
                  <c:v>0.22800000000000001</c:v>
                </c:pt>
                <c:pt idx="3">
                  <c:v>8.5999999999999993E-2</c:v>
                </c:pt>
                <c:pt idx="4">
                  <c:v>0.59499999999999997</c:v>
                </c:pt>
                <c:pt idx="5">
                  <c:v>3.5000000000000003E-2</c:v>
                </c:pt>
              </c:numCache>
            </c:numRef>
          </c:val>
          <c:extLst>
            <c:ext xmlns:c16="http://schemas.microsoft.com/office/drawing/2014/chart" uri="{C3380CC4-5D6E-409C-BE32-E72D297353CC}">
              <c16:uniqueId val="{00000001-C7C1-4C28-AF9E-7751B53E93F3}"/>
            </c:ext>
          </c:extLst>
        </c:ser>
        <c:dLbls>
          <c:dLblPos val="outEnd"/>
          <c:showLegendKey val="0"/>
          <c:showVal val="1"/>
          <c:showCatName val="0"/>
          <c:showSerName val="0"/>
          <c:showPercent val="0"/>
          <c:showBubbleSize val="0"/>
        </c:dLbls>
        <c:gapWidth val="219"/>
        <c:overlap val="-27"/>
        <c:axId val="561779888"/>
        <c:axId val="561796616"/>
      </c:barChart>
      <c:catAx>
        <c:axId val="56177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796616"/>
        <c:crosses val="autoZero"/>
        <c:auto val="1"/>
        <c:lblAlgn val="ctr"/>
        <c:lblOffset val="100"/>
        <c:noMultiLvlLbl val="0"/>
      </c:catAx>
      <c:valAx>
        <c:axId val="561796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77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47C-4586-BA36-BEEDCA50CE5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47C-4586-BA36-BEEDCA50CE5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47C-4586-BA36-BEEDCA50CE5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47C-4586-BA36-BEEDCA50CE5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47C-4586-BA36-BEEDCA50CE56}"/>
              </c:ext>
            </c:extLst>
          </c:dPt>
          <c:dLbls>
            <c:dLbl>
              <c:idx val="0"/>
              <c:layout>
                <c:manualLayout>
                  <c:x val="-6.3284736967205296E-3"/>
                  <c:y val="2.132076516982072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47E37E0-6C5B-47A5-8765-07298D6A2AE7}" type="CATEGORYNAME">
                      <a:rPr lang="en-US"/>
                      <a:pPr>
                        <a:defRPr/>
                      </a:pPr>
                      <a:t>[CATEGORY NAME]</a:t>
                    </a:fld>
                    <a:r>
                      <a:rPr lang="en-US"/>
                      <a:t> </a:t>
                    </a:r>
                    <a:fld id="{EE9C4ADB-A18A-4223-8F45-0FBE8B1B06D9}" type="PERCENTAGE">
                      <a:rPr lang="en-US"/>
                      <a:pPr>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367375040466519"/>
                      <c:h val="0.28240958879732642"/>
                    </c:manualLayout>
                  </c15:layout>
                  <c15:dlblFieldTable/>
                  <c15:showDataLabelsRange val="0"/>
                </c:ext>
                <c:ext xmlns:c16="http://schemas.microsoft.com/office/drawing/2014/chart" uri="{C3380CC4-5D6E-409C-BE32-E72D297353CC}">
                  <c16:uniqueId val="{00000001-847C-4586-BA36-BEEDCA50CE56}"/>
                </c:ext>
              </c:extLst>
            </c:dLbl>
            <c:dLbl>
              <c:idx val="1"/>
              <c:layout>
                <c:manualLayout>
                  <c:x val="0.13711693009561302"/>
                  <c:y val="-3.553451535029059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A651831-FA93-4847-A044-C36B40CF3049}" type="CATEGORYNAME">
                      <a:rPr lang="en-US" smtClean="0"/>
                      <a:pPr>
                        <a:defRPr>
                          <a:solidFill>
                            <a:schemeClr val="accent1"/>
                          </a:solidFill>
                        </a:defRPr>
                      </a:pPr>
                      <a:t>[CATEGORY NAME]</a:t>
                    </a:fld>
                    <a:r>
                      <a:rPr lang="en-US" dirty="0"/>
                      <a:t> 29%</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5119821593516323"/>
                      <c:h val="0.17370993429218318"/>
                    </c:manualLayout>
                  </c15:layout>
                  <c15:dlblFieldTable/>
                  <c15:showDataLabelsRange val="0"/>
                </c:ext>
                <c:ext xmlns:c16="http://schemas.microsoft.com/office/drawing/2014/chart" uri="{C3380CC4-5D6E-409C-BE32-E72D297353CC}">
                  <c16:uniqueId val="{00000003-847C-4586-BA36-BEEDCA50CE56}"/>
                </c:ext>
              </c:extLst>
            </c:dLbl>
            <c:dLbl>
              <c:idx val="2"/>
              <c:layout>
                <c:manualLayout>
                  <c:x val="-1.8985421090161825E-2"/>
                  <c:y val="1.3989911588436089E-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346178972225972"/>
                      <c:h val="0.28240958879732642"/>
                    </c:manualLayout>
                  </c15:layout>
                </c:ext>
                <c:ext xmlns:c16="http://schemas.microsoft.com/office/drawing/2014/chart" uri="{C3380CC4-5D6E-409C-BE32-E72D297353CC}">
                  <c16:uniqueId val="{00000005-847C-4586-BA36-BEEDCA50CE5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847C-4586-BA36-BEEDCA50CE56}"/>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847C-4586-BA36-BEEDCA50CE56}"/>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Not currently, but a hub is in development</c:v>
                </c:pt>
                <c:pt idx="1">
                  <c:v>Yes, and our agency contributes</c:v>
                </c:pt>
                <c:pt idx="2">
                  <c:v>Yes, but our agency doesn't participate</c:v>
                </c:pt>
                <c:pt idx="3">
                  <c:v>No</c:v>
                </c:pt>
                <c:pt idx="4">
                  <c:v>Don’t know</c:v>
                </c:pt>
              </c:strCache>
            </c:strRef>
          </c:cat>
          <c:val>
            <c:numRef>
              <c:f>Sheet1!$B$2:$B$6</c:f>
              <c:numCache>
                <c:formatCode>General</c:formatCode>
                <c:ptCount val="5"/>
                <c:pt idx="0">
                  <c:v>33</c:v>
                </c:pt>
                <c:pt idx="1">
                  <c:v>29</c:v>
                </c:pt>
                <c:pt idx="2">
                  <c:v>13</c:v>
                </c:pt>
                <c:pt idx="3">
                  <c:v>15</c:v>
                </c:pt>
                <c:pt idx="4">
                  <c:v>10</c:v>
                </c:pt>
              </c:numCache>
            </c:numRef>
          </c:val>
          <c:extLst>
            <c:ext xmlns:c16="http://schemas.microsoft.com/office/drawing/2014/chart" uri="{C3380CC4-5D6E-409C-BE32-E72D297353CC}">
              <c16:uniqueId val="{0000000A-847C-4586-BA36-BEEDCA50CE5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Libraries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Scanning</c:v>
                </c:pt>
                <c:pt idx="1">
                  <c:v>Describing</c:v>
                </c:pt>
                <c:pt idx="2">
                  <c:v>Transcribing</c:v>
                </c:pt>
                <c:pt idx="3">
                  <c:v>Selecting</c:v>
                </c:pt>
                <c:pt idx="4">
                  <c:v>Don't Do</c:v>
                </c:pt>
              </c:strCache>
            </c:strRef>
          </c:cat>
          <c:val>
            <c:numRef>
              <c:f>Sheet1!$B$2:$B$6</c:f>
              <c:numCache>
                <c:formatCode>0%</c:formatCode>
                <c:ptCount val="5"/>
                <c:pt idx="0">
                  <c:v>0.214</c:v>
                </c:pt>
                <c:pt idx="1">
                  <c:v>0.35699999999999998</c:v>
                </c:pt>
                <c:pt idx="2">
                  <c:v>0.26200000000000001</c:v>
                </c:pt>
                <c:pt idx="3">
                  <c:v>0.19</c:v>
                </c:pt>
                <c:pt idx="4">
                  <c:v>0.57099999999999995</c:v>
                </c:pt>
              </c:numCache>
            </c:numRef>
          </c:val>
          <c:extLst>
            <c:ext xmlns:c16="http://schemas.microsoft.com/office/drawing/2014/chart" uri="{C3380CC4-5D6E-409C-BE32-E72D297353CC}">
              <c16:uniqueId val="{00000000-43BC-4CBF-AE6C-DECC561FA2B7}"/>
            </c:ext>
          </c:extLst>
        </c:ser>
        <c:ser>
          <c:idx val="1"/>
          <c:order val="1"/>
          <c:tx>
            <c:strRef>
              <c:f>Sheet1!$C$1</c:f>
              <c:strCache>
                <c:ptCount val="1"/>
                <c:pt idx="0">
                  <c:v>Public Libraries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Scanning</c:v>
                </c:pt>
                <c:pt idx="1">
                  <c:v>Describing</c:v>
                </c:pt>
                <c:pt idx="2">
                  <c:v>Transcribing</c:v>
                </c:pt>
                <c:pt idx="3">
                  <c:v>Selecting</c:v>
                </c:pt>
                <c:pt idx="4">
                  <c:v>Don't Do</c:v>
                </c:pt>
              </c:strCache>
            </c:strRef>
          </c:cat>
          <c:val>
            <c:numRef>
              <c:f>Sheet1!$C$2:$C$6</c:f>
              <c:numCache>
                <c:formatCode>0%</c:formatCode>
                <c:ptCount val="5"/>
                <c:pt idx="0">
                  <c:v>0.192</c:v>
                </c:pt>
                <c:pt idx="1">
                  <c:v>0.13400000000000001</c:v>
                </c:pt>
                <c:pt idx="2">
                  <c:v>8.5999999999999993E-2</c:v>
                </c:pt>
                <c:pt idx="3">
                  <c:v>5.7000000000000002E-2</c:v>
                </c:pt>
                <c:pt idx="4">
                  <c:v>0.435</c:v>
                </c:pt>
              </c:numCache>
            </c:numRef>
          </c:val>
          <c:extLst>
            <c:ext xmlns:c16="http://schemas.microsoft.com/office/drawing/2014/chart" uri="{C3380CC4-5D6E-409C-BE32-E72D297353CC}">
              <c16:uniqueId val="{00000001-43BC-4CBF-AE6C-DECC561FA2B7}"/>
            </c:ext>
          </c:extLst>
        </c:ser>
        <c:dLbls>
          <c:showLegendKey val="0"/>
          <c:showVal val="0"/>
          <c:showCatName val="0"/>
          <c:showSerName val="0"/>
          <c:showPercent val="0"/>
          <c:showBubbleSize val="0"/>
        </c:dLbls>
        <c:gapWidth val="219"/>
        <c:overlap val="-27"/>
        <c:axId val="486381840"/>
        <c:axId val="486382168"/>
      </c:barChart>
      <c:catAx>
        <c:axId val="48638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382168"/>
        <c:crosses val="autoZero"/>
        <c:auto val="1"/>
        <c:lblAlgn val="ctr"/>
        <c:lblOffset val="100"/>
        <c:noMultiLvlLbl val="0"/>
      </c:catAx>
      <c:valAx>
        <c:axId val="48638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38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Libraries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Library website</c:v>
                </c:pt>
                <c:pt idx="1">
                  <c:v>Social media</c:v>
                </c:pt>
                <c:pt idx="2">
                  <c:v>Newsletter</c:v>
                </c:pt>
                <c:pt idx="3">
                  <c:v>Other</c:v>
                </c:pt>
                <c:pt idx="4">
                  <c:v>We don't publicize</c:v>
                </c:pt>
              </c:strCache>
            </c:strRef>
          </c:cat>
          <c:val>
            <c:numRef>
              <c:f>Sheet1!$B$2:$B$6</c:f>
              <c:numCache>
                <c:formatCode>0%</c:formatCode>
                <c:ptCount val="5"/>
                <c:pt idx="0">
                  <c:v>0.86</c:v>
                </c:pt>
                <c:pt idx="1">
                  <c:v>0.76700000000000002</c:v>
                </c:pt>
                <c:pt idx="2">
                  <c:v>0.46500000000000002</c:v>
                </c:pt>
                <c:pt idx="3">
                  <c:v>0.39500000000000002</c:v>
                </c:pt>
                <c:pt idx="4">
                  <c:v>7.0000000000000007E-2</c:v>
                </c:pt>
              </c:numCache>
            </c:numRef>
          </c:val>
          <c:extLst>
            <c:ext xmlns:c16="http://schemas.microsoft.com/office/drawing/2014/chart" uri="{C3380CC4-5D6E-409C-BE32-E72D297353CC}">
              <c16:uniqueId val="{00000000-862B-4377-910F-11594FF0CD5D}"/>
            </c:ext>
          </c:extLst>
        </c:ser>
        <c:ser>
          <c:idx val="1"/>
          <c:order val="1"/>
          <c:tx>
            <c:strRef>
              <c:f>Sheet1!$C$1</c:f>
              <c:strCache>
                <c:ptCount val="1"/>
                <c:pt idx="0">
                  <c:v>Public Libraries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Library website</c:v>
                </c:pt>
                <c:pt idx="1">
                  <c:v>Social media</c:v>
                </c:pt>
                <c:pt idx="2">
                  <c:v>Newsletter</c:v>
                </c:pt>
                <c:pt idx="3">
                  <c:v>Other</c:v>
                </c:pt>
                <c:pt idx="4">
                  <c:v>We don't publicize</c:v>
                </c:pt>
              </c:strCache>
            </c:strRef>
          </c:cat>
          <c:val>
            <c:numRef>
              <c:f>Sheet1!$C$2:$C$6</c:f>
              <c:numCache>
                <c:formatCode>0%</c:formatCode>
                <c:ptCount val="5"/>
                <c:pt idx="0">
                  <c:v>0.69499999999999995</c:v>
                </c:pt>
                <c:pt idx="1">
                  <c:v>0.52</c:v>
                </c:pt>
                <c:pt idx="2">
                  <c:v>0.34300000000000003</c:v>
                </c:pt>
                <c:pt idx="3">
                  <c:v>0.252</c:v>
                </c:pt>
                <c:pt idx="4">
                  <c:v>0.192</c:v>
                </c:pt>
              </c:numCache>
            </c:numRef>
          </c:val>
          <c:extLst>
            <c:ext xmlns:c16="http://schemas.microsoft.com/office/drawing/2014/chart" uri="{C3380CC4-5D6E-409C-BE32-E72D297353CC}">
              <c16:uniqueId val="{00000001-862B-4377-910F-11594FF0CD5D}"/>
            </c:ext>
          </c:extLst>
        </c:ser>
        <c:dLbls>
          <c:dLblPos val="outEnd"/>
          <c:showLegendKey val="0"/>
          <c:showVal val="1"/>
          <c:showCatName val="0"/>
          <c:showSerName val="0"/>
          <c:showPercent val="0"/>
          <c:showBubbleSize val="0"/>
        </c:dLbls>
        <c:gapWidth val="219"/>
        <c:overlap val="-27"/>
        <c:axId val="621333136"/>
        <c:axId val="621332152"/>
      </c:barChart>
      <c:catAx>
        <c:axId val="62133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32152"/>
        <c:crosses val="autoZero"/>
        <c:auto val="1"/>
        <c:lblAlgn val="ctr"/>
        <c:lblOffset val="100"/>
        <c:noMultiLvlLbl val="0"/>
      </c:catAx>
      <c:valAx>
        <c:axId val="621332152"/>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3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A6AC5-DBE6-48CE-B1F2-F916DCC463F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42B0F83-4205-4F1D-BEDF-7E7A280350D5}">
      <dgm:prSet/>
      <dgm:spPr/>
      <dgm:t>
        <a:bodyPr/>
        <a:lstStyle/>
        <a:p>
          <a:pPr rtl="0"/>
          <a:r>
            <a:rPr lang="en-US" baseline="0"/>
            <a:t>identify the extent to which public libraries have or have not digitized unique collections, </a:t>
          </a:r>
          <a:endParaRPr lang="en-US"/>
        </a:p>
      </dgm:t>
    </dgm:pt>
    <dgm:pt modelId="{5B7F173B-8BCA-4437-B642-21676051E24A}" type="parTrans" cxnId="{7F2BF239-AB5E-408E-B6F7-955B89E0351A}">
      <dgm:prSet/>
      <dgm:spPr/>
      <dgm:t>
        <a:bodyPr/>
        <a:lstStyle/>
        <a:p>
          <a:endParaRPr lang="en-US"/>
        </a:p>
      </dgm:t>
    </dgm:pt>
    <dgm:pt modelId="{8B098BFE-47D2-4301-9C6C-AA6CB83A5066}" type="sibTrans" cxnId="{7F2BF239-AB5E-408E-B6F7-955B89E0351A}">
      <dgm:prSet/>
      <dgm:spPr/>
      <dgm:t>
        <a:bodyPr/>
        <a:lstStyle/>
        <a:p>
          <a:endParaRPr lang="en-US"/>
        </a:p>
      </dgm:t>
    </dgm:pt>
    <dgm:pt modelId="{FFCDAB68-9B4F-4574-A092-B02104B283E2}">
      <dgm:prSet/>
      <dgm:spPr/>
      <dgm:t>
        <a:bodyPr/>
        <a:lstStyle/>
        <a:p>
          <a:pPr rtl="0"/>
          <a:r>
            <a:rPr lang="en-US" baseline="0"/>
            <a:t>the obstacles that prevent digitization, </a:t>
          </a:r>
          <a:endParaRPr lang="en-US"/>
        </a:p>
      </dgm:t>
    </dgm:pt>
    <dgm:pt modelId="{3F6EE022-D214-466F-A904-5EF3E9FB702C}" type="parTrans" cxnId="{EBD76BF8-09DB-48A6-A777-F2A289C24DB7}">
      <dgm:prSet/>
      <dgm:spPr/>
      <dgm:t>
        <a:bodyPr/>
        <a:lstStyle/>
        <a:p>
          <a:endParaRPr lang="en-US"/>
        </a:p>
      </dgm:t>
    </dgm:pt>
    <dgm:pt modelId="{AE25AC2B-E067-4B15-93EB-A906F1F61828}" type="sibTrans" cxnId="{EBD76BF8-09DB-48A6-A777-F2A289C24DB7}">
      <dgm:prSet/>
      <dgm:spPr/>
      <dgm:t>
        <a:bodyPr/>
        <a:lstStyle/>
        <a:p>
          <a:endParaRPr lang="en-US"/>
        </a:p>
      </dgm:t>
    </dgm:pt>
    <dgm:pt modelId="{8E4AEA26-FF1A-437C-B4C2-61C1E0FB2B35}">
      <dgm:prSet/>
      <dgm:spPr/>
      <dgm:t>
        <a:bodyPr/>
        <a:lstStyle/>
        <a:p>
          <a:pPr rtl="0"/>
          <a:r>
            <a:rPr lang="en-US" baseline="0"/>
            <a:t>and the opportunities and partnerships that can accelerate digitization activities</a:t>
          </a:r>
          <a:endParaRPr lang="en-US"/>
        </a:p>
      </dgm:t>
    </dgm:pt>
    <dgm:pt modelId="{8D269358-636B-45DA-BC7D-BB6350D510FE}" type="parTrans" cxnId="{7DC84429-BEDE-4152-9953-D2EDC73F6BE0}">
      <dgm:prSet/>
      <dgm:spPr/>
      <dgm:t>
        <a:bodyPr/>
        <a:lstStyle/>
        <a:p>
          <a:endParaRPr lang="en-US"/>
        </a:p>
      </dgm:t>
    </dgm:pt>
    <dgm:pt modelId="{D0304FAA-ED14-44FD-88EE-461EBFAF5C9E}" type="sibTrans" cxnId="{7DC84429-BEDE-4152-9953-D2EDC73F6BE0}">
      <dgm:prSet/>
      <dgm:spPr/>
      <dgm:t>
        <a:bodyPr/>
        <a:lstStyle/>
        <a:p>
          <a:endParaRPr lang="en-US"/>
        </a:p>
      </dgm:t>
    </dgm:pt>
    <dgm:pt modelId="{435C2503-59F0-4B75-9DD4-5F37522A1D5D}" type="pres">
      <dgm:prSet presAssocID="{22AA6AC5-DBE6-48CE-B1F2-F916DCC463F3}" presName="diagram" presStyleCnt="0">
        <dgm:presLayoutVars>
          <dgm:dir/>
          <dgm:resizeHandles val="exact"/>
        </dgm:presLayoutVars>
      </dgm:prSet>
      <dgm:spPr/>
    </dgm:pt>
    <dgm:pt modelId="{079D90C6-5FD0-44FF-85F2-0205056F3580}" type="pres">
      <dgm:prSet presAssocID="{A42B0F83-4205-4F1D-BEDF-7E7A280350D5}" presName="node" presStyleLbl="node1" presStyleIdx="0" presStyleCnt="3">
        <dgm:presLayoutVars>
          <dgm:bulletEnabled val="1"/>
        </dgm:presLayoutVars>
      </dgm:prSet>
      <dgm:spPr/>
    </dgm:pt>
    <dgm:pt modelId="{FAFE7DF1-F176-41A2-A7EE-18DD120BCE9F}" type="pres">
      <dgm:prSet presAssocID="{8B098BFE-47D2-4301-9C6C-AA6CB83A5066}" presName="sibTrans" presStyleCnt="0"/>
      <dgm:spPr/>
    </dgm:pt>
    <dgm:pt modelId="{3A717F9E-FA25-4120-9E56-312BC8BE1DE7}" type="pres">
      <dgm:prSet presAssocID="{FFCDAB68-9B4F-4574-A092-B02104B283E2}" presName="node" presStyleLbl="node1" presStyleIdx="1" presStyleCnt="3">
        <dgm:presLayoutVars>
          <dgm:bulletEnabled val="1"/>
        </dgm:presLayoutVars>
      </dgm:prSet>
      <dgm:spPr/>
    </dgm:pt>
    <dgm:pt modelId="{174D2CE4-BCBD-49A5-A3BD-0131039876FC}" type="pres">
      <dgm:prSet presAssocID="{AE25AC2B-E067-4B15-93EB-A906F1F61828}" presName="sibTrans" presStyleCnt="0"/>
      <dgm:spPr/>
    </dgm:pt>
    <dgm:pt modelId="{476380CC-9056-4B5E-B06C-66E43681871C}" type="pres">
      <dgm:prSet presAssocID="{8E4AEA26-FF1A-437C-B4C2-61C1E0FB2B35}" presName="node" presStyleLbl="node1" presStyleIdx="2" presStyleCnt="3">
        <dgm:presLayoutVars>
          <dgm:bulletEnabled val="1"/>
        </dgm:presLayoutVars>
      </dgm:prSet>
      <dgm:spPr/>
    </dgm:pt>
  </dgm:ptLst>
  <dgm:cxnLst>
    <dgm:cxn modelId="{16DB9F0D-8108-4F3A-8CA0-E4E59784F0BC}" type="presOf" srcId="{8E4AEA26-FF1A-437C-B4C2-61C1E0FB2B35}" destId="{476380CC-9056-4B5E-B06C-66E43681871C}" srcOrd="0" destOrd="0" presId="urn:microsoft.com/office/officeart/2005/8/layout/default"/>
    <dgm:cxn modelId="{34E1D828-19EE-4E24-945E-C1A6603493F5}" type="presOf" srcId="{22AA6AC5-DBE6-48CE-B1F2-F916DCC463F3}" destId="{435C2503-59F0-4B75-9DD4-5F37522A1D5D}" srcOrd="0" destOrd="0" presId="urn:microsoft.com/office/officeart/2005/8/layout/default"/>
    <dgm:cxn modelId="{7DC84429-BEDE-4152-9953-D2EDC73F6BE0}" srcId="{22AA6AC5-DBE6-48CE-B1F2-F916DCC463F3}" destId="{8E4AEA26-FF1A-437C-B4C2-61C1E0FB2B35}" srcOrd="2" destOrd="0" parTransId="{8D269358-636B-45DA-BC7D-BB6350D510FE}" sibTransId="{D0304FAA-ED14-44FD-88EE-461EBFAF5C9E}"/>
    <dgm:cxn modelId="{701FF734-6EC5-43C6-AEBE-35CAF45EC7E0}" type="presOf" srcId="{FFCDAB68-9B4F-4574-A092-B02104B283E2}" destId="{3A717F9E-FA25-4120-9E56-312BC8BE1DE7}" srcOrd="0" destOrd="0" presId="urn:microsoft.com/office/officeart/2005/8/layout/default"/>
    <dgm:cxn modelId="{7F2BF239-AB5E-408E-B6F7-955B89E0351A}" srcId="{22AA6AC5-DBE6-48CE-B1F2-F916DCC463F3}" destId="{A42B0F83-4205-4F1D-BEDF-7E7A280350D5}" srcOrd="0" destOrd="0" parTransId="{5B7F173B-8BCA-4437-B642-21676051E24A}" sibTransId="{8B098BFE-47D2-4301-9C6C-AA6CB83A5066}"/>
    <dgm:cxn modelId="{2440E0A8-FBE3-4C97-9DA4-DBEDEB8BDC61}" type="presOf" srcId="{A42B0F83-4205-4F1D-BEDF-7E7A280350D5}" destId="{079D90C6-5FD0-44FF-85F2-0205056F3580}" srcOrd="0" destOrd="0" presId="urn:microsoft.com/office/officeart/2005/8/layout/default"/>
    <dgm:cxn modelId="{EBD76BF8-09DB-48A6-A777-F2A289C24DB7}" srcId="{22AA6AC5-DBE6-48CE-B1F2-F916DCC463F3}" destId="{FFCDAB68-9B4F-4574-A092-B02104B283E2}" srcOrd="1" destOrd="0" parTransId="{3F6EE022-D214-466F-A904-5EF3E9FB702C}" sibTransId="{AE25AC2B-E067-4B15-93EB-A906F1F61828}"/>
    <dgm:cxn modelId="{01B39C2C-4549-4355-BE2A-405887045FAA}" type="presParOf" srcId="{435C2503-59F0-4B75-9DD4-5F37522A1D5D}" destId="{079D90C6-5FD0-44FF-85F2-0205056F3580}" srcOrd="0" destOrd="0" presId="urn:microsoft.com/office/officeart/2005/8/layout/default"/>
    <dgm:cxn modelId="{C65946A5-6153-4E0D-8B4F-EB5CD80591BF}" type="presParOf" srcId="{435C2503-59F0-4B75-9DD4-5F37522A1D5D}" destId="{FAFE7DF1-F176-41A2-A7EE-18DD120BCE9F}" srcOrd="1" destOrd="0" presId="urn:microsoft.com/office/officeart/2005/8/layout/default"/>
    <dgm:cxn modelId="{5C5E2D50-05FD-479F-84E9-C0479982E2F4}" type="presParOf" srcId="{435C2503-59F0-4B75-9DD4-5F37522A1D5D}" destId="{3A717F9E-FA25-4120-9E56-312BC8BE1DE7}" srcOrd="2" destOrd="0" presId="urn:microsoft.com/office/officeart/2005/8/layout/default"/>
    <dgm:cxn modelId="{A955372D-B3F3-49BF-A776-17D6AD82728F}" type="presParOf" srcId="{435C2503-59F0-4B75-9DD4-5F37522A1D5D}" destId="{174D2CE4-BCBD-49A5-A3BD-0131039876FC}" srcOrd="3" destOrd="0" presId="urn:microsoft.com/office/officeart/2005/8/layout/default"/>
    <dgm:cxn modelId="{B3B3D732-124E-4E93-A324-44381D64A1BC}" type="presParOf" srcId="{435C2503-59F0-4B75-9DD4-5F37522A1D5D}" destId="{476380CC-9056-4B5E-B06C-66E43681871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051FA-2DDA-418B-8193-95BF28BCE7CB}" type="doc">
      <dgm:prSet loTypeId="urn:microsoft.com/office/officeart/2005/8/layout/default" loCatId="list" qsTypeId="urn:microsoft.com/office/officeart/2005/8/quickstyle/simple1" qsCatId="simple" csTypeId="urn:microsoft.com/office/officeart/2005/8/colors/accent3_1" csCatId="accent3"/>
      <dgm:spPr/>
      <dgm:t>
        <a:bodyPr/>
        <a:lstStyle/>
        <a:p>
          <a:endParaRPr lang="en-US"/>
        </a:p>
      </dgm:t>
    </dgm:pt>
    <dgm:pt modelId="{45F36D77-87B3-4FAB-A016-9C735B2F9551}">
      <dgm:prSet/>
      <dgm:spPr/>
      <dgm:t>
        <a:bodyPr/>
        <a:lstStyle/>
        <a:p>
          <a:r>
            <a:rPr lang="en-US"/>
            <a:t>Patron demand</a:t>
          </a:r>
        </a:p>
      </dgm:t>
    </dgm:pt>
    <dgm:pt modelId="{68F04C06-460A-411F-A4C3-F6876FFDC975}" type="parTrans" cxnId="{60D3D287-EA56-42E9-B102-169A7920BE73}">
      <dgm:prSet/>
      <dgm:spPr/>
      <dgm:t>
        <a:bodyPr/>
        <a:lstStyle/>
        <a:p>
          <a:endParaRPr lang="en-US"/>
        </a:p>
      </dgm:t>
    </dgm:pt>
    <dgm:pt modelId="{D8C02562-A2DB-474D-9FF1-2214C677AFE1}" type="sibTrans" cxnId="{60D3D287-EA56-42E9-B102-169A7920BE73}">
      <dgm:prSet/>
      <dgm:spPr/>
      <dgm:t>
        <a:bodyPr/>
        <a:lstStyle/>
        <a:p>
          <a:endParaRPr lang="en-US"/>
        </a:p>
      </dgm:t>
    </dgm:pt>
    <dgm:pt modelId="{573CBA5A-8529-4FF7-AF42-BE03A1BDED4F}">
      <dgm:prSet/>
      <dgm:spPr/>
      <dgm:t>
        <a:bodyPr/>
        <a:lstStyle/>
        <a:p>
          <a:r>
            <a:rPr lang="en-US"/>
            <a:t>To weed physical item from the collection</a:t>
          </a:r>
        </a:p>
      </dgm:t>
    </dgm:pt>
    <dgm:pt modelId="{03E420F1-7163-4325-8EE6-2FFE759BB3CD}" type="parTrans" cxnId="{50F6334F-642B-4B45-B742-800FBB887323}">
      <dgm:prSet/>
      <dgm:spPr/>
      <dgm:t>
        <a:bodyPr/>
        <a:lstStyle/>
        <a:p>
          <a:endParaRPr lang="en-US"/>
        </a:p>
      </dgm:t>
    </dgm:pt>
    <dgm:pt modelId="{BCFA3110-0CE6-4BFD-B009-F1FC41E78D18}" type="sibTrans" cxnId="{50F6334F-642B-4B45-B742-800FBB887323}">
      <dgm:prSet/>
      <dgm:spPr/>
      <dgm:t>
        <a:bodyPr/>
        <a:lstStyle/>
        <a:p>
          <a:endParaRPr lang="en-US"/>
        </a:p>
      </dgm:t>
    </dgm:pt>
    <dgm:pt modelId="{63303A4D-F862-443C-B567-6069BCA29759}">
      <dgm:prSet/>
      <dgm:spPr/>
      <dgm:t>
        <a:bodyPr/>
        <a:lstStyle/>
        <a:p>
          <a:r>
            <a:rPr lang="en-US"/>
            <a:t>Collection size</a:t>
          </a:r>
        </a:p>
      </dgm:t>
    </dgm:pt>
    <dgm:pt modelId="{77351406-987D-49EE-A62E-98E87672FCD1}" type="parTrans" cxnId="{9314C0E3-0B5D-4DA2-A878-23BEE0FBF061}">
      <dgm:prSet/>
      <dgm:spPr/>
      <dgm:t>
        <a:bodyPr/>
        <a:lstStyle/>
        <a:p>
          <a:endParaRPr lang="en-US"/>
        </a:p>
      </dgm:t>
    </dgm:pt>
    <dgm:pt modelId="{EA2D671B-367D-42DF-A540-B6A1C2E285FA}" type="sibTrans" cxnId="{9314C0E3-0B5D-4DA2-A878-23BEE0FBF061}">
      <dgm:prSet/>
      <dgm:spPr/>
      <dgm:t>
        <a:bodyPr/>
        <a:lstStyle/>
        <a:p>
          <a:endParaRPr lang="en-US"/>
        </a:p>
      </dgm:t>
    </dgm:pt>
    <dgm:pt modelId="{3ADA2FA1-4EC3-448A-9D9F-17BEE4CE5C39}">
      <dgm:prSet/>
      <dgm:spPr/>
      <dgm:t>
        <a:bodyPr/>
        <a:lstStyle/>
        <a:p>
          <a:r>
            <a:rPr lang="en-US"/>
            <a:t>Historical significance</a:t>
          </a:r>
        </a:p>
      </dgm:t>
    </dgm:pt>
    <dgm:pt modelId="{C32B27A7-7B57-4204-89C9-243BDE0E1694}" type="parTrans" cxnId="{D489A2A4-EE7B-4948-8459-809C01CD26A8}">
      <dgm:prSet/>
      <dgm:spPr/>
      <dgm:t>
        <a:bodyPr/>
        <a:lstStyle/>
        <a:p>
          <a:endParaRPr lang="en-US"/>
        </a:p>
      </dgm:t>
    </dgm:pt>
    <dgm:pt modelId="{B9BD31BE-8574-4DD8-85C8-CAA82D53D7F9}" type="sibTrans" cxnId="{D489A2A4-EE7B-4948-8459-809C01CD26A8}">
      <dgm:prSet/>
      <dgm:spPr/>
      <dgm:t>
        <a:bodyPr/>
        <a:lstStyle/>
        <a:p>
          <a:endParaRPr lang="en-US"/>
        </a:p>
      </dgm:t>
    </dgm:pt>
    <dgm:pt modelId="{10B6C76B-7EFB-4DDA-ACF7-897C1D6DFC92}">
      <dgm:prSet/>
      <dgm:spPr/>
      <dgm:t>
        <a:bodyPr/>
        <a:lstStyle/>
        <a:p>
          <a:r>
            <a:rPr lang="en-US"/>
            <a:t>Preservation purposes</a:t>
          </a:r>
        </a:p>
      </dgm:t>
    </dgm:pt>
    <dgm:pt modelId="{3203898B-5113-4E8E-B86B-918908AEFD37}" type="parTrans" cxnId="{30B0F1EA-35DD-4BCE-8C21-DA59E53C95B0}">
      <dgm:prSet/>
      <dgm:spPr/>
      <dgm:t>
        <a:bodyPr/>
        <a:lstStyle/>
        <a:p>
          <a:endParaRPr lang="en-US"/>
        </a:p>
      </dgm:t>
    </dgm:pt>
    <dgm:pt modelId="{E8C6663D-7558-4C9F-BD5B-1589DFB39955}" type="sibTrans" cxnId="{30B0F1EA-35DD-4BCE-8C21-DA59E53C95B0}">
      <dgm:prSet/>
      <dgm:spPr/>
      <dgm:t>
        <a:bodyPr/>
        <a:lstStyle/>
        <a:p>
          <a:endParaRPr lang="en-US"/>
        </a:p>
      </dgm:t>
    </dgm:pt>
    <dgm:pt modelId="{E8322715-3D2D-43CD-808D-D2CD3389D44D}">
      <dgm:prSet/>
      <dgm:spPr/>
      <dgm:t>
        <a:bodyPr/>
        <a:lstStyle/>
        <a:p>
          <a:r>
            <a:rPr lang="en-US"/>
            <a:t>Ease of digitization</a:t>
          </a:r>
        </a:p>
      </dgm:t>
    </dgm:pt>
    <dgm:pt modelId="{080DB050-D03C-451A-850C-BBB20DFBD274}" type="parTrans" cxnId="{3FF471D6-E12F-4585-BAAE-832827D431B5}">
      <dgm:prSet/>
      <dgm:spPr/>
      <dgm:t>
        <a:bodyPr/>
        <a:lstStyle/>
        <a:p>
          <a:endParaRPr lang="en-US"/>
        </a:p>
      </dgm:t>
    </dgm:pt>
    <dgm:pt modelId="{96E1EBF2-8110-496D-A831-5D6071FCA7B4}" type="sibTrans" cxnId="{3FF471D6-E12F-4585-BAAE-832827D431B5}">
      <dgm:prSet/>
      <dgm:spPr/>
      <dgm:t>
        <a:bodyPr/>
        <a:lstStyle/>
        <a:p>
          <a:endParaRPr lang="en-US"/>
        </a:p>
      </dgm:t>
    </dgm:pt>
    <dgm:pt modelId="{10CBBCA9-2601-4E08-BB2D-97668398B520}">
      <dgm:prSet/>
      <dgm:spPr/>
      <dgm:t>
        <a:bodyPr/>
        <a:lstStyle/>
        <a:p>
          <a:r>
            <a:rPr lang="en-US"/>
            <a:t>Rights issues</a:t>
          </a:r>
        </a:p>
      </dgm:t>
    </dgm:pt>
    <dgm:pt modelId="{380B5F76-D7BE-41B6-80E8-941ABFA57249}" type="parTrans" cxnId="{F996D7DF-E975-48B2-94AD-54F1BB067C0E}">
      <dgm:prSet/>
      <dgm:spPr/>
      <dgm:t>
        <a:bodyPr/>
        <a:lstStyle/>
        <a:p>
          <a:endParaRPr lang="en-US"/>
        </a:p>
      </dgm:t>
    </dgm:pt>
    <dgm:pt modelId="{FE6C6856-B9B1-411E-966B-9C60BFA8F2B8}" type="sibTrans" cxnId="{F996D7DF-E975-48B2-94AD-54F1BB067C0E}">
      <dgm:prSet/>
      <dgm:spPr/>
      <dgm:t>
        <a:bodyPr/>
        <a:lstStyle/>
        <a:p>
          <a:endParaRPr lang="en-US"/>
        </a:p>
      </dgm:t>
    </dgm:pt>
    <dgm:pt modelId="{2AA4CBF6-EEB1-425C-8837-3E66A9097817}">
      <dgm:prSet/>
      <dgm:spPr/>
      <dgm:t>
        <a:bodyPr/>
        <a:lstStyle/>
        <a:p>
          <a:r>
            <a:rPr lang="en-US"/>
            <a:t>In-house expertise</a:t>
          </a:r>
        </a:p>
      </dgm:t>
    </dgm:pt>
    <dgm:pt modelId="{20EE9D4A-C93D-422B-8134-6A9B0205D57B}" type="parTrans" cxnId="{90686157-A2A2-493A-A24A-51D854A1DF41}">
      <dgm:prSet/>
      <dgm:spPr/>
      <dgm:t>
        <a:bodyPr/>
        <a:lstStyle/>
        <a:p>
          <a:endParaRPr lang="en-US"/>
        </a:p>
      </dgm:t>
    </dgm:pt>
    <dgm:pt modelId="{2247D64D-B307-4435-B869-7184A52FA075}" type="sibTrans" cxnId="{90686157-A2A2-493A-A24A-51D854A1DF41}">
      <dgm:prSet/>
      <dgm:spPr/>
      <dgm:t>
        <a:bodyPr/>
        <a:lstStyle/>
        <a:p>
          <a:endParaRPr lang="en-US"/>
        </a:p>
      </dgm:t>
    </dgm:pt>
    <dgm:pt modelId="{B3348F34-1CBA-4448-ABD2-77F4FED3FEC0}">
      <dgm:prSet/>
      <dgm:spPr/>
      <dgm:t>
        <a:bodyPr/>
        <a:lstStyle/>
        <a:p>
          <a:r>
            <a:rPr lang="en-US"/>
            <a:t>Potential partnerships</a:t>
          </a:r>
        </a:p>
      </dgm:t>
    </dgm:pt>
    <dgm:pt modelId="{F34D4664-BFF9-4261-81E2-2CCA13040D27}" type="parTrans" cxnId="{99884BEA-F36F-4E57-BAD3-37D2323687B9}">
      <dgm:prSet/>
      <dgm:spPr/>
      <dgm:t>
        <a:bodyPr/>
        <a:lstStyle/>
        <a:p>
          <a:endParaRPr lang="en-US"/>
        </a:p>
      </dgm:t>
    </dgm:pt>
    <dgm:pt modelId="{CD8ED7BD-0A1B-4F60-B113-739189116E74}" type="sibTrans" cxnId="{99884BEA-F36F-4E57-BAD3-37D2323687B9}">
      <dgm:prSet/>
      <dgm:spPr/>
      <dgm:t>
        <a:bodyPr/>
        <a:lstStyle/>
        <a:p>
          <a:endParaRPr lang="en-US"/>
        </a:p>
      </dgm:t>
    </dgm:pt>
    <dgm:pt modelId="{AED776ED-E453-45EA-B44B-C52DA82D6F6C}">
      <dgm:prSet/>
      <dgm:spPr/>
      <dgm:t>
        <a:bodyPr/>
        <a:lstStyle/>
        <a:p>
          <a:r>
            <a:rPr lang="en-US"/>
            <a:t>Community outreach and engagement opportunities</a:t>
          </a:r>
        </a:p>
      </dgm:t>
    </dgm:pt>
    <dgm:pt modelId="{EC955ED8-1FB8-4985-9E97-BE06D5D497BB}" type="parTrans" cxnId="{F1603BE9-2158-4465-8BF0-3CB144284730}">
      <dgm:prSet/>
      <dgm:spPr/>
      <dgm:t>
        <a:bodyPr/>
        <a:lstStyle/>
        <a:p>
          <a:endParaRPr lang="en-US"/>
        </a:p>
      </dgm:t>
    </dgm:pt>
    <dgm:pt modelId="{F6A93713-9807-4CBB-84EB-9941BC03EC6E}" type="sibTrans" cxnId="{F1603BE9-2158-4465-8BF0-3CB144284730}">
      <dgm:prSet/>
      <dgm:spPr/>
      <dgm:t>
        <a:bodyPr/>
        <a:lstStyle/>
        <a:p>
          <a:endParaRPr lang="en-US"/>
        </a:p>
      </dgm:t>
    </dgm:pt>
    <dgm:pt modelId="{C2300AF7-22C6-47B9-A29F-DCBED22804F6}">
      <dgm:prSet/>
      <dgm:spPr/>
      <dgm:t>
        <a:bodyPr/>
        <a:lstStyle/>
        <a:p>
          <a:r>
            <a:rPr lang="en-US"/>
            <a:t>Serving unique or underserved populations</a:t>
          </a:r>
        </a:p>
      </dgm:t>
    </dgm:pt>
    <dgm:pt modelId="{F88BB022-79B2-4040-9F43-9C8543495DFE}" type="parTrans" cxnId="{9FDEF4BD-5ED1-4C52-AF0C-B9875B9EE430}">
      <dgm:prSet/>
      <dgm:spPr/>
      <dgm:t>
        <a:bodyPr/>
        <a:lstStyle/>
        <a:p>
          <a:endParaRPr lang="en-US"/>
        </a:p>
      </dgm:t>
    </dgm:pt>
    <dgm:pt modelId="{09B5E3A8-6742-4948-9191-5475C3A8B3B6}" type="sibTrans" cxnId="{9FDEF4BD-5ED1-4C52-AF0C-B9875B9EE430}">
      <dgm:prSet/>
      <dgm:spPr/>
      <dgm:t>
        <a:bodyPr/>
        <a:lstStyle/>
        <a:p>
          <a:endParaRPr lang="en-US"/>
        </a:p>
      </dgm:t>
    </dgm:pt>
    <dgm:pt modelId="{B7E8C7F2-3FA9-4315-9AC8-D72A74AC6811}">
      <dgm:prSet/>
      <dgm:spPr/>
      <dgm:t>
        <a:bodyPr/>
        <a:lstStyle/>
        <a:p>
          <a:r>
            <a:rPr lang="en-US"/>
            <a:t>Financial incentives/grants</a:t>
          </a:r>
        </a:p>
      </dgm:t>
    </dgm:pt>
    <dgm:pt modelId="{F637D6B1-AACB-47FC-9D41-6A675DA787A2}" type="parTrans" cxnId="{3BD156B6-A825-4591-96BB-59C01B8D5345}">
      <dgm:prSet/>
      <dgm:spPr/>
      <dgm:t>
        <a:bodyPr/>
        <a:lstStyle/>
        <a:p>
          <a:endParaRPr lang="en-US"/>
        </a:p>
      </dgm:t>
    </dgm:pt>
    <dgm:pt modelId="{506CE4A8-D99E-45D0-B812-D937F9B92FF6}" type="sibTrans" cxnId="{3BD156B6-A825-4591-96BB-59C01B8D5345}">
      <dgm:prSet/>
      <dgm:spPr/>
      <dgm:t>
        <a:bodyPr/>
        <a:lstStyle/>
        <a:p>
          <a:endParaRPr lang="en-US"/>
        </a:p>
      </dgm:t>
    </dgm:pt>
    <dgm:pt modelId="{434C4DBB-A93C-4C42-AB67-9DFA1C6D43D5}" type="pres">
      <dgm:prSet presAssocID="{E19051FA-2DDA-418B-8193-95BF28BCE7CB}" presName="diagram" presStyleCnt="0">
        <dgm:presLayoutVars>
          <dgm:dir/>
          <dgm:resizeHandles val="exact"/>
        </dgm:presLayoutVars>
      </dgm:prSet>
      <dgm:spPr/>
    </dgm:pt>
    <dgm:pt modelId="{2B970C46-A7F8-48CF-9A2B-9D389DF2876B}" type="pres">
      <dgm:prSet presAssocID="{45F36D77-87B3-4FAB-A016-9C735B2F9551}" presName="node" presStyleLbl="node1" presStyleIdx="0" presStyleCnt="12">
        <dgm:presLayoutVars>
          <dgm:bulletEnabled val="1"/>
        </dgm:presLayoutVars>
      </dgm:prSet>
      <dgm:spPr/>
    </dgm:pt>
    <dgm:pt modelId="{DD4D2479-9F1B-4886-B566-00522A7F5580}" type="pres">
      <dgm:prSet presAssocID="{D8C02562-A2DB-474D-9FF1-2214C677AFE1}" presName="sibTrans" presStyleCnt="0"/>
      <dgm:spPr/>
    </dgm:pt>
    <dgm:pt modelId="{D5A62638-E749-4BB1-9C55-88D310ABC756}" type="pres">
      <dgm:prSet presAssocID="{573CBA5A-8529-4FF7-AF42-BE03A1BDED4F}" presName="node" presStyleLbl="node1" presStyleIdx="1" presStyleCnt="12">
        <dgm:presLayoutVars>
          <dgm:bulletEnabled val="1"/>
        </dgm:presLayoutVars>
      </dgm:prSet>
      <dgm:spPr/>
    </dgm:pt>
    <dgm:pt modelId="{4EA664FC-DB6A-47F7-85F8-E119E928AE9A}" type="pres">
      <dgm:prSet presAssocID="{BCFA3110-0CE6-4BFD-B009-F1FC41E78D18}" presName="sibTrans" presStyleCnt="0"/>
      <dgm:spPr/>
    </dgm:pt>
    <dgm:pt modelId="{86F63203-02A9-4F1E-98A4-59EF39398508}" type="pres">
      <dgm:prSet presAssocID="{63303A4D-F862-443C-B567-6069BCA29759}" presName="node" presStyleLbl="node1" presStyleIdx="2" presStyleCnt="12">
        <dgm:presLayoutVars>
          <dgm:bulletEnabled val="1"/>
        </dgm:presLayoutVars>
      </dgm:prSet>
      <dgm:spPr/>
    </dgm:pt>
    <dgm:pt modelId="{ACDE1AB6-8D05-4F0F-9E54-78FDA66F60D7}" type="pres">
      <dgm:prSet presAssocID="{EA2D671B-367D-42DF-A540-B6A1C2E285FA}" presName="sibTrans" presStyleCnt="0"/>
      <dgm:spPr/>
    </dgm:pt>
    <dgm:pt modelId="{FCC456AD-2040-4974-9CC2-C858457B2F7E}" type="pres">
      <dgm:prSet presAssocID="{3ADA2FA1-4EC3-448A-9D9F-17BEE4CE5C39}" presName="node" presStyleLbl="node1" presStyleIdx="3" presStyleCnt="12">
        <dgm:presLayoutVars>
          <dgm:bulletEnabled val="1"/>
        </dgm:presLayoutVars>
      </dgm:prSet>
      <dgm:spPr/>
    </dgm:pt>
    <dgm:pt modelId="{5F0A6D24-4EE6-449D-8745-2190BE1BD64D}" type="pres">
      <dgm:prSet presAssocID="{B9BD31BE-8574-4DD8-85C8-CAA82D53D7F9}" presName="sibTrans" presStyleCnt="0"/>
      <dgm:spPr/>
    </dgm:pt>
    <dgm:pt modelId="{3C8268CD-0824-4879-BB9C-BCE870114F82}" type="pres">
      <dgm:prSet presAssocID="{10B6C76B-7EFB-4DDA-ACF7-897C1D6DFC92}" presName="node" presStyleLbl="node1" presStyleIdx="4" presStyleCnt="12">
        <dgm:presLayoutVars>
          <dgm:bulletEnabled val="1"/>
        </dgm:presLayoutVars>
      </dgm:prSet>
      <dgm:spPr/>
    </dgm:pt>
    <dgm:pt modelId="{705CF5B5-DEC8-4513-8C84-260822D02FCB}" type="pres">
      <dgm:prSet presAssocID="{E8C6663D-7558-4C9F-BD5B-1589DFB39955}" presName="sibTrans" presStyleCnt="0"/>
      <dgm:spPr/>
    </dgm:pt>
    <dgm:pt modelId="{DD3F575B-3341-42AF-BB15-5063B5760DDF}" type="pres">
      <dgm:prSet presAssocID="{E8322715-3D2D-43CD-808D-D2CD3389D44D}" presName="node" presStyleLbl="node1" presStyleIdx="5" presStyleCnt="12">
        <dgm:presLayoutVars>
          <dgm:bulletEnabled val="1"/>
        </dgm:presLayoutVars>
      </dgm:prSet>
      <dgm:spPr/>
    </dgm:pt>
    <dgm:pt modelId="{4B483304-F51A-453E-8CEF-0C9D1019F083}" type="pres">
      <dgm:prSet presAssocID="{96E1EBF2-8110-496D-A831-5D6071FCA7B4}" presName="sibTrans" presStyleCnt="0"/>
      <dgm:spPr/>
    </dgm:pt>
    <dgm:pt modelId="{0E5866C1-8D93-4841-B29B-D94412C05793}" type="pres">
      <dgm:prSet presAssocID="{10CBBCA9-2601-4E08-BB2D-97668398B520}" presName="node" presStyleLbl="node1" presStyleIdx="6" presStyleCnt="12">
        <dgm:presLayoutVars>
          <dgm:bulletEnabled val="1"/>
        </dgm:presLayoutVars>
      </dgm:prSet>
      <dgm:spPr/>
    </dgm:pt>
    <dgm:pt modelId="{55D6E74F-0D81-453F-8B1F-FC0735FF0AFA}" type="pres">
      <dgm:prSet presAssocID="{FE6C6856-B9B1-411E-966B-9C60BFA8F2B8}" presName="sibTrans" presStyleCnt="0"/>
      <dgm:spPr/>
    </dgm:pt>
    <dgm:pt modelId="{4D5D68E7-C1DE-4ECB-B7DB-689109331E48}" type="pres">
      <dgm:prSet presAssocID="{2AA4CBF6-EEB1-425C-8837-3E66A9097817}" presName="node" presStyleLbl="node1" presStyleIdx="7" presStyleCnt="12">
        <dgm:presLayoutVars>
          <dgm:bulletEnabled val="1"/>
        </dgm:presLayoutVars>
      </dgm:prSet>
      <dgm:spPr/>
    </dgm:pt>
    <dgm:pt modelId="{B0D63E5D-470E-40A9-8B54-BECC9F6D6D88}" type="pres">
      <dgm:prSet presAssocID="{2247D64D-B307-4435-B869-7184A52FA075}" presName="sibTrans" presStyleCnt="0"/>
      <dgm:spPr/>
    </dgm:pt>
    <dgm:pt modelId="{7A4D906F-EB0A-4CEA-BF42-7AD1A5B7B68E}" type="pres">
      <dgm:prSet presAssocID="{B3348F34-1CBA-4448-ABD2-77F4FED3FEC0}" presName="node" presStyleLbl="node1" presStyleIdx="8" presStyleCnt="12">
        <dgm:presLayoutVars>
          <dgm:bulletEnabled val="1"/>
        </dgm:presLayoutVars>
      </dgm:prSet>
      <dgm:spPr/>
    </dgm:pt>
    <dgm:pt modelId="{D040F339-6353-41E3-A99B-FBD1DC291640}" type="pres">
      <dgm:prSet presAssocID="{CD8ED7BD-0A1B-4F60-B113-739189116E74}" presName="sibTrans" presStyleCnt="0"/>
      <dgm:spPr/>
    </dgm:pt>
    <dgm:pt modelId="{5AB011C9-701E-4E3C-8211-9773571D309F}" type="pres">
      <dgm:prSet presAssocID="{AED776ED-E453-45EA-B44B-C52DA82D6F6C}" presName="node" presStyleLbl="node1" presStyleIdx="9" presStyleCnt="12">
        <dgm:presLayoutVars>
          <dgm:bulletEnabled val="1"/>
        </dgm:presLayoutVars>
      </dgm:prSet>
      <dgm:spPr/>
    </dgm:pt>
    <dgm:pt modelId="{AA9E7732-B1E6-41D8-A645-05F0707A5B93}" type="pres">
      <dgm:prSet presAssocID="{F6A93713-9807-4CBB-84EB-9941BC03EC6E}" presName="sibTrans" presStyleCnt="0"/>
      <dgm:spPr/>
    </dgm:pt>
    <dgm:pt modelId="{63CEC0CA-CFF4-4AAA-9F50-69576F4219D4}" type="pres">
      <dgm:prSet presAssocID="{C2300AF7-22C6-47B9-A29F-DCBED22804F6}" presName="node" presStyleLbl="node1" presStyleIdx="10" presStyleCnt="12">
        <dgm:presLayoutVars>
          <dgm:bulletEnabled val="1"/>
        </dgm:presLayoutVars>
      </dgm:prSet>
      <dgm:spPr/>
    </dgm:pt>
    <dgm:pt modelId="{B3F31D0D-FF1D-4E41-8582-1A167194769B}" type="pres">
      <dgm:prSet presAssocID="{09B5E3A8-6742-4948-9191-5475C3A8B3B6}" presName="sibTrans" presStyleCnt="0"/>
      <dgm:spPr/>
    </dgm:pt>
    <dgm:pt modelId="{C18162B3-EFFF-4605-A12F-A058571FA8F2}" type="pres">
      <dgm:prSet presAssocID="{B7E8C7F2-3FA9-4315-9AC8-D72A74AC6811}" presName="node" presStyleLbl="node1" presStyleIdx="11" presStyleCnt="12">
        <dgm:presLayoutVars>
          <dgm:bulletEnabled val="1"/>
        </dgm:presLayoutVars>
      </dgm:prSet>
      <dgm:spPr/>
    </dgm:pt>
  </dgm:ptLst>
  <dgm:cxnLst>
    <dgm:cxn modelId="{4D0D9F1C-8795-425C-B2AA-B80FAB772512}" type="presOf" srcId="{E19051FA-2DDA-418B-8193-95BF28BCE7CB}" destId="{434C4DBB-A93C-4C42-AB67-9DFA1C6D43D5}" srcOrd="0" destOrd="0" presId="urn:microsoft.com/office/officeart/2005/8/layout/default"/>
    <dgm:cxn modelId="{424DE044-DB1E-4FAF-ACFF-4492B1D843B0}" type="presOf" srcId="{AED776ED-E453-45EA-B44B-C52DA82D6F6C}" destId="{5AB011C9-701E-4E3C-8211-9773571D309F}" srcOrd="0" destOrd="0" presId="urn:microsoft.com/office/officeart/2005/8/layout/default"/>
    <dgm:cxn modelId="{50F6334F-642B-4B45-B742-800FBB887323}" srcId="{E19051FA-2DDA-418B-8193-95BF28BCE7CB}" destId="{573CBA5A-8529-4FF7-AF42-BE03A1BDED4F}" srcOrd="1" destOrd="0" parTransId="{03E420F1-7163-4325-8EE6-2FFE759BB3CD}" sibTransId="{BCFA3110-0CE6-4BFD-B009-F1FC41E78D18}"/>
    <dgm:cxn modelId="{2A3D6271-062C-40D0-B537-1C906887985A}" type="presOf" srcId="{63303A4D-F862-443C-B567-6069BCA29759}" destId="{86F63203-02A9-4F1E-98A4-59EF39398508}" srcOrd="0" destOrd="0" presId="urn:microsoft.com/office/officeart/2005/8/layout/default"/>
    <dgm:cxn modelId="{7A591F72-A692-4075-A806-AF4102CB82DD}" type="presOf" srcId="{C2300AF7-22C6-47B9-A29F-DCBED22804F6}" destId="{63CEC0CA-CFF4-4AAA-9F50-69576F4219D4}" srcOrd="0" destOrd="0" presId="urn:microsoft.com/office/officeart/2005/8/layout/default"/>
    <dgm:cxn modelId="{90686157-A2A2-493A-A24A-51D854A1DF41}" srcId="{E19051FA-2DDA-418B-8193-95BF28BCE7CB}" destId="{2AA4CBF6-EEB1-425C-8837-3E66A9097817}" srcOrd="7" destOrd="0" parTransId="{20EE9D4A-C93D-422B-8134-6A9B0205D57B}" sibTransId="{2247D64D-B307-4435-B869-7184A52FA075}"/>
    <dgm:cxn modelId="{2B92A17D-78D3-40CE-AA7E-6D97C3CE254B}" type="presOf" srcId="{B7E8C7F2-3FA9-4315-9AC8-D72A74AC6811}" destId="{C18162B3-EFFF-4605-A12F-A058571FA8F2}" srcOrd="0" destOrd="0" presId="urn:microsoft.com/office/officeart/2005/8/layout/default"/>
    <dgm:cxn modelId="{60D3D287-EA56-42E9-B102-169A7920BE73}" srcId="{E19051FA-2DDA-418B-8193-95BF28BCE7CB}" destId="{45F36D77-87B3-4FAB-A016-9C735B2F9551}" srcOrd="0" destOrd="0" parTransId="{68F04C06-460A-411F-A4C3-F6876FFDC975}" sibTransId="{D8C02562-A2DB-474D-9FF1-2214C677AFE1}"/>
    <dgm:cxn modelId="{D489A2A4-EE7B-4948-8459-809C01CD26A8}" srcId="{E19051FA-2DDA-418B-8193-95BF28BCE7CB}" destId="{3ADA2FA1-4EC3-448A-9D9F-17BEE4CE5C39}" srcOrd="3" destOrd="0" parTransId="{C32B27A7-7B57-4204-89C9-243BDE0E1694}" sibTransId="{B9BD31BE-8574-4DD8-85C8-CAA82D53D7F9}"/>
    <dgm:cxn modelId="{26ED54B0-7513-473C-AB71-0F722327FDC9}" type="presOf" srcId="{2AA4CBF6-EEB1-425C-8837-3E66A9097817}" destId="{4D5D68E7-C1DE-4ECB-B7DB-689109331E48}" srcOrd="0" destOrd="0" presId="urn:microsoft.com/office/officeart/2005/8/layout/default"/>
    <dgm:cxn modelId="{3BD156B6-A825-4591-96BB-59C01B8D5345}" srcId="{E19051FA-2DDA-418B-8193-95BF28BCE7CB}" destId="{B7E8C7F2-3FA9-4315-9AC8-D72A74AC6811}" srcOrd="11" destOrd="0" parTransId="{F637D6B1-AACB-47FC-9D41-6A675DA787A2}" sibTransId="{506CE4A8-D99E-45D0-B812-D937F9B92FF6}"/>
    <dgm:cxn modelId="{9FDEF4BD-5ED1-4C52-AF0C-B9875B9EE430}" srcId="{E19051FA-2DDA-418B-8193-95BF28BCE7CB}" destId="{C2300AF7-22C6-47B9-A29F-DCBED22804F6}" srcOrd="10" destOrd="0" parTransId="{F88BB022-79B2-4040-9F43-9C8543495DFE}" sibTransId="{09B5E3A8-6742-4948-9191-5475C3A8B3B6}"/>
    <dgm:cxn modelId="{3F2ABDC1-C701-4296-BD33-C6F714574C37}" type="presOf" srcId="{573CBA5A-8529-4FF7-AF42-BE03A1BDED4F}" destId="{D5A62638-E749-4BB1-9C55-88D310ABC756}" srcOrd="0" destOrd="0" presId="urn:microsoft.com/office/officeart/2005/8/layout/default"/>
    <dgm:cxn modelId="{3FF471D6-E12F-4585-BAAE-832827D431B5}" srcId="{E19051FA-2DDA-418B-8193-95BF28BCE7CB}" destId="{E8322715-3D2D-43CD-808D-D2CD3389D44D}" srcOrd="5" destOrd="0" parTransId="{080DB050-D03C-451A-850C-BBB20DFBD274}" sibTransId="{96E1EBF2-8110-496D-A831-5D6071FCA7B4}"/>
    <dgm:cxn modelId="{15B9BED7-FEEB-4D20-AAD5-EB85CDFBE269}" type="presOf" srcId="{10CBBCA9-2601-4E08-BB2D-97668398B520}" destId="{0E5866C1-8D93-4841-B29B-D94412C05793}" srcOrd="0" destOrd="0" presId="urn:microsoft.com/office/officeart/2005/8/layout/default"/>
    <dgm:cxn modelId="{989BD2DE-5048-445E-9303-38715FF7FED3}" type="presOf" srcId="{3ADA2FA1-4EC3-448A-9D9F-17BEE4CE5C39}" destId="{FCC456AD-2040-4974-9CC2-C858457B2F7E}" srcOrd="0" destOrd="0" presId="urn:microsoft.com/office/officeart/2005/8/layout/default"/>
    <dgm:cxn modelId="{F996D7DF-E975-48B2-94AD-54F1BB067C0E}" srcId="{E19051FA-2DDA-418B-8193-95BF28BCE7CB}" destId="{10CBBCA9-2601-4E08-BB2D-97668398B520}" srcOrd="6" destOrd="0" parTransId="{380B5F76-D7BE-41B6-80E8-941ABFA57249}" sibTransId="{FE6C6856-B9B1-411E-966B-9C60BFA8F2B8}"/>
    <dgm:cxn modelId="{4B3547E3-5478-42C4-BDCD-2F3C7E7C3622}" type="presOf" srcId="{B3348F34-1CBA-4448-ABD2-77F4FED3FEC0}" destId="{7A4D906F-EB0A-4CEA-BF42-7AD1A5B7B68E}" srcOrd="0" destOrd="0" presId="urn:microsoft.com/office/officeart/2005/8/layout/default"/>
    <dgm:cxn modelId="{9314C0E3-0B5D-4DA2-A878-23BEE0FBF061}" srcId="{E19051FA-2DDA-418B-8193-95BF28BCE7CB}" destId="{63303A4D-F862-443C-B567-6069BCA29759}" srcOrd="2" destOrd="0" parTransId="{77351406-987D-49EE-A62E-98E87672FCD1}" sibTransId="{EA2D671B-367D-42DF-A540-B6A1C2E285FA}"/>
    <dgm:cxn modelId="{F1603BE9-2158-4465-8BF0-3CB144284730}" srcId="{E19051FA-2DDA-418B-8193-95BF28BCE7CB}" destId="{AED776ED-E453-45EA-B44B-C52DA82D6F6C}" srcOrd="9" destOrd="0" parTransId="{EC955ED8-1FB8-4985-9E97-BE06D5D497BB}" sibTransId="{F6A93713-9807-4CBB-84EB-9941BC03EC6E}"/>
    <dgm:cxn modelId="{99884BEA-F36F-4E57-BAD3-37D2323687B9}" srcId="{E19051FA-2DDA-418B-8193-95BF28BCE7CB}" destId="{B3348F34-1CBA-4448-ABD2-77F4FED3FEC0}" srcOrd="8" destOrd="0" parTransId="{F34D4664-BFF9-4261-81E2-2CCA13040D27}" sibTransId="{CD8ED7BD-0A1B-4F60-B113-739189116E74}"/>
    <dgm:cxn modelId="{30B0F1EA-35DD-4BCE-8C21-DA59E53C95B0}" srcId="{E19051FA-2DDA-418B-8193-95BF28BCE7CB}" destId="{10B6C76B-7EFB-4DDA-ACF7-897C1D6DFC92}" srcOrd="4" destOrd="0" parTransId="{3203898B-5113-4E8E-B86B-918908AEFD37}" sibTransId="{E8C6663D-7558-4C9F-BD5B-1589DFB39955}"/>
    <dgm:cxn modelId="{729E40F3-C781-4332-9250-90FF949D60FB}" type="presOf" srcId="{10B6C76B-7EFB-4DDA-ACF7-897C1D6DFC92}" destId="{3C8268CD-0824-4879-BB9C-BCE870114F82}" srcOrd="0" destOrd="0" presId="urn:microsoft.com/office/officeart/2005/8/layout/default"/>
    <dgm:cxn modelId="{E101C0F4-C776-4CC2-A519-2ADD970FC6E3}" type="presOf" srcId="{E8322715-3D2D-43CD-808D-D2CD3389D44D}" destId="{DD3F575B-3341-42AF-BB15-5063B5760DDF}" srcOrd="0" destOrd="0" presId="urn:microsoft.com/office/officeart/2005/8/layout/default"/>
    <dgm:cxn modelId="{9BB62AF8-A080-4C62-8F91-36BB0EB24E14}" type="presOf" srcId="{45F36D77-87B3-4FAB-A016-9C735B2F9551}" destId="{2B970C46-A7F8-48CF-9A2B-9D389DF2876B}" srcOrd="0" destOrd="0" presId="urn:microsoft.com/office/officeart/2005/8/layout/default"/>
    <dgm:cxn modelId="{C826C79D-D95E-40A5-976D-39B2989568E2}" type="presParOf" srcId="{434C4DBB-A93C-4C42-AB67-9DFA1C6D43D5}" destId="{2B970C46-A7F8-48CF-9A2B-9D389DF2876B}" srcOrd="0" destOrd="0" presId="urn:microsoft.com/office/officeart/2005/8/layout/default"/>
    <dgm:cxn modelId="{42A6BFA9-AE13-46EA-A770-5A95C8666E2C}" type="presParOf" srcId="{434C4DBB-A93C-4C42-AB67-9DFA1C6D43D5}" destId="{DD4D2479-9F1B-4886-B566-00522A7F5580}" srcOrd="1" destOrd="0" presId="urn:microsoft.com/office/officeart/2005/8/layout/default"/>
    <dgm:cxn modelId="{C34E6D24-E9F6-402A-9CC8-EE5472AE8ECD}" type="presParOf" srcId="{434C4DBB-A93C-4C42-AB67-9DFA1C6D43D5}" destId="{D5A62638-E749-4BB1-9C55-88D310ABC756}" srcOrd="2" destOrd="0" presId="urn:microsoft.com/office/officeart/2005/8/layout/default"/>
    <dgm:cxn modelId="{0DDC1799-5F13-4A27-B1BF-63B34932EFAE}" type="presParOf" srcId="{434C4DBB-A93C-4C42-AB67-9DFA1C6D43D5}" destId="{4EA664FC-DB6A-47F7-85F8-E119E928AE9A}" srcOrd="3" destOrd="0" presId="urn:microsoft.com/office/officeart/2005/8/layout/default"/>
    <dgm:cxn modelId="{2AD8469E-21B6-46E3-98FA-A59A1CFBFBDC}" type="presParOf" srcId="{434C4DBB-A93C-4C42-AB67-9DFA1C6D43D5}" destId="{86F63203-02A9-4F1E-98A4-59EF39398508}" srcOrd="4" destOrd="0" presId="urn:microsoft.com/office/officeart/2005/8/layout/default"/>
    <dgm:cxn modelId="{92244980-06C5-4645-80DE-BFC87006A175}" type="presParOf" srcId="{434C4DBB-A93C-4C42-AB67-9DFA1C6D43D5}" destId="{ACDE1AB6-8D05-4F0F-9E54-78FDA66F60D7}" srcOrd="5" destOrd="0" presId="urn:microsoft.com/office/officeart/2005/8/layout/default"/>
    <dgm:cxn modelId="{DCA3EE2F-01A7-49EE-AF52-8EA19F904201}" type="presParOf" srcId="{434C4DBB-A93C-4C42-AB67-9DFA1C6D43D5}" destId="{FCC456AD-2040-4974-9CC2-C858457B2F7E}" srcOrd="6" destOrd="0" presId="urn:microsoft.com/office/officeart/2005/8/layout/default"/>
    <dgm:cxn modelId="{C440BEB3-6DE3-4E3F-BB40-39B5A73D0675}" type="presParOf" srcId="{434C4DBB-A93C-4C42-AB67-9DFA1C6D43D5}" destId="{5F0A6D24-4EE6-449D-8745-2190BE1BD64D}" srcOrd="7" destOrd="0" presId="urn:microsoft.com/office/officeart/2005/8/layout/default"/>
    <dgm:cxn modelId="{A6FA8008-259D-4EFD-9FB2-840C0CF598B0}" type="presParOf" srcId="{434C4DBB-A93C-4C42-AB67-9DFA1C6D43D5}" destId="{3C8268CD-0824-4879-BB9C-BCE870114F82}" srcOrd="8" destOrd="0" presId="urn:microsoft.com/office/officeart/2005/8/layout/default"/>
    <dgm:cxn modelId="{3BDCBCE7-0E03-4781-B7F1-EA6B001BEDF7}" type="presParOf" srcId="{434C4DBB-A93C-4C42-AB67-9DFA1C6D43D5}" destId="{705CF5B5-DEC8-4513-8C84-260822D02FCB}" srcOrd="9" destOrd="0" presId="urn:microsoft.com/office/officeart/2005/8/layout/default"/>
    <dgm:cxn modelId="{E20D9695-E669-4473-8BED-F5BA18554BD8}" type="presParOf" srcId="{434C4DBB-A93C-4C42-AB67-9DFA1C6D43D5}" destId="{DD3F575B-3341-42AF-BB15-5063B5760DDF}" srcOrd="10" destOrd="0" presId="urn:microsoft.com/office/officeart/2005/8/layout/default"/>
    <dgm:cxn modelId="{B5D7CD19-2570-4421-98BC-0DAFB13F7DB5}" type="presParOf" srcId="{434C4DBB-A93C-4C42-AB67-9DFA1C6D43D5}" destId="{4B483304-F51A-453E-8CEF-0C9D1019F083}" srcOrd="11" destOrd="0" presId="urn:microsoft.com/office/officeart/2005/8/layout/default"/>
    <dgm:cxn modelId="{51D80A26-2DCD-49B5-862C-F67A5C8F7651}" type="presParOf" srcId="{434C4DBB-A93C-4C42-AB67-9DFA1C6D43D5}" destId="{0E5866C1-8D93-4841-B29B-D94412C05793}" srcOrd="12" destOrd="0" presId="urn:microsoft.com/office/officeart/2005/8/layout/default"/>
    <dgm:cxn modelId="{1411F140-A177-4C42-BF94-932A4C89430C}" type="presParOf" srcId="{434C4DBB-A93C-4C42-AB67-9DFA1C6D43D5}" destId="{55D6E74F-0D81-453F-8B1F-FC0735FF0AFA}" srcOrd="13" destOrd="0" presId="urn:microsoft.com/office/officeart/2005/8/layout/default"/>
    <dgm:cxn modelId="{BC30EA1A-4C40-4D59-9813-C3F3F921883E}" type="presParOf" srcId="{434C4DBB-A93C-4C42-AB67-9DFA1C6D43D5}" destId="{4D5D68E7-C1DE-4ECB-B7DB-689109331E48}" srcOrd="14" destOrd="0" presId="urn:microsoft.com/office/officeart/2005/8/layout/default"/>
    <dgm:cxn modelId="{64294F5B-CFB2-4DE6-9E20-D4EF17734BB3}" type="presParOf" srcId="{434C4DBB-A93C-4C42-AB67-9DFA1C6D43D5}" destId="{B0D63E5D-470E-40A9-8B54-BECC9F6D6D88}" srcOrd="15" destOrd="0" presId="urn:microsoft.com/office/officeart/2005/8/layout/default"/>
    <dgm:cxn modelId="{BC89B8E0-BC54-4653-A2BB-E7A590B0151A}" type="presParOf" srcId="{434C4DBB-A93C-4C42-AB67-9DFA1C6D43D5}" destId="{7A4D906F-EB0A-4CEA-BF42-7AD1A5B7B68E}" srcOrd="16" destOrd="0" presId="urn:microsoft.com/office/officeart/2005/8/layout/default"/>
    <dgm:cxn modelId="{D1E15C3C-5962-427A-8882-B3E090A83A03}" type="presParOf" srcId="{434C4DBB-A93C-4C42-AB67-9DFA1C6D43D5}" destId="{D040F339-6353-41E3-A99B-FBD1DC291640}" srcOrd="17" destOrd="0" presId="urn:microsoft.com/office/officeart/2005/8/layout/default"/>
    <dgm:cxn modelId="{E01B091A-F211-4ECC-91F3-8B8229C27EE3}" type="presParOf" srcId="{434C4DBB-A93C-4C42-AB67-9DFA1C6D43D5}" destId="{5AB011C9-701E-4E3C-8211-9773571D309F}" srcOrd="18" destOrd="0" presId="urn:microsoft.com/office/officeart/2005/8/layout/default"/>
    <dgm:cxn modelId="{0B851B83-0341-4DBA-B000-F823DD629837}" type="presParOf" srcId="{434C4DBB-A93C-4C42-AB67-9DFA1C6D43D5}" destId="{AA9E7732-B1E6-41D8-A645-05F0707A5B93}" srcOrd="19" destOrd="0" presId="urn:microsoft.com/office/officeart/2005/8/layout/default"/>
    <dgm:cxn modelId="{B3689514-159E-44B8-9CD1-36966578A826}" type="presParOf" srcId="{434C4DBB-A93C-4C42-AB67-9DFA1C6D43D5}" destId="{63CEC0CA-CFF4-4AAA-9F50-69576F4219D4}" srcOrd="20" destOrd="0" presId="urn:microsoft.com/office/officeart/2005/8/layout/default"/>
    <dgm:cxn modelId="{B9A90D42-CD54-449A-B3FE-80ED2A4D1B37}" type="presParOf" srcId="{434C4DBB-A93C-4C42-AB67-9DFA1C6D43D5}" destId="{B3F31D0D-FF1D-4E41-8582-1A167194769B}" srcOrd="21" destOrd="0" presId="urn:microsoft.com/office/officeart/2005/8/layout/default"/>
    <dgm:cxn modelId="{83BED83C-1C31-42C6-A20C-8C19CC857B2F}" type="presParOf" srcId="{434C4DBB-A93C-4C42-AB67-9DFA1C6D43D5}" destId="{C18162B3-EFFF-4605-A12F-A058571FA8F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90C6-5FD0-44FF-85F2-0205056F3580}">
      <dsp:nvSpPr>
        <dsp:cNvPr id="0" name=""/>
        <dsp:cNvSpPr/>
      </dsp:nvSpPr>
      <dsp:spPr>
        <a:xfrm>
          <a:off x="0" y="887018"/>
          <a:ext cx="2637233" cy="1582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baseline="0"/>
            <a:t>identify the extent to which public libraries have or have not digitized unique collections, </a:t>
          </a:r>
          <a:endParaRPr lang="en-US" sz="2100" kern="1200"/>
        </a:p>
      </dsp:txBody>
      <dsp:txXfrm>
        <a:off x="0" y="887018"/>
        <a:ext cx="2637233" cy="1582340"/>
      </dsp:txXfrm>
    </dsp:sp>
    <dsp:sp modelId="{3A717F9E-FA25-4120-9E56-312BC8BE1DE7}">
      <dsp:nvSpPr>
        <dsp:cNvPr id="0" name=""/>
        <dsp:cNvSpPr/>
      </dsp:nvSpPr>
      <dsp:spPr>
        <a:xfrm>
          <a:off x="2900957" y="887018"/>
          <a:ext cx="2637233" cy="15823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baseline="0"/>
            <a:t>the obstacles that prevent digitization, </a:t>
          </a:r>
          <a:endParaRPr lang="en-US" sz="2100" kern="1200"/>
        </a:p>
      </dsp:txBody>
      <dsp:txXfrm>
        <a:off x="2900957" y="887018"/>
        <a:ext cx="2637233" cy="1582340"/>
      </dsp:txXfrm>
    </dsp:sp>
    <dsp:sp modelId="{476380CC-9056-4B5E-B06C-66E43681871C}">
      <dsp:nvSpPr>
        <dsp:cNvPr id="0" name=""/>
        <dsp:cNvSpPr/>
      </dsp:nvSpPr>
      <dsp:spPr>
        <a:xfrm>
          <a:off x="5801914" y="887018"/>
          <a:ext cx="2637233" cy="15823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baseline="0"/>
            <a:t>and the opportunities and partnerships that can accelerate digitization activities</a:t>
          </a:r>
          <a:endParaRPr lang="en-US" sz="2100" kern="1200"/>
        </a:p>
      </dsp:txBody>
      <dsp:txXfrm>
        <a:off x="5801914" y="887018"/>
        <a:ext cx="2637233" cy="1582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70C46-A7F8-48CF-9A2B-9D389DF2876B}">
      <dsp:nvSpPr>
        <dsp:cNvPr id="0" name=""/>
        <dsp:cNvSpPr/>
      </dsp:nvSpPr>
      <dsp:spPr>
        <a:xfrm>
          <a:off x="1967" y="424308"/>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Patron demand</a:t>
          </a:r>
        </a:p>
      </dsp:txBody>
      <dsp:txXfrm>
        <a:off x="1967" y="424308"/>
        <a:ext cx="1560850" cy="936510"/>
      </dsp:txXfrm>
    </dsp:sp>
    <dsp:sp modelId="{D5A62638-E749-4BB1-9C55-88D310ABC756}">
      <dsp:nvSpPr>
        <dsp:cNvPr id="0" name=""/>
        <dsp:cNvSpPr/>
      </dsp:nvSpPr>
      <dsp:spPr>
        <a:xfrm>
          <a:off x="1718903" y="424308"/>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 weed physical item from the collection</a:t>
          </a:r>
        </a:p>
      </dsp:txBody>
      <dsp:txXfrm>
        <a:off x="1718903" y="424308"/>
        <a:ext cx="1560850" cy="936510"/>
      </dsp:txXfrm>
    </dsp:sp>
    <dsp:sp modelId="{86F63203-02A9-4F1E-98A4-59EF39398508}">
      <dsp:nvSpPr>
        <dsp:cNvPr id="0" name=""/>
        <dsp:cNvSpPr/>
      </dsp:nvSpPr>
      <dsp:spPr>
        <a:xfrm>
          <a:off x="3435839" y="424308"/>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Collection size</a:t>
          </a:r>
        </a:p>
      </dsp:txBody>
      <dsp:txXfrm>
        <a:off x="3435839" y="424308"/>
        <a:ext cx="1560850" cy="936510"/>
      </dsp:txXfrm>
    </dsp:sp>
    <dsp:sp modelId="{FCC456AD-2040-4974-9CC2-C858457B2F7E}">
      <dsp:nvSpPr>
        <dsp:cNvPr id="0" name=""/>
        <dsp:cNvSpPr/>
      </dsp:nvSpPr>
      <dsp:spPr>
        <a:xfrm>
          <a:off x="5152774" y="424308"/>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Historical significance</a:t>
          </a:r>
        </a:p>
      </dsp:txBody>
      <dsp:txXfrm>
        <a:off x="5152774" y="424308"/>
        <a:ext cx="1560850" cy="936510"/>
      </dsp:txXfrm>
    </dsp:sp>
    <dsp:sp modelId="{3C8268CD-0824-4879-BB9C-BCE870114F82}">
      <dsp:nvSpPr>
        <dsp:cNvPr id="0" name=""/>
        <dsp:cNvSpPr/>
      </dsp:nvSpPr>
      <dsp:spPr>
        <a:xfrm>
          <a:off x="1967" y="1516903"/>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Preservation purposes</a:t>
          </a:r>
        </a:p>
      </dsp:txBody>
      <dsp:txXfrm>
        <a:off x="1967" y="1516903"/>
        <a:ext cx="1560850" cy="936510"/>
      </dsp:txXfrm>
    </dsp:sp>
    <dsp:sp modelId="{DD3F575B-3341-42AF-BB15-5063B5760DDF}">
      <dsp:nvSpPr>
        <dsp:cNvPr id="0" name=""/>
        <dsp:cNvSpPr/>
      </dsp:nvSpPr>
      <dsp:spPr>
        <a:xfrm>
          <a:off x="1718903" y="1516903"/>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Ease of digitization</a:t>
          </a:r>
        </a:p>
      </dsp:txBody>
      <dsp:txXfrm>
        <a:off x="1718903" y="1516903"/>
        <a:ext cx="1560850" cy="936510"/>
      </dsp:txXfrm>
    </dsp:sp>
    <dsp:sp modelId="{0E5866C1-8D93-4841-B29B-D94412C05793}">
      <dsp:nvSpPr>
        <dsp:cNvPr id="0" name=""/>
        <dsp:cNvSpPr/>
      </dsp:nvSpPr>
      <dsp:spPr>
        <a:xfrm>
          <a:off x="3435839" y="1516903"/>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Rights issues</a:t>
          </a:r>
        </a:p>
      </dsp:txBody>
      <dsp:txXfrm>
        <a:off x="3435839" y="1516903"/>
        <a:ext cx="1560850" cy="936510"/>
      </dsp:txXfrm>
    </dsp:sp>
    <dsp:sp modelId="{4D5D68E7-C1DE-4ECB-B7DB-689109331E48}">
      <dsp:nvSpPr>
        <dsp:cNvPr id="0" name=""/>
        <dsp:cNvSpPr/>
      </dsp:nvSpPr>
      <dsp:spPr>
        <a:xfrm>
          <a:off x="5152774" y="1516903"/>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In-house expertise</a:t>
          </a:r>
        </a:p>
      </dsp:txBody>
      <dsp:txXfrm>
        <a:off x="5152774" y="1516903"/>
        <a:ext cx="1560850" cy="936510"/>
      </dsp:txXfrm>
    </dsp:sp>
    <dsp:sp modelId="{7A4D906F-EB0A-4CEA-BF42-7AD1A5B7B68E}">
      <dsp:nvSpPr>
        <dsp:cNvPr id="0" name=""/>
        <dsp:cNvSpPr/>
      </dsp:nvSpPr>
      <dsp:spPr>
        <a:xfrm>
          <a:off x="1967" y="2609499"/>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Potential partnerships</a:t>
          </a:r>
        </a:p>
      </dsp:txBody>
      <dsp:txXfrm>
        <a:off x="1967" y="2609499"/>
        <a:ext cx="1560850" cy="936510"/>
      </dsp:txXfrm>
    </dsp:sp>
    <dsp:sp modelId="{5AB011C9-701E-4E3C-8211-9773571D309F}">
      <dsp:nvSpPr>
        <dsp:cNvPr id="0" name=""/>
        <dsp:cNvSpPr/>
      </dsp:nvSpPr>
      <dsp:spPr>
        <a:xfrm>
          <a:off x="1718903" y="2609499"/>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Community outreach and engagement opportunities</a:t>
          </a:r>
        </a:p>
      </dsp:txBody>
      <dsp:txXfrm>
        <a:off x="1718903" y="2609499"/>
        <a:ext cx="1560850" cy="936510"/>
      </dsp:txXfrm>
    </dsp:sp>
    <dsp:sp modelId="{63CEC0CA-CFF4-4AAA-9F50-69576F4219D4}">
      <dsp:nvSpPr>
        <dsp:cNvPr id="0" name=""/>
        <dsp:cNvSpPr/>
      </dsp:nvSpPr>
      <dsp:spPr>
        <a:xfrm>
          <a:off x="3435839" y="2609499"/>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Serving unique or underserved populations</a:t>
          </a:r>
        </a:p>
      </dsp:txBody>
      <dsp:txXfrm>
        <a:off x="3435839" y="2609499"/>
        <a:ext cx="1560850" cy="936510"/>
      </dsp:txXfrm>
    </dsp:sp>
    <dsp:sp modelId="{C18162B3-EFFF-4605-A12F-A058571FA8F2}">
      <dsp:nvSpPr>
        <dsp:cNvPr id="0" name=""/>
        <dsp:cNvSpPr/>
      </dsp:nvSpPr>
      <dsp:spPr>
        <a:xfrm>
          <a:off x="5152774" y="2609499"/>
          <a:ext cx="1560850" cy="93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Financial incentives/grants</a:t>
          </a:r>
        </a:p>
      </dsp:txBody>
      <dsp:txXfrm>
        <a:off x="5152774" y="2609499"/>
        <a:ext cx="1560850" cy="9365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8" tIns="46639" rIns="93278" bIns="46639" rtlCol="0"/>
          <a:lstStyle>
            <a:lvl1pPr algn="r">
              <a:defRPr sz="1300"/>
            </a:lvl1pPr>
          </a:lstStyle>
          <a:p>
            <a:fld id="{1EA7726C-ACAE-124E-B040-09E55DEF4DA0}" type="datetimeFigureOut">
              <a:rPr lang="en-US" smtClean="0"/>
              <a:t>12/27/2017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8" tIns="46639" rIns="93278" bIns="46639" rtlCol="0" anchor="b"/>
          <a:lstStyle>
            <a:lvl1pPr algn="r">
              <a:defRPr sz="13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78" tIns="46639" rIns="93278" bIns="46639" rtlCol="0"/>
          <a:lstStyle>
            <a:lvl1pPr algn="l">
              <a:defRPr sz="13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78" tIns="46639" rIns="93278" bIns="46639" rtlCol="0"/>
          <a:lstStyle>
            <a:lvl1pPr algn="r">
              <a:defRPr sz="1300"/>
            </a:lvl1pPr>
          </a:lstStyle>
          <a:p>
            <a:fld id="{331B6EB0-2DF6-41D5-BB54-6EC44BE5C9A0}" type="datetimeFigureOut">
              <a:rPr lang="en-US" smtClean="0"/>
              <a:t>12/27/2017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8" tIns="46639" rIns="93278" bIns="46639"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78" tIns="46639" rIns="93278"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7"/>
            <a:ext cx="3041968" cy="467450"/>
          </a:xfrm>
          <a:prstGeom prst="rect">
            <a:avLst/>
          </a:prstGeom>
        </p:spPr>
        <p:txBody>
          <a:bodyPr vert="horz" lIns="93278" tIns="46639" rIns="93278" bIns="46639" rtlCol="0" anchor="b"/>
          <a:lstStyle>
            <a:lvl1pPr algn="l">
              <a:defRPr sz="1300"/>
            </a:lvl1pPr>
          </a:lstStyle>
          <a:p>
            <a:endParaRPr lang="en-US"/>
          </a:p>
        </p:txBody>
      </p:sp>
      <p:sp>
        <p:nvSpPr>
          <p:cNvPr id="7" name="Slide Number Placeholder 6"/>
          <p:cNvSpPr>
            <a:spLocks noGrp="1"/>
          </p:cNvSpPr>
          <p:nvPr>
            <p:ph type="sldNum" sz="quarter" idx="5"/>
          </p:nvPr>
        </p:nvSpPr>
        <p:spPr>
          <a:xfrm>
            <a:off x="3976739" y="8838477"/>
            <a:ext cx="3041968" cy="467450"/>
          </a:xfrm>
          <a:prstGeom prst="rect">
            <a:avLst/>
          </a:prstGeom>
        </p:spPr>
        <p:txBody>
          <a:bodyPr vert="horz" lIns="93278" tIns="46639" rIns="93278" bIns="46639" rtlCol="0" anchor="b"/>
          <a:lstStyle>
            <a:lvl1pPr algn="r">
              <a:defRPr sz="1300"/>
            </a:lvl1pPr>
          </a:lstStyle>
          <a:p>
            <a:fld id="{D8822701-8035-4C7A-B893-71087C802FE4}" type="slidenum">
              <a:rPr lang="en-US" smtClean="0"/>
              <a:t>‹#›</a:t>
            </a:fld>
            <a:endParaRPr lang="en-US"/>
          </a:p>
        </p:txBody>
      </p:sp>
    </p:spTree>
    <p:extLst>
      <p:ext uri="{BB962C8B-B14F-4D97-AF65-F5344CB8AC3E}">
        <p14:creationId xmlns:p14="http://schemas.microsoft.com/office/powerpoint/2010/main" val="400247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a:t>
            </a:fld>
            <a:endParaRPr lang="en-US"/>
          </a:p>
        </p:txBody>
      </p:sp>
    </p:spTree>
    <p:extLst>
      <p:ext uri="{BB962C8B-B14F-4D97-AF65-F5344CB8AC3E}">
        <p14:creationId xmlns:p14="http://schemas.microsoft.com/office/powerpoint/2010/main" val="180410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about having a digitization strategy was only asked of libraries that are currently digitizing or have digitized in the past three years. Very few libraries have an approved strategy – they are just getting it done! Now, maybe that’s how they approach all projects in the library…no formal strategy in place. But formation of a strategy is clear way to help scope a project and your expectations, and I do recommend them for projects. </a:t>
            </a:r>
          </a:p>
        </p:txBody>
      </p:sp>
      <p:sp>
        <p:nvSpPr>
          <p:cNvPr id="4" name="Slide Number Placeholder 3"/>
          <p:cNvSpPr>
            <a:spLocks noGrp="1"/>
          </p:cNvSpPr>
          <p:nvPr>
            <p:ph type="sldNum" sz="quarter" idx="10"/>
          </p:nvPr>
        </p:nvSpPr>
        <p:spPr/>
        <p:txBody>
          <a:bodyPr/>
          <a:lstStyle/>
          <a:p>
            <a:fld id="{D8822701-8035-4C7A-B893-71087C802FE4}" type="slidenum">
              <a:rPr lang="en-US" smtClean="0"/>
              <a:t>10</a:t>
            </a:fld>
            <a:endParaRPr lang="en-US"/>
          </a:p>
        </p:txBody>
      </p:sp>
    </p:spTree>
    <p:extLst>
      <p:ext uri="{BB962C8B-B14F-4D97-AF65-F5344CB8AC3E}">
        <p14:creationId xmlns:p14="http://schemas.microsoft.com/office/powerpoint/2010/main" val="197584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cover more about the DPLA service hubs in the state-level report, but</a:t>
            </a:r>
            <a:r>
              <a:rPr lang="en-US" baseline="0" dirty="0"/>
              <a:t> of course, this was of interest to our partners at DPLA colleagues because it presents an opportunity both for education around participation, and also awareness and use of DPLA resources.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11</a:t>
            </a:fld>
            <a:endParaRPr lang="en-US"/>
          </a:p>
        </p:txBody>
      </p:sp>
    </p:spTree>
    <p:extLst>
      <p:ext uri="{BB962C8B-B14F-4D97-AF65-F5344CB8AC3E}">
        <p14:creationId xmlns:p14="http://schemas.microsoft.com/office/powerpoint/2010/main" val="75814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question that we asked of every respondents – regardless of their digitization efforts. We tailored the question to say that we were interested in locally-significant materials, things that other libraries weren’t likely to have. We wanted to know if they even had things that could be digitized.</a:t>
            </a:r>
          </a:p>
          <a:p>
            <a:endParaRPr lang="en-US" dirty="0"/>
          </a:p>
          <a:p>
            <a:r>
              <a:rPr lang="en-US" dirty="0"/>
              <a:t>And 92% of libraries reported that they did have these materials in their collections. </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12</a:t>
            </a:fld>
            <a:endParaRPr lang="en-US"/>
          </a:p>
        </p:txBody>
      </p:sp>
    </p:spTree>
    <p:extLst>
      <p:ext uri="{BB962C8B-B14F-4D97-AF65-F5344CB8AC3E}">
        <p14:creationId xmlns:p14="http://schemas.microsoft.com/office/powerpoint/2010/main" val="247744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most popular items, across library size were photographs and newspapers. </a:t>
            </a:r>
          </a:p>
        </p:txBody>
      </p:sp>
      <p:sp>
        <p:nvSpPr>
          <p:cNvPr id="4" name="Slide Number Placeholder 3"/>
          <p:cNvSpPr>
            <a:spLocks noGrp="1"/>
          </p:cNvSpPr>
          <p:nvPr>
            <p:ph type="sldNum" sz="quarter" idx="10"/>
          </p:nvPr>
        </p:nvSpPr>
        <p:spPr/>
        <p:txBody>
          <a:bodyPr/>
          <a:lstStyle/>
          <a:p>
            <a:fld id="{D8822701-8035-4C7A-B893-71087C802FE4}" type="slidenum">
              <a:rPr lang="en-US" smtClean="0"/>
              <a:t>13</a:t>
            </a:fld>
            <a:endParaRPr lang="en-US"/>
          </a:p>
        </p:txBody>
      </p:sp>
    </p:spTree>
    <p:extLst>
      <p:ext uri="{BB962C8B-B14F-4D97-AF65-F5344CB8AC3E}">
        <p14:creationId xmlns:p14="http://schemas.microsoft.com/office/powerpoint/2010/main" val="33639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Born-Digital materials is the one data category where the difference between state and public libraries is significant. The most popular item for state libraries in “born-digital materials”. Maps and Newspapers tied at 70.2%</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14</a:t>
            </a:fld>
            <a:endParaRPr lang="en-US"/>
          </a:p>
        </p:txBody>
      </p:sp>
    </p:spTree>
    <p:extLst>
      <p:ext uri="{BB962C8B-B14F-4D97-AF65-F5344CB8AC3E}">
        <p14:creationId xmlns:p14="http://schemas.microsoft.com/office/powerpoint/2010/main" val="379070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at content that might represent unrepresented populations. However, for the public libraries this question was only asked of those that said they were digitizing, so we missed an opportunity to find out more about collections and potential here. </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15</a:t>
            </a:fld>
            <a:endParaRPr lang="en-US"/>
          </a:p>
        </p:txBody>
      </p:sp>
    </p:spTree>
    <p:extLst>
      <p:ext uri="{BB962C8B-B14F-4D97-AF65-F5344CB8AC3E}">
        <p14:creationId xmlns:p14="http://schemas.microsoft.com/office/powerpoint/2010/main" val="109592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won’t be a surprise to anyone that funding and staff time are seen as major barriers. Including them in the survey is a requirement because it’s going to come up, but I always want to say, “excluding funding and staff time…what are your biggest barriers.” But then we wouldn’t have the data that show these are As you’ll see later, similar concerns are raised at the state library level as well.</a:t>
            </a:r>
          </a:p>
          <a:p>
            <a:endParaRPr lang="en-US" baseline="0" dirty="0"/>
          </a:p>
          <a:p>
            <a:pPr defTabSz="932781">
              <a:defRPr/>
            </a:pPr>
            <a:r>
              <a:rPr lang="en-US" baseline="0" dirty="0"/>
              <a:t>Rights management issues shows up as the most relevant minor barrier, but when we asked about the types of rights being assigned to digital content in a later question, 22% of the responders replied “Don’t know.”, which indicates that there is an opportunity here for education around rights and permissions for content. </a:t>
            </a:r>
            <a:endParaRPr lang="en-US" dirty="0"/>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16</a:t>
            </a:fld>
            <a:endParaRPr lang="en-US"/>
          </a:p>
        </p:txBody>
      </p:sp>
    </p:spTree>
    <p:extLst>
      <p:ext uri="{BB962C8B-B14F-4D97-AF65-F5344CB8AC3E}">
        <p14:creationId xmlns:p14="http://schemas.microsoft.com/office/powerpoint/2010/main" val="117214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comments from a library that participated in the survey, they want to digitize, but it is not financially feasible. </a:t>
            </a:r>
          </a:p>
        </p:txBody>
      </p:sp>
      <p:sp>
        <p:nvSpPr>
          <p:cNvPr id="4" name="Slide Number Placeholder 3"/>
          <p:cNvSpPr>
            <a:spLocks noGrp="1"/>
          </p:cNvSpPr>
          <p:nvPr>
            <p:ph type="sldNum" sz="quarter" idx="10"/>
          </p:nvPr>
        </p:nvSpPr>
        <p:spPr/>
        <p:txBody>
          <a:bodyPr/>
          <a:lstStyle/>
          <a:p>
            <a:fld id="{D8822701-8035-4C7A-B893-71087C802FE4}" type="slidenum">
              <a:rPr lang="en-US" smtClean="0"/>
              <a:t>17</a:t>
            </a:fld>
            <a:endParaRPr lang="en-US"/>
          </a:p>
        </p:txBody>
      </p:sp>
    </p:spTree>
    <p:extLst>
      <p:ext uri="{BB962C8B-B14F-4D97-AF65-F5344CB8AC3E}">
        <p14:creationId xmlns:p14="http://schemas.microsoft.com/office/powerpoint/2010/main" val="273544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was one of those barriers and we looked more closely at the issue of the kinds of training that might be most beneficial. Best practices for Imaging and Metadata surfaced as</a:t>
            </a:r>
            <a:r>
              <a:rPr lang="en-US" baseline="0" dirty="0"/>
              <a:t> training topics that could help libraries better digitize their collections. </a:t>
            </a:r>
          </a:p>
          <a:p>
            <a:endParaRPr lang="en-US" baseline="0" dirty="0"/>
          </a:p>
          <a:p>
            <a:r>
              <a:rPr lang="en-US" baseline="0" dirty="0"/>
              <a:t>I mentioned at the beginning that we looked at data from five different sizes of libraries and all of that information is provided in the data files that are available for you to download and review. Looking at the breakdown by size, there was a consistent growth in the interest in Copyright or risk assessment training as library size increased. And remember that issues around rights management was the largest minor barrier reported by libraries. Only 42% of the Very Small libraries selected that as an area that would be helpful, versus 72% of Very Large libraries. The larger the library, the more concerned they are with risk assessment.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18</a:t>
            </a:fld>
            <a:endParaRPr lang="en-US"/>
          </a:p>
        </p:txBody>
      </p:sp>
    </p:spTree>
    <p:extLst>
      <p:ext uri="{BB962C8B-B14F-4D97-AF65-F5344CB8AC3E}">
        <p14:creationId xmlns:p14="http://schemas.microsoft.com/office/powerpoint/2010/main" val="396371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822701-8035-4C7A-B893-71087C802FE4}" type="slidenum">
              <a:rPr lang="en-US" smtClean="0"/>
              <a:t>19</a:t>
            </a:fld>
            <a:endParaRPr lang="en-US"/>
          </a:p>
        </p:txBody>
      </p:sp>
    </p:spTree>
    <p:extLst>
      <p:ext uri="{BB962C8B-B14F-4D97-AF65-F5344CB8AC3E}">
        <p14:creationId xmlns:p14="http://schemas.microsoft.com/office/powerpoint/2010/main" val="102311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a:t>
            </a:fld>
            <a:endParaRPr lang="en-US"/>
          </a:p>
        </p:txBody>
      </p:sp>
    </p:spTree>
    <p:extLst>
      <p:ext uri="{BB962C8B-B14F-4D97-AF65-F5344CB8AC3E}">
        <p14:creationId xmlns:p14="http://schemas.microsoft.com/office/powerpoint/2010/main" val="2512056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understand how libraries choose to digitize their content and these are the options that we provided for them to choose from.</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20</a:t>
            </a:fld>
            <a:endParaRPr lang="en-US"/>
          </a:p>
        </p:txBody>
      </p:sp>
    </p:spTree>
    <p:extLst>
      <p:ext uri="{BB962C8B-B14F-4D97-AF65-F5344CB8AC3E}">
        <p14:creationId xmlns:p14="http://schemas.microsoft.com/office/powerpoint/2010/main" val="273719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significance for the win! This is true of both public and state library agencies. Patron demand was the second choice for state libraries, but fourth for publics. </a:t>
            </a:r>
          </a:p>
        </p:txBody>
      </p:sp>
      <p:sp>
        <p:nvSpPr>
          <p:cNvPr id="4" name="Slide Number Placeholder 3"/>
          <p:cNvSpPr>
            <a:spLocks noGrp="1"/>
          </p:cNvSpPr>
          <p:nvPr>
            <p:ph type="sldNum" sz="quarter" idx="10"/>
          </p:nvPr>
        </p:nvSpPr>
        <p:spPr/>
        <p:txBody>
          <a:bodyPr/>
          <a:lstStyle/>
          <a:p>
            <a:fld id="{D8822701-8035-4C7A-B893-71087C802FE4}" type="slidenum">
              <a:rPr lang="en-US" smtClean="0"/>
              <a:t>21</a:t>
            </a:fld>
            <a:endParaRPr lang="en-US"/>
          </a:p>
        </p:txBody>
      </p:sp>
    </p:spTree>
    <p:extLst>
      <p:ext uri="{BB962C8B-B14F-4D97-AF65-F5344CB8AC3E}">
        <p14:creationId xmlns:p14="http://schemas.microsoft.com/office/powerpoint/2010/main" val="200151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across all library</a:t>
            </a:r>
            <a:r>
              <a:rPr lang="en-US" baseline="0" dirty="0"/>
              <a:t> sizes, for those that reported having the type of materials in their collections and also being involved with digitization efforts.</a:t>
            </a:r>
          </a:p>
          <a:p>
            <a:endParaRPr lang="en-US" baseline="0" dirty="0"/>
          </a:p>
          <a:p>
            <a:r>
              <a:rPr lang="en-US" baseline="0" dirty="0"/>
              <a:t>This just reflects the top responses for “digitized some”; there were many other content types provided as options. </a:t>
            </a:r>
          </a:p>
          <a:p>
            <a:endParaRPr lang="en-US" baseline="0" dirty="0"/>
          </a:p>
        </p:txBody>
      </p:sp>
      <p:sp>
        <p:nvSpPr>
          <p:cNvPr id="4" name="Slide Number Placeholder 3"/>
          <p:cNvSpPr>
            <a:spLocks noGrp="1"/>
          </p:cNvSpPr>
          <p:nvPr>
            <p:ph type="sldNum" sz="quarter" idx="10"/>
          </p:nvPr>
        </p:nvSpPr>
        <p:spPr/>
        <p:txBody>
          <a:bodyPr/>
          <a:lstStyle/>
          <a:p>
            <a:fld id="{D8822701-8035-4C7A-B893-71087C802FE4}" type="slidenum">
              <a:rPr lang="en-US" smtClean="0"/>
              <a:t>22</a:t>
            </a:fld>
            <a:endParaRPr lang="en-US"/>
          </a:p>
        </p:txBody>
      </p:sp>
    </p:spTree>
    <p:extLst>
      <p:ext uri="{BB962C8B-B14F-4D97-AF65-F5344CB8AC3E}">
        <p14:creationId xmlns:p14="http://schemas.microsoft.com/office/powerpoint/2010/main" val="574736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panose="020B0604020202020204" pitchFamily="34" charset="0"/>
              </a:rPr>
              <a:t>Overall, the least common staffing options are paid (6.9%) and unpaid (11.5%) students or interns.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23</a:t>
            </a:fld>
            <a:endParaRPr lang="en-US"/>
          </a:p>
        </p:txBody>
      </p:sp>
    </p:spTree>
    <p:extLst>
      <p:ext uri="{BB962C8B-B14F-4D97-AF65-F5344CB8AC3E}">
        <p14:creationId xmlns:p14="http://schemas.microsoft.com/office/powerpoint/2010/main" val="135438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Optional presentation of the same data. Just the weighted averages for publics and states.</a:t>
            </a:r>
          </a:p>
          <a:p>
            <a:pPr defTabSz="932781">
              <a:defRPr/>
            </a:pPr>
            <a:r>
              <a:rPr lang="en-US" dirty="0"/>
              <a:t>Preference?</a:t>
            </a:r>
          </a:p>
          <a:p>
            <a:pPr defTabSz="932781">
              <a:defRPr/>
            </a:pPr>
            <a:endParaRPr lang="en-US" dirty="0"/>
          </a:p>
          <a:p>
            <a:pPr defTabSz="932781">
              <a:defRPr/>
            </a:pPr>
            <a:r>
              <a:rPr lang="en-US" dirty="0"/>
              <a:t>We also asked if</a:t>
            </a:r>
            <a:r>
              <a:rPr lang="en-US" baseline="0" dirty="0"/>
              <a:t> those libraries that have recently been digitizing had a </a:t>
            </a:r>
            <a:r>
              <a:rPr lang="en-US" dirty="0"/>
              <a:t>long-term digital preservation strategy that guards against the loss of data and files. This has</a:t>
            </a:r>
            <a:r>
              <a:rPr lang="en-US" baseline="0" dirty="0"/>
              <a:t> surfaced as one of the biggest opportunities and needs – how do we get libraries to think about this and protect their investments. The smallest libraries are least likely to have a strategy in place – but “No”, was the most popular answer for libraries of all sizes. State libraries were more likely to be in the “under discussion” category. They are moving towards a strategy, but don’t have it in place.</a:t>
            </a:r>
            <a:endParaRPr lang="en-US" dirty="0"/>
          </a:p>
          <a:p>
            <a:pPr defTabSz="932781">
              <a:defRPr/>
            </a:pP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24</a:t>
            </a:fld>
            <a:endParaRPr lang="en-US"/>
          </a:p>
        </p:txBody>
      </p:sp>
    </p:spTree>
    <p:extLst>
      <p:ext uri="{BB962C8B-B14F-4D97-AF65-F5344CB8AC3E}">
        <p14:creationId xmlns:p14="http://schemas.microsoft.com/office/powerpoint/2010/main" val="3684096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state library survey,</a:t>
            </a:r>
            <a:r>
              <a:rPr lang="en-US" baseline="0" dirty="0"/>
              <a:t> a total of 48 responses received.</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25</a:t>
            </a:fld>
            <a:endParaRPr lang="en-US"/>
          </a:p>
        </p:txBody>
      </p:sp>
    </p:spTree>
    <p:extLst>
      <p:ext uri="{BB962C8B-B14F-4D97-AF65-F5344CB8AC3E}">
        <p14:creationId xmlns:p14="http://schemas.microsoft.com/office/powerpoint/2010/main" val="18403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to guide the state library survey, we worked with </a:t>
            </a:r>
            <a:r>
              <a:rPr lang="en-US" baseline="0" dirty="0" err="1"/>
              <a:t>TrueBearing</a:t>
            </a:r>
            <a:r>
              <a:rPr lang="en-US" baseline="0" dirty="0"/>
              <a:t> to develop a conceptual model to guide the survey development.</a:t>
            </a:r>
          </a:p>
        </p:txBody>
      </p:sp>
      <p:sp>
        <p:nvSpPr>
          <p:cNvPr id="4" name="Slide Number Placeholder 3"/>
          <p:cNvSpPr>
            <a:spLocks noGrp="1"/>
          </p:cNvSpPr>
          <p:nvPr>
            <p:ph type="sldNum" sz="quarter" idx="10"/>
          </p:nvPr>
        </p:nvSpPr>
        <p:spPr/>
        <p:txBody>
          <a:bodyPr/>
          <a:lstStyle/>
          <a:p>
            <a:fld id="{D8822701-8035-4C7A-B893-71087C802FE4}" type="slidenum">
              <a:rPr lang="en-US" smtClean="0"/>
              <a:t>26</a:t>
            </a:fld>
            <a:endParaRPr lang="en-US"/>
          </a:p>
        </p:txBody>
      </p:sp>
    </p:spTree>
    <p:extLst>
      <p:ext uri="{BB962C8B-B14F-4D97-AF65-F5344CB8AC3E}">
        <p14:creationId xmlns:p14="http://schemas.microsoft.com/office/powerpoint/2010/main" val="339080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The</a:t>
            </a:r>
            <a:r>
              <a:rPr lang="en-US" baseline="0" dirty="0"/>
              <a:t> responses regarding the inclusion of digitization activities in strategic and LSTA plans were very closely aligned. LSTA – Library Services and Technology Act funds are provided to the states through IMLS and the reason that we were interested in the inclusion of digitization in the LSTA plans is that those funds are often used for statewide initiatives or investments that have broad appeal or benefit. And now the states have access to this data and can see what their peers are doing and what models might work for them.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27</a:t>
            </a:fld>
            <a:endParaRPr lang="en-US"/>
          </a:p>
        </p:txBody>
      </p:sp>
    </p:spTree>
    <p:extLst>
      <p:ext uri="{BB962C8B-B14F-4D97-AF65-F5344CB8AC3E}">
        <p14:creationId xmlns:p14="http://schemas.microsoft.com/office/powerpoint/2010/main" val="149274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The top responses</a:t>
            </a:r>
            <a:r>
              <a:rPr lang="en-US" baseline="0" dirty="0"/>
              <a:t> for roles identified for state libraries in digitizing collections.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28</a:t>
            </a:fld>
            <a:endParaRPr lang="en-US"/>
          </a:p>
        </p:txBody>
      </p:sp>
    </p:spTree>
    <p:extLst>
      <p:ext uri="{BB962C8B-B14F-4D97-AF65-F5344CB8AC3E}">
        <p14:creationId xmlns:p14="http://schemas.microsoft.com/office/powerpoint/2010/main" val="900535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29</a:t>
            </a:fld>
            <a:endParaRPr lang="en-US"/>
          </a:p>
        </p:txBody>
      </p:sp>
    </p:spTree>
    <p:extLst>
      <p:ext uri="{BB962C8B-B14F-4D97-AF65-F5344CB8AC3E}">
        <p14:creationId xmlns:p14="http://schemas.microsoft.com/office/powerpoint/2010/main" val="390907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3</a:t>
            </a:fld>
            <a:endParaRPr lang="en-US"/>
          </a:p>
        </p:txBody>
      </p:sp>
    </p:spTree>
    <p:extLst>
      <p:ext uri="{BB962C8B-B14F-4D97-AF65-F5344CB8AC3E}">
        <p14:creationId xmlns:p14="http://schemas.microsoft.com/office/powerpoint/2010/main" val="165788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30</a:t>
            </a:fld>
            <a:endParaRPr lang="en-US"/>
          </a:p>
        </p:txBody>
      </p:sp>
    </p:spTree>
    <p:extLst>
      <p:ext uri="{BB962C8B-B14F-4D97-AF65-F5344CB8AC3E}">
        <p14:creationId xmlns:p14="http://schemas.microsoft.com/office/powerpoint/2010/main" val="3991564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822701-8035-4C7A-B893-71087C802FE4}" type="slidenum">
              <a:rPr lang="en-US" smtClean="0"/>
              <a:t>31</a:t>
            </a:fld>
            <a:endParaRPr lang="en-US"/>
          </a:p>
        </p:txBody>
      </p:sp>
    </p:spTree>
    <p:extLst>
      <p:ext uri="{BB962C8B-B14F-4D97-AF65-F5344CB8AC3E}">
        <p14:creationId xmlns:p14="http://schemas.microsoft.com/office/powerpoint/2010/main" val="1023818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public library reported</a:t>
            </a:r>
            <a:r>
              <a:rPr lang="en-US" baseline="0" dirty="0"/>
              <a:t> barriers, funding and staff time are seen as major barriers.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32</a:t>
            </a:fld>
            <a:endParaRPr lang="en-US"/>
          </a:p>
        </p:txBody>
      </p:sp>
    </p:spTree>
    <p:extLst>
      <p:ext uri="{BB962C8B-B14F-4D97-AF65-F5344CB8AC3E}">
        <p14:creationId xmlns:p14="http://schemas.microsoft.com/office/powerpoint/2010/main" val="224574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also compares the public and state library responses, and it looks at how the public is engaged in digitization activities. Let’s face it, we know that working with volunteers or the public in general isn’t always a slam dunk, easy win. I’ve heard the stories about wanting to pay them to stay away! BUT, there is a lot of opportunity to engage them in a range of activities. The vast majority of respondents in both public and state libraries are NOT engaging the public to help in these activities. If you have been doing this, and doing it successfully, let us know and we can share that experience to give other libraries the confidence to pursue this type of engagement with the public. </a:t>
            </a:r>
          </a:p>
        </p:txBody>
      </p:sp>
      <p:sp>
        <p:nvSpPr>
          <p:cNvPr id="4" name="Slide Number Placeholder 3"/>
          <p:cNvSpPr>
            <a:spLocks noGrp="1"/>
          </p:cNvSpPr>
          <p:nvPr>
            <p:ph type="sldNum" sz="quarter" idx="10"/>
          </p:nvPr>
        </p:nvSpPr>
        <p:spPr/>
        <p:txBody>
          <a:bodyPr/>
          <a:lstStyle/>
          <a:p>
            <a:fld id="{D8822701-8035-4C7A-B893-71087C802FE4}" type="slidenum">
              <a:rPr lang="en-US" smtClean="0"/>
              <a:t>33</a:t>
            </a:fld>
            <a:endParaRPr lang="en-US"/>
          </a:p>
        </p:txBody>
      </p:sp>
    </p:spTree>
    <p:extLst>
      <p:ext uri="{BB962C8B-B14F-4D97-AF65-F5344CB8AC3E}">
        <p14:creationId xmlns:p14="http://schemas.microsoft.com/office/powerpoint/2010/main" val="1701100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we wanted to see how state and public libraries were getting out the word about their collections. Most use their library website or a method like social media. But 7% of the state libraries and 19% of the publics are not publicizing the content at all. And this is not a case of, “if you build it, they will come.” You need to build it, promote it, share it, and keep tweaking it. There could be reasons that the library chooses not to promote, but we also think that some help in building awareness and marketing would be helpful. </a:t>
            </a:r>
          </a:p>
        </p:txBody>
      </p:sp>
      <p:sp>
        <p:nvSpPr>
          <p:cNvPr id="4" name="Slide Number Placeholder 3"/>
          <p:cNvSpPr>
            <a:spLocks noGrp="1"/>
          </p:cNvSpPr>
          <p:nvPr>
            <p:ph type="sldNum" sz="quarter" idx="10"/>
          </p:nvPr>
        </p:nvSpPr>
        <p:spPr/>
        <p:txBody>
          <a:bodyPr/>
          <a:lstStyle/>
          <a:p>
            <a:fld id="{D8822701-8035-4C7A-B893-71087C802FE4}" type="slidenum">
              <a:rPr lang="en-US" smtClean="0"/>
              <a:t>34</a:t>
            </a:fld>
            <a:endParaRPr lang="en-US"/>
          </a:p>
        </p:txBody>
      </p:sp>
    </p:spTree>
    <p:extLst>
      <p:ext uri="{BB962C8B-B14F-4D97-AF65-F5344CB8AC3E}">
        <p14:creationId xmlns:p14="http://schemas.microsoft.com/office/powerpoint/2010/main" val="3465291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35</a:t>
            </a:fld>
            <a:endParaRPr lang="en-US"/>
          </a:p>
        </p:txBody>
      </p:sp>
    </p:spTree>
    <p:extLst>
      <p:ext uri="{BB962C8B-B14F-4D97-AF65-F5344CB8AC3E}">
        <p14:creationId xmlns:p14="http://schemas.microsoft.com/office/powerpoint/2010/main" val="2728065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36</a:t>
            </a:fld>
            <a:endParaRPr lang="en-US"/>
          </a:p>
        </p:txBody>
      </p:sp>
    </p:spTree>
    <p:extLst>
      <p:ext uri="{BB962C8B-B14F-4D97-AF65-F5344CB8AC3E}">
        <p14:creationId xmlns:p14="http://schemas.microsoft.com/office/powerpoint/2010/main" val="204449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4</a:t>
            </a:fld>
            <a:endParaRPr lang="en-US"/>
          </a:p>
        </p:txBody>
      </p:sp>
    </p:spTree>
    <p:extLst>
      <p:ext uri="{BB962C8B-B14F-4D97-AF65-F5344CB8AC3E}">
        <p14:creationId xmlns:p14="http://schemas.microsoft.com/office/powerpoint/2010/main" val="47740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Randomly selected libraries from the IMLS dataset.</a:t>
            </a:r>
          </a:p>
          <a:p>
            <a:pPr defTabSz="932781">
              <a:defRPr/>
            </a:pPr>
            <a:r>
              <a:rPr lang="en-US" dirty="0"/>
              <a:t>Received a 20% or higher response rate for all categories except for the Very Small libraries which was 18%</a:t>
            </a:r>
          </a:p>
          <a:p>
            <a:pPr defTabSz="932781">
              <a:defRPr/>
            </a:pPr>
            <a:r>
              <a:rPr lang="en-US" dirty="0"/>
              <a:t>We had</a:t>
            </a:r>
            <a:r>
              <a:rPr lang="en-US" baseline="0" dirty="0"/>
              <a:t> </a:t>
            </a:r>
            <a:r>
              <a:rPr lang="en-US" dirty="0"/>
              <a:t>responses from all 50 states.</a:t>
            </a:r>
          </a:p>
          <a:p>
            <a:pPr defTabSz="932781">
              <a:defRPr/>
            </a:pPr>
            <a:endParaRPr lang="en-US" dirty="0"/>
          </a:p>
          <a:p>
            <a:pPr defTabSz="932781">
              <a:defRPr/>
            </a:pPr>
            <a:r>
              <a:rPr lang="en-US" dirty="0"/>
              <a:t>Let me offer my thanks up now for everyone who takes these surveys. It helps the field, the more we know and we can point to evidence about needs and barriers, the more we can tailor requests on behalf of entire groups to try and advance the field. </a:t>
            </a:r>
          </a:p>
          <a:p>
            <a:pPr defTabSz="932781">
              <a:defRPr/>
            </a:pPr>
            <a:endParaRPr lang="en-US" dirty="0"/>
          </a:p>
          <a:p>
            <a:pPr defTabSz="932781">
              <a:defRPr/>
            </a:pPr>
            <a:endParaRPr lang="en-US" dirty="0"/>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5</a:t>
            </a:fld>
            <a:endParaRPr lang="en-US"/>
          </a:p>
        </p:txBody>
      </p:sp>
    </p:spTree>
    <p:extLst>
      <p:ext uri="{BB962C8B-B14F-4D97-AF65-F5344CB8AC3E}">
        <p14:creationId xmlns:p14="http://schemas.microsoft.com/office/powerpoint/2010/main" val="39978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conceptual model maps our project proposal through to what we ultimately want to see happen with the results of the survey. The domains capture two major categories, the “readiness of libraries to participate in digitization” and assessing the current status of digitization efforts. We used this model to inform the questions of the survey and to serve as a reminder for what we want to accomplish through the survey. </a:t>
            </a:r>
          </a:p>
          <a:p>
            <a:endParaRPr lang="en-US" baseline="0" dirty="0"/>
          </a:p>
          <a:p>
            <a:r>
              <a:rPr lang="en-US" baseline="0" dirty="0"/>
              <a:t>The impacts are that there is increased funding and support for digitization and more people have increased access to more content and services that advance knowledge and improve lives.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6</a:t>
            </a:fld>
            <a:endParaRPr lang="en-US"/>
          </a:p>
        </p:txBody>
      </p:sp>
    </p:spTree>
    <p:extLst>
      <p:ext uri="{BB962C8B-B14F-4D97-AF65-F5344CB8AC3E}">
        <p14:creationId xmlns:p14="http://schemas.microsoft.com/office/powerpoint/2010/main" val="89388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7</a:t>
            </a:fld>
            <a:endParaRPr lang="en-US"/>
          </a:p>
        </p:txBody>
      </p:sp>
    </p:spTree>
    <p:extLst>
      <p:ext uri="{BB962C8B-B14F-4D97-AF65-F5344CB8AC3E}">
        <p14:creationId xmlns:p14="http://schemas.microsoft.com/office/powerpoint/2010/main" val="291257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but the Very Small libraries, the</a:t>
            </a:r>
            <a:r>
              <a:rPr lang="en-US" baseline="0" dirty="0"/>
              <a:t> highest responses was that libraries are “Currently engaged in digitization activities or have been in the last three years”. </a:t>
            </a:r>
          </a:p>
          <a:p>
            <a:endParaRPr lang="en-US" baseline="0" dirty="0"/>
          </a:p>
          <a:p>
            <a:r>
              <a:rPr lang="en-US" baseline="0" dirty="0"/>
              <a:t>For the Very Small libraries, this was even higher than we expected to see, which may have also be related to who chose to respond to the survey. The idea of completing a survey on digitization may have skewed responses.</a:t>
            </a:r>
          </a:p>
          <a:p>
            <a:endParaRPr lang="en-US" baseline="0" dirty="0"/>
          </a:p>
          <a:p>
            <a:r>
              <a:rPr lang="en-US" baseline="0" dirty="0"/>
              <a:t>This is an example of the depth of information that we have, some of the other slides will just sum up the information at the national level, but the ability to show this at the library size is definitely there.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8</a:t>
            </a:fld>
            <a:endParaRPr lang="en-US"/>
          </a:p>
        </p:txBody>
      </p:sp>
    </p:spTree>
    <p:extLst>
      <p:ext uri="{BB962C8B-B14F-4D97-AF65-F5344CB8AC3E}">
        <p14:creationId xmlns:p14="http://schemas.microsoft.com/office/powerpoint/2010/main" val="269006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through the comments in the survey was really interesting, and while much of it is anecdotal, it does help to tell more of the story of how library staff feel about digitization projects.  This respondent really sees digitization as a positive activity, worth pursuing and that it has an impact in their community. </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9</a:t>
            </a:fld>
            <a:endParaRPr lang="en-US"/>
          </a:p>
        </p:txBody>
      </p:sp>
    </p:spTree>
    <p:extLst>
      <p:ext uri="{BB962C8B-B14F-4D97-AF65-F5344CB8AC3E}">
        <p14:creationId xmlns:p14="http://schemas.microsoft.com/office/powerpoint/2010/main" val="2896102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63890"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sp>
        <p:nvSpPr>
          <p:cNvPr id="3" name="Text Placeholder 2"/>
          <p:cNvSpPr>
            <a:spLocks noGrp="1"/>
          </p:cNvSpPr>
          <p:nvPr>
            <p:ph type="body" sz="quarter" idx="17" hasCustomPrompt="1"/>
          </p:nvPr>
        </p:nvSpPr>
        <p:spPr>
          <a:xfrm>
            <a:off x="740464" y="3531088"/>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40465" y="3937954"/>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63889"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4" name="TextBox 13"/>
          <p:cNvSpPr txBox="1"/>
          <p:nvPr userDrawn="1"/>
        </p:nvSpPr>
        <p:spPr>
          <a:xfrm>
            <a:off x="-2" y="1325880"/>
            <a:ext cx="6912864" cy="566928"/>
          </a:xfrm>
          <a:prstGeom prst="rect">
            <a:avLst/>
          </a:prstGeom>
          <a:solidFill>
            <a:schemeClr val="accent2"/>
          </a:solidFill>
        </p:spPr>
        <p:txBody>
          <a:bodyPr wrap="square" lIns="4572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bg1"/>
              </a:solidFill>
              <a:cs typeface="Arial" charset="0"/>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4" name="Picture 3"/>
          <p:cNvPicPr>
            <a:picLocks noChangeAspect="1"/>
          </p:cNvPicPr>
          <p:nvPr userDrawn="1"/>
        </p:nvPicPr>
        <p:blipFill>
          <a:blip r:embed="rId2"/>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7FC67CC-4682-8349-8912-56D0FD2BAD79}" type="datetimeFigureOut">
              <a:rPr lang="en-US" smtClean="0"/>
              <a:t>12/27/2017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D26203B-84E6-D84C-A6DF-525228846F08}" type="slidenum">
              <a:rPr lang="en-US" smtClean="0"/>
              <a:t>‹#›</a:t>
            </a:fld>
            <a:endParaRPr lang="en-US"/>
          </a:p>
        </p:txBody>
      </p:sp>
    </p:spTree>
    <p:extLst>
      <p:ext uri="{BB962C8B-B14F-4D97-AF65-F5344CB8AC3E}">
        <p14:creationId xmlns:p14="http://schemas.microsoft.com/office/powerpoint/2010/main" val="337245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fontScale="62500" lnSpcReduction="20000"/>
          </a:bodyPr>
          <a:lstStyle/>
          <a:p>
            <a:r>
              <a:rPr lang="en-US" dirty="0"/>
              <a:t>Advancing the National Digital Platform</a:t>
            </a:r>
          </a:p>
          <a:p>
            <a:r>
              <a:rPr lang="en-US" dirty="0"/>
              <a:t>Survey Findings</a:t>
            </a:r>
          </a:p>
        </p:txBody>
      </p:sp>
      <p:sp>
        <p:nvSpPr>
          <p:cNvPr id="3" name="Text Placeholder 2"/>
          <p:cNvSpPr>
            <a:spLocks noGrp="1"/>
          </p:cNvSpPr>
          <p:nvPr>
            <p:ph type="body" sz="quarter" idx="17"/>
          </p:nvPr>
        </p:nvSpPr>
        <p:spPr>
          <a:xfrm>
            <a:off x="740464" y="3731143"/>
            <a:ext cx="3141245" cy="707886"/>
          </a:xfrm>
        </p:spPr>
        <p:txBody>
          <a:bodyPr/>
          <a:lstStyle/>
          <a:p>
            <a:r>
              <a:rPr lang="en-US" dirty="0"/>
              <a:t>Kendra Morgan</a:t>
            </a:r>
            <a:br>
              <a:rPr lang="en-US" dirty="0"/>
            </a:br>
            <a:r>
              <a:rPr lang="en-US" dirty="0"/>
              <a:t>Senior Program Manager</a:t>
            </a:r>
          </a:p>
        </p:txBody>
      </p:sp>
      <p:sp>
        <p:nvSpPr>
          <p:cNvPr id="5" name="TextBox 4"/>
          <p:cNvSpPr txBox="1"/>
          <p:nvPr/>
        </p:nvSpPr>
        <p:spPr>
          <a:xfrm>
            <a:off x="0" y="1395168"/>
            <a:ext cx="6815579" cy="369332"/>
          </a:xfrm>
          <a:prstGeom prst="rect">
            <a:avLst/>
          </a:prstGeom>
          <a:noFill/>
        </p:spPr>
        <p:txBody>
          <a:bodyPr wrap="square" rtlCol="0">
            <a:spAutoFit/>
          </a:bodyPr>
          <a:lstStyle/>
          <a:p>
            <a:r>
              <a:rPr lang="en-US" b="1" dirty="0">
                <a:solidFill>
                  <a:schemeClr val="bg1"/>
                </a:solidFill>
              </a:rPr>
              <a:t>Indiana Memory </a:t>
            </a:r>
            <a:r>
              <a:rPr lang="en-US" b="1" dirty="0" err="1">
                <a:solidFill>
                  <a:schemeClr val="bg1"/>
                </a:solidFill>
              </a:rPr>
              <a:t>DPLAfest</a:t>
            </a:r>
            <a:endParaRPr lang="en-US"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75" y="3337399"/>
            <a:ext cx="2400300" cy="1146297"/>
          </a:xfrm>
          <a:prstGeom prst="rect">
            <a:avLst/>
          </a:prstGeom>
        </p:spPr>
      </p:pic>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Status of Digitization Strategy</a:t>
            </a:r>
          </a:p>
        </p:txBody>
      </p:sp>
      <p:pic>
        <p:nvPicPr>
          <p:cNvPr id="3" name="Picture 2"/>
          <p:cNvPicPr>
            <a:picLocks noChangeAspect="1"/>
          </p:cNvPicPr>
          <p:nvPr/>
        </p:nvPicPr>
        <p:blipFill>
          <a:blip r:embed="rId3"/>
          <a:stretch>
            <a:fillRect/>
          </a:stretch>
        </p:blipFill>
        <p:spPr>
          <a:xfrm>
            <a:off x="1142603" y="1105289"/>
            <a:ext cx="6835514" cy="3455246"/>
          </a:xfrm>
          <a:prstGeom prst="rect">
            <a:avLst/>
          </a:prstGeom>
        </p:spPr>
      </p:pic>
    </p:spTree>
    <p:extLst>
      <p:ext uri="{BB962C8B-B14F-4D97-AF65-F5344CB8AC3E}">
        <p14:creationId xmlns:p14="http://schemas.microsoft.com/office/powerpoint/2010/main" val="183130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276311829"/>
              </p:ext>
            </p:extLst>
          </p:nvPr>
        </p:nvGraphicFramePr>
        <p:xfrm>
          <a:off x="-80468" y="1029746"/>
          <a:ext cx="8860402" cy="40039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a:xfrm>
            <a:off x="340786" y="88780"/>
            <a:ext cx="8439148" cy="686442"/>
          </a:xfrm>
        </p:spPr>
        <p:txBody>
          <a:bodyPr/>
          <a:lstStyle/>
          <a:p>
            <a:r>
              <a:rPr lang="en-US" dirty="0"/>
              <a:t>Is there a DPLA service hub…</a:t>
            </a:r>
          </a:p>
        </p:txBody>
      </p:sp>
    </p:spTree>
    <p:extLst>
      <p:ext uri="{BB962C8B-B14F-4D97-AF65-F5344CB8AC3E}">
        <p14:creationId xmlns:p14="http://schemas.microsoft.com/office/powerpoint/2010/main" val="23294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Materials in the collection</a:t>
            </a:r>
          </a:p>
        </p:txBody>
      </p:sp>
      <p:sp>
        <p:nvSpPr>
          <p:cNvPr id="4" name="TextBox 3"/>
          <p:cNvSpPr txBox="1"/>
          <p:nvPr/>
        </p:nvSpPr>
        <p:spPr>
          <a:xfrm>
            <a:off x="569627" y="1202133"/>
            <a:ext cx="381499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Photographs</a:t>
            </a:r>
          </a:p>
          <a:p>
            <a:pPr marL="285750" indent="-285750">
              <a:buFont typeface="Arial" panose="020B0604020202020204" pitchFamily="34" charset="0"/>
              <a:buChar char="•"/>
            </a:pPr>
            <a:r>
              <a:rPr lang="en-US" sz="2400" dirty="0"/>
              <a:t>Letters, diaries, scrapbooks</a:t>
            </a:r>
          </a:p>
          <a:p>
            <a:pPr marL="285750" indent="-285750">
              <a:buFont typeface="Arial" panose="020B0604020202020204" pitchFamily="34" charset="0"/>
              <a:buChar char="•"/>
            </a:pPr>
            <a:r>
              <a:rPr lang="en-US" sz="2400" dirty="0"/>
              <a:t>Newspapers (including clippings)</a:t>
            </a:r>
          </a:p>
          <a:p>
            <a:pPr marL="285750" indent="-285750">
              <a:buFont typeface="Arial" panose="020B0604020202020204" pitchFamily="34" charset="0"/>
              <a:buChar char="•"/>
            </a:pPr>
            <a:r>
              <a:rPr lang="en-US" sz="2400" dirty="0"/>
              <a:t>Official, local records</a:t>
            </a:r>
          </a:p>
          <a:p>
            <a:pPr marL="285750" indent="-285750">
              <a:buFont typeface="Arial" panose="020B0604020202020204" pitchFamily="34" charset="0"/>
              <a:buChar char="•"/>
            </a:pPr>
            <a:r>
              <a:rPr lang="en-US" sz="2400" dirty="0"/>
              <a:t>Audio recordings</a:t>
            </a:r>
          </a:p>
          <a:p>
            <a:pPr marL="285750" indent="-285750">
              <a:buFont typeface="Arial" panose="020B0604020202020204" pitchFamily="34" charset="0"/>
              <a:buChar char="•"/>
            </a:pPr>
            <a:r>
              <a:rPr lang="en-US" sz="2400" dirty="0"/>
              <a:t>Video recordings</a:t>
            </a:r>
          </a:p>
          <a:p>
            <a:pPr marL="285750" indent="-285750">
              <a:buFont typeface="Arial" panose="020B0604020202020204" pitchFamily="34" charset="0"/>
              <a:buChar char="•"/>
            </a:pPr>
            <a:r>
              <a:rPr lang="en-US" sz="2400" dirty="0"/>
              <a:t>Microfilm/fiche</a:t>
            </a:r>
          </a:p>
        </p:txBody>
      </p:sp>
      <p:sp>
        <p:nvSpPr>
          <p:cNvPr id="12" name="TextBox 11"/>
          <p:cNvSpPr txBox="1"/>
          <p:nvPr/>
        </p:nvSpPr>
        <p:spPr>
          <a:xfrm>
            <a:off x="5074171" y="1202133"/>
            <a:ext cx="3814996"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Maps/cartographic materials</a:t>
            </a:r>
          </a:p>
          <a:p>
            <a:pPr marL="285750" indent="-285750">
              <a:buFont typeface="Arial" panose="020B0604020202020204" pitchFamily="34" charset="0"/>
              <a:buChar char="•"/>
            </a:pPr>
            <a:r>
              <a:rPr lang="en-US" sz="2400" dirty="0"/>
              <a:t>Books/</a:t>
            </a:r>
            <a:r>
              <a:rPr lang="en-US" sz="2400" dirty="0" err="1"/>
              <a:t>monographics</a:t>
            </a:r>
            <a:endParaRPr lang="en-US" sz="2400" dirty="0"/>
          </a:p>
          <a:p>
            <a:pPr marL="285750" indent="-285750">
              <a:buFont typeface="Arial" panose="020B0604020202020204" pitchFamily="34" charset="0"/>
              <a:buChar char="•"/>
            </a:pPr>
            <a:r>
              <a:rPr lang="en-US" sz="2400" dirty="0"/>
              <a:t>Findings aids</a:t>
            </a:r>
          </a:p>
          <a:p>
            <a:pPr marL="285750" indent="-285750">
              <a:buFont typeface="Arial" panose="020B0604020202020204" pitchFamily="34" charset="0"/>
              <a:buChar char="•"/>
            </a:pPr>
            <a:r>
              <a:rPr lang="en-US" sz="2400" dirty="0"/>
              <a:t>Born-digital</a:t>
            </a:r>
          </a:p>
          <a:p>
            <a:pPr marL="285750" indent="-285750">
              <a:buFont typeface="Arial" panose="020B0604020202020204" pitchFamily="34" charset="0"/>
              <a:buChar char="•"/>
            </a:pPr>
            <a:r>
              <a:rPr lang="en-US" sz="2400" dirty="0"/>
              <a:t>Other</a:t>
            </a:r>
          </a:p>
          <a:p>
            <a:pPr marL="285750" indent="-285750">
              <a:buFont typeface="Arial" panose="020B0604020202020204" pitchFamily="34" charset="0"/>
              <a:buChar char="•"/>
            </a:pPr>
            <a:r>
              <a:rPr lang="en-US" sz="2400" dirty="0"/>
              <a:t>We have none of these items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360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Materials in the collection</a:t>
            </a:r>
          </a:p>
        </p:txBody>
      </p:sp>
      <p:pic>
        <p:nvPicPr>
          <p:cNvPr id="5" name="Picture 4"/>
          <p:cNvPicPr>
            <a:picLocks noChangeAspect="1"/>
          </p:cNvPicPr>
          <p:nvPr/>
        </p:nvPicPr>
        <p:blipFill>
          <a:blip r:embed="rId3"/>
          <a:stretch>
            <a:fillRect/>
          </a:stretch>
        </p:blipFill>
        <p:spPr>
          <a:xfrm>
            <a:off x="6781791" y="819369"/>
            <a:ext cx="2338930" cy="3063083"/>
          </a:xfrm>
          <a:prstGeom prst="rect">
            <a:avLst/>
          </a:prstGeom>
        </p:spPr>
      </p:pic>
      <p:pic>
        <p:nvPicPr>
          <p:cNvPr id="6" name="Picture 5"/>
          <p:cNvPicPr>
            <a:picLocks noChangeAspect="1"/>
          </p:cNvPicPr>
          <p:nvPr/>
        </p:nvPicPr>
        <p:blipFill rotWithShape="1">
          <a:blip r:embed="rId4"/>
          <a:srcRect r="18076"/>
          <a:stretch/>
        </p:blipFill>
        <p:spPr>
          <a:xfrm>
            <a:off x="3585879" y="1361870"/>
            <a:ext cx="2759218" cy="3222649"/>
          </a:xfrm>
          <a:prstGeom prst="rect">
            <a:avLst/>
          </a:prstGeom>
        </p:spPr>
      </p:pic>
      <p:cxnSp>
        <p:nvCxnSpPr>
          <p:cNvPr id="10" name="Straight Connector 9"/>
          <p:cNvCxnSpPr/>
          <p:nvPr/>
        </p:nvCxnSpPr>
        <p:spPr>
          <a:xfrm>
            <a:off x="3345180" y="1097280"/>
            <a:ext cx="0" cy="3326503"/>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637082" y="3920628"/>
            <a:ext cx="2099286" cy="569623"/>
          </a:xfrm>
          <a:prstGeom prst="rect">
            <a:avLst/>
          </a:prstGeom>
        </p:spPr>
      </p:pic>
      <p:pic>
        <p:nvPicPr>
          <p:cNvPr id="3" name="Picture 2"/>
          <p:cNvPicPr>
            <a:picLocks noChangeAspect="1"/>
          </p:cNvPicPr>
          <p:nvPr/>
        </p:nvPicPr>
        <p:blipFill rotWithShape="1">
          <a:blip r:embed="rId6"/>
          <a:srcRect r="17121"/>
          <a:stretch/>
        </p:blipFill>
        <p:spPr>
          <a:xfrm>
            <a:off x="276684" y="1200492"/>
            <a:ext cx="2700383" cy="2684299"/>
          </a:xfrm>
          <a:prstGeom prst="rect">
            <a:avLst/>
          </a:prstGeom>
        </p:spPr>
      </p:pic>
    </p:spTree>
    <p:extLst>
      <p:ext uri="{BB962C8B-B14F-4D97-AF65-F5344CB8AC3E}">
        <p14:creationId xmlns:p14="http://schemas.microsoft.com/office/powerpoint/2010/main" val="62576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Materials in the collection</a:t>
            </a:r>
          </a:p>
        </p:txBody>
      </p:sp>
      <p:pic>
        <p:nvPicPr>
          <p:cNvPr id="4" name="Picture 3"/>
          <p:cNvPicPr>
            <a:picLocks noChangeAspect="1"/>
          </p:cNvPicPr>
          <p:nvPr/>
        </p:nvPicPr>
        <p:blipFill>
          <a:blip r:embed="rId3"/>
          <a:stretch>
            <a:fillRect/>
          </a:stretch>
        </p:blipFill>
        <p:spPr>
          <a:xfrm>
            <a:off x="1485890" y="1029745"/>
            <a:ext cx="3888083" cy="3657745"/>
          </a:xfrm>
          <a:prstGeom prst="rect">
            <a:avLst/>
          </a:prstGeom>
        </p:spPr>
      </p:pic>
      <p:pic>
        <p:nvPicPr>
          <p:cNvPr id="5" name="Picture 4"/>
          <p:cNvPicPr>
            <a:picLocks noChangeAspect="1"/>
          </p:cNvPicPr>
          <p:nvPr/>
        </p:nvPicPr>
        <p:blipFill>
          <a:blip r:embed="rId4"/>
          <a:stretch>
            <a:fillRect/>
          </a:stretch>
        </p:blipFill>
        <p:spPr>
          <a:xfrm>
            <a:off x="6781791" y="819369"/>
            <a:ext cx="2338930" cy="3063083"/>
          </a:xfrm>
          <a:prstGeom prst="rect">
            <a:avLst/>
          </a:prstGeom>
        </p:spPr>
      </p:pic>
    </p:spTree>
    <p:extLst>
      <p:ext uri="{BB962C8B-B14F-4D97-AF65-F5344CB8AC3E}">
        <p14:creationId xmlns:p14="http://schemas.microsoft.com/office/powerpoint/2010/main" val="417743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Underrepresented populations</a:t>
            </a:r>
          </a:p>
        </p:txBody>
      </p:sp>
      <p:graphicFrame>
        <p:nvGraphicFramePr>
          <p:cNvPr id="5" name="Table 4"/>
          <p:cNvGraphicFramePr>
            <a:graphicFrameLocks noGrp="1"/>
          </p:cNvGraphicFramePr>
          <p:nvPr>
            <p:extLst>
              <p:ext uri="{D42A27DB-BD31-4B8C-83A1-F6EECF244321}">
                <p14:modId xmlns:p14="http://schemas.microsoft.com/office/powerpoint/2010/main" val="66234729"/>
              </p:ext>
            </p:extLst>
          </p:nvPr>
        </p:nvGraphicFramePr>
        <p:xfrm>
          <a:off x="138583" y="1971416"/>
          <a:ext cx="8843554" cy="1396642"/>
        </p:xfrm>
        <a:graphic>
          <a:graphicData uri="http://schemas.openxmlformats.org/drawingml/2006/table">
            <a:tbl>
              <a:tblPr firstRow="1" bandRow="1">
                <a:tableStyleId>{BC89EF96-8CEA-46FF-86C4-4CE0E7609802}</a:tableStyleId>
              </a:tblPr>
              <a:tblGrid>
                <a:gridCol w="1212545">
                  <a:extLst>
                    <a:ext uri="{9D8B030D-6E8A-4147-A177-3AD203B41FA5}">
                      <a16:colId xmlns:a16="http://schemas.microsoft.com/office/drawing/2014/main" val="20000"/>
                    </a:ext>
                  </a:extLst>
                </a:gridCol>
                <a:gridCol w="1132765">
                  <a:extLst>
                    <a:ext uri="{9D8B030D-6E8A-4147-A177-3AD203B41FA5}">
                      <a16:colId xmlns:a16="http://schemas.microsoft.com/office/drawing/2014/main" val="20001"/>
                    </a:ext>
                  </a:extLst>
                </a:gridCol>
                <a:gridCol w="1555844">
                  <a:extLst>
                    <a:ext uri="{9D8B030D-6E8A-4147-A177-3AD203B41FA5}">
                      <a16:colId xmlns:a16="http://schemas.microsoft.com/office/drawing/2014/main" val="20002"/>
                    </a:ext>
                  </a:extLst>
                </a:gridCol>
                <a:gridCol w="1296538">
                  <a:extLst>
                    <a:ext uri="{9D8B030D-6E8A-4147-A177-3AD203B41FA5}">
                      <a16:colId xmlns:a16="http://schemas.microsoft.com/office/drawing/2014/main" val="20003"/>
                    </a:ext>
                  </a:extLst>
                </a:gridCol>
                <a:gridCol w="1146412">
                  <a:extLst>
                    <a:ext uri="{9D8B030D-6E8A-4147-A177-3AD203B41FA5}">
                      <a16:colId xmlns:a16="http://schemas.microsoft.com/office/drawing/2014/main" val="20004"/>
                    </a:ext>
                  </a:extLst>
                </a:gridCol>
                <a:gridCol w="1146412">
                  <a:extLst>
                    <a:ext uri="{9D8B030D-6E8A-4147-A177-3AD203B41FA5}">
                      <a16:colId xmlns:a16="http://schemas.microsoft.com/office/drawing/2014/main" val="20005"/>
                    </a:ext>
                  </a:extLst>
                </a:gridCol>
                <a:gridCol w="1353038">
                  <a:extLst>
                    <a:ext uri="{9D8B030D-6E8A-4147-A177-3AD203B41FA5}">
                      <a16:colId xmlns:a16="http://schemas.microsoft.com/office/drawing/2014/main" val="20006"/>
                    </a:ext>
                  </a:extLst>
                </a:gridCol>
              </a:tblGrid>
              <a:tr h="962792">
                <a:tc>
                  <a:txBody>
                    <a:bodyPr/>
                    <a:lstStyle/>
                    <a:p>
                      <a:endParaRPr lang="en-US" sz="1200" b="0" dirty="0"/>
                    </a:p>
                  </a:txBody>
                  <a:tcPr/>
                </a:tc>
                <a:tc>
                  <a:txBody>
                    <a:bodyPr/>
                    <a:lstStyle/>
                    <a:p>
                      <a:r>
                        <a:rPr lang="en-US" sz="1400" dirty="0"/>
                        <a:t>African American</a:t>
                      </a:r>
                      <a:endParaRPr lang="en-US" sz="1400" b="0" dirty="0"/>
                    </a:p>
                  </a:txBody>
                  <a:tcPr/>
                </a:tc>
                <a:tc>
                  <a:txBody>
                    <a:bodyPr/>
                    <a:lstStyle/>
                    <a:p>
                      <a:r>
                        <a:rPr lang="en-US" sz="1400" dirty="0"/>
                        <a:t>American Indian/</a:t>
                      </a:r>
                    </a:p>
                    <a:p>
                      <a:r>
                        <a:rPr lang="en-US" sz="1400" dirty="0"/>
                        <a:t>Alaskan Native</a:t>
                      </a:r>
                      <a:endParaRPr lang="en-US" sz="1400" b="0" dirty="0"/>
                    </a:p>
                  </a:txBody>
                  <a:tcPr/>
                </a:tc>
                <a:tc>
                  <a:txBody>
                    <a:bodyPr/>
                    <a:lstStyle/>
                    <a:p>
                      <a:r>
                        <a:rPr lang="en-US" sz="1400" dirty="0"/>
                        <a:t>Asian/Asian American</a:t>
                      </a:r>
                      <a:endParaRPr lang="en-US" sz="1400" b="0" dirty="0"/>
                    </a:p>
                  </a:txBody>
                  <a:tcPr/>
                </a:tc>
                <a:tc>
                  <a:txBody>
                    <a:bodyPr/>
                    <a:lstStyle/>
                    <a:p>
                      <a:r>
                        <a:rPr lang="en-US" sz="1400" dirty="0"/>
                        <a:t>Hispanic/</a:t>
                      </a:r>
                    </a:p>
                    <a:p>
                      <a:r>
                        <a:rPr lang="en-US" sz="1400" dirty="0"/>
                        <a:t>Latino</a:t>
                      </a:r>
                      <a:endParaRPr lang="en-US" sz="1400" b="0" dirty="0"/>
                    </a:p>
                  </a:txBody>
                  <a:tcPr/>
                </a:tc>
                <a:tc>
                  <a:txBody>
                    <a:bodyPr/>
                    <a:lstStyle/>
                    <a:p>
                      <a:r>
                        <a:rPr lang="en-US" sz="1400" dirty="0"/>
                        <a:t>LGBTQ</a:t>
                      </a:r>
                      <a:endParaRPr lang="en-US" sz="1400" b="0" dirty="0"/>
                    </a:p>
                  </a:txBody>
                  <a:tcPr/>
                </a:tc>
                <a:tc>
                  <a:txBody>
                    <a:bodyPr/>
                    <a:lstStyle/>
                    <a:p>
                      <a:r>
                        <a:rPr lang="en-US" sz="1400" dirty="0"/>
                        <a:t>Native Hawaiian/</a:t>
                      </a:r>
                    </a:p>
                    <a:p>
                      <a:r>
                        <a:rPr lang="en-US" sz="1400" dirty="0"/>
                        <a:t>Pacific Islander</a:t>
                      </a:r>
                      <a:endParaRPr lang="en-US" sz="1400" b="0" dirty="0"/>
                    </a:p>
                  </a:txBody>
                  <a:tcPr/>
                </a:tc>
                <a:extLst>
                  <a:ext uri="{0D108BD9-81ED-4DB2-BD59-A6C34878D82A}">
                    <a16:rowId xmlns:a16="http://schemas.microsoft.com/office/drawing/2014/main" val="10000"/>
                  </a:ext>
                </a:extLst>
              </a:tr>
              <a:tr h="433850">
                <a:tc>
                  <a:txBody>
                    <a:bodyPr/>
                    <a:lstStyle/>
                    <a:p>
                      <a:r>
                        <a:rPr lang="en-US" dirty="0"/>
                        <a:t>We have</a:t>
                      </a:r>
                    </a:p>
                  </a:txBody>
                  <a:tcPr/>
                </a:tc>
                <a:tc>
                  <a:txBody>
                    <a:bodyPr/>
                    <a:lstStyle/>
                    <a:p>
                      <a:pPr algn="ctr"/>
                      <a:r>
                        <a:rPr lang="en-US" dirty="0"/>
                        <a:t>25%</a:t>
                      </a:r>
                      <a:endParaRPr lang="en-US" b="0" dirty="0"/>
                    </a:p>
                  </a:txBody>
                  <a:tcPr/>
                </a:tc>
                <a:tc>
                  <a:txBody>
                    <a:bodyPr/>
                    <a:lstStyle/>
                    <a:p>
                      <a:pPr algn="ctr"/>
                      <a:r>
                        <a:rPr lang="en-US" dirty="0"/>
                        <a:t>25%</a:t>
                      </a:r>
                      <a:endParaRPr lang="en-US" b="1" dirty="0">
                        <a:solidFill>
                          <a:srgbClr val="FF0000"/>
                        </a:solidFill>
                      </a:endParaRPr>
                    </a:p>
                  </a:txBody>
                  <a:tcPr/>
                </a:tc>
                <a:tc>
                  <a:txBody>
                    <a:bodyPr/>
                    <a:lstStyle/>
                    <a:p>
                      <a:pPr algn="ctr"/>
                      <a:r>
                        <a:rPr lang="en-US" dirty="0"/>
                        <a:t>8%</a:t>
                      </a:r>
                      <a:endParaRPr lang="en-US" b="0" dirty="0"/>
                    </a:p>
                  </a:txBody>
                  <a:tcPr/>
                </a:tc>
                <a:tc>
                  <a:txBody>
                    <a:bodyPr/>
                    <a:lstStyle/>
                    <a:p>
                      <a:pPr algn="ctr"/>
                      <a:r>
                        <a:rPr lang="en-US" dirty="0"/>
                        <a:t>14%</a:t>
                      </a:r>
                      <a:endParaRPr lang="en-US" b="0" dirty="0"/>
                    </a:p>
                  </a:txBody>
                  <a:tcPr/>
                </a:tc>
                <a:tc>
                  <a:txBody>
                    <a:bodyPr/>
                    <a:lstStyle/>
                    <a:p>
                      <a:pPr algn="ctr"/>
                      <a:r>
                        <a:rPr lang="en-US" dirty="0"/>
                        <a:t>6%</a:t>
                      </a:r>
                      <a:endParaRPr lang="en-US" b="0" dirty="0"/>
                    </a:p>
                  </a:txBody>
                  <a:tcPr/>
                </a:tc>
                <a:tc>
                  <a:txBody>
                    <a:bodyPr/>
                    <a:lstStyle/>
                    <a:p>
                      <a:pPr algn="ctr"/>
                      <a:r>
                        <a:rPr lang="en-US" dirty="0"/>
                        <a:t>1%</a:t>
                      </a:r>
                      <a:endParaRPr lang="en-US" b="1" dirty="0">
                        <a:solidFill>
                          <a:srgbClr val="FF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961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Barriers to library efforts</a:t>
            </a:r>
          </a:p>
        </p:txBody>
      </p:sp>
      <p:graphicFrame>
        <p:nvGraphicFramePr>
          <p:cNvPr id="5" name="Table 4"/>
          <p:cNvGraphicFramePr>
            <a:graphicFrameLocks noGrp="1"/>
          </p:cNvGraphicFramePr>
          <p:nvPr>
            <p:extLst/>
          </p:nvPr>
        </p:nvGraphicFramePr>
        <p:xfrm>
          <a:off x="91438" y="1273095"/>
          <a:ext cx="8843554" cy="2666020"/>
        </p:xfrm>
        <a:graphic>
          <a:graphicData uri="http://schemas.openxmlformats.org/drawingml/2006/table">
            <a:tbl>
              <a:tblPr firstRow="1" bandRow="1">
                <a:tableStyleId>{E8B1032C-EA38-4F05-BA0D-38AFFFC7BED3}</a:tableStyleId>
              </a:tblPr>
              <a:tblGrid>
                <a:gridCol w="980278">
                  <a:extLst>
                    <a:ext uri="{9D8B030D-6E8A-4147-A177-3AD203B41FA5}">
                      <a16:colId xmlns:a16="http://schemas.microsoft.com/office/drawing/2014/main" val="20000"/>
                    </a:ext>
                  </a:extLst>
                </a:gridCol>
                <a:gridCol w="1310546">
                  <a:extLst>
                    <a:ext uri="{9D8B030D-6E8A-4147-A177-3AD203B41FA5}">
                      <a16:colId xmlns:a16="http://schemas.microsoft.com/office/drawing/2014/main" val="20001"/>
                    </a:ext>
                  </a:extLst>
                </a:gridCol>
                <a:gridCol w="1192892">
                  <a:extLst>
                    <a:ext uri="{9D8B030D-6E8A-4147-A177-3AD203B41FA5}">
                      <a16:colId xmlns:a16="http://schemas.microsoft.com/office/drawing/2014/main" val="20002"/>
                    </a:ext>
                  </a:extLst>
                </a:gridCol>
                <a:gridCol w="1289154">
                  <a:extLst>
                    <a:ext uri="{9D8B030D-6E8A-4147-A177-3AD203B41FA5}">
                      <a16:colId xmlns:a16="http://schemas.microsoft.com/office/drawing/2014/main" val="20003"/>
                    </a:ext>
                  </a:extLst>
                </a:gridCol>
                <a:gridCol w="1449592">
                  <a:extLst>
                    <a:ext uri="{9D8B030D-6E8A-4147-A177-3AD203B41FA5}">
                      <a16:colId xmlns:a16="http://schemas.microsoft.com/office/drawing/2014/main" val="20004"/>
                    </a:ext>
                  </a:extLst>
                </a:gridCol>
                <a:gridCol w="1310546">
                  <a:extLst>
                    <a:ext uri="{9D8B030D-6E8A-4147-A177-3AD203B41FA5}">
                      <a16:colId xmlns:a16="http://schemas.microsoft.com/office/drawing/2014/main" val="20005"/>
                    </a:ext>
                  </a:extLst>
                </a:gridCol>
                <a:gridCol w="1310546">
                  <a:extLst>
                    <a:ext uri="{9D8B030D-6E8A-4147-A177-3AD203B41FA5}">
                      <a16:colId xmlns:a16="http://schemas.microsoft.com/office/drawing/2014/main" val="20006"/>
                    </a:ext>
                  </a:extLst>
                </a:gridCol>
              </a:tblGrid>
              <a:tr h="962792">
                <a:tc>
                  <a:txBody>
                    <a:bodyPr/>
                    <a:lstStyle/>
                    <a:p>
                      <a:endParaRPr lang="en-US" sz="1200" b="0" dirty="0"/>
                    </a:p>
                  </a:txBody>
                  <a:tcPr/>
                </a:tc>
                <a:tc>
                  <a:txBody>
                    <a:bodyPr/>
                    <a:lstStyle/>
                    <a:p>
                      <a:r>
                        <a:rPr lang="en-US" sz="1400" dirty="0"/>
                        <a:t>Inadequate technology</a:t>
                      </a:r>
                      <a:r>
                        <a:rPr lang="en-US" sz="1400" baseline="0" dirty="0"/>
                        <a:t> or equipment</a:t>
                      </a:r>
                      <a:endParaRPr lang="en-US" sz="1400" b="0" dirty="0"/>
                    </a:p>
                  </a:txBody>
                  <a:tcPr/>
                </a:tc>
                <a:tc>
                  <a:txBody>
                    <a:bodyPr/>
                    <a:lstStyle/>
                    <a:p>
                      <a:r>
                        <a:rPr lang="en-US" sz="1400" dirty="0"/>
                        <a:t>Insufficient staff time</a:t>
                      </a:r>
                      <a:endParaRPr lang="en-US" sz="1400" b="0" dirty="0"/>
                    </a:p>
                  </a:txBody>
                  <a:tcPr/>
                </a:tc>
                <a:tc>
                  <a:txBody>
                    <a:bodyPr/>
                    <a:lstStyle/>
                    <a:p>
                      <a:r>
                        <a:rPr lang="en-US" sz="1400" dirty="0"/>
                        <a:t>Insufficient training/</a:t>
                      </a:r>
                      <a:br>
                        <a:rPr lang="en-US" sz="1400" dirty="0"/>
                      </a:br>
                      <a:r>
                        <a:rPr lang="en-US" sz="1400" dirty="0"/>
                        <a:t>expertise</a:t>
                      </a:r>
                      <a:endParaRPr lang="en-US" sz="1400" b="0" dirty="0"/>
                    </a:p>
                  </a:txBody>
                  <a:tcPr/>
                </a:tc>
                <a:tc>
                  <a:txBody>
                    <a:bodyPr/>
                    <a:lstStyle/>
                    <a:p>
                      <a:r>
                        <a:rPr lang="en-US" sz="1400" dirty="0"/>
                        <a:t>Lack of experience applying/</a:t>
                      </a:r>
                      <a:br>
                        <a:rPr lang="en-US" sz="1400" dirty="0"/>
                      </a:br>
                      <a:r>
                        <a:rPr lang="en-US" sz="1400" dirty="0"/>
                        <a:t>administering grants</a:t>
                      </a:r>
                      <a:endParaRPr lang="en-US" sz="1400" b="0" dirty="0"/>
                    </a:p>
                  </a:txBody>
                  <a:tcPr/>
                </a:tc>
                <a:tc>
                  <a:txBody>
                    <a:bodyPr/>
                    <a:lstStyle/>
                    <a:p>
                      <a:r>
                        <a:rPr lang="en-US" sz="1400" dirty="0"/>
                        <a:t>Rights management issues</a:t>
                      </a:r>
                      <a:endParaRPr lang="en-US" sz="1400" b="0" dirty="0"/>
                    </a:p>
                  </a:txBody>
                  <a:tcPr/>
                </a:tc>
                <a:tc>
                  <a:txBody>
                    <a:bodyPr/>
                    <a:lstStyle/>
                    <a:p>
                      <a:r>
                        <a:rPr lang="en-US" sz="1400" dirty="0"/>
                        <a:t>Insufficient ongoing funds (outside of grants)</a:t>
                      </a:r>
                      <a:endParaRPr lang="en-US" sz="1400" b="0" dirty="0"/>
                    </a:p>
                  </a:txBody>
                  <a:tcPr/>
                </a:tc>
                <a:extLst>
                  <a:ext uri="{0D108BD9-81ED-4DB2-BD59-A6C34878D82A}">
                    <a16:rowId xmlns:a16="http://schemas.microsoft.com/office/drawing/2014/main" val="10000"/>
                  </a:ext>
                </a:extLst>
              </a:tr>
              <a:tr h="433850">
                <a:tc>
                  <a:txBody>
                    <a:bodyPr/>
                    <a:lstStyle/>
                    <a:p>
                      <a:r>
                        <a:rPr lang="en-US" dirty="0"/>
                        <a:t>Major</a:t>
                      </a:r>
                    </a:p>
                  </a:txBody>
                  <a:tcPr/>
                </a:tc>
                <a:tc>
                  <a:txBody>
                    <a:bodyPr/>
                    <a:lstStyle/>
                    <a:p>
                      <a:pPr algn="ctr"/>
                      <a:r>
                        <a:rPr lang="en-US" dirty="0"/>
                        <a:t>54%</a:t>
                      </a:r>
                      <a:endParaRPr lang="en-US" b="0" dirty="0"/>
                    </a:p>
                  </a:txBody>
                  <a:tcPr/>
                </a:tc>
                <a:tc>
                  <a:txBody>
                    <a:bodyPr/>
                    <a:lstStyle/>
                    <a:p>
                      <a:pPr algn="ctr"/>
                      <a:r>
                        <a:rPr lang="en-US" dirty="0"/>
                        <a:t>75%</a:t>
                      </a:r>
                      <a:endParaRPr lang="en-US" b="1" dirty="0">
                        <a:solidFill>
                          <a:srgbClr val="FF0000"/>
                        </a:solidFill>
                      </a:endParaRPr>
                    </a:p>
                  </a:txBody>
                  <a:tcPr/>
                </a:tc>
                <a:tc>
                  <a:txBody>
                    <a:bodyPr/>
                    <a:lstStyle/>
                    <a:p>
                      <a:pPr algn="ctr"/>
                      <a:r>
                        <a:rPr lang="en-US" dirty="0"/>
                        <a:t>57%</a:t>
                      </a:r>
                      <a:endParaRPr lang="en-US" b="0" dirty="0"/>
                    </a:p>
                  </a:txBody>
                  <a:tcPr/>
                </a:tc>
                <a:tc>
                  <a:txBody>
                    <a:bodyPr/>
                    <a:lstStyle/>
                    <a:p>
                      <a:pPr algn="ctr"/>
                      <a:r>
                        <a:rPr lang="en-US" dirty="0"/>
                        <a:t>24%</a:t>
                      </a:r>
                      <a:endParaRPr lang="en-US" b="0" dirty="0"/>
                    </a:p>
                  </a:txBody>
                  <a:tcPr/>
                </a:tc>
                <a:tc>
                  <a:txBody>
                    <a:bodyPr/>
                    <a:lstStyle/>
                    <a:p>
                      <a:pPr algn="ctr"/>
                      <a:r>
                        <a:rPr lang="en-US" dirty="0"/>
                        <a:t>24%</a:t>
                      </a:r>
                      <a:endParaRPr lang="en-US" b="0" dirty="0"/>
                    </a:p>
                  </a:txBody>
                  <a:tcPr/>
                </a:tc>
                <a:tc>
                  <a:txBody>
                    <a:bodyPr/>
                    <a:lstStyle/>
                    <a:p>
                      <a:pPr algn="ctr"/>
                      <a:r>
                        <a:rPr lang="en-US" dirty="0"/>
                        <a:t>67%</a:t>
                      </a:r>
                      <a:endParaRPr lang="en-US" b="1" dirty="0">
                        <a:solidFill>
                          <a:srgbClr val="FF0000"/>
                        </a:solidFill>
                      </a:endParaRPr>
                    </a:p>
                  </a:txBody>
                  <a:tcPr/>
                </a:tc>
                <a:extLst>
                  <a:ext uri="{0D108BD9-81ED-4DB2-BD59-A6C34878D82A}">
                    <a16:rowId xmlns:a16="http://schemas.microsoft.com/office/drawing/2014/main" val="10001"/>
                  </a:ext>
                </a:extLst>
              </a:tr>
              <a:tr h="433850">
                <a:tc>
                  <a:txBody>
                    <a:bodyPr/>
                    <a:lstStyle/>
                    <a:p>
                      <a:r>
                        <a:rPr lang="en-US" dirty="0"/>
                        <a:t>Minor</a:t>
                      </a:r>
                    </a:p>
                  </a:txBody>
                  <a:tcPr/>
                </a:tc>
                <a:tc>
                  <a:txBody>
                    <a:bodyPr/>
                    <a:lstStyle/>
                    <a:p>
                      <a:pPr algn="ctr"/>
                      <a:r>
                        <a:rPr lang="en-US" dirty="0"/>
                        <a:t>30%</a:t>
                      </a:r>
                      <a:endParaRPr lang="en-US" b="0" dirty="0"/>
                    </a:p>
                  </a:txBody>
                  <a:tcPr/>
                </a:tc>
                <a:tc>
                  <a:txBody>
                    <a:bodyPr/>
                    <a:lstStyle/>
                    <a:p>
                      <a:pPr algn="ctr"/>
                      <a:r>
                        <a:rPr lang="en-US" dirty="0"/>
                        <a:t>20%</a:t>
                      </a:r>
                      <a:endParaRPr lang="en-US" b="0" dirty="0"/>
                    </a:p>
                  </a:txBody>
                  <a:tcPr/>
                </a:tc>
                <a:tc>
                  <a:txBody>
                    <a:bodyPr/>
                    <a:lstStyle/>
                    <a:p>
                      <a:pPr algn="ctr"/>
                      <a:r>
                        <a:rPr lang="en-US" dirty="0"/>
                        <a:t>32%</a:t>
                      </a:r>
                      <a:endParaRPr lang="en-US" b="0" dirty="0"/>
                    </a:p>
                  </a:txBody>
                  <a:tcPr/>
                </a:tc>
                <a:tc>
                  <a:txBody>
                    <a:bodyPr/>
                    <a:lstStyle/>
                    <a:p>
                      <a:pPr algn="ctr"/>
                      <a:r>
                        <a:rPr lang="en-US" dirty="0"/>
                        <a:t>42%</a:t>
                      </a:r>
                      <a:endParaRPr lang="en-US" b="0" dirty="0"/>
                    </a:p>
                  </a:txBody>
                  <a:tcPr/>
                </a:tc>
                <a:tc>
                  <a:txBody>
                    <a:bodyPr/>
                    <a:lstStyle/>
                    <a:p>
                      <a:pPr algn="ctr"/>
                      <a:r>
                        <a:rPr lang="en-US" dirty="0"/>
                        <a:t>51%</a:t>
                      </a:r>
                      <a:endParaRPr lang="en-US" b="1" dirty="0">
                        <a:solidFill>
                          <a:srgbClr val="FF0000"/>
                        </a:solidFill>
                      </a:endParaRPr>
                    </a:p>
                  </a:txBody>
                  <a:tcPr/>
                </a:tc>
                <a:tc>
                  <a:txBody>
                    <a:bodyPr/>
                    <a:lstStyle/>
                    <a:p>
                      <a:pPr algn="ctr"/>
                      <a:r>
                        <a:rPr lang="en-US" dirty="0"/>
                        <a:t>24%</a:t>
                      </a:r>
                      <a:endParaRPr lang="en-US" b="0" dirty="0"/>
                    </a:p>
                  </a:txBody>
                  <a:tcPr/>
                </a:tc>
                <a:extLst>
                  <a:ext uri="{0D108BD9-81ED-4DB2-BD59-A6C34878D82A}">
                    <a16:rowId xmlns:a16="http://schemas.microsoft.com/office/drawing/2014/main" val="10002"/>
                  </a:ext>
                </a:extLst>
              </a:tr>
              <a:tr h="433850">
                <a:tc>
                  <a:txBody>
                    <a:bodyPr/>
                    <a:lstStyle/>
                    <a:p>
                      <a:r>
                        <a:rPr lang="en-US" dirty="0"/>
                        <a:t>Not</a:t>
                      </a:r>
                      <a:r>
                        <a:rPr lang="en-US" baseline="0" dirty="0"/>
                        <a:t> a barrier</a:t>
                      </a:r>
                      <a:endParaRPr lang="en-US" dirty="0"/>
                    </a:p>
                  </a:txBody>
                  <a:tcPr/>
                </a:tc>
                <a:tc>
                  <a:txBody>
                    <a:bodyPr/>
                    <a:lstStyle/>
                    <a:p>
                      <a:pPr algn="ctr"/>
                      <a:r>
                        <a:rPr lang="en-US" dirty="0"/>
                        <a:t>16%</a:t>
                      </a:r>
                      <a:endParaRPr lang="en-US" b="0" dirty="0"/>
                    </a:p>
                  </a:txBody>
                  <a:tcPr/>
                </a:tc>
                <a:tc>
                  <a:txBody>
                    <a:bodyPr/>
                    <a:lstStyle/>
                    <a:p>
                      <a:pPr algn="ctr"/>
                      <a:r>
                        <a:rPr lang="en-US" dirty="0"/>
                        <a:t>5%</a:t>
                      </a:r>
                      <a:endParaRPr lang="en-US" b="0" dirty="0"/>
                    </a:p>
                  </a:txBody>
                  <a:tcPr/>
                </a:tc>
                <a:tc>
                  <a:txBody>
                    <a:bodyPr/>
                    <a:lstStyle/>
                    <a:p>
                      <a:pPr algn="ctr"/>
                      <a:r>
                        <a:rPr lang="en-US" dirty="0"/>
                        <a:t>11%</a:t>
                      </a:r>
                      <a:endParaRPr lang="en-US" b="0" dirty="0"/>
                    </a:p>
                  </a:txBody>
                  <a:tcPr/>
                </a:tc>
                <a:tc>
                  <a:txBody>
                    <a:bodyPr/>
                    <a:lstStyle/>
                    <a:p>
                      <a:pPr algn="ctr"/>
                      <a:r>
                        <a:rPr lang="en-US" dirty="0"/>
                        <a:t>34%</a:t>
                      </a:r>
                      <a:endParaRPr lang="en-US" b="0" dirty="0"/>
                    </a:p>
                  </a:txBody>
                  <a:tcPr/>
                </a:tc>
                <a:tc>
                  <a:txBody>
                    <a:bodyPr/>
                    <a:lstStyle/>
                    <a:p>
                      <a:pPr algn="ctr"/>
                      <a:r>
                        <a:rPr lang="en-US" dirty="0"/>
                        <a:t>26%</a:t>
                      </a:r>
                      <a:endParaRPr lang="en-US" b="0" dirty="0"/>
                    </a:p>
                  </a:txBody>
                  <a:tcPr/>
                </a:tc>
                <a:tc>
                  <a:txBody>
                    <a:bodyPr/>
                    <a:lstStyle/>
                    <a:p>
                      <a:pPr algn="ctr"/>
                      <a:r>
                        <a:rPr lang="en-US" dirty="0"/>
                        <a:t>9%</a:t>
                      </a:r>
                      <a:endParaRPr lang="en-US" b="0" dirty="0"/>
                    </a:p>
                  </a:txBody>
                  <a:tcPr/>
                </a:tc>
                <a:extLst>
                  <a:ext uri="{0D108BD9-81ED-4DB2-BD59-A6C34878D82A}">
                    <a16:rowId xmlns:a16="http://schemas.microsoft.com/office/drawing/2014/main" val="10003"/>
                  </a:ext>
                </a:extLst>
              </a:tr>
            </a:tbl>
          </a:graphicData>
        </a:graphic>
      </p:graphicFrame>
      <p:sp>
        <p:nvSpPr>
          <p:cNvPr id="2" name="Rectangle 1"/>
          <p:cNvSpPr/>
          <p:nvPr/>
        </p:nvSpPr>
        <p:spPr>
          <a:xfrm>
            <a:off x="7611533" y="1273095"/>
            <a:ext cx="1323459" cy="2666020"/>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79133" y="1273095"/>
            <a:ext cx="1202265" cy="2666020"/>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89865" y="2426678"/>
            <a:ext cx="1261535" cy="443522"/>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24597" y="2870200"/>
            <a:ext cx="1286936" cy="443522"/>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304255"/>
          </a:xfrm>
          <a:prstGeom prst="rect">
            <a:avLst/>
          </a:prstGeom>
          <a:solidFill>
            <a:schemeClr val="accent3"/>
          </a:solidFill>
        </p:spPr>
        <p:txBody>
          <a:bodyPr wrap="square">
            <a:spAutoFit/>
          </a:bodyPr>
          <a:lstStyle/>
          <a:p>
            <a:pPr marR="0" lvl="0" algn="ctr">
              <a:lnSpc>
                <a:spcPct val="115000"/>
              </a:lnSpc>
              <a:spcBef>
                <a:spcPts val="0"/>
              </a:spcBef>
              <a:spcAft>
                <a:spcPts val="0"/>
              </a:spcAft>
            </a:pPr>
            <a:endParaRPr lang="en-US" sz="3200" i="1" dirty="0">
              <a:solidFill>
                <a:schemeClr val="bg1"/>
              </a:solidFill>
              <a:latin typeface="Book Antiqua" panose="02040602050305030304" pitchFamily="18" charset="0"/>
            </a:endParaRPr>
          </a:p>
          <a:p>
            <a:pPr marR="0" lvl="0" algn="ctr">
              <a:lnSpc>
                <a:spcPct val="115000"/>
              </a:lnSpc>
              <a:spcBef>
                <a:spcPts val="0"/>
              </a:spcBef>
              <a:spcAft>
                <a:spcPts val="0"/>
              </a:spcAft>
            </a:pPr>
            <a:r>
              <a:rPr lang="en-US" sz="4000" i="1" dirty="0">
                <a:solidFill>
                  <a:schemeClr val="bg1"/>
                </a:solidFill>
                <a:latin typeface="Candara" panose="020E0502030303020204" pitchFamily="34" charset="0"/>
              </a:rPr>
              <a:t>This is a small, rural public library that could benefit from digitization services, but it is not </a:t>
            </a:r>
            <a:r>
              <a:rPr lang="en-US" sz="4000" b="1" i="1" dirty="0">
                <a:solidFill>
                  <a:schemeClr val="bg1"/>
                </a:solidFill>
                <a:latin typeface="Candara" panose="020E0502030303020204" pitchFamily="34" charset="0"/>
              </a:rPr>
              <a:t>financially</a:t>
            </a:r>
            <a:r>
              <a:rPr lang="en-US" sz="4000" i="1" dirty="0">
                <a:solidFill>
                  <a:schemeClr val="bg1"/>
                </a:solidFill>
                <a:latin typeface="Candara" panose="020E0502030303020204" pitchFamily="34" charset="0"/>
              </a:rPr>
              <a:t> feasible.</a:t>
            </a:r>
            <a:br>
              <a:rPr lang="en-US" sz="3200" dirty="0">
                <a:solidFill>
                  <a:schemeClr val="bg1"/>
                </a:solidFill>
                <a:latin typeface="Candara" panose="020E0502030303020204" pitchFamily="34" charset="0"/>
              </a:rPr>
            </a:br>
            <a:endParaRPr lang="en-US" sz="3200" dirty="0">
              <a:solidFill>
                <a:schemeClr val="bg1"/>
              </a:solidFill>
              <a:latin typeface="Candara" panose="020E0502030303020204" pitchFamily="34" charset="0"/>
            </a:endParaRPr>
          </a:p>
          <a:p>
            <a:pPr marR="0" lvl="0" algn="ctr">
              <a:lnSpc>
                <a:spcPct val="115000"/>
              </a:lnSpc>
              <a:spcBef>
                <a:spcPts val="0"/>
              </a:spcBef>
              <a:spcAft>
                <a:spcPts val="0"/>
              </a:spcAft>
            </a:pPr>
            <a:endParaRPr lang="en-US" dirty="0">
              <a:solidFill>
                <a:schemeClr val="bg1"/>
              </a:solidFill>
              <a:latin typeface="Candara" panose="020E0502030303020204" pitchFamily="34" charset="0"/>
            </a:endParaRPr>
          </a:p>
          <a:p>
            <a:pPr marR="0" lvl="0" algn="ctr">
              <a:lnSpc>
                <a:spcPct val="115000"/>
              </a:lnSpc>
              <a:spcBef>
                <a:spcPts val="0"/>
              </a:spcBef>
              <a:spcAft>
                <a:spcPts val="0"/>
              </a:spcAft>
            </a:pPr>
            <a:r>
              <a:rPr lang="en-US" dirty="0">
                <a:solidFill>
                  <a:schemeClr val="bg1"/>
                </a:solidFill>
                <a:latin typeface="Candara" panose="020E0502030303020204" pitchFamily="34" charset="0"/>
              </a:rPr>
              <a:t>Public library not digitizing and no plans to start.</a:t>
            </a:r>
          </a:p>
          <a:p>
            <a:pPr marR="0" lvl="0" algn="ctr">
              <a:lnSpc>
                <a:spcPct val="115000"/>
              </a:lnSpc>
              <a:spcBef>
                <a:spcPts val="0"/>
              </a:spcBef>
              <a:spcAft>
                <a:spcPts val="0"/>
              </a:spcAft>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119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b="7149"/>
          <a:stretch/>
        </p:blipFill>
        <p:spPr>
          <a:xfrm>
            <a:off x="-588477" y="0"/>
            <a:ext cx="9609909" cy="4667803"/>
          </a:xfrm>
          <a:prstGeom prst="rect">
            <a:avLst/>
          </a:prstGeom>
        </p:spPr>
      </p:pic>
      <p:sp>
        <p:nvSpPr>
          <p:cNvPr id="3" name="TextBox 2">
            <a:extLst>
              <a:ext uri="{FF2B5EF4-FFF2-40B4-BE49-F238E27FC236}">
                <a16:creationId xmlns:a16="http://schemas.microsoft.com/office/drawing/2014/main" id="{1EA31441-E59F-4CB6-9196-83618D5BBC32}"/>
              </a:ext>
            </a:extLst>
          </p:cNvPr>
          <p:cNvSpPr txBox="1"/>
          <p:nvPr/>
        </p:nvSpPr>
        <p:spPr>
          <a:xfrm>
            <a:off x="5411449" y="104931"/>
            <a:ext cx="3368485" cy="646331"/>
          </a:xfrm>
          <a:prstGeom prst="rect">
            <a:avLst/>
          </a:prstGeom>
          <a:noFill/>
          <a:ln w="41275">
            <a:solidFill>
              <a:schemeClr val="accent3"/>
            </a:solidFill>
          </a:ln>
        </p:spPr>
        <p:txBody>
          <a:bodyPr wrap="square" rtlCol="0">
            <a:spAutoFit/>
          </a:bodyPr>
          <a:lstStyle/>
          <a:p>
            <a:pPr marL="285750" indent="-285750">
              <a:buFont typeface="Arial" panose="020B0604020202020204" pitchFamily="34" charset="0"/>
              <a:buChar char="•"/>
            </a:pPr>
            <a:r>
              <a:rPr lang="en-US" dirty="0"/>
              <a:t>Very Small Libraries – 42%</a:t>
            </a:r>
          </a:p>
          <a:p>
            <a:pPr marL="285750" indent="-285750">
              <a:buFont typeface="Arial" panose="020B0604020202020204" pitchFamily="34" charset="0"/>
              <a:buChar char="•"/>
            </a:pPr>
            <a:r>
              <a:rPr lang="en-US" dirty="0"/>
              <a:t>Very Large Libraries – 72%</a:t>
            </a:r>
          </a:p>
        </p:txBody>
      </p:sp>
      <p:cxnSp>
        <p:nvCxnSpPr>
          <p:cNvPr id="4" name="Straight Arrow Connector 3">
            <a:extLst>
              <a:ext uri="{FF2B5EF4-FFF2-40B4-BE49-F238E27FC236}">
                <a16:creationId xmlns:a16="http://schemas.microsoft.com/office/drawing/2014/main" id="{319E4C4D-33C4-4DB2-9C73-A1D0E71265D9}"/>
              </a:ext>
            </a:extLst>
          </p:cNvPr>
          <p:cNvCxnSpPr>
            <a:cxnSpLocks/>
          </p:cNvCxnSpPr>
          <p:nvPr/>
        </p:nvCxnSpPr>
        <p:spPr>
          <a:xfrm flipH="1">
            <a:off x="2880360" y="149902"/>
            <a:ext cx="2531089" cy="278194"/>
          </a:xfrm>
          <a:prstGeom prst="straightConnector1">
            <a:avLst/>
          </a:prstGeom>
          <a:ln w="539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34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462760"/>
          </a:xfrm>
          <a:prstGeom prst="rect">
            <a:avLst/>
          </a:prstGeom>
          <a:solidFill>
            <a:schemeClr val="tx2"/>
          </a:solidFill>
        </p:spPr>
        <p:txBody>
          <a:bodyPr wrap="square">
            <a:spAutoFit/>
          </a:bodyPr>
          <a:lstStyle/>
          <a:p>
            <a:pPr algn="ctr"/>
            <a:endParaRPr lang="en-US" sz="4400" dirty="0">
              <a:solidFill>
                <a:schemeClr val="bg1"/>
              </a:solidFill>
              <a:latin typeface="Candara" panose="020E0502030303020204" pitchFamily="34" charset="0"/>
              <a:ea typeface="Calibri" panose="020F0502020204030204" pitchFamily="34" charset="0"/>
              <a:cs typeface="Calibri" panose="020F0502020204030204" pitchFamily="34" charset="0"/>
            </a:endParaRPr>
          </a:p>
          <a:p>
            <a:pPr algn="ctr"/>
            <a:r>
              <a:rPr lang="en-US" sz="4400" i="1" dirty="0">
                <a:solidFill>
                  <a:schemeClr val="bg1"/>
                </a:solidFill>
                <a:latin typeface="Candara" panose="020E0502030303020204" pitchFamily="34" charset="0"/>
                <a:ea typeface="Calibri" panose="020F0502020204030204" pitchFamily="34" charset="0"/>
                <a:cs typeface="Calibri" panose="020F0502020204030204" pitchFamily="34" charset="0"/>
              </a:rPr>
              <a:t>“We are very interested, but are apprehensive, mostly due to copyright issues, which we are unsure of.” </a:t>
            </a:r>
          </a:p>
          <a:p>
            <a:endParaRPr lang="en-US" dirty="0">
              <a:solidFill>
                <a:schemeClr val="bg1"/>
              </a:solidFill>
              <a:latin typeface="Candara" panose="020E0502030303020204" pitchFamily="34" charset="0"/>
              <a:ea typeface="Calibri" panose="020F0502020204030204" pitchFamily="34" charset="0"/>
              <a:cs typeface="Calibri" panose="020F0502020204030204" pitchFamily="34" charset="0"/>
            </a:endParaRPr>
          </a:p>
          <a:p>
            <a:endParaRPr lang="en-US" dirty="0">
              <a:solidFill>
                <a:schemeClr val="bg1"/>
              </a:solidFill>
              <a:latin typeface="Candara" panose="020E0502030303020204" pitchFamily="34" charset="0"/>
              <a:ea typeface="Calibri" panose="020F0502020204030204" pitchFamily="34" charset="0"/>
              <a:cs typeface="Calibri" panose="020F0502020204030204" pitchFamily="34" charset="0"/>
            </a:endParaRPr>
          </a:p>
          <a:p>
            <a:pPr algn="ctr"/>
            <a:r>
              <a:rPr lang="en-US" dirty="0">
                <a:solidFill>
                  <a:schemeClr val="bg1"/>
                </a:solidFill>
                <a:latin typeface="Candara" panose="020E0502030303020204" pitchFamily="34" charset="0"/>
                <a:ea typeface="Calibri" panose="020F0502020204030204" pitchFamily="34" charset="0"/>
                <a:cs typeface="Calibri" panose="020F0502020204030204" pitchFamily="34" charset="0"/>
              </a:rPr>
              <a:t>Public library that has never engaged in digitization activities, </a:t>
            </a:r>
            <a:br>
              <a:rPr lang="en-US" dirty="0">
                <a:solidFill>
                  <a:schemeClr val="bg1"/>
                </a:solidFill>
                <a:latin typeface="Candara" panose="020E0502030303020204" pitchFamily="34" charset="0"/>
                <a:ea typeface="Calibri" panose="020F0502020204030204" pitchFamily="34" charset="0"/>
                <a:cs typeface="Calibri" panose="020F0502020204030204" pitchFamily="34" charset="0"/>
              </a:rPr>
            </a:br>
            <a:r>
              <a:rPr lang="en-US" dirty="0">
                <a:solidFill>
                  <a:schemeClr val="bg1"/>
                </a:solidFill>
                <a:latin typeface="Candara" panose="020E0502030303020204" pitchFamily="34" charset="0"/>
                <a:ea typeface="Calibri" panose="020F0502020204030204" pitchFamily="34" charset="0"/>
                <a:cs typeface="Calibri" panose="020F0502020204030204" pitchFamily="34" charset="0"/>
              </a:rPr>
              <a:t>but plans to start in the next 12 months.</a:t>
            </a:r>
          </a:p>
          <a:p>
            <a:endParaRPr lang="en-US" dirty="0">
              <a:solidFill>
                <a:schemeClr val="bg1"/>
              </a:solidFill>
              <a:latin typeface="Book Antiqua" panose="02040602050305030304" pitchFamily="18" charset="0"/>
            </a:endParaRPr>
          </a:p>
          <a:p>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2058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Report released, January 2017</a:t>
            </a:r>
          </a:p>
        </p:txBody>
      </p:sp>
      <p:pic>
        <p:nvPicPr>
          <p:cNvPr id="5" name="Picture 4"/>
          <p:cNvPicPr>
            <a:picLocks noChangeAspect="1"/>
          </p:cNvPicPr>
          <p:nvPr/>
        </p:nvPicPr>
        <p:blipFill>
          <a:blip r:embed="rId3"/>
          <a:stretch>
            <a:fillRect/>
          </a:stretch>
        </p:blipFill>
        <p:spPr>
          <a:xfrm>
            <a:off x="1693889" y="969785"/>
            <a:ext cx="5588364" cy="3481276"/>
          </a:xfrm>
          <a:prstGeom prst="rect">
            <a:avLst/>
          </a:prstGeom>
        </p:spPr>
      </p:pic>
      <p:sp>
        <p:nvSpPr>
          <p:cNvPr id="2" name="TextBox 1"/>
          <p:cNvSpPr txBox="1"/>
          <p:nvPr/>
        </p:nvSpPr>
        <p:spPr>
          <a:xfrm>
            <a:off x="3275350" y="4708210"/>
            <a:ext cx="5868649" cy="400110"/>
          </a:xfrm>
          <a:prstGeom prst="rect">
            <a:avLst/>
          </a:prstGeom>
          <a:noFill/>
        </p:spPr>
        <p:txBody>
          <a:bodyPr wrap="square" rtlCol="0">
            <a:spAutoFit/>
          </a:bodyPr>
          <a:lstStyle/>
          <a:p>
            <a:r>
              <a:rPr lang="en-US" sz="2000" dirty="0">
                <a:solidFill>
                  <a:schemeClr val="bg1"/>
                </a:solidFill>
              </a:rPr>
              <a:t>http://oc.lc/advancing-national-digital-platform</a:t>
            </a:r>
          </a:p>
        </p:txBody>
      </p:sp>
    </p:spTree>
    <p:extLst>
      <p:ext uri="{BB962C8B-B14F-4D97-AF65-F5344CB8AC3E}">
        <p14:creationId xmlns:p14="http://schemas.microsoft.com/office/powerpoint/2010/main" val="40322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What criteria has your library used when selecting which collections to digitize?</a:t>
            </a:r>
          </a:p>
        </p:txBody>
      </p:sp>
      <p:graphicFrame>
        <p:nvGraphicFramePr>
          <p:cNvPr id="12" name="Diagram 11"/>
          <p:cNvGraphicFramePr/>
          <p:nvPr>
            <p:extLst>
              <p:ext uri="{D42A27DB-BD31-4B8C-83A1-F6EECF244321}">
                <p14:modId xmlns:p14="http://schemas.microsoft.com/office/powerpoint/2010/main" val="3538484354"/>
              </p:ext>
            </p:extLst>
          </p:nvPr>
        </p:nvGraphicFramePr>
        <p:xfrm>
          <a:off x="1086788" y="1014756"/>
          <a:ext cx="6715593"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25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17381"/>
            <a:ext cx="8439148" cy="686442"/>
          </a:xfrm>
        </p:spPr>
        <p:txBody>
          <a:bodyPr/>
          <a:lstStyle/>
          <a:p>
            <a:r>
              <a:rPr lang="en-US" sz="3200" dirty="0"/>
              <a:t>What criteria has your library used when selecting which collections to digitize?</a:t>
            </a:r>
          </a:p>
        </p:txBody>
      </p:sp>
      <p:graphicFrame>
        <p:nvGraphicFramePr>
          <p:cNvPr id="8" name="Chart 7"/>
          <p:cNvGraphicFramePr/>
          <p:nvPr>
            <p:extLst>
              <p:ext uri="{D42A27DB-BD31-4B8C-83A1-F6EECF244321}">
                <p14:modId xmlns:p14="http://schemas.microsoft.com/office/powerpoint/2010/main" val="754679255"/>
              </p:ext>
            </p:extLst>
          </p:nvPr>
        </p:nvGraphicFramePr>
        <p:xfrm>
          <a:off x="340786" y="516048"/>
          <a:ext cx="7892321" cy="4278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7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Materials digitized</a:t>
            </a:r>
          </a:p>
        </p:txBody>
      </p:sp>
      <p:graphicFrame>
        <p:nvGraphicFramePr>
          <p:cNvPr id="5" name="Table 4"/>
          <p:cNvGraphicFramePr>
            <a:graphicFrameLocks noGrp="1"/>
          </p:cNvGraphicFramePr>
          <p:nvPr>
            <p:extLst>
              <p:ext uri="{D42A27DB-BD31-4B8C-83A1-F6EECF244321}">
                <p14:modId xmlns:p14="http://schemas.microsoft.com/office/powerpoint/2010/main" val="2745802414"/>
              </p:ext>
            </p:extLst>
          </p:nvPr>
        </p:nvGraphicFramePr>
        <p:xfrm>
          <a:off x="686448" y="1236223"/>
          <a:ext cx="7975499" cy="2841720"/>
        </p:xfrm>
        <a:graphic>
          <a:graphicData uri="http://schemas.openxmlformats.org/drawingml/2006/table">
            <a:tbl>
              <a:tblPr firstRow="1" bandRow="1">
                <a:tableStyleId>{BDBED569-4797-4DF1-A0F4-6AAB3CD982D8}</a:tableStyleId>
              </a:tblPr>
              <a:tblGrid>
                <a:gridCol w="4544312">
                  <a:extLst>
                    <a:ext uri="{9D8B030D-6E8A-4147-A177-3AD203B41FA5}">
                      <a16:colId xmlns:a16="http://schemas.microsoft.com/office/drawing/2014/main" val="20000"/>
                    </a:ext>
                  </a:extLst>
                </a:gridCol>
                <a:gridCol w="1170039">
                  <a:extLst>
                    <a:ext uri="{9D8B030D-6E8A-4147-A177-3AD203B41FA5}">
                      <a16:colId xmlns:a16="http://schemas.microsoft.com/office/drawing/2014/main" val="20001"/>
                    </a:ext>
                  </a:extLst>
                </a:gridCol>
                <a:gridCol w="1140542">
                  <a:extLst>
                    <a:ext uri="{9D8B030D-6E8A-4147-A177-3AD203B41FA5}">
                      <a16:colId xmlns:a16="http://schemas.microsoft.com/office/drawing/2014/main" val="20002"/>
                    </a:ext>
                  </a:extLst>
                </a:gridCol>
                <a:gridCol w="1120606">
                  <a:extLst>
                    <a:ext uri="{9D8B030D-6E8A-4147-A177-3AD203B41FA5}">
                      <a16:colId xmlns:a16="http://schemas.microsoft.com/office/drawing/2014/main" val="20003"/>
                    </a:ext>
                  </a:extLst>
                </a:gridCol>
              </a:tblGrid>
              <a:tr h="446334">
                <a:tc>
                  <a:txBody>
                    <a:bodyPr/>
                    <a:lstStyle/>
                    <a:p>
                      <a:endParaRPr lang="en-US" sz="1600" b="0" dirty="0"/>
                    </a:p>
                  </a:txBody>
                  <a:tcPr/>
                </a:tc>
                <a:tc>
                  <a:txBody>
                    <a:bodyPr/>
                    <a:lstStyle/>
                    <a:p>
                      <a:r>
                        <a:rPr lang="en-US" sz="1600" dirty="0"/>
                        <a:t>Libraries (n)</a:t>
                      </a:r>
                      <a:endParaRPr lang="en-US" sz="1600" b="1" dirty="0"/>
                    </a:p>
                  </a:txBody>
                  <a:tcPr/>
                </a:tc>
                <a:tc>
                  <a:txBody>
                    <a:bodyPr/>
                    <a:lstStyle/>
                    <a:p>
                      <a:r>
                        <a:rPr lang="en-US" sz="1600" dirty="0"/>
                        <a:t>Digitized some</a:t>
                      </a:r>
                      <a:endParaRPr lang="en-US" sz="1600" b="0" dirty="0"/>
                    </a:p>
                  </a:txBody>
                  <a:tcPr/>
                </a:tc>
                <a:tc>
                  <a:txBody>
                    <a:bodyPr/>
                    <a:lstStyle/>
                    <a:p>
                      <a:r>
                        <a:rPr lang="en-US" sz="1600" kern="1200" dirty="0"/>
                        <a:t>Digitized none</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452520">
                <a:tc>
                  <a:txBody>
                    <a:bodyPr/>
                    <a:lstStyle/>
                    <a:p>
                      <a:r>
                        <a:rPr lang="en-US" sz="2000" dirty="0"/>
                        <a:t>Photographs</a:t>
                      </a:r>
                    </a:p>
                  </a:txBody>
                  <a:tcPr/>
                </a:tc>
                <a:tc>
                  <a:txBody>
                    <a:bodyPr/>
                    <a:lstStyle/>
                    <a:p>
                      <a:pPr algn="ctr"/>
                      <a:r>
                        <a:rPr lang="en-US" sz="2000" dirty="0"/>
                        <a:t>303</a:t>
                      </a:r>
                      <a:endParaRPr lang="en-US" sz="2000" b="0" dirty="0"/>
                    </a:p>
                  </a:txBody>
                  <a:tcPr/>
                </a:tc>
                <a:tc>
                  <a:txBody>
                    <a:bodyPr/>
                    <a:lstStyle/>
                    <a:p>
                      <a:pPr algn="ctr"/>
                      <a:r>
                        <a:rPr lang="en-US" sz="2000" dirty="0"/>
                        <a:t>77%</a:t>
                      </a:r>
                      <a:endParaRPr lang="en-US" sz="2000" b="0" dirty="0"/>
                    </a:p>
                  </a:txBody>
                  <a:tcPr/>
                </a:tc>
                <a:tc>
                  <a:txBody>
                    <a:bodyPr/>
                    <a:lstStyle/>
                    <a:p>
                      <a:pPr algn="ctr"/>
                      <a:r>
                        <a:rPr lang="en-US" sz="2000" dirty="0"/>
                        <a:t>15%</a:t>
                      </a:r>
                      <a:endParaRPr lang="en-US" sz="2000" b="0" dirty="0"/>
                    </a:p>
                  </a:txBody>
                  <a:tcPr/>
                </a:tc>
                <a:extLst>
                  <a:ext uri="{0D108BD9-81ED-4DB2-BD59-A6C34878D82A}">
                    <a16:rowId xmlns:a16="http://schemas.microsoft.com/office/drawing/2014/main" val="10001"/>
                  </a:ext>
                </a:extLst>
              </a:tr>
              <a:tr h="452520">
                <a:tc>
                  <a:txBody>
                    <a:bodyPr/>
                    <a:lstStyle/>
                    <a:p>
                      <a:r>
                        <a:rPr lang="en-US" sz="2000" dirty="0"/>
                        <a:t>Newspaper (including clippings)</a:t>
                      </a:r>
                    </a:p>
                  </a:txBody>
                  <a:tcPr/>
                </a:tc>
                <a:tc>
                  <a:txBody>
                    <a:bodyPr/>
                    <a:lstStyle/>
                    <a:p>
                      <a:pPr algn="ctr"/>
                      <a:r>
                        <a:rPr lang="en-US" sz="2000" dirty="0"/>
                        <a:t>328</a:t>
                      </a:r>
                      <a:endParaRPr lang="en-US" sz="2000" b="0" dirty="0"/>
                    </a:p>
                  </a:txBody>
                  <a:tcPr/>
                </a:tc>
                <a:tc>
                  <a:txBody>
                    <a:bodyPr/>
                    <a:lstStyle/>
                    <a:p>
                      <a:pPr algn="ctr"/>
                      <a:r>
                        <a:rPr lang="en-US" sz="2000" dirty="0"/>
                        <a:t>62%</a:t>
                      </a:r>
                      <a:endParaRPr lang="en-US" sz="2000" b="0" dirty="0"/>
                    </a:p>
                  </a:txBody>
                  <a:tcPr/>
                </a:tc>
                <a:tc>
                  <a:txBody>
                    <a:bodyPr/>
                    <a:lstStyle/>
                    <a:p>
                      <a:pPr algn="ctr"/>
                      <a:r>
                        <a:rPr lang="en-US" sz="2000" dirty="0"/>
                        <a:t>26%</a:t>
                      </a:r>
                      <a:endParaRPr lang="en-US" sz="2000" b="0" dirty="0"/>
                    </a:p>
                  </a:txBody>
                  <a:tcPr/>
                </a:tc>
                <a:extLst>
                  <a:ext uri="{0D108BD9-81ED-4DB2-BD59-A6C34878D82A}">
                    <a16:rowId xmlns:a16="http://schemas.microsoft.com/office/drawing/2014/main" val="10002"/>
                  </a:ext>
                </a:extLst>
              </a:tr>
              <a:tr h="452520">
                <a:tc>
                  <a:txBody>
                    <a:bodyPr/>
                    <a:lstStyle/>
                    <a:p>
                      <a:r>
                        <a:rPr lang="en-US" sz="2000" dirty="0"/>
                        <a:t>Letters, diaries,</a:t>
                      </a:r>
                      <a:r>
                        <a:rPr lang="en-US" sz="2000" baseline="0" dirty="0"/>
                        <a:t> scrapbooks</a:t>
                      </a:r>
                      <a:endParaRPr lang="en-US" sz="2000" dirty="0"/>
                    </a:p>
                  </a:txBody>
                  <a:tcPr/>
                </a:tc>
                <a:tc>
                  <a:txBody>
                    <a:bodyPr/>
                    <a:lstStyle/>
                    <a:p>
                      <a:pPr algn="ctr"/>
                      <a:r>
                        <a:rPr lang="en-US" sz="2000" dirty="0"/>
                        <a:t>244</a:t>
                      </a:r>
                      <a:endParaRPr lang="en-US" sz="2000" b="0" dirty="0"/>
                    </a:p>
                  </a:txBody>
                  <a:tcPr/>
                </a:tc>
                <a:tc>
                  <a:txBody>
                    <a:bodyPr/>
                    <a:lstStyle/>
                    <a:p>
                      <a:pPr algn="ctr"/>
                      <a:r>
                        <a:rPr lang="en-US" sz="2000" dirty="0"/>
                        <a:t>60%</a:t>
                      </a:r>
                      <a:endParaRPr lang="en-US" sz="2000" b="0" dirty="0"/>
                    </a:p>
                  </a:txBody>
                  <a:tcPr/>
                </a:tc>
                <a:tc>
                  <a:txBody>
                    <a:bodyPr/>
                    <a:lstStyle/>
                    <a:p>
                      <a:pPr algn="ctr"/>
                      <a:r>
                        <a:rPr lang="en-US" sz="2000" dirty="0"/>
                        <a:t>35%</a:t>
                      </a:r>
                      <a:endParaRPr lang="en-US" sz="2000" b="0" dirty="0"/>
                    </a:p>
                  </a:txBody>
                  <a:tcPr/>
                </a:tc>
                <a:extLst>
                  <a:ext uri="{0D108BD9-81ED-4DB2-BD59-A6C34878D82A}">
                    <a16:rowId xmlns:a16="http://schemas.microsoft.com/office/drawing/2014/main" val="10003"/>
                  </a:ext>
                </a:extLst>
              </a:tr>
              <a:tr h="452520">
                <a:tc>
                  <a:txBody>
                    <a:bodyPr/>
                    <a:lstStyle/>
                    <a:p>
                      <a:r>
                        <a:rPr lang="en-US" sz="2000" dirty="0"/>
                        <a:t>Official, local records</a:t>
                      </a:r>
                    </a:p>
                  </a:txBody>
                  <a:tcPr/>
                </a:tc>
                <a:tc>
                  <a:txBody>
                    <a:bodyPr/>
                    <a:lstStyle/>
                    <a:p>
                      <a:pPr algn="ctr"/>
                      <a:r>
                        <a:rPr lang="en-US" sz="2000" dirty="0"/>
                        <a:t>210</a:t>
                      </a:r>
                      <a:endParaRPr lang="en-US" sz="2000" b="0" dirty="0"/>
                    </a:p>
                  </a:txBody>
                  <a:tcPr/>
                </a:tc>
                <a:tc>
                  <a:txBody>
                    <a:bodyPr/>
                    <a:lstStyle/>
                    <a:p>
                      <a:pPr algn="ctr"/>
                      <a:r>
                        <a:rPr lang="en-US" sz="2000" dirty="0"/>
                        <a:t>34%</a:t>
                      </a:r>
                      <a:endParaRPr lang="en-US" sz="2000" b="0" dirty="0"/>
                    </a:p>
                  </a:txBody>
                  <a:tcPr/>
                </a:tc>
                <a:tc>
                  <a:txBody>
                    <a:bodyPr/>
                    <a:lstStyle/>
                    <a:p>
                      <a:pPr algn="ctr"/>
                      <a:r>
                        <a:rPr lang="en-US" sz="2000" dirty="0"/>
                        <a:t>47%</a:t>
                      </a:r>
                      <a:endParaRPr lang="en-US" sz="2000" b="0" dirty="0"/>
                    </a:p>
                  </a:txBody>
                  <a:tcPr/>
                </a:tc>
                <a:extLst>
                  <a:ext uri="{0D108BD9-81ED-4DB2-BD59-A6C34878D82A}">
                    <a16:rowId xmlns:a16="http://schemas.microsoft.com/office/drawing/2014/main" val="10004"/>
                  </a:ext>
                </a:extLst>
              </a:tr>
              <a:tr h="452520">
                <a:tc>
                  <a:txBody>
                    <a:bodyPr/>
                    <a:lstStyle/>
                    <a:p>
                      <a:r>
                        <a:rPr lang="en-US" sz="2000" dirty="0"/>
                        <a:t>Books/monographs</a:t>
                      </a:r>
                    </a:p>
                  </a:txBody>
                  <a:tcPr/>
                </a:tc>
                <a:tc>
                  <a:txBody>
                    <a:bodyPr/>
                    <a:lstStyle/>
                    <a:p>
                      <a:pPr algn="ctr"/>
                      <a:r>
                        <a:rPr lang="en-US" sz="2000" dirty="0"/>
                        <a:t>236</a:t>
                      </a:r>
                      <a:endParaRPr lang="en-US" sz="2000" b="0" i="0" dirty="0"/>
                    </a:p>
                  </a:txBody>
                  <a:tcPr/>
                </a:tc>
                <a:tc>
                  <a:txBody>
                    <a:bodyPr/>
                    <a:lstStyle/>
                    <a:p>
                      <a:pPr algn="ctr"/>
                      <a:r>
                        <a:rPr lang="en-US" sz="2000" dirty="0"/>
                        <a:t>56%</a:t>
                      </a:r>
                      <a:endParaRPr lang="en-US" sz="2000" b="1" dirty="0"/>
                    </a:p>
                  </a:txBody>
                  <a:tcPr/>
                </a:tc>
                <a:tc>
                  <a:txBody>
                    <a:bodyPr/>
                    <a:lstStyle/>
                    <a:p>
                      <a:pPr marL="0" algn="ctr" defTabSz="457200" rtl="0" eaLnBrk="1" latinLnBrk="0" hangingPunct="1"/>
                      <a:r>
                        <a:rPr lang="en-US" sz="2000" kern="1200" dirty="0"/>
                        <a:t>40%</a:t>
                      </a:r>
                      <a:endParaRPr lang="en-US" sz="2000" b="0"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97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Getting it done</a:t>
            </a:r>
          </a:p>
        </p:txBody>
      </p:sp>
      <p:graphicFrame>
        <p:nvGraphicFramePr>
          <p:cNvPr id="7" name="Chart 6"/>
          <p:cNvGraphicFramePr/>
          <p:nvPr>
            <p:extLst>
              <p:ext uri="{D42A27DB-BD31-4B8C-83A1-F6EECF244321}">
                <p14:modId xmlns:p14="http://schemas.microsoft.com/office/powerpoint/2010/main" val="1345249039"/>
              </p:ext>
            </p:extLst>
          </p:nvPr>
        </p:nvGraphicFramePr>
        <p:xfrm>
          <a:off x="644577" y="1029746"/>
          <a:ext cx="7053882" cy="3726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08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Digital preservation strategy?</a:t>
            </a:r>
          </a:p>
        </p:txBody>
      </p:sp>
      <p:graphicFrame>
        <p:nvGraphicFramePr>
          <p:cNvPr id="5" name="Table 4"/>
          <p:cNvGraphicFramePr>
            <a:graphicFrameLocks noGrp="1"/>
          </p:cNvGraphicFramePr>
          <p:nvPr>
            <p:extLst>
              <p:ext uri="{D42A27DB-BD31-4B8C-83A1-F6EECF244321}">
                <p14:modId xmlns:p14="http://schemas.microsoft.com/office/powerpoint/2010/main" val="1684781673"/>
              </p:ext>
            </p:extLst>
          </p:nvPr>
        </p:nvGraphicFramePr>
        <p:xfrm>
          <a:off x="340786" y="-1159671"/>
          <a:ext cx="8515398" cy="1060227"/>
        </p:xfrm>
        <a:graphic>
          <a:graphicData uri="http://schemas.openxmlformats.org/drawingml/2006/table">
            <a:tbl>
              <a:tblPr firstRow="1" bandRow="1">
                <a:tableStyleId>{5DA37D80-6434-44D0-A028-1B22A696006F}</a:tableStyleId>
              </a:tblPr>
              <a:tblGrid>
                <a:gridCol w="1419233">
                  <a:extLst>
                    <a:ext uri="{9D8B030D-6E8A-4147-A177-3AD203B41FA5}">
                      <a16:colId xmlns:a16="http://schemas.microsoft.com/office/drawing/2014/main" val="20000"/>
                    </a:ext>
                  </a:extLst>
                </a:gridCol>
                <a:gridCol w="1419233">
                  <a:extLst>
                    <a:ext uri="{9D8B030D-6E8A-4147-A177-3AD203B41FA5}">
                      <a16:colId xmlns:a16="http://schemas.microsoft.com/office/drawing/2014/main" val="20001"/>
                    </a:ext>
                  </a:extLst>
                </a:gridCol>
                <a:gridCol w="1419233">
                  <a:extLst>
                    <a:ext uri="{9D8B030D-6E8A-4147-A177-3AD203B41FA5}">
                      <a16:colId xmlns:a16="http://schemas.microsoft.com/office/drawing/2014/main" val="20002"/>
                    </a:ext>
                  </a:extLst>
                </a:gridCol>
                <a:gridCol w="1566341">
                  <a:extLst>
                    <a:ext uri="{9D8B030D-6E8A-4147-A177-3AD203B41FA5}">
                      <a16:colId xmlns:a16="http://schemas.microsoft.com/office/drawing/2014/main" val="20003"/>
                    </a:ext>
                  </a:extLst>
                </a:gridCol>
                <a:gridCol w="1366684">
                  <a:extLst>
                    <a:ext uri="{9D8B030D-6E8A-4147-A177-3AD203B41FA5}">
                      <a16:colId xmlns:a16="http://schemas.microsoft.com/office/drawing/2014/main" val="20004"/>
                    </a:ext>
                  </a:extLst>
                </a:gridCol>
                <a:gridCol w="1324674">
                  <a:extLst>
                    <a:ext uri="{9D8B030D-6E8A-4147-A177-3AD203B41FA5}">
                      <a16:colId xmlns:a16="http://schemas.microsoft.com/office/drawing/2014/main" val="20005"/>
                    </a:ext>
                  </a:extLst>
                </a:gridCol>
              </a:tblGrid>
              <a:tr h="602407">
                <a:tc>
                  <a:txBody>
                    <a:bodyPr/>
                    <a:lstStyle/>
                    <a:p>
                      <a:r>
                        <a:rPr lang="en-US" sz="1600" dirty="0"/>
                        <a:t>Yes, approved</a:t>
                      </a:r>
                      <a:endParaRPr lang="en-US" sz="1600" b="0" dirty="0"/>
                    </a:p>
                  </a:txBody>
                  <a:tcPr/>
                </a:tc>
                <a:tc>
                  <a:txBody>
                    <a:bodyPr/>
                    <a:lstStyle/>
                    <a:p>
                      <a:r>
                        <a:rPr lang="en-US" sz="1600" dirty="0"/>
                        <a:t>Yes, </a:t>
                      </a:r>
                      <a:br>
                        <a:rPr lang="en-US" sz="1600" dirty="0"/>
                      </a:br>
                      <a:r>
                        <a:rPr lang="en-US" sz="1600" dirty="0"/>
                        <a:t>in draft form</a:t>
                      </a:r>
                      <a:endParaRPr lang="en-US" sz="1600" b="0" dirty="0"/>
                    </a:p>
                  </a:txBody>
                  <a:tcPr/>
                </a:tc>
                <a:tc>
                  <a:txBody>
                    <a:bodyPr/>
                    <a:lstStyle/>
                    <a:p>
                      <a:r>
                        <a:rPr lang="en-US" sz="1600" dirty="0"/>
                        <a:t>Under discussion</a:t>
                      </a:r>
                      <a:endParaRPr lang="en-US" sz="1600" b="0" dirty="0"/>
                    </a:p>
                  </a:txBody>
                  <a:tcPr/>
                </a:tc>
                <a:tc>
                  <a:txBody>
                    <a:bodyPr/>
                    <a:lstStyle/>
                    <a:p>
                      <a:r>
                        <a:rPr lang="en-US" sz="1600" dirty="0"/>
                        <a:t>Through </a:t>
                      </a:r>
                      <a:r>
                        <a:rPr lang="en-US" sz="1600" baseline="0" dirty="0"/>
                        <a:t>our vendor</a:t>
                      </a:r>
                      <a:endParaRPr lang="en-US" sz="1600" b="0" dirty="0"/>
                    </a:p>
                  </a:txBody>
                  <a:tcPr/>
                </a:tc>
                <a:tc>
                  <a:txBody>
                    <a:bodyPr/>
                    <a:lstStyle/>
                    <a:p>
                      <a:r>
                        <a:rPr lang="en-US" sz="1600" dirty="0"/>
                        <a:t>No</a:t>
                      </a:r>
                      <a:endParaRPr lang="en-US" sz="1600" b="0" dirty="0"/>
                    </a:p>
                  </a:txBody>
                  <a:tcPr/>
                </a:tc>
                <a:tc>
                  <a:txBody>
                    <a:bodyPr/>
                    <a:lstStyle/>
                    <a:p>
                      <a:r>
                        <a:rPr lang="en-US" sz="1600" dirty="0"/>
                        <a:t>Don’t know</a:t>
                      </a:r>
                      <a:endParaRPr lang="en-US" sz="1600" b="1" dirty="0"/>
                    </a:p>
                  </a:txBody>
                  <a:tcPr/>
                </a:tc>
                <a:extLst>
                  <a:ext uri="{0D108BD9-81ED-4DB2-BD59-A6C34878D82A}">
                    <a16:rowId xmlns:a16="http://schemas.microsoft.com/office/drawing/2014/main" val="10000"/>
                  </a:ext>
                </a:extLst>
              </a:tr>
              <a:tr h="457820">
                <a:tc>
                  <a:txBody>
                    <a:bodyPr/>
                    <a:lstStyle/>
                    <a:p>
                      <a:pPr algn="ctr"/>
                      <a:r>
                        <a:rPr lang="en-US" sz="2000" dirty="0"/>
                        <a:t>16%</a:t>
                      </a:r>
                      <a:endParaRPr lang="en-US" sz="2000" b="0" dirty="0"/>
                    </a:p>
                  </a:txBody>
                  <a:tcPr/>
                </a:tc>
                <a:tc>
                  <a:txBody>
                    <a:bodyPr/>
                    <a:lstStyle/>
                    <a:p>
                      <a:pPr algn="ctr"/>
                      <a:r>
                        <a:rPr lang="en-US" sz="2000" dirty="0"/>
                        <a:t>7%</a:t>
                      </a:r>
                      <a:endParaRPr lang="en-US" sz="2000" b="0" dirty="0"/>
                    </a:p>
                  </a:txBody>
                  <a:tcPr/>
                </a:tc>
                <a:tc>
                  <a:txBody>
                    <a:bodyPr/>
                    <a:lstStyle/>
                    <a:p>
                      <a:pPr algn="ctr"/>
                      <a:r>
                        <a:rPr lang="en-US" sz="2000" dirty="0"/>
                        <a:t>25%</a:t>
                      </a:r>
                      <a:endParaRPr lang="en-US" sz="2000" b="1" dirty="0"/>
                    </a:p>
                  </a:txBody>
                  <a:tcPr/>
                </a:tc>
                <a:tc>
                  <a:txBody>
                    <a:bodyPr/>
                    <a:lstStyle/>
                    <a:p>
                      <a:pPr algn="ctr"/>
                      <a:r>
                        <a:rPr lang="en-US" sz="2000" dirty="0"/>
                        <a:t>28%</a:t>
                      </a:r>
                      <a:endParaRPr lang="en-US" sz="2000" b="0" dirty="0"/>
                    </a:p>
                  </a:txBody>
                  <a:tcPr/>
                </a:tc>
                <a:tc>
                  <a:txBody>
                    <a:bodyPr/>
                    <a:lstStyle/>
                    <a:p>
                      <a:pPr algn="ctr"/>
                      <a:r>
                        <a:rPr lang="en-US" sz="2000" dirty="0"/>
                        <a:t>19%</a:t>
                      </a:r>
                      <a:endParaRPr lang="en-US" sz="2000" b="1" dirty="0"/>
                    </a:p>
                  </a:txBody>
                  <a:tcPr/>
                </a:tc>
                <a:tc>
                  <a:txBody>
                    <a:bodyPr/>
                    <a:lstStyle/>
                    <a:p>
                      <a:pPr algn="ctr"/>
                      <a:r>
                        <a:rPr lang="en-US" sz="2000" dirty="0"/>
                        <a:t>5%</a:t>
                      </a:r>
                      <a:endParaRPr lang="en-US" sz="2000" b="0" dirty="0"/>
                    </a:p>
                  </a:txBody>
                  <a:tcPr/>
                </a:tc>
                <a:extLst>
                  <a:ext uri="{0D108BD9-81ED-4DB2-BD59-A6C34878D82A}">
                    <a16:rowId xmlns:a16="http://schemas.microsoft.com/office/drawing/2014/main" val="10001"/>
                  </a:ext>
                </a:extLst>
              </a:tr>
            </a:tbl>
          </a:graphicData>
        </a:graphic>
      </p:graphicFrame>
      <p:graphicFrame>
        <p:nvGraphicFramePr>
          <p:cNvPr id="7" name="Chart 6"/>
          <p:cNvGraphicFramePr/>
          <p:nvPr>
            <p:extLst>
              <p:ext uri="{D42A27DB-BD31-4B8C-83A1-F6EECF244321}">
                <p14:modId xmlns:p14="http://schemas.microsoft.com/office/powerpoint/2010/main" val="3207658184"/>
              </p:ext>
            </p:extLst>
          </p:nvPr>
        </p:nvGraphicFramePr>
        <p:xfrm>
          <a:off x="719528" y="951874"/>
          <a:ext cx="7592518" cy="3651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155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State library survey</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3329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21080" y="-272792"/>
            <a:ext cx="7459242" cy="4946804"/>
          </a:xfrm>
          <a:prstGeom prst="rect">
            <a:avLst/>
          </a:prstGeom>
        </p:spPr>
      </p:pic>
      <p:cxnSp>
        <p:nvCxnSpPr>
          <p:cNvPr id="3" name="Straight Arrow Connector 2"/>
          <p:cNvCxnSpPr>
            <a:cxnSpLocks/>
          </p:cNvCxnSpPr>
          <p:nvPr/>
        </p:nvCxnSpPr>
        <p:spPr>
          <a:xfrm>
            <a:off x="6195796" y="2102092"/>
            <a:ext cx="1185334"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 name="TextBox 3"/>
          <p:cNvSpPr txBox="1"/>
          <p:nvPr/>
        </p:nvSpPr>
        <p:spPr>
          <a:xfrm>
            <a:off x="2868396" y="1501927"/>
            <a:ext cx="3327400" cy="16312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dirty="0"/>
              <a:t>More people have increased access to more content and services that advance knowledge and improve lives.</a:t>
            </a:r>
          </a:p>
        </p:txBody>
      </p:sp>
    </p:spTree>
    <p:extLst>
      <p:ext uri="{BB962C8B-B14F-4D97-AF65-F5344CB8AC3E}">
        <p14:creationId xmlns:p14="http://schemas.microsoft.com/office/powerpoint/2010/main" val="33488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734388" cy="686442"/>
          </a:xfrm>
        </p:spPr>
        <p:txBody>
          <a:bodyPr/>
          <a:lstStyle/>
          <a:p>
            <a:r>
              <a:rPr lang="en-US" dirty="0"/>
              <a:t>Digitization in the Strategic/LSTA Plan?</a:t>
            </a:r>
          </a:p>
        </p:txBody>
      </p:sp>
      <p:graphicFrame>
        <p:nvGraphicFramePr>
          <p:cNvPr id="5" name="Table 4"/>
          <p:cNvGraphicFramePr>
            <a:graphicFrameLocks noGrp="1"/>
          </p:cNvGraphicFramePr>
          <p:nvPr>
            <p:extLst>
              <p:ext uri="{D42A27DB-BD31-4B8C-83A1-F6EECF244321}">
                <p14:modId xmlns:p14="http://schemas.microsoft.com/office/powerpoint/2010/main" val="4191905357"/>
              </p:ext>
            </p:extLst>
          </p:nvPr>
        </p:nvGraphicFramePr>
        <p:xfrm>
          <a:off x="560440" y="1236224"/>
          <a:ext cx="7521675" cy="3151806"/>
        </p:xfrm>
        <a:graphic>
          <a:graphicData uri="http://schemas.openxmlformats.org/drawingml/2006/table">
            <a:tbl>
              <a:tblPr firstRow="1" bandRow="1">
                <a:tableStyleId>{5DA37D80-6434-44D0-A028-1B22A696006F}</a:tableStyleId>
              </a:tblPr>
              <a:tblGrid>
                <a:gridCol w="5481899">
                  <a:extLst>
                    <a:ext uri="{9D8B030D-6E8A-4147-A177-3AD203B41FA5}">
                      <a16:colId xmlns:a16="http://schemas.microsoft.com/office/drawing/2014/main" val="20000"/>
                    </a:ext>
                  </a:extLst>
                </a:gridCol>
                <a:gridCol w="1019888">
                  <a:extLst>
                    <a:ext uri="{9D8B030D-6E8A-4147-A177-3AD203B41FA5}">
                      <a16:colId xmlns:a16="http://schemas.microsoft.com/office/drawing/2014/main" val="20001"/>
                    </a:ext>
                  </a:extLst>
                </a:gridCol>
                <a:gridCol w="1019888">
                  <a:extLst>
                    <a:ext uri="{9D8B030D-6E8A-4147-A177-3AD203B41FA5}">
                      <a16:colId xmlns:a16="http://schemas.microsoft.com/office/drawing/2014/main" val="20002"/>
                    </a:ext>
                  </a:extLst>
                </a:gridCol>
              </a:tblGrid>
              <a:tr h="376266">
                <a:tc>
                  <a:txBody>
                    <a:bodyPr/>
                    <a:lstStyle/>
                    <a:p>
                      <a:r>
                        <a:rPr lang="en-US" sz="1600" dirty="0"/>
                        <a:t>Response</a:t>
                      </a:r>
                      <a:endParaRPr lang="en-US" sz="1600" b="1" dirty="0"/>
                    </a:p>
                  </a:txBody>
                  <a:tcPr/>
                </a:tc>
                <a:tc>
                  <a:txBody>
                    <a:bodyPr/>
                    <a:lstStyle/>
                    <a:p>
                      <a:r>
                        <a:rPr lang="en-US" sz="1600" dirty="0"/>
                        <a:t>SLA</a:t>
                      </a:r>
                      <a:endParaRPr lang="en-US" sz="1600" b="1" dirty="0"/>
                    </a:p>
                  </a:txBody>
                  <a:tcPr/>
                </a:tc>
                <a:tc>
                  <a:txBody>
                    <a:bodyPr/>
                    <a:lstStyle/>
                    <a:p>
                      <a:r>
                        <a:rPr lang="en-US" sz="1600" dirty="0"/>
                        <a:t>LSTA</a:t>
                      </a:r>
                      <a:endParaRPr lang="en-US" sz="1600" b="1" dirty="0"/>
                    </a:p>
                  </a:txBody>
                  <a:tcPr/>
                </a:tc>
                <a:extLst>
                  <a:ext uri="{0D108BD9-81ED-4DB2-BD59-A6C34878D82A}">
                    <a16:rowId xmlns:a16="http://schemas.microsoft.com/office/drawing/2014/main" val="10000"/>
                  </a:ext>
                </a:extLst>
              </a:tr>
              <a:tr h="457820">
                <a:tc>
                  <a:txBody>
                    <a:bodyPr/>
                    <a:lstStyle/>
                    <a:p>
                      <a:r>
                        <a:rPr lang="en-US" sz="2000" dirty="0"/>
                        <a:t>Yes, in the current plan</a:t>
                      </a:r>
                    </a:p>
                  </a:txBody>
                  <a:tcPr/>
                </a:tc>
                <a:tc>
                  <a:txBody>
                    <a:bodyPr/>
                    <a:lstStyle/>
                    <a:p>
                      <a:pPr algn="ctr"/>
                      <a:r>
                        <a:rPr lang="en-US" sz="2000" dirty="0"/>
                        <a:t>29%</a:t>
                      </a:r>
                      <a:endParaRPr lang="en-US" sz="2000" b="0" dirty="0"/>
                    </a:p>
                  </a:txBody>
                  <a:tcPr/>
                </a:tc>
                <a:tc>
                  <a:txBody>
                    <a:bodyPr/>
                    <a:lstStyle/>
                    <a:p>
                      <a:pPr algn="ctr"/>
                      <a:r>
                        <a:rPr lang="en-US" sz="2000" dirty="0"/>
                        <a:t>33%</a:t>
                      </a:r>
                      <a:endParaRPr lang="en-US" sz="2000" b="0" dirty="0"/>
                    </a:p>
                  </a:txBody>
                  <a:tcPr/>
                </a:tc>
                <a:extLst>
                  <a:ext uri="{0D108BD9-81ED-4DB2-BD59-A6C34878D82A}">
                    <a16:rowId xmlns:a16="http://schemas.microsoft.com/office/drawing/2014/main" val="10001"/>
                  </a:ext>
                </a:extLst>
              </a:tr>
              <a:tr h="457820">
                <a:tc>
                  <a:txBody>
                    <a:bodyPr/>
                    <a:lstStyle/>
                    <a:p>
                      <a:r>
                        <a:rPr lang="en-US" sz="2000" dirty="0"/>
                        <a:t>Yes,</a:t>
                      </a:r>
                      <a:r>
                        <a:rPr lang="en-US" sz="2000" baseline="0" dirty="0"/>
                        <a:t> and we also plan to include them in the next plan</a:t>
                      </a:r>
                      <a:endParaRPr lang="en-US" sz="2000" dirty="0"/>
                    </a:p>
                  </a:txBody>
                  <a:tcPr/>
                </a:tc>
                <a:tc>
                  <a:txBody>
                    <a:bodyPr/>
                    <a:lstStyle/>
                    <a:p>
                      <a:pPr algn="ctr"/>
                      <a:r>
                        <a:rPr lang="en-US" sz="2000" dirty="0"/>
                        <a:t>44%</a:t>
                      </a:r>
                      <a:endParaRPr lang="en-US" sz="2000" b="0" dirty="0"/>
                    </a:p>
                  </a:txBody>
                  <a:tcPr/>
                </a:tc>
                <a:tc>
                  <a:txBody>
                    <a:bodyPr/>
                    <a:lstStyle/>
                    <a:p>
                      <a:pPr algn="ctr"/>
                      <a:r>
                        <a:rPr lang="en-US" sz="2000" dirty="0"/>
                        <a:t>48%</a:t>
                      </a:r>
                      <a:endParaRPr lang="en-US" sz="2000" b="0" dirty="0"/>
                    </a:p>
                  </a:txBody>
                  <a:tcPr/>
                </a:tc>
                <a:extLst>
                  <a:ext uri="{0D108BD9-81ED-4DB2-BD59-A6C34878D82A}">
                    <a16:rowId xmlns:a16="http://schemas.microsoft.com/office/drawing/2014/main" val="10002"/>
                  </a:ext>
                </a:extLst>
              </a:tr>
              <a:tr h="457820">
                <a:tc>
                  <a:txBody>
                    <a:bodyPr/>
                    <a:lstStyle/>
                    <a:p>
                      <a:r>
                        <a:rPr lang="en-US" sz="2000" dirty="0"/>
                        <a:t>No</a:t>
                      </a:r>
                    </a:p>
                  </a:txBody>
                  <a:tcPr/>
                </a:tc>
                <a:tc>
                  <a:txBody>
                    <a:bodyPr/>
                    <a:lstStyle/>
                    <a:p>
                      <a:pPr algn="ctr"/>
                      <a:r>
                        <a:rPr lang="en-US" sz="2000" dirty="0"/>
                        <a:t>10%</a:t>
                      </a:r>
                      <a:endParaRPr lang="en-US" sz="2000" b="0" dirty="0"/>
                    </a:p>
                  </a:txBody>
                  <a:tcPr/>
                </a:tc>
                <a:tc>
                  <a:txBody>
                    <a:bodyPr/>
                    <a:lstStyle/>
                    <a:p>
                      <a:pPr algn="ctr"/>
                      <a:r>
                        <a:rPr lang="en-US" sz="2000" dirty="0"/>
                        <a:t>6%</a:t>
                      </a:r>
                      <a:endParaRPr lang="en-US" sz="2000" b="0" dirty="0"/>
                    </a:p>
                  </a:txBody>
                  <a:tcPr/>
                </a:tc>
                <a:extLst>
                  <a:ext uri="{0D108BD9-81ED-4DB2-BD59-A6C34878D82A}">
                    <a16:rowId xmlns:a16="http://schemas.microsoft.com/office/drawing/2014/main" val="10003"/>
                  </a:ext>
                </a:extLst>
              </a:tr>
              <a:tr h="457820">
                <a:tc>
                  <a:txBody>
                    <a:bodyPr/>
                    <a:lstStyle/>
                    <a:p>
                      <a:r>
                        <a:rPr lang="en-US" sz="2000" dirty="0"/>
                        <a:t>Not currently, but we plan to include them in the next strategic plan</a:t>
                      </a:r>
                    </a:p>
                  </a:txBody>
                  <a:tcPr/>
                </a:tc>
                <a:tc>
                  <a:txBody>
                    <a:bodyPr/>
                    <a:lstStyle/>
                    <a:p>
                      <a:pPr algn="ctr"/>
                      <a:r>
                        <a:rPr lang="en-US" sz="2000" dirty="0"/>
                        <a:t>12%</a:t>
                      </a:r>
                      <a:endParaRPr lang="en-US" sz="2000" b="0" dirty="0"/>
                    </a:p>
                  </a:txBody>
                  <a:tcPr/>
                </a:tc>
                <a:tc>
                  <a:txBody>
                    <a:bodyPr/>
                    <a:lstStyle/>
                    <a:p>
                      <a:pPr algn="ctr"/>
                      <a:r>
                        <a:rPr lang="en-US" sz="2000" dirty="0"/>
                        <a:t>8%</a:t>
                      </a:r>
                      <a:endParaRPr lang="en-US" sz="2000" b="0" dirty="0"/>
                    </a:p>
                  </a:txBody>
                  <a:tcPr/>
                </a:tc>
                <a:extLst>
                  <a:ext uri="{0D108BD9-81ED-4DB2-BD59-A6C34878D82A}">
                    <a16:rowId xmlns:a16="http://schemas.microsoft.com/office/drawing/2014/main" val="10004"/>
                  </a:ext>
                </a:extLst>
              </a:tr>
              <a:tr h="457820">
                <a:tc>
                  <a:txBody>
                    <a:bodyPr/>
                    <a:lstStyle/>
                    <a:p>
                      <a:r>
                        <a:rPr lang="en-US" sz="2000" dirty="0"/>
                        <a:t>Don’t know</a:t>
                      </a:r>
                    </a:p>
                  </a:txBody>
                  <a:tcPr/>
                </a:tc>
                <a:tc>
                  <a:txBody>
                    <a:bodyPr/>
                    <a:lstStyle/>
                    <a:p>
                      <a:pPr algn="ctr"/>
                      <a:r>
                        <a:rPr lang="en-US" sz="2000" dirty="0"/>
                        <a:t>4%</a:t>
                      </a:r>
                      <a:endParaRPr lang="en-US" sz="2000" b="0" dirty="0"/>
                    </a:p>
                  </a:txBody>
                  <a:tcPr/>
                </a:tc>
                <a:tc>
                  <a:txBody>
                    <a:bodyPr/>
                    <a:lstStyle/>
                    <a:p>
                      <a:pPr algn="ctr"/>
                      <a:r>
                        <a:rPr lang="en-US" sz="2000" dirty="0"/>
                        <a:t>4%</a:t>
                      </a:r>
                      <a:endParaRPr lang="en-US" sz="2000"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2143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Roles that states play in digitization</a:t>
            </a:r>
          </a:p>
        </p:txBody>
      </p:sp>
      <p:graphicFrame>
        <p:nvGraphicFramePr>
          <p:cNvPr id="5" name="Table 4"/>
          <p:cNvGraphicFramePr>
            <a:graphicFrameLocks noGrp="1"/>
          </p:cNvGraphicFramePr>
          <p:nvPr>
            <p:extLst>
              <p:ext uri="{D42A27DB-BD31-4B8C-83A1-F6EECF244321}">
                <p14:modId xmlns:p14="http://schemas.microsoft.com/office/powerpoint/2010/main" val="3563339440"/>
              </p:ext>
            </p:extLst>
          </p:nvPr>
        </p:nvGraphicFramePr>
        <p:xfrm>
          <a:off x="340786" y="1029748"/>
          <a:ext cx="8532592" cy="3593871"/>
        </p:xfrm>
        <a:graphic>
          <a:graphicData uri="http://schemas.openxmlformats.org/drawingml/2006/table">
            <a:tbl>
              <a:tblPr firstRow="1" bandRow="1">
                <a:tableStyleId>{ED083AE6-46FA-4A59-8FB0-9F97EB10719F}</a:tableStyleId>
              </a:tblPr>
              <a:tblGrid>
                <a:gridCol w="7802605">
                  <a:extLst>
                    <a:ext uri="{9D8B030D-6E8A-4147-A177-3AD203B41FA5}">
                      <a16:colId xmlns:a16="http://schemas.microsoft.com/office/drawing/2014/main" val="20000"/>
                    </a:ext>
                  </a:extLst>
                </a:gridCol>
                <a:gridCol w="729987">
                  <a:extLst>
                    <a:ext uri="{9D8B030D-6E8A-4147-A177-3AD203B41FA5}">
                      <a16:colId xmlns:a16="http://schemas.microsoft.com/office/drawing/2014/main" val="20001"/>
                    </a:ext>
                  </a:extLst>
                </a:gridCol>
              </a:tblGrid>
              <a:tr h="446487">
                <a:tc>
                  <a:txBody>
                    <a:bodyPr/>
                    <a:lstStyle/>
                    <a:p>
                      <a:r>
                        <a:rPr lang="en-US" sz="1600" dirty="0"/>
                        <a:t>Response</a:t>
                      </a:r>
                      <a:endParaRPr lang="en-US" sz="1600" b="1" dirty="0"/>
                    </a:p>
                  </a:txBody>
                  <a:tcPr/>
                </a:tc>
                <a:tc>
                  <a:txBody>
                    <a:bodyPr/>
                    <a:lstStyle/>
                    <a:p>
                      <a:r>
                        <a:rPr lang="en-US" sz="1600" dirty="0"/>
                        <a:t>%</a:t>
                      </a:r>
                      <a:endParaRPr lang="en-US" sz="1600" b="1" dirty="0"/>
                    </a:p>
                  </a:txBody>
                  <a:tcPr/>
                </a:tc>
                <a:extLst>
                  <a:ext uri="{0D108BD9-81ED-4DB2-BD59-A6C34878D82A}">
                    <a16:rowId xmlns:a16="http://schemas.microsoft.com/office/drawing/2014/main" val="10000"/>
                  </a:ext>
                </a:extLst>
              </a:tr>
              <a:tr h="759536">
                <a:tc>
                  <a:txBody>
                    <a:bodyPr/>
                    <a:lstStyle/>
                    <a:p>
                      <a:r>
                        <a:rPr lang="en-US" sz="1800" dirty="0"/>
                        <a:t>There is a division/department of the agency that digitizes unique, locally significant materials that are part of the state library’s collection. </a:t>
                      </a:r>
                    </a:p>
                  </a:txBody>
                  <a:tcPr/>
                </a:tc>
                <a:tc>
                  <a:txBody>
                    <a:bodyPr/>
                    <a:lstStyle/>
                    <a:p>
                      <a:pPr algn="ctr"/>
                      <a:r>
                        <a:rPr lang="en-US" sz="1800" dirty="0"/>
                        <a:t>73%</a:t>
                      </a:r>
                      <a:endParaRPr lang="en-US" sz="1800" b="0" dirty="0"/>
                    </a:p>
                  </a:txBody>
                  <a:tcPr/>
                </a:tc>
                <a:extLst>
                  <a:ext uri="{0D108BD9-81ED-4DB2-BD59-A6C34878D82A}">
                    <a16:rowId xmlns:a16="http://schemas.microsoft.com/office/drawing/2014/main" val="10001"/>
                  </a:ext>
                </a:extLst>
              </a:tr>
              <a:tr h="543261">
                <a:tc>
                  <a:txBody>
                    <a:bodyPr/>
                    <a:lstStyle/>
                    <a:p>
                      <a:r>
                        <a:rPr lang="en-US" sz="1800" dirty="0"/>
                        <a:t>We collaborate with another agency or organization on digitization efforts. </a:t>
                      </a:r>
                    </a:p>
                  </a:txBody>
                  <a:tcPr/>
                </a:tc>
                <a:tc>
                  <a:txBody>
                    <a:bodyPr/>
                    <a:lstStyle/>
                    <a:p>
                      <a:pPr algn="ctr"/>
                      <a:r>
                        <a:rPr lang="en-US" sz="1800" dirty="0"/>
                        <a:t>73%</a:t>
                      </a:r>
                      <a:endParaRPr lang="en-US" sz="1800" b="0" dirty="0"/>
                    </a:p>
                  </a:txBody>
                  <a:tcPr/>
                </a:tc>
                <a:extLst>
                  <a:ext uri="{0D108BD9-81ED-4DB2-BD59-A6C34878D82A}">
                    <a16:rowId xmlns:a16="http://schemas.microsoft.com/office/drawing/2014/main" val="10002"/>
                  </a:ext>
                </a:extLst>
              </a:tr>
              <a:tr h="759536">
                <a:tc>
                  <a:txBody>
                    <a:bodyPr/>
                    <a:lstStyle/>
                    <a:p>
                      <a:r>
                        <a:rPr lang="en-US" sz="1800" dirty="0"/>
                        <a:t>We advise and support public libraries in their efforts to digitize their unique collections. </a:t>
                      </a:r>
                    </a:p>
                  </a:txBody>
                  <a:tcPr/>
                </a:tc>
                <a:tc>
                  <a:txBody>
                    <a:bodyPr/>
                    <a:lstStyle/>
                    <a:p>
                      <a:pPr algn="ctr"/>
                      <a:r>
                        <a:rPr lang="en-US" sz="1800" dirty="0"/>
                        <a:t>67%</a:t>
                      </a:r>
                      <a:endParaRPr lang="en-US" sz="1800" b="0" dirty="0"/>
                    </a:p>
                  </a:txBody>
                  <a:tcPr/>
                </a:tc>
                <a:extLst>
                  <a:ext uri="{0D108BD9-81ED-4DB2-BD59-A6C34878D82A}">
                    <a16:rowId xmlns:a16="http://schemas.microsoft.com/office/drawing/2014/main" val="10003"/>
                  </a:ext>
                </a:extLst>
              </a:tr>
              <a:tr h="1085051">
                <a:tc>
                  <a:txBody>
                    <a:bodyPr/>
                    <a:lstStyle/>
                    <a:p>
                      <a:r>
                        <a:rPr lang="en-US" sz="1800" dirty="0"/>
                        <a:t>There is a division/department of the agency that digitizes unique, locally significant materials that come from other organizations (county records, public libraries, etc.) </a:t>
                      </a:r>
                    </a:p>
                  </a:txBody>
                  <a:tcPr/>
                </a:tc>
                <a:tc>
                  <a:txBody>
                    <a:bodyPr/>
                    <a:lstStyle/>
                    <a:p>
                      <a:pPr algn="ctr"/>
                      <a:r>
                        <a:rPr lang="en-US" sz="1800" dirty="0"/>
                        <a:t>44%</a:t>
                      </a:r>
                      <a:endParaRPr lang="en-US" sz="1800" b="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692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83"/>
            <a:ext cx="8439148" cy="686442"/>
          </a:xfrm>
        </p:spPr>
        <p:txBody>
          <a:bodyPr/>
          <a:lstStyle/>
          <a:p>
            <a:r>
              <a:rPr lang="en-US" dirty="0"/>
              <a:t>Is there a DPLA service hub….</a:t>
            </a:r>
          </a:p>
        </p:txBody>
      </p:sp>
      <p:graphicFrame>
        <p:nvGraphicFramePr>
          <p:cNvPr id="7" name="Chart 6"/>
          <p:cNvGraphicFramePr/>
          <p:nvPr>
            <p:extLst>
              <p:ext uri="{D42A27DB-BD31-4B8C-83A1-F6EECF244321}">
                <p14:modId xmlns:p14="http://schemas.microsoft.com/office/powerpoint/2010/main" val="4000074789"/>
              </p:ext>
            </p:extLst>
          </p:nvPr>
        </p:nvGraphicFramePr>
        <p:xfrm>
          <a:off x="1046074" y="1029746"/>
          <a:ext cx="6020409" cy="3574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01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a:t>DPLA</a:t>
            </a:r>
          </a:p>
          <a:p>
            <a:r>
              <a:rPr lang="en-US" dirty="0"/>
              <a:t>OCLC</a:t>
            </a:r>
          </a:p>
          <a:p>
            <a:r>
              <a:rPr lang="en-US" dirty="0"/>
              <a:t>Public Library Association</a:t>
            </a:r>
          </a:p>
          <a:p>
            <a:r>
              <a:rPr lang="en-US" dirty="0"/>
              <a:t>Association for Library Collections &amp; Technical Services</a:t>
            </a:r>
          </a:p>
          <a:p>
            <a:r>
              <a:rPr lang="en-US" dirty="0"/>
              <a:t>Chief Officers of State Library Agencies</a:t>
            </a:r>
          </a:p>
          <a:p>
            <a:endParaRPr lang="en-US" dirty="0"/>
          </a:p>
          <a:p>
            <a:pPr marL="0" indent="0">
              <a:buNone/>
            </a:pPr>
            <a:r>
              <a:rPr lang="en-US" dirty="0"/>
              <a:t>Funded by the Institute of Museum and Library Services (grant award LG-72-15-0197-15)</a:t>
            </a:r>
          </a:p>
        </p:txBody>
      </p:sp>
      <p:sp>
        <p:nvSpPr>
          <p:cNvPr id="7" name="Text Placeholder 6"/>
          <p:cNvSpPr>
            <a:spLocks noGrp="1"/>
          </p:cNvSpPr>
          <p:nvPr>
            <p:ph type="body" sz="quarter" idx="13"/>
          </p:nvPr>
        </p:nvSpPr>
        <p:spPr/>
        <p:txBody>
          <a:bodyPr/>
          <a:lstStyle/>
          <a:p>
            <a:r>
              <a:rPr lang="en-US" dirty="0"/>
              <a:t>Project Partners</a:t>
            </a:r>
          </a:p>
        </p:txBody>
      </p:sp>
    </p:spTree>
    <p:extLst>
      <p:ext uri="{BB962C8B-B14F-4D97-AF65-F5344CB8AC3E}">
        <p14:creationId xmlns:p14="http://schemas.microsoft.com/office/powerpoint/2010/main" val="27093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stretch>
            <a:fillRect/>
          </a:stretch>
        </p:blipFill>
        <p:spPr>
          <a:xfrm>
            <a:off x="1169233" y="0"/>
            <a:ext cx="6816094" cy="5119141"/>
          </a:xfrm>
          <a:prstGeom prst="rect">
            <a:avLst/>
          </a:prstGeom>
        </p:spPr>
      </p:pic>
    </p:spTree>
    <p:extLst>
      <p:ext uri="{BB962C8B-B14F-4D97-AF65-F5344CB8AC3E}">
        <p14:creationId xmlns:p14="http://schemas.microsoft.com/office/powerpoint/2010/main" val="773358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980439" y="0"/>
            <a:ext cx="6867740" cy="5143499"/>
          </a:xfrm>
          <a:prstGeom prst="rect">
            <a:avLst/>
          </a:prstGeom>
        </p:spPr>
      </p:pic>
    </p:spTree>
    <p:extLst>
      <p:ext uri="{BB962C8B-B14F-4D97-AF65-F5344CB8AC3E}">
        <p14:creationId xmlns:p14="http://schemas.microsoft.com/office/powerpoint/2010/main" val="411885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Barriers to library efforts</a:t>
            </a:r>
          </a:p>
        </p:txBody>
      </p:sp>
      <p:graphicFrame>
        <p:nvGraphicFramePr>
          <p:cNvPr id="5" name="Table 4"/>
          <p:cNvGraphicFramePr>
            <a:graphicFrameLocks noGrp="1"/>
          </p:cNvGraphicFramePr>
          <p:nvPr>
            <p:extLst>
              <p:ext uri="{D42A27DB-BD31-4B8C-83A1-F6EECF244321}">
                <p14:modId xmlns:p14="http://schemas.microsoft.com/office/powerpoint/2010/main" val="2719095170"/>
              </p:ext>
            </p:extLst>
          </p:nvPr>
        </p:nvGraphicFramePr>
        <p:xfrm>
          <a:off x="91438" y="1273095"/>
          <a:ext cx="8843552" cy="2513620"/>
        </p:xfrm>
        <a:graphic>
          <a:graphicData uri="http://schemas.openxmlformats.org/drawingml/2006/table">
            <a:tbl>
              <a:tblPr firstRow="1" bandRow="1">
                <a:tableStyleId>{8799B23B-EC83-4686-B30A-512413B5E67A}</a:tableStyleId>
              </a:tblPr>
              <a:tblGrid>
                <a:gridCol w="853758">
                  <a:extLst>
                    <a:ext uri="{9D8B030D-6E8A-4147-A177-3AD203B41FA5}">
                      <a16:colId xmlns:a16="http://schemas.microsoft.com/office/drawing/2014/main" val="20000"/>
                    </a:ext>
                  </a:extLst>
                </a:gridCol>
                <a:gridCol w="1190255">
                  <a:extLst>
                    <a:ext uri="{9D8B030D-6E8A-4147-A177-3AD203B41FA5}">
                      <a16:colId xmlns:a16="http://schemas.microsoft.com/office/drawing/2014/main" val="20001"/>
                    </a:ext>
                  </a:extLst>
                </a:gridCol>
                <a:gridCol w="1190255">
                  <a:extLst>
                    <a:ext uri="{9D8B030D-6E8A-4147-A177-3AD203B41FA5}">
                      <a16:colId xmlns:a16="http://schemas.microsoft.com/office/drawing/2014/main" val="20002"/>
                    </a:ext>
                  </a:extLst>
                </a:gridCol>
                <a:gridCol w="1190255">
                  <a:extLst>
                    <a:ext uri="{9D8B030D-6E8A-4147-A177-3AD203B41FA5}">
                      <a16:colId xmlns:a16="http://schemas.microsoft.com/office/drawing/2014/main" val="20003"/>
                    </a:ext>
                  </a:extLst>
                </a:gridCol>
                <a:gridCol w="1190255">
                  <a:extLst>
                    <a:ext uri="{9D8B030D-6E8A-4147-A177-3AD203B41FA5}">
                      <a16:colId xmlns:a16="http://schemas.microsoft.com/office/drawing/2014/main" val="20004"/>
                    </a:ext>
                  </a:extLst>
                </a:gridCol>
                <a:gridCol w="1190255">
                  <a:extLst>
                    <a:ext uri="{9D8B030D-6E8A-4147-A177-3AD203B41FA5}">
                      <a16:colId xmlns:a16="http://schemas.microsoft.com/office/drawing/2014/main" val="20005"/>
                    </a:ext>
                  </a:extLst>
                </a:gridCol>
                <a:gridCol w="1190255">
                  <a:extLst>
                    <a:ext uri="{9D8B030D-6E8A-4147-A177-3AD203B41FA5}">
                      <a16:colId xmlns:a16="http://schemas.microsoft.com/office/drawing/2014/main" val="20006"/>
                    </a:ext>
                  </a:extLst>
                </a:gridCol>
                <a:gridCol w="848264">
                  <a:extLst>
                    <a:ext uri="{9D8B030D-6E8A-4147-A177-3AD203B41FA5}">
                      <a16:colId xmlns:a16="http://schemas.microsoft.com/office/drawing/2014/main" val="20007"/>
                    </a:ext>
                  </a:extLst>
                </a:gridCol>
              </a:tblGrid>
              <a:tr h="962792">
                <a:tc>
                  <a:txBody>
                    <a:bodyPr/>
                    <a:lstStyle/>
                    <a:p>
                      <a:endParaRPr lang="en-US" sz="1200" b="0" dirty="0"/>
                    </a:p>
                  </a:txBody>
                  <a:tcPr/>
                </a:tc>
                <a:tc>
                  <a:txBody>
                    <a:bodyPr/>
                    <a:lstStyle/>
                    <a:p>
                      <a:r>
                        <a:rPr lang="en-US" sz="1200" dirty="0"/>
                        <a:t>Inadequate technology</a:t>
                      </a:r>
                      <a:r>
                        <a:rPr lang="en-US" sz="1200" baseline="0" dirty="0"/>
                        <a:t> or equipment</a:t>
                      </a:r>
                      <a:endParaRPr lang="en-US" sz="1200" b="0" dirty="0"/>
                    </a:p>
                  </a:txBody>
                  <a:tcPr/>
                </a:tc>
                <a:tc>
                  <a:txBody>
                    <a:bodyPr/>
                    <a:lstStyle/>
                    <a:p>
                      <a:r>
                        <a:rPr lang="en-US" sz="1200" dirty="0"/>
                        <a:t>Insufficient staff time</a:t>
                      </a:r>
                      <a:endParaRPr lang="en-US" sz="1200" b="0" dirty="0"/>
                    </a:p>
                  </a:txBody>
                  <a:tcPr/>
                </a:tc>
                <a:tc>
                  <a:txBody>
                    <a:bodyPr/>
                    <a:lstStyle/>
                    <a:p>
                      <a:r>
                        <a:rPr lang="en-US" sz="1200" dirty="0"/>
                        <a:t>Insufficient training/</a:t>
                      </a:r>
                      <a:br>
                        <a:rPr lang="en-US" sz="1200" dirty="0"/>
                      </a:br>
                      <a:r>
                        <a:rPr lang="en-US" sz="1200" dirty="0"/>
                        <a:t>expertise</a:t>
                      </a:r>
                      <a:endParaRPr lang="en-US" sz="1200" b="0" dirty="0"/>
                    </a:p>
                  </a:txBody>
                  <a:tcPr/>
                </a:tc>
                <a:tc>
                  <a:txBody>
                    <a:bodyPr/>
                    <a:lstStyle/>
                    <a:p>
                      <a:r>
                        <a:rPr lang="en-US" sz="1200" dirty="0"/>
                        <a:t>Lack of experience applying/</a:t>
                      </a:r>
                      <a:br>
                        <a:rPr lang="en-US" sz="1200" dirty="0"/>
                      </a:br>
                      <a:r>
                        <a:rPr lang="en-US" sz="1200" dirty="0"/>
                        <a:t>administering grants</a:t>
                      </a:r>
                      <a:endParaRPr lang="en-US" sz="1200" b="0" dirty="0"/>
                    </a:p>
                  </a:txBody>
                  <a:tcPr/>
                </a:tc>
                <a:tc>
                  <a:txBody>
                    <a:bodyPr/>
                    <a:lstStyle/>
                    <a:p>
                      <a:r>
                        <a:rPr lang="en-US" sz="1200" dirty="0"/>
                        <a:t>Rights management issues</a:t>
                      </a:r>
                      <a:endParaRPr lang="en-US" sz="1200" b="0" dirty="0"/>
                    </a:p>
                  </a:txBody>
                  <a:tcPr/>
                </a:tc>
                <a:tc>
                  <a:txBody>
                    <a:bodyPr/>
                    <a:lstStyle/>
                    <a:p>
                      <a:r>
                        <a:rPr lang="en-US" sz="1200" dirty="0"/>
                        <a:t>Insufficient ongoing funds (outside of grants)</a:t>
                      </a:r>
                      <a:endParaRPr lang="en-US" sz="1200" b="0" dirty="0"/>
                    </a:p>
                  </a:txBody>
                  <a:tcPr/>
                </a:tc>
                <a:tc>
                  <a:txBody>
                    <a:bodyPr/>
                    <a:lstStyle/>
                    <a:p>
                      <a:r>
                        <a:rPr lang="en-US" sz="1200" b="1" kern="1200" dirty="0">
                          <a:solidFill>
                            <a:schemeClr val="tx1"/>
                          </a:solidFill>
                          <a:latin typeface="+mn-lt"/>
                          <a:ea typeface="+mn-ea"/>
                          <a:cs typeface="+mn-cs"/>
                        </a:rPr>
                        <a:t>Lack of interest</a:t>
                      </a:r>
                    </a:p>
                  </a:txBody>
                  <a:tcPr/>
                </a:tc>
                <a:extLst>
                  <a:ext uri="{0D108BD9-81ED-4DB2-BD59-A6C34878D82A}">
                    <a16:rowId xmlns:a16="http://schemas.microsoft.com/office/drawing/2014/main" val="10000"/>
                  </a:ext>
                </a:extLst>
              </a:tr>
              <a:tr h="433850">
                <a:tc>
                  <a:txBody>
                    <a:bodyPr/>
                    <a:lstStyle/>
                    <a:p>
                      <a:r>
                        <a:rPr lang="en-US" dirty="0"/>
                        <a:t>Major</a:t>
                      </a:r>
                    </a:p>
                  </a:txBody>
                  <a:tcPr/>
                </a:tc>
                <a:tc>
                  <a:txBody>
                    <a:bodyPr/>
                    <a:lstStyle/>
                    <a:p>
                      <a:pPr algn="ctr"/>
                      <a:r>
                        <a:rPr lang="en-US" b="0" dirty="0"/>
                        <a:t>20%</a:t>
                      </a:r>
                    </a:p>
                  </a:txBody>
                  <a:tcPr/>
                </a:tc>
                <a:tc>
                  <a:txBody>
                    <a:bodyPr/>
                    <a:lstStyle/>
                    <a:p>
                      <a:pPr algn="ctr"/>
                      <a:r>
                        <a:rPr lang="en-US" b="1" dirty="0">
                          <a:solidFill>
                            <a:srgbClr val="FF0000"/>
                          </a:solidFill>
                        </a:rPr>
                        <a:t>69%</a:t>
                      </a:r>
                    </a:p>
                  </a:txBody>
                  <a:tcPr/>
                </a:tc>
                <a:tc>
                  <a:txBody>
                    <a:bodyPr/>
                    <a:lstStyle/>
                    <a:p>
                      <a:pPr algn="ctr"/>
                      <a:r>
                        <a:rPr lang="en-US" b="0" dirty="0"/>
                        <a:t>20%</a:t>
                      </a:r>
                    </a:p>
                  </a:txBody>
                  <a:tcPr/>
                </a:tc>
                <a:tc>
                  <a:txBody>
                    <a:bodyPr/>
                    <a:lstStyle/>
                    <a:p>
                      <a:pPr algn="ctr"/>
                      <a:r>
                        <a:rPr lang="en-US" b="0" dirty="0"/>
                        <a:t>9%</a:t>
                      </a:r>
                    </a:p>
                  </a:txBody>
                  <a:tcPr/>
                </a:tc>
                <a:tc>
                  <a:txBody>
                    <a:bodyPr/>
                    <a:lstStyle/>
                    <a:p>
                      <a:pPr algn="ctr"/>
                      <a:r>
                        <a:rPr lang="en-US" b="0" dirty="0"/>
                        <a:t>2%</a:t>
                      </a:r>
                    </a:p>
                  </a:txBody>
                  <a:tcPr/>
                </a:tc>
                <a:tc>
                  <a:txBody>
                    <a:bodyPr/>
                    <a:lstStyle/>
                    <a:p>
                      <a:pPr algn="ctr"/>
                      <a:r>
                        <a:rPr lang="en-US" b="1" dirty="0">
                          <a:solidFill>
                            <a:srgbClr val="FF0000"/>
                          </a:solidFill>
                        </a:rPr>
                        <a:t>61%</a:t>
                      </a:r>
                    </a:p>
                  </a:txBody>
                  <a:tcPr/>
                </a:tc>
                <a:tc>
                  <a:txBody>
                    <a:bodyPr/>
                    <a:lstStyle/>
                    <a:p>
                      <a:pPr algn="ctr"/>
                      <a:r>
                        <a:rPr lang="en-US" b="0" dirty="0"/>
                        <a:t>0%</a:t>
                      </a:r>
                    </a:p>
                  </a:txBody>
                  <a:tcPr/>
                </a:tc>
                <a:extLst>
                  <a:ext uri="{0D108BD9-81ED-4DB2-BD59-A6C34878D82A}">
                    <a16:rowId xmlns:a16="http://schemas.microsoft.com/office/drawing/2014/main" val="10001"/>
                  </a:ext>
                </a:extLst>
              </a:tr>
              <a:tr h="433850">
                <a:tc>
                  <a:txBody>
                    <a:bodyPr/>
                    <a:lstStyle/>
                    <a:p>
                      <a:r>
                        <a:rPr lang="en-US" dirty="0"/>
                        <a:t>Minor</a:t>
                      </a:r>
                    </a:p>
                  </a:txBody>
                  <a:tcPr/>
                </a:tc>
                <a:tc>
                  <a:txBody>
                    <a:bodyPr/>
                    <a:lstStyle/>
                    <a:p>
                      <a:pPr algn="ctr"/>
                      <a:r>
                        <a:rPr lang="en-US" b="0" dirty="0"/>
                        <a:t>46%</a:t>
                      </a:r>
                    </a:p>
                  </a:txBody>
                  <a:tcPr/>
                </a:tc>
                <a:tc>
                  <a:txBody>
                    <a:bodyPr/>
                    <a:lstStyle/>
                    <a:p>
                      <a:pPr algn="ctr"/>
                      <a:r>
                        <a:rPr lang="en-US" b="0" dirty="0"/>
                        <a:t>24%</a:t>
                      </a:r>
                    </a:p>
                  </a:txBody>
                  <a:tcPr/>
                </a:tc>
                <a:tc>
                  <a:txBody>
                    <a:bodyPr/>
                    <a:lstStyle/>
                    <a:p>
                      <a:pPr algn="ctr"/>
                      <a:r>
                        <a:rPr lang="en-US" b="0" dirty="0"/>
                        <a:t>44%</a:t>
                      </a:r>
                    </a:p>
                  </a:txBody>
                  <a:tcPr/>
                </a:tc>
                <a:tc>
                  <a:txBody>
                    <a:bodyPr/>
                    <a:lstStyle/>
                    <a:p>
                      <a:pPr algn="ctr"/>
                      <a:r>
                        <a:rPr lang="en-US" b="0" dirty="0"/>
                        <a:t>28%</a:t>
                      </a:r>
                    </a:p>
                  </a:txBody>
                  <a:tcPr/>
                </a:tc>
                <a:tc>
                  <a:txBody>
                    <a:bodyPr/>
                    <a:lstStyle/>
                    <a:p>
                      <a:pPr algn="ctr"/>
                      <a:r>
                        <a:rPr lang="en-US" b="1" dirty="0">
                          <a:solidFill>
                            <a:srgbClr val="FF0000"/>
                          </a:solidFill>
                        </a:rPr>
                        <a:t>66%</a:t>
                      </a:r>
                    </a:p>
                  </a:txBody>
                  <a:tcPr/>
                </a:tc>
                <a:tc>
                  <a:txBody>
                    <a:bodyPr/>
                    <a:lstStyle/>
                    <a:p>
                      <a:pPr algn="ctr"/>
                      <a:r>
                        <a:rPr lang="en-US" b="0" dirty="0"/>
                        <a:t>30%</a:t>
                      </a:r>
                    </a:p>
                  </a:txBody>
                  <a:tcPr/>
                </a:tc>
                <a:tc>
                  <a:txBody>
                    <a:bodyPr/>
                    <a:lstStyle/>
                    <a:p>
                      <a:pPr algn="ctr"/>
                      <a:r>
                        <a:rPr lang="en-US" b="0" dirty="0"/>
                        <a:t>7%</a:t>
                      </a:r>
                    </a:p>
                  </a:txBody>
                  <a:tcPr/>
                </a:tc>
                <a:extLst>
                  <a:ext uri="{0D108BD9-81ED-4DB2-BD59-A6C34878D82A}">
                    <a16:rowId xmlns:a16="http://schemas.microsoft.com/office/drawing/2014/main" val="10002"/>
                  </a:ext>
                </a:extLst>
              </a:tr>
              <a:tr h="433850">
                <a:tc>
                  <a:txBody>
                    <a:bodyPr/>
                    <a:lstStyle/>
                    <a:p>
                      <a:r>
                        <a:rPr lang="en-US" dirty="0"/>
                        <a:t>Not</a:t>
                      </a:r>
                      <a:r>
                        <a:rPr lang="en-US" baseline="0" dirty="0"/>
                        <a:t> a barrier</a:t>
                      </a:r>
                      <a:endParaRPr lang="en-US" dirty="0"/>
                    </a:p>
                  </a:txBody>
                  <a:tcPr/>
                </a:tc>
                <a:tc>
                  <a:txBody>
                    <a:bodyPr/>
                    <a:lstStyle/>
                    <a:p>
                      <a:pPr algn="ctr"/>
                      <a:r>
                        <a:rPr lang="en-US" b="0" dirty="0"/>
                        <a:t>34%</a:t>
                      </a:r>
                    </a:p>
                  </a:txBody>
                  <a:tcPr/>
                </a:tc>
                <a:tc>
                  <a:txBody>
                    <a:bodyPr/>
                    <a:lstStyle/>
                    <a:p>
                      <a:pPr algn="ctr"/>
                      <a:r>
                        <a:rPr lang="en-US" b="0" dirty="0"/>
                        <a:t>7%</a:t>
                      </a:r>
                    </a:p>
                  </a:txBody>
                  <a:tcPr/>
                </a:tc>
                <a:tc>
                  <a:txBody>
                    <a:bodyPr/>
                    <a:lstStyle/>
                    <a:p>
                      <a:pPr algn="ctr"/>
                      <a:r>
                        <a:rPr lang="en-US" b="0" dirty="0"/>
                        <a:t>36%</a:t>
                      </a:r>
                    </a:p>
                  </a:txBody>
                  <a:tcPr/>
                </a:tc>
                <a:tc>
                  <a:txBody>
                    <a:bodyPr/>
                    <a:lstStyle/>
                    <a:p>
                      <a:pPr algn="ctr"/>
                      <a:r>
                        <a:rPr lang="en-US" b="1" dirty="0">
                          <a:solidFill>
                            <a:srgbClr val="FF0000"/>
                          </a:solidFill>
                        </a:rPr>
                        <a:t>63%</a:t>
                      </a:r>
                    </a:p>
                  </a:txBody>
                  <a:tcPr/>
                </a:tc>
                <a:tc>
                  <a:txBody>
                    <a:bodyPr/>
                    <a:lstStyle/>
                    <a:p>
                      <a:pPr algn="ctr"/>
                      <a:r>
                        <a:rPr lang="en-US" b="0" dirty="0"/>
                        <a:t>32%</a:t>
                      </a:r>
                    </a:p>
                  </a:txBody>
                  <a:tcPr/>
                </a:tc>
                <a:tc>
                  <a:txBody>
                    <a:bodyPr/>
                    <a:lstStyle/>
                    <a:p>
                      <a:pPr algn="ctr"/>
                      <a:r>
                        <a:rPr lang="en-US" b="0" dirty="0"/>
                        <a:t>9%</a:t>
                      </a:r>
                    </a:p>
                  </a:txBody>
                  <a:tcPr/>
                </a:tc>
                <a:tc>
                  <a:txBody>
                    <a:bodyPr/>
                    <a:lstStyle/>
                    <a:p>
                      <a:pPr algn="ctr"/>
                      <a:r>
                        <a:rPr lang="en-US" b="1" dirty="0"/>
                        <a:t>93%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743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Engaging the public in dig. activities</a:t>
            </a:r>
          </a:p>
        </p:txBody>
      </p:sp>
      <p:graphicFrame>
        <p:nvGraphicFramePr>
          <p:cNvPr id="6" name="Chart 5"/>
          <p:cNvGraphicFramePr/>
          <p:nvPr>
            <p:extLst>
              <p:ext uri="{D42A27DB-BD31-4B8C-83A1-F6EECF244321}">
                <p14:modId xmlns:p14="http://schemas.microsoft.com/office/powerpoint/2010/main" val="198164157"/>
              </p:ext>
            </p:extLst>
          </p:nvPr>
        </p:nvGraphicFramePr>
        <p:xfrm>
          <a:off x="831954" y="1236688"/>
          <a:ext cx="7315200" cy="3509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4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83"/>
            <a:ext cx="8439148" cy="686442"/>
          </a:xfrm>
        </p:spPr>
        <p:txBody>
          <a:bodyPr/>
          <a:lstStyle/>
          <a:p>
            <a:r>
              <a:rPr lang="en-US" dirty="0"/>
              <a:t>Marketing</a:t>
            </a:r>
          </a:p>
        </p:txBody>
      </p:sp>
      <p:graphicFrame>
        <p:nvGraphicFramePr>
          <p:cNvPr id="8" name="Chart 7"/>
          <p:cNvGraphicFramePr/>
          <p:nvPr>
            <p:extLst>
              <p:ext uri="{D42A27DB-BD31-4B8C-83A1-F6EECF244321}">
                <p14:modId xmlns:p14="http://schemas.microsoft.com/office/powerpoint/2010/main" val="2942843570"/>
              </p:ext>
            </p:extLst>
          </p:nvPr>
        </p:nvGraphicFramePr>
        <p:xfrm>
          <a:off x="1056807" y="686525"/>
          <a:ext cx="719278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2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recommendations</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382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a:t>Look at your state data </a:t>
            </a:r>
            <a:r>
              <a:rPr lang="en-US" dirty="0"/>
              <a:t>for specific findings that can support your local needs. The data can be sorted by state.</a:t>
            </a:r>
          </a:p>
          <a:p>
            <a:r>
              <a:rPr lang="en-US" dirty="0"/>
              <a:t>Increase sharing of digital content to </a:t>
            </a:r>
            <a:r>
              <a:rPr lang="en-US" b="1" dirty="0"/>
              <a:t>national or regional repositories</a:t>
            </a:r>
            <a:r>
              <a:rPr lang="en-US" dirty="0"/>
              <a:t>. Awareness.</a:t>
            </a:r>
          </a:p>
          <a:p>
            <a:r>
              <a:rPr lang="en-US" b="1" dirty="0"/>
              <a:t>Provide training opportunities</a:t>
            </a:r>
            <a:r>
              <a:rPr lang="en-US" dirty="0"/>
              <a:t>. People need help on a range of skills, knowledge and abilities.</a:t>
            </a:r>
          </a:p>
          <a:p>
            <a:r>
              <a:rPr lang="en-US" b="1" dirty="0"/>
              <a:t>Promote content</a:t>
            </a:r>
            <a:r>
              <a:rPr lang="en-US" dirty="0"/>
              <a:t>. Market and increase awareness.</a:t>
            </a:r>
          </a:p>
          <a:p>
            <a:r>
              <a:rPr lang="en-US" dirty="0"/>
              <a:t>Long-term </a:t>
            </a:r>
            <a:r>
              <a:rPr lang="en-US" b="1" dirty="0"/>
              <a:t>strategic and digital preservation planning</a:t>
            </a:r>
            <a:r>
              <a:rPr lang="en-US" dirty="0"/>
              <a:t>. </a:t>
            </a:r>
          </a:p>
        </p:txBody>
      </p:sp>
      <p:sp>
        <p:nvSpPr>
          <p:cNvPr id="3" name="Text Placeholder 2"/>
          <p:cNvSpPr>
            <a:spLocks noGrp="1"/>
          </p:cNvSpPr>
          <p:nvPr>
            <p:ph type="body" sz="quarter" idx="13"/>
          </p:nvPr>
        </p:nvSpPr>
        <p:spPr/>
        <p:txBody>
          <a:bodyPr/>
          <a:lstStyle/>
          <a:p>
            <a:r>
              <a:rPr lang="en-US" dirty="0"/>
              <a:t>Recommendations</a:t>
            </a:r>
          </a:p>
        </p:txBody>
      </p:sp>
    </p:spTree>
    <p:extLst>
      <p:ext uri="{BB962C8B-B14F-4D97-AF65-F5344CB8AC3E}">
        <p14:creationId xmlns:p14="http://schemas.microsoft.com/office/powerpoint/2010/main" val="2777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25489576"/>
              </p:ext>
            </p:extLst>
          </p:nvPr>
        </p:nvGraphicFramePr>
        <p:xfrm>
          <a:off x="340786" y="1029747"/>
          <a:ext cx="8439148" cy="335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13"/>
          </p:nvPr>
        </p:nvSpPr>
        <p:spPr/>
        <p:txBody>
          <a:bodyPr/>
          <a:lstStyle/>
          <a:p>
            <a:r>
              <a:rPr lang="en-US" dirty="0"/>
              <a:t>Project intent</a:t>
            </a:r>
          </a:p>
        </p:txBody>
      </p:sp>
    </p:spTree>
    <p:extLst>
      <p:ext uri="{BB962C8B-B14F-4D97-AF65-F5344CB8AC3E}">
        <p14:creationId xmlns:p14="http://schemas.microsoft.com/office/powerpoint/2010/main" val="256744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Survey overview</a:t>
            </a:r>
          </a:p>
        </p:txBody>
      </p:sp>
      <p:sp>
        <p:nvSpPr>
          <p:cNvPr id="7" name="TextBox 6"/>
          <p:cNvSpPr txBox="1"/>
          <p:nvPr/>
        </p:nvSpPr>
        <p:spPr>
          <a:xfrm>
            <a:off x="237549" y="1194727"/>
            <a:ext cx="398814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Public library survey: </a:t>
            </a:r>
          </a:p>
          <a:p>
            <a:pPr marL="742950" lvl="1" indent="-285750">
              <a:buFont typeface="Arial" panose="020B0604020202020204" pitchFamily="34" charset="0"/>
              <a:buChar char="•"/>
            </a:pPr>
            <a:r>
              <a:rPr lang="en-US" sz="2000" dirty="0"/>
              <a:t>Distributed to 3,800+ public libraries. </a:t>
            </a:r>
          </a:p>
          <a:p>
            <a:pPr marL="742950" lvl="1" indent="-285750">
              <a:buFont typeface="Arial" panose="020B0604020202020204" pitchFamily="34" charset="0"/>
              <a:buChar char="•"/>
            </a:pPr>
            <a:r>
              <a:rPr lang="en-US" sz="2000" dirty="0"/>
              <a:t>E-mail and direct mail requests to library directors.</a:t>
            </a:r>
          </a:p>
          <a:p>
            <a:pPr marL="742950" lvl="1" indent="-285750">
              <a:buFont typeface="Arial" panose="020B0604020202020204" pitchFamily="34" charset="0"/>
              <a:buChar char="•"/>
            </a:pPr>
            <a:r>
              <a:rPr lang="en-US" sz="2000" dirty="0"/>
              <a:t>Received 769 responses.</a:t>
            </a:r>
          </a:p>
          <a:p>
            <a:endParaRPr lang="en-US" sz="2000" dirty="0"/>
          </a:p>
        </p:txBody>
      </p:sp>
      <p:sp>
        <p:nvSpPr>
          <p:cNvPr id="8" name="TextBox 7"/>
          <p:cNvSpPr txBox="1"/>
          <p:nvPr/>
        </p:nvSpPr>
        <p:spPr>
          <a:xfrm>
            <a:off x="4328933" y="1194727"/>
            <a:ext cx="398814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State library survey: </a:t>
            </a:r>
          </a:p>
          <a:p>
            <a:pPr marL="742950" lvl="1" indent="-285750">
              <a:buFont typeface="Arial" panose="020B0604020202020204" pitchFamily="34" charset="0"/>
              <a:buChar char="•"/>
            </a:pPr>
            <a:r>
              <a:rPr lang="en-US" sz="2000" dirty="0"/>
              <a:t>Distributed via COSLA mailing list to all chiefs. </a:t>
            </a:r>
          </a:p>
          <a:p>
            <a:pPr marL="742950" lvl="1" indent="-285750">
              <a:buFont typeface="Arial" panose="020B0604020202020204" pitchFamily="34" charset="0"/>
              <a:buChar char="•"/>
            </a:pPr>
            <a:r>
              <a:rPr lang="en-US" sz="2000" dirty="0"/>
              <a:t>Received 47 responses.</a:t>
            </a:r>
          </a:p>
        </p:txBody>
      </p:sp>
      <p:sp>
        <p:nvSpPr>
          <p:cNvPr id="9" name="TextBox 8"/>
          <p:cNvSpPr txBox="1"/>
          <p:nvPr/>
        </p:nvSpPr>
        <p:spPr>
          <a:xfrm>
            <a:off x="0" y="3903161"/>
            <a:ext cx="9150453" cy="369332"/>
          </a:xfrm>
          <a:prstGeom prst="rect">
            <a:avLst/>
          </a:prstGeom>
          <a:noFill/>
        </p:spPr>
        <p:txBody>
          <a:bodyPr wrap="square" rtlCol="0">
            <a:spAutoFit/>
          </a:bodyPr>
          <a:lstStyle/>
          <a:p>
            <a:r>
              <a:rPr lang="en-US" b="1" dirty="0"/>
              <a:t>All raw data </a:t>
            </a:r>
            <a:r>
              <a:rPr lang="en-US" dirty="0"/>
              <a:t>except for contact information for the respondents</a:t>
            </a:r>
            <a:r>
              <a:rPr lang="en-US" b="1" dirty="0"/>
              <a:t> is publicly available. </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2057" y="-266700"/>
            <a:ext cx="7993943" cy="4967171"/>
          </a:xfrm>
          <a:prstGeom prst="rect">
            <a:avLst/>
          </a:prstGeom>
        </p:spPr>
      </p:pic>
      <p:cxnSp>
        <p:nvCxnSpPr>
          <p:cNvPr id="3" name="Straight Arrow Connector 2"/>
          <p:cNvCxnSpPr>
            <a:cxnSpLocks/>
          </p:cNvCxnSpPr>
          <p:nvPr/>
        </p:nvCxnSpPr>
        <p:spPr>
          <a:xfrm>
            <a:off x="6443133" y="1989666"/>
            <a:ext cx="1185334" cy="0"/>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115733" y="1389501"/>
            <a:ext cx="3327400" cy="16312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dirty="0"/>
              <a:t>More people have increased access to more content and services that advance knowledge and improve lives.</a:t>
            </a:r>
          </a:p>
        </p:txBody>
      </p:sp>
    </p:spTree>
    <p:extLst>
      <p:ext uri="{BB962C8B-B14F-4D97-AF65-F5344CB8AC3E}">
        <p14:creationId xmlns:p14="http://schemas.microsoft.com/office/powerpoint/2010/main" val="375205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Survey category sizes</a:t>
            </a:r>
          </a:p>
        </p:txBody>
      </p:sp>
      <p:graphicFrame>
        <p:nvGraphicFramePr>
          <p:cNvPr id="5" name="Table 4"/>
          <p:cNvGraphicFramePr>
            <a:graphicFrameLocks noGrp="1"/>
          </p:cNvGraphicFramePr>
          <p:nvPr>
            <p:extLst>
              <p:ext uri="{D42A27DB-BD31-4B8C-83A1-F6EECF244321}">
                <p14:modId xmlns:p14="http://schemas.microsoft.com/office/powerpoint/2010/main" val="4150157742"/>
              </p:ext>
            </p:extLst>
          </p:nvPr>
        </p:nvGraphicFramePr>
        <p:xfrm>
          <a:off x="1807770" y="1198171"/>
          <a:ext cx="5987114" cy="3098340"/>
        </p:xfrm>
        <a:graphic>
          <a:graphicData uri="http://schemas.openxmlformats.org/drawingml/2006/table">
            <a:tbl>
              <a:tblPr firstRow="1" bandRow="1">
                <a:tableStyleId>{284E427A-3D55-4303-BF80-6455036E1DE7}</a:tableStyleId>
              </a:tblPr>
              <a:tblGrid>
                <a:gridCol w="1580524">
                  <a:extLst>
                    <a:ext uri="{9D8B030D-6E8A-4147-A177-3AD203B41FA5}">
                      <a16:colId xmlns:a16="http://schemas.microsoft.com/office/drawing/2014/main" val="20000"/>
                    </a:ext>
                  </a:extLst>
                </a:gridCol>
                <a:gridCol w="2960040">
                  <a:extLst>
                    <a:ext uri="{9D8B030D-6E8A-4147-A177-3AD203B41FA5}">
                      <a16:colId xmlns:a16="http://schemas.microsoft.com/office/drawing/2014/main" val="20001"/>
                    </a:ext>
                  </a:extLst>
                </a:gridCol>
                <a:gridCol w="1446550">
                  <a:extLst>
                    <a:ext uri="{9D8B030D-6E8A-4147-A177-3AD203B41FA5}">
                      <a16:colId xmlns:a16="http://schemas.microsoft.com/office/drawing/2014/main" val="358188452"/>
                    </a:ext>
                  </a:extLst>
                </a:gridCol>
              </a:tblGrid>
              <a:tr h="381418">
                <a:tc>
                  <a:txBody>
                    <a:bodyPr/>
                    <a:lstStyle/>
                    <a:p>
                      <a:r>
                        <a:rPr lang="en-US" sz="1400" dirty="0"/>
                        <a:t>Library Size</a:t>
                      </a:r>
                      <a:endParaRPr lang="en-US" sz="1400" b="0" dirty="0"/>
                    </a:p>
                  </a:txBody>
                  <a:tcPr/>
                </a:tc>
                <a:tc>
                  <a:txBody>
                    <a:bodyPr/>
                    <a:lstStyle/>
                    <a:p>
                      <a:r>
                        <a:rPr lang="en-US" sz="1400" dirty="0"/>
                        <a:t>Population</a:t>
                      </a:r>
                      <a:r>
                        <a:rPr lang="en-US" sz="1400" baseline="0" dirty="0"/>
                        <a:t> LSA </a:t>
                      </a:r>
                      <a:br>
                        <a:rPr lang="en-US" sz="1400" baseline="0" dirty="0"/>
                      </a:br>
                      <a:r>
                        <a:rPr lang="en-US" sz="1400" baseline="0" dirty="0"/>
                        <a:t>(IMLS data)</a:t>
                      </a:r>
                      <a:endParaRPr lang="en-US" sz="1400" b="0" dirty="0"/>
                    </a:p>
                  </a:txBody>
                  <a:tcPr/>
                </a:tc>
                <a:tc>
                  <a:txBody>
                    <a:bodyPr/>
                    <a:lstStyle/>
                    <a:p>
                      <a:r>
                        <a:rPr lang="en-US" sz="1400" b="1" dirty="0"/>
                        <a:t>% of Libraries</a:t>
                      </a:r>
                    </a:p>
                  </a:txBody>
                  <a:tcPr/>
                </a:tc>
                <a:extLst>
                  <a:ext uri="{0D108BD9-81ED-4DB2-BD59-A6C34878D82A}">
                    <a16:rowId xmlns:a16="http://schemas.microsoft.com/office/drawing/2014/main" val="10000"/>
                  </a:ext>
                </a:extLst>
              </a:tr>
              <a:tr h="516036">
                <a:tc>
                  <a:txBody>
                    <a:bodyPr/>
                    <a:lstStyle/>
                    <a:p>
                      <a:r>
                        <a:rPr lang="en-US" sz="2000" dirty="0"/>
                        <a:t>Very small</a:t>
                      </a:r>
                    </a:p>
                  </a:txBody>
                  <a:tcPr/>
                </a:tc>
                <a:tc>
                  <a:txBody>
                    <a:bodyPr/>
                    <a:lstStyle/>
                    <a:p>
                      <a:pPr algn="r"/>
                      <a:r>
                        <a:rPr lang="en-US" sz="2000" dirty="0"/>
                        <a:t>0 –</a:t>
                      </a:r>
                      <a:r>
                        <a:rPr lang="en-US" sz="2000" baseline="0" dirty="0"/>
                        <a:t> 9,999</a:t>
                      </a:r>
                      <a:endParaRPr lang="en-US" sz="2000" b="0" dirty="0"/>
                    </a:p>
                  </a:txBody>
                  <a:tcPr/>
                </a:tc>
                <a:tc>
                  <a:txBody>
                    <a:bodyPr/>
                    <a:lstStyle/>
                    <a:p>
                      <a:pPr algn="r"/>
                      <a:r>
                        <a:rPr lang="en-US" sz="2000" b="0" dirty="0"/>
                        <a:t>58%</a:t>
                      </a:r>
                    </a:p>
                  </a:txBody>
                  <a:tcPr/>
                </a:tc>
                <a:extLst>
                  <a:ext uri="{0D108BD9-81ED-4DB2-BD59-A6C34878D82A}">
                    <a16:rowId xmlns:a16="http://schemas.microsoft.com/office/drawing/2014/main" val="10001"/>
                  </a:ext>
                </a:extLst>
              </a:tr>
              <a:tr h="516036">
                <a:tc>
                  <a:txBody>
                    <a:bodyPr/>
                    <a:lstStyle/>
                    <a:p>
                      <a:r>
                        <a:rPr lang="en-US" sz="2000" dirty="0"/>
                        <a:t>Small</a:t>
                      </a:r>
                    </a:p>
                  </a:txBody>
                  <a:tcPr/>
                </a:tc>
                <a:tc>
                  <a:txBody>
                    <a:bodyPr/>
                    <a:lstStyle/>
                    <a:p>
                      <a:pPr algn="r"/>
                      <a:r>
                        <a:rPr lang="en-US" sz="2000" dirty="0"/>
                        <a:t>10,000</a:t>
                      </a:r>
                      <a:r>
                        <a:rPr lang="en-US" sz="2000" baseline="0" dirty="0"/>
                        <a:t> – 24,999</a:t>
                      </a:r>
                      <a:endParaRPr lang="en-US" sz="2000" dirty="0"/>
                    </a:p>
                  </a:txBody>
                  <a:tcPr/>
                </a:tc>
                <a:tc>
                  <a:txBody>
                    <a:bodyPr/>
                    <a:lstStyle/>
                    <a:p>
                      <a:pPr algn="r"/>
                      <a:r>
                        <a:rPr lang="en-US" sz="2000" dirty="0"/>
                        <a:t>19%</a:t>
                      </a:r>
                    </a:p>
                  </a:txBody>
                  <a:tcPr/>
                </a:tc>
                <a:extLst>
                  <a:ext uri="{0D108BD9-81ED-4DB2-BD59-A6C34878D82A}">
                    <a16:rowId xmlns:a16="http://schemas.microsoft.com/office/drawing/2014/main" val="10002"/>
                  </a:ext>
                </a:extLst>
              </a:tr>
              <a:tr h="516036">
                <a:tc>
                  <a:txBody>
                    <a:bodyPr/>
                    <a:lstStyle/>
                    <a:p>
                      <a:r>
                        <a:rPr lang="en-US" sz="2000" dirty="0"/>
                        <a:t>Medium</a:t>
                      </a:r>
                    </a:p>
                  </a:txBody>
                  <a:tcPr/>
                </a:tc>
                <a:tc>
                  <a:txBody>
                    <a:bodyPr/>
                    <a:lstStyle/>
                    <a:p>
                      <a:pPr algn="r"/>
                      <a:r>
                        <a:rPr lang="en-US" sz="2000" dirty="0"/>
                        <a:t>25,000</a:t>
                      </a:r>
                      <a:r>
                        <a:rPr lang="en-US" sz="2000" baseline="0" dirty="0"/>
                        <a:t> – 99,999</a:t>
                      </a:r>
                      <a:endParaRPr lang="en-US" sz="2000" dirty="0"/>
                    </a:p>
                  </a:txBody>
                  <a:tcPr/>
                </a:tc>
                <a:tc>
                  <a:txBody>
                    <a:bodyPr/>
                    <a:lstStyle/>
                    <a:p>
                      <a:pPr algn="r"/>
                      <a:r>
                        <a:rPr lang="en-US" sz="2000" dirty="0"/>
                        <a:t>17%</a:t>
                      </a:r>
                    </a:p>
                  </a:txBody>
                  <a:tcPr/>
                </a:tc>
                <a:extLst>
                  <a:ext uri="{0D108BD9-81ED-4DB2-BD59-A6C34878D82A}">
                    <a16:rowId xmlns:a16="http://schemas.microsoft.com/office/drawing/2014/main" val="10003"/>
                  </a:ext>
                </a:extLst>
              </a:tr>
              <a:tr h="516036">
                <a:tc>
                  <a:txBody>
                    <a:bodyPr/>
                    <a:lstStyle/>
                    <a:p>
                      <a:r>
                        <a:rPr lang="en-US" sz="2000" dirty="0"/>
                        <a:t>Large</a:t>
                      </a:r>
                    </a:p>
                  </a:txBody>
                  <a:tcPr/>
                </a:tc>
                <a:tc>
                  <a:txBody>
                    <a:bodyPr/>
                    <a:lstStyle/>
                    <a:p>
                      <a:pPr algn="r"/>
                      <a:r>
                        <a:rPr lang="en-US" sz="2000" dirty="0"/>
                        <a:t>100,000 – 449,999</a:t>
                      </a:r>
                    </a:p>
                  </a:txBody>
                  <a:tcPr/>
                </a:tc>
                <a:tc>
                  <a:txBody>
                    <a:bodyPr/>
                    <a:lstStyle/>
                    <a:p>
                      <a:pPr algn="r"/>
                      <a:r>
                        <a:rPr lang="en-US" sz="2000" dirty="0"/>
                        <a:t>5%</a:t>
                      </a:r>
                    </a:p>
                  </a:txBody>
                  <a:tcPr/>
                </a:tc>
                <a:extLst>
                  <a:ext uri="{0D108BD9-81ED-4DB2-BD59-A6C34878D82A}">
                    <a16:rowId xmlns:a16="http://schemas.microsoft.com/office/drawing/2014/main" val="10004"/>
                  </a:ext>
                </a:extLst>
              </a:tr>
              <a:tr h="516036">
                <a:tc>
                  <a:txBody>
                    <a:bodyPr/>
                    <a:lstStyle/>
                    <a:p>
                      <a:r>
                        <a:rPr lang="en-US" sz="2000" dirty="0"/>
                        <a:t>Very large</a:t>
                      </a:r>
                    </a:p>
                  </a:txBody>
                  <a:tcPr/>
                </a:tc>
                <a:tc>
                  <a:txBody>
                    <a:bodyPr/>
                    <a:lstStyle/>
                    <a:p>
                      <a:pPr algn="r"/>
                      <a:r>
                        <a:rPr lang="en-US" sz="2000" dirty="0"/>
                        <a:t>450,000+</a:t>
                      </a:r>
                    </a:p>
                  </a:txBody>
                  <a:tcPr/>
                </a:tc>
                <a:tc>
                  <a:txBody>
                    <a:bodyPr/>
                    <a:lstStyle/>
                    <a:p>
                      <a:pPr algn="r"/>
                      <a:r>
                        <a:rPr lang="en-US" sz="2000" dirty="0"/>
                        <a:t>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175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Status of Digitization Activities</a:t>
            </a:r>
          </a:p>
        </p:txBody>
      </p:sp>
      <p:graphicFrame>
        <p:nvGraphicFramePr>
          <p:cNvPr id="5" name="Table 4"/>
          <p:cNvGraphicFramePr>
            <a:graphicFrameLocks noGrp="1"/>
          </p:cNvGraphicFramePr>
          <p:nvPr>
            <p:extLst>
              <p:ext uri="{D42A27DB-BD31-4B8C-83A1-F6EECF244321}">
                <p14:modId xmlns:p14="http://schemas.microsoft.com/office/powerpoint/2010/main" val="251450074"/>
              </p:ext>
            </p:extLst>
          </p:nvPr>
        </p:nvGraphicFramePr>
        <p:xfrm>
          <a:off x="152230" y="998963"/>
          <a:ext cx="8843556" cy="3565892"/>
        </p:xfrm>
        <a:graphic>
          <a:graphicData uri="http://schemas.openxmlformats.org/drawingml/2006/table">
            <a:tbl>
              <a:tblPr firstRow="1" bandRow="1">
                <a:tableStyleId>{ED083AE6-46FA-4A59-8FB0-9F97EB10719F}</a:tableStyleId>
              </a:tblPr>
              <a:tblGrid>
                <a:gridCol w="1473926">
                  <a:extLst>
                    <a:ext uri="{9D8B030D-6E8A-4147-A177-3AD203B41FA5}">
                      <a16:colId xmlns:a16="http://schemas.microsoft.com/office/drawing/2014/main" val="20000"/>
                    </a:ext>
                  </a:extLst>
                </a:gridCol>
                <a:gridCol w="1348049">
                  <a:extLst>
                    <a:ext uri="{9D8B030D-6E8A-4147-A177-3AD203B41FA5}">
                      <a16:colId xmlns:a16="http://schemas.microsoft.com/office/drawing/2014/main" val="20001"/>
                    </a:ext>
                  </a:extLst>
                </a:gridCol>
                <a:gridCol w="1599803">
                  <a:extLst>
                    <a:ext uri="{9D8B030D-6E8A-4147-A177-3AD203B41FA5}">
                      <a16:colId xmlns:a16="http://schemas.microsoft.com/office/drawing/2014/main" val="20002"/>
                    </a:ext>
                  </a:extLst>
                </a:gridCol>
                <a:gridCol w="1585607">
                  <a:extLst>
                    <a:ext uri="{9D8B030D-6E8A-4147-A177-3AD203B41FA5}">
                      <a16:colId xmlns:a16="http://schemas.microsoft.com/office/drawing/2014/main" val="20003"/>
                    </a:ext>
                  </a:extLst>
                </a:gridCol>
                <a:gridCol w="1469036">
                  <a:extLst>
                    <a:ext uri="{9D8B030D-6E8A-4147-A177-3AD203B41FA5}">
                      <a16:colId xmlns:a16="http://schemas.microsoft.com/office/drawing/2014/main" val="20004"/>
                    </a:ext>
                  </a:extLst>
                </a:gridCol>
                <a:gridCol w="1367135">
                  <a:extLst>
                    <a:ext uri="{9D8B030D-6E8A-4147-A177-3AD203B41FA5}">
                      <a16:colId xmlns:a16="http://schemas.microsoft.com/office/drawing/2014/main" val="20005"/>
                    </a:ext>
                  </a:extLst>
                </a:gridCol>
              </a:tblGrid>
              <a:tr h="962792">
                <a:tc>
                  <a:txBody>
                    <a:bodyPr/>
                    <a:lstStyle/>
                    <a:p>
                      <a:endParaRPr lang="en-US" sz="1400" b="0" dirty="0"/>
                    </a:p>
                  </a:txBody>
                  <a:tcPr/>
                </a:tc>
                <a:tc>
                  <a:txBody>
                    <a:bodyPr/>
                    <a:lstStyle/>
                    <a:p>
                      <a:r>
                        <a:rPr lang="en-US" sz="1400" dirty="0"/>
                        <a:t>Never and no plans to start</a:t>
                      </a:r>
                      <a:endParaRPr lang="en-US" sz="1400" b="0" dirty="0"/>
                    </a:p>
                  </a:txBody>
                  <a:tcPr/>
                </a:tc>
                <a:tc>
                  <a:txBody>
                    <a:bodyPr/>
                    <a:lstStyle/>
                    <a:p>
                      <a:r>
                        <a:rPr lang="en-US" sz="1400" dirty="0"/>
                        <a:t>Never, but plan to start in the next 12 months</a:t>
                      </a:r>
                      <a:endParaRPr lang="en-US" sz="1400" b="0" dirty="0"/>
                    </a:p>
                  </a:txBody>
                  <a:tcPr/>
                </a:tc>
                <a:tc>
                  <a:txBody>
                    <a:bodyPr/>
                    <a:lstStyle/>
                    <a:p>
                      <a:r>
                        <a:rPr lang="en-US" sz="1400" dirty="0"/>
                        <a:t>Currently engaged or have been in the last three years</a:t>
                      </a:r>
                      <a:endParaRPr lang="en-US" sz="1400" b="0" dirty="0"/>
                    </a:p>
                  </a:txBody>
                  <a:tcPr/>
                </a:tc>
                <a:tc>
                  <a:txBody>
                    <a:bodyPr/>
                    <a:lstStyle/>
                    <a:p>
                      <a:r>
                        <a:rPr lang="en-US" sz="1400" dirty="0"/>
                        <a:t>Did some</a:t>
                      </a:r>
                      <a:r>
                        <a:rPr lang="en-US" sz="1400" baseline="0" dirty="0"/>
                        <a:t> more than three years ago</a:t>
                      </a:r>
                      <a:endParaRPr lang="en-US" sz="1400" b="0" dirty="0"/>
                    </a:p>
                  </a:txBody>
                  <a:tcPr/>
                </a:tc>
                <a:tc>
                  <a:txBody>
                    <a:bodyPr/>
                    <a:lstStyle/>
                    <a:p>
                      <a:r>
                        <a:rPr lang="en-US" sz="1400" dirty="0"/>
                        <a:t>Completed</a:t>
                      </a:r>
                      <a:r>
                        <a:rPr lang="en-US" sz="1400" baseline="0" dirty="0"/>
                        <a:t> all digitization</a:t>
                      </a:r>
                      <a:endParaRPr lang="en-US" sz="1400" b="0" dirty="0"/>
                    </a:p>
                  </a:txBody>
                  <a:tcPr/>
                </a:tc>
                <a:extLst>
                  <a:ext uri="{0D108BD9-81ED-4DB2-BD59-A6C34878D82A}">
                    <a16:rowId xmlns:a16="http://schemas.microsoft.com/office/drawing/2014/main" val="10000"/>
                  </a:ext>
                </a:extLst>
              </a:tr>
              <a:tr h="433850">
                <a:tc>
                  <a:txBody>
                    <a:bodyPr/>
                    <a:lstStyle/>
                    <a:p>
                      <a:r>
                        <a:rPr lang="en-US" sz="2000" dirty="0"/>
                        <a:t>Very small</a:t>
                      </a:r>
                    </a:p>
                  </a:txBody>
                  <a:tcPr/>
                </a:tc>
                <a:tc>
                  <a:txBody>
                    <a:bodyPr/>
                    <a:lstStyle/>
                    <a:p>
                      <a:pPr algn="ctr"/>
                      <a:r>
                        <a:rPr lang="en-US" sz="2000" dirty="0"/>
                        <a:t>39%</a:t>
                      </a:r>
                      <a:endParaRPr lang="en-US" sz="2000" b="1" dirty="0"/>
                    </a:p>
                  </a:txBody>
                  <a:tcPr/>
                </a:tc>
                <a:tc>
                  <a:txBody>
                    <a:bodyPr/>
                    <a:lstStyle/>
                    <a:p>
                      <a:pPr algn="ctr"/>
                      <a:r>
                        <a:rPr lang="en-US" sz="2000" dirty="0"/>
                        <a:t>23%</a:t>
                      </a:r>
                    </a:p>
                  </a:txBody>
                  <a:tcPr/>
                </a:tc>
                <a:tc>
                  <a:txBody>
                    <a:bodyPr/>
                    <a:lstStyle/>
                    <a:p>
                      <a:pPr algn="ctr"/>
                      <a:r>
                        <a:rPr lang="en-US" sz="2000" dirty="0"/>
                        <a:t>28%</a:t>
                      </a:r>
                    </a:p>
                  </a:txBody>
                  <a:tcPr/>
                </a:tc>
                <a:tc>
                  <a:txBody>
                    <a:bodyPr/>
                    <a:lstStyle/>
                    <a:p>
                      <a:pPr algn="ctr"/>
                      <a:r>
                        <a:rPr lang="en-US" sz="2000" dirty="0"/>
                        <a:t>9%</a:t>
                      </a:r>
                    </a:p>
                  </a:txBody>
                  <a:tcPr/>
                </a:tc>
                <a:tc>
                  <a:txBody>
                    <a:bodyPr/>
                    <a:lstStyle/>
                    <a:p>
                      <a:pPr algn="ctr"/>
                      <a:r>
                        <a:rPr lang="en-US" sz="2000" dirty="0"/>
                        <a:t>.3%</a:t>
                      </a:r>
                    </a:p>
                  </a:txBody>
                  <a:tcPr/>
                </a:tc>
                <a:extLst>
                  <a:ext uri="{0D108BD9-81ED-4DB2-BD59-A6C34878D82A}">
                    <a16:rowId xmlns:a16="http://schemas.microsoft.com/office/drawing/2014/main" val="10001"/>
                  </a:ext>
                </a:extLst>
              </a:tr>
              <a:tr h="433850">
                <a:tc>
                  <a:txBody>
                    <a:bodyPr/>
                    <a:lstStyle/>
                    <a:p>
                      <a:r>
                        <a:rPr lang="en-US" sz="2000" dirty="0"/>
                        <a:t>Small</a:t>
                      </a:r>
                    </a:p>
                  </a:txBody>
                  <a:tcPr/>
                </a:tc>
                <a:tc>
                  <a:txBody>
                    <a:bodyPr/>
                    <a:lstStyle/>
                    <a:p>
                      <a:pPr algn="ctr"/>
                      <a:r>
                        <a:rPr lang="en-US" sz="2000" dirty="0"/>
                        <a:t>24%</a:t>
                      </a:r>
                    </a:p>
                  </a:txBody>
                  <a:tcPr/>
                </a:tc>
                <a:tc>
                  <a:txBody>
                    <a:bodyPr/>
                    <a:lstStyle/>
                    <a:p>
                      <a:pPr algn="ctr"/>
                      <a:r>
                        <a:rPr lang="en-US" sz="2000" dirty="0"/>
                        <a:t>23%</a:t>
                      </a:r>
                    </a:p>
                  </a:txBody>
                  <a:tcPr/>
                </a:tc>
                <a:tc>
                  <a:txBody>
                    <a:bodyPr/>
                    <a:lstStyle/>
                    <a:p>
                      <a:pPr algn="ctr"/>
                      <a:r>
                        <a:rPr lang="en-US" sz="2000" dirty="0"/>
                        <a:t>42%</a:t>
                      </a:r>
                      <a:endParaRPr lang="en-US" sz="2000" b="1" dirty="0"/>
                    </a:p>
                  </a:txBody>
                  <a:tcPr/>
                </a:tc>
                <a:tc>
                  <a:txBody>
                    <a:bodyPr/>
                    <a:lstStyle/>
                    <a:p>
                      <a:pPr algn="ctr"/>
                      <a:r>
                        <a:rPr lang="en-US" sz="2000" dirty="0"/>
                        <a:t>10%</a:t>
                      </a:r>
                    </a:p>
                  </a:txBody>
                  <a:tcPr/>
                </a:tc>
                <a:tc>
                  <a:txBody>
                    <a:bodyPr/>
                    <a:lstStyle/>
                    <a:p>
                      <a:pPr algn="ctr"/>
                      <a:r>
                        <a:rPr lang="en-US" sz="2000" dirty="0"/>
                        <a:t>1%</a:t>
                      </a:r>
                    </a:p>
                  </a:txBody>
                  <a:tcPr/>
                </a:tc>
                <a:extLst>
                  <a:ext uri="{0D108BD9-81ED-4DB2-BD59-A6C34878D82A}">
                    <a16:rowId xmlns:a16="http://schemas.microsoft.com/office/drawing/2014/main" val="10002"/>
                  </a:ext>
                </a:extLst>
              </a:tr>
              <a:tr h="433850">
                <a:tc>
                  <a:txBody>
                    <a:bodyPr/>
                    <a:lstStyle/>
                    <a:p>
                      <a:r>
                        <a:rPr lang="en-US" sz="2000" dirty="0"/>
                        <a:t>Medium</a:t>
                      </a:r>
                    </a:p>
                  </a:txBody>
                  <a:tcPr/>
                </a:tc>
                <a:tc>
                  <a:txBody>
                    <a:bodyPr/>
                    <a:lstStyle/>
                    <a:p>
                      <a:pPr algn="ctr"/>
                      <a:r>
                        <a:rPr lang="en-US" sz="2000" dirty="0"/>
                        <a:t>19%</a:t>
                      </a:r>
                    </a:p>
                  </a:txBody>
                  <a:tcPr/>
                </a:tc>
                <a:tc>
                  <a:txBody>
                    <a:bodyPr/>
                    <a:lstStyle/>
                    <a:p>
                      <a:pPr algn="ctr"/>
                      <a:r>
                        <a:rPr lang="en-US" sz="2000" dirty="0"/>
                        <a:t>19%</a:t>
                      </a:r>
                    </a:p>
                  </a:txBody>
                  <a:tcPr/>
                </a:tc>
                <a:tc>
                  <a:txBody>
                    <a:bodyPr/>
                    <a:lstStyle/>
                    <a:p>
                      <a:pPr algn="ctr"/>
                      <a:r>
                        <a:rPr lang="en-US" sz="2000" dirty="0"/>
                        <a:t>53%</a:t>
                      </a:r>
                      <a:endParaRPr lang="en-US" sz="2000" b="1" dirty="0"/>
                    </a:p>
                  </a:txBody>
                  <a:tcPr/>
                </a:tc>
                <a:tc>
                  <a:txBody>
                    <a:bodyPr/>
                    <a:lstStyle/>
                    <a:p>
                      <a:pPr algn="ctr"/>
                      <a:r>
                        <a:rPr lang="en-US" sz="2000" dirty="0"/>
                        <a:t>8%</a:t>
                      </a:r>
                    </a:p>
                  </a:txBody>
                  <a:tcPr/>
                </a:tc>
                <a:tc>
                  <a:txBody>
                    <a:bodyPr/>
                    <a:lstStyle/>
                    <a:p>
                      <a:pPr algn="ctr"/>
                      <a:endParaRPr lang="en-US" sz="2000" dirty="0"/>
                    </a:p>
                  </a:txBody>
                  <a:tcPr/>
                </a:tc>
                <a:extLst>
                  <a:ext uri="{0D108BD9-81ED-4DB2-BD59-A6C34878D82A}">
                    <a16:rowId xmlns:a16="http://schemas.microsoft.com/office/drawing/2014/main" val="10003"/>
                  </a:ext>
                </a:extLst>
              </a:tr>
              <a:tr h="433850">
                <a:tc>
                  <a:txBody>
                    <a:bodyPr/>
                    <a:lstStyle/>
                    <a:p>
                      <a:r>
                        <a:rPr lang="en-US" sz="2000" dirty="0"/>
                        <a:t>Large</a:t>
                      </a:r>
                    </a:p>
                  </a:txBody>
                  <a:tcPr/>
                </a:tc>
                <a:tc>
                  <a:txBody>
                    <a:bodyPr/>
                    <a:lstStyle/>
                    <a:p>
                      <a:pPr algn="ctr"/>
                      <a:r>
                        <a:rPr lang="en-US" sz="2000" dirty="0"/>
                        <a:t>10%</a:t>
                      </a:r>
                    </a:p>
                  </a:txBody>
                  <a:tcPr/>
                </a:tc>
                <a:tc>
                  <a:txBody>
                    <a:bodyPr/>
                    <a:lstStyle/>
                    <a:p>
                      <a:pPr algn="ctr"/>
                      <a:r>
                        <a:rPr lang="en-US" sz="2000" dirty="0"/>
                        <a:t>10%</a:t>
                      </a:r>
                    </a:p>
                  </a:txBody>
                  <a:tcPr/>
                </a:tc>
                <a:tc>
                  <a:txBody>
                    <a:bodyPr/>
                    <a:lstStyle/>
                    <a:p>
                      <a:pPr algn="ctr"/>
                      <a:r>
                        <a:rPr lang="en-US" sz="2000" dirty="0"/>
                        <a:t>66%</a:t>
                      </a:r>
                      <a:endParaRPr lang="en-US" sz="2000" b="1" dirty="0"/>
                    </a:p>
                  </a:txBody>
                  <a:tcPr/>
                </a:tc>
                <a:tc>
                  <a:txBody>
                    <a:bodyPr/>
                    <a:lstStyle/>
                    <a:p>
                      <a:pPr algn="ctr"/>
                      <a:r>
                        <a:rPr lang="en-US" sz="2000" dirty="0"/>
                        <a:t>14%</a:t>
                      </a:r>
                    </a:p>
                  </a:txBody>
                  <a:tcPr/>
                </a:tc>
                <a:tc>
                  <a:txBody>
                    <a:bodyPr/>
                    <a:lstStyle/>
                    <a:p>
                      <a:pPr algn="ctr"/>
                      <a:r>
                        <a:rPr lang="en-US" sz="2000" dirty="0"/>
                        <a:t>1%</a:t>
                      </a:r>
                    </a:p>
                  </a:txBody>
                  <a:tcPr/>
                </a:tc>
                <a:extLst>
                  <a:ext uri="{0D108BD9-81ED-4DB2-BD59-A6C34878D82A}">
                    <a16:rowId xmlns:a16="http://schemas.microsoft.com/office/drawing/2014/main" val="10004"/>
                  </a:ext>
                </a:extLst>
              </a:tr>
              <a:tr h="433850">
                <a:tc>
                  <a:txBody>
                    <a:bodyPr/>
                    <a:lstStyle/>
                    <a:p>
                      <a:r>
                        <a:rPr lang="en-US" sz="2000" dirty="0"/>
                        <a:t>Very large</a:t>
                      </a:r>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dirty="0"/>
                        <a:t>81%</a:t>
                      </a:r>
                      <a:endParaRPr lang="en-US" sz="2000" b="1" dirty="0"/>
                    </a:p>
                  </a:txBody>
                  <a:tcPr/>
                </a:tc>
                <a:tc>
                  <a:txBody>
                    <a:bodyPr/>
                    <a:lstStyle/>
                    <a:p>
                      <a:pPr algn="ctr"/>
                      <a:r>
                        <a:rPr lang="en-US" sz="2000" dirty="0"/>
                        <a:t>13%</a:t>
                      </a:r>
                    </a:p>
                  </a:txBody>
                  <a:tcPr/>
                </a:tc>
                <a:tc>
                  <a:txBody>
                    <a:bodyPr/>
                    <a:lstStyle/>
                    <a:p>
                      <a:pPr algn="ctr"/>
                      <a:endParaRPr lang="en-US" sz="2000" dirty="0"/>
                    </a:p>
                  </a:txBody>
                  <a:tcPr/>
                </a:tc>
                <a:extLst>
                  <a:ext uri="{0D108BD9-81ED-4DB2-BD59-A6C34878D82A}">
                    <a16:rowId xmlns:a16="http://schemas.microsoft.com/office/drawing/2014/main" val="10005"/>
                  </a:ext>
                </a:extLst>
              </a:tr>
              <a:tr h="433850">
                <a:tc>
                  <a:txBody>
                    <a:bodyPr/>
                    <a:lstStyle/>
                    <a:p>
                      <a:r>
                        <a:rPr lang="en-US" sz="2000" dirty="0"/>
                        <a:t>Nationally</a:t>
                      </a:r>
                    </a:p>
                  </a:txBody>
                  <a:tcPr/>
                </a:tc>
                <a:tc>
                  <a:txBody>
                    <a:bodyPr/>
                    <a:lstStyle/>
                    <a:p>
                      <a:pPr algn="ctr"/>
                      <a:r>
                        <a:rPr lang="en-US" sz="2000" dirty="0"/>
                        <a:t>31%</a:t>
                      </a:r>
                    </a:p>
                  </a:txBody>
                  <a:tcPr/>
                </a:tc>
                <a:tc>
                  <a:txBody>
                    <a:bodyPr/>
                    <a:lstStyle/>
                    <a:p>
                      <a:pPr algn="ctr"/>
                      <a:r>
                        <a:rPr lang="en-US" sz="2000" dirty="0"/>
                        <a:t>22%</a:t>
                      </a:r>
                    </a:p>
                  </a:txBody>
                  <a:tcPr/>
                </a:tc>
                <a:tc>
                  <a:txBody>
                    <a:bodyPr/>
                    <a:lstStyle/>
                    <a:p>
                      <a:pPr algn="ctr"/>
                      <a:r>
                        <a:rPr lang="en-US" sz="2000" b="0" dirty="0"/>
                        <a:t>38%</a:t>
                      </a:r>
                    </a:p>
                  </a:txBody>
                  <a:tcPr/>
                </a:tc>
                <a:tc>
                  <a:txBody>
                    <a:bodyPr/>
                    <a:lstStyle/>
                    <a:p>
                      <a:pPr algn="ctr"/>
                      <a:r>
                        <a:rPr lang="en-US" sz="2000" dirty="0"/>
                        <a:t>10%</a:t>
                      </a:r>
                    </a:p>
                  </a:txBody>
                  <a:tcPr/>
                </a:tc>
                <a:tc>
                  <a:txBody>
                    <a:bodyPr/>
                    <a:lstStyle/>
                    <a:p>
                      <a:pPr algn="ctr"/>
                      <a:r>
                        <a:rPr lang="en-US" sz="2000" dirty="0"/>
                        <a:t>.3%</a:t>
                      </a:r>
                    </a:p>
                  </a:txBody>
                  <a:tcPr/>
                </a:tc>
                <a:extLst>
                  <a:ext uri="{0D108BD9-81ED-4DB2-BD59-A6C34878D82A}">
                    <a16:rowId xmlns:a16="http://schemas.microsoft.com/office/drawing/2014/main" val="589651677"/>
                  </a:ext>
                </a:extLst>
              </a:tr>
            </a:tbl>
          </a:graphicData>
        </a:graphic>
      </p:graphicFrame>
    </p:spTree>
    <p:extLst>
      <p:ext uri="{BB962C8B-B14F-4D97-AF65-F5344CB8AC3E}">
        <p14:creationId xmlns:p14="http://schemas.microsoft.com/office/powerpoint/2010/main" val="32395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95" y="-640080"/>
            <a:ext cx="9144000" cy="5012141"/>
          </a:xfrm>
          <a:prstGeom prst="rect">
            <a:avLst/>
          </a:prstGeom>
          <a:solidFill>
            <a:schemeClr val="accent4"/>
          </a:solidFill>
        </p:spPr>
        <p:txBody>
          <a:bodyPr wrap="square">
            <a:spAutoFit/>
          </a:bodyPr>
          <a:lstStyle/>
          <a:p>
            <a:pPr marR="0" lvl="0" algn="ctr">
              <a:lnSpc>
                <a:spcPct val="115000"/>
              </a:lnSpc>
              <a:spcBef>
                <a:spcPts val="0"/>
              </a:spcBef>
              <a:spcAft>
                <a:spcPts val="0"/>
              </a:spcAft>
            </a:pPr>
            <a:endParaRPr lang="en-US" sz="3200" i="1" dirty="0">
              <a:solidFill>
                <a:schemeClr val="bg1"/>
              </a:solidFill>
              <a:latin typeface="Book Antiqua" panose="02040602050305030304" pitchFamily="18" charset="0"/>
            </a:endParaRPr>
          </a:p>
          <a:p>
            <a:pPr marR="0" lvl="0" algn="ctr">
              <a:lnSpc>
                <a:spcPct val="115000"/>
              </a:lnSpc>
              <a:spcBef>
                <a:spcPts val="0"/>
              </a:spcBef>
              <a:spcAft>
                <a:spcPts val="0"/>
              </a:spcAft>
            </a:pPr>
            <a:endParaRPr lang="en-US" sz="3200" i="1" dirty="0">
              <a:solidFill>
                <a:schemeClr val="bg1"/>
              </a:solidFill>
              <a:latin typeface="Book Antiqua" panose="02040602050305030304" pitchFamily="18" charset="0"/>
            </a:endParaRPr>
          </a:p>
          <a:p>
            <a:pPr marR="0" lvl="0" algn="ctr">
              <a:lnSpc>
                <a:spcPct val="115000"/>
              </a:lnSpc>
              <a:spcBef>
                <a:spcPts val="0"/>
              </a:spcBef>
              <a:spcAft>
                <a:spcPts val="0"/>
              </a:spcAft>
            </a:pPr>
            <a:r>
              <a:rPr lang="en-US" sz="3200" i="1" dirty="0">
                <a:solidFill>
                  <a:schemeClr val="bg1"/>
                </a:solidFill>
                <a:latin typeface="Candara" panose="020E0502030303020204" pitchFamily="34" charset="0"/>
              </a:rPr>
              <a:t>We have invested considerable funds and staff time to digitizing local collections and making them available to the public. This has heightened our profile in the community and generated additional donations of materials. </a:t>
            </a:r>
            <a:br>
              <a:rPr lang="en-US" sz="3200" i="1" dirty="0">
                <a:solidFill>
                  <a:schemeClr val="bg1"/>
                </a:solidFill>
                <a:latin typeface="Book Antiqua" panose="02040602050305030304" pitchFamily="18" charset="0"/>
              </a:rPr>
            </a:br>
            <a:endParaRPr lang="en-US" i="1" dirty="0">
              <a:solidFill>
                <a:schemeClr val="bg1"/>
              </a:solidFill>
              <a:latin typeface="Book Antiqua" panose="02040602050305030304" pitchFamily="18" charset="0"/>
            </a:endParaRPr>
          </a:p>
          <a:p>
            <a:pPr marR="0" lvl="0" algn="ctr">
              <a:lnSpc>
                <a:spcPct val="115000"/>
              </a:lnSpc>
              <a:spcBef>
                <a:spcPts val="0"/>
              </a:spcBef>
              <a:spcAft>
                <a:spcPts val="0"/>
              </a:spcAft>
            </a:pPr>
            <a:r>
              <a:rPr lang="en-US" dirty="0">
                <a:solidFill>
                  <a:schemeClr val="bg1"/>
                </a:solidFill>
                <a:latin typeface="Candara" panose="020E0502030303020204" pitchFamily="34" charset="0"/>
              </a:rPr>
              <a:t>Public library currently digitizing.</a:t>
            </a:r>
          </a:p>
          <a:p>
            <a:pPr marR="0" lvl="0" algn="ctr">
              <a:lnSpc>
                <a:spcPct val="115000"/>
              </a:lnSpc>
              <a:spcBef>
                <a:spcPts val="0"/>
              </a:spcBef>
              <a:spcAft>
                <a:spcPts val="0"/>
              </a:spcAft>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6677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84EF51586334EA51980C2026598FA" ma:contentTypeVersion="2" ma:contentTypeDescription="Create a new document." ma:contentTypeScope="" ma:versionID="6f8e5ab474c83ea4e6a23f2eef9ec73d">
  <xsd:schema xmlns:xsd="http://www.w3.org/2001/XMLSchema" xmlns:xs="http://www.w3.org/2001/XMLSchema" xmlns:p="http://schemas.microsoft.com/office/2006/metadata/properties" xmlns:ns2="c908eeb5-9d00-41e0-9796-81e9ccc774c3" targetNamespace="http://schemas.microsoft.com/office/2006/metadata/properties" ma:root="true" ma:fieldsID="c6f21e40eb367ca80d39c3b289c6f248" ns2:_="">
    <xsd:import namespace="c908eeb5-9d00-41e0-9796-81e9ccc774c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383F1-E9B2-4B34-A6C4-9A5F642CC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c908eeb5-9d00-41e0-9796-81e9ccc774c3"/>
    <ds:schemaRef ds:uri="http://www.w3.org/XML/1998/namespace"/>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19078</TotalTime>
  <Words>2801</Words>
  <Application>Microsoft Office PowerPoint</Application>
  <PresentationFormat>On-screen Show (16:9)</PresentationFormat>
  <Paragraphs>380</Paragraphs>
  <Slides>36</Slides>
  <Notes>36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Book Antiqua</vt:lpstr>
      <vt:lpstr>Calibri</vt:lpstr>
      <vt:lpstr>Candara</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the National Digital Platform Survey Findings</dc:title>
  <dc:creator>Kendra Morgan</dc:creator>
  <dc:description>Presented at the Indiana Memory DPLAfest 8 September 2017, Indianapolis, Indiana (USA).</dc:description>
  <cp:lastModifiedBy>Confer,Patrick</cp:lastModifiedBy>
  <cp:revision>288</cp:revision>
  <cp:lastPrinted>2017-09-06T20:39:21Z</cp:lastPrinted>
  <dcterms:created xsi:type="dcterms:W3CDTF">2015-04-17T19:58:50Z</dcterms:created>
  <dcterms:modified xsi:type="dcterms:W3CDTF">2017-12-27T21:52:22Z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0x01010081C84EF51586334EA51980C2026598FA</vt:lpwstr>
  </property>
</Properties>
</file>