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handoutMasterIdLst>
    <p:handoutMasterId r:id="rId21"/>
  </p:handoutMasterIdLst>
  <p:sldIdLst>
    <p:sldId id="261" r:id="rId5"/>
    <p:sldId id="260" r:id="rId6"/>
    <p:sldId id="264" r:id="rId7"/>
    <p:sldId id="265" r:id="rId8"/>
    <p:sldId id="266" r:id="rId9"/>
    <p:sldId id="267" r:id="rId10"/>
    <p:sldId id="268" r:id="rId11"/>
    <p:sldId id="269" r:id="rId12"/>
    <p:sldId id="262" r:id="rId13"/>
    <p:sldId id="270" r:id="rId14"/>
    <p:sldId id="271" r:id="rId15"/>
    <p:sldId id="272" r:id="rId16"/>
    <p:sldId id="273" r:id="rId17"/>
    <p:sldId id="263" r:id="rId18"/>
    <p:sldId id="257" r:id="rId19"/>
  </p:sldIdLst>
  <p:sldSz cx="9144000" cy="6858000" type="screen4x3"/>
  <p:notesSz cx="6858000" cy="9144000"/>
  <p:embeddedFontLst>
    <p:embeddedFont>
      <p:font typeface="Verdana" pitchFamily="34" charset="0"/>
      <p:regular r:id="rId22"/>
      <p:bold r:id="rId23"/>
      <p:italic r:id="rId24"/>
      <p:boldItalic r:id="rId25"/>
    </p:embeddedFont>
    <p:embeddedFont>
      <p:font typeface="Calibri" pitchFamily="34" charset="0"/>
      <p:regular r:id="rId26"/>
      <p:bold r:id="rId27"/>
      <p:italic r:id="rId28"/>
      <p:boldItalic r:id="rId29"/>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6464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60035" autoAdjust="0"/>
  </p:normalViewPr>
  <p:slideViewPr>
    <p:cSldViewPr>
      <p:cViewPr varScale="1">
        <p:scale>
          <a:sx n="43" d="100"/>
          <a:sy n="43" d="100"/>
        </p:scale>
        <p:origin x="-1992"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B60DE42-0D1D-45F2-B137-46A82413573E}" type="datetimeFigureOut">
              <a:rPr lang="en-US"/>
              <a:pPr>
                <a:defRPr/>
              </a:pPr>
              <a:t>10/9/2014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AD2D1E6-6FEE-484C-9869-4F4966489965}" type="slidenum">
              <a:rPr lang="en-US"/>
              <a:pPr>
                <a:defRPr/>
              </a:pPr>
              <a:t>‹#›</a:t>
            </a:fld>
            <a:endParaRPr lang="en-US"/>
          </a:p>
        </p:txBody>
      </p:sp>
    </p:spTree>
    <p:extLst>
      <p:ext uri="{BB962C8B-B14F-4D97-AF65-F5344CB8AC3E}">
        <p14:creationId xmlns:p14="http://schemas.microsoft.com/office/powerpoint/2010/main" xmlns="" val="3611822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D620BA4-D3B5-431B-8FBF-C673EE2BC6D8}" type="datetimeFigureOut">
              <a:rPr lang="en-US"/>
              <a:pPr>
                <a:defRPr/>
              </a:pPr>
              <a:t>10/9/2014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73D5DF1-CC00-4077-9796-71C77A374233}" type="slidenum">
              <a:rPr lang="en-US"/>
              <a:pPr>
                <a:defRPr/>
              </a:pPr>
              <a:t>‹#›</a:t>
            </a:fld>
            <a:endParaRPr lang="en-US"/>
          </a:p>
        </p:txBody>
      </p:sp>
    </p:spTree>
    <p:extLst>
      <p:ext uri="{BB962C8B-B14F-4D97-AF65-F5344CB8AC3E}">
        <p14:creationId xmlns:p14="http://schemas.microsoft.com/office/powerpoint/2010/main" xmlns="" val="30848553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My name is Jeff </a:t>
            </a:r>
            <a:r>
              <a:rPr lang="en-US" sz="1200" kern="1200" dirty="0" err="1" smtClean="0">
                <a:solidFill>
                  <a:schemeClr val="tx1"/>
                </a:solidFill>
                <a:latin typeface="+mn-lt"/>
                <a:ea typeface="+mn-ea"/>
                <a:cs typeface="+mn-cs"/>
              </a:rPr>
              <a:t>Mixter</a:t>
            </a:r>
            <a:r>
              <a:rPr lang="en-US" sz="1200" kern="1200" dirty="0" smtClean="0">
                <a:solidFill>
                  <a:schemeClr val="tx1"/>
                </a:solidFill>
                <a:latin typeface="+mn-lt"/>
                <a:ea typeface="+mn-ea"/>
                <a:cs typeface="+mn-cs"/>
              </a:rPr>
              <a:t> and I work as a Research Support Specialist at OCLC. My colleagues on this IMLS grant funded project are Kenning </a:t>
            </a:r>
            <a:r>
              <a:rPr lang="en-US" sz="1200" kern="1200" dirty="0" err="1" smtClean="0">
                <a:solidFill>
                  <a:schemeClr val="tx1"/>
                </a:solidFill>
                <a:latin typeface="+mn-lt"/>
                <a:ea typeface="+mn-ea"/>
                <a:cs typeface="+mn-cs"/>
              </a:rPr>
              <a:t>Arlitsch</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Dean of Montana State University Libraries, and Patrick Obrien, Semantic Web Researcher at Montana State University Library. Kenning and Patrick are not able to attend the conference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but we would all like to thank DCMI for inviting me to present today.</a:t>
            </a:r>
          </a:p>
          <a:p>
            <a:endParaRPr lang="en-US" dirty="0"/>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1</a:t>
            </a:fld>
            <a:endParaRPr lang="en-US"/>
          </a:p>
        </p:txBody>
      </p:sp>
    </p:spTree>
    <p:extLst>
      <p:ext uri="{BB962C8B-B14F-4D97-AF65-F5344CB8AC3E}">
        <p14:creationId xmlns:p14="http://schemas.microsoft.com/office/powerpoint/2010/main" xmlns="" val="699673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So I have gone on a bit now about the data model, the other major part of this project was developing a process model for creating and publishing the RDF. We began</a:t>
            </a:r>
            <a:r>
              <a:rPr lang="en-US" sz="1200" kern="1200" baseline="0" dirty="0">
                <a:solidFill>
                  <a:schemeClr val="tx1"/>
                </a:solidFill>
                <a:latin typeface="+mn-lt"/>
                <a:ea typeface="+mn-ea"/>
                <a:cs typeface="+mn-cs"/>
              </a:rPr>
              <a:t> by loading </a:t>
            </a:r>
            <a:r>
              <a:rPr lang="en-US" sz="1200" kern="1200" dirty="0">
                <a:solidFill>
                  <a:schemeClr val="tx1"/>
                </a:solidFill>
                <a:latin typeface="+mn-lt"/>
                <a:ea typeface="+mn-ea"/>
                <a:cs typeface="+mn-cs"/>
              </a:rPr>
              <a:t>the data in </a:t>
            </a:r>
            <a:r>
              <a:rPr lang="en-US" sz="1200" kern="1200" dirty="0" err="1">
                <a:solidFill>
                  <a:schemeClr val="tx1"/>
                </a:solidFill>
                <a:latin typeface="+mn-lt"/>
                <a:ea typeface="+mn-ea"/>
                <a:cs typeface="+mn-cs"/>
              </a:rPr>
              <a:t>OpenRefine</a:t>
            </a:r>
            <a:r>
              <a:rPr lang="en-US" sz="1200" kern="1200" dirty="0">
                <a:solidFill>
                  <a:schemeClr val="tx1"/>
                </a:solidFill>
                <a:latin typeface="+mn-lt"/>
                <a:ea typeface="+mn-ea"/>
                <a:cs typeface="+mn-cs"/>
              </a:rPr>
              <a:t> and used its features to reconcile the existing strings to entities in VIAF, LCSH and </a:t>
            </a:r>
            <a:r>
              <a:rPr lang="en-US" sz="1200" kern="1200" dirty="0" err="1">
                <a:solidFill>
                  <a:schemeClr val="tx1"/>
                </a:solidFill>
                <a:latin typeface="+mn-lt"/>
                <a:ea typeface="+mn-ea"/>
                <a:cs typeface="+mn-cs"/>
              </a:rPr>
              <a:t>Dbpedia</a:t>
            </a:r>
            <a:r>
              <a:rPr lang="en-US" sz="1200" kern="1200" dirty="0">
                <a:solidFill>
                  <a:schemeClr val="tx1"/>
                </a:solidFill>
                <a:latin typeface="+mn-lt"/>
                <a:ea typeface="+mn-ea"/>
                <a:cs typeface="+mn-cs"/>
              </a:rPr>
              <a:t>. Some stats are on the screen so I will not go over them. If there are specific questions about the reconciliation process or results, please feel free to ask me afterwards. This process has been well documented by Ruben </a:t>
            </a:r>
            <a:r>
              <a:rPr lang="en-US" sz="1200" kern="1200" dirty="0" err="1">
                <a:solidFill>
                  <a:schemeClr val="tx1"/>
                </a:solidFill>
                <a:latin typeface="+mn-lt"/>
                <a:ea typeface="+mn-ea"/>
                <a:cs typeface="+mn-cs"/>
              </a:rPr>
              <a:t>Verborgh</a:t>
            </a:r>
            <a:r>
              <a:rPr lang="en-US" sz="1200" kern="1200" dirty="0">
                <a:solidFill>
                  <a:schemeClr val="tx1"/>
                </a:solidFill>
                <a:latin typeface="+mn-lt"/>
                <a:ea typeface="+mn-ea"/>
                <a:cs typeface="+mn-cs"/>
              </a:rPr>
              <a:t> and Max De Wilde in their book “Using </a:t>
            </a:r>
            <a:r>
              <a:rPr lang="en-US" sz="1200" kern="1200" dirty="0" err="1">
                <a:solidFill>
                  <a:schemeClr val="tx1"/>
                </a:solidFill>
                <a:latin typeface="+mn-lt"/>
                <a:ea typeface="+mn-ea"/>
                <a:cs typeface="+mn-cs"/>
              </a:rPr>
              <a:t>OpenRefine</a:t>
            </a:r>
            <a:r>
              <a:rPr lang="en-US" sz="1200" kern="1200" dirty="0">
                <a:solidFill>
                  <a:schemeClr val="tx1"/>
                </a:solidFill>
                <a:latin typeface="+mn-lt"/>
                <a:ea typeface="+mn-ea"/>
                <a:cs typeface="+mn-cs"/>
              </a:rPr>
              <a:t>”. This process has also been used in various library projects to convert flat data into RDF. After the reconciliation process, we took all of the remaining 'strings' and created</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 our own entities from them. This was particularly important for student and faculty names, and university departments, since there are very few repositories that have this type of data in them. With the rise in importance of services such as ISNI and ORCID, is makes a lot of sense for libraries to being to better understand and deal with the unique person entities that exist in their metadata. One could imagine theses entities becoming the type of data that a university library could aggregate and then submit to ISNI or ORCID for bulk upload. It is important to note that we also used </a:t>
            </a:r>
            <a:r>
              <a:rPr lang="en-US" sz="1200" kern="1200" dirty="0" err="1">
                <a:solidFill>
                  <a:schemeClr val="tx1"/>
                </a:solidFill>
                <a:latin typeface="+mn-lt"/>
                <a:ea typeface="+mn-ea"/>
                <a:cs typeface="+mn-cs"/>
              </a:rPr>
              <a:t>OpenRefine</a:t>
            </a:r>
            <a:r>
              <a:rPr lang="en-US" sz="1200" kern="1200" dirty="0">
                <a:solidFill>
                  <a:schemeClr val="tx1"/>
                </a:solidFill>
                <a:latin typeface="+mn-lt"/>
                <a:ea typeface="+mn-ea"/>
                <a:cs typeface="+mn-cs"/>
              </a:rPr>
              <a:t> to help identify and merge people that had variations in the spelling of their name. Again, this is a topic that I would love to talk about after the presentation if people are interested.</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10</a:t>
            </a:fld>
            <a:endParaRPr lang="en-US"/>
          </a:p>
        </p:txBody>
      </p:sp>
    </p:spTree>
    <p:extLst>
      <p:ext uri="{BB962C8B-B14F-4D97-AF65-F5344CB8AC3E}">
        <p14:creationId xmlns:p14="http://schemas.microsoft.com/office/powerpoint/2010/main" xmlns="" val="349913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So the final step in the process was syndicating that data. As part of our initial study, we published three sample records as Concise Bounded Descriptions</a:t>
            </a:r>
            <a:r>
              <a:rPr lang="en-US" sz="1200" kern="1200" baseline="0" dirty="0">
                <a:solidFill>
                  <a:schemeClr val="tx1"/>
                </a:solidFill>
                <a:latin typeface="+mn-lt"/>
                <a:ea typeface="+mn-ea"/>
                <a:cs typeface="+mn-cs"/>
              </a:rPr>
              <a:t> (or </a:t>
            </a:r>
            <a:r>
              <a:rPr lang="en-US" sz="1200" kern="1200" dirty="0">
                <a:solidFill>
                  <a:schemeClr val="tx1"/>
                </a:solidFill>
                <a:latin typeface="+mn-lt"/>
                <a:ea typeface="+mn-ea"/>
                <a:cs typeface="+mn-cs"/>
              </a:rPr>
              <a:t>CBD) within html pages using </a:t>
            </a:r>
            <a:r>
              <a:rPr lang="en-US" sz="1200" kern="1200" dirty="0" err="1">
                <a:solidFill>
                  <a:schemeClr val="tx1"/>
                </a:solidFill>
                <a:latin typeface="+mn-lt"/>
                <a:ea typeface="+mn-ea"/>
                <a:cs typeface="+mn-cs"/>
              </a:rPr>
              <a:t>RDFa</a:t>
            </a:r>
            <a:r>
              <a:rPr lang="en-US" sz="1200" kern="1200" dirty="0">
                <a:solidFill>
                  <a:schemeClr val="tx1"/>
                </a:solidFill>
                <a:latin typeface="+mn-lt"/>
                <a:ea typeface="+mn-ea"/>
                <a:cs typeface="+mn-cs"/>
              </a:rPr>
              <a:t>. These were added to the </a:t>
            </a:r>
            <a:r>
              <a:rPr lang="en-US" sz="1200" kern="1200" dirty="0" err="1">
                <a:solidFill>
                  <a:schemeClr val="tx1"/>
                </a:solidFill>
                <a:latin typeface="+mn-lt"/>
                <a:ea typeface="+mn-ea"/>
                <a:cs typeface="+mn-cs"/>
              </a:rPr>
              <a:t>ScholarWorks</a:t>
            </a:r>
            <a:r>
              <a:rPr lang="en-US" sz="1200" kern="1200" dirty="0">
                <a:solidFill>
                  <a:schemeClr val="tx1"/>
                </a:solidFill>
                <a:latin typeface="+mn-lt"/>
                <a:ea typeface="+mn-ea"/>
                <a:cs typeface="+mn-cs"/>
              </a:rPr>
              <a:t> website. We then published descriptions for all of the referenced entities (that were not reconciled) on an HTML page using </a:t>
            </a:r>
            <a:r>
              <a:rPr lang="en-US" sz="1200" kern="1200" dirty="0" err="1">
                <a:solidFill>
                  <a:schemeClr val="tx1"/>
                </a:solidFill>
                <a:latin typeface="+mn-lt"/>
                <a:ea typeface="+mn-ea"/>
                <a:cs typeface="+mn-cs"/>
              </a:rPr>
              <a:t>RDFa</a:t>
            </a:r>
            <a:r>
              <a:rPr lang="en-US" sz="1200" kern="1200" dirty="0">
                <a:solidFill>
                  <a:schemeClr val="tx1"/>
                </a:solidFill>
                <a:latin typeface="+mn-lt"/>
                <a:ea typeface="+mn-ea"/>
                <a:cs typeface="+mn-cs"/>
              </a:rPr>
              <a:t>, differentiating each description</a:t>
            </a:r>
            <a:r>
              <a:rPr lang="en-US" sz="1200" strike="sngStrike" kern="1200" dirty="0">
                <a:solidFill>
                  <a:schemeClr val="tx1"/>
                </a:solidFill>
                <a:latin typeface="+mn-lt"/>
                <a:ea typeface="+mn-ea"/>
                <a:cs typeface="+mn-cs"/>
              </a:rPr>
              <a:t>s</a:t>
            </a:r>
            <a:r>
              <a:rPr lang="en-US" sz="1200" kern="1200" dirty="0">
                <a:solidFill>
                  <a:schemeClr val="tx1"/>
                </a:solidFill>
                <a:latin typeface="+mn-lt"/>
                <a:ea typeface="+mn-ea"/>
                <a:cs typeface="+mn-cs"/>
              </a:rPr>
              <a:t> using hash URIs. Since then we have loaded CDB for all 1,909 sample records back into the </a:t>
            </a:r>
            <a:r>
              <a:rPr lang="en-US" sz="1200" kern="1200" dirty="0" err="1">
                <a:solidFill>
                  <a:schemeClr val="tx1"/>
                </a:solidFill>
                <a:latin typeface="+mn-lt"/>
                <a:ea typeface="+mn-ea"/>
                <a:cs typeface="+mn-cs"/>
              </a:rPr>
              <a:t>Dspace</a:t>
            </a:r>
            <a:r>
              <a:rPr lang="en-US" sz="1200" kern="1200" dirty="0">
                <a:solidFill>
                  <a:schemeClr val="tx1"/>
                </a:solidFill>
                <a:latin typeface="+mn-lt"/>
                <a:ea typeface="+mn-ea"/>
                <a:cs typeface="+mn-cs"/>
              </a:rPr>
              <a:t> database and are now delivering them using JSON-ld on the HTML pages. All of the newly created entity descriptions are stored in a triple store (Apache </a:t>
            </a:r>
            <a:r>
              <a:rPr lang="en-US" sz="1200" kern="1200" dirty="0" err="1">
                <a:solidFill>
                  <a:schemeClr val="tx1"/>
                </a:solidFill>
                <a:latin typeface="+mn-lt"/>
                <a:ea typeface="+mn-ea"/>
                <a:cs typeface="+mn-cs"/>
              </a:rPr>
              <a:t>Fuseki</a:t>
            </a:r>
            <a:r>
              <a:rPr lang="en-US" sz="1200" kern="1200" dirty="0">
                <a:solidFill>
                  <a:schemeClr val="tx1"/>
                </a:solidFill>
                <a:latin typeface="+mn-lt"/>
                <a:ea typeface="+mn-ea"/>
                <a:cs typeface="+mn-cs"/>
              </a:rPr>
              <a:t>) that is hosted on an</a:t>
            </a:r>
            <a:r>
              <a:rPr lang="en-US" sz="1200" kern="1200" baseline="0" dirty="0">
                <a:solidFill>
                  <a:schemeClr val="tx1"/>
                </a:solidFill>
                <a:latin typeface="+mn-lt"/>
                <a:ea typeface="+mn-ea"/>
                <a:cs typeface="+mn-cs"/>
              </a:rPr>
              <a:t> Amazon Web Service (AWS) Elastic Compute Cloud (</a:t>
            </a:r>
            <a:r>
              <a:rPr lang="en-US" sz="1200" kern="1200" dirty="0">
                <a:solidFill>
                  <a:schemeClr val="tx1"/>
                </a:solidFill>
                <a:latin typeface="+mn-lt"/>
                <a:ea typeface="+mn-ea"/>
                <a:cs typeface="+mn-cs"/>
              </a:rPr>
              <a:t>EC2) instance. We have set up a front end for display of the data in the triple store</a:t>
            </a:r>
            <a:r>
              <a:rPr lang="en-US" sz="1200" kern="1200" baseline="0" dirty="0">
                <a:solidFill>
                  <a:schemeClr val="tx1"/>
                </a:solidFill>
                <a:latin typeface="+mn-lt"/>
                <a:ea typeface="+mn-ea"/>
                <a:cs typeface="+mn-cs"/>
              </a:rPr>
              <a:t> using </a:t>
            </a:r>
            <a:r>
              <a:rPr lang="en-US" sz="1200" kern="1200" baseline="0" dirty="0" err="1">
                <a:solidFill>
                  <a:schemeClr val="tx1"/>
                </a:solidFill>
                <a:latin typeface="+mn-lt"/>
                <a:ea typeface="+mn-ea"/>
                <a:cs typeface="+mn-cs"/>
              </a:rPr>
              <a:t>Pubby</a:t>
            </a:r>
            <a:r>
              <a:rPr lang="en-US" sz="1200" kern="1200" baseline="0" dirty="0">
                <a:solidFill>
                  <a:schemeClr val="tx1"/>
                </a:solidFill>
                <a:latin typeface="+mn-lt"/>
                <a:ea typeface="+mn-ea"/>
                <a:cs typeface="+mn-cs"/>
              </a:rPr>
              <a:t>, a simple Linked Data front end for SPARQL endpoints.</a:t>
            </a:r>
            <a:endParaRPr lang="en-US" sz="1200" kern="1200" dirty="0">
              <a:solidFill>
                <a:schemeClr val="tx1"/>
              </a:solidFill>
              <a:latin typeface="+mn-lt"/>
              <a:ea typeface="+mn-ea"/>
              <a:cs typeface="+mn-cs"/>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11</a:t>
            </a:fld>
            <a:endParaRPr lang="en-US"/>
          </a:p>
        </p:txBody>
      </p:sp>
    </p:spTree>
    <p:extLst>
      <p:ext uri="{BB962C8B-B14F-4D97-AF65-F5344CB8AC3E}">
        <p14:creationId xmlns:p14="http://schemas.microsoft.com/office/powerpoint/2010/main" xmlns="" val="186430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the amount of structured data that Google Webmaster tools is now harvesting from the Montana State University </a:t>
            </a:r>
            <a:r>
              <a:rPr lang="en-US" sz="1200" kern="1200" dirty="0" err="1" smtClean="0">
                <a:solidFill>
                  <a:schemeClr val="tx1"/>
                </a:solidFill>
                <a:latin typeface="+mn-lt"/>
                <a:ea typeface="+mn-ea"/>
                <a:cs typeface="+mn-cs"/>
              </a:rPr>
              <a:t>ScholarWorks</a:t>
            </a:r>
            <a:r>
              <a:rPr lang="en-US" sz="1200" kern="1200" dirty="0" smtClean="0">
                <a:solidFill>
                  <a:schemeClr val="tx1"/>
                </a:solidFill>
                <a:latin typeface="+mn-lt"/>
                <a:ea typeface="+mn-ea"/>
                <a:cs typeface="+mn-cs"/>
              </a:rPr>
              <a:t> website. Note this does not serve as evidence of improved SEO but rather illustrates the initial transition from, what Eric Miller described as, the invisible web to the visible web. </a:t>
            </a:r>
          </a:p>
          <a:p>
            <a:endParaRPr lang="en-US" dirty="0"/>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12</a:t>
            </a:fld>
            <a:endParaRPr lang="en-US"/>
          </a:p>
        </p:txBody>
      </p:sp>
    </p:spTree>
    <p:extLst>
      <p:ext uri="{BB962C8B-B14F-4D97-AF65-F5344CB8AC3E}">
        <p14:creationId xmlns:p14="http://schemas.microsoft.com/office/powerpoint/2010/main" xmlns="" val="3400358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immediate next steps that we will be working on will be to set up a more 'production-</a:t>
            </a:r>
            <a:r>
              <a:rPr lang="en-US" sz="1200" kern="1200" dirty="0" err="1" smtClean="0">
                <a:solidFill>
                  <a:schemeClr val="tx1"/>
                </a:solidFill>
                <a:latin typeface="+mn-lt"/>
                <a:ea typeface="+mn-ea"/>
                <a:cs typeface="+mn-cs"/>
              </a:rPr>
              <a:t>ized</a:t>
            </a:r>
            <a:r>
              <a:rPr lang="en-US" sz="1200" kern="1200" dirty="0" smtClean="0">
                <a:solidFill>
                  <a:schemeClr val="tx1"/>
                </a:solidFill>
                <a:latin typeface="+mn-lt"/>
                <a:ea typeface="+mn-ea"/>
                <a:cs typeface="+mn-cs"/>
              </a:rPr>
              <a:t>' triple store and </a:t>
            </a:r>
            <a:r>
              <a:rPr lang="en-US" sz="1200" kern="1200" dirty="0" err="1" smtClean="0">
                <a:solidFill>
                  <a:schemeClr val="tx1"/>
                </a:solidFill>
                <a:latin typeface="+mn-lt"/>
                <a:ea typeface="+mn-ea"/>
                <a:cs typeface="+mn-cs"/>
              </a:rPr>
              <a:t>Pubby</a:t>
            </a:r>
            <a:r>
              <a:rPr lang="en-US" sz="1200" kern="1200" dirty="0" smtClean="0">
                <a:solidFill>
                  <a:schemeClr val="tx1"/>
                </a:solidFill>
                <a:latin typeface="+mn-lt"/>
                <a:ea typeface="+mn-ea"/>
                <a:cs typeface="+mn-cs"/>
              </a:rPr>
              <a:t> interface. This primarily means positioning the services at standard port 80 locations and then making the necessary URI pattern changes in the sample data. We also plan to make some tweaks to the structured data that is being delivered to the </a:t>
            </a:r>
            <a:r>
              <a:rPr lang="en-US" sz="1200" kern="1200" dirty="0" err="1" smtClean="0">
                <a:solidFill>
                  <a:schemeClr val="tx1"/>
                </a:solidFill>
                <a:latin typeface="+mn-lt"/>
                <a:ea typeface="+mn-ea"/>
                <a:cs typeface="+mn-cs"/>
              </a:rPr>
              <a:t>Dspace</a:t>
            </a:r>
            <a:r>
              <a:rPr lang="en-US" sz="1200" kern="1200" dirty="0" smtClean="0">
                <a:solidFill>
                  <a:schemeClr val="tx1"/>
                </a:solidFill>
                <a:latin typeface="+mn-lt"/>
                <a:ea typeface="+mn-ea"/>
                <a:cs typeface="+mn-cs"/>
              </a:rPr>
              <a:t> html pages in order to improve how it is consumed and indexed by search engines. We might even abandon JSON-ld in favor of </a:t>
            </a:r>
            <a:r>
              <a:rPr lang="en-US" sz="1200" kern="1200" dirty="0" err="1" smtClean="0">
                <a:solidFill>
                  <a:schemeClr val="tx1"/>
                </a:solidFill>
                <a:latin typeface="+mn-lt"/>
                <a:ea typeface="+mn-ea"/>
                <a:cs typeface="+mn-cs"/>
              </a:rPr>
              <a:t>RDFa</a:t>
            </a:r>
            <a:r>
              <a:rPr lang="en-US" sz="1200" kern="1200" dirty="0" smtClean="0">
                <a:solidFill>
                  <a:schemeClr val="tx1"/>
                </a:solidFill>
                <a:latin typeface="+mn-lt"/>
                <a:ea typeface="+mn-ea"/>
                <a:cs typeface="+mn-cs"/>
              </a:rPr>
              <a:t> in order to allow users to 'interact' with the structured data (click on and follow links to external entities). The major next step that we plan to undertake as part of a follow-up grant that we were just awarded from IMLS will be to make libraries more visible on the web. This includes building the presence of libraries and library related organizations on the semantic web. An article recently published by my colleagues at Montana State in the Journal of Library Administration outlines the importance of this work and presents a sample that was done at Montana State University. In addition to making libraries present in the semantic web, this work will also help up in future projects that attempt to convert existing metadata into RDF by creating entity datasets that can be used for reconciliation.</a:t>
            </a:r>
          </a:p>
          <a:p>
            <a:endParaRPr lang="en-US" dirty="0"/>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13</a:t>
            </a:fld>
            <a:endParaRPr lang="en-US"/>
          </a:p>
        </p:txBody>
      </p:sp>
    </p:spTree>
    <p:extLst>
      <p:ext uri="{BB962C8B-B14F-4D97-AF65-F5344CB8AC3E}">
        <p14:creationId xmlns:p14="http://schemas.microsoft.com/office/powerpoint/2010/main" xmlns="" val="108165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Again, on behalf of everyone on our team, I would like to thank DCMI for the invitation to speak today and invite folks to ask any questions you might have. </a:t>
            </a:r>
          </a:p>
          <a:p>
            <a:endParaRPr lang="en-US" dirty="0"/>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14</a:t>
            </a:fld>
            <a:endParaRPr lang="en-US"/>
          </a:p>
        </p:txBody>
      </p:sp>
    </p:spTree>
    <p:extLst>
      <p:ext uri="{BB962C8B-B14F-4D97-AF65-F5344CB8AC3E}">
        <p14:creationId xmlns:p14="http://schemas.microsoft.com/office/powerpoint/2010/main" xmlns="" val="210541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15</a:t>
            </a:fld>
            <a:endParaRPr lang="en-US"/>
          </a:p>
        </p:txBody>
      </p:sp>
    </p:spTree>
    <p:extLst>
      <p:ext uri="{BB962C8B-B14F-4D97-AF65-F5344CB8AC3E}">
        <p14:creationId xmlns:p14="http://schemas.microsoft.com/office/powerpoint/2010/main" xmlns="" val="90775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To start out I would like to provide a bit of background information about the project. As mentioned this project is part of an IMLS funded grant project entitled “Getting Found” that Kenning and Patrick were awarded in 2010. The initial scope of the project was to help improve the indexing and visibility of digital collections in search engines. Since the release of Schema.org in 2011, the project has expanded to include modeling </a:t>
            </a:r>
            <a:r>
              <a:rPr lang="en-US" sz="1200" strike="noStrike" kern="1200" baseline="0" dirty="0">
                <a:solidFill>
                  <a:schemeClr val="tx1"/>
                </a:solidFill>
                <a:latin typeface="+mn-lt"/>
                <a:ea typeface="+mn-ea"/>
                <a:cs typeface="+mn-cs"/>
              </a:rPr>
              <a:t>Institutional Repository</a:t>
            </a:r>
            <a:r>
              <a:rPr lang="en-US" sz="1200" strike="noStrike" kern="1200" dirty="0">
                <a:solidFill>
                  <a:schemeClr val="tx1"/>
                </a:solidFill>
                <a:latin typeface="+mn-lt"/>
                <a:ea typeface="+mn-ea"/>
                <a:cs typeface="+mn-cs"/>
              </a:rPr>
              <a:t> </a:t>
            </a:r>
            <a:r>
              <a:rPr lang="en-US" sz="1200" kern="1200" dirty="0">
                <a:solidFill>
                  <a:schemeClr val="tx1"/>
                </a:solidFill>
                <a:latin typeface="+mn-lt"/>
                <a:ea typeface="+mn-ea"/>
                <a:cs typeface="+mn-cs"/>
              </a:rPr>
              <a:t>materials, specifically Theses and Dissertations, using terms that are understood and consumed by the major search engines.</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2</a:t>
            </a:fld>
            <a:endParaRPr lang="en-US"/>
          </a:p>
        </p:txBody>
      </p:sp>
    </p:spTree>
    <p:extLst>
      <p:ext uri="{BB962C8B-B14F-4D97-AF65-F5344CB8AC3E}">
        <p14:creationId xmlns:p14="http://schemas.microsoft.com/office/powerpoint/2010/main" xmlns="" val="373593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I am sure that everyone here is aware of what Schema.org is but just to give the 10,000 foot view of  the vocabulary, here are a few important facts. Of particular importance to the library community is the W3C </a:t>
            </a:r>
            <a:r>
              <a:rPr lang="en-US" sz="1200" kern="1200" dirty="0" err="1">
                <a:solidFill>
                  <a:schemeClr val="tx1"/>
                </a:solidFill>
                <a:latin typeface="+mn-lt"/>
                <a:ea typeface="+mn-ea"/>
                <a:cs typeface="+mn-cs"/>
              </a:rPr>
              <a:t>SchemaBibExtend</a:t>
            </a:r>
            <a:r>
              <a:rPr lang="en-US" sz="1200" kern="1200" dirty="0">
                <a:solidFill>
                  <a:schemeClr val="tx1"/>
                </a:solidFill>
                <a:latin typeface="+mn-lt"/>
                <a:ea typeface="+mn-ea"/>
                <a:cs typeface="+mn-cs"/>
              </a:rPr>
              <a:t> </a:t>
            </a:r>
            <a:r>
              <a:rPr lang="en-US" sz="1200" kern="1200" dirty="0">
                <a:solidFill>
                  <a:srgbClr val="FF0000"/>
                </a:solidFill>
                <a:latin typeface="+mn-lt"/>
                <a:ea typeface="+mn-ea"/>
                <a:cs typeface="+mn-cs"/>
              </a:rPr>
              <a:t>working</a:t>
            </a:r>
            <a:r>
              <a:rPr lang="en-US" sz="1200" kern="1200" dirty="0">
                <a:solidFill>
                  <a:schemeClr val="tx1"/>
                </a:solidFill>
                <a:latin typeface="+mn-lt"/>
                <a:ea typeface="+mn-ea"/>
                <a:cs typeface="+mn-cs"/>
              </a:rPr>
              <a:t> group that works to propose extension terms to Schema.org in order to allow for better description of bibliographic materials.</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3</a:t>
            </a:fld>
            <a:endParaRPr lang="en-US"/>
          </a:p>
        </p:txBody>
      </p:sp>
    </p:spTree>
    <p:extLst>
      <p:ext uri="{BB962C8B-B14F-4D97-AF65-F5344CB8AC3E}">
        <p14:creationId xmlns:p14="http://schemas.microsoft.com/office/powerpoint/2010/main" xmlns="" val="1529151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data sample that we used for this project was taken from the Montana State University </a:t>
            </a:r>
            <a:r>
              <a:rPr lang="en-US" sz="1200" kern="1200" dirty="0" err="1" smtClean="0">
                <a:solidFill>
                  <a:schemeClr val="tx1"/>
                </a:solidFill>
                <a:latin typeface="+mn-lt"/>
                <a:ea typeface="+mn-ea"/>
                <a:cs typeface="+mn-cs"/>
              </a:rPr>
              <a:t>ScholarWorks</a:t>
            </a:r>
            <a:r>
              <a:rPr lang="en-US" sz="1200" kern="1200" dirty="0" smtClean="0">
                <a:solidFill>
                  <a:schemeClr val="tx1"/>
                </a:solidFill>
                <a:latin typeface="+mn-lt"/>
                <a:ea typeface="+mn-ea"/>
                <a:cs typeface="+mn-cs"/>
              </a:rPr>
              <a:t> database. It included 1,909 student theses and dissertations records cataloged using qualified Dublin Core. It should be noted that the metadata underwent rigorous clean-up prior to this study. This will be important when I talk about the process model that we used for converting the data into RDF.</a:t>
            </a:r>
          </a:p>
          <a:p>
            <a:endParaRPr lang="en-US" dirty="0"/>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4</a:t>
            </a:fld>
            <a:endParaRPr lang="en-US"/>
          </a:p>
        </p:txBody>
      </p:sp>
    </p:spTree>
    <p:extLst>
      <p:ext uri="{BB962C8B-B14F-4D97-AF65-F5344CB8AC3E}">
        <p14:creationId xmlns:p14="http://schemas.microsoft.com/office/powerpoint/2010/main" xmlns="" val="206288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The initial phase of the work involved developing a data model for the sample set. We chose to use Schema.org as the primary vocabulary for the project. In order to describe in adequate detail the theses and dissertations, we needed to develop a set of extension terms that could be used to further refine the terms already in Schema.org. This set of terms was published using the same conventions as the Schema.org vocabulary. Primarily it was published as an RDFS vocabulary.</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5</a:t>
            </a:fld>
            <a:endParaRPr lang="en-US"/>
          </a:p>
        </p:txBody>
      </p:sp>
    </p:spTree>
    <p:extLst>
      <p:ext uri="{BB962C8B-B14F-4D97-AF65-F5344CB8AC3E}">
        <p14:creationId xmlns:p14="http://schemas.microsoft.com/office/powerpoint/2010/main" xmlns="" val="127397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is a general conception of the model that we developed for the theses and dissertations</a:t>
            </a:r>
            <a:r>
              <a:rPr lang="en-US"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6</a:t>
            </a:fld>
            <a:endParaRPr lang="en-US"/>
          </a:p>
        </p:txBody>
      </p:sp>
    </p:spTree>
    <p:extLst>
      <p:ext uri="{BB962C8B-B14F-4D97-AF65-F5344CB8AC3E}">
        <p14:creationId xmlns:p14="http://schemas.microsoft.com/office/powerpoint/2010/main" xmlns="" val="25110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As we were developing the set of extension classes, they were grouped into two general categories. The first was those that were created to add more specificity to the existing </a:t>
            </a:r>
            <a:r>
              <a:rPr lang="en-US" sz="1200" kern="1200" dirty="0" err="1">
                <a:solidFill>
                  <a:schemeClr val="tx1"/>
                </a:solidFill>
                <a:latin typeface="+mn-lt"/>
                <a:ea typeface="+mn-ea"/>
                <a:cs typeface="+mn-cs"/>
              </a:rPr>
              <a:t>CreativeWork</a:t>
            </a:r>
            <a:r>
              <a:rPr lang="en-US" sz="1200" kern="1200" dirty="0">
                <a:solidFill>
                  <a:schemeClr val="tx1"/>
                </a:solidFill>
                <a:latin typeface="+mn-lt"/>
                <a:ea typeface="+mn-ea"/>
                <a:cs typeface="+mn-cs"/>
              </a:rPr>
              <a:t> branch Schema.org terms. For example, we wanted to describe an item </a:t>
            </a:r>
            <a:r>
              <a:rPr lang="en-US" sz="1200" kern="1200" dirty="0" smtClean="0">
                <a:solidFill>
                  <a:schemeClr val="tx1"/>
                </a:solidFill>
                <a:latin typeface="+mn-lt"/>
                <a:ea typeface="+mn-ea"/>
                <a:cs typeface="+mn-cs"/>
              </a:rPr>
              <a:t>as being </a:t>
            </a:r>
            <a:r>
              <a:rPr lang="en-US" sz="1200" kern="1200" dirty="0">
                <a:solidFill>
                  <a:schemeClr val="tx1"/>
                </a:solidFill>
                <a:latin typeface="+mn-lt"/>
                <a:ea typeface="+mn-ea"/>
                <a:cs typeface="+mn-cs"/>
              </a:rPr>
              <a:t>not only a </a:t>
            </a:r>
            <a:r>
              <a:rPr lang="en-US" sz="1200" kern="1200" dirty="0" err="1">
                <a:solidFill>
                  <a:schemeClr val="tx1"/>
                </a:solidFill>
                <a:latin typeface="+mn-lt"/>
                <a:ea typeface="+mn-ea"/>
                <a:cs typeface="+mn-cs"/>
              </a:rPr>
              <a:t>schema:Creative</a:t>
            </a:r>
            <a:r>
              <a:rPr lang="en-US" sz="1200" kern="1200" dirty="0">
                <a:solidFill>
                  <a:schemeClr val="tx1"/>
                </a:solidFill>
                <a:latin typeface="+mn-lt"/>
                <a:ea typeface="+mn-ea"/>
                <a:cs typeface="+mn-cs"/>
              </a:rPr>
              <a:t> Work but more specifically a Thesis. The second category of classes were those that in essence did not exist within the Schema.org vocabulary. The Institutional Repository class was one such example. Although there are </a:t>
            </a:r>
            <a:r>
              <a:rPr lang="en-US" sz="1200" kern="1200" dirty="0" err="1">
                <a:solidFill>
                  <a:schemeClr val="tx1"/>
                </a:solidFill>
                <a:latin typeface="+mn-lt"/>
                <a:ea typeface="+mn-ea"/>
                <a:cs typeface="+mn-cs"/>
              </a:rPr>
              <a:t>schema:Organization</a:t>
            </a:r>
            <a:r>
              <a:rPr lang="en-US" sz="1200" kern="1200" dirty="0">
                <a:solidFill>
                  <a:schemeClr val="tx1"/>
                </a:solidFill>
                <a:latin typeface="+mn-lt"/>
                <a:ea typeface="+mn-ea"/>
                <a:cs typeface="+mn-cs"/>
              </a:rPr>
              <a:t> and </a:t>
            </a:r>
            <a:r>
              <a:rPr lang="en-US" sz="1200" kern="1200" dirty="0" err="1">
                <a:solidFill>
                  <a:schemeClr val="tx1"/>
                </a:solidFill>
                <a:latin typeface="+mn-lt"/>
                <a:ea typeface="+mn-ea"/>
                <a:cs typeface="+mn-cs"/>
              </a:rPr>
              <a:t>schema:LocalBusiness</a:t>
            </a:r>
            <a:r>
              <a:rPr lang="en-US" sz="1200" kern="1200" dirty="0">
                <a:solidFill>
                  <a:schemeClr val="tx1"/>
                </a:solidFill>
                <a:latin typeface="+mn-lt"/>
                <a:ea typeface="+mn-ea"/>
                <a:cs typeface="+mn-cs"/>
              </a:rPr>
              <a:t> classes (although some people might argue that an IR is not </a:t>
            </a:r>
            <a:r>
              <a:rPr lang="en-US" sz="1200" kern="1200" dirty="0" smtClean="0">
                <a:solidFill>
                  <a:schemeClr val="tx1"/>
                </a:solidFill>
                <a:latin typeface="+mn-lt"/>
                <a:ea typeface="+mn-ea"/>
                <a:cs typeface="+mn-cs"/>
              </a:rPr>
              <a:t>a </a:t>
            </a:r>
            <a:r>
              <a:rPr lang="en-US" sz="1200" kern="1200" dirty="0">
                <a:solidFill>
                  <a:schemeClr val="tx1"/>
                </a:solidFill>
                <a:latin typeface="+mn-lt"/>
                <a:ea typeface="+mn-ea"/>
                <a:cs typeface="+mn-cs"/>
              </a:rPr>
              <a:t>'business' per  se), we felt that that the IR class was unique enough to warrant its inclusion in this category. That being said, we still positioned the IR class as a sub-class of </a:t>
            </a:r>
            <a:r>
              <a:rPr lang="en-US" sz="1200" kern="1200" dirty="0" err="1">
                <a:solidFill>
                  <a:schemeClr val="tx1"/>
                </a:solidFill>
                <a:latin typeface="+mn-lt"/>
                <a:ea typeface="+mn-ea"/>
                <a:cs typeface="+mn-cs"/>
              </a:rPr>
              <a:t>schema:Organization</a:t>
            </a:r>
            <a:r>
              <a:rPr lang="en-US" sz="1200" kern="1200" dirty="0">
                <a:solidFill>
                  <a:schemeClr val="tx1"/>
                </a:solidFill>
                <a:latin typeface="+mn-lt"/>
                <a:ea typeface="+mn-ea"/>
                <a:cs typeface="+mn-cs"/>
              </a:rPr>
              <a:t>. Also one should not read too much into the two categories, we simply used them as a means to help organize the modeling process and to help influence ideas for future work (which I will talk about briefly)</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7</a:t>
            </a:fld>
            <a:endParaRPr lang="en-US"/>
          </a:p>
        </p:txBody>
      </p:sp>
    </p:spTree>
    <p:extLst>
      <p:ext uri="{BB962C8B-B14F-4D97-AF65-F5344CB8AC3E}">
        <p14:creationId xmlns:p14="http://schemas.microsoft.com/office/powerpoint/2010/main" xmlns="" val="2239134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The development of the extension properties were also grouped into two general categories, those that added more granularity to existing schema.org properties and those that were needed (and did not already exist) to adequately describe Theses and Dissertations. So here I have listed </a:t>
            </a:r>
            <a:r>
              <a:rPr lang="en-US" sz="1200" kern="1200" dirty="0" err="1">
                <a:solidFill>
                  <a:schemeClr val="tx1"/>
                </a:solidFill>
                <a:latin typeface="+mn-lt"/>
                <a:ea typeface="+mn-ea"/>
                <a:cs typeface="+mn-cs"/>
              </a:rPr>
              <a:t>mont:committeeMember</a:t>
            </a:r>
            <a:r>
              <a:rPr lang="en-US" sz="1200" kern="1200" dirty="0">
                <a:solidFill>
                  <a:schemeClr val="tx1"/>
                </a:solidFill>
                <a:latin typeface="+mn-lt"/>
                <a:ea typeface="+mn-ea"/>
                <a:cs typeface="+mn-cs"/>
              </a:rPr>
              <a:t>. This property is listed as a sub-property of the </a:t>
            </a:r>
            <a:r>
              <a:rPr lang="en-US" sz="1200" kern="1200" dirty="0" err="1">
                <a:solidFill>
                  <a:schemeClr val="tx1"/>
                </a:solidFill>
                <a:latin typeface="+mn-lt"/>
                <a:ea typeface="+mn-ea"/>
                <a:cs typeface="+mn-cs"/>
              </a:rPr>
              <a:t>schema:member</a:t>
            </a:r>
            <a:r>
              <a:rPr lang="en-US" sz="1200" kern="1200" dirty="0">
                <a:solidFill>
                  <a:schemeClr val="tx1"/>
                </a:solidFill>
                <a:latin typeface="+mn-lt"/>
                <a:ea typeface="+mn-ea"/>
                <a:cs typeface="+mn-cs"/>
              </a:rPr>
              <a:t> property. In addition to this committee member relationship we also coined a </a:t>
            </a:r>
            <a:r>
              <a:rPr lang="en-US" sz="1200" kern="1200" dirty="0" err="1">
                <a:solidFill>
                  <a:schemeClr val="tx1"/>
                </a:solidFill>
                <a:latin typeface="+mn-lt"/>
                <a:ea typeface="+mn-ea"/>
                <a:cs typeface="+mn-cs"/>
              </a:rPr>
              <a:t>mont:committeeChair</a:t>
            </a:r>
            <a:r>
              <a:rPr lang="en-US" sz="1200" kern="1200" dirty="0">
                <a:solidFill>
                  <a:schemeClr val="tx1"/>
                </a:solidFill>
                <a:latin typeface="+mn-lt"/>
                <a:ea typeface="+mn-ea"/>
                <a:cs typeface="+mn-cs"/>
              </a:rPr>
              <a:t> property. So in the end, both properties are directly related to the generic </a:t>
            </a:r>
            <a:r>
              <a:rPr lang="en-US" sz="1200" kern="1200" dirty="0" err="1">
                <a:solidFill>
                  <a:schemeClr val="tx1"/>
                </a:solidFill>
                <a:latin typeface="+mn-lt"/>
                <a:ea typeface="+mn-ea"/>
                <a:cs typeface="+mn-cs"/>
              </a:rPr>
              <a:t>schema:member</a:t>
            </a:r>
            <a:r>
              <a:rPr lang="en-US" sz="1200" kern="1200" dirty="0">
                <a:solidFill>
                  <a:schemeClr val="tx1"/>
                </a:solidFill>
                <a:latin typeface="+mn-lt"/>
                <a:ea typeface="+mn-ea"/>
                <a:cs typeface="+mn-cs"/>
              </a:rPr>
              <a:t> property but each carries with it unique context and meaning that is important when describing theses and dissertations. As stated on the slides the </a:t>
            </a:r>
            <a:r>
              <a:rPr lang="en-US" sz="1200" kern="1200" dirty="0" err="1">
                <a:solidFill>
                  <a:schemeClr val="tx1"/>
                </a:solidFill>
                <a:latin typeface="+mn-lt"/>
                <a:ea typeface="+mn-ea"/>
                <a:cs typeface="+mn-cs"/>
              </a:rPr>
              <a:t>mont:firstPage</a:t>
            </a:r>
            <a:r>
              <a:rPr lang="en-US" sz="1200" kern="1200" dirty="0">
                <a:solidFill>
                  <a:schemeClr val="tx1"/>
                </a:solidFill>
                <a:latin typeface="+mn-lt"/>
                <a:ea typeface="+mn-ea"/>
                <a:cs typeface="+mn-cs"/>
              </a:rPr>
              <a:t> property was created to help account/model for all of the existing properties in the original DC metadata. It should be noted that since the model was developed, Schema.org has updated </a:t>
            </a:r>
            <a:r>
              <a:rPr lang="en-US" sz="1200" kern="1200" dirty="0" smtClean="0">
                <a:solidFill>
                  <a:schemeClr val="tx1"/>
                </a:solidFill>
                <a:latin typeface="+mn-lt"/>
                <a:ea typeface="+mn-ea"/>
                <a:cs typeface="+mn-cs"/>
              </a:rPr>
              <a:t>i</a:t>
            </a:r>
            <a:r>
              <a:rPr lang="en-US" sz="1200" b="0" kern="1200" dirty="0" smtClean="0">
                <a:solidFill>
                  <a:schemeClr val="tx1"/>
                </a:solidFill>
                <a:latin typeface="+mn-lt"/>
                <a:ea typeface="+mn-ea"/>
                <a:cs typeface="+mn-cs"/>
              </a:rPr>
              <a:t>t</a:t>
            </a:r>
            <a:r>
              <a:rPr lang="en-US" sz="1200" b="0" kern="1200" dirty="0">
                <a:solidFill>
                  <a:schemeClr val="tx1"/>
                </a:solidFill>
                <a:latin typeface="+mn-lt"/>
                <a:ea typeface="+mn-ea"/>
                <a:cs typeface="+mn-cs"/>
              </a:rPr>
              <a:t>s</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vocabulary to include </a:t>
            </a:r>
            <a:r>
              <a:rPr lang="en-US" sz="1200" kern="1200" dirty="0" err="1">
                <a:solidFill>
                  <a:schemeClr val="tx1"/>
                </a:solidFill>
                <a:latin typeface="+mn-lt"/>
                <a:ea typeface="+mn-ea"/>
                <a:cs typeface="+mn-cs"/>
              </a:rPr>
              <a:t>firstPage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lastPage</a:t>
            </a:r>
            <a:r>
              <a:rPr lang="en-US" sz="1200" kern="1200" dirty="0">
                <a:solidFill>
                  <a:schemeClr val="tx1"/>
                </a:solidFill>
                <a:latin typeface="+mn-lt"/>
                <a:ea typeface="+mn-ea"/>
                <a:cs typeface="+mn-cs"/>
              </a:rPr>
              <a:t> properties along with other terms that allow for better descriptions of periodicals. </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8</a:t>
            </a:fld>
            <a:endParaRPr lang="en-US"/>
          </a:p>
        </p:txBody>
      </p:sp>
    </p:spTree>
    <p:extLst>
      <p:ext uri="{BB962C8B-B14F-4D97-AF65-F5344CB8AC3E}">
        <p14:creationId xmlns:p14="http://schemas.microsoft.com/office/powerpoint/2010/main" xmlns="" val="29565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We found after some of the initial modeling work that we were able to infer a lot of information that would otherwise require human reading and interpretation. The example here illustrates a few of these inferences. This type of information could be of huge potential to universities as a means to better understand the academic output and impact of their faculty staff and students. More specifically this could help university libraries better cement their role as the 'centers for university information and knowledge management'. I should say that while I present this idea as novel, it is, in essence, just developing a graph for university data. Its novelty</a:t>
            </a:r>
            <a:r>
              <a:rPr lang="en-US" sz="1200" kern="1200" baseline="0" dirty="0">
                <a:solidFill>
                  <a:schemeClr val="tx1"/>
                </a:solidFill>
                <a:latin typeface="+mn-lt"/>
                <a:ea typeface="+mn-ea"/>
                <a:cs typeface="+mn-cs"/>
              </a:rPr>
              <a:t> lies in leveraging </a:t>
            </a:r>
            <a:r>
              <a:rPr lang="en-US" sz="1200" kern="1200" dirty="0">
                <a:solidFill>
                  <a:schemeClr val="tx1"/>
                </a:solidFill>
                <a:latin typeface="+mn-lt"/>
                <a:ea typeface="+mn-ea"/>
                <a:cs typeface="+mn-cs"/>
              </a:rPr>
              <a:t>the library and library data to do so.</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073D5DF1-CC00-4077-9796-71C77A374233}" type="slidenum">
              <a:rPr lang="en-US"/>
              <a:pPr>
                <a:defRPr/>
              </a:pPr>
              <a:t>9</a:t>
            </a:fld>
            <a:endParaRPr lang="en-US"/>
          </a:p>
        </p:txBody>
      </p:sp>
    </p:spTree>
    <p:extLst>
      <p:ext uri="{BB962C8B-B14F-4D97-AF65-F5344CB8AC3E}">
        <p14:creationId xmlns:p14="http://schemas.microsoft.com/office/powerpoint/2010/main" xmlns="" val="377440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creativecommons.org/licenses/by/3.0/"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804863" y="533400"/>
            <a:ext cx="1633537" cy="1752600"/>
          </a:xfrm>
          <a:prstGeom prst="rect">
            <a:avLst/>
          </a:prstGeom>
          <a:noFill/>
          <a:ln w="9525">
            <a:noFill/>
            <a:miter lim="800000"/>
            <a:headEnd/>
            <a:tailEnd/>
          </a:ln>
        </p:spPr>
      </p:pic>
      <p:pic>
        <p:nvPicPr>
          <p:cNvPr id="10" name="Picture 6" descr="montana-state-university-library.png"/>
          <p:cNvPicPr>
            <a:picLocks noChangeAspect="1"/>
          </p:cNvPicPr>
          <p:nvPr/>
        </p:nvPicPr>
        <p:blipFill>
          <a:blip r:embed="rId3" cstate="print"/>
          <a:srcRect/>
          <a:stretch>
            <a:fillRect/>
          </a:stretch>
        </p:blipFill>
        <p:spPr bwMode="auto">
          <a:xfrm>
            <a:off x="6477000" y="533400"/>
            <a:ext cx="1752600" cy="1752600"/>
          </a:xfrm>
          <a:prstGeom prst="rect">
            <a:avLst/>
          </a:prstGeom>
          <a:noFill/>
          <a:ln w="9525">
            <a:noFill/>
            <a:miter lim="800000"/>
            <a:headEnd/>
            <a:tailEnd/>
          </a:ln>
        </p:spPr>
      </p:pic>
      <p:sp>
        <p:nvSpPr>
          <p:cNvPr id="3" name="Subtitle 2"/>
          <p:cNvSpPr>
            <a:spLocks noGrp="1"/>
          </p:cNvSpPr>
          <p:nvPr>
            <p:ph type="subTitle" idx="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3"/>
          </p:nvPr>
        </p:nvSpPr>
        <p:spPr>
          <a:xfrm>
            <a:off x="914400" y="4419600"/>
            <a:ext cx="4343400" cy="381000"/>
          </a:xfrm>
          <a:ln>
            <a:noFill/>
          </a:ln>
        </p:spPr>
        <p:txBody>
          <a:bodyPr>
            <a:normAutofit/>
          </a:bodyPr>
          <a:lstStyle>
            <a:lvl1pPr>
              <a:buNone/>
              <a:defRPr sz="1800" baseline="0"/>
            </a:lvl1pPr>
          </a:lstStyle>
          <a:p>
            <a:pPr lvl="0"/>
            <a:r>
              <a:rPr lang="en-US" smtClean="0"/>
              <a:t>Click to edit Master text styles</a:t>
            </a:r>
          </a:p>
        </p:txBody>
      </p:sp>
      <p:sp>
        <p:nvSpPr>
          <p:cNvPr id="22" name="Text Placeholder 15"/>
          <p:cNvSpPr>
            <a:spLocks noGrp="1"/>
          </p:cNvSpPr>
          <p:nvPr>
            <p:ph type="body" sz="quarter" idx="15"/>
          </p:nvPr>
        </p:nvSpPr>
        <p:spPr>
          <a:xfrm>
            <a:off x="914400" y="4800600"/>
            <a:ext cx="4343400" cy="381000"/>
          </a:xfrm>
          <a:ln>
            <a:noFill/>
          </a:ln>
        </p:spPr>
        <p:txBody>
          <a:bodyPr>
            <a:normAutofit/>
          </a:bodyPr>
          <a:lstStyle>
            <a:lvl1pPr>
              <a:buNone/>
              <a:defRPr sz="1800" baseline="0"/>
            </a:lvl1pPr>
          </a:lstStyle>
          <a:p>
            <a:pPr lvl="0"/>
            <a:r>
              <a:rPr lang="en-US" smtClean="0"/>
              <a:t>Click to edit Master text styles</a:t>
            </a:r>
          </a:p>
        </p:txBody>
      </p:sp>
      <p:sp>
        <p:nvSpPr>
          <p:cNvPr id="25" name="Text Placeholder 15"/>
          <p:cNvSpPr>
            <a:spLocks noGrp="1"/>
          </p:cNvSpPr>
          <p:nvPr>
            <p:ph type="body" sz="quarter" idx="17"/>
          </p:nvPr>
        </p:nvSpPr>
        <p:spPr>
          <a:xfrm>
            <a:off x="914400" y="5410200"/>
            <a:ext cx="4343400" cy="304800"/>
          </a:xfrm>
          <a:ln>
            <a:noFill/>
          </a:ln>
        </p:spPr>
        <p:txBody>
          <a:bodyPr>
            <a:normAutofit/>
          </a:bodyPr>
          <a:lstStyle>
            <a:lvl1pPr>
              <a:buNone/>
              <a:defRPr sz="1200" baseline="0"/>
            </a:lvl1pPr>
          </a:lstStyle>
          <a:p>
            <a:pPr lvl="0"/>
            <a:r>
              <a:rPr lang="en-US" smtClean="0"/>
              <a:t>Click to edit Master text styles</a:t>
            </a:r>
          </a:p>
        </p:txBody>
      </p:sp>
      <p:sp>
        <p:nvSpPr>
          <p:cNvPr id="26" name="Text Placeholder 15"/>
          <p:cNvSpPr>
            <a:spLocks noGrp="1"/>
          </p:cNvSpPr>
          <p:nvPr>
            <p:ph type="body" sz="quarter" idx="18"/>
          </p:nvPr>
        </p:nvSpPr>
        <p:spPr>
          <a:xfrm>
            <a:off x="914400" y="5715000"/>
            <a:ext cx="4343400" cy="304800"/>
          </a:xfrm>
          <a:ln>
            <a:noFill/>
          </a:ln>
        </p:spPr>
        <p:txBody>
          <a:bodyPr>
            <a:normAutofit/>
          </a:bodyPr>
          <a:lstStyle>
            <a:lvl1pPr>
              <a:buNone/>
              <a:defRPr sz="1200" baseline="0"/>
            </a:lvl1pPr>
          </a:lstStyle>
          <a:p>
            <a:pPr lvl="0"/>
            <a:r>
              <a:rPr lang="en-US" smtClean="0"/>
              <a:t>Click to edit Master text styles</a:t>
            </a:r>
          </a:p>
        </p:txBody>
      </p:sp>
      <p:sp>
        <p:nvSpPr>
          <p:cNvPr id="27" name="Text Placeholder 15"/>
          <p:cNvSpPr>
            <a:spLocks noGrp="1"/>
          </p:cNvSpPr>
          <p:nvPr>
            <p:ph type="body" sz="quarter" idx="19"/>
          </p:nvPr>
        </p:nvSpPr>
        <p:spPr>
          <a:xfrm>
            <a:off x="914400" y="6019800"/>
            <a:ext cx="4343400" cy="304800"/>
          </a:xfrm>
          <a:ln>
            <a:noFill/>
          </a:ln>
        </p:spPr>
        <p:txBody>
          <a:bodyPr>
            <a:normAutofit/>
          </a:bodyPr>
          <a:lstStyle>
            <a:lvl1pPr>
              <a:buNone/>
              <a:defRPr sz="1200" baseline="0"/>
            </a:lvl1pPr>
          </a:lstStyle>
          <a:p>
            <a:pPr lvl="0"/>
            <a:r>
              <a:rPr lang="en-US" smtClean="0"/>
              <a:t>Click to edit Master text styles</a:t>
            </a:r>
          </a:p>
        </p:txBody>
      </p:sp>
      <p:sp>
        <p:nvSpPr>
          <p:cNvPr id="28" name="Title 27"/>
          <p:cNvSpPr>
            <a:spLocks noGrp="1"/>
          </p:cNvSpPr>
          <p:nvPr>
            <p:ph type="title"/>
          </p:nvPr>
        </p:nvSpPr>
        <p:spPr>
          <a:xfrm>
            <a:off x="914400" y="2514600"/>
            <a:ext cx="7772400" cy="1143000"/>
          </a:xfrm>
        </p:spPr>
        <p:txBody>
          <a:bodyPr/>
          <a:lstStyle>
            <a:lvl1pPr>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descr="OCLC-RESEARCH_H_MD.png"/>
          <p:cNvPicPr>
            <a:picLocks noChangeAspect="1"/>
          </p:cNvPicPr>
          <p:nvPr/>
        </p:nvPicPr>
        <p:blipFill>
          <a:blip r:embed="rId2" cstate="print"/>
          <a:srcRect/>
          <a:stretch>
            <a:fillRect/>
          </a:stretch>
        </p:blipFill>
        <p:spPr bwMode="auto">
          <a:xfrm>
            <a:off x="457200" y="6359525"/>
            <a:ext cx="1676400" cy="3460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07190E51-7771-4BD9-B2A6-2ABD91B7333C}" type="slidenum">
              <a:rPr lang="en-US"/>
              <a:pPr>
                <a:defRPr/>
              </a:pPr>
              <a:t>‹#›</a:t>
            </a:fld>
            <a:endParaRPr lang="en-US"/>
          </a:p>
        </p:txBody>
      </p:sp>
      <p:pic>
        <p:nvPicPr>
          <p:cNvPr id="7" name="Picture 6" descr="MSU-horiz-cmyk.jpg"/>
          <p:cNvPicPr>
            <a:picLocks noChangeAspect="1"/>
          </p:cNvPicPr>
          <p:nvPr userDrawn="1"/>
        </p:nvPicPr>
        <p:blipFill>
          <a:blip r:embed="rId3" cstate="print"/>
          <a:stretch>
            <a:fillRect/>
          </a:stretch>
        </p:blipFill>
        <p:spPr>
          <a:xfrm>
            <a:off x="2667000" y="6344018"/>
            <a:ext cx="1371600" cy="34422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rcRect/>
          <a:stretch>
            <a:fillRect/>
          </a:stretch>
        </p:blipFill>
        <p:spPr bwMode="auto">
          <a:xfrm>
            <a:off x="452438" y="6359525"/>
            <a:ext cx="1681162" cy="3460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2F822B5D-3D63-412A-8E47-84DA59246BC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OCLC-RESEARCH_H_MD.png"/>
          <p:cNvPicPr>
            <a:picLocks noChangeAspect="1"/>
          </p:cNvPicPr>
          <p:nvPr/>
        </p:nvPicPr>
        <p:blipFill>
          <a:blip r:embed="rId2" cstate="print"/>
          <a:srcRect/>
          <a:stretch>
            <a:fillRect/>
          </a:stretch>
        </p:blipFill>
        <p:spPr bwMode="auto">
          <a:xfrm>
            <a:off x="457200" y="6359525"/>
            <a:ext cx="1676400" cy="3460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DD2BCFC7-79DA-408A-8883-2F8A8FEF4CE6}" type="slidenum">
              <a:rPr lang="en-US"/>
              <a:pPr>
                <a:defRPr/>
              </a:pPr>
              <a:t>‹#›</a:t>
            </a:fld>
            <a:endParaRPr lang="en-US"/>
          </a:p>
        </p:txBody>
      </p:sp>
      <p:pic>
        <p:nvPicPr>
          <p:cNvPr id="8" name="Picture 7" descr="MSU-horiz-cmyk.jpg"/>
          <p:cNvPicPr>
            <a:picLocks noChangeAspect="1"/>
          </p:cNvPicPr>
          <p:nvPr userDrawn="1"/>
        </p:nvPicPr>
        <p:blipFill>
          <a:blip r:embed="rId3" cstate="print"/>
          <a:stretch>
            <a:fillRect/>
          </a:stretch>
        </p:blipFill>
        <p:spPr>
          <a:xfrm>
            <a:off x="2667000" y="6344018"/>
            <a:ext cx="1371600" cy="34422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bwMode="auto">
          <a:xfrm>
            <a:off x="452438" y="6359525"/>
            <a:ext cx="1681162" cy="3460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86D819F4-9A30-454B-AABE-CF9FABCB62F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3" name="Picture 4" descr="OCLC-R-white-square.png"/>
          <p:cNvPicPr>
            <a:picLocks noChangeAspect="1"/>
          </p:cNvPicPr>
          <p:nvPr/>
        </p:nvPicPr>
        <p:blipFill>
          <a:blip r:embed="rId2" cstate="print"/>
          <a:srcRect/>
          <a:stretch>
            <a:fillRect/>
          </a:stretch>
        </p:blipFill>
        <p:spPr bwMode="auto">
          <a:xfrm>
            <a:off x="990600" y="762000"/>
            <a:ext cx="1219200" cy="1408113"/>
          </a:xfrm>
          <a:prstGeom prst="rect">
            <a:avLst/>
          </a:prstGeom>
          <a:noFill/>
          <a:ln w="9525">
            <a:noFill/>
            <a:miter lim="800000"/>
            <a:headEnd/>
            <a:tailEnd/>
          </a:ln>
        </p:spPr>
      </p:pic>
      <p:pic>
        <p:nvPicPr>
          <p:cNvPr id="4" name="Picture 1" descr="image003"/>
          <p:cNvPicPr>
            <a:picLocks noChangeAspect="1" noChangeArrowheads="1"/>
          </p:cNvPicPr>
          <p:nvPr/>
        </p:nvPicPr>
        <p:blipFill>
          <a:blip r:embed="rId3" cstate="print"/>
          <a:srcRect/>
          <a:stretch>
            <a:fillRect/>
          </a:stretch>
        </p:blipFill>
        <p:spPr bwMode="auto">
          <a:xfrm>
            <a:off x="7239000" y="6324600"/>
            <a:ext cx="1311275" cy="457200"/>
          </a:xfrm>
          <a:prstGeom prst="rect">
            <a:avLst/>
          </a:prstGeom>
          <a:noFill/>
          <a:ln w="9525">
            <a:noFill/>
            <a:miter lim="800000"/>
            <a:headEnd/>
            <a:tailEnd/>
          </a:ln>
        </p:spPr>
      </p:pic>
      <p:sp>
        <p:nvSpPr>
          <p:cNvPr id="5" name="TextBox 4"/>
          <p:cNvSpPr txBox="1"/>
          <p:nvPr/>
        </p:nvSpPr>
        <p:spPr>
          <a:xfrm>
            <a:off x="914400" y="6350000"/>
            <a:ext cx="6019800" cy="460375"/>
          </a:xfrm>
          <a:prstGeom prst="rect">
            <a:avLst/>
          </a:prstGeom>
          <a:noFill/>
        </p:spPr>
        <p:txBody>
          <a:bodyPr>
            <a:spAutoFit/>
          </a:bodyPr>
          <a:lstStyle/>
          <a:p>
            <a:pPr fontAlgn="auto">
              <a:spcBef>
                <a:spcPts val="0"/>
              </a:spcBef>
              <a:spcAft>
                <a:spcPts val="0"/>
              </a:spcAft>
              <a:defRPr/>
            </a:pPr>
            <a:r>
              <a:rPr lang="en-US" sz="800" dirty="0">
                <a:latin typeface="Open Sans" pitchFamily="34" charset="0"/>
                <a:ea typeface="Open Sans" pitchFamily="34" charset="0"/>
                <a:cs typeface="Open Sans" pitchFamily="34" charset="0"/>
              </a:rPr>
              <a:t>©2014 OCLC. This work is licensed under a Creative Commons Attribution 3.0 </a:t>
            </a:r>
            <a:r>
              <a:rPr lang="en-US" sz="800" dirty="0" err="1">
                <a:latin typeface="Open Sans" pitchFamily="34" charset="0"/>
                <a:ea typeface="Open Sans" pitchFamily="34" charset="0"/>
                <a:cs typeface="Open Sans" pitchFamily="34" charset="0"/>
              </a:rPr>
              <a:t>Unported</a:t>
            </a:r>
            <a:r>
              <a:rPr lang="en-US" sz="800" dirty="0">
                <a:latin typeface="Open Sans" pitchFamily="34" charset="0"/>
                <a:ea typeface="Open Sans" pitchFamily="34" charset="0"/>
                <a:cs typeface="Open Sans" pitchFamily="34" charset="0"/>
              </a:rPr>
              <a:t> License. </a:t>
            </a:r>
            <a:r>
              <a:rPr lang="en-US" sz="800" dirty="0">
                <a:latin typeface="Open Sans" charset="0"/>
                <a:ea typeface="Open Sans" charset="0"/>
                <a:cs typeface="Open Sans" charset="0"/>
              </a:rPr>
              <a:t>Suggested attribution: “This work uses content from [presentation title] © OCLC, used under a Creative Commons Attribution license:  </a:t>
            </a:r>
            <a:r>
              <a:rPr lang="en-US" sz="800" u="sng" dirty="0">
                <a:latin typeface="Open Sans" charset="0"/>
                <a:ea typeface="Open Sans" charset="0"/>
                <a:cs typeface="Open Sans" charset="0"/>
                <a:hlinkClick r:id="rId4"/>
              </a:rPr>
              <a:t>http</a:t>
            </a:r>
            <a:r>
              <a:rPr lang="en-US" sz="800" u="sng" dirty="0">
                <a:solidFill>
                  <a:schemeClr val="bg1"/>
                </a:solidFill>
                <a:latin typeface="Open Sans" charset="0"/>
                <a:ea typeface="Open Sans" charset="0"/>
                <a:cs typeface="Open Sans" charset="0"/>
                <a:hlinkClick r:id="rId4"/>
              </a:rPr>
              <a:t>://</a:t>
            </a:r>
            <a:r>
              <a:rPr lang="en-US" sz="800" u="sng" dirty="0">
                <a:latin typeface="Open Sans" charset="0"/>
                <a:ea typeface="Open Sans" charset="0"/>
                <a:cs typeface="Open Sans" charset="0"/>
                <a:hlinkClick r:id="rId4"/>
              </a:rPr>
              <a:t>creativecommons.org/licenses/by/3.0/</a:t>
            </a:r>
            <a:r>
              <a:rPr lang="en-US" sz="800" dirty="0">
                <a:latin typeface="Open Sans" charset="0"/>
                <a:ea typeface="Open Sans" charset="0"/>
                <a:cs typeface="Open Sans" charset="0"/>
                <a:hlinkClick r:id="rId4"/>
              </a:rPr>
              <a:t>” </a:t>
            </a:r>
            <a:endParaRPr lang="en-US" sz="800" dirty="0">
              <a:latin typeface="Open Sans" pitchFamily="34" charset="0"/>
              <a:ea typeface="Open Sans" pitchFamily="34" charset="0"/>
              <a:cs typeface="Open Sans" pitchFamily="34" charset="0"/>
            </a:endParaRPr>
          </a:p>
        </p:txBody>
      </p:sp>
      <p:sp>
        <p:nvSpPr>
          <p:cNvPr id="6" name="TextBox 5"/>
          <p:cNvSpPr txBox="1"/>
          <p:nvPr/>
        </p:nvSpPr>
        <p:spPr>
          <a:xfrm>
            <a:off x="914400" y="2590800"/>
            <a:ext cx="5486400" cy="830263"/>
          </a:xfrm>
          <a:prstGeom prst="rect">
            <a:avLst/>
          </a:prstGeom>
          <a:noFill/>
        </p:spPr>
        <p:txBody>
          <a:bodyPr>
            <a:spAutoFit/>
          </a:bodyPr>
          <a:lstStyle/>
          <a:p>
            <a:pPr fontAlgn="auto">
              <a:spcBef>
                <a:spcPts val="0"/>
              </a:spcBef>
              <a:spcAft>
                <a:spcPts val="0"/>
              </a:spcAft>
              <a:defRPr/>
            </a:pPr>
            <a:r>
              <a:rPr lang="en-US" sz="4800" b="1" dirty="0">
                <a:solidFill>
                  <a:schemeClr val="bg1">
                    <a:lumMod val="85000"/>
                  </a:schemeClr>
                </a:solidFill>
                <a:latin typeface="+mj-lt"/>
                <a:ea typeface="Open Sans Semibold" pitchFamily="34" charset="0"/>
                <a:cs typeface="Open Sans Semibold" pitchFamily="34" charset="0"/>
              </a:rPr>
              <a:t>Thank You!</a:t>
            </a:r>
          </a:p>
        </p:txBody>
      </p:sp>
      <p:sp>
        <p:nvSpPr>
          <p:cNvPr id="24" name="Text Placeholder 23"/>
          <p:cNvSpPr>
            <a:spLocks noGrp="1"/>
          </p:cNvSpPr>
          <p:nvPr>
            <p:ph type="body" sz="quarter" idx="12"/>
          </p:nvPr>
        </p:nvSpPr>
        <p:spPr>
          <a:xfrm>
            <a:off x="990600" y="3505200"/>
            <a:ext cx="5410200" cy="2438400"/>
          </a:xfrm>
          <a:ln>
            <a:noFill/>
          </a:ln>
        </p:spPr>
        <p:txBody>
          <a:bodyPr>
            <a:normAutofit/>
          </a:bodyPr>
          <a:lstStyle>
            <a:lvl1pPr>
              <a:buNone/>
              <a:defRPr sz="1400" baseline="0">
                <a:solidFill>
                  <a:schemeClr val="bg1">
                    <a:lumMod val="85000"/>
                  </a:schemeClr>
                </a:solidFill>
              </a:defRPr>
            </a:lvl1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pic>
        <p:nvPicPr>
          <p:cNvPr id="3" name="Picture 1" descr="image003"/>
          <p:cNvPicPr>
            <a:picLocks noChangeAspect="1" noChangeArrowheads="1"/>
          </p:cNvPicPr>
          <p:nvPr/>
        </p:nvPicPr>
        <p:blipFill>
          <a:blip r:embed="rId2" cstate="print"/>
          <a:srcRect/>
          <a:stretch>
            <a:fillRect/>
          </a:stretch>
        </p:blipFill>
        <p:spPr bwMode="auto">
          <a:xfrm>
            <a:off x="7239000" y="6324600"/>
            <a:ext cx="1311275" cy="457200"/>
          </a:xfrm>
          <a:prstGeom prst="rect">
            <a:avLst/>
          </a:prstGeom>
          <a:noFill/>
          <a:ln w="9525">
            <a:noFill/>
            <a:miter lim="800000"/>
            <a:headEnd/>
            <a:tailEnd/>
          </a:ln>
        </p:spPr>
      </p:pic>
      <p:sp>
        <p:nvSpPr>
          <p:cNvPr id="4" name="TextBox 3"/>
          <p:cNvSpPr txBox="1"/>
          <p:nvPr/>
        </p:nvSpPr>
        <p:spPr>
          <a:xfrm>
            <a:off x="914400" y="2590800"/>
            <a:ext cx="5334000" cy="830263"/>
          </a:xfrm>
          <a:prstGeom prst="rect">
            <a:avLst/>
          </a:prstGeom>
          <a:noFill/>
          <a:ln>
            <a:noFill/>
          </a:ln>
        </p:spPr>
        <p:txBody>
          <a:bodyPr>
            <a:spAutoFit/>
          </a:bodyPr>
          <a:lstStyle/>
          <a:p>
            <a:pPr fontAlgn="auto">
              <a:spcBef>
                <a:spcPts val="0"/>
              </a:spcBef>
              <a:spcAft>
                <a:spcPts val="0"/>
              </a:spcAft>
              <a:defRPr/>
            </a:pPr>
            <a:r>
              <a:rPr lang="en-US" sz="4800" b="1" dirty="0">
                <a:solidFill>
                  <a:srgbClr val="646464"/>
                </a:solidFill>
                <a:latin typeface="+mj-lt"/>
                <a:ea typeface="Open Sans Semibold" pitchFamily="34" charset="0"/>
                <a:cs typeface="Open Sans Semibold" pitchFamily="34" charset="0"/>
              </a:rPr>
              <a:t>Thank You!</a:t>
            </a:r>
          </a:p>
        </p:txBody>
      </p:sp>
      <p:pic>
        <p:nvPicPr>
          <p:cNvPr id="5" name="Picture 2"/>
          <p:cNvPicPr>
            <a:picLocks noChangeAspect="1" noChangeArrowheads="1"/>
          </p:cNvPicPr>
          <p:nvPr/>
        </p:nvPicPr>
        <p:blipFill>
          <a:blip r:embed="rId3" cstate="print"/>
          <a:srcRect/>
          <a:stretch>
            <a:fillRect/>
          </a:stretch>
        </p:blipFill>
        <p:spPr bwMode="auto">
          <a:xfrm>
            <a:off x="804863" y="533400"/>
            <a:ext cx="1633537" cy="1752600"/>
          </a:xfrm>
          <a:prstGeom prst="rect">
            <a:avLst/>
          </a:prstGeom>
          <a:noFill/>
          <a:ln w="9525">
            <a:noFill/>
            <a:miter lim="800000"/>
            <a:headEnd/>
            <a:tailEnd/>
          </a:ln>
        </p:spPr>
      </p:pic>
      <p:sp>
        <p:nvSpPr>
          <p:cNvPr id="6" name="TextBox 5"/>
          <p:cNvSpPr txBox="1"/>
          <p:nvPr/>
        </p:nvSpPr>
        <p:spPr>
          <a:xfrm>
            <a:off x="914400" y="6350000"/>
            <a:ext cx="6019800" cy="460375"/>
          </a:xfrm>
          <a:prstGeom prst="rect">
            <a:avLst/>
          </a:prstGeom>
          <a:noFill/>
        </p:spPr>
        <p:txBody>
          <a:bodyPr>
            <a:spAutoFit/>
          </a:bodyPr>
          <a:lstStyle/>
          <a:p>
            <a:pPr fontAlgn="auto">
              <a:spcBef>
                <a:spcPts val="0"/>
              </a:spcBef>
              <a:spcAft>
                <a:spcPts val="0"/>
              </a:spcAft>
              <a:defRPr/>
            </a:pPr>
            <a:r>
              <a:rPr lang="en-US" sz="800" dirty="0">
                <a:latin typeface="Open Sans" pitchFamily="34" charset="0"/>
                <a:ea typeface="Open Sans" pitchFamily="34" charset="0"/>
                <a:cs typeface="Open Sans" pitchFamily="34" charset="0"/>
              </a:rPr>
              <a:t>©2014 OCLC. This work is licensed under a Creative Commons Attribution 3.0 </a:t>
            </a:r>
            <a:r>
              <a:rPr lang="en-US" sz="800" dirty="0" err="1">
                <a:latin typeface="Open Sans" pitchFamily="34" charset="0"/>
                <a:ea typeface="Open Sans" pitchFamily="34" charset="0"/>
                <a:cs typeface="Open Sans" pitchFamily="34" charset="0"/>
              </a:rPr>
              <a:t>Unported</a:t>
            </a:r>
            <a:r>
              <a:rPr lang="en-US" sz="800" dirty="0">
                <a:latin typeface="Open Sans" pitchFamily="34" charset="0"/>
                <a:ea typeface="Open Sans" pitchFamily="34" charset="0"/>
                <a:cs typeface="Open Sans" pitchFamily="34" charset="0"/>
              </a:rPr>
              <a:t> License. </a:t>
            </a:r>
            <a:r>
              <a:rPr lang="en-US" sz="800" dirty="0">
                <a:latin typeface="Open Sans" charset="0"/>
                <a:ea typeface="Open Sans" charset="0"/>
                <a:cs typeface="Open Sans" charset="0"/>
              </a:rPr>
              <a:t>Suggested attribution: “This work uses content from [presentation title] © OCLC, used under a Creative Commons Attribution license:  </a:t>
            </a:r>
            <a:r>
              <a:rPr lang="en-US" sz="800" u="sng" dirty="0">
                <a:latin typeface="Open Sans" charset="0"/>
                <a:ea typeface="Open Sans" charset="0"/>
                <a:cs typeface="Open Sans" charset="0"/>
                <a:hlinkClick r:id="rId4"/>
              </a:rPr>
              <a:t>http</a:t>
            </a:r>
            <a:r>
              <a:rPr lang="en-US" sz="800" u="sng" dirty="0">
                <a:solidFill>
                  <a:schemeClr val="bg1"/>
                </a:solidFill>
                <a:latin typeface="Open Sans" charset="0"/>
                <a:ea typeface="Open Sans" charset="0"/>
                <a:cs typeface="Open Sans" charset="0"/>
                <a:hlinkClick r:id="rId4"/>
              </a:rPr>
              <a:t>://</a:t>
            </a:r>
            <a:r>
              <a:rPr lang="en-US" sz="800" u="sng" dirty="0">
                <a:latin typeface="Open Sans" charset="0"/>
                <a:ea typeface="Open Sans" charset="0"/>
                <a:cs typeface="Open Sans" charset="0"/>
                <a:hlinkClick r:id="rId4"/>
              </a:rPr>
              <a:t>creativecommons.org/licenses/by/3.0/</a:t>
            </a:r>
            <a:r>
              <a:rPr lang="en-US" sz="800" dirty="0">
                <a:latin typeface="Open Sans" charset="0"/>
                <a:ea typeface="Open Sans" charset="0"/>
                <a:cs typeface="Open Sans" charset="0"/>
                <a:hlinkClick r:id="rId4"/>
              </a:rPr>
              <a:t>” </a:t>
            </a:r>
            <a:endParaRPr lang="en-US" sz="800" dirty="0">
              <a:latin typeface="Open Sans" pitchFamily="34" charset="0"/>
              <a:ea typeface="Open Sans" pitchFamily="34" charset="0"/>
              <a:cs typeface="Open Sans" pitchFamily="34" charset="0"/>
            </a:endParaRPr>
          </a:p>
        </p:txBody>
      </p:sp>
      <p:pic>
        <p:nvPicPr>
          <p:cNvPr id="7" name="Picture 9" descr="montana-state-university-library.png"/>
          <p:cNvPicPr>
            <a:picLocks noChangeAspect="1"/>
          </p:cNvPicPr>
          <p:nvPr/>
        </p:nvPicPr>
        <p:blipFill>
          <a:blip r:embed="rId5" cstate="print"/>
          <a:srcRect/>
          <a:stretch>
            <a:fillRect/>
          </a:stretch>
        </p:blipFill>
        <p:spPr bwMode="auto">
          <a:xfrm>
            <a:off x="6477000" y="533400"/>
            <a:ext cx="1752600" cy="1752600"/>
          </a:xfrm>
          <a:prstGeom prst="rect">
            <a:avLst/>
          </a:prstGeom>
          <a:noFill/>
          <a:ln w="9525">
            <a:noFill/>
            <a:miter lim="800000"/>
            <a:headEnd/>
            <a:tailEnd/>
          </a:ln>
        </p:spPr>
      </p:pic>
      <p:sp>
        <p:nvSpPr>
          <p:cNvPr id="11" name="Text Placeholder 10"/>
          <p:cNvSpPr>
            <a:spLocks noGrp="1"/>
          </p:cNvSpPr>
          <p:nvPr>
            <p:ph type="body" sz="quarter" idx="11"/>
          </p:nvPr>
        </p:nvSpPr>
        <p:spPr>
          <a:xfrm>
            <a:off x="914400" y="3429000"/>
            <a:ext cx="5334000" cy="1981200"/>
          </a:xfrm>
          <a:ln>
            <a:noFill/>
          </a:ln>
        </p:spPr>
        <p:txBody>
          <a:bodyPr>
            <a:normAutofit/>
          </a:bodyPr>
          <a:lstStyle>
            <a:lvl1pPr>
              <a:buNone/>
              <a:defRPr sz="1400" baseline="0"/>
            </a:lvl1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White">
    <p:spTree>
      <p:nvGrpSpPr>
        <p:cNvPr id="1" name=""/>
        <p:cNvGrpSpPr/>
        <p:nvPr/>
      </p:nvGrpSpPr>
      <p:grpSpPr>
        <a:xfrm>
          <a:off x="0" y="0"/>
          <a:ext cx="0" cy="0"/>
          <a:chOff x="0" y="0"/>
          <a:chExt cx="0" cy="0"/>
        </a:xfrm>
      </p:grpSpPr>
      <p:pic>
        <p:nvPicPr>
          <p:cNvPr id="3" name="Picture 1" descr="image003"/>
          <p:cNvPicPr>
            <a:picLocks noChangeAspect="1" noChangeArrowheads="1"/>
          </p:cNvPicPr>
          <p:nvPr/>
        </p:nvPicPr>
        <p:blipFill>
          <a:blip r:embed="rId2" cstate="print"/>
          <a:srcRect/>
          <a:stretch>
            <a:fillRect/>
          </a:stretch>
        </p:blipFill>
        <p:spPr bwMode="auto">
          <a:xfrm>
            <a:off x="7239000" y="6324600"/>
            <a:ext cx="1311275" cy="457200"/>
          </a:xfrm>
          <a:prstGeom prst="rect">
            <a:avLst/>
          </a:prstGeom>
          <a:noFill/>
          <a:ln w="9525">
            <a:noFill/>
            <a:miter lim="800000"/>
            <a:headEnd/>
            <a:tailEnd/>
          </a:ln>
        </p:spPr>
      </p:pic>
      <p:sp>
        <p:nvSpPr>
          <p:cNvPr id="4" name="TextBox 3"/>
          <p:cNvSpPr txBox="1"/>
          <p:nvPr/>
        </p:nvSpPr>
        <p:spPr>
          <a:xfrm>
            <a:off x="914400" y="2590800"/>
            <a:ext cx="5334000" cy="830263"/>
          </a:xfrm>
          <a:prstGeom prst="rect">
            <a:avLst/>
          </a:prstGeom>
          <a:noFill/>
          <a:ln>
            <a:noFill/>
          </a:ln>
        </p:spPr>
        <p:txBody>
          <a:bodyPr>
            <a:spAutoFit/>
          </a:bodyPr>
          <a:lstStyle/>
          <a:p>
            <a:pPr fontAlgn="auto">
              <a:spcBef>
                <a:spcPts val="0"/>
              </a:spcBef>
              <a:spcAft>
                <a:spcPts val="0"/>
              </a:spcAft>
              <a:defRPr/>
            </a:pPr>
            <a:r>
              <a:rPr lang="en-US" sz="4800" b="1" dirty="0">
                <a:solidFill>
                  <a:srgbClr val="646464"/>
                </a:solidFill>
                <a:latin typeface="+mj-lt"/>
                <a:ea typeface="Open Sans Semibold" pitchFamily="34" charset="0"/>
                <a:cs typeface="Open Sans Semibold" pitchFamily="34" charset="0"/>
              </a:rPr>
              <a:t>Thank You!</a:t>
            </a:r>
          </a:p>
        </p:txBody>
      </p:sp>
      <p:sp>
        <p:nvSpPr>
          <p:cNvPr id="5" name="TextBox 4"/>
          <p:cNvSpPr txBox="1"/>
          <p:nvPr/>
        </p:nvSpPr>
        <p:spPr>
          <a:xfrm>
            <a:off x="914400" y="6350000"/>
            <a:ext cx="6019800" cy="460375"/>
          </a:xfrm>
          <a:prstGeom prst="rect">
            <a:avLst/>
          </a:prstGeom>
          <a:noFill/>
        </p:spPr>
        <p:txBody>
          <a:bodyPr>
            <a:spAutoFit/>
          </a:bodyPr>
          <a:lstStyle/>
          <a:p>
            <a:pPr fontAlgn="auto">
              <a:spcBef>
                <a:spcPts val="0"/>
              </a:spcBef>
              <a:spcAft>
                <a:spcPts val="0"/>
              </a:spcAft>
              <a:defRPr/>
            </a:pPr>
            <a:r>
              <a:rPr lang="en-US" sz="800" dirty="0">
                <a:latin typeface="Open Sans" pitchFamily="34" charset="0"/>
                <a:ea typeface="Open Sans" pitchFamily="34" charset="0"/>
                <a:cs typeface="Open Sans" pitchFamily="34" charset="0"/>
              </a:rPr>
              <a:t>©2014 OCLC. This work is licensed under a Creative Commons Attribution 3.0 </a:t>
            </a:r>
            <a:r>
              <a:rPr lang="en-US" sz="800" dirty="0" err="1">
                <a:latin typeface="Open Sans" pitchFamily="34" charset="0"/>
                <a:ea typeface="Open Sans" pitchFamily="34" charset="0"/>
                <a:cs typeface="Open Sans" pitchFamily="34" charset="0"/>
              </a:rPr>
              <a:t>Unported</a:t>
            </a:r>
            <a:r>
              <a:rPr lang="en-US" sz="800" dirty="0">
                <a:latin typeface="Open Sans" pitchFamily="34" charset="0"/>
                <a:ea typeface="Open Sans" pitchFamily="34" charset="0"/>
                <a:cs typeface="Open Sans" pitchFamily="34" charset="0"/>
              </a:rPr>
              <a:t> License. </a:t>
            </a:r>
            <a:r>
              <a:rPr lang="en-US" sz="800" dirty="0">
                <a:latin typeface="Open Sans" charset="0"/>
                <a:ea typeface="Open Sans" charset="0"/>
                <a:cs typeface="Open Sans" charset="0"/>
              </a:rPr>
              <a:t>Suggested attribution: “This work uses content from [presentation title] © OCLC, used under a Creative Commons Attribution license:  </a:t>
            </a:r>
            <a:r>
              <a:rPr lang="en-US" sz="800" u="sng" dirty="0">
                <a:latin typeface="Open Sans" charset="0"/>
                <a:ea typeface="Open Sans" charset="0"/>
                <a:cs typeface="Open Sans" charset="0"/>
                <a:hlinkClick r:id="rId3"/>
              </a:rPr>
              <a:t>http</a:t>
            </a:r>
            <a:r>
              <a:rPr lang="en-US" sz="800" u="sng" dirty="0">
                <a:solidFill>
                  <a:schemeClr val="bg1"/>
                </a:solidFill>
                <a:latin typeface="Open Sans" charset="0"/>
                <a:ea typeface="Open Sans" charset="0"/>
                <a:cs typeface="Open Sans" charset="0"/>
                <a:hlinkClick r:id="rId3"/>
              </a:rPr>
              <a:t>://</a:t>
            </a:r>
            <a:r>
              <a:rPr lang="en-US" sz="800" u="sng" dirty="0">
                <a:latin typeface="Open Sans" charset="0"/>
                <a:ea typeface="Open Sans" charset="0"/>
                <a:cs typeface="Open Sans" charset="0"/>
                <a:hlinkClick r:id="rId3"/>
              </a:rPr>
              <a:t>creativecommons.org/licenses/by/3.0/</a:t>
            </a:r>
            <a:r>
              <a:rPr lang="en-US" sz="800" dirty="0">
                <a:latin typeface="Open Sans" charset="0"/>
                <a:ea typeface="Open Sans" charset="0"/>
                <a:cs typeface="Open Sans" charset="0"/>
                <a:hlinkClick r:id="rId3"/>
              </a:rPr>
              <a:t>” </a:t>
            </a:r>
            <a:endParaRPr lang="en-US" sz="800" dirty="0">
              <a:latin typeface="Open Sans" pitchFamily="34" charset="0"/>
              <a:ea typeface="Open Sans" pitchFamily="34" charset="0"/>
              <a:cs typeface="Open Sans" pitchFamily="34" charset="0"/>
            </a:endParaRPr>
          </a:p>
        </p:txBody>
      </p:sp>
      <p:pic>
        <p:nvPicPr>
          <p:cNvPr id="6" name="Picture 8"/>
          <p:cNvPicPr>
            <a:picLocks noChangeAspect="1"/>
          </p:cNvPicPr>
          <p:nvPr/>
        </p:nvPicPr>
        <p:blipFill>
          <a:blip r:embed="rId4" cstate="print"/>
          <a:srcRect/>
          <a:stretch>
            <a:fillRect/>
          </a:stretch>
        </p:blipFill>
        <p:spPr bwMode="auto">
          <a:xfrm>
            <a:off x="998538" y="720725"/>
            <a:ext cx="1250950" cy="1371600"/>
          </a:xfrm>
          <a:prstGeom prst="rect">
            <a:avLst/>
          </a:prstGeom>
          <a:noFill/>
          <a:ln w="9525">
            <a:noFill/>
            <a:miter lim="800000"/>
            <a:headEnd/>
            <a:tailEnd/>
          </a:ln>
        </p:spPr>
      </p:pic>
      <p:sp>
        <p:nvSpPr>
          <p:cNvPr id="11" name="Text Placeholder 10"/>
          <p:cNvSpPr>
            <a:spLocks noGrp="1"/>
          </p:cNvSpPr>
          <p:nvPr>
            <p:ph type="body" sz="quarter" idx="11"/>
          </p:nvPr>
        </p:nvSpPr>
        <p:spPr>
          <a:xfrm>
            <a:off x="914400" y="3429000"/>
            <a:ext cx="5334000" cy="1981200"/>
          </a:xfrm>
          <a:ln>
            <a:noFill/>
          </a:ln>
        </p:spPr>
        <p:txBody>
          <a:bodyPr>
            <a:normAutofit/>
          </a:bodyPr>
          <a:lstStyle>
            <a:lvl1pPr>
              <a:buNone/>
              <a:defRPr sz="1400" baseline="0"/>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4"/>
          <p:cNvPicPr>
            <a:picLocks noChangeAspect="1"/>
          </p:cNvPicPr>
          <p:nvPr/>
        </p:nvPicPr>
        <p:blipFill>
          <a:blip r:embed="rId2" cstate="print"/>
          <a:srcRect/>
          <a:stretch>
            <a:fillRect/>
          </a:stretch>
        </p:blipFill>
        <p:spPr bwMode="auto">
          <a:xfrm>
            <a:off x="998538" y="720725"/>
            <a:ext cx="1250950" cy="1371600"/>
          </a:xfrm>
          <a:prstGeom prst="rect">
            <a:avLst/>
          </a:prstGeom>
          <a:noFill/>
          <a:ln w="9525">
            <a:noFill/>
            <a:miter lim="800000"/>
            <a:headEnd/>
            <a:tailEnd/>
          </a:ln>
        </p:spPr>
      </p:pic>
      <p:sp>
        <p:nvSpPr>
          <p:cNvPr id="3" name="Subtitle 2"/>
          <p:cNvSpPr>
            <a:spLocks noGrp="1"/>
          </p:cNvSpPr>
          <p:nvPr>
            <p:ph type="subTitle" idx="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3"/>
          </p:nvPr>
        </p:nvSpPr>
        <p:spPr>
          <a:xfrm>
            <a:off x="914400" y="4419600"/>
            <a:ext cx="4343400" cy="381000"/>
          </a:xfrm>
          <a:ln>
            <a:noFill/>
          </a:ln>
        </p:spPr>
        <p:txBody>
          <a:bodyPr>
            <a:normAutofit/>
          </a:bodyPr>
          <a:lstStyle>
            <a:lvl1pPr>
              <a:buNone/>
              <a:defRPr sz="1800" baseline="0"/>
            </a:lvl1pPr>
          </a:lstStyle>
          <a:p>
            <a:pPr lvl="0"/>
            <a:r>
              <a:rPr lang="en-US" smtClean="0"/>
              <a:t>Click to edit Master text styles</a:t>
            </a:r>
          </a:p>
        </p:txBody>
      </p:sp>
      <p:sp>
        <p:nvSpPr>
          <p:cNvPr id="22" name="Text Placeholder 15"/>
          <p:cNvSpPr>
            <a:spLocks noGrp="1"/>
          </p:cNvSpPr>
          <p:nvPr>
            <p:ph type="body" sz="quarter" idx="15"/>
          </p:nvPr>
        </p:nvSpPr>
        <p:spPr>
          <a:xfrm>
            <a:off x="914400" y="4800600"/>
            <a:ext cx="4343400" cy="381000"/>
          </a:xfrm>
          <a:ln>
            <a:noFill/>
          </a:ln>
        </p:spPr>
        <p:txBody>
          <a:bodyPr>
            <a:normAutofit/>
          </a:bodyPr>
          <a:lstStyle>
            <a:lvl1pPr>
              <a:buNone/>
              <a:defRPr sz="1800" baseline="0"/>
            </a:lvl1pPr>
          </a:lstStyle>
          <a:p>
            <a:pPr lvl="0"/>
            <a:r>
              <a:rPr lang="en-US" smtClean="0"/>
              <a:t>Click to edit Master text styles</a:t>
            </a:r>
          </a:p>
        </p:txBody>
      </p:sp>
      <p:sp>
        <p:nvSpPr>
          <p:cNvPr id="25" name="Text Placeholder 15"/>
          <p:cNvSpPr>
            <a:spLocks noGrp="1"/>
          </p:cNvSpPr>
          <p:nvPr>
            <p:ph type="body" sz="quarter" idx="17"/>
          </p:nvPr>
        </p:nvSpPr>
        <p:spPr>
          <a:xfrm>
            <a:off x="914400" y="5410200"/>
            <a:ext cx="4343400" cy="304800"/>
          </a:xfrm>
          <a:ln>
            <a:noFill/>
          </a:ln>
        </p:spPr>
        <p:txBody>
          <a:bodyPr>
            <a:normAutofit/>
          </a:bodyPr>
          <a:lstStyle>
            <a:lvl1pPr>
              <a:buNone/>
              <a:defRPr sz="1200" baseline="0"/>
            </a:lvl1pPr>
          </a:lstStyle>
          <a:p>
            <a:pPr lvl="0"/>
            <a:r>
              <a:rPr lang="en-US" smtClean="0"/>
              <a:t>Click to edit Master text styles</a:t>
            </a:r>
          </a:p>
        </p:txBody>
      </p:sp>
      <p:sp>
        <p:nvSpPr>
          <p:cNvPr id="26" name="Text Placeholder 15"/>
          <p:cNvSpPr>
            <a:spLocks noGrp="1"/>
          </p:cNvSpPr>
          <p:nvPr>
            <p:ph type="body" sz="quarter" idx="18"/>
          </p:nvPr>
        </p:nvSpPr>
        <p:spPr>
          <a:xfrm>
            <a:off x="914400" y="5715000"/>
            <a:ext cx="4343400" cy="304800"/>
          </a:xfrm>
          <a:ln>
            <a:noFill/>
          </a:ln>
        </p:spPr>
        <p:txBody>
          <a:bodyPr>
            <a:normAutofit/>
          </a:bodyPr>
          <a:lstStyle>
            <a:lvl1pPr>
              <a:buNone/>
              <a:defRPr sz="1200" baseline="0"/>
            </a:lvl1pPr>
          </a:lstStyle>
          <a:p>
            <a:pPr lvl="0"/>
            <a:r>
              <a:rPr lang="en-US" smtClean="0"/>
              <a:t>Click to edit Master text styles</a:t>
            </a:r>
          </a:p>
        </p:txBody>
      </p:sp>
      <p:sp>
        <p:nvSpPr>
          <p:cNvPr id="27" name="Text Placeholder 15"/>
          <p:cNvSpPr>
            <a:spLocks noGrp="1"/>
          </p:cNvSpPr>
          <p:nvPr>
            <p:ph type="body" sz="quarter" idx="19"/>
          </p:nvPr>
        </p:nvSpPr>
        <p:spPr>
          <a:xfrm>
            <a:off x="914400" y="6019800"/>
            <a:ext cx="4343400" cy="304800"/>
          </a:xfrm>
          <a:ln>
            <a:noFill/>
          </a:ln>
        </p:spPr>
        <p:txBody>
          <a:bodyPr>
            <a:normAutofit/>
          </a:bodyPr>
          <a:lstStyle>
            <a:lvl1pPr>
              <a:buNone/>
              <a:defRPr sz="1200" baseline="0"/>
            </a:lvl1pPr>
          </a:lstStyle>
          <a:p>
            <a:pPr lvl="0"/>
            <a:r>
              <a:rPr lang="en-US" smtClean="0"/>
              <a:t>Click to edit Master text styles</a:t>
            </a:r>
          </a:p>
        </p:txBody>
      </p:sp>
      <p:sp>
        <p:nvSpPr>
          <p:cNvPr id="28" name="Title 27"/>
          <p:cNvSpPr>
            <a:spLocks noGrp="1"/>
          </p:cNvSpPr>
          <p:nvPr>
            <p:ph type="title"/>
          </p:nvPr>
        </p:nvSpPr>
        <p:spPr>
          <a:xfrm>
            <a:off x="914400" y="2514600"/>
            <a:ext cx="7772400" cy="1143000"/>
          </a:xfrm>
        </p:spPr>
        <p:txBody>
          <a:bodyPr/>
          <a:lstStyle>
            <a:lvl1pPr>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
    <p:spTree>
      <p:nvGrpSpPr>
        <p:cNvPr id="1" name=""/>
        <p:cNvGrpSpPr/>
        <p:nvPr/>
      </p:nvGrpSpPr>
      <p:grpSpPr>
        <a:xfrm>
          <a:off x="0" y="0"/>
          <a:ext cx="0" cy="0"/>
          <a:chOff x="0" y="0"/>
          <a:chExt cx="0" cy="0"/>
        </a:xfrm>
      </p:grpSpPr>
      <p:pic>
        <p:nvPicPr>
          <p:cNvPr id="2" name="Picture 4" descr="OCLC-RESEARCH_H_MD.png"/>
          <p:cNvPicPr>
            <a:picLocks noChangeAspect="1"/>
          </p:cNvPicPr>
          <p:nvPr/>
        </p:nvPicPr>
        <p:blipFill>
          <a:blip r:embed="rId2" cstate="print"/>
          <a:srcRect/>
          <a:stretch>
            <a:fillRect/>
          </a:stretch>
        </p:blipFill>
        <p:spPr bwMode="auto">
          <a:xfrm>
            <a:off x="457200" y="6359525"/>
            <a:ext cx="1676400" cy="346075"/>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atin typeface="+mj-lt"/>
              </a:defRPr>
            </a:lvl1pPr>
          </a:lstStyle>
          <a:p>
            <a:pPr>
              <a:defRPr/>
            </a:pPr>
            <a:fld id="{1793BD74-5DA7-46FF-8436-408CF1B12FF1}" type="slidenum">
              <a:rPr lang="en-US"/>
              <a:pPr>
                <a:defRPr/>
              </a:pPr>
              <a:t>‹#›</a:t>
            </a:fld>
            <a:endParaRPr lang="en-US"/>
          </a:p>
        </p:txBody>
      </p:sp>
      <p:pic>
        <p:nvPicPr>
          <p:cNvPr id="4" name="Picture 3" descr="MSU-horiz-cmyk.jpg"/>
          <p:cNvPicPr>
            <a:picLocks noChangeAspect="1"/>
          </p:cNvPicPr>
          <p:nvPr userDrawn="1"/>
        </p:nvPicPr>
        <p:blipFill>
          <a:blip r:embed="rId3" cstate="print"/>
          <a:stretch>
            <a:fillRect/>
          </a:stretch>
        </p:blipFill>
        <p:spPr>
          <a:xfrm>
            <a:off x="2667000" y="6344018"/>
            <a:ext cx="1371600" cy="34422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age ">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srcRect/>
          <a:stretch>
            <a:fillRect/>
          </a:stretch>
        </p:blipFill>
        <p:spPr bwMode="auto">
          <a:xfrm>
            <a:off x="452438" y="6359525"/>
            <a:ext cx="1681162" cy="346075"/>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atin typeface="+mj-lt"/>
              </a:defRPr>
            </a:lvl1pPr>
          </a:lstStyle>
          <a:p>
            <a:pPr>
              <a:defRPr/>
            </a:pPr>
            <a:fld id="{47D0CBEB-5AAE-4149-9904-D81A291752C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pic>
        <p:nvPicPr>
          <p:cNvPr id="3" name="Picture 4" descr="OCLC-RESEARCH_H_MD.png"/>
          <p:cNvPicPr>
            <a:picLocks noChangeAspect="1"/>
          </p:cNvPicPr>
          <p:nvPr/>
        </p:nvPicPr>
        <p:blipFill>
          <a:blip r:embed="rId2" cstate="print"/>
          <a:srcRect/>
          <a:stretch>
            <a:fillRect/>
          </a:stretch>
        </p:blipFill>
        <p:spPr bwMode="auto">
          <a:xfrm>
            <a:off x="457200" y="6359525"/>
            <a:ext cx="1676400" cy="346075"/>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FACB43B3-971C-410F-973E-828044F833C8}" type="slidenum">
              <a:rPr lang="en-US"/>
              <a:pPr>
                <a:defRPr/>
              </a:pPr>
              <a:t>‹#›</a:t>
            </a:fld>
            <a:endParaRPr lang="en-US"/>
          </a:p>
        </p:txBody>
      </p:sp>
      <p:pic>
        <p:nvPicPr>
          <p:cNvPr id="5" name="Picture 4" descr="MSU-horiz-cmyk.jpg"/>
          <p:cNvPicPr>
            <a:picLocks noChangeAspect="1"/>
          </p:cNvPicPr>
          <p:nvPr userDrawn="1"/>
        </p:nvPicPr>
        <p:blipFill>
          <a:blip r:embed="rId3" cstate="print"/>
          <a:stretch>
            <a:fillRect/>
          </a:stretch>
        </p:blipFill>
        <p:spPr>
          <a:xfrm>
            <a:off x="2667000" y="6344018"/>
            <a:ext cx="1371600" cy="34422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Blank with Title">
    <p:spTree>
      <p:nvGrpSpPr>
        <p:cNvPr id="1" name=""/>
        <p:cNvGrpSpPr/>
        <p:nvPr/>
      </p:nvGrpSpPr>
      <p:grpSpPr>
        <a:xfrm>
          <a:off x="0" y="0"/>
          <a:ext cx="0" cy="0"/>
          <a:chOff x="0" y="0"/>
          <a:chExt cx="0" cy="0"/>
        </a:xfrm>
      </p:grpSpPr>
      <p:pic>
        <p:nvPicPr>
          <p:cNvPr id="3" name="Picture 4"/>
          <p:cNvPicPr>
            <a:picLocks noChangeAspect="1"/>
          </p:cNvPicPr>
          <p:nvPr/>
        </p:nvPicPr>
        <p:blipFill>
          <a:blip r:embed="rId2" cstate="print"/>
          <a:srcRect/>
          <a:stretch>
            <a:fillRect/>
          </a:stretch>
        </p:blipFill>
        <p:spPr bwMode="auto">
          <a:xfrm>
            <a:off x="452438" y="6359525"/>
            <a:ext cx="1681162" cy="346075"/>
          </a:xfrm>
          <a:prstGeom prst="rect">
            <a:avLst/>
          </a:prstGeom>
          <a:noFill/>
          <a:ln w="9525">
            <a:noFill/>
            <a:miter lim="800000"/>
            <a:headEnd/>
            <a:tailEnd/>
          </a:ln>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3D8FF060-A8CC-4A98-AAD7-7DCFB230C5D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pic>
        <p:nvPicPr>
          <p:cNvPr id="3" name="Picture 4" descr="OCLC-R-white-square.png"/>
          <p:cNvPicPr>
            <a:picLocks noChangeAspect="1"/>
          </p:cNvPicPr>
          <p:nvPr/>
        </p:nvPicPr>
        <p:blipFill>
          <a:blip r:embed="rId2" cstate="print"/>
          <a:srcRect/>
          <a:stretch>
            <a:fillRect/>
          </a:stretch>
        </p:blipFill>
        <p:spPr bwMode="auto">
          <a:xfrm>
            <a:off x="990600" y="762000"/>
            <a:ext cx="1219200" cy="1408113"/>
          </a:xfrm>
          <a:prstGeom prst="rect">
            <a:avLst/>
          </a:prstGeom>
          <a:noFill/>
          <a:ln w="9525">
            <a:noFill/>
            <a:miter lim="800000"/>
            <a:headEnd/>
            <a:tailEnd/>
          </a:ln>
        </p:spPr>
      </p:pic>
      <p:sp>
        <p:nvSpPr>
          <p:cNvPr id="2" name="Title 1"/>
          <p:cNvSpPr>
            <a:spLocks noGrp="1"/>
          </p:cNvSpPr>
          <p:nvPr>
            <p:ph type="title"/>
          </p:nvPr>
        </p:nvSpPr>
        <p:spPr>
          <a:xfrm>
            <a:off x="914400" y="2514600"/>
            <a:ext cx="7467600" cy="1143000"/>
          </a:xfrm>
        </p:spPr>
        <p:txBody>
          <a:bodyPr/>
          <a:lstStyle>
            <a:lvl1pPr>
              <a:defRPr>
                <a:solidFill>
                  <a:schemeClr val="bg1">
                    <a:lumMod val="85000"/>
                  </a:schemeClr>
                </a:solidFill>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smtClean="0">
                <a:solidFill>
                  <a:schemeClr val="bg1">
                    <a:lumMod val="85000"/>
                  </a:schemeClr>
                </a:solidFill>
              </a:defRPr>
            </a:lvl1pPr>
          </a:lstStyle>
          <a:p>
            <a:pPr>
              <a:defRPr/>
            </a:pPr>
            <a:fld id="{82782281-D157-4055-8C20-F1464BB562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 Whit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804863" y="533400"/>
            <a:ext cx="1633537" cy="1752600"/>
          </a:xfrm>
          <a:prstGeom prst="rect">
            <a:avLst/>
          </a:prstGeom>
          <a:noFill/>
          <a:ln w="9525">
            <a:noFill/>
            <a:miter lim="800000"/>
            <a:headEnd/>
            <a:tailEnd/>
          </a:ln>
        </p:spPr>
      </p:pic>
      <p:sp>
        <p:nvSpPr>
          <p:cNvPr id="2" name="Title 1"/>
          <p:cNvSpPr>
            <a:spLocks noGrp="1"/>
          </p:cNvSpPr>
          <p:nvPr>
            <p:ph type="title"/>
          </p:nvPr>
        </p:nvSpPr>
        <p:spPr>
          <a:xfrm>
            <a:off x="914400" y="2514600"/>
            <a:ext cx="7543800" cy="1143000"/>
          </a:xfrm>
        </p:spPr>
        <p:txBody>
          <a:bodyPr/>
          <a:lstStyle>
            <a:lvl1pPr>
              <a:defRPr baseline="0"/>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C392D410-FE2A-468A-BD6B-BE7CB2583AE7}" type="slidenum">
              <a:rPr lang="en-US"/>
              <a:pPr>
                <a:defRPr/>
              </a:pPr>
              <a:t>‹#›</a:t>
            </a:fld>
            <a:endParaRPr lang="en-US"/>
          </a:p>
        </p:txBody>
      </p:sp>
      <p:pic>
        <p:nvPicPr>
          <p:cNvPr id="5" name="Picture 6" descr="montana-state-university-library.png"/>
          <p:cNvPicPr>
            <a:picLocks noChangeAspect="1"/>
          </p:cNvPicPr>
          <p:nvPr userDrawn="1"/>
        </p:nvPicPr>
        <p:blipFill>
          <a:blip r:embed="rId3" cstate="print"/>
          <a:srcRect/>
          <a:stretch>
            <a:fillRect/>
          </a:stretch>
        </p:blipFill>
        <p:spPr bwMode="auto">
          <a:xfrm>
            <a:off x="6477000" y="533400"/>
            <a:ext cx="1752600" cy="17526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Content Box">
    <p:spTree>
      <p:nvGrpSpPr>
        <p:cNvPr id="1" name=""/>
        <p:cNvGrpSpPr/>
        <p:nvPr/>
      </p:nvGrpSpPr>
      <p:grpSpPr>
        <a:xfrm>
          <a:off x="0" y="0"/>
          <a:ext cx="0" cy="0"/>
          <a:chOff x="0" y="0"/>
          <a:chExt cx="0" cy="0"/>
        </a:xfrm>
      </p:grpSpPr>
      <p:pic>
        <p:nvPicPr>
          <p:cNvPr id="4" name="Picture 4" descr="OCLC-RESEARCH_H_MD.png"/>
          <p:cNvPicPr>
            <a:picLocks noChangeAspect="1"/>
          </p:cNvPicPr>
          <p:nvPr/>
        </p:nvPicPr>
        <p:blipFill>
          <a:blip r:embed="rId2" cstate="print"/>
          <a:srcRect/>
          <a:stretch>
            <a:fillRect/>
          </a:stretch>
        </p:blipFill>
        <p:spPr bwMode="auto">
          <a:xfrm>
            <a:off x="457200" y="6359525"/>
            <a:ext cx="1676400" cy="346075"/>
          </a:xfrm>
          <a:prstGeom prst="rect">
            <a:avLst/>
          </a:prstGeom>
          <a:noFill/>
          <a:ln w="9525">
            <a:noFill/>
            <a:miter lim="800000"/>
            <a:headEnd/>
            <a:tailEnd/>
          </a:ln>
        </p:spPr>
      </p:pic>
      <p:sp>
        <p:nvSpPr>
          <p:cNvPr id="3" name="Content Placeholder 2"/>
          <p:cNvSpPr>
            <a:spLocks noGrp="1"/>
          </p:cNvSpPr>
          <p:nvPr>
            <p:ph idx="1"/>
          </p:nvPr>
        </p:nvSpPr>
        <p:spPr>
          <a:xfrm>
            <a:off x="457200" y="304800"/>
            <a:ext cx="8229600" cy="5821363"/>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6389026-F639-44B4-8337-686447BF5A38}" type="slidenum">
              <a:rPr lang="en-US"/>
              <a:pPr>
                <a:defRPr/>
              </a:pPr>
              <a:t>‹#›</a:t>
            </a:fld>
            <a:endParaRPr lang="en-US"/>
          </a:p>
        </p:txBody>
      </p:sp>
      <p:pic>
        <p:nvPicPr>
          <p:cNvPr id="6" name="Picture 5" descr="MSU-horiz-cmyk.jpg"/>
          <p:cNvPicPr>
            <a:picLocks noChangeAspect="1"/>
          </p:cNvPicPr>
          <p:nvPr userDrawn="1"/>
        </p:nvPicPr>
        <p:blipFill>
          <a:blip r:embed="rId3" cstate="print"/>
          <a:stretch>
            <a:fillRect/>
          </a:stretch>
        </p:blipFill>
        <p:spPr>
          <a:xfrm>
            <a:off x="2667000" y="6344018"/>
            <a:ext cx="1371600" cy="34422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smtClean="0">
                <a:solidFill>
                  <a:srgbClr val="646464"/>
                </a:solidFill>
                <a:latin typeface="+mj-lt"/>
                <a:ea typeface="Open Sans" pitchFamily="34" charset="0"/>
                <a:cs typeface="Open Sans" pitchFamily="34" charset="0"/>
              </a:defRPr>
            </a:lvl1pPr>
          </a:lstStyle>
          <a:p>
            <a:pPr>
              <a:defRPr/>
            </a:pPr>
            <a:fld id="{49D30652-3709-4177-9F5F-B43F22B42E2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hf hdr="0" ftr="0" dt="0"/>
  <p:txStyles>
    <p:titleStyle>
      <a:lvl1pPr algn="l" rtl="0" eaLnBrk="1" fontAlgn="base" hangingPunct="1">
        <a:spcBef>
          <a:spcPct val="0"/>
        </a:spcBef>
        <a:spcAft>
          <a:spcPct val="0"/>
        </a:spcAft>
        <a:defRPr sz="4000" b="1" kern="1200">
          <a:solidFill>
            <a:schemeClr val="tx1"/>
          </a:solidFill>
          <a:latin typeface="Arial"/>
          <a:ea typeface="Open Sans Semibold" pitchFamily="34" charset="0"/>
          <a:cs typeface="Open Sans Semibold"/>
        </a:defRPr>
      </a:lvl1pPr>
      <a:lvl2pPr algn="l" rtl="0" eaLnBrk="1" fontAlgn="base" hangingPunct="1">
        <a:spcBef>
          <a:spcPct val="0"/>
        </a:spcBef>
        <a:spcAft>
          <a:spcPct val="0"/>
        </a:spcAft>
        <a:defRPr sz="4000" b="1">
          <a:solidFill>
            <a:schemeClr val="tx1"/>
          </a:solidFill>
          <a:latin typeface="Arial" pitchFamily="34" charset="0"/>
          <a:ea typeface="Open Sans Semibold"/>
          <a:cs typeface="Open Sans Semibold"/>
        </a:defRPr>
      </a:lvl2pPr>
      <a:lvl3pPr algn="l" rtl="0" eaLnBrk="1" fontAlgn="base" hangingPunct="1">
        <a:spcBef>
          <a:spcPct val="0"/>
        </a:spcBef>
        <a:spcAft>
          <a:spcPct val="0"/>
        </a:spcAft>
        <a:defRPr sz="4000" b="1">
          <a:solidFill>
            <a:schemeClr val="tx1"/>
          </a:solidFill>
          <a:latin typeface="Arial" pitchFamily="34" charset="0"/>
          <a:ea typeface="Open Sans Semibold"/>
          <a:cs typeface="Open Sans Semibold"/>
        </a:defRPr>
      </a:lvl3pPr>
      <a:lvl4pPr algn="l" rtl="0" eaLnBrk="1" fontAlgn="base" hangingPunct="1">
        <a:spcBef>
          <a:spcPct val="0"/>
        </a:spcBef>
        <a:spcAft>
          <a:spcPct val="0"/>
        </a:spcAft>
        <a:defRPr sz="4000" b="1">
          <a:solidFill>
            <a:schemeClr val="tx1"/>
          </a:solidFill>
          <a:latin typeface="Arial" pitchFamily="34" charset="0"/>
          <a:ea typeface="Open Sans Semibold"/>
          <a:cs typeface="Open Sans Semibold"/>
        </a:defRPr>
      </a:lvl4pPr>
      <a:lvl5pPr algn="l" rtl="0" eaLnBrk="1" fontAlgn="base" hangingPunct="1">
        <a:spcBef>
          <a:spcPct val="0"/>
        </a:spcBef>
        <a:spcAft>
          <a:spcPct val="0"/>
        </a:spcAft>
        <a:defRPr sz="4000" b="1">
          <a:solidFill>
            <a:schemeClr val="tx1"/>
          </a:solidFill>
          <a:latin typeface="Arial" pitchFamily="34" charset="0"/>
          <a:ea typeface="Open Sans Semibold"/>
          <a:cs typeface="Open Sans Semibold"/>
        </a:defRPr>
      </a:lvl5pPr>
      <a:lvl6pPr marL="457200" algn="l" rtl="0" eaLnBrk="1" fontAlgn="base" hangingPunct="1">
        <a:spcBef>
          <a:spcPct val="0"/>
        </a:spcBef>
        <a:spcAft>
          <a:spcPct val="0"/>
        </a:spcAft>
        <a:defRPr sz="4000" b="1">
          <a:solidFill>
            <a:schemeClr val="tx1"/>
          </a:solidFill>
          <a:latin typeface="Arial" pitchFamily="34" charset="0"/>
          <a:ea typeface="Open Sans Semibold"/>
          <a:cs typeface="Open Sans Semibold"/>
        </a:defRPr>
      </a:lvl6pPr>
      <a:lvl7pPr marL="914400" algn="l" rtl="0" eaLnBrk="1" fontAlgn="base" hangingPunct="1">
        <a:spcBef>
          <a:spcPct val="0"/>
        </a:spcBef>
        <a:spcAft>
          <a:spcPct val="0"/>
        </a:spcAft>
        <a:defRPr sz="4000" b="1">
          <a:solidFill>
            <a:schemeClr val="tx1"/>
          </a:solidFill>
          <a:latin typeface="Arial" pitchFamily="34" charset="0"/>
          <a:ea typeface="Open Sans Semibold"/>
          <a:cs typeface="Open Sans Semibold"/>
        </a:defRPr>
      </a:lvl7pPr>
      <a:lvl8pPr marL="1371600" algn="l" rtl="0" eaLnBrk="1" fontAlgn="base" hangingPunct="1">
        <a:spcBef>
          <a:spcPct val="0"/>
        </a:spcBef>
        <a:spcAft>
          <a:spcPct val="0"/>
        </a:spcAft>
        <a:defRPr sz="4000" b="1">
          <a:solidFill>
            <a:schemeClr val="tx1"/>
          </a:solidFill>
          <a:latin typeface="Arial" pitchFamily="34" charset="0"/>
          <a:ea typeface="Open Sans Semibold"/>
          <a:cs typeface="Open Sans Semibold"/>
        </a:defRPr>
      </a:lvl8pPr>
      <a:lvl9pPr marL="1828800" algn="l" rtl="0" eaLnBrk="1" fontAlgn="base" hangingPunct="1">
        <a:spcBef>
          <a:spcPct val="0"/>
        </a:spcBef>
        <a:spcAft>
          <a:spcPct val="0"/>
        </a:spcAft>
        <a:defRPr sz="4000" b="1">
          <a:solidFill>
            <a:schemeClr val="tx1"/>
          </a:solidFill>
          <a:latin typeface="Arial" pitchFamily="34" charset="0"/>
          <a:ea typeface="Open Sans Semibold"/>
          <a:cs typeface="Open Sans Semibold"/>
        </a:defRPr>
      </a:lvl9pPr>
    </p:titleStyle>
    <p:bodyStyle>
      <a:lvl1pPr marL="342900" indent="-342900" algn="l" rtl="0" eaLnBrk="1" fontAlgn="base" hangingPunct="1">
        <a:spcBef>
          <a:spcPct val="20000"/>
        </a:spcBef>
        <a:spcAft>
          <a:spcPct val="0"/>
        </a:spcAft>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rtl="0" eaLnBrk="1" fontAlgn="base" hangingPunct="1">
        <a:spcBef>
          <a:spcPct val="20000"/>
        </a:spcBef>
        <a:spcAft>
          <a:spcPct val="0"/>
        </a:spcAft>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rtl="0" eaLnBrk="1" fontAlgn="base" hangingPunct="1">
        <a:spcBef>
          <a:spcPct val="20000"/>
        </a:spcBef>
        <a:spcAft>
          <a:spcPct val="0"/>
        </a:spcAft>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rtl="0" eaLnBrk="1" fontAlgn="base" hangingPunct="1">
        <a:spcBef>
          <a:spcPct val="20000"/>
        </a:spcBef>
        <a:spcAft>
          <a:spcPct val="0"/>
        </a:spcAft>
        <a:buFont typeface="Arial" pitchFamily="34" charset="0"/>
        <a:buChar char="–"/>
        <a:defRPr kern="1200">
          <a:solidFill>
            <a:srgbClr val="646464"/>
          </a:solidFill>
          <a:latin typeface="+mj-lt"/>
          <a:ea typeface="Open Sans" pitchFamily="34" charset="0"/>
          <a:cs typeface="Open Sans" pitchFamily="34" charset="0"/>
        </a:defRPr>
      </a:lvl4pPr>
      <a:lvl5pPr marL="2057400" indent="-228600" algn="l" rtl="0" eaLnBrk="1" fontAlgn="base" hangingPunct="1">
        <a:spcBef>
          <a:spcPct val="20000"/>
        </a:spcBef>
        <a:spcAft>
          <a:spcPct val="0"/>
        </a:spcAft>
        <a:buFont typeface="Arial" pitchFamily="34" charset="0"/>
        <a:buChar char="»"/>
        <a:defRPr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54.191.234.158:8081/resource/department/7"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mixterj@oclc.org"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purl.org/montana-state/library/"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purl.org/montana-state/library/" TargetMode="External"/><Relationship Id="rId5" Type="http://schemas.openxmlformats.org/officeDocument/2006/relationships/hyperlink" Target="http://purl.org/dc/terms/" TargetMode="External"/><Relationship Id="rId4" Type="http://schemas.openxmlformats.org/officeDocument/2006/relationships/hyperlink" Target="http://schema.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itle 9"/>
          <p:cNvSpPr>
            <a:spLocks noGrp="1"/>
          </p:cNvSpPr>
          <p:nvPr>
            <p:ph type="subTitle" idx="1"/>
          </p:nvPr>
        </p:nvSpPr>
        <p:spPr/>
        <p:txBody>
          <a:bodyPr/>
          <a:lstStyle/>
          <a:p>
            <a:r>
              <a:rPr lang="en-US">
                <a:ea typeface="Open Sans"/>
                <a:cs typeface="Arial"/>
              </a:rPr>
              <a:t>Project Report Presentation and Update</a:t>
            </a:r>
          </a:p>
        </p:txBody>
      </p:sp>
      <p:sp>
        <p:nvSpPr>
          <p:cNvPr id="18435" name="Text Placeholder 10"/>
          <p:cNvSpPr>
            <a:spLocks noGrp="1"/>
          </p:cNvSpPr>
          <p:nvPr>
            <p:ph type="body" sz="quarter" idx="13"/>
          </p:nvPr>
        </p:nvSpPr>
        <p:spPr>
          <a:xfrm>
            <a:off x="888878" y="4795880"/>
            <a:ext cx="4343400" cy="381000"/>
          </a:xfrm>
        </p:spPr>
        <p:txBody>
          <a:bodyPr/>
          <a:lstStyle/>
          <a:p>
            <a:r>
              <a:rPr lang="en-US">
                <a:ea typeface="Open Sans"/>
                <a:cs typeface="Arial"/>
              </a:rPr>
              <a:t>October 10, 2014</a:t>
            </a:r>
          </a:p>
        </p:txBody>
      </p:sp>
      <p:sp>
        <p:nvSpPr>
          <p:cNvPr id="18437" name="Text Placeholder 12"/>
          <p:cNvSpPr>
            <a:spLocks noGrp="1"/>
          </p:cNvSpPr>
          <p:nvPr>
            <p:ph type="body" sz="quarter" idx="17"/>
          </p:nvPr>
        </p:nvSpPr>
        <p:spPr/>
        <p:txBody>
          <a:bodyPr/>
          <a:lstStyle/>
          <a:p>
            <a:r>
              <a:rPr lang="en-US">
                <a:ea typeface="Open Sans"/>
                <a:cs typeface="Arial"/>
              </a:rPr>
              <a:t>Jeff Mixter - OCLC Research</a:t>
            </a:r>
          </a:p>
        </p:txBody>
      </p:sp>
      <p:sp>
        <p:nvSpPr>
          <p:cNvPr id="18438" name="Text Placeholder 13"/>
          <p:cNvSpPr>
            <a:spLocks noGrp="1"/>
          </p:cNvSpPr>
          <p:nvPr>
            <p:ph type="body" sz="quarter" idx="18"/>
          </p:nvPr>
        </p:nvSpPr>
        <p:spPr/>
        <p:txBody>
          <a:bodyPr/>
          <a:lstStyle/>
          <a:p>
            <a:r>
              <a:rPr lang="en-US">
                <a:ea typeface="Open Sans"/>
                <a:cs typeface="Arial"/>
              </a:rPr>
              <a:t>Patrick OBrien - Montana State Univeristy</a:t>
            </a:r>
          </a:p>
        </p:txBody>
      </p:sp>
      <p:sp>
        <p:nvSpPr>
          <p:cNvPr id="18439" name="Text Placeholder 14"/>
          <p:cNvSpPr>
            <a:spLocks noGrp="1"/>
          </p:cNvSpPr>
          <p:nvPr>
            <p:ph type="body" sz="quarter" idx="19"/>
          </p:nvPr>
        </p:nvSpPr>
        <p:spPr/>
        <p:txBody>
          <a:bodyPr/>
          <a:lstStyle/>
          <a:p>
            <a:r>
              <a:rPr lang="en-US">
                <a:ea typeface="Open Sans"/>
                <a:cs typeface="Arial"/>
              </a:rPr>
              <a:t>Kenning Arlitsch - Montana State University</a:t>
            </a:r>
          </a:p>
        </p:txBody>
      </p:sp>
      <p:sp>
        <p:nvSpPr>
          <p:cNvPr id="18440" name="Title 8"/>
          <p:cNvSpPr>
            <a:spLocks noGrp="1"/>
          </p:cNvSpPr>
          <p:nvPr>
            <p:ph type="title"/>
          </p:nvPr>
        </p:nvSpPr>
        <p:spPr/>
        <p:txBody>
          <a:bodyPr/>
          <a:lstStyle/>
          <a:p>
            <a:pPr algn="ctr"/>
            <a:r>
              <a:rPr lang="en-US" sz="2800">
                <a:latin typeface="Arial" charset="0"/>
                <a:ea typeface="Open Sans Semibold"/>
                <a:cs typeface="Arial" charset="0"/>
              </a:rPr>
              <a:t>Describing Theses and Dissertations Using Schema.org </a:t>
            </a:r>
          </a:p>
        </p:txBody>
      </p:sp>
      <p:sp>
        <p:nvSpPr>
          <p:cNvPr id="9" name="Text Placeholder 10"/>
          <p:cNvSpPr>
            <a:spLocks noGrp="1"/>
          </p:cNvSpPr>
          <p:nvPr>
            <p:ph type="body" sz="quarter" idx="13"/>
          </p:nvPr>
        </p:nvSpPr>
        <p:spPr>
          <a:xfrm>
            <a:off x="898334" y="4379670"/>
            <a:ext cx="4343400" cy="381000"/>
          </a:xfrm>
        </p:spPr>
        <p:txBody>
          <a:bodyPr/>
          <a:lstStyle/>
          <a:p>
            <a:r>
              <a:rPr lang="en-US">
                <a:ea typeface="Open Sans"/>
                <a:cs typeface="Arial"/>
              </a:rPr>
              <a:t>DCMI 2014 Austin, Texas</a:t>
            </a:r>
          </a:p>
        </p:txBody>
      </p:sp>
      <p:pic>
        <p:nvPicPr>
          <p:cNvPr id="2" name="Picture 1" descr="IMLS_Logo_2c.jpg"/>
          <p:cNvPicPr>
            <a:picLocks noChangeAspect="1"/>
          </p:cNvPicPr>
          <p:nvPr/>
        </p:nvPicPr>
        <p:blipFill>
          <a:blip r:embed="rId3" cstate="print"/>
          <a:stretch>
            <a:fillRect/>
          </a:stretch>
        </p:blipFill>
        <p:spPr>
          <a:xfrm>
            <a:off x="5472605" y="4962667"/>
            <a:ext cx="2743200" cy="12479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Arial"/>
              </a:rPr>
              <a:t>Process Model</a:t>
            </a:r>
          </a:p>
        </p:txBody>
      </p:sp>
      <p:sp>
        <p:nvSpPr>
          <p:cNvPr id="3" name="Content Placeholder 2"/>
          <p:cNvSpPr>
            <a:spLocks noGrp="1"/>
          </p:cNvSpPr>
          <p:nvPr>
            <p:ph idx="1"/>
          </p:nvPr>
        </p:nvSpPr>
        <p:spPr/>
        <p:txBody>
          <a:bodyPr/>
          <a:lstStyle/>
          <a:p>
            <a:r>
              <a:rPr lang="en-US">
                <a:latin typeface="Arial" charset="0"/>
                <a:cs typeface="Arial" charset="0"/>
              </a:rPr>
              <a:t>Data was loaded into OpenRefine </a:t>
            </a:r>
          </a:p>
          <a:p>
            <a:r>
              <a:rPr lang="en-US">
                <a:latin typeface="Arial" charset="0"/>
                <a:cs typeface="Arial" charset="0"/>
              </a:rPr>
              <a:t>Data was reconciled against Dbpedia.org, LCSH and VIAF </a:t>
            </a:r>
          </a:p>
          <a:p>
            <a:pPr lvl="1"/>
            <a:r>
              <a:rPr lang="en-US">
                <a:latin typeface="Arial" charset="0"/>
                <a:cs typeface="Arial" charset="0"/>
              </a:rPr>
              <a:t>Matching was made easier by the specific metadata fields that the records used </a:t>
            </a:r>
          </a:p>
          <a:p>
            <a:pPr lvl="1"/>
            <a:r>
              <a:rPr lang="en-US">
                <a:latin typeface="Arial" charset="0"/>
                <a:cs typeface="Arial" charset="0"/>
              </a:rPr>
              <a:t>dc:subjects.lcsh matched 78% </a:t>
            </a:r>
          </a:p>
          <a:p>
            <a:r>
              <a:rPr lang="en-US">
                <a:latin typeface="Arial" charset="0"/>
                <a:cs typeface="Arial" charset="0"/>
              </a:rPr>
              <a:t>Generated our own internal URIs*** </a:t>
            </a:r>
          </a:p>
          <a:p>
            <a:pPr marL="0" indent="0">
              <a:buNone/>
            </a:pPr>
            <a:endParaRPr lang="en-US">
              <a:latin typeface="Arial" charset="0"/>
              <a:cs typeface="Arial" charset="0"/>
            </a:endParaRPr>
          </a:p>
          <a:p>
            <a:pPr marL="0" indent="0">
              <a:buNone/>
            </a:pPr>
            <a:r>
              <a:rPr lang="en-US" sz="1800">
                <a:cs typeface="Arial"/>
              </a:rPr>
              <a:t>*** The URI pattern for the current production data differs from that used in the example data presented in the project report</a:t>
            </a:r>
            <a:endParaRPr lang="en-US">
              <a:cs typeface="Arial"/>
            </a:endParaRPr>
          </a:p>
        </p:txBody>
      </p:sp>
      <p:sp>
        <p:nvSpPr>
          <p:cNvPr id="4" name="Slide Number Placeholder 3"/>
          <p:cNvSpPr>
            <a:spLocks noGrp="1"/>
          </p:cNvSpPr>
          <p:nvPr>
            <p:ph type="sldNum" sz="quarter" idx="10"/>
          </p:nvPr>
        </p:nvSpPr>
        <p:spPr/>
        <p:txBody>
          <a:bodyPr/>
          <a:lstStyle/>
          <a:p>
            <a:pPr>
              <a:defRPr/>
            </a:pPr>
            <a:fld id="{07190E51-7771-4BD9-B2A6-2ABD91B7333C}" type="slidenum">
              <a:rPr lang="en-US"/>
              <a:pPr>
                <a:defRPr/>
              </a:pPr>
              <a:t>10</a:t>
            </a:fld>
            <a:endParaRPr lang="en-US"/>
          </a:p>
        </p:txBody>
      </p:sp>
    </p:spTree>
    <p:extLst>
      <p:ext uri="{BB962C8B-B14F-4D97-AF65-F5344CB8AC3E}">
        <p14:creationId xmlns:p14="http://schemas.microsoft.com/office/powerpoint/2010/main" xmlns="" val="302972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Arial"/>
              </a:rPr>
              <a:t>Syndication of RDF data</a:t>
            </a:r>
          </a:p>
        </p:txBody>
      </p:sp>
      <p:sp>
        <p:nvSpPr>
          <p:cNvPr id="3" name="Content Placeholder 2"/>
          <p:cNvSpPr>
            <a:spLocks noGrp="1"/>
          </p:cNvSpPr>
          <p:nvPr>
            <p:ph idx="1"/>
          </p:nvPr>
        </p:nvSpPr>
        <p:spPr>
          <a:xfrm>
            <a:off x="457200" y="1448852"/>
            <a:ext cx="8229600" cy="4677311"/>
          </a:xfrm>
        </p:spPr>
        <p:txBody>
          <a:bodyPr/>
          <a:lstStyle/>
          <a:p>
            <a:r>
              <a:rPr lang="en-US" sz="2600" dirty="0">
                <a:latin typeface="Arial" charset="0"/>
                <a:cs typeface="Arial" charset="0"/>
              </a:rPr>
              <a:t>Data from three records was published online along with an HTML page that described all of the entities referenced in the CBDs </a:t>
            </a:r>
          </a:p>
          <a:p>
            <a:pPr lvl="1"/>
            <a:r>
              <a:rPr lang="en-US" sz="2200" dirty="0">
                <a:latin typeface="Arial" charset="0"/>
                <a:cs typeface="Arial" charset="0"/>
              </a:rPr>
              <a:t>Serialized at </a:t>
            </a:r>
            <a:r>
              <a:rPr lang="en-US" sz="2200" dirty="0" err="1">
                <a:latin typeface="Arial" charset="0"/>
                <a:cs typeface="Arial" charset="0"/>
              </a:rPr>
              <a:t>RDFa</a:t>
            </a:r>
            <a:r>
              <a:rPr lang="en-US" sz="2200" dirty="0">
                <a:latin typeface="Arial" charset="0"/>
                <a:cs typeface="Arial" charset="0"/>
              </a:rPr>
              <a:t> </a:t>
            </a:r>
            <a:endParaRPr lang="en-US" sz="2600" dirty="0">
              <a:latin typeface="Arial" charset="0"/>
              <a:cs typeface="Arial" charset="0"/>
            </a:endParaRPr>
          </a:p>
          <a:p>
            <a:r>
              <a:rPr lang="en-US" sz="2600" dirty="0">
                <a:latin typeface="Arial" charset="0"/>
                <a:cs typeface="Arial" charset="0"/>
              </a:rPr>
              <a:t>Since then we have loaded all </a:t>
            </a:r>
            <a:r>
              <a:rPr lang="en-US" sz="2600" dirty="0" smtClean="0">
                <a:latin typeface="Arial" charset="0"/>
                <a:cs typeface="Arial" charset="0"/>
              </a:rPr>
              <a:t>1,909 </a:t>
            </a:r>
            <a:r>
              <a:rPr lang="en-US" sz="2600" dirty="0">
                <a:latin typeface="Arial" charset="0"/>
                <a:cs typeface="Arial" charset="0"/>
              </a:rPr>
              <a:t>RDF descriptions back into the </a:t>
            </a:r>
            <a:r>
              <a:rPr lang="en-US" sz="2600" dirty="0" err="1">
                <a:latin typeface="Arial" charset="0"/>
                <a:cs typeface="Arial" charset="0"/>
              </a:rPr>
              <a:t>ScholarWorks</a:t>
            </a:r>
            <a:r>
              <a:rPr lang="en-US" sz="2600" dirty="0">
                <a:latin typeface="Arial" charset="0"/>
                <a:cs typeface="Arial" charset="0"/>
              </a:rPr>
              <a:t> repository and tweaked the </a:t>
            </a:r>
            <a:r>
              <a:rPr lang="en-US" sz="2600" dirty="0" err="1">
                <a:latin typeface="Arial" charset="0"/>
                <a:cs typeface="Arial" charset="0"/>
              </a:rPr>
              <a:t>Dspace</a:t>
            </a:r>
            <a:r>
              <a:rPr lang="en-US" sz="2600" dirty="0">
                <a:latin typeface="Arial" charset="0"/>
                <a:cs typeface="Arial" charset="0"/>
              </a:rPr>
              <a:t> instance to pull over and display JSON-ld data </a:t>
            </a:r>
          </a:p>
          <a:p>
            <a:r>
              <a:rPr lang="en-US" sz="2600" dirty="0">
                <a:latin typeface="Arial" charset="0"/>
                <a:cs typeface="Arial" charset="0"/>
              </a:rPr>
              <a:t>All newly created entities are loaded into a Triple Store with a </a:t>
            </a:r>
            <a:r>
              <a:rPr lang="en-US" sz="2600" dirty="0" err="1">
                <a:latin typeface="Arial" charset="0"/>
                <a:cs typeface="Arial" charset="0"/>
              </a:rPr>
              <a:t>Pubby</a:t>
            </a:r>
            <a:r>
              <a:rPr lang="en-US" sz="2600" dirty="0">
                <a:latin typeface="Arial" charset="0"/>
                <a:cs typeface="Arial" charset="0"/>
              </a:rPr>
              <a:t> front end</a:t>
            </a:r>
          </a:p>
          <a:p>
            <a:pPr lvl="1"/>
            <a:r>
              <a:rPr lang="en-US" sz="1800" dirty="0">
                <a:latin typeface="Arial" charset="0"/>
                <a:cs typeface="Arial" charset="0"/>
                <a:hlinkClick r:id="rId3"/>
              </a:rPr>
              <a:t>http://54.191.234.158:8081/resource/department/7</a:t>
            </a:r>
            <a:r>
              <a:rPr lang="en-US" sz="1800" dirty="0">
                <a:latin typeface="Arial" charset="0"/>
                <a:cs typeface="Arial" charset="0"/>
              </a:rPr>
              <a:t>  </a:t>
            </a:r>
            <a:endParaRPr lang="en-US" sz="2200"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07190E51-7771-4BD9-B2A6-2ABD91B7333C}" type="slidenum">
              <a:rPr lang="en-US"/>
              <a:pPr>
                <a:defRPr/>
              </a:pPr>
              <a:t>11</a:t>
            </a:fld>
            <a:endParaRPr lang="en-US"/>
          </a:p>
        </p:txBody>
      </p:sp>
    </p:spTree>
    <p:extLst>
      <p:ext uri="{BB962C8B-B14F-4D97-AF65-F5344CB8AC3E}">
        <p14:creationId xmlns:p14="http://schemas.microsoft.com/office/powerpoint/2010/main" xmlns="" val="414982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Arial"/>
              </a:rPr>
              <a:t>Google Webmaster Tools</a:t>
            </a:r>
          </a:p>
        </p:txBody>
      </p:sp>
      <p:pic>
        <p:nvPicPr>
          <p:cNvPr id="5" name="Content Placeholder 4" descr="Screenshot 2014-10-06 14.01.24.png"/>
          <p:cNvPicPr>
            <a:picLocks noGrp="1" noChangeAspect="1"/>
          </p:cNvPicPr>
          <p:nvPr>
            <p:ph idx="1"/>
          </p:nvPr>
        </p:nvPicPr>
        <p:blipFill>
          <a:blip r:embed="rId3" cstate="print"/>
          <a:stretch>
            <a:fillRect/>
          </a:stretch>
        </p:blipFill>
        <p:spPr>
          <a:xfrm>
            <a:off x="26988" y="1550988"/>
            <a:ext cx="9044335" cy="3802721"/>
          </a:xfrm>
        </p:spPr>
      </p:pic>
      <p:sp>
        <p:nvSpPr>
          <p:cNvPr id="4" name="Slide Number Placeholder 3"/>
          <p:cNvSpPr>
            <a:spLocks noGrp="1"/>
          </p:cNvSpPr>
          <p:nvPr>
            <p:ph type="sldNum" sz="quarter" idx="10"/>
          </p:nvPr>
        </p:nvSpPr>
        <p:spPr/>
        <p:txBody>
          <a:bodyPr/>
          <a:lstStyle/>
          <a:p>
            <a:pPr>
              <a:defRPr/>
            </a:pPr>
            <a:fld id="{07190E51-7771-4BD9-B2A6-2ABD91B7333C}" type="slidenum">
              <a:rPr lang="en-US"/>
              <a:pPr>
                <a:defRPr/>
              </a:pPr>
              <a:t>12</a:t>
            </a:fld>
            <a:endParaRPr lang="en-US"/>
          </a:p>
        </p:txBody>
      </p:sp>
    </p:spTree>
    <p:extLst>
      <p:ext uri="{BB962C8B-B14F-4D97-AF65-F5344CB8AC3E}">
        <p14:creationId xmlns:p14="http://schemas.microsoft.com/office/powerpoint/2010/main" xmlns="" val="3912090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Arial"/>
              </a:rPr>
              <a:t>Next Steps</a:t>
            </a:r>
          </a:p>
        </p:txBody>
      </p:sp>
      <p:sp>
        <p:nvSpPr>
          <p:cNvPr id="3" name="Content Placeholder 2"/>
          <p:cNvSpPr>
            <a:spLocks noGrp="1"/>
          </p:cNvSpPr>
          <p:nvPr>
            <p:ph idx="1"/>
          </p:nvPr>
        </p:nvSpPr>
        <p:spPr>
          <a:xfrm>
            <a:off x="457200" y="1363718"/>
            <a:ext cx="8229600" cy="4884682"/>
          </a:xfrm>
        </p:spPr>
        <p:txBody>
          <a:bodyPr/>
          <a:lstStyle/>
          <a:p>
            <a:r>
              <a:rPr lang="en-US">
                <a:latin typeface="Arial" charset="0"/>
                <a:cs typeface="Arial" charset="0"/>
              </a:rPr>
              <a:t>Setup a more production ready Pubby interface </a:t>
            </a:r>
          </a:p>
          <a:p>
            <a:r>
              <a:rPr lang="en-US">
                <a:latin typeface="Arial" charset="0"/>
                <a:cs typeface="Arial" charset="0"/>
              </a:rPr>
              <a:t>Make modifications to the ScholarWorks structured data </a:t>
            </a:r>
          </a:p>
          <a:p>
            <a:r>
              <a:rPr lang="en-US">
                <a:latin typeface="Arial" charset="0"/>
                <a:cs typeface="Arial" charset="0"/>
              </a:rPr>
              <a:t>Make libraries visible on the Web </a:t>
            </a:r>
          </a:p>
          <a:p>
            <a:pPr lvl="1"/>
            <a:r>
              <a:rPr lang="en-US">
                <a:latin typeface="Arial" charset="0"/>
                <a:cs typeface="Arial" charset="0"/>
              </a:rPr>
              <a:t>Build the presence of the library and its sub-organizations on the Semantic Web </a:t>
            </a:r>
          </a:p>
          <a:p>
            <a:pPr lvl="1"/>
            <a:r>
              <a:rPr lang="en-US">
                <a:solidFill>
                  <a:srgbClr val="595959"/>
                </a:solidFill>
                <a:latin typeface="Arial" charset="0"/>
                <a:ea typeface="Verdana" charset="0"/>
                <a:cs typeface="Arial" charset="0"/>
              </a:rPr>
              <a:t>Kenning, A., OBrien, P., Clark, J. A., Young, S. W. H. &amp; Rossmann, D. (2014). Demonstrating Library Value at Network Scale: Leveraging the Semantic Web With New Knowledge Work. </a:t>
            </a:r>
            <a:r>
              <a:rPr lang="en-US" i="1">
                <a:solidFill>
                  <a:srgbClr val="595959"/>
                </a:solidFill>
                <a:latin typeface="Arial" charset="0"/>
                <a:ea typeface="Verdana" charset="0"/>
                <a:cs typeface="Arial" charset="0"/>
              </a:rPr>
              <a:t>Journal of Library Administration</a:t>
            </a:r>
            <a:r>
              <a:rPr lang="en-US">
                <a:solidFill>
                  <a:srgbClr val="595959"/>
                </a:solidFill>
                <a:latin typeface="Arial" charset="0"/>
                <a:ea typeface="Verdana" charset="0"/>
                <a:cs typeface="Arial" charset="0"/>
              </a:rPr>
              <a:t>, 54(5), 413-425.</a:t>
            </a:r>
            <a:r>
              <a:rPr lang="en-US">
                <a:solidFill>
                  <a:srgbClr val="444444"/>
                </a:solidFill>
                <a:latin typeface="Arial" charset="0"/>
                <a:ea typeface="Verdana" charset="0"/>
                <a:cs typeface="Arial" charset="0"/>
              </a:rPr>
              <a:t/>
            </a:r>
            <a:br>
              <a:rPr lang="en-US">
                <a:solidFill>
                  <a:srgbClr val="444444"/>
                </a:solidFill>
                <a:latin typeface="Arial" charset="0"/>
                <a:ea typeface="Verdana" charset="0"/>
                <a:cs typeface="Arial" charset="0"/>
              </a:rPr>
            </a:br>
            <a:endParaRPr lang="en-US">
              <a:latin typeface="Arial"/>
              <a:cs typeface="Arial"/>
            </a:endParaRPr>
          </a:p>
          <a:p>
            <a:pPr marL="0" indent="0">
              <a:buNone/>
            </a:pPr>
            <a:endParaRPr lang="en-US">
              <a:latin typeface="Arial" charset="0"/>
              <a:cs typeface="Arial" charset="0"/>
            </a:endParaRPr>
          </a:p>
          <a:p>
            <a:endParaRPr lang="en-US"/>
          </a:p>
        </p:txBody>
      </p:sp>
      <p:sp>
        <p:nvSpPr>
          <p:cNvPr id="4" name="Slide Number Placeholder 3"/>
          <p:cNvSpPr>
            <a:spLocks noGrp="1"/>
          </p:cNvSpPr>
          <p:nvPr>
            <p:ph type="sldNum" sz="quarter" idx="10"/>
          </p:nvPr>
        </p:nvSpPr>
        <p:spPr/>
        <p:txBody>
          <a:bodyPr/>
          <a:lstStyle/>
          <a:p>
            <a:pPr>
              <a:defRPr/>
            </a:pPr>
            <a:fld id="{07190E51-7771-4BD9-B2A6-2ABD91B7333C}" type="slidenum">
              <a:rPr lang="en-US"/>
              <a:pPr>
                <a:defRPr/>
              </a:pPr>
              <a:t>13</a:t>
            </a:fld>
            <a:endParaRPr lang="en-US"/>
          </a:p>
        </p:txBody>
      </p:sp>
    </p:spTree>
    <p:extLst>
      <p:ext uri="{BB962C8B-B14F-4D97-AF65-F5344CB8AC3E}">
        <p14:creationId xmlns:p14="http://schemas.microsoft.com/office/powerpoint/2010/main" xmlns="" val="395148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a:xfrm>
            <a:off x="914400" y="2514600"/>
            <a:ext cx="7467600" cy="1143000"/>
          </a:xfrm>
        </p:spPr>
        <p:txBody>
          <a:bodyPr/>
          <a:lstStyle/>
          <a:p>
            <a:pPr algn="ctr"/>
            <a:r>
              <a:rPr lang="en-US">
                <a:latin typeface="Arial" pitchFamily="34" charset="0"/>
                <a:ea typeface="Open Sans Semibold"/>
                <a:cs typeface="Arial"/>
              </a:rPr>
              <a:t>Questions?</a:t>
            </a:r>
          </a:p>
        </p:txBody>
      </p:sp>
      <p:sp>
        <p:nvSpPr>
          <p:cNvPr id="3" name="Slide Number Placeholder 2"/>
          <p:cNvSpPr>
            <a:spLocks noGrp="1"/>
          </p:cNvSpPr>
          <p:nvPr>
            <p:ph type="sldNum" sz="quarter" idx="10"/>
          </p:nvPr>
        </p:nvSpPr>
        <p:spPr/>
        <p:txBody>
          <a:bodyPr/>
          <a:lstStyle/>
          <a:p>
            <a:pPr>
              <a:defRPr/>
            </a:pPr>
            <a:fld id="{BB0716F1-E3C9-48AE-AD8A-5AF483988A10}"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2"/>
          <p:cNvSpPr>
            <a:spLocks noGrp="1"/>
          </p:cNvSpPr>
          <p:nvPr>
            <p:ph type="body" sz="quarter" idx="11"/>
          </p:nvPr>
        </p:nvSpPr>
        <p:spPr>
          <a:xfrm>
            <a:off x="914400" y="3429000"/>
            <a:ext cx="3269491" cy="1981200"/>
          </a:xfrm>
        </p:spPr>
        <p:txBody>
          <a:bodyPr/>
          <a:lstStyle/>
          <a:p>
            <a:r>
              <a:rPr lang="en-US" sz="1800">
                <a:ea typeface="Open Sans"/>
                <a:cs typeface="Arial"/>
              </a:rPr>
              <a:t>Jeff Mixter</a:t>
            </a:r>
          </a:p>
          <a:p>
            <a:r>
              <a:rPr lang="en-US" sz="1800">
                <a:ea typeface="Open Sans"/>
                <a:cs typeface="Arial"/>
                <a:hlinkClick r:id="rId3"/>
              </a:rPr>
              <a:t>mixterj@oclc.org</a:t>
            </a:r>
          </a:p>
          <a:p>
            <a:r>
              <a:rPr lang="en-US" sz="1800">
                <a:ea typeface="Open Sans"/>
                <a:cs typeface="Arial"/>
              </a:rPr>
              <a:t>@JeffMixter</a:t>
            </a:r>
          </a:p>
          <a:p>
            <a:r>
              <a:rPr lang="en-US" sz="1800">
                <a:latin typeface="Arial" charset="0"/>
                <a:ea typeface="Open Sans"/>
                <a:cs typeface="Arial" charset="0"/>
              </a:rPr>
              <a:t>614-761-5159</a:t>
            </a:r>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endParaRPr lang="en-US" dirty="0"/>
          </a:p>
        </p:txBody>
      </p:sp>
      <p:pic>
        <p:nvPicPr>
          <p:cNvPr id="3" name="Picture 2" descr="IMLS_Logo_2c.jpg"/>
          <p:cNvPicPr>
            <a:picLocks noChangeAspect="1"/>
          </p:cNvPicPr>
          <p:nvPr/>
        </p:nvPicPr>
        <p:blipFill>
          <a:blip r:embed="rId4" cstate="print"/>
          <a:stretch>
            <a:fillRect/>
          </a:stretch>
        </p:blipFill>
        <p:spPr>
          <a:xfrm>
            <a:off x="5381523" y="3900587"/>
            <a:ext cx="2743200" cy="124793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r>
              <a:rPr lang="en-US">
                <a:latin typeface="Arial" charset="0"/>
                <a:ea typeface="Open Sans Semibold"/>
                <a:cs typeface="Arial" charset="0"/>
              </a:rPr>
              <a:t>Background </a:t>
            </a:r>
          </a:p>
        </p:txBody>
      </p:sp>
      <p:sp>
        <p:nvSpPr>
          <p:cNvPr id="19459" name="Content Placeholder 3"/>
          <p:cNvSpPr>
            <a:spLocks noGrp="1"/>
          </p:cNvSpPr>
          <p:nvPr>
            <p:ph idx="1"/>
          </p:nvPr>
        </p:nvSpPr>
        <p:spPr/>
        <p:txBody>
          <a:bodyPr/>
          <a:lstStyle/>
          <a:p>
            <a:r>
              <a:rPr lang="en-US">
                <a:latin typeface="Arial" charset="0"/>
                <a:ea typeface="Open Sans"/>
                <a:cs typeface="Arial" charset="0"/>
              </a:rPr>
              <a:t>This project is based on an IMLS Grant that Kenning and Patrick were awarded in 2010 </a:t>
            </a:r>
          </a:p>
          <a:p>
            <a:r>
              <a:rPr lang="en-US">
                <a:latin typeface="Arial" charset="0"/>
                <a:ea typeface="Open Sans"/>
                <a:cs typeface="Arial" charset="0"/>
              </a:rPr>
              <a:t>Initial scope was to improve indexing and visibility of digital collections in Search Engines </a:t>
            </a:r>
          </a:p>
          <a:p>
            <a:r>
              <a:rPr lang="en-US">
                <a:latin typeface="Arial" charset="0"/>
                <a:ea typeface="Open Sans"/>
                <a:cs typeface="Arial" charset="0"/>
              </a:rPr>
              <a:t>Since the release of Schema.org in 2011 the scope has expanded to include modeling IR material in a way that make them more visible to traditional search engines </a:t>
            </a:r>
          </a:p>
          <a:p>
            <a:endParaRPr lang="en-US">
              <a:ea typeface="Open Sans"/>
              <a:cs typeface="Open Sans"/>
            </a:endParaRPr>
          </a:p>
        </p:txBody>
      </p:sp>
      <p:sp>
        <p:nvSpPr>
          <p:cNvPr id="2" name="Slide Number Placeholder 1"/>
          <p:cNvSpPr>
            <a:spLocks noGrp="1"/>
          </p:cNvSpPr>
          <p:nvPr>
            <p:ph type="sldNum" sz="quarter" idx="10"/>
          </p:nvPr>
        </p:nvSpPr>
        <p:spPr/>
        <p:txBody>
          <a:bodyPr/>
          <a:lstStyle/>
          <a:p>
            <a:pPr>
              <a:defRPr/>
            </a:pPr>
            <a:fld id="{4554B562-105D-4B05-A34E-6F2357C667DC}" type="slidenum">
              <a:rPr lang="en-US"/>
              <a:pPr>
                <a:defRPr/>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r>
              <a:rPr lang="en-US">
                <a:latin typeface="Arial" charset="0"/>
                <a:ea typeface="Open Sans Semibold"/>
                <a:cs typeface="Arial" charset="0"/>
              </a:rPr>
              <a:t>Schema.org </a:t>
            </a:r>
          </a:p>
        </p:txBody>
      </p:sp>
      <p:sp>
        <p:nvSpPr>
          <p:cNvPr id="19459" name="Content Placeholder 3"/>
          <p:cNvSpPr>
            <a:spLocks noGrp="1"/>
          </p:cNvSpPr>
          <p:nvPr>
            <p:ph idx="1"/>
          </p:nvPr>
        </p:nvSpPr>
        <p:spPr/>
        <p:txBody>
          <a:bodyPr/>
          <a:lstStyle/>
          <a:p>
            <a:r>
              <a:rPr lang="en-US">
                <a:latin typeface="Arial" charset="0"/>
                <a:ea typeface="Open Sans"/>
                <a:cs typeface="Arial" charset="0"/>
              </a:rPr>
              <a:t>Released in 2011 by Bing, Google, Yahoo and Yandex </a:t>
            </a:r>
          </a:p>
          <a:p>
            <a:r>
              <a:rPr lang="en-US">
                <a:latin typeface="Arial" charset="0"/>
                <a:ea typeface="Open Sans"/>
                <a:cs typeface="Arial" charset="0"/>
              </a:rPr>
              <a:t>Lingua franca for describing things on the web </a:t>
            </a:r>
          </a:p>
          <a:p>
            <a:r>
              <a:rPr lang="en-US">
                <a:latin typeface="Arial" charset="0"/>
                <a:ea typeface="Open Sans"/>
                <a:cs typeface="Arial" charset="0"/>
              </a:rPr>
              <a:t>W3C Working Group SchemaBibExtend was created to help make bibliographic recommendations and suggestions to Schema.org </a:t>
            </a:r>
          </a:p>
          <a:p>
            <a:endParaRPr lang="en-US">
              <a:ea typeface="Open Sans"/>
              <a:cs typeface="Open Sans"/>
            </a:endParaRPr>
          </a:p>
        </p:txBody>
      </p:sp>
      <p:sp>
        <p:nvSpPr>
          <p:cNvPr id="2" name="Slide Number Placeholder 1"/>
          <p:cNvSpPr>
            <a:spLocks noGrp="1"/>
          </p:cNvSpPr>
          <p:nvPr>
            <p:ph type="sldNum" sz="quarter" idx="10"/>
          </p:nvPr>
        </p:nvSpPr>
        <p:spPr/>
        <p:txBody>
          <a:bodyPr/>
          <a:lstStyle/>
          <a:p>
            <a:pPr>
              <a:defRPr/>
            </a:pPr>
            <a:fld id="{4554B562-105D-4B05-A34E-6F2357C667DC}" type="slidenum">
              <a:rPr lang="en-US"/>
              <a:pPr>
                <a:defRPr/>
              </a:pPr>
              <a:t>3</a:t>
            </a:fld>
            <a:endParaRPr lang="en-US"/>
          </a:p>
        </p:txBody>
      </p:sp>
    </p:spTree>
    <p:extLst>
      <p:ext uri="{BB962C8B-B14F-4D97-AF65-F5344CB8AC3E}">
        <p14:creationId xmlns:p14="http://schemas.microsoft.com/office/powerpoint/2010/main" xmlns="" val="287388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r>
              <a:rPr lang="en-US">
                <a:latin typeface="Arial" pitchFamily="34" charset="0"/>
                <a:ea typeface="Open Sans Semibold"/>
                <a:cs typeface="Arial"/>
              </a:rPr>
              <a:t>Data Sample</a:t>
            </a:r>
          </a:p>
        </p:txBody>
      </p:sp>
      <p:sp>
        <p:nvSpPr>
          <p:cNvPr id="19459" name="Content Placeholder 3"/>
          <p:cNvSpPr>
            <a:spLocks noGrp="1"/>
          </p:cNvSpPr>
          <p:nvPr>
            <p:ph idx="1"/>
          </p:nvPr>
        </p:nvSpPr>
        <p:spPr/>
        <p:txBody>
          <a:bodyPr/>
          <a:lstStyle/>
          <a:p>
            <a:r>
              <a:rPr lang="en-US" dirty="0" smtClean="0">
                <a:latin typeface="Arial" charset="0"/>
                <a:ea typeface="Open Sans"/>
                <a:cs typeface="Arial" charset="0"/>
              </a:rPr>
              <a:t>1,909 </a:t>
            </a:r>
            <a:r>
              <a:rPr lang="en-US" dirty="0">
                <a:latin typeface="Arial" charset="0"/>
                <a:ea typeface="Open Sans"/>
                <a:cs typeface="Arial" charset="0"/>
              </a:rPr>
              <a:t>DC records from the Montana State University </a:t>
            </a:r>
            <a:r>
              <a:rPr lang="en-US" dirty="0" err="1">
                <a:latin typeface="Arial" charset="0"/>
                <a:ea typeface="Open Sans"/>
                <a:cs typeface="Arial" charset="0"/>
              </a:rPr>
              <a:t>ScholarWorks</a:t>
            </a:r>
            <a:r>
              <a:rPr lang="en-US" dirty="0">
                <a:latin typeface="Arial" charset="0"/>
                <a:ea typeface="Open Sans"/>
                <a:cs typeface="Arial" charset="0"/>
              </a:rPr>
              <a:t> IR </a:t>
            </a:r>
          </a:p>
          <a:p>
            <a:r>
              <a:rPr lang="en-US" dirty="0">
                <a:latin typeface="Arial" charset="0"/>
                <a:ea typeface="Open Sans"/>
                <a:cs typeface="Arial" charset="0"/>
              </a:rPr>
              <a:t>They had already undergone extensive metadata clean-up </a:t>
            </a:r>
          </a:p>
          <a:p>
            <a:endParaRPr lang="en-US" dirty="0">
              <a:ea typeface="Open Sans"/>
              <a:cs typeface="Open Sans"/>
            </a:endParaRPr>
          </a:p>
        </p:txBody>
      </p:sp>
      <p:sp>
        <p:nvSpPr>
          <p:cNvPr id="2" name="Slide Number Placeholder 1"/>
          <p:cNvSpPr>
            <a:spLocks noGrp="1"/>
          </p:cNvSpPr>
          <p:nvPr>
            <p:ph type="sldNum" sz="quarter" idx="10"/>
          </p:nvPr>
        </p:nvSpPr>
        <p:spPr/>
        <p:txBody>
          <a:bodyPr/>
          <a:lstStyle/>
          <a:p>
            <a:pPr>
              <a:defRPr/>
            </a:pPr>
            <a:fld id="{4554B562-105D-4B05-A34E-6F2357C667DC}" type="slidenum">
              <a:rPr lang="en-US"/>
              <a:pPr>
                <a:defRPr/>
              </a:pPr>
              <a:t>4</a:t>
            </a:fld>
            <a:endParaRPr lang="en-US"/>
          </a:p>
        </p:txBody>
      </p:sp>
    </p:spTree>
    <p:extLst>
      <p:ext uri="{BB962C8B-B14F-4D97-AF65-F5344CB8AC3E}">
        <p14:creationId xmlns:p14="http://schemas.microsoft.com/office/powerpoint/2010/main" xmlns="" val="257184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r>
              <a:rPr lang="en-US">
                <a:latin typeface="Arial" pitchFamily="34" charset="0"/>
                <a:ea typeface="Open Sans Semibold"/>
                <a:cs typeface="Arial"/>
              </a:rPr>
              <a:t>Data Model</a:t>
            </a:r>
          </a:p>
        </p:txBody>
      </p:sp>
      <p:sp>
        <p:nvSpPr>
          <p:cNvPr id="19459" name="Content Placeholder 3"/>
          <p:cNvSpPr>
            <a:spLocks noGrp="1"/>
          </p:cNvSpPr>
          <p:nvPr>
            <p:ph idx="1"/>
          </p:nvPr>
        </p:nvSpPr>
        <p:spPr/>
        <p:txBody>
          <a:bodyPr/>
          <a:lstStyle/>
          <a:p>
            <a:r>
              <a:rPr lang="en-US">
                <a:latin typeface="Arial" charset="0"/>
                <a:ea typeface="Open Sans"/>
                <a:cs typeface="Arial" charset="0"/>
              </a:rPr>
              <a:t>Started with Schema.org as the base </a:t>
            </a:r>
          </a:p>
          <a:p>
            <a:r>
              <a:rPr lang="en-US">
                <a:latin typeface="Arial" charset="0"/>
                <a:ea typeface="Open Sans"/>
                <a:cs typeface="Arial" charset="0"/>
              </a:rPr>
              <a:t>We created an extension vocabulary using the same mechanics and conventions used in Schema.org </a:t>
            </a:r>
          </a:p>
          <a:p>
            <a:pPr lvl="1"/>
            <a:r>
              <a:rPr lang="en-US">
                <a:latin typeface="Arial" charset="0"/>
                <a:ea typeface="Open Sans"/>
                <a:cs typeface="Arial" charset="0"/>
              </a:rPr>
              <a:t>RDFS vocabulary</a:t>
            </a:r>
          </a:p>
          <a:p>
            <a:pPr lvl="1"/>
            <a:r>
              <a:rPr lang="en-US">
                <a:latin typeface="Arial" charset="0"/>
                <a:ea typeface="Open Sans"/>
                <a:cs typeface="Arial" charset="0"/>
              </a:rPr>
              <a:t>It is published as RDFa </a:t>
            </a:r>
          </a:p>
          <a:p>
            <a:pPr lvl="1"/>
            <a:r>
              <a:rPr lang="en-US">
                <a:latin typeface="Arial" charset="0"/>
                <a:ea typeface="Open Sans"/>
                <a:cs typeface="Arial" charset="0"/>
                <a:hlinkClick r:id="rId3"/>
              </a:rPr>
              <a:t>http://purl.org/montana-state/library/</a:t>
            </a:r>
            <a:r>
              <a:rPr lang="en-US">
                <a:latin typeface="Arial" charset="0"/>
                <a:ea typeface="Open Sans"/>
                <a:cs typeface="Arial" charset="0"/>
              </a:rPr>
              <a:t> </a:t>
            </a:r>
          </a:p>
          <a:p>
            <a:endParaRPr lang="en-US">
              <a:ea typeface="Open Sans"/>
              <a:cs typeface="Open Sans"/>
            </a:endParaRPr>
          </a:p>
        </p:txBody>
      </p:sp>
      <p:sp>
        <p:nvSpPr>
          <p:cNvPr id="2" name="Slide Number Placeholder 1"/>
          <p:cNvSpPr>
            <a:spLocks noGrp="1"/>
          </p:cNvSpPr>
          <p:nvPr>
            <p:ph type="sldNum" sz="quarter" idx="10"/>
          </p:nvPr>
        </p:nvSpPr>
        <p:spPr/>
        <p:txBody>
          <a:bodyPr/>
          <a:lstStyle/>
          <a:p>
            <a:pPr>
              <a:defRPr/>
            </a:pPr>
            <a:fld id="{4554B562-105D-4B05-A34E-6F2357C667DC}" type="slidenum">
              <a:rPr lang="en-US"/>
              <a:pPr>
                <a:defRPr/>
              </a:pPr>
              <a:t>5</a:t>
            </a:fld>
            <a:endParaRPr lang="en-US"/>
          </a:p>
        </p:txBody>
      </p:sp>
    </p:spTree>
    <p:extLst>
      <p:ext uri="{BB962C8B-B14F-4D97-AF65-F5344CB8AC3E}">
        <p14:creationId xmlns:p14="http://schemas.microsoft.com/office/powerpoint/2010/main" xmlns="" val="104262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6389026-F639-44B4-8337-686447BF5A38}" type="slidenum">
              <a:rPr lang="en-US"/>
              <a:pPr>
                <a:defRPr/>
              </a:pPr>
              <a:t>6</a:t>
            </a:fld>
            <a:endParaRPr lang="en-US"/>
          </a:p>
        </p:txBody>
      </p:sp>
      <p:pic>
        <p:nvPicPr>
          <p:cNvPr id="4" name="Picture 3" descr="MontanaDataModelOverview.jpg"/>
          <p:cNvPicPr>
            <a:picLocks noChangeAspect="1"/>
          </p:cNvPicPr>
          <p:nvPr/>
        </p:nvPicPr>
        <p:blipFill>
          <a:blip r:embed="rId3" cstate="print"/>
          <a:stretch>
            <a:fillRect/>
          </a:stretch>
        </p:blipFill>
        <p:spPr>
          <a:xfrm>
            <a:off x="312738" y="217488"/>
            <a:ext cx="8464110" cy="5702345"/>
          </a:xfrm>
          <a:prstGeom prst="rect">
            <a:avLst/>
          </a:prstGeom>
        </p:spPr>
      </p:pic>
      <p:sp>
        <p:nvSpPr>
          <p:cNvPr id="5" name="TextBox 4"/>
          <p:cNvSpPr txBox="1"/>
          <p:nvPr/>
        </p:nvSpPr>
        <p:spPr>
          <a:xfrm>
            <a:off x="4652963" y="5514975"/>
            <a:ext cx="4162225" cy="1200329"/>
          </a:xfrm>
          <a:prstGeom prst="rect">
            <a:avLst/>
          </a:prstGeom>
        </p:spPr>
        <p:txBody>
          <a:bodyPr wrap="square" rtlCol="0">
            <a:spAutoFit/>
          </a:bodyPr>
          <a:lstStyle/>
          <a:p>
            <a:r>
              <a:rPr lang="en-US" sz="1400" dirty="0">
                <a:solidFill>
                  <a:srgbClr val="A5A5A5"/>
                </a:solidFill>
              </a:rPr>
              <a:t>schema:</a:t>
            </a:r>
            <a:r>
              <a:rPr lang="en-US" sz="1400" dirty="0"/>
              <a:t> </a:t>
            </a:r>
            <a:r>
              <a:rPr lang="en-US" sz="1400" dirty="0">
                <a:hlinkClick r:id="rId4"/>
              </a:rPr>
              <a:t>http://schema.org/</a:t>
            </a:r>
          </a:p>
          <a:p>
            <a:r>
              <a:rPr lang="en-US" sz="1400" dirty="0">
                <a:solidFill>
                  <a:srgbClr val="A5A5A5"/>
                </a:solidFill>
              </a:rPr>
              <a:t>dcterms:</a:t>
            </a:r>
            <a:r>
              <a:rPr lang="en-US" sz="1400" dirty="0"/>
              <a:t> </a:t>
            </a:r>
            <a:r>
              <a:rPr lang="en-US" sz="1400" dirty="0">
                <a:hlinkClick r:id="rId5"/>
              </a:rPr>
              <a:t>http://purl.org/dc/terms/</a:t>
            </a:r>
          </a:p>
          <a:p>
            <a:r>
              <a:rPr lang="en-US" sz="1400" dirty="0">
                <a:solidFill>
                  <a:srgbClr val="A5A5A5"/>
                </a:solidFill>
              </a:rPr>
              <a:t>mont: </a:t>
            </a:r>
            <a:r>
              <a:rPr lang="en-US" sz="1400" dirty="0">
                <a:solidFill>
                  <a:srgbClr val="A5A5A5"/>
                </a:solidFill>
                <a:hlinkClick r:id="rId6"/>
              </a:rPr>
              <a:t>http://purl.org/montana-state/library/</a:t>
            </a:r>
          </a:p>
          <a:p>
            <a:endParaRPr lang="en-US" sz="1600" dirty="0"/>
          </a:p>
          <a:p>
            <a:endParaRPr lang="en-US" sz="1400" dirty="0">
              <a:solidFill>
                <a:srgbClr val="A5A5A5"/>
              </a:solidFill>
              <a:hlinkClick r:id="rId6"/>
            </a:endParaRPr>
          </a:p>
        </p:txBody>
      </p:sp>
    </p:spTree>
    <p:extLst>
      <p:ext uri="{BB962C8B-B14F-4D97-AF65-F5344CB8AC3E}">
        <p14:creationId xmlns:p14="http://schemas.microsoft.com/office/powerpoint/2010/main" xmlns="" val="1234509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Arial"/>
              </a:rPr>
              <a:t>Classes</a:t>
            </a:r>
          </a:p>
        </p:txBody>
      </p:sp>
      <p:sp>
        <p:nvSpPr>
          <p:cNvPr id="3" name="Content Placeholder 2"/>
          <p:cNvSpPr>
            <a:spLocks noGrp="1"/>
          </p:cNvSpPr>
          <p:nvPr>
            <p:ph idx="1"/>
          </p:nvPr>
        </p:nvSpPr>
        <p:spPr/>
        <p:txBody>
          <a:bodyPr/>
          <a:lstStyle/>
          <a:p>
            <a:r>
              <a:rPr lang="en-US">
                <a:latin typeface="Arial" charset="0"/>
                <a:cs typeface="Arial" charset="0"/>
              </a:rPr>
              <a:t>There was a need to add more specificity to the existing Creative Work branch classes </a:t>
            </a:r>
          </a:p>
          <a:p>
            <a:pPr lvl="1"/>
            <a:r>
              <a:rPr lang="en-US">
                <a:latin typeface="Arial" charset="0"/>
                <a:cs typeface="Arial" charset="0"/>
              </a:rPr>
              <a:t>Mont:Thesis </a:t>
            </a:r>
          </a:p>
          <a:p>
            <a:pPr lvl="1"/>
            <a:r>
              <a:rPr lang="en-US">
                <a:latin typeface="Arial" charset="0"/>
                <a:cs typeface="Arial" charset="0"/>
              </a:rPr>
              <a:t>Mont:Concept </a:t>
            </a:r>
          </a:p>
          <a:p>
            <a:r>
              <a:rPr lang="en-US">
                <a:latin typeface="Arial" charset="0"/>
                <a:cs typeface="Arial" charset="0"/>
              </a:rPr>
              <a:t>There was also a need to describe entities unique to IRs and Universities that are not covered in Schema.org’s current vocabulary </a:t>
            </a:r>
          </a:p>
          <a:p>
            <a:pPr lvl="1"/>
            <a:r>
              <a:rPr lang="en-US">
                <a:latin typeface="Arial" charset="0"/>
                <a:cs typeface="Arial" charset="0"/>
              </a:rPr>
              <a:t>Mont:InstitutionalRepository </a:t>
            </a:r>
          </a:p>
          <a:p>
            <a:pPr lvl="1"/>
            <a:r>
              <a:rPr lang="en-US">
                <a:latin typeface="Arial" charset="0"/>
                <a:cs typeface="Arial" charset="0"/>
              </a:rPr>
              <a:t>Mont:AcademicDepartment </a:t>
            </a:r>
          </a:p>
          <a:p>
            <a:endParaRPr lang="en-US"/>
          </a:p>
        </p:txBody>
      </p:sp>
      <p:sp>
        <p:nvSpPr>
          <p:cNvPr id="4" name="Slide Number Placeholder 3"/>
          <p:cNvSpPr>
            <a:spLocks noGrp="1"/>
          </p:cNvSpPr>
          <p:nvPr>
            <p:ph type="sldNum" sz="quarter" idx="10"/>
          </p:nvPr>
        </p:nvSpPr>
        <p:spPr/>
        <p:txBody>
          <a:bodyPr/>
          <a:lstStyle/>
          <a:p>
            <a:pPr>
              <a:defRPr/>
            </a:pPr>
            <a:fld id="{07190E51-7771-4BD9-B2A6-2ABD91B7333C}" type="slidenum">
              <a:rPr lang="en-US"/>
              <a:pPr>
                <a:defRPr/>
              </a:pPr>
              <a:t>7</a:t>
            </a:fld>
            <a:endParaRPr lang="en-US"/>
          </a:p>
        </p:txBody>
      </p:sp>
    </p:spTree>
    <p:extLst>
      <p:ext uri="{BB962C8B-B14F-4D97-AF65-F5344CB8AC3E}">
        <p14:creationId xmlns:p14="http://schemas.microsoft.com/office/powerpoint/2010/main" xmlns="" val="409783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00" y="56765"/>
            <a:ext cx="8229600" cy="1143000"/>
          </a:xfrm>
        </p:spPr>
        <p:txBody>
          <a:bodyPr/>
          <a:lstStyle/>
          <a:p>
            <a:r>
              <a:rPr lang="en-US">
                <a:cs typeface="Arial"/>
              </a:rPr>
              <a:t>Properties</a:t>
            </a:r>
          </a:p>
        </p:txBody>
      </p:sp>
      <p:sp>
        <p:nvSpPr>
          <p:cNvPr id="3" name="Content Placeholder 2"/>
          <p:cNvSpPr>
            <a:spLocks noGrp="1"/>
          </p:cNvSpPr>
          <p:nvPr>
            <p:ph idx="1"/>
          </p:nvPr>
        </p:nvSpPr>
        <p:spPr>
          <a:xfrm>
            <a:off x="416076" y="1049993"/>
            <a:ext cx="8229600" cy="5253892"/>
          </a:xfrm>
        </p:spPr>
        <p:txBody>
          <a:bodyPr/>
          <a:lstStyle/>
          <a:p>
            <a:r>
              <a:rPr lang="en-US">
                <a:latin typeface="Arial" charset="0"/>
                <a:cs typeface="Arial" charset="0"/>
              </a:rPr>
              <a:t>Create more granular relationships between classes </a:t>
            </a:r>
          </a:p>
          <a:p>
            <a:pPr lvl="1"/>
            <a:r>
              <a:rPr lang="en-US">
                <a:latin typeface="Arial" charset="0"/>
                <a:cs typeface="Arial" charset="0"/>
              </a:rPr>
              <a:t>Mont:committeeMember </a:t>
            </a:r>
          </a:p>
          <a:p>
            <a:r>
              <a:rPr lang="en-US">
                <a:latin typeface="Arial" charset="0"/>
                <a:cs typeface="Arial" charset="0"/>
              </a:rPr>
              <a:t>Describe important attributes of Theses and Dissertations that were not included in Schema.org* </a:t>
            </a:r>
          </a:p>
          <a:p>
            <a:pPr lvl="1"/>
            <a:r>
              <a:rPr lang="en-US">
                <a:latin typeface="Arial" charset="0"/>
                <a:cs typeface="Arial" charset="0"/>
              </a:rPr>
              <a:t>Mont:firstPage** </a:t>
            </a:r>
          </a:p>
          <a:p>
            <a:r>
              <a:rPr lang="en-US">
                <a:latin typeface="Arial" charset="0"/>
                <a:cs typeface="Arial" charset="0"/>
              </a:rPr>
              <a:t>Highlight and model unique relationships that were otherwise locked in the metadata records </a:t>
            </a:r>
          </a:p>
          <a:p>
            <a:pPr lvl="1"/>
            <a:r>
              <a:rPr lang="en-US">
                <a:latin typeface="Arial" charset="0"/>
                <a:cs typeface="Arial" charset="0"/>
              </a:rPr>
              <a:t>Mont:advisor </a:t>
            </a:r>
          </a:p>
          <a:p>
            <a:pPr marL="0" indent="0">
              <a:buNone/>
            </a:pPr>
            <a:r>
              <a:rPr lang="en-US" sz="1600">
                <a:cs typeface="Arial"/>
              </a:rPr>
              <a:t>* Schema.org underwent an update following the publication of the project report</a:t>
            </a:r>
          </a:p>
          <a:p>
            <a:pPr marL="0" indent="0">
              <a:buNone/>
            </a:pPr>
            <a:r>
              <a:rPr lang="en-US" sz="1600">
                <a:cs typeface="Arial"/>
              </a:rPr>
              <a:t>** This property has since been replaced by the schema:pageStart</a:t>
            </a:r>
          </a:p>
        </p:txBody>
      </p:sp>
      <p:sp>
        <p:nvSpPr>
          <p:cNvPr id="4" name="Slide Number Placeholder 3"/>
          <p:cNvSpPr>
            <a:spLocks noGrp="1"/>
          </p:cNvSpPr>
          <p:nvPr>
            <p:ph type="sldNum" sz="quarter" idx="10"/>
          </p:nvPr>
        </p:nvSpPr>
        <p:spPr/>
        <p:txBody>
          <a:bodyPr/>
          <a:lstStyle/>
          <a:p>
            <a:pPr>
              <a:defRPr/>
            </a:pPr>
            <a:fld id="{07190E51-7771-4BD9-B2A6-2ABD91B7333C}" type="slidenum">
              <a:rPr lang="en-US"/>
              <a:pPr>
                <a:defRPr/>
              </a:pPr>
              <a:t>8</a:t>
            </a:fld>
            <a:endParaRPr lang="en-US"/>
          </a:p>
        </p:txBody>
      </p:sp>
    </p:spTree>
    <p:extLst>
      <p:ext uri="{BB962C8B-B14F-4D97-AF65-F5344CB8AC3E}">
        <p14:creationId xmlns:p14="http://schemas.microsoft.com/office/powerpoint/2010/main" xmlns="" val="169984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relationshipExample.jpg"/>
          <p:cNvPicPr>
            <a:picLocks noGrp="1" noChangeAspect="1"/>
          </p:cNvPicPr>
          <p:nvPr>
            <p:ph sz="half" idx="1"/>
          </p:nvPr>
        </p:nvPicPr>
        <p:blipFill>
          <a:blip r:embed="rId3" cstate="print"/>
          <a:stretch>
            <a:fillRect/>
          </a:stretch>
        </p:blipFill>
        <p:spPr>
          <a:xfrm>
            <a:off x="876300" y="1143000"/>
            <a:ext cx="3200400" cy="4191000"/>
          </a:xfrm>
        </p:spPr>
      </p:pic>
      <p:sp>
        <p:nvSpPr>
          <p:cNvPr id="20484" name="Content Placeholder 6"/>
          <p:cNvSpPr>
            <a:spLocks noGrp="1"/>
          </p:cNvSpPr>
          <p:nvPr>
            <p:ph sz="half" idx="2"/>
          </p:nvPr>
        </p:nvSpPr>
        <p:spPr>
          <a:xfrm>
            <a:off x="4648200" y="351572"/>
            <a:ext cx="4038600" cy="5774591"/>
          </a:xfrm>
        </p:spPr>
        <p:txBody>
          <a:bodyPr/>
          <a:lstStyle/>
          <a:p>
            <a:r>
              <a:rPr lang="en-US">
                <a:solidFill>
                  <a:srgbClr val="000000"/>
                </a:solidFill>
                <a:latin typeface="Arial" charset="0"/>
                <a:ea typeface="Open Sans"/>
                <a:cs typeface="Arial" charset="0"/>
              </a:rPr>
              <a:t>Inferring additional information from the record </a:t>
            </a:r>
          </a:p>
          <a:p>
            <a:r>
              <a:rPr lang="en-US">
                <a:solidFill>
                  <a:srgbClr val="000000"/>
                </a:solidFill>
                <a:latin typeface="Arial" charset="0"/>
                <a:ea typeface="Open Sans"/>
                <a:cs typeface="Arial" charset="0"/>
              </a:rPr>
              <a:t>This has the potential of allowing Universities to aggregate a large amount of data about Academic Output and use it for reviews/marketing  </a:t>
            </a:r>
          </a:p>
          <a:p>
            <a:r>
              <a:rPr lang="en-US">
                <a:solidFill>
                  <a:srgbClr val="000000"/>
                </a:solidFill>
                <a:latin typeface="Arial" charset="0"/>
                <a:ea typeface="Open Sans"/>
                <a:cs typeface="Arial" charset="0"/>
              </a:rPr>
              <a:t>This highlights the idea of developing a graph of university entities </a:t>
            </a:r>
          </a:p>
          <a:p>
            <a:endParaRPr lang="en-US">
              <a:solidFill>
                <a:srgbClr val="000000"/>
              </a:solidFill>
              <a:latin typeface="Arial" charset="0"/>
              <a:ea typeface="Open Sans"/>
              <a:cs typeface="Arial" charset="0"/>
            </a:endParaRPr>
          </a:p>
        </p:txBody>
      </p:sp>
      <p:sp>
        <p:nvSpPr>
          <p:cNvPr id="4" name="Slide Number Placeholder 3"/>
          <p:cNvSpPr>
            <a:spLocks noGrp="1"/>
          </p:cNvSpPr>
          <p:nvPr>
            <p:ph type="sldNum" sz="quarter" idx="10"/>
          </p:nvPr>
        </p:nvSpPr>
        <p:spPr/>
        <p:txBody>
          <a:bodyPr/>
          <a:lstStyle/>
          <a:p>
            <a:pPr>
              <a:defRPr/>
            </a:pPr>
            <a:fld id="{930647A8-EB72-4FE9-8D43-49A24364F424}" type="slidenum">
              <a:rPr lang="en-US"/>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theme/theme1.xml><?xml version="1.0" encoding="utf-8"?>
<a:theme xmlns:a="http://schemas.openxmlformats.org/drawingml/2006/main" name="OCLCResearch+Montana Template">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D00657E053494ABB105DCDC4AF5A74" ma:contentTypeVersion="45" ma:contentTypeDescription="Create a new document." ma:contentTypeScope="" ma:versionID="d28a564aa74a83f55ecb9b0075142310">
  <xsd:schema xmlns:xsd="http://www.w3.org/2001/XMLSchema" xmlns:xs="http://www.w3.org/2001/XMLSchema" xmlns:p="http://schemas.microsoft.com/office/2006/metadata/properties" xmlns:ns3="538b9574-198c-46af-af8f-f91a56efbc80" targetNamespace="http://schemas.microsoft.com/office/2006/metadata/properties" ma:root="true" ma:fieldsID="734744f80011a82d37e752a0fad3a70e" ns3:_="">
    <xsd:import namespace="538b9574-198c-46af-af8f-f91a56efbc80"/>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8b9574-198c-46af-af8f-f91a56efbc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DF69F2-A17E-4C53-96F7-0D109C94A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8b9574-198c-46af-af8f-f91a56efb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DE2D22-8FBC-4774-8A65-2588BE7D196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1186252-2762-47E8-8F21-5C99FE5050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OCLCResearch+Montana Template</Template>
  <TotalTime>54</TotalTime>
  <Words>1646</Words>
  <Application>Microsoft Office PowerPoint</Application>
  <PresentationFormat>On-screen Show (4:3)</PresentationFormat>
  <Paragraphs>122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Open Sans</vt:lpstr>
      <vt:lpstr>Open Sans Semibold</vt:lpstr>
      <vt:lpstr>Verdana</vt:lpstr>
      <vt:lpstr>Calibri</vt:lpstr>
      <vt:lpstr>OCLCResearch+Montana Template</vt:lpstr>
      <vt:lpstr>Describing Theses and Dissertations Using Schema.org </vt:lpstr>
      <vt:lpstr>Background </vt:lpstr>
      <vt:lpstr>Schema.org </vt:lpstr>
      <vt:lpstr>Data Sample</vt:lpstr>
      <vt:lpstr>Data Model</vt:lpstr>
      <vt:lpstr>Slide 6</vt:lpstr>
      <vt:lpstr>Classes</vt:lpstr>
      <vt:lpstr>Properties</vt:lpstr>
      <vt:lpstr>Slide 9</vt:lpstr>
      <vt:lpstr>Process Model</vt:lpstr>
      <vt:lpstr>Syndication of RDF data</vt:lpstr>
      <vt:lpstr>Google Webmaster Tools</vt:lpstr>
      <vt:lpstr>Next Steps</vt:lpstr>
      <vt:lpstr>Questions?</vt:lpstr>
      <vt:lpstr>Slide 15</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Theses and Dissertations Using Schema.org</dc:title>
  <dc:subject>Metadata</dc:subject>
  <dc:creator>Jeff Mixter, OCLC Research</dc:creator>
  <cp:keywords>schema.org, libraries, metadata, linked data</cp:keywords>
  <dc:description>A project presentation and update for the DCMI 2014 conference, October 10, 2014.</dc:description>
  <cp:lastModifiedBy>Windows User</cp:lastModifiedBy>
  <cp:revision>11</cp:revision>
  <dcterms:created xsi:type="dcterms:W3CDTF">2014-10-06T16:51:03Z</dcterms:created>
  <dcterms:modified xsi:type="dcterms:W3CDTF">2014-10-09T23:01:13Z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0x010100F6D00657E053494ABB105DCDC4AF5A74</vt:lpwstr>
  </property>
</Properties>
</file>