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5"/>
  </p:notesMasterIdLst>
  <p:sldIdLst>
    <p:sldId id="257" r:id="rId3"/>
    <p:sldId id="258" r:id="rId4"/>
    <p:sldId id="269" r:id="rId5"/>
    <p:sldId id="259" r:id="rId6"/>
    <p:sldId id="264" r:id="rId7"/>
    <p:sldId id="265" r:id="rId8"/>
    <p:sldId id="261" r:id="rId9"/>
    <p:sldId id="271" r:id="rId10"/>
    <p:sldId id="262" r:id="rId11"/>
    <p:sldId id="263" r:id="rId12"/>
    <p:sldId id="272" r:id="rId13"/>
    <p:sldId id="276" r:id="rId14"/>
    <p:sldId id="266" r:id="rId15"/>
    <p:sldId id="273" r:id="rId16"/>
    <p:sldId id="274" r:id="rId17"/>
    <p:sldId id="275" r:id="rId18"/>
    <p:sldId id="277" r:id="rId19"/>
    <p:sldId id="278" r:id="rId20"/>
    <p:sldId id="279" r:id="rId21"/>
    <p:sldId id="260" r:id="rId22"/>
    <p:sldId id="270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9"/>
    <p:restoredTop sz="88146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722F8-9FDD-154A-868F-012282B5786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7BDAD-0BBF-AB4B-A750-B0541B50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8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cplorg.cdmhost.com</a:t>
            </a:r>
            <a:r>
              <a:rPr lang="en-US" dirty="0"/>
              <a:t>/digital/collection/p4014coll10/id/22/rec/1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BDAD-0BBF-AB4B-A750-B0541B5000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hrc.contentdm.oclc.org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/digital/collection/p15878coll51/id/39691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BDAD-0BBF-AB4B-A750-B0541B5000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9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hdl.huntington.org</a:t>
            </a:r>
            <a:r>
              <a:rPr lang="en-US" dirty="0"/>
              <a:t>/digital/collection/p15150coll7/id/2838</a:t>
            </a:r>
          </a:p>
          <a:p>
            <a:endParaRPr lang="en-US" dirty="0"/>
          </a:p>
          <a:p>
            <a:br>
              <a:rPr lang="en-US" dirty="0">
                <a:effectLst/>
              </a:rPr>
            </a:b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mssEL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 C 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BDAD-0BBF-AB4B-A750-B0541B5000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fromthepage.com</a:t>
            </a:r>
            <a:r>
              <a:rPr lang="en-US" dirty="0"/>
              <a:t>/dashboard/</a:t>
            </a:r>
            <a:r>
              <a:rPr lang="en-US" dirty="0" err="1"/>
              <a:t>startproject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7BDAD-0BBF-AB4B-A750-B0541B5000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0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9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9" name="Rectangle 8"/>
          <p:cNvSpPr/>
          <p:nvPr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72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4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because-tag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7" name="Picture 26" descr="OCLC_H_PMS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64476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9596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3439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43284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47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6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078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047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2871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6936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111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7899907" y="4935539"/>
            <a:ext cx="5630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/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1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4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4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5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8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65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52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ejackreed/Leaflet-IIIF" TargetMode="External"/><Relationship Id="rId2" Type="http://schemas.openxmlformats.org/officeDocument/2006/relationships/hyperlink" Target="https://openseadragon.github.io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dmal.github.io/diva.js/" TargetMode="External"/><Relationship Id="rId5" Type="http://schemas.openxmlformats.org/officeDocument/2006/relationships/hyperlink" Target="https://universalviewer.io/" TargetMode="External"/><Relationship Id="rId4" Type="http://schemas.openxmlformats.org/officeDocument/2006/relationships/hyperlink" Target="http://projectmirador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iiif.io/apps-demos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clc.org/en/events/2018/devconnect2018.html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aimaging.com/" TargetMode="External"/><Relationship Id="rId2" Type="http://schemas.openxmlformats.org/officeDocument/2006/relationships/hyperlink" Target="https://www.oclc.org/en/contentdm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edusa-project.github.io/cantaloupe/" TargetMode="External"/><Relationship Id="rId5" Type="http://schemas.openxmlformats.org/officeDocument/2006/relationships/hyperlink" Target="https://github.com/loris-imageserver/loris" TargetMode="External"/><Relationship Id="rId4" Type="http://schemas.openxmlformats.org/officeDocument/2006/relationships/hyperlink" Target="http://www.artstor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526826-94DE-B04E-8687-06DD7FDCC0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" y="1773169"/>
            <a:ext cx="4020973" cy="651397"/>
          </a:xfrm>
        </p:spPr>
        <p:txBody>
          <a:bodyPr/>
          <a:lstStyle/>
          <a:p>
            <a:r>
              <a:rPr lang="en-US" dirty="0"/>
              <a:t>VRA 2018, March 27,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9001D-AC1A-2644-8AD6-432FA9257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IIIF at OCLC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C129F-9495-5D4F-A120-BC4503108E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1592" y="4275963"/>
            <a:ext cx="1804340" cy="502766"/>
          </a:xfrm>
        </p:spPr>
        <p:txBody>
          <a:bodyPr/>
          <a:lstStyle/>
          <a:p>
            <a:r>
              <a:rPr lang="en-US" dirty="0"/>
              <a:t>Jeff Mixter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8BD9F-0317-244C-AACD-6DCFC951B9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1594" y="4818452"/>
            <a:ext cx="4179990" cy="813684"/>
          </a:xfrm>
        </p:spPr>
        <p:txBody>
          <a:bodyPr/>
          <a:lstStyle/>
          <a:p>
            <a:r>
              <a:rPr lang="en-US" dirty="0"/>
              <a:t>Software Engineer</a:t>
            </a:r>
          </a:p>
          <a:p>
            <a:r>
              <a:rPr lang="en-US" dirty="0"/>
              <a:t>OCLC Membership &amp; Research</a:t>
            </a:r>
          </a:p>
        </p:txBody>
      </p:sp>
    </p:spTree>
    <p:extLst>
      <p:ext uri="{BB962C8B-B14F-4D97-AF65-F5344CB8AC3E}">
        <p14:creationId xmlns:p14="http://schemas.microsoft.com/office/powerpoint/2010/main" val="33927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9AB438-CA4E-6644-AC00-7B66F308B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Front-end Client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B1FB0-8065-9E42-95E8-69E36DD8F6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Use IIIF Image and Presentation APIs to deliver/display data to users</a:t>
            </a:r>
          </a:p>
          <a:p>
            <a:pPr lvl="1"/>
            <a:r>
              <a:rPr lang="en-US" dirty="0"/>
              <a:t>Metadata (display)</a:t>
            </a:r>
          </a:p>
          <a:p>
            <a:pPr lvl="1"/>
            <a:r>
              <a:rPr lang="en-US" dirty="0"/>
              <a:t>Annotations/Transcription</a:t>
            </a:r>
          </a:p>
          <a:p>
            <a:pPr lvl="1"/>
            <a:r>
              <a:rPr lang="en-US" dirty="0"/>
              <a:t>Connections to other materials</a:t>
            </a:r>
          </a:p>
          <a:p>
            <a:r>
              <a:rPr lang="en-US" dirty="0"/>
              <a:t>Lots of control by local implementers</a:t>
            </a:r>
          </a:p>
        </p:txBody>
      </p:sp>
    </p:spTree>
    <p:extLst>
      <p:ext uri="{BB962C8B-B14F-4D97-AF65-F5344CB8AC3E}">
        <p14:creationId xmlns:p14="http://schemas.microsoft.com/office/powerpoint/2010/main" val="8532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E4827B-3CD1-5C44-B019-EFE72E3576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Front-end Client Services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9ACF-1AA5-9A4E-B251-00D4B9155B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Image API Support:</a:t>
            </a:r>
          </a:p>
          <a:p>
            <a:pPr lvl="1"/>
            <a:r>
              <a:rPr lang="en-US" dirty="0" err="1">
                <a:hlinkClick r:id="rId2"/>
              </a:rPr>
              <a:t>OpenSeadragon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Leaflet</a:t>
            </a:r>
            <a:endParaRPr lang="en-US" dirty="0"/>
          </a:p>
          <a:p>
            <a:r>
              <a:rPr lang="en-US" dirty="0"/>
              <a:t>Image and Presentation API Support:</a:t>
            </a:r>
          </a:p>
          <a:p>
            <a:pPr lvl="1"/>
            <a:r>
              <a:rPr lang="en-US" dirty="0" err="1">
                <a:hlinkClick r:id="rId4"/>
              </a:rPr>
              <a:t>Mirador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Universal Viewer</a:t>
            </a:r>
            <a:endParaRPr lang="en-US" dirty="0"/>
          </a:p>
          <a:p>
            <a:pPr lvl="1"/>
            <a:r>
              <a:rPr lang="en-US" dirty="0" err="1">
                <a:hlinkClick r:id="rId6"/>
              </a:rPr>
              <a:t>Diva.js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B76353-A1F2-4343-A880-D69F793A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05676-FC81-AF4C-9DAC-39B472979C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IIIF homepage has list of demos and tools</a:t>
            </a:r>
          </a:p>
          <a:p>
            <a:pPr lvl="1"/>
            <a:r>
              <a:rPr lang="en-US" dirty="0">
                <a:hlinkClick r:id="rId2"/>
              </a:rPr>
              <a:t>http://iiif.io/apps-demos/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7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56F0E9-9629-D24C-8B2E-4B8D14D20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Applying </a:t>
            </a:r>
            <a:r>
              <a:rPr lang="en-US" dirty="0" err="1"/>
              <a:t>contentdm</a:t>
            </a:r>
            <a:r>
              <a:rPr lang="en-US" dirty="0"/>
              <a:t> </a:t>
            </a:r>
            <a:r>
              <a:rPr lang="en-US" dirty="0" err="1"/>
              <a:t>iiif</a:t>
            </a:r>
            <a:r>
              <a:rPr lang="en-US" dirty="0"/>
              <a:t>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27626-6F10-AC4C-AD6F-59E0AC7971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ECE49-DA42-8C4B-9A9E-21277ECC6F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CD533-6999-FF40-B3B4-2D5284B83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2" y="175392"/>
            <a:ext cx="10842081" cy="5507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AC0B2-5720-7F4B-84F3-0715B3AF3627}"/>
              </a:ext>
            </a:extLst>
          </p:cNvPr>
          <p:cNvSpPr txBox="1"/>
          <p:nvPr/>
        </p:nvSpPr>
        <p:spPr>
          <a:xfrm>
            <a:off x="92597" y="5903893"/>
            <a:ext cx="6053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Dominance of the City, Mural triptych</a:t>
            </a:r>
          </a:p>
          <a:p>
            <a:r>
              <a:rPr lang="en-US" sz="1400" dirty="0"/>
              <a:t>Cleveland Public Library. Cleveland Digital Public Library.</a:t>
            </a:r>
          </a:p>
          <a:p>
            <a:r>
              <a:rPr lang="en-US" sz="1400" dirty="0"/>
              <a:t>Attribution-</a:t>
            </a:r>
            <a:r>
              <a:rPr lang="en-US" sz="1400" dirty="0" err="1"/>
              <a:t>ShareAlike</a:t>
            </a:r>
            <a:r>
              <a:rPr lang="en-US" sz="1400" dirty="0"/>
              <a:t> 4.0 International (CC BY-SA 4.0)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24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012F1-CAEF-404D-B350-96304E4D0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92608"/>
            <a:ext cx="10724134" cy="5505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CDDE4-EFCB-B149-8315-FC1636CFE313}"/>
              </a:ext>
            </a:extLst>
          </p:cNvPr>
          <p:cNvSpPr txBox="1"/>
          <p:nvPr/>
        </p:nvSpPr>
        <p:spPr>
          <a:xfrm>
            <a:off x="92597" y="5903893"/>
            <a:ext cx="6053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Dominance of the City, Mural triptych</a:t>
            </a:r>
          </a:p>
          <a:p>
            <a:r>
              <a:rPr lang="en-US" sz="1400" dirty="0"/>
              <a:t>Cleveland Public Library. Cleveland Digital Public Library.</a:t>
            </a:r>
          </a:p>
          <a:p>
            <a:r>
              <a:rPr lang="en-US" sz="1400" dirty="0"/>
              <a:t>Attribution-</a:t>
            </a:r>
            <a:r>
              <a:rPr lang="en-US" sz="1400" dirty="0" err="1"/>
              <a:t>ShareAlike</a:t>
            </a:r>
            <a:r>
              <a:rPr lang="en-US" sz="1400" dirty="0"/>
              <a:t> 4.0 International (CC BY-SA 4.0)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52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0261F-CB96-0D4E-A3C0-0BD55AD6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" y="172000"/>
            <a:ext cx="11272447" cy="5779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AC3C8-4669-B143-9CCE-7AAE478A19C6}"/>
              </a:ext>
            </a:extLst>
          </p:cNvPr>
          <p:cNvSpPr txBox="1"/>
          <p:nvPr/>
        </p:nvSpPr>
        <p:spPr>
          <a:xfrm>
            <a:off x="27672" y="6065938"/>
            <a:ext cx="6053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Dominance of the City, Mural triptych</a:t>
            </a:r>
          </a:p>
          <a:p>
            <a:r>
              <a:rPr lang="en-US" sz="1400" dirty="0"/>
              <a:t>Cleveland Public Library. Cleveland Digital Public Library.</a:t>
            </a:r>
          </a:p>
          <a:p>
            <a:r>
              <a:rPr lang="en-US" sz="1400" dirty="0"/>
              <a:t>Attribution-</a:t>
            </a:r>
            <a:r>
              <a:rPr lang="en-US" sz="1400" dirty="0" err="1"/>
              <a:t>ShareAlike</a:t>
            </a:r>
            <a:r>
              <a:rPr lang="en-US" sz="1400" dirty="0"/>
              <a:t> 4.0 International (CC BY-SA 4.0)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49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7C6359-6FF3-894E-A800-B9AE2251B090}"/>
              </a:ext>
            </a:extLst>
          </p:cNvPr>
          <p:cNvSpPr txBox="1"/>
          <p:nvPr/>
        </p:nvSpPr>
        <p:spPr>
          <a:xfrm>
            <a:off x="0" y="5914663"/>
            <a:ext cx="7141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</a:rPr>
              <a:t>Biographical information and photocopies of school grade reports</a:t>
            </a:r>
          </a:p>
          <a:p>
            <a:r>
              <a:rPr lang="en-US" sz="1600" dirty="0"/>
              <a:t>Gabriel </a:t>
            </a:r>
            <a:r>
              <a:rPr lang="en-US" sz="1600" dirty="0" err="1"/>
              <a:t>García</a:t>
            </a:r>
            <a:r>
              <a:rPr lang="en-US" sz="1600" dirty="0"/>
              <a:t> </a:t>
            </a:r>
            <a:r>
              <a:rPr lang="en-US" sz="1600" dirty="0" err="1"/>
              <a:t>Márquez</a:t>
            </a:r>
            <a:r>
              <a:rPr lang="en-US" sz="1600" dirty="0"/>
              <a:t> Collection</a:t>
            </a:r>
          </a:p>
          <a:p>
            <a:r>
              <a:rPr lang="en-US" sz="1600" dirty="0"/>
              <a:t>CC0 1.0 Universal (CC0 1.0)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336D3-93FD-CF45-80BE-35182897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6" y="219224"/>
            <a:ext cx="10243595" cy="5695439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539B0A69-D525-8B44-A6C9-BA96C4C107A3}"/>
              </a:ext>
            </a:extLst>
          </p:cNvPr>
          <p:cNvSpPr/>
          <p:nvPr/>
        </p:nvSpPr>
        <p:spPr>
          <a:xfrm>
            <a:off x="9815331" y="2164466"/>
            <a:ext cx="1180617" cy="53243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9C1B5-3218-DF44-9FB3-ADF4165C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1" y="294482"/>
            <a:ext cx="10405641" cy="5743914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EB4DABE6-4E88-B341-A74C-D09A7837DE6C}"/>
              </a:ext>
            </a:extLst>
          </p:cNvPr>
          <p:cNvSpPr/>
          <p:nvPr/>
        </p:nvSpPr>
        <p:spPr>
          <a:xfrm>
            <a:off x="9606988" y="2187615"/>
            <a:ext cx="544010" cy="428263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A01EF-28CB-664C-BFA3-7DB9E690A72C}"/>
              </a:ext>
            </a:extLst>
          </p:cNvPr>
          <p:cNvSpPr txBox="1"/>
          <p:nvPr/>
        </p:nvSpPr>
        <p:spPr>
          <a:xfrm>
            <a:off x="92597" y="6304796"/>
            <a:ext cx="9294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Canterbury Tales, 1400-1410, </a:t>
            </a:r>
            <a:r>
              <a:rPr lang="en-US" sz="1600" dirty="0" err="1"/>
              <a:t>mssEL</a:t>
            </a:r>
            <a:r>
              <a:rPr lang="en-US" sz="1600" dirty="0"/>
              <a:t> 26 C 9, The Huntington Library, San Marino, California</a:t>
            </a:r>
          </a:p>
        </p:txBody>
      </p:sp>
    </p:spTree>
    <p:extLst>
      <p:ext uri="{BB962C8B-B14F-4D97-AF65-F5344CB8AC3E}">
        <p14:creationId xmlns:p14="http://schemas.microsoft.com/office/powerpoint/2010/main" val="31801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2FCAB-389F-0D43-919A-0B799414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8" y="156096"/>
            <a:ext cx="10961226" cy="61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F05532-658B-254C-8AC1-994C22154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OCLC and IIIF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77610-2B6A-BB45-A057-1979C6736B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Interest in standards work</a:t>
            </a:r>
          </a:p>
          <a:p>
            <a:r>
              <a:rPr lang="en-US" dirty="0" err="1"/>
              <a:t>CONTENTdm</a:t>
            </a:r>
            <a:endParaRPr lang="en-US" dirty="0"/>
          </a:p>
          <a:p>
            <a:pPr lvl="1"/>
            <a:r>
              <a:rPr lang="en-US" dirty="0"/>
              <a:t>Content management service used primarily by libraries but used to manage and curate mostly digital images</a:t>
            </a:r>
          </a:p>
          <a:p>
            <a:pPr lvl="1"/>
            <a:r>
              <a:rPr lang="en-US" dirty="0"/>
              <a:t>Additional material such as A/V and PDFs presented new and emerging use cases for IIIF</a:t>
            </a:r>
          </a:p>
          <a:p>
            <a:pPr lvl="1"/>
            <a:r>
              <a:rPr lang="en-US" dirty="0"/>
              <a:t>Interest in using open source image viewers</a:t>
            </a:r>
          </a:p>
        </p:txBody>
      </p:sp>
    </p:spTree>
    <p:extLst>
      <p:ext uri="{BB962C8B-B14F-4D97-AF65-F5344CB8AC3E}">
        <p14:creationId xmlns:p14="http://schemas.microsoft.com/office/powerpoint/2010/main" val="30040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B593B2-2979-F54C-B592-A812B55C3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IIIF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7DB14-2953-1A4D-AA6A-1D5613900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5E4BB-DBF6-6547-B832-FD40BC9599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746F0C-99B1-184B-AE8F-E256B751B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B357F-6585-A44D-A301-D8CBA8D932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Continue to develop and improve the current IIIF Presentation data</a:t>
            </a:r>
          </a:p>
          <a:p>
            <a:r>
              <a:rPr lang="en-US" dirty="0"/>
              <a:t>Test and implement IIIF Presentation API version 3</a:t>
            </a:r>
          </a:p>
          <a:p>
            <a:r>
              <a:rPr lang="en-US" dirty="0"/>
              <a:t>Investigate integration of IIIF Authentication API and Search API</a:t>
            </a:r>
          </a:p>
          <a:p>
            <a:r>
              <a:rPr lang="en-US" dirty="0"/>
              <a:t>Continue to serve as a testbed for IIIF APIs and Community recommendations/best practices</a:t>
            </a:r>
          </a:p>
        </p:txBody>
      </p:sp>
    </p:spTree>
    <p:extLst>
      <p:ext uri="{BB962C8B-B14F-4D97-AF65-F5344CB8AC3E}">
        <p14:creationId xmlns:p14="http://schemas.microsoft.com/office/powerpoint/2010/main" val="41708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ECD904-2ADE-894A-B9DF-BF315550E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Upcoming OCLC IIIF Events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F834E-915D-A346-8E98-4F02C88D5E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Jason </a:t>
            </a:r>
            <a:r>
              <a:rPr lang="en-US" dirty="0" err="1"/>
              <a:t>Ronallo</a:t>
            </a:r>
            <a:r>
              <a:rPr lang="en-US" dirty="0"/>
              <a:t> from NC State University Libraries will be presenting on IIIF at </a:t>
            </a:r>
            <a:r>
              <a:rPr lang="en-US" dirty="0">
                <a:hlinkClick r:id="rId2"/>
              </a:rPr>
              <a:t>OCLC DEVCONNECT Conference </a:t>
            </a:r>
            <a:r>
              <a:rPr lang="en-US" dirty="0"/>
              <a:t>June 4-6</a:t>
            </a:r>
          </a:p>
          <a:p>
            <a:r>
              <a:rPr lang="en-US" dirty="0" err="1"/>
              <a:t>CONTENTdm</a:t>
            </a:r>
            <a:r>
              <a:rPr lang="en-US" dirty="0"/>
              <a:t> staff will also present about IIIF in </a:t>
            </a:r>
            <a:r>
              <a:rPr lang="en-US" dirty="0" err="1"/>
              <a:t>CONTENTdm</a:t>
            </a:r>
            <a:r>
              <a:rPr lang="en-US" dirty="0"/>
              <a:t> the DEVCONNECT Conference</a:t>
            </a:r>
          </a:p>
          <a:p>
            <a:r>
              <a:rPr lang="en-US" dirty="0" err="1"/>
              <a:t>CONTENTdm</a:t>
            </a:r>
            <a:r>
              <a:rPr lang="en-US" dirty="0"/>
              <a:t> User Group Meeting will have a IIIF track</a:t>
            </a:r>
          </a:p>
        </p:txBody>
      </p:sp>
    </p:spTree>
    <p:extLst>
      <p:ext uri="{BB962C8B-B14F-4D97-AF65-F5344CB8AC3E}">
        <p14:creationId xmlns:p14="http://schemas.microsoft.com/office/powerpoint/2010/main" val="3608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61C169-6754-3C41-8FE5-A7CAEEEF6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Shared Standards and Values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BA4862E-0E63-1748-A0CE-FE654152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99" y="1694294"/>
            <a:ext cx="8571507" cy="37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D39A0-D25D-7349-AA85-63252B8FD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Production IIIF at </a:t>
            </a:r>
            <a:r>
              <a:rPr lang="en-US" dirty="0" err="1"/>
              <a:t>oclc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A420E-B5BE-334B-BC8F-429691F3C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9F54A-0134-A846-9FD0-0FC453111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FBCBE0-507B-1F44-96C5-AA23677FED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IIIF Image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247EB-CB34-1344-A2A1-79AD5E070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Mechanism for requesting and delivering images from an image server</a:t>
            </a:r>
          </a:p>
          <a:p>
            <a:r>
              <a:rPr lang="en-US" dirty="0"/>
              <a:t>Spring 2017 </a:t>
            </a:r>
            <a:r>
              <a:rPr lang="en-US" dirty="0" err="1"/>
              <a:t>CONTENTdm</a:t>
            </a:r>
            <a:r>
              <a:rPr lang="en-US" dirty="0"/>
              <a:t> transitioned its Image Server to support IIIF Image API</a:t>
            </a:r>
          </a:p>
          <a:p>
            <a:pPr lvl="1"/>
            <a:r>
              <a:rPr lang="en-US" dirty="0"/>
              <a:t>~20 Million images</a:t>
            </a:r>
          </a:p>
          <a:p>
            <a:pPr lvl="1"/>
            <a:r>
              <a:rPr lang="en-US" dirty="0" err="1"/>
              <a:t>CONTENTdm</a:t>
            </a:r>
            <a:r>
              <a:rPr lang="en-US" dirty="0"/>
              <a:t> UI is now based on the IIIF Image API</a:t>
            </a:r>
          </a:p>
        </p:txBody>
      </p:sp>
    </p:spTree>
    <p:extLst>
      <p:ext uri="{BB962C8B-B14F-4D97-AF65-F5344CB8AC3E}">
        <p14:creationId xmlns:p14="http://schemas.microsoft.com/office/powerpoint/2010/main" val="42935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FE2AA1-C521-1846-95D3-5F90B284E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IIIF Presentation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FEB81-A64C-3247-9F26-2B1EA0B0E9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Mechanism for structuring and sharing images</a:t>
            </a:r>
          </a:p>
          <a:p>
            <a:pPr lvl="1"/>
            <a:r>
              <a:rPr lang="en-US" dirty="0"/>
              <a:t>A bit of metadata for display purposes</a:t>
            </a:r>
          </a:p>
          <a:p>
            <a:r>
              <a:rPr lang="en-US" dirty="0"/>
              <a:t>Fall 2017 </a:t>
            </a:r>
            <a:r>
              <a:rPr lang="en-US" dirty="0" err="1"/>
              <a:t>CONTENTdm</a:t>
            </a:r>
            <a:r>
              <a:rPr lang="en-US" dirty="0"/>
              <a:t> began building Presentation Manifests for data</a:t>
            </a:r>
          </a:p>
          <a:p>
            <a:pPr lvl="1"/>
            <a:r>
              <a:rPr lang="en-US" dirty="0"/>
              <a:t>~20 Million in production</a:t>
            </a:r>
          </a:p>
          <a:p>
            <a:r>
              <a:rPr lang="en-US" dirty="0"/>
              <a:t>The data is available via the API but not used in the </a:t>
            </a:r>
            <a:r>
              <a:rPr lang="en-US" dirty="0" err="1"/>
              <a:t>CONTENTdm</a:t>
            </a:r>
            <a:r>
              <a:rPr lang="en-US" dirty="0"/>
              <a:t> UI right now</a:t>
            </a:r>
          </a:p>
        </p:txBody>
      </p:sp>
    </p:spTree>
    <p:extLst>
      <p:ext uri="{BB962C8B-B14F-4D97-AF65-F5344CB8AC3E}">
        <p14:creationId xmlns:p14="http://schemas.microsoft.com/office/powerpoint/2010/main" val="7996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8A9E0-82FE-2C42-BC60-0EA221CE0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Iiif</a:t>
            </a:r>
            <a:r>
              <a:rPr lang="en-US" dirty="0"/>
              <a:t> tools and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CBCA2-0349-D14B-BDC4-B075B3134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6354C-48D5-2D4E-89B4-62AEBDD705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99DC32-D928-B248-A15C-D5D355B5A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Image Servers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A4AD9-ECA9-FE48-9BFF-CF987EDF58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Store images and deliver them via the IIIF Image API</a:t>
            </a:r>
          </a:p>
          <a:p>
            <a:pPr lvl="1"/>
            <a:r>
              <a:rPr lang="en-US" dirty="0"/>
              <a:t>Scaling</a:t>
            </a:r>
          </a:p>
          <a:p>
            <a:pPr lvl="1"/>
            <a:r>
              <a:rPr lang="en-US" dirty="0"/>
              <a:t>Cropping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Rotation</a:t>
            </a:r>
          </a:p>
        </p:txBody>
      </p:sp>
    </p:spTree>
    <p:extLst>
      <p:ext uri="{BB962C8B-B14F-4D97-AF65-F5344CB8AC3E}">
        <p14:creationId xmlns:p14="http://schemas.microsoft.com/office/powerpoint/2010/main" val="10669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99DC32-D928-B248-A15C-D5D355B5A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Image Servers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A4AD9-ECA9-FE48-9BFF-CF987EDF58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761586"/>
          </a:xfrm>
        </p:spPr>
        <p:txBody>
          <a:bodyPr/>
          <a:lstStyle/>
          <a:p>
            <a:r>
              <a:rPr lang="en-US" dirty="0"/>
              <a:t>Hosted Servers as a Service:</a:t>
            </a:r>
          </a:p>
          <a:p>
            <a:pPr lvl="1"/>
            <a:r>
              <a:rPr lang="en-US" dirty="0" err="1">
                <a:hlinkClick r:id="rId2"/>
              </a:rPr>
              <a:t>CONTENTdm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Luna</a:t>
            </a:r>
            <a:endParaRPr lang="en-US" dirty="0"/>
          </a:p>
          <a:p>
            <a:pPr lvl="1"/>
            <a:r>
              <a:rPr lang="en-US" dirty="0" err="1">
                <a:hlinkClick r:id="rId4"/>
              </a:rPr>
              <a:t>ArtStor</a:t>
            </a:r>
            <a:endParaRPr lang="en-US" dirty="0"/>
          </a:p>
          <a:p>
            <a:r>
              <a:rPr lang="en-US" dirty="0"/>
              <a:t>Locally Hosted (open source) Servers:</a:t>
            </a:r>
          </a:p>
          <a:p>
            <a:pPr lvl="1"/>
            <a:r>
              <a:rPr lang="en-US" dirty="0">
                <a:hlinkClick r:id="rId5"/>
              </a:rPr>
              <a:t>Loris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Cantaloupe</a:t>
            </a:r>
            <a:r>
              <a:rPr lang="en-US" dirty="0"/>
              <a:t> </a:t>
            </a:r>
          </a:p>
          <a:p>
            <a:r>
              <a:rPr lang="en-US" dirty="0"/>
              <a:t>Build the functionality into your own Image Server</a:t>
            </a:r>
          </a:p>
        </p:txBody>
      </p:sp>
    </p:spTree>
    <p:extLst>
      <p:ext uri="{BB962C8B-B14F-4D97-AF65-F5344CB8AC3E}">
        <p14:creationId xmlns:p14="http://schemas.microsoft.com/office/powerpoint/2010/main" val="9077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CLC PowerPoint Template 16x9 V3" id="{CA599619-D46D-E44B-889E-76EB70F2BD7C}" vid="{304648BA-96E4-CA47-B274-F787F6A3A726}"/>
    </a:ext>
  </a:extLst>
</a:theme>
</file>

<file path=ppt/theme/theme2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CLC PowerPoint Template 16x9 V3" id="{CA599619-D46D-E44B-889E-76EB70F2BD7C}" vid="{3D4554BC-8344-E943-B02B-D8EBDD31AF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OCLC PowerPoint Template 16x9 V3</Template>
  <TotalTime>7452</TotalTime>
  <Words>534</Words>
  <Application>Microsoft Office PowerPoint</Application>
  <PresentationFormat>Widescreen</PresentationFormat>
  <Paragraphs>91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Nonconfidential</vt:lpstr>
      <vt:lpstr>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Mixter,Jeff</dc:creator>
  <cp:lastModifiedBy>Mixter,Jeff</cp:lastModifiedBy>
  <cp:revision>24</cp:revision>
  <dcterms:created xsi:type="dcterms:W3CDTF">2018-03-20T15:07:59Z</dcterms:created>
  <dcterms:modified xsi:type="dcterms:W3CDTF">2018-04-26T17:10:11Z</dcterms:modified>
</cp:coreProperties>
</file>