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14"/>
  </p:notesMasterIdLst>
  <p:sldIdLst>
    <p:sldId id="261" r:id="rId3"/>
    <p:sldId id="262" r:id="rId4"/>
    <p:sldId id="263" r:id="rId5"/>
    <p:sldId id="264" r:id="rId6"/>
    <p:sldId id="280" r:id="rId7"/>
    <p:sldId id="266" r:id="rId8"/>
    <p:sldId id="268" r:id="rId9"/>
    <p:sldId id="269" r:id="rId10"/>
    <p:sldId id="281" r:id="rId11"/>
    <p:sldId id="282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45588D-0637-1A40-B6C7-9E58C2B9AC69}" v="17" dt="2018-12-03T21:46:12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5"/>
    <p:restoredTop sz="94574"/>
  </p:normalViewPr>
  <p:slideViewPr>
    <p:cSldViewPr snapToGrid="0" snapToObjects="1">
      <p:cViewPr varScale="1">
        <p:scale>
          <a:sx n="96" d="100"/>
          <a:sy n="96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shburn,Bruce" userId="S::washburb@oclc.org::539ddd92-dfa3-4cff-8364-8ef8e11e948e" providerId="AD" clId="Web-{6EF24264-23EE-753B-BC28-6991F41C54C5}"/>
    <pc:docChg chg="modSld">
      <pc:chgData name="Washburn,Bruce" userId="S::washburb@oclc.org::539ddd92-dfa3-4cff-8364-8ef8e11e948e" providerId="AD" clId="Web-{6EF24264-23EE-753B-BC28-6991F41C54C5}" dt="2018-11-29T20:22:14.552" v="8" actId="20577"/>
      <pc:docMkLst>
        <pc:docMk/>
      </pc:docMkLst>
      <pc:sldChg chg="modSp">
        <pc:chgData name="Washburn,Bruce" userId="S::washburb@oclc.org::539ddd92-dfa3-4cff-8364-8ef8e11e948e" providerId="AD" clId="Web-{6EF24264-23EE-753B-BC28-6991F41C54C5}" dt="2018-11-29T20:22:14.552" v="8" actId="20577"/>
        <pc:sldMkLst>
          <pc:docMk/>
          <pc:sldMk cId="482895601" sldId="264"/>
        </pc:sldMkLst>
        <pc:spChg chg="mod">
          <ac:chgData name="Washburn,Bruce" userId="S::washburb@oclc.org::539ddd92-dfa3-4cff-8364-8ef8e11e948e" providerId="AD" clId="Web-{6EF24264-23EE-753B-BC28-6991F41C54C5}" dt="2018-11-29T20:22:14.552" v="8" actId="20577"/>
          <ac:spMkLst>
            <pc:docMk/>
            <pc:sldMk cId="482895601" sldId="264"/>
            <ac:spMk id="3" creationId="{372A249A-6626-3B4E-992F-8E26E783FC5B}"/>
          </ac:spMkLst>
        </pc:spChg>
      </pc:sldChg>
    </pc:docChg>
  </pc:docChgLst>
  <pc:docChgLst>
    <pc:chgData name="Mixter,Jeff" userId="5bd3fa14-d604-4ce0-8af0-7263c89b8e14" providerId="ADAL" clId="{5945588D-0637-1A40-B6C7-9E58C2B9AC69}"/>
    <pc:docChg chg="undo custSel addSld delSld modSld sldOrd">
      <pc:chgData name="Mixter,Jeff" userId="5bd3fa14-d604-4ce0-8af0-7263c89b8e14" providerId="ADAL" clId="{5945588D-0637-1A40-B6C7-9E58C2B9AC69}" dt="2018-12-03T21:46:12.135" v="802"/>
      <pc:docMkLst>
        <pc:docMk/>
      </pc:docMkLst>
      <pc:sldChg chg="modSp">
        <pc:chgData name="Mixter,Jeff" userId="5bd3fa14-d604-4ce0-8af0-7263c89b8e14" providerId="ADAL" clId="{5945588D-0637-1A40-B6C7-9E58C2B9AC69}" dt="2018-12-01T18:14:01.724" v="699" actId="20577"/>
        <pc:sldMkLst>
          <pc:docMk/>
          <pc:sldMk cId="459202618" sldId="261"/>
        </pc:sldMkLst>
        <pc:spChg chg="mod">
          <ac:chgData name="Mixter,Jeff" userId="5bd3fa14-d604-4ce0-8af0-7263c89b8e14" providerId="ADAL" clId="{5945588D-0637-1A40-B6C7-9E58C2B9AC69}" dt="2018-11-29T19:56:24.500" v="607" actId="20577"/>
          <ac:spMkLst>
            <pc:docMk/>
            <pc:sldMk cId="459202618" sldId="261"/>
            <ac:spMk id="2" creationId="{83ECDAB9-4427-F84D-9996-07D6756D354C}"/>
          </ac:spMkLst>
        </pc:spChg>
        <pc:spChg chg="mod">
          <ac:chgData name="Mixter,Jeff" userId="5bd3fa14-d604-4ce0-8af0-7263c89b8e14" providerId="ADAL" clId="{5945588D-0637-1A40-B6C7-9E58C2B9AC69}" dt="2018-12-01T18:13:49.684" v="651" actId="20577"/>
          <ac:spMkLst>
            <pc:docMk/>
            <pc:sldMk cId="459202618" sldId="261"/>
            <ac:spMk id="4" creationId="{7B6CEC83-D09D-9A48-ADDE-63CA769F2F8A}"/>
          </ac:spMkLst>
        </pc:spChg>
        <pc:spChg chg="mod">
          <ac:chgData name="Mixter,Jeff" userId="5bd3fa14-d604-4ce0-8af0-7263c89b8e14" providerId="ADAL" clId="{5945588D-0637-1A40-B6C7-9E58C2B9AC69}" dt="2018-12-01T18:14:01.724" v="699" actId="20577"/>
          <ac:spMkLst>
            <pc:docMk/>
            <pc:sldMk cId="459202618" sldId="261"/>
            <ac:spMk id="5" creationId="{0B4B90FD-A58E-F54B-B735-05E55217147A}"/>
          </ac:spMkLst>
        </pc:spChg>
      </pc:sldChg>
      <pc:sldChg chg="modSp">
        <pc:chgData name="Mixter,Jeff" userId="5bd3fa14-d604-4ce0-8af0-7263c89b8e14" providerId="ADAL" clId="{5945588D-0637-1A40-B6C7-9E58C2B9AC69}" dt="2018-12-01T18:15:10.636" v="779" actId="20577"/>
        <pc:sldMkLst>
          <pc:docMk/>
          <pc:sldMk cId="1406838449" sldId="263"/>
        </pc:sldMkLst>
        <pc:spChg chg="mod">
          <ac:chgData name="Mixter,Jeff" userId="5bd3fa14-d604-4ce0-8af0-7263c89b8e14" providerId="ADAL" clId="{5945588D-0637-1A40-B6C7-9E58C2B9AC69}" dt="2018-12-01T18:15:10.636" v="779" actId="20577"/>
          <ac:spMkLst>
            <pc:docMk/>
            <pc:sldMk cId="1406838449" sldId="263"/>
            <ac:spMk id="3" creationId="{372A249A-6626-3B4E-992F-8E26E783FC5B}"/>
          </ac:spMkLst>
        </pc:spChg>
      </pc:sldChg>
      <pc:sldChg chg="modAnim">
        <pc:chgData name="Mixter,Jeff" userId="5bd3fa14-d604-4ce0-8af0-7263c89b8e14" providerId="ADAL" clId="{5945588D-0637-1A40-B6C7-9E58C2B9AC69}" dt="2018-12-03T21:46:12.135" v="802"/>
        <pc:sldMkLst>
          <pc:docMk/>
          <pc:sldMk cId="482895601" sldId="264"/>
        </pc:sldMkLst>
      </pc:sldChg>
      <pc:sldChg chg="modSp">
        <pc:chgData name="Mixter,Jeff" userId="5bd3fa14-d604-4ce0-8af0-7263c89b8e14" providerId="ADAL" clId="{5945588D-0637-1A40-B6C7-9E58C2B9AC69}" dt="2018-12-01T18:19:23.637" v="793" actId="20577"/>
        <pc:sldMkLst>
          <pc:docMk/>
          <pc:sldMk cId="253807493" sldId="266"/>
        </pc:sldMkLst>
        <pc:spChg chg="mod">
          <ac:chgData name="Mixter,Jeff" userId="5bd3fa14-d604-4ce0-8af0-7263c89b8e14" providerId="ADAL" clId="{5945588D-0637-1A40-B6C7-9E58C2B9AC69}" dt="2018-12-01T18:19:23.637" v="793" actId="20577"/>
          <ac:spMkLst>
            <pc:docMk/>
            <pc:sldMk cId="253807493" sldId="266"/>
            <ac:spMk id="3" creationId="{B568C153-A1FB-9A4B-AEA2-F11BF0543417}"/>
          </ac:spMkLst>
        </pc:spChg>
      </pc:sldChg>
      <pc:sldChg chg="modSp">
        <pc:chgData name="Mixter,Jeff" userId="5bd3fa14-d604-4ce0-8af0-7263c89b8e14" providerId="ADAL" clId="{5945588D-0637-1A40-B6C7-9E58C2B9AC69}" dt="2018-11-30T16:21:57.205" v="640" actId="20577"/>
        <pc:sldMkLst>
          <pc:docMk/>
          <pc:sldMk cId="362684594" sldId="267"/>
        </pc:sldMkLst>
        <pc:spChg chg="mod">
          <ac:chgData name="Mixter,Jeff" userId="5bd3fa14-d604-4ce0-8af0-7263c89b8e14" providerId="ADAL" clId="{5945588D-0637-1A40-B6C7-9E58C2B9AC69}" dt="2018-11-29T16:46:28.887" v="67" actId="20577"/>
          <ac:spMkLst>
            <pc:docMk/>
            <pc:sldMk cId="362684594" sldId="267"/>
            <ac:spMk id="2" creationId="{BFC3324F-53FA-EC4E-AF64-D8203FAD48F5}"/>
          </ac:spMkLst>
        </pc:spChg>
        <pc:spChg chg="mod">
          <ac:chgData name="Mixter,Jeff" userId="5bd3fa14-d604-4ce0-8af0-7263c89b8e14" providerId="ADAL" clId="{5945588D-0637-1A40-B6C7-9E58C2B9AC69}" dt="2018-11-30T16:21:57.205" v="640" actId="20577"/>
          <ac:spMkLst>
            <pc:docMk/>
            <pc:sldMk cId="362684594" sldId="267"/>
            <ac:spMk id="3" creationId="{49BF6392-25F7-A344-916B-5EC94E8DCA5B}"/>
          </ac:spMkLst>
        </pc:spChg>
      </pc:sldChg>
      <pc:sldChg chg="addSp modSp modAnim">
        <pc:chgData name="Mixter,Jeff" userId="5bd3fa14-d604-4ce0-8af0-7263c89b8e14" providerId="ADAL" clId="{5945588D-0637-1A40-B6C7-9E58C2B9AC69}" dt="2018-12-01T18:17:37.091" v="784"/>
        <pc:sldMkLst>
          <pc:docMk/>
          <pc:sldMk cId="2807462046" sldId="268"/>
        </pc:sldMkLst>
        <pc:spChg chg="add mod">
          <ac:chgData name="Mixter,Jeff" userId="5bd3fa14-d604-4ce0-8af0-7263c89b8e14" providerId="ADAL" clId="{5945588D-0637-1A40-B6C7-9E58C2B9AC69}" dt="2018-12-01T18:17:24.207" v="783" actId="207"/>
          <ac:spMkLst>
            <pc:docMk/>
            <pc:sldMk cId="2807462046" sldId="268"/>
            <ac:spMk id="3" creationId="{C704C29C-B34C-A842-A668-2321D567D002}"/>
          </ac:spMkLst>
        </pc:spChg>
      </pc:sldChg>
      <pc:sldChg chg="add modTransition">
        <pc:chgData name="Mixter,Jeff" userId="5bd3fa14-d604-4ce0-8af0-7263c89b8e14" providerId="ADAL" clId="{5945588D-0637-1A40-B6C7-9E58C2B9AC69}" dt="2018-11-29T21:45:17.203" v="608"/>
        <pc:sldMkLst>
          <pc:docMk/>
          <pc:sldMk cId="749399273" sldId="280"/>
        </pc:sldMkLst>
      </pc:sldChg>
      <pc:sldChg chg="modSp add ord">
        <pc:chgData name="Mixter,Jeff" userId="5bd3fa14-d604-4ce0-8af0-7263c89b8e14" providerId="ADAL" clId="{5945588D-0637-1A40-B6C7-9E58C2B9AC69}" dt="2018-12-01T18:19:01.750" v="790" actId="1076"/>
        <pc:sldMkLst>
          <pc:docMk/>
          <pc:sldMk cId="790021222" sldId="281"/>
        </pc:sldMkLst>
        <pc:spChg chg="mod">
          <ac:chgData name="Mixter,Jeff" userId="5bd3fa14-d604-4ce0-8af0-7263c89b8e14" providerId="ADAL" clId="{5945588D-0637-1A40-B6C7-9E58C2B9AC69}" dt="2018-12-01T18:19:01.750" v="790" actId="1076"/>
          <ac:spMkLst>
            <pc:docMk/>
            <pc:sldMk cId="790021222" sldId="281"/>
            <ac:spMk id="3" creationId="{C704C29C-B34C-A842-A668-2321D567D002}"/>
          </ac:spMkLst>
        </pc:spChg>
        <pc:picChg chg="mod">
          <ac:chgData name="Mixter,Jeff" userId="5bd3fa14-d604-4ce0-8af0-7263c89b8e14" providerId="ADAL" clId="{5945588D-0637-1A40-B6C7-9E58C2B9AC69}" dt="2018-12-01T18:18:44.041" v="788" actId="1076"/>
          <ac:picMkLst>
            <pc:docMk/>
            <pc:sldMk cId="790021222" sldId="281"/>
            <ac:picMk id="2" creationId="{BC618715-D293-5142-A1FE-D7430A3720AA}"/>
          </ac:picMkLst>
        </pc:picChg>
      </pc:sldChg>
      <pc:sldChg chg="addSp modSp add">
        <pc:chgData name="Mixter,Jeff" userId="5bd3fa14-d604-4ce0-8af0-7263c89b8e14" providerId="ADAL" clId="{5945588D-0637-1A40-B6C7-9E58C2B9AC69}" dt="2018-12-01T18:20:30.998" v="796" actId="1076"/>
        <pc:sldMkLst>
          <pc:docMk/>
          <pc:sldMk cId="384939886" sldId="282"/>
        </pc:sldMkLst>
        <pc:picChg chg="add mod">
          <ac:chgData name="Mixter,Jeff" userId="5bd3fa14-d604-4ce0-8af0-7263c89b8e14" providerId="ADAL" clId="{5945588D-0637-1A40-B6C7-9E58C2B9AC69}" dt="2018-12-01T18:20:30.998" v="796" actId="1076"/>
          <ac:picMkLst>
            <pc:docMk/>
            <pc:sldMk cId="384939886" sldId="282"/>
            <ac:picMk id="2" creationId="{10AA8939-528C-6941-AB3B-FB0D50ACE0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BCDAA-7A4F-894F-B600-C08AEE57F034}" type="datetimeFigureOut">
              <a:rPr lang="en-US" smtClean="0"/>
              <a:t>12/1/18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E89A-7096-C847-B20E-012D7B5E6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2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researchworks.oclc.org</a:t>
            </a:r>
            <a:r>
              <a:rPr lang="en-US"/>
              <a:t>/digital/activity-stream/collection/21058_FotosOC/1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95DD9-E88E-9A4A-85CC-63ED6D7337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20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11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899907" y="4935539"/>
            <a:ext cx="5630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pic>
        <p:nvPicPr>
          <p:cNvPr id="19" name="Picture 26" descr="OCLC_H_PMS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7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8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63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1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2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7174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/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5506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4328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4498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2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8643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2227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6126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7039" y="6384425"/>
            <a:ext cx="2908648" cy="39243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ysClr val="windowText" lastClr="000000">
                    <a:alpha val="50000"/>
                  </a:sys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5746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02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works.oclc.org/digital/discovery-index" TargetMode="External"/><Relationship Id="rId2" Type="http://schemas.openxmlformats.org/officeDocument/2006/relationships/hyperlink" Target="https://iiif.io/api/discovery/0.2/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xperimental.worldcat.org/digital/manifest/" TargetMode="Externa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ECDAB9-4427-F84D-9996-07D6756D3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" y="1773169"/>
            <a:ext cx="5942011" cy="651397"/>
          </a:xfrm>
        </p:spPr>
        <p:txBody>
          <a:bodyPr/>
          <a:lstStyle/>
          <a:p>
            <a:r>
              <a:rPr lang="en-US" dirty="0"/>
              <a:t>IIIF Technical </a:t>
            </a:r>
            <a:r>
              <a:rPr lang="en-US"/>
              <a:t>Meeting – December 3,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4A4A3-F791-2A4C-B654-B505C70196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IIIF R&amp;D at OCLC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CEC83-D09D-9A48-ADDE-63CA769F2F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592" y="4275963"/>
            <a:ext cx="1804340" cy="502766"/>
          </a:xfrm>
        </p:spPr>
        <p:txBody>
          <a:bodyPr/>
          <a:lstStyle/>
          <a:p>
            <a:r>
              <a:rPr lang="en-US" dirty="0"/>
              <a:t>Jeff Mixter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B90FD-A58E-F54B-B735-05E5521714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1594" y="4818452"/>
            <a:ext cx="3210174" cy="813684"/>
          </a:xfrm>
        </p:spPr>
        <p:txBody>
          <a:bodyPr/>
          <a:lstStyle/>
          <a:p>
            <a:r>
              <a:rPr lang="en-US" dirty="0"/>
              <a:t>Lead Software Engineer</a:t>
            </a:r>
          </a:p>
          <a:p>
            <a:r>
              <a:rPr lang="en-US" dirty="0"/>
              <a:t>OCLC Research</a:t>
            </a:r>
          </a:p>
        </p:txBody>
      </p:sp>
    </p:spTree>
    <p:extLst>
      <p:ext uri="{BB962C8B-B14F-4D97-AF65-F5344CB8AC3E}">
        <p14:creationId xmlns:p14="http://schemas.microsoft.com/office/powerpoint/2010/main" val="4592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A8939-528C-6941-AB3B-FB0D50AC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43"/>
            <a:ext cx="12192000" cy="59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3324F-53FA-EC4E-AF64-D8203FAD4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IIIF R&amp;D – IIIF Manifest metadata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F6392-25F7-A344-916B-5EC94E8DC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Problem: How to index heterogenous metadata?</a:t>
            </a:r>
          </a:p>
          <a:p>
            <a:pPr lvl="1"/>
            <a:r>
              <a:rPr lang="en-US" dirty="0"/>
              <a:t>IIIF Manifests Metadata normalization and enhancement</a:t>
            </a:r>
          </a:p>
          <a:p>
            <a:pPr lvl="2"/>
            <a:r>
              <a:rPr lang="en-US" dirty="0"/>
              <a:t>Normalization</a:t>
            </a:r>
          </a:p>
          <a:p>
            <a:pPr lvl="3"/>
            <a:r>
              <a:rPr lang="en-US" dirty="0"/>
              <a:t>Work with IIIF Compliant Software </a:t>
            </a:r>
            <a:r>
              <a:rPr lang="en-US"/>
              <a:t>and Tools survey </a:t>
            </a:r>
            <a:r>
              <a:rPr lang="en-US" dirty="0"/>
              <a:t>to identify popular current and planned metadata schemas</a:t>
            </a:r>
          </a:p>
          <a:p>
            <a:pPr lvl="2"/>
            <a:r>
              <a:rPr lang="en-US" dirty="0"/>
              <a:t>Enhancement</a:t>
            </a:r>
          </a:p>
          <a:p>
            <a:pPr lvl="3"/>
            <a:r>
              <a:rPr lang="en-US" dirty="0"/>
              <a:t>Convert string headings to URIs</a:t>
            </a:r>
          </a:p>
          <a:p>
            <a:pPr lvl="1"/>
            <a:r>
              <a:rPr lang="en-US" dirty="0"/>
              <a:t>Produce normalized/enhanced index for all harvested manifests</a:t>
            </a:r>
          </a:p>
          <a:p>
            <a:pPr lvl="1"/>
            <a:r>
              <a:rPr lang="en-US" dirty="0"/>
              <a:t>Produce metadata mappings for reuse in external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66807-99F7-1949-829A-BC8F006CC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Current IIIF Support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A249A-6626-3B4E-992F-8E26E783F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IIIF Image API 2.0</a:t>
            </a:r>
          </a:p>
          <a:p>
            <a:pPr lvl="1"/>
            <a:r>
              <a:rPr lang="en-US" dirty="0" err="1"/>
              <a:t>CONTENTdm</a:t>
            </a:r>
            <a:r>
              <a:rPr lang="en-US" dirty="0"/>
              <a:t> and </a:t>
            </a:r>
            <a:r>
              <a:rPr lang="en-US" dirty="0" err="1"/>
              <a:t>WorldCat</a:t>
            </a:r>
            <a:r>
              <a:rPr lang="en-US" dirty="0"/>
              <a:t> Discovery Service</a:t>
            </a:r>
          </a:p>
          <a:p>
            <a:r>
              <a:rPr lang="en-US" dirty="0"/>
              <a:t>IIIF Presentation API 2.0</a:t>
            </a:r>
          </a:p>
          <a:p>
            <a:pPr lvl="1"/>
            <a:r>
              <a:rPr lang="en-US" dirty="0" err="1"/>
              <a:t>CONTENTdm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66807-99F7-1949-829A-BC8F006CC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Planned Production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A249A-6626-3B4E-992F-8E26E783F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IIIF Presentation 2.1 support</a:t>
            </a:r>
          </a:p>
          <a:p>
            <a:r>
              <a:rPr lang="en-US" dirty="0"/>
              <a:t>IIIF Image 2.1 support</a:t>
            </a:r>
          </a:p>
          <a:p>
            <a:r>
              <a:rPr lang="en-US" dirty="0"/>
              <a:t>IIIF Presentation Collection Manifests</a:t>
            </a:r>
          </a:p>
          <a:p>
            <a:r>
              <a:rPr lang="en-US" dirty="0"/>
              <a:t>IIIF Presentation ‘</a:t>
            </a:r>
            <a:r>
              <a:rPr lang="en-US" dirty="0" err="1"/>
              <a:t>seeAlso</a:t>
            </a:r>
            <a:r>
              <a:rPr lang="en-US" dirty="0"/>
              <a:t>’ metadata support</a:t>
            </a:r>
          </a:p>
          <a:p>
            <a:r>
              <a:rPr lang="en-US" dirty="0"/>
              <a:t>Evaluate support for IIIF Image and Presentation 3.0</a:t>
            </a:r>
          </a:p>
        </p:txBody>
      </p:sp>
    </p:spTree>
    <p:extLst>
      <p:ext uri="{BB962C8B-B14F-4D97-AF65-F5344CB8AC3E}">
        <p14:creationId xmlns:p14="http://schemas.microsoft.com/office/powerpoint/2010/main" val="14068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66807-99F7-1949-829A-BC8F006CC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901" y="212205"/>
            <a:ext cx="11252197" cy="915256"/>
          </a:xfrm>
        </p:spPr>
        <p:txBody>
          <a:bodyPr/>
          <a:lstStyle/>
          <a:p>
            <a:r>
              <a:rPr lang="en-US" sz="4000" dirty="0"/>
              <a:t>IIIF R&amp;D - IIIF Discovery API implementation</a:t>
            </a:r>
          </a:p>
          <a:p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A249A-6626-3B4E-992F-8E26E783F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381" y="1017394"/>
            <a:ext cx="11252197" cy="5129406"/>
          </a:xfrm>
        </p:spPr>
        <p:txBody>
          <a:bodyPr vert="horz" anchor="t"/>
          <a:lstStyle/>
          <a:p>
            <a:pPr marL="456565" indent="-456565"/>
            <a:r>
              <a:rPr lang="en-US" dirty="0"/>
              <a:t>Problem: How to share IIIF material?</a:t>
            </a:r>
          </a:p>
          <a:p>
            <a:pPr marL="989965" lvl="1" indent="-380365"/>
            <a:r>
              <a:rPr lang="en-US" dirty="0"/>
              <a:t>Based on the current Discovery Working Group </a:t>
            </a:r>
            <a:r>
              <a:rPr lang="en-US" dirty="0">
                <a:hlinkClick r:id="rId2"/>
              </a:rPr>
              <a:t>Change Discovery API</a:t>
            </a:r>
            <a:endParaRPr lang="en-US" dirty="0">
              <a:cs typeface="Arial"/>
            </a:endParaRPr>
          </a:p>
          <a:p>
            <a:pPr marL="1523365" lvl="2" indent="-304165"/>
            <a:r>
              <a:rPr lang="en-US" dirty="0"/>
              <a:t>Crawlable list of Manifests that have been Created, Updated, and Deleted</a:t>
            </a:r>
            <a:endParaRPr lang="en-US" dirty="0">
              <a:cs typeface="Arial"/>
            </a:endParaRPr>
          </a:p>
          <a:p>
            <a:pPr marL="1523365" lvl="2" indent="-304165"/>
            <a:r>
              <a:rPr lang="en-US" dirty="0"/>
              <a:t>Like a Site Map, OAI-PMH, or </a:t>
            </a:r>
            <a:r>
              <a:rPr lang="en-US" dirty="0" err="1"/>
              <a:t>ResourceSync</a:t>
            </a:r>
            <a:endParaRPr lang="en-US" dirty="0">
              <a:cs typeface="Arial"/>
            </a:endParaRPr>
          </a:p>
          <a:p>
            <a:pPr marL="989965" lvl="1" indent="-380365"/>
            <a:r>
              <a:rPr lang="en-US" dirty="0"/>
              <a:t>Initial work started in December 2017 with 1.7 Million manifests using Change Discovery API v0.1</a:t>
            </a:r>
            <a:endParaRPr lang="en-US" dirty="0">
              <a:cs typeface="Arial"/>
            </a:endParaRPr>
          </a:p>
          <a:p>
            <a:pPr marL="989965" lvl="1" indent="-380365"/>
            <a:r>
              <a:rPr lang="en-US" dirty="0"/>
              <a:t>Currently supports 14.4 Million </a:t>
            </a:r>
            <a:r>
              <a:rPr lang="en-US" dirty="0" err="1"/>
              <a:t>CONTENTdm</a:t>
            </a:r>
            <a:r>
              <a:rPr lang="en-US" dirty="0"/>
              <a:t> IIIF Manifests using Change Discovery API v0.2</a:t>
            </a:r>
            <a:endParaRPr lang="en-US" dirty="0">
              <a:cs typeface="Arial"/>
            </a:endParaRPr>
          </a:p>
          <a:p>
            <a:pPr marL="989965" lvl="1" indent="-380365"/>
            <a:r>
              <a:rPr lang="en-US" dirty="0">
                <a:hlinkClick r:id="rId3"/>
              </a:rPr>
              <a:t>https://researchworks.oclc.org/digital/discovery-index</a:t>
            </a:r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8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17FE99-A528-164C-8C96-EE6EB7FECBAF}"/>
              </a:ext>
            </a:extLst>
          </p:cNvPr>
          <p:cNvSpPr/>
          <p:nvPr/>
        </p:nvSpPr>
        <p:spPr>
          <a:xfrm>
            <a:off x="0" y="86916"/>
            <a:ext cx="12994106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Courier" pitchFamily="2" charset="0"/>
              </a:rPr>
              <a:t>{</a:t>
            </a:r>
          </a:p>
          <a:p>
            <a:r>
              <a:rPr lang="en-US" sz="1400">
                <a:latin typeface="Courier" pitchFamily="2" charset="0"/>
              </a:rPr>
              <a:t>	"@context": ["http://</a:t>
            </a:r>
            <a:r>
              <a:rPr lang="en-US" sz="1400" err="1">
                <a:latin typeface="Courier" pitchFamily="2" charset="0"/>
              </a:rPr>
              <a:t>iiif.io</a:t>
            </a:r>
            <a:r>
              <a:rPr lang="en-US" sz="1400">
                <a:latin typeface="Courier" pitchFamily="2" charset="0"/>
              </a:rPr>
              <a:t>/</a:t>
            </a:r>
            <a:r>
              <a:rPr lang="en-US" sz="1400" err="1">
                <a:latin typeface="Courier" pitchFamily="2" charset="0"/>
              </a:rPr>
              <a:t>api</a:t>
            </a:r>
            <a:r>
              <a:rPr lang="en-US" sz="1400">
                <a:latin typeface="Courier" pitchFamily="2" charset="0"/>
              </a:rPr>
              <a:t>/discovery/0/</a:t>
            </a:r>
            <a:r>
              <a:rPr lang="en-US" sz="1400" err="1">
                <a:latin typeface="Courier" pitchFamily="2" charset="0"/>
              </a:rPr>
              <a:t>context.json</a:t>
            </a:r>
            <a:r>
              <a:rPr lang="en-US" sz="1400">
                <a:latin typeface="Courier" pitchFamily="2" charset="0"/>
              </a:rPr>
              <a:t>"],</a:t>
            </a:r>
          </a:p>
          <a:p>
            <a:r>
              <a:rPr lang="en-US" sz="1400">
                <a:latin typeface="Courier" pitchFamily="2" charset="0"/>
              </a:rPr>
              <a:t>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/digital/activity-stream/collection/21058_FotosOC/1",</a:t>
            </a:r>
          </a:p>
          <a:p>
            <a:r>
              <a:rPr lang="en-US" sz="1400">
                <a:latin typeface="Courier" pitchFamily="2" charset="0"/>
              </a:rPr>
              <a:t>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OrderedCollectionPage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partOf</a:t>
            </a:r>
            <a:r>
              <a:rPr lang="en-US" sz="1400">
                <a:latin typeface="Courier" pitchFamily="2" charset="0"/>
              </a:rPr>
              <a:t>": {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/digital/activity-stream/collection/21058_FotosOC",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startIndex</a:t>
            </a:r>
            <a:r>
              <a:rPr lang="en-US" sz="1400">
                <a:latin typeface="Courier" pitchFamily="2" charset="0"/>
              </a:rPr>
              <a:t>": </a:t>
            </a:r>
            <a:r>
              <a:rPr lang="en-US" sz="1400">
                <a:solidFill>
                  <a:srgbClr val="0070C0"/>
                </a:solidFill>
                <a:latin typeface="Courier" pitchFamily="2" charset="0"/>
              </a:rPr>
              <a:t>0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"next": {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 err="1">
                <a:solidFill>
                  <a:srgbClr val="00B050"/>
                </a:solidFill>
                <a:latin typeface="Courier" pitchFamily="2" charset="0"/>
              </a:rPr>
              <a:t>OrderedCollectionPage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/digital/activity-stream/collection/21058_FotosOC/2"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  <a:p>
            <a:r>
              <a:rPr lang="en-US" sz="1400">
                <a:latin typeface="Courier" pitchFamily="2" charset="0"/>
              </a:rPr>
              <a:t>	"</a:t>
            </a:r>
            <a:r>
              <a:rPr lang="en-US" sz="1400" err="1">
                <a:latin typeface="Courier" pitchFamily="2" charset="0"/>
              </a:rPr>
              <a:t>orderedItems</a:t>
            </a:r>
            <a:r>
              <a:rPr lang="en-US" sz="1400">
                <a:latin typeface="Courier" pitchFamily="2" charset="0"/>
              </a:rPr>
              <a:t>": [{</a:t>
            </a:r>
          </a:p>
          <a:p>
            <a:r>
              <a:rPr lang="en-US" sz="1400">
                <a:latin typeface="Courier" pitchFamily="2" charset="0"/>
              </a:rPr>
              <a:t>		"object": {</a:t>
            </a:r>
          </a:p>
          <a:p>
            <a:r>
              <a:rPr lang="en-US" sz="1400">
                <a:latin typeface="Courier" pitchFamily="2" charset="0"/>
              </a:rPr>
              <a:t>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"Manifest"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"id": "https://cdm21058.contentdm.oclc.org/digital/</a:t>
            </a:r>
            <a:r>
              <a:rPr lang="en-US" sz="1400" err="1">
                <a:latin typeface="Courier" pitchFamily="2" charset="0"/>
              </a:rPr>
              <a:t>iiif</a:t>
            </a:r>
            <a:r>
              <a:rPr lang="en-US" sz="1400">
                <a:latin typeface="Courier" pitchFamily="2" charset="0"/>
              </a:rPr>
              <a:t>-info/</a:t>
            </a:r>
            <a:r>
              <a:rPr lang="en-US" sz="1400" err="1">
                <a:latin typeface="Courier" pitchFamily="2" charset="0"/>
              </a:rPr>
              <a:t>FotosOC</a:t>
            </a:r>
            <a:r>
              <a:rPr lang="en-US" sz="1400">
                <a:latin typeface="Courier" pitchFamily="2" charset="0"/>
              </a:rPr>
              <a:t>/1/</a:t>
            </a:r>
            <a:r>
              <a:rPr lang="en-US" sz="1400" err="1">
                <a:latin typeface="Courier" pitchFamily="2" charset="0"/>
              </a:rPr>
              <a:t>manifest.json</a:t>
            </a:r>
            <a:r>
              <a:rPr lang="en-US" sz="1400">
                <a:latin typeface="Courier" pitchFamily="2" charset="0"/>
              </a:rPr>
              <a:t>",</a:t>
            </a:r>
          </a:p>
          <a:p>
            <a:r>
              <a:rPr lang="en-US" sz="1400">
                <a:latin typeface="Courier" pitchFamily="2" charset="0"/>
              </a:rPr>
              <a:t>			"</a:t>
            </a:r>
            <a:r>
              <a:rPr lang="en-US" sz="1400" err="1">
                <a:latin typeface="Courier" pitchFamily="2" charset="0"/>
              </a:rPr>
              <a:t>partOf</a:t>
            </a:r>
            <a:r>
              <a:rPr lang="en-US" sz="1400">
                <a:latin typeface="Courier" pitchFamily="2" charset="0"/>
              </a:rPr>
              <a:t>": {</a:t>
            </a:r>
          </a:p>
          <a:p>
            <a:r>
              <a:rPr lang="en-US" sz="1400">
                <a:latin typeface="Courier" pitchFamily="2" charset="0"/>
              </a:rPr>
              <a:t>	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"Document"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/digital/dataset/21058_FotosOC"</a:t>
            </a:r>
          </a:p>
          <a:p>
            <a:r>
              <a:rPr lang="en-US" sz="1400">
                <a:latin typeface="Courier" pitchFamily="2" charset="0"/>
              </a:rPr>
              <a:t>			}</a:t>
            </a:r>
          </a:p>
          <a:p>
            <a:r>
              <a:rPr lang="en-US" sz="1400">
                <a:latin typeface="Courier" pitchFamily="2" charset="0"/>
              </a:rPr>
              <a:t>		},</a:t>
            </a:r>
          </a:p>
          <a:p>
            <a:r>
              <a:rPr lang="en-US" sz="1400">
                <a:latin typeface="Courier" pitchFamily="2" charset="0"/>
              </a:rPr>
              <a:t>		"actor": {</a:t>
            </a:r>
          </a:p>
          <a:p>
            <a:r>
              <a:rPr lang="en-US" sz="1400">
                <a:latin typeface="Courier" pitchFamily="2" charset="0"/>
              </a:rPr>
              <a:t>	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"Organization"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	"id": "http://</a:t>
            </a:r>
            <a:r>
              <a:rPr lang="en-US" sz="1400" err="1">
                <a:latin typeface="Courier" pitchFamily="2" charset="0"/>
              </a:rPr>
              <a:t>viaf.org</a:t>
            </a:r>
            <a:r>
              <a:rPr lang="en-US" sz="1400">
                <a:latin typeface="Courier" pitchFamily="2" charset="0"/>
              </a:rPr>
              <a:t>/</a:t>
            </a:r>
            <a:r>
              <a:rPr lang="en-US" sz="1400" err="1">
                <a:latin typeface="Courier" pitchFamily="2" charset="0"/>
              </a:rPr>
              <a:t>viaf</a:t>
            </a:r>
            <a:r>
              <a:rPr lang="en-US" sz="1400">
                <a:latin typeface="Courier" pitchFamily="2" charset="0"/>
              </a:rPr>
              <a:t>/145425848"</a:t>
            </a:r>
          </a:p>
          <a:p>
            <a:r>
              <a:rPr lang="en-US" sz="1400">
                <a:latin typeface="Courier" pitchFamily="2" charset="0"/>
              </a:rPr>
              <a:t>		},</a:t>
            </a:r>
          </a:p>
          <a:p>
            <a:r>
              <a:rPr lang="en-US" sz="1400">
                <a:latin typeface="Courier" pitchFamily="2" charset="0"/>
              </a:rPr>
              <a:t>		"summary":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"Manifest created"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</a:t>
            </a:r>
            <a:r>
              <a:rPr lang="en-US" sz="1400" err="1">
                <a:latin typeface="Courier" pitchFamily="2" charset="0"/>
              </a:rPr>
              <a:t>endTime</a:t>
            </a:r>
            <a:r>
              <a:rPr lang="en-US" sz="1400">
                <a:latin typeface="Courier" pitchFamily="2" charset="0"/>
              </a:rPr>
              <a:t>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"2018-05-04T20:12:40-04:00"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"type": </a:t>
            </a:r>
            <a:r>
              <a:rPr lang="en-US" sz="1400">
                <a:solidFill>
                  <a:srgbClr val="00B050"/>
                </a:solidFill>
                <a:latin typeface="Courier" pitchFamily="2" charset="0"/>
              </a:rPr>
              <a:t>"Create"</a:t>
            </a:r>
            <a:r>
              <a:rPr lang="en-US" sz="1400">
                <a:latin typeface="Courier" pitchFamily="2" charset="0"/>
              </a:rPr>
              <a:t>,</a:t>
            </a:r>
          </a:p>
          <a:p>
            <a:r>
              <a:rPr lang="en-US" sz="1400">
                <a:latin typeface="Courier" pitchFamily="2" charset="0"/>
              </a:rPr>
              <a:t>		"id": "https://</a:t>
            </a:r>
            <a:r>
              <a:rPr lang="en-US" sz="1400" err="1">
                <a:latin typeface="Courier" pitchFamily="2" charset="0"/>
              </a:rPr>
              <a:t>researchworks.oclc.org</a:t>
            </a:r>
            <a:r>
              <a:rPr lang="en-US" sz="1400">
                <a:latin typeface="Courier" pitchFamily="2" charset="0"/>
              </a:rPr>
              <a:t>/digital/activity/52ef9e58-88bd-43e1-b654-cba09695048d"</a:t>
            </a:r>
          </a:p>
          <a:p>
            <a:r>
              <a:rPr lang="en-US" sz="1400">
                <a:latin typeface="Courier" pitchFamily="2" charset="0"/>
              </a:rPr>
              <a:t>	},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66EA15-CF9F-C241-BD24-438CE84456F3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8181474" y="1491916"/>
            <a:ext cx="1364380" cy="482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A2BA1A0-7DDF-1043-88A5-2883DBFC14D2}"/>
              </a:ext>
            </a:extLst>
          </p:cNvPr>
          <p:cNvSpPr txBox="1"/>
          <p:nvPr/>
        </p:nvSpPr>
        <p:spPr>
          <a:xfrm>
            <a:off x="9545854" y="1681792"/>
            <a:ext cx="22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Link to collection </a:t>
            </a:r>
            <a:r>
              <a:rPr lang="en-US" sz="1600" err="1"/>
              <a:t>OrderedCollection</a:t>
            </a:r>
            <a:endParaRPr lang="en-US" sz="160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0A0B88-43B3-ED42-AA2E-4F1E3EA65102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8181474" y="2743200"/>
            <a:ext cx="1690567" cy="374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25C04F-82CD-BC46-937B-6323041CE2A9}"/>
              </a:ext>
            </a:extLst>
          </p:cNvPr>
          <p:cNvSpPr txBox="1"/>
          <p:nvPr/>
        </p:nvSpPr>
        <p:spPr>
          <a:xfrm>
            <a:off x="9872041" y="2948916"/>
            <a:ext cx="224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Next 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F6CC36-29DF-3541-BF61-ECF92886914F}"/>
              </a:ext>
            </a:extLst>
          </p:cNvPr>
          <p:cNvCxnSpPr>
            <a:cxnSpLocks/>
          </p:cNvCxnSpPr>
          <p:nvPr/>
        </p:nvCxnSpPr>
        <p:spPr>
          <a:xfrm flipH="1" flipV="1">
            <a:off x="9731141" y="3861443"/>
            <a:ext cx="1008381" cy="447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933549-A219-014C-90DF-33D4266BD2DA}"/>
              </a:ext>
            </a:extLst>
          </p:cNvPr>
          <p:cNvSpPr txBox="1"/>
          <p:nvPr/>
        </p:nvSpPr>
        <p:spPr>
          <a:xfrm>
            <a:off x="10016420" y="4331934"/>
            <a:ext cx="148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Manifest URI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B423-DFB0-8445-9E6F-23F0FE158EF8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014763" y="5244933"/>
            <a:ext cx="3610316" cy="645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4FB0FF-5421-9445-A710-BF071119CFE9}"/>
              </a:ext>
            </a:extLst>
          </p:cNvPr>
          <p:cNvSpPr txBox="1"/>
          <p:nvPr/>
        </p:nvSpPr>
        <p:spPr>
          <a:xfrm>
            <a:off x="8625079" y="5075656"/>
            <a:ext cx="224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Date of the activity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275ED0-1305-E642-A0CD-D0F30A90AE3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839453" y="6059938"/>
            <a:ext cx="5910754" cy="120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653B7B-1A20-F341-8851-8D3F0DD86EF3}"/>
              </a:ext>
            </a:extLst>
          </p:cNvPr>
          <p:cNvSpPr txBox="1"/>
          <p:nvPr/>
        </p:nvSpPr>
        <p:spPr>
          <a:xfrm>
            <a:off x="8750207" y="5890661"/>
            <a:ext cx="224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Type of activity</a:t>
            </a:r>
          </a:p>
        </p:txBody>
      </p:sp>
    </p:spTree>
    <p:extLst>
      <p:ext uri="{BB962C8B-B14F-4D97-AF65-F5344CB8AC3E}">
        <p14:creationId xmlns:p14="http://schemas.microsoft.com/office/powerpoint/2010/main" val="7493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27A7B-73AA-BB4C-B347-1F6A72410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IIIF R&amp;D – IIIF Manifest harvesting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8C153-A1FB-9A4B-AEA2-F11BF05434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Problem: How to harvest and use IIIF Manifests?</a:t>
            </a:r>
          </a:p>
          <a:p>
            <a:pPr lvl="1"/>
            <a:r>
              <a:rPr lang="en-US" dirty="0"/>
              <a:t>May 2018 in preparation for the Stanford IIIF Discovery meeting</a:t>
            </a:r>
          </a:p>
          <a:p>
            <a:pPr lvl="1"/>
            <a:r>
              <a:rPr lang="en-US" dirty="0"/>
              <a:t>Harvest </a:t>
            </a:r>
            <a:r>
              <a:rPr lang="en-US" dirty="0" err="1"/>
              <a:t>CONTENTdm</a:t>
            </a:r>
            <a:r>
              <a:rPr lang="en-US" dirty="0"/>
              <a:t>, Digirati, NCSU, and Stanford IIIF Manifests</a:t>
            </a:r>
          </a:p>
          <a:p>
            <a:pPr lvl="2"/>
            <a:r>
              <a:rPr lang="en-US" dirty="0"/>
              <a:t>Using the Change Discovery API harvest IIIF Content and build a combined index of metadata</a:t>
            </a:r>
          </a:p>
          <a:p>
            <a:pPr lvl="1"/>
            <a:r>
              <a:rPr lang="en-US" dirty="0"/>
              <a:t>Just index metadata found directly in the Manifests</a:t>
            </a:r>
          </a:p>
          <a:p>
            <a:pPr lvl="1"/>
            <a:r>
              <a:rPr lang="en-US" dirty="0"/>
              <a:t>Build a simple UI for search and discovery</a:t>
            </a:r>
          </a:p>
          <a:p>
            <a:pPr lvl="1"/>
            <a:r>
              <a:rPr lang="en-US" dirty="0">
                <a:hlinkClick r:id="rId2"/>
              </a:rPr>
              <a:t>http://experimental.worldcat.org/digital/manifest/</a:t>
            </a:r>
            <a:r>
              <a:rPr lang="en-US" dirty="0"/>
              <a:t> </a:t>
            </a:r>
          </a:p>
          <a:p>
            <a:pPr marL="60958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618715-D293-5142-A1FE-D7430A37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064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04C29C-B34C-A842-A668-2321D567D002}"/>
              </a:ext>
            </a:extLst>
          </p:cNvPr>
          <p:cNvSpPr/>
          <p:nvPr/>
        </p:nvSpPr>
        <p:spPr>
          <a:xfrm>
            <a:off x="7145079" y="3429000"/>
            <a:ext cx="574158" cy="33492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46FD9-2100-E242-8FEF-38723B886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892"/>
            <a:ext cx="12192000" cy="616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618715-D293-5142-A1FE-D7430A37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064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04C29C-B34C-A842-A668-2321D567D002}"/>
              </a:ext>
            </a:extLst>
          </p:cNvPr>
          <p:cNvSpPr/>
          <p:nvPr/>
        </p:nvSpPr>
        <p:spPr>
          <a:xfrm>
            <a:off x="7697972" y="3429000"/>
            <a:ext cx="574158" cy="334926"/>
          </a:xfrm>
          <a:prstGeom prst="round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OCLC_PowerPoint_Template_16x9_V3</Template>
  <TotalTime>4384</TotalTime>
  <Words>336</Words>
  <Application>Microsoft Macintosh PowerPoint</Application>
  <PresentationFormat>Widescreen</PresentationFormat>
  <Paragraphs>79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</vt:lpstr>
      <vt:lpstr>Confidential</vt:lpstr>
      <vt:lpstr>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Mixter,Jeff</dc:creator>
  <cp:lastModifiedBy>Mixter,Jeff</cp:lastModifiedBy>
  <cp:revision>11</cp:revision>
  <dcterms:created xsi:type="dcterms:W3CDTF">2018-11-29T15:01:53Z</dcterms:created>
  <dcterms:modified xsi:type="dcterms:W3CDTF">2018-12-03T21:46:13Z</dcterms:modified>
</cp:coreProperties>
</file>