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rawings/drawing2.xml" ContentType="application/vnd.openxmlformats-officedocument.drawingml.chartshape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xls" ContentType="application/vnd.ms-exce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16" r:id="rId2"/>
  </p:sldMasterIdLst>
  <p:notesMasterIdLst>
    <p:notesMasterId r:id="rId88"/>
  </p:notesMasterIdLst>
  <p:sldIdLst>
    <p:sldId id="256" r:id="rId3"/>
    <p:sldId id="257" r:id="rId4"/>
    <p:sldId id="258" r:id="rId5"/>
    <p:sldId id="259" r:id="rId6"/>
    <p:sldId id="260" r:id="rId7"/>
    <p:sldId id="261" r:id="rId8"/>
    <p:sldId id="263" r:id="rId9"/>
    <p:sldId id="264" r:id="rId10"/>
    <p:sldId id="265" r:id="rId11"/>
    <p:sldId id="267" r:id="rId12"/>
    <p:sldId id="387" r:id="rId13"/>
    <p:sldId id="268" r:id="rId14"/>
    <p:sldId id="278" r:id="rId15"/>
    <p:sldId id="269" r:id="rId16"/>
    <p:sldId id="273" r:id="rId17"/>
    <p:sldId id="290" r:id="rId18"/>
    <p:sldId id="386" r:id="rId19"/>
    <p:sldId id="276" r:id="rId20"/>
    <p:sldId id="292" r:id="rId21"/>
    <p:sldId id="294" r:id="rId22"/>
    <p:sldId id="293" r:id="rId23"/>
    <p:sldId id="296" r:id="rId24"/>
    <p:sldId id="295" r:id="rId25"/>
    <p:sldId id="291" r:id="rId26"/>
    <p:sldId id="281" r:id="rId27"/>
    <p:sldId id="282" r:id="rId28"/>
    <p:sldId id="372" r:id="rId29"/>
    <p:sldId id="299" r:id="rId30"/>
    <p:sldId id="272" r:id="rId31"/>
    <p:sldId id="283" r:id="rId32"/>
    <p:sldId id="284" r:id="rId33"/>
    <p:sldId id="286" r:id="rId34"/>
    <p:sldId id="285" r:id="rId35"/>
    <p:sldId id="287" r:id="rId36"/>
    <p:sldId id="358" r:id="rId37"/>
    <p:sldId id="373" r:id="rId38"/>
    <p:sldId id="377" r:id="rId39"/>
    <p:sldId id="355" r:id="rId40"/>
    <p:sldId id="354" r:id="rId41"/>
    <p:sldId id="353" r:id="rId42"/>
    <p:sldId id="357" r:id="rId43"/>
    <p:sldId id="301" r:id="rId44"/>
    <p:sldId id="271" r:id="rId45"/>
    <p:sldId id="288" r:id="rId46"/>
    <p:sldId id="289" r:id="rId47"/>
    <p:sldId id="359" r:id="rId48"/>
    <p:sldId id="316" r:id="rId49"/>
    <p:sldId id="360" r:id="rId50"/>
    <p:sldId id="317" r:id="rId51"/>
    <p:sldId id="318" r:id="rId52"/>
    <p:sldId id="319" r:id="rId53"/>
    <p:sldId id="320" r:id="rId54"/>
    <p:sldId id="321" r:id="rId55"/>
    <p:sldId id="322" r:id="rId56"/>
    <p:sldId id="383" r:id="rId57"/>
    <p:sldId id="384" r:id="rId58"/>
    <p:sldId id="385" r:id="rId59"/>
    <p:sldId id="365" r:id="rId60"/>
    <p:sldId id="366" r:id="rId61"/>
    <p:sldId id="382" r:id="rId62"/>
    <p:sldId id="368" r:id="rId63"/>
    <p:sldId id="323" r:id="rId64"/>
    <p:sldId id="324" r:id="rId65"/>
    <p:sldId id="325" r:id="rId66"/>
    <p:sldId id="364" r:id="rId67"/>
    <p:sldId id="326" r:id="rId68"/>
    <p:sldId id="328" r:id="rId69"/>
    <p:sldId id="367" r:id="rId70"/>
    <p:sldId id="369" r:id="rId71"/>
    <p:sldId id="302" r:id="rId72"/>
    <p:sldId id="303" r:id="rId73"/>
    <p:sldId id="304" r:id="rId74"/>
    <p:sldId id="305" r:id="rId75"/>
    <p:sldId id="306" r:id="rId76"/>
    <p:sldId id="308" r:id="rId77"/>
    <p:sldId id="297" r:id="rId78"/>
    <p:sldId id="329" r:id="rId79"/>
    <p:sldId id="348" r:id="rId80"/>
    <p:sldId id="349" r:id="rId81"/>
    <p:sldId id="379" r:id="rId82"/>
    <p:sldId id="380" r:id="rId83"/>
    <p:sldId id="350" r:id="rId84"/>
    <p:sldId id="371" r:id="rId85"/>
    <p:sldId id="381" r:id="rId86"/>
    <p:sldId id="352" r:id="rId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9" autoAdjust="0"/>
    <p:restoredTop sz="80000" autoAdjust="0"/>
  </p:normalViewPr>
  <p:slideViewPr>
    <p:cSldViewPr>
      <p:cViewPr varScale="1">
        <p:scale>
          <a:sx n="62" d="100"/>
          <a:sy n="62" d="100"/>
        </p:scale>
        <p:origin x="-1506" y="-90"/>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Data\Systemwide%20Organization\JPM\U%20Wisc%20not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ata\Systemwide%20Organization\JPM\U%20Wisc%20not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ata\Systemwide%20Organization\JPM\U%20Wisc%20notes.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ata\ORLP%20Reports\ORLP%20analysis%20FY12\ORLP%20reports%20FY2012\University%20of%20Melbourne\University%20of%20Melbourne%20report.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Data\Systemwide%20Organization\JPM\U%20Wisc%20notes.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Data\Systemwide%20Organization\CIC%20megaregion\CIC%20WC%20holds%20Jan%2010-1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sz="1800" b="1" i="0" baseline="0" dirty="0"/>
              <a:t>WorldCat Holdings Distribution for Titles Held by </a:t>
            </a:r>
            <a:endParaRPr lang="en-US" dirty="0"/>
          </a:p>
          <a:p>
            <a:pPr>
              <a:defRPr/>
            </a:pPr>
            <a:r>
              <a:rPr lang="en-US" sz="1800" b="1" i="0" baseline="0" dirty="0"/>
              <a:t>the University of </a:t>
            </a:r>
            <a:r>
              <a:rPr lang="en-US" sz="1800" b="1" i="0" baseline="0" dirty="0" smtClean="0"/>
              <a:t>Wisconsin-Madison </a:t>
            </a:r>
            <a:r>
              <a:rPr lang="en-US" sz="1800" b="1" i="0" baseline="0" dirty="0"/>
              <a:t>Library (GMZ) - March 2013 </a:t>
            </a:r>
          </a:p>
          <a:p>
            <a:pPr>
              <a:defRPr/>
            </a:pPr>
            <a:r>
              <a:rPr lang="en-US" sz="1800" b="0" i="0" baseline="0" dirty="0"/>
              <a:t>N = 4,541,965</a:t>
            </a:r>
            <a:r>
              <a:rPr lang="en-US" sz="1800" b="1" i="0" baseline="0" dirty="0"/>
              <a:t> </a:t>
            </a:r>
            <a:r>
              <a:rPr lang="en-US" sz="1800" b="0" i="0" baseline="0" dirty="0"/>
              <a:t>titles </a:t>
            </a:r>
            <a:endParaRPr lang="en-US" sz="1800" b="1" i="0" baseline="0" dirty="0"/>
          </a:p>
        </c:rich>
      </c:tx>
      <c:layout/>
    </c:title>
    <c:view3D>
      <c:rAngAx val="1"/>
    </c:view3D>
    <c:plotArea>
      <c:layout/>
      <c:bar3DChart>
        <c:barDir val="col"/>
        <c:grouping val="clustered"/>
        <c:ser>
          <c:idx val="0"/>
          <c:order val="0"/>
          <c:dPt>
            <c:idx val="0"/>
            <c:spPr>
              <a:solidFill>
                <a:srgbClr val="C0504D"/>
              </a:solidFill>
            </c:spPr>
          </c:dPt>
          <c:dPt>
            <c:idx val="1"/>
            <c:spPr>
              <a:solidFill>
                <a:srgbClr val="C0504D"/>
              </a:solidFill>
            </c:spPr>
          </c:dPt>
          <c:dPt>
            <c:idx val="2"/>
            <c:spPr>
              <a:solidFill>
                <a:srgbClr val="C0504D"/>
              </a:solidFill>
            </c:spPr>
          </c:dPt>
          <c:dPt>
            <c:idx val="3"/>
            <c:spPr>
              <a:solidFill>
                <a:schemeClr val="accent4"/>
              </a:solidFill>
            </c:spPr>
          </c:dPt>
          <c:dPt>
            <c:idx val="7"/>
            <c:spPr>
              <a:solidFill>
                <a:schemeClr val="accent3"/>
              </a:solidFill>
            </c:spPr>
          </c:dPt>
          <c:dPt>
            <c:idx val="8"/>
            <c:spPr>
              <a:solidFill>
                <a:schemeClr val="accent3"/>
              </a:solidFill>
            </c:spPr>
          </c:dPt>
          <c:dPt>
            <c:idx val="9"/>
            <c:spPr>
              <a:solidFill>
                <a:schemeClr val="accent3"/>
              </a:solidFill>
            </c:spPr>
          </c:dPt>
          <c:dPt>
            <c:idx val="10"/>
            <c:spPr>
              <a:solidFill>
                <a:schemeClr val="accent3"/>
              </a:solidFill>
            </c:spPr>
          </c:dPt>
          <c:dPt>
            <c:idx val="11"/>
            <c:spPr>
              <a:solidFill>
                <a:schemeClr val="accent3"/>
              </a:solidFill>
            </c:spPr>
          </c:dPt>
          <c:dPt>
            <c:idx val="12"/>
            <c:spPr>
              <a:solidFill>
                <a:schemeClr val="accent3"/>
              </a:solidFill>
            </c:spPr>
          </c:dPt>
          <c:dPt>
            <c:idx val="13"/>
            <c:spPr>
              <a:solidFill>
                <a:schemeClr val="accent3"/>
              </a:solidFill>
            </c:spPr>
          </c:dPt>
          <c:dPt>
            <c:idx val="14"/>
            <c:spPr>
              <a:solidFill>
                <a:schemeClr val="accent3"/>
              </a:solidFill>
            </c:spPr>
          </c:dPt>
          <c:dPt>
            <c:idx val="15"/>
            <c:spPr>
              <a:solidFill>
                <a:schemeClr val="accent3"/>
              </a:solidFill>
            </c:spPr>
          </c:dPt>
          <c:dPt>
            <c:idx val="16"/>
            <c:spPr>
              <a:solidFill>
                <a:schemeClr val="accent3"/>
              </a:solidFill>
            </c:spPr>
          </c:dPt>
          <c:dPt>
            <c:idx val="17"/>
            <c:spPr>
              <a:solidFill>
                <a:schemeClr val="accent3"/>
              </a:solidFill>
            </c:spPr>
          </c:dPt>
          <c:dPt>
            <c:idx val="18"/>
            <c:spPr>
              <a:solidFill>
                <a:schemeClr val="accent3"/>
              </a:solidFill>
            </c:spPr>
          </c:dPt>
          <c:dPt>
            <c:idx val="19"/>
            <c:spPr>
              <a:solidFill>
                <a:schemeClr val="accent3"/>
              </a:solidFill>
            </c:spPr>
          </c:dPt>
          <c:dPt>
            <c:idx val="20"/>
            <c:spPr>
              <a:solidFill>
                <a:schemeClr val="accent3"/>
              </a:solidFill>
            </c:spPr>
          </c:dPt>
          <c:cat>
            <c:strRef>
              <c:f>'gmz WC libcountrange'!$B$1:$B$21</c:f>
              <c:strCache>
                <c:ptCount val="21"/>
                <c:pt idx="0">
                  <c:v>1</c:v>
                </c:pt>
                <c:pt idx="1">
                  <c:v>2-4</c:v>
                </c:pt>
                <c:pt idx="2">
                  <c:v>5-9</c:v>
                </c:pt>
                <c:pt idx="3">
                  <c:v>10-24</c:v>
                </c:pt>
                <c:pt idx="4">
                  <c:v>25-49</c:v>
                </c:pt>
                <c:pt idx="5">
                  <c:v>50-74</c:v>
                </c:pt>
                <c:pt idx="6">
                  <c:v>75-99</c:v>
                </c:pt>
                <c:pt idx="7">
                  <c:v>100-149</c:v>
                </c:pt>
                <c:pt idx="8">
                  <c:v>150-199</c:v>
                </c:pt>
                <c:pt idx="9">
                  <c:v>200-299</c:v>
                </c:pt>
                <c:pt idx="10">
                  <c:v>300-399</c:v>
                </c:pt>
                <c:pt idx="11">
                  <c:v>400-499</c:v>
                </c:pt>
                <c:pt idx="12">
                  <c:v>500-599</c:v>
                </c:pt>
                <c:pt idx="13">
                  <c:v>600-699</c:v>
                </c:pt>
                <c:pt idx="14">
                  <c:v>700-799</c:v>
                </c:pt>
                <c:pt idx="15">
                  <c:v>800-899</c:v>
                </c:pt>
                <c:pt idx="16">
                  <c:v>900-999</c:v>
                </c:pt>
                <c:pt idx="17">
                  <c:v>1000-1499</c:v>
                </c:pt>
                <c:pt idx="18">
                  <c:v>1500-1999</c:v>
                </c:pt>
                <c:pt idx="19">
                  <c:v>2000-2499</c:v>
                </c:pt>
                <c:pt idx="20">
                  <c:v>2500 or more</c:v>
                </c:pt>
              </c:strCache>
            </c:strRef>
          </c:cat>
          <c:val>
            <c:numRef>
              <c:f>'gmz WC libcountrange'!$C$1:$C$21</c:f>
              <c:numCache>
                <c:formatCode>General</c:formatCode>
                <c:ptCount val="21"/>
                <c:pt idx="0">
                  <c:v>253227</c:v>
                </c:pt>
                <c:pt idx="1">
                  <c:v>232626</c:v>
                </c:pt>
                <c:pt idx="2">
                  <c:v>528581</c:v>
                </c:pt>
                <c:pt idx="3">
                  <c:v>892910</c:v>
                </c:pt>
                <c:pt idx="4">
                  <c:v>700400</c:v>
                </c:pt>
                <c:pt idx="5">
                  <c:v>410048</c:v>
                </c:pt>
                <c:pt idx="6">
                  <c:v>287072</c:v>
                </c:pt>
                <c:pt idx="7">
                  <c:v>326637</c:v>
                </c:pt>
                <c:pt idx="8">
                  <c:v>200300</c:v>
                </c:pt>
                <c:pt idx="9">
                  <c:v>257697</c:v>
                </c:pt>
                <c:pt idx="10">
                  <c:v>155636</c:v>
                </c:pt>
                <c:pt idx="11">
                  <c:v>94418</c:v>
                </c:pt>
                <c:pt idx="12">
                  <c:v>60734</c:v>
                </c:pt>
                <c:pt idx="13">
                  <c:v>40603</c:v>
                </c:pt>
                <c:pt idx="14">
                  <c:v>27630</c:v>
                </c:pt>
                <c:pt idx="15">
                  <c:v>18940</c:v>
                </c:pt>
                <c:pt idx="16">
                  <c:v>13292</c:v>
                </c:pt>
                <c:pt idx="17">
                  <c:v>31092</c:v>
                </c:pt>
                <c:pt idx="18">
                  <c:v>6489</c:v>
                </c:pt>
                <c:pt idx="19">
                  <c:v>2217</c:v>
                </c:pt>
                <c:pt idx="20">
                  <c:v>1416</c:v>
                </c:pt>
              </c:numCache>
            </c:numRef>
          </c:val>
        </c:ser>
        <c:shape val="box"/>
        <c:axId val="109465984"/>
        <c:axId val="109467904"/>
        <c:axId val="0"/>
      </c:bar3DChart>
      <c:catAx>
        <c:axId val="109465984"/>
        <c:scaling>
          <c:orientation val="minMax"/>
        </c:scaling>
        <c:axPos val="b"/>
        <c:title>
          <c:tx>
            <c:rich>
              <a:bodyPr/>
              <a:lstStyle/>
              <a:p>
                <a:pPr>
                  <a:defRPr/>
                </a:pPr>
                <a:r>
                  <a:rPr lang="en-US"/>
                  <a:t>Holding Libraries (WorldCat)</a:t>
                </a:r>
              </a:p>
            </c:rich>
          </c:tx>
          <c:layout/>
        </c:title>
        <c:tickLblPos val="nextTo"/>
        <c:crossAx val="109467904"/>
        <c:crosses val="autoZero"/>
        <c:auto val="1"/>
        <c:lblAlgn val="ctr"/>
        <c:lblOffset val="100"/>
      </c:catAx>
      <c:valAx>
        <c:axId val="109467904"/>
        <c:scaling>
          <c:orientation val="minMax"/>
        </c:scaling>
        <c:axPos val="l"/>
        <c:majorGridlines/>
        <c:title>
          <c:tx>
            <c:rich>
              <a:bodyPr rot="-5400000" vert="horz"/>
              <a:lstStyle/>
              <a:p>
                <a:pPr>
                  <a:defRPr/>
                </a:pPr>
                <a:r>
                  <a:rPr lang="en-US"/>
                  <a:t>Titles / Editions</a:t>
                </a:r>
              </a:p>
            </c:rich>
          </c:tx>
          <c:layout/>
        </c:title>
        <c:numFmt formatCode="#,##0" sourceLinked="0"/>
        <c:tickLblPos val="nextTo"/>
        <c:crossAx val="109465984"/>
        <c:crosses val="autoZero"/>
        <c:crossBetween val="between"/>
      </c:valAx>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smtClean="0"/>
              <a:t>University of Wisconsin-Madison Library (GMZ) Holdings in WorldCat and HathiTrust</a:t>
            </a:r>
            <a:endParaRPr lang="en-US" dirty="0"/>
          </a:p>
        </c:rich>
      </c:tx>
      <c:layout/>
    </c:title>
    <c:plotArea>
      <c:layout/>
      <c:lineChart>
        <c:grouping val="standard"/>
        <c:ser>
          <c:idx val="0"/>
          <c:order val="0"/>
          <c:tx>
            <c:v>GMZ Titles in WorldCat</c:v>
          </c:tx>
          <c:spPr>
            <a:ln>
              <a:solidFill>
                <a:srgbClr val="C00000"/>
              </a:solidFill>
            </a:ln>
          </c:spPr>
          <c:marker>
            <c:symbol val="diamond"/>
            <c:size val="12"/>
            <c:spPr>
              <a:solidFill>
                <a:srgbClr val="C00000"/>
              </a:solidFill>
              <a:ln>
                <a:noFill/>
              </a:ln>
            </c:spPr>
          </c:marker>
          <c:cat>
            <c:strLit>
              <c:ptCount val="3"/>
              <c:pt idx="0">
                <c:v>Jan 2010</c:v>
              </c:pt>
              <c:pt idx="1">
                <c:v>Jan 2011</c:v>
              </c:pt>
              <c:pt idx="2">
                <c:v>Jan 2012</c:v>
              </c:pt>
            </c:strLit>
          </c:cat>
          <c:val>
            <c:numRef>
              <c:f>('wisc ht'!$D$2,'wisc ht'!$G$2,'wisc ht'!$J$2)</c:f>
              <c:numCache>
                <c:formatCode>General</c:formatCode>
                <c:ptCount val="3"/>
                <c:pt idx="0">
                  <c:v>4290823</c:v>
                </c:pt>
                <c:pt idx="1">
                  <c:v>4369584</c:v>
                </c:pt>
                <c:pt idx="2">
                  <c:v>4450402</c:v>
                </c:pt>
              </c:numCache>
            </c:numRef>
          </c:val>
        </c:ser>
        <c:ser>
          <c:idx val="1"/>
          <c:order val="1"/>
          <c:tx>
            <c:v>GMZ Titles Duplicated in HathiTrust</c:v>
          </c:tx>
          <c:spPr>
            <a:ln>
              <a:solidFill>
                <a:srgbClr val="F27900"/>
              </a:solidFill>
            </a:ln>
          </c:spPr>
          <c:marker>
            <c:symbol val="square"/>
            <c:size val="11"/>
            <c:spPr>
              <a:solidFill>
                <a:srgbClr val="F27900"/>
              </a:solidFill>
              <a:ln>
                <a:noFill/>
              </a:ln>
            </c:spPr>
          </c:marker>
          <c:val>
            <c:numRef>
              <c:f>('wisc ht'!$E$2,'wisc ht'!$H$2,'wisc ht'!$K$2)</c:f>
              <c:numCache>
                <c:formatCode>General</c:formatCode>
                <c:ptCount val="3"/>
                <c:pt idx="0">
                  <c:v>1266487</c:v>
                </c:pt>
                <c:pt idx="1">
                  <c:v>1619593</c:v>
                </c:pt>
                <c:pt idx="2">
                  <c:v>1781853</c:v>
                </c:pt>
              </c:numCache>
            </c:numRef>
          </c:val>
        </c:ser>
        <c:marker val="1"/>
        <c:axId val="109490560"/>
        <c:axId val="109492480"/>
      </c:lineChart>
      <c:catAx>
        <c:axId val="109490560"/>
        <c:scaling>
          <c:orientation val="minMax"/>
        </c:scaling>
        <c:axPos val="b"/>
        <c:tickLblPos val="nextTo"/>
        <c:txPr>
          <a:bodyPr/>
          <a:lstStyle/>
          <a:p>
            <a:pPr>
              <a:defRPr sz="1200"/>
            </a:pPr>
            <a:endParaRPr lang="en-US"/>
          </a:p>
        </c:txPr>
        <c:crossAx val="109492480"/>
        <c:crosses val="autoZero"/>
        <c:auto val="1"/>
        <c:lblAlgn val="ctr"/>
        <c:lblOffset val="100"/>
      </c:catAx>
      <c:valAx>
        <c:axId val="109492480"/>
        <c:scaling>
          <c:orientation val="minMax"/>
        </c:scaling>
        <c:axPos val="l"/>
        <c:majorGridlines/>
        <c:numFmt formatCode="#,##0" sourceLinked="0"/>
        <c:tickLblPos val="nextTo"/>
        <c:txPr>
          <a:bodyPr/>
          <a:lstStyle/>
          <a:p>
            <a:pPr>
              <a:defRPr sz="1200"/>
            </a:pPr>
            <a:endParaRPr lang="en-US"/>
          </a:p>
        </c:txPr>
        <c:crossAx val="109490560"/>
        <c:crosses val="autoZero"/>
        <c:crossBetween val="between"/>
      </c:valAx>
    </c:plotArea>
    <c:legend>
      <c:legendPos val="t"/>
      <c:layout/>
    </c:legend>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smtClean="0"/>
              <a:t>University of Wisconsin-Madison</a:t>
            </a:r>
            <a:r>
              <a:rPr lang="en-US" baseline="0" dirty="0" smtClean="0"/>
              <a:t> Library </a:t>
            </a:r>
            <a:r>
              <a:rPr lang="en-US" dirty="0" smtClean="0"/>
              <a:t>(GZM) </a:t>
            </a:r>
            <a:r>
              <a:rPr lang="en-US" sz="1800" b="1" i="0" baseline="0" dirty="0" smtClean="0"/>
              <a:t>Titles</a:t>
            </a:r>
            <a:endParaRPr lang="en-US" dirty="0" smtClean="0"/>
          </a:p>
          <a:p>
            <a:pPr>
              <a:defRPr/>
            </a:pPr>
            <a:r>
              <a:rPr lang="en-US" sz="1800" b="1" i="0" baseline="0" dirty="0" smtClean="0"/>
              <a:t>Duplicated in Hathi Trust Digital Library – July 2012</a:t>
            </a:r>
            <a:endParaRPr lang="en-US" dirty="0" smtClean="0"/>
          </a:p>
        </c:rich>
      </c:tx>
      <c:layout/>
    </c:title>
    <c:plotArea>
      <c:layout/>
      <c:ofPieChart>
        <c:ofPieType val="bar"/>
        <c:varyColors val="1"/>
        <c:ser>
          <c:idx val="0"/>
          <c:order val="0"/>
          <c:dPt>
            <c:idx val="1"/>
            <c:spPr>
              <a:solidFill>
                <a:schemeClr val="accent3"/>
              </a:solidFill>
            </c:spPr>
          </c:dPt>
          <c:dPt>
            <c:idx val="2"/>
            <c:spPr>
              <a:solidFill>
                <a:srgbClr val="C0504D"/>
              </a:solidFill>
            </c:spPr>
          </c:dPt>
          <c:dPt>
            <c:idx val="3"/>
            <c:explosion val="10"/>
            <c:spPr>
              <a:solidFill>
                <a:srgbClr val="F27900"/>
              </a:solidFill>
            </c:spPr>
          </c:dPt>
          <c:dLbls>
            <c:dLbl>
              <c:idx val="0"/>
              <c:delete val="1"/>
            </c:dLbl>
            <c:dLbl>
              <c:idx val="1"/>
              <c:layout>
                <c:manualLayout>
                  <c:x val="-0.13333344744950359"/>
                  <c:y val="4.2194092827004441E-3"/>
                </c:manualLayout>
              </c:layout>
              <c:tx>
                <c:rich>
                  <a:bodyPr/>
                  <a:lstStyle/>
                  <a:p>
                    <a:pPr>
                      <a:defRPr sz="1700"/>
                    </a:pPr>
                    <a:r>
                      <a:rPr lang="en-US" sz="1700" dirty="0" smtClean="0"/>
                      <a:t>257,745 titles</a:t>
                    </a:r>
                    <a:r>
                      <a:rPr lang="en-US" sz="1700" dirty="0"/>
                      <a:t>
6%</a:t>
                    </a:r>
                  </a:p>
                </c:rich>
              </c:tx>
              <c:spPr/>
              <c:showVal val="1"/>
              <c:showPercent val="1"/>
              <c:separator>
</c:separator>
            </c:dLbl>
            <c:dLbl>
              <c:idx val="2"/>
              <c:layout>
                <c:manualLayout>
                  <c:x val="-0.1231885199132717"/>
                  <c:y val="-3.9774909465430802E-2"/>
                </c:manualLayout>
              </c:layout>
              <c:tx>
                <c:rich>
                  <a:bodyPr/>
                  <a:lstStyle/>
                  <a:p>
                    <a:pPr>
                      <a:defRPr sz="1800"/>
                    </a:pPr>
                    <a:r>
                      <a:rPr lang="en-US" sz="1800" dirty="0" smtClean="0"/>
                      <a:t>1,524,108 titles</a:t>
                    </a:r>
                    <a:r>
                      <a:rPr lang="en-US" sz="1800" dirty="0"/>
                      <a:t>
34%</a:t>
                    </a:r>
                  </a:p>
                </c:rich>
              </c:tx>
              <c:spPr/>
              <c:showVal val="1"/>
              <c:showPercent val="1"/>
              <c:separator>
</c:separator>
            </c:dLbl>
            <c:dLbl>
              <c:idx val="3"/>
              <c:layout>
                <c:manualLayout>
                  <c:x val="-0.20507212141960515"/>
                  <c:y val="3.4644672580484516E-2"/>
                </c:manualLayout>
              </c:layout>
              <c:tx>
                <c:rich>
                  <a:bodyPr/>
                  <a:lstStyle/>
                  <a:p>
                    <a:pPr>
                      <a:defRPr sz="1800" b="1">
                        <a:solidFill>
                          <a:schemeClr val="bg1"/>
                        </a:solidFill>
                      </a:defRPr>
                    </a:pPr>
                    <a:r>
                      <a:rPr lang="en-US" sz="1800" b="1" dirty="0" smtClean="0">
                        <a:solidFill>
                          <a:schemeClr val="bg1"/>
                        </a:solidFill>
                      </a:rPr>
                      <a:t>1,781,853 titles
40%</a:t>
                    </a:r>
                    <a:endParaRPr lang="en-US" sz="1800" b="1" dirty="0">
                      <a:solidFill>
                        <a:schemeClr val="bg1"/>
                      </a:solidFill>
                    </a:endParaRPr>
                  </a:p>
                </c:rich>
              </c:tx>
              <c:spPr/>
              <c:showVal val="1"/>
              <c:showPercent val="1"/>
              <c:separator>
</c:separator>
            </c:dLbl>
            <c:showVal val="1"/>
            <c:showPercent val="1"/>
            <c:separator>
</c:separator>
            <c:showLeaderLines val="1"/>
          </c:dLbls>
          <c:cat>
            <c:strRef>
              <c:f>'wisc ht'!$C$10:$E$10</c:f>
              <c:strCache>
                <c:ptCount val="3"/>
                <c:pt idx="0">
                  <c:v>Undig</c:v>
                </c:pt>
                <c:pt idx="1">
                  <c:v>Public Domain</c:v>
                </c:pt>
                <c:pt idx="2">
                  <c:v>In Copyright</c:v>
                </c:pt>
              </c:strCache>
            </c:strRef>
          </c:cat>
          <c:val>
            <c:numRef>
              <c:f>'wisc ht'!$C$11:$E$11</c:f>
              <c:numCache>
                <c:formatCode>General</c:formatCode>
                <c:ptCount val="3"/>
                <c:pt idx="0">
                  <c:v>2668549</c:v>
                </c:pt>
                <c:pt idx="1">
                  <c:v>257745</c:v>
                </c:pt>
                <c:pt idx="2">
                  <c:v>1524108</c:v>
                </c:pt>
              </c:numCache>
            </c:numRef>
          </c:val>
        </c:ser>
        <c:gapWidth val="100"/>
        <c:splitType val="pos"/>
        <c:splitPos val="2"/>
        <c:secondPieSize val="75"/>
        <c:serLines/>
      </c:ofPieChart>
    </c:plotArea>
    <c:legend>
      <c:legendPos val="b"/>
      <c:legendEntry>
        <c:idx val="0"/>
        <c:delete val="1"/>
      </c:legendEntry>
      <c:layout/>
      <c:txPr>
        <a:bodyPr/>
        <a:lstStyle/>
        <a:p>
          <a:pPr rtl="0">
            <a:defRPr sz="1600" b="0"/>
          </a:pPr>
          <a:endParaRPr lang="en-US"/>
        </a:p>
      </c:txPr>
    </c:legend>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Overlap between OCLC Research Library Partner Collections and HathiTrust Digital Library</a:t>
            </a:r>
          </a:p>
          <a:p>
            <a:pPr>
              <a:defRPr/>
            </a:pPr>
            <a:r>
              <a:rPr lang="en-US" b="0"/>
              <a:t>N = 159* libraries</a:t>
            </a:r>
          </a:p>
        </c:rich>
      </c:tx>
      <c:layout/>
    </c:title>
    <c:plotArea>
      <c:layout/>
      <c:scatterChart>
        <c:scatterStyle val="lineMarker"/>
        <c:ser>
          <c:idx val="0"/>
          <c:order val="0"/>
          <c:tx>
            <c:v>January 2011 overlap</c:v>
          </c:tx>
          <c:spPr>
            <a:ln w="28575">
              <a:noFill/>
            </a:ln>
          </c:spPr>
          <c:xVal>
            <c:numRef>
              <c:f>'Partner snapshot data'!$E$2:$E$159</c:f>
              <c:numCache>
                <c:formatCode>General</c:formatCode>
                <c:ptCount val="158"/>
                <c:pt idx="0">
                  <c:v>413703</c:v>
                </c:pt>
                <c:pt idx="1">
                  <c:v>168324</c:v>
                </c:pt>
                <c:pt idx="2">
                  <c:v>317594</c:v>
                </c:pt>
                <c:pt idx="3">
                  <c:v>47708</c:v>
                </c:pt>
                <c:pt idx="4">
                  <c:v>429694</c:v>
                </c:pt>
                <c:pt idx="5">
                  <c:v>47872</c:v>
                </c:pt>
                <c:pt idx="6">
                  <c:v>45446</c:v>
                </c:pt>
                <c:pt idx="7">
                  <c:v>1961128</c:v>
                </c:pt>
                <c:pt idx="8">
                  <c:v>1385873</c:v>
                </c:pt>
                <c:pt idx="9">
                  <c:v>1029096</c:v>
                </c:pt>
                <c:pt idx="10">
                  <c:v>1562307</c:v>
                </c:pt>
                <c:pt idx="11">
                  <c:v>3521943</c:v>
                </c:pt>
                <c:pt idx="12">
                  <c:v>7359762</c:v>
                </c:pt>
                <c:pt idx="13">
                  <c:v>2282407</c:v>
                </c:pt>
                <c:pt idx="15">
                  <c:v>23237</c:v>
                </c:pt>
                <c:pt idx="16">
                  <c:v>402477</c:v>
                </c:pt>
                <c:pt idx="17">
                  <c:v>713732</c:v>
                </c:pt>
                <c:pt idx="18">
                  <c:v>55837</c:v>
                </c:pt>
                <c:pt idx="19">
                  <c:v>319488</c:v>
                </c:pt>
                <c:pt idx="20">
                  <c:v>4959575</c:v>
                </c:pt>
                <c:pt idx="21">
                  <c:v>6686156</c:v>
                </c:pt>
                <c:pt idx="22">
                  <c:v>1632945</c:v>
                </c:pt>
                <c:pt idx="23">
                  <c:v>3648874</c:v>
                </c:pt>
                <c:pt idx="24">
                  <c:v>23126</c:v>
                </c:pt>
                <c:pt idx="25">
                  <c:v>1254735</c:v>
                </c:pt>
                <c:pt idx="26">
                  <c:v>1683022</c:v>
                </c:pt>
                <c:pt idx="27">
                  <c:v>141811</c:v>
                </c:pt>
                <c:pt idx="28">
                  <c:v>203426</c:v>
                </c:pt>
                <c:pt idx="29">
                  <c:v>382754</c:v>
                </c:pt>
                <c:pt idx="30">
                  <c:v>202172</c:v>
                </c:pt>
                <c:pt idx="31">
                  <c:v>794478</c:v>
                </c:pt>
                <c:pt idx="32">
                  <c:v>199419</c:v>
                </c:pt>
                <c:pt idx="33">
                  <c:v>374863</c:v>
                </c:pt>
                <c:pt idx="34">
                  <c:v>590125</c:v>
                </c:pt>
                <c:pt idx="35">
                  <c:v>6686</c:v>
                </c:pt>
                <c:pt idx="36">
                  <c:v>4214445</c:v>
                </c:pt>
                <c:pt idx="37">
                  <c:v>98869</c:v>
                </c:pt>
                <c:pt idx="38">
                  <c:v>679273</c:v>
                </c:pt>
                <c:pt idx="39">
                  <c:v>1492202</c:v>
                </c:pt>
                <c:pt idx="40">
                  <c:v>1946489</c:v>
                </c:pt>
                <c:pt idx="41">
                  <c:v>221998</c:v>
                </c:pt>
                <c:pt idx="42">
                  <c:v>52929</c:v>
                </c:pt>
                <c:pt idx="43">
                  <c:v>965853</c:v>
                </c:pt>
                <c:pt idx="44">
                  <c:v>936557</c:v>
                </c:pt>
                <c:pt idx="45">
                  <c:v>2051141</c:v>
                </c:pt>
                <c:pt idx="46">
                  <c:v>73000</c:v>
                </c:pt>
                <c:pt idx="47">
                  <c:v>11490351</c:v>
                </c:pt>
                <c:pt idx="48">
                  <c:v>602252</c:v>
                </c:pt>
                <c:pt idx="49">
                  <c:v>90640</c:v>
                </c:pt>
                <c:pt idx="50">
                  <c:v>1354798</c:v>
                </c:pt>
                <c:pt idx="51">
                  <c:v>640463</c:v>
                </c:pt>
                <c:pt idx="52">
                  <c:v>1469263</c:v>
                </c:pt>
                <c:pt idx="53">
                  <c:v>228784</c:v>
                </c:pt>
                <c:pt idx="54">
                  <c:v>224839</c:v>
                </c:pt>
                <c:pt idx="55">
                  <c:v>229257</c:v>
                </c:pt>
                <c:pt idx="56">
                  <c:v>72929</c:v>
                </c:pt>
                <c:pt idx="57">
                  <c:v>282157</c:v>
                </c:pt>
                <c:pt idx="58">
                  <c:v>90516</c:v>
                </c:pt>
                <c:pt idx="59">
                  <c:v>324925</c:v>
                </c:pt>
                <c:pt idx="60">
                  <c:v>4508472</c:v>
                </c:pt>
                <c:pt idx="61">
                  <c:v>862764</c:v>
                </c:pt>
                <c:pt idx="62">
                  <c:v>4273439</c:v>
                </c:pt>
                <c:pt idx="63">
                  <c:v>226838</c:v>
                </c:pt>
                <c:pt idx="64">
                  <c:v>162289</c:v>
                </c:pt>
                <c:pt idx="65">
                  <c:v>307947</c:v>
                </c:pt>
                <c:pt idx="66">
                  <c:v>2469926</c:v>
                </c:pt>
                <c:pt idx="67">
                  <c:v>251261</c:v>
                </c:pt>
                <c:pt idx="68">
                  <c:v>841296</c:v>
                </c:pt>
                <c:pt idx="69">
                  <c:v>3020519</c:v>
                </c:pt>
                <c:pt idx="70">
                  <c:v>7264296</c:v>
                </c:pt>
                <c:pt idx="71">
                  <c:v>3351143</c:v>
                </c:pt>
                <c:pt idx="72">
                  <c:v>1401905</c:v>
                </c:pt>
                <c:pt idx="73">
                  <c:v>3282197</c:v>
                </c:pt>
                <c:pt idx="74">
                  <c:v>164444</c:v>
                </c:pt>
                <c:pt idx="75">
                  <c:v>4495371</c:v>
                </c:pt>
                <c:pt idx="76">
                  <c:v>53521</c:v>
                </c:pt>
                <c:pt idx="77">
                  <c:v>2238639</c:v>
                </c:pt>
                <c:pt idx="78">
                  <c:v>1996161</c:v>
                </c:pt>
                <c:pt idx="79">
                  <c:v>118828</c:v>
                </c:pt>
                <c:pt idx="80">
                  <c:v>1478295</c:v>
                </c:pt>
                <c:pt idx="81">
                  <c:v>776707</c:v>
                </c:pt>
                <c:pt idx="82">
                  <c:v>153188</c:v>
                </c:pt>
                <c:pt idx="83">
                  <c:v>5287009</c:v>
                </c:pt>
                <c:pt idx="84">
                  <c:v>171976</c:v>
                </c:pt>
                <c:pt idx="85">
                  <c:v>1221714</c:v>
                </c:pt>
                <c:pt idx="86">
                  <c:v>544996</c:v>
                </c:pt>
                <c:pt idx="87">
                  <c:v>1264901</c:v>
                </c:pt>
                <c:pt idx="88">
                  <c:v>1661798</c:v>
                </c:pt>
                <c:pt idx="89">
                  <c:v>203446</c:v>
                </c:pt>
                <c:pt idx="90">
                  <c:v>1588119</c:v>
                </c:pt>
                <c:pt idx="91">
                  <c:v>1102527</c:v>
                </c:pt>
                <c:pt idx="92">
                  <c:v>746158</c:v>
                </c:pt>
                <c:pt idx="93">
                  <c:v>1636591</c:v>
                </c:pt>
                <c:pt idx="94">
                  <c:v>1617759</c:v>
                </c:pt>
                <c:pt idx="95">
                  <c:v>2566693</c:v>
                </c:pt>
                <c:pt idx="96">
                  <c:v>970055</c:v>
                </c:pt>
                <c:pt idx="97">
                  <c:v>3702917</c:v>
                </c:pt>
                <c:pt idx="98">
                  <c:v>3339258</c:v>
                </c:pt>
                <c:pt idx="99">
                  <c:v>1691744</c:v>
                </c:pt>
                <c:pt idx="100">
                  <c:v>3089668</c:v>
                </c:pt>
                <c:pt idx="101">
                  <c:v>1852961</c:v>
                </c:pt>
                <c:pt idx="102">
                  <c:v>5793205</c:v>
                </c:pt>
                <c:pt idx="103">
                  <c:v>5036161</c:v>
                </c:pt>
                <c:pt idx="104">
                  <c:v>2110680</c:v>
                </c:pt>
                <c:pt idx="105">
                  <c:v>4068899</c:v>
                </c:pt>
                <c:pt idx="106">
                  <c:v>5337767</c:v>
                </c:pt>
                <c:pt idx="107">
                  <c:v>1574493</c:v>
                </c:pt>
                <c:pt idx="108">
                  <c:v>2142236</c:v>
                </c:pt>
                <c:pt idx="109">
                  <c:v>1444294</c:v>
                </c:pt>
                <c:pt idx="110">
                  <c:v>3081983</c:v>
                </c:pt>
                <c:pt idx="111">
                  <c:v>1262719</c:v>
                </c:pt>
                <c:pt idx="112">
                  <c:v>2591802</c:v>
                </c:pt>
                <c:pt idx="113">
                  <c:v>2131807</c:v>
                </c:pt>
                <c:pt idx="114">
                  <c:v>1314632</c:v>
                </c:pt>
                <c:pt idx="115">
                  <c:v>5241007</c:v>
                </c:pt>
                <c:pt idx="116">
                  <c:v>419797</c:v>
                </c:pt>
                <c:pt idx="117">
                  <c:v>2479124</c:v>
                </c:pt>
                <c:pt idx="118">
                  <c:v>962619</c:v>
                </c:pt>
                <c:pt idx="119">
                  <c:v>707500</c:v>
                </c:pt>
                <c:pt idx="120">
                  <c:v>41838</c:v>
                </c:pt>
                <c:pt idx="121">
                  <c:v>1454735</c:v>
                </c:pt>
                <c:pt idx="122">
                  <c:v>1588542</c:v>
                </c:pt>
                <c:pt idx="123">
                  <c:v>2664987</c:v>
                </c:pt>
                <c:pt idx="124">
                  <c:v>2263122</c:v>
                </c:pt>
                <c:pt idx="125">
                  <c:v>1662175</c:v>
                </c:pt>
                <c:pt idx="126">
                  <c:v>1213217</c:v>
                </c:pt>
                <c:pt idx="127">
                  <c:v>5897746</c:v>
                </c:pt>
                <c:pt idx="128">
                  <c:v>4013351</c:v>
                </c:pt>
                <c:pt idx="129">
                  <c:v>1231782</c:v>
                </c:pt>
                <c:pt idx="130">
                  <c:v>1060126</c:v>
                </c:pt>
                <c:pt idx="131">
                  <c:v>1311687</c:v>
                </c:pt>
                <c:pt idx="132">
                  <c:v>2267912</c:v>
                </c:pt>
                <c:pt idx="133">
                  <c:v>1817586</c:v>
                </c:pt>
                <c:pt idx="134">
                  <c:v>24123</c:v>
                </c:pt>
                <c:pt idx="135">
                  <c:v>4445557</c:v>
                </c:pt>
                <c:pt idx="136">
                  <c:v>3443355</c:v>
                </c:pt>
                <c:pt idx="137">
                  <c:v>2739509</c:v>
                </c:pt>
                <c:pt idx="138">
                  <c:v>1705739</c:v>
                </c:pt>
                <c:pt idx="139">
                  <c:v>1747415</c:v>
                </c:pt>
                <c:pt idx="140">
                  <c:v>2761676</c:v>
                </c:pt>
                <c:pt idx="141">
                  <c:v>663610</c:v>
                </c:pt>
                <c:pt idx="142">
                  <c:v>1478614</c:v>
                </c:pt>
                <c:pt idx="143">
                  <c:v>4411474</c:v>
                </c:pt>
                <c:pt idx="144">
                  <c:v>864700</c:v>
                </c:pt>
                <c:pt idx="145">
                  <c:v>962124</c:v>
                </c:pt>
                <c:pt idx="146">
                  <c:v>2804860</c:v>
                </c:pt>
                <c:pt idx="147">
                  <c:v>2258273</c:v>
                </c:pt>
                <c:pt idx="148">
                  <c:v>147434</c:v>
                </c:pt>
                <c:pt idx="149">
                  <c:v>4316137</c:v>
                </c:pt>
                <c:pt idx="150">
                  <c:v>981491</c:v>
                </c:pt>
                <c:pt idx="151">
                  <c:v>13467</c:v>
                </c:pt>
                <c:pt idx="152">
                  <c:v>2087364</c:v>
                </c:pt>
                <c:pt idx="153">
                  <c:v>418872</c:v>
                </c:pt>
                <c:pt idx="154">
                  <c:v>341033</c:v>
                </c:pt>
                <c:pt idx="155">
                  <c:v>691958</c:v>
                </c:pt>
                <c:pt idx="156">
                  <c:v>80251</c:v>
                </c:pt>
                <c:pt idx="157">
                  <c:v>7262783</c:v>
                </c:pt>
              </c:numCache>
            </c:numRef>
          </c:xVal>
          <c:yVal>
            <c:numRef>
              <c:f>'Partner snapshot data'!$J$2:$J$159</c:f>
              <c:numCache>
                <c:formatCode>General</c:formatCode>
                <c:ptCount val="158"/>
                <c:pt idx="0">
                  <c:v>0.14849643200000151</c:v>
                </c:pt>
                <c:pt idx="1">
                  <c:v>0.20219092150000001</c:v>
                </c:pt>
                <c:pt idx="2">
                  <c:v>0.34996870420000198</c:v>
                </c:pt>
                <c:pt idx="3">
                  <c:v>0.29798450230000301</c:v>
                </c:pt>
                <c:pt idx="4">
                  <c:v>0.18454260950000093</c:v>
                </c:pt>
                <c:pt idx="5">
                  <c:v>0.50972589690000336</c:v>
                </c:pt>
                <c:pt idx="6">
                  <c:v>0.25451991200000001</c:v>
                </c:pt>
                <c:pt idx="7">
                  <c:v>0.34975325819999975</c:v>
                </c:pt>
                <c:pt idx="8">
                  <c:v>0.37559771740000031</c:v>
                </c:pt>
                <c:pt idx="9">
                  <c:v>0.39733576780000307</c:v>
                </c:pt>
                <c:pt idx="10">
                  <c:v>0.35459643210000008</c:v>
                </c:pt>
                <c:pt idx="11">
                  <c:v>0.24161943700000107</c:v>
                </c:pt>
                <c:pt idx="12">
                  <c:v>0.15382821229999999</c:v>
                </c:pt>
                <c:pt idx="13">
                  <c:v>0.34972839670000133</c:v>
                </c:pt>
                <c:pt idx="14">
                  <c:v>0</c:v>
                </c:pt>
                <c:pt idx="15">
                  <c:v>0.27410306590000133</c:v>
                </c:pt>
                <c:pt idx="16">
                  <c:v>0.36105330390000151</c:v>
                </c:pt>
                <c:pt idx="17">
                  <c:v>0.34999779600000008</c:v>
                </c:pt>
                <c:pt idx="18">
                  <c:v>0.38528981070000151</c:v>
                </c:pt>
                <c:pt idx="19">
                  <c:v>0.14618925029999999</c:v>
                </c:pt>
                <c:pt idx="20">
                  <c:v>0.32000424560000162</c:v>
                </c:pt>
                <c:pt idx="21">
                  <c:v>0.27114906890000001</c:v>
                </c:pt>
                <c:pt idx="22">
                  <c:v>0.38410830700000237</c:v>
                </c:pt>
                <c:pt idx="23">
                  <c:v>0.31865417170000238</c:v>
                </c:pt>
                <c:pt idx="24">
                  <c:v>0.17794435780000151</c:v>
                </c:pt>
                <c:pt idx="25">
                  <c:v>0.31427676030000301</c:v>
                </c:pt>
                <c:pt idx="26">
                  <c:v>0.36068446720000308</c:v>
                </c:pt>
                <c:pt idx="27">
                  <c:v>0.29887545420000133</c:v>
                </c:pt>
                <c:pt idx="28">
                  <c:v>0.1326630006</c:v>
                </c:pt>
                <c:pt idx="29">
                  <c:v>0.11224283340000002</c:v>
                </c:pt>
                <c:pt idx="30">
                  <c:v>0.16810687089999998</c:v>
                </c:pt>
                <c:pt idx="31">
                  <c:v>0.16466346000000001</c:v>
                </c:pt>
                <c:pt idx="32">
                  <c:v>0.17729853250000119</c:v>
                </c:pt>
                <c:pt idx="33">
                  <c:v>0.20901020460000044</c:v>
                </c:pt>
                <c:pt idx="34">
                  <c:v>0.26522135299999999</c:v>
                </c:pt>
                <c:pt idx="35">
                  <c:v>2.3395320899999999E-2</c:v>
                </c:pt>
                <c:pt idx="36">
                  <c:v>0.32307663960000244</c:v>
                </c:pt>
                <c:pt idx="37">
                  <c:v>0.44273751679999979</c:v>
                </c:pt>
                <c:pt idx="38">
                  <c:v>0.1352089786</c:v>
                </c:pt>
                <c:pt idx="39">
                  <c:v>0.39109395140000008</c:v>
                </c:pt>
                <c:pt idx="40">
                  <c:v>0.36805472830000174</c:v>
                </c:pt>
                <c:pt idx="41">
                  <c:v>0.39783749900000237</c:v>
                </c:pt>
                <c:pt idx="42">
                  <c:v>0.30956690740000198</c:v>
                </c:pt>
                <c:pt idx="43">
                  <c:v>0.30032775730000266</c:v>
                </c:pt>
                <c:pt idx="44">
                  <c:v>0.32809886440000174</c:v>
                </c:pt>
                <c:pt idx="45">
                  <c:v>0.22817656519999988</c:v>
                </c:pt>
                <c:pt idx="46">
                  <c:v>0.1193718752</c:v>
                </c:pt>
                <c:pt idx="47">
                  <c:v>0.20966953580000044</c:v>
                </c:pt>
                <c:pt idx="48">
                  <c:v>0.30367160659999998</c:v>
                </c:pt>
                <c:pt idx="49">
                  <c:v>0.34431768680000174</c:v>
                </c:pt>
                <c:pt idx="50">
                  <c:v>0.3241960452000015</c:v>
                </c:pt>
                <c:pt idx="51">
                  <c:v>0.17174515690000072</c:v>
                </c:pt>
                <c:pt idx="52">
                  <c:v>0.34753780880000001</c:v>
                </c:pt>
                <c:pt idx="53">
                  <c:v>0.22244301370000041</c:v>
                </c:pt>
                <c:pt idx="54">
                  <c:v>0.13963340950000044</c:v>
                </c:pt>
                <c:pt idx="55">
                  <c:v>0.18658292970000001</c:v>
                </c:pt>
                <c:pt idx="56">
                  <c:v>0.37920737930000198</c:v>
                </c:pt>
                <c:pt idx="57">
                  <c:v>0.1175843565</c:v>
                </c:pt>
                <c:pt idx="58">
                  <c:v>0.3143130308000015</c:v>
                </c:pt>
                <c:pt idx="59">
                  <c:v>0.18559786710000081</c:v>
                </c:pt>
                <c:pt idx="60">
                  <c:v>0.18296100630000081</c:v>
                </c:pt>
                <c:pt idx="61">
                  <c:v>0.27363666160000133</c:v>
                </c:pt>
                <c:pt idx="62">
                  <c:v>0.12618813509999999</c:v>
                </c:pt>
                <c:pt idx="63">
                  <c:v>0.13182666699999987</c:v>
                </c:pt>
                <c:pt idx="64">
                  <c:v>0.23806413150000125</c:v>
                </c:pt>
                <c:pt idx="65">
                  <c:v>0.33297575710000238</c:v>
                </c:pt>
                <c:pt idx="66">
                  <c:v>0.33293713209999998</c:v>
                </c:pt>
                <c:pt idx="67">
                  <c:v>0.20234227799999999</c:v>
                </c:pt>
                <c:pt idx="68">
                  <c:v>0.31426510070000002</c:v>
                </c:pt>
                <c:pt idx="69">
                  <c:v>0.29935080900000244</c:v>
                </c:pt>
                <c:pt idx="70">
                  <c:v>0.2441105083</c:v>
                </c:pt>
                <c:pt idx="71">
                  <c:v>0.34101355459999999</c:v>
                </c:pt>
                <c:pt idx="72">
                  <c:v>0.24174512600000081</c:v>
                </c:pt>
                <c:pt idx="73">
                  <c:v>0.28202740650000002</c:v>
                </c:pt>
                <c:pt idx="74">
                  <c:v>0.16349750330000001</c:v>
                </c:pt>
                <c:pt idx="75">
                  <c:v>0.33165943910000151</c:v>
                </c:pt>
                <c:pt idx="76">
                  <c:v>0.42045284150000151</c:v>
                </c:pt>
                <c:pt idx="77">
                  <c:v>4.9685100000000023E-5</c:v>
                </c:pt>
                <c:pt idx="78">
                  <c:v>0.34398247980000307</c:v>
                </c:pt>
                <c:pt idx="79">
                  <c:v>0.21226123930000099</c:v>
                </c:pt>
                <c:pt idx="80">
                  <c:v>0.35349861790000198</c:v>
                </c:pt>
                <c:pt idx="81">
                  <c:v>0.26745185649999975</c:v>
                </c:pt>
                <c:pt idx="82">
                  <c:v>0.16705861799999988</c:v>
                </c:pt>
                <c:pt idx="83">
                  <c:v>0.2622748526</c:v>
                </c:pt>
                <c:pt idx="84">
                  <c:v>0.22729045520000021</c:v>
                </c:pt>
                <c:pt idx="85">
                  <c:v>0.42599324190000032</c:v>
                </c:pt>
                <c:pt idx="86">
                  <c:v>0.41604667110000237</c:v>
                </c:pt>
                <c:pt idx="87">
                  <c:v>6.0961264799999998E-2</c:v>
                </c:pt>
                <c:pt idx="88">
                  <c:v>0.35675132520000002</c:v>
                </c:pt>
                <c:pt idx="89">
                  <c:v>6.5751226300000021E-2</c:v>
                </c:pt>
                <c:pt idx="90">
                  <c:v>0.36985496290000297</c:v>
                </c:pt>
                <c:pt idx="91">
                  <c:v>0.21437439420000001</c:v>
                </c:pt>
                <c:pt idx="92">
                  <c:v>0.35010999200000031</c:v>
                </c:pt>
                <c:pt idx="93">
                  <c:v>0.36312444000000038</c:v>
                </c:pt>
                <c:pt idx="94">
                  <c:v>0.24056528830000096</c:v>
                </c:pt>
                <c:pt idx="95">
                  <c:v>0.20050129220000001</c:v>
                </c:pt>
                <c:pt idx="96">
                  <c:v>0.21699440240000151</c:v>
                </c:pt>
                <c:pt idx="97">
                  <c:v>0.23701188900000073</c:v>
                </c:pt>
                <c:pt idx="98">
                  <c:v>0.28980856290000301</c:v>
                </c:pt>
                <c:pt idx="99">
                  <c:v>0.23436589610000041</c:v>
                </c:pt>
                <c:pt idx="100">
                  <c:v>0.32881539070000237</c:v>
                </c:pt>
                <c:pt idx="101">
                  <c:v>0.2710080567</c:v>
                </c:pt>
                <c:pt idx="102">
                  <c:v>0.38023698060000038</c:v>
                </c:pt>
                <c:pt idx="103">
                  <c:v>0.32179357510000151</c:v>
                </c:pt>
                <c:pt idx="104">
                  <c:v>0.3711224421000015</c:v>
                </c:pt>
                <c:pt idx="105">
                  <c:v>0.2273235948</c:v>
                </c:pt>
                <c:pt idx="106">
                  <c:v>0.31454288110000295</c:v>
                </c:pt>
                <c:pt idx="107">
                  <c:v>0.33481010450000237</c:v>
                </c:pt>
                <c:pt idx="108">
                  <c:v>0.29558621700000237</c:v>
                </c:pt>
                <c:pt idx="109">
                  <c:v>0.21160646629999999</c:v>
                </c:pt>
                <c:pt idx="110">
                  <c:v>0.27078652850000001</c:v>
                </c:pt>
                <c:pt idx="111">
                  <c:v>0.2741838204</c:v>
                </c:pt>
                <c:pt idx="112">
                  <c:v>0.33169945290000002</c:v>
                </c:pt>
                <c:pt idx="113">
                  <c:v>0.18392908140000136</c:v>
                </c:pt>
                <c:pt idx="114">
                  <c:v>0.37676090370000237</c:v>
                </c:pt>
                <c:pt idx="115">
                  <c:v>0.31537122630000197</c:v>
                </c:pt>
                <c:pt idx="116">
                  <c:v>0.2056503093</c:v>
                </c:pt>
                <c:pt idx="117">
                  <c:v>0.39092160670000198</c:v>
                </c:pt>
                <c:pt idx="118">
                  <c:v>0.34537591590000244</c:v>
                </c:pt>
                <c:pt idx="119">
                  <c:v>0.26584424720000038</c:v>
                </c:pt>
                <c:pt idx="120">
                  <c:v>0.2293580342</c:v>
                </c:pt>
                <c:pt idx="121">
                  <c:v>0.25174367199999997</c:v>
                </c:pt>
                <c:pt idx="122">
                  <c:v>0.29532890090000302</c:v>
                </c:pt>
                <c:pt idx="123">
                  <c:v>0.30471383460000001</c:v>
                </c:pt>
                <c:pt idx="124">
                  <c:v>0.34517858850000038</c:v>
                </c:pt>
                <c:pt idx="125">
                  <c:v>0.28467041010000038</c:v>
                </c:pt>
                <c:pt idx="126">
                  <c:v>0.32442589010000267</c:v>
                </c:pt>
                <c:pt idx="127">
                  <c:v>0.49423874520000038</c:v>
                </c:pt>
                <c:pt idx="128">
                  <c:v>0.30824518470000001</c:v>
                </c:pt>
                <c:pt idx="129">
                  <c:v>0.26397107220000032</c:v>
                </c:pt>
                <c:pt idx="130">
                  <c:v>0.36102355670000008</c:v>
                </c:pt>
                <c:pt idx="131">
                  <c:v>0.32186716370000307</c:v>
                </c:pt>
                <c:pt idx="132">
                  <c:v>0.33926208570000244</c:v>
                </c:pt>
                <c:pt idx="133">
                  <c:v>0.3802553494</c:v>
                </c:pt>
                <c:pt idx="134">
                  <c:v>6.1312080000000535E-4</c:v>
                </c:pt>
                <c:pt idx="135">
                  <c:v>0.23897424000000081</c:v>
                </c:pt>
                <c:pt idx="136">
                  <c:v>0.35251845030000151</c:v>
                </c:pt>
                <c:pt idx="137">
                  <c:v>0.33413167160000151</c:v>
                </c:pt>
                <c:pt idx="138">
                  <c:v>0.31719696010000198</c:v>
                </c:pt>
                <c:pt idx="139">
                  <c:v>0.28972230410000038</c:v>
                </c:pt>
                <c:pt idx="140">
                  <c:v>0.29851431960000174</c:v>
                </c:pt>
                <c:pt idx="141">
                  <c:v>0.29691823150000174</c:v>
                </c:pt>
                <c:pt idx="142">
                  <c:v>0.39893010500000198</c:v>
                </c:pt>
                <c:pt idx="143">
                  <c:v>0.30821121980000032</c:v>
                </c:pt>
                <c:pt idx="144">
                  <c:v>0.25710876910000174</c:v>
                </c:pt>
                <c:pt idx="145">
                  <c:v>0.28732717400000174</c:v>
                </c:pt>
                <c:pt idx="146">
                  <c:v>0.34812010810000038</c:v>
                </c:pt>
                <c:pt idx="147">
                  <c:v>0.32831786050000267</c:v>
                </c:pt>
                <c:pt idx="148">
                  <c:v>0.14786925870000081</c:v>
                </c:pt>
                <c:pt idx="149">
                  <c:v>0.32498537600000243</c:v>
                </c:pt>
                <c:pt idx="150">
                  <c:v>0.35032253780000266</c:v>
                </c:pt>
                <c:pt idx="151">
                  <c:v>0</c:v>
                </c:pt>
                <c:pt idx="152">
                  <c:v>0.18851734640000151</c:v>
                </c:pt>
                <c:pt idx="153">
                  <c:v>0.21115317319999999</c:v>
                </c:pt>
                <c:pt idx="154">
                  <c:v>0.17287170339999997</c:v>
                </c:pt>
                <c:pt idx="155">
                  <c:v>0.35192341449999998</c:v>
                </c:pt>
                <c:pt idx="156">
                  <c:v>0.23609086260000001</c:v>
                </c:pt>
                <c:pt idx="157">
                  <c:v>0.26825818310000032</c:v>
                </c:pt>
              </c:numCache>
            </c:numRef>
          </c:yVal>
        </c:ser>
        <c:ser>
          <c:idx val="1"/>
          <c:order val="1"/>
          <c:tx>
            <c:v>January 2012 overlap</c:v>
          </c:tx>
          <c:spPr>
            <a:ln w="28575">
              <a:noFill/>
            </a:ln>
          </c:spPr>
          <c:xVal>
            <c:numRef>
              <c:f>'Partner snapshot data'!$E$2:$E$159</c:f>
              <c:numCache>
                <c:formatCode>General</c:formatCode>
                <c:ptCount val="158"/>
                <c:pt idx="0">
                  <c:v>413703</c:v>
                </c:pt>
                <c:pt idx="1">
                  <c:v>168324</c:v>
                </c:pt>
                <c:pt idx="2">
                  <c:v>317594</c:v>
                </c:pt>
                <c:pt idx="3">
                  <c:v>47708</c:v>
                </c:pt>
                <c:pt idx="4">
                  <c:v>429694</c:v>
                </c:pt>
                <c:pt idx="5">
                  <c:v>47872</c:v>
                </c:pt>
                <c:pt idx="6">
                  <c:v>45446</c:v>
                </c:pt>
                <c:pt idx="7">
                  <c:v>1961128</c:v>
                </c:pt>
                <c:pt idx="8">
                  <c:v>1385873</c:v>
                </c:pt>
                <c:pt idx="9">
                  <c:v>1029096</c:v>
                </c:pt>
                <c:pt idx="10">
                  <c:v>1562307</c:v>
                </c:pt>
                <c:pt idx="11">
                  <c:v>3521943</c:v>
                </c:pt>
                <c:pt idx="12">
                  <c:v>7359762</c:v>
                </c:pt>
                <c:pt idx="13">
                  <c:v>2282407</c:v>
                </c:pt>
                <c:pt idx="15">
                  <c:v>23237</c:v>
                </c:pt>
                <c:pt idx="16">
                  <c:v>402477</c:v>
                </c:pt>
                <c:pt idx="17">
                  <c:v>713732</c:v>
                </c:pt>
                <c:pt idx="18">
                  <c:v>55837</c:v>
                </c:pt>
                <c:pt idx="19">
                  <c:v>319488</c:v>
                </c:pt>
                <c:pt idx="20">
                  <c:v>4959575</c:v>
                </c:pt>
                <c:pt idx="21">
                  <c:v>6686156</c:v>
                </c:pt>
                <c:pt idx="22">
                  <c:v>1632945</c:v>
                </c:pt>
                <c:pt idx="23">
                  <c:v>3648874</c:v>
                </c:pt>
                <c:pt idx="24">
                  <c:v>23126</c:v>
                </c:pt>
                <c:pt idx="25">
                  <c:v>1254735</c:v>
                </c:pt>
                <c:pt idx="26">
                  <c:v>1683022</c:v>
                </c:pt>
                <c:pt idx="27">
                  <c:v>141811</c:v>
                </c:pt>
                <c:pt idx="28">
                  <c:v>203426</c:v>
                </c:pt>
                <c:pt idx="29">
                  <c:v>382754</c:v>
                </c:pt>
                <c:pt idx="30">
                  <c:v>202172</c:v>
                </c:pt>
                <c:pt idx="31">
                  <c:v>794478</c:v>
                </c:pt>
                <c:pt idx="32">
                  <c:v>199419</c:v>
                </c:pt>
                <c:pt idx="33">
                  <c:v>374863</c:v>
                </c:pt>
                <c:pt idx="34">
                  <c:v>590125</c:v>
                </c:pt>
                <c:pt idx="35">
                  <c:v>6686</c:v>
                </c:pt>
                <c:pt idx="36">
                  <c:v>4214445</c:v>
                </c:pt>
                <c:pt idx="37">
                  <c:v>98869</c:v>
                </c:pt>
                <c:pt idx="38">
                  <c:v>679273</c:v>
                </c:pt>
                <c:pt idx="39">
                  <c:v>1492202</c:v>
                </c:pt>
                <c:pt idx="40">
                  <c:v>1946489</c:v>
                </c:pt>
                <c:pt idx="41">
                  <c:v>221998</c:v>
                </c:pt>
                <c:pt idx="42">
                  <c:v>52929</c:v>
                </c:pt>
                <c:pt idx="43">
                  <c:v>965853</c:v>
                </c:pt>
                <c:pt idx="44">
                  <c:v>936557</c:v>
                </c:pt>
                <c:pt idx="45">
                  <c:v>2051141</c:v>
                </c:pt>
                <c:pt idx="46">
                  <c:v>73000</c:v>
                </c:pt>
                <c:pt idx="47">
                  <c:v>11490351</c:v>
                </c:pt>
                <c:pt idx="48">
                  <c:v>602252</c:v>
                </c:pt>
                <c:pt idx="49">
                  <c:v>90640</c:v>
                </c:pt>
                <c:pt idx="50">
                  <c:v>1354798</c:v>
                </c:pt>
                <c:pt idx="51">
                  <c:v>640463</c:v>
                </c:pt>
                <c:pt idx="52">
                  <c:v>1469263</c:v>
                </c:pt>
                <c:pt idx="53">
                  <c:v>228784</c:v>
                </c:pt>
                <c:pt idx="54">
                  <c:v>224839</c:v>
                </c:pt>
                <c:pt idx="55">
                  <c:v>229257</c:v>
                </c:pt>
                <c:pt idx="56">
                  <c:v>72929</c:v>
                </c:pt>
                <c:pt idx="57">
                  <c:v>282157</c:v>
                </c:pt>
                <c:pt idx="58">
                  <c:v>90516</c:v>
                </c:pt>
                <c:pt idx="59">
                  <c:v>324925</c:v>
                </c:pt>
                <c:pt idx="60">
                  <c:v>4508472</c:v>
                </c:pt>
                <c:pt idx="61">
                  <c:v>862764</c:v>
                </c:pt>
                <c:pt idx="62">
                  <c:v>4273439</c:v>
                </c:pt>
                <c:pt idx="63">
                  <c:v>226838</c:v>
                </c:pt>
                <c:pt idx="64">
                  <c:v>162289</c:v>
                </c:pt>
                <c:pt idx="65">
                  <c:v>307947</c:v>
                </c:pt>
                <c:pt idx="66">
                  <c:v>2469926</c:v>
                </c:pt>
                <c:pt idx="67">
                  <c:v>251261</c:v>
                </c:pt>
                <c:pt idx="68">
                  <c:v>841296</c:v>
                </c:pt>
                <c:pt idx="69">
                  <c:v>3020519</c:v>
                </c:pt>
                <c:pt idx="70">
                  <c:v>7264296</c:v>
                </c:pt>
                <c:pt idx="71">
                  <c:v>3351143</c:v>
                </c:pt>
                <c:pt idx="72">
                  <c:v>1401905</c:v>
                </c:pt>
                <c:pt idx="73">
                  <c:v>3282197</c:v>
                </c:pt>
                <c:pt idx="74">
                  <c:v>164444</c:v>
                </c:pt>
                <c:pt idx="75">
                  <c:v>4495371</c:v>
                </c:pt>
                <c:pt idx="76">
                  <c:v>53521</c:v>
                </c:pt>
                <c:pt idx="77">
                  <c:v>2238639</c:v>
                </c:pt>
                <c:pt idx="78">
                  <c:v>1996161</c:v>
                </c:pt>
                <c:pt idx="79">
                  <c:v>118828</c:v>
                </c:pt>
                <c:pt idx="80">
                  <c:v>1478295</c:v>
                </c:pt>
                <c:pt idx="81">
                  <c:v>776707</c:v>
                </c:pt>
                <c:pt idx="82">
                  <c:v>153188</c:v>
                </c:pt>
                <c:pt idx="83">
                  <c:v>5287009</c:v>
                </c:pt>
                <c:pt idx="84">
                  <c:v>171976</c:v>
                </c:pt>
                <c:pt idx="85">
                  <c:v>1221714</c:v>
                </c:pt>
                <c:pt idx="86">
                  <c:v>544996</c:v>
                </c:pt>
                <c:pt idx="87">
                  <c:v>1264901</c:v>
                </c:pt>
                <c:pt idx="88">
                  <c:v>1661798</c:v>
                </c:pt>
                <c:pt idx="89">
                  <c:v>203446</c:v>
                </c:pt>
                <c:pt idx="90">
                  <c:v>1588119</c:v>
                </c:pt>
                <c:pt idx="91">
                  <c:v>1102527</c:v>
                </c:pt>
                <c:pt idx="92">
                  <c:v>746158</c:v>
                </c:pt>
                <c:pt idx="93">
                  <c:v>1636591</c:v>
                </c:pt>
                <c:pt idx="94">
                  <c:v>1617759</c:v>
                </c:pt>
                <c:pt idx="95">
                  <c:v>2566693</c:v>
                </c:pt>
                <c:pt idx="96">
                  <c:v>970055</c:v>
                </c:pt>
                <c:pt idx="97">
                  <c:v>3702917</c:v>
                </c:pt>
                <c:pt idx="98">
                  <c:v>3339258</c:v>
                </c:pt>
                <c:pt idx="99">
                  <c:v>1691744</c:v>
                </c:pt>
                <c:pt idx="100">
                  <c:v>3089668</c:v>
                </c:pt>
                <c:pt idx="101">
                  <c:v>1852961</c:v>
                </c:pt>
                <c:pt idx="102">
                  <c:v>5793205</c:v>
                </c:pt>
                <c:pt idx="103">
                  <c:v>5036161</c:v>
                </c:pt>
                <c:pt idx="104">
                  <c:v>2110680</c:v>
                </c:pt>
                <c:pt idx="105">
                  <c:v>4068899</c:v>
                </c:pt>
                <c:pt idx="106">
                  <c:v>5337767</c:v>
                </c:pt>
                <c:pt idx="107">
                  <c:v>1574493</c:v>
                </c:pt>
                <c:pt idx="108">
                  <c:v>2142236</c:v>
                </c:pt>
                <c:pt idx="109">
                  <c:v>1444294</c:v>
                </c:pt>
                <c:pt idx="110">
                  <c:v>3081983</c:v>
                </c:pt>
                <c:pt idx="111">
                  <c:v>1262719</c:v>
                </c:pt>
                <c:pt idx="112">
                  <c:v>2591802</c:v>
                </c:pt>
                <c:pt idx="113">
                  <c:v>2131807</c:v>
                </c:pt>
                <c:pt idx="114">
                  <c:v>1314632</c:v>
                </c:pt>
                <c:pt idx="115">
                  <c:v>5241007</c:v>
                </c:pt>
                <c:pt idx="116">
                  <c:v>419797</c:v>
                </c:pt>
                <c:pt idx="117">
                  <c:v>2479124</c:v>
                </c:pt>
                <c:pt idx="118">
                  <c:v>962619</c:v>
                </c:pt>
                <c:pt idx="119">
                  <c:v>707500</c:v>
                </c:pt>
                <c:pt idx="120">
                  <c:v>41838</c:v>
                </c:pt>
                <c:pt idx="121">
                  <c:v>1454735</c:v>
                </c:pt>
                <c:pt idx="122">
                  <c:v>1588542</c:v>
                </c:pt>
                <c:pt idx="123">
                  <c:v>2664987</c:v>
                </c:pt>
                <c:pt idx="124">
                  <c:v>2263122</c:v>
                </c:pt>
                <c:pt idx="125">
                  <c:v>1662175</c:v>
                </c:pt>
                <c:pt idx="126">
                  <c:v>1213217</c:v>
                </c:pt>
                <c:pt idx="127">
                  <c:v>5897746</c:v>
                </c:pt>
                <c:pt idx="128">
                  <c:v>4013351</c:v>
                </c:pt>
                <c:pt idx="129">
                  <c:v>1231782</c:v>
                </c:pt>
                <c:pt idx="130">
                  <c:v>1060126</c:v>
                </c:pt>
                <c:pt idx="131">
                  <c:v>1311687</c:v>
                </c:pt>
                <c:pt idx="132">
                  <c:v>2267912</c:v>
                </c:pt>
                <c:pt idx="133">
                  <c:v>1817586</c:v>
                </c:pt>
                <c:pt idx="134">
                  <c:v>24123</c:v>
                </c:pt>
                <c:pt idx="135">
                  <c:v>4445557</c:v>
                </c:pt>
                <c:pt idx="136">
                  <c:v>3443355</c:v>
                </c:pt>
                <c:pt idx="137">
                  <c:v>2739509</c:v>
                </c:pt>
                <c:pt idx="138">
                  <c:v>1705739</c:v>
                </c:pt>
                <c:pt idx="139">
                  <c:v>1747415</c:v>
                </c:pt>
                <c:pt idx="140">
                  <c:v>2761676</c:v>
                </c:pt>
                <c:pt idx="141">
                  <c:v>663610</c:v>
                </c:pt>
                <c:pt idx="142">
                  <c:v>1478614</c:v>
                </c:pt>
                <c:pt idx="143">
                  <c:v>4411474</c:v>
                </c:pt>
                <c:pt idx="144">
                  <c:v>864700</c:v>
                </c:pt>
                <c:pt idx="145">
                  <c:v>962124</c:v>
                </c:pt>
                <c:pt idx="146">
                  <c:v>2804860</c:v>
                </c:pt>
                <c:pt idx="147">
                  <c:v>2258273</c:v>
                </c:pt>
                <c:pt idx="148">
                  <c:v>147434</c:v>
                </c:pt>
                <c:pt idx="149">
                  <c:v>4316137</c:v>
                </c:pt>
                <c:pt idx="150">
                  <c:v>981491</c:v>
                </c:pt>
                <c:pt idx="151">
                  <c:v>13467</c:v>
                </c:pt>
                <c:pt idx="152">
                  <c:v>2087364</c:v>
                </c:pt>
                <c:pt idx="153">
                  <c:v>418872</c:v>
                </c:pt>
                <c:pt idx="154">
                  <c:v>341033</c:v>
                </c:pt>
                <c:pt idx="155">
                  <c:v>691958</c:v>
                </c:pt>
                <c:pt idx="156">
                  <c:v>80251</c:v>
                </c:pt>
                <c:pt idx="157">
                  <c:v>7262783</c:v>
                </c:pt>
              </c:numCache>
            </c:numRef>
          </c:xVal>
          <c:yVal>
            <c:numRef>
              <c:f>'Partner snapshot data'!$K$2:$K$159</c:f>
              <c:numCache>
                <c:formatCode>General</c:formatCode>
                <c:ptCount val="158"/>
                <c:pt idx="0">
                  <c:v>0.17812537010000001</c:v>
                </c:pt>
                <c:pt idx="1">
                  <c:v>0.2274779592</c:v>
                </c:pt>
                <c:pt idx="2">
                  <c:v>0.36365926310000174</c:v>
                </c:pt>
                <c:pt idx="3">
                  <c:v>0.323300075500003</c:v>
                </c:pt>
                <c:pt idx="4">
                  <c:v>0.19717054459999997</c:v>
                </c:pt>
                <c:pt idx="5">
                  <c:v>0.55408171790000005</c:v>
                </c:pt>
                <c:pt idx="6">
                  <c:v>0.30629758390000139</c:v>
                </c:pt>
                <c:pt idx="7">
                  <c:v>0.37037409080000266</c:v>
                </c:pt>
                <c:pt idx="8">
                  <c:v>0.39405342340000032</c:v>
                </c:pt>
                <c:pt idx="9">
                  <c:v>0.42052636490000295</c:v>
                </c:pt>
                <c:pt idx="10">
                  <c:v>0.27783463809999998</c:v>
                </c:pt>
                <c:pt idx="11">
                  <c:v>0.25797038740000133</c:v>
                </c:pt>
                <c:pt idx="12">
                  <c:v>0.12951954150000072</c:v>
                </c:pt>
                <c:pt idx="13">
                  <c:v>0.37365903630000002</c:v>
                </c:pt>
                <c:pt idx="14">
                  <c:v>0</c:v>
                </c:pt>
                <c:pt idx="15">
                  <c:v>0.30787106770000267</c:v>
                </c:pt>
                <c:pt idx="16">
                  <c:v>0.36470655470000002</c:v>
                </c:pt>
                <c:pt idx="17">
                  <c:v>0.37086329320000266</c:v>
                </c:pt>
                <c:pt idx="18">
                  <c:v>0.43207908730000266</c:v>
                </c:pt>
                <c:pt idx="19">
                  <c:v>0.21386092749999999</c:v>
                </c:pt>
                <c:pt idx="20">
                  <c:v>0.33661331870000133</c:v>
                </c:pt>
                <c:pt idx="21">
                  <c:v>0.28971385049999993</c:v>
                </c:pt>
                <c:pt idx="22">
                  <c:v>0.40430449280000197</c:v>
                </c:pt>
                <c:pt idx="23">
                  <c:v>0.33696203270000175</c:v>
                </c:pt>
                <c:pt idx="24">
                  <c:v>0.16297673609999999</c:v>
                </c:pt>
                <c:pt idx="25">
                  <c:v>0.31083455870000032</c:v>
                </c:pt>
                <c:pt idx="26">
                  <c:v>0.37434448270000198</c:v>
                </c:pt>
                <c:pt idx="27">
                  <c:v>0.31782442830000307</c:v>
                </c:pt>
                <c:pt idx="28">
                  <c:v>0.13915625340000001</c:v>
                </c:pt>
                <c:pt idx="29">
                  <c:v>0.12095497370000002</c:v>
                </c:pt>
                <c:pt idx="30">
                  <c:v>0.18413529070000081</c:v>
                </c:pt>
                <c:pt idx="31">
                  <c:v>0.17614836410000093</c:v>
                </c:pt>
                <c:pt idx="32">
                  <c:v>0.19823587519999999</c:v>
                </c:pt>
                <c:pt idx="33">
                  <c:v>0.22084868340000041</c:v>
                </c:pt>
                <c:pt idx="34">
                  <c:v>0.30000423640000001</c:v>
                </c:pt>
                <c:pt idx="35">
                  <c:v>1.4807059500000001E-2</c:v>
                </c:pt>
                <c:pt idx="36">
                  <c:v>0.33877556830000244</c:v>
                </c:pt>
                <c:pt idx="37">
                  <c:v>0.4705418281</c:v>
                </c:pt>
                <c:pt idx="38">
                  <c:v>0.14788457659999998</c:v>
                </c:pt>
                <c:pt idx="39">
                  <c:v>0.42329992859999999</c:v>
                </c:pt>
                <c:pt idx="40">
                  <c:v>0.36545287440000174</c:v>
                </c:pt>
                <c:pt idx="41">
                  <c:v>0.37221056050000151</c:v>
                </c:pt>
                <c:pt idx="42">
                  <c:v>0.33110393170000174</c:v>
                </c:pt>
                <c:pt idx="43">
                  <c:v>0.20301950710000041</c:v>
                </c:pt>
                <c:pt idx="44">
                  <c:v>0.34724207920000133</c:v>
                </c:pt>
                <c:pt idx="45">
                  <c:v>0.2335056439</c:v>
                </c:pt>
                <c:pt idx="46">
                  <c:v>0.15847945210000136</c:v>
                </c:pt>
                <c:pt idx="47">
                  <c:v>0.22677705840000001</c:v>
                </c:pt>
                <c:pt idx="48">
                  <c:v>0.33340860640000197</c:v>
                </c:pt>
                <c:pt idx="49">
                  <c:v>0.34436231240000031</c:v>
                </c:pt>
                <c:pt idx="50">
                  <c:v>0.34020791290000002</c:v>
                </c:pt>
                <c:pt idx="51">
                  <c:v>0.18251327560000041</c:v>
                </c:pt>
                <c:pt idx="52">
                  <c:v>0.36733995209999998</c:v>
                </c:pt>
                <c:pt idx="53">
                  <c:v>0.25086544509999997</c:v>
                </c:pt>
                <c:pt idx="54">
                  <c:v>0.15095245930000081</c:v>
                </c:pt>
                <c:pt idx="55">
                  <c:v>0.20443868670000095</c:v>
                </c:pt>
                <c:pt idx="56">
                  <c:v>0.39497319310000301</c:v>
                </c:pt>
                <c:pt idx="57">
                  <c:v>0.12907707409999997</c:v>
                </c:pt>
                <c:pt idx="58">
                  <c:v>0.33438287150000401</c:v>
                </c:pt>
                <c:pt idx="59">
                  <c:v>0.19947064710000001</c:v>
                </c:pt>
                <c:pt idx="60">
                  <c:v>0.15087373279999999</c:v>
                </c:pt>
                <c:pt idx="61">
                  <c:v>0.2977291588</c:v>
                </c:pt>
                <c:pt idx="62">
                  <c:v>0.1334718946</c:v>
                </c:pt>
                <c:pt idx="63">
                  <c:v>0.15388956000000001</c:v>
                </c:pt>
                <c:pt idx="64">
                  <c:v>0.25738651420000203</c:v>
                </c:pt>
                <c:pt idx="65">
                  <c:v>0.30470503039999997</c:v>
                </c:pt>
                <c:pt idx="66">
                  <c:v>0.34378762759999998</c:v>
                </c:pt>
                <c:pt idx="67">
                  <c:v>0.25422568559999997</c:v>
                </c:pt>
                <c:pt idx="68">
                  <c:v>0.34368521900000032</c:v>
                </c:pt>
                <c:pt idx="69">
                  <c:v>0.31486045940000162</c:v>
                </c:pt>
                <c:pt idx="70">
                  <c:v>0.26209435849999979</c:v>
                </c:pt>
                <c:pt idx="71">
                  <c:v>0.36406623049999998</c:v>
                </c:pt>
                <c:pt idx="72">
                  <c:v>0.25778494260000001</c:v>
                </c:pt>
                <c:pt idx="73">
                  <c:v>0.2985911571</c:v>
                </c:pt>
                <c:pt idx="74">
                  <c:v>0.18255454739999999</c:v>
                </c:pt>
                <c:pt idx="75">
                  <c:v>0.34577880220000151</c:v>
                </c:pt>
                <c:pt idx="76">
                  <c:v>0.46721847500000174</c:v>
                </c:pt>
                <c:pt idx="77">
                  <c:v>5.4050700000000441E-5</c:v>
                </c:pt>
                <c:pt idx="78">
                  <c:v>0.36568393030000174</c:v>
                </c:pt>
                <c:pt idx="79">
                  <c:v>0.23479314640000096</c:v>
                </c:pt>
                <c:pt idx="80">
                  <c:v>0.37408703950000038</c:v>
                </c:pt>
                <c:pt idx="81">
                  <c:v>0.29639233330000198</c:v>
                </c:pt>
                <c:pt idx="82">
                  <c:v>0.19226049040000096</c:v>
                </c:pt>
                <c:pt idx="83">
                  <c:v>0.26560026660000002</c:v>
                </c:pt>
                <c:pt idx="84">
                  <c:v>0.24830208870000081</c:v>
                </c:pt>
                <c:pt idx="85">
                  <c:v>0.45161306159999998</c:v>
                </c:pt>
                <c:pt idx="86">
                  <c:v>0.43352428270000237</c:v>
                </c:pt>
                <c:pt idx="87">
                  <c:v>6.6735657599999998E-2</c:v>
                </c:pt>
                <c:pt idx="88">
                  <c:v>0.3815830805000015</c:v>
                </c:pt>
                <c:pt idx="89">
                  <c:v>7.2820306099999996E-2</c:v>
                </c:pt>
                <c:pt idx="90">
                  <c:v>0.37664431950000032</c:v>
                </c:pt>
                <c:pt idx="91">
                  <c:v>0.23366230490000001</c:v>
                </c:pt>
                <c:pt idx="92">
                  <c:v>0.36238169400000197</c:v>
                </c:pt>
                <c:pt idx="93">
                  <c:v>0.37598337030000301</c:v>
                </c:pt>
                <c:pt idx="94">
                  <c:v>0.23149492599999999</c:v>
                </c:pt>
                <c:pt idx="95">
                  <c:v>0.21123056009999999</c:v>
                </c:pt>
                <c:pt idx="96">
                  <c:v>0.23576601329999999</c:v>
                </c:pt>
                <c:pt idx="97">
                  <c:v>0.23876311570000044</c:v>
                </c:pt>
                <c:pt idx="98">
                  <c:v>0.29993878880000174</c:v>
                </c:pt>
                <c:pt idx="99">
                  <c:v>0.23814241400000041</c:v>
                </c:pt>
                <c:pt idx="100">
                  <c:v>0.34833839750000151</c:v>
                </c:pt>
                <c:pt idx="101">
                  <c:v>0.28899852720000174</c:v>
                </c:pt>
                <c:pt idx="102">
                  <c:v>0.40242111230000038</c:v>
                </c:pt>
                <c:pt idx="103">
                  <c:v>0.34610033320000133</c:v>
                </c:pt>
                <c:pt idx="104">
                  <c:v>0.38899264690000174</c:v>
                </c:pt>
                <c:pt idx="105">
                  <c:v>0.23978869960000004</c:v>
                </c:pt>
                <c:pt idx="106">
                  <c:v>0.334385895800004</c:v>
                </c:pt>
                <c:pt idx="107">
                  <c:v>0.35427531280000002</c:v>
                </c:pt>
                <c:pt idx="108">
                  <c:v>0.30674678230000174</c:v>
                </c:pt>
                <c:pt idx="109">
                  <c:v>0.22796951309999999</c:v>
                </c:pt>
                <c:pt idx="110">
                  <c:v>0.27875754019999999</c:v>
                </c:pt>
                <c:pt idx="111">
                  <c:v>0.26935604829999998</c:v>
                </c:pt>
                <c:pt idx="112">
                  <c:v>0.35368596830000237</c:v>
                </c:pt>
                <c:pt idx="113">
                  <c:v>0.19248130810000041</c:v>
                </c:pt>
                <c:pt idx="114">
                  <c:v>0.39981454890000301</c:v>
                </c:pt>
                <c:pt idx="115">
                  <c:v>0.32901139040000038</c:v>
                </c:pt>
                <c:pt idx="116">
                  <c:v>0.22410117269999988</c:v>
                </c:pt>
                <c:pt idx="117">
                  <c:v>0.41010695710000133</c:v>
                </c:pt>
                <c:pt idx="118">
                  <c:v>0.36331923640000002</c:v>
                </c:pt>
                <c:pt idx="119">
                  <c:v>0.28541908130000238</c:v>
                </c:pt>
                <c:pt idx="120">
                  <c:v>0.23323294610000081</c:v>
                </c:pt>
                <c:pt idx="121">
                  <c:v>0.25225281579999997</c:v>
                </c:pt>
                <c:pt idx="122">
                  <c:v>0.30500484090000174</c:v>
                </c:pt>
                <c:pt idx="123">
                  <c:v>0.30746191260000133</c:v>
                </c:pt>
                <c:pt idx="124">
                  <c:v>0.34326430479999998</c:v>
                </c:pt>
                <c:pt idx="125">
                  <c:v>0.30014408830000133</c:v>
                </c:pt>
                <c:pt idx="126">
                  <c:v>0.34036038070000174</c:v>
                </c:pt>
                <c:pt idx="127">
                  <c:v>0.49607036320000319</c:v>
                </c:pt>
                <c:pt idx="128">
                  <c:v>0.32674690050000038</c:v>
                </c:pt>
                <c:pt idx="129">
                  <c:v>0.27334544589999998</c:v>
                </c:pt>
                <c:pt idx="130">
                  <c:v>0.37245761350000151</c:v>
                </c:pt>
                <c:pt idx="131">
                  <c:v>0.33877213090000174</c:v>
                </c:pt>
                <c:pt idx="132">
                  <c:v>0.32736234920000301</c:v>
                </c:pt>
                <c:pt idx="133">
                  <c:v>0.39793660380000301</c:v>
                </c:pt>
                <c:pt idx="134">
                  <c:v>4.1454200000000014E-5</c:v>
                </c:pt>
                <c:pt idx="135">
                  <c:v>0.25447834770000038</c:v>
                </c:pt>
                <c:pt idx="136">
                  <c:v>0.36959477020000198</c:v>
                </c:pt>
                <c:pt idx="137">
                  <c:v>0.34804667550000151</c:v>
                </c:pt>
                <c:pt idx="138">
                  <c:v>0.33622494410000198</c:v>
                </c:pt>
                <c:pt idx="139">
                  <c:v>0.30074710360000001</c:v>
                </c:pt>
                <c:pt idx="140">
                  <c:v>0.31319894150000038</c:v>
                </c:pt>
                <c:pt idx="141">
                  <c:v>0.27761787800000032</c:v>
                </c:pt>
                <c:pt idx="142">
                  <c:v>0.41894639170000197</c:v>
                </c:pt>
                <c:pt idx="143">
                  <c:v>0.32673704980000001</c:v>
                </c:pt>
                <c:pt idx="144">
                  <c:v>0.2728576385</c:v>
                </c:pt>
                <c:pt idx="145">
                  <c:v>0.29766225559999998</c:v>
                </c:pt>
                <c:pt idx="146">
                  <c:v>0.36065222510000133</c:v>
                </c:pt>
                <c:pt idx="147">
                  <c:v>0.34967650060000038</c:v>
                </c:pt>
                <c:pt idx="148">
                  <c:v>0.12577153169999997</c:v>
                </c:pt>
                <c:pt idx="149">
                  <c:v>0.32710198960000197</c:v>
                </c:pt>
                <c:pt idx="150">
                  <c:v>0.37713641800000008</c:v>
                </c:pt>
                <c:pt idx="151">
                  <c:v>2.13856093E-2</c:v>
                </c:pt>
                <c:pt idx="152">
                  <c:v>0.18951941300000125</c:v>
                </c:pt>
                <c:pt idx="153">
                  <c:v>0.23429353120000004</c:v>
                </c:pt>
                <c:pt idx="154">
                  <c:v>0.19462046189999999</c:v>
                </c:pt>
                <c:pt idx="155">
                  <c:v>0.3730891181000015</c:v>
                </c:pt>
                <c:pt idx="156">
                  <c:v>0.26690010090000038</c:v>
                </c:pt>
                <c:pt idx="157">
                  <c:v>0.27978792700000032</c:v>
                </c:pt>
              </c:numCache>
            </c:numRef>
          </c:yVal>
        </c:ser>
        <c:axId val="104351616"/>
        <c:axId val="104366080"/>
      </c:scatterChart>
      <c:valAx>
        <c:axId val="104351616"/>
        <c:scaling>
          <c:orientation val="minMax"/>
          <c:max val="12000000"/>
        </c:scaling>
        <c:axPos val="b"/>
        <c:title>
          <c:tx>
            <c:rich>
              <a:bodyPr/>
              <a:lstStyle/>
              <a:p>
                <a:pPr>
                  <a:defRPr/>
                </a:pPr>
                <a:r>
                  <a:rPr lang="en-US"/>
                  <a:t>Partner Library Holdings (WorldCat)</a:t>
                </a:r>
              </a:p>
            </c:rich>
          </c:tx>
          <c:layout/>
        </c:title>
        <c:numFmt formatCode="#,##0" sourceLinked="0"/>
        <c:tickLblPos val="nextTo"/>
        <c:crossAx val="104366080"/>
        <c:crosses val="autoZero"/>
        <c:crossBetween val="midCat"/>
      </c:valAx>
      <c:valAx>
        <c:axId val="104366080"/>
        <c:scaling>
          <c:orientation val="minMax"/>
        </c:scaling>
        <c:axPos val="l"/>
        <c:majorGridlines/>
        <c:numFmt formatCode="0%" sourceLinked="0"/>
        <c:tickLblPos val="nextTo"/>
        <c:crossAx val="104351616"/>
        <c:crosses val="autoZero"/>
        <c:crossBetween val="midCat"/>
      </c:valAx>
    </c:plotArea>
    <c:legend>
      <c:legendPos val="t"/>
      <c:layout/>
      <c:txPr>
        <a:bodyPr/>
        <a:lstStyle/>
        <a:p>
          <a:pPr>
            <a:defRPr sz="1200"/>
          </a:pPr>
          <a:endParaRPr lang="en-US"/>
        </a:p>
      </c:txPr>
    </c:legend>
    <c:plotVisOnly val="1"/>
  </c:chart>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sz="1800" b="1" i="0" baseline="0"/>
              <a:t>System-wide Print Distribution of University of Wisconsin-Madison (GMZ) Titles Duplicated in HathiTrust Digital Library - July 2012</a:t>
            </a:r>
            <a:endParaRPr lang="en-US"/>
          </a:p>
          <a:p>
            <a:pPr>
              <a:defRPr/>
            </a:pPr>
            <a:r>
              <a:rPr lang="en-US" sz="1800" b="0" i="0" baseline="0"/>
              <a:t>N = </a:t>
            </a:r>
            <a:r>
              <a:rPr lang="en-US" sz="1800" b="0" i="0" u="none" strike="noStrike" baseline="0"/>
              <a:t>1,814,084</a:t>
            </a:r>
            <a:r>
              <a:rPr lang="en-US" sz="1800" b="1" i="0" u="none" strike="noStrike" baseline="0"/>
              <a:t> </a:t>
            </a:r>
            <a:r>
              <a:rPr lang="en-US" sz="1800" b="0" i="0" baseline="0"/>
              <a:t>titles</a:t>
            </a:r>
          </a:p>
        </c:rich>
      </c:tx>
      <c:layout/>
    </c:title>
    <c:view3D>
      <c:rAngAx val="1"/>
    </c:view3D>
    <c:plotArea>
      <c:layout/>
      <c:bar3DChart>
        <c:barDir val="col"/>
        <c:grouping val="clustered"/>
        <c:ser>
          <c:idx val="0"/>
          <c:order val="0"/>
          <c:dPt>
            <c:idx val="0"/>
            <c:spPr>
              <a:solidFill>
                <a:schemeClr val="accent2"/>
              </a:solidFill>
            </c:spPr>
          </c:dPt>
          <c:dPt>
            <c:idx val="1"/>
            <c:spPr>
              <a:solidFill>
                <a:schemeClr val="accent2"/>
              </a:solidFill>
            </c:spPr>
          </c:dPt>
          <c:dPt>
            <c:idx val="2"/>
            <c:spPr>
              <a:solidFill>
                <a:schemeClr val="accent2"/>
              </a:solidFill>
            </c:spPr>
          </c:dPt>
          <c:dPt>
            <c:idx val="3"/>
            <c:spPr>
              <a:solidFill>
                <a:srgbClr val="8064A2"/>
              </a:solidFill>
            </c:spPr>
          </c:dPt>
          <c:dPt>
            <c:idx val="7"/>
            <c:spPr>
              <a:solidFill>
                <a:schemeClr val="accent3"/>
              </a:solidFill>
            </c:spPr>
          </c:dPt>
          <c:dPt>
            <c:idx val="8"/>
            <c:spPr>
              <a:solidFill>
                <a:schemeClr val="accent3"/>
              </a:solidFill>
            </c:spPr>
          </c:dPt>
          <c:dPt>
            <c:idx val="9"/>
            <c:spPr>
              <a:solidFill>
                <a:schemeClr val="accent3"/>
              </a:solidFill>
            </c:spPr>
          </c:dPt>
          <c:dPt>
            <c:idx val="10"/>
            <c:spPr>
              <a:solidFill>
                <a:schemeClr val="accent3"/>
              </a:solidFill>
            </c:spPr>
          </c:dPt>
          <c:dPt>
            <c:idx val="11"/>
            <c:spPr>
              <a:solidFill>
                <a:schemeClr val="accent3"/>
              </a:solidFill>
            </c:spPr>
          </c:dPt>
          <c:dPt>
            <c:idx val="12"/>
            <c:spPr>
              <a:solidFill>
                <a:schemeClr val="accent3"/>
              </a:solidFill>
            </c:spPr>
          </c:dPt>
          <c:dPt>
            <c:idx val="13"/>
            <c:spPr>
              <a:solidFill>
                <a:schemeClr val="accent3"/>
              </a:solidFill>
            </c:spPr>
          </c:dPt>
          <c:dPt>
            <c:idx val="14"/>
            <c:spPr>
              <a:solidFill>
                <a:schemeClr val="accent3"/>
              </a:solidFill>
            </c:spPr>
          </c:dPt>
          <c:dPt>
            <c:idx val="15"/>
            <c:spPr>
              <a:solidFill>
                <a:schemeClr val="accent3"/>
              </a:solidFill>
            </c:spPr>
          </c:dPt>
          <c:dPt>
            <c:idx val="16"/>
            <c:spPr>
              <a:solidFill>
                <a:schemeClr val="accent3"/>
              </a:solidFill>
            </c:spPr>
          </c:dPt>
          <c:dPt>
            <c:idx val="17"/>
            <c:spPr>
              <a:solidFill>
                <a:schemeClr val="accent3"/>
              </a:solidFill>
            </c:spPr>
          </c:dPt>
          <c:dPt>
            <c:idx val="18"/>
            <c:spPr>
              <a:solidFill>
                <a:schemeClr val="accent3"/>
              </a:solidFill>
            </c:spPr>
          </c:dPt>
          <c:dPt>
            <c:idx val="19"/>
            <c:spPr>
              <a:solidFill>
                <a:schemeClr val="accent3"/>
              </a:solidFill>
            </c:spPr>
          </c:dPt>
          <c:dPt>
            <c:idx val="20"/>
            <c:spPr>
              <a:solidFill>
                <a:schemeClr val="accent3"/>
              </a:solidFill>
            </c:spPr>
          </c:dPt>
          <c:cat>
            <c:strRef>
              <c:f>'gmz HT libcountrange'!$A$2:$A$22</c:f>
              <c:strCache>
                <c:ptCount val="21"/>
                <c:pt idx="0">
                  <c:v>1</c:v>
                </c:pt>
                <c:pt idx="1">
                  <c:v>2-4</c:v>
                </c:pt>
                <c:pt idx="2">
                  <c:v>5-9</c:v>
                </c:pt>
                <c:pt idx="3">
                  <c:v>10-24</c:v>
                </c:pt>
                <c:pt idx="4">
                  <c:v>25-49</c:v>
                </c:pt>
                <c:pt idx="5">
                  <c:v>50-74</c:v>
                </c:pt>
                <c:pt idx="6">
                  <c:v>75-99</c:v>
                </c:pt>
                <c:pt idx="7">
                  <c:v>100-149</c:v>
                </c:pt>
                <c:pt idx="8">
                  <c:v>150-199</c:v>
                </c:pt>
                <c:pt idx="9">
                  <c:v>200-299</c:v>
                </c:pt>
                <c:pt idx="10">
                  <c:v>300-399</c:v>
                </c:pt>
                <c:pt idx="11">
                  <c:v>400-499</c:v>
                </c:pt>
                <c:pt idx="12">
                  <c:v>500-599</c:v>
                </c:pt>
                <c:pt idx="13">
                  <c:v>600-699</c:v>
                </c:pt>
                <c:pt idx="14">
                  <c:v>700-799</c:v>
                </c:pt>
                <c:pt idx="15">
                  <c:v>800-899</c:v>
                </c:pt>
                <c:pt idx="16">
                  <c:v>900-999</c:v>
                </c:pt>
                <c:pt idx="17">
                  <c:v>1000-1499</c:v>
                </c:pt>
                <c:pt idx="18">
                  <c:v>1500-1999</c:v>
                </c:pt>
                <c:pt idx="19">
                  <c:v>2000-2499</c:v>
                </c:pt>
                <c:pt idx="20">
                  <c:v>2500 or more</c:v>
                </c:pt>
              </c:strCache>
            </c:strRef>
          </c:cat>
          <c:val>
            <c:numRef>
              <c:f>'gmz HT libcountrange'!$B$2:$B$22</c:f>
              <c:numCache>
                <c:formatCode>General</c:formatCode>
                <c:ptCount val="21"/>
                <c:pt idx="0">
                  <c:v>75926</c:v>
                </c:pt>
                <c:pt idx="1">
                  <c:v>60616</c:v>
                </c:pt>
                <c:pt idx="2">
                  <c:v>109470</c:v>
                </c:pt>
                <c:pt idx="3">
                  <c:v>350751</c:v>
                </c:pt>
                <c:pt idx="4">
                  <c:v>305277</c:v>
                </c:pt>
                <c:pt idx="5">
                  <c:v>171406</c:v>
                </c:pt>
                <c:pt idx="6">
                  <c:v>117036</c:v>
                </c:pt>
                <c:pt idx="7">
                  <c:v>151816</c:v>
                </c:pt>
                <c:pt idx="8">
                  <c:v>102512</c:v>
                </c:pt>
                <c:pt idx="9">
                  <c:v>133299</c:v>
                </c:pt>
                <c:pt idx="10">
                  <c:v>79375</c:v>
                </c:pt>
                <c:pt idx="11">
                  <c:v>49436</c:v>
                </c:pt>
                <c:pt idx="12">
                  <c:v>32258</c:v>
                </c:pt>
                <c:pt idx="13">
                  <c:v>21735</c:v>
                </c:pt>
                <c:pt idx="14">
                  <c:v>15234</c:v>
                </c:pt>
                <c:pt idx="15">
                  <c:v>10361</c:v>
                </c:pt>
                <c:pt idx="16">
                  <c:v>7097</c:v>
                </c:pt>
                <c:pt idx="17">
                  <c:v>14690</c:v>
                </c:pt>
                <c:pt idx="18">
                  <c:v>3655</c:v>
                </c:pt>
                <c:pt idx="19">
                  <c:v>1276</c:v>
                </c:pt>
                <c:pt idx="20">
                  <c:v>858</c:v>
                </c:pt>
              </c:numCache>
            </c:numRef>
          </c:val>
        </c:ser>
        <c:shape val="box"/>
        <c:axId val="123985920"/>
        <c:axId val="123987840"/>
        <c:axId val="0"/>
      </c:bar3DChart>
      <c:catAx>
        <c:axId val="123985920"/>
        <c:scaling>
          <c:orientation val="minMax"/>
        </c:scaling>
        <c:axPos val="b"/>
        <c:title>
          <c:tx>
            <c:rich>
              <a:bodyPr/>
              <a:lstStyle/>
              <a:p>
                <a:pPr>
                  <a:defRPr/>
                </a:pPr>
                <a:r>
                  <a:rPr lang="en-US" dirty="0" smtClean="0"/>
                  <a:t>Holdin</a:t>
                </a:r>
                <a:r>
                  <a:rPr lang="en-US" baseline="0" dirty="0" smtClean="0"/>
                  <a:t>g Libraries (WorldCat)</a:t>
                </a:r>
                <a:endParaRPr lang="en-US" dirty="0"/>
              </a:p>
            </c:rich>
          </c:tx>
          <c:layout/>
        </c:title>
        <c:tickLblPos val="nextTo"/>
        <c:crossAx val="123987840"/>
        <c:crosses val="autoZero"/>
        <c:auto val="1"/>
        <c:lblAlgn val="ctr"/>
        <c:lblOffset val="100"/>
      </c:catAx>
      <c:valAx>
        <c:axId val="123987840"/>
        <c:scaling>
          <c:orientation val="minMax"/>
        </c:scaling>
        <c:axPos val="l"/>
        <c:majorGridlines/>
        <c:title>
          <c:tx>
            <c:rich>
              <a:bodyPr rot="-5400000" vert="horz"/>
              <a:lstStyle/>
              <a:p>
                <a:pPr>
                  <a:defRPr/>
                </a:pPr>
                <a:r>
                  <a:rPr lang="en-US" dirty="0" smtClean="0"/>
                  <a:t>Titles / Editions</a:t>
                </a:r>
              </a:p>
              <a:p>
                <a:pPr>
                  <a:defRPr/>
                </a:pPr>
                <a:endParaRPr lang="en-US" dirty="0"/>
              </a:p>
            </c:rich>
          </c:tx>
          <c:layout/>
        </c:title>
        <c:numFmt formatCode="#,##0" sourceLinked="0"/>
        <c:tickLblPos val="nextTo"/>
        <c:crossAx val="123985920"/>
        <c:crosses val="autoZero"/>
        <c:crossBetween val="between"/>
      </c:valAx>
    </c:plotArea>
    <c:plotVisOnly val="1"/>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a:t>Duplication in CIC member library collections and HathiTrust</a:t>
            </a:r>
          </a:p>
          <a:p>
            <a:pPr>
              <a:defRPr/>
            </a:pPr>
            <a:r>
              <a:rPr lang="en-US" sz="1600" dirty="0"/>
              <a:t>January 2012</a:t>
            </a:r>
          </a:p>
        </c:rich>
      </c:tx>
      <c:layout/>
    </c:title>
    <c:plotArea>
      <c:layout/>
      <c:scatterChart>
        <c:scatterStyle val="lineMarker"/>
        <c:ser>
          <c:idx val="0"/>
          <c:order val="0"/>
          <c:spPr>
            <a:ln w="28575">
              <a:noFill/>
            </a:ln>
          </c:spPr>
          <c:dPt>
            <c:idx val="9"/>
            <c:marker>
              <c:spPr>
                <a:solidFill>
                  <a:schemeClr val="accent2"/>
                </a:solidFill>
                <a:ln>
                  <a:noFill/>
                </a:ln>
              </c:spPr>
            </c:marker>
          </c:dPt>
          <c:dLbls>
            <c:dLbl>
              <c:idx val="0"/>
              <c:layout/>
              <c:tx>
                <c:strRef>
                  <c:f>Sheet1!$B$2</c:f>
                  <c:strCache>
                    <c:ptCount val="1"/>
                    <c:pt idx="0">
                      <c:v>IUL</c:v>
                    </c:pt>
                  </c:strCache>
                </c:strRef>
              </c:tx>
              <c:spPr/>
              <c:txPr>
                <a:bodyPr/>
                <a:lstStyle/>
                <a:p>
                  <a:pPr>
                    <a:defRPr sz="1100" b="0" i="0" strike="noStrike">
                      <a:latin typeface="Calibri"/>
                    </a:defRPr>
                  </a:pPr>
                  <a:endParaRPr lang="en-US"/>
                </a:p>
              </c:txPr>
              <c:dLblPos val="t"/>
              <c:showVal val="1"/>
            </c:dLbl>
            <c:dLbl>
              <c:idx val="1"/>
              <c:layout/>
              <c:tx>
                <c:strRef>
                  <c:f>Sheet1!$B$3</c:f>
                  <c:strCache>
                    <c:ptCount val="1"/>
                    <c:pt idx="0">
                      <c:v>ILI</c:v>
                    </c:pt>
                  </c:strCache>
                </c:strRef>
              </c:tx>
              <c:spPr/>
              <c:txPr>
                <a:bodyPr/>
                <a:lstStyle/>
                <a:p>
                  <a:pPr>
                    <a:defRPr sz="1100" b="0" i="0" strike="noStrike">
                      <a:latin typeface="Calibri"/>
                    </a:defRPr>
                  </a:pPr>
                  <a:endParaRPr lang="en-US"/>
                </a:p>
              </c:txPr>
              <c:dLblPos val="t"/>
              <c:showVal val="1"/>
            </c:dLbl>
            <c:dLbl>
              <c:idx val="2"/>
              <c:layout/>
              <c:tx>
                <c:strRef>
                  <c:f>Sheet1!$B$4</c:f>
                  <c:strCache>
                    <c:ptCount val="1"/>
                    <c:pt idx="0">
                      <c:v>IUM</c:v>
                    </c:pt>
                  </c:strCache>
                </c:strRef>
              </c:tx>
              <c:spPr/>
              <c:txPr>
                <a:bodyPr/>
                <a:lstStyle/>
                <a:p>
                  <a:pPr>
                    <a:defRPr sz="1100" b="0" i="0" strike="noStrike">
                      <a:latin typeface="Calibri"/>
                    </a:defRPr>
                  </a:pPr>
                  <a:endParaRPr lang="en-US"/>
                </a:p>
              </c:txPr>
              <c:dLblPos val="t"/>
              <c:showVal val="1"/>
            </c:dLbl>
            <c:dLbl>
              <c:idx val="3"/>
              <c:layout/>
              <c:tx>
                <c:strRef>
                  <c:f>Sheet1!$B$5</c:f>
                  <c:strCache>
                    <c:ptCount val="1"/>
                    <c:pt idx="0">
                      <c:v>EEM</c:v>
                    </c:pt>
                  </c:strCache>
                </c:strRef>
              </c:tx>
              <c:spPr/>
              <c:txPr>
                <a:bodyPr/>
                <a:lstStyle/>
                <a:p>
                  <a:pPr>
                    <a:defRPr sz="1100" b="0" i="0" strike="noStrike">
                      <a:latin typeface="Calibri"/>
                    </a:defRPr>
                  </a:pPr>
                  <a:endParaRPr lang="en-US"/>
                </a:p>
              </c:txPr>
              <c:dLblPos val="t"/>
              <c:showVal val="1"/>
            </c:dLbl>
            <c:dLbl>
              <c:idx val="4"/>
              <c:layout/>
              <c:tx>
                <c:strRef>
                  <c:f>Sheet1!$B$6</c:f>
                  <c:strCache>
                    <c:ptCount val="1"/>
                    <c:pt idx="0">
                      <c:v>INU</c:v>
                    </c:pt>
                  </c:strCache>
                </c:strRef>
              </c:tx>
              <c:spPr/>
              <c:txPr>
                <a:bodyPr/>
                <a:lstStyle/>
                <a:p>
                  <a:pPr>
                    <a:defRPr sz="1100" b="0" i="0" strike="noStrike">
                      <a:latin typeface="Calibri"/>
                    </a:defRPr>
                  </a:pPr>
                  <a:endParaRPr lang="en-US"/>
                </a:p>
              </c:txPr>
              <c:dLblPos val="t"/>
              <c:showVal val="1"/>
            </c:dLbl>
            <c:dLbl>
              <c:idx val="5"/>
              <c:layout/>
              <c:tx>
                <c:strRef>
                  <c:f>Sheet1!$B$7</c:f>
                  <c:strCache>
                    <c:ptCount val="1"/>
                    <c:pt idx="0">
                      <c:v>INM</c:v>
                    </c:pt>
                  </c:strCache>
                </c:strRef>
              </c:tx>
              <c:spPr/>
              <c:txPr>
                <a:bodyPr/>
                <a:lstStyle/>
                <a:p>
                  <a:pPr>
                    <a:defRPr sz="1100" b="0" i="0" strike="noStrike">
                      <a:latin typeface="Calibri"/>
                    </a:defRPr>
                  </a:pPr>
                  <a:endParaRPr lang="en-US"/>
                </a:p>
              </c:txPr>
              <c:dLblPos val="t"/>
              <c:showVal val="1"/>
            </c:dLbl>
            <c:dLbl>
              <c:idx val="6"/>
              <c:layout/>
              <c:tx>
                <c:strRef>
                  <c:f>Sheet1!$B$8</c:f>
                  <c:strCache>
                    <c:ptCount val="1"/>
                    <c:pt idx="0">
                      <c:v>JCR</c:v>
                    </c:pt>
                  </c:strCache>
                </c:strRef>
              </c:tx>
              <c:spPr/>
              <c:txPr>
                <a:bodyPr/>
                <a:lstStyle/>
                <a:p>
                  <a:pPr>
                    <a:defRPr sz="1100" b="0" i="0" strike="noStrike">
                      <a:latin typeface="Calibri"/>
                    </a:defRPr>
                  </a:pPr>
                  <a:endParaRPr lang="en-US"/>
                </a:p>
              </c:txPr>
              <c:dLblPos val="t"/>
              <c:showVal val="1"/>
            </c:dLbl>
            <c:dLbl>
              <c:idx val="7"/>
              <c:layout/>
              <c:tx>
                <c:strRef>
                  <c:f>Sheet1!$B$9</c:f>
                  <c:strCache>
                    <c:ptCount val="1"/>
                    <c:pt idx="0">
                      <c:v>OAG</c:v>
                    </c:pt>
                  </c:strCache>
                </c:strRef>
              </c:tx>
              <c:spPr/>
              <c:txPr>
                <a:bodyPr/>
                <a:lstStyle/>
                <a:p>
                  <a:pPr>
                    <a:defRPr sz="1100" b="0" i="0" strike="noStrike">
                      <a:latin typeface="Calibri"/>
                    </a:defRPr>
                  </a:pPr>
                  <a:endParaRPr lang="en-US"/>
                </a:p>
              </c:txPr>
              <c:dLblPos val="t"/>
              <c:showVal val="1"/>
            </c:dLbl>
            <c:dLbl>
              <c:idx val="8"/>
              <c:layout/>
              <c:tx>
                <c:strRef>
                  <c:f>Sheet1!$B$10</c:f>
                  <c:strCache>
                    <c:ptCount val="1"/>
                    <c:pt idx="0">
                      <c:v>OHL</c:v>
                    </c:pt>
                  </c:strCache>
                </c:strRef>
              </c:tx>
              <c:spPr/>
              <c:txPr>
                <a:bodyPr/>
                <a:lstStyle/>
                <a:p>
                  <a:pPr>
                    <a:defRPr sz="1100" b="0" i="0" strike="noStrike">
                      <a:latin typeface="Calibri"/>
                    </a:defRPr>
                  </a:pPr>
                  <a:endParaRPr lang="en-US"/>
                </a:p>
              </c:txPr>
              <c:dLblPos val="t"/>
              <c:showVal val="1"/>
            </c:dLbl>
            <c:dLbl>
              <c:idx val="9"/>
              <c:delete val="1"/>
            </c:dLbl>
            <c:dLbl>
              <c:idx val="10"/>
              <c:layout/>
              <c:tx>
                <c:strRef>
                  <c:f>Sheet1!$B$12</c:f>
                  <c:strCache>
                    <c:ptCount val="1"/>
                    <c:pt idx="0">
                      <c:v>UPM</c:v>
                    </c:pt>
                  </c:strCache>
                </c:strRef>
              </c:tx>
              <c:spPr/>
              <c:txPr>
                <a:bodyPr/>
                <a:lstStyle/>
                <a:p>
                  <a:pPr>
                    <a:defRPr sz="1100" b="0" i="0" strike="noStrike">
                      <a:latin typeface="Calibri"/>
                    </a:defRPr>
                  </a:pPr>
                  <a:endParaRPr lang="en-US"/>
                </a:p>
              </c:txPr>
              <c:dLblPos val="t"/>
              <c:showVal val="1"/>
            </c:dLbl>
            <c:dLbl>
              <c:idx val="11"/>
              <c:layout/>
              <c:tx>
                <c:strRef>
                  <c:f>Sheet1!$B$13</c:f>
                  <c:strCache>
                    <c:ptCount val="1"/>
                    <c:pt idx="0">
                      <c:v>OS2</c:v>
                    </c:pt>
                  </c:strCache>
                </c:strRef>
              </c:tx>
              <c:spPr/>
              <c:txPr>
                <a:bodyPr/>
                <a:lstStyle/>
                <a:p>
                  <a:pPr>
                    <a:defRPr sz="1100" b="0" i="0" strike="noStrike">
                      <a:latin typeface="Calibri"/>
                    </a:defRPr>
                  </a:pPr>
                  <a:endParaRPr lang="en-US"/>
                </a:p>
              </c:txPr>
              <c:dLblPos val="t"/>
              <c:showVal val="1"/>
            </c:dLbl>
            <c:dLbl>
              <c:idx val="12"/>
              <c:layout/>
              <c:tx>
                <c:strRef>
                  <c:f>Sheet1!$B$14</c:f>
                  <c:strCache>
                    <c:ptCount val="1"/>
                    <c:pt idx="0">
                      <c:v>IPL</c:v>
                    </c:pt>
                  </c:strCache>
                </c:strRef>
              </c:tx>
              <c:spPr/>
              <c:txPr>
                <a:bodyPr/>
                <a:lstStyle/>
                <a:p>
                  <a:pPr>
                    <a:defRPr sz="1100" b="0" i="0" strike="noStrike">
                      <a:latin typeface="Calibri"/>
                    </a:defRPr>
                  </a:pPr>
                  <a:endParaRPr lang="en-US"/>
                </a:p>
              </c:txPr>
              <c:dLblPos val="t"/>
              <c:showVal val="1"/>
            </c:dLbl>
            <c:dLbl>
              <c:idx val="13"/>
              <c:layout/>
              <c:tx>
                <c:strRef>
                  <c:f>Sheet1!$B$15</c:f>
                  <c:strCache>
                    <c:ptCount val="1"/>
                    <c:pt idx="0">
                      <c:v>CGU</c:v>
                    </c:pt>
                  </c:strCache>
                </c:strRef>
              </c:tx>
              <c:spPr/>
              <c:txPr>
                <a:bodyPr/>
                <a:lstStyle/>
                <a:p>
                  <a:pPr>
                    <a:defRPr sz="1100" b="0" i="0" strike="noStrike">
                      <a:latin typeface="Calibri"/>
                    </a:defRPr>
                  </a:pPr>
                  <a:endParaRPr lang="en-US"/>
                </a:p>
              </c:txPr>
              <c:dLblPos val="t"/>
              <c:showVal val="1"/>
            </c:dLbl>
            <c:dLbl>
              <c:idx val="14"/>
              <c:layout/>
              <c:tx>
                <c:strRef>
                  <c:f>Sheet1!$B$16</c:f>
                  <c:strCache>
                    <c:ptCount val="1"/>
                    <c:pt idx="0">
                      <c:v>UIU</c:v>
                    </c:pt>
                  </c:strCache>
                </c:strRef>
              </c:tx>
              <c:spPr/>
              <c:txPr>
                <a:bodyPr/>
                <a:lstStyle/>
                <a:p>
                  <a:pPr>
                    <a:defRPr sz="1100" b="0" i="0" strike="noStrike">
                      <a:latin typeface="Calibri"/>
                    </a:defRPr>
                  </a:pPr>
                  <a:endParaRPr lang="en-US"/>
                </a:p>
              </c:txPr>
              <c:dLblPos val="t"/>
              <c:showVal val="1"/>
            </c:dLbl>
            <c:dLbl>
              <c:idx val="15"/>
              <c:layout/>
              <c:tx>
                <c:strRef>
                  <c:f>Sheet1!$B$17</c:f>
                  <c:strCache>
                    <c:ptCount val="1"/>
                    <c:pt idx="0">
                      <c:v>IAY</c:v>
                    </c:pt>
                  </c:strCache>
                </c:strRef>
              </c:tx>
              <c:spPr/>
              <c:txPr>
                <a:bodyPr/>
                <a:lstStyle/>
                <a:p>
                  <a:pPr>
                    <a:defRPr sz="1100" b="0" i="0" strike="noStrike">
                      <a:latin typeface="Calibri"/>
                    </a:defRPr>
                  </a:pPr>
                  <a:endParaRPr lang="en-US"/>
                </a:p>
              </c:txPr>
              <c:dLblPos val="t"/>
              <c:showVal val="1"/>
            </c:dLbl>
            <c:dLbl>
              <c:idx val="16"/>
              <c:layout/>
              <c:tx>
                <c:strRef>
                  <c:f>Sheet1!$B$18</c:f>
                  <c:strCache>
                    <c:ptCount val="1"/>
                    <c:pt idx="0">
                      <c:v>IAX</c:v>
                    </c:pt>
                  </c:strCache>
                </c:strRef>
              </c:tx>
              <c:spPr/>
              <c:txPr>
                <a:bodyPr/>
                <a:lstStyle/>
                <a:p>
                  <a:pPr>
                    <a:defRPr sz="1100" b="0" i="0" strike="noStrike">
                      <a:latin typeface="Calibri"/>
                    </a:defRPr>
                  </a:pPr>
                  <a:endParaRPr lang="en-US"/>
                </a:p>
              </c:txPr>
              <c:dLblPos val="t"/>
              <c:showVal val="1"/>
            </c:dLbl>
            <c:dLbl>
              <c:idx val="17"/>
              <c:tx>
                <c:strRef>
                  <c:f>Sheet1!$B$19</c:f>
                  <c:strCache>
                    <c:ptCount val="1"/>
                    <c:pt idx="0">
                      <c:v>HL8</c:v>
                    </c:pt>
                  </c:strCache>
                </c:strRef>
              </c:tx>
              <c:spPr/>
              <c:txPr>
                <a:bodyPr/>
                <a:lstStyle/>
                <a:p>
                  <a:pPr>
                    <a:defRPr sz="1100" b="0" i="0" strike="noStrike">
                      <a:latin typeface="Calibri"/>
                    </a:defRPr>
                  </a:pPr>
                  <a:endParaRPr lang="en-US"/>
                </a:p>
              </c:txPr>
              <c:dLblPos val="t"/>
              <c:showVal val="1"/>
            </c:dLbl>
            <c:dLbl>
              <c:idx val="18"/>
              <c:layout/>
              <c:tx>
                <c:strRef>
                  <c:f>Sheet1!$B$20</c:f>
                  <c:strCache>
                    <c:ptCount val="1"/>
                    <c:pt idx="0">
                      <c:v>NUI</c:v>
                    </c:pt>
                  </c:strCache>
                </c:strRef>
              </c:tx>
              <c:spPr/>
              <c:txPr>
                <a:bodyPr/>
                <a:lstStyle/>
                <a:p>
                  <a:pPr>
                    <a:defRPr sz="1100" b="0" i="0" strike="noStrike">
                      <a:latin typeface="Calibri"/>
                    </a:defRPr>
                  </a:pPr>
                  <a:endParaRPr lang="en-US"/>
                </a:p>
              </c:txPr>
              <c:dLblPos val="t"/>
              <c:showVal val="1"/>
            </c:dLbl>
            <c:dLbl>
              <c:idx val="19"/>
              <c:layout/>
              <c:tx>
                <c:strRef>
                  <c:f>Sheet1!$B$21</c:f>
                  <c:strCache>
                    <c:ptCount val="1"/>
                    <c:pt idx="0">
                      <c:v>LUI</c:v>
                    </c:pt>
                  </c:strCache>
                </c:strRef>
              </c:tx>
              <c:spPr/>
              <c:txPr>
                <a:bodyPr/>
                <a:lstStyle/>
                <a:p>
                  <a:pPr>
                    <a:defRPr sz="1100" b="0" i="0" strike="noStrike">
                      <a:latin typeface="Calibri"/>
                    </a:defRPr>
                  </a:pPr>
                  <a:endParaRPr lang="en-US"/>
                </a:p>
              </c:txPr>
              <c:dLblPos val="t"/>
              <c:showVal val="1"/>
            </c:dLbl>
            <c:dLbl>
              <c:idx val="20"/>
              <c:layout/>
              <c:tx>
                <c:strRef>
                  <c:f>Sheet1!$B$22</c:f>
                  <c:strCache>
                    <c:ptCount val="1"/>
                    <c:pt idx="0">
                      <c:v>EYM</c:v>
                    </c:pt>
                  </c:strCache>
                </c:strRef>
              </c:tx>
              <c:spPr/>
              <c:txPr>
                <a:bodyPr/>
                <a:lstStyle/>
                <a:p>
                  <a:pPr>
                    <a:defRPr sz="1100" b="0" i="0" strike="noStrike">
                      <a:latin typeface="Calibri"/>
                    </a:defRPr>
                  </a:pPr>
                  <a:endParaRPr lang="en-US"/>
                </a:p>
              </c:txPr>
              <c:dLblPos val="t"/>
              <c:showVal val="1"/>
            </c:dLbl>
            <c:dLbl>
              <c:idx val="21"/>
              <c:layout/>
              <c:tx>
                <c:strRef>
                  <c:f>Sheet1!$B$23</c:f>
                  <c:strCache>
                    <c:ptCount val="1"/>
                    <c:pt idx="0">
                      <c:v>EMI</c:v>
                    </c:pt>
                  </c:strCache>
                </c:strRef>
              </c:tx>
              <c:spPr/>
              <c:txPr>
                <a:bodyPr/>
                <a:lstStyle/>
                <a:p>
                  <a:pPr>
                    <a:defRPr sz="1100" b="0" i="0" strike="noStrike">
                      <a:latin typeface="Calibri"/>
                    </a:defRPr>
                  </a:pPr>
                  <a:endParaRPr lang="en-US"/>
                </a:p>
              </c:txPr>
              <c:dLblPos val="t"/>
              <c:showVal val="1"/>
            </c:dLbl>
            <c:dLbl>
              <c:idx val="22"/>
              <c:layout/>
              <c:tx>
                <c:strRef>
                  <c:f>Sheet1!$B$24</c:f>
                  <c:strCache>
                    <c:ptCount val="1"/>
                    <c:pt idx="0">
                      <c:v>HJ8</c:v>
                    </c:pt>
                  </c:strCache>
                </c:strRef>
              </c:tx>
              <c:spPr/>
              <c:txPr>
                <a:bodyPr/>
                <a:lstStyle/>
                <a:p>
                  <a:pPr>
                    <a:defRPr sz="1100" b="0" i="0" strike="noStrike">
                      <a:latin typeface="Calibri"/>
                    </a:defRPr>
                  </a:pPr>
                  <a:endParaRPr lang="en-US"/>
                </a:p>
              </c:txPr>
              <c:dLblPos val="t"/>
              <c:showVal val="1"/>
            </c:dLbl>
            <c:dLbl>
              <c:idx val="23"/>
              <c:layout/>
              <c:tx>
                <c:strRef>
                  <c:f>Sheet1!$B$25</c:f>
                  <c:strCache>
                    <c:ptCount val="1"/>
                    <c:pt idx="0">
                      <c:v>UMM</c:v>
                    </c:pt>
                  </c:strCache>
                </c:strRef>
              </c:tx>
              <c:spPr/>
              <c:txPr>
                <a:bodyPr/>
                <a:lstStyle/>
                <a:p>
                  <a:pPr>
                    <a:defRPr sz="1100" b="0" i="0" strike="noStrike">
                      <a:latin typeface="Calibri"/>
                    </a:defRPr>
                  </a:pPr>
                  <a:endParaRPr lang="en-US"/>
                </a:p>
              </c:txPr>
              <c:dLblPos val="t"/>
              <c:showVal val="1"/>
            </c:dLbl>
            <c:dLbl>
              <c:idx val="24"/>
              <c:layout/>
              <c:tx>
                <c:strRef>
                  <c:f>Sheet1!$B$26</c:f>
                  <c:strCache>
                    <c:ptCount val="1"/>
                    <c:pt idx="0">
                      <c:v>MLL</c:v>
                    </c:pt>
                  </c:strCache>
                </c:strRef>
              </c:tx>
              <c:spPr/>
              <c:txPr>
                <a:bodyPr/>
                <a:lstStyle/>
                <a:p>
                  <a:pPr>
                    <a:defRPr sz="1100" b="0" i="0" strike="noStrike">
                      <a:latin typeface="Calibri"/>
                    </a:defRPr>
                  </a:pPr>
                  <a:endParaRPr lang="en-US"/>
                </a:p>
              </c:txPr>
              <c:dLblPos val="t"/>
              <c:showVal val="1"/>
            </c:dLbl>
            <c:dLbl>
              <c:idx val="25"/>
              <c:tx>
                <c:strRef>
                  <c:f>Sheet1!$B$27</c:f>
                  <c:strCache>
                    <c:ptCount val="1"/>
                    <c:pt idx="0">
                      <c:v>MNP</c:v>
                    </c:pt>
                  </c:strCache>
                </c:strRef>
              </c:tx>
              <c:spPr/>
              <c:txPr>
                <a:bodyPr/>
                <a:lstStyle/>
                <a:p>
                  <a:pPr>
                    <a:defRPr sz="1100" b="0" i="0" strike="noStrike">
                      <a:latin typeface="Calibri"/>
                    </a:defRPr>
                  </a:pPr>
                  <a:endParaRPr lang="en-US"/>
                </a:p>
              </c:txPr>
              <c:dLblPos val="t"/>
              <c:showVal val="1"/>
            </c:dLbl>
            <c:dLbl>
              <c:idx val="26"/>
              <c:layout/>
              <c:tx>
                <c:strRef>
                  <c:f>Sheet1!$B$28</c:f>
                  <c:strCache>
                    <c:ptCount val="1"/>
                    <c:pt idx="0">
                      <c:v>MNU</c:v>
                    </c:pt>
                  </c:strCache>
                </c:strRef>
              </c:tx>
              <c:spPr/>
              <c:txPr>
                <a:bodyPr/>
                <a:lstStyle/>
                <a:p>
                  <a:pPr>
                    <a:defRPr sz="1100" b="0" i="0" strike="noStrike">
                      <a:latin typeface="Calibri"/>
                    </a:defRPr>
                  </a:pPr>
                  <a:endParaRPr lang="en-US"/>
                </a:p>
              </c:txPr>
              <c:dLblPos val="t"/>
              <c:showVal val="1"/>
            </c:dLbl>
            <c:dLbl>
              <c:idx val="27"/>
              <c:layout/>
              <c:tx>
                <c:strRef>
                  <c:f>Sheet1!$B$29</c:f>
                  <c:strCache>
                    <c:ptCount val="1"/>
                    <c:pt idx="0">
                      <c:v>LDL</c:v>
                    </c:pt>
                  </c:strCache>
                </c:strRef>
              </c:tx>
              <c:spPr/>
              <c:txPr>
                <a:bodyPr/>
                <a:lstStyle/>
                <a:p>
                  <a:pPr>
                    <a:defRPr sz="1100" b="0" i="0" strike="noStrike">
                      <a:latin typeface="Calibri"/>
                    </a:defRPr>
                  </a:pPr>
                  <a:endParaRPr lang="en-US"/>
                </a:p>
              </c:txPr>
              <c:dLblPos val="t"/>
              <c:showVal val="1"/>
            </c:dLbl>
            <c:dLbl>
              <c:idx val="28"/>
              <c:layout/>
              <c:tx>
                <c:strRef>
                  <c:f>Sheet1!$B$30</c:f>
                  <c:strCache>
                    <c:ptCount val="1"/>
                    <c:pt idx="0">
                      <c:v>GZH</c:v>
                    </c:pt>
                  </c:strCache>
                </c:strRef>
              </c:tx>
              <c:spPr/>
              <c:txPr>
                <a:bodyPr/>
                <a:lstStyle/>
                <a:p>
                  <a:pPr>
                    <a:defRPr sz="1100" b="0" i="0" strike="noStrike">
                      <a:latin typeface="Calibri"/>
                    </a:defRPr>
                  </a:pPr>
                  <a:endParaRPr lang="en-US"/>
                </a:p>
              </c:txPr>
              <c:dLblPos val="t"/>
              <c:showVal val="1"/>
            </c:dLbl>
            <c:dLbl>
              <c:idx val="29"/>
              <c:layout/>
              <c:tx>
                <c:strRef>
                  <c:f>Sheet1!$B$31</c:f>
                  <c:strCache>
                    <c:ptCount val="1"/>
                    <c:pt idx="0">
                      <c:v>GZM</c:v>
                    </c:pt>
                  </c:strCache>
                </c:strRef>
              </c:tx>
              <c:spPr/>
              <c:txPr>
                <a:bodyPr/>
                <a:lstStyle/>
                <a:p>
                  <a:pPr>
                    <a:defRPr sz="1100" b="0" i="0" strike="noStrike">
                      <a:latin typeface="Calibri"/>
                    </a:defRPr>
                  </a:pPr>
                  <a:endParaRPr lang="en-US"/>
                </a:p>
              </c:txPr>
              <c:dLblPos val="t"/>
              <c:showVal val="1"/>
            </c:dLbl>
            <c:dLbl>
              <c:idx val="30"/>
              <c:layout/>
              <c:tx>
                <c:strRef>
                  <c:f>Sheet1!$B$32</c:f>
                  <c:strCache>
                    <c:ptCount val="1"/>
                    <c:pt idx="0">
                      <c:v>GZL</c:v>
                    </c:pt>
                  </c:strCache>
                </c:strRef>
              </c:tx>
              <c:spPr/>
              <c:txPr>
                <a:bodyPr/>
                <a:lstStyle/>
                <a:p>
                  <a:pPr>
                    <a:defRPr sz="1100" b="0" i="0" strike="noStrike">
                      <a:latin typeface="Calibri"/>
                    </a:defRPr>
                  </a:pPr>
                  <a:endParaRPr lang="en-US"/>
                </a:p>
              </c:txPr>
              <c:dLblPos val="t"/>
              <c:showVal val="1"/>
            </c:dLbl>
            <c:dLbl>
              <c:idx val="31"/>
              <c:tx>
                <c:strRef>
                  <c:f>Sheet1!$B$33</c:f>
                  <c:strCache>
                    <c:ptCount val="1"/>
                    <c:pt idx="0">
                      <c:v>WUE</c:v>
                    </c:pt>
                  </c:strCache>
                </c:strRef>
              </c:tx>
              <c:spPr/>
              <c:txPr>
                <a:bodyPr/>
                <a:lstStyle/>
                <a:p>
                  <a:pPr>
                    <a:defRPr sz="1100" b="0" i="0" strike="noStrike">
                      <a:latin typeface="Calibri"/>
                    </a:defRPr>
                  </a:pPr>
                  <a:endParaRPr lang="en-US"/>
                </a:p>
              </c:txPr>
              <c:dLblPos val="t"/>
              <c:showVal val="1"/>
            </c:dLbl>
            <c:dLbl>
              <c:idx val="32"/>
              <c:layout/>
              <c:tx>
                <c:strRef>
                  <c:f>Sheet1!$B$34</c:f>
                  <c:strCache>
                    <c:ptCount val="1"/>
                    <c:pt idx="0">
                      <c:v>WIY</c:v>
                    </c:pt>
                  </c:strCache>
                </c:strRef>
              </c:tx>
              <c:spPr/>
              <c:txPr>
                <a:bodyPr/>
                <a:lstStyle/>
                <a:p>
                  <a:pPr>
                    <a:defRPr sz="1100" b="0" i="0" strike="noStrike">
                      <a:latin typeface="Calibri"/>
                    </a:defRPr>
                  </a:pPr>
                  <a:endParaRPr lang="en-US"/>
                </a:p>
              </c:txPr>
              <c:dLblPos val="t"/>
              <c:showVal val="1"/>
            </c:dLbl>
            <c:dLbl>
              <c:idx val="33"/>
              <c:tx>
                <c:strRef>
                  <c:f>Sheet1!$B$35</c:f>
                  <c:strCache>
                    <c:ptCount val="1"/>
                    <c:pt idx="0">
                      <c:v>WIX</c:v>
                    </c:pt>
                  </c:strCache>
                </c:strRef>
              </c:tx>
              <c:spPr/>
              <c:txPr>
                <a:bodyPr/>
                <a:lstStyle/>
                <a:p>
                  <a:pPr>
                    <a:defRPr sz="1100" b="0" i="0" strike="noStrike">
                      <a:latin typeface="Calibri"/>
                    </a:defRPr>
                  </a:pPr>
                  <a:endParaRPr lang="en-US"/>
                </a:p>
              </c:txPr>
              <c:dLblPos val="t"/>
              <c:showVal val="1"/>
            </c:dLbl>
            <c:dLbl>
              <c:idx val="34"/>
              <c:layout/>
              <c:tx>
                <c:strRef>
                  <c:f>Sheet1!$B$36</c:f>
                  <c:strCache>
                    <c:ptCount val="1"/>
                    <c:pt idx="0">
                      <c:v>GZI</c:v>
                    </c:pt>
                  </c:strCache>
                </c:strRef>
              </c:tx>
              <c:spPr/>
              <c:txPr>
                <a:bodyPr/>
                <a:lstStyle/>
                <a:p>
                  <a:pPr>
                    <a:defRPr sz="1100" b="0" i="0" strike="noStrike">
                      <a:latin typeface="Calibri"/>
                    </a:defRPr>
                  </a:pPr>
                  <a:endParaRPr lang="en-US"/>
                </a:p>
              </c:txPr>
              <c:dLblPos val="t"/>
              <c:showVal val="1"/>
            </c:dLbl>
            <c:showVal val="1"/>
          </c:dLbls>
          <c:xVal>
            <c:numRef>
              <c:f>Sheet1!$F$2:$F$36</c:f>
              <c:numCache>
                <c:formatCode>General</c:formatCode>
                <c:ptCount val="35"/>
                <c:pt idx="0">
                  <c:v>4214445</c:v>
                </c:pt>
                <c:pt idx="1">
                  <c:v>96682</c:v>
                </c:pt>
                <c:pt idx="2">
                  <c:v>82897</c:v>
                </c:pt>
                <c:pt idx="3">
                  <c:v>3094434</c:v>
                </c:pt>
                <c:pt idx="4">
                  <c:v>3020519</c:v>
                </c:pt>
                <c:pt idx="5">
                  <c:v>89889</c:v>
                </c:pt>
                <c:pt idx="6">
                  <c:v>151846</c:v>
                </c:pt>
                <c:pt idx="7">
                  <c:v>11731</c:v>
                </c:pt>
                <c:pt idx="8">
                  <c:v>173713</c:v>
                </c:pt>
                <c:pt idx="9">
                  <c:v>3351143</c:v>
                </c:pt>
                <c:pt idx="10">
                  <c:v>3282197</c:v>
                </c:pt>
                <c:pt idx="11">
                  <c:v>72818</c:v>
                </c:pt>
                <c:pt idx="12">
                  <c:v>1340893</c:v>
                </c:pt>
                <c:pt idx="13">
                  <c:v>5337767</c:v>
                </c:pt>
                <c:pt idx="14">
                  <c:v>5241007</c:v>
                </c:pt>
                <c:pt idx="15">
                  <c:v>1300846</c:v>
                </c:pt>
                <c:pt idx="16">
                  <c:v>197820</c:v>
                </c:pt>
                <c:pt idx="18">
                  <c:v>3060060</c:v>
                </c:pt>
                <c:pt idx="19">
                  <c:v>419797</c:v>
                </c:pt>
                <c:pt idx="20">
                  <c:v>5897746</c:v>
                </c:pt>
                <c:pt idx="21">
                  <c:v>331054</c:v>
                </c:pt>
                <c:pt idx="22">
                  <c:v>10748</c:v>
                </c:pt>
                <c:pt idx="23">
                  <c:v>218792</c:v>
                </c:pt>
                <c:pt idx="24">
                  <c:v>285743</c:v>
                </c:pt>
                <c:pt idx="26">
                  <c:v>4013351</c:v>
                </c:pt>
                <c:pt idx="27">
                  <c:v>2009473</c:v>
                </c:pt>
                <c:pt idx="28">
                  <c:v>209366</c:v>
                </c:pt>
                <c:pt idx="29">
                  <c:v>4450402</c:v>
                </c:pt>
                <c:pt idx="30">
                  <c:v>265465</c:v>
                </c:pt>
                <c:pt idx="32">
                  <c:v>9009</c:v>
                </c:pt>
                <c:pt idx="34">
                  <c:v>78140</c:v>
                </c:pt>
              </c:numCache>
            </c:numRef>
          </c:xVal>
          <c:yVal>
            <c:numRef>
              <c:f>Sheet1!$Q$2:$Q$36</c:f>
              <c:numCache>
                <c:formatCode>0%</c:formatCode>
                <c:ptCount val="35"/>
                <c:pt idx="0">
                  <c:v>0.33877556831326766</c:v>
                </c:pt>
                <c:pt idx="1">
                  <c:v>0.16639084834819304</c:v>
                </c:pt>
                <c:pt idx="2">
                  <c:v>0.4605112368360737</c:v>
                </c:pt>
                <c:pt idx="3">
                  <c:v>0.34235210704122332</c:v>
                </c:pt>
                <c:pt idx="4">
                  <c:v>0.31486045941111446</c:v>
                </c:pt>
                <c:pt idx="5">
                  <c:v>0.47122562271245688</c:v>
                </c:pt>
                <c:pt idx="6">
                  <c:v>9.2310630507224309E-2</c:v>
                </c:pt>
                <c:pt idx="7">
                  <c:v>0.44983377376182782</c:v>
                </c:pt>
                <c:pt idx="8">
                  <c:v>0.23622872208758125</c:v>
                </c:pt>
                <c:pt idx="9">
                  <c:v>0.36406623053686482</c:v>
                </c:pt>
                <c:pt idx="10">
                  <c:v>0.29859115708167427</c:v>
                </c:pt>
                <c:pt idx="11">
                  <c:v>0.49064791672388697</c:v>
                </c:pt>
                <c:pt idx="12">
                  <c:v>0.40095891320187588</c:v>
                </c:pt>
                <c:pt idx="13">
                  <c:v>0.33438589582498102</c:v>
                </c:pt>
                <c:pt idx="14">
                  <c:v>0.3290113903683029</c:v>
                </c:pt>
                <c:pt idx="15">
                  <c:v>0.41945318661855441</c:v>
                </c:pt>
                <c:pt idx="16">
                  <c:v>0.46989687594783408</c:v>
                </c:pt>
                <c:pt idx="18">
                  <c:v>0.36134781670947785</c:v>
                </c:pt>
                <c:pt idx="19">
                  <c:v>0.22410117270966667</c:v>
                </c:pt>
                <c:pt idx="20">
                  <c:v>0.49607036315229852</c:v>
                </c:pt>
                <c:pt idx="21">
                  <c:v>0.21246684830873541</c:v>
                </c:pt>
                <c:pt idx="22">
                  <c:v>0.49264979531075737</c:v>
                </c:pt>
                <c:pt idx="23">
                  <c:v>0.35206954550440722</c:v>
                </c:pt>
                <c:pt idx="24">
                  <c:v>0.20785461061163352</c:v>
                </c:pt>
                <c:pt idx="26">
                  <c:v>0.32674690053274835</c:v>
                </c:pt>
                <c:pt idx="27">
                  <c:v>0.35498909415553231</c:v>
                </c:pt>
                <c:pt idx="28">
                  <c:v>0.38668647249314786</c:v>
                </c:pt>
                <c:pt idx="29">
                  <c:v>0.40038023531357575</c:v>
                </c:pt>
                <c:pt idx="30">
                  <c:v>0.23496506130751699</c:v>
                </c:pt>
                <c:pt idx="32">
                  <c:v>0.2806082806082808</c:v>
                </c:pt>
                <c:pt idx="34">
                  <c:v>0.14793959559764636</c:v>
                </c:pt>
              </c:numCache>
            </c:numRef>
          </c:yVal>
        </c:ser>
        <c:axId val="124147584"/>
        <c:axId val="124178432"/>
      </c:scatterChart>
      <c:valAx>
        <c:axId val="124147584"/>
        <c:scaling>
          <c:orientation val="minMax"/>
        </c:scaling>
        <c:axPos val="b"/>
        <c:title>
          <c:tx>
            <c:rich>
              <a:bodyPr/>
              <a:lstStyle/>
              <a:p>
                <a:pPr>
                  <a:defRPr sz="1100"/>
                </a:pPr>
                <a:r>
                  <a:rPr lang="en-US" sz="1100"/>
                  <a:t>Titles Cataloged in WorldCat</a:t>
                </a:r>
              </a:p>
            </c:rich>
          </c:tx>
          <c:layout/>
        </c:title>
        <c:numFmt formatCode="#,##0" sourceLinked="0"/>
        <c:tickLblPos val="nextTo"/>
        <c:crossAx val="124178432"/>
        <c:crosses val="autoZero"/>
        <c:crossBetween val="midCat"/>
      </c:valAx>
      <c:valAx>
        <c:axId val="124178432"/>
        <c:scaling>
          <c:orientation val="minMax"/>
        </c:scaling>
        <c:axPos val="l"/>
        <c:majorGridlines/>
        <c:title>
          <c:tx>
            <c:rich>
              <a:bodyPr rot="-5400000" vert="horz"/>
              <a:lstStyle/>
              <a:p>
                <a:pPr>
                  <a:defRPr sz="1050"/>
                </a:pPr>
                <a:r>
                  <a:rPr lang="en-US" sz="1050"/>
                  <a:t>Titles Duplicated in HathiTrust</a:t>
                </a:r>
              </a:p>
            </c:rich>
          </c:tx>
          <c:layout/>
        </c:title>
        <c:numFmt formatCode="0%" sourceLinked="1"/>
        <c:tickLblPos val="nextTo"/>
        <c:crossAx val="124147584"/>
        <c:crosses val="autoZero"/>
        <c:crossBetween val="midCat"/>
      </c:valAx>
    </c:plotArea>
    <c:plotVisOnly val="1"/>
  </c:chart>
  <c:externalData r:id="rId1"/>
  <c:userShapes r:id="rId2"/>
</c:chartSpace>
</file>

<file path=ppt/drawings/_rels/vmlDrawing2.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emf"/></Relationships>
</file>

<file path=ppt/drawings/drawing1.xml><?xml version="1.0" encoding="utf-8"?>
<c:userShapes xmlns:c="http://schemas.openxmlformats.org/drawingml/2006/chart">
  <cdr:relSizeAnchor xmlns:cdr="http://schemas.openxmlformats.org/drawingml/2006/chartDrawing">
    <cdr:from>
      <cdr:x>0.53511</cdr:x>
      <cdr:y>0.24914</cdr:y>
    </cdr:from>
    <cdr:to>
      <cdr:x>0.94733</cdr:x>
      <cdr:y>0.30241</cdr:y>
    </cdr:to>
    <cdr:sp macro="" textlink="">
      <cdr:nvSpPr>
        <cdr:cNvPr id="3" name="Line Callout 1 2"/>
        <cdr:cNvSpPr/>
      </cdr:nvSpPr>
      <cdr:spPr>
        <a:xfrm xmlns:a="http://schemas.openxmlformats.org/drawingml/2006/main">
          <a:off x="4645171" y="1569455"/>
          <a:ext cx="3578354" cy="335573"/>
        </a:xfrm>
        <a:prstGeom xmlns:a="http://schemas.openxmlformats.org/drawingml/2006/main" prst="borderCallout1">
          <a:avLst>
            <a:gd name="adj1" fmla="val 107321"/>
            <a:gd name="adj2" fmla="val 38079"/>
            <a:gd name="adj3" fmla="val 373628"/>
            <a:gd name="adj4" fmla="val -33451"/>
          </a:avLst>
        </a:prstGeom>
        <a:solidFill xmlns:a="http://schemas.openxmlformats.org/drawingml/2006/main">
          <a:sysClr val="window" lastClr="FFFFFF">
            <a:alpha val="80000"/>
          </a:sysClr>
        </a:solidFill>
        <a:ln xmlns:a="http://schemas.openxmlformats.org/drawingml/2006/main" w="41275" cap="flat" cmpd="sng" algn="ctr">
          <a:solidFill>
            <a:srgbClr val="00B050"/>
          </a:solidFill>
          <a:prstDash val="solid"/>
          <a:tailEnd type="triangle"/>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pPr algn="ctr"/>
          <a:r>
            <a:rPr lang="en-US" sz="1600" b="1" dirty="0">
              <a:solidFill>
                <a:sysClr val="windowText" lastClr="000000"/>
              </a:solidFill>
            </a:rPr>
            <a:t>University</a:t>
          </a:r>
          <a:r>
            <a:rPr lang="en-US" sz="1600" b="1" baseline="0" dirty="0">
              <a:solidFill>
                <a:sysClr val="windowText" lastClr="000000"/>
              </a:solidFill>
            </a:rPr>
            <a:t> of </a:t>
          </a:r>
          <a:r>
            <a:rPr lang="en-US" sz="1600" b="1" baseline="0" dirty="0" smtClean="0">
              <a:solidFill>
                <a:sysClr val="windowText" lastClr="000000"/>
              </a:solidFill>
            </a:rPr>
            <a:t>Wisconsin</a:t>
          </a:r>
          <a:r>
            <a:rPr lang="en-US" sz="1600" b="1" dirty="0" smtClean="0">
              <a:solidFill>
                <a:sysClr val="windowText" lastClr="000000"/>
              </a:solidFill>
            </a:rPr>
            <a:t> would be here</a:t>
          </a:r>
          <a:endParaRPr lang="en-US" sz="1600" b="1" dirty="0">
            <a:solidFill>
              <a:sysClr val="windowText" lastClr="000000"/>
            </a:solidFill>
          </a:endParaRPr>
        </a:p>
      </cdr:txBody>
    </cdr:sp>
  </cdr:relSizeAnchor>
  <cdr:relSizeAnchor xmlns:cdr="http://schemas.openxmlformats.org/drawingml/2006/chartDrawing">
    <cdr:from>
      <cdr:x>0.05903</cdr:x>
      <cdr:y>0.56603</cdr:y>
    </cdr:from>
    <cdr:to>
      <cdr:x>0.95429</cdr:x>
      <cdr:y>0.56947</cdr:y>
    </cdr:to>
    <cdr:sp macro="" textlink="">
      <cdr:nvSpPr>
        <cdr:cNvPr id="5" name="Straight Connector 4"/>
        <cdr:cNvSpPr/>
      </cdr:nvSpPr>
      <cdr:spPr bwMode="auto">
        <a:xfrm xmlns:a="http://schemas.openxmlformats.org/drawingml/2006/main" flipV="1">
          <a:off x="512450" y="3565674"/>
          <a:ext cx="7771519" cy="21670"/>
        </a:xfrm>
        <a:prstGeom xmlns:a="http://schemas.openxmlformats.org/drawingml/2006/main" prst="line">
          <a:avLst/>
        </a:prstGeom>
        <a:solidFill xmlns:a="http://schemas.openxmlformats.org/drawingml/2006/main">
          <a:srgbClr val="FFFFFF"/>
        </a:solidFill>
        <a:ln xmlns:a="http://schemas.openxmlformats.org/drawingml/2006/main" w="22225" cap="flat" cmpd="sng" algn="ctr">
          <a:solidFill>
            <a:schemeClr val="accent1"/>
          </a:solidFill>
          <a:prstDash val="dash"/>
          <a:round/>
          <a:headEnd type="oval" w="med" len="med"/>
          <a:tailEnd type="oval" w="med" len="med"/>
        </a:ln>
        <a:effectLst xmlns:a="http://schemas.openxmlformats.org/drawingml/2006/main"/>
      </cdr:spPr>
      <cdr:txBody>
        <a:bodyPr xmlns:a="http://schemas.openxmlformats.org/drawingml/2006/main" vertOverflow="clip" wrap="square" lIns="18288" tIns="0" rIns="0" bIns="0" upright="1"/>
        <a:lstStyle xmlns:a="http://schemas.openxmlformats.org/drawingml/2006/main"/>
        <a:p xmlns:a="http://schemas.openxmlformats.org/drawingml/2006/main">
          <a:endParaRPr lang="en-US"/>
        </a:p>
      </cdr:txBody>
    </cdr:sp>
  </cdr:relSizeAnchor>
  <cdr:relSizeAnchor xmlns:cdr="http://schemas.openxmlformats.org/drawingml/2006/chartDrawing">
    <cdr:from>
      <cdr:x>0.05508</cdr:x>
      <cdr:y>0.5546</cdr:y>
    </cdr:from>
    <cdr:to>
      <cdr:x>0.95034</cdr:x>
      <cdr:y>0.55803</cdr:y>
    </cdr:to>
    <cdr:sp macro="" textlink="">
      <cdr:nvSpPr>
        <cdr:cNvPr id="6" name="Straight Connector 5"/>
        <cdr:cNvSpPr/>
      </cdr:nvSpPr>
      <cdr:spPr bwMode="auto">
        <a:xfrm xmlns:a="http://schemas.openxmlformats.org/drawingml/2006/main" flipV="1">
          <a:off x="478161" y="3493675"/>
          <a:ext cx="7771519" cy="21607"/>
        </a:xfrm>
        <a:prstGeom xmlns:a="http://schemas.openxmlformats.org/drawingml/2006/main" prst="line">
          <a:avLst/>
        </a:prstGeom>
        <a:solidFill xmlns:a="http://schemas.openxmlformats.org/drawingml/2006/main">
          <a:srgbClr val="FFFFFF"/>
        </a:solidFill>
        <a:ln xmlns:a="http://schemas.openxmlformats.org/drawingml/2006/main" w="22225" cap="flat" cmpd="sng" algn="ctr">
          <a:solidFill>
            <a:schemeClr val="accent2"/>
          </a:solidFill>
          <a:prstDash val="dash"/>
          <a:round/>
          <a:headEnd type="oval" w="med" len="med"/>
          <a:tailEnd type="oval" w="med" len="med"/>
        </a:ln>
        <a:effectLst xmlns:a="http://schemas.openxmlformats.org/drawingml/2006/main"/>
      </cdr:spPr>
      <cdr:txBody>
        <a:bodyPr xmlns:a="http://schemas.openxmlformats.org/drawingml/2006/main" wrap="square" lIns="18288" tIns="0" rIns="0" bIns="0"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endParaRPr lang="en-US"/>
        </a:p>
      </cdr:txBody>
    </cdr:sp>
  </cdr:relSizeAnchor>
  <cdr:relSizeAnchor xmlns:cdr="http://schemas.openxmlformats.org/drawingml/2006/chartDrawing">
    <cdr:from>
      <cdr:x>0.66085</cdr:x>
      <cdr:y>0.48123</cdr:y>
    </cdr:from>
    <cdr:to>
      <cdr:x>0.89536</cdr:x>
      <cdr:y>0.5345</cdr:y>
    </cdr:to>
    <cdr:sp macro="" textlink="">
      <cdr:nvSpPr>
        <cdr:cNvPr id="7" name="TextBox 6"/>
        <cdr:cNvSpPr txBox="1"/>
      </cdr:nvSpPr>
      <cdr:spPr>
        <a:xfrm xmlns:a="http://schemas.openxmlformats.org/drawingml/2006/main">
          <a:off x="5736666" y="3031503"/>
          <a:ext cx="2035734" cy="335574"/>
        </a:xfrm>
        <a:prstGeom xmlns:a="http://schemas.openxmlformats.org/drawingml/2006/main" prst="roundRect">
          <a:avLst/>
        </a:prstGeom>
        <a:solidFill xmlns:a="http://schemas.openxmlformats.org/drawingml/2006/main">
          <a:schemeClr val="accent2">
            <a:alpha val="70000"/>
          </a:schemeClr>
        </a:solidFill>
      </cdr:spPr>
      <cdr:txBody>
        <a:bodyPr xmlns:a="http://schemas.openxmlformats.org/drawingml/2006/main" vertOverflow="clip" wrap="none" rtlCol="0"/>
        <a:lstStyle xmlns:a="http://schemas.openxmlformats.org/drawingml/2006/main"/>
        <a:p xmlns:a="http://schemas.openxmlformats.org/drawingml/2006/main">
          <a:pPr algn="ctr"/>
          <a:r>
            <a:rPr lang="en-US" sz="1400" b="1">
              <a:solidFill>
                <a:schemeClr val="bg1"/>
              </a:solidFill>
            </a:rPr>
            <a:t>Median duplication 30.1%</a:t>
          </a:r>
        </a:p>
      </cdr:txBody>
    </cdr:sp>
  </cdr:relSizeAnchor>
  <cdr:relSizeAnchor xmlns:cdr="http://schemas.openxmlformats.org/drawingml/2006/chartDrawing">
    <cdr:from>
      <cdr:x>0.62387</cdr:x>
      <cdr:y>0.5809</cdr:y>
    </cdr:from>
    <cdr:to>
      <cdr:x>0.87049</cdr:x>
      <cdr:y>0.63417</cdr:y>
    </cdr:to>
    <cdr:sp macro="" textlink="">
      <cdr:nvSpPr>
        <cdr:cNvPr id="8" name="TextBox 1"/>
        <cdr:cNvSpPr txBox="1"/>
      </cdr:nvSpPr>
      <cdr:spPr>
        <a:xfrm xmlns:a="http://schemas.openxmlformats.org/drawingml/2006/main">
          <a:off x="5415662" y="3659347"/>
          <a:ext cx="2140838" cy="335574"/>
        </a:xfrm>
        <a:prstGeom xmlns:a="http://schemas.openxmlformats.org/drawingml/2006/main" prst="roundRect">
          <a:avLst/>
        </a:prstGeom>
        <a:solidFill xmlns:a="http://schemas.openxmlformats.org/drawingml/2006/main">
          <a:schemeClr val="accent1">
            <a:alpha val="70000"/>
          </a:scheme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a:solidFill>
                <a:schemeClr val="bg1"/>
              </a:solidFill>
            </a:rPr>
            <a:t>Median duplication 29.5%</a:t>
          </a:r>
        </a:p>
      </cdr:txBody>
    </cdr:sp>
  </cdr:relSizeAnchor>
</c:userShapes>
</file>

<file path=ppt/drawings/drawing2.xml><?xml version="1.0" encoding="utf-8"?>
<c:userShapes xmlns:c="http://schemas.openxmlformats.org/drawingml/2006/chart">
  <cdr:relSizeAnchor xmlns:cdr="http://schemas.openxmlformats.org/drawingml/2006/chartDrawing">
    <cdr:from>
      <cdr:x>0.1359</cdr:x>
      <cdr:y>0.21088</cdr:y>
    </cdr:from>
    <cdr:to>
      <cdr:x>0.22653</cdr:x>
      <cdr:y>0.26833</cdr:y>
    </cdr:to>
    <cdr:sp macro="" textlink="">
      <cdr:nvSpPr>
        <cdr:cNvPr id="3" name="Straight Arrow Connector 2"/>
        <cdr:cNvSpPr/>
      </cdr:nvSpPr>
      <cdr:spPr>
        <a:xfrm xmlns:a="http://schemas.openxmlformats.org/drawingml/2006/main" flipH="1">
          <a:off x="1138020" y="1242177"/>
          <a:ext cx="758928" cy="338387"/>
        </a:xfrm>
        <a:prstGeom xmlns:a="http://schemas.openxmlformats.org/drawingml/2006/main" prst="straightConnector1">
          <a:avLst/>
        </a:prstGeom>
        <a:ln xmlns:a="http://schemas.openxmlformats.org/drawingml/2006/main" w="2540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0.23563</cdr:x>
      <cdr:y>0.15909</cdr:y>
    </cdr:from>
    <cdr:to>
      <cdr:x>0.50517</cdr:x>
      <cdr:y>0.21837</cdr:y>
    </cdr:to>
    <cdr:sp macro="" textlink="">
      <cdr:nvSpPr>
        <cdr:cNvPr id="4" name="TextBox 3"/>
        <cdr:cNvSpPr txBox="1"/>
      </cdr:nvSpPr>
      <cdr:spPr>
        <a:xfrm xmlns:a="http://schemas.openxmlformats.org/drawingml/2006/main">
          <a:off x="1973148" y="937094"/>
          <a:ext cx="2257114" cy="34918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smtClean="0"/>
            <a:t>Health Sciences</a:t>
          </a:r>
          <a:endParaRPr lang="en-US" sz="1600" b="1" dirty="0"/>
        </a:p>
      </cdr:txBody>
    </cdr:sp>
  </cdr:relSizeAnchor>
  <cdr:relSizeAnchor xmlns:cdr="http://schemas.openxmlformats.org/drawingml/2006/chartDrawing">
    <cdr:from>
      <cdr:x>0.16421</cdr:x>
      <cdr:y>0.60534</cdr:y>
    </cdr:from>
    <cdr:to>
      <cdr:x>0.25383</cdr:x>
      <cdr:y>0.6131</cdr:y>
    </cdr:to>
    <cdr:sp macro="" textlink="">
      <cdr:nvSpPr>
        <cdr:cNvPr id="5" name="Straight Arrow Connector 4"/>
        <cdr:cNvSpPr/>
      </cdr:nvSpPr>
      <cdr:spPr>
        <a:xfrm xmlns:a="http://schemas.openxmlformats.org/drawingml/2006/main" flipH="1">
          <a:off x="1375086" y="3565672"/>
          <a:ext cx="750462" cy="45719"/>
        </a:xfrm>
        <a:prstGeom xmlns:a="http://schemas.openxmlformats.org/drawingml/2006/main" prst="straightConnector1">
          <a:avLst/>
        </a:prstGeom>
        <a:noFill xmlns:a="http://schemas.openxmlformats.org/drawingml/2006/main"/>
        <a:ln xmlns:a="http://schemas.openxmlformats.org/drawingml/2006/main" w="25400" cap="flat" cmpd="sng" algn="ctr">
          <a:solidFill>
            <a:schemeClr val="tx1"/>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a:p>
      </cdr:txBody>
    </cdr:sp>
  </cdr:relSizeAnchor>
  <cdr:relSizeAnchor xmlns:cdr="http://schemas.openxmlformats.org/drawingml/2006/chartDrawing">
    <cdr:from>
      <cdr:x>0.26293</cdr:x>
      <cdr:y>0.56016</cdr:y>
    </cdr:from>
    <cdr:to>
      <cdr:x>0.53247</cdr:x>
      <cdr:y>0.61945</cdr:y>
    </cdr:to>
    <cdr:sp macro="" textlink="">
      <cdr:nvSpPr>
        <cdr:cNvPr id="6" name="TextBox 1"/>
        <cdr:cNvSpPr txBox="1"/>
      </cdr:nvSpPr>
      <cdr:spPr>
        <a:xfrm xmlns:a="http://schemas.openxmlformats.org/drawingml/2006/main">
          <a:off x="2201748" y="3299578"/>
          <a:ext cx="2257114" cy="34924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t>Law</a:t>
          </a:r>
          <a:endParaRPr lang="en-US" sz="1600" b="1" dirty="0"/>
        </a:p>
      </cdr:txBody>
    </cdr:sp>
  </cdr:relSizeAnchor>
  <cdr:relSizeAnchor xmlns:cdr="http://schemas.openxmlformats.org/drawingml/2006/chartDrawing">
    <cdr:from>
      <cdr:x>0.09327</cdr:x>
      <cdr:y>0.45946</cdr:y>
    </cdr:from>
    <cdr:to>
      <cdr:x>0.96684</cdr:x>
      <cdr:y>0.45946</cdr:y>
    </cdr:to>
    <cdr:sp macro="" textlink="">
      <cdr:nvSpPr>
        <cdr:cNvPr id="8" name="Straight Connector 7"/>
        <cdr:cNvSpPr/>
      </cdr:nvSpPr>
      <cdr:spPr>
        <a:xfrm xmlns:a="http://schemas.openxmlformats.org/drawingml/2006/main">
          <a:off x="781038" y="2446780"/>
          <a:ext cx="7315230" cy="0"/>
        </a:xfrm>
        <a:prstGeom xmlns:a="http://schemas.openxmlformats.org/drawingml/2006/main" prst="line">
          <a:avLst/>
        </a:prstGeom>
        <a:ln xmlns:a="http://schemas.openxmlformats.org/drawingml/2006/main" w="25400">
          <a:solidFill>
            <a:schemeClr val="accent6"/>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0.83126</cdr:x>
      <cdr:y>0.39002</cdr:y>
    </cdr:from>
    <cdr:to>
      <cdr:x>0.98754</cdr:x>
      <cdr:y>0.46646</cdr:y>
    </cdr:to>
    <cdr:sp macro="" textlink="">
      <cdr:nvSpPr>
        <cdr:cNvPr id="9" name="TextBox 8"/>
        <cdr:cNvSpPr txBox="1"/>
      </cdr:nvSpPr>
      <cdr:spPr>
        <a:xfrm xmlns:a="http://schemas.openxmlformats.org/drawingml/2006/main">
          <a:off x="7207576" y="2454896"/>
          <a:ext cx="1355103" cy="4811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a:solidFill>
                <a:schemeClr val="accent6"/>
              </a:solidFill>
            </a:rPr>
            <a:t>Median 34%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75F01E-6F01-4BAC-8472-8094940C69A8}" type="datetimeFigureOut">
              <a:rPr lang="en-US" smtClean="0"/>
              <a:pPr/>
              <a:t>5/22/2013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D90036-01DE-426A-A8CC-D9237896687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E62323-1427-40F5-B0B7-C28EA7D5B83A}" type="slidenum">
              <a:rPr lang="en-US" smtClean="0">
                <a:solidFill>
                  <a:prstClr val="black"/>
                </a:solidFill>
              </a:rPr>
              <a:pPr/>
              <a:t>3</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D90036-01DE-426A-A8CC-D92378966878}" type="slidenum">
              <a:rPr lang="en-US" smtClean="0"/>
              <a:pPr/>
              <a:t>28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Charter universities,</a:t>
            </a:r>
            <a:r>
              <a:rPr lang="en-US" baseline="0" dirty="0" smtClean="0"/>
              <a:t> Venture philanthropists funding alternatives, non-traditional students to for-profit universities, traditional undergrads opting for community colleges, faculty going to </a:t>
            </a:r>
            <a:r>
              <a:rPr lang="en-US" baseline="0" dirty="0" err="1" smtClean="0"/>
              <a:t>ed</a:t>
            </a:r>
            <a:r>
              <a:rPr lang="en-US" baseline="0" dirty="0" smtClean="0"/>
              <a:t> tech start-ups</a:t>
            </a:r>
            <a:endParaRPr lang="en-US" dirty="0"/>
          </a:p>
        </p:txBody>
      </p:sp>
      <p:sp>
        <p:nvSpPr>
          <p:cNvPr id="4" name="Slide Number Placeholder 3"/>
          <p:cNvSpPr>
            <a:spLocks noGrp="1"/>
          </p:cNvSpPr>
          <p:nvPr>
            <p:ph type="sldNum" sz="quarter" idx="10"/>
          </p:nvPr>
        </p:nvSpPr>
        <p:spPr/>
        <p:txBody>
          <a:bodyPr/>
          <a:lstStyle/>
          <a:p>
            <a:fld id="{E6D90036-01DE-426A-A8CC-D92378966878}" type="slidenum">
              <a:rPr lang="en-US" smtClean="0"/>
              <a:pPr/>
              <a:t>29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30</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smtClean="0"/>
          </a:p>
          <a:p>
            <a:endParaRPr lang="en-US" dirty="0" smtClean="0">
              <a:solidFill>
                <a:srgbClr val="2178B5"/>
              </a:solidFill>
            </a:endParaRPr>
          </a:p>
          <a:p>
            <a:pPr lvl="0"/>
            <a:endParaRPr lang="en-US" dirty="0" smtClean="0">
              <a:solidFill>
                <a:srgbClr val="2178B5"/>
              </a:solidFill>
            </a:endParaRPr>
          </a:p>
          <a:p>
            <a:endParaRPr lang="en-US" dirty="0"/>
          </a:p>
        </p:txBody>
      </p:sp>
      <p:sp>
        <p:nvSpPr>
          <p:cNvPr id="4" name="Slide Number Placeholder 3"/>
          <p:cNvSpPr>
            <a:spLocks noGrp="1"/>
          </p:cNvSpPr>
          <p:nvPr>
            <p:ph type="sldNum" sz="quarter" idx="10"/>
          </p:nvPr>
        </p:nvSpPr>
        <p:spPr/>
        <p:txBody>
          <a:bodyPr/>
          <a:lstStyle/>
          <a:p>
            <a:fld id="{53E8EF26-E236-41FD-B808-FA449ADB9F1C}" type="slidenum">
              <a:rPr lang="en-US" smtClean="0"/>
              <a:pPr/>
              <a:t>34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D90036-01DE-426A-A8CC-D92378966878}" type="slidenum">
              <a:rPr lang="en-US" smtClean="0"/>
              <a:pPr/>
              <a:t>36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D90036-01DE-426A-A8CC-D92378966878}" type="slidenum">
              <a:rPr lang="en-US" smtClean="0"/>
              <a:pPr/>
              <a:t>42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ln/>
        </p:spPr>
      </p:sp>
      <p:sp>
        <p:nvSpPr>
          <p:cNvPr id="3379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ln/>
        </p:spPr>
      </p:sp>
      <p:sp>
        <p:nvSpPr>
          <p:cNvPr id="3584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F30021-1968-4B8D-9135-1A84D1132D7E}" type="slidenum">
              <a:rPr lang="en-US" smtClean="0"/>
              <a:pPr/>
              <a:t>53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E62323-1427-40F5-B0B7-C28EA7D5B83A}" type="slidenum">
              <a:rPr lang="en-US" smtClean="0">
                <a:solidFill>
                  <a:prstClr val="black"/>
                </a:solidFill>
              </a:rPr>
              <a:pPr/>
              <a:t>4</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ln/>
        </p:spPr>
      </p:sp>
      <p:sp>
        <p:nvSpPr>
          <p:cNvPr id="3174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ln/>
        </p:spPr>
      </p:sp>
      <p:sp>
        <p:nvSpPr>
          <p:cNvPr id="52226" name="Rectangle 3"/>
          <p:cNvSpPr>
            <a:spLocks noGrp="1" noChangeArrowheads="1"/>
          </p:cNvSpPr>
          <p:nvPr>
            <p:ph type="body" idx="1"/>
          </p:nvPr>
        </p:nvSpPr>
        <p:spPr>
          <a:noFill/>
          <a:ln/>
        </p:spPr>
        <p:txBody>
          <a:bodyPr/>
          <a:lstStyle/>
          <a:p>
            <a:pPr eaLnBrk="1" hangingPunct="1"/>
            <a:r>
              <a:rPr lang="en-US" sz="1200" dirty="0" smtClean="0">
                <a:latin typeface="Perpetua" pitchFamily="18" charset="0"/>
              </a:rPr>
              <a:t>University of Southern California                                </a:t>
            </a:r>
            <a:r>
              <a:rPr lang="en-US" sz="1200" dirty="0" err="1" smtClean="0">
                <a:latin typeface="Perpetua" pitchFamily="18" charset="0"/>
              </a:rPr>
              <a:t>Leavey</a:t>
            </a:r>
            <a:r>
              <a:rPr lang="en-US" sz="1200" dirty="0" smtClean="0">
                <a:latin typeface="Perpetua" pitchFamily="18" charset="0"/>
              </a:rPr>
              <a:t> Library                       Information Commons                           http://www.usc.edu/libraries/locations/leavey/ic/</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Perpetua"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Perpetua" pitchFamily="18" charset="0"/>
              </a:rPr>
              <a:t>University of Illinois at Urbana-Champaign                                    International and Area Studies Library                           http://www.library.illinois.edu/ias/ </a:t>
            </a:r>
          </a:p>
          <a:p>
            <a:pPr eaLnBrk="1" hangingPunct="1"/>
            <a:endParaRPr lang="en-US" dirty="0" smtClean="0"/>
          </a:p>
          <a:p>
            <a:pPr eaLnBrk="1" hangingPunct="1"/>
            <a:r>
              <a:rPr lang="en-US" sz="1200" dirty="0" smtClean="0">
                <a:latin typeface="Perpetua" pitchFamily="18" charset="0"/>
              </a:rPr>
              <a:t>Kent State University Libraries                               High School Outreach Program                           http://www.library.kent.edu/page/10973</a:t>
            </a:r>
          </a:p>
          <a:p>
            <a:pPr eaLnBrk="1" hangingPunct="1"/>
            <a:endParaRPr lang="en-US" sz="1200" dirty="0" smtClean="0">
              <a:latin typeface="Perpetua" pitchFamily="18" charset="0"/>
            </a:endParaRPr>
          </a:p>
          <a:p>
            <a:pPr eaLnBrk="1" hangingPunct="1"/>
            <a:r>
              <a:rPr lang="en-US" sz="1200" dirty="0" smtClean="0">
                <a:latin typeface="Perpetua" pitchFamily="18" charset="0"/>
              </a:rPr>
              <a:t>Open Folklore at Indiana (partnership around new scholarly forms)</a:t>
            </a:r>
          </a:p>
          <a:p>
            <a:pPr eaLnBrk="1" hangingPunct="1"/>
            <a:r>
              <a:rPr lang="en-US" sz="1200" dirty="0" smtClean="0">
                <a:latin typeface="Perpetua" pitchFamily="18" charset="0"/>
              </a:rPr>
              <a:t>Creating</a:t>
            </a:r>
            <a:r>
              <a:rPr lang="en-US" sz="1200" baseline="0" dirty="0" smtClean="0">
                <a:latin typeface="Perpetua" pitchFamily="18" charset="0"/>
              </a:rPr>
              <a:t> conversations around collections</a:t>
            </a:r>
          </a:p>
          <a:p>
            <a:pPr eaLnBrk="1" hangingPunct="1"/>
            <a:r>
              <a:rPr lang="en-US" sz="1200" baseline="0" dirty="0" smtClean="0">
                <a:latin typeface="Perpetua" pitchFamily="18" charset="0"/>
              </a:rPr>
              <a:t>Researcher identity</a:t>
            </a:r>
          </a:p>
          <a:p>
            <a:pPr eaLnBrk="1" hangingPunct="1"/>
            <a:r>
              <a:rPr lang="en-US" sz="1200" baseline="0" dirty="0" smtClean="0">
                <a:latin typeface="Perpetua" pitchFamily="18" charset="0"/>
              </a:rPr>
              <a:t>Data curation</a:t>
            </a:r>
          </a:p>
          <a:p>
            <a:pPr eaLnBrk="1" hangingPunct="1"/>
            <a:r>
              <a:rPr lang="en-US" sz="1200" baseline="0" dirty="0" smtClean="0">
                <a:latin typeface="Perpetua" pitchFamily="18" charset="0"/>
              </a:rPr>
              <a:t>Collaborating to create new resources </a:t>
            </a:r>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F30021-1968-4B8D-9135-1A84D1132D7E}" type="slidenum">
              <a:rPr lang="en-US" smtClean="0"/>
              <a:pPr/>
              <a:t>58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F30021-1968-4B8D-9135-1A84D1132D7E}" type="slidenum">
              <a:rPr lang="en-US" smtClean="0"/>
              <a:pPr/>
              <a:t>59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 Hunter R. Rawlings III </a:t>
            </a:r>
          </a:p>
          <a:p>
            <a:r>
              <a:rPr lang="en-US" sz="1200" kern="1200" baseline="0" dirty="0" smtClean="0">
                <a:solidFill>
                  <a:schemeClr val="tx1"/>
                </a:solidFill>
                <a:latin typeface="+mn-lt"/>
                <a:ea typeface="+mn-ea"/>
                <a:cs typeface="+mn-cs"/>
              </a:rPr>
              <a:t>President, Association of American Universities </a:t>
            </a:r>
          </a:p>
          <a:p>
            <a:r>
              <a:rPr lang="en-US" sz="1200" kern="1200" baseline="0" dirty="0" smtClean="0">
                <a:solidFill>
                  <a:schemeClr val="tx1"/>
                </a:solidFill>
                <a:latin typeface="+mn-lt"/>
                <a:ea typeface="+mn-ea"/>
                <a:cs typeface="+mn-cs"/>
              </a:rPr>
              <a:t>Presentation to Chancellor Holden Thorp and the Board of Trustees </a:t>
            </a:r>
          </a:p>
          <a:p>
            <a:r>
              <a:rPr lang="en-US" sz="1200" kern="1200" baseline="0" dirty="0" smtClean="0">
                <a:solidFill>
                  <a:schemeClr val="tx1"/>
                </a:solidFill>
                <a:latin typeface="+mn-lt"/>
                <a:ea typeface="+mn-ea"/>
                <a:cs typeface="+mn-cs"/>
              </a:rPr>
              <a:t>University of North Carolina at Chapel Hill </a:t>
            </a:r>
          </a:p>
          <a:p>
            <a:r>
              <a:rPr lang="en-US" sz="1200" kern="1200" baseline="0" dirty="0" smtClean="0">
                <a:solidFill>
                  <a:schemeClr val="tx1"/>
                </a:solidFill>
                <a:latin typeface="+mn-lt"/>
                <a:ea typeface="+mn-ea"/>
                <a:cs typeface="+mn-cs"/>
              </a:rPr>
              <a:t>September 27, 2012 </a:t>
            </a:r>
          </a:p>
          <a:p>
            <a:r>
              <a:rPr lang="en-US" sz="1200" kern="1200" baseline="0" dirty="0" smtClean="0">
                <a:solidFill>
                  <a:schemeClr val="tx1"/>
                </a:solidFill>
                <a:latin typeface="+mn-lt"/>
                <a:ea typeface="+mn-ea"/>
                <a:cs typeface="+mn-cs"/>
              </a:rPr>
              <a:t>As prepared for delivery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 was named president of AAU in March, 2011, 18 months ago. AAU has 35 public university members. Since I became president, 13 presidents and chancellors at those 35 schools have left their positions, most prematurely, some fired, some who resigned under pressure </a:t>
            </a:r>
            <a:r>
              <a:rPr lang="en-US" sz="1200" b="1" kern="1200" baseline="0" dirty="0" smtClean="0">
                <a:solidFill>
                  <a:schemeClr val="tx1"/>
                </a:solidFill>
                <a:latin typeface="+mn-lt"/>
                <a:ea typeface="+mn-ea"/>
                <a:cs typeface="+mn-cs"/>
              </a:rPr>
              <a:t>Lombardi is one of those who had to leave…</a:t>
            </a:r>
            <a:endParaRPr lang="en-US" dirty="0" smtClean="0"/>
          </a:p>
          <a:p>
            <a:endParaRPr lang="en-US" dirty="0" smtClean="0"/>
          </a:p>
          <a:p>
            <a:r>
              <a:rPr lang="en-US" dirty="0" smtClean="0"/>
              <a:t>John Lombardi, the president</a:t>
            </a:r>
            <a:r>
              <a:rPr lang="en-US" baseline="0" dirty="0" smtClean="0"/>
              <a:t> of the Louisiana State University System, a system that </a:t>
            </a:r>
            <a:r>
              <a:rPr lang="en-US" dirty="0" smtClean="0"/>
              <a:t>has ten campuses</a:t>
            </a:r>
            <a:r>
              <a:rPr lang="en-US" baseline="0" dirty="0" smtClean="0"/>
              <a:t> in the state with the largest</a:t>
            </a:r>
            <a:r>
              <a:rPr lang="en-US" dirty="0" smtClean="0"/>
              <a:t> having nearly 29,000 students</a:t>
            </a:r>
            <a:r>
              <a:rPr lang="en-US" baseline="0" dirty="0" smtClean="0"/>
              <a:t> told the library </a:t>
            </a:r>
            <a:r>
              <a:rPr lang="en-US" baseline="0" dirty="0" err="1" smtClean="0"/>
              <a:t>adminstrators</a:t>
            </a:r>
            <a:r>
              <a:rPr lang="en-US" baseline="0" dirty="0" smtClean="0"/>
              <a:t>:</a:t>
            </a:r>
          </a:p>
          <a:p>
            <a:endParaRPr lang="en-US" baseline="0" dirty="0" smtClean="0"/>
          </a:p>
          <a:p>
            <a:endParaRPr lang="en-US" sz="1200" dirty="0" smtClean="0"/>
          </a:p>
          <a:p>
            <a:r>
              <a:rPr lang="en-US" sz="1200" dirty="0" smtClean="0"/>
              <a:t>His concluding comment: “The football team is allowed to run a deficit of $3- to $7-million. And you’re not.”</a:t>
            </a:r>
          </a:p>
          <a:p>
            <a:endParaRPr lang="en-US" dirty="0"/>
          </a:p>
        </p:txBody>
      </p:sp>
      <p:sp>
        <p:nvSpPr>
          <p:cNvPr id="4" name="Slide Number Placeholder 3"/>
          <p:cNvSpPr>
            <a:spLocks noGrp="1"/>
          </p:cNvSpPr>
          <p:nvPr>
            <p:ph type="sldNum" sz="quarter" idx="10"/>
          </p:nvPr>
        </p:nvSpPr>
        <p:spPr/>
        <p:txBody>
          <a:bodyPr/>
          <a:lstStyle/>
          <a:p>
            <a:fld id="{8CE62323-1427-40F5-B0B7-C28EA7D5B83A}" type="slidenum">
              <a:rPr lang="en-US" smtClean="0">
                <a:solidFill>
                  <a:prstClr val="black"/>
                </a:solidFill>
              </a:rPr>
              <a:pPr/>
              <a:t>61</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F30021-1968-4B8D-9135-1A84D1132D7E}" type="slidenum">
              <a:rPr lang="en-US" smtClean="0"/>
              <a:pPr/>
              <a:t>62</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F30021-1968-4B8D-9135-1A84D1132D7E}" type="slidenum">
              <a:rPr lang="en-US" smtClean="0"/>
              <a:pPr/>
              <a:t>63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F30021-1968-4B8D-9135-1A84D1132D7E}" type="slidenum">
              <a:rPr lang="en-US" smtClean="0"/>
              <a:pPr/>
              <a:t>64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F30021-1968-4B8D-9135-1A84D1132D7E}" type="slidenum">
              <a:rPr lang="en-US" smtClean="0"/>
              <a:pPr/>
              <a:t>67</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smtClean="0">
                <a:solidFill>
                  <a:schemeClr val="tx1"/>
                </a:solidFill>
                <a:latin typeface="+mn-lt"/>
                <a:ea typeface="+mn-ea"/>
                <a:cs typeface="+mn-cs"/>
              </a:rPr>
              <a:t>22%</a:t>
            </a:r>
            <a:r>
              <a:rPr lang="en-US" dirty="0" smtClean="0"/>
              <a:t> </a:t>
            </a:r>
            <a:r>
              <a:rPr lang="en-US" sz="1200" b="0" i="0" u="none" strike="noStrike" kern="1200" dirty="0" smtClean="0">
                <a:solidFill>
                  <a:schemeClr val="tx1"/>
                </a:solidFill>
                <a:latin typeface="+mn-lt"/>
                <a:ea typeface="+mn-ea"/>
                <a:cs typeface="+mn-cs"/>
              </a:rPr>
              <a:t>20%</a:t>
            </a:r>
            <a:r>
              <a:rPr lang="en-US" dirty="0" smtClean="0"/>
              <a:t> </a:t>
            </a:r>
            <a:r>
              <a:rPr lang="en-US" sz="1200" b="0" i="0" u="none" strike="noStrike" kern="1200" dirty="0" smtClean="0">
                <a:solidFill>
                  <a:schemeClr val="tx1"/>
                </a:solidFill>
                <a:latin typeface="+mn-lt"/>
                <a:ea typeface="+mn-ea"/>
                <a:cs typeface="+mn-cs"/>
              </a:rPr>
              <a:t>31%</a:t>
            </a:r>
            <a:r>
              <a:rPr lang="en-US" dirty="0" smtClean="0"/>
              <a:t> </a:t>
            </a:r>
            <a:r>
              <a:rPr lang="en-US" sz="1200" b="0" i="0" u="none" strike="noStrike" kern="1200" dirty="0" smtClean="0">
                <a:solidFill>
                  <a:schemeClr val="tx1"/>
                </a:solidFill>
                <a:latin typeface="+mn-lt"/>
                <a:ea typeface="+mn-ea"/>
                <a:cs typeface="+mn-cs"/>
              </a:rPr>
              <a:t>27%</a:t>
            </a:r>
            <a:r>
              <a:rPr lang="en-US" dirty="0" smtClean="0"/>
              <a:t> </a:t>
            </a:r>
            <a:r>
              <a:rPr lang="en-US" sz="1200" b="0" i="0" u="none" strike="noStrike" kern="1200" dirty="0" smtClean="0">
                <a:solidFill>
                  <a:schemeClr val="tx1"/>
                </a:solidFill>
                <a:latin typeface="+mn-lt"/>
                <a:ea typeface="+mn-ea"/>
                <a:cs typeface="+mn-cs"/>
              </a:rPr>
              <a:t>100%</a:t>
            </a:r>
            <a:r>
              <a:rPr lang="en-US" dirty="0" smtClean="0"/>
              <a:t> </a:t>
            </a:r>
            <a:endParaRPr lang="en-US" dirty="0"/>
          </a:p>
        </p:txBody>
      </p:sp>
      <p:sp>
        <p:nvSpPr>
          <p:cNvPr id="4" name="Slide Number Placeholder 3"/>
          <p:cNvSpPr>
            <a:spLocks noGrp="1"/>
          </p:cNvSpPr>
          <p:nvPr>
            <p:ph type="sldNum" sz="quarter" idx="10"/>
          </p:nvPr>
        </p:nvSpPr>
        <p:spPr/>
        <p:txBody>
          <a:bodyPr/>
          <a:lstStyle/>
          <a:p>
            <a:fld id="{1E48B717-C9FC-4B96-B07F-002221CF1596}" type="slidenum">
              <a:rPr lang="en-US" smtClean="0"/>
              <a:pPr/>
              <a:t>70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E62323-1427-40F5-B0B7-C28EA7D5B83A}" type="slidenum">
              <a:rPr lang="en-US" smtClean="0">
                <a:solidFill>
                  <a:prstClr val="black"/>
                </a:solidFill>
              </a:rPr>
              <a:pPr/>
              <a:t>5</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48B717-C9FC-4B96-B07F-002221CF1596}" type="slidenum">
              <a:rPr lang="en-US" smtClean="0"/>
              <a:pPr/>
              <a:t>74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D90036-01DE-426A-A8CC-D92378966878}" type="slidenum">
              <a:rPr lang="en-US" smtClean="0"/>
              <a:pPr/>
              <a:t>75</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smtClean="0"/>
          </a:p>
        </p:txBody>
      </p:sp>
      <p:sp>
        <p:nvSpPr>
          <p:cNvPr id="4" name="Slide Number Placeholder 3"/>
          <p:cNvSpPr>
            <a:spLocks noGrp="1"/>
          </p:cNvSpPr>
          <p:nvPr>
            <p:ph type="sldNum" sz="quarter" idx="10"/>
          </p:nvPr>
        </p:nvSpPr>
        <p:spPr/>
        <p:txBody>
          <a:bodyPr/>
          <a:lstStyle/>
          <a:p>
            <a:fld id="{149357F1-3DA2-4A75-A5D7-D07A8CE3C9A9}" type="slidenum">
              <a:rPr lang="en-US" smtClean="0"/>
              <a:pPr/>
              <a:t>76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F30021-1968-4B8D-9135-1A84D1132D7E}" type="slidenum">
              <a:rPr lang="en-US" smtClean="0"/>
              <a:pPr/>
              <a:t>77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i="1" dirty="0"/>
          </a:p>
        </p:txBody>
      </p:sp>
      <p:sp>
        <p:nvSpPr>
          <p:cNvPr id="4" name="Slide Number Placeholder 3"/>
          <p:cNvSpPr>
            <a:spLocks noGrp="1"/>
          </p:cNvSpPr>
          <p:nvPr>
            <p:ph type="sldNum" sz="quarter" idx="10"/>
          </p:nvPr>
        </p:nvSpPr>
        <p:spPr/>
        <p:txBody>
          <a:bodyPr/>
          <a:lstStyle/>
          <a:p>
            <a:fld id="{B692953C-197B-4704-9ED1-A794A500B6E0}" type="slidenum">
              <a:rPr lang="en-US" smtClean="0">
                <a:solidFill>
                  <a:prstClr val="black"/>
                </a:solidFill>
              </a:rPr>
              <a:pPr/>
              <a:t>78</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B692953C-197B-4704-9ED1-A794A500B6E0}" type="slidenum">
              <a:rPr lang="en-US" smtClean="0">
                <a:solidFill>
                  <a:prstClr val="black"/>
                </a:solidFill>
              </a:rPr>
              <a:pPr/>
              <a:t>79</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endParaRPr lang="en-US" dirty="0"/>
          </a:p>
        </p:txBody>
      </p:sp>
      <p:sp>
        <p:nvSpPr>
          <p:cNvPr id="4" name="Slide Number Placeholder 3"/>
          <p:cNvSpPr>
            <a:spLocks noGrp="1"/>
          </p:cNvSpPr>
          <p:nvPr>
            <p:ph type="sldNum" sz="quarter" idx="10"/>
          </p:nvPr>
        </p:nvSpPr>
        <p:spPr/>
        <p:txBody>
          <a:bodyPr/>
          <a:lstStyle/>
          <a:p>
            <a:fld id="{8CE62323-1427-40F5-B0B7-C28EA7D5B83A}" type="slidenum">
              <a:rPr lang="en-US" smtClean="0"/>
              <a:pPr/>
              <a:t>80</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92953C-197B-4704-9ED1-A794A500B6E0}" type="slidenum">
              <a:rPr lang="en-US" smtClean="0">
                <a:solidFill>
                  <a:prstClr val="black"/>
                </a:solidFill>
              </a:rPr>
              <a:pPr/>
              <a:t>82</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E62323-1427-40F5-B0B7-C28EA7D5B83A}" type="slidenum">
              <a:rPr lang="en-US" smtClean="0">
                <a:solidFill>
                  <a:prstClr val="black"/>
                </a:solidFill>
              </a:rPr>
              <a:pPr/>
              <a:t>6</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BB1337-3D1C-428E-BA60-5AF89DFCA596}" type="slidenum">
              <a:rPr lang="en-US">
                <a:solidFill>
                  <a:prstClr val="white"/>
                </a:solidFill>
              </a:rPr>
              <a:pPr/>
              <a:t>8</a:t>
            </a:fld>
            <a:endParaRPr lang="en-US">
              <a:solidFill>
                <a:prstClr val="white"/>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FF48A2-AC57-4B51-90F2-BFF650A16795}" type="slidenum">
              <a:rPr lang="en-US">
                <a:solidFill>
                  <a:prstClr val="white"/>
                </a:solidFill>
              </a:rPr>
              <a:pPr/>
              <a:t>9</a:t>
            </a:fld>
            <a:endParaRPr lang="en-US">
              <a:solidFill>
                <a:prstClr val="white"/>
              </a:solidFill>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sz="10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6D3DE9-0BD5-4A32-BF43-499910F237B2}" type="slidenum">
              <a:rPr lang="en-US">
                <a:solidFill>
                  <a:prstClr val="white"/>
                </a:solidFill>
              </a:rPr>
              <a:pPr/>
              <a:t>10</a:t>
            </a:fld>
            <a:endParaRPr lang="en-US">
              <a:solidFill>
                <a:prstClr val="white"/>
              </a:solidFill>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en-US" sz="10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6D3DE9-0BD5-4A32-BF43-499910F237B2}" type="slidenum">
              <a:rPr lang="en-US">
                <a:solidFill>
                  <a:prstClr val="white"/>
                </a:solidFill>
              </a:rPr>
              <a:pPr/>
              <a:t>11</a:t>
            </a:fld>
            <a:endParaRPr lang="en-US">
              <a:solidFill>
                <a:prstClr val="white"/>
              </a:solidFill>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en-US" sz="10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D90036-01DE-426A-A8CC-D92378966878}" type="slidenum">
              <a:rPr lang="en-US" smtClean="0"/>
              <a:pPr/>
              <a:t>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5548A8-0A5B-4C88-ACD3-42086615611C}" type="datetimeFigureOut">
              <a:rPr lang="en-US" smtClean="0"/>
              <a:pPr/>
              <a:t>5/22/2013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F5B0D9-619C-4088-A633-EA6EBC965514}" type="slidenum">
              <a:rPr lang="en-US" smtClean="0"/>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5548A8-0A5B-4C88-ACD3-42086615611C}" type="datetimeFigureOut">
              <a:rPr lang="en-US" smtClean="0"/>
              <a:pPr/>
              <a:t>5/22/2013</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5548A8-0A5B-4C88-ACD3-42086615611C}" type="datetimeFigureOut">
              <a:rPr lang="en-US" smtClean="0"/>
              <a:pPr/>
              <a:t>5/22/2013</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2679118" y="1395412"/>
            <a:ext cx="5779081" cy="1470025"/>
          </a:xfrm>
        </p:spPr>
        <p:txBody>
          <a:bodyPr>
            <a:normAutofit/>
          </a:bodyPr>
          <a:lstStyle/>
          <a:p>
            <a:endParaRPr lang="en-US" dirty="0"/>
          </a:p>
        </p:txBody>
      </p:sp>
      <p:sp>
        <p:nvSpPr>
          <p:cNvPr id="9" name="Subtitle 8"/>
          <p:cNvSpPr>
            <a:spLocks noGrp="1"/>
          </p:cNvSpPr>
          <p:nvPr>
            <p:ph type="subTitle" idx="4294967295"/>
          </p:nvPr>
        </p:nvSpPr>
        <p:spPr>
          <a:xfrm>
            <a:off x="2679118" y="3009900"/>
            <a:ext cx="5093282" cy="1752600"/>
          </a:xfrm>
        </p:spPr>
        <p:txBody>
          <a:bodyPr>
            <a:normAutofit/>
          </a:bodyPr>
          <a:lstStyle/>
          <a:p>
            <a:endParaRPr lang="en-US" dirty="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Subtitle 2"/>
          <p:cNvSpPr>
            <a:spLocks noGrp="1"/>
          </p:cNvSpPr>
          <p:nvPr>
            <p:ph type="subTitle" idx="4294967295"/>
          </p:nvPr>
        </p:nvSpPr>
        <p:spPr>
          <a:xfrm>
            <a:off x="745065" y="2167467"/>
            <a:ext cx="5429921" cy="1752600"/>
          </a:xfrm>
        </p:spPr>
        <p:txBody>
          <a:bodyPr>
            <a:normAutofit/>
          </a:bodyPr>
          <a:lstStyle>
            <a:lvl1pPr>
              <a:buNone/>
              <a:defRPr>
                <a:latin typeface="Helvetica"/>
              </a:defRPr>
            </a:lvl1pPr>
          </a:lstStyle>
          <a:p>
            <a:r>
              <a:rPr lang="en-US" dirty="0" smtClean="0"/>
              <a:t>• Click to add text</a:t>
            </a:r>
            <a:endParaRPr lang="en-US" dirty="0"/>
          </a:p>
        </p:txBody>
      </p:sp>
      <p:sp>
        <p:nvSpPr>
          <p:cNvPr id="9" name="Title 1"/>
          <p:cNvSpPr>
            <a:spLocks noGrp="1"/>
          </p:cNvSpPr>
          <p:nvPr>
            <p:ph type="ctrTitle"/>
          </p:nvPr>
        </p:nvSpPr>
        <p:spPr>
          <a:xfrm>
            <a:off x="2074333" y="465667"/>
            <a:ext cx="5429920" cy="1470025"/>
          </a:xfrm>
        </p:spPr>
        <p:txBody>
          <a:bodyPr>
            <a:normAutofit/>
          </a:bodyPr>
          <a:lstStyle>
            <a:lvl1pPr>
              <a:defRPr>
                <a:latin typeface="Helvetica"/>
              </a:defRPr>
            </a:lvl1pPr>
          </a:lstStyle>
          <a:p>
            <a:endParaRPr lang="en-US" dirty="0"/>
          </a:p>
        </p:txBody>
      </p:sp>
    </p:spTree>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mall Head and Open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Tree>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title and body text">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smtClean="0"/>
              <a:t>Click to edit Master title style</a:t>
            </a:r>
            <a:endParaRPr lang="en-US" dirty="0"/>
          </a:p>
        </p:txBody>
      </p:sp>
      <p:sp>
        <p:nvSpPr>
          <p:cNvPr id="4" name="Content Placeholder 2"/>
          <p:cNvSpPr>
            <a:spLocks noGrp="1"/>
          </p:cNvSpPr>
          <p:nvPr>
            <p:ph idx="10"/>
          </p:nvPr>
        </p:nvSpPr>
        <p:spPr>
          <a:xfrm>
            <a:off x="434977" y="1371600"/>
            <a:ext cx="8001000" cy="44958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smtClean="0"/>
              <a:t>Click to edit Master text styles</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Slide title, body text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34977" y="147641"/>
            <a:ext cx="8023223" cy="99536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34977" y="2819400"/>
            <a:ext cx="7702551" cy="2819401"/>
          </a:xfrm>
        </p:spPr>
        <p:txBody>
          <a:bodyPr/>
          <a:lstStyle>
            <a:lvl1pPr marL="231775" indent="-219075">
              <a:spcAft>
                <a:spcPts val="600"/>
              </a:spcAft>
              <a:buClr>
                <a:srgbClr val="2178B5"/>
              </a:buClr>
              <a:buFont typeface="Arial" pitchFamily="34" charset="0"/>
              <a:buChar char="•"/>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2"/>
          <p:cNvSpPr>
            <a:spLocks noGrp="1"/>
          </p:cNvSpPr>
          <p:nvPr>
            <p:ph idx="10"/>
          </p:nvPr>
        </p:nvSpPr>
        <p:spPr>
          <a:xfrm>
            <a:off x="434977" y="1371600"/>
            <a:ext cx="8001000" cy="990600"/>
          </a:xfrm>
        </p:spPr>
        <p:txBody>
          <a:bodyPr/>
          <a:lstStyle>
            <a:lvl1pPr marL="0" indent="12700">
              <a:spcAft>
                <a:spcPts val="600"/>
              </a:spcAft>
              <a:buClr>
                <a:srgbClr val="2178B5"/>
              </a:buClr>
              <a:buFont typeface="Arial" pitchFamily="34" charset="0"/>
              <a:buNone/>
              <a:defRPr b="0"/>
            </a:lvl1pPr>
            <a:lvl2pPr>
              <a:spcAft>
                <a:spcPts val="600"/>
              </a:spcAft>
              <a:buClr>
                <a:srgbClr val="2178B5"/>
              </a:buClr>
              <a:defRPr b="0"/>
            </a:lvl2pPr>
            <a:lvl3pPr>
              <a:spcAft>
                <a:spcPts val="600"/>
              </a:spcAft>
              <a:buClr>
                <a:srgbClr val="2178B5"/>
              </a:buClr>
              <a:defRPr b="0"/>
            </a:lvl3pPr>
            <a:lvl4pPr>
              <a:spcAft>
                <a:spcPts val="600"/>
              </a:spcAft>
              <a:buClr>
                <a:srgbClr val="2178B5"/>
              </a:buClr>
              <a:defRPr b="0"/>
            </a:lvl4pPr>
            <a:lvl5pPr>
              <a:spcAft>
                <a:spcPts val="600"/>
              </a:spcAft>
              <a:buClr>
                <a:srgbClr val="2178B5"/>
              </a:buClr>
              <a:defRPr b="0"/>
            </a:lvl5pPr>
          </a:lstStyle>
          <a:p>
            <a:pPr lvl="0"/>
            <a:r>
              <a:rPr lang="en-US" smtClean="0"/>
              <a:t>Click to edit Master text styles</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descr="Version 2, page 1.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 name="Title 7"/>
          <p:cNvSpPr>
            <a:spLocks noGrp="1"/>
          </p:cNvSpPr>
          <p:nvPr>
            <p:ph type="ctrTitle"/>
          </p:nvPr>
        </p:nvSpPr>
        <p:spPr>
          <a:xfrm>
            <a:off x="2679118" y="1395412"/>
            <a:ext cx="5779081" cy="1470025"/>
          </a:xfrm>
        </p:spPr>
        <p:txBody>
          <a:bodyPr>
            <a:normAutofit/>
          </a:bodyPr>
          <a:lstStyle/>
          <a:p>
            <a:endParaRPr lang="en-US" dirty="0"/>
          </a:p>
        </p:txBody>
      </p:sp>
      <p:sp>
        <p:nvSpPr>
          <p:cNvPr id="9" name="Subtitle 8"/>
          <p:cNvSpPr>
            <a:spLocks noGrp="1"/>
          </p:cNvSpPr>
          <p:nvPr>
            <p:ph type="subTitle" idx="4294967295"/>
          </p:nvPr>
        </p:nvSpPr>
        <p:spPr>
          <a:xfrm>
            <a:off x="2679118" y="3009900"/>
            <a:ext cx="5093282" cy="1752600"/>
          </a:xfrm>
        </p:spPr>
        <p:txBody>
          <a:bodyPr>
            <a:normAutofit/>
          </a:bodyPr>
          <a:lstStyle/>
          <a:p>
            <a:endParaRPr lang="en-US" dirty="0"/>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Version 2, page 2.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 name="Subtitle 2"/>
          <p:cNvSpPr>
            <a:spLocks noGrp="1"/>
          </p:cNvSpPr>
          <p:nvPr>
            <p:ph type="subTitle" idx="4294967295"/>
          </p:nvPr>
        </p:nvSpPr>
        <p:spPr>
          <a:xfrm>
            <a:off x="745065" y="2167467"/>
            <a:ext cx="5429921" cy="1752600"/>
          </a:xfrm>
        </p:spPr>
        <p:txBody>
          <a:bodyPr>
            <a:normAutofit/>
          </a:bodyPr>
          <a:lstStyle>
            <a:lvl1pPr>
              <a:buNone/>
              <a:defRPr>
                <a:latin typeface="Helvetica"/>
              </a:defRPr>
            </a:lvl1pPr>
          </a:lstStyle>
          <a:p>
            <a:r>
              <a:rPr lang="en-US" dirty="0" smtClean="0"/>
              <a:t>• Click to add text</a:t>
            </a:r>
            <a:endParaRPr lang="en-US" dirty="0"/>
          </a:p>
        </p:txBody>
      </p:sp>
      <p:sp>
        <p:nvSpPr>
          <p:cNvPr id="9" name="Title 1"/>
          <p:cNvSpPr>
            <a:spLocks noGrp="1"/>
          </p:cNvSpPr>
          <p:nvPr>
            <p:ph type="ctrTitle"/>
          </p:nvPr>
        </p:nvSpPr>
        <p:spPr>
          <a:xfrm>
            <a:off x="2074333" y="465667"/>
            <a:ext cx="5429920" cy="1470025"/>
          </a:xfrm>
        </p:spPr>
        <p:txBody>
          <a:bodyPr>
            <a:normAutofit/>
          </a:bodyPr>
          <a:lstStyle>
            <a:lvl1pPr>
              <a:defRPr>
                <a:latin typeface="Helvetica"/>
              </a:defRPr>
            </a:lvl1pPr>
          </a:lstStyle>
          <a:p>
            <a:endParaRPr lang="en-US" dirty="0"/>
          </a:p>
        </p:txBody>
      </p:sp>
      <p:sp>
        <p:nvSpPr>
          <p:cNvPr id="5" name="Footer Placeholder 6"/>
          <p:cNvSpPr>
            <a:spLocks noGrp="1"/>
          </p:cNvSpPr>
          <p:nvPr>
            <p:ph type="ftr" sz="quarter" idx="10"/>
          </p:nvPr>
        </p:nvSpPr>
        <p:spPr>
          <a:xfrm>
            <a:off x="865188" y="6405563"/>
            <a:ext cx="5154612" cy="365125"/>
          </a:xfrm>
        </p:spPr>
        <p:txBody>
          <a:bodyPr wrap="square" numCol="1" anchorCtr="0" compatLnSpc="1">
            <a:prstTxWarp prst="textNoShape">
              <a:avLst/>
            </a:prstTxWarp>
          </a:bodyPr>
          <a:lstStyle>
            <a:lvl1pPr algn="l" fontAlgn="base">
              <a:spcBef>
                <a:spcPct val="0"/>
              </a:spcBef>
              <a:spcAft>
                <a:spcPct val="0"/>
              </a:spcAft>
              <a:defRPr sz="800">
                <a:solidFill>
                  <a:srgbClr val="FFFFFF"/>
                </a:solidFill>
                <a:latin typeface="Helvetica" pitchFamily="34" charset="0"/>
                <a:cs typeface="Helvetica" pitchFamily="34" charset="0"/>
              </a:defRPr>
            </a:lvl1pPr>
          </a:lstStyle>
          <a:p>
            <a:pPr>
              <a:defRPr/>
            </a:pPr>
            <a:r>
              <a:rPr lang="en-US"/>
              <a:t>Click Insert &gt; Header &amp; Footer to add Area/Division/Department name</a:t>
            </a:r>
            <a:r>
              <a:rPr lang="en-US" sz="1000"/>
              <a:t>.</a:t>
            </a:r>
          </a:p>
        </p:txBody>
      </p:sp>
    </p:spTree>
  </p:cSld>
  <p:clrMapOvr>
    <a:masterClrMapping/>
  </p:clrMapOv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Version 2, page 2.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6"/>
          <p:cNvSpPr>
            <a:spLocks noGrp="1"/>
          </p:cNvSpPr>
          <p:nvPr>
            <p:ph type="ftr" sz="quarter" idx="10"/>
          </p:nvPr>
        </p:nvSpPr>
        <p:spPr>
          <a:xfrm>
            <a:off x="865188" y="6405563"/>
            <a:ext cx="5154612" cy="365125"/>
          </a:xfrm>
        </p:spPr>
        <p:txBody>
          <a:bodyPr wrap="square" numCol="1" anchorCtr="0" compatLnSpc="1">
            <a:prstTxWarp prst="textNoShape">
              <a:avLst/>
            </a:prstTxWarp>
          </a:bodyPr>
          <a:lstStyle>
            <a:lvl1pPr algn="l" fontAlgn="base">
              <a:spcBef>
                <a:spcPct val="0"/>
              </a:spcBef>
              <a:spcAft>
                <a:spcPct val="0"/>
              </a:spcAft>
              <a:defRPr sz="800">
                <a:solidFill>
                  <a:srgbClr val="FFFFFF"/>
                </a:solidFill>
                <a:latin typeface="Helvetica" pitchFamily="34" charset="0"/>
                <a:cs typeface="Helvetica" pitchFamily="34" charset="0"/>
              </a:defRPr>
            </a:lvl1pPr>
          </a:lstStyle>
          <a:p>
            <a:pPr>
              <a:defRPr/>
            </a:pPr>
            <a:r>
              <a:rPr lang="en-US"/>
              <a:t>Click Insert &gt; Header &amp; Footer to add Area/Division/Department name</a:t>
            </a:r>
            <a:r>
              <a:rPr lang="en-US" sz="1000"/>
              <a:t>.</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5548A8-0A5B-4C88-ACD3-42086615611C}" type="datetimeFigureOut">
              <a:rPr lang="en-US" smtClean="0"/>
              <a:pPr/>
              <a:t>5/22/2013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F5B0D9-619C-4088-A633-EA6EBC965514}" type="slidenum">
              <a:rPr lang="en-US" smtClean="0"/>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Version 2, page 2.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6"/>
          <p:cNvSpPr>
            <a:spLocks noGrp="1"/>
          </p:cNvSpPr>
          <p:nvPr>
            <p:ph type="ftr" sz="quarter" idx="10"/>
          </p:nvPr>
        </p:nvSpPr>
        <p:spPr>
          <a:xfrm>
            <a:off x="865188" y="6405563"/>
            <a:ext cx="5154612" cy="365125"/>
          </a:xfrm>
        </p:spPr>
        <p:txBody>
          <a:bodyPr wrap="square" numCol="1" anchorCtr="0" compatLnSpc="1">
            <a:prstTxWarp prst="textNoShape">
              <a:avLst/>
            </a:prstTxWarp>
          </a:bodyPr>
          <a:lstStyle>
            <a:lvl1pPr algn="l" fontAlgn="base">
              <a:spcBef>
                <a:spcPct val="0"/>
              </a:spcBef>
              <a:spcAft>
                <a:spcPct val="0"/>
              </a:spcAft>
              <a:defRPr sz="800">
                <a:solidFill>
                  <a:srgbClr val="FFFFFF"/>
                </a:solidFill>
                <a:latin typeface="Helvetica" pitchFamily="34" charset="0"/>
                <a:cs typeface="Helvetica" pitchFamily="34" charset="0"/>
              </a:defRPr>
            </a:lvl1pPr>
          </a:lstStyle>
          <a:p>
            <a:pPr>
              <a:defRPr/>
            </a:pPr>
            <a:r>
              <a:rPr lang="en-US"/>
              <a:t>Click Insert &gt; Header &amp; Footer to add Area/Division/Department name</a:t>
            </a:r>
            <a:r>
              <a:rPr lang="en-US" sz="1000"/>
              <a:t>.</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9" descr="Version 2, page 2.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6"/>
          <p:cNvSpPr>
            <a:spLocks noGrp="1"/>
          </p:cNvSpPr>
          <p:nvPr>
            <p:ph type="ftr" sz="quarter" idx="10"/>
          </p:nvPr>
        </p:nvSpPr>
        <p:spPr>
          <a:xfrm>
            <a:off x="865188" y="6405563"/>
            <a:ext cx="5154612" cy="365125"/>
          </a:xfrm>
        </p:spPr>
        <p:txBody>
          <a:bodyPr wrap="square" numCol="1" anchorCtr="0" compatLnSpc="1">
            <a:prstTxWarp prst="textNoShape">
              <a:avLst/>
            </a:prstTxWarp>
          </a:bodyPr>
          <a:lstStyle>
            <a:lvl1pPr algn="l" fontAlgn="base">
              <a:spcBef>
                <a:spcPct val="0"/>
              </a:spcBef>
              <a:spcAft>
                <a:spcPct val="0"/>
              </a:spcAft>
              <a:defRPr sz="800">
                <a:solidFill>
                  <a:srgbClr val="FFFFFF"/>
                </a:solidFill>
                <a:latin typeface="Helvetica" pitchFamily="34" charset="0"/>
                <a:cs typeface="Helvetica" pitchFamily="34" charset="0"/>
              </a:defRPr>
            </a:lvl1pPr>
          </a:lstStyle>
          <a:p>
            <a:pPr>
              <a:defRPr/>
            </a:pPr>
            <a:r>
              <a:rPr lang="en-US"/>
              <a:t>Click Insert &gt; Header &amp; Footer to add Area/Division/Department name</a:t>
            </a:r>
            <a:r>
              <a:rPr lang="en-US" sz="1000"/>
              <a:t>.</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5" descr="Version 2, page 2.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6"/>
          <p:cNvSpPr>
            <a:spLocks noGrp="1"/>
          </p:cNvSpPr>
          <p:nvPr>
            <p:ph type="ftr" sz="quarter" idx="10"/>
          </p:nvPr>
        </p:nvSpPr>
        <p:spPr>
          <a:xfrm>
            <a:off x="865188" y="6405563"/>
            <a:ext cx="5154612" cy="365125"/>
          </a:xfrm>
        </p:spPr>
        <p:txBody>
          <a:bodyPr wrap="square" numCol="1" anchorCtr="0" compatLnSpc="1">
            <a:prstTxWarp prst="textNoShape">
              <a:avLst/>
            </a:prstTxWarp>
          </a:bodyPr>
          <a:lstStyle>
            <a:lvl1pPr algn="l" fontAlgn="base">
              <a:spcBef>
                <a:spcPct val="0"/>
              </a:spcBef>
              <a:spcAft>
                <a:spcPct val="0"/>
              </a:spcAft>
              <a:defRPr sz="800">
                <a:solidFill>
                  <a:srgbClr val="FFFFFF"/>
                </a:solidFill>
                <a:latin typeface="Helvetica" pitchFamily="34" charset="0"/>
                <a:cs typeface="Helvetica" pitchFamily="34" charset="0"/>
              </a:defRPr>
            </a:lvl1pPr>
          </a:lstStyle>
          <a:p>
            <a:pPr>
              <a:defRPr/>
            </a:pPr>
            <a:r>
              <a:rPr lang="en-US"/>
              <a:t>Click Insert &gt; Header &amp; Footer to add Area/Division/Department name</a:t>
            </a:r>
            <a:r>
              <a:rPr lang="en-US" sz="1000"/>
              <a:t>.</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descr="Version 2, page 2.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Footer Placeholder 6"/>
          <p:cNvSpPr>
            <a:spLocks noGrp="1"/>
          </p:cNvSpPr>
          <p:nvPr>
            <p:ph type="ftr" sz="quarter" idx="10"/>
          </p:nvPr>
        </p:nvSpPr>
        <p:spPr>
          <a:xfrm>
            <a:off x="865188" y="6405563"/>
            <a:ext cx="5154612" cy="365125"/>
          </a:xfrm>
        </p:spPr>
        <p:txBody>
          <a:bodyPr wrap="square" numCol="1" anchorCtr="0" compatLnSpc="1">
            <a:prstTxWarp prst="textNoShape">
              <a:avLst/>
            </a:prstTxWarp>
          </a:bodyPr>
          <a:lstStyle>
            <a:lvl1pPr algn="l" fontAlgn="base">
              <a:spcBef>
                <a:spcPct val="0"/>
              </a:spcBef>
              <a:spcAft>
                <a:spcPct val="0"/>
              </a:spcAft>
              <a:defRPr sz="800">
                <a:solidFill>
                  <a:srgbClr val="FFFFFF"/>
                </a:solidFill>
                <a:latin typeface="Helvetica" pitchFamily="34" charset="0"/>
                <a:cs typeface="Helvetica" pitchFamily="34" charset="0"/>
              </a:defRPr>
            </a:lvl1pPr>
          </a:lstStyle>
          <a:p>
            <a:pPr>
              <a:defRPr/>
            </a:pPr>
            <a:r>
              <a:rPr lang="en-US"/>
              <a:t>Click Insert &gt; Header &amp; Footer to add Area/Division/Department name</a:t>
            </a:r>
            <a:r>
              <a:rPr lang="en-US" sz="1000"/>
              <a:t>.</a:t>
            </a: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Version 2, page 2.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6"/>
          <p:cNvSpPr>
            <a:spLocks noGrp="1"/>
          </p:cNvSpPr>
          <p:nvPr>
            <p:ph type="ftr" sz="quarter" idx="10"/>
          </p:nvPr>
        </p:nvSpPr>
        <p:spPr>
          <a:xfrm>
            <a:off x="865188" y="6405563"/>
            <a:ext cx="5154612" cy="365125"/>
          </a:xfrm>
        </p:spPr>
        <p:txBody>
          <a:bodyPr wrap="square" numCol="1" anchorCtr="0" compatLnSpc="1">
            <a:prstTxWarp prst="textNoShape">
              <a:avLst/>
            </a:prstTxWarp>
          </a:bodyPr>
          <a:lstStyle>
            <a:lvl1pPr algn="l" fontAlgn="base">
              <a:spcBef>
                <a:spcPct val="0"/>
              </a:spcBef>
              <a:spcAft>
                <a:spcPct val="0"/>
              </a:spcAft>
              <a:defRPr sz="800">
                <a:solidFill>
                  <a:srgbClr val="FFFFFF"/>
                </a:solidFill>
                <a:latin typeface="Helvetica" pitchFamily="34" charset="0"/>
                <a:cs typeface="Helvetica" pitchFamily="34" charset="0"/>
              </a:defRPr>
            </a:lvl1pPr>
          </a:lstStyle>
          <a:p>
            <a:pPr>
              <a:defRPr/>
            </a:pPr>
            <a:r>
              <a:rPr lang="en-US"/>
              <a:t>Click Insert &gt; Header &amp; Footer to add Area/Division/Department name</a:t>
            </a:r>
            <a:r>
              <a:rPr lang="en-US" sz="1000"/>
              <a:t>.</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Version 2, page 2.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6"/>
          <p:cNvSpPr>
            <a:spLocks noGrp="1"/>
          </p:cNvSpPr>
          <p:nvPr>
            <p:ph type="ftr" sz="quarter" idx="10"/>
          </p:nvPr>
        </p:nvSpPr>
        <p:spPr>
          <a:xfrm>
            <a:off x="865188" y="6405563"/>
            <a:ext cx="5154612" cy="365125"/>
          </a:xfrm>
        </p:spPr>
        <p:txBody>
          <a:bodyPr wrap="square" numCol="1" anchorCtr="0" compatLnSpc="1">
            <a:prstTxWarp prst="textNoShape">
              <a:avLst/>
            </a:prstTxWarp>
          </a:bodyPr>
          <a:lstStyle>
            <a:lvl1pPr algn="l" fontAlgn="base">
              <a:spcBef>
                <a:spcPct val="0"/>
              </a:spcBef>
              <a:spcAft>
                <a:spcPct val="0"/>
              </a:spcAft>
              <a:defRPr sz="800">
                <a:solidFill>
                  <a:srgbClr val="FFFFFF"/>
                </a:solidFill>
                <a:latin typeface="Helvetica" pitchFamily="34" charset="0"/>
                <a:cs typeface="Helvetica" pitchFamily="34" charset="0"/>
              </a:defRPr>
            </a:lvl1pPr>
          </a:lstStyle>
          <a:p>
            <a:pPr>
              <a:defRPr/>
            </a:pPr>
            <a:r>
              <a:rPr lang="en-US"/>
              <a:t>Click Insert &gt; Header &amp; Footer to add Area/Division/Department name</a:t>
            </a:r>
            <a:r>
              <a:rPr lang="en-US" sz="1000"/>
              <a:t>.</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descr="Version 2, page 2.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6"/>
          <p:cNvSpPr>
            <a:spLocks noGrp="1"/>
          </p:cNvSpPr>
          <p:nvPr>
            <p:ph type="ftr" sz="quarter" idx="10"/>
          </p:nvPr>
        </p:nvSpPr>
        <p:spPr>
          <a:xfrm>
            <a:off x="865188" y="6405563"/>
            <a:ext cx="5154612" cy="365125"/>
          </a:xfrm>
        </p:spPr>
        <p:txBody>
          <a:bodyPr wrap="square" numCol="1" anchorCtr="0" compatLnSpc="1">
            <a:prstTxWarp prst="textNoShape">
              <a:avLst/>
            </a:prstTxWarp>
          </a:bodyPr>
          <a:lstStyle>
            <a:lvl1pPr algn="l" fontAlgn="base">
              <a:spcBef>
                <a:spcPct val="0"/>
              </a:spcBef>
              <a:spcAft>
                <a:spcPct val="0"/>
              </a:spcAft>
              <a:defRPr sz="800">
                <a:solidFill>
                  <a:srgbClr val="FFFFFF"/>
                </a:solidFill>
                <a:latin typeface="Helvetica" pitchFamily="34" charset="0"/>
                <a:cs typeface="Helvetica" pitchFamily="34" charset="0"/>
              </a:defRPr>
            </a:lvl1pPr>
          </a:lstStyle>
          <a:p>
            <a:pPr>
              <a:defRPr/>
            </a:pPr>
            <a:r>
              <a:rPr lang="en-US"/>
              <a:t>Click Insert &gt; Header &amp; Footer to add Area/Division/Department name</a:t>
            </a:r>
            <a:r>
              <a:rPr lang="en-US" sz="1000"/>
              <a:t>.</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descr="Version 2, page 2.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6"/>
          <p:cNvSpPr>
            <a:spLocks noGrp="1"/>
          </p:cNvSpPr>
          <p:nvPr>
            <p:ph type="ftr" sz="quarter" idx="10"/>
          </p:nvPr>
        </p:nvSpPr>
        <p:spPr>
          <a:xfrm>
            <a:off x="865188" y="6405563"/>
            <a:ext cx="5154612" cy="365125"/>
          </a:xfrm>
        </p:spPr>
        <p:txBody>
          <a:bodyPr wrap="square" numCol="1" anchorCtr="0" compatLnSpc="1">
            <a:prstTxWarp prst="textNoShape">
              <a:avLst/>
            </a:prstTxWarp>
          </a:bodyPr>
          <a:lstStyle>
            <a:lvl1pPr algn="l" fontAlgn="base">
              <a:spcBef>
                <a:spcPct val="0"/>
              </a:spcBef>
              <a:spcAft>
                <a:spcPct val="0"/>
              </a:spcAft>
              <a:defRPr sz="800">
                <a:solidFill>
                  <a:srgbClr val="FFFFFF"/>
                </a:solidFill>
                <a:latin typeface="Helvetica" pitchFamily="34" charset="0"/>
                <a:cs typeface="Helvetica" pitchFamily="34" charset="0"/>
              </a:defRPr>
            </a:lvl1pPr>
          </a:lstStyle>
          <a:p>
            <a:pPr>
              <a:defRPr/>
            </a:pPr>
            <a:r>
              <a:rPr lang="en-US"/>
              <a:t>Click Insert &gt; Header &amp; Footer to add Area/Division/Department name</a:t>
            </a:r>
            <a:r>
              <a:rPr lang="en-US" sz="1000"/>
              <a:t>.</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5548A8-0A5B-4C88-ACD3-42086615611C}" type="datetimeFigureOut">
              <a:rPr lang="en-US" smtClean="0"/>
              <a:pPr/>
              <a:t>5/22/2013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F5B0D9-619C-4088-A633-EA6EBC965514}"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5548A8-0A5B-4C88-ACD3-42086615611C}" type="datetimeFigureOut">
              <a:rPr lang="en-US" smtClean="0"/>
              <a:pPr/>
              <a:t>5/22/2013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F5B0D9-619C-4088-A633-EA6EBC965514}"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5548A8-0A5B-4C88-ACD3-42086615611C}" type="datetimeFigureOut">
              <a:rPr lang="en-US" smtClean="0"/>
              <a:pPr/>
              <a:t>5/22/2013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F5B0D9-619C-4088-A633-EA6EBC965514}" type="slidenum">
              <a:rPr lang="en-US" smtClean="0"/>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5548A8-0A5B-4C88-ACD3-42086615611C}" type="datetimeFigureOut">
              <a:rPr lang="en-US" smtClean="0"/>
              <a:pPr/>
              <a:t>5/22/2013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F5B0D9-619C-4088-A633-EA6EBC965514}"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5548A8-0A5B-4C88-ACD3-42086615611C}" type="datetimeFigureOut">
              <a:rPr lang="en-US" smtClean="0"/>
              <a:pPr/>
              <a:t>5/22/2013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5548A8-0A5B-4C88-ACD3-42086615611C}" type="datetimeFigureOut">
              <a:rPr lang="en-US" smtClean="0"/>
              <a:pPr/>
              <a:t>5/22/2013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5548A8-0A5B-4C88-ACD3-42086615611C}" type="datetimeFigureOut">
              <a:rPr lang="en-US" smtClean="0"/>
              <a:pPr/>
              <a:t>5/22/2013</a:t>
            </a:fld>
            <a:endParaRPr lang="en-US"/>
          </a:p>
        </p:txBody>
      </p:sp>
      <p:sp>
        <p:nvSpPr>
          <p:cNvPr id="6" name="Footer Placeholder 5"/>
          <p:cNvSpPr>
            <a:spLocks noGrp="1"/>
          </p:cNvSpPr>
          <p:nvPr>
            <p:ph type="ftr" sz="quarter" idx="11"/>
          </p:nvPr>
        </p:nvSpPr>
        <p:spPr/>
        <p:txBody>
          <a:bodyPr/>
          <a:lstStyle/>
          <a:p>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5548A8-0A5B-4C88-ACD3-42086615611C}" type="datetimeFigureOut">
              <a:rPr lang="en-US" smtClean="0"/>
              <a:pPr/>
              <a:t>5/22/2013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F5B0D9-619C-4088-A633-EA6EBC965514}" type="slidenum">
              <a:rPr lang="en-US" smtClean="0"/>
              <a:pPr/>
              <a:t>‹#›</a:t>
            </a:fld>
            <a:endParaRPr lang="en-US"/>
          </a:p>
        </p:txBody>
      </p:sp>
      <p:pic>
        <p:nvPicPr>
          <p:cNvPr id="7" name="Picture 6" descr="OCLC-RESEARCH_H_MD.jpg"/>
          <p:cNvPicPr>
            <a:picLocks noChangeAspect="1"/>
          </p:cNvPicPr>
          <p:nvPr userDrawn="1"/>
        </p:nvPicPr>
        <p:blipFill>
          <a:blip r:embed="rId18" cstate="print"/>
          <a:stretch>
            <a:fillRect/>
          </a:stretch>
        </p:blipFill>
        <p:spPr>
          <a:xfrm>
            <a:off x="6934200" y="6324600"/>
            <a:ext cx="2057400" cy="42543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99" r:id="rId12"/>
    <p:sldLayoutId id="2147483800" r:id="rId13"/>
    <p:sldLayoutId id="2147483812" r:id="rId14"/>
    <p:sldLayoutId id="2147483814" r:id="rId15"/>
    <p:sldLayoutId id="2147483815" r:id="rId16"/>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457200">
              <a:defRPr/>
            </a:pPr>
            <a:fld id="{83443A59-BAAD-499E-9365-20C47DD06201}" type="datetimeFigureOut">
              <a:rPr lang="en-US">
                <a:solidFill>
                  <a:prstClr val="black">
                    <a:tint val="75000"/>
                  </a:prstClr>
                </a:solidFill>
              </a:rPr>
              <a:pPr defTabSz="457200">
                <a:defRPr/>
              </a:pPr>
              <a:t>5/22/2013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457200">
              <a:defRPr/>
            </a:pPr>
            <a:fld id="{568C73E3-880B-4F91-B484-6D1E91EC82F4}" type="slidenum">
              <a:rPr lang="en-US">
                <a:solidFill>
                  <a:prstClr val="black">
                    <a:tint val="75000"/>
                  </a:prstClr>
                </a:solidFill>
              </a:rPr>
              <a:pPr defTabSz="457200">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wmf"/></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www.downes.ca/presentation/304"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hyperlink" Target="http://en.wikipedia.org/wiki/File:Disruptivetechnology.gif" TargetMode="External"/><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wmf"/></Relationships>
</file>

<file path=ppt/slides/_rels/slide37.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9.wmf"/></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hyperlink" Target="http://www.mywcpa.org/colleges_universities.php"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w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librarydigitalprojects.com/2011/04/04/sources-for-disruption-of-library-services/" TargetMode="External"/><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hyperlink" Target="http://www.hbsp.harvard.edu/hbsp/prod_detail.asp?4533"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97-2003_Worksheet2.xls"/></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gi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7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chart" Target="../charts/chart3.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7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75.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6.jpeg"/><Relationship Id="rId4" Type="http://schemas.openxmlformats.org/officeDocument/2006/relationships/hyperlink" Target="http://www.cic.net/home"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hyperlink" Target="http://www.arl.org/resources/pubs/mmproceedings/160mm-proceedings.shtml"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s>
</file>

<file path=ppt/slides/_rels/slide8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hyperlink" Target="https://www.google.com/search?q=lorcan+dempsey" TargetMode="External"/><Relationship Id="rId3" Type="http://schemas.openxmlformats.org/officeDocument/2006/relationships/hyperlink" Target="http://www.sheeo.org/news/state-higher-education-finance-shef-report-fy2012-released" TargetMode="External"/><Relationship Id="rId7" Type="http://schemas.openxmlformats.org/officeDocument/2006/relationships/hyperlink" Target="http://hbr.org/1999/03/unbundling-the-corporation/ar/1" TargetMode="External"/><Relationship Id="rId2" Type="http://schemas.openxmlformats.org/officeDocument/2006/relationships/hyperlink" Target="http://www.oclc.org/research/publications/library/2010/2010-03.pdf" TargetMode="External"/><Relationship Id="rId1" Type="http://schemas.openxmlformats.org/officeDocument/2006/relationships/slideLayout" Target="../slideLayouts/slideLayout2.xml"/><Relationship Id="rId6" Type="http://schemas.openxmlformats.org/officeDocument/2006/relationships/hyperlink" Target="http://www.researchuniversitiesfutures.org/" TargetMode="External"/><Relationship Id="rId5" Type="http://schemas.openxmlformats.org/officeDocument/2006/relationships/hyperlink" Target="http://www.sr.ithaka.org/blog-individual/cost-disease-higher-education-technology-answer-0" TargetMode="External"/><Relationship Id="rId10" Type="http://schemas.openxmlformats.org/officeDocument/2006/relationships/hyperlink" Target="http://www.linkedin.com/pub/tam-dalrymple/4/285/68a" TargetMode="External"/><Relationship Id="rId4" Type="http://schemas.openxmlformats.org/officeDocument/2006/relationships/hyperlink" Target="http://www.arl.org/component/content/article/6/1600" TargetMode="External"/><Relationship Id="rId9" Type="http://schemas.openxmlformats.org/officeDocument/2006/relationships/hyperlink" Target="http://www.oclc.org/research/people/malpas.html"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04800"/>
            <a:ext cx="7772400" cy="1470025"/>
          </a:xfrm>
        </p:spPr>
        <p:txBody>
          <a:bodyPr/>
          <a:lstStyle/>
          <a:p>
            <a:r>
              <a:rPr lang="en-US" dirty="0" smtClean="0">
                <a:latin typeface="Segoe UI" pitchFamily="34" charset="0"/>
                <a:ea typeface="Segoe UI" pitchFamily="34" charset="0"/>
                <a:cs typeface="Segoe UI" pitchFamily="34" charset="0"/>
              </a:rPr>
              <a:t>Reconfigured and Unbundled</a:t>
            </a:r>
            <a:endParaRPr lang="en-US" dirty="0">
              <a:latin typeface="Segoe UI" pitchFamily="34" charset="0"/>
              <a:ea typeface="Segoe UI" pitchFamily="34" charset="0"/>
              <a:cs typeface="Segoe UI" pitchFamily="34" charset="0"/>
            </a:endParaRPr>
          </a:p>
        </p:txBody>
      </p:sp>
      <p:sp>
        <p:nvSpPr>
          <p:cNvPr id="3" name="Subtitle 2"/>
          <p:cNvSpPr>
            <a:spLocks noGrp="1"/>
          </p:cNvSpPr>
          <p:nvPr>
            <p:ph type="subTitle" idx="1"/>
          </p:nvPr>
        </p:nvSpPr>
        <p:spPr>
          <a:xfrm>
            <a:off x="2438400" y="1447800"/>
            <a:ext cx="6400800" cy="1752600"/>
          </a:xfrm>
        </p:spPr>
        <p:txBody>
          <a:bodyPr>
            <a:normAutofit fontScale="70000" lnSpcReduction="20000"/>
          </a:bodyPr>
          <a:lstStyle/>
          <a:p>
            <a:r>
              <a:rPr lang="en-US" dirty="0" smtClean="0">
                <a:latin typeface="Segoe UI" pitchFamily="34" charset="0"/>
                <a:ea typeface="Segoe UI" pitchFamily="34" charset="0"/>
                <a:cs typeface="Segoe UI" pitchFamily="34" charset="0"/>
              </a:rPr>
              <a:t>The research university and its library</a:t>
            </a:r>
          </a:p>
          <a:p>
            <a:r>
              <a:rPr lang="en-US" dirty="0">
                <a:latin typeface="Segoe UI" pitchFamily="34" charset="0"/>
                <a:ea typeface="Segoe UI" pitchFamily="34" charset="0"/>
                <a:cs typeface="Segoe UI" pitchFamily="34" charset="0"/>
              </a:rPr>
              <a:t>-</a:t>
            </a:r>
            <a:r>
              <a:rPr lang="en-US" dirty="0" smtClean="0">
                <a:latin typeface="Segoe UI" pitchFamily="34" charset="0"/>
                <a:ea typeface="Segoe UI" pitchFamily="34" charset="0"/>
                <a:cs typeface="Segoe UI" pitchFamily="34" charset="0"/>
              </a:rPr>
              <a:t>Trends, influences, and external factors-</a:t>
            </a:r>
          </a:p>
          <a:p>
            <a:endParaRPr lang="en-US" dirty="0">
              <a:latin typeface="Segoe UI" pitchFamily="34" charset="0"/>
              <a:ea typeface="Segoe UI" pitchFamily="34" charset="0"/>
              <a:cs typeface="Segoe UI" pitchFamily="34" charset="0"/>
            </a:endParaRPr>
          </a:p>
          <a:p>
            <a:pPr algn="r"/>
            <a:r>
              <a:rPr lang="en-US" dirty="0" smtClean="0">
                <a:latin typeface="Segoe UI" pitchFamily="34" charset="0"/>
                <a:ea typeface="Segoe UI" pitchFamily="34" charset="0"/>
                <a:cs typeface="Segoe UI" pitchFamily="34" charset="0"/>
              </a:rPr>
              <a:t>For the University of Wisconsin Libraries</a:t>
            </a:r>
          </a:p>
          <a:p>
            <a:pPr algn="r"/>
            <a:r>
              <a:rPr lang="en-US" dirty="0" smtClean="0">
                <a:latin typeface="Segoe UI" pitchFamily="34" charset="0"/>
                <a:ea typeface="Segoe UI" pitchFamily="34" charset="0"/>
                <a:cs typeface="Segoe UI" pitchFamily="34" charset="0"/>
              </a:rPr>
              <a:t>15 May 2013</a:t>
            </a:r>
            <a:endParaRPr lang="en-US" dirty="0">
              <a:latin typeface="Segoe UI" pitchFamily="34" charset="0"/>
              <a:ea typeface="Segoe UI" pitchFamily="34" charset="0"/>
              <a:cs typeface="Segoe UI" pitchFamily="34" charset="0"/>
            </a:endParaRPr>
          </a:p>
        </p:txBody>
      </p:sp>
      <p:sp>
        <p:nvSpPr>
          <p:cNvPr id="4" name="TextBox 3"/>
          <p:cNvSpPr txBox="1"/>
          <p:nvPr/>
        </p:nvSpPr>
        <p:spPr>
          <a:xfrm>
            <a:off x="228600" y="5029200"/>
            <a:ext cx="8305800" cy="1169551"/>
          </a:xfrm>
          <a:prstGeom prst="rect">
            <a:avLst/>
          </a:prstGeom>
          <a:noFill/>
        </p:spPr>
        <p:txBody>
          <a:bodyPr wrap="square" rtlCol="0">
            <a:spAutoFit/>
          </a:bodyPr>
          <a:lstStyle/>
          <a:p>
            <a:r>
              <a:rPr lang="en-US" sz="2800" dirty="0">
                <a:solidFill>
                  <a:schemeClr val="bg1">
                    <a:lumMod val="50000"/>
                  </a:schemeClr>
                </a:solidFill>
                <a:latin typeface="Segoe UI" pitchFamily="34" charset="0"/>
                <a:ea typeface="Segoe UI" pitchFamily="34" charset="0"/>
                <a:cs typeface="Segoe UI" pitchFamily="34" charset="0"/>
              </a:rPr>
              <a:t>Jim </a:t>
            </a:r>
            <a:r>
              <a:rPr lang="en-US" sz="2800" dirty="0" smtClean="0">
                <a:solidFill>
                  <a:schemeClr val="bg1">
                    <a:lumMod val="50000"/>
                  </a:schemeClr>
                </a:solidFill>
                <a:latin typeface="Segoe UI" pitchFamily="34" charset="0"/>
                <a:ea typeface="Segoe UI" pitchFamily="34" charset="0"/>
                <a:cs typeface="Segoe UI" pitchFamily="34" charset="0"/>
              </a:rPr>
              <a:t>Michalko, OCLC Research</a:t>
            </a:r>
            <a:endParaRPr lang="en-US" sz="2800" dirty="0">
              <a:solidFill>
                <a:schemeClr val="bg1">
                  <a:lumMod val="50000"/>
                </a:schemeClr>
              </a:solidFill>
              <a:latin typeface="Segoe UI" pitchFamily="34" charset="0"/>
              <a:ea typeface="Segoe UI" pitchFamily="34" charset="0"/>
              <a:cs typeface="Segoe UI" pitchFamily="34" charset="0"/>
            </a:endParaRPr>
          </a:p>
          <a:p>
            <a:r>
              <a:rPr lang="en-US" sz="1400" dirty="0">
                <a:solidFill>
                  <a:schemeClr val="bg1">
                    <a:lumMod val="50000"/>
                  </a:schemeClr>
                </a:solidFill>
                <a:latin typeface="Segoe UI" pitchFamily="34" charset="0"/>
                <a:ea typeface="Segoe UI" pitchFamily="34" charset="0"/>
                <a:cs typeface="Segoe UI" pitchFamily="34" charset="0"/>
              </a:rPr>
              <a:t>With ample borrowings from Lorcan Dempsey, Brian Lavoie, </a:t>
            </a:r>
            <a:r>
              <a:rPr lang="en-US" sz="1400" dirty="0" smtClean="0">
                <a:solidFill>
                  <a:schemeClr val="bg1">
                    <a:lumMod val="50000"/>
                  </a:schemeClr>
                </a:solidFill>
                <a:latin typeface="Segoe UI" pitchFamily="34" charset="0"/>
                <a:ea typeface="Segoe UI" pitchFamily="34" charset="0"/>
                <a:cs typeface="Segoe UI" pitchFamily="34" charset="0"/>
              </a:rPr>
              <a:t>Constance </a:t>
            </a:r>
            <a:r>
              <a:rPr lang="en-US" sz="1400" dirty="0" err="1" smtClean="0">
                <a:solidFill>
                  <a:schemeClr val="bg1">
                    <a:lumMod val="50000"/>
                  </a:schemeClr>
                </a:solidFill>
                <a:latin typeface="Segoe UI" pitchFamily="34" charset="0"/>
                <a:ea typeface="Segoe UI" pitchFamily="34" charset="0"/>
                <a:cs typeface="Segoe UI" pitchFamily="34" charset="0"/>
              </a:rPr>
              <a:t>Malpas</a:t>
            </a:r>
            <a:r>
              <a:rPr lang="en-US" sz="1400" dirty="0" smtClean="0">
                <a:solidFill>
                  <a:schemeClr val="bg1">
                    <a:lumMod val="50000"/>
                  </a:schemeClr>
                </a:solidFill>
                <a:latin typeface="Segoe UI" pitchFamily="34" charset="0"/>
                <a:ea typeface="Segoe UI" pitchFamily="34" charset="0"/>
                <a:cs typeface="Segoe UI" pitchFamily="34" charset="0"/>
              </a:rPr>
              <a:t> of OCLC</a:t>
            </a:r>
          </a:p>
          <a:p>
            <a:r>
              <a:rPr lang="en-US" sz="1400" dirty="0" smtClean="0">
                <a:solidFill>
                  <a:schemeClr val="bg1">
                    <a:lumMod val="50000"/>
                  </a:schemeClr>
                </a:solidFill>
                <a:latin typeface="Segoe UI" pitchFamily="34" charset="0"/>
                <a:ea typeface="Segoe UI" pitchFamily="34" charset="0"/>
                <a:cs typeface="Segoe UI" pitchFamily="34" charset="0"/>
              </a:rPr>
              <a:t>	AND all those in the concluding references</a:t>
            </a:r>
            <a:endParaRPr lang="en-US" sz="1400" dirty="0">
              <a:solidFill>
                <a:schemeClr val="bg1">
                  <a:lumMod val="50000"/>
                </a:schemeClr>
              </a:solidFill>
              <a:latin typeface="Segoe UI" pitchFamily="34" charset="0"/>
              <a:ea typeface="Segoe UI" pitchFamily="34" charset="0"/>
              <a:cs typeface="Segoe UI" pitchFamily="34" charset="0"/>
            </a:endParaRPr>
          </a:p>
          <a:p>
            <a:endParaRPr lang="en-US" sz="1400" dirty="0">
              <a:solidFill>
                <a:srgbClr val="2178B5"/>
              </a:solidFill>
              <a:latin typeface="Segoe WP"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28600" y="0"/>
            <a:ext cx="8229600" cy="1143000"/>
          </a:xfrm>
        </p:spPr>
        <p:txBody>
          <a:bodyPr>
            <a:normAutofit/>
          </a:bodyPr>
          <a:lstStyle/>
          <a:p>
            <a:pPr algn="l"/>
            <a:r>
              <a:rPr lang="en-US" b="1" dirty="0">
                <a:latin typeface="Segoe UI" pitchFamily="34" charset="0"/>
                <a:ea typeface="Segoe UI" pitchFamily="34" charset="0"/>
                <a:cs typeface="Segoe UI" pitchFamily="34" charset="0"/>
              </a:rPr>
              <a:t>Residual Risks (High)</a:t>
            </a:r>
          </a:p>
        </p:txBody>
      </p:sp>
      <p:sp>
        <p:nvSpPr>
          <p:cNvPr id="53251" name="AutoShape 3"/>
          <p:cNvSpPr>
            <a:spLocks noChangeArrowheads="1"/>
          </p:cNvSpPr>
          <p:nvPr/>
        </p:nvSpPr>
        <p:spPr bwMode="auto">
          <a:xfrm rot="16200000">
            <a:off x="1638300" y="2324100"/>
            <a:ext cx="1752600" cy="762000"/>
          </a:xfrm>
          <a:prstGeom prst="rightArrow">
            <a:avLst>
              <a:gd name="adj1" fmla="val 50000"/>
              <a:gd name="adj2" fmla="val 57500"/>
            </a:avLst>
          </a:prstGeom>
          <a:gradFill rotWithShape="1">
            <a:gsLst>
              <a:gs pos="0">
                <a:srgbClr val="008000"/>
              </a:gs>
              <a:gs pos="100000">
                <a:srgbClr val="FF0000"/>
              </a:gs>
            </a:gsLst>
            <a:lin ang="0" scaled="1"/>
          </a:gradFill>
          <a:ln w="9525" algn="ctr">
            <a:noFill/>
            <a:miter lim="800000"/>
            <a:headEnd/>
            <a:tailEnd/>
          </a:ln>
          <a:effectLst/>
        </p:spPr>
        <p:txBody>
          <a:bodyPr wrap="none" anchor="ctr"/>
          <a:lstStyle/>
          <a:p>
            <a:pPr algn="ctr" fontAlgn="base">
              <a:spcBef>
                <a:spcPct val="0"/>
              </a:spcBef>
              <a:spcAft>
                <a:spcPct val="0"/>
              </a:spcAft>
            </a:pPr>
            <a:r>
              <a:rPr lang="en-US" sz="2400" b="1">
                <a:solidFill>
                  <a:srgbClr val="000000"/>
                </a:solidFill>
                <a:latin typeface="Arial" charset="0"/>
              </a:rPr>
              <a:t>Impact</a:t>
            </a:r>
          </a:p>
        </p:txBody>
      </p:sp>
      <p:sp>
        <p:nvSpPr>
          <p:cNvPr id="53253" name="Text Box 5"/>
          <p:cNvSpPr txBox="1">
            <a:spLocks noChangeArrowheads="1"/>
          </p:cNvSpPr>
          <p:nvPr/>
        </p:nvSpPr>
        <p:spPr bwMode="auto">
          <a:xfrm>
            <a:off x="0" y="1295400"/>
            <a:ext cx="2895600" cy="3539430"/>
          </a:xfrm>
          <a:prstGeom prst="rect">
            <a:avLst/>
          </a:prstGeom>
          <a:solidFill>
            <a:schemeClr val="bg1"/>
          </a:solidFill>
          <a:ln w="9525" algn="ctr">
            <a:noFill/>
            <a:miter lim="800000"/>
            <a:headEnd/>
            <a:tailEnd/>
          </a:ln>
          <a:effectLst/>
        </p:spPr>
        <p:txBody>
          <a:bodyPr>
            <a:spAutoFit/>
          </a:bodyPr>
          <a:lstStyle/>
          <a:p>
            <a:pPr marL="342900" indent="-342900" fontAlgn="base">
              <a:spcBef>
                <a:spcPct val="0"/>
              </a:spcBef>
              <a:spcAft>
                <a:spcPct val="0"/>
              </a:spcAft>
              <a:buClr>
                <a:srgbClr val="000000"/>
              </a:buClr>
              <a:buFontTx/>
              <a:buAutoNum type="arabicPeriod"/>
            </a:pPr>
            <a:r>
              <a:rPr lang="en-US" sz="1400" b="1" dirty="0">
                <a:solidFill>
                  <a:srgbClr val="000000"/>
                </a:solidFill>
                <a:latin typeface="Arial" charset="0"/>
              </a:rPr>
              <a:t>Availability of online information resources </a:t>
            </a:r>
            <a:r>
              <a:rPr lang="en-US" sz="1400" b="1" dirty="0">
                <a:solidFill>
                  <a:srgbClr val="FF7600"/>
                </a:solidFill>
                <a:latin typeface="Arial" charset="0"/>
              </a:rPr>
              <a:t>(Google, etc.) weakens visibility and value of library</a:t>
            </a:r>
            <a:r>
              <a:rPr lang="en-US" sz="1400" b="1" dirty="0">
                <a:solidFill>
                  <a:srgbClr val="000000"/>
                </a:solidFill>
                <a:latin typeface="Arial" charset="0"/>
              </a:rPr>
              <a:t>.</a:t>
            </a:r>
          </a:p>
          <a:p>
            <a:pPr marL="342900" indent="-342900" fontAlgn="base">
              <a:spcBef>
                <a:spcPct val="0"/>
              </a:spcBef>
              <a:spcAft>
                <a:spcPct val="0"/>
              </a:spcAft>
              <a:buClr>
                <a:srgbClr val="000000"/>
              </a:buClr>
            </a:pPr>
            <a:endParaRPr lang="en-US" sz="1400" b="1" dirty="0">
              <a:solidFill>
                <a:srgbClr val="FF7600"/>
              </a:solidFill>
              <a:latin typeface="Arial" charset="0"/>
            </a:endParaRPr>
          </a:p>
          <a:p>
            <a:pPr marL="342900" indent="-342900" fontAlgn="base">
              <a:spcBef>
                <a:spcPct val="0"/>
              </a:spcBef>
              <a:spcAft>
                <a:spcPct val="0"/>
              </a:spcAft>
              <a:buClr>
                <a:srgbClr val="000000"/>
              </a:buClr>
            </a:pPr>
            <a:endParaRPr lang="en-US" sz="1400" b="1" dirty="0" smtClean="0">
              <a:solidFill>
                <a:srgbClr val="FF7600"/>
              </a:solidFill>
              <a:latin typeface="Arial" charset="0"/>
            </a:endParaRPr>
          </a:p>
          <a:p>
            <a:pPr marL="342900" indent="-342900" fontAlgn="base">
              <a:spcBef>
                <a:spcPct val="0"/>
              </a:spcBef>
              <a:spcAft>
                <a:spcPct val="0"/>
              </a:spcAft>
              <a:buClr>
                <a:srgbClr val="000000"/>
              </a:buClr>
            </a:pPr>
            <a:endParaRPr lang="en-US" sz="1400" b="1" dirty="0" smtClean="0">
              <a:solidFill>
                <a:srgbClr val="FF7600"/>
              </a:solidFill>
              <a:latin typeface="Arial" charset="0"/>
            </a:endParaRPr>
          </a:p>
          <a:p>
            <a:pPr marL="342900" indent="-342900" fontAlgn="base">
              <a:spcBef>
                <a:spcPct val="0"/>
              </a:spcBef>
              <a:spcAft>
                <a:spcPct val="0"/>
              </a:spcAft>
              <a:buClr>
                <a:srgbClr val="000000"/>
              </a:buClr>
            </a:pPr>
            <a:endParaRPr lang="en-US" sz="1400" b="1" dirty="0" smtClean="0">
              <a:solidFill>
                <a:srgbClr val="FF7600"/>
              </a:solidFill>
              <a:latin typeface="Arial" charset="0"/>
            </a:endParaRPr>
          </a:p>
          <a:p>
            <a:pPr marL="342900" indent="-342900" fontAlgn="base">
              <a:spcBef>
                <a:spcPct val="0"/>
              </a:spcBef>
              <a:spcAft>
                <a:spcPct val="0"/>
              </a:spcAft>
              <a:buClr>
                <a:srgbClr val="000000"/>
              </a:buClr>
            </a:pPr>
            <a:endParaRPr lang="en-US" sz="1400" b="1" dirty="0" smtClean="0">
              <a:solidFill>
                <a:srgbClr val="FF7600"/>
              </a:solidFill>
              <a:latin typeface="Arial" charset="0"/>
            </a:endParaRPr>
          </a:p>
          <a:p>
            <a:pPr marL="342900" indent="-342900" fontAlgn="base">
              <a:spcBef>
                <a:spcPct val="0"/>
              </a:spcBef>
              <a:spcAft>
                <a:spcPct val="0"/>
              </a:spcAft>
              <a:buClr>
                <a:srgbClr val="000000"/>
              </a:buClr>
            </a:pPr>
            <a:endParaRPr lang="en-US" sz="1400" b="1" dirty="0">
              <a:solidFill>
                <a:srgbClr val="FF7600"/>
              </a:solidFill>
              <a:latin typeface="Arial" charset="0"/>
            </a:endParaRPr>
          </a:p>
          <a:p>
            <a:pPr marL="342900" indent="-342900" fontAlgn="base">
              <a:spcBef>
                <a:spcPct val="0"/>
              </a:spcBef>
              <a:spcAft>
                <a:spcPct val="0"/>
              </a:spcAft>
              <a:buClr>
                <a:srgbClr val="000000"/>
              </a:buClr>
            </a:pPr>
            <a:r>
              <a:rPr lang="en-US" sz="1400" b="1" dirty="0">
                <a:solidFill>
                  <a:srgbClr val="FF7600"/>
                </a:solidFill>
                <a:latin typeface="Arial" charset="0"/>
              </a:rPr>
              <a:t>14.    Conservative nature of library inhibits timely adaptation</a:t>
            </a:r>
            <a:r>
              <a:rPr lang="en-US" sz="1400" b="1" dirty="0">
                <a:solidFill>
                  <a:srgbClr val="000000"/>
                </a:solidFill>
                <a:latin typeface="Arial" charset="0"/>
              </a:rPr>
              <a:t> to changed circumstances. </a:t>
            </a:r>
          </a:p>
          <a:p>
            <a:pPr marL="342900" indent="-342900" fontAlgn="base">
              <a:spcBef>
                <a:spcPct val="0"/>
              </a:spcBef>
              <a:spcAft>
                <a:spcPct val="0"/>
              </a:spcAft>
              <a:buClr>
                <a:srgbClr val="000000"/>
              </a:buClr>
              <a:buFontTx/>
              <a:buAutoNum type="arabicPeriod" startAt="12"/>
            </a:pPr>
            <a:endParaRPr lang="en-US" sz="1400" b="1" dirty="0">
              <a:solidFill>
                <a:srgbClr val="000000"/>
              </a:solidFill>
              <a:latin typeface="Arial" charset="0"/>
            </a:endParaRPr>
          </a:p>
        </p:txBody>
      </p:sp>
      <p:sp>
        <p:nvSpPr>
          <p:cNvPr id="53254" name="Text Box 6"/>
          <p:cNvSpPr txBox="1">
            <a:spLocks noChangeArrowheads="1"/>
          </p:cNvSpPr>
          <p:nvPr/>
        </p:nvSpPr>
        <p:spPr bwMode="auto">
          <a:xfrm>
            <a:off x="0" y="3600450"/>
            <a:ext cx="2895600" cy="2432050"/>
          </a:xfrm>
          <a:prstGeom prst="rect">
            <a:avLst/>
          </a:prstGeom>
          <a:solidFill>
            <a:schemeClr val="bg1"/>
          </a:solidFill>
          <a:ln w="9525" algn="ctr">
            <a:noFill/>
            <a:miter lim="800000"/>
            <a:headEnd/>
            <a:tailEnd/>
          </a:ln>
          <a:effectLst/>
        </p:spPr>
        <p:txBody>
          <a:bodyPr>
            <a:spAutoFit/>
          </a:bodyPr>
          <a:lstStyle/>
          <a:p>
            <a:pPr marL="342900" indent="-342900" fontAlgn="base">
              <a:spcBef>
                <a:spcPct val="0"/>
              </a:spcBef>
              <a:spcAft>
                <a:spcPct val="0"/>
              </a:spcAft>
              <a:buClr>
                <a:srgbClr val="000000"/>
              </a:buClr>
            </a:pPr>
            <a:r>
              <a:rPr lang="en-US" sz="1400" b="1" dirty="0">
                <a:solidFill>
                  <a:srgbClr val="000000"/>
                </a:solidFill>
                <a:latin typeface="Arial" charset="0"/>
              </a:rPr>
              <a:t>14.</a:t>
            </a:r>
            <a:r>
              <a:rPr lang="en-US" sz="1400" b="1" dirty="0">
                <a:solidFill>
                  <a:srgbClr val="006699"/>
                </a:solidFill>
                <a:latin typeface="Arial" charset="0"/>
              </a:rPr>
              <a:t>  Conservative nature of library inhibits timely adaptation</a:t>
            </a:r>
            <a:r>
              <a:rPr lang="en-US" sz="1400" b="1" dirty="0">
                <a:solidFill>
                  <a:srgbClr val="000000"/>
                </a:solidFill>
                <a:latin typeface="Arial" charset="0"/>
              </a:rPr>
              <a:t> to changed circumstances. </a:t>
            </a:r>
          </a:p>
          <a:p>
            <a:pPr marL="342900" indent="-342900" fontAlgn="base">
              <a:spcBef>
                <a:spcPct val="0"/>
              </a:spcBef>
              <a:spcAft>
                <a:spcPct val="0"/>
              </a:spcAft>
              <a:buClr>
                <a:srgbClr val="000000"/>
              </a:buClr>
              <a:buFontTx/>
              <a:buChar char="•"/>
            </a:pPr>
            <a:endParaRPr lang="en-US" sz="1400" b="1" dirty="0">
              <a:solidFill>
                <a:srgbClr val="000000"/>
              </a:solidFill>
              <a:latin typeface="Arial" charset="0"/>
            </a:endParaRPr>
          </a:p>
          <a:p>
            <a:pPr marL="342900" indent="-342900" fontAlgn="base">
              <a:spcBef>
                <a:spcPct val="0"/>
              </a:spcBef>
              <a:spcAft>
                <a:spcPct val="0"/>
              </a:spcAft>
              <a:buClr>
                <a:srgbClr val="000000"/>
              </a:buClr>
            </a:pPr>
            <a:r>
              <a:rPr lang="en-US" sz="1400" b="1" dirty="0">
                <a:solidFill>
                  <a:srgbClr val="000000"/>
                </a:solidFill>
                <a:latin typeface="Arial" charset="0"/>
              </a:rPr>
              <a:t>9.    Recruitment and retention of resources is difficult due to </a:t>
            </a:r>
            <a:r>
              <a:rPr lang="en-US" sz="1400" b="1" dirty="0">
                <a:solidFill>
                  <a:srgbClr val="006699"/>
                </a:solidFill>
                <a:latin typeface="Arial" charset="0"/>
              </a:rPr>
              <a:t>reduction in pool of qualified candidates. </a:t>
            </a:r>
          </a:p>
          <a:p>
            <a:pPr marL="342900" indent="-342900" fontAlgn="base">
              <a:spcBef>
                <a:spcPct val="0"/>
              </a:spcBef>
              <a:spcAft>
                <a:spcPct val="0"/>
              </a:spcAft>
              <a:buClr>
                <a:srgbClr val="000000"/>
              </a:buClr>
            </a:pPr>
            <a:endParaRPr lang="en-US" sz="1400" b="1" dirty="0">
              <a:solidFill>
                <a:srgbClr val="006699"/>
              </a:solidFill>
              <a:latin typeface="Arial" charset="0"/>
            </a:endParaRPr>
          </a:p>
          <a:p>
            <a:pPr marL="342900" indent="-342900" fontAlgn="base">
              <a:spcBef>
                <a:spcPct val="0"/>
              </a:spcBef>
              <a:spcAft>
                <a:spcPct val="0"/>
              </a:spcAft>
              <a:buClr>
                <a:srgbClr val="000000"/>
              </a:buClr>
              <a:buFontTx/>
              <a:buAutoNum type="arabicPeriod" startAt="16"/>
            </a:pPr>
            <a:endParaRPr lang="en-US" sz="1400" b="1" dirty="0">
              <a:solidFill>
                <a:srgbClr val="000000"/>
              </a:solidFill>
              <a:latin typeface="Arial" charset="0"/>
            </a:endParaRPr>
          </a:p>
        </p:txBody>
      </p:sp>
      <p:pic>
        <p:nvPicPr>
          <p:cNvPr id="53255" name="Picture 7"/>
          <p:cNvPicPr>
            <a:picLocks noChangeAspect="1" noChangeArrowheads="1"/>
          </p:cNvPicPr>
          <p:nvPr/>
        </p:nvPicPr>
        <p:blipFill>
          <a:blip r:embed="rId3" cstate="print"/>
          <a:srcRect/>
          <a:stretch>
            <a:fillRect/>
          </a:stretch>
        </p:blipFill>
        <p:spPr bwMode="auto">
          <a:xfrm>
            <a:off x="2895600" y="990600"/>
            <a:ext cx="5943600" cy="3810000"/>
          </a:xfrm>
          <a:prstGeom prst="rect">
            <a:avLst/>
          </a:prstGeom>
          <a:noFill/>
          <a:ln w="12700" algn="ctr">
            <a:noFill/>
            <a:miter lim="800000"/>
            <a:headEnd/>
            <a:tailEnd/>
          </a:ln>
          <a:effectLst/>
        </p:spPr>
      </p:pic>
      <p:pic>
        <p:nvPicPr>
          <p:cNvPr id="53256" name="Picture 8"/>
          <p:cNvPicPr>
            <a:picLocks noChangeAspect="1" noChangeArrowheads="1"/>
          </p:cNvPicPr>
          <p:nvPr/>
        </p:nvPicPr>
        <p:blipFill>
          <a:blip r:embed="rId3" cstate="print"/>
          <a:srcRect/>
          <a:stretch>
            <a:fillRect/>
          </a:stretch>
        </p:blipFill>
        <p:spPr bwMode="auto">
          <a:xfrm>
            <a:off x="2895600" y="990600"/>
            <a:ext cx="5943600" cy="3810000"/>
          </a:xfrm>
          <a:prstGeom prst="rect">
            <a:avLst/>
          </a:prstGeom>
          <a:noFill/>
          <a:ln w="12700" algn="ctr">
            <a:noFill/>
            <a:miter lim="800000"/>
            <a:headEnd/>
            <a:tailEnd/>
          </a:ln>
          <a:effectLst/>
        </p:spPr>
      </p:pic>
      <p:sp>
        <p:nvSpPr>
          <p:cNvPr id="53257" name="Oval 9"/>
          <p:cNvSpPr>
            <a:spLocks noChangeArrowheads="1"/>
          </p:cNvSpPr>
          <p:nvPr/>
        </p:nvSpPr>
        <p:spPr bwMode="gray">
          <a:xfrm>
            <a:off x="6710363" y="1958975"/>
            <a:ext cx="285750" cy="292100"/>
          </a:xfrm>
          <a:prstGeom prst="ellipse">
            <a:avLst/>
          </a:prstGeom>
          <a:solidFill>
            <a:schemeClr val="accent1"/>
          </a:solidFill>
          <a:ln w="12700">
            <a:solidFill>
              <a:schemeClr val="tx1"/>
            </a:solidFill>
            <a:round/>
            <a:headEnd/>
            <a:tailEnd/>
          </a:ln>
          <a:effectLst/>
        </p:spPr>
        <p:txBody>
          <a:bodyPr lIns="0" tIns="0" rIns="0" bIns="0" anchor="ctr"/>
          <a:lstStyle/>
          <a:p>
            <a:pPr algn="ctr" eaLnBrk="0" fontAlgn="base" hangingPunct="0">
              <a:spcBef>
                <a:spcPct val="0"/>
              </a:spcBef>
              <a:spcAft>
                <a:spcPct val="0"/>
              </a:spcAft>
            </a:pPr>
            <a:r>
              <a:rPr lang="en-US" sz="1200">
                <a:solidFill>
                  <a:srgbClr val="000000"/>
                </a:solidFill>
                <a:latin typeface="Arial Unicode MS" pitchFamily="34" charset="-128"/>
                <a:cs typeface="Arial" charset="0"/>
              </a:rPr>
              <a:t>1</a:t>
            </a:r>
          </a:p>
        </p:txBody>
      </p:sp>
      <p:sp>
        <p:nvSpPr>
          <p:cNvPr id="53277" name="Text Box 29"/>
          <p:cNvSpPr txBox="1">
            <a:spLocks noChangeArrowheads="1"/>
          </p:cNvSpPr>
          <p:nvPr/>
        </p:nvSpPr>
        <p:spPr bwMode="auto">
          <a:xfrm>
            <a:off x="3200400" y="4953000"/>
            <a:ext cx="5387975" cy="822325"/>
          </a:xfrm>
          <a:prstGeom prst="rect">
            <a:avLst/>
          </a:prstGeom>
          <a:noFill/>
          <a:ln w="9525" algn="ctr">
            <a:noFill/>
            <a:miter lim="800000"/>
            <a:headEnd/>
            <a:tailEnd/>
          </a:ln>
          <a:effectLst/>
        </p:spPr>
        <p:txBody>
          <a:bodyPr>
            <a:spAutoFit/>
          </a:bodyPr>
          <a:lstStyle/>
          <a:p>
            <a:pPr fontAlgn="base">
              <a:spcBef>
                <a:spcPct val="50000"/>
              </a:spcBef>
              <a:spcAft>
                <a:spcPct val="0"/>
              </a:spcAft>
            </a:pPr>
            <a:r>
              <a:rPr lang="en-US" sz="2400" b="1" i="1">
                <a:solidFill>
                  <a:srgbClr val="FF0000"/>
                </a:solidFill>
                <a:latin typeface="Arial" charset="0"/>
              </a:rPr>
              <a:t>These risks will remain high. Can they be managed? </a:t>
            </a:r>
          </a:p>
        </p:txBody>
      </p:sp>
      <p:sp>
        <p:nvSpPr>
          <p:cNvPr id="53279" name="Text Box 31"/>
          <p:cNvSpPr txBox="1">
            <a:spLocks noChangeArrowheads="1"/>
          </p:cNvSpPr>
          <p:nvPr/>
        </p:nvSpPr>
        <p:spPr bwMode="auto">
          <a:xfrm>
            <a:off x="3276600" y="1828800"/>
            <a:ext cx="2941638" cy="336550"/>
          </a:xfrm>
          <a:prstGeom prst="rect">
            <a:avLst/>
          </a:prstGeom>
          <a:solidFill>
            <a:schemeClr val="bg1">
              <a:alpha val="64999"/>
            </a:schemeClr>
          </a:solidFill>
          <a:ln w="9525" algn="ctr">
            <a:noFill/>
            <a:miter lim="800000"/>
            <a:headEnd/>
            <a:tailEnd/>
          </a:ln>
          <a:effectLst/>
        </p:spPr>
        <p:txBody>
          <a:bodyPr wrap="none">
            <a:spAutoFit/>
          </a:bodyPr>
          <a:lstStyle/>
          <a:p>
            <a:pPr fontAlgn="base">
              <a:spcBef>
                <a:spcPct val="0"/>
              </a:spcBef>
              <a:spcAft>
                <a:spcPct val="0"/>
              </a:spcAft>
            </a:pPr>
            <a:r>
              <a:rPr lang="en-US" sz="1600" b="1" i="1" dirty="0">
                <a:solidFill>
                  <a:srgbClr val="336699"/>
                </a:solidFill>
                <a:latin typeface="Arial" charset="0"/>
              </a:rPr>
              <a:t>Effective network disclosure</a:t>
            </a:r>
          </a:p>
        </p:txBody>
      </p:sp>
      <p:sp>
        <p:nvSpPr>
          <p:cNvPr id="53283" name="Text Box 35"/>
          <p:cNvSpPr txBox="1">
            <a:spLocks noChangeArrowheads="1"/>
          </p:cNvSpPr>
          <p:nvPr/>
        </p:nvSpPr>
        <p:spPr bwMode="auto">
          <a:xfrm>
            <a:off x="2895600" y="4464050"/>
            <a:ext cx="2057400" cy="336550"/>
          </a:xfrm>
          <a:prstGeom prst="rect">
            <a:avLst/>
          </a:prstGeom>
          <a:solidFill>
            <a:srgbClr val="CC3300"/>
          </a:solidFill>
          <a:ln w="9525" algn="ctr">
            <a:noFill/>
            <a:miter lim="800000"/>
            <a:headEnd/>
            <a:tailEnd/>
          </a:ln>
          <a:effectLst/>
        </p:spPr>
        <p:txBody>
          <a:bodyPr>
            <a:spAutoFit/>
          </a:bodyPr>
          <a:lstStyle/>
          <a:p>
            <a:pPr fontAlgn="base">
              <a:spcBef>
                <a:spcPct val="50000"/>
              </a:spcBef>
              <a:spcAft>
                <a:spcPct val="0"/>
              </a:spcAft>
            </a:pPr>
            <a:r>
              <a:rPr lang="en-US" sz="1600">
                <a:solidFill>
                  <a:srgbClr val="FFFFFF"/>
                </a:solidFill>
                <a:latin typeface="Arial" charset="0"/>
              </a:rPr>
              <a:t>Legacy Technology</a:t>
            </a:r>
          </a:p>
        </p:txBody>
      </p:sp>
      <p:sp>
        <p:nvSpPr>
          <p:cNvPr id="53284" name="Text Box 36"/>
          <p:cNvSpPr txBox="1">
            <a:spLocks noChangeArrowheads="1"/>
          </p:cNvSpPr>
          <p:nvPr/>
        </p:nvSpPr>
        <p:spPr bwMode="auto">
          <a:xfrm>
            <a:off x="2895600" y="3832225"/>
            <a:ext cx="2057400" cy="336550"/>
          </a:xfrm>
          <a:prstGeom prst="rect">
            <a:avLst/>
          </a:prstGeom>
          <a:solidFill>
            <a:srgbClr val="009999"/>
          </a:solidFill>
          <a:ln w="9525" algn="ctr">
            <a:noFill/>
            <a:miter lim="800000"/>
            <a:headEnd/>
            <a:tailEnd/>
          </a:ln>
          <a:effectLst/>
        </p:spPr>
        <p:txBody>
          <a:bodyPr>
            <a:spAutoFit/>
          </a:bodyPr>
          <a:lstStyle/>
          <a:p>
            <a:pPr fontAlgn="base">
              <a:spcBef>
                <a:spcPct val="50000"/>
              </a:spcBef>
              <a:spcAft>
                <a:spcPct val="0"/>
              </a:spcAft>
            </a:pPr>
            <a:r>
              <a:rPr lang="en-US" sz="1600">
                <a:solidFill>
                  <a:srgbClr val="FFFFFF"/>
                </a:solidFill>
                <a:latin typeface="Arial" charset="0"/>
              </a:rPr>
              <a:t>Human Resources</a:t>
            </a:r>
          </a:p>
        </p:txBody>
      </p:sp>
      <p:sp>
        <p:nvSpPr>
          <p:cNvPr id="53285" name="Text Box 37"/>
          <p:cNvSpPr txBox="1">
            <a:spLocks noChangeArrowheads="1"/>
          </p:cNvSpPr>
          <p:nvPr/>
        </p:nvSpPr>
        <p:spPr bwMode="auto">
          <a:xfrm>
            <a:off x="2895600" y="3527425"/>
            <a:ext cx="2057400" cy="336550"/>
          </a:xfrm>
          <a:prstGeom prst="rect">
            <a:avLst/>
          </a:prstGeom>
          <a:solidFill>
            <a:schemeClr val="accent1"/>
          </a:solidFill>
          <a:ln w="9525" algn="ctr">
            <a:noFill/>
            <a:miter lim="800000"/>
            <a:headEnd/>
            <a:tailEnd/>
          </a:ln>
          <a:effectLst/>
        </p:spPr>
        <p:txBody>
          <a:bodyPr>
            <a:spAutoFit/>
          </a:bodyPr>
          <a:lstStyle/>
          <a:p>
            <a:pPr fontAlgn="base">
              <a:spcBef>
                <a:spcPct val="50000"/>
              </a:spcBef>
              <a:spcAft>
                <a:spcPct val="0"/>
              </a:spcAft>
            </a:pPr>
            <a:r>
              <a:rPr lang="en-US" sz="1600">
                <a:solidFill>
                  <a:srgbClr val="FFFFFF"/>
                </a:solidFill>
                <a:latin typeface="Arial" charset="0"/>
              </a:rPr>
              <a:t>Value Proposition</a:t>
            </a:r>
          </a:p>
        </p:txBody>
      </p:sp>
      <p:sp>
        <p:nvSpPr>
          <p:cNvPr id="53286" name="Text Box 38"/>
          <p:cNvSpPr txBox="1">
            <a:spLocks noChangeArrowheads="1"/>
          </p:cNvSpPr>
          <p:nvPr/>
        </p:nvSpPr>
        <p:spPr bwMode="auto">
          <a:xfrm>
            <a:off x="2895600" y="4159250"/>
            <a:ext cx="2057400" cy="336550"/>
          </a:xfrm>
          <a:prstGeom prst="rect">
            <a:avLst/>
          </a:prstGeom>
          <a:solidFill>
            <a:srgbClr val="000080"/>
          </a:solidFill>
          <a:ln w="9525" algn="ctr">
            <a:noFill/>
            <a:miter lim="800000"/>
            <a:headEnd/>
            <a:tailEnd/>
          </a:ln>
          <a:effectLst/>
        </p:spPr>
        <p:txBody>
          <a:bodyPr>
            <a:spAutoFit/>
          </a:bodyPr>
          <a:lstStyle/>
          <a:p>
            <a:pPr fontAlgn="base">
              <a:spcBef>
                <a:spcPct val="50000"/>
              </a:spcBef>
              <a:spcAft>
                <a:spcPct val="0"/>
              </a:spcAft>
            </a:pPr>
            <a:r>
              <a:rPr lang="en-US" sz="1600">
                <a:solidFill>
                  <a:srgbClr val="FFFFFF"/>
                </a:solidFill>
                <a:latin typeface="Arial" charset="0"/>
              </a:rPr>
              <a:t>Durable Goods</a:t>
            </a:r>
          </a:p>
        </p:txBody>
      </p:sp>
      <p:sp>
        <p:nvSpPr>
          <p:cNvPr id="53287" name="Text Box 39"/>
          <p:cNvSpPr txBox="1">
            <a:spLocks noChangeArrowheads="1"/>
          </p:cNvSpPr>
          <p:nvPr/>
        </p:nvSpPr>
        <p:spPr bwMode="auto">
          <a:xfrm>
            <a:off x="3581400" y="2819400"/>
            <a:ext cx="3397250" cy="336550"/>
          </a:xfrm>
          <a:prstGeom prst="rect">
            <a:avLst/>
          </a:prstGeom>
          <a:solidFill>
            <a:schemeClr val="bg1">
              <a:alpha val="64999"/>
            </a:schemeClr>
          </a:solidFill>
          <a:ln w="9525" algn="ctr">
            <a:noFill/>
            <a:miter lim="800000"/>
            <a:headEnd/>
            <a:tailEnd/>
          </a:ln>
          <a:effectLst/>
        </p:spPr>
        <p:txBody>
          <a:bodyPr wrap="none">
            <a:spAutoFit/>
          </a:bodyPr>
          <a:lstStyle/>
          <a:p>
            <a:pPr fontAlgn="base">
              <a:spcBef>
                <a:spcPct val="0"/>
              </a:spcBef>
              <a:spcAft>
                <a:spcPct val="0"/>
              </a:spcAft>
            </a:pPr>
            <a:r>
              <a:rPr lang="en-US" sz="1600" b="1" i="1" dirty="0">
                <a:solidFill>
                  <a:srgbClr val="336699"/>
                </a:solidFill>
                <a:latin typeface="Arial" charset="0"/>
              </a:rPr>
              <a:t>Move new services ‘into the flow’</a:t>
            </a:r>
          </a:p>
        </p:txBody>
      </p:sp>
      <p:sp>
        <p:nvSpPr>
          <p:cNvPr id="53288" name="Oval 40"/>
          <p:cNvSpPr>
            <a:spLocks noChangeArrowheads="1"/>
          </p:cNvSpPr>
          <p:nvPr/>
        </p:nvSpPr>
        <p:spPr bwMode="gray">
          <a:xfrm>
            <a:off x="7162800" y="1905000"/>
            <a:ext cx="290513" cy="304800"/>
          </a:xfrm>
          <a:prstGeom prst="ellipse">
            <a:avLst/>
          </a:prstGeom>
          <a:solidFill>
            <a:schemeClr val="accent1"/>
          </a:solidFill>
          <a:ln w="12700">
            <a:solidFill>
              <a:schemeClr val="tx1"/>
            </a:solidFill>
            <a:round/>
            <a:headEnd/>
            <a:tailEnd/>
          </a:ln>
          <a:effectLst/>
        </p:spPr>
        <p:txBody>
          <a:bodyPr lIns="0" tIns="0" rIns="0" bIns="0" anchor="ctr"/>
          <a:lstStyle/>
          <a:p>
            <a:pPr algn="ctr" eaLnBrk="0" fontAlgn="base" hangingPunct="0">
              <a:spcBef>
                <a:spcPct val="0"/>
              </a:spcBef>
              <a:spcAft>
                <a:spcPct val="0"/>
              </a:spcAft>
            </a:pPr>
            <a:r>
              <a:rPr lang="en-US" sz="1200">
                <a:solidFill>
                  <a:srgbClr val="000000"/>
                </a:solidFill>
                <a:latin typeface="Arial Unicode MS" pitchFamily="34" charset="-128"/>
                <a:cs typeface="Arial" charset="0"/>
              </a:rPr>
              <a:t>2</a:t>
            </a:r>
          </a:p>
        </p:txBody>
      </p:sp>
      <p:sp>
        <p:nvSpPr>
          <p:cNvPr id="53281" name="Oval 33"/>
          <p:cNvSpPr>
            <a:spLocks noChangeArrowheads="1"/>
          </p:cNvSpPr>
          <p:nvPr/>
        </p:nvSpPr>
        <p:spPr bwMode="gray">
          <a:xfrm>
            <a:off x="7162800" y="2133600"/>
            <a:ext cx="288925" cy="306388"/>
          </a:xfrm>
          <a:prstGeom prst="ellipse">
            <a:avLst/>
          </a:prstGeom>
          <a:solidFill>
            <a:srgbClr val="009999"/>
          </a:solidFill>
          <a:ln w="12700">
            <a:solidFill>
              <a:schemeClr val="tx1"/>
            </a:solidFill>
            <a:round/>
            <a:headEnd/>
            <a:tailEnd/>
          </a:ln>
          <a:effectLst/>
        </p:spPr>
        <p:txBody>
          <a:bodyPr lIns="0" tIns="0" rIns="0" bIns="0" anchor="ctr"/>
          <a:lstStyle/>
          <a:p>
            <a:pPr algn="ctr" eaLnBrk="0" fontAlgn="base" hangingPunct="0">
              <a:spcBef>
                <a:spcPct val="0"/>
              </a:spcBef>
              <a:spcAft>
                <a:spcPct val="0"/>
              </a:spcAft>
            </a:pPr>
            <a:r>
              <a:rPr lang="en-US" sz="1200">
                <a:solidFill>
                  <a:srgbClr val="000000"/>
                </a:solidFill>
                <a:latin typeface="Arial Unicode MS" pitchFamily="34" charset="-128"/>
                <a:cs typeface="Arial" charset="0"/>
              </a:rPr>
              <a:t>9</a:t>
            </a:r>
          </a:p>
        </p:txBody>
      </p:sp>
      <p:sp>
        <p:nvSpPr>
          <p:cNvPr id="53263" name="Oval 15"/>
          <p:cNvSpPr>
            <a:spLocks noChangeArrowheads="1"/>
          </p:cNvSpPr>
          <p:nvPr/>
        </p:nvSpPr>
        <p:spPr bwMode="gray">
          <a:xfrm>
            <a:off x="7239000" y="1676400"/>
            <a:ext cx="288925" cy="306388"/>
          </a:xfrm>
          <a:prstGeom prst="ellipse">
            <a:avLst/>
          </a:prstGeom>
          <a:solidFill>
            <a:srgbClr val="009999"/>
          </a:solidFill>
          <a:ln w="12700">
            <a:solidFill>
              <a:schemeClr val="tx1"/>
            </a:solidFill>
            <a:round/>
            <a:headEnd/>
            <a:tailEnd/>
          </a:ln>
          <a:effectLst/>
        </p:spPr>
        <p:txBody>
          <a:bodyPr lIns="0" tIns="0" rIns="0" bIns="0" anchor="ctr"/>
          <a:lstStyle/>
          <a:p>
            <a:pPr algn="ctr" eaLnBrk="0" fontAlgn="base" hangingPunct="0">
              <a:spcBef>
                <a:spcPct val="0"/>
              </a:spcBef>
              <a:spcAft>
                <a:spcPct val="0"/>
              </a:spcAft>
            </a:pPr>
            <a:r>
              <a:rPr lang="en-US" sz="1200">
                <a:solidFill>
                  <a:srgbClr val="000000"/>
                </a:solidFill>
                <a:latin typeface="Arial Unicode MS" pitchFamily="34" charset="-128"/>
                <a:cs typeface="Arial" charset="0"/>
              </a:rPr>
              <a:t>14</a:t>
            </a:r>
          </a:p>
        </p:txBody>
      </p:sp>
      <p:sp>
        <p:nvSpPr>
          <p:cNvPr id="53289" name="Text Box 41"/>
          <p:cNvSpPr txBox="1">
            <a:spLocks noChangeArrowheads="1"/>
          </p:cNvSpPr>
          <p:nvPr/>
        </p:nvSpPr>
        <p:spPr bwMode="auto">
          <a:xfrm>
            <a:off x="5105400" y="3505200"/>
            <a:ext cx="3598863" cy="825500"/>
          </a:xfrm>
          <a:prstGeom prst="rect">
            <a:avLst/>
          </a:prstGeom>
          <a:solidFill>
            <a:schemeClr val="bg1">
              <a:alpha val="64999"/>
            </a:schemeClr>
          </a:solidFill>
          <a:ln w="9525" algn="ctr">
            <a:noFill/>
            <a:miter lim="800000"/>
            <a:headEnd/>
            <a:tailEnd/>
          </a:ln>
          <a:effectLst/>
        </p:spPr>
        <p:txBody>
          <a:bodyPr wrap="none">
            <a:spAutoFit/>
          </a:bodyPr>
          <a:lstStyle/>
          <a:p>
            <a:pPr fontAlgn="base">
              <a:spcBef>
                <a:spcPct val="0"/>
              </a:spcBef>
              <a:spcAft>
                <a:spcPct val="0"/>
              </a:spcAft>
            </a:pPr>
            <a:r>
              <a:rPr lang="en-US" sz="1600" b="1" i="1" dirty="0">
                <a:solidFill>
                  <a:srgbClr val="336699"/>
                </a:solidFill>
                <a:latin typeface="Arial" charset="0"/>
              </a:rPr>
              <a:t>Articulate compelling new vision to</a:t>
            </a:r>
          </a:p>
          <a:p>
            <a:pPr fontAlgn="base">
              <a:spcBef>
                <a:spcPct val="0"/>
              </a:spcBef>
              <a:spcAft>
                <a:spcPct val="0"/>
              </a:spcAft>
            </a:pPr>
            <a:r>
              <a:rPr lang="en-US" sz="1600" b="1" i="1" dirty="0">
                <a:solidFill>
                  <a:srgbClr val="336699"/>
                </a:solidFill>
                <a:latin typeface="Arial" charset="0"/>
              </a:rPr>
              <a:t>  </a:t>
            </a:r>
            <a:r>
              <a:rPr lang="en-US" sz="1600" b="1" i="1" dirty="0" err="1">
                <a:solidFill>
                  <a:srgbClr val="336699"/>
                </a:solidFill>
                <a:latin typeface="Arial" charset="0"/>
              </a:rPr>
              <a:t>atrract</a:t>
            </a:r>
            <a:r>
              <a:rPr lang="en-US" sz="1600" b="1" i="1" dirty="0">
                <a:solidFill>
                  <a:srgbClr val="336699"/>
                </a:solidFill>
                <a:latin typeface="Arial" charset="0"/>
              </a:rPr>
              <a:t> a new generation of library</a:t>
            </a:r>
          </a:p>
          <a:p>
            <a:pPr fontAlgn="base">
              <a:spcBef>
                <a:spcPct val="0"/>
              </a:spcBef>
              <a:spcAft>
                <a:spcPct val="0"/>
              </a:spcAft>
            </a:pPr>
            <a:r>
              <a:rPr lang="en-US" sz="1600" b="1" i="1" dirty="0">
                <a:solidFill>
                  <a:srgbClr val="336699"/>
                </a:solidFill>
                <a:latin typeface="Arial" charset="0"/>
              </a:rPr>
              <a:t>   professionals</a:t>
            </a:r>
          </a:p>
        </p:txBody>
      </p:sp>
      <p:sp>
        <p:nvSpPr>
          <p:cNvPr id="21" name="TextBox 20"/>
          <p:cNvSpPr txBox="1"/>
          <p:nvPr/>
        </p:nvSpPr>
        <p:spPr>
          <a:xfrm>
            <a:off x="0" y="2438400"/>
            <a:ext cx="2514600" cy="1446550"/>
          </a:xfrm>
          <a:prstGeom prst="rect">
            <a:avLst/>
          </a:prstGeom>
          <a:noFill/>
        </p:spPr>
        <p:txBody>
          <a:bodyPr wrap="square" rtlCol="0">
            <a:spAutoFit/>
          </a:bodyPr>
          <a:lstStyle/>
          <a:p>
            <a:pPr marL="342900" lvl="0" indent="-342900" fontAlgn="base">
              <a:spcBef>
                <a:spcPct val="0"/>
              </a:spcBef>
              <a:spcAft>
                <a:spcPct val="0"/>
              </a:spcAft>
              <a:buClr>
                <a:srgbClr val="000000"/>
              </a:buClr>
            </a:pPr>
            <a:r>
              <a:rPr lang="en-US" sz="1400" b="1" dirty="0" smtClean="0">
                <a:solidFill>
                  <a:srgbClr val="000000"/>
                </a:solidFill>
                <a:latin typeface="Arial" charset="0"/>
              </a:rPr>
              <a:t>2.</a:t>
            </a:r>
            <a:r>
              <a:rPr lang="en-US" sz="1400" b="1" dirty="0" smtClean="0">
                <a:solidFill>
                  <a:srgbClr val="FF7600"/>
                </a:solidFill>
                <a:latin typeface="Arial" charset="0"/>
              </a:rPr>
              <a:t>    User base erodes</a:t>
            </a:r>
            <a:r>
              <a:rPr lang="en-US" sz="1400" b="1" dirty="0" smtClean="0">
                <a:solidFill>
                  <a:srgbClr val="000000"/>
                </a:solidFill>
                <a:latin typeface="Arial" charset="0"/>
              </a:rPr>
              <a:t> because library value proposition is diminished and marginalized. </a:t>
            </a:r>
          </a:p>
          <a:p>
            <a:endParaRPr lang="en-US"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28600" y="0"/>
            <a:ext cx="8229600" cy="1143000"/>
          </a:xfrm>
        </p:spPr>
        <p:txBody>
          <a:bodyPr/>
          <a:lstStyle/>
          <a:p>
            <a:pPr algn="l"/>
            <a:r>
              <a:rPr lang="en-US" b="1" dirty="0">
                <a:latin typeface="Segoe UI" pitchFamily="34" charset="0"/>
                <a:ea typeface="Segoe UI" pitchFamily="34" charset="0"/>
                <a:cs typeface="Segoe UI" pitchFamily="34" charset="0"/>
              </a:rPr>
              <a:t>Residual Risks (High)</a:t>
            </a:r>
          </a:p>
        </p:txBody>
      </p:sp>
      <p:sp>
        <p:nvSpPr>
          <p:cNvPr id="53251" name="AutoShape 3"/>
          <p:cNvSpPr>
            <a:spLocks noChangeArrowheads="1"/>
          </p:cNvSpPr>
          <p:nvPr/>
        </p:nvSpPr>
        <p:spPr bwMode="auto">
          <a:xfrm rot="16200000">
            <a:off x="1638300" y="2324100"/>
            <a:ext cx="1752600" cy="762000"/>
          </a:xfrm>
          <a:prstGeom prst="rightArrow">
            <a:avLst>
              <a:gd name="adj1" fmla="val 50000"/>
              <a:gd name="adj2" fmla="val 57500"/>
            </a:avLst>
          </a:prstGeom>
          <a:gradFill rotWithShape="1">
            <a:gsLst>
              <a:gs pos="0">
                <a:srgbClr val="008000"/>
              </a:gs>
              <a:gs pos="100000">
                <a:srgbClr val="FF0000"/>
              </a:gs>
            </a:gsLst>
            <a:lin ang="0" scaled="1"/>
          </a:gradFill>
          <a:ln w="9525" algn="ctr">
            <a:noFill/>
            <a:miter lim="800000"/>
            <a:headEnd/>
            <a:tailEnd/>
          </a:ln>
          <a:effectLst/>
        </p:spPr>
        <p:txBody>
          <a:bodyPr wrap="none" anchor="ctr"/>
          <a:lstStyle/>
          <a:p>
            <a:pPr algn="ctr" fontAlgn="base">
              <a:spcBef>
                <a:spcPct val="0"/>
              </a:spcBef>
              <a:spcAft>
                <a:spcPct val="0"/>
              </a:spcAft>
            </a:pPr>
            <a:r>
              <a:rPr lang="en-US" sz="2400" b="1">
                <a:solidFill>
                  <a:srgbClr val="000000"/>
                </a:solidFill>
                <a:latin typeface="Arial" charset="0"/>
              </a:rPr>
              <a:t>Impact</a:t>
            </a:r>
          </a:p>
        </p:txBody>
      </p:sp>
      <p:sp>
        <p:nvSpPr>
          <p:cNvPr id="53253" name="Text Box 5"/>
          <p:cNvSpPr txBox="1">
            <a:spLocks noChangeArrowheads="1"/>
          </p:cNvSpPr>
          <p:nvPr/>
        </p:nvSpPr>
        <p:spPr bwMode="auto">
          <a:xfrm>
            <a:off x="0" y="1295400"/>
            <a:ext cx="2895600" cy="3539430"/>
          </a:xfrm>
          <a:prstGeom prst="rect">
            <a:avLst/>
          </a:prstGeom>
          <a:solidFill>
            <a:schemeClr val="bg1"/>
          </a:solidFill>
          <a:ln w="9525" algn="ctr">
            <a:noFill/>
            <a:miter lim="800000"/>
            <a:headEnd/>
            <a:tailEnd/>
          </a:ln>
          <a:effectLst/>
        </p:spPr>
        <p:txBody>
          <a:bodyPr>
            <a:spAutoFit/>
          </a:bodyPr>
          <a:lstStyle/>
          <a:p>
            <a:pPr marL="342900" indent="-342900" fontAlgn="base">
              <a:spcBef>
                <a:spcPct val="0"/>
              </a:spcBef>
              <a:spcAft>
                <a:spcPct val="0"/>
              </a:spcAft>
              <a:buClr>
                <a:srgbClr val="000000"/>
              </a:buClr>
              <a:buFontTx/>
              <a:buAutoNum type="arabicPeriod"/>
            </a:pPr>
            <a:r>
              <a:rPr lang="en-US" sz="1400" b="1" dirty="0">
                <a:solidFill>
                  <a:srgbClr val="000000"/>
                </a:solidFill>
                <a:latin typeface="Arial" charset="0"/>
              </a:rPr>
              <a:t>Availability of online information resources </a:t>
            </a:r>
            <a:r>
              <a:rPr lang="en-US" sz="1400" b="1" dirty="0">
                <a:solidFill>
                  <a:srgbClr val="FF7600"/>
                </a:solidFill>
                <a:latin typeface="Arial" charset="0"/>
              </a:rPr>
              <a:t>(Google, etc.) weakens visibility and value of library</a:t>
            </a:r>
            <a:r>
              <a:rPr lang="en-US" sz="1400" b="1" dirty="0">
                <a:solidFill>
                  <a:srgbClr val="000000"/>
                </a:solidFill>
                <a:latin typeface="Arial" charset="0"/>
              </a:rPr>
              <a:t>.</a:t>
            </a:r>
          </a:p>
          <a:p>
            <a:pPr marL="342900" indent="-342900" fontAlgn="base">
              <a:spcBef>
                <a:spcPct val="0"/>
              </a:spcBef>
              <a:spcAft>
                <a:spcPct val="0"/>
              </a:spcAft>
              <a:buClr>
                <a:srgbClr val="000000"/>
              </a:buClr>
            </a:pPr>
            <a:endParaRPr lang="en-US" sz="1400" b="1" dirty="0">
              <a:solidFill>
                <a:srgbClr val="FF7600"/>
              </a:solidFill>
              <a:latin typeface="Arial" charset="0"/>
            </a:endParaRPr>
          </a:p>
          <a:p>
            <a:pPr marL="342900" indent="-342900" fontAlgn="base">
              <a:spcBef>
                <a:spcPct val="0"/>
              </a:spcBef>
              <a:spcAft>
                <a:spcPct val="0"/>
              </a:spcAft>
              <a:buClr>
                <a:srgbClr val="000000"/>
              </a:buClr>
            </a:pPr>
            <a:endParaRPr lang="en-US" sz="1400" b="1" dirty="0" smtClean="0">
              <a:solidFill>
                <a:srgbClr val="FF7600"/>
              </a:solidFill>
              <a:latin typeface="Arial" charset="0"/>
            </a:endParaRPr>
          </a:p>
          <a:p>
            <a:pPr marL="342900" indent="-342900" fontAlgn="base">
              <a:spcBef>
                <a:spcPct val="0"/>
              </a:spcBef>
              <a:spcAft>
                <a:spcPct val="0"/>
              </a:spcAft>
              <a:buClr>
                <a:srgbClr val="000000"/>
              </a:buClr>
            </a:pPr>
            <a:endParaRPr lang="en-US" sz="1400" b="1" dirty="0" smtClean="0">
              <a:solidFill>
                <a:srgbClr val="FF7600"/>
              </a:solidFill>
              <a:latin typeface="Arial" charset="0"/>
            </a:endParaRPr>
          </a:p>
          <a:p>
            <a:pPr marL="342900" indent="-342900" fontAlgn="base">
              <a:spcBef>
                <a:spcPct val="0"/>
              </a:spcBef>
              <a:spcAft>
                <a:spcPct val="0"/>
              </a:spcAft>
              <a:buClr>
                <a:srgbClr val="000000"/>
              </a:buClr>
            </a:pPr>
            <a:endParaRPr lang="en-US" sz="1400" b="1" dirty="0" smtClean="0">
              <a:solidFill>
                <a:srgbClr val="FF7600"/>
              </a:solidFill>
              <a:latin typeface="Arial" charset="0"/>
            </a:endParaRPr>
          </a:p>
          <a:p>
            <a:pPr marL="342900" indent="-342900" fontAlgn="base">
              <a:spcBef>
                <a:spcPct val="0"/>
              </a:spcBef>
              <a:spcAft>
                <a:spcPct val="0"/>
              </a:spcAft>
              <a:buClr>
                <a:srgbClr val="000000"/>
              </a:buClr>
            </a:pPr>
            <a:endParaRPr lang="en-US" sz="1400" b="1" dirty="0" smtClean="0">
              <a:solidFill>
                <a:srgbClr val="FF7600"/>
              </a:solidFill>
              <a:latin typeface="Arial" charset="0"/>
            </a:endParaRPr>
          </a:p>
          <a:p>
            <a:pPr marL="342900" indent="-342900" fontAlgn="base">
              <a:spcBef>
                <a:spcPct val="0"/>
              </a:spcBef>
              <a:spcAft>
                <a:spcPct val="0"/>
              </a:spcAft>
              <a:buClr>
                <a:srgbClr val="000000"/>
              </a:buClr>
            </a:pPr>
            <a:endParaRPr lang="en-US" sz="1400" b="1" dirty="0">
              <a:solidFill>
                <a:srgbClr val="FF7600"/>
              </a:solidFill>
              <a:latin typeface="Arial" charset="0"/>
            </a:endParaRPr>
          </a:p>
          <a:p>
            <a:pPr marL="342900" indent="-342900" fontAlgn="base">
              <a:spcBef>
                <a:spcPct val="0"/>
              </a:spcBef>
              <a:spcAft>
                <a:spcPct val="0"/>
              </a:spcAft>
              <a:buClr>
                <a:srgbClr val="000000"/>
              </a:buClr>
            </a:pPr>
            <a:r>
              <a:rPr lang="en-US" sz="1400" b="1" dirty="0">
                <a:solidFill>
                  <a:srgbClr val="FF7600"/>
                </a:solidFill>
                <a:latin typeface="Arial" charset="0"/>
              </a:rPr>
              <a:t>14.    Conservative nature of library inhibits timely adaptation</a:t>
            </a:r>
            <a:r>
              <a:rPr lang="en-US" sz="1400" b="1" dirty="0">
                <a:solidFill>
                  <a:srgbClr val="000000"/>
                </a:solidFill>
                <a:latin typeface="Arial" charset="0"/>
              </a:rPr>
              <a:t> to changed circumstances. </a:t>
            </a:r>
          </a:p>
          <a:p>
            <a:pPr marL="342900" indent="-342900" fontAlgn="base">
              <a:spcBef>
                <a:spcPct val="0"/>
              </a:spcBef>
              <a:spcAft>
                <a:spcPct val="0"/>
              </a:spcAft>
              <a:buClr>
                <a:srgbClr val="000000"/>
              </a:buClr>
              <a:buFontTx/>
              <a:buAutoNum type="arabicPeriod" startAt="12"/>
            </a:pPr>
            <a:endParaRPr lang="en-US" sz="1400" b="1" dirty="0">
              <a:solidFill>
                <a:srgbClr val="000000"/>
              </a:solidFill>
              <a:latin typeface="Arial" charset="0"/>
            </a:endParaRPr>
          </a:p>
        </p:txBody>
      </p:sp>
      <p:sp>
        <p:nvSpPr>
          <p:cNvPr id="53254" name="Text Box 6"/>
          <p:cNvSpPr txBox="1">
            <a:spLocks noChangeArrowheads="1"/>
          </p:cNvSpPr>
          <p:nvPr/>
        </p:nvSpPr>
        <p:spPr bwMode="auto">
          <a:xfrm>
            <a:off x="0" y="3600450"/>
            <a:ext cx="2895600" cy="2432050"/>
          </a:xfrm>
          <a:prstGeom prst="rect">
            <a:avLst/>
          </a:prstGeom>
          <a:solidFill>
            <a:schemeClr val="bg1"/>
          </a:solidFill>
          <a:ln w="9525" algn="ctr">
            <a:noFill/>
            <a:miter lim="800000"/>
            <a:headEnd/>
            <a:tailEnd/>
          </a:ln>
          <a:effectLst/>
        </p:spPr>
        <p:txBody>
          <a:bodyPr>
            <a:spAutoFit/>
          </a:bodyPr>
          <a:lstStyle/>
          <a:p>
            <a:pPr marL="342900" indent="-342900" fontAlgn="base">
              <a:spcBef>
                <a:spcPct val="0"/>
              </a:spcBef>
              <a:spcAft>
                <a:spcPct val="0"/>
              </a:spcAft>
              <a:buClr>
                <a:srgbClr val="000000"/>
              </a:buClr>
            </a:pPr>
            <a:r>
              <a:rPr lang="en-US" sz="1400" b="1" dirty="0">
                <a:solidFill>
                  <a:srgbClr val="000000"/>
                </a:solidFill>
                <a:latin typeface="Arial" charset="0"/>
              </a:rPr>
              <a:t>14.</a:t>
            </a:r>
            <a:r>
              <a:rPr lang="en-US" sz="1400" b="1" dirty="0">
                <a:solidFill>
                  <a:srgbClr val="006699"/>
                </a:solidFill>
                <a:latin typeface="Arial" charset="0"/>
              </a:rPr>
              <a:t>  Conservative nature of library inhibits timely adaptation</a:t>
            </a:r>
            <a:r>
              <a:rPr lang="en-US" sz="1400" b="1" dirty="0">
                <a:solidFill>
                  <a:srgbClr val="000000"/>
                </a:solidFill>
                <a:latin typeface="Arial" charset="0"/>
              </a:rPr>
              <a:t> to changed circumstances. </a:t>
            </a:r>
          </a:p>
          <a:p>
            <a:pPr marL="342900" indent="-342900" fontAlgn="base">
              <a:spcBef>
                <a:spcPct val="0"/>
              </a:spcBef>
              <a:spcAft>
                <a:spcPct val="0"/>
              </a:spcAft>
              <a:buClr>
                <a:srgbClr val="000000"/>
              </a:buClr>
              <a:buFontTx/>
              <a:buChar char="•"/>
            </a:pPr>
            <a:endParaRPr lang="en-US" sz="1400" b="1" dirty="0">
              <a:solidFill>
                <a:srgbClr val="000000"/>
              </a:solidFill>
              <a:latin typeface="Arial" charset="0"/>
            </a:endParaRPr>
          </a:p>
          <a:p>
            <a:pPr marL="342900" indent="-342900" fontAlgn="base">
              <a:spcBef>
                <a:spcPct val="0"/>
              </a:spcBef>
              <a:spcAft>
                <a:spcPct val="0"/>
              </a:spcAft>
              <a:buClr>
                <a:srgbClr val="000000"/>
              </a:buClr>
            </a:pPr>
            <a:r>
              <a:rPr lang="en-US" sz="1400" b="1" dirty="0">
                <a:solidFill>
                  <a:srgbClr val="000000"/>
                </a:solidFill>
                <a:latin typeface="Arial" charset="0"/>
              </a:rPr>
              <a:t>9.    Recruitment and retention of resources is difficult due to </a:t>
            </a:r>
            <a:r>
              <a:rPr lang="en-US" sz="1400" b="1" dirty="0">
                <a:solidFill>
                  <a:srgbClr val="006699"/>
                </a:solidFill>
                <a:latin typeface="Arial" charset="0"/>
              </a:rPr>
              <a:t>reduction in pool of qualified candidates. </a:t>
            </a:r>
          </a:p>
          <a:p>
            <a:pPr marL="342900" indent="-342900" fontAlgn="base">
              <a:spcBef>
                <a:spcPct val="0"/>
              </a:spcBef>
              <a:spcAft>
                <a:spcPct val="0"/>
              </a:spcAft>
              <a:buClr>
                <a:srgbClr val="000000"/>
              </a:buClr>
            </a:pPr>
            <a:endParaRPr lang="en-US" sz="1400" b="1" dirty="0">
              <a:solidFill>
                <a:srgbClr val="006699"/>
              </a:solidFill>
              <a:latin typeface="Arial" charset="0"/>
            </a:endParaRPr>
          </a:p>
          <a:p>
            <a:pPr marL="342900" indent="-342900" fontAlgn="base">
              <a:spcBef>
                <a:spcPct val="0"/>
              </a:spcBef>
              <a:spcAft>
                <a:spcPct val="0"/>
              </a:spcAft>
              <a:buClr>
                <a:srgbClr val="000000"/>
              </a:buClr>
              <a:buFontTx/>
              <a:buAutoNum type="arabicPeriod" startAt="16"/>
            </a:pPr>
            <a:endParaRPr lang="en-US" sz="1400" b="1" dirty="0">
              <a:solidFill>
                <a:srgbClr val="000000"/>
              </a:solidFill>
              <a:latin typeface="Arial" charset="0"/>
            </a:endParaRPr>
          </a:p>
        </p:txBody>
      </p:sp>
      <p:pic>
        <p:nvPicPr>
          <p:cNvPr id="53255" name="Picture 7"/>
          <p:cNvPicPr>
            <a:picLocks noChangeAspect="1" noChangeArrowheads="1"/>
          </p:cNvPicPr>
          <p:nvPr/>
        </p:nvPicPr>
        <p:blipFill>
          <a:blip r:embed="rId3" cstate="print"/>
          <a:srcRect/>
          <a:stretch>
            <a:fillRect/>
          </a:stretch>
        </p:blipFill>
        <p:spPr bwMode="auto">
          <a:xfrm>
            <a:off x="2895600" y="838200"/>
            <a:ext cx="5943600" cy="3810000"/>
          </a:xfrm>
          <a:prstGeom prst="rect">
            <a:avLst/>
          </a:prstGeom>
          <a:noFill/>
          <a:ln w="12700" algn="ctr">
            <a:noFill/>
            <a:miter lim="800000"/>
            <a:headEnd/>
            <a:tailEnd/>
          </a:ln>
          <a:effectLst/>
        </p:spPr>
      </p:pic>
      <p:pic>
        <p:nvPicPr>
          <p:cNvPr id="53256" name="Picture 8"/>
          <p:cNvPicPr>
            <a:picLocks noChangeAspect="1" noChangeArrowheads="1"/>
          </p:cNvPicPr>
          <p:nvPr/>
        </p:nvPicPr>
        <p:blipFill>
          <a:blip r:embed="rId3" cstate="print"/>
          <a:srcRect/>
          <a:stretch>
            <a:fillRect/>
          </a:stretch>
        </p:blipFill>
        <p:spPr bwMode="auto">
          <a:xfrm>
            <a:off x="2895600" y="838200"/>
            <a:ext cx="5943600" cy="3810000"/>
          </a:xfrm>
          <a:prstGeom prst="rect">
            <a:avLst/>
          </a:prstGeom>
          <a:noFill/>
          <a:ln w="12700" algn="ctr">
            <a:noFill/>
            <a:miter lim="800000"/>
            <a:headEnd/>
            <a:tailEnd/>
          </a:ln>
          <a:effectLst/>
        </p:spPr>
      </p:pic>
      <p:sp>
        <p:nvSpPr>
          <p:cNvPr id="53257" name="Oval 9"/>
          <p:cNvSpPr>
            <a:spLocks noChangeArrowheads="1"/>
          </p:cNvSpPr>
          <p:nvPr/>
        </p:nvSpPr>
        <p:spPr bwMode="gray">
          <a:xfrm>
            <a:off x="6710363" y="1806575"/>
            <a:ext cx="285750" cy="292100"/>
          </a:xfrm>
          <a:prstGeom prst="ellipse">
            <a:avLst/>
          </a:prstGeom>
          <a:solidFill>
            <a:schemeClr val="accent1"/>
          </a:solidFill>
          <a:ln w="12700">
            <a:solidFill>
              <a:schemeClr val="tx1"/>
            </a:solidFill>
            <a:round/>
            <a:headEnd/>
            <a:tailEnd/>
          </a:ln>
          <a:effectLst/>
        </p:spPr>
        <p:txBody>
          <a:bodyPr lIns="0" tIns="0" rIns="0" bIns="0" anchor="ctr"/>
          <a:lstStyle/>
          <a:p>
            <a:pPr algn="ctr" eaLnBrk="0" fontAlgn="base" hangingPunct="0">
              <a:spcBef>
                <a:spcPct val="0"/>
              </a:spcBef>
              <a:spcAft>
                <a:spcPct val="0"/>
              </a:spcAft>
            </a:pPr>
            <a:r>
              <a:rPr lang="en-US" sz="1200">
                <a:solidFill>
                  <a:srgbClr val="000000"/>
                </a:solidFill>
                <a:latin typeface="Arial Unicode MS" pitchFamily="34" charset="-128"/>
                <a:cs typeface="Arial" charset="0"/>
              </a:rPr>
              <a:t>1</a:t>
            </a:r>
          </a:p>
        </p:txBody>
      </p:sp>
      <p:sp>
        <p:nvSpPr>
          <p:cNvPr id="53277" name="Text Box 29"/>
          <p:cNvSpPr txBox="1">
            <a:spLocks noChangeArrowheads="1"/>
          </p:cNvSpPr>
          <p:nvPr/>
        </p:nvSpPr>
        <p:spPr bwMode="auto">
          <a:xfrm>
            <a:off x="3200400" y="4953000"/>
            <a:ext cx="5387975" cy="822325"/>
          </a:xfrm>
          <a:prstGeom prst="rect">
            <a:avLst/>
          </a:prstGeom>
          <a:noFill/>
          <a:ln w="9525" algn="ctr">
            <a:noFill/>
            <a:miter lim="800000"/>
            <a:headEnd/>
            <a:tailEnd/>
          </a:ln>
          <a:effectLst/>
        </p:spPr>
        <p:txBody>
          <a:bodyPr>
            <a:spAutoFit/>
          </a:bodyPr>
          <a:lstStyle/>
          <a:p>
            <a:pPr fontAlgn="base">
              <a:spcBef>
                <a:spcPct val="50000"/>
              </a:spcBef>
              <a:spcAft>
                <a:spcPct val="0"/>
              </a:spcAft>
            </a:pPr>
            <a:r>
              <a:rPr lang="en-US" sz="2400" b="1" i="1">
                <a:solidFill>
                  <a:srgbClr val="FF0000"/>
                </a:solidFill>
                <a:latin typeface="Arial" charset="0"/>
              </a:rPr>
              <a:t>These risks will remain high. Can they be managed? </a:t>
            </a:r>
          </a:p>
        </p:txBody>
      </p:sp>
      <p:sp>
        <p:nvSpPr>
          <p:cNvPr id="53279" name="Text Box 31"/>
          <p:cNvSpPr txBox="1">
            <a:spLocks noChangeArrowheads="1"/>
          </p:cNvSpPr>
          <p:nvPr/>
        </p:nvSpPr>
        <p:spPr bwMode="auto">
          <a:xfrm>
            <a:off x="3276600" y="1676400"/>
            <a:ext cx="2941638" cy="336550"/>
          </a:xfrm>
          <a:prstGeom prst="rect">
            <a:avLst/>
          </a:prstGeom>
          <a:solidFill>
            <a:schemeClr val="bg1">
              <a:alpha val="64999"/>
            </a:schemeClr>
          </a:solidFill>
          <a:ln w="9525" algn="ctr">
            <a:noFill/>
            <a:miter lim="800000"/>
            <a:headEnd/>
            <a:tailEnd/>
          </a:ln>
          <a:effectLst/>
        </p:spPr>
        <p:txBody>
          <a:bodyPr wrap="none">
            <a:spAutoFit/>
          </a:bodyPr>
          <a:lstStyle/>
          <a:p>
            <a:pPr fontAlgn="base">
              <a:spcBef>
                <a:spcPct val="0"/>
              </a:spcBef>
              <a:spcAft>
                <a:spcPct val="0"/>
              </a:spcAft>
            </a:pPr>
            <a:r>
              <a:rPr lang="en-US" sz="1600" b="1" i="1">
                <a:solidFill>
                  <a:srgbClr val="336699"/>
                </a:solidFill>
                <a:latin typeface="Arial" charset="0"/>
              </a:rPr>
              <a:t>Effective network disclosure</a:t>
            </a:r>
          </a:p>
        </p:txBody>
      </p:sp>
      <p:sp>
        <p:nvSpPr>
          <p:cNvPr id="53283" name="Text Box 35"/>
          <p:cNvSpPr txBox="1">
            <a:spLocks noChangeArrowheads="1"/>
          </p:cNvSpPr>
          <p:nvPr/>
        </p:nvSpPr>
        <p:spPr bwMode="auto">
          <a:xfrm>
            <a:off x="2895600" y="4311650"/>
            <a:ext cx="2057400" cy="336550"/>
          </a:xfrm>
          <a:prstGeom prst="rect">
            <a:avLst/>
          </a:prstGeom>
          <a:solidFill>
            <a:srgbClr val="CC3300"/>
          </a:solidFill>
          <a:ln w="9525" algn="ctr">
            <a:noFill/>
            <a:miter lim="800000"/>
            <a:headEnd/>
            <a:tailEnd/>
          </a:ln>
          <a:effectLst/>
        </p:spPr>
        <p:txBody>
          <a:bodyPr>
            <a:spAutoFit/>
          </a:bodyPr>
          <a:lstStyle/>
          <a:p>
            <a:pPr fontAlgn="base">
              <a:spcBef>
                <a:spcPct val="50000"/>
              </a:spcBef>
              <a:spcAft>
                <a:spcPct val="0"/>
              </a:spcAft>
            </a:pPr>
            <a:r>
              <a:rPr lang="en-US" sz="1600">
                <a:solidFill>
                  <a:srgbClr val="FFFFFF"/>
                </a:solidFill>
                <a:latin typeface="Arial" charset="0"/>
              </a:rPr>
              <a:t>Legacy Technology</a:t>
            </a:r>
          </a:p>
        </p:txBody>
      </p:sp>
      <p:sp>
        <p:nvSpPr>
          <p:cNvPr id="53284" name="Text Box 36"/>
          <p:cNvSpPr txBox="1">
            <a:spLocks noChangeArrowheads="1"/>
          </p:cNvSpPr>
          <p:nvPr/>
        </p:nvSpPr>
        <p:spPr bwMode="auto">
          <a:xfrm>
            <a:off x="2895600" y="3679825"/>
            <a:ext cx="2057400" cy="336550"/>
          </a:xfrm>
          <a:prstGeom prst="rect">
            <a:avLst/>
          </a:prstGeom>
          <a:solidFill>
            <a:srgbClr val="009999"/>
          </a:solidFill>
          <a:ln w="9525" algn="ctr">
            <a:noFill/>
            <a:miter lim="800000"/>
            <a:headEnd/>
            <a:tailEnd/>
          </a:ln>
          <a:effectLst/>
        </p:spPr>
        <p:txBody>
          <a:bodyPr>
            <a:spAutoFit/>
          </a:bodyPr>
          <a:lstStyle/>
          <a:p>
            <a:pPr fontAlgn="base">
              <a:spcBef>
                <a:spcPct val="50000"/>
              </a:spcBef>
              <a:spcAft>
                <a:spcPct val="0"/>
              </a:spcAft>
            </a:pPr>
            <a:r>
              <a:rPr lang="en-US" sz="1600">
                <a:solidFill>
                  <a:srgbClr val="FFFFFF"/>
                </a:solidFill>
                <a:latin typeface="Arial" charset="0"/>
              </a:rPr>
              <a:t>Human Resources</a:t>
            </a:r>
          </a:p>
        </p:txBody>
      </p:sp>
      <p:sp>
        <p:nvSpPr>
          <p:cNvPr id="53285" name="Text Box 37"/>
          <p:cNvSpPr txBox="1">
            <a:spLocks noChangeArrowheads="1"/>
          </p:cNvSpPr>
          <p:nvPr/>
        </p:nvSpPr>
        <p:spPr bwMode="auto">
          <a:xfrm>
            <a:off x="2895600" y="3375025"/>
            <a:ext cx="2057400" cy="336550"/>
          </a:xfrm>
          <a:prstGeom prst="rect">
            <a:avLst/>
          </a:prstGeom>
          <a:solidFill>
            <a:schemeClr val="accent1"/>
          </a:solidFill>
          <a:ln w="9525" algn="ctr">
            <a:noFill/>
            <a:miter lim="800000"/>
            <a:headEnd/>
            <a:tailEnd/>
          </a:ln>
          <a:effectLst/>
        </p:spPr>
        <p:txBody>
          <a:bodyPr>
            <a:spAutoFit/>
          </a:bodyPr>
          <a:lstStyle/>
          <a:p>
            <a:pPr fontAlgn="base">
              <a:spcBef>
                <a:spcPct val="50000"/>
              </a:spcBef>
              <a:spcAft>
                <a:spcPct val="0"/>
              </a:spcAft>
            </a:pPr>
            <a:r>
              <a:rPr lang="en-US" sz="1600">
                <a:solidFill>
                  <a:srgbClr val="FFFFFF"/>
                </a:solidFill>
                <a:latin typeface="Arial" charset="0"/>
              </a:rPr>
              <a:t>Value Proposition</a:t>
            </a:r>
          </a:p>
        </p:txBody>
      </p:sp>
      <p:sp>
        <p:nvSpPr>
          <p:cNvPr id="53286" name="Text Box 38"/>
          <p:cNvSpPr txBox="1">
            <a:spLocks noChangeArrowheads="1"/>
          </p:cNvSpPr>
          <p:nvPr/>
        </p:nvSpPr>
        <p:spPr bwMode="auto">
          <a:xfrm>
            <a:off x="2895600" y="4006850"/>
            <a:ext cx="2057400" cy="336550"/>
          </a:xfrm>
          <a:prstGeom prst="rect">
            <a:avLst/>
          </a:prstGeom>
          <a:solidFill>
            <a:srgbClr val="000080"/>
          </a:solidFill>
          <a:ln w="9525" algn="ctr">
            <a:noFill/>
            <a:miter lim="800000"/>
            <a:headEnd/>
            <a:tailEnd/>
          </a:ln>
          <a:effectLst/>
        </p:spPr>
        <p:txBody>
          <a:bodyPr>
            <a:spAutoFit/>
          </a:bodyPr>
          <a:lstStyle/>
          <a:p>
            <a:pPr fontAlgn="base">
              <a:spcBef>
                <a:spcPct val="50000"/>
              </a:spcBef>
              <a:spcAft>
                <a:spcPct val="0"/>
              </a:spcAft>
            </a:pPr>
            <a:r>
              <a:rPr lang="en-US" sz="1600">
                <a:solidFill>
                  <a:srgbClr val="FFFFFF"/>
                </a:solidFill>
                <a:latin typeface="Arial" charset="0"/>
              </a:rPr>
              <a:t>Durable Goods</a:t>
            </a:r>
          </a:p>
        </p:txBody>
      </p:sp>
      <p:sp>
        <p:nvSpPr>
          <p:cNvPr id="53287" name="Text Box 39"/>
          <p:cNvSpPr txBox="1">
            <a:spLocks noChangeArrowheads="1"/>
          </p:cNvSpPr>
          <p:nvPr/>
        </p:nvSpPr>
        <p:spPr bwMode="auto">
          <a:xfrm>
            <a:off x="3581400" y="2667000"/>
            <a:ext cx="3397250" cy="336550"/>
          </a:xfrm>
          <a:prstGeom prst="rect">
            <a:avLst/>
          </a:prstGeom>
          <a:solidFill>
            <a:schemeClr val="bg1">
              <a:alpha val="64999"/>
            </a:schemeClr>
          </a:solidFill>
          <a:ln w="9525" algn="ctr">
            <a:noFill/>
            <a:miter lim="800000"/>
            <a:headEnd/>
            <a:tailEnd/>
          </a:ln>
          <a:effectLst/>
        </p:spPr>
        <p:txBody>
          <a:bodyPr wrap="none">
            <a:spAutoFit/>
          </a:bodyPr>
          <a:lstStyle/>
          <a:p>
            <a:pPr fontAlgn="base">
              <a:spcBef>
                <a:spcPct val="0"/>
              </a:spcBef>
              <a:spcAft>
                <a:spcPct val="0"/>
              </a:spcAft>
            </a:pPr>
            <a:r>
              <a:rPr lang="en-US" sz="1600" b="1" i="1">
                <a:solidFill>
                  <a:srgbClr val="336699"/>
                </a:solidFill>
                <a:latin typeface="Arial" charset="0"/>
              </a:rPr>
              <a:t>Move new services ‘into the flow’</a:t>
            </a:r>
          </a:p>
        </p:txBody>
      </p:sp>
      <p:sp>
        <p:nvSpPr>
          <p:cNvPr id="53288" name="Oval 40"/>
          <p:cNvSpPr>
            <a:spLocks noChangeArrowheads="1"/>
          </p:cNvSpPr>
          <p:nvPr/>
        </p:nvSpPr>
        <p:spPr bwMode="gray">
          <a:xfrm>
            <a:off x="7162800" y="1752600"/>
            <a:ext cx="290513" cy="304800"/>
          </a:xfrm>
          <a:prstGeom prst="ellipse">
            <a:avLst/>
          </a:prstGeom>
          <a:solidFill>
            <a:schemeClr val="accent1"/>
          </a:solidFill>
          <a:ln w="12700">
            <a:solidFill>
              <a:schemeClr val="tx1"/>
            </a:solidFill>
            <a:round/>
            <a:headEnd/>
            <a:tailEnd/>
          </a:ln>
          <a:effectLst/>
        </p:spPr>
        <p:txBody>
          <a:bodyPr lIns="0" tIns="0" rIns="0" bIns="0" anchor="ctr"/>
          <a:lstStyle/>
          <a:p>
            <a:pPr algn="ctr" eaLnBrk="0" fontAlgn="base" hangingPunct="0">
              <a:spcBef>
                <a:spcPct val="0"/>
              </a:spcBef>
              <a:spcAft>
                <a:spcPct val="0"/>
              </a:spcAft>
            </a:pPr>
            <a:r>
              <a:rPr lang="en-US" sz="1200">
                <a:solidFill>
                  <a:srgbClr val="000000"/>
                </a:solidFill>
                <a:latin typeface="Arial Unicode MS" pitchFamily="34" charset="-128"/>
                <a:cs typeface="Arial" charset="0"/>
              </a:rPr>
              <a:t>2</a:t>
            </a:r>
          </a:p>
        </p:txBody>
      </p:sp>
      <p:sp>
        <p:nvSpPr>
          <p:cNvPr id="53281" name="Oval 33"/>
          <p:cNvSpPr>
            <a:spLocks noChangeArrowheads="1"/>
          </p:cNvSpPr>
          <p:nvPr/>
        </p:nvSpPr>
        <p:spPr bwMode="gray">
          <a:xfrm>
            <a:off x="7162800" y="1981200"/>
            <a:ext cx="288925" cy="306388"/>
          </a:xfrm>
          <a:prstGeom prst="ellipse">
            <a:avLst/>
          </a:prstGeom>
          <a:solidFill>
            <a:srgbClr val="009999"/>
          </a:solidFill>
          <a:ln w="12700">
            <a:solidFill>
              <a:schemeClr val="tx1"/>
            </a:solidFill>
            <a:round/>
            <a:headEnd/>
            <a:tailEnd/>
          </a:ln>
          <a:effectLst/>
        </p:spPr>
        <p:txBody>
          <a:bodyPr lIns="0" tIns="0" rIns="0" bIns="0" anchor="ctr"/>
          <a:lstStyle/>
          <a:p>
            <a:pPr algn="ctr" eaLnBrk="0" fontAlgn="base" hangingPunct="0">
              <a:spcBef>
                <a:spcPct val="0"/>
              </a:spcBef>
              <a:spcAft>
                <a:spcPct val="0"/>
              </a:spcAft>
            </a:pPr>
            <a:r>
              <a:rPr lang="en-US" sz="1200">
                <a:solidFill>
                  <a:srgbClr val="000000"/>
                </a:solidFill>
                <a:latin typeface="Arial Unicode MS" pitchFamily="34" charset="-128"/>
                <a:cs typeface="Arial" charset="0"/>
              </a:rPr>
              <a:t>9</a:t>
            </a:r>
          </a:p>
        </p:txBody>
      </p:sp>
      <p:sp>
        <p:nvSpPr>
          <p:cNvPr id="53263" name="Oval 15"/>
          <p:cNvSpPr>
            <a:spLocks noChangeArrowheads="1"/>
          </p:cNvSpPr>
          <p:nvPr/>
        </p:nvSpPr>
        <p:spPr bwMode="gray">
          <a:xfrm>
            <a:off x="7239000" y="1524000"/>
            <a:ext cx="288925" cy="306388"/>
          </a:xfrm>
          <a:prstGeom prst="ellipse">
            <a:avLst/>
          </a:prstGeom>
          <a:solidFill>
            <a:srgbClr val="009999"/>
          </a:solidFill>
          <a:ln w="12700">
            <a:solidFill>
              <a:schemeClr val="tx1"/>
            </a:solidFill>
            <a:round/>
            <a:headEnd/>
            <a:tailEnd/>
          </a:ln>
          <a:effectLst/>
        </p:spPr>
        <p:txBody>
          <a:bodyPr lIns="0" tIns="0" rIns="0" bIns="0" anchor="ctr"/>
          <a:lstStyle/>
          <a:p>
            <a:pPr algn="ctr" eaLnBrk="0" fontAlgn="base" hangingPunct="0">
              <a:spcBef>
                <a:spcPct val="0"/>
              </a:spcBef>
              <a:spcAft>
                <a:spcPct val="0"/>
              </a:spcAft>
            </a:pPr>
            <a:r>
              <a:rPr lang="en-US" sz="1200">
                <a:solidFill>
                  <a:srgbClr val="000000"/>
                </a:solidFill>
                <a:latin typeface="Arial Unicode MS" pitchFamily="34" charset="-128"/>
                <a:cs typeface="Arial" charset="0"/>
              </a:rPr>
              <a:t>14</a:t>
            </a:r>
          </a:p>
        </p:txBody>
      </p:sp>
      <p:sp>
        <p:nvSpPr>
          <p:cNvPr id="53289" name="Text Box 41"/>
          <p:cNvSpPr txBox="1">
            <a:spLocks noChangeArrowheads="1"/>
          </p:cNvSpPr>
          <p:nvPr/>
        </p:nvSpPr>
        <p:spPr bwMode="auto">
          <a:xfrm>
            <a:off x="5105400" y="3352800"/>
            <a:ext cx="3598863" cy="825500"/>
          </a:xfrm>
          <a:prstGeom prst="rect">
            <a:avLst/>
          </a:prstGeom>
          <a:solidFill>
            <a:schemeClr val="bg1">
              <a:alpha val="64999"/>
            </a:schemeClr>
          </a:solidFill>
          <a:ln w="9525" algn="ctr">
            <a:noFill/>
            <a:miter lim="800000"/>
            <a:headEnd/>
            <a:tailEnd/>
          </a:ln>
          <a:effectLst/>
        </p:spPr>
        <p:txBody>
          <a:bodyPr wrap="none">
            <a:spAutoFit/>
          </a:bodyPr>
          <a:lstStyle/>
          <a:p>
            <a:pPr fontAlgn="base">
              <a:spcBef>
                <a:spcPct val="0"/>
              </a:spcBef>
              <a:spcAft>
                <a:spcPct val="0"/>
              </a:spcAft>
            </a:pPr>
            <a:r>
              <a:rPr lang="en-US" sz="1600" b="1" i="1">
                <a:solidFill>
                  <a:srgbClr val="336699"/>
                </a:solidFill>
                <a:latin typeface="Arial" charset="0"/>
              </a:rPr>
              <a:t>Articulate compelling new vision to</a:t>
            </a:r>
          </a:p>
          <a:p>
            <a:pPr fontAlgn="base">
              <a:spcBef>
                <a:spcPct val="0"/>
              </a:spcBef>
              <a:spcAft>
                <a:spcPct val="0"/>
              </a:spcAft>
            </a:pPr>
            <a:r>
              <a:rPr lang="en-US" sz="1600" b="1" i="1">
                <a:solidFill>
                  <a:srgbClr val="336699"/>
                </a:solidFill>
                <a:latin typeface="Arial" charset="0"/>
              </a:rPr>
              <a:t>  atrract a new generation of library</a:t>
            </a:r>
          </a:p>
          <a:p>
            <a:pPr fontAlgn="base">
              <a:spcBef>
                <a:spcPct val="0"/>
              </a:spcBef>
              <a:spcAft>
                <a:spcPct val="0"/>
              </a:spcAft>
            </a:pPr>
            <a:r>
              <a:rPr lang="en-US" sz="1600" b="1" i="1">
                <a:solidFill>
                  <a:srgbClr val="336699"/>
                </a:solidFill>
                <a:latin typeface="Arial" charset="0"/>
              </a:rPr>
              <a:t>   professionals</a:t>
            </a:r>
          </a:p>
        </p:txBody>
      </p:sp>
      <p:sp>
        <p:nvSpPr>
          <p:cNvPr id="20" name="TextBox 19"/>
          <p:cNvSpPr txBox="1"/>
          <p:nvPr/>
        </p:nvSpPr>
        <p:spPr>
          <a:xfrm>
            <a:off x="1981200" y="1752600"/>
            <a:ext cx="6629400" cy="2308324"/>
          </a:xfrm>
          <a:prstGeom prst="rect">
            <a:avLst/>
          </a:prstGeom>
          <a:solidFill>
            <a:schemeClr val="bg1"/>
          </a:solidFill>
          <a:ln w="19050">
            <a:solidFill>
              <a:srgbClr val="FF0000"/>
            </a:solidFill>
          </a:ln>
        </p:spPr>
        <p:txBody>
          <a:bodyPr wrap="square" rtlCol="0">
            <a:spAutoFit/>
          </a:bodyPr>
          <a:lstStyle/>
          <a:p>
            <a:pPr marL="342900" indent="-342900" fontAlgn="base">
              <a:spcBef>
                <a:spcPct val="0"/>
              </a:spcBef>
              <a:spcAft>
                <a:spcPct val="0"/>
              </a:spcAft>
              <a:buClr>
                <a:srgbClr val="000000"/>
              </a:buClr>
            </a:pPr>
            <a:r>
              <a:rPr lang="en-US" sz="3600" b="1" dirty="0">
                <a:solidFill>
                  <a:srgbClr val="000000"/>
                </a:solidFill>
                <a:latin typeface="Arial" charset="0"/>
              </a:rPr>
              <a:t>2.</a:t>
            </a:r>
            <a:r>
              <a:rPr lang="en-US" sz="3600" b="1" dirty="0" smtClean="0">
                <a:solidFill>
                  <a:srgbClr val="FF7600"/>
                </a:solidFill>
                <a:latin typeface="Arial" charset="0"/>
              </a:rPr>
              <a:t>    User base erodes</a:t>
            </a:r>
            <a:r>
              <a:rPr lang="en-US" sz="3600" b="1" dirty="0">
                <a:solidFill>
                  <a:srgbClr val="000000"/>
                </a:solidFill>
                <a:latin typeface="Arial" charset="0"/>
              </a:rPr>
              <a:t> because library value proposition is diminished and marginalized. </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0600" y="1371600"/>
            <a:ext cx="6290889" cy="1815882"/>
          </a:xfrm>
          <a:prstGeom prst="rect">
            <a:avLst/>
          </a:prstGeom>
          <a:noFill/>
        </p:spPr>
        <p:txBody>
          <a:bodyPr wrap="none" rtlCol="0">
            <a:spAutoFit/>
          </a:bodyPr>
          <a:lstStyle/>
          <a:p>
            <a:pPr algn="ctr"/>
            <a:r>
              <a:rPr lang="en-US" sz="2800" dirty="0" smtClean="0">
                <a:latin typeface="Segoe UI" pitchFamily="34" charset="0"/>
                <a:ea typeface="Segoe UI" pitchFamily="34" charset="0"/>
                <a:cs typeface="Segoe UI" pitchFamily="34" charset="0"/>
              </a:rPr>
              <a:t>The Library is a Disrupted organization</a:t>
            </a:r>
          </a:p>
          <a:p>
            <a:pPr algn="ctr"/>
            <a:r>
              <a:rPr lang="en-US" sz="2800" dirty="0" smtClean="0">
                <a:latin typeface="Segoe UI" pitchFamily="34" charset="0"/>
                <a:ea typeface="Segoe UI" pitchFamily="34" charset="0"/>
                <a:cs typeface="Segoe UI" pitchFamily="34" charset="0"/>
              </a:rPr>
              <a:t>Inside</a:t>
            </a:r>
          </a:p>
          <a:p>
            <a:pPr algn="ctr"/>
            <a:r>
              <a:rPr lang="en-US" sz="2800" dirty="0" smtClean="0">
                <a:latin typeface="Segoe UI" pitchFamily="34" charset="0"/>
                <a:ea typeface="Segoe UI" pitchFamily="34" charset="0"/>
                <a:cs typeface="Segoe UI" pitchFamily="34" charset="0"/>
              </a:rPr>
              <a:t>an institution – the University – </a:t>
            </a:r>
          </a:p>
          <a:p>
            <a:pPr algn="ctr"/>
            <a:r>
              <a:rPr lang="en-US" sz="2800" dirty="0" smtClean="0">
                <a:latin typeface="Segoe UI" pitchFamily="34" charset="0"/>
                <a:ea typeface="Segoe UI" pitchFamily="34" charset="0"/>
                <a:cs typeface="Segoe UI" pitchFamily="34" charset="0"/>
              </a:rPr>
              <a:t>that is being Reconfigured</a:t>
            </a:r>
          </a:p>
        </p:txBody>
      </p:sp>
      <p:sp>
        <p:nvSpPr>
          <p:cNvPr id="6" name="TextBox 5"/>
          <p:cNvSpPr txBox="1"/>
          <p:nvPr/>
        </p:nvSpPr>
        <p:spPr>
          <a:xfrm>
            <a:off x="3200400" y="4267200"/>
            <a:ext cx="5767220" cy="1200329"/>
          </a:xfrm>
          <a:prstGeom prst="rect">
            <a:avLst/>
          </a:prstGeom>
          <a:noFill/>
        </p:spPr>
        <p:txBody>
          <a:bodyPr wrap="none" rtlCol="0">
            <a:spAutoFit/>
          </a:bodyPr>
          <a:lstStyle/>
          <a:p>
            <a:r>
              <a:rPr lang="en-US" sz="2400" dirty="0" smtClean="0">
                <a:latin typeface="Segoe UI" pitchFamily="34" charset="0"/>
                <a:ea typeface="Segoe UI" pitchFamily="34" charset="0"/>
                <a:cs typeface="Segoe UI" pitchFamily="34" charset="0"/>
              </a:rPr>
              <a:t>Corollary: </a:t>
            </a:r>
          </a:p>
          <a:p>
            <a:r>
              <a:rPr lang="en-US" sz="2400" dirty="0" smtClean="0">
                <a:latin typeface="Segoe UI" pitchFamily="34" charset="0"/>
                <a:ea typeface="Segoe UI" pitchFamily="34" charset="0"/>
                <a:cs typeface="Segoe UI" pitchFamily="34" charset="0"/>
              </a:rPr>
              <a:t>The library has no destiny independent </a:t>
            </a:r>
          </a:p>
          <a:p>
            <a:r>
              <a:rPr lang="en-US" sz="2400" dirty="0" smtClean="0">
                <a:latin typeface="Segoe UI" pitchFamily="34" charset="0"/>
                <a:ea typeface="Segoe UI" pitchFamily="34" charset="0"/>
                <a:cs typeface="Segoe UI" pitchFamily="34" charset="0"/>
              </a:rPr>
              <a:t>of the organization (community) it serves</a:t>
            </a:r>
            <a:endParaRPr lang="en-US" sz="2400" dirty="0">
              <a:latin typeface="Segoe UI" pitchFamily="34" charset="0"/>
              <a:ea typeface="Segoe UI" pitchFamily="34" charset="0"/>
              <a:cs typeface="Segoe U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1371600"/>
            <a:ext cx="3859518" cy="1938992"/>
          </a:xfrm>
          <a:prstGeom prst="rect">
            <a:avLst/>
          </a:prstGeom>
          <a:noFill/>
        </p:spPr>
        <p:txBody>
          <a:bodyPr wrap="none" rtlCol="0">
            <a:spAutoFit/>
          </a:bodyPr>
          <a:lstStyle/>
          <a:p>
            <a:r>
              <a:rPr lang="en-US" sz="2400" dirty="0" smtClean="0">
                <a:latin typeface="Segoe UI" pitchFamily="34" charset="0"/>
                <a:ea typeface="Segoe UI" pitchFamily="34" charset="0"/>
                <a:cs typeface="Segoe UI" pitchFamily="34" charset="0"/>
              </a:rPr>
              <a:t>The way teaching happens,</a:t>
            </a:r>
          </a:p>
          <a:p>
            <a:r>
              <a:rPr lang="en-US" sz="2400" dirty="0" smtClean="0">
                <a:latin typeface="Segoe UI" pitchFamily="34" charset="0"/>
                <a:ea typeface="Segoe UI" pitchFamily="34" charset="0"/>
                <a:cs typeface="Segoe UI" pitchFamily="34" charset="0"/>
              </a:rPr>
              <a:t>learning occurs,</a:t>
            </a:r>
          </a:p>
          <a:p>
            <a:r>
              <a:rPr lang="en-US" sz="2400" dirty="0" smtClean="0">
                <a:latin typeface="Segoe UI" pitchFamily="34" charset="0"/>
                <a:ea typeface="Segoe UI" pitchFamily="34" charset="0"/>
                <a:cs typeface="Segoe UI" pitchFamily="34" charset="0"/>
              </a:rPr>
              <a:t>scholarship is practiced, </a:t>
            </a:r>
          </a:p>
          <a:p>
            <a:r>
              <a:rPr lang="en-US" sz="2400" dirty="0" smtClean="0">
                <a:latin typeface="Segoe UI" pitchFamily="34" charset="0"/>
                <a:ea typeface="Segoe UI" pitchFamily="34" charset="0"/>
                <a:cs typeface="Segoe UI" pitchFamily="34" charset="0"/>
              </a:rPr>
              <a:t>research produced and </a:t>
            </a:r>
          </a:p>
          <a:p>
            <a:r>
              <a:rPr lang="en-US" sz="2400" dirty="0" smtClean="0">
                <a:latin typeface="Segoe UI" pitchFamily="34" charset="0"/>
                <a:ea typeface="Segoe UI" pitchFamily="34" charset="0"/>
                <a:cs typeface="Segoe UI" pitchFamily="34" charset="0"/>
              </a:rPr>
              <a:t>new knowledge created</a:t>
            </a:r>
          </a:p>
        </p:txBody>
      </p:sp>
      <p:grpSp>
        <p:nvGrpSpPr>
          <p:cNvPr id="6" name="Group 5"/>
          <p:cNvGrpSpPr/>
          <p:nvPr/>
        </p:nvGrpSpPr>
        <p:grpSpPr>
          <a:xfrm>
            <a:off x="1447800" y="3962400"/>
            <a:ext cx="5934722" cy="1973997"/>
            <a:chOff x="1447800" y="3962400"/>
            <a:chExt cx="5934722" cy="1973997"/>
          </a:xfrm>
        </p:grpSpPr>
        <p:sp>
          <p:nvSpPr>
            <p:cNvPr id="4" name="TextBox 3"/>
            <p:cNvSpPr txBox="1"/>
            <p:nvPr/>
          </p:nvSpPr>
          <p:spPr>
            <a:xfrm>
              <a:off x="5562600" y="3962400"/>
              <a:ext cx="1819922" cy="461665"/>
            </a:xfrm>
            <a:prstGeom prst="rect">
              <a:avLst/>
            </a:prstGeom>
            <a:noFill/>
          </p:spPr>
          <p:txBody>
            <a:bodyPr wrap="none" rtlCol="0">
              <a:spAutoFit/>
            </a:bodyPr>
            <a:lstStyle/>
            <a:p>
              <a:r>
                <a:rPr lang="en-US" sz="2400" dirty="0" smtClean="0"/>
                <a:t>DETERMINES</a:t>
              </a:r>
              <a:endParaRPr lang="en-US" sz="2400" dirty="0"/>
            </a:p>
          </p:txBody>
        </p:sp>
        <p:sp>
          <p:nvSpPr>
            <p:cNvPr id="5" name="TextBox 4"/>
            <p:cNvSpPr txBox="1"/>
            <p:nvPr/>
          </p:nvSpPr>
          <p:spPr>
            <a:xfrm>
              <a:off x="1447800" y="5105400"/>
              <a:ext cx="5083251" cy="830997"/>
            </a:xfrm>
            <a:prstGeom prst="rect">
              <a:avLst/>
            </a:prstGeom>
            <a:noFill/>
          </p:spPr>
          <p:txBody>
            <a:bodyPr wrap="none" rtlCol="0">
              <a:spAutoFit/>
            </a:bodyPr>
            <a:lstStyle/>
            <a:p>
              <a:r>
                <a:rPr lang="en-US" sz="2400" dirty="0" smtClean="0">
                  <a:solidFill>
                    <a:schemeClr val="bg1">
                      <a:lumMod val="50000"/>
                    </a:schemeClr>
                  </a:solidFill>
                  <a:latin typeface="Segoe UI" pitchFamily="34" charset="0"/>
                  <a:ea typeface="Segoe UI" pitchFamily="34" charset="0"/>
                  <a:cs typeface="Segoe UI" pitchFamily="34" charset="0"/>
                </a:rPr>
                <a:t>whether</a:t>
              </a:r>
              <a:r>
                <a:rPr lang="en-US" sz="2400" dirty="0" smtClean="0">
                  <a:latin typeface="Segoe UI" pitchFamily="34" charset="0"/>
                  <a:ea typeface="Segoe UI" pitchFamily="34" charset="0"/>
                  <a:cs typeface="Segoe UI" pitchFamily="34" charset="0"/>
                </a:rPr>
                <a:t> a university needs a library </a:t>
              </a:r>
            </a:p>
            <a:p>
              <a:r>
                <a:rPr lang="en-US" sz="2400" dirty="0" smtClean="0">
                  <a:latin typeface="Segoe UI" pitchFamily="34" charset="0"/>
                  <a:ea typeface="Segoe UI" pitchFamily="34" charset="0"/>
                  <a:cs typeface="Segoe UI" pitchFamily="34" charset="0"/>
                </a:rPr>
                <a:t>and </a:t>
              </a:r>
              <a:r>
                <a:rPr lang="en-US" sz="2400" dirty="0" smtClean="0">
                  <a:solidFill>
                    <a:schemeClr val="bg1">
                      <a:lumMod val="50000"/>
                    </a:schemeClr>
                  </a:solidFill>
                  <a:latin typeface="Segoe UI" pitchFamily="34" charset="0"/>
                  <a:ea typeface="Segoe UI" pitchFamily="34" charset="0"/>
                  <a:cs typeface="Segoe UI" pitchFamily="34" charset="0"/>
                </a:rPr>
                <a:t>what kind </a:t>
              </a:r>
              <a:r>
                <a:rPr lang="en-US" sz="2400" dirty="0" smtClean="0">
                  <a:latin typeface="Segoe UI" pitchFamily="34" charset="0"/>
                  <a:ea typeface="Segoe UI" pitchFamily="34" charset="0"/>
                  <a:cs typeface="Segoe UI" pitchFamily="34" charset="0"/>
                </a:rPr>
                <a:t>with </a:t>
              </a:r>
              <a:r>
                <a:rPr lang="en-US" sz="2400" dirty="0" smtClean="0">
                  <a:solidFill>
                    <a:schemeClr val="bg1">
                      <a:lumMod val="50000"/>
                    </a:schemeClr>
                  </a:solidFill>
                  <a:latin typeface="Segoe UI" pitchFamily="34" charset="0"/>
                  <a:ea typeface="Segoe UI" pitchFamily="34" charset="0"/>
                  <a:cs typeface="Segoe UI" pitchFamily="34" charset="0"/>
                </a:rPr>
                <a:t>what services</a:t>
              </a:r>
              <a:endParaRPr lang="en-US" sz="2400" dirty="0">
                <a:solidFill>
                  <a:schemeClr val="bg1">
                    <a:lumMod val="50000"/>
                  </a:schemeClr>
                </a:solidFill>
                <a:latin typeface="Segoe UI" pitchFamily="34" charset="0"/>
                <a:ea typeface="Segoe UI" pitchFamily="34" charset="0"/>
                <a:cs typeface="Segoe UI"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371600"/>
            <a:ext cx="5618269" cy="861774"/>
          </a:xfrm>
          <a:prstGeom prst="rect">
            <a:avLst/>
          </a:prstGeom>
          <a:noFill/>
        </p:spPr>
        <p:txBody>
          <a:bodyPr wrap="none" rtlCol="0">
            <a:spAutoFit/>
          </a:bodyPr>
          <a:lstStyle/>
          <a:p>
            <a:r>
              <a:rPr lang="en-US" sz="3200" b="1" dirty="0" smtClean="0">
                <a:latin typeface="Segoe UI" pitchFamily="34" charset="0"/>
                <a:ea typeface="Segoe UI" pitchFamily="34" charset="0"/>
                <a:cs typeface="Segoe UI" pitchFamily="34" charset="0"/>
              </a:rPr>
              <a:t>The Reconfigured university</a:t>
            </a:r>
          </a:p>
          <a:p>
            <a:endParaRPr lang="en-US" dirty="0">
              <a:latin typeface="Segoe UI" pitchFamily="34" charset="0"/>
              <a:ea typeface="Segoe UI" pitchFamily="34" charset="0"/>
              <a:cs typeface="Segoe UI" pitchFamily="34" charset="0"/>
            </a:endParaRPr>
          </a:p>
        </p:txBody>
      </p:sp>
      <p:grpSp>
        <p:nvGrpSpPr>
          <p:cNvPr id="6" name="Group 5"/>
          <p:cNvGrpSpPr/>
          <p:nvPr/>
        </p:nvGrpSpPr>
        <p:grpSpPr>
          <a:xfrm>
            <a:off x="2286000" y="2438400"/>
            <a:ext cx="4540858" cy="2061865"/>
            <a:chOff x="1981200" y="1905000"/>
            <a:chExt cx="4540858" cy="2061865"/>
          </a:xfrm>
        </p:grpSpPr>
        <p:sp>
          <p:nvSpPr>
            <p:cNvPr id="3" name="TextBox 2"/>
            <p:cNvSpPr txBox="1"/>
            <p:nvPr/>
          </p:nvSpPr>
          <p:spPr>
            <a:xfrm>
              <a:off x="1981200" y="1905000"/>
              <a:ext cx="4540858" cy="461665"/>
            </a:xfrm>
            <a:prstGeom prst="rect">
              <a:avLst/>
            </a:prstGeom>
            <a:noFill/>
          </p:spPr>
          <p:txBody>
            <a:bodyPr wrap="none" rtlCol="0">
              <a:spAutoFit/>
            </a:bodyPr>
            <a:lstStyle/>
            <a:p>
              <a:r>
                <a:rPr lang="en-US" sz="2400" dirty="0" smtClean="0">
                  <a:latin typeface="Segoe UI" pitchFamily="34" charset="0"/>
                  <a:ea typeface="Segoe UI" pitchFamily="34" charset="0"/>
                  <a:cs typeface="Segoe UI" pitchFamily="34" charset="0"/>
                </a:rPr>
                <a:t>Conception of Higher Education</a:t>
              </a:r>
              <a:endParaRPr lang="en-US" sz="2400" dirty="0">
                <a:latin typeface="Segoe UI" pitchFamily="34" charset="0"/>
                <a:ea typeface="Segoe UI" pitchFamily="34" charset="0"/>
                <a:cs typeface="Segoe UI" pitchFamily="34" charset="0"/>
              </a:endParaRPr>
            </a:p>
          </p:txBody>
        </p:sp>
        <p:sp>
          <p:nvSpPr>
            <p:cNvPr id="4" name="TextBox 3"/>
            <p:cNvSpPr txBox="1"/>
            <p:nvPr/>
          </p:nvSpPr>
          <p:spPr>
            <a:xfrm>
              <a:off x="2819400" y="2743200"/>
              <a:ext cx="2777363" cy="461665"/>
            </a:xfrm>
            <a:prstGeom prst="rect">
              <a:avLst/>
            </a:prstGeom>
            <a:noFill/>
          </p:spPr>
          <p:txBody>
            <a:bodyPr wrap="none" rtlCol="0">
              <a:spAutoFit/>
            </a:bodyPr>
            <a:lstStyle/>
            <a:p>
              <a:r>
                <a:rPr lang="en-US" sz="2400" dirty="0" smtClean="0">
                  <a:latin typeface="Segoe UI" pitchFamily="34" charset="0"/>
                  <a:ea typeface="Segoe UI" pitchFamily="34" charset="0"/>
                  <a:cs typeface="Segoe UI" pitchFamily="34" charset="0"/>
                </a:rPr>
                <a:t>Mode of Pedagogy</a:t>
              </a:r>
              <a:endParaRPr lang="en-US" sz="2400" dirty="0">
                <a:latin typeface="Segoe UI" pitchFamily="34" charset="0"/>
                <a:ea typeface="Segoe UI" pitchFamily="34" charset="0"/>
                <a:cs typeface="Segoe UI" pitchFamily="34" charset="0"/>
              </a:endParaRPr>
            </a:p>
          </p:txBody>
        </p:sp>
        <p:sp>
          <p:nvSpPr>
            <p:cNvPr id="5" name="TextBox 4"/>
            <p:cNvSpPr txBox="1"/>
            <p:nvPr/>
          </p:nvSpPr>
          <p:spPr>
            <a:xfrm>
              <a:off x="3429000" y="3505200"/>
              <a:ext cx="2893164" cy="461665"/>
            </a:xfrm>
            <a:prstGeom prst="rect">
              <a:avLst/>
            </a:prstGeom>
            <a:noFill/>
          </p:spPr>
          <p:txBody>
            <a:bodyPr wrap="none" rtlCol="0">
              <a:spAutoFit/>
            </a:bodyPr>
            <a:lstStyle/>
            <a:p>
              <a:r>
                <a:rPr lang="en-US" sz="2400" dirty="0" smtClean="0">
                  <a:latin typeface="Segoe UI" pitchFamily="34" charset="0"/>
                  <a:ea typeface="Segoe UI" pitchFamily="34" charset="0"/>
                  <a:cs typeface="Segoe UI" pitchFamily="34" charset="0"/>
                </a:rPr>
                <a:t>Practice of Research</a:t>
              </a:r>
              <a:endParaRPr lang="en-US" sz="2400" dirty="0">
                <a:latin typeface="Segoe UI" pitchFamily="34" charset="0"/>
                <a:ea typeface="Segoe UI" pitchFamily="34" charset="0"/>
                <a:cs typeface="Segoe UI" pitchFamily="34" charset="0"/>
              </a:endParaRPr>
            </a:p>
          </p:txBody>
        </p:sp>
      </p:grpSp>
      <p:sp>
        <p:nvSpPr>
          <p:cNvPr id="7" name="TextBox 6"/>
          <p:cNvSpPr txBox="1"/>
          <p:nvPr/>
        </p:nvSpPr>
        <p:spPr>
          <a:xfrm>
            <a:off x="0" y="0"/>
            <a:ext cx="3246593" cy="954107"/>
          </a:xfrm>
          <a:prstGeom prst="rect">
            <a:avLst/>
          </a:prstGeom>
          <a:noFill/>
        </p:spPr>
        <p:txBody>
          <a:bodyPr wrap="none" rtlCol="0">
            <a:spAutoFit/>
          </a:bodyPr>
          <a:lstStyle/>
          <a:p>
            <a:pPr algn="ctr"/>
            <a:r>
              <a:rPr lang="en-US" sz="1400" dirty="0" smtClean="0">
                <a:latin typeface="Segoe UI" pitchFamily="34" charset="0"/>
                <a:ea typeface="Segoe UI" pitchFamily="34" charset="0"/>
                <a:cs typeface="Segoe UI" pitchFamily="34" charset="0"/>
              </a:rPr>
              <a:t>The Library is a Disrupted organization</a:t>
            </a:r>
          </a:p>
          <a:p>
            <a:pPr algn="ctr"/>
            <a:r>
              <a:rPr lang="en-US" sz="1400" dirty="0" smtClean="0">
                <a:latin typeface="Segoe UI" pitchFamily="34" charset="0"/>
                <a:ea typeface="Segoe UI" pitchFamily="34" charset="0"/>
                <a:cs typeface="Segoe UI" pitchFamily="34" charset="0"/>
              </a:rPr>
              <a:t>Inside</a:t>
            </a:r>
          </a:p>
          <a:p>
            <a:pPr algn="ctr"/>
            <a:r>
              <a:rPr lang="en-US" sz="1400" dirty="0" smtClean="0">
                <a:latin typeface="Segoe UI" pitchFamily="34" charset="0"/>
                <a:ea typeface="Segoe UI" pitchFamily="34" charset="0"/>
                <a:cs typeface="Segoe UI" pitchFamily="34" charset="0"/>
              </a:rPr>
              <a:t>an institution – </a:t>
            </a:r>
            <a:r>
              <a:rPr lang="en-US" sz="1400" dirty="0" smtClean="0">
                <a:solidFill>
                  <a:schemeClr val="bg1">
                    <a:lumMod val="50000"/>
                  </a:schemeClr>
                </a:solidFill>
                <a:latin typeface="Segoe UI" pitchFamily="34" charset="0"/>
                <a:ea typeface="Segoe UI" pitchFamily="34" charset="0"/>
                <a:cs typeface="Segoe UI" pitchFamily="34" charset="0"/>
              </a:rPr>
              <a:t>the University – </a:t>
            </a:r>
          </a:p>
          <a:p>
            <a:pPr algn="ctr"/>
            <a:r>
              <a:rPr lang="en-US" sz="1400" dirty="0" smtClean="0">
                <a:solidFill>
                  <a:schemeClr val="bg1">
                    <a:lumMod val="50000"/>
                  </a:schemeClr>
                </a:solidFill>
                <a:latin typeface="Segoe UI" pitchFamily="34" charset="0"/>
                <a:ea typeface="Segoe UI" pitchFamily="34" charset="0"/>
                <a:cs typeface="Segoe UI" pitchFamily="34" charset="0"/>
              </a:rPr>
              <a:t>that is being Reconfigured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838200"/>
            <a:ext cx="5618269" cy="861774"/>
          </a:xfrm>
          <a:prstGeom prst="rect">
            <a:avLst/>
          </a:prstGeom>
          <a:noFill/>
        </p:spPr>
        <p:txBody>
          <a:bodyPr wrap="none" rtlCol="0">
            <a:spAutoFit/>
          </a:bodyPr>
          <a:lstStyle/>
          <a:p>
            <a:r>
              <a:rPr lang="en-US" sz="3200" b="1" dirty="0" smtClean="0">
                <a:latin typeface="Segoe UI" pitchFamily="34" charset="0"/>
                <a:ea typeface="Segoe UI" pitchFamily="34" charset="0"/>
                <a:cs typeface="Segoe UI" pitchFamily="34" charset="0"/>
              </a:rPr>
              <a:t>The Reconfigured university</a:t>
            </a:r>
          </a:p>
          <a:p>
            <a:endParaRPr lang="en-US" dirty="0">
              <a:latin typeface="Segoe UI" pitchFamily="34" charset="0"/>
              <a:ea typeface="Segoe UI" pitchFamily="34" charset="0"/>
              <a:cs typeface="Segoe UI" pitchFamily="34" charset="0"/>
            </a:endParaRPr>
          </a:p>
        </p:txBody>
      </p:sp>
      <p:sp>
        <p:nvSpPr>
          <p:cNvPr id="3" name="TextBox 2"/>
          <p:cNvSpPr txBox="1"/>
          <p:nvPr/>
        </p:nvSpPr>
        <p:spPr>
          <a:xfrm>
            <a:off x="0" y="1524000"/>
            <a:ext cx="4817473" cy="461665"/>
          </a:xfrm>
          <a:prstGeom prst="rect">
            <a:avLst/>
          </a:prstGeom>
          <a:noFill/>
        </p:spPr>
        <p:txBody>
          <a:bodyPr wrap="none" rtlCol="0">
            <a:spAutoFit/>
          </a:bodyPr>
          <a:lstStyle/>
          <a:p>
            <a:r>
              <a:rPr lang="en-US" sz="2400" b="1" dirty="0" smtClean="0">
                <a:latin typeface="Segoe UI" pitchFamily="34" charset="0"/>
                <a:ea typeface="Segoe UI" pitchFamily="34" charset="0"/>
                <a:cs typeface="Segoe UI" pitchFamily="34" charset="0"/>
              </a:rPr>
              <a:t>Conception of Higher Education</a:t>
            </a:r>
            <a:endParaRPr lang="en-US" sz="2400" b="1" dirty="0">
              <a:latin typeface="Segoe UI" pitchFamily="34" charset="0"/>
              <a:ea typeface="Segoe UI" pitchFamily="34" charset="0"/>
              <a:cs typeface="Segoe UI" pitchFamily="34" charset="0"/>
            </a:endParaRPr>
          </a:p>
        </p:txBody>
      </p:sp>
      <p:sp>
        <p:nvSpPr>
          <p:cNvPr id="4" name="TextBox 3"/>
          <p:cNvSpPr txBox="1"/>
          <p:nvPr/>
        </p:nvSpPr>
        <p:spPr>
          <a:xfrm>
            <a:off x="381000" y="2209800"/>
            <a:ext cx="8577669" cy="3293209"/>
          </a:xfrm>
          <a:prstGeom prst="rect">
            <a:avLst/>
          </a:prstGeom>
          <a:noFill/>
        </p:spPr>
        <p:txBody>
          <a:bodyPr wrap="none" rtlCol="0">
            <a:spAutoFit/>
          </a:bodyPr>
          <a:lstStyle/>
          <a:p>
            <a:r>
              <a:rPr lang="en-US" sz="2400" dirty="0" smtClean="0">
                <a:latin typeface="Segoe UI" pitchFamily="34" charset="0"/>
                <a:ea typeface="Segoe UI" pitchFamily="34" charset="0"/>
                <a:cs typeface="Segoe UI" pitchFamily="34" charset="0"/>
              </a:rPr>
              <a:t>What’s the crisis in higher </a:t>
            </a:r>
            <a:r>
              <a:rPr lang="en-US" sz="2400" dirty="0" err="1" smtClean="0">
                <a:latin typeface="Segoe UI" pitchFamily="34" charset="0"/>
                <a:ea typeface="Segoe UI" pitchFamily="34" charset="0"/>
                <a:cs typeface="Segoe UI" pitchFamily="34" charset="0"/>
              </a:rPr>
              <a:t>ed</a:t>
            </a:r>
            <a:r>
              <a:rPr lang="en-US" sz="2400" dirty="0" smtClean="0">
                <a:latin typeface="Segoe UI" pitchFamily="34" charset="0"/>
                <a:ea typeface="Segoe UI" pitchFamily="34" charset="0"/>
                <a:cs typeface="Segoe UI" pitchFamily="34" charset="0"/>
              </a:rPr>
              <a:t>? </a:t>
            </a:r>
          </a:p>
          <a:p>
            <a:r>
              <a:rPr lang="en-US" sz="2400" dirty="0" smtClean="0">
                <a:latin typeface="Segoe UI" pitchFamily="34" charset="0"/>
                <a:ea typeface="Segoe UI" pitchFamily="34" charset="0"/>
                <a:cs typeface="Segoe UI" pitchFamily="34" charset="0"/>
              </a:rPr>
              <a:t>	</a:t>
            </a:r>
            <a:r>
              <a:rPr lang="en-US" sz="2400" dirty="0" smtClean="0">
                <a:solidFill>
                  <a:schemeClr val="bg1">
                    <a:lumMod val="50000"/>
                  </a:schemeClr>
                </a:solidFill>
                <a:latin typeface="Segoe UI" pitchFamily="34" charset="0"/>
                <a:ea typeface="Segoe UI" pitchFamily="34" charset="0"/>
                <a:cs typeface="Segoe UI" pitchFamily="34" charset="0"/>
              </a:rPr>
              <a:t>(subset of culture and global crises)</a:t>
            </a:r>
          </a:p>
          <a:p>
            <a:r>
              <a:rPr lang="en-US" sz="2400" dirty="0" smtClean="0">
                <a:latin typeface="Segoe UI" pitchFamily="34" charset="0"/>
                <a:ea typeface="Segoe UI" pitchFamily="34" charset="0"/>
                <a:cs typeface="Segoe UI" pitchFamily="34" charset="0"/>
              </a:rPr>
              <a:t>What’s a university? </a:t>
            </a:r>
          </a:p>
          <a:p>
            <a:r>
              <a:rPr lang="en-US" sz="2400" dirty="0" smtClean="0">
                <a:latin typeface="Segoe UI" pitchFamily="34" charset="0"/>
                <a:ea typeface="Segoe UI" pitchFamily="34" charset="0"/>
                <a:cs typeface="Segoe UI" pitchFamily="34" charset="0"/>
              </a:rPr>
              <a:t>	</a:t>
            </a:r>
            <a:r>
              <a:rPr lang="en-US" sz="2400" dirty="0" smtClean="0">
                <a:solidFill>
                  <a:schemeClr val="bg1">
                    <a:lumMod val="50000"/>
                  </a:schemeClr>
                </a:solidFill>
                <a:latin typeface="Segoe UI" pitchFamily="34" charset="0"/>
                <a:ea typeface="Segoe UI" pitchFamily="34" charset="0"/>
                <a:cs typeface="Segoe UI" pitchFamily="34" charset="0"/>
              </a:rPr>
              <a:t>(Bologna/Paris, Nostalgia/History, Faculty Governance) </a:t>
            </a:r>
          </a:p>
          <a:p>
            <a:r>
              <a:rPr lang="en-US" sz="2400" dirty="0" smtClean="0">
                <a:latin typeface="Segoe UI" pitchFamily="34" charset="0"/>
                <a:ea typeface="Segoe UI" pitchFamily="34" charset="0"/>
                <a:cs typeface="Segoe UI" pitchFamily="34" charset="0"/>
              </a:rPr>
              <a:t>What’s an education? What’s it for? </a:t>
            </a:r>
          </a:p>
          <a:p>
            <a:r>
              <a:rPr lang="en-US" sz="2400" dirty="0" smtClean="0">
                <a:latin typeface="Segoe UI" pitchFamily="34" charset="0"/>
                <a:ea typeface="Segoe UI" pitchFamily="34" charset="0"/>
                <a:cs typeface="Segoe UI" pitchFamily="34" charset="0"/>
              </a:rPr>
              <a:t>	</a:t>
            </a:r>
            <a:r>
              <a:rPr lang="en-US" sz="2400" dirty="0" smtClean="0">
                <a:solidFill>
                  <a:schemeClr val="bg1">
                    <a:lumMod val="50000"/>
                  </a:schemeClr>
                </a:solidFill>
                <a:latin typeface="Segoe UI" pitchFamily="34" charset="0"/>
                <a:ea typeface="Segoe UI" pitchFamily="34" charset="0"/>
                <a:cs typeface="Segoe UI" pitchFamily="34" charset="0"/>
              </a:rPr>
              <a:t>(Newman vs. </a:t>
            </a:r>
            <a:r>
              <a:rPr lang="en-US" sz="2400" dirty="0" err="1" smtClean="0">
                <a:solidFill>
                  <a:schemeClr val="bg1">
                    <a:lumMod val="50000"/>
                  </a:schemeClr>
                </a:solidFill>
                <a:latin typeface="Segoe UI" pitchFamily="34" charset="0"/>
                <a:ea typeface="Segoe UI" pitchFamily="34" charset="0"/>
                <a:cs typeface="Segoe UI" pitchFamily="34" charset="0"/>
              </a:rPr>
              <a:t>Utilitarians</a:t>
            </a:r>
            <a:r>
              <a:rPr lang="en-US" sz="2400" dirty="0" smtClean="0">
                <a:solidFill>
                  <a:schemeClr val="bg1">
                    <a:lumMod val="50000"/>
                  </a:schemeClr>
                </a:solidFill>
                <a:latin typeface="Segoe UI" pitchFamily="34" charset="0"/>
                <a:ea typeface="Segoe UI" pitchFamily="34" charset="0"/>
                <a:cs typeface="Segoe UI" pitchFamily="34" charset="0"/>
              </a:rPr>
              <a:t>)</a:t>
            </a:r>
          </a:p>
          <a:p>
            <a:r>
              <a:rPr lang="en-US" sz="2400" dirty="0" smtClean="0">
                <a:latin typeface="Segoe UI" pitchFamily="34" charset="0"/>
                <a:ea typeface="Segoe UI" pitchFamily="34" charset="0"/>
                <a:cs typeface="Segoe UI" pitchFamily="34" charset="0"/>
              </a:rPr>
              <a:t>What do we know about teaching and learning? </a:t>
            </a:r>
          </a:p>
          <a:p>
            <a:r>
              <a:rPr lang="en-US" sz="2400" dirty="0" smtClean="0">
                <a:latin typeface="Segoe UI" pitchFamily="34" charset="0"/>
                <a:ea typeface="Segoe UI" pitchFamily="34" charset="0"/>
                <a:cs typeface="Segoe UI" pitchFamily="34" charset="0"/>
              </a:rPr>
              <a:t>	</a:t>
            </a:r>
            <a:r>
              <a:rPr lang="en-US" sz="2400" dirty="0" smtClean="0">
                <a:solidFill>
                  <a:schemeClr val="bg1">
                    <a:lumMod val="50000"/>
                  </a:schemeClr>
                </a:solidFill>
                <a:latin typeface="Segoe UI" pitchFamily="34" charset="0"/>
                <a:ea typeface="Segoe UI" pitchFamily="34" charset="0"/>
                <a:cs typeface="Segoe UI" pitchFamily="34" charset="0"/>
              </a:rPr>
              <a:t>(Metrics and assessment)</a:t>
            </a:r>
          </a:p>
          <a:p>
            <a:endParaRPr lang="en-US" sz="1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linds(horizontal)">
                                      <p:cBhvr>
                                        <p:cTn id="10" dur="500"/>
                                        <p:tgtEl>
                                          <p:spTgt spid="4">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linds(horizontal)">
                                      <p:cBhvr>
                                        <p:cTn id="13" dur="500"/>
                                        <p:tgtEl>
                                          <p:spTgt spid="4">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linds(horizontal)">
                                      <p:cBhvr>
                                        <p:cTn id="16" dur="500"/>
                                        <p:tgtEl>
                                          <p:spTgt spid="4">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linds(horizontal)">
                                      <p:cBhvr>
                                        <p:cTn id="19" dur="500"/>
                                        <p:tgtEl>
                                          <p:spTgt spid="4">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blinds(horizontal)">
                                      <p:cBhvr>
                                        <p:cTn id="22" dur="500"/>
                                        <p:tgtEl>
                                          <p:spTgt spid="4">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blinds(horizontal)">
                                      <p:cBhvr>
                                        <p:cTn id="25" dur="500"/>
                                        <p:tgtEl>
                                          <p:spTgt spid="4">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blinds(horizontal)">
                                      <p:cBhvr>
                                        <p:cTn id="28"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838200"/>
            <a:ext cx="5618269" cy="861774"/>
          </a:xfrm>
          <a:prstGeom prst="rect">
            <a:avLst/>
          </a:prstGeom>
          <a:noFill/>
        </p:spPr>
        <p:txBody>
          <a:bodyPr wrap="none" rtlCol="0">
            <a:spAutoFit/>
          </a:bodyPr>
          <a:lstStyle/>
          <a:p>
            <a:r>
              <a:rPr lang="en-US" sz="3200" b="1" dirty="0" smtClean="0">
                <a:latin typeface="Segoe UI" pitchFamily="34" charset="0"/>
                <a:ea typeface="Segoe UI" pitchFamily="34" charset="0"/>
                <a:cs typeface="Segoe UI" pitchFamily="34" charset="0"/>
              </a:rPr>
              <a:t>The Reconfigured university</a:t>
            </a:r>
          </a:p>
          <a:p>
            <a:endParaRPr lang="en-US" dirty="0">
              <a:latin typeface="Segoe UI" pitchFamily="34" charset="0"/>
              <a:ea typeface="Segoe UI" pitchFamily="34" charset="0"/>
              <a:cs typeface="Segoe UI" pitchFamily="34" charset="0"/>
            </a:endParaRPr>
          </a:p>
        </p:txBody>
      </p:sp>
      <p:sp>
        <p:nvSpPr>
          <p:cNvPr id="3" name="TextBox 2"/>
          <p:cNvSpPr txBox="1"/>
          <p:nvPr/>
        </p:nvSpPr>
        <p:spPr>
          <a:xfrm>
            <a:off x="0" y="1524000"/>
            <a:ext cx="4817473" cy="461665"/>
          </a:xfrm>
          <a:prstGeom prst="rect">
            <a:avLst/>
          </a:prstGeom>
          <a:noFill/>
        </p:spPr>
        <p:txBody>
          <a:bodyPr wrap="none" rtlCol="0">
            <a:spAutoFit/>
          </a:bodyPr>
          <a:lstStyle/>
          <a:p>
            <a:r>
              <a:rPr lang="en-US" sz="2400" b="1" dirty="0" smtClean="0">
                <a:latin typeface="Segoe UI" pitchFamily="34" charset="0"/>
                <a:ea typeface="Segoe UI" pitchFamily="34" charset="0"/>
                <a:cs typeface="Segoe UI" pitchFamily="34" charset="0"/>
              </a:rPr>
              <a:t>Conception of Higher Education</a:t>
            </a:r>
            <a:endParaRPr lang="en-US" sz="2400" b="1" dirty="0">
              <a:latin typeface="Segoe UI" pitchFamily="34" charset="0"/>
              <a:ea typeface="Segoe UI" pitchFamily="34" charset="0"/>
              <a:cs typeface="Segoe UI" pitchFamily="34" charset="0"/>
            </a:endParaRPr>
          </a:p>
        </p:txBody>
      </p:sp>
      <p:sp>
        <p:nvSpPr>
          <p:cNvPr id="5" name="TextBox 4"/>
          <p:cNvSpPr txBox="1"/>
          <p:nvPr/>
        </p:nvSpPr>
        <p:spPr>
          <a:xfrm>
            <a:off x="0" y="2209800"/>
            <a:ext cx="9275103" cy="2215991"/>
          </a:xfrm>
          <a:prstGeom prst="rect">
            <a:avLst/>
          </a:prstGeom>
          <a:noFill/>
        </p:spPr>
        <p:txBody>
          <a:bodyPr wrap="none" rtlCol="0">
            <a:spAutoFit/>
          </a:bodyPr>
          <a:lstStyle/>
          <a:p>
            <a:pPr>
              <a:buNone/>
            </a:pPr>
            <a:r>
              <a:rPr lang="en-US" sz="2400" dirty="0" smtClean="0">
                <a:latin typeface="Segoe UI" pitchFamily="34" charset="0"/>
                <a:ea typeface="Segoe UI" pitchFamily="34" charset="0"/>
                <a:cs typeface="Segoe UI" pitchFamily="34" charset="0"/>
              </a:rPr>
              <a:t>Same questions with</a:t>
            </a:r>
          </a:p>
          <a:p>
            <a:r>
              <a:rPr lang="en-US" sz="2400" dirty="0" smtClean="0">
                <a:latin typeface="Segoe UI" pitchFamily="34" charset="0"/>
                <a:ea typeface="Segoe UI" pitchFamily="34" charset="0"/>
                <a:cs typeface="Segoe UI" pitchFamily="34" charset="0"/>
              </a:rPr>
              <a:t>	the inclusion of women and minorities; </a:t>
            </a:r>
          </a:p>
          <a:p>
            <a:r>
              <a:rPr lang="en-US" sz="2400" dirty="0" smtClean="0">
                <a:latin typeface="Segoe UI" pitchFamily="34" charset="0"/>
                <a:ea typeface="Segoe UI" pitchFamily="34" charset="0"/>
                <a:cs typeface="Segoe UI" pitchFamily="34" charset="0"/>
              </a:rPr>
              <a:t>		the advent of technical colleges, community colleges, </a:t>
            </a:r>
          </a:p>
          <a:p>
            <a:r>
              <a:rPr lang="en-US" sz="2400" dirty="0" smtClean="0">
                <a:latin typeface="Segoe UI" pitchFamily="34" charset="0"/>
                <a:ea typeface="Segoe UI" pitchFamily="34" charset="0"/>
                <a:cs typeface="Segoe UI" pitchFamily="34" charset="0"/>
              </a:rPr>
              <a:t>		land-grant universities; and </a:t>
            </a:r>
          </a:p>
          <a:p>
            <a:r>
              <a:rPr lang="en-US" sz="2400" dirty="0" smtClean="0">
                <a:latin typeface="Segoe UI" pitchFamily="34" charset="0"/>
                <a:ea typeface="Segoe UI" pitchFamily="34" charset="0"/>
                <a:cs typeface="Segoe UI" pitchFamily="34" charset="0"/>
              </a:rPr>
              <a:t>			the implementation of the G.I. Bill.</a:t>
            </a:r>
          </a:p>
          <a:p>
            <a:endParaRPr lang="en-US" dirty="0"/>
          </a:p>
        </p:txBody>
      </p:sp>
      <p:sp>
        <p:nvSpPr>
          <p:cNvPr id="6" name="TextBox 5"/>
          <p:cNvSpPr txBox="1"/>
          <p:nvPr/>
        </p:nvSpPr>
        <p:spPr>
          <a:xfrm>
            <a:off x="838200" y="4800600"/>
            <a:ext cx="7265130" cy="400110"/>
          </a:xfrm>
          <a:prstGeom prst="rect">
            <a:avLst/>
          </a:prstGeom>
          <a:noFill/>
        </p:spPr>
        <p:txBody>
          <a:bodyPr wrap="none" rtlCol="0">
            <a:spAutoFit/>
          </a:bodyPr>
          <a:lstStyle/>
          <a:p>
            <a:pPr>
              <a:buNone/>
            </a:pPr>
            <a:r>
              <a:rPr lang="en-US" sz="2000" dirty="0" smtClean="0">
                <a:latin typeface="Segoe UI" pitchFamily="34" charset="0"/>
                <a:ea typeface="Segoe UI" pitchFamily="34" charset="0"/>
                <a:cs typeface="Segoe UI" pitchFamily="34" charset="0"/>
              </a:rPr>
              <a:t>The running battle of abstract thinking and applied knowledge</a:t>
            </a:r>
          </a:p>
        </p:txBody>
      </p:sp>
      <p:sp>
        <p:nvSpPr>
          <p:cNvPr id="7" name="TextBox 6"/>
          <p:cNvSpPr txBox="1"/>
          <p:nvPr/>
        </p:nvSpPr>
        <p:spPr>
          <a:xfrm>
            <a:off x="3172913" y="5638800"/>
            <a:ext cx="5643596" cy="938719"/>
          </a:xfrm>
          <a:prstGeom prst="rect">
            <a:avLst/>
          </a:prstGeom>
          <a:noFill/>
        </p:spPr>
        <p:txBody>
          <a:bodyPr wrap="none" rtlCol="0">
            <a:spAutoFit/>
          </a:bodyPr>
          <a:lstStyle/>
          <a:p>
            <a:pPr marL="342900" lvl="0" indent="-342900" algn="r">
              <a:spcBef>
                <a:spcPct val="20000"/>
              </a:spcBef>
            </a:pPr>
            <a:r>
              <a:rPr lang="en-US" sz="3700" b="1" dirty="0" smtClean="0">
                <a:solidFill>
                  <a:schemeClr val="bg1">
                    <a:lumMod val="50000"/>
                  </a:schemeClr>
                </a:solidFill>
                <a:latin typeface="Segoe UI" pitchFamily="34" charset="0"/>
                <a:ea typeface="Segoe UI" pitchFamily="34" charset="0"/>
                <a:cs typeface="Segoe UI" pitchFamily="34" charset="0"/>
              </a:rPr>
              <a:t>Q.  Is this time different?</a:t>
            </a:r>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linds(horizontal)">
                                      <p:cBhvr>
                                        <p:cTn id="10" dur="500"/>
                                        <p:tgtEl>
                                          <p:spTgt spid="5">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linds(horizontal)">
                                      <p:cBhvr>
                                        <p:cTn id="13" dur="500"/>
                                        <p:tgtEl>
                                          <p:spTgt spid="5">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blinds(horizontal)">
                                      <p:cBhvr>
                                        <p:cTn id="16" dur="500"/>
                                        <p:tgtEl>
                                          <p:spTgt spid="5">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blinds(horizontal)">
                                      <p:cBhvr>
                                        <p:cTn id="19" dur="5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143000"/>
            <a:ext cx="6737870" cy="523220"/>
          </a:xfrm>
          <a:prstGeom prst="rect">
            <a:avLst/>
          </a:prstGeom>
          <a:noFill/>
        </p:spPr>
        <p:txBody>
          <a:bodyPr wrap="none" rtlCol="0">
            <a:spAutoFit/>
          </a:bodyPr>
          <a:lstStyle/>
          <a:p>
            <a:r>
              <a:rPr lang="en-US" sz="2800" dirty="0" smtClean="0">
                <a:latin typeface="Segoe UI" pitchFamily="34" charset="0"/>
                <a:ea typeface="Segoe UI" pitchFamily="34" charset="0"/>
                <a:cs typeface="Segoe UI" pitchFamily="34" charset="0"/>
              </a:rPr>
              <a:t>State-based Public (Research) Universities</a:t>
            </a:r>
            <a:endParaRPr lang="en-US" sz="2800" dirty="0">
              <a:latin typeface="Segoe UI" pitchFamily="34" charset="0"/>
              <a:ea typeface="Segoe UI" pitchFamily="34" charset="0"/>
              <a:cs typeface="Segoe UI" pitchFamily="34" charset="0"/>
            </a:endParaRPr>
          </a:p>
        </p:txBody>
      </p:sp>
      <p:sp>
        <p:nvSpPr>
          <p:cNvPr id="5" name="TextBox 4"/>
          <p:cNvSpPr txBox="1"/>
          <p:nvPr/>
        </p:nvSpPr>
        <p:spPr>
          <a:xfrm>
            <a:off x="838200" y="609600"/>
            <a:ext cx="1788310" cy="369332"/>
          </a:xfrm>
          <a:prstGeom prst="rect">
            <a:avLst/>
          </a:prstGeom>
          <a:noFill/>
        </p:spPr>
        <p:txBody>
          <a:bodyPr wrap="none" rtlCol="0">
            <a:spAutoFit/>
          </a:bodyPr>
          <a:lstStyle/>
          <a:p>
            <a:r>
              <a:rPr lang="en-US" b="1" dirty="0" smtClean="0">
                <a:solidFill>
                  <a:schemeClr val="bg1">
                    <a:lumMod val="50000"/>
                  </a:schemeClr>
                </a:solidFill>
                <a:latin typeface="Segoe UI" pitchFamily="34" charset="0"/>
                <a:ea typeface="Segoe UI" pitchFamily="34" charset="0"/>
                <a:cs typeface="Segoe UI" pitchFamily="34" charset="0"/>
              </a:rPr>
              <a:t>A.  Likely to be</a:t>
            </a:r>
            <a:endParaRPr lang="en-US" b="1" dirty="0">
              <a:solidFill>
                <a:schemeClr val="bg1">
                  <a:lumMod val="50000"/>
                </a:schemeClr>
              </a:solidFill>
              <a:latin typeface="Segoe UI" pitchFamily="34" charset="0"/>
              <a:ea typeface="Segoe UI" pitchFamily="34" charset="0"/>
              <a:cs typeface="Segoe UI" pitchFamily="34" charset="0"/>
            </a:endParaRPr>
          </a:p>
        </p:txBody>
      </p:sp>
      <p:sp>
        <p:nvSpPr>
          <p:cNvPr id="6" name="TextBox 5"/>
          <p:cNvSpPr txBox="1"/>
          <p:nvPr/>
        </p:nvSpPr>
        <p:spPr>
          <a:xfrm>
            <a:off x="1295400" y="2667000"/>
            <a:ext cx="4949368" cy="1077218"/>
          </a:xfrm>
          <a:prstGeom prst="rect">
            <a:avLst/>
          </a:prstGeom>
          <a:noFill/>
        </p:spPr>
        <p:txBody>
          <a:bodyPr wrap="none" rtlCol="0">
            <a:spAutoFit/>
          </a:bodyPr>
          <a:lstStyle/>
          <a:p>
            <a:r>
              <a:rPr lang="en-US" sz="3200" dirty="0" smtClean="0">
                <a:latin typeface="Segoe UI" pitchFamily="34" charset="0"/>
                <a:ea typeface="Segoe UI" pitchFamily="34" charset="0"/>
                <a:cs typeface="Segoe UI" pitchFamily="34" charset="0"/>
              </a:rPr>
              <a:t>Consider the de-funding </a:t>
            </a:r>
          </a:p>
          <a:p>
            <a:r>
              <a:rPr lang="en-US" sz="3200" dirty="0" smtClean="0">
                <a:latin typeface="Segoe UI" pitchFamily="34" charset="0"/>
                <a:ea typeface="Segoe UI" pitchFamily="34" charset="0"/>
                <a:cs typeface="Segoe UI" pitchFamily="34" charset="0"/>
              </a:rPr>
              <a:t>of public higher education</a:t>
            </a:r>
            <a:endParaRPr lang="en-US" sz="3200" dirty="0">
              <a:latin typeface="Segoe UI" pitchFamily="34" charset="0"/>
              <a:ea typeface="Segoe UI" pitchFamily="34" charset="0"/>
              <a:cs typeface="Segoe U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143000"/>
            <a:ext cx="6737870" cy="523220"/>
          </a:xfrm>
          <a:prstGeom prst="rect">
            <a:avLst/>
          </a:prstGeom>
          <a:noFill/>
        </p:spPr>
        <p:txBody>
          <a:bodyPr wrap="none" rtlCol="0">
            <a:spAutoFit/>
          </a:bodyPr>
          <a:lstStyle/>
          <a:p>
            <a:r>
              <a:rPr lang="en-US" sz="2800" dirty="0" smtClean="0">
                <a:latin typeface="Segoe UI" pitchFamily="34" charset="0"/>
                <a:ea typeface="Segoe UI" pitchFamily="34" charset="0"/>
                <a:cs typeface="Segoe UI" pitchFamily="34" charset="0"/>
              </a:rPr>
              <a:t>State-based Public (Research) Universities</a:t>
            </a:r>
            <a:endParaRPr lang="en-US" sz="2800" dirty="0">
              <a:latin typeface="Segoe UI" pitchFamily="34" charset="0"/>
              <a:ea typeface="Segoe UI" pitchFamily="34" charset="0"/>
              <a:cs typeface="Segoe UI" pitchFamily="34" charset="0"/>
            </a:endParaRPr>
          </a:p>
        </p:txBody>
      </p:sp>
      <p:sp>
        <p:nvSpPr>
          <p:cNvPr id="5" name="TextBox 4"/>
          <p:cNvSpPr txBox="1"/>
          <p:nvPr/>
        </p:nvSpPr>
        <p:spPr>
          <a:xfrm>
            <a:off x="838200" y="609600"/>
            <a:ext cx="1788310" cy="369332"/>
          </a:xfrm>
          <a:prstGeom prst="rect">
            <a:avLst/>
          </a:prstGeom>
          <a:noFill/>
        </p:spPr>
        <p:txBody>
          <a:bodyPr wrap="none" rtlCol="0">
            <a:spAutoFit/>
          </a:bodyPr>
          <a:lstStyle/>
          <a:p>
            <a:r>
              <a:rPr lang="en-US" b="1" dirty="0" smtClean="0">
                <a:solidFill>
                  <a:schemeClr val="bg1">
                    <a:lumMod val="50000"/>
                  </a:schemeClr>
                </a:solidFill>
                <a:latin typeface="Segoe UI" pitchFamily="34" charset="0"/>
                <a:ea typeface="Segoe UI" pitchFamily="34" charset="0"/>
                <a:cs typeface="Segoe UI" pitchFamily="34" charset="0"/>
              </a:rPr>
              <a:t>A.  Likely to be</a:t>
            </a:r>
            <a:endParaRPr lang="en-US" b="1" dirty="0">
              <a:solidFill>
                <a:schemeClr val="bg1">
                  <a:lumMod val="50000"/>
                </a:schemeClr>
              </a:solidFill>
              <a:latin typeface="Segoe UI" pitchFamily="34" charset="0"/>
              <a:ea typeface="Segoe UI" pitchFamily="34" charset="0"/>
              <a:cs typeface="Segoe UI" pitchFamily="34" charset="0"/>
            </a:endParaRPr>
          </a:p>
        </p:txBody>
      </p:sp>
      <p:pic>
        <p:nvPicPr>
          <p:cNvPr id="7" name="Picture 3"/>
          <p:cNvPicPr>
            <a:picLocks noChangeAspect="1" noChangeArrowheads="1"/>
          </p:cNvPicPr>
          <p:nvPr/>
        </p:nvPicPr>
        <p:blipFill>
          <a:blip r:embed="rId2" cstate="print"/>
          <a:srcRect/>
          <a:stretch>
            <a:fillRect/>
          </a:stretch>
        </p:blipFill>
        <p:spPr bwMode="auto">
          <a:xfrm>
            <a:off x="2743200" y="1634656"/>
            <a:ext cx="4094405" cy="5223344"/>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96837" y="20797"/>
            <a:ext cx="9047163" cy="6837203"/>
          </a:xfrm>
          <a:prstGeom prst="rect">
            <a:avLst/>
          </a:prstGeom>
          <a:noFill/>
          <a:ln w="9525">
            <a:noFill/>
            <a:miter lim="800000"/>
            <a:headEnd/>
            <a:tailEnd/>
          </a:ln>
          <a:effectLst/>
        </p:spPr>
      </p:pic>
      <p:sp>
        <p:nvSpPr>
          <p:cNvPr id="5" name="Down Arrow 4"/>
          <p:cNvSpPr/>
          <p:nvPr/>
        </p:nvSpPr>
        <p:spPr>
          <a:xfrm>
            <a:off x="1371600" y="3886200"/>
            <a:ext cx="152400" cy="521208"/>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19200" y="3505200"/>
            <a:ext cx="685800" cy="369332"/>
          </a:xfrm>
          <a:prstGeom prst="rect">
            <a:avLst/>
          </a:prstGeom>
          <a:noFill/>
        </p:spPr>
        <p:txBody>
          <a:bodyPr wrap="square" rtlCol="0">
            <a:spAutoFit/>
          </a:bodyPr>
          <a:lstStyle/>
          <a:p>
            <a:r>
              <a:rPr lang="en-US" dirty="0" smtClean="0"/>
              <a:t>8.5%</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b="1" dirty="0" smtClean="0">
                <a:latin typeface="Segoe UI" pitchFamily="34" charset="0"/>
                <a:ea typeface="Segoe UI" pitchFamily="34" charset="0"/>
                <a:cs typeface="Segoe UI" pitchFamily="34" charset="0"/>
              </a:rPr>
              <a:t>Disclaimers</a:t>
            </a:r>
            <a:endParaRPr lang="en-US" sz="4000" b="1" dirty="0">
              <a:latin typeface="Segoe UI" pitchFamily="34" charset="0"/>
              <a:ea typeface="Segoe UI" pitchFamily="34" charset="0"/>
              <a:cs typeface="Segoe UI" pitchFamily="34" charset="0"/>
            </a:endParaRPr>
          </a:p>
        </p:txBody>
      </p:sp>
      <p:sp>
        <p:nvSpPr>
          <p:cNvPr id="3" name="Content Placeholder 2"/>
          <p:cNvSpPr>
            <a:spLocks noGrp="1"/>
          </p:cNvSpPr>
          <p:nvPr>
            <p:ph idx="1"/>
          </p:nvPr>
        </p:nvSpPr>
        <p:spPr/>
        <p:txBody>
          <a:bodyPr/>
          <a:lstStyle/>
          <a:p>
            <a:pPr>
              <a:buNone/>
            </a:pPr>
            <a:r>
              <a:rPr lang="en-US" dirty="0" smtClean="0"/>
              <a:t>Where I work</a:t>
            </a:r>
          </a:p>
          <a:p>
            <a:pPr>
              <a:buNone/>
            </a:pPr>
            <a:r>
              <a:rPr lang="en-US" dirty="0" smtClean="0"/>
              <a:t>			Outside in</a:t>
            </a:r>
          </a:p>
          <a:p>
            <a:pPr>
              <a:buNone/>
            </a:pPr>
            <a:r>
              <a:rPr lang="en-US" dirty="0" smtClean="0"/>
              <a:t>					Where you sit</a:t>
            </a:r>
          </a:p>
        </p:txBody>
      </p:sp>
      <p:sp>
        <p:nvSpPr>
          <p:cNvPr id="4" name="TextBox 3"/>
          <p:cNvSpPr txBox="1"/>
          <p:nvPr/>
        </p:nvSpPr>
        <p:spPr>
          <a:xfrm>
            <a:off x="3886200" y="4343400"/>
            <a:ext cx="3231462" cy="461665"/>
          </a:xfrm>
          <a:prstGeom prst="rect">
            <a:avLst/>
          </a:prstGeom>
          <a:noFill/>
        </p:spPr>
        <p:txBody>
          <a:bodyPr wrap="none" rtlCol="0">
            <a:spAutoFit/>
          </a:bodyPr>
          <a:lstStyle/>
          <a:p>
            <a:r>
              <a:rPr lang="en-US" sz="2400" dirty="0" smtClean="0">
                <a:solidFill>
                  <a:schemeClr val="bg1">
                    <a:lumMod val="50000"/>
                  </a:schemeClr>
                </a:solidFill>
                <a:latin typeface="Segoe UI" pitchFamily="34" charset="0"/>
                <a:ea typeface="Segoe UI" pitchFamily="34" charset="0"/>
                <a:cs typeface="Segoe UI" pitchFamily="34" charset="0"/>
              </a:rPr>
              <a:t>You may know better…</a:t>
            </a:r>
            <a:endParaRPr lang="en-US" sz="2400" dirty="0">
              <a:solidFill>
                <a:schemeClr val="bg1">
                  <a:lumMod val="50000"/>
                </a:schemeClr>
              </a:solidFill>
              <a:latin typeface="Segoe UI" pitchFamily="34" charset="0"/>
              <a:ea typeface="Segoe UI" pitchFamily="34" charset="0"/>
              <a:cs typeface="Segoe U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41230" y="228600"/>
            <a:ext cx="9002770" cy="6419849"/>
          </a:xfrm>
          <a:prstGeom prst="rect">
            <a:avLst/>
          </a:prstGeom>
          <a:noFill/>
          <a:ln w="9525">
            <a:noFill/>
            <a:miter lim="800000"/>
            <a:headEnd/>
            <a:tailEnd/>
          </a:ln>
          <a:effectLst/>
        </p:spPr>
      </p:pic>
      <p:grpSp>
        <p:nvGrpSpPr>
          <p:cNvPr id="6" name="Group 5"/>
          <p:cNvGrpSpPr/>
          <p:nvPr/>
        </p:nvGrpSpPr>
        <p:grpSpPr>
          <a:xfrm>
            <a:off x="6705600" y="1981200"/>
            <a:ext cx="989373" cy="826008"/>
            <a:chOff x="6705600" y="1981200"/>
            <a:chExt cx="989373" cy="826008"/>
          </a:xfrm>
        </p:grpSpPr>
        <p:sp>
          <p:nvSpPr>
            <p:cNvPr id="4" name="Down Arrow 3"/>
            <p:cNvSpPr/>
            <p:nvPr/>
          </p:nvSpPr>
          <p:spPr>
            <a:xfrm>
              <a:off x="7086600" y="2286000"/>
              <a:ext cx="152400" cy="521208"/>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705600" y="1981200"/>
              <a:ext cx="989373" cy="369332"/>
            </a:xfrm>
            <a:prstGeom prst="rect">
              <a:avLst/>
            </a:prstGeom>
            <a:noFill/>
          </p:spPr>
          <p:txBody>
            <a:bodyPr wrap="none" rtlCol="0">
              <a:spAutoFit/>
            </a:bodyPr>
            <a:lstStyle/>
            <a:p>
              <a:r>
                <a:rPr lang="en-US" dirty="0" smtClean="0"/>
                <a:t>&lt;14.6%&gt;</a:t>
              </a:r>
              <a:endParaRPr lang="en-US"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28600" y="240062"/>
            <a:ext cx="8713788" cy="6617938"/>
          </a:xfrm>
          <a:prstGeom prst="rect">
            <a:avLst/>
          </a:prstGeom>
          <a:noFill/>
          <a:ln w="9525">
            <a:noFill/>
            <a:miter lim="800000"/>
            <a:headEnd/>
            <a:tailEnd/>
          </a:ln>
          <a:effectLst/>
        </p:spPr>
      </p:pic>
      <p:grpSp>
        <p:nvGrpSpPr>
          <p:cNvPr id="7" name="Group 6"/>
          <p:cNvGrpSpPr/>
          <p:nvPr/>
        </p:nvGrpSpPr>
        <p:grpSpPr>
          <a:xfrm>
            <a:off x="3276600" y="2133600"/>
            <a:ext cx="758541" cy="902208"/>
            <a:chOff x="3276600" y="2133600"/>
            <a:chExt cx="758541" cy="902208"/>
          </a:xfrm>
        </p:grpSpPr>
        <p:sp>
          <p:nvSpPr>
            <p:cNvPr id="4" name="Down Arrow 3"/>
            <p:cNvSpPr/>
            <p:nvPr/>
          </p:nvSpPr>
          <p:spPr>
            <a:xfrm>
              <a:off x="3581400" y="2514600"/>
              <a:ext cx="152400" cy="521208"/>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76600" y="2133600"/>
              <a:ext cx="758541" cy="369332"/>
            </a:xfrm>
            <a:prstGeom prst="rect">
              <a:avLst/>
            </a:prstGeom>
            <a:noFill/>
          </p:spPr>
          <p:txBody>
            <a:bodyPr wrap="square" rtlCol="0">
              <a:spAutoFit/>
            </a:bodyPr>
            <a:lstStyle/>
            <a:p>
              <a:r>
                <a:rPr lang="en-US" dirty="0" smtClean="0"/>
                <a:t>45.6%</a:t>
              </a:r>
              <a:endParaRPr lang="en-US"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609600" y="228600"/>
            <a:ext cx="7932737" cy="5991225"/>
          </a:xfrm>
          <a:prstGeom prst="rect">
            <a:avLst/>
          </a:prstGeom>
          <a:noFill/>
          <a:ln w="9525">
            <a:noFill/>
            <a:miter lim="800000"/>
            <a:headEnd/>
            <a:tailEnd/>
          </a:ln>
        </p:spPr>
      </p:pic>
      <p:sp>
        <p:nvSpPr>
          <p:cNvPr id="3" name="Oval 2"/>
          <p:cNvSpPr/>
          <p:nvPr/>
        </p:nvSpPr>
        <p:spPr>
          <a:xfrm>
            <a:off x="5867400" y="2362200"/>
            <a:ext cx="609600" cy="2286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5867400" y="3352800"/>
            <a:ext cx="609600" cy="3048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noChangeArrowheads="1"/>
          </p:cNvPicPr>
          <p:nvPr/>
        </p:nvPicPr>
        <p:blipFill>
          <a:blip r:embed="rId3" cstate="print"/>
          <a:srcRect/>
          <a:stretch>
            <a:fillRect/>
          </a:stretch>
        </p:blipFill>
        <p:spPr bwMode="auto">
          <a:xfrm>
            <a:off x="7196486" y="914400"/>
            <a:ext cx="1947514" cy="2563929"/>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457200" y="381000"/>
            <a:ext cx="8008937" cy="4772025"/>
          </a:xfrm>
          <a:prstGeom prst="rect">
            <a:avLst/>
          </a:prstGeom>
          <a:noFill/>
          <a:ln w="9525">
            <a:noFill/>
            <a:miter lim="800000"/>
            <a:headEnd/>
            <a:tailEnd/>
          </a:ln>
        </p:spPr>
      </p:pic>
      <p:grpSp>
        <p:nvGrpSpPr>
          <p:cNvPr id="5" name="Group 4"/>
          <p:cNvGrpSpPr/>
          <p:nvPr/>
        </p:nvGrpSpPr>
        <p:grpSpPr>
          <a:xfrm>
            <a:off x="2209800" y="2667000"/>
            <a:ext cx="4800600" cy="1447800"/>
            <a:chOff x="2209800" y="2667000"/>
            <a:chExt cx="4800600" cy="1447800"/>
          </a:xfrm>
        </p:grpSpPr>
        <p:sp>
          <p:nvSpPr>
            <p:cNvPr id="3" name="Oval 2"/>
            <p:cNvSpPr/>
            <p:nvPr/>
          </p:nvSpPr>
          <p:spPr>
            <a:xfrm>
              <a:off x="2209800" y="2743200"/>
              <a:ext cx="6096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6400800" y="2667000"/>
              <a:ext cx="609600" cy="144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noChangeArrowheads="1"/>
          </p:cNvPicPr>
          <p:nvPr/>
        </p:nvPicPr>
        <p:blipFill>
          <a:blip r:embed="rId3" cstate="print"/>
          <a:srcRect/>
          <a:stretch>
            <a:fillRect/>
          </a:stretch>
        </p:blipFill>
        <p:spPr bwMode="auto">
          <a:xfrm>
            <a:off x="7924800" y="3429000"/>
            <a:ext cx="1219200" cy="160509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81000" y="228600"/>
            <a:ext cx="8580438" cy="6497433"/>
          </a:xfrm>
          <a:prstGeom prst="rect">
            <a:avLst/>
          </a:prstGeom>
          <a:noFill/>
          <a:ln w="9525">
            <a:noFill/>
            <a:miter lim="800000"/>
            <a:headEnd/>
            <a:tailEnd/>
          </a:ln>
          <a:effectLst/>
        </p:spPr>
      </p:pic>
      <p:sp>
        <p:nvSpPr>
          <p:cNvPr id="4" name="Oval 3"/>
          <p:cNvSpPr/>
          <p:nvPr/>
        </p:nvSpPr>
        <p:spPr>
          <a:xfrm>
            <a:off x="8077200" y="1600200"/>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0" y="990600"/>
            <a:ext cx="4572000" cy="4955203"/>
          </a:xfrm>
          <a:prstGeom prst="rect">
            <a:avLst/>
          </a:prstGeom>
        </p:spPr>
        <p:txBody>
          <a:bodyPr>
            <a:spAutoFit/>
          </a:bodyPr>
          <a:lstStyle/>
          <a:p>
            <a:r>
              <a:rPr lang="en-US" sz="3600" dirty="0"/>
              <a:t>Colleges have three basic business models for attracting and keeping students. Two will continue to work in the next decade, and one almost certainly will not</a:t>
            </a:r>
            <a:r>
              <a:rPr lang="en-US" sz="3600" dirty="0" smtClean="0"/>
              <a:t>. </a:t>
            </a:r>
            <a:r>
              <a:rPr lang="en-US" sz="2800" b="1" i="1" dirty="0" smtClean="0">
                <a:solidFill>
                  <a:schemeClr val="accent6"/>
                </a:solidFill>
              </a:rPr>
              <a:t>Chronicle of Higher Education</a:t>
            </a:r>
            <a:endParaRPr lang="en-US" sz="2800" b="1" i="1" dirty="0">
              <a:solidFill>
                <a:schemeClr val="accent6"/>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838200"/>
            <a:ext cx="7467599" cy="6001643"/>
          </a:xfrm>
          <a:prstGeom prst="rect">
            <a:avLst/>
          </a:prstGeom>
          <a:noFill/>
        </p:spPr>
        <p:txBody>
          <a:bodyPr wrap="square" rtlCol="0">
            <a:spAutoFit/>
          </a:bodyPr>
          <a:lstStyle/>
          <a:p>
            <a:pPr marL="457200" indent="-457200">
              <a:buFont typeface="+mj-lt"/>
              <a:buAutoNum type="arabicPeriod"/>
            </a:pPr>
            <a:r>
              <a:rPr lang="en-US" sz="2400" b="1" dirty="0">
                <a:latin typeface="Segoe UI" pitchFamily="34" charset="0"/>
                <a:ea typeface="Segoe UI" pitchFamily="34" charset="0"/>
                <a:cs typeface="Segoe UI" pitchFamily="34" charset="0"/>
              </a:rPr>
              <a:t>Research/elite </a:t>
            </a:r>
            <a:r>
              <a:rPr lang="en-US" sz="2400" dirty="0" smtClean="0">
                <a:latin typeface="Segoe UI" pitchFamily="34" charset="0"/>
                <a:ea typeface="Segoe UI" pitchFamily="34" charset="0"/>
                <a:cs typeface="Segoe UI" pitchFamily="34" charset="0"/>
              </a:rPr>
              <a:t>(Strong brand, connected </a:t>
            </a:r>
            <a:r>
              <a:rPr lang="en-US" sz="2400" dirty="0">
                <a:latin typeface="Segoe UI" pitchFamily="34" charset="0"/>
                <a:ea typeface="Segoe UI" pitchFamily="34" charset="0"/>
                <a:cs typeface="Segoe UI" pitchFamily="34" charset="0"/>
              </a:rPr>
              <a:t>to international network of science and scholarship; educate many of the political and business elite; flagship), </a:t>
            </a:r>
            <a:endParaRPr lang="en-US" sz="2400" dirty="0" smtClean="0">
              <a:latin typeface="Segoe UI" pitchFamily="34" charset="0"/>
              <a:ea typeface="Segoe UI" pitchFamily="34" charset="0"/>
              <a:cs typeface="Segoe UI" pitchFamily="34" charset="0"/>
            </a:endParaRPr>
          </a:p>
          <a:p>
            <a:pPr marL="342900" indent="-342900">
              <a:buFont typeface="+mj-lt"/>
              <a:buAutoNum type="arabicPeriod"/>
            </a:pPr>
            <a:endParaRPr lang="en-US" sz="2400" b="1" dirty="0">
              <a:latin typeface="Segoe UI" pitchFamily="34" charset="0"/>
              <a:ea typeface="Segoe UI" pitchFamily="34" charset="0"/>
              <a:cs typeface="Segoe UI" pitchFamily="34" charset="0"/>
            </a:endParaRPr>
          </a:p>
          <a:p>
            <a:pPr marL="457200" indent="-457200">
              <a:buFont typeface="+mj-lt"/>
              <a:buAutoNum type="arabicPeriod"/>
            </a:pPr>
            <a:r>
              <a:rPr lang="en-US" sz="2400" b="1" dirty="0" smtClean="0">
                <a:latin typeface="Segoe UI" pitchFamily="34" charset="0"/>
                <a:ea typeface="Segoe UI" pitchFamily="34" charset="0"/>
                <a:cs typeface="Segoe UI" pitchFamily="34" charset="0"/>
              </a:rPr>
              <a:t>Struggling middle </a:t>
            </a:r>
            <a:r>
              <a:rPr lang="en-US" sz="2400" dirty="0" smtClean="0">
                <a:latin typeface="Segoe UI" pitchFamily="34" charset="0"/>
                <a:ea typeface="Segoe UI" pitchFamily="34" charset="0"/>
                <a:cs typeface="Segoe UI" pitchFamily="34" charset="0"/>
              </a:rPr>
              <a:t>(broad education. Not kept up with distance and convenience agendas, high overhead, limited research funding). </a:t>
            </a:r>
          </a:p>
          <a:p>
            <a:pPr marL="457200" indent="-457200">
              <a:buFont typeface="+mj-lt"/>
              <a:buAutoNum type="arabicPeriod"/>
            </a:pPr>
            <a:endParaRPr lang="en-US" sz="2400" b="1" dirty="0" smtClean="0">
              <a:latin typeface="Segoe UI" pitchFamily="34" charset="0"/>
              <a:ea typeface="Segoe UI" pitchFamily="34" charset="0"/>
              <a:cs typeface="Segoe UI" pitchFamily="34" charset="0"/>
            </a:endParaRPr>
          </a:p>
          <a:p>
            <a:pPr marL="457200" indent="-457200">
              <a:buFont typeface="+mj-lt"/>
              <a:buAutoNum type="arabicPeriod"/>
            </a:pPr>
            <a:r>
              <a:rPr lang="en-US" sz="2400" b="1" dirty="0" smtClean="0">
                <a:latin typeface="Segoe UI" pitchFamily="34" charset="0"/>
                <a:ea typeface="Segoe UI" pitchFamily="34" charset="0"/>
                <a:cs typeface="Segoe UI" pitchFamily="34" charset="0"/>
              </a:rPr>
              <a:t>Convenience</a:t>
            </a:r>
            <a:r>
              <a:rPr lang="en-US" sz="2400" dirty="0" smtClean="0">
                <a:latin typeface="Segoe UI" pitchFamily="34" charset="0"/>
                <a:ea typeface="Segoe UI" pitchFamily="34" charset="0"/>
                <a:cs typeface="Segoe UI" pitchFamily="34" charset="0"/>
              </a:rPr>
              <a:t> </a:t>
            </a:r>
            <a:r>
              <a:rPr lang="en-US" sz="2400" dirty="0">
                <a:latin typeface="Segoe UI" pitchFamily="34" charset="0"/>
                <a:ea typeface="Segoe UI" pitchFamily="34" charset="0"/>
                <a:cs typeface="Segoe UI" pitchFamily="34" charset="0"/>
              </a:rPr>
              <a:t>(community colleges and for-profit providers, focused on preparation for further education or for a career</a:t>
            </a:r>
            <a:r>
              <a:rPr lang="en-US" sz="2400" dirty="0" smtClean="0">
                <a:latin typeface="Segoe UI" pitchFamily="34" charset="0"/>
                <a:ea typeface="Segoe UI" pitchFamily="34" charset="0"/>
                <a:cs typeface="Segoe UI" pitchFamily="34" charset="0"/>
              </a:rPr>
              <a:t>)</a:t>
            </a:r>
          </a:p>
          <a:p>
            <a:pPr marL="342900" indent="-342900">
              <a:buFont typeface="+mj-lt"/>
              <a:buAutoNum type="arabicPeriod"/>
            </a:pPr>
            <a:endParaRPr lang="en-US" sz="2400" b="1" dirty="0" smtClean="0">
              <a:latin typeface="Segoe UI" pitchFamily="34" charset="0"/>
              <a:ea typeface="Segoe UI" pitchFamily="34" charset="0"/>
              <a:cs typeface="Segoe UI" pitchFamily="34" charset="0"/>
            </a:endParaRPr>
          </a:p>
          <a:p>
            <a:endParaRPr lang="en-US" dirty="0"/>
          </a:p>
          <a:p>
            <a:endParaRPr lang="en-US" dirty="0" smtClean="0"/>
          </a:p>
          <a:p>
            <a:endParaRPr lang="en-US" dirty="0"/>
          </a:p>
          <a:p>
            <a:endParaRPr lang="en-US" dirty="0"/>
          </a:p>
        </p:txBody>
      </p:sp>
      <p:pic>
        <p:nvPicPr>
          <p:cNvPr id="20485" name="Picture 5" descr="\\oclc\data\OCLCResearch\Dublin\Home\dempseyl\My Documents\My Pictures\Microsoft Clip Organizer\j0432537.png"/>
          <p:cNvPicPr>
            <a:picLocks noChangeAspect="1" noChangeArrowheads="1"/>
          </p:cNvPicPr>
          <p:nvPr/>
        </p:nvPicPr>
        <p:blipFill>
          <a:blip r:embed="rId3" cstate="print"/>
          <a:srcRect/>
          <a:stretch>
            <a:fillRect/>
          </a:stretch>
        </p:blipFill>
        <p:spPr bwMode="auto">
          <a:xfrm>
            <a:off x="8077200" y="2971800"/>
            <a:ext cx="533400" cy="533400"/>
          </a:xfrm>
          <a:prstGeom prst="rect">
            <a:avLst/>
          </a:prstGeom>
          <a:noFill/>
        </p:spPr>
      </p:pic>
      <p:pic>
        <p:nvPicPr>
          <p:cNvPr id="10" name="Picture 4" descr="\\oclc\data\OCLCResearch\Dublin\Home\dempseyl\My Documents\My Pictures\Microsoft Clip Organizer\j0434665.wmf"/>
          <p:cNvPicPr>
            <a:picLocks noChangeAspect="1" noChangeArrowheads="1"/>
          </p:cNvPicPr>
          <p:nvPr/>
        </p:nvPicPr>
        <p:blipFill>
          <a:blip r:embed="rId4" cstate="print"/>
          <a:srcRect/>
          <a:stretch>
            <a:fillRect/>
          </a:stretch>
        </p:blipFill>
        <p:spPr bwMode="auto">
          <a:xfrm>
            <a:off x="7924800" y="1219200"/>
            <a:ext cx="685800" cy="631126"/>
          </a:xfrm>
          <a:prstGeom prst="rect">
            <a:avLst/>
          </a:prstGeom>
          <a:noFill/>
        </p:spPr>
      </p:pic>
      <p:pic>
        <p:nvPicPr>
          <p:cNvPr id="7" name="Picture 4" descr="\\oclc\data\OCLCResearch\Dublin\Home\dempseyl\My Documents\My Pictures\Microsoft Clip Organizer\j0434665.wmf"/>
          <p:cNvPicPr>
            <a:picLocks noChangeAspect="1" noChangeArrowheads="1"/>
          </p:cNvPicPr>
          <p:nvPr/>
        </p:nvPicPr>
        <p:blipFill>
          <a:blip r:embed="rId4" cstate="print"/>
          <a:srcRect/>
          <a:stretch>
            <a:fillRect/>
          </a:stretch>
        </p:blipFill>
        <p:spPr bwMode="auto">
          <a:xfrm>
            <a:off x="8001000" y="4343400"/>
            <a:ext cx="685800" cy="631126"/>
          </a:xfrm>
          <a:prstGeom prst="rect">
            <a:avLst/>
          </a:prstGeom>
          <a:noFill/>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Debt</a:t>
            </a:r>
            <a:endParaRPr lang="en-US" dirty="0"/>
          </a:p>
        </p:txBody>
      </p:sp>
      <p:pic>
        <p:nvPicPr>
          <p:cNvPr id="332802" name="Picture 2"/>
          <p:cNvPicPr>
            <a:picLocks noChangeAspect="1" noChangeArrowheads="1"/>
          </p:cNvPicPr>
          <p:nvPr/>
        </p:nvPicPr>
        <p:blipFill>
          <a:blip r:embed="rId2" cstate="print"/>
          <a:srcRect/>
          <a:stretch>
            <a:fillRect/>
          </a:stretch>
        </p:blipFill>
        <p:spPr bwMode="auto">
          <a:xfrm>
            <a:off x="-11843" y="0"/>
            <a:ext cx="9155843" cy="6849139"/>
          </a:xfrm>
          <a:prstGeom prst="rect">
            <a:avLst/>
          </a:prstGeom>
          <a:noFill/>
          <a:ln w="9525">
            <a:noFill/>
            <a:miter lim="800000"/>
            <a:headEnd/>
            <a:tailEnd/>
          </a:ln>
        </p:spPr>
      </p:pic>
      <p:sp>
        <p:nvSpPr>
          <p:cNvPr id="4" name="TextBox 3"/>
          <p:cNvSpPr txBox="1"/>
          <p:nvPr/>
        </p:nvSpPr>
        <p:spPr>
          <a:xfrm>
            <a:off x="4108583" y="6211669"/>
            <a:ext cx="5035417" cy="646331"/>
          </a:xfrm>
          <a:prstGeom prst="rect">
            <a:avLst/>
          </a:prstGeom>
          <a:noFill/>
        </p:spPr>
        <p:txBody>
          <a:bodyPr wrap="none" rtlCol="0">
            <a:spAutoFit/>
          </a:bodyPr>
          <a:lstStyle/>
          <a:p>
            <a:endParaRPr lang="en-US" sz="1200" dirty="0" smtClean="0">
              <a:solidFill>
                <a:schemeClr val="tx1">
                  <a:lumMod val="50000"/>
                  <a:lumOff val="50000"/>
                </a:schemeClr>
              </a:solidFill>
              <a:latin typeface="Segoe UI" pitchFamily="34" charset="0"/>
              <a:ea typeface="Segoe UI" pitchFamily="34" charset="0"/>
              <a:cs typeface="Segoe UI" pitchFamily="34" charset="0"/>
            </a:endParaRPr>
          </a:p>
          <a:p>
            <a:r>
              <a:rPr lang="en-US" sz="1200" dirty="0" smtClean="0">
                <a:solidFill>
                  <a:schemeClr val="tx1">
                    <a:lumMod val="50000"/>
                    <a:lumOff val="50000"/>
                  </a:schemeClr>
                </a:solidFill>
                <a:latin typeface="Segoe UI" pitchFamily="34" charset="0"/>
                <a:ea typeface="Segoe UI" pitchFamily="34" charset="0"/>
                <a:cs typeface="Segoe UI" pitchFamily="34" charset="0"/>
              </a:rPr>
              <a:t> via The ‘Cost </a:t>
            </a:r>
            <a:r>
              <a:rPr lang="en-US" sz="1200" dirty="0" err="1" smtClean="0">
                <a:solidFill>
                  <a:schemeClr val="tx1">
                    <a:lumMod val="50000"/>
                    <a:lumOff val="50000"/>
                  </a:schemeClr>
                </a:solidFill>
                <a:latin typeface="Segoe UI" pitchFamily="34" charset="0"/>
                <a:ea typeface="Segoe UI" pitchFamily="34" charset="0"/>
                <a:cs typeface="Segoe UI" pitchFamily="34" charset="0"/>
              </a:rPr>
              <a:t>Disease’in</a:t>
            </a:r>
            <a:r>
              <a:rPr lang="en-US" sz="1200" dirty="0" smtClean="0">
                <a:solidFill>
                  <a:schemeClr val="tx1">
                    <a:lumMod val="50000"/>
                    <a:lumOff val="50000"/>
                  </a:schemeClr>
                </a:solidFill>
                <a:latin typeface="Segoe UI" pitchFamily="34" charset="0"/>
                <a:ea typeface="Segoe UI" pitchFamily="34" charset="0"/>
                <a:cs typeface="Segoe UI" pitchFamily="34" charset="0"/>
              </a:rPr>
              <a:t> Higher Education: Is Technology the Answer? </a:t>
            </a:r>
          </a:p>
          <a:p>
            <a:r>
              <a:rPr lang="en-US" sz="1200" dirty="0" smtClean="0">
                <a:solidFill>
                  <a:schemeClr val="tx1">
                    <a:lumMod val="50000"/>
                    <a:lumOff val="50000"/>
                  </a:schemeClr>
                </a:solidFill>
                <a:latin typeface="Segoe UI" pitchFamily="34" charset="0"/>
                <a:ea typeface="Segoe UI" pitchFamily="34" charset="0"/>
                <a:cs typeface="Segoe UI" pitchFamily="34" charset="0"/>
              </a:rPr>
              <a:t>William G. Bowen The Tanner Lectures Stanford University October 2012</a:t>
            </a:r>
            <a:endParaRPr lang="en-US" sz="1200" dirty="0">
              <a:solidFill>
                <a:schemeClr val="tx1">
                  <a:lumMod val="50000"/>
                  <a:lumOff val="50000"/>
                </a:schemeClr>
              </a:solidFill>
              <a:latin typeface="Segoe UI" pitchFamily="34" charset="0"/>
              <a:ea typeface="Segoe UI" pitchFamily="34" charset="0"/>
              <a:cs typeface="Segoe UI" pitchFamily="34"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838200"/>
            <a:ext cx="5618269" cy="861774"/>
          </a:xfrm>
          <a:prstGeom prst="rect">
            <a:avLst/>
          </a:prstGeom>
          <a:noFill/>
        </p:spPr>
        <p:txBody>
          <a:bodyPr wrap="none" rtlCol="0">
            <a:spAutoFit/>
          </a:bodyPr>
          <a:lstStyle/>
          <a:p>
            <a:r>
              <a:rPr lang="en-US" sz="3200" b="1" dirty="0" smtClean="0">
                <a:latin typeface="Segoe UI" pitchFamily="34" charset="0"/>
                <a:ea typeface="Segoe UI" pitchFamily="34" charset="0"/>
                <a:cs typeface="Segoe UI" pitchFamily="34" charset="0"/>
              </a:rPr>
              <a:t>The Reconfigured university</a:t>
            </a:r>
          </a:p>
          <a:p>
            <a:endParaRPr lang="en-US" dirty="0">
              <a:latin typeface="Segoe UI" pitchFamily="34" charset="0"/>
              <a:ea typeface="Segoe UI" pitchFamily="34" charset="0"/>
              <a:cs typeface="Segoe UI" pitchFamily="34" charset="0"/>
            </a:endParaRPr>
          </a:p>
        </p:txBody>
      </p:sp>
      <p:sp>
        <p:nvSpPr>
          <p:cNvPr id="3" name="TextBox 2"/>
          <p:cNvSpPr txBox="1"/>
          <p:nvPr/>
        </p:nvSpPr>
        <p:spPr>
          <a:xfrm>
            <a:off x="4603142" y="1447800"/>
            <a:ext cx="4540858" cy="461665"/>
          </a:xfrm>
          <a:prstGeom prst="rect">
            <a:avLst/>
          </a:prstGeom>
          <a:noFill/>
        </p:spPr>
        <p:txBody>
          <a:bodyPr wrap="none" rtlCol="0">
            <a:spAutoFit/>
          </a:bodyPr>
          <a:lstStyle/>
          <a:p>
            <a:r>
              <a:rPr lang="en-US" sz="2400" dirty="0" smtClean="0">
                <a:latin typeface="Segoe UI" pitchFamily="34" charset="0"/>
                <a:ea typeface="Segoe UI" pitchFamily="34" charset="0"/>
                <a:cs typeface="Segoe UI" pitchFamily="34" charset="0"/>
              </a:rPr>
              <a:t>Conception of Higher Education</a:t>
            </a:r>
            <a:endParaRPr lang="en-US" sz="2400" dirty="0">
              <a:latin typeface="Segoe UI" pitchFamily="34" charset="0"/>
              <a:ea typeface="Segoe UI" pitchFamily="34" charset="0"/>
              <a:cs typeface="Segoe UI" pitchFamily="34" charset="0"/>
            </a:endParaRPr>
          </a:p>
        </p:txBody>
      </p:sp>
      <p:grpSp>
        <p:nvGrpSpPr>
          <p:cNvPr id="14" name="Group 13"/>
          <p:cNvGrpSpPr/>
          <p:nvPr/>
        </p:nvGrpSpPr>
        <p:grpSpPr>
          <a:xfrm>
            <a:off x="4191000" y="1981200"/>
            <a:ext cx="4351846" cy="1207532"/>
            <a:chOff x="4191000" y="1981200"/>
            <a:chExt cx="4351846" cy="1207532"/>
          </a:xfrm>
        </p:grpSpPr>
        <p:sp>
          <p:nvSpPr>
            <p:cNvPr id="7" name="TextBox 6"/>
            <p:cNvSpPr txBox="1"/>
            <p:nvPr/>
          </p:nvSpPr>
          <p:spPr>
            <a:xfrm>
              <a:off x="4191000" y="1981200"/>
              <a:ext cx="1284326" cy="369332"/>
            </a:xfrm>
            <a:prstGeom prst="rect">
              <a:avLst/>
            </a:prstGeom>
            <a:noFill/>
          </p:spPr>
          <p:txBody>
            <a:bodyPr wrap="none" rtlCol="0">
              <a:spAutoFit/>
            </a:bodyPr>
            <a:lstStyle/>
            <a:p>
              <a:r>
                <a:rPr lang="en-US" dirty="0" smtClean="0">
                  <a:latin typeface="Segoe UI" pitchFamily="34" charset="0"/>
                  <a:ea typeface="Segoe UI" pitchFamily="34" charset="0"/>
                  <a:cs typeface="Segoe UI" pitchFamily="34" charset="0"/>
                </a:rPr>
                <a:t>De-funded</a:t>
              </a:r>
              <a:endParaRPr lang="en-US" dirty="0">
                <a:latin typeface="Segoe UI" pitchFamily="34" charset="0"/>
                <a:ea typeface="Segoe UI" pitchFamily="34" charset="0"/>
                <a:cs typeface="Segoe UI" pitchFamily="34" charset="0"/>
              </a:endParaRPr>
            </a:p>
          </p:txBody>
        </p:sp>
        <p:sp>
          <p:nvSpPr>
            <p:cNvPr id="8" name="TextBox 7"/>
            <p:cNvSpPr txBox="1"/>
            <p:nvPr/>
          </p:nvSpPr>
          <p:spPr>
            <a:xfrm>
              <a:off x="6934200" y="2819400"/>
              <a:ext cx="1608646" cy="369332"/>
            </a:xfrm>
            <a:prstGeom prst="rect">
              <a:avLst/>
            </a:prstGeom>
            <a:noFill/>
          </p:spPr>
          <p:txBody>
            <a:bodyPr wrap="none" rtlCol="0">
              <a:spAutoFit/>
            </a:bodyPr>
            <a:lstStyle/>
            <a:p>
              <a:r>
                <a:rPr lang="en-US" dirty="0" smtClean="0">
                  <a:latin typeface="Segoe UI" pitchFamily="34" charset="0"/>
                  <a:ea typeface="Segoe UI" pitchFamily="34" charset="0"/>
                  <a:cs typeface="Segoe UI" pitchFamily="34" charset="0"/>
                </a:rPr>
                <a:t>Too expensive</a:t>
              </a:r>
              <a:endParaRPr lang="en-US" dirty="0">
                <a:latin typeface="Segoe UI" pitchFamily="34" charset="0"/>
                <a:ea typeface="Segoe UI" pitchFamily="34" charset="0"/>
                <a:cs typeface="Segoe UI" pitchFamily="34" charset="0"/>
              </a:endParaRPr>
            </a:p>
          </p:txBody>
        </p:sp>
        <p:sp>
          <p:nvSpPr>
            <p:cNvPr id="9" name="TextBox 8"/>
            <p:cNvSpPr txBox="1"/>
            <p:nvPr/>
          </p:nvSpPr>
          <p:spPr>
            <a:xfrm>
              <a:off x="5257800" y="2362200"/>
              <a:ext cx="3007618" cy="369332"/>
            </a:xfrm>
            <a:prstGeom prst="rect">
              <a:avLst/>
            </a:prstGeom>
            <a:noFill/>
          </p:spPr>
          <p:txBody>
            <a:bodyPr wrap="none" rtlCol="0">
              <a:spAutoFit/>
            </a:bodyPr>
            <a:lstStyle/>
            <a:p>
              <a:r>
                <a:rPr lang="en-US" b="1" dirty="0" smtClean="0">
                  <a:solidFill>
                    <a:schemeClr val="bg1">
                      <a:lumMod val="50000"/>
                    </a:schemeClr>
                  </a:solidFill>
                  <a:latin typeface="Segoe UI" pitchFamily="34" charset="0"/>
                  <a:ea typeface="Segoe UI" pitchFamily="34" charset="0"/>
                  <a:cs typeface="Segoe UI" pitchFamily="34" charset="0"/>
                </a:rPr>
                <a:t>Shifting to private benefit</a:t>
              </a:r>
              <a:endParaRPr lang="en-US" b="1" dirty="0">
                <a:solidFill>
                  <a:schemeClr val="bg1">
                    <a:lumMod val="50000"/>
                  </a:schemeClr>
                </a:solidFill>
                <a:latin typeface="Segoe UI" pitchFamily="34" charset="0"/>
                <a:ea typeface="Segoe UI" pitchFamily="34" charset="0"/>
                <a:cs typeface="Segoe UI" pitchFamily="34" charset="0"/>
              </a:endParaRPr>
            </a:p>
          </p:txBody>
        </p:sp>
      </p:grpSp>
      <p:sp>
        <p:nvSpPr>
          <p:cNvPr id="10" name="TextBox 9"/>
          <p:cNvSpPr txBox="1"/>
          <p:nvPr/>
        </p:nvSpPr>
        <p:spPr>
          <a:xfrm>
            <a:off x="1295400" y="3048000"/>
            <a:ext cx="5455532" cy="923330"/>
          </a:xfrm>
          <a:prstGeom prst="rect">
            <a:avLst/>
          </a:prstGeom>
          <a:noFill/>
        </p:spPr>
        <p:txBody>
          <a:bodyPr wrap="none" rtlCol="0">
            <a:spAutoFit/>
          </a:bodyPr>
          <a:lstStyle/>
          <a:p>
            <a:r>
              <a:rPr lang="en-US" dirty="0" smtClean="0">
                <a:latin typeface="Segoe UI" pitchFamily="34" charset="0"/>
                <a:ea typeface="Segoe UI" pitchFamily="34" charset="0"/>
                <a:cs typeface="Segoe UI" pitchFamily="34" charset="0"/>
              </a:rPr>
              <a:t>Made us worry about regulation when </a:t>
            </a:r>
          </a:p>
          <a:p>
            <a:r>
              <a:rPr lang="en-US" dirty="0" smtClean="0">
                <a:latin typeface="Segoe UI" pitchFamily="34" charset="0"/>
                <a:ea typeface="Segoe UI" pitchFamily="34" charset="0"/>
                <a:cs typeface="Segoe UI" pitchFamily="34" charset="0"/>
              </a:rPr>
              <a:t>the teaching and learning revolution really presents </a:t>
            </a:r>
          </a:p>
          <a:p>
            <a:r>
              <a:rPr lang="en-US" dirty="0" smtClean="0">
                <a:latin typeface="Segoe UI" pitchFamily="34" charset="0"/>
                <a:ea typeface="Segoe UI" pitchFamily="34" charset="0"/>
                <a:cs typeface="Segoe UI" pitchFamily="34" charset="0"/>
              </a:rPr>
              <a:t>the university with the specter of irrelevance</a:t>
            </a:r>
            <a:endParaRPr lang="en-US" dirty="0">
              <a:latin typeface="Segoe UI" pitchFamily="34" charset="0"/>
              <a:ea typeface="Segoe UI" pitchFamily="34" charset="0"/>
              <a:cs typeface="Segoe U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838200"/>
            <a:ext cx="5618269" cy="861774"/>
          </a:xfrm>
          <a:prstGeom prst="rect">
            <a:avLst/>
          </a:prstGeom>
          <a:noFill/>
        </p:spPr>
        <p:txBody>
          <a:bodyPr wrap="none" rtlCol="0">
            <a:spAutoFit/>
          </a:bodyPr>
          <a:lstStyle/>
          <a:p>
            <a:r>
              <a:rPr lang="en-US" sz="3200" b="1" dirty="0" smtClean="0">
                <a:latin typeface="Segoe UI" pitchFamily="34" charset="0"/>
                <a:ea typeface="Segoe UI" pitchFamily="34" charset="0"/>
                <a:cs typeface="Segoe UI" pitchFamily="34" charset="0"/>
              </a:rPr>
              <a:t>The Reconfigured university</a:t>
            </a:r>
          </a:p>
          <a:p>
            <a:endParaRPr lang="en-US" dirty="0">
              <a:latin typeface="Segoe UI" pitchFamily="34" charset="0"/>
              <a:ea typeface="Segoe UI" pitchFamily="34" charset="0"/>
              <a:cs typeface="Segoe UI" pitchFamily="34" charset="0"/>
            </a:endParaRPr>
          </a:p>
        </p:txBody>
      </p:sp>
      <p:sp>
        <p:nvSpPr>
          <p:cNvPr id="3" name="TextBox 2"/>
          <p:cNvSpPr txBox="1"/>
          <p:nvPr/>
        </p:nvSpPr>
        <p:spPr>
          <a:xfrm>
            <a:off x="4603142" y="1447800"/>
            <a:ext cx="4540858" cy="461665"/>
          </a:xfrm>
          <a:prstGeom prst="rect">
            <a:avLst/>
          </a:prstGeom>
          <a:noFill/>
        </p:spPr>
        <p:txBody>
          <a:bodyPr wrap="none" rtlCol="0">
            <a:spAutoFit/>
          </a:bodyPr>
          <a:lstStyle/>
          <a:p>
            <a:r>
              <a:rPr lang="en-US" sz="2400" dirty="0" smtClean="0">
                <a:latin typeface="Segoe UI" pitchFamily="34" charset="0"/>
                <a:ea typeface="Segoe UI" pitchFamily="34" charset="0"/>
                <a:cs typeface="Segoe UI" pitchFamily="34" charset="0"/>
              </a:rPr>
              <a:t>Conception of Higher Education</a:t>
            </a:r>
            <a:endParaRPr lang="en-US" sz="2400" dirty="0">
              <a:latin typeface="Segoe UI" pitchFamily="34" charset="0"/>
              <a:ea typeface="Segoe UI" pitchFamily="34" charset="0"/>
              <a:cs typeface="Segoe UI" pitchFamily="34" charset="0"/>
            </a:endParaRPr>
          </a:p>
        </p:txBody>
      </p:sp>
      <p:sp>
        <p:nvSpPr>
          <p:cNvPr id="4" name="TextBox 3"/>
          <p:cNvSpPr txBox="1"/>
          <p:nvPr/>
        </p:nvSpPr>
        <p:spPr>
          <a:xfrm>
            <a:off x="0" y="1905000"/>
            <a:ext cx="2932791" cy="461665"/>
          </a:xfrm>
          <a:prstGeom prst="rect">
            <a:avLst/>
          </a:prstGeom>
          <a:noFill/>
        </p:spPr>
        <p:txBody>
          <a:bodyPr wrap="none" rtlCol="0">
            <a:spAutoFit/>
          </a:bodyPr>
          <a:lstStyle/>
          <a:p>
            <a:r>
              <a:rPr lang="en-US" sz="2400" b="1" dirty="0" smtClean="0">
                <a:latin typeface="Segoe UI" pitchFamily="34" charset="0"/>
                <a:ea typeface="Segoe UI" pitchFamily="34" charset="0"/>
                <a:cs typeface="Segoe UI" pitchFamily="34" charset="0"/>
              </a:rPr>
              <a:t>Mode of Pedagogy</a:t>
            </a:r>
            <a:endParaRPr lang="en-US" sz="2400" b="1" dirty="0">
              <a:latin typeface="Segoe UI" pitchFamily="34" charset="0"/>
              <a:ea typeface="Segoe UI" pitchFamily="34" charset="0"/>
              <a:cs typeface="Segoe UI" pitchFamily="34" charset="0"/>
            </a:endParaRPr>
          </a:p>
        </p:txBody>
      </p:sp>
      <p:sp>
        <p:nvSpPr>
          <p:cNvPr id="6" name="TextBox 5"/>
          <p:cNvSpPr txBox="1"/>
          <p:nvPr/>
        </p:nvSpPr>
        <p:spPr>
          <a:xfrm>
            <a:off x="457200" y="2590800"/>
            <a:ext cx="5119350" cy="369332"/>
          </a:xfrm>
          <a:prstGeom prst="rect">
            <a:avLst/>
          </a:prstGeom>
          <a:noFill/>
        </p:spPr>
        <p:txBody>
          <a:bodyPr wrap="none" rtlCol="0">
            <a:spAutoFit/>
          </a:bodyPr>
          <a:lstStyle/>
          <a:p>
            <a:r>
              <a:rPr lang="en-US" dirty="0" smtClean="0">
                <a:latin typeface="Segoe UI" pitchFamily="34" charset="0"/>
                <a:ea typeface="Segoe UI" pitchFamily="34" charset="0"/>
                <a:cs typeface="Segoe UI" pitchFamily="34" charset="0"/>
              </a:rPr>
              <a:t>New models threaten both ends of the spectrum</a:t>
            </a:r>
            <a:endParaRPr lang="en-US" dirty="0">
              <a:latin typeface="Segoe UI" pitchFamily="34" charset="0"/>
              <a:ea typeface="Segoe UI" pitchFamily="34" charset="0"/>
              <a:cs typeface="Segoe U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b="1" dirty="0" smtClean="0">
                <a:latin typeface="Segoe UI" pitchFamily="34" charset="0"/>
                <a:ea typeface="Segoe UI" pitchFamily="34" charset="0"/>
                <a:cs typeface="Segoe UI" pitchFamily="34" charset="0"/>
              </a:rPr>
              <a:t>Where</a:t>
            </a:r>
            <a:endParaRPr lang="en-US" sz="4000" b="1" dirty="0">
              <a:latin typeface="Segoe UI" pitchFamily="34" charset="0"/>
              <a:ea typeface="Segoe UI" pitchFamily="34" charset="0"/>
              <a:cs typeface="Segoe UI" pitchFamily="34" charset="0"/>
            </a:endParaRPr>
          </a:p>
        </p:txBody>
      </p:sp>
      <p:sp>
        <p:nvSpPr>
          <p:cNvPr id="3" name="Content Placeholder 2"/>
          <p:cNvSpPr>
            <a:spLocks noGrp="1"/>
          </p:cNvSpPr>
          <p:nvPr>
            <p:ph idx="1"/>
          </p:nvPr>
        </p:nvSpPr>
        <p:spPr/>
        <p:txBody>
          <a:bodyPr/>
          <a:lstStyle/>
          <a:p>
            <a:r>
              <a:rPr lang="en-US" sz="3600" dirty="0" smtClean="0">
                <a:latin typeface="Segoe UI" pitchFamily="34" charset="0"/>
                <a:ea typeface="Segoe UI" pitchFamily="34" charset="0"/>
                <a:cs typeface="Segoe UI" pitchFamily="34" charset="0"/>
              </a:rPr>
              <a:t>OCLC </a:t>
            </a:r>
          </a:p>
          <a:p>
            <a:pPr lvl="1">
              <a:buNone/>
            </a:pPr>
            <a:r>
              <a:rPr lang="en-US" sz="3100" dirty="0" smtClean="0">
                <a:latin typeface="Segoe UI" pitchFamily="34" charset="0"/>
                <a:ea typeface="Segoe UI" pitchFamily="34" charset="0"/>
                <a:cs typeface="Segoe UI" pitchFamily="34" charset="0"/>
              </a:rPr>
              <a:t>– non-profit membership organization serving </a:t>
            </a:r>
            <a:r>
              <a:rPr lang="en-US" sz="3100" b="1" dirty="0" smtClean="0">
                <a:latin typeface="Segoe UI" pitchFamily="34" charset="0"/>
                <a:ea typeface="Segoe UI" pitchFamily="34" charset="0"/>
                <a:cs typeface="Segoe UI" pitchFamily="34" charset="0"/>
              </a:rPr>
              <a:t>72,035</a:t>
            </a:r>
            <a:r>
              <a:rPr lang="en-US" sz="3100" dirty="0" smtClean="0">
                <a:latin typeface="Segoe UI" pitchFamily="34" charset="0"/>
                <a:ea typeface="Segoe UI" pitchFamily="34" charset="0"/>
                <a:cs typeface="Segoe UI" pitchFamily="34" charset="0"/>
              </a:rPr>
              <a:t> libraries in </a:t>
            </a:r>
            <a:r>
              <a:rPr lang="en-US" sz="3100" b="1" dirty="0" smtClean="0">
                <a:latin typeface="Segoe UI" pitchFamily="34" charset="0"/>
                <a:ea typeface="Segoe UI" pitchFamily="34" charset="0"/>
                <a:cs typeface="Segoe UI" pitchFamily="34" charset="0"/>
              </a:rPr>
              <a:t>171</a:t>
            </a:r>
            <a:r>
              <a:rPr lang="en-US" sz="3100" dirty="0" smtClean="0">
                <a:latin typeface="Segoe UI" pitchFamily="34" charset="0"/>
                <a:ea typeface="Segoe UI" pitchFamily="34" charset="0"/>
                <a:cs typeface="Segoe UI" pitchFamily="34" charset="0"/>
              </a:rPr>
              <a:t> countries</a:t>
            </a:r>
          </a:p>
          <a:p>
            <a:endParaRPr lang="en-US" sz="3600" dirty="0" smtClean="0">
              <a:latin typeface="Segoe UI" pitchFamily="34" charset="0"/>
              <a:ea typeface="Segoe UI" pitchFamily="34" charset="0"/>
              <a:cs typeface="Segoe UI" pitchFamily="34" charset="0"/>
            </a:endParaRPr>
          </a:p>
          <a:p>
            <a:r>
              <a:rPr lang="en-US" sz="3600" dirty="0" smtClean="0">
                <a:latin typeface="Segoe UI" pitchFamily="34" charset="0"/>
                <a:ea typeface="Segoe UI" pitchFamily="34" charset="0"/>
                <a:cs typeface="Segoe UI" pitchFamily="34" charset="0"/>
              </a:rPr>
              <a:t>Serves as the USA national bibliographic infrastructure</a:t>
            </a:r>
          </a:p>
          <a:p>
            <a:endParaRPr lang="en-US"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002"/>
          <p:cNvPicPr>
            <a:picLocks noChangeAspect="1" noChangeArrowheads="1"/>
          </p:cNvPicPr>
          <p:nvPr/>
        </p:nvPicPr>
        <p:blipFill>
          <a:blip r:embed="rId3" cstate="screen"/>
          <a:srcRect/>
          <a:stretch>
            <a:fillRect/>
          </a:stretch>
        </p:blipFill>
        <p:spPr bwMode="auto">
          <a:xfrm>
            <a:off x="1447800" y="0"/>
            <a:ext cx="6877787" cy="5943600"/>
          </a:xfrm>
          <a:prstGeom prst="rect">
            <a:avLst/>
          </a:prstGeom>
          <a:noFill/>
          <a:ln w="9525">
            <a:noFill/>
            <a:miter lim="800000"/>
            <a:headEnd/>
            <a:tailEnd/>
          </a:ln>
        </p:spPr>
      </p:pic>
      <p:sp>
        <p:nvSpPr>
          <p:cNvPr id="5" name="TextBox 4"/>
          <p:cNvSpPr txBox="1"/>
          <p:nvPr/>
        </p:nvSpPr>
        <p:spPr>
          <a:xfrm>
            <a:off x="1524000" y="6172200"/>
            <a:ext cx="5334000" cy="304800"/>
          </a:xfrm>
          <a:prstGeom prst="rect">
            <a:avLst/>
          </a:prstGeom>
          <a:noFill/>
        </p:spPr>
        <p:txBody>
          <a:bodyPr wrap="square" rtlCol="0">
            <a:spAutoFit/>
          </a:bodyPr>
          <a:lstStyle/>
          <a:p>
            <a:r>
              <a:rPr lang="en-US" sz="1400" dirty="0" smtClean="0">
                <a:latin typeface="Segoe UI" pitchFamily="34" charset="0"/>
                <a:ea typeface="Segoe UI" pitchFamily="34" charset="0"/>
                <a:cs typeface="Segoe UI" pitchFamily="34" charset="0"/>
                <a:hlinkClick r:id="rId4"/>
              </a:rPr>
              <a:t>http://www.downes.ca/presentation/304</a:t>
            </a:r>
            <a:r>
              <a:rPr lang="en-US" sz="1400" dirty="0" smtClean="0">
                <a:latin typeface="Segoe UI" pitchFamily="34" charset="0"/>
                <a:ea typeface="Segoe UI" pitchFamily="34" charset="0"/>
                <a:cs typeface="Segoe UI" pitchFamily="34" charset="0"/>
              </a:rPr>
              <a:t> via Merrilee Proffitt</a:t>
            </a:r>
            <a:endParaRPr lang="en-US" sz="1400" dirty="0">
              <a:latin typeface="Segoe UI" pitchFamily="34" charset="0"/>
              <a:ea typeface="Segoe UI" pitchFamily="34" charset="0"/>
              <a:cs typeface="Segoe UI" pitchFamily="34"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838200"/>
            <a:ext cx="5618269" cy="861774"/>
          </a:xfrm>
          <a:prstGeom prst="rect">
            <a:avLst/>
          </a:prstGeom>
          <a:noFill/>
        </p:spPr>
        <p:txBody>
          <a:bodyPr wrap="none" rtlCol="0">
            <a:spAutoFit/>
          </a:bodyPr>
          <a:lstStyle/>
          <a:p>
            <a:r>
              <a:rPr lang="en-US" sz="3200" b="1" dirty="0" smtClean="0">
                <a:latin typeface="Segoe UI" pitchFamily="34" charset="0"/>
                <a:ea typeface="Segoe UI" pitchFamily="34" charset="0"/>
                <a:cs typeface="Segoe UI" pitchFamily="34" charset="0"/>
              </a:rPr>
              <a:t>The Reconfigured university</a:t>
            </a:r>
          </a:p>
          <a:p>
            <a:endParaRPr lang="en-US" dirty="0">
              <a:latin typeface="Segoe UI" pitchFamily="34" charset="0"/>
              <a:ea typeface="Segoe UI" pitchFamily="34" charset="0"/>
              <a:cs typeface="Segoe UI" pitchFamily="34" charset="0"/>
            </a:endParaRPr>
          </a:p>
        </p:txBody>
      </p:sp>
      <p:sp>
        <p:nvSpPr>
          <p:cNvPr id="3" name="TextBox 2"/>
          <p:cNvSpPr txBox="1"/>
          <p:nvPr/>
        </p:nvSpPr>
        <p:spPr>
          <a:xfrm>
            <a:off x="4603142" y="1447800"/>
            <a:ext cx="4540858" cy="461665"/>
          </a:xfrm>
          <a:prstGeom prst="rect">
            <a:avLst/>
          </a:prstGeom>
          <a:noFill/>
        </p:spPr>
        <p:txBody>
          <a:bodyPr wrap="none" rtlCol="0">
            <a:spAutoFit/>
          </a:bodyPr>
          <a:lstStyle/>
          <a:p>
            <a:r>
              <a:rPr lang="en-US" sz="2400" dirty="0" smtClean="0">
                <a:latin typeface="Segoe UI" pitchFamily="34" charset="0"/>
                <a:ea typeface="Segoe UI" pitchFamily="34" charset="0"/>
                <a:cs typeface="Segoe UI" pitchFamily="34" charset="0"/>
              </a:rPr>
              <a:t>Conception of Higher Education</a:t>
            </a:r>
            <a:endParaRPr lang="en-US" sz="2400" dirty="0">
              <a:latin typeface="Segoe UI" pitchFamily="34" charset="0"/>
              <a:ea typeface="Segoe UI" pitchFamily="34" charset="0"/>
              <a:cs typeface="Segoe UI" pitchFamily="34" charset="0"/>
            </a:endParaRPr>
          </a:p>
        </p:txBody>
      </p:sp>
      <p:sp>
        <p:nvSpPr>
          <p:cNvPr id="4" name="TextBox 3"/>
          <p:cNvSpPr txBox="1"/>
          <p:nvPr/>
        </p:nvSpPr>
        <p:spPr>
          <a:xfrm>
            <a:off x="0" y="1905000"/>
            <a:ext cx="2932791" cy="461665"/>
          </a:xfrm>
          <a:prstGeom prst="rect">
            <a:avLst/>
          </a:prstGeom>
          <a:noFill/>
        </p:spPr>
        <p:txBody>
          <a:bodyPr wrap="none" rtlCol="0">
            <a:spAutoFit/>
          </a:bodyPr>
          <a:lstStyle/>
          <a:p>
            <a:r>
              <a:rPr lang="en-US" sz="2400" b="1" dirty="0" smtClean="0">
                <a:latin typeface="Segoe UI" pitchFamily="34" charset="0"/>
                <a:ea typeface="Segoe UI" pitchFamily="34" charset="0"/>
                <a:cs typeface="Segoe UI" pitchFamily="34" charset="0"/>
              </a:rPr>
              <a:t>Mode of Pedagogy</a:t>
            </a:r>
            <a:endParaRPr lang="en-US" sz="2400" b="1" dirty="0">
              <a:latin typeface="Segoe UI" pitchFamily="34" charset="0"/>
              <a:ea typeface="Segoe UI" pitchFamily="34" charset="0"/>
              <a:cs typeface="Segoe UI" pitchFamily="34" charset="0"/>
            </a:endParaRPr>
          </a:p>
        </p:txBody>
      </p:sp>
      <p:sp>
        <p:nvSpPr>
          <p:cNvPr id="6" name="TextBox 5"/>
          <p:cNvSpPr txBox="1"/>
          <p:nvPr/>
        </p:nvSpPr>
        <p:spPr>
          <a:xfrm>
            <a:off x="762000" y="2438400"/>
            <a:ext cx="5119350" cy="369332"/>
          </a:xfrm>
          <a:prstGeom prst="rect">
            <a:avLst/>
          </a:prstGeom>
          <a:noFill/>
        </p:spPr>
        <p:txBody>
          <a:bodyPr wrap="none" rtlCol="0">
            <a:spAutoFit/>
          </a:bodyPr>
          <a:lstStyle/>
          <a:p>
            <a:r>
              <a:rPr lang="en-US" dirty="0" smtClean="0">
                <a:latin typeface="Segoe UI" pitchFamily="34" charset="0"/>
                <a:ea typeface="Segoe UI" pitchFamily="34" charset="0"/>
                <a:cs typeface="Segoe UI" pitchFamily="34" charset="0"/>
              </a:rPr>
              <a:t>New models threaten both ends of the spectrum</a:t>
            </a:r>
            <a:endParaRPr lang="en-US" dirty="0">
              <a:latin typeface="Segoe UI" pitchFamily="34" charset="0"/>
              <a:ea typeface="Segoe UI" pitchFamily="34" charset="0"/>
              <a:cs typeface="Segoe UI" pitchFamily="34" charset="0"/>
            </a:endParaRPr>
          </a:p>
        </p:txBody>
      </p:sp>
      <p:sp>
        <p:nvSpPr>
          <p:cNvPr id="7" name="TextBox 6"/>
          <p:cNvSpPr txBox="1"/>
          <p:nvPr/>
        </p:nvSpPr>
        <p:spPr>
          <a:xfrm>
            <a:off x="5943600" y="2743200"/>
            <a:ext cx="1000595"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latin typeface="Segoe UI" pitchFamily="34" charset="0"/>
                <a:ea typeface="Segoe UI" pitchFamily="34" charset="0"/>
                <a:cs typeface="Segoe UI" pitchFamily="34" charset="0"/>
              </a:rPr>
              <a:t>MOOCs</a:t>
            </a:r>
            <a:endParaRPr lang="en-US" b="1" dirty="0">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p:txBody>
      </p:sp>
      <p:sp>
        <p:nvSpPr>
          <p:cNvPr id="8" name="TextBox 7"/>
          <p:cNvSpPr txBox="1"/>
          <p:nvPr/>
        </p:nvSpPr>
        <p:spPr>
          <a:xfrm>
            <a:off x="1143000" y="3200400"/>
            <a:ext cx="4663584" cy="369332"/>
          </a:xfrm>
          <a:prstGeom prst="rect">
            <a:avLst/>
          </a:prstGeom>
          <a:noFill/>
        </p:spPr>
        <p:txBody>
          <a:bodyPr wrap="none" rtlCol="0">
            <a:spAutoFit/>
          </a:bodyPr>
          <a:lstStyle/>
          <a:p>
            <a:r>
              <a:rPr lang="en-US" dirty="0" smtClean="0">
                <a:latin typeface="Segoe UI" pitchFamily="34" charset="0"/>
                <a:ea typeface="Segoe UI" pitchFamily="34" charset="0"/>
                <a:cs typeface="Segoe UI" pitchFamily="34" charset="0"/>
              </a:rPr>
              <a:t>are the network reconfiguration of teaching </a:t>
            </a:r>
            <a:endParaRPr lang="en-US" dirty="0">
              <a:latin typeface="Segoe UI" pitchFamily="34" charset="0"/>
              <a:ea typeface="Segoe UI" pitchFamily="34" charset="0"/>
              <a:cs typeface="Segoe UI" pitchFamily="34" charset="0"/>
            </a:endParaRPr>
          </a:p>
        </p:txBody>
      </p:sp>
      <p:sp>
        <p:nvSpPr>
          <p:cNvPr id="9" name="TextBox 8"/>
          <p:cNvSpPr txBox="1"/>
          <p:nvPr/>
        </p:nvSpPr>
        <p:spPr>
          <a:xfrm>
            <a:off x="4343400" y="3886200"/>
            <a:ext cx="3270447" cy="369332"/>
          </a:xfrm>
          <a:prstGeom prst="rect">
            <a:avLst/>
          </a:prstGeom>
          <a:noFill/>
        </p:spPr>
        <p:txBody>
          <a:bodyPr wrap="none" rtlCol="0">
            <a:spAutoFit/>
          </a:bodyPr>
          <a:lstStyle/>
          <a:p>
            <a:r>
              <a:rPr lang="en-US" dirty="0" smtClean="0">
                <a:latin typeface="Segoe UI" pitchFamily="34" charset="0"/>
                <a:ea typeface="Segoe UI" pitchFamily="34" charset="0"/>
                <a:cs typeface="Segoe UI" pitchFamily="34" charset="0"/>
              </a:rPr>
              <a:t>Online Education not new so…</a:t>
            </a:r>
            <a:endParaRPr lang="en-US" dirty="0">
              <a:latin typeface="Segoe UI" pitchFamily="34" charset="0"/>
              <a:ea typeface="Segoe UI" pitchFamily="34" charset="0"/>
              <a:cs typeface="Segoe U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295400"/>
            <a:ext cx="7947497" cy="2677656"/>
          </a:xfrm>
          <a:prstGeom prst="rect">
            <a:avLst/>
          </a:prstGeom>
          <a:noFill/>
        </p:spPr>
        <p:txBody>
          <a:bodyPr wrap="none" rtlCol="0">
            <a:spAutoFit/>
          </a:bodyPr>
          <a:lstStyle/>
          <a:p>
            <a:r>
              <a:rPr lang="en-US" sz="2800" dirty="0">
                <a:solidFill>
                  <a:srgbClr val="2178B5"/>
                </a:solidFill>
                <a:latin typeface="Segoe UI" pitchFamily="34" charset="0"/>
                <a:ea typeface="Segoe UI" pitchFamily="34" charset="0"/>
                <a:cs typeface="Segoe UI" pitchFamily="34" charset="0"/>
              </a:rPr>
              <a:t>MOOCs have become a flashpoint for discussion </a:t>
            </a:r>
          </a:p>
          <a:p>
            <a:r>
              <a:rPr lang="en-US" sz="2800" dirty="0">
                <a:solidFill>
                  <a:srgbClr val="2178B5"/>
                </a:solidFill>
                <a:latin typeface="Segoe UI" pitchFamily="34" charset="0"/>
                <a:ea typeface="Segoe UI" pitchFamily="34" charset="0"/>
                <a:cs typeface="Segoe UI" pitchFamily="34" charset="0"/>
              </a:rPr>
              <a:t>of higher </a:t>
            </a:r>
            <a:r>
              <a:rPr lang="en-US" sz="2800" dirty="0" err="1">
                <a:solidFill>
                  <a:srgbClr val="2178B5"/>
                </a:solidFill>
                <a:latin typeface="Segoe UI" pitchFamily="34" charset="0"/>
                <a:ea typeface="Segoe UI" pitchFamily="34" charset="0"/>
                <a:cs typeface="Segoe UI" pitchFamily="34" charset="0"/>
              </a:rPr>
              <a:t>ed</a:t>
            </a:r>
            <a:r>
              <a:rPr lang="en-US" sz="2800" dirty="0">
                <a:solidFill>
                  <a:srgbClr val="2178B5"/>
                </a:solidFill>
                <a:latin typeface="Segoe UI" pitchFamily="34" charset="0"/>
                <a:ea typeface="Segoe UI" pitchFamily="34" charset="0"/>
                <a:cs typeface="Segoe UI" pitchFamily="34" charset="0"/>
              </a:rPr>
              <a:t> because they represent an easily </a:t>
            </a:r>
          </a:p>
          <a:p>
            <a:r>
              <a:rPr lang="en-US" sz="2800" dirty="0">
                <a:solidFill>
                  <a:srgbClr val="2178B5"/>
                </a:solidFill>
                <a:latin typeface="Segoe UI" pitchFamily="34" charset="0"/>
                <a:ea typeface="Segoe UI" pitchFamily="34" charset="0"/>
                <a:cs typeface="Segoe UI" pitchFamily="34" charset="0"/>
              </a:rPr>
              <a:t>graspable, almost </a:t>
            </a:r>
            <a:r>
              <a:rPr lang="en-US" sz="2800" dirty="0" err="1">
                <a:solidFill>
                  <a:srgbClr val="2178B5"/>
                </a:solidFill>
                <a:latin typeface="Segoe UI" pitchFamily="34" charset="0"/>
                <a:ea typeface="Segoe UI" pitchFamily="34" charset="0"/>
                <a:cs typeface="Segoe UI" pitchFamily="34" charset="0"/>
              </a:rPr>
              <a:t>parodic</a:t>
            </a:r>
            <a:r>
              <a:rPr lang="en-US" sz="2800" dirty="0">
                <a:solidFill>
                  <a:srgbClr val="2178B5"/>
                </a:solidFill>
                <a:latin typeface="Segoe UI" pitchFamily="34" charset="0"/>
                <a:ea typeface="Segoe UI" pitchFamily="34" charset="0"/>
                <a:cs typeface="Segoe UI" pitchFamily="34" charset="0"/>
              </a:rPr>
              <a:t> version of what was</a:t>
            </a:r>
          </a:p>
          <a:p>
            <a:r>
              <a:rPr lang="en-US" sz="2800" dirty="0">
                <a:solidFill>
                  <a:srgbClr val="2178B5"/>
                </a:solidFill>
                <a:latin typeface="Segoe UI" pitchFamily="34" charset="0"/>
                <a:ea typeface="Segoe UI" pitchFamily="34" charset="0"/>
                <a:cs typeface="Segoe UI" pitchFamily="34" charset="0"/>
              </a:rPr>
              <a:t>previously </a:t>
            </a:r>
            <a:r>
              <a:rPr lang="en-US" sz="2800" dirty="0" smtClean="0">
                <a:solidFill>
                  <a:srgbClr val="2178B5"/>
                </a:solidFill>
                <a:latin typeface="Segoe UI" pitchFamily="34" charset="0"/>
                <a:ea typeface="Segoe UI" pitchFamily="34" charset="0"/>
                <a:cs typeface="Segoe UI" pitchFamily="34" charset="0"/>
              </a:rPr>
              <a:t>invisible: </a:t>
            </a:r>
            <a:r>
              <a:rPr lang="en-US" sz="2800" dirty="0">
                <a:solidFill>
                  <a:srgbClr val="2178B5"/>
                </a:solidFill>
                <a:latin typeface="Segoe UI" pitchFamily="34" charset="0"/>
                <a:ea typeface="Segoe UI" pitchFamily="34" charset="0"/>
                <a:cs typeface="Segoe UI" pitchFamily="34" charset="0"/>
              </a:rPr>
              <a:t>elite university education. </a:t>
            </a:r>
          </a:p>
          <a:p>
            <a:r>
              <a:rPr lang="en-US" sz="2800" dirty="0">
                <a:solidFill>
                  <a:srgbClr val="2178B5"/>
                </a:solidFill>
                <a:latin typeface="Segoe UI" pitchFamily="34" charset="0"/>
                <a:ea typeface="Segoe UI" pitchFamily="34" charset="0"/>
                <a:cs typeface="Segoe UI" pitchFamily="34" charset="0"/>
              </a:rPr>
              <a:t>They have a unique power to drive public </a:t>
            </a:r>
          </a:p>
          <a:p>
            <a:r>
              <a:rPr lang="en-US" sz="2800" dirty="0">
                <a:solidFill>
                  <a:srgbClr val="2178B5"/>
                </a:solidFill>
                <a:latin typeface="Segoe UI" pitchFamily="34" charset="0"/>
                <a:ea typeface="Segoe UI" pitchFamily="34" charset="0"/>
                <a:cs typeface="Segoe UI" pitchFamily="34" charset="0"/>
              </a:rPr>
              <a:t>perception of the entire sector. </a:t>
            </a:r>
          </a:p>
        </p:txBody>
      </p:sp>
      <p:sp>
        <p:nvSpPr>
          <p:cNvPr id="3" name="TextBox 2"/>
          <p:cNvSpPr txBox="1"/>
          <p:nvPr/>
        </p:nvSpPr>
        <p:spPr>
          <a:xfrm>
            <a:off x="762000" y="4572000"/>
            <a:ext cx="8076185" cy="369332"/>
          </a:xfrm>
          <a:prstGeom prst="rect">
            <a:avLst/>
          </a:prstGeom>
          <a:noFill/>
        </p:spPr>
        <p:txBody>
          <a:bodyPr wrap="none" rtlCol="0">
            <a:spAutoFit/>
          </a:bodyPr>
          <a:lstStyle/>
          <a:p>
            <a:r>
              <a:rPr lang="en-US" dirty="0">
                <a:solidFill>
                  <a:prstClr val="black"/>
                </a:solidFill>
                <a:latin typeface="Segoe UI" pitchFamily="34" charset="0"/>
                <a:ea typeface="Segoe UI" pitchFamily="34" charset="0"/>
                <a:cs typeface="Segoe UI" pitchFamily="34" charset="0"/>
              </a:rPr>
              <a:t>Alyson </a:t>
            </a:r>
            <a:r>
              <a:rPr lang="en-US" dirty="0" err="1">
                <a:solidFill>
                  <a:prstClr val="black"/>
                </a:solidFill>
                <a:latin typeface="Segoe UI" pitchFamily="34" charset="0"/>
                <a:ea typeface="Segoe UI" pitchFamily="34" charset="0"/>
                <a:cs typeface="Segoe UI" pitchFamily="34" charset="0"/>
              </a:rPr>
              <a:t>Byerly</a:t>
            </a:r>
            <a:r>
              <a:rPr lang="en-US" dirty="0">
                <a:solidFill>
                  <a:prstClr val="black"/>
                </a:solidFill>
                <a:latin typeface="Segoe UI" pitchFamily="34" charset="0"/>
                <a:ea typeface="Segoe UI" pitchFamily="34" charset="0"/>
                <a:cs typeface="Segoe UI" pitchFamily="34" charset="0"/>
              </a:rPr>
              <a:t>. </a:t>
            </a:r>
            <a:r>
              <a:rPr lang="en-US" u="sng" dirty="0">
                <a:solidFill>
                  <a:prstClr val="black"/>
                </a:solidFill>
                <a:latin typeface="Segoe UI" pitchFamily="34" charset="0"/>
                <a:ea typeface="Segoe UI" pitchFamily="34" charset="0"/>
                <a:cs typeface="Segoe UI" pitchFamily="34" charset="0"/>
              </a:rPr>
              <a:t>Formerly known as students. </a:t>
            </a:r>
            <a:r>
              <a:rPr lang="en-US" i="1" dirty="0">
                <a:solidFill>
                  <a:prstClr val="black"/>
                </a:solidFill>
                <a:latin typeface="Segoe UI" pitchFamily="34" charset="0"/>
                <a:ea typeface="Segoe UI" pitchFamily="34" charset="0"/>
                <a:cs typeface="Segoe UI" pitchFamily="34" charset="0"/>
              </a:rPr>
              <a:t>Inside Higher Ed</a:t>
            </a:r>
            <a:r>
              <a:rPr lang="en-US" dirty="0">
                <a:solidFill>
                  <a:prstClr val="black"/>
                </a:solidFill>
                <a:latin typeface="Segoe UI" pitchFamily="34" charset="0"/>
                <a:ea typeface="Segoe UI" pitchFamily="34" charset="0"/>
                <a:cs typeface="Segoe UI" pitchFamily="34" charset="0"/>
              </a:rPr>
              <a:t>. October 29 2012.</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0" y="1447800"/>
            <a:ext cx="7847020" cy="1862048"/>
          </a:xfrm>
          <a:prstGeom prst="rect">
            <a:avLst/>
          </a:prstGeom>
          <a:noFill/>
        </p:spPr>
        <p:txBody>
          <a:bodyPr wrap="none" rtlCol="0">
            <a:spAutoFit/>
          </a:bodyPr>
          <a:lstStyle/>
          <a:p>
            <a:r>
              <a:rPr lang="en-US" sz="8000" dirty="0">
                <a:solidFill>
                  <a:srgbClr val="2178B5"/>
                </a:solidFill>
                <a:latin typeface="Segoe UI" pitchFamily="34" charset="0"/>
                <a:ea typeface="Segoe UI" pitchFamily="34" charset="0"/>
                <a:cs typeface="Segoe UI" pitchFamily="34" charset="0"/>
              </a:rPr>
              <a:t>      </a:t>
            </a:r>
            <a:r>
              <a:rPr lang="en-US" sz="11500" dirty="0">
                <a:solidFill>
                  <a:srgbClr val="2178B5"/>
                </a:solidFill>
                <a:latin typeface="Segoe UI" pitchFamily="34" charset="0"/>
                <a:ea typeface="Segoe UI" pitchFamily="34" charset="0"/>
                <a:cs typeface="Segoe UI" pitchFamily="34" charset="0"/>
              </a:rPr>
              <a:t>  </a:t>
            </a:r>
            <a:r>
              <a:rPr lang="en-US" sz="8800" dirty="0">
                <a:solidFill>
                  <a:schemeClr val="bg1">
                    <a:lumMod val="50000"/>
                  </a:schemeClr>
                </a:solidFill>
                <a:latin typeface="Segoe UI" pitchFamily="34" charset="0"/>
                <a:ea typeface="Segoe UI" pitchFamily="34" charset="0"/>
                <a:cs typeface="Segoe UI" pitchFamily="34" charset="0"/>
              </a:rPr>
              <a:t>Why now?</a:t>
            </a:r>
            <a:endParaRPr lang="en-US" sz="11500" dirty="0">
              <a:solidFill>
                <a:schemeClr val="bg1">
                  <a:lumMod val="50000"/>
                </a:schemeClr>
              </a:solidFill>
              <a:latin typeface="Segoe UI" pitchFamily="34" charset="0"/>
              <a:ea typeface="Segoe UI" pitchFamily="34" charset="0"/>
              <a:cs typeface="Segoe UI" pitchFamily="34" charset="0"/>
            </a:endParaRPr>
          </a:p>
        </p:txBody>
      </p:sp>
      <p:grpSp>
        <p:nvGrpSpPr>
          <p:cNvPr id="2" name="Group 2"/>
          <p:cNvGrpSpPr/>
          <p:nvPr/>
        </p:nvGrpSpPr>
        <p:grpSpPr>
          <a:xfrm>
            <a:off x="3581400" y="3733800"/>
            <a:ext cx="1981200" cy="2667000"/>
            <a:chOff x="7620000" y="4343400"/>
            <a:chExt cx="1179095" cy="1981200"/>
          </a:xfrm>
        </p:grpSpPr>
        <p:pic>
          <p:nvPicPr>
            <p:cNvPr id="4" name="Picture 2" descr="https://www.edx.org/static/images/header-logo.png"/>
            <p:cNvPicPr>
              <a:picLocks noChangeAspect="1" noChangeArrowheads="1"/>
            </p:cNvPicPr>
            <p:nvPr/>
          </p:nvPicPr>
          <p:blipFill>
            <a:blip r:embed="rId2" cstate="print"/>
            <a:srcRect/>
            <a:stretch>
              <a:fillRect/>
            </a:stretch>
          </p:blipFill>
          <p:spPr bwMode="auto">
            <a:xfrm>
              <a:off x="7772400" y="4343400"/>
              <a:ext cx="609600" cy="295275"/>
            </a:xfrm>
            <a:prstGeom prst="rect">
              <a:avLst/>
            </a:prstGeom>
            <a:noFill/>
          </p:spPr>
        </p:pic>
        <p:pic>
          <p:nvPicPr>
            <p:cNvPr id="5" name="Picture 11" descr="http://t0.gstatic.com/images?q=tbn:ANd9GcRK-XwW0QnLBtZTPo6DHazNsnn4Tg82stxRUeNpFDJ3FRTyb4k1DRN90iq_"/>
            <p:cNvPicPr>
              <a:picLocks noChangeAspect="1" noChangeArrowheads="1"/>
            </p:cNvPicPr>
            <p:nvPr/>
          </p:nvPicPr>
          <p:blipFill>
            <a:blip r:embed="rId3" cstate="print"/>
            <a:srcRect/>
            <a:stretch>
              <a:fillRect/>
            </a:stretch>
          </p:blipFill>
          <p:spPr bwMode="auto">
            <a:xfrm>
              <a:off x="7620000" y="5638800"/>
              <a:ext cx="1179095" cy="685800"/>
            </a:xfrm>
            <a:prstGeom prst="rect">
              <a:avLst/>
            </a:prstGeom>
            <a:noFill/>
            <a:ln>
              <a:noFill/>
            </a:ln>
          </p:spPr>
        </p:pic>
        <p:pic>
          <p:nvPicPr>
            <p:cNvPr id="6" name="Picture 9" descr="https://lh4.googleusercontent.com/-slzOwsq8iv0/AAAAAAAAAAI/AAAAAAAAAeM/18JhxqEwQGw/s250-c-k/photo.jpg"/>
            <p:cNvPicPr>
              <a:picLocks noChangeAspect="1" noChangeArrowheads="1"/>
            </p:cNvPicPr>
            <p:nvPr/>
          </p:nvPicPr>
          <p:blipFill>
            <a:blip r:embed="rId4" cstate="print"/>
            <a:srcRect/>
            <a:stretch>
              <a:fillRect/>
            </a:stretch>
          </p:blipFill>
          <p:spPr bwMode="auto">
            <a:xfrm>
              <a:off x="7772400" y="4876800"/>
              <a:ext cx="685800" cy="685800"/>
            </a:xfrm>
            <a:prstGeom prst="rect">
              <a:avLst/>
            </a:prstGeom>
            <a:noFill/>
            <a:ln>
              <a:noFill/>
            </a:ln>
          </p:spPr>
        </p:pic>
      </p:gr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cstate="print"/>
          <a:srcRect/>
          <a:stretch>
            <a:fillRect/>
          </a:stretch>
        </p:blipFill>
        <p:spPr bwMode="auto">
          <a:xfrm>
            <a:off x="914400" y="838200"/>
            <a:ext cx="2975627" cy="4724400"/>
          </a:xfrm>
          <a:prstGeom prst="rect">
            <a:avLst/>
          </a:prstGeom>
          <a:noFill/>
          <a:ln w="9525">
            <a:noFill/>
            <a:miter lim="800000"/>
            <a:headEnd/>
            <a:tailEnd/>
          </a:ln>
        </p:spPr>
      </p:pic>
      <p:pic>
        <p:nvPicPr>
          <p:cNvPr id="64518" name="Picture 6" descr="http://www.bothsidesofthetable.com/wp-content/uploads/2010/11/Innovators-Dilemma-Book.jpg"/>
          <p:cNvPicPr>
            <a:picLocks noChangeAspect="1" noChangeArrowheads="1"/>
          </p:cNvPicPr>
          <p:nvPr/>
        </p:nvPicPr>
        <p:blipFill>
          <a:blip r:embed="rId4" cstate="print"/>
          <a:srcRect/>
          <a:stretch>
            <a:fillRect/>
          </a:stretch>
        </p:blipFill>
        <p:spPr bwMode="auto">
          <a:xfrm>
            <a:off x="5029200" y="1524000"/>
            <a:ext cx="3017521" cy="4572001"/>
          </a:xfrm>
          <a:prstGeom prst="rect">
            <a:avLst/>
          </a:prstGeom>
          <a:noFill/>
        </p:spPr>
      </p:pic>
      <p:sp>
        <p:nvSpPr>
          <p:cNvPr id="4" name="TextBox 3"/>
          <p:cNvSpPr txBox="1"/>
          <p:nvPr/>
        </p:nvSpPr>
        <p:spPr>
          <a:xfrm>
            <a:off x="228600" y="228600"/>
            <a:ext cx="4266617" cy="400110"/>
          </a:xfrm>
          <a:prstGeom prst="rect">
            <a:avLst/>
          </a:prstGeom>
          <a:noFill/>
        </p:spPr>
        <p:txBody>
          <a:bodyPr wrap="none" rtlCol="0">
            <a:spAutoFit/>
          </a:bodyPr>
          <a:lstStyle/>
          <a:p>
            <a:r>
              <a:rPr lang="en-US" sz="2000" b="1" dirty="0" smtClean="0">
                <a:solidFill>
                  <a:srgbClr val="0070C0"/>
                </a:solidFill>
                <a:latin typeface="Segoe UI" pitchFamily="34" charset="0"/>
                <a:ea typeface="Segoe UI" pitchFamily="34" charset="0"/>
                <a:cs typeface="Segoe UI" pitchFamily="34" charset="0"/>
              </a:rPr>
              <a:t>Broken University Business Model</a:t>
            </a:r>
            <a:endParaRPr lang="en-US" sz="2000" b="1" dirty="0">
              <a:solidFill>
                <a:srgbClr val="0070C0"/>
              </a:solidFill>
              <a:latin typeface="Segoe UI" pitchFamily="34" charset="0"/>
              <a:ea typeface="Segoe UI" pitchFamily="34" charset="0"/>
              <a:cs typeface="Segoe UI" pitchFamily="34" charset="0"/>
            </a:endParaRPr>
          </a:p>
        </p:txBody>
      </p:sp>
      <p:sp>
        <p:nvSpPr>
          <p:cNvPr id="5" name="TextBox 4"/>
          <p:cNvSpPr txBox="1"/>
          <p:nvPr/>
        </p:nvSpPr>
        <p:spPr>
          <a:xfrm>
            <a:off x="4267200" y="685800"/>
            <a:ext cx="633507" cy="369332"/>
          </a:xfrm>
          <a:prstGeom prst="rect">
            <a:avLst/>
          </a:prstGeom>
          <a:noFill/>
        </p:spPr>
        <p:txBody>
          <a:bodyPr wrap="none" rtlCol="0">
            <a:spAutoFit/>
          </a:bodyPr>
          <a:lstStyle/>
          <a:p>
            <a:r>
              <a:rPr lang="en-US" b="1" dirty="0" smtClean="0">
                <a:latin typeface="Segoe UI" pitchFamily="34" charset="0"/>
                <a:ea typeface="Segoe UI" pitchFamily="34" charset="0"/>
                <a:cs typeface="Segoe UI" pitchFamily="34" charset="0"/>
              </a:rPr>
              <a:t>plus</a:t>
            </a:r>
            <a:endParaRPr lang="en-US" b="1" dirty="0">
              <a:latin typeface="Segoe UI" pitchFamily="34" charset="0"/>
              <a:ea typeface="Segoe UI" pitchFamily="34" charset="0"/>
              <a:cs typeface="Segoe UI" pitchFamily="34" charset="0"/>
            </a:endParaRPr>
          </a:p>
        </p:txBody>
      </p:sp>
      <p:sp>
        <p:nvSpPr>
          <p:cNvPr id="6" name="TextBox 5"/>
          <p:cNvSpPr txBox="1"/>
          <p:nvPr/>
        </p:nvSpPr>
        <p:spPr>
          <a:xfrm>
            <a:off x="4953000" y="1066800"/>
            <a:ext cx="3062954" cy="400110"/>
          </a:xfrm>
          <a:prstGeom prst="rect">
            <a:avLst/>
          </a:prstGeom>
          <a:noFill/>
        </p:spPr>
        <p:txBody>
          <a:bodyPr wrap="none" rtlCol="0">
            <a:spAutoFit/>
          </a:bodyPr>
          <a:lstStyle/>
          <a:p>
            <a:r>
              <a:rPr lang="en-US" sz="2000" b="1" dirty="0" smtClean="0">
                <a:solidFill>
                  <a:srgbClr val="0070C0"/>
                </a:solidFill>
                <a:latin typeface="Segoe UI" pitchFamily="34" charset="0"/>
                <a:ea typeface="Segoe UI" pitchFamily="34" charset="0"/>
                <a:cs typeface="Segoe UI" pitchFamily="34" charset="0"/>
              </a:rPr>
              <a:t>Disruptive Technologies</a:t>
            </a:r>
            <a:endParaRPr lang="en-US" sz="2000" b="1" dirty="0">
              <a:solidFill>
                <a:srgbClr val="0070C0"/>
              </a:solidFill>
              <a:latin typeface="Segoe UI" pitchFamily="34" charset="0"/>
              <a:ea typeface="Segoe UI" pitchFamily="34" charset="0"/>
              <a:cs typeface="Segoe UI" pitchFamily="34"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http://upload.wikimedia.org/wikipedia/commons/thumb/8/8e/Disruptivetechnology.gif/791px-Disruptivetechnology.gif"/>
          <p:cNvPicPr>
            <a:picLocks noChangeAspect="1" noChangeArrowheads="1"/>
          </p:cNvPicPr>
          <p:nvPr/>
        </p:nvPicPr>
        <p:blipFill>
          <a:blip r:embed="rId2" cstate="print"/>
          <a:srcRect/>
          <a:stretch>
            <a:fillRect/>
          </a:stretch>
        </p:blipFill>
        <p:spPr bwMode="auto">
          <a:xfrm>
            <a:off x="542925" y="304800"/>
            <a:ext cx="7534275" cy="5705476"/>
          </a:xfrm>
          <a:prstGeom prst="rect">
            <a:avLst/>
          </a:prstGeom>
          <a:noFill/>
        </p:spPr>
      </p:pic>
      <p:sp>
        <p:nvSpPr>
          <p:cNvPr id="3" name="TextBox 2"/>
          <p:cNvSpPr txBox="1"/>
          <p:nvPr/>
        </p:nvSpPr>
        <p:spPr>
          <a:xfrm>
            <a:off x="914400" y="6324600"/>
            <a:ext cx="5001754" cy="307777"/>
          </a:xfrm>
          <a:prstGeom prst="rect">
            <a:avLst/>
          </a:prstGeom>
          <a:noFill/>
        </p:spPr>
        <p:txBody>
          <a:bodyPr wrap="none" rtlCol="0">
            <a:spAutoFit/>
          </a:bodyPr>
          <a:lstStyle/>
          <a:p>
            <a:r>
              <a:rPr lang="en-US" sz="1400" dirty="0" smtClean="0">
                <a:latin typeface="Segoe UI" pitchFamily="34" charset="0"/>
                <a:ea typeface="Segoe UI" pitchFamily="34" charset="0"/>
                <a:cs typeface="Segoe UI" pitchFamily="34" charset="0"/>
                <a:hlinkClick r:id="rId3"/>
              </a:rPr>
              <a:t>http://en.wikipedia.org/wiki/File:Disruptivetechnology.gif#file</a:t>
            </a:r>
            <a:endParaRPr lang="en-US" sz="1400" dirty="0">
              <a:latin typeface="Segoe UI" pitchFamily="34" charset="0"/>
              <a:ea typeface="Segoe UI" pitchFamily="34" charset="0"/>
              <a:cs typeface="Segoe UI" pitchFamily="34"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838200"/>
            <a:ext cx="7467599" cy="6001643"/>
          </a:xfrm>
          <a:prstGeom prst="rect">
            <a:avLst/>
          </a:prstGeom>
          <a:noFill/>
        </p:spPr>
        <p:txBody>
          <a:bodyPr wrap="square" rtlCol="0">
            <a:spAutoFit/>
          </a:bodyPr>
          <a:lstStyle/>
          <a:p>
            <a:pPr marL="457200" indent="-457200">
              <a:buFont typeface="+mj-lt"/>
              <a:buAutoNum type="arabicPeriod"/>
            </a:pPr>
            <a:r>
              <a:rPr lang="en-US" sz="2400" b="1" dirty="0">
                <a:latin typeface="Segoe UI" pitchFamily="34" charset="0"/>
                <a:ea typeface="Segoe UI" pitchFamily="34" charset="0"/>
                <a:cs typeface="Segoe UI" pitchFamily="34" charset="0"/>
              </a:rPr>
              <a:t>Research/elite </a:t>
            </a:r>
            <a:r>
              <a:rPr lang="en-US" sz="2400" dirty="0" smtClean="0">
                <a:latin typeface="Segoe UI" pitchFamily="34" charset="0"/>
                <a:ea typeface="Segoe UI" pitchFamily="34" charset="0"/>
                <a:cs typeface="Segoe UI" pitchFamily="34" charset="0"/>
              </a:rPr>
              <a:t>(Strong brand, connected </a:t>
            </a:r>
            <a:r>
              <a:rPr lang="en-US" sz="2400" dirty="0">
                <a:latin typeface="Segoe UI" pitchFamily="34" charset="0"/>
                <a:ea typeface="Segoe UI" pitchFamily="34" charset="0"/>
                <a:cs typeface="Segoe UI" pitchFamily="34" charset="0"/>
              </a:rPr>
              <a:t>to international network of science and scholarship; educate many of the political and business elite; flagship), </a:t>
            </a:r>
            <a:endParaRPr lang="en-US" sz="2400" dirty="0" smtClean="0">
              <a:latin typeface="Segoe UI" pitchFamily="34" charset="0"/>
              <a:ea typeface="Segoe UI" pitchFamily="34" charset="0"/>
              <a:cs typeface="Segoe UI" pitchFamily="34" charset="0"/>
            </a:endParaRPr>
          </a:p>
          <a:p>
            <a:pPr marL="342900" indent="-342900">
              <a:buFont typeface="+mj-lt"/>
              <a:buAutoNum type="arabicPeriod"/>
            </a:pPr>
            <a:endParaRPr lang="en-US" sz="2400" b="1" dirty="0">
              <a:latin typeface="Segoe UI" pitchFamily="34" charset="0"/>
              <a:ea typeface="Segoe UI" pitchFamily="34" charset="0"/>
              <a:cs typeface="Segoe UI" pitchFamily="34" charset="0"/>
            </a:endParaRPr>
          </a:p>
          <a:p>
            <a:pPr marL="457200" indent="-457200">
              <a:buFont typeface="+mj-lt"/>
              <a:buAutoNum type="arabicPeriod"/>
            </a:pPr>
            <a:r>
              <a:rPr lang="en-US" sz="2400" b="1" dirty="0" smtClean="0">
                <a:latin typeface="Segoe UI" pitchFamily="34" charset="0"/>
                <a:ea typeface="Segoe UI" pitchFamily="34" charset="0"/>
                <a:cs typeface="Segoe UI" pitchFamily="34" charset="0"/>
              </a:rPr>
              <a:t>Struggling middle </a:t>
            </a:r>
            <a:r>
              <a:rPr lang="en-US" sz="2400" dirty="0" smtClean="0">
                <a:latin typeface="Segoe UI" pitchFamily="34" charset="0"/>
                <a:ea typeface="Segoe UI" pitchFamily="34" charset="0"/>
                <a:cs typeface="Segoe UI" pitchFamily="34" charset="0"/>
              </a:rPr>
              <a:t>(broad education. Not kept up with distance and convenience agendas, high overhead, limited research funding). </a:t>
            </a:r>
          </a:p>
          <a:p>
            <a:pPr marL="457200" indent="-457200">
              <a:buFont typeface="+mj-lt"/>
              <a:buAutoNum type="arabicPeriod"/>
            </a:pPr>
            <a:endParaRPr lang="en-US" sz="2400" b="1" dirty="0" smtClean="0">
              <a:latin typeface="Segoe UI" pitchFamily="34" charset="0"/>
              <a:ea typeface="Segoe UI" pitchFamily="34" charset="0"/>
              <a:cs typeface="Segoe UI" pitchFamily="34" charset="0"/>
            </a:endParaRPr>
          </a:p>
          <a:p>
            <a:pPr marL="457200" indent="-457200">
              <a:buFont typeface="+mj-lt"/>
              <a:buAutoNum type="arabicPeriod"/>
            </a:pPr>
            <a:r>
              <a:rPr lang="en-US" sz="2400" b="1" dirty="0" smtClean="0">
                <a:latin typeface="Segoe UI" pitchFamily="34" charset="0"/>
                <a:ea typeface="Segoe UI" pitchFamily="34" charset="0"/>
                <a:cs typeface="Segoe UI" pitchFamily="34" charset="0"/>
              </a:rPr>
              <a:t>Convenience</a:t>
            </a:r>
            <a:r>
              <a:rPr lang="en-US" sz="2400" dirty="0" smtClean="0">
                <a:latin typeface="Segoe UI" pitchFamily="34" charset="0"/>
                <a:ea typeface="Segoe UI" pitchFamily="34" charset="0"/>
                <a:cs typeface="Segoe UI" pitchFamily="34" charset="0"/>
              </a:rPr>
              <a:t> </a:t>
            </a:r>
            <a:r>
              <a:rPr lang="en-US" sz="2400" dirty="0">
                <a:latin typeface="Segoe UI" pitchFamily="34" charset="0"/>
                <a:ea typeface="Segoe UI" pitchFamily="34" charset="0"/>
                <a:cs typeface="Segoe UI" pitchFamily="34" charset="0"/>
              </a:rPr>
              <a:t>(community colleges and for-profit providers, focused on preparation for further education or for a career</a:t>
            </a:r>
            <a:r>
              <a:rPr lang="en-US" sz="2400" dirty="0" smtClean="0">
                <a:latin typeface="Segoe UI" pitchFamily="34" charset="0"/>
                <a:ea typeface="Segoe UI" pitchFamily="34" charset="0"/>
                <a:cs typeface="Segoe UI" pitchFamily="34" charset="0"/>
              </a:rPr>
              <a:t>)</a:t>
            </a:r>
          </a:p>
          <a:p>
            <a:pPr marL="342900" indent="-342900">
              <a:buFont typeface="+mj-lt"/>
              <a:buAutoNum type="arabicPeriod"/>
            </a:pPr>
            <a:endParaRPr lang="en-US" sz="2400" b="1" dirty="0" smtClean="0">
              <a:latin typeface="Segoe UI" pitchFamily="34" charset="0"/>
              <a:ea typeface="Segoe UI" pitchFamily="34" charset="0"/>
              <a:cs typeface="Segoe UI" pitchFamily="34" charset="0"/>
            </a:endParaRPr>
          </a:p>
          <a:p>
            <a:endParaRPr lang="en-US" dirty="0"/>
          </a:p>
          <a:p>
            <a:endParaRPr lang="en-US" dirty="0" smtClean="0"/>
          </a:p>
          <a:p>
            <a:endParaRPr lang="en-US" dirty="0"/>
          </a:p>
          <a:p>
            <a:endParaRPr lang="en-US" dirty="0"/>
          </a:p>
        </p:txBody>
      </p:sp>
      <p:pic>
        <p:nvPicPr>
          <p:cNvPr id="20485" name="Picture 5" descr="\\oclc\data\OCLCResearch\Dublin\Home\dempseyl\My Documents\My Pictures\Microsoft Clip Organizer\j0432537.png"/>
          <p:cNvPicPr>
            <a:picLocks noChangeAspect="1" noChangeArrowheads="1"/>
          </p:cNvPicPr>
          <p:nvPr/>
        </p:nvPicPr>
        <p:blipFill>
          <a:blip r:embed="rId3" cstate="print"/>
          <a:srcRect/>
          <a:stretch>
            <a:fillRect/>
          </a:stretch>
        </p:blipFill>
        <p:spPr bwMode="auto">
          <a:xfrm>
            <a:off x="8077200" y="2971800"/>
            <a:ext cx="533400" cy="533400"/>
          </a:xfrm>
          <a:prstGeom prst="rect">
            <a:avLst/>
          </a:prstGeom>
          <a:noFill/>
        </p:spPr>
      </p:pic>
      <p:pic>
        <p:nvPicPr>
          <p:cNvPr id="10" name="Picture 4" descr="\\oclc\data\OCLCResearch\Dublin\Home\dempseyl\My Documents\My Pictures\Microsoft Clip Organizer\j0434665.wmf"/>
          <p:cNvPicPr>
            <a:picLocks noChangeAspect="1" noChangeArrowheads="1"/>
          </p:cNvPicPr>
          <p:nvPr/>
        </p:nvPicPr>
        <p:blipFill>
          <a:blip r:embed="rId4" cstate="print"/>
          <a:srcRect/>
          <a:stretch>
            <a:fillRect/>
          </a:stretch>
        </p:blipFill>
        <p:spPr bwMode="auto">
          <a:xfrm>
            <a:off x="7924800" y="1219200"/>
            <a:ext cx="685800" cy="631126"/>
          </a:xfrm>
          <a:prstGeom prst="rect">
            <a:avLst/>
          </a:prstGeom>
          <a:noFill/>
        </p:spPr>
      </p:pic>
      <p:pic>
        <p:nvPicPr>
          <p:cNvPr id="7" name="Picture 4" descr="\\oclc\data\OCLCResearch\Dublin\Home\dempseyl\My Documents\My Pictures\Microsoft Clip Organizer\j0434665.wmf"/>
          <p:cNvPicPr>
            <a:picLocks noChangeAspect="1" noChangeArrowheads="1"/>
          </p:cNvPicPr>
          <p:nvPr/>
        </p:nvPicPr>
        <p:blipFill>
          <a:blip r:embed="rId4" cstate="print"/>
          <a:srcRect/>
          <a:stretch>
            <a:fillRect/>
          </a:stretch>
        </p:blipFill>
        <p:spPr bwMode="auto">
          <a:xfrm>
            <a:off x="8001000" y="4343400"/>
            <a:ext cx="685800" cy="631126"/>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2"/>
          <p:cNvPicPr>
            <a:picLocks noChangeAspect="1" noChangeArrowheads="1"/>
          </p:cNvPicPr>
          <p:nvPr/>
        </p:nvPicPr>
        <p:blipFill>
          <a:blip r:embed="rId2" cstate="print"/>
          <a:srcRect/>
          <a:stretch>
            <a:fillRect/>
          </a:stretch>
        </p:blipFill>
        <p:spPr bwMode="auto">
          <a:xfrm>
            <a:off x="3943350" y="0"/>
            <a:ext cx="5200650" cy="6791418"/>
          </a:xfrm>
          <a:prstGeom prst="rect">
            <a:avLst/>
          </a:prstGeom>
          <a:noFill/>
          <a:ln w="9525">
            <a:noFill/>
            <a:miter lim="800000"/>
            <a:headEnd/>
            <a:tailEnd/>
          </a:ln>
        </p:spPr>
      </p:pic>
      <p:pic>
        <p:nvPicPr>
          <p:cNvPr id="3" name="Picture 4" descr="\\oclc\data\OCLCResearch\Dublin\Home\dempseyl\My Documents\My Pictures\Microsoft Clip Organizer\j0434665.wmf"/>
          <p:cNvPicPr>
            <a:picLocks noChangeAspect="1" noChangeArrowheads="1"/>
          </p:cNvPicPr>
          <p:nvPr/>
        </p:nvPicPr>
        <p:blipFill>
          <a:blip r:embed="rId3" cstate="print"/>
          <a:srcRect/>
          <a:stretch>
            <a:fillRect/>
          </a:stretch>
        </p:blipFill>
        <p:spPr bwMode="auto">
          <a:xfrm>
            <a:off x="2895600" y="1752600"/>
            <a:ext cx="685800" cy="631126"/>
          </a:xfrm>
          <a:prstGeom prst="rect">
            <a:avLst/>
          </a:prstGeom>
          <a:noFill/>
        </p:spPr>
      </p:pic>
      <p:sp>
        <p:nvSpPr>
          <p:cNvPr id="4" name="Rectangle 3"/>
          <p:cNvSpPr/>
          <p:nvPr/>
        </p:nvSpPr>
        <p:spPr>
          <a:xfrm>
            <a:off x="762000" y="1981200"/>
            <a:ext cx="2127955" cy="369332"/>
          </a:xfrm>
          <a:prstGeom prst="rect">
            <a:avLst/>
          </a:prstGeom>
        </p:spPr>
        <p:txBody>
          <a:bodyPr wrap="none">
            <a:spAutoFit/>
          </a:bodyPr>
          <a:lstStyle/>
          <a:p>
            <a:pPr marL="342900" indent="-342900">
              <a:buFont typeface="+mj-lt"/>
              <a:buAutoNum type="arabicPeriod"/>
            </a:pPr>
            <a:r>
              <a:rPr lang="en-US" b="1" dirty="0" smtClean="0">
                <a:latin typeface="Segoe UI" pitchFamily="34" charset="0"/>
                <a:ea typeface="Segoe UI" pitchFamily="34" charset="0"/>
                <a:cs typeface="Segoe UI" pitchFamily="34" charset="0"/>
              </a:rPr>
              <a:t>Research/elite </a:t>
            </a:r>
            <a:endParaRPr lang="en-US"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p:cNvPicPr>
            <a:picLocks noChangeAspect="1" noChangeArrowheads="1"/>
          </p:cNvPicPr>
          <p:nvPr/>
        </p:nvPicPr>
        <p:blipFill>
          <a:blip r:embed="rId2" cstate="print"/>
          <a:srcRect/>
          <a:stretch>
            <a:fillRect/>
          </a:stretch>
        </p:blipFill>
        <p:spPr bwMode="auto">
          <a:xfrm>
            <a:off x="152400" y="152400"/>
            <a:ext cx="5424355" cy="5181600"/>
          </a:xfrm>
          <a:prstGeom prst="rect">
            <a:avLst/>
          </a:prstGeom>
          <a:noFill/>
          <a:ln w="9525">
            <a:noFill/>
            <a:miter lim="800000"/>
            <a:headEnd/>
            <a:tailEnd/>
          </a:ln>
        </p:spPr>
      </p:pic>
      <p:pic>
        <p:nvPicPr>
          <p:cNvPr id="242691" name="Picture 3"/>
          <p:cNvPicPr>
            <a:picLocks noChangeAspect="1" noChangeArrowheads="1"/>
          </p:cNvPicPr>
          <p:nvPr/>
        </p:nvPicPr>
        <p:blipFill>
          <a:blip r:embed="rId3" cstate="print"/>
          <a:srcRect/>
          <a:stretch>
            <a:fillRect/>
          </a:stretch>
        </p:blipFill>
        <p:spPr bwMode="auto">
          <a:xfrm>
            <a:off x="4181475" y="4712043"/>
            <a:ext cx="4962525" cy="2145957"/>
          </a:xfrm>
          <a:prstGeom prst="rect">
            <a:avLst/>
          </a:prstGeom>
          <a:noFill/>
          <a:ln w="9525">
            <a:noFill/>
            <a:miter lim="800000"/>
            <a:headEnd/>
            <a:tailEnd/>
          </a:ln>
        </p:spPr>
      </p:pic>
      <p:pic>
        <p:nvPicPr>
          <p:cNvPr id="4" name="Picture 4" descr="\\oclc\data\OCLCResearch\Dublin\Home\dempseyl\My Documents\My Pictures\Microsoft Clip Organizer\j0434665.wmf"/>
          <p:cNvPicPr>
            <a:picLocks noChangeAspect="1" noChangeArrowheads="1"/>
          </p:cNvPicPr>
          <p:nvPr/>
        </p:nvPicPr>
        <p:blipFill>
          <a:blip r:embed="rId4" cstate="print"/>
          <a:srcRect/>
          <a:stretch>
            <a:fillRect/>
          </a:stretch>
        </p:blipFill>
        <p:spPr bwMode="auto">
          <a:xfrm>
            <a:off x="8153400" y="914400"/>
            <a:ext cx="685800" cy="631126"/>
          </a:xfrm>
          <a:prstGeom prst="rect">
            <a:avLst/>
          </a:prstGeom>
          <a:noFill/>
        </p:spPr>
      </p:pic>
      <p:sp>
        <p:nvSpPr>
          <p:cNvPr id="5" name="Rectangle 4"/>
          <p:cNvSpPr/>
          <p:nvPr/>
        </p:nvSpPr>
        <p:spPr>
          <a:xfrm>
            <a:off x="6248400" y="1143000"/>
            <a:ext cx="1884811" cy="369332"/>
          </a:xfrm>
          <a:prstGeom prst="rect">
            <a:avLst/>
          </a:prstGeom>
        </p:spPr>
        <p:txBody>
          <a:bodyPr wrap="none">
            <a:spAutoFit/>
          </a:bodyPr>
          <a:lstStyle/>
          <a:p>
            <a:r>
              <a:rPr lang="en-US" b="1" dirty="0" smtClean="0">
                <a:latin typeface="Segoe UI" pitchFamily="34" charset="0"/>
                <a:ea typeface="Segoe UI" pitchFamily="34" charset="0"/>
                <a:cs typeface="Segoe UI" pitchFamily="34" charset="0"/>
              </a:rPr>
              <a:t>3. Convenience</a:t>
            </a:r>
            <a:r>
              <a:rPr lang="en-US" dirty="0" smtClean="0">
                <a:latin typeface="Segoe UI" pitchFamily="34" charset="0"/>
                <a:ea typeface="Segoe UI" pitchFamily="34" charset="0"/>
                <a:cs typeface="Segoe UI" pitchFamily="34" charset="0"/>
              </a:rPr>
              <a:t> </a:t>
            </a:r>
            <a:endParaRPr lang="en-US"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p:cNvPicPr>
            <a:picLocks noChangeAspect="1" noChangeArrowheads="1"/>
          </p:cNvPicPr>
          <p:nvPr/>
        </p:nvPicPr>
        <p:blipFill>
          <a:blip r:embed="rId2" cstate="print"/>
          <a:srcRect/>
          <a:stretch>
            <a:fillRect/>
          </a:stretch>
        </p:blipFill>
        <p:spPr bwMode="auto">
          <a:xfrm>
            <a:off x="1191270" y="0"/>
            <a:ext cx="6585031" cy="6324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normAutofit/>
          </a:bodyPr>
          <a:lstStyle/>
          <a:p>
            <a:pPr algn="l"/>
            <a:r>
              <a:rPr lang="en-US" sz="4000" b="1" dirty="0" smtClean="0">
                <a:latin typeface="Segoe UI" pitchFamily="34" charset="0"/>
                <a:ea typeface="Segoe UI" pitchFamily="34" charset="0"/>
                <a:cs typeface="Segoe UI" pitchFamily="34" charset="0"/>
              </a:rPr>
              <a:t>My work</a:t>
            </a:r>
            <a:endParaRPr lang="en-US" sz="4000" b="1" dirty="0">
              <a:latin typeface="Segoe UI" pitchFamily="34" charset="0"/>
              <a:ea typeface="Segoe UI" pitchFamily="34" charset="0"/>
              <a:cs typeface="Segoe UI" pitchFamily="34" charset="0"/>
            </a:endParaRPr>
          </a:p>
        </p:txBody>
      </p:sp>
      <p:sp>
        <p:nvSpPr>
          <p:cNvPr id="5" name="Content Placeholder 4"/>
          <p:cNvSpPr>
            <a:spLocks noGrp="1"/>
          </p:cNvSpPr>
          <p:nvPr>
            <p:ph idx="1"/>
          </p:nvPr>
        </p:nvSpPr>
        <p:spPr>
          <a:xfrm>
            <a:off x="533400" y="990600"/>
            <a:ext cx="7702550" cy="4995863"/>
          </a:xfrm>
        </p:spPr>
        <p:txBody>
          <a:bodyPr>
            <a:normAutofit fontScale="92500" lnSpcReduction="20000"/>
          </a:bodyPr>
          <a:lstStyle/>
          <a:p>
            <a:r>
              <a:rPr lang="en-US" dirty="0" smtClean="0"/>
              <a:t>Research Division within OCLC</a:t>
            </a:r>
          </a:p>
          <a:p>
            <a:pPr lvl="1"/>
            <a:r>
              <a:rPr lang="en-US" dirty="0" smtClean="0"/>
              <a:t>Provide internal research and development work to advance OCLC products and services</a:t>
            </a:r>
          </a:p>
          <a:p>
            <a:pPr lvl="1"/>
            <a:r>
              <a:rPr lang="en-US" dirty="0" smtClean="0"/>
              <a:t>Do work for the library community to deepen public understanding of the changing library system</a:t>
            </a:r>
          </a:p>
          <a:p>
            <a:pPr lvl="1"/>
            <a:endParaRPr lang="en-US" sz="1800" dirty="0" smtClean="0"/>
          </a:p>
          <a:p>
            <a:pPr lvl="1"/>
            <a:endParaRPr lang="en-US" sz="1800" dirty="0" smtClean="0"/>
          </a:p>
          <a:p>
            <a:pPr lvl="1"/>
            <a:endParaRPr lang="en-US" sz="1800" dirty="0" smtClean="0"/>
          </a:p>
          <a:p>
            <a:pPr lvl="1"/>
            <a:endParaRPr lang="en-US" sz="1800" dirty="0" smtClean="0"/>
          </a:p>
          <a:p>
            <a:pPr lvl="1"/>
            <a:endParaRPr lang="en-US" sz="1800" dirty="0" smtClean="0"/>
          </a:p>
          <a:p>
            <a:pPr lvl="1"/>
            <a:endParaRPr lang="en-US" sz="1800" dirty="0" smtClean="0"/>
          </a:p>
          <a:p>
            <a:pPr lvl="1"/>
            <a:endParaRPr lang="en-US" sz="1800" dirty="0" smtClean="0"/>
          </a:p>
          <a:p>
            <a:pPr lvl="1"/>
            <a:endParaRPr lang="en-US" sz="1800" dirty="0" smtClean="0"/>
          </a:p>
          <a:p>
            <a:pPr lvl="1"/>
            <a:r>
              <a:rPr lang="en-US" sz="1800" dirty="0" smtClean="0"/>
              <a:t>Work primarily with research libraries around the world in the OCLC Research Library Partnership on projects and process change</a:t>
            </a:r>
          </a:p>
          <a:p>
            <a:pPr lvl="1"/>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6" name="Picture 2"/>
          <p:cNvPicPr>
            <a:picLocks noChangeAspect="1" noChangeArrowheads="1"/>
          </p:cNvPicPr>
          <p:nvPr/>
        </p:nvPicPr>
        <p:blipFill>
          <a:blip r:embed="rId3" cstate="print"/>
          <a:srcRect/>
          <a:stretch>
            <a:fillRect/>
          </a:stretch>
        </p:blipFill>
        <p:spPr bwMode="auto">
          <a:xfrm>
            <a:off x="4419600" y="2895600"/>
            <a:ext cx="3941115" cy="2343150"/>
          </a:xfrm>
          <a:prstGeom prst="rect">
            <a:avLst/>
          </a:prstGeom>
          <a:noFill/>
          <a:ln w="9525">
            <a:noFill/>
            <a:miter lim="800000"/>
            <a:headEnd/>
            <a:tailEnd/>
          </a:ln>
        </p:spPr>
      </p:pic>
      <p:sp>
        <p:nvSpPr>
          <p:cNvPr id="7" name="TextBox 6"/>
          <p:cNvSpPr txBox="1"/>
          <p:nvPr/>
        </p:nvSpPr>
        <p:spPr>
          <a:xfrm>
            <a:off x="1524000" y="3200400"/>
            <a:ext cx="1848968" cy="646331"/>
          </a:xfrm>
          <a:prstGeom prst="rect">
            <a:avLst/>
          </a:prstGeom>
          <a:noFill/>
        </p:spPr>
        <p:txBody>
          <a:bodyPr wrap="none" rtlCol="0">
            <a:spAutoFit/>
          </a:bodyPr>
          <a:lstStyle/>
          <a:p>
            <a:r>
              <a:rPr lang="en-US" b="1" dirty="0">
                <a:solidFill>
                  <a:srgbClr val="000000"/>
                </a:solidFill>
              </a:rPr>
              <a:t>OCLC Research </a:t>
            </a:r>
          </a:p>
          <a:p>
            <a:r>
              <a:rPr lang="en-US" b="1" dirty="0">
                <a:solidFill>
                  <a:srgbClr val="000000"/>
                </a:solidFill>
              </a:rPr>
              <a:t>Constituencies</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1704975" y="2047875"/>
            <a:ext cx="5734050" cy="2762250"/>
          </a:xfrm>
          <a:prstGeom prst="rect">
            <a:avLst/>
          </a:prstGeom>
          <a:noFill/>
          <a:ln w="9525">
            <a:noFill/>
            <a:miter lim="800000"/>
            <a:headEnd/>
            <a:tailEnd/>
          </a:ln>
        </p:spPr>
      </p:pic>
      <p:sp>
        <p:nvSpPr>
          <p:cNvPr id="3" name="Oval 2"/>
          <p:cNvSpPr/>
          <p:nvPr/>
        </p:nvSpPr>
        <p:spPr>
          <a:xfrm>
            <a:off x="685800" y="1600200"/>
            <a:ext cx="7086600" cy="3352800"/>
          </a:xfrm>
          <a:prstGeom prst="ellipse">
            <a:avLst/>
          </a:prstGeom>
          <a:noFill/>
          <a:ln w="28575">
            <a:solidFill>
              <a:srgbClr val="D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p:cNvPicPr>
            <a:picLocks noChangeAspect="1" noChangeArrowheads="1"/>
          </p:cNvPicPr>
          <p:nvPr/>
        </p:nvPicPr>
        <p:blipFill>
          <a:blip r:embed="rId2" cstate="print"/>
          <a:srcRect/>
          <a:stretch>
            <a:fillRect/>
          </a:stretch>
        </p:blipFill>
        <p:spPr bwMode="auto">
          <a:xfrm>
            <a:off x="0" y="0"/>
            <a:ext cx="6348412" cy="6139983"/>
          </a:xfrm>
          <a:prstGeom prst="rect">
            <a:avLst/>
          </a:prstGeom>
          <a:noFill/>
          <a:ln w="9525">
            <a:noFill/>
            <a:miter lim="800000"/>
            <a:headEnd/>
            <a:tailEnd/>
          </a:ln>
        </p:spPr>
      </p:pic>
      <p:pic>
        <p:nvPicPr>
          <p:cNvPr id="242691" name="Picture 3"/>
          <p:cNvPicPr>
            <a:picLocks noChangeAspect="1" noChangeArrowheads="1"/>
          </p:cNvPicPr>
          <p:nvPr/>
        </p:nvPicPr>
        <p:blipFill>
          <a:blip r:embed="rId3" cstate="print"/>
          <a:srcRect/>
          <a:stretch>
            <a:fillRect/>
          </a:stretch>
        </p:blipFill>
        <p:spPr bwMode="auto">
          <a:xfrm>
            <a:off x="4038600" y="1557534"/>
            <a:ext cx="5820495" cy="5300466"/>
          </a:xfrm>
          <a:prstGeom prst="rect">
            <a:avLst/>
          </a:prstGeom>
          <a:noFill/>
          <a:ln w="9525">
            <a:noFill/>
            <a:miter lim="800000"/>
            <a:headEnd/>
            <a:tailEnd/>
          </a:ln>
        </p:spPr>
      </p:pic>
      <p:sp>
        <p:nvSpPr>
          <p:cNvPr id="4" name="TextBox 3"/>
          <p:cNvSpPr txBox="1"/>
          <p:nvPr/>
        </p:nvSpPr>
        <p:spPr>
          <a:xfrm>
            <a:off x="0" y="6550223"/>
            <a:ext cx="4098045" cy="307777"/>
          </a:xfrm>
          <a:prstGeom prst="rect">
            <a:avLst/>
          </a:prstGeom>
          <a:noFill/>
        </p:spPr>
        <p:txBody>
          <a:bodyPr wrap="none" rtlCol="0">
            <a:spAutoFit/>
          </a:bodyPr>
          <a:lstStyle/>
          <a:p>
            <a:r>
              <a:rPr lang="en-US" sz="1400" dirty="0" smtClean="0">
                <a:latin typeface="Segoe UI" pitchFamily="34" charset="0"/>
                <a:ea typeface="Segoe UI" pitchFamily="34" charset="0"/>
                <a:cs typeface="Segoe UI" pitchFamily="34" charset="0"/>
                <a:hlinkClick r:id="rId4"/>
              </a:rPr>
              <a:t>http://www.mywcpa.org/colleges_universities.php</a:t>
            </a:r>
            <a:endParaRPr lang="en-US" sz="1400" dirty="0">
              <a:latin typeface="Segoe UI" pitchFamily="34" charset="0"/>
              <a:ea typeface="Segoe UI" pitchFamily="34" charset="0"/>
              <a:cs typeface="Segoe U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2691"/>
                                        </p:tgtEl>
                                        <p:attrNameLst>
                                          <p:attrName>style.visibility</p:attrName>
                                        </p:attrNameLst>
                                      </p:cBhvr>
                                      <p:to>
                                        <p:strVal val="visible"/>
                                      </p:to>
                                    </p:set>
                                    <p:animEffect transition="in" filter="blinds(horizontal)">
                                      <p:cBhvr>
                                        <p:cTn id="7" dur="500"/>
                                        <p:tgtEl>
                                          <p:spTgt spid="242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838200"/>
            <a:ext cx="7467599" cy="6463308"/>
          </a:xfrm>
          <a:prstGeom prst="rect">
            <a:avLst/>
          </a:prstGeom>
          <a:noFill/>
        </p:spPr>
        <p:txBody>
          <a:bodyPr wrap="square" rtlCol="0">
            <a:spAutoFit/>
          </a:bodyPr>
          <a:lstStyle/>
          <a:p>
            <a:pPr marL="342900" indent="-342900"/>
            <a:r>
              <a:rPr lang="en-US" sz="2400" b="1" dirty="0" smtClean="0">
                <a:latin typeface="Segoe UI" pitchFamily="34" charset="0"/>
                <a:ea typeface="Segoe UI" pitchFamily="34" charset="0"/>
                <a:cs typeface="Segoe UI" pitchFamily="34" charset="0"/>
              </a:rPr>
              <a:t>1. Research/elite </a:t>
            </a:r>
            <a:r>
              <a:rPr lang="en-US" sz="2400" dirty="0" smtClean="0">
                <a:latin typeface="Segoe UI" pitchFamily="34" charset="0"/>
                <a:ea typeface="Segoe UI" pitchFamily="34" charset="0"/>
                <a:cs typeface="Segoe UI" pitchFamily="34" charset="0"/>
              </a:rPr>
              <a:t>(Strong brand, connected to international network of science and scholarship; educate many of the political and business elite; flagship), </a:t>
            </a:r>
          </a:p>
          <a:p>
            <a:pPr marL="342900" indent="-342900"/>
            <a:r>
              <a:rPr lang="en-US" sz="2400" dirty="0" smtClean="0">
                <a:solidFill>
                  <a:schemeClr val="bg1">
                    <a:lumMod val="50000"/>
                  </a:schemeClr>
                </a:solidFill>
                <a:latin typeface="Segoe UI" pitchFamily="34" charset="0"/>
                <a:ea typeface="Segoe UI" pitchFamily="34" charset="0"/>
                <a:cs typeface="Segoe UI" pitchFamily="34" charset="0"/>
              </a:rPr>
              <a:t>MOOCs = Quality separated from price, create global brand, celebrate faculty</a:t>
            </a:r>
            <a:endParaRPr lang="en-US" sz="2400" dirty="0">
              <a:solidFill>
                <a:schemeClr val="bg1">
                  <a:lumMod val="50000"/>
                </a:schemeClr>
              </a:solidFill>
              <a:latin typeface="Segoe UI" pitchFamily="34" charset="0"/>
              <a:ea typeface="Segoe UI" pitchFamily="34" charset="0"/>
              <a:cs typeface="Segoe UI" pitchFamily="34" charset="0"/>
            </a:endParaRPr>
          </a:p>
          <a:p>
            <a:pPr marL="342900" indent="-342900"/>
            <a:r>
              <a:rPr lang="en-US" sz="2400" b="1" dirty="0" smtClean="0">
                <a:latin typeface="Segoe UI" pitchFamily="34" charset="0"/>
                <a:ea typeface="Segoe UI" pitchFamily="34" charset="0"/>
                <a:cs typeface="Segoe UI" pitchFamily="34" charset="0"/>
              </a:rPr>
              <a:t>2. Struggling middle </a:t>
            </a:r>
            <a:r>
              <a:rPr lang="en-US" sz="2400" dirty="0" smtClean="0">
                <a:latin typeface="Segoe UI" pitchFamily="34" charset="0"/>
                <a:ea typeface="Segoe UI" pitchFamily="34" charset="0"/>
                <a:cs typeface="Segoe UI" pitchFamily="34" charset="0"/>
              </a:rPr>
              <a:t>(broad education. Not kept up with distance and convenience agendas, high overhead, limited research funding). </a:t>
            </a:r>
          </a:p>
          <a:p>
            <a:pPr marL="342900" indent="-342900"/>
            <a:r>
              <a:rPr lang="en-US" sz="2400" dirty="0" smtClean="0">
                <a:solidFill>
                  <a:schemeClr val="accent1"/>
                </a:solidFill>
                <a:latin typeface="Segoe UI" pitchFamily="34" charset="0"/>
                <a:ea typeface="Segoe UI" pitchFamily="34" charset="0"/>
                <a:cs typeface="Segoe UI" pitchFamily="34" charset="0"/>
              </a:rPr>
              <a:t>				</a:t>
            </a:r>
            <a:r>
              <a:rPr lang="en-US" sz="2400" b="1" dirty="0" smtClean="0">
                <a:solidFill>
                  <a:schemeClr val="bg1">
                    <a:lumMod val="50000"/>
                  </a:schemeClr>
                </a:solidFill>
                <a:latin typeface="Segoe UI" pitchFamily="34" charset="0"/>
                <a:ea typeface="Segoe UI" pitchFamily="34" charset="0"/>
                <a:cs typeface="Segoe UI" pitchFamily="34" charset="0"/>
              </a:rPr>
              <a:t>MOOCs = nothing but pressure</a:t>
            </a:r>
            <a:endParaRPr lang="en-US" sz="2400" b="1" dirty="0" smtClean="0">
              <a:solidFill>
                <a:schemeClr val="bg1">
                  <a:lumMod val="50000"/>
                </a:schemeClr>
              </a:solidFill>
            </a:endParaRPr>
          </a:p>
          <a:p>
            <a:pPr marL="457200" indent="-457200"/>
            <a:r>
              <a:rPr lang="en-US" sz="2400" b="1" dirty="0" smtClean="0">
                <a:latin typeface="Segoe UI" pitchFamily="34" charset="0"/>
                <a:ea typeface="Segoe UI" pitchFamily="34" charset="0"/>
                <a:cs typeface="Segoe UI" pitchFamily="34" charset="0"/>
              </a:rPr>
              <a:t>3. Convenience</a:t>
            </a:r>
            <a:r>
              <a:rPr lang="en-US" sz="2400" dirty="0" smtClean="0">
                <a:latin typeface="Segoe UI" pitchFamily="34" charset="0"/>
                <a:ea typeface="Segoe UI" pitchFamily="34" charset="0"/>
                <a:cs typeface="Segoe UI" pitchFamily="34" charset="0"/>
              </a:rPr>
              <a:t> </a:t>
            </a:r>
            <a:r>
              <a:rPr lang="en-US" sz="2400" dirty="0">
                <a:latin typeface="Segoe UI" pitchFamily="34" charset="0"/>
                <a:ea typeface="Segoe UI" pitchFamily="34" charset="0"/>
                <a:cs typeface="Segoe UI" pitchFamily="34" charset="0"/>
              </a:rPr>
              <a:t>(community colleges and for-profit providers, focused on preparation for further education or for a career</a:t>
            </a:r>
            <a:r>
              <a:rPr lang="en-US" sz="2400" dirty="0" smtClean="0">
                <a:latin typeface="Segoe UI" pitchFamily="34" charset="0"/>
                <a:ea typeface="Segoe UI" pitchFamily="34" charset="0"/>
                <a:cs typeface="Segoe UI" pitchFamily="34" charset="0"/>
              </a:rPr>
              <a:t>)</a:t>
            </a:r>
          </a:p>
          <a:p>
            <a:pPr marL="342900" indent="-342900"/>
            <a:r>
              <a:rPr lang="en-US" sz="2400" dirty="0" smtClean="0">
                <a:solidFill>
                  <a:schemeClr val="bg1">
                    <a:lumMod val="50000"/>
                  </a:schemeClr>
                </a:solidFill>
                <a:latin typeface="Segoe UI" pitchFamily="34" charset="0"/>
                <a:ea typeface="Segoe UI" pitchFamily="34" charset="0"/>
                <a:cs typeface="Segoe UI" pitchFamily="34" charset="0"/>
              </a:rPr>
              <a:t>MOOCs = broad access, non-traditional credentials, no frills</a:t>
            </a:r>
          </a:p>
          <a:p>
            <a:endParaRPr lang="en-US" dirty="0" smtClean="0"/>
          </a:p>
          <a:p>
            <a:endParaRPr lang="en-US" dirty="0"/>
          </a:p>
          <a:p>
            <a:endParaRPr lang="en-US" dirty="0"/>
          </a:p>
        </p:txBody>
      </p:sp>
      <p:pic>
        <p:nvPicPr>
          <p:cNvPr id="20485" name="Picture 5" descr="\\oclc\data\OCLCResearch\Dublin\Home\dempseyl\My Documents\My Pictures\Microsoft Clip Organizer\j0432537.png"/>
          <p:cNvPicPr>
            <a:picLocks noChangeAspect="1" noChangeArrowheads="1"/>
          </p:cNvPicPr>
          <p:nvPr/>
        </p:nvPicPr>
        <p:blipFill>
          <a:blip r:embed="rId3" cstate="print"/>
          <a:srcRect/>
          <a:stretch>
            <a:fillRect/>
          </a:stretch>
        </p:blipFill>
        <p:spPr bwMode="auto">
          <a:xfrm>
            <a:off x="7924800" y="3429000"/>
            <a:ext cx="533400" cy="533400"/>
          </a:xfrm>
          <a:prstGeom prst="rect">
            <a:avLst/>
          </a:prstGeom>
          <a:noFill/>
        </p:spPr>
      </p:pic>
      <p:pic>
        <p:nvPicPr>
          <p:cNvPr id="10" name="Picture 4" descr="\\oclc\data\OCLCResearch\Dublin\Home\dempseyl\My Documents\My Pictures\Microsoft Clip Organizer\j0434665.wmf"/>
          <p:cNvPicPr>
            <a:picLocks noChangeAspect="1" noChangeArrowheads="1"/>
          </p:cNvPicPr>
          <p:nvPr/>
        </p:nvPicPr>
        <p:blipFill>
          <a:blip r:embed="rId4" cstate="print"/>
          <a:srcRect/>
          <a:stretch>
            <a:fillRect/>
          </a:stretch>
        </p:blipFill>
        <p:spPr bwMode="auto">
          <a:xfrm>
            <a:off x="7924800" y="1219200"/>
            <a:ext cx="685800" cy="631126"/>
          </a:xfrm>
          <a:prstGeom prst="rect">
            <a:avLst/>
          </a:prstGeom>
          <a:noFill/>
        </p:spPr>
      </p:pic>
      <p:pic>
        <p:nvPicPr>
          <p:cNvPr id="7" name="Picture 4" descr="\\oclc\data\OCLCResearch\Dublin\Home\dempseyl\My Documents\My Pictures\Microsoft Clip Organizer\j0434665.wmf"/>
          <p:cNvPicPr>
            <a:picLocks noChangeAspect="1" noChangeArrowheads="1"/>
          </p:cNvPicPr>
          <p:nvPr/>
        </p:nvPicPr>
        <p:blipFill>
          <a:blip r:embed="rId4" cstate="print"/>
          <a:srcRect/>
          <a:stretch>
            <a:fillRect/>
          </a:stretch>
        </p:blipFill>
        <p:spPr bwMode="auto">
          <a:xfrm>
            <a:off x="7924800" y="4953000"/>
            <a:ext cx="685800" cy="63112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blinds(horizontal)">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838200"/>
            <a:ext cx="5618269" cy="861774"/>
          </a:xfrm>
          <a:prstGeom prst="rect">
            <a:avLst/>
          </a:prstGeom>
          <a:noFill/>
        </p:spPr>
        <p:txBody>
          <a:bodyPr wrap="none" rtlCol="0">
            <a:spAutoFit/>
          </a:bodyPr>
          <a:lstStyle/>
          <a:p>
            <a:r>
              <a:rPr lang="en-US" sz="3200" b="1" dirty="0" smtClean="0">
                <a:latin typeface="Segoe UI" pitchFamily="34" charset="0"/>
                <a:ea typeface="Segoe UI" pitchFamily="34" charset="0"/>
                <a:cs typeface="Segoe UI" pitchFamily="34" charset="0"/>
              </a:rPr>
              <a:t>The Reconfigured university</a:t>
            </a:r>
          </a:p>
          <a:p>
            <a:endParaRPr lang="en-US" dirty="0">
              <a:latin typeface="Segoe UI" pitchFamily="34" charset="0"/>
              <a:ea typeface="Segoe UI" pitchFamily="34" charset="0"/>
              <a:cs typeface="Segoe UI" pitchFamily="34" charset="0"/>
            </a:endParaRPr>
          </a:p>
        </p:txBody>
      </p:sp>
      <p:sp>
        <p:nvSpPr>
          <p:cNvPr id="3" name="TextBox 2"/>
          <p:cNvSpPr txBox="1"/>
          <p:nvPr/>
        </p:nvSpPr>
        <p:spPr>
          <a:xfrm>
            <a:off x="4603142" y="1371600"/>
            <a:ext cx="4540858" cy="461665"/>
          </a:xfrm>
          <a:prstGeom prst="rect">
            <a:avLst/>
          </a:prstGeom>
          <a:noFill/>
        </p:spPr>
        <p:txBody>
          <a:bodyPr wrap="none" rtlCol="0">
            <a:spAutoFit/>
          </a:bodyPr>
          <a:lstStyle/>
          <a:p>
            <a:r>
              <a:rPr lang="en-US" sz="2400" dirty="0" smtClean="0">
                <a:latin typeface="Segoe UI" pitchFamily="34" charset="0"/>
                <a:ea typeface="Segoe UI" pitchFamily="34" charset="0"/>
                <a:cs typeface="Segoe UI" pitchFamily="34" charset="0"/>
              </a:rPr>
              <a:t>Conception of Higher Education</a:t>
            </a:r>
            <a:endParaRPr lang="en-US" sz="2400" dirty="0">
              <a:latin typeface="Segoe UI" pitchFamily="34" charset="0"/>
              <a:ea typeface="Segoe UI" pitchFamily="34" charset="0"/>
              <a:cs typeface="Segoe UI" pitchFamily="34" charset="0"/>
            </a:endParaRPr>
          </a:p>
        </p:txBody>
      </p:sp>
      <p:sp>
        <p:nvSpPr>
          <p:cNvPr id="4" name="TextBox 3"/>
          <p:cNvSpPr txBox="1"/>
          <p:nvPr/>
        </p:nvSpPr>
        <p:spPr>
          <a:xfrm>
            <a:off x="6366637" y="1752600"/>
            <a:ext cx="2777363" cy="461665"/>
          </a:xfrm>
          <a:prstGeom prst="rect">
            <a:avLst/>
          </a:prstGeom>
          <a:noFill/>
        </p:spPr>
        <p:txBody>
          <a:bodyPr wrap="none" rtlCol="0">
            <a:spAutoFit/>
          </a:bodyPr>
          <a:lstStyle/>
          <a:p>
            <a:r>
              <a:rPr lang="en-US" sz="2400" dirty="0" smtClean="0">
                <a:latin typeface="Segoe UI" pitchFamily="34" charset="0"/>
                <a:ea typeface="Segoe UI" pitchFamily="34" charset="0"/>
                <a:cs typeface="Segoe UI" pitchFamily="34" charset="0"/>
              </a:rPr>
              <a:t>Mode of Pedagogy</a:t>
            </a:r>
            <a:endParaRPr lang="en-US" sz="2400" dirty="0">
              <a:latin typeface="Segoe UI" pitchFamily="34" charset="0"/>
              <a:ea typeface="Segoe UI" pitchFamily="34" charset="0"/>
              <a:cs typeface="Segoe UI" pitchFamily="34" charset="0"/>
            </a:endParaRPr>
          </a:p>
        </p:txBody>
      </p:sp>
      <p:sp>
        <p:nvSpPr>
          <p:cNvPr id="5" name="TextBox 4"/>
          <p:cNvSpPr txBox="1"/>
          <p:nvPr/>
        </p:nvSpPr>
        <p:spPr>
          <a:xfrm>
            <a:off x="0" y="2057400"/>
            <a:ext cx="3082126" cy="461665"/>
          </a:xfrm>
          <a:prstGeom prst="rect">
            <a:avLst/>
          </a:prstGeom>
          <a:noFill/>
        </p:spPr>
        <p:txBody>
          <a:bodyPr wrap="none" rtlCol="0">
            <a:spAutoFit/>
          </a:bodyPr>
          <a:lstStyle/>
          <a:p>
            <a:r>
              <a:rPr lang="en-US" sz="2400" b="1" dirty="0" smtClean="0">
                <a:latin typeface="Segoe UI" pitchFamily="34" charset="0"/>
                <a:ea typeface="Segoe UI" pitchFamily="34" charset="0"/>
                <a:cs typeface="Segoe UI" pitchFamily="34" charset="0"/>
              </a:rPr>
              <a:t>Practice of Research</a:t>
            </a:r>
            <a:endParaRPr lang="en-US" sz="2400" b="1" dirty="0">
              <a:latin typeface="Segoe UI" pitchFamily="34" charset="0"/>
              <a:ea typeface="Segoe UI" pitchFamily="34" charset="0"/>
              <a:cs typeface="Segoe UI" pitchFamily="34" charset="0"/>
            </a:endParaRPr>
          </a:p>
        </p:txBody>
      </p:sp>
      <p:grpSp>
        <p:nvGrpSpPr>
          <p:cNvPr id="13" name="Group 12"/>
          <p:cNvGrpSpPr/>
          <p:nvPr/>
        </p:nvGrpSpPr>
        <p:grpSpPr>
          <a:xfrm>
            <a:off x="1676400" y="2819400"/>
            <a:ext cx="4195612" cy="1588532"/>
            <a:chOff x="1676400" y="2819400"/>
            <a:chExt cx="4195612" cy="1588532"/>
          </a:xfrm>
        </p:grpSpPr>
        <p:sp>
          <p:nvSpPr>
            <p:cNvPr id="6" name="TextBox 5"/>
            <p:cNvSpPr txBox="1"/>
            <p:nvPr/>
          </p:nvSpPr>
          <p:spPr>
            <a:xfrm>
              <a:off x="1676400" y="2819400"/>
              <a:ext cx="2151551" cy="369332"/>
            </a:xfrm>
            <a:prstGeom prst="rect">
              <a:avLst/>
            </a:prstGeom>
            <a:noFill/>
          </p:spPr>
          <p:txBody>
            <a:bodyPr wrap="none" rtlCol="0">
              <a:spAutoFit/>
            </a:bodyPr>
            <a:lstStyle/>
            <a:p>
              <a:r>
                <a:rPr lang="en-US" dirty="0" smtClean="0">
                  <a:latin typeface="Segoe UI" pitchFamily="34" charset="0"/>
                  <a:ea typeface="Segoe UI" pitchFamily="34" charset="0"/>
                  <a:cs typeface="Segoe UI" pitchFamily="34" charset="0"/>
                </a:rPr>
                <a:t>Shaped by Funding</a:t>
              </a:r>
              <a:endParaRPr lang="en-US" dirty="0">
                <a:latin typeface="Segoe UI" pitchFamily="34" charset="0"/>
                <a:ea typeface="Segoe UI" pitchFamily="34" charset="0"/>
                <a:cs typeface="Segoe UI" pitchFamily="34" charset="0"/>
              </a:endParaRPr>
            </a:p>
          </p:txBody>
        </p:sp>
        <p:sp>
          <p:nvSpPr>
            <p:cNvPr id="7" name="TextBox 6"/>
            <p:cNvSpPr txBox="1"/>
            <p:nvPr/>
          </p:nvSpPr>
          <p:spPr>
            <a:xfrm>
              <a:off x="3429000" y="3429000"/>
              <a:ext cx="971804" cy="369332"/>
            </a:xfrm>
            <a:prstGeom prst="rect">
              <a:avLst/>
            </a:prstGeom>
            <a:noFill/>
          </p:spPr>
          <p:txBody>
            <a:bodyPr wrap="none" rtlCol="0">
              <a:spAutoFit/>
            </a:bodyPr>
            <a:lstStyle/>
            <a:p>
              <a:r>
                <a:rPr lang="en-US" dirty="0" smtClean="0">
                  <a:latin typeface="Segoe UI" pitchFamily="34" charset="0"/>
                  <a:ea typeface="Segoe UI" pitchFamily="34" charset="0"/>
                  <a:cs typeface="Segoe UI" pitchFamily="34" charset="0"/>
                </a:rPr>
                <a:t>by Type</a:t>
              </a:r>
              <a:endParaRPr lang="en-US" dirty="0">
                <a:latin typeface="Segoe UI" pitchFamily="34" charset="0"/>
                <a:ea typeface="Segoe UI" pitchFamily="34" charset="0"/>
                <a:cs typeface="Segoe UI" pitchFamily="34" charset="0"/>
              </a:endParaRPr>
            </a:p>
          </p:txBody>
        </p:sp>
        <p:sp>
          <p:nvSpPr>
            <p:cNvPr id="8" name="TextBox 7"/>
            <p:cNvSpPr txBox="1"/>
            <p:nvPr/>
          </p:nvSpPr>
          <p:spPr>
            <a:xfrm>
              <a:off x="4114800" y="4038600"/>
              <a:ext cx="1757212" cy="369332"/>
            </a:xfrm>
            <a:prstGeom prst="rect">
              <a:avLst/>
            </a:prstGeom>
            <a:noFill/>
          </p:spPr>
          <p:txBody>
            <a:bodyPr wrap="none" rtlCol="0">
              <a:spAutoFit/>
            </a:bodyPr>
            <a:lstStyle/>
            <a:p>
              <a:r>
                <a:rPr lang="en-US" dirty="0" smtClean="0">
                  <a:latin typeface="Segoe UI" pitchFamily="34" charset="0"/>
                  <a:ea typeface="Segoe UI" pitchFamily="34" charset="0"/>
                  <a:cs typeface="Segoe UI" pitchFamily="34" charset="0"/>
                </a:rPr>
                <a:t>by Mechanisms</a:t>
              </a:r>
              <a:endParaRPr lang="en-US" dirty="0">
                <a:latin typeface="Segoe UI" pitchFamily="34" charset="0"/>
                <a:ea typeface="Segoe UI" pitchFamily="34" charset="0"/>
                <a:cs typeface="Segoe UI" pitchFamily="34" charset="0"/>
              </a:endParaRPr>
            </a:p>
          </p:txBody>
        </p:sp>
      </p:grpSp>
      <p:sp>
        <p:nvSpPr>
          <p:cNvPr id="11" name="TextBox 10"/>
          <p:cNvSpPr txBox="1"/>
          <p:nvPr/>
        </p:nvSpPr>
        <p:spPr>
          <a:xfrm>
            <a:off x="152400" y="4724400"/>
            <a:ext cx="8755025" cy="369332"/>
          </a:xfrm>
          <a:prstGeom prst="rect">
            <a:avLst/>
          </a:prstGeom>
          <a:noFill/>
        </p:spPr>
        <p:txBody>
          <a:bodyPr wrap="none" rtlCol="0">
            <a:spAutoFit/>
          </a:bodyPr>
          <a:lstStyle/>
          <a:p>
            <a:r>
              <a:rPr lang="en-US" dirty="0" smtClean="0">
                <a:latin typeface="Segoe UI" pitchFamily="34" charset="0"/>
                <a:ea typeface="Segoe UI" pitchFamily="34" charset="0"/>
                <a:cs typeface="Segoe UI" pitchFamily="34" charset="0"/>
              </a:rPr>
              <a:t>US University-based research is in flux threatening the core of the research university</a:t>
            </a:r>
            <a:endParaRPr lang="en-US" dirty="0">
              <a:latin typeface="Segoe UI" pitchFamily="34" charset="0"/>
              <a:ea typeface="Segoe UI" pitchFamily="34" charset="0"/>
              <a:cs typeface="Segoe UI" pitchFamily="34" charset="0"/>
            </a:endParaRPr>
          </a:p>
        </p:txBody>
      </p:sp>
      <p:sp>
        <p:nvSpPr>
          <p:cNvPr id="12" name="TextBox 11"/>
          <p:cNvSpPr txBox="1"/>
          <p:nvPr/>
        </p:nvSpPr>
        <p:spPr>
          <a:xfrm>
            <a:off x="3505200" y="5410200"/>
            <a:ext cx="3246402" cy="1200329"/>
          </a:xfrm>
          <a:prstGeom prst="rect">
            <a:avLst/>
          </a:prstGeom>
          <a:noFill/>
        </p:spPr>
        <p:txBody>
          <a:bodyPr wrap="none" rtlCol="0">
            <a:spAutoFit/>
          </a:bodyPr>
          <a:lstStyle/>
          <a:p>
            <a:pPr algn="r"/>
            <a:r>
              <a:rPr lang="en-US" dirty="0" smtClean="0">
                <a:latin typeface="Segoe UI" pitchFamily="34" charset="0"/>
                <a:ea typeface="Segoe UI" pitchFamily="34" charset="0"/>
                <a:cs typeface="Segoe UI" pitchFamily="34" charset="0"/>
              </a:rPr>
              <a:t>Reason to exist</a:t>
            </a:r>
          </a:p>
          <a:p>
            <a:r>
              <a:rPr lang="en-US" dirty="0" smtClean="0">
                <a:latin typeface="Segoe UI" pitchFamily="34" charset="0"/>
                <a:ea typeface="Segoe UI" pitchFamily="34" charset="0"/>
                <a:cs typeface="Segoe UI" pitchFamily="34" charset="0"/>
              </a:rPr>
              <a:t>Discover</a:t>
            </a:r>
          </a:p>
          <a:p>
            <a:r>
              <a:rPr lang="en-US" dirty="0">
                <a:latin typeface="Segoe UI" pitchFamily="34" charset="0"/>
                <a:ea typeface="Segoe UI" pitchFamily="34" charset="0"/>
                <a:cs typeface="Segoe UI" pitchFamily="34" charset="0"/>
              </a:rPr>
              <a:t>	</a:t>
            </a:r>
            <a:r>
              <a:rPr lang="en-US" dirty="0" smtClean="0">
                <a:latin typeface="Segoe UI" pitchFamily="34" charset="0"/>
                <a:ea typeface="Segoe UI" pitchFamily="34" charset="0"/>
                <a:cs typeface="Segoe UI" pitchFamily="34" charset="0"/>
              </a:rPr>
              <a:t> Disseminate</a:t>
            </a:r>
          </a:p>
          <a:p>
            <a:r>
              <a:rPr lang="en-US" dirty="0">
                <a:latin typeface="Segoe UI" pitchFamily="34" charset="0"/>
                <a:ea typeface="Segoe UI" pitchFamily="34" charset="0"/>
                <a:cs typeface="Segoe UI" pitchFamily="34" charset="0"/>
              </a:rPr>
              <a:t>	</a:t>
            </a:r>
            <a:r>
              <a:rPr lang="en-US" dirty="0" smtClean="0">
                <a:latin typeface="Segoe UI" pitchFamily="34" charset="0"/>
                <a:ea typeface="Segoe UI" pitchFamily="34" charset="0"/>
                <a:cs typeface="Segoe UI" pitchFamily="34" charset="0"/>
              </a:rPr>
              <a:t>	         Apply </a:t>
            </a:r>
            <a:endParaRPr lang="en-US" dirty="0">
              <a:latin typeface="Segoe UI" pitchFamily="34" charset="0"/>
              <a:ea typeface="Segoe UI" pitchFamily="34" charset="0"/>
              <a:cs typeface="Segoe U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838200"/>
            <a:ext cx="5618269" cy="861774"/>
          </a:xfrm>
          <a:prstGeom prst="rect">
            <a:avLst/>
          </a:prstGeom>
          <a:noFill/>
        </p:spPr>
        <p:txBody>
          <a:bodyPr wrap="none" rtlCol="0">
            <a:spAutoFit/>
          </a:bodyPr>
          <a:lstStyle/>
          <a:p>
            <a:r>
              <a:rPr lang="en-US" sz="3200" b="1" dirty="0" smtClean="0">
                <a:latin typeface="Segoe UI" pitchFamily="34" charset="0"/>
                <a:ea typeface="Segoe UI" pitchFamily="34" charset="0"/>
                <a:cs typeface="Segoe UI" pitchFamily="34" charset="0"/>
              </a:rPr>
              <a:t>The Reconfigured university</a:t>
            </a:r>
          </a:p>
          <a:p>
            <a:endParaRPr lang="en-US" dirty="0">
              <a:latin typeface="Segoe UI" pitchFamily="34" charset="0"/>
              <a:ea typeface="Segoe UI" pitchFamily="34" charset="0"/>
              <a:cs typeface="Segoe UI" pitchFamily="34" charset="0"/>
            </a:endParaRPr>
          </a:p>
        </p:txBody>
      </p:sp>
      <p:sp>
        <p:nvSpPr>
          <p:cNvPr id="3" name="TextBox 2"/>
          <p:cNvSpPr txBox="1"/>
          <p:nvPr/>
        </p:nvSpPr>
        <p:spPr>
          <a:xfrm>
            <a:off x="4603142" y="1371600"/>
            <a:ext cx="4540858" cy="461665"/>
          </a:xfrm>
          <a:prstGeom prst="rect">
            <a:avLst/>
          </a:prstGeom>
          <a:noFill/>
        </p:spPr>
        <p:txBody>
          <a:bodyPr wrap="none" rtlCol="0">
            <a:spAutoFit/>
          </a:bodyPr>
          <a:lstStyle/>
          <a:p>
            <a:r>
              <a:rPr lang="en-US" sz="2400" dirty="0" smtClean="0">
                <a:latin typeface="Segoe UI" pitchFamily="34" charset="0"/>
                <a:ea typeface="Segoe UI" pitchFamily="34" charset="0"/>
                <a:cs typeface="Segoe UI" pitchFamily="34" charset="0"/>
              </a:rPr>
              <a:t>Conception of Higher Education</a:t>
            </a:r>
            <a:endParaRPr lang="en-US" sz="2400" dirty="0">
              <a:latin typeface="Segoe UI" pitchFamily="34" charset="0"/>
              <a:ea typeface="Segoe UI" pitchFamily="34" charset="0"/>
              <a:cs typeface="Segoe UI" pitchFamily="34" charset="0"/>
            </a:endParaRPr>
          </a:p>
        </p:txBody>
      </p:sp>
      <p:sp>
        <p:nvSpPr>
          <p:cNvPr id="4" name="TextBox 3"/>
          <p:cNvSpPr txBox="1"/>
          <p:nvPr/>
        </p:nvSpPr>
        <p:spPr>
          <a:xfrm>
            <a:off x="6366637" y="1752600"/>
            <a:ext cx="2777363" cy="461665"/>
          </a:xfrm>
          <a:prstGeom prst="rect">
            <a:avLst/>
          </a:prstGeom>
          <a:noFill/>
        </p:spPr>
        <p:txBody>
          <a:bodyPr wrap="none" rtlCol="0">
            <a:spAutoFit/>
          </a:bodyPr>
          <a:lstStyle/>
          <a:p>
            <a:r>
              <a:rPr lang="en-US" sz="2400" dirty="0" smtClean="0">
                <a:latin typeface="Segoe UI" pitchFamily="34" charset="0"/>
                <a:ea typeface="Segoe UI" pitchFamily="34" charset="0"/>
                <a:cs typeface="Segoe UI" pitchFamily="34" charset="0"/>
              </a:rPr>
              <a:t>Mode of Pedagogy</a:t>
            </a:r>
            <a:endParaRPr lang="en-US" sz="2400" dirty="0">
              <a:latin typeface="Segoe UI" pitchFamily="34" charset="0"/>
              <a:ea typeface="Segoe UI" pitchFamily="34" charset="0"/>
              <a:cs typeface="Segoe UI" pitchFamily="34" charset="0"/>
            </a:endParaRPr>
          </a:p>
        </p:txBody>
      </p:sp>
      <p:sp>
        <p:nvSpPr>
          <p:cNvPr id="5" name="TextBox 4"/>
          <p:cNvSpPr txBox="1"/>
          <p:nvPr/>
        </p:nvSpPr>
        <p:spPr>
          <a:xfrm>
            <a:off x="0" y="2057400"/>
            <a:ext cx="3082126" cy="461665"/>
          </a:xfrm>
          <a:prstGeom prst="rect">
            <a:avLst/>
          </a:prstGeom>
          <a:noFill/>
        </p:spPr>
        <p:txBody>
          <a:bodyPr wrap="none" rtlCol="0">
            <a:spAutoFit/>
          </a:bodyPr>
          <a:lstStyle/>
          <a:p>
            <a:r>
              <a:rPr lang="en-US" sz="2400" b="1" dirty="0" smtClean="0">
                <a:latin typeface="Segoe UI" pitchFamily="34" charset="0"/>
                <a:ea typeface="Segoe UI" pitchFamily="34" charset="0"/>
                <a:cs typeface="Segoe UI" pitchFamily="34" charset="0"/>
              </a:rPr>
              <a:t>Practice of Research</a:t>
            </a:r>
            <a:endParaRPr lang="en-US" sz="2400" b="1" dirty="0">
              <a:latin typeface="Segoe UI" pitchFamily="34" charset="0"/>
              <a:ea typeface="Segoe UI" pitchFamily="34" charset="0"/>
              <a:cs typeface="Segoe UI" pitchFamily="34" charset="0"/>
            </a:endParaRPr>
          </a:p>
        </p:txBody>
      </p:sp>
      <p:sp>
        <p:nvSpPr>
          <p:cNvPr id="13" name="TextBox 12"/>
          <p:cNvSpPr txBox="1"/>
          <p:nvPr/>
        </p:nvSpPr>
        <p:spPr>
          <a:xfrm>
            <a:off x="457200" y="2971800"/>
            <a:ext cx="4161780" cy="923330"/>
          </a:xfrm>
          <a:prstGeom prst="rect">
            <a:avLst/>
          </a:prstGeom>
          <a:noFill/>
        </p:spPr>
        <p:txBody>
          <a:bodyPr wrap="none" rtlCol="0">
            <a:spAutoFit/>
          </a:bodyPr>
          <a:lstStyle/>
          <a:p>
            <a:r>
              <a:rPr lang="en-US" dirty="0" smtClean="0">
                <a:latin typeface="Segoe UI" pitchFamily="34" charset="0"/>
                <a:ea typeface="Segoe UI" pitchFamily="34" charset="0"/>
                <a:cs typeface="Segoe UI" pitchFamily="34" charset="0"/>
              </a:rPr>
              <a:t>Hyper-competition and complexity</a:t>
            </a:r>
          </a:p>
          <a:p>
            <a:r>
              <a:rPr lang="en-US" dirty="0" smtClean="0">
                <a:latin typeface="Segoe UI" pitchFamily="34" charset="0"/>
                <a:ea typeface="Segoe UI" pitchFamily="34" charset="0"/>
                <a:cs typeface="Segoe UI" pitchFamily="34" charset="0"/>
              </a:rPr>
              <a:t>Compliance and Indirect Cost Recovery</a:t>
            </a:r>
          </a:p>
          <a:p>
            <a:r>
              <a:rPr lang="en-US" dirty="0" smtClean="0">
                <a:latin typeface="Segoe UI" pitchFamily="34" charset="0"/>
                <a:ea typeface="Segoe UI" pitchFamily="34" charset="0"/>
                <a:cs typeface="Segoe UI" pitchFamily="34" charset="0"/>
              </a:rPr>
              <a:t>Research Quality and Impact</a:t>
            </a:r>
            <a:endParaRPr lang="en-US" dirty="0">
              <a:latin typeface="Segoe UI" pitchFamily="34" charset="0"/>
              <a:ea typeface="Segoe UI" pitchFamily="34" charset="0"/>
              <a:cs typeface="Segoe UI" pitchFamily="34" charset="0"/>
            </a:endParaRPr>
          </a:p>
        </p:txBody>
      </p:sp>
      <p:sp>
        <p:nvSpPr>
          <p:cNvPr id="14" name="TextBox 13"/>
          <p:cNvSpPr txBox="1"/>
          <p:nvPr/>
        </p:nvSpPr>
        <p:spPr>
          <a:xfrm>
            <a:off x="1219200" y="4267200"/>
            <a:ext cx="4298806" cy="923330"/>
          </a:xfrm>
          <a:prstGeom prst="rect">
            <a:avLst/>
          </a:prstGeom>
          <a:noFill/>
        </p:spPr>
        <p:txBody>
          <a:bodyPr wrap="none" rtlCol="0">
            <a:spAutoFit/>
          </a:bodyPr>
          <a:lstStyle/>
          <a:p>
            <a:r>
              <a:rPr lang="en-US" dirty="0" smtClean="0">
                <a:latin typeface="Segoe UI" pitchFamily="34" charset="0"/>
                <a:ea typeface="Segoe UI" pitchFamily="34" charset="0"/>
                <a:cs typeface="Segoe UI" pitchFamily="34" charset="0"/>
              </a:rPr>
              <a:t>Planning and Decision Support</a:t>
            </a:r>
          </a:p>
          <a:p>
            <a:r>
              <a:rPr lang="en-US" dirty="0" smtClean="0">
                <a:latin typeface="Segoe UI" pitchFamily="34" charset="0"/>
                <a:ea typeface="Segoe UI" pitchFamily="34" charset="0"/>
                <a:cs typeface="Segoe UI" pitchFamily="34" charset="0"/>
              </a:rPr>
              <a:t>Value of the Research University</a:t>
            </a:r>
          </a:p>
          <a:p>
            <a:r>
              <a:rPr lang="en-US" dirty="0" smtClean="0">
                <a:latin typeface="Segoe UI" pitchFamily="34" charset="0"/>
                <a:ea typeface="Segoe UI" pitchFamily="34" charset="0"/>
                <a:cs typeface="Segoe UI" pitchFamily="34" charset="0"/>
              </a:rPr>
              <a:t>Fragility of Academic research enterprise</a:t>
            </a:r>
            <a:endParaRPr lang="en-US" dirty="0">
              <a:latin typeface="Segoe UI" pitchFamily="34" charset="0"/>
              <a:ea typeface="Segoe UI" pitchFamily="34" charset="0"/>
              <a:cs typeface="Segoe UI" pitchFamily="34" charset="0"/>
            </a:endParaRPr>
          </a:p>
        </p:txBody>
      </p:sp>
      <p:pic>
        <p:nvPicPr>
          <p:cNvPr id="7170" name="Picture 2"/>
          <p:cNvPicPr>
            <a:picLocks noChangeAspect="1" noChangeArrowheads="1"/>
          </p:cNvPicPr>
          <p:nvPr/>
        </p:nvPicPr>
        <p:blipFill>
          <a:blip r:embed="rId2" cstate="print"/>
          <a:srcRect/>
          <a:stretch>
            <a:fillRect/>
          </a:stretch>
        </p:blipFill>
        <p:spPr bwMode="auto">
          <a:xfrm>
            <a:off x="5821758" y="2964002"/>
            <a:ext cx="3169842" cy="3784461"/>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linds(horizont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81000"/>
            <a:ext cx="4252574" cy="677108"/>
          </a:xfrm>
          <a:prstGeom prst="rect">
            <a:avLst/>
          </a:prstGeom>
          <a:noFill/>
        </p:spPr>
        <p:txBody>
          <a:bodyPr wrap="square" rtlCol="0">
            <a:spAutoFit/>
          </a:bodyPr>
          <a:lstStyle/>
          <a:p>
            <a:r>
              <a:rPr lang="en-US" sz="2400" b="1" dirty="0" smtClean="0">
                <a:latin typeface="Segoe UI" pitchFamily="34" charset="0"/>
                <a:ea typeface="Segoe UI" pitchFamily="34" charset="0"/>
                <a:cs typeface="Segoe UI" pitchFamily="34" charset="0"/>
              </a:rPr>
              <a:t>The Reconfigured university</a:t>
            </a:r>
          </a:p>
          <a:p>
            <a:endParaRPr lang="en-US" sz="1400" dirty="0">
              <a:latin typeface="Segoe UI" pitchFamily="34" charset="0"/>
              <a:ea typeface="Segoe UI" pitchFamily="34" charset="0"/>
              <a:cs typeface="Segoe UI" pitchFamily="34" charset="0"/>
            </a:endParaRPr>
          </a:p>
        </p:txBody>
      </p:sp>
      <p:sp>
        <p:nvSpPr>
          <p:cNvPr id="3" name="TextBox 2"/>
          <p:cNvSpPr txBox="1"/>
          <p:nvPr/>
        </p:nvSpPr>
        <p:spPr>
          <a:xfrm>
            <a:off x="0" y="762000"/>
            <a:ext cx="3437801" cy="369332"/>
          </a:xfrm>
          <a:prstGeom prst="rect">
            <a:avLst/>
          </a:prstGeom>
          <a:noFill/>
        </p:spPr>
        <p:txBody>
          <a:bodyPr wrap="none" rtlCol="0">
            <a:spAutoFit/>
          </a:bodyPr>
          <a:lstStyle/>
          <a:p>
            <a:r>
              <a:rPr lang="en-US" dirty="0" smtClean="0">
                <a:latin typeface="Segoe UI" pitchFamily="34" charset="0"/>
                <a:ea typeface="Segoe UI" pitchFamily="34" charset="0"/>
                <a:cs typeface="Segoe UI" pitchFamily="34" charset="0"/>
              </a:rPr>
              <a:t>Conception of Higher Education</a:t>
            </a:r>
            <a:endParaRPr lang="en-US" dirty="0">
              <a:latin typeface="Segoe UI" pitchFamily="34" charset="0"/>
              <a:ea typeface="Segoe UI" pitchFamily="34" charset="0"/>
              <a:cs typeface="Segoe UI" pitchFamily="34" charset="0"/>
            </a:endParaRPr>
          </a:p>
        </p:txBody>
      </p:sp>
      <p:sp>
        <p:nvSpPr>
          <p:cNvPr id="4" name="TextBox 3"/>
          <p:cNvSpPr txBox="1"/>
          <p:nvPr/>
        </p:nvSpPr>
        <p:spPr>
          <a:xfrm>
            <a:off x="0" y="1219200"/>
            <a:ext cx="2124364" cy="369332"/>
          </a:xfrm>
          <a:prstGeom prst="rect">
            <a:avLst/>
          </a:prstGeom>
          <a:noFill/>
        </p:spPr>
        <p:txBody>
          <a:bodyPr wrap="none" rtlCol="0">
            <a:spAutoFit/>
          </a:bodyPr>
          <a:lstStyle/>
          <a:p>
            <a:r>
              <a:rPr lang="en-US" dirty="0" smtClean="0">
                <a:latin typeface="Segoe UI" pitchFamily="34" charset="0"/>
                <a:ea typeface="Segoe UI" pitchFamily="34" charset="0"/>
                <a:cs typeface="Segoe UI" pitchFamily="34" charset="0"/>
              </a:rPr>
              <a:t>Mode of Pedagogy</a:t>
            </a:r>
            <a:endParaRPr lang="en-US" dirty="0">
              <a:latin typeface="Segoe UI" pitchFamily="34" charset="0"/>
              <a:ea typeface="Segoe UI" pitchFamily="34" charset="0"/>
              <a:cs typeface="Segoe UI" pitchFamily="34" charset="0"/>
            </a:endParaRPr>
          </a:p>
        </p:txBody>
      </p:sp>
      <p:sp>
        <p:nvSpPr>
          <p:cNvPr id="5" name="TextBox 4"/>
          <p:cNvSpPr txBox="1"/>
          <p:nvPr/>
        </p:nvSpPr>
        <p:spPr>
          <a:xfrm>
            <a:off x="0" y="1676400"/>
            <a:ext cx="2210092" cy="369332"/>
          </a:xfrm>
          <a:prstGeom prst="rect">
            <a:avLst/>
          </a:prstGeom>
          <a:noFill/>
        </p:spPr>
        <p:txBody>
          <a:bodyPr wrap="none" rtlCol="0">
            <a:spAutoFit/>
          </a:bodyPr>
          <a:lstStyle/>
          <a:p>
            <a:r>
              <a:rPr lang="en-US" dirty="0" smtClean="0">
                <a:latin typeface="Segoe UI" pitchFamily="34" charset="0"/>
                <a:ea typeface="Segoe UI" pitchFamily="34" charset="0"/>
                <a:cs typeface="Segoe UI" pitchFamily="34" charset="0"/>
              </a:rPr>
              <a:t>Practice of Research</a:t>
            </a:r>
            <a:endParaRPr lang="en-US" dirty="0">
              <a:latin typeface="Segoe UI" pitchFamily="34" charset="0"/>
              <a:ea typeface="Segoe UI" pitchFamily="34" charset="0"/>
              <a:cs typeface="Segoe UI" pitchFamily="34" charset="0"/>
            </a:endParaRPr>
          </a:p>
        </p:txBody>
      </p:sp>
      <p:sp>
        <p:nvSpPr>
          <p:cNvPr id="8" name="Rectangle 7"/>
          <p:cNvSpPr/>
          <p:nvPr/>
        </p:nvSpPr>
        <p:spPr>
          <a:xfrm>
            <a:off x="2057400" y="2209800"/>
            <a:ext cx="4572000" cy="646331"/>
          </a:xfrm>
          <a:prstGeom prst="rect">
            <a:avLst/>
          </a:prstGeom>
        </p:spPr>
        <p:txBody>
          <a:bodyPr>
            <a:spAutoFit/>
          </a:bodyPr>
          <a:lstStyle/>
          <a:p>
            <a:pPr algn="ctr"/>
            <a:endParaRPr lang="en-US" dirty="0" smtClean="0">
              <a:latin typeface="Segoe UI" pitchFamily="34" charset="0"/>
              <a:ea typeface="Segoe UI" pitchFamily="34" charset="0"/>
              <a:cs typeface="Segoe UI" pitchFamily="34" charset="0"/>
            </a:endParaRPr>
          </a:p>
          <a:p>
            <a:pPr algn="ctr"/>
            <a:endParaRPr lang="en-US" dirty="0" smtClean="0">
              <a:latin typeface="Segoe UI" pitchFamily="34" charset="0"/>
              <a:ea typeface="Segoe UI" pitchFamily="34" charset="0"/>
              <a:cs typeface="Segoe UI" pitchFamily="34" charset="0"/>
            </a:endParaRPr>
          </a:p>
        </p:txBody>
      </p:sp>
      <p:sp>
        <p:nvSpPr>
          <p:cNvPr id="9" name="Rectangle 8"/>
          <p:cNvSpPr/>
          <p:nvPr/>
        </p:nvSpPr>
        <p:spPr>
          <a:xfrm>
            <a:off x="2209800" y="2209800"/>
            <a:ext cx="4572000" cy="2308324"/>
          </a:xfrm>
          <a:prstGeom prst="rect">
            <a:avLst/>
          </a:prstGeom>
        </p:spPr>
        <p:txBody>
          <a:bodyPr>
            <a:spAutoFit/>
          </a:bodyPr>
          <a:lstStyle/>
          <a:p>
            <a:pPr algn="r"/>
            <a:r>
              <a:rPr lang="en-US" sz="3600" dirty="0" smtClean="0">
                <a:latin typeface="Segoe UI" pitchFamily="34" charset="0"/>
                <a:ea typeface="Segoe UI" pitchFamily="34" charset="0"/>
                <a:cs typeface="Segoe UI" pitchFamily="34" charset="0"/>
              </a:rPr>
              <a:t>The Library is a Disrupted organization</a:t>
            </a:r>
          </a:p>
          <a:p>
            <a:pPr algn="r"/>
            <a:r>
              <a:rPr lang="en-US" sz="3600" dirty="0" smtClean="0">
                <a:latin typeface="Segoe UI" pitchFamily="34" charset="0"/>
                <a:ea typeface="Segoe UI" pitchFamily="34" charset="0"/>
                <a:cs typeface="Segoe UI" pitchFamily="34" charset="0"/>
              </a:rPr>
              <a:t>Inside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http://librarydigitalprojects.com/wp-content/uploads/2011/04/library-disruption.png"/>
          <p:cNvPicPr>
            <a:picLocks noChangeAspect="1" noChangeArrowheads="1"/>
          </p:cNvPicPr>
          <p:nvPr/>
        </p:nvPicPr>
        <p:blipFill>
          <a:blip r:embed="rId2" cstate="print"/>
          <a:srcRect/>
          <a:stretch>
            <a:fillRect/>
          </a:stretch>
        </p:blipFill>
        <p:spPr bwMode="auto">
          <a:xfrm>
            <a:off x="3323831" y="0"/>
            <a:ext cx="5667769" cy="6858000"/>
          </a:xfrm>
          <a:prstGeom prst="rect">
            <a:avLst/>
          </a:prstGeom>
          <a:noFill/>
        </p:spPr>
      </p:pic>
      <p:sp>
        <p:nvSpPr>
          <p:cNvPr id="3" name="TextBox 2"/>
          <p:cNvSpPr txBox="1"/>
          <p:nvPr/>
        </p:nvSpPr>
        <p:spPr>
          <a:xfrm rot="5400000">
            <a:off x="-1967526" y="1967525"/>
            <a:ext cx="4150495" cy="215444"/>
          </a:xfrm>
          <a:prstGeom prst="rect">
            <a:avLst/>
          </a:prstGeom>
          <a:noFill/>
        </p:spPr>
        <p:txBody>
          <a:bodyPr wrap="none" rtlCol="0">
            <a:spAutoFit/>
          </a:bodyPr>
          <a:lstStyle/>
          <a:p>
            <a:r>
              <a:rPr lang="en-US" sz="800" dirty="0" smtClean="0">
                <a:latin typeface="Segoe UI" pitchFamily="34" charset="0"/>
                <a:ea typeface="Segoe UI" pitchFamily="34" charset="0"/>
                <a:cs typeface="Segoe UI" pitchFamily="34" charset="0"/>
                <a:hlinkClick r:id="rId3"/>
              </a:rPr>
              <a:t>http://librarydigitalprojects.com/2011/04/04/sources-for-disruption-of-library-services</a:t>
            </a:r>
            <a:r>
              <a:rPr lang="en-US" sz="800" dirty="0" smtClean="0"/>
              <a:t>/</a:t>
            </a:r>
            <a:endParaRPr lang="en-US" sz="800" dirty="0"/>
          </a:p>
        </p:txBody>
      </p:sp>
      <p:sp>
        <p:nvSpPr>
          <p:cNvPr id="4" name="TextBox 3"/>
          <p:cNvSpPr txBox="1"/>
          <p:nvPr/>
        </p:nvSpPr>
        <p:spPr>
          <a:xfrm>
            <a:off x="762000" y="914400"/>
            <a:ext cx="2408032" cy="3539430"/>
          </a:xfrm>
          <a:prstGeom prst="rect">
            <a:avLst/>
          </a:prstGeom>
          <a:noFill/>
        </p:spPr>
        <p:txBody>
          <a:bodyPr wrap="none" rtlCol="0">
            <a:spAutoFit/>
          </a:bodyPr>
          <a:lstStyle/>
          <a:p>
            <a:r>
              <a:rPr lang="en-US" sz="2800" dirty="0" smtClean="0">
                <a:solidFill>
                  <a:schemeClr val="bg1">
                    <a:lumMod val="50000"/>
                  </a:schemeClr>
                </a:solidFill>
                <a:latin typeface="Segoe UI" pitchFamily="34" charset="0"/>
                <a:ea typeface="Segoe UI" pitchFamily="34" charset="0"/>
                <a:cs typeface="Segoe UI" pitchFamily="34" charset="0"/>
              </a:rPr>
              <a:t>Library</a:t>
            </a:r>
          </a:p>
          <a:p>
            <a:r>
              <a:rPr lang="en-US" sz="2800" dirty="0" smtClean="0">
                <a:solidFill>
                  <a:schemeClr val="bg1">
                    <a:lumMod val="50000"/>
                  </a:schemeClr>
                </a:solidFill>
                <a:latin typeface="Segoe UI" pitchFamily="34" charset="0"/>
                <a:ea typeface="Segoe UI" pitchFamily="34" charset="0"/>
                <a:cs typeface="Segoe UI" pitchFamily="34" charset="0"/>
              </a:rPr>
              <a:t>has been</a:t>
            </a:r>
          </a:p>
          <a:p>
            <a:r>
              <a:rPr lang="en-US" sz="2800" dirty="0" smtClean="0">
                <a:solidFill>
                  <a:schemeClr val="bg1">
                    <a:lumMod val="50000"/>
                  </a:schemeClr>
                </a:solidFill>
                <a:latin typeface="Segoe UI" pitchFamily="34" charset="0"/>
                <a:ea typeface="Segoe UI" pitchFamily="34" charset="0"/>
                <a:cs typeface="Segoe UI" pitchFamily="34" charset="0"/>
              </a:rPr>
              <a:t>Disruption</a:t>
            </a:r>
          </a:p>
          <a:p>
            <a:r>
              <a:rPr lang="en-US" sz="2800" dirty="0" smtClean="0">
                <a:solidFill>
                  <a:schemeClr val="bg1">
                    <a:lumMod val="50000"/>
                  </a:schemeClr>
                </a:solidFill>
                <a:latin typeface="Segoe UI" pitchFamily="34" charset="0"/>
                <a:ea typeface="Segoe UI" pitchFamily="34" charset="0"/>
                <a:cs typeface="Segoe UI" pitchFamily="34" charset="0"/>
              </a:rPr>
              <a:t>Central</a:t>
            </a:r>
          </a:p>
          <a:p>
            <a:endParaRPr lang="en-US" sz="2800" dirty="0" smtClean="0">
              <a:solidFill>
                <a:schemeClr val="bg1">
                  <a:lumMod val="50000"/>
                </a:schemeClr>
              </a:solidFill>
              <a:latin typeface="Segoe UI" pitchFamily="34" charset="0"/>
              <a:ea typeface="Segoe UI" pitchFamily="34" charset="0"/>
              <a:cs typeface="Segoe UI" pitchFamily="34" charset="0"/>
            </a:endParaRPr>
          </a:p>
          <a:p>
            <a:r>
              <a:rPr lang="en-US" sz="2800" dirty="0" smtClean="0">
                <a:solidFill>
                  <a:schemeClr val="bg1">
                    <a:lumMod val="50000"/>
                  </a:schemeClr>
                </a:solidFill>
                <a:latin typeface="Segoe UI" pitchFamily="34" charset="0"/>
                <a:ea typeface="Segoe UI" pitchFamily="34" charset="0"/>
                <a:cs typeface="Segoe UI" pitchFamily="34" charset="0"/>
              </a:rPr>
              <a:t>Far along</a:t>
            </a:r>
          </a:p>
          <a:p>
            <a:r>
              <a:rPr lang="en-US" sz="2800" dirty="0" smtClean="0">
                <a:solidFill>
                  <a:schemeClr val="bg1">
                    <a:lumMod val="50000"/>
                  </a:schemeClr>
                </a:solidFill>
                <a:latin typeface="Segoe UI" pitchFamily="34" charset="0"/>
                <a:ea typeface="Segoe UI" pitchFamily="34" charset="0"/>
                <a:cs typeface="Segoe UI" pitchFamily="34" charset="0"/>
              </a:rPr>
              <a:t>the disruption</a:t>
            </a:r>
          </a:p>
          <a:p>
            <a:r>
              <a:rPr lang="en-US" sz="2800" dirty="0" smtClean="0">
                <a:solidFill>
                  <a:schemeClr val="bg1">
                    <a:lumMod val="50000"/>
                  </a:schemeClr>
                </a:solidFill>
                <a:latin typeface="Segoe UI" pitchFamily="34" charset="0"/>
                <a:ea typeface="Segoe UI" pitchFamily="34" charset="0"/>
                <a:cs typeface="Segoe UI" pitchFamily="34" charset="0"/>
              </a:rPr>
              <a:t>timeline</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idx="4294967295"/>
          </p:nvPr>
        </p:nvSpPr>
        <p:spPr>
          <a:xfrm>
            <a:off x="0" y="0"/>
            <a:ext cx="8534400" cy="609600"/>
          </a:xfrm>
        </p:spPr>
        <p:txBody>
          <a:bodyPr>
            <a:normAutofit fontScale="90000"/>
          </a:bodyPr>
          <a:lstStyle/>
          <a:p>
            <a:pPr algn="l"/>
            <a:r>
              <a:rPr lang="en-US" b="1" dirty="0" smtClean="0">
                <a:solidFill>
                  <a:schemeClr val="bg1">
                    <a:lumMod val="50000"/>
                  </a:schemeClr>
                </a:solidFill>
                <a:latin typeface="Segoe UI" pitchFamily="34" charset="0"/>
                <a:ea typeface="Segoe UI" pitchFamily="34" charset="0"/>
                <a:cs typeface="Segoe UI" pitchFamily="34" charset="0"/>
              </a:rPr>
              <a:t>Place of the Library in University </a:t>
            </a:r>
          </a:p>
        </p:txBody>
      </p:sp>
      <p:sp>
        <p:nvSpPr>
          <p:cNvPr id="32770" name="Rectangle 3"/>
          <p:cNvSpPr>
            <a:spLocks noGrp="1" noChangeArrowheads="1"/>
          </p:cNvSpPr>
          <p:nvPr>
            <p:ph type="body" idx="4294967295"/>
          </p:nvPr>
        </p:nvSpPr>
        <p:spPr>
          <a:xfrm>
            <a:off x="0" y="685800"/>
            <a:ext cx="7772400" cy="2514600"/>
          </a:xfrm>
        </p:spPr>
        <p:txBody>
          <a:bodyPr>
            <a:normAutofit fontScale="85000" lnSpcReduction="10000"/>
          </a:bodyPr>
          <a:lstStyle/>
          <a:p>
            <a:pPr marL="238125" indent="-225425">
              <a:spcAft>
                <a:spcPts val="1600"/>
              </a:spcAft>
              <a:buClr>
                <a:srgbClr val="FF7600"/>
              </a:buClr>
              <a:buFontTx/>
              <a:buNone/>
            </a:pPr>
            <a:r>
              <a:rPr lang="en-US" sz="2600" dirty="0" smtClean="0">
                <a:latin typeface="Segoe UI" pitchFamily="34" charset="0"/>
                <a:ea typeface="Segoe UI" pitchFamily="34" charset="0"/>
                <a:cs typeface="Segoe UI" pitchFamily="34" charset="0"/>
              </a:rPr>
              <a:t>Why do Universities have libraries?</a:t>
            </a:r>
          </a:p>
          <a:p>
            <a:pPr marL="638175" lvl="1" indent="-225425">
              <a:lnSpc>
                <a:spcPct val="120000"/>
              </a:lnSpc>
              <a:spcAft>
                <a:spcPts val="1600"/>
              </a:spcAft>
              <a:buClr>
                <a:srgbClr val="FF7600"/>
              </a:buClr>
              <a:buNone/>
            </a:pPr>
            <a:r>
              <a:rPr lang="en-US" sz="1900" dirty="0" smtClean="0">
                <a:latin typeface="Segoe UI" pitchFamily="34" charset="0"/>
                <a:ea typeface="Segoe UI" pitchFamily="34" charset="0"/>
                <a:cs typeface="Segoe UI" pitchFamily="34" charset="0"/>
              </a:rPr>
              <a:t>It was more economical to have a physical collection than to send researchers or students to the information.</a:t>
            </a:r>
          </a:p>
          <a:p>
            <a:pPr marL="638175" lvl="1" indent="-225425">
              <a:lnSpc>
                <a:spcPct val="120000"/>
              </a:lnSpc>
              <a:spcAft>
                <a:spcPts val="1600"/>
              </a:spcAft>
              <a:buClr>
                <a:srgbClr val="FF7600"/>
              </a:buClr>
              <a:buNone/>
            </a:pPr>
            <a:r>
              <a:rPr lang="en-US" sz="1900" dirty="0" smtClean="0">
                <a:latin typeface="Segoe UI" pitchFamily="34" charset="0"/>
                <a:ea typeface="Segoe UI" pitchFamily="34" charset="0"/>
                <a:cs typeface="Segoe UI" pitchFamily="34" charset="0"/>
              </a:rPr>
              <a:t>It was useful to locate all the needed information resources for research and learning physically close to the work.</a:t>
            </a:r>
          </a:p>
          <a:p>
            <a:pPr marL="638175" lvl="1" indent="-225425">
              <a:lnSpc>
                <a:spcPct val="120000"/>
              </a:lnSpc>
              <a:spcBef>
                <a:spcPts val="0"/>
              </a:spcBef>
              <a:buClr>
                <a:srgbClr val="FF7600"/>
              </a:buClr>
              <a:buNone/>
            </a:pPr>
            <a:r>
              <a:rPr lang="en-US" sz="1900" dirty="0" smtClean="0">
                <a:latin typeface="Segoe UI" pitchFamily="34" charset="0"/>
                <a:ea typeface="Segoe UI" pitchFamily="34" charset="0"/>
                <a:cs typeface="Segoe UI" pitchFamily="34" charset="0"/>
              </a:rPr>
              <a:t>Local collections were assets and contributed competitively to scholarly output </a:t>
            </a:r>
          </a:p>
          <a:p>
            <a:pPr marL="238125" indent="-225425">
              <a:spcAft>
                <a:spcPts val="1600"/>
              </a:spcAft>
              <a:buClr>
                <a:srgbClr val="FF7600"/>
              </a:buClr>
              <a:buFontTx/>
              <a:buNone/>
            </a:pPr>
            <a:endParaRPr lang="en-US" sz="2000" dirty="0" smtClean="0"/>
          </a:p>
        </p:txBody>
      </p:sp>
      <p:pic>
        <p:nvPicPr>
          <p:cNvPr id="32771" name="Picture 4" descr="worthington"/>
          <p:cNvPicPr>
            <a:picLocks noChangeAspect="1" noChangeArrowheads="1"/>
          </p:cNvPicPr>
          <p:nvPr/>
        </p:nvPicPr>
        <p:blipFill>
          <a:blip r:embed="rId3" cstate="print"/>
          <a:srcRect/>
          <a:stretch>
            <a:fillRect/>
          </a:stretch>
        </p:blipFill>
        <p:spPr bwMode="auto">
          <a:xfrm>
            <a:off x="3505200" y="3124200"/>
            <a:ext cx="5181600" cy="3097213"/>
          </a:xfrm>
          <a:prstGeom prst="rect">
            <a:avLst/>
          </a:prstGeom>
          <a:noFill/>
          <a:ln w="9525">
            <a:noFill/>
            <a:miter lim="800000"/>
            <a:headEnd/>
            <a:tailEnd/>
          </a:ln>
        </p:spPr>
      </p:pic>
      <p:sp>
        <p:nvSpPr>
          <p:cNvPr id="32772" name="Text Box 5"/>
          <p:cNvSpPr txBox="1">
            <a:spLocks noChangeArrowheads="1"/>
          </p:cNvSpPr>
          <p:nvPr/>
        </p:nvSpPr>
        <p:spPr bwMode="auto">
          <a:xfrm>
            <a:off x="609600" y="3962400"/>
            <a:ext cx="2787650" cy="641350"/>
          </a:xfrm>
          <a:prstGeom prst="rect">
            <a:avLst/>
          </a:prstGeom>
          <a:noFill/>
          <a:ln w="9525">
            <a:noFill/>
            <a:miter lim="800000"/>
            <a:headEnd/>
            <a:tailEnd/>
          </a:ln>
        </p:spPr>
        <p:txBody>
          <a:bodyPr wrap="none">
            <a:spAutoFit/>
          </a:bodyPr>
          <a:lstStyle/>
          <a:p>
            <a:r>
              <a:rPr lang="en-US" dirty="0">
                <a:solidFill>
                  <a:prstClr val="black"/>
                </a:solidFill>
                <a:latin typeface="Segoe UI" pitchFamily="34" charset="0"/>
                <a:ea typeface="Segoe UI" pitchFamily="34" charset="0"/>
                <a:cs typeface="Segoe UI" pitchFamily="34" charset="0"/>
              </a:rPr>
              <a:t>Consider the town square</a:t>
            </a:r>
          </a:p>
          <a:p>
            <a:r>
              <a:rPr lang="en-US" dirty="0">
                <a:solidFill>
                  <a:prstClr val="black"/>
                </a:solidFill>
                <a:latin typeface="Segoe UI" pitchFamily="34" charset="0"/>
                <a:ea typeface="Segoe UI" pitchFamily="34" charset="0"/>
                <a:cs typeface="Segoe UI" pitchFamily="34" charset="0"/>
              </a:rPr>
              <a:t>in the United States…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blinds(horizontal)">
                                      <p:cBhvr>
                                        <p:cTn id="7" dur="500"/>
                                        <p:tgtEl>
                                          <p:spTgt spid="3277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2772"/>
                                        </p:tgtEl>
                                        <p:attrNameLst>
                                          <p:attrName>style.visibility</p:attrName>
                                        </p:attrNameLst>
                                      </p:cBhvr>
                                      <p:to>
                                        <p:strVal val="visible"/>
                                      </p:to>
                                    </p:set>
                                    <p:animEffect transition="in" filter="blinds(horizontal)">
                                      <p:cBhvr>
                                        <p:cTn id="10"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idx="4294967295"/>
          </p:nvPr>
        </p:nvSpPr>
        <p:spPr>
          <a:xfrm>
            <a:off x="0" y="0"/>
            <a:ext cx="8534400" cy="609600"/>
          </a:xfrm>
        </p:spPr>
        <p:txBody>
          <a:bodyPr>
            <a:normAutofit fontScale="90000"/>
          </a:bodyPr>
          <a:lstStyle/>
          <a:p>
            <a:pPr algn="l"/>
            <a:r>
              <a:rPr lang="en-US" b="1" dirty="0" smtClean="0">
                <a:latin typeface="Segoe UI" pitchFamily="34" charset="0"/>
                <a:ea typeface="Segoe UI" pitchFamily="34" charset="0"/>
                <a:cs typeface="Segoe UI" pitchFamily="34" charset="0"/>
              </a:rPr>
              <a:t>The network changes everything</a:t>
            </a:r>
          </a:p>
        </p:txBody>
      </p:sp>
      <p:sp>
        <p:nvSpPr>
          <p:cNvPr id="4" name="TextBox 3"/>
          <p:cNvSpPr txBox="1"/>
          <p:nvPr/>
        </p:nvSpPr>
        <p:spPr>
          <a:xfrm>
            <a:off x="914400" y="5390932"/>
            <a:ext cx="8229600" cy="1467068"/>
          </a:xfrm>
          <a:prstGeom prst="rect">
            <a:avLst/>
          </a:prstGeom>
          <a:noFill/>
        </p:spPr>
        <p:txBody>
          <a:bodyPr wrap="square" rtlCol="0">
            <a:spAutoFit/>
          </a:bodyPr>
          <a:lstStyle/>
          <a:p>
            <a:pPr marL="800100" lvl="2">
              <a:spcBef>
                <a:spcPct val="20000"/>
              </a:spcBef>
              <a:spcAft>
                <a:spcPts val="1600"/>
              </a:spcAft>
              <a:buClr>
                <a:srgbClr val="FF7600"/>
              </a:buClr>
            </a:pPr>
            <a:r>
              <a:rPr lang="en-US" sz="2900" dirty="0" smtClean="0">
                <a:solidFill>
                  <a:schemeClr val="bg1">
                    <a:lumMod val="50000"/>
                  </a:schemeClr>
                </a:solidFill>
                <a:latin typeface="Segoe UI" pitchFamily="34" charset="0"/>
                <a:ea typeface="Segoe UI" pitchFamily="34" charset="0"/>
                <a:cs typeface="Segoe UI" pitchFamily="34" charset="0"/>
              </a:rPr>
              <a:t>What will it mean to unbundle and reconfigure the library within the University?</a:t>
            </a:r>
          </a:p>
          <a:p>
            <a:endParaRPr lang="en-US" dirty="0"/>
          </a:p>
        </p:txBody>
      </p:sp>
      <p:sp>
        <p:nvSpPr>
          <p:cNvPr id="5" name="TextBox 4"/>
          <p:cNvSpPr txBox="1"/>
          <p:nvPr/>
        </p:nvSpPr>
        <p:spPr>
          <a:xfrm>
            <a:off x="152400" y="762000"/>
            <a:ext cx="7315200" cy="1854867"/>
          </a:xfrm>
          <a:prstGeom prst="rect">
            <a:avLst/>
          </a:prstGeom>
          <a:noFill/>
        </p:spPr>
        <p:txBody>
          <a:bodyPr wrap="square" rtlCol="0">
            <a:spAutoFit/>
          </a:bodyPr>
          <a:lstStyle/>
          <a:p>
            <a:pPr marL="238125" lvl="0" indent="-225425">
              <a:spcBef>
                <a:spcPct val="20000"/>
              </a:spcBef>
              <a:spcAft>
                <a:spcPts val="1600"/>
              </a:spcAft>
              <a:buClr>
                <a:srgbClr val="FF7600"/>
              </a:buClr>
            </a:pPr>
            <a:r>
              <a:rPr lang="en-US" sz="2000" dirty="0" smtClean="0">
                <a:solidFill>
                  <a:prstClr val="black"/>
                </a:solidFill>
                <a:latin typeface="Segoe UI" pitchFamily="34" charset="0"/>
                <a:ea typeface="Segoe UI" pitchFamily="34" charset="0"/>
                <a:cs typeface="Segoe UI" pitchFamily="34" charset="0"/>
              </a:rPr>
              <a:t>The network has reconfigured whole industries</a:t>
            </a:r>
          </a:p>
          <a:p>
            <a:pPr marL="742950" lvl="1" indent="-285750">
              <a:spcBef>
                <a:spcPct val="20000"/>
              </a:spcBef>
              <a:spcAft>
                <a:spcPts val="800"/>
              </a:spcAft>
            </a:pPr>
            <a:r>
              <a:rPr lang="en-US" sz="1600" dirty="0" smtClean="0">
                <a:solidFill>
                  <a:prstClr val="black"/>
                </a:solidFill>
                <a:latin typeface="Segoe UI" pitchFamily="34" charset="0"/>
                <a:ea typeface="Segoe UI" pitchFamily="34" charset="0"/>
                <a:cs typeface="Segoe UI" pitchFamily="34" charset="0"/>
              </a:rPr>
              <a:t>Travel, News, Book Retailing</a:t>
            </a:r>
          </a:p>
          <a:p>
            <a:pPr marL="238125" lvl="0" indent="-225425">
              <a:spcBef>
                <a:spcPct val="20000"/>
              </a:spcBef>
              <a:spcAft>
                <a:spcPts val="1600"/>
              </a:spcAft>
              <a:buClr>
                <a:srgbClr val="FF7600"/>
              </a:buClr>
            </a:pPr>
            <a:r>
              <a:rPr lang="en-US" sz="2000" dirty="0" smtClean="0">
                <a:solidFill>
                  <a:prstClr val="black"/>
                </a:solidFill>
                <a:latin typeface="Segoe UI" pitchFamily="34" charset="0"/>
                <a:ea typeface="Segoe UI" pitchFamily="34" charset="0"/>
                <a:cs typeface="Segoe UI" pitchFamily="34" charset="0"/>
              </a:rPr>
              <a:t>The network is now the first option for researchers and learners</a:t>
            </a:r>
          </a:p>
          <a:p>
            <a:endParaRPr lang="en-US" dirty="0"/>
          </a:p>
        </p:txBody>
      </p:sp>
      <p:sp>
        <p:nvSpPr>
          <p:cNvPr id="6" name="TextBox 5"/>
          <p:cNvSpPr txBox="1"/>
          <p:nvPr/>
        </p:nvSpPr>
        <p:spPr>
          <a:xfrm>
            <a:off x="1905000" y="2362200"/>
            <a:ext cx="6510757" cy="2086725"/>
          </a:xfrm>
          <a:prstGeom prst="rect">
            <a:avLst/>
          </a:prstGeom>
          <a:noFill/>
        </p:spPr>
        <p:txBody>
          <a:bodyPr wrap="none" rtlCol="0">
            <a:spAutoFit/>
          </a:bodyPr>
          <a:lstStyle/>
          <a:p>
            <a:pPr marL="342900" lvl="0" indent="-342900">
              <a:lnSpc>
                <a:spcPct val="150000"/>
              </a:lnSpc>
              <a:spcBef>
                <a:spcPct val="20000"/>
              </a:spcBef>
            </a:pPr>
            <a:r>
              <a:rPr lang="en-US" sz="2000" dirty="0" smtClean="0">
                <a:solidFill>
                  <a:prstClr val="black"/>
                </a:solidFill>
                <a:latin typeface="Segoe UI" pitchFamily="34" charset="0"/>
                <a:ea typeface="Segoe UI" pitchFamily="34" charset="0"/>
                <a:cs typeface="Segoe UI" pitchFamily="34" charset="0"/>
              </a:rPr>
              <a:t>Information environment is increasingly flat</a:t>
            </a:r>
          </a:p>
          <a:p>
            <a:pPr marL="800100" lvl="1" indent="-342900">
              <a:lnSpc>
                <a:spcPct val="150000"/>
              </a:lnSpc>
              <a:spcBef>
                <a:spcPct val="20000"/>
              </a:spcBef>
            </a:pPr>
            <a:r>
              <a:rPr lang="en-US" sz="1600" dirty="0" smtClean="0">
                <a:solidFill>
                  <a:prstClr val="black"/>
                </a:solidFill>
                <a:latin typeface="Segoe UI" pitchFamily="34" charset="0"/>
                <a:ea typeface="Segoe UI" pitchFamily="34" charset="0"/>
                <a:cs typeface="Segoe UI" pitchFamily="34" charset="0"/>
              </a:rPr>
              <a:t> academic collections increasingly alike</a:t>
            </a:r>
          </a:p>
          <a:p>
            <a:pPr marL="800100" lvl="1" indent="-342900">
              <a:lnSpc>
                <a:spcPct val="150000"/>
              </a:lnSpc>
              <a:spcBef>
                <a:spcPct val="20000"/>
              </a:spcBef>
            </a:pPr>
            <a:r>
              <a:rPr lang="en-US" sz="1600" dirty="0" smtClean="0">
                <a:solidFill>
                  <a:prstClr val="black"/>
                </a:solidFill>
                <a:latin typeface="Segoe UI" pitchFamily="34" charset="0"/>
                <a:ea typeface="Segoe UI" pitchFamily="34" charset="0"/>
                <a:cs typeface="Segoe UI" pitchFamily="34" charset="0"/>
              </a:rPr>
              <a:t> discovery is increasingly done outside of library</a:t>
            </a:r>
          </a:p>
          <a:p>
            <a:pPr marL="800100" lvl="1" indent="-342900">
              <a:lnSpc>
                <a:spcPct val="150000"/>
              </a:lnSpc>
              <a:spcBef>
                <a:spcPct val="20000"/>
              </a:spcBef>
            </a:pPr>
            <a:r>
              <a:rPr lang="en-US" sz="1600" dirty="0" smtClean="0">
                <a:solidFill>
                  <a:prstClr val="black"/>
                </a:solidFill>
                <a:latin typeface="Segoe UI" pitchFamily="34" charset="0"/>
                <a:ea typeface="Segoe UI" pitchFamily="34" charset="0"/>
                <a:cs typeface="Segoe UI" pitchFamily="34" charset="0"/>
              </a:rPr>
              <a:t> information fulfillment comes to the desktop from many sources</a:t>
            </a:r>
          </a:p>
          <a:p>
            <a:endParaRPr lang="en-US" dirty="0"/>
          </a:p>
        </p:txBody>
      </p:sp>
      <p:sp>
        <p:nvSpPr>
          <p:cNvPr id="7" name="TextBox 6"/>
          <p:cNvSpPr txBox="1"/>
          <p:nvPr/>
        </p:nvSpPr>
        <p:spPr>
          <a:xfrm>
            <a:off x="228600" y="4191000"/>
            <a:ext cx="8349915" cy="1298817"/>
          </a:xfrm>
          <a:prstGeom prst="rect">
            <a:avLst/>
          </a:prstGeom>
          <a:noFill/>
        </p:spPr>
        <p:txBody>
          <a:bodyPr wrap="none" rtlCol="0">
            <a:spAutoFit/>
          </a:bodyPr>
          <a:lstStyle/>
          <a:p>
            <a:pPr marL="238125" lvl="0" indent="-225425">
              <a:spcBef>
                <a:spcPct val="20000"/>
              </a:spcBef>
              <a:spcAft>
                <a:spcPts val="1600"/>
              </a:spcAft>
              <a:buClr>
                <a:srgbClr val="FF7600"/>
              </a:buClr>
            </a:pPr>
            <a:r>
              <a:rPr lang="en-US" sz="2000" dirty="0" smtClean="0">
                <a:solidFill>
                  <a:prstClr val="black"/>
                </a:solidFill>
                <a:latin typeface="Segoe UI" pitchFamily="34" charset="0"/>
                <a:ea typeface="Segoe UI" pitchFamily="34" charset="0"/>
                <a:cs typeface="Segoe UI" pitchFamily="34" charset="0"/>
              </a:rPr>
              <a:t>Impact on the university library</a:t>
            </a:r>
          </a:p>
          <a:p>
            <a:pPr marL="742950" lvl="1" indent="-285750">
              <a:spcBef>
                <a:spcPct val="20000"/>
              </a:spcBef>
              <a:spcAft>
                <a:spcPts val="800"/>
              </a:spcAft>
            </a:pPr>
            <a:r>
              <a:rPr lang="en-US" sz="1600" dirty="0" smtClean="0">
                <a:solidFill>
                  <a:prstClr val="black"/>
                </a:solidFill>
                <a:latin typeface="Segoe UI" pitchFamily="34" charset="0"/>
                <a:ea typeface="Segoe UI" pitchFamily="34" charset="0"/>
                <a:cs typeface="Segoe UI" pitchFamily="34" charset="0"/>
              </a:rPr>
              <a:t>changed the value of physical book collections and library space</a:t>
            </a:r>
          </a:p>
          <a:p>
            <a:pPr marL="742950" lvl="1" indent="-285750">
              <a:spcBef>
                <a:spcPct val="20000"/>
              </a:spcBef>
              <a:spcAft>
                <a:spcPts val="800"/>
              </a:spcAft>
            </a:pPr>
            <a:r>
              <a:rPr lang="en-US" sz="1600" dirty="0" smtClean="0">
                <a:solidFill>
                  <a:prstClr val="black"/>
                </a:solidFill>
                <a:latin typeface="Segoe UI" pitchFamily="34" charset="0"/>
                <a:ea typeface="Segoe UI" pitchFamily="34" charset="0"/>
                <a:cs typeface="Segoe UI" pitchFamily="34" charset="0"/>
              </a:rPr>
              <a:t>changed the relevance of the library assets and services to the University’s outputs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1"/>
          <p:cNvPicPr>
            <a:picLocks noChangeAspect="1" noChangeArrowheads="1"/>
          </p:cNvPicPr>
          <p:nvPr/>
        </p:nvPicPr>
        <p:blipFill>
          <a:blip r:embed="rId3" cstate="print"/>
          <a:srcRect l="8405" t="25000" r="8405" b="6250"/>
          <a:stretch>
            <a:fillRect/>
          </a:stretch>
        </p:blipFill>
        <p:spPr bwMode="auto">
          <a:xfrm>
            <a:off x="457200" y="381000"/>
            <a:ext cx="8145463" cy="5029200"/>
          </a:xfrm>
          <a:prstGeom prst="rect">
            <a:avLst/>
          </a:prstGeom>
          <a:noFill/>
          <a:ln w="9525" algn="ctr">
            <a:noFill/>
            <a:miter lim="800000"/>
            <a:headEnd/>
            <a:tailEnd/>
          </a:ln>
        </p:spPr>
      </p:pic>
      <p:sp>
        <p:nvSpPr>
          <p:cNvPr id="4" name="TextBox 3"/>
          <p:cNvSpPr txBox="1"/>
          <p:nvPr/>
        </p:nvSpPr>
        <p:spPr>
          <a:xfrm>
            <a:off x="5966079" y="5791200"/>
            <a:ext cx="3177921" cy="369332"/>
          </a:xfrm>
          <a:prstGeom prst="rect">
            <a:avLst/>
          </a:prstGeom>
          <a:noFill/>
        </p:spPr>
        <p:txBody>
          <a:bodyPr wrap="none" rtlCol="0">
            <a:spAutoFit/>
          </a:bodyPr>
          <a:lstStyle/>
          <a:p>
            <a:r>
              <a:rPr lang="en-US" i="1" dirty="0" smtClean="0">
                <a:hlinkClick r:id="rId4"/>
              </a:rPr>
              <a:t>Harvard Business Review</a:t>
            </a:r>
            <a:r>
              <a:rPr lang="en-US" i="1" dirty="0" smtClean="0"/>
              <a:t> (1999)</a:t>
            </a:r>
            <a:endParaRPr lang="en-US" i="1"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023223" cy="995360"/>
          </a:xfrm>
        </p:spPr>
        <p:txBody>
          <a:bodyPr>
            <a:normAutofit/>
          </a:bodyPr>
          <a:lstStyle/>
          <a:p>
            <a:pPr algn="l"/>
            <a:r>
              <a:rPr lang="en-US" sz="4000" b="1" dirty="0" smtClean="0">
                <a:latin typeface="Segoe UI" pitchFamily="34" charset="0"/>
                <a:ea typeface="Segoe UI" pitchFamily="34" charset="0"/>
                <a:cs typeface="Segoe UI" pitchFamily="34" charset="0"/>
              </a:rPr>
              <a:t>Perspective</a:t>
            </a:r>
            <a:endParaRPr lang="en-US" sz="4000" b="1" dirty="0">
              <a:latin typeface="Segoe UI" pitchFamily="34" charset="0"/>
              <a:ea typeface="Segoe UI" pitchFamily="34" charset="0"/>
              <a:cs typeface="Segoe UI" pitchFamily="34" charset="0"/>
            </a:endParaRPr>
          </a:p>
        </p:txBody>
      </p:sp>
      <p:sp>
        <p:nvSpPr>
          <p:cNvPr id="3" name="Content Placeholder 2"/>
          <p:cNvSpPr>
            <a:spLocks noGrp="1"/>
          </p:cNvSpPr>
          <p:nvPr>
            <p:ph idx="10"/>
          </p:nvPr>
        </p:nvSpPr>
        <p:spPr/>
        <p:txBody>
          <a:bodyPr/>
          <a:lstStyle/>
          <a:p>
            <a:r>
              <a:rPr lang="en-US" dirty="0" smtClean="0"/>
              <a:t>What you see depends on where you stand</a:t>
            </a:r>
            <a:endParaRPr lang="en-US" dirty="0"/>
          </a:p>
        </p:txBody>
      </p:sp>
      <p:pic>
        <p:nvPicPr>
          <p:cNvPr id="4" name="Picture 3" descr="08-20-2011_SFA_HB_PVT-BLU_I00150023.jpg"/>
          <p:cNvPicPr>
            <a:picLocks noChangeAspect="1"/>
          </p:cNvPicPr>
          <p:nvPr/>
        </p:nvPicPr>
        <p:blipFill>
          <a:blip r:embed="rId3" cstate="print"/>
          <a:stretch>
            <a:fillRect/>
          </a:stretch>
        </p:blipFill>
        <p:spPr>
          <a:xfrm>
            <a:off x="381000" y="838200"/>
            <a:ext cx="7705469" cy="5172456"/>
          </a:xfrm>
          <a:prstGeom prst="rect">
            <a:avLst/>
          </a:prstGeom>
        </p:spPr>
      </p:pic>
      <p:sp>
        <p:nvSpPr>
          <p:cNvPr id="5" name="TextBox 4"/>
          <p:cNvSpPr txBox="1"/>
          <p:nvPr/>
        </p:nvSpPr>
        <p:spPr>
          <a:xfrm>
            <a:off x="762000" y="5334000"/>
            <a:ext cx="5927392" cy="461665"/>
          </a:xfrm>
          <a:prstGeom prst="rect">
            <a:avLst/>
          </a:prstGeom>
          <a:noFill/>
        </p:spPr>
        <p:txBody>
          <a:bodyPr wrap="none" rtlCol="0">
            <a:spAutoFit/>
          </a:bodyPr>
          <a:lstStyle/>
          <a:p>
            <a:r>
              <a:rPr lang="en-US" sz="2400" b="1" dirty="0">
                <a:solidFill>
                  <a:srgbClr val="FFFFFF"/>
                </a:solidFill>
              </a:rPr>
              <a:t>What you see depends on where you sit</a:t>
            </a:r>
          </a:p>
        </p:txBody>
      </p:sp>
      <p:sp>
        <p:nvSpPr>
          <p:cNvPr id="6" name="Down Arrow 5"/>
          <p:cNvSpPr/>
          <p:nvPr/>
        </p:nvSpPr>
        <p:spPr bwMode="auto">
          <a:xfrm rot="4753384">
            <a:off x="6400800" y="1066800"/>
            <a:ext cx="484632" cy="978408"/>
          </a:xfrm>
          <a:prstGeom prst="downArrow">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fontAlgn="base">
              <a:lnSpc>
                <a:spcPct val="120000"/>
              </a:lnSpc>
              <a:spcBef>
                <a:spcPct val="50000"/>
              </a:spcBef>
              <a:spcAft>
                <a:spcPct val="0"/>
              </a:spcAft>
            </a:pPr>
            <a:endParaRPr lang="en-US" sz="2400" b="1">
              <a:solidFill>
                <a:srgbClr val="000000"/>
              </a:solidFill>
              <a:latin typeface="Trebuchet MS" pitchFamily="34" charset="0"/>
            </a:endParaRPr>
          </a:p>
        </p:txBody>
      </p:sp>
      <p:sp>
        <p:nvSpPr>
          <p:cNvPr id="7" name="Down Arrow 6"/>
          <p:cNvSpPr/>
          <p:nvPr/>
        </p:nvSpPr>
        <p:spPr bwMode="auto">
          <a:xfrm rot="18385874">
            <a:off x="1361985" y="2587074"/>
            <a:ext cx="484632" cy="978408"/>
          </a:xfrm>
          <a:prstGeom prst="downArrow">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noAutofit/>
          </a:bodyPr>
          <a:lstStyle/>
          <a:p>
            <a:pPr fontAlgn="base">
              <a:lnSpc>
                <a:spcPct val="120000"/>
              </a:lnSpc>
              <a:spcBef>
                <a:spcPct val="50000"/>
              </a:spcBef>
              <a:spcAft>
                <a:spcPct val="0"/>
              </a:spcAft>
            </a:pPr>
            <a:endParaRPr lang="en-US" sz="2400" b="1">
              <a:solidFill>
                <a:srgbClr val="000000"/>
              </a:solidFill>
              <a:latin typeface="Trebuchet MS" pitchFamily="34"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257800"/>
            <a:ext cx="4648200" cy="1143000"/>
          </a:xfrm>
        </p:spPr>
        <p:txBody>
          <a:bodyPr rtlCol="0">
            <a:noAutofit/>
          </a:bodyPr>
          <a:lstStyle/>
          <a:p>
            <a:pPr defTabSz="914212" fontAlgn="auto">
              <a:spcAft>
                <a:spcPts val="0"/>
              </a:spcAft>
              <a:defRPr/>
            </a:pPr>
            <a:r>
              <a:rPr lang="en-US" sz="2800" b="1" dirty="0" smtClean="0">
                <a:solidFill>
                  <a:schemeClr val="bg1">
                    <a:lumMod val="50000"/>
                  </a:schemeClr>
                </a:solidFill>
                <a:latin typeface="Segoe UI" pitchFamily="34" charset="0"/>
                <a:ea typeface="Segoe UI" pitchFamily="34" charset="0"/>
                <a:cs typeface="Segoe UI" pitchFamily="34" charset="0"/>
              </a:rPr>
              <a:t>CORE COMPONENTS </a:t>
            </a:r>
            <a:br>
              <a:rPr lang="en-US" sz="2800" b="1" dirty="0" smtClean="0">
                <a:solidFill>
                  <a:schemeClr val="bg1">
                    <a:lumMod val="50000"/>
                  </a:schemeClr>
                </a:solidFill>
                <a:latin typeface="Segoe UI" pitchFamily="34" charset="0"/>
                <a:ea typeface="Segoe UI" pitchFamily="34" charset="0"/>
                <a:cs typeface="Segoe UI" pitchFamily="34" charset="0"/>
              </a:rPr>
            </a:br>
            <a:r>
              <a:rPr lang="en-US" sz="2800" b="1" dirty="0" smtClean="0">
                <a:solidFill>
                  <a:schemeClr val="bg1">
                    <a:lumMod val="50000"/>
                  </a:schemeClr>
                </a:solidFill>
                <a:latin typeface="Segoe UI" pitchFamily="34" charset="0"/>
                <a:ea typeface="Segoe UI" pitchFamily="34" charset="0"/>
                <a:cs typeface="Segoe UI" pitchFamily="34" charset="0"/>
              </a:rPr>
              <a:t>OF A FIRM</a:t>
            </a:r>
          </a:p>
        </p:txBody>
      </p:sp>
      <p:graphicFrame>
        <p:nvGraphicFramePr>
          <p:cNvPr id="2050" name="Chart 3"/>
          <p:cNvGraphicFramePr>
            <a:graphicFrameLocks/>
          </p:cNvGraphicFramePr>
          <p:nvPr/>
        </p:nvGraphicFramePr>
        <p:xfrm>
          <a:off x="1371600" y="1447800"/>
          <a:ext cx="6096000" cy="4064000"/>
        </p:xfrm>
        <a:graphic>
          <a:graphicData uri="http://schemas.openxmlformats.org/presentationml/2006/ole">
            <p:oleObj spid="_x0000_s4098" r:id="rId3" imgW="6096528" imgH="4060288" progId="Excel.Sheet.8">
              <p:embed/>
            </p:oleObj>
          </a:graphicData>
        </a:graphic>
      </p:graphicFrame>
      <p:sp>
        <p:nvSpPr>
          <p:cNvPr id="2052" name="TextBox 4"/>
          <p:cNvSpPr txBox="1">
            <a:spLocks noChangeArrowheads="1"/>
          </p:cNvSpPr>
          <p:nvPr/>
        </p:nvSpPr>
        <p:spPr bwMode="auto">
          <a:xfrm>
            <a:off x="3009900" y="2286000"/>
            <a:ext cx="1714500" cy="861752"/>
          </a:xfrm>
          <a:prstGeom prst="rect">
            <a:avLst/>
          </a:prstGeom>
          <a:noFill/>
          <a:ln w="9525">
            <a:noFill/>
            <a:miter lim="800000"/>
            <a:headEnd/>
            <a:tailEnd/>
          </a:ln>
        </p:spPr>
        <p:txBody>
          <a:bodyPr lIns="91416" tIns="45709" rIns="91416" bIns="45709">
            <a:spAutoFit/>
          </a:bodyPr>
          <a:lstStyle/>
          <a:p>
            <a:pPr defTabSz="912813"/>
            <a:r>
              <a:rPr lang="en-US" sz="1600" dirty="0">
                <a:solidFill>
                  <a:srgbClr val="FFFFFF"/>
                </a:solidFill>
                <a:latin typeface="Segoe UI" pitchFamily="34" charset="0"/>
                <a:ea typeface="Segoe UI" pitchFamily="34" charset="0"/>
                <a:cs typeface="Segoe UI" pitchFamily="34" charset="0"/>
              </a:rPr>
              <a:t>Customer</a:t>
            </a:r>
          </a:p>
          <a:p>
            <a:pPr defTabSz="912813"/>
            <a:r>
              <a:rPr lang="en-US" sz="1600" dirty="0">
                <a:solidFill>
                  <a:srgbClr val="FFFFFF"/>
                </a:solidFill>
                <a:latin typeface="Segoe UI" pitchFamily="34" charset="0"/>
                <a:ea typeface="Segoe UI" pitchFamily="34" charset="0"/>
                <a:cs typeface="Segoe UI" pitchFamily="34" charset="0"/>
              </a:rPr>
              <a:t>Relationship</a:t>
            </a:r>
          </a:p>
          <a:p>
            <a:pPr defTabSz="912813"/>
            <a:r>
              <a:rPr lang="en-US" sz="1600" dirty="0">
                <a:solidFill>
                  <a:srgbClr val="FFFFFF"/>
                </a:solidFill>
                <a:latin typeface="Segoe UI" pitchFamily="34" charset="0"/>
                <a:ea typeface="Segoe UI" pitchFamily="34" charset="0"/>
                <a:cs typeface="Segoe UI" pitchFamily="34" charset="0"/>
              </a:rPr>
              <a:t>Management </a:t>
            </a:r>
          </a:p>
        </p:txBody>
      </p:sp>
      <p:sp>
        <p:nvSpPr>
          <p:cNvPr id="2053" name="TextBox 5"/>
          <p:cNvSpPr txBox="1">
            <a:spLocks noChangeArrowheads="1"/>
          </p:cNvSpPr>
          <p:nvPr/>
        </p:nvSpPr>
        <p:spPr bwMode="auto">
          <a:xfrm>
            <a:off x="4724400" y="2667000"/>
            <a:ext cx="1571625" cy="584753"/>
          </a:xfrm>
          <a:prstGeom prst="rect">
            <a:avLst/>
          </a:prstGeom>
          <a:noFill/>
          <a:ln w="9525">
            <a:noFill/>
            <a:miter lim="800000"/>
            <a:headEnd/>
            <a:tailEnd/>
          </a:ln>
        </p:spPr>
        <p:txBody>
          <a:bodyPr lIns="91416" tIns="45709" rIns="91416" bIns="45709">
            <a:spAutoFit/>
          </a:bodyPr>
          <a:lstStyle/>
          <a:p>
            <a:pPr defTabSz="912813"/>
            <a:r>
              <a:rPr lang="en-US" sz="1600" dirty="0">
                <a:solidFill>
                  <a:srgbClr val="FFFFFF"/>
                </a:solidFill>
                <a:latin typeface="Segoe UI" pitchFamily="34" charset="0"/>
                <a:ea typeface="Segoe UI" pitchFamily="34" charset="0"/>
                <a:cs typeface="Segoe UI" pitchFamily="34" charset="0"/>
              </a:rPr>
              <a:t>Product Innovation</a:t>
            </a:r>
          </a:p>
        </p:txBody>
      </p:sp>
      <p:sp>
        <p:nvSpPr>
          <p:cNvPr id="2054" name="TextBox 6"/>
          <p:cNvSpPr txBox="1">
            <a:spLocks noChangeArrowheads="1"/>
          </p:cNvSpPr>
          <p:nvPr/>
        </p:nvSpPr>
        <p:spPr bwMode="auto">
          <a:xfrm>
            <a:off x="3733800" y="4495800"/>
            <a:ext cx="1752600" cy="338532"/>
          </a:xfrm>
          <a:prstGeom prst="rect">
            <a:avLst/>
          </a:prstGeom>
          <a:noFill/>
          <a:ln w="9525">
            <a:noFill/>
            <a:miter lim="800000"/>
            <a:headEnd/>
            <a:tailEnd/>
          </a:ln>
        </p:spPr>
        <p:txBody>
          <a:bodyPr lIns="91416" tIns="45709" rIns="91416" bIns="45709">
            <a:spAutoFit/>
          </a:bodyPr>
          <a:lstStyle/>
          <a:p>
            <a:pPr defTabSz="912813"/>
            <a:r>
              <a:rPr lang="en-US" sz="1600" dirty="0">
                <a:solidFill>
                  <a:srgbClr val="FFFFFF"/>
                </a:solidFill>
                <a:latin typeface="Segoe UI" pitchFamily="34" charset="0"/>
                <a:ea typeface="Segoe UI" pitchFamily="34" charset="0"/>
                <a:cs typeface="Segoe UI" pitchFamily="34" charset="0"/>
              </a:rPr>
              <a:t>Infrastructure</a:t>
            </a:r>
          </a:p>
        </p:txBody>
      </p:sp>
      <p:sp>
        <p:nvSpPr>
          <p:cNvPr id="2055" name="TextBox 7"/>
          <p:cNvSpPr txBox="1">
            <a:spLocks noChangeArrowheads="1"/>
          </p:cNvSpPr>
          <p:nvPr/>
        </p:nvSpPr>
        <p:spPr bwMode="auto">
          <a:xfrm>
            <a:off x="5446713" y="4953000"/>
            <a:ext cx="3697287" cy="1323417"/>
          </a:xfrm>
          <a:prstGeom prst="rect">
            <a:avLst/>
          </a:prstGeom>
          <a:noFill/>
          <a:ln w="9525">
            <a:noFill/>
            <a:miter lim="800000"/>
            <a:headEnd/>
            <a:tailEnd/>
          </a:ln>
        </p:spPr>
        <p:txBody>
          <a:bodyPr lIns="91416" tIns="45709" rIns="91416" bIns="45709">
            <a:spAutoFit/>
          </a:bodyPr>
          <a:lstStyle/>
          <a:p>
            <a:pPr defTabSz="912813"/>
            <a:r>
              <a:rPr lang="en-US" sz="2000" dirty="0">
                <a:solidFill>
                  <a:srgbClr val="000000"/>
                </a:solidFill>
                <a:latin typeface="Segoe UI" pitchFamily="34" charset="0"/>
                <a:ea typeface="Segoe UI" pitchFamily="34" charset="0"/>
                <a:cs typeface="Segoe UI" pitchFamily="34" charset="0"/>
              </a:rPr>
              <a:t>Back office capacities that</a:t>
            </a:r>
          </a:p>
          <a:p>
            <a:pPr defTabSz="912813"/>
            <a:r>
              <a:rPr lang="en-US" sz="2000" dirty="0">
                <a:solidFill>
                  <a:srgbClr val="000000"/>
                </a:solidFill>
                <a:latin typeface="Segoe UI" pitchFamily="34" charset="0"/>
                <a:ea typeface="Segoe UI" pitchFamily="34" charset="0"/>
                <a:cs typeface="Segoe UI" pitchFamily="34" charset="0"/>
              </a:rPr>
              <a:t>support day-to-day operations</a:t>
            </a:r>
          </a:p>
          <a:p>
            <a:pPr defTabSz="912813"/>
            <a:r>
              <a:rPr lang="en-US" sz="2000" dirty="0">
                <a:solidFill>
                  <a:srgbClr val="000000"/>
                </a:solidFill>
                <a:latin typeface="Segoe UI" pitchFamily="34" charset="0"/>
                <a:ea typeface="Segoe UI" pitchFamily="34" charset="0"/>
                <a:cs typeface="Segoe UI" pitchFamily="34" charset="0"/>
              </a:rPr>
              <a:t>“</a:t>
            </a:r>
            <a:r>
              <a:rPr lang="en-US" sz="2000" dirty="0" err="1">
                <a:solidFill>
                  <a:srgbClr val="000000"/>
                </a:solidFill>
                <a:latin typeface="Segoe UI" pitchFamily="34" charset="0"/>
                <a:ea typeface="Segoe UI" pitchFamily="34" charset="0"/>
                <a:cs typeface="Segoe UI" pitchFamily="34" charset="0"/>
              </a:rPr>
              <a:t>Routinized</a:t>
            </a:r>
            <a:r>
              <a:rPr lang="en-US" sz="2000" dirty="0">
                <a:solidFill>
                  <a:srgbClr val="000000"/>
                </a:solidFill>
                <a:latin typeface="Segoe UI" pitchFamily="34" charset="0"/>
                <a:ea typeface="Segoe UI" pitchFamily="34" charset="0"/>
                <a:cs typeface="Segoe UI" pitchFamily="34" charset="0"/>
              </a:rPr>
              <a:t>” workflows</a:t>
            </a:r>
          </a:p>
          <a:p>
            <a:pPr defTabSz="912813">
              <a:buFont typeface="Arial" pitchFamily="34" charset="0"/>
              <a:buChar char="•"/>
            </a:pPr>
            <a:r>
              <a:rPr lang="en-US" sz="2000" dirty="0">
                <a:solidFill>
                  <a:srgbClr val="000000"/>
                </a:solidFill>
                <a:latin typeface="Segoe UI" pitchFamily="34" charset="0"/>
                <a:ea typeface="Segoe UI" pitchFamily="34" charset="0"/>
                <a:cs typeface="Segoe UI" pitchFamily="34" charset="0"/>
              </a:rPr>
              <a:t>Economies of scale important</a:t>
            </a:r>
          </a:p>
        </p:txBody>
      </p:sp>
      <p:sp>
        <p:nvSpPr>
          <p:cNvPr id="2056" name="TextBox 8"/>
          <p:cNvSpPr txBox="1">
            <a:spLocks noChangeArrowheads="1"/>
          </p:cNvSpPr>
          <p:nvPr/>
        </p:nvSpPr>
        <p:spPr bwMode="auto">
          <a:xfrm>
            <a:off x="5589588" y="482600"/>
            <a:ext cx="3287390" cy="1323417"/>
          </a:xfrm>
          <a:prstGeom prst="rect">
            <a:avLst/>
          </a:prstGeom>
          <a:noFill/>
          <a:ln w="9525">
            <a:noFill/>
            <a:miter lim="800000"/>
            <a:headEnd/>
            <a:tailEnd/>
          </a:ln>
        </p:spPr>
        <p:txBody>
          <a:bodyPr wrap="none" lIns="91416" tIns="45709" rIns="91416" bIns="45709">
            <a:spAutoFit/>
          </a:bodyPr>
          <a:lstStyle/>
          <a:p>
            <a:pPr defTabSz="912813"/>
            <a:r>
              <a:rPr lang="en-US" sz="2000" dirty="0">
                <a:solidFill>
                  <a:srgbClr val="000000"/>
                </a:solidFill>
                <a:latin typeface="Segoe UI" pitchFamily="34" charset="0"/>
                <a:ea typeface="Segoe UI" pitchFamily="34" charset="0"/>
                <a:cs typeface="Segoe UI" pitchFamily="34" charset="0"/>
              </a:rPr>
              <a:t>Develop new products and</a:t>
            </a:r>
          </a:p>
          <a:p>
            <a:pPr defTabSz="912813"/>
            <a:r>
              <a:rPr lang="en-US" sz="2000" dirty="0">
                <a:solidFill>
                  <a:srgbClr val="000000"/>
                </a:solidFill>
                <a:latin typeface="Segoe UI" pitchFamily="34" charset="0"/>
                <a:ea typeface="Segoe UI" pitchFamily="34" charset="0"/>
                <a:cs typeface="Segoe UI" pitchFamily="34" charset="0"/>
              </a:rPr>
              <a:t>services and bring them to</a:t>
            </a:r>
          </a:p>
          <a:p>
            <a:pPr defTabSz="912813"/>
            <a:r>
              <a:rPr lang="en-US" sz="2000" dirty="0">
                <a:solidFill>
                  <a:srgbClr val="000000"/>
                </a:solidFill>
                <a:latin typeface="Segoe UI" pitchFamily="34" charset="0"/>
                <a:ea typeface="Segoe UI" pitchFamily="34" charset="0"/>
                <a:cs typeface="Segoe UI" pitchFamily="34" charset="0"/>
              </a:rPr>
              <a:t>market</a:t>
            </a:r>
          </a:p>
          <a:p>
            <a:pPr defTabSz="912813">
              <a:buFont typeface="Arial" pitchFamily="34" charset="0"/>
              <a:buChar char="•"/>
            </a:pPr>
            <a:r>
              <a:rPr lang="en-US" sz="2000" dirty="0">
                <a:solidFill>
                  <a:srgbClr val="000000"/>
                </a:solidFill>
                <a:latin typeface="Segoe UI" pitchFamily="34" charset="0"/>
                <a:ea typeface="Segoe UI" pitchFamily="34" charset="0"/>
                <a:cs typeface="Segoe UI" pitchFamily="34" charset="0"/>
              </a:rPr>
              <a:t>Speed/flexibility important</a:t>
            </a:r>
          </a:p>
        </p:txBody>
      </p:sp>
      <p:sp>
        <p:nvSpPr>
          <p:cNvPr id="2057" name="TextBox 9"/>
          <p:cNvSpPr txBox="1">
            <a:spLocks noChangeArrowheads="1"/>
          </p:cNvSpPr>
          <p:nvPr/>
        </p:nvSpPr>
        <p:spPr bwMode="auto">
          <a:xfrm>
            <a:off x="285750" y="322263"/>
            <a:ext cx="4554538" cy="1323417"/>
          </a:xfrm>
          <a:prstGeom prst="rect">
            <a:avLst/>
          </a:prstGeom>
          <a:noFill/>
          <a:ln w="9525">
            <a:noFill/>
            <a:miter lim="800000"/>
            <a:headEnd/>
            <a:tailEnd/>
          </a:ln>
        </p:spPr>
        <p:txBody>
          <a:bodyPr lIns="91416" tIns="45709" rIns="91416" bIns="45709">
            <a:spAutoFit/>
          </a:bodyPr>
          <a:lstStyle/>
          <a:p>
            <a:pPr defTabSz="912813"/>
            <a:r>
              <a:rPr lang="en-US" sz="2000" dirty="0">
                <a:solidFill>
                  <a:srgbClr val="000000"/>
                </a:solidFill>
                <a:latin typeface="Segoe UI" pitchFamily="34" charset="0"/>
                <a:ea typeface="Segoe UI" pitchFamily="34" charset="0"/>
                <a:cs typeface="Segoe UI" pitchFamily="34" charset="0"/>
              </a:rPr>
              <a:t>Attracting and building relationships with customers</a:t>
            </a:r>
          </a:p>
          <a:p>
            <a:pPr defTabSz="912813"/>
            <a:r>
              <a:rPr lang="en-US" sz="2000" dirty="0">
                <a:solidFill>
                  <a:srgbClr val="000000"/>
                </a:solidFill>
                <a:latin typeface="Segoe UI" pitchFamily="34" charset="0"/>
                <a:ea typeface="Segoe UI" pitchFamily="34" charset="0"/>
                <a:cs typeface="Segoe UI" pitchFamily="34" charset="0"/>
              </a:rPr>
              <a:t>“Service-oriented”, customization</a:t>
            </a:r>
          </a:p>
          <a:p>
            <a:pPr defTabSz="912813">
              <a:buFont typeface="Arial" pitchFamily="34" charset="0"/>
              <a:buChar char="•"/>
            </a:pPr>
            <a:r>
              <a:rPr lang="en-US" sz="2000" dirty="0">
                <a:solidFill>
                  <a:srgbClr val="000000"/>
                </a:solidFill>
                <a:latin typeface="Segoe UI" pitchFamily="34" charset="0"/>
                <a:ea typeface="Segoe UI" pitchFamily="34" charset="0"/>
                <a:cs typeface="Segoe UI" pitchFamily="34" charset="0"/>
              </a:rPr>
              <a:t>Economies of scope important</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HagelLibrary.jpg"/>
          <p:cNvPicPr>
            <a:picLocks noGrp="1" noChangeAspect="1"/>
          </p:cNvPicPr>
          <p:nvPr>
            <p:ph type="pic" idx="4294967295"/>
          </p:nvPr>
        </p:nvPicPr>
        <p:blipFill>
          <a:blip r:embed="rId2" cstate="print"/>
          <a:srcRect t="48" b="48"/>
          <a:stretch>
            <a:fillRect/>
          </a:stretch>
        </p:blipFill>
        <p:spPr>
          <a:xfrm>
            <a:off x="-1" y="0"/>
            <a:ext cx="9145191" cy="6858000"/>
          </a:xfrm>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hagellibmark.jpg"/>
          <p:cNvPicPr>
            <a:picLocks noGrp="1" noChangeAspect="1"/>
          </p:cNvPicPr>
          <p:nvPr>
            <p:ph type="pic" idx="4294967295"/>
          </p:nvPr>
        </p:nvPicPr>
        <p:blipFill>
          <a:blip r:embed="rId2" cstate="print"/>
          <a:srcRect t="60" b="60"/>
          <a:stretch>
            <a:fillRect/>
          </a:stretch>
        </p:blipFill>
        <p:spPr>
          <a:xfrm>
            <a:off x="0" y="-1"/>
            <a:ext cx="9144000" cy="6857569"/>
          </a:xfrm>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p:cNvSpPr txBox="1">
            <a:spLocks/>
          </p:cNvSpPr>
          <p:nvPr/>
        </p:nvSpPr>
        <p:spPr>
          <a:xfrm>
            <a:off x="762000" y="2743200"/>
            <a:ext cx="7772400" cy="1470025"/>
          </a:xfrm>
          <a:prstGeom prst="rect">
            <a:avLst/>
          </a:prstGeom>
        </p:spPr>
        <p:txBody>
          <a:bodyPr/>
          <a:lstStyle/>
          <a:p>
            <a:pPr marL="742950" marR="0" lvl="0" indent="-742950" defTabSz="914400" rtl="0" eaLnBrk="1" fontAlgn="auto" latinLnBrk="0" hangingPunct="1">
              <a:lnSpc>
                <a:spcPct val="100000"/>
              </a:lnSpc>
              <a:spcBef>
                <a:spcPct val="0"/>
              </a:spcBef>
              <a:spcAft>
                <a:spcPts val="0"/>
              </a:spcAft>
              <a:buClr>
                <a:schemeClr val="accent6">
                  <a:lumMod val="75000"/>
                </a:schemeClr>
              </a:buClr>
              <a:buSzTx/>
              <a:tabLst/>
              <a:defRPr/>
            </a:pPr>
            <a:r>
              <a:rPr lang="en-US" sz="4000" dirty="0" smtClean="0">
                <a:latin typeface="Segoe UI" pitchFamily="34" charset="0"/>
                <a:ea typeface="Segoe UI" pitchFamily="34" charset="0"/>
                <a:cs typeface="Segoe UI" pitchFamily="34" charset="0"/>
              </a:rPr>
              <a:t>Shift to </a:t>
            </a:r>
            <a:r>
              <a:rPr lang="en-US" sz="4000" b="1" dirty="0" smtClean="0">
                <a:latin typeface="Segoe UI" pitchFamily="34" charset="0"/>
                <a:ea typeface="Segoe UI" pitchFamily="34" charset="0"/>
                <a:cs typeface="Segoe UI" pitchFamily="34" charset="0"/>
              </a:rPr>
              <a:t>engagement</a:t>
            </a:r>
          </a:p>
          <a:p>
            <a:pPr marL="742950" indent="-742950">
              <a:spcBef>
                <a:spcPct val="0"/>
              </a:spcBef>
              <a:buClr>
                <a:schemeClr val="accent6">
                  <a:lumMod val="75000"/>
                </a:schemeClr>
              </a:buClr>
              <a:defRPr/>
            </a:pPr>
            <a:r>
              <a:rPr lang="en-US" sz="4000" dirty="0" smtClean="0">
                <a:latin typeface="Segoe UI" pitchFamily="34" charset="0"/>
                <a:ea typeface="Segoe UI" pitchFamily="34" charset="0"/>
                <a:cs typeface="Segoe UI" pitchFamily="34" charset="0"/>
              </a:rPr>
              <a:t>I</a:t>
            </a:r>
            <a:r>
              <a:rPr kumimoji="0" lang="en-US" sz="4000" i="0" u="none" strike="noStrike" kern="1200" cap="none" spc="0" normalizeH="0" baseline="0" noProof="0" dirty="0" err="1" smtClean="0">
                <a:ln>
                  <a:noFill/>
                </a:ln>
                <a:effectLst/>
                <a:uLnTx/>
                <a:uFillTx/>
                <a:latin typeface="Segoe UI" pitchFamily="34" charset="0"/>
                <a:ea typeface="Segoe UI" pitchFamily="34" charset="0"/>
                <a:cs typeface="Segoe UI" pitchFamily="34" charset="0"/>
              </a:rPr>
              <a:t>nstitutional</a:t>
            </a:r>
            <a:r>
              <a:rPr lang="en-US" sz="4000" dirty="0" smtClean="0">
                <a:latin typeface="Segoe UI" pitchFamily="34" charset="0"/>
                <a:ea typeface="Segoe UI" pitchFamily="34" charset="0"/>
                <a:cs typeface="Segoe UI" pitchFamily="34" charset="0"/>
              </a:rPr>
              <a:t> </a:t>
            </a:r>
            <a:r>
              <a:rPr lang="en-US" sz="4000" b="1" dirty="0" smtClean="0">
                <a:latin typeface="Segoe UI" pitchFamily="34" charset="0"/>
                <a:ea typeface="Segoe UI" pitchFamily="34" charset="0"/>
                <a:cs typeface="Segoe UI" pitchFamily="34" charset="0"/>
              </a:rPr>
              <a:t>i</a:t>
            </a:r>
            <a:r>
              <a:rPr kumimoji="0" lang="en-US" sz="4000" b="1" i="0" u="none" strike="noStrike" kern="1200" cap="none" spc="0" normalizeH="0" baseline="0" noProof="0" dirty="0" err="1" smtClean="0">
                <a:ln>
                  <a:noFill/>
                </a:ln>
                <a:effectLst/>
                <a:uLnTx/>
                <a:uFillTx/>
                <a:latin typeface="Segoe UI" pitchFamily="34" charset="0"/>
                <a:ea typeface="Segoe UI" pitchFamily="34" charset="0"/>
                <a:cs typeface="Segoe UI" pitchFamily="34" charset="0"/>
              </a:rPr>
              <a:t>nnovation</a:t>
            </a:r>
            <a:endParaRPr kumimoji="0" lang="en-US" sz="4000" b="1" i="0" u="none" strike="noStrike" kern="1200" cap="none" spc="0" normalizeH="0" baseline="0" noProof="0" dirty="0" smtClean="0">
              <a:ln>
                <a:noFill/>
              </a:ln>
              <a:effectLst/>
              <a:uLnTx/>
              <a:uFillTx/>
              <a:latin typeface="Segoe UI" pitchFamily="34" charset="0"/>
              <a:ea typeface="Segoe UI" pitchFamily="34" charset="0"/>
              <a:cs typeface="Segoe UI" pitchFamily="34" charset="0"/>
            </a:endParaRPr>
          </a:p>
          <a:p>
            <a:pPr marL="742950" indent="-742950">
              <a:spcBef>
                <a:spcPct val="0"/>
              </a:spcBef>
              <a:buClr>
                <a:schemeClr val="accent6">
                  <a:lumMod val="75000"/>
                </a:schemeClr>
              </a:buClr>
              <a:defRPr/>
            </a:pPr>
            <a:r>
              <a:rPr lang="en-US" sz="4000" dirty="0" err="1" smtClean="0">
                <a:latin typeface="Segoe UI" pitchFamily="34" charset="0"/>
                <a:ea typeface="Segoe UI" pitchFamily="34" charset="0"/>
                <a:cs typeface="Segoe UI" pitchFamily="34" charset="0"/>
              </a:rPr>
              <a:t>Rightscale</a:t>
            </a:r>
            <a:r>
              <a:rPr lang="en-US" sz="4000" dirty="0" smtClean="0">
                <a:latin typeface="Segoe UI" pitchFamily="34" charset="0"/>
                <a:ea typeface="Segoe UI" pitchFamily="34" charset="0"/>
                <a:cs typeface="Segoe UI" pitchFamily="34" charset="0"/>
              </a:rPr>
              <a:t> </a:t>
            </a:r>
            <a:r>
              <a:rPr lang="en-US" sz="4000" b="1" dirty="0" smtClean="0">
                <a:latin typeface="Segoe UI" pitchFamily="34" charset="0"/>
                <a:ea typeface="Segoe UI" pitchFamily="34" charset="0"/>
                <a:cs typeface="Segoe UI" pitchFamily="34" charset="0"/>
              </a:rPr>
              <a:t>infrastructure</a:t>
            </a:r>
          </a:p>
          <a:p>
            <a:pPr marL="742950" marR="0" lvl="0" indent="-742950" defTabSz="914400" rtl="0" eaLnBrk="1" fontAlgn="auto" latinLnBrk="0" hangingPunct="1">
              <a:lnSpc>
                <a:spcPct val="100000"/>
              </a:lnSpc>
              <a:spcBef>
                <a:spcPct val="0"/>
              </a:spcBef>
              <a:spcAft>
                <a:spcPts val="0"/>
              </a:spcAft>
              <a:buClr>
                <a:schemeClr val="accent6">
                  <a:lumMod val="75000"/>
                </a:schemeClr>
              </a:buClr>
              <a:buSzTx/>
              <a:tabLst/>
              <a:defRPr/>
            </a:pPr>
            <a:endParaRPr kumimoji="0" lang="en-US" sz="4400" i="0" u="none" strike="noStrike" kern="1200" cap="none" spc="0" normalizeH="0" baseline="0" noProof="0" dirty="0" smtClean="0">
              <a:ln>
                <a:noFill/>
              </a:ln>
              <a:effectLst/>
              <a:uLnTx/>
              <a:uFillTx/>
              <a:latin typeface="Segoe UI" pitchFamily="34" charset="0"/>
              <a:ea typeface="Segoe UI" pitchFamily="34" charset="0"/>
              <a:cs typeface="Segoe UI"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Segoe UI" pitchFamily="34" charset="0"/>
              <a:ea typeface="Segoe UI" pitchFamily="34" charset="0"/>
              <a:cs typeface="Segoe UI" pitchFamily="34" charset="0"/>
            </a:endParaRPr>
          </a:p>
        </p:txBody>
      </p:sp>
      <p:sp>
        <p:nvSpPr>
          <p:cNvPr id="6" name="Title 10"/>
          <p:cNvSpPr txBox="1">
            <a:spLocks/>
          </p:cNvSpPr>
          <p:nvPr/>
        </p:nvSpPr>
        <p:spPr>
          <a:xfrm>
            <a:off x="152400" y="533400"/>
            <a:ext cx="7772400" cy="1470025"/>
          </a:xfrm>
          <a:prstGeom prst="rect">
            <a:avLst/>
          </a:prstGeom>
        </p:spPr>
        <p:txBody>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effectLst/>
                <a:uLnTx/>
                <a:uFillTx/>
                <a:latin typeface="Segoe UI" pitchFamily="34" charset="0"/>
                <a:ea typeface="Segoe UI" pitchFamily="34" charset="0"/>
                <a:cs typeface="Segoe UI" pitchFamily="34" charset="0"/>
              </a:rPr>
              <a:t>Reconfiguring</a:t>
            </a:r>
            <a:r>
              <a:rPr kumimoji="0" lang="en-US" sz="3600" b="1" i="0" u="none" strike="noStrike" kern="1200" cap="none" spc="0" normalizeH="0" noProof="0" dirty="0" smtClean="0">
                <a:ln>
                  <a:noFill/>
                </a:ln>
                <a:effectLst/>
                <a:uLnTx/>
                <a:uFillTx/>
                <a:latin typeface="Segoe UI" pitchFamily="34" charset="0"/>
                <a:ea typeface="Segoe UI" pitchFamily="34" charset="0"/>
                <a:cs typeface="Segoe UI" pitchFamily="34" charset="0"/>
              </a:rPr>
              <a:t> libraries for the new environment – 3 imperatives</a:t>
            </a:r>
            <a:endParaRPr kumimoji="0" lang="en-US" sz="3600" b="1" i="0" u="none" strike="noStrike" kern="1200" cap="none" spc="0" normalizeH="0" baseline="0" noProof="0" dirty="0">
              <a:ln>
                <a:noFill/>
              </a:ln>
              <a:effectLst/>
              <a:uLnTx/>
              <a:uFillTx/>
              <a:latin typeface="Segoe UI" pitchFamily="34" charset="0"/>
              <a:ea typeface="Segoe UI" pitchFamily="34" charset="0"/>
              <a:cs typeface="Segoe UI" pitchFamily="34" charset="0"/>
            </a:endParaRPr>
          </a:p>
        </p:txBody>
      </p:sp>
      <p:graphicFrame>
        <p:nvGraphicFramePr>
          <p:cNvPr id="26626" name="Chart 3"/>
          <p:cNvGraphicFramePr>
            <a:graphicFrameLocks/>
          </p:cNvGraphicFramePr>
          <p:nvPr/>
        </p:nvGraphicFramePr>
        <p:xfrm>
          <a:off x="7162800" y="1828800"/>
          <a:ext cx="1447800" cy="990600"/>
        </p:xfrm>
        <a:graphic>
          <a:graphicData uri="http://schemas.openxmlformats.org/presentationml/2006/ole">
            <p:oleObj spid="_x0000_s5122" r:id="rId4" imgW="6096528" imgH="4060288" progId="Excel.Sheet.8">
              <p:embed/>
            </p:oleObj>
          </a:graphicData>
        </a:graphic>
      </p:graphicFrame>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81000"/>
            <a:ext cx="3514104" cy="769441"/>
          </a:xfrm>
          <a:prstGeom prst="rect">
            <a:avLst/>
          </a:prstGeom>
          <a:noFill/>
        </p:spPr>
        <p:txBody>
          <a:bodyPr wrap="none" rtlCol="0">
            <a:spAutoFit/>
          </a:bodyPr>
          <a:lstStyle/>
          <a:p>
            <a:r>
              <a:rPr lang="en-US" sz="4400" b="1" dirty="0" smtClean="0">
                <a:latin typeface="Segoe UI" pitchFamily="34" charset="0"/>
                <a:ea typeface="Segoe UI" pitchFamily="34" charset="0"/>
                <a:cs typeface="Segoe UI" pitchFamily="34" charset="0"/>
              </a:rPr>
              <a:t>Engagement</a:t>
            </a:r>
            <a:endParaRPr lang="en-US" sz="4400" b="1" dirty="0">
              <a:latin typeface="Segoe UI" pitchFamily="34" charset="0"/>
              <a:ea typeface="Segoe UI" pitchFamily="34" charset="0"/>
              <a:cs typeface="Segoe UI" pitchFamily="34" charset="0"/>
            </a:endParaRPr>
          </a:p>
        </p:txBody>
      </p:sp>
      <p:grpSp>
        <p:nvGrpSpPr>
          <p:cNvPr id="10" name="Group 9"/>
          <p:cNvGrpSpPr/>
          <p:nvPr/>
        </p:nvGrpSpPr>
        <p:grpSpPr>
          <a:xfrm>
            <a:off x="2362200" y="1143001"/>
            <a:ext cx="3650255" cy="902731"/>
            <a:chOff x="2362200" y="1143001"/>
            <a:chExt cx="3650255" cy="902731"/>
          </a:xfrm>
        </p:grpSpPr>
        <p:sp>
          <p:nvSpPr>
            <p:cNvPr id="3" name="TextBox 2"/>
            <p:cNvSpPr txBox="1"/>
            <p:nvPr/>
          </p:nvSpPr>
          <p:spPr>
            <a:xfrm>
              <a:off x="2438400" y="1676400"/>
              <a:ext cx="3574055" cy="369332"/>
            </a:xfrm>
            <a:prstGeom prst="rect">
              <a:avLst/>
            </a:prstGeom>
            <a:noFill/>
          </p:spPr>
          <p:txBody>
            <a:bodyPr wrap="none" rtlCol="0">
              <a:spAutoFit/>
            </a:bodyPr>
            <a:lstStyle/>
            <a:p>
              <a:r>
                <a:rPr lang="en-US" dirty="0" smtClean="0">
                  <a:latin typeface="Segoe UI" pitchFamily="34" charset="0"/>
                  <a:ea typeface="Segoe UI" pitchFamily="34" charset="0"/>
                  <a:cs typeface="Segoe UI" pitchFamily="34" charset="0"/>
                </a:rPr>
                <a:t>Build around university directions</a:t>
              </a:r>
              <a:endParaRPr lang="en-US" dirty="0">
                <a:latin typeface="Segoe UI" pitchFamily="34" charset="0"/>
                <a:ea typeface="Segoe UI" pitchFamily="34" charset="0"/>
                <a:cs typeface="Segoe UI" pitchFamily="34" charset="0"/>
              </a:endParaRPr>
            </a:p>
          </p:txBody>
        </p:sp>
        <p:sp>
          <p:nvSpPr>
            <p:cNvPr id="4" name="TextBox 3"/>
            <p:cNvSpPr txBox="1"/>
            <p:nvPr/>
          </p:nvSpPr>
          <p:spPr>
            <a:xfrm>
              <a:off x="2362200" y="1143001"/>
              <a:ext cx="2590800" cy="646331"/>
            </a:xfrm>
            <a:prstGeom prst="rect">
              <a:avLst/>
            </a:prstGeom>
            <a:noFill/>
          </p:spPr>
          <p:txBody>
            <a:bodyPr wrap="square" rtlCol="0">
              <a:spAutoFit/>
            </a:bodyPr>
            <a:lstStyle/>
            <a:p>
              <a:r>
                <a:rPr lang="en-US" dirty="0" smtClean="0">
                  <a:latin typeface="Segoe UI" pitchFamily="34" charset="0"/>
                  <a:ea typeface="Segoe UI" pitchFamily="34" charset="0"/>
                  <a:cs typeface="Segoe UI" pitchFamily="34" charset="0"/>
                </a:rPr>
                <a:t>Distinctive services</a:t>
              </a:r>
            </a:p>
            <a:p>
              <a:endParaRPr lang="en-US" dirty="0"/>
            </a:p>
          </p:txBody>
        </p:sp>
      </p:grpSp>
      <p:sp>
        <p:nvSpPr>
          <p:cNvPr id="5" name="TextBox 4"/>
          <p:cNvSpPr txBox="1"/>
          <p:nvPr/>
        </p:nvSpPr>
        <p:spPr>
          <a:xfrm>
            <a:off x="609600" y="2438400"/>
            <a:ext cx="1941557" cy="369332"/>
          </a:xfrm>
          <a:prstGeom prst="rect">
            <a:avLst/>
          </a:prstGeom>
          <a:noFill/>
        </p:spPr>
        <p:txBody>
          <a:bodyPr wrap="none" rtlCol="0">
            <a:spAutoFit/>
          </a:bodyPr>
          <a:lstStyle/>
          <a:p>
            <a:r>
              <a:rPr lang="en-US" dirty="0" smtClean="0">
                <a:latin typeface="Segoe UI" pitchFamily="34" charset="0"/>
                <a:ea typeface="Segoe UI" pitchFamily="34" charset="0"/>
                <a:cs typeface="Segoe UI" pitchFamily="34" charset="0"/>
              </a:rPr>
              <a:t>Quality and Scale</a:t>
            </a:r>
            <a:endParaRPr lang="en-US" dirty="0">
              <a:latin typeface="Segoe UI" pitchFamily="34" charset="0"/>
              <a:ea typeface="Segoe UI" pitchFamily="34" charset="0"/>
              <a:cs typeface="Segoe UI" pitchFamily="34" charset="0"/>
            </a:endParaRPr>
          </a:p>
        </p:txBody>
      </p:sp>
      <p:sp>
        <p:nvSpPr>
          <p:cNvPr id="6" name="TextBox 5"/>
          <p:cNvSpPr txBox="1"/>
          <p:nvPr/>
        </p:nvSpPr>
        <p:spPr>
          <a:xfrm>
            <a:off x="2514600" y="2971800"/>
            <a:ext cx="1967205" cy="369332"/>
          </a:xfrm>
          <a:prstGeom prst="rect">
            <a:avLst/>
          </a:prstGeom>
          <a:noFill/>
        </p:spPr>
        <p:txBody>
          <a:bodyPr wrap="none" rtlCol="0">
            <a:spAutoFit/>
          </a:bodyPr>
          <a:lstStyle/>
          <a:p>
            <a:r>
              <a:rPr lang="en-US" dirty="0" smtClean="0">
                <a:latin typeface="Segoe UI" pitchFamily="34" charset="0"/>
                <a:ea typeface="Segoe UI" pitchFamily="34" charset="0"/>
                <a:cs typeface="Segoe UI" pitchFamily="34" charset="0"/>
              </a:rPr>
              <a:t>Cost Competition</a:t>
            </a:r>
            <a:endParaRPr lang="en-US" dirty="0">
              <a:latin typeface="Segoe UI" pitchFamily="34" charset="0"/>
              <a:ea typeface="Segoe UI" pitchFamily="34" charset="0"/>
              <a:cs typeface="Segoe UI" pitchFamily="34" charset="0"/>
            </a:endParaRPr>
          </a:p>
        </p:txBody>
      </p:sp>
      <p:sp>
        <p:nvSpPr>
          <p:cNvPr id="7" name="TextBox 6"/>
          <p:cNvSpPr txBox="1"/>
          <p:nvPr/>
        </p:nvSpPr>
        <p:spPr>
          <a:xfrm>
            <a:off x="4343400" y="3810000"/>
            <a:ext cx="2812373" cy="369332"/>
          </a:xfrm>
          <a:prstGeom prst="rect">
            <a:avLst/>
          </a:prstGeom>
          <a:noFill/>
        </p:spPr>
        <p:txBody>
          <a:bodyPr wrap="none" rtlCol="0">
            <a:spAutoFit/>
          </a:bodyPr>
          <a:lstStyle/>
          <a:p>
            <a:r>
              <a:rPr lang="en-US" dirty="0" smtClean="0">
                <a:latin typeface="Segoe UI" pitchFamily="34" charset="0"/>
                <a:ea typeface="Segoe UI" pitchFamily="34" charset="0"/>
                <a:cs typeface="Segoe UI" pitchFamily="34" charset="0"/>
              </a:rPr>
              <a:t>Academic  vs. Career prep</a:t>
            </a:r>
            <a:endParaRPr lang="en-US" dirty="0">
              <a:latin typeface="Segoe UI" pitchFamily="34" charset="0"/>
              <a:ea typeface="Segoe UI" pitchFamily="34" charset="0"/>
              <a:cs typeface="Segoe UI" pitchFamily="34" charset="0"/>
            </a:endParaRPr>
          </a:p>
        </p:txBody>
      </p:sp>
      <p:sp>
        <p:nvSpPr>
          <p:cNvPr id="8" name="TextBox 7"/>
          <p:cNvSpPr txBox="1"/>
          <p:nvPr/>
        </p:nvSpPr>
        <p:spPr>
          <a:xfrm>
            <a:off x="6934200" y="4953000"/>
            <a:ext cx="1905000" cy="369332"/>
          </a:xfrm>
          <a:prstGeom prst="rect">
            <a:avLst/>
          </a:prstGeom>
          <a:noFill/>
        </p:spPr>
        <p:txBody>
          <a:bodyPr wrap="square" rtlCol="0">
            <a:spAutoFit/>
          </a:bodyPr>
          <a:lstStyle/>
          <a:p>
            <a:r>
              <a:rPr lang="en-US" dirty="0" smtClean="0">
                <a:latin typeface="Segoe UI" pitchFamily="34" charset="0"/>
                <a:ea typeface="Segoe UI" pitchFamily="34" charset="0"/>
                <a:cs typeface="Segoe UI" pitchFamily="34" charset="0"/>
              </a:rPr>
              <a:t>Research Focus</a:t>
            </a:r>
            <a:endParaRPr lang="en-US" dirty="0">
              <a:latin typeface="Segoe UI" pitchFamily="34" charset="0"/>
              <a:ea typeface="Segoe UI" pitchFamily="34" charset="0"/>
              <a:cs typeface="Segoe UI" pitchFamily="34" charset="0"/>
            </a:endParaRPr>
          </a:p>
        </p:txBody>
      </p:sp>
      <p:sp>
        <p:nvSpPr>
          <p:cNvPr id="9" name="TextBox 8"/>
          <p:cNvSpPr txBox="1"/>
          <p:nvPr/>
        </p:nvSpPr>
        <p:spPr>
          <a:xfrm>
            <a:off x="457200" y="6400800"/>
            <a:ext cx="5394297" cy="307777"/>
          </a:xfrm>
          <a:prstGeom prst="rect">
            <a:avLst/>
          </a:prstGeom>
          <a:noFill/>
        </p:spPr>
        <p:txBody>
          <a:bodyPr wrap="none" rtlCol="0">
            <a:spAutoFit/>
          </a:bodyPr>
          <a:lstStyle/>
          <a:p>
            <a:r>
              <a:rPr lang="en-US" sz="1400" dirty="0" smtClean="0">
                <a:latin typeface="Segoe UI" pitchFamily="34" charset="0"/>
                <a:ea typeface="Segoe UI" pitchFamily="34" charset="0"/>
                <a:cs typeface="Segoe UI" pitchFamily="34" charset="0"/>
              </a:rPr>
              <a:t>Source: Education Advisory Board report to CIC CIOs August 2012</a:t>
            </a:r>
            <a:endParaRPr lang="en-US" sz="1400" dirty="0">
              <a:latin typeface="Segoe UI" pitchFamily="34" charset="0"/>
              <a:ea typeface="Segoe UI" pitchFamily="34" charset="0"/>
              <a:cs typeface="Segoe UI" pitchFamily="34" charset="0"/>
            </a:endParaRPr>
          </a:p>
        </p:txBody>
      </p:sp>
      <p:sp>
        <p:nvSpPr>
          <p:cNvPr id="11" name="TextBox 10"/>
          <p:cNvSpPr txBox="1"/>
          <p:nvPr/>
        </p:nvSpPr>
        <p:spPr>
          <a:xfrm>
            <a:off x="7238999" y="0"/>
            <a:ext cx="1905001" cy="923330"/>
          </a:xfrm>
          <a:prstGeom prst="rect">
            <a:avLst/>
          </a:prstGeom>
          <a:noFill/>
        </p:spPr>
        <p:txBody>
          <a:bodyPr wrap="square" rtlCol="0">
            <a:spAutoFit/>
          </a:bodyPr>
          <a:lstStyle/>
          <a:p>
            <a:pPr marL="742950" lvl="0" indent="-742950">
              <a:spcBef>
                <a:spcPct val="0"/>
              </a:spcBef>
              <a:buClr>
                <a:schemeClr val="accent6">
                  <a:lumMod val="75000"/>
                </a:schemeClr>
              </a:buClr>
              <a:defRPr/>
            </a:pPr>
            <a:r>
              <a:rPr lang="en-US" sz="1200" dirty="0" smtClean="0">
                <a:latin typeface="Segoe UI" pitchFamily="34" charset="0"/>
                <a:ea typeface="Segoe UI" pitchFamily="34" charset="0"/>
                <a:cs typeface="Segoe UI" pitchFamily="34" charset="0"/>
              </a:rPr>
              <a:t>Shift to </a:t>
            </a:r>
            <a:r>
              <a:rPr lang="en-US" sz="1200" b="1" dirty="0" smtClean="0">
                <a:latin typeface="Segoe UI" pitchFamily="34" charset="0"/>
                <a:ea typeface="Segoe UI" pitchFamily="34" charset="0"/>
                <a:cs typeface="Segoe UI" pitchFamily="34" charset="0"/>
              </a:rPr>
              <a:t>engagement</a:t>
            </a:r>
          </a:p>
          <a:p>
            <a:pPr marL="742950" indent="-742950">
              <a:spcBef>
                <a:spcPct val="0"/>
              </a:spcBef>
              <a:buClr>
                <a:schemeClr val="accent6">
                  <a:lumMod val="75000"/>
                </a:schemeClr>
              </a:buClr>
              <a:defRPr/>
            </a:pPr>
            <a:r>
              <a:rPr lang="en-US" sz="1200" dirty="0" smtClean="0">
                <a:latin typeface="Segoe UI" pitchFamily="34" charset="0"/>
                <a:ea typeface="Segoe UI" pitchFamily="34" charset="0"/>
                <a:cs typeface="Segoe UI" pitchFamily="34" charset="0"/>
              </a:rPr>
              <a:t>Institutional </a:t>
            </a:r>
            <a:r>
              <a:rPr lang="en-US" sz="1200" b="1" dirty="0" smtClean="0">
                <a:latin typeface="Segoe UI" pitchFamily="34" charset="0"/>
                <a:ea typeface="Segoe UI" pitchFamily="34" charset="0"/>
                <a:cs typeface="Segoe UI" pitchFamily="34" charset="0"/>
              </a:rPr>
              <a:t>innovation</a:t>
            </a:r>
          </a:p>
          <a:p>
            <a:pPr marL="742950" indent="-742950">
              <a:spcBef>
                <a:spcPct val="0"/>
              </a:spcBef>
              <a:buClr>
                <a:schemeClr val="accent6">
                  <a:lumMod val="75000"/>
                </a:schemeClr>
              </a:buClr>
              <a:defRPr/>
            </a:pPr>
            <a:r>
              <a:rPr lang="en-US" sz="1200" dirty="0" err="1" smtClean="0">
                <a:latin typeface="Segoe UI" pitchFamily="34" charset="0"/>
                <a:ea typeface="Segoe UI" pitchFamily="34" charset="0"/>
                <a:cs typeface="Segoe UI" pitchFamily="34" charset="0"/>
              </a:rPr>
              <a:t>Rightscale</a:t>
            </a:r>
            <a:r>
              <a:rPr lang="en-US" sz="1200" dirty="0" smtClean="0">
                <a:latin typeface="Segoe UI" pitchFamily="34" charset="0"/>
                <a:ea typeface="Segoe UI" pitchFamily="34" charset="0"/>
                <a:cs typeface="Segoe UI" pitchFamily="34" charset="0"/>
              </a:rPr>
              <a:t> </a:t>
            </a:r>
            <a:r>
              <a:rPr lang="en-US" sz="1200" b="1" dirty="0" smtClean="0">
                <a:latin typeface="Segoe UI" pitchFamily="34" charset="0"/>
                <a:ea typeface="Segoe UI" pitchFamily="34" charset="0"/>
                <a:cs typeface="Segoe UI" pitchFamily="34" charset="0"/>
              </a:rPr>
              <a:t>infrastructure</a:t>
            </a:r>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7"/>
          <p:cNvSpPr>
            <a:spLocks noGrp="1"/>
          </p:cNvSpPr>
          <p:nvPr>
            <p:ph type="ctrTitle"/>
          </p:nvPr>
        </p:nvSpPr>
        <p:spPr>
          <a:xfrm>
            <a:off x="2679700" y="1138238"/>
            <a:ext cx="5778500" cy="1470025"/>
          </a:xfrm>
        </p:spPr>
        <p:txBody>
          <a:bodyPr>
            <a:normAutofit fontScale="90000"/>
          </a:bodyPr>
          <a:lstStyle/>
          <a:p>
            <a:pPr eaLnBrk="1" hangingPunct="1"/>
            <a:r>
              <a:rPr lang="en-US" sz="3600" dirty="0" smtClean="0">
                <a:latin typeface="Segoe UI" pitchFamily="34" charset="0"/>
                <a:ea typeface="Segoe UI" pitchFamily="34" charset="0"/>
                <a:cs typeface="Segoe UI" pitchFamily="34" charset="0"/>
              </a:rPr>
              <a:t>Making the Service Turn: Identifying, Supporting, and Sustaining Distinctive Services for the 21</a:t>
            </a:r>
            <a:r>
              <a:rPr lang="en-US" sz="3600" baseline="30000" dirty="0" smtClean="0">
                <a:latin typeface="Segoe UI" pitchFamily="34" charset="0"/>
                <a:ea typeface="Segoe UI" pitchFamily="34" charset="0"/>
                <a:cs typeface="Segoe UI" pitchFamily="34" charset="0"/>
              </a:rPr>
              <a:t>st</a:t>
            </a:r>
            <a:r>
              <a:rPr lang="en-US" sz="3600" dirty="0" smtClean="0">
                <a:latin typeface="Segoe UI" pitchFamily="34" charset="0"/>
                <a:ea typeface="Segoe UI" pitchFamily="34" charset="0"/>
                <a:cs typeface="Segoe UI" pitchFamily="34" charset="0"/>
              </a:rPr>
              <a:t>-Century Research Library</a:t>
            </a:r>
          </a:p>
        </p:txBody>
      </p:sp>
      <p:sp>
        <p:nvSpPr>
          <p:cNvPr id="14338" name="Subtitle 8"/>
          <p:cNvSpPr>
            <a:spLocks noGrp="1"/>
          </p:cNvSpPr>
          <p:nvPr>
            <p:ph type="subTitle" idx="4294967295"/>
          </p:nvPr>
        </p:nvSpPr>
        <p:spPr>
          <a:xfrm>
            <a:off x="2679700" y="3009900"/>
            <a:ext cx="5778500" cy="1752600"/>
          </a:xfrm>
        </p:spPr>
        <p:txBody>
          <a:bodyPr/>
          <a:lstStyle/>
          <a:p>
            <a:pPr marL="0" indent="0" defTabSz="914400" eaLnBrk="1" hangingPunct="1">
              <a:spcBef>
                <a:spcPct val="0"/>
              </a:spcBef>
              <a:buFontTx/>
              <a:buNone/>
            </a:pPr>
            <a:endParaRPr lang="en-US" sz="2800" dirty="0" smtClean="0">
              <a:solidFill>
                <a:srgbClr val="000000"/>
              </a:solidFill>
              <a:latin typeface="PT Sans Narrow"/>
              <a:ea typeface="PT Sans Narrow"/>
              <a:cs typeface="PT Sans Narrow"/>
            </a:endParaRPr>
          </a:p>
          <a:p>
            <a:pPr marL="0" indent="0" algn="ctr" defTabSz="914400" eaLnBrk="1" hangingPunct="1">
              <a:spcBef>
                <a:spcPct val="0"/>
              </a:spcBef>
              <a:buFontTx/>
              <a:buNone/>
            </a:pPr>
            <a:r>
              <a:rPr lang="en-US" sz="3000" dirty="0" smtClean="0">
                <a:solidFill>
                  <a:srgbClr val="000000"/>
                </a:solidFill>
                <a:latin typeface="Segoe UI" pitchFamily="34" charset="0"/>
                <a:ea typeface="Segoe UI" pitchFamily="34" charset="0"/>
                <a:cs typeface="Segoe UI" pitchFamily="34" charset="0"/>
              </a:rPr>
              <a:t>Scott Walter</a:t>
            </a:r>
          </a:p>
          <a:p>
            <a:pPr marL="0" indent="0" algn="ctr" defTabSz="914400" eaLnBrk="1" hangingPunct="1">
              <a:spcBef>
                <a:spcPct val="0"/>
              </a:spcBef>
              <a:buFontTx/>
              <a:buNone/>
            </a:pPr>
            <a:r>
              <a:rPr lang="en-US" sz="3000" dirty="0" smtClean="0">
                <a:solidFill>
                  <a:srgbClr val="000000"/>
                </a:solidFill>
                <a:latin typeface="Segoe UI" pitchFamily="34" charset="0"/>
                <a:ea typeface="Segoe UI" pitchFamily="34" charset="0"/>
                <a:cs typeface="Segoe UI" pitchFamily="34" charset="0"/>
              </a:rPr>
              <a:t>DePaul University</a:t>
            </a:r>
          </a:p>
          <a:p>
            <a:pPr marL="0" indent="0" defTabSz="914400" eaLnBrk="1" hangingPunct="1">
              <a:spcBef>
                <a:spcPct val="0"/>
              </a:spcBef>
              <a:buFontTx/>
              <a:buNone/>
            </a:pPr>
            <a:endParaRPr lang="en-US" sz="3000" dirty="0" smtClean="0">
              <a:solidFill>
                <a:srgbClr val="000000"/>
              </a:solidFill>
              <a:latin typeface="Perpetua" pitchFamily="18" charset="0"/>
              <a:ea typeface="PT Sans Narrow"/>
              <a:cs typeface="PT Sans Narrow"/>
            </a:endParaRPr>
          </a:p>
          <a:p>
            <a:pPr marL="0" indent="0" algn="ctr" defTabSz="914400" eaLnBrk="1" hangingPunct="1">
              <a:spcBef>
                <a:spcPct val="0"/>
              </a:spcBef>
              <a:buFontTx/>
              <a:buNone/>
            </a:pPr>
            <a:r>
              <a:rPr lang="en-US" sz="2000" dirty="0" smtClean="0">
                <a:solidFill>
                  <a:srgbClr val="000000"/>
                </a:solidFill>
                <a:latin typeface="Segoe UI" pitchFamily="34" charset="0"/>
                <a:ea typeface="Segoe UI" pitchFamily="34" charset="0"/>
                <a:cs typeface="Segoe UI" pitchFamily="34" charset="0"/>
              </a:rPr>
              <a:t>Presented at the OCLC Research </a:t>
            </a:r>
          </a:p>
          <a:p>
            <a:pPr marL="0" indent="0" algn="ctr" defTabSz="914400" eaLnBrk="1" hangingPunct="1">
              <a:spcBef>
                <a:spcPct val="0"/>
              </a:spcBef>
              <a:buFontTx/>
              <a:buNone/>
            </a:pPr>
            <a:r>
              <a:rPr lang="en-US" sz="2000" dirty="0" smtClean="0">
                <a:solidFill>
                  <a:srgbClr val="000000"/>
                </a:solidFill>
                <a:latin typeface="Segoe UI" pitchFamily="34" charset="0"/>
                <a:ea typeface="Segoe UI" pitchFamily="34" charset="0"/>
                <a:cs typeface="Segoe UI" pitchFamily="34" charset="0"/>
              </a:rPr>
              <a:t>“Libraries Rebound” Conference, Philadelphia, PA  </a:t>
            </a:r>
          </a:p>
          <a:p>
            <a:pPr marL="0" indent="0" algn="ctr" defTabSz="914400" eaLnBrk="1" hangingPunct="1">
              <a:spcBef>
                <a:spcPct val="0"/>
              </a:spcBef>
              <a:buFontTx/>
              <a:buNone/>
            </a:pPr>
            <a:r>
              <a:rPr lang="en-US" sz="2000" dirty="0" smtClean="0">
                <a:solidFill>
                  <a:srgbClr val="000000"/>
                </a:solidFill>
                <a:latin typeface="Segoe UI" pitchFamily="34" charset="0"/>
                <a:ea typeface="Segoe UI" pitchFamily="34" charset="0"/>
                <a:cs typeface="Segoe UI" pitchFamily="34" charset="0"/>
              </a:rPr>
              <a:t>June 5, 2012</a:t>
            </a:r>
          </a:p>
        </p:txBody>
      </p:sp>
      <p:pic>
        <p:nvPicPr>
          <p:cNvPr id="14339" name="Picture 1" descr="88x31.png"/>
          <p:cNvPicPr>
            <a:picLocks noChangeAspect="1"/>
          </p:cNvPicPr>
          <p:nvPr/>
        </p:nvPicPr>
        <p:blipFill>
          <a:blip r:embed="rId3" cstate="print"/>
          <a:srcRect/>
          <a:stretch>
            <a:fillRect/>
          </a:stretch>
        </p:blipFill>
        <p:spPr bwMode="auto">
          <a:xfrm>
            <a:off x="4905563" y="6211888"/>
            <a:ext cx="1117600" cy="393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idx="4294967295"/>
          </p:nvPr>
        </p:nvSpPr>
        <p:spPr>
          <a:xfrm>
            <a:off x="457200" y="381000"/>
            <a:ext cx="8229600" cy="762000"/>
          </a:xfrm>
        </p:spPr>
        <p:txBody>
          <a:bodyPr/>
          <a:lstStyle/>
          <a:p>
            <a:pPr eaLnBrk="1" hangingPunct="1"/>
            <a:r>
              <a:rPr lang="en-US" dirty="0" smtClean="0">
                <a:latin typeface="Segoe UI" pitchFamily="34" charset="0"/>
                <a:ea typeface="Segoe UI" pitchFamily="34" charset="0"/>
                <a:cs typeface="Segoe UI" pitchFamily="34" charset="0"/>
              </a:rPr>
              <a:t>The Service Turn</a:t>
            </a:r>
          </a:p>
        </p:txBody>
      </p:sp>
      <p:sp>
        <p:nvSpPr>
          <p:cNvPr id="30722" name="Text Box 5"/>
          <p:cNvSpPr txBox="1">
            <a:spLocks noChangeArrowheads="1"/>
          </p:cNvSpPr>
          <p:nvPr/>
        </p:nvSpPr>
        <p:spPr bwMode="auto">
          <a:xfrm>
            <a:off x="457200" y="1066800"/>
            <a:ext cx="3886200" cy="5262979"/>
          </a:xfrm>
          <a:prstGeom prst="rect">
            <a:avLst/>
          </a:prstGeom>
          <a:noFill/>
          <a:ln w="9525">
            <a:noFill/>
            <a:miter lim="800000"/>
            <a:headEnd/>
            <a:tailEnd/>
          </a:ln>
        </p:spPr>
        <p:txBody>
          <a:bodyPr>
            <a:spAutoFit/>
          </a:bodyPr>
          <a:lstStyle/>
          <a:p>
            <a:pPr>
              <a:spcBef>
                <a:spcPct val="50000"/>
              </a:spcBef>
            </a:pPr>
            <a:r>
              <a:rPr lang="en-US" sz="2400" dirty="0">
                <a:solidFill>
                  <a:prstClr val="black"/>
                </a:solidFill>
                <a:latin typeface="Segoe UI" pitchFamily="34" charset="0"/>
                <a:ea typeface="Segoe UI" pitchFamily="34" charset="0"/>
                <a:cs typeface="Segoe UI" pitchFamily="34" charset="0"/>
              </a:rPr>
              <a:t>“[In] an era when everything we know about how content is created, acquired, accessed, evaluated, disseminated, employed, and preserved for the future is in flux, the research library must be distinguished by the scope and quality of its service programs in the same way it has long been by the breadth and depth of its locally-held collections.”</a:t>
            </a:r>
          </a:p>
        </p:txBody>
      </p:sp>
      <p:pic>
        <p:nvPicPr>
          <p:cNvPr id="30723" name="Picture 8" descr="lightbulb"/>
          <p:cNvPicPr>
            <a:picLocks noChangeAspect="1" noChangeArrowheads="1"/>
          </p:cNvPicPr>
          <p:nvPr/>
        </p:nvPicPr>
        <p:blipFill>
          <a:blip r:embed="rId3" cstate="print"/>
          <a:srcRect/>
          <a:stretch>
            <a:fillRect/>
          </a:stretch>
        </p:blipFill>
        <p:spPr bwMode="auto">
          <a:xfrm>
            <a:off x="5029200" y="1371600"/>
            <a:ext cx="3030538" cy="3429000"/>
          </a:xfrm>
          <a:prstGeom prst="rect">
            <a:avLst/>
          </a:prstGeom>
          <a:noFill/>
          <a:ln w="9525">
            <a:noFill/>
            <a:miter lim="800000"/>
            <a:headEnd/>
            <a:tailEnd/>
          </a:ln>
        </p:spPr>
      </p:pic>
      <p:sp>
        <p:nvSpPr>
          <p:cNvPr id="30724" name="Text Box 9"/>
          <p:cNvSpPr txBox="1">
            <a:spLocks noChangeArrowheads="1"/>
          </p:cNvSpPr>
          <p:nvPr/>
        </p:nvSpPr>
        <p:spPr bwMode="auto">
          <a:xfrm>
            <a:off x="4724400" y="4876800"/>
            <a:ext cx="4419600" cy="1261884"/>
          </a:xfrm>
          <a:prstGeom prst="rect">
            <a:avLst/>
          </a:prstGeom>
          <a:noFill/>
          <a:ln w="15875">
            <a:solidFill>
              <a:schemeClr val="tx2"/>
            </a:solidFill>
            <a:miter lim="800000"/>
            <a:headEnd/>
            <a:tailEnd/>
          </a:ln>
        </p:spPr>
        <p:txBody>
          <a:bodyPr wrap="square">
            <a:spAutoFit/>
          </a:bodyPr>
          <a:lstStyle/>
          <a:p>
            <a:pPr>
              <a:lnSpc>
                <a:spcPct val="95000"/>
              </a:lnSpc>
              <a:spcBef>
                <a:spcPct val="50000"/>
              </a:spcBef>
            </a:pPr>
            <a:r>
              <a:rPr lang="en-US" sz="1600" b="1" dirty="0">
                <a:solidFill>
                  <a:prstClr val="black"/>
                </a:solidFill>
                <a:latin typeface="Segoe UI" pitchFamily="34" charset="0"/>
                <a:ea typeface="Segoe UI" pitchFamily="34" charset="0"/>
                <a:cs typeface="Segoe UI" pitchFamily="34" charset="0"/>
              </a:rPr>
              <a:t>Source:</a:t>
            </a:r>
            <a:r>
              <a:rPr lang="en-US" sz="1600" dirty="0">
                <a:solidFill>
                  <a:prstClr val="black"/>
                </a:solidFill>
                <a:latin typeface="Segoe UI" pitchFamily="34" charset="0"/>
                <a:ea typeface="Segoe UI" pitchFamily="34" charset="0"/>
                <a:cs typeface="Segoe UI" pitchFamily="34" charset="0"/>
              </a:rPr>
              <a:t> Walter, S. (2011). "Distinctive signifiers of excellence": Library services and the future of the academic library [Editorial]. </a:t>
            </a:r>
            <a:r>
              <a:rPr lang="en-US" sz="1600" i="1" dirty="0">
                <a:solidFill>
                  <a:prstClr val="black"/>
                </a:solidFill>
                <a:latin typeface="Segoe UI" pitchFamily="34" charset="0"/>
                <a:ea typeface="Segoe UI" pitchFamily="34" charset="0"/>
                <a:cs typeface="Segoe UI" pitchFamily="34" charset="0"/>
              </a:rPr>
              <a:t>College &amp; Research Libraries</a:t>
            </a:r>
            <a:r>
              <a:rPr lang="en-US" sz="1600" dirty="0">
                <a:solidFill>
                  <a:prstClr val="black"/>
                </a:solidFill>
                <a:latin typeface="Segoe UI" pitchFamily="34" charset="0"/>
                <a:ea typeface="Segoe UI" pitchFamily="34" charset="0"/>
                <a:cs typeface="Segoe UI" pitchFamily="34" charset="0"/>
              </a:rPr>
              <a:t>, 72 (1), 6-8. Retrieved from http://crl.acrl.org/content/72/1/6.full.pdf+html</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p:cNvSpPr>
          <p:nvPr>
            <p:ph type="title" idx="4294967295"/>
          </p:nvPr>
        </p:nvSpPr>
        <p:spPr>
          <a:xfrm>
            <a:off x="76200" y="0"/>
            <a:ext cx="9067800" cy="1066800"/>
          </a:xfrm>
        </p:spPr>
        <p:txBody>
          <a:bodyPr/>
          <a:lstStyle/>
          <a:p>
            <a:pPr eaLnBrk="1" hangingPunct="1"/>
            <a:r>
              <a:rPr lang="en-US" dirty="0" smtClean="0">
                <a:latin typeface="Segoe UI" pitchFamily="34" charset="0"/>
                <a:ea typeface="Segoe UI" pitchFamily="34" charset="0"/>
                <a:cs typeface="Segoe UI" pitchFamily="34" charset="0"/>
              </a:rPr>
              <a:t>What Makes a Service “Distinctive”?</a:t>
            </a:r>
          </a:p>
        </p:txBody>
      </p:sp>
      <p:sp>
        <p:nvSpPr>
          <p:cNvPr id="51202" name="Rectangle 3"/>
          <p:cNvSpPr>
            <a:spLocks noGrp="1"/>
          </p:cNvSpPr>
          <p:nvPr>
            <p:ph type="body" idx="4294967295"/>
          </p:nvPr>
        </p:nvSpPr>
        <p:spPr>
          <a:xfrm>
            <a:off x="0" y="838200"/>
            <a:ext cx="5257800" cy="4114800"/>
          </a:xfrm>
        </p:spPr>
        <p:txBody>
          <a:bodyPr/>
          <a:lstStyle/>
          <a:p>
            <a:pPr eaLnBrk="1" hangingPunct="1">
              <a:spcBef>
                <a:spcPts val="0"/>
              </a:spcBef>
            </a:pPr>
            <a:r>
              <a:rPr lang="en-US" sz="2200" dirty="0" smtClean="0">
                <a:latin typeface="Segoe UI" pitchFamily="34" charset="0"/>
                <a:ea typeface="Segoe UI" pitchFamily="34" charset="0"/>
                <a:cs typeface="Segoe UI" pitchFamily="34" charset="0"/>
              </a:rPr>
              <a:t>Does it represent a new approach to, or a new area of, library service that has served as a “lighthouse,” i.e., an innovation that has been broadly taken up by other libraries?</a:t>
            </a:r>
          </a:p>
          <a:p>
            <a:pPr eaLnBrk="1" hangingPunct="1">
              <a:spcBef>
                <a:spcPts val="0"/>
              </a:spcBef>
            </a:pPr>
            <a:endParaRPr lang="en-US" sz="2200" dirty="0" smtClean="0">
              <a:latin typeface="Segoe UI" pitchFamily="34" charset="0"/>
              <a:ea typeface="Segoe UI" pitchFamily="34" charset="0"/>
              <a:cs typeface="Segoe UI" pitchFamily="34" charset="0"/>
            </a:endParaRPr>
          </a:p>
          <a:p>
            <a:pPr eaLnBrk="1" hangingPunct="1">
              <a:spcBef>
                <a:spcPts val="0"/>
              </a:spcBef>
            </a:pPr>
            <a:r>
              <a:rPr lang="en-US" sz="2200" dirty="0" smtClean="0">
                <a:latin typeface="Segoe UI" pitchFamily="34" charset="0"/>
                <a:ea typeface="Segoe UI" pitchFamily="34" charset="0"/>
                <a:cs typeface="Segoe UI" pitchFamily="34" charset="0"/>
              </a:rPr>
              <a:t>Does it represent a unique or unusual library service closely tied to a distinctive area of strength in the library’s collections or the campus academic program?</a:t>
            </a:r>
          </a:p>
          <a:p>
            <a:pPr eaLnBrk="1" hangingPunct="1">
              <a:spcBef>
                <a:spcPts val="0"/>
              </a:spcBef>
            </a:pPr>
            <a:endParaRPr lang="en-US" sz="2200" dirty="0" smtClean="0">
              <a:latin typeface="Segoe UI" pitchFamily="34" charset="0"/>
              <a:ea typeface="Segoe UI" pitchFamily="34" charset="0"/>
              <a:cs typeface="Segoe UI" pitchFamily="34" charset="0"/>
            </a:endParaRPr>
          </a:p>
          <a:p>
            <a:pPr eaLnBrk="1" hangingPunct="1">
              <a:spcBef>
                <a:spcPts val="0"/>
              </a:spcBef>
            </a:pPr>
            <a:r>
              <a:rPr lang="en-US" sz="2200" dirty="0" smtClean="0">
                <a:latin typeface="Segoe UI" pitchFamily="34" charset="0"/>
                <a:ea typeface="Segoe UI" pitchFamily="34" charset="0"/>
                <a:cs typeface="Segoe UI" pitchFamily="34" charset="0"/>
              </a:rPr>
              <a:t>Does it represent a unique or unusual library service closely tied to a distinctive aspect of the campus mission, identity, or history?</a:t>
            </a:r>
          </a:p>
        </p:txBody>
      </p:sp>
      <p:pic>
        <p:nvPicPr>
          <p:cNvPr id="51203" name="Picture 12" descr="montage2"/>
          <p:cNvPicPr>
            <a:picLocks noChangeAspect="1" noChangeArrowheads="1"/>
          </p:cNvPicPr>
          <p:nvPr/>
        </p:nvPicPr>
        <p:blipFill>
          <a:blip r:embed="rId3" cstate="print"/>
          <a:srcRect/>
          <a:stretch>
            <a:fillRect/>
          </a:stretch>
        </p:blipFill>
        <p:spPr bwMode="auto">
          <a:xfrm>
            <a:off x="5410200" y="1752600"/>
            <a:ext cx="3452813" cy="3016250"/>
          </a:xfrm>
          <a:prstGeom prst="rect">
            <a:avLst/>
          </a:prstGeom>
          <a:noFill/>
          <a:ln w="9525">
            <a:noFill/>
            <a:miter lim="800000"/>
            <a:headEnd/>
            <a:tailEnd/>
          </a:ln>
        </p:spPr>
      </p:pic>
      <p:sp>
        <p:nvSpPr>
          <p:cNvPr id="51204" name="Text Box 9"/>
          <p:cNvSpPr txBox="1">
            <a:spLocks noChangeArrowheads="1"/>
          </p:cNvSpPr>
          <p:nvPr/>
        </p:nvSpPr>
        <p:spPr bwMode="auto">
          <a:xfrm>
            <a:off x="5664117" y="5051425"/>
            <a:ext cx="3175083" cy="1077218"/>
          </a:xfrm>
          <a:prstGeom prst="rect">
            <a:avLst/>
          </a:prstGeom>
          <a:noFill/>
          <a:ln w="15875">
            <a:noFill/>
            <a:miter lim="800000"/>
            <a:headEnd/>
            <a:tailEnd/>
          </a:ln>
        </p:spPr>
        <p:txBody>
          <a:bodyPr wrap="square">
            <a:spAutoFit/>
          </a:bodyPr>
          <a:lstStyle/>
          <a:p>
            <a:pPr algn="ctr">
              <a:spcBef>
                <a:spcPct val="50000"/>
              </a:spcBef>
            </a:pPr>
            <a:r>
              <a:rPr lang="en-US" sz="1600" dirty="0">
                <a:solidFill>
                  <a:prstClr val="black"/>
                </a:solidFill>
                <a:latin typeface="Segoe UI" pitchFamily="34" charset="0"/>
                <a:ea typeface="Segoe UI" pitchFamily="34" charset="0"/>
                <a:cs typeface="Segoe UI" pitchFamily="34" charset="0"/>
              </a:rPr>
              <a:t>University of Michigan </a:t>
            </a:r>
            <a:r>
              <a:rPr lang="en-US" sz="1600" dirty="0" smtClean="0">
                <a:solidFill>
                  <a:prstClr val="black"/>
                </a:solidFill>
                <a:latin typeface="Segoe UI" pitchFamily="34" charset="0"/>
                <a:ea typeface="Segoe UI" pitchFamily="34" charset="0"/>
                <a:cs typeface="Segoe UI" pitchFamily="34" charset="0"/>
              </a:rPr>
              <a:t>Library                        </a:t>
            </a:r>
            <a:r>
              <a:rPr lang="en-US" sz="1600" i="1" dirty="0" err="1">
                <a:solidFill>
                  <a:prstClr val="black"/>
                </a:solidFill>
                <a:latin typeface="Segoe UI" pitchFamily="34" charset="0"/>
                <a:ea typeface="Segoe UI" pitchFamily="34" charset="0"/>
                <a:cs typeface="Segoe UI" pitchFamily="34" charset="0"/>
              </a:rPr>
              <a:t>MPublishing</a:t>
            </a:r>
            <a:r>
              <a:rPr lang="en-US" sz="1600" dirty="0">
                <a:solidFill>
                  <a:prstClr val="black"/>
                </a:solidFill>
                <a:latin typeface="Segoe UI" pitchFamily="34" charset="0"/>
                <a:ea typeface="Segoe UI" pitchFamily="34" charset="0"/>
                <a:cs typeface="Segoe UI" pitchFamily="34" charset="0"/>
              </a:rPr>
              <a:t>  </a:t>
            </a:r>
            <a:r>
              <a:rPr lang="en-US" sz="1600" dirty="0" smtClean="0">
                <a:solidFill>
                  <a:prstClr val="black"/>
                </a:solidFill>
                <a:latin typeface="Segoe UI" pitchFamily="34" charset="0"/>
                <a:ea typeface="Segoe UI" pitchFamily="34" charset="0"/>
                <a:cs typeface="Segoe UI" pitchFamily="34" charset="0"/>
              </a:rPr>
              <a:t>                              http</a:t>
            </a:r>
            <a:r>
              <a:rPr lang="en-US" sz="1600" dirty="0">
                <a:solidFill>
                  <a:prstClr val="black"/>
                </a:solidFill>
                <a:latin typeface="Segoe UI" pitchFamily="34" charset="0"/>
                <a:ea typeface="Segoe UI" pitchFamily="34" charset="0"/>
                <a:cs typeface="Segoe UI" pitchFamily="34" charset="0"/>
              </a:rPr>
              <a:t>://</a:t>
            </a:r>
            <a:r>
              <a:rPr lang="en-US" sz="1600" dirty="0" err="1">
                <a:solidFill>
                  <a:prstClr val="black"/>
                </a:solidFill>
                <a:latin typeface="Segoe UI" pitchFamily="34" charset="0"/>
                <a:ea typeface="Segoe UI" pitchFamily="34" charset="0"/>
                <a:cs typeface="Segoe UI" pitchFamily="34" charset="0"/>
              </a:rPr>
              <a:t>www.publishing.umich.edu</a:t>
            </a:r>
            <a:r>
              <a:rPr lang="en-US" sz="1600" dirty="0">
                <a:solidFill>
                  <a:prstClr val="black"/>
                </a:solidFill>
                <a:latin typeface="Segoe UI" pitchFamily="34" charset="0"/>
                <a:ea typeface="Segoe UI" pitchFamily="34" charset="0"/>
                <a:cs typeface="Segoe UI" pitchFamily="34" charset="0"/>
              </a:rPr>
              <a:t>/                           </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cstate="print"/>
          <a:srcRect/>
          <a:stretch>
            <a:fillRect/>
          </a:stretch>
        </p:blipFill>
        <p:spPr bwMode="auto">
          <a:xfrm>
            <a:off x="1371600" y="0"/>
            <a:ext cx="7772400" cy="6870246"/>
          </a:xfrm>
          <a:prstGeom prst="rect">
            <a:avLst/>
          </a:prstGeom>
          <a:noFill/>
          <a:ln w="9525">
            <a:noFill/>
            <a:miter lim="800000"/>
            <a:headEnd/>
            <a:tailEnd/>
          </a:ln>
        </p:spPr>
      </p:pic>
      <p:sp>
        <p:nvSpPr>
          <p:cNvPr id="3" name="TextBox 2"/>
          <p:cNvSpPr txBox="1"/>
          <p:nvPr/>
        </p:nvSpPr>
        <p:spPr>
          <a:xfrm>
            <a:off x="0" y="3163431"/>
            <a:ext cx="3219151" cy="1938992"/>
          </a:xfrm>
          <a:prstGeom prst="rect">
            <a:avLst/>
          </a:prstGeom>
          <a:solidFill>
            <a:schemeClr val="bg1"/>
          </a:solidFill>
        </p:spPr>
        <p:txBody>
          <a:bodyPr wrap="none" rtlCol="0">
            <a:spAutoFit/>
          </a:bodyPr>
          <a:lstStyle/>
          <a:p>
            <a:r>
              <a:rPr lang="en-US" sz="2400" dirty="0" smtClean="0">
                <a:latin typeface="Segoe UI" pitchFamily="34" charset="0"/>
                <a:ea typeface="Segoe UI" pitchFamily="34" charset="0"/>
                <a:cs typeface="Segoe UI" pitchFamily="34" charset="0"/>
              </a:rPr>
              <a:t>Space reconfigured </a:t>
            </a:r>
          </a:p>
          <a:p>
            <a:r>
              <a:rPr lang="en-US" sz="2400" dirty="0" smtClean="0">
                <a:latin typeface="Segoe UI" pitchFamily="34" charset="0"/>
                <a:ea typeface="Segoe UI" pitchFamily="34" charset="0"/>
                <a:cs typeface="Segoe UI" pitchFamily="34" charset="0"/>
              </a:rPr>
              <a:t>around experience,</a:t>
            </a:r>
          </a:p>
          <a:p>
            <a:r>
              <a:rPr lang="en-US" sz="2400" dirty="0" smtClean="0">
                <a:latin typeface="Segoe UI" pitchFamily="34" charset="0"/>
                <a:ea typeface="Segoe UI" pitchFamily="34" charset="0"/>
                <a:cs typeface="Segoe UI" pitchFamily="34" charset="0"/>
              </a:rPr>
              <a:t>expertise and </a:t>
            </a:r>
          </a:p>
          <a:p>
            <a:r>
              <a:rPr lang="en-US" sz="2400" dirty="0" smtClean="0">
                <a:latin typeface="Segoe UI" pitchFamily="34" charset="0"/>
                <a:ea typeface="Segoe UI" pitchFamily="34" charset="0"/>
                <a:cs typeface="Segoe UI" pitchFamily="34" charset="0"/>
              </a:rPr>
              <a:t>communication </a:t>
            </a:r>
          </a:p>
          <a:p>
            <a:r>
              <a:rPr lang="en-US" sz="2400" dirty="0" smtClean="0">
                <a:latin typeface="Segoe UI" pitchFamily="34" charset="0"/>
                <a:ea typeface="Segoe UI" pitchFamily="34" charset="0"/>
                <a:cs typeface="Segoe UI" pitchFamily="34" charset="0"/>
              </a:rPr>
              <a:t>rather than collections</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cstate="print"/>
          <a:srcRect/>
          <a:stretch>
            <a:fillRect/>
          </a:stretch>
        </p:blipFill>
        <p:spPr bwMode="auto">
          <a:xfrm>
            <a:off x="424459" y="0"/>
            <a:ext cx="7805141"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 sit</a:t>
            </a:r>
            <a:endParaRPr lang="en-US" dirty="0"/>
          </a:p>
        </p:txBody>
      </p:sp>
      <p:sp>
        <p:nvSpPr>
          <p:cNvPr id="3" name="Content Placeholder 2"/>
          <p:cNvSpPr>
            <a:spLocks noGrp="1"/>
          </p:cNvSpPr>
          <p:nvPr>
            <p:ph idx="1"/>
          </p:nvPr>
        </p:nvSpPr>
        <p:spPr/>
        <p:txBody>
          <a:bodyPr>
            <a:normAutofit fontScale="77500" lnSpcReduction="20000"/>
          </a:bodyPr>
          <a:lstStyle/>
          <a:p>
            <a:endParaRPr lang="en-US" dirty="0" smtClean="0"/>
          </a:p>
          <a:p>
            <a:r>
              <a:rPr lang="en-US" dirty="0" smtClean="0"/>
              <a:t>United States </a:t>
            </a:r>
          </a:p>
          <a:p>
            <a:r>
              <a:rPr lang="en-US" dirty="0" smtClean="0"/>
              <a:t>Informed by Western European developments</a:t>
            </a:r>
          </a:p>
          <a:p>
            <a:r>
              <a:rPr lang="en-US" dirty="0" smtClean="0"/>
              <a:t>System-wide view</a:t>
            </a:r>
          </a:p>
          <a:p>
            <a:r>
              <a:rPr lang="en-US" dirty="0" smtClean="0"/>
              <a:t>Not inside of an operational library</a:t>
            </a:r>
          </a:p>
          <a:p>
            <a:r>
              <a:rPr lang="en-US" dirty="0" smtClean="0"/>
              <a:t>Inform and lead library directions and future</a:t>
            </a:r>
            <a:endParaRPr lang="en-US" dirty="0"/>
          </a:p>
        </p:txBody>
      </p:sp>
      <p:pic>
        <p:nvPicPr>
          <p:cNvPr id="5" name="Picture 1"/>
          <p:cNvPicPr>
            <a:picLocks noGrp="1" noChangeAspect="1" noChangeArrowheads="1"/>
          </p:cNvPicPr>
          <p:nvPr>
            <p:ph idx="10"/>
          </p:nvPr>
        </p:nvPicPr>
        <p:blipFill>
          <a:blip r:embed="rId3" cstate="print"/>
          <a:srcRect/>
          <a:stretch>
            <a:fillRect/>
          </a:stretch>
        </p:blipFill>
        <p:spPr bwMode="auto">
          <a:xfrm>
            <a:off x="2819400" y="152400"/>
            <a:ext cx="2955925" cy="320225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2"/>
          <p:cNvPicPr>
            <a:picLocks noChangeAspect="1" noChangeArrowheads="1"/>
          </p:cNvPicPr>
          <p:nvPr/>
        </p:nvPicPr>
        <p:blipFill>
          <a:blip r:embed="rId2" cstate="print"/>
          <a:srcRect/>
          <a:stretch>
            <a:fillRect/>
          </a:stretch>
        </p:blipFill>
        <p:spPr bwMode="auto">
          <a:xfrm>
            <a:off x="838200" y="733158"/>
            <a:ext cx="7620000" cy="5500099"/>
          </a:xfrm>
          <a:prstGeom prst="rect">
            <a:avLst/>
          </a:prstGeom>
          <a:noFill/>
          <a:ln w="9525">
            <a:noFill/>
            <a:miter lim="800000"/>
            <a:headEnd/>
            <a:tailEnd/>
          </a:ln>
          <a:effectLst/>
        </p:spPr>
      </p:pic>
      <p:sp>
        <p:nvSpPr>
          <p:cNvPr id="3" name="TextBox 2"/>
          <p:cNvSpPr txBox="1"/>
          <p:nvPr/>
        </p:nvSpPr>
        <p:spPr>
          <a:xfrm>
            <a:off x="1828800" y="0"/>
            <a:ext cx="5557099" cy="646331"/>
          </a:xfrm>
          <a:prstGeom prst="rect">
            <a:avLst/>
          </a:prstGeom>
          <a:noFill/>
        </p:spPr>
        <p:txBody>
          <a:bodyPr wrap="none" rtlCol="0">
            <a:spAutoFit/>
          </a:bodyPr>
          <a:lstStyle/>
          <a:p>
            <a:r>
              <a:rPr lang="en-US" b="1" dirty="0" smtClean="0">
                <a:latin typeface="Segoe UI" pitchFamily="34" charset="0"/>
                <a:ea typeface="Segoe UI" pitchFamily="34" charset="0"/>
                <a:cs typeface="Segoe UI" pitchFamily="34" charset="0"/>
              </a:rPr>
              <a:t>US Academic Library Expenditures as a percent of</a:t>
            </a:r>
          </a:p>
          <a:p>
            <a:r>
              <a:rPr lang="en-US" b="1" dirty="0" smtClean="0">
                <a:latin typeface="Segoe UI" pitchFamily="34" charset="0"/>
                <a:ea typeface="Segoe UI" pitchFamily="34" charset="0"/>
                <a:cs typeface="Segoe UI" pitchFamily="34" charset="0"/>
              </a:rPr>
              <a:t>Total Post-secondary Education Expenditures</a:t>
            </a:r>
            <a:endParaRPr lang="en-US" b="1" dirty="0">
              <a:latin typeface="Segoe UI" pitchFamily="34" charset="0"/>
              <a:ea typeface="Segoe UI" pitchFamily="34" charset="0"/>
              <a:cs typeface="Segoe UI" pitchFamily="34" charset="0"/>
            </a:endParaRPr>
          </a:p>
        </p:txBody>
      </p:sp>
      <p:sp>
        <p:nvSpPr>
          <p:cNvPr id="5" name="TextBox 4"/>
          <p:cNvSpPr txBox="1"/>
          <p:nvPr/>
        </p:nvSpPr>
        <p:spPr>
          <a:xfrm>
            <a:off x="6705600" y="3505200"/>
            <a:ext cx="12954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$6.8 Billion in 2008</a:t>
            </a:r>
            <a:endParaRPr lang="en-US" dirty="0"/>
          </a:p>
        </p:txBody>
      </p:sp>
      <p:cxnSp>
        <p:nvCxnSpPr>
          <p:cNvPr id="7" name="Straight Arrow Connector 6"/>
          <p:cNvCxnSpPr/>
          <p:nvPr/>
        </p:nvCxnSpPr>
        <p:spPr>
          <a:xfrm flipV="1">
            <a:off x="7239000" y="2971800"/>
            <a:ext cx="381000" cy="5334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0" y="6488668"/>
            <a:ext cx="6252930" cy="338554"/>
          </a:xfrm>
          <a:prstGeom prst="rect">
            <a:avLst/>
          </a:prstGeom>
          <a:noFill/>
        </p:spPr>
        <p:txBody>
          <a:bodyPr wrap="none" rtlCol="0">
            <a:spAutoFit/>
          </a:bodyPr>
          <a:lstStyle/>
          <a:p>
            <a:r>
              <a:rPr lang="en-US" sz="1600" dirty="0" smtClean="0"/>
              <a:t>OCLC Research 2013 </a:t>
            </a:r>
            <a:r>
              <a:rPr lang="en-US" sz="1200" dirty="0" smtClean="0">
                <a:latin typeface="Segoe UI" pitchFamily="34" charset="0"/>
                <a:ea typeface="Segoe UI" pitchFamily="34" charset="0"/>
                <a:cs typeface="Segoe UI" pitchFamily="34" charset="0"/>
              </a:rPr>
              <a:t>Digest of Education Statistics 2010 April 2011 Tables 29 and 430</a:t>
            </a:r>
            <a:endParaRPr lang="en-US" sz="1200" dirty="0">
              <a:latin typeface="Segoe UI" pitchFamily="34" charset="0"/>
              <a:ea typeface="Segoe UI" pitchFamily="34" charset="0"/>
              <a:cs typeface="Segoe UI" pitchFamily="34" charset="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John Lombardi, President</a:t>
            </a:r>
            <a:br>
              <a:rPr lang="en-US" dirty="0" smtClean="0"/>
            </a:br>
            <a:r>
              <a:rPr lang="en-US" dirty="0" smtClean="0"/>
              <a:t>		</a:t>
            </a:r>
            <a:r>
              <a:rPr lang="en-US" sz="2000" dirty="0" smtClean="0"/>
              <a:t>at October 2011 ARL meeting</a:t>
            </a:r>
            <a:endParaRPr lang="en-US" dirty="0"/>
          </a:p>
        </p:txBody>
      </p:sp>
      <p:sp>
        <p:nvSpPr>
          <p:cNvPr id="3" name="Content Placeholder 2"/>
          <p:cNvSpPr>
            <a:spLocks noGrp="1"/>
          </p:cNvSpPr>
          <p:nvPr>
            <p:ph idx="1"/>
          </p:nvPr>
        </p:nvSpPr>
        <p:spPr>
          <a:xfrm>
            <a:off x="533400" y="1981200"/>
            <a:ext cx="7702551" cy="4191000"/>
          </a:xfrm>
        </p:spPr>
        <p:txBody>
          <a:bodyPr>
            <a:normAutofit fontScale="85000" lnSpcReduction="20000"/>
          </a:bodyPr>
          <a:lstStyle/>
          <a:p>
            <a:r>
              <a:rPr lang="en-US" dirty="0" smtClean="0"/>
              <a:t>When people ask him for money, he said, his first question is, “What will that project do to make the university more competitive?</a:t>
            </a:r>
          </a:p>
          <a:p>
            <a:pPr>
              <a:buNone/>
            </a:pPr>
            <a:r>
              <a:rPr lang="en-US" dirty="0" smtClean="0"/>
              <a:t> </a:t>
            </a:r>
          </a:p>
          <a:p>
            <a:r>
              <a:rPr lang="en-US" dirty="0" smtClean="0"/>
              <a:t>“If you can’t persuade me that the work you’re doing is going to make us more famous, we’re not going to be interested in investing in you,” he said.</a:t>
            </a:r>
          </a:p>
          <a:p>
            <a:pPr>
              <a:buNone/>
            </a:pPr>
            <a:r>
              <a:rPr lang="en-US" dirty="0" smtClean="0"/>
              <a:t> </a:t>
            </a:r>
          </a:p>
          <a:p>
            <a:r>
              <a:rPr lang="en-US" dirty="0" smtClean="0"/>
              <a:t>“Is that wise and profound and good? No. It’s stupid. But that’s the way it is.”</a:t>
            </a:r>
            <a:endParaRPr lang="en-US" dirty="0"/>
          </a:p>
        </p:txBody>
      </p:sp>
      <p:pic>
        <p:nvPicPr>
          <p:cNvPr id="57346" name="Picture 2"/>
          <p:cNvPicPr>
            <a:picLocks noGrp="1" noChangeAspect="1" noChangeArrowheads="1"/>
          </p:cNvPicPr>
          <p:nvPr>
            <p:ph idx="10"/>
          </p:nvPr>
        </p:nvPicPr>
        <p:blipFill>
          <a:blip r:embed="rId3" cstate="print"/>
          <a:srcRect/>
          <a:stretch>
            <a:fillRect/>
          </a:stretch>
        </p:blipFill>
        <p:spPr bwMode="auto">
          <a:xfrm>
            <a:off x="7239000" y="609600"/>
            <a:ext cx="947039" cy="1327625"/>
          </a:xfrm>
          <a:prstGeom prst="rect">
            <a:avLst/>
          </a:prstGeom>
          <a:noFill/>
          <a:ln w="9525">
            <a:noFill/>
            <a:miter lim="800000"/>
            <a:headEnd/>
            <a:tailEnd/>
          </a:ln>
        </p:spPr>
      </p:pic>
      <p:pic>
        <p:nvPicPr>
          <p:cNvPr id="57348" name="Picture 4"/>
          <p:cNvPicPr>
            <a:picLocks noChangeAspect="1" noChangeArrowheads="1"/>
          </p:cNvPicPr>
          <p:nvPr/>
        </p:nvPicPr>
        <p:blipFill>
          <a:blip r:embed="rId4" cstate="print"/>
          <a:srcRect/>
          <a:stretch>
            <a:fillRect/>
          </a:stretch>
        </p:blipFill>
        <p:spPr bwMode="auto">
          <a:xfrm>
            <a:off x="533400" y="152400"/>
            <a:ext cx="2381250" cy="962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447800"/>
            <a:ext cx="8229600" cy="4221163"/>
          </a:xfrm>
        </p:spPr>
        <p:txBody>
          <a:bodyPr/>
          <a:lstStyle/>
          <a:p>
            <a:pPr marL="0" indent="0">
              <a:spcBef>
                <a:spcPts val="0"/>
              </a:spcBef>
              <a:buNone/>
            </a:pPr>
            <a:r>
              <a:rPr lang="en-US" dirty="0" smtClean="0">
                <a:latin typeface="Segoe UI" pitchFamily="34" charset="0"/>
                <a:ea typeface="Segoe UI" pitchFamily="34" charset="0"/>
                <a:cs typeface="Segoe UI" pitchFamily="34" charset="0"/>
              </a:rPr>
              <a:t>... a more fundamental level of innovation, </a:t>
            </a:r>
            <a:r>
              <a:rPr lang="en-US" b="1" dirty="0" smtClean="0">
                <a:solidFill>
                  <a:schemeClr val="accent6">
                    <a:lumMod val="75000"/>
                  </a:schemeClr>
                </a:solidFill>
                <a:latin typeface="Segoe UI" pitchFamily="34" charset="0"/>
                <a:ea typeface="Segoe UI" pitchFamily="34" charset="0"/>
                <a:cs typeface="Segoe UI" pitchFamily="34" charset="0"/>
              </a:rPr>
              <a:t>institutional innovation </a:t>
            </a:r>
            <a:r>
              <a:rPr lang="en-US" dirty="0" smtClean="0">
                <a:latin typeface="Segoe UI" pitchFamily="34" charset="0"/>
                <a:ea typeface="Segoe UI" pitchFamily="34" charset="0"/>
                <a:cs typeface="Segoe UI" pitchFamily="34" charset="0"/>
              </a:rPr>
              <a:t>– redefining the rationale for institutions and developing new </a:t>
            </a:r>
            <a:r>
              <a:rPr lang="en-US" b="1" dirty="0" smtClean="0">
                <a:solidFill>
                  <a:schemeClr val="accent6">
                    <a:lumMod val="75000"/>
                  </a:schemeClr>
                </a:solidFill>
                <a:latin typeface="Segoe UI" pitchFamily="34" charset="0"/>
                <a:ea typeface="Segoe UI" pitchFamily="34" charset="0"/>
                <a:cs typeface="Segoe UI" pitchFamily="34" charset="0"/>
              </a:rPr>
              <a:t>relationship architectures </a:t>
            </a:r>
            <a:r>
              <a:rPr lang="en-US" dirty="0" smtClean="0">
                <a:latin typeface="Segoe UI" pitchFamily="34" charset="0"/>
                <a:ea typeface="Segoe UI" pitchFamily="34" charset="0"/>
                <a:cs typeface="Segoe UI" pitchFamily="34" charset="0"/>
              </a:rPr>
              <a:t>within and across institutions to break existing performance trade-offs and expand the realm of what is possible …</a:t>
            </a:r>
            <a:endParaRPr lang="en-US" dirty="0">
              <a:latin typeface="Segoe UI" pitchFamily="34" charset="0"/>
              <a:ea typeface="Segoe UI" pitchFamily="34" charset="0"/>
              <a:cs typeface="Segoe UI" pitchFamily="34" charset="0"/>
            </a:endParaRPr>
          </a:p>
        </p:txBody>
      </p:sp>
      <p:sp>
        <p:nvSpPr>
          <p:cNvPr id="4" name="Rectangle 3"/>
          <p:cNvSpPr/>
          <p:nvPr/>
        </p:nvSpPr>
        <p:spPr>
          <a:xfrm>
            <a:off x="5029200" y="5181600"/>
            <a:ext cx="3844514" cy="369332"/>
          </a:xfrm>
          <a:prstGeom prst="rect">
            <a:avLst/>
          </a:prstGeom>
        </p:spPr>
        <p:txBody>
          <a:bodyPr wrap="none">
            <a:spAutoFit/>
          </a:bodyPr>
          <a:lstStyle/>
          <a:p>
            <a:r>
              <a:rPr lang="en-US" dirty="0" smtClean="0">
                <a:latin typeface="Segoe UI" pitchFamily="34" charset="0"/>
                <a:ea typeface="Segoe UI" pitchFamily="34" charset="0"/>
                <a:cs typeface="Segoe UI" pitchFamily="34" charset="0"/>
              </a:rPr>
              <a:t>John </a:t>
            </a:r>
            <a:r>
              <a:rPr lang="en-US" dirty="0" err="1" smtClean="0">
                <a:latin typeface="Segoe UI" pitchFamily="34" charset="0"/>
                <a:ea typeface="Segoe UI" pitchFamily="34" charset="0"/>
                <a:cs typeface="Segoe UI" pitchFamily="34" charset="0"/>
              </a:rPr>
              <a:t>Hagel</a:t>
            </a:r>
            <a:r>
              <a:rPr lang="en-US" dirty="0" smtClean="0">
                <a:latin typeface="Segoe UI" pitchFamily="34" charset="0"/>
                <a:ea typeface="Segoe UI" pitchFamily="34" charset="0"/>
                <a:cs typeface="Segoe UI" pitchFamily="34" charset="0"/>
              </a:rPr>
              <a:t> III and John </a:t>
            </a:r>
            <a:r>
              <a:rPr lang="en-US" dirty="0" err="1" smtClean="0">
                <a:latin typeface="Segoe UI" pitchFamily="34" charset="0"/>
                <a:ea typeface="Segoe UI" pitchFamily="34" charset="0"/>
                <a:cs typeface="Segoe UI" pitchFamily="34" charset="0"/>
              </a:rPr>
              <a:t>Seely</a:t>
            </a:r>
            <a:r>
              <a:rPr lang="en-US" dirty="0" smtClean="0">
                <a:latin typeface="Segoe UI" pitchFamily="34" charset="0"/>
                <a:ea typeface="Segoe UI" pitchFamily="34" charset="0"/>
                <a:cs typeface="Segoe UI" pitchFamily="34" charset="0"/>
              </a:rPr>
              <a:t> Brown</a:t>
            </a:r>
            <a:endParaRPr lang="en-US" dirty="0">
              <a:latin typeface="Segoe UI" pitchFamily="34" charset="0"/>
              <a:ea typeface="Segoe UI" pitchFamily="34" charset="0"/>
              <a:cs typeface="Segoe UI" pitchFamily="34" charset="0"/>
            </a:endParaRPr>
          </a:p>
        </p:txBody>
      </p:sp>
      <p:sp>
        <p:nvSpPr>
          <p:cNvPr id="5" name="TextBox 4"/>
          <p:cNvSpPr txBox="1"/>
          <p:nvPr/>
        </p:nvSpPr>
        <p:spPr>
          <a:xfrm>
            <a:off x="381000" y="381000"/>
            <a:ext cx="3058338" cy="769441"/>
          </a:xfrm>
          <a:prstGeom prst="rect">
            <a:avLst/>
          </a:prstGeom>
          <a:noFill/>
        </p:spPr>
        <p:txBody>
          <a:bodyPr wrap="none" rtlCol="0">
            <a:spAutoFit/>
          </a:bodyPr>
          <a:lstStyle/>
          <a:p>
            <a:r>
              <a:rPr lang="en-US" sz="4400" b="1" dirty="0" smtClean="0">
                <a:latin typeface="Segoe UI" pitchFamily="34" charset="0"/>
                <a:ea typeface="Segoe UI" pitchFamily="34" charset="0"/>
                <a:cs typeface="Segoe UI" pitchFamily="34" charset="0"/>
              </a:rPr>
              <a:t>Innovation</a:t>
            </a:r>
            <a:endParaRPr lang="en-US" sz="4400" b="1" dirty="0">
              <a:latin typeface="Segoe UI" pitchFamily="34" charset="0"/>
              <a:ea typeface="Segoe UI" pitchFamily="34" charset="0"/>
              <a:cs typeface="Segoe UI" pitchFamily="34" charset="0"/>
            </a:endParaRPr>
          </a:p>
        </p:txBody>
      </p:sp>
      <p:sp>
        <p:nvSpPr>
          <p:cNvPr id="6" name="TextBox 5"/>
          <p:cNvSpPr txBox="1"/>
          <p:nvPr/>
        </p:nvSpPr>
        <p:spPr>
          <a:xfrm>
            <a:off x="7238999" y="0"/>
            <a:ext cx="1905001" cy="923330"/>
          </a:xfrm>
          <a:prstGeom prst="rect">
            <a:avLst/>
          </a:prstGeom>
          <a:noFill/>
        </p:spPr>
        <p:txBody>
          <a:bodyPr wrap="square" rtlCol="0">
            <a:spAutoFit/>
          </a:bodyPr>
          <a:lstStyle/>
          <a:p>
            <a:pPr marL="742950" lvl="0" indent="-742950">
              <a:spcBef>
                <a:spcPct val="0"/>
              </a:spcBef>
              <a:buClr>
                <a:schemeClr val="accent6">
                  <a:lumMod val="75000"/>
                </a:schemeClr>
              </a:buClr>
              <a:defRPr/>
            </a:pPr>
            <a:r>
              <a:rPr lang="en-US" sz="1200" dirty="0" smtClean="0">
                <a:latin typeface="Segoe UI" pitchFamily="34" charset="0"/>
                <a:ea typeface="Segoe UI" pitchFamily="34" charset="0"/>
                <a:cs typeface="Segoe UI" pitchFamily="34" charset="0"/>
              </a:rPr>
              <a:t>Shift to </a:t>
            </a:r>
            <a:r>
              <a:rPr lang="en-US" sz="1200" b="1" dirty="0" smtClean="0">
                <a:latin typeface="Segoe UI" pitchFamily="34" charset="0"/>
                <a:ea typeface="Segoe UI" pitchFamily="34" charset="0"/>
                <a:cs typeface="Segoe UI" pitchFamily="34" charset="0"/>
              </a:rPr>
              <a:t>engagement</a:t>
            </a:r>
          </a:p>
          <a:p>
            <a:pPr marL="742950" indent="-742950">
              <a:spcBef>
                <a:spcPct val="0"/>
              </a:spcBef>
              <a:buClr>
                <a:schemeClr val="accent6">
                  <a:lumMod val="75000"/>
                </a:schemeClr>
              </a:buClr>
              <a:defRPr/>
            </a:pPr>
            <a:r>
              <a:rPr lang="en-US" sz="1200" dirty="0" smtClean="0">
                <a:latin typeface="Segoe UI" pitchFamily="34" charset="0"/>
                <a:ea typeface="Segoe UI" pitchFamily="34" charset="0"/>
                <a:cs typeface="Segoe UI" pitchFamily="34" charset="0"/>
              </a:rPr>
              <a:t>Institutional </a:t>
            </a:r>
            <a:r>
              <a:rPr lang="en-US" sz="1200" b="1" dirty="0" smtClean="0">
                <a:latin typeface="Segoe UI" pitchFamily="34" charset="0"/>
                <a:ea typeface="Segoe UI" pitchFamily="34" charset="0"/>
                <a:cs typeface="Segoe UI" pitchFamily="34" charset="0"/>
              </a:rPr>
              <a:t>innovation</a:t>
            </a:r>
          </a:p>
          <a:p>
            <a:pPr marL="742950" indent="-742950">
              <a:spcBef>
                <a:spcPct val="0"/>
              </a:spcBef>
              <a:buClr>
                <a:schemeClr val="accent6">
                  <a:lumMod val="75000"/>
                </a:schemeClr>
              </a:buClr>
              <a:defRPr/>
            </a:pPr>
            <a:r>
              <a:rPr lang="en-US" sz="1200" dirty="0" err="1" smtClean="0">
                <a:latin typeface="Segoe UI" pitchFamily="34" charset="0"/>
                <a:ea typeface="Segoe UI" pitchFamily="34" charset="0"/>
                <a:cs typeface="Segoe UI" pitchFamily="34" charset="0"/>
              </a:rPr>
              <a:t>Rightscale</a:t>
            </a:r>
            <a:r>
              <a:rPr lang="en-US" sz="1200" dirty="0" smtClean="0">
                <a:latin typeface="Segoe UI" pitchFamily="34" charset="0"/>
                <a:ea typeface="Segoe UI" pitchFamily="34" charset="0"/>
                <a:cs typeface="Segoe UI" pitchFamily="34" charset="0"/>
              </a:rPr>
              <a:t> </a:t>
            </a:r>
            <a:r>
              <a:rPr lang="en-US" sz="1200" b="1" dirty="0" smtClean="0">
                <a:latin typeface="Segoe UI" pitchFamily="34" charset="0"/>
                <a:ea typeface="Segoe UI" pitchFamily="34" charset="0"/>
                <a:cs typeface="Segoe UI" pitchFamily="34" charset="0"/>
              </a:rPr>
              <a:t>infrastructure</a:t>
            </a:r>
          </a:p>
          <a:p>
            <a:endParaRPr lang="en-US" dirty="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1"/>
          <p:cNvSpPr>
            <a:spLocks noGrp="1"/>
          </p:cNvSpPr>
          <p:nvPr>
            <p:ph type="title"/>
          </p:nvPr>
        </p:nvSpPr>
        <p:spPr>
          <a:xfrm>
            <a:off x="0" y="228600"/>
            <a:ext cx="8686800" cy="1143000"/>
          </a:xfrm>
        </p:spPr>
        <p:txBody>
          <a:bodyPr>
            <a:normAutofit fontScale="90000"/>
          </a:bodyPr>
          <a:lstStyle/>
          <a:p>
            <a:pPr algn="l"/>
            <a:r>
              <a:rPr lang="en-US" b="1" dirty="0" smtClean="0">
                <a:latin typeface="Segoe UI" pitchFamily="34" charset="0"/>
                <a:ea typeface="Segoe UI" pitchFamily="34" charset="0"/>
                <a:cs typeface="Segoe UI" pitchFamily="34" charset="0"/>
              </a:rPr>
              <a:t>A new architecture of relationships: </a:t>
            </a:r>
            <a:r>
              <a:rPr lang="en-US" b="1" dirty="0" err="1" smtClean="0">
                <a:latin typeface="Segoe UI" pitchFamily="34" charset="0"/>
                <a:ea typeface="Segoe UI" pitchFamily="34" charset="0"/>
                <a:cs typeface="Segoe UI" pitchFamily="34" charset="0"/>
              </a:rPr>
              <a:t>rightscaling</a:t>
            </a:r>
            <a:endParaRPr lang="en-US" b="1" dirty="0">
              <a:latin typeface="Segoe UI" pitchFamily="34" charset="0"/>
              <a:ea typeface="Segoe UI" pitchFamily="34" charset="0"/>
              <a:cs typeface="Segoe UI" pitchFamily="34" charset="0"/>
            </a:endParaRPr>
          </a:p>
        </p:txBody>
      </p:sp>
      <p:pic>
        <p:nvPicPr>
          <p:cNvPr id="7" name="Picture 8" descr="http://www.librarynews.com.au/website/images/HathiTrustLogo.jpg"/>
          <p:cNvPicPr>
            <a:picLocks noChangeAspect="1" noChangeArrowheads="1"/>
          </p:cNvPicPr>
          <p:nvPr/>
        </p:nvPicPr>
        <p:blipFill>
          <a:blip r:embed="rId3" cstate="print"/>
          <a:srcRect/>
          <a:stretch>
            <a:fillRect/>
          </a:stretch>
        </p:blipFill>
        <p:spPr bwMode="auto">
          <a:xfrm>
            <a:off x="762000" y="2057400"/>
            <a:ext cx="1143000" cy="1166567"/>
          </a:xfrm>
          <a:prstGeom prst="rect">
            <a:avLst/>
          </a:prstGeom>
          <a:noFill/>
        </p:spPr>
      </p:pic>
      <p:pic>
        <p:nvPicPr>
          <p:cNvPr id="9" name="Picture 4" descr="http://www.orbiscascade.org/inc/html/default/pix/Alliance_logo.gif"/>
          <p:cNvPicPr>
            <a:picLocks noChangeAspect="1" noChangeArrowheads="1"/>
          </p:cNvPicPr>
          <p:nvPr/>
        </p:nvPicPr>
        <p:blipFill>
          <a:blip r:embed="rId4" cstate="print"/>
          <a:srcRect/>
          <a:stretch>
            <a:fillRect/>
          </a:stretch>
        </p:blipFill>
        <p:spPr bwMode="auto">
          <a:xfrm>
            <a:off x="5867400" y="4419600"/>
            <a:ext cx="2066925" cy="628651"/>
          </a:xfrm>
          <a:prstGeom prst="rect">
            <a:avLst/>
          </a:prstGeom>
          <a:noFill/>
          <a:ln>
            <a:noFill/>
          </a:ln>
        </p:spPr>
      </p:pic>
      <p:pic>
        <p:nvPicPr>
          <p:cNvPr id="10" name="Picture 9" descr="Home"/>
          <p:cNvPicPr>
            <a:picLocks noChangeAspect="1" noChangeArrowheads="1"/>
          </p:cNvPicPr>
          <p:nvPr/>
        </p:nvPicPr>
        <p:blipFill>
          <a:blip r:embed="rId5" cstate="print"/>
          <a:srcRect/>
          <a:stretch>
            <a:fillRect/>
          </a:stretch>
        </p:blipFill>
        <p:spPr bwMode="auto">
          <a:xfrm>
            <a:off x="2743200" y="3352800"/>
            <a:ext cx="2533650" cy="828676"/>
          </a:xfrm>
          <a:prstGeom prst="rect">
            <a:avLst/>
          </a:prstGeom>
          <a:noFill/>
          <a:ln>
            <a:noFill/>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1"/>
          <p:cNvSpPr>
            <a:spLocks noGrp="1"/>
          </p:cNvSpPr>
          <p:nvPr>
            <p:ph type="title"/>
          </p:nvPr>
        </p:nvSpPr>
        <p:spPr>
          <a:xfrm>
            <a:off x="0" y="274638"/>
            <a:ext cx="8991600" cy="1143000"/>
          </a:xfrm>
        </p:spPr>
        <p:txBody>
          <a:bodyPr>
            <a:normAutofit fontScale="90000"/>
          </a:bodyPr>
          <a:lstStyle/>
          <a:p>
            <a:pPr algn="l"/>
            <a:r>
              <a:rPr lang="en-US" b="1" dirty="0" smtClean="0">
                <a:latin typeface="Segoe UI" pitchFamily="34" charset="0"/>
                <a:ea typeface="Segoe UI" pitchFamily="34" charset="0"/>
                <a:cs typeface="Segoe UI" pitchFamily="34" charset="0"/>
              </a:rPr>
              <a:t>A new architecture of relationships: engagement</a:t>
            </a:r>
            <a:endParaRPr lang="en-US" b="1" dirty="0">
              <a:latin typeface="Segoe UI" pitchFamily="34" charset="0"/>
              <a:ea typeface="Segoe UI" pitchFamily="34" charset="0"/>
              <a:cs typeface="Segoe UI" pitchFamily="34" charset="0"/>
            </a:endParaRPr>
          </a:p>
        </p:txBody>
      </p:sp>
      <p:sp>
        <p:nvSpPr>
          <p:cNvPr id="6" name="TextBox 5"/>
          <p:cNvSpPr txBox="1"/>
          <p:nvPr/>
        </p:nvSpPr>
        <p:spPr>
          <a:xfrm>
            <a:off x="609600" y="2743200"/>
            <a:ext cx="5050165" cy="3539430"/>
          </a:xfrm>
          <a:prstGeom prst="rect">
            <a:avLst/>
          </a:prstGeom>
          <a:noFill/>
        </p:spPr>
        <p:txBody>
          <a:bodyPr wrap="none" rtlCol="0">
            <a:spAutoFit/>
          </a:bodyPr>
          <a:lstStyle/>
          <a:p>
            <a:r>
              <a:rPr lang="en-US" sz="2800" dirty="0" smtClean="0">
                <a:latin typeface="Segoe UI" pitchFamily="34" charset="0"/>
                <a:ea typeface="Segoe UI" pitchFamily="34" charset="0"/>
                <a:cs typeface="Segoe UI" pitchFamily="34" charset="0"/>
              </a:rPr>
              <a:t>University Press</a:t>
            </a:r>
          </a:p>
          <a:p>
            <a:r>
              <a:rPr lang="en-US" sz="2800" dirty="0" smtClean="0">
                <a:latin typeface="Segoe UI" pitchFamily="34" charset="0"/>
                <a:ea typeface="Segoe UI" pitchFamily="34" charset="0"/>
                <a:cs typeface="Segoe UI" pitchFamily="34" charset="0"/>
              </a:rPr>
              <a:t>Office of Research</a:t>
            </a:r>
          </a:p>
          <a:p>
            <a:r>
              <a:rPr lang="en-US" sz="2800" dirty="0" smtClean="0">
                <a:latin typeface="Segoe UI" pitchFamily="34" charset="0"/>
                <a:ea typeface="Segoe UI" pitchFamily="34" charset="0"/>
                <a:cs typeface="Segoe UI" pitchFamily="34" charset="0"/>
              </a:rPr>
              <a:t>IT</a:t>
            </a:r>
          </a:p>
          <a:p>
            <a:r>
              <a:rPr lang="en-US" sz="2800" dirty="0" smtClean="0">
                <a:latin typeface="Segoe UI" pitchFamily="34" charset="0"/>
                <a:ea typeface="Segoe UI" pitchFamily="34" charset="0"/>
                <a:cs typeface="Segoe UI" pitchFamily="34" charset="0"/>
              </a:rPr>
              <a:t>Learning and teaching support</a:t>
            </a:r>
          </a:p>
          <a:p>
            <a:r>
              <a:rPr lang="en-US" sz="2800" dirty="0" smtClean="0">
                <a:latin typeface="Segoe UI" pitchFamily="34" charset="0"/>
                <a:ea typeface="Segoe UI" pitchFamily="34" charset="0"/>
                <a:cs typeface="Segoe UI" pitchFamily="34" charset="0"/>
              </a:rPr>
              <a:t>E-research</a:t>
            </a:r>
          </a:p>
          <a:p>
            <a:r>
              <a:rPr lang="en-US" sz="2800" dirty="0" smtClean="0">
                <a:latin typeface="Segoe UI" pitchFamily="34" charset="0"/>
                <a:ea typeface="Segoe UI" pitchFamily="34" charset="0"/>
                <a:cs typeface="Segoe UI" pitchFamily="34" charset="0"/>
              </a:rPr>
              <a:t>Writing centre</a:t>
            </a:r>
          </a:p>
          <a:p>
            <a:r>
              <a:rPr lang="en-US" sz="2800" dirty="0" smtClean="0">
                <a:latin typeface="Segoe UI" pitchFamily="34" charset="0"/>
                <a:ea typeface="Segoe UI" pitchFamily="34" charset="0"/>
                <a:cs typeface="Segoe UI" pitchFamily="34" charset="0"/>
              </a:rPr>
              <a:t>Academic departments</a:t>
            </a:r>
          </a:p>
          <a:p>
            <a:r>
              <a:rPr lang="en-US" sz="2800" dirty="0" smtClean="0">
                <a:latin typeface="Segoe UI" pitchFamily="34" charset="0"/>
                <a:ea typeface="Segoe UI" pitchFamily="34" charset="0"/>
                <a:cs typeface="Segoe UI" pitchFamily="34" charset="0"/>
              </a:rPr>
              <a:t>….</a:t>
            </a:r>
            <a:endParaRPr lang="en-US" sz="2800" dirty="0">
              <a:latin typeface="Segoe UI" pitchFamily="34" charset="0"/>
              <a:ea typeface="Segoe UI" pitchFamily="34" charset="0"/>
              <a:cs typeface="Segoe UI" pitchFamily="34" charset="0"/>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94913" name="Object 1"/>
          <p:cNvGraphicFramePr>
            <a:graphicFrameLocks noChangeAspect="1"/>
          </p:cNvGraphicFramePr>
          <p:nvPr/>
        </p:nvGraphicFramePr>
        <p:xfrm>
          <a:off x="533400" y="673100"/>
          <a:ext cx="8229600" cy="6184900"/>
        </p:xfrm>
        <a:graphic>
          <a:graphicData uri="http://schemas.openxmlformats.org/presentationml/2006/ole">
            <p:oleObj spid="_x0000_s294913" r:id="rId3" imgW="8317285" imgH="6231168" progId="">
              <p:embed/>
            </p:oleObj>
          </a:graphicData>
        </a:graphic>
      </p:graphicFrame>
      <p:sp>
        <p:nvSpPr>
          <p:cNvPr id="6" name="TextBox 5"/>
          <p:cNvSpPr txBox="1"/>
          <p:nvPr/>
        </p:nvSpPr>
        <p:spPr>
          <a:xfrm>
            <a:off x="76200" y="152400"/>
            <a:ext cx="6118150" cy="369332"/>
          </a:xfrm>
          <a:prstGeom prst="rect">
            <a:avLst/>
          </a:prstGeom>
          <a:noFill/>
        </p:spPr>
        <p:txBody>
          <a:bodyPr wrap="none" rtlCol="0">
            <a:spAutoFit/>
          </a:bodyPr>
          <a:lstStyle/>
          <a:p>
            <a:r>
              <a:rPr lang="en-US" dirty="0" smtClean="0"/>
              <a:t>Stakeholders Influencing Campus Libraries Strategic Framework</a:t>
            </a:r>
            <a:endParaRPr lang="en-US" dirty="0"/>
          </a:p>
        </p:txBody>
      </p:sp>
      <p:sp>
        <p:nvSpPr>
          <p:cNvPr id="7" name="TextBox 6"/>
          <p:cNvSpPr txBox="1"/>
          <p:nvPr/>
        </p:nvSpPr>
        <p:spPr>
          <a:xfrm>
            <a:off x="2362200" y="6119336"/>
            <a:ext cx="4114800" cy="738664"/>
          </a:xfrm>
          <a:prstGeom prst="rect">
            <a:avLst/>
          </a:prstGeom>
          <a:noFill/>
        </p:spPr>
        <p:txBody>
          <a:bodyPr wrap="square" rtlCol="0">
            <a:spAutoFit/>
          </a:bodyPr>
          <a:lstStyle/>
          <a:p>
            <a:r>
              <a:rPr lang="en-US" sz="1200" dirty="0" smtClean="0">
                <a:latin typeface="Segoe UI" pitchFamily="34" charset="0"/>
                <a:ea typeface="Segoe UI" pitchFamily="34" charset="0"/>
                <a:cs typeface="Segoe UI" pitchFamily="34" charset="0"/>
              </a:rPr>
              <a:t>Project Charter Campus Libraries Strategic Framework</a:t>
            </a:r>
          </a:p>
          <a:p>
            <a:r>
              <a:rPr lang="en-US" sz="1200" dirty="0" smtClean="0">
                <a:latin typeface="Segoe UI" pitchFamily="34" charset="0"/>
                <a:ea typeface="Segoe UI" pitchFamily="34" charset="0"/>
                <a:cs typeface="Segoe UI" pitchFamily="34" charset="0"/>
              </a:rPr>
              <a:t>Updated 5/1/13 - Version 9.1</a:t>
            </a:r>
          </a:p>
          <a:p>
            <a:endParaRPr lang="en-US" dirty="0"/>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81000"/>
            <a:ext cx="3843809" cy="769441"/>
          </a:xfrm>
          <a:prstGeom prst="rect">
            <a:avLst/>
          </a:prstGeom>
          <a:noFill/>
        </p:spPr>
        <p:txBody>
          <a:bodyPr wrap="none" rtlCol="0">
            <a:spAutoFit/>
          </a:bodyPr>
          <a:lstStyle/>
          <a:p>
            <a:r>
              <a:rPr lang="en-US" sz="4400" b="1" dirty="0" smtClean="0">
                <a:latin typeface="Segoe UI" pitchFamily="34" charset="0"/>
                <a:ea typeface="Segoe UI" pitchFamily="34" charset="0"/>
                <a:cs typeface="Segoe UI" pitchFamily="34" charset="0"/>
              </a:rPr>
              <a:t>Infrastructure</a:t>
            </a:r>
            <a:endParaRPr lang="en-US" sz="4400" b="1" dirty="0">
              <a:latin typeface="Segoe UI" pitchFamily="34" charset="0"/>
              <a:ea typeface="Segoe UI" pitchFamily="34" charset="0"/>
              <a:cs typeface="Segoe UI" pitchFamily="34" charset="0"/>
            </a:endParaRPr>
          </a:p>
        </p:txBody>
      </p:sp>
      <p:sp>
        <p:nvSpPr>
          <p:cNvPr id="5" name="TextBox 4"/>
          <p:cNvSpPr txBox="1"/>
          <p:nvPr/>
        </p:nvSpPr>
        <p:spPr>
          <a:xfrm>
            <a:off x="3581400" y="4267200"/>
            <a:ext cx="3305713" cy="400110"/>
          </a:xfrm>
          <a:prstGeom prst="rect">
            <a:avLst/>
          </a:prstGeom>
          <a:noFill/>
        </p:spPr>
        <p:txBody>
          <a:bodyPr wrap="none" rtlCol="0">
            <a:spAutoFit/>
          </a:bodyPr>
          <a:lstStyle/>
          <a:p>
            <a:r>
              <a:rPr lang="en-US" sz="2000" dirty="0" smtClean="0">
                <a:latin typeface="Segoe UI" pitchFamily="34" charset="0"/>
                <a:ea typeface="Segoe UI" pitchFamily="34" charset="0"/>
                <a:cs typeface="Segoe UI" pitchFamily="34" charset="0"/>
              </a:rPr>
              <a:t>Print management example</a:t>
            </a:r>
            <a:endParaRPr lang="en-US" sz="2000" dirty="0">
              <a:latin typeface="Segoe UI" pitchFamily="34" charset="0"/>
              <a:ea typeface="Segoe UI" pitchFamily="34" charset="0"/>
              <a:cs typeface="Segoe UI" pitchFamily="34" charset="0"/>
            </a:endParaRPr>
          </a:p>
        </p:txBody>
      </p:sp>
      <p:sp>
        <p:nvSpPr>
          <p:cNvPr id="6" name="TextBox 5"/>
          <p:cNvSpPr txBox="1"/>
          <p:nvPr/>
        </p:nvSpPr>
        <p:spPr>
          <a:xfrm>
            <a:off x="7238999" y="0"/>
            <a:ext cx="1905001" cy="923330"/>
          </a:xfrm>
          <a:prstGeom prst="rect">
            <a:avLst/>
          </a:prstGeom>
          <a:noFill/>
        </p:spPr>
        <p:txBody>
          <a:bodyPr wrap="square" rtlCol="0">
            <a:spAutoFit/>
          </a:bodyPr>
          <a:lstStyle/>
          <a:p>
            <a:pPr marL="742950" lvl="0" indent="-742950">
              <a:spcBef>
                <a:spcPct val="0"/>
              </a:spcBef>
              <a:buClr>
                <a:schemeClr val="accent6">
                  <a:lumMod val="75000"/>
                </a:schemeClr>
              </a:buClr>
              <a:defRPr/>
            </a:pPr>
            <a:r>
              <a:rPr lang="en-US" sz="1200" dirty="0" smtClean="0">
                <a:latin typeface="Segoe UI" pitchFamily="34" charset="0"/>
                <a:ea typeface="Segoe UI" pitchFamily="34" charset="0"/>
                <a:cs typeface="Segoe UI" pitchFamily="34" charset="0"/>
              </a:rPr>
              <a:t>Shift to </a:t>
            </a:r>
            <a:r>
              <a:rPr lang="en-US" sz="1200" b="1" dirty="0" smtClean="0">
                <a:latin typeface="Segoe UI" pitchFamily="34" charset="0"/>
                <a:ea typeface="Segoe UI" pitchFamily="34" charset="0"/>
                <a:cs typeface="Segoe UI" pitchFamily="34" charset="0"/>
              </a:rPr>
              <a:t>engagement</a:t>
            </a:r>
          </a:p>
          <a:p>
            <a:pPr marL="742950" indent="-742950">
              <a:spcBef>
                <a:spcPct val="0"/>
              </a:spcBef>
              <a:buClr>
                <a:schemeClr val="accent6">
                  <a:lumMod val="75000"/>
                </a:schemeClr>
              </a:buClr>
              <a:defRPr/>
            </a:pPr>
            <a:r>
              <a:rPr lang="en-US" sz="1200" dirty="0" smtClean="0">
                <a:latin typeface="Segoe UI" pitchFamily="34" charset="0"/>
                <a:ea typeface="Segoe UI" pitchFamily="34" charset="0"/>
                <a:cs typeface="Segoe UI" pitchFamily="34" charset="0"/>
              </a:rPr>
              <a:t>Institutional </a:t>
            </a:r>
            <a:r>
              <a:rPr lang="en-US" sz="1200" b="1" dirty="0" smtClean="0">
                <a:latin typeface="Segoe UI" pitchFamily="34" charset="0"/>
                <a:ea typeface="Segoe UI" pitchFamily="34" charset="0"/>
                <a:cs typeface="Segoe UI" pitchFamily="34" charset="0"/>
              </a:rPr>
              <a:t>innovation</a:t>
            </a:r>
          </a:p>
          <a:p>
            <a:pPr marL="742950" indent="-742950">
              <a:spcBef>
                <a:spcPct val="0"/>
              </a:spcBef>
              <a:buClr>
                <a:schemeClr val="accent6">
                  <a:lumMod val="75000"/>
                </a:schemeClr>
              </a:buClr>
              <a:defRPr/>
            </a:pPr>
            <a:r>
              <a:rPr lang="en-US" sz="1200" dirty="0" err="1" smtClean="0">
                <a:latin typeface="Segoe UI" pitchFamily="34" charset="0"/>
                <a:ea typeface="Segoe UI" pitchFamily="34" charset="0"/>
                <a:cs typeface="Segoe UI" pitchFamily="34" charset="0"/>
              </a:rPr>
              <a:t>Rightscale</a:t>
            </a:r>
            <a:r>
              <a:rPr lang="en-US" sz="1200" dirty="0" smtClean="0">
                <a:latin typeface="Segoe UI" pitchFamily="34" charset="0"/>
                <a:ea typeface="Segoe UI" pitchFamily="34" charset="0"/>
                <a:cs typeface="Segoe UI" pitchFamily="34" charset="0"/>
              </a:rPr>
              <a:t> </a:t>
            </a:r>
            <a:r>
              <a:rPr lang="en-US" sz="1200" b="1" dirty="0" smtClean="0">
                <a:latin typeface="Segoe UI" pitchFamily="34" charset="0"/>
                <a:ea typeface="Segoe UI" pitchFamily="34" charset="0"/>
                <a:cs typeface="Segoe UI" pitchFamily="34" charset="0"/>
              </a:rPr>
              <a:t>infrastructure</a:t>
            </a:r>
          </a:p>
          <a:p>
            <a:endParaRPr lang="en-US" dirty="0"/>
          </a:p>
        </p:txBody>
      </p:sp>
      <p:sp>
        <p:nvSpPr>
          <p:cNvPr id="7" name="TextBox 6"/>
          <p:cNvSpPr txBox="1"/>
          <p:nvPr/>
        </p:nvSpPr>
        <p:spPr>
          <a:xfrm>
            <a:off x="838200" y="1752600"/>
            <a:ext cx="2353529" cy="1938992"/>
          </a:xfrm>
          <a:prstGeom prst="rect">
            <a:avLst/>
          </a:prstGeom>
          <a:noFill/>
        </p:spPr>
        <p:txBody>
          <a:bodyPr wrap="none" rtlCol="0">
            <a:spAutoFit/>
          </a:bodyPr>
          <a:lstStyle/>
          <a:p>
            <a:r>
              <a:rPr lang="en-US" sz="2000" dirty="0" smtClean="0">
                <a:latin typeface="Segoe UI" pitchFamily="34" charset="0"/>
                <a:ea typeface="Segoe UI" pitchFamily="34" charset="0"/>
                <a:cs typeface="Segoe UI" pitchFamily="34" charset="0"/>
              </a:rPr>
              <a:t>Physical space</a:t>
            </a:r>
          </a:p>
          <a:p>
            <a:r>
              <a:rPr lang="en-US" sz="2000" dirty="0" smtClean="0">
                <a:latin typeface="Segoe UI" pitchFamily="34" charset="0"/>
                <a:ea typeface="Segoe UI" pitchFamily="34" charset="0"/>
                <a:cs typeface="Segoe UI" pitchFamily="34" charset="0"/>
              </a:rPr>
              <a:t>Physical collections</a:t>
            </a:r>
          </a:p>
          <a:p>
            <a:r>
              <a:rPr lang="en-US" sz="2000" dirty="0" smtClean="0">
                <a:latin typeface="Segoe UI" pitchFamily="34" charset="0"/>
                <a:ea typeface="Segoe UI" pitchFamily="34" charset="0"/>
                <a:cs typeface="Segoe UI" pitchFamily="34" charset="0"/>
              </a:rPr>
              <a:t>Systems</a:t>
            </a:r>
          </a:p>
          <a:p>
            <a:r>
              <a:rPr lang="en-US" sz="2000" dirty="0" smtClean="0">
                <a:latin typeface="Segoe UI" pitchFamily="34" charset="0"/>
                <a:ea typeface="Segoe UI" pitchFamily="34" charset="0"/>
                <a:cs typeface="Segoe UI" pitchFamily="34" charset="0"/>
              </a:rPr>
              <a:t>Repositories</a:t>
            </a:r>
          </a:p>
          <a:p>
            <a:r>
              <a:rPr lang="en-US" sz="2000" dirty="0" smtClean="0">
                <a:latin typeface="Segoe UI" pitchFamily="34" charset="0"/>
                <a:ea typeface="Segoe UI" pitchFamily="34" charset="0"/>
                <a:cs typeface="Segoe UI" pitchFamily="34" charset="0"/>
              </a:rPr>
              <a:t>Online Services</a:t>
            </a:r>
          </a:p>
          <a:p>
            <a:r>
              <a:rPr lang="en-US" sz="2000" dirty="0" smtClean="0">
                <a:latin typeface="Segoe UI" pitchFamily="34" charset="0"/>
                <a:ea typeface="Segoe UI" pitchFamily="34" charset="0"/>
                <a:cs typeface="Segoe UI" pitchFamily="34" charset="0"/>
              </a:rPr>
              <a:t>Etc. </a:t>
            </a:r>
            <a:endParaRPr lang="en-US" sz="2000" dirty="0">
              <a:latin typeface="Segoe UI" pitchFamily="34" charset="0"/>
              <a:ea typeface="Segoe UI" pitchFamily="34" charset="0"/>
              <a:cs typeface="Segoe U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600200"/>
            <a:ext cx="8229600" cy="4648200"/>
          </a:xfrm>
        </p:spPr>
        <p:txBody>
          <a:bodyPr>
            <a:normAutofit/>
          </a:bodyPr>
          <a:lstStyle/>
          <a:p>
            <a:pPr marL="0" indent="0">
              <a:spcBef>
                <a:spcPts val="0"/>
              </a:spcBef>
              <a:buNone/>
            </a:pPr>
            <a:r>
              <a:rPr lang="en-US" dirty="0" smtClean="0">
                <a:latin typeface="Segoe UI" pitchFamily="34" charset="0"/>
                <a:ea typeface="Segoe UI" pitchFamily="34" charset="0"/>
                <a:cs typeface="Segoe UI" pitchFamily="34" charset="0"/>
              </a:rPr>
              <a:t>Growing misalignment between investment in print collections and practices of research and learning</a:t>
            </a:r>
          </a:p>
          <a:p>
            <a:pPr marL="0" indent="0">
              <a:spcBef>
                <a:spcPts val="0"/>
              </a:spcBef>
              <a:buNone/>
            </a:pPr>
            <a:endParaRPr lang="en-US" dirty="0" smtClean="0">
              <a:latin typeface="Segoe UI" pitchFamily="34" charset="0"/>
              <a:ea typeface="Segoe UI" pitchFamily="34" charset="0"/>
              <a:cs typeface="Segoe UI" pitchFamily="34" charset="0"/>
            </a:endParaRPr>
          </a:p>
          <a:p>
            <a:pPr marL="0" indent="0">
              <a:spcBef>
                <a:spcPts val="0"/>
              </a:spcBef>
              <a:buNone/>
            </a:pPr>
            <a:r>
              <a:rPr lang="en-US" dirty="0" smtClean="0">
                <a:latin typeface="Segoe UI" pitchFamily="34" charset="0"/>
                <a:ea typeface="Segoe UI" pitchFamily="34" charset="0"/>
                <a:cs typeface="Segoe UI" pitchFamily="34" charset="0"/>
              </a:rPr>
              <a:t>Reconfigure space around engagement rather than around collections</a:t>
            </a:r>
          </a:p>
          <a:p>
            <a:pPr marL="0" indent="0">
              <a:spcBef>
                <a:spcPts val="0"/>
              </a:spcBef>
              <a:buNone/>
            </a:pPr>
            <a:endParaRPr lang="en-US" dirty="0" smtClean="0">
              <a:latin typeface="Segoe UI" pitchFamily="34" charset="0"/>
              <a:ea typeface="Segoe UI" pitchFamily="34" charset="0"/>
              <a:cs typeface="Segoe UI" pitchFamily="34" charset="0"/>
            </a:endParaRPr>
          </a:p>
          <a:p>
            <a:pPr marL="0" indent="0">
              <a:spcBef>
                <a:spcPts val="0"/>
              </a:spcBef>
              <a:buNone/>
            </a:pPr>
            <a:r>
              <a:rPr lang="en-US" dirty="0" smtClean="0">
                <a:latin typeface="Segoe UI" pitchFamily="34" charset="0"/>
                <a:ea typeface="Segoe UI" pitchFamily="34" charset="0"/>
                <a:cs typeface="Segoe UI" pitchFamily="34" charset="0"/>
              </a:rPr>
              <a:t>Stewardship and efficient access still (variably) important</a:t>
            </a:r>
          </a:p>
          <a:p>
            <a:pPr marL="0" indent="0">
              <a:spcBef>
                <a:spcPts val="0"/>
              </a:spcBef>
              <a:buNone/>
            </a:pPr>
            <a:endParaRPr lang="en-US" b="1" dirty="0" smtClean="0">
              <a:latin typeface="Segoe UI" pitchFamily="34" charset="0"/>
              <a:ea typeface="Segoe UI" pitchFamily="34" charset="0"/>
              <a:cs typeface="Segoe UI" pitchFamily="34" charset="0"/>
            </a:endParaRPr>
          </a:p>
        </p:txBody>
      </p:sp>
      <p:sp>
        <p:nvSpPr>
          <p:cNvPr id="4" name="TextBox 3"/>
          <p:cNvSpPr txBox="1"/>
          <p:nvPr/>
        </p:nvSpPr>
        <p:spPr>
          <a:xfrm>
            <a:off x="0" y="0"/>
            <a:ext cx="6912790" cy="1600438"/>
          </a:xfrm>
          <a:prstGeom prst="rect">
            <a:avLst/>
          </a:prstGeom>
          <a:noFill/>
        </p:spPr>
        <p:txBody>
          <a:bodyPr wrap="none" rtlCol="0">
            <a:spAutoFit/>
          </a:bodyPr>
          <a:lstStyle/>
          <a:p>
            <a:pPr lvl="0"/>
            <a:r>
              <a:rPr lang="en-US" sz="4000" b="1" dirty="0" smtClean="0">
                <a:latin typeface="Segoe UI" pitchFamily="34" charset="0"/>
                <a:ea typeface="Segoe UI" pitchFamily="34" charset="0"/>
                <a:cs typeface="Segoe UI" pitchFamily="34" charset="0"/>
              </a:rPr>
              <a:t>Institution:</a:t>
            </a:r>
          </a:p>
          <a:p>
            <a:pPr lvl="0"/>
            <a:r>
              <a:rPr lang="en-US" sz="4000" b="1" dirty="0" smtClean="0">
                <a:latin typeface="Segoe UI" pitchFamily="34" charset="0"/>
                <a:ea typeface="Segoe UI" pitchFamily="34" charset="0"/>
                <a:cs typeface="Segoe UI" pitchFamily="34" charset="0"/>
              </a:rPr>
              <a:t>opportunity costs challenge</a:t>
            </a:r>
          </a:p>
          <a:p>
            <a:endParaRPr lang="en-US" dirty="0"/>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1295400"/>
            <a:ext cx="6553200" cy="4708981"/>
          </a:xfrm>
          <a:prstGeom prst="rect">
            <a:avLst/>
          </a:prstGeom>
          <a:noFill/>
        </p:spPr>
        <p:txBody>
          <a:bodyPr wrap="square" rtlCol="0">
            <a:spAutoFit/>
          </a:bodyPr>
          <a:lstStyle/>
          <a:p>
            <a:pPr lvl="0"/>
            <a:r>
              <a:rPr lang="en-US" sz="2700" dirty="0" smtClean="0">
                <a:solidFill>
                  <a:prstClr val="black"/>
                </a:solidFill>
                <a:latin typeface="Segoe UI" pitchFamily="34" charset="0"/>
                <a:ea typeface="Segoe UI" pitchFamily="34" charset="0"/>
                <a:cs typeface="Segoe UI" pitchFamily="34" charset="0"/>
              </a:rPr>
              <a:t>Manage down institutional collections</a:t>
            </a:r>
          </a:p>
          <a:p>
            <a:pPr lvl="0"/>
            <a:endParaRPr lang="en-US" sz="2700" dirty="0" smtClean="0">
              <a:solidFill>
                <a:prstClr val="black"/>
              </a:solidFill>
              <a:latin typeface="Segoe UI" pitchFamily="34" charset="0"/>
              <a:ea typeface="Segoe UI" pitchFamily="34" charset="0"/>
              <a:cs typeface="Segoe UI" pitchFamily="34" charset="0"/>
            </a:endParaRPr>
          </a:p>
          <a:p>
            <a:pPr lvl="0"/>
            <a:r>
              <a:rPr lang="en-US" sz="2700" dirty="0" smtClean="0">
                <a:solidFill>
                  <a:prstClr val="black"/>
                </a:solidFill>
                <a:latin typeface="Segoe UI" pitchFamily="34" charset="0"/>
                <a:ea typeface="Segoe UI" pitchFamily="34" charset="0"/>
                <a:cs typeface="Segoe UI" pitchFamily="34" charset="0"/>
              </a:rPr>
              <a:t>Collectively managed – regional, national based on existing/emerging infrastructure</a:t>
            </a:r>
          </a:p>
          <a:p>
            <a:pPr lvl="0"/>
            <a:endParaRPr lang="en-US" sz="2700" dirty="0" smtClean="0">
              <a:solidFill>
                <a:prstClr val="black"/>
              </a:solidFill>
              <a:latin typeface="Segoe UI" pitchFamily="34" charset="0"/>
              <a:ea typeface="Segoe UI" pitchFamily="34" charset="0"/>
              <a:cs typeface="Segoe UI" pitchFamily="34" charset="0"/>
            </a:endParaRPr>
          </a:p>
          <a:p>
            <a:pPr lvl="0"/>
            <a:r>
              <a:rPr lang="en-US" sz="2700" dirty="0" smtClean="0">
                <a:solidFill>
                  <a:prstClr val="black"/>
                </a:solidFill>
                <a:latin typeface="Segoe UI" pitchFamily="34" charset="0"/>
                <a:ea typeface="Segoe UI" pitchFamily="34" charset="0"/>
                <a:cs typeface="Segoe UI" pitchFamily="34" charset="0"/>
              </a:rPr>
              <a:t>Include different obligations:</a:t>
            </a:r>
          </a:p>
          <a:p>
            <a:pPr marL="400050" lvl="1"/>
            <a:r>
              <a:rPr lang="en-US" sz="2400" dirty="0" smtClean="0">
                <a:solidFill>
                  <a:prstClr val="black"/>
                </a:solidFill>
                <a:latin typeface="Segoe UI" pitchFamily="34" charset="0"/>
                <a:ea typeface="Segoe UI" pitchFamily="34" charset="0"/>
                <a:cs typeface="Segoe UI" pitchFamily="34" charset="0"/>
              </a:rPr>
              <a:t>Mid-level HEIs look for third party or collaborative solutions</a:t>
            </a:r>
          </a:p>
          <a:p>
            <a:pPr marL="400050" lvl="1"/>
            <a:r>
              <a:rPr lang="en-US" sz="2400" dirty="0" smtClean="0">
                <a:solidFill>
                  <a:prstClr val="black"/>
                </a:solidFill>
                <a:latin typeface="Segoe UI" pitchFamily="34" charset="0"/>
                <a:ea typeface="Segoe UI" pitchFamily="34" charset="0"/>
                <a:cs typeface="Segoe UI" pitchFamily="34" charset="0"/>
              </a:rPr>
              <a:t>Research HEIs manage stewardship responsibility within broader framework of digital and cooperative</a:t>
            </a:r>
          </a:p>
          <a:p>
            <a:endParaRPr lang="en-US" dirty="0"/>
          </a:p>
        </p:txBody>
      </p:sp>
      <p:sp>
        <p:nvSpPr>
          <p:cNvPr id="5" name="TextBox 4"/>
          <p:cNvSpPr txBox="1"/>
          <p:nvPr/>
        </p:nvSpPr>
        <p:spPr>
          <a:xfrm>
            <a:off x="0" y="0"/>
            <a:ext cx="5561331" cy="1600438"/>
          </a:xfrm>
          <a:prstGeom prst="rect">
            <a:avLst/>
          </a:prstGeom>
          <a:noFill/>
        </p:spPr>
        <p:txBody>
          <a:bodyPr wrap="none" rtlCol="0">
            <a:spAutoFit/>
          </a:bodyPr>
          <a:lstStyle/>
          <a:p>
            <a:pPr lvl="0"/>
            <a:r>
              <a:rPr lang="en-US" sz="4000" b="1" dirty="0" err="1" smtClean="0">
                <a:latin typeface="Segoe UI" pitchFamily="34" charset="0"/>
                <a:ea typeface="Segoe UI" pitchFamily="34" charset="0"/>
                <a:cs typeface="Segoe UI" pitchFamily="34" charset="0"/>
              </a:rPr>
              <a:t>Systemwide</a:t>
            </a:r>
            <a:r>
              <a:rPr lang="en-US" sz="4000" b="1" dirty="0" smtClean="0">
                <a:latin typeface="Segoe UI" pitchFamily="34" charset="0"/>
                <a:ea typeface="Segoe UI" pitchFamily="34" charset="0"/>
                <a:cs typeface="Segoe UI" pitchFamily="34" charset="0"/>
              </a:rPr>
              <a:t>:</a:t>
            </a:r>
          </a:p>
          <a:p>
            <a:pPr lvl="0"/>
            <a:r>
              <a:rPr lang="en-US" sz="4000" b="1" dirty="0" smtClean="0">
                <a:latin typeface="Segoe UI" pitchFamily="34" charset="0"/>
                <a:ea typeface="Segoe UI" pitchFamily="34" charset="0"/>
                <a:cs typeface="Segoe UI" pitchFamily="34" charset="0"/>
              </a:rPr>
              <a:t>balance contributions</a:t>
            </a:r>
          </a:p>
          <a:p>
            <a:endParaRPr lang="en-US" dirty="0"/>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W-Madison logo.svg"/>
          <p:cNvPicPr>
            <a:picLocks noChangeAspect="1" noChangeArrowheads="1"/>
          </p:cNvPicPr>
          <p:nvPr/>
        </p:nvPicPr>
        <p:blipFill>
          <a:blip r:embed="rId2" cstate="print"/>
          <a:srcRect/>
          <a:stretch>
            <a:fillRect/>
          </a:stretch>
        </p:blipFill>
        <p:spPr bwMode="auto">
          <a:xfrm>
            <a:off x="1066800" y="1371600"/>
            <a:ext cx="3318387" cy="1371600"/>
          </a:xfrm>
          <a:prstGeom prst="rect">
            <a:avLst/>
          </a:prstGeom>
          <a:noFill/>
        </p:spPr>
      </p:pic>
      <p:sp>
        <p:nvSpPr>
          <p:cNvPr id="3" name="TextBox 2"/>
          <p:cNvSpPr txBox="1"/>
          <p:nvPr/>
        </p:nvSpPr>
        <p:spPr>
          <a:xfrm>
            <a:off x="3962400" y="2438400"/>
            <a:ext cx="3781805" cy="707886"/>
          </a:xfrm>
          <a:prstGeom prst="rect">
            <a:avLst/>
          </a:prstGeom>
          <a:noFill/>
        </p:spPr>
        <p:txBody>
          <a:bodyPr wrap="none" rtlCol="0">
            <a:spAutoFit/>
          </a:bodyPr>
          <a:lstStyle/>
          <a:p>
            <a:r>
              <a:rPr lang="en-US" sz="4000" b="1" dirty="0" smtClean="0">
                <a:solidFill>
                  <a:srgbClr val="DE0000"/>
                </a:solidFill>
                <a:latin typeface="Segoe UI" pitchFamily="34" charset="0"/>
                <a:ea typeface="Segoe UI" pitchFamily="34" charset="0"/>
                <a:cs typeface="Segoe UI" pitchFamily="34" charset="0"/>
              </a:rPr>
              <a:t>OPPORTUNITY</a:t>
            </a:r>
            <a:endParaRPr lang="en-US" sz="4000" b="1" dirty="0">
              <a:solidFill>
                <a:srgbClr val="DE0000"/>
              </a:solidFill>
              <a:latin typeface="Segoe UI" pitchFamily="34" charset="0"/>
              <a:ea typeface="Segoe UI" pitchFamily="34" charset="0"/>
              <a:cs typeface="Segoe UI" pitchFamily="34"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8"/>
          <p:cNvPicPr>
            <a:picLocks noChangeAspect="1" noChangeArrowheads="1"/>
          </p:cNvPicPr>
          <p:nvPr/>
        </p:nvPicPr>
        <p:blipFill>
          <a:blip r:embed="rId2" cstate="print"/>
          <a:srcRect/>
          <a:stretch>
            <a:fillRect/>
          </a:stretch>
        </p:blipFill>
        <p:spPr bwMode="auto">
          <a:xfrm>
            <a:off x="457200" y="0"/>
            <a:ext cx="4698213" cy="5991225"/>
          </a:xfrm>
          <a:prstGeom prst="rect">
            <a:avLst/>
          </a:prstGeom>
          <a:noFill/>
          <a:ln w="9525" cap="flat" cmpd="sng" algn="ctr">
            <a:noFill/>
            <a:prstDash val="solid"/>
            <a:miter lim="800000"/>
            <a:headEnd/>
            <a:tailEnd/>
          </a:ln>
        </p:spPr>
      </p:pic>
      <p:sp>
        <p:nvSpPr>
          <p:cNvPr id="3" name="TextBox 2"/>
          <p:cNvSpPr txBox="1"/>
          <p:nvPr/>
        </p:nvSpPr>
        <p:spPr>
          <a:xfrm>
            <a:off x="5562600" y="609600"/>
            <a:ext cx="2343398" cy="400110"/>
          </a:xfrm>
          <a:prstGeom prst="rect">
            <a:avLst/>
          </a:prstGeom>
          <a:noFill/>
        </p:spPr>
        <p:txBody>
          <a:bodyPr wrap="none" rtlCol="0">
            <a:spAutoFit/>
          </a:bodyPr>
          <a:lstStyle/>
          <a:p>
            <a:r>
              <a:rPr lang="en-US" sz="2000" dirty="0" smtClean="0"/>
              <a:t>Then (five years ago)</a:t>
            </a:r>
            <a:endParaRPr lang="en-US" sz="2000" dirty="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nvGraphicFramePr>
        <p:xfrm>
          <a:off x="237644" y="282863"/>
          <a:ext cx="8668712" cy="629227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1"/>
          <p:cNvSpPr txBox="1"/>
          <p:nvPr/>
        </p:nvSpPr>
        <p:spPr>
          <a:xfrm>
            <a:off x="4495800" y="1828800"/>
            <a:ext cx="3058061" cy="1126254"/>
          </a:xfrm>
          <a:prstGeom prst="rect">
            <a:avLst/>
          </a:prstGeom>
          <a:solidFill>
            <a:sysClr val="window" lastClr="FFFFFF"/>
          </a:solidFill>
          <a:ln>
            <a:solidFill>
              <a:srgbClr val="4F81BD"/>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         </a:t>
            </a:r>
            <a:r>
              <a:rPr lang="en-US" sz="1600" baseline="0" dirty="0"/>
              <a:t> </a:t>
            </a:r>
            <a:r>
              <a:rPr lang="en-US" sz="1600" dirty="0" smtClean="0"/>
              <a:t>22% </a:t>
            </a:r>
            <a:r>
              <a:rPr lang="en-US" sz="1600" dirty="0"/>
              <a:t>held by &lt;10 libraries</a:t>
            </a:r>
            <a:endParaRPr lang="en-US" sz="1600" baseline="0" dirty="0"/>
          </a:p>
          <a:p>
            <a:r>
              <a:rPr lang="en-US" sz="1600" baseline="0" dirty="0"/>
              <a:t>         </a:t>
            </a:r>
            <a:r>
              <a:rPr lang="en-US" sz="1600" baseline="0" dirty="0" smtClean="0"/>
              <a:t> 20% </a:t>
            </a:r>
            <a:r>
              <a:rPr lang="en-US" sz="1600" dirty="0">
                <a:latin typeface="Calibri"/>
              </a:rPr>
              <a:t>held by 10-24</a:t>
            </a:r>
            <a:r>
              <a:rPr lang="en-US" sz="1600" baseline="0" dirty="0">
                <a:latin typeface="Calibri"/>
              </a:rPr>
              <a:t> libraries</a:t>
            </a:r>
            <a:endParaRPr lang="en-US" sz="1600" baseline="0" dirty="0"/>
          </a:p>
          <a:p>
            <a:r>
              <a:rPr lang="en-US" sz="1600" baseline="0" dirty="0"/>
              <a:t>          </a:t>
            </a:r>
            <a:r>
              <a:rPr lang="en-US" sz="1600" dirty="0" smtClean="0"/>
              <a:t>31</a:t>
            </a:r>
            <a:r>
              <a:rPr lang="en-US" sz="1600" baseline="0" dirty="0" smtClean="0"/>
              <a:t>% held </a:t>
            </a:r>
            <a:r>
              <a:rPr lang="en-US" sz="1600" baseline="0" dirty="0"/>
              <a:t>by 25-99 libraries</a:t>
            </a:r>
          </a:p>
          <a:p>
            <a:r>
              <a:rPr lang="en-US" sz="1600" baseline="0" dirty="0"/>
              <a:t>          </a:t>
            </a:r>
            <a:r>
              <a:rPr lang="en-US" sz="1600" b="1" dirty="0" smtClean="0"/>
              <a:t>27</a:t>
            </a:r>
            <a:r>
              <a:rPr lang="en-US" sz="1600" b="1" baseline="0" dirty="0" smtClean="0"/>
              <a:t>% held </a:t>
            </a:r>
            <a:r>
              <a:rPr lang="en-US" sz="1600" b="1" baseline="0" dirty="0"/>
              <a:t>by &gt;99 libraries</a:t>
            </a:r>
            <a:endParaRPr lang="en-US" sz="1600" b="1" dirty="0"/>
          </a:p>
        </p:txBody>
      </p:sp>
      <p:sp>
        <p:nvSpPr>
          <p:cNvPr id="5" name="Rounded Rectangle 4"/>
          <p:cNvSpPr/>
          <p:nvPr/>
        </p:nvSpPr>
        <p:spPr>
          <a:xfrm>
            <a:off x="4659379" y="2394475"/>
            <a:ext cx="309473" cy="195061"/>
          </a:xfrm>
          <a:prstGeom prst="roundRect">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6" name="Rounded Rectangle 5"/>
          <p:cNvSpPr/>
          <p:nvPr/>
        </p:nvSpPr>
        <p:spPr>
          <a:xfrm>
            <a:off x="4659379" y="2648494"/>
            <a:ext cx="309473" cy="195061"/>
          </a:xfrm>
          <a:prstGeom prst="roundRect">
            <a:avLst/>
          </a:prstGeom>
          <a:solidFill>
            <a:srgbClr val="9BBB59"/>
          </a:solidFill>
          <a:ln w="25400" cap="flat" cmpd="sng" algn="ctr">
            <a:solidFill>
              <a:srgbClr val="9BBB59">
                <a:shade val="50000"/>
              </a:srgbClr>
            </a:solidFill>
            <a:prstDash val="solid"/>
          </a:ln>
          <a:effectLst/>
        </p:spPr>
        <p:style>
          <a:lnRef idx="2">
            <a:schemeClr val="accent3">
              <a:shade val="50000"/>
            </a:schemeClr>
          </a:lnRef>
          <a:fillRef idx="1">
            <a:schemeClr val="accent3"/>
          </a:fillRef>
          <a:effectRef idx="0">
            <a:schemeClr val="accent3"/>
          </a:effectRef>
          <a:fontRef idx="minor">
            <a:schemeClr val="lt1"/>
          </a:fontRef>
        </p:style>
        <p:txBody>
          <a:bodyPr wrap="squar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7" name="Rounded Rectangle 6"/>
          <p:cNvSpPr/>
          <p:nvPr/>
        </p:nvSpPr>
        <p:spPr>
          <a:xfrm>
            <a:off x="4659379" y="1886500"/>
            <a:ext cx="309473" cy="194998"/>
          </a:xfrm>
          <a:prstGeom prst="roundRect">
            <a:avLst/>
          </a:prstGeom>
          <a:solidFill>
            <a:srgbClr val="C0504D"/>
          </a:solidFill>
          <a:ln w="25400" cap="flat" cmpd="sng" algn="ctr">
            <a:solidFill>
              <a:srgbClr val="C0504D">
                <a:shade val="50000"/>
              </a:srgbClr>
            </a:solidFill>
            <a:prstDash val="solid"/>
          </a:ln>
          <a:effectLst/>
        </p:spPr>
        <p:style>
          <a:lnRef idx="2">
            <a:schemeClr val="accent2">
              <a:shade val="50000"/>
            </a:schemeClr>
          </a:lnRef>
          <a:fillRef idx="1">
            <a:schemeClr val="accent2"/>
          </a:fillRef>
          <a:effectRef idx="0">
            <a:schemeClr val="accent2"/>
          </a:effectRef>
          <a:fontRef idx="minor">
            <a:schemeClr val="lt1"/>
          </a:fontRef>
        </p:style>
        <p:txBody>
          <a:bodyPr wrap="squar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8" name="Rounded Rectangle 7"/>
          <p:cNvSpPr/>
          <p:nvPr/>
        </p:nvSpPr>
        <p:spPr>
          <a:xfrm>
            <a:off x="4659379" y="2140519"/>
            <a:ext cx="309473" cy="194935"/>
          </a:xfrm>
          <a:prstGeom prst="roundRect">
            <a:avLst/>
          </a:prstGeom>
          <a:solidFill>
            <a:srgbClr val="8064A2"/>
          </a:solidFill>
          <a:ln w="25400" cap="flat" cmpd="sng" algn="ctr">
            <a:solidFill>
              <a:srgbClr val="8064A2">
                <a:shade val="50000"/>
              </a:srgbClr>
            </a:solidFill>
            <a:prstDash val="solid"/>
          </a:ln>
          <a:effectLst/>
        </p:spPr>
        <p:style>
          <a:lnRef idx="2">
            <a:schemeClr val="accent4">
              <a:shade val="50000"/>
            </a:schemeClr>
          </a:lnRef>
          <a:fillRef idx="1">
            <a:schemeClr val="accent4"/>
          </a:fillRef>
          <a:effectRef idx="0">
            <a:schemeClr val="accent4"/>
          </a:effectRef>
          <a:fontRef idx="minor">
            <a:schemeClr val="lt1"/>
          </a:fontRef>
        </p:style>
        <p:txBody>
          <a:bodyPr wrap="squar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pic>
        <p:nvPicPr>
          <p:cNvPr id="9" name="Picture 2" descr="UW-Madison logo.svg"/>
          <p:cNvPicPr>
            <a:picLocks noChangeAspect="1" noChangeArrowheads="1"/>
          </p:cNvPicPr>
          <p:nvPr/>
        </p:nvPicPr>
        <p:blipFill>
          <a:blip r:embed="rId4" cstate="print"/>
          <a:srcRect/>
          <a:stretch>
            <a:fillRect/>
          </a:stretch>
        </p:blipFill>
        <p:spPr bwMode="auto">
          <a:xfrm>
            <a:off x="1371600" y="1447800"/>
            <a:ext cx="990600" cy="409448"/>
          </a:xfrm>
          <a:prstGeom prst="rect">
            <a:avLst/>
          </a:prstGeom>
          <a:noFill/>
        </p:spPr>
      </p:pic>
      <p:sp>
        <p:nvSpPr>
          <p:cNvPr id="10" name="TextBox 9"/>
          <p:cNvSpPr txBox="1"/>
          <p:nvPr/>
        </p:nvSpPr>
        <p:spPr>
          <a:xfrm>
            <a:off x="152400" y="6428601"/>
            <a:ext cx="1502142" cy="276999"/>
          </a:xfrm>
          <a:prstGeom prst="rect">
            <a:avLst/>
          </a:prstGeom>
          <a:noFill/>
        </p:spPr>
        <p:txBody>
          <a:bodyPr wrap="none" rtlCol="0">
            <a:spAutoFit/>
          </a:bodyPr>
          <a:lstStyle/>
          <a:p>
            <a:r>
              <a:rPr lang="en-US" sz="1200" b="1" dirty="0" smtClean="0">
                <a:solidFill>
                  <a:schemeClr val="tx2"/>
                </a:solidFill>
              </a:rPr>
              <a:t>OCLC Research, 2013</a:t>
            </a:r>
            <a:endParaRPr lang="en-US" sz="1200" b="1" dirty="0">
              <a:solidFill>
                <a:schemeClr val="tx2"/>
              </a:solidFill>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304800" y="457200"/>
          <a:ext cx="81534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2209800" y="4876800"/>
            <a:ext cx="583814" cy="369332"/>
          </a:xfrm>
          <a:prstGeom prst="rect">
            <a:avLst/>
          </a:prstGeom>
          <a:noFill/>
        </p:spPr>
        <p:txBody>
          <a:bodyPr wrap="none" rtlCol="0">
            <a:spAutoFit/>
          </a:bodyPr>
          <a:lstStyle/>
          <a:p>
            <a:r>
              <a:rPr lang="en-US" dirty="0" smtClean="0"/>
              <a:t>30%</a:t>
            </a:r>
            <a:endParaRPr lang="en-US" dirty="0"/>
          </a:p>
        </p:txBody>
      </p:sp>
      <p:sp>
        <p:nvSpPr>
          <p:cNvPr id="4" name="TextBox 3"/>
          <p:cNvSpPr txBox="1"/>
          <p:nvPr/>
        </p:nvSpPr>
        <p:spPr>
          <a:xfrm>
            <a:off x="4495800" y="4495800"/>
            <a:ext cx="583814" cy="369332"/>
          </a:xfrm>
          <a:prstGeom prst="rect">
            <a:avLst/>
          </a:prstGeom>
          <a:noFill/>
        </p:spPr>
        <p:txBody>
          <a:bodyPr wrap="none" rtlCol="0">
            <a:spAutoFit/>
          </a:bodyPr>
          <a:lstStyle/>
          <a:p>
            <a:r>
              <a:rPr lang="en-US" dirty="0" smtClean="0"/>
              <a:t>37%</a:t>
            </a:r>
            <a:endParaRPr lang="en-US" dirty="0"/>
          </a:p>
        </p:txBody>
      </p:sp>
      <p:sp>
        <p:nvSpPr>
          <p:cNvPr id="5" name="TextBox 4"/>
          <p:cNvSpPr txBox="1"/>
          <p:nvPr/>
        </p:nvSpPr>
        <p:spPr>
          <a:xfrm>
            <a:off x="6858000" y="4419600"/>
            <a:ext cx="583814" cy="369332"/>
          </a:xfrm>
          <a:prstGeom prst="rect">
            <a:avLst/>
          </a:prstGeom>
          <a:noFill/>
        </p:spPr>
        <p:txBody>
          <a:bodyPr wrap="none" rtlCol="0">
            <a:spAutoFit/>
          </a:bodyPr>
          <a:lstStyle/>
          <a:p>
            <a:r>
              <a:rPr lang="en-US" dirty="0" smtClean="0"/>
              <a:t>40%</a:t>
            </a:r>
            <a:endParaRPr lang="en-US" dirty="0"/>
          </a:p>
        </p:txBody>
      </p:sp>
      <p:sp>
        <p:nvSpPr>
          <p:cNvPr id="6" name="TextBox 5"/>
          <p:cNvSpPr txBox="1"/>
          <p:nvPr/>
        </p:nvSpPr>
        <p:spPr>
          <a:xfrm>
            <a:off x="152400" y="6428601"/>
            <a:ext cx="1502142" cy="276999"/>
          </a:xfrm>
          <a:prstGeom prst="rect">
            <a:avLst/>
          </a:prstGeom>
          <a:noFill/>
        </p:spPr>
        <p:txBody>
          <a:bodyPr wrap="none" rtlCol="0">
            <a:spAutoFit/>
          </a:bodyPr>
          <a:lstStyle/>
          <a:p>
            <a:r>
              <a:rPr lang="en-US" sz="1200" b="1" dirty="0" smtClean="0">
                <a:solidFill>
                  <a:schemeClr val="tx2"/>
                </a:solidFill>
              </a:rPr>
              <a:t>OCLC Research, 2013</a:t>
            </a:r>
            <a:endParaRPr lang="en-US" sz="1200" b="1" dirty="0">
              <a:solidFill>
                <a:schemeClr val="tx2"/>
              </a:solidFill>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52400" y="533400"/>
          <a:ext cx="8763000" cy="6019800"/>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p:cNvPicPr/>
          <p:nvPr/>
        </p:nvPicPr>
        <p:blipFill>
          <a:blip r:embed="rId3" cstate="print"/>
          <a:srcRect r="65517" b="4255"/>
          <a:stretch>
            <a:fillRect/>
          </a:stretch>
        </p:blipFill>
        <p:spPr bwMode="auto">
          <a:xfrm>
            <a:off x="4191000" y="2819400"/>
            <a:ext cx="609600" cy="53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2" descr="UW-Madison logo.svg"/>
          <p:cNvPicPr>
            <a:picLocks noChangeAspect="1" noChangeArrowheads="1"/>
          </p:cNvPicPr>
          <p:nvPr/>
        </p:nvPicPr>
        <p:blipFill>
          <a:blip r:embed="rId4" cstate="print"/>
          <a:srcRect/>
          <a:stretch>
            <a:fillRect/>
          </a:stretch>
        </p:blipFill>
        <p:spPr bwMode="auto">
          <a:xfrm>
            <a:off x="1447800" y="2895600"/>
            <a:ext cx="1752600" cy="724408"/>
          </a:xfrm>
          <a:prstGeom prst="rect">
            <a:avLst/>
          </a:prstGeom>
          <a:noFill/>
        </p:spPr>
      </p:pic>
      <p:sp>
        <p:nvSpPr>
          <p:cNvPr id="5" name="TextBox 4"/>
          <p:cNvSpPr txBox="1"/>
          <p:nvPr/>
        </p:nvSpPr>
        <p:spPr>
          <a:xfrm>
            <a:off x="152400" y="6428601"/>
            <a:ext cx="1502142" cy="276999"/>
          </a:xfrm>
          <a:prstGeom prst="rect">
            <a:avLst/>
          </a:prstGeom>
          <a:noFill/>
        </p:spPr>
        <p:txBody>
          <a:bodyPr wrap="none" rtlCol="0">
            <a:spAutoFit/>
          </a:bodyPr>
          <a:lstStyle/>
          <a:p>
            <a:r>
              <a:rPr lang="en-US" sz="1200" b="1" dirty="0" smtClean="0">
                <a:solidFill>
                  <a:schemeClr val="tx2"/>
                </a:solidFill>
              </a:rPr>
              <a:t>OCLC Research, 2013</a:t>
            </a:r>
            <a:endParaRPr lang="en-US" sz="1200" b="1" dirty="0">
              <a:solidFill>
                <a:schemeClr val="tx2"/>
              </a:solidFill>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nvGraphicFramePr>
        <p:xfrm>
          <a:off x="231630" y="279255"/>
          <a:ext cx="8680739" cy="629948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52400" y="6428601"/>
            <a:ext cx="1502142" cy="276999"/>
          </a:xfrm>
          <a:prstGeom prst="rect">
            <a:avLst/>
          </a:prstGeom>
          <a:noFill/>
        </p:spPr>
        <p:txBody>
          <a:bodyPr wrap="none" rtlCol="0">
            <a:spAutoFit/>
          </a:bodyPr>
          <a:lstStyle/>
          <a:p>
            <a:r>
              <a:rPr lang="en-US" sz="1200" b="1" dirty="0" smtClean="0">
                <a:solidFill>
                  <a:schemeClr val="tx2"/>
                </a:solidFill>
              </a:rPr>
              <a:t>OCLC Research, 2013</a:t>
            </a:r>
            <a:endParaRPr lang="en-US" sz="1200" b="1" dirty="0">
              <a:solidFill>
                <a:schemeClr val="tx2"/>
              </a:solidFill>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37644" y="282863"/>
          <a:ext cx="8668712" cy="629227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1"/>
          <p:cNvSpPr txBox="1"/>
          <p:nvPr/>
        </p:nvSpPr>
        <p:spPr>
          <a:xfrm>
            <a:off x="4495800" y="1921746"/>
            <a:ext cx="3058061" cy="1126254"/>
          </a:xfrm>
          <a:prstGeom prst="rect">
            <a:avLst/>
          </a:prstGeom>
          <a:solidFill>
            <a:sysClr val="window" lastClr="FFFFFF"/>
          </a:solidFill>
          <a:ln>
            <a:solidFill>
              <a:srgbClr val="4F81BD"/>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t>         </a:t>
            </a:r>
            <a:r>
              <a:rPr lang="en-US" sz="1600" baseline="0" dirty="0"/>
              <a:t> </a:t>
            </a:r>
            <a:r>
              <a:rPr lang="en-US" sz="1600" dirty="0" smtClean="0"/>
              <a:t>14% </a:t>
            </a:r>
            <a:r>
              <a:rPr lang="en-US" sz="1600" dirty="0"/>
              <a:t>held by &lt;10 libraries</a:t>
            </a:r>
            <a:endParaRPr lang="en-US" sz="1600" baseline="0" dirty="0"/>
          </a:p>
          <a:p>
            <a:r>
              <a:rPr lang="en-US" sz="1600" baseline="0" dirty="0"/>
              <a:t>         </a:t>
            </a:r>
            <a:r>
              <a:rPr lang="en-US" sz="1600" baseline="0" dirty="0" smtClean="0"/>
              <a:t> </a:t>
            </a:r>
            <a:r>
              <a:rPr lang="en-US" sz="1600" dirty="0" smtClean="0"/>
              <a:t>19</a:t>
            </a:r>
            <a:r>
              <a:rPr lang="en-US" sz="1600" baseline="0" dirty="0" smtClean="0"/>
              <a:t>% </a:t>
            </a:r>
            <a:r>
              <a:rPr lang="en-US" sz="1600" dirty="0">
                <a:latin typeface="Calibri"/>
              </a:rPr>
              <a:t>held by 10-24</a:t>
            </a:r>
            <a:r>
              <a:rPr lang="en-US" sz="1600" baseline="0" dirty="0">
                <a:latin typeface="Calibri"/>
              </a:rPr>
              <a:t> libraries</a:t>
            </a:r>
            <a:endParaRPr lang="en-US" sz="1600" baseline="0" dirty="0"/>
          </a:p>
          <a:p>
            <a:r>
              <a:rPr lang="en-US" sz="1600" baseline="0" dirty="0"/>
              <a:t>          </a:t>
            </a:r>
            <a:r>
              <a:rPr lang="en-US" sz="1600" dirty="0" smtClean="0"/>
              <a:t>33</a:t>
            </a:r>
            <a:r>
              <a:rPr lang="en-US" sz="1600" baseline="0" dirty="0" smtClean="0"/>
              <a:t>% held </a:t>
            </a:r>
            <a:r>
              <a:rPr lang="en-US" sz="1600" baseline="0" dirty="0"/>
              <a:t>by 25-99 libraries</a:t>
            </a:r>
          </a:p>
          <a:p>
            <a:r>
              <a:rPr lang="en-US" sz="1600" baseline="0" dirty="0"/>
              <a:t>          </a:t>
            </a:r>
            <a:r>
              <a:rPr lang="en-US" sz="1600" b="1" dirty="0" smtClean="0"/>
              <a:t>34</a:t>
            </a:r>
            <a:r>
              <a:rPr lang="en-US" sz="1600" b="1" baseline="0" dirty="0" smtClean="0"/>
              <a:t>% held </a:t>
            </a:r>
            <a:r>
              <a:rPr lang="en-US" sz="1600" b="1" baseline="0" dirty="0"/>
              <a:t>by &gt;99 libraries</a:t>
            </a:r>
            <a:endParaRPr lang="en-US" sz="1600" b="1" dirty="0"/>
          </a:p>
        </p:txBody>
      </p:sp>
      <p:sp>
        <p:nvSpPr>
          <p:cNvPr id="4" name="Rounded Rectangle 3"/>
          <p:cNvSpPr/>
          <p:nvPr/>
        </p:nvSpPr>
        <p:spPr>
          <a:xfrm>
            <a:off x="4659379" y="2487421"/>
            <a:ext cx="309473" cy="195061"/>
          </a:xfrm>
          <a:prstGeom prst="roundRect">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5" name="Rounded Rectangle 4"/>
          <p:cNvSpPr/>
          <p:nvPr/>
        </p:nvSpPr>
        <p:spPr>
          <a:xfrm>
            <a:off x="4659379" y="2741440"/>
            <a:ext cx="309473" cy="195061"/>
          </a:xfrm>
          <a:prstGeom prst="roundRect">
            <a:avLst/>
          </a:prstGeom>
          <a:solidFill>
            <a:srgbClr val="9BBB59"/>
          </a:solidFill>
          <a:ln w="25400" cap="flat" cmpd="sng" algn="ctr">
            <a:solidFill>
              <a:srgbClr val="9BBB59">
                <a:shade val="50000"/>
              </a:srgbClr>
            </a:solidFill>
            <a:prstDash val="solid"/>
          </a:ln>
          <a:effectLst/>
        </p:spPr>
        <p:style>
          <a:lnRef idx="2">
            <a:schemeClr val="accent3">
              <a:shade val="50000"/>
            </a:schemeClr>
          </a:lnRef>
          <a:fillRef idx="1">
            <a:schemeClr val="accent3"/>
          </a:fillRef>
          <a:effectRef idx="0">
            <a:schemeClr val="accent3"/>
          </a:effectRef>
          <a:fontRef idx="minor">
            <a:schemeClr val="lt1"/>
          </a:fontRef>
        </p:style>
        <p:txBody>
          <a:bodyPr wrap="squar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6" name="Rounded Rectangle 5"/>
          <p:cNvSpPr/>
          <p:nvPr/>
        </p:nvSpPr>
        <p:spPr>
          <a:xfrm>
            <a:off x="4659379" y="1979446"/>
            <a:ext cx="309473" cy="194998"/>
          </a:xfrm>
          <a:prstGeom prst="roundRect">
            <a:avLst/>
          </a:prstGeom>
          <a:solidFill>
            <a:srgbClr val="C0504D"/>
          </a:solidFill>
          <a:ln w="25400" cap="flat" cmpd="sng" algn="ctr">
            <a:solidFill>
              <a:srgbClr val="C0504D">
                <a:shade val="50000"/>
              </a:srgbClr>
            </a:solidFill>
            <a:prstDash val="solid"/>
          </a:ln>
          <a:effectLst/>
        </p:spPr>
        <p:style>
          <a:lnRef idx="2">
            <a:schemeClr val="accent2">
              <a:shade val="50000"/>
            </a:schemeClr>
          </a:lnRef>
          <a:fillRef idx="1">
            <a:schemeClr val="accent2"/>
          </a:fillRef>
          <a:effectRef idx="0">
            <a:schemeClr val="accent2"/>
          </a:effectRef>
          <a:fontRef idx="minor">
            <a:schemeClr val="lt1"/>
          </a:fontRef>
        </p:style>
        <p:txBody>
          <a:bodyPr wrap="squar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7" name="Rounded Rectangle 6"/>
          <p:cNvSpPr/>
          <p:nvPr/>
        </p:nvSpPr>
        <p:spPr>
          <a:xfrm>
            <a:off x="4659379" y="2233465"/>
            <a:ext cx="309473" cy="194935"/>
          </a:xfrm>
          <a:prstGeom prst="roundRect">
            <a:avLst/>
          </a:prstGeom>
          <a:solidFill>
            <a:srgbClr val="8064A2"/>
          </a:solidFill>
          <a:ln w="25400" cap="flat" cmpd="sng" algn="ctr">
            <a:solidFill>
              <a:srgbClr val="8064A2">
                <a:shade val="50000"/>
              </a:srgbClr>
            </a:solidFill>
            <a:prstDash val="solid"/>
          </a:ln>
          <a:effectLst/>
        </p:spPr>
        <p:style>
          <a:lnRef idx="2">
            <a:schemeClr val="accent4">
              <a:shade val="50000"/>
            </a:schemeClr>
          </a:lnRef>
          <a:fillRef idx="1">
            <a:schemeClr val="accent4"/>
          </a:fillRef>
          <a:effectRef idx="0">
            <a:schemeClr val="accent4"/>
          </a:effectRef>
          <a:fontRef idx="minor">
            <a:schemeClr val="lt1"/>
          </a:fontRef>
        </p:style>
        <p:txBody>
          <a:bodyPr wrap="square"/>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pic>
        <p:nvPicPr>
          <p:cNvPr id="8" name="Picture 2" descr="UW-Madison logo.svg"/>
          <p:cNvPicPr>
            <a:picLocks noChangeAspect="1" noChangeArrowheads="1"/>
          </p:cNvPicPr>
          <p:nvPr/>
        </p:nvPicPr>
        <p:blipFill>
          <a:blip r:embed="rId4" cstate="print"/>
          <a:srcRect/>
          <a:stretch>
            <a:fillRect/>
          </a:stretch>
        </p:blipFill>
        <p:spPr bwMode="auto">
          <a:xfrm>
            <a:off x="1524000" y="1447800"/>
            <a:ext cx="990600" cy="409448"/>
          </a:xfrm>
          <a:prstGeom prst="rect">
            <a:avLst/>
          </a:prstGeom>
          <a:noFill/>
        </p:spPr>
      </p:pic>
      <p:pic>
        <p:nvPicPr>
          <p:cNvPr id="9" name="Picture 8"/>
          <p:cNvPicPr/>
          <p:nvPr/>
        </p:nvPicPr>
        <p:blipFill>
          <a:blip r:embed="rId5" cstate="print"/>
          <a:srcRect r="65517" b="4255"/>
          <a:stretch>
            <a:fillRect/>
          </a:stretch>
        </p:blipFill>
        <p:spPr bwMode="auto">
          <a:xfrm>
            <a:off x="8001000" y="1447800"/>
            <a:ext cx="381000" cy="381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152400" y="6428601"/>
            <a:ext cx="1502142" cy="276999"/>
          </a:xfrm>
          <a:prstGeom prst="rect">
            <a:avLst/>
          </a:prstGeom>
          <a:noFill/>
        </p:spPr>
        <p:txBody>
          <a:bodyPr wrap="none" rtlCol="0">
            <a:spAutoFit/>
          </a:bodyPr>
          <a:lstStyle/>
          <a:p>
            <a:r>
              <a:rPr lang="en-US" sz="1200" b="1" dirty="0" smtClean="0">
                <a:solidFill>
                  <a:schemeClr val="tx2"/>
                </a:solidFill>
              </a:rPr>
              <a:t>OCLC Research, 2013</a:t>
            </a:r>
            <a:endParaRPr lang="en-US" sz="1200" b="1" dirty="0">
              <a:solidFill>
                <a:schemeClr val="tx2"/>
              </a:solidFill>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36652" y="846859"/>
          <a:ext cx="8373948" cy="5325341"/>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4" descr="CIC Logo">
            <a:hlinkClick r:id="rId4"/>
          </p:cNvPr>
          <p:cNvPicPr>
            <a:picLocks noChangeAspect="1" noChangeArrowheads="1"/>
          </p:cNvPicPr>
          <p:nvPr/>
        </p:nvPicPr>
        <p:blipFill>
          <a:blip r:embed="rId5" cstate="print"/>
          <a:srcRect/>
          <a:stretch>
            <a:fillRect/>
          </a:stretch>
        </p:blipFill>
        <p:spPr bwMode="auto">
          <a:xfrm>
            <a:off x="152400" y="152400"/>
            <a:ext cx="1590675" cy="372057"/>
          </a:xfrm>
          <a:prstGeom prst="rect">
            <a:avLst/>
          </a:prstGeom>
          <a:noFill/>
        </p:spPr>
      </p:pic>
      <p:pic>
        <p:nvPicPr>
          <p:cNvPr id="4" name="Picture 3"/>
          <p:cNvPicPr/>
          <p:nvPr/>
        </p:nvPicPr>
        <p:blipFill>
          <a:blip r:embed="rId6" cstate="print"/>
          <a:srcRect r="65517" b="4255"/>
          <a:stretch>
            <a:fillRect/>
          </a:stretch>
        </p:blipFill>
        <p:spPr bwMode="auto">
          <a:xfrm>
            <a:off x="8485309" y="152400"/>
            <a:ext cx="430091" cy="372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8" name="Straight Arrow Connector 7"/>
          <p:cNvCxnSpPr/>
          <p:nvPr/>
        </p:nvCxnSpPr>
        <p:spPr>
          <a:xfrm>
            <a:off x="4876800" y="2286000"/>
            <a:ext cx="533400" cy="38100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pic>
        <p:nvPicPr>
          <p:cNvPr id="11" name="Picture 2" descr="UW-Madison logo.svg"/>
          <p:cNvPicPr>
            <a:picLocks noChangeAspect="1" noChangeArrowheads="1"/>
          </p:cNvPicPr>
          <p:nvPr/>
        </p:nvPicPr>
        <p:blipFill>
          <a:blip r:embed="rId7" cstate="print"/>
          <a:srcRect/>
          <a:stretch>
            <a:fillRect/>
          </a:stretch>
        </p:blipFill>
        <p:spPr bwMode="auto">
          <a:xfrm>
            <a:off x="4572000" y="1676400"/>
            <a:ext cx="1447800" cy="598424"/>
          </a:xfrm>
          <a:prstGeom prst="rect">
            <a:avLst/>
          </a:prstGeom>
          <a:noFill/>
        </p:spPr>
      </p:pic>
      <p:sp>
        <p:nvSpPr>
          <p:cNvPr id="16" name="TextBox 15"/>
          <p:cNvSpPr txBox="1"/>
          <p:nvPr/>
        </p:nvSpPr>
        <p:spPr>
          <a:xfrm>
            <a:off x="152400" y="6428601"/>
            <a:ext cx="1502142" cy="276999"/>
          </a:xfrm>
          <a:prstGeom prst="rect">
            <a:avLst/>
          </a:prstGeom>
          <a:noFill/>
        </p:spPr>
        <p:txBody>
          <a:bodyPr wrap="none" rtlCol="0">
            <a:spAutoFit/>
          </a:bodyPr>
          <a:lstStyle/>
          <a:p>
            <a:r>
              <a:rPr lang="en-US" sz="1200" b="1" dirty="0" smtClean="0">
                <a:solidFill>
                  <a:schemeClr val="tx2"/>
                </a:solidFill>
              </a:rPr>
              <a:t>OCLC Research, 2013</a:t>
            </a:r>
            <a:endParaRPr lang="en-US" sz="1200" b="1" dirty="0">
              <a:solidFill>
                <a:schemeClr val="tx2"/>
              </a:solidFill>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8534400" cy="609600"/>
          </a:xfrm>
        </p:spPr>
        <p:txBody>
          <a:bodyPr>
            <a:noAutofit/>
          </a:bodyPr>
          <a:lstStyle/>
          <a:p>
            <a:pPr algn="l"/>
            <a:r>
              <a:rPr lang="en-US" sz="3600" dirty="0" smtClean="0">
                <a:latin typeface="Segoe UI" pitchFamily="34" charset="0"/>
                <a:ea typeface="Segoe UI" pitchFamily="34" charset="0"/>
                <a:cs typeface="Segoe UI" pitchFamily="34" charset="0"/>
              </a:rPr>
              <a:t>A Master Plan for a Mega-region</a:t>
            </a:r>
            <a:endParaRPr lang="en-US" sz="3600" dirty="0">
              <a:latin typeface="Segoe UI" pitchFamily="34" charset="0"/>
              <a:ea typeface="Segoe UI" pitchFamily="34" charset="0"/>
              <a:cs typeface="Segoe UI" pitchFamily="34" charset="0"/>
            </a:endParaRPr>
          </a:p>
        </p:txBody>
      </p:sp>
      <p:pic>
        <p:nvPicPr>
          <p:cNvPr id="1026" name="Picture 2"/>
          <p:cNvPicPr>
            <a:picLocks noChangeAspect="1" noChangeArrowheads="1"/>
          </p:cNvPicPr>
          <p:nvPr/>
        </p:nvPicPr>
        <p:blipFill>
          <a:blip r:embed="rId3" cstate="print"/>
          <a:srcRect l="2326" t="1502"/>
          <a:stretch>
            <a:fillRect/>
          </a:stretch>
        </p:blipFill>
        <p:spPr bwMode="auto">
          <a:xfrm>
            <a:off x="381000" y="990600"/>
            <a:ext cx="3200400" cy="4995334"/>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4038600" y="1371600"/>
            <a:ext cx="4495800" cy="3477875"/>
          </a:xfrm>
          <a:prstGeom prst="rect">
            <a:avLst/>
          </a:prstGeom>
          <a:noFill/>
        </p:spPr>
        <p:txBody>
          <a:bodyPr wrap="square" rtlCol="0">
            <a:spAutoFit/>
          </a:bodyPr>
          <a:lstStyle/>
          <a:p>
            <a:r>
              <a:rPr lang="en-US" sz="2000" dirty="0" smtClean="0">
                <a:latin typeface="Segoe UI" pitchFamily="34" charset="0"/>
                <a:ea typeface="Segoe UI" pitchFamily="34" charset="0"/>
                <a:cs typeface="Segoe UI" pitchFamily="34" charset="0"/>
              </a:rPr>
              <a:t>“[Midwestern universities ] work together on both regional and national agendas, </a:t>
            </a:r>
            <a:r>
              <a:rPr lang="en-US" sz="2000" b="1" i="1" dirty="0" smtClean="0">
                <a:solidFill>
                  <a:schemeClr val="accent2">
                    <a:lumMod val="50000"/>
                  </a:schemeClr>
                </a:solidFill>
                <a:latin typeface="Segoe UI" pitchFamily="34" charset="0"/>
                <a:ea typeface="Segoe UI" pitchFamily="34" charset="0"/>
                <a:cs typeface="Segoe UI" pitchFamily="34" charset="0"/>
              </a:rPr>
              <a:t>merging library and research resources, and sharing curricula and instructional resources </a:t>
            </a:r>
            <a:r>
              <a:rPr lang="en-US" sz="2000" dirty="0" smtClean="0">
                <a:latin typeface="Segoe UI" pitchFamily="34" charset="0"/>
                <a:ea typeface="Segoe UI" pitchFamily="34" charset="0"/>
                <a:cs typeface="Segoe UI" pitchFamily="34" charset="0"/>
              </a:rPr>
              <a:t>with faculty and students</a:t>
            </a:r>
            <a:r>
              <a:rPr lang="en-US" sz="2000" b="1" dirty="0" smtClean="0">
                <a:latin typeface="Segoe UI" pitchFamily="34" charset="0"/>
                <a:ea typeface="Segoe UI" pitchFamily="34" charset="0"/>
                <a:cs typeface="Segoe UI" pitchFamily="34" charset="0"/>
              </a:rPr>
              <a:t>.   </a:t>
            </a:r>
            <a:r>
              <a:rPr lang="en-US" sz="2000" b="1" i="1" dirty="0" smtClean="0">
                <a:solidFill>
                  <a:schemeClr val="accent2">
                    <a:lumMod val="50000"/>
                  </a:schemeClr>
                </a:solidFill>
                <a:latin typeface="Segoe UI" pitchFamily="34" charset="0"/>
                <a:ea typeface="Segoe UI" pitchFamily="34" charset="0"/>
                <a:cs typeface="Segoe UI" pitchFamily="34" charset="0"/>
              </a:rPr>
              <a:t>Aggregating these spires of excellence</a:t>
            </a:r>
            <a:r>
              <a:rPr lang="en-US" sz="2000" b="1" i="1" dirty="0" smtClean="0">
                <a:solidFill>
                  <a:srgbClr val="F6860A"/>
                </a:solidFill>
                <a:latin typeface="Segoe UI" pitchFamily="34" charset="0"/>
                <a:ea typeface="Segoe UI" pitchFamily="34" charset="0"/>
                <a:cs typeface="Segoe UI" pitchFamily="34" charset="0"/>
              </a:rPr>
              <a:t> </a:t>
            </a:r>
            <a:r>
              <a:rPr lang="en-US" sz="2000" dirty="0" smtClean="0">
                <a:solidFill>
                  <a:schemeClr val="bg2"/>
                </a:solidFill>
                <a:latin typeface="Segoe UI" pitchFamily="34" charset="0"/>
                <a:ea typeface="Segoe UI" pitchFamily="34" charset="0"/>
                <a:cs typeface="Segoe UI" pitchFamily="34" charset="0"/>
              </a:rPr>
              <a:t> </a:t>
            </a:r>
            <a:r>
              <a:rPr lang="en-US" sz="2000" dirty="0" smtClean="0">
                <a:latin typeface="Segoe UI" pitchFamily="34" charset="0"/>
                <a:ea typeface="Segoe UI" pitchFamily="34" charset="0"/>
                <a:cs typeface="Segoe UI" pitchFamily="34" charset="0"/>
              </a:rPr>
              <a:t>these institutions </a:t>
            </a:r>
            <a:r>
              <a:rPr lang="en-US" sz="2000" b="1" i="1" dirty="0" smtClean="0">
                <a:solidFill>
                  <a:schemeClr val="accent2">
                    <a:lumMod val="50000"/>
                  </a:schemeClr>
                </a:solidFill>
                <a:latin typeface="Segoe UI" pitchFamily="34" charset="0"/>
                <a:ea typeface="Segoe UI" pitchFamily="34" charset="0"/>
                <a:cs typeface="Segoe UI" pitchFamily="34" charset="0"/>
              </a:rPr>
              <a:t>gives the Midwest region many of the world’s leading programs</a:t>
            </a:r>
            <a:r>
              <a:rPr lang="en-US" sz="2000" i="1" dirty="0" smtClean="0">
                <a:solidFill>
                  <a:srgbClr val="F6860A"/>
                </a:solidFill>
                <a:latin typeface="Segoe UI" pitchFamily="34" charset="0"/>
                <a:ea typeface="Segoe UI" pitchFamily="34" charset="0"/>
                <a:cs typeface="Segoe UI" pitchFamily="34" charset="0"/>
              </a:rPr>
              <a:t> </a:t>
            </a:r>
            <a:r>
              <a:rPr lang="en-US" sz="2000" dirty="0" smtClean="0">
                <a:latin typeface="Segoe UI" pitchFamily="34" charset="0"/>
                <a:ea typeface="Segoe UI" pitchFamily="34" charset="0"/>
                <a:cs typeface="Segoe UI" pitchFamily="34" charset="0"/>
              </a:rPr>
              <a:t>in a broad range of key knowledge areas.”  (p. 37)</a:t>
            </a:r>
            <a:endParaRPr lang="en-US" sz="2000" dirty="0">
              <a:latin typeface="Segoe UI" pitchFamily="34" charset="0"/>
              <a:ea typeface="Segoe UI" pitchFamily="34" charset="0"/>
              <a:cs typeface="Segoe UI" pitchFamily="34" charset="0"/>
            </a:endParaRPr>
          </a:p>
        </p:txBody>
      </p:sp>
      <p:pic>
        <p:nvPicPr>
          <p:cNvPr id="2050" name="Picture 2"/>
          <p:cNvPicPr>
            <a:picLocks noChangeAspect="1" noChangeArrowheads="1"/>
          </p:cNvPicPr>
          <p:nvPr/>
        </p:nvPicPr>
        <p:blipFill>
          <a:blip r:embed="rId4" cstate="print"/>
          <a:srcRect/>
          <a:stretch>
            <a:fillRect/>
          </a:stretch>
        </p:blipFill>
        <p:spPr bwMode="auto">
          <a:xfrm>
            <a:off x="5876925" y="5105399"/>
            <a:ext cx="2809875" cy="657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8600" y="685800"/>
            <a:ext cx="8915400" cy="5440363"/>
          </a:xfrm>
        </p:spPr>
        <p:txBody>
          <a:bodyPr>
            <a:normAutofit fontScale="92500" lnSpcReduction="10000"/>
          </a:bodyPr>
          <a:lstStyle/>
          <a:p>
            <a:pPr marL="0">
              <a:spcBef>
                <a:spcPts val="0"/>
              </a:spcBef>
              <a:buNone/>
            </a:pPr>
            <a:r>
              <a:rPr lang="en-US" sz="3600" dirty="0" smtClean="0">
                <a:latin typeface="Segoe UI" pitchFamily="34" charset="0"/>
                <a:ea typeface="Segoe UI" pitchFamily="34" charset="0"/>
                <a:cs typeface="Segoe UI" pitchFamily="34" charset="0"/>
              </a:rPr>
              <a:t>Shift resource to engagement: </a:t>
            </a:r>
          </a:p>
          <a:p>
            <a:pPr marL="0">
              <a:spcBef>
                <a:spcPts val="0"/>
              </a:spcBef>
              <a:buNone/>
            </a:pPr>
            <a:r>
              <a:rPr lang="en-US" sz="3600" dirty="0" smtClean="0">
                <a:solidFill>
                  <a:schemeClr val="accent1"/>
                </a:solidFill>
                <a:latin typeface="Segoe UI" pitchFamily="34" charset="0"/>
                <a:ea typeface="Segoe UI" pitchFamily="34" charset="0"/>
                <a:cs typeface="Segoe UI" pitchFamily="34" charset="0"/>
              </a:rPr>
              <a:t>evolving information services which improve the student experience and enhance research.</a:t>
            </a:r>
          </a:p>
          <a:p>
            <a:pPr marL="0">
              <a:spcBef>
                <a:spcPts val="0"/>
              </a:spcBef>
              <a:buNone/>
            </a:pPr>
            <a:endParaRPr lang="en-US" sz="3600" dirty="0" smtClean="0">
              <a:latin typeface="Segoe UI" pitchFamily="34" charset="0"/>
              <a:ea typeface="Segoe UI" pitchFamily="34" charset="0"/>
              <a:cs typeface="Segoe UI" pitchFamily="34" charset="0"/>
            </a:endParaRPr>
          </a:p>
          <a:p>
            <a:pPr marL="0">
              <a:spcBef>
                <a:spcPts val="0"/>
              </a:spcBef>
              <a:buNone/>
            </a:pPr>
            <a:r>
              <a:rPr lang="en-US" sz="3600" dirty="0" smtClean="0">
                <a:latin typeface="Segoe UI" pitchFamily="34" charset="0"/>
                <a:ea typeface="Segoe UI" pitchFamily="34" charset="0"/>
                <a:cs typeface="Segoe UI" pitchFamily="34" charset="0"/>
              </a:rPr>
              <a:t>Internal/external institutional innovation: </a:t>
            </a:r>
          </a:p>
          <a:p>
            <a:pPr marL="0">
              <a:spcBef>
                <a:spcPts val="0"/>
              </a:spcBef>
              <a:buNone/>
            </a:pPr>
            <a:r>
              <a:rPr lang="en-US" sz="3600" dirty="0" smtClean="0">
                <a:solidFill>
                  <a:schemeClr val="accent1"/>
                </a:solidFill>
                <a:latin typeface="Segoe UI" pitchFamily="34" charset="0"/>
                <a:ea typeface="Segoe UI" pitchFamily="34" charset="0"/>
                <a:cs typeface="Segoe UI" pitchFamily="34" charset="0"/>
              </a:rPr>
              <a:t>build new relationships within enterprise that support research, promote learning, and externally to create efficiencies.</a:t>
            </a:r>
          </a:p>
          <a:p>
            <a:pPr marL="0">
              <a:spcBef>
                <a:spcPts val="0"/>
              </a:spcBef>
              <a:buNone/>
            </a:pPr>
            <a:endParaRPr lang="en-US" sz="3600" dirty="0" smtClean="0">
              <a:latin typeface="Segoe UI" pitchFamily="34" charset="0"/>
              <a:ea typeface="Segoe UI" pitchFamily="34" charset="0"/>
              <a:cs typeface="Segoe UI" pitchFamily="34" charset="0"/>
            </a:endParaRPr>
          </a:p>
          <a:p>
            <a:pPr marL="0">
              <a:spcBef>
                <a:spcPts val="0"/>
              </a:spcBef>
              <a:buNone/>
            </a:pPr>
            <a:r>
              <a:rPr lang="en-US" sz="3600" dirty="0" err="1" smtClean="0">
                <a:latin typeface="Segoe UI" pitchFamily="34" charset="0"/>
                <a:ea typeface="Segoe UI" pitchFamily="34" charset="0"/>
                <a:cs typeface="Segoe UI" pitchFamily="34" charset="0"/>
              </a:rPr>
              <a:t>Rightscale</a:t>
            </a:r>
            <a:r>
              <a:rPr lang="en-US" sz="3600" dirty="0" smtClean="0">
                <a:latin typeface="Segoe UI" pitchFamily="34" charset="0"/>
                <a:ea typeface="Segoe UI" pitchFamily="34" charset="0"/>
                <a:cs typeface="Segoe UI" pitchFamily="34" charset="0"/>
              </a:rPr>
              <a:t> infrastructure services: </a:t>
            </a:r>
          </a:p>
          <a:p>
            <a:pPr marL="0">
              <a:spcBef>
                <a:spcPts val="0"/>
              </a:spcBef>
              <a:buNone/>
            </a:pPr>
            <a:r>
              <a:rPr lang="en-US" sz="3600" dirty="0" smtClean="0">
                <a:solidFill>
                  <a:schemeClr val="accent1"/>
                </a:solidFill>
                <a:latin typeface="Segoe UI" pitchFamily="34" charset="0"/>
                <a:ea typeface="Segoe UI" pitchFamily="34" charset="0"/>
                <a:cs typeface="Segoe UI" pitchFamily="34" charset="0"/>
              </a:rPr>
              <a:t>find appropriate level in the network.</a:t>
            </a:r>
          </a:p>
          <a:p>
            <a:pPr marL="0">
              <a:spcBef>
                <a:spcPts val="0"/>
              </a:spcBef>
            </a:pPr>
            <a:endParaRPr lang="en-US" dirty="0">
              <a:latin typeface="Segoe UI" pitchFamily="34" charset="0"/>
              <a:ea typeface="Segoe UI" pitchFamily="34" charset="0"/>
              <a:cs typeface="Segoe UI" pitchFamily="34" charset="0"/>
            </a:endParaRPr>
          </a:p>
        </p:txBody>
      </p:sp>
      <p:sp>
        <p:nvSpPr>
          <p:cNvPr id="4" name="TextBox 3"/>
          <p:cNvSpPr txBox="1"/>
          <p:nvPr/>
        </p:nvSpPr>
        <p:spPr>
          <a:xfrm>
            <a:off x="7238999" y="0"/>
            <a:ext cx="1905001" cy="923330"/>
          </a:xfrm>
          <a:prstGeom prst="rect">
            <a:avLst/>
          </a:prstGeom>
          <a:noFill/>
        </p:spPr>
        <p:txBody>
          <a:bodyPr wrap="square" rtlCol="0">
            <a:spAutoFit/>
          </a:bodyPr>
          <a:lstStyle/>
          <a:p>
            <a:pPr marL="742950" lvl="0" indent="-742950">
              <a:spcBef>
                <a:spcPct val="0"/>
              </a:spcBef>
              <a:buClr>
                <a:schemeClr val="accent6">
                  <a:lumMod val="75000"/>
                </a:schemeClr>
              </a:buClr>
              <a:defRPr/>
            </a:pPr>
            <a:r>
              <a:rPr lang="en-US" sz="1200" dirty="0" smtClean="0">
                <a:latin typeface="Segoe UI" pitchFamily="34" charset="0"/>
                <a:ea typeface="Segoe UI" pitchFamily="34" charset="0"/>
                <a:cs typeface="Segoe UI" pitchFamily="34" charset="0"/>
              </a:rPr>
              <a:t>Shift to </a:t>
            </a:r>
            <a:r>
              <a:rPr lang="en-US" sz="1200" b="1" dirty="0" smtClean="0">
                <a:latin typeface="Segoe UI" pitchFamily="34" charset="0"/>
                <a:ea typeface="Segoe UI" pitchFamily="34" charset="0"/>
                <a:cs typeface="Segoe UI" pitchFamily="34" charset="0"/>
              </a:rPr>
              <a:t>engagement</a:t>
            </a:r>
          </a:p>
          <a:p>
            <a:pPr marL="742950" indent="-742950">
              <a:spcBef>
                <a:spcPct val="0"/>
              </a:spcBef>
              <a:buClr>
                <a:schemeClr val="accent6">
                  <a:lumMod val="75000"/>
                </a:schemeClr>
              </a:buClr>
              <a:defRPr/>
            </a:pPr>
            <a:r>
              <a:rPr lang="en-US" sz="1200" dirty="0" smtClean="0">
                <a:latin typeface="Segoe UI" pitchFamily="34" charset="0"/>
                <a:ea typeface="Segoe UI" pitchFamily="34" charset="0"/>
                <a:cs typeface="Segoe UI" pitchFamily="34" charset="0"/>
              </a:rPr>
              <a:t>Institutional </a:t>
            </a:r>
            <a:r>
              <a:rPr lang="en-US" sz="1200" b="1" dirty="0" smtClean="0">
                <a:latin typeface="Segoe UI" pitchFamily="34" charset="0"/>
                <a:ea typeface="Segoe UI" pitchFamily="34" charset="0"/>
                <a:cs typeface="Segoe UI" pitchFamily="34" charset="0"/>
              </a:rPr>
              <a:t>innovation</a:t>
            </a:r>
          </a:p>
          <a:p>
            <a:pPr marL="742950" indent="-742950">
              <a:spcBef>
                <a:spcPct val="0"/>
              </a:spcBef>
              <a:buClr>
                <a:schemeClr val="accent6">
                  <a:lumMod val="75000"/>
                </a:schemeClr>
              </a:buClr>
              <a:defRPr/>
            </a:pPr>
            <a:r>
              <a:rPr lang="en-US" sz="1200" dirty="0" err="1" smtClean="0">
                <a:latin typeface="Segoe UI" pitchFamily="34" charset="0"/>
                <a:ea typeface="Segoe UI" pitchFamily="34" charset="0"/>
                <a:cs typeface="Segoe UI" pitchFamily="34" charset="0"/>
              </a:rPr>
              <a:t>Rightscale</a:t>
            </a:r>
            <a:r>
              <a:rPr lang="en-US" sz="1200" dirty="0" smtClean="0">
                <a:latin typeface="Segoe UI" pitchFamily="34" charset="0"/>
                <a:ea typeface="Segoe UI" pitchFamily="34" charset="0"/>
                <a:cs typeface="Segoe UI" pitchFamily="34" charset="0"/>
              </a:rPr>
              <a:t> </a:t>
            </a:r>
            <a:r>
              <a:rPr lang="en-US" sz="1200" b="1" dirty="0" smtClean="0">
                <a:latin typeface="Segoe UI" pitchFamily="34" charset="0"/>
                <a:ea typeface="Segoe UI" pitchFamily="34" charset="0"/>
                <a:cs typeface="Segoe UI" pitchFamily="34" charset="0"/>
              </a:rPr>
              <a:t>infrastructure</a:t>
            </a:r>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linds(horizont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linds(horizontal)">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new rules</a:t>
            </a:r>
            <a:endParaRPr lang="en-US" dirty="0"/>
          </a:p>
        </p:txBody>
      </p:sp>
      <p:pic>
        <p:nvPicPr>
          <p:cNvPr id="4" name="Picture 1"/>
          <p:cNvPicPr>
            <a:picLocks noChangeAspect="1" noChangeArrowheads="1"/>
          </p:cNvPicPr>
          <p:nvPr/>
        </p:nvPicPr>
        <p:blipFill>
          <a:blip r:embed="rId3" cstate="print"/>
          <a:srcRect/>
          <a:stretch>
            <a:fillRect/>
          </a:stretch>
        </p:blipFill>
        <p:spPr bwMode="auto">
          <a:xfrm>
            <a:off x="1676400" y="685800"/>
            <a:ext cx="7467600" cy="5591025"/>
          </a:xfrm>
          <a:prstGeom prst="rect">
            <a:avLst/>
          </a:prstGeom>
          <a:noFill/>
          <a:ln w="9525">
            <a:noFill/>
            <a:miter lim="800000"/>
            <a:headEnd/>
            <a:tailEnd/>
          </a:ln>
        </p:spPr>
      </p:pic>
      <p:sp>
        <p:nvSpPr>
          <p:cNvPr id="5" name="Rectangle 4"/>
          <p:cNvSpPr/>
          <p:nvPr/>
        </p:nvSpPr>
        <p:spPr>
          <a:xfrm>
            <a:off x="0" y="5562600"/>
            <a:ext cx="6477000" cy="461665"/>
          </a:xfrm>
          <a:prstGeom prst="rect">
            <a:avLst/>
          </a:prstGeom>
        </p:spPr>
        <p:txBody>
          <a:bodyPr wrap="square">
            <a:spAutoFit/>
          </a:bodyPr>
          <a:lstStyle/>
          <a:p>
            <a:r>
              <a:rPr lang="en-US" sz="1200" dirty="0" smtClean="0">
                <a:solidFill>
                  <a:prstClr val="black"/>
                </a:solidFill>
                <a:hlinkClick r:id="rId4"/>
              </a:rPr>
              <a:t>http://www.arl.org/resources/pubs/mmproceedings/160mm-proceedings.shtml#colls</a:t>
            </a:r>
            <a:endParaRPr lang="en-US" sz="1200" dirty="0" smtClean="0">
              <a:solidFill>
                <a:prstClr val="black"/>
              </a:solidFill>
            </a:endParaRPr>
          </a:p>
          <a:p>
            <a:r>
              <a:rPr lang="en-US" sz="1200" dirty="0" smtClean="0">
                <a:solidFill>
                  <a:prstClr val="black"/>
                </a:solidFill>
              </a:rPr>
              <a:t>Wendy </a:t>
            </a:r>
            <a:r>
              <a:rPr lang="en-US" sz="1200" dirty="0" err="1" smtClean="0">
                <a:solidFill>
                  <a:prstClr val="black"/>
                </a:solidFill>
              </a:rPr>
              <a:t>Lougee</a:t>
            </a:r>
            <a:r>
              <a:rPr lang="en-US" sz="1200" dirty="0" smtClean="0">
                <a:solidFill>
                  <a:prstClr val="black"/>
                </a:solidFill>
              </a:rPr>
              <a:t> at the 4 May 2012 ARL Membership Meeting Chicago, IL </a:t>
            </a:r>
            <a:endParaRPr lang="en-US" sz="1200" dirty="0">
              <a:solidFill>
                <a:prstClr val="black"/>
              </a:solidFill>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81600" y="1219200"/>
            <a:ext cx="3693934" cy="923330"/>
          </a:xfrm>
          <a:prstGeom prst="rect">
            <a:avLst/>
          </a:prstGeom>
          <a:solidFill>
            <a:schemeClr val="accent6">
              <a:alpha val="30000"/>
            </a:schemeClr>
          </a:solidFill>
          <a:effectLst>
            <a:outerShdw blurRad="50800" dist="38100" dir="2700000" algn="tl" rotWithShape="0">
              <a:prstClr val="black">
                <a:alpha val="40000"/>
              </a:prstClr>
            </a:outerShdw>
          </a:effectLst>
        </p:spPr>
        <p:txBody>
          <a:bodyPr wrap="square" rtlCol="0">
            <a:spAutoFit/>
          </a:bodyPr>
          <a:lstStyle/>
          <a:p>
            <a:r>
              <a:rPr lang="en-US" b="1" dirty="0" smtClean="0">
                <a:solidFill>
                  <a:prstClr val="black"/>
                </a:solidFill>
              </a:rPr>
              <a:t>Shared Collections</a:t>
            </a:r>
          </a:p>
          <a:p>
            <a:r>
              <a:rPr lang="en-US" b="1" dirty="0" smtClean="0">
                <a:solidFill>
                  <a:prstClr val="black"/>
                </a:solidFill>
              </a:rPr>
              <a:t>Cooperative Governance</a:t>
            </a:r>
          </a:p>
          <a:p>
            <a:r>
              <a:rPr lang="en-US" b="1" dirty="0" smtClean="0">
                <a:solidFill>
                  <a:prstClr val="black"/>
                </a:solidFill>
              </a:rPr>
              <a:t>Network Disclosure</a:t>
            </a:r>
            <a:endParaRPr lang="en-US" b="1" dirty="0">
              <a:solidFill>
                <a:prstClr val="black"/>
              </a:solidFill>
            </a:endParaRPr>
          </a:p>
        </p:txBody>
      </p:sp>
      <p:sp>
        <p:nvSpPr>
          <p:cNvPr id="5" name="TextBox 4"/>
          <p:cNvSpPr txBox="1"/>
          <p:nvPr/>
        </p:nvSpPr>
        <p:spPr>
          <a:xfrm>
            <a:off x="304800" y="1219200"/>
            <a:ext cx="3426309" cy="923330"/>
          </a:xfrm>
          <a:prstGeom prst="rect">
            <a:avLst/>
          </a:prstGeom>
          <a:solidFill>
            <a:schemeClr val="accent6">
              <a:alpha val="50000"/>
            </a:schemeClr>
          </a:solidFill>
          <a:effectLst>
            <a:outerShdw blurRad="50800" dist="38100" dir="2700000" algn="tl" rotWithShape="0">
              <a:prstClr val="black">
                <a:alpha val="40000"/>
              </a:prstClr>
            </a:outerShdw>
          </a:effectLst>
        </p:spPr>
        <p:txBody>
          <a:bodyPr wrap="square" rtlCol="0">
            <a:spAutoFit/>
          </a:bodyPr>
          <a:lstStyle/>
          <a:p>
            <a:r>
              <a:rPr lang="en-US" b="1" dirty="0" smtClean="0">
                <a:solidFill>
                  <a:prstClr val="black"/>
                </a:solidFill>
              </a:rPr>
              <a:t>Local Collections</a:t>
            </a:r>
          </a:p>
          <a:p>
            <a:r>
              <a:rPr lang="en-US" b="1" dirty="0" smtClean="0">
                <a:solidFill>
                  <a:prstClr val="black"/>
                </a:solidFill>
              </a:rPr>
              <a:t>Local Stewardship</a:t>
            </a:r>
          </a:p>
          <a:p>
            <a:r>
              <a:rPr lang="en-US" b="1" dirty="0" smtClean="0">
                <a:solidFill>
                  <a:prstClr val="black"/>
                </a:solidFill>
              </a:rPr>
              <a:t>Local Discovery</a:t>
            </a:r>
          </a:p>
        </p:txBody>
      </p:sp>
      <p:sp>
        <p:nvSpPr>
          <p:cNvPr id="6" name="TextBox 5"/>
          <p:cNvSpPr txBox="1"/>
          <p:nvPr/>
        </p:nvSpPr>
        <p:spPr>
          <a:xfrm>
            <a:off x="228600" y="3200400"/>
            <a:ext cx="3589268" cy="923330"/>
          </a:xfrm>
          <a:prstGeom prst="rect">
            <a:avLst/>
          </a:prstGeom>
          <a:solidFill>
            <a:schemeClr val="accent3">
              <a:alpha val="50000"/>
            </a:schemeClr>
          </a:solidFill>
          <a:effectLst>
            <a:outerShdw blurRad="50800" dist="38100" dir="2700000" algn="tl" rotWithShape="0">
              <a:prstClr val="black">
                <a:alpha val="40000"/>
              </a:prstClr>
            </a:outerShdw>
          </a:effectLst>
        </p:spPr>
        <p:txBody>
          <a:bodyPr wrap="square" rtlCol="0">
            <a:spAutoFit/>
          </a:bodyPr>
          <a:lstStyle/>
          <a:p>
            <a:r>
              <a:rPr lang="en-US" b="1" dirty="0" smtClean="0">
                <a:solidFill>
                  <a:prstClr val="black"/>
                </a:solidFill>
              </a:rPr>
              <a:t>Warehouse of books</a:t>
            </a:r>
          </a:p>
          <a:p>
            <a:r>
              <a:rPr lang="en-US" b="1" dirty="0" smtClean="0">
                <a:solidFill>
                  <a:prstClr val="black"/>
                </a:solidFill>
              </a:rPr>
              <a:t>Preservation of what is ‘mine’</a:t>
            </a:r>
          </a:p>
          <a:p>
            <a:r>
              <a:rPr lang="en-US" b="1" dirty="0" smtClean="0">
                <a:solidFill>
                  <a:prstClr val="black"/>
                </a:solidFill>
              </a:rPr>
              <a:t>Local ILS</a:t>
            </a:r>
          </a:p>
        </p:txBody>
      </p:sp>
      <p:sp>
        <p:nvSpPr>
          <p:cNvPr id="7" name="TextBox 6"/>
          <p:cNvSpPr txBox="1"/>
          <p:nvPr/>
        </p:nvSpPr>
        <p:spPr>
          <a:xfrm>
            <a:off x="5029200" y="3200400"/>
            <a:ext cx="3967753" cy="923330"/>
          </a:xfrm>
          <a:prstGeom prst="rect">
            <a:avLst/>
          </a:prstGeom>
          <a:solidFill>
            <a:schemeClr val="accent3">
              <a:alpha val="30000"/>
            </a:schemeClr>
          </a:solidFill>
          <a:effectLst>
            <a:outerShdw blurRad="50800" dist="38100" dir="2700000" algn="tl" rotWithShape="0">
              <a:prstClr val="black">
                <a:alpha val="40000"/>
              </a:prstClr>
            </a:outerShdw>
          </a:effectLst>
        </p:spPr>
        <p:txBody>
          <a:bodyPr wrap="none" rtlCol="0">
            <a:spAutoFit/>
          </a:bodyPr>
          <a:lstStyle/>
          <a:p>
            <a:r>
              <a:rPr lang="en-US" b="1" dirty="0" smtClean="0">
                <a:solidFill>
                  <a:prstClr val="black"/>
                </a:solidFill>
              </a:rPr>
              <a:t>Collaboration spaces</a:t>
            </a:r>
          </a:p>
          <a:p>
            <a:r>
              <a:rPr lang="en-US" b="1" dirty="0" smtClean="0">
                <a:solidFill>
                  <a:prstClr val="black"/>
                </a:solidFill>
              </a:rPr>
              <a:t>Joint stewardship of what is ‘ours’</a:t>
            </a:r>
          </a:p>
          <a:p>
            <a:r>
              <a:rPr lang="en-US" b="1" dirty="0" smtClean="0">
                <a:solidFill>
                  <a:prstClr val="black"/>
                </a:solidFill>
              </a:rPr>
              <a:t>‘Cloud-based’ management </a:t>
            </a:r>
            <a:r>
              <a:rPr lang="en-US" b="1" dirty="0" err="1" smtClean="0">
                <a:solidFill>
                  <a:prstClr val="black"/>
                </a:solidFill>
              </a:rPr>
              <a:t>svcs</a:t>
            </a:r>
            <a:endParaRPr lang="en-US" b="1" dirty="0" smtClean="0">
              <a:solidFill>
                <a:prstClr val="black"/>
              </a:solidFill>
            </a:endParaRPr>
          </a:p>
        </p:txBody>
      </p:sp>
      <p:sp>
        <p:nvSpPr>
          <p:cNvPr id="8" name="TextBox 7"/>
          <p:cNvSpPr txBox="1"/>
          <p:nvPr/>
        </p:nvSpPr>
        <p:spPr>
          <a:xfrm>
            <a:off x="304800" y="5020270"/>
            <a:ext cx="3513068" cy="923330"/>
          </a:xfrm>
          <a:prstGeom prst="rect">
            <a:avLst/>
          </a:prstGeom>
          <a:solidFill>
            <a:schemeClr val="accent1">
              <a:alpha val="69000"/>
            </a:schemeClr>
          </a:solidFill>
          <a:effectLst>
            <a:outerShdw blurRad="50800" dist="38100" dir="2700000" algn="tl" rotWithShape="0">
              <a:prstClr val="black">
                <a:alpha val="40000"/>
              </a:prstClr>
            </a:outerShdw>
          </a:effectLst>
        </p:spPr>
        <p:txBody>
          <a:bodyPr wrap="square" rtlCol="0">
            <a:spAutoFit/>
          </a:bodyPr>
          <a:lstStyle/>
          <a:p>
            <a:r>
              <a:rPr lang="en-US" b="1" dirty="0" smtClean="0">
                <a:solidFill>
                  <a:prstClr val="black"/>
                </a:solidFill>
              </a:rPr>
              <a:t>Collection size</a:t>
            </a:r>
          </a:p>
          <a:p>
            <a:r>
              <a:rPr lang="en-US" b="1" dirty="0" smtClean="0">
                <a:solidFill>
                  <a:prstClr val="black"/>
                </a:solidFill>
              </a:rPr>
              <a:t>Gate count</a:t>
            </a:r>
          </a:p>
          <a:p>
            <a:r>
              <a:rPr lang="en-US" b="1" dirty="0" smtClean="0">
                <a:solidFill>
                  <a:prstClr val="black"/>
                </a:solidFill>
              </a:rPr>
              <a:t>Satisfaction</a:t>
            </a:r>
          </a:p>
        </p:txBody>
      </p:sp>
      <p:sp>
        <p:nvSpPr>
          <p:cNvPr id="9" name="TextBox 8"/>
          <p:cNvSpPr txBox="1"/>
          <p:nvPr/>
        </p:nvSpPr>
        <p:spPr>
          <a:xfrm>
            <a:off x="5029200" y="5020270"/>
            <a:ext cx="3846334" cy="923330"/>
          </a:xfrm>
          <a:prstGeom prst="rect">
            <a:avLst/>
          </a:prstGeom>
          <a:solidFill>
            <a:schemeClr val="accent1">
              <a:alpha val="30000"/>
            </a:schemeClr>
          </a:solidFill>
          <a:effectLst>
            <a:outerShdw blurRad="50800" dist="38100" dir="2700000" algn="tl" rotWithShape="0">
              <a:prstClr val="black">
                <a:alpha val="40000"/>
              </a:prstClr>
            </a:outerShdw>
          </a:effectLst>
        </p:spPr>
        <p:txBody>
          <a:bodyPr wrap="square" rtlCol="0">
            <a:spAutoFit/>
          </a:bodyPr>
          <a:lstStyle/>
          <a:p>
            <a:r>
              <a:rPr lang="en-US" b="1" dirty="0" smtClean="0">
                <a:solidFill>
                  <a:prstClr val="black"/>
                </a:solidFill>
              </a:rPr>
              <a:t>Support for research processes</a:t>
            </a:r>
          </a:p>
          <a:p>
            <a:r>
              <a:rPr lang="en-US" b="1" dirty="0" smtClean="0">
                <a:solidFill>
                  <a:prstClr val="black"/>
                </a:solidFill>
              </a:rPr>
              <a:t>Management of institutional IP</a:t>
            </a:r>
          </a:p>
          <a:p>
            <a:r>
              <a:rPr lang="en-US" b="1" dirty="0" smtClean="0">
                <a:solidFill>
                  <a:prstClr val="black"/>
                </a:solidFill>
              </a:rPr>
              <a:t>Impact</a:t>
            </a:r>
          </a:p>
        </p:txBody>
      </p:sp>
      <p:sp>
        <p:nvSpPr>
          <p:cNvPr id="10" name="TextBox 9"/>
          <p:cNvSpPr txBox="1"/>
          <p:nvPr/>
        </p:nvSpPr>
        <p:spPr>
          <a:xfrm>
            <a:off x="3731109" y="4484132"/>
            <a:ext cx="1444626" cy="523220"/>
          </a:xfrm>
          <a:prstGeom prst="rect">
            <a:avLst/>
          </a:prstGeom>
          <a:noFill/>
        </p:spPr>
        <p:txBody>
          <a:bodyPr wrap="none" rtlCol="0">
            <a:spAutoFit/>
          </a:bodyPr>
          <a:lstStyle/>
          <a:p>
            <a:r>
              <a:rPr lang="en-US" sz="2800" b="1" dirty="0" smtClean="0">
                <a:solidFill>
                  <a:srgbClr val="2178B5"/>
                </a:solidFill>
              </a:rPr>
              <a:t>Metrics</a:t>
            </a:r>
            <a:endParaRPr lang="en-US" sz="2800" b="1" dirty="0">
              <a:solidFill>
                <a:srgbClr val="2178B5"/>
              </a:solidFill>
            </a:endParaRPr>
          </a:p>
        </p:txBody>
      </p:sp>
      <p:sp>
        <p:nvSpPr>
          <p:cNvPr id="11" name="TextBox 10"/>
          <p:cNvSpPr txBox="1"/>
          <p:nvPr/>
        </p:nvSpPr>
        <p:spPr>
          <a:xfrm>
            <a:off x="3352800" y="2526268"/>
            <a:ext cx="2622834" cy="523220"/>
          </a:xfrm>
          <a:prstGeom prst="rect">
            <a:avLst/>
          </a:prstGeom>
          <a:noFill/>
        </p:spPr>
        <p:txBody>
          <a:bodyPr wrap="none" rtlCol="0">
            <a:spAutoFit/>
          </a:bodyPr>
          <a:lstStyle/>
          <a:p>
            <a:r>
              <a:rPr lang="en-US" sz="2800" b="1" dirty="0" smtClean="0">
                <a:solidFill>
                  <a:srgbClr val="409A3C"/>
                </a:solidFill>
              </a:rPr>
              <a:t>Infrastructure </a:t>
            </a:r>
            <a:endParaRPr lang="en-US" sz="2800" b="1" dirty="0">
              <a:solidFill>
                <a:srgbClr val="409A3C"/>
              </a:solidFill>
            </a:endParaRPr>
          </a:p>
        </p:txBody>
      </p:sp>
      <p:sp>
        <p:nvSpPr>
          <p:cNvPr id="12" name="TextBox 11"/>
          <p:cNvSpPr txBox="1"/>
          <p:nvPr/>
        </p:nvSpPr>
        <p:spPr>
          <a:xfrm>
            <a:off x="2700378" y="314980"/>
            <a:ext cx="3698448" cy="523220"/>
          </a:xfrm>
          <a:prstGeom prst="rect">
            <a:avLst/>
          </a:prstGeom>
          <a:noFill/>
        </p:spPr>
        <p:txBody>
          <a:bodyPr wrap="none" rtlCol="0">
            <a:spAutoFit/>
          </a:bodyPr>
          <a:lstStyle/>
          <a:p>
            <a:pPr algn="ctr"/>
            <a:r>
              <a:rPr lang="en-US" sz="2800" b="1" dirty="0" smtClean="0">
                <a:solidFill>
                  <a:srgbClr val="FF7600"/>
                </a:solidFill>
              </a:rPr>
              <a:t>Library Organization</a:t>
            </a:r>
            <a:endParaRPr lang="en-US" sz="2800" b="1" dirty="0">
              <a:solidFill>
                <a:srgbClr val="FF7600"/>
              </a:solidFill>
            </a:endParaRPr>
          </a:p>
        </p:txBody>
      </p:sp>
      <p:sp>
        <p:nvSpPr>
          <p:cNvPr id="13" name="TextBox 12"/>
          <p:cNvSpPr txBox="1"/>
          <p:nvPr/>
        </p:nvSpPr>
        <p:spPr>
          <a:xfrm>
            <a:off x="3657600" y="2209800"/>
            <a:ext cx="1518364" cy="369332"/>
          </a:xfrm>
          <a:prstGeom prst="rect">
            <a:avLst/>
          </a:prstGeom>
          <a:noFill/>
        </p:spPr>
        <p:txBody>
          <a:bodyPr wrap="none" rtlCol="0">
            <a:spAutoFit/>
          </a:bodyPr>
          <a:lstStyle/>
          <a:p>
            <a:r>
              <a:rPr lang="en-US" i="1" dirty="0" smtClean="0">
                <a:solidFill>
                  <a:prstClr val="black"/>
                </a:solidFill>
              </a:rPr>
              <a:t>supported by</a:t>
            </a:r>
            <a:endParaRPr lang="en-US" i="1" dirty="0">
              <a:solidFill>
                <a:prstClr val="black"/>
              </a:solidFill>
            </a:endParaRPr>
          </a:p>
        </p:txBody>
      </p:sp>
      <p:sp>
        <p:nvSpPr>
          <p:cNvPr id="14" name="TextBox 13"/>
          <p:cNvSpPr txBox="1"/>
          <p:nvPr/>
        </p:nvSpPr>
        <p:spPr>
          <a:xfrm>
            <a:off x="3624019" y="4191000"/>
            <a:ext cx="1633781" cy="369332"/>
          </a:xfrm>
          <a:prstGeom prst="rect">
            <a:avLst/>
          </a:prstGeom>
          <a:noFill/>
        </p:spPr>
        <p:txBody>
          <a:bodyPr wrap="none" rtlCol="0">
            <a:spAutoFit/>
          </a:bodyPr>
          <a:lstStyle/>
          <a:p>
            <a:r>
              <a:rPr lang="en-US" i="1" dirty="0" smtClean="0">
                <a:solidFill>
                  <a:prstClr val="black"/>
                </a:solidFill>
              </a:rPr>
              <a:t>assessed with</a:t>
            </a:r>
            <a:endParaRPr lang="en-US" i="1" dirty="0">
              <a:solidFill>
                <a:prstClr val="black"/>
              </a:solidFill>
            </a:endParaRPr>
          </a:p>
        </p:txBody>
      </p:sp>
      <p:sp>
        <p:nvSpPr>
          <p:cNvPr id="19" name="TextBox 18"/>
          <p:cNvSpPr txBox="1"/>
          <p:nvPr/>
        </p:nvSpPr>
        <p:spPr>
          <a:xfrm>
            <a:off x="3810000" y="762000"/>
            <a:ext cx="1249060" cy="369332"/>
          </a:xfrm>
          <a:prstGeom prst="rect">
            <a:avLst/>
          </a:prstGeom>
          <a:noFill/>
        </p:spPr>
        <p:txBody>
          <a:bodyPr wrap="none" rtlCol="0">
            <a:spAutoFit/>
          </a:bodyPr>
          <a:lstStyle/>
          <a:p>
            <a:r>
              <a:rPr lang="en-US" i="1" dirty="0" smtClean="0">
                <a:solidFill>
                  <a:prstClr val="black"/>
                </a:solidFill>
              </a:rPr>
              <a:t>defined by</a:t>
            </a:r>
            <a:endParaRPr lang="en-US" i="1" dirty="0">
              <a:solidFill>
                <a:prstClr val="black"/>
              </a:solidFill>
            </a:endParaRPr>
          </a:p>
        </p:txBody>
      </p:sp>
      <p:sp>
        <p:nvSpPr>
          <p:cNvPr id="20" name="TextBox 19"/>
          <p:cNvSpPr txBox="1"/>
          <p:nvPr/>
        </p:nvSpPr>
        <p:spPr>
          <a:xfrm>
            <a:off x="0" y="0"/>
            <a:ext cx="2362200" cy="523220"/>
          </a:xfrm>
          <a:prstGeom prst="rect">
            <a:avLst/>
          </a:prstGeom>
          <a:solidFill>
            <a:schemeClr val="tx2"/>
          </a:solidFill>
          <a:scene3d>
            <a:camera prst="orthographicFront"/>
            <a:lightRig rig="threePt" dir="t"/>
          </a:scene3d>
          <a:sp3d>
            <a:bevelT w="152400" h="50800" prst="softRound"/>
          </a:sp3d>
        </p:spPr>
        <p:txBody>
          <a:bodyPr wrap="square" rtlCol="0">
            <a:spAutoFit/>
          </a:bodyPr>
          <a:lstStyle/>
          <a:p>
            <a:r>
              <a:rPr lang="en-US" sz="2800" dirty="0" smtClean="0">
                <a:solidFill>
                  <a:srgbClr val="FFFFFF"/>
                </a:solidFill>
              </a:rPr>
              <a:t>20</a:t>
            </a:r>
            <a:r>
              <a:rPr lang="en-US" sz="2800" baseline="30000" dirty="0" smtClean="0">
                <a:solidFill>
                  <a:srgbClr val="FFFFFF"/>
                </a:solidFill>
              </a:rPr>
              <a:t>th</a:t>
            </a:r>
            <a:r>
              <a:rPr lang="en-US" sz="2800" dirty="0" smtClean="0">
                <a:solidFill>
                  <a:srgbClr val="FFFFFF"/>
                </a:solidFill>
              </a:rPr>
              <a:t> Century</a:t>
            </a:r>
            <a:endParaRPr lang="en-US" sz="2800" dirty="0">
              <a:solidFill>
                <a:srgbClr val="FFFFFF"/>
              </a:solidFill>
            </a:endParaRPr>
          </a:p>
        </p:txBody>
      </p:sp>
      <p:sp>
        <p:nvSpPr>
          <p:cNvPr id="21" name="TextBox 20"/>
          <p:cNvSpPr txBox="1"/>
          <p:nvPr/>
        </p:nvSpPr>
        <p:spPr>
          <a:xfrm>
            <a:off x="6781800" y="0"/>
            <a:ext cx="2362200" cy="523220"/>
          </a:xfrm>
          <a:prstGeom prst="rect">
            <a:avLst/>
          </a:prstGeom>
          <a:solidFill>
            <a:schemeClr val="tx2">
              <a:alpha val="50000"/>
            </a:schemeClr>
          </a:solidFill>
          <a:scene3d>
            <a:camera prst="orthographicFront"/>
            <a:lightRig rig="threePt" dir="t"/>
          </a:scene3d>
          <a:sp3d>
            <a:bevelT w="152400" h="50800" prst="softRound"/>
          </a:sp3d>
        </p:spPr>
        <p:txBody>
          <a:bodyPr wrap="square" rtlCol="0">
            <a:spAutoFit/>
          </a:bodyPr>
          <a:lstStyle/>
          <a:p>
            <a:pPr algn="r"/>
            <a:r>
              <a:rPr lang="en-US" sz="2800" dirty="0" smtClean="0">
                <a:solidFill>
                  <a:srgbClr val="FFFFFF"/>
                </a:solidFill>
              </a:rPr>
              <a:t>21</a:t>
            </a:r>
            <a:r>
              <a:rPr lang="en-US" sz="2800" baseline="30000" dirty="0" smtClean="0">
                <a:solidFill>
                  <a:srgbClr val="FFFFFF"/>
                </a:solidFill>
              </a:rPr>
              <a:t>st</a:t>
            </a:r>
            <a:r>
              <a:rPr lang="en-US" sz="2800" dirty="0" smtClean="0">
                <a:solidFill>
                  <a:srgbClr val="FFFFFF"/>
                </a:solidFill>
              </a:rPr>
              <a:t> Century</a:t>
            </a:r>
            <a:endParaRPr lang="en-US" sz="2800" dirty="0">
              <a:solidFill>
                <a:srgbClr val="FFFFFF"/>
              </a:solidFill>
            </a:endParaRPr>
          </a:p>
        </p:txBody>
      </p:sp>
      <p:sp>
        <p:nvSpPr>
          <p:cNvPr id="17" name="TextBox 16"/>
          <p:cNvSpPr txBox="1"/>
          <p:nvPr/>
        </p:nvSpPr>
        <p:spPr>
          <a:xfrm>
            <a:off x="6816696" y="6096000"/>
            <a:ext cx="2327304" cy="276999"/>
          </a:xfrm>
          <a:prstGeom prst="rect">
            <a:avLst/>
          </a:prstGeom>
          <a:noFill/>
        </p:spPr>
        <p:txBody>
          <a:bodyPr wrap="none" rtlCol="0">
            <a:spAutoFit/>
          </a:bodyPr>
          <a:lstStyle/>
          <a:p>
            <a:pPr algn="r"/>
            <a:r>
              <a:rPr lang="en-US" sz="1200" dirty="0" smtClean="0">
                <a:solidFill>
                  <a:prstClr val="black"/>
                </a:solidFill>
              </a:rPr>
              <a:t>Constance Malpas, OCLC Research</a:t>
            </a:r>
            <a:endParaRPr lang="en-US" sz="1200" dirty="0">
              <a:solidFill>
                <a:prstClr val="blac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normAutofit/>
          </a:bodyPr>
          <a:lstStyle/>
          <a:p>
            <a:pPr algn="l"/>
            <a:r>
              <a:rPr lang="en-US" sz="4000" b="1" dirty="0">
                <a:latin typeface="Segoe UI" pitchFamily="34" charset="0"/>
                <a:ea typeface="Segoe UI" pitchFamily="34" charset="0"/>
                <a:cs typeface="Segoe UI" pitchFamily="34" charset="0"/>
              </a:rPr>
              <a:t>Risk Clusters</a:t>
            </a:r>
          </a:p>
        </p:txBody>
      </p:sp>
      <p:sp>
        <p:nvSpPr>
          <p:cNvPr id="84996" name="Text Box 4"/>
          <p:cNvSpPr txBox="1">
            <a:spLocks noChangeArrowheads="1"/>
          </p:cNvSpPr>
          <p:nvPr/>
        </p:nvSpPr>
        <p:spPr bwMode="auto">
          <a:xfrm>
            <a:off x="457200" y="4114800"/>
            <a:ext cx="2895600" cy="457200"/>
          </a:xfrm>
          <a:prstGeom prst="rect">
            <a:avLst/>
          </a:prstGeom>
          <a:solidFill>
            <a:srgbClr val="CC3300"/>
          </a:solidFill>
          <a:ln w="9525" algn="ctr">
            <a:noFill/>
            <a:miter lim="800000"/>
            <a:headEnd/>
            <a:tailEnd/>
          </a:ln>
          <a:effectLst/>
        </p:spPr>
        <p:txBody>
          <a:bodyPr>
            <a:spAutoFit/>
          </a:bodyPr>
          <a:lstStyle/>
          <a:p>
            <a:pPr fontAlgn="base">
              <a:spcBef>
                <a:spcPct val="50000"/>
              </a:spcBef>
              <a:spcAft>
                <a:spcPct val="0"/>
              </a:spcAft>
            </a:pPr>
            <a:r>
              <a:rPr lang="en-US" sz="2400" dirty="0">
                <a:solidFill>
                  <a:srgbClr val="FFFFFF"/>
                </a:solidFill>
                <a:latin typeface="Arial" charset="0"/>
              </a:rPr>
              <a:t>Legacy Technology</a:t>
            </a:r>
          </a:p>
        </p:txBody>
      </p:sp>
      <p:sp>
        <p:nvSpPr>
          <p:cNvPr id="84997" name="Text Box 5"/>
          <p:cNvSpPr txBox="1">
            <a:spLocks noChangeArrowheads="1"/>
          </p:cNvSpPr>
          <p:nvPr/>
        </p:nvSpPr>
        <p:spPr bwMode="auto">
          <a:xfrm>
            <a:off x="457200" y="2286000"/>
            <a:ext cx="2895600" cy="457200"/>
          </a:xfrm>
          <a:prstGeom prst="rect">
            <a:avLst/>
          </a:prstGeom>
          <a:solidFill>
            <a:srgbClr val="009999"/>
          </a:solidFill>
          <a:ln w="9525" algn="ctr">
            <a:noFill/>
            <a:miter lim="800000"/>
            <a:headEnd/>
            <a:tailEnd/>
          </a:ln>
          <a:effectLst/>
        </p:spPr>
        <p:txBody>
          <a:bodyPr>
            <a:spAutoFit/>
          </a:bodyPr>
          <a:lstStyle/>
          <a:p>
            <a:pPr fontAlgn="base">
              <a:spcBef>
                <a:spcPct val="50000"/>
              </a:spcBef>
              <a:spcAft>
                <a:spcPct val="0"/>
              </a:spcAft>
            </a:pPr>
            <a:r>
              <a:rPr lang="en-US" sz="2400">
                <a:solidFill>
                  <a:srgbClr val="FFFFFF"/>
                </a:solidFill>
                <a:latin typeface="Arial" charset="0"/>
              </a:rPr>
              <a:t>Human Resources</a:t>
            </a:r>
          </a:p>
        </p:txBody>
      </p:sp>
      <p:sp>
        <p:nvSpPr>
          <p:cNvPr id="84998" name="Text Box 6"/>
          <p:cNvSpPr txBox="1">
            <a:spLocks noChangeArrowheads="1"/>
          </p:cNvSpPr>
          <p:nvPr/>
        </p:nvSpPr>
        <p:spPr bwMode="auto">
          <a:xfrm>
            <a:off x="457200" y="1371600"/>
            <a:ext cx="2895600" cy="457200"/>
          </a:xfrm>
          <a:prstGeom prst="rect">
            <a:avLst/>
          </a:prstGeom>
          <a:solidFill>
            <a:schemeClr val="accent1"/>
          </a:solidFill>
          <a:ln w="9525" algn="ctr">
            <a:noFill/>
            <a:miter lim="800000"/>
            <a:headEnd/>
            <a:tailEnd/>
          </a:ln>
          <a:effectLst/>
        </p:spPr>
        <p:txBody>
          <a:bodyPr>
            <a:spAutoFit/>
          </a:bodyPr>
          <a:lstStyle/>
          <a:p>
            <a:pPr fontAlgn="base">
              <a:spcBef>
                <a:spcPct val="50000"/>
              </a:spcBef>
              <a:spcAft>
                <a:spcPct val="0"/>
              </a:spcAft>
            </a:pPr>
            <a:r>
              <a:rPr lang="en-US" sz="2400">
                <a:solidFill>
                  <a:srgbClr val="FFFFFF"/>
                </a:solidFill>
                <a:latin typeface="Arial" charset="0"/>
              </a:rPr>
              <a:t>Value Proposition</a:t>
            </a:r>
          </a:p>
        </p:txBody>
      </p:sp>
      <p:sp>
        <p:nvSpPr>
          <p:cNvPr id="84999" name="Text Box 7"/>
          <p:cNvSpPr txBox="1">
            <a:spLocks noChangeArrowheads="1"/>
          </p:cNvSpPr>
          <p:nvPr/>
        </p:nvSpPr>
        <p:spPr bwMode="auto">
          <a:xfrm>
            <a:off x="457200" y="3200400"/>
            <a:ext cx="2895600" cy="457200"/>
          </a:xfrm>
          <a:prstGeom prst="rect">
            <a:avLst/>
          </a:prstGeom>
          <a:solidFill>
            <a:srgbClr val="000080"/>
          </a:solidFill>
          <a:ln w="9525" algn="ctr">
            <a:noFill/>
            <a:miter lim="800000"/>
            <a:headEnd/>
            <a:tailEnd/>
          </a:ln>
          <a:effectLst/>
        </p:spPr>
        <p:txBody>
          <a:bodyPr>
            <a:spAutoFit/>
          </a:bodyPr>
          <a:lstStyle/>
          <a:p>
            <a:pPr fontAlgn="base">
              <a:spcBef>
                <a:spcPct val="50000"/>
              </a:spcBef>
              <a:spcAft>
                <a:spcPct val="0"/>
              </a:spcAft>
            </a:pPr>
            <a:r>
              <a:rPr lang="en-US" sz="2400" dirty="0">
                <a:solidFill>
                  <a:srgbClr val="FFFFFF"/>
                </a:solidFill>
                <a:latin typeface="Arial" charset="0"/>
              </a:rPr>
              <a:t>Durable Goods</a:t>
            </a:r>
          </a:p>
        </p:txBody>
      </p:sp>
      <p:sp>
        <p:nvSpPr>
          <p:cNvPr id="85000" name="Text Box 8"/>
          <p:cNvSpPr txBox="1">
            <a:spLocks noChangeArrowheads="1"/>
          </p:cNvSpPr>
          <p:nvPr/>
        </p:nvSpPr>
        <p:spPr bwMode="auto">
          <a:xfrm>
            <a:off x="457200" y="5029200"/>
            <a:ext cx="2895600" cy="457200"/>
          </a:xfrm>
          <a:prstGeom prst="rect">
            <a:avLst/>
          </a:prstGeom>
          <a:solidFill>
            <a:srgbClr val="808000"/>
          </a:solidFill>
          <a:ln w="9525" algn="ctr">
            <a:noFill/>
            <a:miter lim="800000"/>
            <a:headEnd/>
            <a:tailEnd/>
          </a:ln>
          <a:effectLst/>
        </p:spPr>
        <p:txBody>
          <a:bodyPr>
            <a:spAutoFit/>
          </a:bodyPr>
          <a:lstStyle/>
          <a:p>
            <a:pPr fontAlgn="base">
              <a:spcBef>
                <a:spcPct val="50000"/>
              </a:spcBef>
              <a:spcAft>
                <a:spcPct val="0"/>
              </a:spcAft>
            </a:pPr>
            <a:r>
              <a:rPr lang="en-US" sz="2400">
                <a:solidFill>
                  <a:srgbClr val="FFFFFF"/>
                </a:solidFill>
                <a:latin typeface="Arial" charset="0"/>
              </a:rPr>
              <a:t>Intellectual Property </a:t>
            </a:r>
          </a:p>
        </p:txBody>
      </p:sp>
      <p:sp>
        <p:nvSpPr>
          <p:cNvPr id="85001" name="Text Box 9"/>
          <p:cNvSpPr txBox="1">
            <a:spLocks noChangeArrowheads="1"/>
          </p:cNvSpPr>
          <p:nvPr/>
        </p:nvSpPr>
        <p:spPr bwMode="auto">
          <a:xfrm>
            <a:off x="3810000" y="1295400"/>
            <a:ext cx="4953000" cy="581025"/>
          </a:xfrm>
          <a:prstGeom prst="rect">
            <a:avLst/>
          </a:prstGeom>
          <a:noFill/>
          <a:ln w="9525" algn="ctr">
            <a:noFill/>
            <a:miter lim="800000"/>
            <a:headEnd/>
            <a:tailEnd/>
          </a:ln>
          <a:effectLst/>
        </p:spPr>
        <p:txBody>
          <a:bodyPr>
            <a:spAutoFit/>
          </a:bodyPr>
          <a:lstStyle/>
          <a:p>
            <a:pPr fontAlgn="base">
              <a:spcBef>
                <a:spcPct val="50000"/>
              </a:spcBef>
              <a:spcAft>
                <a:spcPct val="0"/>
              </a:spcAft>
            </a:pPr>
            <a:r>
              <a:rPr lang="en-US" sz="1600" b="1" i="1">
                <a:solidFill>
                  <a:srgbClr val="000000"/>
                </a:solidFill>
                <a:latin typeface="Arial" charset="0"/>
              </a:rPr>
              <a:t>… a reduced  sense of library relevance from below, above, and within </a:t>
            </a:r>
          </a:p>
        </p:txBody>
      </p:sp>
      <p:sp>
        <p:nvSpPr>
          <p:cNvPr id="85002" name="Text Box 10"/>
          <p:cNvSpPr txBox="1">
            <a:spLocks noChangeArrowheads="1"/>
          </p:cNvSpPr>
          <p:nvPr/>
        </p:nvSpPr>
        <p:spPr bwMode="auto">
          <a:xfrm>
            <a:off x="3810000" y="2238375"/>
            <a:ext cx="5181600" cy="825500"/>
          </a:xfrm>
          <a:prstGeom prst="rect">
            <a:avLst/>
          </a:prstGeom>
          <a:noFill/>
          <a:ln w="9525" algn="ctr">
            <a:noFill/>
            <a:miter lim="800000"/>
            <a:headEnd/>
            <a:tailEnd/>
          </a:ln>
          <a:effectLst/>
        </p:spPr>
        <p:txBody>
          <a:bodyPr>
            <a:spAutoFit/>
          </a:bodyPr>
          <a:lstStyle/>
          <a:p>
            <a:pPr fontAlgn="base">
              <a:spcBef>
                <a:spcPct val="50000"/>
              </a:spcBef>
              <a:spcAft>
                <a:spcPct val="0"/>
              </a:spcAft>
            </a:pPr>
            <a:r>
              <a:rPr lang="en-US" sz="1600" b="1" i="1">
                <a:solidFill>
                  <a:srgbClr val="000000"/>
                </a:solidFill>
                <a:latin typeface="Arial" charset="0"/>
              </a:rPr>
              <a:t>… uncertainties about adequate preparation, adaptability, capacity for leadership in face of change </a:t>
            </a:r>
          </a:p>
        </p:txBody>
      </p:sp>
      <p:sp>
        <p:nvSpPr>
          <p:cNvPr id="85003" name="Text Box 11"/>
          <p:cNvSpPr txBox="1">
            <a:spLocks noChangeArrowheads="1"/>
          </p:cNvSpPr>
          <p:nvPr/>
        </p:nvSpPr>
        <p:spPr bwMode="auto">
          <a:xfrm>
            <a:off x="3810000" y="3124200"/>
            <a:ext cx="5181600" cy="825500"/>
          </a:xfrm>
          <a:prstGeom prst="rect">
            <a:avLst/>
          </a:prstGeom>
          <a:noFill/>
          <a:ln w="9525" algn="ctr">
            <a:noFill/>
            <a:miter lim="800000"/>
            <a:headEnd/>
            <a:tailEnd/>
          </a:ln>
          <a:effectLst/>
        </p:spPr>
        <p:txBody>
          <a:bodyPr>
            <a:spAutoFit/>
          </a:bodyPr>
          <a:lstStyle/>
          <a:p>
            <a:pPr fontAlgn="base">
              <a:spcBef>
                <a:spcPct val="50000"/>
              </a:spcBef>
              <a:spcAft>
                <a:spcPct val="0"/>
              </a:spcAft>
            </a:pPr>
            <a:r>
              <a:rPr lang="en-US" sz="1600" b="1" i="1">
                <a:solidFill>
                  <a:srgbClr val="000000"/>
                </a:solidFill>
                <a:latin typeface="Arial" charset="0"/>
              </a:rPr>
              <a:t>… changing value of library collections and space; prices go up, value goes down – accounting doesn’t acknowledge the change</a:t>
            </a:r>
          </a:p>
        </p:txBody>
      </p:sp>
      <p:sp>
        <p:nvSpPr>
          <p:cNvPr id="85004" name="Text Box 12"/>
          <p:cNvSpPr txBox="1">
            <a:spLocks noChangeArrowheads="1"/>
          </p:cNvSpPr>
          <p:nvPr/>
        </p:nvSpPr>
        <p:spPr bwMode="auto">
          <a:xfrm>
            <a:off x="3810000" y="4143375"/>
            <a:ext cx="5181600" cy="581025"/>
          </a:xfrm>
          <a:prstGeom prst="rect">
            <a:avLst/>
          </a:prstGeom>
          <a:noFill/>
          <a:ln w="9525" algn="ctr">
            <a:noFill/>
            <a:miter lim="800000"/>
            <a:headEnd/>
            <a:tailEnd/>
          </a:ln>
          <a:effectLst/>
        </p:spPr>
        <p:txBody>
          <a:bodyPr>
            <a:spAutoFit/>
          </a:bodyPr>
          <a:lstStyle/>
          <a:p>
            <a:pPr fontAlgn="base">
              <a:spcBef>
                <a:spcPct val="50000"/>
              </a:spcBef>
              <a:spcAft>
                <a:spcPct val="0"/>
              </a:spcAft>
            </a:pPr>
            <a:r>
              <a:rPr lang="en-US" sz="1600" b="1" i="1" dirty="0">
                <a:solidFill>
                  <a:srgbClr val="000000"/>
                </a:solidFill>
                <a:latin typeface="Arial" charset="0"/>
              </a:rPr>
              <a:t>… managing and maintaining legacy systems is a challenge; replacement parts are hard to find</a:t>
            </a:r>
          </a:p>
        </p:txBody>
      </p:sp>
      <p:sp>
        <p:nvSpPr>
          <p:cNvPr id="85005" name="Text Box 13"/>
          <p:cNvSpPr txBox="1">
            <a:spLocks noChangeArrowheads="1"/>
          </p:cNvSpPr>
          <p:nvPr/>
        </p:nvSpPr>
        <p:spPr bwMode="auto">
          <a:xfrm>
            <a:off x="3810000" y="5029200"/>
            <a:ext cx="5181600" cy="1069975"/>
          </a:xfrm>
          <a:prstGeom prst="rect">
            <a:avLst/>
          </a:prstGeom>
          <a:noFill/>
          <a:ln w="9525" algn="ctr">
            <a:noFill/>
            <a:miter lim="800000"/>
            <a:headEnd/>
            <a:tailEnd/>
          </a:ln>
          <a:effectLst/>
        </p:spPr>
        <p:txBody>
          <a:bodyPr>
            <a:spAutoFit/>
          </a:bodyPr>
          <a:lstStyle/>
          <a:p>
            <a:pPr fontAlgn="base">
              <a:spcBef>
                <a:spcPct val="50000"/>
              </a:spcBef>
              <a:spcAft>
                <a:spcPct val="0"/>
              </a:spcAft>
            </a:pPr>
            <a:r>
              <a:rPr lang="en-US" sz="1600" b="1" i="1" dirty="0">
                <a:solidFill>
                  <a:srgbClr val="000000"/>
                </a:solidFill>
                <a:latin typeface="Arial" charset="0"/>
              </a:rPr>
              <a:t>… losing some traditional assets to commercial providers (e.g. Google Books) and failing to assume clear ownership stake in others (e.g. local scholarly outputs)</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Segoe UI" pitchFamily="34" charset="0"/>
                <a:ea typeface="Segoe UI" pitchFamily="34" charset="0"/>
                <a:cs typeface="Segoe UI" pitchFamily="34" charset="0"/>
              </a:rPr>
              <a:t>What you see depends on where you sit</a:t>
            </a:r>
            <a:endParaRPr lang="en-US" dirty="0">
              <a:latin typeface="Segoe UI" pitchFamily="34" charset="0"/>
              <a:ea typeface="Segoe UI" pitchFamily="34" charset="0"/>
              <a:cs typeface="Segoe UI" pitchFamily="34" charset="0"/>
            </a:endParaRPr>
          </a:p>
        </p:txBody>
      </p:sp>
      <p:pic>
        <p:nvPicPr>
          <p:cNvPr id="6" name="Picture 2"/>
          <p:cNvPicPr>
            <a:picLocks noGrp="1" noChangeAspect="1" noChangeArrowheads="1"/>
          </p:cNvPicPr>
          <p:nvPr>
            <p:ph idx="10"/>
          </p:nvPr>
        </p:nvPicPr>
        <p:blipFill>
          <a:blip r:embed="rId3" cstate="print"/>
          <a:srcRect/>
          <a:stretch>
            <a:fillRect/>
          </a:stretch>
        </p:blipFill>
        <p:spPr bwMode="auto">
          <a:xfrm>
            <a:off x="609600" y="990600"/>
            <a:ext cx="3166181" cy="1905000"/>
          </a:xfrm>
          <a:prstGeom prst="rect">
            <a:avLst/>
          </a:prstGeom>
          <a:noFill/>
          <a:ln w="9525">
            <a:noFill/>
            <a:miter lim="800000"/>
            <a:headEnd/>
            <a:tailEnd/>
          </a:ln>
        </p:spPr>
      </p:pic>
      <p:pic>
        <p:nvPicPr>
          <p:cNvPr id="61443" name="Picture 3"/>
          <p:cNvPicPr>
            <a:picLocks noChangeAspect="1" noChangeArrowheads="1"/>
          </p:cNvPicPr>
          <p:nvPr/>
        </p:nvPicPr>
        <p:blipFill>
          <a:blip r:embed="rId4" cstate="print"/>
          <a:srcRect/>
          <a:stretch>
            <a:fillRect/>
          </a:stretch>
        </p:blipFill>
        <p:spPr bwMode="auto">
          <a:xfrm>
            <a:off x="5791200" y="4267200"/>
            <a:ext cx="3047056" cy="2009775"/>
          </a:xfrm>
          <a:prstGeom prst="rect">
            <a:avLst/>
          </a:prstGeom>
          <a:noFill/>
          <a:ln w="9525">
            <a:noFill/>
            <a:miter lim="800000"/>
            <a:headEnd/>
            <a:tailEnd/>
          </a:ln>
        </p:spPr>
      </p:pic>
      <p:pic>
        <p:nvPicPr>
          <p:cNvPr id="61442" name="Picture 2"/>
          <p:cNvPicPr>
            <a:picLocks noChangeAspect="1" noChangeArrowheads="1"/>
          </p:cNvPicPr>
          <p:nvPr/>
        </p:nvPicPr>
        <p:blipFill>
          <a:blip r:embed="rId5" cstate="print"/>
          <a:srcRect/>
          <a:stretch>
            <a:fillRect/>
          </a:stretch>
        </p:blipFill>
        <p:spPr bwMode="auto">
          <a:xfrm>
            <a:off x="3200400" y="2438400"/>
            <a:ext cx="3295650" cy="2231747"/>
          </a:xfrm>
          <a:prstGeom prst="rect">
            <a:avLst/>
          </a:prstGeom>
          <a:noFill/>
          <a:ln w="9525">
            <a:noFill/>
            <a:miter lim="800000"/>
            <a:headEnd/>
            <a:tailEnd/>
          </a:ln>
        </p:spPr>
      </p:pic>
      <p:pic>
        <p:nvPicPr>
          <p:cNvPr id="334850" name="Picture 2" descr="http://upload.wikimedia.org/wikipedia/en/e/ee/Lagniappe_%28album%29.jpg"/>
          <p:cNvPicPr>
            <a:picLocks noChangeAspect="1" noChangeArrowheads="1"/>
          </p:cNvPicPr>
          <p:nvPr/>
        </p:nvPicPr>
        <p:blipFill>
          <a:blip r:embed="rId6" cstate="print"/>
          <a:srcRect/>
          <a:stretch>
            <a:fillRect/>
          </a:stretch>
        </p:blipFill>
        <p:spPr bwMode="auto">
          <a:xfrm>
            <a:off x="152400" y="4267200"/>
            <a:ext cx="2486025" cy="2486026"/>
          </a:xfrm>
          <a:prstGeom prst="rect">
            <a:avLst/>
          </a:prstGeom>
          <a:noFill/>
        </p:spPr>
      </p:pic>
      <p:sp>
        <p:nvSpPr>
          <p:cNvPr id="7" name="TextBox 6"/>
          <p:cNvSpPr txBox="1"/>
          <p:nvPr/>
        </p:nvSpPr>
        <p:spPr>
          <a:xfrm>
            <a:off x="152400" y="3886200"/>
            <a:ext cx="1559081" cy="369332"/>
          </a:xfrm>
          <a:prstGeom prst="rect">
            <a:avLst/>
          </a:prstGeom>
          <a:noFill/>
        </p:spPr>
        <p:txBody>
          <a:bodyPr wrap="none" rtlCol="0">
            <a:spAutoFit/>
          </a:bodyPr>
          <a:lstStyle/>
          <a:p>
            <a:r>
              <a:rPr lang="en-US" dirty="0" smtClean="0"/>
              <a:t>And now for a </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34850"/>
                                        </p:tgtEl>
                                        <p:attrNameLst>
                                          <p:attrName>style.visibility</p:attrName>
                                        </p:attrNameLst>
                                      </p:cBhvr>
                                      <p:to>
                                        <p:strVal val="visible"/>
                                      </p:to>
                                    </p:set>
                                    <p:animEffect transition="in" filter="blinds(horizontal)">
                                      <p:cBhvr>
                                        <p:cTn id="7" dur="500"/>
                                        <p:tgtEl>
                                          <p:spTgt spid="33485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9" name="Picture 3"/>
          <p:cNvPicPr>
            <a:picLocks noChangeAspect="1" noChangeArrowheads="1"/>
          </p:cNvPicPr>
          <p:nvPr/>
        </p:nvPicPr>
        <p:blipFill>
          <a:blip r:embed="rId2" cstate="print"/>
          <a:srcRect/>
          <a:stretch>
            <a:fillRect/>
          </a:stretch>
        </p:blipFill>
        <p:spPr bwMode="auto">
          <a:xfrm>
            <a:off x="66675" y="0"/>
            <a:ext cx="9077325" cy="3801556"/>
          </a:xfrm>
          <a:prstGeom prst="rect">
            <a:avLst/>
          </a:prstGeom>
          <a:noFill/>
          <a:ln w="9525">
            <a:noFill/>
            <a:miter lim="800000"/>
            <a:headEnd/>
            <a:tailEnd/>
          </a:ln>
        </p:spPr>
      </p:pic>
      <p:sp>
        <p:nvSpPr>
          <p:cNvPr id="4" name="TextBox 3"/>
          <p:cNvSpPr txBox="1"/>
          <p:nvPr/>
        </p:nvSpPr>
        <p:spPr>
          <a:xfrm>
            <a:off x="838200" y="4038600"/>
            <a:ext cx="8347221" cy="1569660"/>
          </a:xfrm>
          <a:prstGeom prst="rect">
            <a:avLst/>
          </a:prstGeom>
          <a:noFill/>
        </p:spPr>
        <p:txBody>
          <a:bodyPr wrap="none" rtlCol="0">
            <a:spAutoFit/>
          </a:bodyPr>
          <a:lstStyle/>
          <a:p>
            <a:r>
              <a:rPr lang="en-US" sz="2400" dirty="0" smtClean="0">
                <a:solidFill>
                  <a:schemeClr val="bg1">
                    <a:lumMod val="50000"/>
                  </a:schemeClr>
                </a:solidFill>
                <a:latin typeface="Segoe UI" pitchFamily="34" charset="0"/>
                <a:ea typeface="Segoe UI" pitchFamily="34" charset="0"/>
                <a:cs typeface="Segoe UI" pitchFamily="34" charset="0"/>
              </a:rPr>
              <a:t>Organized around traditional activities </a:t>
            </a:r>
          </a:p>
          <a:p>
            <a:r>
              <a:rPr lang="en-US" sz="2400" dirty="0" smtClean="0">
                <a:solidFill>
                  <a:schemeClr val="bg1">
                    <a:lumMod val="50000"/>
                  </a:schemeClr>
                </a:solidFill>
                <a:latin typeface="Segoe UI" pitchFamily="34" charset="0"/>
                <a:ea typeface="Segoe UI" pitchFamily="34" charset="0"/>
                <a:cs typeface="Segoe UI" pitchFamily="34" charset="0"/>
              </a:rPr>
              <a:t>and emerging new services</a:t>
            </a:r>
          </a:p>
          <a:p>
            <a:endParaRPr lang="en-US" sz="2400" dirty="0" smtClean="0">
              <a:solidFill>
                <a:schemeClr val="bg1">
                  <a:lumMod val="50000"/>
                </a:schemeClr>
              </a:solidFill>
              <a:latin typeface="Segoe UI" pitchFamily="34" charset="0"/>
              <a:ea typeface="Segoe UI" pitchFamily="34" charset="0"/>
              <a:cs typeface="Segoe UI" pitchFamily="34" charset="0"/>
            </a:endParaRPr>
          </a:p>
          <a:p>
            <a:r>
              <a:rPr lang="en-US" sz="2400" dirty="0" smtClean="0">
                <a:solidFill>
                  <a:schemeClr val="bg1">
                    <a:lumMod val="50000"/>
                  </a:schemeClr>
                </a:solidFill>
                <a:latin typeface="Segoe UI" pitchFamily="34" charset="0"/>
                <a:ea typeface="Segoe UI" pitchFamily="34" charset="0"/>
                <a:cs typeface="Segoe UI" pitchFamily="34" charset="0"/>
              </a:rPr>
              <a:t>	Provides 3 and 5 year estimates of shifts and changes</a:t>
            </a:r>
            <a:endParaRPr lang="en-US" sz="2400" dirty="0">
              <a:solidFill>
                <a:schemeClr val="bg1">
                  <a:lumMod val="50000"/>
                </a:schemeClr>
              </a:solidFill>
              <a:latin typeface="Segoe UI" pitchFamily="34" charset="0"/>
              <a:ea typeface="Segoe UI" pitchFamily="34" charset="0"/>
              <a:cs typeface="Segoe UI" pitchFamily="34" charset="0"/>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nut 1"/>
          <p:cNvSpPr/>
          <p:nvPr/>
        </p:nvSpPr>
        <p:spPr>
          <a:xfrm>
            <a:off x="2133600" y="762000"/>
            <a:ext cx="5410200" cy="5257800"/>
          </a:xfrm>
          <a:prstGeom prst="donut">
            <a:avLst>
              <a:gd name="adj" fmla="val 1534"/>
            </a:avLst>
          </a:prstGeom>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3" name="TextBox 2"/>
          <p:cNvSpPr txBox="1"/>
          <p:nvPr/>
        </p:nvSpPr>
        <p:spPr>
          <a:xfrm>
            <a:off x="3200400" y="1981200"/>
            <a:ext cx="762000" cy="1015663"/>
          </a:xfrm>
          <a:prstGeom prst="rect">
            <a:avLst/>
          </a:prstGeom>
          <a:noFill/>
        </p:spPr>
        <p:txBody>
          <a:bodyPr wrap="square" rtlCol="0">
            <a:spAutoFit/>
          </a:bodyPr>
          <a:lstStyle/>
          <a:p>
            <a:r>
              <a:rPr lang="en-US" sz="6000" b="1" dirty="0" smtClean="0">
                <a:solidFill>
                  <a:prstClr val="black"/>
                </a:solidFill>
              </a:rPr>
              <a:t>!</a:t>
            </a:r>
            <a:endParaRPr lang="en-US" sz="6000" b="1" dirty="0">
              <a:solidFill>
                <a:prstClr val="black"/>
              </a:solidFill>
            </a:endParaRPr>
          </a:p>
        </p:txBody>
      </p:sp>
      <p:sp>
        <p:nvSpPr>
          <p:cNvPr id="4" name="TextBox 3"/>
          <p:cNvSpPr txBox="1"/>
          <p:nvPr/>
        </p:nvSpPr>
        <p:spPr>
          <a:xfrm>
            <a:off x="5181600" y="4191000"/>
            <a:ext cx="654346" cy="1015663"/>
          </a:xfrm>
          <a:prstGeom prst="rect">
            <a:avLst/>
          </a:prstGeom>
          <a:noFill/>
        </p:spPr>
        <p:txBody>
          <a:bodyPr wrap="none" rtlCol="0">
            <a:spAutoFit/>
          </a:bodyPr>
          <a:lstStyle/>
          <a:p>
            <a:r>
              <a:rPr lang="en-US" sz="6000" b="1" dirty="0" smtClean="0">
                <a:solidFill>
                  <a:prstClr val="black"/>
                </a:solidFill>
              </a:rPr>
              <a:t>?</a:t>
            </a:r>
            <a:endParaRPr lang="en-US" sz="6000" b="1" dirty="0">
              <a:solidFill>
                <a:prstClr val="black"/>
              </a:solidFill>
            </a:endParaRPr>
          </a:p>
        </p:txBody>
      </p:sp>
      <p:cxnSp>
        <p:nvCxnSpPr>
          <p:cNvPr id="6" name="Straight Arrow Connector 5"/>
          <p:cNvCxnSpPr/>
          <p:nvPr/>
        </p:nvCxnSpPr>
        <p:spPr>
          <a:xfrm>
            <a:off x="3657600" y="2514600"/>
            <a:ext cx="1600200" cy="1828800"/>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810000" y="1676400"/>
            <a:ext cx="1390124" cy="369332"/>
          </a:xfrm>
          <a:prstGeom prst="rect">
            <a:avLst/>
          </a:prstGeom>
          <a:noFill/>
        </p:spPr>
        <p:txBody>
          <a:bodyPr wrap="none" rtlCol="0">
            <a:spAutoFit/>
          </a:bodyPr>
          <a:lstStyle/>
          <a:p>
            <a:r>
              <a:rPr lang="en-US" dirty="0" smtClean="0">
                <a:solidFill>
                  <a:prstClr val="black"/>
                </a:solidFill>
              </a:rPr>
              <a:t>Thank you. </a:t>
            </a:r>
            <a:endParaRPr lang="en-US" dirty="0">
              <a:solidFill>
                <a:prstClr val="black"/>
              </a:solidFill>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62600" y="3810000"/>
            <a:ext cx="2625462" cy="646331"/>
          </a:xfrm>
          <a:prstGeom prst="rect">
            <a:avLst/>
          </a:prstGeom>
          <a:noFill/>
        </p:spPr>
        <p:txBody>
          <a:bodyPr wrap="none" rtlCol="0">
            <a:spAutoFit/>
          </a:bodyPr>
          <a:lstStyle/>
          <a:p>
            <a:r>
              <a:rPr lang="en-US" sz="3600" dirty="0" smtClean="0">
                <a:latin typeface="Segoe UI" pitchFamily="34" charset="0"/>
                <a:ea typeface="Segoe UI" pitchFamily="34" charset="0"/>
                <a:cs typeface="Segoe UI" pitchFamily="34" charset="0"/>
              </a:rPr>
              <a:t>Toddler Test</a:t>
            </a:r>
          </a:p>
        </p:txBody>
      </p:sp>
      <p:sp>
        <p:nvSpPr>
          <p:cNvPr id="5" name="TextBox 4"/>
          <p:cNvSpPr txBox="1"/>
          <p:nvPr/>
        </p:nvSpPr>
        <p:spPr>
          <a:xfrm>
            <a:off x="3048000" y="2438400"/>
            <a:ext cx="3634649" cy="646331"/>
          </a:xfrm>
          <a:prstGeom prst="rect">
            <a:avLst/>
          </a:prstGeom>
          <a:noFill/>
        </p:spPr>
        <p:txBody>
          <a:bodyPr wrap="none" rtlCol="0">
            <a:spAutoFit/>
          </a:bodyPr>
          <a:lstStyle/>
          <a:p>
            <a:r>
              <a:rPr lang="en-US" sz="3600" dirty="0" smtClean="0">
                <a:solidFill>
                  <a:schemeClr val="bg1">
                    <a:lumMod val="50000"/>
                  </a:schemeClr>
                </a:solidFill>
                <a:latin typeface="Segoe UI" pitchFamily="34" charset="0"/>
                <a:ea typeface="Segoe UI" pitchFamily="34" charset="0"/>
                <a:cs typeface="Segoe UI" pitchFamily="34" charset="0"/>
              </a:rPr>
              <a:t>Evidence request</a:t>
            </a:r>
            <a:endParaRPr lang="en-US" sz="3600" dirty="0">
              <a:solidFill>
                <a:schemeClr val="bg1">
                  <a:lumMod val="50000"/>
                </a:schemeClr>
              </a:solidFill>
              <a:latin typeface="Segoe UI" pitchFamily="34" charset="0"/>
              <a:ea typeface="Segoe UI" pitchFamily="34" charset="0"/>
              <a:cs typeface="Segoe UI" pitchFamily="34" charset="0"/>
            </a:endParaRPr>
          </a:p>
        </p:txBody>
      </p:sp>
      <p:sp>
        <p:nvSpPr>
          <p:cNvPr id="6" name="TextBox 5"/>
          <p:cNvSpPr txBox="1"/>
          <p:nvPr/>
        </p:nvSpPr>
        <p:spPr>
          <a:xfrm>
            <a:off x="838200" y="1371600"/>
            <a:ext cx="3105337" cy="646331"/>
          </a:xfrm>
          <a:prstGeom prst="rect">
            <a:avLst/>
          </a:prstGeom>
          <a:noFill/>
        </p:spPr>
        <p:txBody>
          <a:bodyPr wrap="none" rtlCol="0">
            <a:spAutoFit/>
          </a:bodyPr>
          <a:lstStyle/>
          <a:p>
            <a:r>
              <a:rPr lang="en-US" sz="3600" dirty="0" smtClean="0">
                <a:latin typeface="Segoe UI" pitchFamily="34" charset="0"/>
                <a:ea typeface="Segoe UI" pitchFamily="34" charset="0"/>
                <a:cs typeface="Segoe UI" pitchFamily="34" charset="0"/>
              </a:rPr>
              <a:t>Nostalgia sniff</a:t>
            </a:r>
            <a:endParaRPr lang="en-US" sz="3600" dirty="0">
              <a:latin typeface="Segoe UI" pitchFamily="34" charset="0"/>
              <a:ea typeface="Segoe UI" pitchFamily="34" charset="0"/>
              <a:cs typeface="Segoe U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6705600" cy="639762"/>
          </a:xfrm>
        </p:spPr>
        <p:txBody>
          <a:bodyPr>
            <a:normAutofit fontScale="90000"/>
          </a:bodyPr>
          <a:lstStyle/>
          <a:p>
            <a:pPr algn="l"/>
            <a:r>
              <a:rPr lang="en-US" b="1" dirty="0" smtClean="0">
                <a:latin typeface="Segoe UI" pitchFamily="34" charset="0"/>
                <a:ea typeface="Segoe UI" pitchFamily="34" charset="0"/>
                <a:cs typeface="Segoe UI" pitchFamily="34" charset="0"/>
              </a:rPr>
              <a:t>SOME SOURCES</a:t>
            </a:r>
            <a:endParaRPr lang="en-US" b="1" dirty="0">
              <a:latin typeface="Segoe UI" pitchFamily="34" charset="0"/>
              <a:ea typeface="Segoe UI" pitchFamily="34" charset="0"/>
              <a:cs typeface="Segoe UI" pitchFamily="34" charset="0"/>
            </a:endParaRPr>
          </a:p>
        </p:txBody>
      </p:sp>
      <p:sp>
        <p:nvSpPr>
          <p:cNvPr id="6" name="Content Placeholder 5"/>
          <p:cNvSpPr>
            <a:spLocks noGrp="1"/>
          </p:cNvSpPr>
          <p:nvPr>
            <p:ph idx="1"/>
          </p:nvPr>
        </p:nvSpPr>
        <p:spPr>
          <a:xfrm>
            <a:off x="457200" y="1600201"/>
            <a:ext cx="8229600" cy="2514600"/>
          </a:xfrm>
        </p:spPr>
        <p:txBody>
          <a:bodyPr>
            <a:normAutofit/>
          </a:bodyPr>
          <a:lstStyle/>
          <a:p>
            <a:r>
              <a:rPr lang="en-US" sz="1600" dirty="0" smtClean="0">
                <a:latin typeface="Segoe UI" pitchFamily="34" charset="0"/>
                <a:ea typeface="Segoe UI" pitchFamily="34" charset="0"/>
                <a:cs typeface="Segoe UI" pitchFamily="34" charset="0"/>
                <a:hlinkClick r:id="rId2"/>
              </a:rPr>
              <a:t>Research Libraries, Risk and Systemic Change</a:t>
            </a:r>
            <a:endParaRPr lang="en-US" sz="1600" dirty="0" smtClean="0">
              <a:latin typeface="Segoe UI" pitchFamily="34" charset="0"/>
              <a:ea typeface="Segoe UI" pitchFamily="34" charset="0"/>
              <a:cs typeface="Segoe UI" pitchFamily="34" charset="0"/>
            </a:endParaRPr>
          </a:p>
          <a:p>
            <a:r>
              <a:rPr lang="en-US" sz="1600" dirty="0" smtClean="0">
                <a:latin typeface="Segoe UI" pitchFamily="34" charset="0"/>
                <a:ea typeface="Segoe UI" pitchFamily="34" charset="0"/>
                <a:cs typeface="Segoe UI" pitchFamily="34" charset="0"/>
                <a:hlinkClick r:id="rId3"/>
              </a:rPr>
              <a:t>State Higher Education Executive Officers Finance Report 2012 </a:t>
            </a:r>
            <a:endParaRPr lang="en-US" sz="1600" dirty="0" smtClean="0">
              <a:latin typeface="Segoe UI" pitchFamily="34" charset="0"/>
              <a:ea typeface="Segoe UI" pitchFamily="34" charset="0"/>
              <a:cs typeface="Segoe UI" pitchFamily="34" charset="0"/>
              <a:hlinkClick r:id="rId4"/>
            </a:endParaRPr>
          </a:p>
          <a:p>
            <a:r>
              <a:rPr lang="en-US" sz="1600" dirty="0" smtClean="0">
                <a:latin typeface="Segoe UI" pitchFamily="34" charset="0"/>
                <a:ea typeface="Segoe UI" pitchFamily="34" charset="0"/>
                <a:cs typeface="Segoe UI" pitchFamily="34" charset="0"/>
                <a:hlinkClick r:id="rId5"/>
              </a:rPr>
              <a:t>The Cost Disease in Higher Education</a:t>
            </a:r>
            <a:endParaRPr lang="en-US" sz="1600" dirty="0" smtClean="0">
              <a:latin typeface="Segoe UI" pitchFamily="34" charset="0"/>
              <a:ea typeface="Segoe UI" pitchFamily="34" charset="0"/>
              <a:cs typeface="Segoe UI" pitchFamily="34" charset="0"/>
              <a:hlinkClick r:id="rId4"/>
            </a:endParaRPr>
          </a:p>
          <a:p>
            <a:r>
              <a:rPr lang="en-US" sz="1600" dirty="0" smtClean="0">
                <a:solidFill>
                  <a:srgbClr val="000000"/>
                </a:solidFill>
                <a:latin typeface="Segoe UI" pitchFamily="34" charset="0"/>
                <a:ea typeface="Segoe UI" pitchFamily="34" charset="0"/>
                <a:cs typeface="Segoe UI" pitchFamily="34" charset="0"/>
                <a:hlinkClick r:id="rId6"/>
              </a:rPr>
              <a:t>The current health and future well-being of the American Research University</a:t>
            </a:r>
            <a:endParaRPr lang="en-US" sz="1600" dirty="0" smtClean="0">
              <a:solidFill>
                <a:srgbClr val="000000"/>
              </a:solidFill>
              <a:latin typeface="Segoe UI" pitchFamily="34" charset="0"/>
              <a:ea typeface="Segoe UI" pitchFamily="34" charset="0"/>
              <a:cs typeface="Segoe UI" pitchFamily="34" charset="0"/>
            </a:endParaRPr>
          </a:p>
          <a:p>
            <a:r>
              <a:rPr lang="en-US" sz="1600" dirty="0" smtClean="0">
                <a:solidFill>
                  <a:srgbClr val="000000"/>
                </a:solidFill>
                <a:latin typeface="Segoe UI" pitchFamily="34" charset="0"/>
                <a:ea typeface="Segoe UI" pitchFamily="34" charset="0"/>
                <a:cs typeface="Segoe UI" pitchFamily="34" charset="0"/>
                <a:hlinkClick r:id="rId7"/>
              </a:rPr>
              <a:t>Unbundling the Corporation</a:t>
            </a:r>
            <a:endParaRPr lang="en-US" sz="1600" dirty="0" smtClean="0">
              <a:latin typeface="Segoe UI" pitchFamily="34" charset="0"/>
              <a:ea typeface="Segoe UI" pitchFamily="34" charset="0"/>
              <a:cs typeface="Segoe UI" pitchFamily="34" charset="0"/>
            </a:endParaRPr>
          </a:p>
          <a:p>
            <a:r>
              <a:rPr lang="en-US" sz="1600" dirty="0" smtClean="0">
                <a:latin typeface="Segoe UI" pitchFamily="34" charset="0"/>
                <a:ea typeface="Segoe UI" pitchFamily="34" charset="0"/>
                <a:cs typeface="Segoe UI" pitchFamily="34" charset="0"/>
                <a:hlinkClick r:id="rId4"/>
              </a:rPr>
              <a:t>ARL Membership Meeting 2012 (Spring): Wendy </a:t>
            </a:r>
            <a:r>
              <a:rPr lang="en-US" sz="1600" dirty="0" err="1" smtClean="0">
                <a:latin typeface="Segoe UI" pitchFamily="34" charset="0"/>
                <a:ea typeface="Segoe UI" pitchFamily="34" charset="0"/>
                <a:cs typeface="Segoe UI" pitchFamily="34" charset="0"/>
                <a:hlinkClick r:id="rId4"/>
              </a:rPr>
              <a:t>Lougee</a:t>
            </a:r>
            <a:r>
              <a:rPr lang="en-US" sz="1600" dirty="0" smtClean="0">
                <a:latin typeface="Segoe UI" pitchFamily="34" charset="0"/>
                <a:ea typeface="Segoe UI" pitchFamily="34" charset="0"/>
                <a:cs typeface="Segoe UI" pitchFamily="34" charset="0"/>
                <a:hlinkClick r:id="rId4"/>
              </a:rPr>
              <a:t>, Content &amp; Collections: Rubrics and </a:t>
            </a:r>
            <a:r>
              <a:rPr lang="en-US" sz="1600" dirty="0" err="1" smtClean="0">
                <a:latin typeface="Segoe UI" pitchFamily="34" charset="0"/>
                <a:ea typeface="Segoe UI" pitchFamily="34" charset="0"/>
                <a:cs typeface="Segoe UI" pitchFamily="34" charset="0"/>
                <a:hlinkClick r:id="rId4"/>
              </a:rPr>
              <a:t>Rubiks</a:t>
            </a:r>
            <a:endParaRPr lang="en-US" sz="1600" dirty="0" smtClean="0">
              <a:latin typeface="Segoe UI" pitchFamily="34" charset="0"/>
              <a:ea typeface="Segoe UI" pitchFamily="34" charset="0"/>
              <a:cs typeface="Segoe UI" pitchFamily="34" charset="0"/>
            </a:endParaRPr>
          </a:p>
          <a:p>
            <a:endParaRPr lang="en-US" sz="1600" dirty="0" smtClean="0">
              <a:latin typeface="Segoe UI" pitchFamily="34" charset="0"/>
              <a:ea typeface="Segoe UI" pitchFamily="34" charset="0"/>
              <a:cs typeface="Segoe UI" pitchFamily="34" charset="0"/>
            </a:endParaRPr>
          </a:p>
          <a:p>
            <a:endParaRPr lang="en-US" sz="1600" dirty="0" smtClean="0">
              <a:latin typeface="Segoe UI" pitchFamily="34" charset="0"/>
              <a:ea typeface="Segoe UI" pitchFamily="34" charset="0"/>
              <a:cs typeface="Segoe UI" pitchFamily="34" charset="0"/>
            </a:endParaRPr>
          </a:p>
        </p:txBody>
      </p:sp>
      <p:sp>
        <p:nvSpPr>
          <p:cNvPr id="4" name="TextBox 3"/>
          <p:cNvSpPr txBox="1"/>
          <p:nvPr/>
        </p:nvSpPr>
        <p:spPr>
          <a:xfrm>
            <a:off x="1600200" y="4572000"/>
            <a:ext cx="5098191" cy="646331"/>
          </a:xfrm>
          <a:prstGeom prst="rect">
            <a:avLst/>
          </a:prstGeom>
          <a:noFill/>
        </p:spPr>
        <p:txBody>
          <a:bodyPr wrap="none" rtlCol="0">
            <a:spAutoFit/>
          </a:bodyPr>
          <a:lstStyle/>
          <a:p>
            <a:r>
              <a:rPr lang="en-US" dirty="0" smtClean="0"/>
              <a:t>My colleagues, </a:t>
            </a:r>
            <a:r>
              <a:rPr lang="en-US" dirty="0" smtClean="0">
                <a:hlinkClick r:id="rId8"/>
              </a:rPr>
              <a:t>Lorcan Dempsey</a:t>
            </a:r>
            <a:r>
              <a:rPr lang="en-US" dirty="0" smtClean="0"/>
              <a:t>, </a:t>
            </a:r>
            <a:r>
              <a:rPr lang="en-US" dirty="0" smtClean="0">
                <a:hlinkClick r:id="rId9"/>
              </a:rPr>
              <a:t>Constance </a:t>
            </a:r>
            <a:r>
              <a:rPr lang="en-US" dirty="0" err="1" smtClean="0">
                <a:hlinkClick r:id="rId9"/>
              </a:rPr>
              <a:t>Malpas</a:t>
            </a:r>
            <a:r>
              <a:rPr lang="en-US" dirty="0" smtClean="0"/>
              <a:t>, </a:t>
            </a:r>
          </a:p>
          <a:p>
            <a:r>
              <a:rPr lang="en-US" dirty="0" smtClean="0"/>
              <a:t>and </a:t>
            </a:r>
            <a:r>
              <a:rPr lang="en-US" dirty="0" smtClean="0">
                <a:hlinkClick r:id="rId10"/>
              </a:rPr>
              <a:t>Tam </a:t>
            </a:r>
            <a:r>
              <a:rPr lang="en-US" dirty="0" err="1" smtClean="0">
                <a:hlinkClick r:id="rId10"/>
              </a:rPr>
              <a:t>Dalrymple</a:t>
            </a:r>
            <a:r>
              <a:rPr lang="en-US" dirty="0" smtClean="0">
                <a:hlinkClick r:id="rId10"/>
              </a:rPr>
              <a:t> </a:t>
            </a:r>
            <a:r>
              <a:rPr lang="en-US" dirty="0" smtClean="0"/>
              <a:t>in the OCLC Library</a:t>
            </a:r>
            <a:endParaRPr lang="en-US" dirty="0"/>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0721" y="2967335"/>
            <a:ext cx="6322565" cy="1754326"/>
          </a:xfrm>
          <a:prstGeom prst="rect">
            <a:avLst/>
          </a:prstGeom>
          <a:noFill/>
        </p:spPr>
        <p:txBody>
          <a:bodyPr wrap="none" lIns="91440" tIns="45720" rIns="91440" bIns="45720">
            <a:spAutoFit/>
          </a:bodyPr>
          <a:lstStyle/>
          <a:p>
            <a:pPr algn="ctr"/>
            <a:r>
              <a:rPr lang="en-US" sz="5400" b="1" dirty="0" smtClean="0">
                <a:ln w="18000">
                  <a:solidFill>
                    <a:srgbClr val="C52127">
                      <a:satMod val="140000"/>
                    </a:srgbClr>
                  </a:solidFill>
                  <a:prstDash val="solid"/>
                  <a:miter lim="800000"/>
                </a:ln>
                <a:noFill/>
                <a:effectLst>
                  <a:outerShdw blurRad="25500" dist="23000" dir="7020000" algn="tl">
                    <a:srgbClr val="000000">
                      <a:alpha val="50000"/>
                    </a:srgbClr>
                  </a:outerShdw>
                </a:effectLst>
              </a:rPr>
              <a:t>Thank you again.</a:t>
            </a:r>
          </a:p>
          <a:p>
            <a:pPr algn="ctr"/>
            <a:r>
              <a:rPr lang="en-US" sz="5400" b="1" dirty="0" smtClean="0">
                <a:ln w="12700">
                  <a:solidFill>
                    <a:srgbClr val="455560">
                      <a:satMod val="155000"/>
                    </a:srgbClr>
                  </a:solidFill>
                  <a:prstDash val="solid"/>
                </a:ln>
                <a:solidFill>
                  <a:srgbClr val="FFFFFF">
                    <a:tint val="85000"/>
                    <a:satMod val="155000"/>
                  </a:srgbClr>
                </a:solidFill>
                <a:effectLst>
                  <a:outerShdw blurRad="41275" dist="20320" dir="1800000" algn="tl" rotWithShape="0">
                    <a:srgbClr val="000000">
                      <a:alpha val="40000"/>
                    </a:srgbClr>
                  </a:outerShdw>
                </a:effectLst>
              </a:rPr>
              <a:t>michalkj@oclc.org</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52400" y="-152400"/>
            <a:ext cx="8229600" cy="1143000"/>
          </a:xfrm>
        </p:spPr>
        <p:txBody>
          <a:bodyPr>
            <a:normAutofit/>
          </a:bodyPr>
          <a:lstStyle/>
          <a:p>
            <a:pPr algn="l"/>
            <a:r>
              <a:rPr lang="en-US" sz="2800" b="1" dirty="0">
                <a:latin typeface="Segoe UI" pitchFamily="34" charset="0"/>
                <a:ea typeface="Segoe UI" pitchFamily="34" charset="0"/>
                <a:cs typeface="Segoe UI" pitchFamily="34" charset="0"/>
              </a:rPr>
              <a:t>Inherent Risks:  High Impact &amp; Likelihood</a:t>
            </a:r>
          </a:p>
        </p:txBody>
      </p:sp>
      <p:sp>
        <p:nvSpPr>
          <p:cNvPr id="76803" name="AutoShape 3"/>
          <p:cNvSpPr>
            <a:spLocks noChangeArrowheads="1"/>
          </p:cNvSpPr>
          <p:nvPr/>
        </p:nvSpPr>
        <p:spPr bwMode="auto">
          <a:xfrm rot="16200000">
            <a:off x="1638300" y="2324100"/>
            <a:ext cx="1752600" cy="762000"/>
          </a:xfrm>
          <a:prstGeom prst="rightArrow">
            <a:avLst>
              <a:gd name="adj1" fmla="val 50000"/>
              <a:gd name="adj2" fmla="val 57500"/>
            </a:avLst>
          </a:prstGeom>
          <a:gradFill rotWithShape="1">
            <a:gsLst>
              <a:gs pos="0">
                <a:srgbClr val="008000"/>
              </a:gs>
              <a:gs pos="100000">
                <a:srgbClr val="FF0000"/>
              </a:gs>
            </a:gsLst>
            <a:lin ang="0" scaled="1"/>
          </a:gradFill>
          <a:ln w="9525" algn="ctr">
            <a:noFill/>
            <a:miter lim="800000"/>
            <a:headEnd/>
            <a:tailEnd/>
          </a:ln>
          <a:effectLst/>
        </p:spPr>
        <p:txBody>
          <a:bodyPr wrap="none" anchor="ctr"/>
          <a:lstStyle/>
          <a:p>
            <a:pPr algn="ctr" fontAlgn="base">
              <a:spcBef>
                <a:spcPct val="0"/>
              </a:spcBef>
              <a:spcAft>
                <a:spcPct val="0"/>
              </a:spcAft>
            </a:pPr>
            <a:r>
              <a:rPr lang="en-US" sz="2400" b="1">
                <a:solidFill>
                  <a:srgbClr val="000000"/>
                </a:solidFill>
                <a:latin typeface="Arial" charset="0"/>
              </a:rPr>
              <a:t>Impact</a:t>
            </a:r>
          </a:p>
        </p:txBody>
      </p:sp>
      <p:sp>
        <p:nvSpPr>
          <p:cNvPr id="76804" name="AutoShape 4"/>
          <p:cNvSpPr>
            <a:spLocks noChangeArrowheads="1"/>
          </p:cNvSpPr>
          <p:nvPr/>
        </p:nvSpPr>
        <p:spPr bwMode="auto">
          <a:xfrm>
            <a:off x="4953000" y="4724400"/>
            <a:ext cx="2286000" cy="685800"/>
          </a:xfrm>
          <a:prstGeom prst="rightArrow">
            <a:avLst>
              <a:gd name="adj1" fmla="val 50000"/>
              <a:gd name="adj2" fmla="val 83333"/>
            </a:avLst>
          </a:prstGeom>
          <a:gradFill rotWithShape="1">
            <a:gsLst>
              <a:gs pos="0">
                <a:srgbClr val="008000"/>
              </a:gs>
              <a:gs pos="100000">
                <a:srgbClr val="FF0000"/>
              </a:gs>
            </a:gsLst>
            <a:lin ang="0" scaled="1"/>
          </a:gradFill>
          <a:ln w="9525" algn="ctr">
            <a:noFill/>
            <a:miter lim="800000"/>
            <a:headEnd/>
            <a:tailEnd/>
          </a:ln>
          <a:effectLst/>
        </p:spPr>
        <p:txBody>
          <a:bodyPr wrap="none" anchor="ctr"/>
          <a:lstStyle/>
          <a:p>
            <a:pPr algn="ctr" fontAlgn="base">
              <a:spcBef>
                <a:spcPct val="0"/>
              </a:spcBef>
              <a:spcAft>
                <a:spcPct val="0"/>
              </a:spcAft>
            </a:pPr>
            <a:r>
              <a:rPr lang="en-US" sz="2000" b="1">
                <a:solidFill>
                  <a:srgbClr val="000000"/>
                </a:solidFill>
                <a:latin typeface="Arial" charset="0"/>
              </a:rPr>
              <a:t>Likelihood</a:t>
            </a:r>
          </a:p>
        </p:txBody>
      </p:sp>
      <p:sp>
        <p:nvSpPr>
          <p:cNvPr id="76805" name="Text Box 5"/>
          <p:cNvSpPr txBox="1">
            <a:spLocks noChangeArrowheads="1"/>
          </p:cNvSpPr>
          <p:nvPr/>
        </p:nvSpPr>
        <p:spPr bwMode="auto">
          <a:xfrm>
            <a:off x="0" y="914400"/>
            <a:ext cx="2895600" cy="2031325"/>
          </a:xfrm>
          <a:prstGeom prst="rect">
            <a:avLst/>
          </a:prstGeom>
          <a:solidFill>
            <a:schemeClr val="bg1"/>
          </a:solidFill>
          <a:ln w="9525" algn="ctr">
            <a:noFill/>
            <a:miter lim="800000"/>
            <a:headEnd/>
            <a:tailEnd/>
          </a:ln>
          <a:effectLst/>
        </p:spPr>
        <p:txBody>
          <a:bodyPr>
            <a:spAutoFit/>
          </a:bodyPr>
          <a:lstStyle/>
          <a:p>
            <a:pPr marL="342900" indent="-342900" fontAlgn="base">
              <a:spcBef>
                <a:spcPct val="0"/>
              </a:spcBef>
              <a:spcAft>
                <a:spcPct val="0"/>
              </a:spcAft>
              <a:buClr>
                <a:srgbClr val="FF7600"/>
              </a:buClr>
              <a:buSzPct val="200000"/>
              <a:buFont typeface="Wingdings" pitchFamily="2" charset="2"/>
              <a:buNone/>
            </a:pPr>
            <a:r>
              <a:rPr lang="en-US" sz="1400" b="1" dirty="0">
                <a:solidFill>
                  <a:srgbClr val="FF7600"/>
                </a:solidFill>
                <a:latin typeface="Arial" charset="0"/>
              </a:rPr>
              <a:t>1.    </a:t>
            </a:r>
            <a:r>
              <a:rPr lang="en-US" sz="1400" b="1" dirty="0">
                <a:solidFill>
                  <a:srgbClr val="000000"/>
                </a:solidFill>
                <a:latin typeface="Arial" charset="0"/>
              </a:rPr>
              <a:t>Availability of online information resources </a:t>
            </a:r>
            <a:r>
              <a:rPr lang="en-US" sz="1400" b="1" dirty="0">
                <a:solidFill>
                  <a:srgbClr val="FF7600"/>
                </a:solidFill>
                <a:latin typeface="Arial" charset="0"/>
              </a:rPr>
              <a:t>(Google, etc.) weakens visibility and value of library</a:t>
            </a:r>
            <a:r>
              <a:rPr lang="en-US" sz="1400" b="1" dirty="0">
                <a:solidFill>
                  <a:srgbClr val="000000"/>
                </a:solidFill>
                <a:latin typeface="Arial" charset="0"/>
              </a:rPr>
              <a:t>.</a:t>
            </a:r>
          </a:p>
          <a:p>
            <a:pPr marL="342900" indent="-342900" fontAlgn="base">
              <a:spcBef>
                <a:spcPct val="0"/>
              </a:spcBef>
              <a:spcAft>
                <a:spcPct val="0"/>
              </a:spcAft>
              <a:buClr>
                <a:srgbClr val="FF7600"/>
              </a:buClr>
              <a:buSzPct val="200000"/>
              <a:buFont typeface="Wingdings" pitchFamily="2" charset="2"/>
              <a:buNone/>
            </a:pPr>
            <a:r>
              <a:rPr lang="en-US" sz="1400" b="1" dirty="0">
                <a:solidFill>
                  <a:srgbClr val="FF7600"/>
                </a:solidFill>
                <a:latin typeface="Arial" charset="0"/>
              </a:rPr>
              <a:t>2.    User base erodes</a:t>
            </a:r>
            <a:r>
              <a:rPr lang="en-US" sz="1400" b="1" dirty="0">
                <a:solidFill>
                  <a:srgbClr val="000000"/>
                </a:solidFill>
                <a:latin typeface="Arial" charset="0"/>
              </a:rPr>
              <a:t> because library value proposition is </a:t>
            </a:r>
            <a:r>
              <a:rPr lang="en-US" sz="1400" b="1" dirty="0" smtClean="0">
                <a:solidFill>
                  <a:srgbClr val="000000"/>
                </a:solidFill>
                <a:latin typeface="Arial" charset="0"/>
              </a:rPr>
              <a:t>diminished and marginalized. </a:t>
            </a:r>
            <a:endParaRPr lang="en-US" sz="1400" b="1" dirty="0">
              <a:solidFill>
                <a:srgbClr val="000000"/>
              </a:solidFill>
              <a:latin typeface="Arial" charset="0"/>
            </a:endParaRPr>
          </a:p>
        </p:txBody>
      </p:sp>
      <p:sp>
        <p:nvSpPr>
          <p:cNvPr id="76806" name="Text Box 6"/>
          <p:cNvSpPr txBox="1">
            <a:spLocks noChangeArrowheads="1"/>
          </p:cNvSpPr>
          <p:nvPr/>
        </p:nvSpPr>
        <p:spPr bwMode="auto">
          <a:xfrm>
            <a:off x="2971800" y="4511675"/>
            <a:ext cx="5867400" cy="517525"/>
          </a:xfrm>
          <a:prstGeom prst="rect">
            <a:avLst/>
          </a:prstGeom>
          <a:solidFill>
            <a:schemeClr val="bg1"/>
          </a:solidFill>
          <a:ln w="9525" algn="ctr">
            <a:noFill/>
            <a:miter lim="800000"/>
            <a:headEnd/>
            <a:tailEnd/>
          </a:ln>
          <a:effectLst/>
        </p:spPr>
        <p:txBody>
          <a:bodyPr>
            <a:spAutoFit/>
          </a:bodyPr>
          <a:lstStyle/>
          <a:p>
            <a:pPr marL="342900" indent="-342900" fontAlgn="base">
              <a:spcBef>
                <a:spcPct val="0"/>
              </a:spcBef>
              <a:spcAft>
                <a:spcPct val="0"/>
              </a:spcAft>
              <a:buClr>
                <a:srgbClr val="009999"/>
              </a:buClr>
              <a:buSzPct val="200000"/>
              <a:buFont typeface="Wingdings" pitchFamily="2" charset="2"/>
              <a:buNone/>
            </a:pPr>
            <a:r>
              <a:rPr lang="en-US" sz="1400" b="1" dirty="0">
                <a:solidFill>
                  <a:srgbClr val="009999"/>
                </a:solidFill>
                <a:latin typeface="Arial" charset="0"/>
              </a:rPr>
              <a:t>10.  Difficulty identifying candidates for evolving library management</a:t>
            </a:r>
            <a:r>
              <a:rPr lang="en-US" sz="1400" b="1" dirty="0">
                <a:solidFill>
                  <a:srgbClr val="000000"/>
                </a:solidFill>
                <a:latin typeface="Arial" charset="0"/>
              </a:rPr>
              <a:t> roles. </a:t>
            </a:r>
          </a:p>
        </p:txBody>
      </p:sp>
      <p:pic>
        <p:nvPicPr>
          <p:cNvPr id="76808" name="Picture 8"/>
          <p:cNvPicPr>
            <a:picLocks noChangeAspect="1" noChangeArrowheads="1"/>
          </p:cNvPicPr>
          <p:nvPr/>
        </p:nvPicPr>
        <p:blipFill>
          <a:blip r:embed="rId3" cstate="print"/>
          <a:srcRect/>
          <a:stretch>
            <a:fillRect/>
          </a:stretch>
        </p:blipFill>
        <p:spPr bwMode="auto">
          <a:xfrm>
            <a:off x="2895600" y="685800"/>
            <a:ext cx="5943600" cy="3810000"/>
          </a:xfrm>
          <a:prstGeom prst="rect">
            <a:avLst/>
          </a:prstGeom>
          <a:noFill/>
          <a:ln w="12700" algn="ctr">
            <a:noFill/>
            <a:miter lim="800000"/>
            <a:headEnd/>
            <a:tailEnd/>
          </a:ln>
          <a:effectLst/>
        </p:spPr>
      </p:pic>
      <p:sp>
        <p:nvSpPr>
          <p:cNvPr id="76809" name="Oval 9"/>
          <p:cNvSpPr>
            <a:spLocks noChangeArrowheads="1"/>
          </p:cNvSpPr>
          <p:nvPr/>
        </p:nvSpPr>
        <p:spPr bwMode="gray">
          <a:xfrm>
            <a:off x="6705600" y="1676400"/>
            <a:ext cx="285750" cy="292100"/>
          </a:xfrm>
          <a:prstGeom prst="ellipse">
            <a:avLst/>
          </a:prstGeom>
          <a:solidFill>
            <a:schemeClr val="accent1"/>
          </a:solidFill>
          <a:ln w="12700">
            <a:solidFill>
              <a:schemeClr val="tx1"/>
            </a:solidFill>
            <a:round/>
            <a:headEnd/>
            <a:tailEnd/>
          </a:ln>
          <a:effectLst/>
        </p:spPr>
        <p:txBody>
          <a:bodyPr lIns="0" tIns="0" rIns="0" bIns="0" anchor="ctr"/>
          <a:lstStyle/>
          <a:p>
            <a:pPr algn="ctr" eaLnBrk="0" fontAlgn="base" hangingPunct="0">
              <a:spcBef>
                <a:spcPct val="0"/>
              </a:spcBef>
              <a:spcAft>
                <a:spcPct val="0"/>
              </a:spcAft>
            </a:pPr>
            <a:r>
              <a:rPr lang="en-US" sz="1200">
                <a:solidFill>
                  <a:srgbClr val="000000"/>
                </a:solidFill>
                <a:latin typeface="Arial Unicode MS" pitchFamily="34" charset="-128"/>
                <a:cs typeface="Arial" charset="0"/>
              </a:rPr>
              <a:t>1</a:t>
            </a:r>
          </a:p>
        </p:txBody>
      </p:sp>
      <p:sp>
        <p:nvSpPr>
          <p:cNvPr id="76810" name="Oval 10"/>
          <p:cNvSpPr>
            <a:spLocks noChangeArrowheads="1"/>
          </p:cNvSpPr>
          <p:nvPr/>
        </p:nvSpPr>
        <p:spPr bwMode="gray">
          <a:xfrm>
            <a:off x="6951663" y="1611313"/>
            <a:ext cx="290512" cy="304800"/>
          </a:xfrm>
          <a:prstGeom prst="ellipse">
            <a:avLst/>
          </a:prstGeom>
          <a:solidFill>
            <a:srgbClr val="009999"/>
          </a:solidFill>
          <a:ln w="12700">
            <a:solidFill>
              <a:schemeClr val="tx1"/>
            </a:solidFill>
            <a:round/>
            <a:headEnd/>
            <a:tailEnd/>
          </a:ln>
          <a:effectLst/>
        </p:spPr>
        <p:txBody>
          <a:bodyPr lIns="0" tIns="0" rIns="0" bIns="0" anchor="ctr"/>
          <a:lstStyle/>
          <a:p>
            <a:pPr algn="ctr" eaLnBrk="0" fontAlgn="base" hangingPunct="0">
              <a:spcBef>
                <a:spcPct val="0"/>
              </a:spcBef>
              <a:spcAft>
                <a:spcPct val="0"/>
              </a:spcAft>
            </a:pPr>
            <a:r>
              <a:rPr lang="en-US" sz="1200">
                <a:solidFill>
                  <a:srgbClr val="000000"/>
                </a:solidFill>
                <a:latin typeface="Arial Unicode MS" pitchFamily="34" charset="-128"/>
                <a:cs typeface="Arial" charset="0"/>
              </a:rPr>
              <a:t>12</a:t>
            </a:r>
          </a:p>
        </p:txBody>
      </p:sp>
      <p:sp>
        <p:nvSpPr>
          <p:cNvPr id="76811" name="Oval 11"/>
          <p:cNvSpPr>
            <a:spLocks noChangeArrowheads="1"/>
          </p:cNvSpPr>
          <p:nvPr/>
        </p:nvSpPr>
        <p:spPr bwMode="gray">
          <a:xfrm>
            <a:off x="7159625" y="1778000"/>
            <a:ext cx="290513" cy="304800"/>
          </a:xfrm>
          <a:prstGeom prst="ellipse">
            <a:avLst/>
          </a:prstGeom>
          <a:solidFill>
            <a:schemeClr val="accent1"/>
          </a:solidFill>
          <a:ln w="12700">
            <a:solidFill>
              <a:schemeClr val="tx1"/>
            </a:solidFill>
            <a:round/>
            <a:headEnd/>
            <a:tailEnd/>
          </a:ln>
          <a:effectLst/>
        </p:spPr>
        <p:txBody>
          <a:bodyPr lIns="0" tIns="0" rIns="0" bIns="0" anchor="ctr"/>
          <a:lstStyle/>
          <a:p>
            <a:pPr algn="ctr" eaLnBrk="0" fontAlgn="base" hangingPunct="0">
              <a:spcBef>
                <a:spcPct val="0"/>
              </a:spcBef>
              <a:spcAft>
                <a:spcPct val="0"/>
              </a:spcAft>
            </a:pPr>
            <a:r>
              <a:rPr lang="en-US" sz="1200">
                <a:solidFill>
                  <a:srgbClr val="000000"/>
                </a:solidFill>
                <a:latin typeface="Arial Unicode MS" pitchFamily="34" charset="-128"/>
                <a:cs typeface="Arial" charset="0"/>
              </a:rPr>
              <a:t>2</a:t>
            </a:r>
          </a:p>
        </p:txBody>
      </p:sp>
      <p:sp>
        <p:nvSpPr>
          <p:cNvPr id="76813" name="Oval 13"/>
          <p:cNvSpPr>
            <a:spLocks noChangeArrowheads="1"/>
          </p:cNvSpPr>
          <p:nvPr/>
        </p:nvSpPr>
        <p:spPr bwMode="gray">
          <a:xfrm>
            <a:off x="6389688" y="1162050"/>
            <a:ext cx="290512" cy="306388"/>
          </a:xfrm>
          <a:prstGeom prst="ellipse">
            <a:avLst/>
          </a:prstGeom>
          <a:solidFill>
            <a:srgbClr val="009999"/>
          </a:solidFill>
          <a:ln w="12700">
            <a:solidFill>
              <a:schemeClr val="tx1"/>
            </a:solidFill>
            <a:round/>
            <a:headEnd/>
            <a:tailEnd/>
          </a:ln>
          <a:effectLst/>
        </p:spPr>
        <p:txBody>
          <a:bodyPr lIns="0" tIns="0" rIns="0" bIns="0" anchor="ctr"/>
          <a:lstStyle/>
          <a:p>
            <a:pPr algn="ctr" eaLnBrk="0" fontAlgn="base" hangingPunct="0">
              <a:spcBef>
                <a:spcPct val="0"/>
              </a:spcBef>
              <a:spcAft>
                <a:spcPct val="0"/>
              </a:spcAft>
            </a:pPr>
            <a:r>
              <a:rPr lang="en-US" sz="1200">
                <a:solidFill>
                  <a:srgbClr val="000000"/>
                </a:solidFill>
                <a:latin typeface="Arial Unicode MS" pitchFamily="34" charset="-128"/>
                <a:cs typeface="Arial" charset="0"/>
              </a:rPr>
              <a:t>11</a:t>
            </a:r>
          </a:p>
        </p:txBody>
      </p:sp>
      <p:sp>
        <p:nvSpPr>
          <p:cNvPr id="76814" name="Oval 14"/>
          <p:cNvSpPr>
            <a:spLocks noChangeArrowheads="1"/>
          </p:cNvSpPr>
          <p:nvPr/>
        </p:nvSpPr>
        <p:spPr bwMode="gray">
          <a:xfrm>
            <a:off x="7834313" y="1495425"/>
            <a:ext cx="288925" cy="306388"/>
          </a:xfrm>
          <a:prstGeom prst="ellipse">
            <a:avLst/>
          </a:prstGeom>
          <a:solidFill>
            <a:srgbClr val="009999"/>
          </a:solidFill>
          <a:ln w="12700">
            <a:solidFill>
              <a:schemeClr val="tx1"/>
            </a:solidFill>
            <a:round/>
            <a:headEnd/>
            <a:tailEnd/>
          </a:ln>
          <a:effectLst/>
        </p:spPr>
        <p:txBody>
          <a:bodyPr lIns="0" tIns="0" rIns="0" bIns="0" anchor="ctr"/>
          <a:lstStyle/>
          <a:p>
            <a:pPr algn="ctr" eaLnBrk="0" fontAlgn="base" hangingPunct="0">
              <a:spcBef>
                <a:spcPct val="0"/>
              </a:spcBef>
              <a:spcAft>
                <a:spcPct val="0"/>
              </a:spcAft>
            </a:pPr>
            <a:r>
              <a:rPr lang="en-US" sz="1200">
                <a:solidFill>
                  <a:srgbClr val="000000"/>
                </a:solidFill>
                <a:latin typeface="Arial Unicode MS" pitchFamily="34" charset="-128"/>
                <a:cs typeface="Arial" charset="0"/>
              </a:rPr>
              <a:t>10</a:t>
            </a:r>
          </a:p>
        </p:txBody>
      </p:sp>
      <p:sp>
        <p:nvSpPr>
          <p:cNvPr id="76815" name="Oval 15"/>
          <p:cNvSpPr>
            <a:spLocks noChangeArrowheads="1"/>
          </p:cNvSpPr>
          <p:nvPr/>
        </p:nvSpPr>
        <p:spPr bwMode="gray">
          <a:xfrm>
            <a:off x="7213600" y="1384300"/>
            <a:ext cx="288925" cy="306388"/>
          </a:xfrm>
          <a:prstGeom prst="ellipse">
            <a:avLst/>
          </a:prstGeom>
          <a:solidFill>
            <a:srgbClr val="009999"/>
          </a:solidFill>
          <a:ln w="12700">
            <a:solidFill>
              <a:schemeClr val="tx1"/>
            </a:solidFill>
            <a:round/>
            <a:headEnd/>
            <a:tailEnd/>
          </a:ln>
          <a:effectLst/>
        </p:spPr>
        <p:txBody>
          <a:bodyPr lIns="0" tIns="0" rIns="0" bIns="0" anchor="ctr"/>
          <a:lstStyle/>
          <a:p>
            <a:pPr algn="ctr" eaLnBrk="0" fontAlgn="base" hangingPunct="0">
              <a:spcBef>
                <a:spcPct val="0"/>
              </a:spcBef>
              <a:spcAft>
                <a:spcPct val="0"/>
              </a:spcAft>
            </a:pPr>
            <a:r>
              <a:rPr lang="en-US" sz="1200">
                <a:solidFill>
                  <a:srgbClr val="000000"/>
                </a:solidFill>
                <a:latin typeface="Arial Unicode MS" pitchFamily="34" charset="-128"/>
                <a:cs typeface="Arial" charset="0"/>
              </a:rPr>
              <a:t>14</a:t>
            </a:r>
          </a:p>
        </p:txBody>
      </p:sp>
      <p:sp>
        <p:nvSpPr>
          <p:cNvPr id="76816" name="Oval 16"/>
          <p:cNvSpPr>
            <a:spLocks noChangeArrowheads="1"/>
          </p:cNvSpPr>
          <p:nvPr/>
        </p:nvSpPr>
        <p:spPr bwMode="gray">
          <a:xfrm>
            <a:off x="7124700" y="1903413"/>
            <a:ext cx="288925" cy="306387"/>
          </a:xfrm>
          <a:prstGeom prst="ellipse">
            <a:avLst/>
          </a:prstGeom>
          <a:solidFill>
            <a:srgbClr val="009999"/>
          </a:solidFill>
          <a:ln w="12700">
            <a:solidFill>
              <a:schemeClr val="tx1"/>
            </a:solidFill>
            <a:round/>
            <a:headEnd/>
            <a:tailEnd/>
          </a:ln>
          <a:effectLst/>
        </p:spPr>
        <p:txBody>
          <a:bodyPr lIns="0" tIns="0" rIns="0" bIns="0" anchor="ctr"/>
          <a:lstStyle/>
          <a:p>
            <a:pPr algn="ctr" eaLnBrk="0" fontAlgn="base" hangingPunct="0">
              <a:spcBef>
                <a:spcPct val="0"/>
              </a:spcBef>
              <a:spcAft>
                <a:spcPct val="0"/>
              </a:spcAft>
            </a:pPr>
            <a:r>
              <a:rPr lang="en-US" sz="1200">
                <a:solidFill>
                  <a:srgbClr val="000000"/>
                </a:solidFill>
                <a:latin typeface="Arial Unicode MS" pitchFamily="34" charset="-128"/>
                <a:cs typeface="Arial" charset="0"/>
              </a:rPr>
              <a:t>9</a:t>
            </a:r>
          </a:p>
        </p:txBody>
      </p:sp>
      <p:sp>
        <p:nvSpPr>
          <p:cNvPr id="76817" name="Oval 17"/>
          <p:cNvSpPr>
            <a:spLocks noChangeArrowheads="1"/>
          </p:cNvSpPr>
          <p:nvPr/>
        </p:nvSpPr>
        <p:spPr bwMode="gray">
          <a:xfrm>
            <a:off x="6858000" y="1866900"/>
            <a:ext cx="290513" cy="304800"/>
          </a:xfrm>
          <a:prstGeom prst="ellipse">
            <a:avLst/>
          </a:prstGeom>
          <a:solidFill>
            <a:srgbClr val="FF0000"/>
          </a:solidFill>
          <a:ln w="12700">
            <a:solidFill>
              <a:schemeClr val="tx1"/>
            </a:solidFill>
            <a:round/>
            <a:headEnd/>
            <a:tailEnd/>
          </a:ln>
          <a:effectLst/>
        </p:spPr>
        <p:txBody>
          <a:bodyPr lIns="0" tIns="0" rIns="0" bIns="0" anchor="ctr"/>
          <a:lstStyle/>
          <a:p>
            <a:pPr algn="ctr" eaLnBrk="0" fontAlgn="base" hangingPunct="0">
              <a:spcBef>
                <a:spcPct val="0"/>
              </a:spcBef>
              <a:spcAft>
                <a:spcPct val="0"/>
              </a:spcAft>
            </a:pPr>
            <a:r>
              <a:rPr lang="en-US" sz="1200">
                <a:solidFill>
                  <a:srgbClr val="FFFFFF"/>
                </a:solidFill>
                <a:latin typeface="Arial Unicode MS" pitchFamily="34" charset="-128"/>
                <a:cs typeface="Arial" charset="0"/>
              </a:rPr>
              <a:t>21</a:t>
            </a:r>
          </a:p>
        </p:txBody>
      </p:sp>
      <p:sp>
        <p:nvSpPr>
          <p:cNvPr id="76818" name="Oval 18"/>
          <p:cNvSpPr>
            <a:spLocks noChangeArrowheads="1"/>
          </p:cNvSpPr>
          <p:nvPr/>
        </p:nvSpPr>
        <p:spPr bwMode="gray">
          <a:xfrm>
            <a:off x="6591300" y="1384300"/>
            <a:ext cx="290513" cy="306388"/>
          </a:xfrm>
          <a:prstGeom prst="ellipse">
            <a:avLst/>
          </a:prstGeom>
          <a:solidFill>
            <a:srgbClr val="FF0000"/>
          </a:solidFill>
          <a:ln w="12700">
            <a:solidFill>
              <a:schemeClr val="tx1"/>
            </a:solidFill>
            <a:round/>
            <a:headEnd/>
            <a:tailEnd/>
          </a:ln>
          <a:effectLst/>
        </p:spPr>
        <p:txBody>
          <a:bodyPr lIns="0" tIns="0" rIns="0" bIns="0" anchor="ctr"/>
          <a:lstStyle/>
          <a:p>
            <a:pPr algn="ctr" eaLnBrk="0" fontAlgn="base" hangingPunct="0">
              <a:spcBef>
                <a:spcPct val="0"/>
              </a:spcBef>
              <a:spcAft>
                <a:spcPct val="0"/>
              </a:spcAft>
            </a:pPr>
            <a:r>
              <a:rPr lang="en-US" sz="1200" dirty="0">
                <a:solidFill>
                  <a:srgbClr val="FFFFFF"/>
                </a:solidFill>
                <a:latin typeface="Arial Unicode MS" pitchFamily="34" charset="-128"/>
                <a:cs typeface="Arial" charset="0"/>
              </a:rPr>
              <a:t>20</a:t>
            </a:r>
          </a:p>
        </p:txBody>
      </p:sp>
      <p:sp>
        <p:nvSpPr>
          <p:cNvPr id="76819" name="Text Box 19"/>
          <p:cNvSpPr txBox="1">
            <a:spLocks noChangeArrowheads="1"/>
          </p:cNvSpPr>
          <p:nvPr/>
        </p:nvSpPr>
        <p:spPr bwMode="auto">
          <a:xfrm>
            <a:off x="2895600" y="4159250"/>
            <a:ext cx="2057400" cy="336550"/>
          </a:xfrm>
          <a:prstGeom prst="rect">
            <a:avLst/>
          </a:prstGeom>
          <a:solidFill>
            <a:srgbClr val="CC3300"/>
          </a:solidFill>
          <a:ln w="9525" algn="ctr">
            <a:noFill/>
            <a:miter lim="800000"/>
            <a:headEnd/>
            <a:tailEnd/>
          </a:ln>
          <a:effectLst/>
        </p:spPr>
        <p:txBody>
          <a:bodyPr>
            <a:spAutoFit/>
          </a:bodyPr>
          <a:lstStyle/>
          <a:p>
            <a:pPr fontAlgn="base">
              <a:spcBef>
                <a:spcPct val="50000"/>
              </a:spcBef>
              <a:spcAft>
                <a:spcPct val="0"/>
              </a:spcAft>
            </a:pPr>
            <a:r>
              <a:rPr lang="en-US" sz="1600">
                <a:solidFill>
                  <a:srgbClr val="FFFFFF"/>
                </a:solidFill>
                <a:latin typeface="Arial" charset="0"/>
              </a:rPr>
              <a:t>Legacy Technology</a:t>
            </a:r>
          </a:p>
        </p:txBody>
      </p:sp>
      <p:sp>
        <p:nvSpPr>
          <p:cNvPr id="76820" name="Text Box 20"/>
          <p:cNvSpPr txBox="1">
            <a:spLocks noChangeArrowheads="1"/>
          </p:cNvSpPr>
          <p:nvPr/>
        </p:nvSpPr>
        <p:spPr bwMode="auto">
          <a:xfrm>
            <a:off x="2895600" y="3527425"/>
            <a:ext cx="2057400" cy="336550"/>
          </a:xfrm>
          <a:prstGeom prst="rect">
            <a:avLst/>
          </a:prstGeom>
          <a:solidFill>
            <a:srgbClr val="009999"/>
          </a:solidFill>
          <a:ln w="9525" algn="ctr">
            <a:noFill/>
            <a:miter lim="800000"/>
            <a:headEnd/>
            <a:tailEnd/>
          </a:ln>
          <a:effectLst/>
        </p:spPr>
        <p:txBody>
          <a:bodyPr>
            <a:spAutoFit/>
          </a:bodyPr>
          <a:lstStyle/>
          <a:p>
            <a:pPr fontAlgn="base">
              <a:spcBef>
                <a:spcPct val="50000"/>
              </a:spcBef>
              <a:spcAft>
                <a:spcPct val="0"/>
              </a:spcAft>
            </a:pPr>
            <a:r>
              <a:rPr lang="en-US" sz="1600">
                <a:solidFill>
                  <a:srgbClr val="FFFFFF"/>
                </a:solidFill>
                <a:latin typeface="Arial" charset="0"/>
              </a:rPr>
              <a:t>Human Resources</a:t>
            </a:r>
          </a:p>
        </p:txBody>
      </p:sp>
      <p:sp>
        <p:nvSpPr>
          <p:cNvPr id="76821" name="Text Box 21"/>
          <p:cNvSpPr txBox="1">
            <a:spLocks noChangeArrowheads="1"/>
          </p:cNvSpPr>
          <p:nvPr/>
        </p:nvSpPr>
        <p:spPr bwMode="auto">
          <a:xfrm>
            <a:off x="2895600" y="3222625"/>
            <a:ext cx="2057400" cy="336550"/>
          </a:xfrm>
          <a:prstGeom prst="rect">
            <a:avLst/>
          </a:prstGeom>
          <a:solidFill>
            <a:schemeClr val="accent1"/>
          </a:solidFill>
          <a:ln w="9525" algn="ctr">
            <a:noFill/>
            <a:miter lim="800000"/>
            <a:headEnd/>
            <a:tailEnd/>
          </a:ln>
          <a:effectLst/>
        </p:spPr>
        <p:txBody>
          <a:bodyPr>
            <a:spAutoFit/>
          </a:bodyPr>
          <a:lstStyle/>
          <a:p>
            <a:pPr fontAlgn="base">
              <a:spcBef>
                <a:spcPct val="50000"/>
              </a:spcBef>
              <a:spcAft>
                <a:spcPct val="0"/>
              </a:spcAft>
            </a:pPr>
            <a:r>
              <a:rPr lang="en-US" sz="1600">
                <a:solidFill>
                  <a:srgbClr val="FFFFFF"/>
                </a:solidFill>
                <a:latin typeface="Arial" charset="0"/>
              </a:rPr>
              <a:t>Value Proposition</a:t>
            </a:r>
          </a:p>
        </p:txBody>
      </p:sp>
      <p:sp>
        <p:nvSpPr>
          <p:cNvPr id="76822" name="Text Box 22"/>
          <p:cNvSpPr txBox="1">
            <a:spLocks noChangeArrowheads="1"/>
          </p:cNvSpPr>
          <p:nvPr/>
        </p:nvSpPr>
        <p:spPr bwMode="auto">
          <a:xfrm>
            <a:off x="2895600" y="3854450"/>
            <a:ext cx="2057400" cy="336550"/>
          </a:xfrm>
          <a:prstGeom prst="rect">
            <a:avLst/>
          </a:prstGeom>
          <a:solidFill>
            <a:srgbClr val="000080"/>
          </a:solidFill>
          <a:ln w="9525" algn="ctr">
            <a:noFill/>
            <a:miter lim="800000"/>
            <a:headEnd/>
            <a:tailEnd/>
          </a:ln>
          <a:effectLst/>
        </p:spPr>
        <p:txBody>
          <a:bodyPr>
            <a:spAutoFit/>
          </a:bodyPr>
          <a:lstStyle/>
          <a:p>
            <a:pPr fontAlgn="base">
              <a:spcBef>
                <a:spcPct val="50000"/>
              </a:spcBef>
              <a:spcAft>
                <a:spcPct val="0"/>
              </a:spcAft>
            </a:pPr>
            <a:r>
              <a:rPr lang="en-US" sz="1600">
                <a:solidFill>
                  <a:srgbClr val="FFFFFF"/>
                </a:solidFill>
                <a:latin typeface="Arial" charset="0"/>
              </a:rPr>
              <a:t>Durable Goods</a:t>
            </a:r>
          </a:p>
        </p:txBody>
      </p:sp>
      <p:sp>
        <p:nvSpPr>
          <p:cNvPr id="76823" name="Oval 23"/>
          <p:cNvSpPr>
            <a:spLocks noChangeArrowheads="1"/>
          </p:cNvSpPr>
          <p:nvPr/>
        </p:nvSpPr>
        <p:spPr bwMode="gray">
          <a:xfrm>
            <a:off x="6769100" y="1109663"/>
            <a:ext cx="287338" cy="274637"/>
          </a:xfrm>
          <a:prstGeom prst="ellipse">
            <a:avLst/>
          </a:prstGeom>
          <a:solidFill>
            <a:srgbClr val="FF0000"/>
          </a:solidFill>
          <a:ln w="12700">
            <a:solidFill>
              <a:schemeClr val="tx1"/>
            </a:solidFill>
            <a:round/>
            <a:headEnd/>
            <a:tailEnd/>
          </a:ln>
          <a:effectLst/>
        </p:spPr>
        <p:txBody>
          <a:bodyPr lIns="0" tIns="0" rIns="0" bIns="0" anchor="ctr"/>
          <a:lstStyle/>
          <a:p>
            <a:pPr algn="ctr" eaLnBrk="0" fontAlgn="base" hangingPunct="0">
              <a:spcBef>
                <a:spcPct val="0"/>
              </a:spcBef>
              <a:spcAft>
                <a:spcPct val="0"/>
              </a:spcAft>
            </a:pPr>
            <a:r>
              <a:rPr lang="en-US" sz="1200">
                <a:solidFill>
                  <a:srgbClr val="FFFFFF"/>
                </a:solidFill>
                <a:latin typeface="Arial Unicode MS" pitchFamily="34" charset="-128"/>
                <a:cs typeface="Arial" charset="0"/>
              </a:rPr>
              <a:t>19</a:t>
            </a:r>
          </a:p>
        </p:txBody>
      </p:sp>
      <p:sp>
        <p:nvSpPr>
          <p:cNvPr id="76826" name="Text Box 26"/>
          <p:cNvSpPr txBox="1">
            <a:spLocks noChangeArrowheads="1"/>
          </p:cNvSpPr>
          <p:nvPr/>
        </p:nvSpPr>
        <p:spPr bwMode="auto">
          <a:xfrm>
            <a:off x="0" y="2844800"/>
            <a:ext cx="2895600" cy="3708400"/>
          </a:xfrm>
          <a:prstGeom prst="rect">
            <a:avLst/>
          </a:prstGeom>
          <a:solidFill>
            <a:schemeClr val="bg1"/>
          </a:solidFill>
          <a:ln w="9525" algn="ctr">
            <a:noFill/>
            <a:miter lim="800000"/>
            <a:headEnd/>
            <a:tailEnd/>
          </a:ln>
          <a:effectLst/>
        </p:spPr>
        <p:txBody>
          <a:bodyPr>
            <a:spAutoFit/>
          </a:bodyPr>
          <a:lstStyle/>
          <a:p>
            <a:pPr marL="342900" indent="-342900" fontAlgn="base">
              <a:spcBef>
                <a:spcPct val="0"/>
              </a:spcBef>
              <a:spcAft>
                <a:spcPct val="0"/>
              </a:spcAft>
              <a:buClr>
                <a:srgbClr val="009999"/>
              </a:buClr>
              <a:buSzPct val="200000"/>
              <a:buFont typeface="Wingdings" pitchFamily="2" charset="2"/>
              <a:buNone/>
            </a:pPr>
            <a:r>
              <a:rPr lang="en-US" sz="1400" b="1" dirty="0">
                <a:solidFill>
                  <a:srgbClr val="009999"/>
                </a:solidFill>
                <a:latin typeface="Arial" charset="0"/>
              </a:rPr>
              <a:t>11.  Human resources are not allocated appropriately </a:t>
            </a:r>
            <a:r>
              <a:rPr lang="en-US" sz="1400" b="1" dirty="0">
                <a:solidFill>
                  <a:srgbClr val="000000"/>
                </a:solidFill>
                <a:latin typeface="Arial" charset="0"/>
              </a:rPr>
              <a:t>to manage change in the current environment. </a:t>
            </a:r>
          </a:p>
          <a:p>
            <a:pPr marL="342900" indent="-342900" fontAlgn="base">
              <a:spcBef>
                <a:spcPct val="0"/>
              </a:spcBef>
              <a:spcAft>
                <a:spcPct val="0"/>
              </a:spcAft>
              <a:buClr>
                <a:srgbClr val="009999"/>
              </a:buClr>
              <a:buSzPct val="200000"/>
              <a:buFont typeface="Wingdings" pitchFamily="2" charset="2"/>
              <a:buNone/>
            </a:pPr>
            <a:r>
              <a:rPr lang="en-US" sz="1400" b="1" dirty="0">
                <a:solidFill>
                  <a:srgbClr val="009999"/>
                </a:solidFill>
                <a:latin typeface="Arial" charset="0"/>
              </a:rPr>
              <a:t>12.  </a:t>
            </a:r>
            <a:r>
              <a:rPr lang="en-US" sz="1400" b="1" dirty="0">
                <a:solidFill>
                  <a:srgbClr val="000000"/>
                </a:solidFill>
                <a:latin typeface="Arial" charset="0"/>
              </a:rPr>
              <a:t>Current</a:t>
            </a:r>
            <a:r>
              <a:rPr lang="en-US" sz="1400" b="1" dirty="0">
                <a:solidFill>
                  <a:srgbClr val="009999"/>
                </a:solidFill>
                <a:latin typeface="Arial" charset="0"/>
              </a:rPr>
              <a:t> human resources lack skill set for future needs </a:t>
            </a:r>
            <a:r>
              <a:rPr lang="en-US" sz="1400" b="1" dirty="0">
                <a:solidFill>
                  <a:srgbClr val="000000"/>
                </a:solidFill>
                <a:latin typeface="Arial" charset="0"/>
              </a:rPr>
              <a:t>(changing technology, etc.).</a:t>
            </a:r>
            <a:r>
              <a:rPr lang="en-US" sz="1400" b="1" dirty="0">
                <a:solidFill>
                  <a:srgbClr val="009999"/>
                </a:solidFill>
                <a:latin typeface="Arial" charset="0"/>
              </a:rPr>
              <a:t> </a:t>
            </a:r>
          </a:p>
          <a:p>
            <a:pPr marL="342900" indent="-342900" fontAlgn="base">
              <a:spcBef>
                <a:spcPct val="0"/>
              </a:spcBef>
              <a:spcAft>
                <a:spcPct val="0"/>
              </a:spcAft>
              <a:buClr>
                <a:srgbClr val="009999"/>
              </a:buClr>
              <a:buSzPct val="200000"/>
              <a:buFont typeface="Wingdings" pitchFamily="2" charset="2"/>
              <a:buNone/>
            </a:pPr>
            <a:r>
              <a:rPr lang="en-US" sz="1400" b="1" dirty="0">
                <a:solidFill>
                  <a:srgbClr val="009999"/>
                </a:solidFill>
                <a:latin typeface="Arial" charset="0"/>
              </a:rPr>
              <a:t>14. Conservative nature of library inhibits timely adaptation </a:t>
            </a:r>
            <a:r>
              <a:rPr lang="en-US" sz="1400" b="1" dirty="0">
                <a:solidFill>
                  <a:srgbClr val="000000"/>
                </a:solidFill>
                <a:latin typeface="Arial" charset="0"/>
              </a:rPr>
              <a:t>to changed circumstances.</a:t>
            </a:r>
            <a:r>
              <a:rPr lang="en-US" sz="1400" b="1" dirty="0">
                <a:solidFill>
                  <a:srgbClr val="009999"/>
                </a:solidFill>
                <a:latin typeface="Arial" charset="0"/>
              </a:rPr>
              <a:t> </a:t>
            </a:r>
          </a:p>
          <a:p>
            <a:pPr marL="342900" indent="-342900" fontAlgn="base">
              <a:spcBef>
                <a:spcPct val="0"/>
              </a:spcBef>
              <a:spcAft>
                <a:spcPct val="0"/>
              </a:spcAft>
              <a:buClr>
                <a:srgbClr val="009999"/>
              </a:buClr>
              <a:buSzPct val="200000"/>
              <a:buFont typeface="Wingdings" pitchFamily="2" charset="2"/>
              <a:buNone/>
            </a:pPr>
            <a:r>
              <a:rPr lang="en-US" sz="1400" b="1" dirty="0">
                <a:solidFill>
                  <a:srgbClr val="009999"/>
                </a:solidFill>
                <a:latin typeface="Arial" charset="0"/>
              </a:rPr>
              <a:t>9.   </a:t>
            </a:r>
            <a:r>
              <a:rPr lang="en-US" sz="1400" b="1" dirty="0">
                <a:solidFill>
                  <a:srgbClr val="000000"/>
                </a:solidFill>
                <a:latin typeface="Arial" charset="0"/>
              </a:rPr>
              <a:t>Recruitment and retention of resources is difficult due to</a:t>
            </a:r>
            <a:r>
              <a:rPr lang="en-US" sz="1400" b="1" dirty="0">
                <a:solidFill>
                  <a:srgbClr val="009999"/>
                </a:solidFill>
                <a:latin typeface="Arial" charset="0"/>
              </a:rPr>
              <a:t> reduction in pool of qualified candidates</a:t>
            </a:r>
            <a:r>
              <a:rPr lang="en-US" sz="1400" b="1" dirty="0">
                <a:solidFill>
                  <a:srgbClr val="000000"/>
                </a:solidFill>
                <a:latin typeface="Arial" charset="0"/>
              </a:rPr>
              <a:t>. </a:t>
            </a:r>
          </a:p>
          <a:p>
            <a:pPr marL="342900" indent="-342900" fontAlgn="base">
              <a:spcBef>
                <a:spcPct val="0"/>
              </a:spcBef>
              <a:spcAft>
                <a:spcPct val="0"/>
              </a:spcAft>
              <a:buClr>
                <a:srgbClr val="000000"/>
              </a:buClr>
              <a:buFontTx/>
              <a:buAutoNum type="arabicPeriod" startAt="14"/>
            </a:pPr>
            <a:endParaRPr lang="en-US" sz="1400" b="1" dirty="0">
              <a:solidFill>
                <a:srgbClr val="000000"/>
              </a:solidFill>
              <a:latin typeface="Arial" charset="0"/>
            </a:endParaRPr>
          </a:p>
        </p:txBody>
      </p:sp>
      <p:sp>
        <p:nvSpPr>
          <p:cNvPr id="76827" name="Text Box 27"/>
          <p:cNvSpPr txBox="1">
            <a:spLocks noChangeArrowheads="1"/>
          </p:cNvSpPr>
          <p:nvPr/>
        </p:nvSpPr>
        <p:spPr bwMode="auto">
          <a:xfrm>
            <a:off x="2971800" y="4956175"/>
            <a:ext cx="5867400" cy="1368425"/>
          </a:xfrm>
          <a:prstGeom prst="rect">
            <a:avLst/>
          </a:prstGeom>
          <a:solidFill>
            <a:schemeClr val="bg1"/>
          </a:solidFill>
          <a:ln w="9525" algn="ctr">
            <a:noFill/>
            <a:miter lim="800000"/>
            <a:headEnd/>
            <a:tailEnd/>
          </a:ln>
          <a:effectLst/>
        </p:spPr>
        <p:txBody>
          <a:bodyPr>
            <a:spAutoFit/>
          </a:bodyPr>
          <a:lstStyle/>
          <a:p>
            <a:pPr marL="342900" indent="-342900" fontAlgn="base">
              <a:spcBef>
                <a:spcPct val="0"/>
              </a:spcBef>
              <a:spcAft>
                <a:spcPct val="0"/>
              </a:spcAft>
              <a:buClr>
                <a:srgbClr val="000099"/>
              </a:buClr>
              <a:buSzPct val="200000"/>
              <a:buFont typeface="Wingdings" pitchFamily="2" charset="2"/>
              <a:buNone/>
            </a:pPr>
            <a:r>
              <a:rPr lang="en-US" sz="1400" b="1" dirty="0">
                <a:solidFill>
                  <a:srgbClr val="FF0000"/>
                </a:solidFill>
                <a:latin typeface="Arial" charset="0"/>
              </a:rPr>
              <a:t>19.</a:t>
            </a:r>
            <a:r>
              <a:rPr lang="en-US" sz="1400" b="1" dirty="0">
                <a:solidFill>
                  <a:srgbClr val="000099"/>
                </a:solidFill>
                <a:latin typeface="Arial" charset="0"/>
              </a:rPr>
              <a:t>  </a:t>
            </a:r>
            <a:r>
              <a:rPr lang="en-US" sz="1400" b="1" dirty="0">
                <a:solidFill>
                  <a:srgbClr val="000000"/>
                </a:solidFill>
                <a:latin typeface="Arial" charset="0"/>
              </a:rPr>
              <a:t>Library cannot adjust fast enough to keep up with rapidly</a:t>
            </a:r>
            <a:r>
              <a:rPr lang="en-US" sz="1400" b="1" dirty="0">
                <a:solidFill>
                  <a:srgbClr val="000099"/>
                </a:solidFill>
                <a:latin typeface="Arial" charset="0"/>
              </a:rPr>
              <a:t> </a:t>
            </a:r>
            <a:r>
              <a:rPr lang="en-US" sz="1400" b="1" dirty="0">
                <a:solidFill>
                  <a:srgbClr val="FF0000"/>
                </a:solidFill>
                <a:latin typeface="Arial" charset="0"/>
              </a:rPr>
              <a:t>changing technology and user needs.</a:t>
            </a:r>
          </a:p>
          <a:p>
            <a:pPr marL="342900" indent="-342900" fontAlgn="base">
              <a:spcBef>
                <a:spcPct val="0"/>
              </a:spcBef>
              <a:spcAft>
                <a:spcPct val="0"/>
              </a:spcAft>
              <a:buClr>
                <a:srgbClr val="000099"/>
              </a:buClr>
              <a:buSzPct val="200000"/>
              <a:buFont typeface="Wingdings" pitchFamily="2" charset="2"/>
              <a:buNone/>
            </a:pPr>
            <a:r>
              <a:rPr lang="en-US" sz="1400" b="1" dirty="0">
                <a:solidFill>
                  <a:srgbClr val="FF0000"/>
                </a:solidFill>
                <a:latin typeface="Arial" charset="0"/>
              </a:rPr>
              <a:t>20.</a:t>
            </a:r>
            <a:r>
              <a:rPr lang="en-US" sz="1400" b="1" dirty="0">
                <a:solidFill>
                  <a:srgbClr val="000099"/>
                </a:solidFill>
                <a:latin typeface="Arial" charset="0"/>
              </a:rPr>
              <a:t>  </a:t>
            </a:r>
            <a:r>
              <a:rPr lang="en-US" sz="1400" b="1" dirty="0">
                <a:solidFill>
                  <a:srgbClr val="000000"/>
                </a:solidFill>
                <a:latin typeface="Arial" charset="0"/>
              </a:rPr>
              <a:t>Increased inefficiencies and expenses due to lack of functionality of</a:t>
            </a:r>
            <a:r>
              <a:rPr lang="en-US" sz="1400" b="1" dirty="0">
                <a:solidFill>
                  <a:srgbClr val="000099"/>
                </a:solidFill>
                <a:latin typeface="Arial" charset="0"/>
              </a:rPr>
              <a:t> </a:t>
            </a:r>
            <a:r>
              <a:rPr lang="en-US" sz="1400" b="1" dirty="0">
                <a:solidFill>
                  <a:srgbClr val="FF0000"/>
                </a:solidFill>
                <a:latin typeface="Arial" charset="0"/>
              </a:rPr>
              <a:t>legacy systems and IT support.</a:t>
            </a:r>
            <a:r>
              <a:rPr lang="en-US" sz="1400" b="1" dirty="0">
                <a:solidFill>
                  <a:srgbClr val="000099"/>
                </a:solidFill>
                <a:latin typeface="Arial" charset="0"/>
              </a:rPr>
              <a:t> </a:t>
            </a:r>
          </a:p>
          <a:p>
            <a:pPr marL="342900" indent="-342900" fontAlgn="base">
              <a:spcBef>
                <a:spcPct val="0"/>
              </a:spcBef>
              <a:spcAft>
                <a:spcPct val="0"/>
              </a:spcAft>
              <a:buClr>
                <a:srgbClr val="000099"/>
              </a:buClr>
              <a:buSzPct val="200000"/>
              <a:buFont typeface="Wingdings" pitchFamily="2" charset="2"/>
              <a:buNone/>
            </a:pPr>
            <a:r>
              <a:rPr lang="en-US" sz="1400" b="1" dirty="0">
                <a:solidFill>
                  <a:srgbClr val="FF0000"/>
                </a:solidFill>
                <a:latin typeface="Arial" charset="0"/>
              </a:rPr>
              <a:t>21.</a:t>
            </a:r>
            <a:r>
              <a:rPr lang="en-US" sz="1400" b="1" dirty="0">
                <a:solidFill>
                  <a:srgbClr val="000099"/>
                </a:solidFill>
                <a:latin typeface="Arial" charset="0"/>
              </a:rPr>
              <a:t>  </a:t>
            </a:r>
            <a:r>
              <a:rPr lang="en-US" sz="1400" b="1" dirty="0">
                <a:solidFill>
                  <a:srgbClr val="FF0000"/>
                </a:solidFill>
                <a:latin typeface="Arial" charset="0"/>
              </a:rPr>
              <a:t>Due diligence and sustainability assessment</a:t>
            </a:r>
            <a:r>
              <a:rPr lang="en-US" sz="1400" b="1" dirty="0">
                <a:solidFill>
                  <a:srgbClr val="000099"/>
                </a:solidFill>
                <a:latin typeface="Arial" charset="0"/>
              </a:rPr>
              <a:t> </a:t>
            </a:r>
            <a:r>
              <a:rPr lang="en-US" sz="1400" b="1" dirty="0">
                <a:solidFill>
                  <a:srgbClr val="000000"/>
                </a:solidFill>
                <a:latin typeface="Arial" charset="0"/>
              </a:rPr>
              <a:t>of local or third party services is not completed, tracked or analyzed</a:t>
            </a:r>
            <a:r>
              <a:rPr lang="en-US" sz="1400" b="1" dirty="0">
                <a:solidFill>
                  <a:srgbClr val="000099"/>
                </a:solidFill>
                <a:latin typeface="Arial" charset="0"/>
              </a:rPr>
              <a:t>. </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ersion 2_2011">
  <a:themeElements>
    <a:clrScheme name="Custom Depaul">
      <a:dk1>
        <a:sysClr val="windowText" lastClr="000000"/>
      </a:dk1>
      <a:lt1>
        <a:sysClr val="window" lastClr="FFFFFF"/>
      </a:lt1>
      <a:dk2>
        <a:srgbClr val="1F497D"/>
      </a:dk2>
      <a:lt2>
        <a:srgbClr val="EEECE1"/>
      </a:lt2>
      <a:accent1>
        <a:srgbClr val="416A9C"/>
      </a:accent1>
      <a:accent2>
        <a:srgbClr val="C0962B"/>
      </a:accent2>
      <a:accent3>
        <a:srgbClr val="BB1F2E"/>
      </a:accent3>
      <a:accent4>
        <a:srgbClr val="3478A2"/>
      </a:accent4>
      <a:accent5>
        <a:srgbClr val="C6C225"/>
      </a:accent5>
      <a:accent6>
        <a:srgbClr val="F79646"/>
      </a:accent6>
      <a:hlink>
        <a:srgbClr val="85D2DD"/>
      </a:hlink>
      <a:folHlink>
        <a:srgbClr val="5C27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1763</TotalTime>
  <Words>3156</Words>
  <Application>Microsoft Office PowerPoint</Application>
  <PresentationFormat>On-screen Show (4:3)</PresentationFormat>
  <Paragraphs>601</Paragraphs>
  <Slides>85</Slides>
  <Notes>37</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85</vt:i4>
      </vt:variant>
    </vt:vector>
  </HeadingPairs>
  <TitlesOfParts>
    <vt:vector size="88" baseType="lpstr">
      <vt:lpstr>Office Theme</vt:lpstr>
      <vt:lpstr>Version 2_2011</vt:lpstr>
      <vt:lpstr>Microsoft Office Excel 97-2003 Worksheet</vt:lpstr>
      <vt:lpstr>Reconfigured and Unbundled</vt:lpstr>
      <vt:lpstr>Disclaimers</vt:lpstr>
      <vt:lpstr>Where</vt:lpstr>
      <vt:lpstr>My work</vt:lpstr>
      <vt:lpstr>Perspective</vt:lpstr>
      <vt:lpstr>Where I sit</vt:lpstr>
      <vt:lpstr>Slide 7</vt:lpstr>
      <vt:lpstr>Risk Clusters</vt:lpstr>
      <vt:lpstr>Inherent Risks:  High Impact &amp; Likelihood</vt:lpstr>
      <vt:lpstr>Residual Risks (High)</vt:lpstr>
      <vt:lpstr>Residual Risks (High)</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Student Debt</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Place of the Library in University </vt:lpstr>
      <vt:lpstr>The network changes everything</vt:lpstr>
      <vt:lpstr>Slide 49</vt:lpstr>
      <vt:lpstr>CORE COMPONENTS  OF A FIRM</vt:lpstr>
      <vt:lpstr>Slide 51</vt:lpstr>
      <vt:lpstr>Slide 52</vt:lpstr>
      <vt:lpstr>Slide 53</vt:lpstr>
      <vt:lpstr>Slide 54</vt:lpstr>
      <vt:lpstr>Making the Service Turn: Identifying, Supporting, and Sustaining Distinctive Services for the 21st-Century Research Library</vt:lpstr>
      <vt:lpstr>The Service Turn</vt:lpstr>
      <vt:lpstr>What Makes a Service “Distinctive”?</vt:lpstr>
      <vt:lpstr>Slide 58</vt:lpstr>
      <vt:lpstr>Slide 59</vt:lpstr>
      <vt:lpstr>Slide 60</vt:lpstr>
      <vt:lpstr>  John Lombardi, President   at October 2011 ARL meeting</vt:lpstr>
      <vt:lpstr>Slide 62</vt:lpstr>
      <vt:lpstr>A new architecture of relationships: rightscaling</vt:lpstr>
      <vt:lpstr>A new architecture of relationships: engagement</vt:lpstr>
      <vt:lpstr>Slide 65</vt:lpstr>
      <vt:lpstr>Slide 66</vt:lpstr>
      <vt:lpstr>Slide 67</vt:lpstr>
      <vt:lpstr>Slide 68</vt:lpstr>
      <vt:lpstr>Slide 69</vt:lpstr>
      <vt:lpstr>Slide 70</vt:lpstr>
      <vt:lpstr>Slide 71</vt:lpstr>
      <vt:lpstr>Slide 72</vt:lpstr>
      <vt:lpstr>Slide 73</vt:lpstr>
      <vt:lpstr>Slide 74</vt:lpstr>
      <vt:lpstr>Slide 75</vt:lpstr>
      <vt:lpstr>A Master Plan for a Mega-region</vt:lpstr>
      <vt:lpstr>Slide 77</vt:lpstr>
      <vt:lpstr>The new rules</vt:lpstr>
      <vt:lpstr>Slide 79</vt:lpstr>
      <vt:lpstr>What you see depends on where you sit</vt:lpstr>
      <vt:lpstr>Slide 81</vt:lpstr>
      <vt:lpstr>Slide 82</vt:lpstr>
      <vt:lpstr>Slide 83</vt:lpstr>
      <vt:lpstr>SOME SOURCES</vt:lpstr>
      <vt:lpstr>Slide 85</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Reconfigured and Unbundled:  The research university and its library-Trends, influences, and external factors</dc:title>
  <dc:creator>Jim Michalko</dc:creator>
  <cp:keywords>university libraries, trends, risk, higher education, technology, space, cost, perspective,</cp:keywords>
  <dc:description>Presented for the University of Wisconsin libraries 15 May 2013</dc:description>
  <cp:lastModifiedBy>mcnicolj</cp:lastModifiedBy>
  <cp:revision>28</cp:revision>
  <dcterms:created xsi:type="dcterms:W3CDTF">2013-05-07T18:53:56Z</dcterms:created>
  <dcterms:modified xsi:type="dcterms:W3CDTF">2013-05-23T01:43:58Z</dcterms:modified>
</cp:coreProperties>
</file>