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Default Extension="xlsx" ContentType="application/vnd.openxmlformats-officedocument.spreadsheetml.sheet"/>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30" r:id="rId2"/>
    <p:sldMasterId id="2147483842" r:id="rId3"/>
    <p:sldMasterId id="2147483854" r:id="rId4"/>
  </p:sldMasterIdLst>
  <p:notesMasterIdLst>
    <p:notesMasterId r:id="rId25"/>
  </p:notesMasterIdLst>
  <p:sldIdLst>
    <p:sldId id="421" r:id="rId5"/>
    <p:sldId id="402" r:id="rId6"/>
    <p:sldId id="416" r:id="rId7"/>
    <p:sldId id="404" r:id="rId8"/>
    <p:sldId id="408" r:id="rId9"/>
    <p:sldId id="407" r:id="rId10"/>
    <p:sldId id="409" r:id="rId11"/>
    <p:sldId id="405" r:id="rId12"/>
    <p:sldId id="417" r:id="rId13"/>
    <p:sldId id="410" r:id="rId14"/>
    <p:sldId id="418" r:id="rId15"/>
    <p:sldId id="411" r:id="rId16"/>
    <p:sldId id="412" r:id="rId17"/>
    <p:sldId id="419" r:id="rId18"/>
    <p:sldId id="413" r:id="rId19"/>
    <p:sldId id="414" r:id="rId20"/>
    <p:sldId id="420" r:id="rId21"/>
    <p:sldId id="415" r:id="rId22"/>
    <p:sldId id="422" r:id="rId23"/>
    <p:sldId id="42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86823" autoAdjust="0"/>
  </p:normalViewPr>
  <p:slideViewPr>
    <p:cSldViewPr>
      <p:cViewPr varScale="1">
        <p:scale>
          <a:sx n="98" d="100"/>
          <a:sy n="98" d="100"/>
        </p:scale>
        <p:origin x="-1356"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sz="2000"/>
            </a:pPr>
            <a:r>
              <a:rPr lang="en-US" sz="2000"/>
              <a:t>Top of Mind Share</a:t>
            </a:r>
          </a:p>
        </c:rich>
      </c:tx>
    </c:title>
    <c:plotArea>
      <c:layout>
        <c:manualLayout>
          <c:layoutTarget val="inner"/>
          <c:xMode val="edge"/>
          <c:yMode val="edge"/>
          <c:x val="5.5254278860864377E-2"/>
          <c:y val="1.5799406936147984E-2"/>
          <c:w val="0.92916395689446651"/>
          <c:h val="0.93464300406158562"/>
        </c:manualLayout>
      </c:layout>
      <c:bubbleChart>
        <c:ser>
          <c:idx val="0"/>
          <c:order val="0"/>
          <c:xVal>
            <c:numRef>
              <c:f>Sheet1!$A$2:$A$25</c:f>
              <c:numCache>
                <c:formatCode>General</c:formatCode>
                <c:ptCount val="24"/>
                <c:pt idx="0">
                  <c:v>1</c:v>
                </c:pt>
                <c:pt idx="1">
                  <c:v>5</c:v>
                </c:pt>
                <c:pt idx="2">
                  <c:v>2</c:v>
                </c:pt>
                <c:pt idx="3">
                  <c:v>6</c:v>
                </c:pt>
                <c:pt idx="4">
                  <c:v>3</c:v>
                </c:pt>
                <c:pt idx="5">
                  <c:v>4</c:v>
                </c:pt>
                <c:pt idx="6">
                  <c:v>14</c:v>
                </c:pt>
                <c:pt idx="7">
                  <c:v>15</c:v>
                </c:pt>
                <c:pt idx="8">
                  <c:v>16</c:v>
                </c:pt>
                <c:pt idx="9">
                  <c:v>19</c:v>
                </c:pt>
                <c:pt idx="10">
                  <c:v>20</c:v>
                </c:pt>
                <c:pt idx="11">
                  <c:v>17</c:v>
                </c:pt>
                <c:pt idx="12">
                  <c:v>18</c:v>
                </c:pt>
                <c:pt idx="13">
                  <c:v>21</c:v>
                </c:pt>
                <c:pt idx="14">
                  <c:v>22</c:v>
                </c:pt>
                <c:pt idx="15">
                  <c:v>23</c:v>
                </c:pt>
                <c:pt idx="16">
                  <c:v>25</c:v>
                </c:pt>
                <c:pt idx="17">
                  <c:v>24</c:v>
                </c:pt>
                <c:pt idx="18">
                  <c:v>7</c:v>
                </c:pt>
                <c:pt idx="19">
                  <c:v>8</c:v>
                </c:pt>
                <c:pt idx="20">
                  <c:v>9</c:v>
                </c:pt>
                <c:pt idx="21">
                  <c:v>10</c:v>
                </c:pt>
                <c:pt idx="22">
                  <c:v>11</c:v>
                </c:pt>
                <c:pt idx="23">
                  <c:v>12</c:v>
                </c:pt>
              </c:numCache>
            </c:numRef>
          </c:xVal>
          <c:yVal>
            <c:numRef>
              <c:f>Sheet1!$B$2:$B$25</c:f>
              <c:numCache>
                <c:formatCode>General</c:formatCode>
                <c:ptCount val="24"/>
                <c:pt idx="0">
                  <c:v>47</c:v>
                </c:pt>
                <c:pt idx="1">
                  <c:v>33</c:v>
                </c:pt>
                <c:pt idx="2">
                  <c:v>30</c:v>
                </c:pt>
                <c:pt idx="3">
                  <c:v>28</c:v>
                </c:pt>
                <c:pt idx="4">
                  <c:v>24</c:v>
                </c:pt>
                <c:pt idx="5">
                  <c:v>22</c:v>
                </c:pt>
                <c:pt idx="6">
                  <c:v>5</c:v>
                </c:pt>
                <c:pt idx="7">
                  <c:v>5</c:v>
                </c:pt>
                <c:pt idx="8">
                  <c:v>4</c:v>
                </c:pt>
                <c:pt idx="9">
                  <c:v>4</c:v>
                </c:pt>
                <c:pt idx="10">
                  <c:v>4</c:v>
                </c:pt>
                <c:pt idx="11">
                  <c:v>3</c:v>
                </c:pt>
                <c:pt idx="12">
                  <c:v>3</c:v>
                </c:pt>
                <c:pt idx="13">
                  <c:v>3</c:v>
                </c:pt>
                <c:pt idx="14">
                  <c:v>3</c:v>
                </c:pt>
                <c:pt idx="15">
                  <c:v>3</c:v>
                </c:pt>
                <c:pt idx="16">
                  <c:v>3</c:v>
                </c:pt>
                <c:pt idx="17">
                  <c:v>2</c:v>
                </c:pt>
                <c:pt idx="18">
                  <c:v>0</c:v>
                </c:pt>
                <c:pt idx="19">
                  <c:v>0</c:v>
                </c:pt>
                <c:pt idx="20">
                  <c:v>0</c:v>
                </c:pt>
                <c:pt idx="21">
                  <c:v>0</c:v>
                </c:pt>
                <c:pt idx="22">
                  <c:v>0</c:v>
                </c:pt>
                <c:pt idx="23">
                  <c:v>0</c:v>
                </c:pt>
              </c:numCache>
            </c:numRef>
          </c:yVal>
          <c:bubbleSize>
            <c:numRef>
              <c:f>Sheet1!$C$2:$C$25</c:f>
              <c:numCache>
                <c:formatCode>General</c:formatCode>
                <c:ptCount val="24"/>
                <c:pt idx="0">
                  <c:v>0.20796460176991149</c:v>
                </c:pt>
                <c:pt idx="1">
                  <c:v>0.14601769911504539</c:v>
                </c:pt>
                <c:pt idx="2">
                  <c:v>0.13274336283185956</c:v>
                </c:pt>
                <c:pt idx="3">
                  <c:v>0.12389380530973451</c:v>
                </c:pt>
                <c:pt idx="4">
                  <c:v>0.10619469026548785</c:v>
                </c:pt>
                <c:pt idx="5">
                  <c:v>9.7345132743362844E-2</c:v>
                </c:pt>
                <c:pt idx="6">
                  <c:v>2.2123893805309835E-2</c:v>
                </c:pt>
                <c:pt idx="7">
                  <c:v>2.2123893805309835E-2</c:v>
                </c:pt>
                <c:pt idx="8">
                  <c:v>1.7699115044247805E-2</c:v>
                </c:pt>
                <c:pt idx="9">
                  <c:v>1.7699115044247805E-2</c:v>
                </c:pt>
                <c:pt idx="10">
                  <c:v>1.7699115044247805E-2</c:v>
                </c:pt>
                <c:pt idx="11">
                  <c:v>1.3274336283185849E-2</c:v>
                </c:pt>
                <c:pt idx="12">
                  <c:v>1.3274336283185849E-2</c:v>
                </c:pt>
                <c:pt idx="13">
                  <c:v>1.3274336283185849E-2</c:v>
                </c:pt>
                <c:pt idx="14">
                  <c:v>1.3274336283185849E-2</c:v>
                </c:pt>
                <c:pt idx="15">
                  <c:v>1.3274336283185849E-2</c:v>
                </c:pt>
                <c:pt idx="16">
                  <c:v>1.3274336283185849E-2</c:v>
                </c:pt>
                <c:pt idx="17">
                  <c:v>8.8495575221240273E-3</c:v>
                </c:pt>
                <c:pt idx="18">
                  <c:v>0</c:v>
                </c:pt>
                <c:pt idx="19">
                  <c:v>0</c:v>
                </c:pt>
                <c:pt idx="20">
                  <c:v>0</c:v>
                </c:pt>
                <c:pt idx="21">
                  <c:v>0</c:v>
                </c:pt>
                <c:pt idx="22">
                  <c:v>0</c:v>
                </c:pt>
                <c:pt idx="23">
                  <c:v>0</c:v>
                </c:pt>
              </c:numCache>
            </c:numRef>
          </c:bubbleSize>
          <c:bubble3D val="1"/>
        </c:ser>
        <c:bubbleScale val="100"/>
        <c:axId val="284561408"/>
        <c:axId val="284563328"/>
      </c:bubbleChart>
      <c:valAx>
        <c:axId val="284561408"/>
        <c:scaling>
          <c:orientation val="minMax"/>
          <c:max val="27"/>
          <c:min val="0"/>
        </c:scaling>
        <c:axPos val="b"/>
        <c:title>
          <c:tx>
            <c:rich>
              <a:bodyPr/>
              <a:lstStyle/>
              <a:p>
                <a:pPr>
                  <a:defRPr sz="1400"/>
                </a:pPr>
                <a:r>
                  <a:rPr lang="en-US" sz="1400"/>
                  <a:t>RANK</a:t>
                </a:r>
              </a:p>
            </c:rich>
          </c:tx>
        </c:title>
        <c:numFmt formatCode="General" sourceLinked="1"/>
        <c:tickLblPos val="nextTo"/>
        <c:crossAx val="284563328"/>
        <c:crosses val="autoZero"/>
        <c:crossBetween val="midCat"/>
      </c:valAx>
      <c:valAx>
        <c:axId val="284563328"/>
        <c:scaling>
          <c:orientation val="minMax"/>
          <c:max val="50"/>
          <c:min val="0"/>
        </c:scaling>
        <c:axPos val="l"/>
        <c:majorGridlines/>
        <c:title>
          <c:tx>
            <c:rich>
              <a:bodyPr rot="-5400000" vert="horz"/>
              <a:lstStyle/>
              <a:p>
                <a:pPr>
                  <a:defRPr sz="1400"/>
                </a:pPr>
                <a:r>
                  <a:rPr lang="en-US" sz="1400"/>
                  <a:t>MENTIONS</a:t>
                </a:r>
              </a:p>
            </c:rich>
          </c:tx>
        </c:title>
        <c:numFmt formatCode="General" sourceLinked="1"/>
        <c:tickLblPos val="nextTo"/>
        <c:crossAx val="284561408"/>
        <c:crosses val="autoZero"/>
        <c:crossBetween val="midCat"/>
      </c:valAx>
      <c:spPr>
        <a:noFill/>
        <a:ln w="25400">
          <a:noFill/>
        </a:ln>
      </c:spPr>
    </c:plotArea>
    <c:plotVisOnly val="1"/>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0.17217</cdr:x>
      <cdr:y>0.05895</cdr:y>
    </cdr:from>
    <cdr:to>
      <cdr:x>0.43782</cdr:x>
      <cdr:y>0.10301</cdr:y>
    </cdr:to>
    <cdr:sp macro="" textlink="">
      <cdr:nvSpPr>
        <cdr:cNvPr id="2" name="TextBox 1"/>
        <cdr:cNvSpPr txBox="1"/>
      </cdr:nvSpPr>
      <cdr:spPr>
        <a:xfrm xmlns:a="http://schemas.openxmlformats.org/drawingml/2006/main">
          <a:off x="1492531" y="370993"/>
          <a:ext cx="2302880" cy="2773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Special and</a:t>
          </a:r>
          <a:r>
            <a:rPr lang="en-US" sz="1100" b="1" baseline="0" dirty="0"/>
            <a:t> Archival Collections</a:t>
          </a:r>
          <a:endParaRPr lang="en-US" sz="1100" b="1" dirty="0"/>
        </a:p>
      </cdr:txBody>
    </cdr:sp>
  </cdr:relSizeAnchor>
  <cdr:relSizeAnchor xmlns:cdr="http://schemas.openxmlformats.org/drawingml/2006/chartDrawing">
    <cdr:from>
      <cdr:x>0.05783</cdr:x>
      <cdr:y>0.35711</cdr:y>
    </cdr:from>
    <cdr:to>
      <cdr:x>0.21777</cdr:x>
      <cdr:y>0.44706</cdr:y>
    </cdr:to>
    <cdr:sp macro="" textlink="">
      <cdr:nvSpPr>
        <cdr:cNvPr id="3" name="TextBox 2"/>
        <cdr:cNvSpPr txBox="1"/>
      </cdr:nvSpPr>
      <cdr:spPr>
        <a:xfrm xmlns:a="http://schemas.openxmlformats.org/drawingml/2006/main">
          <a:off x="519984" y="2313000"/>
          <a:ext cx="1438117" cy="582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Data </a:t>
          </a:r>
          <a:endParaRPr lang="en-US" sz="1100" b="1" dirty="0" smtClean="0"/>
        </a:p>
        <a:p xmlns:a="http://schemas.openxmlformats.org/drawingml/2006/main">
          <a:r>
            <a:rPr lang="en-US" sz="1100" b="1" dirty="0" smtClean="0"/>
            <a:t>Management</a:t>
          </a:r>
          <a:endParaRPr lang="en-US" sz="1100" b="1" dirty="0"/>
        </a:p>
      </cdr:txBody>
    </cdr:sp>
  </cdr:relSizeAnchor>
  <cdr:relSizeAnchor xmlns:cdr="http://schemas.openxmlformats.org/drawingml/2006/chartDrawing">
    <cdr:from>
      <cdr:x>0.10169</cdr:x>
      <cdr:y>0.43529</cdr:y>
    </cdr:from>
    <cdr:to>
      <cdr:x>0.20717</cdr:x>
      <cdr:y>0.51074</cdr:y>
    </cdr:to>
    <cdr:sp macro="" textlink="">
      <cdr:nvSpPr>
        <cdr:cNvPr id="4" name="TextBox 3"/>
        <cdr:cNvSpPr txBox="1"/>
      </cdr:nvSpPr>
      <cdr:spPr>
        <a:xfrm xmlns:a="http://schemas.openxmlformats.org/drawingml/2006/main">
          <a:off x="914400" y="2819400"/>
          <a:ext cx="948434" cy="4886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Shared </a:t>
          </a:r>
          <a:endParaRPr lang="en-US" sz="1100" b="1" dirty="0" smtClean="0"/>
        </a:p>
        <a:p xmlns:a="http://schemas.openxmlformats.org/drawingml/2006/main">
          <a:r>
            <a:rPr lang="en-US" sz="1100" b="1" dirty="0" smtClean="0"/>
            <a:t>Print</a:t>
          </a:r>
          <a:endParaRPr lang="en-US" sz="1100" b="1" dirty="0"/>
        </a:p>
      </cdr:txBody>
    </cdr:sp>
  </cdr:relSizeAnchor>
  <cdr:relSizeAnchor xmlns:cdr="http://schemas.openxmlformats.org/drawingml/2006/chartDrawing">
    <cdr:from>
      <cdr:x>0.23989</cdr:x>
      <cdr:y>0.52107</cdr:y>
    </cdr:from>
    <cdr:to>
      <cdr:x>0.50554</cdr:x>
      <cdr:y>0.55556</cdr:y>
    </cdr:to>
    <cdr:sp macro="" textlink="">
      <cdr:nvSpPr>
        <cdr:cNvPr id="5" name="TextBox 4"/>
        <cdr:cNvSpPr txBox="1"/>
      </cdr:nvSpPr>
      <cdr:spPr>
        <a:xfrm xmlns:a="http://schemas.openxmlformats.org/drawingml/2006/main">
          <a:off x="2079585" y="3279494"/>
          <a:ext cx="2302880" cy="2170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Staff Realignment and </a:t>
          </a:r>
          <a:r>
            <a:rPr lang="en-US" sz="1100" b="1" baseline="0" dirty="0"/>
            <a:t> development</a:t>
          </a:r>
          <a:endParaRPr lang="en-US" sz="1100" b="1" dirty="0"/>
        </a:p>
      </cdr:txBody>
    </cdr:sp>
  </cdr:relSizeAnchor>
  <cdr:relSizeAnchor xmlns:cdr="http://schemas.openxmlformats.org/drawingml/2006/chartDrawing">
    <cdr:from>
      <cdr:x>0.26271</cdr:x>
      <cdr:y>0.22353</cdr:y>
    </cdr:from>
    <cdr:to>
      <cdr:x>0.4602</cdr:x>
      <cdr:y>0.26185</cdr:y>
    </cdr:to>
    <cdr:sp macro="" textlink="">
      <cdr:nvSpPr>
        <cdr:cNvPr id="6" name="TextBox 5"/>
        <cdr:cNvSpPr txBox="1"/>
      </cdr:nvSpPr>
      <cdr:spPr>
        <a:xfrm xmlns:a="http://schemas.openxmlformats.org/drawingml/2006/main">
          <a:off x="2362200" y="1447800"/>
          <a:ext cx="1775751" cy="2481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Research Support Services</a:t>
          </a:r>
        </a:p>
      </cdr:txBody>
    </cdr:sp>
  </cdr:relSizeAnchor>
  <cdr:relSizeAnchor xmlns:cdr="http://schemas.openxmlformats.org/drawingml/2006/chartDrawing">
    <cdr:from>
      <cdr:x>0.32334</cdr:x>
      <cdr:y>0.40213</cdr:y>
    </cdr:from>
    <cdr:to>
      <cdr:x>0.42882</cdr:x>
      <cdr:y>0.44427</cdr:y>
    </cdr:to>
    <cdr:sp macro="" textlink="">
      <cdr:nvSpPr>
        <cdr:cNvPr id="7" name="TextBox 6"/>
        <cdr:cNvSpPr txBox="1"/>
      </cdr:nvSpPr>
      <cdr:spPr>
        <a:xfrm xmlns:a="http://schemas.openxmlformats.org/drawingml/2006/main">
          <a:off x="2803002" y="2530877"/>
          <a:ext cx="914400" cy="2652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Space</a:t>
          </a:r>
          <a:r>
            <a:rPr lang="en-US" sz="1100" dirty="0"/>
            <a: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75F01E-6F01-4BAC-8472-8094940C69A8}" type="datetimeFigureOut">
              <a:rPr lang="en-US" smtClean="0"/>
              <a:pPr/>
              <a:t>6/18/2013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D90036-01DE-426A-A8CC-D9237896687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F0C885-3C35-41DC-B536-45F2830EF0DA}" type="slidenum">
              <a:rPr lang="en-US">
                <a:solidFill>
                  <a:prstClr val="black"/>
                </a:solidFill>
              </a:rPr>
              <a:pPr/>
              <a:t>5</a:t>
            </a:fld>
            <a:endParaRPr lang="en-US">
              <a:solidFill>
                <a:prstClr val="black"/>
              </a:solidFill>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the 25 things that were</a:t>
            </a:r>
            <a:r>
              <a:rPr lang="en-US" baseline="0" dirty="0" smtClean="0"/>
              <a:t> top of mind. There were six that I would categorize as High Concern based on how often they were mentioned. </a:t>
            </a:r>
          </a:p>
          <a:p>
            <a:r>
              <a:rPr lang="en-US" baseline="0" dirty="0" smtClean="0"/>
              <a:t>(click)</a:t>
            </a: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Arial"/>
              </a:rPr>
              <a:t>Special &amp; Archival Collections</a:t>
            </a: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Arial"/>
              </a:rPr>
              <a:t>Data Management</a:t>
            </a: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Arial"/>
              </a:rPr>
              <a:t>Shared Print Management</a:t>
            </a: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Arial"/>
              </a:rPr>
              <a:t>Staff realignment, development</a:t>
            </a: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Arial"/>
              </a:rPr>
              <a:t>Research Support</a:t>
            </a: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Arial"/>
              </a:rPr>
              <a:t>Space Usage</a:t>
            </a:r>
          </a:p>
          <a:p>
            <a:endParaRPr lang="en-US" dirty="0" smtClean="0"/>
          </a:p>
          <a:p>
            <a:r>
              <a:rPr lang="en-US" dirty="0" smtClean="0"/>
              <a:t>If you look at these based on the number</a:t>
            </a:r>
            <a:r>
              <a:rPr lang="en-US" baseline="0" dirty="0" smtClean="0"/>
              <a:t> of mentions you see that the high concern areas stand out from the others. </a:t>
            </a:r>
            <a:endParaRPr lang="en-US" dirty="0"/>
          </a:p>
        </p:txBody>
      </p:sp>
      <p:sp>
        <p:nvSpPr>
          <p:cNvPr id="4" name="Slide Number Placeholder 3"/>
          <p:cNvSpPr>
            <a:spLocks noGrp="1"/>
          </p:cNvSpPr>
          <p:nvPr>
            <p:ph type="sldNum" sz="quarter" idx="10"/>
          </p:nvPr>
        </p:nvSpPr>
        <p:spPr/>
        <p:txBody>
          <a:bodyPr/>
          <a:lstStyle/>
          <a:p>
            <a:fld id="{B692953C-197B-4704-9ED1-A794A500B6E0}"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the 25 things that were</a:t>
            </a:r>
            <a:r>
              <a:rPr lang="en-US" baseline="0" dirty="0" smtClean="0"/>
              <a:t> top of mind. There were six that I would categorize as High Concern based on how often they were mentioned. </a:t>
            </a:r>
          </a:p>
          <a:p>
            <a:r>
              <a:rPr lang="en-US" baseline="0" dirty="0" smtClean="0"/>
              <a:t>(click)</a:t>
            </a: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Arial"/>
              </a:rPr>
              <a:t>Special &amp; Archival Collections</a:t>
            </a: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Arial"/>
              </a:rPr>
              <a:t>Data Management</a:t>
            </a: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Arial"/>
              </a:rPr>
              <a:t>Shared Print Management</a:t>
            </a: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Arial"/>
              </a:rPr>
              <a:t>Staff realignment, development</a:t>
            </a: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Arial"/>
              </a:rPr>
              <a:t>Research Support</a:t>
            </a: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Arial"/>
              </a:rPr>
              <a:t>Space Usage</a:t>
            </a:r>
          </a:p>
          <a:p>
            <a:endParaRPr lang="en-US" dirty="0" smtClean="0"/>
          </a:p>
          <a:p>
            <a:r>
              <a:rPr lang="en-US" dirty="0" smtClean="0"/>
              <a:t>If you look at these based on the number</a:t>
            </a:r>
            <a:r>
              <a:rPr lang="en-US" baseline="0" dirty="0" smtClean="0"/>
              <a:t> of mentions you see that the high concern areas stand out from the others. </a:t>
            </a:r>
            <a:endParaRPr lang="en-US" dirty="0"/>
          </a:p>
        </p:txBody>
      </p:sp>
      <p:sp>
        <p:nvSpPr>
          <p:cNvPr id="4" name="Slide Number Placeholder 3"/>
          <p:cNvSpPr>
            <a:spLocks noGrp="1"/>
          </p:cNvSpPr>
          <p:nvPr>
            <p:ph type="sldNum" sz="quarter" idx="10"/>
          </p:nvPr>
        </p:nvSpPr>
        <p:spPr/>
        <p:txBody>
          <a:bodyPr/>
          <a:lstStyle/>
          <a:p>
            <a:fld id="{B692953C-197B-4704-9ED1-A794A500B6E0}"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shows</a:t>
            </a:r>
            <a:r>
              <a:rPr lang="en-US" baseline="0" dirty="0" smtClean="0"/>
              <a:t> that there are a</a:t>
            </a:r>
            <a:r>
              <a:rPr lang="en-US" dirty="0" smtClean="0"/>
              <a:t> small</a:t>
            </a:r>
            <a:r>
              <a:rPr lang="en-US" baseline="0" dirty="0" smtClean="0"/>
              <a:t> set of issues that are really getting the big majority of concern and attention. They change a bit in terms of their rank order but they are very tightly clustered and far ahead of other concerns like metadata management and user studies down at the end. </a:t>
            </a:r>
          </a:p>
          <a:p>
            <a:endParaRPr lang="en-US" baseline="0" dirty="0" smtClean="0"/>
          </a:p>
          <a:p>
            <a:r>
              <a:rPr lang="en-US" baseline="0" dirty="0" smtClean="0"/>
              <a:t>Now I want to look briefly at each of those top six concerns. Explain briefly why I think these are such important issues. Then I will conclude by suggesting the way these priorities and concerns point to a new conception of the research library in the twenty-first century. </a:t>
            </a:r>
            <a:endParaRPr lang="en-US" dirty="0"/>
          </a:p>
        </p:txBody>
      </p:sp>
      <p:sp>
        <p:nvSpPr>
          <p:cNvPr id="4" name="Slide Number Placeholder 3"/>
          <p:cNvSpPr>
            <a:spLocks noGrp="1"/>
          </p:cNvSpPr>
          <p:nvPr>
            <p:ph type="sldNum" sz="quarter" idx="10"/>
          </p:nvPr>
        </p:nvSpPr>
        <p:spPr/>
        <p:txBody>
          <a:bodyPr/>
          <a:lstStyle/>
          <a:p>
            <a:fld id="{B692953C-197B-4704-9ED1-A794A500B6E0}"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number one area for attention</a:t>
            </a:r>
            <a:r>
              <a:rPr lang="en-US" baseline="0" dirty="0" smtClean="0"/>
              <a:t> is special collections and archives. This seems logical. If the broad information environment has become flat these types of materials represent spikes of local institutional distinction. They are a means for the library to connect with new forms of scholarship in the humanities. (It could also be that folks knew they were talking with someone who cared about special collections.)</a:t>
            </a:r>
          </a:p>
          <a:p>
            <a:endParaRPr lang="en-US" baseline="0" dirty="0" smtClean="0"/>
          </a:p>
          <a:p>
            <a:r>
              <a:rPr lang="en-US" baseline="0" dirty="0" smtClean="0"/>
              <a:t>The concerns around special collections are that they are not discoverable by those who could make best use of them. They are either not properly described or indexed in search engines. </a:t>
            </a:r>
          </a:p>
          <a:p>
            <a:endParaRPr lang="en-US" baseline="0" dirty="0" smtClean="0"/>
          </a:p>
          <a:p>
            <a:r>
              <a:rPr lang="en-US" baseline="0" dirty="0" smtClean="0"/>
              <a:t>Librarians are worried about the digitization of these materials. It is a big challenge for an individual institution to do digitization at the scale necessary to make a critical corpus available. There is no standard technical infrastructure for managing the materials once they have been digitized. </a:t>
            </a:r>
          </a:p>
          <a:p>
            <a:endParaRPr lang="en-US" baseline="0" dirty="0" smtClean="0"/>
          </a:p>
          <a:p>
            <a:r>
              <a:rPr lang="en-US" baseline="0" dirty="0" smtClean="0"/>
              <a:t>Finally there is a tension between investing in making an institution’s special collections useful to the local teaching and research activities versus providing support for their use to a global audience. </a:t>
            </a:r>
            <a:endParaRPr lang="en-US" dirty="0"/>
          </a:p>
        </p:txBody>
      </p:sp>
      <p:sp>
        <p:nvSpPr>
          <p:cNvPr id="4" name="Slide Number Placeholder 3"/>
          <p:cNvSpPr>
            <a:spLocks noGrp="1"/>
          </p:cNvSpPr>
          <p:nvPr>
            <p:ph type="sldNum" sz="quarter" idx="10"/>
          </p:nvPr>
        </p:nvSpPr>
        <p:spPr/>
        <p:txBody>
          <a:bodyPr/>
          <a:lstStyle/>
          <a:p>
            <a:fld id="{B692953C-197B-4704-9ED1-A794A500B6E0}"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number one area for attention</a:t>
            </a:r>
            <a:r>
              <a:rPr lang="en-US" baseline="0" dirty="0" smtClean="0"/>
              <a:t> is special collections and archives. This seems logical. If the broad information environment has become flat these types of materials represent spikes of local institutional distinction. They are a means for the library to connect with new forms of scholarship in the humanities. (It could also be that folks knew they were talking with someone who cared about special collections.)</a:t>
            </a:r>
          </a:p>
          <a:p>
            <a:endParaRPr lang="en-US" baseline="0" dirty="0" smtClean="0"/>
          </a:p>
          <a:p>
            <a:r>
              <a:rPr lang="en-US" baseline="0" dirty="0" smtClean="0"/>
              <a:t>The concerns around special collections are that they are not discoverable by those who could make best use of them. They are either not properly described or indexed in search engines. </a:t>
            </a:r>
          </a:p>
          <a:p>
            <a:endParaRPr lang="en-US" baseline="0" dirty="0" smtClean="0"/>
          </a:p>
          <a:p>
            <a:r>
              <a:rPr lang="en-US" baseline="0" dirty="0" smtClean="0"/>
              <a:t>Librarians are worried about the digitization of these materials. It is a big challenge for an individual institution to do digitization at the scale necessary to make a critical corpus available. There is no standard technical infrastructure for managing the materials once they have been digitized. </a:t>
            </a:r>
          </a:p>
          <a:p>
            <a:endParaRPr lang="en-US" baseline="0" dirty="0" smtClean="0"/>
          </a:p>
          <a:p>
            <a:r>
              <a:rPr lang="en-US" baseline="0" dirty="0" smtClean="0"/>
              <a:t>Finally there is a tension between investing in making an institution’s special collections useful to the local teaching and research activities versus providing support for their use to a global audience. </a:t>
            </a:r>
            <a:endParaRPr lang="en-US" dirty="0"/>
          </a:p>
        </p:txBody>
      </p:sp>
      <p:sp>
        <p:nvSpPr>
          <p:cNvPr id="4" name="Slide Number Placeholder 3"/>
          <p:cNvSpPr>
            <a:spLocks noGrp="1"/>
          </p:cNvSpPr>
          <p:nvPr>
            <p:ph type="sldNum" sz="quarter" idx="10"/>
          </p:nvPr>
        </p:nvSpPr>
        <p:spPr/>
        <p:txBody>
          <a:bodyPr/>
          <a:lstStyle/>
          <a:p>
            <a:fld id="{B692953C-197B-4704-9ED1-A794A500B6E0}"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92953C-197B-4704-9ED1-A794A500B6E0}" type="slidenum">
              <a:rPr lang="en-US" smtClean="0">
                <a:solidFill>
                  <a:prstClr val="black"/>
                </a:solidFill>
              </a:rPr>
              <a:pPr/>
              <a:t>18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5548A8-0A5B-4C88-ACD3-42086615611C}" type="datetimeFigureOut">
              <a:rPr lang="en-US" smtClean="0"/>
              <a:pPr/>
              <a:t>6/18/2013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5B0D9-619C-4088-A633-EA6EBC965514}"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548A8-0A5B-4C88-ACD3-42086615611C}" type="datetimeFigureOut">
              <a:rPr lang="en-US" smtClean="0"/>
              <a:pPr/>
              <a:t>6/18/2013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5B0D9-619C-4088-A633-EA6EBC965514}"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548A8-0A5B-4C88-ACD3-42086615611C}" type="datetimeFigureOut">
              <a:rPr lang="en-US" smtClean="0"/>
              <a:pPr/>
              <a:t>6/18/2013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5B0D9-619C-4088-A633-EA6EBC965514}"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679118" y="1395412"/>
            <a:ext cx="5779081" cy="1470025"/>
          </a:xfrm>
        </p:spPr>
        <p:txBody>
          <a:bodyPr>
            <a:normAutofit/>
          </a:bodyPr>
          <a:lstStyle/>
          <a:p>
            <a:endParaRPr lang="en-US" dirty="0"/>
          </a:p>
        </p:txBody>
      </p:sp>
      <p:sp>
        <p:nvSpPr>
          <p:cNvPr id="9" name="Subtitle 8"/>
          <p:cNvSpPr>
            <a:spLocks noGrp="1"/>
          </p:cNvSpPr>
          <p:nvPr>
            <p:ph type="subTitle" idx="4294967295"/>
          </p:nvPr>
        </p:nvSpPr>
        <p:spPr>
          <a:xfrm>
            <a:off x="2679118" y="3009900"/>
            <a:ext cx="5093282" cy="1752600"/>
          </a:xfrm>
        </p:spPr>
        <p:txBody>
          <a:bodyPr>
            <a:normAutofit/>
          </a:bodyPr>
          <a:lstStyle/>
          <a:p>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Subtitle 2"/>
          <p:cNvSpPr>
            <a:spLocks noGrp="1"/>
          </p:cNvSpPr>
          <p:nvPr>
            <p:ph type="subTitle" idx="4294967295"/>
          </p:nvPr>
        </p:nvSpPr>
        <p:spPr>
          <a:xfrm>
            <a:off x="745065" y="2167467"/>
            <a:ext cx="5429921" cy="1752600"/>
          </a:xfrm>
        </p:spPr>
        <p:txBody>
          <a:bodyPr>
            <a:normAutofit/>
          </a:bodyPr>
          <a:lstStyle>
            <a:lvl1pPr>
              <a:buNone/>
              <a:defRPr>
                <a:latin typeface="Helvetica"/>
              </a:defRPr>
            </a:lvl1pPr>
          </a:lstStyle>
          <a:p>
            <a:r>
              <a:rPr lang="en-US" dirty="0" smtClean="0"/>
              <a:t>• Click to add text</a:t>
            </a:r>
            <a:endParaRPr lang="en-US" dirty="0"/>
          </a:p>
        </p:txBody>
      </p:sp>
      <p:sp>
        <p:nvSpPr>
          <p:cNvPr id="9" name="Title 1"/>
          <p:cNvSpPr>
            <a:spLocks noGrp="1"/>
          </p:cNvSpPr>
          <p:nvPr>
            <p:ph type="ctrTitle"/>
          </p:nvPr>
        </p:nvSpPr>
        <p:spPr>
          <a:xfrm>
            <a:off x="2074333" y="465667"/>
            <a:ext cx="5429920" cy="1470025"/>
          </a:xfrm>
        </p:spPr>
        <p:txBody>
          <a:bodyPr>
            <a:normAutofit/>
          </a:bodyPr>
          <a:lstStyle>
            <a:lvl1pPr>
              <a:defRPr>
                <a:latin typeface="Helvetica"/>
              </a:defRPr>
            </a:lvl1pPr>
          </a:lstStyle>
          <a:p>
            <a:endParaRPr lang="en-US" dirty="0"/>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mall Head and Open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cstate="print">
            <a:alphaModFix amt="30000"/>
          </a:blip>
          <a:srcRect b="8763"/>
          <a:stretch>
            <a:fillRect/>
          </a:stretch>
        </p:blipFill>
        <p:spPr>
          <a:xfrm>
            <a:off x="5325434" y="2853375"/>
            <a:ext cx="3513766" cy="3395025"/>
          </a:xfrm>
          <a:prstGeom prst="rect">
            <a:avLst/>
          </a:prstGeom>
        </p:spPr>
      </p:pic>
      <p:pic>
        <p:nvPicPr>
          <p:cNvPr id="13" name="Picture 12" descr="OCLC-RESEARCH_H_MD.png"/>
          <p:cNvPicPr>
            <a:picLocks noChangeAspect="1"/>
          </p:cNvPicPr>
          <p:nvPr userDrawn="1"/>
        </p:nvPicPr>
        <p:blipFill>
          <a:blip r:embed="rId3" cstate="print"/>
          <a:stretch>
            <a:fillRect/>
          </a:stretch>
        </p:blipFill>
        <p:spPr>
          <a:xfrm>
            <a:off x="228600" y="6400800"/>
            <a:ext cx="1676400" cy="346272"/>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3C1A34-0B36-4790-BF49-D3EB2647B44C}" type="datetime1">
              <a:rPr lang="en-US" smtClean="0">
                <a:solidFill>
                  <a:prstClr val="black">
                    <a:tint val="75000"/>
                  </a:prstClr>
                </a:solidFill>
              </a:rPr>
              <a:pPr/>
              <a:t>6/18/2013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47817092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C560BA-DD15-4BAE-9004-48BAAA512844}" type="datetime1">
              <a:rPr lang="en-US" smtClean="0">
                <a:solidFill>
                  <a:prstClr val="black">
                    <a:tint val="75000"/>
                  </a:prstClr>
                </a:solidFill>
              </a:rPr>
              <a:pPr/>
              <a:t>6/18/2013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48811550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76201E-BEB9-40BE-8E2B-FE687734FB1B}" type="datetime1">
              <a:rPr lang="en-US" smtClean="0">
                <a:solidFill>
                  <a:prstClr val="black">
                    <a:tint val="75000"/>
                  </a:prstClr>
                </a:solidFill>
              </a:rPr>
              <a:pPr/>
              <a:t>6/18/2013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411314388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36466B-DFBE-4908-A903-B60F4C1F8CC2}" type="datetime1">
              <a:rPr lang="en-US" smtClean="0">
                <a:solidFill>
                  <a:prstClr val="black">
                    <a:tint val="75000"/>
                  </a:prstClr>
                </a:solidFill>
              </a:rPr>
              <a:pPr/>
              <a:t>6/18/2013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30813603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548A8-0A5B-4C88-ACD3-42086615611C}" type="datetimeFigureOut">
              <a:rPr lang="en-US" smtClean="0"/>
              <a:pPr/>
              <a:t>6/18/2013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5B0D9-619C-4088-A633-EA6EBC965514}" type="slidenum">
              <a:rPr lang="en-US" smtClean="0"/>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94E97A-BC3D-47BE-8E9A-728A9BF94985}" type="datetime1">
              <a:rPr lang="en-US" smtClean="0">
                <a:solidFill>
                  <a:prstClr val="black">
                    <a:tint val="75000"/>
                  </a:prstClr>
                </a:solidFill>
              </a:rPr>
              <a:pPr/>
              <a:t>6/18/2013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23471819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05AABF-E3C9-4727-B35D-DB19F9AB8931}" type="datetime1">
              <a:rPr lang="en-US" smtClean="0">
                <a:solidFill>
                  <a:prstClr val="black">
                    <a:tint val="75000"/>
                  </a:prstClr>
                </a:solidFill>
              </a:rPr>
              <a:pPr/>
              <a:t>6/18/2013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93708740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DF7D37-A1AB-41B4-A2B6-0DD427A23672}" type="datetime1">
              <a:rPr lang="en-US" smtClean="0">
                <a:solidFill>
                  <a:prstClr val="black">
                    <a:tint val="75000"/>
                  </a:prstClr>
                </a:solidFill>
              </a:rPr>
              <a:pPr/>
              <a:t>6/18/2013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11047387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E6573-6B8D-4E64-90FA-9DE95549202C}" type="datetime1">
              <a:rPr lang="en-US" smtClean="0">
                <a:solidFill>
                  <a:prstClr val="black">
                    <a:tint val="75000"/>
                  </a:prstClr>
                </a:solidFill>
              </a:rPr>
              <a:pPr/>
              <a:t>6/18/2013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76806830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641C8-3AC1-450A-8AA5-A11AC8D6052F}" type="datetime1">
              <a:rPr lang="en-US" smtClean="0">
                <a:solidFill>
                  <a:prstClr val="black">
                    <a:tint val="75000"/>
                  </a:prstClr>
                </a:solidFill>
              </a:rPr>
              <a:pPr/>
              <a:t>6/18/2013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57949365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71E32F-5591-4C54-8F06-BFD8FFE3B5F5}" type="datetime1">
              <a:rPr lang="en-US" smtClean="0">
                <a:solidFill>
                  <a:prstClr val="black">
                    <a:tint val="75000"/>
                  </a:prstClr>
                </a:solidFill>
              </a:rPr>
              <a:pPr/>
              <a:t>6/18/2013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53400247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4A7E45-09FA-4B47-B5B0-626F99324CB3}" type="datetime1">
              <a:rPr lang="en-US" smtClean="0">
                <a:solidFill>
                  <a:prstClr val="black">
                    <a:tint val="75000"/>
                  </a:prstClr>
                </a:solidFill>
              </a:rPr>
              <a:pPr/>
              <a:t>6/18/2013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3616244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 xmlns:p14="http://schemas.microsoft.com/office/powerpoint/2010/main" val="1688914580"/>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1450471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5783096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5548A8-0A5B-4C88-ACD3-42086615611C}" type="datetimeFigureOut">
              <a:rPr lang="en-US" smtClean="0"/>
              <a:pPr/>
              <a:t>6/18/2013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5B0D9-619C-4088-A633-EA6EBC965514}" type="slidenum">
              <a:rPr lang="en-US" smtClean="0"/>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3925" y="1981200"/>
            <a:ext cx="3700463" cy="417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8" y="1981200"/>
            <a:ext cx="3700462" cy="417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52832267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48849126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271446809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0932379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57438102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8679001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98098889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7013" y="736600"/>
            <a:ext cx="1900237" cy="5422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6300" y="736600"/>
            <a:ext cx="5548313"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08294774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4F87478-E10B-4CC0-832A-A9E648623250}" type="datetimeFigureOut">
              <a:rPr lang="en-US" smtClean="0">
                <a:solidFill>
                  <a:srgbClr val="696464"/>
                </a:solidFill>
              </a:rPr>
              <a:pPr/>
              <a:t>6/18/2013</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0361A0E-5AB0-4BEE-A92D-11A4F6E72EFF}"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4F87478-E10B-4CC0-832A-A9E648623250}" type="datetimeFigureOut">
              <a:rPr lang="en-US" smtClean="0">
                <a:solidFill>
                  <a:srgbClr val="696464"/>
                </a:solidFill>
              </a:rPr>
              <a:pPr/>
              <a:t>6/18/2013</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50361A0E-5AB0-4BEE-A92D-11A4F6E72EFF}"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5548A8-0A5B-4C88-ACD3-42086615611C}" type="datetimeFigureOut">
              <a:rPr lang="en-US" smtClean="0"/>
              <a:pPr/>
              <a:t>6/18/2013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F5B0D9-619C-4088-A633-EA6EBC965514}" type="slidenum">
              <a:rPr lang="en-US" smtClean="0"/>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4F87478-E10B-4CC0-832A-A9E648623250}" type="datetimeFigureOut">
              <a:rPr lang="en-US" smtClean="0">
                <a:solidFill>
                  <a:srgbClr val="696464"/>
                </a:solidFill>
              </a:rPr>
              <a:pPr/>
              <a:t>6/18/2013</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50361A0E-5AB0-4BEE-A92D-11A4F6E72EF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4F87478-E10B-4CC0-832A-A9E648623250}" type="datetimeFigureOut">
              <a:rPr lang="en-US" smtClean="0">
                <a:solidFill>
                  <a:srgbClr val="696464"/>
                </a:solidFill>
              </a:rPr>
              <a:pPr/>
              <a:t>6/18/2013</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50361A0E-5AB0-4BEE-A92D-11A4F6E72EF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4F87478-E10B-4CC0-832A-A9E648623250}" type="datetimeFigureOut">
              <a:rPr lang="en-US" smtClean="0">
                <a:solidFill>
                  <a:srgbClr val="696464"/>
                </a:solidFill>
              </a:rPr>
              <a:pPr/>
              <a:t>6/18/2013</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50361A0E-5AB0-4BEE-A92D-11A4F6E72EFF}"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4F87478-E10B-4CC0-832A-A9E648623250}" type="datetimeFigureOut">
              <a:rPr lang="en-US" smtClean="0">
                <a:solidFill>
                  <a:srgbClr val="696464"/>
                </a:solidFill>
              </a:rPr>
              <a:pPr/>
              <a:t>6/18/2013</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50361A0E-5AB0-4BEE-A92D-11A4F6E72EFF}" type="slidenum">
              <a:rPr lang="en-US" smtClean="0"/>
              <a:pPr/>
              <a:t>‹#›</a:t>
            </a:fld>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87478-E10B-4CC0-832A-A9E648623250}" type="datetimeFigureOut">
              <a:rPr lang="en-US" smtClean="0">
                <a:solidFill>
                  <a:srgbClr val="696464"/>
                </a:solidFill>
              </a:rPr>
              <a:pPr/>
              <a:t>6/18/2013</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50361A0E-5AB0-4BEE-A92D-11A4F6E72EFF}" type="slidenum">
              <a:rPr lang="en-US" smtClean="0"/>
              <a:pPr/>
              <a:t>‹#›</a:t>
            </a:fld>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F87478-E10B-4CC0-832A-A9E648623250}" type="datetimeFigureOut">
              <a:rPr lang="en-US" smtClean="0">
                <a:solidFill>
                  <a:srgbClr val="696464"/>
                </a:solidFill>
              </a:rPr>
              <a:pPr/>
              <a:t>6/18/2013</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50361A0E-5AB0-4BEE-A92D-11A4F6E72EFF}"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F87478-E10B-4CC0-832A-A9E648623250}" type="datetimeFigureOut">
              <a:rPr lang="en-US" smtClean="0">
                <a:solidFill>
                  <a:srgbClr val="696464"/>
                </a:solidFill>
              </a:rPr>
              <a:pPr/>
              <a:t>6/18/2013</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50361A0E-5AB0-4BEE-A92D-11A4F6E72EFF}"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F87478-E10B-4CC0-832A-A9E648623250}" type="datetimeFigureOut">
              <a:rPr lang="en-US" smtClean="0">
                <a:solidFill>
                  <a:srgbClr val="696464"/>
                </a:solidFill>
              </a:rPr>
              <a:pPr/>
              <a:t>6/18/2013</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50361A0E-5AB0-4BEE-A92D-11A4F6E72EFF}" type="slidenum">
              <a:rPr lang="en-US" smtClean="0"/>
              <a:pPr/>
              <a:t>‹#›</a:t>
            </a:fld>
            <a:endParaRPr 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F87478-E10B-4CC0-832A-A9E648623250}" type="datetimeFigureOut">
              <a:rPr lang="en-US" smtClean="0">
                <a:solidFill>
                  <a:srgbClr val="696464"/>
                </a:solidFill>
              </a:rPr>
              <a:pPr/>
              <a:t>6/18/2013</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50361A0E-5AB0-4BEE-A92D-11A4F6E72EFF}"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5548A8-0A5B-4C88-ACD3-42086615611C}" type="datetimeFigureOut">
              <a:rPr lang="en-US" smtClean="0"/>
              <a:pPr/>
              <a:t>6/18/2013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F5B0D9-619C-4088-A633-EA6EBC965514}"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5548A8-0A5B-4C88-ACD3-42086615611C}" type="datetimeFigureOut">
              <a:rPr lang="en-US" smtClean="0"/>
              <a:pPr/>
              <a:t>6/18/2013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F5B0D9-619C-4088-A633-EA6EBC965514}"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548A8-0A5B-4C88-ACD3-42086615611C}" type="datetimeFigureOut">
              <a:rPr lang="en-US" smtClean="0"/>
              <a:pPr/>
              <a:t>6/18/2013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F5B0D9-619C-4088-A633-EA6EBC965514}"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548A8-0A5B-4C88-ACD3-42086615611C}" type="datetimeFigureOut">
              <a:rPr lang="en-US" smtClean="0"/>
              <a:pPr/>
              <a:t>6/18/2013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F5B0D9-619C-4088-A633-EA6EBC965514}"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548A8-0A5B-4C88-ACD3-42086615611C}" type="datetimeFigureOut">
              <a:rPr lang="en-US" smtClean="0"/>
              <a:pPr/>
              <a:t>6/18/2013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F5B0D9-619C-4088-A633-EA6EBC965514}"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3.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548A8-0A5B-4C88-ACD3-42086615611C}" type="datetimeFigureOut">
              <a:rPr lang="en-US" smtClean="0"/>
              <a:pPr/>
              <a:t>6/18/2013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5B0D9-619C-4088-A633-EA6EBC965514}" type="slidenum">
              <a:rPr lang="en-US" smtClean="0"/>
              <a:pPr/>
              <a:t>‹#›</a:t>
            </a:fld>
            <a:endParaRPr lang="en-US"/>
          </a:p>
        </p:txBody>
      </p:sp>
      <p:pic>
        <p:nvPicPr>
          <p:cNvPr id="8" name="Picture 7" descr="OCLC-RESEARCH_H_MD.png"/>
          <p:cNvPicPr>
            <a:picLocks noChangeAspect="1"/>
          </p:cNvPicPr>
          <p:nvPr userDrawn="1"/>
        </p:nvPicPr>
        <p:blipFill>
          <a:blip r:embed="rId17" cstate="print"/>
          <a:stretch>
            <a:fillRect/>
          </a:stretch>
        </p:blipFill>
        <p:spPr>
          <a:xfrm>
            <a:off x="228600" y="6400800"/>
            <a:ext cx="1676400" cy="34627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99" r:id="rId12"/>
    <p:sldLayoutId id="2147483800" r:id="rId13"/>
    <p:sldLayoutId id="2147483812" r:id="rId14"/>
    <p:sldLayoutId id="2147483866" r:id="rId15"/>
  </p:sldLayoutIdLst>
  <p:transition/>
  <p:txStyles>
    <p:titleStyle>
      <a:lvl1pPr algn="l" defTabSz="914400" rtl="0" eaLnBrk="1" latinLnBrk="0" hangingPunct="1">
        <a:spcBef>
          <a:spcPct val="0"/>
        </a:spcBef>
        <a:buNone/>
        <a:defRPr sz="4400" b="1" kern="1200">
          <a:solidFill>
            <a:schemeClr val="tx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CB0AE-D78B-4D48-A006-3DDADD57F860}" type="datetime1">
              <a:rPr lang="en-US" smtClean="0">
                <a:solidFill>
                  <a:prstClr val="black">
                    <a:tint val="75000"/>
                  </a:prstClr>
                </a:solidFill>
              </a:rPr>
              <a:pPr/>
              <a:t>6/18/2013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4271875395"/>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5" name="Picture 31" descr="rarebooksstandard"/>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19050" y="-14288"/>
            <a:ext cx="9182100" cy="6886576"/>
          </a:xfrm>
          <a:prstGeom prst="rect">
            <a:avLst/>
          </a:prstGeom>
          <a:noFill/>
          <a:extLst>
            <a:ext uri="{909E8E84-426E-40DD-AFC4-6F175D3DCCD1}">
              <a14:hiddenFill xmlns="" xmlns:a14="http://schemas.microsoft.com/office/drawing/2010/main">
                <a:solidFill>
                  <a:srgbClr val="FFFFFF"/>
                </a:solidFill>
              </a14:hiddenFill>
            </a:ext>
          </a:extLst>
        </p:spPr>
      </p:pic>
      <p:sp>
        <p:nvSpPr>
          <p:cNvPr id="1052" name="Rectangle 28"/>
          <p:cNvSpPr>
            <a:spLocks noGrp="1" noChangeArrowheads="1"/>
          </p:cNvSpPr>
          <p:nvPr>
            <p:ph type="body" idx="1"/>
          </p:nvPr>
        </p:nvSpPr>
        <p:spPr bwMode="auto">
          <a:xfrm>
            <a:off x="923925" y="1981200"/>
            <a:ext cx="7553325" cy="4178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26" tIns="45714" rIns="91426"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3" name="Rectangle 29"/>
          <p:cNvSpPr>
            <a:spLocks noGrp="1" noChangeArrowheads="1"/>
          </p:cNvSpPr>
          <p:nvPr>
            <p:ph type="title"/>
          </p:nvPr>
        </p:nvSpPr>
        <p:spPr bwMode="auto">
          <a:xfrm>
            <a:off x="876300" y="736600"/>
            <a:ext cx="6505575" cy="63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26" tIns="45714" rIns="91426" bIns="45714"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ransition/>
  <p:txStyles>
    <p:titleStyle>
      <a:lvl1pPr algn="l" rtl="0" eaLnBrk="1" fontAlgn="base" hangingPunct="1">
        <a:spcBef>
          <a:spcPct val="0"/>
        </a:spcBef>
        <a:spcAft>
          <a:spcPct val="0"/>
        </a:spcAft>
        <a:defRPr sz="3000" b="1">
          <a:solidFill>
            <a:srgbClr val="FFE47B"/>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3000" b="1">
          <a:solidFill>
            <a:srgbClr val="FFE47B"/>
          </a:solidFill>
          <a:effectLst>
            <a:outerShdw blurRad="38100" dist="38100" dir="2700000" algn="tl">
              <a:srgbClr val="000000"/>
            </a:outerShdw>
          </a:effectLst>
          <a:latin typeface="Arial" charset="0"/>
        </a:defRPr>
      </a:lvl2pPr>
      <a:lvl3pPr algn="l" rtl="0" eaLnBrk="1" fontAlgn="base" hangingPunct="1">
        <a:spcBef>
          <a:spcPct val="0"/>
        </a:spcBef>
        <a:spcAft>
          <a:spcPct val="0"/>
        </a:spcAft>
        <a:defRPr sz="3000" b="1">
          <a:solidFill>
            <a:srgbClr val="FFE47B"/>
          </a:solidFill>
          <a:effectLst>
            <a:outerShdw blurRad="38100" dist="38100" dir="2700000" algn="tl">
              <a:srgbClr val="000000"/>
            </a:outerShdw>
          </a:effectLst>
          <a:latin typeface="Arial" charset="0"/>
        </a:defRPr>
      </a:lvl3pPr>
      <a:lvl4pPr algn="l" rtl="0" eaLnBrk="1" fontAlgn="base" hangingPunct="1">
        <a:spcBef>
          <a:spcPct val="0"/>
        </a:spcBef>
        <a:spcAft>
          <a:spcPct val="0"/>
        </a:spcAft>
        <a:defRPr sz="3000" b="1">
          <a:solidFill>
            <a:srgbClr val="FFE47B"/>
          </a:solidFill>
          <a:effectLst>
            <a:outerShdw blurRad="38100" dist="38100" dir="2700000" algn="tl">
              <a:srgbClr val="000000"/>
            </a:outerShdw>
          </a:effectLst>
          <a:latin typeface="Arial" charset="0"/>
        </a:defRPr>
      </a:lvl4pPr>
      <a:lvl5pPr algn="l" rtl="0" eaLnBrk="1" fontAlgn="base" hangingPunct="1">
        <a:spcBef>
          <a:spcPct val="0"/>
        </a:spcBef>
        <a:spcAft>
          <a:spcPct val="0"/>
        </a:spcAft>
        <a:defRPr sz="3000" b="1">
          <a:solidFill>
            <a:srgbClr val="FFE47B"/>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3000" b="1">
          <a:solidFill>
            <a:srgbClr val="FFE47B"/>
          </a:solidFill>
          <a:effectLst>
            <a:outerShdw blurRad="38100" dist="38100" dir="2700000" algn="tl">
              <a:srgbClr val="000000"/>
            </a:outerShdw>
          </a:effectLst>
          <a:latin typeface="Arial" charset="0"/>
        </a:defRPr>
      </a:lvl6pPr>
      <a:lvl7pPr marL="914400" algn="l" rtl="0" eaLnBrk="1" fontAlgn="base" hangingPunct="1">
        <a:spcBef>
          <a:spcPct val="0"/>
        </a:spcBef>
        <a:spcAft>
          <a:spcPct val="0"/>
        </a:spcAft>
        <a:defRPr sz="3000" b="1">
          <a:solidFill>
            <a:srgbClr val="FFE47B"/>
          </a:solidFill>
          <a:effectLst>
            <a:outerShdw blurRad="38100" dist="38100" dir="2700000" algn="tl">
              <a:srgbClr val="000000"/>
            </a:outerShdw>
          </a:effectLst>
          <a:latin typeface="Arial" charset="0"/>
        </a:defRPr>
      </a:lvl7pPr>
      <a:lvl8pPr marL="1371600" algn="l" rtl="0" eaLnBrk="1" fontAlgn="base" hangingPunct="1">
        <a:spcBef>
          <a:spcPct val="0"/>
        </a:spcBef>
        <a:spcAft>
          <a:spcPct val="0"/>
        </a:spcAft>
        <a:defRPr sz="3000" b="1">
          <a:solidFill>
            <a:srgbClr val="FFE47B"/>
          </a:solidFill>
          <a:effectLst>
            <a:outerShdw blurRad="38100" dist="38100" dir="2700000" algn="tl">
              <a:srgbClr val="000000"/>
            </a:outerShdw>
          </a:effectLst>
          <a:latin typeface="Arial" charset="0"/>
        </a:defRPr>
      </a:lvl8pPr>
      <a:lvl9pPr marL="1828800" algn="l" rtl="0" eaLnBrk="1" fontAlgn="base" hangingPunct="1">
        <a:spcBef>
          <a:spcPct val="0"/>
        </a:spcBef>
        <a:spcAft>
          <a:spcPct val="0"/>
        </a:spcAft>
        <a:defRPr sz="3000" b="1">
          <a:solidFill>
            <a:srgbClr val="FFE47B"/>
          </a:solidFill>
          <a:effectLst>
            <a:outerShdw blurRad="38100" dist="38100" dir="2700000" algn="tl">
              <a:srgbClr val="000000"/>
            </a:outerShdw>
          </a:effectLst>
          <a:latin typeface="Arial" charset="0"/>
        </a:defRPr>
      </a:lvl9pPr>
    </p:titleStyle>
    <p:bodyStyle>
      <a:lvl1pPr marL="914400" indent="-914400" algn="l" rtl="0" eaLnBrk="1" fontAlgn="base" hangingPunct="1">
        <a:spcBef>
          <a:spcPct val="20000"/>
        </a:spcBef>
        <a:spcAft>
          <a:spcPct val="0"/>
        </a:spcAft>
        <a:defRPr sz="3600" b="1">
          <a:solidFill>
            <a:schemeClr val="accent1"/>
          </a:solidFill>
          <a:effectLst>
            <a:outerShdw blurRad="38100" dist="38100" dir="2700000" algn="tl">
              <a:srgbClr val="000000"/>
            </a:outerShdw>
          </a:effectLst>
          <a:latin typeface="+mn-lt"/>
          <a:ea typeface="+mn-ea"/>
          <a:cs typeface="+mn-cs"/>
        </a:defRPr>
      </a:lvl1pPr>
      <a:lvl2pPr marL="1168400" indent="-711200" algn="l" rtl="0" eaLnBrk="1" fontAlgn="base" hangingPunct="1">
        <a:spcBef>
          <a:spcPct val="20000"/>
        </a:spcBef>
        <a:spcAft>
          <a:spcPct val="0"/>
        </a:spcAft>
        <a:defRPr sz="2800" b="1">
          <a:solidFill>
            <a:schemeClr val="accent1"/>
          </a:solidFill>
          <a:effectLst>
            <a:outerShdw blurRad="38100" dist="38100" dir="2700000" algn="tl">
              <a:srgbClr val="000000"/>
            </a:outerShdw>
          </a:effectLst>
          <a:latin typeface="+mn-lt"/>
        </a:defRPr>
      </a:lvl2pPr>
      <a:lvl3pPr marL="1524000" indent="-609600" algn="l" rtl="0" eaLnBrk="1" fontAlgn="base" hangingPunct="1">
        <a:spcBef>
          <a:spcPct val="20000"/>
        </a:spcBef>
        <a:spcAft>
          <a:spcPct val="0"/>
        </a:spcAft>
        <a:buChar char="•"/>
        <a:defRPr sz="2400" b="1">
          <a:solidFill>
            <a:schemeClr val="accent1"/>
          </a:solidFill>
          <a:latin typeface="+mn-lt"/>
        </a:defRPr>
      </a:lvl3pPr>
      <a:lvl4pPr marL="1879600" indent="-508000" algn="l" rtl="0" eaLnBrk="1" fontAlgn="base" hangingPunct="1">
        <a:spcBef>
          <a:spcPct val="20000"/>
        </a:spcBef>
        <a:spcAft>
          <a:spcPct val="0"/>
        </a:spcAft>
        <a:buChar char="–"/>
        <a:defRPr sz="2000" b="1">
          <a:solidFill>
            <a:schemeClr val="accent1"/>
          </a:solidFill>
          <a:latin typeface="+mn-lt"/>
        </a:defRPr>
      </a:lvl4pPr>
      <a:lvl5pPr marL="2336800" indent="-508000" algn="l" rtl="0" eaLnBrk="1" fontAlgn="base" hangingPunct="1">
        <a:spcBef>
          <a:spcPct val="20000"/>
        </a:spcBef>
        <a:spcAft>
          <a:spcPct val="0"/>
        </a:spcAft>
        <a:buChar char="»"/>
        <a:defRPr sz="2000" b="1">
          <a:solidFill>
            <a:schemeClr val="accent1"/>
          </a:solidFill>
          <a:latin typeface="+mn-lt"/>
        </a:defRPr>
      </a:lvl5pPr>
      <a:lvl6pPr marL="2794000" indent="-508000" algn="l" rtl="0" eaLnBrk="1" fontAlgn="base" hangingPunct="1">
        <a:spcBef>
          <a:spcPct val="20000"/>
        </a:spcBef>
        <a:spcAft>
          <a:spcPct val="0"/>
        </a:spcAft>
        <a:buChar char="»"/>
        <a:defRPr sz="2000" b="1">
          <a:solidFill>
            <a:schemeClr val="accent1"/>
          </a:solidFill>
          <a:latin typeface="+mn-lt"/>
        </a:defRPr>
      </a:lvl6pPr>
      <a:lvl7pPr marL="3251200" indent="-508000" algn="l" rtl="0" eaLnBrk="1" fontAlgn="base" hangingPunct="1">
        <a:spcBef>
          <a:spcPct val="20000"/>
        </a:spcBef>
        <a:spcAft>
          <a:spcPct val="0"/>
        </a:spcAft>
        <a:buChar char="»"/>
        <a:defRPr sz="2000" b="1">
          <a:solidFill>
            <a:schemeClr val="accent1"/>
          </a:solidFill>
          <a:latin typeface="+mn-lt"/>
        </a:defRPr>
      </a:lvl7pPr>
      <a:lvl8pPr marL="3708400" indent="-508000" algn="l" rtl="0" eaLnBrk="1" fontAlgn="base" hangingPunct="1">
        <a:spcBef>
          <a:spcPct val="20000"/>
        </a:spcBef>
        <a:spcAft>
          <a:spcPct val="0"/>
        </a:spcAft>
        <a:buChar char="»"/>
        <a:defRPr sz="2000" b="1">
          <a:solidFill>
            <a:schemeClr val="accent1"/>
          </a:solidFill>
          <a:latin typeface="+mn-lt"/>
        </a:defRPr>
      </a:lvl8pPr>
      <a:lvl9pPr marL="4165600" indent="-508000" algn="l" rtl="0" eaLnBrk="1" fontAlgn="base" hangingPunct="1">
        <a:spcBef>
          <a:spcPct val="20000"/>
        </a:spcBef>
        <a:spcAft>
          <a:spcPct val="0"/>
        </a:spcAft>
        <a:buChar char="»"/>
        <a:defRPr sz="2000" b="1">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4F87478-E10B-4CC0-832A-A9E648623250}" type="datetimeFigureOut">
              <a:rPr lang="en-US" smtClean="0">
                <a:solidFill>
                  <a:srgbClr val="696464"/>
                </a:solidFill>
              </a:rPr>
              <a:pPr/>
              <a:t>6/18/2013</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0361A0E-5AB0-4BEE-A92D-11A4F6E72E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7.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6.xm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p:txBody>
          <a:bodyPr>
            <a:normAutofit fontScale="92500" lnSpcReduction="10000"/>
          </a:bodyPr>
          <a:lstStyle/>
          <a:p>
            <a:r>
              <a:rPr lang="en-US" sz="1500" dirty="0" smtClean="0">
                <a:solidFill>
                  <a:schemeClr val="bg1"/>
                </a:solidFill>
              </a:rPr>
              <a:t>New Haven, CT, 4-5June 2013 </a:t>
            </a:r>
            <a:br>
              <a:rPr lang="en-US" sz="1500" dirty="0" smtClean="0">
                <a:solidFill>
                  <a:schemeClr val="bg1"/>
                </a:solidFill>
              </a:rPr>
            </a:br>
            <a:r>
              <a:rPr lang="en-US" sz="1500" dirty="0" smtClean="0">
                <a:solidFill>
                  <a:schemeClr val="bg1"/>
                </a:solidFill>
              </a:rPr>
              <a:t>#</a:t>
            </a:r>
            <a:r>
              <a:rPr lang="en-US" sz="1500" dirty="0" err="1" smtClean="0">
                <a:solidFill>
                  <a:schemeClr val="bg1"/>
                </a:solidFill>
              </a:rPr>
              <a:t>pastfor</a:t>
            </a:r>
            <a:endParaRPr lang="en-US" sz="1500" dirty="0" smtClean="0">
              <a:solidFill>
                <a:schemeClr val="bg1"/>
              </a:solidFill>
            </a:endParaRPr>
          </a:p>
          <a:p>
            <a:endParaRPr lang="en-US" dirty="0">
              <a:solidFill>
                <a:schemeClr val="bg1"/>
              </a:solidFill>
            </a:endParaRPr>
          </a:p>
        </p:txBody>
      </p:sp>
      <p:sp>
        <p:nvSpPr>
          <p:cNvPr id="9" name="Text Placeholder 8"/>
          <p:cNvSpPr>
            <a:spLocks noGrp="1"/>
          </p:cNvSpPr>
          <p:nvPr>
            <p:ph type="body" sz="quarter" idx="15"/>
          </p:nvPr>
        </p:nvSpPr>
        <p:spPr>
          <a:xfrm>
            <a:off x="609600" y="5410200"/>
            <a:ext cx="5181600" cy="848675"/>
          </a:xfrm>
        </p:spPr>
        <p:txBody>
          <a:bodyPr/>
          <a:lstStyle/>
          <a:p>
            <a:r>
              <a:rPr lang="en-US" dirty="0" smtClean="0"/>
              <a:t>An OCLC Research Library Partnership event co-sponsored by Yale University’s </a:t>
            </a:r>
            <a:r>
              <a:rPr lang="en-US" dirty="0" err="1" smtClean="0"/>
              <a:t>Beinecke</a:t>
            </a:r>
            <a:r>
              <a:rPr lang="en-US" dirty="0" smtClean="0"/>
              <a:t> Rare Book and Manuscript Library</a:t>
            </a:r>
          </a:p>
          <a:p>
            <a:endParaRPr lang="en-US" dirty="0"/>
          </a:p>
        </p:txBody>
      </p:sp>
      <p:sp>
        <p:nvSpPr>
          <p:cNvPr id="13" name="Subtitle 2"/>
          <p:cNvSpPr>
            <a:spLocks noGrp="1"/>
          </p:cNvSpPr>
          <p:nvPr>
            <p:ph type="subTitle" idx="1"/>
          </p:nvPr>
        </p:nvSpPr>
        <p:spPr>
          <a:xfrm>
            <a:off x="533400" y="1752216"/>
            <a:ext cx="8610600" cy="533784"/>
          </a:xfrm>
        </p:spPr>
        <p:txBody>
          <a:bodyPr>
            <a:noAutofit/>
          </a:bodyPr>
          <a:lstStyle/>
          <a:p>
            <a:r>
              <a:rPr lang="en-US" sz="2200" dirty="0" smtClean="0"/>
              <a:t>Meeting Stakeholder Needs in 21st Century Special Collections</a:t>
            </a:r>
            <a:endParaRPr lang="en-US" sz="2200" dirty="0"/>
          </a:p>
        </p:txBody>
      </p:sp>
      <p:sp>
        <p:nvSpPr>
          <p:cNvPr id="14" name="TextBox 13"/>
          <p:cNvSpPr txBox="1"/>
          <p:nvPr/>
        </p:nvSpPr>
        <p:spPr>
          <a:xfrm>
            <a:off x="504423" y="496358"/>
            <a:ext cx="7191777" cy="1446550"/>
          </a:xfrm>
          <a:prstGeom prst="rect">
            <a:avLst/>
          </a:prstGeom>
          <a:noFill/>
        </p:spPr>
        <p:txBody>
          <a:bodyPr wrap="none" rtlCol="0">
            <a:spAutoFit/>
          </a:bodyPr>
          <a:lstStyle/>
          <a:p>
            <a:r>
              <a:rPr lang="en-US" sz="8800" dirty="0" smtClean="0">
                <a:solidFill>
                  <a:schemeClr val="bg1"/>
                </a:solidFill>
                <a:latin typeface="Segoe UI" pitchFamily="34" charset="0"/>
                <a:ea typeface="Segoe UI" pitchFamily="34" charset="0"/>
                <a:cs typeface="Segoe UI" pitchFamily="34" charset="0"/>
              </a:rPr>
              <a:t>Past Forward!</a:t>
            </a:r>
            <a:endParaRPr lang="en-US" sz="4800" dirty="0">
              <a:solidFill>
                <a:schemeClr val="bg1"/>
              </a:solidFill>
              <a:latin typeface="Segoe UI" pitchFamily="34" charset="0"/>
              <a:ea typeface="Segoe UI" pitchFamily="34" charset="0"/>
              <a:cs typeface="Segoe UI" pitchFamily="34" charset="0"/>
            </a:endParaRPr>
          </a:p>
        </p:txBody>
      </p:sp>
      <p:sp>
        <p:nvSpPr>
          <p:cNvPr id="15" name="Text Placeholder 14"/>
          <p:cNvSpPr txBox="1">
            <a:spLocks noGrp="1"/>
          </p:cNvSpPr>
          <p:nvPr>
            <p:ph type="body" sz="quarter" idx="13"/>
          </p:nvPr>
        </p:nvSpPr>
        <p:spPr>
          <a:xfrm>
            <a:off x="533400" y="3799010"/>
            <a:ext cx="3693697" cy="925390"/>
          </a:xfrm>
          <a:prstGeom prst="rect">
            <a:avLst/>
          </a:prstGeom>
          <a:noFill/>
        </p:spPr>
        <p:txBody>
          <a:bodyPr wrap="square" lIns="184919" tIns="92460" rIns="184919" bIns="92460" rtlCol="0">
            <a:spAutoFit/>
          </a:bodyPr>
          <a:lstStyle/>
          <a:p>
            <a:r>
              <a:rPr lang="en-US" sz="2400" cap="small" dirty="0" smtClean="0">
                <a:solidFill>
                  <a:schemeClr val="bg1"/>
                </a:solidFill>
                <a:effectLst>
                  <a:outerShdw blurRad="38100" dist="38100" dir="2700000" algn="tl">
                    <a:srgbClr val="000000">
                      <a:alpha val="43137"/>
                    </a:srgbClr>
                  </a:outerShdw>
                </a:effectLst>
                <a:latin typeface="Arial Black" pitchFamily="34" charset="0"/>
                <a:cs typeface="Arial"/>
              </a:rPr>
              <a:t>Jim </a:t>
            </a:r>
            <a:r>
              <a:rPr lang="en-US" sz="2400" cap="small" dirty="0" err="1" smtClean="0">
                <a:solidFill>
                  <a:schemeClr val="bg1"/>
                </a:solidFill>
                <a:effectLst>
                  <a:outerShdw blurRad="38100" dist="38100" dir="2700000" algn="tl">
                    <a:srgbClr val="000000">
                      <a:alpha val="43137"/>
                    </a:srgbClr>
                  </a:outerShdw>
                </a:effectLst>
                <a:latin typeface="Arial Black" pitchFamily="34" charset="0"/>
                <a:cs typeface="Arial"/>
              </a:rPr>
              <a:t>Michalko</a:t>
            </a:r>
            <a:r>
              <a:rPr lang="en-US" sz="2400" dirty="0" smtClean="0">
                <a:solidFill>
                  <a:schemeClr val="bg1"/>
                </a:solidFill>
                <a:effectLst>
                  <a:outerShdw blurRad="38100" dist="38100" dir="2700000" algn="tl">
                    <a:srgbClr val="000000">
                      <a:alpha val="43137"/>
                    </a:srgbClr>
                  </a:outerShdw>
                </a:effectLst>
                <a:cs typeface="Arial"/>
              </a:rPr>
              <a:t/>
            </a:r>
            <a:br>
              <a:rPr lang="en-US" sz="2400" dirty="0" smtClean="0">
                <a:solidFill>
                  <a:schemeClr val="bg1"/>
                </a:solidFill>
                <a:effectLst>
                  <a:outerShdw blurRad="38100" dist="38100" dir="2700000" algn="tl">
                    <a:srgbClr val="000000">
                      <a:alpha val="43137"/>
                    </a:srgbClr>
                  </a:outerShdw>
                </a:effectLst>
                <a:cs typeface="Arial"/>
              </a:rPr>
            </a:br>
            <a:r>
              <a:rPr lang="en-US" sz="2400" dirty="0" smtClean="0">
                <a:solidFill>
                  <a:schemeClr val="bg1"/>
                </a:solidFill>
                <a:effectLst>
                  <a:outerShdw blurRad="38100" dist="38100" dir="2700000" algn="tl">
                    <a:srgbClr val="000000">
                      <a:alpha val="43137"/>
                    </a:srgbClr>
                  </a:outerShdw>
                </a:effectLst>
                <a:cs typeface="Arial"/>
              </a:rPr>
              <a:t>OCLC Research</a:t>
            </a:r>
            <a:endParaRPr lang="en-US" sz="2400" dirty="0"/>
          </a:p>
        </p:txBody>
      </p:sp>
      <p:sp>
        <p:nvSpPr>
          <p:cNvPr id="16" name="TextBox 15"/>
          <p:cNvSpPr txBox="1"/>
          <p:nvPr/>
        </p:nvSpPr>
        <p:spPr>
          <a:xfrm>
            <a:off x="533400" y="2514600"/>
            <a:ext cx="3505200" cy="923330"/>
          </a:xfrm>
          <a:prstGeom prst="rect">
            <a:avLst/>
          </a:prstGeom>
          <a:noFill/>
        </p:spPr>
        <p:txBody>
          <a:bodyPr wrap="square" rtlCol="0">
            <a:spAutoFit/>
          </a:bodyPr>
          <a:lstStyle/>
          <a:p>
            <a:r>
              <a:rPr lang="en-US" sz="5400" dirty="0" smtClean="0">
                <a:solidFill>
                  <a:schemeClr val="bg1"/>
                </a:solidFill>
              </a:rPr>
              <a:t>Welcome</a:t>
            </a:r>
            <a:endParaRPr lang="en-US" sz="5400" dirty="0">
              <a:solidFill>
                <a:schemeClr val="bg1"/>
              </a:solidFill>
            </a:endParaRPr>
          </a:p>
        </p:txBody>
      </p:sp>
      <p:sp>
        <p:nvSpPr>
          <p:cNvPr id="10" name="TextBox 9"/>
          <p:cNvSpPr txBox="1"/>
          <p:nvPr/>
        </p:nvSpPr>
        <p:spPr>
          <a:xfrm>
            <a:off x="4495800" y="6396335"/>
            <a:ext cx="4648200" cy="646331"/>
          </a:xfrm>
          <a:prstGeom prst="rect">
            <a:avLst/>
          </a:prstGeom>
          <a:noFill/>
          <a:ln>
            <a:noFill/>
          </a:ln>
        </p:spPr>
        <p:txBody>
          <a:bodyPr wrap="square" rtlCol="0">
            <a:spAutoFit/>
          </a:bodyPr>
          <a:lstStyle/>
          <a:p>
            <a:r>
              <a:rPr lang="en-US" sz="1200" dirty="0" smtClean="0">
                <a:latin typeface="Myriad Web Pro"/>
              </a:rPr>
              <a:t>This work is licensed under a Creative Commons Attribution 3.0 Unported License. </a:t>
            </a:r>
            <a:r>
              <a:rPr lang="en-US" sz="1200" u="sng" dirty="0" smtClean="0">
                <a:latin typeface="Myriad Web Pro"/>
                <a:hlinkClick r:id="rId3"/>
              </a:rPr>
              <a:t>http://creativecommons.org/licenses/by/3.0</a:t>
            </a:r>
            <a:r>
              <a:rPr lang="en-US" sz="1200" u="sng" dirty="0" smtClean="0">
                <a:latin typeface="Myriad Web Pro"/>
              </a:rPr>
              <a:t>/</a:t>
            </a:r>
            <a:endParaRPr lang="en-US" sz="1200" dirty="0" smtClean="0">
              <a:latin typeface="Myriad Web Pro"/>
            </a:endParaRPr>
          </a:p>
          <a:p>
            <a:endParaRPr lang="en-US" sz="1200" dirty="0">
              <a:latin typeface="Myriad Web Pro"/>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4" name="Picture 2"/>
          <p:cNvPicPr>
            <a:picLocks noChangeAspect="1" noChangeArrowheads="1"/>
          </p:cNvPicPr>
          <p:nvPr/>
        </p:nvPicPr>
        <p:blipFill>
          <a:blip r:embed="rId2" cstate="print"/>
          <a:srcRect/>
          <a:stretch>
            <a:fillRect/>
          </a:stretch>
        </p:blipFill>
        <p:spPr bwMode="auto">
          <a:xfrm>
            <a:off x="1123950" y="1095375"/>
            <a:ext cx="6894513" cy="4667250"/>
          </a:xfrm>
          <a:prstGeom prst="rect">
            <a:avLst/>
          </a:prstGeom>
          <a:noFill/>
          <a:ln w="9525">
            <a:noFill/>
            <a:miter lim="800000"/>
            <a:headEnd/>
            <a:tailEnd/>
          </a:ln>
        </p:spPr>
      </p:pic>
      <p:sp>
        <p:nvSpPr>
          <p:cNvPr id="4" name="TextBox 3"/>
          <p:cNvSpPr txBox="1"/>
          <p:nvPr/>
        </p:nvSpPr>
        <p:spPr>
          <a:xfrm>
            <a:off x="914400" y="457200"/>
            <a:ext cx="3899337" cy="369332"/>
          </a:xfrm>
          <a:prstGeom prst="rect">
            <a:avLst/>
          </a:prstGeom>
          <a:noFill/>
        </p:spPr>
        <p:txBody>
          <a:bodyPr wrap="none" rtlCol="0">
            <a:spAutoFit/>
          </a:bodyPr>
          <a:lstStyle/>
          <a:p>
            <a:r>
              <a:rPr lang="en-US" dirty="0" smtClean="0">
                <a:latin typeface="+mj-lt"/>
              </a:rPr>
              <a:t>ENTHUSIASM AND AN INVITATION</a:t>
            </a:r>
            <a:endParaRPr lang="en-US" dirty="0">
              <a:latin typeface="+mj-l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4" name="Picture 2"/>
          <p:cNvPicPr>
            <a:picLocks noChangeAspect="1" noChangeArrowheads="1"/>
          </p:cNvPicPr>
          <p:nvPr/>
        </p:nvPicPr>
        <p:blipFill>
          <a:blip r:embed="rId2" cstate="print"/>
          <a:srcRect/>
          <a:stretch>
            <a:fillRect/>
          </a:stretch>
        </p:blipFill>
        <p:spPr bwMode="auto">
          <a:xfrm>
            <a:off x="1123950" y="1095375"/>
            <a:ext cx="6894513" cy="4667250"/>
          </a:xfrm>
          <a:prstGeom prst="rect">
            <a:avLst/>
          </a:prstGeom>
          <a:noFill/>
          <a:ln w="9525">
            <a:noFill/>
            <a:miter lim="800000"/>
            <a:headEnd/>
            <a:tailEnd/>
          </a:ln>
        </p:spPr>
      </p:pic>
      <p:pic>
        <p:nvPicPr>
          <p:cNvPr id="330755" name="Picture 3"/>
          <p:cNvPicPr>
            <a:picLocks noChangeAspect="1" noChangeArrowheads="1"/>
          </p:cNvPicPr>
          <p:nvPr/>
        </p:nvPicPr>
        <p:blipFill>
          <a:blip r:embed="rId3" cstate="print"/>
          <a:srcRect/>
          <a:stretch>
            <a:fillRect/>
          </a:stretch>
        </p:blipFill>
        <p:spPr bwMode="auto">
          <a:xfrm>
            <a:off x="4800600" y="1066800"/>
            <a:ext cx="3276600" cy="4619206"/>
          </a:xfrm>
          <a:prstGeom prst="rect">
            <a:avLst/>
          </a:prstGeom>
          <a:noFill/>
          <a:ln w="9525">
            <a:noFill/>
            <a:miter lim="800000"/>
            <a:headEnd/>
            <a:tailEnd/>
          </a:ln>
        </p:spPr>
      </p:pic>
      <p:sp>
        <p:nvSpPr>
          <p:cNvPr id="4" name="TextBox 3"/>
          <p:cNvSpPr txBox="1"/>
          <p:nvPr/>
        </p:nvSpPr>
        <p:spPr>
          <a:xfrm>
            <a:off x="914400" y="457200"/>
            <a:ext cx="7164397" cy="646331"/>
          </a:xfrm>
          <a:prstGeom prst="rect">
            <a:avLst/>
          </a:prstGeom>
          <a:noFill/>
        </p:spPr>
        <p:txBody>
          <a:bodyPr wrap="none" rtlCol="0">
            <a:spAutoFit/>
          </a:bodyPr>
          <a:lstStyle/>
          <a:p>
            <a:r>
              <a:rPr lang="en-US" dirty="0" smtClean="0">
                <a:latin typeface="+mj-lt"/>
              </a:rPr>
              <a:t>ENTHUSIASM AND AN INVITATION</a:t>
            </a:r>
          </a:p>
          <a:p>
            <a:r>
              <a:rPr lang="en-US" dirty="0" smtClean="0">
                <a:latin typeface="+mj-lt"/>
              </a:rPr>
              <a:t>				       A PERSONAL CONNECTION</a:t>
            </a:r>
            <a:endParaRPr lang="en-US" dirty="0">
              <a:latin typeface="+mj-lt"/>
            </a:endParaRPr>
          </a:p>
        </p:txBody>
      </p:sp>
      <p:sp>
        <p:nvSpPr>
          <p:cNvPr id="5" name="Rectangle 4"/>
          <p:cNvSpPr/>
          <p:nvPr/>
        </p:nvSpPr>
        <p:spPr>
          <a:xfrm>
            <a:off x="5105400" y="4343400"/>
            <a:ext cx="1447800" cy="381000"/>
          </a:xfrm>
          <a:prstGeom prst="rect">
            <a:avLst/>
          </a:prstGeom>
          <a:solidFill>
            <a:srgbClr val="FFFF00">
              <a:alpha val="36000"/>
            </a:srgb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print"/>
          <a:srcRect/>
          <a:stretch>
            <a:fillRect/>
          </a:stretch>
        </p:blipFill>
        <p:spPr bwMode="auto">
          <a:xfrm>
            <a:off x="533399" y="1066800"/>
            <a:ext cx="3446987" cy="2590800"/>
          </a:xfrm>
          <a:prstGeom prst="rect">
            <a:avLst/>
          </a:prstGeom>
          <a:noFill/>
          <a:ln w="9525">
            <a:noFill/>
            <a:miter lim="800000"/>
            <a:headEnd/>
            <a:tailEnd/>
          </a:ln>
        </p:spPr>
      </p:pic>
      <p:sp>
        <p:nvSpPr>
          <p:cNvPr id="6" name="TextBox 5"/>
          <p:cNvSpPr txBox="1"/>
          <p:nvPr/>
        </p:nvSpPr>
        <p:spPr>
          <a:xfrm>
            <a:off x="5105400" y="990600"/>
            <a:ext cx="2520242" cy="1015663"/>
          </a:xfrm>
          <a:prstGeom prst="rect">
            <a:avLst/>
          </a:prstGeom>
          <a:noFill/>
        </p:spPr>
        <p:txBody>
          <a:bodyPr wrap="none" rtlCol="0">
            <a:spAutoFit/>
          </a:bodyPr>
          <a:lstStyle/>
          <a:p>
            <a:r>
              <a:rPr lang="en-US" sz="2000" dirty="0" smtClean="0">
                <a:latin typeface="Segoe UI" pitchFamily="34" charset="0"/>
                <a:ea typeface="Segoe UI" pitchFamily="34" charset="0"/>
                <a:cs typeface="Segoe UI" pitchFamily="34" charset="0"/>
              </a:rPr>
              <a:t>Not just enthusiasm </a:t>
            </a:r>
          </a:p>
          <a:p>
            <a:endParaRPr lang="en-US" sz="2000" dirty="0" smtClean="0">
              <a:latin typeface="Segoe UI" pitchFamily="34" charset="0"/>
              <a:ea typeface="Segoe UI" pitchFamily="34" charset="0"/>
              <a:cs typeface="Segoe UI" pitchFamily="34" charset="0"/>
            </a:endParaRPr>
          </a:p>
          <a:p>
            <a:r>
              <a:rPr lang="en-US" sz="2000" dirty="0" smtClean="0">
                <a:latin typeface="Segoe UI" pitchFamily="34" charset="0"/>
                <a:ea typeface="Segoe UI" pitchFamily="34" charset="0"/>
                <a:cs typeface="Segoe UI" pitchFamily="34" charset="0"/>
              </a:rPr>
              <a:t>Not just opportunity</a:t>
            </a:r>
            <a:endParaRPr lang="en-US" sz="2000" dirty="0">
              <a:latin typeface="Segoe UI" pitchFamily="34" charset="0"/>
              <a:ea typeface="Segoe UI" pitchFamily="34" charset="0"/>
              <a:cs typeface="Segoe UI"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914400"/>
          </a:xfrm>
        </p:spPr>
        <p:txBody>
          <a:bodyPr>
            <a:normAutofit fontScale="90000"/>
          </a:bodyPr>
          <a:lstStyle/>
          <a:p>
            <a:pPr algn="l"/>
            <a:r>
              <a:rPr lang="en-US" sz="4000" dirty="0" smtClean="0">
                <a:latin typeface="Segoe UI" pitchFamily="34" charset="0"/>
                <a:ea typeface="Segoe UI" pitchFamily="34" charset="0"/>
                <a:cs typeface="Segoe UI" pitchFamily="34" charset="0"/>
              </a:rPr>
              <a:t>Top of Mind (25)</a:t>
            </a:r>
            <a:r>
              <a:rPr lang="en-US" dirty="0" smtClean="0"/>
              <a:t/>
            </a:r>
            <a:br>
              <a:rPr lang="en-US" dirty="0" smtClean="0"/>
            </a:br>
            <a:r>
              <a:rPr lang="en-US" dirty="0" smtClean="0"/>
              <a:t/>
            </a:r>
            <a:br>
              <a:rPr lang="en-US" dirty="0" smtClean="0"/>
            </a:br>
            <a:r>
              <a:rPr lang="en-US" dirty="0" smtClean="0"/>
              <a:t>   </a:t>
            </a:r>
            <a:r>
              <a:rPr lang="en-US" sz="2700" dirty="0" smtClean="0"/>
              <a:t>High Concern           Medium	               Low</a:t>
            </a:r>
            <a:endParaRPr lang="en-US" sz="6000" dirty="0"/>
          </a:p>
        </p:txBody>
      </p:sp>
      <p:sp>
        <p:nvSpPr>
          <p:cNvPr id="3" name="Content Placeholder 2"/>
          <p:cNvSpPr>
            <a:spLocks noGrp="1"/>
          </p:cNvSpPr>
          <p:nvPr>
            <p:ph idx="1"/>
          </p:nvPr>
        </p:nvSpPr>
        <p:spPr>
          <a:xfrm>
            <a:off x="457200" y="1905000"/>
            <a:ext cx="8229600" cy="4525963"/>
          </a:xfrm>
        </p:spPr>
        <p:txBody>
          <a:bodyPr numCol="3">
            <a:normAutofit fontScale="92500" lnSpcReduction="20000"/>
          </a:bodyPr>
          <a:lstStyle/>
          <a:p>
            <a:r>
              <a:rPr lang="en-US" sz="2000" dirty="0" smtClean="0"/>
              <a:t>Special &amp; Archival Collections</a:t>
            </a:r>
          </a:p>
          <a:p>
            <a:r>
              <a:rPr lang="en-US" sz="2000" dirty="0" smtClean="0"/>
              <a:t>Data Management</a:t>
            </a:r>
          </a:p>
          <a:p>
            <a:r>
              <a:rPr lang="en-US" sz="2000" dirty="0" smtClean="0"/>
              <a:t>Shared Print Management</a:t>
            </a:r>
          </a:p>
          <a:p>
            <a:r>
              <a:rPr lang="en-US" sz="2000" dirty="0" smtClean="0"/>
              <a:t>Staff realignment, development</a:t>
            </a:r>
          </a:p>
          <a:p>
            <a:r>
              <a:rPr lang="en-US" sz="2000" dirty="0" smtClean="0"/>
              <a:t>Research Support</a:t>
            </a:r>
          </a:p>
          <a:p>
            <a:r>
              <a:rPr lang="en-US" sz="2000" dirty="0" smtClean="0"/>
              <a:t>Space Usage</a:t>
            </a:r>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r>
              <a:rPr lang="en-US" sz="2000" dirty="0" smtClean="0"/>
              <a:t>Partnerships &amp; Collaboration</a:t>
            </a:r>
          </a:p>
          <a:p>
            <a:r>
              <a:rPr lang="en-US" sz="2000" dirty="0" smtClean="0"/>
              <a:t>Community Engagement</a:t>
            </a:r>
          </a:p>
          <a:p>
            <a:r>
              <a:rPr lang="en-US" sz="2000" dirty="0" smtClean="0"/>
              <a:t>Digital Humanities</a:t>
            </a:r>
          </a:p>
          <a:p>
            <a:r>
              <a:rPr lang="en-US" sz="2000" dirty="0" smtClean="0"/>
              <a:t>Distinctive Services</a:t>
            </a:r>
          </a:p>
          <a:p>
            <a:r>
              <a:rPr lang="en-US" sz="2000" dirty="0" smtClean="0"/>
              <a:t>Born Digital</a:t>
            </a:r>
          </a:p>
          <a:p>
            <a:r>
              <a:rPr lang="en-US" sz="2000" dirty="0" smtClean="0"/>
              <a:t>Collection Analysis</a:t>
            </a:r>
          </a:p>
          <a:p>
            <a:r>
              <a:rPr lang="en-US" sz="2000" dirty="0" smtClean="0"/>
              <a:t>Shared Services</a:t>
            </a:r>
          </a:p>
          <a:p>
            <a:r>
              <a:rPr lang="en-US" sz="2000" dirty="0" smtClean="0"/>
              <a:t>Social Media</a:t>
            </a:r>
          </a:p>
          <a:p>
            <a:r>
              <a:rPr lang="en-US" sz="2000" dirty="0" smtClean="0"/>
              <a:t>Technology Infrastructure</a:t>
            </a:r>
          </a:p>
          <a:p>
            <a:endParaRPr lang="en-US" sz="2000" dirty="0" smtClean="0"/>
          </a:p>
          <a:p>
            <a:endParaRPr lang="en-US" sz="2000" dirty="0" smtClean="0"/>
          </a:p>
          <a:p>
            <a:endParaRPr lang="en-US" sz="2000" dirty="0" smtClean="0"/>
          </a:p>
          <a:p>
            <a:r>
              <a:rPr lang="en-US" sz="2100" dirty="0" smtClean="0"/>
              <a:t>Area Studies</a:t>
            </a:r>
          </a:p>
          <a:p>
            <a:r>
              <a:rPr lang="en-US" sz="2100" dirty="0" smtClean="0"/>
              <a:t>Collaborative Collection Development</a:t>
            </a:r>
          </a:p>
          <a:p>
            <a:r>
              <a:rPr lang="en-US" sz="2100" dirty="0" smtClean="0"/>
              <a:t>Curriculum Integration</a:t>
            </a:r>
          </a:p>
          <a:p>
            <a:r>
              <a:rPr lang="en-US" sz="2100" dirty="0" smtClean="0"/>
              <a:t>Digital Aggregations</a:t>
            </a:r>
          </a:p>
          <a:p>
            <a:r>
              <a:rPr lang="en-US" sz="2100" dirty="0" smtClean="0"/>
              <a:t>Digital Selection</a:t>
            </a:r>
          </a:p>
          <a:p>
            <a:r>
              <a:rPr lang="en-US" sz="2100" dirty="0" smtClean="0"/>
              <a:t>Discovery Layer</a:t>
            </a:r>
          </a:p>
          <a:p>
            <a:r>
              <a:rPr lang="en-US" sz="2100" dirty="0" smtClean="0"/>
              <a:t>E-resources</a:t>
            </a:r>
          </a:p>
          <a:p>
            <a:r>
              <a:rPr lang="en-US" sz="2100" dirty="0" smtClean="0"/>
              <a:t>Embedded Librarians</a:t>
            </a:r>
          </a:p>
          <a:p>
            <a:r>
              <a:rPr lang="en-US" sz="2100" dirty="0" smtClean="0"/>
              <a:t>Metadata Management</a:t>
            </a:r>
          </a:p>
          <a:p>
            <a:r>
              <a:rPr lang="en-US" sz="2100" dirty="0" smtClean="0"/>
              <a:t>User Studies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914400"/>
          </a:xfrm>
        </p:spPr>
        <p:txBody>
          <a:bodyPr>
            <a:normAutofit fontScale="90000"/>
          </a:bodyPr>
          <a:lstStyle/>
          <a:p>
            <a:pPr algn="l"/>
            <a:r>
              <a:rPr lang="en-US" sz="4000" dirty="0" smtClean="0">
                <a:latin typeface="Segoe UI" pitchFamily="34" charset="0"/>
                <a:ea typeface="Segoe UI" pitchFamily="34" charset="0"/>
                <a:cs typeface="Segoe UI" pitchFamily="34" charset="0"/>
              </a:rPr>
              <a:t>Top of Mind (25)</a:t>
            </a:r>
            <a:r>
              <a:rPr lang="en-US" dirty="0" smtClean="0"/>
              <a:t/>
            </a:r>
            <a:br>
              <a:rPr lang="en-US" dirty="0" smtClean="0"/>
            </a:br>
            <a:r>
              <a:rPr lang="en-US" dirty="0" smtClean="0"/>
              <a:t/>
            </a:r>
            <a:br>
              <a:rPr lang="en-US" dirty="0" smtClean="0"/>
            </a:br>
            <a:r>
              <a:rPr lang="en-US" dirty="0" smtClean="0"/>
              <a:t>   </a:t>
            </a:r>
            <a:r>
              <a:rPr lang="en-US" sz="2700" dirty="0" smtClean="0"/>
              <a:t>High Concern           Medium	               Low</a:t>
            </a:r>
            <a:endParaRPr lang="en-US" sz="6000" dirty="0"/>
          </a:p>
        </p:txBody>
      </p:sp>
      <p:sp>
        <p:nvSpPr>
          <p:cNvPr id="3" name="Content Placeholder 2"/>
          <p:cNvSpPr>
            <a:spLocks noGrp="1"/>
          </p:cNvSpPr>
          <p:nvPr>
            <p:ph idx="1"/>
          </p:nvPr>
        </p:nvSpPr>
        <p:spPr>
          <a:xfrm>
            <a:off x="457200" y="1905000"/>
            <a:ext cx="8229600" cy="4525963"/>
          </a:xfrm>
        </p:spPr>
        <p:txBody>
          <a:bodyPr numCol="3">
            <a:normAutofit fontScale="92500" lnSpcReduction="20000"/>
          </a:bodyPr>
          <a:lstStyle/>
          <a:p>
            <a:r>
              <a:rPr lang="en-US" sz="2000" dirty="0" smtClean="0"/>
              <a:t>Special &amp; Archival Collections</a:t>
            </a:r>
          </a:p>
          <a:p>
            <a:r>
              <a:rPr lang="en-US" sz="2000" dirty="0" smtClean="0"/>
              <a:t>Data Management</a:t>
            </a:r>
          </a:p>
          <a:p>
            <a:r>
              <a:rPr lang="en-US" sz="2000" dirty="0" smtClean="0"/>
              <a:t>Shared Print Management</a:t>
            </a:r>
          </a:p>
          <a:p>
            <a:r>
              <a:rPr lang="en-US" sz="2000" dirty="0" smtClean="0"/>
              <a:t>Staff realignment, development</a:t>
            </a:r>
          </a:p>
          <a:p>
            <a:r>
              <a:rPr lang="en-US" sz="2000" dirty="0" smtClean="0"/>
              <a:t>Research Support</a:t>
            </a:r>
          </a:p>
          <a:p>
            <a:r>
              <a:rPr lang="en-US" sz="2000" dirty="0" smtClean="0"/>
              <a:t>Space Usage</a:t>
            </a:r>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r>
              <a:rPr lang="en-US" sz="2000" dirty="0" smtClean="0"/>
              <a:t>Partnerships &amp; Collaboration</a:t>
            </a:r>
          </a:p>
          <a:p>
            <a:r>
              <a:rPr lang="en-US" sz="2000" dirty="0" smtClean="0"/>
              <a:t>Community Engagement</a:t>
            </a:r>
          </a:p>
          <a:p>
            <a:r>
              <a:rPr lang="en-US" sz="2000" dirty="0" smtClean="0"/>
              <a:t>Digital Humanities</a:t>
            </a:r>
          </a:p>
          <a:p>
            <a:r>
              <a:rPr lang="en-US" sz="2000" dirty="0" smtClean="0"/>
              <a:t>Distinctive Services</a:t>
            </a:r>
          </a:p>
          <a:p>
            <a:r>
              <a:rPr lang="en-US" sz="2000" dirty="0" smtClean="0"/>
              <a:t>Born Digital</a:t>
            </a:r>
          </a:p>
          <a:p>
            <a:r>
              <a:rPr lang="en-US" sz="2000" dirty="0" smtClean="0"/>
              <a:t>Collection Analysis</a:t>
            </a:r>
          </a:p>
          <a:p>
            <a:r>
              <a:rPr lang="en-US" sz="2000" dirty="0" smtClean="0"/>
              <a:t>Shared Services</a:t>
            </a:r>
          </a:p>
          <a:p>
            <a:r>
              <a:rPr lang="en-US" sz="2000" dirty="0" smtClean="0"/>
              <a:t>Social Media</a:t>
            </a:r>
          </a:p>
          <a:p>
            <a:r>
              <a:rPr lang="en-US" sz="2000" dirty="0" smtClean="0"/>
              <a:t>Technology Infrastructure</a:t>
            </a:r>
          </a:p>
          <a:p>
            <a:endParaRPr lang="en-US" sz="2000" dirty="0" smtClean="0"/>
          </a:p>
          <a:p>
            <a:endParaRPr lang="en-US" sz="2000" dirty="0" smtClean="0"/>
          </a:p>
          <a:p>
            <a:endParaRPr lang="en-US" sz="2000" dirty="0" smtClean="0"/>
          </a:p>
          <a:p>
            <a:r>
              <a:rPr lang="en-US" sz="2100" dirty="0" smtClean="0"/>
              <a:t>Area Studies</a:t>
            </a:r>
          </a:p>
          <a:p>
            <a:r>
              <a:rPr lang="en-US" sz="2100" dirty="0" smtClean="0"/>
              <a:t>Collaborative Collection Development</a:t>
            </a:r>
          </a:p>
          <a:p>
            <a:r>
              <a:rPr lang="en-US" sz="2100" dirty="0" smtClean="0"/>
              <a:t>Curriculum Integration</a:t>
            </a:r>
          </a:p>
          <a:p>
            <a:r>
              <a:rPr lang="en-US" sz="2100" dirty="0" smtClean="0"/>
              <a:t>Digital Aggregations</a:t>
            </a:r>
          </a:p>
          <a:p>
            <a:r>
              <a:rPr lang="en-US" sz="2100" dirty="0" smtClean="0"/>
              <a:t>Digital Selection</a:t>
            </a:r>
          </a:p>
          <a:p>
            <a:r>
              <a:rPr lang="en-US" sz="2100" dirty="0" smtClean="0"/>
              <a:t>Discovery Layer</a:t>
            </a:r>
          </a:p>
          <a:p>
            <a:r>
              <a:rPr lang="en-US" sz="2100" dirty="0" smtClean="0"/>
              <a:t>E-resources</a:t>
            </a:r>
          </a:p>
          <a:p>
            <a:r>
              <a:rPr lang="en-US" sz="2100" dirty="0" smtClean="0"/>
              <a:t>Embedded Librarians</a:t>
            </a:r>
          </a:p>
          <a:p>
            <a:r>
              <a:rPr lang="en-US" sz="2100" dirty="0" smtClean="0"/>
              <a:t>Metadata Management</a:t>
            </a:r>
          </a:p>
          <a:p>
            <a:r>
              <a:rPr lang="en-US" sz="2100" dirty="0" smtClean="0"/>
              <a:t>User Studies</a:t>
            </a:r>
          </a:p>
        </p:txBody>
      </p:sp>
      <p:sp>
        <p:nvSpPr>
          <p:cNvPr id="4" name="Rectangle 3"/>
          <p:cNvSpPr/>
          <p:nvPr/>
        </p:nvSpPr>
        <p:spPr>
          <a:xfrm>
            <a:off x="304800" y="1828800"/>
            <a:ext cx="2819400" cy="26670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0" y="0"/>
          <a:ext cx="8991600" cy="6477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Priorities</a:t>
            </a:r>
            <a:endParaRPr lang="en-US" dirty="0"/>
          </a:p>
        </p:txBody>
      </p:sp>
      <p:sp>
        <p:nvSpPr>
          <p:cNvPr id="3" name="TextBox 2"/>
          <p:cNvSpPr txBox="1"/>
          <p:nvPr/>
        </p:nvSpPr>
        <p:spPr>
          <a:xfrm>
            <a:off x="762000" y="1371600"/>
            <a:ext cx="7244355" cy="3416320"/>
          </a:xfrm>
          <a:prstGeom prst="rect">
            <a:avLst/>
          </a:prstGeom>
          <a:noFill/>
        </p:spPr>
        <p:txBody>
          <a:bodyPr wrap="none" rtlCol="0">
            <a:spAutoFit/>
          </a:bodyPr>
          <a:lstStyle/>
          <a:p>
            <a:r>
              <a:rPr lang="en-US" dirty="0" smtClean="0">
                <a:solidFill>
                  <a:prstClr val="black"/>
                </a:solidFill>
                <a:latin typeface="Segoe UI" pitchFamily="34" charset="0"/>
                <a:ea typeface="Segoe UI" pitchFamily="34" charset="0"/>
                <a:cs typeface="Segoe UI" pitchFamily="34" charset="0"/>
              </a:rPr>
              <a:t>Connected to support for new forms of scholarship in the humanities </a:t>
            </a:r>
          </a:p>
          <a:p>
            <a:endParaRPr lang="en-US" dirty="0" smtClean="0">
              <a:solidFill>
                <a:prstClr val="black"/>
              </a:solidFill>
              <a:latin typeface="Segoe UI" pitchFamily="34" charset="0"/>
              <a:ea typeface="Segoe UI" pitchFamily="34" charset="0"/>
              <a:cs typeface="Segoe UI" pitchFamily="34" charset="0"/>
            </a:endParaRPr>
          </a:p>
          <a:p>
            <a:r>
              <a:rPr lang="en-US" dirty="0" smtClean="0">
                <a:solidFill>
                  <a:prstClr val="black"/>
                </a:solidFill>
                <a:latin typeface="Segoe UI" pitchFamily="34" charset="0"/>
                <a:ea typeface="Segoe UI" pitchFamily="34" charset="0"/>
                <a:cs typeface="Segoe UI" pitchFamily="34" charset="0"/>
              </a:rPr>
              <a:t>Concerns</a:t>
            </a:r>
          </a:p>
          <a:p>
            <a:pPr lvl="1">
              <a:buFont typeface="Arial" pitchFamily="34" charset="0"/>
              <a:buChar char="•"/>
            </a:pPr>
            <a:r>
              <a:rPr lang="en-US" dirty="0" smtClean="0">
                <a:solidFill>
                  <a:prstClr val="black"/>
                </a:solidFill>
                <a:latin typeface="Segoe UI" pitchFamily="34" charset="0"/>
                <a:ea typeface="Segoe UI" pitchFamily="34" charset="0"/>
                <a:cs typeface="Segoe UI" pitchFamily="34" charset="0"/>
              </a:rPr>
              <a:t> New formats</a:t>
            </a:r>
          </a:p>
          <a:p>
            <a:pPr lvl="1">
              <a:buFont typeface="Arial" pitchFamily="34" charset="0"/>
              <a:buChar char="•"/>
            </a:pPr>
            <a:r>
              <a:rPr lang="en-US" dirty="0" smtClean="0">
                <a:solidFill>
                  <a:prstClr val="black"/>
                </a:solidFill>
                <a:latin typeface="Segoe UI" pitchFamily="34" charset="0"/>
                <a:ea typeface="Segoe UI" pitchFamily="34" charset="0"/>
                <a:cs typeface="Segoe UI" pitchFamily="34" charset="0"/>
              </a:rPr>
              <a:t>Discoverability</a:t>
            </a:r>
          </a:p>
          <a:p>
            <a:pPr lvl="2">
              <a:buFont typeface="Arial" pitchFamily="34" charset="0"/>
              <a:buChar char="•"/>
            </a:pPr>
            <a:r>
              <a:rPr lang="en-US" dirty="0" smtClean="0">
                <a:solidFill>
                  <a:prstClr val="black"/>
                </a:solidFill>
                <a:latin typeface="Segoe UI" pitchFamily="34" charset="0"/>
                <a:ea typeface="Segoe UI" pitchFamily="34" charset="0"/>
                <a:cs typeface="Segoe UI" pitchFamily="34" charset="0"/>
              </a:rPr>
              <a:t> Not properly described or not indexed in search engines</a:t>
            </a:r>
          </a:p>
          <a:p>
            <a:pPr lvl="1">
              <a:buFont typeface="Arial" pitchFamily="34" charset="0"/>
              <a:buChar char="•"/>
            </a:pPr>
            <a:r>
              <a:rPr lang="en-US" dirty="0" smtClean="0">
                <a:solidFill>
                  <a:prstClr val="black"/>
                </a:solidFill>
                <a:latin typeface="Segoe UI" pitchFamily="34" charset="0"/>
                <a:ea typeface="Segoe UI" pitchFamily="34" charset="0"/>
                <a:cs typeface="Segoe UI" pitchFamily="34" charset="0"/>
              </a:rPr>
              <a:t>Digitization</a:t>
            </a:r>
          </a:p>
          <a:p>
            <a:pPr lvl="2">
              <a:buFont typeface="Arial" pitchFamily="34" charset="0"/>
              <a:buChar char="•"/>
            </a:pPr>
            <a:r>
              <a:rPr lang="en-US" dirty="0" smtClean="0">
                <a:solidFill>
                  <a:prstClr val="black"/>
                </a:solidFill>
                <a:latin typeface="Segoe UI" pitchFamily="34" charset="0"/>
                <a:ea typeface="Segoe UI" pitchFamily="34" charset="0"/>
                <a:cs typeface="Segoe UI" pitchFamily="34" charset="0"/>
              </a:rPr>
              <a:t> Scale is a challenge </a:t>
            </a:r>
          </a:p>
          <a:p>
            <a:pPr lvl="2">
              <a:buFont typeface="Arial" pitchFamily="34" charset="0"/>
              <a:buChar char="•"/>
            </a:pPr>
            <a:r>
              <a:rPr lang="en-US" dirty="0" smtClean="0">
                <a:solidFill>
                  <a:prstClr val="black"/>
                </a:solidFill>
                <a:latin typeface="Segoe UI" pitchFamily="34" charset="0"/>
                <a:ea typeface="Segoe UI" pitchFamily="34" charset="0"/>
                <a:cs typeface="Segoe UI" pitchFamily="34" charset="0"/>
              </a:rPr>
              <a:t>No standard infrastructure </a:t>
            </a:r>
          </a:p>
          <a:p>
            <a:pPr lvl="2">
              <a:buFont typeface="Arial" pitchFamily="34" charset="0"/>
              <a:buChar char="•"/>
            </a:pPr>
            <a:endParaRPr lang="en-US" dirty="0" smtClean="0">
              <a:solidFill>
                <a:prstClr val="black"/>
              </a:solidFill>
              <a:latin typeface="Segoe UI" pitchFamily="34" charset="0"/>
              <a:ea typeface="Segoe UI" pitchFamily="34" charset="0"/>
              <a:cs typeface="Segoe UI" pitchFamily="34" charset="0"/>
            </a:endParaRPr>
          </a:p>
          <a:p>
            <a:pPr lvl="1">
              <a:buFont typeface="Arial" pitchFamily="34" charset="0"/>
              <a:buChar char="•"/>
            </a:pPr>
            <a:r>
              <a:rPr lang="en-US" dirty="0" smtClean="0">
                <a:solidFill>
                  <a:prstClr val="black"/>
                </a:solidFill>
                <a:latin typeface="Segoe UI" pitchFamily="34" charset="0"/>
                <a:ea typeface="Segoe UI" pitchFamily="34" charset="0"/>
                <a:cs typeface="Segoe UI" pitchFamily="34" charset="0"/>
              </a:rPr>
              <a:t> Usability locally </a:t>
            </a:r>
          </a:p>
          <a:p>
            <a:pPr lvl="1">
              <a:buFont typeface="Arial" pitchFamily="34" charset="0"/>
              <a:buChar char="•"/>
            </a:pPr>
            <a:r>
              <a:rPr lang="en-US" dirty="0" smtClean="0">
                <a:solidFill>
                  <a:prstClr val="black"/>
                </a:solidFill>
                <a:latin typeface="Segoe UI" pitchFamily="34" charset="0"/>
                <a:ea typeface="Segoe UI" pitchFamily="34" charset="0"/>
                <a:cs typeface="Segoe UI" pitchFamily="34" charset="0"/>
              </a:rPr>
              <a:t> Support for a global audience </a:t>
            </a:r>
            <a:endParaRPr lang="en-US" dirty="0">
              <a:solidFill>
                <a:prstClr val="black"/>
              </a:solidFill>
              <a:latin typeface="Segoe UI" pitchFamily="34" charset="0"/>
              <a:ea typeface="Segoe UI" pitchFamily="34" charset="0"/>
              <a:cs typeface="Segoe UI" pitchFamily="34" charset="0"/>
            </a:endParaRPr>
          </a:p>
        </p:txBody>
      </p:sp>
      <p:sp>
        <p:nvSpPr>
          <p:cNvPr id="4" name="Rectangle 3"/>
          <p:cNvSpPr/>
          <p:nvPr/>
        </p:nvSpPr>
        <p:spPr>
          <a:xfrm>
            <a:off x="762000" y="914400"/>
            <a:ext cx="3775457" cy="369332"/>
          </a:xfrm>
          <a:prstGeom prst="rect">
            <a:avLst/>
          </a:prstGeom>
        </p:spPr>
        <p:txBody>
          <a:bodyPr wrap="none">
            <a:spAutoFit/>
          </a:bodyPr>
          <a:lstStyle/>
          <a:p>
            <a:r>
              <a:rPr lang="en-US" dirty="0" smtClean="0">
                <a:solidFill>
                  <a:srgbClr val="2178B5"/>
                </a:solidFill>
                <a:latin typeface="Segoe UI" pitchFamily="34" charset="0"/>
                <a:ea typeface="Segoe UI" pitchFamily="34" charset="0"/>
                <a:cs typeface="Segoe UI" pitchFamily="34" charset="0"/>
              </a:rPr>
              <a:t>1. Special Collections and Archives</a:t>
            </a:r>
            <a:endParaRPr lang="en-US" dirty="0">
              <a:solidFill>
                <a:srgbClr val="2178B5"/>
              </a:solidFill>
              <a:latin typeface="Segoe UI" pitchFamily="34" charset="0"/>
              <a:ea typeface="Segoe UI" pitchFamily="34" charset="0"/>
              <a:cs typeface="Segoe UI" pitchFamily="34" charset="0"/>
            </a:endParaRPr>
          </a:p>
        </p:txBody>
      </p:sp>
      <p:pic>
        <p:nvPicPr>
          <p:cNvPr id="5" name="Picture 2"/>
          <p:cNvPicPr>
            <a:picLocks noChangeAspect="1" noChangeArrowheads="1"/>
          </p:cNvPicPr>
          <p:nvPr/>
        </p:nvPicPr>
        <p:blipFill>
          <a:blip r:embed="rId3" cstate="print"/>
          <a:srcRect/>
          <a:stretch>
            <a:fillRect/>
          </a:stretch>
        </p:blipFill>
        <p:spPr bwMode="auto">
          <a:xfrm>
            <a:off x="5105400" y="3224012"/>
            <a:ext cx="3048000" cy="2604394"/>
          </a:xfrm>
          <a:prstGeom prst="rect">
            <a:avLst/>
          </a:prstGeom>
          <a:noFill/>
          <a:ln w="9525">
            <a:noFill/>
            <a:miter lim="800000"/>
            <a:headEnd/>
            <a:tailEnd/>
          </a:ln>
        </p:spPr>
      </p:pic>
      <p:sp>
        <p:nvSpPr>
          <p:cNvPr id="6" name="Oval 5"/>
          <p:cNvSpPr/>
          <p:nvPr/>
        </p:nvSpPr>
        <p:spPr>
          <a:xfrm>
            <a:off x="5867400" y="3124200"/>
            <a:ext cx="1905000" cy="304800"/>
          </a:xfrm>
          <a:prstGeom prst="ellipse">
            <a:avLst/>
          </a:prstGeom>
          <a:no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Priorities</a:t>
            </a:r>
            <a:endParaRPr lang="en-US" dirty="0"/>
          </a:p>
        </p:txBody>
      </p:sp>
      <p:sp>
        <p:nvSpPr>
          <p:cNvPr id="3" name="TextBox 2"/>
          <p:cNvSpPr txBox="1"/>
          <p:nvPr/>
        </p:nvSpPr>
        <p:spPr>
          <a:xfrm>
            <a:off x="762000" y="1371600"/>
            <a:ext cx="7244355" cy="3416320"/>
          </a:xfrm>
          <a:prstGeom prst="rect">
            <a:avLst/>
          </a:prstGeom>
          <a:noFill/>
        </p:spPr>
        <p:txBody>
          <a:bodyPr wrap="none" rtlCol="0">
            <a:spAutoFit/>
          </a:bodyPr>
          <a:lstStyle/>
          <a:p>
            <a:r>
              <a:rPr lang="en-US" dirty="0" smtClean="0">
                <a:solidFill>
                  <a:prstClr val="black"/>
                </a:solidFill>
                <a:latin typeface="Segoe UI" pitchFamily="34" charset="0"/>
                <a:ea typeface="Segoe UI" pitchFamily="34" charset="0"/>
                <a:cs typeface="Segoe UI" pitchFamily="34" charset="0"/>
              </a:rPr>
              <a:t>Connected to support for new forms of scholarship in the humanities </a:t>
            </a:r>
          </a:p>
          <a:p>
            <a:endParaRPr lang="en-US" dirty="0" smtClean="0">
              <a:solidFill>
                <a:prstClr val="black"/>
              </a:solidFill>
              <a:latin typeface="Segoe UI" pitchFamily="34" charset="0"/>
              <a:ea typeface="Segoe UI" pitchFamily="34" charset="0"/>
              <a:cs typeface="Segoe UI" pitchFamily="34" charset="0"/>
            </a:endParaRPr>
          </a:p>
          <a:p>
            <a:r>
              <a:rPr lang="en-US" dirty="0" smtClean="0">
                <a:solidFill>
                  <a:prstClr val="black"/>
                </a:solidFill>
                <a:latin typeface="Segoe UI" pitchFamily="34" charset="0"/>
                <a:ea typeface="Segoe UI" pitchFamily="34" charset="0"/>
                <a:cs typeface="Segoe UI" pitchFamily="34" charset="0"/>
              </a:rPr>
              <a:t>Concerns</a:t>
            </a:r>
          </a:p>
          <a:p>
            <a:pPr lvl="1">
              <a:buFont typeface="Arial" pitchFamily="34" charset="0"/>
              <a:buChar char="•"/>
            </a:pPr>
            <a:r>
              <a:rPr lang="en-US" dirty="0" smtClean="0">
                <a:solidFill>
                  <a:prstClr val="black"/>
                </a:solidFill>
                <a:latin typeface="Segoe UI" pitchFamily="34" charset="0"/>
                <a:ea typeface="Segoe UI" pitchFamily="34" charset="0"/>
                <a:cs typeface="Segoe UI" pitchFamily="34" charset="0"/>
              </a:rPr>
              <a:t> New formats</a:t>
            </a:r>
          </a:p>
          <a:p>
            <a:pPr lvl="1">
              <a:buFont typeface="Arial" pitchFamily="34" charset="0"/>
              <a:buChar char="•"/>
            </a:pPr>
            <a:r>
              <a:rPr lang="en-US" dirty="0" smtClean="0">
                <a:solidFill>
                  <a:prstClr val="black"/>
                </a:solidFill>
                <a:latin typeface="Segoe UI" pitchFamily="34" charset="0"/>
                <a:ea typeface="Segoe UI" pitchFamily="34" charset="0"/>
                <a:cs typeface="Segoe UI" pitchFamily="34" charset="0"/>
              </a:rPr>
              <a:t>Discoverability</a:t>
            </a:r>
          </a:p>
          <a:p>
            <a:pPr lvl="2">
              <a:buFont typeface="Arial" pitchFamily="34" charset="0"/>
              <a:buChar char="•"/>
            </a:pPr>
            <a:r>
              <a:rPr lang="en-US" dirty="0" smtClean="0">
                <a:solidFill>
                  <a:prstClr val="black"/>
                </a:solidFill>
                <a:latin typeface="Segoe UI" pitchFamily="34" charset="0"/>
                <a:ea typeface="Segoe UI" pitchFamily="34" charset="0"/>
                <a:cs typeface="Segoe UI" pitchFamily="34" charset="0"/>
              </a:rPr>
              <a:t> Not properly described or not indexed in search engines</a:t>
            </a:r>
          </a:p>
          <a:p>
            <a:pPr lvl="1">
              <a:buFont typeface="Arial" pitchFamily="34" charset="0"/>
              <a:buChar char="•"/>
            </a:pPr>
            <a:r>
              <a:rPr lang="en-US" dirty="0" smtClean="0">
                <a:solidFill>
                  <a:prstClr val="black"/>
                </a:solidFill>
                <a:latin typeface="Segoe UI" pitchFamily="34" charset="0"/>
                <a:ea typeface="Segoe UI" pitchFamily="34" charset="0"/>
                <a:cs typeface="Segoe UI" pitchFamily="34" charset="0"/>
              </a:rPr>
              <a:t>Digitization</a:t>
            </a:r>
          </a:p>
          <a:p>
            <a:pPr lvl="2">
              <a:buFont typeface="Arial" pitchFamily="34" charset="0"/>
              <a:buChar char="•"/>
            </a:pPr>
            <a:r>
              <a:rPr lang="en-US" dirty="0" smtClean="0">
                <a:solidFill>
                  <a:prstClr val="black"/>
                </a:solidFill>
                <a:latin typeface="Segoe UI" pitchFamily="34" charset="0"/>
                <a:ea typeface="Segoe UI" pitchFamily="34" charset="0"/>
                <a:cs typeface="Segoe UI" pitchFamily="34" charset="0"/>
              </a:rPr>
              <a:t> Scale is a challenge </a:t>
            </a:r>
          </a:p>
          <a:p>
            <a:pPr lvl="2">
              <a:buFont typeface="Arial" pitchFamily="34" charset="0"/>
              <a:buChar char="•"/>
            </a:pPr>
            <a:r>
              <a:rPr lang="en-US" dirty="0" smtClean="0">
                <a:solidFill>
                  <a:prstClr val="black"/>
                </a:solidFill>
                <a:latin typeface="Segoe UI" pitchFamily="34" charset="0"/>
                <a:ea typeface="Segoe UI" pitchFamily="34" charset="0"/>
                <a:cs typeface="Segoe UI" pitchFamily="34" charset="0"/>
              </a:rPr>
              <a:t>No standard infrastructure </a:t>
            </a:r>
          </a:p>
          <a:p>
            <a:pPr lvl="2">
              <a:buFont typeface="Arial" pitchFamily="34" charset="0"/>
              <a:buChar char="•"/>
            </a:pPr>
            <a:endParaRPr lang="en-US" dirty="0" smtClean="0">
              <a:solidFill>
                <a:prstClr val="black"/>
              </a:solidFill>
              <a:latin typeface="Segoe UI" pitchFamily="34" charset="0"/>
              <a:ea typeface="Segoe UI" pitchFamily="34" charset="0"/>
              <a:cs typeface="Segoe UI" pitchFamily="34" charset="0"/>
            </a:endParaRPr>
          </a:p>
          <a:p>
            <a:pPr lvl="1">
              <a:buFont typeface="Arial" pitchFamily="34" charset="0"/>
              <a:buChar char="•"/>
            </a:pPr>
            <a:r>
              <a:rPr lang="en-US" dirty="0" smtClean="0">
                <a:solidFill>
                  <a:prstClr val="black"/>
                </a:solidFill>
                <a:latin typeface="Segoe UI" pitchFamily="34" charset="0"/>
                <a:ea typeface="Segoe UI" pitchFamily="34" charset="0"/>
                <a:cs typeface="Segoe UI" pitchFamily="34" charset="0"/>
              </a:rPr>
              <a:t> Usability locally </a:t>
            </a:r>
          </a:p>
          <a:p>
            <a:pPr lvl="1">
              <a:buFont typeface="Arial" pitchFamily="34" charset="0"/>
              <a:buChar char="•"/>
            </a:pPr>
            <a:r>
              <a:rPr lang="en-US" dirty="0" smtClean="0">
                <a:solidFill>
                  <a:prstClr val="black"/>
                </a:solidFill>
                <a:latin typeface="Segoe UI" pitchFamily="34" charset="0"/>
                <a:ea typeface="Segoe UI" pitchFamily="34" charset="0"/>
                <a:cs typeface="Segoe UI" pitchFamily="34" charset="0"/>
              </a:rPr>
              <a:t> Support for a global audience </a:t>
            </a:r>
            <a:endParaRPr lang="en-US" dirty="0">
              <a:solidFill>
                <a:prstClr val="black"/>
              </a:solidFill>
              <a:latin typeface="Segoe UI" pitchFamily="34" charset="0"/>
              <a:ea typeface="Segoe UI" pitchFamily="34" charset="0"/>
              <a:cs typeface="Segoe UI" pitchFamily="34" charset="0"/>
            </a:endParaRPr>
          </a:p>
        </p:txBody>
      </p:sp>
      <p:sp>
        <p:nvSpPr>
          <p:cNvPr id="4" name="Rectangle 3"/>
          <p:cNvSpPr/>
          <p:nvPr/>
        </p:nvSpPr>
        <p:spPr>
          <a:xfrm>
            <a:off x="762000" y="914400"/>
            <a:ext cx="3775457" cy="369332"/>
          </a:xfrm>
          <a:prstGeom prst="rect">
            <a:avLst/>
          </a:prstGeom>
        </p:spPr>
        <p:txBody>
          <a:bodyPr wrap="none">
            <a:spAutoFit/>
          </a:bodyPr>
          <a:lstStyle/>
          <a:p>
            <a:r>
              <a:rPr lang="en-US" dirty="0" smtClean="0">
                <a:solidFill>
                  <a:srgbClr val="2178B5"/>
                </a:solidFill>
                <a:latin typeface="Segoe UI" pitchFamily="34" charset="0"/>
                <a:ea typeface="Segoe UI" pitchFamily="34" charset="0"/>
                <a:cs typeface="Segoe UI" pitchFamily="34" charset="0"/>
              </a:rPr>
              <a:t>1. Special Collections and Archives</a:t>
            </a:r>
            <a:endParaRPr lang="en-US" dirty="0">
              <a:solidFill>
                <a:srgbClr val="2178B5"/>
              </a:solidFill>
              <a:latin typeface="Segoe UI" pitchFamily="34" charset="0"/>
              <a:ea typeface="Segoe UI" pitchFamily="34" charset="0"/>
              <a:cs typeface="Segoe UI" pitchFamily="34" charset="0"/>
            </a:endParaRPr>
          </a:p>
        </p:txBody>
      </p:sp>
      <p:pic>
        <p:nvPicPr>
          <p:cNvPr id="5" name="Picture 2"/>
          <p:cNvPicPr>
            <a:picLocks noChangeAspect="1" noChangeArrowheads="1"/>
          </p:cNvPicPr>
          <p:nvPr/>
        </p:nvPicPr>
        <p:blipFill>
          <a:blip r:embed="rId3" cstate="print"/>
          <a:srcRect/>
          <a:stretch>
            <a:fillRect/>
          </a:stretch>
        </p:blipFill>
        <p:spPr bwMode="auto">
          <a:xfrm>
            <a:off x="5105400" y="3224012"/>
            <a:ext cx="3048000" cy="2604394"/>
          </a:xfrm>
          <a:prstGeom prst="rect">
            <a:avLst/>
          </a:prstGeom>
          <a:noFill/>
          <a:ln w="9525">
            <a:noFill/>
            <a:miter lim="800000"/>
            <a:headEnd/>
            <a:tailEnd/>
          </a:ln>
        </p:spPr>
      </p:pic>
      <p:sp>
        <p:nvSpPr>
          <p:cNvPr id="6" name="Oval 5"/>
          <p:cNvSpPr/>
          <p:nvPr/>
        </p:nvSpPr>
        <p:spPr>
          <a:xfrm>
            <a:off x="5867400" y="3124200"/>
            <a:ext cx="1905000" cy="304800"/>
          </a:xfrm>
          <a:prstGeom prst="ellipse">
            <a:avLst/>
          </a:prstGeom>
          <a:no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331778" name="Picture 2"/>
          <p:cNvPicPr>
            <a:picLocks noChangeAspect="1" noChangeArrowheads="1"/>
          </p:cNvPicPr>
          <p:nvPr/>
        </p:nvPicPr>
        <p:blipFill>
          <a:blip r:embed="rId4" cstate="print"/>
          <a:srcRect/>
          <a:stretch>
            <a:fillRect/>
          </a:stretch>
        </p:blipFill>
        <p:spPr bwMode="auto">
          <a:xfrm rot="19062340">
            <a:off x="631103" y="2018720"/>
            <a:ext cx="7612860" cy="224481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nut 1"/>
          <p:cNvSpPr/>
          <p:nvPr/>
        </p:nvSpPr>
        <p:spPr>
          <a:xfrm>
            <a:off x="2133600" y="762000"/>
            <a:ext cx="5410200" cy="5257800"/>
          </a:xfrm>
          <a:prstGeom prst="donut">
            <a:avLst>
              <a:gd name="adj" fmla="val 1534"/>
            </a:avLst>
          </a:prstGeom>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3200400" y="1981200"/>
            <a:ext cx="762000" cy="1015663"/>
          </a:xfrm>
          <a:prstGeom prst="rect">
            <a:avLst/>
          </a:prstGeom>
          <a:noFill/>
        </p:spPr>
        <p:txBody>
          <a:bodyPr wrap="square" rtlCol="0">
            <a:spAutoFit/>
          </a:bodyPr>
          <a:lstStyle/>
          <a:p>
            <a:r>
              <a:rPr lang="en-US" sz="6000" b="1" dirty="0" smtClean="0">
                <a:solidFill>
                  <a:prstClr val="black"/>
                </a:solidFill>
              </a:rPr>
              <a:t>!</a:t>
            </a:r>
            <a:endParaRPr lang="en-US" sz="6000" b="1" dirty="0">
              <a:solidFill>
                <a:prstClr val="black"/>
              </a:solidFill>
            </a:endParaRPr>
          </a:p>
        </p:txBody>
      </p:sp>
      <p:cxnSp>
        <p:nvCxnSpPr>
          <p:cNvPr id="6" name="Straight Arrow Connector 5"/>
          <p:cNvCxnSpPr/>
          <p:nvPr/>
        </p:nvCxnSpPr>
        <p:spPr>
          <a:xfrm>
            <a:off x="3657600" y="2514600"/>
            <a:ext cx="1981200" cy="1676400"/>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9" name="Right Arrow 8"/>
          <p:cNvSpPr/>
          <p:nvPr/>
        </p:nvSpPr>
        <p:spPr>
          <a:xfrm>
            <a:off x="5486400" y="4267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Collections</a:t>
            </a:r>
          </a:p>
          <a:p>
            <a:pPr lvl="1"/>
            <a:r>
              <a:rPr lang="en-US" dirty="0" smtClean="0"/>
              <a:t>Emphasis on born digital </a:t>
            </a:r>
          </a:p>
          <a:p>
            <a:r>
              <a:rPr lang="en-US" dirty="0" smtClean="0"/>
              <a:t>(re)Position</a:t>
            </a:r>
          </a:p>
          <a:p>
            <a:pPr lvl="1"/>
            <a:r>
              <a:rPr lang="en-US" dirty="0" smtClean="0"/>
              <a:t>Look at where special collections fit</a:t>
            </a:r>
          </a:p>
          <a:p>
            <a:r>
              <a:rPr lang="en-US" dirty="0" smtClean="0"/>
              <a:t>Stakeholders</a:t>
            </a:r>
          </a:p>
          <a:p>
            <a:pPr lvl="1"/>
            <a:r>
              <a:rPr lang="en-US" dirty="0" smtClean="0"/>
              <a:t>Faculty, students, communities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srcRect/>
          <a:stretch>
            <a:fillRect/>
          </a:stretch>
        </p:blipFill>
        <p:spPr bwMode="auto">
          <a:xfrm>
            <a:off x="39687" y="0"/>
            <a:ext cx="9104313" cy="59626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to…</a:t>
            </a:r>
            <a:endParaRPr lang="en-US" dirty="0"/>
          </a:p>
        </p:txBody>
      </p:sp>
      <p:sp>
        <p:nvSpPr>
          <p:cNvPr id="3" name="Content Placeholder 2"/>
          <p:cNvSpPr>
            <a:spLocks noGrp="1"/>
          </p:cNvSpPr>
          <p:nvPr>
            <p:ph idx="1"/>
          </p:nvPr>
        </p:nvSpPr>
        <p:spPr/>
        <p:txBody>
          <a:bodyPr/>
          <a:lstStyle/>
          <a:p>
            <a:r>
              <a:rPr lang="en-US" dirty="0" smtClean="0"/>
              <a:t>Program committee: Matthew Beacom, Bill Landis, Ellen Hammond, Kristie Dixon, Jennifer Meehan</a:t>
            </a:r>
          </a:p>
          <a:p>
            <a:r>
              <a:rPr lang="en-US" dirty="0" smtClean="0"/>
              <a:t>Yale Library staff everywhere</a:t>
            </a:r>
          </a:p>
          <a:p>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srcRect/>
          <a:stretch>
            <a:fillRect/>
          </a:stretch>
        </p:blipFill>
        <p:spPr bwMode="auto">
          <a:xfrm>
            <a:off x="39687" y="0"/>
            <a:ext cx="9104313" cy="5962650"/>
          </a:xfrm>
          <a:prstGeom prst="rect">
            <a:avLst/>
          </a:prstGeom>
          <a:noFill/>
          <a:ln w="9525">
            <a:noFill/>
            <a:miter lim="800000"/>
            <a:headEnd/>
            <a:tailEnd/>
          </a:ln>
          <a:effectLst/>
        </p:spPr>
      </p:pic>
      <p:pic>
        <p:nvPicPr>
          <p:cNvPr id="3" name="Picture 3"/>
          <p:cNvPicPr>
            <a:picLocks noChangeAspect="1" noChangeArrowheads="1"/>
          </p:cNvPicPr>
          <p:nvPr/>
        </p:nvPicPr>
        <p:blipFill>
          <a:blip r:embed="rId3" cstate="print"/>
          <a:srcRect/>
          <a:stretch>
            <a:fillRect/>
          </a:stretch>
        </p:blipFill>
        <p:spPr bwMode="auto">
          <a:xfrm>
            <a:off x="0" y="3352800"/>
            <a:ext cx="9224211" cy="190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8" name="Picture 2"/>
          <p:cNvPicPr>
            <a:picLocks noChangeAspect="1" noChangeArrowheads="1"/>
          </p:cNvPicPr>
          <p:nvPr/>
        </p:nvPicPr>
        <p:blipFill>
          <a:blip r:embed="rId2" cstate="print"/>
          <a:srcRect/>
          <a:stretch>
            <a:fillRect/>
          </a:stretch>
        </p:blipFill>
        <p:spPr bwMode="auto">
          <a:xfrm>
            <a:off x="1433513" y="957263"/>
            <a:ext cx="6276975" cy="4943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custDataLst>
              <p:tags r:id="rId1"/>
            </p:custDataLst>
          </p:nvPr>
        </p:nvSpPr>
        <p:spPr>
          <a:xfrm>
            <a:off x="685800" y="838201"/>
            <a:ext cx="7772400" cy="2590800"/>
          </a:xfrm>
        </p:spPr>
        <p:txBody>
          <a:bodyPr/>
          <a:lstStyle/>
          <a:p>
            <a:pPr algn="ctr"/>
            <a:r>
              <a:rPr lang="en-US" dirty="0"/>
              <a:t> </a:t>
            </a:r>
            <a:r>
              <a:rPr lang="en-US" sz="3600" dirty="0" smtClean="0"/>
              <a:t>Aligning Special </a:t>
            </a:r>
            <a:br>
              <a:rPr lang="en-US" sz="3600" dirty="0" smtClean="0"/>
            </a:br>
            <a:r>
              <a:rPr lang="en-US" sz="3600" u="sng" dirty="0" smtClean="0">
                <a:solidFill>
                  <a:srgbClr val="FFFF00"/>
                </a:solidFill>
              </a:rPr>
              <a:t>COLLECTIONS </a:t>
            </a:r>
            <a:r>
              <a:rPr lang="en-US" sz="3600" dirty="0" smtClean="0"/>
              <a:t/>
            </a:r>
            <a:br>
              <a:rPr lang="en-US" sz="3600" dirty="0" smtClean="0"/>
            </a:br>
            <a:r>
              <a:rPr lang="en-US" sz="3600" dirty="0" smtClean="0"/>
              <a:t>with the</a:t>
            </a:r>
            <a:br>
              <a:rPr lang="en-US" sz="3600" dirty="0" smtClean="0"/>
            </a:br>
            <a:r>
              <a:rPr lang="en-US" sz="3600" dirty="0" smtClean="0"/>
              <a:t>Institutional Mission</a:t>
            </a:r>
            <a:endParaRPr lang="en-US" sz="3600" dirty="0"/>
          </a:p>
        </p:txBody>
      </p:sp>
      <p:sp>
        <p:nvSpPr>
          <p:cNvPr id="6" name="Subtitle 5"/>
          <p:cNvSpPr>
            <a:spLocks noGrp="1"/>
          </p:cNvSpPr>
          <p:nvPr>
            <p:ph type="subTitle" idx="1"/>
          </p:nvPr>
        </p:nvSpPr>
        <p:spPr/>
        <p:txBody>
          <a:bodyPr/>
          <a:lstStyle/>
          <a:p>
            <a:r>
              <a:rPr lang="en-US" sz="2400" dirty="0" smtClean="0"/>
              <a:t>Tim </a:t>
            </a:r>
            <a:r>
              <a:rPr lang="en-US" sz="2400" dirty="0" err="1" smtClean="0"/>
              <a:t>Pyatt</a:t>
            </a:r>
            <a:r>
              <a:rPr lang="en-US" sz="2400" dirty="0" smtClean="0"/>
              <a:t>, Huck Chair</a:t>
            </a:r>
          </a:p>
          <a:p>
            <a:r>
              <a:rPr lang="en-US" sz="2400" dirty="0" err="1" smtClean="0"/>
              <a:t>Eberly</a:t>
            </a:r>
            <a:r>
              <a:rPr lang="en-US" sz="2400" dirty="0" smtClean="0"/>
              <a:t> Family Special Collections Library</a:t>
            </a:r>
          </a:p>
          <a:p>
            <a:r>
              <a:rPr lang="en-US" sz="2400" dirty="0" smtClean="0"/>
              <a:t>June 5, 2012</a:t>
            </a:r>
          </a:p>
          <a:p>
            <a:r>
              <a:rPr lang="en-US" sz="2400" dirty="0" smtClean="0"/>
              <a:t>OCLC Research Library Partners</a:t>
            </a:r>
          </a:p>
          <a:p>
            <a:r>
              <a:rPr lang="en-US" sz="2400" dirty="0" smtClean="0"/>
              <a:t> Libraries Rebound</a:t>
            </a:r>
            <a:endParaRPr lang="en-US" sz="24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hris 1.jpg"/>
          <p:cNvPicPr>
            <a:picLocks noChangeAspect="1"/>
          </p:cNvPicPr>
          <p:nvPr/>
        </p:nvPicPr>
        <p:blipFill>
          <a:blip r:embed="rId2" cstate="print"/>
          <a:srcRect b="36916"/>
          <a:stretch>
            <a:fillRect/>
          </a:stretch>
        </p:blipFill>
        <p:spPr>
          <a:xfrm>
            <a:off x="990600" y="0"/>
            <a:ext cx="8153400" cy="6858000"/>
          </a:xfrm>
          <a:prstGeom prst="rect">
            <a:avLst/>
          </a:prstGeom>
        </p:spPr>
      </p:pic>
      <p:pic>
        <p:nvPicPr>
          <p:cNvPr id="15" name="Picture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90600" y="1082930"/>
            <a:ext cx="8153400" cy="5775070"/>
          </a:xfrm>
          <a:prstGeom prst="rect">
            <a:avLst/>
          </a:prstGeom>
        </p:spPr>
      </p:pic>
      <p:pic>
        <p:nvPicPr>
          <p:cNvPr id="7" name="Picture 6" descr="Curved box assym.eps"/>
          <p:cNvPicPr>
            <a:picLocks noChangeAspect="1"/>
          </p:cNvPicPr>
          <p:nvPr/>
        </p:nvPicPr>
        <p:blipFill>
          <a:blip r:embed="rId4" cstate="print"/>
          <a:srcRect l="10303" r="5607"/>
          <a:stretch>
            <a:fillRect/>
          </a:stretch>
        </p:blipFill>
        <p:spPr>
          <a:xfrm rot="16200000">
            <a:off x="-2209800" y="2209800"/>
            <a:ext cx="6858002" cy="2438398"/>
          </a:xfrm>
          <a:prstGeom prst="rect">
            <a:avLst/>
          </a:prstGeom>
        </p:spPr>
      </p:pic>
      <p:sp>
        <p:nvSpPr>
          <p:cNvPr id="8" name="Rectangle 7"/>
          <p:cNvSpPr/>
          <p:nvPr/>
        </p:nvSpPr>
        <p:spPr>
          <a:xfrm>
            <a:off x="0" y="0"/>
            <a:ext cx="9144000" cy="1143000"/>
          </a:xfrm>
          <a:prstGeom prst="rect">
            <a:avLst/>
          </a:prstGeom>
          <a:solidFill>
            <a:srgbClr val="9815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152400" y="-2"/>
            <a:ext cx="7772400" cy="1143000"/>
          </a:xfrm>
        </p:spPr>
        <p:txBody>
          <a:bodyPr>
            <a:normAutofit/>
          </a:bodyPr>
          <a:lstStyle/>
          <a:p>
            <a:pPr algn="l"/>
            <a:r>
              <a:rPr lang="en-US" sz="4800" dirty="0" smtClean="0">
                <a:solidFill>
                  <a:schemeClr val="bg1"/>
                </a:solidFill>
                <a:latin typeface="Arial"/>
                <a:cs typeface="Arial"/>
              </a:rPr>
              <a:t>Special Collections:</a:t>
            </a:r>
            <a:endParaRPr lang="en-US" sz="4800" dirty="0">
              <a:solidFill>
                <a:schemeClr val="bg1"/>
              </a:solidFill>
              <a:latin typeface="Arial"/>
              <a:cs typeface="Arial"/>
            </a:endParaRPr>
          </a:p>
        </p:txBody>
      </p:sp>
      <p:sp>
        <p:nvSpPr>
          <p:cNvPr id="4" name="TextBox 3"/>
          <p:cNvSpPr txBox="1"/>
          <p:nvPr/>
        </p:nvSpPr>
        <p:spPr>
          <a:xfrm>
            <a:off x="3505200" y="1157079"/>
            <a:ext cx="5334000" cy="1061829"/>
          </a:xfrm>
          <a:prstGeom prst="rect">
            <a:avLst/>
          </a:prstGeom>
          <a:noFill/>
          <a:effectLst/>
        </p:spPr>
        <p:txBody>
          <a:bodyPr wrap="square" rtlCol="0">
            <a:spAutoFit/>
          </a:bodyPr>
          <a:lstStyle/>
          <a:p>
            <a:pPr algn="r"/>
            <a:r>
              <a:rPr lang="en-US" sz="3600" b="1" dirty="0" smtClean="0">
                <a:solidFill>
                  <a:prstClr val="black"/>
                </a:solidFill>
                <a:latin typeface="Arial"/>
                <a:cs typeface="Arial"/>
              </a:rPr>
              <a:t>Distinction with Impact </a:t>
            </a:r>
          </a:p>
          <a:p>
            <a:endParaRPr lang="en-US" sz="2700" dirty="0">
              <a:solidFill>
                <a:prstClr val="black"/>
              </a:solidFill>
              <a:effectLst>
                <a:outerShdw blurRad="50800" dist="50800" dir="5400000" algn="ctr" rotWithShape="0">
                  <a:prstClr val="white"/>
                </a:outerShdw>
              </a:effectLst>
            </a:endParaRPr>
          </a:p>
        </p:txBody>
      </p:sp>
      <p:pic>
        <p:nvPicPr>
          <p:cNvPr id="9" name="Picture 8" descr="OSUL LOGO.jpg"/>
          <p:cNvPicPr>
            <a:picLocks noChangeAspect="1"/>
          </p:cNvPicPr>
          <p:nvPr/>
        </p:nvPicPr>
        <p:blipFill>
          <a:blip r:embed="rId5" cstate="print"/>
          <a:stretch>
            <a:fillRect/>
          </a:stretch>
        </p:blipFill>
        <p:spPr>
          <a:xfrm>
            <a:off x="6781800" y="6019799"/>
            <a:ext cx="2057400" cy="503249"/>
          </a:xfrm>
          <a:prstGeom prst="rect">
            <a:avLst/>
          </a:prstGeom>
        </p:spPr>
      </p:pic>
      <p:sp>
        <p:nvSpPr>
          <p:cNvPr id="3" name="TextBox 2"/>
          <p:cNvSpPr txBox="1"/>
          <p:nvPr/>
        </p:nvSpPr>
        <p:spPr>
          <a:xfrm>
            <a:off x="5791200" y="4809402"/>
            <a:ext cx="3114955" cy="1200329"/>
          </a:xfrm>
          <a:prstGeom prst="rect">
            <a:avLst/>
          </a:prstGeom>
          <a:noFill/>
        </p:spPr>
        <p:txBody>
          <a:bodyPr wrap="none" rtlCol="0">
            <a:spAutoFit/>
          </a:bodyPr>
          <a:lstStyle/>
          <a:p>
            <a:pPr algn="r"/>
            <a:r>
              <a:rPr lang="en-US" dirty="0" smtClean="0">
                <a:solidFill>
                  <a:prstClr val="black"/>
                </a:solidFill>
              </a:rPr>
              <a:t>Lisa R. Carter</a:t>
            </a:r>
          </a:p>
          <a:p>
            <a:pPr algn="r"/>
            <a:r>
              <a:rPr lang="en-US" dirty="0" smtClean="0">
                <a:solidFill>
                  <a:prstClr val="black"/>
                </a:solidFill>
              </a:rPr>
              <a:t>OCLC Research Library Partners</a:t>
            </a:r>
          </a:p>
          <a:p>
            <a:pPr algn="r"/>
            <a:r>
              <a:rPr lang="en-US" dirty="0" smtClean="0">
                <a:solidFill>
                  <a:prstClr val="black"/>
                </a:solidFill>
              </a:rPr>
              <a:t>Libraries Rebound </a:t>
            </a:r>
          </a:p>
          <a:p>
            <a:pPr algn="r"/>
            <a:r>
              <a:rPr lang="en-US" dirty="0" smtClean="0">
                <a:solidFill>
                  <a:prstClr val="black"/>
                </a:solidFill>
              </a:rPr>
              <a:t>June </a:t>
            </a:r>
            <a:r>
              <a:rPr lang="en-US" dirty="0">
                <a:solidFill>
                  <a:prstClr val="black"/>
                </a:solidFill>
              </a:rPr>
              <a:t>5, </a:t>
            </a:r>
            <a:r>
              <a:rPr lang="en-US" dirty="0" smtClean="0">
                <a:solidFill>
                  <a:prstClr val="black"/>
                </a:solidFill>
              </a:rPr>
              <a:t>2012</a:t>
            </a:r>
            <a:endParaRPr lang="en-US" dirty="0">
              <a:solidFill>
                <a:prstClr val="black"/>
              </a:solidFill>
            </a:endParaRPr>
          </a:p>
        </p:txBody>
      </p:sp>
    </p:spTree>
    <p:extLst>
      <p:ext uri="{BB962C8B-B14F-4D97-AF65-F5344CB8AC3E}">
        <p14:creationId xmlns="" xmlns:p14="http://schemas.microsoft.com/office/powerpoint/2010/main" val="321671302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Francis X. </a:t>
            </a:r>
            <a:r>
              <a:rPr lang="en-US" dirty="0" err="1" smtClean="0"/>
              <a:t>Blouin</a:t>
            </a:r>
            <a:r>
              <a:rPr lang="en-US" dirty="0" smtClean="0"/>
              <a:t> Jr.</a:t>
            </a:r>
          </a:p>
          <a:p>
            <a:r>
              <a:rPr lang="en-US" dirty="0" smtClean="0"/>
              <a:t>Bentley Library, University of </a:t>
            </a:r>
            <a:r>
              <a:rPr lang="en-US" dirty="0" err="1" smtClean="0"/>
              <a:t>Michgian</a:t>
            </a:r>
            <a:endParaRPr lang="en-US" dirty="0" smtClean="0"/>
          </a:p>
          <a:p>
            <a:r>
              <a:rPr lang="en-US" dirty="0" smtClean="0"/>
              <a:t>June 5, 2012</a:t>
            </a:r>
            <a:endParaRPr lang="en-US" dirty="0"/>
          </a:p>
        </p:txBody>
      </p:sp>
      <p:sp>
        <p:nvSpPr>
          <p:cNvPr id="2" name="Title 1"/>
          <p:cNvSpPr>
            <a:spLocks noGrp="1"/>
          </p:cNvSpPr>
          <p:nvPr>
            <p:ph type="ctrTitle"/>
          </p:nvPr>
        </p:nvSpPr>
        <p:spPr/>
        <p:txBody>
          <a:bodyPr/>
          <a:lstStyle/>
          <a:p>
            <a:r>
              <a:rPr lang="en-US" dirty="0" smtClean="0"/>
              <a:t>Libraries in the Service of their Universities</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304800" y="304800"/>
            <a:ext cx="4914900" cy="1866900"/>
          </a:xfrm>
          <a:prstGeom prst="rect">
            <a:avLst/>
          </a:prstGeom>
          <a:noFill/>
          <a:ln w="9525">
            <a:noFill/>
            <a:miter lim="800000"/>
            <a:headEnd/>
            <a:tailEnd/>
          </a:ln>
        </p:spPr>
      </p:pic>
      <p:pic>
        <p:nvPicPr>
          <p:cNvPr id="332802" name="Picture 2"/>
          <p:cNvPicPr>
            <a:picLocks noChangeAspect="1" noChangeArrowheads="1"/>
          </p:cNvPicPr>
          <p:nvPr/>
        </p:nvPicPr>
        <p:blipFill>
          <a:blip r:embed="rId3" cstate="print"/>
          <a:srcRect/>
          <a:stretch>
            <a:fillRect/>
          </a:stretch>
        </p:blipFill>
        <p:spPr bwMode="auto">
          <a:xfrm>
            <a:off x="381000" y="2133600"/>
            <a:ext cx="4638675" cy="1247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304800" y="304800"/>
            <a:ext cx="4914900" cy="1866900"/>
          </a:xfrm>
          <a:prstGeom prst="rect">
            <a:avLst/>
          </a:prstGeom>
          <a:noFill/>
          <a:ln w="9525">
            <a:noFill/>
            <a:miter lim="800000"/>
            <a:headEnd/>
            <a:tailEnd/>
          </a:ln>
        </p:spPr>
      </p:pic>
      <p:pic>
        <p:nvPicPr>
          <p:cNvPr id="332802" name="Picture 2"/>
          <p:cNvPicPr>
            <a:picLocks noChangeAspect="1" noChangeArrowheads="1"/>
          </p:cNvPicPr>
          <p:nvPr/>
        </p:nvPicPr>
        <p:blipFill>
          <a:blip r:embed="rId3" cstate="print"/>
          <a:srcRect/>
          <a:stretch>
            <a:fillRect/>
          </a:stretch>
        </p:blipFill>
        <p:spPr bwMode="auto">
          <a:xfrm>
            <a:off x="381000" y="2133600"/>
            <a:ext cx="4638675" cy="1247775"/>
          </a:xfrm>
          <a:prstGeom prst="rect">
            <a:avLst/>
          </a:prstGeom>
          <a:noFill/>
          <a:ln w="9525">
            <a:noFill/>
            <a:miter lim="800000"/>
            <a:headEnd/>
            <a:tailEnd/>
          </a:ln>
        </p:spPr>
      </p:pic>
      <p:pic>
        <p:nvPicPr>
          <p:cNvPr id="78849" name="Picture 1"/>
          <p:cNvPicPr>
            <a:picLocks noChangeAspect="1" noChangeArrowheads="1"/>
          </p:cNvPicPr>
          <p:nvPr/>
        </p:nvPicPr>
        <p:blipFill>
          <a:blip r:embed="rId4" cstate="print"/>
          <a:srcRect/>
          <a:stretch>
            <a:fillRect/>
          </a:stretch>
        </p:blipFill>
        <p:spPr bwMode="auto">
          <a:xfrm>
            <a:off x="762000" y="4419600"/>
            <a:ext cx="8094663" cy="1247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KE-OFF COLUMN TYPE" val="1"/>
  <p:tag name="TAKE-OFF COLUMN DATE FORMAT" val="Long Date"/>
</p:tagLst>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DA9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PTemp_rarebook">
  <a:themeElements>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pitchFamily="1"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1966</TotalTime>
  <Words>1058</Words>
  <Application>Microsoft Office PowerPoint</Application>
  <PresentationFormat>On-screen Show (4:3)</PresentationFormat>
  <Paragraphs>198</Paragraphs>
  <Slides>20</Slides>
  <Notes>8</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Office Theme</vt:lpstr>
      <vt:lpstr>1_Office Theme</vt:lpstr>
      <vt:lpstr>PPTemp_rarebook</vt:lpstr>
      <vt:lpstr>Equity</vt:lpstr>
      <vt:lpstr>Slide 1</vt:lpstr>
      <vt:lpstr>Slide 2</vt:lpstr>
      <vt:lpstr>Slide 3</vt:lpstr>
      <vt:lpstr>Slide 4</vt:lpstr>
      <vt:lpstr> Aligning Special  COLLECTIONS  with the Institutional Mission</vt:lpstr>
      <vt:lpstr>Special Collections:</vt:lpstr>
      <vt:lpstr>Libraries in the Service of their Universities</vt:lpstr>
      <vt:lpstr>Slide 8</vt:lpstr>
      <vt:lpstr>Slide 9</vt:lpstr>
      <vt:lpstr>Slide 10</vt:lpstr>
      <vt:lpstr>Slide 11</vt:lpstr>
      <vt:lpstr>Slide 12</vt:lpstr>
      <vt:lpstr>Top of Mind (25)     High Concern           Medium                Low</vt:lpstr>
      <vt:lpstr>Top of Mind (25)     High Concern           Medium                Low</vt:lpstr>
      <vt:lpstr>Slide 15</vt:lpstr>
      <vt:lpstr>Priorities</vt:lpstr>
      <vt:lpstr>Priorities</vt:lpstr>
      <vt:lpstr>Slide 18</vt:lpstr>
      <vt:lpstr>Agenda</vt:lpstr>
      <vt:lpstr>Thanks to…</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 Forward! Welcome</dc:title>
  <dc:creator>Jim Michalko</dc:creator>
  <cp:lastModifiedBy>Windows User</cp:lastModifiedBy>
  <cp:revision>35</cp:revision>
  <dcterms:created xsi:type="dcterms:W3CDTF">2013-05-07T18:53:56Z</dcterms:created>
  <dcterms:modified xsi:type="dcterms:W3CDTF">2013-06-18T16:51:07Z</dcterms:modified>
</cp:coreProperties>
</file>