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5" r:id="rId2"/>
  </p:sldMasterIdLst>
  <p:notesMasterIdLst>
    <p:notesMasterId r:id="rId33"/>
  </p:notesMasterIdLst>
  <p:handoutMasterIdLst>
    <p:handoutMasterId r:id="rId34"/>
  </p:handoutMasterIdLst>
  <p:sldIdLst>
    <p:sldId id="292" r:id="rId3"/>
    <p:sldId id="293" r:id="rId4"/>
    <p:sldId id="267" r:id="rId5"/>
    <p:sldId id="283" r:id="rId6"/>
    <p:sldId id="266" r:id="rId7"/>
    <p:sldId id="279" r:id="rId8"/>
    <p:sldId id="280" r:id="rId9"/>
    <p:sldId id="281" r:id="rId10"/>
    <p:sldId id="282" r:id="rId11"/>
    <p:sldId id="284" r:id="rId12"/>
    <p:sldId id="275" r:id="rId13"/>
    <p:sldId id="276" r:id="rId14"/>
    <p:sldId id="277" r:id="rId15"/>
    <p:sldId id="278" r:id="rId16"/>
    <p:sldId id="287" r:id="rId17"/>
    <p:sldId id="288" r:id="rId18"/>
    <p:sldId id="289" r:id="rId19"/>
    <p:sldId id="268" r:id="rId20"/>
    <p:sldId id="290" r:id="rId21"/>
    <p:sldId id="269" r:id="rId22"/>
    <p:sldId id="291" r:id="rId23"/>
    <p:sldId id="270" r:id="rId24"/>
    <p:sldId id="271" r:id="rId25"/>
    <p:sldId id="294" r:id="rId26"/>
    <p:sldId id="296" r:id="rId27"/>
    <p:sldId id="272" r:id="rId28"/>
    <p:sldId id="286" r:id="rId29"/>
    <p:sldId id="295" r:id="rId30"/>
    <p:sldId id="257" r:id="rId31"/>
    <p:sldId id="297" r:id="rId32"/>
  </p:sldIdLst>
  <p:sldSz cx="9144000" cy="6858000" type="screen4x3"/>
  <p:notesSz cx="6858000" cy="9144000"/>
  <p:embeddedFontLst>
    <p:embeddedFont>
      <p:font typeface="Forte" panose="03060902040502070203" pitchFamily="66" charset="0"/>
      <p:regular r:id="rId35"/>
    </p:embeddedFont>
    <p:embeddedFont>
      <p:font typeface="Segoe UI" panose="020B0502040204020203" pitchFamily="34" charset="0"/>
      <p:regular r:id="rId36"/>
      <p:bold r:id="rId37"/>
      <p:italic r:id="rId38"/>
      <p:boldItalic r:id="rId39"/>
    </p:embeddedFont>
    <p:embeddedFont>
      <p:font typeface="Open Sans" panose="020B0604020202020204" charset="0"/>
      <p:regular r:id="rId40"/>
      <p:bold r:id="rId41"/>
      <p:italic r:id="rId42"/>
      <p:boldItalic r:id="rId43"/>
    </p:embeddedFont>
    <p:embeddedFont>
      <p:font typeface="Copperplate Gothic Bold" panose="020E0705020206020404" pitchFamily="34" charset="0"/>
      <p:regular r:id="rId44"/>
    </p:embeddedFont>
    <p:embeddedFont>
      <p:font typeface="Engravers MT" panose="02090707080505020304" pitchFamily="18" charset="0"/>
      <p:regular r:id="rId45"/>
    </p:embeddedFont>
    <p:embeddedFont>
      <p:font typeface="Open Sans Semibold" panose="020B0604020202020204" charset="0"/>
      <p:bold r:id="rId46"/>
      <p:boldItalic r:id="rId47"/>
    </p:embeddedFont>
    <p:embeddedFont>
      <p:font typeface="Calibri" panose="020F0502020204030204" pitchFamily="34" charset="0"/>
      <p:regular r:id="rId48"/>
      <p:bold r:id="rId49"/>
      <p:italic r:id="rId50"/>
      <p:boldItalic r:id="rId51"/>
    </p:embeddedFont>
    <p:embeddedFont>
      <p:font typeface="Helvetica" panose="020B0604020202020204" pitchFamily="34"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9" autoAdjust="0"/>
    <p:restoredTop sz="84559" autoAdjust="0"/>
  </p:normalViewPr>
  <p:slideViewPr>
    <p:cSldViewPr>
      <p:cViewPr varScale="1">
        <p:scale>
          <a:sx n="61" d="100"/>
          <a:sy n="61" d="100"/>
        </p:scale>
        <p:origin x="1824"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9" d="100"/>
          <a:sy n="89" d="100"/>
        </p:scale>
        <p:origin x="-312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7.fntdata"/><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588CA0-556C-48FF-86E2-FF35850D4988}" type="datetimeFigureOut">
              <a:rPr lang="en-US" smtClean="0"/>
              <a:pPr/>
              <a:t>3/11/2015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D6B667-2232-4724-A11E-410F123D3A13}" type="slidenum">
              <a:rPr lang="en-US" smtClean="0"/>
              <a:pPr/>
              <a:t>‹#›</a:t>
            </a:fld>
            <a:endParaRPr lang="en-US"/>
          </a:p>
        </p:txBody>
      </p:sp>
    </p:spTree>
    <p:extLst>
      <p:ext uri="{BB962C8B-B14F-4D97-AF65-F5344CB8AC3E}">
        <p14:creationId xmlns:p14="http://schemas.microsoft.com/office/powerpoint/2010/main" val="17113309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10-06-09T02:02:57.45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17863 167,'42'-41,"0"-1,0 42,1-42,83 42,-41 0,126 0,-126 0,168 0,-126 0,127 0,-85 0,296 125,-296-125,254 42,-296 0,84 0,-169 0,85-42,-127 0,42 42,0 0,128 209,-86-167,-42-43,85 127,-85-126,128 125,-86 42,43 42,-127-168,42 127,0-85,1 1,-43 83,0-209,0 210,0-210,0 41,-85 85,43 0,42-1,-85 43,43-85,0 1,-43 0,-42 42,43-43,-85 0,127-41,-254 83,211-83,-168 84,168-84,-211 83,169-41,-169 0,212-42,-297 41,297-41,-212 42,169-42,-338 0,212 0,-128-1,254-41,-338 0,296 42,-296 0,296-42,-296 0,212 0,-424 0,424 0,-424 0,-295-84,719 84,-466-83,423 83,-211-84,253 84,-464-84,506 84,-506-83,506 83,-506-84,422 84,-296-84,296 84,-338-84,381 84,-255-83,255 41,-212 42,-42-84,295 42,-211 0,170 42,-254-83,253 41,-253 0,0-41,337 83,-337-125,254 125,-43-126,211 126,-168-84,168 42,-42-83,85 41,0-125,42 83,0-251,0 252,42-210,0 209,43 42,-85 1,84-1,85-125,43 0,-86 126,128-85,-169 84,168 1,-168 41,42 0,126-42,-126 42,253-41,-210 41,379-42,-253 42,42 0,-42 42,211 0,-169 0,296 42,-507-42,211 0,-169 0,466 84,-213-42,297 42,-550-43,465 43,-592-84,592 42,-422-42,422 42,-423-42,423 0,-592 0,296 0,-168 0,295-84,-296 84,380 0,-338-42,297 42,-339 0,296-83,-254 83,254-84,-254 84,-41 0,41-42,0 42,-42 0,127-42,-127 42,254 0,-169 0,253 0,-254 0,86-84,-170 84,211 0,-295 0,295 0,-338-42,212 42,-127 0,126 0,-126 0,127 0,-127 0,-85-41,0 41,-84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10-06-09T02:03:05.45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53,'42'0,"0"0,-42 0,85 0,0-30,-85 30,84 0,-42 0,43 0,-85 0,169 0,-84 0,84 0,-126 0,83 0,-83 0,126 0,-84 0,84 0,-84 0,41 0,44 0,-43 0,-85 0,0 0,1 0,84 0,-1 0,-126 0,43 0,-1 0,43 0,-1 0,-41 0,41 0,1 0,-85 0,42 0,43 0,-43 0,0 0,-42 0,43 0,-43 0,42 0,0 0,-42 0,85 0,-43 0,1 0,-43 0,84 0,-84 0,0 0,43 0,-1 0,-42 0,42 0,43 0,-85 0,84 0,-41 0,-1 0,0 0,-42 0,43 0,-1 0,-42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10-06-09T02:03:25.35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0 234,'42'0,"0"0,1 0,168 0,44 0,-171 0,1 0,42 0,-42 0,126 0,-84 0,43 0,-43 0,-42 0,42 0,127 0,-170 0,43 0,-42 0,84 0,1 0,-43 0,-42 0,84-37,-42 37,127-38,-212 38,170 0,85-38,-255 38,0 0,85 0,0 0,-127 0,170-37,-86 37,1 0,42 0,-84-38,168 38,1 0,-127 0,-1 0,86 0,-86-37,86 37,-85 0,84 0,-84 0,-1 0,-84 0,0 37,-42-37,0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8C6BD-D8CF-43CE-9A0D-DA4E77A4F016}" type="datetimeFigureOut">
              <a:rPr lang="en-US" smtClean="0"/>
              <a:pPr/>
              <a:t>3/11/2015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E8577-7E78-41DF-96AC-A776B0057BBB}" type="slidenum">
              <a:rPr lang="en-US" smtClean="0"/>
              <a:pPr/>
              <a:t>‹#›</a:t>
            </a:fld>
            <a:endParaRPr lang="en-US"/>
          </a:p>
        </p:txBody>
      </p:sp>
    </p:spTree>
    <p:extLst>
      <p:ext uri="{BB962C8B-B14F-4D97-AF65-F5344CB8AC3E}">
        <p14:creationId xmlns:p14="http://schemas.microsoft.com/office/powerpoint/2010/main" val="287247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smtClean="0"/>
              <a:t>“</a:t>
            </a:r>
            <a:r>
              <a:rPr lang="en-US" sz="1200" kern="1200" dirty="0" smtClean="0">
                <a:solidFill>
                  <a:schemeClr val="tx1"/>
                </a:solidFill>
                <a:latin typeface="+mn-lt"/>
                <a:ea typeface="+mn-ea"/>
                <a:cs typeface="+mn-cs"/>
              </a:rPr>
              <a:t>We’re seeing some striking new combinations of managerial and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responsibilities… We think these new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structures are evidence of the way research libraries are evolving to match the contours of their institution. ”</a:t>
            </a:r>
            <a:endParaRPr lang="en-US" dirty="0" smtClean="0"/>
          </a:p>
          <a:p>
            <a:endParaRPr lang="en-US" dirty="0" smtClean="0"/>
          </a:p>
          <a:p>
            <a:r>
              <a:rPr lang="en-US" dirty="0" smtClean="0"/>
              <a:t>(UNSW and Melbourne responded to Jim’s call, also Auckland, several in the UK and Canada, and one in the Netherlands)</a:t>
            </a:r>
          </a:p>
          <a:p>
            <a:endParaRPr lang="en-US" dirty="0" smtClean="0"/>
          </a:p>
          <a:p>
            <a:pPr>
              <a:spcAft>
                <a:spcPts val="600"/>
              </a:spcAft>
            </a:pPr>
            <a:r>
              <a:rPr lang="en-US" dirty="0" smtClean="0"/>
              <a:t>Goal</a:t>
            </a:r>
            <a:r>
              <a:rPr lang="en-US" baseline="0" dirty="0" smtClean="0"/>
              <a:t>: </a:t>
            </a:r>
            <a:r>
              <a:rPr lang="en-US" sz="1200" dirty="0" smtClean="0"/>
              <a:t>international library leadership finds shared understanding and becomes less risk-averse to novel assignments:</a:t>
            </a:r>
          </a:p>
          <a:p>
            <a:pPr>
              <a:spcAft>
                <a:spcPts val="600"/>
              </a:spcAft>
              <a:buFont typeface="Arial" pitchFamily="34" charset="0"/>
              <a:buChar char="•"/>
            </a:pPr>
            <a:r>
              <a:rPr lang="en-US" sz="1200" dirty="0" smtClean="0"/>
              <a:t> radically shift library structures and plan to adjust to changes in research and higher education</a:t>
            </a:r>
          </a:p>
          <a:p>
            <a:pPr>
              <a:spcAft>
                <a:spcPts val="600"/>
              </a:spcAft>
              <a:buFont typeface="Arial" pitchFamily="34" charset="0"/>
              <a:buChar char="•"/>
            </a:pPr>
            <a:r>
              <a:rPr lang="en-US" sz="1200" dirty="0" smtClean="0"/>
              <a:t> restructure library functions to be (again) built to purpose</a:t>
            </a:r>
          </a:p>
          <a:p>
            <a:pPr>
              <a:spcAft>
                <a:spcPts val="600"/>
              </a:spcAft>
              <a:buFont typeface="Arial" pitchFamily="34" charset="0"/>
              <a:buChar char="•"/>
            </a:pPr>
            <a:r>
              <a:rPr lang="en-US" sz="1200" dirty="0" smtClean="0"/>
              <a:t> capitalize on turnover at the top; “musical chairs” and “fresh horses” </a:t>
            </a:r>
          </a:p>
          <a:p>
            <a:pPr>
              <a:spcAft>
                <a:spcPts val="600"/>
              </a:spcAft>
              <a:buFont typeface="Arial" pitchFamily="34" charset="0"/>
              <a:buChar char="•"/>
            </a:pPr>
            <a:r>
              <a:rPr lang="en-US" sz="1200" dirty="0" smtClean="0"/>
              <a:t> remedy gap in array of management skills to fit evolving system dynamics</a:t>
            </a:r>
          </a:p>
          <a:p>
            <a:pPr>
              <a:spcAft>
                <a:spcPts val="600"/>
              </a:spcAft>
              <a:buFont typeface="Arial" pitchFamily="34" charset="0"/>
              <a:buChar char="•"/>
            </a:pPr>
            <a:r>
              <a:rPr lang="en-US" sz="1200" dirty="0" smtClean="0"/>
              <a:t> change library culture</a:t>
            </a:r>
            <a:endParaRPr lang="en-US" dirty="0" smtClean="0"/>
          </a:p>
          <a:p>
            <a:endParaRPr lang="en-US" dirty="0" smtClean="0"/>
          </a:p>
          <a:p>
            <a:r>
              <a:rPr lang="en-US" dirty="0" smtClean="0"/>
              <a:t>(an</a:t>
            </a:r>
            <a:r>
              <a:rPr lang="en-US" baseline="0" dirty="0" smtClean="0"/>
              <a:t> e</a:t>
            </a:r>
            <a:r>
              <a:rPr lang="en-US" dirty="0" smtClean="0"/>
              <a:t>xample of a work-in-process:)</a:t>
            </a:r>
          </a:p>
          <a:p>
            <a:endParaRPr lang="en-US" dirty="0" smtClean="0"/>
          </a:p>
          <a:p>
            <a:r>
              <a:rPr lang="en-US" sz="1200" kern="1200" dirty="0" smtClean="0">
                <a:solidFill>
                  <a:schemeClr val="tx1"/>
                </a:solidFill>
                <a:latin typeface="+mn-lt"/>
                <a:ea typeface="+mn-ea"/>
                <a:cs typeface="+mn-cs"/>
              </a:rPr>
              <a:t>Jim’s call: “Do you self-identify as a research library leader who has recently </a:t>
            </a:r>
            <a:r>
              <a:rPr lang="en-US" sz="1200" kern="1200" dirty="0" err="1" smtClean="0">
                <a:solidFill>
                  <a:schemeClr val="tx1"/>
                </a:solidFill>
                <a:latin typeface="+mn-lt"/>
                <a:ea typeface="+mn-ea"/>
                <a:cs typeface="+mn-cs"/>
              </a:rPr>
              <a:t>reorganised</a:t>
            </a:r>
            <a:r>
              <a:rPr lang="en-US" sz="1200" kern="1200" dirty="0" smtClean="0">
                <a:solidFill>
                  <a:schemeClr val="tx1"/>
                </a:solidFill>
                <a:latin typeface="+mn-lt"/>
                <a:ea typeface="+mn-ea"/>
                <a:cs typeface="+mn-cs"/>
              </a:rPr>
              <a:t> or is about to change the administrative structure of your organization?  OCLC Research is searching internationally for directors, deans or other senior managers who have changed their </a:t>
            </a:r>
            <a:r>
              <a:rPr lang="en-US" sz="1200" kern="1200" dirty="0" err="1" smtClean="0">
                <a:solidFill>
                  <a:schemeClr val="tx1"/>
                </a:solidFill>
                <a:latin typeface="+mn-lt"/>
                <a:ea typeface="+mn-ea"/>
                <a:cs typeface="+mn-cs"/>
              </a:rPr>
              <a:t>organisation’s</a:t>
            </a:r>
            <a:r>
              <a:rPr lang="en-US" sz="1200" kern="1200" dirty="0" smtClean="0">
                <a:solidFill>
                  <a:schemeClr val="tx1"/>
                </a:solidFill>
                <a:latin typeface="+mn-lt"/>
                <a:ea typeface="+mn-ea"/>
                <a:cs typeface="+mn-cs"/>
              </a:rPr>
              <a:t> structure or made new assignments to: </a:t>
            </a:r>
          </a:p>
          <a:p>
            <a:pPr lvl="0">
              <a:buFont typeface="Arial" pitchFamily="34" charset="0"/>
              <a:buChar char="•"/>
            </a:pPr>
            <a:r>
              <a:rPr lang="en-US" sz="1200" kern="1200" dirty="0" smtClean="0">
                <a:solidFill>
                  <a:schemeClr val="tx1"/>
                </a:solidFill>
                <a:latin typeface="+mn-lt"/>
                <a:ea typeface="+mn-ea"/>
                <a:cs typeface="+mn-cs"/>
              </a:rPr>
              <a:t>align with changes in research and education, </a:t>
            </a:r>
          </a:p>
          <a:p>
            <a:pPr lvl="0">
              <a:buFont typeface="Arial" pitchFamily="34" charset="0"/>
              <a:buChar char="•"/>
            </a:pPr>
            <a:r>
              <a:rPr lang="en-US" sz="1200" kern="1200" dirty="0" smtClean="0">
                <a:solidFill>
                  <a:schemeClr val="tx1"/>
                </a:solidFill>
                <a:latin typeface="+mn-lt"/>
                <a:ea typeface="+mn-ea"/>
                <a:cs typeface="+mn-cs"/>
              </a:rPr>
              <a:t>more closely align with university directions or </a:t>
            </a:r>
          </a:p>
          <a:p>
            <a:pPr lvl="0">
              <a:buFont typeface="Arial" pitchFamily="34" charset="0"/>
              <a:buChar char="•"/>
            </a:pPr>
            <a:r>
              <a:rPr lang="en-US" sz="1200" kern="1200" dirty="0" smtClean="0">
                <a:solidFill>
                  <a:schemeClr val="tx1"/>
                </a:solidFill>
                <a:latin typeface="+mn-lt"/>
                <a:ea typeface="+mn-ea"/>
                <a:cs typeface="+mn-cs"/>
              </a:rPr>
              <a:t>ensure the library is responsive to the changed expectations of the constituencies served by the library.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“What have you decided? We’re seeing some striking new combinations of managerial and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responsibilities such as:</a:t>
            </a:r>
          </a:p>
          <a:p>
            <a:pPr lvl="0">
              <a:buFont typeface="Arial" pitchFamily="34" charset="0"/>
              <a:buChar char="•"/>
            </a:pPr>
            <a:r>
              <a:rPr lang="en-US" sz="1200" kern="1200" dirty="0" smtClean="0">
                <a:solidFill>
                  <a:schemeClr val="tx1"/>
                </a:solidFill>
                <a:latin typeface="+mn-lt"/>
                <a:ea typeface="+mn-ea"/>
                <a:cs typeface="+mn-cs"/>
              </a:rPr>
              <a:t>digital scholarship, digital preservation, digitization, and special collections</a:t>
            </a:r>
          </a:p>
          <a:p>
            <a:pPr lvl="0">
              <a:buFont typeface="Arial" pitchFamily="34" charset="0"/>
              <a:buChar char="•"/>
            </a:pPr>
            <a:r>
              <a:rPr lang="en-US" sz="1200" kern="1200" dirty="0" smtClean="0">
                <a:solidFill>
                  <a:schemeClr val="tx1"/>
                </a:solidFill>
                <a:latin typeface="+mn-lt"/>
                <a:ea typeface="+mn-ea"/>
                <a:cs typeface="+mn-cs"/>
              </a:rPr>
              <a:t>metadata services, IT, systems and digital humanities</a:t>
            </a:r>
          </a:p>
          <a:p>
            <a:pPr lvl="0">
              <a:buFont typeface="Arial" pitchFamily="34" charset="0"/>
              <a:buChar char="•"/>
            </a:pPr>
            <a:r>
              <a:rPr lang="en-US" sz="1200" kern="1200" dirty="0" smtClean="0">
                <a:solidFill>
                  <a:schemeClr val="tx1"/>
                </a:solidFill>
                <a:latin typeface="+mn-lt"/>
                <a:ea typeface="+mn-ea"/>
                <a:cs typeface="+mn-cs"/>
              </a:rPr>
              <a:t>university press, institutional repository and preservation/conservation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think these new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structures are evidence of the way research libraries are evolving to match the contours of their institution. We’d like to understand more in order to </a:t>
            </a:r>
            <a:r>
              <a:rPr lang="en-US" sz="1200" kern="1200" dirty="0" err="1" smtClean="0">
                <a:solidFill>
                  <a:schemeClr val="tx1"/>
                </a:solidFill>
                <a:latin typeface="+mn-lt"/>
                <a:ea typeface="+mn-ea"/>
                <a:cs typeface="+mn-cs"/>
              </a:rPr>
              <a:t>synthesise</a:t>
            </a:r>
            <a:r>
              <a:rPr lang="en-US" sz="1200" kern="1200" dirty="0" smtClean="0">
                <a:solidFill>
                  <a:schemeClr val="tx1"/>
                </a:solidFill>
                <a:latin typeface="+mn-lt"/>
                <a:ea typeface="+mn-ea"/>
                <a:cs typeface="+mn-cs"/>
              </a:rPr>
              <a:t> and characterize these emerging strategies and structures.” </a:t>
            </a:r>
          </a:p>
          <a:p>
            <a:endParaRPr lang="en-US" dirty="0" smtClean="0"/>
          </a:p>
          <a:p>
            <a:pPr>
              <a:spcAft>
                <a:spcPts val="600"/>
              </a:spcAft>
            </a:pPr>
            <a:r>
              <a:rPr lang="en-US" sz="1200" dirty="0" smtClean="0"/>
              <a:t>Problem: insufficient flexibility to respond to changing external economic and political demands, including:</a:t>
            </a:r>
          </a:p>
          <a:p>
            <a:pPr>
              <a:spcAft>
                <a:spcPts val="600"/>
              </a:spcAft>
              <a:buFont typeface="Arial" pitchFamily="34" charset="0"/>
              <a:buChar char="•"/>
            </a:pPr>
            <a:r>
              <a:rPr lang="en-US" sz="1200" dirty="0" smtClean="0"/>
              <a:t> funding cuts that will not be reversed</a:t>
            </a:r>
          </a:p>
          <a:p>
            <a:pPr>
              <a:spcAft>
                <a:spcPts val="600"/>
              </a:spcAft>
              <a:buFont typeface="Arial" pitchFamily="34" charset="0"/>
              <a:buChar char="•"/>
            </a:pPr>
            <a:r>
              <a:rPr lang="en-US" sz="1200" dirty="0" smtClean="0"/>
              <a:t> scale and pace of changes to research library system dynamics</a:t>
            </a:r>
          </a:p>
          <a:p>
            <a:pPr>
              <a:spcAft>
                <a:spcPts val="600"/>
              </a:spcAft>
              <a:buFont typeface="Arial" pitchFamily="34" charset="0"/>
              <a:buChar char="•"/>
            </a:pPr>
            <a:r>
              <a:rPr lang="en-US" sz="1200" dirty="0" smtClean="0"/>
              <a:t> structural unknowns in research and the “crisis in higher education”</a:t>
            </a:r>
          </a:p>
          <a:p>
            <a:pPr>
              <a:spcAft>
                <a:spcPts val="600"/>
              </a:spcAft>
              <a:buFont typeface="Arial" pitchFamily="34" charset="0"/>
              <a:buChar char="•"/>
            </a:pPr>
            <a:r>
              <a:rPr lang="en-US" sz="1200" dirty="0" smtClean="0"/>
              <a:t> irrelevance and disintermediation of research libraries</a:t>
            </a:r>
          </a:p>
          <a:p>
            <a:pPr>
              <a:spcAft>
                <a:spcPts val="600"/>
              </a:spcAft>
              <a:buFont typeface="Arial" pitchFamily="34" charset="0"/>
              <a:buChar char="•"/>
            </a:pPr>
            <a:r>
              <a:rPr lang="en-US" sz="1200" dirty="0" smtClean="0"/>
              <a:t> evolving scholarly record flips collecting mission from local/private to public good; paired with need for shared services</a:t>
            </a:r>
          </a:p>
          <a:p>
            <a:pPr>
              <a:spcAft>
                <a:spcPts val="600"/>
              </a:spcAft>
              <a:buFont typeface="Arial" pitchFamily="34" charset="0"/>
              <a:buChar char="•"/>
            </a:pPr>
            <a:r>
              <a:rPr lang="en-US" sz="1200" dirty="0" smtClean="0"/>
              <a:t> legacy staff and legacy culture</a:t>
            </a:r>
          </a:p>
          <a:p>
            <a:endParaRPr lang="en-US" dirty="0" smtClean="0"/>
          </a:p>
          <a:p>
            <a:pPr>
              <a:spcAft>
                <a:spcPts val="600"/>
              </a:spcAft>
            </a:pPr>
            <a:r>
              <a:rPr lang="en-US" dirty="0" smtClean="0"/>
              <a:t>What we (OCLC Research)</a:t>
            </a:r>
            <a:r>
              <a:rPr lang="en-US" baseline="0" dirty="0" smtClean="0"/>
              <a:t> do: </a:t>
            </a:r>
            <a:r>
              <a:rPr lang="en-US" sz="1200" dirty="0" smtClean="0"/>
              <a:t>quickest path to a synthesis will be:</a:t>
            </a:r>
          </a:p>
          <a:p>
            <a:pPr>
              <a:spcAft>
                <a:spcPts val="600"/>
              </a:spcAft>
              <a:buFont typeface="Arial" pitchFamily="34" charset="0"/>
              <a:buChar char="•"/>
            </a:pPr>
            <a:r>
              <a:rPr lang="en-US" sz="1200" dirty="0" smtClean="0"/>
              <a:t> identify institutions that have redesigned and made assignments</a:t>
            </a:r>
          </a:p>
          <a:p>
            <a:pPr>
              <a:spcAft>
                <a:spcPts val="600"/>
              </a:spcAft>
              <a:buFont typeface="Arial" pitchFamily="34" charset="0"/>
              <a:buChar char="•"/>
            </a:pPr>
            <a:r>
              <a:rPr lang="en-US" sz="1200" dirty="0" smtClean="0"/>
              <a:t> Jim send call for directors to self-identify to share drivers for organizational restructuring</a:t>
            </a:r>
          </a:p>
          <a:p>
            <a:pPr>
              <a:spcAft>
                <a:spcPts val="600"/>
              </a:spcAft>
              <a:buFont typeface="Arial" pitchFamily="34" charset="0"/>
              <a:buChar char="•"/>
            </a:pPr>
            <a:r>
              <a:rPr lang="en-US" sz="1200" dirty="0" smtClean="0"/>
              <a:t> invite that cohort of directors or appropriate senior leadership to structured interviews about their reasoning</a:t>
            </a:r>
          </a:p>
          <a:p>
            <a:pPr>
              <a:spcAft>
                <a:spcPts val="600"/>
              </a:spcAft>
              <a:buFont typeface="Arial" pitchFamily="34" charset="0"/>
              <a:buChar char="•"/>
            </a:pPr>
            <a:r>
              <a:rPr lang="en-US" sz="1200" dirty="0" smtClean="0"/>
              <a:t> identify emerging strategies and structures</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35209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smtClean="0"/>
              <a:t>“</a:t>
            </a:r>
            <a:r>
              <a:rPr lang="en-US" sz="1200" kern="1200" dirty="0" smtClean="0">
                <a:solidFill>
                  <a:schemeClr val="tx1"/>
                </a:solidFill>
                <a:latin typeface="+mn-lt"/>
                <a:ea typeface="+mn-ea"/>
                <a:cs typeface="+mn-cs"/>
              </a:rPr>
              <a:t>We’re seeing some striking new combinations of managerial and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responsibilities… We think these new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structures are evidence of the way research libraries are evolving to match the contours of their institution. ”</a:t>
            </a:r>
            <a:endParaRPr lang="en-US" dirty="0" smtClean="0"/>
          </a:p>
          <a:p>
            <a:endParaRPr lang="en-US" dirty="0" smtClean="0"/>
          </a:p>
          <a:p>
            <a:r>
              <a:rPr lang="en-US" dirty="0" smtClean="0"/>
              <a:t>(UNSW and Melbourne responded to Jim’s call, also Auckland, several in the UK and Canada, and one in the Netherlands)</a:t>
            </a:r>
          </a:p>
          <a:p>
            <a:endParaRPr lang="en-US" dirty="0" smtClean="0"/>
          </a:p>
          <a:p>
            <a:pPr>
              <a:spcAft>
                <a:spcPts val="600"/>
              </a:spcAft>
            </a:pPr>
            <a:r>
              <a:rPr lang="en-US" dirty="0" smtClean="0"/>
              <a:t>Goal</a:t>
            </a:r>
            <a:r>
              <a:rPr lang="en-US" baseline="0" dirty="0" smtClean="0"/>
              <a:t>: </a:t>
            </a:r>
            <a:r>
              <a:rPr lang="en-US" sz="1200" dirty="0" smtClean="0"/>
              <a:t>international library leadership finds shared understanding and becomes less risk-averse to novel assignments:</a:t>
            </a:r>
          </a:p>
          <a:p>
            <a:pPr>
              <a:spcAft>
                <a:spcPts val="600"/>
              </a:spcAft>
              <a:buFont typeface="Arial" pitchFamily="34" charset="0"/>
              <a:buChar char="•"/>
            </a:pPr>
            <a:r>
              <a:rPr lang="en-US" sz="1200" dirty="0" smtClean="0"/>
              <a:t> radically shift library structures and plan to adjust to changes in research and higher education</a:t>
            </a:r>
          </a:p>
          <a:p>
            <a:pPr>
              <a:spcAft>
                <a:spcPts val="600"/>
              </a:spcAft>
              <a:buFont typeface="Arial" pitchFamily="34" charset="0"/>
              <a:buChar char="•"/>
            </a:pPr>
            <a:r>
              <a:rPr lang="en-US" sz="1200" dirty="0" smtClean="0"/>
              <a:t> restructure library functions to be (again) built to purpose</a:t>
            </a:r>
          </a:p>
          <a:p>
            <a:pPr>
              <a:spcAft>
                <a:spcPts val="600"/>
              </a:spcAft>
              <a:buFont typeface="Arial" pitchFamily="34" charset="0"/>
              <a:buChar char="•"/>
            </a:pPr>
            <a:r>
              <a:rPr lang="en-US" sz="1200" dirty="0" smtClean="0"/>
              <a:t> capitalize on turnover at the top; “musical chairs” and “fresh horses” </a:t>
            </a:r>
          </a:p>
          <a:p>
            <a:pPr>
              <a:spcAft>
                <a:spcPts val="600"/>
              </a:spcAft>
              <a:buFont typeface="Arial" pitchFamily="34" charset="0"/>
              <a:buChar char="•"/>
            </a:pPr>
            <a:r>
              <a:rPr lang="en-US" sz="1200" dirty="0" smtClean="0"/>
              <a:t> remedy gap in array of management skills to fit evolving system dynamics</a:t>
            </a:r>
          </a:p>
          <a:p>
            <a:pPr>
              <a:spcAft>
                <a:spcPts val="600"/>
              </a:spcAft>
              <a:buFont typeface="Arial" pitchFamily="34" charset="0"/>
              <a:buChar char="•"/>
            </a:pPr>
            <a:r>
              <a:rPr lang="en-US" sz="1200" dirty="0" smtClean="0"/>
              <a:t> change library culture</a:t>
            </a:r>
            <a:endParaRPr lang="en-US" dirty="0" smtClean="0"/>
          </a:p>
          <a:p>
            <a:endParaRPr lang="en-US" dirty="0" smtClean="0"/>
          </a:p>
          <a:p>
            <a:r>
              <a:rPr lang="en-US" dirty="0" smtClean="0"/>
              <a:t>(an</a:t>
            </a:r>
            <a:r>
              <a:rPr lang="en-US" baseline="0" dirty="0" smtClean="0"/>
              <a:t> e</a:t>
            </a:r>
            <a:r>
              <a:rPr lang="en-US" dirty="0" smtClean="0"/>
              <a:t>xample of a work-in-process:)</a:t>
            </a:r>
          </a:p>
          <a:p>
            <a:endParaRPr lang="en-US" dirty="0" smtClean="0"/>
          </a:p>
          <a:p>
            <a:r>
              <a:rPr lang="en-US" sz="1200" kern="1200" dirty="0" smtClean="0">
                <a:solidFill>
                  <a:schemeClr val="tx1"/>
                </a:solidFill>
                <a:latin typeface="+mn-lt"/>
                <a:ea typeface="+mn-ea"/>
                <a:cs typeface="+mn-cs"/>
              </a:rPr>
              <a:t>Jim’s call: “Do you self-identify as a research library leader who has recently </a:t>
            </a:r>
            <a:r>
              <a:rPr lang="en-US" sz="1200" kern="1200" dirty="0" err="1" smtClean="0">
                <a:solidFill>
                  <a:schemeClr val="tx1"/>
                </a:solidFill>
                <a:latin typeface="+mn-lt"/>
                <a:ea typeface="+mn-ea"/>
                <a:cs typeface="+mn-cs"/>
              </a:rPr>
              <a:t>reorganised</a:t>
            </a:r>
            <a:r>
              <a:rPr lang="en-US" sz="1200" kern="1200" dirty="0" smtClean="0">
                <a:solidFill>
                  <a:schemeClr val="tx1"/>
                </a:solidFill>
                <a:latin typeface="+mn-lt"/>
                <a:ea typeface="+mn-ea"/>
                <a:cs typeface="+mn-cs"/>
              </a:rPr>
              <a:t> or is about to change the administrative structure of your organization?  OCLC Research is searching internationally for directors, deans or other senior managers who have changed their </a:t>
            </a:r>
            <a:r>
              <a:rPr lang="en-US" sz="1200" kern="1200" dirty="0" err="1" smtClean="0">
                <a:solidFill>
                  <a:schemeClr val="tx1"/>
                </a:solidFill>
                <a:latin typeface="+mn-lt"/>
                <a:ea typeface="+mn-ea"/>
                <a:cs typeface="+mn-cs"/>
              </a:rPr>
              <a:t>organisation’s</a:t>
            </a:r>
            <a:r>
              <a:rPr lang="en-US" sz="1200" kern="1200" dirty="0" smtClean="0">
                <a:solidFill>
                  <a:schemeClr val="tx1"/>
                </a:solidFill>
                <a:latin typeface="+mn-lt"/>
                <a:ea typeface="+mn-ea"/>
                <a:cs typeface="+mn-cs"/>
              </a:rPr>
              <a:t> structure or made new assignments to: </a:t>
            </a:r>
          </a:p>
          <a:p>
            <a:pPr lvl="0">
              <a:buFont typeface="Arial" pitchFamily="34" charset="0"/>
              <a:buChar char="•"/>
            </a:pPr>
            <a:r>
              <a:rPr lang="en-US" sz="1200" kern="1200" dirty="0" smtClean="0">
                <a:solidFill>
                  <a:schemeClr val="tx1"/>
                </a:solidFill>
                <a:latin typeface="+mn-lt"/>
                <a:ea typeface="+mn-ea"/>
                <a:cs typeface="+mn-cs"/>
              </a:rPr>
              <a:t>align with changes in research and education, </a:t>
            </a:r>
          </a:p>
          <a:p>
            <a:pPr lvl="0">
              <a:buFont typeface="Arial" pitchFamily="34" charset="0"/>
              <a:buChar char="•"/>
            </a:pPr>
            <a:r>
              <a:rPr lang="en-US" sz="1200" kern="1200" dirty="0" smtClean="0">
                <a:solidFill>
                  <a:schemeClr val="tx1"/>
                </a:solidFill>
                <a:latin typeface="+mn-lt"/>
                <a:ea typeface="+mn-ea"/>
                <a:cs typeface="+mn-cs"/>
              </a:rPr>
              <a:t>more closely align with university directions or </a:t>
            </a:r>
          </a:p>
          <a:p>
            <a:pPr lvl="0">
              <a:buFont typeface="Arial" pitchFamily="34" charset="0"/>
              <a:buChar char="•"/>
            </a:pPr>
            <a:r>
              <a:rPr lang="en-US" sz="1200" kern="1200" dirty="0" smtClean="0">
                <a:solidFill>
                  <a:schemeClr val="tx1"/>
                </a:solidFill>
                <a:latin typeface="+mn-lt"/>
                <a:ea typeface="+mn-ea"/>
                <a:cs typeface="+mn-cs"/>
              </a:rPr>
              <a:t>ensure the library is responsive to the changed expectations of the constituencies served by the library.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“What have you decided? We’re seeing some striking new combinations of managerial and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responsibilities such as:</a:t>
            </a:r>
          </a:p>
          <a:p>
            <a:pPr lvl="0">
              <a:buFont typeface="Arial" pitchFamily="34" charset="0"/>
              <a:buChar char="•"/>
            </a:pPr>
            <a:r>
              <a:rPr lang="en-US" sz="1200" kern="1200" dirty="0" smtClean="0">
                <a:solidFill>
                  <a:schemeClr val="tx1"/>
                </a:solidFill>
                <a:latin typeface="+mn-lt"/>
                <a:ea typeface="+mn-ea"/>
                <a:cs typeface="+mn-cs"/>
              </a:rPr>
              <a:t>digital scholarship, digital preservation, digitization, and special collections</a:t>
            </a:r>
          </a:p>
          <a:p>
            <a:pPr lvl="0">
              <a:buFont typeface="Arial" pitchFamily="34" charset="0"/>
              <a:buChar char="•"/>
            </a:pPr>
            <a:r>
              <a:rPr lang="en-US" sz="1200" kern="1200" dirty="0" smtClean="0">
                <a:solidFill>
                  <a:schemeClr val="tx1"/>
                </a:solidFill>
                <a:latin typeface="+mn-lt"/>
                <a:ea typeface="+mn-ea"/>
                <a:cs typeface="+mn-cs"/>
              </a:rPr>
              <a:t>metadata services, IT, systems and digital humanities</a:t>
            </a:r>
          </a:p>
          <a:p>
            <a:pPr lvl="0">
              <a:buFont typeface="Arial" pitchFamily="34" charset="0"/>
              <a:buChar char="•"/>
            </a:pPr>
            <a:r>
              <a:rPr lang="en-US" sz="1200" kern="1200" dirty="0" smtClean="0">
                <a:solidFill>
                  <a:schemeClr val="tx1"/>
                </a:solidFill>
                <a:latin typeface="+mn-lt"/>
                <a:ea typeface="+mn-ea"/>
                <a:cs typeface="+mn-cs"/>
              </a:rPr>
              <a:t>university press, institutional repository and preservation/conservation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think these new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structures are evidence of the way research libraries are evolving to match the contours of their institution. We’d like to understand more in order to </a:t>
            </a:r>
            <a:r>
              <a:rPr lang="en-US" sz="1200" kern="1200" dirty="0" err="1" smtClean="0">
                <a:solidFill>
                  <a:schemeClr val="tx1"/>
                </a:solidFill>
                <a:latin typeface="+mn-lt"/>
                <a:ea typeface="+mn-ea"/>
                <a:cs typeface="+mn-cs"/>
              </a:rPr>
              <a:t>synthesise</a:t>
            </a:r>
            <a:r>
              <a:rPr lang="en-US" sz="1200" kern="1200" dirty="0" smtClean="0">
                <a:solidFill>
                  <a:schemeClr val="tx1"/>
                </a:solidFill>
                <a:latin typeface="+mn-lt"/>
                <a:ea typeface="+mn-ea"/>
                <a:cs typeface="+mn-cs"/>
              </a:rPr>
              <a:t> and characterize these emerging strategies and structures.” </a:t>
            </a:r>
          </a:p>
          <a:p>
            <a:endParaRPr lang="en-US" dirty="0" smtClean="0"/>
          </a:p>
          <a:p>
            <a:pPr>
              <a:spcAft>
                <a:spcPts val="600"/>
              </a:spcAft>
            </a:pPr>
            <a:r>
              <a:rPr lang="en-US" sz="1200" dirty="0" smtClean="0"/>
              <a:t>Problem: insufficient flexibility to respond to changing external economic and political demands, including:</a:t>
            </a:r>
          </a:p>
          <a:p>
            <a:pPr>
              <a:spcAft>
                <a:spcPts val="600"/>
              </a:spcAft>
              <a:buFont typeface="Arial" pitchFamily="34" charset="0"/>
              <a:buChar char="•"/>
            </a:pPr>
            <a:r>
              <a:rPr lang="en-US" sz="1200" dirty="0" smtClean="0"/>
              <a:t> funding cuts that will not be reversed</a:t>
            </a:r>
          </a:p>
          <a:p>
            <a:pPr>
              <a:spcAft>
                <a:spcPts val="600"/>
              </a:spcAft>
              <a:buFont typeface="Arial" pitchFamily="34" charset="0"/>
              <a:buChar char="•"/>
            </a:pPr>
            <a:r>
              <a:rPr lang="en-US" sz="1200" dirty="0" smtClean="0"/>
              <a:t> scale and pace of changes to research library system dynamics</a:t>
            </a:r>
          </a:p>
          <a:p>
            <a:pPr>
              <a:spcAft>
                <a:spcPts val="600"/>
              </a:spcAft>
              <a:buFont typeface="Arial" pitchFamily="34" charset="0"/>
              <a:buChar char="•"/>
            </a:pPr>
            <a:r>
              <a:rPr lang="en-US" sz="1200" dirty="0" smtClean="0"/>
              <a:t> structural unknowns in research and the “crisis in higher education”</a:t>
            </a:r>
          </a:p>
          <a:p>
            <a:pPr>
              <a:spcAft>
                <a:spcPts val="600"/>
              </a:spcAft>
              <a:buFont typeface="Arial" pitchFamily="34" charset="0"/>
              <a:buChar char="•"/>
            </a:pPr>
            <a:r>
              <a:rPr lang="en-US" sz="1200" dirty="0" smtClean="0"/>
              <a:t> irrelevance and disintermediation of research libraries</a:t>
            </a:r>
          </a:p>
          <a:p>
            <a:pPr>
              <a:spcAft>
                <a:spcPts val="600"/>
              </a:spcAft>
              <a:buFont typeface="Arial" pitchFamily="34" charset="0"/>
              <a:buChar char="•"/>
            </a:pPr>
            <a:r>
              <a:rPr lang="en-US" sz="1200" dirty="0" smtClean="0"/>
              <a:t> evolving scholarly record flips collecting mission from local/private to public good; paired with need for shared services</a:t>
            </a:r>
          </a:p>
          <a:p>
            <a:pPr>
              <a:spcAft>
                <a:spcPts val="600"/>
              </a:spcAft>
              <a:buFont typeface="Arial" pitchFamily="34" charset="0"/>
              <a:buChar char="•"/>
            </a:pPr>
            <a:r>
              <a:rPr lang="en-US" sz="1200" dirty="0" smtClean="0"/>
              <a:t> legacy staff and legacy culture</a:t>
            </a:r>
          </a:p>
          <a:p>
            <a:endParaRPr lang="en-US" dirty="0" smtClean="0"/>
          </a:p>
          <a:p>
            <a:pPr>
              <a:spcAft>
                <a:spcPts val="600"/>
              </a:spcAft>
            </a:pPr>
            <a:r>
              <a:rPr lang="en-US" dirty="0" smtClean="0"/>
              <a:t>What we (OCLC Research)</a:t>
            </a:r>
            <a:r>
              <a:rPr lang="en-US" baseline="0" dirty="0" smtClean="0"/>
              <a:t> do: </a:t>
            </a:r>
            <a:r>
              <a:rPr lang="en-US" sz="1200" dirty="0" smtClean="0"/>
              <a:t>quickest path to a synthesis will be:</a:t>
            </a:r>
          </a:p>
          <a:p>
            <a:pPr>
              <a:spcAft>
                <a:spcPts val="600"/>
              </a:spcAft>
              <a:buFont typeface="Arial" pitchFamily="34" charset="0"/>
              <a:buChar char="•"/>
            </a:pPr>
            <a:r>
              <a:rPr lang="en-US" sz="1200" dirty="0" smtClean="0"/>
              <a:t> identify institutions that have redesigned and made assignments</a:t>
            </a:r>
          </a:p>
          <a:p>
            <a:pPr>
              <a:spcAft>
                <a:spcPts val="600"/>
              </a:spcAft>
              <a:buFont typeface="Arial" pitchFamily="34" charset="0"/>
              <a:buChar char="•"/>
            </a:pPr>
            <a:r>
              <a:rPr lang="en-US" sz="1200" dirty="0" smtClean="0"/>
              <a:t> Jim send call for directors to self-identify to share drivers for organizational restructuring</a:t>
            </a:r>
          </a:p>
          <a:p>
            <a:pPr>
              <a:spcAft>
                <a:spcPts val="600"/>
              </a:spcAft>
              <a:buFont typeface="Arial" pitchFamily="34" charset="0"/>
              <a:buChar char="•"/>
            </a:pPr>
            <a:r>
              <a:rPr lang="en-US" sz="1200" dirty="0" smtClean="0"/>
              <a:t> invite that cohort of directors or appropriate senior leadership to structured interviews about their reasoning</a:t>
            </a:r>
          </a:p>
          <a:p>
            <a:pPr>
              <a:spcAft>
                <a:spcPts val="600"/>
              </a:spcAft>
              <a:buFont typeface="Arial" pitchFamily="34" charset="0"/>
              <a:buChar char="•"/>
            </a:pPr>
            <a:r>
              <a:rPr lang="en-US" sz="1200" dirty="0" smtClean="0"/>
              <a:t> identify emerging strategies and structures</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8585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Wendy </a:t>
            </a:r>
            <a:r>
              <a:rPr lang="en-US" sz="1200" b="0" kern="1200" baseline="0" dirty="0" err="1" smtClean="0">
                <a:solidFill>
                  <a:schemeClr val="tx1"/>
                </a:solidFill>
                <a:latin typeface="+mn-lt"/>
                <a:ea typeface="+mn-ea"/>
                <a:cs typeface="+mn-cs"/>
              </a:rPr>
              <a:t>Lougee</a:t>
            </a:r>
            <a:r>
              <a:rPr lang="en-US" sz="1200" b="0" kern="1200" baseline="0" dirty="0" smtClean="0">
                <a:solidFill>
                  <a:schemeClr val="tx1"/>
                </a:solidFill>
                <a:latin typeface="+mn-lt"/>
                <a:ea typeface="+mn-ea"/>
                <a:cs typeface="+mn-cs"/>
              </a:rPr>
              <a:t> called this the new rubric which means a kind of general prescription. In this case she is prescribing the shape of the future library. She believes that the 21</a:t>
            </a:r>
            <a:r>
              <a:rPr lang="en-US" sz="1200" b="0" kern="1200" baseline="30000" dirty="0" smtClean="0">
                <a:solidFill>
                  <a:schemeClr val="tx1"/>
                </a:solidFill>
                <a:latin typeface="+mn-lt"/>
                <a:ea typeface="+mn-ea"/>
                <a:cs typeface="+mn-cs"/>
              </a:rPr>
              <a:t>st</a:t>
            </a:r>
            <a:r>
              <a:rPr lang="en-US" sz="1200" b="0" kern="1200" baseline="0" dirty="0" smtClean="0">
                <a:solidFill>
                  <a:schemeClr val="tx1"/>
                </a:solidFill>
                <a:latin typeface="+mn-lt"/>
                <a:ea typeface="+mn-ea"/>
                <a:cs typeface="+mn-cs"/>
              </a:rPr>
              <a:t> century library will align itself closely to the local priorities of its institution. It will manage some local infrastructure and will provide services that respond to unique institutional assets which includes areas of research or teaching distinction.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However that local alignment will be supported by collective goals and priorities understood by the community of research libraries. These local operations will depend on shared infrastructure (like data management and preservation facilities) and on shared assets (like print collections jointly owned by many institutions).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This kind of alignment of the local with collective shared structures will define the 21</a:t>
            </a:r>
            <a:r>
              <a:rPr lang="en-US" sz="1200" b="0" kern="1200" baseline="30000" dirty="0" smtClean="0">
                <a:solidFill>
                  <a:schemeClr val="tx1"/>
                </a:solidFill>
                <a:latin typeface="+mn-lt"/>
                <a:ea typeface="+mn-ea"/>
                <a:cs typeface="+mn-cs"/>
              </a:rPr>
              <a:t>st</a:t>
            </a:r>
            <a:r>
              <a:rPr lang="en-US" sz="1200" b="0" kern="1200" baseline="0" dirty="0" smtClean="0">
                <a:solidFill>
                  <a:schemeClr val="tx1"/>
                </a:solidFill>
                <a:latin typeface="+mn-lt"/>
                <a:ea typeface="+mn-ea"/>
                <a:cs typeface="+mn-cs"/>
              </a:rPr>
              <a:t> century library. </a:t>
            </a:r>
          </a:p>
          <a:p>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r>
              <a:rPr lang="en-US" sz="1200" b="0" i="1" kern="1200" baseline="0" dirty="0" smtClean="0">
                <a:solidFill>
                  <a:schemeClr val="tx1"/>
                </a:solidFill>
                <a:latin typeface="+mn-lt"/>
                <a:ea typeface="+mn-ea"/>
                <a:cs typeface="+mn-cs"/>
              </a:rPr>
              <a:t>Note to myself: An established custom; a set of rules, an injunction; a general prescription.</a:t>
            </a:r>
            <a:endParaRPr lang="en-US" b="0" i="1" dirty="0"/>
          </a:p>
        </p:txBody>
      </p:sp>
      <p:sp>
        <p:nvSpPr>
          <p:cNvPr id="4" name="Slide Number Placeholder 3"/>
          <p:cNvSpPr>
            <a:spLocks noGrp="1"/>
          </p:cNvSpPr>
          <p:nvPr>
            <p:ph type="sldNum" sz="quarter" idx="10"/>
          </p:nvPr>
        </p:nvSpPr>
        <p:spPr/>
        <p:txBody>
          <a:bodyPr/>
          <a:lstStyle/>
          <a:p>
            <a:fld id="{B692953C-197B-4704-9ED1-A794A500B6E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859447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31E8577-7E78-41DF-96AC-A776B0057BBB}"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000437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smtClean="0"/>
              <a:t>“</a:t>
            </a:r>
            <a:r>
              <a:rPr lang="en-US" sz="1200" kern="1200" dirty="0" smtClean="0">
                <a:solidFill>
                  <a:schemeClr val="tx1"/>
                </a:solidFill>
                <a:latin typeface="+mn-lt"/>
                <a:ea typeface="+mn-ea"/>
                <a:cs typeface="+mn-cs"/>
              </a:rPr>
              <a:t>We’re seeing some striking new combinations of managerial and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responsibilities… We think these new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structures are evidence of the way research libraries are evolving to match the contours of their institution. ”</a:t>
            </a:r>
            <a:endParaRPr lang="en-US" dirty="0" smtClean="0"/>
          </a:p>
          <a:p>
            <a:endParaRPr lang="en-US" dirty="0" smtClean="0"/>
          </a:p>
          <a:p>
            <a:r>
              <a:rPr lang="en-US" dirty="0" smtClean="0"/>
              <a:t>(UNSW and Melbourne responded to Jim’s call, also Auckland, several in the UK and Canada, and one in the Netherlands)</a:t>
            </a:r>
          </a:p>
          <a:p>
            <a:endParaRPr lang="en-US" dirty="0" smtClean="0"/>
          </a:p>
          <a:p>
            <a:pPr>
              <a:spcAft>
                <a:spcPts val="600"/>
              </a:spcAft>
            </a:pPr>
            <a:r>
              <a:rPr lang="en-US" dirty="0" smtClean="0"/>
              <a:t>Goal</a:t>
            </a:r>
            <a:r>
              <a:rPr lang="en-US" baseline="0" dirty="0" smtClean="0"/>
              <a:t>: </a:t>
            </a:r>
            <a:r>
              <a:rPr lang="en-US" sz="1200" dirty="0" smtClean="0"/>
              <a:t>international library leadership finds shared understanding and becomes less risk-averse to novel assignments:</a:t>
            </a:r>
          </a:p>
          <a:p>
            <a:pPr>
              <a:spcAft>
                <a:spcPts val="600"/>
              </a:spcAft>
              <a:buFont typeface="Arial" pitchFamily="34" charset="0"/>
              <a:buChar char="•"/>
            </a:pPr>
            <a:r>
              <a:rPr lang="en-US" sz="1200" dirty="0" smtClean="0"/>
              <a:t> radically shift library structures and plan to adjust to changes in research and higher education</a:t>
            </a:r>
          </a:p>
          <a:p>
            <a:pPr>
              <a:spcAft>
                <a:spcPts val="600"/>
              </a:spcAft>
              <a:buFont typeface="Arial" pitchFamily="34" charset="0"/>
              <a:buChar char="•"/>
            </a:pPr>
            <a:r>
              <a:rPr lang="en-US" sz="1200" dirty="0" smtClean="0"/>
              <a:t> restructure library functions to be (again) built to purpose</a:t>
            </a:r>
          </a:p>
          <a:p>
            <a:pPr>
              <a:spcAft>
                <a:spcPts val="600"/>
              </a:spcAft>
              <a:buFont typeface="Arial" pitchFamily="34" charset="0"/>
              <a:buChar char="•"/>
            </a:pPr>
            <a:r>
              <a:rPr lang="en-US" sz="1200" dirty="0" smtClean="0"/>
              <a:t> capitalize on turnover at the top; “musical chairs” and “fresh horses” </a:t>
            </a:r>
          </a:p>
          <a:p>
            <a:pPr>
              <a:spcAft>
                <a:spcPts val="600"/>
              </a:spcAft>
              <a:buFont typeface="Arial" pitchFamily="34" charset="0"/>
              <a:buChar char="•"/>
            </a:pPr>
            <a:r>
              <a:rPr lang="en-US" sz="1200" dirty="0" smtClean="0"/>
              <a:t> remedy gap in array of management skills to fit evolving system dynamics</a:t>
            </a:r>
          </a:p>
          <a:p>
            <a:pPr>
              <a:spcAft>
                <a:spcPts val="600"/>
              </a:spcAft>
              <a:buFont typeface="Arial" pitchFamily="34" charset="0"/>
              <a:buChar char="•"/>
            </a:pPr>
            <a:r>
              <a:rPr lang="en-US" sz="1200" dirty="0" smtClean="0"/>
              <a:t> change library culture</a:t>
            </a:r>
            <a:endParaRPr lang="en-US" dirty="0" smtClean="0"/>
          </a:p>
          <a:p>
            <a:endParaRPr lang="en-US" dirty="0" smtClean="0"/>
          </a:p>
          <a:p>
            <a:r>
              <a:rPr lang="en-US" dirty="0" smtClean="0"/>
              <a:t>(an</a:t>
            </a:r>
            <a:r>
              <a:rPr lang="en-US" baseline="0" dirty="0" smtClean="0"/>
              <a:t> e</a:t>
            </a:r>
            <a:r>
              <a:rPr lang="en-US" dirty="0" smtClean="0"/>
              <a:t>xample of a work-in-process:)</a:t>
            </a:r>
          </a:p>
          <a:p>
            <a:endParaRPr lang="en-US" dirty="0" smtClean="0"/>
          </a:p>
          <a:p>
            <a:r>
              <a:rPr lang="en-US" sz="1200" kern="1200" dirty="0" smtClean="0">
                <a:solidFill>
                  <a:schemeClr val="tx1"/>
                </a:solidFill>
                <a:latin typeface="+mn-lt"/>
                <a:ea typeface="+mn-ea"/>
                <a:cs typeface="+mn-cs"/>
              </a:rPr>
              <a:t>Jim’s call: “Do you self-identify as a research library leader who has recently </a:t>
            </a:r>
            <a:r>
              <a:rPr lang="en-US" sz="1200" kern="1200" dirty="0" err="1" smtClean="0">
                <a:solidFill>
                  <a:schemeClr val="tx1"/>
                </a:solidFill>
                <a:latin typeface="+mn-lt"/>
                <a:ea typeface="+mn-ea"/>
                <a:cs typeface="+mn-cs"/>
              </a:rPr>
              <a:t>reorganised</a:t>
            </a:r>
            <a:r>
              <a:rPr lang="en-US" sz="1200" kern="1200" dirty="0" smtClean="0">
                <a:solidFill>
                  <a:schemeClr val="tx1"/>
                </a:solidFill>
                <a:latin typeface="+mn-lt"/>
                <a:ea typeface="+mn-ea"/>
                <a:cs typeface="+mn-cs"/>
              </a:rPr>
              <a:t> or is about to change the administrative structure of your organization?  OCLC Research is searching internationally for directors, deans or other senior managers who have changed their </a:t>
            </a:r>
            <a:r>
              <a:rPr lang="en-US" sz="1200" kern="1200" dirty="0" err="1" smtClean="0">
                <a:solidFill>
                  <a:schemeClr val="tx1"/>
                </a:solidFill>
                <a:latin typeface="+mn-lt"/>
                <a:ea typeface="+mn-ea"/>
                <a:cs typeface="+mn-cs"/>
              </a:rPr>
              <a:t>organisation’s</a:t>
            </a:r>
            <a:r>
              <a:rPr lang="en-US" sz="1200" kern="1200" dirty="0" smtClean="0">
                <a:solidFill>
                  <a:schemeClr val="tx1"/>
                </a:solidFill>
                <a:latin typeface="+mn-lt"/>
                <a:ea typeface="+mn-ea"/>
                <a:cs typeface="+mn-cs"/>
              </a:rPr>
              <a:t> structure or made new assignments to: </a:t>
            </a:r>
          </a:p>
          <a:p>
            <a:pPr lvl="0">
              <a:buFont typeface="Arial" pitchFamily="34" charset="0"/>
              <a:buChar char="•"/>
            </a:pPr>
            <a:r>
              <a:rPr lang="en-US" sz="1200" kern="1200" dirty="0" smtClean="0">
                <a:solidFill>
                  <a:schemeClr val="tx1"/>
                </a:solidFill>
                <a:latin typeface="+mn-lt"/>
                <a:ea typeface="+mn-ea"/>
                <a:cs typeface="+mn-cs"/>
              </a:rPr>
              <a:t>align with changes in research and education, </a:t>
            </a:r>
          </a:p>
          <a:p>
            <a:pPr lvl="0">
              <a:buFont typeface="Arial" pitchFamily="34" charset="0"/>
              <a:buChar char="•"/>
            </a:pPr>
            <a:r>
              <a:rPr lang="en-US" sz="1200" kern="1200" dirty="0" smtClean="0">
                <a:solidFill>
                  <a:schemeClr val="tx1"/>
                </a:solidFill>
                <a:latin typeface="+mn-lt"/>
                <a:ea typeface="+mn-ea"/>
                <a:cs typeface="+mn-cs"/>
              </a:rPr>
              <a:t>more closely align with university directions or </a:t>
            </a:r>
          </a:p>
          <a:p>
            <a:pPr lvl="0">
              <a:buFont typeface="Arial" pitchFamily="34" charset="0"/>
              <a:buChar char="•"/>
            </a:pPr>
            <a:r>
              <a:rPr lang="en-US" sz="1200" kern="1200" dirty="0" smtClean="0">
                <a:solidFill>
                  <a:schemeClr val="tx1"/>
                </a:solidFill>
                <a:latin typeface="+mn-lt"/>
                <a:ea typeface="+mn-ea"/>
                <a:cs typeface="+mn-cs"/>
              </a:rPr>
              <a:t>ensure the library is responsive to the changed expectations of the constituencies served by the library.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“What have you decided? We’re seeing some striking new combinations of managerial and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responsibilities such as:</a:t>
            </a:r>
          </a:p>
          <a:p>
            <a:pPr lvl="0">
              <a:buFont typeface="Arial" pitchFamily="34" charset="0"/>
              <a:buChar char="•"/>
            </a:pPr>
            <a:r>
              <a:rPr lang="en-US" sz="1200" kern="1200" dirty="0" smtClean="0">
                <a:solidFill>
                  <a:schemeClr val="tx1"/>
                </a:solidFill>
                <a:latin typeface="+mn-lt"/>
                <a:ea typeface="+mn-ea"/>
                <a:cs typeface="+mn-cs"/>
              </a:rPr>
              <a:t>digital scholarship, digital preservation, digitization, and special collections</a:t>
            </a:r>
          </a:p>
          <a:p>
            <a:pPr lvl="0">
              <a:buFont typeface="Arial" pitchFamily="34" charset="0"/>
              <a:buChar char="•"/>
            </a:pPr>
            <a:r>
              <a:rPr lang="en-US" sz="1200" kern="1200" dirty="0" smtClean="0">
                <a:solidFill>
                  <a:schemeClr val="tx1"/>
                </a:solidFill>
                <a:latin typeface="+mn-lt"/>
                <a:ea typeface="+mn-ea"/>
                <a:cs typeface="+mn-cs"/>
              </a:rPr>
              <a:t>metadata services, IT, systems and digital humanities</a:t>
            </a:r>
          </a:p>
          <a:p>
            <a:pPr lvl="0">
              <a:buFont typeface="Arial" pitchFamily="34" charset="0"/>
              <a:buChar char="•"/>
            </a:pPr>
            <a:r>
              <a:rPr lang="en-US" sz="1200" kern="1200" dirty="0" smtClean="0">
                <a:solidFill>
                  <a:schemeClr val="tx1"/>
                </a:solidFill>
                <a:latin typeface="+mn-lt"/>
                <a:ea typeface="+mn-ea"/>
                <a:cs typeface="+mn-cs"/>
              </a:rPr>
              <a:t>university press, institutional repository and preservation/conservation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think these new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structures are evidence of the way research libraries are evolving to match the contours of their institution. We’d like to understand more in order to </a:t>
            </a:r>
            <a:r>
              <a:rPr lang="en-US" sz="1200" kern="1200" dirty="0" err="1" smtClean="0">
                <a:solidFill>
                  <a:schemeClr val="tx1"/>
                </a:solidFill>
                <a:latin typeface="+mn-lt"/>
                <a:ea typeface="+mn-ea"/>
                <a:cs typeface="+mn-cs"/>
              </a:rPr>
              <a:t>synthesise</a:t>
            </a:r>
            <a:r>
              <a:rPr lang="en-US" sz="1200" kern="1200" dirty="0" smtClean="0">
                <a:solidFill>
                  <a:schemeClr val="tx1"/>
                </a:solidFill>
                <a:latin typeface="+mn-lt"/>
                <a:ea typeface="+mn-ea"/>
                <a:cs typeface="+mn-cs"/>
              </a:rPr>
              <a:t> and characterize these emerging strategies and structures.” </a:t>
            </a:r>
          </a:p>
          <a:p>
            <a:endParaRPr lang="en-US" dirty="0" smtClean="0"/>
          </a:p>
          <a:p>
            <a:pPr>
              <a:spcAft>
                <a:spcPts val="600"/>
              </a:spcAft>
            </a:pPr>
            <a:r>
              <a:rPr lang="en-US" sz="1200" dirty="0" smtClean="0"/>
              <a:t>Problem: insufficient flexibility to respond to changing external economic and political demands, including:</a:t>
            </a:r>
          </a:p>
          <a:p>
            <a:pPr>
              <a:spcAft>
                <a:spcPts val="600"/>
              </a:spcAft>
              <a:buFont typeface="Arial" pitchFamily="34" charset="0"/>
              <a:buChar char="•"/>
            </a:pPr>
            <a:r>
              <a:rPr lang="en-US" sz="1200" dirty="0" smtClean="0"/>
              <a:t> funding cuts that will not be reversed</a:t>
            </a:r>
          </a:p>
          <a:p>
            <a:pPr>
              <a:spcAft>
                <a:spcPts val="600"/>
              </a:spcAft>
              <a:buFont typeface="Arial" pitchFamily="34" charset="0"/>
              <a:buChar char="•"/>
            </a:pPr>
            <a:r>
              <a:rPr lang="en-US" sz="1200" dirty="0" smtClean="0"/>
              <a:t> scale and pace of changes to research library system dynamics</a:t>
            </a:r>
          </a:p>
          <a:p>
            <a:pPr>
              <a:spcAft>
                <a:spcPts val="600"/>
              </a:spcAft>
              <a:buFont typeface="Arial" pitchFamily="34" charset="0"/>
              <a:buChar char="•"/>
            </a:pPr>
            <a:r>
              <a:rPr lang="en-US" sz="1200" dirty="0" smtClean="0"/>
              <a:t> structural unknowns in research and the “crisis in higher education”</a:t>
            </a:r>
          </a:p>
          <a:p>
            <a:pPr>
              <a:spcAft>
                <a:spcPts val="600"/>
              </a:spcAft>
              <a:buFont typeface="Arial" pitchFamily="34" charset="0"/>
              <a:buChar char="•"/>
            </a:pPr>
            <a:r>
              <a:rPr lang="en-US" sz="1200" dirty="0" smtClean="0"/>
              <a:t> irrelevance and disintermediation of research libraries</a:t>
            </a:r>
          </a:p>
          <a:p>
            <a:pPr>
              <a:spcAft>
                <a:spcPts val="600"/>
              </a:spcAft>
              <a:buFont typeface="Arial" pitchFamily="34" charset="0"/>
              <a:buChar char="•"/>
            </a:pPr>
            <a:r>
              <a:rPr lang="en-US" sz="1200" dirty="0" smtClean="0"/>
              <a:t> evolving scholarly record flips collecting mission from local/private to public good; paired with need for shared services</a:t>
            </a:r>
          </a:p>
          <a:p>
            <a:pPr>
              <a:spcAft>
                <a:spcPts val="600"/>
              </a:spcAft>
              <a:buFont typeface="Arial" pitchFamily="34" charset="0"/>
              <a:buChar char="•"/>
            </a:pPr>
            <a:r>
              <a:rPr lang="en-US" sz="1200" dirty="0" smtClean="0"/>
              <a:t> legacy staff and legacy culture</a:t>
            </a:r>
          </a:p>
          <a:p>
            <a:endParaRPr lang="en-US" dirty="0" smtClean="0"/>
          </a:p>
          <a:p>
            <a:pPr>
              <a:spcAft>
                <a:spcPts val="600"/>
              </a:spcAft>
            </a:pPr>
            <a:r>
              <a:rPr lang="en-US" dirty="0" smtClean="0"/>
              <a:t>What we (OCLC Research)</a:t>
            </a:r>
            <a:r>
              <a:rPr lang="en-US" baseline="0" dirty="0" smtClean="0"/>
              <a:t> do: </a:t>
            </a:r>
            <a:r>
              <a:rPr lang="en-US" sz="1200" dirty="0" smtClean="0"/>
              <a:t>quickest path to a synthesis will be:</a:t>
            </a:r>
          </a:p>
          <a:p>
            <a:pPr>
              <a:spcAft>
                <a:spcPts val="600"/>
              </a:spcAft>
              <a:buFont typeface="Arial" pitchFamily="34" charset="0"/>
              <a:buChar char="•"/>
            </a:pPr>
            <a:r>
              <a:rPr lang="en-US" sz="1200" dirty="0" smtClean="0"/>
              <a:t> identify institutions that have redesigned and made assignments</a:t>
            </a:r>
          </a:p>
          <a:p>
            <a:pPr>
              <a:spcAft>
                <a:spcPts val="600"/>
              </a:spcAft>
              <a:buFont typeface="Arial" pitchFamily="34" charset="0"/>
              <a:buChar char="•"/>
            </a:pPr>
            <a:r>
              <a:rPr lang="en-US" sz="1200" dirty="0" smtClean="0"/>
              <a:t> Jim send call for directors to self-identify to share drivers for organizational restructuring</a:t>
            </a:r>
          </a:p>
          <a:p>
            <a:pPr>
              <a:spcAft>
                <a:spcPts val="600"/>
              </a:spcAft>
              <a:buFont typeface="Arial" pitchFamily="34" charset="0"/>
              <a:buChar char="•"/>
            </a:pPr>
            <a:r>
              <a:rPr lang="en-US" sz="1200" dirty="0" smtClean="0"/>
              <a:t> invite that cohort of directors or appropriate senior leadership to structured interviews about their reasoning</a:t>
            </a:r>
          </a:p>
          <a:p>
            <a:pPr>
              <a:spcAft>
                <a:spcPts val="600"/>
              </a:spcAft>
              <a:buFont typeface="Arial" pitchFamily="34" charset="0"/>
              <a:buChar char="•"/>
            </a:pPr>
            <a:r>
              <a:rPr lang="en-US" sz="1200" dirty="0" smtClean="0"/>
              <a:t> identify emerging strategies and structures</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424810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240666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a:ln>
            <a:noFill/>
          </a:ln>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6" name="Text Placeholder 15"/>
          <p:cNvSpPr>
            <a:spLocks noGrp="1"/>
          </p:cNvSpPr>
          <p:nvPr>
            <p:ph type="body" sz="quarter" idx="13" hasCustomPrompt="1"/>
          </p:nvPr>
        </p:nvSpPr>
        <p:spPr>
          <a:xfrm>
            <a:off x="914400" y="4419600"/>
            <a:ext cx="4343400" cy="381000"/>
          </a:xfrm>
          <a:ln>
            <a:noFill/>
          </a:ln>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a:ln>
            <a:noFill/>
          </a:ln>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a:ln>
            <a:noFill/>
          </a:ln>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a:ln>
            <a:noFill/>
          </a:ln>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a:ln>
            <a:noFill/>
          </a:ln>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White">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a:ln>
            <a:noFill/>
          </a:ln>
        </p:spPr>
        <p:txBody>
          <a:bodyPr wrap="square" rtlCol="0">
            <a:spAutoFit/>
          </a:bodyPr>
          <a:lstStyle/>
          <a:p>
            <a:r>
              <a:rPr lang="en-US" sz="4800" b="1" i="0" dirty="0" smtClean="0">
                <a:solidFill>
                  <a:srgbClr val="646464"/>
                </a:solidFill>
                <a:latin typeface="+mj-lt"/>
                <a:ea typeface="Open Sans Semibold" pitchFamily="34" charset="0"/>
                <a:cs typeface="Open Sans Semibold" pitchFamily="34" charset="0"/>
              </a:rPr>
              <a:t>Thank You!</a:t>
            </a:r>
            <a:endParaRPr lang="en-US" sz="4800" b="1" i="0" dirty="0">
              <a:solidFill>
                <a:srgbClr val="646464"/>
              </a:solidFill>
              <a:latin typeface="+mj-lt"/>
              <a:ea typeface="Open Sans Semibold" pitchFamily="34" charset="0"/>
              <a:cs typeface="Open Sans Semibold" pitchFamily="34" charset="0"/>
            </a:endParaRPr>
          </a:p>
        </p:txBody>
      </p:sp>
      <p:pic>
        <p:nvPicPr>
          <p:cNvPr id="9" name="Picture 2"/>
          <p:cNvPicPr>
            <a:picLocks noChangeAspect="1" noChangeArrowheads="1"/>
          </p:cNvPicPr>
          <p:nvPr userDrawn="1"/>
        </p:nvPicPr>
        <p:blipFill>
          <a:blip r:embed="rId3"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1" name="Text Placeholder 10"/>
          <p:cNvSpPr>
            <a:spLocks noGrp="1"/>
          </p:cNvSpPr>
          <p:nvPr>
            <p:ph type="body" sz="quarter" idx="11" hasCustomPrompt="1"/>
          </p:nvPr>
        </p:nvSpPr>
        <p:spPr>
          <a:xfrm>
            <a:off x="914400" y="3429000"/>
            <a:ext cx="5334000" cy="1981200"/>
          </a:xfrm>
          <a:ln>
            <a:noFill/>
          </a:ln>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4"/>
              </a:rPr>
              <a:t>http</a:t>
            </a:r>
            <a:r>
              <a:rPr lang="en-US" sz="800" u="sng" kern="1200" dirty="0" smtClean="0">
                <a:solidFill>
                  <a:schemeClr val="bg1"/>
                </a:solidFill>
                <a:latin typeface="Open Sans" charset="0"/>
                <a:ea typeface="Open Sans" charset="0"/>
                <a:cs typeface="Open Sans" charset="0"/>
                <a:hlinkClick r:id="rId4"/>
              </a:rPr>
              <a:t>://</a:t>
            </a:r>
            <a:r>
              <a:rPr lang="en-US" sz="800" u="sng" kern="1200" dirty="0" smtClean="0">
                <a:solidFill>
                  <a:schemeClr val="tx1"/>
                </a:solidFill>
                <a:latin typeface="Open Sans" charset="0"/>
                <a:ea typeface="Open Sans" charset="0"/>
                <a:cs typeface="Open Sans" charset="0"/>
                <a:hlinkClick r:id="rId4"/>
              </a:rPr>
              <a:t>creativecommons.org/licenses/by/3.0/</a:t>
            </a:r>
            <a:r>
              <a:rPr lang="en-US" sz="800" kern="1200" dirty="0" smtClean="0">
                <a:solidFill>
                  <a:schemeClr val="tx1"/>
                </a:solidFill>
                <a:latin typeface="Open Sans" charset="0"/>
                <a:ea typeface="Open Sans" charset="0"/>
                <a:cs typeface="Open Sans" charset="0"/>
                <a:hlinkClick r:id="rId4"/>
              </a:rPr>
              <a:t>” </a:t>
            </a:r>
            <a:endParaRPr lang="en-US" sz="800" dirty="0" smtClean="0">
              <a:solidFill>
                <a:schemeClr val="tx1"/>
              </a:solidFill>
              <a:latin typeface="Open Sans" pitchFamily="34" charset="0"/>
              <a:ea typeface="Open Sans" pitchFamily="34" charset="0"/>
              <a:cs typeface="Open Sans"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79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mall Head and Open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5548A8-0A5B-4C88-ACD3-42086615611C}" type="datetimeFigureOut">
              <a:rPr lang="en-US" smtClean="0">
                <a:solidFill>
                  <a:prstClr val="black">
                    <a:tint val="75000"/>
                  </a:prstClr>
                </a:solidFill>
              </a:rPr>
              <a:pPr/>
              <a:t>3/11/2015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F5B0D9-619C-4088-A633-EA6EBC96551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548A8-0A5B-4C88-ACD3-42086615611C}" type="datetimeFigureOut">
              <a:rPr lang="en-US" smtClean="0">
                <a:solidFill>
                  <a:prstClr val="black">
                    <a:tint val="75000"/>
                  </a:prstClr>
                </a:solidFill>
              </a:rPr>
              <a:pPr/>
              <a:t>3/11/2015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5B0D9-619C-4088-A633-EA6EBC96551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5548A8-0A5B-4C88-ACD3-42086615611C}" type="datetimeFigureOut">
              <a:rPr lang="en-US" smtClean="0">
                <a:solidFill>
                  <a:prstClr val="black">
                    <a:tint val="75000"/>
                  </a:prstClr>
                </a:solidFill>
              </a:rPr>
              <a:pPr/>
              <a:t>3/11/2015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5B0D9-619C-4088-A633-EA6EBC96551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5548A8-0A5B-4C88-ACD3-42086615611C}" type="datetimeFigureOut">
              <a:rPr lang="en-US" smtClean="0">
                <a:solidFill>
                  <a:prstClr val="black">
                    <a:tint val="75000"/>
                  </a:prstClr>
                </a:solidFill>
              </a:rPr>
              <a:pPr/>
              <a:t>3/11/2015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5B0D9-619C-4088-A633-EA6EBC96551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5548A8-0A5B-4C88-ACD3-42086615611C}" type="datetimeFigureOut">
              <a:rPr lang="en-US" smtClean="0">
                <a:solidFill>
                  <a:prstClr val="black">
                    <a:tint val="75000"/>
                  </a:prstClr>
                </a:solidFill>
              </a:rPr>
              <a:pPr/>
              <a:t>3/11/2015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F5B0D9-619C-4088-A633-EA6EBC96551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5548A8-0A5B-4C88-ACD3-42086615611C}" type="datetimeFigureOut">
              <a:rPr lang="en-US" smtClean="0">
                <a:solidFill>
                  <a:prstClr val="black">
                    <a:tint val="75000"/>
                  </a:prstClr>
                </a:solidFill>
              </a:rPr>
              <a:pPr/>
              <a:t>3/11/2015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F5B0D9-619C-4088-A633-EA6EBC96551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548A8-0A5B-4C88-ACD3-42086615611C}" type="datetimeFigureOut">
              <a:rPr lang="en-US" smtClean="0">
                <a:solidFill>
                  <a:prstClr val="black">
                    <a:tint val="75000"/>
                  </a:prstClr>
                </a:solidFill>
              </a:rPr>
              <a:pPr/>
              <a:t>3/11/2015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F5B0D9-619C-4088-A633-EA6EBC96551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pPr/>
              <a:t>‹#›</a:t>
            </a:fld>
            <a:endParaRPr lang="en-US"/>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548A8-0A5B-4C88-ACD3-42086615611C}" type="datetimeFigureOut">
              <a:rPr lang="en-US" smtClean="0">
                <a:solidFill>
                  <a:prstClr val="black">
                    <a:tint val="75000"/>
                  </a:prstClr>
                </a:solidFill>
              </a:rPr>
              <a:pPr/>
              <a:t>3/11/2015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5B0D9-619C-4088-A633-EA6EBC96551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548A8-0A5B-4C88-ACD3-42086615611C}" type="datetimeFigureOut">
              <a:rPr lang="en-US" smtClean="0">
                <a:solidFill>
                  <a:prstClr val="black">
                    <a:tint val="75000"/>
                  </a:prstClr>
                </a:solidFill>
              </a:rPr>
              <a:pPr/>
              <a:t>3/11/2015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5B0D9-619C-4088-A633-EA6EBC96551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548A8-0A5B-4C88-ACD3-42086615611C}" type="datetimeFigureOut">
              <a:rPr lang="en-US" smtClean="0">
                <a:solidFill>
                  <a:prstClr val="black">
                    <a:tint val="75000"/>
                  </a:prstClr>
                </a:solidFill>
              </a:rPr>
              <a:pPr/>
              <a:t>3/11/2015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5B0D9-619C-4088-A633-EA6EBC96551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548A8-0A5B-4C88-ACD3-42086615611C}" type="datetimeFigureOut">
              <a:rPr lang="en-US" smtClean="0">
                <a:solidFill>
                  <a:prstClr val="black">
                    <a:tint val="75000"/>
                  </a:prstClr>
                </a:solidFill>
              </a:rPr>
              <a:pPr/>
              <a:t>3/11/2015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5B0D9-619C-4088-A633-EA6EBC96551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679118" y="1395412"/>
            <a:ext cx="5779081" cy="1470025"/>
          </a:xfrm>
        </p:spPr>
        <p:txBody>
          <a:bodyPr>
            <a:normAutofit/>
          </a:bodyPr>
          <a:lstStyle/>
          <a:p>
            <a:endParaRPr lang="en-US" dirty="0"/>
          </a:p>
        </p:txBody>
      </p:sp>
      <p:sp>
        <p:nvSpPr>
          <p:cNvPr id="9" name="Subtitle 8"/>
          <p:cNvSpPr>
            <a:spLocks noGrp="1"/>
          </p:cNvSpPr>
          <p:nvPr>
            <p:ph type="subTitle" idx="4294967295"/>
          </p:nvPr>
        </p:nvSpPr>
        <p:spPr>
          <a:xfrm>
            <a:off x="2679118" y="3009900"/>
            <a:ext cx="5093282" cy="1752600"/>
          </a:xfrm>
        </p:spPr>
        <p:txBody>
          <a:bodyPr>
            <a:normAutofit/>
          </a:bodyPr>
          <a:lstStyle/>
          <a:p>
            <a:endParaRPr lang="en-US" dirty="0"/>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Subtitle 2"/>
          <p:cNvSpPr>
            <a:spLocks noGrp="1"/>
          </p:cNvSpPr>
          <p:nvPr>
            <p:ph type="subTitle" idx="4294967295"/>
          </p:nvPr>
        </p:nvSpPr>
        <p:spPr>
          <a:xfrm>
            <a:off x="745065" y="2167467"/>
            <a:ext cx="5429921" cy="1752600"/>
          </a:xfrm>
        </p:spPr>
        <p:txBody>
          <a:bodyPr>
            <a:normAutofit/>
          </a:bodyPr>
          <a:lstStyle>
            <a:lvl1pPr>
              <a:buNone/>
              <a:defRPr>
                <a:latin typeface="Helvetica"/>
              </a:defRPr>
            </a:lvl1pPr>
          </a:lstStyle>
          <a:p>
            <a:r>
              <a:rPr lang="en-US" dirty="0" smtClean="0"/>
              <a:t>• Click to add text</a:t>
            </a:r>
            <a:endParaRPr lang="en-US" dirty="0"/>
          </a:p>
        </p:txBody>
      </p:sp>
      <p:sp>
        <p:nvSpPr>
          <p:cNvPr id="9" name="Title 1"/>
          <p:cNvSpPr>
            <a:spLocks noGrp="1"/>
          </p:cNvSpPr>
          <p:nvPr>
            <p:ph type="ctrTitle"/>
          </p:nvPr>
        </p:nvSpPr>
        <p:spPr>
          <a:xfrm>
            <a:off x="2074333" y="465667"/>
            <a:ext cx="5429920" cy="1470025"/>
          </a:xfrm>
        </p:spPr>
        <p:txBody>
          <a:bodyPr>
            <a:normAutofit/>
          </a:bodyPr>
          <a:lstStyle>
            <a:lvl1pPr>
              <a:defRPr>
                <a:latin typeface="Helvetica"/>
              </a:defRPr>
            </a:lvl1pPr>
          </a:lstStyle>
          <a:p>
            <a:endParaRPr lang="en-US" dirty="0"/>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gue Dark">
    <p:bg>
      <p:bgPr>
        <a:solidFill>
          <a:srgbClr val="64646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467600" cy="1143000"/>
          </a:xfrm>
        </p:spPr>
        <p:txBody>
          <a:bodyPr/>
          <a:lstStyle>
            <a:lvl1pPr>
              <a:defRPr>
                <a:solidFill>
                  <a:schemeClr val="bg1">
                    <a:lumMod val="85000"/>
                  </a:schemeClr>
                </a:solidFill>
              </a:defRPr>
            </a:lvl1pPr>
          </a:lstStyle>
          <a:p>
            <a:r>
              <a:rPr lang="en-US" dirty="0" smtClean="0"/>
              <a:t>Segue Slide Dark – Add Title</a:t>
            </a:r>
            <a:endParaRPr lang="en-US" dirty="0"/>
          </a:p>
        </p:txBody>
      </p:sp>
      <p:sp>
        <p:nvSpPr>
          <p:cNvPr id="3" name="Slide Number Placeholder 2"/>
          <p:cNvSpPr>
            <a:spLocks noGrp="1"/>
          </p:cNvSpPr>
          <p:nvPr>
            <p:ph type="sldNum" sz="quarter" idx="10"/>
          </p:nvPr>
        </p:nvSpPr>
        <p:spPr/>
        <p:txBody>
          <a:bodyPr/>
          <a:lstStyle>
            <a:lvl1pPr>
              <a:defRPr>
                <a:solidFill>
                  <a:schemeClr val="bg1">
                    <a:lumMod val="85000"/>
                  </a:schemeClr>
                </a:solidFill>
              </a:defRPr>
            </a:lvl1pPr>
          </a:lstStyle>
          <a:p>
            <a:fld id="{6B3AA010-7757-41E0-A212-D41514C97AA5}" type="slidenum">
              <a:rPr lang="en-US" smtClean="0"/>
              <a:pPr/>
              <a:t>‹#›</a:t>
            </a:fld>
            <a:endParaRPr lang="en-US"/>
          </a:p>
        </p:txBody>
      </p:sp>
      <p:pic>
        <p:nvPicPr>
          <p:cNvPr id="5" name="Picture 4"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que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5438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a:p>
        </p:txBody>
      </p:sp>
      <p:pic>
        <p:nvPicPr>
          <p:cNvPr id="4"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ith Content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a:p>
        </p:txBody>
      </p:sp>
      <p:pic>
        <p:nvPicPr>
          <p:cNvPr id="8" name="Picture 7"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Dark">
    <p:bg>
      <p:bgPr>
        <a:solidFill>
          <a:srgbClr val="646464"/>
        </a:solidFill>
        <a:effectLst/>
      </p:bgPr>
    </p:bg>
    <p:spTree>
      <p:nvGrpSpPr>
        <p:cNvPr id="1" name=""/>
        <p:cNvGrpSpPr/>
        <p:nvPr/>
      </p:nvGrpSpPr>
      <p:grpSpPr>
        <a:xfrm>
          <a:off x="0" y="0"/>
          <a:ext cx="0" cy="0"/>
          <a:chOff x="0" y="0"/>
          <a:chExt cx="0" cy="0"/>
        </a:xfrm>
      </p:grpSpPr>
      <p:pic>
        <p:nvPicPr>
          <p:cNvPr id="6" name="Picture 5"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pic>
        <p:nvPicPr>
          <p:cNvPr id="13" name="Picture 1" descr="image003"/>
          <p:cNvPicPr>
            <a:picLocks noChangeAspect="1" noChangeArrowheads="1"/>
          </p:cNvPicPr>
          <p:nvPr userDrawn="1"/>
        </p:nvPicPr>
        <p:blipFill>
          <a:blip r:embed="rId3" cstate="print"/>
          <a:srcRect/>
          <a:stretch>
            <a:fillRect/>
          </a:stretch>
        </p:blipFill>
        <p:spPr bwMode="auto">
          <a:xfrm>
            <a:off x="7239000" y="6324600"/>
            <a:ext cx="1310640" cy="457200"/>
          </a:xfrm>
          <a:prstGeom prst="rect">
            <a:avLst/>
          </a:prstGeom>
          <a:noFill/>
          <a:ln w="9525">
            <a:noFill/>
            <a:miter lim="800000"/>
            <a:headEnd/>
            <a:tailEnd/>
          </a:ln>
        </p:spPr>
      </p:pic>
      <p:sp>
        <p:nvSpPr>
          <p:cNvPr id="14" name="TextBox 13"/>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4"/>
              </a:rPr>
              <a:t>http</a:t>
            </a:r>
            <a:r>
              <a:rPr lang="en-US" sz="800" u="sng" kern="1200" dirty="0" smtClean="0">
                <a:solidFill>
                  <a:schemeClr val="bg1"/>
                </a:solidFill>
                <a:latin typeface="Open Sans" charset="0"/>
                <a:ea typeface="Open Sans" charset="0"/>
                <a:cs typeface="Open Sans" charset="0"/>
                <a:hlinkClick r:id="rId4"/>
              </a:rPr>
              <a:t>://</a:t>
            </a:r>
            <a:r>
              <a:rPr lang="en-US" sz="800" u="sng" kern="1200" dirty="0" smtClean="0">
                <a:solidFill>
                  <a:schemeClr val="tx1"/>
                </a:solidFill>
                <a:latin typeface="Open Sans" charset="0"/>
                <a:ea typeface="Open Sans" charset="0"/>
                <a:cs typeface="Open Sans" charset="0"/>
                <a:hlinkClick r:id="rId4"/>
              </a:rPr>
              <a:t>creativecommons.org/licenses/by/3.0/</a:t>
            </a:r>
            <a:r>
              <a:rPr lang="en-US" sz="800" kern="1200" dirty="0" smtClean="0">
                <a:solidFill>
                  <a:schemeClr val="tx1"/>
                </a:solidFill>
                <a:latin typeface="Open Sans" charset="0"/>
                <a:ea typeface="Open Sans" charset="0"/>
                <a:cs typeface="Open Sans" charset="0"/>
                <a:hlinkClick r:id="rId4"/>
              </a:rPr>
              <a:t>” </a:t>
            </a:r>
            <a:endParaRPr lang="en-US" sz="800" dirty="0" smtClean="0">
              <a:solidFill>
                <a:schemeClr val="tx1"/>
              </a:solidFill>
              <a:latin typeface="Open Sans" pitchFamily="34" charset="0"/>
              <a:ea typeface="Open Sans" pitchFamily="34" charset="0"/>
              <a:cs typeface="Open Sans" pitchFamily="34" charset="0"/>
            </a:endParaRPr>
          </a:p>
        </p:txBody>
      </p:sp>
      <p:sp>
        <p:nvSpPr>
          <p:cNvPr id="22" name="TextBox 21"/>
          <p:cNvSpPr txBox="1"/>
          <p:nvPr userDrawn="1"/>
        </p:nvSpPr>
        <p:spPr>
          <a:xfrm>
            <a:off x="914400" y="2590800"/>
            <a:ext cx="5486400" cy="830997"/>
          </a:xfrm>
          <a:prstGeom prst="rect">
            <a:avLst/>
          </a:prstGeom>
          <a:noFill/>
        </p:spPr>
        <p:txBody>
          <a:bodyPr wrap="square" rtlCol="0">
            <a:spAutoFit/>
          </a:bodyPr>
          <a:lstStyle/>
          <a:p>
            <a:r>
              <a:rPr lang="en-US" sz="4800" b="1" i="0" dirty="0" smtClean="0">
                <a:solidFill>
                  <a:schemeClr val="bg1">
                    <a:lumMod val="85000"/>
                  </a:schemeClr>
                </a:solidFill>
                <a:latin typeface="+mj-lt"/>
                <a:ea typeface="Open Sans Semibold" pitchFamily="34" charset="0"/>
                <a:cs typeface="Open Sans Semibold" pitchFamily="34" charset="0"/>
              </a:rPr>
              <a:t>Thank You!</a:t>
            </a:r>
            <a:endParaRPr lang="en-US" sz="4800" b="1" i="0" dirty="0">
              <a:solidFill>
                <a:schemeClr val="bg1">
                  <a:lumMod val="85000"/>
                </a:schemeClr>
              </a:solidFill>
              <a:latin typeface="+mj-lt"/>
              <a:ea typeface="Open Sans Semibold" pitchFamily="34" charset="0"/>
              <a:cs typeface="Open Sans Semibold" pitchFamily="34" charset="0"/>
            </a:endParaRPr>
          </a:p>
        </p:txBody>
      </p:sp>
      <p:sp>
        <p:nvSpPr>
          <p:cNvPr id="24" name="Text Placeholder 23"/>
          <p:cNvSpPr>
            <a:spLocks noGrp="1"/>
          </p:cNvSpPr>
          <p:nvPr>
            <p:ph type="body" sz="quarter" idx="12" hasCustomPrompt="1"/>
          </p:nvPr>
        </p:nvSpPr>
        <p:spPr>
          <a:xfrm>
            <a:off x="990600" y="3505200"/>
            <a:ext cx="5410200" cy="2438400"/>
          </a:xfrm>
          <a:ln>
            <a:noFill/>
          </a:ln>
        </p:spPr>
        <p:txBody>
          <a:bodyPr>
            <a:normAutofit/>
          </a:bodyPr>
          <a:lstStyle>
            <a:lvl1pPr>
              <a:buNone/>
              <a:defRPr sz="1400" baseline="0">
                <a:solidFill>
                  <a:schemeClr val="bg1">
                    <a:lumMod val="85000"/>
                  </a:schemeClr>
                </a:solidFill>
              </a:defRPr>
            </a:lvl1pPr>
          </a:lstStyle>
          <a:p>
            <a:pPr lvl="0"/>
            <a:r>
              <a:rPr lang="en-US" dirty="0" smtClean="0">
                <a:solidFill>
                  <a:schemeClr val="bg1">
                    <a:lumMod val="85000"/>
                  </a:schemeClr>
                </a:solidFill>
              </a:rPr>
              <a:t>Parting slide contact info; name, twitter, email, etc… </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ln>
            <a:noFill/>
          </a:ln>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646464"/>
                </a:solidFill>
                <a:latin typeface="+mj-lt"/>
                <a:ea typeface="Open Sans" pitchFamily="34" charset="0"/>
                <a:cs typeface="Open Sans" pitchFamily="34" charset="0"/>
              </a:defRPr>
            </a:lvl1pPr>
          </a:lstStyle>
          <a:p>
            <a:fld id="{6B3AA010-7757-41E0-A212-D41514C97AA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4" r:id="rId3"/>
    <p:sldLayoutId id="2147483656" r:id="rId4"/>
    <p:sldLayoutId id="2147483658" r:id="rId5"/>
    <p:sldLayoutId id="2147483650" r:id="rId6"/>
    <p:sldLayoutId id="2147483659" r:id="rId7"/>
    <p:sldLayoutId id="2147483652" r:id="rId8"/>
    <p:sldLayoutId id="2147483657" r:id="rId9"/>
    <p:sldLayoutId id="2147483660" r:id="rId10"/>
    <p:sldLayoutId id="2147483673" r:id="rId11"/>
    <p:sldLayoutId id="2147483674" r:id="rId12"/>
  </p:sldLayoutIdLst>
  <p:hf hdr="0" ftr="0" dt="0"/>
  <p:txStyles>
    <p:titleStyle>
      <a:lvl1pPr algn="l" defTabSz="914400" rtl="0" eaLnBrk="1" latinLnBrk="0" hangingPunct="1">
        <a:spcBef>
          <a:spcPct val="0"/>
        </a:spcBef>
        <a:buNone/>
        <a:defRPr sz="4000" b="1" i="0" kern="1200">
          <a:solidFill>
            <a:schemeClr val="tx1"/>
          </a:solidFill>
          <a:latin typeface="Arial"/>
          <a:ea typeface="Open Sans Semibold" pitchFamily="34" charset="0"/>
          <a:cs typeface="Arial"/>
        </a:defRPr>
      </a:lvl1pPr>
    </p:titleStyle>
    <p:bodyStyle>
      <a:lvl1pPr marL="342900" indent="-342900" algn="l" defTabSz="914400" rtl="0" eaLnBrk="1" latinLnBrk="0" hangingPunct="1">
        <a:spcBef>
          <a:spcPct val="20000"/>
        </a:spcBef>
        <a:buFont typeface="Arial" pitchFamily="34" charset="0"/>
        <a:buChar char="•"/>
        <a:defRPr sz="2800" kern="1200">
          <a:solidFill>
            <a:srgbClr val="646464"/>
          </a:solidFill>
          <a:latin typeface="+mj-lt"/>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mj-lt"/>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mj-lt"/>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548A8-0A5B-4C88-ACD3-42086615611C}" type="datetimeFigureOut">
              <a:rPr lang="en-US" smtClean="0">
                <a:solidFill>
                  <a:prstClr val="black">
                    <a:tint val="75000"/>
                  </a:prstClr>
                </a:solidFill>
              </a:rPr>
              <a:pPr/>
              <a:t>3/11/2015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BOT 10 June 2013</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5B0D9-619C-4088-A633-EA6EBC965514}" type="slidenum">
              <a:rPr lang="en-US" smtClean="0">
                <a:solidFill>
                  <a:prstClr val="black">
                    <a:tint val="75000"/>
                  </a:prstClr>
                </a:solidFill>
              </a:rPr>
              <a:pPr/>
              <a:t>‹#›</a:t>
            </a:fld>
            <a:endParaRPr lang="en-US">
              <a:solidFill>
                <a:prstClr val="black">
                  <a:tint val="75000"/>
                </a:prstClr>
              </a:solidFill>
            </a:endParaRPr>
          </a:p>
        </p:txBody>
      </p:sp>
      <p:pic>
        <p:nvPicPr>
          <p:cNvPr id="7" name="Picture 6" descr="OCLC-RESEARCH_H_MD.jpg"/>
          <p:cNvPicPr>
            <a:picLocks noChangeAspect="1"/>
          </p:cNvPicPr>
          <p:nvPr userDrawn="1"/>
        </p:nvPicPr>
        <p:blipFill>
          <a:blip r:embed="rId15" cstate="print"/>
          <a:stretch>
            <a:fillRect/>
          </a:stretch>
        </p:blipFill>
        <p:spPr>
          <a:xfrm>
            <a:off x="6934200" y="6324600"/>
            <a:ext cx="2057400" cy="425437"/>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wipe dir="r"/>
  </p:transition>
  <p:txStyles>
    <p:titleStyle>
      <a:lvl1pPr algn="l" defTabSz="914400" rtl="0" eaLnBrk="1" latinLnBrk="0" hangingPunct="1">
        <a:spcBef>
          <a:spcPct val="0"/>
        </a:spcBef>
        <a:buNone/>
        <a:defRPr sz="4400" b="1" kern="1200">
          <a:solidFill>
            <a:schemeClr val="tx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hyperlink" Target="http://www.hbsp.harvard.edu/hbsp/prod_detail.asp?4533" TargetMode="External"/><Relationship Id="rId7" Type="http://schemas.openxmlformats.org/officeDocument/2006/relationships/image" Target="../media/image20.emf"/><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customXml" Target="../ink/ink2.xml"/><Relationship Id="rId5" Type="http://schemas.openxmlformats.org/officeDocument/2006/relationships/image" Target="../media/image19.emf"/><Relationship Id="rId4" Type="http://schemas.openxmlformats.org/officeDocument/2006/relationships/customXml" Target="../ink/ink1.xml"/><Relationship Id="rId9"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Microsoft_Excel_97-2003_Worksheet1.xls"/></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www.arl.org/resources/pubs/mmproceedings/160mm-proceedings.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www.jorgdesign.net/article/view/6342/6045"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38600" y="2362200"/>
            <a:ext cx="152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799797" y="0"/>
            <a:ext cx="4344203" cy="2308324"/>
          </a:xfrm>
          <a:prstGeom prst="rect">
            <a:avLst/>
          </a:prstGeom>
          <a:noFill/>
        </p:spPr>
        <p:txBody>
          <a:bodyPr wrap="none" rtlCol="0">
            <a:spAutoFit/>
          </a:bodyPr>
          <a:lstStyle/>
          <a:p>
            <a:r>
              <a:rPr lang="en-US" sz="3600" b="1" dirty="0" smtClean="0">
                <a:latin typeface="Segoe UI" pitchFamily="34" charset="0"/>
                <a:ea typeface="Segoe UI" pitchFamily="34" charset="0"/>
                <a:cs typeface="Segoe UI" pitchFamily="34" charset="0"/>
              </a:rPr>
              <a:t>      organizing</a:t>
            </a:r>
          </a:p>
          <a:p>
            <a:r>
              <a:rPr lang="en-US" sz="4800" b="1" baseline="50000" dirty="0" smtClean="0">
                <a:latin typeface="Segoe UI" pitchFamily="34" charset="0"/>
                <a:ea typeface="Segoe UI" pitchFamily="34" charset="0"/>
                <a:cs typeface="Segoe UI" pitchFamily="34" charset="0"/>
              </a:rPr>
              <a:t>(Re)</a:t>
            </a:r>
            <a:r>
              <a:rPr lang="en-US" sz="3600" b="1" dirty="0" smtClean="0">
                <a:latin typeface="Segoe UI" pitchFamily="34" charset="0"/>
                <a:ea typeface="Segoe UI" pitchFamily="34" charset="0"/>
                <a:cs typeface="Segoe UI" pitchFamily="34" charset="0"/>
              </a:rPr>
              <a:t>structuring </a:t>
            </a:r>
          </a:p>
          <a:p>
            <a:r>
              <a:rPr lang="en-US" sz="3600" b="1" dirty="0" smtClean="0">
                <a:latin typeface="Segoe UI" pitchFamily="34" charset="0"/>
                <a:ea typeface="Segoe UI" pitchFamily="34" charset="0"/>
                <a:cs typeface="Segoe UI" pitchFamily="34" charset="0"/>
              </a:rPr>
              <a:t>Research Libraries: </a:t>
            </a:r>
          </a:p>
          <a:p>
            <a:r>
              <a:rPr lang="en-US" sz="3600" b="1" dirty="0" smtClean="0">
                <a:latin typeface="Segoe UI" pitchFamily="34" charset="0"/>
                <a:ea typeface="Segoe UI" pitchFamily="34" charset="0"/>
                <a:cs typeface="Segoe UI" pitchFamily="34" charset="0"/>
              </a:rPr>
              <a:t>Strategy and Value</a:t>
            </a:r>
            <a:endParaRPr lang="en-US" sz="1200" dirty="0">
              <a:latin typeface="Segoe UI" pitchFamily="34" charset="0"/>
              <a:ea typeface="Segoe UI" pitchFamily="34" charset="0"/>
              <a:cs typeface="Segoe UI" pitchFamily="34" charset="0"/>
            </a:endParaRPr>
          </a:p>
        </p:txBody>
      </p:sp>
      <p:sp>
        <p:nvSpPr>
          <p:cNvPr id="15" name="Rectangle 14"/>
          <p:cNvSpPr/>
          <p:nvPr/>
        </p:nvSpPr>
        <p:spPr>
          <a:xfrm>
            <a:off x="3962400" y="3505200"/>
            <a:ext cx="152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962400" y="5029200"/>
            <a:ext cx="152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UILT.jpg"/>
          <p:cNvPicPr>
            <a:picLocks noChangeAspect="1"/>
          </p:cNvPicPr>
          <p:nvPr/>
        </p:nvPicPr>
        <p:blipFill>
          <a:blip r:embed="rId2" cstate="print"/>
          <a:stretch>
            <a:fillRect/>
          </a:stretch>
        </p:blipFill>
        <p:spPr>
          <a:xfrm>
            <a:off x="228600" y="914400"/>
            <a:ext cx="4422262" cy="4603173"/>
          </a:xfrm>
          <a:prstGeom prst="rect">
            <a:avLst/>
          </a:prstGeom>
        </p:spPr>
      </p:pic>
      <p:pic>
        <p:nvPicPr>
          <p:cNvPr id="18" name="Picture 17" descr="BLOCKS.jpg"/>
          <p:cNvPicPr>
            <a:picLocks noChangeAspect="1"/>
          </p:cNvPicPr>
          <p:nvPr/>
        </p:nvPicPr>
        <p:blipFill>
          <a:blip r:embed="rId3" cstate="print"/>
          <a:stretch>
            <a:fillRect/>
          </a:stretch>
        </p:blipFill>
        <p:spPr>
          <a:xfrm>
            <a:off x="4927600" y="3124200"/>
            <a:ext cx="3778250" cy="2266950"/>
          </a:xfrm>
          <a:prstGeom prst="rect">
            <a:avLst/>
          </a:prstGeom>
        </p:spPr>
      </p:pic>
      <p:sp>
        <p:nvSpPr>
          <p:cNvPr id="8" name="TextBox 7"/>
          <p:cNvSpPr txBox="1"/>
          <p:nvPr/>
        </p:nvSpPr>
        <p:spPr>
          <a:xfrm>
            <a:off x="3048000" y="5105400"/>
            <a:ext cx="1884298" cy="707886"/>
          </a:xfrm>
          <a:prstGeom prst="rect">
            <a:avLst/>
          </a:prstGeom>
          <a:noFill/>
        </p:spPr>
        <p:txBody>
          <a:bodyPr wrap="none" rtlCol="0">
            <a:spAutoFit/>
          </a:bodyPr>
          <a:lstStyle/>
          <a:p>
            <a:r>
              <a:rPr lang="en-US" sz="2000" dirty="0" smtClean="0">
                <a:latin typeface="Segoe UI" pitchFamily="34" charset="0"/>
                <a:ea typeface="Segoe UI" pitchFamily="34" charset="0"/>
                <a:cs typeface="Segoe UI" pitchFamily="34" charset="0"/>
              </a:rPr>
              <a:t>Jim Michalko</a:t>
            </a:r>
          </a:p>
          <a:p>
            <a:r>
              <a:rPr lang="en-US" sz="2000" dirty="0" smtClean="0">
                <a:latin typeface="Segoe UI" pitchFamily="34" charset="0"/>
                <a:ea typeface="Segoe UI" pitchFamily="34" charset="0"/>
                <a:cs typeface="Segoe UI" pitchFamily="34" charset="0"/>
              </a:rPr>
              <a:t>OCLC Research</a:t>
            </a:r>
            <a:endParaRPr lang="en-US" sz="2000" dirty="0">
              <a:latin typeface="Segoe UI" pitchFamily="34" charset="0"/>
              <a:ea typeface="Segoe UI" pitchFamily="34" charset="0"/>
              <a:cs typeface="Segoe UI" pitchFamily="34" charset="0"/>
            </a:endParaRPr>
          </a:p>
        </p:txBody>
      </p:sp>
      <p:sp>
        <p:nvSpPr>
          <p:cNvPr id="19" name="TextBox 18"/>
          <p:cNvSpPr txBox="1"/>
          <p:nvPr/>
        </p:nvSpPr>
        <p:spPr>
          <a:xfrm>
            <a:off x="5562600" y="5791200"/>
            <a:ext cx="2946961" cy="646331"/>
          </a:xfrm>
          <a:prstGeom prst="rect">
            <a:avLst/>
          </a:prstGeom>
          <a:noFill/>
        </p:spPr>
        <p:txBody>
          <a:bodyPr wrap="none" rtlCol="0">
            <a:spAutoFit/>
          </a:bodyPr>
          <a:lstStyle/>
          <a:p>
            <a:r>
              <a:rPr lang="en-US" dirty="0" smtClean="0">
                <a:latin typeface="Segoe UI" pitchFamily="34" charset="0"/>
                <a:ea typeface="Segoe UI" pitchFamily="34" charset="0"/>
                <a:cs typeface="Segoe UI" pitchFamily="34" charset="0"/>
              </a:rPr>
              <a:t>Works in Progress Webinar</a:t>
            </a:r>
          </a:p>
          <a:p>
            <a:pPr algn="r"/>
            <a:r>
              <a:rPr lang="en-US" dirty="0" smtClean="0">
                <a:latin typeface="Segoe UI" pitchFamily="34" charset="0"/>
                <a:ea typeface="Segoe UI" pitchFamily="34" charset="0"/>
                <a:cs typeface="Segoe UI" pitchFamily="34" charset="0"/>
              </a:rPr>
              <a:t>March 10, 2015</a:t>
            </a:r>
            <a:endParaRPr lang="en-US" dirty="0">
              <a:latin typeface="Segoe UI" pitchFamily="34" charset="0"/>
              <a:ea typeface="Segoe UI" pitchFamily="34" charset="0"/>
              <a:cs typeface="Segoe UI" pitchFamily="34" charset="0"/>
            </a:endParaRPr>
          </a:p>
        </p:txBody>
      </p:sp>
      <p:sp>
        <p:nvSpPr>
          <p:cNvPr id="20" name="TextBox 19"/>
          <p:cNvSpPr txBox="1"/>
          <p:nvPr/>
        </p:nvSpPr>
        <p:spPr>
          <a:xfrm rot="16200000">
            <a:off x="-928427" y="928427"/>
            <a:ext cx="2133854" cy="276999"/>
          </a:xfrm>
          <a:prstGeom prst="rect">
            <a:avLst/>
          </a:prstGeom>
          <a:noFill/>
        </p:spPr>
        <p:txBody>
          <a:bodyPr wrap="none" rtlCol="0">
            <a:spAutoFit/>
          </a:bodyPr>
          <a:lstStyle/>
          <a:p>
            <a:r>
              <a:rPr lang="en-US" sz="1200" dirty="0" smtClean="0">
                <a:latin typeface="Segoe UI" pitchFamily="34" charset="0"/>
                <a:ea typeface="Segoe UI" pitchFamily="34" charset="0"/>
                <a:cs typeface="Segoe UI" pitchFamily="34" charset="0"/>
              </a:rPr>
              <a:t>images via www.pixabay.com</a:t>
            </a:r>
            <a:endParaRPr lang="en-US" sz="12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4366170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Reorganized? Restructured? </a:t>
            </a:r>
            <a:endParaRPr lang="en-US" dirty="0">
              <a:latin typeface="Segoe UI" pitchFamily="34" charset="0"/>
              <a:ea typeface="Segoe UI" pitchFamily="34" charset="0"/>
              <a:cs typeface="Segoe UI" pitchFamily="34" charset="0"/>
            </a:endParaRPr>
          </a:p>
        </p:txBody>
      </p:sp>
      <p:sp>
        <p:nvSpPr>
          <p:cNvPr id="5" name="Slide Number Placeholder 4"/>
          <p:cNvSpPr>
            <a:spLocks noGrp="1"/>
          </p:cNvSpPr>
          <p:nvPr>
            <p:ph type="sldNum" sz="quarter" idx="12"/>
          </p:nvPr>
        </p:nvSpPr>
        <p:spPr/>
        <p:txBody>
          <a:bodyPr/>
          <a:lstStyle/>
          <a:p>
            <a:fld id="{6B3AA010-7757-41E0-A212-D41514C97AA5}" type="slidenum">
              <a:rPr lang="en-US" smtClean="0"/>
              <a:pPr/>
              <a:t>10</a:t>
            </a:fld>
            <a:endParaRPr lang="en-US"/>
          </a:p>
        </p:txBody>
      </p:sp>
      <p:sp>
        <p:nvSpPr>
          <p:cNvPr id="3" name="Content Placeholder 2"/>
          <p:cNvSpPr>
            <a:spLocks noGrp="1"/>
          </p:cNvSpPr>
          <p:nvPr>
            <p:ph sz="half" idx="4294967295"/>
          </p:nvPr>
        </p:nvSpPr>
        <p:spPr>
          <a:xfrm>
            <a:off x="0" y="1371600"/>
            <a:ext cx="5199063" cy="1463675"/>
          </a:xfrm>
        </p:spPr>
        <p:txBody>
          <a:bodyPr>
            <a:noAutofit/>
          </a:bodyPr>
          <a:lstStyle/>
          <a:p>
            <a:pPr marL="0" indent="0">
              <a:lnSpc>
                <a:spcPct val="110000"/>
              </a:lnSpc>
              <a:spcBef>
                <a:spcPts val="0"/>
              </a:spcBef>
              <a:buNone/>
            </a:pPr>
            <a:r>
              <a:rPr lang="en-US" dirty="0" smtClean="0">
                <a:latin typeface="Segoe UI" pitchFamily="34" charset="0"/>
                <a:ea typeface="Segoe UI" pitchFamily="34" charset="0"/>
                <a:cs typeface="Segoe UI" pitchFamily="34" charset="0"/>
              </a:rPr>
              <a:t>radical, novel, innovative </a:t>
            </a:r>
          </a:p>
          <a:p>
            <a:pPr marL="400050" lvl="1" indent="0">
              <a:lnSpc>
                <a:spcPct val="110000"/>
              </a:lnSpc>
              <a:spcBef>
                <a:spcPts val="0"/>
              </a:spcBef>
            </a:pPr>
            <a:r>
              <a:rPr lang="en-US" dirty="0" smtClean="0">
                <a:latin typeface="Segoe UI" pitchFamily="34" charset="0"/>
                <a:ea typeface="Segoe UI" pitchFamily="34" charset="0"/>
                <a:cs typeface="Segoe UI" pitchFamily="34" charset="0"/>
              </a:rPr>
              <a:t>organization structures</a:t>
            </a:r>
          </a:p>
          <a:p>
            <a:pPr marL="400050" lvl="1" indent="0">
              <a:lnSpc>
                <a:spcPct val="110000"/>
              </a:lnSpc>
              <a:spcBef>
                <a:spcPts val="0"/>
              </a:spcBef>
            </a:pPr>
            <a:r>
              <a:rPr lang="en-US" dirty="0" smtClean="0">
                <a:latin typeface="Segoe UI" pitchFamily="34" charset="0"/>
                <a:ea typeface="Segoe UI" pitchFamily="34" charset="0"/>
                <a:cs typeface="Segoe UI" pitchFamily="34" charset="0"/>
              </a:rPr>
              <a:t>senior management portfolios</a:t>
            </a:r>
          </a:p>
        </p:txBody>
      </p:sp>
      <p:sp>
        <p:nvSpPr>
          <p:cNvPr id="12" name="Content Placeholder 2"/>
          <p:cNvSpPr txBox="1">
            <a:spLocks/>
          </p:cNvSpPr>
          <p:nvPr/>
        </p:nvSpPr>
        <p:spPr>
          <a:xfrm>
            <a:off x="2667000" y="3352800"/>
            <a:ext cx="5199401" cy="1463842"/>
          </a:xfrm>
          <a:prstGeom prst="rect">
            <a:avLst/>
          </a:prstGeom>
          <a:ln>
            <a:noFill/>
          </a:ln>
        </p:spPr>
        <p:txBody>
          <a:bodyPr vert="horz" lIns="91440" tIns="45720" rIns="91440" bIns="45720" rtlCol="0">
            <a:noAutofit/>
          </a:bodyPr>
          <a:lstStyle/>
          <a:p>
            <a:pPr marL="0" marR="0" lvl="0" indent="0" algn="l" defTabSz="914400" rtl="0" eaLnBrk="1" fontAlgn="auto" latinLnBrk="0" hangingPunct="1">
              <a:lnSpc>
                <a:spcPct val="110000"/>
              </a:lnSpc>
              <a:spcBef>
                <a:spcPts val="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646464"/>
                </a:solidFill>
                <a:effectLst/>
                <a:uLnTx/>
                <a:uFillTx/>
                <a:latin typeface="Segoe UI" pitchFamily="34" charset="0"/>
                <a:ea typeface="Segoe UI" pitchFamily="34" charset="0"/>
                <a:cs typeface="Segoe UI" pitchFamily="34" charset="0"/>
              </a:rPr>
              <a:t>Structure</a:t>
            </a:r>
            <a:r>
              <a:rPr kumimoji="0" lang="en-US" sz="3200" b="0" i="0" u="none" strike="noStrike" kern="1200" cap="none" spc="0" normalizeH="0" noProof="0" dirty="0" smtClean="0">
                <a:ln>
                  <a:noFill/>
                </a:ln>
                <a:solidFill>
                  <a:srgbClr val="646464"/>
                </a:solidFill>
                <a:effectLst/>
                <a:uLnTx/>
                <a:uFillTx/>
                <a:latin typeface="Segoe UI" pitchFamily="34" charset="0"/>
                <a:ea typeface="Segoe UI" pitchFamily="34" charset="0"/>
                <a:cs typeface="Segoe UI" pitchFamily="34" charset="0"/>
              </a:rPr>
              <a:t> </a:t>
            </a:r>
          </a:p>
          <a:p>
            <a:pPr marL="0" marR="0" lvl="0" indent="0" algn="l" defTabSz="914400" rtl="0" eaLnBrk="1" fontAlgn="auto" latinLnBrk="0" hangingPunct="1">
              <a:lnSpc>
                <a:spcPct val="110000"/>
              </a:lnSpc>
              <a:spcBef>
                <a:spcPts val="0"/>
              </a:spcBef>
              <a:spcAft>
                <a:spcPts val="0"/>
              </a:spcAft>
              <a:buClrTx/>
              <a:buSzTx/>
              <a:buFont typeface="Arial" pitchFamily="34" charset="0"/>
              <a:buNone/>
              <a:tabLst/>
              <a:defRPr/>
            </a:pPr>
            <a:r>
              <a:rPr lang="en-US" sz="3200" dirty="0" smtClean="0">
                <a:solidFill>
                  <a:srgbClr val="646464"/>
                </a:solidFill>
                <a:latin typeface="Segoe UI" pitchFamily="34" charset="0"/>
                <a:ea typeface="Segoe UI" pitchFamily="34" charset="0"/>
                <a:cs typeface="Segoe UI" pitchFamily="34" charset="0"/>
              </a:rPr>
              <a:t>	</a:t>
            </a:r>
            <a:r>
              <a:rPr kumimoji="0" lang="en-US" sz="3200" b="0" i="0" u="none" strike="noStrike" kern="1200" cap="none" spc="0" normalizeH="0" noProof="0" dirty="0" smtClean="0">
                <a:ln>
                  <a:noFill/>
                </a:ln>
                <a:solidFill>
                  <a:srgbClr val="646464"/>
                </a:solidFill>
                <a:effectLst/>
                <a:uLnTx/>
                <a:uFillTx/>
                <a:latin typeface="Segoe UI" pitchFamily="34" charset="0"/>
                <a:ea typeface="Segoe UI" pitchFamily="34" charset="0"/>
                <a:cs typeface="Segoe UI" pitchFamily="34" charset="0"/>
              </a:rPr>
              <a:t>following </a:t>
            </a:r>
          </a:p>
          <a:p>
            <a:pPr marL="0" marR="0" lvl="0" indent="0" algn="l" defTabSz="914400" rtl="0" eaLnBrk="1" fontAlgn="auto" latinLnBrk="0" hangingPunct="1">
              <a:lnSpc>
                <a:spcPct val="110000"/>
              </a:lnSpc>
              <a:spcBef>
                <a:spcPts val="0"/>
              </a:spcBef>
              <a:spcAft>
                <a:spcPts val="0"/>
              </a:spcAft>
              <a:buClrTx/>
              <a:buSzTx/>
              <a:buFont typeface="Arial" pitchFamily="34" charset="0"/>
              <a:buNone/>
              <a:tabLst/>
              <a:defRPr/>
            </a:pPr>
            <a:r>
              <a:rPr lang="en-US" sz="3200" dirty="0" smtClean="0">
                <a:solidFill>
                  <a:srgbClr val="646464"/>
                </a:solidFill>
                <a:latin typeface="Segoe UI" pitchFamily="34" charset="0"/>
                <a:ea typeface="Segoe UI" pitchFamily="34" charset="0"/>
                <a:cs typeface="Segoe UI" pitchFamily="34" charset="0"/>
              </a:rPr>
              <a:t>		</a:t>
            </a:r>
            <a:r>
              <a:rPr kumimoji="0" lang="en-US" sz="3200" b="0" i="0" u="none" strike="noStrike" kern="1200" cap="none" spc="0" normalizeH="0" noProof="0" dirty="0" smtClean="0">
                <a:ln>
                  <a:noFill/>
                </a:ln>
                <a:solidFill>
                  <a:srgbClr val="646464"/>
                </a:solidFill>
                <a:effectLst/>
                <a:uLnTx/>
                <a:uFillTx/>
                <a:latin typeface="Segoe UI" pitchFamily="34" charset="0"/>
                <a:ea typeface="Segoe UI" pitchFamily="34" charset="0"/>
                <a:cs typeface="Segoe UI" pitchFamily="34" charset="0"/>
              </a:rPr>
              <a:t>Strategy?</a:t>
            </a:r>
            <a:endParaRPr kumimoji="0" lang="en-US" sz="3200" b="0" i="0" u="none" strike="noStrike" kern="1200" cap="none" spc="0" normalizeH="0" baseline="0" noProof="0" dirty="0" smtClean="0">
              <a:ln>
                <a:noFill/>
              </a:ln>
              <a:solidFill>
                <a:srgbClr val="646464"/>
              </a:solidFill>
              <a:effectLst/>
              <a:uLnTx/>
              <a:uFillTx/>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Structure follows strategy</a:t>
            </a:r>
            <a:endParaRPr lang="en-US" dirty="0">
              <a:latin typeface="Segoe UI" pitchFamily="34" charset="0"/>
              <a:ea typeface="Segoe UI" pitchFamily="34" charset="0"/>
              <a:cs typeface="Segoe UI" pitchFamily="34" charset="0"/>
            </a:endParaRPr>
          </a:p>
        </p:txBody>
      </p:sp>
      <p:sp>
        <p:nvSpPr>
          <p:cNvPr id="8" name="Content Placeholder 7"/>
          <p:cNvSpPr>
            <a:spLocks noGrp="1"/>
          </p:cNvSpPr>
          <p:nvPr>
            <p:ph idx="1"/>
          </p:nvPr>
        </p:nvSpPr>
        <p:spPr/>
        <p:txBody>
          <a:bodyPr/>
          <a:lstStyle/>
          <a:p>
            <a:r>
              <a:rPr lang="en-US" dirty="0" smtClean="0">
                <a:latin typeface="Segoe UI" pitchFamily="34" charset="0"/>
                <a:ea typeface="Segoe UI" pitchFamily="34" charset="0"/>
                <a:cs typeface="Segoe UI" pitchFamily="34" charset="0"/>
              </a:rPr>
              <a:t>“and that the most complex type of structure is the result of the concatenation of several basic strategies”</a:t>
            </a:r>
            <a:endParaRPr lang="en-US" dirty="0">
              <a:latin typeface="Segoe UI" pitchFamily="34" charset="0"/>
              <a:ea typeface="Segoe UI" pitchFamily="34" charset="0"/>
              <a:cs typeface="Segoe UI" pitchFamily="34" charset="0"/>
            </a:endParaRPr>
          </a:p>
        </p:txBody>
      </p:sp>
      <p:sp>
        <p:nvSpPr>
          <p:cNvPr id="5" name="Slide Number Placeholder 4"/>
          <p:cNvSpPr>
            <a:spLocks noGrp="1"/>
          </p:cNvSpPr>
          <p:nvPr>
            <p:ph type="sldNum" sz="quarter" idx="12"/>
          </p:nvPr>
        </p:nvSpPr>
        <p:spPr/>
        <p:txBody>
          <a:bodyPr/>
          <a:lstStyle/>
          <a:p>
            <a:fld id="{6B3AA010-7757-41E0-A212-D41514C97AA5}" type="slidenum">
              <a:rPr lang="en-US" smtClean="0"/>
              <a:pPr/>
              <a:t>11</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514600" y="2900881"/>
            <a:ext cx="5715000" cy="3338466"/>
          </a:xfrm>
          <a:prstGeom prst="rect">
            <a:avLst/>
          </a:prstGeom>
          <a:noFill/>
          <a:ln w="9525">
            <a:noFill/>
            <a:miter lim="800000"/>
            <a:headEnd/>
            <a:tailEnd/>
          </a:ln>
        </p:spPr>
      </p:pic>
      <p:sp>
        <p:nvSpPr>
          <p:cNvPr id="6" name="TextBox 5"/>
          <p:cNvSpPr txBox="1"/>
          <p:nvPr/>
        </p:nvSpPr>
        <p:spPr>
          <a:xfrm>
            <a:off x="2590800" y="2667000"/>
            <a:ext cx="4094391" cy="246221"/>
          </a:xfrm>
          <a:prstGeom prst="rect">
            <a:avLst/>
          </a:prstGeom>
          <a:noFill/>
        </p:spPr>
        <p:txBody>
          <a:bodyPr wrap="none" rtlCol="0">
            <a:spAutoFit/>
          </a:bodyPr>
          <a:lstStyle/>
          <a:p>
            <a:r>
              <a:rPr lang="en-US" sz="1000" dirty="0" smtClean="0">
                <a:latin typeface="Segoe UI" pitchFamily="34" charset="0"/>
                <a:ea typeface="Segoe UI" pitchFamily="34" charset="0"/>
                <a:cs typeface="Segoe UI" pitchFamily="34" charset="0"/>
              </a:rPr>
              <a:t>Chandler AD. 1962 </a:t>
            </a:r>
            <a:r>
              <a:rPr lang="en-US" sz="1000" i="1" dirty="0" smtClean="0">
                <a:latin typeface="Segoe UI" pitchFamily="34" charset="0"/>
                <a:ea typeface="Segoe UI" pitchFamily="34" charset="0"/>
                <a:cs typeface="Segoe UI" pitchFamily="34" charset="0"/>
              </a:rPr>
              <a:t>Strategy and Structure, </a:t>
            </a:r>
            <a:r>
              <a:rPr lang="en-US" sz="1000" dirty="0" smtClean="0">
                <a:latin typeface="Segoe UI" pitchFamily="34" charset="0"/>
                <a:ea typeface="Segoe UI" pitchFamily="34" charset="0"/>
                <a:cs typeface="Segoe UI" pitchFamily="34" charset="0"/>
              </a:rPr>
              <a:t>MIT Press, Cambridge, MA.</a:t>
            </a:r>
            <a:endParaRPr lang="en-US" sz="1000" dirty="0">
              <a:latin typeface="Segoe UI" pitchFamily="34" charset="0"/>
              <a:ea typeface="Segoe UI" pitchFamily="34" charset="0"/>
              <a:cs typeface="Segoe UI" pitchFamily="34" charset="0"/>
            </a:endParaRPr>
          </a:p>
        </p:txBody>
      </p:sp>
      <p:sp>
        <p:nvSpPr>
          <p:cNvPr id="9" name="Rectangle 8"/>
          <p:cNvSpPr/>
          <p:nvPr/>
        </p:nvSpPr>
        <p:spPr>
          <a:xfrm>
            <a:off x="2743200" y="6172200"/>
            <a:ext cx="6172200" cy="246221"/>
          </a:xfrm>
          <a:prstGeom prst="rect">
            <a:avLst/>
          </a:prstGeom>
        </p:spPr>
        <p:txBody>
          <a:bodyPr wrap="square">
            <a:spAutoFit/>
          </a:bodyPr>
          <a:lstStyle/>
          <a:p>
            <a:r>
              <a:rPr lang="en-US" sz="1000" dirty="0" smtClean="0">
                <a:latin typeface="Segoe UI" pitchFamily="34" charset="0"/>
                <a:ea typeface="Segoe UI" pitchFamily="34" charset="0"/>
                <a:cs typeface="Segoe UI" pitchFamily="34" charset="0"/>
              </a:rPr>
              <a:t>GALBRAITH, Jay R.. The Evolution of Enterprise Organization Designs. </a:t>
            </a:r>
            <a:r>
              <a:rPr lang="en-US" sz="1000" b="1" dirty="0" smtClean="0">
                <a:latin typeface="Segoe UI" pitchFamily="34" charset="0"/>
                <a:ea typeface="Segoe UI" pitchFamily="34" charset="0"/>
                <a:cs typeface="Segoe UI" pitchFamily="34" charset="0"/>
              </a:rPr>
              <a:t>Journal of Organization Design</a:t>
            </a:r>
            <a:endParaRPr lang="en-US" sz="10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Complexity</a:t>
            </a:r>
            <a:endParaRPr lang="en-US" dirty="0">
              <a:latin typeface="Segoe UI" pitchFamily="34" charset="0"/>
              <a:ea typeface="Segoe UI" pitchFamily="34" charset="0"/>
              <a:cs typeface="Segoe UI" pitchFamily="34" charset="0"/>
            </a:endParaRPr>
          </a:p>
        </p:txBody>
      </p:sp>
      <p:sp>
        <p:nvSpPr>
          <p:cNvPr id="3" name="Content Placeholder 2"/>
          <p:cNvSpPr>
            <a:spLocks noGrp="1"/>
          </p:cNvSpPr>
          <p:nvPr>
            <p:ph sz="half" idx="1"/>
          </p:nvPr>
        </p:nvSpPr>
        <p:spPr>
          <a:xfrm>
            <a:off x="838200" y="1600200"/>
            <a:ext cx="4038600" cy="2362200"/>
          </a:xfrm>
        </p:spPr>
        <p:txBody>
          <a:bodyPr/>
          <a:lstStyle/>
          <a:p>
            <a:r>
              <a:rPr lang="en-US" dirty="0" smtClean="0">
                <a:latin typeface="Segoe UI" pitchFamily="34" charset="0"/>
                <a:ea typeface="Segoe UI" pitchFamily="34" charset="0"/>
                <a:cs typeface="Segoe UI" pitchFamily="34" charset="0"/>
              </a:rPr>
              <a:t>Growth</a:t>
            </a:r>
          </a:p>
          <a:p>
            <a:pPr lvl="1"/>
            <a:r>
              <a:rPr lang="en-US" dirty="0" smtClean="0">
                <a:latin typeface="Segoe UI" pitchFamily="34" charset="0"/>
                <a:ea typeface="Segoe UI" pitchFamily="34" charset="0"/>
                <a:cs typeface="Segoe UI" pitchFamily="34" charset="0"/>
              </a:rPr>
              <a:t>Volume</a:t>
            </a:r>
          </a:p>
          <a:p>
            <a:pPr lvl="1"/>
            <a:r>
              <a:rPr lang="en-US" dirty="0" smtClean="0">
                <a:latin typeface="Segoe UI" pitchFamily="34" charset="0"/>
                <a:ea typeface="Segoe UI" pitchFamily="34" charset="0"/>
                <a:cs typeface="Segoe UI" pitchFamily="34" charset="0"/>
              </a:rPr>
              <a:t>Markets</a:t>
            </a:r>
          </a:p>
          <a:p>
            <a:pPr lvl="1"/>
            <a:r>
              <a:rPr lang="en-US" dirty="0" smtClean="0">
                <a:latin typeface="Segoe UI" pitchFamily="34" charset="0"/>
                <a:ea typeface="Segoe UI" pitchFamily="34" charset="0"/>
                <a:cs typeface="Segoe UI" pitchFamily="34" charset="0"/>
              </a:rPr>
              <a:t>Adjacent business</a:t>
            </a:r>
          </a:p>
        </p:txBody>
      </p:sp>
      <p:sp>
        <p:nvSpPr>
          <p:cNvPr id="5" name="Content Placeholder 4"/>
          <p:cNvSpPr>
            <a:spLocks noGrp="1"/>
          </p:cNvSpPr>
          <p:nvPr>
            <p:ph sz="half" idx="2"/>
          </p:nvPr>
        </p:nvSpPr>
        <p:spPr>
          <a:xfrm>
            <a:off x="4648200" y="3581400"/>
            <a:ext cx="4038600" cy="2544763"/>
          </a:xfrm>
        </p:spPr>
        <p:txBody>
          <a:bodyPr/>
          <a:lstStyle/>
          <a:p>
            <a:r>
              <a:rPr lang="en-US" dirty="0" smtClean="0">
                <a:latin typeface="Segoe UI" pitchFamily="34" charset="0"/>
                <a:ea typeface="Segoe UI" pitchFamily="34" charset="0"/>
                <a:cs typeface="Segoe UI" pitchFamily="34" charset="0"/>
              </a:rPr>
              <a:t>Law of Requisite Variety</a:t>
            </a:r>
          </a:p>
          <a:p>
            <a:pPr lvl="1"/>
            <a:r>
              <a:rPr lang="en-US" dirty="0" smtClean="0">
                <a:latin typeface="Segoe UI" pitchFamily="34" charset="0"/>
                <a:ea typeface="Segoe UI" pitchFamily="34" charset="0"/>
                <a:cs typeface="Segoe UI" pitchFamily="34" charset="0"/>
              </a:rPr>
              <a:t>Outside entities proliferate</a:t>
            </a:r>
          </a:p>
          <a:p>
            <a:pPr lvl="1"/>
            <a:r>
              <a:rPr lang="en-US" dirty="0" smtClean="0">
                <a:latin typeface="Segoe UI" pitchFamily="34" charset="0"/>
                <a:ea typeface="Segoe UI" pitchFamily="34" charset="0"/>
                <a:cs typeface="Segoe UI" pitchFamily="34" charset="0"/>
              </a:rPr>
              <a:t>Inside entities respond</a:t>
            </a:r>
          </a:p>
          <a:p>
            <a:pPr lvl="2"/>
            <a:r>
              <a:rPr lang="en-US" dirty="0" smtClean="0">
                <a:latin typeface="Segoe UI" pitchFamily="34" charset="0"/>
                <a:ea typeface="Segoe UI" pitchFamily="34" charset="0"/>
                <a:cs typeface="Segoe UI" pitchFamily="34" charset="0"/>
              </a:rPr>
              <a:t>e.g. Marketing</a:t>
            </a:r>
          </a:p>
          <a:p>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12</a:t>
            </a:fld>
            <a:endParaRPr lang="en-US"/>
          </a:p>
        </p:txBody>
      </p:sp>
      <p:sp>
        <p:nvSpPr>
          <p:cNvPr id="6" name="Rectangle 5"/>
          <p:cNvSpPr/>
          <p:nvPr/>
        </p:nvSpPr>
        <p:spPr>
          <a:xfrm>
            <a:off x="2438400" y="5943600"/>
            <a:ext cx="6172200" cy="246221"/>
          </a:xfrm>
          <a:prstGeom prst="rect">
            <a:avLst/>
          </a:prstGeom>
        </p:spPr>
        <p:txBody>
          <a:bodyPr wrap="square">
            <a:spAutoFit/>
          </a:bodyPr>
          <a:lstStyle/>
          <a:p>
            <a:r>
              <a:rPr lang="en-US" sz="1000" dirty="0" smtClean="0">
                <a:latin typeface="Segoe UI" pitchFamily="34" charset="0"/>
                <a:ea typeface="Segoe UI" pitchFamily="34" charset="0"/>
                <a:cs typeface="Segoe UI" pitchFamily="34" charset="0"/>
              </a:rPr>
              <a:t>GALBRAITH, Jay R.. The Evolution of Enterprise Organization Designs. </a:t>
            </a:r>
            <a:r>
              <a:rPr lang="en-US" sz="1000" b="1" dirty="0" smtClean="0">
                <a:latin typeface="Segoe UI" pitchFamily="34" charset="0"/>
                <a:ea typeface="Segoe UI" pitchFamily="34" charset="0"/>
                <a:cs typeface="Segoe UI" pitchFamily="34" charset="0"/>
              </a:rPr>
              <a:t>Journal of Organization Design</a:t>
            </a:r>
            <a:endParaRPr lang="en-US" sz="10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blinds(horizontal)">
                                      <p:cBhvr>
                                        <p:cTn id="21" dur="500"/>
                                        <p:tgtEl>
                                          <p:spTgt spid="5">
                                            <p:txEl>
                                              <p:pRg st="0" end="0"/>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linds(horizontal)">
                                      <p:cBhvr>
                                        <p:cTn id="24" dur="500"/>
                                        <p:tgtEl>
                                          <p:spTgt spid="5">
                                            <p:txEl>
                                              <p:pRg st="1" end="1"/>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linds(horizontal)">
                                      <p:cBhvr>
                                        <p:cTn id="27" dur="500"/>
                                        <p:tgtEl>
                                          <p:spTgt spid="5">
                                            <p:txEl>
                                              <p:pRg st="2" end="2"/>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blinds(horizontal)">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Structure is not organization</a:t>
            </a:r>
            <a:endParaRPr lang="en-US" dirty="0">
              <a:latin typeface="Segoe UI" pitchFamily="34" charset="0"/>
              <a:ea typeface="Segoe UI" pitchFamily="34" charset="0"/>
              <a:cs typeface="Segoe UI" pitchFamily="34" charset="0"/>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B3AA010-7757-41E0-A212-D41514C97AA5}" type="slidenum">
              <a:rPr lang="en-US" smtClean="0"/>
              <a:pPr/>
              <a:t>13</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990600" y="1371600"/>
            <a:ext cx="7315200" cy="4559241"/>
          </a:xfrm>
          <a:prstGeom prst="rect">
            <a:avLst/>
          </a:prstGeom>
          <a:noFill/>
          <a:ln w="9525">
            <a:noFill/>
            <a:miter lim="800000"/>
            <a:headEnd/>
            <a:tailEnd/>
          </a:ln>
        </p:spPr>
      </p:pic>
      <p:sp>
        <p:nvSpPr>
          <p:cNvPr id="6" name="TextBox 5"/>
          <p:cNvSpPr txBox="1"/>
          <p:nvPr/>
        </p:nvSpPr>
        <p:spPr>
          <a:xfrm>
            <a:off x="4572000" y="6096000"/>
            <a:ext cx="4095993" cy="246221"/>
          </a:xfrm>
          <a:prstGeom prst="rect">
            <a:avLst/>
          </a:prstGeom>
          <a:noFill/>
        </p:spPr>
        <p:txBody>
          <a:bodyPr wrap="none" rtlCol="0">
            <a:spAutoFit/>
          </a:bodyPr>
          <a:lstStyle/>
          <a:p>
            <a:r>
              <a:rPr lang="en-US" sz="1000" dirty="0" smtClean="0">
                <a:latin typeface="Segoe UI" pitchFamily="34" charset="0"/>
                <a:ea typeface="Segoe UI" pitchFamily="34" charset="0"/>
                <a:cs typeface="Segoe UI" pitchFamily="34" charset="0"/>
              </a:rPr>
              <a:t>Galbraith, J. 1977 </a:t>
            </a:r>
            <a:r>
              <a:rPr lang="en-US" sz="1000" i="1" dirty="0" smtClean="0">
                <a:latin typeface="Segoe UI" pitchFamily="34" charset="0"/>
                <a:ea typeface="Segoe UI" pitchFamily="34" charset="0"/>
                <a:cs typeface="Segoe UI" pitchFamily="34" charset="0"/>
              </a:rPr>
              <a:t>Organization Design, </a:t>
            </a:r>
            <a:r>
              <a:rPr lang="en-US" sz="1000" dirty="0" smtClean="0">
                <a:latin typeface="Segoe UI" pitchFamily="34" charset="0"/>
                <a:ea typeface="Segoe UI" pitchFamily="34" charset="0"/>
                <a:cs typeface="Segoe UI" pitchFamily="34" charset="0"/>
              </a:rPr>
              <a:t>Addison-Wesley, Reading, MA</a:t>
            </a:r>
            <a:endParaRPr lang="en-US" sz="10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Customer</a:t>
            </a:r>
            <a:endParaRPr lang="en-US" dirty="0">
              <a:latin typeface="Segoe UI" pitchFamily="34" charset="0"/>
              <a:ea typeface="Segoe UI" pitchFamily="34" charset="0"/>
              <a:cs typeface="Segoe UI" pitchFamily="34" charset="0"/>
            </a:endParaRPr>
          </a:p>
        </p:txBody>
      </p:sp>
      <p:sp>
        <p:nvSpPr>
          <p:cNvPr id="3" name="Content Placeholder 2"/>
          <p:cNvSpPr>
            <a:spLocks noGrp="1"/>
          </p:cNvSpPr>
          <p:nvPr>
            <p:ph idx="1"/>
          </p:nvPr>
        </p:nvSpPr>
        <p:spPr/>
        <p:txBody>
          <a:bodyPr/>
          <a:lstStyle/>
          <a:p>
            <a:r>
              <a:rPr lang="en-US" dirty="0" smtClean="0">
                <a:latin typeface="Segoe UI" pitchFamily="34" charset="0"/>
                <a:ea typeface="Segoe UI" pitchFamily="34" charset="0"/>
                <a:cs typeface="Segoe UI" pitchFamily="34" charset="0"/>
              </a:rPr>
              <a:t>Front to Back </a:t>
            </a:r>
            <a:endParaRPr lang="en-US" dirty="0">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14</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1955353" y="2147888"/>
            <a:ext cx="6121847" cy="3643312"/>
          </a:xfrm>
          <a:prstGeom prst="rect">
            <a:avLst/>
          </a:prstGeom>
          <a:noFill/>
          <a:ln w="9525">
            <a:noFill/>
            <a:miter lim="800000"/>
            <a:headEnd/>
            <a:tailEnd/>
          </a:ln>
        </p:spPr>
      </p:pic>
      <p:sp>
        <p:nvSpPr>
          <p:cNvPr id="6" name="Rectangle 5"/>
          <p:cNvSpPr/>
          <p:nvPr/>
        </p:nvSpPr>
        <p:spPr>
          <a:xfrm>
            <a:off x="2667000" y="6096000"/>
            <a:ext cx="6172200" cy="246221"/>
          </a:xfrm>
          <a:prstGeom prst="rect">
            <a:avLst/>
          </a:prstGeom>
        </p:spPr>
        <p:txBody>
          <a:bodyPr wrap="square">
            <a:spAutoFit/>
          </a:bodyPr>
          <a:lstStyle/>
          <a:p>
            <a:r>
              <a:rPr lang="en-US" sz="1000" dirty="0" smtClean="0">
                <a:latin typeface="Segoe UI" pitchFamily="34" charset="0"/>
                <a:ea typeface="Segoe UI" pitchFamily="34" charset="0"/>
                <a:cs typeface="Segoe UI" pitchFamily="34" charset="0"/>
              </a:rPr>
              <a:t>GALBRAITH, Jay R.. The Evolution of Enterprise Organization Designs. </a:t>
            </a:r>
            <a:r>
              <a:rPr lang="en-US" sz="1000" b="1" dirty="0" smtClean="0">
                <a:latin typeface="Segoe UI" pitchFamily="34" charset="0"/>
                <a:ea typeface="Segoe UI" pitchFamily="34" charset="0"/>
                <a:cs typeface="Segoe UI" pitchFamily="34" charset="0"/>
              </a:rPr>
              <a:t>Journal of Organization Design</a:t>
            </a:r>
            <a:endParaRPr lang="en-US" sz="10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1"/>
          <p:cNvPicPr>
            <a:picLocks noChangeAspect="1" noChangeArrowheads="1"/>
          </p:cNvPicPr>
          <p:nvPr/>
        </p:nvPicPr>
        <p:blipFill>
          <a:blip r:embed="rId2" cstate="print"/>
          <a:srcRect l="8405" t="25000" r="8405" b="6250"/>
          <a:stretch>
            <a:fillRect/>
          </a:stretch>
        </p:blipFill>
        <p:spPr bwMode="auto">
          <a:xfrm>
            <a:off x="457200" y="381000"/>
            <a:ext cx="8145463" cy="5029200"/>
          </a:xfrm>
          <a:prstGeom prst="rect">
            <a:avLst/>
          </a:prstGeom>
          <a:noFill/>
          <a:ln w="9525" algn="ctr">
            <a:noFill/>
            <a:miter lim="800000"/>
            <a:headEnd/>
            <a:tailEnd/>
          </a:ln>
        </p:spPr>
      </p:pic>
      <p:sp>
        <p:nvSpPr>
          <p:cNvPr id="4" name="TextBox 3"/>
          <p:cNvSpPr txBox="1"/>
          <p:nvPr/>
        </p:nvSpPr>
        <p:spPr>
          <a:xfrm>
            <a:off x="5966079" y="5791200"/>
            <a:ext cx="3177921" cy="369332"/>
          </a:xfrm>
          <a:prstGeom prst="rect">
            <a:avLst/>
          </a:prstGeom>
          <a:noFill/>
        </p:spPr>
        <p:txBody>
          <a:bodyPr wrap="none" rtlCol="0">
            <a:spAutoFit/>
          </a:bodyPr>
          <a:lstStyle/>
          <a:p>
            <a:r>
              <a:rPr lang="en-US" i="1" dirty="0" smtClean="0">
                <a:hlinkClick r:id="rId3"/>
              </a:rPr>
              <a:t>Harvard Business Review</a:t>
            </a:r>
            <a:r>
              <a:rPr lang="en-US" i="1" dirty="0" smtClean="0"/>
              <a:t> (1999)</a:t>
            </a:r>
            <a:endParaRPr lang="en-US" i="1" dirty="0"/>
          </a:p>
        </p:txBody>
      </p:sp>
      <mc:AlternateContent xmlns:mc="http://schemas.openxmlformats.org/markup-compatibility/2006" xmlns:p14="http://schemas.microsoft.com/office/powerpoint/2010/main">
        <mc:Choice Requires="p14">
          <p:contentPart p14:bwMode="auto" r:id="rId4">
            <p14:nvContentPartPr>
              <p14:cNvPr id="5122" name="Ink 2"/>
              <p14:cNvContentPartPr>
                <a14:cpLocks xmlns:a14="http://schemas.microsoft.com/office/drawing/2010/main" noRot="1" noChangeAspect="1" noEditPoints="1" noChangeArrowheads="1" noChangeShapeType="1"/>
              </p14:cNvContentPartPr>
              <p14:nvPr/>
            </p14:nvContentPartPr>
            <p14:xfrm>
              <a:off x="212725" y="3429000"/>
              <a:ext cx="7910513" cy="1768475"/>
            </p14:xfrm>
          </p:contentPart>
        </mc:Choice>
        <mc:Fallback xmlns="">
          <p:pic>
            <p:nvPicPr>
              <p:cNvPr id="5122" name="Ink 2"/>
              <p:cNvPicPr>
                <a:picLocks noRot="1" noChangeAspect="1" noEditPoints="1" noChangeArrowheads="1" noChangeShapeType="1"/>
              </p:cNvPicPr>
              <p:nvPr/>
            </p:nvPicPr>
            <p:blipFill>
              <a:blip r:embed="rId5"/>
              <a:stretch>
                <a:fillRect/>
              </a:stretch>
            </p:blipFill>
            <p:spPr>
              <a:xfrm>
                <a:off x="196885" y="3365274"/>
                <a:ext cx="7942192" cy="189592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123" name="Ink 3"/>
              <p14:cNvContentPartPr>
                <a14:cpLocks xmlns:a14="http://schemas.microsoft.com/office/drawing/2010/main" noRot="1" noChangeAspect="1" noEditPoints="1" noChangeArrowheads="1" noChangeShapeType="1"/>
              </p14:cNvContentPartPr>
              <p14:nvPr/>
            </p14:nvContentPartPr>
            <p14:xfrm>
              <a:off x="4968875" y="4191000"/>
              <a:ext cx="1431925" cy="15875"/>
            </p14:xfrm>
          </p:contentPart>
        </mc:Choice>
        <mc:Fallback xmlns="">
          <p:pic>
            <p:nvPicPr>
              <p:cNvPr id="5123" name="Ink 3"/>
              <p:cNvPicPr>
                <a:picLocks noRot="1" noChangeAspect="1" noEditPoints="1" noChangeArrowheads="1" noChangeShapeType="1"/>
              </p:cNvPicPr>
              <p:nvPr/>
            </p:nvPicPr>
            <p:blipFill>
              <a:blip r:embed="rId7"/>
              <a:stretch>
                <a:fillRect/>
              </a:stretch>
            </p:blipFill>
            <p:spPr>
              <a:xfrm>
                <a:off x="4953037" y="4153535"/>
                <a:ext cx="1463602" cy="9080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24" name="Ink 4"/>
              <p14:cNvContentPartPr>
                <a14:cpLocks xmlns:a14="http://schemas.microsoft.com/office/drawing/2010/main" noRot="1" noChangeAspect="1" noEditPoints="1" noChangeArrowheads="1" noChangeShapeType="1"/>
              </p14:cNvContentPartPr>
              <p14:nvPr/>
            </p14:nvContentPartPr>
            <p14:xfrm>
              <a:off x="4830763" y="4724400"/>
              <a:ext cx="2271712" cy="92075"/>
            </p14:xfrm>
          </p:contentPart>
        </mc:Choice>
        <mc:Fallback xmlns="">
          <p:pic>
            <p:nvPicPr>
              <p:cNvPr id="5124" name="Ink 4"/>
              <p:cNvPicPr>
                <a:picLocks noRot="1" noChangeAspect="1" noEditPoints="1" noChangeArrowheads="1" noChangeShapeType="1"/>
              </p:cNvPicPr>
              <p:nvPr/>
            </p:nvPicPr>
            <p:blipFill>
              <a:blip r:embed="rId9"/>
              <a:stretch>
                <a:fillRect/>
              </a:stretch>
            </p:blipFill>
            <p:spPr>
              <a:xfrm>
                <a:off x="4814922" y="4660850"/>
                <a:ext cx="2303394" cy="219175"/>
              </a:xfrm>
              <a:prstGeom prst="rect">
                <a:avLst/>
              </a:prstGeom>
            </p:spPr>
          </p:pic>
        </mc:Fallback>
      </mc:AlternateContent>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257800"/>
            <a:ext cx="4648200" cy="1143000"/>
          </a:xfrm>
        </p:spPr>
        <p:txBody>
          <a:bodyPr rtlCol="0">
            <a:noAutofit/>
          </a:bodyPr>
          <a:lstStyle/>
          <a:p>
            <a:pPr defTabSz="914212" fontAlgn="auto">
              <a:spcAft>
                <a:spcPts val="0"/>
              </a:spcAft>
              <a:defRPr/>
            </a:pPr>
            <a:r>
              <a:rPr lang="en-US" sz="2800" b="1" dirty="0" smtClean="0">
                <a:solidFill>
                  <a:schemeClr val="bg1">
                    <a:lumMod val="50000"/>
                  </a:schemeClr>
                </a:solidFill>
                <a:latin typeface="Segoe UI" pitchFamily="34" charset="0"/>
                <a:ea typeface="Segoe UI" pitchFamily="34" charset="0"/>
                <a:cs typeface="Segoe UI" pitchFamily="34" charset="0"/>
              </a:rPr>
              <a:t>CORE COMPONENTS </a:t>
            </a:r>
            <a:br>
              <a:rPr lang="en-US" sz="2800" b="1" dirty="0" smtClean="0">
                <a:solidFill>
                  <a:schemeClr val="bg1">
                    <a:lumMod val="50000"/>
                  </a:schemeClr>
                </a:solidFill>
                <a:latin typeface="Segoe UI" pitchFamily="34" charset="0"/>
                <a:ea typeface="Segoe UI" pitchFamily="34" charset="0"/>
                <a:cs typeface="Segoe UI" pitchFamily="34" charset="0"/>
              </a:rPr>
            </a:br>
            <a:r>
              <a:rPr lang="en-US" sz="2800" b="1" dirty="0" smtClean="0">
                <a:solidFill>
                  <a:schemeClr val="bg1">
                    <a:lumMod val="50000"/>
                  </a:schemeClr>
                </a:solidFill>
                <a:latin typeface="Segoe UI" pitchFamily="34" charset="0"/>
                <a:ea typeface="Segoe UI" pitchFamily="34" charset="0"/>
                <a:cs typeface="Segoe UI" pitchFamily="34" charset="0"/>
              </a:rPr>
              <a:t>OF A FIRM</a:t>
            </a:r>
          </a:p>
        </p:txBody>
      </p:sp>
      <p:graphicFrame>
        <p:nvGraphicFramePr>
          <p:cNvPr id="2050" name="Chart 3"/>
          <p:cNvGraphicFramePr>
            <a:graphicFrameLocks/>
          </p:cNvGraphicFramePr>
          <p:nvPr/>
        </p:nvGraphicFramePr>
        <p:xfrm>
          <a:off x="1371600" y="1447800"/>
          <a:ext cx="6096000" cy="4064000"/>
        </p:xfrm>
        <a:graphic>
          <a:graphicData uri="http://schemas.openxmlformats.org/presentationml/2006/ole">
            <mc:AlternateContent xmlns:mc="http://schemas.openxmlformats.org/markup-compatibility/2006">
              <mc:Choice xmlns:v="urn:schemas-microsoft-com:vml" Requires="v">
                <p:oleObj spid="_x0000_s6152" r:id="rId4" imgW="6096528" imgH="4060288" progId="Excel.Sheet.8">
                  <p:embed/>
                </p:oleObj>
              </mc:Choice>
              <mc:Fallback>
                <p:oleObj r:id="rId4" imgW="6096528" imgH="4060288" progId="Excel.Shee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4478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TextBox 4"/>
          <p:cNvSpPr txBox="1">
            <a:spLocks noChangeArrowheads="1"/>
          </p:cNvSpPr>
          <p:nvPr/>
        </p:nvSpPr>
        <p:spPr bwMode="auto">
          <a:xfrm>
            <a:off x="3009900" y="2286000"/>
            <a:ext cx="1714500" cy="861752"/>
          </a:xfrm>
          <a:prstGeom prst="rect">
            <a:avLst/>
          </a:prstGeom>
          <a:noFill/>
          <a:ln w="9525">
            <a:noFill/>
            <a:miter lim="800000"/>
            <a:headEnd/>
            <a:tailEnd/>
          </a:ln>
        </p:spPr>
        <p:txBody>
          <a:bodyPr lIns="91416" tIns="45709" rIns="91416" bIns="45709">
            <a:spAutoFit/>
          </a:bodyPr>
          <a:lstStyle/>
          <a:p>
            <a:pPr defTabSz="912813"/>
            <a:r>
              <a:rPr lang="en-US" sz="1600" dirty="0">
                <a:solidFill>
                  <a:srgbClr val="FFFFFF"/>
                </a:solidFill>
                <a:latin typeface="Segoe UI" pitchFamily="34" charset="0"/>
                <a:ea typeface="Segoe UI" pitchFamily="34" charset="0"/>
                <a:cs typeface="Segoe UI" pitchFamily="34" charset="0"/>
              </a:rPr>
              <a:t>Customer</a:t>
            </a:r>
          </a:p>
          <a:p>
            <a:pPr defTabSz="912813"/>
            <a:r>
              <a:rPr lang="en-US" sz="1600" dirty="0">
                <a:solidFill>
                  <a:srgbClr val="FFFFFF"/>
                </a:solidFill>
                <a:latin typeface="Segoe UI" pitchFamily="34" charset="0"/>
                <a:ea typeface="Segoe UI" pitchFamily="34" charset="0"/>
                <a:cs typeface="Segoe UI" pitchFamily="34" charset="0"/>
              </a:rPr>
              <a:t>Relationship</a:t>
            </a:r>
          </a:p>
          <a:p>
            <a:pPr defTabSz="912813"/>
            <a:r>
              <a:rPr lang="en-US" sz="1600" dirty="0">
                <a:solidFill>
                  <a:srgbClr val="FFFFFF"/>
                </a:solidFill>
                <a:latin typeface="Segoe UI" pitchFamily="34" charset="0"/>
                <a:ea typeface="Segoe UI" pitchFamily="34" charset="0"/>
                <a:cs typeface="Segoe UI" pitchFamily="34" charset="0"/>
              </a:rPr>
              <a:t>Management </a:t>
            </a:r>
          </a:p>
        </p:txBody>
      </p:sp>
      <p:sp>
        <p:nvSpPr>
          <p:cNvPr id="2053" name="TextBox 5"/>
          <p:cNvSpPr txBox="1">
            <a:spLocks noChangeArrowheads="1"/>
          </p:cNvSpPr>
          <p:nvPr/>
        </p:nvSpPr>
        <p:spPr bwMode="auto">
          <a:xfrm>
            <a:off x="4724400" y="2667000"/>
            <a:ext cx="1571625" cy="584753"/>
          </a:xfrm>
          <a:prstGeom prst="rect">
            <a:avLst/>
          </a:prstGeom>
          <a:noFill/>
          <a:ln w="9525">
            <a:noFill/>
            <a:miter lim="800000"/>
            <a:headEnd/>
            <a:tailEnd/>
          </a:ln>
        </p:spPr>
        <p:txBody>
          <a:bodyPr lIns="91416" tIns="45709" rIns="91416" bIns="45709">
            <a:spAutoFit/>
          </a:bodyPr>
          <a:lstStyle/>
          <a:p>
            <a:pPr defTabSz="912813"/>
            <a:r>
              <a:rPr lang="en-US" sz="1600" dirty="0">
                <a:solidFill>
                  <a:srgbClr val="FFFFFF"/>
                </a:solidFill>
                <a:latin typeface="Segoe UI" pitchFamily="34" charset="0"/>
                <a:ea typeface="Segoe UI" pitchFamily="34" charset="0"/>
                <a:cs typeface="Segoe UI" pitchFamily="34" charset="0"/>
              </a:rPr>
              <a:t>Product Innovation</a:t>
            </a:r>
          </a:p>
        </p:txBody>
      </p:sp>
      <p:sp>
        <p:nvSpPr>
          <p:cNvPr id="2054" name="TextBox 6"/>
          <p:cNvSpPr txBox="1">
            <a:spLocks noChangeArrowheads="1"/>
          </p:cNvSpPr>
          <p:nvPr/>
        </p:nvSpPr>
        <p:spPr bwMode="auto">
          <a:xfrm>
            <a:off x="3733800" y="4495800"/>
            <a:ext cx="1752600" cy="338532"/>
          </a:xfrm>
          <a:prstGeom prst="rect">
            <a:avLst/>
          </a:prstGeom>
          <a:noFill/>
          <a:ln w="9525">
            <a:noFill/>
            <a:miter lim="800000"/>
            <a:headEnd/>
            <a:tailEnd/>
          </a:ln>
        </p:spPr>
        <p:txBody>
          <a:bodyPr lIns="91416" tIns="45709" rIns="91416" bIns="45709">
            <a:spAutoFit/>
          </a:bodyPr>
          <a:lstStyle/>
          <a:p>
            <a:pPr defTabSz="912813"/>
            <a:r>
              <a:rPr lang="en-US" sz="1600" dirty="0">
                <a:solidFill>
                  <a:srgbClr val="FFFFFF"/>
                </a:solidFill>
                <a:latin typeface="Segoe UI" pitchFamily="34" charset="0"/>
                <a:ea typeface="Segoe UI" pitchFamily="34" charset="0"/>
                <a:cs typeface="Segoe UI" pitchFamily="34" charset="0"/>
              </a:rPr>
              <a:t>Infrastructure</a:t>
            </a:r>
          </a:p>
        </p:txBody>
      </p:sp>
      <p:sp>
        <p:nvSpPr>
          <p:cNvPr id="2055" name="TextBox 7"/>
          <p:cNvSpPr txBox="1">
            <a:spLocks noChangeArrowheads="1"/>
          </p:cNvSpPr>
          <p:nvPr/>
        </p:nvSpPr>
        <p:spPr bwMode="auto">
          <a:xfrm>
            <a:off x="5446713" y="4953000"/>
            <a:ext cx="3697287" cy="1323417"/>
          </a:xfrm>
          <a:prstGeom prst="rect">
            <a:avLst/>
          </a:prstGeom>
          <a:noFill/>
          <a:ln w="9525">
            <a:noFill/>
            <a:miter lim="800000"/>
            <a:headEnd/>
            <a:tailEnd/>
          </a:ln>
        </p:spPr>
        <p:txBody>
          <a:bodyPr lIns="91416" tIns="45709" rIns="91416" bIns="45709">
            <a:spAutoFit/>
          </a:bodyPr>
          <a:lstStyle/>
          <a:p>
            <a:pPr defTabSz="912813"/>
            <a:r>
              <a:rPr lang="en-US" sz="2000" dirty="0">
                <a:solidFill>
                  <a:srgbClr val="000000"/>
                </a:solidFill>
                <a:latin typeface="Segoe UI" pitchFamily="34" charset="0"/>
                <a:ea typeface="Segoe UI" pitchFamily="34" charset="0"/>
                <a:cs typeface="Segoe UI" pitchFamily="34" charset="0"/>
              </a:rPr>
              <a:t>Back office capacities that</a:t>
            </a:r>
          </a:p>
          <a:p>
            <a:pPr defTabSz="912813"/>
            <a:r>
              <a:rPr lang="en-US" sz="2000" dirty="0">
                <a:solidFill>
                  <a:srgbClr val="000000"/>
                </a:solidFill>
                <a:latin typeface="Segoe UI" pitchFamily="34" charset="0"/>
                <a:ea typeface="Segoe UI" pitchFamily="34" charset="0"/>
                <a:cs typeface="Segoe UI" pitchFamily="34" charset="0"/>
              </a:rPr>
              <a:t>support day-to-day operations</a:t>
            </a:r>
          </a:p>
          <a:p>
            <a:pPr defTabSz="912813"/>
            <a:r>
              <a:rPr lang="en-US" sz="2000" dirty="0">
                <a:solidFill>
                  <a:srgbClr val="000000"/>
                </a:solidFill>
                <a:latin typeface="Segoe UI" pitchFamily="34" charset="0"/>
                <a:ea typeface="Segoe UI" pitchFamily="34" charset="0"/>
                <a:cs typeface="Segoe UI" pitchFamily="34" charset="0"/>
              </a:rPr>
              <a:t>“</a:t>
            </a:r>
            <a:r>
              <a:rPr lang="en-US" sz="2000" dirty="0" err="1">
                <a:solidFill>
                  <a:srgbClr val="000000"/>
                </a:solidFill>
                <a:latin typeface="Segoe UI" pitchFamily="34" charset="0"/>
                <a:ea typeface="Segoe UI" pitchFamily="34" charset="0"/>
                <a:cs typeface="Segoe UI" pitchFamily="34" charset="0"/>
              </a:rPr>
              <a:t>Routinized</a:t>
            </a:r>
            <a:r>
              <a:rPr lang="en-US" sz="2000" dirty="0">
                <a:solidFill>
                  <a:srgbClr val="000000"/>
                </a:solidFill>
                <a:latin typeface="Segoe UI" pitchFamily="34" charset="0"/>
                <a:ea typeface="Segoe UI" pitchFamily="34" charset="0"/>
                <a:cs typeface="Segoe UI" pitchFamily="34" charset="0"/>
              </a:rPr>
              <a:t>” workflows</a:t>
            </a:r>
          </a:p>
          <a:p>
            <a:pPr defTabSz="912813">
              <a:buFont typeface="Arial" pitchFamily="34" charset="0"/>
              <a:buChar char="•"/>
            </a:pPr>
            <a:r>
              <a:rPr lang="en-US" sz="2000" dirty="0">
                <a:solidFill>
                  <a:srgbClr val="000000"/>
                </a:solidFill>
                <a:latin typeface="Segoe UI" pitchFamily="34" charset="0"/>
                <a:ea typeface="Segoe UI" pitchFamily="34" charset="0"/>
                <a:cs typeface="Segoe UI" pitchFamily="34" charset="0"/>
              </a:rPr>
              <a:t>Economies of scale important</a:t>
            </a:r>
          </a:p>
        </p:txBody>
      </p:sp>
      <p:sp>
        <p:nvSpPr>
          <p:cNvPr id="2056" name="TextBox 8"/>
          <p:cNvSpPr txBox="1">
            <a:spLocks noChangeArrowheads="1"/>
          </p:cNvSpPr>
          <p:nvPr/>
        </p:nvSpPr>
        <p:spPr bwMode="auto">
          <a:xfrm>
            <a:off x="5589588" y="482600"/>
            <a:ext cx="3287390" cy="1323417"/>
          </a:xfrm>
          <a:prstGeom prst="rect">
            <a:avLst/>
          </a:prstGeom>
          <a:noFill/>
          <a:ln w="9525">
            <a:noFill/>
            <a:miter lim="800000"/>
            <a:headEnd/>
            <a:tailEnd/>
          </a:ln>
        </p:spPr>
        <p:txBody>
          <a:bodyPr wrap="none" lIns="91416" tIns="45709" rIns="91416" bIns="45709">
            <a:spAutoFit/>
          </a:bodyPr>
          <a:lstStyle/>
          <a:p>
            <a:pPr defTabSz="912813"/>
            <a:r>
              <a:rPr lang="en-US" sz="2000" dirty="0">
                <a:solidFill>
                  <a:srgbClr val="000000"/>
                </a:solidFill>
                <a:latin typeface="Segoe UI" pitchFamily="34" charset="0"/>
                <a:ea typeface="Segoe UI" pitchFamily="34" charset="0"/>
                <a:cs typeface="Segoe UI" pitchFamily="34" charset="0"/>
              </a:rPr>
              <a:t>Develop new products and</a:t>
            </a:r>
          </a:p>
          <a:p>
            <a:pPr defTabSz="912813"/>
            <a:r>
              <a:rPr lang="en-US" sz="2000" dirty="0">
                <a:solidFill>
                  <a:srgbClr val="000000"/>
                </a:solidFill>
                <a:latin typeface="Segoe UI" pitchFamily="34" charset="0"/>
                <a:ea typeface="Segoe UI" pitchFamily="34" charset="0"/>
                <a:cs typeface="Segoe UI" pitchFamily="34" charset="0"/>
              </a:rPr>
              <a:t>services and bring them to</a:t>
            </a:r>
          </a:p>
          <a:p>
            <a:pPr defTabSz="912813"/>
            <a:r>
              <a:rPr lang="en-US" sz="2000" dirty="0">
                <a:solidFill>
                  <a:srgbClr val="000000"/>
                </a:solidFill>
                <a:latin typeface="Segoe UI" pitchFamily="34" charset="0"/>
                <a:ea typeface="Segoe UI" pitchFamily="34" charset="0"/>
                <a:cs typeface="Segoe UI" pitchFamily="34" charset="0"/>
              </a:rPr>
              <a:t>market</a:t>
            </a:r>
          </a:p>
          <a:p>
            <a:pPr defTabSz="912813">
              <a:buFont typeface="Arial" pitchFamily="34" charset="0"/>
              <a:buChar char="•"/>
            </a:pPr>
            <a:r>
              <a:rPr lang="en-US" sz="2000" dirty="0">
                <a:solidFill>
                  <a:srgbClr val="000000"/>
                </a:solidFill>
                <a:latin typeface="Segoe UI" pitchFamily="34" charset="0"/>
                <a:ea typeface="Segoe UI" pitchFamily="34" charset="0"/>
                <a:cs typeface="Segoe UI" pitchFamily="34" charset="0"/>
              </a:rPr>
              <a:t>Speed/flexibility important</a:t>
            </a:r>
          </a:p>
        </p:txBody>
      </p:sp>
      <p:sp>
        <p:nvSpPr>
          <p:cNvPr id="2057" name="TextBox 9"/>
          <p:cNvSpPr txBox="1">
            <a:spLocks noChangeArrowheads="1"/>
          </p:cNvSpPr>
          <p:nvPr/>
        </p:nvSpPr>
        <p:spPr bwMode="auto">
          <a:xfrm>
            <a:off x="285750" y="322263"/>
            <a:ext cx="4554538" cy="1323417"/>
          </a:xfrm>
          <a:prstGeom prst="rect">
            <a:avLst/>
          </a:prstGeom>
          <a:noFill/>
          <a:ln w="9525">
            <a:noFill/>
            <a:miter lim="800000"/>
            <a:headEnd/>
            <a:tailEnd/>
          </a:ln>
        </p:spPr>
        <p:txBody>
          <a:bodyPr lIns="91416" tIns="45709" rIns="91416" bIns="45709">
            <a:spAutoFit/>
          </a:bodyPr>
          <a:lstStyle/>
          <a:p>
            <a:pPr defTabSz="912813"/>
            <a:r>
              <a:rPr lang="en-US" sz="2000" dirty="0">
                <a:solidFill>
                  <a:srgbClr val="000000"/>
                </a:solidFill>
                <a:latin typeface="Segoe UI" pitchFamily="34" charset="0"/>
                <a:ea typeface="Segoe UI" pitchFamily="34" charset="0"/>
                <a:cs typeface="Segoe UI" pitchFamily="34" charset="0"/>
              </a:rPr>
              <a:t>Attracting and building relationships with customers</a:t>
            </a:r>
          </a:p>
          <a:p>
            <a:pPr defTabSz="912813"/>
            <a:r>
              <a:rPr lang="en-US" sz="2000" dirty="0">
                <a:solidFill>
                  <a:srgbClr val="000000"/>
                </a:solidFill>
                <a:latin typeface="Segoe UI" pitchFamily="34" charset="0"/>
                <a:ea typeface="Segoe UI" pitchFamily="34" charset="0"/>
                <a:cs typeface="Segoe UI" pitchFamily="34" charset="0"/>
              </a:rPr>
              <a:t>“Service-oriented”, customization</a:t>
            </a:r>
          </a:p>
          <a:p>
            <a:pPr defTabSz="912813">
              <a:buFont typeface="Arial" pitchFamily="34" charset="0"/>
              <a:buChar char="•"/>
            </a:pPr>
            <a:r>
              <a:rPr lang="en-US" sz="2000" dirty="0">
                <a:solidFill>
                  <a:srgbClr val="000000"/>
                </a:solidFill>
                <a:latin typeface="Segoe UI" pitchFamily="34" charset="0"/>
                <a:ea typeface="Segoe UI" pitchFamily="34" charset="0"/>
                <a:cs typeface="Segoe UI" pitchFamily="34" charset="0"/>
              </a:rPr>
              <a:t>Economies of scope important</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hagellibmark.jpg"/>
          <p:cNvPicPr>
            <a:picLocks noGrp="1" noChangeAspect="1"/>
          </p:cNvPicPr>
          <p:nvPr>
            <p:ph type="pic" idx="4294967295"/>
          </p:nvPr>
        </p:nvPicPr>
        <p:blipFill>
          <a:blip r:embed="rId2" cstate="print"/>
          <a:srcRect t="60" b="60"/>
          <a:stretch>
            <a:fillRect/>
          </a:stretch>
        </p:blipFill>
        <p:spPr>
          <a:xfrm>
            <a:off x="0" y="-1"/>
            <a:ext cx="9144000" cy="6857569"/>
          </a:xfrm>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593645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2" cstate="print"/>
          <a:srcRect/>
          <a:stretch>
            <a:fillRect/>
          </a:stretch>
        </p:blipFill>
        <p:spPr bwMode="auto">
          <a:xfrm>
            <a:off x="3276600" y="1600200"/>
            <a:ext cx="5514975" cy="3600450"/>
          </a:xfrm>
          <a:prstGeom prst="rect">
            <a:avLst/>
          </a:prstGeom>
          <a:noFill/>
          <a:ln w="9525">
            <a:noFill/>
            <a:miter lim="800000"/>
            <a:headEnd/>
            <a:tailEnd/>
          </a:ln>
          <a:effectLst/>
        </p:spPr>
      </p:pic>
      <p:pic>
        <p:nvPicPr>
          <p:cNvPr id="38916" name="Picture 4"/>
          <p:cNvPicPr>
            <a:picLocks noChangeAspect="1" noChangeArrowheads="1"/>
          </p:cNvPicPr>
          <p:nvPr/>
        </p:nvPicPr>
        <p:blipFill>
          <a:blip r:embed="rId3" cstate="print"/>
          <a:srcRect/>
          <a:stretch>
            <a:fillRect/>
          </a:stretch>
        </p:blipFill>
        <p:spPr bwMode="auto">
          <a:xfrm>
            <a:off x="1295400" y="4038600"/>
            <a:ext cx="2419350" cy="1524000"/>
          </a:xfrm>
          <a:prstGeom prst="rect">
            <a:avLst/>
          </a:prstGeom>
          <a:noFill/>
          <a:ln w="9525">
            <a:noFill/>
            <a:miter lim="800000"/>
            <a:headEnd/>
            <a:tailEnd/>
          </a:ln>
        </p:spPr>
      </p:pic>
      <p:pic>
        <p:nvPicPr>
          <p:cNvPr id="38917" name="Picture 5"/>
          <p:cNvPicPr>
            <a:picLocks noChangeAspect="1" noChangeArrowheads="1"/>
          </p:cNvPicPr>
          <p:nvPr/>
        </p:nvPicPr>
        <p:blipFill>
          <a:blip r:embed="rId4" cstate="print"/>
          <a:srcRect/>
          <a:stretch>
            <a:fillRect/>
          </a:stretch>
        </p:blipFill>
        <p:spPr bwMode="auto">
          <a:xfrm>
            <a:off x="5029200" y="304800"/>
            <a:ext cx="3771900" cy="1028700"/>
          </a:xfrm>
          <a:prstGeom prst="rect">
            <a:avLst/>
          </a:prstGeom>
          <a:noFill/>
          <a:ln w="9525">
            <a:noFill/>
            <a:miter lim="800000"/>
            <a:headEnd/>
            <a:tailEnd/>
          </a:ln>
        </p:spPr>
      </p:pic>
      <p:pic>
        <p:nvPicPr>
          <p:cNvPr id="389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81000"/>
            <a:ext cx="2667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2</a:t>
            </a:fld>
            <a:endParaRPr lang="en-US"/>
          </a:p>
        </p:txBody>
      </p:sp>
      <p:sp>
        <p:nvSpPr>
          <p:cNvPr id="4" name="TextBox 3"/>
          <p:cNvSpPr txBox="1"/>
          <p:nvPr/>
        </p:nvSpPr>
        <p:spPr>
          <a:xfrm>
            <a:off x="1981200" y="1600200"/>
            <a:ext cx="4803623" cy="2677656"/>
          </a:xfrm>
          <a:prstGeom prst="rect">
            <a:avLst/>
          </a:prstGeom>
          <a:noFill/>
        </p:spPr>
        <p:txBody>
          <a:bodyPr wrap="none" rtlCol="0">
            <a:spAutoFit/>
          </a:bodyPr>
          <a:lstStyle/>
          <a:p>
            <a:pPr>
              <a:buFont typeface="Arial" pitchFamily="34" charset="0"/>
              <a:buChar char="•"/>
            </a:pPr>
            <a:r>
              <a:rPr lang="en-US" sz="2400" dirty="0" smtClean="0">
                <a:latin typeface="Segoe UI" pitchFamily="34" charset="0"/>
                <a:ea typeface="Segoe UI" pitchFamily="34" charset="0"/>
                <a:cs typeface="Segoe UI" pitchFamily="34" charset="0"/>
              </a:rPr>
              <a:t>Why?</a:t>
            </a:r>
          </a:p>
          <a:p>
            <a:pPr>
              <a:buFont typeface="Arial" pitchFamily="34" charset="0"/>
              <a:buChar char="•"/>
            </a:pPr>
            <a:r>
              <a:rPr lang="en-US" sz="2400" dirty="0" smtClean="0">
                <a:latin typeface="Segoe UI" pitchFamily="34" charset="0"/>
                <a:ea typeface="Segoe UI" pitchFamily="34" charset="0"/>
                <a:cs typeface="Segoe UI" pitchFamily="34" charset="0"/>
              </a:rPr>
              <a:t>Organizational Structure</a:t>
            </a:r>
            <a:r>
              <a:rPr lang="en-US" sz="2400" dirty="0">
                <a:latin typeface="Segoe UI" pitchFamily="34" charset="0"/>
                <a:ea typeface="Segoe UI" pitchFamily="34" charset="0"/>
                <a:cs typeface="Segoe UI" pitchFamily="34" charset="0"/>
              </a:rPr>
              <a:t> </a:t>
            </a:r>
            <a:r>
              <a:rPr lang="en-US" sz="2400" dirty="0" smtClean="0">
                <a:latin typeface="Segoe UI" pitchFamily="34" charset="0"/>
                <a:ea typeface="Segoe UI" pitchFamily="34" charset="0"/>
                <a:cs typeface="Segoe UI" pitchFamily="34" charset="0"/>
              </a:rPr>
              <a:t>– theory</a:t>
            </a:r>
          </a:p>
          <a:p>
            <a:pPr>
              <a:buFont typeface="Arial" pitchFamily="34" charset="0"/>
              <a:buChar char="•"/>
            </a:pPr>
            <a:r>
              <a:rPr lang="en-US" sz="2400" dirty="0" smtClean="0">
                <a:latin typeface="Segoe UI" pitchFamily="34" charset="0"/>
                <a:ea typeface="Segoe UI" pitchFamily="34" charset="0"/>
                <a:cs typeface="Segoe UI" pitchFamily="34" charset="0"/>
              </a:rPr>
              <a:t>Structure, strategy, shift</a:t>
            </a:r>
          </a:p>
          <a:p>
            <a:pPr>
              <a:buFont typeface="Arial" pitchFamily="34" charset="0"/>
              <a:buChar char="•"/>
            </a:pPr>
            <a:r>
              <a:rPr lang="en-US" sz="2400" dirty="0" smtClean="0">
                <a:latin typeface="Segoe UI" pitchFamily="34" charset="0"/>
                <a:ea typeface="Segoe UI" pitchFamily="34" charset="0"/>
                <a:cs typeface="Segoe UI" pitchFamily="34" charset="0"/>
              </a:rPr>
              <a:t>Examples</a:t>
            </a:r>
          </a:p>
          <a:p>
            <a:pPr>
              <a:buFont typeface="Arial" pitchFamily="34" charset="0"/>
              <a:buChar char="•"/>
            </a:pPr>
            <a:r>
              <a:rPr lang="en-US" sz="2400" dirty="0" smtClean="0">
                <a:latin typeface="Segoe UI" pitchFamily="34" charset="0"/>
                <a:ea typeface="Segoe UI" pitchFamily="34" charset="0"/>
                <a:cs typeface="Segoe UI" pitchFamily="34" charset="0"/>
              </a:rPr>
              <a:t>Observations</a:t>
            </a:r>
          </a:p>
          <a:p>
            <a:endParaRPr lang="en-US" sz="2400" dirty="0" smtClean="0">
              <a:latin typeface="Segoe UI" pitchFamily="34" charset="0"/>
              <a:ea typeface="Segoe UI" pitchFamily="34" charset="0"/>
              <a:cs typeface="Segoe UI" pitchFamily="34" charset="0"/>
            </a:endParaRPr>
          </a:p>
          <a:p>
            <a:r>
              <a:rPr lang="en-US" sz="2400" dirty="0" smtClean="0">
                <a:latin typeface="Segoe UI" pitchFamily="34" charset="0"/>
                <a:ea typeface="Segoe UI" pitchFamily="34" charset="0"/>
                <a:cs typeface="Segoe UI" pitchFamily="34" charset="0"/>
              </a:rPr>
              <a:t>Discussion </a:t>
            </a:r>
          </a:p>
        </p:txBody>
      </p:sp>
      <p:pic>
        <p:nvPicPr>
          <p:cNvPr id="5" name="Picture 4" descr="BLOCKS.jpg"/>
          <p:cNvPicPr>
            <a:picLocks noChangeAspect="1"/>
          </p:cNvPicPr>
          <p:nvPr/>
        </p:nvPicPr>
        <p:blipFill>
          <a:blip r:embed="rId2" cstate="print"/>
          <a:stretch>
            <a:fillRect/>
          </a:stretch>
        </p:blipFill>
        <p:spPr>
          <a:xfrm rot="18759933">
            <a:off x="4339438" y="3309816"/>
            <a:ext cx="3778250" cy="22669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327633"/>
            <a:ext cx="9512967" cy="645414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2" cstate="print"/>
          <a:srcRect/>
          <a:stretch>
            <a:fillRect/>
          </a:stretch>
        </p:blipFill>
        <p:spPr bwMode="auto">
          <a:xfrm>
            <a:off x="3648075" y="838200"/>
            <a:ext cx="5495925" cy="5857875"/>
          </a:xfrm>
          <a:prstGeom prst="rect">
            <a:avLst/>
          </a:prstGeom>
          <a:noFill/>
          <a:ln w="9525">
            <a:noFill/>
            <a:miter lim="800000"/>
            <a:headEnd/>
            <a:tailEnd/>
          </a:ln>
        </p:spPr>
      </p:pic>
      <p:pic>
        <p:nvPicPr>
          <p:cNvPr id="40964" name="Picture 4"/>
          <p:cNvPicPr>
            <a:picLocks noChangeAspect="1" noChangeArrowheads="1"/>
          </p:cNvPicPr>
          <p:nvPr/>
        </p:nvPicPr>
        <p:blipFill>
          <a:blip r:embed="rId3" cstate="print"/>
          <a:srcRect/>
          <a:stretch>
            <a:fillRect/>
          </a:stretch>
        </p:blipFill>
        <p:spPr bwMode="auto">
          <a:xfrm>
            <a:off x="533400" y="990600"/>
            <a:ext cx="2790825" cy="2743200"/>
          </a:xfrm>
          <a:prstGeom prst="rect">
            <a:avLst/>
          </a:prstGeom>
          <a:noFill/>
          <a:ln w="9525">
            <a:noFill/>
            <a:miter lim="800000"/>
            <a:headEnd/>
            <a:tailEnd/>
          </a:ln>
        </p:spPr>
      </p:pic>
      <p:pic>
        <p:nvPicPr>
          <p:cNvPr id="40965" name="Picture 5"/>
          <p:cNvPicPr>
            <a:picLocks noChangeAspect="1" noChangeArrowheads="1"/>
          </p:cNvPicPr>
          <p:nvPr/>
        </p:nvPicPr>
        <p:blipFill>
          <a:blip r:embed="rId4" cstate="print"/>
          <a:srcRect/>
          <a:stretch>
            <a:fillRect/>
          </a:stretch>
        </p:blipFill>
        <p:spPr bwMode="auto">
          <a:xfrm>
            <a:off x="609600" y="3962400"/>
            <a:ext cx="2133600" cy="685800"/>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381000" y="4953000"/>
            <a:ext cx="3524250" cy="13049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534400" cy="609600"/>
          </a:xfrm>
        </p:spPr>
        <p:txBody>
          <a:bodyPr/>
          <a:lstStyle/>
          <a:p>
            <a:r>
              <a:rPr lang="en-US" sz="4400" dirty="0" smtClean="0">
                <a:solidFill>
                  <a:schemeClr val="tx1"/>
                </a:solidFill>
                <a:latin typeface="Segoe UI" pitchFamily="34" charset="0"/>
                <a:ea typeface="Segoe UI" pitchFamily="34" charset="0"/>
                <a:cs typeface="Segoe UI" pitchFamily="34" charset="0"/>
              </a:rPr>
              <a:t>Observations</a:t>
            </a:r>
            <a:endParaRPr lang="en-US" sz="4400" dirty="0">
              <a:solidFill>
                <a:schemeClr val="tx1"/>
              </a:solidFill>
              <a:latin typeface="Segoe UI" pitchFamily="34" charset="0"/>
              <a:ea typeface="Segoe UI" pitchFamily="34" charset="0"/>
              <a:cs typeface="Segoe UI" pitchFamily="34" charset="0"/>
            </a:endParaRPr>
          </a:p>
        </p:txBody>
      </p:sp>
      <p:sp>
        <p:nvSpPr>
          <p:cNvPr id="5" name="TextBox 4"/>
          <p:cNvSpPr txBox="1"/>
          <p:nvPr/>
        </p:nvSpPr>
        <p:spPr>
          <a:xfrm>
            <a:off x="401053" y="1110460"/>
            <a:ext cx="4106830" cy="461665"/>
          </a:xfrm>
          <a:prstGeom prst="rect">
            <a:avLst/>
          </a:prstGeom>
          <a:noFill/>
        </p:spPr>
        <p:txBody>
          <a:bodyPr wrap="none" rtlCol="0">
            <a:spAutoFit/>
          </a:bodyPr>
          <a:lstStyle/>
          <a:p>
            <a:r>
              <a:rPr lang="en-US" sz="2400" dirty="0" smtClean="0">
                <a:latin typeface="Segoe UI" pitchFamily="34" charset="0"/>
                <a:ea typeface="Segoe UI" pitchFamily="34" charset="0"/>
                <a:cs typeface="Segoe UI" pitchFamily="34" charset="0"/>
              </a:rPr>
              <a:t>Structure to support strategy</a:t>
            </a:r>
            <a:endParaRPr lang="en-US" sz="2400" dirty="0">
              <a:latin typeface="Segoe UI" pitchFamily="34" charset="0"/>
              <a:ea typeface="Segoe UI" pitchFamily="34" charset="0"/>
              <a:cs typeface="Segoe UI" pitchFamily="34" charset="0"/>
            </a:endParaRPr>
          </a:p>
        </p:txBody>
      </p:sp>
      <p:sp>
        <p:nvSpPr>
          <p:cNvPr id="6" name="TextBox 5"/>
          <p:cNvSpPr txBox="1"/>
          <p:nvPr/>
        </p:nvSpPr>
        <p:spPr>
          <a:xfrm>
            <a:off x="3962399" y="1802958"/>
            <a:ext cx="1240853" cy="461665"/>
          </a:xfrm>
          <a:prstGeom prst="rect">
            <a:avLst/>
          </a:prstGeom>
          <a:noFill/>
        </p:spPr>
        <p:txBody>
          <a:bodyPr wrap="none" rtlCol="0">
            <a:spAutoFit/>
          </a:bodyPr>
          <a:lstStyle/>
          <a:p>
            <a:r>
              <a:rPr lang="en-US" sz="2400" dirty="0" smtClean="0">
                <a:latin typeface="Segoe UI" pitchFamily="34" charset="0"/>
                <a:ea typeface="Segoe UI" pitchFamily="34" charset="0"/>
                <a:cs typeface="Segoe UI" pitchFamily="34" charset="0"/>
              </a:rPr>
              <a:t>Event(s)</a:t>
            </a:r>
            <a:endParaRPr lang="en-US" sz="2400" dirty="0">
              <a:latin typeface="Segoe UI" pitchFamily="34" charset="0"/>
              <a:ea typeface="Segoe UI" pitchFamily="34" charset="0"/>
              <a:cs typeface="Segoe UI" pitchFamily="34" charset="0"/>
            </a:endParaRPr>
          </a:p>
        </p:txBody>
      </p:sp>
      <p:sp>
        <p:nvSpPr>
          <p:cNvPr id="8" name="TextBox 7"/>
          <p:cNvSpPr txBox="1"/>
          <p:nvPr/>
        </p:nvSpPr>
        <p:spPr>
          <a:xfrm>
            <a:off x="5596775" y="1802958"/>
            <a:ext cx="1859035" cy="461665"/>
          </a:xfrm>
          <a:prstGeom prst="rect">
            <a:avLst/>
          </a:prstGeom>
          <a:noFill/>
        </p:spPr>
        <p:txBody>
          <a:bodyPr wrap="none" rtlCol="0">
            <a:spAutoFit/>
          </a:bodyPr>
          <a:lstStyle/>
          <a:p>
            <a:r>
              <a:rPr lang="en-US" sz="2400" dirty="0" smtClean="0">
                <a:latin typeface="Segoe UI" pitchFamily="34" charset="0"/>
                <a:ea typeface="Segoe UI" pitchFamily="34" charset="0"/>
                <a:cs typeface="Segoe UI" pitchFamily="34" charset="0"/>
              </a:rPr>
              <a:t>Opportunity</a:t>
            </a:r>
            <a:endParaRPr lang="en-US" sz="2400" dirty="0">
              <a:latin typeface="Segoe UI" pitchFamily="34" charset="0"/>
              <a:ea typeface="Segoe UI" pitchFamily="34" charset="0"/>
              <a:cs typeface="Segoe UI" pitchFamily="34" charset="0"/>
            </a:endParaRPr>
          </a:p>
        </p:txBody>
      </p:sp>
      <p:sp>
        <p:nvSpPr>
          <p:cNvPr id="9" name="TextBox 8"/>
          <p:cNvSpPr txBox="1"/>
          <p:nvPr/>
        </p:nvSpPr>
        <p:spPr>
          <a:xfrm>
            <a:off x="2374029" y="2621974"/>
            <a:ext cx="2101794" cy="461665"/>
          </a:xfrm>
          <a:prstGeom prst="rect">
            <a:avLst/>
          </a:prstGeom>
          <a:noFill/>
        </p:spPr>
        <p:txBody>
          <a:bodyPr wrap="none" rtlCol="0">
            <a:spAutoFit/>
          </a:bodyPr>
          <a:lstStyle/>
          <a:p>
            <a:r>
              <a:rPr lang="en-US" sz="2400" dirty="0" smtClean="0">
                <a:latin typeface="Segoe UI" pitchFamily="34" charset="0"/>
                <a:ea typeface="Segoe UI" pitchFamily="34" charset="0"/>
                <a:cs typeface="Segoe UI" pitchFamily="34" charset="0"/>
              </a:rPr>
              <a:t>User-centered</a:t>
            </a:r>
            <a:endParaRPr lang="en-US" sz="2400" dirty="0">
              <a:latin typeface="Segoe UI" pitchFamily="34" charset="0"/>
              <a:ea typeface="Segoe UI" pitchFamily="34" charset="0"/>
              <a:cs typeface="Segoe UI" pitchFamily="34" charset="0"/>
            </a:endParaRPr>
          </a:p>
        </p:txBody>
      </p:sp>
      <p:sp>
        <p:nvSpPr>
          <p:cNvPr id="10" name="TextBox 9"/>
          <p:cNvSpPr txBox="1"/>
          <p:nvPr/>
        </p:nvSpPr>
        <p:spPr>
          <a:xfrm>
            <a:off x="401053" y="3083639"/>
            <a:ext cx="2972609" cy="461665"/>
          </a:xfrm>
          <a:prstGeom prst="rect">
            <a:avLst/>
          </a:prstGeom>
          <a:noFill/>
        </p:spPr>
        <p:txBody>
          <a:bodyPr wrap="none" rtlCol="0">
            <a:spAutoFit/>
          </a:bodyPr>
          <a:lstStyle/>
          <a:p>
            <a:r>
              <a:rPr lang="en-US" sz="2400" dirty="0" smtClean="0">
                <a:latin typeface="Segoe UI" pitchFamily="34" charset="0"/>
                <a:ea typeface="Segoe UI" pitchFamily="34" charset="0"/>
                <a:cs typeface="Segoe UI" pitchFamily="34" charset="0"/>
              </a:rPr>
              <a:t>University alignment</a:t>
            </a:r>
            <a:endParaRPr lang="en-US" sz="2400" dirty="0">
              <a:latin typeface="Segoe UI" pitchFamily="34" charset="0"/>
              <a:ea typeface="Segoe UI" pitchFamily="34" charset="0"/>
              <a:cs typeface="Segoe UI" pitchFamily="34" charset="0"/>
            </a:endParaRPr>
          </a:p>
        </p:txBody>
      </p:sp>
      <p:sp>
        <p:nvSpPr>
          <p:cNvPr id="11" name="TextBox 10"/>
          <p:cNvSpPr txBox="1"/>
          <p:nvPr/>
        </p:nvSpPr>
        <p:spPr>
          <a:xfrm>
            <a:off x="6345891" y="3869703"/>
            <a:ext cx="2308902" cy="461665"/>
          </a:xfrm>
          <a:prstGeom prst="rect">
            <a:avLst/>
          </a:prstGeom>
          <a:noFill/>
        </p:spPr>
        <p:txBody>
          <a:bodyPr wrap="none" rtlCol="0">
            <a:spAutoFit/>
          </a:bodyPr>
          <a:lstStyle/>
          <a:p>
            <a:r>
              <a:rPr lang="en-US" sz="2400" dirty="0" smtClean="0">
                <a:latin typeface="Segoe UI" pitchFamily="34" charset="0"/>
                <a:ea typeface="Segoe UI" pitchFamily="34" charset="0"/>
                <a:cs typeface="Segoe UI" pitchFamily="34" charset="0"/>
              </a:rPr>
              <a:t>Shared Services</a:t>
            </a:r>
            <a:endParaRPr lang="en-US" sz="2400" dirty="0">
              <a:latin typeface="Segoe UI" pitchFamily="34" charset="0"/>
              <a:ea typeface="Segoe UI" pitchFamily="34" charset="0"/>
              <a:cs typeface="Segoe UI" pitchFamily="34" charset="0"/>
            </a:endParaRPr>
          </a:p>
        </p:txBody>
      </p:sp>
      <p:sp>
        <p:nvSpPr>
          <p:cNvPr id="12" name="TextBox 11"/>
          <p:cNvSpPr txBox="1"/>
          <p:nvPr/>
        </p:nvSpPr>
        <p:spPr>
          <a:xfrm>
            <a:off x="4128548" y="3500371"/>
            <a:ext cx="1923412" cy="830997"/>
          </a:xfrm>
          <a:prstGeom prst="rect">
            <a:avLst/>
          </a:prstGeom>
          <a:noFill/>
        </p:spPr>
        <p:txBody>
          <a:bodyPr wrap="none" rtlCol="0">
            <a:spAutoFit/>
          </a:bodyPr>
          <a:lstStyle/>
          <a:p>
            <a:pPr algn="ctr"/>
            <a:r>
              <a:rPr lang="en-US" sz="2400" dirty="0" smtClean="0">
                <a:latin typeface="Segoe UI" pitchFamily="34" charset="0"/>
                <a:ea typeface="Segoe UI" pitchFamily="34" charset="0"/>
                <a:cs typeface="Segoe UI" pitchFamily="34" charset="0"/>
              </a:rPr>
              <a:t>Extra-library </a:t>
            </a:r>
          </a:p>
          <a:p>
            <a:pPr algn="ctr"/>
            <a:r>
              <a:rPr lang="en-US" sz="2400" dirty="0" smtClean="0">
                <a:latin typeface="Segoe UI" pitchFamily="34" charset="0"/>
                <a:ea typeface="Segoe UI" pitchFamily="34" charset="0"/>
                <a:cs typeface="Segoe UI" pitchFamily="34" charset="0"/>
              </a:rPr>
              <a:t>skill sets</a:t>
            </a:r>
            <a:endParaRPr lang="en-US" sz="2400" dirty="0">
              <a:latin typeface="Segoe UI" pitchFamily="34" charset="0"/>
              <a:ea typeface="Segoe UI" pitchFamily="34" charset="0"/>
              <a:cs typeface="Segoe U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new rules</a:t>
            </a:r>
            <a:endParaRPr lang="en-US" dirty="0"/>
          </a:p>
        </p:txBody>
      </p:sp>
      <p:pic>
        <p:nvPicPr>
          <p:cNvPr id="4" name="Picture 1"/>
          <p:cNvPicPr>
            <a:picLocks noChangeAspect="1" noChangeArrowheads="1"/>
          </p:cNvPicPr>
          <p:nvPr/>
        </p:nvPicPr>
        <p:blipFill>
          <a:blip r:embed="rId3" cstate="print"/>
          <a:srcRect/>
          <a:stretch>
            <a:fillRect/>
          </a:stretch>
        </p:blipFill>
        <p:spPr bwMode="auto">
          <a:xfrm>
            <a:off x="1676400" y="685800"/>
            <a:ext cx="7467600" cy="5591025"/>
          </a:xfrm>
          <a:prstGeom prst="rect">
            <a:avLst/>
          </a:prstGeom>
          <a:noFill/>
          <a:ln w="9525">
            <a:noFill/>
            <a:miter lim="800000"/>
            <a:headEnd/>
            <a:tailEnd/>
          </a:ln>
        </p:spPr>
      </p:pic>
      <p:sp>
        <p:nvSpPr>
          <p:cNvPr id="5" name="Rectangle 4"/>
          <p:cNvSpPr/>
          <p:nvPr/>
        </p:nvSpPr>
        <p:spPr>
          <a:xfrm>
            <a:off x="0" y="5562600"/>
            <a:ext cx="6477000" cy="461665"/>
          </a:xfrm>
          <a:prstGeom prst="rect">
            <a:avLst/>
          </a:prstGeom>
        </p:spPr>
        <p:txBody>
          <a:bodyPr wrap="square">
            <a:spAutoFit/>
          </a:bodyPr>
          <a:lstStyle/>
          <a:p>
            <a:r>
              <a:rPr lang="en-US" sz="1200" dirty="0" smtClean="0">
                <a:solidFill>
                  <a:prstClr val="black"/>
                </a:solidFill>
                <a:hlinkClick r:id="rId4"/>
              </a:rPr>
              <a:t>http://www.arl.org/resources/pubs/mmproceedings/160mm-proceedings.shtml#colls</a:t>
            </a:r>
            <a:endParaRPr lang="en-US" sz="1200" dirty="0" smtClean="0">
              <a:solidFill>
                <a:prstClr val="black"/>
              </a:solidFill>
            </a:endParaRPr>
          </a:p>
          <a:p>
            <a:r>
              <a:rPr lang="en-US" sz="1200" dirty="0" smtClean="0">
                <a:solidFill>
                  <a:prstClr val="black"/>
                </a:solidFill>
              </a:rPr>
              <a:t>Wendy </a:t>
            </a:r>
            <a:r>
              <a:rPr lang="en-US" sz="1200" dirty="0" err="1" smtClean="0">
                <a:solidFill>
                  <a:prstClr val="black"/>
                </a:solidFill>
              </a:rPr>
              <a:t>Lougee</a:t>
            </a:r>
            <a:r>
              <a:rPr lang="en-US" sz="1200" dirty="0" smtClean="0">
                <a:solidFill>
                  <a:prstClr val="black"/>
                </a:solidFill>
              </a:rPr>
              <a:t> at the 4 May 2012 ARL Membership Meeting Chicago, IL </a:t>
            </a:r>
            <a:endParaRPr lang="en-US" sz="1200" dirty="0">
              <a:solidFill>
                <a:prstClr val="black"/>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rot="19580399">
            <a:off x="749250" y="3979223"/>
            <a:ext cx="3261106" cy="1490359"/>
          </a:xfrm>
          <a:prstGeom prst="ellipse">
            <a:avLst/>
          </a:prstGeom>
          <a:solidFill>
            <a:srgbClr val="B584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dirty="0">
                <a:solidFill>
                  <a:prstClr val="white"/>
                </a:solidFill>
              </a:rPr>
              <a:t>HathiTrust</a:t>
            </a:r>
          </a:p>
        </p:txBody>
      </p:sp>
      <p:sp>
        <p:nvSpPr>
          <p:cNvPr id="2" name="Title 1"/>
          <p:cNvSpPr>
            <a:spLocks noGrp="1"/>
          </p:cNvSpPr>
          <p:nvPr>
            <p:ph type="title"/>
          </p:nvPr>
        </p:nvSpPr>
        <p:spPr/>
        <p:txBody>
          <a:bodyPr/>
          <a:lstStyle/>
          <a:p>
            <a:r>
              <a:rPr lang="en-US" dirty="0" smtClean="0"/>
              <a:t>Multi-scalar strategies</a:t>
            </a:r>
            <a:endParaRPr lang="en-US" dirty="0"/>
          </a:p>
        </p:txBody>
      </p:sp>
      <p:sp>
        <p:nvSpPr>
          <p:cNvPr id="6" name="Oval 5"/>
          <p:cNvSpPr/>
          <p:nvPr/>
        </p:nvSpPr>
        <p:spPr>
          <a:xfrm rot="19580399">
            <a:off x="701225" y="1426865"/>
            <a:ext cx="2654812" cy="140476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dirty="0">
                <a:solidFill>
                  <a:prstClr val="white"/>
                </a:solidFill>
              </a:rPr>
              <a:t>HathiTrust</a:t>
            </a:r>
          </a:p>
        </p:txBody>
      </p:sp>
      <p:sp>
        <p:nvSpPr>
          <p:cNvPr id="5" name="Oval 4"/>
          <p:cNvSpPr/>
          <p:nvPr/>
        </p:nvSpPr>
        <p:spPr>
          <a:xfrm rot="19580399">
            <a:off x="881642" y="1930342"/>
            <a:ext cx="1830627" cy="85500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dirty="0">
                <a:solidFill>
                  <a:prstClr val="white"/>
                </a:solidFill>
              </a:rPr>
              <a:t>CIC</a:t>
            </a:r>
          </a:p>
        </p:txBody>
      </p:sp>
      <p:sp>
        <p:nvSpPr>
          <p:cNvPr id="10" name="Oval 9"/>
          <p:cNvSpPr/>
          <p:nvPr/>
        </p:nvSpPr>
        <p:spPr>
          <a:xfrm rot="19580399">
            <a:off x="823706" y="4199375"/>
            <a:ext cx="2654812" cy="140476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dirty="0">
                <a:solidFill>
                  <a:prstClr val="white"/>
                </a:solidFill>
              </a:rPr>
              <a:t>HathiTrust</a:t>
            </a:r>
          </a:p>
        </p:txBody>
      </p:sp>
      <p:sp>
        <p:nvSpPr>
          <p:cNvPr id="8" name="Oval 7"/>
          <p:cNvSpPr/>
          <p:nvPr/>
        </p:nvSpPr>
        <p:spPr>
          <a:xfrm rot="19580399">
            <a:off x="1045245" y="4652946"/>
            <a:ext cx="1830627" cy="85500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2" name="Oval 11"/>
          <p:cNvSpPr/>
          <p:nvPr/>
        </p:nvSpPr>
        <p:spPr>
          <a:xfrm rot="19580399">
            <a:off x="5583886" y="389375"/>
            <a:ext cx="2654812" cy="140476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dirty="0">
                <a:solidFill>
                  <a:prstClr val="white"/>
                </a:solidFill>
              </a:rPr>
              <a:t>HathiTrust</a:t>
            </a:r>
          </a:p>
        </p:txBody>
      </p:sp>
      <p:sp>
        <p:nvSpPr>
          <p:cNvPr id="13" name="Oval 12"/>
          <p:cNvSpPr/>
          <p:nvPr/>
        </p:nvSpPr>
        <p:spPr>
          <a:xfrm rot="19580399">
            <a:off x="5693966" y="879962"/>
            <a:ext cx="2014818" cy="9508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8" name="Oval 17"/>
          <p:cNvSpPr/>
          <p:nvPr/>
        </p:nvSpPr>
        <p:spPr>
          <a:xfrm rot="19625260">
            <a:off x="5515022" y="1202854"/>
            <a:ext cx="1782325" cy="788294"/>
          </a:xfrm>
          <a:prstGeom prst="ellipse">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7" name="Oval 16"/>
          <p:cNvSpPr/>
          <p:nvPr/>
        </p:nvSpPr>
        <p:spPr>
          <a:xfrm rot="19751231">
            <a:off x="5501597" y="1469440"/>
            <a:ext cx="1159651" cy="732093"/>
          </a:xfrm>
          <a:prstGeom prst="ellipse">
            <a:avLst/>
          </a:prstGeom>
          <a:solidFill>
            <a:schemeClr val="accent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4" name="Oval 13"/>
          <p:cNvSpPr/>
          <p:nvPr/>
        </p:nvSpPr>
        <p:spPr>
          <a:xfrm>
            <a:off x="4519251" y="1722588"/>
            <a:ext cx="2057400" cy="563412"/>
          </a:xfrm>
          <a:prstGeom prst="ellipse">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sz="1700" dirty="0">
                <a:solidFill>
                  <a:prstClr val="white"/>
                </a:solidFill>
                <a:latin typeface="Copperplate Gothic Bold" pitchFamily="34" charset="0"/>
              </a:rPr>
              <a:t>Columbia</a:t>
            </a:r>
          </a:p>
        </p:txBody>
      </p:sp>
      <p:sp>
        <p:nvSpPr>
          <p:cNvPr id="15" name="TextBox 14"/>
          <p:cNvSpPr txBox="1"/>
          <p:nvPr/>
        </p:nvSpPr>
        <p:spPr>
          <a:xfrm>
            <a:off x="2819402" y="3657600"/>
            <a:ext cx="824265" cy="400110"/>
          </a:xfrm>
          <a:prstGeom prst="rect">
            <a:avLst/>
          </a:prstGeom>
          <a:noFill/>
        </p:spPr>
        <p:txBody>
          <a:bodyPr wrap="none" rtlCol="0">
            <a:spAutoFit/>
          </a:bodyPr>
          <a:lstStyle/>
          <a:p>
            <a:pPr defTabSz="457200" fontAlgn="base">
              <a:spcBef>
                <a:spcPct val="0"/>
              </a:spcBef>
              <a:spcAft>
                <a:spcPct val="0"/>
              </a:spcAft>
            </a:pPr>
            <a:r>
              <a:rPr lang="en-US" sz="2000" dirty="0">
                <a:solidFill>
                  <a:prstClr val="white"/>
                </a:solidFill>
                <a:latin typeface="Segoe UI" pitchFamily="34" charset="0"/>
                <a:ea typeface="Segoe UI" pitchFamily="34" charset="0"/>
                <a:cs typeface="Segoe UI" pitchFamily="34" charset="0"/>
              </a:rPr>
              <a:t>WEST</a:t>
            </a:r>
          </a:p>
        </p:txBody>
      </p:sp>
      <p:sp>
        <p:nvSpPr>
          <p:cNvPr id="19" name="TextBox 18"/>
          <p:cNvSpPr txBox="1"/>
          <p:nvPr/>
        </p:nvSpPr>
        <p:spPr>
          <a:xfrm>
            <a:off x="5890853" y="1429456"/>
            <a:ext cx="720069" cy="369332"/>
          </a:xfrm>
          <a:prstGeom prst="rect">
            <a:avLst/>
          </a:prstGeom>
          <a:noFill/>
        </p:spPr>
        <p:txBody>
          <a:bodyPr wrap="none" rtlCol="0">
            <a:spAutoFit/>
          </a:bodyPr>
          <a:lstStyle/>
          <a:p>
            <a:pPr defTabSz="457200" fontAlgn="base">
              <a:spcBef>
                <a:spcPct val="0"/>
              </a:spcBef>
              <a:spcAft>
                <a:spcPct val="0"/>
              </a:spcAft>
            </a:pPr>
            <a:r>
              <a:rPr lang="en-US" dirty="0">
                <a:solidFill>
                  <a:srgbClr val="EEECE1"/>
                </a:solidFill>
                <a:latin typeface="Segoe UI" pitchFamily="34" charset="0"/>
                <a:ea typeface="Segoe UI" pitchFamily="34" charset="0"/>
                <a:cs typeface="Segoe UI" pitchFamily="34" charset="0"/>
              </a:rPr>
              <a:t>2CUL</a:t>
            </a:r>
          </a:p>
        </p:txBody>
      </p:sp>
      <p:sp>
        <p:nvSpPr>
          <p:cNvPr id="20" name="TextBox 19"/>
          <p:cNvSpPr txBox="1"/>
          <p:nvPr/>
        </p:nvSpPr>
        <p:spPr>
          <a:xfrm>
            <a:off x="6332629" y="1124656"/>
            <a:ext cx="857927" cy="369332"/>
          </a:xfrm>
          <a:prstGeom prst="rect">
            <a:avLst/>
          </a:prstGeom>
          <a:noFill/>
        </p:spPr>
        <p:txBody>
          <a:bodyPr wrap="none" rtlCol="0">
            <a:spAutoFit/>
          </a:bodyPr>
          <a:lstStyle/>
          <a:p>
            <a:pPr defTabSz="457200" fontAlgn="base">
              <a:spcBef>
                <a:spcPct val="0"/>
              </a:spcBef>
              <a:spcAft>
                <a:spcPct val="0"/>
              </a:spcAft>
            </a:pPr>
            <a:r>
              <a:rPr lang="en-US" dirty="0">
                <a:solidFill>
                  <a:prstClr val="black"/>
                </a:solidFill>
                <a:latin typeface="Segoe UI" pitchFamily="34" charset="0"/>
                <a:ea typeface="Segoe UI" pitchFamily="34" charset="0"/>
                <a:cs typeface="Segoe UI" pitchFamily="34" charset="0"/>
              </a:rPr>
              <a:t>ReCAP</a:t>
            </a:r>
          </a:p>
        </p:txBody>
      </p:sp>
      <p:sp>
        <p:nvSpPr>
          <p:cNvPr id="21" name="TextBox 20"/>
          <p:cNvSpPr txBox="1"/>
          <p:nvPr/>
        </p:nvSpPr>
        <p:spPr>
          <a:xfrm>
            <a:off x="1881562" y="1342291"/>
            <a:ext cx="1216167" cy="369332"/>
          </a:xfrm>
          <a:prstGeom prst="rect">
            <a:avLst/>
          </a:prstGeom>
          <a:noFill/>
        </p:spPr>
        <p:txBody>
          <a:bodyPr wrap="none" rtlCol="0">
            <a:spAutoFit/>
          </a:bodyPr>
          <a:lstStyle/>
          <a:p>
            <a:pPr defTabSz="457200" fontAlgn="base">
              <a:spcBef>
                <a:spcPct val="0"/>
              </a:spcBef>
              <a:spcAft>
                <a:spcPct val="0"/>
              </a:spcAft>
            </a:pPr>
            <a:r>
              <a:rPr lang="en-US" dirty="0">
                <a:solidFill>
                  <a:prstClr val="white"/>
                </a:solidFill>
                <a:latin typeface="Segoe UI" pitchFamily="34" charset="0"/>
                <a:ea typeface="Segoe UI" pitchFamily="34" charset="0"/>
                <a:cs typeface="Segoe UI" pitchFamily="34" charset="0"/>
              </a:rPr>
              <a:t>HathiTrust</a:t>
            </a:r>
          </a:p>
        </p:txBody>
      </p:sp>
      <p:sp>
        <p:nvSpPr>
          <p:cNvPr id="22" name="TextBox 21"/>
          <p:cNvSpPr txBox="1"/>
          <p:nvPr/>
        </p:nvSpPr>
        <p:spPr>
          <a:xfrm>
            <a:off x="1981200" y="4114801"/>
            <a:ext cx="1335750" cy="400110"/>
          </a:xfrm>
          <a:prstGeom prst="rect">
            <a:avLst/>
          </a:prstGeom>
          <a:noFill/>
        </p:spPr>
        <p:txBody>
          <a:bodyPr wrap="none" rtlCol="0">
            <a:spAutoFit/>
          </a:bodyPr>
          <a:lstStyle/>
          <a:p>
            <a:pPr defTabSz="457200" fontAlgn="base">
              <a:spcBef>
                <a:spcPct val="0"/>
              </a:spcBef>
              <a:spcAft>
                <a:spcPct val="0"/>
              </a:spcAft>
            </a:pPr>
            <a:r>
              <a:rPr lang="en-US" sz="2000" dirty="0">
                <a:solidFill>
                  <a:prstClr val="white"/>
                </a:solidFill>
                <a:latin typeface="Segoe UI" pitchFamily="34" charset="0"/>
                <a:ea typeface="Segoe UI" pitchFamily="34" charset="0"/>
                <a:cs typeface="Segoe UI" pitchFamily="34" charset="0"/>
              </a:rPr>
              <a:t>HathiTrust</a:t>
            </a:r>
          </a:p>
        </p:txBody>
      </p:sp>
      <p:sp>
        <p:nvSpPr>
          <p:cNvPr id="23" name="TextBox 22"/>
          <p:cNvSpPr txBox="1"/>
          <p:nvPr/>
        </p:nvSpPr>
        <p:spPr>
          <a:xfrm>
            <a:off x="6805253" y="350988"/>
            <a:ext cx="1216167" cy="369332"/>
          </a:xfrm>
          <a:prstGeom prst="rect">
            <a:avLst/>
          </a:prstGeom>
          <a:noFill/>
        </p:spPr>
        <p:txBody>
          <a:bodyPr wrap="none" rtlCol="0">
            <a:spAutoFit/>
          </a:bodyPr>
          <a:lstStyle/>
          <a:p>
            <a:pPr defTabSz="457200" fontAlgn="base">
              <a:spcBef>
                <a:spcPct val="0"/>
              </a:spcBef>
              <a:spcAft>
                <a:spcPct val="0"/>
              </a:spcAft>
            </a:pPr>
            <a:r>
              <a:rPr lang="en-US" dirty="0">
                <a:solidFill>
                  <a:prstClr val="white"/>
                </a:solidFill>
                <a:latin typeface="Segoe UI" pitchFamily="34" charset="0"/>
                <a:ea typeface="Segoe UI" pitchFamily="34" charset="0"/>
                <a:cs typeface="Segoe UI" pitchFamily="34" charset="0"/>
              </a:rPr>
              <a:t>HathiTrust</a:t>
            </a:r>
          </a:p>
        </p:txBody>
      </p:sp>
      <p:sp>
        <p:nvSpPr>
          <p:cNvPr id="24" name="TextBox 23"/>
          <p:cNvSpPr txBox="1"/>
          <p:nvPr/>
        </p:nvSpPr>
        <p:spPr>
          <a:xfrm>
            <a:off x="6708237" y="685800"/>
            <a:ext cx="848309" cy="369332"/>
          </a:xfrm>
          <a:prstGeom prst="rect">
            <a:avLst/>
          </a:prstGeom>
          <a:noFill/>
        </p:spPr>
        <p:txBody>
          <a:bodyPr wrap="none" rtlCol="0">
            <a:spAutoFit/>
          </a:bodyPr>
          <a:lstStyle/>
          <a:p>
            <a:pPr defTabSz="457200" fontAlgn="base">
              <a:spcBef>
                <a:spcPct val="0"/>
              </a:spcBef>
              <a:spcAft>
                <a:spcPct val="0"/>
              </a:spcAft>
            </a:pPr>
            <a:r>
              <a:rPr lang="en-US" dirty="0">
                <a:solidFill>
                  <a:prstClr val="white"/>
                </a:solidFill>
                <a:latin typeface="Segoe UI" pitchFamily="34" charset="0"/>
                <a:ea typeface="Segoe UI" pitchFamily="34" charset="0"/>
                <a:cs typeface="Segoe UI" pitchFamily="34" charset="0"/>
              </a:rPr>
              <a:t>MARLI</a:t>
            </a:r>
          </a:p>
        </p:txBody>
      </p:sp>
      <p:sp>
        <p:nvSpPr>
          <p:cNvPr id="30" name="Oval 29"/>
          <p:cNvSpPr/>
          <p:nvPr/>
        </p:nvSpPr>
        <p:spPr>
          <a:xfrm rot="19229140">
            <a:off x="5136142" y="3921373"/>
            <a:ext cx="3874617" cy="18105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29" name="Oval 28"/>
          <p:cNvSpPr/>
          <p:nvPr/>
        </p:nvSpPr>
        <p:spPr>
          <a:xfrm rot="19580399">
            <a:off x="5339800" y="4074573"/>
            <a:ext cx="3144264" cy="183748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dirty="0">
                <a:solidFill>
                  <a:prstClr val="white"/>
                </a:solidFill>
              </a:rPr>
              <a:t>HathiTrust</a:t>
            </a:r>
          </a:p>
        </p:txBody>
      </p:sp>
      <p:sp>
        <p:nvSpPr>
          <p:cNvPr id="25" name="Oval 24"/>
          <p:cNvSpPr/>
          <p:nvPr/>
        </p:nvSpPr>
        <p:spPr>
          <a:xfrm rot="19580399">
            <a:off x="5621009" y="4775312"/>
            <a:ext cx="2168129" cy="111838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28" name="TextBox 27"/>
          <p:cNvSpPr txBox="1"/>
          <p:nvPr/>
        </p:nvSpPr>
        <p:spPr>
          <a:xfrm>
            <a:off x="6705602" y="4191000"/>
            <a:ext cx="1365733" cy="400110"/>
          </a:xfrm>
          <a:prstGeom prst="rect">
            <a:avLst/>
          </a:prstGeom>
          <a:noFill/>
        </p:spPr>
        <p:txBody>
          <a:bodyPr wrap="square" rtlCol="0">
            <a:spAutoFit/>
          </a:bodyPr>
          <a:lstStyle/>
          <a:p>
            <a:pPr defTabSz="457200" fontAlgn="base">
              <a:spcBef>
                <a:spcPct val="0"/>
              </a:spcBef>
              <a:spcAft>
                <a:spcPct val="0"/>
              </a:spcAft>
            </a:pPr>
            <a:r>
              <a:rPr lang="en-US" sz="2000" dirty="0">
                <a:solidFill>
                  <a:prstClr val="white"/>
                </a:solidFill>
                <a:latin typeface="Segoe UI" pitchFamily="34" charset="0"/>
                <a:ea typeface="Segoe UI" pitchFamily="34" charset="0"/>
                <a:cs typeface="Segoe UI" pitchFamily="34" charset="0"/>
              </a:rPr>
              <a:t>HathiTrust</a:t>
            </a:r>
          </a:p>
        </p:txBody>
      </p:sp>
      <p:sp>
        <p:nvSpPr>
          <p:cNvPr id="31" name="TextBox 30"/>
          <p:cNvSpPr txBox="1"/>
          <p:nvPr/>
        </p:nvSpPr>
        <p:spPr>
          <a:xfrm>
            <a:off x="1953980" y="4659869"/>
            <a:ext cx="519694" cy="400110"/>
          </a:xfrm>
          <a:prstGeom prst="rect">
            <a:avLst/>
          </a:prstGeom>
          <a:noFill/>
        </p:spPr>
        <p:txBody>
          <a:bodyPr wrap="none" rtlCol="0">
            <a:spAutoFit/>
          </a:bodyPr>
          <a:lstStyle/>
          <a:p>
            <a:pPr defTabSz="457200" fontAlgn="base">
              <a:spcBef>
                <a:spcPct val="0"/>
              </a:spcBef>
              <a:spcAft>
                <a:spcPct val="0"/>
              </a:spcAft>
            </a:pPr>
            <a:r>
              <a:rPr lang="en-US" sz="2000" dirty="0">
                <a:solidFill>
                  <a:prstClr val="white"/>
                </a:solidFill>
                <a:latin typeface="Segoe UI" pitchFamily="34" charset="0"/>
                <a:ea typeface="Segoe UI" pitchFamily="34" charset="0"/>
                <a:cs typeface="Segoe UI" pitchFamily="34" charset="0"/>
              </a:rPr>
              <a:t>UC</a:t>
            </a:r>
          </a:p>
        </p:txBody>
      </p:sp>
      <p:sp>
        <p:nvSpPr>
          <p:cNvPr id="32" name="Oval 31"/>
          <p:cNvSpPr/>
          <p:nvPr/>
        </p:nvSpPr>
        <p:spPr>
          <a:xfrm rot="19580399">
            <a:off x="867482" y="5162233"/>
            <a:ext cx="1218106" cy="62204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9" name="Oval 8"/>
          <p:cNvSpPr/>
          <p:nvPr/>
        </p:nvSpPr>
        <p:spPr>
          <a:xfrm>
            <a:off x="644806" y="5284094"/>
            <a:ext cx="1066800" cy="609600"/>
          </a:xfrm>
          <a:prstGeom prst="ellipse">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dirty="0">
                <a:solidFill>
                  <a:srgbClr val="FFCC00"/>
                </a:solidFill>
                <a:latin typeface="Forte" pitchFamily="66" charset="0"/>
              </a:rPr>
              <a:t>UCLA</a:t>
            </a:r>
          </a:p>
        </p:txBody>
      </p:sp>
      <p:sp>
        <p:nvSpPr>
          <p:cNvPr id="33" name="TextBox 32"/>
          <p:cNvSpPr txBox="1"/>
          <p:nvPr/>
        </p:nvSpPr>
        <p:spPr>
          <a:xfrm>
            <a:off x="1418956" y="5117069"/>
            <a:ext cx="543739" cy="369332"/>
          </a:xfrm>
          <a:prstGeom prst="rect">
            <a:avLst/>
          </a:prstGeom>
          <a:noFill/>
        </p:spPr>
        <p:txBody>
          <a:bodyPr wrap="none" rtlCol="0">
            <a:spAutoFit/>
          </a:bodyPr>
          <a:lstStyle/>
          <a:p>
            <a:pPr defTabSz="457200" fontAlgn="base">
              <a:spcBef>
                <a:spcPct val="0"/>
              </a:spcBef>
              <a:spcAft>
                <a:spcPct val="0"/>
              </a:spcAft>
            </a:pPr>
            <a:r>
              <a:rPr lang="en-US" dirty="0">
                <a:solidFill>
                  <a:prstClr val="white"/>
                </a:solidFill>
                <a:latin typeface="Segoe UI" pitchFamily="34" charset="0"/>
                <a:ea typeface="Segoe UI" pitchFamily="34" charset="0"/>
                <a:cs typeface="Segoe UI" pitchFamily="34" charset="0"/>
              </a:rPr>
              <a:t>RLF</a:t>
            </a:r>
          </a:p>
        </p:txBody>
      </p:sp>
      <p:sp>
        <p:nvSpPr>
          <p:cNvPr id="34" name="TextBox 33"/>
          <p:cNvSpPr txBox="1"/>
          <p:nvPr/>
        </p:nvSpPr>
        <p:spPr>
          <a:xfrm>
            <a:off x="6553202" y="4724400"/>
            <a:ext cx="1103887" cy="369332"/>
          </a:xfrm>
          <a:prstGeom prst="rect">
            <a:avLst/>
          </a:prstGeom>
          <a:noFill/>
        </p:spPr>
        <p:txBody>
          <a:bodyPr wrap="square" rtlCol="0">
            <a:spAutoFit/>
          </a:bodyPr>
          <a:lstStyle/>
          <a:p>
            <a:pPr defTabSz="457200" fontAlgn="base">
              <a:spcBef>
                <a:spcPct val="0"/>
              </a:spcBef>
              <a:spcAft>
                <a:spcPct val="0"/>
              </a:spcAft>
            </a:pPr>
            <a:r>
              <a:rPr lang="en-US" dirty="0">
                <a:solidFill>
                  <a:prstClr val="white"/>
                </a:solidFill>
                <a:latin typeface="Segoe UI" pitchFamily="34" charset="0"/>
                <a:ea typeface="Segoe UI" pitchFamily="34" charset="0"/>
                <a:cs typeface="Segoe UI" pitchFamily="34" charset="0"/>
              </a:rPr>
              <a:t>Harvard</a:t>
            </a:r>
          </a:p>
        </p:txBody>
      </p:sp>
      <p:sp>
        <p:nvSpPr>
          <p:cNvPr id="36" name="TextBox 35"/>
          <p:cNvSpPr txBox="1"/>
          <p:nvPr/>
        </p:nvSpPr>
        <p:spPr>
          <a:xfrm>
            <a:off x="6248402" y="5257800"/>
            <a:ext cx="558551" cy="369332"/>
          </a:xfrm>
          <a:prstGeom prst="rect">
            <a:avLst/>
          </a:prstGeom>
          <a:noFill/>
        </p:spPr>
        <p:txBody>
          <a:bodyPr wrap="square" rtlCol="0">
            <a:spAutoFit/>
          </a:bodyPr>
          <a:lstStyle/>
          <a:p>
            <a:pPr defTabSz="457200" fontAlgn="base">
              <a:spcBef>
                <a:spcPct val="0"/>
              </a:spcBef>
              <a:spcAft>
                <a:spcPct val="0"/>
              </a:spcAft>
            </a:pPr>
            <a:r>
              <a:rPr lang="en-US" dirty="0">
                <a:solidFill>
                  <a:prstClr val="white"/>
                </a:solidFill>
                <a:latin typeface="Segoe UI" pitchFamily="34" charset="0"/>
                <a:ea typeface="Segoe UI" pitchFamily="34" charset="0"/>
                <a:cs typeface="Segoe UI" pitchFamily="34" charset="0"/>
              </a:rPr>
              <a:t>HD</a:t>
            </a:r>
          </a:p>
        </p:txBody>
      </p:sp>
      <p:sp>
        <p:nvSpPr>
          <p:cNvPr id="37" name="Oval 36"/>
          <p:cNvSpPr/>
          <p:nvPr/>
        </p:nvSpPr>
        <p:spPr>
          <a:xfrm rot="19580399">
            <a:off x="5542356" y="5339437"/>
            <a:ext cx="1413090" cy="70233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26" name="Oval 25"/>
          <p:cNvSpPr/>
          <p:nvPr/>
        </p:nvSpPr>
        <p:spPr>
          <a:xfrm>
            <a:off x="4770213" y="5562602"/>
            <a:ext cx="1859189" cy="732105"/>
          </a:xfrm>
          <a:prstGeom prst="ellipse">
            <a:avLst/>
          </a:prstGeom>
          <a:solidFill>
            <a:schemeClr val="bg2">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sz="2000" dirty="0">
                <a:solidFill>
                  <a:srgbClr val="EEECE1"/>
                </a:solidFill>
                <a:latin typeface="Segoe UI" pitchFamily="34" charset="0"/>
                <a:ea typeface="Segoe UI" pitchFamily="34" charset="0"/>
                <a:cs typeface="Segoe UI" pitchFamily="34" charset="0"/>
              </a:rPr>
              <a:t>Widener</a:t>
            </a:r>
          </a:p>
        </p:txBody>
      </p:sp>
      <p:sp>
        <p:nvSpPr>
          <p:cNvPr id="38" name="TextBox 37"/>
          <p:cNvSpPr txBox="1"/>
          <p:nvPr/>
        </p:nvSpPr>
        <p:spPr>
          <a:xfrm>
            <a:off x="2667000" y="2514600"/>
            <a:ext cx="6400800" cy="892552"/>
          </a:xfrm>
          <a:prstGeom prst="rect">
            <a:avLst/>
          </a:prstGeom>
          <a:noFill/>
        </p:spPr>
        <p:txBody>
          <a:bodyPr wrap="square" rtlCol="0">
            <a:spAutoFit/>
          </a:bodyPr>
          <a:lstStyle/>
          <a:p>
            <a:pPr defTabSz="457200" fontAlgn="base">
              <a:spcBef>
                <a:spcPct val="0"/>
              </a:spcBef>
              <a:spcAft>
                <a:spcPct val="0"/>
              </a:spcAft>
            </a:pPr>
            <a:r>
              <a:rPr lang="en-US" sz="2600" i="1" dirty="0">
                <a:solidFill>
                  <a:prstClr val="black"/>
                </a:solidFill>
                <a:latin typeface="Segoe UI" pitchFamily="34" charset="0"/>
                <a:ea typeface="Segoe UI" pitchFamily="34" charset="0"/>
                <a:cs typeface="Segoe UI" pitchFamily="34" charset="0"/>
              </a:rPr>
              <a:t>simultaneous participation in  cooperative efforts operating at multiple scales</a:t>
            </a:r>
          </a:p>
        </p:txBody>
      </p:sp>
      <p:sp>
        <p:nvSpPr>
          <p:cNvPr id="54274" name="AutoShape 2" descr="Image result for university of michig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US">
              <a:solidFill>
                <a:prstClr val="black"/>
              </a:solidFill>
              <a:latin typeface="Arial" charset="0"/>
              <a:cs typeface="Arial" charset="0"/>
            </a:endParaRPr>
          </a:p>
        </p:txBody>
      </p:sp>
      <p:sp>
        <p:nvSpPr>
          <p:cNvPr id="11" name="Oval 10"/>
          <p:cNvSpPr/>
          <p:nvPr/>
        </p:nvSpPr>
        <p:spPr>
          <a:xfrm>
            <a:off x="412215" y="1711624"/>
            <a:ext cx="766149" cy="173797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54276" name="AutoShape 4" descr="Image result for university of michig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US">
              <a:solidFill>
                <a:prstClr val="black"/>
              </a:solidFill>
              <a:latin typeface="Arial" charset="0"/>
              <a:cs typeface="Arial" charset="0"/>
            </a:endParaRPr>
          </a:p>
        </p:txBody>
      </p:sp>
      <p:sp>
        <p:nvSpPr>
          <p:cNvPr id="41" name="TextBox 40"/>
          <p:cNvSpPr txBox="1"/>
          <p:nvPr/>
        </p:nvSpPr>
        <p:spPr>
          <a:xfrm>
            <a:off x="8006869" y="3486090"/>
            <a:ext cx="679933" cy="523220"/>
          </a:xfrm>
          <a:prstGeom prst="rect">
            <a:avLst/>
          </a:prstGeom>
          <a:noFill/>
        </p:spPr>
        <p:txBody>
          <a:bodyPr wrap="square" rtlCol="0">
            <a:spAutoFit/>
          </a:bodyPr>
          <a:lstStyle/>
          <a:p>
            <a:pPr defTabSz="457200" fontAlgn="base">
              <a:spcBef>
                <a:spcPct val="0"/>
              </a:spcBef>
              <a:spcAft>
                <a:spcPct val="0"/>
              </a:spcAft>
            </a:pPr>
            <a:r>
              <a:rPr lang="en-US" sz="2800" b="1" dirty="0">
                <a:solidFill>
                  <a:prstClr val="black"/>
                </a:solidFill>
                <a:latin typeface="Segoe UI" pitchFamily="34" charset="0"/>
                <a:ea typeface="Segoe UI" pitchFamily="34" charset="0"/>
                <a:cs typeface="Segoe UI" pitchFamily="34" charset="0"/>
              </a:rPr>
              <a:t>?</a:t>
            </a:r>
          </a:p>
        </p:txBody>
      </p:sp>
      <p:sp>
        <p:nvSpPr>
          <p:cNvPr id="4" name="Oval 3"/>
          <p:cNvSpPr/>
          <p:nvPr/>
        </p:nvSpPr>
        <p:spPr>
          <a:xfrm>
            <a:off x="412213" y="2485291"/>
            <a:ext cx="995538" cy="635892"/>
          </a:xfrm>
          <a:prstGeom prst="ellipse">
            <a:avLst/>
          </a:prstGeom>
          <a:solidFill>
            <a:schemeClr val="accent5">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FFFF00"/>
              </a:solidFill>
              <a:latin typeface="Engravers MT" pitchFamily="18" charset="0"/>
            </a:endParaRPr>
          </a:p>
        </p:txBody>
      </p:sp>
      <p:pic>
        <p:nvPicPr>
          <p:cNvPr id="39" name="Picture 4" descr="http://www.astronomy.ohio-state.edu/%7Ekstanek/home_osu.gif"/>
          <p:cNvPicPr>
            <a:picLocks noChangeAspect="1" noChangeArrowheads="1"/>
          </p:cNvPicPr>
          <p:nvPr/>
        </p:nvPicPr>
        <p:blipFill>
          <a:blip r:embed="rId3" cstate="print"/>
          <a:srcRect/>
          <a:stretch>
            <a:fillRect/>
          </a:stretch>
        </p:blipFill>
        <p:spPr bwMode="auto">
          <a:xfrm>
            <a:off x="666821" y="2568831"/>
            <a:ext cx="501945" cy="503139"/>
          </a:xfrm>
          <a:prstGeom prst="rect">
            <a:avLst/>
          </a:prstGeom>
          <a:noFill/>
        </p:spPr>
      </p:pic>
      <p:sp>
        <p:nvSpPr>
          <p:cNvPr id="16" name="TextBox 15"/>
          <p:cNvSpPr txBox="1"/>
          <p:nvPr/>
        </p:nvSpPr>
        <p:spPr>
          <a:xfrm>
            <a:off x="446936" y="1914295"/>
            <a:ext cx="697627" cy="646331"/>
          </a:xfrm>
          <a:prstGeom prst="rect">
            <a:avLst/>
          </a:prstGeom>
          <a:noFill/>
        </p:spPr>
        <p:txBody>
          <a:bodyPr wrap="none" rtlCol="0">
            <a:spAutoFit/>
          </a:bodyPr>
          <a:lstStyle/>
          <a:p>
            <a:pPr defTabSz="457200" fontAlgn="base">
              <a:spcBef>
                <a:spcPct val="0"/>
              </a:spcBef>
              <a:spcAft>
                <a:spcPct val="0"/>
              </a:spcAft>
            </a:pPr>
            <a:r>
              <a:rPr lang="en-US" dirty="0">
                <a:solidFill>
                  <a:prstClr val="black"/>
                </a:solidFill>
                <a:latin typeface="Arial" charset="0"/>
                <a:cs typeface="Arial" charset="0"/>
              </a:rPr>
              <a:t>Ohio</a:t>
            </a:r>
          </a:p>
          <a:p>
            <a:pPr defTabSz="457200" fontAlgn="base">
              <a:spcBef>
                <a:spcPct val="0"/>
              </a:spcBef>
              <a:spcAft>
                <a:spcPct val="0"/>
              </a:spcAft>
            </a:pPr>
            <a:r>
              <a:rPr lang="en-US" dirty="0">
                <a:solidFill>
                  <a:prstClr val="black"/>
                </a:solidFill>
                <a:latin typeface="Arial" charset="0"/>
                <a:cs typeface="Arial" charset="0"/>
              </a:rPr>
              <a:t>LINK</a:t>
            </a:r>
          </a:p>
        </p:txBody>
      </p:sp>
      <p:sp>
        <p:nvSpPr>
          <p:cNvPr id="43" name="TextBox 42"/>
          <p:cNvSpPr txBox="1"/>
          <p:nvPr/>
        </p:nvSpPr>
        <p:spPr>
          <a:xfrm>
            <a:off x="4308231" y="6510913"/>
            <a:ext cx="4792828" cy="307777"/>
          </a:xfrm>
          <a:prstGeom prst="rect">
            <a:avLst/>
          </a:prstGeom>
          <a:solidFill>
            <a:srgbClr val="FFFFFF"/>
          </a:solidFill>
          <a:ln>
            <a:noFill/>
          </a:ln>
        </p:spPr>
        <p:txBody>
          <a:bodyPr wrap="square" rtlCol="0">
            <a:spAutoFit/>
          </a:bodyPr>
          <a:lstStyle/>
          <a:p>
            <a:pPr algn="r" defTabSz="457200" fontAlgn="base">
              <a:spcBef>
                <a:spcPct val="0"/>
              </a:spcBef>
              <a:spcAft>
                <a:spcPct val="0"/>
              </a:spcAft>
            </a:pPr>
            <a:r>
              <a:rPr lang="en-US" sz="1400" dirty="0">
                <a:solidFill>
                  <a:prstClr val="black"/>
                </a:solidFill>
                <a:cs typeface="Arial" charset="0"/>
              </a:rPr>
              <a:t>Figure: Multi-scalar library partnerships. OCLC Research, 2014.</a:t>
            </a:r>
          </a:p>
        </p:txBody>
      </p:sp>
    </p:spTree>
    <p:extLst>
      <p:ext uri="{BB962C8B-B14F-4D97-AF65-F5344CB8AC3E}">
        <p14:creationId xmlns:p14="http://schemas.microsoft.com/office/powerpoint/2010/main" val="313601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3AA010-7757-41E0-A212-D41514C97AA5}" type="slidenum">
              <a:rPr lang="en-US" smtClean="0"/>
              <a:pPr/>
              <a:t>25</a:t>
            </a:fld>
            <a:endParaRPr lang="en-US"/>
          </a:p>
        </p:txBody>
      </p:sp>
      <p:grpSp>
        <p:nvGrpSpPr>
          <p:cNvPr id="12" name="Group 11"/>
          <p:cNvGrpSpPr/>
          <p:nvPr/>
        </p:nvGrpSpPr>
        <p:grpSpPr>
          <a:xfrm>
            <a:off x="-1676400" y="3581400"/>
            <a:ext cx="10820400" cy="1876425"/>
            <a:chOff x="-838200" y="1447800"/>
            <a:chExt cx="10820400" cy="1876425"/>
          </a:xfrm>
        </p:grpSpPr>
        <p:pic>
          <p:nvPicPr>
            <p:cNvPr id="41986" name="Picture 2"/>
            <p:cNvPicPr>
              <a:picLocks noChangeAspect="1" noChangeArrowheads="1"/>
            </p:cNvPicPr>
            <p:nvPr/>
          </p:nvPicPr>
          <p:blipFill>
            <a:blip r:embed="rId2" cstate="print"/>
            <a:srcRect/>
            <a:stretch>
              <a:fillRect/>
            </a:stretch>
          </p:blipFill>
          <p:spPr bwMode="auto">
            <a:xfrm>
              <a:off x="-838200" y="1447800"/>
              <a:ext cx="10772776" cy="819150"/>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a:stretch>
              <a:fillRect/>
            </a:stretch>
          </p:blipFill>
          <p:spPr bwMode="auto">
            <a:xfrm>
              <a:off x="-838200" y="2286000"/>
              <a:ext cx="10791826" cy="571500"/>
            </a:xfrm>
            <a:prstGeom prst="rect">
              <a:avLst/>
            </a:prstGeom>
            <a:noFill/>
            <a:ln w="9525">
              <a:noFill/>
              <a:miter lim="800000"/>
              <a:headEnd/>
              <a:tailEnd/>
            </a:ln>
          </p:spPr>
        </p:pic>
        <p:pic>
          <p:nvPicPr>
            <p:cNvPr id="41989" name="Picture 5"/>
            <p:cNvPicPr>
              <a:picLocks noChangeAspect="1" noChangeArrowheads="1"/>
            </p:cNvPicPr>
            <p:nvPr/>
          </p:nvPicPr>
          <p:blipFill>
            <a:blip r:embed="rId4" cstate="print"/>
            <a:srcRect/>
            <a:stretch>
              <a:fillRect/>
            </a:stretch>
          </p:blipFill>
          <p:spPr bwMode="auto">
            <a:xfrm>
              <a:off x="-838200" y="2819400"/>
              <a:ext cx="10820400" cy="504825"/>
            </a:xfrm>
            <a:prstGeom prst="rect">
              <a:avLst/>
            </a:prstGeom>
            <a:noFill/>
            <a:ln w="9525">
              <a:noFill/>
              <a:miter lim="800000"/>
              <a:headEnd/>
              <a:tailEnd/>
            </a:ln>
          </p:spPr>
        </p:pic>
      </p:grpSp>
      <p:pic>
        <p:nvPicPr>
          <p:cNvPr id="41990" name="Picture 6"/>
          <p:cNvPicPr>
            <a:picLocks noChangeAspect="1" noChangeArrowheads="1"/>
          </p:cNvPicPr>
          <p:nvPr/>
        </p:nvPicPr>
        <p:blipFill>
          <a:blip r:embed="rId5" cstate="print"/>
          <a:srcRect/>
          <a:stretch>
            <a:fillRect/>
          </a:stretch>
        </p:blipFill>
        <p:spPr bwMode="auto">
          <a:xfrm>
            <a:off x="1123950" y="2209800"/>
            <a:ext cx="8020050" cy="538869"/>
          </a:xfrm>
          <a:prstGeom prst="rect">
            <a:avLst/>
          </a:prstGeom>
          <a:noFill/>
          <a:ln w="9525">
            <a:noFill/>
            <a:miter lim="800000"/>
            <a:headEnd/>
            <a:tailEnd/>
          </a:ln>
        </p:spPr>
      </p:pic>
      <p:pic>
        <p:nvPicPr>
          <p:cNvPr id="41991" name="Picture 7"/>
          <p:cNvPicPr>
            <a:picLocks noChangeAspect="1" noChangeArrowheads="1"/>
          </p:cNvPicPr>
          <p:nvPr/>
        </p:nvPicPr>
        <p:blipFill>
          <a:blip r:embed="rId6" cstate="print"/>
          <a:srcRect/>
          <a:stretch>
            <a:fillRect/>
          </a:stretch>
        </p:blipFill>
        <p:spPr bwMode="auto">
          <a:xfrm>
            <a:off x="0" y="1143000"/>
            <a:ext cx="8143876" cy="999792"/>
          </a:xfrm>
          <a:prstGeom prst="rect">
            <a:avLst/>
          </a:prstGeom>
          <a:noFill/>
          <a:ln w="9525">
            <a:noFill/>
            <a:miter lim="800000"/>
            <a:headEnd/>
            <a:tailEnd/>
          </a:ln>
        </p:spPr>
      </p:pic>
      <p:sp>
        <p:nvSpPr>
          <p:cNvPr id="11" name="Rectangle 10"/>
          <p:cNvSpPr/>
          <p:nvPr/>
        </p:nvSpPr>
        <p:spPr>
          <a:xfrm>
            <a:off x="4114800" y="6324600"/>
            <a:ext cx="4114800" cy="261610"/>
          </a:xfrm>
          <a:prstGeom prst="rect">
            <a:avLst/>
          </a:prstGeom>
        </p:spPr>
        <p:txBody>
          <a:bodyPr wrap="square">
            <a:spAutoFit/>
          </a:bodyPr>
          <a:lstStyle/>
          <a:p>
            <a:r>
              <a:rPr lang="en-US" sz="1100" dirty="0" smtClean="0">
                <a:latin typeface="Segoe UI" pitchFamily="34" charset="0"/>
                <a:ea typeface="Segoe UI" pitchFamily="34" charset="0"/>
                <a:cs typeface="Segoe UI" pitchFamily="34" charset="0"/>
              </a:rPr>
              <a:t>http://www.arl.org/about/arl-strategic-thinking-and-design</a:t>
            </a:r>
            <a:endParaRPr lang="en-US" sz="1100" dirty="0">
              <a:latin typeface="Segoe UI" pitchFamily="34" charset="0"/>
              <a:ea typeface="Segoe UI" pitchFamily="34" charset="0"/>
              <a:cs typeface="Segoe UI" pitchFamily="34" charset="0"/>
            </a:endParaRPr>
          </a:p>
        </p:txBody>
      </p:sp>
      <p:sp>
        <p:nvSpPr>
          <p:cNvPr id="13" name="Oval 12"/>
          <p:cNvSpPr/>
          <p:nvPr/>
        </p:nvSpPr>
        <p:spPr>
          <a:xfrm>
            <a:off x="7239000" y="4495800"/>
            <a:ext cx="762000" cy="1066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534400" cy="609600"/>
          </a:xfrm>
        </p:spPr>
        <p:txBody>
          <a:bodyPr/>
          <a:lstStyle/>
          <a:p>
            <a:r>
              <a:rPr lang="en-US" sz="4400" dirty="0" smtClean="0">
                <a:solidFill>
                  <a:schemeClr val="tx1"/>
                </a:solidFill>
                <a:latin typeface="Segoe UI" pitchFamily="34" charset="0"/>
                <a:ea typeface="Segoe UI" pitchFamily="34" charset="0"/>
                <a:cs typeface="Segoe UI" pitchFamily="34" charset="0"/>
              </a:rPr>
              <a:t>Observations</a:t>
            </a:r>
            <a:endParaRPr lang="en-US" dirty="0">
              <a:solidFill>
                <a:schemeClr val="tx1"/>
              </a:solidFill>
              <a:latin typeface="Segoe UI" pitchFamily="34" charset="0"/>
              <a:ea typeface="Segoe UI" pitchFamily="34" charset="0"/>
              <a:cs typeface="Segoe UI" pitchFamily="34" charset="0"/>
            </a:endParaRPr>
          </a:p>
        </p:txBody>
      </p:sp>
      <p:sp>
        <p:nvSpPr>
          <p:cNvPr id="5" name="TextBox 4"/>
          <p:cNvSpPr txBox="1"/>
          <p:nvPr/>
        </p:nvSpPr>
        <p:spPr>
          <a:xfrm>
            <a:off x="401053" y="1110460"/>
            <a:ext cx="4106830" cy="461665"/>
          </a:xfrm>
          <a:prstGeom prst="rect">
            <a:avLst/>
          </a:prstGeom>
          <a:noFill/>
        </p:spPr>
        <p:txBody>
          <a:bodyPr wrap="none" rtlCol="0">
            <a:spAutoFit/>
          </a:bodyPr>
          <a:lstStyle/>
          <a:p>
            <a:r>
              <a:rPr lang="en-US" sz="2400" dirty="0" smtClean="0">
                <a:solidFill>
                  <a:schemeClr val="bg2">
                    <a:lumMod val="75000"/>
                  </a:schemeClr>
                </a:solidFill>
                <a:latin typeface="Segoe UI" pitchFamily="34" charset="0"/>
                <a:ea typeface="Segoe UI" pitchFamily="34" charset="0"/>
                <a:cs typeface="Segoe UI" pitchFamily="34" charset="0"/>
              </a:rPr>
              <a:t>Structure to support strategy</a:t>
            </a:r>
            <a:endParaRPr lang="en-US" sz="2400" dirty="0">
              <a:solidFill>
                <a:schemeClr val="bg2">
                  <a:lumMod val="75000"/>
                </a:schemeClr>
              </a:solidFill>
              <a:latin typeface="Segoe UI" pitchFamily="34" charset="0"/>
              <a:ea typeface="Segoe UI" pitchFamily="34" charset="0"/>
              <a:cs typeface="Segoe UI" pitchFamily="34" charset="0"/>
            </a:endParaRPr>
          </a:p>
        </p:txBody>
      </p:sp>
      <p:sp>
        <p:nvSpPr>
          <p:cNvPr id="6" name="TextBox 5"/>
          <p:cNvSpPr txBox="1"/>
          <p:nvPr/>
        </p:nvSpPr>
        <p:spPr>
          <a:xfrm>
            <a:off x="3962399" y="1802958"/>
            <a:ext cx="1240853" cy="461665"/>
          </a:xfrm>
          <a:prstGeom prst="rect">
            <a:avLst/>
          </a:prstGeom>
          <a:noFill/>
        </p:spPr>
        <p:txBody>
          <a:bodyPr wrap="none" rtlCol="0">
            <a:spAutoFit/>
          </a:bodyPr>
          <a:lstStyle/>
          <a:p>
            <a:r>
              <a:rPr lang="en-US" sz="2400" dirty="0" smtClean="0">
                <a:solidFill>
                  <a:schemeClr val="bg2">
                    <a:lumMod val="75000"/>
                  </a:schemeClr>
                </a:solidFill>
                <a:latin typeface="Segoe UI" pitchFamily="34" charset="0"/>
                <a:ea typeface="Segoe UI" pitchFamily="34" charset="0"/>
                <a:cs typeface="Segoe UI" pitchFamily="34" charset="0"/>
              </a:rPr>
              <a:t>Event(s)</a:t>
            </a:r>
            <a:endParaRPr lang="en-US" sz="2400" dirty="0">
              <a:solidFill>
                <a:schemeClr val="bg2">
                  <a:lumMod val="75000"/>
                </a:schemeClr>
              </a:solidFill>
              <a:latin typeface="Segoe UI" pitchFamily="34" charset="0"/>
              <a:ea typeface="Segoe UI" pitchFamily="34" charset="0"/>
              <a:cs typeface="Segoe UI" pitchFamily="34" charset="0"/>
            </a:endParaRPr>
          </a:p>
        </p:txBody>
      </p:sp>
      <p:sp>
        <p:nvSpPr>
          <p:cNvPr id="8" name="TextBox 7"/>
          <p:cNvSpPr txBox="1"/>
          <p:nvPr/>
        </p:nvSpPr>
        <p:spPr>
          <a:xfrm>
            <a:off x="5596775" y="1802958"/>
            <a:ext cx="1859035" cy="461665"/>
          </a:xfrm>
          <a:prstGeom prst="rect">
            <a:avLst/>
          </a:prstGeom>
          <a:noFill/>
        </p:spPr>
        <p:txBody>
          <a:bodyPr wrap="none" rtlCol="0">
            <a:spAutoFit/>
          </a:bodyPr>
          <a:lstStyle/>
          <a:p>
            <a:r>
              <a:rPr lang="en-US" sz="2400" dirty="0" smtClean="0">
                <a:solidFill>
                  <a:schemeClr val="bg2">
                    <a:lumMod val="75000"/>
                  </a:schemeClr>
                </a:solidFill>
                <a:latin typeface="Segoe UI" pitchFamily="34" charset="0"/>
                <a:ea typeface="Segoe UI" pitchFamily="34" charset="0"/>
                <a:cs typeface="Segoe UI" pitchFamily="34" charset="0"/>
              </a:rPr>
              <a:t>Opportunity</a:t>
            </a:r>
            <a:endParaRPr lang="en-US" sz="2400" dirty="0">
              <a:solidFill>
                <a:schemeClr val="bg2">
                  <a:lumMod val="75000"/>
                </a:schemeClr>
              </a:solidFill>
              <a:latin typeface="Segoe UI" pitchFamily="34" charset="0"/>
              <a:ea typeface="Segoe UI" pitchFamily="34" charset="0"/>
              <a:cs typeface="Segoe UI" pitchFamily="34" charset="0"/>
            </a:endParaRPr>
          </a:p>
        </p:txBody>
      </p:sp>
      <p:sp>
        <p:nvSpPr>
          <p:cNvPr id="9" name="TextBox 8"/>
          <p:cNvSpPr txBox="1"/>
          <p:nvPr/>
        </p:nvSpPr>
        <p:spPr>
          <a:xfrm>
            <a:off x="2374029" y="2621974"/>
            <a:ext cx="2101794" cy="461665"/>
          </a:xfrm>
          <a:prstGeom prst="rect">
            <a:avLst/>
          </a:prstGeom>
          <a:noFill/>
        </p:spPr>
        <p:txBody>
          <a:bodyPr wrap="none" rtlCol="0">
            <a:spAutoFit/>
          </a:bodyPr>
          <a:lstStyle/>
          <a:p>
            <a:r>
              <a:rPr lang="en-US" sz="2400" dirty="0" smtClean="0">
                <a:solidFill>
                  <a:schemeClr val="bg2">
                    <a:lumMod val="75000"/>
                  </a:schemeClr>
                </a:solidFill>
                <a:latin typeface="Segoe UI" pitchFamily="34" charset="0"/>
                <a:ea typeface="Segoe UI" pitchFamily="34" charset="0"/>
                <a:cs typeface="Segoe UI" pitchFamily="34" charset="0"/>
              </a:rPr>
              <a:t>User-centered</a:t>
            </a:r>
            <a:endParaRPr lang="en-US" sz="2400" dirty="0">
              <a:solidFill>
                <a:schemeClr val="bg2">
                  <a:lumMod val="75000"/>
                </a:schemeClr>
              </a:solidFill>
              <a:latin typeface="Segoe UI" pitchFamily="34" charset="0"/>
              <a:ea typeface="Segoe UI" pitchFamily="34" charset="0"/>
              <a:cs typeface="Segoe UI" pitchFamily="34" charset="0"/>
            </a:endParaRPr>
          </a:p>
        </p:txBody>
      </p:sp>
      <p:sp>
        <p:nvSpPr>
          <p:cNvPr id="10" name="TextBox 9"/>
          <p:cNvSpPr txBox="1"/>
          <p:nvPr/>
        </p:nvSpPr>
        <p:spPr>
          <a:xfrm>
            <a:off x="401053" y="3083639"/>
            <a:ext cx="2972609" cy="461665"/>
          </a:xfrm>
          <a:prstGeom prst="rect">
            <a:avLst/>
          </a:prstGeom>
          <a:noFill/>
        </p:spPr>
        <p:txBody>
          <a:bodyPr wrap="none" rtlCol="0">
            <a:spAutoFit/>
          </a:bodyPr>
          <a:lstStyle/>
          <a:p>
            <a:r>
              <a:rPr lang="en-US" sz="2400" dirty="0" smtClean="0">
                <a:solidFill>
                  <a:schemeClr val="bg2">
                    <a:lumMod val="75000"/>
                  </a:schemeClr>
                </a:solidFill>
                <a:latin typeface="Segoe UI" pitchFamily="34" charset="0"/>
                <a:ea typeface="Segoe UI" pitchFamily="34" charset="0"/>
                <a:cs typeface="Segoe UI" pitchFamily="34" charset="0"/>
              </a:rPr>
              <a:t>University alignment</a:t>
            </a:r>
            <a:endParaRPr lang="en-US" sz="2400" dirty="0">
              <a:solidFill>
                <a:schemeClr val="bg2">
                  <a:lumMod val="75000"/>
                </a:schemeClr>
              </a:solidFill>
              <a:latin typeface="Segoe UI" pitchFamily="34" charset="0"/>
              <a:ea typeface="Segoe UI" pitchFamily="34" charset="0"/>
              <a:cs typeface="Segoe UI" pitchFamily="34" charset="0"/>
            </a:endParaRPr>
          </a:p>
        </p:txBody>
      </p:sp>
      <p:sp>
        <p:nvSpPr>
          <p:cNvPr id="11" name="TextBox 10"/>
          <p:cNvSpPr txBox="1"/>
          <p:nvPr/>
        </p:nvSpPr>
        <p:spPr>
          <a:xfrm>
            <a:off x="6345891" y="3869703"/>
            <a:ext cx="2308902" cy="461665"/>
          </a:xfrm>
          <a:prstGeom prst="rect">
            <a:avLst/>
          </a:prstGeom>
          <a:noFill/>
        </p:spPr>
        <p:txBody>
          <a:bodyPr wrap="none" rtlCol="0">
            <a:spAutoFit/>
          </a:bodyPr>
          <a:lstStyle/>
          <a:p>
            <a:r>
              <a:rPr lang="en-US" sz="2400" dirty="0" smtClean="0">
                <a:solidFill>
                  <a:schemeClr val="bg2">
                    <a:lumMod val="75000"/>
                  </a:schemeClr>
                </a:solidFill>
                <a:latin typeface="Segoe UI" pitchFamily="34" charset="0"/>
                <a:ea typeface="Segoe UI" pitchFamily="34" charset="0"/>
                <a:cs typeface="Segoe UI" pitchFamily="34" charset="0"/>
              </a:rPr>
              <a:t>Shared Services</a:t>
            </a:r>
            <a:endParaRPr lang="en-US" sz="2400" dirty="0">
              <a:solidFill>
                <a:schemeClr val="bg2">
                  <a:lumMod val="75000"/>
                </a:schemeClr>
              </a:solidFill>
              <a:latin typeface="Segoe UI" pitchFamily="34" charset="0"/>
              <a:ea typeface="Segoe UI" pitchFamily="34" charset="0"/>
              <a:cs typeface="Segoe UI" pitchFamily="34" charset="0"/>
            </a:endParaRPr>
          </a:p>
        </p:txBody>
      </p:sp>
      <p:sp>
        <p:nvSpPr>
          <p:cNvPr id="12" name="TextBox 11"/>
          <p:cNvSpPr txBox="1"/>
          <p:nvPr/>
        </p:nvSpPr>
        <p:spPr>
          <a:xfrm>
            <a:off x="4128548" y="3500371"/>
            <a:ext cx="1923412" cy="830997"/>
          </a:xfrm>
          <a:prstGeom prst="rect">
            <a:avLst/>
          </a:prstGeom>
          <a:noFill/>
        </p:spPr>
        <p:txBody>
          <a:bodyPr wrap="none" rtlCol="0">
            <a:spAutoFit/>
          </a:bodyPr>
          <a:lstStyle/>
          <a:p>
            <a:pPr algn="ctr"/>
            <a:r>
              <a:rPr lang="en-US" sz="2400" dirty="0" smtClean="0">
                <a:solidFill>
                  <a:schemeClr val="bg2">
                    <a:lumMod val="75000"/>
                  </a:schemeClr>
                </a:solidFill>
                <a:latin typeface="Segoe UI" pitchFamily="34" charset="0"/>
                <a:ea typeface="Segoe UI" pitchFamily="34" charset="0"/>
                <a:cs typeface="Segoe UI" pitchFamily="34" charset="0"/>
              </a:rPr>
              <a:t>Extra-library </a:t>
            </a:r>
          </a:p>
          <a:p>
            <a:pPr algn="ctr"/>
            <a:r>
              <a:rPr lang="en-US" sz="2400" dirty="0" smtClean="0">
                <a:solidFill>
                  <a:schemeClr val="bg2">
                    <a:lumMod val="75000"/>
                  </a:schemeClr>
                </a:solidFill>
                <a:latin typeface="Segoe UI" pitchFamily="34" charset="0"/>
                <a:ea typeface="Segoe UI" pitchFamily="34" charset="0"/>
                <a:cs typeface="Segoe UI" pitchFamily="34" charset="0"/>
              </a:rPr>
              <a:t>skill sets</a:t>
            </a:r>
            <a:endParaRPr lang="en-US" sz="2400" dirty="0">
              <a:solidFill>
                <a:schemeClr val="bg2">
                  <a:lumMod val="75000"/>
                </a:schemeClr>
              </a:solidFill>
              <a:latin typeface="Segoe UI" pitchFamily="34" charset="0"/>
              <a:ea typeface="Segoe UI" pitchFamily="34" charset="0"/>
              <a:cs typeface="Segoe UI" pitchFamily="34" charset="0"/>
            </a:endParaRPr>
          </a:p>
        </p:txBody>
      </p:sp>
      <p:sp>
        <p:nvSpPr>
          <p:cNvPr id="13" name="TextBox 12"/>
          <p:cNvSpPr txBox="1"/>
          <p:nvPr/>
        </p:nvSpPr>
        <p:spPr>
          <a:xfrm>
            <a:off x="517470" y="4100535"/>
            <a:ext cx="2313454" cy="830997"/>
          </a:xfrm>
          <a:prstGeom prst="rect">
            <a:avLst/>
          </a:prstGeom>
          <a:noFill/>
        </p:spPr>
        <p:txBody>
          <a:bodyPr wrap="none" rtlCol="0">
            <a:spAutoFit/>
          </a:bodyPr>
          <a:lstStyle/>
          <a:p>
            <a:pPr algn="ctr"/>
            <a:r>
              <a:rPr lang="en-US" sz="2400" dirty="0" smtClean="0">
                <a:latin typeface="Segoe UI" pitchFamily="34" charset="0"/>
                <a:ea typeface="Segoe UI" pitchFamily="34" charset="0"/>
                <a:cs typeface="Segoe UI" pitchFamily="34" charset="0"/>
              </a:rPr>
              <a:t>Specific gravity </a:t>
            </a:r>
          </a:p>
          <a:p>
            <a:pPr algn="ctr"/>
            <a:r>
              <a:rPr lang="en-US" sz="2400" dirty="0" smtClean="0">
                <a:latin typeface="Segoe UI" pitchFamily="34" charset="0"/>
                <a:ea typeface="Segoe UI" pitchFamily="34" charset="0"/>
                <a:cs typeface="Segoe UI" pitchFamily="34" charset="0"/>
              </a:rPr>
              <a:t>of services</a:t>
            </a:r>
            <a:endParaRPr lang="en-US" sz="2400" dirty="0">
              <a:latin typeface="Segoe UI" pitchFamily="34" charset="0"/>
              <a:ea typeface="Segoe UI" pitchFamily="34" charset="0"/>
              <a:cs typeface="Segoe UI" pitchFamily="34" charset="0"/>
            </a:endParaRPr>
          </a:p>
        </p:txBody>
      </p:sp>
      <p:sp>
        <p:nvSpPr>
          <p:cNvPr id="14" name="TextBox 13"/>
          <p:cNvSpPr txBox="1"/>
          <p:nvPr/>
        </p:nvSpPr>
        <p:spPr>
          <a:xfrm>
            <a:off x="2287050" y="4931532"/>
            <a:ext cx="2205284" cy="830997"/>
          </a:xfrm>
          <a:prstGeom prst="rect">
            <a:avLst/>
          </a:prstGeom>
          <a:noFill/>
        </p:spPr>
        <p:txBody>
          <a:bodyPr wrap="none" rtlCol="0">
            <a:spAutoFit/>
          </a:bodyPr>
          <a:lstStyle/>
          <a:p>
            <a:pPr algn="ctr"/>
            <a:r>
              <a:rPr lang="en-US" sz="2400" dirty="0" smtClean="0">
                <a:latin typeface="Segoe UI" pitchFamily="34" charset="0"/>
                <a:ea typeface="Segoe UI" pitchFamily="34" charset="0"/>
                <a:cs typeface="Segoe UI" pitchFamily="34" charset="0"/>
              </a:rPr>
              <a:t>Community of </a:t>
            </a:r>
          </a:p>
          <a:p>
            <a:pPr algn="ctr"/>
            <a:r>
              <a:rPr lang="en-US" sz="2400" dirty="0" smtClean="0">
                <a:latin typeface="Segoe UI" pitchFamily="34" charset="0"/>
                <a:ea typeface="Segoe UI" pitchFamily="34" charset="0"/>
                <a:cs typeface="Segoe UI" pitchFamily="34" charset="0"/>
              </a:rPr>
              <a:t>Practice</a:t>
            </a:r>
            <a:endParaRPr lang="en-US" sz="2400" dirty="0">
              <a:latin typeface="Segoe UI" pitchFamily="34" charset="0"/>
              <a:ea typeface="Segoe UI" pitchFamily="34" charset="0"/>
              <a:cs typeface="Segoe UI" pitchFamily="34" charset="0"/>
            </a:endParaRPr>
          </a:p>
        </p:txBody>
      </p:sp>
      <p:sp>
        <p:nvSpPr>
          <p:cNvPr id="15" name="TextBox 14"/>
          <p:cNvSpPr txBox="1"/>
          <p:nvPr/>
        </p:nvSpPr>
        <p:spPr>
          <a:xfrm>
            <a:off x="5410200" y="4953001"/>
            <a:ext cx="2808974" cy="2062103"/>
          </a:xfrm>
          <a:prstGeom prst="rect">
            <a:avLst/>
          </a:prstGeom>
          <a:noFill/>
        </p:spPr>
        <p:txBody>
          <a:bodyPr wrap="square" rtlCol="0">
            <a:spAutoFit/>
          </a:bodyPr>
          <a:lstStyle/>
          <a:p>
            <a:r>
              <a:rPr lang="en-US" sz="2400" dirty="0" smtClean="0">
                <a:latin typeface="Segoe UI" pitchFamily="34" charset="0"/>
                <a:ea typeface="Segoe UI" pitchFamily="34" charset="0"/>
                <a:cs typeface="Segoe UI" pitchFamily="34" charset="0"/>
              </a:rPr>
              <a:t>Success essentials</a:t>
            </a:r>
          </a:p>
          <a:p>
            <a:pPr>
              <a:buFont typeface="Arial" pitchFamily="34" charset="0"/>
              <a:buChar char="•"/>
            </a:pPr>
            <a:r>
              <a:rPr lang="en-US" sz="2000" dirty="0" smtClean="0">
                <a:latin typeface="Segoe UI" pitchFamily="34" charset="0"/>
                <a:ea typeface="Segoe UI" pitchFamily="34" charset="0"/>
                <a:cs typeface="Segoe UI" pitchFamily="34" charset="0"/>
              </a:rPr>
              <a:t>Principles</a:t>
            </a:r>
          </a:p>
          <a:p>
            <a:pPr>
              <a:buFont typeface="Arial" pitchFamily="34" charset="0"/>
              <a:buChar char="•"/>
            </a:pPr>
            <a:r>
              <a:rPr lang="en-US" sz="2000" dirty="0" smtClean="0">
                <a:latin typeface="Segoe UI" pitchFamily="34" charset="0"/>
                <a:ea typeface="Segoe UI" pitchFamily="34" charset="0"/>
                <a:cs typeface="Segoe UI" pitchFamily="34" charset="0"/>
              </a:rPr>
              <a:t>Advance management</a:t>
            </a:r>
          </a:p>
          <a:p>
            <a:pPr>
              <a:buFont typeface="Arial" pitchFamily="34" charset="0"/>
              <a:buChar char="•"/>
            </a:pPr>
            <a:r>
              <a:rPr lang="en-US" sz="2000" dirty="0" smtClean="0">
                <a:latin typeface="Segoe UI" pitchFamily="34" charset="0"/>
                <a:ea typeface="Segoe UI" pitchFamily="34" charset="0"/>
                <a:cs typeface="Segoe UI" pitchFamily="34" charset="0"/>
              </a:rPr>
              <a:t>Communication</a:t>
            </a:r>
          </a:p>
          <a:p>
            <a:pPr>
              <a:buFont typeface="Arial" pitchFamily="34" charset="0"/>
              <a:buChar char="•"/>
            </a:pPr>
            <a:r>
              <a:rPr lang="en-US" sz="2000" dirty="0" smtClean="0">
                <a:latin typeface="Segoe UI" pitchFamily="34" charset="0"/>
                <a:ea typeface="Segoe UI" pitchFamily="34" charset="0"/>
                <a:cs typeface="Segoe UI" pitchFamily="34" charset="0"/>
              </a:rPr>
              <a:t>Master space plan</a:t>
            </a:r>
          </a:p>
          <a:p>
            <a:endParaRPr lang="en-US" sz="2400" dirty="0">
              <a:latin typeface="Segoe UI" pitchFamily="34" charset="0"/>
              <a:ea typeface="Segoe UI" pitchFamily="34" charset="0"/>
              <a:cs typeface="Segoe U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Reorganized? Restructured? </a:t>
            </a:r>
            <a:endParaRPr lang="en-US" dirty="0">
              <a:latin typeface="Segoe UI" pitchFamily="34" charset="0"/>
              <a:ea typeface="Segoe UI" pitchFamily="34" charset="0"/>
              <a:cs typeface="Segoe UI" pitchFamily="34" charset="0"/>
            </a:endParaRPr>
          </a:p>
        </p:txBody>
      </p:sp>
      <p:sp>
        <p:nvSpPr>
          <p:cNvPr id="5" name="Slide Number Placeholder 4"/>
          <p:cNvSpPr>
            <a:spLocks noGrp="1"/>
          </p:cNvSpPr>
          <p:nvPr>
            <p:ph type="sldNum" sz="quarter" idx="12"/>
          </p:nvPr>
        </p:nvSpPr>
        <p:spPr/>
        <p:txBody>
          <a:bodyPr/>
          <a:lstStyle/>
          <a:p>
            <a:fld id="{6B3AA010-7757-41E0-A212-D41514C97AA5}" type="slidenum">
              <a:rPr lang="en-US" smtClean="0"/>
              <a:pPr/>
              <a:t>27</a:t>
            </a:fld>
            <a:endParaRPr lang="en-US"/>
          </a:p>
        </p:txBody>
      </p:sp>
      <p:sp>
        <p:nvSpPr>
          <p:cNvPr id="3" name="Content Placeholder 2"/>
          <p:cNvSpPr>
            <a:spLocks noGrp="1"/>
          </p:cNvSpPr>
          <p:nvPr>
            <p:ph sz="half" idx="4294967295"/>
          </p:nvPr>
        </p:nvSpPr>
        <p:spPr>
          <a:xfrm>
            <a:off x="0" y="1371600"/>
            <a:ext cx="5199063" cy="1463675"/>
          </a:xfrm>
        </p:spPr>
        <p:txBody>
          <a:bodyPr>
            <a:noAutofit/>
          </a:bodyPr>
          <a:lstStyle/>
          <a:p>
            <a:pPr marL="0" indent="0">
              <a:lnSpc>
                <a:spcPct val="110000"/>
              </a:lnSpc>
              <a:spcBef>
                <a:spcPts val="0"/>
              </a:spcBef>
              <a:buNone/>
            </a:pPr>
            <a:r>
              <a:rPr lang="en-US" dirty="0" smtClean="0">
                <a:latin typeface="Segoe UI" pitchFamily="34" charset="0"/>
                <a:ea typeface="Segoe UI" pitchFamily="34" charset="0"/>
                <a:cs typeface="Segoe UI" pitchFamily="34" charset="0"/>
              </a:rPr>
              <a:t>radical, novel, innovative </a:t>
            </a:r>
          </a:p>
          <a:p>
            <a:pPr marL="400050" lvl="1" indent="0">
              <a:lnSpc>
                <a:spcPct val="110000"/>
              </a:lnSpc>
              <a:spcBef>
                <a:spcPts val="0"/>
              </a:spcBef>
            </a:pPr>
            <a:r>
              <a:rPr lang="en-US" dirty="0" smtClean="0">
                <a:latin typeface="Segoe UI" pitchFamily="34" charset="0"/>
                <a:ea typeface="Segoe UI" pitchFamily="34" charset="0"/>
                <a:cs typeface="Segoe UI" pitchFamily="34" charset="0"/>
              </a:rPr>
              <a:t>organization structures</a:t>
            </a:r>
          </a:p>
          <a:p>
            <a:pPr marL="400050" lvl="1" indent="0">
              <a:lnSpc>
                <a:spcPct val="110000"/>
              </a:lnSpc>
              <a:spcBef>
                <a:spcPts val="0"/>
              </a:spcBef>
            </a:pPr>
            <a:r>
              <a:rPr lang="en-US" dirty="0" smtClean="0">
                <a:latin typeface="Segoe UI" pitchFamily="34" charset="0"/>
                <a:ea typeface="Segoe UI" pitchFamily="34" charset="0"/>
                <a:cs typeface="Segoe UI" pitchFamily="34" charset="0"/>
              </a:rPr>
              <a:t>senior management portfolios</a:t>
            </a:r>
          </a:p>
        </p:txBody>
      </p:sp>
      <p:sp>
        <p:nvSpPr>
          <p:cNvPr id="12" name="Content Placeholder 2"/>
          <p:cNvSpPr txBox="1">
            <a:spLocks/>
          </p:cNvSpPr>
          <p:nvPr/>
        </p:nvSpPr>
        <p:spPr>
          <a:xfrm>
            <a:off x="228600" y="3276600"/>
            <a:ext cx="5199401" cy="1463842"/>
          </a:xfrm>
          <a:prstGeom prst="rect">
            <a:avLst/>
          </a:prstGeom>
          <a:ln>
            <a:noFill/>
          </a:ln>
        </p:spPr>
        <p:txBody>
          <a:bodyPr vert="horz" lIns="91440" tIns="45720" rIns="91440" bIns="45720" rtlCol="0">
            <a:noAutofit/>
          </a:bodyPr>
          <a:lstStyle/>
          <a:p>
            <a:pPr marL="0" marR="0" lvl="0" indent="0" algn="l" defTabSz="914400" rtl="0" eaLnBrk="1" fontAlgn="auto" latinLnBrk="0" hangingPunct="1">
              <a:lnSpc>
                <a:spcPct val="110000"/>
              </a:lnSpc>
              <a:spcBef>
                <a:spcPts val="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646464"/>
                </a:solidFill>
                <a:effectLst/>
                <a:uLnTx/>
                <a:uFillTx/>
                <a:latin typeface="Segoe UI" pitchFamily="34" charset="0"/>
                <a:ea typeface="Segoe UI" pitchFamily="34" charset="0"/>
                <a:cs typeface="Segoe UI" pitchFamily="34" charset="0"/>
              </a:rPr>
              <a:t>Structure</a:t>
            </a:r>
            <a:r>
              <a:rPr kumimoji="0" lang="en-US" sz="3200" b="0" i="0" u="none" strike="noStrike" kern="1200" cap="none" spc="0" normalizeH="0" noProof="0" dirty="0" smtClean="0">
                <a:ln>
                  <a:noFill/>
                </a:ln>
                <a:solidFill>
                  <a:srgbClr val="646464"/>
                </a:solidFill>
                <a:effectLst/>
                <a:uLnTx/>
                <a:uFillTx/>
                <a:latin typeface="Segoe UI" pitchFamily="34" charset="0"/>
                <a:ea typeface="Segoe UI" pitchFamily="34" charset="0"/>
                <a:cs typeface="Segoe UI" pitchFamily="34" charset="0"/>
              </a:rPr>
              <a:t> </a:t>
            </a:r>
          </a:p>
          <a:p>
            <a:pPr marL="0" marR="0" lvl="0" indent="0" algn="l" defTabSz="914400" rtl="0" eaLnBrk="1" fontAlgn="auto" latinLnBrk="0" hangingPunct="1">
              <a:lnSpc>
                <a:spcPct val="110000"/>
              </a:lnSpc>
              <a:spcBef>
                <a:spcPts val="0"/>
              </a:spcBef>
              <a:spcAft>
                <a:spcPts val="0"/>
              </a:spcAft>
              <a:buClrTx/>
              <a:buSzTx/>
              <a:buFont typeface="Arial" pitchFamily="34" charset="0"/>
              <a:buNone/>
              <a:tabLst/>
              <a:defRPr/>
            </a:pPr>
            <a:r>
              <a:rPr lang="en-US" sz="3200" dirty="0" smtClean="0">
                <a:solidFill>
                  <a:srgbClr val="646464"/>
                </a:solidFill>
                <a:latin typeface="Segoe UI" pitchFamily="34" charset="0"/>
                <a:ea typeface="Segoe UI" pitchFamily="34" charset="0"/>
                <a:cs typeface="Segoe UI" pitchFamily="34" charset="0"/>
              </a:rPr>
              <a:t>	</a:t>
            </a:r>
            <a:r>
              <a:rPr kumimoji="0" lang="en-US" sz="3200" b="0" i="0" u="none" strike="noStrike" kern="1200" cap="none" spc="0" normalizeH="0" noProof="0" dirty="0" smtClean="0">
                <a:ln>
                  <a:noFill/>
                </a:ln>
                <a:solidFill>
                  <a:srgbClr val="646464"/>
                </a:solidFill>
                <a:effectLst/>
                <a:uLnTx/>
                <a:uFillTx/>
                <a:latin typeface="Segoe UI" pitchFamily="34" charset="0"/>
                <a:ea typeface="Segoe UI" pitchFamily="34" charset="0"/>
                <a:cs typeface="Segoe UI" pitchFamily="34" charset="0"/>
              </a:rPr>
              <a:t>following </a:t>
            </a:r>
          </a:p>
          <a:p>
            <a:pPr marL="0" marR="0" lvl="0" indent="0" algn="l" defTabSz="914400" rtl="0" eaLnBrk="1" fontAlgn="auto" latinLnBrk="0" hangingPunct="1">
              <a:lnSpc>
                <a:spcPct val="110000"/>
              </a:lnSpc>
              <a:spcBef>
                <a:spcPts val="0"/>
              </a:spcBef>
              <a:spcAft>
                <a:spcPts val="0"/>
              </a:spcAft>
              <a:buClrTx/>
              <a:buSzTx/>
              <a:buFont typeface="Arial" pitchFamily="34" charset="0"/>
              <a:buNone/>
              <a:tabLst/>
              <a:defRPr/>
            </a:pPr>
            <a:r>
              <a:rPr lang="en-US" sz="3200" dirty="0" smtClean="0">
                <a:solidFill>
                  <a:srgbClr val="646464"/>
                </a:solidFill>
                <a:latin typeface="Segoe UI" pitchFamily="34" charset="0"/>
                <a:ea typeface="Segoe UI" pitchFamily="34" charset="0"/>
                <a:cs typeface="Segoe UI" pitchFamily="34" charset="0"/>
              </a:rPr>
              <a:t>		</a:t>
            </a:r>
            <a:r>
              <a:rPr kumimoji="0" lang="en-US" sz="3200" b="0" i="0" u="none" strike="noStrike" kern="1200" cap="none" spc="0" normalizeH="0" noProof="0" dirty="0" smtClean="0">
                <a:ln>
                  <a:noFill/>
                </a:ln>
                <a:solidFill>
                  <a:srgbClr val="646464"/>
                </a:solidFill>
                <a:effectLst/>
                <a:uLnTx/>
                <a:uFillTx/>
                <a:latin typeface="Segoe UI" pitchFamily="34" charset="0"/>
                <a:ea typeface="Segoe UI" pitchFamily="34" charset="0"/>
                <a:cs typeface="Segoe UI" pitchFamily="34" charset="0"/>
              </a:rPr>
              <a:t>Strategy?</a:t>
            </a:r>
            <a:endParaRPr kumimoji="0" lang="en-US" sz="3200" b="0" i="0" u="none" strike="noStrike" kern="1200" cap="none" spc="0" normalizeH="0" baseline="0" noProof="0" dirty="0" smtClean="0">
              <a:ln>
                <a:noFill/>
              </a:ln>
              <a:solidFill>
                <a:srgbClr val="646464"/>
              </a:solidFill>
              <a:effectLst/>
              <a:uLnTx/>
              <a:uFillTx/>
              <a:latin typeface="Segoe UI" pitchFamily="34" charset="0"/>
              <a:ea typeface="Segoe UI" pitchFamily="34" charset="0"/>
              <a:cs typeface="Segoe UI" pitchFamily="34" charset="0"/>
            </a:endParaRPr>
          </a:p>
        </p:txBody>
      </p:sp>
      <p:sp>
        <p:nvSpPr>
          <p:cNvPr id="6" name="Content Placeholder 6"/>
          <p:cNvSpPr txBox="1">
            <a:spLocks/>
          </p:cNvSpPr>
          <p:nvPr/>
        </p:nvSpPr>
        <p:spPr>
          <a:xfrm>
            <a:off x="4876800" y="2133600"/>
            <a:ext cx="4038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646464"/>
                </a:solidFill>
                <a:effectLst/>
                <a:uLnTx/>
                <a:uFillTx/>
                <a:latin typeface="Segoe UI" pitchFamily="34" charset="0"/>
                <a:ea typeface="Segoe UI" pitchFamily="34" charset="0"/>
                <a:cs typeface="Segoe UI" pitchFamily="34" charset="0"/>
              </a:rPr>
              <a:t>in order to…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646464"/>
                </a:solidFill>
                <a:effectLst/>
                <a:uLnTx/>
                <a:uFillTx/>
                <a:latin typeface="Segoe UI" pitchFamily="34" charset="0"/>
                <a:ea typeface="Segoe UI" pitchFamily="34" charset="0"/>
                <a:cs typeface="Segoe UI" pitchFamily="34" charset="0"/>
              </a:rPr>
              <a:t>align with changes in research and education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646464"/>
                </a:solidFill>
                <a:effectLst/>
                <a:uLnTx/>
                <a:uFillTx/>
                <a:latin typeface="Segoe UI" pitchFamily="34" charset="0"/>
                <a:ea typeface="Segoe UI" pitchFamily="34" charset="0"/>
                <a:cs typeface="Segoe UI" pitchFamily="34" charset="0"/>
              </a:rPr>
              <a:t>align with university directions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646464"/>
                </a:solidFill>
                <a:effectLst/>
                <a:uLnTx/>
                <a:uFillTx/>
                <a:latin typeface="Segoe UI" pitchFamily="34" charset="0"/>
                <a:ea typeface="Segoe UI" pitchFamily="34" charset="0"/>
                <a:cs typeface="Segoe UI" pitchFamily="34" charset="0"/>
              </a:rPr>
              <a:t>ensure the library is responsive to expectations and constituencies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rgbClr val="646464"/>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linds(horizontal)">
                                      <p:cBhvr>
                                        <p:cTn id="1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restructure interviewees</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28</a:t>
            </a:fld>
            <a:endParaRPr lang="en-US"/>
          </a:p>
        </p:txBody>
      </p:sp>
      <p:sp>
        <p:nvSpPr>
          <p:cNvPr id="4" name="TextBox 3"/>
          <p:cNvSpPr txBox="1"/>
          <p:nvPr/>
        </p:nvSpPr>
        <p:spPr>
          <a:xfrm>
            <a:off x="2743200" y="1447800"/>
            <a:ext cx="4170181" cy="4247317"/>
          </a:xfrm>
          <a:prstGeom prst="rect">
            <a:avLst/>
          </a:prstGeom>
          <a:noFill/>
        </p:spPr>
        <p:txBody>
          <a:bodyPr wrap="none" rtlCol="0">
            <a:spAutoFit/>
          </a:bodyPr>
          <a:lstStyle/>
          <a:p>
            <a:pPr>
              <a:buFont typeface="Arial" pitchFamily="34" charset="0"/>
              <a:buChar char="•"/>
            </a:pPr>
            <a:endParaRPr lang="en-US" dirty="0" smtClean="0">
              <a:latin typeface="Segoe UI" pitchFamily="34" charset="0"/>
              <a:ea typeface="Segoe UI" pitchFamily="34" charset="0"/>
              <a:cs typeface="Segoe UI" pitchFamily="34" charset="0"/>
            </a:endParaRPr>
          </a:p>
          <a:p>
            <a:r>
              <a:rPr lang="en-US" dirty="0" smtClean="0">
                <a:latin typeface="Segoe UI" pitchFamily="34" charset="0"/>
                <a:ea typeface="Segoe UI" pitchFamily="34" charset="0"/>
                <a:cs typeface="Segoe UI" pitchFamily="34" charset="0"/>
              </a:rPr>
              <a:t>Special thanks to:</a:t>
            </a:r>
          </a:p>
          <a:p>
            <a:endParaRPr lang="en-US" dirty="0" smtClean="0">
              <a:latin typeface="Segoe UI" pitchFamily="34" charset="0"/>
              <a:ea typeface="Segoe UI" pitchFamily="34" charset="0"/>
              <a:cs typeface="Segoe UI" pitchFamily="34" charset="0"/>
            </a:endParaRPr>
          </a:p>
          <a:p>
            <a:pPr lvl="1">
              <a:buFont typeface="Arial" pitchFamily="34" charset="0"/>
              <a:buChar char="•"/>
            </a:pPr>
            <a:r>
              <a:rPr lang="en-US" dirty="0" smtClean="0">
                <a:latin typeface="Segoe UI" pitchFamily="34" charset="0"/>
                <a:ea typeface="Segoe UI" pitchFamily="34" charset="0"/>
                <a:cs typeface="Segoe UI" pitchFamily="34" charset="0"/>
              </a:rPr>
              <a:t>Carnegie Mellon University</a:t>
            </a:r>
          </a:p>
          <a:p>
            <a:pPr lvl="1">
              <a:buFont typeface="Arial" pitchFamily="34" charset="0"/>
              <a:buChar char="•"/>
            </a:pPr>
            <a:r>
              <a:rPr lang="en-US" dirty="0" smtClean="0">
                <a:latin typeface="Segoe UI" pitchFamily="34" charset="0"/>
                <a:ea typeface="Segoe UI" pitchFamily="34" charset="0"/>
                <a:cs typeface="Segoe UI" pitchFamily="34" charset="0"/>
              </a:rPr>
              <a:t>Columbia University</a:t>
            </a:r>
          </a:p>
          <a:p>
            <a:pPr lvl="1">
              <a:buFont typeface="Arial" pitchFamily="34" charset="0"/>
              <a:buChar char="•"/>
            </a:pPr>
            <a:r>
              <a:rPr lang="en-US" dirty="0" smtClean="0">
                <a:latin typeface="Segoe UI" pitchFamily="34" charset="0"/>
                <a:ea typeface="Segoe UI" pitchFamily="34" charset="0"/>
                <a:cs typeface="Segoe UI" pitchFamily="34" charset="0"/>
              </a:rPr>
              <a:t>Delft University</a:t>
            </a:r>
          </a:p>
          <a:p>
            <a:pPr lvl="1">
              <a:buFont typeface="Arial" pitchFamily="34" charset="0"/>
              <a:buChar char="•"/>
            </a:pPr>
            <a:r>
              <a:rPr lang="en-US" dirty="0" smtClean="0">
                <a:latin typeface="Segoe UI" pitchFamily="34" charset="0"/>
                <a:ea typeface="Segoe UI" pitchFamily="34" charset="0"/>
                <a:cs typeface="Segoe UI" pitchFamily="34" charset="0"/>
              </a:rPr>
              <a:t>Emory University</a:t>
            </a:r>
          </a:p>
          <a:p>
            <a:pPr lvl="1">
              <a:buFont typeface="Arial" pitchFamily="34" charset="0"/>
              <a:buChar char="•"/>
            </a:pPr>
            <a:r>
              <a:rPr lang="en-US" dirty="0" smtClean="0">
                <a:latin typeface="Segoe UI" pitchFamily="34" charset="0"/>
                <a:ea typeface="Segoe UI" pitchFamily="34" charset="0"/>
                <a:cs typeface="Segoe UI" pitchFamily="34" charset="0"/>
              </a:rPr>
              <a:t>Kansas University</a:t>
            </a:r>
          </a:p>
          <a:p>
            <a:pPr lvl="1">
              <a:buFont typeface="Arial" pitchFamily="34" charset="0"/>
              <a:buChar char="•"/>
            </a:pPr>
            <a:r>
              <a:rPr lang="en-US" dirty="0" smtClean="0">
                <a:latin typeface="Segoe UI" pitchFamily="34" charset="0"/>
                <a:ea typeface="Segoe UI" pitchFamily="34" charset="0"/>
                <a:cs typeface="Segoe UI" pitchFamily="34" charset="0"/>
              </a:rPr>
              <a:t>Occidental University</a:t>
            </a:r>
          </a:p>
          <a:p>
            <a:pPr lvl="1">
              <a:buFont typeface="Arial" pitchFamily="34" charset="0"/>
              <a:buChar char="•"/>
            </a:pPr>
            <a:r>
              <a:rPr lang="en-US" dirty="0" smtClean="0">
                <a:latin typeface="Segoe UI" pitchFamily="34" charset="0"/>
                <a:ea typeface="Segoe UI" pitchFamily="34" charset="0"/>
                <a:cs typeface="Segoe UI" pitchFamily="34" charset="0"/>
              </a:rPr>
              <a:t>University of California, San Diego</a:t>
            </a:r>
          </a:p>
          <a:p>
            <a:pPr lvl="1">
              <a:buFont typeface="Arial" pitchFamily="34" charset="0"/>
              <a:buChar char="•"/>
            </a:pPr>
            <a:r>
              <a:rPr lang="en-US" dirty="0" smtClean="0">
                <a:latin typeface="Segoe UI" pitchFamily="34" charset="0"/>
                <a:ea typeface="Segoe UI" pitchFamily="34" charset="0"/>
                <a:cs typeface="Segoe UI" pitchFamily="34" charset="0"/>
              </a:rPr>
              <a:t>University of Connecticut</a:t>
            </a:r>
          </a:p>
          <a:p>
            <a:pPr lvl="1">
              <a:buFont typeface="Arial" pitchFamily="34" charset="0"/>
              <a:buChar char="•"/>
            </a:pPr>
            <a:r>
              <a:rPr lang="en-US" dirty="0" smtClean="0">
                <a:latin typeface="Segoe UI" pitchFamily="34" charset="0"/>
                <a:ea typeface="Segoe UI" pitchFamily="34" charset="0"/>
                <a:cs typeface="Segoe UI" pitchFamily="34" charset="0"/>
              </a:rPr>
              <a:t>University of Manitoba</a:t>
            </a:r>
          </a:p>
          <a:p>
            <a:pPr lvl="1">
              <a:buFont typeface="Arial" pitchFamily="34" charset="0"/>
              <a:buChar char="•"/>
            </a:pPr>
            <a:r>
              <a:rPr lang="en-US" dirty="0" smtClean="0">
                <a:latin typeface="Segoe UI" pitchFamily="34" charset="0"/>
                <a:ea typeface="Segoe UI" pitchFamily="34" charset="0"/>
                <a:cs typeface="Segoe UI" pitchFamily="34" charset="0"/>
              </a:rPr>
              <a:t>University of Minnesota</a:t>
            </a:r>
          </a:p>
          <a:p>
            <a:pPr lvl="1">
              <a:buFont typeface="Arial" pitchFamily="34" charset="0"/>
              <a:buChar char="•"/>
            </a:pPr>
            <a:r>
              <a:rPr lang="en-US" dirty="0" smtClean="0">
                <a:latin typeface="Segoe UI" pitchFamily="34" charset="0"/>
                <a:ea typeface="Segoe UI" pitchFamily="34" charset="0"/>
                <a:cs typeface="Segoe UI" pitchFamily="34" charset="0"/>
              </a:rPr>
              <a:t>University of Texas, San Antonio</a:t>
            </a:r>
          </a:p>
          <a:p>
            <a:endParaRPr lang="en-US"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dirty="0" smtClean="0"/>
          </a:p>
          <a:p>
            <a:endParaRPr lang="en-US" dirty="0" smtClean="0"/>
          </a:p>
          <a:p>
            <a:r>
              <a:rPr lang="en-US" dirty="0" smtClean="0"/>
              <a:t>Full citation:</a:t>
            </a:r>
          </a:p>
          <a:p>
            <a:r>
              <a:rPr lang="en-US" dirty="0" smtClean="0"/>
              <a:t>GALBRAITH, Jay R.. The Evolution of Enterprise Organization Designs. </a:t>
            </a:r>
            <a:r>
              <a:rPr lang="en-US" b="1" dirty="0" smtClean="0"/>
              <a:t>Journal of Organization Design</a:t>
            </a:r>
            <a:r>
              <a:rPr lang="en-US" dirty="0" smtClean="0"/>
              <a:t>, [</a:t>
            </a:r>
            <a:r>
              <a:rPr lang="en-US" dirty="0" err="1" smtClean="0"/>
              <a:t>S.l</a:t>
            </a:r>
            <a:r>
              <a:rPr lang="en-US" dirty="0" smtClean="0"/>
              <a:t>.], v. 1, n. 2, p. 1-13, </a:t>
            </a:r>
            <a:r>
              <a:rPr lang="en-US" dirty="0" err="1" smtClean="0"/>
              <a:t>aug</a:t>
            </a:r>
            <a:r>
              <a:rPr lang="en-US" dirty="0" smtClean="0"/>
              <a:t>. 2012. ISSN 2245-408X. Available at: &lt;</a:t>
            </a:r>
            <a:r>
              <a:rPr lang="en-US" dirty="0" smtClean="0">
                <a:hlinkClick r:id="rId2"/>
              </a:rPr>
              <a:t>http://www.jorgdesign.net/article/view/6342/6045</a:t>
            </a:r>
            <a:r>
              <a:rPr lang="en-US" dirty="0" smtClean="0"/>
              <a:t>&gt;.. doi:10.7146/jod.6342.</a:t>
            </a:r>
            <a:endParaRPr lang="en-US" dirty="0"/>
          </a:p>
        </p:txBody>
      </p:sp>
      <p:sp>
        <p:nvSpPr>
          <p:cNvPr id="2" name="Slide Number Placeholder 1"/>
          <p:cNvSpPr>
            <a:spLocks noGrp="1"/>
          </p:cNvSpPr>
          <p:nvPr>
            <p:ph type="sldNum" sz="quarter" idx="4294967295"/>
          </p:nvPr>
        </p:nvSpPr>
        <p:spPr>
          <a:xfrm>
            <a:off x="7010400" y="6356350"/>
            <a:ext cx="2133600" cy="365125"/>
          </a:xfrm>
        </p:spPr>
        <p:txBody>
          <a:bodyPr/>
          <a:lstStyle/>
          <a:p>
            <a:fld id="{6B3AA010-7757-41E0-A212-D41514C97AA5}"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Reorganized? Restructured? </a:t>
            </a:r>
            <a:endParaRPr lang="en-US" dirty="0">
              <a:latin typeface="Segoe UI" pitchFamily="34" charset="0"/>
              <a:ea typeface="Segoe UI" pitchFamily="34" charset="0"/>
              <a:cs typeface="Segoe UI" pitchFamily="34" charset="0"/>
            </a:endParaRPr>
          </a:p>
        </p:txBody>
      </p:sp>
      <p:sp>
        <p:nvSpPr>
          <p:cNvPr id="5" name="Slide Number Placeholder 4"/>
          <p:cNvSpPr>
            <a:spLocks noGrp="1"/>
          </p:cNvSpPr>
          <p:nvPr>
            <p:ph type="sldNum" sz="quarter" idx="12"/>
          </p:nvPr>
        </p:nvSpPr>
        <p:spPr/>
        <p:txBody>
          <a:bodyPr/>
          <a:lstStyle/>
          <a:p>
            <a:fld id="{6B3AA010-7757-41E0-A212-D41514C97AA5}" type="slidenum">
              <a:rPr lang="en-US" smtClean="0"/>
              <a:pPr/>
              <a:t>3</a:t>
            </a:fld>
            <a:endParaRPr lang="en-US"/>
          </a:p>
        </p:txBody>
      </p:sp>
      <p:sp>
        <p:nvSpPr>
          <p:cNvPr id="3" name="Content Placeholder 2"/>
          <p:cNvSpPr>
            <a:spLocks noGrp="1"/>
          </p:cNvSpPr>
          <p:nvPr>
            <p:ph sz="half" idx="4294967295"/>
          </p:nvPr>
        </p:nvSpPr>
        <p:spPr>
          <a:xfrm>
            <a:off x="0" y="1203325"/>
            <a:ext cx="5275263" cy="4525963"/>
          </a:xfrm>
        </p:spPr>
        <p:txBody>
          <a:bodyPr>
            <a:normAutofit/>
          </a:bodyPr>
          <a:lstStyle/>
          <a:p>
            <a:pPr marL="0" indent="0">
              <a:lnSpc>
                <a:spcPct val="110000"/>
              </a:lnSpc>
              <a:spcBef>
                <a:spcPts val="0"/>
              </a:spcBef>
              <a:buNone/>
            </a:pPr>
            <a:r>
              <a:rPr lang="en-US" dirty="0" smtClean="0">
                <a:latin typeface="Segoe UI" pitchFamily="34" charset="0"/>
                <a:ea typeface="Segoe UI" pitchFamily="34" charset="0"/>
                <a:cs typeface="Segoe UI" pitchFamily="34" charset="0"/>
              </a:rPr>
              <a:t>radical, novel, innovative </a:t>
            </a:r>
          </a:p>
          <a:p>
            <a:pPr marL="400050" lvl="1" indent="0">
              <a:lnSpc>
                <a:spcPct val="110000"/>
              </a:lnSpc>
              <a:spcBef>
                <a:spcPts val="0"/>
              </a:spcBef>
            </a:pPr>
            <a:r>
              <a:rPr lang="en-US" dirty="0" smtClean="0">
                <a:latin typeface="Segoe UI" pitchFamily="34" charset="0"/>
                <a:ea typeface="Segoe UI" pitchFamily="34" charset="0"/>
                <a:cs typeface="Segoe UI" pitchFamily="34" charset="0"/>
              </a:rPr>
              <a:t>organization structures</a:t>
            </a:r>
          </a:p>
          <a:p>
            <a:pPr marL="400050" lvl="1" indent="0">
              <a:lnSpc>
                <a:spcPct val="110000"/>
              </a:lnSpc>
              <a:spcBef>
                <a:spcPts val="0"/>
              </a:spcBef>
            </a:pPr>
            <a:r>
              <a:rPr lang="en-US" dirty="0" smtClean="0">
                <a:latin typeface="Segoe UI" pitchFamily="34" charset="0"/>
                <a:ea typeface="Segoe UI" pitchFamily="34" charset="0"/>
                <a:cs typeface="Segoe UI" pitchFamily="34" charset="0"/>
              </a:rPr>
              <a:t>senior management portfolios</a:t>
            </a:r>
          </a:p>
        </p:txBody>
      </p:sp>
      <p:pic>
        <p:nvPicPr>
          <p:cNvPr id="6" name="Picture 2"/>
          <p:cNvPicPr>
            <a:picLocks noChangeAspect="1" noChangeArrowheads="1"/>
          </p:cNvPicPr>
          <p:nvPr/>
        </p:nvPicPr>
        <p:blipFill>
          <a:blip r:embed="rId3" cstate="print"/>
          <a:srcRect/>
          <a:stretch>
            <a:fillRect/>
          </a:stretch>
        </p:blipFill>
        <p:spPr bwMode="auto">
          <a:xfrm>
            <a:off x="2839335" y="2667000"/>
            <a:ext cx="5847465" cy="3702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nut 1"/>
          <p:cNvSpPr/>
          <p:nvPr/>
        </p:nvSpPr>
        <p:spPr>
          <a:xfrm>
            <a:off x="2133600" y="762000"/>
            <a:ext cx="5410200" cy="5257800"/>
          </a:xfrm>
          <a:prstGeom prst="donut">
            <a:avLst>
              <a:gd name="adj" fmla="val 1534"/>
            </a:avLst>
          </a:prstGeom>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5638800" y="3886200"/>
            <a:ext cx="762000" cy="1015663"/>
          </a:xfrm>
          <a:prstGeom prst="rect">
            <a:avLst/>
          </a:prstGeom>
          <a:noFill/>
        </p:spPr>
        <p:txBody>
          <a:bodyPr wrap="square" rtlCol="0">
            <a:spAutoFit/>
          </a:bodyPr>
          <a:lstStyle/>
          <a:p>
            <a:r>
              <a:rPr lang="en-US" sz="6000" b="1" dirty="0" smtClean="0">
                <a:solidFill>
                  <a:prstClr val="black"/>
                </a:solidFill>
              </a:rPr>
              <a:t>!</a:t>
            </a:r>
            <a:endParaRPr lang="en-US" sz="6000" b="1" dirty="0">
              <a:solidFill>
                <a:prstClr val="black"/>
              </a:solidFill>
            </a:endParaRPr>
          </a:p>
        </p:txBody>
      </p:sp>
      <p:cxnSp>
        <p:nvCxnSpPr>
          <p:cNvPr id="6" name="Straight Arrow Connector 5"/>
          <p:cNvCxnSpPr/>
          <p:nvPr/>
        </p:nvCxnSpPr>
        <p:spPr>
          <a:xfrm>
            <a:off x="3657600" y="2514600"/>
            <a:ext cx="1981200" cy="1676400"/>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124200" y="1981200"/>
            <a:ext cx="529312" cy="1015663"/>
          </a:xfrm>
          <a:prstGeom prst="rect">
            <a:avLst/>
          </a:prstGeom>
          <a:noFill/>
        </p:spPr>
        <p:txBody>
          <a:bodyPr wrap="square" rtlCol="0">
            <a:spAutoFit/>
          </a:bodyPr>
          <a:lstStyle/>
          <a:p>
            <a:r>
              <a:rPr lang="en-US" sz="6000" b="1" dirty="0" smtClean="0">
                <a:solidFill>
                  <a:prstClr val="black"/>
                </a:solidFill>
              </a:rPr>
              <a:t>?</a:t>
            </a:r>
            <a:endParaRPr lang="en-US" sz="6000" b="1" dirty="0">
              <a:solidFill>
                <a:prstClr val="black"/>
              </a:solidFill>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131928" y="0"/>
            <a:ext cx="7328240" cy="6629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0" y="0"/>
            <a:ext cx="4420069" cy="6952998"/>
          </a:xfrm>
          <a:prstGeom prst="rect">
            <a:avLst/>
          </a:prstGeom>
          <a:noFill/>
          <a:ln w="9525">
            <a:noFill/>
            <a:miter lim="800000"/>
            <a:headEnd/>
            <a:tailEnd/>
          </a:ln>
        </p:spPr>
      </p:pic>
      <p:sp>
        <p:nvSpPr>
          <p:cNvPr id="3" name="TextBox 2"/>
          <p:cNvSpPr txBox="1"/>
          <p:nvPr/>
        </p:nvSpPr>
        <p:spPr>
          <a:xfrm rot="5400000">
            <a:off x="5797034" y="3511034"/>
            <a:ext cx="6324600" cy="369332"/>
          </a:xfrm>
          <a:prstGeom prst="rect">
            <a:avLst/>
          </a:prstGeom>
          <a:noFill/>
        </p:spPr>
        <p:txBody>
          <a:bodyPr wrap="square" rtlCol="0">
            <a:spAutoFit/>
          </a:bodyPr>
          <a:lstStyle/>
          <a:p>
            <a:r>
              <a:rPr lang="en-US" sz="1200" dirty="0" smtClean="0">
                <a:latin typeface="Segoe UI" pitchFamily="34" charset="0"/>
                <a:ea typeface="Segoe UI" pitchFamily="34" charset="0"/>
                <a:cs typeface="Segoe UI" pitchFamily="34" charset="0"/>
              </a:rPr>
              <a:t>http://www.wired.com/2014/03/stunningly-complex-organization-chart-19th-century</a:t>
            </a:r>
            <a:r>
              <a:rPr lang="en-US" dirty="0" smtClean="0">
                <a:latin typeface="Segoe UI" pitchFamily="34" charset="0"/>
                <a:ea typeface="Segoe UI" pitchFamily="34" charset="0"/>
                <a:cs typeface="Segoe UI" pitchFamily="34" charset="0"/>
              </a:rPr>
              <a:t>/</a:t>
            </a:r>
            <a:endParaRPr lang="en-US" dirty="0">
              <a:latin typeface="Segoe UI" pitchFamily="34" charset="0"/>
              <a:ea typeface="Segoe UI" pitchFamily="34" charset="0"/>
              <a:cs typeface="Segoe UI" pitchFamily="34" charset="0"/>
            </a:endParaRPr>
          </a:p>
        </p:txBody>
      </p:sp>
      <p:sp>
        <p:nvSpPr>
          <p:cNvPr id="4" name="TextBox 3"/>
          <p:cNvSpPr txBox="1"/>
          <p:nvPr/>
        </p:nvSpPr>
        <p:spPr>
          <a:xfrm>
            <a:off x="533400" y="762000"/>
            <a:ext cx="2110642" cy="1200329"/>
          </a:xfrm>
          <a:prstGeom prst="rect">
            <a:avLst/>
          </a:prstGeom>
          <a:noFill/>
        </p:spPr>
        <p:txBody>
          <a:bodyPr wrap="none" rtlCol="0">
            <a:spAutoFit/>
          </a:bodyPr>
          <a:lstStyle/>
          <a:p>
            <a:r>
              <a:rPr lang="en-US" sz="2400" dirty="0" smtClean="0">
                <a:latin typeface="Segoe UI" pitchFamily="34" charset="0"/>
                <a:ea typeface="Segoe UI" pitchFamily="34" charset="0"/>
                <a:cs typeface="Segoe UI" pitchFamily="34" charset="0"/>
              </a:rPr>
              <a:t>Charts, </a:t>
            </a:r>
          </a:p>
          <a:p>
            <a:r>
              <a:rPr lang="en-US" sz="2400" dirty="0" smtClean="0">
                <a:latin typeface="Segoe UI" pitchFamily="34" charset="0"/>
                <a:ea typeface="Segoe UI" pitchFamily="34" charset="0"/>
                <a:cs typeface="Segoe UI" pitchFamily="34" charset="0"/>
              </a:rPr>
              <a:t> Structure, </a:t>
            </a:r>
          </a:p>
          <a:p>
            <a:r>
              <a:rPr lang="en-US" sz="2400" dirty="0" smtClean="0">
                <a:latin typeface="Segoe UI" pitchFamily="34" charset="0"/>
                <a:ea typeface="Segoe UI" pitchFamily="34" charset="0"/>
                <a:cs typeface="Segoe UI" pitchFamily="34" charset="0"/>
              </a:rPr>
              <a:t>  Organization</a:t>
            </a:r>
            <a:endParaRPr lang="en-US" sz="2400" dirty="0">
              <a:latin typeface="Segoe UI" pitchFamily="34" charset="0"/>
              <a:ea typeface="Segoe UI" pitchFamily="34" charset="0"/>
              <a:cs typeface="Segoe UI" pitchFamily="34" charset="0"/>
            </a:endParaRPr>
          </a:p>
        </p:txBody>
      </p:sp>
      <p:grpSp>
        <p:nvGrpSpPr>
          <p:cNvPr id="10" name="Group 9"/>
          <p:cNvGrpSpPr/>
          <p:nvPr/>
        </p:nvGrpSpPr>
        <p:grpSpPr>
          <a:xfrm>
            <a:off x="3505200" y="2209800"/>
            <a:ext cx="2362200" cy="4114800"/>
            <a:chOff x="3505200" y="2209800"/>
            <a:chExt cx="2362200" cy="4114800"/>
          </a:xfrm>
        </p:grpSpPr>
        <p:grpSp>
          <p:nvGrpSpPr>
            <p:cNvPr id="9" name="Group 8"/>
            <p:cNvGrpSpPr/>
            <p:nvPr/>
          </p:nvGrpSpPr>
          <p:grpSpPr>
            <a:xfrm>
              <a:off x="4572000" y="3810000"/>
              <a:ext cx="1295400" cy="2514600"/>
              <a:chOff x="4572000" y="3810000"/>
              <a:chExt cx="1295400" cy="2514600"/>
            </a:xfrm>
          </p:grpSpPr>
          <p:sp>
            <p:nvSpPr>
              <p:cNvPr id="5" name="Rectangle 4"/>
              <p:cNvSpPr/>
              <p:nvPr/>
            </p:nvSpPr>
            <p:spPr>
              <a:xfrm>
                <a:off x="4572000" y="5562600"/>
                <a:ext cx="12954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0" y="3810000"/>
                <a:ext cx="1295400" cy="76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3505200" y="2209800"/>
              <a:ext cx="12954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president.jpg"/>
          <p:cNvPicPr>
            <a:picLocks noChangeAspect="1"/>
          </p:cNvPicPr>
          <p:nvPr/>
        </p:nvPicPr>
        <p:blipFill>
          <a:blip r:embed="rId2" cstate="print"/>
          <a:stretch>
            <a:fillRect/>
          </a:stretch>
        </p:blipFill>
        <p:spPr>
          <a:xfrm>
            <a:off x="0" y="25265"/>
            <a:ext cx="9144000" cy="68074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supers.jpg"/>
          <p:cNvPicPr>
            <a:picLocks noChangeAspect="1"/>
          </p:cNvPicPr>
          <p:nvPr/>
        </p:nvPicPr>
        <p:blipFill>
          <a:blip r:embed="rId2" cstate="print"/>
          <a:stretch>
            <a:fillRect/>
          </a:stretch>
        </p:blipFill>
        <p:spPr>
          <a:xfrm>
            <a:off x="0" y="28073"/>
            <a:ext cx="9144000" cy="68018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stations.jpg"/>
          <p:cNvPicPr>
            <a:picLocks noChangeAspect="1"/>
          </p:cNvPicPr>
          <p:nvPr/>
        </p:nvPicPr>
        <p:blipFill>
          <a:blip r:embed="rId2" cstate="print"/>
          <a:stretch>
            <a:fillRect/>
          </a:stretch>
        </p:blipFill>
        <p:spPr>
          <a:xfrm>
            <a:off x="0" y="18143"/>
            <a:ext cx="9144000" cy="68217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enginemen.jpg"/>
          <p:cNvPicPr>
            <a:picLocks noChangeAspect="1"/>
          </p:cNvPicPr>
          <p:nvPr/>
        </p:nvPicPr>
        <p:blipFill>
          <a:blip r:embed="rId2" cstate="print"/>
          <a:stretch>
            <a:fillRect/>
          </a:stretch>
        </p:blipFill>
        <p:spPr>
          <a:xfrm>
            <a:off x="0" y="4289"/>
            <a:ext cx="9144000" cy="68537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ewTemplateResearch">
  <a:themeElements>
    <a:clrScheme name="Hyperlink">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00000"/>
      </a:hlink>
      <a:folHlink>
        <a:srgbClr val="FFFF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NewTemplateResearch</Template>
  <TotalTime>586</TotalTime>
  <Words>1212</Words>
  <Application>Microsoft Office PowerPoint</Application>
  <PresentationFormat>On-screen Show (4:3)</PresentationFormat>
  <Paragraphs>299</Paragraphs>
  <Slides>30</Slides>
  <Notes>6</Notes>
  <HiddenSlides>5</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3" baseType="lpstr">
      <vt:lpstr>Times New Roman</vt:lpstr>
      <vt:lpstr>Forte</vt:lpstr>
      <vt:lpstr>Segoe UI</vt:lpstr>
      <vt:lpstr>Open Sans</vt:lpstr>
      <vt:lpstr>Copperplate Gothic Bold</vt:lpstr>
      <vt:lpstr>Engravers MT</vt:lpstr>
      <vt:lpstr>Open Sans Semibold</vt:lpstr>
      <vt:lpstr>Calibri</vt:lpstr>
      <vt:lpstr>Arial</vt:lpstr>
      <vt:lpstr>Helvetica</vt:lpstr>
      <vt:lpstr>NewTemplateResearch</vt:lpstr>
      <vt:lpstr>Office Theme</vt:lpstr>
      <vt:lpstr>Microsoft Excel 97-2003 Worksheet</vt:lpstr>
      <vt:lpstr>PowerPoint Presentation</vt:lpstr>
      <vt:lpstr>overview</vt:lpstr>
      <vt:lpstr>Reorganized? Restructured? </vt:lpstr>
      <vt:lpstr>PowerPoint Presentation</vt:lpstr>
      <vt:lpstr>PowerPoint Presentation</vt:lpstr>
      <vt:lpstr>PowerPoint Presentation</vt:lpstr>
      <vt:lpstr>PowerPoint Presentation</vt:lpstr>
      <vt:lpstr>PowerPoint Presentation</vt:lpstr>
      <vt:lpstr>PowerPoint Presentation</vt:lpstr>
      <vt:lpstr>Reorganized? Restructured? </vt:lpstr>
      <vt:lpstr>Structure follows strategy</vt:lpstr>
      <vt:lpstr>Complexity</vt:lpstr>
      <vt:lpstr>Structure is not organization</vt:lpstr>
      <vt:lpstr>Customer</vt:lpstr>
      <vt:lpstr>PowerPoint Presentation</vt:lpstr>
      <vt:lpstr>CORE COMPONENTS  OF A FIRM</vt:lpstr>
      <vt:lpstr>PowerPoint Presentation</vt:lpstr>
      <vt:lpstr>PowerPoint Presentation</vt:lpstr>
      <vt:lpstr>PowerPoint Presentation</vt:lpstr>
      <vt:lpstr>PowerPoint Presentation</vt:lpstr>
      <vt:lpstr>PowerPoint Presentation</vt:lpstr>
      <vt:lpstr>Observations</vt:lpstr>
      <vt:lpstr>The new rules</vt:lpstr>
      <vt:lpstr>Multi-scalar strategies</vt:lpstr>
      <vt:lpstr>PowerPoint Presentation</vt:lpstr>
      <vt:lpstr>Observations</vt:lpstr>
      <vt:lpstr>Reorganized? Restructured? </vt:lpstr>
      <vt:lpstr>restructure interviewees</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Reorganizing Restructuring Research Libraries: Strategy and Value</dc:title>
  <dc:creator>Jim Michalko</dc:creator>
  <dc:description>Presented as an OCLC Research Webinar 10 March 2015</dc:description>
  <cp:lastModifiedBy>McNicol,Jeanette</cp:lastModifiedBy>
  <cp:revision>10</cp:revision>
  <dcterms:created xsi:type="dcterms:W3CDTF">2014-05-05T19:16:02Z</dcterms:created>
  <dcterms:modified xsi:type="dcterms:W3CDTF">2015-03-12T00:24:11Z</dcterms:modified>
</cp:coreProperties>
</file>