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51"/>
  </p:notesMasterIdLst>
  <p:sldIdLst>
    <p:sldId id="256" r:id="rId3"/>
    <p:sldId id="323" r:id="rId4"/>
    <p:sldId id="322" r:id="rId5"/>
    <p:sldId id="321" r:id="rId6"/>
    <p:sldId id="289" r:id="rId7"/>
    <p:sldId id="336" r:id="rId8"/>
    <p:sldId id="288" r:id="rId9"/>
    <p:sldId id="320" r:id="rId10"/>
    <p:sldId id="324" r:id="rId11"/>
    <p:sldId id="325" r:id="rId12"/>
    <p:sldId id="326" r:id="rId13"/>
    <p:sldId id="327" r:id="rId14"/>
    <p:sldId id="328" r:id="rId15"/>
    <p:sldId id="329" r:id="rId16"/>
    <p:sldId id="290" r:id="rId17"/>
    <p:sldId id="291" r:id="rId18"/>
    <p:sldId id="352" r:id="rId19"/>
    <p:sldId id="353" r:id="rId20"/>
    <p:sldId id="294" r:id="rId21"/>
    <p:sldId id="337" r:id="rId22"/>
    <p:sldId id="338" r:id="rId23"/>
    <p:sldId id="339" r:id="rId24"/>
    <p:sldId id="340" r:id="rId25"/>
    <p:sldId id="341" r:id="rId26"/>
    <p:sldId id="300" r:id="rId27"/>
    <p:sldId id="342" r:id="rId28"/>
    <p:sldId id="343" r:id="rId29"/>
    <p:sldId id="344" r:id="rId30"/>
    <p:sldId id="346" r:id="rId31"/>
    <p:sldId id="347" r:id="rId32"/>
    <p:sldId id="348" r:id="rId33"/>
    <p:sldId id="349" r:id="rId34"/>
    <p:sldId id="350" r:id="rId35"/>
    <p:sldId id="351" r:id="rId36"/>
    <p:sldId id="312" r:id="rId37"/>
    <p:sldId id="355" r:id="rId38"/>
    <p:sldId id="356" r:id="rId39"/>
    <p:sldId id="310" r:id="rId40"/>
    <p:sldId id="313" r:id="rId41"/>
    <p:sldId id="314" r:id="rId42"/>
    <p:sldId id="272" r:id="rId43"/>
    <p:sldId id="315" r:id="rId44"/>
    <p:sldId id="276" r:id="rId45"/>
    <p:sldId id="319" r:id="rId46"/>
    <p:sldId id="358" r:id="rId47"/>
    <p:sldId id="360" r:id="rId48"/>
    <p:sldId id="359" r:id="rId49"/>
    <p:sldId id="31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78707" autoAdjust="0"/>
  </p:normalViewPr>
  <p:slideViewPr>
    <p:cSldViewPr>
      <p:cViewPr varScale="1">
        <p:scale>
          <a:sx n="50" d="100"/>
          <a:sy n="50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TA\E-DRIVE\CountryProfiles\japanSymbols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ta\Shared%20Print\CLIR%20project\ARL%20Hathi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All Titles Held By Japanese Institutions</c:v>
          </c:tx>
          <c:cat>
            <c:strRef>
              <c:f>Sheet2!$E$1:$F$1</c:f>
              <c:strCache>
                <c:ptCount val="2"/>
                <c:pt idx="0">
                  <c:v>July 2008</c:v>
                </c:pt>
                <c:pt idx="1">
                  <c:v>July 2010</c:v>
                </c:pt>
              </c:strCache>
            </c:strRef>
          </c:cat>
          <c:val>
            <c:numRef>
              <c:f>Sheet2!$E$2:$F$2</c:f>
              <c:numCache>
                <c:formatCode>General</c:formatCode>
                <c:ptCount val="2"/>
                <c:pt idx="0">
                  <c:v>4059075</c:v>
                </c:pt>
                <c:pt idx="1">
                  <c:v>4313856</c:v>
                </c:pt>
              </c:numCache>
            </c:numRef>
          </c:val>
        </c:ser>
        <c:ser>
          <c:idx val="1"/>
          <c:order val="1"/>
          <c:tx>
            <c:v>Titles Held Only By Japanese Institutions</c:v>
          </c:tx>
          <c:cat>
            <c:strRef>
              <c:f>Sheet2!$E$1:$F$1</c:f>
              <c:strCache>
                <c:ptCount val="2"/>
                <c:pt idx="0">
                  <c:v>July 2008</c:v>
                </c:pt>
                <c:pt idx="1">
                  <c:v>July 2010</c:v>
                </c:pt>
              </c:strCache>
            </c:strRef>
          </c:cat>
          <c:val>
            <c:numRef>
              <c:f>Sheet2!$E$3:$F$3</c:f>
              <c:numCache>
                <c:formatCode>General</c:formatCode>
                <c:ptCount val="2"/>
                <c:pt idx="0">
                  <c:v>1349410</c:v>
                </c:pt>
                <c:pt idx="1">
                  <c:v>1437183</c:v>
                </c:pt>
              </c:numCache>
            </c:numRef>
          </c:val>
        </c:ser>
        <c:shape val="cylinder"/>
        <c:axId val="98959744"/>
        <c:axId val="98961280"/>
        <c:axId val="0"/>
      </c:bar3DChart>
      <c:catAx>
        <c:axId val="989597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98961280"/>
        <c:crosses val="autoZero"/>
        <c:auto val="1"/>
        <c:lblAlgn val="ctr"/>
        <c:lblOffset val="100"/>
      </c:catAx>
      <c:valAx>
        <c:axId val="98961280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8959744"/>
        <c:crosses val="autoZero"/>
        <c:crossBetween val="between"/>
      </c:valAx>
    </c:plotArea>
    <c:legend>
      <c:legendPos val="b"/>
      <c:layout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ARL Medium % Expenditures on Electronic</a:t>
            </a:r>
            <a:r>
              <a:rPr lang="en-US" dirty="0" smtClean="0"/>
              <a:t> Resources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ARL Medium % Expenditures on Electronic resources</c:v>
          </c:tx>
          <c:cat>
            <c:strRef>
              <c:f>Sheet1!$A$2:$A$7</c:f>
              <c:strCache>
                <c:ptCount val="6"/>
                <c:pt idx="0">
                  <c:v>2002/03</c:v>
                </c:pt>
                <c:pt idx="1">
                  <c:v>2003/04</c:v>
                </c:pt>
                <c:pt idx="2">
                  <c:v>2004/05</c:v>
                </c:pt>
                <c:pt idx="3">
                  <c:v>2005/06</c:v>
                </c:pt>
                <c:pt idx="4">
                  <c:v>2006/07</c:v>
                </c:pt>
                <c:pt idx="5">
                  <c:v>2007/08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0.22010000000000018</c:v>
                </c:pt>
                <c:pt idx="1">
                  <c:v>0.29810000000000031</c:v>
                </c:pt>
                <c:pt idx="2">
                  <c:v>0.37530000000000147</c:v>
                </c:pt>
                <c:pt idx="3">
                  <c:v>0.43140000000000123</c:v>
                </c:pt>
                <c:pt idx="4">
                  <c:v>0.47680000000000111</c:v>
                </c:pt>
                <c:pt idx="5">
                  <c:v>0.53060000000000063</c:v>
                </c:pt>
              </c:numCache>
            </c:numRef>
          </c:val>
        </c:ser>
        <c:marker val="1"/>
        <c:axId val="99023104"/>
        <c:axId val="99160064"/>
      </c:lineChart>
      <c:catAx>
        <c:axId val="99023104"/>
        <c:scaling>
          <c:orientation val="minMax"/>
        </c:scaling>
        <c:axPos val="b"/>
        <c:tickLblPos val="nextTo"/>
        <c:crossAx val="99160064"/>
        <c:crosses val="autoZero"/>
        <c:auto val="1"/>
        <c:lblAlgn val="ctr"/>
        <c:lblOffset val="100"/>
      </c:catAx>
      <c:valAx>
        <c:axId val="99160064"/>
        <c:scaling>
          <c:orientation val="minMax"/>
        </c:scaling>
        <c:axPos val="l"/>
        <c:majorGridlines/>
        <c:numFmt formatCode="0.0%" sourceLinked="1"/>
        <c:tickLblPos val="nextTo"/>
        <c:crossAx val="9902310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7504834385900246E-2"/>
          <c:y val="2.2390080160113811E-2"/>
          <c:w val="0.88531496062991721"/>
          <c:h val="0.86934334954976733"/>
        </c:manualLayout>
      </c:layout>
      <c:scatterChart>
        <c:scatterStyle val="lineMarker"/>
        <c:ser>
          <c:idx val="3"/>
          <c:order val="0"/>
          <c:tx>
            <c:v>Jun-09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trendline>
            <c:spPr>
              <a:ln w="28575">
                <a:solidFill>
                  <a:srgbClr val="7030A0"/>
                </a:solidFill>
                <a:prstDash val="dash"/>
              </a:ln>
            </c:spPr>
            <c:trendlineType val="linear"/>
          </c:trendline>
          <c:xVal>
            <c:numRef>
              <c:f>data!$A$2:$A$114</c:f>
              <c:numCache>
                <c:formatCode>General</c:formatCode>
                <c:ptCount val="1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</c:numCache>
            </c:numRef>
          </c:xVal>
          <c:yVal>
            <c:numRef>
              <c:f>data!$B$2:$B$114</c:f>
              <c:numCache>
                <c:formatCode>0%</c:formatCode>
                <c:ptCount val="113"/>
                <c:pt idx="0">
                  <c:v>0.1358537836775687</c:v>
                </c:pt>
                <c:pt idx="1">
                  <c:v>0.1462596706552074</c:v>
                </c:pt>
                <c:pt idx="2">
                  <c:v>0.2094726354286443</c:v>
                </c:pt>
                <c:pt idx="3">
                  <c:v>0.16549431126253875</c:v>
                </c:pt>
                <c:pt idx="4">
                  <c:v>0.16430534412371842</c:v>
                </c:pt>
                <c:pt idx="5">
                  <c:v>0.16716316850156793</c:v>
                </c:pt>
                <c:pt idx="6">
                  <c:v>0.33724564718991962</c:v>
                </c:pt>
                <c:pt idx="7">
                  <c:v>0.15903098032414714</c:v>
                </c:pt>
                <c:pt idx="8">
                  <c:v>0.16714642793576648</c:v>
                </c:pt>
                <c:pt idx="9">
                  <c:v>0.17618496512014331</c:v>
                </c:pt>
                <c:pt idx="10">
                  <c:v>0.14736507278737052</c:v>
                </c:pt>
                <c:pt idx="11">
                  <c:v>0.15460876393105769</c:v>
                </c:pt>
                <c:pt idx="12">
                  <c:v>0.20580008457151591</c:v>
                </c:pt>
                <c:pt idx="13">
                  <c:v>0.19923830828018649</c:v>
                </c:pt>
                <c:pt idx="14">
                  <c:v>0.19091792163346274</c:v>
                </c:pt>
                <c:pt idx="15">
                  <c:v>0.17469218884939691</c:v>
                </c:pt>
                <c:pt idx="16">
                  <c:v>0.1676183300090599</c:v>
                </c:pt>
                <c:pt idx="17">
                  <c:v>0.17081357600498567</c:v>
                </c:pt>
                <c:pt idx="18">
                  <c:v>0.16711410104998659</c:v>
                </c:pt>
                <c:pt idx="19">
                  <c:v>0.17790590005497844</c:v>
                </c:pt>
                <c:pt idx="20">
                  <c:v>0.19642579213539749</c:v>
                </c:pt>
                <c:pt idx="21">
                  <c:v>0.19400062854796599</c:v>
                </c:pt>
                <c:pt idx="22">
                  <c:v>0.18191921870829519</c:v>
                </c:pt>
                <c:pt idx="23">
                  <c:v>0.18251177686824654</c:v>
                </c:pt>
                <c:pt idx="24">
                  <c:v>7.5872914382971834E-2</c:v>
                </c:pt>
                <c:pt idx="25">
                  <c:v>0.17068210058463049</c:v>
                </c:pt>
                <c:pt idx="26">
                  <c:v>0.17783931244266524</c:v>
                </c:pt>
                <c:pt idx="27">
                  <c:v>0.16724788641149577</c:v>
                </c:pt>
                <c:pt idx="28">
                  <c:v>0.21874525923524743</c:v>
                </c:pt>
                <c:pt idx="29">
                  <c:v>0.19400993939187375</c:v>
                </c:pt>
                <c:pt idx="30">
                  <c:v>0.20322299336928198</c:v>
                </c:pt>
                <c:pt idx="31">
                  <c:v>0.16106831080296374</c:v>
                </c:pt>
                <c:pt idx="32">
                  <c:v>0.15179298068986338</c:v>
                </c:pt>
                <c:pt idx="33">
                  <c:v>0.16452007901110988</c:v>
                </c:pt>
                <c:pt idx="34">
                  <c:v>0.16827139942462549</c:v>
                </c:pt>
                <c:pt idx="35">
                  <c:v>0.23087749231994273</c:v>
                </c:pt>
                <c:pt idx="36">
                  <c:v>0.14825655561935835</c:v>
                </c:pt>
                <c:pt idx="37">
                  <c:v>0.19857665376796241</c:v>
                </c:pt>
                <c:pt idx="38">
                  <c:v>0.18270893916714745</c:v>
                </c:pt>
                <c:pt idx="39">
                  <c:v>0.21553020459688083</c:v>
                </c:pt>
                <c:pt idx="40">
                  <c:v>0.11910073617693523</c:v>
                </c:pt>
                <c:pt idx="41">
                  <c:v>0.18927581069056143</c:v>
                </c:pt>
                <c:pt idx="42">
                  <c:v>0.21192875993413926</c:v>
                </c:pt>
                <c:pt idx="43">
                  <c:v>0.21594473269084041</c:v>
                </c:pt>
                <c:pt idx="44">
                  <c:v>0.20222804888338078</c:v>
                </c:pt>
                <c:pt idx="45">
                  <c:v>0.20309461584079241</c:v>
                </c:pt>
                <c:pt idx="46">
                  <c:v>0.17997228241420546</c:v>
                </c:pt>
                <c:pt idx="47">
                  <c:v>0.24443305656661837</c:v>
                </c:pt>
                <c:pt idx="48">
                  <c:v>0.17062218270610591</c:v>
                </c:pt>
                <c:pt idx="49">
                  <c:v>0.19773102033865167</c:v>
                </c:pt>
                <c:pt idx="50">
                  <c:v>0.21583878104047177</c:v>
                </c:pt>
                <c:pt idx="51">
                  <c:v>0.18664763292206593</c:v>
                </c:pt>
                <c:pt idx="52">
                  <c:v>0.18865566743135739</c:v>
                </c:pt>
                <c:pt idx="53">
                  <c:v>0.19607808363616525</c:v>
                </c:pt>
                <c:pt idx="54">
                  <c:v>0.24739434175888544</c:v>
                </c:pt>
                <c:pt idx="55">
                  <c:v>0.18501482795447571</c:v>
                </c:pt>
                <c:pt idx="56">
                  <c:v>0.22680031521410388</c:v>
                </c:pt>
                <c:pt idx="57">
                  <c:v>0.12186364540772007</c:v>
                </c:pt>
                <c:pt idx="58">
                  <c:v>0.20162369409706141</c:v>
                </c:pt>
                <c:pt idx="59">
                  <c:v>0.24488143692302791</c:v>
                </c:pt>
                <c:pt idx="60">
                  <c:v>0.241837787477788</c:v>
                </c:pt>
                <c:pt idx="61">
                  <c:v>0.23377972725016058</c:v>
                </c:pt>
                <c:pt idx="62">
                  <c:v>0.21220359546839523</c:v>
                </c:pt>
                <c:pt idx="63">
                  <c:v>0.20804097138573246</c:v>
                </c:pt>
                <c:pt idx="64">
                  <c:v>0.18684356582880798</c:v>
                </c:pt>
                <c:pt idx="65">
                  <c:v>0.1695245162424904</c:v>
                </c:pt>
                <c:pt idx="66">
                  <c:v>0.12444572606653739</c:v>
                </c:pt>
                <c:pt idx="67">
                  <c:v>0.20479352307390272</c:v>
                </c:pt>
                <c:pt idx="68">
                  <c:v>0.24310175548050256</c:v>
                </c:pt>
                <c:pt idx="69">
                  <c:v>0.1780291863049864</c:v>
                </c:pt>
                <c:pt idx="70">
                  <c:v>0.21879289115395328</c:v>
                </c:pt>
                <c:pt idx="71">
                  <c:v>0.21197730771423826</c:v>
                </c:pt>
                <c:pt idx="72">
                  <c:v>0.19228459928480957</c:v>
                </c:pt>
                <c:pt idx="73">
                  <c:v>0.20342328760148778</c:v>
                </c:pt>
                <c:pt idx="74">
                  <c:v>0.23555229118455281</c:v>
                </c:pt>
                <c:pt idx="75">
                  <c:v>9.9386055355445327E-2</c:v>
                </c:pt>
                <c:pt idx="76">
                  <c:v>0.18375897808808869</c:v>
                </c:pt>
                <c:pt idx="77">
                  <c:v>0.25622831471490742</c:v>
                </c:pt>
                <c:pt idx="78">
                  <c:v>0.14777959195681273</c:v>
                </c:pt>
                <c:pt idx="79">
                  <c:v>0.24691689985982634</c:v>
                </c:pt>
                <c:pt idx="80">
                  <c:v>0.21855799588516814</c:v>
                </c:pt>
                <c:pt idx="81">
                  <c:v>0.23796106845993931</c:v>
                </c:pt>
                <c:pt idx="82">
                  <c:v>0.17951452913395988</c:v>
                </c:pt>
                <c:pt idx="83">
                  <c:v>0.23591605761050671</c:v>
                </c:pt>
                <c:pt idx="84">
                  <c:v>0.18811200107163117</c:v>
                </c:pt>
                <c:pt idx="85">
                  <c:v>0.19840901130250299</c:v>
                </c:pt>
                <c:pt idx="86">
                  <c:v>0.21969281838655216</c:v>
                </c:pt>
                <c:pt idx="87">
                  <c:v>0.2177477337079578</c:v>
                </c:pt>
                <c:pt idx="88">
                  <c:v>0.21471080721952271</c:v>
                </c:pt>
                <c:pt idx="89">
                  <c:v>0.12387869925693756</c:v>
                </c:pt>
                <c:pt idx="90">
                  <c:v>0.18951346549444051</c:v>
                </c:pt>
                <c:pt idx="91">
                  <c:v>0.17644172579882159</c:v>
                </c:pt>
                <c:pt idx="92">
                  <c:v>0.22379140246064674</c:v>
                </c:pt>
                <c:pt idx="93">
                  <c:v>0.19280198388591591</c:v>
                </c:pt>
                <c:pt idx="94">
                  <c:v>0.20688992825792571</c:v>
                </c:pt>
                <c:pt idx="95">
                  <c:v>0.20642786366493709</c:v>
                </c:pt>
                <c:pt idx="96">
                  <c:v>0.21361504948324239</c:v>
                </c:pt>
                <c:pt idx="97">
                  <c:v>0.2546012919436148</c:v>
                </c:pt>
                <c:pt idx="98">
                  <c:v>0.21357390629595116</c:v>
                </c:pt>
                <c:pt idx="99">
                  <c:v>0.26053007753141189</c:v>
                </c:pt>
                <c:pt idx="100">
                  <c:v>0.19025962949462089</c:v>
                </c:pt>
                <c:pt idx="101">
                  <c:v>0.18835674571630712</c:v>
                </c:pt>
                <c:pt idx="102">
                  <c:v>0.20024812721252994</c:v>
                </c:pt>
                <c:pt idx="103">
                  <c:v>0.23139092932907288</c:v>
                </c:pt>
                <c:pt idx="104">
                  <c:v>0.19473005657784151</c:v>
                </c:pt>
                <c:pt idx="105">
                  <c:v>0.23675318117241925</c:v>
                </c:pt>
                <c:pt idx="106">
                  <c:v>0.19842341224975787</c:v>
                </c:pt>
                <c:pt idx="107">
                  <c:v>0.1976592671299304</c:v>
                </c:pt>
                <c:pt idx="108">
                  <c:v>0.26085105313005508</c:v>
                </c:pt>
                <c:pt idx="109">
                  <c:v>0.20358334080336676</c:v>
                </c:pt>
                <c:pt idx="110">
                  <c:v>0.16274006663975937</c:v>
                </c:pt>
                <c:pt idx="111">
                  <c:v>0.18558661892399303</c:v>
                </c:pt>
                <c:pt idx="112">
                  <c:v>0.27838082416837256</c:v>
                </c:pt>
              </c:numCache>
            </c:numRef>
          </c:yVal>
        </c:ser>
        <c:ser>
          <c:idx val="0"/>
          <c:order val="1"/>
          <c:tx>
            <c:v>Jun-10</c:v>
          </c:tx>
          <c:spPr>
            <a:ln w="28575">
              <a:noFill/>
            </a:ln>
          </c:spPr>
          <c:trendline>
            <c:spPr>
              <a:ln w="28575">
                <a:solidFill>
                  <a:schemeClr val="accent1"/>
                </a:solidFill>
                <a:prstDash val="dash"/>
              </a:ln>
            </c:spPr>
            <c:trendlineType val="linear"/>
          </c:trendline>
          <c:yVal>
            <c:numRef>
              <c:f>data!$G$2:$G$114</c:f>
              <c:numCache>
                <c:formatCode>0%</c:formatCode>
                <c:ptCount val="113"/>
                <c:pt idx="0">
                  <c:v>0.22246299288240956</c:v>
                </c:pt>
                <c:pt idx="1">
                  <c:v>0.24482954287386891</c:v>
                </c:pt>
                <c:pt idx="2">
                  <c:v>0.32414067752051445</c:v>
                </c:pt>
                <c:pt idx="3">
                  <c:v>0.28407074888447242</c:v>
                </c:pt>
                <c:pt idx="4">
                  <c:v>0.33561634555823538</c:v>
                </c:pt>
                <c:pt idx="5">
                  <c:v>0.28562494764660445</c:v>
                </c:pt>
                <c:pt idx="6">
                  <c:v>0.50042596306622356</c:v>
                </c:pt>
                <c:pt idx="7">
                  <c:v>0.25560919447106323</c:v>
                </c:pt>
                <c:pt idx="8">
                  <c:v>0.27937271067115582</c:v>
                </c:pt>
                <c:pt idx="9">
                  <c:v>0.28640787407813117</c:v>
                </c:pt>
                <c:pt idx="10">
                  <c:v>0.24659516083606095</c:v>
                </c:pt>
                <c:pt idx="11">
                  <c:v>0.22218907039514219</c:v>
                </c:pt>
                <c:pt idx="12">
                  <c:v>0.31668005342771932</c:v>
                </c:pt>
                <c:pt idx="13">
                  <c:v>0.33519119153096782</c:v>
                </c:pt>
                <c:pt idx="14">
                  <c:v>0.30640733800612574</c:v>
                </c:pt>
                <c:pt idx="15">
                  <c:v>0.29886608317387647</c:v>
                </c:pt>
                <c:pt idx="16">
                  <c:v>0.27893197927068891</c:v>
                </c:pt>
                <c:pt idx="17">
                  <c:v>0.28706374500021431</c:v>
                </c:pt>
                <c:pt idx="18">
                  <c:v>0.29624668600867332</c:v>
                </c:pt>
                <c:pt idx="19">
                  <c:v>0.29307821406869644</c:v>
                </c:pt>
                <c:pt idx="20">
                  <c:v>0.31815540923266705</c:v>
                </c:pt>
                <c:pt idx="21">
                  <c:v>0.30640128245732384</c:v>
                </c:pt>
                <c:pt idx="22">
                  <c:v>0.30204401835319139</c:v>
                </c:pt>
                <c:pt idx="23">
                  <c:v>0.28943674382892931</c:v>
                </c:pt>
                <c:pt idx="24">
                  <c:v>0.25546622084004572</c:v>
                </c:pt>
                <c:pt idx="25">
                  <c:v>0.25124306718638867</c:v>
                </c:pt>
                <c:pt idx="26">
                  <c:v>0.26999806865916681</c:v>
                </c:pt>
                <c:pt idx="27">
                  <c:v>0.28049430443723666</c:v>
                </c:pt>
                <c:pt idx="28">
                  <c:v>0.33518442165030965</c:v>
                </c:pt>
                <c:pt idx="29">
                  <c:v>0.30713154854113067</c:v>
                </c:pt>
                <c:pt idx="30">
                  <c:v>0.31434608736036029</c:v>
                </c:pt>
                <c:pt idx="31">
                  <c:v>0.26237643555759582</c:v>
                </c:pt>
                <c:pt idx="32">
                  <c:v>0.23300987775032794</c:v>
                </c:pt>
                <c:pt idx="33">
                  <c:v>0.31385822689774662</c:v>
                </c:pt>
                <c:pt idx="34">
                  <c:v>0.27192153046328776</c:v>
                </c:pt>
                <c:pt idx="35">
                  <c:v>0.35127407213834239</c:v>
                </c:pt>
                <c:pt idx="36">
                  <c:v>0.24675127056966503</c:v>
                </c:pt>
                <c:pt idx="37">
                  <c:v>0.31939157701637388</c:v>
                </c:pt>
                <c:pt idx="38">
                  <c:v>0.29389792267822235</c:v>
                </c:pt>
                <c:pt idx="39">
                  <c:v>0.33976651361134408</c:v>
                </c:pt>
                <c:pt idx="40">
                  <c:v>0.21940120274888841</c:v>
                </c:pt>
                <c:pt idx="41">
                  <c:v>0.29788178852030667</c:v>
                </c:pt>
                <c:pt idx="42">
                  <c:v>0.32812201645425187</c:v>
                </c:pt>
                <c:pt idx="43">
                  <c:v>0.32881245224421907</c:v>
                </c:pt>
                <c:pt idx="44">
                  <c:v>0.30768167392476048</c:v>
                </c:pt>
                <c:pt idx="45">
                  <c:v>0.32783257940393867</c:v>
                </c:pt>
                <c:pt idx="46">
                  <c:v>0.28721483521226487</c:v>
                </c:pt>
                <c:pt idx="47">
                  <c:v>0.36592502682258082</c:v>
                </c:pt>
                <c:pt idx="48">
                  <c:v>0.27558650379344218</c:v>
                </c:pt>
                <c:pt idx="49">
                  <c:v>0.31268932041185798</c:v>
                </c:pt>
                <c:pt idx="50">
                  <c:v>0.32581696039467173</c:v>
                </c:pt>
                <c:pt idx="51">
                  <c:v>0.30153302232144802</c:v>
                </c:pt>
                <c:pt idx="52">
                  <c:v>0.29341592624246876</c:v>
                </c:pt>
                <c:pt idx="53">
                  <c:v>0.31565305620134415</c:v>
                </c:pt>
                <c:pt idx="54">
                  <c:v>0.36835142647826896</c:v>
                </c:pt>
                <c:pt idx="55">
                  <c:v>0.30429483565492832</c:v>
                </c:pt>
                <c:pt idx="56">
                  <c:v>0.35939640475918888</c:v>
                </c:pt>
                <c:pt idx="57">
                  <c:v>0.21197633167360044</c:v>
                </c:pt>
                <c:pt idx="58">
                  <c:v>0.31605745972929888</c:v>
                </c:pt>
                <c:pt idx="59">
                  <c:v>0.3506846140985343</c:v>
                </c:pt>
                <c:pt idx="60">
                  <c:v>0.35395662600714539</c:v>
                </c:pt>
                <c:pt idx="61">
                  <c:v>0.36341224772516795</c:v>
                </c:pt>
                <c:pt idx="62">
                  <c:v>0.33398436188383385</c:v>
                </c:pt>
                <c:pt idx="63">
                  <c:v>0.31284242598545298</c:v>
                </c:pt>
                <c:pt idx="64">
                  <c:v>0.27472842966492295</c:v>
                </c:pt>
                <c:pt idx="65">
                  <c:v>0.28097830142550934</c:v>
                </c:pt>
                <c:pt idx="66">
                  <c:v>0.18686845585530323</c:v>
                </c:pt>
                <c:pt idx="67">
                  <c:v>0.31640651326065178</c:v>
                </c:pt>
                <c:pt idx="68">
                  <c:v>0.36392476569265236</c:v>
                </c:pt>
                <c:pt idx="69">
                  <c:v>0.28898292937051639</c:v>
                </c:pt>
                <c:pt idx="70">
                  <c:v>0.33117239475855137</c:v>
                </c:pt>
                <c:pt idx="71">
                  <c:v>0.32393922116426666</c:v>
                </c:pt>
                <c:pt idx="72">
                  <c:v>0.31198647120625628</c:v>
                </c:pt>
                <c:pt idx="73">
                  <c:v>0.31540871420802524</c:v>
                </c:pt>
                <c:pt idx="74">
                  <c:v>0.349614882340537</c:v>
                </c:pt>
                <c:pt idx="75">
                  <c:v>0.17558348174234664</c:v>
                </c:pt>
                <c:pt idx="76">
                  <c:v>0.29004775556150875</c:v>
                </c:pt>
                <c:pt idx="77">
                  <c:v>0.37569804055273659</c:v>
                </c:pt>
                <c:pt idx="78">
                  <c:v>0.29007415252505936</c:v>
                </c:pt>
                <c:pt idx="79">
                  <c:v>0.37712049442160517</c:v>
                </c:pt>
                <c:pt idx="80">
                  <c:v>0.34431429584627143</c:v>
                </c:pt>
                <c:pt idx="81">
                  <c:v>0.36626520877202401</c:v>
                </c:pt>
                <c:pt idx="82">
                  <c:v>0.28175377032825538</c:v>
                </c:pt>
                <c:pt idx="83">
                  <c:v>0.36042647974147007</c:v>
                </c:pt>
                <c:pt idx="84">
                  <c:v>0.28045654580626583</c:v>
                </c:pt>
                <c:pt idx="85">
                  <c:v>0.33644928488789777</c:v>
                </c:pt>
                <c:pt idx="86">
                  <c:v>0.33279000598652558</c:v>
                </c:pt>
                <c:pt idx="87">
                  <c:v>0.32444282830838245</c:v>
                </c:pt>
                <c:pt idx="88">
                  <c:v>0.32971249883548553</c:v>
                </c:pt>
                <c:pt idx="89">
                  <c:v>0.22048441560119636</c:v>
                </c:pt>
                <c:pt idx="90">
                  <c:v>0.30162608283518588</c:v>
                </c:pt>
                <c:pt idx="91">
                  <c:v>0.29208856801190025</c:v>
                </c:pt>
                <c:pt idx="92">
                  <c:v>0.35188146002696175</c:v>
                </c:pt>
                <c:pt idx="93">
                  <c:v>0.30414004265753775</c:v>
                </c:pt>
                <c:pt idx="94">
                  <c:v>0.32000086436234759</c:v>
                </c:pt>
                <c:pt idx="95">
                  <c:v>0.31715588608202072</c:v>
                </c:pt>
                <c:pt idx="96">
                  <c:v>0.33424499204874553</c:v>
                </c:pt>
                <c:pt idx="97">
                  <c:v>0.37064948309904594</c:v>
                </c:pt>
                <c:pt idx="98">
                  <c:v>0.32365827041161632</c:v>
                </c:pt>
                <c:pt idx="99">
                  <c:v>0.38962142206845835</c:v>
                </c:pt>
                <c:pt idx="100">
                  <c:v>0.31442251072540661</c:v>
                </c:pt>
                <c:pt idx="101">
                  <c:v>0.29305462242347968</c:v>
                </c:pt>
                <c:pt idx="102">
                  <c:v>0.31797963164569043</c:v>
                </c:pt>
                <c:pt idx="103">
                  <c:v>0.34502126283105033</c:v>
                </c:pt>
                <c:pt idx="104">
                  <c:v>0.30229035984845631</c:v>
                </c:pt>
                <c:pt idx="105">
                  <c:v>0.36357807252141244</c:v>
                </c:pt>
                <c:pt idx="106">
                  <c:v>0.33728089529713645</c:v>
                </c:pt>
                <c:pt idx="107">
                  <c:v>0.30406893310552924</c:v>
                </c:pt>
                <c:pt idx="108">
                  <c:v>0.38583282346137432</c:v>
                </c:pt>
                <c:pt idx="109">
                  <c:v>0.30543488295241134</c:v>
                </c:pt>
                <c:pt idx="110">
                  <c:v>0.26878920094155911</c:v>
                </c:pt>
                <c:pt idx="111">
                  <c:v>0.29657910492948175</c:v>
                </c:pt>
                <c:pt idx="112" formatCode="General">
                  <c:v>0.40758779952919238</c:v>
                </c:pt>
              </c:numCache>
            </c:numRef>
          </c:yVal>
        </c:ser>
        <c:axId val="99215616"/>
        <c:axId val="99221888"/>
      </c:scatterChart>
      <c:valAx>
        <c:axId val="99215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Rank in 2008 ARL Investment Index</a:t>
                </a:r>
              </a:p>
            </c:rich>
          </c:tx>
          <c:layout/>
        </c:title>
        <c:numFmt formatCode="General" sourceLinked="1"/>
        <c:tickLblPos val="nextTo"/>
        <c:crossAx val="99221888"/>
        <c:crosses val="autoZero"/>
        <c:crossBetween val="midCat"/>
      </c:valAx>
      <c:valAx>
        <c:axId val="99221888"/>
        <c:scaling>
          <c:orientation val="minMax"/>
          <c:max val="0.60000000000000064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Titles in Local Collection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99215616"/>
        <c:crosses val="autoZero"/>
        <c:crossBetween val="midCat"/>
      </c:valAx>
    </c:plotArea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ED43B9-09D5-4F9E-A9D2-C9040B7E62B8}" type="datetimeFigureOut">
              <a:rPr lang="en-US"/>
              <a:pPr>
                <a:defRPr/>
              </a:pPr>
              <a:t>10/14/2010</a:t>
            </a:fld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D98577-1015-4A0D-AA38-A6B932363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3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7E0503E-811B-403F-A199-508A598B2241}" type="slidenum">
              <a:rPr lang="en-US" sz="1200">
                <a:latin typeface="+mn-lt"/>
              </a:rPr>
              <a:pPr algn="r">
                <a:defRPr/>
              </a:pPr>
              <a:t>11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0945462-8545-4CFC-B72B-7CB4B549C8DC}" type="slidenum">
              <a:rPr lang="en-US" sz="1200">
                <a:latin typeface="+mn-lt"/>
              </a:rPr>
              <a:pPr algn="r">
                <a:defRPr/>
              </a:pPr>
              <a:t>12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2F8B997-5E76-4F85-8AFB-B2769118F719}" type="slidenum">
              <a:rPr lang="en-US" sz="1200">
                <a:latin typeface="+mn-lt"/>
              </a:rPr>
              <a:pPr algn="r">
                <a:defRPr/>
              </a:pPr>
              <a:t>13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F2B68D0-3385-4796-ABC6-D9C8E07BAFB7}" type="slidenum">
              <a:rPr lang="en-US" sz="1200">
                <a:latin typeface="+mn-lt"/>
              </a:rPr>
              <a:pPr algn="r">
                <a:defRPr/>
              </a:pPr>
              <a:t>14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475BDD-0D21-414B-8D65-22AE07FB3F94}" type="slidenum">
              <a:rPr lang="en-US" sz="1200">
                <a:latin typeface="Calibri" pitchFamily="34" charset="0"/>
              </a:rPr>
              <a:pPr algn="r"/>
              <a:t>29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443" tIns="45222" rIns="90443" bIns="45222"/>
          <a:lstStyle/>
          <a:p>
            <a:pPr defTabSz="457200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80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43" tIns="45222" rIns="90443" bIns="45222" anchor="b"/>
          <a:lstStyle/>
          <a:p>
            <a:pPr algn="r" defTabSz="904875"/>
            <a:fld id="{4E71EC2F-896D-4B42-B3A3-E13F6DEC4D2E}" type="slidenum">
              <a:rPr lang="en-US" sz="1200">
                <a:cs typeface="Arial" charset="0"/>
              </a:rPr>
              <a:pPr algn="r" defTabSz="904875"/>
              <a:t>31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16088" y="720725"/>
            <a:ext cx="3422650" cy="2568575"/>
          </a:xfrm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439B71B-3E05-40F1-90F4-62D598653EC3}" type="slidenum">
              <a:rPr lang="en-US" sz="1200">
                <a:latin typeface="+mn-lt"/>
              </a:rPr>
              <a:pPr algn="r">
                <a:defRPr/>
              </a:pPr>
              <a:t>36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14500" y="720725"/>
            <a:ext cx="3425825" cy="2568575"/>
          </a:xfrm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E090CBF-CF05-40BE-8361-0BD4A2EAE0C3}" type="slidenum">
              <a:rPr lang="en-US" sz="1200">
                <a:latin typeface="+mn-lt"/>
              </a:rPr>
              <a:pPr algn="r">
                <a:defRPr/>
              </a:pPr>
              <a:t>37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98577-1015-4A0D-AA38-A6B9323635E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228F06-B785-48E8-9545-7D8D344EFD0F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B4BA755-0AEB-4D45-BE29-9154CD2FBDE4}" type="slidenum">
              <a:rPr lang="en-US" sz="1200">
                <a:latin typeface="+mn-lt"/>
              </a:rPr>
              <a:pPr algn="r">
                <a:defRPr/>
              </a:pPr>
              <a:t>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5D743C2-8577-41D2-BADC-F7DA3F713388}" type="slidenum">
              <a:rPr lang="en-US" sz="1200">
                <a:latin typeface="+mn-lt"/>
              </a:rPr>
              <a:pPr algn="r">
                <a:defRPr/>
              </a:pPr>
              <a:t>10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2178B5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4" name="Picture 14" descr="white logo transparen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8213" y="1377950"/>
            <a:ext cx="15875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3463" y="862014"/>
            <a:ext cx="4808537" cy="1751012"/>
          </a:xfrm>
        </p:spPr>
        <p:txBody>
          <a:bodyPr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5" descr="OCLC_Tag_H_L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4100" y="5534025"/>
            <a:ext cx="4495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862014"/>
            <a:ext cx="7848600" cy="111918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47638"/>
            <a:ext cx="8023225" cy="995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FF7600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4" name="Picture 19" descr="white logo transparent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8213" y="1377950"/>
            <a:ext cx="15875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3463" y="862014"/>
            <a:ext cx="4808537" cy="1751012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4000">
                <a:srgbClr val="FF7600"/>
              </a:gs>
              <a:gs pos="97000">
                <a:schemeClr val="tx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76200" y="6429375"/>
            <a:ext cx="5181600" cy="32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Presentation name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8466138" y="6429375"/>
            <a:ext cx="609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F87B8B1-7891-4853-A58B-445BDA1B33D6}" type="slidenum">
              <a:rPr lang="en-US" sz="14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latin typeface="+mn-lt"/>
            </a:endParaRPr>
          </a:p>
        </p:txBody>
      </p:sp>
      <p:pic>
        <p:nvPicPr>
          <p:cNvPr id="5" name="Picture 1" descr="OCLC_V_M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81000"/>
            <a:ext cx="16256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4000">
                <a:srgbClr val="FF7600"/>
              </a:gs>
              <a:gs pos="97000">
                <a:schemeClr val="tx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76200" y="6429375"/>
            <a:ext cx="5181600" cy="32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Presentation name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8466138" y="6429375"/>
            <a:ext cx="609600" cy="32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B9358E3-1934-4CE6-9B15-F712C5000521}" type="slidenum">
              <a:rPr lang="en-US" sz="14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latin typeface="+mn-lt"/>
            </a:endParaRPr>
          </a:p>
        </p:txBody>
      </p:sp>
      <p:pic>
        <p:nvPicPr>
          <p:cNvPr id="5" name="Picture 2" descr="WCatLogo_H_M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7200"/>
            <a:ext cx="32004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4100" y="5534025"/>
            <a:ext cx="4495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862014"/>
            <a:ext cx="7848600" cy="111918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8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2178B5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76200" y="6429375"/>
            <a:ext cx="5181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Transitioning the RLG Partnership OPORS Live 30 Sept 2010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8466138" y="6429375"/>
            <a:ext cx="609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B67FAD4-904B-4EB1-8A89-49DD8BC3CAAA}" type="slidenum">
              <a:rPr lang="en-US" sz="1400">
                <a:solidFill>
                  <a:schemeClr val="bg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1" descr="OCLC_V_M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81000"/>
            <a:ext cx="16256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2178B5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76200" y="6429375"/>
            <a:ext cx="5181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Transitioning the RLG Partnership OPORS Live 30 Sept 2010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8466138" y="6429375"/>
            <a:ext cx="609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78FE0F-9828-4121-97D9-827ED276C043}" type="slidenum">
              <a:rPr lang="en-US" sz="1400">
                <a:solidFill>
                  <a:schemeClr val="bg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 descr="WCatLogo_H_M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7200"/>
            <a:ext cx="32004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2178B5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47638"/>
            <a:ext cx="80232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447800"/>
            <a:ext cx="770255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6429375"/>
            <a:ext cx="5181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Trebuchet MS" pitchFamily="34" charset="0"/>
              </a:rPr>
              <a:t>National Diet Library, Kansai-kan 8 Oct2010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6138" y="6429375"/>
            <a:ext cx="609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5DA7438-261B-4E85-8194-C5833346F3FA}" type="slidenum">
              <a:rPr lang="en-US" sz="1400">
                <a:solidFill>
                  <a:schemeClr val="bg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95" r:id="rId8"/>
    <p:sldLayoutId id="2147483696" r:id="rId9"/>
    <p:sldLayoutId id="2147483697" r:id="rId10"/>
    <p:sldLayoutId id="2147483681" r:id="rId11"/>
    <p:sldLayoutId id="21474836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78B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78B5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78B5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78B5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78B5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0" fontAlgn="base" hangingPunct="0">
        <a:spcBef>
          <a:spcPct val="0"/>
        </a:spcBef>
        <a:spcAft>
          <a:spcPts val="1600"/>
        </a:spcAft>
        <a:buClr>
          <a:srgbClr val="FF7600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0" fontAlgn="base" hangingPunct="0">
        <a:spcBef>
          <a:spcPct val="0"/>
        </a:spcBef>
        <a:spcAft>
          <a:spcPts val="800"/>
        </a:spcAft>
        <a:buClr>
          <a:srgbClr val="2178B5"/>
        </a:buClr>
        <a:buChar char="•"/>
        <a:defRPr sz="1900">
          <a:solidFill>
            <a:schemeClr val="tx1"/>
          </a:solidFill>
          <a:latin typeface="+mn-lt"/>
        </a:defRPr>
      </a:lvl2pPr>
      <a:lvl3pPr marL="1150938" indent="-223838" algn="l" rtl="0" eaLnBrk="0" fontAlgn="base" hangingPunct="0">
        <a:spcBef>
          <a:spcPct val="0"/>
        </a:spcBef>
        <a:spcAft>
          <a:spcPts val="800"/>
        </a:spcAft>
        <a:buClr>
          <a:srgbClr val="2178B5"/>
        </a:buClr>
        <a:buChar char="•"/>
        <a:defRPr sz="1700">
          <a:solidFill>
            <a:schemeClr val="tx1"/>
          </a:solidFill>
          <a:latin typeface="+mn-lt"/>
        </a:defRPr>
      </a:lvl3pPr>
      <a:lvl4pPr marL="1608138" indent="-223838" algn="l" rtl="0" eaLnBrk="0" fontAlgn="base" hangingPunct="0">
        <a:spcBef>
          <a:spcPct val="0"/>
        </a:spcBef>
        <a:spcAft>
          <a:spcPts val="800"/>
        </a:spcAft>
        <a:buClr>
          <a:srgbClr val="2178B5"/>
        </a:buClr>
        <a:buChar char="•"/>
        <a:defRPr sz="1500">
          <a:solidFill>
            <a:schemeClr val="tx1"/>
          </a:solidFill>
          <a:latin typeface="+mn-lt"/>
        </a:defRPr>
      </a:lvl4pPr>
      <a:lvl5pPr marL="2063750" indent="-222250" algn="l" rtl="0" eaLnBrk="0" fontAlgn="base" hangingPunct="0">
        <a:spcBef>
          <a:spcPct val="0"/>
        </a:spcBef>
        <a:spcAft>
          <a:spcPts val="800"/>
        </a:spcAft>
        <a:buClr>
          <a:srgbClr val="2178B5"/>
        </a:buClr>
        <a:buChar char="•"/>
        <a:defRPr sz="130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4000">
                <a:srgbClr val="FF7600"/>
              </a:gs>
              <a:gs pos="97000">
                <a:schemeClr val="tx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47638"/>
            <a:ext cx="80232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447800"/>
            <a:ext cx="770255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6429375"/>
            <a:ext cx="5181600" cy="32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Presentation name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6138" y="6429375"/>
            <a:ext cx="609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B2483D-CB96-4C98-8A61-3612F1770AF4}" type="slidenum">
              <a:rPr lang="en-US" sz="14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99" r:id="rId8"/>
    <p:sldLayoutId id="2147483700" r:id="rId9"/>
    <p:sldLayoutId id="2147483701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6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6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6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7600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0" fontAlgn="base" hangingPunct="0">
        <a:spcBef>
          <a:spcPct val="0"/>
        </a:spcBef>
        <a:spcAft>
          <a:spcPts val="1600"/>
        </a:spcAft>
        <a:buClr>
          <a:srgbClr val="FF7600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0" fontAlgn="base" hangingPunct="0">
        <a:spcBef>
          <a:spcPct val="0"/>
        </a:spcBef>
        <a:spcAft>
          <a:spcPts val="800"/>
        </a:spcAft>
        <a:buClr>
          <a:srgbClr val="FF7600"/>
        </a:buClr>
        <a:buChar char="•"/>
        <a:defRPr sz="1900">
          <a:solidFill>
            <a:schemeClr val="tx1"/>
          </a:solidFill>
          <a:latin typeface="+mn-lt"/>
        </a:defRPr>
      </a:lvl2pPr>
      <a:lvl3pPr marL="1150938" indent="-223838" algn="l" rtl="0" eaLnBrk="0" fontAlgn="base" hangingPunct="0">
        <a:spcBef>
          <a:spcPct val="0"/>
        </a:spcBef>
        <a:spcAft>
          <a:spcPts val="800"/>
        </a:spcAft>
        <a:buClr>
          <a:srgbClr val="FF7600"/>
        </a:buClr>
        <a:buChar char="•"/>
        <a:defRPr sz="1700">
          <a:solidFill>
            <a:schemeClr val="tx1"/>
          </a:solidFill>
          <a:latin typeface="+mn-lt"/>
        </a:defRPr>
      </a:lvl3pPr>
      <a:lvl4pPr marL="1608138" indent="-223838" algn="l" rtl="0" eaLnBrk="0" fontAlgn="base" hangingPunct="0">
        <a:spcBef>
          <a:spcPct val="0"/>
        </a:spcBef>
        <a:spcAft>
          <a:spcPts val="800"/>
        </a:spcAft>
        <a:buClr>
          <a:srgbClr val="FF7600"/>
        </a:buClr>
        <a:buChar char="•"/>
        <a:defRPr sz="1500">
          <a:solidFill>
            <a:schemeClr val="tx1"/>
          </a:solidFill>
          <a:latin typeface="+mn-lt"/>
        </a:defRPr>
      </a:lvl4pPr>
      <a:lvl5pPr marL="2063750" indent="-222250" algn="l" rtl="0" eaLnBrk="0" fontAlgn="base" hangingPunct="0">
        <a:spcBef>
          <a:spcPct val="0"/>
        </a:spcBef>
        <a:spcAft>
          <a:spcPts val="800"/>
        </a:spcAft>
        <a:buClr>
          <a:srgbClr val="FF7600"/>
        </a:buClr>
        <a:buChar char="•"/>
        <a:defRPr sz="130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cid:image001.gif@01CA8944.BF1AB36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ir.org/pubs/abstract/pub147abst.html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LKJ@OCLC.ORG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3573463" y="862013"/>
            <a:ext cx="4808537" cy="1751012"/>
          </a:xfrm>
        </p:spPr>
        <p:txBody>
          <a:bodyPr/>
          <a:lstStyle/>
          <a:p>
            <a:pPr eaLnBrk="1" hangingPunct="1"/>
            <a:r>
              <a:rPr lang="en-US" smtClean="0"/>
              <a:t>Latest Trends in US Libraries and OCLC in the Digital Environment</a:t>
            </a:r>
          </a:p>
        </p:txBody>
      </p:sp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3573463" y="3352800"/>
            <a:ext cx="4198937" cy="1930400"/>
          </a:xfrm>
        </p:spPr>
        <p:txBody>
          <a:bodyPr/>
          <a:lstStyle/>
          <a:p>
            <a:pPr eaLnBrk="1" hangingPunct="1"/>
            <a:r>
              <a:rPr lang="en-US" sz="2000" smtClean="0"/>
              <a:t>James Michalko</a:t>
            </a:r>
          </a:p>
          <a:p>
            <a:pPr eaLnBrk="1" hangingPunct="1"/>
            <a:r>
              <a:rPr lang="en-US" sz="2000" smtClean="0"/>
              <a:t>Vice President, OCLC Research </a:t>
            </a:r>
          </a:p>
          <a:p>
            <a:pPr eaLnBrk="1" hangingPunct="1"/>
            <a:r>
              <a:rPr lang="en-US" sz="2000" smtClean="0"/>
              <a:t>National Diet Library, Kansai-kan </a:t>
            </a:r>
          </a:p>
          <a:p>
            <a:pPr eaLnBrk="1" hangingPunct="1"/>
            <a:r>
              <a:rPr lang="en-US" sz="2000" smtClean="0"/>
              <a:t>8 October 2010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27025" y="5783263"/>
            <a:ext cx="843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41325" y="5802313"/>
            <a:ext cx="6462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with thanks to Lorcan Dempsey, Brian Lavoie, David Lewis, Constance Malpas  </a:t>
            </a:r>
          </a:p>
          <a:p>
            <a:r>
              <a:rPr lang="en-US" sz="1400"/>
              <a:t>                and Karen Smith-Yoshimura for their contributions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2488"/>
            <a:ext cx="110299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4772025" cy="662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4" descr="NII (Japan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4638" y="-90488"/>
            <a:ext cx="152400" cy="10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057400"/>
            <a:ext cx="407670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608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743200"/>
            <a:ext cx="1828800" cy="638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733800"/>
            <a:ext cx="234315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8958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86075"/>
            <a:ext cx="52768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28600"/>
            <a:ext cx="2819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048000"/>
            <a:ext cx="33718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34575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1504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962400"/>
            <a:ext cx="72088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57200"/>
            <a:ext cx="65706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25527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8600"/>
            <a:ext cx="27336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143000"/>
            <a:ext cx="40576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1905000"/>
            <a:ext cx="3771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733800"/>
            <a:ext cx="4210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smtClean="0"/>
              <a:t>Overview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12700" algn="l"/>
            <a:r>
              <a:rPr lang="en-US" smtClean="0"/>
              <a:t>Disclaimer</a:t>
            </a:r>
          </a:p>
          <a:p>
            <a:pPr marL="469900" lvl="1" algn="l">
              <a:buFontTx/>
              <a:buChar char="•"/>
            </a:pPr>
            <a:r>
              <a:rPr lang="en-US" smtClean="0"/>
              <a:t>my perspective is research and academic libraries</a:t>
            </a:r>
          </a:p>
          <a:p>
            <a:pPr marL="469900" lvl="1" algn="l">
              <a:buFontTx/>
              <a:buChar char="•"/>
            </a:pPr>
            <a:r>
              <a:rPr lang="en-US" smtClean="0"/>
              <a:t>Based on USA – the forecast in Japan may be very different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7702550" cy="46910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The changing place of the </a:t>
            </a:r>
            <a:r>
              <a:rPr lang="en-US" smtClean="0">
                <a:solidFill>
                  <a:schemeClr val="folHlink"/>
                </a:solidFill>
              </a:rPr>
              <a:t>Library within University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chemeClr val="folHlink"/>
                </a:solidFill>
              </a:rPr>
              <a:t>Collection trends</a:t>
            </a:r>
            <a:r>
              <a:rPr lang="en-US" smtClean="0"/>
              <a:t> (within US research libraries)</a:t>
            </a:r>
          </a:p>
          <a:p>
            <a:pPr>
              <a:buFontTx/>
              <a:buChar char="•"/>
            </a:pPr>
            <a:r>
              <a:rPr lang="en-US" smtClean="0"/>
              <a:t>Mass Digitization and the </a:t>
            </a:r>
            <a:r>
              <a:rPr lang="en-US" smtClean="0">
                <a:solidFill>
                  <a:schemeClr val="folHlink"/>
                </a:solidFill>
              </a:rPr>
              <a:t>switch to e-books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chemeClr val="folHlink"/>
                </a:solidFill>
              </a:rPr>
              <a:t>Implications </a:t>
            </a:r>
            <a:r>
              <a:rPr lang="en-US" smtClean="0"/>
              <a:t>for academic libraries, national libraries and OCLC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Place of the Library in University 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7702550" cy="4691063"/>
          </a:xfrm>
        </p:spPr>
        <p:txBody>
          <a:bodyPr/>
          <a:lstStyle/>
          <a:p>
            <a:r>
              <a:rPr lang="en-US" smtClean="0"/>
              <a:t>Why do Universities have libraries?</a:t>
            </a:r>
          </a:p>
          <a:p>
            <a:pPr>
              <a:buFontTx/>
              <a:buChar char="•"/>
            </a:pPr>
            <a:r>
              <a:rPr lang="en-US" sz="1600" smtClean="0"/>
              <a:t>It was more economical to have a physical collection than to send researchers or students to the information.</a:t>
            </a:r>
          </a:p>
          <a:p>
            <a:pPr>
              <a:buFontTx/>
              <a:buChar char="•"/>
            </a:pPr>
            <a:r>
              <a:rPr lang="en-US" sz="1600" smtClean="0"/>
              <a:t>It was useful to locate all the needed information resources for research and learning physically close to the work.</a:t>
            </a:r>
          </a:p>
          <a:p>
            <a:pPr>
              <a:buFontTx/>
              <a:buChar char="•"/>
            </a:pPr>
            <a:r>
              <a:rPr lang="en-US" sz="1600" smtClean="0"/>
              <a:t>Local collections were assets and contributed competitively to scholarly output</a:t>
            </a:r>
            <a:r>
              <a:rPr lang="en-US" smtClean="0"/>
              <a:t> </a:t>
            </a:r>
          </a:p>
          <a:p>
            <a:endParaRPr lang="en-US" smtClean="0"/>
          </a:p>
        </p:txBody>
      </p:sp>
      <p:pic>
        <p:nvPicPr>
          <p:cNvPr id="58371" name="Picture 4" descr="worthing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228975"/>
            <a:ext cx="51816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609600" y="3962400"/>
            <a:ext cx="278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Consider the town square</a:t>
            </a:r>
          </a:p>
          <a:p>
            <a:r>
              <a:rPr lang="en-US"/>
              <a:t>in the United States…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network changes everything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7702550" cy="46910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The network has reconfigured whole industries</a:t>
            </a:r>
          </a:p>
          <a:p>
            <a:pPr lvl="1"/>
            <a:r>
              <a:rPr lang="en-US" smtClean="0"/>
              <a:t>Travel, News, Book Retailing</a:t>
            </a:r>
          </a:p>
          <a:p>
            <a:pPr>
              <a:buFontTx/>
              <a:buChar char="•"/>
            </a:pPr>
            <a:r>
              <a:rPr lang="en-US" smtClean="0"/>
              <a:t>The network is now the first option for researchers and learners</a:t>
            </a:r>
          </a:p>
          <a:p>
            <a:pPr>
              <a:buFontTx/>
              <a:buChar char="•"/>
            </a:pPr>
            <a:r>
              <a:rPr lang="en-US" smtClean="0"/>
              <a:t>Impact on the university library</a:t>
            </a:r>
          </a:p>
          <a:p>
            <a:pPr lvl="1"/>
            <a:r>
              <a:rPr lang="en-US" smtClean="0"/>
              <a:t>changed the value of physical book collections and library space</a:t>
            </a:r>
          </a:p>
          <a:p>
            <a:pPr lvl="1"/>
            <a:r>
              <a:rPr lang="en-US" smtClean="0"/>
              <a:t>changed the relevance of the library assets and services to the University’s outputs</a:t>
            </a:r>
          </a:p>
          <a:p>
            <a:r>
              <a:rPr lang="en-US" smtClean="0"/>
              <a:t>	We do not yet know what it will mean to reconfigure the library within the University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1143000"/>
          </a:xfrm>
        </p:spPr>
        <p:txBody>
          <a:bodyPr lIns="91440" tIns="45720" rIns="91440" bIns="45720" anchor="ctr"/>
          <a:lstStyle/>
          <a:p>
            <a:r>
              <a:rPr lang="en-US" sz="6000" smtClean="0"/>
              <a:t>collection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47638"/>
            <a:ext cx="8023225" cy="995362"/>
          </a:xfrm>
        </p:spPr>
        <p:txBody>
          <a:bodyPr/>
          <a:lstStyle/>
          <a:p>
            <a:r>
              <a:rPr lang="en-US" smtClean="0"/>
              <a:t>Problem Statement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447800"/>
            <a:ext cx="7702550" cy="4691063"/>
          </a:xfrm>
        </p:spPr>
        <p:txBody>
          <a:bodyPr/>
          <a:lstStyle/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mtClean="0"/>
              <a:t>As academic libraries change the way they manage print collections</a:t>
            </a:r>
          </a:p>
          <a:p>
            <a:pPr lvl="1">
              <a:spcAft>
                <a:spcPts val="800"/>
              </a:spcAft>
            </a:pPr>
            <a:r>
              <a:rPr lang="en-US" smtClean="0"/>
              <a:t>Sending books to storage</a:t>
            </a:r>
          </a:p>
          <a:p>
            <a:pPr lvl="1">
              <a:spcAft>
                <a:spcPts val="800"/>
              </a:spcAft>
            </a:pPr>
            <a:r>
              <a:rPr lang="en-US" smtClean="0"/>
              <a:t>Discarding duplicated physical books and journals</a:t>
            </a:r>
          </a:p>
          <a:p>
            <a:pPr lvl="1">
              <a:spcAft>
                <a:spcPts val="800"/>
              </a:spcAft>
            </a:pPr>
            <a:r>
              <a:rPr lang="en-US" smtClean="0"/>
              <a:t>Licensing e-journals and e-books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mtClean="0"/>
              <a:t>Responsibility for the scholarly record and cultural heritage will be changed and redistributed among national and academic libraries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3" cstate="print"/>
          <a:srcRect l="25781" t="25000" r="24219" b="7292"/>
          <a:stretch>
            <a:fillRect/>
          </a:stretch>
        </p:blipFill>
        <p:spPr bwMode="auto">
          <a:xfrm>
            <a:off x="76200" y="990600"/>
            <a:ext cx="5326063" cy="541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5334000" y="1844675"/>
            <a:ext cx="32226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6699"/>
                </a:solidFill>
                <a:latin typeface="Verdana" pitchFamily="34" charset="0"/>
              </a:rPr>
              <a:t>An unsustainable</a:t>
            </a:r>
          </a:p>
          <a:p>
            <a:r>
              <a:rPr lang="en-US" sz="2400" b="1">
                <a:solidFill>
                  <a:srgbClr val="336699"/>
                </a:solidFill>
                <a:latin typeface="Verdana" pitchFamily="34" charset="0"/>
              </a:rPr>
              <a:t>pattern of growth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6324600" y="5638800"/>
            <a:ext cx="2819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336699"/>
                </a:solidFill>
                <a:latin typeface="Verdana" pitchFamily="34" charset="0"/>
              </a:rPr>
              <a:t>Source:  “Expenditure Trends in ARL Libraries, 1986–2007”ARL Statistics 2006–2007, Association of Research Libraries, Washington, DC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227013" y="228600"/>
            <a:ext cx="82311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200" b="1">
                <a:solidFill>
                  <a:srgbClr val="2178B5"/>
                </a:solidFill>
                <a:latin typeface="Trebuchet MS" pitchFamily="34" charset="0"/>
              </a:rPr>
              <a:t>ARL Expenditures, 1986-2007</a:t>
            </a:r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4114800" y="4495800"/>
            <a:ext cx="762000" cy="1524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cid:image001.gif@01CA8944.BF1AB36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5800" y="3810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2"/>
          <p:cNvSpPr txBox="1">
            <a:spLocks noChangeArrowheads="1"/>
          </p:cNvSpPr>
          <p:nvPr/>
        </p:nvSpPr>
        <p:spPr bwMode="auto">
          <a:xfrm>
            <a:off x="609600" y="5410200"/>
            <a:ext cx="8540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If this trend continues library allocations would fall below 0.5% by 2015.</a:t>
            </a:r>
            <a:r>
              <a:rPr lang="en-US">
                <a:latin typeface="Calibri" pitchFamily="34" charset="0"/>
              </a:rPr>
              <a:t>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Growth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in for-profit sector, concerns about infrastructure costs in the ‘middle’ and budget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issues in the research sector all support this trend.</a:t>
            </a:r>
          </a:p>
        </p:txBody>
      </p:sp>
      <p:sp>
        <p:nvSpPr>
          <p:cNvPr id="66563" name="TextBox 3"/>
          <p:cNvSpPr txBox="1">
            <a:spLocks noChangeArrowheads="1"/>
          </p:cNvSpPr>
          <p:nvPr/>
        </p:nvSpPr>
        <p:spPr bwMode="auto">
          <a:xfrm>
            <a:off x="685800" y="4800600"/>
            <a:ext cx="4168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Analysis based on NCES data: Constance Malpas</a:t>
            </a:r>
          </a:p>
        </p:txBody>
      </p:sp>
      <p:sp>
        <p:nvSpPr>
          <p:cNvPr id="6656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023225" cy="385763"/>
          </a:xfrm>
        </p:spPr>
        <p:txBody>
          <a:bodyPr/>
          <a:lstStyle/>
          <a:p>
            <a:r>
              <a:rPr lang="en-US" sz="2400" smtClean="0"/>
              <a:t>Less investment in libraries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2"/>
          <p:cNvGrpSpPr>
            <a:grpSpLocks/>
          </p:cNvGrpSpPr>
          <p:nvPr/>
        </p:nvGrpSpPr>
        <p:grpSpPr bwMode="auto">
          <a:xfrm>
            <a:off x="609600" y="685800"/>
            <a:ext cx="4876800" cy="5791200"/>
            <a:chOff x="864" y="288"/>
            <a:chExt cx="3072" cy="3648"/>
          </a:xfrm>
        </p:grpSpPr>
        <p:pic>
          <p:nvPicPr>
            <p:cNvPr id="686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0655" t="25000" r="21875" b="9593"/>
            <a:stretch>
              <a:fillRect/>
            </a:stretch>
          </p:blipFill>
          <p:spPr bwMode="auto">
            <a:xfrm>
              <a:off x="1920" y="288"/>
              <a:ext cx="2016" cy="3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862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1875" t="25000" r="63081" b="9375"/>
            <a:stretch>
              <a:fillRect/>
            </a:stretch>
          </p:blipFill>
          <p:spPr bwMode="auto">
            <a:xfrm>
              <a:off x="864" y="288"/>
              <a:ext cx="1104" cy="36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8623" name="Rectangle 5"/>
            <p:cNvSpPr>
              <a:spLocks noChangeArrowheads="1"/>
            </p:cNvSpPr>
            <p:nvPr/>
          </p:nvSpPr>
          <p:spPr bwMode="auto">
            <a:xfrm>
              <a:off x="1824" y="960"/>
              <a:ext cx="288" cy="52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Rectangle 6"/>
            <p:cNvSpPr>
              <a:spLocks noChangeArrowheads="1"/>
            </p:cNvSpPr>
            <p:nvPr/>
          </p:nvSpPr>
          <p:spPr bwMode="auto">
            <a:xfrm rot="5400000">
              <a:off x="2232" y="3096"/>
              <a:ext cx="288" cy="13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5" name="Rectangle 7"/>
            <p:cNvSpPr>
              <a:spLocks noChangeArrowheads="1"/>
            </p:cNvSpPr>
            <p:nvPr/>
          </p:nvSpPr>
          <p:spPr bwMode="auto">
            <a:xfrm rot="5400000">
              <a:off x="1944" y="2184"/>
              <a:ext cx="192" cy="4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6" name="Rectangle 8"/>
            <p:cNvSpPr>
              <a:spLocks noChangeArrowheads="1"/>
            </p:cNvSpPr>
            <p:nvPr/>
          </p:nvSpPr>
          <p:spPr bwMode="auto">
            <a:xfrm rot="5400000">
              <a:off x="1752" y="2304"/>
              <a:ext cx="288" cy="14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0" name="Text Box 9"/>
          <p:cNvSpPr txBox="1">
            <a:spLocks noChangeArrowheads="1"/>
          </p:cNvSpPr>
          <p:nvPr/>
        </p:nvSpPr>
        <p:spPr bwMode="auto">
          <a:xfrm>
            <a:off x="6324600" y="5638800"/>
            <a:ext cx="2819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336699"/>
                </a:solidFill>
                <a:latin typeface="Verdana" pitchFamily="34" charset="0"/>
              </a:rPr>
              <a:t>Source:  “Service Trends in ARL Libraries, 1991–2007 ”ARL Statistics 2006–2007, Association of Research Libraries, Washington, DC</a:t>
            </a:r>
          </a:p>
        </p:txBody>
      </p:sp>
      <p:sp>
        <p:nvSpPr>
          <p:cNvPr id="68611" name="Text Box 10"/>
          <p:cNvSpPr txBox="1">
            <a:spLocks noChangeArrowheads="1"/>
          </p:cNvSpPr>
          <p:nvPr/>
        </p:nvSpPr>
        <p:spPr bwMode="auto">
          <a:xfrm>
            <a:off x="2422525" y="990600"/>
            <a:ext cx="42068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6699"/>
                </a:solidFill>
                <a:latin typeface="Verdana" pitchFamily="34" charset="0"/>
              </a:rPr>
              <a:t>While student enrollment has </a:t>
            </a:r>
            <a:r>
              <a:rPr lang="en-US" sz="2000" b="1" i="1">
                <a:solidFill>
                  <a:srgbClr val="336699"/>
                </a:solidFill>
                <a:latin typeface="Verdana" pitchFamily="34" charset="0"/>
              </a:rPr>
              <a:t>increased</a:t>
            </a:r>
            <a:r>
              <a:rPr lang="en-US" sz="2000" b="1">
                <a:solidFill>
                  <a:srgbClr val="336699"/>
                </a:solidFill>
                <a:latin typeface="Verdana" pitchFamily="34" charset="0"/>
              </a:rPr>
              <a:t> (+25%) . . . </a:t>
            </a:r>
          </a:p>
          <a:p>
            <a:endParaRPr lang="en-US" sz="2000" b="1">
              <a:solidFill>
                <a:srgbClr val="336699"/>
              </a:solidFill>
              <a:latin typeface="Verdana" pitchFamily="34" charset="0"/>
            </a:endParaRPr>
          </a:p>
        </p:txBody>
      </p:sp>
      <p:sp>
        <p:nvSpPr>
          <p:cNvPr id="68612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 the last 15 years . . . </a:t>
            </a:r>
          </a:p>
        </p:txBody>
      </p:sp>
      <p:sp>
        <p:nvSpPr>
          <p:cNvPr id="68613" name="Text Box 12"/>
          <p:cNvSpPr txBox="1">
            <a:spLocks noChangeArrowheads="1"/>
          </p:cNvSpPr>
          <p:nvPr/>
        </p:nvSpPr>
        <p:spPr bwMode="auto">
          <a:xfrm>
            <a:off x="3124200" y="1736725"/>
            <a:ext cx="42672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6699"/>
                </a:solidFill>
                <a:latin typeface="Verdana" pitchFamily="34" charset="0"/>
              </a:rPr>
              <a:t>use of onsite library collections/services has </a:t>
            </a:r>
            <a:r>
              <a:rPr lang="en-US" sz="2000" b="1" i="1">
                <a:solidFill>
                  <a:srgbClr val="336699"/>
                </a:solidFill>
                <a:latin typeface="Verdana" pitchFamily="34" charset="0"/>
              </a:rPr>
              <a:t>decreased (-10 to -50%). . .</a:t>
            </a:r>
          </a:p>
          <a:p>
            <a:endParaRPr lang="en-US" sz="2000" b="1" i="1">
              <a:solidFill>
                <a:srgbClr val="336699"/>
              </a:solidFill>
              <a:latin typeface="Verdana" pitchFamily="34" charset="0"/>
            </a:endParaRPr>
          </a:p>
        </p:txBody>
      </p:sp>
      <p:sp>
        <p:nvSpPr>
          <p:cNvPr id="68614" name="Text Box 13"/>
          <p:cNvSpPr txBox="1">
            <a:spLocks noChangeArrowheads="1"/>
          </p:cNvSpPr>
          <p:nvPr/>
        </p:nvSpPr>
        <p:spPr bwMode="auto">
          <a:xfrm>
            <a:off x="3962400" y="2803525"/>
            <a:ext cx="397827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6699"/>
                </a:solidFill>
                <a:latin typeface="Verdana" pitchFamily="34" charset="0"/>
              </a:rPr>
              <a:t>and </a:t>
            </a:r>
            <a:r>
              <a:rPr lang="en-US" sz="2000" b="1" i="1">
                <a:solidFill>
                  <a:srgbClr val="336699"/>
                </a:solidFill>
                <a:latin typeface="Verdana" pitchFamily="34" charset="0"/>
              </a:rPr>
              <a:t>reliance on external</a:t>
            </a:r>
            <a:r>
              <a:rPr lang="en-US" sz="2000" b="1">
                <a:solidFill>
                  <a:srgbClr val="336699"/>
                </a:solidFill>
                <a:latin typeface="Verdana" pitchFamily="34" charset="0"/>
              </a:rPr>
              <a:t> </a:t>
            </a:r>
            <a:r>
              <a:rPr lang="en-US" sz="2000" b="1" i="1">
                <a:solidFill>
                  <a:srgbClr val="336699"/>
                </a:solidFill>
                <a:latin typeface="Verdana" pitchFamily="34" charset="0"/>
              </a:rPr>
              <a:t>collections has more than doubled (+150%)</a:t>
            </a:r>
          </a:p>
          <a:p>
            <a:endParaRPr lang="en-US" sz="2000" b="1" i="1">
              <a:solidFill>
                <a:srgbClr val="336699"/>
              </a:solidFill>
              <a:latin typeface="Verdana" pitchFamily="34" charset="0"/>
            </a:endParaRPr>
          </a:p>
        </p:txBody>
      </p:sp>
      <p:sp>
        <p:nvSpPr>
          <p:cNvPr id="68615" name="Text Box 14"/>
          <p:cNvSpPr txBox="1">
            <a:spLocks noChangeArrowheads="1"/>
          </p:cNvSpPr>
          <p:nvPr/>
        </p:nvSpPr>
        <p:spPr bwMode="auto">
          <a:xfrm>
            <a:off x="3810000" y="3962400"/>
            <a:ext cx="51593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accent1"/>
                </a:solidFill>
                <a:latin typeface="Verdana" pitchFamily="34" charset="0"/>
              </a:rPr>
              <a:t>Students and researchers reliance </a:t>
            </a:r>
          </a:p>
          <a:p>
            <a:r>
              <a:rPr lang="en-US" sz="2000" b="1" i="1">
                <a:solidFill>
                  <a:schemeClr val="accent1"/>
                </a:solidFill>
                <a:latin typeface="Verdana" pitchFamily="34" charset="0"/>
              </a:rPr>
              <a:t>on library has changed</a:t>
            </a:r>
          </a:p>
        </p:txBody>
      </p:sp>
      <p:sp>
        <p:nvSpPr>
          <p:cNvPr id="68616" name="Rectangle 15"/>
          <p:cNvSpPr>
            <a:spLocks noChangeArrowheads="1"/>
          </p:cNvSpPr>
          <p:nvPr/>
        </p:nvSpPr>
        <p:spPr bwMode="auto">
          <a:xfrm>
            <a:off x="2438400" y="4267200"/>
            <a:ext cx="152400" cy="533400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Rectangle 16"/>
          <p:cNvSpPr>
            <a:spLocks noChangeArrowheads="1"/>
          </p:cNvSpPr>
          <p:nvPr/>
        </p:nvSpPr>
        <p:spPr bwMode="auto">
          <a:xfrm>
            <a:off x="3581400" y="4876800"/>
            <a:ext cx="152400" cy="1524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Rectangle 17"/>
          <p:cNvSpPr>
            <a:spLocks noChangeArrowheads="1"/>
          </p:cNvSpPr>
          <p:nvPr/>
        </p:nvSpPr>
        <p:spPr bwMode="auto">
          <a:xfrm>
            <a:off x="4114800" y="4876800"/>
            <a:ext cx="228600" cy="5334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Rectangle 18"/>
          <p:cNvSpPr>
            <a:spLocks noChangeArrowheads="1"/>
          </p:cNvSpPr>
          <p:nvPr/>
        </p:nvSpPr>
        <p:spPr bwMode="auto">
          <a:xfrm>
            <a:off x="4648200" y="4876800"/>
            <a:ext cx="228600" cy="10668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Rectangle 19"/>
          <p:cNvSpPr>
            <a:spLocks noChangeArrowheads="1"/>
          </p:cNvSpPr>
          <p:nvPr/>
        </p:nvSpPr>
        <p:spPr bwMode="auto">
          <a:xfrm>
            <a:off x="1828800" y="1295400"/>
            <a:ext cx="228600" cy="3505200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400" b="0" smtClean="0"/>
              <a:t>What Do We Know About Print Book Use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marL="514350" indent="-514350" defTabSz="457200">
              <a:buFont typeface="Calibri" pitchFamily="34" charset="0"/>
              <a:buNone/>
            </a:pPr>
            <a:r>
              <a:rPr lang="en-US" sz="2000" b="1" smtClean="0">
                <a:solidFill>
                  <a:srgbClr val="7F7F7F"/>
                </a:solidFill>
              </a:rPr>
              <a:t>The 80/20 rule applies</a:t>
            </a:r>
          </a:p>
          <a:p>
            <a:pPr marL="514350" indent="-514350" defTabSz="457200">
              <a:buFont typeface="Calibri" pitchFamily="34" charset="0"/>
              <a:buNone/>
            </a:pPr>
            <a:r>
              <a:rPr lang="en-US" sz="2000" b="1" smtClean="0">
                <a:solidFill>
                  <a:srgbClr val="7F7F7F"/>
                </a:solidFill>
              </a:rPr>
              <a:t>Past use predicts future use (better than anything else)</a:t>
            </a:r>
          </a:p>
          <a:p>
            <a:pPr marL="514350" indent="-514350" defTabSz="457200">
              <a:buFont typeface="Calibri" pitchFamily="34" charset="0"/>
              <a:buNone/>
            </a:pPr>
            <a:r>
              <a:rPr lang="en-US" sz="2000" b="1" smtClean="0">
                <a:solidFill>
                  <a:srgbClr val="7F7F7F"/>
                </a:solidFill>
              </a:rPr>
              <a:t>Use declines with age</a:t>
            </a:r>
          </a:p>
          <a:p>
            <a:pPr marL="514350" indent="-514350" defTabSz="457200">
              <a:buFont typeface="Calibri" pitchFamily="34" charset="0"/>
              <a:buNone/>
            </a:pPr>
            <a:r>
              <a:rPr lang="en-US" sz="2000" b="1" smtClean="0">
                <a:solidFill>
                  <a:srgbClr val="7F7F7F"/>
                </a:solidFill>
              </a:rPr>
              <a:t>In academic print collections users fail to find owned known items 50% of the time </a:t>
            </a:r>
          </a:p>
          <a:p>
            <a:pPr marL="514350" indent="-514350" defTabSz="457200">
              <a:buFont typeface="Calibri" pitchFamily="34" charset="0"/>
              <a:buNone/>
            </a:pPr>
            <a:r>
              <a:rPr lang="en-US" sz="2000" b="1" smtClean="0">
                <a:solidFill>
                  <a:srgbClr val="7F7F7F"/>
                </a:solidFill>
              </a:rPr>
              <a:t>Cost to the user is largely in the uncertainty of finding what they want</a:t>
            </a:r>
            <a:r>
              <a:rPr lang="en-US" b="1" smtClean="0">
                <a:solidFill>
                  <a:srgbClr val="7F7F7F"/>
                </a:solidFill>
              </a:rPr>
              <a:t> </a:t>
            </a:r>
          </a:p>
          <a:p>
            <a:pPr marL="514350" indent="-514350" defTabSz="457200">
              <a:buFont typeface="Calibri" pitchFamily="34" charset="0"/>
              <a:buNone/>
            </a:pPr>
            <a:r>
              <a:rPr lang="en-US" b="1" smtClean="0">
                <a:solidFill>
                  <a:schemeClr val="folHlink"/>
                </a:solidFill>
              </a:rPr>
              <a:t>The are no longer using what we have. The value of our print collections to the University has declined rapidly.</a:t>
            </a:r>
          </a:p>
          <a:p>
            <a:pPr marL="514350" indent="-514350" defTabSz="457200" eaLnBrk="1" hangingPunct="1">
              <a:spcAft>
                <a:spcPct val="0"/>
              </a:spcAft>
              <a:buClrTx/>
            </a:pPr>
            <a:r>
              <a:rPr lang="en-US" sz="700" smtClean="0">
                <a:latin typeface="Arial" charset="0"/>
              </a:rPr>
              <a:t>© 2010 David W. Lewis</a:t>
            </a:r>
            <a:r>
              <a:rPr lang="en-US" sz="1800" smtClean="0">
                <a:latin typeface="Arial" charset="0"/>
              </a:rPr>
              <a:t>.</a:t>
            </a:r>
          </a:p>
          <a:p>
            <a:pPr marL="514350" indent="-514350" defTabSz="457200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5" descr="circaggregat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28600"/>
            <a:ext cx="8023225" cy="5756275"/>
          </a:xfrm>
        </p:spPr>
      </p:pic>
      <p:sp>
        <p:nvSpPr>
          <p:cNvPr id="72706" name="Line 6"/>
          <p:cNvSpPr>
            <a:spLocks noChangeShapeType="1"/>
          </p:cNvSpPr>
          <p:nvPr/>
        </p:nvSpPr>
        <p:spPr bwMode="auto">
          <a:xfrm>
            <a:off x="1676400" y="2057400"/>
            <a:ext cx="495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7" name="Line 7"/>
          <p:cNvSpPr>
            <a:spLocks noChangeShapeType="1"/>
          </p:cNvSpPr>
          <p:nvPr/>
        </p:nvSpPr>
        <p:spPr bwMode="auto">
          <a:xfrm>
            <a:off x="6629400" y="2057400"/>
            <a:ext cx="0" cy="304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8" name="Text Box 8"/>
          <p:cNvSpPr txBox="1">
            <a:spLocks noChangeArrowheads="1"/>
          </p:cNvSpPr>
          <p:nvPr/>
        </p:nvSpPr>
        <p:spPr bwMode="auto">
          <a:xfrm>
            <a:off x="6705600" y="38862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12.9%</a:t>
            </a:r>
          </a:p>
        </p:txBody>
      </p:sp>
      <p:sp>
        <p:nvSpPr>
          <p:cNvPr id="72709" name="Line 9"/>
          <p:cNvSpPr>
            <a:spLocks noChangeShapeType="1"/>
          </p:cNvSpPr>
          <p:nvPr/>
        </p:nvSpPr>
        <p:spPr bwMode="auto">
          <a:xfrm flipH="1">
            <a:off x="6705600" y="4267200"/>
            <a:ext cx="3810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0" name="Oval 10"/>
          <p:cNvSpPr>
            <a:spLocks noChangeArrowheads="1"/>
          </p:cNvSpPr>
          <p:nvPr/>
        </p:nvSpPr>
        <p:spPr bwMode="auto">
          <a:xfrm>
            <a:off x="1066800" y="1905000"/>
            <a:ext cx="533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1143000"/>
          </a:xfrm>
        </p:spPr>
        <p:txBody>
          <a:bodyPr lIns="91440" tIns="45720" rIns="91440" bIns="45720" anchor="ctr"/>
          <a:lstStyle/>
          <a:p>
            <a:r>
              <a:rPr lang="en-US" sz="6000" smtClean="0"/>
              <a:t>switch to e-books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400" b="0" smtClean="0"/>
              <a:t>Move from Print to Electronic Collections</a:t>
            </a:r>
            <a:endParaRPr lang="en-US" sz="2400" smtClean="0"/>
          </a:p>
        </p:txBody>
      </p:sp>
      <p:graphicFrame>
        <p:nvGraphicFramePr>
          <p:cNvPr id="7" name="Chart 6"/>
          <p:cNvGraphicFramePr/>
          <p:nvPr/>
        </p:nvGraphicFramePr>
        <p:xfrm>
          <a:off x="997269" y="1299300"/>
          <a:ext cx="7218039" cy="417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7070725" y="5903913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© 2010 David W. Lewis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400" b="0" smtClean="0"/>
              <a:t>Move from Print to Electronic Collections</a:t>
            </a:r>
            <a:endParaRPr lang="en-US" sz="2400" smtClean="0"/>
          </a:p>
        </p:txBody>
      </p:sp>
      <p:sp>
        <p:nvSpPr>
          <p:cNvPr id="78850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en-US" b="1" smtClean="0">
              <a:solidFill>
                <a:srgbClr val="7F7F7F"/>
              </a:solidFill>
            </a:endParaRPr>
          </a:p>
          <a:p>
            <a:r>
              <a:rPr lang="en-US" b="1" smtClean="0">
                <a:solidFill>
                  <a:srgbClr val="7F7F7F"/>
                </a:solidFill>
              </a:rPr>
              <a:t>Complete for journals</a:t>
            </a:r>
          </a:p>
          <a:p>
            <a:pPr lvl="1"/>
            <a:r>
              <a:rPr lang="en-US" b="1" smtClean="0">
                <a:solidFill>
                  <a:srgbClr val="7F7F7F"/>
                </a:solidFill>
              </a:rPr>
              <a:t>But we’re still shelving unused paper</a:t>
            </a:r>
          </a:p>
          <a:p>
            <a:pPr lvl="1">
              <a:buFontTx/>
              <a:buNone/>
            </a:pPr>
            <a:endParaRPr lang="en-US" b="1" smtClean="0">
              <a:solidFill>
                <a:srgbClr val="7F7F7F"/>
              </a:solidFill>
            </a:endParaRPr>
          </a:p>
          <a:p>
            <a:r>
              <a:rPr lang="en-US" b="1" smtClean="0">
                <a:solidFill>
                  <a:srgbClr val="7F7F7F"/>
                </a:solidFill>
              </a:rPr>
              <a:t>Nearly complete for reference works</a:t>
            </a:r>
          </a:p>
          <a:p>
            <a:pPr lvl="1"/>
            <a:r>
              <a:rPr lang="en-US" b="1" smtClean="0">
                <a:solidFill>
                  <a:srgbClr val="7F7F7F"/>
                </a:solidFill>
              </a:rPr>
              <a:t>But we’re still buying paper reference works</a:t>
            </a:r>
          </a:p>
        </p:txBody>
      </p:sp>
      <p:pic>
        <p:nvPicPr>
          <p:cNvPr id="78851" name="Picture 3" descr="image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81200"/>
            <a:ext cx="13176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encyclopedias.JPG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572000"/>
            <a:ext cx="3357563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Rectangle 6"/>
          <p:cNvSpPr>
            <a:spLocks noChangeArrowheads="1"/>
          </p:cNvSpPr>
          <p:nvPr/>
        </p:nvSpPr>
        <p:spPr bwMode="auto">
          <a:xfrm>
            <a:off x="7696200" y="6172200"/>
            <a:ext cx="1373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© 2010 David W. Lewis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and the switch to primarily e-book purchasing will happen soon</a:t>
            </a:r>
          </a:p>
        </p:txBody>
      </p:sp>
      <p:pic>
        <p:nvPicPr>
          <p:cNvPr id="80898" name="Picture 5" descr="arlpto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143000"/>
            <a:ext cx="8023225" cy="5240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800" smtClean="0"/>
              <a:t>Forecasts – Digital Availability of e-books</a:t>
            </a:r>
            <a:br>
              <a:rPr lang="en-US" sz="2800" smtClean="0"/>
            </a:br>
            <a:r>
              <a:rPr lang="en-US" sz="2800" smtClean="0"/>
              <a:t>- the publishers expect this switch</a:t>
            </a:r>
          </a:p>
        </p:txBody>
      </p:sp>
      <p:sp>
        <p:nvSpPr>
          <p:cNvPr id="82946" name="Text Box 4"/>
          <p:cNvSpPr txBox="1">
            <a:spLocks noChangeArrowheads="1"/>
          </p:cNvSpPr>
          <p:nvPr/>
        </p:nvSpPr>
        <p:spPr bwMode="auto">
          <a:xfrm>
            <a:off x="717550" y="17526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Current*</a:t>
            </a:r>
          </a:p>
        </p:txBody>
      </p:sp>
      <p:grpSp>
        <p:nvGrpSpPr>
          <p:cNvPr id="82947" name="Group 47"/>
          <p:cNvGrpSpPr>
            <a:grpSpLocks/>
          </p:cNvGrpSpPr>
          <p:nvPr/>
        </p:nvGrpSpPr>
        <p:grpSpPr bwMode="auto">
          <a:xfrm>
            <a:off x="2089150" y="2376488"/>
            <a:ext cx="1250950" cy="2195512"/>
            <a:chOff x="1316" y="1497"/>
            <a:chExt cx="788" cy="1383"/>
          </a:xfrm>
        </p:grpSpPr>
        <p:sp>
          <p:nvSpPr>
            <p:cNvPr id="82986" name="Text Box 5"/>
            <p:cNvSpPr txBox="1">
              <a:spLocks noChangeArrowheads="1"/>
            </p:cNvSpPr>
            <p:nvPr/>
          </p:nvSpPr>
          <p:spPr bwMode="auto">
            <a:xfrm>
              <a:off x="1316" y="1497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Trade:</a:t>
              </a:r>
            </a:p>
          </p:txBody>
        </p:sp>
        <p:sp>
          <p:nvSpPr>
            <p:cNvPr id="82987" name="Text Box 6"/>
            <p:cNvSpPr txBox="1">
              <a:spLocks noChangeArrowheads="1"/>
            </p:cNvSpPr>
            <p:nvPr/>
          </p:nvSpPr>
          <p:spPr bwMode="auto">
            <a:xfrm>
              <a:off x="1324" y="1824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Acad/Prof:</a:t>
              </a:r>
            </a:p>
          </p:txBody>
        </p:sp>
        <p:sp>
          <p:nvSpPr>
            <p:cNvPr id="82988" name="Text Box 7"/>
            <p:cNvSpPr txBox="1">
              <a:spLocks noChangeArrowheads="1"/>
            </p:cNvSpPr>
            <p:nvPr/>
          </p:nvSpPr>
          <p:spPr bwMode="auto">
            <a:xfrm>
              <a:off x="1324" y="2256"/>
              <a:ext cx="7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Text books:</a:t>
              </a:r>
            </a:p>
          </p:txBody>
        </p:sp>
        <p:sp>
          <p:nvSpPr>
            <p:cNvPr id="82989" name="Text Box 9"/>
            <p:cNvSpPr txBox="1">
              <a:spLocks noChangeArrowheads="1"/>
            </p:cNvSpPr>
            <p:nvPr/>
          </p:nvSpPr>
          <p:spPr bwMode="auto">
            <a:xfrm>
              <a:off x="1432" y="2649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H/S:</a:t>
              </a:r>
            </a:p>
          </p:txBody>
        </p:sp>
      </p:grpSp>
      <p:sp>
        <p:nvSpPr>
          <p:cNvPr id="82948" name="Text Box 11"/>
          <p:cNvSpPr txBox="1">
            <a:spLocks noChangeArrowheads="1"/>
          </p:cNvSpPr>
          <p:nvPr/>
        </p:nvSpPr>
        <p:spPr bwMode="auto">
          <a:xfrm>
            <a:off x="6388100" y="1752600"/>
            <a:ext cx="124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Ten Years#</a:t>
            </a:r>
          </a:p>
        </p:txBody>
      </p:sp>
      <p:grpSp>
        <p:nvGrpSpPr>
          <p:cNvPr id="82949" name="Group 19"/>
          <p:cNvGrpSpPr>
            <a:grpSpLocks/>
          </p:cNvGrpSpPr>
          <p:nvPr/>
        </p:nvGrpSpPr>
        <p:grpSpPr bwMode="auto">
          <a:xfrm>
            <a:off x="3921125" y="1752600"/>
            <a:ext cx="1416050" cy="533400"/>
            <a:chOff x="2470" y="1104"/>
            <a:chExt cx="892" cy="336"/>
          </a:xfrm>
        </p:grpSpPr>
        <p:sp>
          <p:nvSpPr>
            <p:cNvPr id="82983" name="Text Box 10"/>
            <p:cNvSpPr txBox="1">
              <a:spLocks noChangeArrowheads="1"/>
            </p:cNvSpPr>
            <p:nvPr/>
          </p:nvSpPr>
          <p:spPr bwMode="auto">
            <a:xfrm>
              <a:off x="2546" y="110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Five Years*</a:t>
              </a:r>
            </a:p>
          </p:txBody>
        </p:sp>
        <p:sp>
          <p:nvSpPr>
            <p:cNvPr id="82984" name="Text Box 12"/>
            <p:cNvSpPr txBox="1">
              <a:spLocks noChangeArrowheads="1"/>
            </p:cNvSpPr>
            <p:nvPr/>
          </p:nvSpPr>
          <p:spPr bwMode="auto">
            <a:xfrm>
              <a:off x="2470" y="1256"/>
              <a:ext cx="3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u="sng">
                  <a:latin typeface="Calibri" pitchFamily="34" charset="0"/>
                </a:rPr>
                <a:t>Front</a:t>
              </a:r>
            </a:p>
          </p:txBody>
        </p:sp>
        <p:sp>
          <p:nvSpPr>
            <p:cNvPr id="82985" name="Text Box 13"/>
            <p:cNvSpPr txBox="1">
              <a:spLocks noChangeArrowheads="1"/>
            </p:cNvSpPr>
            <p:nvPr/>
          </p:nvSpPr>
          <p:spPr bwMode="auto">
            <a:xfrm>
              <a:off x="2998" y="1267"/>
              <a:ext cx="3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u="sng">
                  <a:latin typeface="Calibri" pitchFamily="34" charset="0"/>
                </a:rPr>
                <a:t>Back</a:t>
              </a:r>
            </a:p>
          </p:txBody>
        </p:sp>
      </p:grpSp>
      <p:sp>
        <p:nvSpPr>
          <p:cNvPr id="82950" name="Line 14"/>
          <p:cNvSpPr>
            <a:spLocks noChangeShapeType="1"/>
          </p:cNvSpPr>
          <p:nvPr/>
        </p:nvSpPr>
        <p:spPr bwMode="auto">
          <a:xfrm>
            <a:off x="3429000" y="19050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51" name="Line 16"/>
          <p:cNvSpPr>
            <a:spLocks noChangeShapeType="1"/>
          </p:cNvSpPr>
          <p:nvPr/>
        </p:nvSpPr>
        <p:spPr bwMode="auto">
          <a:xfrm>
            <a:off x="5943600" y="19050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52" name="Line 17"/>
          <p:cNvSpPr>
            <a:spLocks noChangeShapeType="1"/>
          </p:cNvSpPr>
          <p:nvPr/>
        </p:nvSpPr>
        <p:spPr bwMode="auto">
          <a:xfrm>
            <a:off x="8077200" y="19050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53" name="Line 18"/>
          <p:cNvSpPr>
            <a:spLocks noChangeShapeType="1"/>
          </p:cNvSpPr>
          <p:nvPr/>
        </p:nvSpPr>
        <p:spPr bwMode="auto">
          <a:xfrm>
            <a:off x="1905000" y="19050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54" name="Text Box 21"/>
          <p:cNvSpPr txBox="1">
            <a:spLocks noChangeArrowheads="1"/>
          </p:cNvSpPr>
          <p:nvPr/>
        </p:nvSpPr>
        <p:spPr bwMode="auto">
          <a:xfrm>
            <a:off x="2133600" y="17526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Segment</a:t>
            </a:r>
          </a:p>
        </p:txBody>
      </p:sp>
      <p:sp>
        <p:nvSpPr>
          <p:cNvPr id="82955" name="Line 22"/>
          <p:cNvSpPr>
            <a:spLocks noChangeShapeType="1"/>
          </p:cNvSpPr>
          <p:nvPr/>
        </p:nvSpPr>
        <p:spPr bwMode="auto">
          <a:xfrm>
            <a:off x="533400" y="2057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56" name="Line 23"/>
          <p:cNvSpPr>
            <a:spLocks noChangeShapeType="1"/>
          </p:cNvSpPr>
          <p:nvPr/>
        </p:nvSpPr>
        <p:spPr bwMode="auto">
          <a:xfrm>
            <a:off x="2057400" y="2057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57" name="Line 24"/>
          <p:cNvSpPr>
            <a:spLocks noChangeShapeType="1"/>
          </p:cNvSpPr>
          <p:nvPr/>
        </p:nvSpPr>
        <p:spPr bwMode="auto">
          <a:xfrm>
            <a:off x="3733800" y="2057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58" name="Line 25"/>
          <p:cNvSpPr>
            <a:spLocks noChangeShapeType="1"/>
          </p:cNvSpPr>
          <p:nvPr/>
        </p:nvSpPr>
        <p:spPr bwMode="auto">
          <a:xfrm>
            <a:off x="6096000" y="20574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82959" name="Group 30"/>
          <p:cNvGrpSpPr>
            <a:grpSpLocks/>
          </p:cNvGrpSpPr>
          <p:nvPr/>
        </p:nvGrpSpPr>
        <p:grpSpPr bwMode="auto">
          <a:xfrm>
            <a:off x="990600" y="2390775"/>
            <a:ext cx="603250" cy="2181225"/>
            <a:chOff x="624" y="1497"/>
            <a:chExt cx="380" cy="1374"/>
          </a:xfrm>
        </p:grpSpPr>
        <p:sp>
          <p:nvSpPr>
            <p:cNvPr id="82979" name="Text Box 26"/>
            <p:cNvSpPr txBox="1">
              <a:spLocks noChangeArrowheads="1"/>
            </p:cNvSpPr>
            <p:nvPr/>
          </p:nvSpPr>
          <p:spPr bwMode="auto">
            <a:xfrm>
              <a:off x="624" y="1497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25%</a:t>
              </a:r>
            </a:p>
          </p:txBody>
        </p:sp>
        <p:sp>
          <p:nvSpPr>
            <p:cNvPr id="82980" name="Text Box 27"/>
            <p:cNvSpPr txBox="1">
              <a:spLocks noChangeArrowheads="1"/>
            </p:cNvSpPr>
            <p:nvPr/>
          </p:nvSpPr>
          <p:spPr bwMode="auto">
            <a:xfrm>
              <a:off x="624" y="1824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10%</a:t>
              </a:r>
            </a:p>
          </p:txBody>
        </p:sp>
        <p:sp>
          <p:nvSpPr>
            <p:cNvPr id="82981" name="Text Box 28"/>
            <p:cNvSpPr txBox="1">
              <a:spLocks noChangeArrowheads="1"/>
            </p:cNvSpPr>
            <p:nvPr/>
          </p:nvSpPr>
          <p:spPr bwMode="auto">
            <a:xfrm>
              <a:off x="624" y="2448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20%</a:t>
              </a:r>
            </a:p>
          </p:txBody>
        </p:sp>
        <p:sp>
          <p:nvSpPr>
            <p:cNvPr id="82982" name="Text Box 29"/>
            <p:cNvSpPr txBox="1">
              <a:spLocks noChangeArrowheads="1"/>
            </p:cNvSpPr>
            <p:nvPr/>
          </p:nvSpPr>
          <p:spPr bwMode="auto">
            <a:xfrm>
              <a:off x="624" y="2640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  1%</a:t>
              </a:r>
            </a:p>
          </p:txBody>
        </p:sp>
      </p:grpSp>
      <p:grpSp>
        <p:nvGrpSpPr>
          <p:cNvPr id="82960" name="Group 31"/>
          <p:cNvGrpSpPr>
            <a:grpSpLocks/>
          </p:cNvGrpSpPr>
          <p:nvPr/>
        </p:nvGrpSpPr>
        <p:grpSpPr bwMode="auto">
          <a:xfrm>
            <a:off x="4006850" y="2390775"/>
            <a:ext cx="603250" cy="2181225"/>
            <a:chOff x="624" y="1497"/>
            <a:chExt cx="380" cy="1374"/>
          </a:xfrm>
        </p:grpSpPr>
        <p:sp>
          <p:nvSpPr>
            <p:cNvPr id="82975" name="Text Box 32"/>
            <p:cNvSpPr txBox="1">
              <a:spLocks noChangeArrowheads="1"/>
            </p:cNvSpPr>
            <p:nvPr/>
          </p:nvSpPr>
          <p:spPr bwMode="auto">
            <a:xfrm>
              <a:off x="624" y="1497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85%</a:t>
              </a:r>
            </a:p>
          </p:txBody>
        </p:sp>
        <p:sp>
          <p:nvSpPr>
            <p:cNvPr id="82976" name="Text Box 33"/>
            <p:cNvSpPr txBox="1">
              <a:spLocks noChangeArrowheads="1"/>
            </p:cNvSpPr>
            <p:nvPr/>
          </p:nvSpPr>
          <p:spPr bwMode="auto">
            <a:xfrm>
              <a:off x="624" y="1824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75%</a:t>
              </a:r>
            </a:p>
          </p:txBody>
        </p:sp>
        <p:sp>
          <p:nvSpPr>
            <p:cNvPr id="82977" name="Text Box 34"/>
            <p:cNvSpPr txBox="1">
              <a:spLocks noChangeArrowheads="1"/>
            </p:cNvSpPr>
            <p:nvPr/>
          </p:nvSpPr>
          <p:spPr bwMode="auto">
            <a:xfrm>
              <a:off x="624" y="2448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90%</a:t>
              </a:r>
            </a:p>
          </p:txBody>
        </p:sp>
        <p:sp>
          <p:nvSpPr>
            <p:cNvPr id="82978" name="Text Box 35"/>
            <p:cNvSpPr txBox="1">
              <a:spLocks noChangeArrowheads="1"/>
            </p:cNvSpPr>
            <p:nvPr/>
          </p:nvSpPr>
          <p:spPr bwMode="auto">
            <a:xfrm>
              <a:off x="624" y="2640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20%</a:t>
              </a:r>
            </a:p>
          </p:txBody>
        </p:sp>
      </p:grpSp>
      <p:grpSp>
        <p:nvGrpSpPr>
          <p:cNvPr id="82961" name="Group 36"/>
          <p:cNvGrpSpPr>
            <a:grpSpLocks/>
          </p:cNvGrpSpPr>
          <p:nvPr/>
        </p:nvGrpSpPr>
        <p:grpSpPr bwMode="auto">
          <a:xfrm>
            <a:off x="6651625" y="2390775"/>
            <a:ext cx="717550" cy="2181225"/>
            <a:chOff x="624" y="1497"/>
            <a:chExt cx="452" cy="1374"/>
          </a:xfrm>
        </p:grpSpPr>
        <p:sp>
          <p:nvSpPr>
            <p:cNvPr id="82971" name="Text Box 37"/>
            <p:cNvSpPr txBox="1">
              <a:spLocks noChangeArrowheads="1"/>
            </p:cNvSpPr>
            <p:nvPr/>
          </p:nvSpPr>
          <p:spPr bwMode="auto">
            <a:xfrm>
              <a:off x="624" y="1497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100%</a:t>
              </a:r>
            </a:p>
          </p:txBody>
        </p:sp>
        <p:sp>
          <p:nvSpPr>
            <p:cNvPr id="82972" name="Text Box 38"/>
            <p:cNvSpPr txBox="1">
              <a:spLocks noChangeArrowheads="1"/>
            </p:cNvSpPr>
            <p:nvPr/>
          </p:nvSpPr>
          <p:spPr bwMode="auto">
            <a:xfrm>
              <a:off x="624" y="1824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100%</a:t>
              </a:r>
            </a:p>
          </p:txBody>
        </p:sp>
        <p:sp>
          <p:nvSpPr>
            <p:cNvPr id="82973" name="Text Box 39"/>
            <p:cNvSpPr txBox="1">
              <a:spLocks noChangeArrowheads="1"/>
            </p:cNvSpPr>
            <p:nvPr/>
          </p:nvSpPr>
          <p:spPr bwMode="auto">
            <a:xfrm>
              <a:off x="624" y="2448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100%</a:t>
              </a:r>
            </a:p>
          </p:txBody>
        </p:sp>
        <p:sp>
          <p:nvSpPr>
            <p:cNvPr id="82974" name="Text Box 40"/>
            <p:cNvSpPr txBox="1">
              <a:spLocks noChangeArrowheads="1"/>
            </p:cNvSpPr>
            <p:nvPr/>
          </p:nvSpPr>
          <p:spPr bwMode="auto">
            <a:xfrm>
              <a:off x="624" y="2640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  50%</a:t>
              </a:r>
            </a:p>
          </p:txBody>
        </p:sp>
      </p:grpSp>
      <p:grpSp>
        <p:nvGrpSpPr>
          <p:cNvPr id="82962" name="Group 41"/>
          <p:cNvGrpSpPr>
            <a:grpSpLocks/>
          </p:cNvGrpSpPr>
          <p:nvPr/>
        </p:nvGrpSpPr>
        <p:grpSpPr bwMode="auto">
          <a:xfrm>
            <a:off x="4768850" y="2390775"/>
            <a:ext cx="603250" cy="2181225"/>
            <a:chOff x="624" y="1497"/>
            <a:chExt cx="380" cy="1374"/>
          </a:xfrm>
        </p:grpSpPr>
        <p:sp>
          <p:nvSpPr>
            <p:cNvPr id="82967" name="Text Box 42"/>
            <p:cNvSpPr txBox="1">
              <a:spLocks noChangeArrowheads="1"/>
            </p:cNvSpPr>
            <p:nvPr/>
          </p:nvSpPr>
          <p:spPr bwMode="auto">
            <a:xfrm>
              <a:off x="624" y="1497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50%</a:t>
              </a:r>
            </a:p>
          </p:txBody>
        </p:sp>
        <p:sp>
          <p:nvSpPr>
            <p:cNvPr id="82968" name="Text Box 43"/>
            <p:cNvSpPr txBox="1">
              <a:spLocks noChangeArrowheads="1"/>
            </p:cNvSpPr>
            <p:nvPr/>
          </p:nvSpPr>
          <p:spPr bwMode="auto">
            <a:xfrm>
              <a:off x="624" y="1824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30%</a:t>
              </a:r>
            </a:p>
          </p:txBody>
        </p:sp>
        <p:sp>
          <p:nvSpPr>
            <p:cNvPr id="82969" name="Text Box 44"/>
            <p:cNvSpPr txBox="1">
              <a:spLocks noChangeArrowheads="1"/>
            </p:cNvSpPr>
            <p:nvPr/>
          </p:nvSpPr>
          <p:spPr bwMode="auto">
            <a:xfrm>
              <a:off x="624" y="2448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10%</a:t>
              </a:r>
            </a:p>
          </p:txBody>
        </p:sp>
        <p:sp>
          <p:nvSpPr>
            <p:cNvPr id="82970" name="Text Box 45"/>
            <p:cNvSpPr txBox="1">
              <a:spLocks noChangeArrowheads="1"/>
            </p:cNvSpPr>
            <p:nvPr/>
          </p:nvSpPr>
          <p:spPr bwMode="auto">
            <a:xfrm>
              <a:off x="624" y="2640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5%</a:t>
              </a:r>
            </a:p>
          </p:txBody>
        </p:sp>
      </p:grpSp>
      <p:sp>
        <p:nvSpPr>
          <p:cNvPr id="82963" name="Text Box 46"/>
          <p:cNvSpPr txBox="1">
            <a:spLocks noChangeArrowheads="1"/>
          </p:cNvSpPr>
          <p:nvPr/>
        </p:nvSpPr>
        <p:spPr bwMode="auto">
          <a:xfrm>
            <a:off x="517525" y="5270500"/>
            <a:ext cx="47545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Memo:</a:t>
            </a:r>
          </a:p>
          <a:p>
            <a:r>
              <a:rPr lang="en-US" sz="1600">
                <a:latin typeface="Calibri" pitchFamily="34" charset="0"/>
              </a:rPr>
              <a:t>*Assumes top tier publishers – 1,000 active publishers</a:t>
            </a:r>
          </a:p>
          <a:p>
            <a:r>
              <a:rPr lang="en-US" sz="1600">
                <a:latin typeface="Calibri" pitchFamily="34" charset="0"/>
              </a:rPr>
              <a:t># Assumes any active publisher selling on Amazon.com</a:t>
            </a:r>
          </a:p>
        </p:txBody>
      </p:sp>
      <p:sp>
        <p:nvSpPr>
          <p:cNvPr id="82964" name="TextBox 48"/>
          <p:cNvSpPr txBox="1">
            <a:spLocks noChangeArrowheads="1"/>
          </p:cNvSpPr>
          <p:nvPr/>
        </p:nvSpPr>
        <p:spPr bwMode="auto">
          <a:xfrm>
            <a:off x="1981200" y="6019800"/>
            <a:ext cx="32004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E76A00"/>
                </a:solidFill>
                <a:latin typeface="Trebuchet MS" pitchFamily="34" charset="0"/>
              </a:rPr>
              <a:t>OCLC work commissioned from Michael Cairns. </a:t>
            </a:r>
            <a:br>
              <a:rPr lang="en-US" sz="900" b="1">
                <a:solidFill>
                  <a:srgbClr val="E76A00"/>
                </a:solidFill>
                <a:latin typeface="Trebuchet MS" pitchFamily="34" charset="0"/>
              </a:rPr>
            </a:br>
            <a:r>
              <a:rPr lang="en-US" sz="900" b="1">
                <a:solidFill>
                  <a:srgbClr val="E76A00"/>
                </a:solidFill>
                <a:latin typeface="Trebuchet MS" pitchFamily="34" charset="0"/>
              </a:rPr>
              <a:t>Based on interviews with selection of industry experts.</a:t>
            </a:r>
            <a:r>
              <a:rPr lang="en-US" sz="1400" b="1">
                <a:solidFill>
                  <a:srgbClr val="E76A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82965" name="Text Box 7"/>
          <p:cNvSpPr txBox="1">
            <a:spLocks noChangeArrowheads="1"/>
          </p:cNvSpPr>
          <p:nvPr/>
        </p:nvSpPr>
        <p:spPr bwMode="auto">
          <a:xfrm>
            <a:off x="2263775" y="3886200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College:</a:t>
            </a:r>
          </a:p>
        </p:txBody>
      </p:sp>
      <p:sp>
        <p:nvSpPr>
          <p:cNvPr id="82966" name="Oval 50"/>
          <p:cNvSpPr>
            <a:spLocks noChangeArrowheads="1"/>
          </p:cNvSpPr>
          <p:nvPr/>
        </p:nvSpPr>
        <p:spPr bwMode="auto">
          <a:xfrm>
            <a:off x="6477000" y="2209800"/>
            <a:ext cx="1066800" cy="1371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7702550" cy="46910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The changing place of the US Library within University</a:t>
            </a:r>
          </a:p>
          <a:p>
            <a:pPr>
              <a:buFontTx/>
              <a:buChar char="•"/>
            </a:pPr>
            <a:r>
              <a:rPr lang="en-US" smtClean="0"/>
              <a:t>Collection trends (within US research libraries)</a:t>
            </a:r>
          </a:p>
          <a:p>
            <a:pPr>
              <a:buFontTx/>
              <a:buChar char="•"/>
            </a:pPr>
            <a:r>
              <a:rPr lang="en-US" smtClean="0"/>
              <a:t>Mass Digitization and the switch to e-books</a:t>
            </a:r>
          </a:p>
          <a:p>
            <a:pPr>
              <a:buFontTx/>
              <a:buChar char="•"/>
            </a:pPr>
            <a:r>
              <a:rPr lang="en-US" smtClean="0"/>
              <a:t>Implications – for libraries, national libraries and OCLC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Status of the switch to e-publications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Complete for e-journals</a:t>
            </a:r>
          </a:p>
          <a:p>
            <a:pPr>
              <a:buFontTx/>
              <a:buChar char="•"/>
            </a:pPr>
            <a:r>
              <a:rPr lang="en-US" smtClean="0"/>
              <a:t>Will be primarily electronic for books soon</a:t>
            </a:r>
          </a:p>
          <a:p>
            <a:r>
              <a:rPr lang="en-US" smtClean="0"/>
              <a:t>Combine with</a:t>
            </a:r>
          </a:p>
          <a:p>
            <a:pPr>
              <a:buFontTx/>
              <a:buChar char="•"/>
            </a:pPr>
            <a:r>
              <a:rPr lang="en-US" smtClean="0"/>
              <a:t>Mass digitization of legacy print collections</a:t>
            </a:r>
          </a:p>
          <a:p>
            <a:pPr lvl="1"/>
            <a:r>
              <a:rPr lang="en-US" smtClean="0"/>
              <a:t>Google in USA – digitizing everything regardless of copyright status</a:t>
            </a:r>
          </a:p>
          <a:p>
            <a:pPr lvl="1"/>
            <a:r>
              <a:rPr lang="en-US" smtClean="0"/>
              <a:t>Google participating libraries creating a joint platform to store, preserve and ultimately access their copies of the Google digital versions. The platform is run by the University of Michigan and called the Hathi Trust</a:t>
            </a:r>
          </a:p>
        </p:txBody>
      </p:sp>
      <p:sp>
        <p:nvSpPr>
          <p:cNvPr id="84995" name="TextBox 5"/>
          <p:cNvSpPr txBox="1">
            <a:spLocks noChangeArrowheads="1"/>
          </p:cNvSpPr>
          <p:nvPr/>
        </p:nvSpPr>
        <p:spPr bwMode="auto">
          <a:xfrm>
            <a:off x="4495800" y="5908675"/>
            <a:ext cx="247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  <a:cs typeface="Arial" charset="0"/>
              </a:rPr>
              <a:t>www.hathitrust.org</a:t>
            </a:r>
          </a:p>
        </p:txBody>
      </p:sp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238" y="5257800"/>
            <a:ext cx="157956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mtClean="0">
                <a:solidFill>
                  <a:srgbClr val="404040"/>
                </a:solidFill>
              </a:rPr>
              <a:t>Hathi Trust - current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1"/>
            <a:ext cx="8077200" cy="5355314"/>
          </a:xfrm>
        </p:spPr>
        <p:txBody>
          <a:bodyPr lIns="91440" tIns="45720" rIns="91440" bIns="45720" numCol="2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California Digital Library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Indiana University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Michigan State University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Northwestern University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Ohio State University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Penn State University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Purdue University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Berkeley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Davis 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Irvine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UCLA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Merced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Riverside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endParaRPr 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endParaRPr 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endParaRPr lang="en-US" sz="1800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San Diego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San Francisco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Santa Barbara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UC Santa Cruz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University of Chicago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Illinois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Illinois at Chicago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University of Iowa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Michigan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Minnesota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Wisconsin-Madison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Virginia </a:t>
            </a:r>
            <a:endParaRPr lang="en-US" sz="18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3505200" y="5715000"/>
            <a:ext cx="526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MOST OF THE US GOOGLE BOOK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000" b="0" smtClean="0"/>
              <a:t>Moving from Print to Electronic Books </a:t>
            </a:r>
            <a:endParaRPr lang="en-US" sz="2000" smtClean="0"/>
          </a:p>
        </p:txBody>
      </p:sp>
      <p:sp>
        <p:nvSpPr>
          <p:cNvPr id="89090" name="Content Placeholder 2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7702550" cy="4691063"/>
          </a:xfrm>
        </p:spPr>
        <p:txBody>
          <a:bodyPr lIns="91440" tIns="45720" rIns="91440" bIns="45720"/>
          <a:lstStyle/>
          <a:p>
            <a:r>
              <a:rPr lang="en-US" b="1" smtClean="0">
                <a:solidFill>
                  <a:srgbClr val="7F7F7F"/>
                </a:solidFill>
              </a:rPr>
              <a:t>IF </a:t>
            </a:r>
          </a:p>
          <a:p>
            <a:pPr>
              <a:buFontTx/>
              <a:buChar char="•"/>
            </a:pPr>
            <a:r>
              <a:rPr lang="en-US" b="1" smtClean="0">
                <a:solidFill>
                  <a:srgbClr val="7F7F7F"/>
                </a:solidFill>
              </a:rPr>
              <a:t>E-book publishing will be the norm and</a:t>
            </a:r>
          </a:p>
          <a:p>
            <a:pPr>
              <a:buFontTx/>
              <a:buChar char="•"/>
            </a:pPr>
            <a:r>
              <a:rPr lang="en-US" b="1" smtClean="0">
                <a:solidFill>
                  <a:srgbClr val="7F7F7F"/>
                </a:solidFill>
              </a:rPr>
              <a:t>Legacy print will be digitized (Google, Hathi, the Digitizing Academic Books in Japanese project)</a:t>
            </a:r>
          </a:p>
          <a:p>
            <a:r>
              <a:rPr lang="en-US" b="1" smtClean="0">
                <a:solidFill>
                  <a:srgbClr val="7F7F7F"/>
                </a:solidFill>
              </a:rPr>
              <a:t>THEN </a:t>
            </a:r>
          </a:p>
          <a:p>
            <a:pPr>
              <a:buFontTx/>
              <a:buChar char="•"/>
            </a:pPr>
            <a:r>
              <a:rPr lang="en-US" b="1" smtClean="0">
                <a:solidFill>
                  <a:srgbClr val="7F7F7F"/>
                </a:solidFill>
              </a:rPr>
              <a:t>We can change the management of our existing print collections</a:t>
            </a:r>
          </a:p>
          <a:p>
            <a:pPr>
              <a:buFontTx/>
              <a:buChar char="•"/>
            </a:pPr>
            <a:r>
              <a:rPr lang="en-US" b="1" smtClean="0">
                <a:solidFill>
                  <a:srgbClr val="7F7F7F"/>
                </a:solidFill>
              </a:rPr>
              <a:t>We can retire our legacy print collections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400" b="0" smtClean="0"/>
              <a:t>Retire Legacy Print Collections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4294967295"/>
          </p:nvPr>
        </p:nvSpPr>
        <p:spPr>
          <a:xfrm>
            <a:off x="4429125" y="2373313"/>
            <a:ext cx="3708400" cy="2730500"/>
          </a:xfrm>
        </p:spPr>
        <p:txBody>
          <a:bodyPr lIns="91440" tIns="45720" rIns="91440" bIns="45720"/>
          <a:lstStyle/>
          <a:p>
            <a:r>
              <a:rPr lang="en-US" sz="2000" b="1" smtClean="0">
                <a:solidFill>
                  <a:srgbClr val="7F7F7F"/>
                </a:solidFill>
              </a:rPr>
              <a:t>Under way at many institutions</a:t>
            </a:r>
          </a:p>
          <a:p>
            <a:endParaRPr lang="en-US" sz="2000" b="1" smtClean="0">
              <a:solidFill>
                <a:srgbClr val="7F7F7F"/>
              </a:solidFill>
            </a:endParaRPr>
          </a:p>
          <a:p>
            <a:r>
              <a:rPr lang="en-US" sz="2000" b="1" smtClean="0">
                <a:solidFill>
                  <a:srgbClr val="7F7F7F"/>
                </a:solidFill>
              </a:rPr>
              <a:t>Discussions in process on collaborations and national programs</a:t>
            </a:r>
          </a:p>
        </p:txBody>
      </p:sp>
      <p:pic>
        <p:nvPicPr>
          <p:cNvPr id="91139" name="Picture 7" descr="alfexteri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657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8" descr="den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81400"/>
            <a:ext cx="29718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Rectangle 6"/>
          <p:cNvSpPr>
            <a:spLocks noChangeArrowheads="1"/>
          </p:cNvSpPr>
          <p:nvPr/>
        </p:nvSpPr>
        <p:spPr bwMode="auto">
          <a:xfrm>
            <a:off x="7869238" y="6172200"/>
            <a:ext cx="12747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© 2010 David W. Lewis.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z="2400" b="0" smtClean="0">
                <a:solidFill>
                  <a:srgbClr val="000000"/>
                </a:solidFill>
              </a:rPr>
              <a:t>Retiring Legacy Print Collections</a:t>
            </a:r>
            <a:br>
              <a:rPr lang="en-US" sz="2400" b="0" smtClean="0">
                <a:solidFill>
                  <a:srgbClr val="000000"/>
                </a:solidFill>
              </a:rPr>
            </a:br>
            <a:r>
              <a:rPr lang="en-US" sz="2000" b="0" smtClean="0">
                <a:solidFill>
                  <a:srgbClr val="000000"/>
                </a:solidFill>
              </a:rPr>
              <a:t>- digital is much cheaper than the library or a storage facility</a:t>
            </a:r>
            <a:endParaRPr lang="en-US" sz="2000" smtClean="0">
              <a:solidFill>
                <a:srgbClr val="000000"/>
              </a:solidFill>
            </a:endParaRPr>
          </a:p>
        </p:txBody>
      </p:sp>
      <p:pic>
        <p:nvPicPr>
          <p:cNvPr id="92162" name="Content Placeholder 4" descr="hathi.tif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t="-58139" b="-58139"/>
          <a:stretch>
            <a:fillRect/>
          </a:stretch>
        </p:blipFill>
        <p:spPr>
          <a:xfrm>
            <a:off x="457200" y="1176338"/>
            <a:ext cx="3198813" cy="1758950"/>
          </a:xfrm>
        </p:spPr>
      </p:pic>
      <p:pic>
        <p:nvPicPr>
          <p:cNvPr id="92163" name="Picture 8" descr="den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28888"/>
            <a:ext cx="11144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TextBox 5"/>
          <p:cNvSpPr txBox="1">
            <a:spLocks noChangeArrowheads="1"/>
          </p:cNvSpPr>
          <p:nvPr/>
        </p:nvSpPr>
        <p:spPr bwMode="auto">
          <a:xfrm>
            <a:off x="5149850" y="1647825"/>
            <a:ext cx="3152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 b="1">
                <a:latin typeface="Calibri" pitchFamily="34" charset="0"/>
              </a:rPr>
              <a:t>$5.00 to $13.10</a:t>
            </a:r>
          </a:p>
        </p:txBody>
      </p:sp>
      <p:sp>
        <p:nvSpPr>
          <p:cNvPr id="92165" name="TextBox 6"/>
          <p:cNvSpPr txBox="1">
            <a:spLocks noChangeArrowheads="1"/>
          </p:cNvSpPr>
          <p:nvPr/>
        </p:nvSpPr>
        <p:spPr bwMode="auto">
          <a:xfrm>
            <a:off x="5149850" y="2673350"/>
            <a:ext cx="1952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 b="1">
                <a:latin typeface="Calibri" pitchFamily="34" charset="0"/>
              </a:rPr>
              <a:t>$28.77</a:t>
            </a:r>
          </a:p>
        </p:txBody>
      </p:sp>
      <p:pic>
        <p:nvPicPr>
          <p:cNvPr id="92166" name="Picture 8" descr="DownloadedFile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3679825"/>
            <a:ext cx="8223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TextBox 9"/>
          <p:cNvSpPr txBox="1">
            <a:spLocks noChangeArrowheads="1"/>
          </p:cNvSpPr>
          <p:nvPr/>
        </p:nvSpPr>
        <p:spPr bwMode="auto">
          <a:xfrm>
            <a:off x="5149850" y="3960813"/>
            <a:ext cx="3384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 b="1">
                <a:latin typeface="Calibri" pitchFamily="34" charset="0"/>
              </a:rPr>
              <a:t>$50.98 to $68.43</a:t>
            </a:r>
          </a:p>
        </p:txBody>
      </p:sp>
      <p:sp>
        <p:nvSpPr>
          <p:cNvPr id="92168" name="TextBox 10"/>
          <p:cNvSpPr txBox="1">
            <a:spLocks noChangeArrowheads="1"/>
          </p:cNvSpPr>
          <p:nvPr/>
        </p:nvSpPr>
        <p:spPr bwMode="auto">
          <a:xfrm>
            <a:off x="457200" y="5715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>
                <a:latin typeface="Calibri" pitchFamily="34" charset="0"/>
              </a:rPr>
              <a:t>Life cycle cost based on 3% discount rate.  From Paul N. Courant and Matthew “Buzzy” Nielsen, “On the Cost of Keeping a Book,” in  </a:t>
            </a:r>
            <a:r>
              <a:rPr lang="en-US" sz="1200" i="1">
                <a:latin typeface="Calibri" pitchFamily="34" charset="0"/>
              </a:rPr>
              <a:t>The Idea of Order: Transforming Research Collections for 21st Century Scholarship</a:t>
            </a:r>
            <a:r>
              <a:rPr lang="en-US" sz="1200">
                <a:latin typeface="Calibri" pitchFamily="34" charset="0"/>
              </a:rPr>
              <a:t>, CLIR, June 2010, available at: </a:t>
            </a:r>
            <a:r>
              <a:rPr lang="en-US" sz="1200">
                <a:latin typeface="Calibri" pitchFamily="34" charset="0"/>
                <a:hlinkClick r:id="rId6"/>
              </a:rPr>
              <a:t>http://www.clir.org/pubs/abstract/pub147abst.html</a:t>
            </a:r>
            <a:endParaRPr lang="en-US" sz="1200">
              <a:latin typeface="Calibri" pitchFamily="34" charset="0"/>
            </a:endParaRPr>
          </a:p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92169" name="Picture 8" descr="den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79825"/>
            <a:ext cx="11144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1143000"/>
          </a:xfrm>
        </p:spPr>
        <p:txBody>
          <a:bodyPr lIns="91440" tIns="45720" rIns="91440" bIns="45720" anchor="ctr"/>
          <a:lstStyle/>
          <a:p>
            <a:r>
              <a:rPr lang="en-US" sz="6000" smtClean="0"/>
              <a:t>implications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458200" cy="11430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z="2400" smtClean="0"/>
              <a:t>US Investment in Academic Print Collections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 l="941" t="3226" r="1210" b="3226"/>
          <a:stretch>
            <a:fillRect/>
          </a:stretch>
        </p:blipFill>
        <p:spPr bwMode="auto">
          <a:xfrm>
            <a:off x="536575" y="1447800"/>
            <a:ext cx="8607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TextBox 3"/>
          <p:cNvSpPr txBox="1">
            <a:spLocks noChangeArrowheads="1"/>
          </p:cNvSpPr>
          <p:nvPr/>
        </p:nvSpPr>
        <p:spPr bwMode="auto">
          <a:xfrm>
            <a:off x="4038600" y="6400800"/>
            <a:ext cx="4933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Source: US Dept of Education, NCES, Academic Libraries Survey, 1998-2008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200400" y="3657600"/>
            <a:ext cx="1941513" cy="56673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You are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482600" y="993775"/>
          <a:ext cx="8458200" cy="523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282" name="Title 4"/>
          <p:cNvSpPr>
            <a:spLocks noGrp="1"/>
          </p:cNvSpPr>
          <p:nvPr>
            <p:ph type="title" idx="4294967295"/>
          </p:nvPr>
        </p:nvSpPr>
        <p:spPr>
          <a:xfrm>
            <a:off x="434975" y="147638"/>
            <a:ext cx="8480425" cy="995362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z="2400" smtClean="0"/>
              <a:t>A global change in the library environment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16200000">
            <a:off x="8236744" y="3450431"/>
            <a:ext cx="977900" cy="484188"/>
          </a:xfrm>
          <a:prstGeom prst="stripedRightArrow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sz="2400" b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70663" y="2136775"/>
            <a:ext cx="22352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accent1"/>
                </a:solidFill>
                <a:latin typeface="Calibri" pitchFamily="34" charset="0"/>
              </a:rPr>
              <a:t>June 2010</a:t>
            </a:r>
          </a:p>
          <a:p>
            <a:pPr algn="ctr"/>
            <a:r>
              <a:rPr lang="en-US" sz="1600">
                <a:solidFill>
                  <a:schemeClr val="accent1"/>
                </a:solidFill>
                <a:latin typeface="Calibri" pitchFamily="34" charset="0"/>
              </a:rPr>
              <a:t>Median duplication: 31%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70663" y="4651375"/>
            <a:ext cx="22352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7030A0"/>
                </a:solidFill>
                <a:latin typeface="Calibri" pitchFamily="34" charset="0"/>
              </a:rPr>
              <a:t>June 2009</a:t>
            </a:r>
          </a:p>
          <a:p>
            <a:pPr algn="ctr"/>
            <a:r>
              <a:rPr lang="en-US" sz="1600">
                <a:solidFill>
                  <a:srgbClr val="7030A0"/>
                </a:solidFill>
                <a:latin typeface="Calibri" pitchFamily="34" charset="0"/>
              </a:rPr>
              <a:t>Median duplication: 19%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474788" y="1223963"/>
            <a:ext cx="7008812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</a:rPr>
              <a:t>Academic print book collection </a:t>
            </a:r>
            <a:r>
              <a:rPr lang="en-US" sz="2000" b="1" i="1" u="sng" dirty="0">
                <a:solidFill>
                  <a:srgbClr val="000000"/>
                </a:solidFill>
                <a:latin typeface="Trebuchet MS" pitchFamily="34" charset="0"/>
              </a:rPr>
              <a:t>already </a:t>
            </a: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</a:rPr>
              <a:t>substantially duplicated in mass digitized book corpus</a:t>
            </a:r>
          </a:p>
        </p:txBody>
      </p:sp>
      <p:sp>
        <p:nvSpPr>
          <p:cNvPr id="97287" name="TextBox 8"/>
          <p:cNvSpPr txBox="1">
            <a:spLocks noChangeArrowheads="1"/>
          </p:cNvSpPr>
          <p:nvPr/>
        </p:nvSpPr>
        <p:spPr bwMode="auto">
          <a:xfrm>
            <a:off x="7188200" y="6022975"/>
            <a:ext cx="195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Data current as of June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en-US" smtClean="0"/>
              <a:t>Result of E-books plus stored print 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5257800"/>
          </a:xfrm>
        </p:spPr>
        <p:txBody>
          <a:bodyPr lIns="91440" tIns="45720" rIns="91440" bIns="45720"/>
          <a:lstStyle/>
          <a:p>
            <a:r>
              <a:rPr lang="en-US" sz="1800" b="1" smtClean="0"/>
              <a:t>With the exception of a small number of large research libraries, </a:t>
            </a:r>
          </a:p>
          <a:p>
            <a:pPr>
              <a:buFontTx/>
              <a:buChar char="•"/>
            </a:pPr>
            <a:r>
              <a:rPr lang="en-US" sz="1800" b="1" smtClean="0"/>
              <a:t>retrospective print collections will be managed as a shared resource and</a:t>
            </a:r>
          </a:p>
          <a:p>
            <a:pPr>
              <a:buFontTx/>
              <a:buChar char="•"/>
            </a:pPr>
            <a:r>
              <a:rPr lang="en-US" sz="1800" b="1" smtClean="0"/>
              <a:t> physically consolidated in large regional stores</a:t>
            </a:r>
          </a:p>
          <a:p>
            <a:r>
              <a:rPr lang="en-US" sz="1800" b="1" smtClean="0"/>
              <a:t>Library materials spending in the academic sector will be </a:t>
            </a:r>
          </a:p>
          <a:p>
            <a:pPr>
              <a:buFontTx/>
              <a:buChar char="•"/>
            </a:pPr>
            <a:r>
              <a:rPr lang="en-US" sz="1800" b="1" smtClean="0"/>
              <a:t>80+%  directed toward licensed electronic content </a:t>
            </a:r>
          </a:p>
          <a:p>
            <a:pPr>
              <a:buFontTx/>
              <a:buChar char="•"/>
            </a:pPr>
            <a:r>
              <a:rPr lang="en-US" sz="1800" b="1" smtClean="0"/>
              <a:t>distributed by a small number of large aggregators</a:t>
            </a:r>
          </a:p>
          <a:p>
            <a:r>
              <a:rPr lang="en-US" sz="1800" b="1" smtClean="0"/>
              <a:t>Strong downward pressure on costs will </a:t>
            </a:r>
          </a:p>
          <a:p>
            <a:pPr>
              <a:buFontTx/>
              <a:buChar char="•"/>
            </a:pPr>
            <a:r>
              <a:rPr lang="en-US" sz="1800" b="1" smtClean="0"/>
              <a:t>push towards library consolidation, </a:t>
            </a:r>
          </a:p>
          <a:p>
            <a:pPr>
              <a:buFontTx/>
              <a:buChar char="•"/>
            </a:pPr>
            <a:r>
              <a:rPr lang="en-US" sz="1800" b="1" smtClean="0"/>
              <a:t>more resource sharing, </a:t>
            </a:r>
          </a:p>
          <a:p>
            <a:pPr>
              <a:buFontTx/>
              <a:buChar char="•"/>
            </a:pPr>
            <a:r>
              <a:rPr lang="en-US" sz="1800" b="1" smtClean="0"/>
              <a:t>move to outsourced services.</a:t>
            </a:r>
            <a:r>
              <a:rPr lang="en-US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"/>
            <a:ext cx="7702550" cy="5943600"/>
          </a:xfrm>
        </p:spPr>
        <p:txBody>
          <a:bodyPr/>
          <a:lstStyle/>
          <a:p>
            <a:pPr marL="238125" indent="-225425">
              <a:lnSpc>
                <a:spcPct val="90000"/>
              </a:lnSpc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z="4000" smtClean="0">
                <a:solidFill>
                  <a:schemeClr val="folHlink"/>
                </a:solidFill>
              </a:rPr>
              <a:t>IF</a:t>
            </a:r>
            <a:r>
              <a:rPr lang="en-US" sz="4000" smtClean="0"/>
              <a:t> </a:t>
            </a:r>
          </a:p>
          <a:p>
            <a:pPr marL="238125" indent="-225425">
              <a:lnSpc>
                <a:spcPct val="90000"/>
              </a:lnSpc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mtClean="0"/>
              <a:t>most academic libraries become 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en-US" smtClean="0"/>
              <a:t>license agencies and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en-US" smtClean="0"/>
              <a:t> provide local teaching and research support</a:t>
            </a:r>
          </a:p>
          <a:p>
            <a:pPr marL="238125" indent="-225425">
              <a:lnSpc>
                <a:spcPct val="90000"/>
              </a:lnSpc>
              <a:spcAft>
                <a:spcPts val="1600"/>
              </a:spcAft>
              <a:buClr>
                <a:srgbClr val="FF7600"/>
              </a:buClr>
              <a:buFontTx/>
              <a:buNone/>
            </a:pPr>
            <a:endParaRPr lang="en-US" smtClean="0"/>
          </a:p>
          <a:p>
            <a:pPr marL="238125" indent="-225425">
              <a:lnSpc>
                <a:spcPct val="90000"/>
              </a:lnSpc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z="4000" smtClean="0">
                <a:solidFill>
                  <a:schemeClr val="folHlink"/>
                </a:solidFill>
              </a:rPr>
              <a:t>What happens to the record of scholarship? to cultural heritage?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en-US" smtClean="0"/>
              <a:t>Who collects it comprehensively?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r>
              <a:rPr lang="en-US" smtClean="0"/>
              <a:t>Who takes responsibility for preservation?</a:t>
            </a:r>
          </a:p>
          <a:p>
            <a:pPr lvl="1">
              <a:lnSpc>
                <a:spcPct val="90000"/>
              </a:lnSpc>
              <a:spcAft>
                <a:spcPts val="800"/>
              </a:spcAft>
            </a:pPr>
            <a:endParaRPr lang="en-US" smtClean="0"/>
          </a:p>
          <a:p>
            <a:pPr marL="238125" indent="-225425">
              <a:lnSpc>
                <a:spcPct val="90000"/>
              </a:lnSpc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mtClean="0"/>
              <a:t>The burden falls on research and national libraries…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 rot="10800000">
            <a:off x="3021013" y="381000"/>
            <a:ext cx="914400" cy="3886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>
            <a:off x="5535613" y="1462088"/>
            <a:ext cx="762000" cy="5334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685800" y="1066800"/>
            <a:ext cx="157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Verdana" pitchFamily="34" charset="0"/>
              </a:rPr>
              <a:t>Simplistic</a:t>
            </a:r>
          </a:p>
        </p:txBody>
      </p:sp>
      <p:sp>
        <p:nvSpPr>
          <p:cNvPr id="31748" name="TextBox 8"/>
          <p:cNvSpPr txBox="1">
            <a:spLocks noChangeArrowheads="1"/>
          </p:cNvSpPr>
          <p:nvPr/>
        </p:nvSpPr>
        <p:spPr bwMode="auto">
          <a:xfrm>
            <a:off x="6400800" y="4572000"/>
            <a:ext cx="1304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Verdana" pitchFamily="34" charset="0"/>
              </a:rPr>
              <a:t>Content</a:t>
            </a:r>
          </a:p>
        </p:txBody>
      </p:sp>
      <p:sp>
        <p:nvSpPr>
          <p:cNvPr id="10" name="Oval 9"/>
          <p:cNvSpPr/>
          <p:nvPr/>
        </p:nvSpPr>
        <p:spPr>
          <a:xfrm>
            <a:off x="4572000" y="1905000"/>
            <a:ext cx="457200" cy="381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Disclaimer</a:t>
            </a: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746125" y="4913313"/>
            <a:ext cx="3844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Time is short, language is a barrier</a:t>
            </a:r>
          </a:p>
          <a:p>
            <a:pPr>
              <a:buFontTx/>
              <a:buChar char="•"/>
            </a:pPr>
            <a:r>
              <a:rPr lang="en-US"/>
              <a:t>All examples are U.S.A perspective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5013325" y="1812925"/>
            <a:ext cx="1741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This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Scholarly Record includes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7702550" cy="4691063"/>
          </a:xfrm>
        </p:spPr>
        <p:txBody>
          <a:bodyPr/>
          <a:lstStyle/>
          <a:p>
            <a:pPr lvl="1">
              <a:spcAft>
                <a:spcPts val="800"/>
              </a:spcAft>
            </a:pPr>
            <a:r>
              <a:rPr lang="en-US" sz="3300" smtClean="0"/>
              <a:t>Legacy print</a:t>
            </a:r>
          </a:p>
          <a:p>
            <a:pPr lvl="1">
              <a:spcAft>
                <a:spcPts val="800"/>
              </a:spcAft>
            </a:pPr>
            <a:r>
              <a:rPr lang="en-US" sz="3300" smtClean="0"/>
              <a:t>Digitized print</a:t>
            </a:r>
          </a:p>
          <a:p>
            <a:pPr lvl="1">
              <a:spcAft>
                <a:spcPts val="800"/>
              </a:spcAft>
            </a:pPr>
            <a:r>
              <a:rPr lang="en-US" sz="3300" smtClean="0"/>
              <a:t>Licensed (e-books + e-journals)</a:t>
            </a:r>
          </a:p>
          <a:p>
            <a:pPr lvl="1">
              <a:spcAft>
                <a:spcPts val="800"/>
              </a:spcAft>
            </a:pPr>
            <a:r>
              <a:rPr lang="en-US" sz="3300" smtClean="0"/>
              <a:t>New scholarly outputs</a:t>
            </a:r>
          </a:p>
          <a:p>
            <a:pPr lvl="1">
              <a:spcAft>
                <a:spcPts val="800"/>
              </a:spcAft>
            </a:pPr>
            <a:r>
              <a:rPr lang="en-US" sz="3300" smtClean="0"/>
              <a:t>Primary sources</a:t>
            </a:r>
          </a:p>
          <a:p>
            <a:pPr lvl="2">
              <a:spcAft>
                <a:spcPts val="800"/>
              </a:spcAft>
            </a:pPr>
            <a:r>
              <a:rPr lang="en-US" sz="2900" smtClean="0"/>
              <a:t>Data</a:t>
            </a:r>
          </a:p>
          <a:p>
            <a:pPr lvl="2">
              <a:spcAft>
                <a:spcPts val="800"/>
              </a:spcAft>
            </a:pPr>
            <a:r>
              <a:rPr lang="en-US" sz="2900" smtClean="0"/>
              <a:t>Archives and Special Collections</a:t>
            </a:r>
          </a:p>
          <a:p>
            <a:pPr lvl="2">
              <a:spcAft>
                <a:spcPts val="800"/>
              </a:spcAft>
            </a:pPr>
            <a:r>
              <a:rPr lang="en-US" sz="2900" smtClean="0"/>
              <a:t>Communications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219200"/>
            <a:ext cx="6553200" cy="4495800"/>
          </a:xfrm>
          <a:prstGeom prst="rect">
            <a:avLst/>
          </a:prstGeom>
          <a:solidFill>
            <a:schemeClr val="bg1">
              <a:lumMod val="85000"/>
              <a:alpha val="27059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 rot="16200000" flipH="1">
            <a:off x="2324101" y="3467100"/>
            <a:ext cx="4495800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 rot="10800000" flipH="1">
            <a:off x="1295400" y="3467100"/>
            <a:ext cx="65532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086600" y="3124200"/>
            <a:ext cx="1905000" cy="5826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For-Profit</a:t>
            </a:r>
          </a:p>
        </p:txBody>
      </p:sp>
      <p:sp>
        <p:nvSpPr>
          <p:cNvPr id="18" name="Oval 17"/>
          <p:cNvSpPr/>
          <p:nvPr/>
        </p:nvSpPr>
        <p:spPr>
          <a:xfrm>
            <a:off x="152400" y="3124200"/>
            <a:ext cx="1905000" cy="5826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Non-Profit</a:t>
            </a:r>
          </a:p>
        </p:txBody>
      </p:sp>
      <p:sp>
        <p:nvSpPr>
          <p:cNvPr id="19" name="Oval 18"/>
          <p:cNvSpPr/>
          <p:nvPr/>
        </p:nvSpPr>
        <p:spPr>
          <a:xfrm>
            <a:off x="3581400" y="5638800"/>
            <a:ext cx="1905000" cy="5826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Paid Access</a:t>
            </a:r>
          </a:p>
        </p:txBody>
      </p:sp>
      <p:sp>
        <p:nvSpPr>
          <p:cNvPr id="20" name="Oval 19"/>
          <p:cNvSpPr/>
          <p:nvPr/>
        </p:nvSpPr>
        <p:spPr>
          <a:xfrm>
            <a:off x="3581400" y="685800"/>
            <a:ext cx="1905000" cy="5826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Free Access</a:t>
            </a:r>
          </a:p>
        </p:txBody>
      </p:sp>
      <p:sp>
        <p:nvSpPr>
          <p:cNvPr id="105480" name="TextBox 36"/>
          <p:cNvSpPr txBox="1">
            <a:spLocks noChangeArrowheads="1"/>
          </p:cNvSpPr>
          <p:nvPr/>
        </p:nvSpPr>
        <p:spPr bwMode="auto">
          <a:xfrm>
            <a:off x="228600" y="228600"/>
            <a:ext cx="5783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Models of Provision for Scholarly Communication/Journals</a:t>
            </a:r>
          </a:p>
        </p:txBody>
      </p:sp>
      <p:sp>
        <p:nvSpPr>
          <p:cNvPr id="105481" name="TextBox 37"/>
          <p:cNvSpPr txBox="1">
            <a:spLocks noChangeArrowheads="1"/>
          </p:cNvSpPr>
          <p:nvPr/>
        </p:nvSpPr>
        <p:spPr bwMode="auto">
          <a:xfrm>
            <a:off x="4953000" y="1676400"/>
            <a:ext cx="25542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Author Pages</a:t>
            </a:r>
          </a:p>
          <a:p>
            <a:r>
              <a:rPr lang="en-US">
                <a:latin typeface="Calibri" pitchFamily="34" charset="0"/>
              </a:rPr>
              <a:t>Social Networks</a:t>
            </a:r>
          </a:p>
          <a:p>
            <a:r>
              <a:rPr lang="en-US">
                <a:latin typeface="Calibri" pitchFamily="34" charset="0"/>
              </a:rPr>
              <a:t>     (e.g., Nature Network)</a:t>
            </a:r>
          </a:p>
          <a:p>
            <a:r>
              <a:rPr lang="en-US">
                <a:latin typeface="Calibri" pitchFamily="34" charset="0"/>
              </a:rPr>
              <a:t>Open Access</a:t>
            </a:r>
          </a:p>
          <a:p>
            <a:r>
              <a:rPr lang="en-US">
                <a:latin typeface="Calibri" pitchFamily="34" charset="0"/>
              </a:rPr>
              <a:t>     (e.g., BioMed Central)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05482" name="TextBox 38"/>
          <p:cNvSpPr txBox="1">
            <a:spLocks noChangeArrowheads="1"/>
          </p:cNvSpPr>
          <p:nvPr/>
        </p:nvSpPr>
        <p:spPr bwMode="auto">
          <a:xfrm>
            <a:off x="5029200" y="39624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“trad” Publishing</a:t>
            </a:r>
          </a:p>
        </p:txBody>
      </p:sp>
      <p:sp>
        <p:nvSpPr>
          <p:cNvPr id="105483" name="TextBox 39"/>
          <p:cNvSpPr txBox="1">
            <a:spLocks noChangeArrowheads="1"/>
          </p:cNvSpPr>
          <p:nvPr/>
        </p:nvSpPr>
        <p:spPr bwMode="auto">
          <a:xfrm>
            <a:off x="1828800" y="1676400"/>
            <a:ext cx="2463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Open Access (e.g., PLoS)</a:t>
            </a:r>
          </a:p>
          <a:p>
            <a:r>
              <a:rPr lang="en-US">
                <a:latin typeface="Calibri" pitchFamily="34" charset="0"/>
              </a:rPr>
              <a:t>ArXiv.org</a:t>
            </a:r>
          </a:p>
          <a:p>
            <a:r>
              <a:rPr lang="en-US">
                <a:latin typeface="Calibri" pitchFamily="34" charset="0"/>
              </a:rPr>
              <a:t>RePEc.org</a:t>
            </a:r>
          </a:p>
          <a:p>
            <a:r>
              <a:rPr lang="en-US">
                <a:latin typeface="Calibri" pitchFamily="34" charset="0"/>
              </a:rPr>
              <a:t>PubMed Central</a:t>
            </a:r>
          </a:p>
          <a:p>
            <a:r>
              <a:rPr lang="en-US">
                <a:latin typeface="Calibri" pitchFamily="34" charset="0"/>
              </a:rPr>
              <a:t>NARCIS</a:t>
            </a:r>
          </a:p>
        </p:txBody>
      </p:sp>
      <p:sp>
        <p:nvSpPr>
          <p:cNvPr id="105484" name="TextBox 40"/>
          <p:cNvSpPr txBox="1">
            <a:spLocks noChangeArrowheads="1"/>
          </p:cNvSpPr>
          <p:nvPr/>
        </p:nvSpPr>
        <p:spPr bwMode="auto">
          <a:xfrm>
            <a:off x="1524000" y="3962400"/>
            <a:ext cx="276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ICPSR</a:t>
            </a:r>
          </a:p>
          <a:p>
            <a:r>
              <a:rPr lang="en-US">
                <a:latin typeface="Calibri" pitchFamily="34" charset="0"/>
              </a:rPr>
              <a:t>American Economic Review</a:t>
            </a:r>
          </a:p>
          <a:p>
            <a:r>
              <a:rPr lang="en-US">
                <a:latin typeface="Calibri" pitchFamily="34" charset="0"/>
              </a:rPr>
              <a:t>JSTOR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553200" y="4648200"/>
            <a:ext cx="1752600" cy="1524000"/>
          </a:xfrm>
          <a:prstGeom prst="wedgeRectCallout">
            <a:avLst>
              <a:gd name="adj1" fmla="val -66683"/>
              <a:gd name="adj2" fmla="val -6890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Often enhanced with new forms of value added: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e.g., bundling articles with data; semantic enrichment 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781800" y="685800"/>
            <a:ext cx="1752600" cy="685800"/>
          </a:xfrm>
          <a:prstGeom prst="wedgeRectCallout">
            <a:avLst>
              <a:gd name="adj1" fmla="val -67473"/>
              <a:gd name="adj2" fmla="val 13311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Mostly experimental at this point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685800" y="685800"/>
            <a:ext cx="1752600" cy="838200"/>
          </a:xfrm>
          <a:prstGeom prst="wedgeRectCallout">
            <a:avLst>
              <a:gd name="adj1" fmla="val 67117"/>
              <a:gd name="adj2" fmla="val 7337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Small but growing segment, aided by public policy support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685800" y="5181600"/>
            <a:ext cx="1752600" cy="1143000"/>
          </a:xfrm>
          <a:prstGeom prst="wedgeRectCallout">
            <a:avLst>
              <a:gd name="adj1" fmla="val 58218"/>
              <a:gd name="adj2" fmla="val -9072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Long tradition of coexistence with commercial publishing</a:t>
            </a:r>
          </a:p>
        </p:txBody>
      </p:sp>
      <p:sp>
        <p:nvSpPr>
          <p:cNvPr id="105489" name="Text Box 18"/>
          <p:cNvSpPr txBox="1">
            <a:spLocks noChangeArrowheads="1"/>
          </p:cNvSpPr>
          <p:nvPr/>
        </p:nvSpPr>
        <p:spPr bwMode="auto">
          <a:xfrm>
            <a:off x="6324600" y="228600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/>
              <a:t>From Lorcan Dempsey March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219200"/>
            <a:ext cx="6553200" cy="4495800"/>
          </a:xfrm>
          <a:prstGeom prst="rect">
            <a:avLst/>
          </a:prstGeom>
          <a:solidFill>
            <a:schemeClr val="bg1">
              <a:lumMod val="85000"/>
              <a:alpha val="27059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 rot="16200000" flipH="1">
            <a:off x="2324101" y="3467100"/>
            <a:ext cx="4495800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 rot="10800000" flipH="1">
            <a:off x="1295400" y="3467100"/>
            <a:ext cx="65532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086600" y="3124200"/>
            <a:ext cx="1905000" cy="5826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For-Profit</a:t>
            </a:r>
          </a:p>
        </p:txBody>
      </p:sp>
      <p:sp>
        <p:nvSpPr>
          <p:cNvPr id="18" name="Oval 17"/>
          <p:cNvSpPr/>
          <p:nvPr/>
        </p:nvSpPr>
        <p:spPr>
          <a:xfrm>
            <a:off x="152400" y="3124200"/>
            <a:ext cx="1905000" cy="5826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Non-Profit</a:t>
            </a:r>
          </a:p>
        </p:txBody>
      </p:sp>
      <p:sp>
        <p:nvSpPr>
          <p:cNvPr id="19" name="Oval 18"/>
          <p:cNvSpPr/>
          <p:nvPr/>
        </p:nvSpPr>
        <p:spPr>
          <a:xfrm>
            <a:off x="3581400" y="5638800"/>
            <a:ext cx="1905000" cy="5826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Paid Access</a:t>
            </a:r>
          </a:p>
        </p:txBody>
      </p:sp>
      <p:sp>
        <p:nvSpPr>
          <p:cNvPr id="20" name="Oval 19"/>
          <p:cNvSpPr/>
          <p:nvPr/>
        </p:nvSpPr>
        <p:spPr>
          <a:xfrm>
            <a:off x="3581400" y="685800"/>
            <a:ext cx="1905000" cy="5826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Free Access</a:t>
            </a:r>
          </a:p>
        </p:txBody>
      </p:sp>
      <p:sp>
        <p:nvSpPr>
          <p:cNvPr id="107528" name="TextBox 36"/>
          <p:cNvSpPr txBox="1">
            <a:spLocks noChangeArrowheads="1"/>
          </p:cNvSpPr>
          <p:nvPr/>
        </p:nvSpPr>
        <p:spPr bwMode="auto">
          <a:xfrm>
            <a:off x="228600" y="228600"/>
            <a:ext cx="5783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Models of Provision for Scholarly Communication/Journals</a:t>
            </a:r>
          </a:p>
        </p:txBody>
      </p:sp>
      <p:sp>
        <p:nvSpPr>
          <p:cNvPr id="107529" name="TextBox 37"/>
          <p:cNvSpPr txBox="1">
            <a:spLocks noChangeArrowheads="1"/>
          </p:cNvSpPr>
          <p:nvPr/>
        </p:nvSpPr>
        <p:spPr bwMode="auto">
          <a:xfrm>
            <a:off x="4953000" y="1676400"/>
            <a:ext cx="25542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Author Pages</a:t>
            </a:r>
          </a:p>
          <a:p>
            <a:r>
              <a:rPr lang="en-US">
                <a:latin typeface="Calibri" pitchFamily="34" charset="0"/>
              </a:rPr>
              <a:t>Social Networks</a:t>
            </a:r>
          </a:p>
          <a:p>
            <a:r>
              <a:rPr lang="en-US">
                <a:latin typeface="Calibri" pitchFamily="34" charset="0"/>
              </a:rPr>
              <a:t>     (e.g., Nature Network)</a:t>
            </a:r>
          </a:p>
          <a:p>
            <a:r>
              <a:rPr lang="en-US">
                <a:latin typeface="Calibri" pitchFamily="34" charset="0"/>
              </a:rPr>
              <a:t>Open Access</a:t>
            </a:r>
          </a:p>
          <a:p>
            <a:r>
              <a:rPr lang="en-US">
                <a:latin typeface="Calibri" pitchFamily="34" charset="0"/>
              </a:rPr>
              <a:t>     (e.g., BioMed Central)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07530" name="TextBox 38"/>
          <p:cNvSpPr txBox="1">
            <a:spLocks noChangeArrowheads="1"/>
          </p:cNvSpPr>
          <p:nvPr/>
        </p:nvSpPr>
        <p:spPr bwMode="auto">
          <a:xfrm>
            <a:off x="5029200" y="39624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“trad” Publishing</a:t>
            </a:r>
          </a:p>
        </p:txBody>
      </p:sp>
      <p:sp>
        <p:nvSpPr>
          <p:cNvPr id="107531" name="TextBox 39"/>
          <p:cNvSpPr txBox="1">
            <a:spLocks noChangeArrowheads="1"/>
          </p:cNvSpPr>
          <p:nvPr/>
        </p:nvSpPr>
        <p:spPr bwMode="auto">
          <a:xfrm>
            <a:off x="1828800" y="1676400"/>
            <a:ext cx="2463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Open Access (e.g., PLoS)</a:t>
            </a:r>
          </a:p>
          <a:p>
            <a:r>
              <a:rPr lang="en-US">
                <a:latin typeface="Calibri" pitchFamily="34" charset="0"/>
              </a:rPr>
              <a:t>ArXiv.org</a:t>
            </a:r>
          </a:p>
          <a:p>
            <a:r>
              <a:rPr lang="en-US">
                <a:latin typeface="Calibri" pitchFamily="34" charset="0"/>
              </a:rPr>
              <a:t>RePEc.org</a:t>
            </a:r>
          </a:p>
          <a:p>
            <a:r>
              <a:rPr lang="en-US">
                <a:latin typeface="Calibri" pitchFamily="34" charset="0"/>
              </a:rPr>
              <a:t>PubMed Central</a:t>
            </a:r>
          </a:p>
          <a:p>
            <a:r>
              <a:rPr lang="en-US">
                <a:latin typeface="Calibri" pitchFamily="34" charset="0"/>
              </a:rPr>
              <a:t>NARCIS</a:t>
            </a:r>
          </a:p>
        </p:txBody>
      </p:sp>
      <p:sp>
        <p:nvSpPr>
          <p:cNvPr id="107532" name="TextBox 40"/>
          <p:cNvSpPr txBox="1">
            <a:spLocks noChangeArrowheads="1"/>
          </p:cNvSpPr>
          <p:nvPr/>
        </p:nvSpPr>
        <p:spPr bwMode="auto">
          <a:xfrm>
            <a:off x="1524000" y="3962400"/>
            <a:ext cx="276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ICPSR</a:t>
            </a:r>
          </a:p>
          <a:p>
            <a:r>
              <a:rPr lang="en-US">
                <a:latin typeface="Calibri" pitchFamily="34" charset="0"/>
              </a:rPr>
              <a:t>American Economic Review</a:t>
            </a:r>
          </a:p>
          <a:p>
            <a:r>
              <a:rPr lang="en-US">
                <a:latin typeface="Calibri" pitchFamily="34" charset="0"/>
              </a:rPr>
              <a:t>JSTOR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553200" y="4648200"/>
            <a:ext cx="1752600" cy="1524000"/>
          </a:xfrm>
          <a:prstGeom prst="wedgeRectCallout">
            <a:avLst>
              <a:gd name="adj1" fmla="val -66683"/>
              <a:gd name="adj2" fmla="val -6890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Often enhanced with new forms of value added: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e.g., bundling articles with data; semantic enrichment 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781800" y="685800"/>
            <a:ext cx="1752600" cy="685800"/>
          </a:xfrm>
          <a:prstGeom prst="wedgeRectCallout">
            <a:avLst>
              <a:gd name="adj1" fmla="val -67473"/>
              <a:gd name="adj2" fmla="val 13311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Mostly experimental at this point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685800" y="685800"/>
            <a:ext cx="1752600" cy="838200"/>
          </a:xfrm>
          <a:prstGeom prst="wedgeRectCallout">
            <a:avLst>
              <a:gd name="adj1" fmla="val 67117"/>
              <a:gd name="adj2" fmla="val 7337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Small but growing segment, aided by public policy support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685800" y="5181600"/>
            <a:ext cx="1752600" cy="1143000"/>
          </a:xfrm>
          <a:prstGeom prst="wedgeRectCallout">
            <a:avLst>
              <a:gd name="adj1" fmla="val 58218"/>
              <a:gd name="adj2" fmla="val -9072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Long tradition of coexistence with commercial publishing</a:t>
            </a:r>
          </a:p>
        </p:txBody>
      </p:sp>
      <p:sp>
        <p:nvSpPr>
          <p:cNvPr id="107537" name="TextBox 22"/>
          <p:cNvSpPr txBox="1">
            <a:spLocks noChangeArrowheads="1"/>
          </p:cNvSpPr>
          <p:nvPr/>
        </p:nvSpPr>
        <p:spPr bwMode="auto">
          <a:xfrm>
            <a:off x="-76200" y="-436563"/>
            <a:ext cx="9829800" cy="6958013"/>
          </a:xfrm>
          <a:prstGeom prst="rect">
            <a:avLst/>
          </a:prstGeom>
          <a:solidFill>
            <a:srgbClr val="000000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295400"/>
            <a:ext cx="2481064" cy="707886"/>
          </a:xfrm>
          <a:prstGeom prst="rect">
            <a:avLst/>
          </a:prstGeom>
          <a:solidFill>
            <a:srgbClr val="FFFFFF">
              <a:alpha val="65882"/>
            </a:srgbClr>
          </a:solidFill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Research institutions: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   significant funder?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4953000"/>
            <a:ext cx="2519279" cy="707886"/>
          </a:xfrm>
          <a:prstGeom prst="rect">
            <a:avLst/>
          </a:prstGeom>
          <a:solidFill>
            <a:srgbClr val="FFFFFF">
              <a:alpha val="65882"/>
            </a:srgbClr>
          </a:solidFill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Research institutions: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   major constituency?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65786" y="3733800"/>
            <a:ext cx="3193503" cy="707886"/>
          </a:xfrm>
          <a:prstGeom prst="rect">
            <a:avLst/>
          </a:prstGeom>
          <a:solidFill>
            <a:srgbClr val="FFFFFF">
              <a:alpha val="65882"/>
            </a:srgbClr>
          </a:solidFill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Research institutions: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   75% of academic revenue?</a:t>
            </a:r>
          </a:p>
        </p:txBody>
      </p:sp>
      <p:sp>
        <p:nvSpPr>
          <p:cNvPr id="107547" name="Rectangle 29"/>
          <p:cNvSpPr>
            <a:spLocks noChangeArrowheads="1"/>
          </p:cNvSpPr>
          <p:nvPr/>
        </p:nvSpPr>
        <p:spPr bwMode="auto">
          <a:xfrm>
            <a:off x="6781800" y="152400"/>
            <a:ext cx="2173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/>
              <a:t>From Lorcan Dempsey March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6"/>
          <p:cNvSpPr>
            <a:spLocks noGrp="1"/>
          </p:cNvSpPr>
          <p:nvPr>
            <p:ph type="title" idx="4294967295"/>
          </p:nvPr>
        </p:nvSpPr>
        <p:spPr>
          <a:xfrm>
            <a:off x="457200" y="5638800"/>
            <a:ext cx="8229600" cy="990600"/>
          </a:xfrm>
        </p:spPr>
        <p:txBody>
          <a:bodyPr lIns="91440" tIns="45720" rIns="91440" bIns="45720" anchor="ctr"/>
          <a:lstStyle/>
          <a:p>
            <a:r>
              <a:rPr lang="en-US" sz="2000" b="0" smtClean="0"/>
              <a:t>COLLECTIONS GRID </a:t>
            </a:r>
            <a:r>
              <a:rPr lang="en-US" sz="1000" b="0" smtClean="0"/>
              <a:t>(from OCLC Research)</a:t>
            </a:r>
            <a:endParaRPr lang="en-US" sz="2000" b="0" smtClean="0"/>
          </a:p>
        </p:txBody>
      </p:sp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3382963" y="533400"/>
            <a:ext cx="519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09571" name="Text Box 4"/>
          <p:cNvSpPr txBox="1">
            <a:spLocks noChangeArrowheads="1"/>
          </p:cNvSpPr>
          <p:nvPr/>
        </p:nvSpPr>
        <p:spPr bwMode="auto">
          <a:xfrm>
            <a:off x="5230813" y="533400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09572" name="Text Box 5"/>
          <p:cNvSpPr txBox="1">
            <a:spLocks noChangeArrowheads="1"/>
          </p:cNvSpPr>
          <p:nvPr/>
        </p:nvSpPr>
        <p:spPr bwMode="auto">
          <a:xfrm rot="-5400000">
            <a:off x="2549525" y="1703388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09573" name="Text Box 6"/>
          <p:cNvSpPr txBox="1">
            <a:spLocks noChangeArrowheads="1"/>
          </p:cNvSpPr>
          <p:nvPr/>
        </p:nvSpPr>
        <p:spPr bwMode="auto">
          <a:xfrm rot="-5400000">
            <a:off x="2515394" y="3779044"/>
            <a:ext cx="519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09574" name="Text Box 11"/>
          <p:cNvSpPr txBox="1">
            <a:spLocks noChangeArrowheads="1"/>
          </p:cNvSpPr>
          <p:nvPr/>
        </p:nvSpPr>
        <p:spPr bwMode="auto">
          <a:xfrm>
            <a:off x="3746500" y="76200"/>
            <a:ext cx="1831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79646"/>
                </a:solidFill>
                <a:latin typeface="Calibri" pitchFamily="34" charset="0"/>
              </a:rPr>
              <a:t>Stewardship/</a:t>
            </a:r>
            <a:br>
              <a:rPr lang="en-US" sz="2000" b="1">
                <a:solidFill>
                  <a:srgbClr val="F79646"/>
                </a:solidFill>
                <a:latin typeface="Calibri" pitchFamily="34" charset="0"/>
              </a:rPr>
            </a:br>
            <a:r>
              <a:rPr lang="en-US" sz="2000" b="1">
                <a:solidFill>
                  <a:srgbClr val="F79646"/>
                </a:solidFill>
                <a:latin typeface="Calibri" pitchFamily="34" charset="0"/>
              </a:rPr>
              <a:t>scarcity</a:t>
            </a:r>
          </a:p>
        </p:txBody>
      </p:sp>
      <p:sp>
        <p:nvSpPr>
          <p:cNvPr id="109575" name="Text Box 12"/>
          <p:cNvSpPr txBox="1">
            <a:spLocks noChangeArrowheads="1"/>
          </p:cNvSpPr>
          <p:nvPr/>
        </p:nvSpPr>
        <p:spPr bwMode="auto">
          <a:xfrm rot="-5400000">
            <a:off x="1524794" y="2634456"/>
            <a:ext cx="1919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79646"/>
                </a:solidFill>
                <a:latin typeface="Calibri" pitchFamily="34" charset="0"/>
              </a:rPr>
              <a:t>Uniqueness</a:t>
            </a:r>
          </a:p>
        </p:txBody>
      </p:sp>
      <p:sp>
        <p:nvSpPr>
          <p:cNvPr id="109576" name="Rectangle 7"/>
          <p:cNvSpPr>
            <a:spLocks noChangeArrowheads="1"/>
          </p:cNvSpPr>
          <p:nvPr/>
        </p:nvSpPr>
        <p:spPr bwMode="auto">
          <a:xfrm>
            <a:off x="3095625" y="898525"/>
            <a:ext cx="3487738" cy="42068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F7F7F"/>
              </a:solidFill>
              <a:latin typeface="Verdana" pitchFamily="34" charset="0"/>
            </a:endParaRPr>
          </a:p>
        </p:txBody>
      </p:sp>
      <p:grpSp>
        <p:nvGrpSpPr>
          <p:cNvPr id="109577" name="Group 8"/>
          <p:cNvGrpSpPr>
            <a:grpSpLocks/>
          </p:cNvGrpSpPr>
          <p:nvPr/>
        </p:nvGrpSpPr>
        <p:grpSpPr bwMode="auto">
          <a:xfrm>
            <a:off x="3108325" y="898525"/>
            <a:ext cx="3475038" cy="4206875"/>
            <a:chOff x="2208" y="1008"/>
            <a:chExt cx="3024" cy="2736"/>
          </a:xfrm>
        </p:grpSpPr>
        <p:sp>
          <p:nvSpPr>
            <p:cNvPr id="109589" name="Line 9"/>
            <p:cNvSpPr>
              <a:spLocks noChangeShapeType="1"/>
            </p:cNvSpPr>
            <p:nvPr/>
          </p:nvSpPr>
          <p:spPr bwMode="auto">
            <a:xfrm>
              <a:off x="3696" y="1008"/>
              <a:ext cx="0" cy="27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0" name="Line 10"/>
            <p:cNvSpPr>
              <a:spLocks noChangeShapeType="1"/>
            </p:cNvSpPr>
            <p:nvPr/>
          </p:nvSpPr>
          <p:spPr bwMode="auto">
            <a:xfrm flipV="1">
              <a:off x="2208" y="2352"/>
              <a:ext cx="30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78" name="Text Box 35"/>
          <p:cNvSpPr txBox="1">
            <a:spLocks noChangeArrowheads="1"/>
          </p:cNvSpPr>
          <p:nvPr/>
        </p:nvSpPr>
        <p:spPr bwMode="auto">
          <a:xfrm>
            <a:off x="6765925" y="914400"/>
            <a:ext cx="219551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6600"/>
                </a:solidFill>
                <a:latin typeface="Calibri" pitchFamily="34" charset="0"/>
              </a:rPr>
              <a:t>Low-Low</a:t>
            </a:r>
          </a:p>
          <a:p>
            <a:r>
              <a:rPr lang="en-US" sz="1600" b="1">
                <a:solidFill>
                  <a:srgbClr val="7F7F7F"/>
                </a:solidFill>
                <a:latin typeface="Calibri" pitchFamily="34" charset="0"/>
              </a:rPr>
              <a:t>Freely-accessible web resources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Open source software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Newsgroup archives</a:t>
            </a:r>
          </a:p>
        </p:txBody>
      </p:sp>
      <p:pic>
        <p:nvPicPr>
          <p:cNvPr id="109579" name="Picture 44" descr="WebResourc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1355725"/>
            <a:ext cx="12271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Connector 31"/>
          <p:cNvCxnSpPr/>
          <p:nvPr/>
        </p:nvCxnSpPr>
        <p:spPr>
          <a:xfrm rot="16200000" flipH="1">
            <a:off x="2933700" y="1104900"/>
            <a:ext cx="20574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81" name="Text Box 32"/>
          <p:cNvSpPr txBox="1">
            <a:spLocks noChangeArrowheads="1"/>
          </p:cNvSpPr>
          <p:nvPr/>
        </p:nvSpPr>
        <p:spPr bwMode="auto">
          <a:xfrm>
            <a:off x="182563" y="838200"/>
            <a:ext cx="2103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6600"/>
                </a:solidFill>
                <a:latin typeface="Calibri" pitchFamily="34" charset="0"/>
              </a:rPr>
              <a:t>Low-High</a:t>
            </a:r>
          </a:p>
          <a:p>
            <a:r>
              <a:rPr lang="en-US" sz="1600" b="1">
                <a:solidFill>
                  <a:srgbClr val="7F7F7F"/>
                </a:solidFill>
                <a:latin typeface="Calibri" pitchFamily="34" charset="0"/>
              </a:rPr>
              <a:t>Books &amp; Journals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Newspapers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Gov Documents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CD &amp; DVD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Maps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Scores</a:t>
            </a:r>
            <a:endParaRPr lang="en-US" sz="1400" b="1">
              <a:solidFill>
                <a:srgbClr val="A5A5A5"/>
              </a:solidFill>
              <a:latin typeface="Calibri" pitchFamily="34" charset="0"/>
            </a:endParaRPr>
          </a:p>
        </p:txBody>
      </p:sp>
      <p:pic>
        <p:nvPicPr>
          <p:cNvPr id="109582" name="Picture 48" descr="booksjourna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8325" y="1400175"/>
            <a:ext cx="17383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3" name="Text Box 34"/>
          <p:cNvSpPr txBox="1">
            <a:spLocks noChangeArrowheads="1"/>
          </p:cNvSpPr>
          <p:nvPr/>
        </p:nvSpPr>
        <p:spPr bwMode="auto">
          <a:xfrm>
            <a:off x="6675438" y="3311525"/>
            <a:ext cx="2286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6600"/>
                </a:solidFill>
                <a:latin typeface="Calibri" pitchFamily="34" charset="0"/>
              </a:rPr>
              <a:t>High-Low</a:t>
            </a:r>
          </a:p>
          <a:p>
            <a:r>
              <a:rPr lang="en-US" sz="1600" b="1">
                <a:solidFill>
                  <a:srgbClr val="7F7F7F"/>
                </a:solidFill>
                <a:latin typeface="Calibri" pitchFamily="34" charset="0"/>
              </a:rPr>
              <a:t>Research &amp; Learning Materials</a:t>
            </a:r>
            <a:r>
              <a:rPr lang="en-US" sz="1600">
                <a:solidFill>
                  <a:srgbClr val="7F7F7F"/>
                </a:solidFill>
                <a:latin typeface="Calibri" pitchFamily="34" charset="0"/>
              </a:rPr>
              <a:t> </a:t>
            </a:r>
          </a:p>
          <a:p>
            <a:r>
              <a:rPr lang="en-US" sz="1600" b="1">
                <a:solidFill>
                  <a:srgbClr val="7F7F7F"/>
                </a:solidFill>
                <a:latin typeface="Calibri" pitchFamily="34" charset="0"/>
              </a:rPr>
              <a:t>Institutional records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ePrints/tech reports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Learning objects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Courseware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E-portfolios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Research data</a:t>
            </a:r>
          </a:p>
          <a:p>
            <a:r>
              <a:rPr lang="en-US" sz="1400">
                <a:solidFill>
                  <a:srgbClr val="F79646"/>
                </a:solidFill>
                <a:latin typeface="Calibri" pitchFamily="34" charset="0"/>
              </a:rPr>
              <a:t>Prospectus</a:t>
            </a:r>
          </a:p>
          <a:p>
            <a:r>
              <a:rPr lang="en-US" sz="1400">
                <a:solidFill>
                  <a:srgbClr val="F79646"/>
                </a:solidFill>
                <a:latin typeface="Calibri" pitchFamily="34" charset="0"/>
              </a:rPr>
              <a:t>Insitutional website</a:t>
            </a:r>
          </a:p>
        </p:txBody>
      </p:sp>
      <p:pic>
        <p:nvPicPr>
          <p:cNvPr id="109584" name="Picture 50" descr="researchandlearn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125" y="3551238"/>
            <a:ext cx="15557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5" name="Text Box 33"/>
          <p:cNvSpPr txBox="1">
            <a:spLocks noChangeArrowheads="1"/>
          </p:cNvSpPr>
          <p:nvPr/>
        </p:nvSpPr>
        <p:spPr bwMode="auto">
          <a:xfrm>
            <a:off x="182563" y="3459163"/>
            <a:ext cx="28352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6600"/>
                </a:solidFill>
                <a:latin typeface="Calibri" pitchFamily="34" charset="0"/>
              </a:rPr>
              <a:t>High-High</a:t>
            </a:r>
          </a:p>
          <a:p>
            <a:r>
              <a:rPr lang="en-US" sz="1600" b="1">
                <a:solidFill>
                  <a:srgbClr val="7F7F7F"/>
                </a:solidFill>
                <a:latin typeface="Calibri" pitchFamily="34" charset="0"/>
              </a:rPr>
              <a:t>Special  Collections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Rare books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Local/Historical Newspapers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Local History Materials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Archives &amp; Manuscripts</a:t>
            </a:r>
          </a:p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Theses &amp; dissertations</a:t>
            </a:r>
          </a:p>
        </p:txBody>
      </p:sp>
      <p:pic>
        <p:nvPicPr>
          <p:cNvPr id="109586" name="Picture 51" descr="specialcollection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641725"/>
            <a:ext cx="146208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7" name="Text Box 22"/>
          <p:cNvSpPr txBox="1">
            <a:spLocks noChangeArrowheads="1"/>
          </p:cNvSpPr>
          <p:nvPr/>
        </p:nvSpPr>
        <p:spPr bwMode="auto">
          <a:xfrm>
            <a:off x="228600" y="304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09588" name="Text Box 23"/>
          <p:cNvSpPr txBox="1">
            <a:spLocks noChangeArrowheads="1"/>
          </p:cNvSpPr>
          <p:nvPr/>
        </p:nvSpPr>
        <p:spPr bwMode="auto">
          <a:xfrm>
            <a:off x="288925" y="188913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Another view of what </a:t>
            </a:r>
          </a:p>
          <a:p>
            <a:r>
              <a:rPr lang="en-US">
                <a:solidFill>
                  <a:schemeClr val="folHlink"/>
                </a:solidFill>
              </a:rPr>
              <a:t>needs to be collected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6"/>
          <p:cNvSpPr>
            <a:spLocks noGrp="1"/>
          </p:cNvSpPr>
          <p:nvPr>
            <p:ph type="title" idx="4294967295"/>
          </p:nvPr>
        </p:nvSpPr>
        <p:spPr>
          <a:xfrm>
            <a:off x="457200" y="5638800"/>
            <a:ext cx="8229600" cy="990600"/>
          </a:xfrm>
        </p:spPr>
        <p:txBody>
          <a:bodyPr lIns="91440" tIns="45720" rIns="91440" bIns="45720" anchor="ctr"/>
          <a:lstStyle/>
          <a:p>
            <a:r>
              <a:rPr lang="en-US" sz="2000" b="0" smtClean="0"/>
              <a:t>COLLECTIONS GRID</a:t>
            </a:r>
          </a:p>
        </p:txBody>
      </p:sp>
      <p:sp>
        <p:nvSpPr>
          <p:cNvPr id="111618" name="Text Box 3"/>
          <p:cNvSpPr txBox="1">
            <a:spLocks noChangeArrowheads="1"/>
          </p:cNvSpPr>
          <p:nvPr/>
        </p:nvSpPr>
        <p:spPr bwMode="auto">
          <a:xfrm>
            <a:off x="3382963" y="533400"/>
            <a:ext cx="519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5230813" y="533400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11620" name="Text Box 5"/>
          <p:cNvSpPr txBox="1">
            <a:spLocks noChangeArrowheads="1"/>
          </p:cNvSpPr>
          <p:nvPr/>
        </p:nvSpPr>
        <p:spPr bwMode="auto">
          <a:xfrm rot="-5400000">
            <a:off x="2549525" y="1703388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11621" name="Text Box 6"/>
          <p:cNvSpPr txBox="1">
            <a:spLocks noChangeArrowheads="1"/>
          </p:cNvSpPr>
          <p:nvPr/>
        </p:nvSpPr>
        <p:spPr bwMode="auto">
          <a:xfrm rot="-5400000">
            <a:off x="2515394" y="3779044"/>
            <a:ext cx="519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11622" name="Text Box 11"/>
          <p:cNvSpPr txBox="1">
            <a:spLocks noChangeArrowheads="1"/>
          </p:cNvSpPr>
          <p:nvPr/>
        </p:nvSpPr>
        <p:spPr bwMode="auto">
          <a:xfrm>
            <a:off x="3746500" y="76200"/>
            <a:ext cx="183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79646"/>
                </a:solidFill>
                <a:latin typeface="Calibri" pitchFamily="34" charset="0"/>
              </a:rPr>
              <a:t>Stewardship</a:t>
            </a:r>
          </a:p>
        </p:txBody>
      </p:sp>
      <p:sp>
        <p:nvSpPr>
          <p:cNvPr id="111623" name="Text Box 12"/>
          <p:cNvSpPr txBox="1">
            <a:spLocks noChangeArrowheads="1"/>
          </p:cNvSpPr>
          <p:nvPr/>
        </p:nvSpPr>
        <p:spPr bwMode="auto">
          <a:xfrm rot="-5400000">
            <a:off x="1524794" y="2634456"/>
            <a:ext cx="1919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79646"/>
                </a:solidFill>
                <a:latin typeface="Calibri" pitchFamily="34" charset="0"/>
              </a:rPr>
              <a:t>Uniqueness</a:t>
            </a:r>
          </a:p>
        </p:txBody>
      </p:sp>
      <p:sp>
        <p:nvSpPr>
          <p:cNvPr id="111624" name="Rectangle 7"/>
          <p:cNvSpPr>
            <a:spLocks noChangeArrowheads="1"/>
          </p:cNvSpPr>
          <p:nvPr/>
        </p:nvSpPr>
        <p:spPr bwMode="auto">
          <a:xfrm>
            <a:off x="3095625" y="898525"/>
            <a:ext cx="3487738" cy="42068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F7F7F"/>
              </a:solidFill>
              <a:latin typeface="Verdana" pitchFamily="34" charset="0"/>
            </a:endParaRPr>
          </a:p>
        </p:txBody>
      </p:sp>
      <p:grpSp>
        <p:nvGrpSpPr>
          <p:cNvPr id="111625" name="Group 8"/>
          <p:cNvGrpSpPr>
            <a:grpSpLocks/>
          </p:cNvGrpSpPr>
          <p:nvPr/>
        </p:nvGrpSpPr>
        <p:grpSpPr bwMode="auto">
          <a:xfrm>
            <a:off x="3108325" y="898525"/>
            <a:ext cx="3475038" cy="4206875"/>
            <a:chOff x="2208" y="1008"/>
            <a:chExt cx="3024" cy="2736"/>
          </a:xfrm>
        </p:grpSpPr>
        <p:sp>
          <p:nvSpPr>
            <p:cNvPr id="111642" name="Line 9"/>
            <p:cNvSpPr>
              <a:spLocks noChangeShapeType="1"/>
            </p:cNvSpPr>
            <p:nvPr/>
          </p:nvSpPr>
          <p:spPr bwMode="auto">
            <a:xfrm>
              <a:off x="3696" y="1008"/>
              <a:ext cx="0" cy="27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3" name="Line 10"/>
            <p:cNvSpPr>
              <a:spLocks noChangeShapeType="1"/>
            </p:cNvSpPr>
            <p:nvPr/>
          </p:nvSpPr>
          <p:spPr bwMode="auto">
            <a:xfrm flipV="1">
              <a:off x="2208" y="2352"/>
              <a:ext cx="30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1626" name="Picture 44" descr="WebResourc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1355725"/>
            <a:ext cx="12271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Connector 31"/>
          <p:cNvCxnSpPr/>
          <p:nvPr/>
        </p:nvCxnSpPr>
        <p:spPr>
          <a:xfrm rot="16200000" flipH="1">
            <a:off x="2933700" y="1104900"/>
            <a:ext cx="20574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628" name="Picture 48" descr="booksjourna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8325" y="1400175"/>
            <a:ext cx="17383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9" name="Picture 50" descr="researchandlearn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125" y="3551238"/>
            <a:ext cx="15557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0" name="Picture 51" descr="specialcollection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641725"/>
            <a:ext cx="146208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1" name="TextBox 21"/>
          <p:cNvSpPr txBox="1">
            <a:spLocks noChangeArrowheads="1"/>
          </p:cNvSpPr>
          <p:nvPr/>
        </p:nvSpPr>
        <p:spPr bwMode="auto">
          <a:xfrm>
            <a:off x="-76200" y="-436563"/>
            <a:ext cx="9906000" cy="6958013"/>
          </a:xfrm>
          <a:prstGeom prst="rect">
            <a:avLst/>
          </a:prstGeom>
          <a:solidFill>
            <a:srgbClr val="000000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1316295"/>
            <a:ext cx="6729727" cy="1015663"/>
          </a:xfrm>
          <a:prstGeom prst="rect">
            <a:avLst/>
          </a:prstGeom>
          <a:solidFill>
            <a:srgbClr val="FFFFFF">
              <a:alpha val="65882"/>
            </a:srgbClr>
          </a:solidFill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All institutions: shift to licensed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All institutions: manage transition from print?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Licensed channel providers: consumer, education, scholarly, 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800" y="3962400"/>
            <a:ext cx="2702406" cy="707886"/>
          </a:xfrm>
          <a:prstGeom prst="rect">
            <a:avLst/>
          </a:prstGeom>
          <a:solidFill>
            <a:srgbClr val="FFFFFF">
              <a:alpha val="65882"/>
            </a:srgbClr>
          </a:solidFill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All institutions: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How much investment?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7800" y="3297495"/>
            <a:ext cx="3778214" cy="1631216"/>
          </a:xfrm>
          <a:prstGeom prst="rect">
            <a:avLst/>
          </a:prstGeom>
          <a:solidFill>
            <a:srgbClr val="FFFFFF">
              <a:alpha val="65882"/>
            </a:srgbClr>
          </a:solidFill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Research institutions: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   managing institutional assets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Research institutions: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   new scholarly outputs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All institutions: learning materials</a:t>
            </a:r>
          </a:p>
        </p:txBody>
      </p:sp>
      <p:sp>
        <p:nvSpPr>
          <p:cNvPr id="111641" name="Rectangle 28"/>
          <p:cNvSpPr>
            <a:spLocks noChangeArrowheads="1"/>
          </p:cNvSpPr>
          <p:nvPr/>
        </p:nvSpPr>
        <p:spPr bwMode="auto">
          <a:xfrm>
            <a:off x="6781800" y="152400"/>
            <a:ext cx="2173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>
                <a:solidFill>
                  <a:srgbClr val="000000"/>
                </a:solidFill>
              </a:rPr>
              <a:t>From Lorcan Dempsey March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Conclusion #1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7702550" cy="4691063"/>
          </a:xfrm>
        </p:spPr>
        <p:txBody>
          <a:bodyPr/>
          <a:lstStyle/>
          <a:p>
            <a:r>
              <a:rPr lang="en-US" smtClean="0"/>
              <a:t>The switch to e-publications and digital delivery will reconfigure the academic library</a:t>
            </a:r>
          </a:p>
          <a:p>
            <a:r>
              <a:rPr lang="en-US" smtClean="0"/>
              <a:t>The academic library will use its resources to</a:t>
            </a:r>
          </a:p>
          <a:p>
            <a:pPr>
              <a:buFontTx/>
              <a:buChar char="•"/>
            </a:pPr>
            <a:r>
              <a:rPr lang="en-US" smtClean="0"/>
              <a:t>become the most efficient unit that adds local value</a:t>
            </a:r>
          </a:p>
          <a:p>
            <a:r>
              <a:rPr lang="en-US" smtClean="0"/>
              <a:t>By moving beyond its past and its tradition as a physical storehouse of texts the library will </a:t>
            </a:r>
          </a:p>
          <a:p>
            <a:pPr>
              <a:buFontTx/>
              <a:buChar char="•"/>
            </a:pPr>
            <a:r>
              <a:rPr lang="en-US" smtClean="0"/>
              <a:t>become a bundle of services that adds value to the University’s output – scholarship and research</a:t>
            </a:r>
          </a:p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47638"/>
            <a:ext cx="8023225" cy="995362"/>
          </a:xfrm>
        </p:spPr>
        <p:txBody>
          <a:bodyPr/>
          <a:lstStyle/>
          <a:p>
            <a:r>
              <a:rPr lang="en-US" smtClean="0"/>
              <a:t>Conclusion #2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02550" cy="4691063"/>
          </a:xfrm>
        </p:spPr>
        <p:txBody>
          <a:bodyPr/>
          <a:lstStyle/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z="2000" smtClean="0"/>
              <a:t>This reconfiguation will require national libraries and agencies to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z="2000" smtClean="0"/>
              <a:t>Collaborate explicitly with academic libraries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z="2000" smtClean="0"/>
              <a:t>Redefine their mission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z="2000" smtClean="0"/>
              <a:t>Adjust their focus and investments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z="2000" smtClean="0"/>
              <a:t>Become part of a new reconfigured national system 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Char char="•"/>
            </a:pPr>
            <a:r>
              <a:rPr lang="en-US" sz="2000" smtClean="0"/>
              <a:t>Take a key role in a this new system 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b="1" smtClean="0"/>
              <a:t>Result – managed collection and  preservation of the nation’s scholarly record and its cultural heritage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endParaRPr lang="en-US" b="1" smtClean="0"/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THANK YOU</a:t>
            </a:r>
            <a:br>
              <a:rPr lang="en-US" smtClean="0"/>
            </a:br>
            <a:r>
              <a:rPr lang="en-US" smtClean="0"/>
              <a:t>			</a:t>
            </a:r>
          </a:p>
        </p:txBody>
      </p:sp>
      <p:sp>
        <p:nvSpPr>
          <p:cNvPr id="117762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2971800"/>
            <a:ext cx="6400800" cy="3276600"/>
          </a:xfrm>
        </p:spPr>
        <p:txBody>
          <a:bodyPr/>
          <a:lstStyle/>
          <a:p>
            <a:pPr marL="12700" indent="0" algn="ctr"/>
            <a:r>
              <a:rPr lang="en-US" sz="2000" smtClean="0">
                <a:hlinkClick r:id="rId2"/>
              </a:rPr>
              <a:t>MICHALKJ@OCLC.ORG</a:t>
            </a:r>
            <a:endParaRPr lang="en-US" sz="2000" smtClean="0"/>
          </a:p>
          <a:p>
            <a:pPr marL="12700" indent="0" algn="ctr"/>
            <a:endParaRPr lang="en-US" sz="2000" smtClean="0"/>
          </a:p>
          <a:p>
            <a:pPr marL="12700" indent="0"/>
            <a:r>
              <a:rPr lang="en-US" sz="2000" smtClean="0"/>
              <a:t>comments, questions and observations are very welcome via email…</a:t>
            </a:r>
          </a:p>
          <a:p>
            <a:pPr marL="12700" indent="0"/>
            <a:endParaRPr lang="en-US" sz="2000" smtClean="0"/>
          </a:p>
          <a:p>
            <a:pPr marL="12700" indent="0" eaLnBrk="1" hangingPunct="1">
              <a:spcAft>
                <a:spcPct val="0"/>
              </a:spcAft>
              <a:buClrTx/>
            </a:pPr>
            <a:r>
              <a:rPr lang="en-US" sz="1600" smtClean="0">
                <a:latin typeface="Arial" charset="0"/>
              </a:rPr>
              <a:t>with thanks to Lorcan Dempsey, Brian Lavoie, David Lewis, Constance Malpas and Karen Smith-Yoshimura for their contributions</a:t>
            </a:r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smtClean="0"/>
              <a:t>a Diversion</a:t>
            </a:r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12700"/>
            <a:r>
              <a:rPr lang="en-US" smtClean="0"/>
              <a:t>Some analysis of Japan and OCLC WorldCat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147638"/>
            <a:ext cx="8023225" cy="995362"/>
          </a:xfrm>
        </p:spPr>
        <p:txBody>
          <a:bodyPr/>
          <a:lstStyle/>
          <a:p>
            <a:r>
              <a:rPr lang="en-US" smtClean="0"/>
              <a:t>OCLC and NDL collaboration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447800"/>
            <a:ext cx="7702550" cy="4691063"/>
          </a:xfrm>
        </p:spPr>
        <p:txBody>
          <a:bodyPr/>
          <a:lstStyle/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mtClean="0"/>
              <a:t>NDL has agreed to: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mtClean="0"/>
              <a:t>Load its JapanMARC records into WorldCat</a:t>
            </a:r>
          </a:p>
          <a:p>
            <a:pPr lvl="1">
              <a:spcAft>
                <a:spcPts val="800"/>
              </a:spcAft>
            </a:pPr>
            <a:r>
              <a:rPr lang="en-US" smtClean="0"/>
              <a:t>This is just beginning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mtClean="0"/>
              <a:t>Contribute its authority files to the Virtual International Authority (VIAF) file</a:t>
            </a:r>
          </a:p>
          <a:p>
            <a:pPr lvl="1">
              <a:spcAft>
                <a:spcPts val="800"/>
              </a:spcAft>
            </a:pPr>
            <a:r>
              <a:rPr lang="en-US" smtClean="0"/>
              <a:t>This links authority files from national libraries and other agencies and makes them available on the web.</a:t>
            </a:r>
          </a:p>
          <a:p>
            <a:pPr lvl="1">
              <a:spcAft>
                <a:spcPts val="800"/>
              </a:spcAft>
            </a:pPr>
            <a:r>
              <a:rPr lang="en-US" smtClean="0"/>
              <a:t>NDL data is not yet loaded</a:t>
            </a:r>
          </a:p>
          <a:p>
            <a:pPr marL="238125" indent="-225425">
              <a:spcAft>
                <a:spcPts val="1600"/>
              </a:spcAft>
              <a:buClr>
                <a:srgbClr val="FF7600"/>
              </a:buClr>
              <a:buFontTx/>
              <a:buNone/>
            </a:pPr>
            <a:r>
              <a:rPr lang="en-US" smtClean="0"/>
              <a:t>These statistics will change when the NDL contributions have been integrated.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Japanese Book Publication</a:t>
            </a: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609600"/>
            <a:ext cx="4746625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/>
        </p:nvGraphicFramePr>
        <p:xfrm>
          <a:off x="4038600" y="2667000"/>
          <a:ext cx="4648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38" name="Rectangle 30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>Japan in WorldCat</a:t>
            </a:r>
          </a:p>
        </p:txBody>
      </p:sp>
      <p:sp>
        <p:nvSpPr>
          <p:cNvPr id="39939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936750"/>
            <a:ext cx="3276600" cy="4202113"/>
          </a:xfrm>
        </p:spPr>
        <p:txBody>
          <a:bodyPr/>
          <a:lstStyle/>
          <a:p>
            <a:pPr marL="12700" indent="0" eaLnBrk="1" hangingPunct="1"/>
            <a:endParaRPr lang="en-US" sz="1400" b="1" smtClean="0"/>
          </a:p>
          <a:p>
            <a:pPr marL="12700" indent="0" eaLnBrk="1" hangingPunct="1"/>
            <a:endParaRPr lang="en-US" sz="1400" smtClean="0"/>
          </a:p>
        </p:txBody>
      </p:sp>
      <p:sp>
        <p:nvSpPr>
          <p:cNvPr id="39940" name="Text Box 33"/>
          <p:cNvSpPr txBox="1">
            <a:spLocks noChangeArrowheads="1"/>
          </p:cNvSpPr>
          <p:nvPr/>
        </p:nvSpPr>
        <p:spPr bwMode="auto">
          <a:xfrm>
            <a:off x="5181600" y="6019800"/>
            <a:ext cx="2459038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200" i="1">
                <a:solidFill>
                  <a:srgbClr val="000000"/>
                </a:solidFill>
                <a:latin typeface="Trebuchet MS" pitchFamily="34" charset="0"/>
              </a:rPr>
              <a:t>Statistics current as of July 2010</a:t>
            </a:r>
          </a:p>
        </p:txBody>
      </p:sp>
      <p:sp>
        <p:nvSpPr>
          <p:cNvPr id="39941" name="Rectangle 36"/>
          <p:cNvSpPr>
            <a:spLocks noChangeArrowheads="1"/>
          </p:cNvSpPr>
          <p:nvPr/>
        </p:nvSpPr>
        <p:spPr bwMode="auto">
          <a:xfrm>
            <a:off x="304800" y="1752600"/>
            <a:ext cx="3352800" cy="941388"/>
          </a:xfrm>
          <a:prstGeom prst="rect">
            <a:avLst/>
          </a:prstGeom>
          <a:noFill/>
          <a:ln w="9525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200" b="1">
                <a:latin typeface="Trebuchet MS" pitchFamily="34" charset="0"/>
              </a:rPr>
              <a:t>Materials published in Japan: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200">
                <a:latin typeface="Trebuchet MS" pitchFamily="34" charset="0"/>
              </a:rPr>
              <a:t>As of July 2008: 2,660,638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200">
                <a:latin typeface="Trebuchet MS" pitchFamily="34" charset="0"/>
              </a:rPr>
              <a:t>As of July 2010: 3,185,301 </a:t>
            </a:r>
            <a:r>
              <a:rPr lang="en-US" sz="1200" i="1">
                <a:latin typeface="Trebuchet MS" pitchFamily="34" charset="0"/>
              </a:rPr>
              <a:t>(+20 percent) </a:t>
            </a:r>
          </a:p>
        </p:txBody>
      </p:sp>
      <p:sp>
        <p:nvSpPr>
          <p:cNvPr id="39942" name="Rectangle 37"/>
          <p:cNvSpPr>
            <a:spLocks noChangeArrowheads="1"/>
          </p:cNvSpPr>
          <p:nvPr/>
        </p:nvSpPr>
        <p:spPr bwMode="auto">
          <a:xfrm>
            <a:off x="304800" y="4038600"/>
            <a:ext cx="3352800" cy="2327275"/>
          </a:xfrm>
          <a:prstGeom prst="rect">
            <a:avLst/>
          </a:prstGeom>
          <a:noFill/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200" b="1">
                <a:latin typeface="Trebuchet MS" pitchFamily="34" charset="0"/>
              </a:rPr>
              <a:t>Total Japanese holdings: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200">
                <a:latin typeface="Trebuchet MS" pitchFamily="34" charset="0"/>
              </a:rPr>
              <a:t>6,322,711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200" b="1">
                <a:latin typeface="Trebuchet MS" pitchFamily="34" charset="0"/>
              </a:rPr>
              <a:t>Original WorldCat records contributed by Japanese institutions: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200">
                <a:latin typeface="Trebuchet MS" pitchFamily="34" charset="0"/>
              </a:rPr>
              <a:t>1,099,346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200" b="1">
                <a:latin typeface="Trebuchet MS" pitchFamily="34" charset="0"/>
              </a:rPr>
              <a:t>Total holdings in WorldCat attached to Japanese-contributed records: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200">
                <a:latin typeface="Trebuchet MS" pitchFamily="34" charset="0"/>
              </a:rPr>
              <a:t>2,160,027</a:t>
            </a: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304800" y="2895600"/>
            <a:ext cx="3352800" cy="941388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200" b="1">
                <a:latin typeface="Trebuchet MS" pitchFamily="34" charset="0"/>
              </a:rPr>
              <a:t>Japanese-language materials: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200">
                <a:latin typeface="Trebuchet MS" pitchFamily="34" charset="0"/>
              </a:rPr>
              <a:t>As of July 2008: 2,539,948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200">
                <a:latin typeface="Trebuchet MS" pitchFamily="34" charset="0"/>
              </a:rPr>
              <a:t>As of July 2010: 2,985,134 </a:t>
            </a:r>
            <a:r>
              <a:rPr lang="en-US" sz="1200" i="1">
                <a:latin typeface="Trebuchet MS" pitchFamily="34" charset="0"/>
              </a:rPr>
              <a:t>(+18 percent)</a:t>
            </a:r>
          </a:p>
        </p:txBody>
      </p:sp>
      <p:pic>
        <p:nvPicPr>
          <p:cNvPr id="39944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676400"/>
            <a:ext cx="654050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45" name="Picture 11" descr="C:\DATA\E-DRIVE\CountryProfiles\jap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57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TextBox 12"/>
          <p:cNvSpPr txBox="1">
            <a:spLocks noChangeArrowheads="1"/>
          </p:cNvSpPr>
          <p:nvPr/>
        </p:nvSpPr>
        <p:spPr bwMode="auto">
          <a:xfrm>
            <a:off x="7543800" y="2895600"/>
            <a:ext cx="8318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Trebuchet MS" pitchFamily="34" charset="0"/>
              </a:rPr>
              <a:t>4.3 million</a:t>
            </a:r>
          </a:p>
        </p:txBody>
      </p:sp>
      <p:sp>
        <p:nvSpPr>
          <p:cNvPr id="39947" name="TextBox 13"/>
          <p:cNvSpPr txBox="1">
            <a:spLocks noChangeArrowheads="1"/>
          </p:cNvSpPr>
          <p:nvPr/>
        </p:nvSpPr>
        <p:spPr bwMode="auto">
          <a:xfrm>
            <a:off x="6019800" y="3733800"/>
            <a:ext cx="8318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Trebuchet MS" pitchFamily="34" charset="0"/>
              </a:rPr>
              <a:t>1.3 million</a:t>
            </a:r>
          </a:p>
        </p:txBody>
      </p:sp>
      <p:sp>
        <p:nvSpPr>
          <p:cNvPr id="39948" name="TextBox 14"/>
          <p:cNvSpPr txBox="1">
            <a:spLocks noChangeArrowheads="1"/>
          </p:cNvSpPr>
          <p:nvPr/>
        </p:nvSpPr>
        <p:spPr bwMode="auto">
          <a:xfrm>
            <a:off x="6019800" y="2895600"/>
            <a:ext cx="8318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Trebuchet MS" pitchFamily="34" charset="0"/>
              </a:rPr>
              <a:t>4.1 million</a:t>
            </a:r>
          </a:p>
        </p:txBody>
      </p:sp>
      <p:sp>
        <p:nvSpPr>
          <p:cNvPr id="39949" name="TextBox 15"/>
          <p:cNvSpPr txBox="1">
            <a:spLocks noChangeArrowheads="1"/>
          </p:cNvSpPr>
          <p:nvPr/>
        </p:nvSpPr>
        <p:spPr bwMode="auto">
          <a:xfrm>
            <a:off x="7696200" y="3733800"/>
            <a:ext cx="8318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Trebuchet MS" pitchFamily="34" charset="0"/>
              </a:rPr>
              <a:t>1.4 million</a:t>
            </a:r>
          </a:p>
        </p:txBody>
      </p:sp>
      <p:sp>
        <p:nvSpPr>
          <p:cNvPr id="39950" name="TextBox 16"/>
          <p:cNvSpPr txBox="1">
            <a:spLocks noChangeArrowheads="1"/>
          </p:cNvSpPr>
          <p:nvPr/>
        </p:nvSpPr>
        <p:spPr bwMode="auto">
          <a:xfrm>
            <a:off x="4114800" y="2286000"/>
            <a:ext cx="45529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rebuchet MS" pitchFamily="34" charset="0"/>
              </a:rPr>
              <a:t>Japanese “Collective Collection” in WorldCat</a:t>
            </a:r>
          </a:p>
        </p:txBody>
      </p:sp>
      <p:sp>
        <p:nvSpPr>
          <p:cNvPr id="39951" name="Rectangle 17"/>
          <p:cNvSpPr>
            <a:spLocks noChangeArrowheads="1"/>
          </p:cNvSpPr>
          <p:nvPr/>
        </p:nvSpPr>
        <p:spPr bwMode="auto">
          <a:xfrm>
            <a:off x="304800" y="4724400"/>
            <a:ext cx="3200400" cy="16002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6750"/>
            <a:ext cx="116776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earchBlu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LC orang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lc_light_blue 15">
    <a:dk1>
      <a:srgbClr val="000000"/>
    </a:dk1>
    <a:lt1>
      <a:srgbClr val="FFFFFF"/>
    </a:lt1>
    <a:dk2>
      <a:srgbClr val="FFFFFF"/>
    </a:dk2>
    <a:lt2>
      <a:srgbClr val="000000"/>
    </a:lt2>
    <a:accent1>
      <a:srgbClr val="409A3C"/>
    </a:accent1>
    <a:accent2>
      <a:srgbClr val="FF7600"/>
    </a:accent2>
    <a:accent3>
      <a:srgbClr val="FFFFFF"/>
    </a:accent3>
    <a:accent4>
      <a:srgbClr val="000000"/>
    </a:accent4>
    <a:accent5>
      <a:srgbClr val="AFCAAF"/>
    </a:accent5>
    <a:accent6>
      <a:srgbClr val="E76A00"/>
    </a:accent6>
    <a:hlink>
      <a:srgbClr val="144A6F"/>
    </a:hlink>
    <a:folHlink>
      <a:srgbClr val="2178B5"/>
    </a:folHlink>
  </a:clrScheme>
  <a:fontScheme name="oclc_light_blue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clc_light_blue(2) 15">
    <a:dk1>
      <a:srgbClr val="000000"/>
    </a:dk1>
    <a:lt1>
      <a:srgbClr val="FFFFFF"/>
    </a:lt1>
    <a:dk2>
      <a:srgbClr val="FFFFFF"/>
    </a:dk2>
    <a:lt2>
      <a:srgbClr val="000000"/>
    </a:lt2>
    <a:accent1>
      <a:srgbClr val="409A3C"/>
    </a:accent1>
    <a:accent2>
      <a:srgbClr val="FF7600"/>
    </a:accent2>
    <a:accent3>
      <a:srgbClr val="FFFFFF"/>
    </a:accent3>
    <a:accent4>
      <a:srgbClr val="000000"/>
    </a:accent4>
    <a:accent5>
      <a:srgbClr val="AFCAAF"/>
    </a:accent5>
    <a:accent6>
      <a:srgbClr val="E76A00"/>
    </a:accent6>
    <a:hlink>
      <a:srgbClr val="144A6F"/>
    </a:hlink>
    <a:folHlink>
      <a:srgbClr val="2178B5"/>
    </a:folHlink>
  </a:clrScheme>
  <a:fontScheme name="oclc_light_blue(2)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ResearchBlue</Template>
  <TotalTime>833</TotalTime>
  <Words>1925</Words>
  <Application>Microsoft Office PowerPoint</Application>
  <PresentationFormat>On-screen Show (4:3)</PresentationFormat>
  <Paragraphs>435</Paragraphs>
  <Slides>48</Slides>
  <Notes>44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ResearchBlue</vt:lpstr>
      <vt:lpstr>OCLC orange "light" template</vt:lpstr>
      <vt:lpstr>Latest Trends in US Libraries and OCLC in the Digital Environment</vt:lpstr>
      <vt:lpstr>Problem Statement</vt:lpstr>
      <vt:lpstr>Overview</vt:lpstr>
      <vt:lpstr>Disclaimer</vt:lpstr>
      <vt:lpstr>a Diversion</vt:lpstr>
      <vt:lpstr>OCLC and NDL collaboration</vt:lpstr>
      <vt:lpstr>Japanese Book Publication</vt:lpstr>
      <vt:lpstr>Japan in WorldCat</vt:lpstr>
      <vt:lpstr>Slide 9</vt:lpstr>
      <vt:lpstr>Slide 10</vt:lpstr>
      <vt:lpstr>Slide 11</vt:lpstr>
      <vt:lpstr>Slide 12</vt:lpstr>
      <vt:lpstr>Slide 13</vt:lpstr>
      <vt:lpstr>Slide 14</vt:lpstr>
      <vt:lpstr>Overview</vt:lpstr>
      <vt:lpstr>Overview</vt:lpstr>
      <vt:lpstr>Place of the Library in University </vt:lpstr>
      <vt:lpstr>The network changes everything</vt:lpstr>
      <vt:lpstr>collection trends</vt:lpstr>
      <vt:lpstr>Slide 20</vt:lpstr>
      <vt:lpstr>Less investment in libraries</vt:lpstr>
      <vt:lpstr>In the last 15 years . . . </vt:lpstr>
      <vt:lpstr>What Do We Know About Print Book Use</vt:lpstr>
      <vt:lpstr>Slide 24</vt:lpstr>
      <vt:lpstr>switch to e-books</vt:lpstr>
      <vt:lpstr>Move from Print to Electronic Collections</vt:lpstr>
      <vt:lpstr>Move from Print to Electronic Collections</vt:lpstr>
      <vt:lpstr>and the switch to primarily e-book purchasing will happen soon</vt:lpstr>
      <vt:lpstr>Forecasts – Digital Availability of e-books - the publishers expect this switch</vt:lpstr>
      <vt:lpstr>Status of the switch to e-publications</vt:lpstr>
      <vt:lpstr>Hathi Trust - current members</vt:lpstr>
      <vt:lpstr>Moving from Print to Electronic Books </vt:lpstr>
      <vt:lpstr>Retire Legacy Print Collections</vt:lpstr>
      <vt:lpstr>Retiring Legacy Print Collections - digital is much cheaper than the library or a storage facility</vt:lpstr>
      <vt:lpstr>implications</vt:lpstr>
      <vt:lpstr>US Investment in Academic Print Collections</vt:lpstr>
      <vt:lpstr>A global change in the library environment</vt:lpstr>
      <vt:lpstr>Result of E-books plus stored print </vt:lpstr>
      <vt:lpstr>Slide 39</vt:lpstr>
      <vt:lpstr>The Scholarly Record includes</vt:lpstr>
      <vt:lpstr>Slide 41</vt:lpstr>
      <vt:lpstr>Slide 42</vt:lpstr>
      <vt:lpstr>COLLECTIONS GRID (from OCLC Research)</vt:lpstr>
      <vt:lpstr>COLLECTIONS GRID</vt:lpstr>
      <vt:lpstr>Conclusion #1</vt:lpstr>
      <vt:lpstr>Conclusion #2</vt:lpstr>
      <vt:lpstr>THANK YOU    </vt:lpstr>
      <vt:lpstr>Slide 48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OCLC and Research Institutions: Transitioning the RLG Partnership and positioning OCLC Research</dc:title>
  <dc:creator>michalkj</dc:creator>
  <cp:lastModifiedBy>conferp</cp:lastModifiedBy>
  <cp:revision>28</cp:revision>
  <dcterms:created xsi:type="dcterms:W3CDTF">2010-09-27T22:27:02Z</dcterms:created>
  <dcterms:modified xsi:type="dcterms:W3CDTF">2010-10-14T23:04:54Z</dcterms:modified>
</cp:coreProperties>
</file>