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266" r:id="rId3"/>
    <p:sldId id="271" r:id="rId4"/>
    <p:sldId id="269" r:id="rId5"/>
    <p:sldId id="268" r:id="rId6"/>
    <p:sldId id="267" r:id="rId7"/>
    <p:sldId id="270" r:id="rId8"/>
    <p:sldId id="259" r:id="rId9"/>
    <p:sldId id="272" r:id="rId10"/>
  </p:sldIdLst>
  <p:sldSz cx="9144000" cy="6858000" type="screen4x3"/>
  <p:notesSz cx="6858000" cy="9144000"/>
  <p:embeddedFontLst>
    <p:embeddedFont>
      <p:font typeface="Open Sans Semibold" panose="020B0604020202020204" charset="0"/>
      <p:bold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ＭＳ Ｐゴシック" panose="020B0600070205080204" pitchFamily="34" charset="-128"/>
      <p:regular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4660"/>
  </p:normalViewPr>
  <p:slideViewPr>
    <p:cSldViewPr>
      <p:cViewPr varScale="1">
        <p:scale>
          <a:sx n="69" d="100"/>
          <a:sy n="69" d="100"/>
        </p:scale>
        <p:origin x="12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88CA0-556C-48FF-86E2-FF35850D4988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6B667-2232-4724-A11E-410F123D3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3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8C6BD-D8CF-43CE-9A0D-DA4E77A4F016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E8577-7E78-41DF-96AC-A776B0057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-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1219200" cy="1408670"/>
          </a:xfrm>
          <a:prstGeom prst="rect">
            <a:avLst/>
          </a:prstGeom>
        </p:spPr>
      </p:pic>
      <p:pic>
        <p:nvPicPr>
          <p:cNvPr id="13" name="Picture 1" descr="image00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914400" y="2590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b="1" i="0" dirty="0">
              <a:solidFill>
                <a:schemeClr val="bg1">
                  <a:lumMod val="85000"/>
                </a:schemeClr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5200"/>
            <a:ext cx="5410200" cy="24384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Parting slide contact info; name, twitter, email, etc…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0" dirty="0" smtClean="0">
                <a:solidFill>
                  <a:srgbClr val="646464"/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b="1" i="0" dirty="0">
              <a:solidFill>
                <a:srgbClr val="646464"/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334000" cy="19812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0" dirty="0" smtClean="0">
                <a:solidFill>
                  <a:srgbClr val="646464"/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b="1" i="0" dirty="0">
              <a:solidFill>
                <a:srgbClr val="646464"/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334000" cy="19812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3" y="720694"/>
            <a:ext cx="1250116" cy="1370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5"/>
          <p:cNvSpPr txBox="1">
            <a:spLocks noChangeArrowheads="1"/>
          </p:cNvSpPr>
          <p:nvPr userDrawn="1"/>
        </p:nvSpPr>
        <p:spPr bwMode="auto">
          <a:xfrm>
            <a:off x="7974013" y="6237288"/>
            <a:ext cx="7747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400" smtClean="0">
                <a:solidFill>
                  <a:srgbClr val="333333"/>
                </a:solidFill>
                <a:latin typeface="ＭＳ Ｐゴシック" pitchFamily="50" charset="-128"/>
              </a:rPr>
              <a:t>　</a:t>
            </a:r>
            <a:fld id="{BCB0278D-E6A0-4DED-97CE-EAB60A196196}" type="slidenum">
              <a:rPr kumimoji="1" lang="en-US" altLang="ja-JP" sz="1200" smtClean="0">
                <a:solidFill>
                  <a:srgbClr val="7F7F7F"/>
                </a:solidFill>
                <a:latin typeface="Arial" charset="0"/>
              </a:rPr>
              <a:pPr marL="285750" indent="-285750"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 sz="1200" smtClean="0">
              <a:solidFill>
                <a:srgbClr val="7F7F7F"/>
              </a:solidFill>
              <a:latin typeface="Arial" charset="0"/>
            </a:endParaRPr>
          </a:p>
        </p:txBody>
      </p:sp>
      <p:pic>
        <p:nvPicPr>
          <p:cNvPr id="4" name="Picture 2" descr="一貫教育校-base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080D47"/>
              </a:clrFrom>
              <a:clrTo>
                <a:srgbClr val="080D47">
                  <a:alpha val="0"/>
                </a:srgbClr>
              </a:clrTo>
            </a:clrChange>
          </a:blip>
          <a:srcRect l="89996" t="12109" r="3337" b="75949"/>
          <a:stretch>
            <a:fillRect/>
          </a:stretch>
        </p:blipFill>
        <p:spPr bwMode="auto">
          <a:xfrm>
            <a:off x="179388" y="187325"/>
            <a:ext cx="4683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615950" y="115888"/>
            <a:ext cx="7843838" cy="606425"/>
          </a:xfrm>
          <a:prstGeom prst="rect">
            <a:avLst/>
          </a:prstGeom>
          <a:noFill/>
          <a:ln>
            <a:noFill/>
          </a:ln>
          <a:extLst/>
        </p:spPr>
        <p:txBody>
          <a:bodyPr lIns="91424" tIns="45712" rIns="91424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3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250825" y="1341438"/>
            <a:ext cx="8572500" cy="4824412"/>
          </a:xfrm>
          <a:prstGeom prst="rect">
            <a:avLst/>
          </a:prstGeom>
          <a:noFill/>
          <a:ln>
            <a:noFill/>
          </a:ln>
          <a:extLst/>
        </p:spPr>
        <p:txBody>
          <a:bodyPr lIns="91424" tIns="45712" rIns="91424" bIns="45712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90949"/>
              </a:buClr>
              <a:buFont typeface="Wingdings" pitchFamily="2" charset="2"/>
              <a:buChar char="n"/>
            </a:pPr>
            <a:endParaRPr kumimoji="1" lang="ja-JP" altLang="en-US" sz="2800" smtClean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5"/>
          <p:cNvSpPr txBox="1">
            <a:spLocks noChangeArrowheads="1"/>
          </p:cNvSpPr>
          <p:nvPr userDrawn="1"/>
        </p:nvSpPr>
        <p:spPr bwMode="auto">
          <a:xfrm>
            <a:off x="7974013" y="6237288"/>
            <a:ext cx="7747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400" smtClean="0">
                <a:solidFill>
                  <a:srgbClr val="333333"/>
                </a:solidFill>
                <a:latin typeface="ＭＳ Ｐゴシック" pitchFamily="50" charset="-128"/>
              </a:rPr>
              <a:t>　</a:t>
            </a:r>
            <a:fld id="{52778893-0295-408A-8445-761BD59D049B}" type="slidenum">
              <a:rPr kumimoji="1" lang="en-US" altLang="ja-JP" sz="1200" smtClean="0">
                <a:solidFill>
                  <a:srgbClr val="7F7F7F"/>
                </a:solidFill>
                <a:latin typeface="Arial" charset="0"/>
              </a:rPr>
              <a:pPr marL="285750" indent="-285750"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 sz="1200" smtClean="0">
              <a:solidFill>
                <a:srgbClr val="7F7F7F"/>
              </a:solidFill>
              <a:latin typeface="Arial" charset="0"/>
            </a:endParaRPr>
          </a:p>
        </p:txBody>
      </p:sp>
      <p:pic>
        <p:nvPicPr>
          <p:cNvPr id="4" name="Picture 2" descr="一貫教育校-base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080D47"/>
              </a:clrFrom>
              <a:clrTo>
                <a:srgbClr val="080D47">
                  <a:alpha val="0"/>
                </a:srgbClr>
              </a:clrTo>
            </a:clrChange>
          </a:blip>
          <a:srcRect l="89996" t="12109" r="3337" b="75949"/>
          <a:stretch>
            <a:fillRect/>
          </a:stretch>
        </p:blipFill>
        <p:spPr bwMode="auto">
          <a:xfrm>
            <a:off x="179388" y="187325"/>
            <a:ext cx="4683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615950" y="115888"/>
            <a:ext cx="7843838" cy="606425"/>
          </a:xfrm>
          <a:prstGeom prst="rect">
            <a:avLst/>
          </a:prstGeom>
          <a:noFill/>
          <a:ln>
            <a:noFill/>
          </a:ln>
          <a:extLst/>
        </p:spPr>
        <p:txBody>
          <a:bodyPr lIns="91424" tIns="45712" rIns="91424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3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250825" y="1341438"/>
            <a:ext cx="8572500" cy="4824412"/>
          </a:xfrm>
          <a:prstGeom prst="rect">
            <a:avLst/>
          </a:prstGeom>
          <a:noFill/>
          <a:ln>
            <a:noFill/>
          </a:ln>
          <a:extLst/>
        </p:spPr>
        <p:txBody>
          <a:bodyPr lIns="91424" tIns="45712" rIns="91424" bIns="45712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90949"/>
              </a:buClr>
              <a:buFont typeface="Wingdings" pitchFamily="2" charset="2"/>
              <a:buChar char="n"/>
            </a:pPr>
            <a:endParaRPr kumimoji="1" lang="ja-JP" altLang="en-US" sz="2800" smtClean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3" y="720694"/>
            <a:ext cx="1250116" cy="1370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1005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3275" y="1341438"/>
            <a:ext cx="421005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80200" y="260350"/>
            <a:ext cx="2143125" cy="59055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276975" cy="59055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843838" cy="6064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250825" y="1341438"/>
            <a:ext cx="8572500" cy="4824412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843838" cy="6064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50825" y="1341438"/>
            <a:ext cx="4210050" cy="482441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3275" y="1341438"/>
            <a:ext cx="4210050" cy="482441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5"/>
          <p:cNvSpPr txBox="1">
            <a:spLocks noChangeArrowheads="1"/>
          </p:cNvSpPr>
          <p:nvPr userDrawn="1"/>
        </p:nvSpPr>
        <p:spPr bwMode="auto">
          <a:xfrm>
            <a:off x="7974013" y="6237288"/>
            <a:ext cx="7747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400" smtClean="0">
                <a:solidFill>
                  <a:srgbClr val="333333"/>
                </a:solidFill>
                <a:latin typeface="ＭＳ Ｐゴシック" pitchFamily="50" charset="-128"/>
              </a:rPr>
              <a:t>　</a:t>
            </a:r>
            <a:fld id="{4EF78E52-4D2B-4231-8AEB-574CC977A82E}" type="slidenum">
              <a:rPr kumimoji="1" lang="en-US" altLang="ja-JP" sz="1200" smtClean="0">
                <a:solidFill>
                  <a:srgbClr val="7F7F7F"/>
                </a:solidFill>
                <a:latin typeface="Arial" charset="0"/>
              </a:rPr>
              <a:pPr marL="285750" indent="-285750"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 sz="1200" smtClean="0">
              <a:solidFill>
                <a:srgbClr val="7F7F7F"/>
              </a:solidFill>
              <a:latin typeface="Arial" charset="0"/>
            </a:endParaRPr>
          </a:p>
        </p:txBody>
      </p:sp>
      <p:pic>
        <p:nvPicPr>
          <p:cNvPr id="5" name="Picture 2" descr="一貫教育校-base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080D47"/>
              </a:clrFrom>
              <a:clrTo>
                <a:srgbClr val="080D47">
                  <a:alpha val="0"/>
                </a:srgbClr>
              </a:clrTo>
            </a:clrChange>
          </a:blip>
          <a:srcRect l="89996" t="12109" r="3337" b="75949"/>
          <a:stretch>
            <a:fillRect/>
          </a:stretch>
        </p:blipFill>
        <p:spPr bwMode="auto">
          <a:xfrm>
            <a:off x="179388" y="187325"/>
            <a:ext cx="4683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669088"/>
            <a:ext cx="9144000" cy="201612"/>
          </a:xfrm>
          <a:prstGeom prst="rect">
            <a:avLst/>
          </a:prstGeom>
          <a:solidFill>
            <a:srgbClr val="090949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フッター プレースホルダ 4"/>
          <p:cNvSpPr txBox="1">
            <a:spLocks/>
          </p:cNvSpPr>
          <p:nvPr userDrawn="1"/>
        </p:nvSpPr>
        <p:spPr bwMode="auto">
          <a:xfrm>
            <a:off x="2590800" y="6592888"/>
            <a:ext cx="3886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100" smtClean="0">
                <a:solidFill>
                  <a:srgbClr val="FFFFFF"/>
                </a:solidFill>
                <a:latin typeface="Arial" charset="0"/>
              </a:rPr>
              <a:t>Copyright © 2010 Keio University All Rights Reserved.</a:t>
            </a:r>
            <a:endParaRPr kumimoji="1" lang="ja-JP" altLang="en-US" sz="11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467600" cy="11430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Segue Slide Dark –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1219200" cy="1408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543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Segue Slide – White-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6464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5" r:id="rId3"/>
    <p:sldLayoutId id="2147483668" r:id="rId4"/>
    <p:sldLayoutId id="2147483654" r:id="rId5"/>
    <p:sldLayoutId id="2147483669" r:id="rId6"/>
    <p:sldLayoutId id="2147483656" r:id="rId7"/>
    <p:sldLayoutId id="2147483658" r:id="rId8"/>
    <p:sldLayoutId id="2147483650" r:id="rId9"/>
    <p:sldLayoutId id="2147483659" r:id="rId10"/>
    <p:sldLayoutId id="2147483670" r:id="rId11"/>
    <p:sldLayoutId id="2147483652" r:id="rId12"/>
    <p:sldLayoutId id="2147483671" r:id="rId13"/>
    <p:sldLayoutId id="2147483657" r:id="rId14"/>
    <p:sldLayoutId id="2147483660" r:id="rId15"/>
    <p:sldLayoutId id="214748366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Open Sans Semibold" pitchFamily="34" charset="0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9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15888"/>
            <a:ext cx="78438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5725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テキストの書式設定</a:t>
            </a:r>
            <a:endParaRPr lang="en-US" altLang="ja-JP" smtClean="0"/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 2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 3 </a:t>
            </a:r>
            <a:r>
              <a:rPr lang="ja-JP" altLang="en-US" smtClean="0"/>
              <a:t>レベル</a:t>
            </a: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237288"/>
            <a:ext cx="2133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 userDrawn="1"/>
        </p:nvSpPr>
        <p:spPr bwMode="auto">
          <a:xfrm>
            <a:off x="7974013" y="6237288"/>
            <a:ext cx="7747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400" smtClean="0">
                <a:solidFill>
                  <a:srgbClr val="333333"/>
                </a:solidFill>
                <a:latin typeface="ＭＳ Ｐゴシック" pitchFamily="50" charset="-128"/>
              </a:rPr>
              <a:t>　</a:t>
            </a:r>
            <a:fld id="{E13583D8-6CC1-4637-8093-CE57080ED849}" type="slidenum">
              <a:rPr kumimoji="1" lang="en-US" altLang="ja-JP" sz="1200" smtClean="0">
                <a:solidFill>
                  <a:srgbClr val="7F7F7F"/>
                </a:solidFill>
                <a:latin typeface="Arial" charset="0"/>
              </a:rPr>
              <a:pPr marL="285750" indent="-285750"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 sz="1200" smtClean="0">
              <a:solidFill>
                <a:srgbClr val="7F7F7F"/>
              </a:solidFill>
              <a:latin typeface="Arial" charset="0"/>
            </a:endParaRPr>
          </a:p>
        </p:txBody>
      </p:sp>
      <p:pic>
        <p:nvPicPr>
          <p:cNvPr id="1031" name="Picture 2" descr="一貫教育校-base2"/>
          <p:cNvPicPr>
            <a:picLocks noChangeArrowheads="1"/>
          </p:cNvPicPr>
          <p:nvPr userDrawn="1"/>
        </p:nvPicPr>
        <p:blipFill>
          <a:blip r:embed="rId19" cstate="print">
            <a:clrChange>
              <a:clrFrom>
                <a:srgbClr val="080D47"/>
              </a:clrFrom>
              <a:clrTo>
                <a:srgbClr val="080D47">
                  <a:alpha val="0"/>
                </a:srgbClr>
              </a:clrTo>
            </a:clrChange>
          </a:blip>
          <a:srcRect l="89996" t="12109" r="3337" b="75949"/>
          <a:stretch>
            <a:fillRect/>
          </a:stretch>
        </p:blipFill>
        <p:spPr bwMode="auto">
          <a:xfrm>
            <a:off x="179388" y="187325"/>
            <a:ext cx="4683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90949"/>
        </a:buClr>
        <a:buFont typeface="Wingdings" pitchFamily="2" charset="2"/>
        <a:buChar char="n"/>
        <a:defRPr kumimoji="1"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333333"/>
          </a:solidFill>
          <a:latin typeface="+mj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333333"/>
          </a:solidFill>
          <a:latin typeface="+mj-lt"/>
          <a:ea typeface="+mn-ea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333333"/>
          </a:solidFill>
          <a:latin typeface="+mj-lt"/>
          <a:ea typeface="+mn-ea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333333"/>
          </a:solidFill>
          <a:latin typeface="+mj-lt"/>
          <a:ea typeface="+mn-ea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333333"/>
          </a:solidFill>
          <a:latin typeface="+mj-lt"/>
          <a:ea typeface="+mn-ea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333333"/>
          </a:solidFill>
          <a:latin typeface="+mj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07541" y="2362200"/>
            <a:ext cx="5638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OCLC Research Library Partnership Meeting: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</a:t>
            </a:r>
            <a:r>
              <a:rPr lang="en-US" dirty="0"/>
              <a:t>, Rank &amp; Role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577334"/>
            <a:ext cx="129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Tweet #</a:t>
            </a:r>
            <a:r>
              <a:rPr lang="en-US" dirty="0" err="1" smtClean="0"/>
              <a:t>orlp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WRAP - UP</a:t>
            </a:r>
            <a:endParaRPr lang="en-US" sz="4000" b="1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114800" y="4953000"/>
            <a:ext cx="4343400" cy="381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SORT OF…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405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534400" cy="603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= things that stuck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1447800"/>
            <a:ext cx="369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Ranking – complexity/proliferation</a:t>
            </a:r>
            <a:endParaRPr lang="en-US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371600"/>
            <a:ext cx="32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Research Assessment regimes</a:t>
            </a:r>
            <a:endParaRPr lang="en-US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2133600"/>
            <a:ext cx="159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Communicate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0"/>
            <a:ext cx="348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Library and librarians have a role</a:t>
            </a:r>
            <a:endParaRPr lang="en-US" dirty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667000"/>
            <a:ext cx="290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Library’s power to convene</a:t>
            </a:r>
            <a:endParaRPr lang="en-US" dirty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895600"/>
            <a:ext cx="252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Library as neutral party</a:t>
            </a:r>
            <a:endParaRPr lang="en-US" dirty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038600"/>
            <a:ext cx="4282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Connect high level goals with reputation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- tell a story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505200"/>
            <a:ext cx="420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Influencing rank/rep is a long-term play</a:t>
            </a:r>
            <a:endParaRPr lang="en-US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3200400"/>
            <a:ext cx="336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Motivating faculty participation</a:t>
            </a:r>
            <a:endParaRPr lang="en-US" dirty="0">
              <a:solidFill>
                <a:srgbClr val="00B05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114800"/>
            <a:ext cx="3212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Range of library contributions</a:t>
            </a:r>
          </a:p>
          <a:p>
            <a:r>
              <a:rPr lang="en-US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system, data, ID, </a:t>
            </a:r>
            <a:r>
              <a:rPr lang="en-US" dirty="0" err="1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viz</a:t>
            </a:r>
            <a:r>
              <a:rPr lang="en-US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access </a:t>
            </a:r>
            <a:endParaRPr lang="en-US" dirty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105400"/>
            <a:ext cx="585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Build an institutional bibliography, dark archive, services</a:t>
            </a:r>
            <a:endParaRPr lang="en-US" dirty="0">
              <a:solidFill>
                <a:srgbClr val="00B05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724400"/>
            <a:ext cx="4057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Ban “infrastructure” and “assessment”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2057400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Manage expectations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1828800"/>
            <a:ext cx="311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Intra-university collaboration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3657600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Humanities is fraught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5486400"/>
            <a:ext cx="3696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Good want to get better</a:t>
            </a:r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709613" y="107950"/>
            <a:ext cx="5791200" cy="684213"/>
          </a:xfrm>
        </p:spPr>
        <p:txBody>
          <a:bodyPr/>
          <a:lstStyle/>
          <a:p>
            <a:r>
              <a:rPr lang="en-US" altLang="ja-JP" smtClean="0"/>
              <a:t>Yukichi Fukuzawa</a:t>
            </a:r>
            <a:endParaRPr lang="ja-JP" altLang="en-US" smtClean="0"/>
          </a:p>
        </p:txBody>
      </p:sp>
      <p:pic>
        <p:nvPicPr>
          <p:cNvPr id="20483" name="図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2775" y="1330325"/>
            <a:ext cx="1997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テキスト ボックス 4"/>
          <p:cNvSpPr txBox="1">
            <a:spLocks noChangeArrowheads="1"/>
          </p:cNvSpPr>
          <p:nvPr/>
        </p:nvSpPr>
        <p:spPr bwMode="auto">
          <a:xfrm>
            <a:off x="250825" y="1341438"/>
            <a:ext cx="6624638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smtClean="0">
                <a:solidFill>
                  <a:srgbClr val="000000"/>
                </a:solidFill>
                <a:latin typeface="Arial" charset="0"/>
              </a:rPr>
              <a:t>Founded Keio in 1858.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240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smtClean="0">
                <a:solidFill>
                  <a:srgbClr val="000000"/>
                </a:solidFill>
                <a:latin typeface="Arial" charset="0"/>
              </a:rPr>
              <a:t>Introduced Western science and institutions.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smtClean="0">
                <a:solidFill>
                  <a:srgbClr val="000000"/>
                </a:solidFill>
                <a:latin typeface="Arial" charset="0"/>
              </a:rPr>
              <a:t>Provided the basic principles of modernization.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240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smtClean="0">
                <a:solidFill>
                  <a:srgbClr val="000000"/>
                </a:solidFill>
                <a:latin typeface="Arial" charset="0"/>
              </a:rPr>
              <a:t>Believed in the independence of individuals.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240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smtClean="0">
                <a:solidFill>
                  <a:srgbClr val="000000"/>
                </a:solidFill>
                <a:latin typeface="Arial" charset="0"/>
              </a:rPr>
              <a:t>Believed in the importance of business. Created industrialists and introduced modern institutional systems such as patents, joint stock company, and book keeping.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28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485" name="図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5" y="4638675"/>
            <a:ext cx="23907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614363" y="49213"/>
            <a:ext cx="8686800" cy="744537"/>
          </a:xfrm>
        </p:spPr>
        <p:txBody>
          <a:bodyPr/>
          <a:lstStyle/>
          <a:p>
            <a:r>
              <a:rPr lang="en-US" altLang="ja-JP" smtClean="0"/>
              <a:t>A Little History</a:t>
            </a:r>
            <a:endParaRPr lang="ja-JP" altLang="en-US" smtClean="0"/>
          </a:p>
        </p:txBody>
      </p:sp>
      <p:sp>
        <p:nvSpPr>
          <p:cNvPr id="1945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288" y="1695450"/>
            <a:ext cx="5194300" cy="4281488"/>
          </a:xfrm>
        </p:spPr>
        <p:txBody>
          <a:bodyPr/>
          <a:lstStyle/>
          <a:p>
            <a:r>
              <a:rPr lang="en-US" altLang="ja-JP" smtClean="0">
                <a:latin typeface="Arial" charset="0"/>
              </a:rPr>
              <a:t>Arrival of Commodore Perry in 1853 saw both the arrival of the threat of colonization and the industrial revolution.</a:t>
            </a:r>
          </a:p>
          <a:p>
            <a:pPr>
              <a:buFont typeface="Wingdings" pitchFamily="2" charset="2"/>
              <a:buNone/>
            </a:pPr>
            <a:endParaRPr lang="en-US" altLang="ja-JP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ja-JP" smtClean="0">
              <a:latin typeface="Arial" charset="0"/>
            </a:endParaRPr>
          </a:p>
          <a:p>
            <a:r>
              <a:rPr lang="en-US" altLang="ja-JP" smtClean="0">
                <a:latin typeface="Arial" charset="0"/>
              </a:rPr>
              <a:t>Japan was quick to respond…</a:t>
            </a:r>
          </a:p>
          <a:p>
            <a:endParaRPr lang="en-US" altLang="ja-JP" smtClean="0"/>
          </a:p>
          <a:p>
            <a:endParaRPr lang="ja-JP" altLang="en-US" smtClean="0"/>
          </a:p>
        </p:txBody>
      </p:sp>
      <p:sp>
        <p:nvSpPr>
          <p:cNvPr id="19460" name="テキスト ボックス 6"/>
          <p:cNvSpPr txBox="1">
            <a:spLocks noChangeArrowheads="1"/>
          </p:cNvSpPr>
          <p:nvPr/>
        </p:nvSpPr>
        <p:spPr bwMode="auto">
          <a:xfrm>
            <a:off x="6297613" y="5659438"/>
            <a:ext cx="1530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smtClean="0">
                <a:solidFill>
                  <a:srgbClr val="000000"/>
                </a:solidFill>
                <a:latin typeface="Arial" charset="0"/>
              </a:rPr>
              <a:t>Kanrin Maru</a:t>
            </a:r>
            <a:endParaRPr kumimoji="1" lang="ja-JP" altLang="en-US" sz="16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461" name="図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1288" y="1698625"/>
            <a:ext cx="1681162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C:\Users\k088011\Desktop\ph_kanrinma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997325"/>
            <a:ext cx="25209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kuzawa_Yukichi_with_the_girl_of_the_photo_stu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28600"/>
            <a:ext cx="5295900" cy="628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05400"/>
            <a:ext cx="24657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San Francisco</a:t>
            </a:r>
          </a:p>
          <a:p>
            <a:pPr algn="ctr"/>
            <a:r>
              <a:rPr lang="en-US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1860</a:t>
            </a:r>
            <a:endParaRPr lang="en-US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B3AA010-7757-41E0-A212-D41514C97AA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87613"/>
            <a:ext cx="2676525" cy="20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24400" y="3200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NEXT</a:t>
            </a:r>
            <a:endParaRPr lang="en-US" sz="2400" b="1" dirty="0">
              <a:solidFill>
                <a:schemeClr val="bg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Framing the Scholarly Record 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H:\NSR\cni2014\outcome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77000" cy="50720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LP program slides">
  <a:themeElements>
    <a:clrScheme name="Hyperlink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00000"/>
      </a:hlink>
      <a:folHlink>
        <a:srgbClr val="FFFF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LC-Research-Template-2014" id="{59B766CA-AD1B-4751-8700-8BC4BE718938}" vid="{2699CE05-936B-447D-B72D-62B42CDD8C50}"/>
    </a:ext>
  </a:extLst>
</a:theme>
</file>

<file path=ppt/theme/theme2.xml><?xml version="1.0" encoding="utf-8"?>
<a:theme xmlns:a="http://schemas.openxmlformats.org/drawingml/2006/main" name="4_150年国際バージョン">
  <a:themeElements>
    <a:clrScheme name="4_150年国際バージ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150年国際バージョン">
      <a:majorFont>
        <a:latin typeface="Arial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150年国際バージ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150年国際バージ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150年国際バージ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150年国際バージ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150年国際バージ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150年国際バージ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150年国際バージ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150年国際バージ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150年国際バージ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150年国際バージ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150年国際バージ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150年国際バージ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ORLP program slides</Template>
  <TotalTime>55</TotalTime>
  <Words>199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Open Sans Semibold</vt:lpstr>
      <vt:lpstr>Calibri</vt:lpstr>
      <vt:lpstr>Wingdings</vt:lpstr>
      <vt:lpstr>Arial</vt:lpstr>
      <vt:lpstr>ＭＳ Ｐゴシック</vt:lpstr>
      <vt:lpstr>Times New Roman</vt:lpstr>
      <vt:lpstr>Segoe UI</vt:lpstr>
      <vt:lpstr>Open Sans</vt:lpstr>
      <vt:lpstr>ORLP program slides</vt:lpstr>
      <vt:lpstr>4_150年国際バージョン</vt:lpstr>
      <vt:lpstr>OCLC Research Library Partnership Meeting:  Rep, Rank &amp; Role</vt:lpstr>
      <vt:lpstr>PowerPoint Presentation</vt:lpstr>
      <vt:lpstr>Observations = things that stuck</vt:lpstr>
      <vt:lpstr>Yukichi Fukuzawa</vt:lpstr>
      <vt:lpstr>A Little History</vt:lpstr>
      <vt:lpstr>PowerPoint Presentation</vt:lpstr>
      <vt:lpstr>PowerPoint Presentation</vt:lpstr>
      <vt:lpstr>Framing the Scholarly Record …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OCLC Research Library Partnership Meeting:  Rep, Rank &amp; Role</dc:title>
  <dc:creator>Jim Michalko</dc:creator>
  <dc:description>Presented at the OCLC Research Library Partnership Meeting: Rep, Rank &amp; Role, 4 June 2015, San Francisco, California (USA)</dc:description>
  <cp:lastModifiedBy>McNicol,Jeanette</cp:lastModifiedBy>
  <cp:revision>3</cp:revision>
  <dcterms:created xsi:type="dcterms:W3CDTF">2015-06-04T16:29:45Z</dcterms:created>
  <dcterms:modified xsi:type="dcterms:W3CDTF">2015-06-12T22:01:57Z</dcterms:modified>
</cp:coreProperties>
</file>