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679" r:id="rId3"/>
  </p:sldMasterIdLst>
  <p:notesMasterIdLst>
    <p:notesMasterId r:id="rId34"/>
  </p:notesMasterIdLst>
  <p:handoutMasterIdLst>
    <p:handoutMasterId r:id="rId35"/>
  </p:handoutMasterIdLst>
  <p:sldIdLst>
    <p:sldId id="261" r:id="rId4"/>
    <p:sldId id="311" r:id="rId5"/>
    <p:sldId id="292" r:id="rId6"/>
    <p:sldId id="274" r:id="rId7"/>
    <p:sldId id="319" r:id="rId8"/>
    <p:sldId id="272" r:id="rId9"/>
    <p:sldId id="300" r:id="rId10"/>
    <p:sldId id="301" r:id="rId11"/>
    <p:sldId id="277" r:id="rId12"/>
    <p:sldId id="278" r:id="rId13"/>
    <p:sldId id="279" r:id="rId14"/>
    <p:sldId id="280" r:id="rId15"/>
    <p:sldId id="309" r:id="rId16"/>
    <p:sldId id="288" r:id="rId17"/>
    <p:sldId id="289" r:id="rId18"/>
    <p:sldId id="312" r:id="rId19"/>
    <p:sldId id="283" r:id="rId20"/>
    <p:sldId id="284" r:id="rId21"/>
    <p:sldId id="285" r:id="rId22"/>
    <p:sldId id="286" r:id="rId23"/>
    <p:sldId id="314" r:id="rId24"/>
    <p:sldId id="308" r:id="rId25"/>
    <p:sldId id="315" r:id="rId26"/>
    <p:sldId id="316" r:id="rId27"/>
    <p:sldId id="303" r:id="rId28"/>
    <p:sldId id="269" r:id="rId29"/>
    <p:sldId id="307" r:id="rId30"/>
    <p:sldId id="267" r:id="rId31"/>
    <p:sldId id="318" r:id="rId32"/>
    <p:sldId id="257" r:id="rId33"/>
  </p:sldIdLst>
  <p:sldSz cx="9144000" cy="6858000" type="screen4x3"/>
  <p:notesSz cx="6858000" cy="9144000"/>
  <p:embeddedFontLst>
    <p:embeddedFont>
      <p:font typeface="Trebuchet MS" panose="020B0603020202020204" pitchFamily="34" charset="0"/>
      <p:regular r:id="rId36"/>
      <p:bold r:id="rId37"/>
      <p:italic r:id="rId38"/>
      <p:boldItalic r:id="rId39"/>
    </p:embeddedFont>
    <p:embeddedFont>
      <p:font typeface="Forte" panose="03060902040502070203" pitchFamily="66" charset="0"/>
      <p:regular r:id="rId40"/>
    </p:embeddedFont>
    <p:embeddedFont>
      <p:font typeface="Copperplate Gothic Bold" panose="020E0705020206020404" pitchFamily="34" charset="0"/>
      <p:regular r:id="rId41"/>
    </p:embeddedFont>
    <p:embeddedFont>
      <p:font typeface="Open Sans Semibold" panose="020B0604020202020204" charset="0"/>
      <p:bold r:id="rId42"/>
      <p:boldItalic r:id="rId43"/>
    </p:embeddedFont>
    <p:embeddedFont>
      <p:font typeface="Segoe UI" panose="020B0502040204020203" pitchFamily="34" charset="0"/>
      <p:regular r:id="rId44"/>
      <p:bold r:id="rId45"/>
      <p:italic r:id="rId46"/>
      <p:boldItalic r:id="rId47"/>
    </p:embeddedFont>
    <p:embeddedFont>
      <p:font typeface="Engravers MT" panose="02090707080505020304" pitchFamily="18" charset="0"/>
      <p:regular r:id="rId48"/>
    </p:embeddedFont>
    <p:embeddedFont>
      <p:font typeface="ＭＳ Ｐゴシック" panose="020B0600070205080204" pitchFamily="34" charset="-128"/>
      <p:regular r:id="rId49"/>
    </p:embeddedFont>
    <p:embeddedFont>
      <p:font typeface="Comic Sans MS" panose="030F0702030302020204" pitchFamily="66" charset="0"/>
      <p:regular r:id="rId50"/>
      <p:bold r:id="rId51"/>
    </p:embeddedFont>
    <p:embeddedFont>
      <p:font typeface="Calibri" panose="020F0502020204030204" pitchFamily="34" charset="0"/>
      <p:regular r:id="rId52"/>
      <p:bold r:id="rId53"/>
      <p:italic r:id="rId54"/>
      <p:boldItalic r:id="rId55"/>
    </p:embeddedFont>
    <p:embeddedFont>
      <p:font typeface="Open Sans" panose="020B0604020202020204" charset="0"/>
      <p:regular r:id="rId56"/>
      <p:bold r:id="rId57"/>
      <p:italic r:id="rId58"/>
      <p:bold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6464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18" autoAdjust="0"/>
    <p:restoredTop sz="94660"/>
  </p:normalViewPr>
  <p:slideViewPr>
    <p:cSldViewPr>
      <p:cViewPr varScale="1">
        <p:scale>
          <a:sx n="69" d="100"/>
          <a:sy n="69" d="100"/>
        </p:scale>
        <p:origin x="1338"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283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4.fntdata"/><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61"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8" Type="http://schemas.openxmlformats.org/officeDocument/2006/relationships/slide" Target="slides/slide5.xml"/><Relationship Id="rId51" Type="http://schemas.openxmlformats.org/officeDocument/2006/relationships/font" Target="fonts/font16.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0588CA0-556C-48FF-86E2-FF35850D4988}" type="datetimeFigureOut">
              <a:rPr lang="en-US" smtClean="0"/>
              <a:pPr/>
              <a:t>6/11/2015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D6B667-2232-4724-A11E-410F123D3A13}" type="slidenum">
              <a:rPr lang="en-US" smtClean="0"/>
              <a:pPr/>
              <a:t>‹#›</a:t>
            </a:fld>
            <a:endParaRPr lang="en-US"/>
          </a:p>
        </p:txBody>
      </p:sp>
    </p:spTree>
    <p:extLst>
      <p:ext uri="{BB962C8B-B14F-4D97-AF65-F5344CB8AC3E}">
        <p14:creationId xmlns:p14="http://schemas.microsoft.com/office/powerpoint/2010/main" val="171133096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280" units="cm"/>
          <inkml:channel name="Y" type="integer" max="768" units="cm"/>
        </inkml:traceFormat>
        <inkml:channelProperties>
          <inkml:channelProperty channel="X" name="resolution" value="40" units="1/cm"/>
          <inkml:channelProperty channel="Y" name="resolution" value="40" units="1/cm"/>
        </inkml:channelProperties>
      </inkml:inkSource>
      <inkml:timestamp xml:id="ts0" timeString="2010-06-09T02:02:57.453"/>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17889 169,'43'-42,"-1"0,0 42,1-43,84 43,-43 0,128 0,-127 0,169 0,-127 0,127 0,-85 0,297 127,-297-127,254 43,-296-1,85 0,-170 1,85-43,-127 0,43 42,-1 0,127 212,-84-169,-43-43,85 128,-84-128,126 127,-84 43,42 42,-127-169,42 126,0-84,1 0,-43 85,0-212,0 212,0-212,0 42,-85 85,43 0,42 0,-85 42,43-84,-1 0,-41-1,-43 43,42-42,-84 0,126-43,-253 85,211-85,-169 85,170-84,-213 84,170-43,-169 1,211-43,-296 43,297-43,-213 43,170-43,-338 1,211-1,-127 0,254-42,-339 0,297 43,-297-1,297-42,-297 0,212 0,-423 0,423 0,-424 0,-295-85,719 85,-466-84,424 84,-212-85,254 85,-466-85,508 85,-507-84,507 84,-508-85,424 85,-297-85,297 85,-339-84,381 84,-254-85,254 43,-212 42,-42-85,297 43,-213-1,170 43,-254-84,254 41,-254 1,0-43,339 85,-339-127,254 127,-42-127,211 127,-169-84,169 41,-42-84,85 43,0-128,42 85,0-254,0 254,42-212,0 212,43 43,-85-1,85 0,84-126,43-1,-85 127,127-84,-170 84,170 1,-169 41,42 1,127-43,-127 43,254-43,-212 43,382-43,-255 43,43 0,-43 42,212 0,-169 0,296 42,-508-42,211 0,-168 0,465 85,-212-43,297 43,-551-43,466 43,-593-85,593 42,-423-42,423 42,-423-42,423 0,-593 0,297 0,-170 0,297-84,-297 84,381 0,-338-43,296 43,-339 0,297-84,-254 84,253-85,-253 85,-43 0,43-42,0 42,-43 0,127-43,-126 43,253 0,-169 0,254 0,-254 0,85-84,-170 84,212 0,-296 0,296 0,-339-43,212 43,-127 0,127 0,-127 0,127 0,-127 0,-85-42,1 42,-86 0</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768" units="cm"/>
        </inkml:traceFormat>
        <inkml:channelProperties>
          <inkml:channelProperty channel="X" name="resolution" value="40" units="1/cm"/>
          <inkml:channelProperty channel="Y" name="resolution" value="40" units="1/cm"/>
        </inkml:channelProperties>
      </inkml:inkSource>
      <inkml:timestamp xml:id="ts0" timeString="2010-06-09T02:03:05.453"/>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0 131,'42'0,"0"0,-42 0,85 0,0-43,-85 43,84 0,-41 0,41 0,-84 0,170 0,-86 0,86 0,-128 0,85 0,-85 0,128 0,-86 0,86 0,-86 0,43 0,43 0,-43 0,-85 0,0 0,1 0,84 0,0 0,-127 0,42 0,0 0,43 0,0 0,-43 0,43 0,-1 0,-84 0,43 0,41 0,-41 0,-1 0,-42 0,42 0,-42 0,43 0,-1 0,-42 0,85 0,-43 0,0 0,-42 0,85 0,-85 0,0 0,42 0,1 0,-43 0,42 0,43 0,-85 0,84 0,-41 0,-1 0,0 0,-42 0,43 0,-1 0,-42 0</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768" units="cm"/>
        </inkml:traceFormat>
        <inkml:channelProperties>
          <inkml:channelProperty channel="X" name="resolution" value="40" units="1/cm"/>
          <inkml:channelProperty channel="Y" name="resolution" value="40" units="1/cm"/>
        </inkml:channelProperties>
      </inkml:inkSource>
      <inkml:timestamp xml:id="ts0" timeString="2010-06-09T02:03:25.359"/>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0 264,'42'0,"0"0,1 0,168 0,43 0,-169 0,0 0,42 0,-43 0,128 0,-85 0,42 0,-42 0,-42 0,42 0,127 0,-169 0,42 0,-43 0,86 0,-1 0,-42 0,-42 0,84-42,-42 42,127-42,-212 42,170 0,84-43,-253 43,-1 0,85 0,0 0,-127 0,169-42,-84 42,0 0,42 0,-85-42,170 42,-1 0,-126 0,0 0,84 0,-84-43,84 43,-84 0,84 0,-84 0,-1 0,-84 0,0 43,-42-43,0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48C6BD-D8CF-43CE-9A0D-DA4E77A4F016}" type="datetimeFigureOut">
              <a:rPr lang="en-US" smtClean="0"/>
              <a:pPr/>
              <a:t>6/11/2015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1E8577-7E78-41DF-96AC-A776B0057BBB}" type="slidenum">
              <a:rPr lang="en-US" smtClean="0"/>
              <a:pPr/>
              <a:t>‹#›</a:t>
            </a:fld>
            <a:endParaRPr lang="en-US"/>
          </a:p>
        </p:txBody>
      </p:sp>
    </p:spTree>
    <p:extLst>
      <p:ext uri="{BB962C8B-B14F-4D97-AF65-F5344CB8AC3E}">
        <p14:creationId xmlns:p14="http://schemas.microsoft.com/office/powerpoint/2010/main" val="2872472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smtClean="0"/>
              <a:t> current library organization reflects the scholarly record as it was as well as the economics of information, education and research as they once were</a:t>
            </a:r>
          </a:p>
          <a:p>
            <a:pPr>
              <a:buNone/>
            </a:pPr>
            <a:r>
              <a:rPr lang="en-US" dirty="0" smtClean="0"/>
              <a:t>·         what were those economics that shaped structure - Boundaries </a:t>
            </a:r>
            <a:r>
              <a:rPr lang="en-US" dirty="0" err="1" smtClean="0"/>
              <a:t>lite</a:t>
            </a:r>
            <a:endParaRPr lang="en-US" dirty="0" smtClean="0"/>
          </a:p>
          <a:p>
            <a:pPr>
              <a:buNone/>
            </a:pPr>
            <a:r>
              <a:rPr lang="en-US" dirty="0" smtClean="0"/>
              <a:t>·         what’s changed those economics – network, external mandates, and the ESR</a:t>
            </a:r>
          </a:p>
          <a:p>
            <a:pPr>
              <a:buNone/>
            </a:pPr>
            <a:r>
              <a:rPr lang="en-US" dirty="0" smtClean="0"/>
              <a:t>·         how do economics and mandates make us think differently about where certain future activities should be done – multi-scalar plus some references to Herbert’s ‘registration agency’ diagram and process overview</a:t>
            </a:r>
          </a:p>
          <a:p>
            <a:pPr>
              <a:buNone/>
            </a:pPr>
            <a:r>
              <a:rPr lang="en-US" dirty="0" smtClean="0"/>
              <a:t>·         some institutions are in the early stages of re-organizing and re-structuring to reflect these changes in economics, mandates and externalization</a:t>
            </a: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2</a:t>
            </a:fld>
            <a:endParaRPr lang="en-US"/>
          </a:p>
        </p:txBody>
      </p:sp>
    </p:spTree>
    <p:extLst>
      <p:ext uri="{BB962C8B-B14F-4D97-AF65-F5344CB8AC3E}">
        <p14:creationId xmlns:p14="http://schemas.microsoft.com/office/powerpoint/2010/main" val="3151454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ln/>
        </p:spPr>
      </p:sp>
      <p:sp>
        <p:nvSpPr>
          <p:cNvPr id="33794" name="Rectangle 3"/>
          <p:cNvSpPr>
            <a:spLocks noGrp="1" noChangeArrowheads="1"/>
          </p:cNvSpPr>
          <p:nvPr>
            <p:ph type="body" idx="1"/>
          </p:nvPr>
        </p:nvSpPr>
        <p:spPr>
          <a:noFill/>
          <a:ln/>
        </p:spPr>
        <p:txBody>
          <a:bodyPr/>
          <a:lstStyle/>
          <a:p>
            <a:r>
              <a:rPr lang="en-US" dirty="0" smtClean="0"/>
              <a:t>I start</a:t>
            </a:r>
            <a:r>
              <a:rPr lang="en-US" baseline="0" dirty="0" smtClean="0"/>
              <a:t> with </a:t>
            </a:r>
            <a:r>
              <a:rPr lang="en-US" dirty="0" smtClean="0"/>
              <a:t>the position of the library within the university. </a:t>
            </a:r>
          </a:p>
          <a:p>
            <a:r>
              <a:rPr lang="en-US" dirty="0" smtClean="0"/>
              <a:t>Its place was determined in the same way that physical proximity of scarce assets dictated much of our built culture and our political culture with the church, the post office, the town hall and the library all placed around the town square. These are now out-of-place.  </a:t>
            </a:r>
          </a:p>
        </p:txBody>
      </p:sp>
    </p:spTree>
    <p:extLst>
      <p:ext uri="{BB962C8B-B14F-4D97-AF65-F5344CB8AC3E}">
        <p14:creationId xmlns:p14="http://schemas.microsoft.com/office/powerpoint/2010/main" val="2797510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1E8577-7E78-41DF-96AC-A776B0057BBB}" type="slidenum">
              <a:rPr lang="en-US" smtClean="0"/>
              <a:pPr/>
              <a:t>12</a:t>
            </a:fld>
            <a:endParaRPr lang="en-US"/>
          </a:p>
        </p:txBody>
      </p:sp>
    </p:spTree>
    <p:extLst>
      <p:ext uri="{BB962C8B-B14F-4D97-AF65-F5344CB8AC3E}">
        <p14:creationId xmlns:p14="http://schemas.microsoft.com/office/powerpoint/2010/main" val="2282952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baseline="0" dirty="0" smtClean="0">
                <a:solidFill>
                  <a:schemeClr val="tx1"/>
                </a:solidFill>
                <a:latin typeface="+mn-lt"/>
                <a:ea typeface="+mn-ea"/>
                <a:cs typeface="+mn-cs"/>
              </a:rPr>
              <a:t>Wendy </a:t>
            </a:r>
            <a:r>
              <a:rPr lang="en-US" sz="1200" b="0" kern="1200" baseline="0" dirty="0" err="1" smtClean="0">
                <a:solidFill>
                  <a:schemeClr val="tx1"/>
                </a:solidFill>
                <a:latin typeface="+mn-lt"/>
                <a:ea typeface="+mn-ea"/>
                <a:cs typeface="+mn-cs"/>
              </a:rPr>
              <a:t>Lougee</a:t>
            </a:r>
            <a:r>
              <a:rPr lang="en-US" sz="1200" b="0" kern="1200" baseline="0" dirty="0" smtClean="0">
                <a:solidFill>
                  <a:schemeClr val="tx1"/>
                </a:solidFill>
                <a:latin typeface="+mn-lt"/>
                <a:ea typeface="+mn-ea"/>
                <a:cs typeface="+mn-cs"/>
              </a:rPr>
              <a:t> called this the new rubric which means a kind of general prescription. In this case she is prescribing the shape of the future library. She believes that the 21</a:t>
            </a:r>
            <a:r>
              <a:rPr lang="en-US" sz="1200" b="0" kern="1200" baseline="30000" dirty="0" smtClean="0">
                <a:solidFill>
                  <a:schemeClr val="tx1"/>
                </a:solidFill>
                <a:latin typeface="+mn-lt"/>
                <a:ea typeface="+mn-ea"/>
                <a:cs typeface="+mn-cs"/>
              </a:rPr>
              <a:t>st</a:t>
            </a:r>
            <a:r>
              <a:rPr lang="en-US" sz="1200" b="0" kern="1200" baseline="0" dirty="0" smtClean="0">
                <a:solidFill>
                  <a:schemeClr val="tx1"/>
                </a:solidFill>
                <a:latin typeface="+mn-lt"/>
                <a:ea typeface="+mn-ea"/>
                <a:cs typeface="+mn-cs"/>
              </a:rPr>
              <a:t> century library will align itself closely to the local priorities of its institution. It will manage some local infrastructure and will provide services that respond to unique institutional assets which includes areas of research or teaching distinction. </a:t>
            </a:r>
          </a:p>
          <a:p>
            <a:endParaRPr lang="en-US" sz="1200" b="0"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However that local alignment will be supported by collective goals and priorities understood by the community of research libraries. These local operations will depend on shared infrastructure (like data management and preservation facilities) and on shared assets (like print collections jointly owned by many institutions). </a:t>
            </a:r>
          </a:p>
          <a:p>
            <a:endParaRPr lang="en-US" sz="1200" b="0"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This kind of alignment of the local with collective shared structures will define the 21</a:t>
            </a:r>
            <a:r>
              <a:rPr lang="en-US" sz="1200" b="0" kern="1200" baseline="30000" dirty="0" smtClean="0">
                <a:solidFill>
                  <a:schemeClr val="tx1"/>
                </a:solidFill>
                <a:latin typeface="+mn-lt"/>
                <a:ea typeface="+mn-ea"/>
                <a:cs typeface="+mn-cs"/>
              </a:rPr>
              <a:t>st</a:t>
            </a:r>
            <a:r>
              <a:rPr lang="en-US" sz="1200" b="0" kern="1200" baseline="0" dirty="0" smtClean="0">
                <a:solidFill>
                  <a:schemeClr val="tx1"/>
                </a:solidFill>
                <a:latin typeface="+mn-lt"/>
                <a:ea typeface="+mn-ea"/>
                <a:cs typeface="+mn-cs"/>
              </a:rPr>
              <a:t> century library. </a:t>
            </a:r>
          </a:p>
          <a:p>
            <a:endParaRPr lang="en-US" sz="1200" b="0" kern="1200" baseline="0" dirty="0" smtClean="0">
              <a:solidFill>
                <a:schemeClr val="tx1"/>
              </a:solidFill>
              <a:latin typeface="+mn-lt"/>
              <a:ea typeface="+mn-ea"/>
              <a:cs typeface="+mn-cs"/>
            </a:endParaRPr>
          </a:p>
          <a:p>
            <a:endParaRPr lang="en-US" sz="1200" b="0" kern="1200" baseline="0" dirty="0" smtClean="0">
              <a:solidFill>
                <a:schemeClr val="tx1"/>
              </a:solidFill>
              <a:latin typeface="+mn-lt"/>
              <a:ea typeface="+mn-ea"/>
              <a:cs typeface="+mn-cs"/>
            </a:endParaRPr>
          </a:p>
          <a:p>
            <a:endParaRPr lang="en-US" sz="1200" b="0" kern="1200" baseline="0" dirty="0" smtClean="0">
              <a:solidFill>
                <a:schemeClr val="tx1"/>
              </a:solidFill>
              <a:latin typeface="+mn-lt"/>
              <a:ea typeface="+mn-ea"/>
              <a:cs typeface="+mn-cs"/>
            </a:endParaRPr>
          </a:p>
          <a:p>
            <a:r>
              <a:rPr lang="en-US" sz="1200" b="0" i="1" kern="1200" baseline="0" dirty="0" smtClean="0">
                <a:solidFill>
                  <a:schemeClr val="tx1"/>
                </a:solidFill>
                <a:latin typeface="+mn-lt"/>
                <a:ea typeface="+mn-ea"/>
                <a:cs typeface="+mn-cs"/>
              </a:rPr>
              <a:t>Note to myself: An established custom; a set of rules, an injunction; a general prescription.</a:t>
            </a:r>
            <a:endParaRPr lang="en-US" b="0" i="1" dirty="0"/>
          </a:p>
        </p:txBody>
      </p:sp>
      <p:sp>
        <p:nvSpPr>
          <p:cNvPr id="4" name="Slide Number Placeholder 3"/>
          <p:cNvSpPr>
            <a:spLocks noGrp="1"/>
          </p:cNvSpPr>
          <p:nvPr>
            <p:ph type="sldNum" sz="quarter" idx="10"/>
          </p:nvPr>
        </p:nvSpPr>
        <p:spPr/>
        <p:txBody>
          <a:bodyPr/>
          <a:lstStyle/>
          <a:p>
            <a:fld id="{B692953C-197B-4704-9ED1-A794A500B6E0}"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205294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931E8577-7E78-41DF-96AC-A776B0057BBB}" type="slidenum">
              <a:rPr lang="en-US">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000437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http://global.oup.com/uk/orc/busecon/economics/carlin/</a:t>
            </a:r>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24</a:t>
            </a:fld>
            <a:endParaRPr lang="en-US"/>
          </a:p>
        </p:txBody>
      </p:sp>
    </p:spTree>
    <p:extLst>
      <p:ext uri="{BB962C8B-B14F-4D97-AF65-F5344CB8AC3E}">
        <p14:creationId xmlns:p14="http://schemas.microsoft.com/office/powerpoint/2010/main" val="2438632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5F14EE-A94A-D146-9FE4-CDAAFFF44053}" type="slidenum">
              <a:rPr lang="en-US" smtClean="0">
                <a:solidFill>
                  <a:prstClr val="white"/>
                </a:solidFill>
              </a:rPr>
              <a:pPr/>
              <a:t>26</a:t>
            </a:fld>
            <a:endParaRPr lang="en-US">
              <a:solidFill>
                <a:prstClr val="white"/>
              </a:solidFill>
            </a:endParaRPr>
          </a:p>
        </p:txBody>
      </p:sp>
    </p:spTree>
    <p:extLst>
      <p:ext uri="{BB962C8B-B14F-4D97-AF65-F5344CB8AC3E}">
        <p14:creationId xmlns:p14="http://schemas.microsoft.com/office/powerpoint/2010/main" val="1381679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5F14EE-A94A-D146-9FE4-CDAAFFF44053}" type="slidenum">
              <a:rPr lang="en-US" smtClean="0">
                <a:solidFill>
                  <a:prstClr val="white"/>
                </a:solidFill>
              </a:rPr>
              <a:pPr/>
              <a:t>29</a:t>
            </a:fld>
            <a:endParaRPr lang="en-US">
              <a:solidFill>
                <a:prstClr val="white"/>
              </a:solidFill>
            </a:endParaRPr>
          </a:p>
        </p:txBody>
      </p:sp>
    </p:spTree>
    <p:extLst>
      <p:ext uri="{BB962C8B-B14F-4D97-AF65-F5344CB8AC3E}">
        <p14:creationId xmlns:p14="http://schemas.microsoft.com/office/powerpoint/2010/main" val="13816791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hyperlink" Target="http://creativecommons.org/licenses/by/3.0/"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hyperlink" Target="http://creativecommons.org/licenses/by/3.0/"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creativecommons.org/licenses/by/3.0/" TargetMode="External"/><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6.jpe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14400" y="3657600"/>
            <a:ext cx="7772400" cy="457200"/>
          </a:xfrm>
          <a:ln>
            <a:noFill/>
          </a:ln>
        </p:spPr>
        <p:txBody>
          <a:bodyPr>
            <a:normAutofit/>
          </a:bodyPr>
          <a:lstStyle>
            <a:lvl1pPr marL="0" indent="0" algn="l">
              <a:buNone/>
              <a:defRPr sz="2000">
                <a:solidFill>
                  <a:srgbClr val="64646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 – One Line</a:t>
            </a:r>
            <a:endParaRPr lang="en-US" dirty="0"/>
          </a:p>
        </p:txBody>
      </p:sp>
      <p:pic>
        <p:nvPicPr>
          <p:cNvPr id="7" name="Picture 2"/>
          <p:cNvPicPr>
            <a:picLocks noChangeAspect="1" noChangeArrowheads="1"/>
          </p:cNvPicPr>
          <p:nvPr userDrawn="1"/>
        </p:nvPicPr>
        <p:blipFill>
          <a:blip r:embed="rId2" cstate="print"/>
          <a:srcRect/>
          <a:stretch>
            <a:fillRect/>
          </a:stretch>
        </p:blipFill>
        <p:spPr bwMode="auto">
          <a:xfrm>
            <a:off x="805456" y="533400"/>
            <a:ext cx="1632944" cy="1752600"/>
          </a:xfrm>
          <a:prstGeom prst="rect">
            <a:avLst/>
          </a:prstGeom>
          <a:noFill/>
          <a:ln w="9525">
            <a:noFill/>
            <a:miter lim="800000"/>
            <a:headEnd/>
            <a:tailEnd/>
          </a:ln>
          <a:effectLst/>
        </p:spPr>
      </p:pic>
      <p:sp>
        <p:nvSpPr>
          <p:cNvPr id="16" name="Text Placeholder 15"/>
          <p:cNvSpPr>
            <a:spLocks noGrp="1"/>
          </p:cNvSpPr>
          <p:nvPr>
            <p:ph type="body" sz="quarter" idx="13" hasCustomPrompt="1"/>
          </p:nvPr>
        </p:nvSpPr>
        <p:spPr>
          <a:xfrm>
            <a:off x="914400" y="4419600"/>
            <a:ext cx="4343400" cy="381000"/>
          </a:xfrm>
          <a:ln>
            <a:noFill/>
          </a:ln>
        </p:spPr>
        <p:txBody>
          <a:bodyPr>
            <a:normAutofit/>
          </a:bodyPr>
          <a:lstStyle>
            <a:lvl1pPr>
              <a:buNone/>
              <a:defRPr sz="1800" baseline="0"/>
            </a:lvl1pPr>
          </a:lstStyle>
          <a:p>
            <a:pPr lvl="0"/>
            <a:r>
              <a:rPr lang="en-US" dirty="0" smtClean="0"/>
              <a:t>First Name Last Name</a:t>
            </a:r>
          </a:p>
        </p:txBody>
      </p:sp>
      <p:sp>
        <p:nvSpPr>
          <p:cNvPr id="22" name="Text Placeholder 15"/>
          <p:cNvSpPr>
            <a:spLocks noGrp="1"/>
          </p:cNvSpPr>
          <p:nvPr>
            <p:ph type="body" sz="quarter" idx="15" hasCustomPrompt="1"/>
          </p:nvPr>
        </p:nvSpPr>
        <p:spPr>
          <a:xfrm>
            <a:off x="914400" y="4800600"/>
            <a:ext cx="4343400" cy="381000"/>
          </a:xfrm>
          <a:ln>
            <a:noFill/>
          </a:ln>
        </p:spPr>
        <p:txBody>
          <a:bodyPr>
            <a:normAutofit/>
          </a:bodyPr>
          <a:lstStyle>
            <a:lvl1pPr>
              <a:buNone/>
              <a:defRPr sz="1800" baseline="0"/>
            </a:lvl1pPr>
          </a:lstStyle>
          <a:p>
            <a:pPr lvl="0"/>
            <a:r>
              <a:rPr lang="en-US" dirty="0" smtClean="0"/>
              <a:t>Job Title, OCLC Research</a:t>
            </a:r>
            <a:endParaRPr lang="en-US" dirty="0"/>
          </a:p>
        </p:txBody>
      </p:sp>
      <p:sp>
        <p:nvSpPr>
          <p:cNvPr id="25" name="Text Placeholder 15"/>
          <p:cNvSpPr>
            <a:spLocks noGrp="1"/>
          </p:cNvSpPr>
          <p:nvPr>
            <p:ph type="body" sz="quarter" idx="17" hasCustomPrompt="1"/>
          </p:nvPr>
        </p:nvSpPr>
        <p:spPr>
          <a:xfrm>
            <a:off x="914400" y="5410200"/>
            <a:ext cx="4343400" cy="304800"/>
          </a:xfrm>
          <a:ln>
            <a:noFill/>
          </a:ln>
        </p:spPr>
        <p:txBody>
          <a:bodyPr>
            <a:normAutofit/>
          </a:bodyPr>
          <a:lstStyle>
            <a:lvl1pPr>
              <a:buNone/>
              <a:defRPr sz="1200" baseline="0"/>
            </a:lvl1pPr>
          </a:lstStyle>
          <a:p>
            <a:pPr lvl="0"/>
            <a:r>
              <a:rPr lang="en-US" dirty="0" smtClean="0"/>
              <a:t>Date</a:t>
            </a:r>
            <a:endParaRPr lang="en-US" dirty="0"/>
          </a:p>
        </p:txBody>
      </p:sp>
      <p:sp>
        <p:nvSpPr>
          <p:cNvPr id="26" name="Text Placeholder 15"/>
          <p:cNvSpPr>
            <a:spLocks noGrp="1"/>
          </p:cNvSpPr>
          <p:nvPr>
            <p:ph type="body" sz="quarter" idx="18" hasCustomPrompt="1"/>
          </p:nvPr>
        </p:nvSpPr>
        <p:spPr>
          <a:xfrm>
            <a:off x="914400" y="5715000"/>
            <a:ext cx="4343400" cy="304800"/>
          </a:xfrm>
          <a:ln>
            <a:noFill/>
          </a:ln>
        </p:spPr>
        <p:txBody>
          <a:bodyPr>
            <a:normAutofit/>
          </a:bodyPr>
          <a:lstStyle>
            <a:lvl1pPr>
              <a:buNone/>
              <a:defRPr sz="1200" baseline="0"/>
            </a:lvl1pPr>
          </a:lstStyle>
          <a:p>
            <a:pPr lvl="0"/>
            <a:r>
              <a:rPr lang="en-US" dirty="0" smtClean="0"/>
              <a:t>Conference Title</a:t>
            </a:r>
            <a:endParaRPr lang="en-US" dirty="0"/>
          </a:p>
        </p:txBody>
      </p:sp>
      <p:sp>
        <p:nvSpPr>
          <p:cNvPr id="27" name="Text Placeholder 15"/>
          <p:cNvSpPr>
            <a:spLocks noGrp="1"/>
          </p:cNvSpPr>
          <p:nvPr>
            <p:ph type="body" sz="quarter" idx="19" hasCustomPrompt="1"/>
          </p:nvPr>
        </p:nvSpPr>
        <p:spPr>
          <a:xfrm>
            <a:off x="914400" y="6019800"/>
            <a:ext cx="4343400" cy="304800"/>
          </a:xfrm>
          <a:ln>
            <a:noFill/>
          </a:ln>
        </p:spPr>
        <p:txBody>
          <a:bodyPr>
            <a:normAutofit/>
          </a:bodyPr>
          <a:lstStyle>
            <a:lvl1pPr>
              <a:buNone/>
              <a:defRPr sz="1200" baseline="0"/>
            </a:lvl1pPr>
          </a:lstStyle>
          <a:p>
            <a:pPr lvl="0"/>
            <a:r>
              <a:rPr lang="en-US" dirty="0" smtClean="0"/>
              <a:t>#</a:t>
            </a:r>
            <a:r>
              <a:rPr lang="en-US" dirty="0" err="1" smtClean="0"/>
              <a:t>hashtag</a:t>
            </a:r>
            <a:endParaRPr lang="en-US" dirty="0"/>
          </a:p>
        </p:txBody>
      </p:sp>
      <p:sp>
        <p:nvSpPr>
          <p:cNvPr id="28" name="Title 27"/>
          <p:cNvSpPr>
            <a:spLocks noGrp="1"/>
          </p:cNvSpPr>
          <p:nvPr>
            <p:ph type="title" hasCustomPrompt="1"/>
          </p:nvPr>
        </p:nvSpPr>
        <p:spPr>
          <a:xfrm>
            <a:off x="914400" y="2514600"/>
            <a:ext cx="7772400" cy="1143000"/>
          </a:xfrm>
        </p:spPr>
        <p:txBody>
          <a:bodyPr/>
          <a:lstStyle>
            <a:lvl1pPr>
              <a:defRPr/>
            </a:lvl1pPr>
          </a:lstStyle>
          <a:p>
            <a:r>
              <a:rPr lang="en-US" dirty="0" smtClean="0"/>
              <a:t>Click to edit Master title style</a:t>
            </a:r>
            <a:br>
              <a:rPr lang="en-US" dirty="0" smtClean="0"/>
            </a:br>
            <a:r>
              <a:rPr lang="en-US" dirty="0" smtClean="0"/>
              <a:t>Up to two lines</a:t>
            </a:r>
            <a:endParaRPr 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pic>
        <p:nvPicPr>
          <p:cNvPr id="7" name="Picture 6"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3190" y="6359064"/>
            <a:ext cx="1680410" cy="347102"/>
          </a:xfrm>
          <a:prstGeom prst="rect">
            <a:avLst/>
          </a:prstGeom>
        </p:spPr>
      </p:pic>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ln>
            <a:noFill/>
          </a:ln>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a:ln>
            <a:noFill/>
          </a:ln>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6B3AA010-7757-41E0-A212-D41514C97AA5}" type="slidenum">
              <a:rPr lang="en-US" smtClean="0"/>
              <a:pPr/>
              <a:t>‹#›</a:t>
            </a:fld>
            <a:endParaRPr lang="en-US"/>
          </a:p>
        </p:txBody>
      </p:sp>
      <p:pic>
        <p:nvPicPr>
          <p:cNvPr id="8" name="Picture 7"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ln>
            <a:noFill/>
          </a:ln>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a:ln>
            <a:noFill/>
          </a:ln>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6B3AA010-7757-41E0-A212-D41514C97AA5}" type="slidenum">
              <a:rPr lang="en-US" smtClean="0"/>
              <a:pPr/>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3190" y="6359064"/>
            <a:ext cx="1680410" cy="347102"/>
          </a:xfrm>
          <a:prstGeom prst="rect">
            <a:avLst/>
          </a:prstGeom>
        </p:spPr>
      </p:pic>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Dark">
    <p:bg>
      <p:bgPr>
        <a:solidFill>
          <a:srgbClr val="646464"/>
        </a:solidFill>
        <a:effectLst/>
      </p:bgPr>
    </p:bg>
    <p:spTree>
      <p:nvGrpSpPr>
        <p:cNvPr id="1" name=""/>
        <p:cNvGrpSpPr/>
        <p:nvPr/>
      </p:nvGrpSpPr>
      <p:grpSpPr>
        <a:xfrm>
          <a:off x="0" y="0"/>
          <a:ext cx="0" cy="0"/>
          <a:chOff x="0" y="0"/>
          <a:chExt cx="0" cy="0"/>
        </a:xfrm>
      </p:grpSpPr>
      <p:pic>
        <p:nvPicPr>
          <p:cNvPr id="6" name="Picture 5" descr="OCLC-R-white-square.png"/>
          <p:cNvPicPr>
            <a:picLocks noChangeAspect="1"/>
          </p:cNvPicPr>
          <p:nvPr userDrawn="1"/>
        </p:nvPicPr>
        <p:blipFill>
          <a:blip r:embed="rId2" cstate="print"/>
          <a:stretch>
            <a:fillRect/>
          </a:stretch>
        </p:blipFill>
        <p:spPr>
          <a:xfrm>
            <a:off x="990600" y="762000"/>
            <a:ext cx="1219200" cy="1408670"/>
          </a:xfrm>
          <a:prstGeom prst="rect">
            <a:avLst/>
          </a:prstGeom>
        </p:spPr>
      </p:pic>
      <p:pic>
        <p:nvPicPr>
          <p:cNvPr id="13" name="Picture 1" descr="image003"/>
          <p:cNvPicPr>
            <a:picLocks noChangeAspect="1" noChangeArrowheads="1"/>
          </p:cNvPicPr>
          <p:nvPr userDrawn="1"/>
        </p:nvPicPr>
        <p:blipFill>
          <a:blip r:embed="rId3" cstate="print"/>
          <a:srcRect/>
          <a:stretch>
            <a:fillRect/>
          </a:stretch>
        </p:blipFill>
        <p:spPr bwMode="auto">
          <a:xfrm>
            <a:off x="7239000" y="6324600"/>
            <a:ext cx="1310640" cy="457200"/>
          </a:xfrm>
          <a:prstGeom prst="rect">
            <a:avLst/>
          </a:prstGeom>
          <a:noFill/>
          <a:ln w="9525">
            <a:noFill/>
            <a:miter lim="800000"/>
            <a:headEnd/>
            <a:tailEnd/>
          </a:ln>
        </p:spPr>
      </p:pic>
      <p:sp>
        <p:nvSpPr>
          <p:cNvPr id="14" name="TextBox 13"/>
          <p:cNvSpPr txBox="1"/>
          <p:nvPr userDrawn="1"/>
        </p:nvSpPr>
        <p:spPr>
          <a:xfrm>
            <a:off x="914400" y="6349425"/>
            <a:ext cx="6019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latin typeface="Open Sans" pitchFamily="34" charset="0"/>
                <a:ea typeface="Open Sans" pitchFamily="34" charset="0"/>
                <a:cs typeface="Open Sans" pitchFamily="34" charset="0"/>
              </a:rPr>
              <a:t>©2014 OCLC.</a:t>
            </a:r>
            <a:r>
              <a:rPr lang="en-US" sz="800" kern="1200" baseline="0" dirty="0" smtClean="0">
                <a:solidFill>
                  <a:schemeClr val="tx1"/>
                </a:solidFill>
                <a:latin typeface="Open Sans" pitchFamily="34" charset="0"/>
                <a:ea typeface="Open Sans" pitchFamily="34" charset="0"/>
                <a:cs typeface="Open Sans" pitchFamily="34" charset="0"/>
              </a:rPr>
              <a:t> </a:t>
            </a:r>
            <a:r>
              <a:rPr lang="en-US" sz="800" dirty="0" smtClean="0">
                <a:solidFill>
                  <a:schemeClr val="tx1"/>
                </a:solidFill>
                <a:latin typeface="Open Sans" pitchFamily="34" charset="0"/>
                <a:ea typeface="Open Sans" pitchFamily="34" charset="0"/>
                <a:cs typeface="Open Sans" pitchFamily="34" charset="0"/>
              </a:rPr>
              <a:t>This work is licensed</a:t>
            </a:r>
            <a:r>
              <a:rPr lang="en-US" sz="800" baseline="0" dirty="0" smtClean="0">
                <a:solidFill>
                  <a:schemeClr val="tx1"/>
                </a:solidFill>
                <a:latin typeface="Open Sans" pitchFamily="34" charset="0"/>
                <a:ea typeface="Open Sans" pitchFamily="34" charset="0"/>
                <a:cs typeface="Open Sans" pitchFamily="34" charset="0"/>
              </a:rPr>
              <a:t> under a Creative Commons Attribution 3.0 </a:t>
            </a:r>
            <a:r>
              <a:rPr lang="en-US" sz="800" baseline="0" dirty="0" err="1" smtClean="0">
                <a:solidFill>
                  <a:schemeClr val="tx1"/>
                </a:solidFill>
                <a:latin typeface="Open Sans" pitchFamily="34" charset="0"/>
                <a:ea typeface="Open Sans" pitchFamily="34" charset="0"/>
                <a:cs typeface="Open Sans" pitchFamily="34" charset="0"/>
              </a:rPr>
              <a:t>Unported</a:t>
            </a:r>
            <a:r>
              <a:rPr lang="en-US" sz="800" baseline="0" dirty="0" smtClean="0">
                <a:solidFill>
                  <a:schemeClr val="tx1"/>
                </a:solidFill>
                <a:latin typeface="Open Sans" pitchFamily="34" charset="0"/>
                <a:ea typeface="Open Sans" pitchFamily="34" charset="0"/>
                <a:cs typeface="Open Sans" pitchFamily="34" charset="0"/>
              </a:rPr>
              <a:t> License. </a:t>
            </a:r>
            <a:r>
              <a:rPr lang="en-US" sz="800" kern="1200" dirty="0" smtClean="0">
                <a:solidFill>
                  <a:schemeClr val="tx1"/>
                </a:solidFill>
                <a:latin typeface="Open Sans" charset="0"/>
                <a:ea typeface="Open Sans" charset="0"/>
                <a:cs typeface="Open Sans" charset="0"/>
              </a:rPr>
              <a:t>Suggested attribution: “This work uses content from [presentation title] © OCLC, used under a Creative Commons Attribution license:  </a:t>
            </a:r>
            <a:r>
              <a:rPr lang="en-US" sz="800" u="sng" kern="1200" dirty="0" smtClean="0">
                <a:solidFill>
                  <a:schemeClr val="tx1"/>
                </a:solidFill>
                <a:latin typeface="Open Sans" charset="0"/>
                <a:ea typeface="Open Sans" charset="0"/>
                <a:cs typeface="Open Sans" charset="0"/>
                <a:hlinkClick r:id="rId4"/>
              </a:rPr>
              <a:t>http</a:t>
            </a:r>
            <a:r>
              <a:rPr lang="en-US" sz="800" u="sng" kern="1200" dirty="0" smtClean="0">
                <a:solidFill>
                  <a:schemeClr val="bg1"/>
                </a:solidFill>
                <a:latin typeface="Open Sans" charset="0"/>
                <a:ea typeface="Open Sans" charset="0"/>
                <a:cs typeface="Open Sans" charset="0"/>
                <a:hlinkClick r:id="rId4"/>
              </a:rPr>
              <a:t>://</a:t>
            </a:r>
            <a:r>
              <a:rPr lang="en-US" sz="800" u="sng" kern="1200" dirty="0" smtClean="0">
                <a:solidFill>
                  <a:schemeClr val="tx1"/>
                </a:solidFill>
                <a:latin typeface="Open Sans" charset="0"/>
                <a:ea typeface="Open Sans" charset="0"/>
                <a:cs typeface="Open Sans" charset="0"/>
                <a:hlinkClick r:id="rId4"/>
              </a:rPr>
              <a:t>creativecommons.org/licenses/by/3.0/</a:t>
            </a:r>
            <a:r>
              <a:rPr lang="en-US" sz="800" kern="1200" dirty="0" smtClean="0">
                <a:solidFill>
                  <a:schemeClr val="tx1"/>
                </a:solidFill>
                <a:latin typeface="Open Sans" charset="0"/>
                <a:ea typeface="Open Sans" charset="0"/>
                <a:cs typeface="Open Sans" charset="0"/>
                <a:hlinkClick r:id="rId4"/>
              </a:rPr>
              <a:t>” </a:t>
            </a:r>
            <a:endParaRPr lang="en-US" sz="800" dirty="0" smtClean="0">
              <a:solidFill>
                <a:schemeClr val="tx1"/>
              </a:solidFill>
              <a:latin typeface="Open Sans" pitchFamily="34" charset="0"/>
              <a:ea typeface="Open Sans" pitchFamily="34" charset="0"/>
              <a:cs typeface="Open Sans" pitchFamily="34" charset="0"/>
            </a:endParaRPr>
          </a:p>
        </p:txBody>
      </p:sp>
      <p:sp>
        <p:nvSpPr>
          <p:cNvPr id="22" name="TextBox 21"/>
          <p:cNvSpPr txBox="1"/>
          <p:nvPr userDrawn="1"/>
        </p:nvSpPr>
        <p:spPr>
          <a:xfrm>
            <a:off x="914400" y="2590800"/>
            <a:ext cx="5486400" cy="830997"/>
          </a:xfrm>
          <a:prstGeom prst="rect">
            <a:avLst/>
          </a:prstGeom>
          <a:noFill/>
        </p:spPr>
        <p:txBody>
          <a:bodyPr wrap="square" rtlCol="0">
            <a:spAutoFit/>
          </a:bodyPr>
          <a:lstStyle/>
          <a:p>
            <a:r>
              <a:rPr lang="en-US" sz="4800" b="1" i="0" dirty="0" smtClean="0">
                <a:solidFill>
                  <a:schemeClr val="bg1">
                    <a:lumMod val="85000"/>
                  </a:schemeClr>
                </a:solidFill>
                <a:latin typeface="+mj-lt"/>
                <a:ea typeface="Open Sans Semibold" pitchFamily="34" charset="0"/>
                <a:cs typeface="Open Sans Semibold" pitchFamily="34" charset="0"/>
              </a:rPr>
              <a:t>Thank You!</a:t>
            </a:r>
            <a:endParaRPr lang="en-US" sz="4800" b="1" i="0" dirty="0">
              <a:solidFill>
                <a:schemeClr val="bg1">
                  <a:lumMod val="85000"/>
                </a:schemeClr>
              </a:solidFill>
              <a:latin typeface="+mj-lt"/>
              <a:ea typeface="Open Sans Semibold" pitchFamily="34" charset="0"/>
              <a:cs typeface="Open Sans Semibold" pitchFamily="34" charset="0"/>
            </a:endParaRPr>
          </a:p>
        </p:txBody>
      </p:sp>
      <p:sp>
        <p:nvSpPr>
          <p:cNvPr id="24" name="Text Placeholder 23"/>
          <p:cNvSpPr>
            <a:spLocks noGrp="1"/>
          </p:cNvSpPr>
          <p:nvPr>
            <p:ph type="body" sz="quarter" idx="12" hasCustomPrompt="1"/>
          </p:nvPr>
        </p:nvSpPr>
        <p:spPr>
          <a:xfrm>
            <a:off x="990600" y="3505200"/>
            <a:ext cx="5410200" cy="2438400"/>
          </a:xfrm>
          <a:ln>
            <a:noFill/>
          </a:ln>
        </p:spPr>
        <p:txBody>
          <a:bodyPr>
            <a:normAutofit/>
          </a:bodyPr>
          <a:lstStyle>
            <a:lvl1pPr>
              <a:buNone/>
              <a:defRPr sz="1400" baseline="0">
                <a:solidFill>
                  <a:schemeClr val="bg1">
                    <a:lumMod val="85000"/>
                  </a:schemeClr>
                </a:solidFill>
              </a:defRPr>
            </a:lvl1pPr>
          </a:lstStyle>
          <a:p>
            <a:pPr lvl="0"/>
            <a:r>
              <a:rPr lang="en-US" dirty="0" smtClean="0">
                <a:solidFill>
                  <a:schemeClr val="bg1">
                    <a:lumMod val="85000"/>
                  </a:schemeClr>
                </a:solidFill>
              </a:rPr>
              <a:t>Parting slide contact info; name, twitter, email, etc… </a:t>
            </a:r>
            <a:endParaRPr lang="en-US" dirty="0"/>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pic>
        <p:nvPicPr>
          <p:cNvPr id="5" name="Picture 1" descr="image003"/>
          <p:cNvPicPr>
            <a:picLocks noChangeAspect="1" noChangeArrowheads="1"/>
          </p:cNvPicPr>
          <p:nvPr userDrawn="1"/>
        </p:nvPicPr>
        <p:blipFill>
          <a:blip r:embed="rId2" cstate="print"/>
          <a:srcRect/>
          <a:stretch>
            <a:fillRect/>
          </a:stretch>
        </p:blipFill>
        <p:spPr bwMode="auto">
          <a:xfrm>
            <a:off x="7239000" y="6324600"/>
            <a:ext cx="1310640" cy="457200"/>
          </a:xfrm>
          <a:prstGeom prst="rect">
            <a:avLst/>
          </a:prstGeom>
          <a:noFill/>
          <a:ln w="9525">
            <a:noFill/>
            <a:miter lim="800000"/>
            <a:headEnd/>
            <a:tailEnd/>
          </a:ln>
        </p:spPr>
      </p:pic>
      <p:sp>
        <p:nvSpPr>
          <p:cNvPr id="7" name="TextBox 6"/>
          <p:cNvSpPr txBox="1"/>
          <p:nvPr userDrawn="1"/>
        </p:nvSpPr>
        <p:spPr>
          <a:xfrm>
            <a:off x="914400" y="2590800"/>
            <a:ext cx="5334000" cy="830997"/>
          </a:xfrm>
          <a:prstGeom prst="rect">
            <a:avLst/>
          </a:prstGeom>
          <a:noFill/>
          <a:ln>
            <a:noFill/>
          </a:ln>
        </p:spPr>
        <p:txBody>
          <a:bodyPr wrap="square" rtlCol="0">
            <a:spAutoFit/>
          </a:bodyPr>
          <a:lstStyle/>
          <a:p>
            <a:r>
              <a:rPr lang="en-US" sz="4800" b="1" i="0" dirty="0" smtClean="0">
                <a:solidFill>
                  <a:srgbClr val="646464"/>
                </a:solidFill>
                <a:latin typeface="+mj-lt"/>
                <a:ea typeface="Open Sans Semibold" pitchFamily="34" charset="0"/>
                <a:cs typeface="Open Sans Semibold" pitchFamily="34" charset="0"/>
              </a:rPr>
              <a:t>Thank You!</a:t>
            </a:r>
            <a:endParaRPr lang="en-US" sz="4800" b="1" i="0" dirty="0">
              <a:solidFill>
                <a:srgbClr val="646464"/>
              </a:solidFill>
              <a:latin typeface="+mj-lt"/>
              <a:ea typeface="Open Sans Semibold" pitchFamily="34" charset="0"/>
              <a:cs typeface="Open Sans Semibold" pitchFamily="34" charset="0"/>
            </a:endParaRPr>
          </a:p>
        </p:txBody>
      </p:sp>
      <p:pic>
        <p:nvPicPr>
          <p:cNvPr id="9" name="Picture 2"/>
          <p:cNvPicPr>
            <a:picLocks noChangeAspect="1" noChangeArrowheads="1"/>
          </p:cNvPicPr>
          <p:nvPr userDrawn="1"/>
        </p:nvPicPr>
        <p:blipFill>
          <a:blip r:embed="rId3" cstate="print"/>
          <a:srcRect/>
          <a:stretch>
            <a:fillRect/>
          </a:stretch>
        </p:blipFill>
        <p:spPr bwMode="auto">
          <a:xfrm>
            <a:off x="805456" y="533400"/>
            <a:ext cx="1632944" cy="1752600"/>
          </a:xfrm>
          <a:prstGeom prst="rect">
            <a:avLst/>
          </a:prstGeom>
          <a:noFill/>
          <a:ln w="9525">
            <a:noFill/>
            <a:miter lim="800000"/>
            <a:headEnd/>
            <a:tailEnd/>
          </a:ln>
          <a:effectLst/>
        </p:spPr>
      </p:pic>
      <p:sp>
        <p:nvSpPr>
          <p:cNvPr id="11" name="Text Placeholder 10"/>
          <p:cNvSpPr>
            <a:spLocks noGrp="1"/>
          </p:cNvSpPr>
          <p:nvPr>
            <p:ph type="body" sz="quarter" idx="11" hasCustomPrompt="1"/>
          </p:nvPr>
        </p:nvSpPr>
        <p:spPr>
          <a:xfrm>
            <a:off x="914400" y="3429000"/>
            <a:ext cx="5334000" cy="1981200"/>
          </a:xfrm>
          <a:ln>
            <a:noFill/>
          </a:ln>
        </p:spPr>
        <p:txBody>
          <a:bodyPr>
            <a:normAutofit/>
          </a:bodyPr>
          <a:lstStyle>
            <a:lvl1pPr>
              <a:buNone/>
              <a:defRPr sz="1400" baseline="0"/>
            </a:lvl1pPr>
          </a:lstStyle>
          <a:p>
            <a:pPr lvl="0"/>
            <a:r>
              <a:rPr lang="en-US" dirty="0" smtClean="0"/>
              <a:t>Name, Email, Twitter, other closing contact info here…. </a:t>
            </a:r>
            <a:endParaRPr lang="en-US" dirty="0"/>
          </a:p>
        </p:txBody>
      </p:sp>
      <p:sp>
        <p:nvSpPr>
          <p:cNvPr id="10" name="TextBox 9"/>
          <p:cNvSpPr txBox="1"/>
          <p:nvPr userDrawn="1"/>
        </p:nvSpPr>
        <p:spPr>
          <a:xfrm>
            <a:off x="914400" y="6349425"/>
            <a:ext cx="6019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latin typeface="Open Sans" pitchFamily="34" charset="0"/>
                <a:ea typeface="Open Sans" pitchFamily="34" charset="0"/>
                <a:cs typeface="Open Sans" pitchFamily="34" charset="0"/>
              </a:rPr>
              <a:t>©2014 OCLC.</a:t>
            </a:r>
            <a:r>
              <a:rPr lang="en-US" sz="800" kern="1200" baseline="0" dirty="0" smtClean="0">
                <a:solidFill>
                  <a:schemeClr val="tx1"/>
                </a:solidFill>
                <a:latin typeface="Open Sans" pitchFamily="34" charset="0"/>
                <a:ea typeface="Open Sans" pitchFamily="34" charset="0"/>
                <a:cs typeface="Open Sans" pitchFamily="34" charset="0"/>
              </a:rPr>
              <a:t> </a:t>
            </a:r>
            <a:r>
              <a:rPr lang="en-US" sz="800" dirty="0" smtClean="0">
                <a:solidFill>
                  <a:schemeClr val="tx1"/>
                </a:solidFill>
                <a:latin typeface="Open Sans" pitchFamily="34" charset="0"/>
                <a:ea typeface="Open Sans" pitchFamily="34" charset="0"/>
                <a:cs typeface="Open Sans" pitchFamily="34" charset="0"/>
              </a:rPr>
              <a:t>This work is licensed</a:t>
            </a:r>
            <a:r>
              <a:rPr lang="en-US" sz="800" baseline="0" dirty="0" smtClean="0">
                <a:solidFill>
                  <a:schemeClr val="tx1"/>
                </a:solidFill>
                <a:latin typeface="Open Sans" pitchFamily="34" charset="0"/>
                <a:ea typeface="Open Sans" pitchFamily="34" charset="0"/>
                <a:cs typeface="Open Sans" pitchFamily="34" charset="0"/>
              </a:rPr>
              <a:t> under a Creative Commons Attribution 3.0 </a:t>
            </a:r>
            <a:r>
              <a:rPr lang="en-US" sz="800" baseline="0" dirty="0" err="1" smtClean="0">
                <a:solidFill>
                  <a:schemeClr val="tx1"/>
                </a:solidFill>
                <a:latin typeface="Open Sans" pitchFamily="34" charset="0"/>
                <a:ea typeface="Open Sans" pitchFamily="34" charset="0"/>
                <a:cs typeface="Open Sans" pitchFamily="34" charset="0"/>
              </a:rPr>
              <a:t>Unported</a:t>
            </a:r>
            <a:r>
              <a:rPr lang="en-US" sz="800" baseline="0" dirty="0" smtClean="0">
                <a:solidFill>
                  <a:schemeClr val="tx1"/>
                </a:solidFill>
                <a:latin typeface="Open Sans" pitchFamily="34" charset="0"/>
                <a:ea typeface="Open Sans" pitchFamily="34" charset="0"/>
                <a:cs typeface="Open Sans" pitchFamily="34" charset="0"/>
              </a:rPr>
              <a:t> License. </a:t>
            </a:r>
            <a:r>
              <a:rPr lang="en-US" sz="800" kern="1200" dirty="0" smtClean="0">
                <a:solidFill>
                  <a:schemeClr val="tx1"/>
                </a:solidFill>
                <a:latin typeface="Open Sans" charset="0"/>
                <a:ea typeface="Open Sans" charset="0"/>
                <a:cs typeface="Open Sans" charset="0"/>
              </a:rPr>
              <a:t>Suggested attribution: “This work uses content from [presentation title] © OCLC, used under a Creative Commons Attribution license:  </a:t>
            </a:r>
            <a:r>
              <a:rPr lang="en-US" sz="800" u="sng" kern="1200" dirty="0" smtClean="0">
                <a:solidFill>
                  <a:schemeClr val="tx1"/>
                </a:solidFill>
                <a:latin typeface="Open Sans" charset="0"/>
                <a:ea typeface="Open Sans" charset="0"/>
                <a:cs typeface="Open Sans" charset="0"/>
                <a:hlinkClick r:id="rId4"/>
              </a:rPr>
              <a:t>http</a:t>
            </a:r>
            <a:r>
              <a:rPr lang="en-US" sz="800" u="sng" kern="1200" dirty="0" smtClean="0">
                <a:solidFill>
                  <a:schemeClr val="bg1"/>
                </a:solidFill>
                <a:latin typeface="Open Sans" charset="0"/>
                <a:ea typeface="Open Sans" charset="0"/>
                <a:cs typeface="Open Sans" charset="0"/>
                <a:hlinkClick r:id="rId4"/>
              </a:rPr>
              <a:t>://</a:t>
            </a:r>
            <a:r>
              <a:rPr lang="en-US" sz="800" u="sng" kern="1200" dirty="0" smtClean="0">
                <a:solidFill>
                  <a:schemeClr val="tx1"/>
                </a:solidFill>
                <a:latin typeface="Open Sans" charset="0"/>
                <a:ea typeface="Open Sans" charset="0"/>
                <a:cs typeface="Open Sans" charset="0"/>
                <a:hlinkClick r:id="rId4"/>
              </a:rPr>
              <a:t>creativecommons.org/licenses/by/3.0/</a:t>
            </a:r>
            <a:r>
              <a:rPr lang="en-US" sz="800" kern="1200" dirty="0" smtClean="0">
                <a:solidFill>
                  <a:schemeClr val="tx1"/>
                </a:solidFill>
                <a:latin typeface="Open Sans" charset="0"/>
                <a:ea typeface="Open Sans" charset="0"/>
                <a:cs typeface="Open Sans" charset="0"/>
                <a:hlinkClick r:id="rId4"/>
              </a:rPr>
              <a:t>” </a:t>
            </a:r>
            <a:endParaRPr lang="en-US" sz="800" dirty="0" smtClean="0">
              <a:solidFill>
                <a:schemeClr val="tx1"/>
              </a:solidFill>
              <a:latin typeface="Open Sans" pitchFamily="34" charset="0"/>
              <a:ea typeface="Open Sans" pitchFamily="34" charset="0"/>
              <a:cs typeface="Open Sans" pitchFamily="34" charset="0"/>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hank You White">
    <p:spTree>
      <p:nvGrpSpPr>
        <p:cNvPr id="1" name=""/>
        <p:cNvGrpSpPr/>
        <p:nvPr/>
      </p:nvGrpSpPr>
      <p:grpSpPr>
        <a:xfrm>
          <a:off x="0" y="0"/>
          <a:ext cx="0" cy="0"/>
          <a:chOff x="0" y="0"/>
          <a:chExt cx="0" cy="0"/>
        </a:xfrm>
      </p:grpSpPr>
      <p:pic>
        <p:nvPicPr>
          <p:cNvPr id="5" name="Picture 1" descr="image003"/>
          <p:cNvPicPr>
            <a:picLocks noChangeAspect="1" noChangeArrowheads="1"/>
          </p:cNvPicPr>
          <p:nvPr userDrawn="1"/>
        </p:nvPicPr>
        <p:blipFill>
          <a:blip r:embed="rId2" cstate="print"/>
          <a:srcRect/>
          <a:stretch>
            <a:fillRect/>
          </a:stretch>
        </p:blipFill>
        <p:spPr bwMode="auto">
          <a:xfrm>
            <a:off x="7239000" y="6324600"/>
            <a:ext cx="1310640" cy="457200"/>
          </a:xfrm>
          <a:prstGeom prst="rect">
            <a:avLst/>
          </a:prstGeom>
          <a:noFill/>
          <a:ln w="9525">
            <a:noFill/>
            <a:miter lim="800000"/>
            <a:headEnd/>
            <a:tailEnd/>
          </a:ln>
        </p:spPr>
      </p:pic>
      <p:sp>
        <p:nvSpPr>
          <p:cNvPr id="7" name="TextBox 6"/>
          <p:cNvSpPr txBox="1"/>
          <p:nvPr userDrawn="1"/>
        </p:nvSpPr>
        <p:spPr>
          <a:xfrm>
            <a:off x="914400" y="2590800"/>
            <a:ext cx="5334000" cy="830997"/>
          </a:xfrm>
          <a:prstGeom prst="rect">
            <a:avLst/>
          </a:prstGeom>
          <a:noFill/>
          <a:ln>
            <a:noFill/>
          </a:ln>
        </p:spPr>
        <p:txBody>
          <a:bodyPr wrap="square" rtlCol="0">
            <a:spAutoFit/>
          </a:bodyPr>
          <a:lstStyle/>
          <a:p>
            <a:r>
              <a:rPr lang="en-US" sz="4800" b="1" i="0" dirty="0" smtClean="0">
                <a:solidFill>
                  <a:srgbClr val="646464"/>
                </a:solidFill>
                <a:latin typeface="+mj-lt"/>
                <a:ea typeface="Open Sans Semibold" pitchFamily="34" charset="0"/>
                <a:cs typeface="Open Sans Semibold" pitchFamily="34" charset="0"/>
              </a:rPr>
              <a:t>Thank You!</a:t>
            </a:r>
            <a:endParaRPr lang="en-US" sz="4800" b="1" i="0" dirty="0">
              <a:solidFill>
                <a:srgbClr val="646464"/>
              </a:solidFill>
              <a:latin typeface="+mj-lt"/>
              <a:ea typeface="Open Sans Semibold" pitchFamily="34" charset="0"/>
              <a:cs typeface="Open Sans Semibold" pitchFamily="34" charset="0"/>
            </a:endParaRPr>
          </a:p>
        </p:txBody>
      </p:sp>
      <p:sp>
        <p:nvSpPr>
          <p:cNvPr id="11" name="Text Placeholder 10"/>
          <p:cNvSpPr>
            <a:spLocks noGrp="1"/>
          </p:cNvSpPr>
          <p:nvPr>
            <p:ph type="body" sz="quarter" idx="11" hasCustomPrompt="1"/>
          </p:nvPr>
        </p:nvSpPr>
        <p:spPr>
          <a:xfrm>
            <a:off x="914400" y="3429000"/>
            <a:ext cx="5334000" cy="1981200"/>
          </a:xfrm>
          <a:ln>
            <a:noFill/>
          </a:ln>
        </p:spPr>
        <p:txBody>
          <a:bodyPr>
            <a:normAutofit/>
          </a:bodyPr>
          <a:lstStyle>
            <a:lvl1pPr>
              <a:buNone/>
              <a:defRPr sz="1400" baseline="0"/>
            </a:lvl1pPr>
          </a:lstStyle>
          <a:p>
            <a:pPr lvl="0"/>
            <a:r>
              <a:rPr lang="en-US" dirty="0" smtClean="0"/>
              <a:t>Name, Email, Twitter, other closing contact info here…. </a:t>
            </a:r>
            <a:endParaRPr lang="en-US" dirty="0"/>
          </a:p>
        </p:txBody>
      </p:sp>
      <p:sp>
        <p:nvSpPr>
          <p:cNvPr id="10" name="TextBox 9"/>
          <p:cNvSpPr txBox="1"/>
          <p:nvPr userDrawn="1"/>
        </p:nvSpPr>
        <p:spPr>
          <a:xfrm>
            <a:off x="914400" y="6349425"/>
            <a:ext cx="6019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latin typeface="Open Sans" pitchFamily="34" charset="0"/>
                <a:ea typeface="Open Sans" pitchFamily="34" charset="0"/>
                <a:cs typeface="Open Sans" pitchFamily="34" charset="0"/>
              </a:rPr>
              <a:t>©2014 OCLC.</a:t>
            </a:r>
            <a:r>
              <a:rPr lang="en-US" sz="800" kern="1200" baseline="0" dirty="0" smtClean="0">
                <a:solidFill>
                  <a:schemeClr val="tx1"/>
                </a:solidFill>
                <a:latin typeface="Open Sans" pitchFamily="34" charset="0"/>
                <a:ea typeface="Open Sans" pitchFamily="34" charset="0"/>
                <a:cs typeface="Open Sans" pitchFamily="34" charset="0"/>
              </a:rPr>
              <a:t> </a:t>
            </a:r>
            <a:r>
              <a:rPr lang="en-US" sz="800" dirty="0" smtClean="0">
                <a:solidFill>
                  <a:schemeClr val="tx1"/>
                </a:solidFill>
                <a:latin typeface="Open Sans" pitchFamily="34" charset="0"/>
                <a:ea typeface="Open Sans" pitchFamily="34" charset="0"/>
                <a:cs typeface="Open Sans" pitchFamily="34" charset="0"/>
              </a:rPr>
              <a:t>This work is licensed</a:t>
            </a:r>
            <a:r>
              <a:rPr lang="en-US" sz="800" baseline="0" dirty="0" smtClean="0">
                <a:solidFill>
                  <a:schemeClr val="tx1"/>
                </a:solidFill>
                <a:latin typeface="Open Sans" pitchFamily="34" charset="0"/>
                <a:ea typeface="Open Sans" pitchFamily="34" charset="0"/>
                <a:cs typeface="Open Sans" pitchFamily="34" charset="0"/>
              </a:rPr>
              <a:t> under a Creative Commons Attribution 3.0 </a:t>
            </a:r>
            <a:r>
              <a:rPr lang="en-US" sz="800" baseline="0" dirty="0" err="1" smtClean="0">
                <a:solidFill>
                  <a:schemeClr val="tx1"/>
                </a:solidFill>
                <a:latin typeface="Open Sans" pitchFamily="34" charset="0"/>
                <a:ea typeface="Open Sans" pitchFamily="34" charset="0"/>
                <a:cs typeface="Open Sans" pitchFamily="34" charset="0"/>
              </a:rPr>
              <a:t>Unported</a:t>
            </a:r>
            <a:r>
              <a:rPr lang="en-US" sz="800" baseline="0" dirty="0" smtClean="0">
                <a:solidFill>
                  <a:schemeClr val="tx1"/>
                </a:solidFill>
                <a:latin typeface="Open Sans" pitchFamily="34" charset="0"/>
                <a:ea typeface="Open Sans" pitchFamily="34" charset="0"/>
                <a:cs typeface="Open Sans" pitchFamily="34" charset="0"/>
              </a:rPr>
              <a:t> License. </a:t>
            </a:r>
            <a:r>
              <a:rPr lang="en-US" sz="800" kern="1200" dirty="0" smtClean="0">
                <a:solidFill>
                  <a:schemeClr val="tx1"/>
                </a:solidFill>
                <a:latin typeface="Open Sans" charset="0"/>
                <a:ea typeface="Open Sans" charset="0"/>
                <a:cs typeface="Open Sans" charset="0"/>
              </a:rPr>
              <a:t>Suggested attribution: “This work uses content from [presentation title] © OCLC, used under a Creative Commons Attribution license:  </a:t>
            </a:r>
            <a:r>
              <a:rPr lang="en-US" sz="800" u="sng" kern="1200" dirty="0" smtClean="0">
                <a:solidFill>
                  <a:schemeClr val="tx1"/>
                </a:solidFill>
                <a:latin typeface="Open Sans" charset="0"/>
                <a:ea typeface="Open Sans" charset="0"/>
                <a:cs typeface="Open Sans" charset="0"/>
                <a:hlinkClick r:id="rId3"/>
              </a:rPr>
              <a:t>http</a:t>
            </a:r>
            <a:r>
              <a:rPr lang="en-US" sz="800" u="sng" kern="1200" dirty="0" smtClean="0">
                <a:solidFill>
                  <a:schemeClr val="bg1"/>
                </a:solidFill>
                <a:latin typeface="Open Sans" charset="0"/>
                <a:ea typeface="Open Sans" charset="0"/>
                <a:cs typeface="Open Sans" charset="0"/>
                <a:hlinkClick r:id="rId3"/>
              </a:rPr>
              <a:t>://</a:t>
            </a:r>
            <a:r>
              <a:rPr lang="en-US" sz="800" u="sng" kern="1200" dirty="0" smtClean="0">
                <a:solidFill>
                  <a:schemeClr val="tx1"/>
                </a:solidFill>
                <a:latin typeface="Open Sans" charset="0"/>
                <a:ea typeface="Open Sans" charset="0"/>
                <a:cs typeface="Open Sans" charset="0"/>
                <a:hlinkClick r:id="rId3"/>
              </a:rPr>
              <a:t>creativecommons.org/licenses/by/3.0/</a:t>
            </a:r>
            <a:r>
              <a:rPr lang="en-US" sz="800" kern="1200" dirty="0" smtClean="0">
                <a:solidFill>
                  <a:schemeClr val="tx1"/>
                </a:solidFill>
                <a:latin typeface="Open Sans" charset="0"/>
                <a:ea typeface="Open Sans" charset="0"/>
                <a:cs typeface="Open Sans" charset="0"/>
                <a:hlinkClick r:id="rId3"/>
              </a:rPr>
              <a:t>” </a:t>
            </a:r>
            <a:endParaRPr lang="en-US" sz="800" dirty="0" smtClean="0">
              <a:solidFill>
                <a:schemeClr val="tx1"/>
              </a:solidFill>
              <a:latin typeface="Open Sans" pitchFamily="34" charset="0"/>
              <a:ea typeface="Open Sans" pitchFamily="34" charset="0"/>
              <a:cs typeface="Open Sans" pitchFamily="34" charset="0"/>
            </a:endParaRP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8913" y="720694"/>
            <a:ext cx="1250116" cy="1370866"/>
          </a:xfrm>
          <a:prstGeom prst="rect">
            <a:avLst/>
          </a:prstGeom>
        </p:spPr>
      </p:pic>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5C7E017C-20FF-4437-ADBE-92377D6A4118}" type="datetimeFigureOut">
              <a:rPr lang="en-US" smtClean="0"/>
              <a:pPr/>
              <a:t>6/11/2015</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06A40D1-5874-4C30-8544-13CB6F9B1DBD}" type="slidenum">
              <a:rPr lang="en-US" smtClean="0"/>
              <a:pPr/>
              <a:t>‹#›</a:t>
            </a:fld>
            <a:endParaRPr lang="en-US"/>
          </a:p>
        </p:txBody>
      </p:sp>
    </p:spTree>
    <p:extLst>
      <p:ext uri="{BB962C8B-B14F-4D97-AF65-F5344CB8AC3E}">
        <p14:creationId xmlns:p14="http://schemas.microsoft.com/office/powerpoint/2010/main" val="403154550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mall Head and Open Layout">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1" name="Isosceles Triangle 10"/>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4" name="Date Placeholder 3"/>
          <p:cNvSpPr>
            <a:spLocks noGrp="1"/>
          </p:cNvSpPr>
          <p:nvPr>
            <p:ph type="dt" sz="half" idx="10"/>
          </p:nvPr>
        </p:nvSpPr>
        <p:spPr>
          <a:xfrm>
            <a:off x="6654404" y="6400800"/>
            <a:ext cx="1422796" cy="294325"/>
          </a:xfrm>
          <a:prstGeom prst="rect">
            <a:avLst/>
          </a:prstGeom>
        </p:spPr>
        <p:txBody>
          <a:bodyPr/>
          <a:lstStyle>
            <a:lvl1pPr>
              <a:defRPr/>
            </a:lvl1pPr>
          </a:lstStyle>
          <a:p>
            <a:r>
              <a:rPr lang="en-US" dirty="0" smtClean="0">
                <a:solidFill>
                  <a:prstClr val="black">
                    <a:tint val="75000"/>
                  </a:prstClr>
                </a:solidFill>
              </a:rPr>
              <a:t>14 February 2013</a:t>
            </a:r>
            <a:endParaRPr lang="en-US" dirty="0">
              <a:solidFill>
                <a:prstClr val="black">
                  <a:tint val="75000"/>
                </a:prstClr>
              </a:solidFill>
            </a:endParaRPr>
          </a:p>
        </p:txBody>
      </p:sp>
      <p:sp>
        <p:nvSpPr>
          <p:cNvPr id="5" name="Footer Placeholder 4"/>
          <p:cNvSpPr>
            <a:spLocks noGrp="1"/>
          </p:cNvSpPr>
          <p:nvPr>
            <p:ph type="ftr" sz="quarter" idx="11"/>
          </p:nvPr>
        </p:nvSpPr>
        <p:spPr>
          <a:xfrm>
            <a:off x="3581400" y="6400800"/>
            <a:ext cx="2923293" cy="294325"/>
          </a:xfrm>
          <a:prstGeom prst="rect">
            <a:avLst/>
          </a:prstGeom>
        </p:spPr>
        <p:txBody>
          <a:bodyPr/>
          <a:lstStyle/>
          <a:p>
            <a:r>
              <a:rPr lang="en-US" dirty="0" smtClean="0">
                <a:solidFill>
                  <a:prstClr val="black">
                    <a:tint val="75000"/>
                  </a:prstClr>
                </a:solidFill>
              </a:rPr>
              <a:t>Are Reconfigured  Yet? Webinar</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smtClean="0"/>
              <a:t>Click to edit Master title style</a:t>
            </a:r>
            <a:endParaRPr lang="en-US" dirty="0"/>
          </a:p>
        </p:txBody>
      </p:sp>
    </p:spTree>
  </p:cSld>
  <p:clrMapOvr>
    <a:masterClrMapping/>
  </p:clrMapOv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TextBox 9"/>
          <p:cNvSpPr txBox="1"/>
          <p:nvPr userDrawn="1"/>
        </p:nvSpPr>
        <p:spPr>
          <a:xfrm>
            <a:off x="6586538" y="6570663"/>
            <a:ext cx="184150" cy="1200150"/>
          </a:xfrm>
          <a:prstGeom prst="rect">
            <a:avLst/>
          </a:prstGeom>
          <a:noFill/>
        </p:spPr>
        <p:txBody>
          <a:bodyPr wrap="none">
            <a:spAutoFit/>
          </a:bodyPr>
          <a:lstStyle/>
          <a:p>
            <a:pPr algn="ctr" fontAlgn="base">
              <a:spcBef>
                <a:spcPct val="0"/>
              </a:spcBef>
              <a:spcAft>
                <a:spcPct val="0"/>
              </a:spcAft>
              <a:defRPr/>
            </a:pPr>
            <a:endParaRPr lang="en-US" sz="7200" b="1" dirty="0">
              <a:solidFill>
                <a:srgbClr val="FFFFFF"/>
              </a:solidFill>
              <a:latin typeface="Arial" pitchFamily="-109"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14400" y="3657600"/>
            <a:ext cx="7772400" cy="457200"/>
          </a:xfrm>
          <a:ln>
            <a:noFill/>
          </a:ln>
        </p:spPr>
        <p:txBody>
          <a:bodyPr>
            <a:normAutofit/>
          </a:bodyPr>
          <a:lstStyle>
            <a:lvl1pPr marL="0" indent="0" algn="l">
              <a:buNone/>
              <a:defRPr sz="2000">
                <a:solidFill>
                  <a:srgbClr val="64646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 – One Line</a:t>
            </a:r>
            <a:endParaRPr lang="en-US" dirty="0"/>
          </a:p>
        </p:txBody>
      </p:sp>
      <p:sp>
        <p:nvSpPr>
          <p:cNvPr id="16" name="Text Placeholder 15"/>
          <p:cNvSpPr>
            <a:spLocks noGrp="1"/>
          </p:cNvSpPr>
          <p:nvPr>
            <p:ph type="body" sz="quarter" idx="13" hasCustomPrompt="1"/>
          </p:nvPr>
        </p:nvSpPr>
        <p:spPr>
          <a:xfrm>
            <a:off x="914400" y="4419600"/>
            <a:ext cx="4343400" cy="381000"/>
          </a:xfrm>
          <a:ln>
            <a:noFill/>
          </a:ln>
        </p:spPr>
        <p:txBody>
          <a:bodyPr>
            <a:normAutofit/>
          </a:bodyPr>
          <a:lstStyle>
            <a:lvl1pPr>
              <a:buNone/>
              <a:defRPr sz="1800" baseline="0"/>
            </a:lvl1pPr>
          </a:lstStyle>
          <a:p>
            <a:pPr lvl="0"/>
            <a:r>
              <a:rPr lang="en-US" dirty="0" smtClean="0"/>
              <a:t>First Name Last Name</a:t>
            </a:r>
          </a:p>
        </p:txBody>
      </p:sp>
      <p:sp>
        <p:nvSpPr>
          <p:cNvPr id="22" name="Text Placeholder 15"/>
          <p:cNvSpPr>
            <a:spLocks noGrp="1"/>
          </p:cNvSpPr>
          <p:nvPr>
            <p:ph type="body" sz="quarter" idx="15" hasCustomPrompt="1"/>
          </p:nvPr>
        </p:nvSpPr>
        <p:spPr>
          <a:xfrm>
            <a:off x="914400" y="4800600"/>
            <a:ext cx="4343400" cy="381000"/>
          </a:xfrm>
          <a:ln>
            <a:noFill/>
          </a:ln>
        </p:spPr>
        <p:txBody>
          <a:bodyPr>
            <a:normAutofit/>
          </a:bodyPr>
          <a:lstStyle>
            <a:lvl1pPr>
              <a:buNone/>
              <a:defRPr sz="1800" baseline="0"/>
            </a:lvl1pPr>
          </a:lstStyle>
          <a:p>
            <a:pPr lvl="0"/>
            <a:r>
              <a:rPr lang="en-US" dirty="0" smtClean="0"/>
              <a:t>Job Title, OCLC Research</a:t>
            </a:r>
            <a:endParaRPr lang="en-US" dirty="0"/>
          </a:p>
        </p:txBody>
      </p:sp>
      <p:sp>
        <p:nvSpPr>
          <p:cNvPr id="25" name="Text Placeholder 15"/>
          <p:cNvSpPr>
            <a:spLocks noGrp="1"/>
          </p:cNvSpPr>
          <p:nvPr>
            <p:ph type="body" sz="quarter" idx="17" hasCustomPrompt="1"/>
          </p:nvPr>
        </p:nvSpPr>
        <p:spPr>
          <a:xfrm>
            <a:off x="914400" y="5410200"/>
            <a:ext cx="4343400" cy="304800"/>
          </a:xfrm>
          <a:ln>
            <a:noFill/>
          </a:ln>
        </p:spPr>
        <p:txBody>
          <a:bodyPr>
            <a:normAutofit/>
          </a:bodyPr>
          <a:lstStyle>
            <a:lvl1pPr>
              <a:buNone/>
              <a:defRPr sz="1200" baseline="0"/>
            </a:lvl1pPr>
          </a:lstStyle>
          <a:p>
            <a:pPr lvl="0"/>
            <a:r>
              <a:rPr lang="en-US" dirty="0" smtClean="0"/>
              <a:t>Date</a:t>
            </a:r>
            <a:endParaRPr lang="en-US" dirty="0"/>
          </a:p>
        </p:txBody>
      </p:sp>
      <p:sp>
        <p:nvSpPr>
          <p:cNvPr id="26" name="Text Placeholder 15"/>
          <p:cNvSpPr>
            <a:spLocks noGrp="1"/>
          </p:cNvSpPr>
          <p:nvPr>
            <p:ph type="body" sz="quarter" idx="18" hasCustomPrompt="1"/>
          </p:nvPr>
        </p:nvSpPr>
        <p:spPr>
          <a:xfrm>
            <a:off x="914400" y="5715000"/>
            <a:ext cx="4343400" cy="304800"/>
          </a:xfrm>
          <a:ln>
            <a:noFill/>
          </a:ln>
        </p:spPr>
        <p:txBody>
          <a:bodyPr>
            <a:normAutofit/>
          </a:bodyPr>
          <a:lstStyle>
            <a:lvl1pPr>
              <a:buNone/>
              <a:defRPr sz="1200" baseline="0"/>
            </a:lvl1pPr>
          </a:lstStyle>
          <a:p>
            <a:pPr lvl="0"/>
            <a:r>
              <a:rPr lang="en-US" dirty="0" smtClean="0"/>
              <a:t>Conference Title</a:t>
            </a:r>
            <a:endParaRPr lang="en-US" dirty="0"/>
          </a:p>
        </p:txBody>
      </p:sp>
      <p:sp>
        <p:nvSpPr>
          <p:cNvPr id="27" name="Text Placeholder 15"/>
          <p:cNvSpPr>
            <a:spLocks noGrp="1"/>
          </p:cNvSpPr>
          <p:nvPr>
            <p:ph type="body" sz="quarter" idx="19" hasCustomPrompt="1"/>
          </p:nvPr>
        </p:nvSpPr>
        <p:spPr>
          <a:xfrm>
            <a:off x="914400" y="6019800"/>
            <a:ext cx="4343400" cy="304800"/>
          </a:xfrm>
          <a:ln>
            <a:noFill/>
          </a:ln>
        </p:spPr>
        <p:txBody>
          <a:bodyPr>
            <a:normAutofit/>
          </a:bodyPr>
          <a:lstStyle>
            <a:lvl1pPr>
              <a:buNone/>
              <a:defRPr sz="1200" baseline="0"/>
            </a:lvl1pPr>
          </a:lstStyle>
          <a:p>
            <a:pPr lvl="0"/>
            <a:r>
              <a:rPr lang="en-US" dirty="0" smtClean="0"/>
              <a:t>#</a:t>
            </a:r>
            <a:r>
              <a:rPr lang="en-US" dirty="0" err="1" smtClean="0"/>
              <a:t>hashtag</a:t>
            </a:r>
            <a:endParaRPr lang="en-US" dirty="0"/>
          </a:p>
        </p:txBody>
      </p:sp>
      <p:sp>
        <p:nvSpPr>
          <p:cNvPr id="28" name="Title 27"/>
          <p:cNvSpPr>
            <a:spLocks noGrp="1"/>
          </p:cNvSpPr>
          <p:nvPr>
            <p:ph type="title" hasCustomPrompt="1"/>
          </p:nvPr>
        </p:nvSpPr>
        <p:spPr>
          <a:xfrm>
            <a:off x="914400" y="2514600"/>
            <a:ext cx="7772400" cy="1143000"/>
          </a:xfrm>
        </p:spPr>
        <p:txBody>
          <a:bodyPr/>
          <a:lstStyle>
            <a:lvl1pPr>
              <a:defRPr/>
            </a:lvl1pPr>
          </a:lstStyle>
          <a:p>
            <a:r>
              <a:rPr lang="en-US" dirty="0" smtClean="0"/>
              <a:t>Click to edit Master title style</a:t>
            </a:r>
            <a:br>
              <a:rPr lang="en-US" dirty="0" smtClean="0"/>
            </a:br>
            <a:r>
              <a:rPr lang="en-US" dirty="0" smtClean="0"/>
              <a:t>Up to two lines</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8913" y="720694"/>
            <a:ext cx="1250116" cy="1370866"/>
          </a:xfrm>
          <a:prstGeom prst="rect">
            <a:avLst/>
          </a:prstGeom>
        </p:spPr>
      </p:pic>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extBox 8"/>
          <p:cNvSpPr txBox="1"/>
          <p:nvPr userDrawn="1"/>
        </p:nvSpPr>
        <p:spPr>
          <a:xfrm>
            <a:off x="6586538" y="6570663"/>
            <a:ext cx="184150" cy="1200150"/>
          </a:xfrm>
          <a:prstGeom prst="rect">
            <a:avLst/>
          </a:prstGeom>
          <a:noFill/>
        </p:spPr>
        <p:txBody>
          <a:bodyPr wrap="none">
            <a:spAutoFit/>
          </a:bodyPr>
          <a:lstStyle/>
          <a:p>
            <a:pPr algn="ctr" fontAlgn="base">
              <a:spcBef>
                <a:spcPct val="0"/>
              </a:spcBef>
              <a:spcAft>
                <a:spcPct val="0"/>
              </a:spcAft>
              <a:defRPr/>
            </a:pPr>
            <a:endParaRPr lang="en-US" sz="7200" b="1" dirty="0">
              <a:solidFill>
                <a:srgbClr val="FFFFFF"/>
              </a:solidFill>
              <a:latin typeface="Arial" pitchFamily="-109"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TextBox 7"/>
          <p:cNvSpPr txBox="1"/>
          <p:nvPr userDrawn="1"/>
        </p:nvSpPr>
        <p:spPr>
          <a:xfrm>
            <a:off x="6586538" y="6570663"/>
            <a:ext cx="184150" cy="1200150"/>
          </a:xfrm>
          <a:prstGeom prst="rect">
            <a:avLst/>
          </a:prstGeom>
          <a:noFill/>
        </p:spPr>
        <p:txBody>
          <a:bodyPr wrap="none">
            <a:spAutoFit/>
          </a:bodyPr>
          <a:lstStyle/>
          <a:p>
            <a:pPr algn="ctr" fontAlgn="base">
              <a:spcBef>
                <a:spcPct val="0"/>
              </a:spcBef>
              <a:spcAft>
                <a:spcPct val="0"/>
              </a:spcAft>
              <a:defRPr/>
            </a:pPr>
            <a:endParaRPr lang="en-US" sz="7200" b="1" dirty="0">
              <a:solidFill>
                <a:srgbClr val="FFFFFF"/>
              </a:solidFill>
              <a:latin typeface="Arial" pitchFamily="-109" charset="0"/>
            </a:endParaRP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9" name="TextBox 8"/>
          <p:cNvSpPr txBox="1"/>
          <p:nvPr userDrawn="1"/>
        </p:nvSpPr>
        <p:spPr>
          <a:xfrm>
            <a:off x="6586538" y="6570663"/>
            <a:ext cx="184150" cy="1200150"/>
          </a:xfrm>
          <a:prstGeom prst="rect">
            <a:avLst/>
          </a:prstGeom>
          <a:noFill/>
        </p:spPr>
        <p:txBody>
          <a:bodyPr wrap="none">
            <a:spAutoFit/>
          </a:bodyPr>
          <a:lstStyle/>
          <a:p>
            <a:pPr algn="ctr" fontAlgn="base">
              <a:spcBef>
                <a:spcPct val="0"/>
              </a:spcBef>
              <a:spcAft>
                <a:spcPct val="0"/>
              </a:spcAft>
              <a:defRPr/>
            </a:pPr>
            <a:endParaRPr lang="en-US" sz="7200" b="1" dirty="0">
              <a:solidFill>
                <a:srgbClr val="FFFFFF"/>
              </a:solidFill>
              <a:latin typeface="Arial" pitchFamily="-109" charset="0"/>
            </a:endParaRPr>
          </a:p>
        </p:txBody>
      </p:sp>
      <p:sp>
        <p:nvSpPr>
          <p:cNvPr id="2" name="Content Placeholder 1"/>
          <p:cNvSpPr>
            <a:spLocks noGrp="1"/>
          </p:cNvSpPr>
          <p:nvPr>
            <p:ph/>
          </p:nvPr>
        </p:nvSpPr>
        <p:spPr>
          <a:xfrm>
            <a:off x="685800" y="188913"/>
            <a:ext cx="7848600" cy="5529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 name="Rectangle 2"/>
          <p:cNvSpPr>
            <a:spLocks noChangeArrowheads="1"/>
          </p:cNvSpPr>
          <p:nvPr userDrawn="1"/>
        </p:nvSpPr>
        <p:spPr bwMode="auto">
          <a:xfrm>
            <a:off x="0" y="0"/>
            <a:ext cx="9144000" cy="2859088"/>
          </a:xfrm>
          <a:prstGeom prst="rect">
            <a:avLst/>
          </a:prstGeom>
          <a:gradFill rotWithShape="1">
            <a:gsLst>
              <a:gs pos="0">
                <a:srgbClr val="144A6F"/>
              </a:gs>
              <a:gs pos="100000">
                <a:srgbClr val="2178B5"/>
              </a:gs>
            </a:gsLst>
            <a:lin ang="5400000" scaled="1"/>
          </a:gradFill>
          <a:ln w="9525">
            <a:noFill/>
            <a:miter lim="800000"/>
            <a:headEnd/>
            <a:tailEnd/>
          </a:ln>
          <a:effectLst/>
        </p:spPr>
        <p:txBody>
          <a:bodyPr wrap="none" anchor="ctr"/>
          <a:lstStyle/>
          <a:p>
            <a:pPr fontAlgn="base">
              <a:lnSpc>
                <a:spcPct val="120000"/>
              </a:lnSpc>
              <a:spcBef>
                <a:spcPct val="50000"/>
              </a:spcBef>
              <a:spcAft>
                <a:spcPct val="0"/>
              </a:spcAft>
              <a:defRPr/>
            </a:pPr>
            <a:endParaRPr lang="en-US" sz="2400" b="1">
              <a:solidFill>
                <a:srgbClr val="000000"/>
              </a:solidFill>
            </a:endParaRPr>
          </a:p>
        </p:txBody>
      </p:sp>
      <p:sp>
        <p:nvSpPr>
          <p:cNvPr id="6158" name="Oval 14"/>
          <p:cNvSpPr>
            <a:spLocks noChangeArrowheads="1"/>
          </p:cNvSpPr>
          <p:nvPr/>
        </p:nvSpPr>
        <p:spPr bwMode="auto">
          <a:xfrm>
            <a:off x="5711827" y="-279400"/>
            <a:ext cx="2425700" cy="2425700"/>
          </a:xfrm>
          <a:prstGeom prst="ellipse">
            <a:avLst/>
          </a:prstGeom>
          <a:solidFill>
            <a:srgbClr val="FFFFFF">
              <a:alpha val="7001"/>
            </a:srgbClr>
          </a:solidFill>
          <a:ln w="9525">
            <a:noFill/>
            <a:round/>
            <a:headEnd/>
            <a:tailEnd/>
          </a:ln>
          <a:effectLst/>
        </p:spPr>
        <p:txBody>
          <a:bodyPr wrap="none" anchor="ctr"/>
          <a:lstStyle/>
          <a:p>
            <a:pPr fontAlgn="base">
              <a:lnSpc>
                <a:spcPct val="120000"/>
              </a:lnSpc>
              <a:spcBef>
                <a:spcPct val="50000"/>
              </a:spcBef>
              <a:spcAft>
                <a:spcPct val="0"/>
              </a:spcAft>
            </a:pPr>
            <a:endParaRPr lang="en-US" sz="2400" b="1">
              <a:solidFill>
                <a:srgbClr val="000000"/>
              </a:solidFill>
            </a:endParaRPr>
          </a:p>
        </p:txBody>
      </p:sp>
      <p:sp>
        <p:nvSpPr>
          <p:cNvPr id="6159" name="Oval 15"/>
          <p:cNvSpPr>
            <a:spLocks noChangeArrowheads="1"/>
          </p:cNvSpPr>
          <p:nvPr/>
        </p:nvSpPr>
        <p:spPr bwMode="auto">
          <a:xfrm>
            <a:off x="7567615" y="719140"/>
            <a:ext cx="1711325" cy="1711325"/>
          </a:xfrm>
          <a:prstGeom prst="ellipse">
            <a:avLst/>
          </a:prstGeom>
          <a:solidFill>
            <a:srgbClr val="FFFFFF">
              <a:alpha val="14999"/>
            </a:srgbClr>
          </a:solidFill>
          <a:ln w="9525">
            <a:noFill/>
            <a:round/>
            <a:headEnd/>
            <a:tailEnd/>
          </a:ln>
          <a:effectLst/>
        </p:spPr>
        <p:txBody>
          <a:bodyPr wrap="none" anchor="ctr"/>
          <a:lstStyle/>
          <a:p>
            <a:pPr fontAlgn="base">
              <a:lnSpc>
                <a:spcPct val="120000"/>
              </a:lnSpc>
              <a:spcBef>
                <a:spcPct val="50000"/>
              </a:spcBef>
              <a:spcAft>
                <a:spcPct val="0"/>
              </a:spcAft>
            </a:pPr>
            <a:endParaRPr lang="en-US" sz="2400" b="1">
              <a:solidFill>
                <a:srgbClr val="000000"/>
              </a:solidFill>
            </a:endParaRPr>
          </a:p>
        </p:txBody>
      </p:sp>
      <p:sp>
        <p:nvSpPr>
          <p:cNvPr id="6160" name="Oval 16"/>
          <p:cNvSpPr>
            <a:spLocks noChangeArrowheads="1"/>
          </p:cNvSpPr>
          <p:nvPr/>
        </p:nvSpPr>
        <p:spPr bwMode="auto">
          <a:xfrm>
            <a:off x="6997702" y="1860552"/>
            <a:ext cx="1139825" cy="1139825"/>
          </a:xfrm>
          <a:prstGeom prst="ellipse">
            <a:avLst/>
          </a:prstGeom>
          <a:solidFill>
            <a:srgbClr val="FFFFFF">
              <a:alpha val="20000"/>
            </a:srgbClr>
          </a:solidFill>
          <a:ln w="9525">
            <a:noFill/>
            <a:round/>
            <a:headEnd/>
            <a:tailEnd/>
          </a:ln>
          <a:effectLst/>
        </p:spPr>
        <p:txBody>
          <a:bodyPr wrap="none" anchor="ctr"/>
          <a:lstStyle/>
          <a:p>
            <a:pPr fontAlgn="base">
              <a:lnSpc>
                <a:spcPct val="120000"/>
              </a:lnSpc>
              <a:spcBef>
                <a:spcPct val="50000"/>
              </a:spcBef>
              <a:spcAft>
                <a:spcPct val="0"/>
              </a:spcAft>
            </a:pPr>
            <a:endParaRPr lang="en-US" sz="2400" b="1">
              <a:solidFill>
                <a:srgbClr val="000000"/>
              </a:solidFill>
            </a:endParaRPr>
          </a:p>
        </p:txBody>
      </p:sp>
      <p:sp>
        <p:nvSpPr>
          <p:cNvPr id="6146" name="Rectangle 2"/>
          <p:cNvSpPr>
            <a:spLocks noGrp="1" noChangeArrowheads="1"/>
          </p:cNvSpPr>
          <p:nvPr>
            <p:ph type="ctrTitle" hasCustomPrompt="1"/>
          </p:nvPr>
        </p:nvSpPr>
        <p:spPr>
          <a:xfrm>
            <a:off x="3573463" y="862014"/>
            <a:ext cx="4808537" cy="1751012"/>
          </a:xfrm>
        </p:spPr>
        <p:txBody>
          <a:bodyPr lIns="0" rIns="0" anchor="b"/>
          <a:lstStyle>
            <a:lvl1pPr>
              <a:defRPr sz="3000">
                <a:solidFill>
                  <a:schemeClr val="bg1"/>
                </a:solidFill>
              </a:defRPr>
            </a:lvl1pPr>
          </a:lstStyle>
          <a:p>
            <a:r>
              <a:rPr lang="en-US" dirty="0" smtClean="0"/>
              <a:t>Presentation name</a:t>
            </a:r>
            <a:endParaRPr lang="en-US" dirty="0"/>
          </a:p>
        </p:txBody>
      </p:sp>
      <p:sp>
        <p:nvSpPr>
          <p:cNvPr id="6147" name="Rectangle 3"/>
          <p:cNvSpPr>
            <a:spLocks noGrp="1" noChangeArrowheads="1"/>
          </p:cNvSpPr>
          <p:nvPr>
            <p:ph type="subTitle" idx="1" hasCustomPrompt="1"/>
          </p:nvPr>
        </p:nvSpPr>
        <p:spPr>
          <a:xfrm>
            <a:off x="3573463" y="3352801"/>
            <a:ext cx="4198937" cy="1930400"/>
          </a:xfrm>
        </p:spPr>
        <p:txBody>
          <a:bodyPr tIns="45720" bIns="45720"/>
          <a:lstStyle>
            <a:lvl1pPr marL="0" indent="12700">
              <a:spcBef>
                <a:spcPct val="0"/>
              </a:spcBef>
              <a:defRPr/>
            </a:lvl1pPr>
          </a:lstStyle>
          <a:p>
            <a:r>
              <a:rPr lang="en-US" dirty="0" smtClean="0"/>
              <a:t>Presenter</a:t>
            </a:r>
            <a:endParaRPr lang="en-US" dirty="0"/>
          </a:p>
        </p:txBody>
      </p:sp>
      <p:grpSp>
        <p:nvGrpSpPr>
          <p:cNvPr id="2" name="Group 21"/>
          <p:cNvGrpSpPr>
            <a:grpSpLocks/>
          </p:cNvGrpSpPr>
          <p:nvPr/>
        </p:nvGrpSpPr>
        <p:grpSpPr bwMode="auto">
          <a:xfrm>
            <a:off x="0" y="0"/>
            <a:ext cx="9144000" cy="6858000"/>
            <a:chOff x="0" y="0"/>
            <a:chExt cx="5760" cy="4320"/>
          </a:xfrm>
        </p:grpSpPr>
        <p:pic>
          <p:nvPicPr>
            <p:cNvPr id="6161" name="Picture 17" descr="lite border top"/>
            <p:cNvPicPr>
              <a:picLocks noChangeAspect="1" noChangeArrowheads="1"/>
            </p:cNvPicPr>
            <p:nvPr userDrawn="1"/>
          </p:nvPicPr>
          <p:blipFill>
            <a:blip r:embed="rId2" cstate="print"/>
            <a:srcRect/>
            <a:stretch>
              <a:fillRect/>
            </a:stretch>
          </p:blipFill>
          <p:spPr bwMode="auto">
            <a:xfrm>
              <a:off x="0" y="0"/>
              <a:ext cx="5760" cy="90"/>
            </a:xfrm>
            <a:prstGeom prst="rect">
              <a:avLst/>
            </a:prstGeom>
            <a:noFill/>
          </p:spPr>
        </p:pic>
        <p:pic>
          <p:nvPicPr>
            <p:cNvPr id="6162" name="Picture 18" descr="lite border bottom"/>
            <p:cNvPicPr>
              <a:picLocks noChangeAspect="1" noChangeArrowheads="1"/>
            </p:cNvPicPr>
            <p:nvPr userDrawn="1"/>
          </p:nvPicPr>
          <p:blipFill>
            <a:blip r:embed="rId3" cstate="print"/>
            <a:srcRect/>
            <a:stretch>
              <a:fillRect/>
            </a:stretch>
          </p:blipFill>
          <p:spPr bwMode="auto">
            <a:xfrm>
              <a:off x="0" y="4230"/>
              <a:ext cx="5760" cy="90"/>
            </a:xfrm>
            <a:prstGeom prst="rect">
              <a:avLst/>
            </a:prstGeom>
            <a:noFill/>
          </p:spPr>
        </p:pic>
        <p:pic>
          <p:nvPicPr>
            <p:cNvPr id="6163" name="Picture 19" descr="lite border left"/>
            <p:cNvPicPr>
              <a:picLocks noChangeAspect="1" noChangeArrowheads="1"/>
            </p:cNvPicPr>
            <p:nvPr userDrawn="1"/>
          </p:nvPicPr>
          <p:blipFill>
            <a:blip r:embed="rId4" cstate="print"/>
            <a:srcRect/>
            <a:stretch>
              <a:fillRect/>
            </a:stretch>
          </p:blipFill>
          <p:spPr bwMode="auto">
            <a:xfrm>
              <a:off x="0" y="0"/>
              <a:ext cx="281" cy="4320"/>
            </a:xfrm>
            <a:prstGeom prst="rect">
              <a:avLst/>
            </a:prstGeom>
            <a:noFill/>
          </p:spPr>
        </p:pic>
        <p:pic>
          <p:nvPicPr>
            <p:cNvPr id="6164" name="Picture 20" descr="lite border right"/>
            <p:cNvPicPr>
              <a:picLocks noChangeAspect="1" noChangeArrowheads="1"/>
            </p:cNvPicPr>
            <p:nvPr userDrawn="1"/>
          </p:nvPicPr>
          <p:blipFill>
            <a:blip r:embed="rId5" cstate="print"/>
            <a:srcRect/>
            <a:stretch>
              <a:fillRect/>
            </a:stretch>
          </p:blipFill>
          <p:spPr bwMode="auto">
            <a:xfrm>
              <a:off x="5479" y="0"/>
              <a:ext cx="281" cy="4320"/>
            </a:xfrm>
            <a:prstGeom prst="rect">
              <a:avLst/>
            </a:prstGeom>
            <a:noFill/>
          </p:spPr>
        </p:pic>
      </p:grpSp>
      <p:sp>
        <p:nvSpPr>
          <p:cNvPr id="6166" name="Oval 22"/>
          <p:cNvSpPr>
            <a:spLocks noChangeArrowheads="1"/>
          </p:cNvSpPr>
          <p:nvPr/>
        </p:nvSpPr>
        <p:spPr bwMode="auto">
          <a:xfrm>
            <a:off x="644525" y="1101725"/>
            <a:ext cx="2174875" cy="2174875"/>
          </a:xfrm>
          <a:prstGeom prst="ellipse">
            <a:avLst/>
          </a:prstGeom>
          <a:solidFill>
            <a:srgbClr val="2178B5"/>
          </a:solidFill>
          <a:ln w="88900">
            <a:solidFill>
              <a:srgbClr val="FFFFFF"/>
            </a:solidFill>
            <a:round/>
            <a:headEnd/>
            <a:tailEnd/>
          </a:ln>
          <a:effectLst/>
        </p:spPr>
        <p:txBody>
          <a:bodyPr wrap="none" anchor="ctr"/>
          <a:lstStyle/>
          <a:p>
            <a:pPr algn="ctr" fontAlgn="base">
              <a:lnSpc>
                <a:spcPct val="120000"/>
              </a:lnSpc>
              <a:spcBef>
                <a:spcPct val="50000"/>
              </a:spcBef>
              <a:spcAft>
                <a:spcPct val="0"/>
              </a:spcAft>
            </a:pPr>
            <a:endParaRPr lang="en-US" sz="2400" b="1">
              <a:solidFill>
                <a:srgbClr val="409A3C"/>
              </a:solidFill>
            </a:endParaRPr>
          </a:p>
        </p:txBody>
      </p:sp>
      <p:pic>
        <p:nvPicPr>
          <p:cNvPr id="15" name="Picture 14" descr="white logo transparent.png"/>
          <p:cNvPicPr>
            <a:picLocks noChangeAspect="1"/>
          </p:cNvPicPr>
          <p:nvPr userDrawn="1"/>
        </p:nvPicPr>
        <p:blipFill>
          <a:blip r:embed="rId6" cstate="print"/>
          <a:stretch>
            <a:fillRect/>
          </a:stretch>
        </p:blipFill>
        <p:spPr>
          <a:xfrm>
            <a:off x="937487" y="1377308"/>
            <a:ext cx="1588950" cy="1608812"/>
          </a:xfrm>
          <a:prstGeom prst="rect">
            <a:avLst/>
          </a:prstGeom>
        </p:spPr>
      </p:pic>
    </p:spTree>
  </p:cSld>
  <p:clrMapOvr>
    <a:masterClrMapping/>
  </p:clrMapOvr>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Slide 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31775" indent="-219075">
              <a:spcAft>
                <a:spcPts val="600"/>
              </a:spcAft>
              <a:buClr>
                <a:srgbClr val="2178B5"/>
              </a:buClr>
              <a:buFont typeface="Arial" pitchFamily="34" charset="0"/>
              <a:buChar char="•"/>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Slide title, body text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34977" y="2819400"/>
            <a:ext cx="7702551" cy="2819401"/>
          </a:xfrm>
        </p:spPr>
        <p:txBody>
          <a:bodyPr/>
          <a:lstStyle>
            <a:lvl1pPr marL="231775" indent="-219075">
              <a:spcAft>
                <a:spcPts val="600"/>
              </a:spcAft>
              <a:buClr>
                <a:srgbClr val="2178B5"/>
              </a:buClr>
              <a:buFont typeface="Arial" pitchFamily="34" charset="0"/>
              <a:buChar char="•"/>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2"/>
          <p:cNvSpPr>
            <a:spLocks noGrp="1"/>
          </p:cNvSpPr>
          <p:nvPr>
            <p:ph idx="10"/>
          </p:nvPr>
        </p:nvSpPr>
        <p:spPr>
          <a:xfrm>
            <a:off x="434977" y="1371600"/>
            <a:ext cx="8001000" cy="990600"/>
          </a:xfrm>
        </p:spPr>
        <p:txBody>
          <a:bodyPr/>
          <a:lstStyle>
            <a:lvl1pPr marL="0" indent="12700">
              <a:spcAft>
                <a:spcPts val="600"/>
              </a:spcAft>
              <a:buClr>
                <a:srgbClr val="2178B5"/>
              </a:buClr>
              <a:buFont typeface="Arial" pitchFamily="34" charset="0"/>
              <a:buNone/>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dirty="0" smtClean="0"/>
              <a:t>Click to edit Master text styles</a:t>
            </a:r>
            <a:endParaRPr lang="en-US" dirty="0"/>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lide title and body text">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lvl1pPr>
              <a:defRPr sz="3200"/>
            </a:lvl1pPr>
          </a:lstStyle>
          <a:p>
            <a:r>
              <a:rPr lang="en-US" dirty="0" smtClean="0"/>
              <a:t>Click to edit Master title style</a:t>
            </a:r>
            <a:endParaRPr lang="en-US" dirty="0"/>
          </a:p>
        </p:txBody>
      </p:sp>
      <p:sp>
        <p:nvSpPr>
          <p:cNvPr id="4" name="Content Placeholder 2"/>
          <p:cNvSpPr>
            <a:spLocks noGrp="1"/>
          </p:cNvSpPr>
          <p:nvPr>
            <p:ph idx="10"/>
          </p:nvPr>
        </p:nvSpPr>
        <p:spPr>
          <a:xfrm>
            <a:off x="434977" y="1371600"/>
            <a:ext cx="8001000" cy="4495800"/>
          </a:xfrm>
        </p:spPr>
        <p:txBody>
          <a:bodyPr/>
          <a:lstStyle>
            <a:lvl1pPr marL="0" indent="12700">
              <a:spcAft>
                <a:spcPts val="600"/>
              </a:spcAft>
              <a:buClr>
                <a:srgbClr val="2178B5"/>
              </a:buClr>
              <a:buFont typeface="Arial" pitchFamily="34" charset="0"/>
              <a:buNone/>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dirty="0" smtClean="0"/>
              <a:t>Click to edit Master text styles</a:t>
            </a:r>
            <a:endParaRPr lang="en-US" dirty="0"/>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0"/>
            <a:ext cx="3775075" cy="4202113"/>
          </a:xfrm>
        </p:spPr>
        <p:txBody>
          <a:bodyPr/>
          <a:lstStyle>
            <a:lvl1pPr marL="0" indent="12700">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384676" y="1676400"/>
            <a:ext cx="3775075" cy="4202113"/>
          </a:xfrm>
        </p:spPr>
        <p:txBody>
          <a:bodyPr/>
          <a:lstStyle>
            <a:lvl1pPr marL="0" indent="12700">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loating text labels">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p>
            <a:r>
              <a:rPr lang="en-US" dirty="0" smtClean="0"/>
              <a:t>Click to edit Master title style</a:t>
            </a:r>
            <a:endParaRPr lang="en-US" dirty="0"/>
          </a:p>
        </p:txBody>
      </p:sp>
      <p:sp>
        <p:nvSpPr>
          <p:cNvPr id="9" name="Content Placeholder 2"/>
          <p:cNvSpPr>
            <a:spLocks noGrp="1"/>
          </p:cNvSpPr>
          <p:nvPr>
            <p:ph sz="half" idx="1" hasCustomPrompt="1"/>
          </p:nvPr>
        </p:nvSpPr>
        <p:spPr>
          <a:xfrm>
            <a:off x="434977" y="1588827"/>
            <a:ext cx="2438400" cy="533400"/>
          </a:xfrm>
          <a:solidFill>
            <a:srgbClr val="2178B5"/>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0" name="Content Placeholder 2"/>
          <p:cNvSpPr>
            <a:spLocks noGrp="1"/>
          </p:cNvSpPr>
          <p:nvPr>
            <p:ph sz="half" idx="10" hasCustomPrompt="1"/>
          </p:nvPr>
        </p:nvSpPr>
        <p:spPr>
          <a:xfrm>
            <a:off x="434977" y="2372720"/>
            <a:ext cx="2438400" cy="533400"/>
          </a:xfrm>
          <a:solidFill>
            <a:srgbClr val="419A3C"/>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1" name="Content Placeholder 2"/>
          <p:cNvSpPr>
            <a:spLocks noGrp="1"/>
          </p:cNvSpPr>
          <p:nvPr>
            <p:ph sz="half" idx="11" hasCustomPrompt="1"/>
          </p:nvPr>
        </p:nvSpPr>
        <p:spPr>
          <a:xfrm>
            <a:off x="434977" y="3156613"/>
            <a:ext cx="2438400" cy="533400"/>
          </a:xfrm>
          <a:solidFill>
            <a:srgbClr val="FF7600"/>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2" name="Content Placeholder 2"/>
          <p:cNvSpPr>
            <a:spLocks noGrp="1"/>
          </p:cNvSpPr>
          <p:nvPr>
            <p:ph sz="half" idx="12" hasCustomPrompt="1"/>
          </p:nvPr>
        </p:nvSpPr>
        <p:spPr>
          <a:xfrm>
            <a:off x="434977" y="3940506"/>
            <a:ext cx="2438400" cy="533400"/>
          </a:xfrm>
          <a:solidFill>
            <a:srgbClr val="A9316F"/>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3" name="Content Placeholder 2"/>
          <p:cNvSpPr>
            <a:spLocks noGrp="1"/>
          </p:cNvSpPr>
          <p:nvPr>
            <p:ph sz="half" idx="13" hasCustomPrompt="1"/>
          </p:nvPr>
        </p:nvSpPr>
        <p:spPr>
          <a:xfrm>
            <a:off x="434977" y="4724400"/>
            <a:ext cx="2438400" cy="533400"/>
          </a:xfrm>
          <a:solidFill>
            <a:srgbClr val="5F4894"/>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4" name="Content Placeholder 2"/>
          <p:cNvSpPr>
            <a:spLocks noGrp="1"/>
          </p:cNvSpPr>
          <p:nvPr>
            <p:ph sz="half" idx="14" hasCustomPrompt="1"/>
          </p:nvPr>
        </p:nvSpPr>
        <p:spPr>
          <a:xfrm>
            <a:off x="3429000" y="1600200"/>
            <a:ext cx="2438400" cy="533400"/>
          </a:xfrm>
          <a:solidFill>
            <a:schemeClr val="tx2"/>
          </a:solidFill>
          <a:ln>
            <a:solidFill>
              <a:srgbClr val="2178B5"/>
            </a:solidFill>
          </a:ln>
        </p:spPr>
        <p:txBody>
          <a:bodyPr anchor="ctr" anchorCtr="1"/>
          <a:lstStyle>
            <a:lvl1pPr marL="0" indent="12700">
              <a:defRPr sz="2000">
                <a:solidFill>
                  <a:srgbClr val="2178B5"/>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5" name="Content Placeholder 2"/>
          <p:cNvSpPr>
            <a:spLocks noGrp="1"/>
          </p:cNvSpPr>
          <p:nvPr>
            <p:ph sz="half" idx="15" hasCustomPrompt="1"/>
          </p:nvPr>
        </p:nvSpPr>
        <p:spPr>
          <a:xfrm>
            <a:off x="3429000" y="2384093"/>
            <a:ext cx="2438400" cy="533400"/>
          </a:xfrm>
          <a:solidFill>
            <a:schemeClr val="tx2"/>
          </a:solidFill>
          <a:ln>
            <a:solidFill>
              <a:srgbClr val="419A3C"/>
            </a:solidFill>
          </a:ln>
        </p:spPr>
        <p:txBody>
          <a:bodyPr anchor="ctr" anchorCtr="1"/>
          <a:lstStyle>
            <a:lvl1pPr marL="0" indent="12700">
              <a:defRPr sz="2000">
                <a:solidFill>
                  <a:srgbClr val="419A3C"/>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6" name="Content Placeholder 2"/>
          <p:cNvSpPr>
            <a:spLocks noGrp="1"/>
          </p:cNvSpPr>
          <p:nvPr>
            <p:ph sz="half" idx="16" hasCustomPrompt="1"/>
          </p:nvPr>
        </p:nvSpPr>
        <p:spPr>
          <a:xfrm>
            <a:off x="3429000" y="3167986"/>
            <a:ext cx="2438400" cy="533400"/>
          </a:xfrm>
          <a:solidFill>
            <a:schemeClr val="tx2"/>
          </a:solidFill>
          <a:ln>
            <a:solidFill>
              <a:srgbClr val="FF7600"/>
            </a:solidFill>
          </a:ln>
        </p:spPr>
        <p:txBody>
          <a:bodyPr anchor="ctr" anchorCtr="1"/>
          <a:lstStyle>
            <a:lvl1pPr marL="0" indent="12700">
              <a:defRPr sz="2000">
                <a:solidFill>
                  <a:srgbClr val="FF7600"/>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7" name="Content Placeholder 2"/>
          <p:cNvSpPr>
            <a:spLocks noGrp="1"/>
          </p:cNvSpPr>
          <p:nvPr>
            <p:ph sz="half" idx="17" hasCustomPrompt="1"/>
          </p:nvPr>
        </p:nvSpPr>
        <p:spPr>
          <a:xfrm>
            <a:off x="3429000" y="3951879"/>
            <a:ext cx="2438400" cy="533400"/>
          </a:xfrm>
          <a:solidFill>
            <a:schemeClr val="tx2"/>
          </a:solidFill>
          <a:ln>
            <a:solidFill>
              <a:srgbClr val="7D2553"/>
            </a:solidFill>
          </a:ln>
        </p:spPr>
        <p:txBody>
          <a:bodyPr anchor="ctr" anchorCtr="1"/>
          <a:lstStyle>
            <a:lvl1pPr marL="0" indent="12700">
              <a:defRPr sz="2000">
                <a:solidFill>
                  <a:srgbClr val="A9316F"/>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8" name="Content Placeholder 2"/>
          <p:cNvSpPr>
            <a:spLocks noGrp="1"/>
          </p:cNvSpPr>
          <p:nvPr>
            <p:ph sz="half" idx="18" hasCustomPrompt="1"/>
          </p:nvPr>
        </p:nvSpPr>
        <p:spPr>
          <a:xfrm>
            <a:off x="3429000" y="4735773"/>
            <a:ext cx="2438400" cy="533400"/>
          </a:xfrm>
          <a:solidFill>
            <a:schemeClr val="tx2"/>
          </a:solidFill>
          <a:ln>
            <a:solidFill>
              <a:srgbClr val="5F4894"/>
            </a:solidFill>
          </a:ln>
        </p:spPr>
        <p:txBody>
          <a:bodyPr anchor="ctr" anchorCtr="1"/>
          <a:lstStyle>
            <a:lvl1pPr marL="0" indent="12700">
              <a:defRPr sz="2000">
                <a:solidFill>
                  <a:srgbClr val="5F4894"/>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age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atin typeface="+mj-lt"/>
              </a:defRPr>
            </a:lvl1pPr>
          </a:lstStyle>
          <a:p>
            <a:fld id="{6B3AA010-7757-41E0-A212-D41514C97AA5}" type="slidenum">
              <a:rPr lang="en-US" smtClean="0"/>
              <a:pPr/>
              <a:t>‹#›</a:t>
            </a:fld>
            <a:endParaRPr lang="en-US"/>
          </a:p>
        </p:txBody>
      </p:sp>
      <p:pic>
        <p:nvPicPr>
          <p:cNvPr id="5" name="Picture 4"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w OCLC logo">
    <p:spTree>
      <p:nvGrpSpPr>
        <p:cNvPr id="1" name=""/>
        <p:cNvGrpSpPr/>
        <p:nvPr/>
      </p:nvGrpSpPr>
      <p:grpSpPr>
        <a:xfrm>
          <a:off x="0" y="0"/>
          <a:ext cx="0" cy="0"/>
          <a:chOff x="0" y="0"/>
          <a:chExt cx="0" cy="0"/>
        </a:xfrm>
      </p:grpSpPr>
      <p:pic>
        <p:nvPicPr>
          <p:cNvPr id="2" name="Picture 1" descr="OCLC_V_MD.jpg"/>
          <p:cNvPicPr>
            <a:picLocks noChangeAspect="1"/>
          </p:cNvPicPr>
          <p:nvPr userDrawn="1"/>
        </p:nvPicPr>
        <p:blipFill>
          <a:blip r:embed="rId2" cstate="print"/>
          <a:stretch>
            <a:fillRect/>
          </a:stretch>
        </p:blipFill>
        <p:spPr>
          <a:xfrm>
            <a:off x="7239000" y="381000"/>
            <a:ext cx="1625700" cy="1392382"/>
          </a:xfrm>
          <a:prstGeom prst="rect">
            <a:avLst/>
          </a:prstGeom>
        </p:spPr>
      </p:pic>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w WorldCat logo">
    <p:spTree>
      <p:nvGrpSpPr>
        <p:cNvPr id="1" name=""/>
        <p:cNvGrpSpPr/>
        <p:nvPr/>
      </p:nvGrpSpPr>
      <p:grpSpPr>
        <a:xfrm>
          <a:off x="0" y="0"/>
          <a:ext cx="0" cy="0"/>
          <a:chOff x="0" y="0"/>
          <a:chExt cx="0" cy="0"/>
        </a:xfrm>
      </p:grpSpPr>
      <p:pic>
        <p:nvPicPr>
          <p:cNvPr id="3" name="Picture 2" descr="WCatLogo_H_MD.jpg"/>
          <p:cNvPicPr>
            <a:picLocks noChangeAspect="1"/>
          </p:cNvPicPr>
          <p:nvPr userDrawn="1"/>
        </p:nvPicPr>
        <p:blipFill>
          <a:blip r:embed="rId2" cstate="print"/>
          <a:stretch>
            <a:fillRect/>
          </a:stretch>
        </p:blipFill>
        <p:spPr>
          <a:xfrm>
            <a:off x="5410200" y="457200"/>
            <a:ext cx="3200400" cy="926042"/>
          </a:xfrm>
          <a:prstGeom prst="rect">
            <a:avLst/>
          </a:prstGeom>
        </p:spPr>
      </p:pic>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hank You">
    <p:spTree>
      <p:nvGrpSpPr>
        <p:cNvPr id="1" name=""/>
        <p:cNvGrpSpPr/>
        <p:nvPr/>
      </p:nvGrpSpPr>
      <p:grpSpPr>
        <a:xfrm>
          <a:off x="0" y="0"/>
          <a:ext cx="0" cy="0"/>
          <a:chOff x="0" y="0"/>
          <a:chExt cx="0" cy="0"/>
        </a:xfrm>
      </p:grpSpPr>
      <p:sp>
        <p:nvSpPr>
          <p:cNvPr id="17" name="Rectangle 2"/>
          <p:cNvSpPr>
            <a:spLocks noChangeArrowheads="1"/>
          </p:cNvSpPr>
          <p:nvPr userDrawn="1"/>
        </p:nvSpPr>
        <p:spPr bwMode="auto">
          <a:xfrm>
            <a:off x="0" y="0"/>
            <a:ext cx="9144000" cy="2859088"/>
          </a:xfrm>
          <a:prstGeom prst="rect">
            <a:avLst/>
          </a:prstGeom>
          <a:gradFill rotWithShape="1">
            <a:gsLst>
              <a:gs pos="0">
                <a:srgbClr val="144A6F"/>
              </a:gs>
              <a:gs pos="100000">
                <a:srgbClr val="2178B5"/>
              </a:gs>
            </a:gsLst>
            <a:lin ang="5400000" scaled="1"/>
          </a:gradFill>
          <a:ln w="9525">
            <a:noFill/>
            <a:miter lim="800000"/>
            <a:headEnd/>
            <a:tailEnd/>
          </a:ln>
          <a:effectLst/>
        </p:spPr>
        <p:txBody>
          <a:bodyPr wrap="none" anchor="ctr"/>
          <a:lstStyle/>
          <a:p>
            <a:pPr fontAlgn="base">
              <a:lnSpc>
                <a:spcPct val="120000"/>
              </a:lnSpc>
              <a:spcBef>
                <a:spcPct val="50000"/>
              </a:spcBef>
              <a:spcAft>
                <a:spcPct val="0"/>
              </a:spcAft>
              <a:defRPr/>
            </a:pPr>
            <a:endParaRPr lang="en-US" sz="2400" b="1">
              <a:solidFill>
                <a:srgbClr val="000000"/>
              </a:solidFill>
            </a:endParaRPr>
          </a:p>
        </p:txBody>
      </p:sp>
      <p:sp>
        <p:nvSpPr>
          <p:cNvPr id="6158" name="Oval 14"/>
          <p:cNvSpPr>
            <a:spLocks noChangeArrowheads="1"/>
          </p:cNvSpPr>
          <p:nvPr/>
        </p:nvSpPr>
        <p:spPr bwMode="auto">
          <a:xfrm>
            <a:off x="5711827" y="-279400"/>
            <a:ext cx="2425700" cy="2425700"/>
          </a:xfrm>
          <a:prstGeom prst="ellipse">
            <a:avLst/>
          </a:prstGeom>
          <a:solidFill>
            <a:srgbClr val="FFFFFF">
              <a:alpha val="7001"/>
            </a:srgbClr>
          </a:solidFill>
          <a:ln w="9525">
            <a:noFill/>
            <a:round/>
            <a:headEnd/>
            <a:tailEnd/>
          </a:ln>
          <a:effectLst/>
        </p:spPr>
        <p:txBody>
          <a:bodyPr wrap="none" anchor="ctr"/>
          <a:lstStyle/>
          <a:p>
            <a:pPr fontAlgn="base">
              <a:lnSpc>
                <a:spcPct val="120000"/>
              </a:lnSpc>
              <a:spcBef>
                <a:spcPct val="50000"/>
              </a:spcBef>
              <a:spcAft>
                <a:spcPct val="0"/>
              </a:spcAft>
            </a:pPr>
            <a:endParaRPr lang="en-US" sz="2400" b="1">
              <a:solidFill>
                <a:srgbClr val="000000"/>
              </a:solidFill>
            </a:endParaRPr>
          </a:p>
        </p:txBody>
      </p:sp>
      <p:sp>
        <p:nvSpPr>
          <p:cNvPr id="6159" name="Oval 15"/>
          <p:cNvSpPr>
            <a:spLocks noChangeArrowheads="1"/>
          </p:cNvSpPr>
          <p:nvPr/>
        </p:nvSpPr>
        <p:spPr bwMode="auto">
          <a:xfrm>
            <a:off x="7567615" y="719140"/>
            <a:ext cx="1711325" cy="1711325"/>
          </a:xfrm>
          <a:prstGeom prst="ellipse">
            <a:avLst/>
          </a:prstGeom>
          <a:solidFill>
            <a:srgbClr val="FFFFFF">
              <a:alpha val="14999"/>
            </a:srgbClr>
          </a:solidFill>
          <a:ln w="9525">
            <a:noFill/>
            <a:round/>
            <a:headEnd/>
            <a:tailEnd/>
          </a:ln>
          <a:effectLst/>
        </p:spPr>
        <p:txBody>
          <a:bodyPr wrap="none" anchor="ctr"/>
          <a:lstStyle/>
          <a:p>
            <a:pPr fontAlgn="base">
              <a:lnSpc>
                <a:spcPct val="120000"/>
              </a:lnSpc>
              <a:spcBef>
                <a:spcPct val="50000"/>
              </a:spcBef>
              <a:spcAft>
                <a:spcPct val="0"/>
              </a:spcAft>
            </a:pPr>
            <a:endParaRPr lang="en-US" sz="2400" b="1">
              <a:solidFill>
                <a:srgbClr val="000000"/>
              </a:solidFill>
            </a:endParaRPr>
          </a:p>
        </p:txBody>
      </p:sp>
      <p:sp>
        <p:nvSpPr>
          <p:cNvPr id="6160" name="Oval 16"/>
          <p:cNvSpPr>
            <a:spLocks noChangeArrowheads="1"/>
          </p:cNvSpPr>
          <p:nvPr/>
        </p:nvSpPr>
        <p:spPr bwMode="auto">
          <a:xfrm>
            <a:off x="6997702" y="1860552"/>
            <a:ext cx="1139825" cy="1139825"/>
          </a:xfrm>
          <a:prstGeom prst="ellipse">
            <a:avLst/>
          </a:prstGeom>
          <a:solidFill>
            <a:srgbClr val="FFFFFF">
              <a:alpha val="20000"/>
            </a:srgbClr>
          </a:solidFill>
          <a:ln w="9525">
            <a:noFill/>
            <a:round/>
            <a:headEnd/>
            <a:tailEnd/>
          </a:ln>
          <a:effectLst/>
        </p:spPr>
        <p:txBody>
          <a:bodyPr wrap="none" anchor="ctr"/>
          <a:lstStyle/>
          <a:p>
            <a:pPr fontAlgn="base">
              <a:lnSpc>
                <a:spcPct val="120000"/>
              </a:lnSpc>
              <a:spcBef>
                <a:spcPct val="50000"/>
              </a:spcBef>
              <a:spcAft>
                <a:spcPct val="0"/>
              </a:spcAft>
            </a:pPr>
            <a:endParaRPr lang="en-US" sz="2400" b="1">
              <a:solidFill>
                <a:srgbClr val="000000"/>
              </a:solidFill>
            </a:endParaRPr>
          </a:p>
        </p:txBody>
      </p:sp>
      <p:sp>
        <p:nvSpPr>
          <p:cNvPr id="6146" name="Rectangle 2"/>
          <p:cNvSpPr>
            <a:spLocks noGrp="1" noChangeArrowheads="1"/>
          </p:cNvSpPr>
          <p:nvPr>
            <p:ph type="ctrTitle" hasCustomPrompt="1"/>
          </p:nvPr>
        </p:nvSpPr>
        <p:spPr>
          <a:xfrm>
            <a:off x="533401" y="862014"/>
            <a:ext cx="7848600" cy="1119186"/>
          </a:xfrm>
        </p:spPr>
        <p:txBody>
          <a:bodyPr lIns="0" rIns="0" anchor="b"/>
          <a:lstStyle>
            <a:lvl1pPr algn="ctr">
              <a:defRPr sz="6000">
                <a:solidFill>
                  <a:schemeClr val="bg1"/>
                </a:solidFill>
              </a:defRPr>
            </a:lvl1pPr>
          </a:lstStyle>
          <a:p>
            <a:r>
              <a:rPr lang="en-US" dirty="0" smtClean="0"/>
              <a:t>Thank you!</a:t>
            </a:r>
            <a:endParaRPr lang="en-US" dirty="0"/>
          </a:p>
        </p:txBody>
      </p:sp>
      <p:sp>
        <p:nvSpPr>
          <p:cNvPr id="6147" name="Rectangle 3"/>
          <p:cNvSpPr>
            <a:spLocks noGrp="1" noChangeArrowheads="1"/>
          </p:cNvSpPr>
          <p:nvPr>
            <p:ph type="subTitle" idx="1" hasCustomPrompt="1"/>
          </p:nvPr>
        </p:nvSpPr>
        <p:spPr>
          <a:xfrm>
            <a:off x="609600" y="3200400"/>
            <a:ext cx="4198937" cy="1930400"/>
          </a:xfrm>
        </p:spPr>
        <p:txBody>
          <a:bodyPr tIns="45720" bIns="45720"/>
          <a:lstStyle>
            <a:lvl1pPr marL="0" indent="12700">
              <a:spcBef>
                <a:spcPct val="0"/>
              </a:spcBef>
              <a:defRPr/>
            </a:lvl1pPr>
          </a:lstStyle>
          <a:p>
            <a:r>
              <a:rPr lang="en-US" dirty="0" smtClean="0"/>
              <a:t>Presenter name</a:t>
            </a:r>
          </a:p>
          <a:p>
            <a:r>
              <a:rPr lang="en-US" dirty="0" smtClean="0"/>
              <a:t>@</a:t>
            </a:r>
            <a:r>
              <a:rPr lang="en-US" dirty="0" err="1" smtClean="0"/>
              <a:t>email.oclc.org</a:t>
            </a:r>
            <a:endParaRPr lang="en-US" dirty="0"/>
          </a:p>
        </p:txBody>
      </p:sp>
      <p:grpSp>
        <p:nvGrpSpPr>
          <p:cNvPr id="2" name="Group 21"/>
          <p:cNvGrpSpPr>
            <a:grpSpLocks/>
          </p:cNvGrpSpPr>
          <p:nvPr/>
        </p:nvGrpSpPr>
        <p:grpSpPr bwMode="auto">
          <a:xfrm>
            <a:off x="0" y="0"/>
            <a:ext cx="9144000" cy="6858000"/>
            <a:chOff x="0" y="0"/>
            <a:chExt cx="5760" cy="4320"/>
          </a:xfrm>
        </p:grpSpPr>
        <p:pic>
          <p:nvPicPr>
            <p:cNvPr id="6161" name="Picture 17" descr="lite border top"/>
            <p:cNvPicPr>
              <a:picLocks noChangeAspect="1" noChangeArrowheads="1"/>
            </p:cNvPicPr>
            <p:nvPr userDrawn="1"/>
          </p:nvPicPr>
          <p:blipFill>
            <a:blip r:embed="rId2" cstate="print"/>
            <a:srcRect/>
            <a:stretch>
              <a:fillRect/>
            </a:stretch>
          </p:blipFill>
          <p:spPr bwMode="auto">
            <a:xfrm>
              <a:off x="0" y="0"/>
              <a:ext cx="5760" cy="90"/>
            </a:xfrm>
            <a:prstGeom prst="rect">
              <a:avLst/>
            </a:prstGeom>
            <a:noFill/>
          </p:spPr>
        </p:pic>
        <p:pic>
          <p:nvPicPr>
            <p:cNvPr id="6162" name="Picture 18" descr="lite border bottom"/>
            <p:cNvPicPr>
              <a:picLocks noChangeAspect="1" noChangeArrowheads="1"/>
            </p:cNvPicPr>
            <p:nvPr userDrawn="1"/>
          </p:nvPicPr>
          <p:blipFill>
            <a:blip r:embed="rId3" cstate="print"/>
            <a:srcRect/>
            <a:stretch>
              <a:fillRect/>
            </a:stretch>
          </p:blipFill>
          <p:spPr bwMode="auto">
            <a:xfrm>
              <a:off x="0" y="4230"/>
              <a:ext cx="5760" cy="90"/>
            </a:xfrm>
            <a:prstGeom prst="rect">
              <a:avLst/>
            </a:prstGeom>
            <a:noFill/>
          </p:spPr>
        </p:pic>
        <p:pic>
          <p:nvPicPr>
            <p:cNvPr id="6163" name="Picture 19" descr="lite border left"/>
            <p:cNvPicPr>
              <a:picLocks noChangeAspect="1" noChangeArrowheads="1"/>
            </p:cNvPicPr>
            <p:nvPr userDrawn="1"/>
          </p:nvPicPr>
          <p:blipFill>
            <a:blip r:embed="rId4" cstate="print"/>
            <a:srcRect/>
            <a:stretch>
              <a:fillRect/>
            </a:stretch>
          </p:blipFill>
          <p:spPr bwMode="auto">
            <a:xfrm>
              <a:off x="0" y="0"/>
              <a:ext cx="281" cy="4320"/>
            </a:xfrm>
            <a:prstGeom prst="rect">
              <a:avLst/>
            </a:prstGeom>
            <a:noFill/>
          </p:spPr>
        </p:pic>
        <p:pic>
          <p:nvPicPr>
            <p:cNvPr id="6164" name="Picture 20" descr="lite border right"/>
            <p:cNvPicPr>
              <a:picLocks noChangeAspect="1" noChangeArrowheads="1"/>
            </p:cNvPicPr>
            <p:nvPr userDrawn="1"/>
          </p:nvPicPr>
          <p:blipFill>
            <a:blip r:embed="rId5" cstate="print"/>
            <a:srcRect/>
            <a:stretch>
              <a:fillRect/>
            </a:stretch>
          </p:blipFill>
          <p:spPr bwMode="auto">
            <a:xfrm>
              <a:off x="5479" y="0"/>
              <a:ext cx="281" cy="4320"/>
            </a:xfrm>
            <a:prstGeom prst="rect">
              <a:avLst/>
            </a:prstGeom>
            <a:noFill/>
          </p:spPr>
        </p:pic>
      </p:grpSp>
      <p:pic>
        <p:nvPicPr>
          <p:cNvPr id="16" name="Picture 15" descr="OCLC_Tag_H_LG.jpg"/>
          <p:cNvPicPr>
            <a:picLocks noChangeAspect="1"/>
          </p:cNvPicPr>
          <p:nvPr userDrawn="1"/>
        </p:nvPicPr>
        <p:blipFill>
          <a:blip r:embed="rId6" cstate="print"/>
          <a:stretch>
            <a:fillRect/>
          </a:stretch>
        </p:blipFill>
        <p:spPr>
          <a:xfrm>
            <a:off x="2324100" y="5533849"/>
            <a:ext cx="4495800" cy="884590"/>
          </a:xfrm>
          <a:prstGeom prst="rect">
            <a:avLst/>
          </a:prstGeom>
        </p:spPr>
      </p:pic>
    </p:spTree>
  </p:cSld>
  <p:clrMapOvr>
    <a:masterClrMapping/>
  </p:clrMapOvr>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lank Page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atin typeface="+mj-lt"/>
              </a:defRPr>
            </a:lvl1pPr>
          </a:lstStyle>
          <a:p>
            <a:fld id="{6B3AA010-7757-41E0-A212-D41514C97AA5}"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3190" y="6359064"/>
            <a:ext cx="1680410" cy="347102"/>
          </a:xfrm>
          <a:prstGeom prst="rect">
            <a:avLst/>
          </a:prstGeom>
        </p:spPr>
      </p:pic>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Blank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6B3AA010-7757-41E0-A212-D41514C97AA5}" type="slidenum">
              <a:rPr lang="en-US" smtClean="0"/>
              <a:pPr/>
              <a:t>‹#›</a:t>
            </a:fld>
            <a:endParaRPr lang="en-US"/>
          </a:p>
        </p:txBody>
      </p:sp>
      <p:pic>
        <p:nvPicPr>
          <p:cNvPr id="6" name="Picture 5"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2_Blank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6B3AA010-7757-41E0-A212-D41514C97AA5}"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3190" y="6359064"/>
            <a:ext cx="1680410" cy="347102"/>
          </a:xfrm>
          <a:prstGeom prst="rect">
            <a:avLst/>
          </a:prstGeom>
        </p:spPr>
      </p:pic>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gue Dark">
    <p:bg>
      <p:bgPr>
        <a:solidFill>
          <a:srgbClr val="64646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0"/>
            <a:ext cx="7467600" cy="1143000"/>
          </a:xfrm>
        </p:spPr>
        <p:txBody>
          <a:bodyPr/>
          <a:lstStyle>
            <a:lvl1pPr>
              <a:defRPr>
                <a:solidFill>
                  <a:schemeClr val="bg1">
                    <a:lumMod val="85000"/>
                  </a:schemeClr>
                </a:solidFill>
              </a:defRPr>
            </a:lvl1pPr>
          </a:lstStyle>
          <a:p>
            <a:r>
              <a:rPr lang="en-US" dirty="0" smtClean="0"/>
              <a:t>Segue Slide Dark – Add Title</a:t>
            </a:r>
            <a:endParaRPr lang="en-US" dirty="0"/>
          </a:p>
        </p:txBody>
      </p:sp>
      <p:sp>
        <p:nvSpPr>
          <p:cNvPr id="3" name="Slide Number Placeholder 2"/>
          <p:cNvSpPr>
            <a:spLocks noGrp="1"/>
          </p:cNvSpPr>
          <p:nvPr>
            <p:ph type="sldNum" sz="quarter" idx="10"/>
          </p:nvPr>
        </p:nvSpPr>
        <p:spPr/>
        <p:txBody>
          <a:bodyPr/>
          <a:lstStyle>
            <a:lvl1pPr>
              <a:defRPr>
                <a:solidFill>
                  <a:schemeClr val="bg1">
                    <a:lumMod val="85000"/>
                  </a:schemeClr>
                </a:solidFill>
              </a:defRPr>
            </a:lvl1pPr>
          </a:lstStyle>
          <a:p>
            <a:fld id="{6B3AA010-7757-41E0-A212-D41514C97AA5}" type="slidenum">
              <a:rPr lang="en-US" smtClean="0"/>
              <a:pPr/>
              <a:t>‹#›</a:t>
            </a:fld>
            <a:endParaRPr lang="en-US"/>
          </a:p>
        </p:txBody>
      </p:sp>
      <p:pic>
        <p:nvPicPr>
          <p:cNvPr id="5" name="Picture 4" descr="OCLC-R-white-square.png"/>
          <p:cNvPicPr>
            <a:picLocks noChangeAspect="1"/>
          </p:cNvPicPr>
          <p:nvPr userDrawn="1"/>
        </p:nvPicPr>
        <p:blipFill>
          <a:blip r:embed="rId2" cstate="print"/>
          <a:stretch>
            <a:fillRect/>
          </a:stretch>
        </p:blipFill>
        <p:spPr>
          <a:xfrm>
            <a:off x="990600" y="762000"/>
            <a:ext cx="1219200" cy="1408670"/>
          </a:xfrm>
          <a:prstGeom prst="rect">
            <a:avLst/>
          </a:prstGeom>
        </p:spPr>
      </p:pic>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que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0"/>
            <a:ext cx="7543800" cy="1143000"/>
          </a:xfrm>
        </p:spPr>
        <p:txBody>
          <a:bodyPr/>
          <a:lstStyle>
            <a:lvl1pPr>
              <a:defRPr baseline="0"/>
            </a:lvl1pPr>
          </a:lstStyle>
          <a:p>
            <a:r>
              <a:rPr lang="en-US" dirty="0" smtClean="0"/>
              <a:t>Segue Slide – White- Add Title</a:t>
            </a:r>
            <a:endParaRPr lang="en-US" dirty="0"/>
          </a:p>
        </p:txBody>
      </p:sp>
      <p:sp>
        <p:nvSpPr>
          <p:cNvPr id="3" name="Slide Number Placeholder 2"/>
          <p:cNvSpPr>
            <a:spLocks noGrp="1"/>
          </p:cNvSpPr>
          <p:nvPr>
            <p:ph type="sldNum" sz="quarter" idx="10"/>
          </p:nvPr>
        </p:nvSpPr>
        <p:spPr/>
        <p:txBody>
          <a:bodyPr/>
          <a:lstStyle/>
          <a:p>
            <a:fld id="{6B3AA010-7757-41E0-A212-D41514C97AA5}" type="slidenum">
              <a:rPr lang="en-US" smtClean="0"/>
              <a:pPr/>
              <a:t>‹#›</a:t>
            </a:fld>
            <a:endParaRPr lang="en-US"/>
          </a:p>
        </p:txBody>
      </p:sp>
      <p:pic>
        <p:nvPicPr>
          <p:cNvPr id="4" name="Picture 2"/>
          <p:cNvPicPr>
            <a:picLocks noChangeAspect="1" noChangeArrowheads="1"/>
          </p:cNvPicPr>
          <p:nvPr userDrawn="1"/>
        </p:nvPicPr>
        <p:blipFill>
          <a:blip r:embed="rId2" cstate="print"/>
          <a:srcRect/>
          <a:stretch>
            <a:fillRect/>
          </a:stretch>
        </p:blipFill>
        <p:spPr bwMode="auto">
          <a:xfrm>
            <a:off x="805456" y="533400"/>
            <a:ext cx="1632944" cy="1752600"/>
          </a:xfrm>
          <a:prstGeom prst="rect">
            <a:avLst/>
          </a:prstGeom>
          <a:noFill/>
          <a:ln w="9525">
            <a:noFill/>
            <a:miter lim="800000"/>
            <a:headEnd/>
            <a:tailEnd/>
          </a:ln>
          <a:effectLst/>
        </p:spPr>
      </p:pic>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with Content Box">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pic>
        <p:nvPicPr>
          <p:cNvPr id="7" name="Picture 6"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8.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7.png"/><Relationship Id="rId5" Type="http://schemas.openxmlformats.org/officeDocument/2006/relationships/theme" Target="../theme/theme2.xml"/><Relationship Id="rId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a:ln>
            <a:noFill/>
          </a:ln>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rgbClr val="646464"/>
                </a:solidFill>
                <a:latin typeface="+mj-lt"/>
                <a:ea typeface="Open Sans" pitchFamily="34" charset="0"/>
                <a:cs typeface="Open Sans" pitchFamily="34" charset="0"/>
              </a:defRPr>
            </a:lvl1pPr>
          </a:lstStyle>
          <a:p>
            <a:fld id="{6B3AA010-7757-41E0-A212-D41514C97AA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7" r:id="rId2"/>
    <p:sldLayoutId id="2147483655" r:id="rId3"/>
    <p:sldLayoutId id="2147483668" r:id="rId4"/>
    <p:sldLayoutId id="2147483654" r:id="rId5"/>
    <p:sldLayoutId id="2147483669" r:id="rId6"/>
    <p:sldLayoutId id="2147483656" r:id="rId7"/>
    <p:sldLayoutId id="2147483658" r:id="rId8"/>
    <p:sldLayoutId id="2147483650" r:id="rId9"/>
    <p:sldLayoutId id="2147483659" r:id="rId10"/>
    <p:sldLayoutId id="2147483670" r:id="rId11"/>
    <p:sldLayoutId id="2147483652" r:id="rId12"/>
    <p:sldLayoutId id="2147483671" r:id="rId13"/>
    <p:sldLayoutId id="2147483657" r:id="rId14"/>
    <p:sldLayoutId id="2147483660" r:id="rId15"/>
    <p:sldLayoutId id="2147483666" r:id="rId16"/>
    <p:sldLayoutId id="2147483677" r:id="rId17"/>
    <p:sldLayoutId id="2147483678" r:id="rId18"/>
  </p:sldLayoutIdLst>
  <p:transition/>
  <p:hf hdr="0" ftr="0" dt="0"/>
  <p:txStyles>
    <p:titleStyle>
      <a:lvl1pPr algn="l" defTabSz="914400" rtl="0" eaLnBrk="1" latinLnBrk="0" hangingPunct="1">
        <a:spcBef>
          <a:spcPct val="0"/>
        </a:spcBef>
        <a:buNone/>
        <a:defRPr sz="4000" b="1" i="0" kern="1200">
          <a:solidFill>
            <a:schemeClr val="tx1"/>
          </a:solidFill>
          <a:latin typeface="Arial"/>
          <a:ea typeface="Open Sans Semibold" pitchFamily="34" charset="0"/>
          <a:cs typeface="Arial"/>
        </a:defRPr>
      </a:lvl1pPr>
    </p:titleStyle>
    <p:bodyStyle>
      <a:lvl1pPr marL="342900" indent="-342900" algn="l" defTabSz="914400" rtl="0" eaLnBrk="1" latinLnBrk="0" hangingPunct="1">
        <a:spcBef>
          <a:spcPct val="20000"/>
        </a:spcBef>
        <a:buFont typeface="Arial" pitchFamily="34" charset="0"/>
        <a:buChar char="•"/>
        <a:defRPr sz="2800" kern="1200">
          <a:solidFill>
            <a:srgbClr val="646464"/>
          </a:solidFill>
          <a:latin typeface="+mj-lt"/>
          <a:ea typeface="Open Sans" pitchFamily="34" charset="0"/>
          <a:cs typeface="Open Sans" pitchFamily="34" charset="0"/>
        </a:defRPr>
      </a:lvl1pPr>
      <a:lvl2pPr marL="742950" indent="-285750" algn="l" defTabSz="914400" rtl="0" eaLnBrk="1" latinLnBrk="0" hangingPunct="1">
        <a:spcBef>
          <a:spcPct val="20000"/>
        </a:spcBef>
        <a:buFont typeface="Arial" pitchFamily="34" charset="0"/>
        <a:buChar char="–"/>
        <a:defRPr sz="2400" kern="1200">
          <a:solidFill>
            <a:srgbClr val="646464"/>
          </a:solidFill>
          <a:latin typeface="+mj-lt"/>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2000" kern="1200">
          <a:solidFill>
            <a:srgbClr val="646464"/>
          </a:solidFill>
          <a:latin typeface="+mj-lt"/>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800" kern="1200">
          <a:solidFill>
            <a:srgbClr val="646464"/>
          </a:solidFill>
          <a:latin typeface="+mj-lt"/>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800" kern="1200">
          <a:solidFill>
            <a:srgbClr val="646464"/>
          </a:solidFill>
          <a:latin typeface="+mj-lt"/>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5212" name="Line 12"/>
          <p:cNvSpPr>
            <a:spLocks noChangeShapeType="1"/>
          </p:cNvSpPr>
          <p:nvPr/>
        </p:nvSpPr>
        <p:spPr bwMode="auto">
          <a:xfrm>
            <a:off x="250825" y="6105525"/>
            <a:ext cx="8686800" cy="0"/>
          </a:xfrm>
          <a:prstGeom prst="line">
            <a:avLst/>
          </a:prstGeom>
          <a:noFill/>
          <a:ln w="3175">
            <a:solidFill>
              <a:schemeClr val="tx1"/>
            </a:solidFill>
            <a:round/>
            <a:headEnd/>
            <a:tailEnd/>
          </a:ln>
          <a:effectLst/>
        </p:spPr>
        <p:txBody>
          <a:bodyPr>
            <a:prstTxWarp prst="textNoShape">
              <a:avLst/>
            </a:prstTxWarp>
            <a:spAutoFit/>
          </a:bodyPr>
          <a:lstStyle/>
          <a:p>
            <a:pPr algn="ctr" fontAlgn="base">
              <a:spcBef>
                <a:spcPct val="0"/>
              </a:spcBef>
              <a:spcAft>
                <a:spcPct val="0"/>
              </a:spcAft>
              <a:defRPr/>
            </a:pPr>
            <a:endParaRPr lang="en-US" sz="7200" b="1">
              <a:solidFill>
                <a:srgbClr val="FFFFFF"/>
              </a:solidFill>
              <a:latin typeface="Arial" charset="0"/>
            </a:endParaRPr>
          </a:p>
        </p:txBody>
      </p:sp>
      <p:sp>
        <p:nvSpPr>
          <p:cNvPr id="1028" name="Rectangle 16"/>
          <p:cNvSpPr>
            <a:spLocks noGrp="1" noChangeArrowheads="1"/>
          </p:cNvSpPr>
          <p:nvPr>
            <p:ph type="title"/>
          </p:nvPr>
        </p:nvSpPr>
        <p:spPr bwMode="auto">
          <a:xfrm>
            <a:off x="685800" y="188913"/>
            <a:ext cx="7848600" cy="935037"/>
          </a:xfrm>
          <a:prstGeom prst="rect">
            <a:avLst/>
          </a:prstGeom>
          <a:noFill/>
          <a:ln w="9525">
            <a:noFill/>
            <a:miter lim="800000"/>
            <a:headEnd/>
            <a:tailEnd/>
          </a:ln>
        </p:spPr>
        <p:txBody>
          <a:bodyPr vert="horz" wrap="square" lIns="91440" tIns="27432" rIns="91440" bIns="27432" numCol="1" anchor="ctr" anchorCtr="0" compatLnSpc="1">
            <a:prstTxWarp prst="textNoShape">
              <a:avLst/>
            </a:prstTxWarp>
          </a:bodyPr>
          <a:lstStyle/>
          <a:p>
            <a:pPr lvl="0"/>
            <a:r>
              <a:rPr lang="nl-BE"/>
              <a:t>Click to edit Master title style</a:t>
            </a:r>
            <a:endParaRPr lang="en-US"/>
          </a:p>
        </p:txBody>
      </p:sp>
      <p:sp>
        <p:nvSpPr>
          <p:cNvPr id="1029" name="Rectangle 17"/>
          <p:cNvSpPr>
            <a:spLocks noGrp="1" noChangeArrowheads="1"/>
          </p:cNvSpPr>
          <p:nvPr>
            <p:ph type="body" idx="1"/>
          </p:nvPr>
        </p:nvSpPr>
        <p:spPr bwMode="auto">
          <a:xfrm>
            <a:off x="685800" y="1268413"/>
            <a:ext cx="7848600" cy="4449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17" name="TextBox 16"/>
          <p:cNvSpPr txBox="1"/>
          <p:nvPr userDrawn="1"/>
        </p:nvSpPr>
        <p:spPr>
          <a:xfrm>
            <a:off x="6586538" y="6570663"/>
            <a:ext cx="184150" cy="1200150"/>
          </a:xfrm>
          <a:prstGeom prst="rect">
            <a:avLst/>
          </a:prstGeom>
          <a:noFill/>
        </p:spPr>
        <p:txBody>
          <a:bodyPr wrap="none">
            <a:spAutoFit/>
          </a:bodyPr>
          <a:lstStyle/>
          <a:p>
            <a:pPr algn="ctr" fontAlgn="base">
              <a:spcBef>
                <a:spcPct val="0"/>
              </a:spcBef>
              <a:spcAft>
                <a:spcPct val="0"/>
              </a:spcAft>
              <a:defRPr/>
            </a:pPr>
            <a:endParaRPr lang="en-US" sz="7200" b="1" dirty="0">
              <a:solidFill>
                <a:srgbClr val="FFFFFF"/>
              </a:solidFill>
              <a:latin typeface="Arial" pitchFamily="-109" charset="0"/>
            </a:endParaRPr>
          </a:p>
        </p:txBody>
      </p:sp>
      <p:sp>
        <p:nvSpPr>
          <p:cNvPr id="9" name="Text Box 24"/>
          <p:cNvSpPr txBox="1">
            <a:spLocks noChangeArrowheads="1"/>
          </p:cNvSpPr>
          <p:nvPr userDrawn="1"/>
        </p:nvSpPr>
        <p:spPr bwMode="auto">
          <a:xfrm>
            <a:off x="0" y="6215390"/>
            <a:ext cx="9144000" cy="523220"/>
          </a:xfrm>
          <a:prstGeom prst="rect">
            <a:avLst/>
          </a:prstGeom>
          <a:noFill/>
          <a:ln w="9525">
            <a:noFill/>
            <a:miter lim="800000"/>
            <a:headEnd/>
            <a:tailEnd/>
          </a:ln>
          <a:effectLst/>
        </p:spPr>
        <p:txBody>
          <a:bodyPr wrap="square">
            <a:prstTxWarp prst="textNoShape">
              <a:avLst/>
            </a:prstTxWarp>
            <a:spAutoFit/>
          </a:bodyPr>
          <a:lstStyle/>
          <a:p>
            <a:pPr algn="ctr" fontAlgn="base">
              <a:spcBef>
                <a:spcPct val="0"/>
              </a:spcBef>
              <a:spcAft>
                <a:spcPct val="0"/>
              </a:spcAft>
              <a:defRPr/>
            </a:pPr>
            <a:r>
              <a:rPr lang="en-US" sz="1400" dirty="0" smtClean="0">
                <a:solidFill>
                  <a:srgbClr val="000000"/>
                </a:solidFill>
                <a:latin typeface="Arial" pitchFamily="-109" charset="0"/>
              </a:rPr>
              <a:t>Herbert Van de </a:t>
            </a:r>
            <a:r>
              <a:rPr lang="en-US" sz="1400" dirty="0" err="1" smtClean="0">
                <a:solidFill>
                  <a:srgbClr val="000000"/>
                </a:solidFill>
                <a:latin typeface="Arial" pitchFamily="-109" charset="0"/>
              </a:rPr>
              <a:t>Sompel</a:t>
            </a:r>
            <a:endParaRPr lang="en-US" sz="1400" dirty="0" smtClean="0">
              <a:solidFill>
                <a:srgbClr val="000000"/>
              </a:solidFill>
              <a:latin typeface="Arial" pitchFamily="-109" charset="0"/>
            </a:endParaRPr>
          </a:p>
          <a:p>
            <a:pPr algn="ctr" fontAlgn="base">
              <a:spcBef>
                <a:spcPct val="0"/>
              </a:spcBef>
              <a:spcAft>
                <a:spcPct val="0"/>
              </a:spcAft>
              <a:defRPr/>
            </a:pPr>
            <a:r>
              <a:rPr lang="en-US" sz="1400" dirty="0" smtClean="0">
                <a:solidFill>
                  <a:srgbClr val="000000"/>
                </a:solidFill>
                <a:latin typeface="Arial" pitchFamily="-109" charset="0"/>
              </a:rPr>
              <a:t>OCLC ESR, Evanston, IL, March 23 2015</a:t>
            </a:r>
            <a:endParaRPr lang="en-US" sz="1400" dirty="0">
              <a:solidFill>
                <a:srgbClr val="000000"/>
              </a:solidFill>
              <a:latin typeface="Arial" pitchFamily="-109" charset="0"/>
            </a:endParaRPr>
          </a:p>
        </p:txBody>
      </p:sp>
      <p:pic>
        <p:nvPicPr>
          <p:cNvPr id="11" name="Picture 10"/>
          <p:cNvPicPr>
            <a:picLocks noChangeAspect="1"/>
          </p:cNvPicPr>
          <p:nvPr/>
        </p:nvPicPr>
        <p:blipFill>
          <a:blip r:embed="rId6" cstate="print"/>
          <a:stretch>
            <a:fillRect/>
          </a:stretch>
        </p:blipFill>
        <p:spPr>
          <a:xfrm>
            <a:off x="228600" y="6303707"/>
            <a:ext cx="990600" cy="346587"/>
          </a:xfrm>
          <a:prstGeom prst="rect">
            <a:avLst/>
          </a:prstGeom>
        </p:spPr>
      </p:pic>
      <p:pic>
        <p:nvPicPr>
          <p:cNvPr id="18" name="Picture 21" descr="lamed"/>
          <p:cNvPicPr>
            <a:picLocks noChangeAspect="1" noChangeArrowheads="1"/>
          </p:cNvPicPr>
          <p:nvPr userDrawn="1"/>
        </p:nvPicPr>
        <p:blipFill>
          <a:blip r:embed="rId7" cstate="print">
            <a:lum bright="-12000" contrast="24000"/>
          </a:blip>
          <a:srcRect/>
          <a:stretch>
            <a:fillRect/>
          </a:stretch>
        </p:blipFill>
        <p:spPr bwMode="auto">
          <a:xfrm>
            <a:off x="8023364" y="6248400"/>
            <a:ext cx="1044436" cy="387584"/>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2400">
          <a:solidFill>
            <a:schemeClr val="tx1"/>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400">
          <a:solidFill>
            <a:schemeClr val="tx1"/>
          </a:solidFill>
          <a:latin typeface="Comic Sans MS" charset="0"/>
          <a:ea typeface="ＭＳ Ｐゴシック" pitchFamily="-110" charset="-128"/>
          <a:cs typeface="ＭＳ Ｐゴシック" pitchFamily="-110" charset="-128"/>
        </a:defRPr>
      </a:lvl2pPr>
      <a:lvl3pPr algn="ctr" rtl="0" eaLnBrk="0" fontAlgn="base" hangingPunct="0">
        <a:spcBef>
          <a:spcPct val="0"/>
        </a:spcBef>
        <a:spcAft>
          <a:spcPct val="0"/>
        </a:spcAft>
        <a:defRPr sz="2400">
          <a:solidFill>
            <a:schemeClr val="tx1"/>
          </a:solidFill>
          <a:latin typeface="Comic Sans MS" charset="0"/>
          <a:ea typeface="ＭＳ Ｐゴシック" pitchFamily="-110" charset="-128"/>
          <a:cs typeface="ＭＳ Ｐゴシック" pitchFamily="-110" charset="-128"/>
        </a:defRPr>
      </a:lvl3pPr>
      <a:lvl4pPr algn="ctr" rtl="0" eaLnBrk="0" fontAlgn="base" hangingPunct="0">
        <a:spcBef>
          <a:spcPct val="0"/>
        </a:spcBef>
        <a:spcAft>
          <a:spcPct val="0"/>
        </a:spcAft>
        <a:defRPr sz="2400">
          <a:solidFill>
            <a:schemeClr val="tx1"/>
          </a:solidFill>
          <a:latin typeface="Comic Sans MS" charset="0"/>
          <a:ea typeface="ＭＳ Ｐゴシック" pitchFamily="-110" charset="-128"/>
          <a:cs typeface="ＭＳ Ｐゴシック" pitchFamily="-110" charset="-128"/>
        </a:defRPr>
      </a:lvl4pPr>
      <a:lvl5pPr algn="ctr" rtl="0" eaLnBrk="0" fontAlgn="base" hangingPunct="0">
        <a:spcBef>
          <a:spcPct val="0"/>
        </a:spcBef>
        <a:spcAft>
          <a:spcPct val="0"/>
        </a:spcAft>
        <a:defRPr sz="2400">
          <a:solidFill>
            <a:schemeClr val="tx1"/>
          </a:solidFill>
          <a:latin typeface="Comic Sans MS" charset="0"/>
          <a:ea typeface="ＭＳ Ｐゴシック" pitchFamily="-110" charset="-128"/>
          <a:cs typeface="ＭＳ Ｐゴシック" pitchFamily="-110" charset="-128"/>
        </a:defRPr>
      </a:lvl5pPr>
      <a:lvl6pPr marL="457200" algn="ctr" rtl="0" fontAlgn="base">
        <a:spcBef>
          <a:spcPct val="0"/>
        </a:spcBef>
        <a:spcAft>
          <a:spcPct val="0"/>
        </a:spcAft>
        <a:defRPr sz="2400">
          <a:solidFill>
            <a:schemeClr val="tx1"/>
          </a:solidFill>
          <a:latin typeface="Comic Sans MS" charset="0"/>
        </a:defRPr>
      </a:lvl6pPr>
      <a:lvl7pPr marL="914400" algn="ctr" rtl="0" fontAlgn="base">
        <a:spcBef>
          <a:spcPct val="0"/>
        </a:spcBef>
        <a:spcAft>
          <a:spcPct val="0"/>
        </a:spcAft>
        <a:defRPr sz="2400">
          <a:solidFill>
            <a:schemeClr val="tx1"/>
          </a:solidFill>
          <a:latin typeface="Comic Sans MS" charset="0"/>
        </a:defRPr>
      </a:lvl7pPr>
      <a:lvl8pPr marL="1371600" algn="ctr" rtl="0" fontAlgn="base">
        <a:spcBef>
          <a:spcPct val="0"/>
        </a:spcBef>
        <a:spcAft>
          <a:spcPct val="0"/>
        </a:spcAft>
        <a:defRPr sz="2400">
          <a:solidFill>
            <a:schemeClr val="tx1"/>
          </a:solidFill>
          <a:latin typeface="Comic Sans MS" charset="0"/>
        </a:defRPr>
      </a:lvl8pPr>
      <a:lvl9pPr marL="1828800" algn="ctr" rtl="0" fontAlgn="base">
        <a:spcBef>
          <a:spcPct val="0"/>
        </a:spcBef>
        <a:spcAft>
          <a:spcPct val="0"/>
        </a:spcAft>
        <a:defRPr sz="2400">
          <a:solidFill>
            <a:schemeClr val="tx1"/>
          </a:solidFill>
          <a:latin typeface="Comic Sans MS"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SzPct val="55000"/>
        <a:buChar char="o"/>
        <a:defRPr>
          <a:solidFill>
            <a:schemeClr val="tx1"/>
          </a:solidFill>
          <a:latin typeface="+mn-lt"/>
          <a:ea typeface="ＭＳ Ｐゴシック" charset="-128"/>
        </a:defRPr>
      </a:lvl2pPr>
      <a:lvl3pPr marL="1143000" indent="-228600" algn="l" rtl="0" eaLnBrk="0" fontAlgn="base" hangingPunct="0">
        <a:spcBef>
          <a:spcPct val="20000"/>
        </a:spcBef>
        <a:spcAft>
          <a:spcPct val="0"/>
        </a:spcAft>
        <a:buFont typeface="Arial" charset="0"/>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sz="2000">
          <a:solidFill>
            <a:schemeClr val="tx1"/>
          </a:solidFill>
          <a:latin typeface="Arial"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p:nvSpPr>
        <p:spPr bwMode="auto">
          <a:xfrm>
            <a:off x="0" y="6400800"/>
            <a:ext cx="9144000" cy="457200"/>
          </a:xfrm>
          <a:prstGeom prst="rect">
            <a:avLst/>
          </a:prstGeom>
          <a:gradFill flip="none" rotWithShape="1">
            <a:gsLst>
              <a:gs pos="0">
                <a:srgbClr val="2178B5"/>
              </a:gs>
              <a:gs pos="100000">
                <a:srgbClr val="000000"/>
              </a:gs>
            </a:gsLst>
            <a:lin ang="5400000" scaled="1"/>
            <a:tileRect/>
          </a:gradFill>
          <a:ln w="9525">
            <a:noFill/>
            <a:miter lim="800000"/>
            <a:headEnd/>
            <a:tailEnd/>
          </a:ln>
          <a:effectLst/>
        </p:spPr>
        <p:txBody>
          <a:bodyPr wrap="none" anchor="ctr"/>
          <a:lstStyle/>
          <a:p>
            <a:pPr fontAlgn="base">
              <a:lnSpc>
                <a:spcPct val="120000"/>
              </a:lnSpc>
              <a:spcBef>
                <a:spcPct val="50000"/>
              </a:spcBef>
              <a:spcAft>
                <a:spcPct val="0"/>
              </a:spcAft>
            </a:pPr>
            <a:endParaRPr lang="en-US" sz="2400" b="1" dirty="0">
              <a:solidFill>
                <a:srgbClr val="0070C0"/>
              </a:solidFill>
            </a:endParaRPr>
          </a:p>
        </p:txBody>
      </p:sp>
      <p:sp>
        <p:nvSpPr>
          <p:cNvPr id="1026" name="Rectangle 2"/>
          <p:cNvSpPr>
            <a:spLocks noGrp="1" noChangeArrowheads="1"/>
          </p:cNvSpPr>
          <p:nvPr>
            <p:ph type="title"/>
          </p:nvPr>
        </p:nvSpPr>
        <p:spPr bwMode="auto">
          <a:xfrm>
            <a:off x="434977" y="147641"/>
            <a:ext cx="8023223" cy="99536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34977" y="1447801"/>
            <a:ext cx="7702551" cy="469106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2" name="TextBox 11"/>
          <p:cNvSpPr txBox="1"/>
          <p:nvPr userDrawn="1"/>
        </p:nvSpPr>
        <p:spPr>
          <a:xfrm>
            <a:off x="76200" y="6429813"/>
            <a:ext cx="5181600" cy="327462"/>
          </a:xfrm>
          <a:prstGeom prst="rect">
            <a:avLst/>
          </a:prstGeom>
          <a:noFill/>
        </p:spPr>
        <p:txBody>
          <a:bodyPr wrap="square" rtlCol="0">
            <a:spAutoFit/>
          </a:bodyPr>
          <a:lstStyle/>
          <a:p>
            <a:pPr fontAlgn="base">
              <a:lnSpc>
                <a:spcPct val="120000"/>
              </a:lnSpc>
              <a:spcBef>
                <a:spcPct val="50000"/>
              </a:spcBef>
              <a:spcAft>
                <a:spcPct val="0"/>
              </a:spcAft>
            </a:pPr>
            <a:r>
              <a:rPr lang="en-US" sz="1400" b="1" dirty="0" smtClean="0">
                <a:solidFill>
                  <a:srgbClr val="FFFFFF"/>
                </a:solidFill>
              </a:rPr>
              <a:t>System-wide Organization</a:t>
            </a:r>
            <a:endParaRPr lang="en-US" sz="1400" b="1" dirty="0">
              <a:solidFill>
                <a:srgbClr val="FFFFFF"/>
              </a:solidFill>
            </a:endParaRPr>
          </a:p>
        </p:txBody>
      </p:sp>
      <p:sp>
        <p:nvSpPr>
          <p:cNvPr id="7" name="TextBox 6"/>
          <p:cNvSpPr txBox="1"/>
          <p:nvPr userDrawn="1"/>
        </p:nvSpPr>
        <p:spPr>
          <a:xfrm>
            <a:off x="8466160" y="6429813"/>
            <a:ext cx="609600" cy="327462"/>
          </a:xfrm>
          <a:prstGeom prst="rect">
            <a:avLst/>
          </a:prstGeom>
          <a:noFill/>
        </p:spPr>
        <p:txBody>
          <a:bodyPr wrap="square" rtlCol="0">
            <a:spAutoFit/>
          </a:bodyPr>
          <a:lstStyle/>
          <a:p>
            <a:pPr algn="r" fontAlgn="base">
              <a:lnSpc>
                <a:spcPct val="120000"/>
              </a:lnSpc>
              <a:spcBef>
                <a:spcPct val="50000"/>
              </a:spcBef>
              <a:spcAft>
                <a:spcPct val="0"/>
              </a:spcAft>
            </a:pPr>
            <a:fld id="{9A5253E6-0D86-47EB-BF61-A414C79F0A85}" type="slidenum">
              <a:rPr lang="en-US" sz="1400" b="1" smtClean="0">
                <a:solidFill>
                  <a:srgbClr val="FFFFFF"/>
                </a:solidFill>
              </a:rPr>
              <a:pPr algn="r" fontAlgn="base">
                <a:lnSpc>
                  <a:spcPct val="120000"/>
                </a:lnSpc>
                <a:spcBef>
                  <a:spcPct val="50000"/>
                </a:spcBef>
                <a:spcAft>
                  <a:spcPct val="0"/>
                </a:spcAft>
              </a:pPr>
              <a:t>‹#›</a:t>
            </a:fld>
            <a:endParaRPr lang="en-US" sz="1400" b="1"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ransition/>
  <p:hf hdr="0" ftr="0" dt="0"/>
  <p:txStyles>
    <p:titleStyle>
      <a:lvl1pPr algn="l" rtl="0" eaLnBrk="1" fontAlgn="base" hangingPunct="1">
        <a:spcBef>
          <a:spcPct val="0"/>
        </a:spcBef>
        <a:spcAft>
          <a:spcPct val="0"/>
        </a:spcAft>
        <a:defRPr sz="3200" b="1">
          <a:solidFill>
            <a:srgbClr val="2178B5"/>
          </a:solidFill>
          <a:effectLst/>
          <a:latin typeface="+mj-lt"/>
          <a:ea typeface="+mj-ea"/>
          <a:cs typeface="+mj-cs"/>
        </a:defRPr>
      </a:lvl1pPr>
      <a:lvl2pPr algn="l" rtl="0" eaLnBrk="1" fontAlgn="base" hangingPunct="1">
        <a:spcBef>
          <a:spcPct val="0"/>
        </a:spcBef>
        <a:spcAft>
          <a:spcPct val="0"/>
        </a:spcAft>
        <a:defRPr sz="2500" b="1">
          <a:solidFill>
            <a:schemeClr val="tx2"/>
          </a:solidFill>
          <a:latin typeface="Trebuchet MS" pitchFamily="34" charset="0"/>
        </a:defRPr>
      </a:lvl2pPr>
      <a:lvl3pPr algn="l" rtl="0" eaLnBrk="1" fontAlgn="base" hangingPunct="1">
        <a:spcBef>
          <a:spcPct val="0"/>
        </a:spcBef>
        <a:spcAft>
          <a:spcPct val="0"/>
        </a:spcAft>
        <a:defRPr sz="2500" b="1">
          <a:solidFill>
            <a:schemeClr val="tx2"/>
          </a:solidFill>
          <a:latin typeface="Trebuchet MS" pitchFamily="34" charset="0"/>
        </a:defRPr>
      </a:lvl3pPr>
      <a:lvl4pPr algn="l" rtl="0" eaLnBrk="1" fontAlgn="base" hangingPunct="1">
        <a:spcBef>
          <a:spcPct val="0"/>
        </a:spcBef>
        <a:spcAft>
          <a:spcPct val="0"/>
        </a:spcAft>
        <a:defRPr sz="2500" b="1">
          <a:solidFill>
            <a:schemeClr val="tx2"/>
          </a:solidFill>
          <a:latin typeface="Trebuchet MS" pitchFamily="34" charset="0"/>
        </a:defRPr>
      </a:lvl4pPr>
      <a:lvl5pPr algn="l" rtl="0" eaLnBrk="1" fontAlgn="base" hangingPunct="1">
        <a:spcBef>
          <a:spcPct val="0"/>
        </a:spcBef>
        <a:spcAft>
          <a:spcPct val="0"/>
        </a:spcAft>
        <a:defRPr sz="2500" b="1">
          <a:solidFill>
            <a:schemeClr val="tx2"/>
          </a:solidFill>
          <a:latin typeface="Trebuchet MS" pitchFamily="34" charset="0"/>
        </a:defRPr>
      </a:lvl5pPr>
      <a:lvl6pPr marL="457200" algn="l" rtl="0" eaLnBrk="1" fontAlgn="base" hangingPunct="1">
        <a:spcBef>
          <a:spcPct val="0"/>
        </a:spcBef>
        <a:spcAft>
          <a:spcPct val="0"/>
        </a:spcAft>
        <a:defRPr sz="2500" b="1">
          <a:solidFill>
            <a:schemeClr val="tx2"/>
          </a:solidFill>
          <a:latin typeface="Trebuchet MS" pitchFamily="34" charset="0"/>
        </a:defRPr>
      </a:lvl6pPr>
      <a:lvl7pPr marL="914400" algn="l" rtl="0" eaLnBrk="1" fontAlgn="base" hangingPunct="1">
        <a:spcBef>
          <a:spcPct val="0"/>
        </a:spcBef>
        <a:spcAft>
          <a:spcPct val="0"/>
        </a:spcAft>
        <a:defRPr sz="2500" b="1">
          <a:solidFill>
            <a:schemeClr val="tx2"/>
          </a:solidFill>
          <a:latin typeface="Trebuchet MS" pitchFamily="34" charset="0"/>
        </a:defRPr>
      </a:lvl7pPr>
      <a:lvl8pPr marL="1371600" algn="l" rtl="0" eaLnBrk="1" fontAlgn="base" hangingPunct="1">
        <a:spcBef>
          <a:spcPct val="0"/>
        </a:spcBef>
        <a:spcAft>
          <a:spcPct val="0"/>
        </a:spcAft>
        <a:defRPr sz="2500" b="1">
          <a:solidFill>
            <a:schemeClr val="tx2"/>
          </a:solidFill>
          <a:latin typeface="Trebuchet MS" pitchFamily="34" charset="0"/>
        </a:defRPr>
      </a:lvl8pPr>
      <a:lvl9pPr marL="1828800" algn="l" rtl="0" eaLnBrk="1" fontAlgn="base" hangingPunct="1">
        <a:spcBef>
          <a:spcPct val="0"/>
        </a:spcBef>
        <a:spcAft>
          <a:spcPct val="0"/>
        </a:spcAft>
        <a:defRPr sz="2500" b="1">
          <a:solidFill>
            <a:schemeClr val="tx2"/>
          </a:solidFill>
          <a:latin typeface="Trebuchet MS" pitchFamily="34" charset="0"/>
        </a:defRPr>
      </a:lvl9pPr>
    </p:titleStyle>
    <p:bodyStyle>
      <a:lvl1pPr marL="238125" indent="-225425" algn="l" rtl="0" eaLnBrk="1" fontAlgn="base" hangingPunct="1">
        <a:lnSpc>
          <a:spcPct val="100000"/>
        </a:lnSpc>
        <a:spcBef>
          <a:spcPts val="0"/>
        </a:spcBef>
        <a:spcAft>
          <a:spcPts val="1600"/>
        </a:spcAft>
        <a:buClr>
          <a:srgbClr val="FF7600"/>
        </a:buClr>
        <a:defRPr sz="2400" b="0">
          <a:solidFill>
            <a:schemeClr val="tx1"/>
          </a:solidFill>
          <a:latin typeface="+mn-lt"/>
          <a:ea typeface="+mn-ea"/>
          <a:cs typeface="+mn-cs"/>
        </a:defRPr>
      </a:lvl1pPr>
      <a:lvl2pPr marL="692150" indent="-222250" algn="l" rtl="0" eaLnBrk="1" fontAlgn="base" hangingPunct="1">
        <a:lnSpc>
          <a:spcPct val="100000"/>
        </a:lnSpc>
        <a:spcBef>
          <a:spcPts val="0"/>
        </a:spcBef>
        <a:spcAft>
          <a:spcPts val="800"/>
        </a:spcAft>
        <a:buClr>
          <a:srgbClr val="2178B5"/>
        </a:buClr>
        <a:buChar char="•"/>
        <a:defRPr sz="1900" b="0">
          <a:solidFill>
            <a:schemeClr val="tx1"/>
          </a:solidFill>
          <a:latin typeface="+mn-lt"/>
        </a:defRPr>
      </a:lvl2pPr>
      <a:lvl3pPr marL="1150938" indent="-223838" algn="l" rtl="0" eaLnBrk="1" fontAlgn="base" hangingPunct="1">
        <a:lnSpc>
          <a:spcPct val="100000"/>
        </a:lnSpc>
        <a:spcBef>
          <a:spcPts val="0"/>
        </a:spcBef>
        <a:spcAft>
          <a:spcPts val="800"/>
        </a:spcAft>
        <a:buClr>
          <a:srgbClr val="2178B5"/>
        </a:buClr>
        <a:buChar char="•"/>
        <a:defRPr sz="1700" b="0">
          <a:solidFill>
            <a:schemeClr val="tx1"/>
          </a:solidFill>
          <a:latin typeface="+mn-lt"/>
        </a:defRPr>
      </a:lvl3pPr>
      <a:lvl4pPr marL="1608138" indent="-223838" algn="l" rtl="0" eaLnBrk="1" fontAlgn="base" hangingPunct="1">
        <a:lnSpc>
          <a:spcPct val="100000"/>
        </a:lnSpc>
        <a:spcBef>
          <a:spcPts val="0"/>
        </a:spcBef>
        <a:spcAft>
          <a:spcPts val="800"/>
        </a:spcAft>
        <a:buClr>
          <a:srgbClr val="2178B5"/>
        </a:buClr>
        <a:buChar char="•"/>
        <a:defRPr sz="1500" b="0">
          <a:solidFill>
            <a:schemeClr val="tx1"/>
          </a:solidFill>
          <a:latin typeface="+mn-lt"/>
        </a:defRPr>
      </a:lvl4pPr>
      <a:lvl5pPr marL="2063750" indent="-222250" algn="l" rtl="0" eaLnBrk="1" fontAlgn="base" hangingPunct="1">
        <a:lnSpc>
          <a:spcPct val="100000"/>
        </a:lnSpc>
        <a:spcBef>
          <a:spcPts val="0"/>
        </a:spcBef>
        <a:spcAft>
          <a:spcPts val="800"/>
        </a:spcAft>
        <a:buClr>
          <a:srgbClr val="2178B5"/>
        </a:buClr>
        <a:buChar char="•"/>
        <a:defRPr sz="1300" b="0">
          <a:solidFill>
            <a:schemeClr val="tx1"/>
          </a:solidFill>
          <a:latin typeface="+mn-lt"/>
        </a:defRPr>
      </a:lvl5pPr>
      <a:lvl6pPr marL="25209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6pPr>
      <a:lvl7pPr marL="29781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7pPr>
      <a:lvl8pPr marL="34353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8pPr>
      <a:lvl9pPr marL="38925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7.xml"/><Relationship Id="rId1" Type="http://schemas.openxmlformats.org/officeDocument/2006/relationships/vmlDrawing" Target="../drawings/vmlDrawing1.vml"/><Relationship Id="rId5" Type="http://schemas.openxmlformats.org/officeDocument/2006/relationships/image" Target="../media/image37.png"/><Relationship Id="rId4" Type="http://schemas.openxmlformats.org/officeDocument/2006/relationships/oleObject" Target="../embeddings/Microsoft_Excel_97-2003_Worksheet1.xls"/></Relationships>
</file>

<file path=ppt/slides/_rels/slide1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hyperlink" Target="http://www.arl.org/resources/pubs/mmproceedings/160mm-proceedings.s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7.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gif"/><Relationship Id="rId3" Type="http://schemas.openxmlformats.org/officeDocument/2006/relationships/image" Target="../media/image59.png"/><Relationship Id="rId7" Type="http://schemas.openxmlformats.org/officeDocument/2006/relationships/image" Target="../media/image63.jpeg"/><Relationship Id="rId12"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62.jpe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jpeg"/><Relationship Id="rId4" Type="http://schemas.openxmlformats.org/officeDocument/2006/relationships/image" Target="../media/image60.png"/><Relationship Id="rId9" Type="http://schemas.openxmlformats.org/officeDocument/2006/relationships/image" Target="../media/image65.png"/></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jpeg"/><Relationship Id="rId2" Type="http://schemas.openxmlformats.org/officeDocument/2006/relationships/image" Target="../media/image70.png"/><Relationship Id="rId1" Type="http://schemas.openxmlformats.org/officeDocument/2006/relationships/slideLayout" Target="../slideLayouts/slideLayout17.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jpeg"/></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image" Target="../media/image26.jpeg"/><Relationship Id="rId7" Type="http://schemas.openxmlformats.org/officeDocument/2006/relationships/hyperlink" Target="http://www.hathitrust.org/home" TargetMode="External"/><Relationship Id="rId12" Type="http://schemas.openxmlformats.org/officeDocument/2006/relationships/image" Target="../media/image32.png"/><Relationship Id="rId2" Type="http://schemas.openxmlformats.org/officeDocument/2006/relationships/image" Target="../media/image25.jpeg"/><Relationship Id="rId1" Type="http://schemas.openxmlformats.org/officeDocument/2006/relationships/slideLayout" Target="../slideLayouts/slideLayout3.xml"/><Relationship Id="rId6" Type="http://schemas.openxmlformats.org/officeDocument/2006/relationships/image" Target="../media/image28.gif"/><Relationship Id="rId11" Type="http://schemas.openxmlformats.org/officeDocument/2006/relationships/image" Target="../media/image31.gif"/><Relationship Id="rId5" Type="http://schemas.openxmlformats.org/officeDocument/2006/relationships/hyperlink" Target="http://aws.amazon.com/" TargetMode="External"/><Relationship Id="rId10" Type="http://schemas.openxmlformats.org/officeDocument/2006/relationships/image" Target="../media/image30.jpeg"/><Relationship Id="rId4" Type="http://schemas.openxmlformats.org/officeDocument/2006/relationships/image" Target="../media/image27.jpeg"/><Relationship Id="rId9" Type="http://schemas.openxmlformats.org/officeDocument/2006/relationships/hyperlink" Target="http://www.jstor.org/" TargetMode="External"/></Relationships>
</file>

<file path=ppt/slides/_rels/slide9.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hyperlink" Target="http://www.hbsp.harvard.edu/hbsp/prod_detail.asp?4533" TargetMode="External"/><Relationship Id="rId7" Type="http://schemas.openxmlformats.org/officeDocument/2006/relationships/image" Target="../media/image35.emf"/><Relationship Id="rId2" Type="http://schemas.openxmlformats.org/officeDocument/2006/relationships/image" Target="../media/image33.png"/><Relationship Id="rId1" Type="http://schemas.openxmlformats.org/officeDocument/2006/relationships/slideLayout" Target="../slideLayouts/slideLayout17.xml"/><Relationship Id="rId6" Type="http://schemas.openxmlformats.org/officeDocument/2006/relationships/customXml" Target="../ink/ink2.xml"/><Relationship Id="rId5" Type="http://schemas.openxmlformats.org/officeDocument/2006/relationships/image" Target="../media/image34.emf"/><Relationship Id="rId4" Type="http://schemas.openxmlformats.org/officeDocument/2006/relationships/customXml" Target="../ink/ink1.xml"/><Relationship Id="rId9" Type="http://schemas.openxmlformats.org/officeDocument/2006/relationships/image" Target="../media/image3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p:cNvSpPr>
            <a:spLocks noGrp="1"/>
          </p:cNvSpPr>
          <p:nvPr>
            <p:ph type="subTitle" idx="1"/>
          </p:nvPr>
        </p:nvSpPr>
        <p:spPr/>
        <p:txBody>
          <a:bodyPr>
            <a:normAutofit fontScale="70000" lnSpcReduction="20000"/>
          </a:bodyPr>
          <a:lstStyle/>
          <a:p>
            <a:r>
              <a:rPr lang="en-US" dirty="0" smtClean="0">
                <a:latin typeface="Segoe UI" pitchFamily="34" charset="0"/>
                <a:ea typeface="Segoe UI" pitchFamily="34" charset="0"/>
                <a:cs typeface="Segoe UI" pitchFamily="34" charset="0"/>
              </a:rPr>
              <a:t>Evolving Scholarly Record and Evolving Stewardship Ecosystem—San Francisco Workshop</a:t>
            </a:r>
            <a:endParaRPr lang="en-US" dirty="0">
              <a:latin typeface="Segoe UI" pitchFamily="34" charset="0"/>
              <a:ea typeface="Segoe UI" pitchFamily="34" charset="0"/>
              <a:cs typeface="Segoe UI" pitchFamily="34" charset="0"/>
            </a:endParaRPr>
          </a:p>
        </p:txBody>
      </p:sp>
      <p:sp>
        <p:nvSpPr>
          <p:cNvPr id="11" name="Text Placeholder 10"/>
          <p:cNvSpPr>
            <a:spLocks noGrp="1"/>
          </p:cNvSpPr>
          <p:nvPr>
            <p:ph type="body" sz="quarter" idx="13"/>
          </p:nvPr>
        </p:nvSpPr>
        <p:spPr/>
        <p:txBody>
          <a:bodyPr/>
          <a:lstStyle/>
          <a:p>
            <a:r>
              <a:rPr lang="en-US" dirty="0" smtClean="0">
                <a:latin typeface="Segoe UI" pitchFamily="34" charset="0"/>
                <a:ea typeface="Segoe UI" pitchFamily="34" charset="0"/>
                <a:cs typeface="Segoe UI" pitchFamily="34" charset="0"/>
              </a:rPr>
              <a:t>Jim Michalko</a:t>
            </a:r>
            <a:endParaRPr lang="en-US" dirty="0">
              <a:latin typeface="Segoe UI" pitchFamily="34" charset="0"/>
              <a:ea typeface="Segoe UI" pitchFamily="34" charset="0"/>
              <a:cs typeface="Segoe UI" pitchFamily="34" charset="0"/>
            </a:endParaRPr>
          </a:p>
        </p:txBody>
      </p:sp>
      <p:sp>
        <p:nvSpPr>
          <p:cNvPr id="12" name="Text Placeholder 11"/>
          <p:cNvSpPr>
            <a:spLocks noGrp="1"/>
          </p:cNvSpPr>
          <p:nvPr>
            <p:ph type="body" sz="quarter" idx="15"/>
          </p:nvPr>
        </p:nvSpPr>
        <p:spPr/>
        <p:txBody>
          <a:bodyPr/>
          <a:lstStyle/>
          <a:p>
            <a:r>
              <a:rPr lang="en-US" dirty="0" smtClean="0">
                <a:latin typeface="Segoe UI" pitchFamily="34" charset="0"/>
                <a:ea typeface="Segoe UI" pitchFamily="34" charset="0"/>
                <a:cs typeface="Segoe UI" pitchFamily="34" charset="0"/>
              </a:rPr>
              <a:t>Vice President, Research Libraries</a:t>
            </a:r>
            <a:endParaRPr lang="en-US" dirty="0">
              <a:latin typeface="Segoe UI" pitchFamily="34" charset="0"/>
              <a:ea typeface="Segoe UI" pitchFamily="34" charset="0"/>
              <a:cs typeface="Segoe UI" pitchFamily="34" charset="0"/>
            </a:endParaRPr>
          </a:p>
        </p:txBody>
      </p:sp>
      <p:sp>
        <p:nvSpPr>
          <p:cNvPr id="13" name="Text Placeholder 12"/>
          <p:cNvSpPr>
            <a:spLocks noGrp="1"/>
          </p:cNvSpPr>
          <p:nvPr>
            <p:ph type="body" sz="quarter" idx="17"/>
          </p:nvPr>
        </p:nvSpPr>
        <p:spPr/>
        <p:txBody>
          <a:bodyPr/>
          <a:lstStyle/>
          <a:p>
            <a:r>
              <a:rPr lang="en-US" dirty="0" smtClean="0"/>
              <a:t>June 2, 2015</a:t>
            </a:r>
            <a:endParaRPr lang="en-US" dirty="0"/>
          </a:p>
        </p:txBody>
      </p:sp>
      <p:sp>
        <p:nvSpPr>
          <p:cNvPr id="14" name="Text Placeholder 13"/>
          <p:cNvSpPr>
            <a:spLocks noGrp="1"/>
          </p:cNvSpPr>
          <p:nvPr>
            <p:ph type="body" sz="quarter" idx="18"/>
          </p:nvPr>
        </p:nvSpPr>
        <p:spPr/>
        <p:txBody>
          <a:bodyPr/>
          <a:lstStyle/>
          <a:p>
            <a:r>
              <a:rPr lang="en-US" dirty="0" smtClean="0"/>
              <a:t>Sir Francis Drake Hotel</a:t>
            </a:r>
            <a:endParaRPr lang="en-US" dirty="0"/>
          </a:p>
        </p:txBody>
      </p:sp>
      <p:sp>
        <p:nvSpPr>
          <p:cNvPr id="15" name="Text Placeholder 14"/>
          <p:cNvSpPr>
            <a:spLocks noGrp="1"/>
          </p:cNvSpPr>
          <p:nvPr>
            <p:ph type="body" sz="quarter" idx="19"/>
          </p:nvPr>
        </p:nvSpPr>
        <p:spPr/>
        <p:txBody>
          <a:bodyPr/>
          <a:lstStyle/>
          <a:p>
            <a:r>
              <a:rPr lang="en-US" dirty="0" smtClean="0"/>
              <a:t>#</a:t>
            </a:r>
            <a:r>
              <a:rPr lang="en-US" dirty="0" err="1" smtClean="0"/>
              <a:t>esrworkshop</a:t>
            </a:r>
            <a:endParaRPr lang="en-US" dirty="0"/>
          </a:p>
        </p:txBody>
      </p:sp>
      <p:sp>
        <p:nvSpPr>
          <p:cNvPr id="9" name="Title 8"/>
          <p:cNvSpPr>
            <a:spLocks noGrp="1"/>
          </p:cNvSpPr>
          <p:nvPr>
            <p:ph type="title"/>
          </p:nvPr>
        </p:nvSpPr>
        <p:spPr/>
        <p:txBody>
          <a:bodyPr>
            <a:normAutofit/>
          </a:bodyPr>
          <a:lstStyle/>
          <a:p>
            <a:r>
              <a:rPr lang="en-US" sz="2800" dirty="0" smtClean="0">
                <a:latin typeface="Segoe UI" pitchFamily="34" charset="0"/>
                <a:ea typeface="Segoe UI" pitchFamily="34" charset="0"/>
                <a:cs typeface="Segoe UI" pitchFamily="34" charset="0"/>
              </a:rPr>
              <a:t>Rethinking the Boundaries of the Library</a:t>
            </a:r>
            <a:endParaRPr lang="en-US" sz="2800" dirty="0">
              <a:latin typeface="Segoe UI" pitchFamily="34" charset="0"/>
              <a:ea typeface="Segoe UI" pitchFamily="34" charset="0"/>
              <a:cs typeface="Segoe UI" pitchFamily="34" charset="0"/>
            </a:endParaRPr>
          </a:p>
        </p:txBody>
      </p:sp>
      <p:sp>
        <p:nvSpPr>
          <p:cNvPr id="16" name="TextBox 15"/>
          <p:cNvSpPr txBox="1"/>
          <p:nvPr/>
        </p:nvSpPr>
        <p:spPr>
          <a:xfrm>
            <a:off x="4648200" y="5334000"/>
            <a:ext cx="3504677" cy="923330"/>
          </a:xfrm>
          <a:prstGeom prst="rect">
            <a:avLst/>
          </a:prstGeom>
          <a:noFill/>
        </p:spPr>
        <p:txBody>
          <a:bodyPr wrap="none" rtlCol="0">
            <a:spAutoFit/>
          </a:bodyPr>
          <a:lstStyle/>
          <a:p>
            <a:r>
              <a:rPr lang="en-US" dirty="0" smtClean="0">
                <a:solidFill>
                  <a:schemeClr val="tx1">
                    <a:lumMod val="65000"/>
                    <a:lumOff val="35000"/>
                  </a:schemeClr>
                </a:solidFill>
                <a:latin typeface="Segoe UI" pitchFamily="34" charset="0"/>
                <a:ea typeface="Segoe UI" pitchFamily="34" charset="0"/>
                <a:cs typeface="Segoe UI" pitchFamily="34" charset="0"/>
              </a:rPr>
              <a:t>produced with contributions by </a:t>
            </a:r>
          </a:p>
          <a:p>
            <a:r>
              <a:rPr lang="en-US" dirty="0" smtClean="0">
                <a:solidFill>
                  <a:schemeClr val="tx1">
                    <a:lumMod val="65000"/>
                    <a:lumOff val="35000"/>
                  </a:schemeClr>
                </a:solidFill>
                <a:latin typeface="Segoe UI" pitchFamily="34" charset="0"/>
                <a:ea typeface="Segoe UI" pitchFamily="34" charset="0"/>
                <a:cs typeface="Segoe UI" pitchFamily="34" charset="0"/>
              </a:rPr>
              <a:t>Lorcan Dempsey, Brian Lavoie, </a:t>
            </a:r>
          </a:p>
          <a:p>
            <a:r>
              <a:rPr lang="en-US" dirty="0" smtClean="0">
                <a:solidFill>
                  <a:schemeClr val="tx1">
                    <a:lumMod val="65000"/>
                    <a:lumOff val="35000"/>
                  </a:schemeClr>
                </a:solidFill>
                <a:latin typeface="Segoe UI" pitchFamily="34" charset="0"/>
                <a:ea typeface="Segoe UI" pitchFamily="34" charset="0"/>
                <a:cs typeface="Segoe UI" pitchFamily="34" charset="0"/>
              </a:rPr>
              <a:t>Constance </a:t>
            </a:r>
            <a:r>
              <a:rPr lang="en-US" dirty="0" err="1" smtClean="0">
                <a:solidFill>
                  <a:schemeClr val="tx1">
                    <a:lumMod val="65000"/>
                    <a:lumOff val="35000"/>
                  </a:schemeClr>
                </a:solidFill>
                <a:latin typeface="Segoe UI" pitchFamily="34" charset="0"/>
                <a:ea typeface="Segoe UI" pitchFamily="34" charset="0"/>
                <a:cs typeface="Segoe UI" pitchFamily="34" charset="0"/>
              </a:rPr>
              <a:t>Malpas</a:t>
            </a:r>
            <a:endParaRPr lang="en-US" dirty="0">
              <a:solidFill>
                <a:schemeClr val="tx1">
                  <a:lumMod val="65000"/>
                  <a:lumOff val="35000"/>
                </a:schemeClr>
              </a:solidFill>
              <a:latin typeface="Segoe UI" pitchFamily="34" charset="0"/>
              <a:ea typeface="Segoe UI" pitchFamily="34" charset="0"/>
              <a:cs typeface="Segoe UI"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257800"/>
            <a:ext cx="4648200" cy="1143000"/>
          </a:xfrm>
        </p:spPr>
        <p:txBody>
          <a:bodyPr rtlCol="0">
            <a:noAutofit/>
          </a:bodyPr>
          <a:lstStyle/>
          <a:p>
            <a:pPr defTabSz="914212" fontAlgn="auto">
              <a:spcAft>
                <a:spcPts val="0"/>
              </a:spcAft>
              <a:defRPr/>
            </a:pPr>
            <a:r>
              <a:rPr lang="en-US" sz="2800" b="1" dirty="0" smtClean="0">
                <a:solidFill>
                  <a:schemeClr val="bg1">
                    <a:lumMod val="50000"/>
                  </a:schemeClr>
                </a:solidFill>
                <a:latin typeface="Segoe UI" pitchFamily="34" charset="0"/>
                <a:ea typeface="Segoe UI" pitchFamily="34" charset="0"/>
                <a:cs typeface="Segoe UI" pitchFamily="34" charset="0"/>
              </a:rPr>
              <a:t>CORE COMPONENTS </a:t>
            </a:r>
            <a:br>
              <a:rPr lang="en-US" sz="2800" b="1" dirty="0" smtClean="0">
                <a:solidFill>
                  <a:schemeClr val="bg1">
                    <a:lumMod val="50000"/>
                  </a:schemeClr>
                </a:solidFill>
                <a:latin typeface="Segoe UI" pitchFamily="34" charset="0"/>
                <a:ea typeface="Segoe UI" pitchFamily="34" charset="0"/>
                <a:cs typeface="Segoe UI" pitchFamily="34" charset="0"/>
              </a:rPr>
            </a:br>
            <a:r>
              <a:rPr lang="en-US" sz="2800" b="1" dirty="0" smtClean="0">
                <a:solidFill>
                  <a:schemeClr val="bg1">
                    <a:lumMod val="50000"/>
                  </a:schemeClr>
                </a:solidFill>
                <a:latin typeface="Segoe UI" pitchFamily="34" charset="0"/>
                <a:ea typeface="Segoe UI" pitchFamily="34" charset="0"/>
                <a:cs typeface="Segoe UI" pitchFamily="34" charset="0"/>
              </a:rPr>
              <a:t>OF A FIRM</a:t>
            </a:r>
          </a:p>
        </p:txBody>
      </p:sp>
      <p:graphicFrame>
        <p:nvGraphicFramePr>
          <p:cNvPr id="2050" name="Chart 3"/>
          <p:cNvGraphicFramePr>
            <a:graphicFrameLocks/>
          </p:cNvGraphicFramePr>
          <p:nvPr/>
        </p:nvGraphicFramePr>
        <p:xfrm>
          <a:off x="1371600" y="1447800"/>
          <a:ext cx="6096000" cy="4064000"/>
        </p:xfrm>
        <a:graphic>
          <a:graphicData uri="http://schemas.openxmlformats.org/presentationml/2006/ole">
            <mc:AlternateContent xmlns:mc="http://schemas.openxmlformats.org/markup-compatibility/2006">
              <mc:Choice xmlns:v="urn:schemas-microsoft-com:vml" Requires="v">
                <p:oleObj spid="_x0000_s2051" r:id="rId4" imgW="6096528" imgH="4060288" progId="Excel.Sheet.8">
                  <p:embed/>
                </p:oleObj>
              </mc:Choice>
              <mc:Fallback>
                <p:oleObj r:id="rId4" imgW="6096528" imgH="4060288" progId="Excel.Sheet.8">
                  <p:embed/>
                  <p:pic>
                    <p:nvPicPr>
                      <p:cNvPr id="0" name="Char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447800"/>
                        <a:ext cx="6096000" cy="406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2" name="TextBox 4"/>
          <p:cNvSpPr txBox="1">
            <a:spLocks noChangeArrowheads="1"/>
          </p:cNvSpPr>
          <p:nvPr/>
        </p:nvSpPr>
        <p:spPr bwMode="auto">
          <a:xfrm>
            <a:off x="3009900" y="2286000"/>
            <a:ext cx="1714500" cy="861752"/>
          </a:xfrm>
          <a:prstGeom prst="rect">
            <a:avLst/>
          </a:prstGeom>
          <a:noFill/>
          <a:ln w="9525">
            <a:noFill/>
            <a:miter lim="800000"/>
            <a:headEnd/>
            <a:tailEnd/>
          </a:ln>
        </p:spPr>
        <p:txBody>
          <a:bodyPr lIns="91416" tIns="45709" rIns="91416" bIns="45709">
            <a:spAutoFit/>
          </a:bodyPr>
          <a:lstStyle/>
          <a:p>
            <a:pPr defTabSz="912813"/>
            <a:r>
              <a:rPr lang="en-US" sz="1600" dirty="0">
                <a:solidFill>
                  <a:srgbClr val="FFFFFF"/>
                </a:solidFill>
                <a:latin typeface="Segoe UI" pitchFamily="34" charset="0"/>
                <a:ea typeface="Segoe UI" pitchFamily="34" charset="0"/>
                <a:cs typeface="Segoe UI" pitchFamily="34" charset="0"/>
              </a:rPr>
              <a:t>Customer</a:t>
            </a:r>
          </a:p>
          <a:p>
            <a:pPr defTabSz="912813"/>
            <a:r>
              <a:rPr lang="en-US" sz="1600" dirty="0">
                <a:solidFill>
                  <a:srgbClr val="FFFFFF"/>
                </a:solidFill>
                <a:latin typeface="Segoe UI" pitchFamily="34" charset="0"/>
                <a:ea typeface="Segoe UI" pitchFamily="34" charset="0"/>
                <a:cs typeface="Segoe UI" pitchFamily="34" charset="0"/>
              </a:rPr>
              <a:t>Relationship</a:t>
            </a:r>
          </a:p>
          <a:p>
            <a:pPr defTabSz="912813"/>
            <a:r>
              <a:rPr lang="en-US" sz="1600" dirty="0">
                <a:solidFill>
                  <a:srgbClr val="FFFFFF"/>
                </a:solidFill>
                <a:latin typeface="Segoe UI" pitchFamily="34" charset="0"/>
                <a:ea typeface="Segoe UI" pitchFamily="34" charset="0"/>
                <a:cs typeface="Segoe UI" pitchFamily="34" charset="0"/>
              </a:rPr>
              <a:t>Management </a:t>
            </a:r>
          </a:p>
        </p:txBody>
      </p:sp>
      <p:sp>
        <p:nvSpPr>
          <p:cNvPr id="2053" name="TextBox 5"/>
          <p:cNvSpPr txBox="1">
            <a:spLocks noChangeArrowheads="1"/>
          </p:cNvSpPr>
          <p:nvPr/>
        </p:nvSpPr>
        <p:spPr bwMode="auto">
          <a:xfrm>
            <a:off x="4724400" y="2667000"/>
            <a:ext cx="1571625" cy="584753"/>
          </a:xfrm>
          <a:prstGeom prst="rect">
            <a:avLst/>
          </a:prstGeom>
          <a:noFill/>
          <a:ln w="9525">
            <a:noFill/>
            <a:miter lim="800000"/>
            <a:headEnd/>
            <a:tailEnd/>
          </a:ln>
        </p:spPr>
        <p:txBody>
          <a:bodyPr lIns="91416" tIns="45709" rIns="91416" bIns="45709">
            <a:spAutoFit/>
          </a:bodyPr>
          <a:lstStyle/>
          <a:p>
            <a:pPr defTabSz="912813"/>
            <a:r>
              <a:rPr lang="en-US" sz="1600" dirty="0">
                <a:solidFill>
                  <a:srgbClr val="FFFFFF"/>
                </a:solidFill>
                <a:latin typeface="Segoe UI" pitchFamily="34" charset="0"/>
                <a:ea typeface="Segoe UI" pitchFamily="34" charset="0"/>
                <a:cs typeface="Segoe UI" pitchFamily="34" charset="0"/>
              </a:rPr>
              <a:t>Product Innovation</a:t>
            </a:r>
          </a:p>
        </p:txBody>
      </p:sp>
      <p:sp>
        <p:nvSpPr>
          <p:cNvPr id="2054" name="TextBox 6"/>
          <p:cNvSpPr txBox="1">
            <a:spLocks noChangeArrowheads="1"/>
          </p:cNvSpPr>
          <p:nvPr/>
        </p:nvSpPr>
        <p:spPr bwMode="auto">
          <a:xfrm>
            <a:off x="3733800" y="4495800"/>
            <a:ext cx="1752600" cy="338532"/>
          </a:xfrm>
          <a:prstGeom prst="rect">
            <a:avLst/>
          </a:prstGeom>
          <a:noFill/>
          <a:ln w="9525">
            <a:noFill/>
            <a:miter lim="800000"/>
            <a:headEnd/>
            <a:tailEnd/>
          </a:ln>
        </p:spPr>
        <p:txBody>
          <a:bodyPr lIns="91416" tIns="45709" rIns="91416" bIns="45709">
            <a:spAutoFit/>
          </a:bodyPr>
          <a:lstStyle/>
          <a:p>
            <a:pPr defTabSz="912813"/>
            <a:r>
              <a:rPr lang="en-US" sz="1600" dirty="0">
                <a:solidFill>
                  <a:srgbClr val="FFFFFF"/>
                </a:solidFill>
                <a:latin typeface="Segoe UI" pitchFamily="34" charset="0"/>
                <a:ea typeface="Segoe UI" pitchFamily="34" charset="0"/>
                <a:cs typeface="Segoe UI" pitchFamily="34" charset="0"/>
              </a:rPr>
              <a:t>Infrastructure</a:t>
            </a:r>
          </a:p>
        </p:txBody>
      </p:sp>
      <p:sp>
        <p:nvSpPr>
          <p:cNvPr id="2055" name="TextBox 7"/>
          <p:cNvSpPr txBox="1">
            <a:spLocks noChangeArrowheads="1"/>
          </p:cNvSpPr>
          <p:nvPr/>
        </p:nvSpPr>
        <p:spPr bwMode="auto">
          <a:xfrm>
            <a:off x="5446713" y="4953000"/>
            <a:ext cx="3697287" cy="1323417"/>
          </a:xfrm>
          <a:prstGeom prst="rect">
            <a:avLst/>
          </a:prstGeom>
          <a:noFill/>
          <a:ln w="9525">
            <a:noFill/>
            <a:miter lim="800000"/>
            <a:headEnd/>
            <a:tailEnd/>
          </a:ln>
        </p:spPr>
        <p:txBody>
          <a:bodyPr lIns="91416" tIns="45709" rIns="91416" bIns="45709">
            <a:spAutoFit/>
          </a:bodyPr>
          <a:lstStyle/>
          <a:p>
            <a:pPr defTabSz="912813"/>
            <a:r>
              <a:rPr lang="en-US" sz="2000" dirty="0">
                <a:solidFill>
                  <a:srgbClr val="000000"/>
                </a:solidFill>
                <a:latin typeface="Segoe UI" pitchFamily="34" charset="0"/>
                <a:ea typeface="Segoe UI" pitchFamily="34" charset="0"/>
                <a:cs typeface="Segoe UI" pitchFamily="34" charset="0"/>
              </a:rPr>
              <a:t>Back office capacities that</a:t>
            </a:r>
          </a:p>
          <a:p>
            <a:pPr defTabSz="912813"/>
            <a:r>
              <a:rPr lang="en-US" sz="2000" dirty="0">
                <a:solidFill>
                  <a:srgbClr val="000000"/>
                </a:solidFill>
                <a:latin typeface="Segoe UI" pitchFamily="34" charset="0"/>
                <a:ea typeface="Segoe UI" pitchFamily="34" charset="0"/>
                <a:cs typeface="Segoe UI" pitchFamily="34" charset="0"/>
              </a:rPr>
              <a:t>support day-to-day operations</a:t>
            </a:r>
          </a:p>
          <a:p>
            <a:pPr defTabSz="912813"/>
            <a:r>
              <a:rPr lang="en-US" sz="2000" dirty="0">
                <a:solidFill>
                  <a:srgbClr val="000000"/>
                </a:solidFill>
                <a:latin typeface="Segoe UI" pitchFamily="34" charset="0"/>
                <a:ea typeface="Segoe UI" pitchFamily="34" charset="0"/>
                <a:cs typeface="Segoe UI" pitchFamily="34" charset="0"/>
              </a:rPr>
              <a:t>“</a:t>
            </a:r>
            <a:r>
              <a:rPr lang="en-US" sz="2000" dirty="0" err="1">
                <a:solidFill>
                  <a:srgbClr val="000000"/>
                </a:solidFill>
                <a:latin typeface="Segoe UI" pitchFamily="34" charset="0"/>
                <a:ea typeface="Segoe UI" pitchFamily="34" charset="0"/>
                <a:cs typeface="Segoe UI" pitchFamily="34" charset="0"/>
              </a:rPr>
              <a:t>Routinized</a:t>
            </a:r>
            <a:r>
              <a:rPr lang="en-US" sz="2000" dirty="0">
                <a:solidFill>
                  <a:srgbClr val="000000"/>
                </a:solidFill>
                <a:latin typeface="Segoe UI" pitchFamily="34" charset="0"/>
                <a:ea typeface="Segoe UI" pitchFamily="34" charset="0"/>
                <a:cs typeface="Segoe UI" pitchFamily="34" charset="0"/>
              </a:rPr>
              <a:t>” workflows</a:t>
            </a:r>
          </a:p>
          <a:p>
            <a:pPr defTabSz="912813">
              <a:buFont typeface="Arial" pitchFamily="34" charset="0"/>
              <a:buChar char="•"/>
            </a:pPr>
            <a:r>
              <a:rPr lang="en-US" sz="2000" dirty="0">
                <a:solidFill>
                  <a:srgbClr val="000000"/>
                </a:solidFill>
                <a:latin typeface="Segoe UI" pitchFamily="34" charset="0"/>
                <a:ea typeface="Segoe UI" pitchFamily="34" charset="0"/>
                <a:cs typeface="Segoe UI" pitchFamily="34" charset="0"/>
              </a:rPr>
              <a:t>Economies of scale important</a:t>
            </a:r>
          </a:p>
        </p:txBody>
      </p:sp>
      <p:sp>
        <p:nvSpPr>
          <p:cNvPr id="2056" name="TextBox 8"/>
          <p:cNvSpPr txBox="1">
            <a:spLocks noChangeArrowheads="1"/>
          </p:cNvSpPr>
          <p:nvPr/>
        </p:nvSpPr>
        <p:spPr bwMode="auto">
          <a:xfrm>
            <a:off x="5589588" y="482600"/>
            <a:ext cx="3287390" cy="1323417"/>
          </a:xfrm>
          <a:prstGeom prst="rect">
            <a:avLst/>
          </a:prstGeom>
          <a:noFill/>
          <a:ln w="9525">
            <a:noFill/>
            <a:miter lim="800000"/>
            <a:headEnd/>
            <a:tailEnd/>
          </a:ln>
        </p:spPr>
        <p:txBody>
          <a:bodyPr wrap="none" lIns="91416" tIns="45709" rIns="91416" bIns="45709">
            <a:spAutoFit/>
          </a:bodyPr>
          <a:lstStyle/>
          <a:p>
            <a:pPr defTabSz="912813"/>
            <a:r>
              <a:rPr lang="en-US" sz="2000" dirty="0">
                <a:solidFill>
                  <a:srgbClr val="000000"/>
                </a:solidFill>
                <a:latin typeface="Segoe UI" pitchFamily="34" charset="0"/>
                <a:ea typeface="Segoe UI" pitchFamily="34" charset="0"/>
                <a:cs typeface="Segoe UI" pitchFamily="34" charset="0"/>
              </a:rPr>
              <a:t>Develop new products and</a:t>
            </a:r>
          </a:p>
          <a:p>
            <a:pPr defTabSz="912813"/>
            <a:r>
              <a:rPr lang="en-US" sz="2000" dirty="0">
                <a:solidFill>
                  <a:srgbClr val="000000"/>
                </a:solidFill>
                <a:latin typeface="Segoe UI" pitchFamily="34" charset="0"/>
                <a:ea typeface="Segoe UI" pitchFamily="34" charset="0"/>
                <a:cs typeface="Segoe UI" pitchFamily="34" charset="0"/>
              </a:rPr>
              <a:t>services and bring them to</a:t>
            </a:r>
          </a:p>
          <a:p>
            <a:pPr defTabSz="912813"/>
            <a:r>
              <a:rPr lang="en-US" sz="2000" dirty="0">
                <a:solidFill>
                  <a:srgbClr val="000000"/>
                </a:solidFill>
                <a:latin typeface="Segoe UI" pitchFamily="34" charset="0"/>
                <a:ea typeface="Segoe UI" pitchFamily="34" charset="0"/>
                <a:cs typeface="Segoe UI" pitchFamily="34" charset="0"/>
              </a:rPr>
              <a:t>market</a:t>
            </a:r>
          </a:p>
          <a:p>
            <a:pPr defTabSz="912813">
              <a:buFont typeface="Arial" pitchFamily="34" charset="0"/>
              <a:buChar char="•"/>
            </a:pPr>
            <a:r>
              <a:rPr lang="en-US" sz="2000" dirty="0">
                <a:solidFill>
                  <a:srgbClr val="000000"/>
                </a:solidFill>
                <a:latin typeface="Segoe UI" pitchFamily="34" charset="0"/>
                <a:ea typeface="Segoe UI" pitchFamily="34" charset="0"/>
                <a:cs typeface="Segoe UI" pitchFamily="34" charset="0"/>
              </a:rPr>
              <a:t>Speed/flexibility important</a:t>
            </a:r>
          </a:p>
        </p:txBody>
      </p:sp>
      <p:sp>
        <p:nvSpPr>
          <p:cNvPr id="2057" name="TextBox 9"/>
          <p:cNvSpPr txBox="1">
            <a:spLocks noChangeArrowheads="1"/>
          </p:cNvSpPr>
          <p:nvPr/>
        </p:nvSpPr>
        <p:spPr bwMode="auto">
          <a:xfrm>
            <a:off x="285750" y="322263"/>
            <a:ext cx="4554538" cy="1323417"/>
          </a:xfrm>
          <a:prstGeom prst="rect">
            <a:avLst/>
          </a:prstGeom>
          <a:noFill/>
          <a:ln w="9525">
            <a:noFill/>
            <a:miter lim="800000"/>
            <a:headEnd/>
            <a:tailEnd/>
          </a:ln>
        </p:spPr>
        <p:txBody>
          <a:bodyPr lIns="91416" tIns="45709" rIns="91416" bIns="45709">
            <a:spAutoFit/>
          </a:bodyPr>
          <a:lstStyle/>
          <a:p>
            <a:pPr defTabSz="912813"/>
            <a:r>
              <a:rPr lang="en-US" sz="2000" dirty="0">
                <a:solidFill>
                  <a:srgbClr val="000000"/>
                </a:solidFill>
                <a:latin typeface="Segoe UI" pitchFamily="34" charset="0"/>
                <a:ea typeface="Segoe UI" pitchFamily="34" charset="0"/>
                <a:cs typeface="Segoe UI" pitchFamily="34" charset="0"/>
              </a:rPr>
              <a:t>Attracting and building relationships with customers</a:t>
            </a:r>
          </a:p>
          <a:p>
            <a:pPr defTabSz="912813"/>
            <a:r>
              <a:rPr lang="en-US" sz="2000" dirty="0">
                <a:solidFill>
                  <a:srgbClr val="000000"/>
                </a:solidFill>
                <a:latin typeface="Segoe UI" pitchFamily="34" charset="0"/>
                <a:ea typeface="Segoe UI" pitchFamily="34" charset="0"/>
                <a:cs typeface="Segoe UI" pitchFamily="34" charset="0"/>
              </a:rPr>
              <a:t>“Service-oriented”, customization</a:t>
            </a:r>
          </a:p>
          <a:p>
            <a:pPr defTabSz="912813">
              <a:buFont typeface="Arial" pitchFamily="34" charset="0"/>
              <a:buChar char="•"/>
            </a:pPr>
            <a:r>
              <a:rPr lang="en-US" sz="2000" dirty="0">
                <a:solidFill>
                  <a:srgbClr val="000000"/>
                </a:solidFill>
                <a:latin typeface="Segoe UI" pitchFamily="34" charset="0"/>
                <a:ea typeface="Segoe UI" pitchFamily="34" charset="0"/>
                <a:cs typeface="Segoe UI" pitchFamily="34" charset="0"/>
              </a:rPr>
              <a:t>Economies of scope important</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HagelLibrary.jpg"/>
          <p:cNvPicPr>
            <a:picLocks noGrp="1" noChangeAspect="1"/>
          </p:cNvPicPr>
          <p:nvPr>
            <p:ph type="pic" idx="4294967295"/>
          </p:nvPr>
        </p:nvPicPr>
        <p:blipFill>
          <a:blip r:embed="rId2" cstate="print"/>
          <a:srcRect t="48" b="48"/>
          <a:stretch>
            <a:fillRect/>
          </a:stretch>
        </p:blipFill>
        <p:spPr>
          <a:xfrm>
            <a:off x="-1" y="0"/>
            <a:ext cx="9145191" cy="6858000"/>
          </a:xfrm>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hagellibmark.jpg"/>
          <p:cNvPicPr>
            <a:picLocks noGrp="1" noChangeAspect="1"/>
          </p:cNvPicPr>
          <p:nvPr>
            <p:ph type="pic" idx="4294967295"/>
          </p:nvPr>
        </p:nvPicPr>
        <p:blipFill>
          <a:blip r:embed="rId3" cstate="print"/>
          <a:srcRect t="60" b="60"/>
          <a:stretch>
            <a:fillRect/>
          </a:stretch>
        </p:blipFill>
        <p:spPr>
          <a:xfrm>
            <a:off x="0" y="-1"/>
            <a:ext cx="9144000" cy="6857569"/>
          </a:xfrm>
        </p:spPr>
      </p:pic>
      <p:grpSp>
        <p:nvGrpSpPr>
          <p:cNvPr id="13" name="Group 12"/>
          <p:cNvGrpSpPr/>
          <p:nvPr/>
        </p:nvGrpSpPr>
        <p:grpSpPr>
          <a:xfrm>
            <a:off x="685800" y="4038600"/>
            <a:ext cx="2891823" cy="1894820"/>
            <a:chOff x="685800" y="4038600"/>
            <a:chExt cx="2891823" cy="1894820"/>
          </a:xfrm>
        </p:grpSpPr>
        <p:grpSp>
          <p:nvGrpSpPr>
            <p:cNvPr id="8" name="Group 7"/>
            <p:cNvGrpSpPr/>
            <p:nvPr/>
          </p:nvGrpSpPr>
          <p:grpSpPr>
            <a:xfrm>
              <a:off x="685800" y="4038600"/>
              <a:ext cx="2891823" cy="1894820"/>
              <a:chOff x="304800" y="3505200"/>
              <a:chExt cx="2891823" cy="1894820"/>
            </a:xfrm>
          </p:grpSpPr>
          <p:cxnSp>
            <p:nvCxnSpPr>
              <p:cNvPr id="9" name="Straight Arrow Connector 8"/>
              <p:cNvCxnSpPr/>
              <p:nvPr/>
            </p:nvCxnSpPr>
            <p:spPr bwMode="auto">
              <a:xfrm flipV="1">
                <a:off x="914400" y="3505200"/>
                <a:ext cx="1295400" cy="1752600"/>
              </a:xfrm>
              <a:prstGeom prst="straightConnector1">
                <a:avLst/>
              </a:prstGeom>
              <a:noFill/>
              <a:ln w="25400" cap="flat" cmpd="sng" algn="ctr">
                <a:solidFill>
                  <a:schemeClr val="tx1"/>
                </a:solidFill>
                <a:prstDash val="solid"/>
                <a:round/>
                <a:headEnd type="none" w="med" len="med"/>
                <a:tailEnd type="arrow"/>
              </a:ln>
              <a:effectLst/>
            </p:spPr>
          </p:cxnSp>
          <p:sp>
            <p:nvSpPr>
              <p:cNvPr id="10" name="TextBox 9"/>
              <p:cNvSpPr txBox="1"/>
              <p:nvPr/>
            </p:nvSpPr>
            <p:spPr>
              <a:xfrm>
                <a:off x="304800" y="3581400"/>
                <a:ext cx="1139223" cy="523220"/>
              </a:xfrm>
              <a:prstGeom prst="rect">
                <a:avLst/>
              </a:prstGeom>
              <a:noFill/>
            </p:spPr>
            <p:txBody>
              <a:bodyPr wrap="none" rtlCol="0">
                <a:spAutoFit/>
              </a:bodyPr>
              <a:lstStyle/>
              <a:p>
                <a:pPr>
                  <a:lnSpc>
                    <a:spcPct val="100000"/>
                  </a:lnSpc>
                  <a:spcBef>
                    <a:spcPts val="0"/>
                  </a:spcBef>
                </a:pPr>
                <a:r>
                  <a:rPr lang="en-US" sz="1400" dirty="0" smtClean="0">
                    <a:latin typeface="Segoe UI" pitchFamily="34" charset="0"/>
                    <a:ea typeface="Segoe UI" pitchFamily="34" charset="0"/>
                    <a:cs typeface="Segoe UI" pitchFamily="34" charset="0"/>
                  </a:rPr>
                  <a:t>Internalize</a:t>
                </a:r>
              </a:p>
              <a:p>
                <a:pPr>
                  <a:lnSpc>
                    <a:spcPct val="100000"/>
                  </a:lnSpc>
                  <a:spcBef>
                    <a:spcPts val="0"/>
                  </a:spcBef>
                </a:pPr>
                <a:r>
                  <a:rPr lang="en-US" sz="1400" dirty="0" smtClean="0">
                    <a:latin typeface="Segoe UI" pitchFamily="34" charset="0"/>
                    <a:ea typeface="Segoe UI" pitchFamily="34" charset="0"/>
                    <a:cs typeface="Segoe UI" pitchFamily="34" charset="0"/>
                  </a:rPr>
                  <a:t>more of this</a:t>
                </a:r>
                <a:endParaRPr lang="en-US" sz="1400" dirty="0">
                  <a:latin typeface="Segoe UI" pitchFamily="34" charset="0"/>
                  <a:ea typeface="Segoe UI" pitchFamily="34" charset="0"/>
                  <a:cs typeface="Segoe UI" pitchFamily="34" charset="0"/>
                </a:endParaRPr>
              </a:p>
            </p:txBody>
          </p:sp>
          <p:sp>
            <p:nvSpPr>
              <p:cNvPr id="11" name="TextBox 10"/>
              <p:cNvSpPr txBox="1"/>
              <p:nvPr/>
            </p:nvSpPr>
            <p:spPr>
              <a:xfrm>
                <a:off x="2057400" y="4876800"/>
                <a:ext cx="1139223" cy="523220"/>
              </a:xfrm>
              <a:prstGeom prst="rect">
                <a:avLst/>
              </a:prstGeom>
              <a:noFill/>
            </p:spPr>
            <p:txBody>
              <a:bodyPr wrap="none" rtlCol="0">
                <a:spAutoFit/>
              </a:bodyPr>
              <a:lstStyle/>
              <a:p>
                <a:pPr>
                  <a:lnSpc>
                    <a:spcPct val="100000"/>
                  </a:lnSpc>
                  <a:spcBef>
                    <a:spcPts val="0"/>
                  </a:spcBef>
                </a:pPr>
                <a:r>
                  <a:rPr lang="en-US" sz="1400" dirty="0" smtClean="0">
                    <a:latin typeface="Segoe UI" pitchFamily="34" charset="0"/>
                    <a:ea typeface="Segoe UI" pitchFamily="34" charset="0"/>
                    <a:cs typeface="Segoe UI" pitchFamily="34" charset="0"/>
                  </a:rPr>
                  <a:t>Externalize</a:t>
                </a:r>
              </a:p>
              <a:p>
                <a:pPr>
                  <a:lnSpc>
                    <a:spcPct val="100000"/>
                  </a:lnSpc>
                  <a:spcBef>
                    <a:spcPts val="0"/>
                  </a:spcBef>
                </a:pPr>
                <a:r>
                  <a:rPr lang="en-US" sz="1400" dirty="0" smtClean="0">
                    <a:latin typeface="Segoe UI" pitchFamily="34" charset="0"/>
                    <a:ea typeface="Segoe UI" pitchFamily="34" charset="0"/>
                    <a:cs typeface="Segoe UI" pitchFamily="34" charset="0"/>
                  </a:rPr>
                  <a:t>more of this</a:t>
                </a:r>
                <a:endParaRPr lang="en-US" sz="1400" dirty="0">
                  <a:latin typeface="Segoe UI" pitchFamily="34" charset="0"/>
                  <a:ea typeface="Segoe UI" pitchFamily="34" charset="0"/>
                  <a:cs typeface="Segoe UI" pitchFamily="34" charset="0"/>
                </a:endParaRPr>
              </a:p>
            </p:txBody>
          </p:sp>
        </p:grpSp>
        <p:cxnSp>
          <p:nvCxnSpPr>
            <p:cNvPr id="12" name="Straight Arrow Connector 11"/>
            <p:cNvCxnSpPr/>
            <p:nvPr/>
          </p:nvCxnSpPr>
          <p:spPr bwMode="auto">
            <a:xfrm flipV="1">
              <a:off x="1295400" y="5029200"/>
              <a:ext cx="1752600" cy="762000"/>
            </a:xfrm>
            <a:prstGeom prst="straightConnector1">
              <a:avLst/>
            </a:prstGeom>
            <a:noFill/>
            <a:ln w="25400" cap="flat" cmpd="sng" algn="ctr">
              <a:solidFill>
                <a:schemeClr val="tx1"/>
              </a:solidFill>
              <a:prstDash val="solid"/>
              <a:round/>
              <a:headEnd type="none" w="med" len="med"/>
              <a:tailEnd type="arrow"/>
            </a:ln>
            <a:effectLst/>
          </p:spPr>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06A40D1-5874-4C30-8544-13CB6F9B1DBD}" type="slidenum">
              <a:rPr lang="en-US" smtClean="0"/>
              <a:pPr/>
              <a:t>13</a:t>
            </a:fld>
            <a:endParaRPr lang="en-US"/>
          </a:p>
        </p:txBody>
      </p:sp>
      <p:pic>
        <p:nvPicPr>
          <p:cNvPr id="64514" name="Picture 2"/>
          <p:cNvPicPr>
            <a:picLocks noChangeAspect="1" noChangeArrowheads="1"/>
          </p:cNvPicPr>
          <p:nvPr/>
        </p:nvPicPr>
        <p:blipFill>
          <a:blip r:embed="rId2" cstate="print"/>
          <a:srcRect/>
          <a:stretch>
            <a:fillRect/>
          </a:stretch>
        </p:blipFill>
        <p:spPr bwMode="auto">
          <a:xfrm>
            <a:off x="609600" y="762000"/>
            <a:ext cx="7448701" cy="5486400"/>
          </a:xfrm>
          <a:prstGeom prst="rect">
            <a:avLst/>
          </a:prstGeom>
          <a:noFill/>
          <a:ln w="9525">
            <a:noFill/>
            <a:miter lim="800000"/>
            <a:headEnd/>
            <a:tailEnd/>
          </a:ln>
        </p:spPr>
      </p:pic>
      <p:sp>
        <p:nvSpPr>
          <p:cNvPr id="4" name="Oval 3"/>
          <p:cNvSpPr/>
          <p:nvPr/>
        </p:nvSpPr>
        <p:spPr>
          <a:xfrm>
            <a:off x="5791200" y="4800600"/>
            <a:ext cx="15240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cstate="print"/>
          <a:srcRect/>
          <a:stretch>
            <a:fillRect/>
          </a:stretch>
        </p:blipFill>
        <p:spPr bwMode="auto">
          <a:xfrm>
            <a:off x="1676400" y="685800"/>
            <a:ext cx="7467600" cy="5591025"/>
          </a:xfrm>
          <a:prstGeom prst="rect">
            <a:avLst/>
          </a:prstGeom>
          <a:noFill/>
          <a:ln w="9525">
            <a:noFill/>
            <a:miter lim="800000"/>
            <a:headEnd/>
            <a:tailEnd/>
          </a:ln>
        </p:spPr>
      </p:pic>
      <p:sp>
        <p:nvSpPr>
          <p:cNvPr id="5" name="Rectangle 4"/>
          <p:cNvSpPr/>
          <p:nvPr/>
        </p:nvSpPr>
        <p:spPr>
          <a:xfrm>
            <a:off x="0" y="5562600"/>
            <a:ext cx="6477000" cy="461665"/>
          </a:xfrm>
          <a:prstGeom prst="rect">
            <a:avLst/>
          </a:prstGeom>
        </p:spPr>
        <p:txBody>
          <a:bodyPr wrap="square">
            <a:spAutoFit/>
          </a:bodyPr>
          <a:lstStyle/>
          <a:p>
            <a:r>
              <a:rPr lang="en-US" sz="1200" dirty="0" smtClean="0">
                <a:solidFill>
                  <a:prstClr val="black"/>
                </a:solidFill>
                <a:hlinkClick r:id="rId4"/>
              </a:rPr>
              <a:t>http://www.arl.org/resources/pubs/mmproceedings/160mm-proceedings.shtml#colls</a:t>
            </a:r>
            <a:endParaRPr lang="en-US" sz="1200" dirty="0" smtClean="0">
              <a:solidFill>
                <a:prstClr val="black"/>
              </a:solidFill>
            </a:endParaRPr>
          </a:p>
          <a:p>
            <a:r>
              <a:rPr lang="en-US" sz="1200" dirty="0" smtClean="0">
                <a:solidFill>
                  <a:prstClr val="black"/>
                </a:solidFill>
              </a:rPr>
              <a:t>Wendy </a:t>
            </a:r>
            <a:r>
              <a:rPr lang="en-US" sz="1200" dirty="0" err="1" smtClean="0">
                <a:solidFill>
                  <a:prstClr val="black"/>
                </a:solidFill>
              </a:rPr>
              <a:t>Lougee</a:t>
            </a:r>
            <a:r>
              <a:rPr lang="en-US" sz="1200" dirty="0" smtClean="0">
                <a:solidFill>
                  <a:prstClr val="black"/>
                </a:solidFill>
              </a:rPr>
              <a:t> at the 4 May 2012 ARL Membership Meeting Chicago, IL </a:t>
            </a:r>
            <a:endParaRPr lang="en-US" sz="1200" dirty="0">
              <a:solidFill>
                <a:prstClr val="black"/>
              </a:solidFill>
            </a:endParaRPr>
          </a:p>
        </p:txBody>
      </p:sp>
      <p:sp>
        <p:nvSpPr>
          <p:cNvPr id="3" name="Title 2"/>
          <p:cNvSpPr>
            <a:spLocks noGrp="1"/>
          </p:cNvSpPr>
          <p:nvPr>
            <p:ph type="title"/>
          </p:nvPr>
        </p:nvSpPr>
        <p:spPr>
          <a:xfrm>
            <a:off x="228600" y="0"/>
            <a:ext cx="8229600" cy="1143000"/>
          </a:xfrm>
        </p:spPr>
        <p:txBody>
          <a:bodyPr/>
          <a:lstStyle/>
          <a:p>
            <a:r>
              <a:rPr lang="en-US" dirty="0" smtClean="0"/>
              <a:t>The new rules</a:t>
            </a:r>
            <a:endParaRPr lang="en-US" dirty="0"/>
          </a:p>
        </p:txBody>
      </p:sp>
      <p:sp>
        <p:nvSpPr>
          <p:cNvPr id="6" name="Oval 5"/>
          <p:cNvSpPr/>
          <p:nvPr/>
        </p:nvSpPr>
        <p:spPr>
          <a:xfrm>
            <a:off x="5410200" y="4191000"/>
            <a:ext cx="3124200" cy="1295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rot="19580399">
            <a:off x="749250" y="3979223"/>
            <a:ext cx="3261106" cy="1490359"/>
          </a:xfrm>
          <a:prstGeom prst="ellipse">
            <a:avLst/>
          </a:prstGeom>
          <a:solidFill>
            <a:srgbClr val="B584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dirty="0">
                <a:solidFill>
                  <a:prstClr val="white"/>
                </a:solidFill>
              </a:rPr>
              <a:t>HathiTrust</a:t>
            </a:r>
          </a:p>
        </p:txBody>
      </p:sp>
      <p:sp>
        <p:nvSpPr>
          <p:cNvPr id="2" name="Title 1"/>
          <p:cNvSpPr>
            <a:spLocks noGrp="1"/>
          </p:cNvSpPr>
          <p:nvPr>
            <p:ph type="title"/>
          </p:nvPr>
        </p:nvSpPr>
        <p:spPr/>
        <p:txBody>
          <a:bodyPr/>
          <a:lstStyle/>
          <a:p>
            <a:r>
              <a:rPr lang="en-US" dirty="0" smtClean="0"/>
              <a:t>Multi-scalar strategies</a:t>
            </a:r>
            <a:endParaRPr lang="en-US" dirty="0"/>
          </a:p>
        </p:txBody>
      </p:sp>
      <p:sp>
        <p:nvSpPr>
          <p:cNvPr id="6" name="Oval 5"/>
          <p:cNvSpPr/>
          <p:nvPr/>
        </p:nvSpPr>
        <p:spPr>
          <a:xfrm rot="19580399">
            <a:off x="701225" y="1426865"/>
            <a:ext cx="2654812" cy="14047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dirty="0">
                <a:solidFill>
                  <a:prstClr val="white"/>
                </a:solidFill>
              </a:rPr>
              <a:t>HathiTrust</a:t>
            </a:r>
          </a:p>
        </p:txBody>
      </p:sp>
      <p:sp>
        <p:nvSpPr>
          <p:cNvPr id="5" name="Oval 4"/>
          <p:cNvSpPr/>
          <p:nvPr/>
        </p:nvSpPr>
        <p:spPr>
          <a:xfrm rot="19580399">
            <a:off x="881642" y="1930342"/>
            <a:ext cx="1830627" cy="85500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dirty="0">
                <a:solidFill>
                  <a:prstClr val="white"/>
                </a:solidFill>
              </a:rPr>
              <a:t>CIC</a:t>
            </a:r>
          </a:p>
        </p:txBody>
      </p:sp>
      <p:sp>
        <p:nvSpPr>
          <p:cNvPr id="10" name="Oval 9"/>
          <p:cNvSpPr/>
          <p:nvPr/>
        </p:nvSpPr>
        <p:spPr>
          <a:xfrm rot="19580399">
            <a:off x="823706" y="4199375"/>
            <a:ext cx="2654812" cy="14047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dirty="0">
                <a:solidFill>
                  <a:prstClr val="white"/>
                </a:solidFill>
              </a:rPr>
              <a:t>HathiTrust</a:t>
            </a:r>
          </a:p>
        </p:txBody>
      </p:sp>
      <p:sp>
        <p:nvSpPr>
          <p:cNvPr id="8" name="Oval 7"/>
          <p:cNvSpPr/>
          <p:nvPr/>
        </p:nvSpPr>
        <p:spPr>
          <a:xfrm rot="19580399">
            <a:off x="1045245" y="4652946"/>
            <a:ext cx="1830627" cy="855006"/>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endParaRPr>
          </a:p>
        </p:txBody>
      </p:sp>
      <p:sp>
        <p:nvSpPr>
          <p:cNvPr id="12" name="Oval 11"/>
          <p:cNvSpPr/>
          <p:nvPr/>
        </p:nvSpPr>
        <p:spPr>
          <a:xfrm rot="19580399">
            <a:off x="5583886" y="389375"/>
            <a:ext cx="2654812" cy="14047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dirty="0">
                <a:solidFill>
                  <a:prstClr val="white"/>
                </a:solidFill>
              </a:rPr>
              <a:t>HathiTrust</a:t>
            </a:r>
          </a:p>
        </p:txBody>
      </p:sp>
      <p:sp>
        <p:nvSpPr>
          <p:cNvPr id="13" name="Oval 12"/>
          <p:cNvSpPr/>
          <p:nvPr/>
        </p:nvSpPr>
        <p:spPr>
          <a:xfrm rot="19580399">
            <a:off x="5693966" y="879962"/>
            <a:ext cx="2014818" cy="950832"/>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endParaRPr>
          </a:p>
        </p:txBody>
      </p:sp>
      <p:sp>
        <p:nvSpPr>
          <p:cNvPr id="18" name="Oval 17"/>
          <p:cNvSpPr/>
          <p:nvPr/>
        </p:nvSpPr>
        <p:spPr>
          <a:xfrm rot="19625260">
            <a:off x="5515022" y="1202854"/>
            <a:ext cx="1782325" cy="788294"/>
          </a:xfrm>
          <a:prstGeom prst="ellipse">
            <a:avLst/>
          </a:prstGeom>
          <a:solidFill>
            <a:schemeClr val="tx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endParaRPr>
          </a:p>
        </p:txBody>
      </p:sp>
      <p:sp>
        <p:nvSpPr>
          <p:cNvPr id="17" name="Oval 16"/>
          <p:cNvSpPr/>
          <p:nvPr/>
        </p:nvSpPr>
        <p:spPr>
          <a:xfrm rot="19751231">
            <a:off x="5501597" y="1469440"/>
            <a:ext cx="1159651" cy="732093"/>
          </a:xfrm>
          <a:prstGeom prst="ellipse">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endParaRPr>
          </a:p>
        </p:txBody>
      </p:sp>
      <p:sp>
        <p:nvSpPr>
          <p:cNvPr id="14" name="Oval 13"/>
          <p:cNvSpPr/>
          <p:nvPr/>
        </p:nvSpPr>
        <p:spPr>
          <a:xfrm>
            <a:off x="4519251" y="1722588"/>
            <a:ext cx="2057400" cy="563412"/>
          </a:xfrm>
          <a:prstGeom prst="ellipse">
            <a:avLst/>
          </a:prstGeom>
          <a:solidFill>
            <a:schemeClr val="accent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1700" dirty="0">
                <a:solidFill>
                  <a:prstClr val="white"/>
                </a:solidFill>
                <a:latin typeface="Copperplate Gothic Bold" pitchFamily="34" charset="0"/>
              </a:rPr>
              <a:t>Columbia</a:t>
            </a:r>
          </a:p>
        </p:txBody>
      </p:sp>
      <p:sp>
        <p:nvSpPr>
          <p:cNvPr id="15" name="TextBox 14"/>
          <p:cNvSpPr txBox="1"/>
          <p:nvPr/>
        </p:nvSpPr>
        <p:spPr>
          <a:xfrm>
            <a:off x="2819402" y="3657600"/>
            <a:ext cx="824265" cy="400110"/>
          </a:xfrm>
          <a:prstGeom prst="rect">
            <a:avLst/>
          </a:prstGeom>
          <a:noFill/>
        </p:spPr>
        <p:txBody>
          <a:bodyPr wrap="none" rtlCol="0">
            <a:spAutoFit/>
          </a:bodyPr>
          <a:lstStyle/>
          <a:p>
            <a:pPr defTabSz="457200" fontAlgn="base">
              <a:spcBef>
                <a:spcPct val="0"/>
              </a:spcBef>
              <a:spcAft>
                <a:spcPct val="0"/>
              </a:spcAft>
            </a:pPr>
            <a:r>
              <a:rPr lang="en-US" sz="2000" dirty="0">
                <a:solidFill>
                  <a:prstClr val="white"/>
                </a:solidFill>
                <a:latin typeface="Segoe UI" pitchFamily="34" charset="0"/>
                <a:ea typeface="Segoe UI" pitchFamily="34" charset="0"/>
                <a:cs typeface="Segoe UI" pitchFamily="34" charset="0"/>
              </a:rPr>
              <a:t>WEST</a:t>
            </a:r>
          </a:p>
        </p:txBody>
      </p:sp>
      <p:sp>
        <p:nvSpPr>
          <p:cNvPr id="19" name="TextBox 18"/>
          <p:cNvSpPr txBox="1"/>
          <p:nvPr/>
        </p:nvSpPr>
        <p:spPr>
          <a:xfrm>
            <a:off x="5890853" y="1429456"/>
            <a:ext cx="720069" cy="369332"/>
          </a:xfrm>
          <a:prstGeom prst="rect">
            <a:avLst/>
          </a:prstGeom>
          <a:noFill/>
        </p:spPr>
        <p:txBody>
          <a:bodyPr wrap="none" rtlCol="0">
            <a:spAutoFit/>
          </a:bodyPr>
          <a:lstStyle/>
          <a:p>
            <a:pPr defTabSz="457200" fontAlgn="base">
              <a:spcBef>
                <a:spcPct val="0"/>
              </a:spcBef>
              <a:spcAft>
                <a:spcPct val="0"/>
              </a:spcAft>
            </a:pPr>
            <a:r>
              <a:rPr lang="en-US" dirty="0">
                <a:solidFill>
                  <a:srgbClr val="EEECE1"/>
                </a:solidFill>
                <a:latin typeface="Segoe UI" pitchFamily="34" charset="0"/>
                <a:ea typeface="Segoe UI" pitchFamily="34" charset="0"/>
                <a:cs typeface="Segoe UI" pitchFamily="34" charset="0"/>
              </a:rPr>
              <a:t>2CUL</a:t>
            </a:r>
          </a:p>
        </p:txBody>
      </p:sp>
      <p:sp>
        <p:nvSpPr>
          <p:cNvPr id="20" name="TextBox 19"/>
          <p:cNvSpPr txBox="1"/>
          <p:nvPr/>
        </p:nvSpPr>
        <p:spPr>
          <a:xfrm>
            <a:off x="6332629" y="1124656"/>
            <a:ext cx="857927" cy="369332"/>
          </a:xfrm>
          <a:prstGeom prst="rect">
            <a:avLst/>
          </a:prstGeom>
          <a:noFill/>
        </p:spPr>
        <p:txBody>
          <a:bodyPr wrap="none" rtlCol="0">
            <a:spAutoFit/>
          </a:bodyPr>
          <a:lstStyle/>
          <a:p>
            <a:pPr defTabSz="457200" fontAlgn="base">
              <a:spcBef>
                <a:spcPct val="0"/>
              </a:spcBef>
              <a:spcAft>
                <a:spcPct val="0"/>
              </a:spcAft>
            </a:pPr>
            <a:r>
              <a:rPr lang="en-US" dirty="0">
                <a:solidFill>
                  <a:prstClr val="black"/>
                </a:solidFill>
                <a:latin typeface="Segoe UI" pitchFamily="34" charset="0"/>
                <a:ea typeface="Segoe UI" pitchFamily="34" charset="0"/>
                <a:cs typeface="Segoe UI" pitchFamily="34" charset="0"/>
              </a:rPr>
              <a:t>ReCAP</a:t>
            </a:r>
          </a:p>
        </p:txBody>
      </p:sp>
      <p:sp>
        <p:nvSpPr>
          <p:cNvPr id="21" name="TextBox 20"/>
          <p:cNvSpPr txBox="1"/>
          <p:nvPr/>
        </p:nvSpPr>
        <p:spPr>
          <a:xfrm>
            <a:off x="1881562" y="1342291"/>
            <a:ext cx="1216167" cy="369332"/>
          </a:xfrm>
          <a:prstGeom prst="rect">
            <a:avLst/>
          </a:prstGeom>
          <a:noFill/>
        </p:spPr>
        <p:txBody>
          <a:bodyPr wrap="none" rtlCol="0">
            <a:spAutoFit/>
          </a:bodyPr>
          <a:lstStyle/>
          <a:p>
            <a:pPr defTabSz="457200" fontAlgn="base">
              <a:spcBef>
                <a:spcPct val="0"/>
              </a:spcBef>
              <a:spcAft>
                <a:spcPct val="0"/>
              </a:spcAft>
            </a:pPr>
            <a:r>
              <a:rPr lang="en-US" dirty="0">
                <a:solidFill>
                  <a:prstClr val="white"/>
                </a:solidFill>
                <a:latin typeface="Segoe UI" pitchFamily="34" charset="0"/>
                <a:ea typeface="Segoe UI" pitchFamily="34" charset="0"/>
                <a:cs typeface="Segoe UI" pitchFamily="34" charset="0"/>
              </a:rPr>
              <a:t>HathiTrust</a:t>
            </a:r>
          </a:p>
        </p:txBody>
      </p:sp>
      <p:sp>
        <p:nvSpPr>
          <p:cNvPr id="22" name="TextBox 21"/>
          <p:cNvSpPr txBox="1"/>
          <p:nvPr/>
        </p:nvSpPr>
        <p:spPr>
          <a:xfrm>
            <a:off x="1981200" y="4114801"/>
            <a:ext cx="1335750" cy="400110"/>
          </a:xfrm>
          <a:prstGeom prst="rect">
            <a:avLst/>
          </a:prstGeom>
          <a:noFill/>
        </p:spPr>
        <p:txBody>
          <a:bodyPr wrap="none" rtlCol="0">
            <a:spAutoFit/>
          </a:bodyPr>
          <a:lstStyle/>
          <a:p>
            <a:pPr defTabSz="457200" fontAlgn="base">
              <a:spcBef>
                <a:spcPct val="0"/>
              </a:spcBef>
              <a:spcAft>
                <a:spcPct val="0"/>
              </a:spcAft>
            </a:pPr>
            <a:r>
              <a:rPr lang="en-US" sz="2000" dirty="0">
                <a:solidFill>
                  <a:prstClr val="white"/>
                </a:solidFill>
                <a:latin typeface="Segoe UI" pitchFamily="34" charset="0"/>
                <a:ea typeface="Segoe UI" pitchFamily="34" charset="0"/>
                <a:cs typeface="Segoe UI" pitchFamily="34" charset="0"/>
              </a:rPr>
              <a:t>HathiTrust</a:t>
            </a:r>
          </a:p>
        </p:txBody>
      </p:sp>
      <p:sp>
        <p:nvSpPr>
          <p:cNvPr id="23" name="TextBox 22"/>
          <p:cNvSpPr txBox="1"/>
          <p:nvPr/>
        </p:nvSpPr>
        <p:spPr>
          <a:xfrm>
            <a:off x="6805253" y="350988"/>
            <a:ext cx="1216167" cy="369332"/>
          </a:xfrm>
          <a:prstGeom prst="rect">
            <a:avLst/>
          </a:prstGeom>
          <a:noFill/>
        </p:spPr>
        <p:txBody>
          <a:bodyPr wrap="none" rtlCol="0">
            <a:spAutoFit/>
          </a:bodyPr>
          <a:lstStyle/>
          <a:p>
            <a:pPr defTabSz="457200" fontAlgn="base">
              <a:spcBef>
                <a:spcPct val="0"/>
              </a:spcBef>
              <a:spcAft>
                <a:spcPct val="0"/>
              </a:spcAft>
            </a:pPr>
            <a:r>
              <a:rPr lang="en-US" dirty="0">
                <a:solidFill>
                  <a:prstClr val="white"/>
                </a:solidFill>
                <a:latin typeface="Segoe UI" pitchFamily="34" charset="0"/>
                <a:ea typeface="Segoe UI" pitchFamily="34" charset="0"/>
                <a:cs typeface="Segoe UI" pitchFamily="34" charset="0"/>
              </a:rPr>
              <a:t>HathiTrust</a:t>
            </a:r>
          </a:p>
        </p:txBody>
      </p:sp>
      <p:sp>
        <p:nvSpPr>
          <p:cNvPr id="24" name="TextBox 23"/>
          <p:cNvSpPr txBox="1"/>
          <p:nvPr/>
        </p:nvSpPr>
        <p:spPr>
          <a:xfrm>
            <a:off x="6708237" y="685800"/>
            <a:ext cx="848309" cy="369332"/>
          </a:xfrm>
          <a:prstGeom prst="rect">
            <a:avLst/>
          </a:prstGeom>
          <a:noFill/>
        </p:spPr>
        <p:txBody>
          <a:bodyPr wrap="none" rtlCol="0">
            <a:spAutoFit/>
          </a:bodyPr>
          <a:lstStyle/>
          <a:p>
            <a:pPr defTabSz="457200" fontAlgn="base">
              <a:spcBef>
                <a:spcPct val="0"/>
              </a:spcBef>
              <a:spcAft>
                <a:spcPct val="0"/>
              </a:spcAft>
            </a:pPr>
            <a:r>
              <a:rPr lang="en-US" dirty="0">
                <a:solidFill>
                  <a:prstClr val="white"/>
                </a:solidFill>
                <a:latin typeface="Segoe UI" pitchFamily="34" charset="0"/>
                <a:ea typeface="Segoe UI" pitchFamily="34" charset="0"/>
                <a:cs typeface="Segoe UI" pitchFamily="34" charset="0"/>
              </a:rPr>
              <a:t>MARLI</a:t>
            </a:r>
          </a:p>
        </p:txBody>
      </p:sp>
      <p:sp>
        <p:nvSpPr>
          <p:cNvPr id="30" name="Oval 29"/>
          <p:cNvSpPr/>
          <p:nvPr/>
        </p:nvSpPr>
        <p:spPr>
          <a:xfrm rot="19229140">
            <a:off x="5136142" y="3921373"/>
            <a:ext cx="3874617" cy="18105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endParaRPr>
          </a:p>
        </p:txBody>
      </p:sp>
      <p:sp>
        <p:nvSpPr>
          <p:cNvPr id="29" name="Oval 28"/>
          <p:cNvSpPr/>
          <p:nvPr/>
        </p:nvSpPr>
        <p:spPr>
          <a:xfrm rot="19580399">
            <a:off x="5339800" y="4074573"/>
            <a:ext cx="3144264" cy="183748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dirty="0">
                <a:solidFill>
                  <a:prstClr val="white"/>
                </a:solidFill>
              </a:rPr>
              <a:t>HathiTrust</a:t>
            </a:r>
          </a:p>
        </p:txBody>
      </p:sp>
      <p:sp>
        <p:nvSpPr>
          <p:cNvPr id="25" name="Oval 24"/>
          <p:cNvSpPr/>
          <p:nvPr/>
        </p:nvSpPr>
        <p:spPr>
          <a:xfrm rot="19580399">
            <a:off x="5621009" y="4775312"/>
            <a:ext cx="2168129" cy="111838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endParaRPr>
          </a:p>
        </p:txBody>
      </p:sp>
      <p:sp>
        <p:nvSpPr>
          <p:cNvPr id="28" name="TextBox 27"/>
          <p:cNvSpPr txBox="1"/>
          <p:nvPr/>
        </p:nvSpPr>
        <p:spPr>
          <a:xfrm>
            <a:off x="6705602" y="4191000"/>
            <a:ext cx="1365733" cy="400110"/>
          </a:xfrm>
          <a:prstGeom prst="rect">
            <a:avLst/>
          </a:prstGeom>
          <a:noFill/>
        </p:spPr>
        <p:txBody>
          <a:bodyPr wrap="square" rtlCol="0">
            <a:spAutoFit/>
          </a:bodyPr>
          <a:lstStyle/>
          <a:p>
            <a:pPr defTabSz="457200" fontAlgn="base">
              <a:spcBef>
                <a:spcPct val="0"/>
              </a:spcBef>
              <a:spcAft>
                <a:spcPct val="0"/>
              </a:spcAft>
            </a:pPr>
            <a:r>
              <a:rPr lang="en-US" sz="2000" dirty="0">
                <a:solidFill>
                  <a:prstClr val="white"/>
                </a:solidFill>
                <a:latin typeface="Segoe UI" pitchFamily="34" charset="0"/>
                <a:ea typeface="Segoe UI" pitchFamily="34" charset="0"/>
                <a:cs typeface="Segoe UI" pitchFamily="34" charset="0"/>
              </a:rPr>
              <a:t>HathiTrust</a:t>
            </a:r>
          </a:p>
        </p:txBody>
      </p:sp>
      <p:sp>
        <p:nvSpPr>
          <p:cNvPr id="31" name="TextBox 30"/>
          <p:cNvSpPr txBox="1"/>
          <p:nvPr/>
        </p:nvSpPr>
        <p:spPr>
          <a:xfrm>
            <a:off x="1953980" y="4659869"/>
            <a:ext cx="519694" cy="400110"/>
          </a:xfrm>
          <a:prstGeom prst="rect">
            <a:avLst/>
          </a:prstGeom>
          <a:noFill/>
        </p:spPr>
        <p:txBody>
          <a:bodyPr wrap="none" rtlCol="0">
            <a:spAutoFit/>
          </a:bodyPr>
          <a:lstStyle/>
          <a:p>
            <a:pPr defTabSz="457200" fontAlgn="base">
              <a:spcBef>
                <a:spcPct val="0"/>
              </a:spcBef>
              <a:spcAft>
                <a:spcPct val="0"/>
              </a:spcAft>
            </a:pPr>
            <a:r>
              <a:rPr lang="en-US" sz="2000" dirty="0">
                <a:solidFill>
                  <a:prstClr val="white"/>
                </a:solidFill>
                <a:latin typeface="Segoe UI" pitchFamily="34" charset="0"/>
                <a:ea typeface="Segoe UI" pitchFamily="34" charset="0"/>
                <a:cs typeface="Segoe UI" pitchFamily="34" charset="0"/>
              </a:rPr>
              <a:t>UC</a:t>
            </a:r>
          </a:p>
        </p:txBody>
      </p:sp>
      <p:sp>
        <p:nvSpPr>
          <p:cNvPr id="32" name="Oval 31"/>
          <p:cNvSpPr/>
          <p:nvPr/>
        </p:nvSpPr>
        <p:spPr>
          <a:xfrm rot="19580399">
            <a:off x="867482" y="5162233"/>
            <a:ext cx="1218106" cy="62204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endParaRPr>
          </a:p>
        </p:txBody>
      </p:sp>
      <p:sp>
        <p:nvSpPr>
          <p:cNvPr id="9" name="Oval 8"/>
          <p:cNvSpPr/>
          <p:nvPr/>
        </p:nvSpPr>
        <p:spPr>
          <a:xfrm>
            <a:off x="644806" y="5284094"/>
            <a:ext cx="1066800" cy="609600"/>
          </a:xfrm>
          <a:prstGeom prst="ellipse">
            <a:avLst/>
          </a:prstGeom>
          <a:solidFill>
            <a:schemeClr val="accent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dirty="0">
                <a:solidFill>
                  <a:srgbClr val="FFCC00"/>
                </a:solidFill>
                <a:latin typeface="Forte" pitchFamily="66" charset="0"/>
              </a:rPr>
              <a:t>UCLA</a:t>
            </a:r>
          </a:p>
        </p:txBody>
      </p:sp>
      <p:sp>
        <p:nvSpPr>
          <p:cNvPr id="33" name="TextBox 32"/>
          <p:cNvSpPr txBox="1"/>
          <p:nvPr/>
        </p:nvSpPr>
        <p:spPr>
          <a:xfrm>
            <a:off x="1418956" y="5117069"/>
            <a:ext cx="543739" cy="369332"/>
          </a:xfrm>
          <a:prstGeom prst="rect">
            <a:avLst/>
          </a:prstGeom>
          <a:noFill/>
        </p:spPr>
        <p:txBody>
          <a:bodyPr wrap="none" rtlCol="0">
            <a:spAutoFit/>
          </a:bodyPr>
          <a:lstStyle/>
          <a:p>
            <a:pPr defTabSz="457200" fontAlgn="base">
              <a:spcBef>
                <a:spcPct val="0"/>
              </a:spcBef>
              <a:spcAft>
                <a:spcPct val="0"/>
              </a:spcAft>
            </a:pPr>
            <a:r>
              <a:rPr lang="en-US" dirty="0">
                <a:solidFill>
                  <a:prstClr val="white"/>
                </a:solidFill>
                <a:latin typeface="Segoe UI" pitchFamily="34" charset="0"/>
                <a:ea typeface="Segoe UI" pitchFamily="34" charset="0"/>
                <a:cs typeface="Segoe UI" pitchFamily="34" charset="0"/>
              </a:rPr>
              <a:t>RLF</a:t>
            </a:r>
          </a:p>
        </p:txBody>
      </p:sp>
      <p:sp>
        <p:nvSpPr>
          <p:cNvPr id="34" name="TextBox 33"/>
          <p:cNvSpPr txBox="1"/>
          <p:nvPr/>
        </p:nvSpPr>
        <p:spPr>
          <a:xfrm>
            <a:off x="6553202" y="4724400"/>
            <a:ext cx="1103887" cy="369332"/>
          </a:xfrm>
          <a:prstGeom prst="rect">
            <a:avLst/>
          </a:prstGeom>
          <a:noFill/>
        </p:spPr>
        <p:txBody>
          <a:bodyPr wrap="square" rtlCol="0">
            <a:spAutoFit/>
          </a:bodyPr>
          <a:lstStyle/>
          <a:p>
            <a:pPr defTabSz="457200" fontAlgn="base">
              <a:spcBef>
                <a:spcPct val="0"/>
              </a:spcBef>
              <a:spcAft>
                <a:spcPct val="0"/>
              </a:spcAft>
            </a:pPr>
            <a:r>
              <a:rPr lang="en-US" dirty="0">
                <a:solidFill>
                  <a:prstClr val="white"/>
                </a:solidFill>
                <a:latin typeface="Segoe UI" pitchFamily="34" charset="0"/>
                <a:ea typeface="Segoe UI" pitchFamily="34" charset="0"/>
                <a:cs typeface="Segoe UI" pitchFamily="34" charset="0"/>
              </a:rPr>
              <a:t>Harvard</a:t>
            </a:r>
          </a:p>
        </p:txBody>
      </p:sp>
      <p:sp>
        <p:nvSpPr>
          <p:cNvPr id="36" name="TextBox 35"/>
          <p:cNvSpPr txBox="1"/>
          <p:nvPr/>
        </p:nvSpPr>
        <p:spPr>
          <a:xfrm>
            <a:off x="6248402" y="5257800"/>
            <a:ext cx="558551" cy="369332"/>
          </a:xfrm>
          <a:prstGeom prst="rect">
            <a:avLst/>
          </a:prstGeom>
          <a:noFill/>
        </p:spPr>
        <p:txBody>
          <a:bodyPr wrap="square" rtlCol="0">
            <a:spAutoFit/>
          </a:bodyPr>
          <a:lstStyle/>
          <a:p>
            <a:pPr defTabSz="457200" fontAlgn="base">
              <a:spcBef>
                <a:spcPct val="0"/>
              </a:spcBef>
              <a:spcAft>
                <a:spcPct val="0"/>
              </a:spcAft>
            </a:pPr>
            <a:r>
              <a:rPr lang="en-US" dirty="0">
                <a:solidFill>
                  <a:prstClr val="white"/>
                </a:solidFill>
                <a:latin typeface="Segoe UI" pitchFamily="34" charset="0"/>
                <a:ea typeface="Segoe UI" pitchFamily="34" charset="0"/>
                <a:cs typeface="Segoe UI" pitchFamily="34" charset="0"/>
              </a:rPr>
              <a:t>HD</a:t>
            </a:r>
          </a:p>
        </p:txBody>
      </p:sp>
      <p:sp>
        <p:nvSpPr>
          <p:cNvPr id="37" name="Oval 36"/>
          <p:cNvSpPr/>
          <p:nvPr/>
        </p:nvSpPr>
        <p:spPr>
          <a:xfrm rot="19580399">
            <a:off x="5542356" y="5339437"/>
            <a:ext cx="1413090" cy="70233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endParaRPr>
          </a:p>
        </p:txBody>
      </p:sp>
      <p:sp>
        <p:nvSpPr>
          <p:cNvPr id="26" name="Oval 25"/>
          <p:cNvSpPr/>
          <p:nvPr/>
        </p:nvSpPr>
        <p:spPr>
          <a:xfrm>
            <a:off x="4770213" y="5562602"/>
            <a:ext cx="1859189" cy="732105"/>
          </a:xfrm>
          <a:prstGeom prst="ellipse">
            <a:avLst/>
          </a:prstGeom>
          <a:solidFill>
            <a:schemeClr val="bg2">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2000" dirty="0">
                <a:solidFill>
                  <a:srgbClr val="EEECE1"/>
                </a:solidFill>
                <a:latin typeface="Segoe UI" pitchFamily="34" charset="0"/>
                <a:ea typeface="Segoe UI" pitchFamily="34" charset="0"/>
                <a:cs typeface="Segoe UI" pitchFamily="34" charset="0"/>
              </a:rPr>
              <a:t>Widener</a:t>
            </a:r>
          </a:p>
        </p:txBody>
      </p:sp>
      <p:sp>
        <p:nvSpPr>
          <p:cNvPr id="38" name="TextBox 37"/>
          <p:cNvSpPr txBox="1"/>
          <p:nvPr/>
        </p:nvSpPr>
        <p:spPr>
          <a:xfrm>
            <a:off x="2667000" y="2514600"/>
            <a:ext cx="6400800" cy="892552"/>
          </a:xfrm>
          <a:prstGeom prst="rect">
            <a:avLst/>
          </a:prstGeom>
          <a:noFill/>
        </p:spPr>
        <p:txBody>
          <a:bodyPr wrap="square" rtlCol="0">
            <a:spAutoFit/>
          </a:bodyPr>
          <a:lstStyle/>
          <a:p>
            <a:pPr defTabSz="457200" fontAlgn="base">
              <a:spcBef>
                <a:spcPct val="0"/>
              </a:spcBef>
              <a:spcAft>
                <a:spcPct val="0"/>
              </a:spcAft>
            </a:pPr>
            <a:r>
              <a:rPr lang="en-US" sz="2600" i="1" dirty="0">
                <a:solidFill>
                  <a:prstClr val="black"/>
                </a:solidFill>
                <a:latin typeface="Segoe UI" pitchFamily="34" charset="0"/>
                <a:ea typeface="Segoe UI" pitchFamily="34" charset="0"/>
                <a:cs typeface="Segoe UI" pitchFamily="34" charset="0"/>
              </a:rPr>
              <a:t>simultaneous participation in  cooperative efforts operating at multiple scales</a:t>
            </a:r>
          </a:p>
        </p:txBody>
      </p:sp>
      <p:sp>
        <p:nvSpPr>
          <p:cNvPr id="54274" name="AutoShape 2" descr="Image result for university of michiga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a:solidFill>
                <a:prstClr val="black"/>
              </a:solidFill>
              <a:latin typeface="Arial" charset="0"/>
              <a:cs typeface="Arial" charset="0"/>
            </a:endParaRPr>
          </a:p>
        </p:txBody>
      </p:sp>
      <p:sp>
        <p:nvSpPr>
          <p:cNvPr id="11" name="Oval 10"/>
          <p:cNvSpPr/>
          <p:nvPr/>
        </p:nvSpPr>
        <p:spPr>
          <a:xfrm>
            <a:off x="412215" y="1711624"/>
            <a:ext cx="766149" cy="17379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endParaRPr>
          </a:p>
        </p:txBody>
      </p:sp>
      <p:sp>
        <p:nvSpPr>
          <p:cNvPr id="54276" name="AutoShape 4" descr="Image result for university of michiga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a:solidFill>
                <a:prstClr val="black"/>
              </a:solidFill>
              <a:latin typeface="Arial" charset="0"/>
              <a:cs typeface="Arial" charset="0"/>
            </a:endParaRPr>
          </a:p>
        </p:txBody>
      </p:sp>
      <p:sp>
        <p:nvSpPr>
          <p:cNvPr id="41" name="TextBox 40"/>
          <p:cNvSpPr txBox="1"/>
          <p:nvPr/>
        </p:nvSpPr>
        <p:spPr>
          <a:xfrm>
            <a:off x="8006869" y="3486090"/>
            <a:ext cx="679933" cy="523220"/>
          </a:xfrm>
          <a:prstGeom prst="rect">
            <a:avLst/>
          </a:prstGeom>
          <a:noFill/>
        </p:spPr>
        <p:txBody>
          <a:bodyPr wrap="square" rtlCol="0">
            <a:spAutoFit/>
          </a:bodyPr>
          <a:lstStyle/>
          <a:p>
            <a:pPr defTabSz="457200" fontAlgn="base">
              <a:spcBef>
                <a:spcPct val="0"/>
              </a:spcBef>
              <a:spcAft>
                <a:spcPct val="0"/>
              </a:spcAft>
            </a:pPr>
            <a:r>
              <a:rPr lang="en-US" sz="2800" b="1" dirty="0">
                <a:solidFill>
                  <a:prstClr val="black"/>
                </a:solidFill>
                <a:latin typeface="Segoe UI" pitchFamily="34" charset="0"/>
                <a:ea typeface="Segoe UI" pitchFamily="34" charset="0"/>
                <a:cs typeface="Segoe UI" pitchFamily="34" charset="0"/>
              </a:rPr>
              <a:t>?</a:t>
            </a:r>
          </a:p>
        </p:txBody>
      </p:sp>
      <p:sp>
        <p:nvSpPr>
          <p:cNvPr id="4" name="Oval 3"/>
          <p:cNvSpPr/>
          <p:nvPr/>
        </p:nvSpPr>
        <p:spPr>
          <a:xfrm>
            <a:off x="412213" y="2485291"/>
            <a:ext cx="995538" cy="635892"/>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srgbClr val="FFFF00"/>
              </a:solidFill>
              <a:latin typeface="Engravers MT" pitchFamily="18" charset="0"/>
            </a:endParaRPr>
          </a:p>
        </p:txBody>
      </p:sp>
      <p:pic>
        <p:nvPicPr>
          <p:cNvPr id="39" name="Picture 4" descr="http://www.astronomy.ohio-state.edu/%7Ekstanek/home_osu.gif"/>
          <p:cNvPicPr>
            <a:picLocks noChangeAspect="1" noChangeArrowheads="1"/>
          </p:cNvPicPr>
          <p:nvPr/>
        </p:nvPicPr>
        <p:blipFill>
          <a:blip r:embed="rId3" cstate="print"/>
          <a:srcRect/>
          <a:stretch>
            <a:fillRect/>
          </a:stretch>
        </p:blipFill>
        <p:spPr bwMode="auto">
          <a:xfrm>
            <a:off x="666821" y="2568831"/>
            <a:ext cx="501945" cy="503139"/>
          </a:xfrm>
          <a:prstGeom prst="rect">
            <a:avLst/>
          </a:prstGeom>
          <a:noFill/>
        </p:spPr>
      </p:pic>
      <p:sp>
        <p:nvSpPr>
          <p:cNvPr id="16" name="TextBox 15"/>
          <p:cNvSpPr txBox="1"/>
          <p:nvPr/>
        </p:nvSpPr>
        <p:spPr>
          <a:xfrm>
            <a:off x="446936" y="1914295"/>
            <a:ext cx="697627" cy="646331"/>
          </a:xfrm>
          <a:prstGeom prst="rect">
            <a:avLst/>
          </a:prstGeom>
          <a:noFill/>
        </p:spPr>
        <p:txBody>
          <a:bodyPr wrap="none" rtlCol="0">
            <a:spAutoFit/>
          </a:bodyPr>
          <a:lstStyle/>
          <a:p>
            <a:pPr defTabSz="457200" fontAlgn="base">
              <a:spcBef>
                <a:spcPct val="0"/>
              </a:spcBef>
              <a:spcAft>
                <a:spcPct val="0"/>
              </a:spcAft>
            </a:pPr>
            <a:r>
              <a:rPr lang="en-US" dirty="0">
                <a:solidFill>
                  <a:prstClr val="black"/>
                </a:solidFill>
                <a:latin typeface="Arial" charset="0"/>
                <a:cs typeface="Arial" charset="0"/>
              </a:rPr>
              <a:t>Ohio</a:t>
            </a:r>
          </a:p>
          <a:p>
            <a:pPr defTabSz="457200" fontAlgn="base">
              <a:spcBef>
                <a:spcPct val="0"/>
              </a:spcBef>
              <a:spcAft>
                <a:spcPct val="0"/>
              </a:spcAft>
            </a:pPr>
            <a:r>
              <a:rPr lang="en-US" dirty="0">
                <a:solidFill>
                  <a:prstClr val="black"/>
                </a:solidFill>
                <a:latin typeface="Arial" charset="0"/>
                <a:cs typeface="Arial" charset="0"/>
              </a:rPr>
              <a:t>LINK</a:t>
            </a:r>
          </a:p>
        </p:txBody>
      </p:sp>
      <p:sp>
        <p:nvSpPr>
          <p:cNvPr id="43" name="TextBox 42"/>
          <p:cNvSpPr txBox="1"/>
          <p:nvPr/>
        </p:nvSpPr>
        <p:spPr>
          <a:xfrm>
            <a:off x="4308231" y="6510913"/>
            <a:ext cx="4792828" cy="307777"/>
          </a:xfrm>
          <a:prstGeom prst="rect">
            <a:avLst/>
          </a:prstGeom>
          <a:solidFill>
            <a:srgbClr val="FFFFFF"/>
          </a:solidFill>
          <a:ln>
            <a:noFill/>
          </a:ln>
        </p:spPr>
        <p:txBody>
          <a:bodyPr wrap="square" rtlCol="0">
            <a:spAutoFit/>
          </a:bodyPr>
          <a:lstStyle/>
          <a:p>
            <a:pPr algn="r" defTabSz="457200" fontAlgn="base">
              <a:spcBef>
                <a:spcPct val="0"/>
              </a:spcBef>
              <a:spcAft>
                <a:spcPct val="0"/>
              </a:spcAft>
            </a:pPr>
            <a:r>
              <a:rPr lang="en-US" sz="1400" dirty="0">
                <a:solidFill>
                  <a:prstClr val="black"/>
                </a:solidFill>
                <a:cs typeface="Arial" charset="0"/>
              </a:rPr>
              <a:t>Figure: Multi-scalar library partnerships. OCLC Research, 2014.</a:t>
            </a:r>
          </a:p>
        </p:txBody>
      </p:sp>
    </p:spTree>
    <p:extLst>
      <p:ext uri="{BB962C8B-B14F-4D97-AF65-F5344CB8AC3E}">
        <p14:creationId xmlns:p14="http://schemas.microsoft.com/office/powerpoint/2010/main" val="31360166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400" dirty="0" smtClean="0">
                <a:latin typeface="Segoe UI" pitchFamily="34" charset="0"/>
                <a:ea typeface="Segoe UI" pitchFamily="34" charset="0"/>
                <a:cs typeface="Segoe UI" pitchFamily="34" charset="0"/>
              </a:rPr>
              <a:t>(Re)-organizing -structuring</a:t>
            </a:r>
            <a:endParaRPr lang="en-US" dirty="0">
              <a:solidFill>
                <a:schemeClr val="tx1"/>
              </a:solidFill>
              <a:latin typeface="Segoe UI" pitchFamily="34" charset="0"/>
              <a:ea typeface="Segoe UI" pitchFamily="34" charset="0"/>
              <a:cs typeface="Segoe UI" pitchFamily="34" charset="0"/>
            </a:endParaRPr>
          </a:p>
        </p:txBody>
      </p:sp>
      <p:sp>
        <p:nvSpPr>
          <p:cNvPr id="5" name="TextBox 4"/>
          <p:cNvSpPr txBox="1"/>
          <p:nvPr/>
        </p:nvSpPr>
        <p:spPr>
          <a:xfrm>
            <a:off x="401053" y="1110460"/>
            <a:ext cx="4106830" cy="461665"/>
          </a:xfrm>
          <a:prstGeom prst="rect">
            <a:avLst/>
          </a:prstGeom>
          <a:noFill/>
        </p:spPr>
        <p:txBody>
          <a:bodyPr wrap="none" rtlCol="0">
            <a:spAutoFit/>
          </a:bodyPr>
          <a:lstStyle/>
          <a:p>
            <a:r>
              <a:rPr lang="en-US" sz="2400" dirty="0" smtClean="0">
                <a:latin typeface="Segoe UI" pitchFamily="34" charset="0"/>
                <a:ea typeface="Segoe UI" pitchFamily="34" charset="0"/>
                <a:cs typeface="Segoe UI" pitchFamily="34" charset="0"/>
              </a:rPr>
              <a:t>Structure to support strategy</a:t>
            </a:r>
            <a:endParaRPr lang="en-US" sz="2400" dirty="0">
              <a:latin typeface="Segoe UI" pitchFamily="34" charset="0"/>
              <a:ea typeface="Segoe UI" pitchFamily="34" charset="0"/>
              <a:cs typeface="Segoe UI" pitchFamily="34" charset="0"/>
            </a:endParaRPr>
          </a:p>
        </p:txBody>
      </p:sp>
      <p:sp>
        <p:nvSpPr>
          <p:cNvPr id="6" name="TextBox 5"/>
          <p:cNvSpPr txBox="1"/>
          <p:nvPr/>
        </p:nvSpPr>
        <p:spPr>
          <a:xfrm>
            <a:off x="3962399" y="1802958"/>
            <a:ext cx="1240853" cy="461665"/>
          </a:xfrm>
          <a:prstGeom prst="rect">
            <a:avLst/>
          </a:prstGeom>
          <a:noFill/>
        </p:spPr>
        <p:txBody>
          <a:bodyPr wrap="none" rtlCol="0">
            <a:spAutoFit/>
          </a:bodyPr>
          <a:lstStyle/>
          <a:p>
            <a:r>
              <a:rPr lang="en-US" sz="2400" dirty="0" smtClean="0">
                <a:latin typeface="Segoe UI" pitchFamily="34" charset="0"/>
                <a:ea typeface="Segoe UI" pitchFamily="34" charset="0"/>
                <a:cs typeface="Segoe UI" pitchFamily="34" charset="0"/>
              </a:rPr>
              <a:t>Event(s)</a:t>
            </a:r>
            <a:endParaRPr lang="en-US" sz="2400" dirty="0">
              <a:latin typeface="Segoe UI" pitchFamily="34" charset="0"/>
              <a:ea typeface="Segoe UI" pitchFamily="34" charset="0"/>
              <a:cs typeface="Segoe UI" pitchFamily="34" charset="0"/>
            </a:endParaRPr>
          </a:p>
        </p:txBody>
      </p:sp>
      <p:sp>
        <p:nvSpPr>
          <p:cNvPr id="8" name="TextBox 7"/>
          <p:cNvSpPr txBox="1"/>
          <p:nvPr/>
        </p:nvSpPr>
        <p:spPr>
          <a:xfrm>
            <a:off x="5596775" y="1802958"/>
            <a:ext cx="1859035" cy="461665"/>
          </a:xfrm>
          <a:prstGeom prst="rect">
            <a:avLst/>
          </a:prstGeom>
          <a:noFill/>
        </p:spPr>
        <p:txBody>
          <a:bodyPr wrap="none" rtlCol="0">
            <a:spAutoFit/>
          </a:bodyPr>
          <a:lstStyle/>
          <a:p>
            <a:r>
              <a:rPr lang="en-US" sz="2400" dirty="0" smtClean="0">
                <a:latin typeface="Segoe UI" pitchFamily="34" charset="0"/>
                <a:ea typeface="Segoe UI" pitchFamily="34" charset="0"/>
                <a:cs typeface="Segoe UI" pitchFamily="34" charset="0"/>
              </a:rPr>
              <a:t>Opportunity</a:t>
            </a:r>
            <a:endParaRPr lang="en-US" sz="2400" dirty="0">
              <a:latin typeface="Segoe UI" pitchFamily="34" charset="0"/>
              <a:ea typeface="Segoe UI" pitchFamily="34" charset="0"/>
              <a:cs typeface="Segoe UI" pitchFamily="34" charset="0"/>
            </a:endParaRPr>
          </a:p>
        </p:txBody>
      </p:sp>
      <p:sp>
        <p:nvSpPr>
          <p:cNvPr id="9" name="TextBox 8"/>
          <p:cNvSpPr txBox="1"/>
          <p:nvPr/>
        </p:nvSpPr>
        <p:spPr>
          <a:xfrm>
            <a:off x="2374029" y="2621974"/>
            <a:ext cx="2101794" cy="461665"/>
          </a:xfrm>
          <a:prstGeom prst="rect">
            <a:avLst/>
          </a:prstGeom>
          <a:noFill/>
        </p:spPr>
        <p:txBody>
          <a:bodyPr wrap="none" rtlCol="0">
            <a:spAutoFit/>
          </a:bodyPr>
          <a:lstStyle/>
          <a:p>
            <a:r>
              <a:rPr lang="en-US" sz="2400" dirty="0" smtClean="0">
                <a:latin typeface="Segoe UI" pitchFamily="34" charset="0"/>
                <a:ea typeface="Segoe UI" pitchFamily="34" charset="0"/>
                <a:cs typeface="Segoe UI" pitchFamily="34" charset="0"/>
              </a:rPr>
              <a:t>User-centered</a:t>
            </a:r>
            <a:endParaRPr lang="en-US" sz="2400" dirty="0">
              <a:latin typeface="Segoe UI" pitchFamily="34" charset="0"/>
              <a:ea typeface="Segoe UI" pitchFamily="34" charset="0"/>
              <a:cs typeface="Segoe UI" pitchFamily="34" charset="0"/>
            </a:endParaRPr>
          </a:p>
        </p:txBody>
      </p:sp>
      <p:sp>
        <p:nvSpPr>
          <p:cNvPr id="10" name="TextBox 9"/>
          <p:cNvSpPr txBox="1"/>
          <p:nvPr/>
        </p:nvSpPr>
        <p:spPr>
          <a:xfrm>
            <a:off x="401053" y="3083639"/>
            <a:ext cx="2972609" cy="461665"/>
          </a:xfrm>
          <a:prstGeom prst="rect">
            <a:avLst/>
          </a:prstGeom>
          <a:noFill/>
        </p:spPr>
        <p:txBody>
          <a:bodyPr wrap="none" rtlCol="0">
            <a:spAutoFit/>
          </a:bodyPr>
          <a:lstStyle/>
          <a:p>
            <a:r>
              <a:rPr lang="en-US" sz="2400" dirty="0" smtClean="0">
                <a:latin typeface="Segoe UI" pitchFamily="34" charset="0"/>
                <a:ea typeface="Segoe UI" pitchFamily="34" charset="0"/>
                <a:cs typeface="Segoe UI" pitchFamily="34" charset="0"/>
              </a:rPr>
              <a:t>University alignment</a:t>
            </a:r>
            <a:endParaRPr lang="en-US" sz="2400" dirty="0">
              <a:latin typeface="Segoe UI" pitchFamily="34" charset="0"/>
              <a:ea typeface="Segoe UI" pitchFamily="34" charset="0"/>
              <a:cs typeface="Segoe UI" pitchFamily="34" charset="0"/>
            </a:endParaRPr>
          </a:p>
        </p:txBody>
      </p:sp>
      <p:sp>
        <p:nvSpPr>
          <p:cNvPr id="11" name="TextBox 10"/>
          <p:cNvSpPr txBox="1"/>
          <p:nvPr/>
        </p:nvSpPr>
        <p:spPr>
          <a:xfrm>
            <a:off x="5791200" y="4114800"/>
            <a:ext cx="2308902" cy="461665"/>
          </a:xfrm>
          <a:prstGeom prst="rect">
            <a:avLst/>
          </a:prstGeom>
          <a:noFill/>
        </p:spPr>
        <p:txBody>
          <a:bodyPr wrap="none" rtlCol="0">
            <a:spAutoFit/>
          </a:bodyPr>
          <a:lstStyle/>
          <a:p>
            <a:r>
              <a:rPr lang="en-US" sz="2400" dirty="0" smtClean="0">
                <a:latin typeface="Segoe UI" pitchFamily="34" charset="0"/>
                <a:ea typeface="Segoe UI" pitchFamily="34" charset="0"/>
                <a:cs typeface="Segoe UI" pitchFamily="34" charset="0"/>
              </a:rPr>
              <a:t>Shared Services</a:t>
            </a:r>
            <a:endParaRPr lang="en-US" sz="2400" dirty="0">
              <a:latin typeface="Segoe UI" pitchFamily="34" charset="0"/>
              <a:ea typeface="Segoe UI" pitchFamily="34" charset="0"/>
              <a:cs typeface="Segoe UI" pitchFamily="34" charset="0"/>
            </a:endParaRPr>
          </a:p>
        </p:txBody>
      </p:sp>
      <p:sp>
        <p:nvSpPr>
          <p:cNvPr id="12" name="TextBox 11"/>
          <p:cNvSpPr txBox="1"/>
          <p:nvPr/>
        </p:nvSpPr>
        <p:spPr>
          <a:xfrm>
            <a:off x="4128548" y="3500371"/>
            <a:ext cx="1923412" cy="830997"/>
          </a:xfrm>
          <a:prstGeom prst="rect">
            <a:avLst/>
          </a:prstGeom>
          <a:noFill/>
        </p:spPr>
        <p:txBody>
          <a:bodyPr wrap="none" rtlCol="0">
            <a:spAutoFit/>
          </a:bodyPr>
          <a:lstStyle/>
          <a:p>
            <a:pPr algn="ctr"/>
            <a:r>
              <a:rPr lang="en-US" sz="2400" dirty="0" smtClean="0">
                <a:latin typeface="Segoe UI" pitchFamily="34" charset="0"/>
                <a:ea typeface="Segoe UI" pitchFamily="34" charset="0"/>
                <a:cs typeface="Segoe UI" pitchFamily="34" charset="0"/>
              </a:rPr>
              <a:t>Extra-library </a:t>
            </a:r>
          </a:p>
          <a:p>
            <a:pPr algn="ctr"/>
            <a:r>
              <a:rPr lang="en-US" sz="2400" dirty="0" smtClean="0">
                <a:latin typeface="Segoe UI" pitchFamily="34" charset="0"/>
                <a:ea typeface="Segoe UI" pitchFamily="34" charset="0"/>
                <a:cs typeface="Segoe UI" pitchFamily="34" charset="0"/>
              </a:rPr>
              <a:t>skill sets</a:t>
            </a:r>
            <a:endParaRPr lang="en-US" sz="2400" dirty="0">
              <a:latin typeface="Segoe UI" pitchFamily="34" charset="0"/>
              <a:ea typeface="Segoe UI" pitchFamily="34" charset="0"/>
              <a:cs typeface="Segoe UI" pitchFamily="34" charset="0"/>
            </a:endParaRPr>
          </a:p>
        </p:txBody>
      </p:sp>
      <p:sp>
        <p:nvSpPr>
          <p:cNvPr id="13" name="TextBox 12"/>
          <p:cNvSpPr txBox="1"/>
          <p:nvPr/>
        </p:nvSpPr>
        <p:spPr>
          <a:xfrm>
            <a:off x="517470" y="4100535"/>
            <a:ext cx="2313454" cy="830997"/>
          </a:xfrm>
          <a:prstGeom prst="rect">
            <a:avLst/>
          </a:prstGeom>
          <a:noFill/>
        </p:spPr>
        <p:txBody>
          <a:bodyPr wrap="none" rtlCol="0">
            <a:spAutoFit/>
          </a:bodyPr>
          <a:lstStyle/>
          <a:p>
            <a:pPr algn="ctr"/>
            <a:r>
              <a:rPr lang="en-US" sz="2400" dirty="0" smtClean="0">
                <a:latin typeface="Segoe UI" pitchFamily="34" charset="0"/>
                <a:ea typeface="Segoe UI" pitchFamily="34" charset="0"/>
                <a:cs typeface="Segoe UI" pitchFamily="34" charset="0"/>
              </a:rPr>
              <a:t>Specific gravity </a:t>
            </a:r>
          </a:p>
          <a:p>
            <a:pPr algn="ctr"/>
            <a:r>
              <a:rPr lang="en-US" sz="2400" dirty="0" smtClean="0">
                <a:latin typeface="Segoe UI" pitchFamily="34" charset="0"/>
                <a:ea typeface="Segoe UI" pitchFamily="34" charset="0"/>
                <a:cs typeface="Segoe UI" pitchFamily="34" charset="0"/>
              </a:rPr>
              <a:t>of services</a:t>
            </a:r>
            <a:endParaRPr lang="en-US" sz="2400" dirty="0">
              <a:latin typeface="Segoe UI" pitchFamily="34" charset="0"/>
              <a:ea typeface="Segoe UI" pitchFamily="34" charset="0"/>
              <a:cs typeface="Segoe UI" pitchFamily="34" charset="0"/>
            </a:endParaRPr>
          </a:p>
        </p:txBody>
      </p:sp>
      <p:sp>
        <p:nvSpPr>
          <p:cNvPr id="14" name="TextBox 13"/>
          <p:cNvSpPr txBox="1"/>
          <p:nvPr/>
        </p:nvSpPr>
        <p:spPr>
          <a:xfrm>
            <a:off x="2287050" y="4931532"/>
            <a:ext cx="2205284" cy="830997"/>
          </a:xfrm>
          <a:prstGeom prst="rect">
            <a:avLst/>
          </a:prstGeom>
          <a:noFill/>
        </p:spPr>
        <p:txBody>
          <a:bodyPr wrap="none" rtlCol="0">
            <a:spAutoFit/>
          </a:bodyPr>
          <a:lstStyle/>
          <a:p>
            <a:pPr algn="ctr"/>
            <a:r>
              <a:rPr lang="en-US" sz="2400" dirty="0" smtClean="0">
                <a:latin typeface="Segoe UI" pitchFamily="34" charset="0"/>
                <a:ea typeface="Segoe UI" pitchFamily="34" charset="0"/>
                <a:cs typeface="Segoe UI" pitchFamily="34" charset="0"/>
              </a:rPr>
              <a:t>Community of </a:t>
            </a:r>
          </a:p>
          <a:p>
            <a:pPr algn="ctr"/>
            <a:r>
              <a:rPr lang="en-US" sz="2400" dirty="0" smtClean="0">
                <a:latin typeface="Segoe UI" pitchFamily="34" charset="0"/>
                <a:ea typeface="Segoe UI" pitchFamily="34" charset="0"/>
                <a:cs typeface="Segoe UI" pitchFamily="34" charset="0"/>
              </a:rPr>
              <a:t>Practice</a:t>
            </a:r>
            <a:endParaRPr lang="en-US" sz="2400" dirty="0">
              <a:latin typeface="Segoe UI" pitchFamily="34" charset="0"/>
              <a:ea typeface="Segoe UI" pitchFamily="34" charset="0"/>
              <a:cs typeface="Segoe UI" pitchFamily="34" charset="0"/>
            </a:endParaRPr>
          </a:p>
        </p:txBody>
      </p:sp>
      <p:sp>
        <p:nvSpPr>
          <p:cNvPr id="15" name="TextBox 14"/>
          <p:cNvSpPr txBox="1"/>
          <p:nvPr/>
        </p:nvSpPr>
        <p:spPr>
          <a:xfrm>
            <a:off x="5410200" y="4953001"/>
            <a:ext cx="2808974" cy="2062103"/>
          </a:xfrm>
          <a:prstGeom prst="rect">
            <a:avLst/>
          </a:prstGeom>
          <a:noFill/>
        </p:spPr>
        <p:txBody>
          <a:bodyPr wrap="square" rtlCol="0">
            <a:spAutoFit/>
          </a:bodyPr>
          <a:lstStyle/>
          <a:p>
            <a:r>
              <a:rPr lang="en-US" sz="2400" dirty="0" smtClean="0">
                <a:latin typeface="Segoe UI" pitchFamily="34" charset="0"/>
                <a:ea typeface="Segoe UI" pitchFamily="34" charset="0"/>
                <a:cs typeface="Segoe UI" pitchFamily="34" charset="0"/>
              </a:rPr>
              <a:t>Success essentials</a:t>
            </a:r>
          </a:p>
          <a:p>
            <a:pPr>
              <a:buFont typeface="Arial" pitchFamily="34" charset="0"/>
              <a:buChar char="•"/>
            </a:pPr>
            <a:r>
              <a:rPr lang="en-US" sz="2000" dirty="0" smtClean="0">
                <a:latin typeface="Segoe UI" pitchFamily="34" charset="0"/>
                <a:ea typeface="Segoe UI" pitchFamily="34" charset="0"/>
                <a:cs typeface="Segoe UI" pitchFamily="34" charset="0"/>
              </a:rPr>
              <a:t>Principles</a:t>
            </a:r>
          </a:p>
          <a:p>
            <a:pPr>
              <a:buFont typeface="Arial" pitchFamily="34" charset="0"/>
              <a:buChar char="•"/>
            </a:pPr>
            <a:r>
              <a:rPr lang="en-US" sz="2000" dirty="0" smtClean="0">
                <a:latin typeface="Segoe UI" pitchFamily="34" charset="0"/>
                <a:ea typeface="Segoe UI" pitchFamily="34" charset="0"/>
                <a:cs typeface="Segoe UI" pitchFamily="34" charset="0"/>
              </a:rPr>
              <a:t>Advance management</a:t>
            </a:r>
          </a:p>
          <a:p>
            <a:pPr>
              <a:buFont typeface="Arial" pitchFamily="34" charset="0"/>
              <a:buChar char="•"/>
            </a:pPr>
            <a:r>
              <a:rPr lang="en-US" sz="2000" dirty="0" smtClean="0">
                <a:latin typeface="Segoe UI" pitchFamily="34" charset="0"/>
                <a:ea typeface="Segoe UI" pitchFamily="34" charset="0"/>
                <a:cs typeface="Segoe UI" pitchFamily="34" charset="0"/>
              </a:rPr>
              <a:t>Communication</a:t>
            </a:r>
          </a:p>
          <a:p>
            <a:pPr>
              <a:buFont typeface="Arial" pitchFamily="34" charset="0"/>
              <a:buChar char="•"/>
            </a:pPr>
            <a:r>
              <a:rPr lang="en-US" sz="2000" dirty="0" smtClean="0">
                <a:latin typeface="Segoe UI" pitchFamily="34" charset="0"/>
                <a:ea typeface="Segoe UI" pitchFamily="34" charset="0"/>
                <a:cs typeface="Segoe UI" pitchFamily="34" charset="0"/>
              </a:rPr>
              <a:t>Master space plan</a:t>
            </a:r>
          </a:p>
          <a:p>
            <a:endParaRPr lang="en-US" sz="2400" dirty="0">
              <a:latin typeface="Segoe UI" pitchFamily="34" charset="0"/>
              <a:ea typeface="Segoe UI" pitchFamily="34" charset="0"/>
              <a:cs typeface="Segoe U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nodeType="clickEffect">
                                  <p:stCondLst>
                                    <p:cond delay="0"/>
                                  </p:stCondLst>
                                  <p:iterate type="lt">
                                    <p:tmPct val="10000"/>
                                  </p:iterate>
                                  <p:childTnLst>
                                    <p:animClr clrSpc="rgb" dir="cw">
                                      <p:cBhvr override="childStyle">
                                        <p:cTn id="6" dur="500" fill="hold"/>
                                        <p:tgtEl>
                                          <p:spTgt spid="11">
                                            <p:txEl>
                                              <p:pRg st="0" end="0"/>
                                            </p:txEl>
                                          </p:spTgt>
                                        </p:tgtEl>
                                        <p:attrNameLst>
                                          <p:attrName>style.color</p:attrName>
                                        </p:attrNameLst>
                                      </p:cBhvr>
                                      <p:to>
                                        <a:schemeClr val="accent1"/>
                                      </p:to>
                                    </p:animClr>
                                    <p:animClr clrSpc="rgb" dir="cw">
                                      <p:cBhvr>
                                        <p:cTn id="7" dur="500" fill="hold"/>
                                        <p:tgtEl>
                                          <p:spTgt spid="11">
                                            <p:txEl>
                                              <p:pRg st="0" end="0"/>
                                            </p:txEl>
                                          </p:spTgt>
                                        </p:tgtEl>
                                        <p:attrNameLst>
                                          <p:attrName>fillcolor</p:attrName>
                                        </p:attrNameLst>
                                      </p:cBhvr>
                                      <p:to>
                                        <a:schemeClr val="accent1"/>
                                      </p:to>
                                    </p:animClr>
                                    <p:set>
                                      <p:cBhvr>
                                        <p:cTn id="8" dur="500" fill="hold"/>
                                        <p:tgtEl>
                                          <p:spTgt spid="11">
                                            <p:txEl>
                                              <p:pRg st="0" end="0"/>
                                            </p:txEl>
                                          </p:spTgt>
                                        </p:tgtEl>
                                        <p:attrNameLst>
                                          <p:attrName>fill.type</p:attrName>
                                        </p:attrNameLst>
                                      </p:cBhvr>
                                      <p:to>
                                        <p:strVal val="solid"/>
                                      </p:to>
                                    </p:set>
                                    <p:anim to="1.5" calcmode="lin" valueType="num">
                                      <p:cBhvr override="childStyle">
                                        <p:cTn id="9" dur="500" fill="hold"/>
                                        <p:tgtEl>
                                          <p:spTgt spid="11">
                                            <p:txEl>
                                              <p:pRg st="0" end="0"/>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593645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p:cNvPicPr>
            <a:picLocks noChangeAspect="1" noChangeArrowheads="1"/>
          </p:cNvPicPr>
          <p:nvPr/>
        </p:nvPicPr>
        <p:blipFill>
          <a:blip r:embed="rId2" cstate="print"/>
          <a:srcRect/>
          <a:stretch>
            <a:fillRect/>
          </a:stretch>
        </p:blipFill>
        <p:spPr bwMode="auto">
          <a:xfrm>
            <a:off x="3276600" y="1600200"/>
            <a:ext cx="5514975" cy="3600450"/>
          </a:xfrm>
          <a:prstGeom prst="rect">
            <a:avLst/>
          </a:prstGeom>
          <a:noFill/>
          <a:ln w="9525">
            <a:noFill/>
            <a:miter lim="800000"/>
            <a:headEnd/>
            <a:tailEnd/>
          </a:ln>
          <a:effectLst/>
        </p:spPr>
      </p:pic>
      <p:pic>
        <p:nvPicPr>
          <p:cNvPr id="38916" name="Picture 4"/>
          <p:cNvPicPr>
            <a:picLocks noChangeAspect="1" noChangeArrowheads="1"/>
          </p:cNvPicPr>
          <p:nvPr/>
        </p:nvPicPr>
        <p:blipFill>
          <a:blip r:embed="rId3" cstate="print"/>
          <a:srcRect/>
          <a:stretch>
            <a:fillRect/>
          </a:stretch>
        </p:blipFill>
        <p:spPr bwMode="auto">
          <a:xfrm>
            <a:off x="1295400" y="4038600"/>
            <a:ext cx="2419350" cy="1524000"/>
          </a:xfrm>
          <a:prstGeom prst="rect">
            <a:avLst/>
          </a:prstGeom>
          <a:noFill/>
          <a:ln w="9525">
            <a:noFill/>
            <a:miter lim="800000"/>
            <a:headEnd/>
            <a:tailEnd/>
          </a:ln>
        </p:spPr>
      </p:pic>
      <p:pic>
        <p:nvPicPr>
          <p:cNvPr id="38917" name="Picture 5"/>
          <p:cNvPicPr>
            <a:picLocks noChangeAspect="1" noChangeArrowheads="1"/>
          </p:cNvPicPr>
          <p:nvPr/>
        </p:nvPicPr>
        <p:blipFill>
          <a:blip r:embed="rId4" cstate="print"/>
          <a:srcRect/>
          <a:stretch>
            <a:fillRect/>
          </a:stretch>
        </p:blipFill>
        <p:spPr bwMode="auto">
          <a:xfrm>
            <a:off x="5029200" y="304800"/>
            <a:ext cx="3771900" cy="1028700"/>
          </a:xfrm>
          <a:prstGeom prst="rect">
            <a:avLst/>
          </a:prstGeom>
          <a:noFill/>
          <a:ln w="9525">
            <a:noFill/>
            <a:miter lim="800000"/>
            <a:headEnd/>
            <a:tailEnd/>
          </a:ln>
        </p:spPr>
      </p:pic>
      <p:sp>
        <p:nvSpPr>
          <p:cNvPr id="5" name="Rectangle 4"/>
          <p:cNvSpPr/>
          <p:nvPr/>
        </p:nvSpPr>
        <p:spPr>
          <a:xfrm>
            <a:off x="1219200" y="3200400"/>
            <a:ext cx="1882567" cy="369332"/>
          </a:xfrm>
          <a:prstGeom prst="rect">
            <a:avLst/>
          </a:prstGeom>
        </p:spPr>
        <p:txBody>
          <a:bodyPr wrap="none">
            <a:spAutoFit/>
          </a:bodyPr>
          <a:lstStyle/>
          <a:p>
            <a:r>
              <a:rPr lang="en-US" b="1" dirty="0" smtClean="0">
                <a:latin typeface="Segoe UI" pitchFamily="34" charset="0"/>
                <a:ea typeface="Segoe UI" pitchFamily="34" charset="0"/>
                <a:cs typeface="Segoe UI" pitchFamily="34" charset="0"/>
              </a:rPr>
              <a:t>Shared Services</a:t>
            </a:r>
            <a:endParaRPr lang="en-US" b="1" dirty="0">
              <a:latin typeface="Segoe UI" pitchFamily="34" charset="0"/>
              <a:ea typeface="Segoe UI" pitchFamily="34" charset="0"/>
              <a:cs typeface="Segoe UI" pitchFamily="34" charset="0"/>
            </a:endParaRPr>
          </a:p>
        </p:txBody>
      </p:sp>
      <p:cxnSp>
        <p:nvCxnSpPr>
          <p:cNvPr id="7" name="Straight Arrow Connector 6"/>
          <p:cNvCxnSpPr/>
          <p:nvPr/>
        </p:nvCxnSpPr>
        <p:spPr>
          <a:xfrm flipH="1" flipV="1">
            <a:off x="2286000" y="2590800"/>
            <a:ext cx="152400" cy="685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
            <a:ext cx="2667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327633"/>
            <a:ext cx="9512967" cy="645414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latin typeface="Segoe UI" pitchFamily="34" charset="0"/>
                <a:ea typeface="Segoe UI" pitchFamily="34" charset="0"/>
                <a:cs typeface="Segoe UI" pitchFamily="34" charset="0"/>
              </a:rPr>
              <a:t>Overview</a:t>
            </a:r>
            <a:endParaRPr lang="en-US" dirty="0">
              <a:latin typeface="Segoe UI" pitchFamily="34" charset="0"/>
              <a:ea typeface="Segoe UI" pitchFamily="34" charset="0"/>
              <a:cs typeface="Segoe UI" pitchFamily="34" charset="0"/>
            </a:endParaRPr>
          </a:p>
        </p:txBody>
      </p:sp>
      <p:sp>
        <p:nvSpPr>
          <p:cNvPr id="10" name="Content Placeholder 9"/>
          <p:cNvSpPr>
            <a:spLocks noGrp="1"/>
          </p:cNvSpPr>
          <p:nvPr>
            <p:ph idx="1"/>
          </p:nvPr>
        </p:nvSpPr>
        <p:spPr/>
        <p:txBody>
          <a:bodyPr>
            <a:normAutofit lnSpcReduction="10000"/>
          </a:bodyPr>
          <a:lstStyle/>
          <a:p>
            <a:r>
              <a:rPr lang="en-US" dirty="0" smtClean="0">
                <a:latin typeface="Segoe UI" pitchFamily="34" charset="0"/>
                <a:ea typeface="Segoe UI" pitchFamily="34" charset="0"/>
                <a:cs typeface="Segoe UI" pitchFamily="34" charset="0"/>
              </a:rPr>
              <a:t>Library as it was</a:t>
            </a:r>
          </a:p>
          <a:p>
            <a:pPr lvl="1"/>
            <a:r>
              <a:rPr lang="en-US" dirty="0" smtClean="0">
                <a:latin typeface="Segoe UI" pitchFamily="34" charset="0"/>
                <a:ea typeface="Segoe UI" pitchFamily="34" charset="0"/>
                <a:cs typeface="Segoe UI" pitchFamily="34" charset="0"/>
              </a:rPr>
              <a:t>economics, education, research</a:t>
            </a:r>
          </a:p>
          <a:p>
            <a:r>
              <a:rPr lang="en-US" dirty="0" smtClean="0">
                <a:latin typeface="Segoe UI" pitchFamily="34" charset="0"/>
                <a:ea typeface="Segoe UI" pitchFamily="34" charset="0"/>
                <a:cs typeface="Segoe UI" pitchFamily="34" charset="0"/>
              </a:rPr>
              <a:t>How this shaped library structure and services</a:t>
            </a:r>
          </a:p>
          <a:p>
            <a:r>
              <a:rPr lang="en-US" dirty="0" smtClean="0">
                <a:latin typeface="Segoe UI" pitchFamily="34" charset="0"/>
                <a:ea typeface="Segoe UI" pitchFamily="34" charset="0"/>
                <a:cs typeface="Segoe UI" pitchFamily="34" charset="0"/>
              </a:rPr>
              <a:t>Change – network, mandates, ESR</a:t>
            </a:r>
          </a:p>
          <a:p>
            <a:r>
              <a:rPr lang="en-US" dirty="0" smtClean="0">
                <a:latin typeface="Segoe UI" pitchFamily="34" charset="0"/>
                <a:ea typeface="Segoe UI" pitchFamily="34" charset="0"/>
                <a:cs typeface="Segoe UI" pitchFamily="34" charset="0"/>
              </a:rPr>
              <a:t>Re-organizing and re-structuring</a:t>
            </a:r>
          </a:p>
          <a:p>
            <a:r>
              <a:rPr lang="en-US" dirty="0" smtClean="0">
                <a:latin typeface="Segoe UI" pitchFamily="34" charset="0"/>
                <a:ea typeface="Segoe UI" pitchFamily="34" charset="0"/>
                <a:cs typeface="Segoe UI" pitchFamily="34" charset="0"/>
              </a:rPr>
              <a:t>How this shapes where future activities occur</a:t>
            </a:r>
          </a:p>
          <a:p>
            <a:pPr algn="ctr">
              <a:buNone/>
            </a:pPr>
            <a:r>
              <a:rPr lang="en-US" dirty="0" smtClean="0">
                <a:latin typeface="Segoe UI" pitchFamily="34" charset="0"/>
                <a:ea typeface="Segoe UI" pitchFamily="34" charset="0"/>
                <a:cs typeface="Segoe UI" pitchFamily="34" charset="0"/>
              </a:rPr>
              <a:t>		</a:t>
            </a:r>
            <a:r>
              <a:rPr lang="en-US" b="1" dirty="0" smtClean="0">
                <a:latin typeface="Segoe UI" pitchFamily="34" charset="0"/>
                <a:ea typeface="Segoe UI" pitchFamily="34" charset="0"/>
                <a:cs typeface="Segoe UI" pitchFamily="34" charset="0"/>
              </a:rPr>
              <a:t>implications of ESR choices </a:t>
            </a:r>
          </a:p>
          <a:p>
            <a:pPr algn="ctr">
              <a:buNone/>
            </a:pPr>
            <a:r>
              <a:rPr lang="en-US" b="1" dirty="0" smtClean="0">
                <a:latin typeface="Segoe UI" pitchFamily="34" charset="0"/>
                <a:ea typeface="Segoe UI" pitchFamily="34" charset="0"/>
                <a:cs typeface="Segoe UI" pitchFamily="34" charset="0"/>
              </a:rPr>
              <a:t>		on library boundaries and </a:t>
            </a:r>
          </a:p>
          <a:p>
            <a:pPr algn="ctr">
              <a:buNone/>
            </a:pPr>
            <a:r>
              <a:rPr lang="en-US" b="1" dirty="0" smtClean="0">
                <a:latin typeface="Segoe UI" pitchFamily="34" charset="0"/>
                <a:ea typeface="Segoe UI" pitchFamily="34" charset="0"/>
                <a:cs typeface="Segoe UI" pitchFamily="34" charset="0"/>
              </a:rPr>
              <a:t>operations</a:t>
            </a:r>
          </a:p>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6" end="6"/>
                                            </p:txEl>
                                          </p:spTgt>
                                        </p:tgtEl>
                                        <p:attrNameLst>
                                          <p:attrName>style.visibility</p:attrName>
                                        </p:attrNameLst>
                                      </p:cBhvr>
                                      <p:to>
                                        <p:strVal val="visible"/>
                                      </p:to>
                                    </p:set>
                                    <p:animEffect transition="in" filter="blinds(horizontal)">
                                      <p:cBhvr>
                                        <p:cTn id="7" dur="500"/>
                                        <p:tgtEl>
                                          <p:spTgt spid="10">
                                            <p:txEl>
                                              <p:pRg st="6" end="6"/>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
                                            <p:txEl>
                                              <p:pRg st="7" end="7"/>
                                            </p:txEl>
                                          </p:spTgt>
                                        </p:tgtEl>
                                        <p:attrNameLst>
                                          <p:attrName>style.visibility</p:attrName>
                                        </p:attrNameLst>
                                      </p:cBhvr>
                                      <p:to>
                                        <p:strVal val="visible"/>
                                      </p:to>
                                    </p:set>
                                    <p:animEffect transition="in" filter="blinds(horizontal)">
                                      <p:cBhvr>
                                        <p:cTn id="10" dur="500"/>
                                        <p:tgtEl>
                                          <p:spTgt spid="10">
                                            <p:txEl>
                                              <p:pRg st="7" end="7"/>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0">
                                            <p:txEl>
                                              <p:pRg st="8" end="8"/>
                                            </p:txEl>
                                          </p:spTgt>
                                        </p:tgtEl>
                                        <p:attrNameLst>
                                          <p:attrName>style.visibility</p:attrName>
                                        </p:attrNameLst>
                                      </p:cBhvr>
                                      <p:to>
                                        <p:strVal val="visible"/>
                                      </p:to>
                                    </p:set>
                                    <p:animEffect transition="in" filter="blinds(horizontal)">
                                      <p:cBhvr>
                                        <p:cTn id="13"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p:cNvPicPr>
            <a:picLocks noChangeAspect="1" noChangeArrowheads="1"/>
          </p:cNvPicPr>
          <p:nvPr/>
        </p:nvPicPr>
        <p:blipFill>
          <a:blip r:embed="rId2" cstate="print"/>
          <a:srcRect/>
          <a:stretch>
            <a:fillRect/>
          </a:stretch>
        </p:blipFill>
        <p:spPr bwMode="auto">
          <a:xfrm>
            <a:off x="914400" y="990600"/>
            <a:ext cx="2790825" cy="2743200"/>
          </a:xfrm>
          <a:prstGeom prst="rect">
            <a:avLst/>
          </a:prstGeom>
          <a:noFill/>
          <a:ln w="9525">
            <a:noFill/>
            <a:miter lim="800000"/>
            <a:headEnd/>
            <a:tailEnd/>
          </a:ln>
        </p:spPr>
      </p:pic>
      <p:pic>
        <p:nvPicPr>
          <p:cNvPr id="40965" name="Picture 5"/>
          <p:cNvPicPr>
            <a:picLocks noChangeAspect="1" noChangeArrowheads="1"/>
          </p:cNvPicPr>
          <p:nvPr/>
        </p:nvPicPr>
        <p:blipFill>
          <a:blip r:embed="rId3" cstate="print"/>
          <a:srcRect/>
          <a:stretch>
            <a:fillRect/>
          </a:stretch>
        </p:blipFill>
        <p:spPr bwMode="auto">
          <a:xfrm>
            <a:off x="4495800" y="381000"/>
            <a:ext cx="2133600" cy="685800"/>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381000" y="4953000"/>
            <a:ext cx="3524250" cy="1304925"/>
          </a:xfrm>
          <a:prstGeom prst="rect">
            <a:avLst/>
          </a:prstGeom>
          <a:noFill/>
          <a:ln w="9525">
            <a:noFill/>
            <a:miter lim="800000"/>
            <a:headEnd/>
            <a:tailEnd/>
          </a:ln>
        </p:spPr>
      </p:pic>
      <p:pic>
        <p:nvPicPr>
          <p:cNvPr id="80898" name="Picture 2"/>
          <p:cNvPicPr>
            <a:picLocks noChangeAspect="1" noChangeArrowheads="1"/>
          </p:cNvPicPr>
          <p:nvPr/>
        </p:nvPicPr>
        <p:blipFill>
          <a:blip r:embed="rId5" cstate="print"/>
          <a:srcRect/>
          <a:stretch>
            <a:fillRect/>
          </a:stretch>
        </p:blipFill>
        <p:spPr bwMode="auto">
          <a:xfrm>
            <a:off x="0" y="0"/>
            <a:ext cx="4038600" cy="3903699"/>
          </a:xfrm>
          <a:prstGeom prst="rect">
            <a:avLst/>
          </a:prstGeom>
          <a:noFill/>
          <a:ln w="9525">
            <a:noFill/>
            <a:miter lim="800000"/>
            <a:headEnd/>
            <a:tailEnd/>
          </a:ln>
        </p:spPr>
      </p:pic>
      <p:sp>
        <p:nvSpPr>
          <p:cNvPr id="7" name="Rectangle 6"/>
          <p:cNvSpPr/>
          <p:nvPr/>
        </p:nvSpPr>
        <p:spPr>
          <a:xfrm>
            <a:off x="0" y="3886200"/>
            <a:ext cx="1882567" cy="369332"/>
          </a:xfrm>
          <a:prstGeom prst="rect">
            <a:avLst/>
          </a:prstGeom>
        </p:spPr>
        <p:txBody>
          <a:bodyPr wrap="none">
            <a:spAutoFit/>
          </a:bodyPr>
          <a:lstStyle/>
          <a:p>
            <a:r>
              <a:rPr lang="en-US" b="1" dirty="0" smtClean="0">
                <a:latin typeface="Segoe UI" pitchFamily="34" charset="0"/>
                <a:ea typeface="Segoe UI" pitchFamily="34" charset="0"/>
                <a:cs typeface="Segoe UI" pitchFamily="34" charset="0"/>
              </a:rPr>
              <a:t>Shared Services</a:t>
            </a:r>
            <a:endParaRPr lang="en-US" b="1" dirty="0">
              <a:latin typeface="Segoe UI" pitchFamily="34" charset="0"/>
              <a:ea typeface="Segoe UI" pitchFamily="34" charset="0"/>
              <a:cs typeface="Segoe UI" pitchFamily="34" charset="0"/>
            </a:endParaRPr>
          </a:p>
        </p:txBody>
      </p:sp>
      <p:pic>
        <p:nvPicPr>
          <p:cNvPr id="40963" name="Picture 3"/>
          <p:cNvPicPr>
            <a:picLocks noChangeAspect="1" noChangeArrowheads="1"/>
          </p:cNvPicPr>
          <p:nvPr/>
        </p:nvPicPr>
        <p:blipFill>
          <a:blip r:embed="rId6" cstate="print"/>
          <a:srcRect/>
          <a:stretch>
            <a:fillRect/>
          </a:stretch>
        </p:blipFill>
        <p:spPr bwMode="auto">
          <a:xfrm>
            <a:off x="3648075" y="1000125"/>
            <a:ext cx="5495925" cy="5857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06A40D1-5874-4C30-8544-13CB6F9B1DBD}" type="slidenum">
              <a:rPr lang="en-US" smtClean="0"/>
              <a:pPr/>
              <a:t>21</a:t>
            </a:fld>
            <a:endParaRPr lang="en-US"/>
          </a:p>
        </p:txBody>
      </p:sp>
      <p:sp>
        <p:nvSpPr>
          <p:cNvPr id="4" name="TextBox 3"/>
          <p:cNvSpPr txBox="1"/>
          <p:nvPr/>
        </p:nvSpPr>
        <p:spPr>
          <a:xfrm>
            <a:off x="4267200" y="5943600"/>
            <a:ext cx="3474413" cy="369332"/>
          </a:xfrm>
          <a:prstGeom prst="rect">
            <a:avLst/>
          </a:prstGeom>
          <a:noFill/>
        </p:spPr>
        <p:txBody>
          <a:bodyPr wrap="none" rtlCol="0">
            <a:spAutoFit/>
          </a:bodyPr>
          <a:lstStyle/>
          <a:p>
            <a:r>
              <a:rPr lang="en-US" dirty="0" smtClean="0">
                <a:latin typeface="Segoe UI" pitchFamily="34" charset="0"/>
                <a:ea typeface="Segoe UI" pitchFamily="34" charset="0"/>
                <a:cs typeface="Segoe UI" pitchFamily="34" charset="0"/>
              </a:rPr>
              <a:t>Case Western Reserve University</a:t>
            </a:r>
            <a:endParaRPr lang="en-US" dirty="0">
              <a:latin typeface="Segoe UI" pitchFamily="34" charset="0"/>
              <a:ea typeface="Segoe UI" pitchFamily="34" charset="0"/>
              <a:cs typeface="Segoe UI" pitchFamily="34" charset="0"/>
            </a:endParaRPr>
          </a:p>
        </p:txBody>
      </p:sp>
      <p:pic>
        <p:nvPicPr>
          <p:cNvPr id="79874" name="Picture 2"/>
          <p:cNvPicPr>
            <a:picLocks noChangeAspect="1" noChangeArrowheads="1"/>
          </p:cNvPicPr>
          <p:nvPr/>
        </p:nvPicPr>
        <p:blipFill>
          <a:blip r:embed="rId2" cstate="print"/>
          <a:srcRect/>
          <a:stretch>
            <a:fillRect/>
          </a:stretch>
        </p:blipFill>
        <p:spPr bwMode="auto">
          <a:xfrm>
            <a:off x="457200" y="0"/>
            <a:ext cx="7989887" cy="5886450"/>
          </a:xfrm>
          <a:prstGeom prst="rect">
            <a:avLst/>
          </a:prstGeom>
          <a:noFill/>
          <a:ln w="9525">
            <a:noFill/>
            <a:miter lim="800000"/>
            <a:headEnd/>
            <a:tailEnd/>
          </a:ln>
        </p:spPr>
      </p:pic>
      <p:sp>
        <p:nvSpPr>
          <p:cNvPr id="5" name="Rectangle 4"/>
          <p:cNvSpPr/>
          <p:nvPr/>
        </p:nvSpPr>
        <p:spPr>
          <a:xfrm>
            <a:off x="0" y="2590800"/>
            <a:ext cx="1882567" cy="369332"/>
          </a:xfrm>
          <a:prstGeom prst="rect">
            <a:avLst/>
          </a:prstGeom>
        </p:spPr>
        <p:txBody>
          <a:bodyPr wrap="none">
            <a:spAutoFit/>
          </a:bodyPr>
          <a:lstStyle/>
          <a:p>
            <a:r>
              <a:rPr lang="en-US" b="1" dirty="0" smtClean="0">
                <a:latin typeface="Segoe UI" pitchFamily="34" charset="0"/>
                <a:ea typeface="Segoe UI" pitchFamily="34" charset="0"/>
                <a:cs typeface="Segoe UI" pitchFamily="34" charset="0"/>
              </a:rPr>
              <a:t>Shared Services</a:t>
            </a:r>
            <a:endParaRPr lang="en-US" b="1" dirty="0">
              <a:latin typeface="Segoe UI" pitchFamily="34" charset="0"/>
              <a:ea typeface="Segoe UI" pitchFamily="34" charset="0"/>
              <a:cs typeface="Segoe UI" pitchFamily="34" charset="0"/>
            </a:endParaRPr>
          </a:p>
        </p:txBody>
      </p:sp>
      <p:cxnSp>
        <p:nvCxnSpPr>
          <p:cNvPr id="6" name="Straight Arrow Connector 5"/>
          <p:cNvCxnSpPr/>
          <p:nvPr/>
        </p:nvCxnSpPr>
        <p:spPr>
          <a:xfrm flipV="1">
            <a:off x="304800" y="2057400"/>
            <a:ext cx="381000" cy="533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B87300-A223-4A93-98F2-FBC58850BE26}" type="slidenum">
              <a:rPr lang="en-US" smtClean="0">
                <a:solidFill>
                  <a:prstClr val="white">
                    <a:tint val="75000"/>
                  </a:prstClr>
                </a:solidFill>
              </a:rPr>
              <a:pPr/>
              <a:t>22</a:t>
            </a:fld>
            <a:endParaRPr lang="en-US">
              <a:solidFill>
                <a:prstClr val="white">
                  <a:tint val="75000"/>
                </a:prstClr>
              </a:solidFill>
            </a:endParaRPr>
          </a:p>
        </p:txBody>
      </p:sp>
      <p:pic>
        <p:nvPicPr>
          <p:cNvPr id="3074" name="Picture 2"/>
          <p:cNvPicPr>
            <a:picLocks noChangeAspect="1" noChangeArrowheads="1"/>
          </p:cNvPicPr>
          <p:nvPr/>
        </p:nvPicPr>
        <p:blipFill>
          <a:blip r:embed="rId2" cstate="print"/>
          <a:srcRect/>
          <a:stretch>
            <a:fillRect/>
          </a:stretch>
        </p:blipFill>
        <p:spPr bwMode="auto">
          <a:xfrm>
            <a:off x="0" y="2"/>
            <a:ext cx="4683125" cy="4500033"/>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4800600" y="-45720"/>
            <a:ext cx="4657725" cy="4546600"/>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609601" y="5156202"/>
            <a:ext cx="1914525" cy="980017"/>
          </a:xfrm>
          <a:prstGeom prst="rect">
            <a:avLst/>
          </a:prstGeom>
          <a:noFill/>
          <a:ln w="9525">
            <a:noFill/>
            <a:miter lim="800000"/>
            <a:headEnd/>
            <a:tailEnd/>
          </a:ln>
        </p:spPr>
      </p:pic>
      <p:sp>
        <p:nvSpPr>
          <p:cNvPr id="6" name="TextBox 5"/>
          <p:cNvSpPr txBox="1"/>
          <p:nvPr/>
        </p:nvSpPr>
        <p:spPr>
          <a:xfrm>
            <a:off x="2743202" y="5156202"/>
            <a:ext cx="5419176" cy="830997"/>
          </a:xfrm>
          <a:prstGeom prst="rect">
            <a:avLst/>
          </a:prstGeom>
          <a:noFill/>
        </p:spPr>
        <p:txBody>
          <a:bodyPr wrap="none" rtlCol="0">
            <a:spAutoFit/>
          </a:bodyPr>
          <a:lstStyle/>
          <a:p>
            <a:r>
              <a:rPr lang="en-US" dirty="0" smtClean="0">
                <a:latin typeface="Segoe UI" pitchFamily="34" charset="0"/>
                <a:ea typeface="Segoe UI" pitchFamily="34" charset="0"/>
                <a:cs typeface="Segoe UI" pitchFamily="34" charset="0"/>
              </a:rPr>
              <a:t>Transformation of the academic library</a:t>
            </a:r>
          </a:p>
          <a:p>
            <a:r>
              <a:rPr lang="en-US" dirty="0" smtClean="0">
                <a:latin typeface="Segoe UI" pitchFamily="34" charset="0"/>
                <a:ea typeface="Segoe UI" pitchFamily="34" charset="0"/>
                <a:cs typeface="Segoe UI" pitchFamily="34" charset="0"/>
              </a:rPr>
              <a:t>Kurt de </a:t>
            </a:r>
            <a:r>
              <a:rPr lang="en-US" dirty="0" err="1" smtClean="0">
                <a:latin typeface="Segoe UI" pitchFamily="34" charset="0"/>
                <a:ea typeface="Segoe UI" pitchFamily="34" charset="0"/>
                <a:cs typeface="Segoe UI" pitchFamily="34" charset="0"/>
              </a:rPr>
              <a:t>Belder</a:t>
            </a:r>
            <a:endParaRPr lang="en-US" dirty="0" smtClean="0">
              <a:latin typeface="Segoe UI" pitchFamily="34" charset="0"/>
              <a:ea typeface="Segoe UI" pitchFamily="34" charset="0"/>
              <a:cs typeface="Segoe UI" pitchFamily="34" charset="0"/>
            </a:endParaRPr>
          </a:p>
          <a:p>
            <a:r>
              <a:rPr lang="en-US" sz="1200" dirty="0" smtClean="0">
                <a:latin typeface="Segoe UI" pitchFamily="34" charset="0"/>
                <a:ea typeface="Segoe UI" pitchFamily="34" charset="0"/>
                <a:cs typeface="Segoe UI" pitchFamily="34" charset="0"/>
              </a:rPr>
              <a:t>http://www.oclc.org/content/dam/research/events/dss/ppt/dss_debelder.pptx</a:t>
            </a:r>
            <a:endParaRPr lang="en-US" sz="1200" dirty="0">
              <a:latin typeface="Segoe UI" pitchFamily="34" charset="0"/>
              <a:ea typeface="Segoe UI" pitchFamily="34" charset="0"/>
              <a:cs typeface="Segoe UI" pitchFamily="34" charset="0"/>
            </a:endParaRPr>
          </a:p>
        </p:txBody>
      </p:sp>
      <p:grpSp>
        <p:nvGrpSpPr>
          <p:cNvPr id="9" name="Group 8"/>
          <p:cNvGrpSpPr/>
          <p:nvPr/>
        </p:nvGrpSpPr>
        <p:grpSpPr>
          <a:xfrm>
            <a:off x="3276600" y="762000"/>
            <a:ext cx="2438400" cy="3505200"/>
            <a:chOff x="3276600" y="762000"/>
            <a:chExt cx="2438400" cy="3505200"/>
          </a:xfrm>
        </p:grpSpPr>
        <p:pic>
          <p:nvPicPr>
            <p:cNvPr id="76801" name="Picture 1"/>
            <p:cNvPicPr>
              <a:picLocks noChangeAspect="1" noChangeArrowheads="1"/>
            </p:cNvPicPr>
            <p:nvPr/>
          </p:nvPicPr>
          <p:blipFill>
            <a:blip r:embed="rId5" cstate="print"/>
            <a:srcRect/>
            <a:stretch>
              <a:fillRect/>
            </a:stretch>
          </p:blipFill>
          <p:spPr bwMode="auto">
            <a:xfrm>
              <a:off x="3276600" y="762000"/>
              <a:ext cx="2438400" cy="3505200"/>
            </a:xfrm>
            <a:prstGeom prst="rect">
              <a:avLst/>
            </a:prstGeom>
            <a:noFill/>
            <a:ln w="9525">
              <a:noFill/>
              <a:miter lim="800000"/>
              <a:headEnd/>
              <a:tailEnd/>
            </a:ln>
          </p:spPr>
        </p:pic>
        <p:sp>
          <p:nvSpPr>
            <p:cNvPr id="8" name="TextBox 7"/>
            <p:cNvSpPr txBox="1"/>
            <p:nvPr/>
          </p:nvSpPr>
          <p:spPr>
            <a:xfrm>
              <a:off x="4876800" y="3581400"/>
              <a:ext cx="685800" cy="646331"/>
            </a:xfrm>
            <a:prstGeom prst="rect">
              <a:avLst/>
            </a:prstGeom>
            <a:noFill/>
          </p:spPr>
          <p:txBody>
            <a:bodyPr wrap="square" rtlCol="0">
              <a:spAutoFit/>
            </a:bodyPr>
            <a:lstStyle/>
            <a:p>
              <a:r>
                <a:rPr lang="en-US" sz="3600" b="1" dirty="0" smtClean="0">
                  <a:solidFill>
                    <a:srgbClr val="FF0000"/>
                  </a:solidFill>
                  <a:latin typeface="Segoe UI" pitchFamily="34" charset="0"/>
                  <a:ea typeface="Segoe UI" pitchFamily="34" charset="0"/>
                  <a:cs typeface="Segoe UI" pitchFamily="34" charset="0"/>
                </a:rPr>
                <a:t>?</a:t>
              </a:r>
              <a:endParaRPr lang="en-US" sz="3600" b="1" dirty="0">
                <a:solidFill>
                  <a:srgbClr val="FF0000"/>
                </a:solidFill>
                <a:latin typeface="Segoe UI" pitchFamily="34" charset="0"/>
                <a:ea typeface="Segoe UI" pitchFamily="34" charset="0"/>
                <a:cs typeface="Segoe UI" pitchFamily="34" charset="0"/>
              </a:endParaRPr>
            </a:p>
          </p:txBody>
        </p:sp>
      </p:grpSp>
      <p:pic>
        <p:nvPicPr>
          <p:cNvPr id="10" name="Picture 2" descr="H:\NSR\cni2014\outcomes-1.png"/>
          <p:cNvPicPr>
            <a:picLocks noChangeAspect="1" noChangeArrowheads="1"/>
          </p:cNvPicPr>
          <p:nvPr/>
        </p:nvPicPr>
        <p:blipFill>
          <a:blip r:embed="rId6" cstate="print"/>
          <a:srcRect/>
          <a:stretch>
            <a:fillRect/>
          </a:stretch>
        </p:blipFill>
        <p:spPr bwMode="auto">
          <a:xfrm>
            <a:off x="4876800" y="3733800"/>
            <a:ext cx="3352800" cy="2625518"/>
          </a:xfrm>
          <a:prstGeom prst="rect">
            <a:avLst/>
          </a:prstGeom>
          <a:noFill/>
        </p:spPr>
      </p:pic>
      <p:sp>
        <p:nvSpPr>
          <p:cNvPr id="11" name="TextBox 10"/>
          <p:cNvSpPr txBox="1"/>
          <p:nvPr/>
        </p:nvSpPr>
        <p:spPr>
          <a:xfrm>
            <a:off x="4419600" y="3733800"/>
            <a:ext cx="445956" cy="461665"/>
          </a:xfrm>
          <a:prstGeom prst="rect">
            <a:avLst/>
          </a:prstGeom>
          <a:noFill/>
        </p:spPr>
        <p:txBody>
          <a:bodyPr wrap="none" rtlCol="0">
            <a:spAutoFit/>
          </a:bodyPr>
          <a:lstStyle/>
          <a:p>
            <a:r>
              <a:rPr lang="en-US" sz="2400" b="1" dirty="0" smtClean="0">
                <a:solidFill>
                  <a:srgbClr val="FF0000"/>
                </a:solidFill>
                <a:latin typeface="Segoe UI" pitchFamily="34" charset="0"/>
                <a:ea typeface="Segoe UI" pitchFamily="34" charset="0"/>
                <a:cs typeface="Segoe UI" pitchFamily="34" charset="0"/>
              </a:rPr>
              <a:t>&amp;</a:t>
            </a:r>
            <a:endParaRPr lang="en-US" sz="2400" b="1" dirty="0">
              <a:solidFill>
                <a:srgbClr val="FF0000"/>
              </a:solidFill>
              <a:latin typeface="Segoe UI" pitchFamily="34" charset="0"/>
              <a:ea typeface="Segoe UI" pitchFamily="34" charset="0"/>
              <a:cs typeface="Segoe U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par>
                                <p:cTn id="13" presetID="3"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3200" dirty="0" smtClean="0"/>
              <a:t>Framing the Scholarly Record …</a:t>
            </a:r>
            <a:endParaRPr lang="en-US" sz="3200" dirty="0"/>
          </a:p>
        </p:txBody>
      </p:sp>
      <p:sp>
        <p:nvSpPr>
          <p:cNvPr id="4" name="Slide Number Placeholder 3"/>
          <p:cNvSpPr>
            <a:spLocks noGrp="1"/>
          </p:cNvSpPr>
          <p:nvPr>
            <p:ph type="sldNum" sz="quarter" idx="12"/>
          </p:nvPr>
        </p:nvSpPr>
        <p:spPr/>
        <p:txBody>
          <a:bodyPr/>
          <a:lstStyle/>
          <a:p>
            <a:fld id="{6B3AA010-7757-41E0-A212-D41514C97AA5}" type="slidenum">
              <a:rPr lang="en-US" smtClean="0"/>
              <a:pPr/>
              <a:t>23</a:t>
            </a:fld>
            <a:endParaRPr lang="en-US"/>
          </a:p>
        </p:txBody>
      </p:sp>
      <p:pic>
        <p:nvPicPr>
          <p:cNvPr id="1026" name="Picture 2" descr="H:\NSR\cni2014\outcomes-1.png"/>
          <p:cNvPicPr>
            <a:picLocks noChangeAspect="1" noChangeArrowheads="1"/>
          </p:cNvPicPr>
          <p:nvPr/>
        </p:nvPicPr>
        <p:blipFill>
          <a:blip r:embed="rId2" cstate="print"/>
          <a:srcRect/>
          <a:stretch>
            <a:fillRect/>
          </a:stretch>
        </p:blipFill>
        <p:spPr bwMode="auto">
          <a:xfrm>
            <a:off x="1371600" y="1143000"/>
            <a:ext cx="6477000" cy="5072023"/>
          </a:xfrm>
          <a:prstGeom prst="rect">
            <a:avLst/>
          </a:prstGeom>
          <a:noFill/>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NSR\cni2014\outcomes-1.png"/>
          <p:cNvPicPr>
            <a:picLocks noChangeAspect="1" noChangeArrowheads="1"/>
          </p:cNvPicPr>
          <p:nvPr/>
        </p:nvPicPr>
        <p:blipFill>
          <a:blip r:embed="rId3" cstate="print"/>
          <a:srcRect/>
          <a:stretch>
            <a:fillRect/>
          </a:stretch>
        </p:blipFill>
        <p:spPr bwMode="auto">
          <a:xfrm>
            <a:off x="2667000" y="2209800"/>
            <a:ext cx="3886200" cy="3043214"/>
          </a:xfrm>
          <a:prstGeom prst="rect">
            <a:avLst/>
          </a:prstGeom>
          <a:noFill/>
        </p:spPr>
      </p:pic>
      <p:sp>
        <p:nvSpPr>
          <p:cNvPr id="2" name="Title 1"/>
          <p:cNvSpPr>
            <a:spLocks noGrp="1"/>
          </p:cNvSpPr>
          <p:nvPr>
            <p:ph type="title"/>
          </p:nvPr>
        </p:nvSpPr>
        <p:spPr>
          <a:xfrm>
            <a:off x="304800" y="228600"/>
            <a:ext cx="8229600" cy="563562"/>
          </a:xfrm>
        </p:spPr>
        <p:txBody>
          <a:bodyPr>
            <a:normAutofit fontScale="90000"/>
          </a:bodyPr>
          <a:lstStyle/>
          <a:p>
            <a:r>
              <a:rPr lang="en-US" sz="3600" dirty="0" smtClean="0"/>
              <a:t>In practice …</a:t>
            </a:r>
            <a:endParaRPr lang="en-US" sz="3600" dirty="0"/>
          </a:p>
        </p:txBody>
      </p:sp>
      <p:sp>
        <p:nvSpPr>
          <p:cNvPr id="4" name="Slide Number Placeholder 3"/>
          <p:cNvSpPr>
            <a:spLocks noGrp="1"/>
          </p:cNvSpPr>
          <p:nvPr>
            <p:ph type="sldNum" sz="quarter" idx="12"/>
          </p:nvPr>
        </p:nvSpPr>
        <p:spPr/>
        <p:txBody>
          <a:bodyPr/>
          <a:lstStyle/>
          <a:p>
            <a:fld id="{6B3AA010-7757-41E0-A212-D41514C97AA5}" type="slidenum">
              <a:rPr lang="en-US" smtClean="0"/>
              <a:pPr/>
              <a:t>24</a:t>
            </a:fld>
            <a:endParaRPr lang="en-US"/>
          </a:p>
        </p:txBody>
      </p:sp>
      <p:pic>
        <p:nvPicPr>
          <p:cNvPr id="14342" name="Picture 6" descr="http://www.digital-science.com/system/images/W1siZiIsIjIwMTIvMDUvMDkvMTcvNDIvMzEvNTU0L3Byb2R1Y3RfZmlnc2hhcmVfbGFyZ2UucG5nIl1d/product-figshare-large.png"/>
          <p:cNvPicPr>
            <a:picLocks noChangeAspect="1" noChangeArrowheads="1"/>
          </p:cNvPicPr>
          <p:nvPr/>
        </p:nvPicPr>
        <p:blipFill>
          <a:blip r:embed="rId4" cstate="print"/>
          <a:srcRect/>
          <a:stretch>
            <a:fillRect/>
          </a:stretch>
        </p:blipFill>
        <p:spPr bwMode="auto">
          <a:xfrm>
            <a:off x="3657600" y="5410200"/>
            <a:ext cx="1600200" cy="484910"/>
          </a:xfrm>
          <a:prstGeom prst="rect">
            <a:avLst/>
          </a:prstGeom>
          <a:noFill/>
        </p:spPr>
      </p:pic>
      <p:pic>
        <p:nvPicPr>
          <p:cNvPr id="14350" name="Picture 14" descr="http://wiki.datadryad.org/wg/dryad/images/9/91/DryadLogo.png"/>
          <p:cNvPicPr>
            <a:picLocks noChangeAspect="1" noChangeArrowheads="1"/>
          </p:cNvPicPr>
          <p:nvPr/>
        </p:nvPicPr>
        <p:blipFill>
          <a:blip r:embed="rId5" cstate="print"/>
          <a:srcRect/>
          <a:stretch>
            <a:fillRect/>
          </a:stretch>
        </p:blipFill>
        <p:spPr bwMode="auto">
          <a:xfrm>
            <a:off x="3200400" y="1219200"/>
            <a:ext cx="1371600" cy="766646"/>
          </a:xfrm>
          <a:prstGeom prst="rect">
            <a:avLst/>
          </a:prstGeom>
          <a:noFill/>
        </p:spPr>
      </p:pic>
      <p:pic>
        <p:nvPicPr>
          <p:cNvPr id="14352" name="Picture 16" descr="Cover image for Geoscience Data Journal"/>
          <p:cNvPicPr>
            <a:picLocks noChangeAspect="1" noChangeArrowheads="1"/>
          </p:cNvPicPr>
          <p:nvPr/>
        </p:nvPicPr>
        <p:blipFill>
          <a:blip r:embed="rId6" cstate="print"/>
          <a:srcRect/>
          <a:stretch>
            <a:fillRect/>
          </a:stretch>
        </p:blipFill>
        <p:spPr bwMode="auto">
          <a:xfrm>
            <a:off x="4495800" y="1066800"/>
            <a:ext cx="822495" cy="1066800"/>
          </a:xfrm>
          <a:prstGeom prst="rect">
            <a:avLst/>
          </a:prstGeom>
          <a:noFill/>
        </p:spPr>
      </p:pic>
      <p:pic>
        <p:nvPicPr>
          <p:cNvPr id="14358" name="Picture 22" descr="http://inside-bigdata.com/wp-content/uploads/2013/12/arxiv.jpg"/>
          <p:cNvPicPr>
            <a:picLocks noChangeAspect="1" noChangeArrowheads="1"/>
          </p:cNvPicPr>
          <p:nvPr/>
        </p:nvPicPr>
        <p:blipFill>
          <a:blip r:embed="rId7" cstate="print"/>
          <a:srcRect/>
          <a:stretch>
            <a:fillRect/>
          </a:stretch>
        </p:blipFill>
        <p:spPr bwMode="auto">
          <a:xfrm>
            <a:off x="6172200" y="1143000"/>
            <a:ext cx="1143000" cy="965200"/>
          </a:xfrm>
          <a:prstGeom prst="rect">
            <a:avLst/>
          </a:prstGeom>
          <a:noFill/>
        </p:spPr>
      </p:pic>
      <p:pic>
        <p:nvPicPr>
          <p:cNvPr id="14360" name="Picture 24" descr="http://www.elsevier.com/__data/assets/image/0020/174062/MethodsX-logotagline-fc-200.png"/>
          <p:cNvPicPr>
            <a:picLocks noChangeAspect="1" noChangeArrowheads="1"/>
          </p:cNvPicPr>
          <p:nvPr/>
        </p:nvPicPr>
        <p:blipFill>
          <a:blip r:embed="rId8" cstate="print"/>
          <a:srcRect/>
          <a:stretch>
            <a:fillRect/>
          </a:stretch>
        </p:blipFill>
        <p:spPr bwMode="auto">
          <a:xfrm>
            <a:off x="838200" y="1676400"/>
            <a:ext cx="1828800" cy="458124"/>
          </a:xfrm>
          <a:prstGeom prst="rect">
            <a:avLst/>
          </a:prstGeom>
          <a:noFill/>
        </p:spPr>
      </p:pic>
      <p:pic>
        <p:nvPicPr>
          <p:cNvPr id="14368" name="Picture 32" descr="http://patrickpowers.net/wp-content/uploads/2010/11/slideshare_550x150.png"/>
          <p:cNvPicPr>
            <a:picLocks noChangeAspect="1" noChangeArrowheads="1"/>
          </p:cNvPicPr>
          <p:nvPr/>
        </p:nvPicPr>
        <p:blipFill>
          <a:blip r:embed="rId9" cstate="print"/>
          <a:srcRect/>
          <a:stretch>
            <a:fillRect/>
          </a:stretch>
        </p:blipFill>
        <p:spPr bwMode="auto">
          <a:xfrm>
            <a:off x="6248400" y="4876800"/>
            <a:ext cx="2235198" cy="609600"/>
          </a:xfrm>
          <a:prstGeom prst="rect">
            <a:avLst/>
          </a:prstGeom>
          <a:noFill/>
        </p:spPr>
      </p:pic>
      <p:pic>
        <p:nvPicPr>
          <p:cNvPr id="14369" name="Picture 33" descr="H:\NSR\cni2014\wnf.jpg"/>
          <p:cNvPicPr>
            <a:picLocks noChangeAspect="1" noChangeArrowheads="1"/>
          </p:cNvPicPr>
          <p:nvPr/>
        </p:nvPicPr>
        <p:blipFill>
          <a:blip r:embed="rId10" cstate="print"/>
          <a:srcRect/>
          <a:stretch>
            <a:fillRect/>
          </a:stretch>
        </p:blipFill>
        <p:spPr bwMode="auto">
          <a:xfrm>
            <a:off x="1143000" y="5257800"/>
            <a:ext cx="1493719" cy="914400"/>
          </a:xfrm>
          <a:prstGeom prst="rect">
            <a:avLst/>
          </a:prstGeom>
          <a:noFill/>
        </p:spPr>
      </p:pic>
      <p:pic>
        <p:nvPicPr>
          <p:cNvPr id="14371" name="Picture 35" descr="https://pbs.twimg.com/profile_images/3338853099/ad275febaaa8f6594ab4b39b55315f5c.png"/>
          <p:cNvPicPr>
            <a:picLocks noChangeAspect="1" noChangeArrowheads="1"/>
          </p:cNvPicPr>
          <p:nvPr/>
        </p:nvPicPr>
        <p:blipFill>
          <a:blip r:embed="rId11" cstate="print"/>
          <a:srcRect/>
          <a:stretch>
            <a:fillRect/>
          </a:stretch>
        </p:blipFill>
        <p:spPr bwMode="auto">
          <a:xfrm>
            <a:off x="7086600" y="5562600"/>
            <a:ext cx="914400" cy="914400"/>
          </a:xfrm>
          <a:prstGeom prst="rect">
            <a:avLst/>
          </a:prstGeom>
          <a:noFill/>
        </p:spPr>
      </p:pic>
      <p:pic>
        <p:nvPicPr>
          <p:cNvPr id="11266" name="Picture 2" descr="https://retractionwatch.files.wordpress.com/2014/08/pubpeer.png"/>
          <p:cNvPicPr>
            <a:picLocks noChangeAspect="1" noChangeArrowheads="1"/>
          </p:cNvPicPr>
          <p:nvPr/>
        </p:nvPicPr>
        <p:blipFill>
          <a:blip r:embed="rId12" cstate="print"/>
          <a:srcRect/>
          <a:stretch>
            <a:fillRect/>
          </a:stretch>
        </p:blipFill>
        <p:spPr bwMode="auto">
          <a:xfrm>
            <a:off x="762000" y="4648200"/>
            <a:ext cx="1447800" cy="465178"/>
          </a:xfrm>
          <a:prstGeom prst="rect">
            <a:avLst/>
          </a:prstGeom>
          <a:noFill/>
        </p:spPr>
      </p:pic>
      <p:pic>
        <p:nvPicPr>
          <p:cNvPr id="11268" name="Picture 4" descr="http://global.oup.com/uk/orc/system/images/orclogo_combined.gif"/>
          <p:cNvPicPr>
            <a:picLocks noChangeAspect="1" noChangeArrowheads="1"/>
          </p:cNvPicPr>
          <p:nvPr/>
        </p:nvPicPr>
        <p:blipFill>
          <a:blip r:embed="rId13" cstate="print"/>
          <a:srcRect/>
          <a:stretch>
            <a:fillRect/>
          </a:stretch>
        </p:blipFill>
        <p:spPr bwMode="auto">
          <a:xfrm>
            <a:off x="3124200" y="6019800"/>
            <a:ext cx="2819400" cy="514351"/>
          </a:xfrm>
          <a:prstGeom prst="rect">
            <a:avLst/>
          </a:prstGeom>
          <a:noFill/>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0903" y="768489"/>
            <a:ext cx="6089073" cy="5632311"/>
          </a:xfrm>
          <a:prstGeom prst="rect">
            <a:avLst/>
          </a:prstGeom>
        </p:spPr>
        <p:txBody>
          <a:bodyPr wrap="square">
            <a:spAutoFit/>
          </a:bodyPr>
          <a:lstStyle/>
          <a:p>
            <a:pPr marL="342900" marR="0" lvl="0" indent="-342900">
              <a:spcBef>
                <a:spcPts val="0"/>
              </a:spcBef>
              <a:spcAft>
                <a:spcPts val="0"/>
              </a:spcAft>
              <a:buClr>
                <a:srgbClr val="C00000"/>
              </a:buClr>
              <a:buFont typeface="Symbol" panose="05050102010706020507" pitchFamily="18" charset="2"/>
              <a:buChar char=""/>
            </a:pPr>
            <a:r>
              <a:rPr lang="en-US" dirty="0" err="1">
                <a:latin typeface="Segoe UI" panose="020B0502040204020203" pitchFamily="34" charset="0"/>
                <a:ea typeface="Calibri" panose="020F0502020204030204" pitchFamily="34" charset="0"/>
                <a:cs typeface="Segoe UI" panose="020B0502040204020203" pitchFamily="34" charset="0"/>
              </a:rPr>
              <a:t>arXiv</a:t>
            </a:r>
            <a:r>
              <a:rPr lang="en-US" dirty="0">
                <a:latin typeface="Segoe UI" panose="020B0502040204020203" pitchFamily="34" charset="0"/>
                <a:ea typeface="Calibri" panose="020F0502020204030204" pitchFamily="34" charset="0"/>
                <a:cs typeface="Segoe UI" panose="020B0502040204020203" pitchFamily="34" charset="0"/>
              </a:rPr>
              <a:t>, SSRN, </a:t>
            </a:r>
            <a:r>
              <a:rPr lang="en-US" dirty="0" err="1">
                <a:latin typeface="Segoe UI" panose="020B0502040204020203" pitchFamily="34" charset="0"/>
                <a:ea typeface="Calibri" panose="020F0502020204030204" pitchFamily="34" charset="0"/>
                <a:cs typeface="Segoe UI" panose="020B0502040204020203" pitchFamily="34" charset="0"/>
              </a:rPr>
              <a:t>RePEc</a:t>
            </a:r>
            <a:r>
              <a:rPr lang="en-US" dirty="0">
                <a:latin typeface="Segoe UI" panose="020B0502040204020203" pitchFamily="34" charset="0"/>
                <a:ea typeface="Calibri" panose="020F0502020204030204" pitchFamily="34" charset="0"/>
                <a:cs typeface="Segoe UI" panose="020B0502040204020203" pitchFamily="34" charset="0"/>
              </a:rPr>
              <a:t>, PubMed Central (</a:t>
            </a:r>
            <a:r>
              <a:rPr lang="en-US" b="1" dirty="0">
                <a:solidFill>
                  <a:srgbClr val="C52127"/>
                </a:solidFill>
                <a:latin typeface="Segoe UI" panose="020B0502040204020203" pitchFamily="34" charset="0"/>
                <a:ea typeface="Calibri" panose="020F0502020204030204" pitchFamily="34" charset="0"/>
                <a:cs typeface="Segoe UI" panose="020B0502040204020203" pitchFamily="34" charset="0"/>
              </a:rPr>
              <a:t>disciplinary repositories</a:t>
            </a:r>
            <a:r>
              <a:rPr lang="en-US" dirty="0">
                <a:latin typeface="Segoe UI" panose="020B0502040204020203" pitchFamily="34" charset="0"/>
                <a:ea typeface="Calibri" panose="020F0502020204030204" pitchFamily="34" charset="0"/>
                <a:cs typeface="Segoe UI" panose="020B0502040204020203" pitchFamily="34" charset="0"/>
              </a:rPr>
              <a:t> that have become important discovery hubs</a:t>
            </a:r>
            <a:r>
              <a:rPr lang="en-US" dirty="0" smtClean="0">
                <a:latin typeface="Segoe UI" panose="020B0502040204020203" pitchFamily="34" charset="0"/>
                <a:ea typeface="Calibri" panose="020F0502020204030204" pitchFamily="34" charset="0"/>
                <a:cs typeface="Segoe UI" panose="020B0502040204020203" pitchFamily="34" charset="0"/>
              </a:rPr>
              <a:t>);</a:t>
            </a:r>
            <a:br>
              <a:rPr lang="en-US" dirty="0" smtClean="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C00000"/>
              </a:buClr>
              <a:buFont typeface="Symbol" panose="05050102010706020507" pitchFamily="18" charset="2"/>
              <a:buChar char=""/>
            </a:pPr>
            <a:r>
              <a:rPr lang="en-US" dirty="0">
                <a:latin typeface="Segoe UI" panose="020B0502040204020203" pitchFamily="34" charset="0"/>
                <a:ea typeface="Calibri" panose="020F0502020204030204" pitchFamily="34" charset="0"/>
                <a:cs typeface="Segoe UI" panose="020B0502040204020203" pitchFamily="34" charset="0"/>
              </a:rPr>
              <a:t>Google Scholar, Google Books, Amazon  (ubiquitous </a:t>
            </a:r>
            <a:r>
              <a:rPr lang="en-US" b="1" dirty="0">
                <a:solidFill>
                  <a:srgbClr val="C52127"/>
                </a:solidFill>
                <a:latin typeface="Segoe UI" panose="020B0502040204020203" pitchFamily="34" charset="0"/>
                <a:ea typeface="Calibri" panose="020F0502020204030204" pitchFamily="34" charset="0"/>
                <a:cs typeface="Segoe UI" panose="020B0502040204020203" pitchFamily="34" charset="0"/>
              </a:rPr>
              <a:t>discovery</a:t>
            </a:r>
            <a:r>
              <a:rPr lang="en-US" dirty="0">
                <a:latin typeface="Segoe UI" panose="020B0502040204020203" pitchFamily="34" charset="0"/>
                <a:ea typeface="Calibri" panose="020F0502020204030204" pitchFamily="34" charset="0"/>
                <a:cs typeface="Segoe UI" panose="020B0502040204020203" pitchFamily="34" charset="0"/>
              </a:rPr>
              <a:t> and fulfillment hubs</a:t>
            </a:r>
            <a:r>
              <a:rPr lang="en-US" dirty="0" smtClean="0">
                <a:latin typeface="Segoe UI" panose="020B0502040204020203" pitchFamily="34" charset="0"/>
                <a:ea typeface="Calibri" panose="020F0502020204030204" pitchFamily="34" charset="0"/>
                <a:cs typeface="Segoe UI" panose="020B0502040204020203" pitchFamily="34" charset="0"/>
              </a:rPr>
              <a:t>);</a:t>
            </a:r>
            <a:br>
              <a:rPr lang="en-US" dirty="0" smtClean="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C00000"/>
              </a:buClr>
              <a:buFont typeface="Symbol" panose="05050102010706020507" pitchFamily="18" charset="2"/>
              <a:buChar char=""/>
            </a:pPr>
            <a:r>
              <a:rPr lang="en-US" dirty="0" err="1">
                <a:latin typeface="Segoe UI" panose="020B0502040204020203" pitchFamily="34" charset="0"/>
                <a:ea typeface="Calibri" panose="020F0502020204030204" pitchFamily="34" charset="0"/>
                <a:cs typeface="Segoe UI" panose="020B0502040204020203" pitchFamily="34" charset="0"/>
              </a:rPr>
              <a:t>Mendeley</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smtClean="0">
                <a:latin typeface="Segoe UI" panose="020B0502040204020203" pitchFamily="34" charset="0"/>
                <a:ea typeface="Calibri" panose="020F0502020204030204" pitchFamily="34" charset="0"/>
                <a:cs typeface="Segoe UI" panose="020B0502040204020203" pitchFamily="34" charset="0"/>
              </a:rPr>
              <a:t>ResearchGate</a:t>
            </a:r>
            <a:r>
              <a:rPr lang="en-US" dirty="0" smtClean="0">
                <a:latin typeface="Segoe UI" panose="020B0502040204020203" pitchFamily="34" charset="0"/>
                <a:ea typeface="Calibri" panose="020F0502020204030204" pitchFamily="34" charset="0"/>
                <a:cs typeface="Segoe UI" panose="020B0502040204020203" pitchFamily="34" charset="0"/>
              </a:rPr>
              <a:t> </a:t>
            </a:r>
            <a:r>
              <a:rPr lang="en-US" dirty="0">
                <a:latin typeface="Segoe UI" panose="020B0502040204020203" pitchFamily="34" charset="0"/>
                <a:ea typeface="Calibri" panose="020F0502020204030204" pitchFamily="34" charset="0"/>
                <a:cs typeface="Segoe UI" panose="020B0502040204020203" pitchFamily="34" charset="0"/>
              </a:rPr>
              <a:t>(services for </a:t>
            </a:r>
            <a:r>
              <a:rPr lang="en-US" b="1" dirty="0">
                <a:solidFill>
                  <a:srgbClr val="C52127"/>
                </a:solidFill>
                <a:latin typeface="Segoe UI" panose="020B0502040204020203" pitchFamily="34" charset="0"/>
                <a:ea typeface="Calibri" panose="020F0502020204030204" pitchFamily="34" charset="0"/>
                <a:cs typeface="Segoe UI" panose="020B0502040204020203" pitchFamily="34" charset="0"/>
              </a:rPr>
              <a:t>social discovery </a:t>
            </a:r>
            <a:r>
              <a:rPr lang="en-US" dirty="0">
                <a:latin typeface="Segoe UI" panose="020B0502040204020203" pitchFamily="34" charset="0"/>
                <a:ea typeface="Calibri" panose="020F0502020204030204" pitchFamily="34" charset="0"/>
                <a:cs typeface="Segoe UI" panose="020B0502040204020203" pitchFamily="34" charset="0"/>
              </a:rPr>
              <a:t>and scholarly reputation management</a:t>
            </a:r>
            <a:r>
              <a:rPr lang="en-US" dirty="0" smtClean="0">
                <a:latin typeface="Segoe UI" panose="020B0502040204020203" pitchFamily="34" charset="0"/>
                <a:ea typeface="Calibri" panose="020F0502020204030204" pitchFamily="34" charset="0"/>
                <a:cs typeface="Segoe UI" panose="020B0502040204020203" pitchFamily="34" charset="0"/>
              </a:rPr>
              <a:t>);</a:t>
            </a:r>
            <a:br>
              <a:rPr lang="en-US" dirty="0" smtClean="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C00000"/>
              </a:buClr>
              <a:buFont typeface="Symbol" panose="05050102010706020507" pitchFamily="18" charset="2"/>
              <a:buChar char=""/>
            </a:pPr>
            <a:r>
              <a:rPr lang="en-US" dirty="0" err="1">
                <a:latin typeface="Segoe UI" panose="020B0502040204020203" pitchFamily="34" charset="0"/>
                <a:ea typeface="Calibri" panose="020F0502020204030204" pitchFamily="34" charset="0"/>
                <a:cs typeface="Segoe UI" panose="020B0502040204020203" pitchFamily="34" charset="0"/>
              </a:rPr>
              <a:t>Goodreads</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LibraryThing</a:t>
            </a:r>
            <a:r>
              <a:rPr lang="en-US" dirty="0">
                <a:latin typeface="Segoe UI" panose="020B0502040204020203" pitchFamily="34" charset="0"/>
                <a:ea typeface="Calibri" panose="020F0502020204030204" pitchFamily="34" charset="0"/>
                <a:cs typeface="Segoe UI" panose="020B0502040204020203" pitchFamily="34" charset="0"/>
              </a:rPr>
              <a:t> (</a:t>
            </a:r>
            <a:r>
              <a:rPr lang="en-US" b="1" dirty="0">
                <a:solidFill>
                  <a:srgbClr val="C52127"/>
                </a:solidFill>
                <a:latin typeface="Segoe UI" panose="020B0502040204020203" pitchFamily="34" charset="0"/>
                <a:ea typeface="Calibri" panose="020F0502020204030204" pitchFamily="34" charset="0"/>
                <a:cs typeface="Segoe UI" panose="020B0502040204020203" pitchFamily="34" charset="0"/>
              </a:rPr>
              <a:t>social description/reading </a:t>
            </a:r>
            <a:r>
              <a:rPr lang="en-US" dirty="0">
                <a:latin typeface="Segoe UI" panose="020B0502040204020203" pitchFamily="34" charset="0"/>
                <a:ea typeface="Calibri" panose="020F0502020204030204" pitchFamily="34" charset="0"/>
                <a:cs typeface="Segoe UI" panose="020B0502040204020203" pitchFamily="34" charset="0"/>
              </a:rPr>
              <a:t>sites</a:t>
            </a:r>
            <a:r>
              <a:rPr lang="en-US" dirty="0" smtClean="0">
                <a:latin typeface="Segoe UI" panose="020B0502040204020203" pitchFamily="34" charset="0"/>
                <a:ea typeface="Calibri" panose="020F0502020204030204" pitchFamily="34" charset="0"/>
                <a:cs typeface="Segoe UI" panose="020B0502040204020203" pitchFamily="34" charset="0"/>
              </a:rPr>
              <a:t>);</a:t>
            </a:r>
            <a:br>
              <a:rPr lang="en-US" dirty="0" smtClean="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C00000"/>
              </a:buClr>
              <a:buFont typeface="Symbol" panose="05050102010706020507" pitchFamily="18" charset="2"/>
              <a:buChar char=""/>
            </a:pPr>
            <a:r>
              <a:rPr lang="en-US" dirty="0">
                <a:latin typeface="Segoe UI" panose="020B0502040204020203" pitchFamily="34" charset="0"/>
                <a:ea typeface="Calibri" panose="020F0502020204030204" pitchFamily="34" charset="0"/>
                <a:cs typeface="Segoe UI" panose="020B0502040204020203" pitchFamily="34" charset="0"/>
              </a:rPr>
              <a:t>Wikipedia, Yahoo Answers, Khan Academy (hubs for open </a:t>
            </a:r>
            <a:r>
              <a:rPr lang="en-US" b="1" dirty="0">
                <a:solidFill>
                  <a:srgbClr val="C52127"/>
                </a:solidFill>
                <a:latin typeface="Segoe UI" panose="020B0502040204020203" pitchFamily="34" charset="0"/>
                <a:ea typeface="Calibri" panose="020F0502020204030204" pitchFamily="34" charset="0"/>
                <a:cs typeface="Segoe UI" panose="020B0502040204020203" pitchFamily="34" charset="0"/>
              </a:rPr>
              <a:t>research</a:t>
            </a:r>
            <a:r>
              <a:rPr lang="en-US" dirty="0">
                <a:latin typeface="Segoe UI" panose="020B0502040204020203" pitchFamily="34" charset="0"/>
                <a:ea typeface="Calibri" panose="020F0502020204030204" pitchFamily="34" charset="0"/>
                <a:cs typeface="Segoe UI" panose="020B0502040204020203" pitchFamily="34" charset="0"/>
              </a:rPr>
              <a:t>, reference, and teaching materials).  </a:t>
            </a:r>
            <a:r>
              <a:rPr lang="en-US" dirty="0" smtClean="0">
                <a:latin typeface="Segoe UI" panose="020B0502040204020203" pitchFamily="34" charset="0"/>
                <a:ea typeface="Calibri" panose="020F0502020204030204" pitchFamily="34" charset="0"/>
                <a:cs typeface="Segoe UI" panose="020B0502040204020203" pitchFamily="34" charset="0"/>
              </a:rPr>
              <a:t/>
            </a:r>
            <a:br>
              <a:rPr lang="en-US" dirty="0" smtClean="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C00000"/>
              </a:buClr>
              <a:buFont typeface="Symbol" panose="05050102010706020507" pitchFamily="18" charset="2"/>
              <a:buChar char=""/>
            </a:pPr>
            <a:r>
              <a:rPr lang="en-US" dirty="0" err="1">
                <a:latin typeface="Segoe UI" panose="020B0502040204020203" pitchFamily="34" charset="0"/>
                <a:ea typeface="Calibri" panose="020F0502020204030204" pitchFamily="34" charset="0"/>
                <a:cs typeface="Segoe UI" panose="020B0502040204020203" pitchFamily="34" charset="0"/>
              </a:rPr>
              <a:t>GalaxyZoo</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FigShare</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OpenRefine</a:t>
            </a:r>
            <a:r>
              <a:rPr lang="en-US" dirty="0">
                <a:latin typeface="Segoe UI" panose="020B0502040204020203" pitchFamily="34" charset="0"/>
                <a:ea typeface="Calibri" panose="020F0502020204030204" pitchFamily="34" charset="0"/>
                <a:cs typeface="Segoe UI" panose="020B0502040204020203" pitchFamily="34" charset="0"/>
              </a:rPr>
              <a:t> (</a:t>
            </a:r>
            <a:r>
              <a:rPr lang="en-US" b="1" dirty="0">
                <a:solidFill>
                  <a:srgbClr val="C52127"/>
                </a:solidFill>
                <a:latin typeface="Segoe UI" panose="020B0502040204020203" pitchFamily="34" charset="0"/>
                <a:ea typeface="Calibri" panose="020F0502020204030204" pitchFamily="34" charset="0"/>
                <a:cs typeface="Segoe UI" panose="020B0502040204020203" pitchFamily="34" charset="0"/>
              </a:rPr>
              <a:t>data storage </a:t>
            </a:r>
            <a:r>
              <a:rPr lang="en-US" dirty="0">
                <a:latin typeface="Segoe UI" panose="020B0502040204020203" pitchFamily="34" charset="0"/>
                <a:ea typeface="Calibri" panose="020F0502020204030204" pitchFamily="34" charset="0"/>
                <a:cs typeface="Segoe UI" panose="020B0502040204020203" pitchFamily="34" charset="0"/>
              </a:rPr>
              <a:t>and manipulation tools</a:t>
            </a:r>
            <a:r>
              <a:rPr lang="en-US" dirty="0" smtClean="0">
                <a:latin typeface="Segoe UI" panose="020B0502040204020203" pitchFamily="34" charset="0"/>
                <a:ea typeface="Calibri" panose="020F0502020204030204" pitchFamily="34" charset="0"/>
                <a:cs typeface="Segoe UI" panose="020B0502040204020203" pitchFamily="34" charset="0"/>
              </a:rPr>
              <a:t>)</a:t>
            </a:r>
            <a:br>
              <a:rPr lang="en-US" dirty="0" smtClean="0">
                <a:latin typeface="Segoe UI" panose="020B0502040204020203" pitchFamily="34" charset="0"/>
                <a:ea typeface="Calibri" panose="020F0502020204030204" pitchFamily="34" charset="0"/>
                <a:cs typeface="Segoe UI" panose="020B0502040204020203" pitchFamily="34" charset="0"/>
              </a:rPr>
            </a:br>
            <a:endParaRPr lang="en-US" dirty="0" smtClean="0">
              <a:latin typeface="Segoe UI" panose="020B0502040204020203" pitchFamily="34" charset="0"/>
              <a:ea typeface="Calibri" panose="020F0502020204030204" pitchFamily="34" charset="0"/>
              <a:cs typeface="Segoe UI" panose="020B0502040204020203" pitchFamily="34" charset="0"/>
            </a:endParaRPr>
          </a:p>
          <a:p>
            <a:pPr marL="342900" marR="0" lvl="0" indent="-342900">
              <a:spcBef>
                <a:spcPts val="0"/>
              </a:spcBef>
              <a:spcAft>
                <a:spcPts val="0"/>
              </a:spcAft>
              <a:buClr>
                <a:srgbClr val="C00000"/>
              </a:buClr>
              <a:buFont typeface="Symbol" panose="05050102010706020507" pitchFamily="18" charset="2"/>
              <a:buChar char=""/>
            </a:pPr>
            <a:r>
              <a:rPr lang="en-US" dirty="0" err="1" smtClean="0">
                <a:latin typeface="Segoe UI" panose="020B0502040204020203" pitchFamily="34" charset="0"/>
                <a:ea typeface="Calibri" panose="020F0502020204030204" pitchFamily="34" charset="0"/>
                <a:cs typeface="Segoe UI" panose="020B0502040204020203" pitchFamily="34" charset="0"/>
              </a:rPr>
              <a:t>Github</a:t>
            </a:r>
            <a:r>
              <a:rPr lang="en-US" dirty="0" smtClean="0">
                <a:latin typeface="Segoe UI" panose="020B0502040204020203" pitchFamily="34" charset="0"/>
                <a:ea typeface="Calibri" panose="020F0502020204030204" pitchFamily="34" charset="0"/>
                <a:cs typeface="Segoe UI" panose="020B0502040204020203" pitchFamily="34" charset="0"/>
              </a:rPr>
              <a:t> (</a:t>
            </a:r>
            <a:r>
              <a:rPr lang="en-US" b="1" dirty="0" smtClean="0">
                <a:solidFill>
                  <a:srgbClr val="C52127"/>
                </a:solidFill>
                <a:latin typeface="Segoe UI" panose="020B0502040204020203" pitchFamily="34" charset="0"/>
                <a:ea typeface="Calibri" panose="020F0502020204030204" pitchFamily="34" charset="0"/>
                <a:cs typeface="Segoe UI" panose="020B0502040204020203" pitchFamily="34" charset="0"/>
              </a:rPr>
              <a:t>software</a:t>
            </a:r>
            <a:r>
              <a:rPr lang="en-US" dirty="0" smtClean="0">
                <a:solidFill>
                  <a:schemeClr val="accent2"/>
                </a:solidFill>
                <a:latin typeface="Segoe UI" panose="020B0502040204020203" pitchFamily="34" charset="0"/>
                <a:ea typeface="Calibri" panose="020F0502020204030204" pitchFamily="34" charset="0"/>
                <a:cs typeface="Segoe UI" panose="020B0502040204020203" pitchFamily="34" charset="0"/>
              </a:rPr>
              <a:t> </a:t>
            </a:r>
            <a:r>
              <a:rPr lang="en-US" dirty="0" smtClean="0">
                <a:latin typeface="Segoe UI" panose="020B0502040204020203" pitchFamily="34" charset="0"/>
                <a:ea typeface="Calibri" panose="020F0502020204030204" pitchFamily="34" charset="0"/>
                <a:cs typeface="Segoe UI" panose="020B0502040204020203" pitchFamily="34" charset="0"/>
              </a:rPr>
              <a:t>management)</a:t>
            </a:r>
            <a:endParaRPr lang="en-US" dirty="0">
              <a:effectLst/>
              <a:latin typeface="Segoe UI" panose="020B0502040204020203" pitchFamily="34" charset="0"/>
              <a:ea typeface="Calibri" panose="020F0502020204030204" pitchFamily="34" charset="0"/>
              <a:cs typeface="Times New Roman" panose="02020603050405020304" pitchFamily="18" charset="0"/>
            </a:endParaRPr>
          </a:p>
        </p:txBody>
      </p:sp>
      <p:pic>
        <p:nvPicPr>
          <p:cNvPr id="7" name="Picture 2"/>
          <p:cNvPicPr>
            <a:picLocks noChangeAspect="1" noChangeArrowheads="1"/>
          </p:cNvPicPr>
          <p:nvPr/>
        </p:nvPicPr>
        <p:blipFill>
          <a:blip r:embed="rId2" cstate="print"/>
          <a:srcRect/>
          <a:stretch>
            <a:fillRect/>
          </a:stretch>
        </p:blipFill>
        <p:spPr bwMode="auto">
          <a:xfrm>
            <a:off x="7572894" y="542738"/>
            <a:ext cx="781032" cy="264686"/>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a:stretch>
            <a:fillRect/>
          </a:stretch>
        </p:blipFill>
        <p:spPr bwMode="auto">
          <a:xfrm>
            <a:off x="6066956" y="399804"/>
            <a:ext cx="1173860" cy="324012"/>
          </a:xfrm>
          <a:prstGeom prst="rect">
            <a:avLst/>
          </a:prstGeom>
          <a:noFill/>
          <a:ln w="9525">
            <a:noFill/>
            <a:miter lim="800000"/>
            <a:headEnd/>
            <a:tailEnd/>
          </a:ln>
        </p:spPr>
      </p:pic>
      <p:pic>
        <p:nvPicPr>
          <p:cNvPr id="9" name="Picture 4"/>
          <p:cNvPicPr>
            <a:picLocks noChangeAspect="1" noChangeArrowheads="1"/>
          </p:cNvPicPr>
          <p:nvPr/>
        </p:nvPicPr>
        <p:blipFill>
          <a:blip r:embed="rId4" cstate="print"/>
          <a:srcRect/>
          <a:stretch>
            <a:fillRect/>
          </a:stretch>
        </p:blipFill>
        <p:spPr bwMode="auto">
          <a:xfrm>
            <a:off x="6066956" y="1096951"/>
            <a:ext cx="2490990" cy="228178"/>
          </a:xfrm>
          <a:prstGeom prst="rect">
            <a:avLst/>
          </a:prstGeom>
          <a:noFill/>
          <a:ln w="9525">
            <a:noFill/>
            <a:miter lim="800000"/>
            <a:headEnd/>
            <a:tailEnd/>
          </a:ln>
        </p:spPr>
      </p:pic>
      <p:pic>
        <p:nvPicPr>
          <p:cNvPr id="10" name="Picture 6"/>
          <p:cNvPicPr>
            <a:picLocks noChangeAspect="1" noChangeArrowheads="1"/>
          </p:cNvPicPr>
          <p:nvPr/>
        </p:nvPicPr>
        <p:blipFill>
          <a:blip r:embed="rId5" cstate="print"/>
          <a:srcRect/>
          <a:stretch>
            <a:fillRect/>
          </a:stretch>
        </p:blipFill>
        <p:spPr bwMode="auto">
          <a:xfrm>
            <a:off x="6676914" y="1738433"/>
            <a:ext cx="914400" cy="329682"/>
          </a:xfrm>
          <a:prstGeom prst="rect">
            <a:avLst/>
          </a:prstGeom>
          <a:noFill/>
          <a:ln w="9525">
            <a:noFill/>
            <a:miter lim="800000"/>
            <a:headEnd/>
            <a:tailEnd/>
          </a:ln>
        </p:spPr>
      </p:pic>
      <p:pic>
        <p:nvPicPr>
          <p:cNvPr id="14" name="Picture 12"/>
          <p:cNvPicPr>
            <a:picLocks noChangeAspect="1" noChangeArrowheads="1"/>
          </p:cNvPicPr>
          <p:nvPr/>
        </p:nvPicPr>
        <p:blipFill>
          <a:blip r:embed="rId6" cstate="print"/>
          <a:srcRect/>
          <a:stretch>
            <a:fillRect/>
          </a:stretch>
        </p:blipFill>
        <p:spPr bwMode="auto">
          <a:xfrm>
            <a:off x="6543791" y="6172200"/>
            <a:ext cx="936625" cy="411163"/>
          </a:xfrm>
          <a:prstGeom prst="rect">
            <a:avLst/>
          </a:prstGeom>
          <a:noFill/>
          <a:ln w="9525">
            <a:noFill/>
            <a:miter lim="800000"/>
            <a:headEnd/>
            <a:tailEnd/>
          </a:ln>
        </p:spPr>
      </p:pic>
      <p:pic>
        <p:nvPicPr>
          <p:cNvPr id="15" name="Picture 4"/>
          <p:cNvPicPr>
            <a:picLocks noChangeAspect="1" noChangeArrowheads="1"/>
          </p:cNvPicPr>
          <p:nvPr/>
        </p:nvPicPr>
        <p:blipFill>
          <a:blip r:embed="rId7" cstate="print"/>
          <a:srcRect/>
          <a:stretch>
            <a:fillRect/>
          </a:stretch>
        </p:blipFill>
        <p:spPr bwMode="auto">
          <a:xfrm>
            <a:off x="7872663" y="2528391"/>
            <a:ext cx="962526" cy="228600"/>
          </a:xfrm>
          <a:prstGeom prst="rect">
            <a:avLst/>
          </a:prstGeom>
          <a:noFill/>
          <a:ln w="9525">
            <a:noFill/>
            <a:miter lim="800000"/>
            <a:headEnd/>
            <a:tailEnd/>
          </a:ln>
        </p:spPr>
      </p:pic>
      <p:pic>
        <p:nvPicPr>
          <p:cNvPr id="16" name="Picture 7"/>
          <p:cNvPicPr>
            <a:picLocks noChangeAspect="1" noChangeArrowheads="1"/>
          </p:cNvPicPr>
          <p:nvPr/>
        </p:nvPicPr>
        <p:blipFill>
          <a:blip r:embed="rId8" cstate="print"/>
          <a:srcRect/>
          <a:stretch>
            <a:fillRect/>
          </a:stretch>
        </p:blipFill>
        <p:spPr bwMode="auto">
          <a:xfrm>
            <a:off x="6653886" y="2908386"/>
            <a:ext cx="1600200" cy="301272"/>
          </a:xfrm>
          <a:prstGeom prst="rect">
            <a:avLst/>
          </a:prstGeom>
          <a:noFill/>
          <a:ln w="9525">
            <a:noFill/>
            <a:miter lim="800000"/>
            <a:headEnd/>
            <a:tailEnd/>
          </a:ln>
        </p:spPr>
      </p:pic>
      <p:pic>
        <p:nvPicPr>
          <p:cNvPr id="17" name="Picture 3"/>
          <p:cNvPicPr>
            <a:picLocks noChangeAspect="1" noChangeArrowheads="1"/>
          </p:cNvPicPr>
          <p:nvPr/>
        </p:nvPicPr>
        <p:blipFill>
          <a:blip r:embed="rId9" cstate="print"/>
          <a:srcRect/>
          <a:stretch>
            <a:fillRect/>
          </a:stretch>
        </p:blipFill>
        <p:spPr bwMode="auto">
          <a:xfrm>
            <a:off x="6288576" y="2367093"/>
            <a:ext cx="1290385" cy="322596"/>
          </a:xfrm>
          <a:prstGeom prst="rect">
            <a:avLst/>
          </a:prstGeom>
          <a:noFill/>
          <a:ln w="9525">
            <a:noFill/>
            <a:miter lim="800000"/>
            <a:headEnd/>
            <a:tailEnd/>
          </a:ln>
        </p:spPr>
      </p:pic>
      <p:pic>
        <p:nvPicPr>
          <p:cNvPr id="20" name="Picture 3"/>
          <p:cNvPicPr>
            <a:picLocks noChangeAspect="1" noChangeArrowheads="1"/>
          </p:cNvPicPr>
          <p:nvPr/>
        </p:nvPicPr>
        <p:blipFill>
          <a:blip r:embed="rId10" cstate="print"/>
          <a:srcRect/>
          <a:stretch>
            <a:fillRect/>
          </a:stretch>
        </p:blipFill>
        <p:spPr bwMode="auto">
          <a:xfrm>
            <a:off x="6339976" y="3845742"/>
            <a:ext cx="1073888" cy="219149"/>
          </a:xfrm>
          <a:prstGeom prst="rect">
            <a:avLst/>
          </a:prstGeom>
          <a:noFill/>
          <a:ln w="9525">
            <a:noFill/>
            <a:miter lim="800000"/>
            <a:headEnd/>
            <a:tailEnd/>
          </a:ln>
        </p:spPr>
      </p:pic>
      <p:pic>
        <p:nvPicPr>
          <p:cNvPr id="21" name="Picture 4"/>
          <p:cNvPicPr>
            <a:picLocks noChangeAspect="1" noChangeArrowheads="1"/>
          </p:cNvPicPr>
          <p:nvPr/>
        </p:nvPicPr>
        <p:blipFill>
          <a:blip r:embed="rId11" cstate="print"/>
          <a:srcRect/>
          <a:stretch>
            <a:fillRect/>
          </a:stretch>
        </p:blipFill>
        <p:spPr bwMode="auto">
          <a:xfrm>
            <a:off x="7643140" y="3544706"/>
            <a:ext cx="1141675" cy="219169"/>
          </a:xfrm>
          <a:prstGeom prst="rect">
            <a:avLst/>
          </a:prstGeom>
          <a:noFill/>
          <a:ln w="9525">
            <a:noFill/>
            <a:miter lim="800000"/>
            <a:headEnd/>
            <a:tailEnd/>
          </a:ln>
        </p:spPr>
      </p:pic>
      <p:pic>
        <p:nvPicPr>
          <p:cNvPr id="11270" name="Picture 6" descr="https://encrypted-tbn3.gstatic.com/images?q=tbn:ANd9GcR8LXb_uP9fb2tyPjH-FnnMlm7TYmg3hZSgR2CgKCu67QnV-liYVxLVYbh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02743" y="4488114"/>
            <a:ext cx="1088571" cy="60960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Wikipedia-logo-v2-ko.sv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18936" y="4374846"/>
            <a:ext cx="727075" cy="836137"/>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http://upload.wikimedia.org/wikipedia/en/a/aa/Figshare_logo.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35463" y="5418263"/>
            <a:ext cx="1196610" cy="433388"/>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Galaxy Zo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799687" y="5470651"/>
            <a:ext cx="947487" cy="381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81000" y="152400"/>
            <a:ext cx="4640501" cy="461665"/>
          </a:xfrm>
          <a:prstGeom prst="rect">
            <a:avLst/>
          </a:prstGeom>
          <a:noFill/>
        </p:spPr>
        <p:txBody>
          <a:bodyPr wrap="none" rtlCol="0">
            <a:spAutoFit/>
          </a:bodyPr>
          <a:lstStyle/>
          <a:p>
            <a:r>
              <a:rPr lang="en-US" sz="2400" dirty="0" smtClean="0">
                <a:latin typeface="Segoe UI" pitchFamily="34" charset="0"/>
                <a:ea typeface="Segoe UI" pitchFamily="34" charset="0"/>
                <a:cs typeface="Segoe UI" pitchFamily="34" charset="0"/>
              </a:rPr>
              <a:t>Tools of the new scholarly record</a:t>
            </a:r>
            <a:endParaRPr lang="en-US" sz="2400" dirty="0">
              <a:latin typeface="Segoe UI" pitchFamily="34" charset="0"/>
              <a:ea typeface="Segoe UI" pitchFamily="34" charset="0"/>
              <a:cs typeface="Segoe UI" pitchFamily="34" charset="0"/>
            </a:endParaRPr>
          </a:p>
        </p:txBody>
      </p:sp>
      <p:sp>
        <p:nvSpPr>
          <p:cNvPr id="22" name="TextBox 21"/>
          <p:cNvSpPr txBox="1"/>
          <p:nvPr/>
        </p:nvSpPr>
        <p:spPr>
          <a:xfrm rot="18722642">
            <a:off x="626516" y="2756014"/>
            <a:ext cx="5041958" cy="646331"/>
          </a:xfrm>
          <a:prstGeom prst="rect">
            <a:avLst/>
          </a:prstGeom>
          <a:noFill/>
        </p:spPr>
        <p:txBody>
          <a:bodyPr wrap="none" rtlCol="0">
            <a:spAutoFit/>
          </a:bodyPr>
          <a:lstStyle/>
          <a:p>
            <a:r>
              <a:rPr lang="en-US" sz="3600" b="1" dirty="0" smtClean="0">
                <a:latin typeface="Segoe UI" pitchFamily="34" charset="0"/>
                <a:ea typeface="Segoe UI" pitchFamily="34" charset="0"/>
                <a:cs typeface="Segoe UI" pitchFamily="34" charset="0"/>
              </a:rPr>
              <a:t>External to the Library</a:t>
            </a:r>
            <a:endParaRPr lang="en-US" sz="3600" b="1" dirty="0">
              <a:latin typeface="Segoe UI" pitchFamily="34" charset="0"/>
              <a:ea typeface="Segoe UI" pitchFamily="34" charset="0"/>
              <a:cs typeface="Segoe UI" pitchFamily="34" charset="0"/>
            </a:endParaRPr>
          </a:p>
        </p:txBody>
      </p:sp>
      <p:sp>
        <p:nvSpPr>
          <p:cNvPr id="23" name="TextBox 22"/>
          <p:cNvSpPr txBox="1"/>
          <p:nvPr/>
        </p:nvSpPr>
        <p:spPr>
          <a:xfrm rot="18722642">
            <a:off x="472665" y="2625804"/>
            <a:ext cx="5512150" cy="646331"/>
          </a:xfrm>
          <a:prstGeom prst="rect">
            <a:avLst/>
          </a:prstGeom>
          <a:noFill/>
        </p:spPr>
        <p:txBody>
          <a:bodyPr wrap="none" rtlCol="0">
            <a:spAutoFit/>
          </a:bodyPr>
          <a:lstStyle/>
          <a:p>
            <a:r>
              <a:rPr lang="en-US" sz="3600" b="1" dirty="0" smtClean="0">
                <a:solidFill>
                  <a:srgbClr val="FF0000"/>
                </a:solidFill>
                <a:latin typeface="Segoe UI" pitchFamily="34" charset="0"/>
                <a:ea typeface="Segoe UI" pitchFamily="34" charset="0"/>
                <a:cs typeface="Segoe UI" pitchFamily="34" charset="0"/>
              </a:rPr>
              <a:t>Recording Infrastructure</a:t>
            </a:r>
            <a:endParaRPr lang="en-US" sz="3600" b="1" dirty="0">
              <a:solidFill>
                <a:srgbClr val="FF0000"/>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6560550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par>
                                <p:cTn id="13" presetID="3" presetClass="entr" presetSubtype="1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linds(horizont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916610" y="1219200"/>
            <a:ext cx="8229600" cy="4525963"/>
          </a:xfrm>
          <a:prstGeom prst="rect">
            <a:avLst/>
          </a:prstGeom>
        </p:spPr>
        <p:txBody>
          <a:bodyPr vert="horz" lIns="91440" tIns="45720" rIns="91440" bIns="45720" rtlCol="0">
            <a:noAutofit/>
          </a:bodyPr>
          <a:lstStyle/>
          <a:p>
            <a:pPr marL="342900" indent="-342900" defTabSz="457200">
              <a:spcBef>
                <a:spcPct val="20000"/>
              </a:spcBef>
              <a:buFont typeface="Arial"/>
              <a:buChar char="•"/>
              <a:defRPr/>
            </a:pPr>
            <a:endParaRPr lang="en-US" sz="2000" b="1" dirty="0" smtClean="0">
              <a:solidFill>
                <a:srgbClr val="000000"/>
              </a:solidFill>
              <a:latin typeface="Arial"/>
              <a:cs typeface="Arial"/>
            </a:endParaRPr>
          </a:p>
        </p:txBody>
      </p:sp>
      <p:pic>
        <p:nvPicPr>
          <p:cNvPr id="6" name="Content Placeholder 5" descr="Technical Architecture.png"/>
          <p:cNvPicPr>
            <a:picLocks noGrp="1" noChangeAspect="1"/>
          </p:cNvPicPr>
          <p:nvPr>
            <p:ph idx="1"/>
          </p:nvPr>
        </p:nvPicPr>
        <p:blipFill>
          <a:blip r:embed="rId3" cstate="print">
            <a:extLst>
              <a:ext uri="{28A0092B-C50C-407E-A947-70E740481C1C}">
                <a14:useLocalDpi xmlns:a14="http://schemas.microsoft.com/office/drawing/2010/main" val="0"/>
              </a:ext>
            </a:extLst>
          </a:blip>
          <a:srcRect l="-18536" r="-18536" b="12506"/>
          <a:stretch>
            <a:fillRect/>
          </a:stretch>
        </p:blipFill>
        <p:spPr>
          <a:xfrm>
            <a:off x="-1527175" y="533400"/>
            <a:ext cx="12096750" cy="5162550"/>
          </a:xfrm>
        </p:spPr>
      </p:pic>
    </p:spTree>
    <p:extLst>
      <p:ext uri="{BB962C8B-B14F-4D97-AF65-F5344CB8AC3E}">
        <p14:creationId xmlns:p14="http://schemas.microsoft.com/office/powerpoint/2010/main" val="401712672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304800" y="-304800"/>
            <a:ext cx="9839325" cy="7553325"/>
          </a:xfrm>
          <a:prstGeom prst="rect">
            <a:avLst/>
          </a:prstGeom>
        </p:spPr>
      </p:pic>
      <p:sp>
        <p:nvSpPr>
          <p:cNvPr id="3" name="TextBox 2"/>
          <p:cNvSpPr txBox="1"/>
          <p:nvPr/>
        </p:nvSpPr>
        <p:spPr>
          <a:xfrm>
            <a:off x="5334000" y="5486400"/>
            <a:ext cx="2858090" cy="923330"/>
          </a:xfrm>
          <a:prstGeom prst="rect">
            <a:avLst/>
          </a:prstGeom>
          <a:solidFill>
            <a:schemeClr val="bg1"/>
          </a:solidFill>
          <a:ln>
            <a:solidFill>
              <a:srgbClr val="C00000"/>
            </a:solidFill>
          </a:ln>
        </p:spPr>
        <p:txBody>
          <a:bodyPr wrap="none" rtlCol="0">
            <a:spAutoFit/>
          </a:bodyPr>
          <a:lstStyle/>
          <a:p>
            <a:r>
              <a:rPr lang="en-US" dirty="0" smtClean="0"/>
              <a:t>Wouter Haak</a:t>
            </a:r>
          </a:p>
          <a:p>
            <a:r>
              <a:rPr lang="en-US" dirty="0" smtClean="0"/>
              <a:t>Elsevier, VP Product Strategy</a:t>
            </a:r>
          </a:p>
          <a:p>
            <a:r>
              <a:rPr lang="en-US" dirty="0" smtClean="0"/>
              <a:t>LIBER, Riga, 2014</a:t>
            </a:r>
            <a:endParaRPr lang="en-US" dirty="0"/>
          </a:p>
        </p:txBody>
      </p:sp>
      <p:sp>
        <p:nvSpPr>
          <p:cNvPr id="4" name="TextBox 3"/>
          <p:cNvSpPr txBox="1"/>
          <p:nvPr/>
        </p:nvSpPr>
        <p:spPr>
          <a:xfrm rot="19535338">
            <a:off x="1605329" y="3558376"/>
            <a:ext cx="5512150" cy="646331"/>
          </a:xfrm>
          <a:prstGeom prst="rect">
            <a:avLst/>
          </a:prstGeom>
          <a:noFill/>
        </p:spPr>
        <p:txBody>
          <a:bodyPr wrap="none" rtlCol="0">
            <a:spAutoFit/>
          </a:bodyPr>
          <a:lstStyle/>
          <a:p>
            <a:r>
              <a:rPr lang="en-US" sz="3600" b="1" dirty="0" smtClean="0">
                <a:solidFill>
                  <a:srgbClr val="FF0000"/>
                </a:solidFill>
                <a:latin typeface="Segoe UI" pitchFamily="34" charset="0"/>
                <a:ea typeface="Segoe UI" pitchFamily="34" charset="0"/>
                <a:cs typeface="Segoe UI" pitchFamily="34" charset="0"/>
              </a:rPr>
              <a:t>Recording Infrastructure</a:t>
            </a:r>
            <a:endParaRPr lang="en-US" sz="3600" b="1" dirty="0">
              <a:solidFill>
                <a:srgbClr val="FF0000"/>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275363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Recording versus Archiving</a:t>
            </a:r>
            <a:endParaRPr lang="en-US" dirty="0">
              <a:latin typeface="Arial"/>
              <a:cs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1059315602"/>
              </p:ext>
            </p:extLst>
          </p:nvPr>
        </p:nvGraphicFramePr>
        <p:xfrm>
          <a:off x="304800" y="1828800"/>
          <a:ext cx="8153400" cy="1854200"/>
        </p:xfrm>
        <a:graphic>
          <a:graphicData uri="http://schemas.openxmlformats.org/drawingml/2006/table">
            <a:tbl>
              <a:tblPr firstRow="1" bandRow="1">
                <a:tableStyleId>{5C22544A-7EE6-4342-B048-85BDC9FD1C3A}</a:tableStyleId>
              </a:tblPr>
              <a:tblGrid>
                <a:gridCol w="4076700"/>
                <a:gridCol w="4076700"/>
              </a:tblGrid>
              <a:tr h="370840">
                <a:tc>
                  <a:txBody>
                    <a:bodyPr/>
                    <a:lstStyle/>
                    <a:p>
                      <a:pPr marL="0" marR="0" indent="0" algn="ctr">
                        <a:spcBef>
                          <a:spcPts val="0"/>
                        </a:spcBef>
                        <a:spcAft>
                          <a:spcPts val="0"/>
                        </a:spcAft>
                      </a:pPr>
                      <a:r>
                        <a:rPr lang="en-US" sz="2000" dirty="0">
                          <a:solidFill>
                            <a:srgbClr val="000000"/>
                          </a:solidFill>
                          <a:effectLst/>
                          <a:latin typeface="Arial"/>
                          <a:cs typeface="Arial"/>
                        </a:rPr>
                        <a:t>Recording</a:t>
                      </a:r>
                      <a:endParaRPr lang="en-US" sz="2000" dirty="0">
                        <a:solidFill>
                          <a:srgbClr val="000000"/>
                        </a:solidFill>
                        <a:effectLst/>
                        <a:latin typeface="Arial"/>
                        <a:ea typeface="Times New Roman"/>
                        <a:cs typeface="Arial"/>
                      </a:endParaRPr>
                    </a:p>
                  </a:txBody>
                  <a:tcPr marL="68580" marR="68580" marT="0" marB="0" anchor="ctr"/>
                </a:tc>
                <a:tc>
                  <a:txBody>
                    <a:bodyPr/>
                    <a:lstStyle/>
                    <a:p>
                      <a:pPr marL="0" marR="0" indent="0" algn="ctr">
                        <a:spcBef>
                          <a:spcPts val="0"/>
                        </a:spcBef>
                        <a:spcAft>
                          <a:spcPts val="0"/>
                        </a:spcAft>
                      </a:pPr>
                      <a:r>
                        <a:rPr lang="en-US" sz="2000" dirty="0">
                          <a:solidFill>
                            <a:srgbClr val="000000"/>
                          </a:solidFill>
                          <a:effectLst/>
                          <a:latin typeface="Arial"/>
                          <a:cs typeface="Arial"/>
                        </a:rPr>
                        <a:t>Archiving</a:t>
                      </a:r>
                      <a:endParaRPr lang="en-US" sz="2000" dirty="0">
                        <a:solidFill>
                          <a:srgbClr val="000000"/>
                        </a:solidFill>
                        <a:effectLst/>
                        <a:latin typeface="Arial"/>
                        <a:ea typeface="Times New Roman"/>
                        <a:cs typeface="Arial"/>
                      </a:endParaRPr>
                    </a:p>
                  </a:txBody>
                  <a:tcPr marL="68580" marR="68580" marT="0" marB="0" anchor="ctr"/>
                </a:tc>
              </a:tr>
              <a:tr h="370840">
                <a:tc>
                  <a:txBody>
                    <a:bodyPr/>
                    <a:lstStyle/>
                    <a:p>
                      <a:pPr marL="0" marR="0" indent="0" algn="ctr">
                        <a:spcBef>
                          <a:spcPts val="0"/>
                        </a:spcBef>
                        <a:spcAft>
                          <a:spcPts val="0"/>
                        </a:spcAft>
                      </a:pPr>
                      <a:r>
                        <a:rPr lang="en-US" sz="2000">
                          <a:solidFill>
                            <a:srgbClr val="000000"/>
                          </a:solidFill>
                          <a:effectLst/>
                          <a:latin typeface="Arial"/>
                          <a:cs typeface="Arial"/>
                        </a:rPr>
                        <a:t>Short-term</a:t>
                      </a:r>
                      <a:endParaRPr lang="en-US" sz="2000">
                        <a:solidFill>
                          <a:srgbClr val="000000"/>
                        </a:solidFill>
                        <a:effectLst/>
                        <a:latin typeface="Arial"/>
                        <a:ea typeface="Times New Roman"/>
                        <a:cs typeface="Arial"/>
                      </a:endParaRPr>
                    </a:p>
                  </a:txBody>
                  <a:tcPr marL="68580" marR="68580" marT="0" marB="0"/>
                </a:tc>
                <a:tc>
                  <a:txBody>
                    <a:bodyPr/>
                    <a:lstStyle/>
                    <a:p>
                      <a:pPr marL="0" marR="0" indent="0" algn="ctr">
                        <a:spcBef>
                          <a:spcPts val="0"/>
                        </a:spcBef>
                        <a:spcAft>
                          <a:spcPts val="0"/>
                        </a:spcAft>
                      </a:pPr>
                      <a:r>
                        <a:rPr lang="en-US" sz="2000">
                          <a:solidFill>
                            <a:srgbClr val="000000"/>
                          </a:solidFill>
                          <a:effectLst/>
                          <a:latin typeface="Arial"/>
                          <a:cs typeface="Arial"/>
                        </a:rPr>
                        <a:t>Longer-term</a:t>
                      </a:r>
                      <a:endParaRPr lang="en-US" sz="2000">
                        <a:solidFill>
                          <a:srgbClr val="000000"/>
                        </a:solidFill>
                        <a:effectLst/>
                        <a:latin typeface="Arial"/>
                        <a:ea typeface="Times New Roman"/>
                        <a:cs typeface="Arial"/>
                      </a:endParaRPr>
                    </a:p>
                  </a:txBody>
                  <a:tcPr marL="68580" marR="68580" marT="0" marB="0"/>
                </a:tc>
              </a:tr>
              <a:tr h="370840">
                <a:tc>
                  <a:txBody>
                    <a:bodyPr/>
                    <a:lstStyle/>
                    <a:p>
                      <a:pPr marL="0" marR="0" indent="0" algn="ctr">
                        <a:spcBef>
                          <a:spcPts val="0"/>
                        </a:spcBef>
                        <a:spcAft>
                          <a:spcPts val="0"/>
                        </a:spcAft>
                      </a:pPr>
                      <a:r>
                        <a:rPr lang="en-US" sz="2000">
                          <a:solidFill>
                            <a:srgbClr val="000000"/>
                          </a:solidFill>
                          <a:effectLst/>
                          <a:latin typeface="Arial"/>
                          <a:cs typeface="Arial"/>
                        </a:rPr>
                        <a:t>No guarantees provided</a:t>
                      </a:r>
                      <a:endParaRPr lang="en-US" sz="2000">
                        <a:solidFill>
                          <a:srgbClr val="000000"/>
                        </a:solidFill>
                        <a:effectLst/>
                        <a:latin typeface="Arial"/>
                        <a:ea typeface="Times New Roman"/>
                        <a:cs typeface="Arial"/>
                      </a:endParaRPr>
                    </a:p>
                  </a:txBody>
                  <a:tcPr marL="68580" marR="68580" marT="0" marB="0"/>
                </a:tc>
                <a:tc>
                  <a:txBody>
                    <a:bodyPr/>
                    <a:lstStyle/>
                    <a:p>
                      <a:pPr marL="0" marR="0" indent="0" algn="ctr">
                        <a:spcBef>
                          <a:spcPts val="0"/>
                        </a:spcBef>
                        <a:spcAft>
                          <a:spcPts val="0"/>
                        </a:spcAft>
                      </a:pPr>
                      <a:r>
                        <a:rPr lang="en-US" sz="2000">
                          <a:solidFill>
                            <a:srgbClr val="000000"/>
                          </a:solidFill>
                          <a:effectLst/>
                          <a:latin typeface="Arial"/>
                          <a:cs typeface="Arial"/>
                        </a:rPr>
                        <a:t>Attempt to provide guarantees</a:t>
                      </a:r>
                      <a:endParaRPr lang="en-US" sz="2000">
                        <a:solidFill>
                          <a:srgbClr val="000000"/>
                        </a:solidFill>
                        <a:effectLst/>
                        <a:latin typeface="Arial"/>
                        <a:ea typeface="Times New Roman"/>
                        <a:cs typeface="Arial"/>
                      </a:endParaRPr>
                    </a:p>
                  </a:txBody>
                  <a:tcPr marL="68580" marR="68580" marT="0" marB="0"/>
                </a:tc>
              </a:tr>
              <a:tr h="370840">
                <a:tc>
                  <a:txBody>
                    <a:bodyPr/>
                    <a:lstStyle/>
                    <a:p>
                      <a:pPr marL="0" marR="0" indent="0" algn="ctr">
                        <a:spcBef>
                          <a:spcPts val="0"/>
                        </a:spcBef>
                        <a:spcAft>
                          <a:spcPts val="0"/>
                        </a:spcAft>
                      </a:pPr>
                      <a:r>
                        <a:rPr lang="en-US" sz="2000">
                          <a:solidFill>
                            <a:srgbClr val="000000"/>
                          </a:solidFill>
                          <a:effectLst/>
                          <a:latin typeface="Arial"/>
                          <a:cs typeface="Arial"/>
                        </a:rPr>
                        <a:t>Write many/read many</a:t>
                      </a:r>
                      <a:endParaRPr lang="en-US" sz="2000">
                        <a:solidFill>
                          <a:srgbClr val="000000"/>
                        </a:solidFill>
                        <a:effectLst/>
                        <a:latin typeface="Arial"/>
                        <a:ea typeface="Times New Roman"/>
                        <a:cs typeface="Arial"/>
                      </a:endParaRPr>
                    </a:p>
                  </a:txBody>
                  <a:tcPr marL="68580" marR="68580" marT="0" marB="0"/>
                </a:tc>
                <a:tc>
                  <a:txBody>
                    <a:bodyPr/>
                    <a:lstStyle/>
                    <a:p>
                      <a:pPr marL="0" marR="0" indent="0" algn="ctr">
                        <a:spcBef>
                          <a:spcPts val="0"/>
                        </a:spcBef>
                        <a:spcAft>
                          <a:spcPts val="0"/>
                        </a:spcAft>
                      </a:pPr>
                      <a:r>
                        <a:rPr lang="en-US" sz="2000">
                          <a:solidFill>
                            <a:srgbClr val="000000"/>
                          </a:solidFill>
                          <a:effectLst/>
                          <a:latin typeface="Arial"/>
                          <a:cs typeface="Arial"/>
                        </a:rPr>
                        <a:t>Write once/Read many</a:t>
                      </a:r>
                      <a:endParaRPr lang="en-US" sz="2000">
                        <a:solidFill>
                          <a:srgbClr val="000000"/>
                        </a:solidFill>
                        <a:effectLst/>
                        <a:latin typeface="Arial"/>
                        <a:ea typeface="Times New Roman"/>
                        <a:cs typeface="Arial"/>
                      </a:endParaRPr>
                    </a:p>
                  </a:txBody>
                  <a:tcPr marL="68580" marR="68580" marT="0" marB="0"/>
                </a:tc>
              </a:tr>
              <a:tr h="370840">
                <a:tc>
                  <a:txBody>
                    <a:bodyPr/>
                    <a:lstStyle/>
                    <a:p>
                      <a:pPr marL="0" marR="0" indent="0" algn="ctr">
                        <a:spcBef>
                          <a:spcPts val="0"/>
                        </a:spcBef>
                        <a:spcAft>
                          <a:spcPts val="0"/>
                        </a:spcAft>
                      </a:pPr>
                      <a:r>
                        <a:rPr lang="en-US" sz="2000" dirty="0">
                          <a:solidFill>
                            <a:srgbClr val="000000"/>
                          </a:solidFill>
                          <a:effectLst/>
                          <a:latin typeface="Arial"/>
                          <a:cs typeface="Arial"/>
                        </a:rPr>
                        <a:t>Scholarly process</a:t>
                      </a:r>
                      <a:endParaRPr lang="en-US" sz="2000" dirty="0">
                        <a:solidFill>
                          <a:srgbClr val="000000"/>
                        </a:solidFill>
                        <a:effectLst/>
                        <a:latin typeface="Arial"/>
                        <a:ea typeface="Times New Roman"/>
                        <a:cs typeface="Arial"/>
                      </a:endParaRPr>
                    </a:p>
                  </a:txBody>
                  <a:tcPr marL="68580" marR="68580" marT="0" marB="0"/>
                </a:tc>
                <a:tc>
                  <a:txBody>
                    <a:bodyPr/>
                    <a:lstStyle/>
                    <a:p>
                      <a:pPr marL="0" marR="0" indent="0" algn="ctr">
                        <a:spcBef>
                          <a:spcPts val="0"/>
                        </a:spcBef>
                        <a:spcAft>
                          <a:spcPts val="0"/>
                        </a:spcAft>
                      </a:pPr>
                      <a:r>
                        <a:rPr lang="en-US" sz="2000" dirty="0">
                          <a:solidFill>
                            <a:srgbClr val="000000"/>
                          </a:solidFill>
                          <a:effectLst/>
                          <a:latin typeface="Arial"/>
                          <a:cs typeface="Arial"/>
                        </a:rPr>
                        <a:t>Scholarly record</a:t>
                      </a:r>
                      <a:endParaRPr lang="en-US" sz="2000" dirty="0">
                        <a:solidFill>
                          <a:srgbClr val="000000"/>
                        </a:solidFill>
                        <a:effectLst/>
                        <a:latin typeface="Arial"/>
                        <a:ea typeface="Times New Roman"/>
                        <a:cs typeface="Arial"/>
                      </a:endParaRPr>
                    </a:p>
                  </a:txBody>
                  <a:tcPr marL="68580" marR="68580" marT="0" marB="0"/>
                </a:tc>
              </a:tr>
            </a:tbl>
          </a:graphicData>
        </a:graphic>
      </p:graphicFrame>
    </p:spTree>
    <p:extLst>
      <p:ext uri="{BB962C8B-B14F-4D97-AF65-F5344CB8AC3E}">
        <p14:creationId xmlns:p14="http://schemas.microsoft.com/office/powerpoint/2010/main" val="319910736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916610" y="1219200"/>
            <a:ext cx="8229600" cy="4525963"/>
          </a:xfrm>
          <a:prstGeom prst="rect">
            <a:avLst/>
          </a:prstGeom>
        </p:spPr>
        <p:txBody>
          <a:bodyPr vert="horz" lIns="91440" tIns="45720" rIns="91440" bIns="45720" rtlCol="0">
            <a:noAutofit/>
          </a:bodyPr>
          <a:lstStyle/>
          <a:p>
            <a:pPr marL="342900" indent="-342900" defTabSz="457200">
              <a:spcBef>
                <a:spcPct val="20000"/>
              </a:spcBef>
              <a:buFont typeface="Arial"/>
              <a:buChar char="•"/>
              <a:defRPr/>
            </a:pPr>
            <a:endParaRPr lang="en-US" sz="2000" b="1" dirty="0" smtClean="0">
              <a:solidFill>
                <a:srgbClr val="000000"/>
              </a:solidFill>
              <a:latin typeface="Arial"/>
              <a:cs typeface="Arial"/>
            </a:endParaRPr>
          </a:p>
        </p:txBody>
      </p:sp>
      <p:pic>
        <p:nvPicPr>
          <p:cNvPr id="6" name="Content Placeholder 5" descr="Technical Architecture.png"/>
          <p:cNvPicPr>
            <a:picLocks noGrp="1" noChangeAspect="1"/>
          </p:cNvPicPr>
          <p:nvPr>
            <p:ph idx="1"/>
          </p:nvPr>
        </p:nvPicPr>
        <p:blipFill>
          <a:blip r:embed="rId3" cstate="print">
            <a:extLst>
              <a:ext uri="{28A0092B-C50C-407E-A947-70E740481C1C}">
                <a14:useLocalDpi xmlns:a14="http://schemas.microsoft.com/office/drawing/2010/main" val="0"/>
              </a:ext>
            </a:extLst>
          </a:blip>
          <a:srcRect l="-18536" r="-18536" b="12506"/>
          <a:stretch>
            <a:fillRect/>
          </a:stretch>
        </p:blipFill>
        <p:spPr>
          <a:xfrm>
            <a:off x="-1600200" y="609600"/>
            <a:ext cx="12096750" cy="5162550"/>
          </a:xfrm>
        </p:spPr>
      </p:pic>
      <p:sp>
        <p:nvSpPr>
          <p:cNvPr id="4" name="Cloud Callout 3"/>
          <p:cNvSpPr/>
          <p:nvPr/>
        </p:nvSpPr>
        <p:spPr bwMode="auto">
          <a:xfrm>
            <a:off x="152400" y="609601"/>
            <a:ext cx="2743200" cy="1546086"/>
          </a:xfrm>
          <a:prstGeom prst="cloudCallout">
            <a:avLst>
              <a:gd name="adj1" fmla="val 90284"/>
              <a:gd name="adj2" fmla="val 25363"/>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dirty="0" smtClean="0">
                <a:latin typeface="Segoe UI" pitchFamily="34" charset="0"/>
                <a:ea typeface="Segoe UI" pitchFamily="34" charset="0"/>
                <a:cs typeface="Segoe UI" pitchFamily="34" charset="0"/>
              </a:rPr>
              <a:t>Library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effectLst/>
                <a:latin typeface="Segoe UI" pitchFamily="34" charset="0"/>
                <a:ea typeface="Segoe UI" pitchFamily="34" charset="0"/>
                <a:cs typeface="Segoe UI" pitchFamily="34" charset="0"/>
              </a:rPr>
              <a:t>Service</a:t>
            </a:r>
            <a:r>
              <a:rPr kumimoji="0" lang="en-US" sz="2000" b="1" i="0" u="none" strike="noStrike" cap="none" normalizeH="0" dirty="0" smtClean="0">
                <a:ln>
                  <a:noFill/>
                </a:ln>
                <a:effectLst/>
                <a:latin typeface="Segoe UI" pitchFamily="34" charset="0"/>
                <a:ea typeface="Segoe UI" pitchFamily="34" charset="0"/>
                <a:cs typeface="Segoe UI" pitchFamily="34" charset="0"/>
              </a:rPr>
              <a:t> </a:t>
            </a:r>
          </a:p>
          <a:p>
            <a:pPr marL="0" marR="0" indent="0" algn="ctr" defTabSz="914400" rtl="0" eaLnBrk="1" fontAlgn="base" latinLnBrk="0" hangingPunct="1">
              <a:lnSpc>
                <a:spcPct val="100000"/>
              </a:lnSpc>
              <a:spcBef>
                <a:spcPct val="0"/>
              </a:spcBef>
              <a:spcAft>
                <a:spcPct val="0"/>
              </a:spcAft>
              <a:buClrTx/>
              <a:buSzTx/>
              <a:buFontTx/>
              <a:buNone/>
              <a:tabLst/>
            </a:pPr>
            <a:r>
              <a:rPr lang="en-US" sz="2000" b="1" baseline="0" smtClean="0">
                <a:latin typeface="Segoe UI" pitchFamily="34" charset="0"/>
                <a:ea typeface="Segoe UI" pitchFamily="34" charset="0"/>
                <a:cs typeface="Segoe UI" pitchFamily="34" charset="0"/>
              </a:rPr>
              <a:t>Opportunity?</a:t>
            </a:r>
            <a:endParaRPr kumimoji="0" lang="en-US" sz="2000" b="1" i="0" u="none" strike="noStrike" cap="none" normalizeH="0" baseline="0" dirty="0">
              <a:ln>
                <a:noFill/>
              </a:ln>
              <a:effectLst/>
              <a:latin typeface="Segoe UI" pitchFamily="34" charset="0"/>
              <a:ea typeface="Segoe UI" pitchFamily="34" charset="0"/>
              <a:cs typeface="Segoe UI" pitchFamily="34" charset="0"/>
            </a:endParaRPr>
          </a:p>
        </p:txBody>
      </p:sp>
      <p:sp>
        <p:nvSpPr>
          <p:cNvPr id="7" name="Cloud Callout 6"/>
          <p:cNvSpPr/>
          <p:nvPr/>
        </p:nvSpPr>
        <p:spPr bwMode="auto">
          <a:xfrm>
            <a:off x="6172200" y="3733800"/>
            <a:ext cx="2971800" cy="609064"/>
          </a:xfrm>
          <a:prstGeom prst="cloudCallout">
            <a:avLst>
              <a:gd name="adj1" fmla="val -57841"/>
              <a:gd name="adj2" fmla="val 56905"/>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dirty="0" smtClean="0">
                <a:latin typeface="Segoe UI" pitchFamily="34" charset="0"/>
                <a:ea typeface="Segoe UI" pitchFamily="34" charset="0"/>
                <a:cs typeface="Segoe UI" pitchFamily="34" charset="0"/>
              </a:rPr>
              <a:t>Provided by ?</a:t>
            </a:r>
            <a:endParaRPr kumimoji="0" lang="en-US" sz="2000" b="1" i="0" u="none" strike="noStrike" cap="none" normalizeH="0" baseline="0" dirty="0">
              <a:ln>
                <a:noFill/>
              </a:ln>
              <a:effectLst/>
              <a:latin typeface="Segoe UI" pitchFamily="34" charset="0"/>
              <a:ea typeface="Segoe UI" pitchFamily="34" charset="0"/>
              <a:cs typeface="Segoe UI" pitchFamily="34" charset="0"/>
            </a:endParaRPr>
          </a:p>
        </p:txBody>
      </p:sp>
      <p:sp>
        <p:nvSpPr>
          <p:cNvPr id="8" name="Cloud Callout 7"/>
          <p:cNvSpPr/>
          <p:nvPr/>
        </p:nvSpPr>
        <p:spPr bwMode="auto">
          <a:xfrm>
            <a:off x="0" y="3276601"/>
            <a:ext cx="3276600" cy="1358682"/>
          </a:xfrm>
          <a:prstGeom prst="cloudCallout">
            <a:avLst>
              <a:gd name="adj1" fmla="val 67988"/>
              <a:gd name="adj2" fmla="val -19344"/>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dirty="0" smtClean="0">
                <a:latin typeface="Segoe UI" pitchFamily="34" charset="0"/>
                <a:ea typeface="Segoe UI" pitchFamily="34" charset="0"/>
                <a:cs typeface="Segoe UI" pitchFamily="34" charset="0"/>
              </a:rPr>
              <a:t>Library </a:t>
            </a:r>
            <a:r>
              <a:rPr lang="en-US" sz="2000" b="1" dirty="0" err="1" smtClean="0">
                <a:latin typeface="Segoe UI" pitchFamily="34" charset="0"/>
                <a:ea typeface="Segoe UI" pitchFamily="34" charset="0"/>
                <a:cs typeface="Segoe UI" pitchFamily="34" charset="0"/>
              </a:rPr>
              <a:t>Involvement?</a:t>
            </a:r>
            <a:r>
              <a:rPr kumimoji="0" lang="en-US" sz="3200" b="1" i="0" u="none" strike="noStrike" cap="none" normalizeH="0" baseline="0" dirty="0" err="1" smtClean="0">
                <a:ln>
                  <a:noFill/>
                </a:ln>
                <a:solidFill>
                  <a:schemeClr val="bg1"/>
                </a:solidFill>
                <a:effectLst/>
                <a:latin typeface="Segoe UI" pitchFamily="34" charset="0"/>
                <a:ea typeface="Segoe UI" pitchFamily="34" charset="0"/>
                <a:cs typeface="Segoe UI" pitchFamily="34" charset="0"/>
              </a:rPr>
              <a:t>L</a:t>
            </a:r>
            <a:endParaRPr kumimoji="0" lang="en-US" sz="3200" b="1" i="0" u="none" strike="noStrike" cap="none" normalizeH="0" baseline="0" dirty="0">
              <a:ln>
                <a:noFill/>
              </a:ln>
              <a:solidFill>
                <a:schemeClr val="bg1"/>
              </a:solidFill>
              <a:effectLst/>
              <a:latin typeface="Segoe UI" pitchFamily="34" charset="0"/>
              <a:ea typeface="Segoe UI" pitchFamily="34" charset="0"/>
              <a:cs typeface="Segoe UI" pitchFamily="34" charset="0"/>
            </a:endParaRPr>
          </a:p>
        </p:txBody>
      </p:sp>
      <p:sp>
        <p:nvSpPr>
          <p:cNvPr id="9" name="Cloud Callout 8"/>
          <p:cNvSpPr/>
          <p:nvPr/>
        </p:nvSpPr>
        <p:spPr bwMode="auto">
          <a:xfrm>
            <a:off x="6172200" y="1676400"/>
            <a:ext cx="2971800" cy="1077575"/>
          </a:xfrm>
          <a:prstGeom prst="cloudCallout">
            <a:avLst>
              <a:gd name="adj1" fmla="val -57841"/>
              <a:gd name="adj2" fmla="val 56905"/>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dirty="0" smtClean="0">
                <a:latin typeface="Segoe UI" pitchFamily="34" charset="0"/>
                <a:ea typeface="Segoe UI" pitchFamily="34" charset="0"/>
                <a:cs typeface="Segoe UI" pitchFamily="34" charset="0"/>
              </a:rPr>
              <a:t>Library Relationships?</a:t>
            </a:r>
            <a:endParaRPr kumimoji="0" lang="en-US" sz="2000" b="1" i="0" u="none" strike="noStrike" cap="none" normalizeH="0" baseline="0" dirty="0">
              <a:ln>
                <a:noFill/>
              </a:ln>
              <a:effectLst/>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017126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Rethinking the boundaries of the academic library</a:t>
            </a:r>
            <a:endParaRPr lang="en-US" dirty="0"/>
          </a:p>
        </p:txBody>
      </p:sp>
      <p:pic>
        <p:nvPicPr>
          <p:cNvPr id="1026" name="Picture 2" descr="http://chronicle.com/img/photos/biz/OSU-Thompson-Library-West-Atrium.jpg"/>
          <p:cNvPicPr>
            <a:picLocks noChangeAspect="1" noChangeArrowheads="1"/>
          </p:cNvPicPr>
          <p:nvPr/>
        </p:nvPicPr>
        <p:blipFill>
          <a:blip r:embed="rId2" cstate="print"/>
          <a:srcRect/>
          <a:stretch>
            <a:fillRect/>
          </a:stretch>
        </p:blipFill>
        <p:spPr bwMode="auto">
          <a:xfrm>
            <a:off x="3124200" y="3962400"/>
            <a:ext cx="2971800" cy="2228850"/>
          </a:xfrm>
          <a:prstGeom prst="rect">
            <a:avLst/>
          </a:prstGeom>
          <a:noFill/>
        </p:spPr>
      </p:pic>
      <p:pic>
        <p:nvPicPr>
          <p:cNvPr id="1028" name="Picture 4" descr="money-bags"/>
          <p:cNvPicPr>
            <a:picLocks noChangeAspect="1" noChangeArrowheads="1"/>
          </p:cNvPicPr>
          <p:nvPr/>
        </p:nvPicPr>
        <p:blipFill>
          <a:blip r:embed="rId3" cstate="print"/>
          <a:srcRect/>
          <a:stretch>
            <a:fillRect/>
          </a:stretch>
        </p:blipFill>
        <p:spPr bwMode="auto">
          <a:xfrm>
            <a:off x="6400800" y="1828800"/>
            <a:ext cx="1752600" cy="1752600"/>
          </a:xfrm>
          <a:prstGeom prst="rect">
            <a:avLst/>
          </a:prstGeom>
          <a:noFill/>
        </p:spPr>
      </p:pic>
      <p:pic>
        <p:nvPicPr>
          <p:cNvPr id="1030" name="Picture 6" descr="Network"/>
          <p:cNvPicPr>
            <a:picLocks noChangeAspect="1" noChangeArrowheads="1"/>
          </p:cNvPicPr>
          <p:nvPr/>
        </p:nvPicPr>
        <p:blipFill>
          <a:blip r:embed="rId4" cstate="print"/>
          <a:srcRect/>
          <a:stretch>
            <a:fillRect/>
          </a:stretch>
        </p:blipFill>
        <p:spPr bwMode="auto">
          <a:xfrm>
            <a:off x="990600" y="1905000"/>
            <a:ext cx="1828800" cy="1828800"/>
          </a:xfrm>
          <a:prstGeom prst="rect">
            <a:avLst/>
          </a:prstGeom>
          <a:noFill/>
        </p:spPr>
      </p:pic>
      <p:sp>
        <p:nvSpPr>
          <p:cNvPr id="7" name="TextBox 6"/>
          <p:cNvSpPr txBox="1"/>
          <p:nvPr/>
        </p:nvSpPr>
        <p:spPr>
          <a:xfrm>
            <a:off x="457200" y="1447800"/>
            <a:ext cx="2828018" cy="428259"/>
          </a:xfrm>
          <a:prstGeom prst="rect">
            <a:avLst/>
          </a:prstGeom>
          <a:noFill/>
        </p:spPr>
        <p:txBody>
          <a:bodyPr wrap="none" rtlCol="0">
            <a:spAutoFit/>
          </a:bodyPr>
          <a:lstStyle/>
          <a:p>
            <a:r>
              <a:rPr lang="en-US" sz="2000" dirty="0" smtClean="0">
                <a:latin typeface="Arial" pitchFamily="34" charset="0"/>
                <a:cs typeface="Arial" pitchFamily="34" charset="0"/>
              </a:rPr>
              <a:t>“Pull” of the Network</a:t>
            </a:r>
            <a:endParaRPr lang="en-US" sz="2000" dirty="0">
              <a:latin typeface="Arial" pitchFamily="34" charset="0"/>
              <a:cs typeface="Arial" pitchFamily="34" charset="0"/>
            </a:endParaRPr>
          </a:p>
        </p:txBody>
      </p:sp>
      <p:sp>
        <p:nvSpPr>
          <p:cNvPr id="8" name="TextBox 7"/>
          <p:cNvSpPr txBox="1"/>
          <p:nvPr/>
        </p:nvSpPr>
        <p:spPr>
          <a:xfrm>
            <a:off x="5715000" y="1524000"/>
            <a:ext cx="2821606" cy="461665"/>
          </a:xfrm>
          <a:prstGeom prst="rect">
            <a:avLst/>
          </a:prstGeom>
          <a:noFill/>
        </p:spPr>
        <p:txBody>
          <a:bodyPr wrap="none" rtlCol="0">
            <a:spAutoFit/>
          </a:bodyPr>
          <a:lstStyle/>
          <a:p>
            <a:r>
              <a:rPr lang="en-US" sz="2000" dirty="0" smtClean="0">
                <a:latin typeface="Arial" pitchFamily="34" charset="0"/>
                <a:cs typeface="Arial" pitchFamily="34" charset="0"/>
              </a:rPr>
              <a:t>“Push” of Economics</a:t>
            </a:r>
            <a:endParaRPr lang="en-US" sz="2000" dirty="0">
              <a:latin typeface="Arial" pitchFamily="34" charset="0"/>
              <a:cs typeface="Arial" pitchFamily="34" charset="0"/>
            </a:endParaRPr>
          </a:p>
        </p:txBody>
      </p:sp>
      <p:sp>
        <p:nvSpPr>
          <p:cNvPr id="10" name="TextBox 9"/>
          <p:cNvSpPr txBox="1"/>
          <p:nvPr/>
        </p:nvSpPr>
        <p:spPr>
          <a:xfrm>
            <a:off x="3352800" y="3505200"/>
            <a:ext cx="2549096" cy="427746"/>
          </a:xfrm>
          <a:prstGeom prst="rect">
            <a:avLst/>
          </a:prstGeom>
          <a:noFill/>
        </p:spPr>
        <p:txBody>
          <a:bodyPr wrap="none" rtlCol="0">
            <a:spAutoFit/>
          </a:bodyPr>
          <a:lstStyle/>
          <a:p>
            <a:r>
              <a:rPr lang="en-US" sz="2000" dirty="0" smtClean="0">
                <a:latin typeface="Arial" pitchFamily="34" charset="0"/>
                <a:cs typeface="Arial" pitchFamily="34" charset="0"/>
              </a:rPr>
              <a:t>Academic Libraries</a:t>
            </a:r>
            <a:endParaRPr lang="en-US" sz="2000" dirty="0">
              <a:latin typeface="Arial" pitchFamily="34" charset="0"/>
              <a:cs typeface="Arial" pitchFamily="34" charset="0"/>
            </a:endParaRPr>
          </a:p>
        </p:txBody>
      </p:sp>
      <p:sp>
        <p:nvSpPr>
          <p:cNvPr id="12" name="Bent Arrow 11"/>
          <p:cNvSpPr/>
          <p:nvPr/>
        </p:nvSpPr>
        <p:spPr bwMode="auto">
          <a:xfrm rot="10800000">
            <a:off x="6752851" y="3776236"/>
            <a:ext cx="762000" cy="838200"/>
          </a:xfrm>
          <a:prstGeom prst="bentArrow">
            <a:avLst/>
          </a:prstGeom>
          <a:solidFill>
            <a:srgbClr val="2178B5"/>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sp>
        <p:nvSpPr>
          <p:cNvPr id="13" name="Bent Arrow 12"/>
          <p:cNvSpPr/>
          <p:nvPr/>
        </p:nvSpPr>
        <p:spPr bwMode="auto">
          <a:xfrm rot="16200000">
            <a:off x="1714500" y="3619500"/>
            <a:ext cx="762000" cy="838200"/>
          </a:xfrm>
          <a:prstGeom prst="bentArrow">
            <a:avLst/>
          </a:prstGeom>
          <a:solidFill>
            <a:srgbClr val="2178B5"/>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sp>
        <p:nvSpPr>
          <p:cNvPr id="14" name="TextBox 13"/>
          <p:cNvSpPr txBox="1"/>
          <p:nvPr/>
        </p:nvSpPr>
        <p:spPr>
          <a:xfrm>
            <a:off x="6172200" y="4724400"/>
            <a:ext cx="811441" cy="1433854"/>
          </a:xfrm>
          <a:prstGeom prst="rect">
            <a:avLst/>
          </a:prstGeom>
          <a:noFill/>
        </p:spPr>
        <p:txBody>
          <a:bodyPr wrap="none" rtlCol="0">
            <a:spAutoFit/>
          </a:bodyPr>
          <a:lstStyle/>
          <a:p>
            <a:r>
              <a:rPr lang="en-US" sz="8000" dirty="0" smtClean="0">
                <a:latin typeface="Arial" pitchFamily="34" charset="0"/>
                <a:cs typeface="Arial" pitchFamily="34" charset="0"/>
              </a:rPr>
              <a:t>?</a:t>
            </a:r>
            <a:endParaRPr lang="en-US" sz="800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066800" y="3505200"/>
            <a:ext cx="5334000" cy="1981200"/>
          </a:xfrm>
        </p:spPr>
        <p:txBody>
          <a:bodyPr/>
          <a:lstStyle/>
          <a:p>
            <a:r>
              <a:rPr lang="en-US" dirty="0" smtClean="0">
                <a:latin typeface="Segoe UI" pitchFamily="34" charset="0"/>
                <a:ea typeface="Segoe UI" pitchFamily="34" charset="0"/>
                <a:cs typeface="Segoe UI" pitchFamily="34" charset="0"/>
              </a:rPr>
              <a:t>Look forward to discussion this afternoon –</a:t>
            </a:r>
          </a:p>
          <a:p>
            <a:r>
              <a:rPr lang="en-US" b="1" dirty="0" smtClean="0">
                <a:latin typeface="Segoe UI" pitchFamily="34" charset="0"/>
                <a:ea typeface="Segoe UI" pitchFamily="34" charset="0"/>
                <a:cs typeface="Segoe UI" pitchFamily="34" charset="0"/>
              </a:rPr>
              <a:t>Collaboration with external entities</a:t>
            </a:r>
            <a:endParaRPr lang="en-US" b="1" dirty="0">
              <a:latin typeface="Segoe UI" pitchFamily="34" charset="0"/>
              <a:ea typeface="Segoe UI" pitchFamily="34" charset="0"/>
              <a:cs typeface="Segoe UI" pitchFamily="34" charset="0"/>
            </a:endParaRPr>
          </a:p>
        </p:txBody>
      </p:sp>
      <p:sp>
        <p:nvSpPr>
          <p:cNvPr id="2" name="Slide Number Placeholder 1"/>
          <p:cNvSpPr>
            <a:spLocks noGrp="1"/>
          </p:cNvSpPr>
          <p:nvPr>
            <p:ph type="sldNum" sz="quarter" idx="4294967295"/>
          </p:nvPr>
        </p:nvSpPr>
        <p:spPr>
          <a:xfrm>
            <a:off x="7010400" y="6356350"/>
            <a:ext cx="2133600" cy="365125"/>
          </a:xfrm>
        </p:spPr>
        <p:txBody>
          <a:bodyPr/>
          <a:lstStyle/>
          <a:p>
            <a:fld id="{6B3AA010-7757-41E0-A212-D41514C97AA5}" type="slidenum">
              <a:rPr lang="en-US" smtClean="0"/>
              <a:pPr/>
              <a:t>30</a:t>
            </a:fld>
            <a:endParaRPr lang="en-US"/>
          </a:p>
        </p:txBody>
      </p:sp>
      <p:sp>
        <p:nvSpPr>
          <p:cNvPr id="5" name="TextBox 4"/>
          <p:cNvSpPr txBox="1"/>
          <p:nvPr/>
        </p:nvSpPr>
        <p:spPr>
          <a:xfrm>
            <a:off x="4953000" y="2590800"/>
            <a:ext cx="1146468" cy="830997"/>
          </a:xfrm>
          <a:prstGeom prst="rect">
            <a:avLst/>
          </a:prstGeom>
          <a:noFill/>
        </p:spPr>
        <p:txBody>
          <a:bodyPr wrap="none" rtlCol="0">
            <a:spAutoFit/>
          </a:bodyPr>
          <a:lstStyle/>
          <a:p>
            <a:r>
              <a:rPr lang="en-US" sz="4800" b="1" dirty="0" smtClean="0">
                <a:latin typeface="Segoe UI" pitchFamily="34" charset="0"/>
                <a:ea typeface="Segoe UI" pitchFamily="34" charset="0"/>
                <a:cs typeface="Segoe UI" pitchFamily="34" charset="0"/>
              </a:rPr>
              <a:t>?</a:t>
            </a:r>
            <a:r>
              <a:rPr lang="en-US" sz="3200" b="1" dirty="0" smtClean="0">
                <a:latin typeface="Segoe UI" pitchFamily="34" charset="0"/>
                <a:ea typeface="Segoe UI" pitchFamily="34" charset="0"/>
                <a:cs typeface="Segoe UI" pitchFamily="34" charset="0"/>
              </a:rPr>
              <a:t> </a:t>
            </a:r>
            <a:r>
              <a:rPr lang="en-US" sz="2400" dirty="0" smtClean="0">
                <a:latin typeface="Segoe UI" pitchFamily="34" charset="0"/>
                <a:ea typeface="Segoe UI" pitchFamily="34" charset="0"/>
                <a:cs typeface="Segoe UI" pitchFamily="34" charset="0"/>
              </a:rPr>
              <a:t>now</a:t>
            </a:r>
            <a:endParaRPr lang="en-US" sz="4800" b="1" dirty="0">
              <a:latin typeface="Segoe UI" pitchFamily="34" charset="0"/>
              <a:ea typeface="Segoe UI" pitchFamily="34" charset="0"/>
              <a:cs typeface="Segoe UI" pitchFamily="34"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06A40D1-5874-4C30-8544-13CB6F9B1DBD}" type="slidenum">
              <a:rPr lang="en-US" smtClean="0"/>
              <a:pPr/>
              <a:t>4</a:t>
            </a:fld>
            <a:endParaRPr lang="en-US"/>
          </a:p>
        </p:txBody>
      </p:sp>
      <p:pic>
        <p:nvPicPr>
          <p:cNvPr id="96258" name="Picture 2"/>
          <p:cNvPicPr>
            <a:picLocks noChangeAspect="1" noChangeArrowheads="1"/>
          </p:cNvPicPr>
          <p:nvPr/>
        </p:nvPicPr>
        <p:blipFill>
          <a:blip r:embed="rId2" cstate="print"/>
          <a:srcRect/>
          <a:stretch>
            <a:fillRect/>
          </a:stretch>
        </p:blipFill>
        <p:spPr bwMode="auto">
          <a:xfrm>
            <a:off x="1100138" y="700088"/>
            <a:ext cx="6942137" cy="54578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cstate="print"/>
          <a:srcRect/>
          <a:stretch>
            <a:fillRect/>
          </a:stretch>
        </p:blipFill>
        <p:spPr bwMode="auto">
          <a:xfrm>
            <a:off x="0" y="0"/>
            <a:ext cx="9144000" cy="638496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idx="4294967295"/>
          </p:nvPr>
        </p:nvSpPr>
        <p:spPr>
          <a:xfrm>
            <a:off x="0" y="0"/>
            <a:ext cx="8534400" cy="609600"/>
          </a:xfrm>
        </p:spPr>
        <p:txBody>
          <a:bodyPr>
            <a:normAutofit fontScale="90000"/>
          </a:bodyPr>
          <a:lstStyle/>
          <a:p>
            <a:pPr algn="l"/>
            <a:r>
              <a:rPr lang="en-US" dirty="0" smtClean="0">
                <a:solidFill>
                  <a:schemeClr val="accent1"/>
                </a:solidFill>
                <a:latin typeface="Segoe UI" pitchFamily="34" charset="0"/>
                <a:ea typeface="Segoe UI" pitchFamily="34" charset="0"/>
                <a:cs typeface="Segoe UI" pitchFamily="34" charset="0"/>
              </a:rPr>
              <a:t>Library as it was</a:t>
            </a:r>
          </a:p>
        </p:txBody>
      </p:sp>
      <p:sp>
        <p:nvSpPr>
          <p:cNvPr id="32770" name="Rectangle 3"/>
          <p:cNvSpPr>
            <a:spLocks noGrp="1" noChangeArrowheads="1"/>
          </p:cNvSpPr>
          <p:nvPr>
            <p:ph type="body" idx="4294967295"/>
          </p:nvPr>
        </p:nvSpPr>
        <p:spPr>
          <a:xfrm>
            <a:off x="0" y="838200"/>
            <a:ext cx="7772400" cy="2514600"/>
          </a:xfrm>
        </p:spPr>
        <p:txBody>
          <a:bodyPr>
            <a:normAutofit fontScale="85000" lnSpcReduction="10000"/>
          </a:bodyPr>
          <a:lstStyle/>
          <a:p>
            <a:pPr marL="238125" indent="-225425">
              <a:spcAft>
                <a:spcPts val="1600"/>
              </a:spcAft>
              <a:buClr>
                <a:srgbClr val="FF7600"/>
              </a:buClr>
              <a:buFontTx/>
              <a:buNone/>
            </a:pPr>
            <a:r>
              <a:rPr lang="en-US" sz="2600" dirty="0" smtClean="0">
                <a:latin typeface="Segoe UI" pitchFamily="34" charset="0"/>
                <a:ea typeface="Segoe UI" pitchFamily="34" charset="0"/>
                <a:cs typeface="Segoe UI" pitchFamily="34" charset="0"/>
              </a:rPr>
              <a:t>Why?</a:t>
            </a:r>
          </a:p>
          <a:p>
            <a:pPr marL="638175" lvl="1" indent="-225425">
              <a:lnSpc>
                <a:spcPct val="120000"/>
              </a:lnSpc>
              <a:spcAft>
                <a:spcPts val="1600"/>
              </a:spcAft>
              <a:buClr>
                <a:srgbClr val="FF7600"/>
              </a:buClr>
              <a:buNone/>
            </a:pPr>
            <a:r>
              <a:rPr lang="en-US" sz="1900" dirty="0" smtClean="0">
                <a:latin typeface="Segoe UI" pitchFamily="34" charset="0"/>
                <a:ea typeface="Segoe UI" pitchFamily="34" charset="0"/>
                <a:cs typeface="Segoe UI" pitchFamily="34" charset="0"/>
              </a:rPr>
              <a:t>It was more economical to have a physical collection than to send researchers or students to the information.</a:t>
            </a:r>
          </a:p>
          <a:p>
            <a:pPr marL="638175" lvl="1" indent="-225425">
              <a:lnSpc>
                <a:spcPct val="120000"/>
              </a:lnSpc>
              <a:spcAft>
                <a:spcPts val="1600"/>
              </a:spcAft>
              <a:buClr>
                <a:srgbClr val="FF7600"/>
              </a:buClr>
              <a:buNone/>
            </a:pPr>
            <a:r>
              <a:rPr lang="en-US" sz="1900" dirty="0" smtClean="0">
                <a:latin typeface="Segoe UI" pitchFamily="34" charset="0"/>
                <a:ea typeface="Segoe UI" pitchFamily="34" charset="0"/>
                <a:cs typeface="Segoe UI" pitchFamily="34" charset="0"/>
              </a:rPr>
              <a:t>It was useful to locate all the needed information resources for research and learning physically close to the work.</a:t>
            </a:r>
          </a:p>
          <a:p>
            <a:pPr marL="638175" lvl="1" indent="-225425">
              <a:lnSpc>
                <a:spcPct val="120000"/>
              </a:lnSpc>
              <a:spcBef>
                <a:spcPts val="0"/>
              </a:spcBef>
              <a:buClr>
                <a:srgbClr val="FF7600"/>
              </a:buClr>
              <a:buNone/>
            </a:pPr>
            <a:r>
              <a:rPr lang="en-US" sz="1900" dirty="0" smtClean="0">
                <a:latin typeface="Segoe UI" pitchFamily="34" charset="0"/>
                <a:ea typeface="Segoe UI" pitchFamily="34" charset="0"/>
                <a:cs typeface="Segoe UI" pitchFamily="34" charset="0"/>
              </a:rPr>
              <a:t>Local collections were assets and contributed competitively to scholarly output </a:t>
            </a:r>
          </a:p>
          <a:p>
            <a:pPr marL="238125" indent="-225425">
              <a:spcAft>
                <a:spcPts val="1600"/>
              </a:spcAft>
              <a:buClr>
                <a:srgbClr val="FF7600"/>
              </a:buClr>
              <a:buFontTx/>
              <a:buNone/>
            </a:pPr>
            <a:endParaRPr lang="en-US" sz="2000" dirty="0" smtClean="0"/>
          </a:p>
        </p:txBody>
      </p:sp>
      <p:pic>
        <p:nvPicPr>
          <p:cNvPr id="32771" name="Picture 4" descr="worthington"/>
          <p:cNvPicPr>
            <a:picLocks noChangeAspect="1" noChangeArrowheads="1"/>
          </p:cNvPicPr>
          <p:nvPr/>
        </p:nvPicPr>
        <p:blipFill>
          <a:blip r:embed="rId3" cstate="print"/>
          <a:srcRect/>
          <a:stretch>
            <a:fillRect/>
          </a:stretch>
        </p:blipFill>
        <p:spPr bwMode="auto">
          <a:xfrm>
            <a:off x="3505200" y="3505200"/>
            <a:ext cx="5181600" cy="3097213"/>
          </a:xfrm>
          <a:prstGeom prst="rect">
            <a:avLst/>
          </a:prstGeom>
          <a:noFill/>
          <a:ln w="9525">
            <a:noFill/>
            <a:miter lim="800000"/>
            <a:headEnd/>
            <a:tailEnd/>
          </a:ln>
        </p:spPr>
      </p:pic>
      <p:sp>
        <p:nvSpPr>
          <p:cNvPr id="32772" name="Text Box 5"/>
          <p:cNvSpPr txBox="1">
            <a:spLocks noChangeArrowheads="1"/>
          </p:cNvSpPr>
          <p:nvPr/>
        </p:nvSpPr>
        <p:spPr bwMode="auto">
          <a:xfrm>
            <a:off x="609600" y="3962400"/>
            <a:ext cx="2787650" cy="641350"/>
          </a:xfrm>
          <a:prstGeom prst="rect">
            <a:avLst/>
          </a:prstGeom>
          <a:noFill/>
          <a:ln w="9525">
            <a:noFill/>
            <a:miter lim="800000"/>
            <a:headEnd/>
            <a:tailEnd/>
          </a:ln>
        </p:spPr>
        <p:txBody>
          <a:bodyPr wrap="none">
            <a:spAutoFit/>
          </a:bodyPr>
          <a:lstStyle/>
          <a:p>
            <a:r>
              <a:rPr lang="en-US" dirty="0">
                <a:solidFill>
                  <a:prstClr val="black"/>
                </a:solidFill>
                <a:latin typeface="Segoe UI" pitchFamily="34" charset="0"/>
                <a:ea typeface="Segoe UI" pitchFamily="34" charset="0"/>
                <a:cs typeface="Segoe UI" pitchFamily="34" charset="0"/>
              </a:rPr>
              <a:t>Consider the town square</a:t>
            </a:r>
          </a:p>
          <a:p>
            <a:r>
              <a:rPr lang="en-US" dirty="0">
                <a:solidFill>
                  <a:prstClr val="black"/>
                </a:solidFill>
                <a:latin typeface="Segoe UI" pitchFamily="34" charset="0"/>
                <a:ea typeface="Segoe UI" pitchFamily="34" charset="0"/>
                <a:cs typeface="Segoe UI" pitchFamily="34" charset="0"/>
              </a:rPr>
              <a:t>in the United States…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blinds(horizontal)">
                                      <p:cBhvr>
                                        <p:cTn id="7" dur="500"/>
                                        <p:tgtEl>
                                          <p:spTgt spid="3277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2772"/>
                                        </p:tgtEl>
                                        <p:attrNameLst>
                                          <p:attrName>style.visibility</p:attrName>
                                        </p:attrNameLst>
                                      </p:cBhvr>
                                      <p:to>
                                        <p:strVal val="visible"/>
                                      </p:to>
                                    </p:set>
                                    <p:animEffect transition="in" filter="blinds(horizontal)">
                                      <p:cBhvr>
                                        <p:cTn id="10"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sz="3600" dirty="0" smtClean="0"/>
              <a:t>Network is reducing transaction costs </a:t>
            </a:r>
            <a:r>
              <a:rPr lang="en-US" dirty="0" smtClean="0"/>
              <a:t>…</a:t>
            </a:r>
            <a:endParaRPr lang="en-US" dirty="0"/>
          </a:p>
        </p:txBody>
      </p:sp>
      <p:pic>
        <p:nvPicPr>
          <p:cNvPr id="7170" name="Picture 2" descr="computer-hardware-and-networking2"/>
          <p:cNvPicPr>
            <a:picLocks noChangeAspect="1" noChangeArrowheads="1"/>
          </p:cNvPicPr>
          <p:nvPr/>
        </p:nvPicPr>
        <p:blipFill>
          <a:blip r:embed="rId2" cstate="print"/>
          <a:srcRect/>
          <a:stretch>
            <a:fillRect/>
          </a:stretch>
        </p:blipFill>
        <p:spPr bwMode="auto">
          <a:xfrm>
            <a:off x="838200" y="914400"/>
            <a:ext cx="1905000" cy="1432821"/>
          </a:xfrm>
          <a:prstGeom prst="rect">
            <a:avLst/>
          </a:prstGeom>
          <a:noFill/>
        </p:spPr>
      </p:pic>
      <p:sp>
        <p:nvSpPr>
          <p:cNvPr id="5" name="TextBox 4"/>
          <p:cNvSpPr txBox="1"/>
          <p:nvPr/>
        </p:nvSpPr>
        <p:spPr>
          <a:xfrm>
            <a:off x="3505200" y="1371600"/>
            <a:ext cx="4608954" cy="394210"/>
          </a:xfrm>
          <a:prstGeom prst="rect">
            <a:avLst/>
          </a:prstGeom>
          <a:noFill/>
        </p:spPr>
        <p:txBody>
          <a:bodyPr wrap="none" rtlCol="0">
            <a:spAutoFit/>
          </a:bodyPr>
          <a:lstStyle/>
          <a:p>
            <a:pPr fontAlgn="base">
              <a:lnSpc>
                <a:spcPct val="120000"/>
              </a:lnSpc>
              <a:spcBef>
                <a:spcPct val="50000"/>
              </a:spcBef>
              <a:spcAft>
                <a:spcPct val="0"/>
              </a:spcAft>
            </a:pPr>
            <a:r>
              <a:rPr lang="en-US" b="1" dirty="0" smtClean="0">
                <a:solidFill>
                  <a:srgbClr val="000000"/>
                </a:solidFill>
                <a:latin typeface="Arial" pitchFamily="34" charset="0"/>
                <a:cs typeface="Arial" pitchFamily="34" charset="0"/>
              </a:rPr>
              <a:t>Computing and network technologies …</a:t>
            </a:r>
            <a:endParaRPr lang="en-US" b="1" dirty="0">
              <a:solidFill>
                <a:srgbClr val="000000"/>
              </a:solidFill>
              <a:latin typeface="Arial" pitchFamily="34" charset="0"/>
              <a:cs typeface="Arial" pitchFamily="34" charset="0"/>
            </a:endParaRPr>
          </a:p>
        </p:txBody>
      </p:sp>
      <p:sp>
        <p:nvSpPr>
          <p:cNvPr id="6" name="Right Arrow 5"/>
          <p:cNvSpPr/>
          <p:nvPr/>
        </p:nvSpPr>
        <p:spPr bwMode="auto">
          <a:xfrm>
            <a:off x="533400" y="2590800"/>
            <a:ext cx="1219200" cy="762000"/>
          </a:xfrm>
          <a:prstGeom prst="rightArrow">
            <a:avLst/>
          </a:prstGeom>
          <a:solidFill>
            <a:srgbClr val="0070C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fontAlgn="base">
              <a:lnSpc>
                <a:spcPct val="120000"/>
              </a:lnSpc>
              <a:spcBef>
                <a:spcPct val="50000"/>
              </a:spcBef>
              <a:spcAft>
                <a:spcPct val="0"/>
              </a:spcAft>
            </a:pPr>
            <a:endParaRPr lang="en-US" sz="2400" b="1" smtClean="0">
              <a:solidFill>
                <a:srgbClr val="000000"/>
              </a:solidFill>
            </a:endParaRPr>
          </a:p>
        </p:txBody>
      </p:sp>
      <p:sp>
        <p:nvSpPr>
          <p:cNvPr id="7" name="Right Arrow 6"/>
          <p:cNvSpPr/>
          <p:nvPr/>
        </p:nvSpPr>
        <p:spPr bwMode="auto">
          <a:xfrm rot="10800000">
            <a:off x="1828800" y="2590800"/>
            <a:ext cx="1219200" cy="762000"/>
          </a:xfrm>
          <a:prstGeom prst="rightArrow">
            <a:avLst/>
          </a:prstGeom>
          <a:solidFill>
            <a:schemeClr val="tx2">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fontAlgn="base">
              <a:lnSpc>
                <a:spcPct val="120000"/>
              </a:lnSpc>
              <a:spcBef>
                <a:spcPct val="50000"/>
              </a:spcBef>
              <a:spcAft>
                <a:spcPct val="0"/>
              </a:spcAft>
            </a:pPr>
            <a:endParaRPr lang="en-US" sz="2400" b="1" smtClean="0">
              <a:solidFill>
                <a:srgbClr val="000000"/>
              </a:solidFill>
            </a:endParaRPr>
          </a:p>
        </p:txBody>
      </p:sp>
      <p:sp>
        <p:nvSpPr>
          <p:cNvPr id="8" name="TextBox 7"/>
          <p:cNvSpPr txBox="1"/>
          <p:nvPr/>
        </p:nvSpPr>
        <p:spPr>
          <a:xfrm>
            <a:off x="3200400" y="2667000"/>
            <a:ext cx="5262979" cy="646331"/>
          </a:xfrm>
          <a:prstGeom prst="rect">
            <a:avLst/>
          </a:prstGeom>
          <a:noFill/>
        </p:spPr>
        <p:txBody>
          <a:bodyPr wrap="none" rtlCol="0">
            <a:spAutoFit/>
          </a:bodyPr>
          <a:lstStyle/>
          <a:p>
            <a:pPr fontAlgn="base">
              <a:spcAft>
                <a:spcPct val="0"/>
              </a:spcAft>
            </a:pPr>
            <a:r>
              <a:rPr lang="en-US" b="1" dirty="0" smtClean="0">
                <a:solidFill>
                  <a:srgbClr val="000000"/>
                </a:solidFill>
                <a:latin typeface="Arial" pitchFamily="34" charset="0"/>
                <a:cs typeface="Arial" pitchFamily="34" charset="0"/>
              </a:rPr>
              <a:t>… reduce the cost of establishing &amp; managing</a:t>
            </a:r>
          </a:p>
          <a:p>
            <a:pPr fontAlgn="base">
              <a:spcAft>
                <a:spcPct val="0"/>
              </a:spcAft>
            </a:pPr>
            <a:r>
              <a:rPr lang="en-US" b="1" dirty="0" smtClean="0">
                <a:solidFill>
                  <a:srgbClr val="000000"/>
                </a:solidFill>
                <a:latin typeface="Arial" pitchFamily="34" charset="0"/>
                <a:cs typeface="Arial" pitchFamily="34" charset="0"/>
              </a:rPr>
              <a:t>     interactions with external parties …</a:t>
            </a:r>
            <a:endParaRPr lang="en-US" b="1" dirty="0">
              <a:solidFill>
                <a:srgbClr val="000000"/>
              </a:solidFill>
              <a:latin typeface="Arial" pitchFamily="34" charset="0"/>
              <a:cs typeface="Arial" pitchFamily="34" charset="0"/>
            </a:endParaRPr>
          </a:p>
        </p:txBody>
      </p:sp>
      <p:pic>
        <p:nvPicPr>
          <p:cNvPr id="7172" name="Picture 4" descr="balance scale - photo/picture definition - balance scale word and phrase image"/>
          <p:cNvPicPr>
            <a:picLocks noChangeAspect="1" noChangeArrowheads="1"/>
          </p:cNvPicPr>
          <p:nvPr/>
        </p:nvPicPr>
        <p:blipFill>
          <a:blip r:embed="rId3" cstate="print"/>
          <a:srcRect/>
          <a:stretch>
            <a:fillRect/>
          </a:stretch>
        </p:blipFill>
        <p:spPr bwMode="auto">
          <a:xfrm>
            <a:off x="762000" y="3505200"/>
            <a:ext cx="1905000" cy="1428750"/>
          </a:xfrm>
          <a:prstGeom prst="rect">
            <a:avLst/>
          </a:prstGeom>
          <a:noFill/>
        </p:spPr>
      </p:pic>
      <p:sp>
        <p:nvSpPr>
          <p:cNvPr id="10" name="TextBox 9"/>
          <p:cNvSpPr txBox="1"/>
          <p:nvPr/>
        </p:nvSpPr>
        <p:spPr>
          <a:xfrm>
            <a:off x="3276600" y="3962400"/>
            <a:ext cx="5314275" cy="646331"/>
          </a:xfrm>
          <a:prstGeom prst="rect">
            <a:avLst/>
          </a:prstGeom>
          <a:noFill/>
        </p:spPr>
        <p:txBody>
          <a:bodyPr wrap="none" rtlCol="0">
            <a:spAutoFit/>
          </a:bodyPr>
          <a:lstStyle/>
          <a:p>
            <a:pPr fontAlgn="base">
              <a:spcAft>
                <a:spcPct val="0"/>
              </a:spcAft>
            </a:pPr>
            <a:r>
              <a:rPr lang="en-US" b="1" dirty="0" smtClean="0">
                <a:solidFill>
                  <a:srgbClr val="000000"/>
                </a:solidFill>
                <a:latin typeface="Arial" pitchFamily="34" charset="0"/>
                <a:cs typeface="Arial" pitchFamily="34" charset="0"/>
              </a:rPr>
              <a:t>… which creates incentive to re-assess mix of</a:t>
            </a:r>
          </a:p>
          <a:p>
            <a:pPr fontAlgn="base">
              <a:spcAft>
                <a:spcPct val="0"/>
              </a:spcAft>
            </a:pPr>
            <a:r>
              <a:rPr lang="en-US" b="1" dirty="0" smtClean="0">
                <a:solidFill>
                  <a:srgbClr val="000000"/>
                </a:solidFill>
                <a:latin typeface="Arial" pitchFamily="34" charset="0"/>
                <a:cs typeface="Arial" pitchFamily="34" charset="0"/>
              </a:rPr>
              <a:t>    internalized &amp; externalized activities …</a:t>
            </a:r>
            <a:endParaRPr lang="en-US" b="1" dirty="0">
              <a:solidFill>
                <a:srgbClr val="000000"/>
              </a:solidFill>
              <a:latin typeface="Arial" pitchFamily="34" charset="0"/>
              <a:cs typeface="Arial" pitchFamily="34" charset="0"/>
            </a:endParaRPr>
          </a:p>
        </p:txBody>
      </p:sp>
      <p:sp>
        <p:nvSpPr>
          <p:cNvPr id="11" name="Rectangle 10"/>
          <p:cNvSpPr/>
          <p:nvPr/>
        </p:nvSpPr>
        <p:spPr bwMode="auto">
          <a:xfrm>
            <a:off x="914400" y="5334000"/>
            <a:ext cx="1524000" cy="838200"/>
          </a:xfrm>
          <a:prstGeom prst="rect">
            <a:avLst/>
          </a:prstGeom>
          <a:solidFill>
            <a:schemeClr val="bg1"/>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fontAlgn="base">
              <a:lnSpc>
                <a:spcPct val="120000"/>
              </a:lnSpc>
              <a:spcBef>
                <a:spcPct val="50000"/>
              </a:spcBef>
              <a:spcAft>
                <a:spcPct val="0"/>
              </a:spcAft>
            </a:pPr>
            <a:endParaRPr lang="en-US" sz="2400" b="1" smtClean="0">
              <a:solidFill>
                <a:srgbClr val="000000"/>
              </a:solidFill>
            </a:endParaRPr>
          </a:p>
        </p:txBody>
      </p:sp>
      <p:sp>
        <p:nvSpPr>
          <p:cNvPr id="12" name="Rectangle 11"/>
          <p:cNvSpPr/>
          <p:nvPr/>
        </p:nvSpPr>
        <p:spPr bwMode="auto">
          <a:xfrm>
            <a:off x="1295400" y="5105400"/>
            <a:ext cx="1524000" cy="838200"/>
          </a:xfrm>
          <a:prstGeom prst="rect">
            <a:avLst/>
          </a:prstGeom>
          <a:solidFill>
            <a:schemeClr val="bg1">
              <a:alpha val="0"/>
            </a:schemeClr>
          </a:solidFill>
          <a:ln w="254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fontAlgn="base">
              <a:lnSpc>
                <a:spcPct val="120000"/>
              </a:lnSpc>
              <a:spcBef>
                <a:spcPct val="50000"/>
              </a:spcBef>
              <a:spcAft>
                <a:spcPct val="0"/>
              </a:spcAft>
            </a:pPr>
            <a:endParaRPr lang="en-US" sz="2400" b="1" smtClean="0">
              <a:solidFill>
                <a:srgbClr val="000000"/>
              </a:solidFill>
            </a:endParaRPr>
          </a:p>
        </p:txBody>
      </p:sp>
      <p:sp>
        <p:nvSpPr>
          <p:cNvPr id="13" name="TextBox 12"/>
          <p:cNvSpPr txBox="1"/>
          <p:nvPr/>
        </p:nvSpPr>
        <p:spPr>
          <a:xfrm>
            <a:off x="3352800" y="5181600"/>
            <a:ext cx="5673348" cy="646331"/>
          </a:xfrm>
          <a:prstGeom prst="rect">
            <a:avLst/>
          </a:prstGeom>
          <a:noFill/>
        </p:spPr>
        <p:txBody>
          <a:bodyPr wrap="none" rtlCol="0">
            <a:spAutoFit/>
          </a:bodyPr>
          <a:lstStyle/>
          <a:p>
            <a:pPr fontAlgn="base">
              <a:spcAft>
                <a:spcPct val="0"/>
              </a:spcAft>
            </a:pPr>
            <a:r>
              <a:rPr lang="en-US" b="1" dirty="0" smtClean="0">
                <a:solidFill>
                  <a:srgbClr val="000000"/>
                </a:solidFill>
                <a:latin typeface="Arial" pitchFamily="34" charset="0"/>
                <a:cs typeface="Arial" pitchFamily="34" charset="0"/>
              </a:rPr>
              <a:t>… which reconfigures organizational boundaries</a:t>
            </a:r>
          </a:p>
          <a:p>
            <a:pPr fontAlgn="base">
              <a:spcAft>
                <a:spcPct val="0"/>
              </a:spcAft>
            </a:pPr>
            <a:r>
              <a:rPr lang="en-US" b="1" dirty="0" smtClean="0">
                <a:solidFill>
                  <a:srgbClr val="000000"/>
                </a:solidFill>
                <a:latin typeface="Arial" pitchFamily="34" charset="0"/>
                <a:cs typeface="Arial" pitchFamily="34" charset="0"/>
              </a:rPr>
              <a:t>     (i.e., boundaries of the library)</a:t>
            </a:r>
            <a:endParaRPr lang="en-US" b="1" dirty="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60" name="Picture 8" descr="http://event.on24.com/event/13/42/15/rt/1/images/thumbnail/salesforce-use.jpg"/>
          <p:cNvPicPr>
            <a:picLocks noChangeAspect="1" noChangeArrowheads="1"/>
          </p:cNvPicPr>
          <p:nvPr/>
        </p:nvPicPr>
        <p:blipFill>
          <a:blip r:embed="rId2" cstate="print"/>
          <a:srcRect/>
          <a:stretch>
            <a:fillRect/>
          </a:stretch>
        </p:blipFill>
        <p:spPr bwMode="auto">
          <a:xfrm>
            <a:off x="4572000" y="685800"/>
            <a:ext cx="2286000" cy="1714500"/>
          </a:xfrm>
          <a:prstGeom prst="rect">
            <a:avLst/>
          </a:prstGeom>
          <a:noFill/>
        </p:spPr>
      </p:pic>
      <p:sp>
        <p:nvSpPr>
          <p:cNvPr id="2" name="Title 1"/>
          <p:cNvSpPr>
            <a:spLocks noGrp="1"/>
          </p:cNvSpPr>
          <p:nvPr>
            <p:ph type="title" idx="4294967295"/>
          </p:nvPr>
        </p:nvSpPr>
        <p:spPr>
          <a:xfrm>
            <a:off x="0" y="147638"/>
            <a:ext cx="8023225" cy="995362"/>
          </a:xfrm>
        </p:spPr>
        <p:txBody>
          <a:bodyPr/>
          <a:lstStyle/>
          <a:p>
            <a:r>
              <a:rPr lang="en-US" dirty="0" smtClean="0">
                <a:latin typeface="Segoe UI" pitchFamily="34" charset="0"/>
                <a:ea typeface="Segoe UI" pitchFamily="34" charset="0"/>
                <a:cs typeface="Segoe UI" pitchFamily="34" charset="0"/>
              </a:rPr>
              <a:t>Examples</a:t>
            </a:r>
            <a:endParaRPr lang="en-US" dirty="0">
              <a:latin typeface="Segoe UI" pitchFamily="34" charset="0"/>
              <a:ea typeface="Segoe UI" pitchFamily="34" charset="0"/>
              <a:cs typeface="Segoe UI" pitchFamily="34" charset="0"/>
            </a:endParaRPr>
          </a:p>
        </p:txBody>
      </p:sp>
      <p:pic>
        <p:nvPicPr>
          <p:cNvPr id="74754" name="Picture 2" descr="http://www.toptenreviews.com/i/rev/prod/3205-paychex-box.jpg"/>
          <p:cNvPicPr>
            <a:picLocks noChangeAspect="1" noChangeArrowheads="1"/>
          </p:cNvPicPr>
          <p:nvPr/>
        </p:nvPicPr>
        <p:blipFill>
          <a:blip r:embed="rId3" cstate="print"/>
          <a:srcRect/>
          <a:stretch>
            <a:fillRect/>
          </a:stretch>
        </p:blipFill>
        <p:spPr bwMode="auto">
          <a:xfrm>
            <a:off x="5029200" y="2057400"/>
            <a:ext cx="1047750" cy="1047750"/>
          </a:xfrm>
          <a:prstGeom prst="rect">
            <a:avLst/>
          </a:prstGeom>
          <a:noFill/>
        </p:spPr>
      </p:pic>
      <p:sp>
        <p:nvSpPr>
          <p:cNvPr id="74756" name="AutoShape 4" descr="data:image/jpg;base64,/9j/4AAQSkZJRgABAQAAAQABAAD/2wCEAAkGBhMQEBAQDxISFQ8QEBARFxQPEBEVEBIUExMWFRMQExQXHiYgFxkjGhYSHy8gLykpLSwsFR8zNTAqNigrLSkBCQoKDgwOGg8OGi0lHiEpLC0sNTUsMDUpLDIpKS4wLCosLTI1NSo1LCktLDU0LywqLSkyNTAqKiwsNTIwKjUxKf/AABEIAMIBAwMBIgACEQEDEQH/xAAcAAEAAgMBAQEAAAAAAAAAAAAAAQYCBAUHAwj/xAA4EAACAgIBAgQFAgUCBQUAAAABAgADBBESBSEGEyIxBzJBUWEUcUKBgpGxI3IzNGKSoRWDsuHx/8QAGQEBAAMBAQAAAAAAAAAAAAAAAAECBAMF/8QALhEBAAIBAgMGBQQDAAAAAAAAAAECEQMxBCFBEhNRYdHwFDJxgZGxweHxBSIz/9oADAMBAAIRAxEAPwD3GIiAiIgIiICIiAiIgIiICIiAiIgIiICIiAiIgIiICIiAiIgIiICIiAiIgIiICIiAiIgIiICIiAiIgIiICIiAiIgIiICIiAiIgIiICIiAiIgIiICIiAiIgIiICIiAiIgIiICIiAiIgIiICIiAiIgIiICIiAiIgIiICIiAiIgIiICIiAiIgIiICIiAiIgIiICIiAiIgIiICIiAiIgIiICIiAiJG4ExEQEREBERASJMiAiIgInJ6/1d8ddpXvehzJHEE+w0O5nTpbaqT7lQf7iBnERARE53iDr1WDjW5WQ3GqpdnXzMT2VFH1YnQAgdGJSWyurXYZzaTj1Wsnm14b0s5Ka5LXZdyB8wr9gACdfmWDwp1izLxKci+h6LXU86rAQysrFToHvo62PwYHWiIgIiICIiAiIgIiICIiAiJjbYFBZjoAEk/YD3MDX6j1WrHQ2XuEQfVj7n7Ae5P4lSv+LGKG0iXOB9QqgH+RO5yul4TdZyrMnIJGHS3FE3oN9l/HbRJ/Opbl6p0/GUoLcVAnHaq1e15MqKWA792ZR+5mWLamrzpOI/V699HhuE/wBNeJvfrETiIz0zvMsOieOsXLIStyth9ktHFj/tPsf7zureCxXvsTxz4hdcxHZnxK/XQrWWWVgoxCuqaVDrlpmX1Tu/DH4kP1Cz9I9L7ppLPezDewwCo6a2G+Yb3/BJ0dS1pmLfnopxvC6WnSuppzjO9Z+aPP6T+XpUmRJml5ZERATUyeoojcTyL63xRWZtfcge025X8qy3GvttFZsqt4k8fmXiNa/zA62L1BLFLI3ZSQeQIKke4YH2mvZ16ldbLBSdB+D+Wf6taM061pzKrfLZqzYymz77X7j27j6/ifHxBmI2KyV7dV4DmB6BogfN9T+25CWx4uO8U/bmn+Z1BetdYZyFUKuyfb2E4viH/kU/9n/AmPWiWsw6tgKxDdxsbGtbH1/+4HUHW69qG5KH7KXrZVb9iRPvk5yV6DElm9lVSzH9gJoZ/RrL04WXLx2D2pAOx+eU182q6i1LkU2qKRUwHzdv4u0kbzddqCWP6/8AS1yUVWNaN+2q1BY/yBnk3xH8T19R6j0zAUX/AKWu0ZOQpxcgWMAew8opzI4Bu+tev8T1TpXUKr3d1UrcFCsG7HQPb9+882+Hlxzerda6wRySnlj0/lV9tf0Vp/3whfrvHWKvlqDa11illorxr2yeIOi7U8eSL+SAD9J9uh+McXMd6qbCL6vnpuR6shPy1bgHXt3/ADKV8CWORjZnULvVlZWa4dz83FEQqgP0UFz2/b7TV+NJ/R5PSupUenKTI8klfeyvQPBvuPmH7PAvuZ43wqsgYr5NYv42OVDAitalLubWHZNAH37zT8O/ErBz2yFx7TrGXm72Ia6+G9eYGb+H99SkeLegY7eKelqaU4X02WWKFAWx085gzgdmO1Xf313m/wDFPyab+lYi11109Qz6v1JrrVfOrqesCuwgd13YP7QLJl/FDBqCPY160WNxXIbEyBjMf+m0roj8zsdV8UY2NVXdbavC4qK+ALvcWG1FSICXJ7ewM+/V+iUZdDY2TWr0OACh2B6TtdEdwQda1PKk6e9niU4mLalCdM6fWmOLKfORFKV8uKFh6j5h9W96ED0LpnjrFvyP0m7asorzWrKospsdffkgcDl7H+x+0sMoHV/hxk5eTh5WT1BTZhWB08nCWsn1qxUnzD29P/k/eXLrOd5GNkXAbNNFtoH3KIWA/wDEDQ6p4wx8exqd223qoZqsWi2+xFPs1grB4b+m9E/SZ+GvF+L1FGfEtD+WeLqVZbEJ9g6MAR9f7SufBZhZ0pcgnlfk35Ftzn5nt8wj1H/aFmj8TsCrpfTuoZmDWKsrNauuyxCwOrH9TAb0pO27jXdoFmyvH+KjWKhuuFJIsbExrr66iPcO6KV2PqNkidLpPiLGy6P1OPdW9HfbhtBddyH3oqQPodTR8A9Mrx+mYNdQAX9NS51/E9iB3c/kljKF0ysYnirKw6lH6XPxjbbVoGrn5ZcsV9u5DfysMC7j4kdPIuZclWWixaia1Z+bsCQlIUE2nQPyg+0jo3xHwco3Kl3B8dS9i5KNSyIPewiwD0jY7/TYlM+EPRaU6n11krUGjMNNeh/w0Nlu1T7A8VH7KJl476XXZ4l6KHQEW12cwQNP5XN0DD+IAgf2gWmr4rdOa6ug3Optbij20XV0uT2HGx1A0fv7d58/i5m5FPS7rMVmVudQsZF2y0s2rG1+xG/wTNL45Yyt0XIZgC1b0MpPup81V2Pt2JH85YFwHy+lJSLWrsvwql80d2VmqU8tfX8j67MJicTl+drc639NQTZZdj3ZdlhpWwoFsotRCiN34h67az7fQfadjqPQ6sR8s01HyxkcCwfmoqvNPl02/T0XI3f7g+86XVvh0OmXKHLPjOgQWFdp34824ews9A+v0npHRsLpAqcI1DLclS2i9+9gqJZDZW50DyJPtMfbi893HKI3/j1e1GhbRr8VMdubfLjnEec+fl+Xgb22s9x8p2sWuyqzy1LCpGe2hgwHf52q1+VEs3wnxcgdVqv/AE11vzLbaSVFfnnvc+/mI2w4/jc9P6740oqDU9NRHybiRyorHEMx7tsD1t/+mdrwP4aOHj/6n/HtPN++9HXZN/XX+SZ0pqRNopTaN/Bn1eHvTRtrcRmLWnlE7z4z9FjEykSZoeYREQE5XO2q230NZU5DLwZeSHQBGmI7dp1ZECv39IsarKZQFsvZSEDDsqn2J9tnvMLcO+3FFHlBOKqPUw2xX2Cge2/zLHEJyredRkXYy1GnRHDv5i/wD6j8z75/TrL60IXy7qSCu2Uhuw33Ht3AndiEOLVmZbDgaVV/Y2M4KD/q4j3/AGn1ZLarQyhrazWqt6hzDLv1gHQ77nViBSPHHUWw8PPz2HlucfyK12OfOw8Fdtdt7IP9Mj4PdB/S9Hxgw9eQDkNse/m/Lv8AoCTgfGSxs3K6Z0Wo+rIuF9uv4a12oY/y85v6BPVKKQiqijSooUD7ADQH9oHnnQPD2V0TIyVxqGyul5NnnKlL1jJxnPYrxsKh01oe+/SP5/fL8MX9Vz8bKzqvIwsEl6cd3RrrrSQfNu4Eqijivp2T2/Jl/iB5b1zpnUbus4XUk6e3lYddlXE5WMHsDeaOa+rt84Oj3na+Ingl+sYNWh5GbSRdWHYHg5HrpZ12O/b1D6qJeIgefdE8R9aFa0ZHSg96gL+oOZUlD67CxgAx/fXv9hOf4q8E9RXKxur4LUv1Guvy76huum8dxpAx9uJ4kEgniD2M9OssCgsSAANkk6AA9yTOIniZb2avCUXFPmcsVoQn2BfXqP4AMrNojd0pp3vEzWOUb+EfdwsPqXV84pVbiL0+kMptuOQtl7KDs10Ko9JbWuR3oE67zGlOrWdYvryFQ9FeuxQNVcSjV6UA/PzLHR321v8AE2cXxDfT1JcXLtrdL6xx8peKI+zxXvsknRHc/aXMGVpqRfOOi+vw9tGY7XWMw8k8O9C6p0G66nFxv13TbbDYgS5K7azrWzy9joAHsQeIOxLZk9JyerY2RR1GmvGxrquK1LYLslbAwZb3sGkXiQNIN7+plv5SOYnRwUbwvk9Q6fjphZOFZknHXy6r8Syjy7a17ViwWOprYDQ9j2H948OeE76cjN6vmILeo5CkJj0uvGmsABaFsbQLEKoLdh2/Jl75SOUDzb4fdLz8TO6hZkYRWrqOUbuYyaG8gbsbTqDtvmA7THxP0zPt6zhZ1WCzU4HnJ/zOOGuDhgHQE+kd96Mu6+JadgbfgX8sWGtvJL71xFmte/bftudTlIiYnZa1LV+aFG+KOBmZ3Tzh4uKWfIWpmZrqVWko6ua22fUexGx27TveFmyBi0V30GmypK6irWV2cgiKvmBkOtE77e/abeZ1xKrPKK2M4QWEVVO+lJIDHX5Bm1i5yWotlbBkb2I/fWvwd9tRmNkzS0RmY5MsnFSxSliqyHsVYAqf5GVvI+GuC7cvLZfwljBf7fSWjnHL6ylqUv8ANGXXR4jW0f8AlaY+kuX0jwxjYveipVb25HbP/wBx7zrASC018/PWmqy198a0LnQ76A2dS0RWscnO1r6ts2mZmWzJmi/UgHVODnnx0wXa+r7/AGm6JbKk1mN0xEQgkbkzAwMtxuYxAy3G5jECLASCAdEg6Ot6P0OvrKH4Vzep4dNtGfjZOZkC12ruqsxzVYhA4qXd1KaO/de25fZECm+D/BtqZWR1TqJRs/JHFUrJarFq+lKE/MdAAn8fky67mEmBluNzGIGW43MYgYW1BlKkbVgQQfqCNEShdCyqOntm9Pyn8tWdnRySOddiBQAw9iAP8y/ym+PejKzY+WazYKLFWxEG2srLdhr69/8A5TPrxMR243j993pf4+9ZtOjqTPZt4eMc49Pu0aPCWBkV2P0+1jfTphYLHPFx6l2G7aJE+mF1CzKotZKrGORdi28kA4Lw8pbVJ32IKN2+xE62HiWWUmvGxxhVWfMzhfO0R3K1r2B19Se32nT6B4fqwqvKp5cSeRLtsk6A39h7Cc66XOMcoxzadXi4is9uZtMTHZzOZiOuZjlvEcnFbAfhlL5L/rWOQVv0NMrE8Alu/R6NLr6H+8wzOn8lp8jGsrpR282tqAzMxTSOayf9Tidgnv777y4ajU7d1DBHF2jp7xj+vBUaumtXZiFEtsKqiHz6QFrr5s3JW3/pOoOtd9gLN3w1iNX59fBlrPHjZbWEucnlyDjfrK7Hq+u5YY1JjTiJyrfibXrMTG/rlUvItbDTA8hxYorqNmh5AVGG7g+++wuwPfZk09FZWS0VsLv/AFJ2LfxeQzP3/wBhBHb8y2RHdQn4u0ZxG/Ofvu4WXY9Wa1vk2ujYtaA1ID61sduJOxrsROLf0W4cDahNdn6l2SutbvKsus5D07Hfj25D2O/vuXfURbSiSnFTTaPcKdleH2ZbyUsewLhCt27WHgFFjDR7HW9zPL6a1bXV10bxnya27VCwIvkjk9dZOvnGvxsmW7UakdzCfjL9fe3opeF0F3SsZFTkJg2oA/0s80+WOx+bjrX2nxzel2vTat1Flt1mHQtTAA+Wwq1YhO/Q3PZJ+u5eo1HcxjC0cdfOce85a+DcWBBRl4EJ6wBy0oPJe/t3I/lNsTCfSdY5MUzmckRElBI1JiBGo1JiBGo1JiBGo1JiBGo1JiBGo1JiBGo1JiBGpBWZRAxCydSYgRqNSYgRqNSYgRqNSYgRqNSYgRqNSYgRqNSYgRqTEQEREBERAREQEREBERAREQEREBERAREQEREBERAREQEREBERAREQEREBERAREQEREBERAREQEREBERAREQEREBERAREQEREBERAREQEREBERAREQEREBERAREQEREBERAREQEREBERAREQEREBERAREQEREBERAREQEREBERAREQEREBERAREQEREBERAREQEREBERAREQEREBERAREQEREBERAREQEREBERAREQP//Z"/>
          <p:cNvSpPr>
            <a:spLocks noChangeAspect="1" noChangeArrowheads="1"/>
          </p:cNvSpPr>
          <p:nvPr/>
        </p:nvSpPr>
        <p:spPr bwMode="auto">
          <a:xfrm>
            <a:off x="80963" y="-706438"/>
            <a:ext cx="1876425" cy="1409701"/>
          </a:xfrm>
          <a:prstGeom prst="rect">
            <a:avLst/>
          </a:prstGeom>
          <a:noFill/>
        </p:spPr>
        <p:txBody>
          <a:bodyPr vert="horz" wrap="square" lIns="91440" tIns="45720" rIns="91440" bIns="45720" numCol="1" anchor="t" anchorCtr="0" compatLnSpc="1">
            <a:prstTxWarp prst="textNoShape">
              <a:avLst/>
            </a:prstTxWarp>
          </a:bodyPr>
          <a:lstStyle/>
          <a:p>
            <a:pPr fontAlgn="base">
              <a:lnSpc>
                <a:spcPct val="120000"/>
              </a:lnSpc>
              <a:spcBef>
                <a:spcPct val="50000"/>
              </a:spcBef>
              <a:spcAft>
                <a:spcPct val="0"/>
              </a:spcAft>
            </a:pPr>
            <a:endParaRPr lang="en-US" sz="2400" b="1">
              <a:solidFill>
                <a:srgbClr val="000000"/>
              </a:solidFill>
            </a:endParaRPr>
          </a:p>
        </p:txBody>
      </p:sp>
      <p:sp>
        <p:nvSpPr>
          <p:cNvPr id="74758" name="AutoShape 6" descr="data:image/jpg;base64,/9j/4AAQSkZJRgABAQAAAQABAAD/2wCEAAkGBhMQEBAQDxISFQ8QEBARFxQPEBEVEBIUExMWFRMQExQXHiYgFxkjGhYSHy8gLykpLSwsFR8zNTAqNigrLSkBCQoKDgwOGg8OGi0lHiEpLC0sNTUsMDUpLDIpKS4wLCosLTI1NSo1LCktLDU0LywqLSkyNTAqKiwsNTIwKjUxKf/AABEIAMIBAwMBIgACEQEDEQH/xAAcAAEAAgMBAQEAAAAAAAAAAAAAAQYCBAUHAwj/xAA4EAACAgIBAgQFAgUCBQUAAAABAgADBBESBSEGEyIxBzJBUWEUcUKBgpGxI3IzNGKSoRWDsuHx/8QAGQEBAAMBAQAAAAAAAAAAAAAAAAECBAMF/8QALhEBAAIBAgMGBQQDAAAAAAAAAAECEQMxBCFBEhNRYdHwFDJxgZGxweHxBSIz/9oADAMBAAIRAxEAPwD3GIiAiIgIiICIiAiIgIiICIiAiIgIiICIiAiIgIiICIiAiIgIiICIiAiIgIiICIiAiIgIiICIiAiIgIiICIiAiIgIiICIiAiIgIiICIiAiIgIiICIiAiIgIiICIiAiIgIiICIiAiIgIiICIiAiIgIiICIiAiIgIiICIiAiIgIiICIiAiIgIiICIiAiIgIiICIiAiIgIiICIiAiIgIiICIiAiJG4ExEQEREBERASJMiAiIgInJ6/1d8ddpXvehzJHEE+w0O5nTpbaqT7lQf7iBnERARE53iDr1WDjW5WQ3GqpdnXzMT2VFH1YnQAgdGJSWyurXYZzaTj1Wsnm14b0s5Ka5LXZdyB8wr9gACdfmWDwp1izLxKci+h6LXU86rAQysrFToHvo62PwYHWiIgIiICIiAiIgIiICIiAiJjbYFBZjoAEk/YD3MDX6j1WrHQ2XuEQfVj7n7Ae5P4lSv+LGKG0iXOB9QqgH+RO5yul4TdZyrMnIJGHS3FE3oN9l/HbRJ/Opbl6p0/GUoLcVAnHaq1e15MqKWA792ZR+5mWLamrzpOI/V699HhuE/wBNeJvfrETiIz0zvMsOieOsXLIStyth9ktHFj/tPsf7zureCxXvsTxz4hdcxHZnxK/XQrWWWVgoxCuqaVDrlpmX1Tu/DH4kP1Cz9I9L7ppLPezDewwCo6a2G+Yb3/BJ0dS1pmLfnopxvC6WnSuppzjO9Z+aPP6T+XpUmRJml5ZERATUyeoojcTyL63xRWZtfcge025X8qy3GvttFZsqt4k8fmXiNa/zA62L1BLFLI3ZSQeQIKke4YH2mvZ16ldbLBSdB+D+Wf6taM061pzKrfLZqzYymz77X7j27j6/ifHxBmI2KyV7dV4DmB6BogfN9T+25CWx4uO8U/bmn+Z1BetdYZyFUKuyfb2E4viH/kU/9n/AmPWiWsw6tgKxDdxsbGtbH1/+4HUHW69qG5KH7KXrZVb9iRPvk5yV6DElm9lVSzH9gJoZ/RrL04WXLx2D2pAOx+eU182q6i1LkU2qKRUwHzdv4u0kbzddqCWP6/8AS1yUVWNaN+2q1BY/yBnk3xH8T19R6j0zAUX/AKWu0ZOQpxcgWMAew8opzI4Bu+tev8T1TpXUKr3d1UrcFCsG7HQPb9+882+Hlxzerda6wRySnlj0/lV9tf0Vp/3whfrvHWKvlqDa11illorxr2yeIOi7U8eSL+SAD9J9uh+McXMd6qbCL6vnpuR6shPy1bgHXt3/ADKV8CWORjZnULvVlZWa4dz83FEQqgP0UFz2/b7TV+NJ/R5PSupUenKTI8klfeyvQPBvuPmH7PAvuZ43wqsgYr5NYv42OVDAitalLubWHZNAH37zT8O/ErBz2yFx7TrGXm72Ia6+G9eYGb+H99SkeLegY7eKelqaU4X02WWKFAWx085gzgdmO1Xf313m/wDFPyab+lYi11109Qz6v1JrrVfOrqesCuwgd13YP7QLJl/FDBqCPY160WNxXIbEyBjMf+m0roj8zsdV8UY2NVXdbavC4qK+ALvcWG1FSICXJ7ewM+/V+iUZdDY2TWr0OACh2B6TtdEdwQda1PKk6e9niU4mLalCdM6fWmOLKfORFKV8uKFh6j5h9W96ED0LpnjrFvyP0m7asorzWrKospsdffkgcDl7H+x+0sMoHV/hxk5eTh5WT1BTZhWB08nCWsn1qxUnzD29P/k/eXLrOd5GNkXAbNNFtoH3KIWA/wDEDQ6p4wx8exqd223qoZqsWi2+xFPs1grB4b+m9E/SZ+GvF+L1FGfEtD+WeLqVZbEJ9g6MAR9f7SufBZhZ0pcgnlfk35Ftzn5nt8wj1H/aFmj8TsCrpfTuoZmDWKsrNauuyxCwOrH9TAb0pO27jXdoFmyvH+KjWKhuuFJIsbExrr66iPcO6KV2PqNkidLpPiLGy6P1OPdW9HfbhtBddyH3oqQPodTR8A9Mrx+mYNdQAX9NS51/E9iB3c/kljKF0ysYnirKw6lH6XPxjbbVoGrn5ZcsV9u5DfysMC7j4kdPIuZclWWixaia1Z+bsCQlIUE2nQPyg+0jo3xHwco3Kl3B8dS9i5KNSyIPewiwD0jY7/TYlM+EPRaU6n11krUGjMNNeh/w0Nlu1T7A8VH7KJl476XXZ4l6KHQEW12cwQNP5XN0DD+IAgf2gWmr4rdOa6ug3Optbij20XV0uT2HGx1A0fv7d58/i5m5FPS7rMVmVudQsZF2y0s2rG1+xG/wTNL45Yyt0XIZgC1b0MpPup81V2Pt2JH85YFwHy+lJSLWrsvwql80d2VmqU8tfX8j67MJicTl+drc639NQTZZdj3ZdlhpWwoFsotRCiN34h67az7fQfadjqPQ6sR8s01HyxkcCwfmoqvNPl02/T0XI3f7g+86XVvh0OmXKHLPjOgQWFdp34824ews9A+v0npHRsLpAqcI1DLclS2i9+9gqJZDZW50DyJPtMfbi893HKI3/j1e1GhbRr8VMdubfLjnEec+fl+Xgb22s9x8p2sWuyqzy1LCpGe2hgwHf52q1+VEs3wnxcgdVqv/AE11vzLbaSVFfnnvc+/mI2w4/jc9P6740oqDU9NRHybiRyorHEMx7tsD1t/+mdrwP4aOHj/6n/HtPN++9HXZN/XX+SZ0pqRNopTaN/Bn1eHvTRtrcRmLWnlE7z4z9FjEykSZoeYREQE5XO2q230NZU5DLwZeSHQBGmI7dp1ZECv39IsarKZQFsvZSEDDsqn2J9tnvMLcO+3FFHlBOKqPUw2xX2Cge2/zLHEJyredRkXYy1GnRHDv5i/wD6j8z75/TrL60IXy7qSCu2Uhuw33Ht3AndiEOLVmZbDgaVV/Y2M4KD/q4j3/AGn1ZLarQyhrazWqt6hzDLv1gHQ77nViBSPHHUWw8PPz2HlucfyK12OfOw8Fdtdt7IP9Mj4PdB/S9Hxgw9eQDkNse/m/Lv8AoCTgfGSxs3K6Z0Wo+rIuF9uv4a12oY/y85v6BPVKKQiqijSooUD7ADQH9oHnnQPD2V0TIyVxqGyul5NnnKlL1jJxnPYrxsKh01oe+/SP5/fL8MX9Vz8bKzqvIwsEl6cd3RrrrSQfNu4Eqijivp2T2/Jl/iB5b1zpnUbus4XUk6e3lYddlXE5WMHsDeaOa+rt84Oj3na+Ingl+sYNWh5GbSRdWHYHg5HrpZ12O/b1D6qJeIgefdE8R9aFa0ZHSg96gL+oOZUlD67CxgAx/fXv9hOf4q8E9RXKxur4LUv1Guvy76huum8dxpAx9uJ4kEgniD2M9OssCgsSAANkk6AA9yTOIniZb2avCUXFPmcsVoQn2BfXqP4AMrNojd0pp3vEzWOUb+EfdwsPqXV84pVbiL0+kMptuOQtl7KDs10Ko9JbWuR3oE67zGlOrWdYvryFQ9FeuxQNVcSjV6UA/PzLHR321v8AE2cXxDfT1JcXLtrdL6xx8peKI+zxXvsknRHc/aXMGVpqRfOOi+vw9tGY7XWMw8k8O9C6p0G66nFxv13TbbDYgS5K7azrWzy9joAHsQeIOxLZk9JyerY2RR1GmvGxrquK1LYLslbAwZb3sGkXiQNIN7+plv5SOYnRwUbwvk9Q6fjphZOFZknHXy6r8Syjy7a17ViwWOprYDQ9j2H948OeE76cjN6vmILeo5CkJj0uvGmsABaFsbQLEKoLdh2/Jl75SOUDzb4fdLz8TO6hZkYRWrqOUbuYyaG8gbsbTqDtvmA7THxP0zPt6zhZ1WCzU4HnJ/zOOGuDhgHQE+kd96Mu6+JadgbfgX8sWGtvJL71xFmte/bftudTlIiYnZa1LV+aFG+KOBmZ3Tzh4uKWfIWpmZrqVWko6ua22fUexGx27TveFmyBi0V30GmypK6irWV2cgiKvmBkOtE77e/abeZ1xKrPKK2M4QWEVVO+lJIDHX5Bm1i5yWotlbBkb2I/fWvwd9tRmNkzS0RmY5MsnFSxSliqyHsVYAqf5GVvI+GuC7cvLZfwljBf7fSWjnHL6ylqUv8ANGXXR4jW0f8AlaY+kuX0jwxjYveipVb25HbP/wBx7zrASC018/PWmqy198a0LnQ76A2dS0RWscnO1r6ts2mZmWzJmi/UgHVODnnx0wXa+r7/AGm6JbKk1mN0xEQgkbkzAwMtxuYxAy3G5jECLASCAdEg6Ot6P0OvrKH4Vzep4dNtGfjZOZkC12ruqsxzVYhA4qXd1KaO/de25fZECm+D/BtqZWR1TqJRs/JHFUrJarFq+lKE/MdAAn8fky67mEmBluNzGIGW43MYgYW1BlKkbVgQQfqCNEShdCyqOntm9Pyn8tWdnRySOddiBQAw9iAP8y/ym+PejKzY+WazYKLFWxEG2srLdhr69/8A5TPrxMR243j993pf4+9ZtOjqTPZt4eMc49Pu0aPCWBkV2P0+1jfTphYLHPFx6l2G7aJE+mF1CzKotZKrGORdi28kA4Lw8pbVJ32IKN2+xE62HiWWUmvGxxhVWfMzhfO0R3K1r2B19Se32nT6B4fqwqvKp5cSeRLtsk6A39h7Cc66XOMcoxzadXi4is9uZtMTHZzOZiOuZjlvEcnFbAfhlL5L/rWOQVv0NMrE8Alu/R6NLr6H+8wzOn8lp8jGsrpR282tqAzMxTSOayf9Tidgnv777y4ajU7d1DBHF2jp7xj+vBUaumtXZiFEtsKqiHz6QFrr5s3JW3/pOoOtd9gLN3w1iNX59fBlrPHjZbWEucnlyDjfrK7Hq+u5YY1JjTiJyrfibXrMTG/rlUvItbDTA8hxYorqNmh5AVGG7g+++wuwPfZk09FZWS0VsLv/AFJ2LfxeQzP3/wBhBHb8y2RHdQn4u0ZxG/Ofvu4WXY9Wa1vk2ujYtaA1ID61sduJOxrsROLf0W4cDahNdn6l2SutbvKsus5D07Hfj25D2O/vuXfURbSiSnFTTaPcKdleH2ZbyUsewLhCt27WHgFFjDR7HW9zPL6a1bXV10bxnya27VCwIvkjk9dZOvnGvxsmW7UakdzCfjL9fe3opeF0F3SsZFTkJg2oA/0s80+WOx+bjrX2nxzel2vTat1Flt1mHQtTAA+Wwq1YhO/Q3PZJ+u5eo1HcxjC0cdfOce85a+DcWBBRl4EJ6wBy0oPJe/t3I/lNsTCfSdY5MUzmckRElBI1JiBGo1JiBGo1JiBGo1JiBGo1JiBGo1JiBGo1JiBGpBWZRAxCydSYgRqNSYgRqNSYgRqNSYgRqNSYgRqNSYgRqNSYgRqTEQEREBERAREQEREBERAREQEREBERAREQEREBERAREQEREBERAREQEREBERAREQEREBERAREQEREBERAREQEREBERAREQEREBERAREQEREBERAREQEREBERAREQEREBERAREQEREBERAREQEREBERAREQEREBERAREQEREBERAREQEREBERAREQEREBERAREQEREBERAREQEREBERAREQEREBERAREQEREBERAREQP//Z"/>
          <p:cNvSpPr>
            <a:spLocks noChangeAspect="1" noChangeArrowheads="1"/>
          </p:cNvSpPr>
          <p:nvPr/>
        </p:nvSpPr>
        <p:spPr bwMode="auto">
          <a:xfrm>
            <a:off x="80963" y="-706438"/>
            <a:ext cx="1876425" cy="1409701"/>
          </a:xfrm>
          <a:prstGeom prst="rect">
            <a:avLst/>
          </a:prstGeom>
          <a:noFill/>
        </p:spPr>
        <p:txBody>
          <a:bodyPr vert="horz" wrap="square" lIns="91440" tIns="45720" rIns="91440" bIns="45720" numCol="1" anchor="t" anchorCtr="0" compatLnSpc="1">
            <a:prstTxWarp prst="textNoShape">
              <a:avLst/>
            </a:prstTxWarp>
          </a:bodyPr>
          <a:lstStyle/>
          <a:p>
            <a:pPr fontAlgn="base">
              <a:lnSpc>
                <a:spcPct val="120000"/>
              </a:lnSpc>
              <a:spcBef>
                <a:spcPct val="50000"/>
              </a:spcBef>
              <a:spcAft>
                <a:spcPct val="0"/>
              </a:spcAft>
            </a:pPr>
            <a:endParaRPr lang="en-US" sz="2400" b="1">
              <a:solidFill>
                <a:srgbClr val="000000"/>
              </a:solidFill>
            </a:endParaRPr>
          </a:p>
        </p:txBody>
      </p:sp>
      <p:pic>
        <p:nvPicPr>
          <p:cNvPr id="74762" name="Picture 10" descr="http://www.strategichr.com/shrsweb2/graphics/SHRS_legacy.jpg"/>
          <p:cNvPicPr>
            <a:picLocks noChangeAspect="1" noChangeArrowheads="1"/>
          </p:cNvPicPr>
          <p:nvPr/>
        </p:nvPicPr>
        <p:blipFill>
          <a:blip r:embed="rId4" cstate="print"/>
          <a:srcRect/>
          <a:stretch>
            <a:fillRect/>
          </a:stretch>
        </p:blipFill>
        <p:spPr bwMode="auto">
          <a:xfrm>
            <a:off x="3886200" y="1828800"/>
            <a:ext cx="428625" cy="533400"/>
          </a:xfrm>
          <a:prstGeom prst="rect">
            <a:avLst/>
          </a:prstGeom>
          <a:noFill/>
        </p:spPr>
      </p:pic>
      <p:pic>
        <p:nvPicPr>
          <p:cNvPr id="74764" name="Picture 12" descr="Amazon Web Services">
            <a:hlinkClick r:id="rId5"/>
          </p:cNvPr>
          <p:cNvPicPr>
            <a:picLocks noChangeAspect="1" noChangeArrowheads="1"/>
          </p:cNvPicPr>
          <p:nvPr/>
        </p:nvPicPr>
        <p:blipFill>
          <a:blip r:embed="rId6" cstate="print"/>
          <a:srcRect/>
          <a:stretch>
            <a:fillRect/>
          </a:stretch>
        </p:blipFill>
        <p:spPr bwMode="auto">
          <a:xfrm>
            <a:off x="7010400" y="1905000"/>
            <a:ext cx="1562100" cy="571501"/>
          </a:xfrm>
          <a:prstGeom prst="rect">
            <a:avLst/>
          </a:prstGeom>
          <a:noFill/>
        </p:spPr>
      </p:pic>
      <p:sp>
        <p:nvSpPr>
          <p:cNvPr id="11" name="Rounded Rectangle 10"/>
          <p:cNvSpPr/>
          <p:nvPr/>
        </p:nvSpPr>
        <p:spPr bwMode="auto">
          <a:xfrm>
            <a:off x="762000" y="1524000"/>
            <a:ext cx="1752600" cy="1066800"/>
          </a:xfrm>
          <a:prstGeom prst="roundRect">
            <a:avLst/>
          </a:prstGeom>
          <a:solidFill>
            <a:srgbClr val="2178B5"/>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ctr" fontAlgn="base">
              <a:lnSpc>
                <a:spcPct val="120000"/>
              </a:lnSpc>
              <a:spcBef>
                <a:spcPct val="50000"/>
              </a:spcBef>
              <a:spcAft>
                <a:spcPct val="0"/>
              </a:spcAft>
            </a:pPr>
            <a:r>
              <a:rPr lang="en-US" sz="2400" b="1" dirty="0" smtClean="0">
                <a:solidFill>
                  <a:srgbClr val="000000"/>
                </a:solidFill>
                <a:latin typeface="Segoe UI" pitchFamily="34" charset="0"/>
                <a:ea typeface="Segoe UI" pitchFamily="34" charset="0"/>
                <a:cs typeface="Segoe UI" pitchFamily="34" charset="0"/>
              </a:rPr>
              <a:t>Company</a:t>
            </a:r>
          </a:p>
        </p:txBody>
      </p:sp>
      <p:sp>
        <p:nvSpPr>
          <p:cNvPr id="12" name="Right Arrow 11"/>
          <p:cNvSpPr/>
          <p:nvPr/>
        </p:nvSpPr>
        <p:spPr bwMode="auto">
          <a:xfrm>
            <a:off x="2667000" y="1905000"/>
            <a:ext cx="762000" cy="381000"/>
          </a:xfrm>
          <a:prstGeom prst="rightArrow">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fontAlgn="base">
              <a:lnSpc>
                <a:spcPct val="120000"/>
              </a:lnSpc>
              <a:spcBef>
                <a:spcPct val="50000"/>
              </a:spcBef>
              <a:spcAft>
                <a:spcPct val="0"/>
              </a:spcAft>
            </a:pPr>
            <a:endParaRPr lang="en-US" sz="2400" b="1" smtClean="0">
              <a:solidFill>
                <a:srgbClr val="000000"/>
              </a:solidFill>
            </a:endParaRPr>
          </a:p>
        </p:txBody>
      </p:sp>
      <p:sp>
        <p:nvSpPr>
          <p:cNvPr id="13" name="Rounded Rectangle 12"/>
          <p:cNvSpPr/>
          <p:nvPr/>
        </p:nvSpPr>
        <p:spPr bwMode="auto">
          <a:xfrm>
            <a:off x="762000" y="4038600"/>
            <a:ext cx="1752600" cy="1066800"/>
          </a:xfrm>
          <a:prstGeom prst="roundRect">
            <a:avLst/>
          </a:prstGeom>
          <a:solidFill>
            <a:srgbClr val="2178B5"/>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ctr" fontAlgn="base">
              <a:spcAft>
                <a:spcPct val="0"/>
              </a:spcAft>
            </a:pPr>
            <a:r>
              <a:rPr lang="en-US" sz="2400" b="1" dirty="0" smtClean="0">
                <a:solidFill>
                  <a:srgbClr val="000000"/>
                </a:solidFill>
                <a:latin typeface="Segoe UI" pitchFamily="34" charset="0"/>
                <a:ea typeface="Segoe UI" pitchFamily="34" charset="0"/>
                <a:cs typeface="Segoe UI" pitchFamily="34" charset="0"/>
              </a:rPr>
              <a:t>Research</a:t>
            </a:r>
          </a:p>
          <a:p>
            <a:pPr algn="ctr" fontAlgn="base">
              <a:spcAft>
                <a:spcPct val="0"/>
              </a:spcAft>
            </a:pPr>
            <a:r>
              <a:rPr lang="en-US" sz="2400" b="1" dirty="0" smtClean="0">
                <a:solidFill>
                  <a:srgbClr val="000000"/>
                </a:solidFill>
                <a:latin typeface="Segoe UI" pitchFamily="34" charset="0"/>
                <a:ea typeface="Segoe UI" pitchFamily="34" charset="0"/>
                <a:cs typeface="Segoe UI" pitchFamily="34" charset="0"/>
              </a:rPr>
              <a:t>Library</a:t>
            </a:r>
          </a:p>
        </p:txBody>
      </p:sp>
      <p:sp>
        <p:nvSpPr>
          <p:cNvPr id="14" name="Right Arrow 13"/>
          <p:cNvSpPr/>
          <p:nvPr/>
        </p:nvSpPr>
        <p:spPr bwMode="auto">
          <a:xfrm>
            <a:off x="2667000" y="4419600"/>
            <a:ext cx="762000" cy="381000"/>
          </a:xfrm>
          <a:prstGeom prst="rightArrow">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fontAlgn="base">
              <a:lnSpc>
                <a:spcPct val="120000"/>
              </a:lnSpc>
              <a:spcBef>
                <a:spcPct val="50000"/>
              </a:spcBef>
              <a:spcAft>
                <a:spcPct val="0"/>
              </a:spcAft>
            </a:pPr>
            <a:endParaRPr lang="en-US" sz="2400" b="1" smtClean="0">
              <a:solidFill>
                <a:srgbClr val="000000"/>
              </a:solidFill>
            </a:endParaRPr>
          </a:p>
        </p:txBody>
      </p:sp>
      <p:pic>
        <p:nvPicPr>
          <p:cNvPr id="74766" name="Picture 14" descr="HathiTrust Logo">
            <a:hlinkClick r:id="rId7"/>
          </p:cNvPr>
          <p:cNvPicPr>
            <a:picLocks noChangeAspect="1" noChangeArrowheads="1"/>
          </p:cNvPicPr>
          <p:nvPr/>
        </p:nvPicPr>
        <p:blipFill>
          <a:blip r:embed="rId8" cstate="print"/>
          <a:srcRect/>
          <a:stretch>
            <a:fillRect/>
          </a:stretch>
        </p:blipFill>
        <p:spPr bwMode="auto">
          <a:xfrm>
            <a:off x="4038600" y="3886200"/>
            <a:ext cx="1381125" cy="447675"/>
          </a:xfrm>
          <a:prstGeom prst="rect">
            <a:avLst/>
          </a:prstGeom>
          <a:noFill/>
        </p:spPr>
      </p:pic>
      <p:pic>
        <p:nvPicPr>
          <p:cNvPr id="74768" name="Picture 16" descr="Jstor">
            <a:hlinkClick r:id="rId9" tooltip="JSTOR: Home"/>
          </p:cNvPr>
          <p:cNvPicPr>
            <a:picLocks noChangeAspect="1" noChangeArrowheads="1"/>
          </p:cNvPicPr>
          <p:nvPr/>
        </p:nvPicPr>
        <p:blipFill>
          <a:blip r:embed="rId10" cstate="print"/>
          <a:srcRect/>
          <a:stretch>
            <a:fillRect/>
          </a:stretch>
        </p:blipFill>
        <p:spPr bwMode="auto">
          <a:xfrm>
            <a:off x="4876800" y="4724400"/>
            <a:ext cx="447675" cy="571501"/>
          </a:xfrm>
          <a:prstGeom prst="rect">
            <a:avLst/>
          </a:prstGeom>
          <a:noFill/>
        </p:spPr>
      </p:pic>
      <p:pic>
        <p:nvPicPr>
          <p:cNvPr id="74770" name="Picture 18" descr="RePEc: Research Papers in Economics"/>
          <p:cNvPicPr>
            <a:picLocks noChangeAspect="1" noChangeArrowheads="1"/>
          </p:cNvPicPr>
          <p:nvPr/>
        </p:nvPicPr>
        <p:blipFill>
          <a:blip r:embed="rId11" cstate="print"/>
          <a:srcRect/>
          <a:stretch>
            <a:fillRect/>
          </a:stretch>
        </p:blipFill>
        <p:spPr bwMode="auto">
          <a:xfrm>
            <a:off x="5638800" y="3962400"/>
            <a:ext cx="1994334" cy="457200"/>
          </a:xfrm>
          <a:prstGeom prst="rect">
            <a:avLst/>
          </a:prstGeom>
          <a:noFill/>
        </p:spPr>
      </p:pic>
      <p:pic>
        <p:nvPicPr>
          <p:cNvPr id="74772" name="Picture 20" descr="Google"/>
          <p:cNvPicPr>
            <a:picLocks noChangeAspect="1" noChangeArrowheads="1"/>
          </p:cNvPicPr>
          <p:nvPr/>
        </p:nvPicPr>
        <p:blipFill>
          <a:blip r:embed="rId12" cstate="print"/>
          <a:srcRect/>
          <a:stretch>
            <a:fillRect/>
          </a:stretch>
        </p:blipFill>
        <p:spPr bwMode="auto">
          <a:xfrm>
            <a:off x="7010400" y="4648200"/>
            <a:ext cx="1447800" cy="501162"/>
          </a:xfrm>
          <a:prstGeom prst="rect">
            <a:avLst/>
          </a:prstGeom>
          <a:noFill/>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1"/>
          <p:cNvPicPr>
            <a:picLocks noChangeAspect="1" noChangeArrowheads="1"/>
          </p:cNvPicPr>
          <p:nvPr/>
        </p:nvPicPr>
        <p:blipFill>
          <a:blip r:embed="rId2" cstate="print"/>
          <a:srcRect l="8405" t="25000" r="8405" b="6250"/>
          <a:stretch>
            <a:fillRect/>
          </a:stretch>
        </p:blipFill>
        <p:spPr bwMode="auto">
          <a:xfrm>
            <a:off x="457200" y="381000"/>
            <a:ext cx="8145463" cy="5029200"/>
          </a:xfrm>
          <a:prstGeom prst="rect">
            <a:avLst/>
          </a:prstGeom>
          <a:noFill/>
          <a:ln w="9525" algn="ctr">
            <a:noFill/>
            <a:miter lim="800000"/>
            <a:headEnd/>
            <a:tailEnd/>
          </a:ln>
        </p:spPr>
      </p:pic>
      <p:sp>
        <p:nvSpPr>
          <p:cNvPr id="4" name="TextBox 3"/>
          <p:cNvSpPr txBox="1"/>
          <p:nvPr/>
        </p:nvSpPr>
        <p:spPr>
          <a:xfrm>
            <a:off x="5966079" y="6324600"/>
            <a:ext cx="3177921" cy="369332"/>
          </a:xfrm>
          <a:prstGeom prst="rect">
            <a:avLst/>
          </a:prstGeom>
          <a:noFill/>
        </p:spPr>
        <p:txBody>
          <a:bodyPr wrap="none" rtlCol="0">
            <a:spAutoFit/>
          </a:bodyPr>
          <a:lstStyle/>
          <a:p>
            <a:r>
              <a:rPr lang="en-US" i="1" dirty="0" smtClean="0">
                <a:hlinkClick r:id="rId3"/>
              </a:rPr>
              <a:t>Harvard Business Review</a:t>
            </a:r>
            <a:r>
              <a:rPr lang="en-US" i="1" dirty="0" smtClean="0"/>
              <a:t> (1999)</a:t>
            </a:r>
            <a:endParaRPr lang="en-US" i="1" dirty="0"/>
          </a:p>
        </p:txBody>
      </p:sp>
      <mc:AlternateContent xmlns:mc="http://schemas.openxmlformats.org/markup-compatibility/2006">
        <mc:Choice xmlns:p14="http://schemas.microsoft.com/office/powerpoint/2010/main" Requires="p14">
          <p:contentPart p14:bwMode="auto" r:id="rId4">
            <p14:nvContentPartPr>
              <p14:cNvPr id="1026" name="Ink 2"/>
              <p14:cNvContentPartPr>
                <a14:cpLocks xmlns:a14="http://schemas.microsoft.com/office/drawing/2010/main" noRot="1" noChangeAspect="1" noEditPoints="1" noChangeArrowheads="1" noChangeShapeType="1"/>
              </p14:cNvContentPartPr>
              <p14:nvPr/>
            </p14:nvContentPartPr>
            <p14:xfrm>
              <a:off x="212725" y="3429000"/>
              <a:ext cx="7910513" cy="1768475"/>
            </p14:xfrm>
          </p:contentPart>
        </mc:Choice>
        <mc:Fallback>
          <p:pic>
            <p:nvPicPr>
              <p:cNvPr id="1026" name="Ink 2"/>
              <p:cNvPicPr>
                <a:picLocks noRot="1" noChangeAspect="1" noEditPoints="1" noChangeArrowheads="1" noChangeShapeType="1"/>
              </p:cNvPicPr>
              <p:nvPr/>
            </p:nvPicPr>
            <p:blipFill>
              <a:blip r:embed="rId5"/>
              <a:stretch>
                <a:fillRect/>
              </a:stretch>
            </p:blipFill>
            <p:spPr>
              <a:xfrm>
                <a:off x="196909" y="3366374"/>
                <a:ext cx="7942145" cy="1893727"/>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027" name="Ink 3"/>
              <p14:cNvContentPartPr>
                <a14:cpLocks xmlns:a14="http://schemas.microsoft.com/office/drawing/2010/main" noRot="1" noChangeAspect="1" noEditPoints="1" noChangeArrowheads="1" noChangeShapeType="1"/>
              </p14:cNvContentPartPr>
              <p14:nvPr/>
            </p14:nvContentPartPr>
            <p14:xfrm>
              <a:off x="4968875" y="4191000"/>
              <a:ext cx="1431925" cy="15875"/>
            </p14:xfrm>
          </p:contentPart>
        </mc:Choice>
        <mc:Fallback>
          <p:pic>
            <p:nvPicPr>
              <p:cNvPr id="1027" name="Ink 3"/>
              <p:cNvPicPr>
                <a:picLocks noRot="1" noChangeAspect="1" noEditPoints="1" noChangeArrowheads="1" noChangeShapeType="1"/>
              </p:cNvPicPr>
              <p:nvPr/>
            </p:nvPicPr>
            <p:blipFill>
              <a:blip r:embed="rId7"/>
              <a:stretch>
                <a:fillRect/>
              </a:stretch>
            </p:blipFill>
            <p:spPr>
              <a:xfrm>
                <a:off x="4953045" y="4169833"/>
                <a:ext cx="1463586" cy="58208"/>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028" name="Ink 4"/>
              <p14:cNvContentPartPr>
                <a14:cpLocks xmlns:a14="http://schemas.microsoft.com/office/drawing/2010/main" noRot="1" noChangeAspect="1" noEditPoints="1" noChangeArrowheads="1" noChangeShapeType="1"/>
              </p14:cNvContentPartPr>
              <p14:nvPr/>
            </p14:nvContentPartPr>
            <p14:xfrm>
              <a:off x="4830763" y="4724400"/>
              <a:ext cx="2271712" cy="92075"/>
            </p14:xfrm>
          </p:contentPart>
        </mc:Choice>
        <mc:Fallback>
          <p:pic>
            <p:nvPicPr>
              <p:cNvPr id="1028" name="Ink 4"/>
              <p:cNvPicPr>
                <a:picLocks noRot="1" noChangeAspect="1" noEditPoints="1" noChangeArrowheads="1" noChangeShapeType="1"/>
              </p:cNvPicPr>
              <p:nvPr/>
            </p:nvPicPr>
            <p:blipFill>
              <a:blip r:embed="rId9"/>
              <a:stretch>
                <a:fillRect/>
              </a:stretch>
            </p:blipFill>
            <p:spPr>
              <a:xfrm>
                <a:off x="4814917" y="4666317"/>
                <a:ext cx="2303404" cy="208571"/>
              </a:xfrm>
              <a:prstGeom prst="rect">
                <a:avLst/>
              </a:prstGeom>
            </p:spPr>
          </p:pic>
        </mc:Fallback>
      </mc:AlternateContent>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NewTemplateResearch">
  <a:themeElements>
    <a:clrScheme name="Hyperlink">
      <a:dk1>
        <a:sysClr val="windowText" lastClr="000000"/>
      </a:dk1>
      <a:lt1>
        <a:srgbClr val="FFFFFF"/>
      </a:lt1>
      <a:dk2>
        <a:srgbClr val="455560"/>
      </a:dk2>
      <a:lt2>
        <a:srgbClr val="FFFFFF"/>
      </a:lt2>
      <a:accent1>
        <a:srgbClr val="2178B5"/>
      </a:accent1>
      <a:accent2>
        <a:srgbClr val="C52127"/>
      </a:accent2>
      <a:accent3>
        <a:srgbClr val="409A3C"/>
      </a:accent3>
      <a:accent4>
        <a:srgbClr val="5F4894"/>
      </a:accent4>
      <a:accent5>
        <a:srgbClr val="A9316F"/>
      </a:accent5>
      <a:accent6>
        <a:srgbClr val="FF7600"/>
      </a:accent6>
      <a:hlink>
        <a:srgbClr val="000000"/>
      </a:hlink>
      <a:folHlink>
        <a:srgbClr val="FFFFFF"/>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2.xml><?xml version="1.0" encoding="utf-8"?>
<a:theme xmlns:a="http://schemas.openxmlformats.org/drawingml/2006/main" name="1_Custom Design">
  <a:themeElements>
    <a:clrScheme name="1_Custom Design 13">
      <a:dk1>
        <a:srgbClr val="000000"/>
      </a:dk1>
      <a:lt1>
        <a:srgbClr val="FFFFFF"/>
      </a:lt1>
      <a:dk2>
        <a:srgbClr val="000000"/>
      </a:dk2>
      <a:lt2>
        <a:srgbClr val="808080"/>
      </a:lt2>
      <a:accent1>
        <a:srgbClr val="BBE0E3"/>
      </a:accent1>
      <a:accent2>
        <a:srgbClr val="000000"/>
      </a:accent2>
      <a:accent3>
        <a:srgbClr val="FFFFFF"/>
      </a:accent3>
      <a:accent4>
        <a:srgbClr val="000000"/>
      </a:accent4>
      <a:accent5>
        <a:srgbClr val="DAEDEF"/>
      </a:accent5>
      <a:accent6>
        <a:srgbClr val="000000"/>
      </a:accent6>
      <a:hlink>
        <a:srgbClr val="000000"/>
      </a:hlink>
      <a:folHlink>
        <a:srgbClr val="000000"/>
      </a:folHlink>
    </a:clrScheme>
    <a:fontScheme name="1_Custom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7200" b="1" i="0" u="none" strike="noStrike" cap="none" normalizeH="0" baseline="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7200" b="1" i="0" u="none" strike="noStrike" cap="none" normalizeH="0" baseline="0">
            <a:ln>
              <a:noFill/>
            </a:ln>
            <a:solidFill>
              <a:schemeClr val="bg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ustom Design 13">
        <a:dk1>
          <a:srgbClr val="000000"/>
        </a:dk1>
        <a:lt1>
          <a:srgbClr val="FFFFFF"/>
        </a:lt1>
        <a:dk2>
          <a:srgbClr val="000000"/>
        </a:dk2>
        <a:lt2>
          <a:srgbClr val="808080"/>
        </a:lt2>
        <a:accent1>
          <a:srgbClr val="BBE0E3"/>
        </a:accent1>
        <a:accent2>
          <a:srgbClr val="000000"/>
        </a:accent2>
        <a:accent3>
          <a:srgbClr val="FFFFFF"/>
        </a:accent3>
        <a:accent4>
          <a:srgbClr val="000000"/>
        </a:accent4>
        <a:accent5>
          <a:srgbClr val="DAEDEF"/>
        </a:accent5>
        <a:accent6>
          <a:srgbClr val="000000"/>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CCL Blue &quot;light&quot; template">
  <a:themeElements>
    <a:clrScheme name="oclc_light_blue 15">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144A6F"/>
      </a:hlink>
      <a:folHlink>
        <a:srgbClr val="2178B5"/>
      </a:folHlink>
    </a:clrScheme>
    <a:fontScheme name="oclc_light_blu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2178B5"/>
        </a:solidFill>
        <a:ln w="9525" cap="flat" cmpd="sng" algn="ctr">
          <a:noFill/>
          <a:prstDash val="solid"/>
          <a:round/>
          <a:headEnd type="none" w="med" len="med"/>
          <a:tailEnd type="none" w="med" len="med"/>
        </a:ln>
        <a:effectLst/>
      </a:spPr>
      <a:bodyPr vert="horz" wrap="non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120000"/>
          </a:lnSpc>
          <a:spcBef>
            <a:spcPct val="50000"/>
          </a:spcBef>
          <a:spcAft>
            <a:spcPct val="0"/>
          </a:spcAft>
          <a:buClrTx/>
          <a:buSzTx/>
          <a:buFontTx/>
          <a:buNone/>
          <a:tabLst/>
          <a:defRPr kumimoji="0" sz="2400" b="1" i="0" u="none" strike="noStrike" cap="none" normalizeH="0" baseline="0" smtClean="0">
            <a:ln>
              <a:noFill/>
            </a:ln>
            <a:solidFill>
              <a:srgbClr val="000000"/>
            </a:solidFill>
            <a:effectLst/>
            <a:latin typeface="Trebuchet MS"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20000"/>
          </a:lnSpc>
          <a:spcBef>
            <a:spcPct val="50000"/>
          </a:spcBef>
          <a:spcAft>
            <a:spcPct val="0"/>
          </a:spcAft>
          <a:buClrTx/>
          <a:buSzTx/>
          <a:buFontTx/>
          <a:buNone/>
          <a:tabLst/>
          <a:defRPr kumimoji="0" lang="en-US" sz="2400" b="1" i="0" u="none" strike="noStrike" cap="none" normalizeH="0" baseline="0" smtClean="0">
            <a:ln>
              <a:noFill/>
            </a:ln>
            <a:solidFill>
              <a:srgbClr val="000000"/>
            </a:solidFill>
            <a:effectLst/>
            <a:latin typeface="Trebuchet MS" pitchFamily="34" charset="0"/>
          </a:defRPr>
        </a:defPPr>
      </a:lstStyle>
    </a:lnDef>
  </a:objectDefaults>
  <a:extraClrSchemeLst>
    <a:extraClrScheme>
      <a:clrScheme name="oclc_light_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clc_light_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clc_light_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clc_light_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clc_light_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clc_light_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clc_light_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clc_light_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clc_light_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clc_light_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clc_light_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clc_light_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clc_light_blue 13">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2178B5"/>
        </a:hlink>
        <a:folHlink>
          <a:srgbClr val="A9316F"/>
        </a:folHlink>
      </a:clrScheme>
      <a:clrMap bg1="lt1" tx1="dk1" bg2="lt2" tx2="dk2" accent1="accent1" accent2="accent2" accent3="accent3" accent4="accent4" accent5="accent5" accent6="accent6" hlink="hlink" folHlink="folHlink"/>
    </a:extraClrScheme>
    <a:extraClrScheme>
      <a:clrScheme name="oclc_light_blue 14">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2178B5"/>
        </a:hlink>
        <a:folHlink>
          <a:srgbClr val="2178B5"/>
        </a:folHlink>
      </a:clrScheme>
      <a:clrMap bg1="lt1" tx1="dk1" bg2="lt2" tx2="dk2" accent1="accent1" accent2="accent2" accent3="accent3" accent4="accent4" accent5="accent5" accent6="accent6" hlink="hlink" folHlink="folHlink"/>
    </a:extraClrScheme>
    <a:extraClrScheme>
      <a:clrScheme name="oclc_light_blue 15">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144A6F"/>
        </a:hlink>
        <a:folHlink>
          <a:srgbClr val="2178B5"/>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NewTemplateResearch</Template>
  <TotalTime>344</TotalTime>
  <Words>776</Words>
  <Application>Microsoft Office PowerPoint</Application>
  <PresentationFormat>On-screen Show (4:3)</PresentationFormat>
  <Paragraphs>190</Paragraphs>
  <Slides>30</Slides>
  <Notes>8</Notes>
  <HiddenSlides>0</HiddenSlides>
  <MMClips>0</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1</vt:i4>
      </vt:variant>
      <vt:variant>
        <vt:lpstr>Slide Titles</vt:lpstr>
      </vt:variant>
      <vt:variant>
        <vt:i4>30</vt:i4>
      </vt:variant>
    </vt:vector>
  </HeadingPairs>
  <TitlesOfParts>
    <vt:vector size="47" baseType="lpstr">
      <vt:lpstr>Trebuchet MS</vt:lpstr>
      <vt:lpstr>Arial</vt:lpstr>
      <vt:lpstr>Forte</vt:lpstr>
      <vt:lpstr>Copperplate Gothic Bold</vt:lpstr>
      <vt:lpstr>Open Sans Semibold</vt:lpstr>
      <vt:lpstr>Symbol</vt:lpstr>
      <vt:lpstr>Segoe UI</vt:lpstr>
      <vt:lpstr>Engravers MT</vt:lpstr>
      <vt:lpstr>ＭＳ Ｐゴシック</vt:lpstr>
      <vt:lpstr>Comic Sans MS</vt:lpstr>
      <vt:lpstr>Calibri</vt:lpstr>
      <vt:lpstr>Times New Roman</vt:lpstr>
      <vt:lpstr>Open Sans</vt:lpstr>
      <vt:lpstr>NewTemplateResearch</vt:lpstr>
      <vt:lpstr>1_Custom Design</vt:lpstr>
      <vt:lpstr>OCCL Blue "light" template</vt:lpstr>
      <vt:lpstr>Microsoft Excel 97-2003 Worksheet</vt:lpstr>
      <vt:lpstr>Rethinking the Boundaries of the Library</vt:lpstr>
      <vt:lpstr>Overview</vt:lpstr>
      <vt:lpstr>Rethinking the boundaries of the academic library</vt:lpstr>
      <vt:lpstr>PowerPoint Presentation</vt:lpstr>
      <vt:lpstr>PowerPoint Presentation</vt:lpstr>
      <vt:lpstr>Library as it was</vt:lpstr>
      <vt:lpstr>Network is reducing transaction costs …</vt:lpstr>
      <vt:lpstr>Examples</vt:lpstr>
      <vt:lpstr>PowerPoint Presentation</vt:lpstr>
      <vt:lpstr>CORE COMPONENTS  OF A FIRM</vt:lpstr>
      <vt:lpstr>PowerPoint Presentation</vt:lpstr>
      <vt:lpstr>PowerPoint Presentation</vt:lpstr>
      <vt:lpstr>PowerPoint Presentation</vt:lpstr>
      <vt:lpstr>The new rules</vt:lpstr>
      <vt:lpstr>Multi-scalar strategies</vt:lpstr>
      <vt:lpstr>(Re)-organizing -structuring</vt:lpstr>
      <vt:lpstr>PowerPoint Presentation</vt:lpstr>
      <vt:lpstr>PowerPoint Presentation</vt:lpstr>
      <vt:lpstr>PowerPoint Presentation</vt:lpstr>
      <vt:lpstr>PowerPoint Presentation</vt:lpstr>
      <vt:lpstr>PowerPoint Presentation</vt:lpstr>
      <vt:lpstr>PowerPoint Presentation</vt:lpstr>
      <vt:lpstr>Framing the Scholarly Record …</vt:lpstr>
      <vt:lpstr>In practice …</vt:lpstr>
      <vt:lpstr>PowerPoint Presentation</vt:lpstr>
      <vt:lpstr>PowerPoint Presentation</vt:lpstr>
      <vt:lpstr>PowerPoint Presentation</vt:lpstr>
      <vt:lpstr>Recording versus Archiving</vt:lpstr>
      <vt:lpstr>PowerPoint Presentation</vt:lpstr>
      <vt:lpstr>PowerPoint Presentation</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Rethinking the Boundaries of the Library</dc:title>
  <dc:subject>evolving scholarly record, stewardship, OCLC research</dc:subject>
  <dc:creator>Jim Michalko</dc:creator>
  <dc:description>Presented at the OCLC Research ESR Workshop, 2 June 2015, San Francisco California (USA)</dc:description>
  <cp:lastModifiedBy>McNicol,Jeanette</cp:lastModifiedBy>
  <cp:revision>11</cp:revision>
  <dcterms:created xsi:type="dcterms:W3CDTF">2015-05-31T00:52:45Z</dcterms:created>
  <dcterms:modified xsi:type="dcterms:W3CDTF">2015-06-12T01:55:53Z</dcterms:modified>
</cp:coreProperties>
</file>